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0" r:id="rId3"/>
    <p:sldId id="261" r:id="rId4"/>
    <p:sldId id="263" r:id="rId5"/>
    <p:sldId id="262" r:id="rId6"/>
    <p:sldId id="275" r:id="rId7"/>
    <p:sldId id="266" r:id="rId8"/>
    <p:sldId id="276" r:id="rId9"/>
    <p:sldId id="264" r:id="rId10"/>
    <p:sldId id="277" r:id="rId11"/>
    <p:sldId id="265" r:id="rId12"/>
    <p:sldId id="267" r:id="rId13"/>
    <p:sldId id="278" r:id="rId14"/>
    <p:sldId id="268" r:id="rId15"/>
    <p:sldId id="279" r:id="rId16"/>
    <p:sldId id="269" r:id="rId17"/>
    <p:sldId id="280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MAELEN Anne (EASME)" initials="VA(" lastIdx="4" clrIdx="0">
    <p:extLst>
      <p:ext uri="{19B8F6BF-5375-455C-9EA6-DF929625EA0E}">
        <p15:presenceInfo xmlns:p15="http://schemas.microsoft.com/office/powerpoint/2012/main" userId="S-1-5-21-1606980848-2025429265-839522115-1365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24"/>
    <a:srgbClr val="6A6A6A"/>
    <a:srgbClr val="B9A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BFDB7-8E06-4F04-8B21-8D97F45BAEB8}" type="datetimeFigureOut">
              <a:rPr lang="fr-BE" smtClean="0"/>
              <a:t>08-01-2021</a:t>
            </a:fld>
            <a:endParaRPr lang="fr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5E855-9445-4E03-B824-A12BDD1A0C33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664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0" y="1038165"/>
            <a:ext cx="8807822" cy="565080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3412" y="1822445"/>
            <a:ext cx="784860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FFD6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03412" y="4302120"/>
            <a:ext cx="78486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03" y="247625"/>
            <a:ext cx="1577176" cy="109644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233863" y="6688968"/>
            <a:ext cx="676275" cy="198127"/>
          </a:xfrm>
          <a:prstGeom prst="rect">
            <a:avLst/>
          </a:prstGeom>
          <a:solidFill>
            <a:srgbClr val="18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9783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0" y="150659"/>
            <a:ext cx="8807822" cy="5833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10399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50"/>
          <a:stretch/>
        </p:blipFill>
        <p:spPr>
          <a:xfrm>
            <a:off x="7029411" y="6196323"/>
            <a:ext cx="1946499" cy="525153"/>
          </a:xfrm>
          <a:prstGeom prst="rect">
            <a:avLst/>
          </a:prstGeom>
        </p:spPr>
      </p:pic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8090" y="6356351"/>
            <a:ext cx="2057400" cy="365125"/>
          </a:xfrm>
        </p:spPr>
        <p:txBody>
          <a:bodyPr/>
          <a:lstStyle>
            <a:lvl1pPr algn="l">
              <a:defRPr/>
            </a:lvl1pPr>
          </a:lstStyle>
          <a:p>
            <a:fld id="{DBCAEF9D-6276-4D83-B153-67FF57C39F7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54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DBCAEF9D-6276-4D83-B153-67FF57C39F7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8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D624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776" y="2892070"/>
            <a:ext cx="7848600" cy="2387600"/>
          </a:xfrm>
        </p:spPr>
        <p:txBody>
          <a:bodyPr>
            <a:normAutofit/>
          </a:bodyPr>
          <a:lstStyle/>
          <a:p>
            <a:pPr algn="r"/>
            <a:r>
              <a:rPr lang="en-IE" sz="3200" dirty="0" smtClean="0">
                <a:latin typeface="EC Square Sans Cond Pro" panose="020B0506040000020004" pitchFamily="34" charset="0"/>
              </a:rPr>
              <a:t>LIFE 2020 Call for Proposals from NGOs on the European Green Deal</a:t>
            </a:r>
            <a:r>
              <a:rPr lang="en-IE" sz="3600" dirty="0" smtClean="0">
                <a:latin typeface="EC Square Sans Cond Pro" panose="020B0506040000020004" pitchFamily="34" charset="0"/>
              </a:rPr>
              <a:t/>
            </a:r>
            <a:br>
              <a:rPr lang="en-IE" sz="3600" dirty="0" smtClean="0">
                <a:latin typeface="EC Square Sans Cond Pro" panose="020B0506040000020004" pitchFamily="34" charset="0"/>
              </a:rPr>
            </a:br>
            <a:r>
              <a:rPr lang="en-IE" sz="2000" dirty="0" smtClean="0">
                <a:latin typeface="EC Square Sans Cond Pro" panose="020B0506040000020004" pitchFamily="34" charset="0"/>
              </a:rPr>
              <a:t>(LIFE 2020 NGO4GD)</a:t>
            </a:r>
            <a:br>
              <a:rPr lang="en-IE" sz="2000" dirty="0" smtClean="0">
                <a:latin typeface="EC Square Sans Cond Pro" panose="020B0506040000020004" pitchFamily="34" charset="0"/>
              </a:rPr>
            </a:br>
            <a:r>
              <a:rPr lang="en-IE" sz="2000" dirty="0">
                <a:latin typeface="EC Square Sans Cond Pro" panose="020B0506040000020004" pitchFamily="34" charset="0"/>
              </a:rPr>
              <a:t/>
            </a:r>
            <a:br>
              <a:rPr lang="en-IE" sz="2000" dirty="0">
                <a:latin typeface="EC Square Sans Cond Pro" panose="020B0506040000020004" pitchFamily="34" charset="0"/>
              </a:rPr>
            </a:br>
            <a:r>
              <a:rPr lang="en-IE" sz="2000" dirty="0">
                <a:latin typeface="EC Square Sans Cond Pro" panose="020B0506040000020004" pitchFamily="34" charset="0"/>
              </a:rPr>
              <a:t>V</a:t>
            </a:r>
            <a:r>
              <a:rPr lang="en-IE" sz="2000" dirty="0" smtClean="0">
                <a:latin typeface="EC Square Sans Cond Pro" panose="020B0506040000020004" pitchFamily="34" charset="0"/>
              </a:rPr>
              <a:t>irtual Information Session, 12 January 2021</a:t>
            </a:r>
            <a:br>
              <a:rPr lang="en-IE" sz="2000" dirty="0" smtClean="0">
                <a:latin typeface="EC Square Sans Cond Pro" panose="020B0506040000020004" pitchFamily="34" charset="0"/>
              </a:rPr>
            </a:br>
            <a:endParaRPr lang="en-IE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412" y="5401248"/>
            <a:ext cx="7848600" cy="1655762"/>
          </a:xfrm>
        </p:spPr>
        <p:txBody>
          <a:bodyPr>
            <a:normAutofit/>
          </a:bodyPr>
          <a:lstStyle/>
          <a:p>
            <a:r>
              <a:rPr lang="en-IE" sz="2000" dirty="0" smtClean="0">
                <a:latin typeface="EC Square Sans Pro Light" panose="020B0506000000020004" pitchFamily="34" charset="0"/>
              </a:rPr>
              <a:t>Executive Agency for SMEs (EASME)</a:t>
            </a:r>
          </a:p>
          <a:p>
            <a:endParaRPr lang="en-IE" dirty="0" smtClean="0">
              <a:latin typeface="EC Square Sans Pro Light" panose="020B0506000000020004" pitchFamily="34" charset="0"/>
            </a:endParaRPr>
          </a:p>
          <a:p>
            <a:endParaRPr lang="en-US" dirty="0" smtClean="0">
              <a:latin typeface="EC Square Sans Pro Light" panose="020B05060000000200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52" y="1443754"/>
            <a:ext cx="1343024" cy="1326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63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PERSONNEL </a:t>
            </a:r>
            <a:r>
              <a:rPr lang="fr-BE" dirty="0" smtClean="0"/>
              <a:t>COST</a:t>
            </a:r>
            <a:br>
              <a:rPr lang="fr-BE" dirty="0" smtClean="0"/>
            </a:br>
            <a:r>
              <a:rPr lang="fr-BE" dirty="0" smtClean="0"/>
              <a:t>(F2)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972" y="1825625"/>
            <a:ext cx="779205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0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PERSONNEL </a:t>
            </a:r>
            <a:r>
              <a:rPr lang="fr-BE" dirty="0" smtClean="0"/>
              <a:t>COST – </a:t>
            </a:r>
            <a:r>
              <a:rPr lang="fr-BE" dirty="0" err="1" smtClean="0"/>
              <a:t>Volunteers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(F2)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Volunteer = person </a:t>
            </a:r>
            <a:r>
              <a:rPr lang="en-US" sz="2000" dirty="0"/>
              <a:t>working on a non-compulsory basis for an </a:t>
            </a:r>
            <a:r>
              <a:rPr lang="en-US" sz="2000" dirty="0" err="1"/>
              <a:t>organisation</a:t>
            </a:r>
            <a:r>
              <a:rPr lang="en-US" sz="2000" dirty="0"/>
              <a:t> without payment. </a:t>
            </a:r>
            <a:endParaRPr lang="en-US" sz="2000" dirty="0" smtClean="0"/>
          </a:p>
          <a:p>
            <a:r>
              <a:rPr lang="en-US" sz="2000" dirty="0" smtClean="0"/>
              <a:t>Only accepted if: </a:t>
            </a:r>
            <a:endParaRPr lang="en-US" sz="2000" dirty="0"/>
          </a:p>
          <a:p>
            <a:pPr lvl="1"/>
            <a:r>
              <a:rPr lang="en-US" sz="1600" dirty="0" smtClean="0"/>
              <a:t>they comply with the </a:t>
            </a:r>
            <a:r>
              <a:rPr lang="en-US" sz="1600" dirty="0"/>
              <a:t>relevant national legislation, </a:t>
            </a:r>
            <a:endParaRPr lang="en-US" sz="1600" dirty="0" smtClean="0"/>
          </a:p>
          <a:p>
            <a:pPr lvl="1"/>
            <a:r>
              <a:rPr lang="en-US" sz="1600" dirty="0" smtClean="0"/>
              <a:t>they </a:t>
            </a:r>
            <a:r>
              <a:rPr lang="en-US" sz="1600" dirty="0"/>
              <a:t>are part of a structured approach within the project and their role is clearly explained, </a:t>
            </a:r>
            <a:endParaRPr lang="en-US" sz="1600" dirty="0" smtClean="0"/>
          </a:p>
          <a:p>
            <a:pPr lvl="1"/>
            <a:r>
              <a:rPr lang="en-US" sz="1600" dirty="0" smtClean="0"/>
              <a:t>a </a:t>
            </a:r>
            <a:r>
              <a:rPr lang="en-US" sz="1600" dirty="0"/>
              <a:t>reliable system to register the time they worked for the project will be put in place. </a:t>
            </a:r>
          </a:p>
          <a:p>
            <a:r>
              <a:rPr lang="en-US" sz="2000" dirty="0" smtClean="0"/>
              <a:t>Shall </a:t>
            </a:r>
            <a:r>
              <a:rPr lang="en-US" sz="2000" dirty="0"/>
              <a:t>take the form of a unit cost per </a:t>
            </a:r>
            <a:r>
              <a:rPr lang="en-US" sz="2000" dirty="0" smtClean="0"/>
              <a:t>day.</a:t>
            </a:r>
          </a:p>
          <a:p>
            <a:r>
              <a:rPr lang="en-GB" sz="2000" dirty="0" smtClean="0"/>
              <a:t>2 limitations:</a:t>
            </a:r>
          </a:p>
          <a:p>
            <a:pPr lvl="1"/>
            <a:r>
              <a:rPr lang="en-US" sz="1600" dirty="0"/>
              <a:t>T</a:t>
            </a:r>
            <a:r>
              <a:rPr lang="en-US" sz="1600" dirty="0" smtClean="0"/>
              <a:t>he </a:t>
            </a:r>
            <a:r>
              <a:rPr lang="en-US" sz="1600" dirty="0"/>
              <a:t>Union Contribution shall be limited to the estimated eligible costs other than those covering volunteers’ work. </a:t>
            </a:r>
          </a:p>
          <a:p>
            <a:pPr lvl="1"/>
            <a:r>
              <a:rPr lang="en-US" sz="1600" dirty="0"/>
              <a:t>T</a:t>
            </a:r>
            <a:r>
              <a:rPr lang="en-US" sz="1600" dirty="0" smtClean="0"/>
              <a:t>he </a:t>
            </a:r>
            <a:r>
              <a:rPr lang="en-US" sz="1600" dirty="0"/>
              <a:t>value of the volunteers’ work </a:t>
            </a:r>
            <a:r>
              <a:rPr lang="en-US" sz="1600" dirty="0" smtClean="0"/>
              <a:t>is limited to </a:t>
            </a:r>
            <a:r>
              <a:rPr lang="en-US" sz="1600" dirty="0"/>
              <a:t>50% of the funding sources of the </a:t>
            </a:r>
            <a:r>
              <a:rPr lang="en-US" sz="1600" dirty="0" smtClean="0"/>
              <a:t>action.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6451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TRAVEL AND SUBSISTENCE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(</a:t>
            </a:r>
            <a:r>
              <a:rPr lang="fr-BE" dirty="0" smtClean="0"/>
              <a:t>F3)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Indicate </a:t>
            </a:r>
            <a:r>
              <a:rPr lang="en-US" sz="2000" dirty="0"/>
              <a:t>the corresponding type of destination: national, inside EU, International outside EU. </a:t>
            </a:r>
          </a:p>
          <a:p>
            <a:r>
              <a:rPr lang="en-US" sz="2000" dirty="0" smtClean="0"/>
              <a:t>Purpose must </a:t>
            </a:r>
            <a:r>
              <a:rPr lang="en-US" sz="2000" dirty="0"/>
              <a:t>be clearly described and linked with the </a:t>
            </a:r>
            <a:r>
              <a:rPr lang="en-US" sz="2000" dirty="0" smtClean="0"/>
              <a:t>activities</a:t>
            </a:r>
          </a:p>
          <a:p>
            <a:r>
              <a:rPr lang="en-GB" sz="2000" dirty="0" smtClean="0"/>
              <a:t>Average </a:t>
            </a:r>
            <a:r>
              <a:rPr lang="en-GB" sz="2000" dirty="0"/>
              <a:t>cost per travel per </a:t>
            </a:r>
            <a:r>
              <a:rPr lang="en-GB" sz="2000" dirty="0" smtClean="0"/>
              <a:t>person</a:t>
            </a:r>
          </a:p>
          <a:p>
            <a:r>
              <a:rPr lang="en-US" sz="2000" dirty="0" smtClean="0"/>
              <a:t>Charged </a:t>
            </a:r>
            <a:r>
              <a:rPr lang="en-US" sz="2000" dirty="0"/>
              <a:t>in accordance with the internal rules of the </a:t>
            </a:r>
            <a:r>
              <a:rPr lang="en-US" sz="2000" dirty="0" smtClean="0"/>
              <a:t>beneficiary (e.g. fixed subsistence rates or actual subsistence costs)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82419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TRAVEL AND SUBSISTENCE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(</a:t>
            </a:r>
            <a:r>
              <a:rPr lang="fr-BE" dirty="0" smtClean="0"/>
              <a:t>F3)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13647"/>
            <a:ext cx="7886700" cy="383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4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EQUIPMENT </a:t>
            </a:r>
            <a:r>
              <a:rPr lang="fr-BE" dirty="0"/>
              <a:t>AND </a:t>
            </a:r>
            <a:r>
              <a:rPr lang="fr-BE" dirty="0" smtClean="0"/>
              <a:t>DEPRECIATION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(</a:t>
            </a:r>
            <a:r>
              <a:rPr lang="fr-BE" dirty="0" smtClean="0"/>
              <a:t>F4)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Provide a clear description of each item and provide the link with the </a:t>
            </a:r>
            <a:r>
              <a:rPr lang="en-US" sz="2000" dirty="0" smtClean="0"/>
              <a:t>activities.</a:t>
            </a:r>
          </a:p>
          <a:p>
            <a:r>
              <a:rPr lang="en-US" sz="2000" dirty="0" smtClean="0"/>
              <a:t>Indicate </a:t>
            </a:r>
            <a:r>
              <a:rPr lang="en-US" sz="2000" dirty="0"/>
              <a:t>the </a:t>
            </a:r>
            <a:r>
              <a:rPr lang="en-US" sz="2000" dirty="0" smtClean="0"/>
              <a:t>estimated purchase cost </a:t>
            </a:r>
            <a:r>
              <a:rPr lang="en-US" sz="2000" dirty="0"/>
              <a:t>of the </a:t>
            </a:r>
            <a:r>
              <a:rPr lang="en-US" sz="2000" dirty="0" smtClean="0"/>
              <a:t>item</a:t>
            </a:r>
          </a:p>
          <a:p>
            <a:r>
              <a:rPr lang="en-GB" sz="2000" dirty="0"/>
              <a:t>Only if really necessary for the implementation</a:t>
            </a:r>
            <a:r>
              <a:rPr lang="en-GB" sz="2000" dirty="0" smtClean="0"/>
              <a:t>.</a:t>
            </a:r>
            <a:endParaRPr lang="en-US" sz="2000" dirty="0" smtClean="0"/>
          </a:p>
          <a:p>
            <a:r>
              <a:rPr lang="en-US" sz="2000" dirty="0"/>
              <a:t>Eligible at 100%, if the </a:t>
            </a:r>
            <a:r>
              <a:rPr lang="en-US" sz="2000" dirty="0" err="1"/>
              <a:t>organisation</a:t>
            </a:r>
            <a:r>
              <a:rPr lang="en-US" sz="2000" dirty="0"/>
              <a:t> complies with all conditions set in the Grant Agreement.</a:t>
            </a:r>
          </a:p>
          <a:p>
            <a:pPr marL="457200" lvl="1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 </a:t>
            </a:r>
            <a:r>
              <a:rPr lang="en-US" sz="1600" dirty="0"/>
              <a:t>Certify compliance by signing a certificate that has to be included with the proposal.</a:t>
            </a:r>
            <a:endParaRPr lang="en-GB" sz="1600" dirty="0"/>
          </a:p>
          <a:p>
            <a:r>
              <a:rPr lang="en-GB" sz="2000" dirty="0" smtClean="0"/>
              <a:t>Be </a:t>
            </a:r>
            <a:r>
              <a:rPr lang="en-GB" sz="2000" dirty="0"/>
              <a:t>sure to award contracts taking into account : </a:t>
            </a:r>
          </a:p>
          <a:p>
            <a:pPr lvl="1"/>
            <a:r>
              <a:rPr lang="en-GB" sz="1600" dirty="0"/>
              <a:t>To tender offering best value for money/lowest price</a:t>
            </a:r>
          </a:p>
          <a:p>
            <a:pPr lvl="1"/>
            <a:r>
              <a:rPr lang="en-GB" sz="1600" dirty="0"/>
              <a:t>No conflict of </a:t>
            </a:r>
            <a:r>
              <a:rPr lang="en-GB" sz="1600" dirty="0" smtClean="0"/>
              <a:t>interest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5400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EQUIPMENT </a:t>
            </a:r>
            <a:r>
              <a:rPr lang="fr-BE" dirty="0"/>
              <a:t>AND </a:t>
            </a:r>
            <a:r>
              <a:rPr lang="fr-BE" dirty="0" smtClean="0"/>
              <a:t>DEPRECIATION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(</a:t>
            </a:r>
            <a:r>
              <a:rPr lang="fr-BE" dirty="0" smtClean="0"/>
              <a:t>F4)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38036"/>
            <a:ext cx="7886700" cy="353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09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OTHER DIRECT COSTS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(</a:t>
            </a:r>
            <a:r>
              <a:rPr lang="fr-BE" dirty="0" smtClean="0"/>
              <a:t>F5)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Select </a:t>
            </a:r>
            <a:r>
              <a:rPr lang="en-GB" sz="2000" dirty="0"/>
              <a:t>the </a:t>
            </a:r>
            <a:r>
              <a:rPr lang="en-GB" sz="2000" dirty="0" smtClean="0"/>
              <a:t>type: rental costs, external assistance/subcontracting, consumables or other costs.</a:t>
            </a:r>
          </a:p>
          <a:p>
            <a:r>
              <a:rPr lang="en-US" sz="2000" dirty="0" smtClean="0"/>
              <a:t>Provide </a:t>
            </a:r>
            <a:r>
              <a:rPr lang="en-US" sz="2000" dirty="0"/>
              <a:t>a clear description of each item and explain the link with the </a:t>
            </a:r>
            <a:r>
              <a:rPr lang="en-US" sz="2000" dirty="0" smtClean="0"/>
              <a:t>activities.</a:t>
            </a:r>
          </a:p>
          <a:p>
            <a:r>
              <a:rPr lang="en-US" sz="2000" dirty="0"/>
              <a:t>Indicate the </a:t>
            </a:r>
            <a:r>
              <a:rPr lang="en-US" sz="2000" dirty="0" smtClean="0"/>
              <a:t>estimated purchase </a:t>
            </a:r>
            <a:r>
              <a:rPr lang="en-US" sz="2000" dirty="0"/>
              <a:t>cost of the </a:t>
            </a:r>
            <a:r>
              <a:rPr lang="en-US" sz="2000" dirty="0" smtClean="0"/>
              <a:t>item</a:t>
            </a:r>
            <a:endParaRPr lang="en-US" sz="2000" dirty="0"/>
          </a:p>
          <a:p>
            <a:r>
              <a:rPr lang="en-GB" sz="2000" dirty="0"/>
              <a:t>Only if really necessary for the </a:t>
            </a:r>
            <a:r>
              <a:rPr lang="en-GB" sz="2000" dirty="0" smtClean="0"/>
              <a:t>implementation.</a:t>
            </a:r>
            <a:endParaRPr lang="en-GB" sz="2000" dirty="0"/>
          </a:p>
          <a:p>
            <a:r>
              <a:rPr lang="en-GB" sz="2000" dirty="0"/>
              <a:t>Resulting directly from requirements imposed by the grant </a:t>
            </a:r>
            <a:r>
              <a:rPr lang="en-GB" sz="2000" dirty="0" smtClean="0"/>
              <a:t>agreement.</a:t>
            </a:r>
          </a:p>
          <a:p>
            <a:r>
              <a:rPr lang="en-GB" sz="2000" dirty="0" smtClean="0"/>
              <a:t>Be sure to award contracts taking into account : </a:t>
            </a:r>
          </a:p>
          <a:p>
            <a:pPr lvl="1"/>
            <a:r>
              <a:rPr lang="en-GB" sz="1600" dirty="0"/>
              <a:t>To tender offering best value for money/lowest price</a:t>
            </a:r>
          </a:p>
          <a:p>
            <a:pPr lvl="1"/>
            <a:r>
              <a:rPr lang="en-GB" sz="1600" dirty="0"/>
              <a:t>No conflict of </a:t>
            </a:r>
            <a:r>
              <a:rPr lang="en-GB" sz="1600" dirty="0" smtClean="0"/>
              <a:t>interest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315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OTHER DIRECT COSTS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(</a:t>
            </a:r>
            <a:r>
              <a:rPr lang="fr-BE" dirty="0" smtClean="0"/>
              <a:t>F5)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90"/>
            <a:ext cx="7886700" cy="410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10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HIGHLIGHTS</a:t>
            </a:r>
            <a:r>
              <a:rPr lang="fr-BE" dirty="0"/>
              <a:t/>
            </a:r>
            <a:br>
              <a:rPr lang="fr-BE" dirty="0"/>
            </a:br>
            <a:r>
              <a:rPr lang="fr-BE" sz="3100" dirty="0" smtClean="0"/>
              <a:t>FINANCIAL VIABILITY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b="1" dirty="0"/>
              <a:t>financial viability </a:t>
            </a:r>
            <a:r>
              <a:rPr lang="en-US" sz="2000" dirty="0"/>
              <a:t>of the applicant and its </a:t>
            </a:r>
            <a:r>
              <a:rPr lang="en-US" sz="2000" b="1" dirty="0"/>
              <a:t>capacity</a:t>
            </a:r>
            <a:r>
              <a:rPr lang="en-US" sz="2000" dirty="0"/>
              <a:t> to manage large EU grants are assessed on the basis of the financial information provided with the "simplified financial statement" of the applicant.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The financial viability check will also be used to assess whether a </a:t>
            </a:r>
            <a:r>
              <a:rPr lang="en-US" sz="2000" b="1" dirty="0"/>
              <a:t>financial guarantee </a:t>
            </a:r>
            <a:r>
              <a:rPr lang="en-US" sz="2000" dirty="0"/>
              <a:t>would be required to cover fully or partially the EU pre-financing payment to the project.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53231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HIGHLIGHTS</a:t>
            </a:r>
            <a:r>
              <a:rPr lang="fr-BE" dirty="0"/>
              <a:t/>
            </a:r>
            <a:br>
              <a:rPr lang="fr-BE" dirty="0"/>
            </a:br>
            <a:r>
              <a:rPr lang="fr-BE" sz="3100" dirty="0" smtClean="0"/>
              <a:t>AFFILIATED </a:t>
            </a:r>
            <a:r>
              <a:rPr lang="fr-BE" sz="3100" dirty="0"/>
              <a:t>ENTITIES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Entities </a:t>
            </a:r>
            <a:r>
              <a:rPr lang="en-US" sz="2400" dirty="0"/>
              <a:t>affiliated to the applicant are not eligible to receive funding under this Call for proposals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9421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5525"/>
            <a:ext cx="7886700" cy="1325563"/>
          </a:xfrm>
        </p:spPr>
        <p:txBody>
          <a:bodyPr/>
          <a:lstStyle/>
          <a:p>
            <a:r>
              <a:rPr lang="en-GB" dirty="0"/>
              <a:t>Applying successfully for LIFE: </a:t>
            </a:r>
            <a:br>
              <a:rPr lang="en-GB" dirty="0"/>
            </a:br>
            <a:r>
              <a:rPr lang="en-GB" dirty="0"/>
              <a:t>the financial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39431"/>
            <a:ext cx="7886700" cy="11962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Maryam Ghandi and Sylvie Kiekens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Financial Officers</a:t>
            </a:r>
            <a:endParaRPr lang="en-US" dirty="0"/>
          </a:p>
          <a:p>
            <a:endParaRPr lang="en-GB" dirty="0"/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91" b="21591"/>
          <a:stretch>
            <a:fillRect/>
          </a:stretch>
        </p:blipFill>
        <p:spPr bwMode="auto">
          <a:xfrm>
            <a:off x="165548" y="3727269"/>
            <a:ext cx="8817890" cy="225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4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altLang="en-US" sz="2000" b="1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 smtClean="0"/>
              <a:t>Be </a:t>
            </a:r>
            <a:r>
              <a:rPr lang="en-US" altLang="en-US" sz="2000" b="1" dirty="0"/>
              <a:t>clear and precise </a:t>
            </a:r>
            <a:r>
              <a:rPr lang="en-US" altLang="en-US" sz="2000" dirty="0"/>
              <a:t>– applications are only evaluated on what is submitted (not on the potential of the idea)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/>
              <a:t>Read </a:t>
            </a:r>
            <a:r>
              <a:rPr lang="en-US" altLang="en-US" sz="2000" b="1" dirty="0" smtClean="0"/>
              <a:t>the call documents</a:t>
            </a:r>
            <a:endParaRPr lang="en-US" altLang="en-US" sz="2000" b="1" dirty="0"/>
          </a:p>
          <a:p>
            <a:pPr marL="0" indent="0">
              <a:spcBef>
                <a:spcPts val="1200"/>
              </a:spcBef>
              <a:buNone/>
            </a:pPr>
            <a:endParaRPr lang="en-US" altLang="en-US" sz="20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altLang="en-US" sz="2000" dirty="0" smtClean="0"/>
              <a:t>!!! </a:t>
            </a:r>
            <a:r>
              <a:rPr lang="en-US" altLang="en-US" sz="2000" dirty="0"/>
              <a:t>START EARLY!!!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06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ESTABLISHING THE PROJECT </a:t>
            </a:r>
            <a:r>
              <a:rPr lang="fr-BE" dirty="0" smtClean="0"/>
              <a:t>BUDGET: GENERAL </a:t>
            </a:r>
            <a:r>
              <a:rPr lang="fr-BE" dirty="0"/>
              <a:t>REMARKS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chemeClr val="bg1">
                  <a:lumMod val="95000"/>
                </a:schemeClr>
              </a:buClr>
            </a:pPr>
            <a:r>
              <a:rPr lang="en-GB" sz="2000" dirty="0"/>
              <a:t>Read the model grant agreement </a:t>
            </a:r>
            <a:r>
              <a:rPr lang="en-GB" sz="2000" dirty="0" smtClean="0"/>
              <a:t>and guidelines for applicants</a:t>
            </a:r>
            <a:endParaRPr lang="en-GB" sz="2000" dirty="0"/>
          </a:p>
          <a:p>
            <a:pPr>
              <a:spcBef>
                <a:spcPts val="1200"/>
              </a:spcBef>
              <a:buClr>
                <a:schemeClr val="bg1">
                  <a:lumMod val="95000"/>
                </a:schemeClr>
              </a:buClr>
            </a:pPr>
            <a:r>
              <a:rPr lang="en-GB" sz="2000" dirty="0"/>
              <a:t>Be </a:t>
            </a:r>
            <a:r>
              <a:rPr lang="en-GB" sz="2000" dirty="0" smtClean="0"/>
              <a:t>realistic when estimating the costs!</a:t>
            </a:r>
            <a:endParaRPr lang="en-GB" sz="2000" dirty="0"/>
          </a:p>
          <a:p>
            <a:pPr>
              <a:spcBef>
                <a:spcPts val="1200"/>
              </a:spcBef>
              <a:buClr>
                <a:schemeClr val="bg1">
                  <a:lumMod val="95000"/>
                </a:schemeClr>
              </a:buClr>
            </a:pPr>
            <a:r>
              <a:rPr lang="en-US" sz="2000" dirty="0"/>
              <a:t>Lump sum funding </a:t>
            </a:r>
            <a:r>
              <a:rPr lang="en-US" sz="2000" dirty="0" smtClean="0"/>
              <a:t>grant – budgeted eligible costs will be evaluated and converted into lump sums at revision stage</a:t>
            </a:r>
            <a:endParaRPr lang="en-US" sz="2000" dirty="0"/>
          </a:p>
          <a:p>
            <a:pPr>
              <a:spcBef>
                <a:spcPts val="1200"/>
              </a:spcBef>
              <a:buClr>
                <a:schemeClr val="bg1">
                  <a:lumMod val="95000"/>
                </a:schemeClr>
              </a:buClr>
            </a:pPr>
            <a:r>
              <a:rPr lang="en-US" sz="2000" dirty="0" smtClean="0"/>
              <a:t>There will </a:t>
            </a:r>
            <a:r>
              <a:rPr lang="en-US" sz="2000" dirty="0"/>
              <a:t>be no costs </a:t>
            </a:r>
            <a:r>
              <a:rPr lang="en-US" sz="2000" dirty="0" smtClean="0"/>
              <a:t>reporting!</a:t>
            </a:r>
          </a:p>
          <a:p>
            <a:pPr>
              <a:spcBef>
                <a:spcPts val="1200"/>
              </a:spcBef>
              <a:buClr>
                <a:schemeClr val="bg1">
                  <a:lumMod val="95000"/>
                </a:schemeClr>
              </a:buClr>
            </a:pPr>
            <a:r>
              <a:rPr lang="en-US" sz="2000" dirty="0" smtClean="0"/>
              <a:t>Payments </a:t>
            </a:r>
            <a:r>
              <a:rPr lang="en-US" sz="2000" dirty="0"/>
              <a:t>are dependent on performance!</a:t>
            </a:r>
          </a:p>
          <a:p>
            <a:pPr>
              <a:spcBef>
                <a:spcPts val="1200"/>
              </a:spcBef>
              <a:buClr>
                <a:srgbClr val="024B9C"/>
              </a:buCl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spcBef>
                <a:spcPts val="1200"/>
              </a:spcBef>
              <a:buClr>
                <a:srgbClr val="024B9C"/>
              </a:buCl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spcBef>
                <a:spcPts val="1200"/>
              </a:spcBef>
              <a:buClr>
                <a:srgbClr val="024B9C"/>
              </a:buClr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264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FINANCIAL APPLICATION FORMS</a:t>
            </a:r>
            <a:br>
              <a:rPr lang="fr-BE" dirty="0"/>
            </a:br>
            <a:r>
              <a:rPr lang="fr-BE" dirty="0"/>
              <a:t>(</a:t>
            </a:r>
            <a:r>
              <a:rPr lang="fr-BE" dirty="0" smtClean="0"/>
              <a:t>F0-F5)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grant takes the form of a </a:t>
            </a:r>
            <a:r>
              <a:rPr lang="en-US" sz="2000" b="1" dirty="0"/>
              <a:t>single lump sum </a:t>
            </a:r>
            <a:r>
              <a:rPr lang="en-US" sz="2000" dirty="0"/>
              <a:t>contribution </a:t>
            </a:r>
            <a:r>
              <a:rPr lang="en-US" sz="2000" dirty="0" smtClean="0"/>
              <a:t>to </a:t>
            </a:r>
            <a:r>
              <a:rPr lang="en-US" sz="2000" dirty="0"/>
              <a:t>cover all eligible costs of the </a:t>
            </a:r>
            <a:r>
              <a:rPr lang="en-US" sz="2000" dirty="0" smtClean="0"/>
              <a:t>action:</a:t>
            </a:r>
          </a:p>
          <a:p>
            <a:pPr lvl="1"/>
            <a:r>
              <a:rPr lang="en-US" sz="2000" dirty="0" smtClean="0"/>
              <a:t>Grant </a:t>
            </a:r>
            <a:r>
              <a:rPr lang="en-US" sz="2000" dirty="0"/>
              <a:t>based on a </a:t>
            </a:r>
            <a:r>
              <a:rPr lang="en-US" sz="2000" b="1" dirty="0"/>
              <a:t>pre-fixed lump sum </a:t>
            </a:r>
            <a:r>
              <a:rPr lang="en-US" sz="2000" b="1" dirty="0" smtClean="0"/>
              <a:t>amount</a:t>
            </a:r>
            <a:r>
              <a:rPr lang="en-US" sz="2000" dirty="0" smtClean="0"/>
              <a:t>, </a:t>
            </a:r>
            <a:r>
              <a:rPr lang="en-US" sz="2000" dirty="0"/>
              <a:t>not on the reimbursement of actual costs. </a:t>
            </a:r>
            <a:endParaRPr lang="en-US" sz="20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lump sum must be an approximation of the beneficiaries’ </a:t>
            </a:r>
            <a:r>
              <a:rPr lang="en-US" sz="2000" dirty="0" smtClean="0"/>
              <a:t>actual costs.</a:t>
            </a:r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verall </a:t>
            </a:r>
            <a:r>
              <a:rPr lang="en-US" sz="2000" dirty="0"/>
              <a:t>lump sum contribution </a:t>
            </a:r>
            <a:r>
              <a:rPr lang="en-US" sz="2000" dirty="0" smtClean="0"/>
              <a:t>cannot </a:t>
            </a:r>
            <a:r>
              <a:rPr lang="en-US" sz="2000" dirty="0"/>
              <a:t>exceed 300.000 EUR nor can it be more than 60% of total estimated eligible costs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The estimated budget summary </a:t>
            </a:r>
            <a:r>
              <a:rPr lang="en-US" sz="2000" dirty="0" smtClean="0"/>
              <a:t>(F0) consists </a:t>
            </a:r>
            <a:r>
              <a:rPr lang="en-US" sz="2000" dirty="0"/>
              <a:t>of budgeted eligible </a:t>
            </a:r>
            <a:r>
              <a:rPr lang="en-US" sz="2000" dirty="0" smtClean="0"/>
              <a:t>costs per cost category </a:t>
            </a:r>
            <a:r>
              <a:rPr lang="en-US" sz="2000" dirty="0"/>
              <a:t>for each work package. This information is extracted automatically from the form F1 to F5.</a:t>
            </a:r>
            <a:endParaRPr lang="en-GB" sz="2000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3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ESTIMATED BUDGET – SUMMARY (F0)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Applicants are required to provide, per work package, the total estimated eligible costs </a:t>
            </a:r>
            <a:r>
              <a:rPr lang="en-GB" sz="2000" dirty="0"/>
              <a:t>in the </a:t>
            </a:r>
            <a:r>
              <a:rPr lang="en-GB" sz="2000" b="1" dirty="0"/>
              <a:t>correct cost category </a:t>
            </a:r>
            <a:r>
              <a:rPr lang="en-GB" sz="2000" dirty="0"/>
              <a:t>(F-forms</a:t>
            </a:r>
            <a:r>
              <a:rPr lang="en-GB" sz="2000" dirty="0" smtClean="0"/>
              <a:t>):</a:t>
            </a:r>
            <a:r>
              <a:rPr lang="en-US" sz="2000" dirty="0" smtClean="0"/>
              <a:t> 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Estimated </a:t>
            </a:r>
            <a:r>
              <a:rPr lang="en-US" sz="2000" dirty="0"/>
              <a:t>personnel costs should be calculated on the basis of pre-defined </a:t>
            </a:r>
            <a:r>
              <a:rPr lang="en-US" sz="2000" b="1" dirty="0"/>
              <a:t>unit</a:t>
            </a:r>
            <a:r>
              <a:rPr lang="en-US" sz="2000" dirty="0"/>
              <a:t> costs and </a:t>
            </a:r>
            <a:endParaRPr lang="en-US" sz="2000" dirty="0" smtClean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indirect </a:t>
            </a:r>
            <a:r>
              <a:rPr lang="en-US" sz="2000" dirty="0"/>
              <a:t>costs </a:t>
            </a:r>
            <a:r>
              <a:rPr lang="en-US" sz="2000" dirty="0" smtClean="0"/>
              <a:t>are calculated </a:t>
            </a:r>
            <a:r>
              <a:rPr lang="en-US" sz="2000" dirty="0"/>
              <a:t>by applying a </a:t>
            </a:r>
            <a:r>
              <a:rPr lang="en-US" sz="2000" b="1" dirty="0"/>
              <a:t>flat-rate</a:t>
            </a:r>
            <a:r>
              <a:rPr lang="en-US" sz="2000" dirty="0"/>
              <a:t> of 7% to the amount of the total eligible direct costs. </a:t>
            </a:r>
            <a:endParaRPr lang="en-GB" sz="2000" dirty="0" smtClean="0"/>
          </a:p>
          <a:p>
            <a:pPr>
              <a:spcBef>
                <a:spcPts val="1200"/>
              </a:spcBef>
            </a:pPr>
            <a:r>
              <a:rPr lang="en-GB" sz="2000" dirty="0" smtClean="0"/>
              <a:t>Round </a:t>
            </a:r>
            <a:r>
              <a:rPr lang="en-GB" sz="2000" dirty="0"/>
              <a:t>costs to the </a:t>
            </a:r>
            <a:r>
              <a:rPr lang="en-GB" sz="2000" b="1" dirty="0"/>
              <a:t>nearest EUR</a:t>
            </a:r>
          </a:p>
          <a:p>
            <a:pPr>
              <a:spcBef>
                <a:spcPts val="1200"/>
              </a:spcBef>
            </a:pPr>
            <a:r>
              <a:rPr lang="en-GB" sz="2000" b="1" dirty="0" smtClean="0"/>
              <a:t>No </a:t>
            </a:r>
            <a:r>
              <a:rPr lang="en-GB" sz="2000" b="1" dirty="0"/>
              <a:t>VAT </a:t>
            </a:r>
            <a:r>
              <a:rPr lang="en-GB" sz="2000" dirty="0"/>
              <a:t>to be included unless it cannot be </a:t>
            </a:r>
            <a:r>
              <a:rPr lang="en-GB" sz="2000" dirty="0" smtClean="0"/>
              <a:t>recovered</a:t>
            </a:r>
          </a:p>
        </p:txBody>
      </p:sp>
    </p:spTree>
    <p:extLst>
      <p:ext uri="{BB962C8B-B14F-4D97-AF65-F5344CB8AC3E}">
        <p14:creationId xmlns:p14="http://schemas.microsoft.com/office/powerpoint/2010/main" val="42883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ESTIMATED BUDGET – SUMMARY (F0)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791855"/>
            <a:ext cx="7886700" cy="367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CATEGORIES OF ELIGIBLE COSTS COVERED BY THE LUMP SUM CONTRIBUTIONS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 smtClean="0"/>
          </a:p>
          <a:p>
            <a:r>
              <a:rPr lang="fr-BE" sz="2000" dirty="0" smtClean="0"/>
              <a:t> </a:t>
            </a:r>
            <a:r>
              <a:rPr lang="fr-BE" sz="2000" dirty="0"/>
              <a:t>Direct personnel </a:t>
            </a:r>
            <a:r>
              <a:rPr lang="fr-BE" sz="2000" dirty="0" err="1"/>
              <a:t>costs</a:t>
            </a:r>
            <a:r>
              <a:rPr lang="fr-BE" sz="2000" dirty="0"/>
              <a:t> </a:t>
            </a:r>
          </a:p>
          <a:p>
            <a:r>
              <a:rPr lang="fr-BE" sz="2000" dirty="0" smtClean="0"/>
              <a:t> </a:t>
            </a:r>
            <a:r>
              <a:rPr lang="fr-BE" sz="2000" dirty="0" err="1"/>
              <a:t>Travel</a:t>
            </a:r>
            <a:r>
              <a:rPr lang="fr-BE" sz="2000" dirty="0"/>
              <a:t> and </a:t>
            </a:r>
            <a:r>
              <a:rPr lang="fr-BE" sz="2000" dirty="0" err="1"/>
              <a:t>subsistence</a:t>
            </a:r>
            <a:r>
              <a:rPr lang="fr-BE" sz="2000" dirty="0"/>
              <a:t> </a:t>
            </a:r>
            <a:r>
              <a:rPr lang="fr-BE" sz="2000" dirty="0" err="1"/>
              <a:t>costs</a:t>
            </a:r>
            <a:r>
              <a:rPr lang="fr-BE" sz="2000" dirty="0"/>
              <a:t>; </a:t>
            </a:r>
          </a:p>
          <a:p>
            <a:r>
              <a:rPr lang="fr-BE" sz="2000" dirty="0" smtClean="0"/>
              <a:t> </a:t>
            </a:r>
            <a:r>
              <a:rPr lang="fr-BE" sz="2000" dirty="0" err="1"/>
              <a:t>External</a:t>
            </a:r>
            <a:r>
              <a:rPr lang="fr-BE" sz="2000" dirty="0"/>
              <a:t> assistance; </a:t>
            </a:r>
          </a:p>
          <a:p>
            <a:r>
              <a:rPr lang="fr-BE" sz="2000" dirty="0" smtClean="0"/>
              <a:t> </a:t>
            </a:r>
            <a:r>
              <a:rPr lang="fr-BE" sz="2000" dirty="0"/>
              <a:t>Durable </a:t>
            </a:r>
            <a:r>
              <a:rPr lang="fr-BE" sz="2000" dirty="0" err="1"/>
              <a:t>goods</a:t>
            </a:r>
            <a:r>
              <a:rPr lang="fr-BE" sz="2000" dirty="0"/>
              <a:t> (</a:t>
            </a:r>
            <a:r>
              <a:rPr lang="fr-BE" sz="2000" dirty="0" err="1"/>
              <a:t>depreciation</a:t>
            </a:r>
            <a:r>
              <a:rPr lang="fr-BE" sz="2000" dirty="0"/>
              <a:t> </a:t>
            </a:r>
            <a:r>
              <a:rPr lang="fr-BE" sz="2000" dirty="0" err="1"/>
              <a:t>costs</a:t>
            </a:r>
            <a:r>
              <a:rPr lang="fr-BE" sz="2000" dirty="0"/>
              <a:t>); </a:t>
            </a:r>
          </a:p>
          <a:p>
            <a:r>
              <a:rPr lang="fr-BE" sz="2000" dirty="0" smtClean="0"/>
              <a:t> </a:t>
            </a:r>
            <a:r>
              <a:rPr lang="fr-BE" sz="2000" dirty="0"/>
              <a:t>Consumables </a:t>
            </a:r>
          </a:p>
          <a:p>
            <a:r>
              <a:rPr lang="fr-BE" sz="2000" dirty="0" smtClean="0"/>
              <a:t> </a:t>
            </a:r>
            <a:r>
              <a:rPr lang="fr-BE" sz="2000" dirty="0" err="1"/>
              <a:t>Other</a:t>
            </a:r>
            <a:r>
              <a:rPr lang="fr-BE" sz="2000" dirty="0"/>
              <a:t> direct </a:t>
            </a:r>
            <a:r>
              <a:rPr lang="fr-BE" sz="2000" dirty="0" err="1"/>
              <a:t>costs</a:t>
            </a:r>
            <a:r>
              <a:rPr lang="fr-BE" sz="2000" dirty="0"/>
              <a:t> </a:t>
            </a:r>
            <a:endParaRPr lang="fr-BE" sz="2000" dirty="0" smtClean="0"/>
          </a:p>
          <a:p>
            <a:r>
              <a:rPr lang="en-US" sz="2000" dirty="0" smtClean="0"/>
              <a:t>Indirect </a:t>
            </a:r>
            <a:r>
              <a:rPr lang="en-US" sz="2000" dirty="0"/>
              <a:t>costs calculated on the basis of </a:t>
            </a:r>
            <a:r>
              <a:rPr lang="en-US" sz="2000" dirty="0" smtClean="0"/>
              <a:t>the standard </a:t>
            </a:r>
            <a:r>
              <a:rPr lang="en-US" sz="2000" dirty="0"/>
              <a:t>flat rate of 7 % of the total eligible direct costs. </a:t>
            </a:r>
          </a:p>
        </p:txBody>
      </p:sp>
    </p:spTree>
    <p:extLst>
      <p:ext uri="{BB962C8B-B14F-4D97-AF65-F5344CB8AC3E}">
        <p14:creationId xmlns:p14="http://schemas.microsoft.com/office/powerpoint/2010/main" val="37348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FINANCIAL CONTRIBUTIONS </a:t>
            </a:r>
            <a:br>
              <a:rPr lang="fr-BE" dirty="0" smtClean="0"/>
            </a:br>
            <a:r>
              <a:rPr lang="fr-BE" dirty="0" smtClean="0"/>
              <a:t>(F1)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Contribution </a:t>
            </a:r>
            <a:r>
              <a:rPr lang="en-GB" sz="2400" dirty="0"/>
              <a:t>of the </a:t>
            </a:r>
            <a:r>
              <a:rPr lang="en-GB" sz="2400" dirty="0" smtClean="0"/>
              <a:t>applicant</a:t>
            </a:r>
          </a:p>
          <a:p>
            <a:r>
              <a:rPr lang="en-GB" sz="2400" dirty="0"/>
              <a:t>Other sources of </a:t>
            </a:r>
            <a:r>
              <a:rPr lang="en-GB" sz="2400" dirty="0" smtClean="0"/>
              <a:t>co-financing (specifically for the project)</a:t>
            </a:r>
          </a:p>
          <a:p>
            <a:r>
              <a:rPr lang="en-GB" sz="2400" dirty="0" smtClean="0"/>
              <a:t>Other revenues (e.g. income from the project</a:t>
            </a:r>
            <a:r>
              <a:rPr lang="en-GB" sz="2400" dirty="0" smtClean="0"/>
              <a:t>)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437" y="3515189"/>
            <a:ext cx="4697997" cy="24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PERSONNEL </a:t>
            </a:r>
            <a:r>
              <a:rPr lang="fr-BE" dirty="0" smtClean="0"/>
              <a:t>COST</a:t>
            </a:r>
            <a:br>
              <a:rPr lang="fr-BE" dirty="0" smtClean="0"/>
            </a:br>
            <a:r>
              <a:rPr lang="fr-BE" dirty="0" smtClean="0"/>
              <a:t>(F2)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Only costs related to </a:t>
            </a:r>
            <a:r>
              <a:rPr lang="en-GB" sz="2000" b="1" dirty="0"/>
              <a:t>employees</a:t>
            </a:r>
            <a:r>
              <a:rPr lang="en-GB" sz="2000" dirty="0"/>
              <a:t> /personnel with an </a:t>
            </a:r>
            <a:r>
              <a:rPr lang="en-GB" sz="2000" b="1" dirty="0"/>
              <a:t>equivalent appointing act </a:t>
            </a:r>
            <a:r>
              <a:rPr lang="en-GB" sz="2000" dirty="0"/>
              <a:t>(e.g. secondment) or contracts with natural persons (e.g. consultancy/civil contracts) which are </a:t>
            </a:r>
            <a:r>
              <a:rPr lang="en-GB" sz="2000" b="1" dirty="0"/>
              <a:t>assigned to the project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Ensure that tasks are carried out by the appropriate staff </a:t>
            </a:r>
            <a:r>
              <a:rPr lang="en-GB" sz="2000" dirty="0" smtClean="0"/>
              <a:t>level.</a:t>
            </a:r>
          </a:p>
          <a:p>
            <a:r>
              <a:rPr lang="en-US" sz="2000" dirty="0" smtClean="0"/>
              <a:t>Based </a:t>
            </a:r>
            <a:r>
              <a:rPr lang="en-US" sz="2000" dirty="0"/>
              <a:t>on </a:t>
            </a:r>
            <a:r>
              <a:rPr lang="en-US" sz="2000" dirty="0" smtClean="0"/>
              <a:t>pre-defined </a:t>
            </a:r>
            <a:r>
              <a:rPr lang="en-US" sz="2000" b="1" dirty="0" smtClean="0"/>
              <a:t>unit </a:t>
            </a:r>
            <a:r>
              <a:rPr lang="en-US" sz="2000" b="1" dirty="0"/>
              <a:t>costs </a:t>
            </a:r>
            <a:r>
              <a:rPr lang="en-US" sz="2000" dirty="0"/>
              <a:t>per </a:t>
            </a:r>
            <a:r>
              <a:rPr lang="en-US" sz="2000" dirty="0" smtClean="0"/>
              <a:t>country</a:t>
            </a:r>
            <a:r>
              <a:rPr lang="en-US" sz="2000" dirty="0"/>
              <a:t>:</a:t>
            </a:r>
            <a:endParaRPr lang="en-US" sz="2000" dirty="0" smtClean="0"/>
          </a:p>
          <a:p>
            <a:pPr lvl="1"/>
            <a:r>
              <a:rPr lang="en-US" sz="2000" dirty="0" smtClean="0"/>
              <a:t>Applied to </a:t>
            </a:r>
            <a:r>
              <a:rPr lang="en-US" sz="2000" dirty="0"/>
              <a:t>all personnel necessary to carry out the </a:t>
            </a:r>
            <a:r>
              <a:rPr lang="en-US" sz="2000" dirty="0" smtClean="0"/>
              <a:t>action, regardless of the staff category.</a:t>
            </a:r>
          </a:p>
        </p:txBody>
      </p:sp>
    </p:spTree>
    <p:extLst>
      <p:ext uri="{BB962C8B-B14F-4D97-AF65-F5344CB8AC3E}">
        <p14:creationId xmlns:p14="http://schemas.microsoft.com/office/powerpoint/2010/main" val="2099288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1030</TotalTime>
  <Words>977</Words>
  <Application>Microsoft Office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EC Square Sans Cond Pro</vt:lpstr>
      <vt:lpstr>EC Square Sans Pro Light</vt:lpstr>
      <vt:lpstr>Verdana</vt:lpstr>
      <vt:lpstr>Wingdings</vt:lpstr>
      <vt:lpstr>Office Theme</vt:lpstr>
      <vt:lpstr>LIFE 2020 Call for Proposals from NGOs on the European Green Deal (LIFE 2020 NGO4GD)  Virtual Information Session, 12 January 2021 </vt:lpstr>
      <vt:lpstr>Applying successfully for LIFE:  the financial side</vt:lpstr>
      <vt:lpstr>ESTABLISHING THE PROJECT BUDGET: GENERAL REMARKS</vt:lpstr>
      <vt:lpstr>FINANCIAL APPLICATION FORMS (F0-F5)</vt:lpstr>
      <vt:lpstr>ESTIMATED BUDGET – SUMMARY (F0)</vt:lpstr>
      <vt:lpstr>ESTIMATED BUDGET – SUMMARY (F0)</vt:lpstr>
      <vt:lpstr>THE CATEGORIES OF ELIGIBLE COSTS COVERED BY THE LUMP SUM CONTRIBUTIONS </vt:lpstr>
      <vt:lpstr>FINANCIAL CONTRIBUTIONS  (F1)</vt:lpstr>
      <vt:lpstr>PERSONNEL COST (F2)</vt:lpstr>
      <vt:lpstr>PERSONNEL COST (F2)</vt:lpstr>
      <vt:lpstr>PERSONNEL COST – Volunteers (F2)</vt:lpstr>
      <vt:lpstr>TRAVEL AND SUBSISTENCE (F3)</vt:lpstr>
      <vt:lpstr>TRAVEL AND SUBSISTENCE (F3)</vt:lpstr>
      <vt:lpstr>EQUIPMENT AND DEPRECIATION (F4)</vt:lpstr>
      <vt:lpstr>EQUIPMENT AND DEPRECIATION (F4)</vt:lpstr>
      <vt:lpstr>OTHER DIRECT COSTS (F5)</vt:lpstr>
      <vt:lpstr>OTHER DIRECT COSTS (F5)</vt:lpstr>
      <vt:lpstr>HIGHLIGHTS FINANCIAL VIABILITY</vt:lpstr>
      <vt:lpstr>HIGHLIGHTS AFFILIATED ENTITIES</vt:lpstr>
      <vt:lpstr>REMEMBER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JASAITYTE Kristina (EASME)</dc:creator>
  <cp:lastModifiedBy>GHANDI Maryam (EASME)</cp:lastModifiedBy>
  <cp:revision>73</cp:revision>
  <dcterms:created xsi:type="dcterms:W3CDTF">2019-03-06T09:44:55Z</dcterms:created>
  <dcterms:modified xsi:type="dcterms:W3CDTF">2021-01-08T11:38:47Z</dcterms:modified>
</cp:coreProperties>
</file>