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notesMasterIdLst>
    <p:notesMasterId r:id="rId44"/>
  </p:notesMasterIdLst>
  <p:sldIdLst>
    <p:sldId id="256" r:id="rId6"/>
    <p:sldId id="370" r:id="rId7"/>
    <p:sldId id="371" r:id="rId8"/>
    <p:sldId id="292" r:id="rId9"/>
    <p:sldId id="293" r:id="rId10"/>
    <p:sldId id="265" r:id="rId11"/>
    <p:sldId id="294" r:id="rId12"/>
    <p:sldId id="295" r:id="rId13"/>
    <p:sldId id="297" r:id="rId14"/>
    <p:sldId id="368" r:id="rId15"/>
    <p:sldId id="404" r:id="rId16"/>
    <p:sldId id="379" r:id="rId17"/>
    <p:sldId id="372" r:id="rId18"/>
    <p:sldId id="405" r:id="rId19"/>
    <p:sldId id="281" r:id="rId20"/>
    <p:sldId id="367" r:id="rId21"/>
    <p:sldId id="373" r:id="rId22"/>
    <p:sldId id="272" r:id="rId23"/>
    <p:sldId id="357" r:id="rId24"/>
    <p:sldId id="266" r:id="rId25"/>
    <p:sldId id="358" r:id="rId26"/>
    <p:sldId id="406" r:id="rId27"/>
    <p:sldId id="277" r:id="rId28"/>
    <p:sldId id="378" r:id="rId29"/>
    <p:sldId id="362" r:id="rId30"/>
    <p:sldId id="408" r:id="rId31"/>
    <p:sldId id="399" r:id="rId32"/>
    <p:sldId id="398" r:id="rId33"/>
    <p:sldId id="393" r:id="rId34"/>
    <p:sldId id="346" r:id="rId35"/>
    <p:sldId id="400" r:id="rId36"/>
    <p:sldId id="363" r:id="rId37"/>
    <p:sldId id="377" r:id="rId38"/>
    <p:sldId id="275" r:id="rId39"/>
    <p:sldId id="269" r:id="rId40"/>
    <p:sldId id="402" r:id="rId41"/>
    <p:sldId id="407" r:id="rId42"/>
    <p:sldId id="267" r:id="rId4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7C"/>
    <a:srgbClr val="73BB81"/>
    <a:srgbClr val="8AAE1B"/>
    <a:srgbClr val="6AC0B6"/>
    <a:srgbClr val="E30856"/>
    <a:srgbClr val="E6E6E6"/>
    <a:srgbClr val="FFD11A"/>
    <a:srgbClr val="F09085"/>
    <a:srgbClr val="00658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3" autoAdjust="0"/>
    <p:restoredTop sz="63563" autoAdjust="0"/>
  </p:normalViewPr>
  <p:slideViewPr>
    <p:cSldViewPr snapToGrid="0">
      <p:cViewPr varScale="1">
        <p:scale>
          <a:sx n="42" d="100"/>
          <a:sy n="42" d="100"/>
        </p:scale>
        <p:origin x="148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C1C284-6064-4E3A-B746-A1E7B00BF6D8}"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en-US"/>
        </a:p>
      </dgm:t>
    </dgm:pt>
    <dgm:pt modelId="{512BBA8C-A2A0-4E3C-B2F0-FB0B0A256AF6}">
      <dgm:prSet phldrT="[Text]" custT="1"/>
      <dgm:spPr>
        <a:solidFill>
          <a:srgbClr val="006581"/>
        </a:solidFill>
      </dgm:spPr>
      <dgm:t>
        <a:bodyPr/>
        <a:lstStyle/>
        <a:p>
          <a:r>
            <a:rPr lang="en-US" sz="3200" dirty="0">
              <a:solidFill>
                <a:schemeClr val="bg1"/>
              </a:solidFill>
              <a:latin typeface="PT Sans" panose="020B0503020203020204" pitchFamily="34" charset="0"/>
              <a:ea typeface="PT Sans" panose="020B0503020203020204" pitchFamily="34" charset="0"/>
            </a:rPr>
            <a:t>Low-Carbon Dublin</a:t>
          </a:r>
        </a:p>
      </dgm:t>
    </dgm:pt>
    <dgm:pt modelId="{0ED2DDC6-1E31-4064-847A-8B6963152EEC}" type="parTrans" cxnId="{361A00C0-1FE4-4997-9D94-EE32247C51D3}">
      <dgm:prSet/>
      <dgm:spPr/>
      <dgm:t>
        <a:bodyPr/>
        <a:lstStyle/>
        <a:p>
          <a:endParaRPr lang="en-US">
            <a:solidFill>
              <a:schemeClr val="bg1"/>
            </a:solidFill>
            <a:latin typeface="PT Sans" panose="020B0503020203020204" pitchFamily="34" charset="0"/>
            <a:ea typeface="PT Sans" panose="020B0503020203020204" pitchFamily="34" charset="0"/>
          </a:endParaRPr>
        </a:p>
      </dgm:t>
    </dgm:pt>
    <dgm:pt modelId="{3495F509-EE12-4C64-B633-AD69CB4847F1}" type="sibTrans" cxnId="{361A00C0-1FE4-4997-9D94-EE32247C51D3}">
      <dgm:prSet/>
      <dgm:spPr/>
      <dgm:t>
        <a:bodyPr/>
        <a:lstStyle/>
        <a:p>
          <a:endParaRPr lang="en-US">
            <a:solidFill>
              <a:schemeClr val="bg1"/>
            </a:solidFill>
            <a:latin typeface="PT Sans" panose="020B0503020203020204" pitchFamily="34" charset="0"/>
            <a:ea typeface="PT Sans" panose="020B0503020203020204" pitchFamily="34" charset="0"/>
          </a:endParaRPr>
        </a:p>
      </dgm:t>
    </dgm:pt>
    <dgm:pt modelId="{159E0B54-3E9F-4577-BE55-42ED95B8A20E}">
      <dgm:prSet phldrT="[Text]" custT="1"/>
      <dgm:spPr>
        <a:solidFill>
          <a:srgbClr val="73BB81"/>
        </a:solidFill>
      </dgm:spPr>
      <dgm:t>
        <a:bodyPr/>
        <a:lstStyle/>
        <a:p>
          <a:r>
            <a:rPr lang="en-US" sz="2400">
              <a:solidFill>
                <a:schemeClr val="bg1"/>
              </a:solidFill>
              <a:latin typeface="PT Sans" panose="020B0503020203020204" pitchFamily="34" charset="0"/>
              <a:ea typeface="PT Sans" panose="020B0503020203020204" pitchFamily="34" charset="0"/>
            </a:rPr>
            <a:t>Increased Innovation</a:t>
          </a:r>
          <a:endParaRPr lang="en-US" sz="2400" dirty="0">
            <a:solidFill>
              <a:schemeClr val="bg1"/>
            </a:solidFill>
            <a:latin typeface="PT Sans" panose="020B0503020203020204" pitchFamily="34" charset="0"/>
            <a:ea typeface="PT Sans" panose="020B0503020203020204" pitchFamily="34" charset="0"/>
          </a:endParaRPr>
        </a:p>
      </dgm:t>
    </dgm:pt>
    <dgm:pt modelId="{9FC12702-D4E0-4ADA-B944-DBC1F08B68B4}" type="parTrans" cxnId="{5D100738-3310-4E74-930D-CECFE40F10A6}">
      <dgm:prSet/>
      <dgm:spPr/>
      <dgm:t>
        <a:bodyPr/>
        <a:lstStyle/>
        <a:p>
          <a:endParaRPr lang="en-US">
            <a:solidFill>
              <a:schemeClr val="bg1"/>
            </a:solidFill>
            <a:latin typeface="PT Sans" panose="020B0503020203020204" pitchFamily="34" charset="0"/>
            <a:ea typeface="PT Sans" panose="020B0503020203020204" pitchFamily="34" charset="0"/>
          </a:endParaRPr>
        </a:p>
      </dgm:t>
    </dgm:pt>
    <dgm:pt modelId="{08205836-9CE9-460D-969D-479A4DED0EEE}" type="sibTrans" cxnId="{5D100738-3310-4E74-930D-CECFE40F10A6}">
      <dgm:prSet/>
      <dgm:spPr/>
      <dgm:t>
        <a:bodyPr/>
        <a:lstStyle/>
        <a:p>
          <a:endParaRPr lang="en-US">
            <a:solidFill>
              <a:schemeClr val="bg1"/>
            </a:solidFill>
            <a:latin typeface="PT Sans" panose="020B0503020203020204" pitchFamily="34" charset="0"/>
            <a:ea typeface="PT Sans" panose="020B0503020203020204" pitchFamily="34" charset="0"/>
          </a:endParaRPr>
        </a:p>
      </dgm:t>
    </dgm:pt>
    <dgm:pt modelId="{A9DD99D4-2A77-4C44-97C3-2E0BADFF0AEB}">
      <dgm:prSet phldrT="[Text]" custT="1"/>
      <dgm:spPr>
        <a:solidFill>
          <a:srgbClr val="F09085"/>
        </a:solidFill>
      </dgm:spPr>
      <dgm:t>
        <a:bodyPr/>
        <a:lstStyle/>
        <a:p>
          <a:r>
            <a:rPr lang="en-US" sz="2400">
              <a:solidFill>
                <a:schemeClr val="bg1"/>
              </a:solidFill>
              <a:latin typeface="PT Sans" panose="020B0503020203020204" pitchFamily="34" charset="0"/>
              <a:ea typeface="PT Sans" panose="020B0503020203020204" pitchFamily="34" charset="0"/>
            </a:rPr>
            <a:t>Increased Employment</a:t>
          </a:r>
          <a:endParaRPr lang="en-US" sz="2400" dirty="0">
            <a:solidFill>
              <a:schemeClr val="bg1"/>
            </a:solidFill>
            <a:latin typeface="PT Sans" panose="020B0503020203020204" pitchFamily="34" charset="0"/>
            <a:ea typeface="PT Sans" panose="020B0503020203020204" pitchFamily="34" charset="0"/>
          </a:endParaRPr>
        </a:p>
      </dgm:t>
    </dgm:pt>
    <dgm:pt modelId="{5D169E5F-6E79-48AC-8084-07C2AB22AA76}" type="parTrans" cxnId="{CB0CDB9A-BF18-4711-8DBC-82A736512725}">
      <dgm:prSet/>
      <dgm:spPr/>
      <dgm:t>
        <a:bodyPr/>
        <a:lstStyle/>
        <a:p>
          <a:endParaRPr lang="en-US">
            <a:solidFill>
              <a:schemeClr val="bg1"/>
            </a:solidFill>
            <a:latin typeface="PT Sans" panose="020B0503020203020204" pitchFamily="34" charset="0"/>
            <a:ea typeface="PT Sans" panose="020B0503020203020204" pitchFamily="34" charset="0"/>
          </a:endParaRPr>
        </a:p>
      </dgm:t>
    </dgm:pt>
    <dgm:pt modelId="{61038FC4-934B-4754-8A4D-7F9AE009A7DF}" type="sibTrans" cxnId="{CB0CDB9A-BF18-4711-8DBC-82A736512725}">
      <dgm:prSet/>
      <dgm:spPr/>
      <dgm:t>
        <a:bodyPr/>
        <a:lstStyle/>
        <a:p>
          <a:endParaRPr lang="en-US">
            <a:solidFill>
              <a:schemeClr val="bg1"/>
            </a:solidFill>
            <a:latin typeface="PT Sans" panose="020B0503020203020204" pitchFamily="34" charset="0"/>
            <a:ea typeface="PT Sans" panose="020B0503020203020204" pitchFamily="34" charset="0"/>
          </a:endParaRPr>
        </a:p>
      </dgm:t>
    </dgm:pt>
    <dgm:pt modelId="{2FD493FE-B4D5-42A4-B0F0-A9D7E8821817}">
      <dgm:prSet phldrT="[Text]" custT="1"/>
      <dgm:spPr>
        <a:solidFill>
          <a:srgbClr val="FFD11A"/>
        </a:solidFill>
      </dgm:spPr>
      <dgm:t>
        <a:bodyPr/>
        <a:lstStyle/>
        <a:p>
          <a:r>
            <a:rPr lang="en-US" sz="2400">
              <a:solidFill>
                <a:schemeClr val="bg1"/>
              </a:solidFill>
              <a:latin typeface="PT Sans" panose="020B0503020203020204" pitchFamily="34" charset="0"/>
              <a:ea typeface="PT Sans" panose="020B0503020203020204" pitchFamily="34" charset="0"/>
            </a:rPr>
            <a:t>Increased Attractiveness</a:t>
          </a:r>
          <a:endParaRPr lang="en-US" sz="2400" dirty="0">
            <a:solidFill>
              <a:schemeClr val="bg1"/>
            </a:solidFill>
            <a:latin typeface="PT Sans" panose="020B0503020203020204" pitchFamily="34" charset="0"/>
            <a:ea typeface="PT Sans" panose="020B0503020203020204" pitchFamily="34" charset="0"/>
          </a:endParaRPr>
        </a:p>
      </dgm:t>
    </dgm:pt>
    <dgm:pt modelId="{EAFD9569-A3B5-4DB3-B16B-A5CF4D64FC40}" type="parTrans" cxnId="{2382BB5C-482B-4708-BFAF-5B531379B955}">
      <dgm:prSet/>
      <dgm:spPr/>
      <dgm:t>
        <a:bodyPr/>
        <a:lstStyle/>
        <a:p>
          <a:endParaRPr lang="en-US">
            <a:solidFill>
              <a:schemeClr val="bg1"/>
            </a:solidFill>
            <a:latin typeface="PT Sans" panose="020B0503020203020204" pitchFamily="34" charset="0"/>
            <a:ea typeface="PT Sans" panose="020B0503020203020204" pitchFamily="34" charset="0"/>
          </a:endParaRPr>
        </a:p>
      </dgm:t>
    </dgm:pt>
    <dgm:pt modelId="{7BFFC732-AF40-4957-BE7D-B8354CE38346}" type="sibTrans" cxnId="{2382BB5C-482B-4708-BFAF-5B531379B955}">
      <dgm:prSet/>
      <dgm:spPr/>
      <dgm:t>
        <a:bodyPr/>
        <a:lstStyle/>
        <a:p>
          <a:endParaRPr lang="en-US">
            <a:solidFill>
              <a:schemeClr val="bg1"/>
            </a:solidFill>
            <a:latin typeface="PT Sans" panose="020B0503020203020204" pitchFamily="34" charset="0"/>
            <a:ea typeface="PT Sans" panose="020B0503020203020204" pitchFamily="34" charset="0"/>
          </a:endParaRPr>
        </a:p>
      </dgm:t>
    </dgm:pt>
    <dgm:pt modelId="{7AC54FB5-1F72-4718-80B3-AC68B7D11952}">
      <dgm:prSet phldrT="[Text]" custT="1"/>
      <dgm:spPr>
        <a:solidFill>
          <a:srgbClr val="73BB81"/>
        </a:solidFill>
      </dgm:spPr>
      <dgm:t>
        <a:bodyPr/>
        <a:lstStyle/>
        <a:p>
          <a:r>
            <a:rPr lang="en-US" sz="2400">
              <a:solidFill>
                <a:schemeClr val="bg1"/>
              </a:solidFill>
              <a:latin typeface="PT Sans" panose="020B0503020203020204" pitchFamily="34" charset="0"/>
              <a:ea typeface="PT Sans" panose="020B0503020203020204" pitchFamily="34" charset="0"/>
            </a:rPr>
            <a:t>Improved Public Health</a:t>
          </a:r>
          <a:endParaRPr lang="en-US" sz="2400" dirty="0">
            <a:solidFill>
              <a:schemeClr val="bg1"/>
            </a:solidFill>
            <a:latin typeface="PT Sans" panose="020B0503020203020204" pitchFamily="34" charset="0"/>
            <a:ea typeface="PT Sans" panose="020B0503020203020204" pitchFamily="34" charset="0"/>
          </a:endParaRPr>
        </a:p>
      </dgm:t>
    </dgm:pt>
    <dgm:pt modelId="{43C34677-C811-4F8F-A970-C93537EC1E91}" type="parTrans" cxnId="{43ECAAF7-3668-43DE-BC95-D7034366A20D}">
      <dgm:prSet/>
      <dgm:spPr/>
      <dgm:t>
        <a:bodyPr/>
        <a:lstStyle/>
        <a:p>
          <a:endParaRPr lang="en-US">
            <a:solidFill>
              <a:schemeClr val="bg1"/>
            </a:solidFill>
            <a:latin typeface="PT Sans" panose="020B0503020203020204" pitchFamily="34" charset="0"/>
            <a:ea typeface="PT Sans" panose="020B0503020203020204" pitchFamily="34" charset="0"/>
          </a:endParaRPr>
        </a:p>
      </dgm:t>
    </dgm:pt>
    <dgm:pt modelId="{9027B178-0BD5-413B-A8CC-DC9E2DE68C88}" type="sibTrans" cxnId="{43ECAAF7-3668-43DE-BC95-D7034366A20D}">
      <dgm:prSet/>
      <dgm:spPr/>
      <dgm:t>
        <a:bodyPr/>
        <a:lstStyle/>
        <a:p>
          <a:endParaRPr lang="en-US">
            <a:solidFill>
              <a:schemeClr val="bg1"/>
            </a:solidFill>
            <a:latin typeface="PT Sans" panose="020B0503020203020204" pitchFamily="34" charset="0"/>
            <a:ea typeface="PT Sans" panose="020B0503020203020204" pitchFamily="34" charset="0"/>
          </a:endParaRPr>
        </a:p>
      </dgm:t>
    </dgm:pt>
    <dgm:pt modelId="{FD4BC4FC-D0BF-4203-9FDC-FA08EAB5FD96}">
      <dgm:prSet phldrT="[Text]" custT="1"/>
      <dgm:spPr>
        <a:solidFill>
          <a:srgbClr val="E30856"/>
        </a:solidFill>
      </dgm:spPr>
      <dgm:t>
        <a:bodyPr/>
        <a:lstStyle/>
        <a:p>
          <a:r>
            <a:rPr lang="en-US" sz="2400">
              <a:solidFill>
                <a:schemeClr val="bg1"/>
              </a:solidFill>
              <a:latin typeface="PT Sans" panose="020B0503020203020204" pitchFamily="34" charset="0"/>
              <a:ea typeface="PT Sans" panose="020B0503020203020204" pitchFamily="34" charset="0"/>
            </a:rPr>
            <a:t>Cheaper Energy</a:t>
          </a:r>
          <a:endParaRPr lang="en-US" sz="2400" dirty="0">
            <a:solidFill>
              <a:schemeClr val="bg1"/>
            </a:solidFill>
            <a:latin typeface="PT Sans" panose="020B0503020203020204" pitchFamily="34" charset="0"/>
            <a:ea typeface="PT Sans" panose="020B0503020203020204" pitchFamily="34" charset="0"/>
          </a:endParaRPr>
        </a:p>
      </dgm:t>
    </dgm:pt>
    <dgm:pt modelId="{8CDEB2BD-0F1C-4334-9DE1-14DAE3ACA0C7}" type="parTrans" cxnId="{4E8C8854-25A0-47B1-B83C-03E002790477}">
      <dgm:prSet/>
      <dgm:spPr/>
      <dgm:t>
        <a:bodyPr/>
        <a:lstStyle/>
        <a:p>
          <a:endParaRPr lang="en-US">
            <a:solidFill>
              <a:schemeClr val="bg1"/>
            </a:solidFill>
            <a:latin typeface="PT Sans" panose="020B0503020203020204" pitchFamily="34" charset="0"/>
            <a:ea typeface="PT Sans" panose="020B0503020203020204" pitchFamily="34" charset="0"/>
          </a:endParaRPr>
        </a:p>
      </dgm:t>
    </dgm:pt>
    <dgm:pt modelId="{36A76D3C-7919-4366-87EE-B5AB78232204}" type="sibTrans" cxnId="{4E8C8854-25A0-47B1-B83C-03E002790477}">
      <dgm:prSet/>
      <dgm:spPr/>
      <dgm:t>
        <a:bodyPr/>
        <a:lstStyle/>
        <a:p>
          <a:endParaRPr lang="en-US">
            <a:solidFill>
              <a:schemeClr val="bg1"/>
            </a:solidFill>
            <a:latin typeface="PT Sans" panose="020B0503020203020204" pitchFamily="34" charset="0"/>
            <a:ea typeface="PT Sans" panose="020B0503020203020204" pitchFamily="34" charset="0"/>
          </a:endParaRPr>
        </a:p>
      </dgm:t>
    </dgm:pt>
    <dgm:pt modelId="{C451495A-E4F3-45FA-8DE9-701CB10355FC}">
      <dgm:prSet phldrT="[Text]" custT="1"/>
      <dgm:spPr>
        <a:solidFill>
          <a:srgbClr val="6AC0B6"/>
        </a:solidFill>
      </dgm:spPr>
      <dgm:t>
        <a:bodyPr/>
        <a:lstStyle/>
        <a:p>
          <a:r>
            <a:rPr lang="en-US" sz="2400">
              <a:solidFill>
                <a:schemeClr val="bg1"/>
              </a:solidFill>
              <a:latin typeface="PT Sans" panose="020B0503020203020204" pitchFamily="34" charset="0"/>
              <a:ea typeface="PT Sans" panose="020B0503020203020204" pitchFamily="34" charset="0"/>
            </a:rPr>
            <a:t>Increased Productivity</a:t>
          </a:r>
          <a:endParaRPr lang="en-US" sz="2400" dirty="0">
            <a:solidFill>
              <a:schemeClr val="bg1"/>
            </a:solidFill>
            <a:latin typeface="PT Sans" panose="020B0503020203020204" pitchFamily="34" charset="0"/>
            <a:ea typeface="PT Sans" panose="020B0503020203020204" pitchFamily="34" charset="0"/>
          </a:endParaRPr>
        </a:p>
      </dgm:t>
    </dgm:pt>
    <dgm:pt modelId="{231AE91F-6D64-4405-88EA-14A655C6F405}" type="parTrans" cxnId="{B43BC209-37BF-4C1F-8010-C8CA9E66B363}">
      <dgm:prSet/>
      <dgm:spPr/>
      <dgm:t>
        <a:bodyPr/>
        <a:lstStyle/>
        <a:p>
          <a:endParaRPr lang="en-US">
            <a:solidFill>
              <a:schemeClr val="bg1"/>
            </a:solidFill>
            <a:latin typeface="PT Sans" panose="020B0503020203020204" pitchFamily="34" charset="0"/>
            <a:ea typeface="PT Sans" panose="020B0503020203020204" pitchFamily="34" charset="0"/>
          </a:endParaRPr>
        </a:p>
      </dgm:t>
    </dgm:pt>
    <dgm:pt modelId="{886AA441-3FDE-4584-929D-6444D6EFAAA7}" type="sibTrans" cxnId="{B43BC209-37BF-4C1F-8010-C8CA9E66B363}">
      <dgm:prSet/>
      <dgm:spPr/>
      <dgm:t>
        <a:bodyPr/>
        <a:lstStyle/>
        <a:p>
          <a:endParaRPr lang="en-US">
            <a:solidFill>
              <a:schemeClr val="bg1"/>
            </a:solidFill>
            <a:latin typeface="PT Sans" panose="020B0503020203020204" pitchFamily="34" charset="0"/>
            <a:ea typeface="PT Sans" panose="020B0503020203020204" pitchFamily="34" charset="0"/>
          </a:endParaRPr>
        </a:p>
      </dgm:t>
    </dgm:pt>
    <dgm:pt modelId="{08ADD53F-095C-44A4-AED9-0F677299E3FE}">
      <dgm:prSet phldrT="[Text]" custT="1"/>
      <dgm:spPr>
        <a:solidFill>
          <a:srgbClr val="8AAE1B"/>
        </a:solidFill>
      </dgm:spPr>
      <dgm:t>
        <a:bodyPr/>
        <a:lstStyle/>
        <a:p>
          <a:r>
            <a:rPr lang="en-US" sz="2400">
              <a:solidFill>
                <a:schemeClr val="bg1"/>
              </a:solidFill>
              <a:latin typeface="PT Sans" panose="020B0503020203020204" pitchFamily="34" charset="0"/>
              <a:ea typeface="PT Sans" panose="020B0503020203020204" pitchFamily="34" charset="0"/>
            </a:rPr>
            <a:t>Greater Equality</a:t>
          </a:r>
          <a:endParaRPr lang="en-US" sz="2400" dirty="0">
            <a:solidFill>
              <a:schemeClr val="bg1"/>
            </a:solidFill>
            <a:latin typeface="PT Sans" panose="020B0503020203020204" pitchFamily="34" charset="0"/>
            <a:ea typeface="PT Sans" panose="020B0503020203020204" pitchFamily="34" charset="0"/>
          </a:endParaRPr>
        </a:p>
      </dgm:t>
    </dgm:pt>
    <dgm:pt modelId="{9481F2E5-2458-44D1-A5F7-D09E24900A4F}" type="parTrans" cxnId="{FFFD2BA7-6247-4812-A7E1-42C4F7CE671B}">
      <dgm:prSet/>
      <dgm:spPr/>
      <dgm:t>
        <a:bodyPr/>
        <a:lstStyle/>
        <a:p>
          <a:endParaRPr lang="en-US">
            <a:solidFill>
              <a:schemeClr val="bg1"/>
            </a:solidFill>
            <a:latin typeface="PT Sans" panose="020B0503020203020204" pitchFamily="34" charset="0"/>
            <a:ea typeface="PT Sans" panose="020B0503020203020204" pitchFamily="34" charset="0"/>
          </a:endParaRPr>
        </a:p>
      </dgm:t>
    </dgm:pt>
    <dgm:pt modelId="{D6187B34-3935-4A59-B868-DB1C1FFE5A60}" type="sibTrans" cxnId="{FFFD2BA7-6247-4812-A7E1-42C4F7CE671B}">
      <dgm:prSet/>
      <dgm:spPr/>
      <dgm:t>
        <a:bodyPr/>
        <a:lstStyle/>
        <a:p>
          <a:endParaRPr lang="en-US">
            <a:solidFill>
              <a:schemeClr val="bg1"/>
            </a:solidFill>
            <a:latin typeface="PT Sans" panose="020B0503020203020204" pitchFamily="34" charset="0"/>
            <a:ea typeface="PT Sans" panose="020B0503020203020204" pitchFamily="34" charset="0"/>
          </a:endParaRPr>
        </a:p>
      </dgm:t>
    </dgm:pt>
    <dgm:pt modelId="{E17E9FCE-1975-40D2-92FA-AB927E38586E}" type="pres">
      <dgm:prSet presAssocID="{52C1C284-6064-4E3A-B746-A1E7B00BF6D8}" presName="composite" presStyleCnt="0">
        <dgm:presLayoutVars>
          <dgm:chMax val="1"/>
          <dgm:dir/>
          <dgm:resizeHandles val="exact"/>
        </dgm:presLayoutVars>
      </dgm:prSet>
      <dgm:spPr/>
    </dgm:pt>
    <dgm:pt modelId="{A7F84E0C-AE81-448D-A519-3DE1A1B9E4C6}" type="pres">
      <dgm:prSet presAssocID="{52C1C284-6064-4E3A-B746-A1E7B00BF6D8}" presName="radial" presStyleCnt="0">
        <dgm:presLayoutVars>
          <dgm:animLvl val="ctr"/>
        </dgm:presLayoutVars>
      </dgm:prSet>
      <dgm:spPr/>
    </dgm:pt>
    <dgm:pt modelId="{311870A4-1302-4ED1-BC9D-096AE356127E}" type="pres">
      <dgm:prSet presAssocID="{512BBA8C-A2A0-4E3C-B2F0-FB0B0A256AF6}" presName="centerShape" presStyleLbl="vennNode1" presStyleIdx="0" presStyleCnt="8" custScaleX="83739" custScaleY="78853"/>
      <dgm:spPr/>
    </dgm:pt>
    <dgm:pt modelId="{C4C85B2D-4750-49D3-AAF7-6D79941425C0}" type="pres">
      <dgm:prSet presAssocID="{159E0B54-3E9F-4577-BE55-42ED95B8A20E}" presName="node" presStyleLbl="vennNode1" presStyleIdx="1" presStyleCnt="8" custScaleX="145992" custScaleY="131086">
        <dgm:presLayoutVars>
          <dgm:bulletEnabled val="1"/>
        </dgm:presLayoutVars>
      </dgm:prSet>
      <dgm:spPr/>
    </dgm:pt>
    <dgm:pt modelId="{CA73B6DA-5D3B-4EBA-A11F-EC588F7F971F}" type="pres">
      <dgm:prSet presAssocID="{A9DD99D4-2A77-4C44-97C3-2E0BADFF0AEB}" presName="node" presStyleLbl="vennNode1" presStyleIdx="2" presStyleCnt="8" custScaleX="145992" custScaleY="131086" custRadScaleRad="113685" custRadScaleInc="2455">
        <dgm:presLayoutVars>
          <dgm:bulletEnabled val="1"/>
        </dgm:presLayoutVars>
      </dgm:prSet>
      <dgm:spPr/>
    </dgm:pt>
    <dgm:pt modelId="{87B78F12-03C1-4032-B5BB-6985AA84A791}" type="pres">
      <dgm:prSet presAssocID="{2FD493FE-B4D5-42A4-B0F0-A9D7E8821817}" presName="node" presStyleLbl="vennNode1" presStyleIdx="3" presStyleCnt="8" custScaleX="145992" custScaleY="131086" custRadScaleRad="108966" custRadScaleInc="-13851">
        <dgm:presLayoutVars>
          <dgm:bulletEnabled val="1"/>
        </dgm:presLayoutVars>
      </dgm:prSet>
      <dgm:spPr/>
    </dgm:pt>
    <dgm:pt modelId="{E84FBD48-F3A2-4D4F-8102-9748F0F33550}" type="pres">
      <dgm:prSet presAssocID="{7AC54FB5-1F72-4718-80B3-AC68B7D11952}" presName="node" presStyleLbl="vennNode1" presStyleIdx="4" presStyleCnt="8" custScaleX="145992" custScaleY="131086" custRadScaleRad="98323" custRadScaleInc="-17527">
        <dgm:presLayoutVars>
          <dgm:bulletEnabled val="1"/>
        </dgm:presLayoutVars>
      </dgm:prSet>
      <dgm:spPr/>
    </dgm:pt>
    <dgm:pt modelId="{303C6050-038E-410D-8BBF-F7277444C945}" type="pres">
      <dgm:prSet presAssocID="{FD4BC4FC-D0BF-4203-9FDC-FA08EAB5FD96}" presName="node" presStyleLbl="vennNode1" presStyleIdx="5" presStyleCnt="8" custScaleX="145992" custScaleY="131086" custRadScaleRad="97964" custRadScaleInc="17810">
        <dgm:presLayoutVars>
          <dgm:bulletEnabled val="1"/>
        </dgm:presLayoutVars>
      </dgm:prSet>
      <dgm:spPr/>
    </dgm:pt>
    <dgm:pt modelId="{B23E89DE-88B0-4DC4-9E81-A5C44AB91199}" type="pres">
      <dgm:prSet presAssocID="{C451495A-E4F3-45FA-8DE9-701CB10355FC}" presName="node" presStyleLbl="vennNode1" presStyleIdx="6" presStyleCnt="8" custScaleX="145992" custScaleY="131086" custRadScaleRad="112762" custRadScaleInc="15528">
        <dgm:presLayoutVars>
          <dgm:bulletEnabled val="1"/>
        </dgm:presLayoutVars>
      </dgm:prSet>
      <dgm:spPr/>
    </dgm:pt>
    <dgm:pt modelId="{865DFCAA-48D9-4145-BEDE-5885450742A2}" type="pres">
      <dgm:prSet presAssocID="{08ADD53F-095C-44A4-AED9-0F677299E3FE}" presName="node" presStyleLbl="vennNode1" presStyleIdx="7" presStyleCnt="8" custScaleX="145992" custScaleY="131086" custRadScaleRad="113526" custRadScaleInc="-1252">
        <dgm:presLayoutVars>
          <dgm:bulletEnabled val="1"/>
        </dgm:presLayoutVars>
      </dgm:prSet>
      <dgm:spPr/>
    </dgm:pt>
  </dgm:ptLst>
  <dgm:cxnLst>
    <dgm:cxn modelId="{5BCFDC05-D8C1-40E4-A515-5660375CA2EB}" type="presOf" srcId="{2FD493FE-B4D5-42A4-B0F0-A9D7E8821817}" destId="{87B78F12-03C1-4032-B5BB-6985AA84A791}" srcOrd="0" destOrd="0" presId="urn:microsoft.com/office/officeart/2005/8/layout/radial3"/>
    <dgm:cxn modelId="{BF610A08-0DEC-4FF0-8ACB-DC0353A4CFF3}" type="presOf" srcId="{512BBA8C-A2A0-4E3C-B2F0-FB0B0A256AF6}" destId="{311870A4-1302-4ED1-BC9D-096AE356127E}" srcOrd="0" destOrd="0" presId="urn:microsoft.com/office/officeart/2005/8/layout/radial3"/>
    <dgm:cxn modelId="{B43BC209-37BF-4C1F-8010-C8CA9E66B363}" srcId="{512BBA8C-A2A0-4E3C-B2F0-FB0B0A256AF6}" destId="{C451495A-E4F3-45FA-8DE9-701CB10355FC}" srcOrd="5" destOrd="0" parTransId="{231AE91F-6D64-4405-88EA-14A655C6F405}" sibTransId="{886AA441-3FDE-4584-929D-6444D6EFAAA7}"/>
    <dgm:cxn modelId="{5D100738-3310-4E74-930D-CECFE40F10A6}" srcId="{512BBA8C-A2A0-4E3C-B2F0-FB0B0A256AF6}" destId="{159E0B54-3E9F-4577-BE55-42ED95B8A20E}" srcOrd="0" destOrd="0" parTransId="{9FC12702-D4E0-4ADA-B944-DBC1F08B68B4}" sibTransId="{08205836-9CE9-460D-969D-479A4DED0EEE}"/>
    <dgm:cxn modelId="{4D1A6D5C-5F0B-4D18-BAC6-2F14D7E35E4D}" type="presOf" srcId="{FD4BC4FC-D0BF-4203-9FDC-FA08EAB5FD96}" destId="{303C6050-038E-410D-8BBF-F7277444C945}" srcOrd="0" destOrd="0" presId="urn:microsoft.com/office/officeart/2005/8/layout/radial3"/>
    <dgm:cxn modelId="{D8975A5C-F31D-4DBB-BE14-DB8B446758AF}" type="presOf" srcId="{C451495A-E4F3-45FA-8DE9-701CB10355FC}" destId="{B23E89DE-88B0-4DC4-9E81-A5C44AB91199}" srcOrd="0" destOrd="0" presId="urn:microsoft.com/office/officeart/2005/8/layout/radial3"/>
    <dgm:cxn modelId="{2382BB5C-482B-4708-BFAF-5B531379B955}" srcId="{512BBA8C-A2A0-4E3C-B2F0-FB0B0A256AF6}" destId="{2FD493FE-B4D5-42A4-B0F0-A9D7E8821817}" srcOrd="2" destOrd="0" parTransId="{EAFD9569-A3B5-4DB3-B16B-A5CF4D64FC40}" sibTransId="{7BFFC732-AF40-4957-BE7D-B8354CE38346}"/>
    <dgm:cxn modelId="{4E8C8854-25A0-47B1-B83C-03E002790477}" srcId="{512BBA8C-A2A0-4E3C-B2F0-FB0B0A256AF6}" destId="{FD4BC4FC-D0BF-4203-9FDC-FA08EAB5FD96}" srcOrd="4" destOrd="0" parTransId="{8CDEB2BD-0F1C-4334-9DE1-14DAE3ACA0C7}" sibTransId="{36A76D3C-7919-4366-87EE-B5AB78232204}"/>
    <dgm:cxn modelId="{1A1F6285-8CC8-4FF8-8584-53489E39F255}" type="presOf" srcId="{159E0B54-3E9F-4577-BE55-42ED95B8A20E}" destId="{C4C85B2D-4750-49D3-AAF7-6D79941425C0}" srcOrd="0" destOrd="0" presId="urn:microsoft.com/office/officeart/2005/8/layout/radial3"/>
    <dgm:cxn modelId="{CB0CDB9A-BF18-4711-8DBC-82A736512725}" srcId="{512BBA8C-A2A0-4E3C-B2F0-FB0B0A256AF6}" destId="{A9DD99D4-2A77-4C44-97C3-2E0BADFF0AEB}" srcOrd="1" destOrd="0" parTransId="{5D169E5F-6E79-48AC-8084-07C2AB22AA76}" sibTransId="{61038FC4-934B-4754-8A4D-7F9AE009A7DF}"/>
    <dgm:cxn modelId="{FFFD2BA7-6247-4812-A7E1-42C4F7CE671B}" srcId="{512BBA8C-A2A0-4E3C-B2F0-FB0B0A256AF6}" destId="{08ADD53F-095C-44A4-AED9-0F677299E3FE}" srcOrd="6" destOrd="0" parTransId="{9481F2E5-2458-44D1-A5F7-D09E24900A4F}" sibTransId="{D6187B34-3935-4A59-B868-DB1C1FFE5A60}"/>
    <dgm:cxn modelId="{404A10A9-5540-41B4-B949-D1BF1D2C2451}" type="presOf" srcId="{52C1C284-6064-4E3A-B746-A1E7B00BF6D8}" destId="{E17E9FCE-1975-40D2-92FA-AB927E38586E}" srcOrd="0" destOrd="0" presId="urn:microsoft.com/office/officeart/2005/8/layout/radial3"/>
    <dgm:cxn modelId="{361A00C0-1FE4-4997-9D94-EE32247C51D3}" srcId="{52C1C284-6064-4E3A-B746-A1E7B00BF6D8}" destId="{512BBA8C-A2A0-4E3C-B2F0-FB0B0A256AF6}" srcOrd="0" destOrd="0" parTransId="{0ED2DDC6-1E31-4064-847A-8B6963152EEC}" sibTransId="{3495F509-EE12-4C64-B633-AD69CB4847F1}"/>
    <dgm:cxn modelId="{8D0F85C5-A0D2-427B-82D5-0CCE8AF2E20B}" type="presOf" srcId="{7AC54FB5-1F72-4718-80B3-AC68B7D11952}" destId="{E84FBD48-F3A2-4D4F-8102-9748F0F33550}" srcOrd="0" destOrd="0" presId="urn:microsoft.com/office/officeart/2005/8/layout/radial3"/>
    <dgm:cxn modelId="{F99F73F3-62E3-4E7D-99AB-1BBCEE45D9B7}" type="presOf" srcId="{08ADD53F-095C-44A4-AED9-0F677299E3FE}" destId="{865DFCAA-48D9-4145-BEDE-5885450742A2}" srcOrd="0" destOrd="0" presId="urn:microsoft.com/office/officeart/2005/8/layout/radial3"/>
    <dgm:cxn modelId="{43ECAAF7-3668-43DE-BC95-D7034366A20D}" srcId="{512BBA8C-A2A0-4E3C-B2F0-FB0B0A256AF6}" destId="{7AC54FB5-1F72-4718-80B3-AC68B7D11952}" srcOrd="3" destOrd="0" parTransId="{43C34677-C811-4F8F-A970-C93537EC1E91}" sibTransId="{9027B178-0BD5-413B-A8CC-DC9E2DE68C88}"/>
    <dgm:cxn modelId="{AB76EEFA-0ADA-43B8-88C7-30F48AACEBB3}" type="presOf" srcId="{A9DD99D4-2A77-4C44-97C3-2E0BADFF0AEB}" destId="{CA73B6DA-5D3B-4EBA-A11F-EC588F7F971F}" srcOrd="0" destOrd="0" presId="urn:microsoft.com/office/officeart/2005/8/layout/radial3"/>
    <dgm:cxn modelId="{F53BD9AA-6B19-4E25-A905-40AE457836CD}" type="presParOf" srcId="{E17E9FCE-1975-40D2-92FA-AB927E38586E}" destId="{A7F84E0C-AE81-448D-A519-3DE1A1B9E4C6}" srcOrd="0" destOrd="0" presId="urn:microsoft.com/office/officeart/2005/8/layout/radial3"/>
    <dgm:cxn modelId="{1CAA86FD-568B-4053-BFCD-6670752A9158}" type="presParOf" srcId="{A7F84E0C-AE81-448D-A519-3DE1A1B9E4C6}" destId="{311870A4-1302-4ED1-BC9D-096AE356127E}" srcOrd="0" destOrd="0" presId="urn:microsoft.com/office/officeart/2005/8/layout/radial3"/>
    <dgm:cxn modelId="{8D11A3A0-AF53-4C75-886C-9EB8BEB51E97}" type="presParOf" srcId="{A7F84E0C-AE81-448D-A519-3DE1A1B9E4C6}" destId="{C4C85B2D-4750-49D3-AAF7-6D79941425C0}" srcOrd="1" destOrd="0" presId="urn:microsoft.com/office/officeart/2005/8/layout/radial3"/>
    <dgm:cxn modelId="{F7FDE8EC-66CF-45B4-A5F5-EAC7A0807CC8}" type="presParOf" srcId="{A7F84E0C-AE81-448D-A519-3DE1A1B9E4C6}" destId="{CA73B6DA-5D3B-4EBA-A11F-EC588F7F971F}" srcOrd="2" destOrd="0" presId="urn:microsoft.com/office/officeart/2005/8/layout/radial3"/>
    <dgm:cxn modelId="{7D0E11AE-AA13-4526-8B23-073B9D40C364}" type="presParOf" srcId="{A7F84E0C-AE81-448D-A519-3DE1A1B9E4C6}" destId="{87B78F12-03C1-4032-B5BB-6985AA84A791}" srcOrd="3" destOrd="0" presId="urn:microsoft.com/office/officeart/2005/8/layout/radial3"/>
    <dgm:cxn modelId="{458020FD-1C29-4638-A0A4-776A4E0CD577}" type="presParOf" srcId="{A7F84E0C-AE81-448D-A519-3DE1A1B9E4C6}" destId="{E84FBD48-F3A2-4D4F-8102-9748F0F33550}" srcOrd="4" destOrd="0" presId="urn:microsoft.com/office/officeart/2005/8/layout/radial3"/>
    <dgm:cxn modelId="{AF128B70-46B2-438A-9909-13520A39FA58}" type="presParOf" srcId="{A7F84E0C-AE81-448D-A519-3DE1A1B9E4C6}" destId="{303C6050-038E-410D-8BBF-F7277444C945}" srcOrd="5" destOrd="0" presId="urn:microsoft.com/office/officeart/2005/8/layout/radial3"/>
    <dgm:cxn modelId="{F929081F-6AAD-4533-A2B1-FAABA00EDAC1}" type="presParOf" srcId="{A7F84E0C-AE81-448D-A519-3DE1A1B9E4C6}" destId="{B23E89DE-88B0-4DC4-9E81-A5C44AB91199}" srcOrd="6" destOrd="0" presId="urn:microsoft.com/office/officeart/2005/8/layout/radial3"/>
    <dgm:cxn modelId="{38F8A781-D40F-48B7-8315-5656AFE186BC}" type="presParOf" srcId="{A7F84E0C-AE81-448D-A519-3DE1A1B9E4C6}" destId="{865DFCAA-48D9-4145-BEDE-5885450742A2}" srcOrd="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1870A4-1302-4ED1-BC9D-096AE356127E}">
      <dsp:nvSpPr>
        <dsp:cNvPr id="0" name=""/>
        <dsp:cNvSpPr/>
      </dsp:nvSpPr>
      <dsp:spPr>
        <a:xfrm>
          <a:off x="4230418" y="1932906"/>
          <a:ext cx="3090031" cy="2909734"/>
        </a:xfrm>
        <a:prstGeom prst="ellipse">
          <a:avLst/>
        </a:prstGeom>
        <a:solidFill>
          <a:srgbClr val="0065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latin typeface="PT Sans" panose="020B0503020203020204" pitchFamily="34" charset="0"/>
              <a:ea typeface="PT Sans" panose="020B0503020203020204" pitchFamily="34" charset="0"/>
            </a:rPr>
            <a:t>Low-Carbon Dublin</a:t>
          </a:r>
        </a:p>
      </dsp:txBody>
      <dsp:txXfrm>
        <a:off x="4682943" y="2359027"/>
        <a:ext cx="2184981" cy="2057492"/>
      </dsp:txXfrm>
    </dsp:sp>
    <dsp:sp modelId="{C4C85B2D-4750-49D3-AAF7-6D79941425C0}">
      <dsp:nvSpPr>
        <dsp:cNvPr id="0" name=""/>
        <dsp:cNvSpPr/>
      </dsp:nvSpPr>
      <dsp:spPr>
        <a:xfrm>
          <a:off x="4428630" y="-225962"/>
          <a:ext cx="2693607" cy="2418585"/>
        </a:xfrm>
        <a:prstGeom prst="ellipse">
          <a:avLst/>
        </a:prstGeom>
        <a:solidFill>
          <a:srgbClr val="73BB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bg1"/>
              </a:solidFill>
              <a:latin typeface="PT Sans" panose="020B0503020203020204" pitchFamily="34" charset="0"/>
              <a:ea typeface="PT Sans" panose="020B0503020203020204" pitchFamily="34" charset="0"/>
            </a:rPr>
            <a:t>Increased Innovation</a:t>
          </a:r>
          <a:endParaRPr lang="en-US" sz="2400" kern="1200" dirty="0">
            <a:solidFill>
              <a:schemeClr val="bg1"/>
            </a:solidFill>
            <a:latin typeface="PT Sans" panose="020B0503020203020204" pitchFamily="34" charset="0"/>
            <a:ea typeface="PT Sans" panose="020B0503020203020204" pitchFamily="34" charset="0"/>
          </a:endParaRPr>
        </a:p>
      </dsp:txBody>
      <dsp:txXfrm>
        <a:off x="4823100" y="128232"/>
        <a:ext cx="1904667" cy="1710197"/>
      </dsp:txXfrm>
    </dsp:sp>
    <dsp:sp modelId="{CA73B6DA-5D3B-4EBA-A11F-EC588F7F971F}">
      <dsp:nvSpPr>
        <dsp:cNvPr id="0" name=""/>
        <dsp:cNvSpPr/>
      </dsp:nvSpPr>
      <dsp:spPr>
        <a:xfrm>
          <a:off x="6602794" y="521681"/>
          <a:ext cx="2693607" cy="2418585"/>
        </a:xfrm>
        <a:prstGeom prst="ellipse">
          <a:avLst/>
        </a:prstGeom>
        <a:solidFill>
          <a:srgbClr val="F090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bg1"/>
              </a:solidFill>
              <a:latin typeface="PT Sans" panose="020B0503020203020204" pitchFamily="34" charset="0"/>
              <a:ea typeface="PT Sans" panose="020B0503020203020204" pitchFamily="34" charset="0"/>
            </a:rPr>
            <a:t>Increased Employment</a:t>
          </a:r>
          <a:endParaRPr lang="en-US" sz="2400" kern="1200" dirty="0">
            <a:solidFill>
              <a:schemeClr val="bg1"/>
            </a:solidFill>
            <a:latin typeface="PT Sans" panose="020B0503020203020204" pitchFamily="34" charset="0"/>
            <a:ea typeface="PT Sans" panose="020B0503020203020204" pitchFamily="34" charset="0"/>
          </a:endParaRPr>
        </a:p>
      </dsp:txBody>
      <dsp:txXfrm>
        <a:off x="6997264" y="875875"/>
        <a:ext cx="1904667" cy="1710197"/>
      </dsp:txXfrm>
    </dsp:sp>
    <dsp:sp modelId="{87B78F12-03C1-4032-B5BB-6985AA84A791}">
      <dsp:nvSpPr>
        <dsp:cNvPr id="0" name=""/>
        <dsp:cNvSpPr/>
      </dsp:nvSpPr>
      <dsp:spPr>
        <a:xfrm>
          <a:off x="7035547" y="2440238"/>
          <a:ext cx="2693607" cy="2418585"/>
        </a:xfrm>
        <a:prstGeom prst="ellipse">
          <a:avLst/>
        </a:prstGeom>
        <a:solidFill>
          <a:srgbClr val="FFD1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bg1"/>
              </a:solidFill>
              <a:latin typeface="PT Sans" panose="020B0503020203020204" pitchFamily="34" charset="0"/>
              <a:ea typeface="PT Sans" panose="020B0503020203020204" pitchFamily="34" charset="0"/>
            </a:rPr>
            <a:t>Increased Attractiveness</a:t>
          </a:r>
          <a:endParaRPr lang="en-US" sz="2400" kern="1200" dirty="0">
            <a:solidFill>
              <a:schemeClr val="bg1"/>
            </a:solidFill>
            <a:latin typeface="PT Sans" panose="020B0503020203020204" pitchFamily="34" charset="0"/>
            <a:ea typeface="PT Sans" panose="020B0503020203020204" pitchFamily="34" charset="0"/>
          </a:endParaRPr>
        </a:p>
      </dsp:txBody>
      <dsp:txXfrm>
        <a:off x="7430017" y="2794432"/>
        <a:ext cx="1904667" cy="1710197"/>
      </dsp:txXfrm>
    </dsp:sp>
    <dsp:sp modelId="{E84FBD48-F3A2-4D4F-8102-9748F0F33550}">
      <dsp:nvSpPr>
        <dsp:cNvPr id="0" name=""/>
        <dsp:cNvSpPr/>
      </dsp:nvSpPr>
      <dsp:spPr>
        <a:xfrm>
          <a:off x="5775431" y="4121467"/>
          <a:ext cx="2693607" cy="2418585"/>
        </a:xfrm>
        <a:prstGeom prst="ellipse">
          <a:avLst/>
        </a:prstGeom>
        <a:solidFill>
          <a:srgbClr val="73BB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bg1"/>
              </a:solidFill>
              <a:latin typeface="PT Sans" panose="020B0503020203020204" pitchFamily="34" charset="0"/>
              <a:ea typeface="PT Sans" panose="020B0503020203020204" pitchFamily="34" charset="0"/>
            </a:rPr>
            <a:t>Improved Public Health</a:t>
          </a:r>
          <a:endParaRPr lang="en-US" sz="2400" kern="1200" dirty="0">
            <a:solidFill>
              <a:schemeClr val="bg1"/>
            </a:solidFill>
            <a:latin typeface="PT Sans" panose="020B0503020203020204" pitchFamily="34" charset="0"/>
            <a:ea typeface="PT Sans" panose="020B0503020203020204" pitchFamily="34" charset="0"/>
          </a:endParaRPr>
        </a:p>
      </dsp:txBody>
      <dsp:txXfrm>
        <a:off x="6169901" y="4475661"/>
        <a:ext cx="1904667" cy="1710197"/>
      </dsp:txXfrm>
    </dsp:sp>
    <dsp:sp modelId="{303C6050-038E-410D-8BBF-F7277444C945}">
      <dsp:nvSpPr>
        <dsp:cNvPr id="0" name=""/>
        <dsp:cNvSpPr/>
      </dsp:nvSpPr>
      <dsp:spPr>
        <a:xfrm>
          <a:off x="3081833" y="4110958"/>
          <a:ext cx="2693607" cy="2418585"/>
        </a:xfrm>
        <a:prstGeom prst="ellipse">
          <a:avLst/>
        </a:prstGeom>
        <a:solidFill>
          <a:srgbClr val="E3085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bg1"/>
              </a:solidFill>
              <a:latin typeface="PT Sans" panose="020B0503020203020204" pitchFamily="34" charset="0"/>
              <a:ea typeface="PT Sans" panose="020B0503020203020204" pitchFamily="34" charset="0"/>
            </a:rPr>
            <a:t>Cheaper Energy</a:t>
          </a:r>
          <a:endParaRPr lang="en-US" sz="2400" kern="1200" dirty="0">
            <a:solidFill>
              <a:schemeClr val="bg1"/>
            </a:solidFill>
            <a:latin typeface="PT Sans" panose="020B0503020203020204" pitchFamily="34" charset="0"/>
            <a:ea typeface="PT Sans" panose="020B0503020203020204" pitchFamily="34" charset="0"/>
          </a:endParaRPr>
        </a:p>
      </dsp:txBody>
      <dsp:txXfrm>
        <a:off x="3476303" y="4465152"/>
        <a:ext cx="1904667" cy="1710197"/>
      </dsp:txXfrm>
    </dsp:sp>
    <dsp:sp modelId="{B23E89DE-88B0-4DC4-9E81-A5C44AB91199}">
      <dsp:nvSpPr>
        <dsp:cNvPr id="0" name=""/>
        <dsp:cNvSpPr/>
      </dsp:nvSpPr>
      <dsp:spPr>
        <a:xfrm>
          <a:off x="1727125" y="2408719"/>
          <a:ext cx="2693607" cy="2418585"/>
        </a:xfrm>
        <a:prstGeom prst="ellipse">
          <a:avLst/>
        </a:prstGeom>
        <a:solidFill>
          <a:srgbClr val="6AC0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bg1"/>
              </a:solidFill>
              <a:latin typeface="PT Sans" panose="020B0503020203020204" pitchFamily="34" charset="0"/>
              <a:ea typeface="PT Sans" panose="020B0503020203020204" pitchFamily="34" charset="0"/>
            </a:rPr>
            <a:t>Increased Productivity</a:t>
          </a:r>
          <a:endParaRPr lang="en-US" sz="2400" kern="1200" dirty="0">
            <a:solidFill>
              <a:schemeClr val="bg1"/>
            </a:solidFill>
            <a:latin typeface="PT Sans" panose="020B0503020203020204" pitchFamily="34" charset="0"/>
            <a:ea typeface="PT Sans" panose="020B0503020203020204" pitchFamily="34" charset="0"/>
          </a:endParaRPr>
        </a:p>
      </dsp:txBody>
      <dsp:txXfrm>
        <a:off x="2121595" y="2762913"/>
        <a:ext cx="1904667" cy="1710197"/>
      </dsp:txXfrm>
    </dsp:sp>
    <dsp:sp modelId="{865DFCAA-48D9-4145-BEDE-5885450742A2}">
      <dsp:nvSpPr>
        <dsp:cNvPr id="0" name=""/>
        <dsp:cNvSpPr/>
      </dsp:nvSpPr>
      <dsp:spPr>
        <a:xfrm>
          <a:off x="2275498" y="500651"/>
          <a:ext cx="2693607" cy="2418585"/>
        </a:xfrm>
        <a:prstGeom prst="ellipse">
          <a:avLst/>
        </a:prstGeom>
        <a:solidFill>
          <a:srgbClr val="8AAE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bg1"/>
              </a:solidFill>
              <a:latin typeface="PT Sans" panose="020B0503020203020204" pitchFamily="34" charset="0"/>
              <a:ea typeface="PT Sans" panose="020B0503020203020204" pitchFamily="34" charset="0"/>
            </a:rPr>
            <a:t>Greater Equality</a:t>
          </a:r>
          <a:endParaRPr lang="en-US" sz="2400" kern="1200" dirty="0">
            <a:solidFill>
              <a:schemeClr val="bg1"/>
            </a:solidFill>
            <a:latin typeface="PT Sans" panose="020B0503020203020204" pitchFamily="34" charset="0"/>
            <a:ea typeface="PT Sans" panose="020B0503020203020204" pitchFamily="34" charset="0"/>
          </a:endParaRPr>
        </a:p>
      </dsp:txBody>
      <dsp:txXfrm>
        <a:off x="2669968" y="854845"/>
        <a:ext cx="1904667" cy="1710197"/>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1A4F8-E67A-4CBF-8E92-E7368E347A42}" type="datetimeFigureOut">
              <a:rPr lang="en-IE" smtClean="0"/>
              <a:t>14/06/2021</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E6CB20-0E67-42DA-A772-17594884ABD5}" type="slidenum">
              <a:rPr lang="en-IE" smtClean="0"/>
              <a:t>‹#›</a:t>
            </a:fld>
            <a:endParaRPr lang="en-IE"/>
          </a:p>
        </p:txBody>
      </p:sp>
    </p:spTree>
    <p:extLst>
      <p:ext uri="{BB962C8B-B14F-4D97-AF65-F5344CB8AC3E}">
        <p14:creationId xmlns:p14="http://schemas.microsoft.com/office/powerpoint/2010/main" val="3831378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Good morning everyone and thanks for your time today and in particular thanks to the Commission and the Covenant of Mayors office for this opportunity to talk to you all today about the TOMORROW project and how it is helping us to develop the Dublin Energy Transition Roadmap. And before I jump right in and tell you all about the TOMORROW project itself and what we’re trying to achieve with the roadmap, I’ll just firstly give you a sense of what Codema is and what we do, especially for those you who may not have heard of us before…</a:t>
            </a:r>
          </a:p>
        </p:txBody>
      </p:sp>
      <p:sp>
        <p:nvSpPr>
          <p:cNvPr id="4" name="Slide Number Placeholder 3"/>
          <p:cNvSpPr>
            <a:spLocks noGrp="1"/>
          </p:cNvSpPr>
          <p:nvPr>
            <p:ph type="sldNum" sz="quarter" idx="5"/>
          </p:nvPr>
        </p:nvSpPr>
        <p:spPr/>
        <p:txBody>
          <a:bodyPr/>
          <a:lstStyle/>
          <a:p>
            <a:fld id="{7CE6CB20-0E67-42DA-A772-17594884ABD5}" type="slidenum">
              <a:rPr lang="en-IE" smtClean="0"/>
              <a:t>1</a:t>
            </a:fld>
            <a:endParaRPr lang="en-IE"/>
          </a:p>
        </p:txBody>
      </p:sp>
    </p:spTree>
    <p:extLst>
      <p:ext uri="{BB962C8B-B14F-4D97-AF65-F5344CB8AC3E}">
        <p14:creationId xmlns:p14="http://schemas.microsoft.com/office/powerpoint/2010/main" val="3295100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So I’m going to focus now on what exactly the Dublin Energy Transition Roadmap is and what it sets out to do.</a:t>
            </a:r>
          </a:p>
        </p:txBody>
      </p:sp>
      <p:sp>
        <p:nvSpPr>
          <p:cNvPr id="4" name="Slide Number Placeholder 3"/>
          <p:cNvSpPr>
            <a:spLocks noGrp="1"/>
          </p:cNvSpPr>
          <p:nvPr>
            <p:ph type="sldNum" sz="quarter" idx="5"/>
          </p:nvPr>
        </p:nvSpPr>
        <p:spPr/>
        <p:txBody>
          <a:bodyPr/>
          <a:lstStyle/>
          <a:p>
            <a:fld id="{D6B82E58-D384-47BD-BBE3-A678C9323EC9}" type="slidenum">
              <a:rPr lang="en-US" smtClean="0"/>
              <a:t>11</a:t>
            </a:fld>
            <a:endParaRPr lang="en-US"/>
          </a:p>
        </p:txBody>
      </p:sp>
    </p:spTree>
    <p:extLst>
      <p:ext uri="{BB962C8B-B14F-4D97-AF65-F5344CB8AC3E}">
        <p14:creationId xmlns:p14="http://schemas.microsoft.com/office/powerpoint/2010/main" val="1400526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So very simply, the roadmap aims to bring all the actors or s/holders that are necessary for Dublin’s energy transition together to develop a shared vision and to collaborate and agree on a clear set of actions in order to meet our 2030 and 2050 targets.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9F350-0BBC-437C-B217-99E895DE2983}"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009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And just to give you an overview of the Dublin Region itself, it’s divided into 4 different municipal regions (list them) with a total population of just over 1.3M people and roughly 516,000 households. And prior to the pandemic, we had one of the fastest growing economies in Europe, with a growing energy demand – so for e.g. with increased building construction and we’ve a large number of data centres in the region.</a:t>
            </a:r>
          </a:p>
        </p:txBody>
      </p:sp>
      <p:sp>
        <p:nvSpPr>
          <p:cNvPr id="4" name="Slide Number Placeholder 3"/>
          <p:cNvSpPr>
            <a:spLocks noGrp="1"/>
          </p:cNvSpPr>
          <p:nvPr>
            <p:ph type="sldNum" sz="quarter" idx="5"/>
          </p:nvPr>
        </p:nvSpPr>
        <p:spPr/>
        <p:txBody>
          <a:bodyPr/>
          <a:lstStyle/>
          <a:p>
            <a:fld id="{D6B82E58-D384-47BD-BBE3-A678C9323EC9}" type="slidenum">
              <a:rPr lang="en-US" smtClean="0"/>
              <a:t>13</a:t>
            </a:fld>
            <a:endParaRPr lang="en-US"/>
          </a:p>
        </p:txBody>
      </p:sp>
    </p:spTree>
    <p:extLst>
      <p:ext uri="{BB962C8B-B14F-4D97-AF65-F5344CB8AC3E}">
        <p14:creationId xmlns:p14="http://schemas.microsoft.com/office/powerpoint/2010/main" val="2780900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Innovation – development of new technologies, new solutions, through collaboration between sectors who don’t usually work together</a:t>
            </a:r>
          </a:p>
          <a:p>
            <a:r>
              <a:rPr lang="en-US" dirty="0"/>
              <a:t>Employment – retrofitting, EV charging, new urban heating infrastructures like district heating, </a:t>
            </a:r>
          </a:p>
          <a:p>
            <a:r>
              <a:rPr lang="en-US" dirty="0"/>
              <a:t>Attractiveness- cheaper cleaner energy supply, happier healthier more productive work-force</a:t>
            </a:r>
          </a:p>
          <a:p>
            <a:r>
              <a:rPr lang="en-US" dirty="0"/>
              <a:t>Healthier city – less air pollution and healthier indoor environments</a:t>
            </a:r>
          </a:p>
          <a:p>
            <a:r>
              <a:rPr lang="en-US" dirty="0"/>
              <a:t>Which also lead to increased productivity, along with less time spent stuck in traffic commuting</a:t>
            </a:r>
          </a:p>
          <a:p>
            <a:r>
              <a:rPr lang="en-US" dirty="0"/>
              <a:t>Greater equality – better living conditions for all and low-cost or free transport means for those reliant on cycle infrastructure and public transport</a:t>
            </a:r>
          </a:p>
        </p:txBody>
      </p:sp>
      <p:sp>
        <p:nvSpPr>
          <p:cNvPr id="4" name="Slide Number Placeholder 3"/>
          <p:cNvSpPr>
            <a:spLocks noGrp="1"/>
          </p:cNvSpPr>
          <p:nvPr>
            <p:ph type="sldNum" sz="quarter" idx="5"/>
          </p:nvPr>
        </p:nvSpPr>
        <p:spPr/>
        <p:txBody>
          <a:bodyPr/>
          <a:lstStyle/>
          <a:p>
            <a:fld id="{D6B82E58-D384-47BD-BBE3-A678C9323EC9}" type="slidenum">
              <a:rPr lang="en-US" smtClean="0"/>
              <a:t>15</a:t>
            </a:fld>
            <a:endParaRPr lang="en-US"/>
          </a:p>
        </p:txBody>
      </p:sp>
    </p:spTree>
    <p:extLst>
      <p:ext uri="{BB962C8B-B14F-4D97-AF65-F5344CB8AC3E}">
        <p14:creationId xmlns:p14="http://schemas.microsoft.com/office/powerpoint/2010/main" val="3237792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And in terms of the why of the Dublin Energy Transition Roadmap, or the rationale behind why we need a roadmap like this. This is something that our own team has put a lot of thought into when we were first starting this process and the collective answer that we came up with essentially is that nobody can do this on their own, no single individual or sector is going to be able to transform Dublin into this healthy, sustainable city or has all the answers. So the local authorities can’t do it on their own, we in Codema can’t do it all on our own, however by motivating all those key sectors (local communities, businesses, transport sector, etc.) to work together towards the same goal and take ownership of the transition, we believe that’s our best chance of achieving a carbon-neutral Dublin and meeting our 2030 and 2050 targets.</a:t>
            </a:r>
          </a:p>
        </p:txBody>
      </p:sp>
      <p:sp>
        <p:nvSpPr>
          <p:cNvPr id="4" name="Slide Number Placeholder 3"/>
          <p:cNvSpPr>
            <a:spLocks noGrp="1"/>
          </p:cNvSpPr>
          <p:nvPr>
            <p:ph type="sldNum" sz="quarter" idx="5"/>
          </p:nvPr>
        </p:nvSpPr>
        <p:spPr/>
        <p:txBody>
          <a:bodyPr/>
          <a:lstStyle/>
          <a:p>
            <a:fld id="{D6B82E58-D384-47BD-BBE3-A678C9323EC9}" type="slidenum">
              <a:rPr lang="en-US" smtClean="0"/>
              <a:t>16</a:t>
            </a:fld>
            <a:endParaRPr lang="en-US"/>
          </a:p>
        </p:txBody>
      </p:sp>
    </p:spTree>
    <p:extLst>
      <p:ext uri="{BB962C8B-B14F-4D97-AF65-F5344CB8AC3E}">
        <p14:creationId xmlns:p14="http://schemas.microsoft.com/office/powerpoint/2010/main" val="629395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And just to give you a sense of the challenge that we’re facing in terms of reducing Dublin’s carbon emissions, we would need to save/sink the CO2 equivalent of taking 57,000 cars off Dublin’s roads every year for the next 30 years in order to make Dublin carbon neutral. So the challenge that we’re facing is immense…</a:t>
            </a:r>
          </a:p>
        </p:txBody>
      </p:sp>
      <p:sp>
        <p:nvSpPr>
          <p:cNvPr id="4" name="Slide Number Placeholder 3"/>
          <p:cNvSpPr>
            <a:spLocks noGrp="1"/>
          </p:cNvSpPr>
          <p:nvPr>
            <p:ph type="sldNum" sz="quarter" idx="5"/>
          </p:nvPr>
        </p:nvSpPr>
        <p:spPr/>
        <p:txBody>
          <a:bodyPr/>
          <a:lstStyle/>
          <a:p>
            <a:fld id="{D6B82E58-D384-47BD-BBE3-A678C9323EC9}" type="slidenum">
              <a:rPr lang="en-US" smtClean="0"/>
              <a:t>17</a:t>
            </a:fld>
            <a:endParaRPr lang="en-US"/>
          </a:p>
        </p:txBody>
      </p:sp>
    </p:spTree>
    <p:extLst>
      <p:ext uri="{BB962C8B-B14F-4D97-AF65-F5344CB8AC3E}">
        <p14:creationId xmlns:p14="http://schemas.microsoft.com/office/powerpoint/2010/main" val="390976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you can see from this chart here that it’s the Transport, Residential and Commercial sectors that account for the majority of GHG emissions within Dublin so we need be actively working with and bringing these sectors together to agree on decide the best pathways for a carbon neutral Dublin.</a:t>
            </a:r>
          </a:p>
        </p:txBody>
      </p:sp>
      <p:sp>
        <p:nvSpPr>
          <p:cNvPr id="4" name="Slide Number Placeholder 3"/>
          <p:cNvSpPr>
            <a:spLocks noGrp="1"/>
          </p:cNvSpPr>
          <p:nvPr>
            <p:ph type="sldNum" sz="quarter" idx="5"/>
          </p:nvPr>
        </p:nvSpPr>
        <p:spPr/>
        <p:txBody>
          <a:bodyPr/>
          <a:lstStyle/>
          <a:p>
            <a:fld id="{D6B82E58-D384-47BD-BBE3-A678C9323EC9}" type="slidenum">
              <a:rPr lang="en-US" smtClean="0"/>
              <a:t>18</a:t>
            </a:fld>
            <a:endParaRPr lang="en-US"/>
          </a:p>
        </p:txBody>
      </p:sp>
    </p:spTree>
    <p:extLst>
      <p:ext uri="{BB962C8B-B14F-4D97-AF65-F5344CB8AC3E}">
        <p14:creationId xmlns:p14="http://schemas.microsoft.com/office/powerpoint/2010/main" val="1669041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And in terms of the 4 municipalities in Dublin, we helped them to develop their own Climate Change Action Plans, which each have over 100 very ambitious actions that they want to carry out between now and 2030. But the local authorities only account for 3% of total emissions in the Dublin Region, and this is where the DETR comes in as it will help ourselves and the local authorities to engage and involve other key stakeholders to work together as a collaborative transition community to develop the Dublin roadmap and to commit to action in making the region carbon neutral by 2050.</a:t>
            </a:r>
          </a:p>
        </p:txBody>
      </p:sp>
      <p:sp>
        <p:nvSpPr>
          <p:cNvPr id="4" name="Slide Number Placeholder 3"/>
          <p:cNvSpPr>
            <a:spLocks noGrp="1"/>
          </p:cNvSpPr>
          <p:nvPr>
            <p:ph type="sldNum" sz="quarter" idx="5"/>
          </p:nvPr>
        </p:nvSpPr>
        <p:spPr/>
        <p:txBody>
          <a:bodyPr/>
          <a:lstStyle/>
          <a:p>
            <a:fld id="{D6B82E58-D384-47BD-BBE3-A678C9323EC9}" type="slidenum">
              <a:rPr lang="en-US" smtClean="0"/>
              <a:t>19</a:t>
            </a:fld>
            <a:endParaRPr lang="en-US"/>
          </a:p>
        </p:txBody>
      </p:sp>
    </p:spTree>
    <p:extLst>
      <p:ext uri="{BB962C8B-B14F-4D97-AF65-F5344CB8AC3E}">
        <p14:creationId xmlns:p14="http://schemas.microsoft.com/office/powerpoint/2010/main" val="1678893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So it involves us setting up a transition team to co-ordinate the roadmap, the development of the evidence-base to inform stakeholders and citizens on the right pathways to take (so in the case of Codema, this will be the Dublin Region Energy Masterplan that our energy planning team is currently developing, and this will provide a solid evidence-base for the best pathways to take towards 2030 and 2050. It will involve engagement and coordination of key stakeholders across a range sectors to come together and collaboratively develop the DETR, and have cross-sector commitment to implementing the actions within the roadmap itself.</a:t>
            </a:r>
          </a:p>
        </p:txBody>
      </p:sp>
      <p:sp>
        <p:nvSpPr>
          <p:cNvPr id="4" name="Slide Number Placeholder 3"/>
          <p:cNvSpPr>
            <a:spLocks noGrp="1"/>
          </p:cNvSpPr>
          <p:nvPr>
            <p:ph type="sldNum" sz="quarter" idx="5"/>
          </p:nvPr>
        </p:nvSpPr>
        <p:spPr/>
        <p:txBody>
          <a:bodyPr/>
          <a:lstStyle/>
          <a:p>
            <a:fld id="{D6B82E58-D384-47BD-BBE3-A678C9323EC9}" type="slidenum">
              <a:rPr lang="en-US" smtClean="0"/>
              <a:t>20</a:t>
            </a:fld>
            <a:endParaRPr lang="en-US"/>
          </a:p>
        </p:txBody>
      </p:sp>
    </p:spTree>
    <p:extLst>
      <p:ext uri="{BB962C8B-B14F-4D97-AF65-F5344CB8AC3E}">
        <p14:creationId xmlns:p14="http://schemas.microsoft.com/office/powerpoint/2010/main" val="1599955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So the overview of our approach in developing the roadmap is to combine the evidence-base – i.e. the master plan, with meaningful engagement with key stakeholders to develop a realistic roadmap which will be developed and implemented with collaboration and buy-in from all sectors.</a:t>
            </a:r>
          </a:p>
        </p:txBody>
      </p:sp>
      <p:sp>
        <p:nvSpPr>
          <p:cNvPr id="4" name="Slide Number Placeholder 3"/>
          <p:cNvSpPr>
            <a:spLocks noGrp="1"/>
          </p:cNvSpPr>
          <p:nvPr>
            <p:ph type="sldNum" sz="quarter" idx="5"/>
          </p:nvPr>
        </p:nvSpPr>
        <p:spPr/>
        <p:txBody>
          <a:bodyPr/>
          <a:lstStyle/>
          <a:p>
            <a:fld id="{D6B82E58-D384-47BD-BBE3-A678C9323EC9}" type="slidenum">
              <a:rPr lang="en-US" smtClean="0"/>
              <a:t>21</a:t>
            </a:fld>
            <a:endParaRPr lang="en-US"/>
          </a:p>
        </p:txBody>
      </p:sp>
    </p:spTree>
    <p:extLst>
      <p:ext uri="{BB962C8B-B14F-4D97-AF65-F5344CB8AC3E}">
        <p14:creationId xmlns:p14="http://schemas.microsoft.com/office/powerpoint/2010/main" val="3258365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So Codema is the energy agency for Dublin &amp; we were set up well over 20 years ago now in 1997.  We act as the dedicated energy agency for the four municipalities in Dublin and we also work with a range of other stakeholders across the region, with the ultimate aim of transitioning Dublin to a healthy, sustainable &amp; carbon-neutral capital city.</a:t>
            </a:r>
          </a:p>
        </p:txBody>
      </p:sp>
      <p:sp>
        <p:nvSpPr>
          <p:cNvPr id="4" name="Slide Number Placeholder 3"/>
          <p:cNvSpPr>
            <a:spLocks noGrp="1"/>
          </p:cNvSpPr>
          <p:nvPr>
            <p:ph type="sldNum" sz="quarter" idx="5"/>
          </p:nvPr>
        </p:nvSpPr>
        <p:spPr/>
        <p:txBody>
          <a:bodyPr/>
          <a:lstStyle/>
          <a:p>
            <a:fld id="{D6B82E58-D384-47BD-BBE3-A678C9323EC9}" type="slidenum">
              <a:rPr lang="en-US" smtClean="0"/>
              <a:t>2</a:t>
            </a:fld>
            <a:endParaRPr lang="en-US"/>
          </a:p>
        </p:txBody>
      </p:sp>
    </p:spTree>
    <p:extLst>
      <p:ext uri="{BB962C8B-B14F-4D97-AF65-F5344CB8AC3E}">
        <p14:creationId xmlns:p14="http://schemas.microsoft.com/office/powerpoint/2010/main" val="2228315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So where are we now in this process and where do we need to get to.</a:t>
            </a:r>
          </a:p>
        </p:txBody>
      </p:sp>
      <p:sp>
        <p:nvSpPr>
          <p:cNvPr id="4" name="Slide Number Placeholder 3"/>
          <p:cNvSpPr>
            <a:spLocks noGrp="1"/>
          </p:cNvSpPr>
          <p:nvPr>
            <p:ph type="sldNum" sz="quarter" idx="5"/>
          </p:nvPr>
        </p:nvSpPr>
        <p:spPr/>
        <p:txBody>
          <a:bodyPr/>
          <a:lstStyle/>
          <a:p>
            <a:fld id="{D6B82E58-D384-47BD-BBE3-A678C9323EC9}" type="slidenum">
              <a:rPr lang="en-US" smtClean="0"/>
              <a:t>22</a:t>
            </a:fld>
            <a:endParaRPr lang="en-US"/>
          </a:p>
        </p:txBody>
      </p:sp>
    </p:spTree>
    <p:extLst>
      <p:ext uri="{BB962C8B-B14F-4D97-AF65-F5344CB8AC3E}">
        <p14:creationId xmlns:p14="http://schemas.microsoft.com/office/powerpoint/2010/main" val="375725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We see this transition and the development of the roadmap being based around 4 key pillars – community (</a:t>
            </a:r>
            <a:r>
              <a:rPr lang="en-GB" sz="1200" b="0" i="0" u="none" strike="noStrike" dirty="0">
                <a:solidFill>
                  <a:srgbClr val="000000"/>
                </a:solidFill>
                <a:effectLst/>
                <a:latin typeface="Calibri" panose="020F0502020204030204" pitchFamily="34" charset="0"/>
              </a:rPr>
              <a:t>the transition roadmap needs to be more than just a plan, it needs to be a means to gather a “transition community” of motivated stakeholders), C</a:t>
            </a:r>
            <a:r>
              <a:rPr lang="en-IE" dirty="0" err="1"/>
              <a:t>ollaboratiom</a:t>
            </a:r>
            <a:r>
              <a:rPr lang="en-IE" dirty="0"/>
              <a:t> (</a:t>
            </a:r>
            <a:r>
              <a:rPr lang="en-GB" sz="1200" b="0" i="0" u="none" strike="noStrike" dirty="0">
                <a:solidFill>
                  <a:srgbClr val="000000"/>
                </a:solidFill>
                <a:effectLst/>
                <a:latin typeface="Calibri" panose="020F0502020204030204" pitchFamily="34" charset="0"/>
              </a:rPr>
              <a:t>successful collaborative </a:t>
            </a:r>
            <a:r>
              <a:rPr lang="en-GB" sz="1200" dirty="0">
                <a:solidFill>
                  <a:srgbClr val="000000"/>
                </a:solidFill>
                <a:latin typeface="Calibri" panose="020F0502020204030204" pitchFamily="34" charset="0"/>
              </a:rPr>
              <a:t>model with this community of stakeholders, to decide collectively on the best pathways forward to Dublin’s carbon-neutral transition</a:t>
            </a:r>
            <a:r>
              <a:rPr lang="en-IE" sz="1200" dirty="0">
                <a:solidFill>
                  <a:srgbClr val="000000"/>
                </a:solidFill>
                <a:latin typeface="Calibri" panose="020F0502020204030204" pitchFamily="34" charset="0"/>
              </a:rPr>
              <a:t>),</a:t>
            </a:r>
            <a:r>
              <a:rPr lang="en-IE" dirty="0"/>
              <a:t> Commitment (</a:t>
            </a:r>
            <a:r>
              <a:rPr lang="en-GB" sz="1200" b="0" i="0" u="none" strike="noStrike" dirty="0">
                <a:solidFill>
                  <a:srgbClr val="000000"/>
                </a:solidFill>
                <a:effectLst/>
                <a:latin typeface="Calibri" panose="020F0502020204030204" pitchFamily="34" charset="0"/>
              </a:rPr>
              <a:t>put in place a clear plan to create a successful transition roadmap, with stakeholders from key sectors (e.g. business, transport, etc.) committing to action) </a:t>
            </a:r>
            <a:r>
              <a:rPr lang="en-IE" dirty="0"/>
              <a:t>and Communication (</a:t>
            </a:r>
            <a:r>
              <a:rPr lang="en-GB" sz="1200" b="0" i="0" u="none" strike="noStrike" dirty="0">
                <a:solidFill>
                  <a:srgbClr val="000000"/>
                </a:solidFill>
                <a:effectLst/>
                <a:latin typeface="Calibri" panose="020F0502020204030204" pitchFamily="34" charset="0"/>
              </a:rPr>
              <a:t>successful public engagement campaign to ensure that citizens feel empowere</a:t>
            </a:r>
            <a:r>
              <a:rPr lang="en-GB" sz="1200" dirty="0">
                <a:solidFill>
                  <a:srgbClr val="000000"/>
                </a:solidFill>
                <a:latin typeface="Calibri" panose="020F0502020204030204" pitchFamily="34" charset="0"/>
              </a:rPr>
              <a:t>d in the transition)</a:t>
            </a:r>
            <a:endParaRPr lang="en-IE" dirty="0"/>
          </a:p>
        </p:txBody>
      </p:sp>
      <p:sp>
        <p:nvSpPr>
          <p:cNvPr id="4" name="Slide Number Placeholder 3"/>
          <p:cNvSpPr>
            <a:spLocks noGrp="1"/>
          </p:cNvSpPr>
          <p:nvPr>
            <p:ph type="sldNum" sz="quarter" idx="5"/>
          </p:nvPr>
        </p:nvSpPr>
        <p:spPr/>
        <p:txBody>
          <a:bodyPr/>
          <a:lstStyle/>
          <a:p>
            <a:fld id="{D6B82E58-D384-47BD-BBE3-A678C9323EC9}" type="slidenum">
              <a:rPr lang="en-US" smtClean="0"/>
              <a:t>23</a:t>
            </a:fld>
            <a:endParaRPr lang="en-US"/>
          </a:p>
        </p:txBody>
      </p:sp>
    </p:spTree>
    <p:extLst>
      <p:ext uri="{BB962C8B-B14F-4D97-AF65-F5344CB8AC3E}">
        <p14:creationId xmlns:p14="http://schemas.microsoft.com/office/powerpoint/2010/main" val="1637089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So we’ve already set up our initial transition team to coordinate the roadmap process, which comprises of ourselves in Codema, the 4 DLAs, Smart Dublin and the Dublin Climate Action Regional Office. </a:t>
            </a:r>
          </a:p>
        </p:txBody>
      </p:sp>
      <p:sp>
        <p:nvSpPr>
          <p:cNvPr id="4" name="Slide Number Placeholder 3"/>
          <p:cNvSpPr>
            <a:spLocks noGrp="1"/>
          </p:cNvSpPr>
          <p:nvPr>
            <p:ph type="sldNum" sz="quarter" idx="5"/>
          </p:nvPr>
        </p:nvSpPr>
        <p:spPr/>
        <p:txBody>
          <a:bodyPr/>
          <a:lstStyle/>
          <a:p>
            <a:fld id="{D6B82E58-D384-47BD-BBE3-A678C9323EC9}" type="slidenum">
              <a:rPr lang="en-US" smtClean="0"/>
              <a:t>24</a:t>
            </a:fld>
            <a:endParaRPr lang="en-US"/>
          </a:p>
        </p:txBody>
      </p:sp>
    </p:spTree>
    <p:extLst>
      <p:ext uri="{BB962C8B-B14F-4D97-AF65-F5344CB8AC3E}">
        <p14:creationId xmlns:p14="http://schemas.microsoft.com/office/powerpoint/2010/main" val="1399463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But we know that the local authorities themselves only account for 3% of the total emissions in Dublin, so we’re currently in the process of widening out this team to include frontrunners in areas such as communities, business, other government/public bodies, transport organisations, the energy sector and education and research institutes, so hopefully this graph here on the screen gives you a sense of how this will work and how each sector frontrunner will link in with their own network in developing the roadmap.</a:t>
            </a:r>
          </a:p>
        </p:txBody>
      </p:sp>
      <p:sp>
        <p:nvSpPr>
          <p:cNvPr id="4" name="Slide Number Placeholder 3"/>
          <p:cNvSpPr>
            <a:spLocks noGrp="1"/>
          </p:cNvSpPr>
          <p:nvPr>
            <p:ph type="sldNum" sz="quarter" idx="5"/>
          </p:nvPr>
        </p:nvSpPr>
        <p:spPr/>
        <p:txBody>
          <a:bodyPr/>
          <a:lstStyle/>
          <a:p>
            <a:fld id="{D6B82E58-D384-47BD-BBE3-A678C9323EC9}" type="slidenum">
              <a:rPr lang="en-US" smtClean="0"/>
              <a:t>25</a:t>
            </a:fld>
            <a:endParaRPr lang="en-US"/>
          </a:p>
        </p:txBody>
      </p:sp>
    </p:spTree>
    <p:extLst>
      <p:ext uri="{BB962C8B-B14F-4D97-AF65-F5344CB8AC3E}">
        <p14:creationId xmlns:p14="http://schemas.microsoft.com/office/powerpoint/2010/main" val="225983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7CE6CB20-0E67-42DA-A772-17594884ABD5}" type="slidenum">
              <a:rPr lang="en-IE" smtClean="0"/>
              <a:t>26</a:t>
            </a:fld>
            <a:endParaRPr lang="en-IE"/>
          </a:p>
        </p:txBody>
      </p:sp>
    </p:spTree>
    <p:extLst>
      <p:ext uri="{BB962C8B-B14F-4D97-AF65-F5344CB8AC3E}">
        <p14:creationId xmlns:p14="http://schemas.microsoft.com/office/powerpoint/2010/main" val="4108373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And by forming this wider Transition Team, our aim to is bring a group of people together who will use their passion, expertise and motivation for the successful development of the roadmap and will also inform and reach out to their own networks to get other stakeholders involved and take ownership of the roadmap process.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9F350-0BBC-437C-B217-99E895DE2983}"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7109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So to look at how we can go about creating a space and workshops that foster this- I thought it was best to recap on the Urban Transition manual and the transition management process- which this presentation is going to be grounded in. We have seven steps…read them….and I thought it was important to make sure that what DRIFT is saying aligns with other literature within the space of stakeholder engagement and consensus building.</a:t>
            </a:r>
          </a:p>
        </p:txBody>
      </p:sp>
      <p:sp>
        <p:nvSpPr>
          <p:cNvPr id="4" name="Slide Number Placeholder 3"/>
          <p:cNvSpPr>
            <a:spLocks noGrp="1"/>
          </p:cNvSpPr>
          <p:nvPr>
            <p:ph type="sldNum" sz="quarter" idx="5"/>
          </p:nvPr>
        </p:nvSpPr>
        <p:spPr/>
        <p:txBody>
          <a:bodyPr/>
          <a:lstStyle/>
          <a:p>
            <a:fld id="{2289F350-0BBC-437C-B217-99E895DE2983}" type="slidenum">
              <a:rPr lang="en-IE" smtClean="0"/>
              <a:t>28</a:t>
            </a:fld>
            <a:endParaRPr lang="en-IE"/>
          </a:p>
        </p:txBody>
      </p:sp>
    </p:spTree>
    <p:extLst>
      <p:ext uri="{BB962C8B-B14F-4D97-AF65-F5344CB8AC3E}">
        <p14:creationId xmlns:p14="http://schemas.microsoft.com/office/powerpoint/2010/main" val="22809408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And by getting involved in the transition team, we will help stakeholders to increase their knowledge of the energy sector in Dublin, develop a deeper understanding and collectively reach consensus on the best pathways to 2030 and 2050, feel empowered to take ownership of their actions within the roadmap, and be able to act as ambassadors for the roadmap and motivate other stakeholders in their network to get involved.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9F350-0BBC-437C-B217-99E895DE2983}"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43472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289F350-0BBC-437C-B217-99E895DE2983}" type="slidenum">
              <a:rPr lang="en-IE" smtClean="0"/>
              <a:t>30</a:t>
            </a:fld>
            <a:endParaRPr lang="en-IE"/>
          </a:p>
        </p:txBody>
      </p:sp>
    </p:spTree>
    <p:extLst>
      <p:ext uri="{BB962C8B-B14F-4D97-AF65-F5344CB8AC3E}">
        <p14:creationId xmlns:p14="http://schemas.microsoft.com/office/powerpoint/2010/main" val="4131140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And what exactly are we asking our transition team to do?  So we will organise a number of creatively-facilitated workshops between now and next year which will explore a number of areas such as developing a shared purpose for the roadmap and agreeing on problem framing, visioning and idea generation, and of course identifying actions for the roadmap itself and looking at how these actions will be implemented and monitored once the roadmap is developed.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9F350-0BBC-437C-B217-99E895DE2983}"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6879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And just very quickly to give you a sense of the areas that we work in – so we cover everything from energy monitoring &amp; </a:t>
            </a:r>
            <a:r>
              <a:rPr lang="en-IE" dirty="0" err="1"/>
              <a:t>mgt</a:t>
            </a:r>
            <a:r>
              <a:rPr lang="en-IE" dirty="0"/>
              <a:t> of municipal buildings, EPC, energy planning such as the development of the DREM for the entire county, developing the first DH projects in the region, and we also lead or are partners in a number of national and European projects, such as the TOMORROW project for example. Then last, but not least, we also work on projects that focus on awareness, communication and engagement of climate mitigation and the energy transition – and it’s within this context that we are involved in developing the Dublin Energy Transition Roadmap through the TOMORROW project.</a:t>
            </a:r>
          </a:p>
        </p:txBody>
      </p:sp>
      <p:sp>
        <p:nvSpPr>
          <p:cNvPr id="4" name="Slide Number Placeholder 3"/>
          <p:cNvSpPr>
            <a:spLocks noGrp="1"/>
          </p:cNvSpPr>
          <p:nvPr>
            <p:ph type="sldNum" sz="quarter" idx="5"/>
          </p:nvPr>
        </p:nvSpPr>
        <p:spPr/>
        <p:txBody>
          <a:bodyPr/>
          <a:lstStyle/>
          <a:p>
            <a:fld id="{D6B82E58-D384-47BD-BBE3-A678C9323EC9}" type="slidenum">
              <a:rPr lang="en-US" smtClean="0"/>
              <a:t>3</a:t>
            </a:fld>
            <a:endParaRPr lang="en-US"/>
          </a:p>
        </p:txBody>
      </p:sp>
    </p:spTree>
    <p:extLst>
      <p:ext uri="{BB962C8B-B14F-4D97-AF65-F5344CB8AC3E}">
        <p14:creationId xmlns:p14="http://schemas.microsoft.com/office/powerpoint/2010/main" val="18880024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And you can see from this timeline, that we’re at the stage now where we are recruiting frontrunners across a range of sectors to join the team so that they can act as leaders/motivators within their own sector.</a:t>
            </a:r>
          </a:p>
        </p:txBody>
      </p:sp>
      <p:sp>
        <p:nvSpPr>
          <p:cNvPr id="4" name="Slide Number Placeholder 3"/>
          <p:cNvSpPr>
            <a:spLocks noGrp="1"/>
          </p:cNvSpPr>
          <p:nvPr>
            <p:ph type="sldNum" sz="quarter" idx="5"/>
          </p:nvPr>
        </p:nvSpPr>
        <p:spPr/>
        <p:txBody>
          <a:bodyPr/>
          <a:lstStyle/>
          <a:p>
            <a:fld id="{D6B82E58-D384-47BD-BBE3-A678C9323EC9}" type="slidenum">
              <a:rPr lang="en-US" smtClean="0"/>
              <a:t>32</a:t>
            </a:fld>
            <a:endParaRPr lang="en-US"/>
          </a:p>
        </p:txBody>
      </p:sp>
    </p:spTree>
    <p:extLst>
      <p:ext uri="{BB962C8B-B14F-4D97-AF65-F5344CB8AC3E}">
        <p14:creationId xmlns:p14="http://schemas.microsoft.com/office/powerpoint/2010/main" val="22724253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But central to Dublin’s transition are the citizens who live, work and visit the region so they need to be involved and empowered so we will develop and roll out a branded public engagement campaign, to drive awareness and understanding of the need to transition, we want to develop a local citizens assembly-style programme and base this on the structure of our national Citizens Assembly which has been held up as best-practice in terms of democratic processes and public participation, and </a:t>
            </a:r>
            <a:r>
              <a:rPr lang="en-GB" sz="1800" dirty="0">
                <a:effectLst/>
                <a:latin typeface="PT Sans" panose="020B0503020203020204" pitchFamily="34" charset="0"/>
                <a:cs typeface="Times New Roman" panose="02020603050405020304" pitchFamily="18" charset="0"/>
              </a:rPr>
              <a:t>r</a:t>
            </a:r>
            <a:r>
              <a:rPr lang="en-GB" sz="1800" dirty="0">
                <a:effectLst/>
                <a:latin typeface="PT Sans" panose="020B0503020203020204" pitchFamily="34" charset="0"/>
                <a:ea typeface="Calibri" panose="020F0502020204030204" pitchFamily="34" charset="0"/>
                <a:cs typeface="Times New Roman" panose="02020603050405020304" pitchFamily="18" charset="0"/>
              </a:rPr>
              <a:t>ecruitment of citizen and community leaders through channels such as the Sustainable Energy Communities programme (for which Codema is regional coordinator), local GAA clubs, Tidy Towns, etc. to act as influencers and motivators in neighbourhoods throughout Dublin</a:t>
            </a:r>
            <a:endParaRPr lang="en-IE" sz="1800" dirty="0">
              <a:effectLst/>
              <a:latin typeface="Roboto"/>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D6B82E58-D384-47BD-BBE3-A678C9323EC9}" type="slidenum">
              <a:rPr lang="en-US" smtClean="0"/>
              <a:t>33</a:t>
            </a:fld>
            <a:endParaRPr lang="en-US"/>
          </a:p>
        </p:txBody>
      </p:sp>
    </p:spTree>
    <p:extLst>
      <p:ext uri="{BB962C8B-B14F-4D97-AF65-F5344CB8AC3E}">
        <p14:creationId xmlns:p14="http://schemas.microsoft.com/office/powerpoint/2010/main" val="42433343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So what does the end result look like? We want the final output to be a collaborative, long-lasting and impactful roadmap…</a:t>
            </a:r>
          </a:p>
        </p:txBody>
      </p:sp>
      <p:sp>
        <p:nvSpPr>
          <p:cNvPr id="4" name="Slide Number Placeholder 3"/>
          <p:cNvSpPr>
            <a:spLocks noGrp="1"/>
          </p:cNvSpPr>
          <p:nvPr>
            <p:ph type="sldNum" sz="quarter" idx="5"/>
          </p:nvPr>
        </p:nvSpPr>
        <p:spPr/>
        <p:txBody>
          <a:bodyPr/>
          <a:lstStyle/>
          <a:p>
            <a:fld id="{D6B82E58-D384-47BD-BBE3-A678C9323EC9}" type="slidenum">
              <a:rPr lang="en-US" smtClean="0"/>
              <a:t>34</a:t>
            </a:fld>
            <a:endParaRPr lang="en-US"/>
          </a:p>
        </p:txBody>
      </p:sp>
    </p:spTree>
    <p:extLst>
      <p:ext uri="{BB962C8B-B14F-4D97-AF65-F5344CB8AC3E}">
        <p14:creationId xmlns:p14="http://schemas.microsoft.com/office/powerpoint/2010/main" val="23748072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…that takes Dublin from being a climate laggard to a climate leader – and gives the Scandinavian cities a run for their money at the same time!!!</a:t>
            </a:r>
          </a:p>
        </p:txBody>
      </p:sp>
      <p:sp>
        <p:nvSpPr>
          <p:cNvPr id="4" name="Slide Number Placeholder 3"/>
          <p:cNvSpPr>
            <a:spLocks noGrp="1"/>
          </p:cNvSpPr>
          <p:nvPr>
            <p:ph type="sldNum" sz="quarter" idx="5"/>
          </p:nvPr>
        </p:nvSpPr>
        <p:spPr/>
        <p:txBody>
          <a:bodyPr/>
          <a:lstStyle/>
          <a:p>
            <a:fld id="{D6B82E58-D384-47BD-BBE3-A678C9323EC9}" type="slidenum">
              <a:rPr lang="en-US" smtClean="0"/>
              <a:t>35</a:t>
            </a:fld>
            <a:endParaRPr lang="en-US"/>
          </a:p>
        </p:txBody>
      </p:sp>
    </p:spTree>
    <p:extLst>
      <p:ext uri="{BB962C8B-B14F-4D97-AF65-F5344CB8AC3E}">
        <p14:creationId xmlns:p14="http://schemas.microsoft.com/office/powerpoint/2010/main" val="2183710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…and gives us all these wonderful benefits that come with developing Dublin as a leading carbon-neutral capital.</a:t>
            </a:r>
          </a:p>
        </p:txBody>
      </p:sp>
      <p:sp>
        <p:nvSpPr>
          <p:cNvPr id="4" name="Slide Number Placeholder 3"/>
          <p:cNvSpPr>
            <a:spLocks noGrp="1"/>
          </p:cNvSpPr>
          <p:nvPr>
            <p:ph type="sldNum" sz="quarter" idx="5"/>
          </p:nvPr>
        </p:nvSpPr>
        <p:spPr/>
        <p:txBody>
          <a:bodyPr/>
          <a:lstStyle/>
          <a:p>
            <a:fld id="{D6B82E58-D384-47BD-BBE3-A678C9323EC9}" type="slidenum">
              <a:rPr lang="en-US" smtClean="0"/>
              <a:t>36</a:t>
            </a:fld>
            <a:endParaRPr lang="en-US"/>
          </a:p>
        </p:txBody>
      </p:sp>
    </p:spTree>
    <p:extLst>
      <p:ext uri="{BB962C8B-B14F-4D97-AF65-F5344CB8AC3E}">
        <p14:creationId xmlns:p14="http://schemas.microsoft.com/office/powerpoint/2010/main" val="11000661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And just finally to say that Codema has really benefited from being part of the TOMORROW project and I really don’t think we could have made this kind of progress with our roadmap without the support of Energy Cities, DRIFT and the other pilot cities. So if you also want to learn from the project or share your own experiences, there’s lots of ways that you can get involved as you can see on the screen such as joining the TOMORROW community of practice or participating in one of the master classes or relays.</a:t>
            </a:r>
          </a:p>
        </p:txBody>
      </p:sp>
      <p:sp>
        <p:nvSpPr>
          <p:cNvPr id="4" name="Slide Number Placeholder 3"/>
          <p:cNvSpPr>
            <a:spLocks noGrp="1"/>
          </p:cNvSpPr>
          <p:nvPr>
            <p:ph type="sldNum" sz="quarter" idx="5"/>
          </p:nvPr>
        </p:nvSpPr>
        <p:spPr/>
        <p:txBody>
          <a:bodyPr/>
          <a:lstStyle/>
          <a:p>
            <a:fld id="{7CE6CB20-0E67-42DA-A772-17594884ABD5}" type="slidenum">
              <a:rPr lang="en-IE" smtClean="0"/>
              <a:t>37</a:t>
            </a:fld>
            <a:endParaRPr lang="en-IE"/>
          </a:p>
        </p:txBody>
      </p:sp>
    </p:spTree>
    <p:extLst>
      <p:ext uri="{BB962C8B-B14F-4D97-AF65-F5344CB8AC3E}">
        <p14:creationId xmlns:p14="http://schemas.microsoft.com/office/powerpoint/2010/main" val="7796403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So thank you all for your time, my contact details are there on the screen if anyone wants to get in touch (I’ll be happy to follow up) - I’ll leave you now with what is hopefully a very inspiring video about the Dublin Energy Transition Roadmap and what it sets out to do and I’m more than happy to take any questions after that – so I might ask the organisers if they can play the video now…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B82E58-D384-47BD-BBE3-A678C9323E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2733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444444"/>
                </a:solidFill>
                <a:effectLst/>
                <a:latin typeface="Arial" panose="020B0604020202020204" pitchFamily="34" charset="0"/>
              </a:rPr>
              <a:t>And just to give some context to the need for initiatives like the TOMORROW project – this is in response to a very clear social demand from citizens to be able to live and work in cities that are healthy, vibrant and sustainable. And we can see that reflected in things like the Paris Agreement and through the new European Green Deal and the n</a:t>
            </a:r>
            <a:r>
              <a:rPr lang="en-GB" b="0" i="0" dirty="0">
                <a:solidFill>
                  <a:srgbClr val="222222"/>
                </a:solidFill>
                <a:effectLst/>
                <a:latin typeface="Arial" panose="020B0604020202020204" pitchFamily="34" charset="0"/>
              </a:rPr>
              <a:t>ew chapter of the </a:t>
            </a:r>
            <a:r>
              <a:rPr lang="en-GB" b="0" i="0" dirty="0" err="1">
                <a:solidFill>
                  <a:srgbClr val="222222"/>
                </a:solidFill>
                <a:effectLst/>
                <a:latin typeface="Arial" panose="020B0604020202020204" pitchFamily="34" charset="0"/>
              </a:rPr>
              <a:t>CoM</a:t>
            </a:r>
            <a:r>
              <a:rPr lang="en-GB" b="0" i="0" dirty="0">
                <a:solidFill>
                  <a:srgbClr val="222222"/>
                </a:solidFill>
                <a:effectLst/>
                <a:latin typeface="Arial" panose="020B0604020202020204" pitchFamily="34" charset="0"/>
              </a:rPr>
              <a:t>, which launched back in April and is inviting EU cities to scale up their ambition and support Europe’s journey to climate-neutrality. And within that, Covenant Signatories are now committing to organise a “local climate pact” and this is exactly what TOMORROW is supporting cities to do: to engage with the community so that they can be empowered to define and drive the transition.</a:t>
            </a:r>
            <a:endParaRPr lang="en-IE" dirty="0"/>
          </a:p>
        </p:txBody>
      </p:sp>
      <p:sp>
        <p:nvSpPr>
          <p:cNvPr id="4" name="Slide Number Placeholder 3"/>
          <p:cNvSpPr>
            <a:spLocks noGrp="1"/>
          </p:cNvSpPr>
          <p:nvPr>
            <p:ph type="sldNum" sz="quarter" idx="5"/>
          </p:nvPr>
        </p:nvSpPr>
        <p:spPr/>
        <p:txBody>
          <a:bodyPr/>
          <a:lstStyle/>
          <a:p>
            <a:fld id="{7CE6CB20-0E67-42DA-A772-17594884ABD5}" type="slidenum">
              <a:rPr lang="en-IE" smtClean="0"/>
              <a:t>4</a:t>
            </a:fld>
            <a:endParaRPr lang="en-IE"/>
          </a:p>
        </p:txBody>
      </p:sp>
    </p:spTree>
    <p:extLst>
      <p:ext uri="{BB962C8B-B14F-4D97-AF65-F5344CB8AC3E}">
        <p14:creationId xmlns:p14="http://schemas.microsoft.com/office/powerpoint/2010/main" val="1499471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So what is the TOMORROW project all about and what does it set out to do? </a:t>
            </a:r>
            <a:r>
              <a:rPr lang="en-GB" b="0" i="0" dirty="0">
                <a:solidFill>
                  <a:srgbClr val="444444"/>
                </a:solidFill>
                <a:effectLst/>
                <a:latin typeface="Arial" panose="020B0604020202020204" pitchFamily="34" charset="0"/>
              </a:rPr>
              <a:t> Well the TOMORROW project is funded through the Horizon 2020 programme and aims to empower local authorities to lead the transition towards low-carbon, resilient and more liveable cities. The TOMORROW project will support Dublin and five other pilot cities to develop energy transition roadmaps towards 2050 together with citizens and other local stakeholders and act as a pilot for the energy transition across European towns and cities.</a:t>
            </a:r>
            <a:endParaRPr lang="en-IE" dirty="0"/>
          </a:p>
        </p:txBody>
      </p:sp>
      <p:sp>
        <p:nvSpPr>
          <p:cNvPr id="4" name="Slide Number Placeholder 3"/>
          <p:cNvSpPr>
            <a:spLocks noGrp="1"/>
          </p:cNvSpPr>
          <p:nvPr>
            <p:ph type="sldNum" sz="quarter" idx="5"/>
          </p:nvPr>
        </p:nvSpPr>
        <p:spPr/>
        <p:txBody>
          <a:bodyPr/>
          <a:lstStyle/>
          <a:p>
            <a:fld id="{7CE6CB20-0E67-42DA-A772-17594884ABD5}" type="slidenum">
              <a:rPr lang="en-IE" smtClean="0"/>
              <a:t>5</a:t>
            </a:fld>
            <a:endParaRPr lang="en-IE"/>
          </a:p>
        </p:txBody>
      </p:sp>
    </p:spTree>
    <p:extLst>
      <p:ext uri="{BB962C8B-B14F-4D97-AF65-F5344CB8AC3E}">
        <p14:creationId xmlns:p14="http://schemas.microsoft.com/office/powerpoint/2010/main" val="3649919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So you can see the six pilot cities there on the map that are involved in the project, so it’s Codema obviously representing Dublin in our capacity as the local energy agency, with the other 5 cities being Brasov in Romania, Brest in France, Mouscron in Belgium, Nis in Serbia and Valencia in Spain. And we also have the support of DRIFT (the Dutch Research Inst for Transitions) who are guiding us on the energy transition management process and of course Energy Cities who are acting as overall co-ordinators for the project.</a:t>
            </a:r>
          </a:p>
        </p:txBody>
      </p:sp>
      <p:sp>
        <p:nvSpPr>
          <p:cNvPr id="4" name="Slide Number Placeholder 3"/>
          <p:cNvSpPr>
            <a:spLocks noGrp="1"/>
          </p:cNvSpPr>
          <p:nvPr>
            <p:ph type="sldNum" sz="quarter" idx="5"/>
          </p:nvPr>
        </p:nvSpPr>
        <p:spPr/>
        <p:txBody>
          <a:bodyPr/>
          <a:lstStyle/>
          <a:p>
            <a:fld id="{7CE6CB20-0E67-42DA-A772-17594884ABD5}" type="slidenum">
              <a:rPr lang="en-IE" smtClean="0"/>
              <a:t>6</a:t>
            </a:fld>
            <a:endParaRPr lang="en-IE"/>
          </a:p>
        </p:txBody>
      </p:sp>
    </p:spTree>
    <p:extLst>
      <p:ext uri="{BB962C8B-B14F-4D97-AF65-F5344CB8AC3E}">
        <p14:creationId xmlns:p14="http://schemas.microsoft.com/office/powerpoint/2010/main" val="1540769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And in terms of the main actions that will be carried out over the 3 years of the project, this includes everything from training and educating the pilot cities on the transition management process, innovative engagement techniques for reaching out to stakeholders and citizens, setting up and managing an energy transition community of practice, co-designing the cities transition roadmaps and developing a shared narrative for zero-carbon cities across the EU.</a:t>
            </a:r>
          </a:p>
        </p:txBody>
      </p:sp>
      <p:sp>
        <p:nvSpPr>
          <p:cNvPr id="4" name="Slide Number Placeholder 3"/>
          <p:cNvSpPr>
            <a:spLocks noGrp="1"/>
          </p:cNvSpPr>
          <p:nvPr>
            <p:ph type="sldNum" sz="quarter" idx="5"/>
          </p:nvPr>
        </p:nvSpPr>
        <p:spPr/>
        <p:txBody>
          <a:bodyPr/>
          <a:lstStyle/>
          <a:p>
            <a:fld id="{7CE6CB20-0E67-42DA-A772-17594884ABD5}" type="slidenum">
              <a:rPr lang="en-IE" smtClean="0"/>
              <a:t>8</a:t>
            </a:fld>
            <a:endParaRPr lang="en-IE"/>
          </a:p>
        </p:txBody>
      </p:sp>
    </p:spTree>
    <p:extLst>
      <p:ext uri="{BB962C8B-B14F-4D97-AF65-F5344CB8AC3E}">
        <p14:creationId xmlns:p14="http://schemas.microsoft.com/office/powerpoint/2010/main" val="3337843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So what have we done so far since the project began in September 2019?  Well we’ve had some </a:t>
            </a:r>
            <a:r>
              <a:rPr lang="en-IE" dirty="0" err="1"/>
              <a:t>some</a:t>
            </a:r>
            <a:r>
              <a:rPr lang="en-IE" dirty="0"/>
              <a:t> really inspiring visits to lighthouse cities such as Leuven and Ghent in Belgium and Nantes in France (lucky enough – visit – before Covid).  Each city has prepared its own work plan for their transition roadmap, which have been peer-viewed by the other pilot cities, and has begun the stakeholder engagement process in their city and setting up a transition city. The project has also organised learning relays and set up a community of practice for other cities to learn from this project and also to share their own experience. And it’s obviously been very challenging during the pandemic where we were no longer able to visit the pilot or lighthouse cities or have physical workshops but despite all that we have made some really good progress and have adapted very well to this new online world.</a:t>
            </a:r>
          </a:p>
        </p:txBody>
      </p:sp>
      <p:sp>
        <p:nvSpPr>
          <p:cNvPr id="4" name="Slide Number Placeholder 3"/>
          <p:cNvSpPr>
            <a:spLocks noGrp="1"/>
          </p:cNvSpPr>
          <p:nvPr>
            <p:ph type="sldNum" sz="quarter" idx="5"/>
          </p:nvPr>
        </p:nvSpPr>
        <p:spPr/>
        <p:txBody>
          <a:bodyPr/>
          <a:lstStyle/>
          <a:p>
            <a:fld id="{7CE6CB20-0E67-42DA-A772-17594884ABD5}" type="slidenum">
              <a:rPr lang="en-IE" smtClean="0"/>
              <a:t>9</a:t>
            </a:fld>
            <a:endParaRPr lang="en-IE"/>
          </a:p>
        </p:txBody>
      </p:sp>
    </p:spTree>
    <p:extLst>
      <p:ext uri="{BB962C8B-B14F-4D97-AF65-F5344CB8AC3E}">
        <p14:creationId xmlns:p14="http://schemas.microsoft.com/office/powerpoint/2010/main" val="3864448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And specifically for Dublin in terms of the progress and learnings we’ve made within the project: so we’ve been able to identify our system needs and what needs to change in Dublin – and I suppose a key learning from the transition </a:t>
            </a:r>
            <a:r>
              <a:rPr lang="en-IE" dirty="0" err="1"/>
              <a:t>mgt</a:t>
            </a:r>
            <a:r>
              <a:rPr lang="en-IE" dirty="0"/>
              <a:t> process within TOMORROW is that it’s not just about reducing kilowatt hours or tonnes of CO2, what we need is a fundamental change in our culture, structures &amp; practices. We’ve also learned from the pilot and lighthouse cities along the way and mapped out the actors or stakeholders that we need to involve in this transition community.  And last but not least we’ve also developed our work plan setting out the key milestones and processes that we need to carry out to develop the DETR.</a:t>
            </a:r>
          </a:p>
        </p:txBody>
      </p:sp>
      <p:sp>
        <p:nvSpPr>
          <p:cNvPr id="4" name="Slide Number Placeholder 3"/>
          <p:cNvSpPr>
            <a:spLocks noGrp="1"/>
          </p:cNvSpPr>
          <p:nvPr>
            <p:ph type="sldNum" sz="quarter" idx="5"/>
          </p:nvPr>
        </p:nvSpPr>
        <p:spPr/>
        <p:txBody>
          <a:bodyPr/>
          <a:lstStyle/>
          <a:p>
            <a:fld id="{D6B82E58-D384-47BD-BBE3-A678C9323EC9}" type="slidenum">
              <a:rPr lang="en-US" smtClean="0"/>
              <a:t>10</a:t>
            </a:fld>
            <a:endParaRPr lang="en-US"/>
          </a:p>
        </p:txBody>
      </p:sp>
    </p:spTree>
    <p:extLst>
      <p:ext uri="{BB962C8B-B14F-4D97-AF65-F5344CB8AC3E}">
        <p14:creationId xmlns:p14="http://schemas.microsoft.com/office/powerpoint/2010/main" val="2752420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rgbClr val="00617C"/>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99FFE4-AECA-4DC2-938D-9312A605C7EA}"/>
              </a:ext>
            </a:extLst>
          </p:cNvPr>
          <p:cNvSpPr>
            <a:spLocks noGrp="1"/>
          </p:cNvSpPr>
          <p:nvPr>
            <p:ph type="ctrTitle"/>
          </p:nvPr>
        </p:nvSpPr>
        <p:spPr>
          <a:xfrm>
            <a:off x="1524000" y="1122363"/>
            <a:ext cx="9144000" cy="2387600"/>
          </a:xfrm>
        </p:spPr>
        <p:txBody>
          <a:bodyPr anchor="b"/>
          <a:lstStyle>
            <a:lvl1pPr algn="ctr">
              <a:defRPr lang="fr-FR" sz="3600" b="1" kern="1200">
                <a:solidFill>
                  <a:schemeClr val="bg1"/>
                </a:solidFill>
                <a:latin typeface="PT Sans" panose="020B0503020203020204" pitchFamily="34" charset="0"/>
                <a:ea typeface="PT Sans" panose="020B0503020203020204" pitchFamily="34" charset="0"/>
                <a:cs typeface="+mj-cs"/>
              </a:defRPr>
            </a:lvl1pPr>
          </a:lstStyle>
          <a:p>
            <a:r>
              <a:rPr lang="fr-FR" dirty="0"/>
              <a:t>Modifiez le style du titre</a:t>
            </a:r>
          </a:p>
        </p:txBody>
      </p:sp>
      <p:sp>
        <p:nvSpPr>
          <p:cNvPr id="3" name="Sous-titre 2">
            <a:extLst>
              <a:ext uri="{FF2B5EF4-FFF2-40B4-BE49-F238E27FC236}">
                <a16:creationId xmlns:a16="http://schemas.microsoft.com/office/drawing/2014/main" id="{87374A1D-321A-4DCB-8639-D4FA361F215F}"/>
              </a:ext>
            </a:extLst>
          </p:cNvPr>
          <p:cNvSpPr>
            <a:spLocks noGrp="1"/>
          </p:cNvSpPr>
          <p:nvPr>
            <p:ph type="subTitle" idx="1"/>
          </p:nvPr>
        </p:nvSpPr>
        <p:spPr>
          <a:xfrm>
            <a:off x="1524000" y="3602038"/>
            <a:ext cx="9144000" cy="1655762"/>
          </a:xfrm>
        </p:spPr>
        <p:txBody>
          <a:bodyPr/>
          <a:lstStyle>
            <a:lvl1pPr marL="0" indent="0" algn="ctr">
              <a:buNone/>
              <a:defRPr lang="fr-FR" sz="1800" kern="1200">
                <a:solidFill>
                  <a:srgbClr val="73BB8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pic>
        <p:nvPicPr>
          <p:cNvPr id="7" name="Image 6">
            <a:extLst>
              <a:ext uri="{FF2B5EF4-FFF2-40B4-BE49-F238E27FC236}">
                <a16:creationId xmlns:a16="http://schemas.microsoft.com/office/drawing/2014/main" id="{3F91A7D5-A34A-4F17-859A-D721C224A6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671388" cy="4164237"/>
          </a:xfrm>
          <a:prstGeom prst="rect">
            <a:avLst/>
          </a:prstGeom>
        </p:spPr>
      </p:pic>
      <p:pic>
        <p:nvPicPr>
          <p:cNvPr id="8" name="Image 7">
            <a:extLst>
              <a:ext uri="{FF2B5EF4-FFF2-40B4-BE49-F238E27FC236}">
                <a16:creationId xmlns:a16="http://schemas.microsoft.com/office/drawing/2014/main" id="{DF5C2808-202E-4079-9285-40A1A13D1401}"/>
              </a:ext>
            </a:extLst>
          </p:cNvPr>
          <p:cNvPicPr>
            <a:picLocks noChangeAspect="1"/>
          </p:cNvPicPr>
          <p:nvPr userDrawn="1"/>
        </p:nvPicPr>
        <p:blipFill>
          <a:blip r:embed="rId3"/>
          <a:stretch>
            <a:fillRect/>
          </a:stretch>
        </p:blipFill>
        <p:spPr>
          <a:xfrm>
            <a:off x="10106025" y="5124450"/>
            <a:ext cx="2085975" cy="1733550"/>
          </a:xfrm>
          <a:prstGeom prst="rect">
            <a:avLst/>
          </a:prstGeom>
        </p:spPr>
      </p:pic>
      <p:pic>
        <p:nvPicPr>
          <p:cNvPr id="9" name="Image 8">
            <a:extLst>
              <a:ext uri="{FF2B5EF4-FFF2-40B4-BE49-F238E27FC236}">
                <a16:creationId xmlns:a16="http://schemas.microsoft.com/office/drawing/2014/main" id="{90F07C5A-DEF2-45E9-9293-1534B6F61268}"/>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471949" y="6081425"/>
            <a:ext cx="556260" cy="370205"/>
          </a:xfrm>
          <a:prstGeom prst="rect">
            <a:avLst/>
          </a:prstGeom>
        </p:spPr>
      </p:pic>
      <p:sp>
        <p:nvSpPr>
          <p:cNvPr id="10" name="Zone de texte 2">
            <a:extLst>
              <a:ext uri="{FF2B5EF4-FFF2-40B4-BE49-F238E27FC236}">
                <a16:creationId xmlns:a16="http://schemas.microsoft.com/office/drawing/2014/main" id="{550E5821-93E6-4C04-9099-38E6B30B56E3}"/>
              </a:ext>
            </a:extLst>
          </p:cNvPr>
          <p:cNvSpPr txBox="1">
            <a:spLocks noChangeArrowheads="1"/>
          </p:cNvSpPr>
          <p:nvPr userDrawn="1"/>
        </p:nvSpPr>
        <p:spPr bwMode="auto">
          <a:xfrm>
            <a:off x="1055881" y="6081425"/>
            <a:ext cx="2131456" cy="396240"/>
          </a:xfrm>
          <a:prstGeom prst="rect">
            <a:avLst/>
          </a:prstGeom>
          <a:solidFill>
            <a:srgbClr val="00617C"/>
          </a:solid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en-GB" sz="800" dirty="0">
                <a:solidFill>
                  <a:srgbClr val="FFFFFF"/>
                </a:solidFill>
                <a:effectLst/>
                <a:latin typeface="PT Sans" panose="020B0503020203020204" pitchFamily="34" charset="0"/>
                <a:ea typeface="Calibri" panose="020F0502020204030204" pitchFamily="34" charset="0"/>
                <a:cs typeface="PTSans-Regular"/>
              </a:rPr>
              <a:t>Funded by the H2020 programme of the European Union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Espace réservé du texte 20">
            <a:extLst>
              <a:ext uri="{FF2B5EF4-FFF2-40B4-BE49-F238E27FC236}">
                <a16:creationId xmlns:a16="http://schemas.microsoft.com/office/drawing/2014/main" id="{3F6DA765-30B3-4E2F-B413-B3A64DE569C5}"/>
              </a:ext>
            </a:extLst>
          </p:cNvPr>
          <p:cNvSpPr>
            <a:spLocks noGrp="1"/>
          </p:cNvSpPr>
          <p:nvPr>
            <p:ph type="body" sz="quarter" idx="13" hasCustomPrompt="1"/>
          </p:nvPr>
        </p:nvSpPr>
        <p:spPr>
          <a:xfrm>
            <a:off x="1523999" y="5470811"/>
            <a:ext cx="9143999" cy="396239"/>
          </a:xfrm>
        </p:spPr>
        <p:txBody>
          <a:bodyPr>
            <a:normAutofit/>
          </a:bodyPr>
          <a:lstStyle>
            <a:lvl1pPr marL="0" indent="0">
              <a:buNone/>
              <a:defRPr sz="1800">
                <a:solidFill>
                  <a:srgbClr val="73BB81"/>
                </a:solidFill>
              </a:defRPr>
            </a:lvl1pPr>
          </a:lstStyle>
          <a:p>
            <a:pPr lvl="0"/>
            <a:r>
              <a:rPr lang="fr-FR" dirty="0"/>
              <a:t>Event Name, Date</a:t>
            </a:r>
          </a:p>
        </p:txBody>
      </p:sp>
    </p:spTree>
    <p:extLst>
      <p:ext uri="{BB962C8B-B14F-4D97-AF65-F5344CB8AC3E}">
        <p14:creationId xmlns:p14="http://schemas.microsoft.com/office/powerpoint/2010/main" val="3086255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A86878-2BED-4D06-95B0-D6F7B19D3EA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16A0A94-2A02-44EE-817F-07F074B7A4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E8E3AED-FB5B-4400-A14B-FAD1994EF8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63DFFAA-67DB-4E93-BAB8-E89206616058}"/>
              </a:ext>
            </a:extLst>
          </p:cNvPr>
          <p:cNvSpPr>
            <a:spLocks noGrp="1"/>
          </p:cNvSpPr>
          <p:nvPr>
            <p:ph type="dt" sz="half" idx="10"/>
          </p:nvPr>
        </p:nvSpPr>
        <p:spPr/>
        <p:txBody>
          <a:bodyPr/>
          <a:lstStyle/>
          <a:p>
            <a:fld id="{916E0306-83E9-4A8F-808A-BC46E35D0D8E}" type="datetimeFigureOut">
              <a:rPr lang="fr-FR" smtClean="0"/>
              <a:t>14/06/2021</a:t>
            </a:fld>
            <a:endParaRPr lang="fr-FR"/>
          </a:p>
        </p:txBody>
      </p:sp>
      <p:sp>
        <p:nvSpPr>
          <p:cNvPr id="6" name="Espace réservé du pied de page 5">
            <a:extLst>
              <a:ext uri="{FF2B5EF4-FFF2-40B4-BE49-F238E27FC236}">
                <a16:creationId xmlns:a16="http://schemas.microsoft.com/office/drawing/2014/main" id="{971D4996-9E7F-4A14-AFC7-3522A27CD1F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D0067AE-CE0B-49FE-8DC2-170CD9BAE338}"/>
              </a:ext>
            </a:extLst>
          </p:cNvPr>
          <p:cNvSpPr>
            <a:spLocks noGrp="1"/>
          </p:cNvSpPr>
          <p:nvPr>
            <p:ph type="sldNum" sz="quarter" idx="12"/>
          </p:nvPr>
        </p:nvSpPr>
        <p:spPr/>
        <p:txBody>
          <a:bodyPr/>
          <a:lstStyle/>
          <a:p>
            <a:fld id="{38BAA2C2-3624-445F-B8CA-276DA778D8E2}" type="slidenum">
              <a:rPr lang="fr-FR" smtClean="0"/>
              <a:t>‹#›</a:t>
            </a:fld>
            <a:endParaRPr lang="fr-FR"/>
          </a:p>
        </p:txBody>
      </p:sp>
    </p:spTree>
    <p:extLst>
      <p:ext uri="{BB962C8B-B14F-4D97-AF65-F5344CB8AC3E}">
        <p14:creationId xmlns:p14="http://schemas.microsoft.com/office/powerpoint/2010/main" val="4130839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40ABF-F0C5-4183-AA76-922FBF1C89E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AAB9F50-FDC7-4915-9D56-B8DB2EED0F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32469EE-2FDF-4FAE-B579-169C4A52B1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11AC68C-88B1-438A-9D6D-7C7A592D3E36}"/>
              </a:ext>
            </a:extLst>
          </p:cNvPr>
          <p:cNvSpPr>
            <a:spLocks noGrp="1"/>
          </p:cNvSpPr>
          <p:nvPr>
            <p:ph type="dt" sz="half" idx="10"/>
          </p:nvPr>
        </p:nvSpPr>
        <p:spPr/>
        <p:txBody>
          <a:bodyPr/>
          <a:lstStyle/>
          <a:p>
            <a:fld id="{916E0306-83E9-4A8F-808A-BC46E35D0D8E}" type="datetimeFigureOut">
              <a:rPr lang="fr-FR" smtClean="0"/>
              <a:t>14/06/2021</a:t>
            </a:fld>
            <a:endParaRPr lang="fr-FR"/>
          </a:p>
        </p:txBody>
      </p:sp>
      <p:sp>
        <p:nvSpPr>
          <p:cNvPr id="6" name="Espace réservé du pied de page 5">
            <a:extLst>
              <a:ext uri="{FF2B5EF4-FFF2-40B4-BE49-F238E27FC236}">
                <a16:creationId xmlns:a16="http://schemas.microsoft.com/office/drawing/2014/main" id="{2A82E45A-ADBD-41A1-A352-7E4F4580CCC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A362910-CF2D-4EF1-95CC-6A6DE17DC989}"/>
              </a:ext>
            </a:extLst>
          </p:cNvPr>
          <p:cNvSpPr>
            <a:spLocks noGrp="1"/>
          </p:cNvSpPr>
          <p:nvPr>
            <p:ph type="sldNum" sz="quarter" idx="12"/>
          </p:nvPr>
        </p:nvSpPr>
        <p:spPr/>
        <p:txBody>
          <a:bodyPr/>
          <a:lstStyle/>
          <a:p>
            <a:fld id="{38BAA2C2-3624-445F-B8CA-276DA778D8E2}" type="slidenum">
              <a:rPr lang="fr-FR" smtClean="0"/>
              <a:t>‹#›</a:t>
            </a:fld>
            <a:endParaRPr lang="fr-FR"/>
          </a:p>
        </p:txBody>
      </p:sp>
    </p:spTree>
    <p:extLst>
      <p:ext uri="{BB962C8B-B14F-4D97-AF65-F5344CB8AC3E}">
        <p14:creationId xmlns:p14="http://schemas.microsoft.com/office/powerpoint/2010/main" val="1761640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1D8857-D449-42FD-9418-59308FB7410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1C61E5F-A2E7-416F-B897-EE3625E3BDF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88B79D3-5CD9-4F49-900C-841F9ED27821}"/>
              </a:ext>
            </a:extLst>
          </p:cNvPr>
          <p:cNvSpPr>
            <a:spLocks noGrp="1"/>
          </p:cNvSpPr>
          <p:nvPr>
            <p:ph type="dt" sz="half" idx="10"/>
          </p:nvPr>
        </p:nvSpPr>
        <p:spPr/>
        <p:txBody>
          <a:bodyPr/>
          <a:lstStyle/>
          <a:p>
            <a:fld id="{916E0306-83E9-4A8F-808A-BC46E35D0D8E}" type="datetimeFigureOut">
              <a:rPr lang="fr-FR" smtClean="0"/>
              <a:t>14/06/2021</a:t>
            </a:fld>
            <a:endParaRPr lang="fr-FR"/>
          </a:p>
        </p:txBody>
      </p:sp>
      <p:sp>
        <p:nvSpPr>
          <p:cNvPr id="5" name="Espace réservé du pied de page 4">
            <a:extLst>
              <a:ext uri="{FF2B5EF4-FFF2-40B4-BE49-F238E27FC236}">
                <a16:creationId xmlns:a16="http://schemas.microsoft.com/office/drawing/2014/main" id="{ADF119DA-6F44-4CAF-B8C8-0E9E3A35638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7A9E9F4-4256-4211-91AF-89690CA0B5A6}"/>
              </a:ext>
            </a:extLst>
          </p:cNvPr>
          <p:cNvSpPr>
            <a:spLocks noGrp="1"/>
          </p:cNvSpPr>
          <p:nvPr>
            <p:ph type="sldNum" sz="quarter" idx="12"/>
          </p:nvPr>
        </p:nvSpPr>
        <p:spPr/>
        <p:txBody>
          <a:bodyPr/>
          <a:lstStyle/>
          <a:p>
            <a:fld id="{38BAA2C2-3624-445F-B8CA-276DA778D8E2}" type="slidenum">
              <a:rPr lang="fr-FR" smtClean="0"/>
              <a:t>‹#›</a:t>
            </a:fld>
            <a:endParaRPr lang="fr-FR"/>
          </a:p>
        </p:txBody>
      </p:sp>
    </p:spTree>
    <p:extLst>
      <p:ext uri="{BB962C8B-B14F-4D97-AF65-F5344CB8AC3E}">
        <p14:creationId xmlns:p14="http://schemas.microsoft.com/office/powerpoint/2010/main" val="2213854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B97ECE3-015D-4611-8D76-DFD80F61BC1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711A178-4063-4CFC-B019-91F2D1AE5E3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571E775-FF77-4093-B0FC-22FB06D5850C}"/>
              </a:ext>
            </a:extLst>
          </p:cNvPr>
          <p:cNvSpPr>
            <a:spLocks noGrp="1"/>
          </p:cNvSpPr>
          <p:nvPr>
            <p:ph type="dt" sz="half" idx="10"/>
          </p:nvPr>
        </p:nvSpPr>
        <p:spPr/>
        <p:txBody>
          <a:bodyPr/>
          <a:lstStyle/>
          <a:p>
            <a:fld id="{916E0306-83E9-4A8F-808A-BC46E35D0D8E}" type="datetimeFigureOut">
              <a:rPr lang="fr-FR" smtClean="0"/>
              <a:t>14/06/2021</a:t>
            </a:fld>
            <a:endParaRPr lang="fr-FR"/>
          </a:p>
        </p:txBody>
      </p:sp>
      <p:sp>
        <p:nvSpPr>
          <p:cNvPr id="5" name="Espace réservé du pied de page 4">
            <a:extLst>
              <a:ext uri="{FF2B5EF4-FFF2-40B4-BE49-F238E27FC236}">
                <a16:creationId xmlns:a16="http://schemas.microsoft.com/office/drawing/2014/main" id="{4369E9FA-3279-4386-B26B-20D602A5397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AF1C15C-B5C0-4997-8066-6A83ECA555CD}"/>
              </a:ext>
            </a:extLst>
          </p:cNvPr>
          <p:cNvSpPr>
            <a:spLocks noGrp="1"/>
          </p:cNvSpPr>
          <p:nvPr>
            <p:ph type="sldNum" sz="quarter" idx="12"/>
          </p:nvPr>
        </p:nvSpPr>
        <p:spPr/>
        <p:txBody>
          <a:bodyPr/>
          <a:lstStyle/>
          <a:p>
            <a:fld id="{38BAA2C2-3624-445F-B8CA-276DA778D8E2}" type="slidenum">
              <a:rPr lang="fr-FR" smtClean="0"/>
              <a:t>‹#›</a:t>
            </a:fld>
            <a:endParaRPr lang="fr-FR"/>
          </a:p>
        </p:txBody>
      </p:sp>
    </p:spTree>
    <p:extLst>
      <p:ext uri="{BB962C8B-B14F-4D97-AF65-F5344CB8AC3E}">
        <p14:creationId xmlns:p14="http://schemas.microsoft.com/office/powerpoint/2010/main" val="3596619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65141E1B-8D80-4FA2-B529-6D072B6FFDBF}" type="datetimeFigureOut">
              <a:rPr lang="fr-FR" smtClean="0"/>
              <a:t>14/06/2021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77E24C6-370C-4C01-A7B7-AF24F89E1211}" type="slidenum">
              <a:rPr lang="fr-FR" smtClean="0"/>
              <a:t>‹#›</a:t>
            </a:fld>
            <a:endParaRPr lang="fr-FR"/>
          </a:p>
        </p:txBody>
      </p:sp>
    </p:spTree>
    <p:extLst>
      <p:ext uri="{BB962C8B-B14F-4D97-AF65-F5344CB8AC3E}">
        <p14:creationId xmlns:p14="http://schemas.microsoft.com/office/powerpoint/2010/main" val="1754172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Deux contenus">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stretch>
            <a:fillRect/>
          </a:stretch>
        </p:blipFill>
        <p:spPr>
          <a:xfrm>
            <a:off x="9029700" y="5886450"/>
            <a:ext cx="3162300" cy="971550"/>
          </a:xfrm>
          <a:prstGeom prst="rect">
            <a:avLst/>
          </a:prstGeom>
        </p:spPr>
      </p:pic>
      <p:sp>
        <p:nvSpPr>
          <p:cNvPr id="12" name="Titre 11"/>
          <p:cNvSpPr>
            <a:spLocks noGrp="1"/>
          </p:cNvSpPr>
          <p:nvPr>
            <p:ph type="title"/>
          </p:nvPr>
        </p:nvSpPr>
        <p:spPr>
          <a:xfrm>
            <a:off x="796637" y="377574"/>
            <a:ext cx="10515600" cy="1325563"/>
          </a:xfrm>
        </p:spPr>
        <p:txBody>
          <a:bodyPr>
            <a:normAutofit/>
          </a:bodyPr>
          <a:lstStyle>
            <a:lvl1pPr marL="571500" indent="-571500">
              <a:buFontTx/>
              <a:buBlip>
                <a:blip r:embed="rId3"/>
              </a:buBlip>
              <a:defRPr sz="3200" b="1">
                <a:solidFill>
                  <a:srgbClr val="00856E"/>
                </a:solidFill>
                <a:latin typeface="PT Sans" panose="020B0503020203020204" pitchFamily="34" charset="0"/>
                <a:ea typeface="PT Sans" panose="020B0503020203020204" pitchFamily="34" charset="0"/>
              </a:defRPr>
            </a:lvl1pPr>
          </a:lstStyle>
          <a:p>
            <a:r>
              <a:rPr lang="fr-FR" dirty="0"/>
              <a:t>Modifiez le style du titre</a:t>
            </a:r>
          </a:p>
        </p:txBody>
      </p:sp>
      <p:sp>
        <p:nvSpPr>
          <p:cNvPr id="14" name="Espace réservé du texte 13"/>
          <p:cNvSpPr>
            <a:spLocks noGrp="1"/>
          </p:cNvSpPr>
          <p:nvPr>
            <p:ph type="body" sz="quarter" idx="10"/>
          </p:nvPr>
        </p:nvSpPr>
        <p:spPr>
          <a:xfrm>
            <a:off x="796637" y="2081989"/>
            <a:ext cx="5302606" cy="914400"/>
          </a:xfrm>
        </p:spPr>
        <p:txBody>
          <a:bodyPr>
            <a:normAutofit/>
          </a:bodyPr>
          <a:lstStyle>
            <a:lvl1pPr marL="228600" indent="-228600">
              <a:buFontTx/>
              <a:buBlip>
                <a:blip r:embed="rId4"/>
              </a:buBlip>
              <a:defRPr sz="2400"/>
            </a:lvl1pPr>
            <a:lvl2pPr marL="685800" indent="-228600">
              <a:buFontTx/>
              <a:buBlip>
                <a:blip r:embed="rId4"/>
              </a:buBlip>
              <a:defRPr/>
            </a:lvl2pPr>
            <a:lvl3pPr marL="1143000" indent="-228600">
              <a:buFontTx/>
              <a:buBlip>
                <a:blip r:embed="rId4"/>
              </a:buBlip>
              <a:defRPr/>
            </a:lvl3pPr>
          </a:lstStyle>
          <a:p>
            <a:pPr lvl="0"/>
            <a:r>
              <a:rPr lang="fr-FR" dirty="0"/>
              <a:t>Modifier les styles du texte du masque</a:t>
            </a:r>
          </a:p>
        </p:txBody>
      </p:sp>
      <p:sp>
        <p:nvSpPr>
          <p:cNvPr id="15" name="Espace réservé pour une image  20"/>
          <p:cNvSpPr>
            <a:spLocks noGrp="1"/>
          </p:cNvSpPr>
          <p:nvPr>
            <p:ph type="pic" sz="quarter" idx="12"/>
          </p:nvPr>
        </p:nvSpPr>
        <p:spPr>
          <a:xfrm rot="20821319">
            <a:off x="6893916" y="1154038"/>
            <a:ext cx="6622818" cy="4507666"/>
          </a:xfrm>
        </p:spPr>
        <p:txBody>
          <a:bodyPr/>
          <a:lstStyle/>
          <a:p>
            <a:endParaRPr lang="fr-FR"/>
          </a:p>
        </p:txBody>
      </p:sp>
    </p:spTree>
    <p:extLst>
      <p:ext uri="{BB962C8B-B14F-4D97-AF65-F5344CB8AC3E}">
        <p14:creationId xmlns:p14="http://schemas.microsoft.com/office/powerpoint/2010/main" val="1369830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stretch>
            <a:fillRect/>
          </a:stretch>
        </p:blipFill>
        <p:spPr>
          <a:xfrm>
            <a:off x="9462612" y="6019453"/>
            <a:ext cx="2729388" cy="838547"/>
          </a:xfrm>
          <a:prstGeom prst="rect">
            <a:avLst/>
          </a:prstGeom>
        </p:spPr>
      </p:pic>
      <p:sp>
        <p:nvSpPr>
          <p:cNvPr id="9" name="Espace réservé pour une image  13"/>
          <p:cNvSpPr txBox="1">
            <a:spLocks/>
          </p:cNvSpPr>
          <p:nvPr userDrawn="1"/>
        </p:nvSpPr>
        <p:spPr>
          <a:xfrm rot="21260366">
            <a:off x="5897671" y="913256"/>
            <a:ext cx="6499236" cy="498923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
        <p:nvSpPr>
          <p:cNvPr id="16" name="Espace réservé du texte 15"/>
          <p:cNvSpPr>
            <a:spLocks noGrp="1"/>
          </p:cNvSpPr>
          <p:nvPr>
            <p:ph type="body" sz="quarter" idx="10"/>
          </p:nvPr>
        </p:nvSpPr>
        <p:spPr>
          <a:xfrm>
            <a:off x="871452" y="2493442"/>
            <a:ext cx="5519619" cy="745869"/>
          </a:xfrm>
        </p:spPr>
        <p:txBody>
          <a:bodyPr>
            <a:noAutofit/>
          </a:bodyPr>
          <a:lstStyle>
            <a:lvl1pPr marL="228600" indent="-228600">
              <a:buFontTx/>
              <a:buBlip>
                <a:blip r:embed="rId3"/>
              </a:buBlip>
              <a:defRPr sz="2400">
                <a:solidFill>
                  <a:srgbClr val="00617C"/>
                </a:solidFill>
                <a:latin typeface="PT Sans" panose="020B0503020203020204" pitchFamily="34" charset="0"/>
                <a:ea typeface="PT Sans" panose="020B0503020203020204" pitchFamily="34" charset="0"/>
              </a:defRPr>
            </a:lvl1pPr>
            <a:lvl2pPr marL="685800" indent="-228600">
              <a:buFontTx/>
              <a:buBlip>
                <a:blip r:embed="rId3"/>
              </a:buBlip>
              <a:defRPr sz="1600">
                <a:solidFill>
                  <a:srgbClr val="00617C"/>
                </a:solidFill>
                <a:latin typeface="PT Sans" panose="020B0503020203020204" pitchFamily="34" charset="0"/>
                <a:ea typeface="PT Sans" panose="020B0503020203020204" pitchFamily="34" charset="0"/>
              </a:defRPr>
            </a:lvl2pPr>
            <a:lvl3pPr marL="1143000" indent="-228600">
              <a:buFontTx/>
              <a:buBlip>
                <a:blip r:embed="rId3"/>
              </a:buBlip>
              <a:defRPr sz="1600">
                <a:solidFill>
                  <a:srgbClr val="00617C"/>
                </a:solidFill>
                <a:latin typeface="PT Sans" panose="020B0503020203020204" pitchFamily="34" charset="0"/>
                <a:ea typeface="PT Sans" panose="020B0503020203020204" pitchFamily="34" charset="0"/>
              </a:defRPr>
            </a:lvl3pPr>
            <a:lvl4pPr marL="1600200" indent="-228600">
              <a:buFontTx/>
              <a:buBlip>
                <a:blip r:embed="rId3"/>
              </a:buBlip>
              <a:defRPr sz="1600">
                <a:solidFill>
                  <a:srgbClr val="00617C"/>
                </a:solidFill>
                <a:latin typeface="PT Sans" panose="020B0503020203020204" pitchFamily="34" charset="0"/>
                <a:ea typeface="PT Sans" panose="020B0503020203020204" pitchFamily="34" charset="0"/>
              </a:defRPr>
            </a:lvl4pPr>
            <a:lvl5pPr marL="2057400" indent="-228600">
              <a:buFontTx/>
              <a:buBlip>
                <a:blip r:embed="rId3"/>
              </a:buBlip>
              <a:defRPr sz="1600">
                <a:solidFill>
                  <a:srgbClr val="00617C"/>
                </a:solidFill>
                <a:latin typeface="PT Sans" panose="020B0503020203020204" pitchFamily="34" charset="0"/>
                <a:ea typeface="PT Sans" panose="020B0503020203020204" pitchFamily="34" charset="0"/>
              </a:defRPr>
            </a:lvl5pPr>
          </a:lstStyle>
          <a:p>
            <a:pPr lvl="0"/>
            <a:r>
              <a:rPr lang="fr-FR" dirty="0"/>
              <a:t>Modifier les styles du texte du masque</a:t>
            </a:r>
          </a:p>
        </p:txBody>
      </p:sp>
      <p:sp>
        <p:nvSpPr>
          <p:cNvPr id="17" name="Titre 16"/>
          <p:cNvSpPr>
            <a:spLocks noGrp="1"/>
          </p:cNvSpPr>
          <p:nvPr>
            <p:ph type="title"/>
          </p:nvPr>
        </p:nvSpPr>
        <p:spPr>
          <a:xfrm>
            <a:off x="871452" y="423874"/>
            <a:ext cx="10515600" cy="1325563"/>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Blip>
                <a:blip r:embed="rId4"/>
              </a:buBlip>
              <a:defRPr lang="fr-FR" sz="3200" kern="1200" dirty="0" smtClean="0">
                <a:solidFill>
                  <a:srgbClr val="00856E"/>
                </a:solidFill>
                <a:latin typeface="+mn-lt"/>
                <a:ea typeface="+mn-ea"/>
                <a:cs typeface="+mn-cs"/>
              </a:defRPr>
            </a:lvl1pPr>
          </a:lstStyle>
          <a:p>
            <a:r>
              <a:rPr lang="fr-FR" dirty="0"/>
              <a:t>Modifiez le style du titre</a:t>
            </a:r>
          </a:p>
        </p:txBody>
      </p:sp>
      <p:sp>
        <p:nvSpPr>
          <p:cNvPr id="19" name="Espace réservé du texte 18"/>
          <p:cNvSpPr>
            <a:spLocks noGrp="1"/>
          </p:cNvSpPr>
          <p:nvPr>
            <p:ph type="body" sz="quarter" idx="11"/>
          </p:nvPr>
        </p:nvSpPr>
        <p:spPr>
          <a:xfrm>
            <a:off x="942974" y="3754438"/>
            <a:ext cx="5448097" cy="914400"/>
          </a:xfrm>
        </p:spPr>
        <p:txBody>
          <a:bodyPr>
            <a:normAutofit/>
          </a:bodyPr>
          <a:lstStyle>
            <a:lvl1pPr marL="0" indent="0">
              <a:buNone/>
              <a:defRPr sz="2400">
                <a:latin typeface="PT Sans" panose="020B0503020203020204" pitchFamily="34" charset="0"/>
                <a:ea typeface="PT Sans" panose="020B0503020203020204" pitchFamily="34" charset="0"/>
              </a:defRPr>
            </a:lvl1pPr>
          </a:lstStyle>
          <a:p>
            <a:pPr lvl="0"/>
            <a:r>
              <a:rPr lang="fr-FR" dirty="0"/>
              <a:t>Modifier les styles du texte du masque</a:t>
            </a:r>
          </a:p>
        </p:txBody>
      </p:sp>
      <p:sp>
        <p:nvSpPr>
          <p:cNvPr id="21" name="Espace réservé pour une image  20"/>
          <p:cNvSpPr>
            <a:spLocks noGrp="1"/>
          </p:cNvSpPr>
          <p:nvPr>
            <p:ph type="pic" sz="quarter" idx="12"/>
          </p:nvPr>
        </p:nvSpPr>
        <p:spPr>
          <a:xfrm rot="20821319">
            <a:off x="6893916" y="1154038"/>
            <a:ext cx="6622818" cy="4507666"/>
          </a:xfrm>
        </p:spPr>
        <p:txBody>
          <a:bodyPr/>
          <a:lstStyle/>
          <a:p>
            <a:endParaRPr lang="fr-FR"/>
          </a:p>
        </p:txBody>
      </p:sp>
    </p:spTree>
    <p:extLst>
      <p:ext uri="{BB962C8B-B14F-4D97-AF65-F5344CB8AC3E}">
        <p14:creationId xmlns:p14="http://schemas.microsoft.com/office/powerpoint/2010/main" val="1816157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mparaison">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1" cy="6932237"/>
          </a:xfrm>
          <a:prstGeom prst="rect">
            <a:avLst/>
          </a:prstGeom>
        </p:spPr>
      </p:pic>
      <p:sp>
        <p:nvSpPr>
          <p:cNvPr id="13" name="ZoneTexte 12"/>
          <p:cNvSpPr txBox="1"/>
          <p:nvPr userDrawn="1"/>
        </p:nvSpPr>
        <p:spPr>
          <a:xfrm>
            <a:off x="9895925" y="6259066"/>
            <a:ext cx="1846724" cy="307777"/>
          </a:xfrm>
          <a:prstGeom prst="rect">
            <a:avLst/>
          </a:prstGeom>
          <a:noFill/>
        </p:spPr>
        <p:txBody>
          <a:bodyPr wrap="none" rtlCol="0">
            <a:spAutoFit/>
          </a:bodyPr>
          <a:lstStyle/>
          <a:p>
            <a:r>
              <a:rPr lang="fr-FR" sz="1400" dirty="0">
                <a:solidFill>
                  <a:schemeClr val="bg1"/>
                </a:solidFill>
                <a:latin typeface="PT Sans" panose="020B0503020203020204" pitchFamily="34" charset="0"/>
                <a:ea typeface="PT Sans" panose="020B0503020203020204" pitchFamily="34" charset="0"/>
              </a:rPr>
              <a:t>#</a:t>
            </a:r>
            <a:r>
              <a:rPr lang="fr-FR" sz="1400" b="1" dirty="0" err="1">
                <a:solidFill>
                  <a:schemeClr val="bg1"/>
                </a:solidFill>
                <a:latin typeface="PT Sans" panose="020B0503020203020204" pitchFamily="34" charset="0"/>
                <a:ea typeface="PT Sans" panose="020B0503020203020204" pitchFamily="34" charset="0"/>
              </a:rPr>
              <a:t>CitiesOfTOMORROW</a:t>
            </a:r>
            <a:endParaRPr lang="fr-FR" sz="1400" b="1" dirty="0">
              <a:solidFill>
                <a:schemeClr val="bg1"/>
              </a:solidFill>
              <a:latin typeface="PT Sans" panose="020B0503020203020204" pitchFamily="34" charset="0"/>
              <a:ea typeface="PT Sans" panose="020B0503020203020204" pitchFamily="34" charset="0"/>
            </a:endParaRPr>
          </a:p>
        </p:txBody>
      </p:sp>
      <p:pic>
        <p:nvPicPr>
          <p:cNvPr id="14" name="Imag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14222" y="6172102"/>
            <a:ext cx="481703" cy="481703"/>
          </a:xfrm>
          <a:prstGeom prst="rect">
            <a:avLst/>
          </a:prstGeom>
        </p:spPr>
      </p:pic>
      <p:sp>
        <p:nvSpPr>
          <p:cNvPr id="16" name="Titre 15"/>
          <p:cNvSpPr>
            <a:spLocks noGrp="1"/>
          </p:cNvSpPr>
          <p:nvPr>
            <p:ph type="title"/>
          </p:nvPr>
        </p:nvSpPr>
        <p:spPr>
          <a:xfrm>
            <a:off x="838199" y="1364996"/>
            <a:ext cx="10515600" cy="1325563"/>
          </a:xfrm>
        </p:spPr>
        <p:txBody>
          <a:bodyPr>
            <a:normAutofit/>
          </a:bodyPr>
          <a:lstStyle>
            <a:lvl1pPr>
              <a:defRPr sz="4000" b="1">
                <a:solidFill>
                  <a:schemeClr val="bg1"/>
                </a:solidFill>
                <a:latin typeface="PT Sans" panose="020B0503020203020204" pitchFamily="34" charset="0"/>
                <a:ea typeface="PT Sans" panose="020B0503020203020204" pitchFamily="34" charset="0"/>
              </a:defRPr>
            </a:lvl1pPr>
          </a:lstStyle>
          <a:p>
            <a:r>
              <a:rPr lang="fr-FR" dirty="0"/>
              <a:t>Modifiez le style du titre</a:t>
            </a:r>
          </a:p>
        </p:txBody>
      </p:sp>
      <p:sp>
        <p:nvSpPr>
          <p:cNvPr id="18" name="Espace réservé du texte 17"/>
          <p:cNvSpPr>
            <a:spLocks noGrp="1"/>
          </p:cNvSpPr>
          <p:nvPr>
            <p:ph type="body" sz="quarter" idx="10"/>
          </p:nvPr>
        </p:nvSpPr>
        <p:spPr>
          <a:xfrm>
            <a:off x="838199" y="3608388"/>
            <a:ext cx="8052881" cy="914400"/>
          </a:xfrm>
        </p:spPr>
        <p:txBody>
          <a:bodyPr/>
          <a:lstStyle>
            <a:lvl1pPr marL="228600" indent="-228600">
              <a:buFontTx/>
              <a:buBlip>
                <a:blip r:embed="rId4"/>
              </a:buBlip>
              <a:defRPr b="1">
                <a:solidFill>
                  <a:schemeClr val="bg1"/>
                </a:solidFill>
                <a:latin typeface="PT Sans" panose="020B0503020203020204" pitchFamily="34" charset="0"/>
                <a:ea typeface="PT Sans" panose="020B0503020203020204" pitchFamily="34" charset="0"/>
              </a:defRPr>
            </a:lvl1pPr>
          </a:lstStyle>
          <a:p>
            <a:pPr lvl="0"/>
            <a:r>
              <a:rPr lang="fr-FR" dirty="0"/>
              <a:t>Modifier les styles du texte du masque</a:t>
            </a:r>
          </a:p>
        </p:txBody>
      </p:sp>
    </p:spTree>
    <p:extLst>
      <p:ext uri="{BB962C8B-B14F-4D97-AF65-F5344CB8AC3E}">
        <p14:creationId xmlns:p14="http://schemas.microsoft.com/office/powerpoint/2010/main" val="1309313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rgbClr val="00617C"/>
        </a:soli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671388" cy="4164237"/>
          </a:xfrm>
          <a:prstGeom prst="rect">
            <a:avLst/>
          </a:prstGeom>
        </p:spPr>
      </p:pic>
      <p:sp>
        <p:nvSpPr>
          <p:cNvPr id="8" name="Titre 1"/>
          <p:cNvSpPr txBox="1">
            <a:spLocks/>
          </p:cNvSpPr>
          <p:nvPr userDrawn="1"/>
        </p:nvSpPr>
        <p:spPr>
          <a:xfrm>
            <a:off x="5701004" y="2082118"/>
            <a:ext cx="4845698" cy="231874"/>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fr-FR"/>
            </a:br>
            <a:br>
              <a:rPr lang="fr-FR"/>
            </a:br>
            <a:endParaRPr lang="fr-FR" dirty="0"/>
          </a:p>
        </p:txBody>
      </p:sp>
      <p:pic>
        <p:nvPicPr>
          <p:cNvPr id="10" name="Image 9"/>
          <p:cNvPicPr/>
          <p:nvPr userDrawn="1"/>
        </p:nvPicPr>
        <p:blipFill>
          <a:blip r:embed="rId3" cstate="print">
            <a:extLst>
              <a:ext uri="{28A0092B-C50C-407E-A947-70E740481C1C}">
                <a14:useLocalDpi xmlns:a14="http://schemas.microsoft.com/office/drawing/2010/main" val="0"/>
              </a:ext>
            </a:extLst>
          </a:blip>
          <a:stretch>
            <a:fillRect/>
          </a:stretch>
        </p:blipFill>
        <p:spPr>
          <a:xfrm>
            <a:off x="471949" y="6081425"/>
            <a:ext cx="556260" cy="370205"/>
          </a:xfrm>
          <a:prstGeom prst="rect">
            <a:avLst/>
          </a:prstGeom>
        </p:spPr>
      </p:pic>
      <p:sp>
        <p:nvSpPr>
          <p:cNvPr id="11" name="Zone de texte 2"/>
          <p:cNvSpPr txBox="1">
            <a:spLocks noChangeArrowheads="1"/>
          </p:cNvSpPr>
          <p:nvPr userDrawn="1"/>
        </p:nvSpPr>
        <p:spPr bwMode="auto">
          <a:xfrm>
            <a:off x="1055881" y="6081425"/>
            <a:ext cx="2131456" cy="396240"/>
          </a:xfrm>
          <a:prstGeom prst="rect">
            <a:avLst/>
          </a:prstGeom>
          <a:solidFill>
            <a:srgbClr val="00617C"/>
          </a:solid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en-GB" sz="800" dirty="0">
                <a:solidFill>
                  <a:srgbClr val="FFFFFF"/>
                </a:solidFill>
                <a:effectLst/>
                <a:latin typeface="PT Sans" panose="020B0503020203020204" pitchFamily="34" charset="0"/>
                <a:ea typeface="Calibri" panose="020F0502020204030204" pitchFamily="34" charset="0"/>
                <a:cs typeface="PTSans-Regular"/>
              </a:rPr>
              <a:t>Funded by the H2020 programme of the European Union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age 13"/>
          <p:cNvPicPr>
            <a:picLocks noChangeAspect="1"/>
          </p:cNvPicPr>
          <p:nvPr userDrawn="1"/>
        </p:nvPicPr>
        <p:blipFill>
          <a:blip r:embed="rId4"/>
          <a:stretch>
            <a:fillRect/>
          </a:stretch>
        </p:blipFill>
        <p:spPr>
          <a:xfrm>
            <a:off x="10106025" y="5124450"/>
            <a:ext cx="2085975" cy="1733550"/>
          </a:xfrm>
          <a:prstGeom prst="rect">
            <a:avLst/>
          </a:prstGeom>
        </p:spPr>
      </p:pic>
      <p:sp>
        <p:nvSpPr>
          <p:cNvPr id="17" name="Titre 16"/>
          <p:cNvSpPr>
            <a:spLocks noGrp="1"/>
          </p:cNvSpPr>
          <p:nvPr>
            <p:ph type="title"/>
          </p:nvPr>
        </p:nvSpPr>
        <p:spPr>
          <a:xfrm>
            <a:off x="3425356" y="2256025"/>
            <a:ext cx="5275634" cy="1325563"/>
          </a:xfrm>
        </p:spPr>
        <p:txBody>
          <a:bodyPr>
            <a:normAutofit/>
          </a:bodyPr>
          <a:lstStyle>
            <a:lvl1pPr algn="ctr">
              <a:defRPr sz="3600" b="1">
                <a:solidFill>
                  <a:schemeClr val="bg1"/>
                </a:solidFill>
                <a:latin typeface="PT Sans" panose="020B0503020203020204" pitchFamily="34" charset="0"/>
                <a:ea typeface="PT Sans" panose="020B0503020203020204" pitchFamily="34" charset="0"/>
              </a:defRPr>
            </a:lvl1pPr>
          </a:lstStyle>
          <a:p>
            <a:r>
              <a:rPr lang="fr-FR" dirty="0"/>
              <a:t>Modifiez le style du titre</a:t>
            </a:r>
          </a:p>
        </p:txBody>
      </p:sp>
      <p:sp>
        <p:nvSpPr>
          <p:cNvPr id="21" name="Espace réservé du texte 20"/>
          <p:cNvSpPr>
            <a:spLocks noGrp="1"/>
          </p:cNvSpPr>
          <p:nvPr>
            <p:ph type="body" sz="quarter" idx="10" hasCustomPrompt="1"/>
          </p:nvPr>
        </p:nvSpPr>
        <p:spPr>
          <a:xfrm>
            <a:off x="4493605" y="3772845"/>
            <a:ext cx="2996694" cy="391392"/>
          </a:xfrm>
        </p:spPr>
        <p:txBody>
          <a:bodyPr>
            <a:normAutofit/>
          </a:bodyPr>
          <a:lstStyle>
            <a:lvl1pPr marL="0" indent="0">
              <a:buNone/>
              <a:defRPr sz="1800">
                <a:solidFill>
                  <a:srgbClr val="73BB81"/>
                </a:solidFill>
              </a:defRPr>
            </a:lvl1pPr>
          </a:lstStyle>
          <a:p>
            <a:pPr lvl="0"/>
            <a:r>
              <a:rPr lang="fr-FR" dirty="0"/>
              <a:t>Name </a:t>
            </a:r>
            <a:r>
              <a:rPr lang="fr-FR" dirty="0" err="1"/>
              <a:t>Surname</a:t>
            </a:r>
            <a:r>
              <a:rPr lang="fr-FR" dirty="0"/>
              <a:t>, Organisation</a:t>
            </a:r>
          </a:p>
        </p:txBody>
      </p:sp>
      <p:sp>
        <p:nvSpPr>
          <p:cNvPr id="22" name="Espace réservé du texte 20"/>
          <p:cNvSpPr>
            <a:spLocks noGrp="1"/>
          </p:cNvSpPr>
          <p:nvPr>
            <p:ph type="body" sz="quarter" idx="11" hasCustomPrompt="1"/>
          </p:nvPr>
        </p:nvSpPr>
        <p:spPr>
          <a:xfrm>
            <a:off x="471949" y="5303080"/>
            <a:ext cx="2996694" cy="391392"/>
          </a:xfrm>
        </p:spPr>
        <p:txBody>
          <a:bodyPr>
            <a:normAutofit/>
          </a:bodyPr>
          <a:lstStyle>
            <a:lvl1pPr marL="0" indent="0">
              <a:buNone/>
              <a:defRPr sz="1800">
                <a:solidFill>
                  <a:srgbClr val="73BB81"/>
                </a:solidFill>
              </a:defRPr>
            </a:lvl1pPr>
          </a:lstStyle>
          <a:p>
            <a:pPr lvl="0"/>
            <a:r>
              <a:rPr lang="fr-FR" dirty="0"/>
              <a:t>Event Name, Date</a:t>
            </a:r>
          </a:p>
        </p:txBody>
      </p:sp>
    </p:spTree>
    <p:extLst>
      <p:ext uri="{BB962C8B-B14F-4D97-AF65-F5344CB8AC3E}">
        <p14:creationId xmlns:p14="http://schemas.microsoft.com/office/powerpoint/2010/main" val="1182109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stretch>
            <a:fillRect/>
          </a:stretch>
        </p:blipFill>
        <p:spPr>
          <a:xfrm>
            <a:off x="9462612" y="6019453"/>
            <a:ext cx="2729388" cy="838547"/>
          </a:xfrm>
          <a:prstGeom prst="rect">
            <a:avLst/>
          </a:prstGeom>
        </p:spPr>
      </p:pic>
      <p:sp>
        <p:nvSpPr>
          <p:cNvPr id="9" name="Espace réservé pour une image  13"/>
          <p:cNvSpPr txBox="1">
            <a:spLocks/>
          </p:cNvSpPr>
          <p:nvPr userDrawn="1"/>
        </p:nvSpPr>
        <p:spPr>
          <a:xfrm rot="21260366">
            <a:off x="5897671" y="913256"/>
            <a:ext cx="6499236" cy="498923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
        <p:nvSpPr>
          <p:cNvPr id="16" name="Espace réservé du texte 15"/>
          <p:cNvSpPr>
            <a:spLocks noGrp="1"/>
          </p:cNvSpPr>
          <p:nvPr>
            <p:ph type="body" sz="quarter" idx="10"/>
          </p:nvPr>
        </p:nvSpPr>
        <p:spPr>
          <a:xfrm>
            <a:off x="871452" y="2493442"/>
            <a:ext cx="5519619" cy="745869"/>
          </a:xfrm>
        </p:spPr>
        <p:txBody>
          <a:bodyPr>
            <a:noAutofit/>
          </a:bodyPr>
          <a:lstStyle>
            <a:lvl1pPr marL="228600" indent="-228600">
              <a:buFontTx/>
              <a:buBlip>
                <a:blip r:embed="rId3"/>
              </a:buBlip>
              <a:defRPr sz="2400">
                <a:solidFill>
                  <a:srgbClr val="00617C"/>
                </a:solidFill>
                <a:latin typeface="PT Sans" panose="020B0503020203020204" pitchFamily="34" charset="0"/>
                <a:ea typeface="PT Sans" panose="020B0503020203020204" pitchFamily="34" charset="0"/>
              </a:defRPr>
            </a:lvl1pPr>
            <a:lvl2pPr marL="685800" indent="-228600">
              <a:buFontTx/>
              <a:buBlip>
                <a:blip r:embed="rId3"/>
              </a:buBlip>
              <a:defRPr sz="1600">
                <a:solidFill>
                  <a:srgbClr val="00617C"/>
                </a:solidFill>
                <a:latin typeface="PT Sans" panose="020B0503020203020204" pitchFamily="34" charset="0"/>
                <a:ea typeface="PT Sans" panose="020B0503020203020204" pitchFamily="34" charset="0"/>
              </a:defRPr>
            </a:lvl2pPr>
            <a:lvl3pPr marL="1143000" indent="-228600">
              <a:buFontTx/>
              <a:buBlip>
                <a:blip r:embed="rId3"/>
              </a:buBlip>
              <a:defRPr sz="1600">
                <a:solidFill>
                  <a:srgbClr val="00617C"/>
                </a:solidFill>
                <a:latin typeface="PT Sans" panose="020B0503020203020204" pitchFamily="34" charset="0"/>
                <a:ea typeface="PT Sans" panose="020B0503020203020204" pitchFamily="34" charset="0"/>
              </a:defRPr>
            </a:lvl3pPr>
            <a:lvl4pPr marL="1600200" indent="-228600">
              <a:buFontTx/>
              <a:buBlip>
                <a:blip r:embed="rId3"/>
              </a:buBlip>
              <a:defRPr sz="1600">
                <a:solidFill>
                  <a:srgbClr val="00617C"/>
                </a:solidFill>
                <a:latin typeface="PT Sans" panose="020B0503020203020204" pitchFamily="34" charset="0"/>
                <a:ea typeface="PT Sans" panose="020B0503020203020204" pitchFamily="34" charset="0"/>
              </a:defRPr>
            </a:lvl4pPr>
            <a:lvl5pPr marL="2057400" indent="-228600">
              <a:buFontTx/>
              <a:buBlip>
                <a:blip r:embed="rId3"/>
              </a:buBlip>
              <a:defRPr sz="1600">
                <a:solidFill>
                  <a:srgbClr val="00617C"/>
                </a:solidFill>
                <a:latin typeface="PT Sans" panose="020B0503020203020204" pitchFamily="34" charset="0"/>
                <a:ea typeface="PT Sans" panose="020B0503020203020204" pitchFamily="34" charset="0"/>
              </a:defRPr>
            </a:lvl5pPr>
          </a:lstStyle>
          <a:p>
            <a:pPr lvl="0"/>
            <a:r>
              <a:rPr lang="fr-FR" dirty="0"/>
              <a:t>Modifier les styles du texte du masque</a:t>
            </a:r>
          </a:p>
        </p:txBody>
      </p:sp>
      <p:sp>
        <p:nvSpPr>
          <p:cNvPr id="17" name="Titre 16"/>
          <p:cNvSpPr>
            <a:spLocks noGrp="1"/>
          </p:cNvSpPr>
          <p:nvPr>
            <p:ph type="title"/>
          </p:nvPr>
        </p:nvSpPr>
        <p:spPr>
          <a:xfrm>
            <a:off x="871452" y="423874"/>
            <a:ext cx="10515600" cy="1325563"/>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Blip>
                <a:blip r:embed="rId4"/>
              </a:buBlip>
              <a:defRPr lang="fr-FR" sz="3200" kern="1200" dirty="0" smtClean="0">
                <a:solidFill>
                  <a:srgbClr val="00856E"/>
                </a:solidFill>
                <a:latin typeface="+mn-lt"/>
                <a:ea typeface="+mn-ea"/>
                <a:cs typeface="+mn-cs"/>
              </a:defRPr>
            </a:lvl1pPr>
          </a:lstStyle>
          <a:p>
            <a:r>
              <a:rPr lang="fr-FR" dirty="0"/>
              <a:t>Modifiez le style du titre</a:t>
            </a:r>
          </a:p>
        </p:txBody>
      </p:sp>
      <p:sp>
        <p:nvSpPr>
          <p:cNvPr id="19" name="Espace réservé du texte 18"/>
          <p:cNvSpPr>
            <a:spLocks noGrp="1"/>
          </p:cNvSpPr>
          <p:nvPr>
            <p:ph type="body" sz="quarter" idx="11"/>
          </p:nvPr>
        </p:nvSpPr>
        <p:spPr>
          <a:xfrm>
            <a:off x="942974" y="3754438"/>
            <a:ext cx="5448097" cy="914400"/>
          </a:xfrm>
        </p:spPr>
        <p:txBody>
          <a:bodyPr>
            <a:normAutofit/>
          </a:bodyPr>
          <a:lstStyle>
            <a:lvl1pPr marL="0" indent="0">
              <a:buNone/>
              <a:defRPr sz="2400">
                <a:latin typeface="PT Sans" panose="020B0503020203020204" pitchFamily="34" charset="0"/>
                <a:ea typeface="PT Sans" panose="020B0503020203020204" pitchFamily="34" charset="0"/>
              </a:defRPr>
            </a:lvl1pPr>
          </a:lstStyle>
          <a:p>
            <a:pPr lvl="0"/>
            <a:r>
              <a:rPr lang="fr-FR" dirty="0"/>
              <a:t>Modifier les styles du texte du masque</a:t>
            </a:r>
          </a:p>
        </p:txBody>
      </p:sp>
      <p:sp>
        <p:nvSpPr>
          <p:cNvPr id="21" name="Espace réservé pour une image  20"/>
          <p:cNvSpPr>
            <a:spLocks noGrp="1"/>
          </p:cNvSpPr>
          <p:nvPr>
            <p:ph type="pic" sz="quarter" idx="12"/>
          </p:nvPr>
        </p:nvSpPr>
        <p:spPr>
          <a:xfrm rot="20821319">
            <a:off x="6893916" y="1154038"/>
            <a:ext cx="6622818" cy="4507666"/>
          </a:xfrm>
        </p:spPr>
        <p:txBody>
          <a:bodyPr/>
          <a:lstStyle/>
          <a:p>
            <a:endParaRPr lang="fr-FR"/>
          </a:p>
        </p:txBody>
      </p:sp>
    </p:spTree>
    <p:extLst>
      <p:ext uri="{BB962C8B-B14F-4D97-AF65-F5344CB8AC3E}">
        <p14:creationId xmlns:p14="http://schemas.microsoft.com/office/powerpoint/2010/main" val="1689053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F1CE51-0440-4802-BDBC-BE60FB2E3C39}"/>
              </a:ext>
            </a:extLst>
          </p:cNvPr>
          <p:cNvSpPr>
            <a:spLocks noGrp="1"/>
          </p:cNvSpPr>
          <p:nvPr>
            <p:ph type="title"/>
          </p:nvPr>
        </p:nvSpPr>
        <p:spPr/>
        <p:txBody>
          <a:bodyPr/>
          <a:lstStyle/>
          <a:p>
            <a:r>
              <a:rPr lang="fr-FR" dirty="0"/>
              <a:t>Modifiez le style du titre</a:t>
            </a:r>
          </a:p>
        </p:txBody>
      </p:sp>
      <p:sp>
        <p:nvSpPr>
          <p:cNvPr id="3" name="Espace réservé du contenu 2">
            <a:extLst>
              <a:ext uri="{FF2B5EF4-FFF2-40B4-BE49-F238E27FC236}">
                <a16:creationId xmlns:a16="http://schemas.microsoft.com/office/drawing/2014/main" id="{BD0A2514-5B9A-4783-975C-B96C32ECBC10}"/>
              </a:ext>
            </a:extLst>
          </p:cNvPr>
          <p:cNvSpPr>
            <a:spLocks noGrp="1"/>
          </p:cNvSpPr>
          <p:nvPr>
            <p:ph idx="1"/>
          </p:nvPr>
        </p:nvSpPr>
        <p:spPr/>
        <p:txBody>
          <a:bodyPr/>
          <a:lstStyle>
            <a:lvl2pPr marL="685800" indent="-228600">
              <a:buClr>
                <a:schemeClr val="accent2">
                  <a:lumMod val="60000"/>
                  <a:lumOff val="40000"/>
                </a:schemeClr>
              </a:buClr>
              <a:buFont typeface="Wingdings" panose="05000000000000000000" pitchFamily="2" charset="2"/>
              <a:buChar char="§"/>
              <a:defRPr baseline="0">
                <a:solidFill>
                  <a:srgbClr val="00617C"/>
                </a:solidFill>
              </a:defRPr>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3AE7A0D3-273D-4C42-91E9-AD99A4E449C0}"/>
              </a:ext>
            </a:extLst>
          </p:cNvPr>
          <p:cNvSpPr>
            <a:spLocks noGrp="1"/>
          </p:cNvSpPr>
          <p:nvPr>
            <p:ph type="dt" sz="half" idx="10"/>
          </p:nvPr>
        </p:nvSpPr>
        <p:spPr/>
        <p:txBody>
          <a:bodyPr/>
          <a:lstStyle/>
          <a:p>
            <a:fld id="{916E0306-83E9-4A8F-808A-BC46E35D0D8E}" type="datetimeFigureOut">
              <a:rPr lang="fr-FR" smtClean="0"/>
              <a:t>14/06/2021</a:t>
            </a:fld>
            <a:endParaRPr lang="fr-FR"/>
          </a:p>
        </p:txBody>
      </p:sp>
      <p:sp>
        <p:nvSpPr>
          <p:cNvPr id="5" name="Espace réservé du pied de page 4">
            <a:extLst>
              <a:ext uri="{FF2B5EF4-FFF2-40B4-BE49-F238E27FC236}">
                <a16:creationId xmlns:a16="http://schemas.microsoft.com/office/drawing/2014/main" id="{41B8E4C1-C607-492C-807A-CE99DDFCB51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2DE10AE-54EB-49E1-B2CA-8A82AFFEC321}"/>
              </a:ext>
            </a:extLst>
          </p:cNvPr>
          <p:cNvSpPr>
            <a:spLocks noGrp="1"/>
          </p:cNvSpPr>
          <p:nvPr>
            <p:ph type="sldNum" sz="quarter" idx="12"/>
          </p:nvPr>
        </p:nvSpPr>
        <p:spPr/>
        <p:txBody>
          <a:bodyPr/>
          <a:lstStyle/>
          <a:p>
            <a:fld id="{38BAA2C2-3624-445F-B8CA-276DA778D8E2}" type="slidenum">
              <a:rPr lang="fr-FR" smtClean="0"/>
              <a:t>‹#›</a:t>
            </a:fld>
            <a:endParaRPr lang="fr-FR"/>
          </a:p>
        </p:txBody>
      </p:sp>
      <p:pic>
        <p:nvPicPr>
          <p:cNvPr id="8" name="Image 7">
            <a:extLst>
              <a:ext uri="{FF2B5EF4-FFF2-40B4-BE49-F238E27FC236}">
                <a16:creationId xmlns:a16="http://schemas.microsoft.com/office/drawing/2014/main" id="{E761361F-3086-41E6-B1BA-4F115C5F16BF}"/>
              </a:ext>
            </a:extLst>
          </p:cNvPr>
          <p:cNvPicPr>
            <a:picLocks noChangeAspect="1"/>
          </p:cNvPicPr>
          <p:nvPr userDrawn="1"/>
        </p:nvPicPr>
        <p:blipFill>
          <a:blip r:embed="rId2"/>
          <a:stretch>
            <a:fillRect/>
          </a:stretch>
        </p:blipFill>
        <p:spPr>
          <a:xfrm>
            <a:off x="9462612" y="6019453"/>
            <a:ext cx="2729388" cy="838547"/>
          </a:xfrm>
          <a:prstGeom prst="rect">
            <a:avLst/>
          </a:prstGeom>
        </p:spPr>
      </p:pic>
    </p:spTree>
    <p:extLst>
      <p:ext uri="{BB962C8B-B14F-4D97-AF65-F5344CB8AC3E}">
        <p14:creationId xmlns:p14="http://schemas.microsoft.com/office/powerpoint/2010/main" val="1461070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stretch>
            <a:fillRect/>
          </a:stretch>
        </p:blipFill>
        <p:spPr>
          <a:xfrm>
            <a:off x="9029700" y="5886450"/>
            <a:ext cx="3162300" cy="971550"/>
          </a:xfrm>
          <a:prstGeom prst="rect">
            <a:avLst/>
          </a:prstGeom>
        </p:spPr>
      </p:pic>
      <p:sp>
        <p:nvSpPr>
          <p:cNvPr id="12" name="Titre 11"/>
          <p:cNvSpPr>
            <a:spLocks noGrp="1"/>
          </p:cNvSpPr>
          <p:nvPr>
            <p:ph type="title"/>
          </p:nvPr>
        </p:nvSpPr>
        <p:spPr>
          <a:xfrm>
            <a:off x="796637" y="377574"/>
            <a:ext cx="10515600" cy="1325563"/>
          </a:xfrm>
        </p:spPr>
        <p:txBody>
          <a:bodyPr>
            <a:normAutofit/>
          </a:bodyPr>
          <a:lstStyle>
            <a:lvl1pPr marL="571500" indent="-571500">
              <a:buFontTx/>
              <a:buBlip>
                <a:blip r:embed="rId3"/>
              </a:buBlip>
              <a:defRPr sz="3200" b="1">
                <a:solidFill>
                  <a:srgbClr val="00856E"/>
                </a:solidFill>
                <a:latin typeface="PT Sans" panose="020B0503020203020204" pitchFamily="34" charset="0"/>
                <a:ea typeface="PT Sans" panose="020B0503020203020204" pitchFamily="34" charset="0"/>
              </a:defRPr>
            </a:lvl1pPr>
          </a:lstStyle>
          <a:p>
            <a:r>
              <a:rPr lang="fr-FR" dirty="0"/>
              <a:t>Modifiez le style du titre</a:t>
            </a:r>
          </a:p>
        </p:txBody>
      </p:sp>
      <p:sp>
        <p:nvSpPr>
          <p:cNvPr id="14" name="Espace réservé du texte 13"/>
          <p:cNvSpPr>
            <a:spLocks noGrp="1"/>
          </p:cNvSpPr>
          <p:nvPr>
            <p:ph type="body" sz="quarter" idx="10"/>
          </p:nvPr>
        </p:nvSpPr>
        <p:spPr>
          <a:xfrm>
            <a:off x="796637" y="2081989"/>
            <a:ext cx="5302606" cy="914400"/>
          </a:xfrm>
        </p:spPr>
        <p:txBody>
          <a:bodyPr>
            <a:normAutofit/>
          </a:bodyPr>
          <a:lstStyle>
            <a:lvl1pPr marL="228600" indent="-228600">
              <a:buFontTx/>
              <a:buBlip>
                <a:blip r:embed="rId4"/>
              </a:buBlip>
              <a:defRPr sz="2400"/>
            </a:lvl1pPr>
            <a:lvl2pPr marL="685800" indent="-228600">
              <a:buFontTx/>
              <a:buBlip>
                <a:blip r:embed="rId4"/>
              </a:buBlip>
              <a:defRPr/>
            </a:lvl2pPr>
            <a:lvl3pPr marL="1143000" indent="-228600">
              <a:buFontTx/>
              <a:buBlip>
                <a:blip r:embed="rId4"/>
              </a:buBlip>
              <a:defRPr/>
            </a:lvl3pPr>
          </a:lstStyle>
          <a:p>
            <a:pPr lvl="0"/>
            <a:r>
              <a:rPr lang="fr-FR" dirty="0"/>
              <a:t>Modifier les styles du texte du masque</a:t>
            </a:r>
          </a:p>
        </p:txBody>
      </p:sp>
      <p:sp>
        <p:nvSpPr>
          <p:cNvPr id="15" name="Espace réservé pour une image  20"/>
          <p:cNvSpPr>
            <a:spLocks noGrp="1"/>
          </p:cNvSpPr>
          <p:nvPr>
            <p:ph type="pic" sz="quarter" idx="12"/>
          </p:nvPr>
        </p:nvSpPr>
        <p:spPr>
          <a:xfrm rot="20821319">
            <a:off x="6893916" y="1154038"/>
            <a:ext cx="6622818" cy="4507666"/>
          </a:xfrm>
        </p:spPr>
        <p:txBody>
          <a:bodyPr/>
          <a:lstStyle/>
          <a:p>
            <a:endParaRPr lang="fr-FR"/>
          </a:p>
        </p:txBody>
      </p:sp>
    </p:spTree>
    <p:extLst>
      <p:ext uri="{BB962C8B-B14F-4D97-AF65-F5344CB8AC3E}">
        <p14:creationId xmlns:p14="http://schemas.microsoft.com/office/powerpoint/2010/main" val="961733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1" cy="6932237"/>
          </a:xfrm>
          <a:prstGeom prst="rect">
            <a:avLst/>
          </a:prstGeom>
        </p:spPr>
      </p:pic>
      <p:sp>
        <p:nvSpPr>
          <p:cNvPr id="13" name="ZoneTexte 12"/>
          <p:cNvSpPr txBox="1"/>
          <p:nvPr userDrawn="1"/>
        </p:nvSpPr>
        <p:spPr>
          <a:xfrm>
            <a:off x="9895925" y="6259066"/>
            <a:ext cx="1846724" cy="307777"/>
          </a:xfrm>
          <a:prstGeom prst="rect">
            <a:avLst/>
          </a:prstGeom>
          <a:noFill/>
        </p:spPr>
        <p:txBody>
          <a:bodyPr wrap="none" rtlCol="0">
            <a:spAutoFit/>
          </a:bodyPr>
          <a:lstStyle/>
          <a:p>
            <a:r>
              <a:rPr lang="fr-FR" sz="1400" dirty="0">
                <a:solidFill>
                  <a:schemeClr val="bg1"/>
                </a:solidFill>
                <a:latin typeface="PT Sans" panose="020B0503020203020204" pitchFamily="34" charset="0"/>
                <a:ea typeface="PT Sans" panose="020B0503020203020204" pitchFamily="34" charset="0"/>
              </a:rPr>
              <a:t>#</a:t>
            </a:r>
            <a:r>
              <a:rPr lang="fr-FR" sz="1400" b="1" dirty="0" err="1">
                <a:solidFill>
                  <a:schemeClr val="bg1"/>
                </a:solidFill>
                <a:latin typeface="PT Sans" panose="020B0503020203020204" pitchFamily="34" charset="0"/>
                <a:ea typeface="PT Sans" panose="020B0503020203020204" pitchFamily="34" charset="0"/>
              </a:rPr>
              <a:t>CitiesOfTOMORROW</a:t>
            </a:r>
            <a:endParaRPr lang="fr-FR" sz="1400" b="1" dirty="0">
              <a:solidFill>
                <a:schemeClr val="bg1"/>
              </a:solidFill>
              <a:latin typeface="PT Sans" panose="020B0503020203020204" pitchFamily="34" charset="0"/>
              <a:ea typeface="PT Sans" panose="020B0503020203020204" pitchFamily="34" charset="0"/>
            </a:endParaRPr>
          </a:p>
        </p:txBody>
      </p:sp>
      <p:pic>
        <p:nvPicPr>
          <p:cNvPr id="14" name="Imag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14222" y="6172102"/>
            <a:ext cx="481703" cy="481703"/>
          </a:xfrm>
          <a:prstGeom prst="rect">
            <a:avLst/>
          </a:prstGeom>
        </p:spPr>
      </p:pic>
      <p:sp>
        <p:nvSpPr>
          <p:cNvPr id="16" name="Titre 15"/>
          <p:cNvSpPr>
            <a:spLocks noGrp="1"/>
          </p:cNvSpPr>
          <p:nvPr>
            <p:ph type="title"/>
          </p:nvPr>
        </p:nvSpPr>
        <p:spPr>
          <a:xfrm>
            <a:off x="838199" y="1364996"/>
            <a:ext cx="10515600" cy="1325563"/>
          </a:xfrm>
        </p:spPr>
        <p:txBody>
          <a:bodyPr>
            <a:normAutofit/>
          </a:bodyPr>
          <a:lstStyle>
            <a:lvl1pPr>
              <a:defRPr sz="4000" b="1">
                <a:solidFill>
                  <a:schemeClr val="bg1"/>
                </a:solidFill>
                <a:latin typeface="PT Sans" panose="020B0503020203020204" pitchFamily="34" charset="0"/>
                <a:ea typeface="PT Sans" panose="020B0503020203020204" pitchFamily="34" charset="0"/>
              </a:defRPr>
            </a:lvl1pPr>
          </a:lstStyle>
          <a:p>
            <a:r>
              <a:rPr lang="fr-FR" dirty="0"/>
              <a:t>Modifiez le style du titre</a:t>
            </a:r>
          </a:p>
        </p:txBody>
      </p:sp>
      <p:sp>
        <p:nvSpPr>
          <p:cNvPr id="18" name="Espace réservé du texte 17"/>
          <p:cNvSpPr>
            <a:spLocks noGrp="1"/>
          </p:cNvSpPr>
          <p:nvPr>
            <p:ph type="body" sz="quarter" idx="10"/>
          </p:nvPr>
        </p:nvSpPr>
        <p:spPr>
          <a:xfrm>
            <a:off x="838199" y="3608388"/>
            <a:ext cx="8052881" cy="914400"/>
          </a:xfrm>
        </p:spPr>
        <p:txBody>
          <a:bodyPr/>
          <a:lstStyle>
            <a:lvl1pPr marL="228600" indent="-228600">
              <a:buFontTx/>
              <a:buBlip>
                <a:blip r:embed="rId4"/>
              </a:buBlip>
              <a:defRPr b="1">
                <a:solidFill>
                  <a:schemeClr val="bg1"/>
                </a:solidFill>
                <a:latin typeface="PT Sans" panose="020B0503020203020204" pitchFamily="34" charset="0"/>
                <a:ea typeface="PT Sans" panose="020B0503020203020204" pitchFamily="34" charset="0"/>
              </a:defRPr>
            </a:lvl1pPr>
          </a:lstStyle>
          <a:p>
            <a:pPr lvl="0"/>
            <a:r>
              <a:rPr lang="fr-FR" dirty="0"/>
              <a:t>Modifier les styles du texte du masque</a:t>
            </a:r>
          </a:p>
        </p:txBody>
      </p:sp>
    </p:spTree>
    <p:extLst>
      <p:ext uri="{BB962C8B-B14F-4D97-AF65-F5344CB8AC3E}">
        <p14:creationId xmlns:p14="http://schemas.microsoft.com/office/powerpoint/2010/main" val="1005844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seul">
    <p:bg>
      <p:bgPr>
        <a:solidFill>
          <a:srgbClr val="00617C"/>
        </a:solidFill>
        <a:effectLst/>
      </p:bgPr>
    </p:bg>
    <p:spTree>
      <p:nvGrpSpPr>
        <p:cNvPr id="1" name=""/>
        <p:cNvGrpSpPr/>
        <p:nvPr/>
      </p:nvGrpSpPr>
      <p:grpSpPr>
        <a:xfrm>
          <a:off x="0" y="0"/>
          <a:ext cx="0" cy="0"/>
          <a:chOff x="0" y="0"/>
          <a:chExt cx="0" cy="0"/>
        </a:xfrm>
      </p:grpSpPr>
      <p:sp>
        <p:nvSpPr>
          <p:cNvPr id="6" name="Titre 1"/>
          <p:cNvSpPr txBox="1">
            <a:spLocks/>
          </p:cNvSpPr>
          <p:nvPr userDrawn="1"/>
        </p:nvSpPr>
        <p:spPr>
          <a:xfrm>
            <a:off x="5701004" y="2082118"/>
            <a:ext cx="4845698" cy="231874"/>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fr-FR"/>
            </a:br>
            <a:br>
              <a:rPr lang="fr-FR"/>
            </a:br>
            <a:endParaRPr lang="fr-FR" dirty="0"/>
          </a:p>
        </p:txBody>
      </p:sp>
      <p:sp>
        <p:nvSpPr>
          <p:cNvPr id="7" name="ZoneTexte 6"/>
          <p:cNvSpPr txBox="1"/>
          <p:nvPr userDrawn="1"/>
        </p:nvSpPr>
        <p:spPr>
          <a:xfrm>
            <a:off x="4677294" y="3397022"/>
            <a:ext cx="2695803" cy="369332"/>
          </a:xfrm>
          <a:prstGeom prst="rect">
            <a:avLst/>
          </a:prstGeom>
          <a:noFill/>
        </p:spPr>
        <p:txBody>
          <a:bodyPr wrap="none" rtlCol="0">
            <a:spAutoFit/>
          </a:bodyPr>
          <a:lstStyle/>
          <a:p>
            <a:pPr algn="ctr"/>
            <a:r>
              <a:rPr lang="en-GB" b="1" dirty="0">
                <a:solidFill>
                  <a:srgbClr val="73BB81"/>
                </a:solidFill>
                <a:latin typeface="PT Sans" panose="020B0503020203020204" pitchFamily="34" charset="0"/>
                <a:ea typeface="PT Sans" panose="020B0503020203020204" pitchFamily="34" charset="0"/>
              </a:rPr>
              <a:t>www.citiesoftomorrow.eu</a:t>
            </a:r>
            <a:endParaRPr lang="fr-FR" b="1" dirty="0">
              <a:solidFill>
                <a:srgbClr val="73BB81"/>
              </a:solidFill>
              <a:latin typeface="PT Sans" panose="020B0503020203020204" pitchFamily="34" charset="0"/>
              <a:ea typeface="PT Sans" panose="020B0503020203020204" pitchFamily="34" charset="0"/>
            </a:endParaRPr>
          </a:p>
        </p:txBody>
      </p:sp>
      <p:pic>
        <p:nvPicPr>
          <p:cNvPr id="8" name="Image 7"/>
          <p:cNvPicPr>
            <a:picLocks noChangeAspect="1"/>
          </p:cNvPicPr>
          <p:nvPr userDrawn="1"/>
        </p:nvPicPr>
        <p:blipFill>
          <a:blip r:embed="rId2"/>
          <a:stretch>
            <a:fillRect/>
          </a:stretch>
        </p:blipFill>
        <p:spPr>
          <a:xfrm>
            <a:off x="388651" y="5729482"/>
            <a:ext cx="1571625" cy="771525"/>
          </a:xfrm>
          <a:prstGeom prst="rect">
            <a:avLst/>
          </a:prstGeom>
        </p:spPr>
      </p:pic>
      <p:pic>
        <p:nvPicPr>
          <p:cNvPr id="10"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35754" y="1536246"/>
            <a:ext cx="2378882" cy="1922136"/>
          </a:xfrm>
          <a:prstGeom prst="rect">
            <a:avLst/>
          </a:prstGeom>
        </p:spPr>
      </p:pic>
      <p:sp>
        <p:nvSpPr>
          <p:cNvPr id="11" name="ZoneTexte 10"/>
          <p:cNvSpPr txBox="1"/>
          <p:nvPr userDrawn="1"/>
        </p:nvSpPr>
        <p:spPr>
          <a:xfrm>
            <a:off x="4885252" y="4132460"/>
            <a:ext cx="2279888" cy="523220"/>
          </a:xfrm>
          <a:prstGeom prst="rect">
            <a:avLst/>
          </a:prstGeom>
          <a:noFill/>
        </p:spPr>
        <p:txBody>
          <a:bodyPr wrap="square" rtlCol="0">
            <a:spAutoFit/>
          </a:bodyPr>
          <a:lstStyle/>
          <a:p>
            <a:pPr algn="ctr"/>
            <a:r>
              <a:rPr lang="en-GB" sz="2800" b="1" dirty="0">
                <a:solidFill>
                  <a:schemeClr val="bg1"/>
                </a:solidFill>
                <a:latin typeface="PT Sans" panose="020B0503020203020204" pitchFamily="34" charset="0"/>
                <a:ea typeface="PT Sans" panose="020B0503020203020204" pitchFamily="34" charset="0"/>
              </a:rPr>
              <a:t>THANK YOU!</a:t>
            </a:r>
            <a:endParaRPr lang="fr-FR" sz="2800" b="1" dirty="0">
              <a:solidFill>
                <a:schemeClr val="bg1"/>
              </a:solidFill>
              <a:latin typeface="PT Sans" panose="020B0503020203020204" pitchFamily="34" charset="0"/>
              <a:ea typeface="PT Sans" panose="020B0503020203020204" pitchFamily="34" charset="0"/>
            </a:endParaRPr>
          </a:p>
        </p:txBody>
      </p:sp>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15976" y="0"/>
            <a:ext cx="8476024" cy="5454732"/>
          </a:xfrm>
          <a:prstGeom prst="rect">
            <a:avLst/>
          </a:prstGeom>
        </p:spPr>
      </p:pic>
      <p:sp>
        <p:nvSpPr>
          <p:cNvPr id="13" name="Titre 12"/>
          <p:cNvSpPr>
            <a:spLocks noGrp="1"/>
          </p:cNvSpPr>
          <p:nvPr>
            <p:ph type="title"/>
          </p:nvPr>
        </p:nvSpPr>
        <p:spPr>
          <a:xfrm>
            <a:off x="1848256" y="5661665"/>
            <a:ext cx="3444310" cy="907157"/>
          </a:xfrm>
        </p:spPr>
        <p:txBody>
          <a:bodyPr>
            <a:normAutofit/>
          </a:bodyPr>
          <a:lstStyle>
            <a:lvl1pPr>
              <a:defRPr sz="1800">
                <a:solidFill>
                  <a:schemeClr val="bg1"/>
                </a:solidFill>
                <a:latin typeface="PT Sans" panose="020B0503020203020204" pitchFamily="34" charset="0"/>
                <a:ea typeface="PT Sans" panose="020B0503020203020204" pitchFamily="34" charset="0"/>
              </a:defRPr>
            </a:lvl1pPr>
          </a:lstStyle>
          <a:p>
            <a:r>
              <a:rPr lang="fr-FR" dirty="0"/>
              <a:t>Modifiez le style du titre</a:t>
            </a:r>
          </a:p>
        </p:txBody>
      </p:sp>
    </p:spTree>
    <p:extLst>
      <p:ext uri="{BB962C8B-B14F-4D97-AF65-F5344CB8AC3E}">
        <p14:creationId xmlns:p14="http://schemas.microsoft.com/office/powerpoint/2010/main" val="24336909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5141E1B-8D80-4FA2-B529-6D072B6FFDBF}" type="datetimeFigureOut">
              <a:rPr lang="fr-FR" smtClean="0"/>
              <a:t>14/06/2021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77E24C6-370C-4C01-A7B7-AF24F89E1211}" type="slidenum">
              <a:rPr lang="fr-FR" smtClean="0"/>
              <a:t>‹#›</a:t>
            </a:fld>
            <a:endParaRPr lang="fr-FR"/>
          </a:p>
        </p:txBody>
      </p:sp>
    </p:spTree>
    <p:extLst>
      <p:ext uri="{BB962C8B-B14F-4D97-AF65-F5344CB8AC3E}">
        <p14:creationId xmlns:p14="http://schemas.microsoft.com/office/powerpoint/2010/main" val="573720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65141E1B-8D80-4FA2-B529-6D072B6FFDBF}" type="datetimeFigureOut">
              <a:rPr lang="fr-FR" smtClean="0"/>
              <a:t>14/06/2021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77E24C6-370C-4C01-A7B7-AF24F89E1211}" type="slidenum">
              <a:rPr lang="fr-FR" smtClean="0"/>
              <a:t>‹#›</a:t>
            </a:fld>
            <a:endParaRPr lang="fr-FR"/>
          </a:p>
        </p:txBody>
      </p:sp>
    </p:spTree>
    <p:extLst>
      <p:ext uri="{BB962C8B-B14F-4D97-AF65-F5344CB8AC3E}">
        <p14:creationId xmlns:p14="http://schemas.microsoft.com/office/powerpoint/2010/main" val="38285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65141E1B-8D80-4FA2-B529-6D072B6FFDBF}" type="datetimeFigureOut">
              <a:rPr lang="fr-FR" smtClean="0"/>
              <a:t>14/06/2021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77E24C6-370C-4C01-A7B7-AF24F89E1211}" type="slidenum">
              <a:rPr lang="fr-FR" smtClean="0"/>
              <a:t>‹#›</a:t>
            </a:fld>
            <a:endParaRPr lang="fr-FR"/>
          </a:p>
        </p:txBody>
      </p:sp>
    </p:spTree>
    <p:extLst>
      <p:ext uri="{BB962C8B-B14F-4D97-AF65-F5344CB8AC3E}">
        <p14:creationId xmlns:p14="http://schemas.microsoft.com/office/powerpoint/2010/main" val="18132611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5141E1B-8D80-4FA2-B529-6D072B6FFDBF}" type="datetimeFigureOut">
              <a:rPr lang="fr-FR" smtClean="0"/>
              <a:t>14/06/2021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77E24C6-370C-4C01-A7B7-AF24F89E1211}" type="slidenum">
              <a:rPr lang="fr-FR" smtClean="0"/>
              <a:t>‹#›</a:t>
            </a:fld>
            <a:endParaRPr lang="fr-FR"/>
          </a:p>
        </p:txBody>
      </p:sp>
    </p:spTree>
    <p:extLst>
      <p:ext uri="{BB962C8B-B14F-4D97-AF65-F5344CB8AC3E}">
        <p14:creationId xmlns:p14="http://schemas.microsoft.com/office/powerpoint/2010/main" val="4094485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5141E1B-8D80-4FA2-B529-6D072B6FFDBF}" type="datetimeFigureOut">
              <a:rPr lang="fr-FR" smtClean="0"/>
              <a:t>14/06/2021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77E24C6-370C-4C01-A7B7-AF24F89E1211}" type="slidenum">
              <a:rPr lang="fr-FR" smtClean="0"/>
              <a:t>‹#›</a:t>
            </a:fld>
            <a:endParaRPr lang="fr-FR"/>
          </a:p>
        </p:txBody>
      </p:sp>
    </p:spTree>
    <p:extLst>
      <p:ext uri="{BB962C8B-B14F-4D97-AF65-F5344CB8AC3E}">
        <p14:creationId xmlns:p14="http://schemas.microsoft.com/office/powerpoint/2010/main" val="15243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Main slide layout - with Codema logo">
    <p:spTree>
      <p:nvGrpSpPr>
        <p:cNvPr id="1" name=""/>
        <p:cNvGrpSpPr/>
        <p:nvPr/>
      </p:nvGrpSpPr>
      <p:grpSpPr>
        <a:xfrm>
          <a:off x="0" y="0"/>
          <a:ext cx="0" cy="0"/>
          <a:chOff x="0" y="0"/>
          <a:chExt cx="0" cy="0"/>
        </a:xfrm>
      </p:grpSpPr>
      <p:pic>
        <p:nvPicPr>
          <p:cNvPr id="11" name="Picture 10" descr="slide header graphic_template for PPT2_template for PPT.png"/>
          <p:cNvPicPr>
            <a:picLocks noChangeAspect="1"/>
          </p:cNvPicPr>
          <p:nvPr userDrawn="1"/>
        </p:nvPicPr>
        <p:blipFill>
          <a:blip r:embed="rId2" cstate="print"/>
          <a:stretch>
            <a:fillRect/>
          </a:stretch>
        </p:blipFill>
        <p:spPr>
          <a:xfrm>
            <a:off x="0" y="0"/>
            <a:ext cx="12201600" cy="1904014"/>
          </a:xfrm>
          <a:prstGeom prst="rect">
            <a:avLst/>
          </a:prstGeom>
        </p:spPr>
      </p:pic>
      <p:pic>
        <p:nvPicPr>
          <p:cNvPr id="10" name="Picture 9" descr="2017_MAIN CODEMA LOGO_CMYK.png"/>
          <p:cNvPicPr>
            <a:picLocks noChangeAspect="1"/>
          </p:cNvPicPr>
          <p:nvPr userDrawn="1"/>
        </p:nvPicPr>
        <p:blipFill>
          <a:blip r:embed="rId3" cstate="print"/>
          <a:stretch>
            <a:fillRect/>
          </a:stretch>
        </p:blipFill>
        <p:spPr>
          <a:xfrm>
            <a:off x="10224462" y="-86409"/>
            <a:ext cx="2095753" cy="1182350"/>
          </a:xfrm>
          <a:prstGeom prst="rect">
            <a:avLst/>
          </a:prstGeom>
        </p:spPr>
      </p:pic>
    </p:spTree>
    <p:extLst>
      <p:ext uri="{BB962C8B-B14F-4D97-AF65-F5344CB8AC3E}">
        <p14:creationId xmlns:p14="http://schemas.microsoft.com/office/powerpoint/2010/main" val="2071799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2745907-2D96-4538-BE4F-B20D605292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1" cy="6932237"/>
          </a:xfrm>
          <a:prstGeom prst="rect">
            <a:avLst/>
          </a:prstGeom>
        </p:spPr>
      </p:pic>
      <p:sp>
        <p:nvSpPr>
          <p:cNvPr id="2" name="Titre 1">
            <a:extLst>
              <a:ext uri="{FF2B5EF4-FFF2-40B4-BE49-F238E27FC236}">
                <a16:creationId xmlns:a16="http://schemas.microsoft.com/office/drawing/2014/main" id="{B5F1CE51-0440-4802-BDBC-BE60FB2E3C39}"/>
              </a:ext>
            </a:extLst>
          </p:cNvPr>
          <p:cNvSpPr>
            <a:spLocks noGrp="1"/>
          </p:cNvSpPr>
          <p:nvPr>
            <p:ph type="title"/>
          </p:nvPr>
        </p:nvSpPr>
        <p:spPr>
          <a:xfrm>
            <a:off x="838200" y="1327355"/>
            <a:ext cx="10515600" cy="1157252"/>
          </a:xfrm>
        </p:spPr>
        <p:txBody>
          <a:bodyPr/>
          <a:lstStyle>
            <a:lvl1pPr>
              <a:defRPr lang="fr-FR" sz="4000" b="1" kern="1200" dirty="0" smtClean="0">
                <a:solidFill>
                  <a:schemeClr val="bg1"/>
                </a:solidFill>
                <a:latin typeface="PT Sans" panose="020B0503020203020204" pitchFamily="34" charset="0"/>
                <a:ea typeface="PT Sans" panose="020B0503020203020204" pitchFamily="34" charset="0"/>
                <a:cs typeface="+mj-cs"/>
              </a:defRPr>
            </a:lvl1pPr>
          </a:lstStyle>
          <a:p>
            <a:r>
              <a:rPr lang="fr-FR" dirty="0"/>
              <a:t>Modifiez le style du titre</a:t>
            </a:r>
          </a:p>
        </p:txBody>
      </p:sp>
      <p:sp>
        <p:nvSpPr>
          <p:cNvPr id="3" name="Espace réservé du contenu 2">
            <a:extLst>
              <a:ext uri="{FF2B5EF4-FFF2-40B4-BE49-F238E27FC236}">
                <a16:creationId xmlns:a16="http://schemas.microsoft.com/office/drawing/2014/main" id="{BD0A2514-5B9A-4783-975C-B96C32ECBC10}"/>
              </a:ext>
            </a:extLst>
          </p:cNvPr>
          <p:cNvSpPr>
            <a:spLocks noGrp="1"/>
          </p:cNvSpPr>
          <p:nvPr>
            <p:ph idx="1"/>
          </p:nvPr>
        </p:nvSpPr>
        <p:spPr>
          <a:xfrm>
            <a:off x="838200" y="2695369"/>
            <a:ext cx="10515600" cy="3198301"/>
          </a:xfrm>
        </p:spPr>
        <p:txBody>
          <a:bodyPr/>
          <a:lstStyle>
            <a:lvl1pPr marL="0" indent="0">
              <a:buFontTx/>
              <a:buNone/>
              <a:defRPr lang="fr-FR" sz="2800" b="1" kern="1200" dirty="0" smtClean="0">
                <a:solidFill>
                  <a:schemeClr val="bg1"/>
                </a:solidFill>
                <a:latin typeface="PT Sans" panose="020B0503020203020204" pitchFamily="34" charset="0"/>
                <a:ea typeface="PT Sans" panose="020B0503020203020204" pitchFamily="34" charset="0"/>
                <a:cs typeface="+mn-cs"/>
              </a:defRPr>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ZoneTexte 9">
            <a:extLst>
              <a:ext uri="{FF2B5EF4-FFF2-40B4-BE49-F238E27FC236}">
                <a16:creationId xmlns:a16="http://schemas.microsoft.com/office/drawing/2014/main" id="{D0A765DD-D1DE-4153-AF7A-CC71D76B0E01}"/>
              </a:ext>
            </a:extLst>
          </p:cNvPr>
          <p:cNvSpPr txBox="1"/>
          <p:nvPr userDrawn="1"/>
        </p:nvSpPr>
        <p:spPr>
          <a:xfrm>
            <a:off x="9895925" y="6259066"/>
            <a:ext cx="1846724" cy="307777"/>
          </a:xfrm>
          <a:prstGeom prst="rect">
            <a:avLst/>
          </a:prstGeom>
          <a:noFill/>
        </p:spPr>
        <p:txBody>
          <a:bodyPr wrap="none" rtlCol="0">
            <a:spAutoFit/>
          </a:bodyPr>
          <a:lstStyle/>
          <a:p>
            <a:r>
              <a:rPr lang="fr-FR" sz="1400" dirty="0">
                <a:solidFill>
                  <a:schemeClr val="bg1"/>
                </a:solidFill>
                <a:latin typeface="PT Sans" panose="020B0503020203020204" pitchFamily="34" charset="0"/>
                <a:ea typeface="PT Sans" panose="020B0503020203020204" pitchFamily="34" charset="0"/>
              </a:rPr>
              <a:t>#</a:t>
            </a:r>
            <a:r>
              <a:rPr lang="fr-FR" sz="1400" b="1" dirty="0" err="1">
                <a:solidFill>
                  <a:schemeClr val="bg1"/>
                </a:solidFill>
                <a:latin typeface="PT Sans" panose="020B0503020203020204" pitchFamily="34" charset="0"/>
                <a:ea typeface="PT Sans" panose="020B0503020203020204" pitchFamily="34" charset="0"/>
              </a:rPr>
              <a:t>CitiesOfTOMORROW</a:t>
            </a:r>
            <a:endParaRPr lang="fr-FR" sz="1400" b="1" dirty="0">
              <a:solidFill>
                <a:schemeClr val="bg1"/>
              </a:solidFill>
              <a:latin typeface="PT Sans" panose="020B0503020203020204" pitchFamily="34" charset="0"/>
              <a:ea typeface="PT Sans" panose="020B0503020203020204" pitchFamily="34" charset="0"/>
            </a:endParaRPr>
          </a:p>
        </p:txBody>
      </p:sp>
      <p:pic>
        <p:nvPicPr>
          <p:cNvPr id="11" name="Image 10">
            <a:extLst>
              <a:ext uri="{FF2B5EF4-FFF2-40B4-BE49-F238E27FC236}">
                <a16:creationId xmlns:a16="http://schemas.microsoft.com/office/drawing/2014/main" id="{4A7DD0BE-B456-47C7-92B5-2DCF4B715B1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14222" y="6172102"/>
            <a:ext cx="481703" cy="481703"/>
          </a:xfrm>
          <a:prstGeom prst="rect">
            <a:avLst/>
          </a:prstGeom>
        </p:spPr>
      </p:pic>
    </p:spTree>
    <p:extLst>
      <p:ext uri="{BB962C8B-B14F-4D97-AF65-F5344CB8AC3E}">
        <p14:creationId xmlns:p14="http://schemas.microsoft.com/office/powerpoint/2010/main" val="3136303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5E9A12-EBA3-4F14-9E7B-63CAAA6CB62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972FAA8-4752-4222-BBC1-E8A52D5A9D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A2BA1E1-CF8D-4D6C-85A4-B38DE60F98D6}"/>
              </a:ext>
            </a:extLst>
          </p:cNvPr>
          <p:cNvSpPr>
            <a:spLocks noGrp="1"/>
          </p:cNvSpPr>
          <p:nvPr>
            <p:ph type="dt" sz="half" idx="10"/>
          </p:nvPr>
        </p:nvSpPr>
        <p:spPr/>
        <p:txBody>
          <a:bodyPr/>
          <a:lstStyle/>
          <a:p>
            <a:fld id="{916E0306-83E9-4A8F-808A-BC46E35D0D8E}" type="datetimeFigureOut">
              <a:rPr lang="fr-FR" smtClean="0"/>
              <a:t>14/06/2021</a:t>
            </a:fld>
            <a:endParaRPr lang="fr-FR"/>
          </a:p>
        </p:txBody>
      </p:sp>
      <p:sp>
        <p:nvSpPr>
          <p:cNvPr id="5" name="Espace réservé du pied de page 4">
            <a:extLst>
              <a:ext uri="{FF2B5EF4-FFF2-40B4-BE49-F238E27FC236}">
                <a16:creationId xmlns:a16="http://schemas.microsoft.com/office/drawing/2014/main" id="{B55DAF2F-780C-4CDF-B6E3-9A1D396539E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D4D8F65-D173-4615-905B-67B682A27FF5}"/>
              </a:ext>
            </a:extLst>
          </p:cNvPr>
          <p:cNvSpPr>
            <a:spLocks noGrp="1"/>
          </p:cNvSpPr>
          <p:nvPr>
            <p:ph type="sldNum" sz="quarter" idx="12"/>
          </p:nvPr>
        </p:nvSpPr>
        <p:spPr/>
        <p:txBody>
          <a:bodyPr/>
          <a:lstStyle/>
          <a:p>
            <a:fld id="{38BAA2C2-3624-445F-B8CA-276DA778D8E2}" type="slidenum">
              <a:rPr lang="fr-FR" smtClean="0"/>
              <a:t>‹#›</a:t>
            </a:fld>
            <a:endParaRPr lang="fr-FR"/>
          </a:p>
        </p:txBody>
      </p:sp>
    </p:spTree>
    <p:extLst>
      <p:ext uri="{BB962C8B-B14F-4D97-AF65-F5344CB8AC3E}">
        <p14:creationId xmlns:p14="http://schemas.microsoft.com/office/powerpoint/2010/main" val="3554526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re seul">
    <p:bg>
      <p:bgPr>
        <a:solidFill>
          <a:srgbClr val="00617C"/>
        </a:solidFill>
        <a:effectLst/>
      </p:bgPr>
    </p:bg>
    <p:spTree>
      <p:nvGrpSpPr>
        <p:cNvPr id="1" name=""/>
        <p:cNvGrpSpPr/>
        <p:nvPr/>
      </p:nvGrpSpPr>
      <p:grpSpPr>
        <a:xfrm>
          <a:off x="0" y="0"/>
          <a:ext cx="0" cy="0"/>
          <a:chOff x="0" y="0"/>
          <a:chExt cx="0" cy="0"/>
        </a:xfrm>
      </p:grpSpPr>
      <p:sp>
        <p:nvSpPr>
          <p:cNvPr id="6" name="Titre 1"/>
          <p:cNvSpPr txBox="1">
            <a:spLocks/>
          </p:cNvSpPr>
          <p:nvPr userDrawn="1"/>
        </p:nvSpPr>
        <p:spPr>
          <a:xfrm>
            <a:off x="5701004" y="2082118"/>
            <a:ext cx="4845698" cy="231874"/>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fr-FR"/>
            </a:br>
            <a:br>
              <a:rPr lang="fr-FR"/>
            </a:br>
            <a:endParaRPr lang="fr-FR" dirty="0"/>
          </a:p>
        </p:txBody>
      </p:sp>
      <p:sp>
        <p:nvSpPr>
          <p:cNvPr id="7" name="ZoneTexte 6"/>
          <p:cNvSpPr txBox="1"/>
          <p:nvPr userDrawn="1"/>
        </p:nvSpPr>
        <p:spPr>
          <a:xfrm>
            <a:off x="4677294" y="3397022"/>
            <a:ext cx="2695803" cy="369332"/>
          </a:xfrm>
          <a:prstGeom prst="rect">
            <a:avLst/>
          </a:prstGeom>
          <a:noFill/>
        </p:spPr>
        <p:txBody>
          <a:bodyPr wrap="none" rtlCol="0">
            <a:spAutoFit/>
          </a:bodyPr>
          <a:lstStyle/>
          <a:p>
            <a:pPr algn="ctr"/>
            <a:r>
              <a:rPr lang="en-GB" b="1" dirty="0">
                <a:solidFill>
                  <a:srgbClr val="73BB81"/>
                </a:solidFill>
                <a:latin typeface="PT Sans" panose="020B0503020203020204" pitchFamily="34" charset="0"/>
                <a:ea typeface="PT Sans" panose="020B0503020203020204" pitchFamily="34" charset="0"/>
              </a:rPr>
              <a:t>www.citiesoftomorrow.eu</a:t>
            </a:r>
            <a:endParaRPr lang="fr-FR" b="1" dirty="0">
              <a:solidFill>
                <a:srgbClr val="73BB81"/>
              </a:solidFill>
              <a:latin typeface="PT Sans" panose="020B0503020203020204" pitchFamily="34" charset="0"/>
              <a:ea typeface="PT Sans" panose="020B0503020203020204" pitchFamily="34" charset="0"/>
            </a:endParaRPr>
          </a:p>
        </p:txBody>
      </p:sp>
      <p:pic>
        <p:nvPicPr>
          <p:cNvPr id="8" name="Image 7"/>
          <p:cNvPicPr>
            <a:picLocks noChangeAspect="1"/>
          </p:cNvPicPr>
          <p:nvPr userDrawn="1"/>
        </p:nvPicPr>
        <p:blipFill>
          <a:blip r:embed="rId2"/>
          <a:stretch>
            <a:fillRect/>
          </a:stretch>
        </p:blipFill>
        <p:spPr>
          <a:xfrm>
            <a:off x="388651" y="5729482"/>
            <a:ext cx="1571625" cy="771525"/>
          </a:xfrm>
          <a:prstGeom prst="rect">
            <a:avLst/>
          </a:prstGeom>
        </p:spPr>
      </p:pic>
      <p:pic>
        <p:nvPicPr>
          <p:cNvPr id="10"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35754" y="1536246"/>
            <a:ext cx="2378882" cy="1922136"/>
          </a:xfrm>
          <a:prstGeom prst="rect">
            <a:avLst/>
          </a:prstGeom>
        </p:spPr>
      </p:pic>
      <p:sp>
        <p:nvSpPr>
          <p:cNvPr id="11" name="ZoneTexte 10"/>
          <p:cNvSpPr txBox="1"/>
          <p:nvPr userDrawn="1"/>
        </p:nvSpPr>
        <p:spPr>
          <a:xfrm>
            <a:off x="4885252" y="4132460"/>
            <a:ext cx="2279888" cy="523220"/>
          </a:xfrm>
          <a:prstGeom prst="rect">
            <a:avLst/>
          </a:prstGeom>
          <a:noFill/>
        </p:spPr>
        <p:txBody>
          <a:bodyPr wrap="square" rtlCol="0">
            <a:spAutoFit/>
          </a:bodyPr>
          <a:lstStyle/>
          <a:p>
            <a:pPr algn="ctr"/>
            <a:r>
              <a:rPr lang="en-GB" sz="2800" b="1" dirty="0">
                <a:solidFill>
                  <a:schemeClr val="bg1"/>
                </a:solidFill>
                <a:latin typeface="PT Sans" panose="020B0503020203020204" pitchFamily="34" charset="0"/>
                <a:ea typeface="PT Sans" panose="020B0503020203020204" pitchFamily="34" charset="0"/>
              </a:rPr>
              <a:t>THANK YOU!</a:t>
            </a:r>
            <a:endParaRPr lang="fr-FR" sz="2800" b="1" dirty="0">
              <a:solidFill>
                <a:schemeClr val="bg1"/>
              </a:solidFill>
              <a:latin typeface="PT Sans" panose="020B0503020203020204" pitchFamily="34" charset="0"/>
              <a:ea typeface="PT Sans" panose="020B0503020203020204" pitchFamily="34" charset="0"/>
            </a:endParaRPr>
          </a:p>
        </p:txBody>
      </p:sp>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15976" y="0"/>
            <a:ext cx="8476024" cy="5454732"/>
          </a:xfrm>
          <a:prstGeom prst="rect">
            <a:avLst/>
          </a:prstGeom>
        </p:spPr>
      </p:pic>
      <p:sp>
        <p:nvSpPr>
          <p:cNvPr id="13" name="Titre 12"/>
          <p:cNvSpPr>
            <a:spLocks noGrp="1"/>
          </p:cNvSpPr>
          <p:nvPr>
            <p:ph type="title"/>
          </p:nvPr>
        </p:nvSpPr>
        <p:spPr>
          <a:xfrm>
            <a:off x="1848256" y="5661665"/>
            <a:ext cx="3444310" cy="907157"/>
          </a:xfrm>
        </p:spPr>
        <p:txBody>
          <a:bodyPr>
            <a:normAutofit/>
          </a:bodyPr>
          <a:lstStyle>
            <a:lvl1pPr>
              <a:defRPr sz="1800">
                <a:solidFill>
                  <a:schemeClr val="bg1"/>
                </a:solidFill>
                <a:latin typeface="PT Sans" panose="020B0503020203020204" pitchFamily="34" charset="0"/>
                <a:ea typeface="PT Sans" panose="020B0503020203020204" pitchFamily="34" charset="0"/>
              </a:defRPr>
            </a:lvl1pPr>
          </a:lstStyle>
          <a:p>
            <a:r>
              <a:rPr lang="fr-FR" dirty="0"/>
              <a:t>Modifiez le style du titre</a:t>
            </a:r>
          </a:p>
        </p:txBody>
      </p:sp>
    </p:spTree>
    <p:extLst>
      <p:ext uri="{BB962C8B-B14F-4D97-AF65-F5344CB8AC3E}">
        <p14:creationId xmlns:p14="http://schemas.microsoft.com/office/powerpoint/2010/main" val="316083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1225CF-7847-4437-B513-85C63B8A60E7}"/>
              </a:ext>
            </a:extLst>
          </p:cNvPr>
          <p:cNvSpPr>
            <a:spLocks noGrp="1"/>
          </p:cNvSpPr>
          <p:nvPr>
            <p:ph type="title"/>
          </p:nvPr>
        </p:nvSpPr>
        <p:spPr/>
        <p:txBody>
          <a:bodyPr/>
          <a:lstStyle/>
          <a:p>
            <a:r>
              <a:rPr lang="fr-FR" dirty="0"/>
              <a:t>Modifiez le style du titre</a:t>
            </a:r>
          </a:p>
        </p:txBody>
      </p:sp>
      <p:sp>
        <p:nvSpPr>
          <p:cNvPr id="3" name="Espace réservé du contenu 2">
            <a:extLst>
              <a:ext uri="{FF2B5EF4-FFF2-40B4-BE49-F238E27FC236}">
                <a16:creationId xmlns:a16="http://schemas.microsoft.com/office/drawing/2014/main" id="{2C16406B-8106-46FD-AEBF-61DC85FD345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696F2E9-26BE-4651-AA3F-973567850C8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7CD7D98-EA96-4B5E-8DE9-2E34FA11D26A}"/>
              </a:ext>
            </a:extLst>
          </p:cNvPr>
          <p:cNvSpPr>
            <a:spLocks noGrp="1"/>
          </p:cNvSpPr>
          <p:nvPr>
            <p:ph type="dt" sz="half" idx="10"/>
          </p:nvPr>
        </p:nvSpPr>
        <p:spPr/>
        <p:txBody>
          <a:bodyPr/>
          <a:lstStyle/>
          <a:p>
            <a:fld id="{916E0306-83E9-4A8F-808A-BC46E35D0D8E}" type="datetimeFigureOut">
              <a:rPr lang="fr-FR" smtClean="0"/>
              <a:t>14/06/2021</a:t>
            </a:fld>
            <a:endParaRPr lang="fr-FR"/>
          </a:p>
        </p:txBody>
      </p:sp>
      <p:sp>
        <p:nvSpPr>
          <p:cNvPr id="6" name="Espace réservé du pied de page 5">
            <a:extLst>
              <a:ext uri="{FF2B5EF4-FFF2-40B4-BE49-F238E27FC236}">
                <a16:creationId xmlns:a16="http://schemas.microsoft.com/office/drawing/2014/main" id="{82BE0CD5-C185-41C9-87E6-EE2A46A488D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A82E3DD-AC78-4C25-A67E-B1871DABD5EC}"/>
              </a:ext>
            </a:extLst>
          </p:cNvPr>
          <p:cNvSpPr>
            <a:spLocks noGrp="1"/>
          </p:cNvSpPr>
          <p:nvPr>
            <p:ph type="sldNum" sz="quarter" idx="12"/>
          </p:nvPr>
        </p:nvSpPr>
        <p:spPr/>
        <p:txBody>
          <a:bodyPr/>
          <a:lstStyle/>
          <a:p>
            <a:fld id="{38BAA2C2-3624-445F-B8CA-276DA778D8E2}" type="slidenum">
              <a:rPr lang="fr-FR" smtClean="0"/>
              <a:t>‹#›</a:t>
            </a:fld>
            <a:endParaRPr lang="fr-FR"/>
          </a:p>
        </p:txBody>
      </p:sp>
    </p:spTree>
    <p:extLst>
      <p:ext uri="{BB962C8B-B14F-4D97-AF65-F5344CB8AC3E}">
        <p14:creationId xmlns:p14="http://schemas.microsoft.com/office/powerpoint/2010/main" val="3267751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172669-FAC1-4F20-8831-7783F719248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E81AE4D-A701-4BE4-9B18-B5ED99462D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9EA2179-8B73-46BF-94DF-640E08130DC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B247AB2-2ECA-4DD9-9540-8E7A23C738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8A93FAA-44D5-46E9-9220-A270BF0D0E3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24EA485-A083-4216-94C2-A94D8298E23A}"/>
              </a:ext>
            </a:extLst>
          </p:cNvPr>
          <p:cNvSpPr>
            <a:spLocks noGrp="1"/>
          </p:cNvSpPr>
          <p:nvPr>
            <p:ph type="dt" sz="half" idx="10"/>
          </p:nvPr>
        </p:nvSpPr>
        <p:spPr/>
        <p:txBody>
          <a:bodyPr/>
          <a:lstStyle/>
          <a:p>
            <a:fld id="{916E0306-83E9-4A8F-808A-BC46E35D0D8E}" type="datetimeFigureOut">
              <a:rPr lang="fr-FR" smtClean="0"/>
              <a:t>14/06/2021</a:t>
            </a:fld>
            <a:endParaRPr lang="fr-FR"/>
          </a:p>
        </p:txBody>
      </p:sp>
      <p:sp>
        <p:nvSpPr>
          <p:cNvPr id="8" name="Espace réservé du pied de page 7">
            <a:extLst>
              <a:ext uri="{FF2B5EF4-FFF2-40B4-BE49-F238E27FC236}">
                <a16:creationId xmlns:a16="http://schemas.microsoft.com/office/drawing/2014/main" id="{124DD1EB-4D1B-4394-844D-6B9F03B96B5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47DA462-DEA4-4BC9-9FE6-709A8FF59003}"/>
              </a:ext>
            </a:extLst>
          </p:cNvPr>
          <p:cNvSpPr>
            <a:spLocks noGrp="1"/>
          </p:cNvSpPr>
          <p:nvPr>
            <p:ph type="sldNum" sz="quarter" idx="12"/>
          </p:nvPr>
        </p:nvSpPr>
        <p:spPr/>
        <p:txBody>
          <a:bodyPr/>
          <a:lstStyle/>
          <a:p>
            <a:fld id="{38BAA2C2-3624-445F-B8CA-276DA778D8E2}" type="slidenum">
              <a:rPr lang="fr-FR" smtClean="0"/>
              <a:t>‹#›</a:t>
            </a:fld>
            <a:endParaRPr lang="fr-FR"/>
          </a:p>
        </p:txBody>
      </p:sp>
    </p:spTree>
    <p:extLst>
      <p:ext uri="{BB962C8B-B14F-4D97-AF65-F5344CB8AC3E}">
        <p14:creationId xmlns:p14="http://schemas.microsoft.com/office/powerpoint/2010/main" val="2609935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7F3E0A-64E8-49AD-89A8-DD19F81F2F2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49C9F9D-5DE7-4B49-B2A9-042854616169}"/>
              </a:ext>
            </a:extLst>
          </p:cNvPr>
          <p:cNvSpPr>
            <a:spLocks noGrp="1"/>
          </p:cNvSpPr>
          <p:nvPr>
            <p:ph type="dt" sz="half" idx="10"/>
          </p:nvPr>
        </p:nvSpPr>
        <p:spPr/>
        <p:txBody>
          <a:bodyPr/>
          <a:lstStyle/>
          <a:p>
            <a:fld id="{916E0306-83E9-4A8F-808A-BC46E35D0D8E}" type="datetimeFigureOut">
              <a:rPr lang="fr-FR" smtClean="0"/>
              <a:t>14/06/2021</a:t>
            </a:fld>
            <a:endParaRPr lang="fr-FR"/>
          </a:p>
        </p:txBody>
      </p:sp>
      <p:sp>
        <p:nvSpPr>
          <p:cNvPr id="4" name="Espace réservé du pied de page 3">
            <a:extLst>
              <a:ext uri="{FF2B5EF4-FFF2-40B4-BE49-F238E27FC236}">
                <a16:creationId xmlns:a16="http://schemas.microsoft.com/office/drawing/2014/main" id="{91B2020E-9449-4944-9276-2E810B1F9D3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1EF9FF3-1EFC-4E25-9802-E8756EA573C7}"/>
              </a:ext>
            </a:extLst>
          </p:cNvPr>
          <p:cNvSpPr>
            <a:spLocks noGrp="1"/>
          </p:cNvSpPr>
          <p:nvPr>
            <p:ph type="sldNum" sz="quarter" idx="12"/>
          </p:nvPr>
        </p:nvSpPr>
        <p:spPr/>
        <p:txBody>
          <a:bodyPr/>
          <a:lstStyle/>
          <a:p>
            <a:fld id="{38BAA2C2-3624-445F-B8CA-276DA778D8E2}" type="slidenum">
              <a:rPr lang="fr-FR" smtClean="0"/>
              <a:t>‹#›</a:t>
            </a:fld>
            <a:endParaRPr lang="fr-FR"/>
          </a:p>
        </p:txBody>
      </p:sp>
    </p:spTree>
    <p:extLst>
      <p:ext uri="{BB962C8B-B14F-4D97-AF65-F5344CB8AC3E}">
        <p14:creationId xmlns:p14="http://schemas.microsoft.com/office/powerpoint/2010/main" val="2728257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D79B697-2B06-474E-8D9D-137F1E5A570E}"/>
              </a:ext>
            </a:extLst>
          </p:cNvPr>
          <p:cNvSpPr>
            <a:spLocks noGrp="1"/>
          </p:cNvSpPr>
          <p:nvPr>
            <p:ph type="dt" sz="half" idx="10"/>
          </p:nvPr>
        </p:nvSpPr>
        <p:spPr/>
        <p:txBody>
          <a:bodyPr/>
          <a:lstStyle/>
          <a:p>
            <a:fld id="{916E0306-83E9-4A8F-808A-BC46E35D0D8E}" type="datetimeFigureOut">
              <a:rPr lang="fr-FR" smtClean="0"/>
              <a:t>14/06/2021</a:t>
            </a:fld>
            <a:endParaRPr lang="fr-FR"/>
          </a:p>
        </p:txBody>
      </p:sp>
      <p:sp>
        <p:nvSpPr>
          <p:cNvPr id="3" name="Espace réservé du pied de page 2">
            <a:extLst>
              <a:ext uri="{FF2B5EF4-FFF2-40B4-BE49-F238E27FC236}">
                <a16:creationId xmlns:a16="http://schemas.microsoft.com/office/drawing/2014/main" id="{96FF73EB-58B4-4F5A-BB17-F684CC68AE3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0C08147-A543-4423-8DA1-AB1392E2581B}"/>
              </a:ext>
            </a:extLst>
          </p:cNvPr>
          <p:cNvSpPr>
            <a:spLocks noGrp="1"/>
          </p:cNvSpPr>
          <p:nvPr>
            <p:ph type="sldNum" sz="quarter" idx="12"/>
          </p:nvPr>
        </p:nvSpPr>
        <p:spPr/>
        <p:txBody>
          <a:bodyPr/>
          <a:lstStyle/>
          <a:p>
            <a:fld id="{38BAA2C2-3624-445F-B8CA-276DA778D8E2}" type="slidenum">
              <a:rPr lang="fr-FR" smtClean="0"/>
              <a:t>‹#›</a:t>
            </a:fld>
            <a:endParaRPr lang="fr-FR"/>
          </a:p>
        </p:txBody>
      </p:sp>
    </p:spTree>
    <p:extLst>
      <p:ext uri="{BB962C8B-B14F-4D97-AF65-F5344CB8AC3E}">
        <p14:creationId xmlns:p14="http://schemas.microsoft.com/office/powerpoint/2010/main" val="2632183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36DBC0B-4CCA-474E-87B3-F032A76A9B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57CF6B76-9027-4B20-A335-BE2D698358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EE856D43-7AB7-46D8-AA2C-17F67A58FA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6E0306-83E9-4A8F-808A-BC46E35D0D8E}" type="datetimeFigureOut">
              <a:rPr lang="fr-FR" smtClean="0"/>
              <a:t>14/06/2021</a:t>
            </a:fld>
            <a:endParaRPr lang="fr-FR"/>
          </a:p>
        </p:txBody>
      </p:sp>
      <p:sp>
        <p:nvSpPr>
          <p:cNvPr id="5" name="Espace réservé du pied de page 4">
            <a:extLst>
              <a:ext uri="{FF2B5EF4-FFF2-40B4-BE49-F238E27FC236}">
                <a16:creationId xmlns:a16="http://schemas.microsoft.com/office/drawing/2014/main" id="{6B5C442C-928A-4412-A5FD-8BA770C903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6A04034-90A1-4DAE-B830-79560A20C3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BAA2C2-3624-445F-B8CA-276DA778D8E2}" type="slidenum">
              <a:rPr lang="fr-FR" smtClean="0"/>
              <a:t>‹#›</a:t>
            </a:fld>
            <a:endParaRPr lang="fr-FR"/>
          </a:p>
        </p:txBody>
      </p:sp>
    </p:spTree>
    <p:extLst>
      <p:ext uri="{BB962C8B-B14F-4D97-AF65-F5344CB8AC3E}">
        <p14:creationId xmlns:p14="http://schemas.microsoft.com/office/powerpoint/2010/main" val="351869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6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lang="fr-FR" sz="3200" kern="1200" smtClean="0">
          <a:solidFill>
            <a:srgbClr val="00856E"/>
          </a:solidFill>
          <a:latin typeface="+mn-lt"/>
          <a:ea typeface="+mn-ea"/>
          <a:cs typeface="+mn-cs"/>
        </a:defRPr>
      </a:lvl1pPr>
    </p:titleStyle>
    <p:bodyStyle>
      <a:lvl1pPr marL="228600" indent="-228600" algn="l" defTabSz="914400" rtl="0" eaLnBrk="1" latinLnBrk="0" hangingPunct="1">
        <a:lnSpc>
          <a:spcPct val="90000"/>
        </a:lnSpc>
        <a:spcBef>
          <a:spcPts val="1000"/>
        </a:spcBef>
        <a:buClr>
          <a:schemeClr val="accent2">
            <a:lumMod val="60000"/>
            <a:lumOff val="40000"/>
          </a:schemeClr>
        </a:buClr>
        <a:buFontTx/>
        <a:buChar char="►"/>
        <a:defRPr lang="fr-FR" sz="2600" kern="1200" smtClean="0">
          <a:solidFill>
            <a:srgbClr val="00617C"/>
          </a:solidFill>
          <a:latin typeface="PT Sans" panose="020B0503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fr-FR" sz="2400" kern="1200" dirty="0" smtClean="0">
          <a:solidFill>
            <a:schemeClr val="tx1"/>
          </a:solidFill>
          <a:latin typeface="PT Sans" panose="020B0503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141E1B-8D80-4FA2-B529-6D072B6FFDBF}" type="datetimeFigureOut">
              <a:rPr lang="fr-FR" smtClean="0"/>
              <a:t>14/06/2021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E24C6-370C-4C01-A7B7-AF24F89E1211}" type="slidenum">
              <a:rPr lang="fr-FR" smtClean="0"/>
              <a:t>‹#›</a:t>
            </a:fld>
            <a:endParaRPr lang="fr-FR"/>
          </a:p>
        </p:txBody>
      </p:sp>
    </p:spTree>
    <p:extLst>
      <p:ext uri="{BB962C8B-B14F-4D97-AF65-F5344CB8AC3E}">
        <p14:creationId xmlns:p14="http://schemas.microsoft.com/office/powerpoint/2010/main" val="269590825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42.svg"/><Relationship Id="rId11" Type="http://schemas.openxmlformats.org/officeDocument/2006/relationships/image" Target="../media/image11.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hyperlink" Target="https://energy-cities/TOMORROWCommunity"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hyperlink" Target="http://www.citiesoftomorrow.eu/"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8163D6-30A4-4EFB-BCE4-F5D5A6B76F10}"/>
              </a:ext>
            </a:extLst>
          </p:cNvPr>
          <p:cNvSpPr>
            <a:spLocks noGrp="1"/>
          </p:cNvSpPr>
          <p:nvPr>
            <p:ph type="ctrTitle"/>
          </p:nvPr>
        </p:nvSpPr>
        <p:spPr>
          <a:xfrm>
            <a:off x="2315736" y="1584325"/>
            <a:ext cx="9144000" cy="2387600"/>
          </a:xfrm>
        </p:spPr>
        <p:txBody>
          <a:bodyPr/>
          <a:lstStyle/>
          <a:p>
            <a:r>
              <a:rPr lang="en-US" dirty="0"/>
              <a:t>CITIES TRANSITION TO CARBON NEUTRALITY BY 2050</a:t>
            </a:r>
            <a:br>
              <a:rPr lang="en-US" dirty="0"/>
            </a:br>
            <a:r>
              <a:rPr lang="en-US" dirty="0"/>
              <a:t>THE EXAMPLE OF DUBLIN</a:t>
            </a:r>
          </a:p>
        </p:txBody>
      </p:sp>
      <p:sp>
        <p:nvSpPr>
          <p:cNvPr id="3" name="Sous-titre 2">
            <a:extLst>
              <a:ext uri="{FF2B5EF4-FFF2-40B4-BE49-F238E27FC236}">
                <a16:creationId xmlns:a16="http://schemas.microsoft.com/office/drawing/2014/main" id="{176B62CC-CE77-4727-9E6E-13698ADEED97}"/>
              </a:ext>
            </a:extLst>
          </p:cNvPr>
          <p:cNvSpPr>
            <a:spLocks noGrp="1"/>
          </p:cNvSpPr>
          <p:nvPr>
            <p:ph type="subTitle" idx="1"/>
          </p:nvPr>
        </p:nvSpPr>
        <p:spPr>
          <a:xfrm>
            <a:off x="921834" y="4445794"/>
            <a:ext cx="4475356" cy="1655762"/>
          </a:xfrm>
        </p:spPr>
        <p:txBody>
          <a:bodyPr/>
          <a:lstStyle/>
          <a:p>
            <a:pPr algn="l"/>
            <a:r>
              <a:rPr lang="fr-FR" dirty="0"/>
              <a:t>Suzanne Fitzpatrick</a:t>
            </a:r>
          </a:p>
          <a:p>
            <a:pPr algn="l"/>
            <a:r>
              <a:rPr lang="fr-FR" dirty="0"/>
              <a:t>Communications Manager</a:t>
            </a:r>
          </a:p>
          <a:p>
            <a:pPr algn="l"/>
            <a:r>
              <a:rPr lang="fr-FR" dirty="0"/>
              <a:t>Codema – </a:t>
            </a:r>
            <a:r>
              <a:rPr lang="fr-FR" dirty="0" err="1"/>
              <a:t>Dublin’s</a:t>
            </a:r>
            <a:r>
              <a:rPr lang="fr-FR" dirty="0"/>
              <a:t> Energy Agency</a:t>
            </a:r>
          </a:p>
        </p:txBody>
      </p:sp>
    </p:spTree>
    <p:extLst>
      <p:ext uri="{BB962C8B-B14F-4D97-AF65-F5344CB8AC3E}">
        <p14:creationId xmlns:p14="http://schemas.microsoft.com/office/powerpoint/2010/main" val="3384044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71452" y="1845742"/>
            <a:ext cx="5519619" cy="4934199"/>
          </a:xfrm>
        </p:spPr>
        <p:txBody>
          <a:bodyPr/>
          <a:lstStyle/>
          <a:p>
            <a:pPr>
              <a:buFont typeface="Wingdings" panose="05000000000000000000" pitchFamily="2" charset="2"/>
              <a:buChar char="§"/>
            </a:pPr>
            <a:r>
              <a:rPr lang="en-IE" dirty="0"/>
              <a:t>Identified our system needs</a:t>
            </a:r>
          </a:p>
          <a:p>
            <a:pPr>
              <a:buFont typeface="Wingdings" panose="05000000000000000000" pitchFamily="2" charset="2"/>
              <a:buChar char="§"/>
            </a:pPr>
            <a:r>
              <a:rPr lang="en-IE" dirty="0"/>
              <a:t>Learned about the Transition Management Process: </a:t>
            </a:r>
            <a:r>
              <a:rPr lang="en-US" sz="2400" dirty="0"/>
              <a:t>It’s not just about kilo-watt hours or tCO</a:t>
            </a:r>
            <a:r>
              <a:rPr lang="en-US" sz="1800" dirty="0"/>
              <a:t>2</a:t>
            </a:r>
            <a:r>
              <a:rPr lang="en-US" dirty="0"/>
              <a:t>, need a fundamental change in our culture, structures &amp; practices!</a:t>
            </a:r>
            <a:endParaRPr lang="en-IE" dirty="0"/>
          </a:p>
          <a:p>
            <a:pPr>
              <a:buFont typeface="Wingdings" panose="05000000000000000000" pitchFamily="2" charset="2"/>
              <a:buChar char="§"/>
            </a:pPr>
            <a:r>
              <a:rPr lang="en-IE" dirty="0"/>
              <a:t>Identified the frontrunners we need to involve in this transition community</a:t>
            </a:r>
          </a:p>
          <a:p>
            <a:pPr>
              <a:buFont typeface="Wingdings" panose="05000000000000000000" pitchFamily="2" charset="2"/>
              <a:buChar char="§"/>
            </a:pPr>
            <a:r>
              <a:rPr lang="en-IE" dirty="0"/>
              <a:t>Developed our Work Plan and Marketing Strategy to create the Dublin Energy Transition Roadmap</a:t>
            </a:r>
          </a:p>
          <a:p>
            <a:pPr>
              <a:buFont typeface="Wingdings" panose="05000000000000000000" pitchFamily="2" charset="2"/>
              <a:buChar char="§"/>
            </a:pPr>
            <a:r>
              <a:rPr lang="en-IE" dirty="0"/>
              <a:t>Learning from Pilot Cities and Lighthouse Cities</a:t>
            </a:r>
            <a:endParaRPr lang="fr-FR" dirty="0"/>
          </a:p>
        </p:txBody>
      </p:sp>
      <p:sp>
        <p:nvSpPr>
          <p:cNvPr id="3" name="Titre 2"/>
          <p:cNvSpPr>
            <a:spLocks noGrp="1"/>
          </p:cNvSpPr>
          <p:nvPr>
            <p:ph type="title"/>
          </p:nvPr>
        </p:nvSpPr>
        <p:spPr/>
        <p:txBody>
          <a:bodyPr/>
          <a:lstStyle/>
          <a:p>
            <a:r>
              <a:rPr lang="fr-FR" dirty="0"/>
              <a:t>LEARNINGS FOR DUBLIN</a:t>
            </a:r>
          </a:p>
        </p:txBody>
      </p:sp>
      <p:pic>
        <p:nvPicPr>
          <p:cNvPr id="7" name="Picture Placeholder 6">
            <a:extLst>
              <a:ext uri="{FF2B5EF4-FFF2-40B4-BE49-F238E27FC236}">
                <a16:creationId xmlns:a16="http://schemas.microsoft.com/office/drawing/2014/main" id="{8B9A5E5B-AC3E-4F09-8949-74EB94154695}"/>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973" r="973"/>
          <a:stretch/>
        </p:blipFill>
        <p:spPr>
          <a:xfrm rot="20821319">
            <a:off x="6812645" y="686096"/>
            <a:ext cx="6622818" cy="4507666"/>
          </a:xfrm>
        </p:spPr>
      </p:pic>
    </p:spTree>
    <p:extLst>
      <p:ext uri="{BB962C8B-B14F-4D97-AF65-F5344CB8AC3E}">
        <p14:creationId xmlns:p14="http://schemas.microsoft.com/office/powerpoint/2010/main" val="3103062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3B789-46E0-4319-8712-4DDE5099F794}"/>
              </a:ext>
            </a:extLst>
          </p:cNvPr>
          <p:cNvSpPr>
            <a:spLocks noGrp="1"/>
          </p:cNvSpPr>
          <p:nvPr>
            <p:ph type="title"/>
          </p:nvPr>
        </p:nvSpPr>
        <p:spPr>
          <a:xfrm>
            <a:off x="838200" y="2266696"/>
            <a:ext cx="10515600" cy="1325563"/>
          </a:xfrm>
        </p:spPr>
        <p:txBody>
          <a:bodyPr>
            <a:normAutofit/>
          </a:bodyPr>
          <a:lstStyle/>
          <a:p>
            <a:r>
              <a:rPr lang="en-IE" sz="4400" dirty="0"/>
              <a:t>Dublin Energy Transition Roadmap</a:t>
            </a:r>
          </a:p>
        </p:txBody>
      </p:sp>
    </p:spTree>
    <p:extLst>
      <p:ext uri="{BB962C8B-B14F-4D97-AF65-F5344CB8AC3E}">
        <p14:creationId xmlns:p14="http://schemas.microsoft.com/office/powerpoint/2010/main" val="286668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 </a:t>
            </a:r>
            <a:r>
              <a:rPr lang="fr-FR" dirty="0" err="1"/>
              <a:t>What</a:t>
            </a:r>
            <a:r>
              <a:rPr lang="fr-FR" dirty="0"/>
              <a:t> </a:t>
            </a:r>
            <a:r>
              <a:rPr lang="fr-FR" dirty="0" err="1"/>
              <a:t>is</a:t>
            </a:r>
            <a:r>
              <a:rPr lang="fr-FR" dirty="0"/>
              <a:t> the Dublin Energy Transition Roadmap?</a:t>
            </a:r>
          </a:p>
        </p:txBody>
      </p:sp>
      <p:sp>
        <p:nvSpPr>
          <p:cNvPr id="5" name="Rectangle: Rounded Corners 4">
            <a:extLst>
              <a:ext uri="{FF2B5EF4-FFF2-40B4-BE49-F238E27FC236}">
                <a16:creationId xmlns:a16="http://schemas.microsoft.com/office/drawing/2014/main" id="{2947A91B-75A5-491D-B7D1-F3251592358F}"/>
              </a:ext>
            </a:extLst>
          </p:cNvPr>
          <p:cNvSpPr/>
          <p:nvPr/>
        </p:nvSpPr>
        <p:spPr>
          <a:xfrm>
            <a:off x="1181100" y="1704474"/>
            <a:ext cx="9423400" cy="3823558"/>
          </a:xfrm>
          <a:prstGeom prst="roundRect">
            <a:avLst/>
          </a:prstGeom>
          <a:noFill/>
          <a:ln>
            <a:solidFill>
              <a:srgbClr val="008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E3E416E-7929-474C-BDFB-E36037BDD8A8}"/>
              </a:ext>
            </a:extLst>
          </p:cNvPr>
          <p:cNvSpPr txBox="1"/>
          <p:nvPr/>
        </p:nvSpPr>
        <p:spPr>
          <a:xfrm>
            <a:off x="1409700" y="2108200"/>
            <a:ext cx="8458200" cy="461665"/>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srgbClr val="00617C"/>
                </a:solidFill>
                <a:effectLst/>
                <a:uLnTx/>
                <a:uFillTx/>
                <a:latin typeface="PT Sans" panose="020B0503020203020204" pitchFamily="34" charset="0"/>
                <a:ea typeface="PT Sans" panose="020B0503020203020204" pitchFamily="34" charset="0"/>
                <a:cs typeface="+mn-cs"/>
              </a:rPr>
              <a:t>The Dublin Energy Transition Roadmap aims to…</a:t>
            </a:r>
          </a:p>
        </p:txBody>
      </p:sp>
      <p:sp>
        <p:nvSpPr>
          <p:cNvPr id="9" name="TextBox 8">
            <a:extLst>
              <a:ext uri="{FF2B5EF4-FFF2-40B4-BE49-F238E27FC236}">
                <a16:creationId xmlns:a16="http://schemas.microsoft.com/office/drawing/2014/main" id="{606E5388-28C4-456C-8684-C9DF0255EF03}"/>
              </a:ext>
            </a:extLst>
          </p:cNvPr>
          <p:cNvSpPr txBox="1"/>
          <p:nvPr/>
        </p:nvSpPr>
        <p:spPr>
          <a:xfrm>
            <a:off x="1511300" y="3154588"/>
            <a:ext cx="876300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617C"/>
                </a:solidFill>
                <a:effectLst/>
                <a:uLnTx/>
                <a:uFillTx/>
                <a:latin typeface="PT Sans" panose="020B0503020203020204" pitchFamily="34" charset="0"/>
                <a:ea typeface="PT Sans" panose="020B0503020203020204" pitchFamily="34" charset="0"/>
                <a:cs typeface="+mn-cs"/>
              </a:rPr>
              <a:t>…bring all actors that are necessary for Dublin’s energy transition together to </a:t>
            </a:r>
            <a:r>
              <a:rPr kumimoji="0" lang="en-GB" sz="2000" b="1" i="0" u="none" strike="noStrike" kern="1200" cap="none" spc="0" normalizeH="0" baseline="0" noProof="0" dirty="0">
                <a:ln>
                  <a:noFill/>
                </a:ln>
                <a:solidFill>
                  <a:srgbClr val="00617C"/>
                </a:solidFill>
                <a:effectLst/>
                <a:uLnTx/>
                <a:uFillTx/>
                <a:latin typeface="PT Sans" panose="020B0503020203020204" pitchFamily="34" charset="0"/>
                <a:ea typeface="PT Sans" panose="020B0503020203020204" pitchFamily="34" charset="0"/>
                <a:cs typeface="+mn-cs"/>
              </a:rPr>
              <a:t>develop a shared vision, </a:t>
            </a:r>
            <a:r>
              <a:rPr kumimoji="0" lang="en-GB" sz="2000" b="0" i="0" u="none" strike="noStrike" kern="1200" cap="none" spc="0" normalizeH="0" baseline="0" noProof="0" dirty="0">
                <a:ln>
                  <a:noFill/>
                </a:ln>
                <a:solidFill>
                  <a:srgbClr val="00617C"/>
                </a:solidFill>
                <a:effectLst/>
                <a:uLnTx/>
                <a:uFillTx/>
                <a:latin typeface="PT Sans" panose="020B0503020203020204" pitchFamily="34" charset="0"/>
                <a:ea typeface="PT Sans" panose="020B0503020203020204" pitchFamily="34" charset="0"/>
                <a:cs typeface="+mn-cs"/>
              </a:rPr>
              <a:t>collaborating on and developing </a:t>
            </a:r>
            <a:r>
              <a:rPr kumimoji="0" lang="en-GB" sz="2000" b="1" i="0" u="none" strike="noStrike" kern="1200" cap="none" spc="0" normalizeH="0" baseline="0" noProof="0" dirty="0">
                <a:ln>
                  <a:noFill/>
                </a:ln>
                <a:solidFill>
                  <a:srgbClr val="00617C"/>
                </a:solidFill>
                <a:effectLst/>
                <a:uLnTx/>
                <a:uFillTx/>
                <a:latin typeface="PT Sans" panose="020B0503020203020204" pitchFamily="34" charset="0"/>
                <a:ea typeface="PT Sans" panose="020B0503020203020204" pitchFamily="34" charset="0"/>
                <a:cs typeface="+mn-cs"/>
              </a:rPr>
              <a:t>a clear set of actions to meet our 2030 and 2050 targets, </a:t>
            </a:r>
            <a:r>
              <a:rPr kumimoji="0" lang="en-GB" sz="2000" b="0" i="0" u="none" strike="noStrike" kern="1200" cap="none" spc="0" normalizeH="0" baseline="0" noProof="0" dirty="0">
                <a:ln>
                  <a:noFill/>
                </a:ln>
                <a:solidFill>
                  <a:srgbClr val="00617C"/>
                </a:solidFill>
                <a:effectLst/>
                <a:uLnTx/>
                <a:uFillTx/>
                <a:latin typeface="PT Sans" panose="020B0503020203020204" pitchFamily="34" charset="0"/>
                <a:ea typeface="PT Sans" panose="020B0503020203020204" pitchFamily="34" charset="0"/>
                <a:cs typeface="+mn-cs"/>
              </a:rPr>
              <a:t>that are then disseminated to a wider network across the Dublin region.</a:t>
            </a:r>
            <a:endParaRPr kumimoji="0" lang="en-IE" sz="2000" b="0" i="0" u="none" strike="noStrike" kern="1200" cap="none" spc="0" normalizeH="0" baseline="0" noProof="0" dirty="0">
              <a:ln>
                <a:noFill/>
              </a:ln>
              <a:solidFill>
                <a:srgbClr val="00617C"/>
              </a:solidFill>
              <a:effectLst/>
              <a:uLnTx/>
              <a:uFillTx/>
              <a:latin typeface="PT Sans" panose="020B0503020203020204" pitchFamily="34" charset="0"/>
              <a:ea typeface="PT Sans" panose="020B0503020203020204" pitchFamily="34" charset="0"/>
              <a:cs typeface="+mn-cs"/>
            </a:endParaRPr>
          </a:p>
        </p:txBody>
      </p:sp>
    </p:spTree>
    <p:extLst>
      <p:ext uri="{BB962C8B-B14F-4D97-AF65-F5344CB8AC3E}">
        <p14:creationId xmlns:p14="http://schemas.microsoft.com/office/powerpoint/2010/main" val="902849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 Spotlight on: Dublin</a:t>
            </a:r>
          </a:p>
        </p:txBody>
      </p:sp>
      <p:pic>
        <p:nvPicPr>
          <p:cNvPr id="9" name="Picture 8" descr="A picture containing window&#10;&#10;Description automatically generated">
            <a:extLst>
              <a:ext uri="{FF2B5EF4-FFF2-40B4-BE49-F238E27FC236}">
                <a16:creationId xmlns:a16="http://schemas.microsoft.com/office/drawing/2014/main" id="{042050C9-156B-430F-AA1A-48E68AADCE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8586" y="-174171"/>
            <a:ext cx="2883414" cy="1807468"/>
          </a:xfrm>
          <a:prstGeom prst="rect">
            <a:avLst/>
          </a:prstGeom>
        </p:spPr>
      </p:pic>
      <p:pic>
        <p:nvPicPr>
          <p:cNvPr id="5" name="Content Placeholder 6" descr="A view of a city next to a body of water&#10;&#10;Description automatically generated">
            <a:extLst>
              <a:ext uri="{FF2B5EF4-FFF2-40B4-BE49-F238E27FC236}">
                <a16:creationId xmlns:a16="http://schemas.microsoft.com/office/drawing/2014/main" id="{FE9ADC1F-E381-4C61-ABAD-82758825C6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9040" y="1512032"/>
            <a:ext cx="6552960" cy="4364349"/>
          </a:xfrm>
          <a:prstGeom prst="rect">
            <a:avLst/>
          </a:prstGeom>
        </p:spPr>
      </p:pic>
      <p:sp>
        <p:nvSpPr>
          <p:cNvPr id="7" name="TextBox 6">
            <a:extLst>
              <a:ext uri="{FF2B5EF4-FFF2-40B4-BE49-F238E27FC236}">
                <a16:creationId xmlns:a16="http://schemas.microsoft.com/office/drawing/2014/main" id="{D80314E7-6900-4D17-8348-1DAB42856B59}"/>
              </a:ext>
            </a:extLst>
          </p:cNvPr>
          <p:cNvSpPr txBox="1"/>
          <p:nvPr/>
        </p:nvSpPr>
        <p:spPr>
          <a:xfrm>
            <a:off x="877247" y="1512032"/>
            <a:ext cx="4653758" cy="4893647"/>
          </a:xfrm>
          <a:prstGeom prst="rect">
            <a:avLst/>
          </a:prstGeom>
          <a:noFill/>
        </p:spPr>
        <p:txBody>
          <a:bodyPr wrap="square">
            <a:spAutoFit/>
          </a:bodyPr>
          <a:lstStyle/>
          <a:p>
            <a:pPr marL="285750" indent="-285750">
              <a:buClr>
                <a:srgbClr val="5CB9A6"/>
              </a:buClr>
              <a:buFont typeface="Wingdings" panose="05000000000000000000" pitchFamily="2" charset="2"/>
              <a:buChar char="§"/>
            </a:pPr>
            <a:r>
              <a:rPr lang="en-US" sz="2400" dirty="0">
                <a:solidFill>
                  <a:srgbClr val="00617C"/>
                </a:solidFill>
                <a:latin typeface="PT Sans" panose="020B0503020203020204" pitchFamily="34" charset="0"/>
                <a:ea typeface="PT Sans" panose="020B0503020203020204" pitchFamily="34" charset="0"/>
              </a:rPr>
              <a:t>Dublin Region: Divided into 4 different municipal or local authority regions – Dublin City, </a:t>
            </a:r>
            <a:r>
              <a:rPr lang="en-US" sz="2400" dirty="0" err="1">
                <a:solidFill>
                  <a:srgbClr val="00617C"/>
                </a:solidFill>
                <a:latin typeface="PT Sans" panose="020B0503020203020204" pitchFamily="34" charset="0"/>
                <a:ea typeface="PT Sans" panose="020B0503020203020204" pitchFamily="34" charset="0"/>
              </a:rPr>
              <a:t>Dún</a:t>
            </a:r>
            <a:r>
              <a:rPr lang="en-US" sz="2400" dirty="0">
                <a:solidFill>
                  <a:srgbClr val="00617C"/>
                </a:solidFill>
                <a:latin typeface="PT Sans" panose="020B0503020203020204" pitchFamily="34" charset="0"/>
                <a:ea typeface="PT Sans" panose="020B0503020203020204" pitchFamily="34" charset="0"/>
              </a:rPr>
              <a:t>-Laoghaire </a:t>
            </a:r>
            <a:r>
              <a:rPr lang="en-US" sz="2400" dirty="0" err="1">
                <a:solidFill>
                  <a:srgbClr val="00617C"/>
                </a:solidFill>
                <a:latin typeface="PT Sans" panose="020B0503020203020204" pitchFamily="34" charset="0"/>
                <a:ea typeface="PT Sans" panose="020B0503020203020204" pitchFamily="34" charset="0"/>
              </a:rPr>
              <a:t>Rathdown</a:t>
            </a:r>
            <a:r>
              <a:rPr lang="en-US" sz="2400" dirty="0">
                <a:solidFill>
                  <a:srgbClr val="00617C"/>
                </a:solidFill>
                <a:latin typeface="PT Sans" panose="020B0503020203020204" pitchFamily="34" charset="0"/>
                <a:ea typeface="PT Sans" panose="020B0503020203020204" pitchFamily="34" charset="0"/>
              </a:rPr>
              <a:t> Fingal &amp; South Dublin</a:t>
            </a:r>
          </a:p>
          <a:p>
            <a:pPr marL="285750" indent="-285750">
              <a:buClr>
                <a:srgbClr val="5CB9A6"/>
              </a:buClr>
              <a:buFont typeface="Wingdings" panose="05000000000000000000" pitchFamily="2" charset="2"/>
              <a:buChar char="§"/>
            </a:pPr>
            <a:r>
              <a:rPr lang="en-US" sz="2400" dirty="0">
                <a:solidFill>
                  <a:srgbClr val="00617C"/>
                </a:solidFill>
                <a:latin typeface="PT Sans" panose="020B0503020203020204" pitchFamily="34" charset="0"/>
                <a:ea typeface="PT Sans" panose="020B0503020203020204" pitchFamily="34" charset="0"/>
              </a:rPr>
              <a:t>Population of over 1.3M &amp; over 516,000 households</a:t>
            </a:r>
          </a:p>
          <a:p>
            <a:pPr marL="285750" indent="-285750">
              <a:buClr>
                <a:srgbClr val="5CB9A6"/>
              </a:buClr>
              <a:buFont typeface="Wingdings" panose="05000000000000000000" pitchFamily="2" charset="2"/>
              <a:buChar char="§"/>
            </a:pPr>
            <a:r>
              <a:rPr lang="en-US" sz="2400" dirty="0">
                <a:solidFill>
                  <a:srgbClr val="00617C"/>
                </a:solidFill>
                <a:latin typeface="PT Sans" panose="020B0503020203020204" pitchFamily="34" charset="0"/>
                <a:ea typeface="PT Sans" panose="020B0503020203020204" pitchFamily="34" charset="0"/>
              </a:rPr>
              <a:t>Pre-</a:t>
            </a:r>
            <a:r>
              <a:rPr lang="en-US" sz="2400" dirty="0" err="1">
                <a:solidFill>
                  <a:srgbClr val="00617C"/>
                </a:solidFill>
                <a:latin typeface="PT Sans" panose="020B0503020203020204" pitchFamily="34" charset="0"/>
                <a:ea typeface="PT Sans" panose="020B0503020203020204" pitchFamily="34" charset="0"/>
              </a:rPr>
              <a:t>Covid</a:t>
            </a:r>
            <a:r>
              <a:rPr lang="en-US" sz="2400" dirty="0">
                <a:solidFill>
                  <a:srgbClr val="00617C"/>
                </a:solidFill>
                <a:latin typeface="PT Sans" panose="020B0503020203020204" pitchFamily="34" charset="0"/>
                <a:ea typeface="PT Sans" panose="020B0503020203020204" pitchFamily="34" charset="0"/>
              </a:rPr>
              <a:t>: One of fastest growing economies in Europe</a:t>
            </a:r>
          </a:p>
          <a:p>
            <a:pPr marL="285750" indent="-285750">
              <a:buClr>
                <a:srgbClr val="5CB9A6"/>
              </a:buClr>
              <a:buFont typeface="Wingdings" panose="05000000000000000000" pitchFamily="2" charset="2"/>
              <a:buChar char="§"/>
            </a:pPr>
            <a:r>
              <a:rPr lang="en-US" sz="2400" dirty="0">
                <a:solidFill>
                  <a:srgbClr val="00617C"/>
                </a:solidFill>
                <a:latin typeface="PT Sans" panose="020B0503020203020204" pitchFamily="34" charset="0"/>
                <a:ea typeface="PT Sans" panose="020B0503020203020204" pitchFamily="34" charset="0"/>
              </a:rPr>
              <a:t>Dublin’s energy demand is increasing – e.g. increased building construction, data </a:t>
            </a:r>
            <a:r>
              <a:rPr lang="en-US" sz="2400" dirty="0" err="1">
                <a:solidFill>
                  <a:srgbClr val="00617C"/>
                </a:solidFill>
                <a:latin typeface="PT Sans" panose="020B0503020203020204" pitchFamily="34" charset="0"/>
                <a:ea typeface="PT Sans" panose="020B0503020203020204" pitchFamily="34" charset="0"/>
              </a:rPr>
              <a:t>centres</a:t>
            </a:r>
            <a:endParaRPr lang="en-US" sz="2400" dirty="0">
              <a:solidFill>
                <a:srgbClr val="00617C"/>
              </a:solidFill>
              <a:latin typeface="PT Sans" panose="020B0503020203020204" pitchFamily="34" charset="0"/>
              <a:ea typeface="PT Sans" panose="020B0503020203020204" pitchFamily="34" charset="0"/>
            </a:endParaRPr>
          </a:p>
        </p:txBody>
      </p:sp>
    </p:spTree>
    <p:extLst>
      <p:ext uri="{BB962C8B-B14F-4D97-AF65-F5344CB8AC3E}">
        <p14:creationId xmlns:p14="http://schemas.microsoft.com/office/powerpoint/2010/main" val="591844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4501AE-93F3-4CD2-A935-8D21F997513B}"/>
              </a:ext>
            </a:extLst>
          </p:cNvPr>
          <p:cNvSpPr>
            <a:spLocks noGrp="1"/>
          </p:cNvSpPr>
          <p:nvPr>
            <p:ph type="title"/>
          </p:nvPr>
        </p:nvSpPr>
        <p:spPr>
          <a:xfrm>
            <a:off x="1356650" y="2909736"/>
            <a:ext cx="9478699" cy="1038527"/>
          </a:xfrm>
        </p:spPr>
        <p:txBody>
          <a:bodyPr>
            <a:normAutofit/>
          </a:bodyPr>
          <a:lstStyle/>
          <a:p>
            <a:r>
              <a:rPr lang="en-US" sz="4400" dirty="0"/>
              <a:t> </a:t>
            </a:r>
            <a:r>
              <a:rPr lang="en-US" sz="4400" dirty="0">
                <a:latin typeface="PT Sans" panose="020B0503020203020204" pitchFamily="34" charset="0"/>
                <a:ea typeface="PT Sans" panose="020B0503020203020204" pitchFamily="34" charset="0"/>
              </a:rPr>
              <a:t>The Benefits of Low-Carbon Cities…</a:t>
            </a:r>
          </a:p>
        </p:txBody>
      </p:sp>
    </p:spTree>
    <p:extLst>
      <p:ext uri="{BB962C8B-B14F-4D97-AF65-F5344CB8AC3E}">
        <p14:creationId xmlns:p14="http://schemas.microsoft.com/office/powerpoint/2010/main" val="3862188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708A820-D787-49FD-A6BC-9BE463B77867}"/>
              </a:ext>
            </a:extLst>
          </p:cNvPr>
          <p:cNvGraphicFramePr>
            <a:graphicFrameLocks noGrp="1"/>
          </p:cNvGraphicFramePr>
          <p:nvPr>
            <p:ph idx="1"/>
            <p:extLst>
              <p:ext uri="{D42A27DB-BD31-4B8C-83A1-F6EECF244321}">
                <p14:modId xmlns:p14="http://schemas.microsoft.com/office/powerpoint/2010/main" val="140937651"/>
              </p:ext>
            </p:extLst>
          </p:nvPr>
        </p:nvGraphicFramePr>
        <p:xfrm>
          <a:off x="320566" y="244365"/>
          <a:ext cx="11550868" cy="6537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8903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7D3D7AF9-8A17-4901-AB3A-02E434B196A3}"/>
              </a:ext>
            </a:extLst>
          </p:cNvPr>
          <p:cNvPicPr>
            <a:picLocks noChangeAspect="1"/>
          </p:cNvPicPr>
          <p:nvPr/>
        </p:nvPicPr>
        <p:blipFill>
          <a:blip r:embed="rId3"/>
          <a:stretch>
            <a:fillRect/>
          </a:stretch>
        </p:blipFill>
        <p:spPr>
          <a:xfrm>
            <a:off x="1023188" y="68263"/>
            <a:ext cx="10145624" cy="6721475"/>
          </a:xfrm>
          <a:prstGeom prst="rect">
            <a:avLst/>
          </a:prstGeom>
          <a:noFill/>
        </p:spPr>
      </p:pic>
    </p:spTree>
    <p:extLst>
      <p:ext uri="{BB962C8B-B14F-4D97-AF65-F5344CB8AC3E}">
        <p14:creationId xmlns:p14="http://schemas.microsoft.com/office/powerpoint/2010/main" val="1679004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 </a:t>
            </a:r>
            <a:r>
              <a:rPr lang="en-US" b="1" dirty="0"/>
              <a:t>Scale of the challenge</a:t>
            </a:r>
            <a:endParaRPr lang="fr-FR" dirty="0"/>
          </a:p>
        </p:txBody>
      </p:sp>
      <p:pic>
        <p:nvPicPr>
          <p:cNvPr id="6" name="Picture Placeholder 5">
            <a:extLst>
              <a:ext uri="{FF2B5EF4-FFF2-40B4-BE49-F238E27FC236}">
                <a16:creationId xmlns:a16="http://schemas.microsoft.com/office/drawing/2014/main" id="{B553118A-C12C-470D-AD69-5EE1E5DC91A8}"/>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074" r="1074"/>
          <a:stretch/>
        </p:blipFill>
        <p:spPr>
          <a:xfrm rot="21600000">
            <a:off x="6030605" y="1368991"/>
            <a:ext cx="6161395" cy="4193609"/>
          </a:xfrm>
        </p:spPr>
      </p:pic>
      <p:sp>
        <p:nvSpPr>
          <p:cNvPr id="14" name="Content Placeholder 2">
            <a:extLst>
              <a:ext uri="{FF2B5EF4-FFF2-40B4-BE49-F238E27FC236}">
                <a16:creationId xmlns:a16="http://schemas.microsoft.com/office/drawing/2014/main" id="{16304EA0-924F-4BDC-B533-BC7A4E68ADB5}"/>
              </a:ext>
            </a:extLst>
          </p:cNvPr>
          <p:cNvSpPr txBox="1">
            <a:spLocks/>
          </p:cNvSpPr>
          <p:nvPr/>
        </p:nvSpPr>
        <p:spPr>
          <a:xfrm>
            <a:off x="804948" y="1749437"/>
            <a:ext cx="4859582" cy="381316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None/>
            </a:pPr>
            <a:endParaRPr lang="en-US" dirty="0"/>
          </a:p>
          <a:p>
            <a:pPr marL="0" indent="0" algn="ctr">
              <a:buFont typeface="Arial" panose="020B0604020202020204" pitchFamily="34" charset="0"/>
              <a:buNone/>
            </a:pPr>
            <a:r>
              <a:rPr lang="en-US" sz="3200" b="1" dirty="0">
                <a:solidFill>
                  <a:srgbClr val="00617C"/>
                </a:solidFill>
                <a:latin typeface="PT Sans" panose="020B0703020203020204" pitchFamily="34" charset="0"/>
                <a:ea typeface="PT Sans" panose="020B0703020203020204" pitchFamily="34" charset="0"/>
              </a:rPr>
              <a:t>Need to save/sink CO</a:t>
            </a:r>
            <a:r>
              <a:rPr lang="en-US" b="1" dirty="0">
                <a:solidFill>
                  <a:srgbClr val="00617C"/>
                </a:solidFill>
                <a:latin typeface="PT Sans" panose="020B0703020203020204" pitchFamily="34" charset="0"/>
                <a:ea typeface="PT Sans" panose="020B0703020203020204" pitchFamily="34" charset="0"/>
              </a:rPr>
              <a:t>2</a:t>
            </a:r>
            <a:r>
              <a:rPr lang="en-US" sz="3200" b="1" dirty="0">
                <a:solidFill>
                  <a:srgbClr val="00617C"/>
                </a:solidFill>
                <a:latin typeface="PT Sans" panose="020B0703020203020204" pitchFamily="34" charset="0"/>
                <a:ea typeface="PT Sans" panose="020B0703020203020204" pitchFamily="34" charset="0"/>
              </a:rPr>
              <a:t> equivalent of taking 57,000 cars </a:t>
            </a:r>
            <a:r>
              <a:rPr lang="en-US" sz="3200" dirty="0">
                <a:solidFill>
                  <a:srgbClr val="00617C"/>
                </a:solidFill>
                <a:latin typeface="PT Sans" panose="020B0703020203020204" pitchFamily="34" charset="0"/>
                <a:ea typeface="PT Sans" panose="020B0703020203020204" pitchFamily="34" charset="0"/>
              </a:rPr>
              <a:t>off Dublin’s roads…. </a:t>
            </a:r>
          </a:p>
          <a:p>
            <a:pPr marL="0" indent="0" algn="ctr">
              <a:buFont typeface="Arial" panose="020B0604020202020204" pitchFamily="34" charset="0"/>
              <a:buNone/>
            </a:pPr>
            <a:r>
              <a:rPr lang="en-US" sz="3200" b="1" u="sng" dirty="0">
                <a:solidFill>
                  <a:srgbClr val="00617C"/>
                </a:solidFill>
                <a:latin typeface="PT Sans" panose="020B0703020203020204" pitchFamily="34" charset="0"/>
                <a:ea typeface="PT Sans" panose="020B0703020203020204" pitchFamily="34" charset="0"/>
              </a:rPr>
              <a:t>EVERY YEAR FOR 30 YEARS</a:t>
            </a:r>
            <a:endParaRPr lang="en-US" sz="3200" b="1" dirty="0">
              <a:solidFill>
                <a:srgbClr val="00617C"/>
              </a:solidFill>
              <a:latin typeface="PT Sans" panose="020B0703020203020204" pitchFamily="34" charset="0"/>
              <a:ea typeface="PT Sans" panose="020B0703020203020204" pitchFamily="34" charset="0"/>
            </a:endParaRPr>
          </a:p>
          <a:p>
            <a:endParaRPr lang="en-US" dirty="0"/>
          </a:p>
        </p:txBody>
      </p:sp>
    </p:spTree>
    <p:extLst>
      <p:ext uri="{BB962C8B-B14F-4D97-AF65-F5344CB8AC3E}">
        <p14:creationId xmlns:p14="http://schemas.microsoft.com/office/powerpoint/2010/main" val="2582649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pie chart&#10;&#10;Description automatically generated">
            <a:extLst>
              <a:ext uri="{FF2B5EF4-FFF2-40B4-BE49-F238E27FC236}">
                <a16:creationId xmlns:a16="http://schemas.microsoft.com/office/drawing/2014/main" id="{4F83FFCC-8A10-4EBE-BB78-E70E6133D2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4001" y="628538"/>
            <a:ext cx="8346085" cy="5280538"/>
          </a:xfrm>
          <a:prstGeom prst="rect">
            <a:avLst/>
          </a:prstGeom>
        </p:spPr>
      </p:pic>
    </p:spTree>
    <p:extLst>
      <p:ext uri="{BB962C8B-B14F-4D97-AF65-F5344CB8AC3E}">
        <p14:creationId xmlns:p14="http://schemas.microsoft.com/office/powerpoint/2010/main" val="2759451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 </a:t>
            </a:r>
            <a:r>
              <a:rPr lang="en-US" dirty="0"/>
              <a:t>Local Authority Climate Action</a:t>
            </a:r>
            <a:endParaRPr lang="fr-FR" dirty="0"/>
          </a:p>
        </p:txBody>
      </p:sp>
      <p:sp>
        <p:nvSpPr>
          <p:cNvPr id="14" name="Content Placeholder 2">
            <a:extLst>
              <a:ext uri="{FF2B5EF4-FFF2-40B4-BE49-F238E27FC236}">
                <a16:creationId xmlns:a16="http://schemas.microsoft.com/office/drawing/2014/main" id="{16304EA0-924F-4BDC-B533-BC7A4E68ADB5}"/>
              </a:ext>
            </a:extLst>
          </p:cNvPr>
          <p:cNvSpPr txBox="1">
            <a:spLocks/>
          </p:cNvSpPr>
          <p:nvPr/>
        </p:nvSpPr>
        <p:spPr>
          <a:xfrm>
            <a:off x="804948" y="1749437"/>
            <a:ext cx="4859582" cy="38131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solidFill>
                  <a:srgbClr val="00617C"/>
                </a:solidFill>
                <a:latin typeface="PT Sans" panose="020B0503020203020204" pitchFamily="34" charset="0"/>
                <a:ea typeface="PT Sans" panose="020B0503020203020204" pitchFamily="34" charset="0"/>
              </a:rPr>
              <a:t>Dublin Municipalities:</a:t>
            </a:r>
          </a:p>
          <a:p>
            <a:pPr>
              <a:buClr>
                <a:srgbClr val="73BB81"/>
              </a:buClr>
              <a:buFont typeface="Wingdings" panose="05000000000000000000" pitchFamily="2" charset="2"/>
              <a:buChar char="§"/>
            </a:pPr>
            <a:r>
              <a:rPr lang="en-US" sz="2400" dirty="0">
                <a:solidFill>
                  <a:srgbClr val="00617C"/>
                </a:solidFill>
                <a:latin typeface="PT Sans" panose="020B0503020203020204" pitchFamily="34" charset="0"/>
                <a:ea typeface="PT Sans" panose="020B0503020203020204" pitchFamily="34" charset="0"/>
              </a:rPr>
              <a:t>Have each developed their Climate Change Action Plans, with the support of Codema</a:t>
            </a:r>
          </a:p>
          <a:p>
            <a:pPr>
              <a:buClr>
                <a:srgbClr val="73BB81"/>
              </a:buClr>
              <a:buFont typeface="Wingdings" panose="05000000000000000000" pitchFamily="2" charset="2"/>
              <a:buChar char="§"/>
            </a:pPr>
            <a:r>
              <a:rPr lang="en-US" sz="2400" dirty="0">
                <a:solidFill>
                  <a:srgbClr val="00617C"/>
                </a:solidFill>
                <a:latin typeface="PT Sans" panose="020B0503020203020204" pitchFamily="34" charset="0"/>
                <a:ea typeface="PT Sans" panose="020B0503020203020204" pitchFamily="34" charset="0"/>
              </a:rPr>
              <a:t>Only account for 3% of emissions in the entire Dublin Region</a:t>
            </a:r>
          </a:p>
          <a:p>
            <a:pPr marL="0" indent="0">
              <a:buFont typeface="Arial" panose="020B0604020202020204" pitchFamily="34" charset="0"/>
              <a:buNone/>
            </a:pPr>
            <a:endParaRPr lang="en-US" dirty="0"/>
          </a:p>
        </p:txBody>
      </p:sp>
      <p:pic>
        <p:nvPicPr>
          <p:cNvPr id="5" name="Picture 4">
            <a:extLst>
              <a:ext uri="{FF2B5EF4-FFF2-40B4-BE49-F238E27FC236}">
                <a16:creationId xmlns:a16="http://schemas.microsoft.com/office/drawing/2014/main" id="{CEC349A0-E041-43B8-A7C6-A437C360EC47}"/>
              </a:ext>
            </a:extLst>
          </p:cNvPr>
          <p:cNvPicPr>
            <a:picLocks noChangeAspect="1"/>
          </p:cNvPicPr>
          <p:nvPr/>
        </p:nvPicPr>
        <p:blipFill>
          <a:blip r:embed="rId3"/>
          <a:stretch>
            <a:fillRect/>
          </a:stretch>
        </p:blipFill>
        <p:spPr>
          <a:xfrm>
            <a:off x="9270897" y="3397273"/>
            <a:ext cx="1884440" cy="2671350"/>
          </a:xfrm>
          <a:prstGeom prst="rect">
            <a:avLst/>
          </a:prstGeom>
          <a:ln w="12700">
            <a:solidFill>
              <a:schemeClr val="tx1"/>
            </a:solidFill>
          </a:ln>
        </p:spPr>
      </p:pic>
      <p:pic>
        <p:nvPicPr>
          <p:cNvPr id="8" name="Picture 7">
            <a:extLst>
              <a:ext uri="{FF2B5EF4-FFF2-40B4-BE49-F238E27FC236}">
                <a16:creationId xmlns:a16="http://schemas.microsoft.com/office/drawing/2014/main" id="{995055E7-94F1-406E-9545-6E9F1958F578}"/>
              </a:ext>
            </a:extLst>
          </p:cNvPr>
          <p:cNvPicPr>
            <a:picLocks noChangeAspect="1"/>
          </p:cNvPicPr>
          <p:nvPr/>
        </p:nvPicPr>
        <p:blipFill>
          <a:blip r:embed="rId4"/>
          <a:stretch>
            <a:fillRect/>
          </a:stretch>
        </p:blipFill>
        <p:spPr>
          <a:xfrm>
            <a:off x="7264433" y="680519"/>
            <a:ext cx="1849565" cy="2686191"/>
          </a:xfrm>
          <a:prstGeom prst="rect">
            <a:avLst/>
          </a:prstGeom>
          <a:ln w="12700">
            <a:solidFill>
              <a:schemeClr val="tx1"/>
            </a:solidFill>
          </a:ln>
        </p:spPr>
      </p:pic>
      <p:pic>
        <p:nvPicPr>
          <p:cNvPr id="10" name="Picture 9">
            <a:extLst>
              <a:ext uri="{FF2B5EF4-FFF2-40B4-BE49-F238E27FC236}">
                <a16:creationId xmlns:a16="http://schemas.microsoft.com/office/drawing/2014/main" id="{5E674EE3-39E3-4253-B1F0-FB76A6919BB7}"/>
              </a:ext>
            </a:extLst>
          </p:cNvPr>
          <p:cNvPicPr>
            <a:picLocks noChangeAspect="1"/>
          </p:cNvPicPr>
          <p:nvPr/>
        </p:nvPicPr>
        <p:blipFill>
          <a:blip r:embed="rId5"/>
          <a:stretch>
            <a:fillRect/>
          </a:stretch>
        </p:blipFill>
        <p:spPr>
          <a:xfrm>
            <a:off x="9270897" y="680519"/>
            <a:ext cx="1884441" cy="2694052"/>
          </a:xfrm>
          <a:prstGeom prst="rect">
            <a:avLst/>
          </a:prstGeom>
          <a:ln w="12700">
            <a:solidFill>
              <a:schemeClr val="tx1"/>
            </a:solidFill>
          </a:ln>
        </p:spPr>
      </p:pic>
      <p:pic>
        <p:nvPicPr>
          <p:cNvPr id="12" name="Picture 11">
            <a:extLst>
              <a:ext uri="{FF2B5EF4-FFF2-40B4-BE49-F238E27FC236}">
                <a16:creationId xmlns:a16="http://schemas.microsoft.com/office/drawing/2014/main" id="{F3E89A3B-C027-481A-B3A7-166ACC5FB436}"/>
              </a:ext>
            </a:extLst>
          </p:cNvPr>
          <p:cNvPicPr>
            <a:picLocks noChangeAspect="1"/>
          </p:cNvPicPr>
          <p:nvPr/>
        </p:nvPicPr>
        <p:blipFill>
          <a:blip r:embed="rId6"/>
          <a:stretch>
            <a:fillRect/>
          </a:stretch>
        </p:blipFill>
        <p:spPr>
          <a:xfrm>
            <a:off x="7281781" y="3397273"/>
            <a:ext cx="1832872" cy="2671350"/>
          </a:xfrm>
          <a:prstGeom prst="rect">
            <a:avLst/>
          </a:prstGeom>
          <a:ln w="12700">
            <a:solidFill>
              <a:schemeClr val="tx1"/>
            </a:solidFill>
          </a:ln>
        </p:spPr>
      </p:pic>
    </p:spTree>
    <p:extLst>
      <p:ext uri="{BB962C8B-B14F-4D97-AF65-F5344CB8AC3E}">
        <p14:creationId xmlns:p14="http://schemas.microsoft.com/office/powerpoint/2010/main" val="2975897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 </a:t>
            </a:r>
            <a:r>
              <a:rPr lang="en-US" dirty="0"/>
              <a:t>About Codema</a:t>
            </a:r>
            <a:endParaRPr lang="fr-FR" dirty="0"/>
          </a:p>
        </p:txBody>
      </p:sp>
      <p:sp>
        <p:nvSpPr>
          <p:cNvPr id="14" name="Content Placeholder 2">
            <a:extLst>
              <a:ext uri="{FF2B5EF4-FFF2-40B4-BE49-F238E27FC236}">
                <a16:creationId xmlns:a16="http://schemas.microsoft.com/office/drawing/2014/main" id="{16304EA0-924F-4BDC-B533-BC7A4E68ADB5}"/>
              </a:ext>
            </a:extLst>
          </p:cNvPr>
          <p:cNvSpPr txBox="1">
            <a:spLocks/>
          </p:cNvSpPr>
          <p:nvPr/>
        </p:nvSpPr>
        <p:spPr>
          <a:xfrm>
            <a:off x="804948" y="1749437"/>
            <a:ext cx="4859582" cy="5019498"/>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None/>
            </a:pPr>
            <a:endParaRPr lang="en-US" dirty="0"/>
          </a:p>
          <a:p>
            <a:pPr marL="263525" indent="-263525">
              <a:spcAft>
                <a:spcPts val="1000"/>
              </a:spcAft>
              <a:buClr>
                <a:srgbClr val="73BB81"/>
              </a:buClr>
              <a:buFont typeface="Wingdings" panose="05000000000000000000" pitchFamily="2" charset="2"/>
              <a:buChar char="§"/>
              <a:defRPr/>
            </a:pPr>
            <a:r>
              <a:rPr lang="en-IE" sz="5100" dirty="0">
                <a:solidFill>
                  <a:srgbClr val="00617C"/>
                </a:solidFill>
                <a:latin typeface="PT Sans" panose="020B0703020203020204" pitchFamily="34" charset="0"/>
                <a:ea typeface="PT Sans" panose="020B0703020203020204" pitchFamily="34" charset="0"/>
              </a:rPr>
              <a:t>Founded in 1997 as not-for-profit organisation</a:t>
            </a:r>
          </a:p>
          <a:p>
            <a:pPr marL="263525" marR="0" lvl="0" indent="-263525" defTabSz="914400" rtl="0" eaLnBrk="1" fontAlgn="auto" latinLnBrk="0" hangingPunct="1">
              <a:lnSpc>
                <a:spcPct val="100000"/>
              </a:lnSpc>
              <a:spcAft>
                <a:spcPts val="1000"/>
              </a:spcAft>
              <a:buClr>
                <a:srgbClr val="73BB81"/>
              </a:buClr>
              <a:buSzTx/>
              <a:buFont typeface="Wingdings" panose="05000000000000000000" pitchFamily="2" charset="2"/>
              <a:buChar char="§"/>
              <a:tabLst/>
              <a:defRPr/>
            </a:pPr>
            <a:r>
              <a:rPr kumimoji="0" lang="en-IE" sz="5100" b="0" i="0" u="none" strike="noStrike" kern="1200" cap="none" spc="0" normalizeH="0" baseline="0" noProof="0" dirty="0">
                <a:ln>
                  <a:noFill/>
                </a:ln>
                <a:solidFill>
                  <a:srgbClr val="00617C"/>
                </a:solidFill>
                <a:effectLst/>
                <a:uLnTx/>
                <a:uFillTx/>
                <a:latin typeface="PT Sans" panose="020B0703020203020204" pitchFamily="34" charset="0"/>
                <a:ea typeface="PT Sans" panose="020B0703020203020204" pitchFamily="34" charset="0"/>
              </a:rPr>
              <a:t>Energy Agency to 4 Dublin Municipalities</a:t>
            </a:r>
          </a:p>
          <a:p>
            <a:pPr marL="263525" marR="0" lvl="0" indent="-263525" defTabSz="914400" rtl="0" eaLnBrk="1" fontAlgn="auto" latinLnBrk="0" hangingPunct="1">
              <a:lnSpc>
                <a:spcPct val="100000"/>
              </a:lnSpc>
              <a:spcAft>
                <a:spcPts val="1000"/>
              </a:spcAft>
              <a:buClr>
                <a:srgbClr val="73BB81"/>
              </a:buClr>
              <a:buSzTx/>
              <a:buFont typeface="Wingdings" panose="05000000000000000000" pitchFamily="2" charset="2"/>
              <a:buChar char="§"/>
              <a:tabLst/>
              <a:defRPr/>
            </a:pPr>
            <a:r>
              <a:rPr kumimoji="0" lang="en-IE" sz="5100" b="0" i="0" u="none" strike="noStrike" kern="1200" cap="none" spc="0" normalizeH="0" baseline="0" noProof="0" dirty="0">
                <a:ln>
                  <a:noFill/>
                </a:ln>
                <a:solidFill>
                  <a:srgbClr val="00617C"/>
                </a:solidFill>
                <a:effectLst/>
                <a:uLnTx/>
                <a:uFillTx/>
                <a:latin typeface="PT Sans" panose="020B0703020203020204" pitchFamily="34" charset="0"/>
                <a:ea typeface="PT Sans" panose="020B0703020203020204" pitchFamily="34" charset="0"/>
              </a:rPr>
              <a:t>Work with the 4 Councils to </a:t>
            </a:r>
            <a:r>
              <a:rPr kumimoji="0" lang="en-IE" sz="5100" b="0" i="0" u="none" strike="noStrike" kern="1200" cap="none" spc="0" normalizeH="0" baseline="0" noProof="0" dirty="0" err="1">
                <a:ln>
                  <a:noFill/>
                </a:ln>
                <a:solidFill>
                  <a:srgbClr val="00617C"/>
                </a:solidFill>
                <a:effectLst/>
                <a:uLnTx/>
                <a:uFillTx/>
                <a:latin typeface="PT Sans" panose="020B0703020203020204" pitchFamily="34" charset="0"/>
                <a:ea typeface="PT Sans" panose="020B0703020203020204" pitchFamily="34" charset="0"/>
              </a:rPr>
              <a:t>i</a:t>
            </a:r>
            <a:r>
              <a:rPr lang="en-IE" sz="5100" dirty="0" err="1">
                <a:solidFill>
                  <a:srgbClr val="00617C"/>
                </a:solidFill>
                <a:latin typeface="PT Sans" panose="020B0703020203020204" pitchFamily="34" charset="0"/>
                <a:ea typeface="PT Sans" panose="020B0703020203020204" pitchFamily="34" charset="0"/>
              </a:rPr>
              <a:t>mprove</a:t>
            </a:r>
            <a:r>
              <a:rPr lang="en-IE" sz="5100" dirty="0">
                <a:solidFill>
                  <a:srgbClr val="00617C"/>
                </a:solidFill>
                <a:latin typeface="PT Sans" panose="020B0703020203020204" pitchFamily="34" charset="0"/>
                <a:ea typeface="PT Sans" panose="020B0703020203020204" pitchFamily="34" charset="0"/>
              </a:rPr>
              <a:t> energy use and reduce CO2 in Dublin – transition Dublin to a healthy, sustainable carbon neutral region</a:t>
            </a:r>
            <a:endParaRPr kumimoji="0" lang="en-IE" sz="5100" b="0" i="0" u="none" strike="noStrike" kern="1200" cap="none" spc="0" normalizeH="0" baseline="0" noProof="0" dirty="0">
              <a:ln>
                <a:noFill/>
              </a:ln>
              <a:solidFill>
                <a:srgbClr val="00617C"/>
              </a:solidFill>
              <a:effectLst/>
              <a:uLnTx/>
              <a:uFillTx/>
              <a:latin typeface="PT Sans" panose="020B0703020203020204" pitchFamily="34" charset="0"/>
              <a:ea typeface="PT Sans" panose="020B0703020203020204" pitchFamily="34" charset="0"/>
            </a:endParaRPr>
          </a:p>
          <a:p>
            <a:pPr marL="0" indent="0" algn="ctr">
              <a:buFont typeface="Arial" panose="020B0604020202020204" pitchFamily="34" charset="0"/>
              <a:buNone/>
            </a:pPr>
            <a:endParaRPr lang="en-US" dirty="0"/>
          </a:p>
        </p:txBody>
      </p:sp>
      <p:pic>
        <p:nvPicPr>
          <p:cNvPr id="5" name="Picture 4">
            <a:extLst>
              <a:ext uri="{FF2B5EF4-FFF2-40B4-BE49-F238E27FC236}">
                <a16:creationId xmlns:a16="http://schemas.microsoft.com/office/drawing/2014/main" id="{B172FFE5-1399-4070-BA1E-42CF8EF8E5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5927" y="1703137"/>
            <a:ext cx="6127116" cy="4085561"/>
          </a:xfrm>
          <a:prstGeom prst="rect">
            <a:avLst/>
          </a:prstGeom>
        </p:spPr>
      </p:pic>
      <p:pic>
        <p:nvPicPr>
          <p:cNvPr id="6" name="Picture 5" descr="A picture containing window&#10;&#10;Description automatically generated">
            <a:extLst>
              <a:ext uri="{FF2B5EF4-FFF2-40B4-BE49-F238E27FC236}">
                <a16:creationId xmlns:a16="http://schemas.microsoft.com/office/drawing/2014/main" id="{3DE35D02-DEA0-4EC4-804A-C29D04D615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3891" y="150366"/>
            <a:ext cx="2468346" cy="1547283"/>
          </a:xfrm>
          <a:prstGeom prst="rect">
            <a:avLst/>
          </a:prstGeom>
        </p:spPr>
      </p:pic>
    </p:spTree>
    <p:extLst>
      <p:ext uri="{BB962C8B-B14F-4D97-AF65-F5344CB8AC3E}">
        <p14:creationId xmlns:p14="http://schemas.microsoft.com/office/powerpoint/2010/main" val="1222277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We are developing the Dublin Energy Transition Roadmap to get us there…</a:t>
            </a:r>
          </a:p>
        </p:txBody>
      </p:sp>
      <p:sp>
        <p:nvSpPr>
          <p:cNvPr id="3" name="Espace réservé du texte 2"/>
          <p:cNvSpPr>
            <a:spLocks noGrp="1"/>
          </p:cNvSpPr>
          <p:nvPr>
            <p:ph type="body" sz="quarter" idx="10"/>
          </p:nvPr>
        </p:nvSpPr>
        <p:spPr>
          <a:xfrm>
            <a:off x="838199" y="3608387"/>
            <a:ext cx="8052881" cy="2607355"/>
          </a:xfrm>
        </p:spPr>
        <p:txBody>
          <a:bodyPr>
            <a:normAutofit/>
          </a:bodyPr>
          <a:lstStyle/>
          <a:p>
            <a:r>
              <a:rPr lang="fr-FR" dirty="0"/>
              <a:t> Transition Team to Coordinate</a:t>
            </a:r>
          </a:p>
          <a:p>
            <a:r>
              <a:rPr lang="fr-FR" dirty="0"/>
              <a:t> Evidence-base to Inform</a:t>
            </a:r>
          </a:p>
          <a:p>
            <a:r>
              <a:rPr lang="fr-FR" dirty="0"/>
              <a:t> Engagement &amp; Networking</a:t>
            </a:r>
          </a:p>
          <a:p>
            <a:r>
              <a:rPr lang="fr-FR" dirty="0"/>
              <a:t> Collaborative development</a:t>
            </a:r>
          </a:p>
          <a:p>
            <a:r>
              <a:rPr lang="fr-FR" dirty="0"/>
              <a:t> Cross-sector Commitment </a:t>
            </a:r>
          </a:p>
          <a:p>
            <a:endParaRPr lang="fr-FR" dirty="0"/>
          </a:p>
        </p:txBody>
      </p:sp>
    </p:spTree>
    <p:extLst>
      <p:ext uri="{BB962C8B-B14F-4D97-AF65-F5344CB8AC3E}">
        <p14:creationId xmlns:p14="http://schemas.microsoft.com/office/powerpoint/2010/main" val="2351302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B117B-C072-4C6B-BEAC-4513B573A68C}"/>
              </a:ext>
            </a:extLst>
          </p:cNvPr>
          <p:cNvSpPr>
            <a:spLocks noGrp="1"/>
          </p:cNvSpPr>
          <p:nvPr>
            <p:ph type="title"/>
          </p:nvPr>
        </p:nvSpPr>
        <p:spPr/>
        <p:txBody>
          <a:bodyPr/>
          <a:lstStyle/>
          <a:p>
            <a:r>
              <a:rPr lang="en-US" dirty="0"/>
              <a:t> </a:t>
            </a:r>
            <a:r>
              <a:rPr lang="en-US" sz="3600" dirty="0">
                <a:latin typeface="PT Sans" panose="020B0703020203020204" pitchFamily="34" charset="0"/>
                <a:ea typeface="PT Sans" panose="020B0703020203020204" pitchFamily="34" charset="0"/>
              </a:rPr>
              <a:t>Overview of the approach</a:t>
            </a:r>
            <a:endParaRPr lang="en-US" dirty="0">
              <a:latin typeface="PT Sans" panose="020B0703020203020204" pitchFamily="34" charset="0"/>
              <a:ea typeface="PT Sans" panose="020B0703020203020204" pitchFamily="34" charset="0"/>
            </a:endParaRPr>
          </a:p>
        </p:txBody>
      </p:sp>
      <p:sp>
        <p:nvSpPr>
          <p:cNvPr id="6" name="Plus Sign 5">
            <a:extLst>
              <a:ext uri="{FF2B5EF4-FFF2-40B4-BE49-F238E27FC236}">
                <a16:creationId xmlns:a16="http://schemas.microsoft.com/office/drawing/2014/main" id="{55FEFC99-5681-484C-8546-78F051743A31}"/>
              </a:ext>
            </a:extLst>
          </p:cNvPr>
          <p:cNvSpPr/>
          <p:nvPr/>
        </p:nvSpPr>
        <p:spPr>
          <a:xfrm>
            <a:off x="3378199" y="3530600"/>
            <a:ext cx="898876" cy="825500"/>
          </a:xfrm>
          <a:prstGeom prst="mathPlus">
            <a:avLst/>
          </a:prstGeom>
          <a:solidFill>
            <a:srgbClr val="73BB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quals 6">
            <a:extLst>
              <a:ext uri="{FF2B5EF4-FFF2-40B4-BE49-F238E27FC236}">
                <a16:creationId xmlns:a16="http://schemas.microsoft.com/office/drawing/2014/main" id="{69A89D09-84D2-4597-87C1-F9127DD20C8B}"/>
              </a:ext>
            </a:extLst>
          </p:cNvPr>
          <p:cNvSpPr/>
          <p:nvPr/>
        </p:nvSpPr>
        <p:spPr>
          <a:xfrm>
            <a:off x="7556502" y="3530600"/>
            <a:ext cx="1066798" cy="825500"/>
          </a:xfrm>
          <a:prstGeom prst="mathEqual">
            <a:avLst/>
          </a:prstGeom>
          <a:solidFill>
            <a:srgbClr val="73BB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61A34FDC-523E-4D6B-9E31-315510310CE6}"/>
              </a:ext>
            </a:extLst>
          </p:cNvPr>
          <p:cNvSpPr/>
          <p:nvPr/>
        </p:nvSpPr>
        <p:spPr>
          <a:xfrm>
            <a:off x="241299" y="2746364"/>
            <a:ext cx="3136900" cy="2362200"/>
          </a:xfrm>
          <a:prstGeom prst="rect">
            <a:avLst/>
          </a:prstGeom>
          <a:solidFill>
            <a:srgbClr val="0085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PT Sans" panose="020B0703020203020204" pitchFamily="34" charset="0"/>
                <a:ea typeface="PT Sans" panose="020B0703020203020204" pitchFamily="34" charset="0"/>
              </a:rPr>
              <a:t>Evidence-base</a:t>
            </a:r>
          </a:p>
          <a:p>
            <a:pPr algn="ctr"/>
            <a:r>
              <a:rPr lang="en-US" sz="2000" b="1" dirty="0">
                <a:latin typeface="PT Sans" panose="020B0703020203020204" pitchFamily="34" charset="0"/>
                <a:ea typeface="PT Sans" panose="020B0703020203020204" pitchFamily="34" charset="0"/>
              </a:rPr>
              <a:t>(Technical Research bit)</a:t>
            </a:r>
          </a:p>
        </p:txBody>
      </p:sp>
      <p:sp>
        <p:nvSpPr>
          <p:cNvPr id="9" name="Rectangle 8">
            <a:extLst>
              <a:ext uri="{FF2B5EF4-FFF2-40B4-BE49-F238E27FC236}">
                <a16:creationId xmlns:a16="http://schemas.microsoft.com/office/drawing/2014/main" id="{EAB146FD-02A3-4F06-B571-48FF5DC56494}"/>
              </a:ext>
            </a:extLst>
          </p:cNvPr>
          <p:cNvSpPr/>
          <p:nvPr/>
        </p:nvSpPr>
        <p:spPr>
          <a:xfrm>
            <a:off x="4368799" y="2746364"/>
            <a:ext cx="3136900" cy="2362200"/>
          </a:xfrm>
          <a:prstGeom prst="rect">
            <a:avLst/>
          </a:prstGeom>
          <a:solidFill>
            <a:srgbClr val="0085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PT Sans" panose="020B0703020203020204" pitchFamily="34" charset="0"/>
                <a:ea typeface="PT Sans" panose="020B0703020203020204" pitchFamily="34" charset="0"/>
              </a:rPr>
              <a:t>Meaningful Engagement</a:t>
            </a:r>
          </a:p>
          <a:p>
            <a:pPr algn="ctr"/>
            <a:r>
              <a:rPr lang="en-US" sz="2000" b="1" dirty="0">
                <a:latin typeface="PT Sans" panose="020B0703020203020204" pitchFamily="34" charset="0"/>
                <a:ea typeface="PT Sans" panose="020B0703020203020204" pitchFamily="34" charset="0"/>
              </a:rPr>
              <a:t>(Social Science bit</a:t>
            </a:r>
            <a:r>
              <a:rPr lang="en-US" sz="2000" b="1" dirty="0"/>
              <a:t>)</a:t>
            </a:r>
          </a:p>
        </p:txBody>
      </p:sp>
      <p:sp>
        <p:nvSpPr>
          <p:cNvPr id="10" name="Rectangle 9">
            <a:extLst>
              <a:ext uri="{FF2B5EF4-FFF2-40B4-BE49-F238E27FC236}">
                <a16:creationId xmlns:a16="http://schemas.microsoft.com/office/drawing/2014/main" id="{8D196026-6052-43C0-A43F-0DFFCEBEE681}"/>
              </a:ext>
            </a:extLst>
          </p:cNvPr>
          <p:cNvSpPr/>
          <p:nvPr/>
        </p:nvSpPr>
        <p:spPr>
          <a:xfrm>
            <a:off x="8763001" y="2746364"/>
            <a:ext cx="3136900" cy="2362200"/>
          </a:xfrm>
          <a:prstGeom prst="rect">
            <a:avLst/>
          </a:prstGeom>
          <a:solidFill>
            <a:srgbClr val="0061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PT Sans" panose="020B0703020203020204" pitchFamily="34" charset="0"/>
                <a:ea typeface="PT Sans" panose="020B0703020203020204" pitchFamily="34" charset="0"/>
              </a:rPr>
              <a:t>Realistic Roadmap </a:t>
            </a:r>
            <a:r>
              <a:rPr lang="en-US" sz="2000" b="1" dirty="0">
                <a:latin typeface="PT Sans" panose="020B0703020203020204" pitchFamily="34" charset="0"/>
                <a:ea typeface="PT Sans" panose="020B0703020203020204" pitchFamily="34" charset="0"/>
              </a:rPr>
              <a:t>achieved through Collaboration with buy-in across all Sectors</a:t>
            </a:r>
          </a:p>
        </p:txBody>
      </p:sp>
    </p:spTree>
    <p:extLst>
      <p:ext uri="{BB962C8B-B14F-4D97-AF65-F5344CB8AC3E}">
        <p14:creationId xmlns:p14="http://schemas.microsoft.com/office/powerpoint/2010/main" val="3812420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3B789-46E0-4319-8712-4DDE5099F794}"/>
              </a:ext>
            </a:extLst>
          </p:cNvPr>
          <p:cNvSpPr>
            <a:spLocks noGrp="1"/>
          </p:cNvSpPr>
          <p:nvPr>
            <p:ph type="title"/>
          </p:nvPr>
        </p:nvSpPr>
        <p:spPr>
          <a:xfrm>
            <a:off x="838200" y="2266696"/>
            <a:ext cx="10515600" cy="1325563"/>
          </a:xfrm>
        </p:spPr>
        <p:txBody>
          <a:bodyPr>
            <a:normAutofit/>
          </a:bodyPr>
          <a:lstStyle/>
          <a:p>
            <a:r>
              <a:rPr lang="en-IE" sz="4400" dirty="0"/>
              <a:t>So where are we now?</a:t>
            </a:r>
          </a:p>
        </p:txBody>
      </p:sp>
    </p:spTree>
    <p:extLst>
      <p:ext uri="{BB962C8B-B14F-4D97-AF65-F5344CB8AC3E}">
        <p14:creationId xmlns:p14="http://schemas.microsoft.com/office/powerpoint/2010/main" val="2930177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IE" noProof="0" dirty="0"/>
              <a:t>HOW: FOUR PILLARS TO DRIVE THIS TRANSITION</a:t>
            </a:r>
          </a:p>
        </p:txBody>
      </p:sp>
      <p:pic>
        <p:nvPicPr>
          <p:cNvPr id="5" name="Graphic 4" descr="Social network">
            <a:extLst>
              <a:ext uri="{FF2B5EF4-FFF2-40B4-BE49-F238E27FC236}">
                <a16:creationId xmlns:a16="http://schemas.microsoft.com/office/drawing/2014/main" id="{0149DF8A-0883-49F1-90B0-77D4F652E2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4030" y="2426660"/>
            <a:ext cx="1648851" cy="1648851"/>
          </a:xfrm>
          <a:prstGeom prst="rect">
            <a:avLst/>
          </a:prstGeom>
        </p:spPr>
      </p:pic>
      <p:pic>
        <p:nvPicPr>
          <p:cNvPr id="9" name="Graphic 8" descr="Handshake">
            <a:extLst>
              <a:ext uri="{FF2B5EF4-FFF2-40B4-BE49-F238E27FC236}">
                <a16:creationId xmlns:a16="http://schemas.microsoft.com/office/drawing/2014/main" id="{AD219B82-3C96-4A04-9A6D-87F83B7931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04825" y="2621737"/>
            <a:ext cx="1825478" cy="1825478"/>
          </a:xfrm>
          <a:prstGeom prst="rect">
            <a:avLst/>
          </a:prstGeom>
        </p:spPr>
      </p:pic>
      <p:pic>
        <p:nvPicPr>
          <p:cNvPr id="11" name="Graphic 10" descr="Megaphone">
            <a:extLst>
              <a:ext uri="{FF2B5EF4-FFF2-40B4-BE49-F238E27FC236}">
                <a16:creationId xmlns:a16="http://schemas.microsoft.com/office/drawing/2014/main" id="{E40F9515-2065-467D-AAB9-9B224ADD753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65754" y="2547777"/>
            <a:ext cx="1605273" cy="1605273"/>
          </a:xfrm>
          <a:prstGeom prst="rect">
            <a:avLst/>
          </a:prstGeom>
        </p:spPr>
      </p:pic>
      <p:pic>
        <p:nvPicPr>
          <p:cNvPr id="13" name="Graphic 12" descr="Cheers">
            <a:extLst>
              <a:ext uri="{FF2B5EF4-FFF2-40B4-BE49-F238E27FC236}">
                <a16:creationId xmlns:a16="http://schemas.microsoft.com/office/drawing/2014/main" id="{9C7697C4-E638-4603-87B6-2A77D8C5EAB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569896" y="2669921"/>
            <a:ext cx="1405590" cy="1405590"/>
          </a:xfrm>
          <a:prstGeom prst="rect">
            <a:avLst/>
          </a:prstGeom>
        </p:spPr>
      </p:pic>
      <p:sp>
        <p:nvSpPr>
          <p:cNvPr id="15" name="Espace réservé du texte 2">
            <a:extLst>
              <a:ext uri="{FF2B5EF4-FFF2-40B4-BE49-F238E27FC236}">
                <a16:creationId xmlns:a16="http://schemas.microsoft.com/office/drawing/2014/main" id="{9AF9EE36-A455-473F-9666-0B458B0B4ACA}"/>
              </a:ext>
            </a:extLst>
          </p:cNvPr>
          <p:cNvSpPr txBox="1">
            <a:spLocks/>
          </p:cNvSpPr>
          <p:nvPr/>
        </p:nvSpPr>
        <p:spPr>
          <a:xfrm>
            <a:off x="460624" y="4236189"/>
            <a:ext cx="2435661" cy="5335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11"/>
              </a:buBlip>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11"/>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11"/>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IE" sz="2200" dirty="0"/>
              <a:t> COMMUNITY</a:t>
            </a:r>
            <a:endParaRPr lang="fr-FR" sz="2200" dirty="0"/>
          </a:p>
        </p:txBody>
      </p:sp>
      <p:sp>
        <p:nvSpPr>
          <p:cNvPr id="17" name="Espace réservé du texte 2">
            <a:extLst>
              <a:ext uri="{FF2B5EF4-FFF2-40B4-BE49-F238E27FC236}">
                <a16:creationId xmlns:a16="http://schemas.microsoft.com/office/drawing/2014/main" id="{6EEED3C6-761F-4C15-B949-81722F496D18}"/>
              </a:ext>
            </a:extLst>
          </p:cNvPr>
          <p:cNvSpPr txBox="1">
            <a:spLocks/>
          </p:cNvSpPr>
          <p:nvPr/>
        </p:nvSpPr>
        <p:spPr>
          <a:xfrm>
            <a:off x="6505610" y="4236189"/>
            <a:ext cx="2435661" cy="5335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11"/>
              </a:buBlip>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11"/>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11"/>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IE" sz="2200" dirty="0"/>
              <a:t> COMMITMENT</a:t>
            </a:r>
            <a:endParaRPr lang="fr-FR" sz="2200" dirty="0"/>
          </a:p>
        </p:txBody>
      </p:sp>
      <p:sp>
        <p:nvSpPr>
          <p:cNvPr id="19" name="Espace réservé du texte 2">
            <a:extLst>
              <a:ext uri="{FF2B5EF4-FFF2-40B4-BE49-F238E27FC236}">
                <a16:creationId xmlns:a16="http://schemas.microsoft.com/office/drawing/2014/main" id="{2EE316DA-A062-4417-9FBE-540F7DA684D6}"/>
              </a:ext>
            </a:extLst>
          </p:cNvPr>
          <p:cNvSpPr txBox="1">
            <a:spLocks/>
          </p:cNvSpPr>
          <p:nvPr/>
        </p:nvSpPr>
        <p:spPr>
          <a:xfrm>
            <a:off x="9308795" y="4236189"/>
            <a:ext cx="3241801" cy="5335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11"/>
              </a:buBlip>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11"/>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11"/>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IE" sz="2200" dirty="0"/>
              <a:t> COMMUNICATION</a:t>
            </a:r>
            <a:endParaRPr lang="fr-FR" sz="2200" dirty="0"/>
          </a:p>
        </p:txBody>
      </p:sp>
      <p:sp>
        <p:nvSpPr>
          <p:cNvPr id="21" name="Espace réservé du texte 2">
            <a:extLst>
              <a:ext uri="{FF2B5EF4-FFF2-40B4-BE49-F238E27FC236}">
                <a16:creationId xmlns:a16="http://schemas.microsoft.com/office/drawing/2014/main" id="{63517CA4-7353-4F82-A4D4-068D0A9C66F4}"/>
              </a:ext>
            </a:extLst>
          </p:cNvPr>
          <p:cNvSpPr txBox="1">
            <a:spLocks/>
          </p:cNvSpPr>
          <p:nvPr/>
        </p:nvSpPr>
        <p:spPr>
          <a:xfrm>
            <a:off x="3133177" y="4237835"/>
            <a:ext cx="3241801" cy="5335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11"/>
              </a:buBlip>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11"/>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11"/>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IE" sz="2200" dirty="0"/>
              <a:t> COLLABORATION</a:t>
            </a:r>
            <a:endParaRPr lang="fr-FR" sz="2200" dirty="0"/>
          </a:p>
        </p:txBody>
      </p:sp>
    </p:spTree>
    <p:extLst>
      <p:ext uri="{BB962C8B-B14F-4D97-AF65-F5344CB8AC3E}">
        <p14:creationId xmlns:p14="http://schemas.microsoft.com/office/powerpoint/2010/main" val="3765823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71402" y="2084859"/>
            <a:ext cx="5519619" cy="2590011"/>
          </a:xfrm>
        </p:spPr>
        <p:txBody>
          <a:bodyPr/>
          <a:lstStyle/>
          <a:p>
            <a:pPr>
              <a:buClr>
                <a:srgbClr val="73BB81"/>
              </a:buClr>
              <a:buFont typeface="Wingdings" panose="05000000000000000000" pitchFamily="2" charset="2"/>
              <a:buChar char="§"/>
            </a:pPr>
            <a:r>
              <a:rPr lang="en-IE" sz="3200" dirty="0">
                <a:latin typeface="PT Sans" panose="020B0703020203020204" pitchFamily="34" charset="0"/>
                <a:ea typeface="PT Sans" panose="020B0703020203020204" pitchFamily="34" charset="0"/>
              </a:rPr>
              <a:t>Codema staff &amp; Representatives from the 4 Dublin Local Authorities, the Dublin Climate Action Regional Office and Smart Dublin</a:t>
            </a:r>
            <a:endParaRPr lang="fr-FR" sz="3200" dirty="0">
              <a:latin typeface="PT Sans" panose="020B0703020203020204" pitchFamily="34" charset="0"/>
              <a:ea typeface="PT Sans" panose="020B0703020203020204" pitchFamily="34" charset="0"/>
            </a:endParaRPr>
          </a:p>
        </p:txBody>
      </p:sp>
      <p:sp>
        <p:nvSpPr>
          <p:cNvPr id="3" name="Titre 2"/>
          <p:cNvSpPr>
            <a:spLocks noGrp="1"/>
          </p:cNvSpPr>
          <p:nvPr>
            <p:ph type="title"/>
          </p:nvPr>
        </p:nvSpPr>
        <p:spPr/>
        <p:txBody>
          <a:bodyPr/>
          <a:lstStyle/>
          <a:p>
            <a:r>
              <a:rPr lang="fr-FR"/>
              <a:t> </a:t>
            </a:r>
            <a:r>
              <a:rPr lang="fr-FR">
                <a:latin typeface="PT Sans" panose="020B0703020203020204" pitchFamily="34" charset="0"/>
                <a:ea typeface="PT Sans" panose="020B0703020203020204" pitchFamily="34" charset="0"/>
              </a:rPr>
              <a:t>The Transition Team to Date</a:t>
            </a:r>
            <a:endParaRPr lang="fr-FR" dirty="0">
              <a:latin typeface="PT Sans" panose="020B0703020203020204" pitchFamily="34" charset="0"/>
              <a:ea typeface="PT Sans" panose="020B0703020203020204" pitchFamily="34" charset="0"/>
            </a:endParaRPr>
          </a:p>
        </p:txBody>
      </p:sp>
      <p:pic>
        <p:nvPicPr>
          <p:cNvPr id="6" name="Picture 5" descr="Graphical user interface, application&#10;&#10;Description automatically generated">
            <a:extLst>
              <a:ext uri="{FF2B5EF4-FFF2-40B4-BE49-F238E27FC236}">
                <a16:creationId xmlns:a16="http://schemas.microsoft.com/office/drawing/2014/main" id="{2BF29614-23F0-406D-9141-432148B5C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1071" y="1635295"/>
            <a:ext cx="5479212" cy="3889822"/>
          </a:xfrm>
          <a:prstGeom prst="rect">
            <a:avLst/>
          </a:prstGeom>
        </p:spPr>
      </p:pic>
    </p:spTree>
    <p:extLst>
      <p:ext uri="{BB962C8B-B14F-4D97-AF65-F5344CB8AC3E}">
        <p14:creationId xmlns:p14="http://schemas.microsoft.com/office/powerpoint/2010/main" val="3782104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637" y="377574"/>
            <a:ext cx="7911934" cy="1325563"/>
          </a:xfrm>
        </p:spPr>
        <p:txBody>
          <a:bodyPr/>
          <a:lstStyle/>
          <a:p>
            <a:r>
              <a:rPr lang="fr-FR" dirty="0" err="1"/>
              <a:t>External</a:t>
            </a:r>
            <a:r>
              <a:rPr lang="fr-FR" dirty="0"/>
              <a:t> Organisations</a:t>
            </a:r>
          </a:p>
        </p:txBody>
      </p:sp>
      <p:sp>
        <p:nvSpPr>
          <p:cNvPr id="5" name="Text Placeholder 4">
            <a:extLst>
              <a:ext uri="{FF2B5EF4-FFF2-40B4-BE49-F238E27FC236}">
                <a16:creationId xmlns:a16="http://schemas.microsoft.com/office/drawing/2014/main" id="{09095192-98D4-4456-86B9-F1C39E7F50B4}"/>
              </a:ext>
            </a:extLst>
          </p:cNvPr>
          <p:cNvSpPr>
            <a:spLocks noGrp="1"/>
          </p:cNvSpPr>
          <p:nvPr>
            <p:ph type="body" sz="quarter" idx="10"/>
          </p:nvPr>
        </p:nvSpPr>
        <p:spPr>
          <a:xfrm>
            <a:off x="491837" y="6400800"/>
            <a:ext cx="5302606" cy="914400"/>
          </a:xfrm>
        </p:spPr>
        <p:txBody>
          <a:bodyPr/>
          <a:lstStyle/>
          <a:p>
            <a:endParaRPr lang="en-IE" dirty="0"/>
          </a:p>
        </p:txBody>
      </p:sp>
      <p:pic>
        <p:nvPicPr>
          <p:cNvPr id="4" name="Picture 3" descr="Diagram&#10;&#10;Description automatically generated">
            <a:extLst>
              <a:ext uri="{FF2B5EF4-FFF2-40B4-BE49-F238E27FC236}">
                <a16:creationId xmlns:a16="http://schemas.microsoft.com/office/drawing/2014/main" id="{9CE454F0-4F28-4644-AF76-B9E633E737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9699"/>
            <a:ext cx="12192000" cy="6618601"/>
          </a:xfrm>
          <a:prstGeom prst="rect">
            <a:avLst/>
          </a:prstGeom>
        </p:spPr>
      </p:pic>
    </p:spTree>
    <p:extLst>
      <p:ext uri="{BB962C8B-B14F-4D97-AF65-F5344CB8AC3E}">
        <p14:creationId xmlns:p14="http://schemas.microsoft.com/office/powerpoint/2010/main" val="4016309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6E108EF1-5E58-48FD-B21B-01979518137B}"/>
              </a:ext>
            </a:extLst>
          </p:cNvPr>
          <p:cNvPicPr>
            <a:picLocks noChangeAspect="1"/>
          </p:cNvPicPr>
          <p:nvPr/>
        </p:nvPicPr>
        <p:blipFill rotWithShape="1">
          <a:blip r:embed="rId3"/>
          <a:srcRect t="8892" b="11617"/>
          <a:stretch/>
        </p:blipFill>
        <p:spPr>
          <a:xfrm>
            <a:off x="20" y="1282"/>
            <a:ext cx="12191980" cy="6856718"/>
          </a:xfrm>
          <a:prstGeom prst="rect">
            <a:avLst/>
          </a:prstGeom>
        </p:spPr>
      </p:pic>
    </p:spTree>
    <p:extLst>
      <p:ext uri="{BB962C8B-B14F-4D97-AF65-F5344CB8AC3E}">
        <p14:creationId xmlns:p14="http://schemas.microsoft.com/office/powerpoint/2010/main" val="589287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 </a:t>
            </a:r>
            <a:r>
              <a:rPr lang="fr-FR" dirty="0" err="1"/>
              <a:t>Who</a:t>
            </a:r>
            <a:r>
              <a:rPr lang="fr-FR" dirty="0"/>
              <a:t> are the Transition Team?</a:t>
            </a:r>
          </a:p>
        </p:txBody>
      </p:sp>
      <p:sp>
        <p:nvSpPr>
          <p:cNvPr id="5" name="Rectangle: Rounded Corners 4">
            <a:extLst>
              <a:ext uri="{FF2B5EF4-FFF2-40B4-BE49-F238E27FC236}">
                <a16:creationId xmlns:a16="http://schemas.microsoft.com/office/drawing/2014/main" id="{2947A91B-75A5-491D-B7D1-F3251592358F}"/>
              </a:ext>
            </a:extLst>
          </p:cNvPr>
          <p:cNvSpPr/>
          <p:nvPr/>
        </p:nvSpPr>
        <p:spPr>
          <a:xfrm>
            <a:off x="1181100" y="1704474"/>
            <a:ext cx="9423400" cy="3823558"/>
          </a:xfrm>
          <a:prstGeom prst="roundRect">
            <a:avLst/>
          </a:prstGeom>
          <a:noFill/>
          <a:ln>
            <a:solidFill>
              <a:srgbClr val="008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E3E416E-7929-474C-BDFB-E36037BDD8A8}"/>
              </a:ext>
            </a:extLst>
          </p:cNvPr>
          <p:cNvSpPr txBox="1"/>
          <p:nvPr/>
        </p:nvSpPr>
        <p:spPr>
          <a:xfrm>
            <a:off x="1663700" y="2184203"/>
            <a:ext cx="8458200" cy="461665"/>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prstClr val="black"/>
                </a:solidFill>
                <a:effectLst/>
                <a:uLnTx/>
                <a:uFillTx/>
                <a:latin typeface="PT Sans" panose="020B0503020203020204" pitchFamily="34" charset="0"/>
                <a:ea typeface="PT Sans" panose="020B0503020203020204" pitchFamily="34" charset="0"/>
                <a:cs typeface="+mn-cs"/>
              </a:rPr>
              <a:t>A group of people who will….</a:t>
            </a:r>
          </a:p>
        </p:txBody>
      </p:sp>
      <p:sp>
        <p:nvSpPr>
          <p:cNvPr id="8" name="TextBox 7">
            <a:extLst>
              <a:ext uri="{FF2B5EF4-FFF2-40B4-BE49-F238E27FC236}">
                <a16:creationId xmlns:a16="http://schemas.microsoft.com/office/drawing/2014/main" id="{5DC45808-AF42-451A-9DEF-0D1F6A280D87}"/>
              </a:ext>
            </a:extLst>
          </p:cNvPr>
          <p:cNvSpPr txBox="1"/>
          <p:nvPr/>
        </p:nvSpPr>
        <p:spPr>
          <a:xfrm>
            <a:off x="1600200" y="3055565"/>
            <a:ext cx="876300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PT Sans" panose="020B0503020203020204" pitchFamily="34" charset="0"/>
                <a:ea typeface="PT Sans" panose="020B0503020203020204" pitchFamily="34" charset="0"/>
                <a:cs typeface="+mn-cs"/>
              </a:rPr>
              <a:t>…use their </a:t>
            </a:r>
            <a:r>
              <a:rPr kumimoji="0" lang="en-GB" sz="2400" b="1" i="0" u="none" strike="noStrike" kern="1200" cap="none" spc="0" normalizeH="0" baseline="0" noProof="0" dirty="0">
                <a:ln>
                  <a:noFill/>
                </a:ln>
                <a:solidFill>
                  <a:prstClr val="black"/>
                </a:solidFill>
                <a:effectLst/>
                <a:uLnTx/>
                <a:uFillTx/>
                <a:latin typeface="PT Sans" panose="020B0503020203020204" pitchFamily="34" charset="0"/>
                <a:ea typeface="PT Sans" panose="020B0503020203020204" pitchFamily="34" charset="0"/>
                <a:cs typeface="+mn-cs"/>
              </a:rPr>
              <a:t>passion, expertise and agency </a:t>
            </a:r>
            <a:r>
              <a:rPr kumimoji="0" lang="en-GB" sz="2400" b="0" i="0" u="none" strike="noStrike" kern="1200" cap="none" spc="0" normalizeH="0" baseline="0" noProof="0" dirty="0">
                <a:ln>
                  <a:noFill/>
                </a:ln>
                <a:solidFill>
                  <a:prstClr val="black"/>
                </a:solidFill>
                <a:effectLst/>
                <a:uLnTx/>
                <a:uFillTx/>
                <a:latin typeface="PT Sans" panose="020B0503020203020204" pitchFamily="34" charset="0"/>
                <a:ea typeface="PT Sans" panose="020B0503020203020204" pitchFamily="34" charset="0"/>
                <a:cs typeface="+mn-cs"/>
              </a:rPr>
              <a:t>for the successful creation of Dublin's Energy Transition Roadmap to 2050</a:t>
            </a:r>
            <a:endParaRPr kumimoji="0" lang="en-IE" sz="2400" b="0" i="0" u="none" strike="noStrike" kern="1200" cap="none" spc="0" normalizeH="0" baseline="0" noProof="0" dirty="0">
              <a:ln>
                <a:noFill/>
              </a:ln>
              <a:solidFill>
                <a:prstClr val="black"/>
              </a:solidFill>
              <a:effectLst/>
              <a:uLnTx/>
              <a:uFillTx/>
              <a:latin typeface="PT Sans" panose="020B0503020203020204" pitchFamily="34" charset="0"/>
              <a:ea typeface="PT Sans" panose="020B0503020203020204" pitchFamily="34" charset="0"/>
              <a:cs typeface="+mn-cs"/>
            </a:endParaRPr>
          </a:p>
        </p:txBody>
      </p:sp>
      <p:sp>
        <p:nvSpPr>
          <p:cNvPr id="10" name="TextBox 9">
            <a:extLst>
              <a:ext uri="{FF2B5EF4-FFF2-40B4-BE49-F238E27FC236}">
                <a16:creationId xmlns:a16="http://schemas.microsoft.com/office/drawing/2014/main" id="{AC748B9D-0565-4C9B-9445-9CFD040F3DAE}"/>
              </a:ext>
            </a:extLst>
          </p:cNvPr>
          <p:cNvSpPr txBox="1"/>
          <p:nvPr/>
        </p:nvSpPr>
        <p:spPr>
          <a:xfrm>
            <a:off x="1587500" y="4203926"/>
            <a:ext cx="87630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PT Sans" panose="020B0503020203020204" pitchFamily="34" charset="0"/>
                <a:ea typeface="PT Sans" panose="020B0503020203020204" pitchFamily="34" charset="0"/>
                <a:cs typeface="+mn-cs"/>
              </a:rPr>
              <a:t>…aligning their work, </a:t>
            </a:r>
            <a:r>
              <a:rPr kumimoji="0" lang="en-GB" sz="2400" b="1" i="0" u="none" strike="noStrike" kern="1200" cap="none" spc="0" normalizeH="0" baseline="0" noProof="0" dirty="0">
                <a:ln>
                  <a:noFill/>
                </a:ln>
                <a:solidFill>
                  <a:prstClr val="black"/>
                </a:solidFill>
                <a:effectLst/>
                <a:uLnTx/>
                <a:uFillTx/>
                <a:latin typeface="PT Sans" panose="020B0503020203020204" pitchFamily="34" charset="0"/>
                <a:ea typeface="PT Sans" panose="020B0503020203020204" pitchFamily="34" charset="0"/>
                <a:cs typeface="+mn-cs"/>
              </a:rPr>
              <a:t>knowledge and expertise</a:t>
            </a:r>
            <a:r>
              <a:rPr kumimoji="0" lang="en-GB" sz="2400" b="0" i="0" u="none" strike="noStrike" kern="1200" cap="none" spc="0" normalizeH="0" baseline="0" noProof="0" dirty="0">
                <a:ln>
                  <a:noFill/>
                </a:ln>
                <a:solidFill>
                  <a:prstClr val="black"/>
                </a:solidFill>
                <a:effectLst/>
                <a:uLnTx/>
                <a:uFillTx/>
                <a:latin typeface="PT Sans" panose="020B0503020203020204" pitchFamily="34" charset="0"/>
                <a:ea typeface="PT Sans" panose="020B0503020203020204" pitchFamily="34" charset="0"/>
                <a:cs typeface="+mn-cs"/>
              </a:rPr>
              <a:t> with the roadmap process, </a:t>
            </a:r>
            <a:r>
              <a:rPr kumimoji="0" lang="en-GB" sz="2400" b="1" i="0" u="none" strike="noStrike" kern="1200" cap="none" spc="0" normalizeH="0" baseline="0" noProof="0" dirty="0">
                <a:ln>
                  <a:noFill/>
                </a:ln>
                <a:solidFill>
                  <a:prstClr val="black"/>
                </a:solidFill>
                <a:effectLst/>
                <a:uLnTx/>
                <a:uFillTx/>
                <a:latin typeface="PT Sans" panose="020B0503020203020204" pitchFamily="34" charset="0"/>
                <a:ea typeface="PT Sans" panose="020B0503020203020204" pitchFamily="34" charset="0"/>
                <a:cs typeface="+mn-cs"/>
              </a:rPr>
              <a:t>informing </a:t>
            </a:r>
            <a:r>
              <a:rPr kumimoji="0" lang="en-GB" sz="2400" b="0" i="0" u="none" strike="noStrike" kern="1200" cap="none" spc="0" normalizeH="0" baseline="0" noProof="0" dirty="0">
                <a:ln>
                  <a:noFill/>
                </a:ln>
                <a:solidFill>
                  <a:prstClr val="black"/>
                </a:solidFill>
                <a:effectLst/>
                <a:uLnTx/>
                <a:uFillTx/>
                <a:latin typeface="PT Sans" panose="020B0503020203020204" pitchFamily="34" charset="0"/>
                <a:ea typeface="PT Sans" panose="020B0503020203020204" pitchFamily="34" charset="0"/>
                <a:cs typeface="+mn-cs"/>
              </a:rPr>
              <a:t>their network as to how they can </a:t>
            </a:r>
            <a:r>
              <a:rPr kumimoji="0" lang="en-GB" sz="2400" b="1" i="0" u="none" strike="noStrike" kern="1200" cap="none" spc="0" normalizeH="0" baseline="0" noProof="0" dirty="0">
                <a:ln>
                  <a:noFill/>
                </a:ln>
                <a:solidFill>
                  <a:prstClr val="black"/>
                </a:solidFill>
                <a:effectLst/>
                <a:uLnTx/>
                <a:uFillTx/>
                <a:latin typeface="PT Sans" panose="020B0503020203020204" pitchFamily="34" charset="0"/>
                <a:ea typeface="PT Sans" panose="020B0503020203020204" pitchFamily="34" charset="0"/>
                <a:cs typeface="+mn-cs"/>
              </a:rPr>
              <a:t>collaborate</a:t>
            </a:r>
            <a:r>
              <a:rPr kumimoji="0" lang="en-GB" sz="2400" b="0" i="0" u="none" strike="noStrike" kern="1200" cap="none" spc="0" normalizeH="0" baseline="0" noProof="0" dirty="0">
                <a:ln>
                  <a:noFill/>
                </a:ln>
                <a:solidFill>
                  <a:prstClr val="black"/>
                </a:solidFill>
                <a:effectLst/>
                <a:uLnTx/>
                <a:uFillTx/>
                <a:latin typeface="PT Sans" panose="020B0503020203020204" pitchFamily="34" charset="0"/>
                <a:ea typeface="PT Sans" panose="020B0503020203020204" pitchFamily="34" charset="0"/>
                <a:cs typeface="+mn-cs"/>
              </a:rPr>
              <a:t>, </a:t>
            </a:r>
            <a:r>
              <a:rPr kumimoji="0" lang="en-GB" sz="2400" b="1" i="0" u="none" strike="noStrike" kern="1200" cap="none" spc="0" normalizeH="0" baseline="0" noProof="0" dirty="0">
                <a:ln>
                  <a:noFill/>
                </a:ln>
                <a:solidFill>
                  <a:prstClr val="black"/>
                </a:solidFill>
                <a:effectLst/>
                <a:uLnTx/>
                <a:uFillTx/>
                <a:latin typeface="PT Sans" panose="020B0503020203020204" pitchFamily="34" charset="0"/>
                <a:ea typeface="PT Sans" panose="020B0503020203020204" pitchFamily="34" charset="0"/>
                <a:cs typeface="+mn-cs"/>
              </a:rPr>
              <a:t>taking ownership</a:t>
            </a:r>
            <a:r>
              <a:rPr kumimoji="0" lang="en-GB" sz="2400" b="0" i="0" u="none" strike="noStrike" kern="1200" cap="none" spc="0" normalizeH="0" baseline="0" noProof="0" dirty="0">
                <a:ln>
                  <a:noFill/>
                </a:ln>
                <a:solidFill>
                  <a:prstClr val="black"/>
                </a:solidFill>
                <a:effectLst/>
                <a:uLnTx/>
                <a:uFillTx/>
                <a:latin typeface="PT Sans" panose="020B0503020203020204" pitchFamily="34" charset="0"/>
                <a:ea typeface="PT Sans" panose="020B0503020203020204" pitchFamily="34" charset="0"/>
                <a:cs typeface="+mn-cs"/>
              </a:rPr>
              <a:t> of the roadmap process</a:t>
            </a:r>
            <a:endParaRPr kumimoji="0" lang="en-IE" sz="2400" b="0" i="0" u="none" strike="noStrike" kern="1200" cap="none" spc="0" normalizeH="0" baseline="0" noProof="0" dirty="0">
              <a:ln>
                <a:noFill/>
              </a:ln>
              <a:solidFill>
                <a:prstClr val="black"/>
              </a:solidFill>
              <a:effectLst/>
              <a:uLnTx/>
              <a:uFillTx/>
              <a:latin typeface="PT Sans" panose="020B0503020203020204" pitchFamily="34" charset="0"/>
              <a:ea typeface="PT Sans" panose="020B0503020203020204" pitchFamily="34" charset="0"/>
              <a:cs typeface="+mn-cs"/>
            </a:endParaRPr>
          </a:p>
        </p:txBody>
      </p:sp>
    </p:spTree>
    <p:extLst>
      <p:ext uri="{BB962C8B-B14F-4D97-AF65-F5344CB8AC3E}">
        <p14:creationId xmlns:p14="http://schemas.microsoft.com/office/powerpoint/2010/main" val="1899436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 </a:t>
            </a:r>
            <a:r>
              <a:rPr lang="fr-FR" dirty="0" err="1"/>
              <a:t>Codema’s</a:t>
            </a:r>
            <a:r>
              <a:rPr lang="fr-FR" dirty="0"/>
              <a:t> </a:t>
            </a:r>
            <a:r>
              <a:rPr lang="fr-FR" dirty="0" err="1"/>
              <a:t>role</a:t>
            </a:r>
            <a:r>
              <a:rPr lang="fr-FR" dirty="0"/>
              <a:t> in the process</a:t>
            </a:r>
          </a:p>
        </p:txBody>
      </p:sp>
      <p:sp>
        <p:nvSpPr>
          <p:cNvPr id="5" name="Rectangle: Rounded Corners 4">
            <a:extLst>
              <a:ext uri="{FF2B5EF4-FFF2-40B4-BE49-F238E27FC236}">
                <a16:creationId xmlns:a16="http://schemas.microsoft.com/office/drawing/2014/main" id="{2947A91B-75A5-491D-B7D1-F3251592358F}"/>
              </a:ext>
            </a:extLst>
          </p:cNvPr>
          <p:cNvSpPr/>
          <p:nvPr/>
        </p:nvSpPr>
        <p:spPr>
          <a:xfrm>
            <a:off x="1181100" y="1704474"/>
            <a:ext cx="9423400" cy="3823558"/>
          </a:xfrm>
          <a:prstGeom prst="roundRect">
            <a:avLst/>
          </a:prstGeom>
          <a:noFill/>
          <a:ln>
            <a:solidFill>
              <a:srgbClr val="008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E" dirty="0">
              <a:solidFill>
                <a:schemeClr val="bg2">
                  <a:lumMod val="50000"/>
                </a:schemeClr>
              </a:solidFill>
            </a:endParaRPr>
          </a:p>
        </p:txBody>
      </p:sp>
      <p:sp>
        <p:nvSpPr>
          <p:cNvPr id="9" name="TextBox 8">
            <a:extLst>
              <a:ext uri="{FF2B5EF4-FFF2-40B4-BE49-F238E27FC236}">
                <a16:creationId xmlns:a16="http://schemas.microsoft.com/office/drawing/2014/main" id="{59F32EF7-C573-41F2-8787-91B8F0C6509B}"/>
              </a:ext>
            </a:extLst>
          </p:cNvPr>
          <p:cNvSpPr txBox="1"/>
          <p:nvPr/>
        </p:nvSpPr>
        <p:spPr>
          <a:xfrm>
            <a:off x="1587500" y="2228671"/>
            <a:ext cx="8775700" cy="1323439"/>
          </a:xfrm>
          <a:prstGeom prst="rect">
            <a:avLst/>
          </a:prstGeom>
          <a:noFill/>
        </p:spPr>
        <p:txBody>
          <a:bodyPr wrap="square">
            <a:spAutoFit/>
          </a:bodyPr>
          <a:lstStyle/>
          <a:p>
            <a:r>
              <a:rPr lang="en-GB" sz="2000" b="0" i="0" u="none" strike="noStrike" dirty="0">
                <a:effectLst/>
                <a:latin typeface="PT Sans" panose="020B0503020203020204" pitchFamily="34" charset="0"/>
                <a:ea typeface="PT Sans" panose="020B0503020203020204" pitchFamily="34" charset="0"/>
              </a:rPr>
              <a:t>Codema will…</a:t>
            </a:r>
          </a:p>
          <a:p>
            <a:endParaRPr lang="en-GB" sz="2000" b="0" i="0" u="none" strike="noStrike" dirty="0">
              <a:effectLst/>
              <a:latin typeface="PT Sans" panose="020B0503020203020204" pitchFamily="34" charset="0"/>
              <a:ea typeface="PT Sans" panose="020B0503020203020204" pitchFamily="34" charset="0"/>
            </a:endParaRPr>
          </a:p>
          <a:p>
            <a:r>
              <a:rPr lang="en-GB" sz="2000" dirty="0">
                <a:latin typeface="PT Sans" panose="020B0503020203020204" pitchFamily="34" charset="0"/>
                <a:ea typeface="PT Sans" panose="020B0503020203020204" pitchFamily="34" charset="0"/>
              </a:rPr>
              <a:t>…</a:t>
            </a:r>
            <a:r>
              <a:rPr lang="en-GB" sz="2000" b="1" i="0" u="none" strike="noStrike" dirty="0">
                <a:effectLst/>
                <a:latin typeface="PT Sans" panose="020B0503020203020204" pitchFamily="34" charset="0"/>
                <a:ea typeface="PT Sans" panose="020B0503020203020204" pitchFamily="34" charset="0"/>
              </a:rPr>
              <a:t>drive the process forward</a:t>
            </a:r>
            <a:r>
              <a:rPr lang="en-GB" sz="2000" b="0" i="0" u="none" strike="noStrike" dirty="0">
                <a:effectLst/>
                <a:latin typeface="PT Sans" panose="020B0503020203020204" pitchFamily="34" charset="0"/>
                <a:ea typeface="PT Sans" panose="020B0503020203020204" pitchFamily="34" charset="0"/>
              </a:rPr>
              <a:t> through facilitation ensuring collaborators are informed, engaged and aligned in working towards building the roadmap</a:t>
            </a:r>
            <a:endParaRPr lang="en-IE" sz="2000" dirty="0">
              <a:latin typeface="PT Sans" panose="020B0503020203020204" pitchFamily="34" charset="0"/>
              <a:ea typeface="PT Sans" panose="020B0503020203020204" pitchFamily="34" charset="0"/>
            </a:endParaRPr>
          </a:p>
        </p:txBody>
      </p:sp>
      <p:sp>
        <p:nvSpPr>
          <p:cNvPr id="11" name="TextBox 10">
            <a:extLst>
              <a:ext uri="{FF2B5EF4-FFF2-40B4-BE49-F238E27FC236}">
                <a16:creationId xmlns:a16="http://schemas.microsoft.com/office/drawing/2014/main" id="{5B912550-6D23-442D-974E-71F731649505}"/>
              </a:ext>
            </a:extLst>
          </p:cNvPr>
          <p:cNvSpPr txBox="1"/>
          <p:nvPr/>
        </p:nvSpPr>
        <p:spPr>
          <a:xfrm>
            <a:off x="1587500" y="3768040"/>
            <a:ext cx="8775700" cy="1631216"/>
          </a:xfrm>
          <a:prstGeom prst="rect">
            <a:avLst/>
          </a:prstGeom>
          <a:noFill/>
        </p:spPr>
        <p:txBody>
          <a:bodyPr wrap="square">
            <a:spAutoFit/>
          </a:bodyPr>
          <a:lstStyle/>
          <a:p>
            <a:r>
              <a:rPr lang="en-GB" sz="2000" i="0" u="none" strike="noStrike" dirty="0">
                <a:effectLst/>
                <a:latin typeface="PT Sans" panose="020B0503020203020204" pitchFamily="34" charset="0"/>
                <a:ea typeface="PT Sans" panose="020B0503020203020204" pitchFamily="34" charset="0"/>
              </a:rPr>
              <a:t>…</a:t>
            </a:r>
            <a:r>
              <a:rPr lang="en-GB" sz="2000" b="1" i="0" u="none" strike="noStrike" dirty="0">
                <a:effectLst/>
                <a:latin typeface="PT Sans" panose="020B0503020203020204" pitchFamily="34" charset="0"/>
                <a:ea typeface="PT Sans" panose="020B0503020203020204" pitchFamily="34" charset="0"/>
              </a:rPr>
              <a:t>recognising the needs of the “collaborators”</a:t>
            </a:r>
            <a:r>
              <a:rPr lang="en-GB" sz="2000" b="0" i="0" u="none" strike="noStrike" dirty="0">
                <a:effectLst/>
                <a:latin typeface="PT Sans" panose="020B0503020203020204" pitchFamily="34" charset="0"/>
                <a:ea typeface="PT Sans" panose="020B0503020203020204" pitchFamily="34" charset="0"/>
              </a:rPr>
              <a:t> and potential information gaps in the team, ensuring that we </a:t>
            </a:r>
            <a:r>
              <a:rPr lang="en-GB" sz="2000" b="1" i="0" u="none" strike="noStrike" dirty="0">
                <a:effectLst/>
                <a:latin typeface="PT Sans" panose="020B0503020203020204" pitchFamily="34" charset="0"/>
                <a:ea typeface="PT Sans" panose="020B0503020203020204" pitchFamily="34" charset="0"/>
              </a:rPr>
              <a:t>use our internal expertise</a:t>
            </a:r>
            <a:r>
              <a:rPr lang="en-GB" sz="2000" b="0" i="0" u="none" strike="noStrike" dirty="0">
                <a:effectLst/>
                <a:latin typeface="PT Sans" panose="020B0503020203020204" pitchFamily="34" charset="0"/>
                <a:ea typeface="PT Sans" panose="020B0503020203020204" pitchFamily="34" charset="0"/>
              </a:rPr>
              <a:t> to address this, as well as creating a space that responds to these needs and cultivates a </a:t>
            </a:r>
            <a:r>
              <a:rPr lang="en-GB" sz="2000" b="1" i="0" u="none" strike="noStrike" dirty="0">
                <a:effectLst/>
                <a:latin typeface="PT Sans" panose="020B0503020203020204" pitchFamily="34" charset="0"/>
                <a:ea typeface="PT Sans" panose="020B0503020203020204" pitchFamily="34" charset="0"/>
              </a:rPr>
              <a:t>fair, inclusive, respectful and creative</a:t>
            </a:r>
            <a:r>
              <a:rPr lang="en-GB" sz="2000" b="0" i="0" u="none" strike="noStrike" dirty="0">
                <a:effectLst/>
                <a:latin typeface="PT Sans" panose="020B0503020203020204" pitchFamily="34" charset="0"/>
                <a:ea typeface="PT Sans" panose="020B0503020203020204" pitchFamily="34" charset="0"/>
              </a:rPr>
              <a:t> learning environment primed for </a:t>
            </a:r>
            <a:r>
              <a:rPr lang="en-GB" sz="2000" b="1" i="0" u="none" strike="noStrike" dirty="0">
                <a:effectLst/>
                <a:latin typeface="PT Sans" panose="020B0503020203020204" pitchFamily="34" charset="0"/>
                <a:ea typeface="PT Sans" panose="020B0503020203020204" pitchFamily="34" charset="0"/>
              </a:rPr>
              <a:t>innovative thinking</a:t>
            </a:r>
            <a:r>
              <a:rPr lang="en-GB" sz="2000" b="0" i="0" u="none" strike="noStrike" dirty="0">
                <a:effectLst/>
                <a:latin typeface="PT Sans" panose="020B0503020203020204" pitchFamily="34" charset="0"/>
                <a:ea typeface="PT Sans" panose="020B0503020203020204" pitchFamily="34" charset="0"/>
              </a:rPr>
              <a:t> and </a:t>
            </a:r>
            <a:r>
              <a:rPr lang="en-GB" sz="2000" b="1" i="0" u="none" strike="noStrike" dirty="0">
                <a:effectLst/>
                <a:latin typeface="PT Sans" panose="020B0503020203020204" pitchFamily="34" charset="0"/>
                <a:ea typeface="PT Sans" panose="020B0503020203020204" pitchFamily="34" charset="0"/>
              </a:rPr>
              <a:t>knowledge-sharing</a:t>
            </a:r>
            <a:endParaRPr lang="en-IE" sz="2000" dirty="0">
              <a:latin typeface="PT Sans" panose="020B0503020203020204" pitchFamily="34" charset="0"/>
              <a:ea typeface="PT Sans" panose="020B0503020203020204" pitchFamily="34" charset="0"/>
            </a:endParaRPr>
          </a:p>
        </p:txBody>
      </p:sp>
    </p:spTree>
    <p:extLst>
      <p:ext uri="{BB962C8B-B14F-4D97-AF65-F5344CB8AC3E}">
        <p14:creationId xmlns:p14="http://schemas.microsoft.com/office/powerpoint/2010/main" val="4226604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99634"/>
            <a:ext cx="10515600" cy="1325563"/>
          </a:xfrm>
        </p:spPr>
        <p:txBody>
          <a:bodyPr/>
          <a:lstStyle/>
          <a:p>
            <a:r>
              <a:rPr lang="fr-FR" dirty="0"/>
              <a:t>Our Vision for the Transition Team</a:t>
            </a:r>
          </a:p>
        </p:txBody>
      </p:sp>
      <p:sp>
        <p:nvSpPr>
          <p:cNvPr id="3" name="Rectangle: Rounded Corners 2">
            <a:extLst>
              <a:ext uri="{FF2B5EF4-FFF2-40B4-BE49-F238E27FC236}">
                <a16:creationId xmlns:a16="http://schemas.microsoft.com/office/drawing/2014/main" id="{E0342BCC-3AC9-460A-9F9C-DE3A04747361}"/>
              </a:ext>
            </a:extLst>
          </p:cNvPr>
          <p:cNvSpPr/>
          <p:nvPr/>
        </p:nvSpPr>
        <p:spPr>
          <a:xfrm>
            <a:off x="2640105" y="1472606"/>
            <a:ext cx="6911790" cy="686647"/>
          </a:xfrm>
          <a:prstGeom prst="roundRect">
            <a:avLst/>
          </a:prstGeom>
          <a:noFill/>
          <a:ln>
            <a:solidFill>
              <a:srgbClr val="008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ctr" defTabSz="9144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PT Sans" panose="020B0503020203020204" pitchFamily="34" charset="0"/>
                <a:ea typeface="PT Sans" panose="020B0503020203020204" pitchFamily="34" charset="0"/>
                <a:cs typeface="+mn-cs"/>
              </a:rPr>
              <a:t>Increase their knowledge </a:t>
            </a:r>
            <a:r>
              <a:rPr kumimoji="0" lang="en-GB" sz="2000" b="0" i="0" u="none" strike="noStrike" kern="1200" cap="none" spc="0" normalizeH="0" baseline="0" noProof="0" dirty="0">
                <a:ln>
                  <a:noFill/>
                </a:ln>
                <a:solidFill>
                  <a:srgbClr val="000000"/>
                </a:solidFill>
                <a:effectLst/>
                <a:uLnTx/>
                <a:uFillTx/>
                <a:latin typeface="PT Sans" panose="020B0503020203020204" pitchFamily="34" charset="0"/>
                <a:ea typeface="PT Sans" panose="020B0503020203020204" pitchFamily="34" charset="0"/>
                <a:cs typeface="+mn-cs"/>
              </a:rPr>
              <a:t>of Dublin’s energy sector</a:t>
            </a:r>
          </a:p>
        </p:txBody>
      </p:sp>
      <p:sp>
        <p:nvSpPr>
          <p:cNvPr id="6" name="Rectangle: Rounded Corners 5">
            <a:extLst>
              <a:ext uri="{FF2B5EF4-FFF2-40B4-BE49-F238E27FC236}">
                <a16:creationId xmlns:a16="http://schemas.microsoft.com/office/drawing/2014/main" id="{FC0CA07E-9182-4B0E-9D5C-6A2E64B8C176}"/>
              </a:ext>
            </a:extLst>
          </p:cNvPr>
          <p:cNvSpPr/>
          <p:nvPr/>
        </p:nvSpPr>
        <p:spPr>
          <a:xfrm>
            <a:off x="2640105" y="2614472"/>
            <a:ext cx="6911790" cy="686647"/>
          </a:xfrm>
          <a:prstGeom prst="roundRect">
            <a:avLst/>
          </a:prstGeom>
          <a:noFill/>
          <a:ln>
            <a:solidFill>
              <a:srgbClr val="008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ctr" defTabSz="9144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PT Sans" panose="020B0503020203020204" pitchFamily="34" charset="0"/>
                <a:ea typeface="PT Sans" panose="020B0503020203020204" pitchFamily="34" charset="0"/>
                <a:cs typeface="+mn-cs"/>
              </a:rPr>
              <a:t>Develop a deeper understanding </a:t>
            </a:r>
            <a:r>
              <a:rPr kumimoji="0" lang="en-GB" sz="2000" b="0" i="0" u="none" strike="noStrike" kern="1200" cap="none" spc="0" normalizeH="0" baseline="0" noProof="0" dirty="0">
                <a:ln>
                  <a:noFill/>
                </a:ln>
                <a:solidFill>
                  <a:srgbClr val="000000"/>
                </a:solidFill>
                <a:effectLst/>
                <a:uLnTx/>
                <a:uFillTx/>
                <a:latin typeface="PT Sans" panose="020B0503020203020204" pitchFamily="34" charset="0"/>
                <a:ea typeface="PT Sans" panose="020B0503020203020204" pitchFamily="34" charset="0"/>
                <a:cs typeface="+mn-cs"/>
              </a:rPr>
              <a:t>of potential pathways to 2030 &amp; 2050</a:t>
            </a:r>
          </a:p>
        </p:txBody>
      </p:sp>
      <p:sp>
        <p:nvSpPr>
          <p:cNvPr id="7" name="Rectangle: Rounded Corners 6">
            <a:extLst>
              <a:ext uri="{FF2B5EF4-FFF2-40B4-BE49-F238E27FC236}">
                <a16:creationId xmlns:a16="http://schemas.microsoft.com/office/drawing/2014/main" id="{23E7B4E2-0C79-4E35-861F-6EC8DB72ED11}"/>
              </a:ext>
            </a:extLst>
          </p:cNvPr>
          <p:cNvSpPr/>
          <p:nvPr/>
        </p:nvSpPr>
        <p:spPr>
          <a:xfrm>
            <a:off x="2598542" y="3666962"/>
            <a:ext cx="6911790" cy="686647"/>
          </a:xfrm>
          <a:prstGeom prst="roundRect">
            <a:avLst/>
          </a:prstGeom>
          <a:noFill/>
          <a:ln>
            <a:solidFill>
              <a:srgbClr val="008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ctr" defTabSz="9144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PT Sans" panose="020B0503020203020204" pitchFamily="34" charset="0"/>
                <a:ea typeface="PT Sans" panose="020B0503020203020204" pitchFamily="34" charset="0"/>
                <a:cs typeface="+mn-cs"/>
              </a:rPr>
              <a:t>Reach a consensus </a:t>
            </a:r>
            <a:r>
              <a:rPr kumimoji="0" lang="en-GB" sz="2000" b="0" i="0" u="none" strike="noStrike" kern="1200" cap="none" spc="0" normalizeH="0" baseline="0" noProof="0" dirty="0">
                <a:ln>
                  <a:noFill/>
                </a:ln>
                <a:solidFill>
                  <a:srgbClr val="000000"/>
                </a:solidFill>
                <a:effectLst/>
                <a:uLnTx/>
                <a:uFillTx/>
                <a:latin typeface="PT Sans" panose="020B0503020203020204" pitchFamily="34" charset="0"/>
                <a:ea typeface="PT Sans" panose="020B0503020203020204" pitchFamily="34" charset="0"/>
                <a:cs typeface="+mn-cs"/>
              </a:rPr>
              <a:t>on the best pathways forward</a:t>
            </a:r>
          </a:p>
        </p:txBody>
      </p:sp>
      <p:sp>
        <p:nvSpPr>
          <p:cNvPr id="8" name="Rectangle: Rounded Corners 7">
            <a:extLst>
              <a:ext uri="{FF2B5EF4-FFF2-40B4-BE49-F238E27FC236}">
                <a16:creationId xmlns:a16="http://schemas.microsoft.com/office/drawing/2014/main" id="{45FEC268-29F0-4BCB-8BB5-146D944F6C95}"/>
              </a:ext>
            </a:extLst>
          </p:cNvPr>
          <p:cNvSpPr/>
          <p:nvPr/>
        </p:nvSpPr>
        <p:spPr>
          <a:xfrm>
            <a:off x="2640105" y="4678776"/>
            <a:ext cx="6911790" cy="686647"/>
          </a:xfrm>
          <a:prstGeom prst="roundRect">
            <a:avLst/>
          </a:prstGeom>
          <a:noFill/>
          <a:ln>
            <a:solidFill>
              <a:srgbClr val="008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ctr" defTabSz="9144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PT Sans" panose="020B0503020203020204" pitchFamily="34" charset="0"/>
                <a:ea typeface="PT Sans" panose="020B0503020203020204" pitchFamily="34" charset="0"/>
                <a:cs typeface="+mn-cs"/>
              </a:rPr>
              <a:t>Feel empowered to take ownership </a:t>
            </a:r>
            <a:r>
              <a:rPr kumimoji="0" lang="en-GB" sz="2000" b="0" i="0" u="none" strike="noStrike" kern="1200" cap="none" spc="0" normalizeH="0" baseline="0" noProof="0" dirty="0">
                <a:ln>
                  <a:noFill/>
                </a:ln>
                <a:solidFill>
                  <a:srgbClr val="000000"/>
                </a:solidFill>
                <a:effectLst/>
                <a:uLnTx/>
                <a:uFillTx/>
                <a:latin typeface="PT Sans" panose="020B0503020203020204" pitchFamily="34" charset="0"/>
                <a:ea typeface="PT Sans" panose="020B0503020203020204" pitchFamily="34" charset="0"/>
                <a:cs typeface="+mn-cs"/>
              </a:rPr>
              <a:t>of the action plan</a:t>
            </a:r>
          </a:p>
        </p:txBody>
      </p:sp>
      <p:sp>
        <p:nvSpPr>
          <p:cNvPr id="9" name="Rectangle: Rounded Corners 8">
            <a:extLst>
              <a:ext uri="{FF2B5EF4-FFF2-40B4-BE49-F238E27FC236}">
                <a16:creationId xmlns:a16="http://schemas.microsoft.com/office/drawing/2014/main" id="{291BA380-37F1-44CA-A0F3-BF60DF668D1D}"/>
              </a:ext>
            </a:extLst>
          </p:cNvPr>
          <p:cNvSpPr/>
          <p:nvPr/>
        </p:nvSpPr>
        <p:spPr>
          <a:xfrm>
            <a:off x="2598542" y="5669163"/>
            <a:ext cx="6911790" cy="686647"/>
          </a:xfrm>
          <a:prstGeom prst="roundRect">
            <a:avLst/>
          </a:prstGeom>
          <a:noFill/>
          <a:ln>
            <a:solidFill>
              <a:srgbClr val="008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ctr" defTabSz="9144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PT Sans" panose="020B0503020203020204" pitchFamily="34" charset="0"/>
                <a:ea typeface="PT Sans" panose="020B0503020203020204" pitchFamily="34" charset="0"/>
                <a:cs typeface="+mn-cs"/>
              </a:rPr>
              <a:t>Feel pride in the process </a:t>
            </a:r>
            <a:r>
              <a:rPr kumimoji="0" lang="en-GB" sz="2000" b="0" i="0" u="none" strike="noStrike" kern="1200" cap="none" spc="0" normalizeH="0" baseline="0" noProof="0" dirty="0">
                <a:ln>
                  <a:noFill/>
                </a:ln>
                <a:solidFill>
                  <a:srgbClr val="000000"/>
                </a:solidFill>
                <a:effectLst/>
                <a:uLnTx/>
                <a:uFillTx/>
                <a:latin typeface="PT Sans" panose="020B0503020203020204" pitchFamily="34" charset="0"/>
                <a:ea typeface="PT Sans" panose="020B0503020203020204" pitchFamily="34" charset="0"/>
                <a:cs typeface="+mn-cs"/>
              </a:rPr>
              <a:t>with motivation to share the experience and plan with their network </a:t>
            </a:r>
          </a:p>
        </p:txBody>
      </p:sp>
    </p:spTree>
    <p:extLst>
      <p:ext uri="{BB962C8B-B14F-4D97-AF65-F5344CB8AC3E}">
        <p14:creationId xmlns:p14="http://schemas.microsoft.com/office/powerpoint/2010/main" val="2593917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 </a:t>
            </a:r>
            <a:r>
              <a:rPr lang="fr-FR" dirty="0" err="1">
                <a:latin typeface="PT Sans" panose="020B0703020203020204" pitchFamily="34" charset="0"/>
                <a:ea typeface="PT Sans" panose="020B0703020203020204" pitchFamily="34" charset="0"/>
              </a:rPr>
              <a:t>What</a:t>
            </a:r>
            <a:r>
              <a:rPr lang="fr-FR" dirty="0">
                <a:latin typeface="PT Sans" panose="020B0703020203020204" pitchFamily="34" charset="0"/>
                <a:ea typeface="PT Sans" panose="020B0703020203020204" pitchFamily="34" charset="0"/>
              </a:rPr>
              <a:t> do </a:t>
            </a:r>
            <a:r>
              <a:rPr lang="fr-FR" dirty="0" err="1">
                <a:latin typeface="PT Sans" panose="020B0703020203020204" pitchFamily="34" charset="0"/>
                <a:ea typeface="PT Sans" panose="020B0703020203020204" pitchFamily="34" charset="0"/>
              </a:rPr>
              <a:t>we</a:t>
            </a:r>
            <a:r>
              <a:rPr lang="fr-FR" dirty="0">
                <a:latin typeface="PT Sans" panose="020B0703020203020204" pitchFamily="34" charset="0"/>
                <a:ea typeface="PT Sans" panose="020B0703020203020204" pitchFamily="34" charset="0"/>
              </a:rPr>
              <a:t> do?</a:t>
            </a:r>
          </a:p>
        </p:txBody>
      </p:sp>
      <p:pic>
        <p:nvPicPr>
          <p:cNvPr id="9" name="Picture 8" descr="A picture containing window&#10;&#10;Description automatically generated">
            <a:extLst>
              <a:ext uri="{FF2B5EF4-FFF2-40B4-BE49-F238E27FC236}">
                <a16:creationId xmlns:a16="http://schemas.microsoft.com/office/drawing/2014/main" id="{042050C9-156B-430F-AA1A-48E68AADCE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3891" y="150366"/>
            <a:ext cx="2883414" cy="1807468"/>
          </a:xfrm>
          <a:prstGeom prst="rect">
            <a:avLst/>
          </a:prstGeom>
        </p:spPr>
      </p:pic>
      <p:sp>
        <p:nvSpPr>
          <p:cNvPr id="14" name="Content Placeholder 2">
            <a:extLst>
              <a:ext uri="{FF2B5EF4-FFF2-40B4-BE49-F238E27FC236}">
                <a16:creationId xmlns:a16="http://schemas.microsoft.com/office/drawing/2014/main" id="{16304EA0-924F-4BDC-B533-BC7A4E68ADB5}"/>
              </a:ext>
            </a:extLst>
          </p:cNvPr>
          <p:cNvSpPr txBox="1">
            <a:spLocks/>
          </p:cNvSpPr>
          <p:nvPr/>
        </p:nvSpPr>
        <p:spPr>
          <a:xfrm>
            <a:off x="804948" y="1749437"/>
            <a:ext cx="10515600" cy="40544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285750" indent="-285750">
              <a:buClr>
                <a:srgbClr val="5CB9A6"/>
              </a:buClr>
              <a:buFont typeface="Wingdings" panose="05000000000000000000" pitchFamily="2" charset="2"/>
              <a:buChar char="§"/>
            </a:pPr>
            <a:r>
              <a:rPr lang="en-US" sz="3200" dirty="0">
                <a:solidFill>
                  <a:srgbClr val="00617C"/>
                </a:solidFill>
                <a:latin typeface="PT Sans" panose="020B0703020203020204" pitchFamily="34" charset="0"/>
                <a:ea typeface="PT Sans" panose="020B0703020203020204" pitchFamily="34" charset="0"/>
              </a:rPr>
              <a:t>Energy Monitoring &amp; Management</a:t>
            </a:r>
          </a:p>
          <a:p>
            <a:pPr marL="285750" indent="-285750">
              <a:buClr>
                <a:srgbClr val="5CB9A6"/>
              </a:buClr>
              <a:buFont typeface="Wingdings" panose="05000000000000000000" pitchFamily="2" charset="2"/>
              <a:buChar char="§"/>
            </a:pPr>
            <a:r>
              <a:rPr lang="en-US" sz="3200" dirty="0">
                <a:solidFill>
                  <a:srgbClr val="00617C"/>
                </a:solidFill>
                <a:latin typeface="PT Sans" panose="020B0703020203020204" pitchFamily="34" charset="0"/>
                <a:ea typeface="PT Sans" panose="020B0703020203020204" pitchFamily="34" charset="0"/>
              </a:rPr>
              <a:t>Energy Performance Contracting</a:t>
            </a:r>
          </a:p>
          <a:p>
            <a:pPr marL="285750" indent="-285750">
              <a:buClr>
                <a:srgbClr val="5CB9A6"/>
              </a:buClr>
              <a:buFont typeface="Wingdings" panose="05000000000000000000" pitchFamily="2" charset="2"/>
              <a:buChar char="§"/>
            </a:pPr>
            <a:r>
              <a:rPr lang="en-US" sz="3200" dirty="0">
                <a:solidFill>
                  <a:srgbClr val="00617C"/>
                </a:solidFill>
                <a:latin typeface="PT Sans" panose="020B0703020203020204" pitchFamily="34" charset="0"/>
                <a:ea typeface="PT Sans" panose="020B0703020203020204" pitchFamily="34" charset="0"/>
              </a:rPr>
              <a:t>Energy Planning &amp; Policy </a:t>
            </a:r>
          </a:p>
          <a:p>
            <a:pPr marL="285750" indent="-285750">
              <a:buClr>
                <a:srgbClr val="5CB9A6"/>
              </a:buClr>
              <a:buFont typeface="Wingdings" panose="05000000000000000000" pitchFamily="2" charset="2"/>
              <a:buChar char="§"/>
            </a:pPr>
            <a:r>
              <a:rPr lang="en-US" sz="3200" dirty="0">
                <a:solidFill>
                  <a:srgbClr val="00617C"/>
                </a:solidFill>
                <a:latin typeface="PT Sans" panose="020B0703020203020204" pitchFamily="34" charset="0"/>
                <a:ea typeface="PT Sans" panose="020B0703020203020204" pitchFamily="34" charset="0"/>
              </a:rPr>
              <a:t>District Heating</a:t>
            </a:r>
          </a:p>
          <a:p>
            <a:pPr marL="285750" indent="-285750">
              <a:buClr>
                <a:srgbClr val="5CB9A6"/>
              </a:buClr>
              <a:buFont typeface="Wingdings" panose="05000000000000000000" pitchFamily="2" charset="2"/>
              <a:buChar char="§"/>
            </a:pPr>
            <a:r>
              <a:rPr lang="en-US" sz="3200" dirty="0">
                <a:solidFill>
                  <a:srgbClr val="00617C"/>
                </a:solidFill>
                <a:latin typeface="PT Sans" panose="020B0703020203020204" pitchFamily="34" charset="0"/>
                <a:ea typeface="PT Sans" panose="020B0703020203020204" pitchFamily="34" charset="0"/>
              </a:rPr>
              <a:t>Project Management &amp; Funding</a:t>
            </a:r>
          </a:p>
          <a:p>
            <a:pPr marL="285750" indent="-285750">
              <a:buClr>
                <a:srgbClr val="5CB9A6"/>
              </a:buClr>
              <a:buFont typeface="Wingdings" panose="05000000000000000000" pitchFamily="2" charset="2"/>
              <a:buChar char="§"/>
            </a:pPr>
            <a:r>
              <a:rPr lang="en-US" sz="3200" dirty="0">
                <a:solidFill>
                  <a:srgbClr val="00617C"/>
                </a:solidFill>
                <a:latin typeface="PT Sans" panose="020B0703020203020204" pitchFamily="34" charset="0"/>
                <a:ea typeface="PT Sans" panose="020B0703020203020204" pitchFamily="34" charset="0"/>
              </a:rPr>
              <a:t>Awareness, Communication and Engagement </a:t>
            </a:r>
          </a:p>
        </p:txBody>
      </p:sp>
    </p:spTree>
    <p:extLst>
      <p:ext uri="{BB962C8B-B14F-4D97-AF65-F5344CB8AC3E}">
        <p14:creationId xmlns:p14="http://schemas.microsoft.com/office/powerpoint/2010/main" val="2764947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14A60C29-1596-4859-94CF-D2F67CC1EAB8}"/>
              </a:ext>
            </a:extLst>
          </p:cNvPr>
          <p:cNvSpPr>
            <a:spLocks noGrp="1"/>
          </p:cNvSpPr>
          <p:nvPr>
            <p:ph type="title"/>
          </p:nvPr>
        </p:nvSpPr>
        <p:spPr>
          <a:xfrm>
            <a:off x="3649979" y="2698639"/>
            <a:ext cx="4850893" cy="1193134"/>
          </a:xfrm>
        </p:spPr>
        <p:txBody>
          <a:bodyPr>
            <a:normAutofit/>
          </a:bodyPr>
          <a:lstStyle/>
          <a:p>
            <a:pPr algn="ctr"/>
            <a:r>
              <a:rPr lang="fr-FR" sz="2800" dirty="0" err="1"/>
              <a:t>We</a:t>
            </a:r>
            <a:r>
              <a:rPr lang="fr-FR" sz="2800" dirty="0"/>
              <a:t> </a:t>
            </a:r>
            <a:r>
              <a:rPr lang="fr-FR" sz="2800" dirty="0" err="1"/>
              <a:t>want</a:t>
            </a:r>
            <a:r>
              <a:rPr lang="fr-FR" sz="2800" dirty="0"/>
              <a:t> to </a:t>
            </a:r>
            <a:r>
              <a:rPr lang="fr-FR" sz="2800" dirty="0" err="1"/>
              <a:t>cultivate</a:t>
            </a:r>
            <a:r>
              <a:rPr lang="fr-FR" sz="2800" dirty="0"/>
              <a:t> a </a:t>
            </a:r>
            <a:r>
              <a:rPr lang="fr-FR" sz="2800" dirty="0" err="1"/>
              <a:t>space</a:t>
            </a:r>
            <a:r>
              <a:rPr lang="fr-FR" sz="2800" dirty="0"/>
              <a:t> </a:t>
            </a:r>
            <a:r>
              <a:rPr lang="fr-FR" sz="2800" dirty="0" err="1"/>
              <a:t>that</a:t>
            </a:r>
            <a:r>
              <a:rPr lang="fr-FR" sz="2800" dirty="0"/>
              <a:t> inspires…</a:t>
            </a:r>
          </a:p>
        </p:txBody>
      </p:sp>
      <p:sp>
        <p:nvSpPr>
          <p:cNvPr id="8" name="Rectangle: Rounded Corners 7">
            <a:extLst>
              <a:ext uri="{FF2B5EF4-FFF2-40B4-BE49-F238E27FC236}">
                <a16:creationId xmlns:a16="http://schemas.microsoft.com/office/drawing/2014/main" id="{036CBDC6-13E4-4F48-B960-9422DDE3DFE0}"/>
              </a:ext>
            </a:extLst>
          </p:cNvPr>
          <p:cNvSpPr/>
          <p:nvPr/>
        </p:nvSpPr>
        <p:spPr>
          <a:xfrm>
            <a:off x="777240" y="3992880"/>
            <a:ext cx="2121408" cy="658368"/>
          </a:xfrm>
          <a:prstGeom prst="roundRect">
            <a:avLst/>
          </a:prstGeom>
          <a:noFill/>
          <a:ln>
            <a:solidFill>
              <a:srgbClr val="008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bg2">
                    <a:lumMod val="50000"/>
                  </a:schemeClr>
                </a:solidFill>
                <a:latin typeface="PT Sans" panose="020B0503020203020204" pitchFamily="34" charset="0"/>
                <a:ea typeface="PT Sans" panose="020B0503020203020204" pitchFamily="34" charset="0"/>
              </a:rPr>
              <a:t>Transparency</a:t>
            </a:r>
            <a:endParaRPr lang="en-IE" dirty="0">
              <a:latin typeface="PT Sans" panose="020B0503020203020204" pitchFamily="34" charset="0"/>
              <a:ea typeface="PT Sans" panose="020B0503020203020204" pitchFamily="34" charset="0"/>
            </a:endParaRPr>
          </a:p>
        </p:txBody>
      </p:sp>
      <p:sp>
        <p:nvSpPr>
          <p:cNvPr id="9" name="Rectangle: Rounded Corners 8">
            <a:extLst>
              <a:ext uri="{FF2B5EF4-FFF2-40B4-BE49-F238E27FC236}">
                <a16:creationId xmlns:a16="http://schemas.microsoft.com/office/drawing/2014/main" id="{82A55379-51BE-44F6-B992-99ED9AD51464}"/>
              </a:ext>
            </a:extLst>
          </p:cNvPr>
          <p:cNvSpPr/>
          <p:nvPr/>
        </p:nvSpPr>
        <p:spPr>
          <a:xfrm>
            <a:off x="2470405" y="5157216"/>
            <a:ext cx="2121408" cy="658368"/>
          </a:xfrm>
          <a:prstGeom prst="roundRect">
            <a:avLst/>
          </a:prstGeom>
          <a:noFill/>
          <a:ln>
            <a:solidFill>
              <a:srgbClr val="008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bg2">
                    <a:lumMod val="50000"/>
                  </a:schemeClr>
                </a:solidFill>
                <a:latin typeface="PT Sans" panose="020B0503020203020204" pitchFamily="34" charset="0"/>
                <a:ea typeface="PT Sans" panose="020B0503020203020204" pitchFamily="34" charset="0"/>
              </a:rPr>
              <a:t>Open-mindedness</a:t>
            </a:r>
            <a:endParaRPr lang="en-IE" dirty="0">
              <a:latin typeface="PT Sans" panose="020B0503020203020204" pitchFamily="34" charset="0"/>
              <a:ea typeface="PT Sans" panose="020B0503020203020204" pitchFamily="34" charset="0"/>
            </a:endParaRPr>
          </a:p>
        </p:txBody>
      </p:sp>
      <p:sp>
        <p:nvSpPr>
          <p:cNvPr id="10" name="Rectangle: Rounded Corners 9">
            <a:extLst>
              <a:ext uri="{FF2B5EF4-FFF2-40B4-BE49-F238E27FC236}">
                <a16:creationId xmlns:a16="http://schemas.microsoft.com/office/drawing/2014/main" id="{8E32A2BC-0DC0-40AE-9B4B-29DD7DD89A16}"/>
              </a:ext>
            </a:extLst>
          </p:cNvPr>
          <p:cNvSpPr/>
          <p:nvPr/>
        </p:nvSpPr>
        <p:spPr>
          <a:xfrm>
            <a:off x="7501127" y="5157216"/>
            <a:ext cx="2121408" cy="658368"/>
          </a:xfrm>
          <a:prstGeom prst="roundRect">
            <a:avLst/>
          </a:prstGeom>
          <a:noFill/>
          <a:ln>
            <a:solidFill>
              <a:srgbClr val="008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bg2">
                    <a:lumMod val="50000"/>
                  </a:schemeClr>
                </a:solidFill>
                <a:latin typeface="PT Sans" panose="020B0503020203020204" pitchFamily="34" charset="0"/>
                <a:ea typeface="PT Sans" panose="020B0503020203020204" pitchFamily="34" charset="0"/>
              </a:rPr>
              <a:t>Creativity</a:t>
            </a:r>
            <a:endParaRPr lang="en-IE" dirty="0">
              <a:latin typeface="PT Sans" panose="020B0503020203020204" pitchFamily="34" charset="0"/>
              <a:ea typeface="PT Sans" panose="020B0503020203020204" pitchFamily="34" charset="0"/>
            </a:endParaRPr>
          </a:p>
        </p:txBody>
      </p:sp>
      <p:sp>
        <p:nvSpPr>
          <p:cNvPr id="11" name="Rectangle: Rounded Corners 10">
            <a:extLst>
              <a:ext uri="{FF2B5EF4-FFF2-40B4-BE49-F238E27FC236}">
                <a16:creationId xmlns:a16="http://schemas.microsoft.com/office/drawing/2014/main" id="{AAE6CBCC-7815-4BE3-A2EB-0D511FF5D49F}"/>
              </a:ext>
            </a:extLst>
          </p:cNvPr>
          <p:cNvSpPr/>
          <p:nvPr/>
        </p:nvSpPr>
        <p:spPr>
          <a:xfrm>
            <a:off x="9564624" y="3992880"/>
            <a:ext cx="2121408" cy="658368"/>
          </a:xfrm>
          <a:prstGeom prst="roundRect">
            <a:avLst/>
          </a:prstGeom>
          <a:noFill/>
          <a:ln>
            <a:solidFill>
              <a:srgbClr val="008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bg2">
                    <a:lumMod val="50000"/>
                  </a:schemeClr>
                </a:solidFill>
                <a:latin typeface="PT Sans" panose="020B0503020203020204" pitchFamily="34" charset="0"/>
                <a:ea typeface="PT Sans" panose="020B0503020203020204" pitchFamily="34" charset="0"/>
              </a:rPr>
              <a:t>Business as “unusual”</a:t>
            </a:r>
            <a:endParaRPr lang="en-IE" dirty="0">
              <a:latin typeface="PT Sans" panose="020B0503020203020204" pitchFamily="34" charset="0"/>
              <a:ea typeface="PT Sans" panose="020B0503020203020204" pitchFamily="34" charset="0"/>
            </a:endParaRPr>
          </a:p>
        </p:txBody>
      </p:sp>
      <p:sp>
        <p:nvSpPr>
          <p:cNvPr id="12" name="Rectangle: Rounded Corners 11">
            <a:extLst>
              <a:ext uri="{FF2B5EF4-FFF2-40B4-BE49-F238E27FC236}">
                <a16:creationId xmlns:a16="http://schemas.microsoft.com/office/drawing/2014/main" id="{517F1A67-4C98-45CC-B079-D4A99EF203A8}"/>
              </a:ext>
            </a:extLst>
          </p:cNvPr>
          <p:cNvSpPr/>
          <p:nvPr/>
        </p:nvSpPr>
        <p:spPr>
          <a:xfrm>
            <a:off x="9564624" y="2535936"/>
            <a:ext cx="2121408" cy="658368"/>
          </a:xfrm>
          <a:prstGeom prst="roundRect">
            <a:avLst/>
          </a:prstGeom>
          <a:noFill/>
          <a:ln>
            <a:solidFill>
              <a:srgbClr val="008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bg2">
                    <a:lumMod val="50000"/>
                  </a:schemeClr>
                </a:solidFill>
                <a:latin typeface="PT Sans" panose="020B0503020203020204" pitchFamily="34" charset="0"/>
                <a:ea typeface="PT Sans" panose="020B0503020203020204" pitchFamily="34" charset="0"/>
              </a:rPr>
              <a:t>“Yes, and”</a:t>
            </a:r>
            <a:endParaRPr lang="en-IE" dirty="0">
              <a:latin typeface="PT Sans" panose="020B0503020203020204" pitchFamily="34" charset="0"/>
              <a:ea typeface="PT Sans" panose="020B0503020203020204" pitchFamily="34" charset="0"/>
            </a:endParaRPr>
          </a:p>
        </p:txBody>
      </p:sp>
      <p:sp>
        <p:nvSpPr>
          <p:cNvPr id="13" name="Rectangle: Rounded Corners 12">
            <a:extLst>
              <a:ext uri="{FF2B5EF4-FFF2-40B4-BE49-F238E27FC236}">
                <a16:creationId xmlns:a16="http://schemas.microsoft.com/office/drawing/2014/main" id="{35D14934-2403-4728-BFBF-12D9C54C65CB}"/>
              </a:ext>
            </a:extLst>
          </p:cNvPr>
          <p:cNvSpPr/>
          <p:nvPr/>
        </p:nvSpPr>
        <p:spPr>
          <a:xfrm>
            <a:off x="9564624" y="1129442"/>
            <a:ext cx="2121408" cy="658368"/>
          </a:xfrm>
          <a:prstGeom prst="roundRect">
            <a:avLst/>
          </a:prstGeom>
          <a:noFill/>
          <a:ln>
            <a:solidFill>
              <a:srgbClr val="008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bg2">
                    <a:lumMod val="50000"/>
                  </a:schemeClr>
                </a:solidFill>
                <a:latin typeface="PT Sans" panose="020B0503020203020204" pitchFamily="34" charset="0"/>
                <a:ea typeface="PT Sans" panose="020B0503020203020204" pitchFamily="34" charset="0"/>
              </a:rPr>
              <a:t>Respect</a:t>
            </a:r>
            <a:endParaRPr lang="en-IE" dirty="0">
              <a:latin typeface="PT Sans" panose="020B0503020203020204" pitchFamily="34" charset="0"/>
              <a:ea typeface="PT Sans" panose="020B0503020203020204" pitchFamily="34" charset="0"/>
            </a:endParaRPr>
          </a:p>
        </p:txBody>
      </p:sp>
      <p:sp>
        <p:nvSpPr>
          <p:cNvPr id="14" name="Rectangle: Rounded Corners 13">
            <a:extLst>
              <a:ext uri="{FF2B5EF4-FFF2-40B4-BE49-F238E27FC236}">
                <a16:creationId xmlns:a16="http://schemas.microsoft.com/office/drawing/2014/main" id="{98F345AF-9B18-4FAD-B2FB-544FFD1998B2}"/>
              </a:ext>
            </a:extLst>
          </p:cNvPr>
          <p:cNvSpPr/>
          <p:nvPr/>
        </p:nvSpPr>
        <p:spPr>
          <a:xfrm>
            <a:off x="6915912" y="471074"/>
            <a:ext cx="2121408" cy="658368"/>
          </a:xfrm>
          <a:prstGeom prst="roundRect">
            <a:avLst/>
          </a:prstGeom>
          <a:noFill/>
          <a:ln>
            <a:solidFill>
              <a:srgbClr val="008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bg2">
                    <a:lumMod val="50000"/>
                  </a:schemeClr>
                </a:solidFill>
                <a:latin typeface="PT Sans" panose="020B0503020203020204" pitchFamily="34" charset="0"/>
                <a:ea typeface="PT Sans" panose="020B0503020203020204" pitchFamily="34" charset="0"/>
              </a:rPr>
              <a:t>Dialogue</a:t>
            </a:r>
            <a:endParaRPr lang="en-IE" dirty="0">
              <a:latin typeface="PT Sans" panose="020B0503020203020204" pitchFamily="34" charset="0"/>
              <a:ea typeface="PT Sans" panose="020B0503020203020204" pitchFamily="34" charset="0"/>
            </a:endParaRPr>
          </a:p>
        </p:txBody>
      </p:sp>
      <p:sp>
        <p:nvSpPr>
          <p:cNvPr id="15" name="Rectangle: Rounded Corners 14">
            <a:extLst>
              <a:ext uri="{FF2B5EF4-FFF2-40B4-BE49-F238E27FC236}">
                <a16:creationId xmlns:a16="http://schemas.microsoft.com/office/drawing/2014/main" id="{77F6F4DA-EA18-472C-9F9A-E96FA20A1EA8}"/>
              </a:ext>
            </a:extLst>
          </p:cNvPr>
          <p:cNvSpPr/>
          <p:nvPr/>
        </p:nvSpPr>
        <p:spPr>
          <a:xfrm>
            <a:off x="3782568" y="471074"/>
            <a:ext cx="2121408" cy="658368"/>
          </a:xfrm>
          <a:prstGeom prst="roundRect">
            <a:avLst/>
          </a:prstGeom>
          <a:noFill/>
          <a:ln>
            <a:solidFill>
              <a:srgbClr val="008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bg2">
                    <a:lumMod val="50000"/>
                  </a:schemeClr>
                </a:solidFill>
                <a:latin typeface="PT Sans" panose="020B0503020203020204" pitchFamily="34" charset="0"/>
                <a:ea typeface="PT Sans" panose="020B0503020203020204" pitchFamily="34" charset="0"/>
              </a:rPr>
              <a:t>Commitment</a:t>
            </a:r>
          </a:p>
        </p:txBody>
      </p:sp>
      <p:sp>
        <p:nvSpPr>
          <p:cNvPr id="16" name="Rectangle: Rounded Corners 15">
            <a:extLst>
              <a:ext uri="{FF2B5EF4-FFF2-40B4-BE49-F238E27FC236}">
                <a16:creationId xmlns:a16="http://schemas.microsoft.com/office/drawing/2014/main" id="{624A70A1-B055-4FC4-93D0-507582B1098B}"/>
              </a:ext>
            </a:extLst>
          </p:cNvPr>
          <p:cNvSpPr/>
          <p:nvPr/>
        </p:nvSpPr>
        <p:spPr>
          <a:xfrm>
            <a:off x="777240" y="1129442"/>
            <a:ext cx="2121408" cy="658368"/>
          </a:xfrm>
          <a:prstGeom prst="roundRect">
            <a:avLst/>
          </a:prstGeom>
          <a:noFill/>
          <a:ln>
            <a:solidFill>
              <a:srgbClr val="008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bg2">
                    <a:lumMod val="50000"/>
                  </a:schemeClr>
                </a:solidFill>
                <a:latin typeface="PT Sans" panose="020B0503020203020204" pitchFamily="34" charset="0"/>
                <a:ea typeface="PT Sans" panose="020B0503020203020204" pitchFamily="34" charset="0"/>
              </a:rPr>
              <a:t>Shared purpose</a:t>
            </a:r>
          </a:p>
        </p:txBody>
      </p:sp>
      <p:sp>
        <p:nvSpPr>
          <p:cNvPr id="17" name="Rectangle: Rounded Corners 16">
            <a:extLst>
              <a:ext uri="{FF2B5EF4-FFF2-40B4-BE49-F238E27FC236}">
                <a16:creationId xmlns:a16="http://schemas.microsoft.com/office/drawing/2014/main" id="{2118FFAC-D3FB-498A-A1A8-7B684D3F21F7}"/>
              </a:ext>
            </a:extLst>
          </p:cNvPr>
          <p:cNvSpPr/>
          <p:nvPr/>
        </p:nvSpPr>
        <p:spPr>
          <a:xfrm>
            <a:off x="777240" y="2535936"/>
            <a:ext cx="2121408" cy="658368"/>
          </a:xfrm>
          <a:prstGeom prst="roundRect">
            <a:avLst/>
          </a:prstGeom>
          <a:noFill/>
          <a:ln>
            <a:solidFill>
              <a:srgbClr val="008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bg2">
                    <a:lumMod val="50000"/>
                  </a:schemeClr>
                </a:solidFill>
                <a:latin typeface="PT Sans" panose="020B0503020203020204" pitchFamily="34" charset="0"/>
                <a:ea typeface="PT Sans" panose="020B0503020203020204" pitchFamily="34" charset="0"/>
              </a:rPr>
              <a:t>Co-creation</a:t>
            </a:r>
          </a:p>
        </p:txBody>
      </p:sp>
      <p:cxnSp>
        <p:nvCxnSpPr>
          <p:cNvPr id="18" name="Straight Connector 17">
            <a:extLst>
              <a:ext uri="{FF2B5EF4-FFF2-40B4-BE49-F238E27FC236}">
                <a16:creationId xmlns:a16="http://schemas.microsoft.com/office/drawing/2014/main" id="{4165E9BA-2797-430F-A286-10E096AD9729}"/>
              </a:ext>
            </a:extLst>
          </p:cNvPr>
          <p:cNvCxnSpPr>
            <a:cxnSpLocks/>
          </p:cNvCxnSpPr>
          <p:nvPr/>
        </p:nvCxnSpPr>
        <p:spPr>
          <a:xfrm>
            <a:off x="4873752" y="1129442"/>
            <a:ext cx="0" cy="1193133"/>
          </a:xfrm>
          <a:prstGeom prst="line">
            <a:avLst/>
          </a:prstGeom>
          <a:ln w="28575">
            <a:solidFill>
              <a:srgbClr val="00856E"/>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6AB924A-080E-4931-B45A-FEF327006BF0}"/>
              </a:ext>
            </a:extLst>
          </p:cNvPr>
          <p:cNvCxnSpPr>
            <a:cxnSpLocks/>
          </p:cNvCxnSpPr>
          <p:nvPr/>
        </p:nvCxnSpPr>
        <p:spPr>
          <a:xfrm>
            <a:off x="8007096" y="1131124"/>
            <a:ext cx="0" cy="1193133"/>
          </a:xfrm>
          <a:prstGeom prst="line">
            <a:avLst/>
          </a:prstGeom>
          <a:ln w="28575">
            <a:solidFill>
              <a:srgbClr val="00856E"/>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25ACCC1-C36F-4C71-9F85-624D7EFE0F0F}"/>
              </a:ext>
            </a:extLst>
          </p:cNvPr>
          <p:cNvCxnSpPr>
            <a:cxnSpLocks/>
            <a:endCxn id="10" idx="0"/>
          </p:cNvCxnSpPr>
          <p:nvPr/>
        </p:nvCxnSpPr>
        <p:spPr>
          <a:xfrm>
            <a:off x="7443216" y="3956126"/>
            <a:ext cx="1118615" cy="1201090"/>
          </a:xfrm>
          <a:prstGeom prst="line">
            <a:avLst/>
          </a:prstGeom>
          <a:ln w="28575">
            <a:solidFill>
              <a:srgbClr val="00856E"/>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52FE27-3DFB-462E-9B54-B63F8694E7E3}"/>
              </a:ext>
            </a:extLst>
          </p:cNvPr>
          <p:cNvCxnSpPr>
            <a:cxnSpLocks/>
            <a:endCxn id="9" idx="0"/>
          </p:cNvCxnSpPr>
          <p:nvPr/>
        </p:nvCxnSpPr>
        <p:spPr>
          <a:xfrm flipH="1">
            <a:off x="3531109" y="4041963"/>
            <a:ext cx="1342644" cy="1115253"/>
          </a:xfrm>
          <a:prstGeom prst="line">
            <a:avLst/>
          </a:prstGeom>
          <a:ln w="28575">
            <a:solidFill>
              <a:srgbClr val="00856E"/>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C54872A-4AF1-45F1-94BB-881B7CC42189}"/>
              </a:ext>
            </a:extLst>
          </p:cNvPr>
          <p:cNvCxnSpPr>
            <a:cxnSpLocks/>
          </p:cNvCxnSpPr>
          <p:nvPr/>
        </p:nvCxnSpPr>
        <p:spPr>
          <a:xfrm flipH="1">
            <a:off x="2887981" y="3730751"/>
            <a:ext cx="1101851" cy="325454"/>
          </a:xfrm>
          <a:prstGeom prst="line">
            <a:avLst/>
          </a:prstGeom>
          <a:ln w="28575">
            <a:solidFill>
              <a:srgbClr val="00856E"/>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DD3A164-BF64-4D2A-941B-34D6FD198653}"/>
              </a:ext>
            </a:extLst>
          </p:cNvPr>
          <p:cNvCxnSpPr>
            <a:cxnSpLocks/>
          </p:cNvCxnSpPr>
          <p:nvPr/>
        </p:nvCxnSpPr>
        <p:spPr>
          <a:xfrm flipH="1">
            <a:off x="2813304" y="2865120"/>
            <a:ext cx="1200912" cy="0"/>
          </a:xfrm>
          <a:prstGeom prst="line">
            <a:avLst/>
          </a:prstGeom>
          <a:ln w="28575">
            <a:solidFill>
              <a:srgbClr val="00856E"/>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0E41926-8FD0-4226-A8B8-6219CA7D3A98}"/>
              </a:ext>
            </a:extLst>
          </p:cNvPr>
          <p:cNvCxnSpPr>
            <a:cxnSpLocks/>
          </p:cNvCxnSpPr>
          <p:nvPr/>
        </p:nvCxnSpPr>
        <p:spPr>
          <a:xfrm flipH="1" flipV="1">
            <a:off x="2807208" y="1720229"/>
            <a:ext cx="1063752" cy="509542"/>
          </a:xfrm>
          <a:prstGeom prst="line">
            <a:avLst/>
          </a:prstGeom>
          <a:ln w="28575">
            <a:solidFill>
              <a:srgbClr val="00856E"/>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F97B1AA-A41B-4820-B1E7-7BC557A6F869}"/>
              </a:ext>
            </a:extLst>
          </p:cNvPr>
          <p:cNvCxnSpPr>
            <a:cxnSpLocks/>
          </p:cNvCxnSpPr>
          <p:nvPr/>
        </p:nvCxnSpPr>
        <p:spPr>
          <a:xfrm flipH="1" flipV="1">
            <a:off x="8500872" y="3582239"/>
            <a:ext cx="1063752" cy="509542"/>
          </a:xfrm>
          <a:prstGeom prst="line">
            <a:avLst/>
          </a:prstGeom>
          <a:ln w="28575">
            <a:solidFill>
              <a:srgbClr val="00856E"/>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2D87773-0EE6-4C4B-93D4-A932EB42B609}"/>
              </a:ext>
            </a:extLst>
          </p:cNvPr>
          <p:cNvCxnSpPr>
            <a:cxnSpLocks/>
          </p:cNvCxnSpPr>
          <p:nvPr/>
        </p:nvCxnSpPr>
        <p:spPr>
          <a:xfrm flipH="1">
            <a:off x="8363712" y="2865120"/>
            <a:ext cx="1200912" cy="0"/>
          </a:xfrm>
          <a:prstGeom prst="line">
            <a:avLst/>
          </a:prstGeom>
          <a:ln w="28575">
            <a:solidFill>
              <a:srgbClr val="00856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B615EFF-F769-4DBF-A922-60EB6F7A84B4}"/>
              </a:ext>
            </a:extLst>
          </p:cNvPr>
          <p:cNvCxnSpPr>
            <a:cxnSpLocks/>
          </p:cNvCxnSpPr>
          <p:nvPr/>
        </p:nvCxnSpPr>
        <p:spPr>
          <a:xfrm flipH="1">
            <a:off x="8561831" y="1762084"/>
            <a:ext cx="1040893" cy="541021"/>
          </a:xfrm>
          <a:prstGeom prst="line">
            <a:avLst/>
          </a:prstGeom>
          <a:ln w="28575">
            <a:solidFill>
              <a:srgbClr val="00856E"/>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B4EC9CB-C8CC-496C-85FF-E307210B8EF0}"/>
              </a:ext>
            </a:extLst>
          </p:cNvPr>
          <p:cNvCxnSpPr>
            <a:cxnSpLocks/>
            <a:endCxn id="29" idx="0"/>
          </p:cNvCxnSpPr>
          <p:nvPr/>
        </p:nvCxnSpPr>
        <p:spPr>
          <a:xfrm>
            <a:off x="6207252" y="4056205"/>
            <a:ext cx="0" cy="1431181"/>
          </a:xfrm>
          <a:prstGeom prst="line">
            <a:avLst/>
          </a:prstGeom>
          <a:ln w="28575">
            <a:solidFill>
              <a:srgbClr val="00856E"/>
            </a:solidFill>
            <a:prstDash val="dash"/>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FAF8779C-2C7F-4A1B-9AA2-9FC91C46732A}"/>
              </a:ext>
            </a:extLst>
          </p:cNvPr>
          <p:cNvSpPr/>
          <p:nvPr/>
        </p:nvSpPr>
        <p:spPr>
          <a:xfrm>
            <a:off x="5146548" y="5487386"/>
            <a:ext cx="2121408" cy="658368"/>
          </a:xfrm>
          <a:prstGeom prst="roundRect">
            <a:avLst/>
          </a:prstGeom>
          <a:noFill/>
          <a:ln>
            <a:solidFill>
              <a:srgbClr val="008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bg2">
                    <a:lumMod val="50000"/>
                  </a:schemeClr>
                </a:solidFill>
                <a:latin typeface="PT Sans" panose="020B0503020203020204" pitchFamily="34" charset="0"/>
                <a:ea typeface="PT Sans" panose="020B0503020203020204" pitchFamily="34" charset="0"/>
              </a:rPr>
              <a:t>Momentum</a:t>
            </a:r>
            <a:endParaRPr lang="en-IE" dirty="0">
              <a:latin typeface="PT Sans" panose="020B0503020203020204" pitchFamily="34" charset="0"/>
              <a:ea typeface="PT Sans" panose="020B0503020203020204" pitchFamily="34" charset="0"/>
            </a:endParaRPr>
          </a:p>
        </p:txBody>
      </p:sp>
    </p:spTree>
    <p:extLst>
      <p:ext uri="{BB962C8B-B14F-4D97-AF65-F5344CB8AC3E}">
        <p14:creationId xmlns:p14="http://schemas.microsoft.com/office/powerpoint/2010/main" val="1889082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336" y="60744"/>
            <a:ext cx="10515600" cy="1325563"/>
          </a:xfrm>
        </p:spPr>
        <p:txBody>
          <a:bodyPr/>
          <a:lstStyle/>
          <a:p>
            <a:r>
              <a:rPr lang="fr-FR" dirty="0"/>
              <a:t> </a:t>
            </a:r>
            <a:r>
              <a:rPr lang="fr-FR" dirty="0" err="1"/>
              <a:t>What</a:t>
            </a:r>
            <a:r>
              <a:rPr lang="fr-FR" dirty="0"/>
              <a:t> </a:t>
            </a:r>
            <a:r>
              <a:rPr lang="fr-FR" dirty="0" err="1"/>
              <a:t>will</a:t>
            </a:r>
            <a:r>
              <a:rPr lang="fr-FR" dirty="0"/>
              <a:t> </a:t>
            </a:r>
            <a:r>
              <a:rPr lang="fr-FR" dirty="0" err="1"/>
              <a:t>they</a:t>
            </a:r>
            <a:r>
              <a:rPr lang="fr-FR" dirty="0"/>
              <a:t> do?</a:t>
            </a:r>
          </a:p>
        </p:txBody>
      </p:sp>
      <p:sp>
        <p:nvSpPr>
          <p:cNvPr id="3" name="Rectangle: Rounded Corners 2">
            <a:extLst>
              <a:ext uri="{FF2B5EF4-FFF2-40B4-BE49-F238E27FC236}">
                <a16:creationId xmlns:a16="http://schemas.microsoft.com/office/drawing/2014/main" id="{FA30A868-D6B5-4258-9887-CEEC6172DAA2}"/>
              </a:ext>
            </a:extLst>
          </p:cNvPr>
          <p:cNvSpPr/>
          <p:nvPr/>
        </p:nvSpPr>
        <p:spPr>
          <a:xfrm>
            <a:off x="4316268" y="1386307"/>
            <a:ext cx="3559463" cy="558599"/>
          </a:xfrm>
          <a:prstGeom prst="roundRect">
            <a:avLst/>
          </a:prstGeom>
          <a:solidFill>
            <a:srgbClr val="006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prstClr val="white"/>
                </a:solidFill>
                <a:effectLst/>
                <a:uLnTx/>
                <a:uFillTx/>
                <a:latin typeface="PT Sans" panose="020B0503020203020204" pitchFamily="34" charset="0"/>
                <a:ea typeface="PT Sans" panose="020B0503020203020204" pitchFamily="34" charset="0"/>
                <a:cs typeface="+mn-cs"/>
              </a:rPr>
              <a:t>Develop Shared Purpose</a:t>
            </a:r>
          </a:p>
        </p:txBody>
      </p:sp>
      <p:sp>
        <p:nvSpPr>
          <p:cNvPr id="6" name="Rectangle: Rounded Corners 5">
            <a:extLst>
              <a:ext uri="{FF2B5EF4-FFF2-40B4-BE49-F238E27FC236}">
                <a16:creationId xmlns:a16="http://schemas.microsoft.com/office/drawing/2014/main" id="{57699B7A-A2B3-486B-81D9-B60B5B25324C}"/>
              </a:ext>
            </a:extLst>
          </p:cNvPr>
          <p:cNvSpPr/>
          <p:nvPr/>
        </p:nvSpPr>
        <p:spPr>
          <a:xfrm>
            <a:off x="4316267" y="2272757"/>
            <a:ext cx="3559464" cy="584870"/>
          </a:xfrm>
          <a:prstGeom prst="roundRect">
            <a:avLst/>
          </a:prstGeom>
          <a:solidFill>
            <a:srgbClr val="006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prstClr val="white"/>
                </a:solidFill>
                <a:effectLst/>
                <a:uLnTx/>
                <a:uFillTx/>
                <a:latin typeface="PT Sans" panose="020B0503020203020204" pitchFamily="34" charset="0"/>
                <a:ea typeface="PT Sans" panose="020B0503020203020204" pitchFamily="34" charset="0"/>
                <a:cs typeface="+mn-cs"/>
              </a:rPr>
              <a:t>Agree on Problem Framing</a:t>
            </a:r>
          </a:p>
        </p:txBody>
      </p:sp>
      <p:sp>
        <p:nvSpPr>
          <p:cNvPr id="7" name="Rectangle: Rounded Corners 6">
            <a:extLst>
              <a:ext uri="{FF2B5EF4-FFF2-40B4-BE49-F238E27FC236}">
                <a16:creationId xmlns:a16="http://schemas.microsoft.com/office/drawing/2014/main" id="{C385C58C-098A-423E-8449-D79EA66EDC74}"/>
              </a:ext>
            </a:extLst>
          </p:cNvPr>
          <p:cNvSpPr/>
          <p:nvPr/>
        </p:nvSpPr>
        <p:spPr>
          <a:xfrm>
            <a:off x="4316267" y="3231785"/>
            <a:ext cx="3559464" cy="584870"/>
          </a:xfrm>
          <a:prstGeom prst="roundRect">
            <a:avLst/>
          </a:prstGeom>
          <a:solidFill>
            <a:srgbClr val="E40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prstClr val="white"/>
                </a:solidFill>
                <a:effectLst/>
                <a:uLnTx/>
                <a:uFillTx/>
                <a:latin typeface="PT Sans" panose="020B0503020203020204" pitchFamily="34" charset="0"/>
                <a:ea typeface="PT Sans" panose="020B0503020203020204" pitchFamily="34" charset="0"/>
                <a:cs typeface="+mn-cs"/>
              </a:rPr>
              <a:t>Visioning</a:t>
            </a:r>
          </a:p>
        </p:txBody>
      </p:sp>
      <p:sp>
        <p:nvSpPr>
          <p:cNvPr id="8" name="Rectangle: Rounded Corners 7">
            <a:extLst>
              <a:ext uri="{FF2B5EF4-FFF2-40B4-BE49-F238E27FC236}">
                <a16:creationId xmlns:a16="http://schemas.microsoft.com/office/drawing/2014/main" id="{FF825330-36AE-44D5-95B9-839DCD02AEAA}"/>
              </a:ext>
            </a:extLst>
          </p:cNvPr>
          <p:cNvSpPr/>
          <p:nvPr/>
        </p:nvSpPr>
        <p:spPr>
          <a:xfrm>
            <a:off x="4316267" y="4134611"/>
            <a:ext cx="3559464" cy="584870"/>
          </a:xfrm>
          <a:prstGeom prst="roundRect">
            <a:avLst/>
          </a:prstGeom>
          <a:solidFill>
            <a:srgbClr val="E40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prstClr val="white"/>
                </a:solidFill>
                <a:effectLst/>
                <a:uLnTx/>
                <a:uFillTx/>
                <a:latin typeface="PT Sans" panose="020B0503020203020204" pitchFamily="34" charset="0"/>
                <a:ea typeface="PT Sans" panose="020B0503020203020204" pitchFamily="34" charset="0"/>
                <a:cs typeface="+mn-cs"/>
              </a:rPr>
              <a:t>Idea generation</a:t>
            </a:r>
          </a:p>
        </p:txBody>
      </p:sp>
      <p:sp>
        <p:nvSpPr>
          <p:cNvPr id="9" name="Rectangle: Rounded Corners 8">
            <a:extLst>
              <a:ext uri="{FF2B5EF4-FFF2-40B4-BE49-F238E27FC236}">
                <a16:creationId xmlns:a16="http://schemas.microsoft.com/office/drawing/2014/main" id="{CDC29AD5-4C6B-4CC5-B135-8EFEDED03992}"/>
              </a:ext>
            </a:extLst>
          </p:cNvPr>
          <p:cNvSpPr/>
          <p:nvPr/>
        </p:nvSpPr>
        <p:spPr>
          <a:xfrm>
            <a:off x="4316267" y="5080898"/>
            <a:ext cx="3559464" cy="584870"/>
          </a:xfrm>
          <a:prstGeom prst="roundRect">
            <a:avLst/>
          </a:prstGeom>
          <a:solidFill>
            <a:srgbClr val="008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prstClr val="white"/>
                </a:solidFill>
                <a:effectLst/>
                <a:uLnTx/>
                <a:uFillTx/>
                <a:latin typeface="PT Sans" panose="020B0503020203020204" pitchFamily="34" charset="0"/>
                <a:ea typeface="PT Sans" panose="020B0503020203020204" pitchFamily="34" charset="0"/>
                <a:cs typeface="+mn-cs"/>
              </a:rPr>
              <a:t>Action plan</a:t>
            </a:r>
          </a:p>
        </p:txBody>
      </p:sp>
      <p:sp>
        <p:nvSpPr>
          <p:cNvPr id="10" name="Rectangle: Rounded Corners 9">
            <a:extLst>
              <a:ext uri="{FF2B5EF4-FFF2-40B4-BE49-F238E27FC236}">
                <a16:creationId xmlns:a16="http://schemas.microsoft.com/office/drawing/2014/main" id="{6C659548-D6E5-4701-882D-AA85FE976672}"/>
              </a:ext>
            </a:extLst>
          </p:cNvPr>
          <p:cNvSpPr/>
          <p:nvPr/>
        </p:nvSpPr>
        <p:spPr>
          <a:xfrm>
            <a:off x="4316267" y="5899312"/>
            <a:ext cx="3559464" cy="584870"/>
          </a:xfrm>
          <a:prstGeom prst="roundRect">
            <a:avLst/>
          </a:prstGeom>
          <a:solidFill>
            <a:srgbClr val="008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prstClr val="white"/>
                </a:solidFill>
                <a:effectLst/>
                <a:uLnTx/>
                <a:uFillTx/>
                <a:latin typeface="PT Sans" panose="020B0503020203020204" pitchFamily="34" charset="0"/>
                <a:ea typeface="PT Sans" panose="020B0503020203020204" pitchFamily="34" charset="0"/>
                <a:cs typeface="+mn-cs"/>
              </a:rPr>
              <a:t>Implementation</a:t>
            </a:r>
          </a:p>
        </p:txBody>
      </p:sp>
    </p:spTree>
    <p:extLst>
      <p:ext uri="{BB962C8B-B14F-4D97-AF65-F5344CB8AC3E}">
        <p14:creationId xmlns:p14="http://schemas.microsoft.com/office/powerpoint/2010/main" val="3334597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34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imeline&#10;&#10;Description automatically generated">
            <a:extLst>
              <a:ext uri="{FF2B5EF4-FFF2-40B4-BE49-F238E27FC236}">
                <a16:creationId xmlns:a16="http://schemas.microsoft.com/office/drawing/2014/main" id="{6658E47F-A913-4E3B-9C88-6B7E3CE2EA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1016254"/>
            <a:ext cx="10905066" cy="4825491"/>
          </a:xfrm>
          <a:prstGeom prst="rect">
            <a:avLst/>
          </a:prstGeom>
        </p:spPr>
      </p:pic>
    </p:spTree>
    <p:extLst>
      <p:ext uri="{BB962C8B-B14F-4D97-AF65-F5344CB8AC3E}">
        <p14:creationId xmlns:p14="http://schemas.microsoft.com/office/powerpoint/2010/main" val="487147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71452" y="2061999"/>
            <a:ext cx="5519619" cy="745869"/>
          </a:xfrm>
        </p:spPr>
        <p:txBody>
          <a:bodyPr/>
          <a:lstStyle/>
          <a:p>
            <a:pPr>
              <a:buClr>
                <a:srgbClr val="73BB81"/>
              </a:buClr>
              <a:buFont typeface="Wingdings" panose="05000000000000000000" pitchFamily="2" charset="2"/>
              <a:buChar char="§"/>
            </a:pPr>
            <a:r>
              <a:rPr lang="en-US" sz="2800" dirty="0"/>
              <a:t>Citizen Engagement Campaign</a:t>
            </a:r>
          </a:p>
          <a:p>
            <a:pPr>
              <a:buClr>
                <a:srgbClr val="73BB81"/>
              </a:buClr>
              <a:buFont typeface="Wingdings" panose="05000000000000000000" pitchFamily="2" charset="2"/>
              <a:buChar char="§"/>
            </a:pPr>
            <a:r>
              <a:rPr lang="en-US" sz="2800" dirty="0"/>
              <a:t>Local Citizens’ Assembly workshop – replicating national success</a:t>
            </a:r>
          </a:p>
          <a:p>
            <a:pPr>
              <a:buClr>
                <a:srgbClr val="73BB81"/>
              </a:buClr>
              <a:buFont typeface="Wingdings" panose="05000000000000000000" pitchFamily="2" charset="2"/>
              <a:buChar char="§"/>
            </a:pPr>
            <a:r>
              <a:rPr lang="en-US" sz="2800" dirty="0"/>
              <a:t>Building on existing initiatives (e.g. Sustainable Energy Communities, Home Energy Saving Kit, Green Clubs Initiative)</a:t>
            </a:r>
          </a:p>
          <a:p>
            <a:pPr>
              <a:buClr>
                <a:srgbClr val="73BB81"/>
              </a:buClr>
              <a:buFont typeface="Wingdings" panose="05000000000000000000" pitchFamily="2" charset="2"/>
              <a:buChar cha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buClr>
                <a:srgbClr val="73BB81"/>
              </a:buClr>
              <a:buFont typeface="Wingdings" panose="05000000000000000000" pitchFamily="2" charset="2"/>
              <a:buChar char="§"/>
            </a:pPr>
            <a:endParaRPr lang="fr-FR" sz="3200" dirty="0">
              <a:solidFill>
                <a:schemeClr val="tx1"/>
              </a:solidFill>
              <a:latin typeface="+mn-lt"/>
            </a:endParaRPr>
          </a:p>
        </p:txBody>
      </p:sp>
      <p:sp>
        <p:nvSpPr>
          <p:cNvPr id="3" name="Titre 2"/>
          <p:cNvSpPr>
            <a:spLocks noGrp="1"/>
          </p:cNvSpPr>
          <p:nvPr>
            <p:ph type="title"/>
          </p:nvPr>
        </p:nvSpPr>
        <p:spPr/>
        <p:txBody>
          <a:bodyPr/>
          <a:lstStyle/>
          <a:p>
            <a:r>
              <a:rPr lang="fr-FR" dirty="0"/>
              <a:t> Citizen participation </a:t>
            </a:r>
            <a:r>
              <a:rPr lang="fr-FR" dirty="0" err="1"/>
              <a:t>is</a:t>
            </a:r>
            <a:r>
              <a:rPr lang="fr-FR" dirty="0"/>
              <a:t> key!</a:t>
            </a:r>
          </a:p>
        </p:txBody>
      </p:sp>
      <p:pic>
        <p:nvPicPr>
          <p:cNvPr id="4" name="Picture 3" descr="A group of people posing for the camera&#10;&#10;Description automatically generated">
            <a:extLst>
              <a:ext uri="{FF2B5EF4-FFF2-40B4-BE49-F238E27FC236}">
                <a16:creationId xmlns:a16="http://schemas.microsoft.com/office/drawing/2014/main" id="{97458C72-5225-432A-9D12-7DCE406154A0}"/>
              </a:ext>
            </a:extLst>
          </p:cNvPr>
          <p:cNvPicPr>
            <a:picLocks noChangeAspect="1"/>
          </p:cNvPicPr>
          <p:nvPr/>
        </p:nvPicPr>
        <p:blipFill rotWithShape="1">
          <a:blip r:embed="rId3">
            <a:extLst>
              <a:ext uri="{28A0092B-C50C-407E-A947-70E740481C1C}">
                <a14:useLocalDpi xmlns:a14="http://schemas.microsoft.com/office/drawing/2010/main" val="0"/>
              </a:ext>
            </a:extLst>
          </a:blip>
          <a:srcRect l="2617" r="3161"/>
          <a:stretch/>
        </p:blipFill>
        <p:spPr>
          <a:xfrm>
            <a:off x="6201501" y="1565936"/>
            <a:ext cx="5990500" cy="3369657"/>
          </a:xfrm>
          <a:prstGeom prst="rect">
            <a:avLst/>
          </a:prstGeom>
        </p:spPr>
      </p:pic>
      <p:pic>
        <p:nvPicPr>
          <p:cNvPr id="8" name="Picture 7">
            <a:extLst>
              <a:ext uri="{FF2B5EF4-FFF2-40B4-BE49-F238E27FC236}">
                <a16:creationId xmlns:a16="http://schemas.microsoft.com/office/drawing/2014/main" id="{9EC634F7-2BD0-4BBE-AFA5-1F870B0ADA98}"/>
              </a:ext>
            </a:extLst>
          </p:cNvPr>
          <p:cNvPicPr>
            <a:picLocks noChangeAspect="1"/>
          </p:cNvPicPr>
          <p:nvPr/>
        </p:nvPicPr>
        <p:blipFill>
          <a:blip r:embed="rId4"/>
          <a:stretch>
            <a:fillRect/>
          </a:stretch>
        </p:blipFill>
        <p:spPr>
          <a:xfrm>
            <a:off x="7051048" y="2977376"/>
            <a:ext cx="748323" cy="583952"/>
          </a:xfrm>
          <a:prstGeom prst="rect">
            <a:avLst/>
          </a:prstGeom>
        </p:spPr>
      </p:pic>
      <p:pic>
        <p:nvPicPr>
          <p:cNvPr id="10" name="Picture 9">
            <a:extLst>
              <a:ext uri="{FF2B5EF4-FFF2-40B4-BE49-F238E27FC236}">
                <a16:creationId xmlns:a16="http://schemas.microsoft.com/office/drawing/2014/main" id="{075549A3-400D-48FA-8F87-9E6683063F28}"/>
              </a:ext>
            </a:extLst>
          </p:cNvPr>
          <p:cNvPicPr>
            <a:picLocks noChangeAspect="1"/>
          </p:cNvPicPr>
          <p:nvPr/>
        </p:nvPicPr>
        <p:blipFill>
          <a:blip r:embed="rId4"/>
          <a:stretch>
            <a:fillRect/>
          </a:stretch>
        </p:blipFill>
        <p:spPr>
          <a:xfrm>
            <a:off x="8282345" y="3131102"/>
            <a:ext cx="748323" cy="583952"/>
          </a:xfrm>
          <a:prstGeom prst="rect">
            <a:avLst/>
          </a:prstGeom>
        </p:spPr>
      </p:pic>
      <p:pic>
        <p:nvPicPr>
          <p:cNvPr id="12" name="Picture 11">
            <a:extLst>
              <a:ext uri="{FF2B5EF4-FFF2-40B4-BE49-F238E27FC236}">
                <a16:creationId xmlns:a16="http://schemas.microsoft.com/office/drawing/2014/main" id="{9125EE57-6446-435D-829B-734589C802D6}"/>
              </a:ext>
            </a:extLst>
          </p:cNvPr>
          <p:cNvPicPr>
            <a:picLocks noChangeAspect="1"/>
          </p:cNvPicPr>
          <p:nvPr/>
        </p:nvPicPr>
        <p:blipFill>
          <a:blip r:embed="rId4"/>
          <a:stretch>
            <a:fillRect/>
          </a:stretch>
        </p:blipFill>
        <p:spPr>
          <a:xfrm>
            <a:off x="15285563" y="3474792"/>
            <a:ext cx="858373" cy="669829"/>
          </a:xfrm>
          <a:prstGeom prst="rect">
            <a:avLst/>
          </a:prstGeom>
        </p:spPr>
      </p:pic>
      <p:pic>
        <p:nvPicPr>
          <p:cNvPr id="14" name="Picture 13">
            <a:extLst>
              <a:ext uri="{FF2B5EF4-FFF2-40B4-BE49-F238E27FC236}">
                <a16:creationId xmlns:a16="http://schemas.microsoft.com/office/drawing/2014/main" id="{94BD9691-B658-465F-852E-845790189ABC}"/>
              </a:ext>
            </a:extLst>
          </p:cNvPr>
          <p:cNvPicPr>
            <a:picLocks noChangeAspect="1"/>
          </p:cNvPicPr>
          <p:nvPr/>
        </p:nvPicPr>
        <p:blipFill>
          <a:blip r:embed="rId4"/>
          <a:stretch>
            <a:fillRect/>
          </a:stretch>
        </p:blipFill>
        <p:spPr>
          <a:xfrm>
            <a:off x="9295994" y="2966918"/>
            <a:ext cx="733145" cy="572108"/>
          </a:xfrm>
          <a:prstGeom prst="rect">
            <a:avLst/>
          </a:prstGeom>
        </p:spPr>
      </p:pic>
      <p:pic>
        <p:nvPicPr>
          <p:cNvPr id="16" name="Picture 15">
            <a:extLst>
              <a:ext uri="{FF2B5EF4-FFF2-40B4-BE49-F238E27FC236}">
                <a16:creationId xmlns:a16="http://schemas.microsoft.com/office/drawing/2014/main" id="{1504112D-4464-4BED-842F-A5C2C73DB1C2}"/>
              </a:ext>
            </a:extLst>
          </p:cNvPr>
          <p:cNvPicPr>
            <a:picLocks noChangeAspect="1"/>
          </p:cNvPicPr>
          <p:nvPr/>
        </p:nvPicPr>
        <p:blipFill>
          <a:blip r:embed="rId4"/>
          <a:stretch>
            <a:fillRect/>
          </a:stretch>
        </p:blipFill>
        <p:spPr>
          <a:xfrm>
            <a:off x="10669008" y="2709028"/>
            <a:ext cx="718044" cy="560324"/>
          </a:xfrm>
          <a:prstGeom prst="rect">
            <a:avLst/>
          </a:prstGeom>
        </p:spPr>
      </p:pic>
    </p:spTree>
    <p:extLst>
      <p:ext uri="{BB962C8B-B14F-4D97-AF65-F5344CB8AC3E}">
        <p14:creationId xmlns:p14="http://schemas.microsoft.com/office/powerpoint/2010/main" val="36655271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4501AE-93F3-4CD2-A935-8D21F997513B}"/>
              </a:ext>
            </a:extLst>
          </p:cNvPr>
          <p:cNvSpPr>
            <a:spLocks noGrp="1"/>
          </p:cNvSpPr>
          <p:nvPr>
            <p:ph type="title"/>
          </p:nvPr>
        </p:nvSpPr>
        <p:spPr>
          <a:xfrm>
            <a:off x="4577591" y="2766218"/>
            <a:ext cx="4889794" cy="1325563"/>
          </a:xfrm>
        </p:spPr>
        <p:txBody>
          <a:bodyPr>
            <a:normAutofit/>
          </a:bodyPr>
          <a:lstStyle/>
          <a:p>
            <a:r>
              <a:rPr lang="en-US" sz="4400" dirty="0"/>
              <a:t> </a:t>
            </a:r>
            <a:r>
              <a:rPr lang="en-US" sz="4400" dirty="0">
                <a:latin typeface="PT Sans" panose="020B0503020203020204" pitchFamily="34" charset="0"/>
                <a:ea typeface="PT Sans" panose="020B0503020203020204" pitchFamily="34" charset="0"/>
              </a:rPr>
              <a:t>The End Result…</a:t>
            </a:r>
          </a:p>
        </p:txBody>
      </p:sp>
    </p:spTree>
    <p:extLst>
      <p:ext uri="{BB962C8B-B14F-4D97-AF65-F5344CB8AC3E}">
        <p14:creationId xmlns:p14="http://schemas.microsoft.com/office/powerpoint/2010/main" val="3501343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holding a sign&#10;&#10;Description automatically generated">
            <a:extLst>
              <a:ext uri="{FF2B5EF4-FFF2-40B4-BE49-F238E27FC236}">
                <a16:creationId xmlns:a16="http://schemas.microsoft.com/office/drawing/2014/main" id="{7DC04329-5A43-4666-8C7F-9BD9495250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6740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if we create a better world for nothing? (Cartoon) - Imgur">
            <a:extLst>
              <a:ext uri="{FF2B5EF4-FFF2-40B4-BE49-F238E27FC236}">
                <a16:creationId xmlns:a16="http://schemas.microsoft.com/office/drawing/2014/main" id="{B31C00B0-C284-4728-8B0B-A5A5F1BAEC7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61187" y="68263"/>
            <a:ext cx="10069625" cy="6721475"/>
          </a:xfrm>
          <a:prstGeom prst="rect">
            <a:avLst/>
          </a:prstGeom>
          <a:solidFill>
            <a:srgbClr val="FFFFFF"/>
          </a:solidFill>
        </p:spPr>
      </p:pic>
    </p:spTree>
    <p:extLst>
      <p:ext uri="{BB962C8B-B14F-4D97-AF65-F5344CB8AC3E}">
        <p14:creationId xmlns:p14="http://schemas.microsoft.com/office/powerpoint/2010/main" val="2038241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BE6C5E-D616-4C9D-8E42-527E6871B8FA}"/>
              </a:ext>
            </a:extLst>
          </p:cNvPr>
          <p:cNvSpPr>
            <a:spLocks noGrp="1"/>
          </p:cNvSpPr>
          <p:nvPr>
            <p:ph type="title"/>
          </p:nvPr>
        </p:nvSpPr>
        <p:spPr/>
        <p:txBody>
          <a:bodyPr/>
          <a:lstStyle/>
          <a:p>
            <a:r>
              <a:rPr lang="fr-FR" dirty="0"/>
              <a:t>WHAT’S IN IT FOR YOU?</a:t>
            </a:r>
          </a:p>
        </p:txBody>
      </p:sp>
      <p:sp>
        <p:nvSpPr>
          <p:cNvPr id="3" name="Espace réservé du contenu 2">
            <a:extLst>
              <a:ext uri="{FF2B5EF4-FFF2-40B4-BE49-F238E27FC236}">
                <a16:creationId xmlns:a16="http://schemas.microsoft.com/office/drawing/2014/main" id="{747FFCCF-73D6-4EC5-98D7-92A115E668AD}"/>
              </a:ext>
            </a:extLst>
          </p:cNvPr>
          <p:cNvSpPr>
            <a:spLocks noGrp="1"/>
          </p:cNvSpPr>
          <p:nvPr>
            <p:ph idx="1"/>
          </p:nvPr>
        </p:nvSpPr>
        <p:spPr>
          <a:xfrm>
            <a:off x="838199" y="1825625"/>
            <a:ext cx="7074159" cy="4351338"/>
          </a:xfrm>
        </p:spPr>
        <p:txBody>
          <a:bodyPr>
            <a:normAutofit lnSpcReduction="10000"/>
          </a:bodyPr>
          <a:lstStyle/>
          <a:p>
            <a:r>
              <a:rPr lang="en-US" sz="2400" dirty="0"/>
              <a:t>TOMORROW’s methodology to </a:t>
            </a:r>
            <a:br>
              <a:rPr lang="en-US" sz="2400" dirty="0"/>
            </a:br>
            <a:r>
              <a:rPr lang="en-US" sz="2400" dirty="0"/>
              <a:t>drive meaningful discussions </a:t>
            </a:r>
            <a:br>
              <a:rPr lang="en-US" sz="2400" dirty="0"/>
            </a:br>
            <a:r>
              <a:rPr lang="en-US" sz="2400" dirty="0"/>
              <a:t>around your city’s energy transition </a:t>
            </a:r>
            <a:br>
              <a:rPr lang="en-US" sz="2400" dirty="0"/>
            </a:br>
            <a:r>
              <a:rPr lang="en-US" sz="2400" dirty="0"/>
              <a:t>and </a:t>
            </a:r>
            <a:r>
              <a:rPr lang="en-US" sz="2400" dirty="0" err="1"/>
              <a:t>decarbonisation</a:t>
            </a:r>
            <a:endParaRPr lang="en-US" sz="2400" dirty="0"/>
          </a:p>
          <a:p>
            <a:r>
              <a:rPr lang="en-US" sz="2400" dirty="0"/>
              <a:t>TOMORROW’s Learning Relays </a:t>
            </a:r>
            <a:br>
              <a:rPr lang="en-US" sz="2400" dirty="0"/>
            </a:br>
            <a:r>
              <a:rPr lang="en-US" sz="2400" dirty="0"/>
              <a:t>and Master Classes</a:t>
            </a:r>
          </a:p>
          <a:p>
            <a:r>
              <a:rPr lang="en-US" sz="2400" dirty="0"/>
              <a:t>TOMORROW’s community of </a:t>
            </a:r>
            <a:br>
              <a:rPr lang="en-US" sz="2400" dirty="0"/>
            </a:br>
            <a:r>
              <a:rPr lang="en-US" sz="2400" dirty="0"/>
              <a:t>practice on energy transition</a:t>
            </a:r>
          </a:p>
          <a:p>
            <a:pPr lvl="1"/>
            <a:r>
              <a:rPr lang="en-US" dirty="0">
                <a:hlinkClick r:id="rId3"/>
              </a:rPr>
              <a:t>https://energy-cities/TOMORROWCommunity</a:t>
            </a:r>
            <a:r>
              <a:rPr lang="en-US" dirty="0"/>
              <a:t> </a:t>
            </a:r>
          </a:p>
          <a:p>
            <a:r>
              <a:rPr lang="en-US" sz="2400" dirty="0"/>
              <a:t>Support in the development of your </a:t>
            </a:r>
            <a:br>
              <a:rPr lang="en-US" sz="2400" dirty="0"/>
            </a:br>
            <a:r>
              <a:rPr lang="en-US" sz="2400" dirty="0"/>
              <a:t>city’s 2050 transition roadmap</a:t>
            </a:r>
          </a:p>
          <a:p>
            <a:r>
              <a:rPr lang="en-US" sz="2400" dirty="0">
                <a:hlinkClick r:id="rId4"/>
              </a:rPr>
              <a:t>www.citiesoftomorrow.eu</a:t>
            </a:r>
            <a:r>
              <a:rPr lang="en-US" sz="2400" dirty="0"/>
              <a:t> </a:t>
            </a:r>
          </a:p>
          <a:p>
            <a:endParaRPr lang="fr-FR" dirty="0"/>
          </a:p>
        </p:txBody>
      </p:sp>
      <p:pic>
        <p:nvPicPr>
          <p:cNvPr id="4" name="Image 3">
            <a:extLst>
              <a:ext uri="{FF2B5EF4-FFF2-40B4-BE49-F238E27FC236}">
                <a16:creationId xmlns:a16="http://schemas.microsoft.com/office/drawing/2014/main" id="{7F67E636-B376-4D03-9AEB-4855EFDB3B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4145" y="365125"/>
            <a:ext cx="7367451" cy="49116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206171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48255" y="5661665"/>
            <a:ext cx="4987443" cy="907157"/>
          </a:xfrm>
        </p:spPr>
        <p:txBody>
          <a:bodyPr>
            <a:noAutofit/>
          </a:bodyPr>
          <a:lstStyle/>
          <a:p>
            <a:r>
              <a:rPr lang="fr-FR" sz="1600" dirty="0"/>
              <a:t>Suzanne Fitzpatrick: suzanne.fitzpatrick@codema.ie</a:t>
            </a:r>
            <a:br>
              <a:rPr lang="fr-FR" sz="1600" dirty="0"/>
            </a:br>
            <a:r>
              <a:rPr lang="fr-FR" sz="1600" dirty="0"/>
              <a:t>TOMORROW: </a:t>
            </a:r>
            <a:r>
              <a:rPr lang="fr-FR" sz="1600" dirty="0" err="1"/>
              <a:t>contact@citiesoftomorrow</a:t>
            </a:r>
            <a:r>
              <a:rPr lang="fr-FR" sz="1600" dirty="0"/>
              <a:t> .eu</a:t>
            </a:r>
          </a:p>
        </p:txBody>
      </p:sp>
      <p:pic>
        <p:nvPicPr>
          <p:cNvPr id="3" name="Picture 2" descr="A picture containing building, window&#10;&#10;Description automatically generated">
            <a:extLst>
              <a:ext uri="{FF2B5EF4-FFF2-40B4-BE49-F238E27FC236}">
                <a16:creationId xmlns:a16="http://schemas.microsoft.com/office/drawing/2014/main" id="{7392E743-F799-4CD1-B5F3-7C2FA973E9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8586" y="5050532"/>
            <a:ext cx="2883414" cy="1807468"/>
          </a:xfrm>
          <a:prstGeom prst="rect">
            <a:avLst/>
          </a:prstGeom>
        </p:spPr>
      </p:pic>
    </p:spTree>
    <p:extLst>
      <p:ext uri="{BB962C8B-B14F-4D97-AF65-F5344CB8AC3E}">
        <p14:creationId xmlns:p14="http://schemas.microsoft.com/office/powerpoint/2010/main" val="468760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00208F-E35D-4625-BE36-10B72074911D}"/>
              </a:ext>
            </a:extLst>
          </p:cNvPr>
          <p:cNvSpPr>
            <a:spLocks noGrp="1"/>
          </p:cNvSpPr>
          <p:nvPr>
            <p:ph type="title"/>
          </p:nvPr>
        </p:nvSpPr>
        <p:spPr/>
        <p:txBody>
          <a:bodyPr/>
          <a:lstStyle/>
          <a:p>
            <a:pPr>
              <a:buBlip>
                <a:blip r:embed="rId3"/>
              </a:buBlip>
            </a:pPr>
            <a:r>
              <a:rPr lang="en-GB" dirty="0"/>
              <a:t> THE CONTEXT</a:t>
            </a:r>
            <a:endParaRPr lang="en-GB" sz="3200" b="1" dirty="0">
              <a:solidFill>
                <a:srgbClr val="00856E"/>
              </a:solidFill>
              <a:latin typeface="PT Sans" panose="020B0503020203020204" pitchFamily="34" charset="0"/>
              <a:ea typeface="PT Sans" panose="020B0503020203020204" pitchFamily="34" charset="0"/>
            </a:endParaRPr>
          </a:p>
        </p:txBody>
      </p:sp>
      <p:sp>
        <p:nvSpPr>
          <p:cNvPr id="4" name="Espace réservé du contenu 3">
            <a:extLst>
              <a:ext uri="{FF2B5EF4-FFF2-40B4-BE49-F238E27FC236}">
                <a16:creationId xmlns:a16="http://schemas.microsoft.com/office/drawing/2014/main" id="{C63D6AA4-C609-453F-9E17-19E99BC9B8C5}"/>
              </a:ext>
            </a:extLst>
          </p:cNvPr>
          <p:cNvSpPr>
            <a:spLocks noGrp="1"/>
          </p:cNvSpPr>
          <p:nvPr>
            <p:ph idx="1"/>
          </p:nvPr>
        </p:nvSpPr>
        <p:spPr>
          <a:xfrm>
            <a:off x="838200" y="1825625"/>
            <a:ext cx="5127813" cy="4351338"/>
          </a:xfrm>
        </p:spPr>
        <p:txBody>
          <a:bodyPr>
            <a:normAutofit lnSpcReduction="10000"/>
          </a:bodyPr>
          <a:lstStyle/>
          <a:p>
            <a:r>
              <a:rPr lang="fr-FR" dirty="0"/>
              <a:t>Cities in the </a:t>
            </a:r>
            <a:r>
              <a:rPr lang="fr-FR" dirty="0" err="1"/>
              <a:t>frontline</a:t>
            </a:r>
            <a:endParaRPr lang="fr-FR" dirty="0"/>
          </a:p>
          <a:p>
            <a:endParaRPr lang="fr-FR" dirty="0"/>
          </a:p>
          <a:p>
            <a:pPr lvl="1"/>
            <a:r>
              <a:rPr lang="en-US" dirty="0">
                <a:latin typeface="PT Sans" panose="020B0503020203020204" pitchFamily="34" charset="0"/>
                <a:ea typeface="PT Sans" panose="020B0503020203020204" pitchFamily="34" charset="0"/>
              </a:rPr>
              <a:t>Paris Agreement </a:t>
            </a:r>
          </a:p>
          <a:p>
            <a:pPr lvl="1"/>
            <a:r>
              <a:rPr lang="en-US" dirty="0">
                <a:latin typeface="PT Sans" panose="020B0503020203020204" pitchFamily="34" charset="0"/>
                <a:ea typeface="PT Sans" panose="020B0503020203020204" pitchFamily="34" charset="0"/>
              </a:rPr>
              <a:t>New - Climate culture</a:t>
            </a:r>
          </a:p>
          <a:p>
            <a:pPr lvl="1"/>
            <a:r>
              <a:rPr lang="en-US" dirty="0">
                <a:latin typeface="PT Sans" panose="020B0503020203020204" pitchFamily="34" charset="0"/>
                <a:ea typeface="PT Sans" panose="020B0503020203020204" pitchFamily="34" charset="0"/>
              </a:rPr>
              <a:t>New – Covenant fo</a:t>
            </a:r>
            <a:r>
              <a:rPr lang="en-US" dirty="0">
                <a:ea typeface="PT Sans" panose="020B0503020203020204" pitchFamily="34" charset="0"/>
              </a:rPr>
              <a:t>r climate-neutral Europe</a:t>
            </a:r>
            <a:endParaRPr lang="en-US" dirty="0">
              <a:latin typeface="PT Sans" panose="020B0503020203020204" pitchFamily="34" charset="0"/>
              <a:ea typeface="PT Sans" panose="020B0503020203020204" pitchFamily="34" charset="0"/>
            </a:endParaRPr>
          </a:p>
          <a:p>
            <a:pPr lvl="1"/>
            <a:r>
              <a:rPr lang="en-US" dirty="0">
                <a:latin typeface="PT Sans" panose="020B0503020203020204" pitchFamily="34" charset="0"/>
                <a:ea typeface="PT Sans" panose="020B0503020203020204" pitchFamily="34" charset="0"/>
              </a:rPr>
              <a:t>New - EU Climate Pact</a:t>
            </a:r>
          </a:p>
          <a:p>
            <a:endParaRPr lang="en-US" dirty="0">
              <a:latin typeface="PT Sans" panose="020B0503020203020204" pitchFamily="34" charset="0"/>
              <a:ea typeface="PT Sans" panose="020B0503020203020204" pitchFamily="34" charset="0"/>
            </a:endParaRPr>
          </a:p>
          <a:p>
            <a:pPr marL="914400" lvl="2" indent="0">
              <a:buNone/>
            </a:pPr>
            <a:r>
              <a:rPr lang="en-US" dirty="0">
                <a:latin typeface="PT Sans" panose="020B0503020203020204" pitchFamily="34" charset="0"/>
                <a:ea typeface="PT Sans" panose="020B0503020203020204" pitchFamily="34" charset="0"/>
              </a:rPr>
              <a:t>Social demand for a transition towards a resource efficient system and a clean and healthy environment is growing stronger!</a:t>
            </a:r>
          </a:p>
          <a:p>
            <a:endParaRPr lang="fr-FR" dirty="0"/>
          </a:p>
        </p:txBody>
      </p:sp>
      <p:pic>
        <p:nvPicPr>
          <p:cNvPr id="5" name="Image 4">
            <a:extLst>
              <a:ext uri="{FF2B5EF4-FFF2-40B4-BE49-F238E27FC236}">
                <a16:creationId xmlns:a16="http://schemas.microsoft.com/office/drawing/2014/main" id="{92AEF5B9-5E75-4915-BE71-BC67CD7F63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5988" y="853036"/>
            <a:ext cx="7343497" cy="489566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864370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F460BD-BBAD-4494-AC44-1541B4926C28}"/>
              </a:ext>
            </a:extLst>
          </p:cNvPr>
          <p:cNvSpPr>
            <a:spLocks noGrp="1"/>
          </p:cNvSpPr>
          <p:nvPr>
            <p:ph type="title"/>
          </p:nvPr>
        </p:nvSpPr>
        <p:spPr/>
        <p:txBody>
          <a:bodyPr/>
          <a:lstStyle/>
          <a:p>
            <a:pPr>
              <a:buBlip>
                <a:blip r:embed="rId3"/>
              </a:buBlip>
            </a:pPr>
            <a:r>
              <a:rPr lang="en-GB" dirty="0"/>
              <a:t> AIM OF THE PROJECT</a:t>
            </a:r>
            <a:endParaRPr lang="en-GB" sz="3200" b="1" dirty="0">
              <a:solidFill>
                <a:srgbClr val="00856E"/>
              </a:solidFill>
              <a:latin typeface="PT Sans" panose="020B0503020203020204" pitchFamily="34" charset="0"/>
              <a:ea typeface="PT Sans" panose="020B0503020203020204" pitchFamily="34" charset="0"/>
            </a:endParaRPr>
          </a:p>
        </p:txBody>
      </p:sp>
      <p:sp>
        <p:nvSpPr>
          <p:cNvPr id="3" name="Espace réservé du contenu 2">
            <a:extLst>
              <a:ext uri="{FF2B5EF4-FFF2-40B4-BE49-F238E27FC236}">
                <a16:creationId xmlns:a16="http://schemas.microsoft.com/office/drawing/2014/main" id="{0E24AA0E-6492-4B09-A3C3-7768146FF900}"/>
              </a:ext>
            </a:extLst>
          </p:cNvPr>
          <p:cNvSpPr>
            <a:spLocks noGrp="1"/>
          </p:cNvSpPr>
          <p:nvPr>
            <p:ph idx="1"/>
          </p:nvPr>
        </p:nvSpPr>
        <p:spPr>
          <a:xfrm>
            <a:off x="838200" y="1825625"/>
            <a:ext cx="4920049" cy="4351338"/>
          </a:xfrm>
        </p:spPr>
        <p:txBody>
          <a:bodyPr>
            <a:normAutofit lnSpcReduction="10000"/>
          </a:bodyPr>
          <a:lstStyle/>
          <a:p>
            <a:r>
              <a:rPr lang="fr-FR" dirty="0"/>
              <a:t>Leading the </a:t>
            </a:r>
            <a:r>
              <a:rPr lang="fr-FR" dirty="0" err="1"/>
              <a:t>energy</a:t>
            </a:r>
            <a:r>
              <a:rPr lang="fr-FR" dirty="0"/>
              <a:t> transition   </a:t>
            </a:r>
            <a:r>
              <a:rPr lang="fr-FR" dirty="0" err="1"/>
              <a:t>bottom</a:t>
            </a:r>
            <a:r>
              <a:rPr lang="fr-FR" dirty="0"/>
              <a:t> up!</a:t>
            </a:r>
          </a:p>
          <a:p>
            <a:pPr lvl="1"/>
            <a:r>
              <a:rPr lang="en-US" dirty="0"/>
              <a:t>Empowering local authorities to lead the transition towards low-carbon, resilient and more </a:t>
            </a:r>
            <a:r>
              <a:rPr lang="en-US" dirty="0" err="1"/>
              <a:t>liveable</a:t>
            </a:r>
            <a:r>
              <a:rPr lang="en-US" dirty="0"/>
              <a:t> cities</a:t>
            </a:r>
          </a:p>
          <a:p>
            <a:endParaRPr lang="en-GB" dirty="0">
              <a:latin typeface="PT Sans" panose="020B0503020203020204" pitchFamily="34" charset="0"/>
              <a:ea typeface="PT Sans" panose="020B0503020203020204" pitchFamily="34" charset="0"/>
            </a:endParaRPr>
          </a:p>
          <a:p>
            <a:pPr marL="914400" lvl="2" indent="0">
              <a:buNone/>
            </a:pPr>
            <a:r>
              <a:rPr lang="en-GB" dirty="0">
                <a:latin typeface="PT Sans" panose="020B0503020203020204" pitchFamily="34" charset="0"/>
                <a:ea typeface="PT Sans" panose="020B0503020203020204" pitchFamily="34" charset="0"/>
              </a:rPr>
              <a:t>Six cities will develop </a:t>
            </a:r>
            <a:r>
              <a:rPr lang="en-GB" dirty="0">
                <a:solidFill>
                  <a:srgbClr val="00856E"/>
                </a:solidFill>
                <a:latin typeface="PT Sans" panose="020B0503020203020204" pitchFamily="34" charset="0"/>
                <a:ea typeface="PT Sans" panose="020B0503020203020204" pitchFamily="34" charset="0"/>
              </a:rPr>
              <a:t>2050 transition roadmaps </a:t>
            </a:r>
            <a:r>
              <a:rPr lang="en-GB" dirty="0">
                <a:latin typeface="PT Sans" panose="020B0503020203020204" pitchFamily="34" charset="0"/>
                <a:ea typeface="PT Sans" panose="020B0503020203020204" pitchFamily="34" charset="0"/>
              </a:rPr>
              <a:t>together with citizens and other local stakeholders and serve as pilot for the transition of European territories</a:t>
            </a:r>
            <a:endParaRPr lang="fr-FR" dirty="0">
              <a:latin typeface="PT Sans" panose="020B0503020203020204" pitchFamily="34" charset="0"/>
              <a:ea typeface="PT Sans" panose="020B0503020203020204" pitchFamily="34" charset="0"/>
            </a:endParaRPr>
          </a:p>
          <a:p>
            <a:endParaRPr lang="fr-FR" dirty="0"/>
          </a:p>
        </p:txBody>
      </p:sp>
      <p:pic>
        <p:nvPicPr>
          <p:cNvPr id="6" name="Picture 5" descr="Text&#10;&#10;Description automatically generated">
            <a:extLst>
              <a:ext uri="{FF2B5EF4-FFF2-40B4-BE49-F238E27FC236}">
                <a16:creationId xmlns:a16="http://schemas.microsoft.com/office/drawing/2014/main" id="{154E4064-87B8-4FF1-98B4-C9CA89045B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6087" y="5854174"/>
            <a:ext cx="4577459" cy="880699"/>
          </a:xfrm>
          <a:prstGeom prst="rect">
            <a:avLst/>
          </a:prstGeom>
        </p:spPr>
      </p:pic>
      <p:pic>
        <p:nvPicPr>
          <p:cNvPr id="5" name="Image 4">
            <a:extLst>
              <a:ext uri="{FF2B5EF4-FFF2-40B4-BE49-F238E27FC236}">
                <a16:creationId xmlns:a16="http://schemas.microsoft.com/office/drawing/2014/main" id="{DDB680AD-CEB6-4654-8A85-818AA638F1E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25988" y="563476"/>
            <a:ext cx="7343496" cy="489566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920254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C0814E-1C3E-4E39-A676-77A3CA484342}"/>
              </a:ext>
            </a:extLst>
          </p:cNvPr>
          <p:cNvPicPr>
            <a:picLocks noChangeAspect="1"/>
          </p:cNvPicPr>
          <p:nvPr/>
        </p:nvPicPr>
        <p:blipFill rotWithShape="1">
          <a:blip r:embed="rId3"/>
          <a:srcRect t="14455"/>
          <a:stretch/>
        </p:blipFill>
        <p:spPr>
          <a:xfrm>
            <a:off x="8443229" y="2332694"/>
            <a:ext cx="3400426" cy="3390042"/>
          </a:xfrm>
          <a:prstGeom prst="rect">
            <a:avLst/>
          </a:prstGeom>
        </p:spPr>
      </p:pic>
      <p:pic>
        <p:nvPicPr>
          <p:cNvPr id="6" name="Picture 5">
            <a:extLst>
              <a:ext uri="{FF2B5EF4-FFF2-40B4-BE49-F238E27FC236}">
                <a16:creationId xmlns:a16="http://schemas.microsoft.com/office/drawing/2014/main" id="{CE444424-CBD9-45E0-875E-CB69A0FB5C4C}"/>
              </a:ext>
            </a:extLst>
          </p:cNvPr>
          <p:cNvPicPr>
            <a:picLocks noChangeAspect="1"/>
          </p:cNvPicPr>
          <p:nvPr/>
        </p:nvPicPr>
        <p:blipFill>
          <a:blip r:embed="rId4"/>
          <a:stretch>
            <a:fillRect/>
          </a:stretch>
        </p:blipFill>
        <p:spPr>
          <a:xfrm>
            <a:off x="0" y="0"/>
            <a:ext cx="7909034" cy="6858000"/>
          </a:xfrm>
          <a:prstGeom prst="rect">
            <a:avLst/>
          </a:prstGeom>
        </p:spPr>
      </p:pic>
      <p:pic>
        <p:nvPicPr>
          <p:cNvPr id="8" name="Picture 7" descr="A close up of a sign&#10;&#10;Description automatically generated">
            <a:extLst>
              <a:ext uri="{FF2B5EF4-FFF2-40B4-BE49-F238E27FC236}">
                <a16:creationId xmlns:a16="http://schemas.microsoft.com/office/drawing/2014/main" id="{1A783FA3-A9BA-47CE-993E-1696723001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4846" y="113021"/>
            <a:ext cx="2577193" cy="2082372"/>
          </a:xfrm>
          <a:prstGeom prst="rect">
            <a:avLst/>
          </a:prstGeom>
        </p:spPr>
      </p:pic>
      <p:sp>
        <p:nvSpPr>
          <p:cNvPr id="2" name="AutoShape 2" descr="DRIFT logo">
            <a:extLst>
              <a:ext uri="{FF2B5EF4-FFF2-40B4-BE49-F238E27FC236}">
                <a16:creationId xmlns:a16="http://schemas.microsoft.com/office/drawing/2014/main" id="{690DB801-23DC-42ED-87B4-ACBFEF187B6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 name="AutoShape 4" descr="DRIFT logo">
            <a:extLst>
              <a:ext uri="{FF2B5EF4-FFF2-40B4-BE49-F238E27FC236}">
                <a16:creationId xmlns:a16="http://schemas.microsoft.com/office/drawing/2014/main" id="{127F7F70-544B-42C9-82A5-99DB9652198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7" name="Picture 6" descr="Shape&#10;&#10;Description automatically generated with medium confidence">
            <a:extLst>
              <a:ext uri="{FF2B5EF4-FFF2-40B4-BE49-F238E27FC236}">
                <a16:creationId xmlns:a16="http://schemas.microsoft.com/office/drawing/2014/main" id="{14BE1702-53F3-4BA8-8EC4-E08150B5B1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3500" y="3397000"/>
            <a:ext cx="65000" cy="64000"/>
          </a:xfrm>
          <a:prstGeom prst="rect">
            <a:avLst/>
          </a:prstGeom>
        </p:spPr>
      </p:pic>
      <p:pic>
        <p:nvPicPr>
          <p:cNvPr id="10" name="Picture 9" descr="Shape&#10;&#10;Description automatically generated with medium confidence">
            <a:extLst>
              <a:ext uri="{FF2B5EF4-FFF2-40B4-BE49-F238E27FC236}">
                <a16:creationId xmlns:a16="http://schemas.microsoft.com/office/drawing/2014/main" id="{80C0E6D9-A9F6-4D61-BCE5-2FF83EAF61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3500" y="3397000"/>
            <a:ext cx="65000" cy="64000"/>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FE49FCD9-1931-4B07-B75E-1D9D2A1D30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0989" y="339007"/>
            <a:ext cx="2365636" cy="2329242"/>
          </a:xfrm>
          <a:prstGeom prst="rect">
            <a:avLst/>
          </a:prstGeom>
        </p:spPr>
      </p:pic>
      <p:pic>
        <p:nvPicPr>
          <p:cNvPr id="20" name="Picture 19" descr="Logo, company name&#10;&#10;Description automatically generated">
            <a:extLst>
              <a:ext uri="{FF2B5EF4-FFF2-40B4-BE49-F238E27FC236}">
                <a16:creationId xmlns:a16="http://schemas.microsoft.com/office/drawing/2014/main" id="{41BA3B0A-7C82-4348-8CBE-B25D81AE4D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05350" y="675806"/>
            <a:ext cx="1238250" cy="1219200"/>
          </a:xfrm>
          <a:prstGeom prst="rect">
            <a:avLst/>
          </a:prstGeom>
        </p:spPr>
      </p:pic>
    </p:spTree>
    <p:extLst>
      <p:ext uri="{BB962C8B-B14F-4D97-AF65-F5344CB8AC3E}">
        <p14:creationId xmlns:p14="http://schemas.microsoft.com/office/powerpoint/2010/main" val="7822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BBE8F8-DE54-4FB6-87EA-38FA29DE011E}"/>
              </a:ext>
            </a:extLst>
          </p:cNvPr>
          <p:cNvSpPr>
            <a:spLocks noGrp="1"/>
          </p:cNvSpPr>
          <p:nvPr>
            <p:ph type="title"/>
          </p:nvPr>
        </p:nvSpPr>
        <p:spPr/>
        <p:txBody>
          <a:bodyPr/>
          <a:lstStyle/>
          <a:p>
            <a:pPr>
              <a:buBlip>
                <a:blip r:embed="rId2"/>
              </a:buBlip>
            </a:pPr>
            <a:r>
              <a:rPr lang="en-GB" dirty="0"/>
              <a:t> THE PARTNERS</a:t>
            </a:r>
            <a:endParaRPr lang="en-GB" sz="3200" b="1" dirty="0">
              <a:solidFill>
                <a:srgbClr val="00856E"/>
              </a:solidFill>
              <a:latin typeface="PT Sans" panose="020B0503020203020204" pitchFamily="34" charset="0"/>
              <a:ea typeface="PT Sans" panose="020B0503020203020204" pitchFamily="34" charset="0"/>
            </a:endParaRPr>
          </a:p>
        </p:txBody>
      </p:sp>
      <p:sp>
        <p:nvSpPr>
          <p:cNvPr id="3" name="Espace réservé du contenu 2">
            <a:extLst>
              <a:ext uri="{FF2B5EF4-FFF2-40B4-BE49-F238E27FC236}">
                <a16:creationId xmlns:a16="http://schemas.microsoft.com/office/drawing/2014/main" id="{3C8281F7-EF00-4251-AFD1-231E84A1D07E}"/>
              </a:ext>
            </a:extLst>
          </p:cNvPr>
          <p:cNvSpPr>
            <a:spLocks noGrp="1"/>
          </p:cNvSpPr>
          <p:nvPr>
            <p:ph idx="1"/>
          </p:nvPr>
        </p:nvSpPr>
        <p:spPr>
          <a:xfrm>
            <a:off x="838200" y="1825625"/>
            <a:ext cx="5809735" cy="4351338"/>
          </a:xfrm>
        </p:spPr>
        <p:txBody>
          <a:bodyPr>
            <a:normAutofit fontScale="92500" lnSpcReduction="20000"/>
          </a:bodyPr>
          <a:lstStyle/>
          <a:p>
            <a:r>
              <a:rPr lang="fr-FR" dirty="0"/>
              <a:t>Six pilot </a:t>
            </a:r>
            <a:r>
              <a:rPr lang="fr-FR" dirty="0" err="1"/>
              <a:t>cities</a:t>
            </a:r>
            <a:endParaRPr lang="fr-FR" dirty="0"/>
          </a:p>
          <a:p>
            <a:pPr lvl="1"/>
            <a:r>
              <a:rPr lang="fr-FR" dirty="0"/>
              <a:t>Brasov (Brasov Energy Agency), Romania</a:t>
            </a:r>
          </a:p>
          <a:p>
            <a:pPr lvl="1"/>
            <a:r>
              <a:rPr lang="fr-FR" dirty="0"/>
              <a:t>Brest (Brest-Metropolis, Pays de Brest), France</a:t>
            </a:r>
          </a:p>
          <a:p>
            <a:pPr lvl="1"/>
            <a:r>
              <a:rPr lang="fr-FR" dirty="0"/>
              <a:t>Dublin (</a:t>
            </a:r>
            <a:r>
              <a:rPr lang="fr-FR" dirty="0" err="1"/>
              <a:t>Dublin’s</a:t>
            </a:r>
            <a:r>
              <a:rPr lang="fr-FR" dirty="0"/>
              <a:t> </a:t>
            </a:r>
            <a:r>
              <a:rPr lang="fr-FR" dirty="0" err="1"/>
              <a:t>energy</a:t>
            </a:r>
            <a:r>
              <a:rPr lang="fr-FR" dirty="0"/>
              <a:t> </a:t>
            </a:r>
            <a:r>
              <a:rPr lang="fr-FR" dirty="0" err="1"/>
              <a:t>agency</a:t>
            </a:r>
            <a:r>
              <a:rPr lang="fr-FR" dirty="0"/>
              <a:t>), Ireland</a:t>
            </a:r>
          </a:p>
          <a:p>
            <a:pPr lvl="1"/>
            <a:r>
              <a:rPr lang="fr-FR" dirty="0"/>
              <a:t>Mouscron (City of Mouscron), </a:t>
            </a:r>
            <a:r>
              <a:rPr lang="fr-FR" dirty="0" err="1"/>
              <a:t>Belgium</a:t>
            </a:r>
            <a:endParaRPr lang="fr-FR" dirty="0"/>
          </a:p>
          <a:p>
            <a:pPr lvl="1"/>
            <a:r>
              <a:rPr lang="fr-FR" dirty="0"/>
              <a:t>Niš (City of Niš), </a:t>
            </a:r>
            <a:r>
              <a:rPr lang="fr-FR" dirty="0" err="1"/>
              <a:t>Serbia</a:t>
            </a:r>
            <a:endParaRPr lang="fr-FR" dirty="0"/>
          </a:p>
          <a:p>
            <a:pPr lvl="1"/>
            <a:r>
              <a:rPr lang="fr-FR" dirty="0"/>
              <a:t>Valencia (City of Valencia, Valencia </a:t>
            </a:r>
            <a:r>
              <a:rPr lang="fr-FR" dirty="0" err="1"/>
              <a:t>Climate</a:t>
            </a:r>
            <a:r>
              <a:rPr lang="fr-FR" dirty="0"/>
              <a:t> </a:t>
            </a:r>
            <a:r>
              <a:rPr lang="fr-FR" dirty="0" err="1"/>
              <a:t>Obersvatory</a:t>
            </a:r>
            <a:r>
              <a:rPr lang="fr-FR" dirty="0"/>
              <a:t>), Spain </a:t>
            </a:r>
          </a:p>
          <a:p>
            <a:r>
              <a:rPr lang="en-US" dirty="0"/>
              <a:t>Methodological support</a:t>
            </a:r>
          </a:p>
          <a:p>
            <a:pPr lvl="1"/>
            <a:r>
              <a:rPr lang="en-US" dirty="0"/>
              <a:t>DRIFT </a:t>
            </a:r>
          </a:p>
          <a:p>
            <a:r>
              <a:rPr lang="en-US" dirty="0"/>
              <a:t>Coordination and guidance</a:t>
            </a:r>
          </a:p>
          <a:p>
            <a:pPr lvl="1"/>
            <a:r>
              <a:rPr lang="en-US" dirty="0"/>
              <a:t>ENERGY CITIES</a:t>
            </a:r>
          </a:p>
          <a:p>
            <a:pPr lvl="1"/>
            <a:endParaRPr lang="en-US" dirty="0"/>
          </a:p>
          <a:p>
            <a:pPr lvl="1"/>
            <a:endParaRPr lang="fr-FR" dirty="0"/>
          </a:p>
          <a:p>
            <a:endParaRPr lang="fr-FR" dirty="0"/>
          </a:p>
        </p:txBody>
      </p:sp>
      <p:pic>
        <p:nvPicPr>
          <p:cNvPr id="4" name="Image 3">
            <a:extLst>
              <a:ext uri="{FF2B5EF4-FFF2-40B4-BE49-F238E27FC236}">
                <a16:creationId xmlns:a16="http://schemas.microsoft.com/office/drawing/2014/main" id="{48BB8A10-24BF-4DF3-9B86-B052CB343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3367" y="447223"/>
            <a:ext cx="4658519" cy="2756804"/>
          </a:xfrm>
          <a:prstGeom prst="rect">
            <a:avLst/>
          </a:prstGeom>
        </p:spPr>
      </p:pic>
      <p:pic>
        <p:nvPicPr>
          <p:cNvPr id="5" name="Image 4">
            <a:extLst>
              <a:ext uri="{FF2B5EF4-FFF2-40B4-BE49-F238E27FC236}">
                <a16:creationId xmlns:a16="http://schemas.microsoft.com/office/drawing/2014/main" id="{16DBE2D1-B49B-4378-ABED-2AC01F990C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2620" y="2965584"/>
            <a:ext cx="1785223" cy="746760"/>
          </a:xfrm>
          <a:prstGeom prst="rect">
            <a:avLst/>
          </a:prstGeom>
        </p:spPr>
      </p:pic>
    </p:spTree>
    <p:extLst>
      <p:ext uri="{BB962C8B-B14F-4D97-AF65-F5344CB8AC3E}">
        <p14:creationId xmlns:p14="http://schemas.microsoft.com/office/powerpoint/2010/main" val="834141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234F524-1658-4A04-98FA-EFE2C213BF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2001" cy="6932237"/>
          </a:xfrm>
          <a:prstGeom prst="rect">
            <a:avLst/>
          </a:prstGeom>
        </p:spPr>
      </p:pic>
      <p:sp>
        <p:nvSpPr>
          <p:cNvPr id="2" name="Titre 1">
            <a:extLst>
              <a:ext uri="{FF2B5EF4-FFF2-40B4-BE49-F238E27FC236}">
                <a16:creationId xmlns:a16="http://schemas.microsoft.com/office/drawing/2014/main" id="{388DCC7A-568C-4F5C-BC05-1EBF4E01B569}"/>
              </a:ext>
            </a:extLst>
          </p:cNvPr>
          <p:cNvSpPr>
            <a:spLocks noGrp="1"/>
          </p:cNvSpPr>
          <p:nvPr>
            <p:ph type="title"/>
          </p:nvPr>
        </p:nvSpPr>
        <p:spPr/>
        <p:txBody>
          <a:bodyPr>
            <a:normAutofit/>
          </a:bodyPr>
          <a:lstStyle/>
          <a:p>
            <a:pPr>
              <a:buBlip>
                <a:blip r:embed="rId4"/>
              </a:buBlip>
            </a:pPr>
            <a:r>
              <a:rPr lang="en-GB" dirty="0">
                <a:solidFill>
                  <a:schemeClr val="bg1"/>
                </a:solidFill>
              </a:rPr>
              <a:t> MAIN ACTIONS</a:t>
            </a:r>
            <a:endParaRPr lang="fr-FR" dirty="0">
              <a:solidFill>
                <a:schemeClr val="bg1"/>
              </a:solidFill>
            </a:endParaRPr>
          </a:p>
        </p:txBody>
      </p:sp>
      <p:sp>
        <p:nvSpPr>
          <p:cNvPr id="3" name="Espace réservé du contenu 2">
            <a:extLst>
              <a:ext uri="{FF2B5EF4-FFF2-40B4-BE49-F238E27FC236}">
                <a16:creationId xmlns:a16="http://schemas.microsoft.com/office/drawing/2014/main" id="{50AEECA4-44EC-4C7C-BB93-CB02D4021EA7}"/>
              </a:ext>
            </a:extLst>
          </p:cNvPr>
          <p:cNvSpPr>
            <a:spLocks noGrp="1"/>
          </p:cNvSpPr>
          <p:nvPr>
            <p:ph idx="1"/>
          </p:nvPr>
        </p:nvSpPr>
        <p:spPr/>
        <p:txBody>
          <a:bodyPr/>
          <a:lstStyle/>
          <a:p>
            <a:r>
              <a:rPr lang="en-US" dirty="0">
                <a:solidFill>
                  <a:schemeClr val="bg1"/>
                </a:solidFill>
              </a:rPr>
              <a:t>From September 2019 to August 2022 we will:</a:t>
            </a:r>
          </a:p>
          <a:p>
            <a:pPr lvl="1"/>
            <a:r>
              <a:rPr lang="fr-FR" dirty="0" err="1">
                <a:solidFill>
                  <a:schemeClr val="bg1"/>
                </a:solidFill>
              </a:rPr>
              <a:t>Review</a:t>
            </a:r>
            <a:r>
              <a:rPr lang="fr-FR" dirty="0">
                <a:solidFill>
                  <a:schemeClr val="bg1"/>
                </a:solidFill>
              </a:rPr>
              <a:t> </a:t>
            </a:r>
            <a:r>
              <a:rPr lang="fr-FR" dirty="0" err="1">
                <a:solidFill>
                  <a:schemeClr val="bg1"/>
                </a:solidFill>
              </a:rPr>
              <a:t>exsiting</a:t>
            </a:r>
            <a:r>
              <a:rPr lang="fr-FR" dirty="0">
                <a:solidFill>
                  <a:schemeClr val="bg1"/>
                </a:solidFill>
              </a:rPr>
              <a:t> </a:t>
            </a:r>
            <a:r>
              <a:rPr lang="fr-FR" dirty="0" err="1">
                <a:solidFill>
                  <a:schemeClr val="bg1"/>
                </a:solidFill>
              </a:rPr>
              <a:t>methods</a:t>
            </a:r>
            <a:r>
              <a:rPr lang="fr-FR" dirty="0">
                <a:solidFill>
                  <a:schemeClr val="bg1"/>
                </a:solidFill>
              </a:rPr>
              <a:t> &amp; </a:t>
            </a:r>
            <a:r>
              <a:rPr lang="fr-FR" dirty="0" err="1">
                <a:solidFill>
                  <a:schemeClr val="bg1"/>
                </a:solidFill>
              </a:rPr>
              <a:t>approaches</a:t>
            </a:r>
            <a:endParaRPr lang="fr-FR" dirty="0">
              <a:solidFill>
                <a:schemeClr val="bg1"/>
              </a:solidFill>
            </a:endParaRPr>
          </a:p>
          <a:p>
            <a:pPr lvl="1"/>
            <a:r>
              <a:rPr lang="fr-FR" dirty="0">
                <a:solidFill>
                  <a:schemeClr val="bg1"/>
                </a:solidFill>
              </a:rPr>
              <a:t>Train </a:t>
            </a:r>
            <a:r>
              <a:rPr lang="fr-FR" dirty="0" err="1">
                <a:solidFill>
                  <a:schemeClr val="bg1"/>
                </a:solidFill>
              </a:rPr>
              <a:t>cities</a:t>
            </a:r>
            <a:r>
              <a:rPr lang="fr-FR" dirty="0">
                <a:solidFill>
                  <a:schemeClr val="bg1"/>
                </a:solidFill>
              </a:rPr>
              <a:t> in transition management &amp; innovative engagement </a:t>
            </a:r>
            <a:r>
              <a:rPr lang="fr-FR" dirty="0" err="1">
                <a:solidFill>
                  <a:schemeClr val="bg1"/>
                </a:solidFill>
              </a:rPr>
              <a:t>processes</a:t>
            </a:r>
            <a:endParaRPr lang="fr-FR" dirty="0">
              <a:solidFill>
                <a:schemeClr val="bg1"/>
              </a:solidFill>
            </a:endParaRPr>
          </a:p>
          <a:p>
            <a:pPr lvl="1"/>
            <a:r>
              <a:rPr lang="fr-FR" dirty="0" err="1">
                <a:solidFill>
                  <a:schemeClr val="bg1"/>
                </a:solidFill>
              </a:rPr>
              <a:t>Develop</a:t>
            </a:r>
            <a:r>
              <a:rPr lang="fr-FR" dirty="0">
                <a:solidFill>
                  <a:schemeClr val="bg1"/>
                </a:solidFill>
              </a:rPr>
              <a:t> a </a:t>
            </a:r>
            <a:r>
              <a:rPr lang="fr-FR" dirty="0" err="1">
                <a:solidFill>
                  <a:schemeClr val="bg1"/>
                </a:solidFill>
              </a:rPr>
              <a:t>methodological</a:t>
            </a:r>
            <a:r>
              <a:rPr lang="fr-FR" dirty="0">
                <a:solidFill>
                  <a:schemeClr val="bg1"/>
                </a:solidFill>
              </a:rPr>
              <a:t> </a:t>
            </a:r>
            <a:r>
              <a:rPr lang="fr-FR" dirty="0" err="1">
                <a:solidFill>
                  <a:schemeClr val="bg1"/>
                </a:solidFill>
              </a:rPr>
              <a:t>toolbox</a:t>
            </a:r>
            <a:r>
              <a:rPr lang="fr-FR" dirty="0">
                <a:solidFill>
                  <a:schemeClr val="bg1"/>
                </a:solidFill>
              </a:rPr>
              <a:t> </a:t>
            </a:r>
          </a:p>
          <a:p>
            <a:pPr lvl="1"/>
            <a:r>
              <a:rPr lang="fr-FR" dirty="0">
                <a:solidFill>
                  <a:schemeClr val="bg1"/>
                </a:solidFill>
              </a:rPr>
              <a:t>Manage an </a:t>
            </a:r>
            <a:r>
              <a:rPr lang="fr-FR" dirty="0" err="1">
                <a:solidFill>
                  <a:schemeClr val="bg1"/>
                </a:solidFill>
              </a:rPr>
              <a:t>energy</a:t>
            </a:r>
            <a:r>
              <a:rPr lang="fr-FR" dirty="0">
                <a:solidFill>
                  <a:schemeClr val="bg1"/>
                </a:solidFill>
              </a:rPr>
              <a:t> transition </a:t>
            </a:r>
            <a:r>
              <a:rPr lang="fr-FR" dirty="0" err="1">
                <a:solidFill>
                  <a:schemeClr val="bg1"/>
                </a:solidFill>
              </a:rPr>
              <a:t>community</a:t>
            </a:r>
            <a:r>
              <a:rPr lang="fr-FR" dirty="0">
                <a:solidFill>
                  <a:schemeClr val="bg1"/>
                </a:solidFill>
              </a:rPr>
              <a:t> of practice</a:t>
            </a:r>
          </a:p>
          <a:p>
            <a:pPr lvl="1"/>
            <a:r>
              <a:rPr lang="fr-FR" dirty="0">
                <a:solidFill>
                  <a:schemeClr val="bg1"/>
                </a:solidFill>
              </a:rPr>
              <a:t>Co-design </a:t>
            </a:r>
            <a:r>
              <a:rPr lang="fr-FR" dirty="0" err="1">
                <a:solidFill>
                  <a:schemeClr val="bg1"/>
                </a:solidFill>
              </a:rPr>
              <a:t>cities</a:t>
            </a:r>
            <a:r>
              <a:rPr lang="fr-FR" dirty="0">
                <a:solidFill>
                  <a:schemeClr val="bg1"/>
                </a:solidFill>
              </a:rPr>
              <a:t>’ transition roadmaps </a:t>
            </a:r>
          </a:p>
          <a:p>
            <a:pPr lvl="1"/>
            <a:r>
              <a:rPr lang="fr-FR" dirty="0" err="1">
                <a:solidFill>
                  <a:schemeClr val="bg1"/>
                </a:solidFill>
              </a:rPr>
              <a:t>Develop</a:t>
            </a:r>
            <a:r>
              <a:rPr lang="fr-FR" dirty="0">
                <a:solidFill>
                  <a:schemeClr val="bg1"/>
                </a:solidFill>
              </a:rPr>
              <a:t> an EU narrative for </a:t>
            </a:r>
            <a:r>
              <a:rPr lang="fr-FR" dirty="0" err="1">
                <a:solidFill>
                  <a:schemeClr val="bg1"/>
                </a:solidFill>
              </a:rPr>
              <a:t>zero-carbon</a:t>
            </a:r>
            <a:r>
              <a:rPr lang="fr-FR" dirty="0">
                <a:solidFill>
                  <a:schemeClr val="bg1"/>
                </a:solidFill>
              </a:rPr>
              <a:t> </a:t>
            </a:r>
            <a:r>
              <a:rPr lang="fr-FR" dirty="0" err="1">
                <a:solidFill>
                  <a:schemeClr val="bg1"/>
                </a:solidFill>
              </a:rPr>
              <a:t>cities</a:t>
            </a:r>
            <a:endParaRPr lang="fr-FR" dirty="0">
              <a:solidFill>
                <a:schemeClr val="bg1"/>
              </a:solidFill>
            </a:endParaRPr>
          </a:p>
          <a:p>
            <a:endParaRPr lang="fr-FR" dirty="0"/>
          </a:p>
        </p:txBody>
      </p:sp>
    </p:spTree>
    <p:extLst>
      <p:ext uri="{BB962C8B-B14F-4D97-AF65-F5344CB8AC3E}">
        <p14:creationId xmlns:p14="http://schemas.microsoft.com/office/powerpoint/2010/main" val="1285402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669375E-C30F-4513-AB50-D9EEA9C666B0}"/>
              </a:ext>
            </a:extLst>
          </p:cNvPr>
          <p:cNvSpPr>
            <a:spLocks noGrp="1"/>
          </p:cNvSpPr>
          <p:nvPr>
            <p:ph idx="1"/>
          </p:nvPr>
        </p:nvSpPr>
        <p:spPr>
          <a:xfrm>
            <a:off x="838200" y="1825625"/>
            <a:ext cx="5806535" cy="4351338"/>
          </a:xfrm>
        </p:spPr>
        <p:txBody>
          <a:bodyPr>
            <a:normAutofit fontScale="92500" lnSpcReduction="10000"/>
          </a:bodyPr>
          <a:lstStyle/>
          <a:p>
            <a:r>
              <a:rPr lang="fr-FR" dirty="0" err="1"/>
              <a:t>Visits</a:t>
            </a:r>
            <a:r>
              <a:rPr lang="fr-FR" dirty="0"/>
              <a:t> to </a:t>
            </a:r>
            <a:r>
              <a:rPr lang="fr-FR" dirty="0" err="1"/>
              <a:t>lighthouse</a:t>
            </a:r>
            <a:r>
              <a:rPr lang="fr-FR" dirty="0"/>
              <a:t> </a:t>
            </a:r>
            <a:r>
              <a:rPr lang="fr-FR" dirty="0" err="1"/>
              <a:t>cities</a:t>
            </a:r>
            <a:endParaRPr lang="fr-FR" dirty="0"/>
          </a:p>
          <a:p>
            <a:r>
              <a:rPr lang="fr-FR" dirty="0" err="1"/>
              <a:t>Methodology</a:t>
            </a:r>
            <a:r>
              <a:rPr lang="fr-FR" dirty="0"/>
              <a:t> </a:t>
            </a:r>
            <a:r>
              <a:rPr lang="fr-FR" dirty="0" err="1"/>
              <a:t>workbook</a:t>
            </a:r>
            <a:endParaRPr lang="fr-FR" dirty="0"/>
          </a:p>
          <a:p>
            <a:r>
              <a:rPr lang="fr-FR" dirty="0" err="1"/>
              <a:t>Preparation</a:t>
            </a:r>
            <a:r>
              <a:rPr lang="fr-FR" dirty="0"/>
              <a:t> of local action / </a:t>
            </a:r>
            <a:r>
              <a:rPr lang="fr-FR" dirty="0" err="1"/>
              <a:t>work</a:t>
            </a:r>
            <a:r>
              <a:rPr lang="fr-FR" dirty="0"/>
              <a:t> plans</a:t>
            </a:r>
          </a:p>
          <a:p>
            <a:r>
              <a:rPr lang="fr-FR" dirty="0"/>
              <a:t>Start of the engagement phases in pilot </a:t>
            </a:r>
            <a:r>
              <a:rPr lang="fr-FR" dirty="0" err="1"/>
              <a:t>cities</a:t>
            </a:r>
            <a:endParaRPr lang="fr-FR" dirty="0"/>
          </a:p>
          <a:p>
            <a:r>
              <a:rPr lang="fr-FR" dirty="0"/>
              <a:t>Peer-</a:t>
            </a:r>
            <a:r>
              <a:rPr lang="fr-FR" dirty="0" err="1"/>
              <a:t>review</a:t>
            </a:r>
            <a:r>
              <a:rPr lang="fr-FR" dirty="0"/>
              <a:t> of pilot </a:t>
            </a:r>
            <a:r>
              <a:rPr lang="fr-FR" dirty="0" err="1"/>
              <a:t>cities</a:t>
            </a:r>
            <a:r>
              <a:rPr lang="fr-FR" dirty="0"/>
              <a:t> actions</a:t>
            </a:r>
          </a:p>
          <a:p>
            <a:r>
              <a:rPr lang="fr-FR" dirty="0"/>
              <a:t>Organisation of Learning </a:t>
            </a:r>
            <a:r>
              <a:rPr lang="fr-FR" dirty="0" err="1"/>
              <a:t>Relays</a:t>
            </a:r>
            <a:endParaRPr lang="fr-FR" dirty="0"/>
          </a:p>
          <a:p>
            <a:r>
              <a:rPr lang="fr-FR" dirty="0" err="1"/>
              <a:t>Creation</a:t>
            </a:r>
            <a:r>
              <a:rPr lang="fr-FR" dirty="0"/>
              <a:t> of a </a:t>
            </a:r>
            <a:r>
              <a:rPr lang="fr-FR" dirty="0" err="1"/>
              <a:t>community</a:t>
            </a:r>
            <a:r>
              <a:rPr lang="fr-FR" dirty="0"/>
              <a:t> of practice</a:t>
            </a:r>
          </a:p>
          <a:p>
            <a:endParaRPr lang="fr-FR" dirty="0"/>
          </a:p>
          <a:p>
            <a:r>
              <a:rPr lang="fr-FR" dirty="0"/>
              <a:t>Very </a:t>
            </a:r>
            <a:r>
              <a:rPr lang="fr-FR" dirty="0" err="1"/>
              <a:t>challenging</a:t>
            </a:r>
            <a:r>
              <a:rPr lang="fr-FR" dirty="0"/>
              <a:t> </a:t>
            </a:r>
            <a:r>
              <a:rPr lang="fr-FR" dirty="0" err="1"/>
              <a:t>during</a:t>
            </a:r>
            <a:r>
              <a:rPr lang="fr-FR" dirty="0"/>
              <a:t> COVID times...</a:t>
            </a:r>
          </a:p>
          <a:p>
            <a:endParaRPr lang="fr-FR" dirty="0"/>
          </a:p>
        </p:txBody>
      </p:sp>
      <p:sp>
        <p:nvSpPr>
          <p:cNvPr id="4" name="Titre 1">
            <a:extLst>
              <a:ext uri="{FF2B5EF4-FFF2-40B4-BE49-F238E27FC236}">
                <a16:creationId xmlns:a16="http://schemas.microsoft.com/office/drawing/2014/main" id="{556BB0E8-1E47-4516-9592-602691FAE636}"/>
              </a:ext>
            </a:extLst>
          </p:cNvPr>
          <p:cNvSpPr txBox="1">
            <a:spLocks/>
          </p:cNvSpPr>
          <p:nvPr/>
        </p:nvSpPr>
        <p:spPr>
          <a:xfrm>
            <a:off x="838200" y="365125"/>
            <a:ext cx="999464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fr-FR" sz="3200" kern="1200" smtClean="0">
                <a:solidFill>
                  <a:srgbClr val="00856E"/>
                </a:solidFill>
                <a:latin typeface="+mn-lt"/>
                <a:ea typeface="+mn-ea"/>
                <a:cs typeface="+mn-cs"/>
              </a:defRPr>
            </a:lvl1pPr>
          </a:lstStyle>
          <a:p>
            <a:pPr>
              <a:buFontTx/>
              <a:buBlip>
                <a:blip r:embed="rId3"/>
              </a:buBlip>
            </a:pPr>
            <a:r>
              <a:rPr lang="en-GB" dirty="0"/>
              <a:t> WHAT WE’VE DONE SO FAR</a:t>
            </a:r>
            <a:endParaRPr lang="en-GB" b="1" dirty="0">
              <a:latin typeface="PT Sans" panose="020B0503020203020204" pitchFamily="34" charset="0"/>
              <a:ea typeface="PT Sans" panose="020B0503020203020204" pitchFamily="34" charset="0"/>
            </a:endParaRPr>
          </a:p>
        </p:txBody>
      </p:sp>
      <p:pic>
        <p:nvPicPr>
          <p:cNvPr id="9" name="Image 8">
            <a:extLst>
              <a:ext uri="{FF2B5EF4-FFF2-40B4-BE49-F238E27FC236}">
                <a16:creationId xmlns:a16="http://schemas.microsoft.com/office/drawing/2014/main" id="{4D54183C-7A8F-4A5E-882A-1FF2F4EFD5B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54038" y="676195"/>
            <a:ext cx="6548844" cy="49116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635649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defRPr dirty="0" smtClean="0"/>
        </a:defPPr>
      </a:lstStyle>
    </a:txDef>
  </a:objectDefaults>
  <a:extraClrSchemeLst/>
  <a:extLst>
    <a:ext uri="{05A4C25C-085E-4340-85A3-A5531E510DB2}">
      <thm15:themeFamily xmlns:thm15="http://schemas.microsoft.com/office/thememl/2012/main" name="Présentation Template" id="{D2D9669F-5C14-4887-BB70-37EB61777B65}" vid="{66DE7AFD-3E38-4A61-B9D7-F207F7276CB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A4C0B15B1B094D83F7D377BD493FBF" ma:contentTypeVersion="9" ma:contentTypeDescription="Crée un document." ma:contentTypeScope="" ma:versionID="57b714b36c74b38e42f5f652a2c0ec76">
  <xsd:schema xmlns:xsd="http://www.w3.org/2001/XMLSchema" xmlns:xs="http://www.w3.org/2001/XMLSchema" xmlns:p="http://schemas.microsoft.com/office/2006/metadata/properties" xmlns:ns2="7147fe38-afb1-4a06-949b-c87837693c49" targetNamespace="http://schemas.microsoft.com/office/2006/metadata/properties" ma:root="true" ma:fieldsID="af6b5091c3d385c2af0cdb1ec54792ab" ns2:_="">
    <xsd:import namespace="7147fe38-afb1-4a06-949b-c87837693c4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47fe38-afb1-4a06-949b-c87837693c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275488-B4FD-4130-B44A-577A2A74D8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47fe38-afb1-4a06-949b-c87837693c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CBD6B0-54E9-4657-BF7D-F1EC6326B281}">
  <ds:schemaRef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7147fe38-afb1-4a06-949b-c87837693c49"/>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7DA6C1E4-FFAC-4558-BFF6-E9CD319889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692</TotalTime>
  <Words>3921</Words>
  <Application>Microsoft Office PowerPoint</Application>
  <PresentationFormat>Widescreen</PresentationFormat>
  <Paragraphs>239</Paragraphs>
  <Slides>38</Slides>
  <Notes>36</Notes>
  <HiddenSlides>5</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Arial</vt:lpstr>
      <vt:lpstr>Calibri</vt:lpstr>
      <vt:lpstr>Calibri Light</vt:lpstr>
      <vt:lpstr>PT Sans</vt:lpstr>
      <vt:lpstr>Roboto</vt:lpstr>
      <vt:lpstr>Wingdings</vt:lpstr>
      <vt:lpstr>Thème Office</vt:lpstr>
      <vt:lpstr>1_Thème Office</vt:lpstr>
      <vt:lpstr>CITIES TRANSITION TO CARBON NEUTRALITY BY 2050 THE EXAMPLE OF DUBLIN</vt:lpstr>
      <vt:lpstr> About Codema</vt:lpstr>
      <vt:lpstr> What do we do?</vt:lpstr>
      <vt:lpstr> THE CONTEXT</vt:lpstr>
      <vt:lpstr> AIM OF THE PROJECT</vt:lpstr>
      <vt:lpstr>PowerPoint Presentation</vt:lpstr>
      <vt:lpstr> THE PARTNERS</vt:lpstr>
      <vt:lpstr> MAIN ACTIONS</vt:lpstr>
      <vt:lpstr>PowerPoint Presentation</vt:lpstr>
      <vt:lpstr>LEARNINGS FOR DUBLIN</vt:lpstr>
      <vt:lpstr>Dublin Energy Transition Roadmap</vt:lpstr>
      <vt:lpstr> What is the Dublin Energy Transition Roadmap?</vt:lpstr>
      <vt:lpstr> Spotlight on: Dublin</vt:lpstr>
      <vt:lpstr> The Benefits of Low-Carbon Cities…</vt:lpstr>
      <vt:lpstr>PowerPoint Presentation</vt:lpstr>
      <vt:lpstr>PowerPoint Presentation</vt:lpstr>
      <vt:lpstr> Scale of the challenge</vt:lpstr>
      <vt:lpstr>PowerPoint Presentation</vt:lpstr>
      <vt:lpstr> Local Authority Climate Action</vt:lpstr>
      <vt:lpstr>We are developing the Dublin Energy Transition Roadmap to get us there…</vt:lpstr>
      <vt:lpstr> Overview of the approach</vt:lpstr>
      <vt:lpstr>So where are we now?</vt:lpstr>
      <vt:lpstr>HOW: FOUR PILLARS TO DRIVE THIS TRANSITION</vt:lpstr>
      <vt:lpstr> The Transition Team to Date</vt:lpstr>
      <vt:lpstr>External Organisations</vt:lpstr>
      <vt:lpstr>PowerPoint Presentation</vt:lpstr>
      <vt:lpstr> Who are the Transition Team?</vt:lpstr>
      <vt:lpstr> Codema’s role in the process</vt:lpstr>
      <vt:lpstr>Our Vision for the Transition Team</vt:lpstr>
      <vt:lpstr>We want to cultivate a space that inspires…</vt:lpstr>
      <vt:lpstr> What will they do?</vt:lpstr>
      <vt:lpstr>PowerPoint Presentation</vt:lpstr>
      <vt:lpstr> Citizen participation is key!</vt:lpstr>
      <vt:lpstr> The End Result…</vt:lpstr>
      <vt:lpstr>PowerPoint Presentation</vt:lpstr>
      <vt:lpstr>PowerPoint Presentation</vt:lpstr>
      <vt:lpstr>WHAT’S IN IT FOR YOU?</vt:lpstr>
      <vt:lpstr>Suzanne Fitzpatrick: suzanne.fitzpatrick@codema.ie TOMORROW: contact@citiesoftomorrow .eu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Stéphane Dupas</dc:creator>
  <cp:lastModifiedBy>Suzanne Fitzpatrick</cp:lastModifiedBy>
  <cp:revision>47</cp:revision>
  <dcterms:created xsi:type="dcterms:W3CDTF">2021-05-06T10:37:35Z</dcterms:created>
  <dcterms:modified xsi:type="dcterms:W3CDTF">2021-06-14T15:23:36Z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0x010100C9A4C0B15B1B094D83F7D377BD493FBF</vt:lpwstr>
  </property>
</Properties>
</file>