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12192000" cy="6858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78947" y="320130"/>
            <a:ext cx="9834105" cy="953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34EA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24127" y="2005647"/>
            <a:ext cx="10146791" cy="4555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9653016" y="5879591"/>
            <a:ext cx="891539" cy="289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34EA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34EA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49936" y="6426427"/>
            <a:ext cx="420623" cy="2550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67863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360420" y="332231"/>
            <a:ext cx="8496299" cy="12009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28659" y="1700783"/>
            <a:ext cx="3671570" cy="3139440"/>
          </a:xfrm>
          <a:custGeom>
            <a:avLst/>
            <a:gdLst/>
            <a:ahLst/>
            <a:cxnLst/>
            <a:rect l="l" t="t" r="r" b="b"/>
            <a:pathLst>
              <a:path w="3671570" h="3139440">
                <a:moveTo>
                  <a:pt x="0" y="0"/>
                </a:moveTo>
                <a:lnTo>
                  <a:pt x="3671315" y="0"/>
                </a:lnTo>
                <a:lnTo>
                  <a:pt x="3671315" y="3139440"/>
                </a:lnTo>
                <a:lnTo>
                  <a:pt x="0" y="31394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82879" y="6350508"/>
            <a:ext cx="551687" cy="4130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6967" y="506562"/>
            <a:ext cx="10778065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34EA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6323" y="2382230"/>
            <a:ext cx="5904230" cy="3536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80043" y="6463659"/>
            <a:ext cx="2063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22.pn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hyperlink" Target="mailto:thomas.kull@nrwbank.de" TargetMode="External"/><Relationship Id="rId4" Type="http://schemas.openxmlformats.org/officeDocument/2006/relationships/image" Target="../media/image58.png"/><Relationship Id="rId9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hyperlink" Target="mailto:thomas.kull@nrwbank.d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hyperlink" Target="mailto:thomas.kull@nrwbank.d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hyperlink" Target="mailto:thomas.kull@nrwbank.de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volvingregions.com/" TargetMode="External"/><Relationship Id="rId2" Type="http://schemas.openxmlformats.org/officeDocument/2006/relationships/hyperlink" Target="mailto:juergen.schultze@tu-dortmund.de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L.Eichel@minden-luebbecke.de" TargetMode="External"/><Relationship Id="rId4" Type="http://schemas.openxmlformats.org/officeDocument/2006/relationships/hyperlink" Target="mailto:thomas.kull@nrwbank.d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5819" y="4475988"/>
            <a:ext cx="11140440" cy="2156460"/>
          </a:xfrm>
          <a:custGeom>
            <a:avLst/>
            <a:gdLst/>
            <a:ahLst/>
            <a:cxnLst/>
            <a:rect l="l" t="t" r="r" b="b"/>
            <a:pathLst>
              <a:path w="11140440" h="2156459">
                <a:moveTo>
                  <a:pt x="0" y="0"/>
                </a:moveTo>
                <a:lnTo>
                  <a:pt x="11140440" y="0"/>
                </a:lnTo>
                <a:lnTo>
                  <a:pt x="11140440" y="2156460"/>
                </a:lnTo>
                <a:lnTo>
                  <a:pt x="0" y="2156460"/>
                </a:lnTo>
                <a:lnTo>
                  <a:pt x="0" y="0"/>
                </a:lnTo>
                <a:close/>
              </a:path>
            </a:pathLst>
          </a:custGeom>
          <a:solidFill>
            <a:srgbClr val="C55A1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5819" y="4475988"/>
            <a:ext cx="11140440" cy="2156460"/>
          </a:xfrm>
          <a:custGeom>
            <a:avLst/>
            <a:gdLst/>
            <a:ahLst/>
            <a:cxnLst/>
            <a:rect l="l" t="t" r="r" b="b"/>
            <a:pathLst>
              <a:path w="11140440" h="2156459">
                <a:moveTo>
                  <a:pt x="0" y="0"/>
                </a:moveTo>
                <a:lnTo>
                  <a:pt x="11140440" y="0"/>
                </a:lnTo>
                <a:lnTo>
                  <a:pt x="11140440" y="2156460"/>
                </a:lnTo>
                <a:lnTo>
                  <a:pt x="0" y="2156460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077376" y="4448381"/>
            <a:ext cx="8678545" cy="2075814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52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Covenant of 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Mayors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Investment</a:t>
            </a:r>
            <a:r>
              <a:rPr sz="20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Forum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Evolving Regions – Social</a:t>
            </a:r>
            <a:r>
              <a:rPr sz="2800" b="1" i="1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targeted </a:t>
            </a: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investments in regional climate</a:t>
            </a:r>
            <a:r>
              <a:rPr sz="2800" b="1" i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r>
              <a:rPr sz="2000" b="1" i="1" spc="-5" dirty="0">
                <a:solidFill>
                  <a:srgbClr val="FFFFFF"/>
                </a:solidFill>
                <a:latin typeface="Arial"/>
                <a:cs typeface="Arial"/>
              </a:rPr>
              <a:t>”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50">
              <a:latin typeface="Times New Roman"/>
              <a:cs typeface="Times New Roman"/>
            </a:endParaRPr>
          </a:p>
          <a:p>
            <a:pPr marL="5715"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Jürgen Schultze, TU Dortmund</a:t>
            </a:r>
            <a:r>
              <a:rPr sz="20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6844" y="2938272"/>
            <a:ext cx="8926067" cy="3416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8947" y="382460"/>
            <a:ext cx="66802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Evidence Based Scoping</a:t>
            </a:r>
            <a:r>
              <a:rPr sz="3200" b="1" spc="-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Dialogue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401556" y="3700271"/>
            <a:ext cx="1550035" cy="1697989"/>
          </a:xfrm>
          <a:custGeom>
            <a:avLst/>
            <a:gdLst/>
            <a:ahLst/>
            <a:cxnLst/>
            <a:rect l="l" t="t" r="r" b="b"/>
            <a:pathLst>
              <a:path w="1550034" h="1697989">
                <a:moveTo>
                  <a:pt x="0" y="0"/>
                </a:moveTo>
                <a:lnTo>
                  <a:pt x="1549907" y="0"/>
                </a:lnTo>
                <a:lnTo>
                  <a:pt x="1549907" y="1697736"/>
                </a:lnTo>
                <a:lnTo>
                  <a:pt x="0" y="1697736"/>
                </a:lnTo>
                <a:lnTo>
                  <a:pt x="0" y="0"/>
                </a:lnTo>
                <a:close/>
              </a:path>
            </a:pathLst>
          </a:custGeom>
          <a:solidFill>
            <a:srgbClr val="F7C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479676" y="4435866"/>
            <a:ext cx="617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58121" y="3528821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58121" y="5615178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58121" y="5819394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890860" y="3891432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€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89897" y="410946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09">
                <a:moveTo>
                  <a:pt x="0" y="0"/>
                </a:moveTo>
                <a:lnTo>
                  <a:pt x="537121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37864" y="824379"/>
            <a:ext cx="4107815" cy="3086735"/>
          </a:xfrm>
          <a:custGeom>
            <a:avLst/>
            <a:gdLst/>
            <a:ahLst/>
            <a:cxnLst/>
            <a:rect l="l" t="t" r="r" b="b"/>
            <a:pathLst>
              <a:path w="4107815" h="3086735">
                <a:moveTo>
                  <a:pt x="3833037" y="0"/>
                </a:moveTo>
                <a:lnTo>
                  <a:pt x="0" y="390309"/>
                </a:lnTo>
                <a:lnTo>
                  <a:pt x="274548" y="3086531"/>
                </a:lnTo>
                <a:lnTo>
                  <a:pt x="4107586" y="2696210"/>
                </a:lnTo>
                <a:lnTo>
                  <a:pt x="3833037" y="0"/>
                </a:lnTo>
                <a:close/>
              </a:path>
            </a:pathLst>
          </a:custGeom>
          <a:solidFill>
            <a:srgbClr val="00A9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37864" y="824379"/>
            <a:ext cx="4107815" cy="3086735"/>
          </a:xfrm>
          <a:custGeom>
            <a:avLst/>
            <a:gdLst/>
            <a:ahLst/>
            <a:cxnLst/>
            <a:rect l="l" t="t" r="r" b="b"/>
            <a:pathLst>
              <a:path w="4107815" h="3086735">
                <a:moveTo>
                  <a:pt x="0" y="390309"/>
                </a:moveTo>
                <a:lnTo>
                  <a:pt x="3833037" y="0"/>
                </a:lnTo>
                <a:lnTo>
                  <a:pt x="4107586" y="2696210"/>
                </a:lnTo>
                <a:lnTo>
                  <a:pt x="274548" y="3086531"/>
                </a:lnTo>
                <a:lnTo>
                  <a:pt x="0" y="390309"/>
                </a:lnTo>
                <a:close/>
              </a:path>
            </a:pathLst>
          </a:custGeom>
          <a:ln w="12700">
            <a:solidFill>
              <a:srgbClr val="0121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02996" y="1147419"/>
            <a:ext cx="1382665" cy="265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48544" y="1058824"/>
            <a:ext cx="728484" cy="2115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32858" y="1006088"/>
            <a:ext cx="513715" cy="181610"/>
          </a:xfrm>
          <a:custGeom>
            <a:avLst/>
            <a:gdLst/>
            <a:ahLst/>
            <a:cxnLst/>
            <a:rect l="l" t="t" r="r" b="b"/>
            <a:pathLst>
              <a:path w="513715" h="181609">
                <a:moveTo>
                  <a:pt x="37083" y="91186"/>
                </a:moveTo>
                <a:lnTo>
                  <a:pt x="18567" y="91186"/>
                </a:lnTo>
                <a:lnTo>
                  <a:pt x="25107" y="155371"/>
                </a:lnTo>
                <a:lnTo>
                  <a:pt x="51993" y="181025"/>
                </a:lnTo>
                <a:lnTo>
                  <a:pt x="58877" y="180314"/>
                </a:lnTo>
                <a:lnTo>
                  <a:pt x="74625" y="170484"/>
                </a:lnTo>
                <a:lnTo>
                  <a:pt x="74585" y="168630"/>
                </a:lnTo>
                <a:lnTo>
                  <a:pt x="74244" y="165290"/>
                </a:lnTo>
                <a:lnTo>
                  <a:pt x="74205" y="165049"/>
                </a:lnTo>
                <a:lnTo>
                  <a:pt x="53428" y="165049"/>
                </a:lnTo>
                <a:lnTo>
                  <a:pt x="49606" y="163664"/>
                </a:lnTo>
                <a:lnTo>
                  <a:pt x="44818" y="157048"/>
                </a:lnTo>
                <a:lnTo>
                  <a:pt x="43268" y="151955"/>
                </a:lnTo>
                <a:lnTo>
                  <a:pt x="37083" y="91186"/>
                </a:lnTo>
                <a:close/>
              </a:path>
              <a:path w="513715" h="181609">
                <a:moveTo>
                  <a:pt x="71513" y="160070"/>
                </a:moveTo>
                <a:lnTo>
                  <a:pt x="70548" y="160172"/>
                </a:lnTo>
                <a:lnTo>
                  <a:pt x="69857" y="160426"/>
                </a:lnTo>
                <a:lnTo>
                  <a:pt x="68491" y="161226"/>
                </a:lnTo>
                <a:lnTo>
                  <a:pt x="65633" y="162610"/>
                </a:lnTo>
                <a:lnTo>
                  <a:pt x="64490" y="163093"/>
                </a:lnTo>
                <a:lnTo>
                  <a:pt x="61887" y="164020"/>
                </a:lnTo>
                <a:lnTo>
                  <a:pt x="60388" y="164350"/>
                </a:lnTo>
                <a:lnTo>
                  <a:pt x="53428" y="165049"/>
                </a:lnTo>
                <a:lnTo>
                  <a:pt x="74205" y="165049"/>
                </a:lnTo>
                <a:lnTo>
                  <a:pt x="71869" y="160134"/>
                </a:lnTo>
                <a:lnTo>
                  <a:pt x="71513" y="160070"/>
                </a:lnTo>
                <a:close/>
              </a:path>
              <a:path w="513715" h="181609">
                <a:moveTo>
                  <a:pt x="26720" y="47459"/>
                </a:moveTo>
                <a:lnTo>
                  <a:pt x="14541" y="51689"/>
                </a:lnTo>
                <a:lnTo>
                  <a:pt x="17018" y="75971"/>
                </a:lnTo>
                <a:lnTo>
                  <a:pt x="2552" y="77444"/>
                </a:lnTo>
                <a:lnTo>
                  <a:pt x="0" y="84023"/>
                </a:lnTo>
                <a:lnTo>
                  <a:pt x="419" y="88099"/>
                </a:lnTo>
                <a:lnTo>
                  <a:pt x="939" y="89992"/>
                </a:lnTo>
                <a:lnTo>
                  <a:pt x="2514" y="92227"/>
                </a:lnTo>
                <a:lnTo>
                  <a:pt x="3467" y="92722"/>
                </a:lnTo>
                <a:lnTo>
                  <a:pt x="18567" y="91186"/>
                </a:lnTo>
                <a:lnTo>
                  <a:pt x="37083" y="91186"/>
                </a:lnTo>
                <a:lnTo>
                  <a:pt x="36893" y="89319"/>
                </a:lnTo>
                <a:lnTo>
                  <a:pt x="63652" y="86601"/>
                </a:lnTo>
                <a:lnTo>
                  <a:pt x="64477" y="85915"/>
                </a:lnTo>
                <a:lnTo>
                  <a:pt x="65570" y="83413"/>
                </a:lnTo>
                <a:lnTo>
                  <a:pt x="65611" y="82829"/>
                </a:lnTo>
                <a:lnTo>
                  <a:pt x="65565" y="80048"/>
                </a:lnTo>
                <a:lnTo>
                  <a:pt x="65290" y="77381"/>
                </a:lnTo>
                <a:lnTo>
                  <a:pt x="65100" y="76200"/>
                </a:lnTo>
                <a:lnTo>
                  <a:pt x="64604" y="74307"/>
                </a:lnTo>
                <a:lnTo>
                  <a:pt x="64521" y="74104"/>
                </a:lnTo>
                <a:lnTo>
                  <a:pt x="35344" y="74104"/>
                </a:lnTo>
                <a:lnTo>
                  <a:pt x="32867" y="49822"/>
                </a:lnTo>
                <a:lnTo>
                  <a:pt x="29121" y="47510"/>
                </a:lnTo>
                <a:lnTo>
                  <a:pt x="26720" y="47459"/>
                </a:lnTo>
                <a:close/>
              </a:path>
              <a:path w="513715" h="181609">
                <a:moveTo>
                  <a:pt x="61582" y="71437"/>
                </a:moveTo>
                <a:lnTo>
                  <a:pt x="35344" y="74104"/>
                </a:lnTo>
                <a:lnTo>
                  <a:pt x="64521" y="74104"/>
                </a:lnTo>
                <a:lnTo>
                  <a:pt x="61582" y="71437"/>
                </a:lnTo>
                <a:close/>
              </a:path>
              <a:path w="513715" h="181609">
                <a:moveTo>
                  <a:pt x="138963" y="61429"/>
                </a:moveTo>
                <a:lnTo>
                  <a:pt x="97828" y="76428"/>
                </a:lnTo>
                <a:lnTo>
                  <a:pt x="84632" y="115163"/>
                </a:lnTo>
                <a:lnTo>
                  <a:pt x="86321" y="131749"/>
                </a:lnTo>
                <a:lnTo>
                  <a:pt x="106146" y="165976"/>
                </a:lnTo>
                <a:lnTo>
                  <a:pt x="131597" y="173139"/>
                </a:lnTo>
                <a:lnTo>
                  <a:pt x="148259" y="171437"/>
                </a:lnTo>
                <a:lnTo>
                  <a:pt x="155536" y="169303"/>
                </a:lnTo>
                <a:lnTo>
                  <a:pt x="167779" y="162445"/>
                </a:lnTo>
                <a:lnTo>
                  <a:pt x="172707" y="158026"/>
                </a:lnTo>
                <a:lnTo>
                  <a:pt x="173158" y="157378"/>
                </a:lnTo>
                <a:lnTo>
                  <a:pt x="133286" y="157378"/>
                </a:lnTo>
                <a:lnTo>
                  <a:pt x="128244" y="156819"/>
                </a:lnTo>
                <a:lnTo>
                  <a:pt x="104876" y="125628"/>
                </a:lnTo>
                <a:lnTo>
                  <a:pt x="103818" y="115163"/>
                </a:lnTo>
                <a:lnTo>
                  <a:pt x="103858" y="108889"/>
                </a:lnTo>
                <a:lnTo>
                  <a:pt x="137477" y="77063"/>
                </a:lnTo>
                <a:lnTo>
                  <a:pt x="173480" y="77063"/>
                </a:lnTo>
                <a:lnTo>
                  <a:pt x="164414" y="68592"/>
                </a:lnTo>
                <a:lnTo>
                  <a:pt x="158953" y="65557"/>
                </a:lnTo>
                <a:lnTo>
                  <a:pt x="146240" y="61912"/>
                </a:lnTo>
                <a:lnTo>
                  <a:pt x="138963" y="61429"/>
                </a:lnTo>
                <a:close/>
              </a:path>
              <a:path w="513715" h="181609">
                <a:moveTo>
                  <a:pt x="173480" y="77063"/>
                </a:moveTo>
                <a:lnTo>
                  <a:pt x="137477" y="77063"/>
                </a:lnTo>
                <a:lnTo>
                  <a:pt x="142519" y="77609"/>
                </a:lnTo>
                <a:lnTo>
                  <a:pt x="150863" y="81026"/>
                </a:lnTo>
                <a:lnTo>
                  <a:pt x="166836" y="119278"/>
                </a:lnTo>
                <a:lnTo>
                  <a:pt x="166834" y="125628"/>
                </a:lnTo>
                <a:lnTo>
                  <a:pt x="133286" y="157378"/>
                </a:lnTo>
                <a:lnTo>
                  <a:pt x="173158" y="157378"/>
                </a:lnTo>
                <a:lnTo>
                  <a:pt x="180213" y="147243"/>
                </a:lnTo>
                <a:lnTo>
                  <a:pt x="182816" y="141020"/>
                </a:lnTo>
                <a:lnTo>
                  <a:pt x="185712" y="126885"/>
                </a:lnTo>
                <a:lnTo>
                  <a:pt x="186029" y="119278"/>
                </a:lnTo>
                <a:lnTo>
                  <a:pt x="184340" y="102768"/>
                </a:lnTo>
                <a:lnTo>
                  <a:pt x="182562" y="95351"/>
                </a:lnTo>
                <a:lnTo>
                  <a:pt x="177139" y="82448"/>
                </a:lnTo>
                <a:lnTo>
                  <a:pt x="173480" y="77063"/>
                </a:lnTo>
                <a:close/>
              </a:path>
              <a:path w="513715" h="181609">
                <a:moveTo>
                  <a:pt x="249148" y="50203"/>
                </a:moveTo>
                <a:lnTo>
                  <a:pt x="209626" y="74536"/>
                </a:lnTo>
                <a:lnTo>
                  <a:pt x="205054" y="102793"/>
                </a:lnTo>
                <a:lnTo>
                  <a:pt x="206679" y="118630"/>
                </a:lnTo>
                <a:lnTo>
                  <a:pt x="227368" y="156184"/>
                </a:lnTo>
                <a:lnTo>
                  <a:pt x="244716" y="161620"/>
                </a:lnTo>
                <a:lnTo>
                  <a:pt x="258775" y="160185"/>
                </a:lnTo>
                <a:lnTo>
                  <a:pt x="264820" y="157962"/>
                </a:lnTo>
                <a:lnTo>
                  <a:pt x="275488" y="150444"/>
                </a:lnTo>
                <a:lnTo>
                  <a:pt x="280504" y="145453"/>
                </a:lnTo>
                <a:lnTo>
                  <a:pt x="248856" y="145376"/>
                </a:lnTo>
                <a:lnTo>
                  <a:pt x="244719" y="144640"/>
                </a:lnTo>
                <a:lnTo>
                  <a:pt x="224240" y="102793"/>
                </a:lnTo>
                <a:lnTo>
                  <a:pt x="224231" y="97993"/>
                </a:lnTo>
                <a:lnTo>
                  <a:pt x="225145" y="88633"/>
                </a:lnTo>
                <a:lnTo>
                  <a:pt x="251498" y="65900"/>
                </a:lnTo>
                <a:lnTo>
                  <a:pt x="294203" y="65900"/>
                </a:lnTo>
                <a:lnTo>
                  <a:pt x="293887" y="62801"/>
                </a:lnTo>
                <a:lnTo>
                  <a:pt x="275259" y="62801"/>
                </a:lnTo>
                <a:lnTo>
                  <a:pt x="270014" y="58331"/>
                </a:lnTo>
                <a:lnTo>
                  <a:pt x="264845" y="55054"/>
                </a:lnTo>
                <a:lnTo>
                  <a:pt x="254622" y="50939"/>
                </a:lnTo>
                <a:lnTo>
                  <a:pt x="249148" y="50203"/>
                </a:lnTo>
                <a:close/>
              </a:path>
              <a:path w="513715" h="181609">
                <a:moveTo>
                  <a:pt x="301668" y="139217"/>
                </a:moveTo>
                <a:lnTo>
                  <a:pt x="285178" y="139217"/>
                </a:lnTo>
                <a:lnTo>
                  <a:pt x="286562" y="152768"/>
                </a:lnTo>
                <a:lnTo>
                  <a:pt x="292341" y="155232"/>
                </a:lnTo>
                <a:lnTo>
                  <a:pt x="293649" y="155181"/>
                </a:lnTo>
                <a:lnTo>
                  <a:pt x="302831" y="151892"/>
                </a:lnTo>
                <a:lnTo>
                  <a:pt x="302811" y="150444"/>
                </a:lnTo>
                <a:lnTo>
                  <a:pt x="301668" y="139217"/>
                </a:lnTo>
                <a:close/>
              </a:path>
              <a:path w="513715" h="181609">
                <a:moveTo>
                  <a:pt x="294203" y="65900"/>
                </a:moveTo>
                <a:lnTo>
                  <a:pt x="251498" y="65900"/>
                </a:lnTo>
                <a:lnTo>
                  <a:pt x="256489" y="67017"/>
                </a:lnTo>
                <a:lnTo>
                  <a:pt x="266395" y="72517"/>
                </a:lnTo>
                <a:lnTo>
                  <a:pt x="271665" y="76708"/>
                </a:lnTo>
                <a:lnTo>
                  <a:pt x="277253" y="82346"/>
                </a:lnTo>
                <a:lnTo>
                  <a:pt x="281330" y="122326"/>
                </a:lnTo>
                <a:lnTo>
                  <a:pt x="278803" y="126250"/>
                </a:lnTo>
                <a:lnTo>
                  <a:pt x="248856" y="145376"/>
                </a:lnTo>
                <a:lnTo>
                  <a:pt x="280562" y="145376"/>
                </a:lnTo>
                <a:lnTo>
                  <a:pt x="285178" y="139217"/>
                </a:lnTo>
                <a:lnTo>
                  <a:pt x="301668" y="139217"/>
                </a:lnTo>
                <a:lnTo>
                  <a:pt x="294203" y="65900"/>
                </a:lnTo>
                <a:close/>
              </a:path>
              <a:path w="513715" h="181609">
                <a:moveTo>
                  <a:pt x="281470" y="0"/>
                </a:moveTo>
                <a:lnTo>
                  <a:pt x="269303" y="4203"/>
                </a:lnTo>
                <a:lnTo>
                  <a:pt x="275259" y="62801"/>
                </a:lnTo>
                <a:lnTo>
                  <a:pt x="293887" y="62801"/>
                </a:lnTo>
                <a:lnTo>
                  <a:pt x="287766" y="2679"/>
                </a:lnTo>
                <a:lnTo>
                  <a:pt x="281470" y="0"/>
                </a:lnTo>
                <a:close/>
              </a:path>
              <a:path w="513715" h="181609">
                <a:moveTo>
                  <a:pt x="400457" y="53314"/>
                </a:moveTo>
                <a:lnTo>
                  <a:pt x="366255" y="53314"/>
                </a:lnTo>
                <a:lnTo>
                  <a:pt x="369862" y="53454"/>
                </a:lnTo>
                <a:lnTo>
                  <a:pt x="375843" y="54864"/>
                </a:lnTo>
                <a:lnTo>
                  <a:pt x="388099" y="82727"/>
                </a:lnTo>
                <a:lnTo>
                  <a:pt x="366560" y="84924"/>
                </a:lnTo>
                <a:lnTo>
                  <a:pt x="359638" y="86321"/>
                </a:lnTo>
                <a:lnTo>
                  <a:pt x="327710" y="111810"/>
                </a:lnTo>
                <a:lnTo>
                  <a:pt x="327091" y="116598"/>
                </a:lnTo>
                <a:lnTo>
                  <a:pt x="327097" y="117157"/>
                </a:lnTo>
                <a:lnTo>
                  <a:pt x="355295" y="149669"/>
                </a:lnTo>
                <a:lnTo>
                  <a:pt x="360121" y="149872"/>
                </a:lnTo>
                <a:lnTo>
                  <a:pt x="371373" y="148729"/>
                </a:lnTo>
                <a:lnTo>
                  <a:pt x="376923" y="146850"/>
                </a:lnTo>
                <a:lnTo>
                  <a:pt x="387134" y="140576"/>
                </a:lnTo>
                <a:lnTo>
                  <a:pt x="391629" y="136448"/>
                </a:lnTo>
                <a:lnTo>
                  <a:pt x="392490" y="135318"/>
                </a:lnTo>
                <a:lnTo>
                  <a:pt x="360883" y="135318"/>
                </a:lnTo>
                <a:lnTo>
                  <a:pt x="356120" y="134251"/>
                </a:lnTo>
                <a:lnTo>
                  <a:pt x="348907" y="128778"/>
                </a:lnTo>
                <a:lnTo>
                  <a:pt x="346837" y="124815"/>
                </a:lnTo>
                <a:lnTo>
                  <a:pt x="345998" y="116598"/>
                </a:lnTo>
                <a:lnTo>
                  <a:pt x="346303" y="113855"/>
                </a:lnTo>
                <a:lnTo>
                  <a:pt x="389445" y="95948"/>
                </a:lnTo>
                <a:lnTo>
                  <a:pt x="407850" y="95948"/>
                </a:lnTo>
                <a:lnTo>
                  <a:pt x="404812" y="66103"/>
                </a:lnTo>
                <a:lnTo>
                  <a:pt x="403555" y="60731"/>
                </a:lnTo>
                <a:lnTo>
                  <a:pt x="400457" y="53314"/>
                </a:lnTo>
                <a:close/>
              </a:path>
              <a:path w="513715" h="181609">
                <a:moveTo>
                  <a:pt x="411452" y="131343"/>
                </a:moveTo>
                <a:lnTo>
                  <a:pt x="395516" y="131343"/>
                </a:lnTo>
                <a:lnTo>
                  <a:pt x="396571" y="141617"/>
                </a:lnTo>
                <a:lnTo>
                  <a:pt x="401294" y="144106"/>
                </a:lnTo>
                <a:lnTo>
                  <a:pt x="402831" y="144056"/>
                </a:lnTo>
                <a:lnTo>
                  <a:pt x="412394" y="140614"/>
                </a:lnTo>
                <a:lnTo>
                  <a:pt x="411452" y="131343"/>
                </a:lnTo>
                <a:close/>
              </a:path>
              <a:path w="513715" h="181609">
                <a:moveTo>
                  <a:pt x="407850" y="95948"/>
                </a:moveTo>
                <a:lnTo>
                  <a:pt x="389445" y="95948"/>
                </a:lnTo>
                <a:lnTo>
                  <a:pt x="391604" y="117157"/>
                </a:lnTo>
                <a:lnTo>
                  <a:pt x="387604" y="122643"/>
                </a:lnTo>
                <a:lnTo>
                  <a:pt x="383667" y="126822"/>
                </a:lnTo>
                <a:lnTo>
                  <a:pt x="375958" y="132549"/>
                </a:lnTo>
                <a:lnTo>
                  <a:pt x="371614" y="134226"/>
                </a:lnTo>
                <a:lnTo>
                  <a:pt x="360883" y="135318"/>
                </a:lnTo>
                <a:lnTo>
                  <a:pt x="392490" y="135318"/>
                </a:lnTo>
                <a:lnTo>
                  <a:pt x="395516" y="131343"/>
                </a:lnTo>
                <a:lnTo>
                  <a:pt x="411452" y="131343"/>
                </a:lnTo>
                <a:lnTo>
                  <a:pt x="407850" y="95948"/>
                </a:lnTo>
                <a:close/>
              </a:path>
              <a:path w="513715" h="181609">
                <a:moveTo>
                  <a:pt x="369366" y="37960"/>
                </a:moveTo>
                <a:lnTo>
                  <a:pt x="330301" y="50596"/>
                </a:lnTo>
                <a:lnTo>
                  <a:pt x="326162" y="59537"/>
                </a:lnTo>
                <a:lnTo>
                  <a:pt x="326390" y="61747"/>
                </a:lnTo>
                <a:lnTo>
                  <a:pt x="330073" y="67437"/>
                </a:lnTo>
                <a:lnTo>
                  <a:pt x="331546" y="67284"/>
                </a:lnTo>
                <a:lnTo>
                  <a:pt x="332854" y="66611"/>
                </a:lnTo>
                <a:lnTo>
                  <a:pt x="336257" y="64096"/>
                </a:lnTo>
                <a:lnTo>
                  <a:pt x="338391" y="62674"/>
                </a:lnTo>
                <a:lnTo>
                  <a:pt x="366255" y="53314"/>
                </a:lnTo>
                <a:lnTo>
                  <a:pt x="400457" y="53314"/>
                </a:lnTo>
                <a:lnTo>
                  <a:pt x="399783" y="51701"/>
                </a:lnTo>
                <a:lnTo>
                  <a:pt x="397129" y="48018"/>
                </a:lnTo>
                <a:lnTo>
                  <a:pt x="390271" y="42367"/>
                </a:lnTo>
                <a:lnTo>
                  <a:pt x="385953" y="40386"/>
                </a:lnTo>
                <a:lnTo>
                  <a:pt x="375564" y="38150"/>
                </a:lnTo>
                <a:lnTo>
                  <a:pt x="369366" y="37960"/>
                </a:lnTo>
                <a:close/>
              </a:path>
              <a:path w="513715" h="181609">
                <a:moveTo>
                  <a:pt x="433489" y="33286"/>
                </a:moveTo>
                <a:lnTo>
                  <a:pt x="418134" y="37147"/>
                </a:lnTo>
                <a:lnTo>
                  <a:pt x="418325" y="38925"/>
                </a:lnTo>
                <a:lnTo>
                  <a:pt x="418744" y="40119"/>
                </a:lnTo>
                <a:lnTo>
                  <a:pt x="419493" y="41605"/>
                </a:lnTo>
                <a:lnTo>
                  <a:pt x="464858" y="133477"/>
                </a:lnTo>
                <a:lnTo>
                  <a:pt x="468337" y="136715"/>
                </a:lnTo>
                <a:lnTo>
                  <a:pt x="458097" y="172885"/>
                </a:lnTo>
                <a:lnTo>
                  <a:pt x="457758" y="173964"/>
                </a:lnTo>
                <a:lnTo>
                  <a:pt x="457723" y="175133"/>
                </a:lnTo>
                <a:lnTo>
                  <a:pt x="457962" y="176326"/>
                </a:lnTo>
                <a:lnTo>
                  <a:pt x="458381" y="176885"/>
                </a:lnTo>
                <a:lnTo>
                  <a:pt x="459727" y="177647"/>
                </a:lnTo>
                <a:lnTo>
                  <a:pt x="460667" y="177876"/>
                </a:lnTo>
                <a:lnTo>
                  <a:pt x="463080" y="178003"/>
                </a:lnTo>
                <a:lnTo>
                  <a:pt x="464642" y="177939"/>
                </a:lnTo>
                <a:lnTo>
                  <a:pt x="487426" y="134772"/>
                </a:lnTo>
                <a:lnTo>
                  <a:pt x="492578" y="114160"/>
                </a:lnTo>
                <a:lnTo>
                  <a:pt x="475005" y="114160"/>
                </a:lnTo>
                <a:lnTo>
                  <a:pt x="438302" y="36893"/>
                </a:lnTo>
                <a:lnTo>
                  <a:pt x="434505" y="33388"/>
                </a:lnTo>
                <a:lnTo>
                  <a:pt x="433489" y="33286"/>
                </a:lnTo>
                <a:close/>
              </a:path>
              <a:path w="513715" h="181609">
                <a:moveTo>
                  <a:pt x="507949" y="25514"/>
                </a:moveTo>
                <a:lnTo>
                  <a:pt x="494677" y="30695"/>
                </a:lnTo>
                <a:lnTo>
                  <a:pt x="475348" y="114122"/>
                </a:lnTo>
                <a:lnTo>
                  <a:pt x="475005" y="114160"/>
                </a:lnTo>
                <a:lnTo>
                  <a:pt x="492578" y="114160"/>
                </a:lnTo>
                <a:lnTo>
                  <a:pt x="513181" y="31737"/>
                </a:lnTo>
                <a:lnTo>
                  <a:pt x="513486" y="30353"/>
                </a:lnTo>
                <a:lnTo>
                  <a:pt x="513410" y="27444"/>
                </a:lnTo>
                <a:lnTo>
                  <a:pt x="513029" y="26771"/>
                </a:lnTo>
                <a:lnTo>
                  <a:pt x="511670" y="25869"/>
                </a:lnTo>
                <a:lnTo>
                  <a:pt x="510654" y="25615"/>
                </a:lnTo>
                <a:lnTo>
                  <a:pt x="507949" y="255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74084" y="1165352"/>
            <a:ext cx="3841165" cy="26220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1977" y="1223097"/>
            <a:ext cx="2934335" cy="2460625"/>
          </a:xfrm>
          <a:custGeom>
            <a:avLst/>
            <a:gdLst/>
            <a:ahLst/>
            <a:cxnLst/>
            <a:rect l="l" t="t" r="r" b="b"/>
            <a:pathLst>
              <a:path w="2934335" h="2460625">
                <a:moveTo>
                  <a:pt x="2711881" y="0"/>
                </a:moveTo>
                <a:lnTo>
                  <a:pt x="0" y="276148"/>
                </a:lnTo>
                <a:lnTo>
                  <a:pt x="222402" y="2460205"/>
                </a:lnTo>
                <a:lnTo>
                  <a:pt x="2934284" y="2184057"/>
                </a:lnTo>
                <a:lnTo>
                  <a:pt x="2711881" y="0"/>
                </a:lnTo>
                <a:close/>
              </a:path>
            </a:pathLst>
          </a:custGeom>
          <a:solidFill>
            <a:srgbClr val="00A9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1977" y="1223097"/>
            <a:ext cx="2934335" cy="2460625"/>
          </a:xfrm>
          <a:custGeom>
            <a:avLst/>
            <a:gdLst/>
            <a:ahLst/>
            <a:cxnLst/>
            <a:rect l="l" t="t" r="r" b="b"/>
            <a:pathLst>
              <a:path w="2934335" h="2460625">
                <a:moveTo>
                  <a:pt x="0" y="276148"/>
                </a:moveTo>
                <a:lnTo>
                  <a:pt x="2711881" y="0"/>
                </a:lnTo>
                <a:lnTo>
                  <a:pt x="2934284" y="2184057"/>
                </a:lnTo>
                <a:lnTo>
                  <a:pt x="222402" y="2460205"/>
                </a:lnTo>
                <a:lnTo>
                  <a:pt x="0" y="276148"/>
                </a:lnTo>
                <a:close/>
              </a:path>
            </a:pathLst>
          </a:custGeom>
          <a:ln w="12700">
            <a:solidFill>
              <a:srgbClr val="0121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45118" y="1386293"/>
            <a:ext cx="1884641" cy="3270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51597" y="2312621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5" y="209026"/>
                </a:lnTo>
                <a:lnTo>
                  <a:pt x="37447" y="247503"/>
                </a:lnTo>
                <a:lnTo>
                  <a:pt x="72739" y="276271"/>
                </a:lnTo>
                <a:lnTo>
                  <a:pt x="115496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9FDF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51597" y="2312621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74A3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93984" y="2656238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5" y="209026"/>
                </a:lnTo>
                <a:lnTo>
                  <a:pt x="37447" y="247503"/>
                </a:lnTo>
                <a:lnTo>
                  <a:pt x="72739" y="276271"/>
                </a:lnTo>
                <a:lnTo>
                  <a:pt x="115496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F0A2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93984" y="2656238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B07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78229" y="3008092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5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5" y="209026"/>
                </a:lnTo>
                <a:lnTo>
                  <a:pt x="37447" y="247503"/>
                </a:lnTo>
                <a:lnTo>
                  <a:pt x="72739" y="276271"/>
                </a:lnTo>
                <a:lnTo>
                  <a:pt x="115496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F0A2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78229" y="3008092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5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B07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65576" y="2139250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5" y="209026"/>
                </a:lnTo>
                <a:lnTo>
                  <a:pt x="37447" y="247503"/>
                </a:lnTo>
                <a:lnTo>
                  <a:pt x="72739" y="276271"/>
                </a:lnTo>
                <a:lnTo>
                  <a:pt x="115496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F0A2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65576" y="2139250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1" y="293140"/>
                </a:lnTo>
                <a:lnTo>
                  <a:pt x="72734" y="276271"/>
                </a:lnTo>
                <a:lnTo>
                  <a:pt x="37443" y="247503"/>
                </a:lnTo>
                <a:lnTo>
                  <a:pt x="12303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B07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98665" y="2057649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5" y="209026"/>
                </a:lnTo>
                <a:lnTo>
                  <a:pt x="37447" y="247503"/>
                </a:lnTo>
                <a:lnTo>
                  <a:pt x="72739" y="276271"/>
                </a:lnTo>
                <a:lnTo>
                  <a:pt x="115496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F0A2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298665" y="2057647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B07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53947" y="2413539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5" y="209026"/>
                </a:lnTo>
                <a:lnTo>
                  <a:pt x="37447" y="247503"/>
                </a:lnTo>
                <a:lnTo>
                  <a:pt x="72739" y="276271"/>
                </a:lnTo>
                <a:lnTo>
                  <a:pt x="115496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9FDF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553947" y="2413539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74A3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87843" y="3191334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5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5" y="209026"/>
                </a:lnTo>
                <a:lnTo>
                  <a:pt x="37447" y="247503"/>
                </a:lnTo>
                <a:lnTo>
                  <a:pt x="72739" y="276271"/>
                </a:lnTo>
                <a:lnTo>
                  <a:pt x="115496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9FDF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87843" y="3191333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5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74A3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58793" y="2522481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3" y="209026"/>
                </a:lnTo>
                <a:lnTo>
                  <a:pt x="37443" y="247503"/>
                </a:lnTo>
                <a:lnTo>
                  <a:pt x="72734" y="276271"/>
                </a:lnTo>
                <a:lnTo>
                  <a:pt x="115491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58793" y="2522481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A38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53307" y="2803646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5" y="209026"/>
                </a:lnTo>
                <a:lnTo>
                  <a:pt x="37447" y="247503"/>
                </a:lnTo>
                <a:lnTo>
                  <a:pt x="72739" y="276271"/>
                </a:lnTo>
                <a:lnTo>
                  <a:pt x="115496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253307" y="2803646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A38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870163" y="2930518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5" y="209026"/>
                </a:lnTo>
                <a:lnTo>
                  <a:pt x="37447" y="247503"/>
                </a:lnTo>
                <a:lnTo>
                  <a:pt x="72739" y="276271"/>
                </a:lnTo>
                <a:lnTo>
                  <a:pt x="115496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F0A2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70163" y="2930518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B07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78865" y="1896935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5" y="209026"/>
                </a:lnTo>
                <a:lnTo>
                  <a:pt x="37447" y="247503"/>
                </a:lnTo>
                <a:lnTo>
                  <a:pt x="72739" y="276271"/>
                </a:lnTo>
                <a:lnTo>
                  <a:pt x="115496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F0A2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878865" y="1896934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B07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560259" y="2132839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3" y="209026"/>
                </a:lnTo>
                <a:lnTo>
                  <a:pt x="37443" y="247503"/>
                </a:lnTo>
                <a:lnTo>
                  <a:pt x="72734" y="276271"/>
                </a:lnTo>
                <a:lnTo>
                  <a:pt x="115491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60258" y="2132839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A38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95729" y="1790778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132892" y="0"/>
                </a:moveTo>
                <a:lnTo>
                  <a:pt x="86896" y="12305"/>
                </a:lnTo>
                <a:lnTo>
                  <a:pt x="48419" y="37447"/>
                </a:lnTo>
                <a:lnTo>
                  <a:pt x="19651" y="72739"/>
                </a:lnTo>
                <a:lnTo>
                  <a:pt x="2782" y="115496"/>
                </a:lnTo>
                <a:lnTo>
                  <a:pt x="0" y="163029"/>
                </a:lnTo>
                <a:lnTo>
                  <a:pt x="12305" y="209026"/>
                </a:lnTo>
                <a:lnTo>
                  <a:pt x="37447" y="247503"/>
                </a:lnTo>
                <a:lnTo>
                  <a:pt x="72739" y="276271"/>
                </a:lnTo>
                <a:lnTo>
                  <a:pt x="115496" y="293140"/>
                </a:lnTo>
                <a:lnTo>
                  <a:pt x="163029" y="295922"/>
                </a:lnTo>
                <a:lnTo>
                  <a:pt x="209026" y="283618"/>
                </a:lnTo>
                <a:lnTo>
                  <a:pt x="247503" y="258479"/>
                </a:lnTo>
                <a:lnTo>
                  <a:pt x="276271" y="223188"/>
                </a:lnTo>
                <a:lnTo>
                  <a:pt x="293140" y="180431"/>
                </a:lnTo>
                <a:lnTo>
                  <a:pt x="295922" y="132892"/>
                </a:lnTo>
                <a:lnTo>
                  <a:pt x="283618" y="86896"/>
                </a:lnTo>
                <a:lnTo>
                  <a:pt x="258479" y="48419"/>
                </a:lnTo>
                <a:lnTo>
                  <a:pt x="223188" y="19651"/>
                </a:lnTo>
                <a:lnTo>
                  <a:pt x="180431" y="2782"/>
                </a:lnTo>
                <a:lnTo>
                  <a:pt x="132892" y="0"/>
                </a:lnTo>
                <a:close/>
              </a:path>
            </a:pathLst>
          </a:custGeom>
          <a:solidFill>
            <a:srgbClr val="9FDF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95729" y="1790778"/>
            <a:ext cx="296545" cy="296545"/>
          </a:xfrm>
          <a:custGeom>
            <a:avLst/>
            <a:gdLst/>
            <a:ahLst/>
            <a:cxnLst/>
            <a:rect l="l" t="t" r="r" b="b"/>
            <a:pathLst>
              <a:path w="296544" h="296544">
                <a:moveTo>
                  <a:pt x="0" y="163029"/>
                </a:moveTo>
                <a:lnTo>
                  <a:pt x="2782" y="115496"/>
                </a:lnTo>
                <a:lnTo>
                  <a:pt x="19651" y="72739"/>
                </a:lnTo>
                <a:lnTo>
                  <a:pt x="48419" y="37447"/>
                </a:lnTo>
                <a:lnTo>
                  <a:pt x="86896" y="12305"/>
                </a:lnTo>
                <a:lnTo>
                  <a:pt x="132892" y="0"/>
                </a:lnTo>
                <a:lnTo>
                  <a:pt x="180431" y="2782"/>
                </a:lnTo>
                <a:lnTo>
                  <a:pt x="223188" y="19651"/>
                </a:lnTo>
                <a:lnTo>
                  <a:pt x="258479" y="48419"/>
                </a:lnTo>
                <a:lnTo>
                  <a:pt x="283618" y="86896"/>
                </a:lnTo>
                <a:lnTo>
                  <a:pt x="295922" y="132892"/>
                </a:lnTo>
                <a:lnTo>
                  <a:pt x="293140" y="180431"/>
                </a:lnTo>
                <a:lnTo>
                  <a:pt x="276271" y="223188"/>
                </a:lnTo>
                <a:lnTo>
                  <a:pt x="247503" y="258479"/>
                </a:lnTo>
                <a:lnTo>
                  <a:pt x="209026" y="283618"/>
                </a:lnTo>
                <a:lnTo>
                  <a:pt x="163029" y="295922"/>
                </a:lnTo>
                <a:lnTo>
                  <a:pt x="115496" y="293140"/>
                </a:lnTo>
                <a:lnTo>
                  <a:pt x="72739" y="276271"/>
                </a:lnTo>
                <a:lnTo>
                  <a:pt x="37447" y="247503"/>
                </a:lnTo>
                <a:lnTo>
                  <a:pt x="12305" y="209026"/>
                </a:lnTo>
                <a:lnTo>
                  <a:pt x="0" y="163029"/>
                </a:lnTo>
                <a:close/>
              </a:path>
            </a:pathLst>
          </a:custGeom>
          <a:ln w="12700">
            <a:solidFill>
              <a:srgbClr val="74A3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235183" y="30480"/>
            <a:ext cx="1956815" cy="1027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484120" y="3643889"/>
            <a:ext cx="1344295" cy="1917700"/>
          </a:xfrm>
          <a:custGeom>
            <a:avLst/>
            <a:gdLst/>
            <a:ahLst/>
            <a:cxnLst/>
            <a:rect l="l" t="t" r="r" b="b"/>
            <a:pathLst>
              <a:path w="1344295" h="1917700">
                <a:moveTo>
                  <a:pt x="0" y="224028"/>
                </a:moveTo>
                <a:lnTo>
                  <a:pt x="4551" y="178876"/>
                </a:lnTo>
                <a:lnTo>
                  <a:pt x="17605" y="136822"/>
                </a:lnTo>
                <a:lnTo>
                  <a:pt x="38261" y="98767"/>
                </a:lnTo>
                <a:lnTo>
                  <a:pt x="65617" y="65612"/>
                </a:lnTo>
                <a:lnTo>
                  <a:pt x="98773" y="38258"/>
                </a:lnTo>
                <a:lnTo>
                  <a:pt x="136827" y="17603"/>
                </a:lnTo>
                <a:lnTo>
                  <a:pt x="178879" y="4551"/>
                </a:lnTo>
                <a:lnTo>
                  <a:pt x="224028" y="0"/>
                </a:lnTo>
                <a:lnTo>
                  <a:pt x="1120140" y="0"/>
                </a:lnTo>
                <a:lnTo>
                  <a:pt x="1165288" y="4551"/>
                </a:lnTo>
                <a:lnTo>
                  <a:pt x="1207340" y="17603"/>
                </a:lnTo>
                <a:lnTo>
                  <a:pt x="1245394" y="38258"/>
                </a:lnTo>
                <a:lnTo>
                  <a:pt x="1278550" y="65612"/>
                </a:lnTo>
                <a:lnTo>
                  <a:pt x="1305906" y="98767"/>
                </a:lnTo>
                <a:lnTo>
                  <a:pt x="1326562" y="136822"/>
                </a:lnTo>
                <a:lnTo>
                  <a:pt x="1339616" y="178876"/>
                </a:lnTo>
                <a:lnTo>
                  <a:pt x="1344168" y="224028"/>
                </a:lnTo>
                <a:lnTo>
                  <a:pt x="1344168" y="1693151"/>
                </a:lnTo>
                <a:lnTo>
                  <a:pt x="1339616" y="1738303"/>
                </a:lnTo>
                <a:lnTo>
                  <a:pt x="1326562" y="1780358"/>
                </a:lnTo>
                <a:lnTo>
                  <a:pt x="1305906" y="1818415"/>
                </a:lnTo>
                <a:lnTo>
                  <a:pt x="1278550" y="1851572"/>
                </a:lnTo>
                <a:lnTo>
                  <a:pt x="1245394" y="1878929"/>
                </a:lnTo>
                <a:lnTo>
                  <a:pt x="1207340" y="1899586"/>
                </a:lnTo>
                <a:lnTo>
                  <a:pt x="1165288" y="1912640"/>
                </a:lnTo>
                <a:lnTo>
                  <a:pt x="1120140" y="1917192"/>
                </a:lnTo>
                <a:lnTo>
                  <a:pt x="224028" y="1917192"/>
                </a:lnTo>
                <a:lnTo>
                  <a:pt x="178879" y="1912640"/>
                </a:lnTo>
                <a:lnTo>
                  <a:pt x="136827" y="1899586"/>
                </a:lnTo>
                <a:lnTo>
                  <a:pt x="98773" y="1878929"/>
                </a:lnTo>
                <a:lnTo>
                  <a:pt x="65617" y="1851572"/>
                </a:lnTo>
                <a:lnTo>
                  <a:pt x="38261" y="1818415"/>
                </a:lnTo>
                <a:lnTo>
                  <a:pt x="17605" y="1780358"/>
                </a:lnTo>
                <a:lnTo>
                  <a:pt x="4551" y="1738303"/>
                </a:lnTo>
                <a:lnTo>
                  <a:pt x="0" y="1693151"/>
                </a:lnTo>
                <a:lnTo>
                  <a:pt x="0" y="224028"/>
                </a:lnTo>
                <a:close/>
              </a:path>
            </a:pathLst>
          </a:custGeom>
          <a:ln w="76200">
            <a:solidFill>
              <a:srgbClr val="E96C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550415" y="3289677"/>
            <a:ext cx="2500630" cy="1802764"/>
          </a:xfrm>
          <a:custGeom>
            <a:avLst/>
            <a:gdLst/>
            <a:ahLst/>
            <a:cxnLst/>
            <a:rect l="l" t="t" r="r" b="b"/>
            <a:pathLst>
              <a:path w="2500629" h="1802764">
                <a:moveTo>
                  <a:pt x="75946" y="1348867"/>
                </a:moveTo>
                <a:lnTo>
                  <a:pt x="0" y="1726577"/>
                </a:lnTo>
                <a:lnTo>
                  <a:pt x="377710" y="1802523"/>
                </a:lnTo>
                <a:lnTo>
                  <a:pt x="302272" y="1689112"/>
                </a:lnTo>
                <a:lnTo>
                  <a:pt x="643283" y="1462277"/>
                </a:lnTo>
                <a:lnTo>
                  <a:pt x="151384" y="1462278"/>
                </a:lnTo>
                <a:lnTo>
                  <a:pt x="75946" y="1348867"/>
                </a:lnTo>
                <a:close/>
              </a:path>
              <a:path w="2500629" h="1802764">
                <a:moveTo>
                  <a:pt x="2349703" y="0"/>
                </a:moveTo>
                <a:lnTo>
                  <a:pt x="151384" y="1462278"/>
                </a:lnTo>
                <a:lnTo>
                  <a:pt x="643283" y="1462277"/>
                </a:lnTo>
                <a:lnTo>
                  <a:pt x="2500579" y="226834"/>
                </a:lnTo>
                <a:lnTo>
                  <a:pt x="2349703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50414" y="3289677"/>
            <a:ext cx="2500630" cy="1802764"/>
          </a:xfrm>
          <a:custGeom>
            <a:avLst/>
            <a:gdLst/>
            <a:ahLst/>
            <a:cxnLst/>
            <a:rect l="l" t="t" r="r" b="b"/>
            <a:pathLst>
              <a:path w="2500629" h="1802764">
                <a:moveTo>
                  <a:pt x="75946" y="1348867"/>
                </a:moveTo>
                <a:lnTo>
                  <a:pt x="151384" y="1462278"/>
                </a:lnTo>
                <a:lnTo>
                  <a:pt x="2349703" y="0"/>
                </a:lnTo>
                <a:lnTo>
                  <a:pt x="2500579" y="226834"/>
                </a:lnTo>
                <a:lnTo>
                  <a:pt x="302272" y="1689100"/>
                </a:lnTo>
                <a:lnTo>
                  <a:pt x="377710" y="1802523"/>
                </a:lnTo>
                <a:lnTo>
                  <a:pt x="0" y="1726577"/>
                </a:lnTo>
                <a:lnTo>
                  <a:pt x="75946" y="1348867"/>
                </a:lnTo>
                <a:close/>
              </a:path>
            </a:pathLst>
          </a:custGeom>
          <a:ln w="12700">
            <a:solidFill>
              <a:srgbClr val="A38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704151" y="3432680"/>
            <a:ext cx="2232969" cy="15185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59970" y="3134436"/>
            <a:ext cx="2313305" cy="2016125"/>
          </a:xfrm>
          <a:custGeom>
            <a:avLst/>
            <a:gdLst/>
            <a:ahLst/>
            <a:cxnLst/>
            <a:rect l="l" t="t" r="r" b="b"/>
            <a:pathLst>
              <a:path w="2313304" h="2016125">
                <a:moveTo>
                  <a:pt x="175793" y="0"/>
                </a:moveTo>
                <a:lnTo>
                  <a:pt x="0" y="208114"/>
                </a:lnTo>
                <a:lnTo>
                  <a:pt x="2016988" y="1911807"/>
                </a:lnTo>
                <a:lnTo>
                  <a:pt x="1929091" y="2015870"/>
                </a:lnTo>
                <a:lnTo>
                  <a:pt x="2313000" y="1983536"/>
                </a:lnTo>
                <a:lnTo>
                  <a:pt x="2289439" y="1703692"/>
                </a:lnTo>
                <a:lnTo>
                  <a:pt x="2192782" y="1703692"/>
                </a:lnTo>
                <a:lnTo>
                  <a:pt x="175793" y="0"/>
                </a:lnTo>
                <a:close/>
              </a:path>
              <a:path w="2313304" h="2016125">
                <a:moveTo>
                  <a:pt x="2280678" y="1599641"/>
                </a:moveTo>
                <a:lnTo>
                  <a:pt x="2192782" y="1703692"/>
                </a:lnTo>
                <a:lnTo>
                  <a:pt x="2289439" y="1703692"/>
                </a:lnTo>
                <a:lnTo>
                  <a:pt x="2280678" y="1599641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9970" y="3134436"/>
            <a:ext cx="2313305" cy="2016125"/>
          </a:xfrm>
          <a:custGeom>
            <a:avLst/>
            <a:gdLst/>
            <a:ahLst/>
            <a:cxnLst/>
            <a:rect l="l" t="t" r="r" b="b"/>
            <a:pathLst>
              <a:path w="2313304" h="2016125">
                <a:moveTo>
                  <a:pt x="1929091" y="2015870"/>
                </a:moveTo>
                <a:lnTo>
                  <a:pt x="2016988" y="1911807"/>
                </a:lnTo>
                <a:lnTo>
                  <a:pt x="0" y="208114"/>
                </a:lnTo>
                <a:lnTo>
                  <a:pt x="175793" y="0"/>
                </a:lnTo>
                <a:lnTo>
                  <a:pt x="2192782" y="1703692"/>
                </a:lnTo>
                <a:lnTo>
                  <a:pt x="2280678" y="1599641"/>
                </a:lnTo>
                <a:lnTo>
                  <a:pt x="2313000" y="1983536"/>
                </a:lnTo>
                <a:lnTo>
                  <a:pt x="1929091" y="2015870"/>
                </a:lnTo>
                <a:close/>
              </a:path>
            </a:pathLst>
          </a:custGeom>
          <a:ln w="12700">
            <a:solidFill>
              <a:srgbClr val="A38E9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70749" y="3248949"/>
            <a:ext cx="2044830" cy="17735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963592" y="6444636"/>
            <a:ext cx="79057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495669" y="6444636"/>
            <a:ext cx="12014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10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6844" y="2938272"/>
            <a:ext cx="8926067" cy="3416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01556" y="3700271"/>
            <a:ext cx="1550035" cy="1697989"/>
          </a:xfrm>
          <a:custGeom>
            <a:avLst/>
            <a:gdLst/>
            <a:ahLst/>
            <a:cxnLst/>
            <a:rect l="l" t="t" r="r" b="b"/>
            <a:pathLst>
              <a:path w="1550034" h="1697989">
                <a:moveTo>
                  <a:pt x="0" y="0"/>
                </a:moveTo>
                <a:lnTo>
                  <a:pt x="1549907" y="0"/>
                </a:lnTo>
                <a:lnTo>
                  <a:pt x="1549907" y="1697736"/>
                </a:lnTo>
                <a:lnTo>
                  <a:pt x="0" y="1697736"/>
                </a:lnTo>
                <a:lnTo>
                  <a:pt x="0" y="0"/>
                </a:lnTo>
                <a:close/>
              </a:path>
            </a:pathLst>
          </a:custGeom>
          <a:solidFill>
            <a:srgbClr val="F7C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479676" y="4435866"/>
            <a:ext cx="617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92124" y="1022604"/>
            <a:ext cx="4277867" cy="2406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0299" y="382460"/>
            <a:ext cx="947166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Forecasting: Future, </a:t>
            </a:r>
            <a:r>
              <a:rPr sz="3200" b="1" spc="-10" dirty="0">
                <a:solidFill>
                  <a:srgbClr val="000000"/>
                </a:solidFill>
                <a:latin typeface="Arial"/>
                <a:cs typeface="Arial"/>
              </a:rPr>
              <a:t>evidence,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regional</a:t>
            </a:r>
            <a:r>
              <a:rPr sz="3200" b="1" spc="-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missions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358121" y="3528821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58121" y="5615178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58121" y="5819394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890860" y="3891432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€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089897" y="410946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09">
                <a:moveTo>
                  <a:pt x="0" y="0"/>
                </a:moveTo>
                <a:lnTo>
                  <a:pt x="537121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20612" y="851462"/>
            <a:ext cx="7463790" cy="4857115"/>
          </a:xfrm>
          <a:custGeom>
            <a:avLst/>
            <a:gdLst/>
            <a:ahLst/>
            <a:cxnLst/>
            <a:rect l="l" t="t" r="r" b="b"/>
            <a:pathLst>
              <a:path w="7463790" h="4857115">
                <a:moveTo>
                  <a:pt x="7042213" y="0"/>
                </a:moveTo>
                <a:lnTo>
                  <a:pt x="0" y="717105"/>
                </a:lnTo>
                <a:lnTo>
                  <a:pt x="421525" y="4856619"/>
                </a:lnTo>
                <a:lnTo>
                  <a:pt x="7463739" y="4139514"/>
                </a:lnTo>
                <a:lnTo>
                  <a:pt x="7042213" y="0"/>
                </a:lnTo>
                <a:close/>
              </a:path>
            </a:pathLst>
          </a:custGeom>
          <a:solidFill>
            <a:srgbClr val="00A9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20612" y="851462"/>
            <a:ext cx="7463790" cy="4857115"/>
          </a:xfrm>
          <a:custGeom>
            <a:avLst/>
            <a:gdLst/>
            <a:ahLst/>
            <a:cxnLst/>
            <a:rect l="l" t="t" r="r" b="b"/>
            <a:pathLst>
              <a:path w="7463790" h="4857115">
                <a:moveTo>
                  <a:pt x="0" y="717105"/>
                </a:moveTo>
                <a:lnTo>
                  <a:pt x="7042213" y="0"/>
                </a:lnTo>
                <a:lnTo>
                  <a:pt x="7463739" y="4139514"/>
                </a:lnTo>
                <a:lnTo>
                  <a:pt x="421525" y="4856619"/>
                </a:lnTo>
                <a:lnTo>
                  <a:pt x="0" y="717105"/>
                </a:lnTo>
                <a:close/>
              </a:path>
            </a:pathLst>
          </a:custGeom>
          <a:ln w="12700">
            <a:solidFill>
              <a:srgbClr val="0121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83176" y="1451363"/>
            <a:ext cx="1382665" cy="2653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28671" y="1362768"/>
            <a:ext cx="728524" cy="2115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413036" y="1310032"/>
            <a:ext cx="513715" cy="181610"/>
          </a:xfrm>
          <a:custGeom>
            <a:avLst/>
            <a:gdLst/>
            <a:ahLst/>
            <a:cxnLst/>
            <a:rect l="l" t="t" r="r" b="b"/>
            <a:pathLst>
              <a:path w="513715" h="181609">
                <a:moveTo>
                  <a:pt x="37083" y="91186"/>
                </a:moveTo>
                <a:lnTo>
                  <a:pt x="18567" y="91186"/>
                </a:lnTo>
                <a:lnTo>
                  <a:pt x="25107" y="155371"/>
                </a:lnTo>
                <a:lnTo>
                  <a:pt x="51993" y="181025"/>
                </a:lnTo>
                <a:lnTo>
                  <a:pt x="58877" y="180314"/>
                </a:lnTo>
                <a:lnTo>
                  <a:pt x="74625" y="170484"/>
                </a:lnTo>
                <a:lnTo>
                  <a:pt x="74585" y="168630"/>
                </a:lnTo>
                <a:lnTo>
                  <a:pt x="74244" y="165290"/>
                </a:lnTo>
                <a:lnTo>
                  <a:pt x="74205" y="165049"/>
                </a:lnTo>
                <a:lnTo>
                  <a:pt x="53428" y="165049"/>
                </a:lnTo>
                <a:lnTo>
                  <a:pt x="49606" y="163664"/>
                </a:lnTo>
                <a:lnTo>
                  <a:pt x="44818" y="157048"/>
                </a:lnTo>
                <a:lnTo>
                  <a:pt x="43268" y="151955"/>
                </a:lnTo>
                <a:lnTo>
                  <a:pt x="37083" y="91186"/>
                </a:lnTo>
                <a:close/>
              </a:path>
              <a:path w="513715" h="181609">
                <a:moveTo>
                  <a:pt x="71513" y="160070"/>
                </a:moveTo>
                <a:lnTo>
                  <a:pt x="70548" y="160172"/>
                </a:lnTo>
                <a:lnTo>
                  <a:pt x="69857" y="160426"/>
                </a:lnTo>
                <a:lnTo>
                  <a:pt x="68491" y="161226"/>
                </a:lnTo>
                <a:lnTo>
                  <a:pt x="65633" y="162610"/>
                </a:lnTo>
                <a:lnTo>
                  <a:pt x="64490" y="163093"/>
                </a:lnTo>
                <a:lnTo>
                  <a:pt x="61887" y="164020"/>
                </a:lnTo>
                <a:lnTo>
                  <a:pt x="60388" y="164350"/>
                </a:lnTo>
                <a:lnTo>
                  <a:pt x="53428" y="165049"/>
                </a:lnTo>
                <a:lnTo>
                  <a:pt x="74205" y="165049"/>
                </a:lnTo>
                <a:lnTo>
                  <a:pt x="71869" y="160134"/>
                </a:lnTo>
                <a:lnTo>
                  <a:pt x="71513" y="160070"/>
                </a:lnTo>
                <a:close/>
              </a:path>
              <a:path w="513715" h="181609">
                <a:moveTo>
                  <a:pt x="26720" y="47459"/>
                </a:moveTo>
                <a:lnTo>
                  <a:pt x="14554" y="51689"/>
                </a:lnTo>
                <a:lnTo>
                  <a:pt x="17017" y="75971"/>
                </a:lnTo>
                <a:lnTo>
                  <a:pt x="2552" y="77444"/>
                </a:lnTo>
                <a:lnTo>
                  <a:pt x="0" y="84023"/>
                </a:lnTo>
                <a:lnTo>
                  <a:pt x="419" y="88099"/>
                </a:lnTo>
                <a:lnTo>
                  <a:pt x="939" y="89992"/>
                </a:lnTo>
                <a:lnTo>
                  <a:pt x="2514" y="92227"/>
                </a:lnTo>
                <a:lnTo>
                  <a:pt x="3467" y="92722"/>
                </a:lnTo>
                <a:lnTo>
                  <a:pt x="18567" y="91186"/>
                </a:lnTo>
                <a:lnTo>
                  <a:pt x="37083" y="91186"/>
                </a:lnTo>
                <a:lnTo>
                  <a:pt x="36893" y="89319"/>
                </a:lnTo>
                <a:lnTo>
                  <a:pt x="63652" y="86601"/>
                </a:lnTo>
                <a:lnTo>
                  <a:pt x="64477" y="85915"/>
                </a:lnTo>
                <a:lnTo>
                  <a:pt x="65570" y="83413"/>
                </a:lnTo>
                <a:lnTo>
                  <a:pt x="65611" y="82829"/>
                </a:lnTo>
                <a:lnTo>
                  <a:pt x="65565" y="80048"/>
                </a:lnTo>
                <a:lnTo>
                  <a:pt x="65290" y="77381"/>
                </a:lnTo>
                <a:lnTo>
                  <a:pt x="65100" y="76200"/>
                </a:lnTo>
                <a:lnTo>
                  <a:pt x="64604" y="74307"/>
                </a:lnTo>
                <a:lnTo>
                  <a:pt x="64521" y="74104"/>
                </a:lnTo>
                <a:lnTo>
                  <a:pt x="35344" y="74104"/>
                </a:lnTo>
                <a:lnTo>
                  <a:pt x="32867" y="49822"/>
                </a:lnTo>
                <a:lnTo>
                  <a:pt x="29121" y="47510"/>
                </a:lnTo>
                <a:lnTo>
                  <a:pt x="26720" y="47459"/>
                </a:lnTo>
                <a:close/>
              </a:path>
              <a:path w="513715" h="181609">
                <a:moveTo>
                  <a:pt x="61582" y="71437"/>
                </a:moveTo>
                <a:lnTo>
                  <a:pt x="35344" y="74104"/>
                </a:lnTo>
                <a:lnTo>
                  <a:pt x="64521" y="74104"/>
                </a:lnTo>
                <a:lnTo>
                  <a:pt x="61582" y="71437"/>
                </a:lnTo>
                <a:close/>
              </a:path>
              <a:path w="513715" h="181609">
                <a:moveTo>
                  <a:pt x="138963" y="61429"/>
                </a:moveTo>
                <a:lnTo>
                  <a:pt x="97828" y="76428"/>
                </a:lnTo>
                <a:lnTo>
                  <a:pt x="84632" y="115163"/>
                </a:lnTo>
                <a:lnTo>
                  <a:pt x="86321" y="131749"/>
                </a:lnTo>
                <a:lnTo>
                  <a:pt x="106146" y="165976"/>
                </a:lnTo>
                <a:lnTo>
                  <a:pt x="131597" y="173139"/>
                </a:lnTo>
                <a:lnTo>
                  <a:pt x="148259" y="171437"/>
                </a:lnTo>
                <a:lnTo>
                  <a:pt x="155536" y="169303"/>
                </a:lnTo>
                <a:lnTo>
                  <a:pt x="167779" y="162445"/>
                </a:lnTo>
                <a:lnTo>
                  <a:pt x="172707" y="158026"/>
                </a:lnTo>
                <a:lnTo>
                  <a:pt x="173158" y="157378"/>
                </a:lnTo>
                <a:lnTo>
                  <a:pt x="133286" y="157378"/>
                </a:lnTo>
                <a:lnTo>
                  <a:pt x="128244" y="156819"/>
                </a:lnTo>
                <a:lnTo>
                  <a:pt x="104876" y="125628"/>
                </a:lnTo>
                <a:lnTo>
                  <a:pt x="103818" y="115163"/>
                </a:lnTo>
                <a:lnTo>
                  <a:pt x="103858" y="108889"/>
                </a:lnTo>
                <a:lnTo>
                  <a:pt x="137477" y="77063"/>
                </a:lnTo>
                <a:lnTo>
                  <a:pt x="173480" y="77063"/>
                </a:lnTo>
                <a:lnTo>
                  <a:pt x="164414" y="68592"/>
                </a:lnTo>
                <a:lnTo>
                  <a:pt x="158953" y="65557"/>
                </a:lnTo>
                <a:lnTo>
                  <a:pt x="146240" y="61912"/>
                </a:lnTo>
                <a:lnTo>
                  <a:pt x="138963" y="61429"/>
                </a:lnTo>
                <a:close/>
              </a:path>
              <a:path w="513715" h="181609">
                <a:moveTo>
                  <a:pt x="173480" y="77063"/>
                </a:moveTo>
                <a:lnTo>
                  <a:pt x="137477" y="77063"/>
                </a:lnTo>
                <a:lnTo>
                  <a:pt x="142519" y="77609"/>
                </a:lnTo>
                <a:lnTo>
                  <a:pt x="150863" y="81026"/>
                </a:lnTo>
                <a:lnTo>
                  <a:pt x="166836" y="119278"/>
                </a:lnTo>
                <a:lnTo>
                  <a:pt x="166834" y="125628"/>
                </a:lnTo>
                <a:lnTo>
                  <a:pt x="133286" y="157378"/>
                </a:lnTo>
                <a:lnTo>
                  <a:pt x="173158" y="157378"/>
                </a:lnTo>
                <a:lnTo>
                  <a:pt x="180212" y="147243"/>
                </a:lnTo>
                <a:lnTo>
                  <a:pt x="182816" y="141020"/>
                </a:lnTo>
                <a:lnTo>
                  <a:pt x="185712" y="126885"/>
                </a:lnTo>
                <a:lnTo>
                  <a:pt x="186029" y="119278"/>
                </a:lnTo>
                <a:lnTo>
                  <a:pt x="184340" y="102768"/>
                </a:lnTo>
                <a:lnTo>
                  <a:pt x="182562" y="95351"/>
                </a:lnTo>
                <a:lnTo>
                  <a:pt x="177139" y="82448"/>
                </a:lnTo>
                <a:lnTo>
                  <a:pt x="173480" y="77063"/>
                </a:lnTo>
                <a:close/>
              </a:path>
              <a:path w="513715" h="181609">
                <a:moveTo>
                  <a:pt x="249148" y="50203"/>
                </a:moveTo>
                <a:lnTo>
                  <a:pt x="209626" y="74536"/>
                </a:lnTo>
                <a:lnTo>
                  <a:pt x="205054" y="102793"/>
                </a:lnTo>
                <a:lnTo>
                  <a:pt x="206679" y="118630"/>
                </a:lnTo>
                <a:lnTo>
                  <a:pt x="227368" y="156184"/>
                </a:lnTo>
                <a:lnTo>
                  <a:pt x="244716" y="161620"/>
                </a:lnTo>
                <a:lnTo>
                  <a:pt x="258775" y="160185"/>
                </a:lnTo>
                <a:lnTo>
                  <a:pt x="264820" y="157962"/>
                </a:lnTo>
                <a:lnTo>
                  <a:pt x="275488" y="150444"/>
                </a:lnTo>
                <a:lnTo>
                  <a:pt x="280504" y="145453"/>
                </a:lnTo>
                <a:lnTo>
                  <a:pt x="248856" y="145376"/>
                </a:lnTo>
                <a:lnTo>
                  <a:pt x="244719" y="144640"/>
                </a:lnTo>
                <a:lnTo>
                  <a:pt x="224252" y="102793"/>
                </a:lnTo>
                <a:lnTo>
                  <a:pt x="224231" y="97993"/>
                </a:lnTo>
                <a:lnTo>
                  <a:pt x="225145" y="88633"/>
                </a:lnTo>
                <a:lnTo>
                  <a:pt x="251498" y="65900"/>
                </a:lnTo>
                <a:lnTo>
                  <a:pt x="294203" y="65900"/>
                </a:lnTo>
                <a:lnTo>
                  <a:pt x="293887" y="62801"/>
                </a:lnTo>
                <a:lnTo>
                  <a:pt x="275259" y="62801"/>
                </a:lnTo>
                <a:lnTo>
                  <a:pt x="270027" y="58331"/>
                </a:lnTo>
                <a:lnTo>
                  <a:pt x="264845" y="55054"/>
                </a:lnTo>
                <a:lnTo>
                  <a:pt x="254622" y="50939"/>
                </a:lnTo>
                <a:lnTo>
                  <a:pt x="249148" y="50203"/>
                </a:lnTo>
                <a:close/>
              </a:path>
              <a:path w="513715" h="181609">
                <a:moveTo>
                  <a:pt x="301668" y="139217"/>
                </a:moveTo>
                <a:lnTo>
                  <a:pt x="285178" y="139217"/>
                </a:lnTo>
                <a:lnTo>
                  <a:pt x="286562" y="152768"/>
                </a:lnTo>
                <a:lnTo>
                  <a:pt x="292341" y="155232"/>
                </a:lnTo>
                <a:lnTo>
                  <a:pt x="293649" y="155181"/>
                </a:lnTo>
                <a:lnTo>
                  <a:pt x="302831" y="151892"/>
                </a:lnTo>
                <a:lnTo>
                  <a:pt x="302811" y="150444"/>
                </a:lnTo>
                <a:lnTo>
                  <a:pt x="301668" y="139217"/>
                </a:lnTo>
                <a:close/>
              </a:path>
              <a:path w="513715" h="181609">
                <a:moveTo>
                  <a:pt x="294203" y="65900"/>
                </a:moveTo>
                <a:lnTo>
                  <a:pt x="251498" y="65900"/>
                </a:lnTo>
                <a:lnTo>
                  <a:pt x="256489" y="67017"/>
                </a:lnTo>
                <a:lnTo>
                  <a:pt x="266395" y="72517"/>
                </a:lnTo>
                <a:lnTo>
                  <a:pt x="271665" y="76708"/>
                </a:lnTo>
                <a:lnTo>
                  <a:pt x="277253" y="82346"/>
                </a:lnTo>
                <a:lnTo>
                  <a:pt x="281330" y="122326"/>
                </a:lnTo>
                <a:lnTo>
                  <a:pt x="278803" y="126250"/>
                </a:lnTo>
                <a:lnTo>
                  <a:pt x="248856" y="145376"/>
                </a:lnTo>
                <a:lnTo>
                  <a:pt x="280562" y="145376"/>
                </a:lnTo>
                <a:lnTo>
                  <a:pt x="285178" y="139217"/>
                </a:lnTo>
                <a:lnTo>
                  <a:pt x="301668" y="139217"/>
                </a:lnTo>
                <a:lnTo>
                  <a:pt x="294203" y="65900"/>
                </a:lnTo>
                <a:close/>
              </a:path>
              <a:path w="513715" h="181609">
                <a:moveTo>
                  <a:pt x="281470" y="0"/>
                </a:moveTo>
                <a:lnTo>
                  <a:pt x="269303" y="4203"/>
                </a:lnTo>
                <a:lnTo>
                  <a:pt x="275259" y="62801"/>
                </a:lnTo>
                <a:lnTo>
                  <a:pt x="293887" y="62801"/>
                </a:lnTo>
                <a:lnTo>
                  <a:pt x="287766" y="2679"/>
                </a:lnTo>
                <a:lnTo>
                  <a:pt x="281470" y="0"/>
                </a:lnTo>
                <a:close/>
              </a:path>
              <a:path w="513715" h="181609">
                <a:moveTo>
                  <a:pt x="400457" y="53314"/>
                </a:moveTo>
                <a:lnTo>
                  <a:pt x="366255" y="53314"/>
                </a:lnTo>
                <a:lnTo>
                  <a:pt x="369862" y="53454"/>
                </a:lnTo>
                <a:lnTo>
                  <a:pt x="375843" y="54864"/>
                </a:lnTo>
                <a:lnTo>
                  <a:pt x="388099" y="82727"/>
                </a:lnTo>
                <a:lnTo>
                  <a:pt x="366560" y="84924"/>
                </a:lnTo>
                <a:lnTo>
                  <a:pt x="359638" y="86321"/>
                </a:lnTo>
                <a:lnTo>
                  <a:pt x="327710" y="111810"/>
                </a:lnTo>
                <a:lnTo>
                  <a:pt x="327091" y="116598"/>
                </a:lnTo>
                <a:lnTo>
                  <a:pt x="327097" y="117157"/>
                </a:lnTo>
                <a:lnTo>
                  <a:pt x="355295" y="149669"/>
                </a:lnTo>
                <a:lnTo>
                  <a:pt x="360121" y="149872"/>
                </a:lnTo>
                <a:lnTo>
                  <a:pt x="371373" y="148729"/>
                </a:lnTo>
                <a:lnTo>
                  <a:pt x="376923" y="146850"/>
                </a:lnTo>
                <a:lnTo>
                  <a:pt x="387134" y="140576"/>
                </a:lnTo>
                <a:lnTo>
                  <a:pt x="391629" y="136448"/>
                </a:lnTo>
                <a:lnTo>
                  <a:pt x="392490" y="135318"/>
                </a:lnTo>
                <a:lnTo>
                  <a:pt x="360883" y="135318"/>
                </a:lnTo>
                <a:lnTo>
                  <a:pt x="356120" y="134251"/>
                </a:lnTo>
                <a:lnTo>
                  <a:pt x="348907" y="128778"/>
                </a:lnTo>
                <a:lnTo>
                  <a:pt x="346836" y="124815"/>
                </a:lnTo>
                <a:lnTo>
                  <a:pt x="345998" y="116598"/>
                </a:lnTo>
                <a:lnTo>
                  <a:pt x="346303" y="113855"/>
                </a:lnTo>
                <a:lnTo>
                  <a:pt x="389445" y="95948"/>
                </a:lnTo>
                <a:lnTo>
                  <a:pt x="407850" y="95948"/>
                </a:lnTo>
                <a:lnTo>
                  <a:pt x="404812" y="66103"/>
                </a:lnTo>
                <a:lnTo>
                  <a:pt x="403555" y="60731"/>
                </a:lnTo>
                <a:lnTo>
                  <a:pt x="400457" y="53314"/>
                </a:lnTo>
                <a:close/>
              </a:path>
              <a:path w="513715" h="181609">
                <a:moveTo>
                  <a:pt x="411452" y="131343"/>
                </a:moveTo>
                <a:lnTo>
                  <a:pt x="395516" y="131343"/>
                </a:lnTo>
                <a:lnTo>
                  <a:pt x="396571" y="141617"/>
                </a:lnTo>
                <a:lnTo>
                  <a:pt x="401294" y="144106"/>
                </a:lnTo>
                <a:lnTo>
                  <a:pt x="402831" y="144056"/>
                </a:lnTo>
                <a:lnTo>
                  <a:pt x="412394" y="140614"/>
                </a:lnTo>
                <a:lnTo>
                  <a:pt x="411452" y="131343"/>
                </a:lnTo>
                <a:close/>
              </a:path>
              <a:path w="513715" h="181609">
                <a:moveTo>
                  <a:pt x="407850" y="95948"/>
                </a:moveTo>
                <a:lnTo>
                  <a:pt x="389445" y="95948"/>
                </a:lnTo>
                <a:lnTo>
                  <a:pt x="391604" y="117157"/>
                </a:lnTo>
                <a:lnTo>
                  <a:pt x="387603" y="122643"/>
                </a:lnTo>
                <a:lnTo>
                  <a:pt x="383666" y="126822"/>
                </a:lnTo>
                <a:lnTo>
                  <a:pt x="375958" y="132549"/>
                </a:lnTo>
                <a:lnTo>
                  <a:pt x="371614" y="134226"/>
                </a:lnTo>
                <a:lnTo>
                  <a:pt x="360883" y="135318"/>
                </a:lnTo>
                <a:lnTo>
                  <a:pt x="392490" y="135318"/>
                </a:lnTo>
                <a:lnTo>
                  <a:pt x="395516" y="131343"/>
                </a:lnTo>
                <a:lnTo>
                  <a:pt x="411452" y="131343"/>
                </a:lnTo>
                <a:lnTo>
                  <a:pt x="407850" y="95948"/>
                </a:lnTo>
                <a:close/>
              </a:path>
              <a:path w="513715" h="181609">
                <a:moveTo>
                  <a:pt x="369366" y="37960"/>
                </a:moveTo>
                <a:lnTo>
                  <a:pt x="330301" y="50596"/>
                </a:lnTo>
                <a:lnTo>
                  <a:pt x="326162" y="59537"/>
                </a:lnTo>
                <a:lnTo>
                  <a:pt x="326389" y="61747"/>
                </a:lnTo>
                <a:lnTo>
                  <a:pt x="330072" y="67437"/>
                </a:lnTo>
                <a:lnTo>
                  <a:pt x="331546" y="67284"/>
                </a:lnTo>
                <a:lnTo>
                  <a:pt x="332854" y="66611"/>
                </a:lnTo>
                <a:lnTo>
                  <a:pt x="336257" y="64096"/>
                </a:lnTo>
                <a:lnTo>
                  <a:pt x="338391" y="62674"/>
                </a:lnTo>
                <a:lnTo>
                  <a:pt x="366255" y="53314"/>
                </a:lnTo>
                <a:lnTo>
                  <a:pt x="400457" y="53314"/>
                </a:lnTo>
                <a:lnTo>
                  <a:pt x="399783" y="51701"/>
                </a:lnTo>
                <a:lnTo>
                  <a:pt x="397128" y="48018"/>
                </a:lnTo>
                <a:lnTo>
                  <a:pt x="390270" y="42367"/>
                </a:lnTo>
                <a:lnTo>
                  <a:pt x="385965" y="40386"/>
                </a:lnTo>
                <a:lnTo>
                  <a:pt x="375564" y="38150"/>
                </a:lnTo>
                <a:lnTo>
                  <a:pt x="369366" y="37960"/>
                </a:lnTo>
                <a:close/>
              </a:path>
              <a:path w="513715" h="181609">
                <a:moveTo>
                  <a:pt x="433489" y="33286"/>
                </a:moveTo>
                <a:lnTo>
                  <a:pt x="418134" y="37147"/>
                </a:lnTo>
                <a:lnTo>
                  <a:pt x="418325" y="38925"/>
                </a:lnTo>
                <a:lnTo>
                  <a:pt x="418744" y="40119"/>
                </a:lnTo>
                <a:lnTo>
                  <a:pt x="419493" y="41605"/>
                </a:lnTo>
                <a:lnTo>
                  <a:pt x="464858" y="133477"/>
                </a:lnTo>
                <a:lnTo>
                  <a:pt x="468337" y="136715"/>
                </a:lnTo>
                <a:lnTo>
                  <a:pt x="458097" y="172885"/>
                </a:lnTo>
                <a:lnTo>
                  <a:pt x="457758" y="173964"/>
                </a:lnTo>
                <a:lnTo>
                  <a:pt x="457723" y="175133"/>
                </a:lnTo>
                <a:lnTo>
                  <a:pt x="457961" y="176326"/>
                </a:lnTo>
                <a:lnTo>
                  <a:pt x="458381" y="176885"/>
                </a:lnTo>
                <a:lnTo>
                  <a:pt x="459727" y="177647"/>
                </a:lnTo>
                <a:lnTo>
                  <a:pt x="460667" y="177876"/>
                </a:lnTo>
                <a:lnTo>
                  <a:pt x="463080" y="178003"/>
                </a:lnTo>
                <a:lnTo>
                  <a:pt x="464642" y="177939"/>
                </a:lnTo>
                <a:lnTo>
                  <a:pt x="487425" y="134772"/>
                </a:lnTo>
                <a:lnTo>
                  <a:pt x="492578" y="114160"/>
                </a:lnTo>
                <a:lnTo>
                  <a:pt x="475005" y="114160"/>
                </a:lnTo>
                <a:lnTo>
                  <a:pt x="438302" y="36893"/>
                </a:lnTo>
                <a:lnTo>
                  <a:pt x="434505" y="33388"/>
                </a:lnTo>
                <a:lnTo>
                  <a:pt x="433489" y="33286"/>
                </a:lnTo>
                <a:close/>
              </a:path>
              <a:path w="513715" h="181609">
                <a:moveTo>
                  <a:pt x="507949" y="25514"/>
                </a:moveTo>
                <a:lnTo>
                  <a:pt x="494677" y="30695"/>
                </a:lnTo>
                <a:lnTo>
                  <a:pt x="475348" y="114122"/>
                </a:lnTo>
                <a:lnTo>
                  <a:pt x="475005" y="114160"/>
                </a:lnTo>
                <a:lnTo>
                  <a:pt x="492578" y="114160"/>
                </a:lnTo>
                <a:lnTo>
                  <a:pt x="513181" y="31737"/>
                </a:lnTo>
                <a:lnTo>
                  <a:pt x="513486" y="30353"/>
                </a:lnTo>
                <a:lnTo>
                  <a:pt x="513363" y="27343"/>
                </a:lnTo>
                <a:lnTo>
                  <a:pt x="513029" y="26771"/>
                </a:lnTo>
                <a:lnTo>
                  <a:pt x="511670" y="25869"/>
                </a:lnTo>
                <a:lnTo>
                  <a:pt x="510654" y="25615"/>
                </a:lnTo>
                <a:lnTo>
                  <a:pt x="507949" y="255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93726" y="1313310"/>
            <a:ext cx="97993" cy="1045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57458" y="1168258"/>
            <a:ext cx="596900" cy="248285"/>
          </a:xfrm>
          <a:custGeom>
            <a:avLst/>
            <a:gdLst/>
            <a:ahLst/>
            <a:cxnLst/>
            <a:rect l="l" t="t" r="r" b="b"/>
            <a:pathLst>
              <a:path w="596900" h="248284">
                <a:moveTo>
                  <a:pt x="118432" y="83595"/>
                </a:moveTo>
                <a:lnTo>
                  <a:pt x="51193" y="83595"/>
                </a:lnTo>
                <a:lnTo>
                  <a:pt x="54851" y="83849"/>
                </a:lnTo>
                <a:lnTo>
                  <a:pt x="61226" y="85691"/>
                </a:lnTo>
                <a:lnTo>
                  <a:pt x="74409" y="108906"/>
                </a:lnTo>
                <a:lnTo>
                  <a:pt x="74371" y="112704"/>
                </a:lnTo>
                <a:lnTo>
                  <a:pt x="59232" y="152772"/>
                </a:lnTo>
                <a:lnTo>
                  <a:pt x="48628" y="167187"/>
                </a:lnTo>
                <a:lnTo>
                  <a:pt x="19019" y="206188"/>
                </a:lnTo>
                <a:lnTo>
                  <a:pt x="11302" y="226661"/>
                </a:lnTo>
                <a:lnTo>
                  <a:pt x="11445" y="229493"/>
                </a:lnTo>
                <a:lnTo>
                  <a:pt x="21653" y="247971"/>
                </a:lnTo>
                <a:lnTo>
                  <a:pt x="23670" y="247971"/>
                </a:lnTo>
                <a:lnTo>
                  <a:pt x="136867" y="236440"/>
                </a:lnTo>
                <a:lnTo>
                  <a:pt x="140754" y="225403"/>
                </a:lnTo>
                <a:lnTo>
                  <a:pt x="140627" y="222940"/>
                </a:lnTo>
                <a:lnTo>
                  <a:pt x="140055" y="217314"/>
                </a:lnTo>
                <a:lnTo>
                  <a:pt x="139661" y="214939"/>
                </a:lnTo>
                <a:lnTo>
                  <a:pt x="139112" y="212754"/>
                </a:lnTo>
                <a:lnTo>
                  <a:pt x="56565" y="212754"/>
                </a:lnTo>
                <a:lnTo>
                  <a:pt x="76580" y="187532"/>
                </a:lnTo>
                <a:lnTo>
                  <a:pt x="100685" y="155376"/>
                </a:lnTo>
                <a:lnTo>
                  <a:pt x="119024" y="116590"/>
                </a:lnTo>
                <a:lnTo>
                  <a:pt x="120167" y="104296"/>
                </a:lnTo>
                <a:lnTo>
                  <a:pt x="120121" y="97921"/>
                </a:lnTo>
                <a:lnTo>
                  <a:pt x="118783" y="84802"/>
                </a:lnTo>
                <a:lnTo>
                  <a:pt x="118432" y="83595"/>
                </a:lnTo>
                <a:close/>
              </a:path>
              <a:path w="596900" h="248284">
                <a:moveTo>
                  <a:pt x="133057" y="204969"/>
                </a:moveTo>
                <a:lnTo>
                  <a:pt x="56565" y="212754"/>
                </a:lnTo>
                <a:lnTo>
                  <a:pt x="139112" y="212754"/>
                </a:lnTo>
                <a:lnTo>
                  <a:pt x="133057" y="204969"/>
                </a:lnTo>
                <a:close/>
              </a:path>
              <a:path w="596900" h="248284">
                <a:moveTo>
                  <a:pt x="62281" y="47254"/>
                </a:moveTo>
                <a:lnTo>
                  <a:pt x="16776" y="59605"/>
                </a:lnTo>
                <a:lnTo>
                  <a:pt x="0" y="81157"/>
                </a:lnTo>
                <a:lnTo>
                  <a:pt x="126" y="83062"/>
                </a:lnTo>
                <a:lnTo>
                  <a:pt x="6476" y="102810"/>
                </a:lnTo>
                <a:lnTo>
                  <a:pt x="8648" y="102594"/>
                </a:lnTo>
                <a:lnTo>
                  <a:pt x="10337" y="101642"/>
                </a:lnTo>
                <a:lnTo>
                  <a:pt x="14566" y="98124"/>
                </a:lnTo>
                <a:lnTo>
                  <a:pt x="17309" y="96105"/>
                </a:lnTo>
                <a:lnTo>
                  <a:pt x="51193" y="83595"/>
                </a:lnTo>
                <a:lnTo>
                  <a:pt x="118432" y="83595"/>
                </a:lnTo>
                <a:lnTo>
                  <a:pt x="116890" y="78287"/>
                </a:lnTo>
                <a:lnTo>
                  <a:pt x="89242" y="50626"/>
                </a:lnTo>
                <a:lnTo>
                  <a:pt x="69122" y="47272"/>
                </a:lnTo>
                <a:lnTo>
                  <a:pt x="62281" y="47254"/>
                </a:lnTo>
                <a:close/>
              </a:path>
              <a:path w="596900" h="248284">
                <a:moveTo>
                  <a:pt x="221915" y="31191"/>
                </a:moveTo>
                <a:lnTo>
                  <a:pt x="180505" y="42015"/>
                </a:lnTo>
                <a:lnTo>
                  <a:pt x="155027" y="79369"/>
                </a:lnTo>
                <a:lnTo>
                  <a:pt x="151138" y="120247"/>
                </a:lnTo>
                <a:lnTo>
                  <a:pt x="151398" y="127666"/>
                </a:lnTo>
                <a:lnTo>
                  <a:pt x="157249" y="170596"/>
                </a:lnTo>
                <a:lnTo>
                  <a:pt x="173278" y="209770"/>
                </a:lnTo>
                <a:lnTo>
                  <a:pt x="210788" y="230653"/>
                </a:lnTo>
                <a:lnTo>
                  <a:pt x="219484" y="231045"/>
                </a:lnTo>
                <a:lnTo>
                  <a:pt x="228942" y="230509"/>
                </a:lnTo>
                <a:lnTo>
                  <a:pt x="267026" y="215699"/>
                </a:lnTo>
                <a:lnTo>
                  <a:pt x="279632" y="199927"/>
                </a:lnTo>
                <a:lnTo>
                  <a:pt x="222148" y="199927"/>
                </a:lnTo>
                <a:lnTo>
                  <a:pt x="217639" y="199318"/>
                </a:lnTo>
                <a:lnTo>
                  <a:pt x="196405" y="166577"/>
                </a:lnTo>
                <a:lnTo>
                  <a:pt x="190592" y="124796"/>
                </a:lnTo>
                <a:lnTo>
                  <a:pt x="189712" y="94974"/>
                </a:lnTo>
                <a:lnTo>
                  <a:pt x="190550" y="87812"/>
                </a:lnTo>
                <a:lnTo>
                  <a:pt x="217309" y="62348"/>
                </a:lnTo>
                <a:lnTo>
                  <a:pt x="274283" y="62348"/>
                </a:lnTo>
                <a:lnTo>
                  <a:pt x="272431" y="58769"/>
                </a:lnTo>
                <a:lnTo>
                  <a:pt x="238584" y="32891"/>
                </a:lnTo>
                <a:lnTo>
                  <a:pt x="230628" y="31578"/>
                </a:lnTo>
                <a:lnTo>
                  <a:pt x="221915" y="31191"/>
                </a:lnTo>
                <a:close/>
              </a:path>
              <a:path w="596900" h="248284">
                <a:moveTo>
                  <a:pt x="274283" y="62348"/>
                </a:moveTo>
                <a:lnTo>
                  <a:pt x="217309" y="62348"/>
                </a:lnTo>
                <a:lnTo>
                  <a:pt x="220408" y="62475"/>
                </a:lnTo>
                <a:lnTo>
                  <a:pt x="226123" y="63694"/>
                </a:lnTo>
                <a:lnTo>
                  <a:pt x="245668" y="98429"/>
                </a:lnTo>
                <a:lnTo>
                  <a:pt x="250824" y="136821"/>
                </a:lnTo>
                <a:lnTo>
                  <a:pt x="251898" y="155537"/>
                </a:lnTo>
                <a:lnTo>
                  <a:pt x="251853" y="161853"/>
                </a:lnTo>
                <a:lnTo>
                  <a:pt x="234467" y="198060"/>
                </a:lnTo>
                <a:lnTo>
                  <a:pt x="222148" y="199927"/>
                </a:lnTo>
                <a:lnTo>
                  <a:pt x="279632" y="199927"/>
                </a:lnTo>
                <a:lnTo>
                  <a:pt x="290223" y="156214"/>
                </a:lnTo>
                <a:lnTo>
                  <a:pt x="290337" y="150060"/>
                </a:lnTo>
                <a:lnTo>
                  <a:pt x="290300" y="142678"/>
                </a:lnTo>
                <a:lnTo>
                  <a:pt x="286129" y="101585"/>
                </a:lnTo>
                <a:lnTo>
                  <a:pt x="276099" y="65860"/>
                </a:lnTo>
                <a:lnTo>
                  <a:pt x="274283" y="62348"/>
                </a:lnTo>
                <a:close/>
              </a:path>
              <a:path w="596900" h="248284">
                <a:moveTo>
                  <a:pt x="427679" y="170590"/>
                </a:moveTo>
                <a:lnTo>
                  <a:pt x="389839" y="170590"/>
                </a:lnTo>
                <a:lnTo>
                  <a:pt x="393458" y="206226"/>
                </a:lnTo>
                <a:lnTo>
                  <a:pt x="401027" y="209821"/>
                </a:lnTo>
                <a:lnTo>
                  <a:pt x="405917" y="209821"/>
                </a:lnTo>
                <a:lnTo>
                  <a:pt x="430923" y="202404"/>
                </a:lnTo>
                <a:lnTo>
                  <a:pt x="427679" y="170590"/>
                </a:lnTo>
                <a:close/>
              </a:path>
              <a:path w="596900" h="248284">
                <a:moveTo>
                  <a:pt x="400697" y="15726"/>
                </a:moveTo>
                <a:lnTo>
                  <a:pt x="362330" y="20730"/>
                </a:lnTo>
                <a:lnTo>
                  <a:pt x="308495" y="135792"/>
                </a:lnTo>
                <a:lnTo>
                  <a:pt x="305511" y="148759"/>
                </a:lnTo>
                <a:lnTo>
                  <a:pt x="305595" y="154093"/>
                </a:lnTo>
                <a:lnTo>
                  <a:pt x="315163" y="178198"/>
                </a:lnTo>
                <a:lnTo>
                  <a:pt x="389839" y="170590"/>
                </a:lnTo>
                <a:lnTo>
                  <a:pt x="427679" y="170590"/>
                </a:lnTo>
                <a:lnTo>
                  <a:pt x="427291" y="166780"/>
                </a:lnTo>
                <a:lnTo>
                  <a:pt x="446100" y="164863"/>
                </a:lnTo>
                <a:lnTo>
                  <a:pt x="447370" y="163415"/>
                </a:lnTo>
                <a:lnTo>
                  <a:pt x="448906" y="157966"/>
                </a:lnTo>
                <a:lnTo>
                  <a:pt x="449033" y="154093"/>
                </a:lnTo>
                <a:lnTo>
                  <a:pt x="448080" y="144670"/>
                </a:lnTo>
                <a:lnTo>
                  <a:pt x="335876" y="144670"/>
                </a:lnTo>
                <a:lnTo>
                  <a:pt x="377405" y="51426"/>
                </a:lnTo>
                <a:lnTo>
                  <a:pt x="377697" y="51401"/>
                </a:lnTo>
                <a:lnTo>
                  <a:pt x="415542" y="51401"/>
                </a:lnTo>
                <a:lnTo>
                  <a:pt x="412267" y="19257"/>
                </a:lnTo>
                <a:lnTo>
                  <a:pt x="411683" y="18368"/>
                </a:lnTo>
                <a:lnTo>
                  <a:pt x="409549" y="16996"/>
                </a:lnTo>
                <a:lnTo>
                  <a:pt x="407923" y="16488"/>
                </a:lnTo>
                <a:lnTo>
                  <a:pt x="403567" y="15828"/>
                </a:lnTo>
                <a:lnTo>
                  <a:pt x="400697" y="15726"/>
                </a:lnTo>
                <a:close/>
              </a:path>
              <a:path w="596900" h="248284">
                <a:moveTo>
                  <a:pt x="415542" y="51401"/>
                </a:moveTo>
                <a:lnTo>
                  <a:pt x="377697" y="51401"/>
                </a:lnTo>
                <a:lnTo>
                  <a:pt x="386664" y="139501"/>
                </a:lnTo>
                <a:lnTo>
                  <a:pt x="335876" y="144670"/>
                </a:lnTo>
                <a:lnTo>
                  <a:pt x="448080" y="144670"/>
                </a:lnTo>
                <a:lnTo>
                  <a:pt x="447954" y="143425"/>
                </a:lnTo>
                <a:lnTo>
                  <a:pt x="446976" y="139463"/>
                </a:lnTo>
                <a:lnTo>
                  <a:pt x="444697" y="135678"/>
                </a:lnTo>
                <a:lnTo>
                  <a:pt x="424129" y="135678"/>
                </a:lnTo>
                <a:lnTo>
                  <a:pt x="415542" y="51401"/>
                </a:lnTo>
                <a:close/>
              </a:path>
              <a:path w="596900" h="248284">
                <a:moveTo>
                  <a:pt x="442734" y="133786"/>
                </a:moveTo>
                <a:lnTo>
                  <a:pt x="424129" y="135678"/>
                </a:lnTo>
                <a:lnTo>
                  <a:pt x="444697" y="135678"/>
                </a:lnTo>
                <a:lnTo>
                  <a:pt x="444207" y="134865"/>
                </a:lnTo>
                <a:lnTo>
                  <a:pt x="442734" y="133786"/>
                </a:lnTo>
                <a:close/>
              </a:path>
              <a:path w="596900" h="248284">
                <a:moveTo>
                  <a:pt x="528176" y="0"/>
                </a:moveTo>
                <a:lnTo>
                  <a:pt x="486765" y="10824"/>
                </a:lnTo>
                <a:lnTo>
                  <a:pt x="461287" y="48180"/>
                </a:lnTo>
                <a:lnTo>
                  <a:pt x="457398" y="89056"/>
                </a:lnTo>
                <a:lnTo>
                  <a:pt x="457658" y="96486"/>
                </a:lnTo>
                <a:lnTo>
                  <a:pt x="463520" y="139410"/>
                </a:lnTo>
                <a:lnTo>
                  <a:pt x="479539" y="178579"/>
                </a:lnTo>
                <a:lnTo>
                  <a:pt x="517051" y="199467"/>
                </a:lnTo>
                <a:lnTo>
                  <a:pt x="525750" y="199855"/>
                </a:lnTo>
                <a:lnTo>
                  <a:pt x="535216" y="199318"/>
                </a:lnTo>
                <a:lnTo>
                  <a:pt x="573287" y="184510"/>
                </a:lnTo>
                <a:lnTo>
                  <a:pt x="585897" y="168749"/>
                </a:lnTo>
                <a:lnTo>
                  <a:pt x="528408" y="168749"/>
                </a:lnTo>
                <a:lnTo>
                  <a:pt x="523913" y="168139"/>
                </a:lnTo>
                <a:lnTo>
                  <a:pt x="502665" y="135386"/>
                </a:lnTo>
                <a:lnTo>
                  <a:pt x="496858" y="93605"/>
                </a:lnTo>
                <a:lnTo>
                  <a:pt x="495973" y="63796"/>
                </a:lnTo>
                <a:lnTo>
                  <a:pt x="496823" y="56620"/>
                </a:lnTo>
                <a:lnTo>
                  <a:pt x="523570" y="31157"/>
                </a:lnTo>
                <a:lnTo>
                  <a:pt x="580539" y="31157"/>
                </a:lnTo>
                <a:lnTo>
                  <a:pt x="578691" y="27588"/>
                </a:lnTo>
                <a:lnTo>
                  <a:pt x="544845" y="1705"/>
                </a:lnTo>
                <a:lnTo>
                  <a:pt x="536889" y="388"/>
                </a:lnTo>
                <a:lnTo>
                  <a:pt x="528176" y="0"/>
                </a:lnTo>
                <a:close/>
              </a:path>
              <a:path w="596900" h="248284">
                <a:moveTo>
                  <a:pt x="580539" y="31157"/>
                </a:moveTo>
                <a:lnTo>
                  <a:pt x="523570" y="31157"/>
                </a:lnTo>
                <a:lnTo>
                  <a:pt x="526681" y="31297"/>
                </a:lnTo>
                <a:lnTo>
                  <a:pt x="532383" y="32503"/>
                </a:lnTo>
                <a:lnTo>
                  <a:pt x="551929" y="67238"/>
                </a:lnTo>
                <a:lnTo>
                  <a:pt x="557085" y="105642"/>
                </a:lnTo>
                <a:lnTo>
                  <a:pt x="558160" y="124358"/>
                </a:lnTo>
                <a:lnTo>
                  <a:pt x="558114" y="130661"/>
                </a:lnTo>
                <a:lnTo>
                  <a:pt x="540727" y="166869"/>
                </a:lnTo>
                <a:lnTo>
                  <a:pt x="528408" y="168749"/>
                </a:lnTo>
                <a:lnTo>
                  <a:pt x="585897" y="168749"/>
                </a:lnTo>
                <a:lnTo>
                  <a:pt x="596486" y="125023"/>
                </a:lnTo>
                <a:lnTo>
                  <a:pt x="596601" y="118874"/>
                </a:lnTo>
                <a:lnTo>
                  <a:pt x="596565" y="111488"/>
                </a:lnTo>
                <a:lnTo>
                  <a:pt x="592394" y="70395"/>
                </a:lnTo>
                <a:lnTo>
                  <a:pt x="582360" y="34675"/>
                </a:lnTo>
                <a:lnTo>
                  <a:pt x="580539" y="311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11802" y="1424571"/>
            <a:ext cx="5939307" cy="40542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53166" y="2359228"/>
            <a:ext cx="6585557" cy="39160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35183" y="30480"/>
            <a:ext cx="1956815" cy="10271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63592" y="6444636"/>
            <a:ext cx="79057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495669" y="6444636"/>
            <a:ext cx="12014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11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8947" y="382460"/>
            <a:ext cx="90468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Back </a:t>
            </a:r>
            <a:r>
              <a:rPr sz="3200" b="1" dirty="0">
                <a:solidFill>
                  <a:srgbClr val="000000"/>
                </a:solidFill>
                <a:latin typeface="Arial"/>
                <a:cs typeface="Arial"/>
              </a:rPr>
              <a:t>from a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shared Future: Different</a:t>
            </a:r>
            <a:r>
              <a:rPr sz="3200" b="1" spc="-11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pathways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6844" y="2938272"/>
            <a:ext cx="8926067" cy="3416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01556" y="3700271"/>
            <a:ext cx="1550035" cy="1697989"/>
          </a:xfrm>
          <a:custGeom>
            <a:avLst/>
            <a:gdLst/>
            <a:ahLst/>
            <a:cxnLst/>
            <a:rect l="l" t="t" r="r" b="b"/>
            <a:pathLst>
              <a:path w="1550034" h="1697989">
                <a:moveTo>
                  <a:pt x="0" y="0"/>
                </a:moveTo>
                <a:lnTo>
                  <a:pt x="1549907" y="0"/>
                </a:lnTo>
                <a:lnTo>
                  <a:pt x="1549907" y="1697736"/>
                </a:lnTo>
                <a:lnTo>
                  <a:pt x="0" y="1697736"/>
                </a:lnTo>
                <a:lnTo>
                  <a:pt x="0" y="0"/>
                </a:lnTo>
                <a:close/>
              </a:path>
            </a:pathLst>
          </a:custGeom>
          <a:solidFill>
            <a:srgbClr val="F7C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479676" y="4435866"/>
            <a:ext cx="617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58121" y="3528821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58121" y="5615178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58121" y="5819394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890860" y="3891432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€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89897" y="410946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09">
                <a:moveTo>
                  <a:pt x="0" y="0"/>
                </a:moveTo>
                <a:lnTo>
                  <a:pt x="537121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2648" y="1478280"/>
            <a:ext cx="2133599" cy="15300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46248" y="1524000"/>
            <a:ext cx="2069591" cy="14843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2648" y="1155191"/>
            <a:ext cx="4203700" cy="368935"/>
          </a:xfrm>
          <a:prstGeom prst="rect">
            <a:avLst/>
          </a:prstGeom>
          <a:solidFill>
            <a:srgbClr val="F0A275"/>
          </a:solidFill>
        </p:spPr>
        <p:txBody>
          <a:bodyPr vert="horz" wrap="square" lIns="0" tIns="39370" rIns="0" bIns="0" rtlCol="0">
            <a:spAutoFit/>
          </a:bodyPr>
          <a:lstStyle/>
          <a:p>
            <a:pPr marL="581660">
              <a:lnSpc>
                <a:spcPct val="100000"/>
              </a:lnSpc>
              <a:spcBef>
                <a:spcPts val="310"/>
              </a:spcBef>
            </a:pPr>
            <a:r>
              <a:rPr sz="1800" i="1" spc="-5" dirty="0">
                <a:latin typeface="Arial"/>
                <a:cs typeface="Arial"/>
              </a:rPr>
              <a:t>Different </a:t>
            </a:r>
            <a:r>
              <a:rPr sz="1800" i="1" spc="-10" dirty="0">
                <a:latin typeface="Arial"/>
                <a:cs typeface="Arial"/>
              </a:rPr>
              <a:t>Adaptation</a:t>
            </a:r>
            <a:r>
              <a:rPr sz="1800" i="1" spc="-4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pathways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98535" y="1135380"/>
            <a:ext cx="3672839" cy="20421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35183" y="30480"/>
            <a:ext cx="1956815" cy="1027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70320" y="3688084"/>
            <a:ext cx="1344295" cy="1917700"/>
          </a:xfrm>
          <a:custGeom>
            <a:avLst/>
            <a:gdLst/>
            <a:ahLst/>
            <a:cxnLst/>
            <a:rect l="l" t="t" r="r" b="b"/>
            <a:pathLst>
              <a:path w="1344295" h="1917700">
                <a:moveTo>
                  <a:pt x="0" y="224028"/>
                </a:moveTo>
                <a:lnTo>
                  <a:pt x="4551" y="178876"/>
                </a:lnTo>
                <a:lnTo>
                  <a:pt x="17605" y="136822"/>
                </a:lnTo>
                <a:lnTo>
                  <a:pt x="38261" y="98767"/>
                </a:lnTo>
                <a:lnTo>
                  <a:pt x="65617" y="65612"/>
                </a:lnTo>
                <a:lnTo>
                  <a:pt x="98773" y="38258"/>
                </a:lnTo>
                <a:lnTo>
                  <a:pt x="136827" y="17603"/>
                </a:lnTo>
                <a:lnTo>
                  <a:pt x="178879" y="4551"/>
                </a:lnTo>
                <a:lnTo>
                  <a:pt x="224028" y="0"/>
                </a:lnTo>
                <a:lnTo>
                  <a:pt x="1120140" y="0"/>
                </a:lnTo>
                <a:lnTo>
                  <a:pt x="1165288" y="4551"/>
                </a:lnTo>
                <a:lnTo>
                  <a:pt x="1207340" y="17603"/>
                </a:lnTo>
                <a:lnTo>
                  <a:pt x="1245394" y="38258"/>
                </a:lnTo>
                <a:lnTo>
                  <a:pt x="1278550" y="65612"/>
                </a:lnTo>
                <a:lnTo>
                  <a:pt x="1305906" y="98767"/>
                </a:lnTo>
                <a:lnTo>
                  <a:pt x="1326562" y="136822"/>
                </a:lnTo>
                <a:lnTo>
                  <a:pt x="1339616" y="178876"/>
                </a:lnTo>
                <a:lnTo>
                  <a:pt x="1344168" y="224028"/>
                </a:lnTo>
                <a:lnTo>
                  <a:pt x="1344168" y="1693151"/>
                </a:lnTo>
                <a:lnTo>
                  <a:pt x="1339616" y="1738303"/>
                </a:lnTo>
                <a:lnTo>
                  <a:pt x="1326562" y="1780358"/>
                </a:lnTo>
                <a:lnTo>
                  <a:pt x="1305906" y="1818415"/>
                </a:lnTo>
                <a:lnTo>
                  <a:pt x="1278550" y="1851572"/>
                </a:lnTo>
                <a:lnTo>
                  <a:pt x="1245394" y="1878929"/>
                </a:lnTo>
                <a:lnTo>
                  <a:pt x="1207340" y="1899586"/>
                </a:lnTo>
                <a:lnTo>
                  <a:pt x="1165288" y="1912640"/>
                </a:lnTo>
                <a:lnTo>
                  <a:pt x="1120140" y="1917192"/>
                </a:lnTo>
                <a:lnTo>
                  <a:pt x="224028" y="1917192"/>
                </a:lnTo>
                <a:lnTo>
                  <a:pt x="178879" y="1912640"/>
                </a:lnTo>
                <a:lnTo>
                  <a:pt x="136827" y="1899586"/>
                </a:lnTo>
                <a:lnTo>
                  <a:pt x="98773" y="1878929"/>
                </a:lnTo>
                <a:lnTo>
                  <a:pt x="65617" y="1851572"/>
                </a:lnTo>
                <a:lnTo>
                  <a:pt x="38261" y="1818415"/>
                </a:lnTo>
                <a:lnTo>
                  <a:pt x="17605" y="1780358"/>
                </a:lnTo>
                <a:lnTo>
                  <a:pt x="4551" y="1738303"/>
                </a:lnTo>
                <a:lnTo>
                  <a:pt x="0" y="1693151"/>
                </a:lnTo>
                <a:lnTo>
                  <a:pt x="0" y="224028"/>
                </a:lnTo>
                <a:close/>
              </a:path>
            </a:pathLst>
          </a:custGeom>
          <a:ln w="76200">
            <a:solidFill>
              <a:srgbClr val="E96C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92852" y="1184147"/>
            <a:ext cx="2575559" cy="42138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88279" y="1179575"/>
            <a:ext cx="2585085" cy="4223385"/>
          </a:xfrm>
          <a:custGeom>
            <a:avLst/>
            <a:gdLst/>
            <a:ahLst/>
            <a:cxnLst/>
            <a:rect l="l" t="t" r="r" b="b"/>
            <a:pathLst>
              <a:path w="2585084" h="4223385">
                <a:moveTo>
                  <a:pt x="0" y="0"/>
                </a:moveTo>
                <a:lnTo>
                  <a:pt x="2584704" y="0"/>
                </a:lnTo>
                <a:lnTo>
                  <a:pt x="2584704" y="4223004"/>
                </a:lnTo>
                <a:lnTo>
                  <a:pt x="0" y="4223004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AB3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63592" y="6444636"/>
            <a:ext cx="79057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495669" y="6444636"/>
            <a:ext cx="12014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12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pc="-5" dirty="0"/>
              <a:t>vision-guided co-devepment between</a:t>
            </a:r>
            <a:r>
              <a:rPr spc="-130" dirty="0"/>
              <a:t> </a:t>
            </a:r>
            <a:r>
              <a:rPr spc="-5" dirty="0"/>
              <a:t>regional  stakeholders empowered by dialogue</a:t>
            </a:r>
            <a:r>
              <a:rPr spc="-95" dirty="0"/>
              <a:t> </a:t>
            </a:r>
            <a:r>
              <a:rPr spc="-5" dirty="0"/>
              <a:t>formats</a:t>
            </a:r>
          </a:p>
        </p:txBody>
      </p:sp>
      <p:sp>
        <p:nvSpPr>
          <p:cNvPr id="3" name="object 3"/>
          <p:cNvSpPr/>
          <p:nvPr/>
        </p:nvSpPr>
        <p:spPr>
          <a:xfrm>
            <a:off x="656844" y="2938272"/>
            <a:ext cx="8926067" cy="3416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01556" y="3700271"/>
            <a:ext cx="1550035" cy="1697989"/>
          </a:xfrm>
          <a:custGeom>
            <a:avLst/>
            <a:gdLst/>
            <a:ahLst/>
            <a:cxnLst/>
            <a:rect l="l" t="t" r="r" b="b"/>
            <a:pathLst>
              <a:path w="1550034" h="1697989">
                <a:moveTo>
                  <a:pt x="0" y="0"/>
                </a:moveTo>
                <a:lnTo>
                  <a:pt x="1549907" y="0"/>
                </a:lnTo>
                <a:lnTo>
                  <a:pt x="1549907" y="1697736"/>
                </a:lnTo>
                <a:lnTo>
                  <a:pt x="0" y="1697736"/>
                </a:lnTo>
                <a:lnTo>
                  <a:pt x="0" y="0"/>
                </a:lnTo>
                <a:close/>
              </a:path>
            </a:pathLst>
          </a:custGeom>
          <a:solidFill>
            <a:srgbClr val="F7C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479676" y="4435866"/>
            <a:ext cx="617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58121" y="3528821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58121" y="5615178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58121" y="5819394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890860" y="3891432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€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89897" y="410946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09">
                <a:moveTo>
                  <a:pt x="0" y="0"/>
                </a:moveTo>
                <a:lnTo>
                  <a:pt x="537121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34967" y="1257300"/>
            <a:ext cx="4005071" cy="25618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8495" y="1650492"/>
            <a:ext cx="3732275" cy="21000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33943" y="1621536"/>
            <a:ext cx="4258056" cy="22392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35183" y="30480"/>
            <a:ext cx="1956815" cy="1027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63592" y="6444636"/>
            <a:ext cx="79057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95669" y="6444636"/>
            <a:ext cx="12014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13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8947" y="382460"/>
            <a:ext cx="90227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From </a:t>
            </a:r>
            <a:r>
              <a:rPr sz="3200" b="1" dirty="0">
                <a:solidFill>
                  <a:srgbClr val="000000"/>
                </a:solidFill>
                <a:latin typeface="Arial"/>
                <a:cs typeface="Arial"/>
              </a:rPr>
              <a:t>A-Z: A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complete climate adaptation</a:t>
            </a:r>
            <a:r>
              <a:rPr sz="3200" b="1" spc="-4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cycle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6844" y="2938272"/>
            <a:ext cx="8926067" cy="3416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01556" y="3700271"/>
            <a:ext cx="1550035" cy="1697989"/>
          </a:xfrm>
          <a:custGeom>
            <a:avLst/>
            <a:gdLst/>
            <a:ahLst/>
            <a:cxnLst/>
            <a:rect l="l" t="t" r="r" b="b"/>
            <a:pathLst>
              <a:path w="1550034" h="1697989">
                <a:moveTo>
                  <a:pt x="0" y="0"/>
                </a:moveTo>
                <a:lnTo>
                  <a:pt x="1549907" y="0"/>
                </a:lnTo>
                <a:lnTo>
                  <a:pt x="1549907" y="1697736"/>
                </a:lnTo>
                <a:lnTo>
                  <a:pt x="0" y="1697736"/>
                </a:lnTo>
                <a:lnTo>
                  <a:pt x="0" y="0"/>
                </a:lnTo>
                <a:close/>
              </a:path>
            </a:pathLst>
          </a:custGeom>
          <a:solidFill>
            <a:srgbClr val="F7C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479676" y="4435866"/>
            <a:ext cx="617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58121" y="3528821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58121" y="5615178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58121" y="5819394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890860" y="3891432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€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89897" y="410946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09">
                <a:moveTo>
                  <a:pt x="0" y="0"/>
                </a:moveTo>
                <a:lnTo>
                  <a:pt x="537121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6539" y="1058099"/>
            <a:ext cx="3526154" cy="3735070"/>
          </a:xfrm>
          <a:custGeom>
            <a:avLst/>
            <a:gdLst/>
            <a:ahLst/>
            <a:cxnLst/>
            <a:rect l="l" t="t" r="r" b="b"/>
            <a:pathLst>
              <a:path w="3526154" h="3735070">
                <a:moveTo>
                  <a:pt x="598512" y="0"/>
                </a:moveTo>
                <a:lnTo>
                  <a:pt x="0" y="3184398"/>
                </a:lnTo>
                <a:lnTo>
                  <a:pt x="2927096" y="3734562"/>
                </a:lnTo>
                <a:lnTo>
                  <a:pt x="3525621" y="550164"/>
                </a:lnTo>
                <a:lnTo>
                  <a:pt x="598512" y="0"/>
                </a:lnTo>
                <a:close/>
              </a:path>
            </a:pathLst>
          </a:custGeom>
          <a:solidFill>
            <a:srgbClr val="00A9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6539" y="1058100"/>
            <a:ext cx="3526154" cy="3735070"/>
          </a:xfrm>
          <a:custGeom>
            <a:avLst/>
            <a:gdLst/>
            <a:ahLst/>
            <a:cxnLst/>
            <a:rect l="l" t="t" r="r" b="b"/>
            <a:pathLst>
              <a:path w="3526154" h="3735070">
                <a:moveTo>
                  <a:pt x="598512" y="0"/>
                </a:moveTo>
                <a:lnTo>
                  <a:pt x="3525621" y="550164"/>
                </a:lnTo>
                <a:lnTo>
                  <a:pt x="2927096" y="3734562"/>
                </a:lnTo>
                <a:lnTo>
                  <a:pt x="0" y="3184398"/>
                </a:lnTo>
                <a:lnTo>
                  <a:pt x="598512" y="0"/>
                </a:lnTo>
                <a:close/>
              </a:path>
            </a:pathLst>
          </a:custGeom>
          <a:ln w="12699">
            <a:solidFill>
              <a:srgbClr val="0121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00550" y="1275684"/>
            <a:ext cx="560070" cy="236854"/>
          </a:xfrm>
          <a:custGeom>
            <a:avLst/>
            <a:gdLst/>
            <a:ahLst/>
            <a:cxnLst/>
            <a:rect l="l" t="t" r="r" b="b"/>
            <a:pathLst>
              <a:path w="560069" h="236855">
                <a:moveTo>
                  <a:pt x="22631" y="0"/>
                </a:moveTo>
                <a:lnTo>
                  <a:pt x="203" y="99161"/>
                </a:lnTo>
                <a:lnTo>
                  <a:pt x="0" y="107073"/>
                </a:lnTo>
                <a:lnTo>
                  <a:pt x="2476" y="121310"/>
                </a:lnTo>
                <a:lnTo>
                  <a:pt x="29451" y="149440"/>
                </a:lnTo>
                <a:lnTo>
                  <a:pt x="60617" y="155219"/>
                </a:lnTo>
                <a:lnTo>
                  <a:pt x="74980" y="152920"/>
                </a:lnTo>
                <a:lnTo>
                  <a:pt x="81356" y="150444"/>
                </a:lnTo>
                <a:lnTo>
                  <a:pt x="92468" y="142849"/>
                </a:lnTo>
                <a:lnTo>
                  <a:pt x="96377" y="138633"/>
                </a:lnTo>
                <a:lnTo>
                  <a:pt x="58940" y="138633"/>
                </a:lnTo>
                <a:lnTo>
                  <a:pt x="53911" y="138518"/>
                </a:lnTo>
                <a:lnTo>
                  <a:pt x="20891" y="114554"/>
                </a:lnTo>
                <a:lnTo>
                  <a:pt x="19519" y="104152"/>
                </a:lnTo>
                <a:lnTo>
                  <a:pt x="19799" y="98259"/>
                </a:lnTo>
                <a:lnTo>
                  <a:pt x="37261" y="5308"/>
                </a:lnTo>
                <a:lnTo>
                  <a:pt x="37210" y="4762"/>
                </a:lnTo>
                <a:lnTo>
                  <a:pt x="25031" y="76"/>
                </a:lnTo>
                <a:lnTo>
                  <a:pt x="22631" y="0"/>
                </a:lnTo>
                <a:close/>
              </a:path>
              <a:path w="560069" h="236855">
                <a:moveTo>
                  <a:pt x="110845" y="16573"/>
                </a:moveTo>
                <a:lnTo>
                  <a:pt x="89090" y="112077"/>
                </a:lnTo>
                <a:lnTo>
                  <a:pt x="87261" y="117487"/>
                </a:lnTo>
                <a:lnTo>
                  <a:pt x="58940" y="138633"/>
                </a:lnTo>
                <a:lnTo>
                  <a:pt x="96377" y="138633"/>
                </a:lnTo>
                <a:lnTo>
                  <a:pt x="97142" y="137807"/>
                </a:lnTo>
                <a:lnTo>
                  <a:pt x="104736" y="125222"/>
                </a:lnTo>
                <a:lnTo>
                  <a:pt x="107441" y="117767"/>
                </a:lnTo>
                <a:lnTo>
                  <a:pt x="125463" y="21882"/>
                </a:lnTo>
                <a:lnTo>
                  <a:pt x="125399" y="21336"/>
                </a:lnTo>
                <a:lnTo>
                  <a:pt x="113322" y="16662"/>
                </a:lnTo>
                <a:lnTo>
                  <a:pt x="110845" y="16573"/>
                </a:lnTo>
                <a:close/>
              </a:path>
              <a:path w="560069" h="236855">
                <a:moveTo>
                  <a:pt x="227466" y="85204"/>
                </a:moveTo>
                <a:lnTo>
                  <a:pt x="192658" y="85204"/>
                </a:lnTo>
                <a:lnTo>
                  <a:pt x="200698" y="86715"/>
                </a:lnTo>
                <a:lnTo>
                  <a:pt x="203669" y="87960"/>
                </a:lnTo>
                <a:lnTo>
                  <a:pt x="213944" y="109918"/>
                </a:lnTo>
                <a:lnTo>
                  <a:pt x="213537" y="114528"/>
                </a:lnTo>
                <a:lnTo>
                  <a:pt x="201498" y="178562"/>
                </a:lnTo>
                <a:lnTo>
                  <a:pt x="201548" y="179082"/>
                </a:lnTo>
                <a:lnTo>
                  <a:pt x="215696" y="183769"/>
                </a:lnTo>
                <a:lnTo>
                  <a:pt x="216661" y="183718"/>
                </a:lnTo>
                <a:lnTo>
                  <a:pt x="232346" y="114134"/>
                </a:lnTo>
                <a:lnTo>
                  <a:pt x="232879" y="108000"/>
                </a:lnTo>
                <a:lnTo>
                  <a:pt x="232346" y="97523"/>
                </a:lnTo>
                <a:lnTo>
                  <a:pt x="231178" y="92786"/>
                </a:lnTo>
                <a:lnTo>
                  <a:pt x="227466" y="85204"/>
                </a:lnTo>
                <a:close/>
              </a:path>
              <a:path w="560069" h="236855">
                <a:moveTo>
                  <a:pt x="156984" y="64135"/>
                </a:moveTo>
                <a:lnTo>
                  <a:pt x="134581" y="165976"/>
                </a:lnTo>
                <a:lnTo>
                  <a:pt x="134619" y="166497"/>
                </a:lnTo>
                <a:lnTo>
                  <a:pt x="148780" y="171183"/>
                </a:lnTo>
                <a:lnTo>
                  <a:pt x="149732" y="171145"/>
                </a:lnTo>
                <a:lnTo>
                  <a:pt x="165760" y="99796"/>
                </a:lnTo>
                <a:lnTo>
                  <a:pt x="171907" y="94513"/>
                </a:lnTo>
                <a:lnTo>
                  <a:pt x="177545" y="90690"/>
                </a:lnTo>
                <a:lnTo>
                  <a:pt x="187820" y="85966"/>
                </a:lnTo>
                <a:lnTo>
                  <a:pt x="192658" y="85204"/>
                </a:lnTo>
                <a:lnTo>
                  <a:pt x="227466" y="85204"/>
                </a:lnTo>
                <a:lnTo>
                  <a:pt x="227012" y="84277"/>
                </a:lnTo>
                <a:lnTo>
                  <a:pt x="225763" y="82791"/>
                </a:lnTo>
                <a:lnTo>
                  <a:pt x="167144" y="82791"/>
                </a:lnTo>
                <a:lnTo>
                  <a:pt x="169697" y="69151"/>
                </a:lnTo>
                <a:lnTo>
                  <a:pt x="159067" y="64300"/>
                </a:lnTo>
                <a:lnTo>
                  <a:pt x="156984" y="64135"/>
                </a:lnTo>
                <a:close/>
              </a:path>
              <a:path w="560069" h="236855">
                <a:moveTo>
                  <a:pt x="198234" y="70015"/>
                </a:moveTo>
                <a:lnTo>
                  <a:pt x="192392" y="70408"/>
                </a:lnTo>
                <a:lnTo>
                  <a:pt x="180263" y="74104"/>
                </a:lnTo>
                <a:lnTo>
                  <a:pt x="173862" y="77622"/>
                </a:lnTo>
                <a:lnTo>
                  <a:pt x="167144" y="82791"/>
                </a:lnTo>
                <a:lnTo>
                  <a:pt x="225763" y="82791"/>
                </a:lnTo>
                <a:lnTo>
                  <a:pt x="223939" y="80619"/>
                </a:lnTo>
                <a:lnTo>
                  <a:pt x="215785" y="74460"/>
                </a:lnTo>
                <a:lnTo>
                  <a:pt x="210451" y="72301"/>
                </a:lnTo>
                <a:lnTo>
                  <a:pt x="198234" y="70015"/>
                </a:lnTo>
                <a:close/>
              </a:path>
              <a:path w="560069" h="236855">
                <a:moveTo>
                  <a:pt x="340613" y="187452"/>
                </a:moveTo>
                <a:lnTo>
                  <a:pt x="323926" y="187452"/>
                </a:lnTo>
                <a:lnTo>
                  <a:pt x="321360" y="201091"/>
                </a:lnTo>
                <a:lnTo>
                  <a:pt x="321411" y="201625"/>
                </a:lnTo>
                <a:lnTo>
                  <a:pt x="333882" y="205981"/>
                </a:lnTo>
                <a:lnTo>
                  <a:pt x="334733" y="205930"/>
                </a:lnTo>
                <a:lnTo>
                  <a:pt x="340613" y="187452"/>
                </a:lnTo>
                <a:close/>
              </a:path>
              <a:path w="560069" h="236855">
                <a:moveTo>
                  <a:pt x="301866" y="89484"/>
                </a:moveTo>
                <a:lnTo>
                  <a:pt x="265988" y="109347"/>
                </a:lnTo>
                <a:lnTo>
                  <a:pt x="253911" y="152425"/>
                </a:lnTo>
                <a:lnTo>
                  <a:pt x="254406" y="165925"/>
                </a:lnTo>
                <a:lnTo>
                  <a:pt x="278764" y="197472"/>
                </a:lnTo>
                <a:lnTo>
                  <a:pt x="292658" y="200088"/>
                </a:lnTo>
                <a:lnTo>
                  <a:pt x="299084" y="199669"/>
                </a:lnTo>
                <a:lnTo>
                  <a:pt x="311454" y="195478"/>
                </a:lnTo>
                <a:lnTo>
                  <a:pt x="317665" y="192100"/>
                </a:lnTo>
                <a:lnTo>
                  <a:pt x="323926" y="187452"/>
                </a:lnTo>
                <a:lnTo>
                  <a:pt x="340613" y="187452"/>
                </a:lnTo>
                <a:lnTo>
                  <a:pt x="341162" y="184531"/>
                </a:lnTo>
                <a:lnTo>
                  <a:pt x="296887" y="184531"/>
                </a:lnTo>
                <a:lnTo>
                  <a:pt x="294512" y="184416"/>
                </a:lnTo>
                <a:lnTo>
                  <a:pt x="273227" y="159562"/>
                </a:lnTo>
                <a:lnTo>
                  <a:pt x="273481" y="149758"/>
                </a:lnTo>
                <a:lnTo>
                  <a:pt x="288277" y="111734"/>
                </a:lnTo>
                <a:lnTo>
                  <a:pt x="302806" y="105791"/>
                </a:lnTo>
                <a:lnTo>
                  <a:pt x="332440" y="105791"/>
                </a:lnTo>
                <a:lnTo>
                  <a:pt x="332308" y="105587"/>
                </a:lnTo>
                <a:lnTo>
                  <a:pt x="328269" y="100977"/>
                </a:lnTo>
                <a:lnTo>
                  <a:pt x="319633" y="94132"/>
                </a:lnTo>
                <a:lnTo>
                  <a:pt x="314591" y="91884"/>
                </a:lnTo>
                <a:lnTo>
                  <a:pt x="301866" y="89484"/>
                </a:lnTo>
                <a:close/>
              </a:path>
              <a:path w="560069" h="236855">
                <a:moveTo>
                  <a:pt x="332440" y="105791"/>
                </a:moveTo>
                <a:lnTo>
                  <a:pt x="302806" y="105791"/>
                </a:lnTo>
                <a:lnTo>
                  <a:pt x="312394" y="107594"/>
                </a:lnTo>
                <a:lnTo>
                  <a:pt x="316864" y="110083"/>
                </a:lnTo>
                <a:lnTo>
                  <a:pt x="324815" y="118160"/>
                </a:lnTo>
                <a:lnTo>
                  <a:pt x="328675" y="123685"/>
                </a:lnTo>
                <a:lnTo>
                  <a:pt x="332435" y="130670"/>
                </a:lnTo>
                <a:lnTo>
                  <a:pt x="325018" y="170167"/>
                </a:lnTo>
                <a:lnTo>
                  <a:pt x="296887" y="184531"/>
                </a:lnTo>
                <a:lnTo>
                  <a:pt x="341162" y="184531"/>
                </a:lnTo>
                <a:lnTo>
                  <a:pt x="354913" y="111366"/>
                </a:lnTo>
                <a:lnTo>
                  <a:pt x="336067" y="111366"/>
                </a:lnTo>
                <a:lnTo>
                  <a:pt x="332440" y="105791"/>
                </a:lnTo>
                <a:close/>
              </a:path>
              <a:path w="560069" h="236855">
                <a:moveTo>
                  <a:pt x="350951" y="51600"/>
                </a:moveTo>
                <a:lnTo>
                  <a:pt x="336067" y="111366"/>
                </a:lnTo>
                <a:lnTo>
                  <a:pt x="354913" y="111366"/>
                </a:lnTo>
                <a:lnTo>
                  <a:pt x="365150" y="56896"/>
                </a:lnTo>
                <a:lnTo>
                  <a:pt x="365086" y="56375"/>
                </a:lnTo>
                <a:lnTo>
                  <a:pt x="350951" y="51600"/>
                </a:lnTo>
                <a:close/>
              </a:path>
              <a:path w="560069" h="236855">
                <a:moveTo>
                  <a:pt x="424395" y="112522"/>
                </a:moveTo>
                <a:lnTo>
                  <a:pt x="385013" y="131102"/>
                </a:lnTo>
                <a:lnTo>
                  <a:pt x="372275" y="168630"/>
                </a:lnTo>
                <a:lnTo>
                  <a:pt x="371903" y="176949"/>
                </a:lnTo>
                <a:lnTo>
                  <a:pt x="373583" y="190919"/>
                </a:lnTo>
                <a:lnTo>
                  <a:pt x="405091" y="221221"/>
                </a:lnTo>
                <a:lnTo>
                  <a:pt x="430898" y="224269"/>
                </a:lnTo>
                <a:lnTo>
                  <a:pt x="434682" y="224167"/>
                </a:lnTo>
                <a:lnTo>
                  <a:pt x="453851" y="209651"/>
                </a:lnTo>
                <a:lnTo>
                  <a:pt x="426631" y="209651"/>
                </a:lnTo>
                <a:lnTo>
                  <a:pt x="422309" y="209232"/>
                </a:lnTo>
                <a:lnTo>
                  <a:pt x="391261" y="186131"/>
                </a:lnTo>
                <a:lnTo>
                  <a:pt x="390724" y="176657"/>
                </a:lnTo>
                <a:lnTo>
                  <a:pt x="391083" y="171907"/>
                </a:lnTo>
                <a:lnTo>
                  <a:pt x="392112" y="166420"/>
                </a:lnTo>
                <a:lnTo>
                  <a:pt x="466733" y="166420"/>
                </a:lnTo>
                <a:lnTo>
                  <a:pt x="467325" y="163271"/>
                </a:lnTo>
                <a:lnTo>
                  <a:pt x="448475" y="163271"/>
                </a:lnTo>
                <a:lnTo>
                  <a:pt x="394614" y="153149"/>
                </a:lnTo>
                <a:lnTo>
                  <a:pt x="423557" y="127012"/>
                </a:lnTo>
                <a:lnTo>
                  <a:pt x="457708" y="127012"/>
                </a:lnTo>
                <a:lnTo>
                  <a:pt x="455714" y="124841"/>
                </a:lnTo>
                <a:lnTo>
                  <a:pt x="445757" y="117817"/>
                </a:lnTo>
                <a:lnTo>
                  <a:pt x="439381" y="115341"/>
                </a:lnTo>
                <a:lnTo>
                  <a:pt x="424395" y="112522"/>
                </a:lnTo>
                <a:close/>
              </a:path>
              <a:path w="560069" h="236855">
                <a:moveTo>
                  <a:pt x="450824" y="206870"/>
                </a:moveTo>
                <a:lnTo>
                  <a:pt x="449440" y="207010"/>
                </a:lnTo>
                <a:lnTo>
                  <a:pt x="445706" y="207899"/>
                </a:lnTo>
                <a:lnTo>
                  <a:pt x="443331" y="208343"/>
                </a:lnTo>
                <a:lnTo>
                  <a:pt x="437616" y="209232"/>
                </a:lnTo>
                <a:lnTo>
                  <a:pt x="434276" y="209499"/>
                </a:lnTo>
                <a:lnTo>
                  <a:pt x="426631" y="209651"/>
                </a:lnTo>
                <a:lnTo>
                  <a:pt x="453851" y="209651"/>
                </a:lnTo>
                <a:lnTo>
                  <a:pt x="453605" y="208457"/>
                </a:lnTo>
                <a:lnTo>
                  <a:pt x="453364" y="208013"/>
                </a:lnTo>
                <a:lnTo>
                  <a:pt x="452653" y="207340"/>
                </a:lnTo>
                <a:lnTo>
                  <a:pt x="452221" y="207137"/>
                </a:lnTo>
                <a:lnTo>
                  <a:pt x="450824" y="206870"/>
                </a:lnTo>
                <a:close/>
              </a:path>
              <a:path w="560069" h="236855">
                <a:moveTo>
                  <a:pt x="466733" y="166420"/>
                </a:moveTo>
                <a:lnTo>
                  <a:pt x="392112" y="166420"/>
                </a:lnTo>
                <a:lnTo>
                  <a:pt x="458965" y="178981"/>
                </a:lnTo>
                <a:lnTo>
                  <a:pt x="460717" y="178689"/>
                </a:lnTo>
                <a:lnTo>
                  <a:pt x="464032" y="176809"/>
                </a:lnTo>
                <a:lnTo>
                  <a:pt x="465137" y="174917"/>
                </a:lnTo>
                <a:lnTo>
                  <a:pt x="466733" y="166420"/>
                </a:lnTo>
                <a:close/>
              </a:path>
              <a:path w="560069" h="236855">
                <a:moveTo>
                  <a:pt x="457708" y="127012"/>
                </a:moveTo>
                <a:lnTo>
                  <a:pt x="423557" y="127012"/>
                </a:lnTo>
                <a:lnTo>
                  <a:pt x="436803" y="129501"/>
                </a:lnTo>
                <a:lnTo>
                  <a:pt x="442899" y="133451"/>
                </a:lnTo>
                <a:lnTo>
                  <a:pt x="449770" y="145948"/>
                </a:lnTo>
                <a:lnTo>
                  <a:pt x="450481" y="153797"/>
                </a:lnTo>
                <a:lnTo>
                  <a:pt x="448475" y="163271"/>
                </a:lnTo>
                <a:lnTo>
                  <a:pt x="467325" y="163271"/>
                </a:lnTo>
                <a:lnTo>
                  <a:pt x="467499" y="162344"/>
                </a:lnTo>
                <a:lnTo>
                  <a:pt x="467817" y="156133"/>
                </a:lnTo>
                <a:lnTo>
                  <a:pt x="466648" y="144183"/>
                </a:lnTo>
                <a:lnTo>
                  <a:pt x="464997" y="138760"/>
                </a:lnTo>
                <a:lnTo>
                  <a:pt x="459562" y="129032"/>
                </a:lnTo>
                <a:lnTo>
                  <a:pt x="457708" y="127012"/>
                </a:lnTo>
                <a:close/>
              </a:path>
              <a:path w="560069" h="236855">
                <a:moveTo>
                  <a:pt x="505955" y="129717"/>
                </a:moveTo>
                <a:lnTo>
                  <a:pt x="483565" y="231571"/>
                </a:lnTo>
                <a:lnTo>
                  <a:pt x="483603" y="232092"/>
                </a:lnTo>
                <a:lnTo>
                  <a:pt x="497763" y="236778"/>
                </a:lnTo>
                <a:lnTo>
                  <a:pt x="498716" y="236728"/>
                </a:lnTo>
                <a:lnTo>
                  <a:pt x="513981" y="169443"/>
                </a:lnTo>
                <a:lnTo>
                  <a:pt x="517296" y="165912"/>
                </a:lnTo>
                <a:lnTo>
                  <a:pt x="540232" y="152006"/>
                </a:lnTo>
                <a:lnTo>
                  <a:pt x="558230" y="152006"/>
                </a:lnTo>
                <a:lnTo>
                  <a:pt x="558685" y="149707"/>
                </a:lnTo>
                <a:lnTo>
                  <a:pt x="515873" y="149707"/>
                </a:lnTo>
                <a:lnTo>
                  <a:pt x="518585" y="135255"/>
                </a:lnTo>
                <a:lnTo>
                  <a:pt x="518655" y="134226"/>
                </a:lnTo>
                <a:lnTo>
                  <a:pt x="508050" y="129882"/>
                </a:lnTo>
                <a:lnTo>
                  <a:pt x="505955" y="129717"/>
                </a:lnTo>
                <a:close/>
              </a:path>
              <a:path w="560069" h="236855">
                <a:moveTo>
                  <a:pt x="558230" y="152006"/>
                </a:moveTo>
                <a:lnTo>
                  <a:pt x="540232" y="152006"/>
                </a:lnTo>
                <a:lnTo>
                  <a:pt x="543598" y="152641"/>
                </a:lnTo>
                <a:lnTo>
                  <a:pt x="544995" y="153060"/>
                </a:lnTo>
                <a:lnTo>
                  <a:pt x="553097" y="157213"/>
                </a:lnTo>
                <a:lnTo>
                  <a:pt x="553783" y="157505"/>
                </a:lnTo>
                <a:lnTo>
                  <a:pt x="554951" y="157721"/>
                </a:lnTo>
                <a:lnTo>
                  <a:pt x="555434" y="157645"/>
                </a:lnTo>
                <a:lnTo>
                  <a:pt x="556221" y="157111"/>
                </a:lnTo>
                <a:lnTo>
                  <a:pt x="556577" y="156692"/>
                </a:lnTo>
                <a:lnTo>
                  <a:pt x="557250" y="155524"/>
                </a:lnTo>
                <a:lnTo>
                  <a:pt x="557574" y="154673"/>
                </a:lnTo>
                <a:lnTo>
                  <a:pt x="558097" y="152641"/>
                </a:lnTo>
                <a:lnTo>
                  <a:pt x="558230" y="152006"/>
                </a:lnTo>
                <a:close/>
              </a:path>
              <a:path w="560069" h="236855">
                <a:moveTo>
                  <a:pt x="542213" y="134950"/>
                </a:moveTo>
                <a:lnTo>
                  <a:pt x="515873" y="149707"/>
                </a:lnTo>
                <a:lnTo>
                  <a:pt x="558685" y="149707"/>
                </a:lnTo>
                <a:lnTo>
                  <a:pt x="559312" y="146265"/>
                </a:lnTo>
                <a:lnTo>
                  <a:pt x="559561" y="144564"/>
                </a:lnTo>
                <a:lnTo>
                  <a:pt x="559549" y="142290"/>
                </a:lnTo>
                <a:lnTo>
                  <a:pt x="542213" y="1349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17667" y="1399535"/>
            <a:ext cx="1810063" cy="641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3571" y="1686040"/>
            <a:ext cx="2936515" cy="2984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768340" y="1039367"/>
            <a:ext cx="5166360" cy="2291080"/>
          </a:xfrm>
          <a:prstGeom prst="rect">
            <a:avLst/>
          </a:prstGeom>
          <a:solidFill>
            <a:srgbClr val="F7C7AC"/>
          </a:solidFill>
          <a:ln w="12192">
            <a:solidFill>
              <a:srgbClr val="01216D"/>
            </a:solidFill>
          </a:ln>
        </p:spPr>
        <p:txBody>
          <a:bodyPr vert="horz" wrap="square" lIns="0" tIns="17018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340"/>
              </a:spcBef>
            </a:pPr>
            <a:r>
              <a:rPr sz="1800" b="1" spc="-5" dirty="0">
                <a:latin typeface="Calibri"/>
                <a:cs typeface="Calibri"/>
              </a:rPr>
              <a:t>Financing:</a:t>
            </a:r>
            <a:endParaRPr sz="1800">
              <a:latin typeface="Calibri"/>
              <a:cs typeface="Calibri"/>
            </a:endParaRPr>
          </a:p>
          <a:p>
            <a:pPr marL="377190" marR="774700" indent="-286385">
              <a:lnSpc>
                <a:spcPct val="100000"/>
              </a:lnSpc>
              <a:buFont typeface="Arial"/>
              <a:buChar char="•"/>
              <a:tabLst>
                <a:tab pos="377190" algn="l"/>
                <a:tab pos="377825" algn="l"/>
              </a:tabLst>
            </a:pPr>
            <a:r>
              <a:rPr sz="1800" spc="-5" dirty="0">
                <a:latin typeface="Calibri"/>
                <a:cs typeface="Calibri"/>
              </a:rPr>
              <a:t>Essential part of the </a:t>
            </a:r>
            <a:r>
              <a:rPr sz="1800" spc="-15" dirty="0">
                <a:latin typeface="Calibri"/>
                <a:cs typeface="Calibri"/>
              </a:rPr>
              <a:t>stakeholder integrated  </a:t>
            </a:r>
            <a:r>
              <a:rPr sz="1800" spc="-5" dirty="0">
                <a:latin typeface="Calibri"/>
                <a:cs typeface="Calibri"/>
              </a:rPr>
              <a:t>meassure development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(push)</a:t>
            </a:r>
            <a:endParaRPr sz="1800">
              <a:latin typeface="Calibri"/>
              <a:cs typeface="Calibri"/>
            </a:endParaRPr>
          </a:p>
          <a:p>
            <a:pPr marL="377190" indent="-286385">
              <a:lnSpc>
                <a:spcPct val="100000"/>
              </a:lnSpc>
              <a:buFont typeface="Arial"/>
              <a:buChar char="•"/>
              <a:tabLst>
                <a:tab pos="377190" algn="l"/>
                <a:tab pos="377825" algn="l"/>
              </a:tabLst>
            </a:pPr>
            <a:r>
              <a:rPr sz="1800" spc="-10" dirty="0">
                <a:latin typeface="Calibri"/>
                <a:cs typeface="Calibri"/>
              </a:rPr>
              <a:t>Orientation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measure development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(pull)</a:t>
            </a:r>
            <a:endParaRPr sz="1800">
              <a:latin typeface="Calibri"/>
              <a:cs typeface="Calibri"/>
            </a:endParaRPr>
          </a:p>
          <a:p>
            <a:pPr marL="377190" marR="807720" indent="-286385">
              <a:lnSpc>
                <a:spcPct val="100000"/>
              </a:lnSpc>
              <a:buFont typeface="Arial"/>
              <a:buChar char="•"/>
              <a:tabLst>
                <a:tab pos="377190" algn="l"/>
                <a:tab pos="377825" algn="l"/>
              </a:tabLst>
            </a:pPr>
            <a:r>
              <a:rPr sz="1800" spc="-10" dirty="0">
                <a:latin typeface="Calibri"/>
                <a:cs typeface="Calibri"/>
              </a:rPr>
              <a:t>Concerted </a:t>
            </a:r>
            <a:r>
              <a:rPr sz="1800" spc="-5" dirty="0">
                <a:latin typeface="Calibri"/>
                <a:cs typeface="Calibri"/>
              </a:rPr>
              <a:t>roadmap </a:t>
            </a:r>
            <a:r>
              <a:rPr sz="1800" dirty="0">
                <a:latin typeface="Calibri"/>
                <a:cs typeface="Calibri"/>
              </a:rPr>
              <a:t>as </a:t>
            </a:r>
            <a:r>
              <a:rPr sz="1800" spc="-5" dirty="0">
                <a:latin typeface="Calibri"/>
                <a:cs typeface="Calibri"/>
              </a:rPr>
              <a:t>regional </a:t>
            </a:r>
            <a:r>
              <a:rPr sz="1800" spc="-10" dirty="0">
                <a:latin typeface="Calibri"/>
                <a:cs typeface="Calibri"/>
              </a:rPr>
              <a:t>adaptation  investment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plan</a:t>
            </a:r>
            <a:endParaRPr sz="1800">
              <a:latin typeface="Calibri"/>
              <a:cs typeface="Calibri"/>
            </a:endParaRPr>
          </a:p>
          <a:p>
            <a:pPr marL="376555" indent="-286385">
              <a:lnSpc>
                <a:spcPct val="100000"/>
              </a:lnSpc>
              <a:buFont typeface="Arial"/>
              <a:buChar char="•"/>
              <a:tabLst>
                <a:tab pos="376555" algn="l"/>
                <a:tab pos="377190" algn="l"/>
              </a:tabLst>
            </a:pPr>
            <a:r>
              <a:rPr sz="1800" spc="-5" dirty="0">
                <a:latin typeface="Calibri"/>
                <a:cs typeface="Calibri"/>
              </a:rPr>
              <a:t>Consulting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exploration </a:t>
            </a:r>
            <a:r>
              <a:rPr sz="1800" spc="-15" dirty="0">
                <a:latin typeface="Calibri"/>
                <a:cs typeface="Calibri"/>
              </a:rPr>
              <a:t>for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funding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235183" y="30480"/>
            <a:ext cx="1956815" cy="1027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38516" y="3689608"/>
            <a:ext cx="1344295" cy="1917700"/>
          </a:xfrm>
          <a:custGeom>
            <a:avLst/>
            <a:gdLst/>
            <a:ahLst/>
            <a:cxnLst/>
            <a:rect l="l" t="t" r="r" b="b"/>
            <a:pathLst>
              <a:path w="1344295" h="1917700">
                <a:moveTo>
                  <a:pt x="0" y="224028"/>
                </a:moveTo>
                <a:lnTo>
                  <a:pt x="4551" y="178876"/>
                </a:lnTo>
                <a:lnTo>
                  <a:pt x="17605" y="136822"/>
                </a:lnTo>
                <a:lnTo>
                  <a:pt x="38261" y="98767"/>
                </a:lnTo>
                <a:lnTo>
                  <a:pt x="65617" y="65612"/>
                </a:lnTo>
                <a:lnTo>
                  <a:pt x="98773" y="38258"/>
                </a:lnTo>
                <a:lnTo>
                  <a:pt x="136827" y="17603"/>
                </a:lnTo>
                <a:lnTo>
                  <a:pt x="178879" y="4551"/>
                </a:lnTo>
                <a:lnTo>
                  <a:pt x="224028" y="0"/>
                </a:lnTo>
                <a:lnTo>
                  <a:pt x="1120140" y="0"/>
                </a:lnTo>
                <a:lnTo>
                  <a:pt x="1165288" y="4551"/>
                </a:lnTo>
                <a:lnTo>
                  <a:pt x="1207340" y="17603"/>
                </a:lnTo>
                <a:lnTo>
                  <a:pt x="1245394" y="38258"/>
                </a:lnTo>
                <a:lnTo>
                  <a:pt x="1278550" y="65612"/>
                </a:lnTo>
                <a:lnTo>
                  <a:pt x="1305906" y="98767"/>
                </a:lnTo>
                <a:lnTo>
                  <a:pt x="1326562" y="136822"/>
                </a:lnTo>
                <a:lnTo>
                  <a:pt x="1339616" y="178876"/>
                </a:lnTo>
                <a:lnTo>
                  <a:pt x="1344168" y="224028"/>
                </a:lnTo>
                <a:lnTo>
                  <a:pt x="1344168" y="1693151"/>
                </a:lnTo>
                <a:lnTo>
                  <a:pt x="1339616" y="1738303"/>
                </a:lnTo>
                <a:lnTo>
                  <a:pt x="1326562" y="1780358"/>
                </a:lnTo>
                <a:lnTo>
                  <a:pt x="1305906" y="1818415"/>
                </a:lnTo>
                <a:lnTo>
                  <a:pt x="1278550" y="1851572"/>
                </a:lnTo>
                <a:lnTo>
                  <a:pt x="1245394" y="1878929"/>
                </a:lnTo>
                <a:lnTo>
                  <a:pt x="1207340" y="1899586"/>
                </a:lnTo>
                <a:lnTo>
                  <a:pt x="1165288" y="1912640"/>
                </a:lnTo>
                <a:lnTo>
                  <a:pt x="1120140" y="1917192"/>
                </a:lnTo>
                <a:lnTo>
                  <a:pt x="224028" y="1917192"/>
                </a:lnTo>
                <a:lnTo>
                  <a:pt x="178879" y="1912640"/>
                </a:lnTo>
                <a:lnTo>
                  <a:pt x="136827" y="1899586"/>
                </a:lnTo>
                <a:lnTo>
                  <a:pt x="98773" y="1878929"/>
                </a:lnTo>
                <a:lnTo>
                  <a:pt x="65617" y="1851572"/>
                </a:lnTo>
                <a:lnTo>
                  <a:pt x="38261" y="1818415"/>
                </a:lnTo>
                <a:lnTo>
                  <a:pt x="17605" y="1780358"/>
                </a:lnTo>
                <a:lnTo>
                  <a:pt x="4551" y="1738303"/>
                </a:lnTo>
                <a:lnTo>
                  <a:pt x="0" y="1693151"/>
                </a:lnTo>
                <a:lnTo>
                  <a:pt x="0" y="224028"/>
                </a:lnTo>
                <a:close/>
              </a:path>
            </a:pathLst>
          </a:custGeom>
          <a:ln w="76200">
            <a:solidFill>
              <a:srgbClr val="E96C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364980" y="3665225"/>
            <a:ext cx="1344295" cy="1917700"/>
          </a:xfrm>
          <a:custGeom>
            <a:avLst/>
            <a:gdLst/>
            <a:ahLst/>
            <a:cxnLst/>
            <a:rect l="l" t="t" r="r" b="b"/>
            <a:pathLst>
              <a:path w="1344295" h="1917700">
                <a:moveTo>
                  <a:pt x="0" y="224028"/>
                </a:moveTo>
                <a:lnTo>
                  <a:pt x="4551" y="178876"/>
                </a:lnTo>
                <a:lnTo>
                  <a:pt x="17605" y="136822"/>
                </a:lnTo>
                <a:lnTo>
                  <a:pt x="38261" y="98767"/>
                </a:lnTo>
                <a:lnTo>
                  <a:pt x="65617" y="65612"/>
                </a:lnTo>
                <a:lnTo>
                  <a:pt x="98773" y="38258"/>
                </a:lnTo>
                <a:lnTo>
                  <a:pt x="136827" y="17603"/>
                </a:lnTo>
                <a:lnTo>
                  <a:pt x="178879" y="4551"/>
                </a:lnTo>
                <a:lnTo>
                  <a:pt x="224028" y="0"/>
                </a:lnTo>
                <a:lnTo>
                  <a:pt x="1120140" y="0"/>
                </a:lnTo>
                <a:lnTo>
                  <a:pt x="1165288" y="4551"/>
                </a:lnTo>
                <a:lnTo>
                  <a:pt x="1207340" y="17603"/>
                </a:lnTo>
                <a:lnTo>
                  <a:pt x="1245394" y="38258"/>
                </a:lnTo>
                <a:lnTo>
                  <a:pt x="1278550" y="65612"/>
                </a:lnTo>
                <a:lnTo>
                  <a:pt x="1305906" y="98767"/>
                </a:lnTo>
                <a:lnTo>
                  <a:pt x="1326562" y="136822"/>
                </a:lnTo>
                <a:lnTo>
                  <a:pt x="1339616" y="178876"/>
                </a:lnTo>
                <a:lnTo>
                  <a:pt x="1344168" y="224028"/>
                </a:lnTo>
                <a:lnTo>
                  <a:pt x="1344168" y="1693151"/>
                </a:lnTo>
                <a:lnTo>
                  <a:pt x="1339616" y="1738303"/>
                </a:lnTo>
                <a:lnTo>
                  <a:pt x="1326562" y="1780358"/>
                </a:lnTo>
                <a:lnTo>
                  <a:pt x="1305906" y="1818415"/>
                </a:lnTo>
                <a:lnTo>
                  <a:pt x="1278550" y="1851572"/>
                </a:lnTo>
                <a:lnTo>
                  <a:pt x="1245394" y="1878929"/>
                </a:lnTo>
                <a:lnTo>
                  <a:pt x="1207340" y="1899586"/>
                </a:lnTo>
                <a:lnTo>
                  <a:pt x="1165288" y="1912640"/>
                </a:lnTo>
                <a:lnTo>
                  <a:pt x="1120140" y="1917192"/>
                </a:lnTo>
                <a:lnTo>
                  <a:pt x="224028" y="1917192"/>
                </a:lnTo>
                <a:lnTo>
                  <a:pt x="178879" y="1912640"/>
                </a:lnTo>
                <a:lnTo>
                  <a:pt x="136827" y="1899586"/>
                </a:lnTo>
                <a:lnTo>
                  <a:pt x="98773" y="1878929"/>
                </a:lnTo>
                <a:lnTo>
                  <a:pt x="65617" y="1851572"/>
                </a:lnTo>
                <a:lnTo>
                  <a:pt x="38261" y="1818415"/>
                </a:lnTo>
                <a:lnTo>
                  <a:pt x="17605" y="1780358"/>
                </a:lnTo>
                <a:lnTo>
                  <a:pt x="4551" y="1738303"/>
                </a:lnTo>
                <a:lnTo>
                  <a:pt x="0" y="1693151"/>
                </a:lnTo>
                <a:lnTo>
                  <a:pt x="0" y="224028"/>
                </a:lnTo>
                <a:close/>
              </a:path>
            </a:pathLst>
          </a:custGeom>
          <a:ln w="76200">
            <a:solidFill>
              <a:srgbClr val="E96C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63592" y="6444636"/>
            <a:ext cx="79057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95669" y="6444636"/>
            <a:ext cx="12014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14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8947" y="1207263"/>
            <a:ext cx="921321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Arial"/>
                <a:cs typeface="Arial"/>
              </a:rPr>
              <a:t>Online workshops in </a:t>
            </a:r>
            <a:r>
              <a:rPr sz="2500" spc="-15" dirty="0">
                <a:latin typeface="Arial"/>
                <a:cs typeface="Arial"/>
              </a:rPr>
              <a:t>Wesel, </a:t>
            </a:r>
            <a:r>
              <a:rPr sz="2500" spc="-5" dirty="0">
                <a:latin typeface="Arial"/>
                <a:cs typeface="Arial"/>
              </a:rPr>
              <a:t>Steinfurt, Soest,</a:t>
            </a:r>
            <a:r>
              <a:rPr sz="2500" spc="50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Siegen-Wittgenstein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8947" y="376363"/>
            <a:ext cx="6148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What did we achieve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so</a:t>
            </a:r>
            <a:r>
              <a:rPr b="1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far?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5537" y="3741417"/>
            <a:ext cx="3167380" cy="964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200"/>
              </a:lnSpc>
              <a:spcBef>
                <a:spcPts val="100"/>
              </a:spcBef>
            </a:pPr>
            <a:r>
              <a:rPr sz="2500" spc="-5" dirty="0">
                <a:latin typeface="Arial"/>
                <a:cs typeface="Arial"/>
              </a:rPr>
              <a:t>Mutual </a:t>
            </a:r>
            <a:r>
              <a:rPr sz="2500" spc="-10" dirty="0">
                <a:latin typeface="Arial"/>
                <a:cs typeface="Arial"/>
              </a:rPr>
              <a:t>Exchange  </a:t>
            </a:r>
            <a:r>
              <a:rPr sz="2500" spc="-5" dirty="0">
                <a:latin typeface="Arial"/>
                <a:cs typeface="Arial"/>
              </a:rPr>
              <a:t>Rivus (NL) + ER</a:t>
            </a:r>
            <a:r>
              <a:rPr sz="2500" spc="-50" dirty="0">
                <a:latin typeface="Arial"/>
                <a:cs typeface="Arial"/>
              </a:rPr>
              <a:t> </a:t>
            </a:r>
            <a:r>
              <a:rPr sz="2500" spc="-25" dirty="0">
                <a:latin typeface="Arial"/>
                <a:cs typeface="Arial"/>
              </a:rPr>
              <a:t>NRW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39002" y="3916397"/>
            <a:ext cx="493077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Arial"/>
                <a:cs typeface="Arial"/>
              </a:rPr>
              <a:t>Start of the first dialogue phase in  Coesfeld, Minden-Lübbecke,</a:t>
            </a:r>
            <a:r>
              <a:rPr sz="2500" spc="-70" dirty="0">
                <a:latin typeface="Arial"/>
                <a:cs typeface="Arial"/>
              </a:rPr>
              <a:t> </a:t>
            </a:r>
            <a:r>
              <a:rPr sz="2500" spc="-5" dirty="0">
                <a:latin typeface="Arial"/>
                <a:cs typeface="Arial"/>
              </a:rPr>
              <a:t>Lippe</a:t>
            </a:r>
            <a:endParaRPr sz="25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000" y="1924811"/>
            <a:ext cx="2830068" cy="1556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69920" y="1921764"/>
            <a:ext cx="2773679" cy="15514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7932" y="1924811"/>
            <a:ext cx="2805683" cy="1560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73895" y="1924811"/>
            <a:ext cx="2804159" cy="1551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7931" y="4741164"/>
            <a:ext cx="2814827" cy="14904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28644" y="4747259"/>
            <a:ext cx="2814827" cy="14904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66332" y="4741164"/>
            <a:ext cx="2814827" cy="14904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04019" y="4741164"/>
            <a:ext cx="2814826" cy="14904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35183" y="30480"/>
            <a:ext cx="1956815" cy="102717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63592" y="6444636"/>
            <a:ext cx="79057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95669" y="6444636"/>
            <a:ext cx="12014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15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8946" y="376363"/>
            <a:ext cx="5106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Structure of the</a:t>
            </a:r>
            <a:r>
              <a:rPr b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Project</a:t>
            </a:r>
          </a:p>
        </p:txBody>
      </p:sp>
      <p:sp>
        <p:nvSpPr>
          <p:cNvPr id="3" name="object 3"/>
          <p:cNvSpPr/>
          <p:nvPr/>
        </p:nvSpPr>
        <p:spPr>
          <a:xfrm>
            <a:off x="2118360" y="1845564"/>
            <a:ext cx="4087495" cy="3848100"/>
          </a:xfrm>
          <a:custGeom>
            <a:avLst/>
            <a:gdLst/>
            <a:ahLst/>
            <a:cxnLst/>
            <a:rect l="l" t="t" r="r" b="b"/>
            <a:pathLst>
              <a:path w="4087495" h="3848100">
                <a:moveTo>
                  <a:pt x="0" y="0"/>
                </a:moveTo>
                <a:lnTo>
                  <a:pt x="4087367" y="0"/>
                </a:lnTo>
                <a:lnTo>
                  <a:pt x="4087367" y="3848100"/>
                </a:lnTo>
                <a:lnTo>
                  <a:pt x="0" y="3848100"/>
                </a:lnTo>
                <a:lnTo>
                  <a:pt x="0" y="0"/>
                </a:lnTo>
                <a:close/>
              </a:path>
            </a:pathLst>
          </a:custGeom>
          <a:solidFill>
            <a:srgbClr val="9FDF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118360" y="3500694"/>
            <a:ext cx="40874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085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Regional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Process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61176" y="1845564"/>
            <a:ext cx="3108960" cy="1207135"/>
          </a:xfrm>
          <a:prstGeom prst="rect">
            <a:avLst/>
          </a:prstGeom>
          <a:solidFill>
            <a:srgbClr val="F0A275"/>
          </a:solidFill>
        </p:spPr>
        <p:txBody>
          <a:bodyPr vert="horz" wrap="square" lIns="0" tIns="104140" rIns="0" bIns="0" rtlCol="0">
            <a:spAutoFit/>
          </a:bodyPr>
          <a:lstStyle/>
          <a:p>
            <a:pPr marL="650875" marR="420370" indent="-224790">
              <a:lnSpc>
                <a:spcPct val="100000"/>
              </a:lnSpc>
              <a:spcBef>
                <a:spcPts val="820"/>
              </a:spcBef>
            </a:pPr>
            <a:r>
              <a:rPr sz="3200" spc="-5" dirty="0">
                <a:latin typeface="Arial"/>
                <a:cs typeface="Arial"/>
              </a:rPr>
              <a:t>I</a:t>
            </a:r>
            <a:r>
              <a:rPr sz="3200" spc="-10" dirty="0">
                <a:latin typeface="Arial"/>
                <a:cs typeface="Arial"/>
              </a:rPr>
              <a:t>n</a:t>
            </a:r>
            <a:r>
              <a:rPr sz="3200" spc="-5" dirty="0">
                <a:latin typeface="Arial"/>
                <a:cs typeface="Arial"/>
              </a:rPr>
              <a:t>t</a:t>
            </a:r>
            <a:r>
              <a:rPr sz="3200" spc="-10" dirty="0">
                <a:latin typeface="Arial"/>
                <a:cs typeface="Arial"/>
              </a:rPr>
              <a:t>e</a:t>
            </a:r>
            <a:r>
              <a:rPr sz="3200" dirty="0">
                <a:latin typeface="Arial"/>
                <a:cs typeface="Arial"/>
              </a:rPr>
              <a:t>rr</a:t>
            </a:r>
            <a:r>
              <a:rPr sz="3200" spc="-10" dirty="0">
                <a:latin typeface="Arial"/>
                <a:cs typeface="Arial"/>
              </a:rPr>
              <a:t>eg</a:t>
            </a:r>
            <a:r>
              <a:rPr sz="3200" spc="-5" dirty="0">
                <a:latin typeface="Arial"/>
                <a:cs typeface="Arial"/>
              </a:rPr>
              <a:t>i</a:t>
            </a:r>
            <a:r>
              <a:rPr sz="3200" spc="-10" dirty="0">
                <a:latin typeface="Arial"/>
                <a:cs typeface="Arial"/>
              </a:rPr>
              <a:t>onal  </a:t>
            </a:r>
            <a:r>
              <a:rPr sz="3200" spc="-5" dirty="0">
                <a:latin typeface="Arial"/>
                <a:cs typeface="Arial"/>
              </a:rPr>
              <a:t>Exchange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61176" y="3140964"/>
            <a:ext cx="3108960" cy="1209040"/>
          </a:xfrm>
          <a:prstGeom prst="rect">
            <a:avLst/>
          </a:prstGeom>
          <a:solidFill>
            <a:srgbClr val="DFC2CC"/>
          </a:solidFill>
        </p:spPr>
        <p:txBody>
          <a:bodyPr vert="horz" wrap="square" lIns="0" tIns="104775" rIns="0" bIns="0" rtlCol="0">
            <a:spAutoFit/>
          </a:bodyPr>
          <a:lstStyle/>
          <a:p>
            <a:pPr marL="414020" marR="217170" indent="-192405">
              <a:lnSpc>
                <a:spcPct val="100000"/>
              </a:lnSpc>
              <a:spcBef>
                <a:spcPts val="825"/>
              </a:spcBef>
            </a:pPr>
            <a:r>
              <a:rPr sz="3200" spc="-10" dirty="0">
                <a:latin typeface="Arial"/>
                <a:cs typeface="Arial"/>
              </a:rPr>
              <a:t>Ma</a:t>
            </a:r>
            <a:r>
              <a:rPr sz="3200" spc="-5" dirty="0">
                <a:latin typeface="Arial"/>
                <a:cs typeface="Arial"/>
              </a:rPr>
              <a:t>i</a:t>
            </a:r>
            <a:r>
              <a:rPr sz="3200" spc="-10" dirty="0">
                <a:latin typeface="Arial"/>
                <a:cs typeface="Arial"/>
              </a:rPr>
              <a:t>n</a:t>
            </a:r>
            <a:r>
              <a:rPr sz="3200" spc="5" dirty="0">
                <a:latin typeface="Arial"/>
                <a:cs typeface="Arial"/>
              </a:rPr>
              <a:t>s</a:t>
            </a:r>
            <a:r>
              <a:rPr sz="3200" spc="-5" dirty="0">
                <a:latin typeface="Arial"/>
                <a:cs typeface="Arial"/>
              </a:rPr>
              <a:t>t</a:t>
            </a:r>
            <a:r>
              <a:rPr sz="3200" dirty="0">
                <a:latin typeface="Arial"/>
                <a:cs typeface="Arial"/>
              </a:rPr>
              <a:t>r</a:t>
            </a:r>
            <a:r>
              <a:rPr sz="3200" spc="-10" dirty="0">
                <a:latin typeface="Arial"/>
                <a:cs typeface="Arial"/>
              </a:rPr>
              <a:t>eam</a:t>
            </a:r>
            <a:r>
              <a:rPr sz="3200" spc="-5" dirty="0">
                <a:latin typeface="Arial"/>
                <a:cs typeface="Arial"/>
              </a:rPr>
              <a:t>i</a:t>
            </a:r>
            <a:r>
              <a:rPr sz="3200" spc="-10" dirty="0">
                <a:latin typeface="Arial"/>
                <a:cs typeface="Arial"/>
              </a:rPr>
              <a:t>ng  </a:t>
            </a:r>
            <a:r>
              <a:rPr sz="3200" spc="-5" dirty="0">
                <a:latin typeface="Arial"/>
                <a:cs typeface="Arial"/>
              </a:rPr>
              <a:t>and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Transfer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2032" y="4468367"/>
            <a:ext cx="3108960" cy="1225550"/>
          </a:xfrm>
          <a:prstGeom prst="rect">
            <a:avLst/>
          </a:prstGeom>
          <a:solidFill>
            <a:srgbClr val="00A9DF"/>
          </a:solidFill>
        </p:spPr>
        <p:txBody>
          <a:bodyPr vert="horz" wrap="square" lIns="0" tIns="357505" rIns="0" bIns="0" rtlCol="0">
            <a:spAutoFit/>
          </a:bodyPr>
          <a:lstStyle/>
          <a:p>
            <a:pPr marL="606425">
              <a:lnSpc>
                <a:spcPct val="100000"/>
              </a:lnSpc>
              <a:spcBef>
                <a:spcPts val="2815"/>
              </a:spcBef>
            </a:pPr>
            <a:r>
              <a:rPr sz="3200" spc="-10" dirty="0">
                <a:latin typeface="Arial"/>
                <a:cs typeface="Arial"/>
              </a:rPr>
              <a:t>Monitoring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96000" y="1818132"/>
            <a:ext cx="3799840" cy="1262380"/>
          </a:xfrm>
          <a:custGeom>
            <a:avLst/>
            <a:gdLst/>
            <a:ahLst/>
            <a:cxnLst/>
            <a:rect l="l" t="t" r="r" b="b"/>
            <a:pathLst>
              <a:path w="3799840" h="1262380">
                <a:moveTo>
                  <a:pt x="0" y="630936"/>
                </a:moveTo>
                <a:lnTo>
                  <a:pt x="4982" y="584885"/>
                </a:lnTo>
                <a:lnTo>
                  <a:pt x="19702" y="539731"/>
                </a:lnTo>
                <a:lnTo>
                  <a:pt x="43815" y="495587"/>
                </a:lnTo>
                <a:lnTo>
                  <a:pt x="76978" y="452566"/>
                </a:lnTo>
                <a:lnTo>
                  <a:pt x="118847" y="410784"/>
                </a:lnTo>
                <a:lnTo>
                  <a:pt x="169080" y="370354"/>
                </a:lnTo>
                <a:lnTo>
                  <a:pt x="227332" y="331390"/>
                </a:lnTo>
                <a:lnTo>
                  <a:pt x="293262" y="294006"/>
                </a:lnTo>
                <a:lnTo>
                  <a:pt x="328998" y="275942"/>
                </a:lnTo>
                <a:lnTo>
                  <a:pt x="366524" y="258316"/>
                </a:lnTo>
                <a:lnTo>
                  <a:pt x="405798" y="241142"/>
                </a:lnTo>
                <a:lnTo>
                  <a:pt x="446776" y="224434"/>
                </a:lnTo>
                <a:lnTo>
                  <a:pt x="489416" y="208207"/>
                </a:lnTo>
                <a:lnTo>
                  <a:pt x="533675" y="192475"/>
                </a:lnTo>
                <a:lnTo>
                  <a:pt x="579509" y="177252"/>
                </a:lnTo>
                <a:lnTo>
                  <a:pt x="626876" y="162552"/>
                </a:lnTo>
                <a:lnTo>
                  <a:pt x="675734" y="148390"/>
                </a:lnTo>
                <a:lnTo>
                  <a:pt x="726038" y="134780"/>
                </a:lnTo>
                <a:lnTo>
                  <a:pt x="777746" y="121735"/>
                </a:lnTo>
                <a:lnTo>
                  <a:pt x="830816" y="109272"/>
                </a:lnTo>
                <a:lnTo>
                  <a:pt x="885203" y="97402"/>
                </a:lnTo>
                <a:lnTo>
                  <a:pt x="940866" y="86142"/>
                </a:lnTo>
                <a:lnTo>
                  <a:pt x="997762" y="75505"/>
                </a:lnTo>
                <a:lnTo>
                  <a:pt x="1055847" y="65505"/>
                </a:lnTo>
                <a:lnTo>
                  <a:pt x="1115078" y="56157"/>
                </a:lnTo>
                <a:lnTo>
                  <a:pt x="1175413" y="47475"/>
                </a:lnTo>
                <a:lnTo>
                  <a:pt x="1236809" y="39473"/>
                </a:lnTo>
                <a:lnTo>
                  <a:pt x="1299223" y="32166"/>
                </a:lnTo>
                <a:lnTo>
                  <a:pt x="1362611" y="25567"/>
                </a:lnTo>
                <a:lnTo>
                  <a:pt x="1426932" y="19691"/>
                </a:lnTo>
                <a:lnTo>
                  <a:pt x="1492142" y="14552"/>
                </a:lnTo>
                <a:lnTo>
                  <a:pt x="1558197" y="10165"/>
                </a:lnTo>
                <a:lnTo>
                  <a:pt x="1625056" y="6543"/>
                </a:lnTo>
                <a:lnTo>
                  <a:pt x="1692675" y="3702"/>
                </a:lnTo>
                <a:lnTo>
                  <a:pt x="1761012" y="1654"/>
                </a:lnTo>
                <a:lnTo>
                  <a:pt x="1830023" y="416"/>
                </a:lnTo>
                <a:lnTo>
                  <a:pt x="1899666" y="0"/>
                </a:lnTo>
                <a:lnTo>
                  <a:pt x="1969308" y="416"/>
                </a:lnTo>
                <a:lnTo>
                  <a:pt x="2038319" y="1654"/>
                </a:lnTo>
                <a:lnTo>
                  <a:pt x="2106656" y="3702"/>
                </a:lnTo>
                <a:lnTo>
                  <a:pt x="2174275" y="6543"/>
                </a:lnTo>
                <a:lnTo>
                  <a:pt x="2241134" y="10165"/>
                </a:lnTo>
                <a:lnTo>
                  <a:pt x="2307189" y="14552"/>
                </a:lnTo>
                <a:lnTo>
                  <a:pt x="2372399" y="19691"/>
                </a:lnTo>
                <a:lnTo>
                  <a:pt x="2436720" y="25567"/>
                </a:lnTo>
                <a:lnTo>
                  <a:pt x="2500108" y="32166"/>
                </a:lnTo>
                <a:lnTo>
                  <a:pt x="2562522" y="39473"/>
                </a:lnTo>
                <a:lnTo>
                  <a:pt x="2623918" y="47475"/>
                </a:lnTo>
                <a:lnTo>
                  <a:pt x="2684253" y="56157"/>
                </a:lnTo>
                <a:lnTo>
                  <a:pt x="2743484" y="65505"/>
                </a:lnTo>
                <a:lnTo>
                  <a:pt x="2801569" y="75505"/>
                </a:lnTo>
                <a:lnTo>
                  <a:pt x="2858465" y="86142"/>
                </a:lnTo>
                <a:lnTo>
                  <a:pt x="2914128" y="97402"/>
                </a:lnTo>
                <a:lnTo>
                  <a:pt x="2968515" y="109272"/>
                </a:lnTo>
                <a:lnTo>
                  <a:pt x="3021585" y="121735"/>
                </a:lnTo>
                <a:lnTo>
                  <a:pt x="3073293" y="134780"/>
                </a:lnTo>
                <a:lnTo>
                  <a:pt x="3123597" y="148390"/>
                </a:lnTo>
                <a:lnTo>
                  <a:pt x="3172455" y="162552"/>
                </a:lnTo>
                <a:lnTo>
                  <a:pt x="3219822" y="177252"/>
                </a:lnTo>
                <a:lnTo>
                  <a:pt x="3265656" y="192475"/>
                </a:lnTo>
                <a:lnTo>
                  <a:pt x="3309915" y="208207"/>
                </a:lnTo>
                <a:lnTo>
                  <a:pt x="3352555" y="224434"/>
                </a:lnTo>
                <a:lnTo>
                  <a:pt x="3393533" y="241142"/>
                </a:lnTo>
                <a:lnTo>
                  <a:pt x="3432807" y="258316"/>
                </a:lnTo>
                <a:lnTo>
                  <a:pt x="3470333" y="275942"/>
                </a:lnTo>
                <a:lnTo>
                  <a:pt x="3506069" y="294006"/>
                </a:lnTo>
                <a:lnTo>
                  <a:pt x="3539972" y="312493"/>
                </a:lnTo>
                <a:lnTo>
                  <a:pt x="3602106" y="350681"/>
                </a:lnTo>
                <a:lnTo>
                  <a:pt x="3656392" y="390393"/>
                </a:lnTo>
                <a:lnTo>
                  <a:pt x="3702486" y="431513"/>
                </a:lnTo>
                <a:lnTo>
                  <a:pt x="3740045" y="473929"/>
                </a:lnTo>
                <a:lnTo>
                  <a:pt x="3768725" y="517526"/>
                </a:lnTo>
                <a:lnTo>
                  <a:pt x="3788185" y="562189"/>
                </a:lnTo>
                <a:lnTo>
                  <a:pt x="3798079" y="607806"/>
                </a:lnTo>
                <a:lnTo>
                  <a:pt x="3799332" y="630936"/>
                </a:lnTo>
                <a:lnTo>
                  <a:pt x="3798079" y="654066"/>
                </a:lnTo>
                <a:lnTo>
                  <a:pt x="3788185" y="699684"/>
                </a:lnTo>
                <a:lnTo>
                  <a:pt x="3768725" y="744349"/>
                </a:lnTo>
                <a:lnTo>
                  <a:pt x="3740045" y="787946"/>
                </a:lnTo>
                <a:lnTo>
                  <a:pt x="3702486" y="830362"/>
                </a:lnTo>
                <a:lnTo>
                  <a:pt x="3656392" y="871484"/>
                </a:lnTo>
                <a:lnTo>
                  <a:pt x="3602106" y="911195"/>
                </a:lnTo>
                <a:lnTo>
                  <a:pt x="3539972" y="949384"/>
                </a:lnTo>
                <a:lnTo>
                  <a:pt x="3506069" y="967871"/>
                </a:lnTo>
                <a:lnTo>
                  <a:pt x="3470333" y="985935"/>
                </a:lnTo>
                <a:lnTo>
                  <a:pt x="3432807" y="1003561"/>
                </a:lnTo>
                <a:lnTo>
                  <a:pt x="3393533" y="1020735"/>
                </a:lnTo>
                <a:lnTo>
                  <a:pt x="3352555" y="1037442"/>
                </a:lnTo>
                <a:lnTo>
                  <a:pt x="3309915" y="1053669"/>
                </a:lnTo>
                <a:lnTo>
                  <a:pt x="3265656" y="1069401"/>
                </a:lnTo>
                <a:lnTo>
                  <a:pt x="3219822" y="1084624"/>
                </a:lnTo>
                <a:lnTo>
                  <a:pt x="3172455" y="1099323"/>
                </a:lnTo>
                <a:lnTo>
                  <a:pt x="3123597" y="1113485"/>
                </a:lnTo>
                <a:lnTo>
                  <a:pt x="3073293" y="1127095"/>
                </a:lnTo>
                <a:lnTo>
                  <a:pt x="3021585" y="1140139"/>
                </a:lnTo>
                <a:lnTo>
                  <a:pt x="2968515" y="1152603"/>
                </a:lnTo>
                <a:lnTo>
                  <a:pt x="2914128" y="1164472"/>
                </a:lnTo>
                <a:lnTo>
                  <a:pt x="2858465" y="1175732"/>
                </a:lnTo>
                <a:lnTo>
                  <a:pt x="2801569" y="1186368"/>
                </a:lnTo>
                <a:lnTo>
                  <a:pt x="2743484" y="1196368"/>
                </a:lnTo>
                <a:lnTo>
                  <a:pt x="2684253" y="1205716"/>
                </a:lnTo>
                <a:lnTo>
                  <a:pt x="2623918" y="1214398"/>
                </a:lnTo>
                <a:lnTo>
                  <a:pt x="2562522" y="1222399"/>
                </a:lnTo>
                <a:lnTo>
                  <a:pt x="2500108" y="1229707"/>
                </a:lnTo>
                <a:lnTo>
                  <a:pt x="2436720" y="1236305"/>
                </a:lnTo>
                <a:lnTo>
                  <a:pt x="2372399" y="1242181"/>
                </a:lnTo>
                <a:lnTo>
                  <a:pt x="2307189" y="1247319"/>
                </a:lnTo>
                <a:lnTo>
                  <a:pt x="2241134" y="1251706"/>
                </a:lnTo>
                <a:lnTo>
                  <a:pt x="2174275" y="1255328"/>
                </a:lnTo>
                <a:lnTo>
                  <a:pt x="2106656" y="1258169"/>
                </a:lnTo>
                <a:lnTo>
                  <a:pt x="2038319" y="1260217"/>
                </a:lnTo>
                <a:lnTo>
                  <a:pt x="1969308" y="1261455"/>
                </a:lnTo>
                <a:lnTo>
                  <a:pt x="1899666" y="1261872"/>
                </a:lnTo>
                <a:lnTo>
                  <a:pt x="1830023" y="1261455"/>
                </a:lnTo>
                <a:lnTo>
                  <a:pt x="1761012" y="1260217"/>
                </a:lnTo>
                <a:lnTo>
                  <a:pt x="1692675" y="1258169"/>
                </a:lnTo>
                <a:lnTo>
                  <a:pt x="1625056" y="1255328"/>
                </a:lnTo>
                <a:lnTo>
                  <a:pt x="1558197" y="1251706"/>
                </a:lnTo>
                <a:lnTo>
                  <a:pt x="1492142" y="1247319"/>
                </a:lnTo>
                <a:lnTo>
                  <a:pt x="1426932" y="1242181"/>
                </a:lnTo>
                <a:lnTo>
                  <a:pt x="1362611" y="1236305"/>
                </a:lnTo>
                <a:lnTo>
                  <a:pt x="1299223" y="1229707"/>
                </a:lnTo>
                <a:lnTo>
                  <a:pt x="1236809" y="1222399"/>
                </a:lnTo>
                <a:lnTo>
                  <a:pt x="1175413" y="1214398"/>
                </a:lnTo>
                <a:lnTo>
                  <a:pt x="1115078" y="1205716"/>
                </a:lnTo>
                <a:lnTo>
                  <a:pt x="1055847" y="1196368"/>
                </a:lnTo>
                <a:lnTo>
                  <a:pt x="997762" y="1186368"/>
                </a:lnTo>
                <a:lnTo>
                  <a:pt x="940866" y="1175732"/>
                </a:lnTo>
                <a:lnTo>
                  <a:pt x="885203" y="1164472"/>
                </a:lnTo>
                <a:lnTo>
                  <a:pt x="830816" y="1152603"/>
                </a:lnTo>
                <a:lnTo>
                  <a:pt x="777746" y="1140139"/>
                </a:lnTo>
                <a:lnTo>
                  <a:pt x="726038" y="1127095"/>
                </a:lnTo>
                <a:lnTo>
                  <a:pt x="675734" y="1113485"/>
                </a:lnTo>
                <a:lnTo>
                  <a:pt x="626876" y="1099323"/>
                </a:lnTo>
                <a:lnTo>
                  <a:pt x="579509" y="1084624"/>
                </a:lnTo>
                <a:lnTo>
                  <a:pt x="533675" y="1069401"/>
                </a:lnTo>
                <a:lnTo>
                  <a:pt x="489416" y="1053669"/>
                </a:lnTo>
                <a:lnTo>
                  <a:pt x="446776" y="1037442"/>
                </a:lnTo>
                <a:lnTo>
                  <a:pt x="405798" y="1020735"/>
                </a:lnTo>
                <a:lnTo>
                  <a:pt x="366524" y="1003561"/>
                </a:lnTo>
                <a:lnTo>
                  <a:pt x="328998" y="985935"/>
                </a:lnTo>
                <a:lnTo>
                  <a:pt x="293262" y="967871"/>
                </a:lnTo>
                <a:lnTo>
                  <a:pt x="259359" y="949384"/>
                </a:lnTo>
                <a:lnTo>
                  <a:pt x="197225" y="911195"/>
                </a:lnTo>
                <a:lnTo>
                  <a:pt x="142939" y="871484"/>
                </a:lnTo>
                <a:lnTo>
                  <a:pt x="96845" y="830362"/>
                </a:lnTo>
                <a:lnTo>
                  <a:pt x="59286" y="787946"/>
                </a:lnTo>
                <a:lnTo>
                  <a:pt x="30606" y="744349"/>
                </a:lnTo>
                <a:lnTo>
                  <a:pt x="11146" y="699684"/>
                </a:lnTo>
                <a:lnTo>
                  <a:pt x="1252" y="654066"/>
                </a:lnTo>
                <a:lnTo>
                  <a:pt x="0" y="630936"/>
                </a:lnTo>
                <a:close/>
              </a:path>
            </a:pathLst>
          </a:custGeom>
          <a:ln w="57912">
            <a:solidFill>
              <a:srgbClr val="A2461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63592" y="6444636"/>
            <a:ext cx="79057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95669" y="6444636"/>
            <a:ext cx="12014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16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8946" y="376363"/>
            <a:ext cx="6148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What did we achieve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so</a:t>
            </a:r>
            <a:r>
              <a:rPr b="1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far?</a:t>
            </a:r>
          </a:p>
        </p:txBody>
      </p:sp>
      <p:sp>
        <p:nvSpPr>
          <p:cNvPr id="3" name="object 3"/>
          <p:cNvSpPr/>
          <p:nvPr/>
        </p:nvSpPr>
        <p:spPr>
          <a:xfrm>
            <a:off x="8293607" y="240791"/>
            <a:ext cx="3557270" cy="167640"/>
          </a:xfrm>
          <a:custGeom>
            <a:avLst/>
            <a:gdLst/>
            <a:ahLst/>
            <a:cxnLst/>
            <a:rect l="l" t="t" r="r" b="b"/>
            <a:pathLst>
              <a:path w="3557270" h="167640">
                <a:moveTo>
                  <a:pt x="0" y="0"/>
                </a:moveTo>
                <a:lnTo>
                  <a:pt x="3557015" y="0"/>
                </a:lnTo>
                <a:lnTo>
                  <a:pt x="3557015" y="167639"/>
                </a:lnTo>
                <a:lnTo>
                  <a:pt x="0" y="167639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298180" y="215568"/>
            <a:ext cx="35572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Projektsteuerung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98180" y="438912"/>
            <a:ext cx="1975485" cy="1323340"/>
          </a:xfrm>
          <a:prstGeom prst="rect">
            <a:avLst/>
          </a:prstGeom>
          <a:solidFill>
            <a:srgbClr val="9FDFD2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Times New Roman"/>
              <a:cs typeface="Times New Roman"/>
            </a:endParaRPr>
          </a:p>
          <a:p>
            <a:pPr marL="390525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Regional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Process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47959" y="438912"/>
            <a:ext cx="1507490" cy="414655"/>
          </a:xfrm>
          <a:prstGeom prst="rect">
            <a:avLst/>
          </a:prstGeom>
          <a:solidFill>
            <a:srgbClr val="F0A275"/>
          </a:solidFill>
        </p:spPr>
        <p:txBody>
          <a:bodyPr vert="horz" wrap="square" lIns="0" tIns="19050" rIns="0" bIns="0" rtlCol="0">
            <a:spAutoFit/>
          </a:bodyPr>
          <a:lstStyle/>
          <a:p>
            <a:pPr marL="412115" marR="324485" indent="-85725">
              <a:lnSpc>
                <a:spcPct val="100000"/>
              </a:lnSpc>
              <a:spcBef>
                <a:spcPts val="150"/>
              </a:spcBef>
            </a:pPr>
            <a:r>
              <a:rPr sz="1200" dirty="0">
                <a:latin typeface="Arial"/>
                <a:cs typeface="Arial"/>
              </a:rPr>
              <a:t>Inte</a:t>
            </a:r>
            <a:r>
              <a:rPr sz="1200" spc="-5" dirty="0">
                <a:latin typeface="Arial"/>
                <a:cs typeface="Arial"/>
              </a:rPr>
              <a:t>rr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i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10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l  </a:t>
            </a:r>
            <a:r>
              <a:rPr sz="1200" spc="-5" dirty="0">
                <a:latin typeface="Arial"/>
                <a:cs typeface="Arial"/>
              </a:rPr>
              <a:t>Exchange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347959" y="883919"/>
            <a:ext cx="1503045" cy="416559"/>
          </a:xfrm>
          <a:custGeom>
            <a:avLst/>
            <a:gdLst/>
            <a:ahLst/>
            <a:cxnLst/>
            <a:rect l="l" t="t" r="r" b="b"/>
            <a:pathLst>
              <a:path w="1503045" h="416559">
                <a:moveTo>
                  <a:pt x="0" y="0"/>
                </a:moveTo>
                <a:lnTo>
                  <a:pt x="1502663" y="0"/>
                </a:lnTo>
                <a:lnTo>
                  <a:pt x="1502663" y="416051"/>
                </a:lnTo>
                <a:lnTo>
                  <a:pt x="0" y="416051"/>
                </a:lnTo>
                <a:lnTo>
                  <a:pt x="0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347959" y="891470"/>
            <a:ext cx="1507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8630" marR="100965" indent="-36449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Mainstreaming</a:t>
            </a:r>
            <a:r>
              <a:rPr sz="1200" spc="-10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and  </a:t>
            </a:r>
            <a:r>
              <a:rPr sz="1200" spc="-5" dirty="0">
                <a:latin typeface="Arial"/>
                <a:cs typeface="Arial"/>
              </a:rPr>
              <a:t>Transfer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47959" y="1341119"/>
            <a:ext cx="1507490" cy="421005"/>
          </a:xfrm>
          <a:prstGeom prst="rect">
            <a:avLst/>
          </a:prstGeom>
          <a:solidFill>
            <a:srgbClr val="00A9DF"/>
          </a:solidFill>
        </p:spPr>
        <p:txBody>
          <a:bodyPr vert="horz" wrap="square" lIns="0" tIns="113664" rIns="0" bIns="0" rtlCol="0">
            <a:spAutoFit/>
          </a:bodyPr>
          <a:lstStyle/>
          <a:p>
            <a:pPr marL="391160">
              <a:lnSpc>
                <a:spcPct val="100000"/>
              </a:lnSpc>
              <a:spcBef>
                <a:spcPts val="894"/>
              </a:spcBef>
            </a:pPr>
            <a:r>
              <a:rPr sz="1200" spc="-5" dirty="0">
                <a:latin typeface="Arial"/>
                <a:cs typeface="Arial"/>
              </a:rPr>
              <a:t>Monitoring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8180" y="1799844"/>
            <a:ext cx="3557270" cy="16954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0" rIns="0" bIns="0" rtlCol="0">
            <a:spAutoFit/>
          </a:bodyPr>
          <a:lstStyle/>
          <a:p>
            <a:pPr marL="751205">
              <a:lnSpc>
                <a:spcPts val="1330"/>
              </a:lnSpc>
            </a:pPr>
            <a:r>
              <a:rPr sz="1200" spc="-5" dirty="0">
                <a:latin typeface="Arial"/>
                <a:cs typeface="Arial"/>
              </a:rPr>
              <a:t>Administration </a:t>
            </a:r>
            <a:r>
              <a:rPr sz="1200" dirty="0">
                <a:latin typeface="Arial"/>
                <a:cs typeface="Arial"/>
              </a:rPr>
              <a:t>und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Verwaltung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354818" y="339090"/>
            <a:ext cx="1483360" cy="562610"/>
          </a:xfrm>
          <a:custGeom>
            <a:avLst/>
            <a:gdLst/>
            <a:ahLst/>
            <a:cxnLst/>
            <a:rect l="l" t="t" r="r" b="b"/>
            <a:pathLst>
              <a:path w="1483359" h="562610">
                <a:moveTo>
                  <a:pt x="0" y="281178"/>
                </a:moveTo>
                <a:lnTo>
                  <a:pt x="11945" y="230634"/>
                </a:lnTo>
                <a:lnTo>
                  <a:pt x="46386" y="183063"/>
                </a:lnTo>
                <a:lnTo>
                  <a:pt x="101227" y="139259"/>
                </a:lnTo>
                <a:lnTo>
                  <a:pt x="135644" y="119018"/>
                </a:lnTo>
                <a:lnTo>
                  <a:pt x="174375" y="100016"/>
                </a:lnTo>
                <a:lnTo>
                  <a:pt x="217160" y="82353"/>
                </a:lnTo>
                <a:lnTo>
                  <a:pt x="263736" y="66127"/>
                </a:lnTo>
                <a:lnTo>
                  <a:pt x="313842" y="51439"/>
                </a:lnTo>
                <a:lnTo>
                  <a:pt x="367216" y="38387"/>
                </a:lnTo>
                <a:lnTo>
                  <a:pt x="423596" y="27071"/>
                </a:lnTo>
                <a:lnTo>
                  <a:pt x="482720" y="17590"/>
                </a:lnTo>
                <a:lnTo>
                  <a:pt x="544327" y="10043"/>
                </a:lnTo>
                <a:lnTo>
                  <a:pt x="608155" y="4529"/>
                </a:lnTo>
                <a:lnTo>
                  <a:pt x="673941" y="1149"/>
                </a:lnTo>
                <a:lnTo>
                  <a:pt x="741426" y="0"/>
                </a:lnTo>
                <a:lnTo>
                  <a:pt x="808910" y="1149"/>
                </a:lnTo>
                <a:lnTo>
                  <a:pt x="874696" y="4529"/>
                </a:lnTo>
                <a:lnTo>
                  <a:pt x="938524" y="10043"/>
                </a:lnTo>
                <a:lnTo>
                  <a:pt x="1000131" y="17590"/>
                </a:lnTo>
                <a:lnTo>
                  <a:pt x="1059255" y="27071"/>
                </a:lnTo>
                <a:lnTo>
                  <a:pt x="1115635" y="38387"/>
                </a:lnTo>
                <a:lnTo>
                  <a:pt x="1169009" y="51439"/>
                </a:lnTo>
                <a:lnTo>
                  <a:pt x="1219115" y="66127"/>
                </a:lnTo>
                <a:lnTo>
                  <a:pt x="1265691" y="82353"/>
                </a:lnTo>
                <a:lnTo>
                  <a:pt x="1308476" y="100016"/>
                </a:lnTo>
                <a:lnTo>
                  <a:pt x="1347207" y="119018"/>
                </a:lnTo>
                <a:lnTo>
                  <a:pt x="1381624" y="139259"/>
                </a:lnTo>
                <a:lnTo>
                  <a:pt x="1436465" y="183063"/>
                </a:lnTo>
                <a:lnTo>
                  <a:pt x="1470906" y="230634"/>
                </a:lnTo>
                <a:lnTo>
                  <a:pt x="1482852" y="281178"/>
                </a:lnTo>
                <a:lnTo>
                  <a:pt x="1479821" y="306771"/>
                </a:lnTo>
                <a:lnTo>
                  <a:pt x="1456367" y="355928"/>
                </a:lnTo>
                <a:lnTo>
                  <a:pt x="1411464" y="401714"/>
                </a:lnTo>
                <a:lnTo>
                  <a:pt x="1347207" y="443337"/>
                </a:lnTo>
                <a:lnTo>
                  <a:pt x="1308476" y="462339"/>
                </a:lnTo>
                <a:lnTo>
                  <a:pt x="1265691" y="480002"/>
                </a:lnTo>
                <a:lnTo>
                  <a:pt x="1219115" y="496228"/>
                </a:lnTo>
                <a:lnTo>
                  <a:pt x="1169009" y="510916"/>
                </a:lnTo>
                <a:lnTo>
                  <a:pt x="1115635" y="523968"/>
                </a:lnTo>
                <a:lnTo>
                  <a:pt x="1059255" y="535284"/>
                </a:lnTo>
                <a:lnTo>
                  <a:pt x="1000131" y="544765"/>
                </a:lnTo>
                <a:lnTo>
                  <a:pt x="938524" y="552312"/>
                </a:lnTo>
                <a:lnTo>
                  <a:pt x="874696" y="557826"/>
                </a:lnTo>
                <a:lnTo>
                  <a:pt x="808910" y="561206"/>
                </a:lnTo>
                <a:lnTo>
                  <a:pt x="741426" y="562356"/>
                </a:lnTo>
                <a:lnTo>
                  <a:pt x="673941" y="561206"/>
                </a:lnTo>
                <a:lnTo>
                  <a:pt x="608155" y="557826"/>
                </a:lnTo>
                <a:lnTo>
                  <a:pt x="544327" y="552312"/>
                </a:lnTo>
                <a:lnTo>
                  <a:pt x="482720" y="544765"/>
                </a:lnTo>
                <a:lnTo>
                  <a:pt x="423596" y="535284"/>
                </a:lnTo>
                <a:lnTo>
                  <a:pt x="367216" y="523968"/>
                </a:lnTo>
                <a:lnTo>
                  <a:pt x="313842" y="510916"/>
                </a:lnTo>
                <a:lnTo>
                  <a:pt x="263736" y="496228"/>
                </a:lnTo>
                <a:lnTo>
                  <a:pt x="217160" y="480002"/>
                </a:lnTo>
                <a:lnTo>
                  <a:pt x="174375" y="462339"/>
                </a:lnTo>
                <a:lnTo>
                  <a:pt x="135644" y="443337"/>
                </a:lnTo>
                <a:lnTo>
                  <a:pt x="101227" y="423096"/>
                </a:lnTo>
                <a:lnTo>
                  <a:pt x="46386" y="379292"/>
                </a:lnTo>
                <a:lnTo>
                  <a:pt x="11945" y="331721"/>
                </a:lnTo>
                <a:lnTo>
                  <a:pt x="0" y="281178"/>
                </a:lnTo>
                <a:close/>
              </a:path>
            </a:pathLst>
          </a:custGeom>
          <a:ln w="28956">
            <a:solidFill>
              <a:srgbClr val="A2461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58824" y="4067555"/>
            <a:ext cx="4360163" cy="1751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51957" y="4458663"/>
            <a:ext cx="3940810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23 </a:t>
            </a:r>
            <a:r>
              <a:rPr sz="2000" spc="-5" dirty="0">
                <a:latin typeface="Calibri"/>
                <a:cs typeface="Calibri"/>
              </a:rPr>
              <a:t>certified </a:t>
            </a:r>
            <a:r>
              <a:rPr sz="2000" spc="-10" dirty="0">
                <a:latin typeface="Calibri"/>
                <a:cs typeface="Calibri"/>
              </a:rPr>
              <a:t>consultants </a:t>
            </a:r>
            <a:r>
              <a:rPr sz="2000" spc="-5" dirty="0">
                <a:latin typeface="Calibri"/>
                <a:cs typeface="Calibri"/>
              </a:rPr>
              <a:t>that </a:t>
            </a:r>
            <a:r>
              <a:rPr sz="2000" spc="-10" dirty="0">
                <a:latin typeface="Calibri"/>
                <a:cs typeface="Calibri"/>
              </a:rPr>
              <a:t>took </a:t>
            </a:r>
            <a:r>
              <a:rPr sz="2000" dirty="0">
                <a:latin typeface="Calibri"/>
                <a:cs typeface="Calibri"/>
              </a:rPr>
              <a:t>part  </a:t>
            </a:r>
            <a:r>
              <a:rPr sz="2000" spc="-5" dirty="0">
                <a:latin typeface="Calibri"/>
                <a:cs typeface="Calibri"/>
              </a:rPr>
              <a:t>in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consultants </a:t>
            </a:r>
            <a:r>
              <a:rPr sz="2000" spc="-5" dirty="0">
                <a:latin typeface="Calibri"/>
                <a:cs typeface="Calibri"/>
              </a:rPr>
              <a:t>training</a:t>
            </a:r>
            <a:r>
              <a:rPr sz="2000" spc="-10" dirty="0">
                <a:latin typeface="Calibri"/>
                <a:cs typeface="Calibri"/>
              </a:rPr>
              <a:t> course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43355" y="1299972"/>
            <a:ext cx="4262627" cy="2407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151957" y="2347963"/>
            <a:ext cx="4648200" cy="9410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Calibri"/>
                <a:cs typeface="Calibri"/>
              </a:rPr>
              <a:t>Regular partner </a:t>
            </a:r>
            <a:r>
              <a:rPr sz="2000" spc="-10" dirty="0">
                <a:latin typeface="Calibri"/>
                <a:cs typeface="Calibri"/>
              </a:rPr>
              <a:t>region </a:t>
            </a:r>
            <a:r>
              <a:rPr sz="2000" spc="-5" dirty="0">
                <a:latin typeface="Calibri"/>
                <a:cs typeface="Calibri"/>
              </a:rPr>
              <a:t>meeting </a:t>
            </a:r>
            <a:r>
              <a:rPr sz="2000" spc="-15" dirty="0">
                <a:latin typeface="Calibri"/>
                <a:cs typeface="Calibri"/>
              </a:rPr>
              <a:t>for exchange  </a:t>
            </a:r>
            <a:r>
              <a:rPr sz="2000" dirty="0">
                <a:latin typeface="Calibri"/>
                <a:cs typeface="Calibri"/>
              </a:rPr>
              <a:t>among each </a:t>
            </a:r>
            <a:r>
              <a:rPr sz="2000" spc="-5" dirty="0">
                <a:latin typeface="Calibri"/>
                <a:cs typeface="Calibri"/>
              </a:rPr>
              <a:t>other </a:t>
            </a:r>
            <a:r>
              <a:rPr sz="2000" dirty="0">
                <a:latin typeface="Calibri"/>
                <a:cs typeface="Calibri"/>
              </a:rPr>
              <a:t>and </a:t>
            </a:r>
            <a:r>
              <a:rPr sz="2000" spc="-5" dirty="0">
                <a:latin typeface="Calibri"/>
                <a:cs typeface="Calibri"/>
              </a:rPr>
              <a:t>on </a:t>
            </a:r>
            <a:r>
              <a:rPr sz="2000" spc="-10" dirty="0">
                <a:latin typeface="Calibri"/>
                <a:cs typeface="Calibri"/>
              </a:rPr>
              <a:t>overarching  project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activities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3592" y="6444636"/>
            <a:ext cx="79057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95669" y="6444636"/>
            <a:ext cx="12014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17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8947" y="376363"/>
            <a:ext cx="701420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215" dirty="0">
                <a:solidFill>
                  <a:srgbClr val="000000"/>
                </a:solidFill>
                <a:latin typeface="Arial"/>
                <a:cs typeface="Arial"/>
              </a:rPr>
              <a:t>Leverage</a:t>
            </a:r>
            <a:r>
              <a:rPr b="1" spc="-5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204" dirty="0">
                <a:solidFill>
                  <a:srgbClr val="000000"/>
                </a:solidFill>
                <a:latin typeface="Arial"/>
                <a:cs typeface="Arial"/>
              </a:rPr>
              <a:t>points</a:t>
            </a:r>
            <a:r>
              <a:rPr b="1" spc="-4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125" dirty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r>
              <a:rPr b="1" spc="-48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215" dirty="0">
                <a:solidFill>
                  <a:srgbClr val="000000"/>
                </a:solidFill>
                <a:latin typeface="Arial"/>
                <a:cs typeface="Arial"/>
              </a:rPr>
              <a:t>Evolving</a:t>
            </a:r>
            <a:r>
              <a:rPr b="1" spc="-48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210" dirty="0">
                <a:solidFill>
                  <a:srgbClr val="000000"/>
                </a:solidFill>
                <a:latin typeface="Arial"/>
                <a:cs typeface="Arial"/>
              </a:rPr>
              <a:t>Regions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57427" y="1143000"/>
            <a:ext cx="10857230" cy="840105"/>
          </a:xfrm>
          <a:prstGeom prst="rect">
            <a:avLst/>
          </a:prstGeom>
          <a:solidFill>
            <a:srgbClr val="FBD4B5"/>
          </a:solidFill>
        </p:spPr>
        <p:txBody>
          <a:bodyPr vert="horz" wrap="square" lIns="0" tIns="0" rIns="0" bIns="0" rtlCol="0">
            <a:spAutoFit/>
          </a:bodyPr>
          <a:lstStyle/>
          <a:p>
            <a:pPr marL="90170">
              <a:lnSpc>
                <a:spcPts val="2815"/>
              </a:lnSpc>
            </a:pPr>
            <a:r>
              <a:rPr sz="2400" spc="-5" dirty="0">
                <a:latin typeface="Arial"/>
                <a:cs typeface="Arial"/>
              </a:rPr>
              <a:t>Capacity </a:t>
            </a:r>
            <a:r>
              <a:rPr sz="2400" spc="-10" dirty="0">
                <a:latin typeface="Arial"/>
                <a:cs typeface="Arial"/>
              </a:rPr>
              <a:t>building </a:t>
            </a:r>
            <a:r>
              <a:rPr sz="2400" spc="-5" dirty="0">
                <a:latin typeface="Arial"/>
                <a:cs typeface="Arial"/>
              </a:rPr>
              <a:t>in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participating</a:t>
            </a:r>
            <a:r>
              <a:rPr sz="2400" spc="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regions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7427" y="2125979"/>
            <a:ext cx="10857230" cy="840105"/>
          </a:xfrm>
          <a:custGeom>
            <a:avLst/>
            <a:gdLst/>
            <a:ahLst/>
            <a:cxnLst/>
            <a:rect l="l" t="t" r="r" b="b"/>
            <a:pathLst>
              <a:path w="10857230" h="840105">
                <a:moveTo>
                  <a:pt x="0" y="0"/>
                </a:moveTo>
                <a:lnTo>
                  <a:pt x="10856976" y="0"/>
                </a:lnTo>
                <a:lnTo>
                  <a:pt x="10856976" y="839724"/>
                </a:lnTo>
                <a:lnTo>
                  <a:pt x="0" y="839724"/>
                </a:lnTo>
                <a:lnTo>
                  <a:pt x="0" y="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7427" y="3168395"/>
            <a:ext cx="10857230" cy="841375"/>
          </a:xfrm>
          <a:custGeom>
            <a:avLst/>
            <a:gdLst/>
            <a:ahLst/>
            <a:cxnLst/>
            <a:rect l="l" t="t" r="r" b="b"/>
            <a:pathLst>
              <a:path w="10857230" h="841375">
                <a:moveTo>
                  <a:pt x="0" y="0"/>
                </a:moveTo>
                <a:lnTo>
                  <a:pt x="10856976" y="0"/>
                </a:lnTo>
                <a:lnTo>
                  <a:pt x="10856976" y="841248"/>
                </a:lnTo>
                <a:lnTo>
                  <a:pt x="0" y="841248"/>
                </a:lnTo>
                <a:lnTo>
                  <a:pt x="0" y="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7427" y="4212335"/>
            <a:ext cx="10857230" cy="840105"/>
          </a:xfrm>
          <a:custGeom>
            <a:avLst/>
            <a:gdLst/>
            <a:ahLst/>
            <a:cxnLst/>
            <a:rect l="l" t="t" r="r" b="b"/>
            <a:pathLst>
              <a:path w="10857230" h="840104">
                <a:moveTo>
                  <a:pt x="0" y="0"/>
                </a:moveTo>
                <a:lnTo>
                  <a:pt x="10856976" y="0"/>
                </a:lnTo>
                <a:lnTo>
                  <a:pt x="10856976" y="839724"/>
                </a:lnTo>
                <a:lnTo>
                  <a:pt x="0" y="839724"/>
                </a:lnTo>
                <a:lnTo>
                  <a:pt x="0" y="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7427" y="5231891"/>
            <a:ext cx="10857230" cy="841375"/>
          </a:xfrm>
          <a:custGeom>
            <a:avLst/>
            <a:gdLst/>
            <a:ahLst/>
            <a:cxnLst/>
            <a:rect l="l" t="t" r="r" b="b"/>
            <a:pathLst>
              <a:path w="10857230" h="841375">
                <a:moveTo>
                  <a:pt x="0" y="0"/>
                </a:moveTo>
                <a:lnTo>
                  <a:pt x="10856976" y="0"/>
                </a:lnTo>
                <a:lnTo>
                  <a:pt x="10856976" y="841247"/>
                </a:lnTo>
                <a:lnTo>
                  <a:pt x="0" y="841247"/>
                </a:lnTo>
                <a:lnTo>
                  <a:pt x="0" y="0"/>
                </a:lnTo>
                <a:close/>
              </a:path>
            </a:pathLst>
          </a:custGeom>
          <a:solidFill>
            <a:srgbClr val="FBD4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5159" y="2105143"/>
            <a:ext cx="10678795" cy="3498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Contribution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an adaptation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market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-&gt; </a:t>
            </a:r>
            <a:r>
              <a:rPr sz="2400" spc="-5" dirty="0">
                <a:latin typeface="Arial"/>
                <a:cs typeface="Arial"/>
              </a:rPr>
              <a:t>consultants training with certificate 2020 </a:t>
            </a:r>
            <a:r>
              <a:rPr sz="2400" dirty="0">
                <a:latin typeface="Arial"/>
                <a:cs typeface="Arial"/>
              </a:rPr>
              <a:t>+ </a:t>
            </a:r>
            <a:r>
              <a:rPr sz="2400" spc="-5" dirty="0">
                <a:latin typeface="Arial"/>
                <a:cs typeface="Arial"/>
              </a:rPr>
              <a:t>upcoming 2021 </a:t>
            </a:r>
            <a:r>
              <a:rPr sz="2400" dirty="0">
                <a:latin typeface="Arial"/>
                <a:cs typeface="Arial"/>
              </a:rPr>
              <a:t>+ </a:t>
            </a:r>
            <a:r>
              <a:rPr sz="2400" spc="-5" dirty="0">
                <a:latin typeface="Arial"/>
                <a:cs typeface="Arial"/>
              </a:rPr>
              <a:t>regional</a:t>
            </a:r>
            <a:r>
              <a:rPr sz="2400" spc="1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budget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Arial"/>
                <a:cs typeface="Arial"/>
              </a:rPr>
              <a:t>Strengthen municipalities and institutional</a:t>
            </a:r>
            <a:r>
              <a:rPr sz="2400" spc="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consultants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-&gt; </a:t>
            </a:r>
            <a:r>
              <a:rPr sz="2400" spc="-5" dirty="0">
                <a:latin typeface="Arial"/>
                <a:cs typeface="Arial"/>
              </a:rPr>
              <a:t>learning labs in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2021/2022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International exchange and knowledge</a:t>
            </a:r>
            <a:r>
              <a:rPr sz="2400" spc="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transfer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-&gt; </a:t>
            </a:r>
            <a:r>
              <a:rPr sz="2400" spc="-5" dirty="0">
                <a:latin typeface="Arial"/>
                <a:cs typeface="Arial"/>
              </a:rPr>
              <a:t>three transnational workshops and two conferences in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2022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80"/>
              </a:spcBef>
            </a:pPr>
            <a:r>
              <a:rPr sz="2400" spc="-5" dirty="0">
                <a:latin typeface="Arial"/>
                <a:cs typeface="Arial"/>
              </a:rPr>
              <a:t>Storytelling in https://evolvingregions.com/ and news</a:t>
            </a:r>
            <a:r>
              <a:rPr sz="2400" spc="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@EvolvingRegions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46862" y="2675409"/>
            <a:ext cx="5595638" cy="37721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46859" y="2675406"/>
            <a:ext cx="5596255" cy="3772535"/>
          </a:xfrm>
          <a:custGeom>
            <a:avLst/>
            <a:gdLst/>
            <a:ahLst/>
            <a:cxnLst/>
            <a:rect l="l" t="t" r="r" b="b"/>
            <a:pathLst>
              <a:path w="5596255" h="3772535">
                <a:moveTo>
                  <a:pt x="0" y="3047923"/>
                </a:moveTo>
                <a:lnTo>
                  <a:pt x="5168531" y="0"/>
                </a:lnTo>
                <a:lnTo>
                  <a:pt x="5595645" y="724281"/>
                </a:lnTo>
                <a:lnTo>
                  <a:pt x="427101" y="3772192"/>
                </a:lnTo>
                <a:lnTo>
                  <a:pt x="0" y="3047923"/>
                </a:lnTo>
                <a:close/>
              </a:path>
            </a:pathLst>
          </a:custGeom>
          <a:ln w="6350">
            <a:solidFill>
              <a:srgbClr val="00A9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72524" y="3128192"/>
            <a:ext cx="4819040" cy="2899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63592" y="6444636"/>
            <a:ext cx="79057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95669" y="6444636"/>
            <a:ext cx="12014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18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9359"/>
            <a:ext cx="12192000" cy="548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90465" y="6500338"/>
            <a:ext cx="233735" cy="13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69771" y="6538765"/>
            <a:ext cx="303530" cy="156210"/>
          </a:xfrm>
          <a:custGeom>
            <a:avLst/>
            <a:gdLst/>
            <a:ahLst/>
            <a:cxnLst/>
            <a:rect l="l" t="t" r="r" b="b"/>
            <a:pathLst>
              <a:path w="303529" h="156209">
                <a:moveTo>
                  <a:pt x="268704" y="155835"/>
                </a:moveTo>
                <a:lnTo>
                  <a:pt x="227579" y="152972"/>
                </a:lnTo>
                <a:lnTo>
                  <a:pt x="182669" y="145605"/>
                </a:lnTo>
                <a:lnTo>
                  <a:pt x="136941" y="134116"/>
                </a:lnTo>
                <a:lnTo>
                  <a:pt x="93367" y="118887"/>
                </a:lnTo>
                <a:lnTo>
                  <a:pt x="54916" y="100299"/>
                </a:lnTo>
                <a:lnTo>
                  <a:pt x="5262" y="54576"/>
                </a:lnTo>
                <a:lnTo>
                  <a:pt x="0" y="28203"/>
                </a:lnTo>
                <a:lnTo>
                  <a:pt x="11740" y="0"/>
                </a:lnTo>
                <a:lnTo>
                  <a:pt x="11009" y="11559"/>
                </a:lnTo>
                <a:lnTo>
                  <a:pt x="7765" y="36405"/>
                </a:lnTo>
                <a:lnTo>
                  <a:pt x="21796" y="58984"/>
                </a:lnTo>
                <a:lnTo>
                  <a:pt x="87835" y="95339"/>
                </a:lnTo>
                <a:lnTo>
                  <a:pt x="132918" y="108113"/>
                </a:lnTo>
                <a:lnTo>
                  <a:pt x="181430" y="116619"/>
                </a:lnTo>
                <a:lnTo>
                  <a:pt x="229907" y="120355"/>
                </a:lnTo>
                <a:lnTo>
                  <a:pt x="276123" y="120355"/>
                </a:lnTo>
                <a:lnTo>
                  <a:pt x="303071" y="153812"/>
                </a:lnTo>
                <a:lnTo>
                  <a:pt x="268704" y="155835"/>
                </a:lnTo>
                <a:close/>
              </a:path>
              <a:path w="303529" h="156209">
                <a:moveTo>
                  <a:pt x="276123" y="120355"/>
                </a:moveTo>
                <a:lnTo>
                  <a:pt x="229907" y="120355"/>
                </a:lnTo>
                <a:lnTo>
                  <a:pt x="274888" y="118822"/>
                </a:lnTo>
                <a:lnTo>
                  <a:pt x="276123" y="120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14996" y="6425150"/>
            <a:ext cx="165154" cy="155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3089" y="6567299"/>
            <a:ext cx="367665" cy="187325"/>
          </a:xfrm>
          <a:custGeom>
            <a:avLst/>
            <a:gdLst/>
            <a:ahLst/>
            <a:cxnLst/>
            <a:rect l="l" t="t" r="r" b="b"/>
            <a:pathLst>
              <a:path w="367665" h="187325">
                <a:moveTo>
                  <a:pt x="329278" y="186981"/>
                </a:moveTo>
                <a:lnTo>
                  <a:pt x="285224" y="184789"/>
                </a:lnTo>
                <a:lnTo>
                  <a:pt x="237397" y="177767"/>
                </a:lnTo>
                <a:lnTo>
                  <a:pt x="188214" y="166351"/>
                </a:lnTo>
                <a:lnTo>
                  <a:pt x="140092" y="150976"/>
                </a:lnTo>
                <a:lnTo>
                  <a:pt x="95448" y="132079"/>
                </a:lnTo>
                <a:lnTo>
                  <a:pt x="56700" y="110095"/>
                </a:lnTo>
                <a:lnTo>
                  <a:pt x="26264" y="85459"/>
                </a:lnTo>
                <a:lnTo>
                  <a:pt x="0" y="29976"/>
                </a:lnTo>
                <a:lnTo>
                  <a:pt x="9005" y="0"/>
                </a:lnTo>
                <a:lnTo>
                  <a:pt x="9087" y="29976"/>
                </a:lnTo>
                <a:lnTo>
                  <a:pt x="9160" y="43047"/>
                </a:lnTo>
                <a:lnTo>
                  <a:pt x="57508" y="92428"/>
                </a:lnTo>
                <a:lnTo>
                  <a:pt x="98836" y="112735"/>
                </a:lnTo>
                <a:lnTo>
                  <a:pt x="147022" y="129437"/>
                </a:lnTo>
                <a:lnTo>
                  <a:pt x="198633" y="142022"/>
                </a:lnTo>
                <a:lnTo>
                  <a:pt x="250237" y="149978"/>
                </a:lnTo>
                <a:lnTo>
                  <a:pt x="298400" y="152795"/>
                </a:lnTo>
                <a:lnTo>
                  <a:pt x="341982" y="152795"/>
                </a:lnTo>
                <a:lnTo>
                  <a:pt x="367141" y="183908"/>
                </a:lnTo>
                <a:lnTo>
                  <a:pt x="329278" y="186981"/>
                </a:lnTo>
                <a:close/>
              </a:path>
              <a:path w="367665" h="187325">
                <a:moveTo>
                  <a:pt x="341982" y="152795"/>
                </a:moveTo>
                <a:lnTo>
                  <a:pt x="298400" y="152795"/>
                </a:lnTo>
                <a:lnTo>
                  <a:pt x="339689" y="149959"/>
                </a:lnTo>
                <a:lnTo>
                  <a:pt x="341982" y="152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20125" y="6515959"/>
            <a:ext cx="71919" cy="851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12816" y="6515647"/>
            <a:ext cx="205318" cy="86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42663" y="6515959"/>
            <a:ext cx="233605" cy="851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97039" y="6515959"/>
            <a:ext cx="77034" cy="851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26604"/>
            <a:ext cx="591820" cy="108585"/>
          </a:xfrm>
          <a:custGeom>
            <a:avLst/>
            <a:gdLst/>
            <a:ahLst/>
            <a:cxnLst/>
            <a:rect l="l" t="t" r="r" b="b"/>
            <a:pathLst>
              <a:path w="591820" h="108584">
                <a:moveTo>
                  <a:pt x="0" y="108191"/>
                </a:moveTo>
                <a:lnTo>
                  <a:pt x="591312" y="108191"/>
                </a:lnTo>
                <a:lnTo>
                  <a:pt x="591312" y="0"/>
                </a:lnTo>
                <a:lnTo>
                  <a:pt x="0" y="0"/>
                </a:lnTo>
                <a:lnTo>
                  <a:pt x="0" y="108191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NRW.BANK </a:t>
            </a:r>
            <a:r>
              <a:rPr spc="-10" dirty="0"/>
              <a:t>Relationship Management </a:t>
            </a:r>
            <a:r>
              <a:rPr spc="-25" dirty="0"/>
              <a:t>for </a:t>
            </a:r>
            <a:r>
              <a:rPr dirty="0"/>
              <a:t>Public </a:t>
            </a:r>
            <a:r>
              <a:rPr spc="-10" dirty="0"/>
              <a:t>Sector  Clients</a:t>
            </a:r>
          </a:p>
        </p:txBody>
      </p:sp>
      <p:sp>
        <p:nvSpPr>
          <p:cNvPr id="13" name="object 13"/>
          <p:cNvSpPr/>
          <p:nvPr/>
        </p:nvSpPr>
        <p:spPr>
          <a:xfrm>
            <a:off x="811110" y="2679141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066" y="0"/>
                </a:lnTo>
              </a:path>
            </a:pathLst>
          </a:custGeom>
          <a:ln w="59664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56547" y="2438948"/>
            <a:ext cx="127762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Calibri"/>
                <a:cs typeface="Calibri"/>
              </a:rPr>
              <a:t>Thomas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Kull  Direktor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11110" y="2983934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066" y="0"/>
                </a:lnTo>
              </a:path>
            </a:pathLst>
          </a:custGeom>
          <a:ln w="59677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1110" y="3593541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066" y="0"/>
                </a:lnTo>
              </a:path>
            </a:pathLst>
          </a:custGeom>
          <a:ln w="59664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1110" y="3898334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066" y="0"/>
                </a:lnTo>
              </a:path>
            </a:pathLst>
          </a:custGeom>
          <a:ln w="59677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1110" y="4203134"/>
            <a:ext cx="178435" cy="0"/>
          </a:xfrm>
          <a:custGeom>
            <a:avLst/>
            <a:gdLst/>
            <a:ahLst/>
            <a:cxnLst/>
            <a:rect l="l" t="t" r="r" b="b"/>
            <a:pathLst>
              <a:path w="178434">
                <a:moveTo>
                  <a:pt x="0" y="0"/>
                </a:moveTo>
                <a:lnTo>
                  <a:pt x="178066" y="0"/>
                </a:lnTo>
              </a:path>
            </a:pathLst>
          </a:custGeom>
          <a:ln w="59677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56547" y="3353348"/>
            <a:ext cx="4587240" cy="940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30" dirty="0">
                <a:latin typeface="Calibri"/>
                <a:cs typeface="Calibri"/>
              </a:rPr>
              <a:t>NRW.BANK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Leiter </a:t>
            </a:r>
            <a:r>
              <a:rPr sz="2000" spc="-5" dirty="0">
                <a:latin typeface="Calibri"/>
                <a:cs typeface="Calibri"/>
              </a:rPr>
              <a:t>Kundenbetreuung </a:t>
            </a:r>
            <a:r>
              <a:rPr sz="2000" spc="-10" dirty="0">
                <a:latin typeface="Calibri"/>
                <a:cs typeface="Calibri"/>
              </a:rPr>
              <a:t>Öffentliche </a:t>
            </a:r>
            <a:r>
              <a:rPr sz="2000" spc="-5" dirty="0">
                <a:latin typeface="Calibri"/>
                <a:cs typeface="Calibri"/>
              </a:rPr>
              <a:t>Kunden  </a:t>
            </a:r>
            <a:r>
              <a:rPr sz="2000" dirty="0">
                <a:latin typeface="Calibri"/>
                <a:cs typeface="Calibri"/>
              </a:rPr>
              <a:t>40188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Düsseldorf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620000" y="2383535"/>
            <a:ext cx="4000500" cy="1935480"/>
          </a:xfrm>
          <a:custGeom>
            <a:avLst/>
            <a:gdLst/>
            <a:ahLst/>
            <a:cxnLst/>
            <a:rect l="l" t="t" r="r" b="b"/>
            <a:pathLst>
              <a:path w="4000500" h="1935479">
                <a:moveTo>
                  <a:pt x="0" y="0"/>
                </a:moveTo>
                <a:lnTo>
                  <a:pt x="4000500" y="0"/>
                </a:lnTo>
                <a:lnTo>
                  <a:pt x="4000500" y="1935480"/>
                </a:lnTo>
                <a:lnTo>
                  <a:pt x="0" y="1935480"/>
                </a:lnTo>
                <a:lnTo>
                  <a:pt x="0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80904" y="2386584"/>
            <a:ext cx="1286254" cy="19370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620000" y="2383535"/>
            <a:ext cx="4000500" cy="1935480"/>
          </a:xfrm>
          <a:prstGeom prst="rect">
            <a:avLst/>
          </a:prstGeom>
          <a:ln w="12192">
            <a:solidFill>
              <a:srgbClr val="A38E9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8945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The Banker´s</a:t>
            </a:r>
            <a:endParaRPr sz="2400">
              <a:latin typeface="Arial"/>
              <a:cs typeface="Arial"/>
            </a:endParaRPr>
          </a:p>
          <a:p>
            <a:pPr marL="448945" marR="1830705">
              <a:lnSpc>
                <a:spcPct val="120000"/>
              </a:lnSpc>
            </a:pPr>
            <a:r>
              <a:rPr sz="2400" spc="-5" dirty="0">
                <a:latin typeface="Arial"/>
                <a:cs typeface="Arial"/>
              </a:rPr>
              <a:t>and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funder´s  perspective</a:t>
            </a:r>
            <a:endParaRPr sz="2400">
              <a:latin typeface="Arial"/>
              <a:cs typeface="Arial"/>
            </a:endParaRPr>
          </a:p>
          <a:p>
            <a:pPr marL="448945">
              <a:lnSpc>
                <a:spcPct val="100000"/>
              </a:lnSpc>
              <a:spcBef>
                <a:spcPts val="1570"/>
              </a:spcBef>
            </a:pPr>
            <a:r>
              <a:rPr sz="2400" i="1" spc="-10" dirty="0">
                <a:latin typeface="Arial"/>
                <a:cs typeface="Arial"/>
              </a:rPr>
              <a:t>Thomas</a:t>
            </a:r>
            <a:r>
              <a:rPr sz="2400" i="1" spc="20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Kull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9774" y="6521322"/>
            <a:ext cx="2222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60"/>
              </a:lnSpc>
            </a:pPr>
            <a:fld id="{81D60167-4931-47E6-BA6A-407CBD079E47}" type="slidenum"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19</a:t>
            </a:fld>
            <a:endParaRPr sz="13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06965" y="6518656"/>
            <a:ext cx="68472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| June 15/16, 2021 | Public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Sector Clients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| Thomas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Kull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+49 211 91741 1605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  <a:hlinkClick r:id="rId10"/>
              </a:rPr>
              <a:t>thomas.kull@nrwbank.de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46323" y="1809206"/>
            <a:ext cx="2585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70" dirty="0">
                <a:solidFill>
                  <a:srgbClr val="000000"/>
                </a:solidFill>
                <a:latin typeface="Arial"/>
                <a:cs typeface="Arial"/>
              </a:rPr>
              <a:t>Take</a:t>
            </a:r>
            <a:r>
              <a:rPr b="1" spc="-2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15" dirty="0">
                <a:solidFill>
                  <a:srgbClr val="000000"/>
                </a:solidFill>
                <a:latin typeface="Arial"/>
                <a:cs typeface="Arial"/>
              </a:rPr>
              <a:t>Aways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46323" y="2382230"/>
            <a:ext cx="5903595" cy="3536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12395" indent="-342900">
              <a:lnSpc>
                <a:spcPct val="12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45" dirty="0">
                <a:latin typeface="Arial"/>
                <a:cs typeface="Arial"/>
              </a:rPr>
              <a:t>Value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b="1" spc="-5" dirty="0">
                <a:latin typeface="Arial"/>
                <a:cs typeface="Arial"/>
              </a:rPr>
              <a:t>regional climate adaptation </a:t>
            </a:r>
            <a:r>
              <a:rPr sz="2400" b="1" dirty="0">
                <a:latin typeface="Arial"/>
                <a:cs typeface="Arial"/>
              </a:rPr>
              <a:t>&amp;  </a:t>
            </a:r>
            <a:r>
              <a:rPr sz="2400" b="1" spc="-5" dirty="0">
                <a:latin typeface="Arial"/>
                <a:cs typeface="Arial"/>
              </a:rPr>
              <a:t>cooperation </a:t>
            </a:r>
            <a:r>
              <a:rPr sz="2400" dirty="0">
                <a:latin typeface="Arial"/>
                <a:cs typeface="Arial"/>
              </a:rPr>
              <a:t>for </a:t>
            </a:r>
            <a:r>
              <a:rPr sz="2400" spc="-5" dirty="0">
                <a:latin typeface="Arial"/>
                <a:cs typeface="Arial"/>
              </a:rPr>
              <a:t>focused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investments</a:t>
            </a:r>
            <a:endParaRPr sz="2400">
              <a:latin typeface="Arial"/>
              <a:cs typeface="Arial"/>
            </a:endParaRPr>
          </a:p>
          <a:p>
            <a:pPr marL="355600" marR="85725" indent="-342900">
              <a:lnSpc>
                <a:spcPct val="12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Arial"/>
                <a:cs typeface="Arial"/>
              </a:rPr>
              <a:t>Special focus on </a:t>
            </a:r>
            <a:r>
              <a:rPr sz="2400" b="1" spc="-5" dirty="0">
                <a:latin typeface="Arial"/>
                <a:cs typeface="Arial"/>
              </a:rPr>
              <a:t>small urban and rural  areas</a:t>
            </a:r>
            <a:r>
              <a:rPr sz="2400" spc="-5" dirty="0">
                <a:latin typeface="Arial"/>
                <a:cs typeface="Arial"/>
              </a:rPr>
              <a:t>, often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white spot of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adaptation</a:t>
            </a:r>
            <a:endParaRPr sz="2400">
              <a:latin typeface="Arial"/>
              <a:cs typeface="Arial"/>
            </a:endParaRPr>
          </a:p>
          <a:p>
            <a:pPr marL="355600" marR="146685" indent="-342900">
              <a:lnSpc>
                <a:spcPct val="12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Full adaptation (value) chain </a:t>
            </a:r>
            <a:r>
              <a:rPr sz="2400" spc="-10" dirty="0">
                <a:latin typeface="Arial"/>
                <a:cs typeface="Arial"/>
              </a:rPr>
              <a:t>including  </a:t>
            </a:r>
            <a:r>
              <a:rPr sz="2400" spc="-5" dirty="0">
                <a:latin typeface="Arial"/>
                <a:cs typeface="Arial"/>
              </a:rPr>
              <a:t>funding and investments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options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ct val="12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Arial"/>
                <a:cs typeface="Arial"/>
              </a:rPr>
              <a:t>Stakeholder developed roadmap </a:t>
            </a:r>
            <a:r>
              <a:rPr sz="2400" spc="-5" dirty="0">
                <a:latin typeface="Arial"/>
                <a:cs typeface="Arial"/>
              </a:rPr>
              <a:t>as an  investment</a:t>
            </a:r>
            <a:r>
              <a:rPr sz="2400" spc="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plan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3475" y="6427236"/>
            <a:ext cx="790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95669" y="6430200"/>
            <a:ext cx="1201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9359"/>
            <a:ext cx="12192000" cy="548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90465" y="6500338"/>
            <a:ext cx="233735" cy="13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69771" y="6538765"/>
            <a:ext cx="303530" cy="156210"/>
          </a:xfrm>
          <a:custGeom>
            <a:avLst/>
            <a:gdLst/>
            <a:ahLst/>
            <a:cxnLst/>
            <a:rect l="l" t="t" r="r" b="b"/>
            <a:pathLst>
              <a:path w="303529" h="156209">
                <a:moveTo>
                  <a:pt x="268704" y="155835"/>
                </a:moveTo>
                <a:lnTo>
                  <a:pt x="227579" y="152972"/>
                </a:lnTo>
                <a:lnTo>
                  <a:pt x="182669" y="145605"/>
                </a:lnTo>
                <a:lnTo>
                  <a:pt x="136941" y="134116"/>
                </a:lnTo>
                <a:lnTo>
                  <a:pt x="93367" y="118887"/>
                </a:lnTo>
                <a:lnTo>
                  <a:pt x="54916" y="100299"/>
                </a:lnTo>
                <a:lnTo>
                  <a:pt x="5262" y="54576"/>
                </a:lnTo>
                <a:lnTo>
                  <a:pt x="0" y="28203"/>
                </a:lnTo>
                <a:lnTo>
                  <a:pt x="11740" y="0"/>
                </a:lnTo>
                <a:lnTo>
                  <a:pt x="11009" y="11559"/>
                </a:lnTo>
                <a:lnTo>
                  <a:pt x="7765" y="36405"/>
                </a:lnTo>
                <a:lnTo>
                  <a:pt x="21796" y="58984"/>
                </a:lnTo>
                <a:lnTo>
                  <a:pt x="87835" y="95339"/>
                </a:lnTo>
                <a:lnTo>
                  <a:pt x="132918" y="108113"/>
                </a:lnTo>
                <a:lnTo>
                  <a:pt x="181430" y="116619"/>
                </a:lnTo>
                <a:lnTo>
                  <a:pt x="229907" y="120355"/>
                </a:lnTo>
                <a:lnTo>
                  <a:pt x="276123" y="120355"/>
                </a:lnTo>
                <a:lnTo>
                  <a:pt x="303071" y="153812"/>
                </a:lnTo>
                <a:lnTo>
                  <a:pt x="268704" y="155835"/>
                </a:lnTo>
                <a:close/>
              </a:path>
              <a:path w="303529" h="156209">
                <a:moveTo>
                  <a:pt x="276123" y="120355"/>
                </a:moveTo>
                <a:lnTo>
                  <a:pt x="229907" y="120355"/>
                </a:lnTo>
                <a:lnTo>
                  <a:pt x="274888" y="118822"/>
                </a:lnTo>
                <a:lnTo>
                  <a:pt x="276123" y="120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14996" y="6425150"/>
            <a:ext cx="165154" cy="155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3089" y="6567299"/>
            <a:ext cx="367665" cy="187325"/>
          </a:xfrm>
          <a:custGeom>
            <a:avLst/>
            <a:gdLst/>
            <a:ahLst/>
            <a:cxnLst/>
            <a:rect l="l" t="t" r="r" b="b"/>
            <a:pathLst>
              <a:path w="367665" h="187325">
                <a:moveTo>
                  <a:pt x="329278" y="186981"/>
                </a:moveTo>
                <a:lnTo>
                  <a:pt x="285224" y="184789"/>
                </a:lnTo>
                <a:lnTo>
                  <a:pt x="237397" y="177767"/>
                </a:lnTo>
                <a:lnTo>
                  <a:pt x="188214" y="166351"/>
                </a:lnTo>
                <a:lnTo>
                  <a:pt x="140092" y="150976"/>
                </a:lnTo>
                <a:lnTo>
                  <a:pt x="95448" y="132079"/>
                </a:lnTo>
                <a:lnTo>
                  <a:pt x="56700" y="110095"/>
                </a:lnTo>
                <a:lnTo>
                  <a:pt x="26264" y="85459"/>
                </a:lnTo>
                <a:lnTo>
                  <a:pt x="0" y="29976"/>
                </a:lnTo>
                <a:lnTo>
                  <a:pt x="9005" y="0"/>
                </a:lnTo>
                <a:lnTo>
                  <a:pt x="9087" y="29976"/>
                </a:lnTo>
                <a:lnTo>
                  <a:pt x="9160" y="43047"/>
                </a:lnTo>
                <a:lnTo>
                  <a:pt x="57508" y="92428"/>
                </a:lnTo>
                <a:lnTo>
                  <a:pt x="98836" y="112735"/>
                </a:lnTo>
                <a:lnTo>
                  <a:pt x="147022" y="129437"/>
                </a:lnTo>
                <a:lnTo>
                  <a:pt x="198633" y="142022"/>
                </a:lnTo>
                <a:lnTo>
                  <a:pt x="250237" y="149978"/>
                </a:lnTo>
                <a:lnTo>
                  <a:pt x="298400" y="152795"/>
                </a:lnTo>
                <a:lnTo>
                  <a:pt x="341982" y="152795"/>
                </a:lnTo>
                <a:lnTo>
                  <a:pt x="367141" y="183908"/>
                </a:lnTo>
                <a:lnTo>
                  <a:pt x="329278" y="186981"/>
                </a:lnTo>
                <a:close/>
              </a:path>
              <a:path w="367665" h="187325">
                <a:moveTo>
                  <a:pt x="341982" y="152795"/>
                </a:moveTo>
                <a:lnTo>
                  <a:pt x="298400" y="152795"/>
                </a:lnTo>
                <a:lnTo>
                  <a:pt x="339689" y="149959"/>
                </a:lnTo>
                <a:lnTo>
                  <a:pt x="341982" y="152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20125" y="6515959"/>
            <a:ext cx="71919" cy="851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12816" y="6515647"/>
            <a:ext cx="205318" cy="86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42663" y="6515959"/>
            <a:ext cx="233605" cy="851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97039" y="6515959"/>
            <a:ext cx="77034" cy="851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26604"/>
            <a:ext cx="591820" cy="108585"/>
          </a:xfrm>
          <a:custGeom>
            <a:avLst/>
            <a:gdLst/>
            <a:ahLst/>
            <a:cxnLst/>
            <a:rect l="l" t="t" r="r" b="b"/>
            <a:pathLst>
              <a:path w="591820" h="108584">
                <a:moveTo>
                  <a:pt x="0" y="108191"/>
                </a:moveTo>
                <a:lnTo>
                  <a:pt x="591312" y="108191"/>
                </a:lnTo>
                <a:lnTo>
                  <a:pt x="591312" y="0"/>
                </a:lnTo>
                <a:lnTo>
                  <a:pt x="0" y="0"/>
                </a:lnTo>
                <a:lnTo>
                  <a:pt x="0" y="108191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NRW.BANK </a:t>
            </a:r>
            <a:r>
              <a:rPr spc="-10" dirty="0"/>
              <a:t>Relationship Management </a:t>
            </a:r>
            <a:r>
              <a:rPr spc="-25" dirty="0"/>
              <a:t>for </a:t>
            </a:r>
            <a:r>
              <a:rPr dirty="0"/>
              <a:t>Public </a:t>
            </a:r>
            <a:r>
              <a:rPr spc="-10" dirty="0"/>
              <a:t>Sector  Clients</a:t>
            </a:r>
          </a:p>
        </p:txBody>
      </p:sp>
      <p:sp>
        <p:nvSpPr>
          <p:cNvPr id="13" name="object 13"/>
          <p:cNvSpPr/>
          <p:nvPr/>
        </p:nvSpPr>
        <p:spPr>
          <a:xfrm>
            <a:off x="811107" y="209871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7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1107" y="325695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7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1107" y="374463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7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1107" y="4902870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7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1104" y="5725836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7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56547" y="1838492"/>
            <a:ext cx="9983470" cy="432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Advising municipalities and municipal enterprises in North Rhine-Westphalia, the  largest German federal state, on promotion and financing issues (including the  integration of KfW funding or from other sources for projects in</a:t>
            </a:r>
            <a:r>
              <a:rPr sz="2200" spc="130" dirty="0">
                <a:latin typeface="Arial"/>
                <a:cs typeface="Arial"/>
              </a:rPr>
              <a:t> </a:t>
            </a:r>
            <a:r>
              <a:rPr sz="2200" spc="-15" dirty="0">
                <a:latin typeface="Arial"/>
                <a:cs typeface="Arial"/>
              </a:rPr>
              <a:t>NRW)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200" spc="-5" dirty="0">
                <a:latin typeface="Arial"/>
                <a:cs typeface="Arial"/>
              </a:rPr>
              <a:t>Coordination of </a:t>
            </a:r>
            <a:r>
              <a:rPr sz="2200" spc="-25" dirty="0">
                <a:latin typeface="Arial"/>
                <a:cs typeface="Arial"/>
              </a:rPr>
              <a:t>NRW.BANK's </a:t>
            </a:r>
            <a:r>
              <a:rPr sz="2200" spc="-5" dirty="0">
                <a:latin typeface="Arial"/>
                <a:cs typeface="Arial"/>
              </a:rPr>
              <a:t>product units relevant for our public sector</a:t>
            </a:r>
            <a:r>
              <a:rPr sz="2200" spc="21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clients</a:t>
            </a:r>
            <a:endParaRPr sz="2200">
              <a:latin typeface="Arial"/>
              <a:cs typeface="Arial"/>
            </a:endParaRPr>
          </a:p>
          <a:p>
            <a:pPr marL="12700" marR="125730">
              <a:lnSpc>
                <a:spcPct val="100000"/>
              </a:lnSpc>
              <a:spcBef>
                <a:spcPts val="1200"/>
              </a:spcBef>
              <a:tabLst>
                <a:tab pos="586740" algn="l"/>
              </a:tabLst>
            </a:pPr>
            <a:r>
              <a:rPr sz="2200" spc="-5" dirty="0">
                <a:latin typeface="Arial"/>
                <a:cs typeface="Arial"/>
              </a:rPr>
              <a:t>Events as a platform for </a:t>
            </a:r>
            <a:r>
              <a:rPr sz="2200" dirty="0">
                <a:latin typeface="Arial"/>
                <a:cs typeface="Arial"/>
              </a:rPr>
              <a:t>discussing </a:t>
            </a:r>
            <a:r>
              <a:rPr sz="2200" spc="-5" dirty="0">
                <a:latin typeface="Arial"/>
                <a:cs typeface="Arial"/>
              </a:rPr>
              <a:t>current municipal issues (large </a:t>
            </a:r>
            <a:r>
              <a:rPr sz="2200" dirty="0">
                <a:latin typeface="Arial"/>
                <a:cs typeface="Arial"/>
              </a:rPr>
              <a:t>scale </a:t>
            </a:r>
            <a:r>
              <a:rPr sz="2200" spc="-5" dirty="0">
                <a:latin typeface="Arial"/>
                <a:cs typeface="Arial"/>
              </a:rPr>
              <a:t>events  like	Municipal Finance Market Forum </a:t>
            </a:r>
            <a:r>
              <a:rPr sz="2200" spc="-45" dirty="0">
                <a:latin typeface="Arial"/>
                <a:cs typeface="Arial"/>
              </a:rPr>
              <a:t>NRW, </a:t>
            </a:r>
            <a:r>
              <a:rPr sz="2200" spc="-5" dirty="0">
                <a:latin typeface="Arial"/>
                <a:cs typeface="Arial"/>
              </a:rPr>
              <a:t>Public Utilities Forum, as well as  smaller exchange formats like topic related</a:t>
            </a:r>
            <a:r>
              <a:rPr sz="2200" spc="6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workshops)</a:t>
            </a:r>
            <a:endParaRPr sz="2200">
              <a:latin typeface="Arial"/>
              <a:cs typeface="Arial"/>
            </a:endParaRPr>
          </a:p>
          <a:p>
            <a:pPr marL="12700" marR="426720" indent="-635">
              <a:lnSpc>
                <a:spcPct val="100000"/>
              </a:lnSpc>
              <a:spcBef>
                <a:spcPts val="1200"/>
              </a:spcBef>
            </a:pPr>
            <a:r>
              <a:rPr sz="2200" spc="-5" dirty="0">
                <a:latin typeface="Arial"/>
                <a:cs typeface="Arial"/>
              </a:rPr>
              <a:t>Pooling of expert knowledge in relevant </a:t>
            </a:r>
            <a:r>
              <a:rPr sz="2200" dirty="0">
                <a:latin typeface="Arial"/>
                <a:cs typeface="Arial"/>
              </a:rPr>
              <a:t>cross-sectoral </a:t>
            </a:r>
            <a:r>
              <a:rPr sz="2200" spc="-5" dirty="0">
                <a:latin typeface="Arial"/>
                <a:cs typeface="Arial"/>
              </a:rPr>
              <a:t>topics </a:t>
            </a:r>
            <a:r>
              <a:rPr sz="2200" dirty="0">
                <a:latin typeface="Arial"/>
                <a:cs typeface="Arial"/>
              </a:rPr>
              <a:t>such </a:t>
            </a:r>
            <a:r>
              <a:rPr sz="2200" spc="-5" dirty="0">
                <a:latin typeface="Arial"/>
                <a:cs typeface="Arial"/>
              </a:rPr>
              <a:t>as </a:t>
            </a:r>
            <a:r>
              <a:rPr sz="2200" spc="-30" dirty="0">
                <a:latin typeface="Arial"/>
                <a:cs typeface="Arial"/>
              </a:rPr>
              <a:t>energy,  </a:t>
            </a:r>
            <a:r>
              <a:rPr sz="2200" spc="-5" dirty="0">
                <a:latin typeface="Arial"/>
                <a:cs typeface="Arial"/>
              </a:rPr>
              <a:t>transport and</a:t>
            </a:r>
            <a:r>
              <a:rPr sz="2200" spc="2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digitalization</a:t>
            </a:r>
            <a:endParaRPr sz="2200">
              <a:latin typeface="Arial"/>
              <a:cs typeface="Arial"/>
            </a:endParaRPr>
          </a:p>
          <a:p>
            <a:pPr marL="12700" marR="994410" indent="-635">
              <a:lnSpc>
                <a:spcPct val="100000"/>
              </a:lnSpc>
              <a:spcBef>
                <a:spcPts val="1200"/>
              </a:spcBef>
            </a:pPr>
            <a:r>
              <a:rPr sz="2200" spc="-5" dirty="0">
                <a:latin typeface="Arial"/>
                <a:cs typeface="Arial"/>
              </a:rPr>
              <a:t>Accompanying resource-oriented future topics </a:t>
            </a:r>
            <a:r>
              <a:rPr sz="2200" dirty="0">
                <a:latin typeface="Arial"/>
                <a:cs typeface="Arial"/>
              </a:rPr>
              <a:t>such </a:t>
            </a:r>
            <a:r>
              <a:rPr sz="2200" spc="-5" dirty="0">
                <a:latin typeface="Arial"/>
                <a:cs typeface="Arial"/>
              </a:rPr>
              <a:t>as achieving climate  protection goals</a:t>
            </a:r>
            <a:endParaRPr sz="2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9774" y="6521322"/>
            <a:ext cx="2222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60"/>
              </a:lnSpc>
            </a:pPr>
            <a:fld id="{81D60167-4931-47E6-BA6A-407CBD079E47}" type="slidenum"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20</a:t>
            </a:fld>
            <a:endParaRPr sz="13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7299" y="6520254"/>
            <a:ext cx="68472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| June 15/16, 2021 | Public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Sector Clients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| Thomas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Kull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+49 211 91741 1605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thomas.kull@nrwbank.de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9359"/>
            <a:ext cx="12192000" cy="548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90465" y="6500338"/>
            <a:ext cx="233735" cy="13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69771" y="6538765"/>
            <a:ext cx="303530" cy="156210"/>
          </a:xfrm>
          <a:custGeom>
            <a:avLst/>
            <a:gdLst/>
            <a:ahLst/>
            <a:cxnLst/>
            <a:rect l="l" t="t" r="r" b="b"/>
            <a:pathLst>
              <a:path w="303529" h="156209">
                <a:moveTo>
                  <a:pt x="268704" y="155835"/>
                </a:moveTo>
                <a:lnTo>
                  <a:pt x="227579" y="152972"/>
                </a:lnTo>
                <a:lnTo>
                  <a:pt x="182669" y="145605"/>
                </a:lnTo>
                <a:lnTo>
                  <a:pt x="136941" y="134116"/>
                </a:lnTo>
                <a:lnTo>
                  <a:pt x="93367" y="118887"/>
                </a:lnTo>
                <a:lnTo>
                  <a:pt x="54916" y="100299"/>
                </a:lnTo>
                <a:lnTo>
                  <a:pt x="5262" y="54576"/>
                </a:lnTo>
                <a:lnTo>
                  <a:pt x="0" y="28203"/>
                </a:lnTo>
                <a:lnTo>
                  <a:pt x="11740" y="0"/>
                </a:lnTo>
                <a:lnTo>
                  <a:pt x="11009" y="11559"/>
                </a:lnTo>
                <a:lnTo>
                  <a:pt x="7765" y="36405"/>
                </a:lnTo>
                <a:lnTo>
                  <a:pt x="21796" y="58984"/>
                </a:lnTo>
                <a:lnTo>
                  <a:pt x="87835" y="95339"/>
                </a:lnTo>
                <a:lnTo>
                  <a:pt x="132918" y="108113"/>
                </a:lnTo>
                <a:lnTo>
                  <a:pt x="181430" y="116619"/>
                </a:lnTo>
                <a:lnTo>
                  <a:pt x="229907" y="120355"/>
                </a:lnTo>
                <a:lnTo>
                  <a:pt x="276123" y="120355"/>
                </a:lnTo>
                <a:lnTo>
                  <a:pt x="303071" y="153812"/>
                </a:lnTo>
                <a:lnTo>
                  <a:pt x="268704" y="155835"/>
                </a:lnTo>
                <a:close/>
              </a:path>
              <a:path w="303529" h="156209">
                <a:moveTo>
                  <a:pt x="276123" y="120355"/>
                </a:moveTo>
                <a:lnTo>
                  <a:pt x="229907" y="120355"/>
                </a:lnTo>
                <a:lnTo>
                  <a:pt x="274888" y="118822"/>
                </a:lnTo>
                <a:lnTo>
                  <a:pt x="276123" y="120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14996" y="6425150"/>
            <a:ext cx="165154" cy="155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3089" y="6567299"/>
            <a:ext cx="367665" cy="187325"/>
          </a:xfrm>
          <a:custGeom>
            <a:avLst/>
            <a:gdLst/>
            <a:ahLst/>
            <a:cxnLst/>
            <a:rect l="l" t="t" r="r" b="b"/>
            <a:pathLst>
              <a:path w="367665" h="187325">
                <a:moveTo>
                  <a:pt x="329278" y="186981"/>
                </a:moveTo>
                <a:lnTo>
                  <a:pt x="285224" y="184789"/>
                </a:lnTo>
                <a:lnTo>
                  <a:pt x="237397" y="177767"/>
                </a:lnTo>
                <a:lnTo>
                  <a:pt x="188214" y="166351"/>
                </a:lnTo>
                <a:lnTo>
                  <a:pt x="140092" y="150976"/>
                </a:lnTo>
                <a:lnTo>
                  <a:pt x="95448" y="132079"/>
                </a:lnTo>
                <a:lnTo>
                  <a:pt x="56700" y="110095"/>
                </a:lnTo>
                <a:lnTo>
                  <a:pt x="26264" y="85459"/>
                </a:lnTo>
                <a:lnTo>
                  <a:pt x="0" y="29976"/>
                </a:lnTo>
                <a:lnTo>
                  <a:pt x="9005" y="0"/>
                </a:lnTo>
                <a:lnTo>
                  <a:pt x="9087" y="29976"/>
                </a:lnTo>
                <a:lnTo>
                  <a:pt x="9160" y="43047"/>
                </a:lnTo>
                <a:lnTo>
                  <a:pt x="57508" y="92428"/>
                </a:lnTo>
                <a:lnTo>
                  <a:pt x="98836" y="112735"/>
                </a:lnTo>
                <a:lnTo>
                  <a:pt x="147022" y="129437"/>
                </a:lnTo>
                <a:lnTo>
                  <a:pt x="198633" y="142022"/>
                </a:lnTo>
                <a:lnTo>
                  <a:pt x="250237" y="149978"/>
                </a:lnTo>
                <a:lnTo>
                  <a:pt x="298400" y="152795"/>
                </a:lnTo>
                <a:lnTo>
                  <a:pt x="341982" y="152795"/>
                </a:lnTo>
                <a:lnTo>
                  <a:pt x="367141" y="183908"/>
                </a:lnTo>
                <a:lnTo>
                  <a:pt x="329278" y="186981"/>
                </a:lnTo>
                <a:close/>
              </a:path>
              <a:path w="367665" h="187325">
                <a:moveTo>
                  <a:pt x="341982" y="152795"/>
                </a:moveTo>
                <a:lnTo>
                  <a:pt x="298400" y="152795"/>
                </a:lnTo>
                <a:lnTo>
                  <a:pt x="339689" y="149959"/>
                </a:lnTo>
                <a:lnTo>
                  <a:pt x="341982" y="152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20125" y="6515959"/>
            <a:ext cx="71919" cy="851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12816" y="6515647"/>
            <a:ext cx="205318" cy="86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42663" y="6515959"/>
            <a:ext cx="233605" cy="851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97039" y="6515959"/>
            <a:ext cx="77034" cy="851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26604"/>
            <a:ext cx="591820" cy="108585"/>
          </a:xfrm>
          <a:custGeom>
            <a:avLst/>
            <a:gdLst/>
            <a:ahLst/>
            <a:cxnLst/>
            <a:rect l="l" t="t" r="r" b="b"/>
            <a:pathLst>
              <a:path w="591820" h="108584">
                <a:moveTo>
                  <a:pt x="0" y="108191"/>
                </a:moveTo>
                <a:lnTo>
                  <a:pt x="591312" y="108191"/>
                </a:lnTo>
                <a:lnTo>
                  <a:pt x="591312" y="0"/>
                </a:lnTo>
                <a:lnTo>
                  <a:pt x="0" y="0"/>
                </a:lnTo>
                <a:lnTo>
                  <a:pt x="0" y="108191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06467" y="1967482"/>
            <a:ext cx="6049010" cy="3862070"/>
          </a:xfrm>
          <a:custGeom>
            <a:avLst/>
            <a:gdLst/>
            <a:ahLst/>
            <a:cxnLst/>
            <a:rect l="l" t="t" r="r" b="b"/>
            <a:pathLst>
              <a:path w="6049009" h="3862070">
                <a:moveTo>
                  <a:pt x="5405107" y="0"/>
                </a:moveTo>
                <a:lnTo>
                  <a:pt x="643648" y="0"/>
                </a:lnTo>
                <a:lnTo>
                  <a:pt x="595612" y="1765"/>
                </a:lnTo>
                <a:lnTo>
                  <a:pt x="548535" y="6978"/>
                </a:lnTo>
                <a:lnTo>
                  <a:pt x="502542" y="15515"/>
                </a:lnTo>
                <a:lnTo>
                  <a:pt x="457756" y="27251"/>
                </a:lnTo>
                <a:lnTo>
                  <a:pt x="414302" y="42062"/>
                </a:lnTo>
                <a:lnTo>
                  <a:pt x="372304" y="59823"/>
                </a:lnTo>
                <a:lnTo>
                  <a:pt x="331888" y="80409"/>
                </a:lnTo>
                <a:lnTo>
                  <a:pt x="293177" y="103696"/>
                </a:lnTo>
                <a:lnTo>
                  <a:pt x="256296" y="129561"/>
                </a:lnTo>
                <a:lnTo>
                  <a:pt x="221369" y="157877"/>
                </a:lnTo>
                <a:lnTo>
                  <a:pt x="188521" y="188521"/>
                </a:lnTo>
                <a:lnTo>
                  <a:pt x="157877" y="221369"/>
                </a:lnTo>
                <a:lnTo>
                  <a:pt x="129561" y="256296"/>
                </a:lnTo>
                <a:lnTo>
                  <a:pt x="103696" y="293177"/>
                </a:lnTo>
                <a:lnTo>
                  <a:pt x="80409" y="331888"/>
                </a:lnTo>
                <a:lnTo>
                  <a:pt x="59823" y="372304"/>
                </a:lnTo>
                <a:lnTo>
                  <a:pt x="42062" y="414302"/>
                </a:lnTo>
                <a:lnTo>
                  <a:pt x="27251" y="457756"/>
                </a:lnTo>
                <a:lnTo>
                  <a:pt x="15515" y="502542"/>
                </a:lnTo>
                <a:lnTo>
                  <a:pt x="6978" y="548535"/>
                </a:lnTo>
                <a:lnTo>
                  <a:pt x="1765" y="595612"/>
                </a:lnTo>
                <a:lnTo>
                  <a:pt x="0" y="643648"/>
                </a:lnTo>
                <a:lnTo>
                  <a:pt x="0" y="3218167"/>
                </a:lnTo>
                <a:lnTo>
                  <a:pt x="1765" y="3266204"/>
                </a:lnTo>
                <a:lnTo>
                  <a:pt x="6978" y="3313282"/>
                </a:lnTo>
                <a:lnTo>
                  <a:pt x="15515" y="3359277"/>
                </a:lnTo>
                <a:lnTo>
                  <a:pt x="27251" y="3404064"/>
                </a:lnTo>
                <a:lnTo>
                  <a:pt x="42062" y="3447519"/>
                </a:lnTo>
                <a:lnTo>
                  <a:pt x="59823" y="3489516"/>
                </a:lnTo>
                <a:lnTo>
                  <a:pt x="80409" y="3529933"/>
                </a:lnTo>
                <a:lnTo>
                  <a:pt x="103696" y="3568644"/>
                </a:lnTo>
                <a:lnTo>
                  <a:pt x="129561" y="3605525"/>
                </a:lnTo>
                <a:lnTo>
                  <a:pt x="157877" y="3640451"/>
                </a:lnTo>
                <a:lnTo>
                  <a:pt x="188521" y="3673298"/>
                </a:lnTo>
                <a:lnTo>
                  <a:pt x="221369" y="3703942"/>
                </a:lnTo>
                <a:lnTo>
                  <a:pt x="256296" y="3732258"/>
                </a:lnTo>
                <a:lnTo>
                  <a:pt x="293177" y="3758122"/>
                </a:lnTo>
                <a:lnTo>
                  <a:pt x="331888" y="3781409"/>
                </a:lnTo>
                <a:lnTo>
                  <a:pt x="372304" y="3801995"/>
                </a:lnTo>
                <a:lnTo>
                  <a:pt x="414302" y="3819755"/>
                </a:lnTo>
                <a:lnTo>
                  <a:pt x="457756" y="3834565"/>
                </a:lnTo>
                <a:lnTo>
                  <a:pt x="502542" y="3846300"/>
                </a:lnTo>
                <a:lnTo>
                  <a:pt x="548535" y="3854837"/>
                </a:lnTo>
                <a:lnTo>
                  <a:pt x="595612" y="3860050"/>
                </a:lnTo>
                <a:lnTo>
                  <a:pt x="643648" y="3861816"/>
                </a:lnTo>
                <a:lnTo>
                  <a:pt x="5405107" y="3861816"/>
                </a:lnTo>
                <a:lnTo>
                  <a:pt x="5453143" y="3860050"/>
                </a:lnTo>
                <a:lnTo>
                  <a:pt x="5500220" y="3854837"/>
                </a:lnTo>
                <a:lnTo>
                  <a:pt x="5546213" y="3846300"/>
                </a:lnTo>
                <a:lnTo>
                  <a:pt x="5590999" y="3834565"/>
                </a:lnTo>
                <a:lnTo>
                  <a:pt x="5634453" y="3819755"/>
                </a:lnTo>
                <a:lnTo>
                  <a:pt x="5676451" y="3801995"/>
                </a:lnTo>
                <a:lnTo>
                  <a:pt x="5716867" y="3781409"/>
                </a:lnTo>
                <a:lnTo>
                  <a:pt x="5755578" y="3758122"/>
                </a:lnTo>
                <a:lnTo>
                  <a:pt x="5792459" y="3732258"/>
                </a:lnTo>
                <a:lnTo>
                  <a:pt x="5827386" y="3703942"/>
                </a:lnTo>
                <a:lnTo>
                  <a:pt x="5860234" y="3673298"/>
                </a:lnTo>
                <a:lnTo>
                  <a:pt x="5890878" y="3640451"/>
                </a:lnTo>
                <a:lnTo>
                  <a:pt x="5919194" y="3605525"/>
                </a:lnTo>
                <a:lnTo>
                  <a:pt x="5945059" y="3568644"/>
                </a:lnTo>
                <a:lnTo>
                  <a:pt x="5968346" y="3529933"/>
                </a:lnTo>
                <a:lnTo>
                  <a:pt x="5988932" y="3489516"/>
                </a:lnTo>
                <a:lnTo>
                  <a:pt x="6006693" y="3447519"/>
                </a:lnTo>
                <a:lnTo>
                  <a:pt x="6021504" y="3404064"/>
                </a:lnTo>
                <a:lnTo>
                  <a:pt x="6033240" y="3359277"/>
                </a:lnTo>
                <a:lnTo>
                  <a:pt x="6041777" y="3313282"/>
                </a:lnTo>
                <a:lnTo>
                  <a:pt x="6046990" y="3266204"/>
                </a:lnTo>
                <a:lnTo>
                  <a:pt x="6048756" y="3218167"/>
                </a:lnTo>
                <a:lnTo>
                  <a:pt x="6048756" y="643648"/>
                </a:lnTo>
                <a:lnTo>
                  <a:pt x="6046990" y="595612"/>
                </a:lnTo>
                <a:lnTo>
                  <a:pt x="6041777" y="548535"/>
                </a:lnTo>
                <a:lnTo>
                  <a:pt x="6033240" y="502542"/>
                </a:lnTo>
                <a:lnTo>
                  <a:pt x="6021504" y="457756"/>
                </a:lnTo>
                <a:lnTo>
                  <a:pt x="6006693" y="414302"/>
                </a:lnTo>
                <a:lnTo>
                  <a:pt x="5988932" y="372304"/>
                </a:lnTo>
                <a:lnTo>
                  <a:pt x="5968346" y="331888"/>
                </a:lnTo>
                <a:lnTo>
                  <a:pt x="5945059" y="293177"/>
                </a:lnTo>
                <a:lnTo>
                  <a:pt x="5919194" y="256296"/>
                </a:lnTo>
                <a:lnTo>
                  <a:pt x="5890878" y="221369"/>
                </a:lnTo>
                <a:lnTo>
                  <a:pt x="5860234" y="188521"/>
                </a:lnTo>
                <a:lnTo>
                  <a:pt x="5827386" y="157877"/>
                </a:lnTo>
                <a:lnTo>
                  <a:pt x="5792459" y="129561"/>
                </a:lnTo>
                <a:lnTo>
                  <a:pt x="5755578" y="103696"/>
                </a:lnTo>
                <a:lnTo>
                  <a:pt x="5716867" y="80409"/>
                </a:lnTo>
                <a:lnTo>
                  <a:pt x="5676451" y="59823"/>
                </a:lnTo>
                <a:lnTo>
                  <a:pt x="5634453" y="42062"/>
                </a:lnTo>
                <a:lnTo>
                  <a:pt x="5590999" y="27251"/>
                </a:lnTo>
                <a:lnTo>
                  <a:pt x="5546213" y="15515"/>
                </a:lnTo>
                <a:lnTo>
                  <a:pt x="5500220" y="6978"/>
                </a:lnTo>
                <a:lnTo>
                  <a:pt x="5453143" y="1765"/>
                </a:lnTo>
                <a:lnTo>
                  <a:pt x="5405107" y="0"/>
                </a:lnTo>
                <a:close/>
              </a:path>
            </a:pathLst>
          </a:custGeom>
          <a:solidFill>
            <a:srgbClr val="009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047881" y="4831014"/>
            <a:ext cx="496379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5795" marR="5080" indent="-1903730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NRW.BANK: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Optimisation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funding 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structure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91411" y="1967481"/>
            <a:ext cx="3072765" cy="3862070"/>
          </a:xfrm>
          <a:custGeom>
            <a:avLst/>
            <a:gdLst/>
            <a:ahLst/>
            <a:cxnLst/>
            <a:rect l="l" t="t" r="r" b="b"/>
            <a:pathLst>
              <a:path w="3072765" h="3862070">
                <a:moveTo>
                  <a:pt x="2560307" y="0"/>
                </a:moveTo>
                <a:lnTo>
                  <a:pt x="512076" y="0"/>
                </a:lnTo>
                <a:lnTo>
                  <a:pt x="465466" y="2092"/>
                </a:lnTo>
                <a:lnTo>
                  <a:pt x="420029" y="8250"/>
                </a:lnTo>
                <a:lnTo>
                  <a:pt x="375944" y="18291"/>
                </a:lnTo>
                <a:lnTo>
                  <a:pt x="333394" y="32036"/>
                </a:lnTo>
                <a:lnTo>
                  <a:pt x="292559" y="49303"/>
                </a:lnTo>
                <a:lnTo>
                  <a:pt x="253619" y="69912"/>
                </a:lnTo>
                <a:lnTo>
                  <a:pt x="216756" y="93682"/>
                </a:lnTo>
                <a:lnTo>
                  <a:pt x="182150" y="120432"/>
                </a:lnTo>
                <a:lnTo>
                  <a:pt x="149982" y="149982"/>
                </a:lnTo>
                <a:lnTo>
                  <a:pt x="120432" y="182150"/>
                </a:lnTo>
                <a:lnTo>
                  <a:pt x="93682" y="216756"/>
                </a:lnTo>
                <a:lnTo>
                  <a:pt x="69912" y="253619"/>
                </a:lnTo>
                <a:lnTo>
                  <a:pt x="49303" y="292559"/>
                </a:lnTo>
                <a:lnTo>
                  <a:pt x="32036" y="333394"/>
                </a:lnTo>
                <a:lnTo>
                  <a:pt x="18291" y="375944"/>
                </a:lnTo>
                <a:lnTo>
                  <a:pt x="8250" y="420029"/>
                </a:lnTo>
                <a:lnTo>
                  <a:pt x="2092" y="465466"/>
                </a:lnTo>
                <a:lnTo>
                  <a:pt x="0" y="512076"/>
                </a:lnTo>
                <a:lnTo>
                  <a:pt x="0" y="3349739"/>
                </a:lnTo>
                <a:lnTo>
                  <a:pt x="2092" y="3396349"/>
                </a:lnTo>
                <a:lnTo>
                  <a:pt x="8250" y="3441786"/>
                </a:lnTo>
                <a:lnTo>
                  <a:pt x="18291" y="3485871"/>
                </a:lnTo>
                <a:lnTo>
                  <a:pt x="32036" y="3528421"/>
                </a:lnTo>
                <a:lnTo>
                  <a:pt x="49303" y="3569256"/>
                </a:lnTo>
                <a:lnTo>
                  <a:pt x="69912" y="3608196"/>
                </a:lnTo>
                <a:lnTo>
                  <a:pt x="93682" y="3645059"/>
                </a:lnTo>
                <a:lnTo>
                  <a:pt x="120432" y="3679665"/>
                </a:lnTo>
                <a:lnTo>
                  <a:pt x="149982" y="3711833"/>
                </a:lnTo>
                <a:lnTo>
                  <a:pt x="182150" y="3741383"/>
                </a:lnTo>
                <a:lnTo>
                  <a:pt x="216756" y="3768133"/>
                </a:lnTo>
                <a:lnTo>
                  <a:pt x="253619" y="3791903"/>
                </a:lnTo>
                <a:lnTo>
                  <a:pt x="292559" y="3812512"/>
                </a:lnTo>
                <a:lnTo>
                  <a:pt x="333394" y="3829779"/>
                </a:lnTo>
                <a:lnTo>
                  <a:pt x="375944" y="3843524"/>
                </a:lnTo>
                <a:lnTo>
                  <a:pt x="420029" y="3853565"/>
                </a:lnTo>
                <a:lnTo>
                  <a:pt x="465466" y="3859723"/>
                </a:lnTo>
                <a:lnTo>
                  <a:pt x="512076" y="3861816"/>
                </a:lnTo>
                <a:lnTo>
                  <a:pt x="2560307" y="3861816"/>
                </a:lnTo>
                <a:lnTo>
                  <a:pt x="2606917" y="3859723"/>
                </a:lnTo>
                <a:lnTo>
                  <a:pt x="2652354" y="3853565"/>
                </a:lnTo>
                <a:lnTo>
                  <a:pt x="2696439" y="3843524"/>
                </a:lnTo>
                <a:lnTo>
                  <a:pt x="2738989" y="3829779"/>
                </a:lnTo>
                <a:lnTo>
                  <a:pt x="2779824" y="3812512"/>
                </a:lnTo>
                <a:lnTo>
                  <a:pt x="2818764" y="3791903"/>
                </a:lnTo>
                <a:lnTo>
                  <a:pt x="2855627" y="3768133"/>
                </a:lnTo>
                <a:lnTo>
                  <a:pt x="2890233" y="3741383"/>
                </a:lnTo>
                <a:lnTo>
                  <a:pt x="2922401" y="3711833"/>
                </a:lnTo>
                <a:lnTo>
                  <a:pt x="2951951" y="3679665"/>
                </a:lnTo>
                <a:lnTo>
                  <a:pt x="2978701" y="3645059"/>
                </a:lnTo>
                <a:lnTo>
                  <a:pt x="3002471" y="3608196"/>
                </a:lnTo>
                <a:lnTo>
                  <a:pt x="3023080" y="3569256"/>
                </a:lnTo>
                <a:lnTo>
                  <a:pt x="3040347" y="3528421"/>
                </a:lnTo>
                <a:lnTo>
                  <a:pt x="3054092" y="3485871"/>
                </a:lnTo>
                <a:lnTo>
                  <a:pt x="3064133" y="3441786"/>
                </a:lnTo>
                <a:lnTo>
                  <a:pt x="3070291" y="3396349"/>
                </a:lnTo>
                <a:lnTo>
                  <a:pt x="3072384" y="3349739"/>
                </a:lnTo>
                <a:lnTo>
                  <a:pt x="3072384" y="512076"/>
                </a:lnTo>
                <a:lnTo>
                  <a:pt x="3070291" y="465466"/>
                </a:lnTo>
                <a:lnTo>
                  <a:pt x="3064133" y="420029"/>
                </a:lnTo>
                <a:lnTo>
                  <a:pt x="3054092" y="375944"/>
                </a:lnTo>
                <a:lnTo>
                  <a:pt x="3040347" y="333394"/>
                </a:lnTo>
                <a:lnTo>
                  <a:pt x="3023080" y="292559"/>
                </a:lnTo>
                <a:lnTo>
                  <a:pt x="3002471" y="253619"/>
                </a:lnTo>
                <a:lnTo>
                  <a:pt x="2978701" y="216756"/>
                </a:lnTo>
                <a:lnTo>
                  <a:pt x="2951951" y="182150"/>
                </a:lnTo>
                <a:lnTo>
                  <a:pt x="2922401" y="149982"/>
                </a:lnTo>
                <a:lnTo>
                  <a:pt x="2890233" y="120432"/>
                </a:lnTo>
                <a:lnTo>
                  <a:pt x="2855627" y="93682"/>
                </a:lnTo>
                <a:lnTo>
                  <a:pt x="2818764" y="69912"/>
                </a:lnTo>
                <a:lnTo>
                  <a:pt x="2779824" y="49303"/>
                </a:lnTo>
                <a:lnTo>
                  <a:pt x="2738989" y="32036"/>
                </a:lnTo>
                <a:lnTo>
                  <a:pt x="2696439" y="18291"/>
                </a:lnTo>
                <a:lnTo>
                  <a:pt x="2652354" y="8250"/>
                </a:lnTo>
                <a:lnTo>
                  <a:pt x="2606917" y="2092"/>
                </a:lnTo>
                <a:lnTo>
                  <a:pt x="2560307" y="0"/>
                </a:lnTo>
                <a:close/>
              </a:path>
            </a:pathLst>
          </a:custGeom>
          <a:solidFill>
            <a:srgbClr val="85BB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21510" y="4503775"/>
            <a:ext cx="221170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Network</a:t>
            </a:r>
            <a:r>
              <a:rPr sz="24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partners 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local 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stakeholders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06967" y="506562"/>
            <a:ext cx="46704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Support </a:t>
            </a:r>
            <a:r>
              <a:rPr spc="-15" dirty="0"/>
              <a:t>from</a:t>
            </a:r>
            <a:r>
              <a:rPr spc="-105" dirty="0"/>
              <a:t> </a:t>
            </a:r>
            <a:r>
              <a:rPr spc="-55" dirty="0"/>
              <a:t>NRW.BANK</a:t>
            </a:r>
          </a:p>
        </p:txBody>
      </p:sp>
      <p:sp>
        <p:nvSpPr>
          <p:cNvPr id="17" name="object 17"/>
          <p:cNvSpPr/>
          <p:nvPr/>
        </p:nvSpPr>
        <p:spPr>
          <a:xfrm>
            <a:off x="2003298" y="2157222"/>
            <a:ext cx="1824355" cy="1188720"/>
          </a:xfrm>
          <a:custGeom>
            <a:avLst/>
            <a:gdLst/>
            <a:ahLst/>
            <a:cxnLst/>
            <a:rect l="l" t="t" r="r" b="b"/>
            <a:pathLst>
              <a:path w="1824354" h="1188720">
                <a:moveTo>
                  <a:pt x="1705356" y="0"/>
                </a:moveTo>
                <a:lnTo>
                  <a:pt x="118872" y="0"/>
                </a:lnTo>
                <a:lnTo>
                  <a:pt x="72603" y="9342"/>
                </a:lnTo>
                <a:lnTo>
                  <a:pt x="34818" y="34818"/>
                </a:lnTo>
                <a:lnTo>
                  <a:pt x="9342" y="72603"/>
                </a:lnTo>
                <a:lnTo>
                  <a:pt x="0" y="118872"/>
                </a:lnTo>
                <a:lnTo>
                  <a:pt x="0" y="1069848"/>
                </a:lnTo>
                <a:lnTo>
                  <a:pt x="9342" y="1116116"/>
                </a:lnTo>
                <a:lnTo>
                  <a:pt x="34818" y="1153901"/>
                </a:lnTo>
                <a:lnTo>
                  <a:pt x="72603" y="1179377"/>
                </a:lnTo>
                <a:lnTo>
                  <a:pt x="118872" y="1188720"/>
                </a:lnTo>
                <a:lnTo>
                  <a:pt x="1705356" y="1188720"/>
                </a:lnTo>
                <a:lnTo>
                  <a:pt x="1751624" y="1179377"/>
                </a:lnTo>
                <a:lnTo>
                  <a:pt x="1789409" y="1153901"/>
                </a:lnTo>
                <a:lnTo>
                  <a:pt x="1814885" y="1116116"/>
                </a:lnTo>
                <a:lnTo>
                  <a:pt x="1824227" y="1069848"/>
                </a:lnTo>
                <a:lnTo>
                  <a:pt x="1824227" y="118872"/>
                </a:lnTo>
                <a:lnTo>
                  <a:pt x="1814885" y="72603"/>
                </a:lnTo>
                <a:lnTo>
                  <a:pt x="1789409" y="34818"/>
                </a:lnTo>
                <a:lnTo>
                  <a:pt x="1751624" y="9342"/>
                </a:lnTo>
                <a:lnTo>
                  <a:pt x="1705356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03298" y="2157222"/>
            <a:ext cx="1824355" cy="1188720"/>
          </a:xfrm>
          <a:custGeom>
            <a:avLst/>
            <a:gdLst/>
            <a:ahLst/>
            <a:cxnLst/>
            <a:rect l="l" t="t" r="r" b="b"/>
            <a:pathLst>
              <a:path w="1824354" h="1188720">
                <a:moveTo>
                  <a:pt x="0" y="118872"/>
                </a:moveTo>
                <a:lnTo>
                  <a:pt x="9342" y="72603"/>
                </a:lnTo>
                <a:lnTo>
                  <a:pt x="34818" y="34818"/>
                </a:lnTo>
                <a:lnTo>
                  <a:pt x="72603" y="9342"/>
                </a:lnTo>
                <a:lnTo>
                  <a:pt x="118872" y="0"/>
                </a:lnTo>
                <a:lnTo>
                  <a:pt x="1705356" y="0"/>
                </a:lnTo>
                <a:lnTo>
                  <a:pt x="1751624" y="9342"/>
                </a:lnTo>
                <a:lnTo>
                  <a:pt x="1789409" y="34818"/>
                </a:lnTo>
                <a:lnTo>
                  <a:pt x="1814885" y="72603"/>
                </a:lnTo>
                <a:lnTo>
                  <a:pt x="1824227" y="118872"/>
                </a:lnTo>
                <a:lnTo>
                  <a:pt x="1824227" y="1069848"/>
                </a:lnTo>
                <a:lnTo>
                  <a:pt x="1814885" y="1116116"/>
                </a:lnTo>
                <a:lnTo>
                  <a:pt x="1789409" y="1153901"/>
                </a:lnTo>
                <a:lnTo>
                  <a:pt x="1751624" y="1179377"/>
                </a:lnTo>
                <a:lnTo>
                  <a:pt x="1705356" y="1188720"/>
                </a:lnTo>
                <a:lnTo>
                  <a:pt x="118872" y="1188720"/>
                </a:lnTo>
                <a:lnTo>
                  <a:pt x="72603" y="1179377"/>
                </a:lnTo>
                <a:lnTo>
                  <a:pt x="34818" y="1153901"/>
                </a:lnTo>
                <a:lnTo>
                  <a:pt x="9342" y="1116116"/>
                </a:lnTo>
                <a:lnTo>
                  <a:pt x="0" y="1069848"/>
                </a:lnTo>
                <a:lnTo>
                  <a:pt x="0" y="11887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131360" y="2241115"/>
            <a:ext cx="8750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Strategy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376677" y="2903982"/>
            <a:ext cx="1824355" cy="1324610"/>
          </a:xfrm>
          <a:custGeom>
            <a:avLst/>
            <a:gdLst/>
            <a:ahLst/>
            <a:cxnLst/>
            <a:rect l="l" t="t" r="r" b="b"/>
            <a:pathLst>
              <a:path w="1824354" h="1324610">
                <a:moveTo>
                  <a:pt x="1691792" y="0"/>
                </a:moveTo>
                <a:lnTo>
                  <a:pt x="132435" y="0"/>
                </a:lnTo>
                <a:lnTo>
                  <a:pt x="90576" y="6751"/>
                </a:lnTo>
                <a:lnTo>
                  <a:pt x="54222" y="25553"/>
                </a:lnTo>
                <a:lnTo>
                  <a:pt x="25553" y="54222"/>
                </a:lnTo>
                <a:lnTo>
                  <a:pt x="6751" y="90576"/>
                </a:lnTo>
                <a:lnTo>
                  <a:pt x="0" y="132435"/>
                </a:lnTo>
                <a:lnTo>
                  <a:pt x="0" y="1191920"/>
                </a:lnTo>
                <a:lnTo>
                  <a:pt x="6751" y="1233779"/>
                </a:lnTo>
                <a:lnTo>
                  <a:pt x="25553" y="1270133"/>
                </a:lnTo>
                <a:lnTo>
                  <a:pt x="54222" y="1298802"/>
                </a:lnTo>
                <a:lnTo>
                  <a:pt x="90576" y="1317604"/>
                </a:lnTo>
                <a:lnTo>
                  <a:pt x="132435" y="1324356"/>
                </a:lnTo>
                <a:lnTo>
                  <a:pt x="1691792" y="1324356"/>
                </a:lnTo>
                <a:lnTo>
                  <a:pt x="1733651" y="1317604"/>
                </a:lnTo>
                <a:lnTo>
                  <a:pt x="1770005" y="1298802"/>
                </a:lnTo>
                <a:lnTo>
                  <a:pt x="1798674" y="1270133"/>
                </a:lnTo>
                <a:lnTo>
                  <a:pt x="1817476" y="1233779"/>
                </a:lnTo>
                <a:lnTo>
                  <a:pt x="1824227" y="1191920"/>
                </a:lnTo>
                <a:lnTo>
                  <a:pt x="1824227" y="132435"/>
                </a:lnTo>
                <a:lnTo>
                  <a:pt x="1817476" y="90576"/>
                </a:lnTo>
                <a:lnTo>
                  <a:pt x="1798674" y="54222"/>
                </a:lnTo>
                <a:lnTo>
                  <a:pt x="1770005" y="25553"/>
                </a:lnTo>
                <a:lnTo>
                  <a:pt x="1733651" y="6751"/>
                </a:lnTo>
                <a:lnTo>
                  <a:pt x="1691792" y="0"/>
                </a:lnTo>
                <a:close/>
              </a:path>
            </a:pathLst>
          </a:custGeom>
          <a:solidFill>
            <a:srgbClr val="BBC2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76677" y="2903982"/>
            <a:ext cx="1824355" cy="1324610"/>
          </a:xfrm>
          <a:custGeom>
            <a:avLst/>
            <a:gdLst/>
            <a:ahLst/>
            <a:cxnLst/>
            <a:rect l="l" t="t" r="r" b="b"/>
            <a:pathLst>
              <a:path w="1824354" h="1324610">
                <a:moveTo>
                  <a:pt x="0" y="132435"/>
                </a:moveTo>
                <a:lnTo>
                  <a:pt x="6751" y="90576"/>
                </a:lnTo>
                <a:lnTo>
                  <a:pt x="25553" y="54222"/>
                </a:lnTo>
                <a:lnTo>
                  <a:pt x="54222" y="25553"/>
                </a:lnTo>
                <a:lnTo>
                  <a:pt x="90576" y="6751"/>
                </a:lnTo>
                <a:lnTo>
                  <a:pt x="132435" y="0"/>
                </a:lnTo>
                <a:lnTo>
                  <a:pt x="1691792" y="0"/>
                </a:lnTo>
                <a:lnTo>
                  <a:pt x="1733651" y="6751"/>
                </a:lnTo>
                <a:lnTo>
                  <a:pt x="1770005" y="25553"/>
                </a:lnTo>
                <a:lnTo>
                  <a:pt x="1798674" y="54222"/>
                </a:lnTo>
                <a:lnTo>
                  <a:pt x="1817476" y="90576"/>
                </a:lnTo>
                <a:lnTo>
                  <a:pt x="1824227" y="132435"/>
                </a:lnTo>
                <a:lnTo>
                  <a:pt x="1824227" y="1191920"/>
                </a:lnTo>
                <a:lnTo>
                  <a:pt x="1817476" y="1233779"/>
                </a:lnTo>
                <a:lnTo>
                  <a:pt x="1798674" y="1270133"/>
                </a:lnTo>
                <a:lnTo>
                  <a:pt x="1770005" y="1298802"/>
                </a:lnTo>
                <a:lnTo>
                  <a:pt x="1733651" y="1317604"/>
                </a:lnTo>
                <a:lnTo>
                  <a:pt x="1691792" y="1324356"/>
                </a:lnTo>
                <a:lnTo>
                  <a:pt x="132435" y="1324356"/>
                </a:lnTo>
                <a:lnTo>
                  <a:pt x="90576" y="1317604"/>
                </a:lnTo>
                <a:lnTo>
                  <a:pt x="54222" y="1298802"/>
                </a:lnTo>
                <a:lnTo>
                  <a:pt x="25553" y="1270133"/>
                </a:lnTo>
                <a:lnTo>
                  <a:pt x="6751" y="1233779"/>
                </a:lnTo>
                <a:lnTo>
                  <a:pt x="0" y="1191920"/>
                </a:lnTo>
                <a:lnTo>
                  <a:pt x="0" y="132435"/>
                </a:lnTo>
                <a:close/>
              </a:path>
            </a:pathLst>
          </a:custGeom>
          <a:ln w="25908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515491" y="2992100"/>
            <a:ext cx="1490345" cy="106680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229"/>
              </a:spcBef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Information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35"/>
              </a:spcBef>
              <a:buChar char="•"/>
              <a:tabLst>
                <a:tab pos="185420" algn="l"/>
              </a:tabLst>
            </a:pPr>
            <a:r>
              <a:rPr sz="1600" spc="-5" dirty="0">
                <a:latin typeface="Calibri"/>
                <a:cs typeface="Calibri"/>
              </a:rPr>
              <a:t>Planning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20"/>
              </a:spcBef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Cooperation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30"/>
              </a:spcBef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Project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outlines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104132" y="2325623"/>
            <a:ext cx="585470" cy="454659"/>
          </a:xfrm>
          <a:custGeom>
            <a:avLst/>
            <a:gdLst/>
            <a:ahLst/>
            <a:cxnLst/>
            <a:rect l="l" t="t" r="r" b="b"/>
            <a:pathLst>
              <a:path w="585470" h="454660">
                <a:moveTo>
                  <a:pt x="358140" y="0"/>
                </a:moveTo>
                <a:lnTo>
                  <a:pt x="358140" y="90830"/>
                </a:lnTo>
                <a:lnTo>
                  <a:pt x="0" y="90830"/>
                </a:lnTo>
                <a:lnTo>
                  <a:pt x="0" y="363321"/>
                </a:lnTo>
                <a:lnTo>
                  <a:pt x="358140" y="363321"/>
                </a:lnTo>
                <a:lnTo>
                  <a:pt x="358140" y="454151"/>
                </a:lnTo>
                <a:lnTo>
                  <a:pt x="585216" y="227075"/>
                </a:lnTo>
                <a:lnTo>
                  <a:pt x="358140" y="0"/>
                </a:lnTo>
                <a:close/>
              </a:path>
            </a:pathLst>
          </a:custGeom>
          <a:solidFill>
            <a:srgbClr val="AA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33950" y="2157220"/>
            <a:ext cx="1826260" cy="1188720"/>
          </a:xfrm>
          <a:custGeom>
            <a:avLst/>
            <a:gdLst/>
            <a:ahLst/>
            <a:cxnLst/>
            <a:rect l="l" t="t" r="r" b="b"/>
            <a:pathLst>
              <a:path w="1826259" h="1188720">
                <a:moveTo>
                  <a:pt x="1706880" y="0"/>
                </a:moveTo>
                <a:lnTo>
                  <a:pt x="118872" y="0"/>
                </a:lnTo>
                <a:lnTo>
                  <a:pt x="72603" y="9342"/>
                </a:lnTo>
                <a:lnTo>
                  <a:pt x="34818" y="34818"/>
                </a:lnTo>
                <a:lnTo>
                  <a:pt x="9342" y="72603"/>
                </a:lnTo>
                <a:lnTo>
                  <a:pt x="0" y="118872"/>
                </a:lnTo>
                <a:lnTo>
                  <a:pt x="0" y="1069848"/>
                </a:lnTo>
                <a:lnTo>
                  <a:pt x="9342" y="1116116"/>
                </a:lnTo>
                <a:lnTo>
                  <a:pt x="34818" y="1153901"/>
                </a:lnTo>
                <a:lnTo>
                  <a:pt x="72603" y="1179377"/>
                </a:lnTo>
                <a:lnTo>
                  <a:pt x="118872" y="1188720"/>
                </a:lnTo>
                <a:lnTo>
                  <a:pt x="1706880" y="1188720"/>
                </a:lnTo>
                <a:lnTo>
                  <a:pt x="1753148" y="1179377"/>
                </a:lnTo>
                <a:lnTo>
                  <a:pt x="1790933" y="1153901"/>
                </a:lnTo>
                <a:lnTo>
                  <a:pt x="1816409" y="1116116"/>
                </a:lnTo>
                <a:lnTo>
                  <a:pt x="1825752" y="1069848"/>
                </a:lnTo>
                <a:lnTo>
                  <a:pt x="1825752" y="118872"/>
                </a:lnTo>
                <a:lnTo>
                  <a:pt x="1816409" y="72603"/>
                </a:lnTo>
                <a:lnTo>
                  <a:pt x="1790933" y="34818"/>
                </a:lnTo>
                <a:lnTo>
                  <a:pt x="1753148" y="9342"/>
                </a:lnTo>
                <a:lnTo>
                  <a:pt x="1706880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33950" y="2157220"/>
            <a:ext cx="1826260" cy="1188720"/>
          </a:xfrm>
          <a:custGeom>
            <a:avLst/>
            <a:gdLst/>
            <a:ahLst/>
            <a:cxnLst/>
            <a:rect l="l" t="t" r="r" b="b"/>
            <a:pathLst>
              <a:path w="1826259" h="1188720">
                <a:moveTo>
                  <a:pt x="0" y="118872"/>
                </a:moveTo>
                <a:lnTo>
                  <a:pt x="9342" y="72603"/>
                </a:lnTo>
                <a:lnTo>
                  <a:pt x="34818" y="34818"/>
                </a:lnTo>
                <a:lnTo>
                  <a:pt x="72603" y="9342"/>
                </a:lnTo>
                <a:lnTo>
                  <a:pt x="118872" y="0"/>
                </a:lnTo>
                <a:lnTo>
                  <a:pt x="1706880" y="0"/>
                </a:lnTo>
                <a:lnTo>
                  <a:pt x="1753148" y="9342"/>
                </a:lnTo>
                <a:lnTo>
                  <a:pt x="1790933" y="34818"/>
                </a:lnTo>
                <a:lnTo>
                  <a:pt x="1816409" y="72603"/>
                </a:lnTo>
                <a:lnTo>
                  <a:pt x="1825752" y="118872"/>
                </a:lnTo>
                <a:lnTo>
                  <a:pt x="1825752" y="1069848"/>
                </a:lnTo>
                <a:lnTo>
                  <a:pt x="1816409" y="1116116"/>
                </a:lnTo>
                <a:lnTo>
                  <a:pt x="1790933" y="1153901"/>
                </a:lnTo>
                <a:lnTo>
                  <a:pt x="1753148" y="1179377"/>
                </a:lnTo>
                <a:lnTo>
                  <a:pt x="1706880" y="1188720"/>
                </a:lnTo>
                <a:lnTo>
                  <a:pt x="118872" y="1188720"/>
                </a:lnTo>
                <a:lnTo>
                  <a:pt x="72603" y="1179377"/>
                </a:lnTo>
                <a:lnTo>
                  <a:pt x="34818" y="1153901"/>
                </a:lnTo>
                <a:lnTo>
                  <a:pt x="9342" y="1116116"/>
                </a:lnTo>
                <a:lnTo>
                  <a:pt x="0" y="1069848"/>
                </a:lnTo>
                <a:lnTo>
                  <a:pt x="0" y="11887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062871" y="2241115"/>
            <a:ext cx="13868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Public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Grants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307329" y="2903980"/>
            <a:ext cx="1826260" cy="1324610"/>
          </a:xfrm>
          <a:custGeom>
            <a:avLst/>
            <a:gdLst/>
            <a:ahLst/>
            <a:cxnLst/>
            <a:rect l="l" t="t" r="r" b="b"/>
            <a:pathLst>
              <a:path w="1826259" h="1324610">
                <a:moveTo>
                  <a:pt x="1693316" y="0"/>
                </a:moveTo>
                <a:lnTo>
                  <a:pt x="132435" y="0"/>
                </a:lnTo>
                <a:lnTo>
                  <a:pt x="90576" y="6751"/>
                </a:lnTo>
                <a:lnTo>
                  <a:pt x="54222" y="25553"/>
                </a:lnTo>
                <a:lnTo>
                  <a:pt x="25553" y="54222"/>
                </a:lnTo>
                <a:lnTo>
                  <a:pt x="6751" y="90576"/>
                </a:lnTo>
                <a:lnTo>
                  <a:pt x="0" y="132435"/>
                </a:lnTo>
                <a:lnTo>
                  <a:pt x="0" y="1191920"/>
                </a:lnTo>
                <a:lnTo>
                  <a:pt x="6751" y="1233779"/>
                </a:lnTo>
                <a:lnTo>
                  <a:pt x="25553" y="1270133"/>
                </a:lnTo>
                <a:lnTo>
                  <a:pt x="54222" y="1298802"/>
                </a:lnTo>
                <a:lnTo>
                  <a:pt x="90576" y="1317604"/>
                </a:lnTo>
                <a:lnTo>
                  <a:pt x="132435" y="1324356"/>
                </a:lnTo>
                <a:lnTo>
                  <a:pt x="1693316" y="1324356"/>
                </a:lnTo>
                <a:lnTo>
                  <a:pt x="1735175" y="1317604"/>
                </a:lnTo>
                <a:lnTo>
                  <a:pt x="1771529" y="1298802"/>
                </a:lnTo>
                <a:lnTo>
                  <a:pt x="1800198" y="1270133"/>
                </a:lnTo>
                <a:lnTo>
                  <a:pt x="1819000" y="1233779"/>
                </a:lnTo>
                <a:lnTo>
                  <a:pt x="1825752" y="1191920"/>
                </a:lnTo>
                <a:lnTo>
                  <a:pt x="1825752" y="132435"/>
                </a:lnTo>
                <a:lnTo>
                  <a:pt x="1819000" y="90576"/>
                </a:lnTo>
                <a:lnTo>
                  <a:pt x="1800198" y="54222"/>
                </a:lnTo>
                <a:lnTo>
                  <a:pt x="1771529" y="25553"/>
                </a:lnTo>
                <a:lnTo>
                  <a:pt x="1735175" y="6751"/>
                </a:lnTo>
                <a:lnTo>
                  <a:pt x="1693316" y="0"/>
                </a:lnTo>
                <a:close/>
              </a:path>
            </a:pathLst>
          </a:custGeom>
          <a:solidFill>
            <a:srgbClr val="BBC2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07329" y="2903980"/>
            <a:ext cx="1826260" cy="1324610"/>
          </a:xfrm>
          <a:custGeom>
            <a:avLst/>
            <a:gdLst/>
            <a:ahLst/>
            <a:cxnLst/>
            <a:rect l="l" t="t" r="r" b="b"/>
            <a:pathLst>
              <a:path w="1826259" h="1324610">
                <a:moveTo>
                  <a:pt x="0" y="132435"/>
                </a:moveTo>
                <a:lnTo>
                  <a:pt x="6751" y="90576"/>
                </a:lnTo>
                <a:lnTo>
                  <a:pt x="25553" y="54222"/>
                </a:lnTo>
                <a:lnTo>
                  <a:pt x="54222" y="25553"/>
                </a:lnTo>
                <a:lnTo>
                  <a:pt x="90576" y="6751"/>
                </a:lnTo>
                <a:lnTo>
                  <a:pt x="132435" y="0"/>
                </a:lnTo>
                <a:lnTo>
                  <a:pt x="1693316" y="0"/>
                </a:lnTo>
                <a:lnTo>
                  <a:pt x="1735175" y="6751"/>
                </a:lnTo>
                <a:lnTo>
                  <a:pt x="1771529" y="25553"/>
                </a:lnTo>
                <a:lnTo>
                  <a:pt x="1800198" y="54222"/>
                </a:lnTo>
                <a:lnTo>
                  <a:pt x="1819000" y="90576"/>
                </a:lnTo>
                <a:lnTo>
                  <a:pt x="1825752" y="132435"/>
                </a:lnTo>
                <a:lnTo>
                  <a:pt x="1825752" y="1191920"/>
                </a:lnTo>
                <a:lnTo>
                  <a:pt x="1819000" y="1233779"/>
                </a:lnTo>
                <a:lnTo>
                  <a:pt x="1800198" y="1270133"/>
                </a:lnTo>
                <a:lnTo>
                  <a:pt x="1771529" y="1298802"/>
                </a:lnTo>
                <a:lnTo>
                  <a:pt x="1735175" y="1317604"/>
                </a:lnTo>
                <a:lnTo>
                  <a:pt x="1693316" y="1324356"/>
                </a:lnTo>
                <a:lnTo>
                  <a:pt x="132435" y="1324356"/>
                </a:lnTo>
                <a:lnTo>
                  <a:pt x="90576" y="1317604"/>
                </a:lnTo>
                <a:lnTo>
                  <a:pt x="54222" y="1298802"/>
                </a:lnTo>
                <a:lnTo>
                  <a:pt x="25553" y="1270133"/>
                </a:lnTo>
                <a:lnTo>
                  <a:pt x="6751" y="1233779"/>
                </a:lnTo>
                <a:lnTo>
                  <a:pt x="0" y="1191920"/>
                </a:lnTo>
                <a:lnTo>
                  <a:pt x="0" y="132435"/>
                </a:lnTo>
                <a:close/>
              </a:path>
            </a:pathLst>
          </a:custGeom>
          <a:ln w="25908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447002" y="2992100"/>
            <a:ext cx="976630" cy="80581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229"/>
              </a:spcBef>
              <a:buChar char="•"/>
              <a:tabLst>
                <a:tab pos="185420" algn="l"/>
              </a:tabLst>
            </a:pPr>
            <a:r>
              <a:rPr sz="1600" spc="-15" dirty="0">
                <a:latin typeface="Calibri"/>
                <a:cs typeface="Calibri"/>
              </a:rPr>
              <a:t>Research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35"/>
              </a:spcBef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Overview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20"/>
              </a:spcBef>
              <a:buChar char="•"/>
              <a:tabLst>
                <a:tab pos="185420" algn="l"/>
              </a:tabLst>
            </a:pPr>
            <a:r>
              <a:rPr sz="1600" spc="-5" dirty="0">
                <a:latin typeface="Calibri"/>
                <a:cs typeface="Calibri"/>
              </a:rPr>
              <a:t>Selection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034783" y="2325623"/>
            <a:ext cx="586740" cy="454659"/>
          </a:xfrm>
          <a:custGeom>
            <a:avLst/>
            <a:gdLst/>
            <a:ahLst/>
            <a:cxnLst/>
            <a:rect l="l" t="t" r="r" b="b"/>
            <a:pathLst>
              <a:path w="586740" h="454660">
                <a:moveTo>
                  <a:pt x="359664" y="0"/>
                </a:moveTo>
                <a:lnTo>
                  <a:pt x="359664" y="90830"/>
                </a:lnTo>
                <a:lnTo>
                  <a:pt x="0" y="90830"/>
                </a:lnTo>
                <a:lnTo>
                  <a:pt x="0" y="363321"/>
                </a:lnTo>
                <a:lnTo>
                  <a:pt x="359664" y="363321"/>
                </a:lnTo>
                <a:lnTo>
                  <a:pt x="359664" y="454151"/>
                </a:lnTo>
                <a:lnTo>
                  <a:pt x="586740" y="227075"/>
                </a:lnTo>
                <a:lnTo>
                  <a:pt x="359664" y="0"/>
                </a:lnTo>
                <a:close/>
              </a:path>
            </a:pathLst>
          </a:custGeom>
          <a:solidFill>
            <a:srgbClr val="AAB1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866126" y="2157222"/>
            <a:ext cx="1945005" cy="1188720"/>
          </a:xfrm>
          <a:custGeom>
            <a:avLst/>
            <a:gdLst/>
            <a:ahLst/>
            <a:cxnLst/>
            <a:rect l="l" t="t" r="r" b="b"/>
            <a:pathLst>
              <a:path w="1945004" h="1188720">
                <a:moveTo>
                  <a:pt x="1825752" y="0"/>
                </a:moveTo>
                <a:lnTo>
                  <a:pt x="118872" y="0"/>
                </a:lnTo>
                <a:lnTo>
                  <a:pt x="72603" y="9342"/>
                </a:lnTo>
                <a:lnTo>
                  <a:pt x="34818" y="34818"/>
                </a:lnTo>
                <a:lnTo>
                  <a:pt x="9342" y="72603"/>
                </a:lnTo>
                <a:lnTo>
                  <a:pt x="0" y="118872"/>
                </a:lnTo>
                <a:lnTo>
                  <a:pt x="0" y="1069848"/>
                </a:lnTo>
                <a:lnTo>
                  <a:pt x="9342" y="1116116"/>
                </a:lnTo>
                <a:lnTo>
                  <a:pt x="34818" y="1153901"/>
                </a:lnTo>
                <a:lnTo>
                  <a:pt x="72603" y="1179377"/>
                </a:lnTo>
                <a:lnTo>
                  <a:pt x="118872" y="1188720"/>
                </a:lnTo>
                <a:lnTo>
                  <a:pt x="1825752" y="1188720"/>
                </a:lnTo>
                <a:lnTo>
                  <a:pt x="1872020" y="1179377"/>
                </a:lnTo>
                <a:lnTo>
                  <a:pt x="1909805" y="1153901"/>
                </a:lnTo>
                <a:lnTo>
                  <a:pt x="1935281" y="1116116"/>
                </a:lnTo>
                <a:lnTo>
                  <a:pt x="1944624" y="1069848"/>
                </a:lnTo>
                <a:lnTo>
                  <a:pt x="1944624" y="118872"/>
                </a:lnTo>
                <a:lnTo>
                  <a:pt x="1935281" y="72603"/>
                </a:lnTo>
                <a:lnTo>
                  <a:pt x="1909805" y="34818"/>
                </a:lnTo>
                <a:lnTo>
                  <a:pt x="1872020" y="9342"/>
                </a:lnTo>
                <a:lnTo>
                  <a:pt x="1825752" y="0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66126" y="2157222"/>
            <a:ext cx="1945005" cy="1188720"/>
          </a:xfrm>
          <a:custGeom>
            <a:avLst/>
            <a:gdLst/>
            <a:ahLst/>
            <a:cxnLst/>
            <a:rect l="l" t="t" r="r" b="b"/>
            <a:pathLst>
              <a:path w="1945004" h="1188720">
                <a:moveTo>
                  <a:pt x="0" y="118872"/>
                </a:moveTo>
                <a:lnTo>
                  <a:pt x="9342" y="72603"/>
                </a:lnTo>
                <a:lnTo>
                  <a:pt x="34818" y="34818"/>
                </a:lnTo>
                <a:lnTo>
                  <a:pt x="72603" y="9342"/>
                </a:lnTo>
                <a:lnTo>
                  <a:pt x="118872" y="0"/>
                </a:lnTo>
                <a:lnTo>
                  <a:pt x="1825752" y="0"/>
                </a:lnTo>
                <a:lnTo>
                  <a:pt x="1872020" y="9342"/>
                </a:lnTo>
                <a:lnTo>
                  <a:pt x="1909805" y="34818"/>
                </a:lnTo>
                <a:lnTo>
                  <a:pt x="1935281" y="72603"/>
                </a:lnTo>
                <a:lnTo>
                  <a:pt x="1944624" y="118872"/>
                </a:lnTo>
                <a:lnTo>
                  <a:pt x="1944624" y="1069848"/>
                </a:lnTo>
                <a:lnTo>
                  <a:pt x="1935281" y="1116116"/>
                </a:lnTo>
                <a:lnTo>
                  <a:pt x="1909805" y="1153901"/>
                </a:lnTo>
                <a:lnTo>
                  <a:pt x="1872020" y="1179377"/>
                </a:lnTo>
                <a:lnTo>
                  <a:pt x="1825752" y="1188720"/>
                </a:lnTo>
                <a:lnTo>
                  <a:pt x="118872" y="1188720"/>
                </a:lnTo>
                <a:lnTo>
                  <a:pt x="72603" y="1179377"/>
                </a:lnTo>
                <a:lnTo>
                  <a:pt x="34818" y="1153901"/>
                </a:lnTo>
                <a:lnTo>
                  <a:pt x="9342" y="1116116"/>
                </a:lnTo>
                <a:lnTo>
                  <a:pt x="0" y="1069848"/>
                </a:lnTo>
                <a:lnTo>
                  <a:pt x="0" y="11887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994381" y="2241115"/>
            <a:ext cx="156908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Debt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Financing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300466" y="2903982"/>
            <a:ext cx="1824355" cy="1324610"/>
          </a:xfrm>
          <a:custGeom>
            <a:avLst/>
            <a:gdLst/>
            <a:ahLst/>
            <a:cxnLst/>
            <a:rect l="l" t="t" r="r" b="b"/>
            <a:pathLst>
              <a:path w="1824354" h="1324610">
                <a:moveTo>
                  <a:pt x="1691792" y="0"/>
                </a:moveTo>
                <a:lnTo>
                  <a:pt x="132435" y="0"/>
                </a:lnTo>
                <a:lnTo>
                  <a:pt x="90576" y="6751"/>
                </a:lnTo>
                <a:lnTo>
                  <a:pt x="54222" y="25553"/>
                </a:lnTo>
                <a:lnTo>
                  <a:pt x="25553" y="54222"/>
                </a:lnTo>
                <a:lnTo>
                  <a:pt x="6751" y="90576"/>
                </a:lnTo>
                <a:lnTo>
                  <a:pt x="0" y="132435"/>
                </a:lnTo>
                <a:lnTo>
                  <a:pt x="0" y="1191920"/>
                </a:lnTo>
                <a:lnTo>
                  <a:pt x="6751" y="1233779"/>
                </a:lnTo>
                <a:lnTo>
                  <a:pt x="25553" y="1270133"/>
                </a:lnTo>
                <a:lnTo>
                  <a:pt x="54222" y="1298802"/>
                </a:lnTo>
                <a:lnTo>
                  <a:pt x="90576" y="1317604"/>
                </a:lnTo>
                <a:lnTo>
                  <a:pt x="132435" y="1324356"/>
                </a:lnTo>
                <a:lnTo>
                  <a:pt x="1691792" y="1324356"/>
                </a:lnTo>
                <a:lnTo>
                  <a:pt x="1733651" y="1317604"/>
                </a:lnTo>
                <a:lnTo>
                  <a:pt x="1770005" y="1298802"/>
                </a:lnTo>
                <a:lnTo>
                  <a:pt x="1798674" y="1270133"/>
                </a:lnTo>
                <a:lnTo>
                  <a:pt x="1817476" y="1233779"/>
                </a:lnTo>
                <a:lnTo>
                  <a:pt x="1824227" y="1191920"/>
                </a:lnTo>
                <a:lnTo>
                  <a:pt x="1824227" y="132435"/>
                </a:lnTo>
                <a:lnTo>
                  <a:pt x="1817476" y="90576"/>
                </a:lnTo>
                <a:lnTo>
                  <a:pt x="1798674" y="54222"/>
                </a:lnTo>
                <a:lnTo>
                  <a:pt x="1770005" y="25553"/>
                </a:lnTo>
                <a:lnTo>
                  <a:pt x="1733651" y="6751"/>
                </a:lnTo>
                <a:lnTo>
                  <a:pt x="1691792" y="0"/>
                </a:lnTo>
                <a:close/>
              </a:path>
            </a:pathLst>
          </a:custGeom>
          <a:solidFill>
            <a:srgbClr val="BBC2D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00466" y="2903982"/>
            <a:ext cx="1824355" cy="1324610"/>
          </a:xfrm>
          <a:custGeom>
            <a:avLst/>
            <a:gdLst/>
            <a:ahLst/>
            <a:cxnLst/>
            <a:rect l="l" t="t" r="r" b="b"/>
            <a:pathLst>
              <a:path w="1824354" h="1324610">
                <a:moveTo>
                  <a:pt x="0" y="132435"/>
                </a:moveTo>
                <a:lnTo>
                  <a:pt x="6751" y="90576"/>
                </a:lnTo>
                <a:lnTo>
                  <a:pt x="25553" y="54222"/>
                </a:lnTo>
                <a:lnTo>
                  <a:pt x="54222" y="25553"/>
                </a:lnTo>
                <a:lnTo>
                  <a:pt x="90576" y="6751"/>
                </a:lnTo>
                <a:lnTo>
                  <a:pt x="132435" y="0"/>
                </a:lnTo>
                <a:lnTo>
                  <a:pt x="1691792" y="0"/>
                </a:lnTo>
                <a:lnTo>
                  <a:pt x="1733651" y="6751"/>
                </a:lnTo>
                <a:lnTo>
                  <a:pt x="1770005" y="25553"/>
                </a:lnTo>
                <a:lnTo>
                  <a:pt x="1798674" y="54222"/>
                </a:lnTo>
                <a:lnTo>
                  <a:pt x="1817476" y="90576"/>
                </a:lnTo>
                <a:lnTo>
                  <a:pt x="1824227" y="132435"/>
                </a:lnTo>
                <a:lnTo>
                  <a:pt x="1824227" y="1191920"/>
                </a:lnTo>
                <a:lnTo>
                  <a:pt x="1817476" y="1233779"/>
                </a:lnTo>
                <a:lnTo>
                  <a:pt x="1798674" y="1270133"/>
                </a:lnTo>
                <a:lnTo>
                  <a:pt x="1770005" y="1298802"/>
                </a:lnTo>
                <a:lnTo>
                  <a:pt x="1733651" y="1317604"/>
                </a:lnTo>
                <a:lnTo>
                  <a:pt x="1691792" y="1324356"/>
                </a:lnTo>
                <a:lnTo>
                  <a:pt x="132435" y="1324356"/>
                </a:lnTo>
                <a:lnTo>
                  <a:pt x="90576" y="1317604"/>
                </a:lnTo>
                <a:lnTo>
                  <a:pt x="54222" y="1298802"/>
                </a:lnTo>
                <a:lnTo>
                  <a:pt x="25553" y="1270133"/>
                </a:lnTo>
                <a:lnTo>
                  <a:pt x="6751" y="1233779"/>
                </a:lnTo>
                <a:lnTo>
                  <a:pt x="0" y="1191920"/>
                </a:lnTo>
                <a:lnTo>
                  <a:pt x="0" y="132435"/>
                </a:lnTo>
                <a:close/>
              </a:path>
            </a:pathLst>
          </a:custGeom>
          <a:ln w="25908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439007" y="2992100"/>
            <a:ext cx="1523365" cy="1029969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229"/>
              </a:spcBef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Implementation</a:t>
            </a:r>
            <a:endParaRPr sz="1600">
              <a:latin typeface="Calibri"/>
              <a:cs typeface="Calibri"/>
            </a:endParaRPr>
          </a:p>
          <a:p>
            <a:pPr marL="184785" marR="288290" indent="-172085">
              <a:lnSpc>
                <a:spcPts val="1750"/>
              </a:lnSpc>
              <a:spcBef>
                <a:spcPts val="335"/>
              </a:spcBef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Promotional  </a:t>
            </a:r>
            <a:r>
              <a:rPr sz="1600" spc="-5" dirty="0">
                <a:latin typeface="Calibri"/>
                <a:cs typeface="Calibri"/>
              </a:rPr>
              <a:t>p</a:t>
            </a:r>
            <a:r>
              <a:rPr sz="1600" spc="-3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g</a:t>
            </a:r>
            <a:r>
              <a:rPr sz="1600" spc="-50" dirty="0">
                <a:latin typeface="Calibri"/>
                <a:cs typeface="Calibri"/>
              </a:rPr>
              <a:t>r</a:t>
            </a:r>
            <a:r>
              <a:rPr sz="1600" spc="-5" dirty="0">
                <a:latin typeface="Calibri"/>
                <a:cs typeface="Calibri"/>
              </a:rPr>
              <a:t>a</a:t>
            </a:r>
            <a:r>
              <a:rPr sz="1600" spc="-10" dirty="0">
                <a:latin typeface="Calibri"/>
                <a:cs typeface="Calibri"/>
              </a:rPr>
              <a:t>mmes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05"/>
              </a:spcBef>
              <a:buChar char="•"/>
              <a:tabLst>
                <a:tab pos="185420" algn="l"/>
              </a:tabLst>
            </a:pPr>
            <a:r>
              <a:rPr sz="1600" spc="-5" dirty="0">
                <a:latin typeface="Calibri"/>
                <a:cs typeface="Calibri"/>
              </a:rPr>
              <a:t>Loans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9774" y="6521322"/>
            <a:ext cx="2222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60"/>
              </a:lnSpc>
            </a:pPr>
            <a:fld id="{81D60167-4931-47E6-BA6A-407CBD079E47}" type="slidenum"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21</a:t>
            </a:fld>
            <a:endParaRPr sz="13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7299" y="6520254"/>
            <a:ext cx="68472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| June 15/16, 2021 | Public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Sector Clients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| Thomas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Kull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+49 211 91741 1605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thomas.kull@nrwbank.de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09359"/>
            <a:ext cx="12192000" cy="5486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90465" y="6500338"/>
            <a:ext cx="233735" cy="133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69771" y="6538765"/>
            <a:ext cx="303530" cy="156210"/>
          </a:xfrm>
          <a:custGeom>
            <a:avLst/>
            <a:gdLst/>
            <a:ahLst/>
            <a:cxnLst/>
            <a:rect l="l" t="t" r="r" b="b"/>
            <a:pathLst>
              <a:path w="303529" h="156209">
                <a:moveTo>
                  <a:pt x="268704" y="155835"/>
                </a:moveTo>
                <a:lnTo>
                  <a:pt x="227579" y="152972"/>
                </a:lnTo>
                <a:lnTo>
                  <a:pt x="182669" y="145605"/>
                </a:lnTo>
                <a:lnTo>
                  <a:pt x="136941" y="134116"/>
                </a:lnTo>
                <a:lnTo>
                  <a:pt x="93367" y="118887"/>
                </a:lnTo>
                <a:lnTo>
                  <a:pt x="54916" y="100299"/>
                </a:lnTo>
                <a:lnTo>
                  <a:pt x="5262" y="54576"/>
                </a:lnTo>
                <a:lnTo>
                  <a:pt x="0" y="28203"/>
                </a:lnTo>
                <a:lnTo>
                  <a:pt x="11740" y="0"/>
                </a:lnTo>
                <a:lnTo>
                  <a:pt x="11009" y="11559"/>
                </a:lnTo>
                <a:lnTo>
                  <a:pt x="7765" y="36405"/>
                </a:lnTo>
                <a:lnTo>
                  <a:pt x="21796" y="58984"/>
                </a:lnTo>
                <a:lnTo>
                  <a:pt x="87835" y="95339"/>
                </a:lnTo>
                <a:lnTo>
                  <a:pt x="132918" y="108113"/>
                </a:lnTo>
                <a:lnTo>
                  <a:pt x="181430" y="116619"/>
                </a:lnTo>
                <a:lnTo>
                  <a:pt x="229907" y="120355"/>
                </a:lnTo>
                <a:lnTo>
                  <a:pt x="276123" y="120355"/>
                </a:lnTo>
                <a:lnTo>
                  <a:pt x="303071" y="153812"/>
                </a:lnTo>
                <a:lnTo>
                  <a:pt x="268704" y="155835"/>
                </a:lnTo>
                <a:close/>
              </a:path>
              <a:path w="303529" h="156209">
                <a:moveTo>
                  <a:pt x="276123" y="120355"/>
                </a:moveTo>
                <a:lnTo>
                  <a:pt x="229907" y="120355"/>
                </a:lnTo>
                <a:lnTo>
                  <a:pt x="274888" y="118822"/>
                </a:lnTo>
                <a:lnTo>
                  <a:pt x="276123" y="1203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14996" y="6425150"/>
            <a:ext cx="165154" cy="155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453089" y="6567299"/>
            <a:ext cx="367665" cy="187325"/>
          </a:xfrm>
          <a:custGeom>
            <a:avLst/>
            <a:gdLst/>
            <a:ahLst/>
            <a:cxnLst/>
            <a:rect l="l" t="t" r="r" b="b"/>
            <a:pathLst>
              <a:path w="367665" h="187325">
                <a:moveTo>
                  <a:pt x="329278" y="186981"/>
                </a:moveTo>
                <a:lnTo>
                  <a:pt x="285224" y="184789"/>
                </a:lnTo>
                <a:lnTo>
                  <a:pt x="237397" y="177767"/>
                </a:lnTo>
                <a:lnTo>
                  <a:pt x="188214" y="166351"/>
                </a:lnTo>
                <a:lnTo>
                  <a:pt x="140092" y="150976"/>
                </a:lnTo>
                <a:lnTo>
                  <a:pt x="95448" y="132079"/>
                </a:lnTo>
                <a:lnTo>
                  <a:pt x="56700" y="110095"/>
                </a:lnTo>
                <a:lnTo>
                  <a:pt x="26264" y="85459"/>
                </a:lnTo>
                <a:lnTo>
                  <a:pt x="0" y="29976"/>
                </a:lnTo>
                <a:lnTo>
                  <a:pt x="9005" y="0"/>
                </a:lnTo>
                <a:lnTo>
                  <a:pt x="9087" y="29976"/>
                </a:lnTo>
                <a:lnTo>
                  <a:pt x="9160" y="43047"/>
                </a:lnTo>
                <a:lnTo>
                  <a:pt x="57508" y="92428"/>
                </a:lnTo>
                <a:lnTo>
                  <a:pt x="98836" y="112735"/>
                </a:lnTo>
                <a:lnTo>
                  <a:pt x="147022" y="129437"/>
                </a:lnTo>
                <a:lnTo>
                  <a:pt x="198633" y="142022"/>
                </a:lnTo>
                <a:lnTo>
                  <a:pt x="250237" y="149978"/>
                </a:lnTo>
                <a:lnTo>
                  <a:pt x="298400" y="152795"/>
                </a:lnTo>
                <a:lnTo>
                  <a:pt x="341982" y="152795"/>
                </a:lnTo>
                <a:lnTo>
                  <a:pt x="367141" y="183908"/>
                </a:lnTo>
                <a:lnTo>
                  <a:pt x="329278" y="186981"/>
                </a:lnTo>
                <a:close/>
              </a:path>
              <a:path w="367665" h="187325">
                <a:moveTo>
                  <a:pt x="341982" y="152795"/>
                </a:moveTo>
                <a:lnTo>
                  <a:pt x="298400" y="152795"/>
                </a:lnTo>
                <a:lnTo>
                  <a:pt x="339689" y="149959"/>
                </a:lnTo>
                <a:lnTo>
                  <a:pt x="341982" y="1527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820125" y="6515959"/>
            <a:ext cx="71919" cy="851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12816" y="6515647"/>
            <a:ext cx="205318" cy="869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142663" y="6515959"/>
            <a:ext cx="233605" cy="851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97039" y="6515959"/>
            <a:ext cx="77034" cy="851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926604"/>
            <a:ext cx="591820" cy="108585"/>
          </a:xfrm>
          <a:custGeom>
            <a:avLst/>
            <a:gdLst/>
            <a:ahLst/>
            <a:cxnLst/>
            <a:rect l="l" t="t" r="r" b="b"/>
            <a:pathLst>
              <a:path w="591820" h="108584">
                <a:moveTo>
                  <a:pt x="0" y="108191"/>
                </a:moveTo>
                <a:lnTo>
                  <a:pt x="591312" y="108191"/>
                </a:lnTo>
                <a:lnTo>
                  <a:pt x="591312" y="0"/>
                </a:lnTo>
                <a:lnTo>
                  <a:pt x="0" y="0"/>
                </a:lnTo>
                <a:lnTo>
                  <a:pt x="0" y="108191"/>
                </a:lnTo>
                <a:close/>
              </a:path>
            </a:pathLst>
          </a:custGeom>
          <a:solidFill>
            <a:srgbClr val="034E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706967" y="506562"/>
            <a:ext cx="75882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Current </a:t>
            </a:r>
            <a:r>
              <a:rPr spc="-10" dirty="0"/>
              <a:t>Assessment </a:t>
            </a:r>
            <a:r>
              <a:rPr spc="-5" dirty="0"/>
              <a:t>of </a:t>
            </a:r>
            <a:r>
              <a:rPr spc="-15" dirty="0"/>
              <a:t>Available </a:t>
            </a:r>
            <a:r>
              <a:rPr spc="-5" dirty="0"/>
              <a:t>Funding</a:t>
            </a:r>
          </a:p>
        </p:txBody>
      </p:sp>
      <p:sp>
        <p:nvSpPr>
          <p:cNvPr id="13" name="object 13"/>
          <p:cNvSpPr/>
          <p:nvPr/>
        </p:nvSpPr>
        <p:spPr>
          <a:xfrm>
            <a:off x="811107" y="160218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6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79334" y="193746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2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1107" y="260802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6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79334" y="29433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2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79334" y="361386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2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11107" y="461970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6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9334" y="4954983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2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156545" y="1341965"/>
            <a:ext cx="9956800" cy="4719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latin typeface="Arial"/>
                <a:cs typeface="Arial"/>
              </a:rPr>
              <a:t>(Infrastructure-) Investment in climate adaption</a:t>
            </a:r>
            <a:r>
              <a:rPr sz="2200" spc="8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measures</a:t>
            </a:r>
            <a:endParaRPr sz="2200">
              <a:latin typeface="Arial"/>
              <a:cs typeface="Arial"/>
            </a:endParaRPr>
          </a:p>
          <a:p>
            <a:pPr marL="279400">
              <a:lnSpc>
                <a:spcPct val="100000"/>
              </a:lnSpc>
            </a:pPr>
            <a:r>
              <a:rPr sz="2200" spc="-5" dirty="0">
                <a:latin typeface="Arial"/>
                <a:cs typeface="Arial"/>
              </a:rPr>
              <a:t>Broad range of funding options at attractive conditions</a:t>
            </a:r>
            <a:r>
              <a:rPr sz="2200" spc="7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available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200" spc="-5" dirty="0">
                <a:latin typeface="Arial"/>
                <a:cs typeface="Arial"/>
              </a:rPr>
              <a:t>Funding of related personnel</a:t>
            </a:r>
            <a:r>
              <a:rPr sz="2200" spc="3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costs</a:t>
            </a:r>
            <a:endParaRPr sz="2200">
              <a:latin typeface="Arial"/>
              <a:cs typeface="Arial"/>
            </a:endParaRPr>
          </a:p>
          <a:p>
            <a:pPr marL="279400" marR="421640">
              <a:lnSpc>
                <a:spcPct val="100000"/>
              </a:lnSpc>
              <a:tabLst>
                <a:tab pos="1942464" algn="l"/>
              </a:tabLst>
            </a:pPr>
            <a:r>
              <a:rPr sz="2200" spc="-5" dirty="0">
                <a:latin typeface="Arial"/>
                <a:cs typeface="Arial"/>
              </a:rPr>
              <a:t>Financing of external advisors linked to infrastructure investments normally  included</a:t>
            </a:r>
            <a:r>
              <a:rPr sz="220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the	overall project financing</a:t>
            </a:r>
            <a:r>
              <a:rPr sz="2200" spc="1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structure</a:t>
            </a:r>
            <a:endParaRPr sz="2200">
              <a:latin typeface="Arial"/>
              <a:cs typeface="Arial"/>
            </a:endParaRPr>
          </a:p>
          <a:p>
            <a:pPr marL="278765" marR="5080">
              <a:lnSpc>
                <a:spcPct val="100000"/>
              </a:lnSpc>
            </a:pPr>
            <a:r>
              <a:rPr sz="2200" spc="-5" dirty="0">
                <a:latin typeface="Arial"/>
                <a:cs typeface="Arial"/>
              </a:rPr>
              <a:t>Internal </a:t>
            </a:r>
            <a:r>
              <a:rPr sz="2200" spc="-10" dirty="0">
                <a:latin typeface="Arial"/>
                <a:cs typeface="Arial"/>
              </a:rPr>
              <a:t>staff </a:t>
            </a:r>
            <a:r>
              <a:rPr sz="2200" dirty="0">
                <a:latin typeface="Arial"/>
                <a:cs typeface="Arial"/>
              </a:rPr>
              <a:t>costs </a:t>
            </a:r>
            <a:r>
              <a:rPr sz="2200" spc="-5" dirty="0">
                <a:latin typeface="Arial"/>
                <a:cs typeface="Arial"/>
              </a:rPr>
              <a:t>normally – with some exceptions – excluded from attractive  external</a:t>
            </a:r>
            <a:r>
              <a:rPr sz="2200" spc="10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funding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200" spc="-5" dirty="0">
                <a:latin typeface="Arial"/>
                <a:cs typeface="Arial"/>
              </a:rPr>
              <a:t>Municipal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budgets</a:t>
            </a:r>
            <a:endParaRPr sz="2200">
              <a:latin typeface="Arial"/>
              <a:cs typeface="Arial"/>
            </a:endParaRPr>
          </a:p>
          <a:p>
            <a:pPr marL="279400" marR="80645">
              <a:lnSpc>
                <a:spcPct val="100000"/>
              </a:lnSpc>
            </a:pPr>
            <a:r>
              <a:rPr sz="2200" spc="-5" dirty="0">
                <a:latin typeface="Arial"/>
                <a:cs typeface="Arial"/>
              </a:rPr>
              <a:t>Every investment and its financing needs to be included in the annual budget,  which is approved by the municipal council and permitted by the supervisory  authority</a:t>
            </a:r>
            <a:endParaRPr sz="2200">
              <a:latin typeface="Arial"/>
              <a:cs typeface="Arial"/>
            </a:endParaRPr>
          </a:p>
          <a:p>
            <a:pPr marL="279400">
              <a:lnSpc>
                <a:spcPct val="100000"/>
              </a:lnSpc>
            </a:pPr>
            <a:r>
              <a:rPr sz="2200" spc="-5" dirty="0">
                <a:latin typeface="Arial"/>
                <a:cs typeface="Arial"/>
              </a:rPr>
              <a:t>Thus, early and </a:t>
            </a:r>
            <a:r>
              <a:rPr sz="2200" dirty="0">
                <a:latin typeface="Arial"/>
                <a:cs typeface="Arial"/>
              </a:rPr>
              <a:t>close </a:t>
            </a:r>
            <a:r>
              <a:rPr sz="2200" spc="-5" dirty="0">
                <a:latin typeface="Arial"/>
                <a:cs typeface="Arial"/>
              </a:rPr>
              <a:t>coordination with the municipal treasury is</a:t>
            </a:r>
            <a:r>
              <a:rPr sz="2200" spc="105" dirty="0">
                <a:latin typeface="Arial"/>
                <a:cs typeface="Arial"/>
              </a:rPr>
              <a:t> </a:t>
            </a:r>
            <a:r>
              <a:rPr sz="2200" spc="-5" dirty="0">
                <a:latin typeface="Arial"/>
                <a:cs typeface="Arial"/>
              </a:rPr>
              <a:t>advisable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79331" y="5960828"/>
            <a:ext cx="190500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242" y="0"/>
                </a:lnTo>
              </a:path>
            </a:pathLst>
          </a:custGeom>
          <a:ln w="65281">
            <a:solidFill>
              <a:srgbClr val="034E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29774" y="6521322"/>
            <a:ext cx="222250" cy="194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360"/>
              </a:lnSpc>
            </a:pPr>
            <a:fld id="{81D60167-4931-47E6-BA6A-407CBD079E47}" type="slidenum"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22</a:t>
            </a:fld>
            <a:endParaRPr sz="13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7299" y="6520254"/>
            <a:ext cx="684720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| June 15/16, 2021 | Public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Sector Clients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| Thomas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Kull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+49 211 91741 1605</a:t>
            </a:r>
            <a:r>
              <a:rPr sz="12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  <a:hlinkClick r:id="rId9"/>
              </a:rPr>
              <a:t>thomas.kull@nrwbank.de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06987" y="1726208"/>
            <a:ext cx="3462654" cy="2677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Leona Aileen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Eichel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390525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Climate protection and  climate adaptation  manager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Arial"/>
                <a:cs typeface="Arial"/>
              </a:rPr>
              <a:t>District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Minden-Lübbecke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6188" y="1286070"/>
            <a:ext cx="1536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06188" y="1833186"/>
            <a:ext cx="281940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67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II.  III.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64200" y="1286070"/>
            <a:ext cx="5598160" cy="165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02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District </a:t>
            </a:r>
            <a:r>
              <a:rPr sz="1800" spc="-10" dirty="0">
                <a:latin typeface="Arial"/>
                <a:cs typeface="Arial"/>
              </a:rPr>
              <a:t>Minden-Lübbecke located </a:t>
            </a:r>
            <a:r>
              <a:rPr sz="1800" spc="-5" dirty="0">
                <a:latin typeface="Arial"/>
                <a:cs typeface="Arial"/>
              </a:rPr>
              <a:t>in the </a:t>
            </a:r>
            <a:r>
              <a:rPr sz="1800" spc="-10" dirty="0">
                <a:latin typeface="Arial"/>
                <a:cs typeface="Arial"/>
              </a:rPr>
              <a:t>north-east  </a:t>
            </a:r>
            <a:r>
              <a:rPr sz="1800" spc="-5" dirty="0">
                <a:latin typeface="Arial"/>
                <a:cs typeface="Arial"/>
              </a:rPr>
              <a:t>corner of North </a:t>
            </a:r>
            <a:r>
              <a:rPr sz="1800" spc="-10" dirty="0">
                <a:latin typeface="Arial"/>
                <a:cs typeface="Arial"/>
              </a:rPr>
              <a:t>Rhine-Westphalia (population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310.000)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800" spc="-5" dirty="0">
                <a:latin typeface="Arial"/>
                <a:cs typeface="Arial"/>
              </a:rPr>
              <a:t>Rural </a:t>
            </a:r>
            <a:r>
              <a:rPr sz="1800" spc="-10" dirty="0">
                <a:latin typeface="Arial"/>
                <a:cs typeface="Arial"/>
              </a:rPr>
              <a:t>region, 65% </a:t>
            </a:r>
            <a:r>
              <a:rPr sz="1800" spc="-5" dirty="0">
                <a:latin typeface="Arial"/>
                <a:cs typeface="Arial"/>
              </a:rPr>
              <a:t>agricultural</a:t>
            </a:r>
            <a:r>
              <a:rPr sz="1800" spc="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area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5"/>
              </a:spcBef>
            </a:pPr>
            <a:r>
              <a:rPr sz="1800" spc="-5" dirty="0">
                <a:latin typeface="Arial"/>
                <a:cs typeface="Arial"/>
              </a:rPr>
              <a:t>Objective: Improving the </a:t>
            </a:r>
            <a:r>
              <a:rPr sz="1800" spc="-10" dirty="0">
                <a:latin typeface="Arial"/>
                <a:cs typeface="Arial"/>
              </a:rPr>
              <a:t>resilience </a:t>
            </a:r>
            <a:r>
              <a:rPr sz="1800" spc="-5" dirty="0">
                <a:latin typeface="Arial"/>
                <a:cs typeface="Arial"/>
              </a:rPr>
              <a:t>of the </a:t>
            </a:r>
            <a:r>
              <a:rPr sz="1800" spc="-10" dirty="0">
                <a:latin typeface="Arial"/>
                <a:cs typeface="Arial"/>
              </a:rPr>
              <a:t>regions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10" dirty="0">
                <a:latin typeface="Arial"/>
                <a:cs typeface="Arial"/>
              </a:rPr>
              <a:t>the  </a:t>
            </a:r>
            <a:r>
              <a:rPr sz="1800" spc="-5" dirty="0">
                <a:latin typeface="Arial"/>
                <a:cs typeface="Arial"/>
              </a:rPr>
              <a:t>effects of climate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change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78947" y="382460"/>
            <a:ext cx="97643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Minden-Lübbecke is part of Evolving Regions</a:t>
            </a:r>
            <a:r>
              <a:rPr sz="3200" b="1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0000"/>
                </a:solidFill>
                <a:latin typeface="Arial"/>
                <a:cs typeface="Arial"/>
              </a:rPr>
              <a:t>(ER)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51129" y="1151798"/>
            <a:ext cx="2541032" cy="26220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45182" y="4051860"/>
            <a:ext cx="414020" cy="1925955"/>
          </a:xfrm>
          <a:custGeom>
            <a:avLst/>
            <a:gdLst/>
            <a:ahLst/>
            <a:cxnLst/>
            <a:rect l="l" t="t" r="r" b="b"/>
            <a:pathLst>
              <a:path w="414019" h="1925954">
                <a:moveTo>
                  <a:pt x="15265" y="0"/>
                </a:moveTo>
                <a:lnTo>
                  <a:pt x="48486" y="34385"/>
                </a:lnTo>
                <a:lnTo>
                  <a:pt x="80262" y="69630"/>
                </a:lnTo>
                <a:lnTo>
                  <a:pt x="110594" y="105695"/>
                </a:lnTo>
                <a:lnTo>
                  <a:pt x="139482" y="142544"/>
                </a:lnTo>
                <a:lnTo>
                  <a:pt x="166925" y="180137"/>
                </a:lnTo>
                <a:lnTo>
                  <a:pt x="192924" y="218437"/>
                </a:lnTo>
                <a:lnTo>
                  <a:pt x="217479" y="257405"/>
                </a:lnTo>
                <a:lnTo>
                  <a:pt x="240589" y="297003"/>
                </a:lnTo>
                <a:lnTo>
                  <a:pt x="262255" y="337193"/>
                </a:lnTo>
                <a:lnTo>
                  <a:pt x="282476" y="377937"/>
                </a:lnTo>
                <a:lnTo>
                  <a:pt x="301253" y="419196"/>
                </a:lnTo>
                <a:lnTo>
                  <a:pt x="318586" y="460933"/>
                </a:lnTo>
                <a:lnTo>
                  <a:pt x="334474" y="503108"/>
                </a:lnTo>
                <a:lnTo>
                  <a:pt x="348918" y="545685"/>
                </a:lnTo>
                <a:lnTo>
                  <a:pt x="361917" y="588625"/>
                </a:lnTo>
                <a:lnTo>
                  <a:pt x="373472" y="631889"/>
                </a:lnTo>
                <a:lnTo>
                  <a:pt x="383583" y="675440"/>
                </a:lnTo>
                <a:lnTo>
                  <a:pt x="392249" y="719239"/>
                </a:lnTo>
                <a:lnTo>
                  <a:pt x="399471" y="763247"/>
                </a:lnTo>
                <a:lnTo>
                  <a:pt x="405249" y="807428"/>
                </a:lnTo>
                <a:lnTo>
                  <a:pt x="409582" y="851743"/>
                </a:lnTo>
                <a:lnTo>
                  <a:pt x="412471" y="896152"/>
                </a:lnTo>
                <a:lnTo>
                  <a:pt x="413915" y="940620"/>
                </a:lnTo>
                <a:lnTo>
                  <a:pt x="413915" y="985106"/>
                </a:lnTo>
                <a:lnTo>
                  <a:pt x="412471" y="1029573"/>
                </a:lnTo>
                <a:lnTo>
                  <a:pt x="409582" y="1073983"/>
                </a:lnTo>
                <a:lnTo>
                  <a:pt x="405249" y="1118297"/>
                </a:lnTo>
                <a:lnTo>
                  <a:pt x="399471" y="1162478"/>
                </a:lnTo>
                <a:lnTo>
                  <a:pt x="392249" y="1206487"/>
                </a:lnTo>
                <a:lnTo>
                  <a:pt x="383583" y="1250286"/>
                </a:lnTo>
                <a:lnTo>
                  <a:pt x="373472" y="1293836"/>
                </a:lnTo>
                <a:lnTo>
                  <a:pt x="361917" y="1337101"/>
                </a:lnTo>
                <a:lnTo>
                  <a:pt x="348918" y="1380040"/>
                </a:lnTo>
                <a:lnTo>
                  <a:pt x="334474" y="1422617"/>
                </a:lnTo>
                <a:lnTo>
                  <a:pt x="318586" y="1464793"/>
                </a:lnTo>
                <a:lnTo>
                  <a:pt x="301253" y="1506529"/>
                </a:lnTo>
                <a:lnTo>
                  <a:pt x="282476" y="1547789"/>
                </a:lnTo>
                <a:lnTo>
                  <a:pt x="262255" y="1588533"/>
                </a:lnTo>
                <a:lnTo>
                  <a:pt x="240589" y="1628723"/>
                </a:lnTo>
                <a:lnTo>
                  <a:pt x="217479" y="1668321"/>
                </a:lnTo>
                <a:lnTo>
                  <a:pt x="192924" y="1707289"/>
                </a:lnTo>
                <a:lnTo>
                  <a:pt x="166925" y="1745588"/>
                </a:lnTo>
                <a:lnTo>
                  <a:pt x="139482" y="1783182"/>
                </a:lnTo>
                <a:lnTo>
                  <a:pt x="110594" y="1820030"/>
                </a:lnTo>
                <a:lnTo>
                  <a:pt x="80262" y="1856096"/>
                </a:lnTo>
                <a:lnTo>
                  <a:pt x="48486" y="1891341"/>
                </a:lnTo>
                <a:lnTo>
                  <a:pt x="15265" y="1925726"/>
                </a:lnTo>
                <a:lnTo>
                  <a:pt x="0" y="1910461"/>
                </a:lnTo>
                <a:lnTo>
                  <a:pt x="33388" y="1875875"/>
                </a:lnTo>
                <a:lnTo>
                  <a:pt x="65294" y="1840408"/>
                </a:lnTo>
                <a:lnTo>
                  <a:pt x="95715" y="1804099"/>
                </a:lnTo>
                <a:lnTo>
                  <a:pt x="124652" y="1766988"/>
                </a:lnTo>
                <a:lnTo>
                  <a:pt x="152105" y="1729115"/>
                </a:lnTo>
                <a:lnTo>
                  <a:pt x="178074" y="1690521"/>
                </a:lnTo>
                <a:lnTo>
                  <a:pt x="202559" y="1651246"/>
                </a:lnTo>
                <a:lnTo>
                  <a:pt x="225561" y="1611328"/>
                </a:lnTo>
                <a:lnTo>
                  <a:pt x="247078" y="1570810"/>
                </a:lnTo>
                <a:lnTo>
                  <a:pt x="267111" y="1529730"/>
                </a:lnTo>
                <a:lnTo>
                  <a:pt x="285661" y="1488130"/>
                </a:lnTo>
                <a:lnTo>
                  <a:pt x="302726" y="1446048"/>
                </a:lnTo>
                <a:lnTo>
                  <a:pt x="318308" y="1403525"/>
                </a:lnTo>
                <a:lnTo>
                  <a:pt x="332406" y="1360601"/>
                </a:lnTo>
                <a:lnTo>
                  <a:pt x="345019" y="1317317"/>
                </a:lnTo>
                <a:lnTo>
                  <a:pt x="356149" y="1273712"/>
                </a:lnTo>
                <a:lnTo>
                  <a:pt x="365795" y="1229826"/>
                </a:lnTo>
                <a:lnTo>
                  <a:pt x="373956" y="1185699"/>
                </a:lnTo>
                <a:lnTo>
                  <a:pt x="380634" y="1141373"/>
                </a:lnTo>
                <a:lnTo>
                  <a:pt x="385828" y="1096885"/>
                </a:lnTo>
                <a:lnTo>
                  <a:pt x="389538" y="1052278"/>
                </a:lnTo>
                <a:lnTo>
                  <a:pt x="391764" y="1007590"/>
                </a:lnTo>
                <a:lnTo>
                  <a:pt x="392506" y="962863"/>
                </a:lnTo>
                <a:lnTo>
                  <a:pt x="391764" y="918135"/>
                </a:lnTo>
                <a:lnTo>
                  <a:pt x="389538" y="873447"/>
                </a:lnTo>
                <a:lnTo>
                  <a:pt x="385828" y="828840"/>
                </a:lnTo>
                <a:lnTo>
                  <a:pt x="380634" y="784353"/>
                </a:lnTo>
                <a:lnTo>
                  <a:pt x="373956" y="740026"/>
                </a:lnTo>
                <a:lnTo>
                  <a:pt x="365795" y="695900"/>
                </a:lnTo>
                <a:lnTo>
                  <a:pt x="356149" y="652014"/>
                </a:lnTo>
                <a:lnTo>
                  <a:pt x="345019" y="608409"/>
                </a:lnTo>
                <a:lnTo>
                  <a:pt x="332406" y="565124"/>
                </a:lnTo>
                <a:lnTo>
                  <a:pt x="318308" y="522200"/>
                </a:lnTo>
                <a:lnTo>
                  <a:pt x="302726" y="479678"/>
                </a:lnTo>
                <a:lnTo>
                  <a:pt x="285661" y="437596"/>
                </a:lnTo>
                <a:lnTo>
                  <a:pt x="267111" y="395995"/>
                </a:lnTo>
                <a:lnTo>
                  <a:pt x="247078" y="354915"/>
                </a:lnTo>
                <a:lnTo>
                  <a:pt x="225561" y="314397"/>
                </a:lnTo>
                <a:lnTo>
                  <a:pt x="202559" y="274480"/>
                </a:lnTo>
                <a:lnTo>
                  <a:pt x="178074" y="235204"/>
                </a:lnTo>
                <a:lnTo>
                  <a:pt x="152105" y="196610"/>
                </a:lnTo>
                <a:lnTo>
                  <a:pt x="124652" y="158737"/>
                </a:lnTo>
                <a:lnTo>
                  <a:pt x="95715" y="121627"/>
                </a:lnTo>
                <a:lnTo>
                  <a:pt x="65294" y="85317"/>
                </a:lnTo>
                <a:lnTo>
                  <a:pt x="33388" y="49850"/>
                </a:lnTo>
                <a:lnTo>
                  <a:pt x="0" y="15265"/>
                </a:lnTo>
                <a:lnTo>
                  <a:pt x="15265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00783" y="4206240"/>
            <a:ext cx="5668010" cy="403860"/>
          </a:xfrm>
          <a:custGeom>
            <a:avLst/>
            <a:gdLst/>
            <a:ahLst/>
            <a:cxnLst/>
            <a:rect l="l" t="t" r="r" b="b"/>
            <a:pathLst>
              <a:path w="5668009" h="403860">
                <a:moveTo>
                  <a:pt x="0" y="0"/>
                </a:moveTo>
                <a:lnTo>
                  <a:pt x="5667756" y="0"/>
                </a:lnTo>
                <a:lnTo>
                  <a:pt x="5667756" y="403860"/>
                </a:lnTo>
                <a:lnTo>
                  <a:pt x="0" y="403860"/>
                </a:lnTo>
                <a:lnTo>
                  <a:pt x="0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00783" y="4206240"/>
            <a:ext cx="5668010" cy="403860"/>
          </a:xfrm>
          <a:custGeom>
            <a:avLst/>
            <a:gdLst/>
            <a:ahLst/>
            <a:cxnLst/>
            <a:rect l="l" t="t" r="r" b="b"/>
            <a:pathLst>
              <a:path w="5668009" h="403860">
                <a:moveTo>
                  <a:pt x="0" y="0"/>
                </a:moveTo>
                <a:lnTo>
                  <a:pt x="5667756" y="0"/>
                </a:lnTo>
                <a:lnTo>
                  <a:pt x="5667756" y="403860"/>
                </a:lnTo>
                <a:lnTo>
                  <a:pt x="0" y="403860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47800" y="4155947"/>
            <a:ext cx="504825" cy="504825"/>
          </a:xfrm>
          <a:custGeom>
            <a:avLst/>
            <a:gdLst/>
            <a:ahLst/>
            <a:cxnLst/>
            <a:rect l="l" t="t" r="r" b="b"/>
            <a:pathLst>
              <a:path w="504825" h="504825">
                <a:moveTo>
                  <a:pt x="252222" y="0"/>
                </a:moveTo>
                <a:lnTo>
                  <a:pt x="206886" y="4063"/>
                </a:lnTo>
                <a:lnTo>
                  <a:pt x="164215" y="15780"/>
                </a:lnTo>
                <a:lnTo>
                  <a:pt x="124922" y="34436"/>
                </a:lnTo>
                <a:lnTo>
                  <a:pt x="89720" y="59321"/>
                </a:lnTo>
                <a:lnTo>
                  <a:pt x="59321" y="89720"/>
                </a:lnTo>
                <a:lnTo>
                  <a:pt x="34436" y="124922"/>
                </a:lnTo>
                <a:lnTo>
                  <a:pt x="15780" y="164215"/>
                </a:lnTo>
                <a:lnTo>
                  <a:pt x="4063" y="206886"/>
                </a:lnTo>
                <a:lnTo>
                  <a:pt x="0" y="252221"/>
                </a:lnTo>
                <a:lnTo>
                  <a:pt x="4063" y="297557"/>
                </a:lnTo>
                <a:lnTo>
                  <a:pt x="15780" y="340228"/>
                </a:lnTo>
                <a:lnTo>
                  <a:pt x="34436" y="379521"/>
                </a:lnTo>
                <a:lnTo>
                  <a:pt x="59321" y="414723"/>
                </a:lnTo>
                <a:lnTo>
                  <a:pt x="89720" y="445122"/>
                </a:lnTo>
                <a:lnTo>
                  <a:pt x="124922" y="470007"/>
                </a:lnTo>
                <a:lnTo>
                  <a:pt x="164215" y="488663"/>
                </a:lnTo>
                <a:lnTo>
                  <a:pt x="206886" y="500380"/>
                </a:lnTo>
                <a:lnTo>
                  <a:pt x="252222" y="504443"/>
                </a:lnTo>
                <a:lnTo>
                  <a:pt x="297557" y="500380"/>
                </a:lnTo>
                <a:lnTo>
                  <a:pt x="340228" y="488663"/>
                </a:lnTo>
                <a:lnTo>
                  <a:pt x="379521" y="470007"/>
                </a:lnTo>
                <a:lnTo>
                  <a:pt x="414723" y="445122"/>
                </a:lnTo>
                <a:lnTo>
                  <a:pt x="445122" y="414723"/>
                </a:lnTo>
                <a:lnTo>
                  <a:pt x="470007" y="379521"/>
                </a:lnTo>
                <a:lnTo>
                  <a:pt x="488663" y="340228"/>
                </a:lnTo>
                <a:lnTo>
                  <a:pt x="500380" y="297557"/>
                </a:lnTo>
                <a:lnTo>
                  <a:pt x="504444" y="252221"/>
                </a:lnTo>
                <a:lnTo>
                  <a:pt x="500380" y="206886"/>
                </a:lnTo>
                <a:lnTo>
                  <a:pt x="488663" y="164215"/>
                </a:lnTo>
                <a:lnTo>
                  <a:pt x="470007" y="124922"/>
                </a:lnTo>
                <a:lnTo>
                  <a:pt x="445122" y="89720"/>
                </a:lnTo>
                <a:lnTo>
                  <a:pt x="414723" y="59321"/>
                </a:lnTo>
                <a:lnTo>
                  <a:pt x="379521" y="34436"/>
                </a:lnTo>
                <a:lnTo>
                  <a:pt x="340228" y="15780"/>
                </a:lnTo>
                <a:lnTo>
                  <a:pt x="297557" y="4063"/>
                </a:lnTo>
                <a:lnTo>
                  <a:pt x="2522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47800" y="4155947"/>
            <a:ext cx="504825" cy="504825"/>
          </a:xfrm>
          <a:custGeom>
            <a:avLst/>
            <a:gdLst/>
            <a:ahLst/>
            <a:cxnLst/>
            <a:rect l="l" t="t" r="r" b="b"/>
            <a:pathLst>
              <a:path w="504825" h="504825">
                <a:moveTo>
                  <a:pt x="0" y="252221"/>
                </a:moveTo>
                <a:lnTo>
                  <a:pt x="4063" y="206886"/>
                </a:lnTo>
                <a:lnTo>
                  <a:pt x="15780" y="164215"/>
                </a:lnTo>
                <a:lnTo>
                  <a:pt x="34436" y="124922"/>
                </a:lnTo>
                <a:lnTo>
                  <a:pt x="59321" y="89720"/>
                </a:lnTo>
                <a:lnTo>
                  <a:pt x="89720" y="59321"/>
                </a:lnTo>
                <a:lnTo>
                  <a:pt x="124922" y="34436"/>
                </a:lnTo>
                <a:lnTo>
                  <a:pt x="164215" y="15780"/>
                </a:lnTo>
                <a:lnTo>
                  <a:pt x="206886" y="4063"/>
                </a:lnTo>
                <a:lnTo>
                  <a:pt x="252222" y="0"/>
                </a:lnTo>
                <a:lnTo>
                  <a:pt x="297557" y="4063"/>
                </a:lnTo>
                <a:lnTo>
                  <a:pt x="340228" y="15780"/>
                </a:lnTo>
                <a:lnTo>
                  <a:pt x="379521" y="34436"/>
                </a:lnTo>
                <a:lnTo>
                  <a:pt x="414723" y="59321"/>
                </a:lnTo>
                <a:lnTo>
                  <a:pt x="445122" y="89720"/>
                </a:lnTo>
                <a:lnTo>
                  <a:pt x="470007" y="124922"/>
                </a:lnTo>
                <a:lnTo>
                  <a:pt x="488663" y="164215"/>
                </a:lnTo>
                <a:lnTo>
                  <a:pt x="500380" y="206886"/>
                </a:lnTo>
                <a:lnTo>
                  <a:pt x="504444" y="252221"/>
                </a:lnTo>
                <a:lnTo>
                  <a:pt x="500380" y="297557"/>
                </a:lnTo>
                <a:lnTo>
                  <a:pt x="488663" y="340228"/>
                </a:lnTo>
                <a:lnTo>
                  <a:pt x="470007" y="379521"/>
                </a:lnTo>
                <a:lnTo>
                  <a:pt x="445122" y="414723"/>
                </a:lnTo>
                <a:lnTo>
                  <a:pt x="414723" y="445122"/>
                </a:lnTo>
                <a:lnTo>
                  <a:pt x="379521" y="470007"/>
                </a:lnTo>
                <a:lnTo>
                  <a:pt x="340228" y="488663"/>
                </a:lnTo>
                <a:lnTo>
                  <a:pt x="297557" y="500380"/>
                </a:lnTo>
                <a:lnTo>
                  <a:pt x="252222" y="504443"/>
                </a:lnTo>
                <a:lnTo>
                  <a:pt x="206886" y="500380"/>
                </a:lnTo>
                <a:lnTo>
                  <a:pt x="164215" y="488663"/>
                </a:lnTo>
                <a:lnTo>
                  <a:pt x="124922" y="470007"/>
                </a:lnTo>
                <a:lnTo>
                  <a:pt x="89720" y="445122"/>
                </a:lnTo>
                <a:lnTo>
                  <a:pt x="59321" y="414723"/>
                </a:lnTo>
                <a:lnTo>
                  <a:pt x="34436" y="379521"/>
                </a:lnTo>
                <a:lnTo>
                  <a:pt x="15780" y="340228"/>
                </a:lnTo>
                <a:lnTo>
                  <a:pt x="4063" y="297557"/>
                </a:lnTo>
                <a:lnTo>
                  <a:pt x="0" y="252221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7088" y="4812791"/>
            <a:ext cx="5521960" cy="403860"/>
          </a:xfrm>
          <a:custGeom>
            <a:avLst/>
            <a:gdLst/>
            <a:ahLst/>
            <a:cxnLst/>
            <a:rect l="l" t="t" r="r" b="b"/>
            <a:pathLst>
              <a:path w="5521959" h="403860">
                <a:moveTo>
                  <a:pt x="0" y="0"/>
                </a:moveTo>
                <a:lnTo>
                  <a:pt x="5521452" y="0"/>
                </a:lnTo>
                <a:lnTo>
                  <a:pt x="5521452" y="403859"/>
                </a:lnTo>
                <a:lnTo>
                  <a:pt x="0" y="403859"/>
                </a:lnTo>
                <a:lnTo>
                  <a:pt x="0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7088" y="4812791"/>
            <a:ext cx="5521960" cy="403860"/>
          </a:xfrm>
          <a:custGeom>
            <a:avLst/>
            <a:gdLst/>
            <a:ahLst/>
            <a:cxnLst/>
            <a:rect l="l" t="t" r="r" b="b"/>
            <a:pathLst>
              <a:path w="5521959" h="403860">
                <a:moveTo>
                  <a:pt x="0" y="0"/>
                </a:moveTo>
                <a:lnTo>
                  <a:pt x="5521452" y="0"/>
                </a:lnTo>
                <a:lnTo>
                  <a:pt x="5521452" y="403859"/>
                </a:lnTo>
                <a:lnTo>
                  <a:pt x="0" y="403859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95627" y="4762500"/>
            <a:ext cx="504825" cy="504825"/>
          </a:xfrm>
          <a:custGeom>
            <a:avLst/>
            <a:gdLst/>
            <a:ahLst/>
            <a:cxnLst/>
            <a:rect l="l" t="t" r="r" b="b"/>
            <a:pathLst>
              <a:path w="504825" h="504825">
                <a:moveTo>
                  <a:pt x="252222" y="0"/>
                </a:moveTo>
                <a:lnTo>
                  <a:pt x="206886" y="4063"/>
                </a:lnTo>
                <a:lnTo>
                  <a:pt x="164215" y="15780"/>
                </a:lnTo>
                <a:lnTo>
                  <a:pt x="124922" y="34436"/>
                </a:lnTo>
                <a:lnTo>
                  <a:pt x="89720" y="59321"/>
                </a:lnTo>
                <a:lnTo>
                  <a:pt x="59321" y="89720"/>
                </a:lnTo>
                <a:lnTo>
                  <a:pt x="34436" y="124922"/>
                </a:lnTo>
                <a:lnTo>
                  <a:pt x="15780" y="164215"/>
                </a:lnTo>
                <a:lnTo>
                  <a:pt x="4063" y="206886"/>
                </a:lnTo>
                <a:lnTo>
                  <a:pt x="0" y="252222"/>
                </a:lnTo>
                <a:lnTo>
                  <a:pt x="4063" y="297557"/>
                </a:lnTo>
                <a:lnTo>
                  <a:pt x="15780" y="340228"/>
                </a:lnTo>
                <a:lnTo>
                  <a:pt x="34436" y="379521"/>
                </a:lnTo>
                <a:lnTo>
                  <a:pt x="59321" y="414723"/>
                </a:lnTo>
                <a:lnTo>
                  <a:pt x="89720" y="445122"/>
                </a:lnTo>
                <a:lnTo>
                  <a:pt x="124922" y="470007"/>
                </a:lnTo>
                <a:lnTo>
                  <a:pt x="164215" y="488663"/>
                </a:lnTo>
                <a:lnTo>
                  <a:pt x="206886" y="500380"/>
                </a:lnTo>
                <a:lnTo>
                  <a:pt x="252222" y="504444"/>
                </a:lnTo>
                <a:lnTo>
                  <a:pt x="297557" y="500380"/>
                </a:lnTo>
                <a:lnTo>
                  <a:pt x="340228" y="488663"/>
                </a:lnTo>
                <a:lnTo>
                  <a:pt x="379521" y="470007"/>
                </a:lnTo>
                <a:lnTo>
                  <a:pt x="414723" y="445122"/>
                </a:lnTo>
                <a:lnTo>
                  <a:pt x="445122" y="414723"/>
                </a:lnTo>
                <a:lnTo>
                  <a:pt x="470007" y="379521"/>
                </a:lnTo>
                <a:lnTo>
                  <a:pt x="488663" y="340228"/>
                </a:lnTo>
                <a:lnTo>
                  <a:pt x="500380" y="297557"/>
                </a:lnTo>
                <a:lnTo>
                  <a:pt x="504444" y="252222"/>
                </a:lnTo>
                <a:lnTo>
                  <a:pt x="500380" y="206886"/>
                </a:lnTo>
                <a:lnTo>
                  <a:pt x="488663" y="164215"/>
                </a:lnTo>
                <a:lnTo>
                  <a:pt x="470007" y="124922"/>
                </a:lnTo>
                <a:lnTo>
                  <a:pt x="445122" y="89720"/>
                </a:lnTo>
                <a:lnTo>
                  <a:pt x="414723" y="59321"/>
                </a:lnTo>
                <a:lnTo>
                  <a:pt x="379521" y="34436"/>
                </a:lnTo>
                <a:lnTo>
                  <a:pt x="340228" y="15780"/>
                </a:lnTo>
                <a:lnTo>
                  <a:pt x="297557" y="4063"/>
                </a:lnTo>
                <a:lnTo>
                  <a:pt x="2522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95627" y="4762500"/>
            <a:ext cx="504825" cy="504825"/>
          </a:xfrm>
          <a:custGeom>
            <a:avLst/>
            <a:gdLst/>
            <a:ahLst/>
            <a:cxnLst/>
            <a:rect l="l" t="t" r="r" b="b"/>
            <a:pathLst>
              <a:path w="504825" h="504825">
                <a:moveTo>
                  <a:pt x="0" y="252222"/>
                </a:moveTo>
                <a:lnTo>
                  <a:pt x="4063" y="206886"/>
                </a:lnTo>
                <a:lnTo>
                  <a:pt x="15780" y="164215"/>
                </a:lnTo>
                <a:lnTo>
                  <a:pt x="34436" y="124922"/>
                </a:lnTo>
                <a:lnTo>
                  <a:pt x="59321" y="89720"/>
                </a:lnTo>
                <a:lnTo>
                  <a:pt x="89720" y="59321"/>
                </a:lnTo>
                <a:lnTo>
                  <a:pt x="124922" y="34436"/>
                </a:lnTo>
                <a:lnTo>
                  <a:pt x="164215" y="15780"/>
                </a:lnTo>
                <a:lnTo>
                  <a:pt x="206886" y="4063"/>
                </a:lnTo>
                <a:lnTo>
                  <a:pt x="252222" y="0"/>
                </a:lnTo>
                <a:lnTo>
                  <a:pt x="297557" y="4063"/>
                </a:lnTo>
                <a:lnTo>
                  <a:pt x="340228" y="15780"/>
                </a:lnTo>
                <a:lnTo>
                  <a:pt x="379521" y="34436"/>
                </a:lnTo>
                <a:lnTo>
                  <a:pt x="414723" y="59321"/>
                </a:lnTo>
                <a:lnTo>
                  <a:pt x="445122" y="89720"/>
                </a:lnTo>
                <a:lnTo>
                  <a:pt x="470007" y="124922"/>
                </a:lnTo>
                <a:lnTo>
                  <a:pt x="488663" y="164215"/>
                </a:lnTo>
                <a:lnTo>
                  <a:pt x="500380" y="206886"/>
                </a:lnTo>
                <a:lnTo>
                  <a:pt x="504444" y="252222"/>
                </a:lnTo>
                <a:lnTo>
                  <a:pt x="500380" y="297557"/>
                </a:lnTo>
                <a:lnTo>
                  <a:pt x="488663" y="340228"/>
                </a:lnTo>
                <a:lnTo>
                  <a:pt x="470007" y="379521"/>
                </a:lnTo>
                <a:lnTo>
                  <a:pt x="445122" y="414723"/>
                </a:lnTo>
                <a:lnTo>
                  <a:pt x="414723" y="445122"/>
                </a:lnTo>
                <a:lnTo>
                  <a:pt x="379521" y="470007"/>
                </a:lnTo>
                <a:lnTo>
                  <a:pt x="340228" y="488663"/>
                </a:lnTo>
                <a:lnTo>
                  <a:pt x="297557" y="500380"/>
                </a:lnTo>
                <a:lnTo>
                  <a:pt x="252222" y="504444"/>
                </a:lnTo>
                <a:lnTo>
                  <a:pt x="206886" y="500380"/>
                </a:lnTo>
                <a:lnTo>
                  <a:pt x="164215" y="488663"/>
                </a:lnTo>
                <a:lnTo>
                  <a:pt x="124922" y="470007"/>
                </a:lnTo>
                <a:lnTo>
                  <a:pt x="89720" y="445122"/>
                </a:lnTo>
                <a:lnTo>
                  <a:pt x="59321" y="414723"/>
                </a:lnTo>
                <a:lnTo>
                  <a:pt x="34436" y="379521"/>
                </a:lnTo>
                <a:lnTo>
                  <a:pt x="15780" y="340228"/>
                </a:lnTo>
                <a:lnTo>
                  <a:pt x="4063" y="297557"/>
                </a:lnTo>
                <a:lnTo>
                  <a:pt x="0" y="25222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00783" y="5417820"/>
            <a:ext cx="5668010" cy="403860"/>
          </a:xfrm>
          <a:custGeom>
            <a:avLst/>
            <a:gdLst/>
            <a:ahLst/>
            <a:cxnLst/>
            <a:rect l="l" t="t" r="r" b="b"/>
            <a:pathLst>
              <a:path w="5668009" h="403860">
                <a:moveTo>
                  <a:pt x="0" y="0"/>
                </a:moveTo>
                <a:lnTo>
                  <a:pt x="5667756" y="0"/>
                </a:lnTo>
                <a:lnTo>
                  <a:pt x="5667756" y="403859"/>
                </a:lnTo>
                <a:lnTo>
                  <a:pt x="0" y="403859"/>
                </a:lnTo>
                <a:lnTo>
                  <a:pt x="0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00783" y="5417820"/>
            <a:ext cx="5668010" cy="403860"/>
          </a:xfrm>
          <a:custGeom>
            <a:avLst/>
            <a:gdLst/>
            <a:ahLst/>
            <a:cxnLst/>
            <a:rect l="l" t="t" r="r" b="b"/>
            <a:pathLst>
              <a:path w="5668009" h="403860">
                <a:moveTo>
                  <a:pt x="0" y="0"/>
                </a:moveTo>
                <a:lnTo>
                  <a:pt x="5667756" y="0"/>
                </a:lnTo>
                <a:lnTo>
                  <a:pt x="5667756" y="403859"/>
                </a:lnTo>
                <a:lnTo>
                  <a:pt x="0" y="403859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008360" y="4250933"/>
            <a:ext cx="3502660" cy="1480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Agriculture </a:t>
            </a:r>
            <a:r>
              <a:rPr sz="1600" b="1" spc="-5" dirty="0">
                <a:latin typeface="Calibri"/>
                <a:cs typeface="Calibri"/>
              </a:rPr>
              <a:t>and</a:t>
            </a:r>
            <a:r>
              <a:rPr sz="1600" b="1" spc="20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Forestry</a:t>
            </a:r>
            <a:endParaRPr sz="1600">
              <a:latin typeface="Calibri"/>
              <a:cs typeface="Calibri"/>
            </a:endParaRPr>
          </a:p>
          <a:p>
            <a:pPr marL="12700" marR="5080" indent="146685">
              <a:lnSpc>
                <a:spcPct val="248300"/>
              </a:lnSpc>
            </a:pPr>
            <a:r>
              <a:rPr sz="1600" b="1" spc="-10" dirty="0">
                <a:latin typeface="Calibri"/>
                <a:cs typeface="Calibri"/>
              </a:rPr>
              <a:t>Climate-sensitive </a:t>
            </a:r>
            <a:r>
              <a:rPr sz="1600" b="1" spc="-5" dirty="0">
                <a:latin typeface="Calibri"/>
                <a:cs typeface="Calibri"/>
              </a:rPr>
              <a:t>species &amp; </a:t>
            </a:r>
            <a:r>
              <a:rPr sz="1600" b="1" spc="-10" dirty="0">
                <a:latin typeface="Calibri"/>
                <a:cs typeface="Calibri"/>
              </a:rPr>
              <a:t>habitats  Climate-resilient </a:t>
            </a:r>
            <a:r>
              <a:rPr sz="1600" b="1" spc="-5" dirty="0">
                <a:latin typeface="Calibri"/>
                <a:cs typeface="Calibri"/>
              </a:rPr>
              <a:t>urban and village design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447800" y="5367528"/>
            <a:ext cx="504825" cy="504825"/>
          </a:xfrm>
          <a:custGeom>
            <a:avLst/>
            <a:gdLst/>
            <a:ahLst/>
            <a:cxnLst/>
            <a:rect l="l" t="t" r="r" b="b"/>
            <a:pathLst>
              <a:path w="504825" h="504825">
                <a:moveTo>
                  <a:pt x="252222" y="0"/>
                </a:moveTo>
                <a:lnTo>
                  <a:pt x="206886" y="4063"/>
                </a:lnTo>
                <a:lnTo>
                  <a:pt x="164215" y="15780"/>
                </a:lnTo>
                <a:lnTo>
                  <a:pt x="124922" y="34436"/>
                </a:lnTo>
                <a:lnTo>
                  <a:pt x="89720" y="59321"/>
                </a:lnTo>
                <a:lnTo>
                  <a:pt x="59321" y="89720"/>
                </a:lnTo>
                <a:lnTo>
                  <a:pt x="34436" y="124922"/>
                </a:lnTo>
                <a:lnTo>
                  <a:pt x="15780" y="164215"/>
                </a:lnTo>
                <a:lnTo>
                  <a:pt x="4063" y="206886"/>
                </a:lnTo>
                <a:lnTo>
                  <a:pt x="0" y="252222"/>
                </a:lnTo>
                <a:lnTo>
                  <a:pt x="4063" y="297557"/>
                </a:lnTo>
                <a:lnTo>
                  <a:pt x="15780" y="340228"/>
                </a:lnTo>
                <a:lnTo>
                  <a:pt x="34436" y="379521"/>
                </a:lnTo>
                <a:lnTo>
                  <a:pt x="59321" y="414723"/>
                </a:lnTo>
                <a:lnTo>
                  <a:pt x="89720" y="445122"/>
                </a:lnTo>
                <a:lnTo>
                  <a:pt x="124922" y="470007"/>
                </a:lnTo>
                <a:lnTo>
                  <a:pt x="164215" y="488663"/>
                </a:lnTo>
                <a:lnTo>
                  <a:pt x="206886" y="500380"/>
                </a:lnTo>
                <a:lnTo>
                  <a:pt x="252222" y="504444"/>
                </a:lnTo>
                <a:lnTo>
                  <a:pt x="297557" y="500380"/>
                </a:lnTo>
                <a:lnTo>
                  <a:pt x="340228" y="488663"/>
                </a:lnTo>
                <a:lnTo>
                  <a:pt x="379521" y="470007"/>
                </a:lnTo>
                <a:lnTo>
                  <a:pt x="414723" y="445122"/>
                </a:lnTo>
                <a:lnTo>
                  <a:pt x="445122" y="414723"/>
                </a:lnTo>
                <a:lnTo>
                  <a:pt x="470007" y="379521"/>
                </a:lnTo>
                <a:lnTo>
                  <a:pt x="488663" y="340228"/>
                </a:lnTo>
                <a:lnTo>
                  <a:pt x="500380" y="297557"/>
                </a:lnTo>
                <a:lnTo>
                  <a:pt x="504444" y="252222"/>
                </a:lnTo>
                <a:lnTo>
                  <a:pt x="500380" y="206886"/>
                </a:lnTo>
                <a:lnTo>
                  <a:pt x="488663" y="164215"/>
                </a:lnTo>
                <a:lnTo>
                  <a:pt x="470007" y="124922"/>
                </a:lnTo>
                <a:lnTo>
                  <a:pt x="445122" y="89720"/>
                </a:lnTo>
                <a:lnTo>
                  <a:pt x="414723" y="59321"/>
                </a:lnTo>
                <a:lnTo>
                  <a:pt x="379521" y="34436"/>
                </a:lnTo>
                <a:lnTo>
                  <a:pt x="340228" y="15780"/>
                </a:lnTo>
                <a:lnTo>
                  <a:pt x="297557" y="4063"/>
                </a:lnTo>
                <a:lnTo>
                  <a:pt x="2522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47800" y="5367528"/>
            <a:ext cx="504825" cy="504825"/>
          </a:xfrm>
          <a:custGeom>
            <a:avLst/>
            <a:gdLst/>
            <a:ahLst/>
            <a:cxnLst/>
            <a:rect l="l" t="t" r="r" b="b"/>
            <a:pathLst>
              <a:path w="504825" h="504825">
                <a:moveTo>
                  <a:pt x="0" y="252222"/>
                </a:moveTo>
                <a:lnTo>
                  <a:pt x="4063" y="206886"/>
                </a:lnTo>
                <a:lnTo>
                  <a:pt x="15780" y="164215"/>
                </a:lnTo>
                <a:lnTo>
                  <a:pt x="34436" y="124922"/>
                </a:lnTo>
                <a:lnTo>
                  <a:pt x="59321" y="89720"/>
                </a:lnTo>
                <a:lnTo>
                  <a:pt x="89720" y="59321"/>
                </a:lnTo>
                <a:lnTo>
                  <a:pt x="124922" y="34436"/>
                </a:lnTo>
                <a:lnTo>
                  <a:pt x="164215" y="15780"/>
                </a:lnTo>
                <a:lnTo>
                  <a:pt x="206886" y="4063"/>
                </a:lnTo>
                <a:lnTo>
                  <a:pt x="252222" y="0"/>
                </a:lnTo>
                <a:lnTo>
                  <a:pt x="297557" y="4063"/>
                </a:lnTo>
                <a:lnTo>
                  <a:pt x="340228" y="15780"/>
                </a:lnTo>
                <a:lnTo>
                  <a:pt x="379521" y="34436"/>
                </a:lnTo>
                <a:lnTo>
                  <a:pt x="414723" y="59321"/>
                </a:lnTo>
                <a:lnTo>
                  <a:pt x="445122" y="89720"/>
                </a:lnTo>
                <a:lnTo>
                  <a:pt x="470007" y="124922"/>
                </a:lnTo>
                <a:lnTo>
                  <a:pt x="488663" y="164215"/>
                </a:lnTo>
                <a:lnTo>
                  <a:pt x="500380" y="206886"/>
                </a:lnTo>
                <a:lnTo>
                  <a:pt x="504444" y="252222"/>
                </a:lnTo>
                <a:lnTo>
                  <a:pt x="500380" y="297557"/>
                </a:lnTo>
                <a:lnTo>
                  <a:pt x="488663" y="340228"/>
                </a:lnTo>
                <a:lnTo>
                  <a:pt x="470007" y="379521"/>
                </a:lnTo>
                <a:lnTo>
                  <a:pt x="445122" y="414723"/>
                </a:lnTo>
                <a:lnTo>
                  <a:pt x="414723" y="445122"/>
                </a:lnTo>
                <a:lnTo>
                  <a:pt x="379521" y="470007"/>
                </a:lnTo>
                <a:lnTo>
                  <a:pt x="340228" y="488663"/>
                </a:lnTo>
                <a:lnTo>
                  <a:pt x="297557" y="500380"/>
                </a:lnTo>
                <a:lnTo>
                  <a:pt x="252222" y="504444"/>
                </a:lnTo>
                <a:lnTo>
                  <a:pt x="206886" y="500380"/>
                </a:lnTo>
                <a:lnTo>
                  <a:pt x="164215" y="488663"/>
                </a:lnTo>
                <a:lnTo>
                  <a:pt x="124922" y="470007"/>
                </a:lnTo>
                <a:lnTo>
                  <a:pt x="89720" y="445122"/>
                </a:lnTo>
                <a:lnTo>
                  <a:pt x="59321" y="414723"/>
                </a:lnTo>
                <a:lnTo>
                  <a:pt x="34436" y="379521"/>
                </a:lnTo>
                <a:lnTo>
                  <a:pt x="15780" y="340228"/>
                </a:lnTo>
                <a:lnTo>
                  <a:pt x="4063" y="297557"/>
                </a:lnTo>
                <a:lnTo>
                  <a:pt x="0" y="252222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983723" y="1158239"/>
            <a:ext cx="792480" cy="647700"/>
          </a:xfrm>
          <a:custGeom>
            <a:avLst/>
            <a:gdLst/>
            <a:ahLst/>
            <a:cxnLst/>
            <a:rect l="l" t="t" r="r" b="b"/>
            <a:pathLst>
              <a:path w="792479" h="647700">
                <a:moveTo>
                  <a:pt x="0" y="323850"/>
                </a:moveTo>
                <a:lnTo>
                  <a:pt x="3617" y="279906"/>
                </a:lnTo>
                <a:lnTo>
                  <a:pt x="14154" y="237758"/>
                </a:lnTo>
                <a:lnTo>
                  <a:pt x="31139" y="197794"/>
                </a:lnTo>
                <a:lnTo>
                  <a:pt x="54099" y="160398"/>
                </a:lnTo>
                <a:lnTo>
                  <a:pt x="82562" y="125956"/>
                </a:lnTo>
                <a:lnTo>
                  <a:pt x="116057" y="94854"/>
                </a:lnTo>
                <a:lnTo>
                  <a:pt x="154111" y="67479"/>
                </a:lnTo>
                <a:lnTo>
                  <a:pt x="196251" y="44215"/>
                </a:lnTo>
                <a:lnTo>
                  <a:pt x="242007" y="25450"/>
                </a:lnTo>
                <a:lnTo>
                  <a:pt x="290904" y="11568"/>
                </a:lnTo>
                <a:lnTo>
                  <a:pt x="342473" y="2956"/>
                </a:lnTo>
                <a:lnTo>
                  <a:pt x="396240" y="0"/>
                </a:lnTo>
                <a:lnTo>
                  <a:pt x="450006" y="2956"/>
                </a:lnTo>
                <a:lnTo>
                  <a:pt x="501575" y="11568"/>
                </a:lnTo>
                <a:lnTo>
                  <a:pt x="550472" y="25450"/>
                </a:lnTo>
                <a:lnTo>
                  <a:pt x="596228" y="44215"/>
                </a:lnTo>
                <a:lnTo>
                  <a:pt x="638368" y="67479"/>
                </a:lnTo>
                <a:lnTo>
                  <a:pt x="676422" y="94854"/>
                </a:lnTo>
                <a:lnTo>
                  <a:pt x="709917" y="125956"/>
                </a:lnTo>
                <a:lnTo>
                  <a:pt x="738380" y="160398"/>
                </a:lnTo>
                <a:lnTo>
                  <a:pt x="761340" y="197794"/>
                </a:lnTo>
                <a:lnTo>
                  <a:pt x="778325" y="237758"/>
                </a:lnTo>
                <a:lnTo>
                  <a:pt x="788862" y="279906"/>
                </a:lnTo>
                <a:lnTo>
                  <a:pt x="792480" y="323850"/>
                </a:lnTo>
                <a:lnTo>
                  <a:pt x="788862" y="367793"/>
                </a:lnTo>
                <a:lnTo>
                  <a:pt x="778325" y="409941"/>
                </a:lnTo>
                <a:lnTo>
                  <a:pt x="761340" y="449905"/>
                </a:lnTo>
                <a:lnTo>
                  <a:pt x="738380" y="487301"/>
                </a:lnTo>
                <a:lnTo>
                  <a:pt x="709917" y="521743"/>
                </a:lnTo>
                <a:lnTo>
                  <a:pt x="676422" y="552845"/>
                </a:lnTo>
                <a:lnTo>
                  <a:pt x="638368" y="580220"/>
                </a:lnTo>
                <a:lnTo>
                  <a:pt x="596228" y="603484"/>
                </a:lnTo>
                <a:lnTo>
                  <a:pt x="550472" y="622249"/>
                </a:lnTo>
                <a:lnTo>
                  <a:pt x="501575" y="636131"/>
                </a:lnTo>
                <a:lnTo>
                  <a:pt x="450006" y="644743"/>
                </a:lnTo>
                <a:lnTo>
                  <a:pt x="396240" y="647700"/>
                </a:lnTo>
                <a:lnTo>
                  <a:pt x="342473" y="644743"/>
                </a:lnTo>
                <a:lnTo>
                  <a:pt x="290904" y="636131"/>
                </a:lnTo>
                <a:lnTo>
                  <a:pt x="242007" y="622249"/>
                </a:lnTo>
                <a:lnTo>
                  <a:pt x="196251" y="603484"/>
                </a:lnTo>
                <a:lnTo>
                  <a:pt x="154111" y="580220"/>
                </a:lnTo>
                <a:lnTo>
                  <a:pt x="116057" y="552845"/>
                </a:lnTo>
                <a:lnTo>
                  <a:pt x="82562" y="521743"/>
                </a:lnTo>
                <a:lnTo>
                  <a:pt x="54099" y="487301"/>
                </a:lnTo>
                <a:lnTo>
                  <a:pt x="31139" y="449905"/>
                </a:lnTo>
                <a:lnTo>
                  <a:pt x="14154" y="409941"/>
                </a:lnTo>
                <a:lnTo>
                  <a:pt x="3617" y="367793"/>
                </a:lnTo>
                <a:lnTo>
                  <a:pt x="0" y="323850"/>
                </a:lnTo>
                <a:close/>
              </a:path>
            </a:pathLst>
          </a:custGeom>
          <a:ln w="76199">
            <a:solidFill>
              <a:srgbClr val="0121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415796" y="3634740"/>
            <a:ext cx="5975985" cy="387350"/>
          </a:xfrm>
          <a:prstGeom prst="rect">
            <a:avLst/>
          </a:prstGeom>
          <a:solidFill>
            <a:srgbClr val="DFC2CC"/>
          </a:solidFill>
          <a:ln w="9144">
            <a:solidFill>
              <a:srgbClr val="00000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0805">
              <a:lnSpc>
                <a:spcPts val="2840"/>
              </a:lnSpc>
              <a:spcBef>
                <a:spcPts val="204"/>
              </a:spcBef>
            </a:pPr>
            <a:r>
              <a:rPr sz="2400" spc="-5" dirty="0">
                <a:latin typeface="Calibri"/>
                <a:cs typeface="Calibri"/>
              </a:rPr>
              <a:t>Three thematic </a:t>
            </a:r>
            <a:r>
              <a:rPr sz="2400" dirty="0">
                <a:latin typeface="Calibri"/>
                <a:cs typeface="Calibri"/>
              </a:rPr>
              <a:t>areas in </a:t>
            </a:r>
            <a:r>
              <a:rPr sz="2400" spc="-5" dirty="0">
                <a:latin typeface="Calibri"/>
                <a:cs typeface="Calibri"/>
              </a:rPr>
              <a:t>Evolving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Regions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93475" y="6460764"/>
            <a:ext cx="7239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16.06.2021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565805" y="6463659"/>
            <a:ext cx="10591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Evolving</a:t>
            </a:r>
            <a:r>
              <a:rPr sz="1200" spc="-5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Regions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24</a:t>
            </a:fld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2698" y="1134569"/>
            <a:ext cx="6523355" cy="1753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Each region </a:t>
            </a:r>
            <a:r>
              <a:rPr sz="2000" spc="-5" dirty="0">
                <a:latin typeface="Arial"/>
                <a:cs typeface="Arial"/>
              </a:rPr>
              <a:t>in Evolving </a:t>
            </a:r>
            <a:r>
              <a:rPr sz="2000" dirty="0">
                <a:latin typeface="Arial"/>
                <a:cs typeface="Arial"/>
              </a:rPr>
              <a:t>Regions goes through a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Regional  Process: </a:t>
            </a:r>
            <a:r>
              <a:rPr sz="2000" spc="-5" dirty="0">
                <a:latin typeface="Arial"/>
                <a:cs typeface="Arial"/>
              </a:rPr>
              <a:t>Several </a:t>
            </a:r>
            <a:r>
              <a:rPr sz="2000" dirty="0">
                <a:latin typeface="Arial"/>
                <a:cs typeface="Arial"/>
              </a:rPr>
              <a:t>workshops </a:t>
            </a:r>
            <a:r>
              <a:rPr sz="2000" spc="-5" dirty="0">
                <a:latin typeface="Arial"/>
                <a:cs typeface="Arial"/>
              </a:rPr>
              <a:t>in </a:t>
            </a:r>
            <a:r>
              <a:rPr sz="2000" dirty="0">
                <a:latin typeface="Arial"/>
                <a:cs typeface="Arial"/>
              </a:rPr>
              <a:t>3 regional subject</a:t>
            </a:r>
            <a:r>
              <a:rPr sz="2000" spc="-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areas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First workshops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Minden-Lübbecke:</a:t>
            </a:r>
            <a:endParaRPr sz="20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1800"/>
              </a:spcBef>
            </a:pPr>
            <a:r>
              <a:rPr sz="2000" b="1" spc="-5" dirty="0">
                <a:latin typeface="Arial"/>
                <a:cs typeface="Arial"/>
              </a:rPr>
              <a:t>Climate-resilient </a:t>
            </a:r>
            <a:r>
              <a:rPr sz="2000" b="1" dirty="0">
                <a:latin typeface="Arial"/>
                <a:cs typeface="Arial"/>
              </a:rPr>
              <a:t>urban and </a:t>
            </a:r>
            <a:r>
              <a:rPr sz="2000" b="1" spc="-5" dirty="0">
                <a:latin typeface="Arial"/>
                <a:cs typeface="Arial"/>
              </a:rPr>
              <a:t>village</a:t>
            </a:r>
            <a:r>
              <a:rPr sz="2000" b="1" spc="-6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design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2698" y="3016709"/>
            <a:ext cx="281940" cy="1228090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800" dirty="0">
                <a:latin typeface="Arial"/>
                <a:cs typeface="Arial"/>
              </a:rPr>
              <a:t>I.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46100"/>
              </a:lnSpc>
            </a:pPr>
            <a:r>
              <a:rPr sz="1800" dirty="0">
                <a:latin typeface="Arial"/>
                <a:cs typeface="Arial"/>
              </a:rPr>
              <a:t>II.  III.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2698" y="4621481"/>
            <a:ext cx="305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IV.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90482" y="3016709"/>
            <a:ext cx="5648960" cy="2179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25245">
              <a:lnSpc>
                <a:spcPct val="1461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Development </a:t>
            </a:r>
            <a:r>
              <a:rPr sz="1800" spc="-5" dirty="0">
                <a:latin typeface="Arial"/>
                <a:cs typeface="Arial"/>
              </a:rPr>
              <a:t>of visions </a:t>
            </a:r>
            <a:r>
              <a:rPr sz="1800" spc="-10" dirty="0">
                <a:latin typeface="Arial"/>
                <a:cs typeface="Arial"/>
              </a:rPr>
              <a:t>and </a:t>
            </a:r>
            <a:r>
              <a:rPr sz="1800" spc="-5" dirty="0">
                <a:latin typeface="Arial"/>
                <a:cs typeface="Arial"/>
              </a:rPr>
              <a:t>first </a:t>
            </a:r>
            <a:r>
              <a:rPr sz="1800" spc="-10" dirty="0">
                <a:latin typeface="Arial"/>
                <a:cs typeface="Arial"/>
              </a:rPr>
              <a:t>measures  </a:t>
            </a:r>
            <a:r>
              <a:rPr sz="1800" spc="-5" dirty="0">
                <a:latin typeface="Arial"/>
                <a:cs typeface="Arial"/>
              </a:rPr>
              <a:t>Structuring in measure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profiles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994"/>
              </a:spcBef>
            </a:pPr>
            <a:r>
              <a:rPr sz="1800" spc="-10" dirty="0">
                <a:latin typeface="Arial"/>
                <a:cs typeface="Arial"/>
              </a:rPr>
              <a:t>Reasons, </a:t>
            </a:r>
            <a:r>
              <a:rPr sz="1800" spc="-5" dirty="0">
                <a:latin typeface="Arial"/>
                <a:cs typeface="Arial"/>
              </a:rPr>
              <a:t>strategies, targets, </a:t>
            </a:r>
            <a:r>
              <a:rPr sz="1800" spc="-10" dirty="0">
                <a:latin typeface="Arial"/>
                <a:cs typeface="Arial"/>
              </a:rPr>
              <a:t>connection </a:t>
            </a:r>
            <a:r>
              <a:rPr sz="1800" spc="-15" dirty="0">
                <a:latin typeface="Arial"/>
                <a:cs typeface="Arial"/>
              </a:rPr>
              <a:t>with </a:t>
            </a:r>
            <a:r>
              <a:rPr sz="1800" spc="-10" dirty="0">
                <a:latin typeface="Arial"/>
                <a:cs typeface="Arial"/>
              </a:rPr>
              <a:t>everyday  </a:t>
            </a:r>
            <a:r>
              <a:rPr sz="1800" spc="-5" dirty="0">
                <a:latin typeface="Arial"/>
                <a:cs typeface="Arial"/>
              </a:rPr>
              <a:t>tasks, </a:t>
            </a:r>
            <a:r>
              <a:rPr sz="1800" spc="-10" dirty="0">
                <a:latin typeface="Arial"/>
                <a:cs typeface="Arial"/>
              </a:rPr>
              <a:t>deadlines, </a:t>
            </a:r>
            <a:r>
              <a:rPr sz="1800" spc="-5" dirty="0">
                <a:latin typeface="Arial"/>
                <a:cs typeface="Arial"/>
              </a:rPr>
              <a:t>resource </a:t>
            </a:r>
            <a:r>
              <a:rPr sz="1800" spc="-10" dirty="0">
                <a:latin typeface="Arial"/>
                <a:cs typeface="Arial"/>
              </a:rPr>
              <a:t>requirements </a:t>
            </a:r>
            <a:r>
              <a:rPr sz="1800" dirty="0">
                <a:latin typeface="Arial"/>
                <a:cs typeface="Arial"/>
              </a:rPr>
              <a:t>&amp;</a:t>
            </a:r>
            <a:r>
              <a:rPr sz="1800" spc="1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stakeholders</a:t>
            </a:r>
            <a:endParaRPr sz="1800">
              <a:latin typeface="Arial"/>
              <a:cs typeface="Arial"/>
            </a:endParaRPr>
          </a:p>
          <a:p>
            <a:pPr marL="12700" marR="588010">
              <a:lnSpc>
                <a:spcPct val="100000"/>
              </a:lnSpc>
              <a:spcBef>
                <a:spcPts val="1010"/>
              </a:spcBef>
            </a:pPr>
            <a:r>
              <a:rPr sz="1800" spc="-5" dirty="0">
                <a:latin typeface="Arial"/>
                <a:cs typeface="Arial"/>
              </a:rPr>
              <a:t>Participants </a:t>
            </a:r>
            <a:r>
              <a:rPr sz="1800" spc="-10" dirty="0">
                <a:latin typeface="Arial"/>
                <a:cs typeface="Arial"/>
              </a:rPr>
              <a:t>develop </a:t>
            </a:r>
            <a:r>
              <a:rPr sz="1800" dirty="0">
                <a:latin typeface="Arial"/>
                <a:cs typeface="Arial"/>
              </a:rPr>
              <a:t>2 </a:t>
            </a:r>
            <a:r>
              <a:rPr sz="1800" spc="-5" dirty="0">
                <a:latin typeface="Arial"/>
                <a:cs typeface="Arial"/>
              </a:rPr>
              <a:t>profiles for </a:t>
            </a:r>
            <a:r>
              <a:rPr sz="1800" spc="-10" dirty="0">
                <a:latin typeface="Arial"/>
                <a:cs typeface="Arial"/>
              </a:rPr>
              <a:t>green </a:t>
            </a:r>
            <a:r>
              <a:rPr sz="1800" spc="-5" dirty="0">
                <a:latin typeface="Arial"/>
                <a:cs typeface="Arial"/>
              </a:rPr>
              <a:t>roofs </a:t>
            </a:r>
            <a:r>
              <a:rPr sz="1800" spc="-10" dirty="0">
                <a:latin typeface="Arial"/>
                <a:cs typeface="Arial"/>
              </a:rPr>
              <a:t>and  facades </a:t>
            </a:r>
            <a:r>
              <a:rPr sz="1800" spc="-5" dirty="0">
                <a:latin typeface="Arial"/>
                <a:cs typeface="Arial"/>
              </a:rPr>
              <a:t>(local </a:t>
            </a:r>
            <a:r>
              <a:rPr sz="1800" spc="-10" dirty="0">
                <a:latin typeface="Arial"/>
                <a:cs typeface="Arial"/>
              </a:rPr>
              <a:t>planning </a:t>
            </a:r>
            <a:r>
              <a:rPr sz="1800" dirty="0">
                <a:latin typeface="Arial"/>
                <a:cs typeface="Arial"/>
              </a:rPr>
              <a:t>&amp; </a:t>
            </a:r>
            <a:r>
              <a:rPr sz="1800" spc="-5" dirty="0">
                <a:latin typeface="Arial"/>
                <a:cs typeface="Arial"/>
              </a:rPr>
              <a:t>civic</a:t>
            </a:r>
            <a:r>
              <a:rPr sz="1800" spc="8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participation)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78947" y="382460"/>
            <a:ext cx="72898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Regional Process </a:t>
            </a:r>
            <a:r>
              <a:rPr sz="3200" b="1" dirty="0">
                <a:solidFill>
                  <a:srgbClr val="000000"/>
                </a:solidFill>
                <a:latin typeface="Arial"/>
                <a:cs typeface="Arial"/>
              </a:rPr>
              <a:t>–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Evolving</a:t>
            </a:r>
            <a:r>
              <a:rPr sz="3200" b="1" spc="-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Regions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53667" y="5475732"/>
            <a:ext cx="6525895" cy="646430"/>
          </a:xfrm>
          <a:prstGeom prst="rect">
            <a:avLst/>
          </a:prstGeom>
          <a:solidFill>
            <a:srgbClr val="DFC2CC"/>
          </a:solidFill>
          <a:ln w="15240">
            <a:solidFill>
              <a:srgbClr val="7E7E7E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91440" marR="418465">
              <a:lnSpc>
                <a:spcPct val="100000"/>
              </a:lnSpc>
              <a:spcBef>
                <a:spcPts val="309"/>
              </a:spcBef>
            </a:pPr>
            <a:r>
              <a:rPr sz="1800" b="1" spc="-5" dirty="0">
                <a:latin typeface="Arial"/>
                <a:cs typeface="Arial"/>
              </a:rPr>
              <a:t>Goal: </a:t>
            </a:r>
            <a:r>
              <a:rPr sz="1800" spc="-10" dirty="0">
                <a:latin typeface="Arial"/>
                <a:cs typeface="Arial"/>
              </a:rPr>
              <a:t>Embedding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spc="-10" dirty="0">
                <a:latin typeface="Arial"/>
                <a:cs typeface="Arial"/>
              </a:rPr>
              <a:t>funding opportunities </a:t>
            </a:r>
            <a:r>
              <a:rPr sz="1800" spc="-5" dirty="0">
                <a:latin typeface="Arial"/>
                <a:cs typeface="Arial"/>
              </a:rPr>
              <a:t>for </a:t>
            </a:r>
            <a:r>
              <a:rPr sz="1800" spc="-10" dirty="0">
                <a:latin typeface="Arial"/>
                <a:cs typeface="Arial"/>
              </a:rPr>
              <a:t>green </a:t>
            </a:r>
            <a:r>
              <a:rPr sz="1800" spc="-5" dirty="0">
                <a:latin typeface="Arial"/>
                <a:cs typeface="Arial"/>
              </a:rPr>
              <a:t>roofs </a:t>
            </a:r>
            <a:r>
              <a:rPr sz="1800" dirty="0">
                <a:latin typeface="Arial"/>
                <a:cs typeface="Arial"/>
              </a:rPr>
              <a:t>&amp;  </a:t>
            </a:r>
            <a:r>
              <a:rPr sz="1800" spc="-10" dirty="0">
                <a:latin typeface="Arial"/>
                <a:cs typeface="Arial"/>
              </a:rPr>
              <a:t>facade greening </a:t>
            </a:r>
            <a:r>
              <a:rPr sz="1800" spc="-5" dirty="0">
                <a:latin typeface="Arial"/>
                <a:cs typeface="Arial"/>
              </a:rPr>
              <a:t>in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ER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72272" y="1152131"/>
            <a:ext cx="3099815" cy="4969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43493" y="1099566"/>
            <a:ext cx="3589020" cy="5032375"/>
          </a:xfrm>
          <a:custGeom>
            <a:avLst/>
            <a:gdLst/>
            <a:ahLst/>
            <a:cxnLst/>
            <a:rect l="l" t="t" r="r" b="b"/>
            <a:pathLst>
              <a:path w="3589020" h="5032375">
                <a:moveTo>
                  <a:pt x="0" y="0"/>
                </a:moveTo>
                <a:lnTo>
                  <a:pt x="3589020" y="0"/>
                </a:lnTo>
                <a:lnTo>
                  <a:pt x="3589020" y="5032248"/>
                </a:lnTo>
                <a:lnTo>
                  <a:pt x="0" y="5032248"/>
                </a:lnTo>
                <a:lnTo>
                  <a:pt x="0" y="0"/>
                </a:lnTo>
                <a:close/>
              </a:path>
            </a:pathLst>
          </a:custGeom>
          <a:ln w="1981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93475" y="6460764"/>
            <a:ext cx="7239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16.06.2021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5805" y="6463659"/>
            <a:ext cx="10591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Evolving</a:t>
            </a:r>
            <a:r>
              <a:rPr sz="1200" spc="-5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Regions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25</a:t>
            </a:fld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3961" y="1251854"/>
            <a:ext cx="6574790" cy="3652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9850" indent="-342900">
              <a:lnSpc>
                <a:spcPct val="11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latin typeface="Arial"/>
                <a:cs typeface="Arial"/>
              </a:rPr>
              <a:t>Special program </a:t>
            </a:r>
            <a:r>
              <a:rPr sz="1800" spc="-5" dirty="0">
                <a:latin typeface="Arial"/>
                <a:cs typeface="Arial"/>
              </a:rPr>
              <a:t>"Climate </a:t>
            </a:r>
            <a:r>
              <a:rPr sz="1800" spc="-10" dirty="0">
                <a:latin typeface="Arial"/>
                <a:cs typeface="Arial"/>
              </a:rPr>
              <a:t>Resilience </a:t>
            </a:r>
            <a:r>
              <a:rPr sz="1800" spc="-5" dirty="0">
                <a:latin typeface="Arial"/>
                <a:cs typeface="Arial"/>
              </a:rPr>
              <a:t>in </a:t>
            </a:r>
            <a:r>
              <a:rPr sz="1800" spc="-10" dirty="0">
                <a:latin typeface="Arial"/>
                <a:cs typeface="Arial"/>
              </a:rPr>
              <a:t>Municipalities" </a:t>
            </a:r>
            <a:r>
              <a:rPr sz="1800" spc="-5" dirty="0">
                <a:latin typeface="Arial"/>
                <a:cs typeface="Arial"/>
              </a:rPr>
              <a:t>by </a:t>
            </a:r>
            <a:r>
              <a:rPr sz="1800" spc="-10" dirty="0">
                <a:latin typeface="Arial"/>
                <a:cs typeface="Arial"/>
              </a:rPr>
              <a:t>the  </a:t>
            </a:r>
            <a:r>
              <a:rPr sz="1800" spc="-5" dirty="0">
                <a:latin typeface="Arial"/>
                <a:cs typeface="Arial"/>
              </a:rPr>
              <a:t>Ministry for the </a:t>
            </a:r>
            <a:r>
              <a:rPr sz="1800" spc="-10" dirty="0">
                <a:latin typeface="Arial"/>
                <a:cs typeface="Arial"/>
              </a:rPr>
              <a:t>Environment </a:t>
            </a:r>
            <a:r>
              <a:rPr sz="1800" spc="-5" dirty="0">
                <a:latin typeface="Arial"/>
                <a:cs typeface="Arial"/>
              </a:rPr>
              <a:t>of North </a:t>
            </a:r>
            <a:r>
              <a:rPr sz="1800" spc="-10" dirty="0">
                <a:latin typeface="Arial"/>
                <a:cs typeface="Arial"/>
              </a:rPr>
              <a:t>Rhine-Westphalia </a:t>
            </a:r>
            <a:r>
              <a:rPr sz="1800" dirty="0">
                <a:latin typeface="Wingdings"/>
                <a:cs typeface="Wingdings"/>
              </a:rPr>
              <a:t>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offered the </a:t>
            </a:r>
            <a:r>
              <a:rPr sz="1800" spc="-10" dirty="0">
                <a:latin typeface="Arial"/>
                <a:cs typeface="Arial"/>
              </a:rPr>
              <a:t>chance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spc="-10" dirty="0">
                <a:latin typeface="Arial"/>
                <a:cs typeface="Arial"/>
              </a:rPr>
              <a:t>financial implementation </a:t>
            </a:r>
            <a:r>
              <a:rPr sz="1800" spc="-5" dirty="0">
                <a:latin typeface="Arial"/>
                <a:cs typeface="Arial"/>
              </a:rPr>
              <a:t>for </a:t>
            </a:r>
            <a:r>
              <a:rPr sz="1800" spc="-10" dirty="0">
                <a:latin typeface="Arial"/>
                <a:cs typeface="Arial"/>
              </a:rPr>
              <a:t>Minden-  Lübbecke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355600" marR="67310" indent="-342900">
              <a:lnSpc>
                <a:spcPct val="11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district of </a:t>
            </a:r>
            <a:r>
              <a:rPr sz="1800" spc="-10" dirty="0">
                <a:latin typeface="Arial"/>
                <a:cs typeface="Arial"/>
              </a:rPr>
              <a:t>Minden-Lübbecke </a:t>
            </a:r>
            <a:r>
              <a:rPr sz="1800" spc="-5" dirty="0">
                <a:latin typeface="Arial"/>
                <a:cs typeface="Arial"/>
              </a:rPr>
              <a:t>sets up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10" dirty="0">
                <a:latin typeface="Arial"/>
                <a:cs typeface="Arial"/>
              </a:rPr>
              <a:t>funding program  </a:t>
            </a:r>
            <a:r>
              <a:rPr sz="1800" spc="-5" dirty="0">
                <a:latin typeface="Arial"/>
                <a:cs typeface="Arial"/>
              </a:rPr>
              <a:t>for roof </a:t>
            </a:r>
            <a:r>
              <a:rPr sz="1800" spc="-10" dirty="0">
                <a:latin typeface="Arial"/>
                <a:cs typeface="Arial"/>
              </a:rPr>
              <a:t>and facade greening </a:t>
            </a:r>
            <a:r>
              <a:rPr sz="1800" spc="-5" dirty="0">
                <a:latin typeface="Arial"/>
                <a:cs typeface="Arial"/>
              </a:rPr>
              <a:t>in the </a:t>
            </a:r>
            <a:r>
              <a:rPr sz="1800" spc="-10" dirty="0">
                <a:latin typeface="Arial"/>
                <a:cs typeface="Arial"/>
              </a:rPr>
              <a:t>amount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b="1" spc="-10" dirty="0">
                <a:latin typeface="Arial"/>
                <a:cs typeface="Arial"/>
              </a:rPr>
              <a:t>300,000 </a:t>
            </a:r>
            <a:r>
              <a:rPr sz="1800" b="1" spc="-5" dirty="0">
                <a:latin typeface="Arial"/>
                <a:cs typeface="Arial"/>
              </a:rPr>
              <a:t>euros  </a:t>
            </a:r>
            <a:r>
              <a:rPr sz="1800" spc="-5" dirty="0">
                <a:latin typeface="Arial"/>
                <a:cs typeface="Arial"/>
              </a:rPr>
              <a:t>for </a:t>
            </a:r>
            <a:r>
              <a:rPr sz="1800" spc="-15" dirty="0">
                <a:latin typeface="Arial"/>
                <a:cs typeface="Arial"/>
              </a:rPr>
              <a:t>owners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b="1" spc="-10" dirty="0">
                <a:latin typeface="Arial"/>
                <a:cs typeface="Arial"/>
              </a:rPr>
              <a:t>privately </a:t>
            </a:r>
            <a:r>
              <a:rPr sz="1800" spc="-10" dirty="0">
                <a:latin typeface="Arial"/>
                <a:cs typeface="Arial"/>
              </a:rPr>
              <a:t>and </a:t>
            </a:r>
            <a:r>
              <a:rPr sz="1800" b="1" spc="-5" dirty="0">
                <a:latin typeface="Arial"/>
                <a:cs typeface="Arial"/>
              </a:rPr>
              <a:t>commercially </a:t>
            </a:r>
            <a:r>
              <a:rPr sz="1800" spc="-10" dirty="0">
                <a:latin typeface="Arial"/>
                <a:cs typeface="Arial"/>
              </a:rPr>
              <a:t>used buildings  </a:t>
            </a:r>
            <a:r>
              <a:rPr sz="1800" spc="-5" dirty="0">
                <a:latin typeface="Arial"/>
                <a:cs typeface="Arial"/>
              </a:rPr>
              <a:t>(final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recipients)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10000"/>
              </a:lnSpc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With </a:t>
            </a:r>
            <a:r>
              <a:rPr sz="1800" spc="-5" dirty="0">
                <a:latin typeface="Arial"/>
                <a:cs typeface="Arial"/>
              </a:rPr>
              <a:t>this </a:t>
            </a:r>
            <a:r>
              <a:rPr sz="1800" spc="-10" dirty="0">
                <a:latin typeface="Arial"/>
                <a:cs typeface="Arial"/>
              </a:rPr>
              <a:t>funding </a:t>
            </a:r>
            <a:r>
              <a:rPr sz="1800" spc="-5" dirty="0">
                <a:latin typeface="Arial"/>
                <a:cs typeface="Arial"/>
              </a:rPr>
              <a:t>program, </a:t>
            </a:r>
            <a:r>
              <a:rPr sz="1800" spc="-10" dirty="0">
                <a:latin typeface="Arial"/>
                <a:cs typeface="Arial"/>
              </a:rPr>
              <a:t>Minden-Lübbecke </a:t>
            </a:r>
            <a:r>
              <a:rPr sz="1800" spc="-5" dirty="0">
                <a:latin typeface="Arial"/>
                <a:cs typeface="Arial"/>
              </a:rPr>
              <a:t>offers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10" dirty="0">
                <a:latin typeface="Arial"/>
                <a:cs typeface="Arial"/>
              </a:rPr>
              <a:t>grant of 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10" dirty="0">
                <a:latin typeface="Arial"/>
                <a:cs typeface="Arial"/>
              </a:rPr>
              <a:t>maximum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spc="-10" dirty="0">
                <a:latin typeface="Arial"/>
                <a:cs typeface="Arial"/>
              </a:rPr>
              <a:t>50% </a:t>
            </a:r>
            <a:r>
              <a:rPr sz="1800" spc="-5" dirty="0">
                <a:latin typeface="Arial"/>
                <a:cs typeface="Arial"/>
              </a:rPr>
              <a:t>of the </a:t>
            </a:r>
            <a:r>
              <a:rPr sz="1800" spc="-10" dirty="0">
                <a:latin typeface="Arial"/>
                <a:cs typeface="Arial"/>
              </a:rPr>
              <a:t>expenses recognized </a:t>
            </a:r>
            <a:r>
              <a:rPr sz="1800" spc="-5" dirty="0">
                <a:latin typeface="Arial"/>
                <a:cs typeface="Arial"/>
              </a:rPr>
              <a:t>as</a:t>
            </a:r>
            <a:r>
              <a:rPr sz="1800" spc="1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eligible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3961" y="5183774"/>
            <a:ext cx="6562725" cy="930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1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sz="1800" spc="-10" dirty="0">
                <a:latin typeface="Arial"/>
                <a:cs typeface="Arial"/>
              </a:rPr>
              <a:t>Eligible </a:t>
            </a:r>
            <a:r>
              <a:rPr sz="1800" spc="-5" dirty="0">
                <a:latin typeface="Arial"/>
                <a:cs typeface="Arial"/>
              </a:rPr>
              <a:t>for </a:t>
            </a:r>
            <a:r>
              <a:rPr sz="1800" spc="-10" dirty="0">
                <a:latin typeface="Arial"/>
                <a:cs typeface="Arial"/>
              </a:rPr>
              <a:t>funding </a:t>
            </a:r>
            <a:r>
              <a:rPr sz="1800" spc="-5" dirty="0">
                <a:latin typeface="Arial"/>
                <a:cs typeface="Arial"/>
              </a:rPr>
              <a:t>are </a:t>
            </a:r>
            <a:r>
              <a:rPr sz="1800" b="1" spc="-5" dirty="0">
                <a:latin typeface="Arial"/>
                <a:cs typeface="Arial"/>
              </a:rPr>
              <a:t>material </a:t>
            </a:r>
            <a:r>
              <a:rPr sz="1800" b="1" dirty="0">
                <a:latin typeface="Arial"/>
                <a:cs typeface="Arial"/>
              </a:rPr>
              <a:t>&amp; </a:t>
            </a:r>
            <a:r>
              <a:rPr sz="1800" b="1" spc="-10" dirty="0">
                <a:latin typeface="Arial"/>
                <a:cs typeface="Arial"/>
              </a:rPr>
              <a:t>investment </a:t>
            </a:r>
            <a:r>
              <a:rPr sz="1800" b="1" spc="-5" dirty="0">
                <a:latin typeface="Arial"/>
                <a:cs typeface="Arial"/>
              </a:rPr>
              <a:t>expenditures  </a:t>
            </a:r>
            <a:r>
              <a:rPr sz="1800" spc="-5" dirty="0">
                <a:latin typeface="Arial"/>
                <a:cs typeface="Arial"/>
              </a:rPr>
              <a:t>for structural or </a:t>
            </a:r>
            <a:r>
              <a:rPr sz="1800" spc="-10" dirty="0">
                <a:latin typeface="Arial"/>
                <a:cs typeface="Arial"/>
              </a:rPr>
              <a:t>technical measures </a:t>
            </a:r>
            <a:r>
              <a:rPr sz="1800" spc="-5" dirty="0">
                <a:latin typeface="Arial"/>
                <a:cs typeface="Arial"/>
              </a:rPr>
              <a:t>as </a:t>
            </a:r>
            <a:r>
              <a:rPr sz="1800" spc="-15" dirty="0">
                <a:latin typeface="Arial"/>
                <a:cs typeface="Arial"/>
              </a:rPr>
              <a:t>well </a:t>
            </a:r>
            <a:r>
              <a:rPr sz="1800" spc="-5" dirty="0">
                <a:latin typeface="Arial"/>
                <a:cs typeface="Arial"/>
              </a:rPr>
              <a:t>as </a:t>
            </a:r>
            <a:r>
              <a:rPr sz="1800" b="1" spc="-10" dirty="0">
                <a:latin typeface="Arial"/>
                <a:cs typeface="Arial"/>
              </a:rPr>
              <a:t>external  </a:t>
            </a:r>
            <a:r>
              <a:rPr sz="1800" b="1" spc="-15" dirty="0">
                <a:latin typeface="Arial"/>
                <a:cs typeface="Arial"/>
              </a:rPr>
              <a:t>services </a:t>
            </a:r>
            <a:r>
              <a:rPr sz="1800" spc="-5" dirty="0">
                <a:latin typeface="Arial"/>
                <a:cs typeface="Arial"/>
              </a:rPr>
              <a:t>by</a:t>
            </a:r>
            <a:r>
              <a:rPr sz="1800" spc="7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specialists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78947" y="382460"/>
            <a:ext cx="90004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Funding program </a:t>
            </a:r>
            <a:r>
              <a:rPr sz="3200" b="1" dirty="0">
                <a:solidFill>
                  <a:srgbClr val="000000"/>
                </a:solidFill>
                <a:latin typeface="Arial"/>
                <a:cs typeface="Arial"/>
              </a:rPr>
              <a:t>for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roof and facade</a:t>
            </a:r>
            <a:r>
              <a:rPr sz="3200" b="1" spc="-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greening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70747" y="1184147"/>
            <a:ext cx="3191255" cy="44820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02752" y="1216152"/>
            <a:ext cx="3041903" cy="43205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99704" y="1213103"/>
            <a:ext cx="3048000" cy="4326890"/>
          </a:xfrm>
          <a:custGeom>
            <a:avLst/>
            <a:gdLst/>
            <a:ahLst/>
            <a:cxnLst/>
            <a:rect l="l" t="t" r="r" b="b"/>
            <a:pathLst>
              <a:path w="3048000" h="4326890">
                <a:moveTo>
                  <a:pt x="0" y="0"/>
                </a:moveTo>
                <a:lnTo>
                  <a:pt x="3048000" y="0"/>
                </a:lnTo>
                <a:lnTo>
                  <a:pt x="3048000" y="4326636"/>
                </a:lnTo>
                <a:lnTo>
                  <a:pt x="0" y="4326636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337407" y="5722473"/>
            <a:ext cx="269367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b="1" spc="-5" dirty="0">
                <a:latin typeface="Arial"/>
                <a:cs typeface="Arial"/>
              </a:rPr>
              <a:t>Figure </a:t>
            </a:r>
            <a:r>
              <a:rPr sz="900" b="1" dirty="0">
                <a:latin typeface="Arial"/>
                <a:cs typeface="Arial"/>
              </a:rPr>
              <a:t>1: </a:t>
            </a:r>
            <a:r>
              <a:rPr sz="900" spc="-5" dirty="0">
                <a:latin typeface="Arial"/>
                <a:cs typeface="Arial"/>
              </a:rPr>
              <a:t>Ministry </a:t>
            </a:r>
            <a:r>
              <a:rPr sz="900" dirty="0">
                <a:latin typeface="Arial"/>
                <a:cs typeface="Arial"/>
              </a:rPr>
              <a:t>of </a:t>
            </a:r>
            <a:r>
              <a:rPr sz="900" spc="-5" dirty="0">
                <a:latin typeface="Arial"/>
                <a:cs typeface="Arial"/>
              </a:rPr>
              <a:t>Environment, </a:t>
            </a:r>
            <a:r>
              <a:rPr sz="900" dirty="0">
                <a:latin typeface="Arial"/>
                <a:cs typeface="Arial"/>
              </a:rPr>
              <a:t>Agriculture,  </a:t>
            </a:r>
            <a:r>
              <a:rPr sz="900" spc="-5" dirty="0">
                <a:latin typeface="Arial"/>
                <a:cs typeface="Arial"/>
              </a:rPr>
              <a:t>Nature </a:t>
            </a:r>
            <a:r>
              <a:rPr sz="900" dirty="0">
                <a:latin typeface="Arial"/>
                <a:cs typeface="Arial"/>
              </a:rPr>
              <a:t>and consumer protection of the state of</a:t>
            </a:r>
            <a:r>
              <a:rPr sz="900" spc="-155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North  Rhine-Westphalia</a:t>
            </a:r>
            <a:r>
              <a:rPr sz="900" spc="-5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2020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75" y="6460764"/>
            <a:ext cx="7239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16.06.2021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5805" y="6463659"/>
            <a:ext cx="10591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Evolving</a:t>
            </a:r>
            <a:r>
              <a:rPr sz="1200" spc="-5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Regions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26</a:t>
            </a:fld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44740" y="1057655"/>
            <a:ext cx="2479547" cy="10805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78947" y="382460"/>
            <a:ext cx="266890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ER-Synergies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05483" y="1100328"/>
            <a:ext cx="1406651" cy="1080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2156" y="1100328"/>
            <a:ext cx="1485899" cy="10805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80319" y="1276863"/>
            <a:ext cx="960119" cy="477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93707" y="2781300"/>
            <a:ext cx="1680971" cy="25206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05483" y="2781300"/>
            <a:ext cx="1680971" cy="2520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14086" y="5372576"/>
            <a:ext cx="1488440" cy="864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latin typeface="Arial"/>
                <a:cs typeface="Arial"/>
              </a:rPr>
              <a:t>Leona Aileen Eichel  </a:t>
            </a:r>
            <a:r>
              <a:rPr sz="1100" spc="-5" dirty="0">
                <a:latin typeface="Arial"/>
                <a:cs typeface="Arial"/>
              </a:rPr>
              <a:t>Regional promotor  </a:t>
            </a:r>
            <a:r>
              <a:rPr sz="1100" spc="-10" dirty="0">
                <a:latin typeface="Arial"/>
                <a:cs typeface="Arial"/>
              </a:rPr>
              <a:t>Evolving </a:t>
            </a:r>
            <a:r>
              <a:rPr sz="1100" spc="-5" dirty="0">
                <a:latin typeface="Arial"/>
                <a:cs typeface="Arial"/>
              </a:rPr>
              <a:t>Regions in </a:t>
            </a:r>
            <a:r>
              <a:rPr sz="1100" dirty="0">
                <a:latin typeface="Arial"/>
                <a:cs typeface="Arial"/>
              </a:rPr>
              <a:t>the  </a:t>
            </a:r>
            <a:r>
              <a:rPr sz="1100" b="1" spc="-5" dirty="0">
                <a:latin typeface="Arial"/>
                <a:cs typeface="Arial"/>
              </a:rPr>
              <a:t>Minden-Lübbecke  District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166965" y="5372716"/>
            <a:ext cx="1852295" cy="529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latin typeface="Arial"/>
                <a:cs typeface="Arial"/>
              </a:rPr>
              <a:t>Tobias</a:t>
            </a:r>
            <a:r>
              <a:rPr sz="1100" i="1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Priß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latin typeface="Arial"/>
                <a:cs typeface="Arial"/>
              </a:rPr>
              <a:t>Regional promotor </a:t>
            </a:r>
            <a:r>
              <a:rPr sz="1100" spc="-10" dirty="0">
                <a:latin typeface="Arial"/>
                <a:cs typeface="Arial"/>
              </a:rPr>
              <a:t>Evolving  </a:t>
            </a:r>
            <a:r>
              <a:rPr sz="1100" spc="-5" dirty="0">
                <a:latin typeface="Arial"/>
                <a:cs typeface="Arial"/>
              </a:rPr>
              <a:t>Regions in </a:t>
            </a:r>
            <a:r>
              <a:rPr sz="1100" dirty="0">
                <a:latin typeface="Arial"/>
                <a:cs typeface="Arial"/>
              </a:rPr>
              <a:t>the </a:t>
            </a:r>
            <a:r>
              <a:rPr sz="1100" b="1" dirty="0">
                <a:latin typeface="Arial"/>
                <a:cs typeface="Arial"/>
              </a:rPr>
              <a:t>Lippe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spc="-5" dirty="0">
                <a:latin typeface="Arial"/>
                <a:cs typeface="Arial"/>
              </a:rPr>
              <a:t>District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36867" y="5480956"/>
            <a:ext cx="5398770" cy="36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915" marR="5080" indent="-19685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latin typeface="Arial"/>
                <a:cs typeface="Arial"/>
              </a:rPr>
              <a:t>The program itself </a:t>
            </a:r>
            <a:r>
              <a:rPr sz="1100" i="1" dirty="0">
                <a:latin typeface="Arial"/>
                <a:cs typeface="Arial"/>
              </a:rPr>
              <a:t>fits </a:t>
            </a:r>
            <a:r>
              <a:rPr sz="1100" i="1" spc="-5" dirty="0">
                <a:latin typeface="Arial"/>
                <a:cs typeface="Arial"/>
              </a:rPr>
              <a:t>perfectly into </a:t>
            </a:r>
            <a:r>
              <a:rPr sz="1100" i="1" dirty="0">
                <a:latin typeface="Arial"/>
                <a:cs typeface="Arial"/>
              </a:rPr>
              <a:t>the strategy for </a:t>
            </a:r>
            <a:r>
              <a:rPr sz="1100" i="1" spc="-5" dirty="0">
                <a:latin typeface="Arial"/>
                <a:cs typeface="Arial"/>
              </a:rPr>
              <a:t>climate change adaptation, </a:t>
            </a:r>
            <a:r>
              <a:rPr sz="1100" i="1" dirty="0">
                <a:latin typeface="Arial"/>
                <a:cs typeface="Arial"/>
              </a:rPr>
              <a:t>which </a:t>
            </a:r>
            <a:r>
              <a:rPr sz="1100" i="1" spc="-5" dirty="0">
                <a:latin typeface="Arial"/>
                <a:cs typeface="Arial"/>
              </a:rPr>
              <a:t>is  given </a:t>
            </a:r>
            <a:r>
              <a:rPr sz="1100" i="1" dirty="0">
                <a:latin typeface="Arial"/>
                <a:cs typeface="Arial"/>
              </a:rPr>
              <a:t>a </a:t>
            </a:r>
            <a:r>
              <a:rPr sz="1100" i="1" spc="-5" dirty="0">
                <a:latin typeface="Arial"/>
                <a:cs typeface="Arial"/>
              </a:rPr>
              <a:t>unique </a:t>
            </a:r>
            <a:r>
              <a:rPr sz="1100" i="1" dirty="0">
                <a:latin typeface="Arial"/>
                <a:cs typeface="Arial"/>
              </a:rPr>
              <a:t>framework </a:t>
            </a:r>
            <a:r>
              <a:rPr sz="1100" i="1" spc="-5" dirty="0">
                <a:latin typeface="Arial"/>
                <a:cs typeface="Arial"/>
              </a:rPr>
              <a:t>in </a:t>
            </a:r>
            <a:r>
              <a:rPr sz="1100" i="1" dirty="0">
                <a:latin typeface="Arial"/>
                <a:cs typeface="Arial"/>
              </a:rPr>
              <a:t>North </a:t>
            </a:r>
            <a:r>
              <a:rPr sz="1100" i="1" spc="-5" dirty="0">
                <a:latin typeface="Arial"/>
                <a:cs typeface="Arial"/>
              </a:rPr>
              <a:t>Rhine-Westphalia through Evolving</a:t>
            </a:r>
            <a:r>
              <a:rPr sz="1100" i="1" spc="-45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Regions.”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91354" y="5983883"/>
            <a:ext cx="229108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Tobias Priß, regional promotor</a:t>
            </a:r>
            <a:r>
              <a:rPr sz="1100" spc="-5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Lippe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12664" y="970788"/>
            <a:ext cx="1248410" cy="624840"/>
          </a:xfrm>
          <a:custGeom>
            <a:avLst/>
            <a:gdLst/>
            <a:ahLst/>
            <a:cxnLst/>
            <a:rect l="l" t="t" r="r" b="b"/>
            <a:pathLst>
              <a:path w="1248409" h="624840">
                <a:moveTo>
                  <a:pt x="0" y="62484"/>
                </a:moveTo>
                <a:lnTo>
                  <a:pt x="4910" y="38163"/>
                </a:lnTo>
                <a:lnTo>
                  <a:pt x="18302" y="18302"/>
                </a:lnTo>
                <a:lnTo>
                  <a:pt x="38163" y="4910"/>
                </a:lnTo>
                <a:lnTo>
                  <a:pt x="62484" y="0"/>
                </a:lnTo>
                <a:lnTo>
                  <a:pt x="1185672" y="0"/>
                </a:lnTo>
                <a:lnTo>
                  <a:pt x="1209992" y="4910"/>
                </a:lnTo>
                <a:lnTo>
                  <a:pt x="1229853" y="18302"/>
                </a:lnTo>
                <a:lnTo>
                  <a:pt x="1243245" y="38163"/>
                </a:lnTo>
                <a:lnTo>
                  <a:pt x="1248156" y="62484"/>
                </a:lnTo>
                <a:lnTo>
                  <a:pt x="1248156" y="562356"/>
                </a:lnTo>
                <a:lnTo>
                  <a:pt x="1243245" y="586676"/>
                </a:lnTo>
                <a:lnTo>
                  <a:pt x="1229853" y="606537"/>
                </a:lnTo>
                <a:lnTo>
                  <a:pt x="1209992" y="619929"/>
                </a:lnTo>
                <a:lnTo>
                  <a:pt x="1185672" y="624840"/>
                </a:lnTo>
                <a:lnTo>
                  <a:pt x="62484" y="624840"/>
                </a:lnTo>
                <a:lnTo>
                  <a:pt x="38163" y="619929"/>
                </a:lnTo>
                <a:lnTo>
                  <a:pt x="18302" y="606537"/>
                </a:lnTo>
                <a:lnTo>
                  <a:pt x="4910" y="586676"/>
                </a:lnTo>
                <a:lnTo>
                  <a:pt x="0" y="562356"/>
                </a:lnTo>
                <a:lnTo>
                  <a:pt x="0" y="62484"/>
                </a:lnTo>
                <a:close/>
              </a:path>
            </a:pathLst>
          </a:custGeom>
          <a:ln w="12192">
            <a:solidFill>
              <a:srgbClr val="CAAF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84405" y="1052121"/>
            <a:ext cx="1106170" cy="43942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12700" marR="5080" indent="-3175" algn="ctr">
              <a:lnSpc>
                <a:spcPts val="1030"/>
              </a:lnSpc>
              <a:spcBef>
                <a:spcPts val="270"/>
              </a:spcBef>
            </a:pPr>
            <a:r>
              <a:rPr sz="1000" spc="-10" dirty="0">
                <a:latin typeface="Arial"/>
                <a:cs typeface="Arial"/>
              </a:rPr>
              <a:t>Synergies </a:t>
            </a:r>
            <a:r>
              <a:rPr sz="1000" spc="-5" dirty="0">
                <a:latin typeface="Arial"/>
                <a:cs typeface="Arial"/>
              </a:rPr>
              <a:t>Districts  </a:t>
            </a:r>
            <a:r>
              <a:rPr sz="1000" b="1" spc="15" dirty="0">
                <a:latin typeface="Arial"/>
                <a:cs typeface="Arial"/>
              </a:rPr>
              <a:t>M</a:t>
            </a:r>
            <a:r>
              <a:rPr sz="1000" b="1" spc="-10" dirty="0">
                <a:latin typeface="Arial"/>
                <a:cs typeface="Arial"/>
              </a:rPr>
              <a:t>i</a:t>
            </a:r>
            <a:r>
              <a:rPr sz="1000" b="1" spc="-5" dirty="0">
                <a:latin typeface="Arial"/>
                <a:cs typeface="Arial"/>
              </a:rPr>
              <a:t>nd</a:t>
            </a: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n-Lübb</a:t>
            </a:r>
            <a:r>
              <a:rPr sz="1000" b="1" spc="-10" dirty="0">
                <a:latin typeface="Arial"/>
                <a:cs typeface="Arial"/>
              </a:rPr>
              <a:t>eck</a:t>
            </a:r>
            <a:r>
              <a:rPr sz="1000" b="1" spc="-5" dirty="0">
                <a:latin typeface="Arial"/>
                <a:cs typeface="Arial"/>
              </a:rPr>
              <a:t>e  &amp;</a:t>
            </a:r>
            <a:r>
              <a:rPr sz="1000" b="1" spc="-15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Lippe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06794" y="1652875"/>
            <a:ext cx="460375" cy="460375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16204" y="123545"/>
                </a:moveTo>
                <a:lnTo>
                  <a:pt x="30886" y="123545"/>
                </a:lnTo>
                <a:lnTo>
                  <a:pt x="336765" y="429425"/>
                </a:lnTo>
                <a:lnTo>
                  <a:pt x="305879" y="460311"/>
                </a:lnTo>
                <a:lnTo>
                  <a:pt x="460311" y="460311"/>
                </a:lnTo>
                <a:lnTo>
                  <a:pt x="460311" y="336765"/>
                </a:lnTo>
                <a:lnTo>
                  <a:pt x="429425" y="336765"/>
                </a:lnTo>
                <a:lnTo>
                  <a:pt x="216204" y="123545"/>
                </a:lnTo>
                <a:close/>
              </a:path>
              <a:path w="460375" h="460375">
                <a:moveTo>
                  <a:pt x="460311" y="305879"/>
                </a:moveTo>
                <a:lnTo>
                  <a:pt x="429425" y="336765"/>
                </a:lnTo>
                <a:lnTo>
                  <a:pt x="460311" y="336765"/>
                </a:lnTo>
                <a:lnTo>
                  <a:pt x="460311" y="305879"/>
                </a:lnTo>
                <a:close/>
              </a:path>
              <a:path w="460375" h="460375">
                <a:moveTo>
                  <a:pt x="154432" y="0"/>
                </a:moveTo>
                <a:lnTo>
                  <a:pt x="0" y="0"/>
                </a:lnTo>
                <a:lnTo>
                  <a:pt x="0" y="154432"/>
                </a:lnTo>
                <a:lnTo>
                  <a:pt x="30886" y="123545"/>
                </a:lnTo>
                <a:lnTo>
                  <a:pt x="216204" y="123545"/>
                </a:lnTo>
                <a:lnTo>
                  <a:pt x="123545" y="30886"/>
                </a:lnTo>
                <a:lnTo>
                  <a:pt x="154432" y="0"/>
                </a:lnTo>
                <a:close/>
              </a:path>
            </a:pathLst>
          </a:custGeom>
          <a:solidFill>
            <a:srgbClr val="ECD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12052" y="2170176"/>
            <a:ext cx="1248410" cy="624840"/>
          </a:xfrm>
          <a:custGeom>
            <a:avLst/>
            <a:gdLst/>
            <a:ahLst/>
            <a:cxnLst/>
            <a:rect l="l" t="t" r="r" b="b"/>
            <a:pathLst>
              <a:path w="1248409" h="624839">
                <a:moveTo>
                  <a:pt x="0" y="62484"/>
                </a:moveTo>
                <a:lnTo>
                  <a:pt x="4910" y="38163"/>
                </a:lnTo>
                <a:lnTo>
                  <a:pt x="18302" y="18302"/>
                </a:lnTo>
                <a:lnTo>
                  <a:pt x="38163" y="4910"/>
                </a:lnTo>
                <a:lnTo>
                  <a:pt x="62484" y="0"/>
                </a:lnTo>
                <a:lnTo>
                  <a:pt x="1185672" y="0"/>
                </a:lnTo>
                <a:lnTo>
                  <a:pt x="1209992" y="4910"/>
                </a:lnTo>
                <a:lnTo>
                  <a:pt x="1229853" y="18302"/>
                </a:lnTo>
                <a:lnTo>
                  <a:pt x="1243245" y="38163"/>
                </a:lnTo>
                <a:lnTo>
                  <a:pt x="1248156" y="62484"/>
                </a:lnTo>
                <a:lnTo>
                  <a:pt x="1248156" y="562356"/>
                </a:lnTo>
                <a:lnTo>
                  <a:pt x="1243245" y="586676"/>
                </a:lnTo>
                <a:lnTo>
                  <a:pt x="1229853" y="606537"/>
                </a:lnTo>
                <a:lnTo>
                  <a:pt x="1209992" y="619929"/>
                </a:lnTo>
                <a:lnTo>
                  <a:pt x="1185672" y="624840"/>
                </a:lnTo>
                <a:lnTo>
                  <a:pt x="62484" y="624840"/>
                </a:lnTo>
                <a:lnTo>
                  <a:pt x="38163" y="619929"/>
                </a:lnTo>
                <a:lnTo>
                  <a:pt x="18302" y="606537"/>
                </a:lnTo>
                <a:lnTo>
                  <a:pt x="4910" y="586676"/>
                </a:lnTo>
                <a:lnTo>
                  <a:pt x="0" y="562356"/>
                </a:lnTo>
                <a:lnTo>
                  <a:pt x="0" y="62484"/>
                </a:lnTo>
                <a:close/>
              </a:path>
            </a:pathLst>
          </a:custGeom>
          <a:ln w="12192">
            <a:solidFill>
              <a:srgbClr val="CAAF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605100" y="2247503"/>
            <a:ext cx="1061720" cy="4413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065" marR="5080" algn="ctr">
              <a:lnSpc>
                <a:spcPct val="86500"/>
              </a:lnSpc>
              <a:spcBef>
                <a:spcPts val="254"/>
              </a:spcBef>
            </a:pPr>
            <a:r>
              <a:rPr sz="1000" spc="-10" dirty="0">
                <a:latin typeface="Arial"/>
                <a:cs typeface="Arial"/>
              </a:rPr>
              <a:t>Cooperation in the  </a:t>
            </a:r>
            <a:r>
              <a:rPr sz="1000" b="1" spc="-5" dirty="0">
                <a:latin typeface="Arial"/>
                <a:cs typeface="Arial"/>
              </a:rPr>
              <a:t>application  </a:t>
            </a:r>
            <a:r>
              <a:rPr sz="1000" b="1" spc="-10" dirty="0">
                <a:latin typeface="Arial"/>
                <a:cs typeface="Arial"/>
              </a:rPr>
              <a:t>process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306797" y="2852290"/>
            <a:ext cx="460375" cy="460375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0" y="305879"/>
                </a:moveTo>
                <a:lnTo>
                  <a:pt x="0" y="460311"/>
                </a:lnTo>
                <a:lnTo>
                  <a:pt x="154432" y="460311"/>
                </a:lnTo>
                <a:lnTo>
                  <a:pt x="123545" y="429425"/>
                </a:lnTo>
                <a:lnTo>
                  <a:pt x="216204" y="336765"/>
                </a:lnTo>
                <a:lnTo>
                  <a:pt x="30886" y="336765"/>
                </a:lnTo>
                <a:lnTo>
                  <a:pt x="0" y="305879"/>
                </a:lnTo>
                <a:close/>
              </a:path>
              <a:path w="460375" h="460375">
                <a:moveTo>
                  <a:pt x="460311" y="0"/>
                </a:moveTo>
                <a:lnTo>
                  <a:pt x="305879" y="0"/>
                </a:lnTo>
                <a:lnTo>
                  <a:pt x="336765" y="30886"/>
                </a:lnTo>
                <a:lnTo>
                  <a:pt x="30886" y="336765"/>
                </a:lnTo>
                <a:lnTo>
                  <a:pt x="216204" y="336765"/>
                </a:lnTo>
                <a:lnTo>
                  <a:pt x="429425" y="123545"/>
                </a:lnTo>
                <a:lnTo>
                  <a:pt x="460311" y="123545"/>
                </a:lnTo>
                <a:lnTo>
                  <a:pt x="460311" y="0"/>
                </a:lnTo>
                <a:close/>
              </a:path>
              <a:path w="460375" h="460375">
                <a:moveTo>
                  <a:pt x="460311" y="123545"/>
                </a:moveTo>
                <a:lnTo>
                  <a:pt x="429425" y="123545"/>
                </a:lnTo>
                <a:lnTo>
                  <a:pt x="460311" y="154432"/>
                </a:lnTo>
                <a:lnTo>
                  <a:pt x="460311" y="123545"/>
                </a:lnTo>
                <a:close/>
              </a:path>
            </a:pathLst>
          </a:custGeom>
          <a:solidFill>
            <a:srgbClr val="ECD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12664" y="3369564"/>
            <a:ext cx="1248410" cy="624840"/>
          </a:xfrm>
          <a:custGeom>
            <a:avLst/>
            <a:gdLst/>
            <a:ahLst/>
            <a:cxnLst/>
            <a:rect l="l" t="t" r="r" b="b"/>
            <a:pathLst>
              <a:path w="1248409" h="624839">
                <a:moveTo>
                  <a:pt x="0" y="62484"/>
                </a:moveTo>
                <a:lnTo>
                  <a:pt x="4910" y="38163"/>
                </a:lnTo>
                <a:lnTo>
                  <a:pt x="18302" y="18302"/>
                </a:lnTo>
                <a:lnTo>
                  <a:pt x="38163" y="4910"/>
                </a:lnTo>
                <a:lnTo>
                  <a:pt x="62484" y="0"/>
                </a:lnTo>
                <a:lnTo>
                  <a:pt x="1185672" y="0"/>
                </a:lnTo>
                <a:lnTo>
                  <a:pt x="1209992" y="4910"/>
                </a:lnTo>
                <a:lnTo>
                  <a:pt x="1229853" y="18302"/>
                </a:lnTo>
                <a:lnTo>
                  <a:pt x="1243245" y="38163"/>
                </a:lnTo>
                <a:lnTo>
                  <a:pt x="1248156" y="62484"/>
                </a:lnTo>
                <a:lnTo>
                  <a:pt x="1248156" y="562356"/>
                </a:lnTo>
                <a:lnTo>
                  <a:pt x="1243245" y="586676"/>
                </a:lnTo>
                <a:lnTo>
                  <a:pt x="1229853" y="606537"/>
                </a:lnTo>
                <a:lnTo>
                  <a:pt x="1209992" y="619929"/>
                </a:lnTo>
                <a:lnTo>
                  <a:pt x="1185672" y="624840"/>
                </a:lnTo>
                <a:lnTo>
                  <a:pt x="62484" y="624840"/>
                </a:lnTo>
                <a:lnTo>
                  <a:pt x="38163" y="619929"/>
                </a:lnTo>
                <a:lnTo>
                  <a:pt x="18302" y="606537"/>
                </a:lnTo>
                <a:lnTo>
                  <a:pt x="4910" y="586676"/>
                </a:lnTo>
                <a:lnTo>
                  <a:pt x="0" y="562356"/>
                </a:lnTo>
                <a:lnTo>
                  <a:pt x="0" y="62484"/>
                </a:lnTo>
                <a:close/>
              </a:path>
            </a:pathLst>
          </a:custGeom>
          <a:ln w="12192">
            <a:solidFill>
              <a:srgbClr val="CAAF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232381" y="3446918"/>
            <a:ext cx="5408930" cy="189293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2139950" marR="2132330" indent="1270" algn="ctr">
              <a:lnSpc>
                <a:spcPct val="86500"/>
              </a:lnSpc>
              <a:spcBef>
                <a:spcPts val="254"/>
              </a:spcBef>
            </a:pPr>
            <a:r>
              <a:rPr sz="1000" spc="-10" dirty="0">
                <a:latin typeface="Arial"/>
                <a:cs typeface="Arial"/>
              </a:rPr>
              <a:t>Cooperation in  drawing </a:t>
            </a:r>
            <a:r>
              <a:rPr sz="1000" spc="-5" dirty="0">
                <a:latin typeface="Arial"/>
                <a:cs typeface="Arial"/>
              </a:rPr>
              <a:t>up </a:t>
            </a:r>
            <a:r>
              <a:rPr sz="1000" spc="-10" dirty="0">
                <a:latin typeface="Arial"/>
                <a:cs typeface="Arial"/>
              </a:rPr>
              <a:t>the  </a:t>
            </a:r>
            <a:r>
              <a:rPr sz="1000" b="1" spc="-5" dirty="0">
                <a:latin typeface="Arial"/>
                <a:cs typeface="Arial"/>
              </a:rPr>
              <a:t>funding</a:t>
            </a:r>
            <a:r>
              <a:rPr sz="1000" b="1" spc="-70" dirty="0">
                <a:latin typeface="Arial"/>
                <a:cs typeface="Arial"/>
              </a:rPr>
              <a:t> </a:t>
            </a:r>
            <a:r>
              <a:rPr sz="1000" b="1" spc="-5" dirty="0">
                <a:latin typeface="Arial"/>
                <a:cs typeface="Arial"/>
              </a:rPr>
              <a:t>guidelines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12700" marR="5080" indent="-2540" algn="ctr">
              <a:lnSpc>
                <a:spcPct val="100000"/>
              </a:lnSpc>
              <a:spcBef>
                <a:spcPts val="925"/>
              </a:spcBef>
            </a:pPr>
            <a:r>
              <a:rPr sz="1100" i="1" spc="-5" dirty="0">
                <a:latin typeface="Arial"/>
                <a:cs typeface="Arial"/>
              </a:rPr>
              <a:t>“Climate change </a:t>
            </a:r>
            <a:r>
              <a:rPr sz="1100" i="1" dirty="0">
                <a:latin typeface="Arial"/>
                <a:cs typeface="Arial"/>
              </a:rPr>
              <a:t>knows </a:t>
            </a:r>
            <a:r>
              <a:rPr sz="1100" i="1" spc="-5" dirty="0">
                <a:latin typeface="Arial"/>
                <a:cs typeface="Arial"/>
              </a:rPr>
              <a:t>no borders. Therefore, it is also important at </a:t>
            </a:r>
            <a:r>
              <a:rPr sz="1100" i="1" dirty="0">
                <a:latin typeface="Arial"/>
                <a:cs typeface="Arial"/>
              </a:rPr>
              <a:t>the </a:t>
            </a:r>
            <a:r>
              <a:rPr sz="1100" i="1" spc="-5" dirty="0">
                <a:latin typeface="Arial"/>
                <a:cs typeface="Arial"/>
              </a:rPr>
              <a:t>local level </a:t>
            </a:r>
            <a:r>
              <a:rPr sz="1100" i="1" dirty="0">
                <a:latin typeface="Arial"/>
                <a:cs typeface="Arial"/>
              </a:rPr>
              <a:t>to  </a:t>
            </a:r>
            <a:r>
              <a:rPr sz="1100" i="1" spc="-5" dirty="0">
                <a:latin typeface="Arial"/>
                <a:cs typeface="Arial"/>
              </a:rPr>
              <a:t>tackle climate change adaptation measures </a:t>
            </a:r>
            <a:r>
              <a:rPr sz="1100" i="1" dirty="0">
                <a:latin typeface="Arial"/>
                <a:cs typeface="Arial"/>
              </a:rPr>
              <a:t>together with the </a:t>
            </a:r>
            <a:r>
              <a:rPr sz="1100" i="1" spc="-5" dirty="0">
                <a:latin typeface="Arial"/>
                <a:cs typeface="Arial"/>
              </a:rPr>
              <a:t>districts in </a:t>
            </a:r>
            <a:r>
              <a:rPr sz="1100" i="1" dirty="0">
                <a:latin typeface="Arial"/>
                <a:cs typeface="Arial"/>
              </a:rPr>
              <a:t>the </a:t>
            </a:r>
            <a:r>
              <a:rPr sz="1100" i="1" spc="-5" dirty="0">
                <a:latin typeface="Arial"/>
                <a:cs typeface="Arial"/>
              </a:rPr>
              <a:t>region and  </a:t>
            </a:r>
            <a:r>
              <a:rPr sz="1100" i="1" dirty="0">
                <a:latin typeface="Arial"/>
                <a:cs typeface="Arial"/>
              </a:rPr>
              <a:t>to </a:t>
            </a:r>
            <a:r>
              <a:rPr sz="1100" i="1" spc="-5" dirty="0">
                <a:latin typeface="Arial"/>
                <a:cs typeface="Arial"/>
              </a:rPr>
              <a:t>support one another. The </a:t>
            </a:r>
            <a:r>
              <a:rPr sz="1100" i="1" dirty="0">
                <a:latin typeface="Arial"/>
                <a:cs typeface="Arial"/>
              </a:rPr>
              <a:t>common </a:t>
            </a:r>
            <a:r>
              <a:rPr sz="1100" i="1" spc="-5" dirty="0">
                <a:latin typeface="Arial"/>
                <a:cs typeface="Arial"/>
              </a:rPr>
              <a:t>goals make it possible </a:t>
            </a:r>
            <a:r>
              <a:rPr sz="1100" i="1" dirty="0">
                <a:latin typeface="Arial"/>
                <a:cs typeface="Arial"/>
              </a:rPr>
              <a:t>to </a:t>
            </a:r>
            <a:r>
              <a:rPr sz="1100" i="1" spc="-5" dirty="0">
                <a:latin typeface="Arial"/>
                <a:cs typeface="Arial"/>
              </a:rPr>
              <a:t>distribute </a:t>
            </a:r>
            <a:r>
              <a:rPr sz="1100" i="1" dirty="0">
                <a:latin typeface="Arial"/>
                <a:cs typeface="Arial"/>
              </a:rPr>
              <a:t>the </a:t>
            </a:r>
            <a:r>
              <a:rPr sz="1100" i="1" spc="-5" dirty="0">
                <a:latin typeface="Arial"/>
                <a:cs typeface="Arial"/>
              </a:rPr>
              <a:t>necessary  </a:t>
            </a:r>
            <a:r>
              <a:rPr sz="1100" i="1" dirty="0">
                <a:latin typeface="Arial"/>
                <a:cs typeface="Arial"/>
              </a:rPr>
              <a:t>tasks between </a:t>
            </a:r>
            <a:r>
              <a:rPr sz="1100" i="1" spc="-5" dirty="0">
                <a:latin typeface="Arial"/>
                <a:cs typeface="Arial"/>
              </a:rPr>
              <a:t>different people and </a:t>
            </a:r>
            <a:r>
              <a:rPr sz="1100" i="1" dirty="0">
                <a:latin typeface="Arial"/>
                <a:cs typeface="Arial"/>
              </a:rPr>
              <a:t>to </a:t>
            </a:r>
            <a:r>
              <a:rPr sz="1100" i="1" spc="-5" dirty="0">
                <a:latin typeface="Arial"/>
                <a:cs typeface="Arial"/>
              </a:rPr>
              <a:t>complement each other in order </a:t>
            </a:r>
            <a:r>
              <a:rPr sz="1100" i="1" dirty="0">
                <a:latin typeface="Arial"/>
                <a:cs typeface="Arial"/>
              </a:rPr>
              <a:t>to </a:t>
            </a:r>
            <a:r>
              <a:rPr sz="1100" i="1" spc="-5" dirty="0">
                <a:latin typeface="Arial"/>
                <a:cs typeface="Arial"/>
              </a:rPr>
              <a:t>be able </a:t>
            </a:r>
            <a:r>
              <a:rPr sz="1100" i="1" dirty="0">
                <a:latin typeface="Arial"/>
                <a:cs typeface="Arial"/>
              </a:rPr>
              <a:t>to  </a:t>
            </a:r>
            <a:r>
              <a:rPr sz="1100" i="1" spc="-5" dirty="0">
                <a:latin typeface="Arial"/>
                <a:cs typeface="Arial"/>
              </a:rPr>
              <a:t>optimally use </a:t>
            </a:r>
            <a:r>
              <a:rPr sz="1100" i="1" dirty="0">
                <a:latin typeface="Arial"/>
                <a:cs typeface="Arial"/>
              </a:rPr>
              <a:t>the </a:t>
            </a:r>
            <a:r>
              <a:rPr sz="1100" i="1" spc="-5" dirty="0">
                <a:latin typeface="Arial"/>
                <a:cs typeface="Arial"/>
              </a:rPr>
              <a:t>available </a:t>
            </a:r>
            <a:r>
              <a:rPr sz="1100" i="1" dirty="0">
                <a:latin typeface="Arial"/>
                <a:cs typeface="Arial"/>
              </a:rPr>
              <a:t>forces. </a:t>
            </a:r>
            <a:r>
              <a:rPr sz="1100" i="1" spc="-5" dirty="0">
                <a:latin typeface="Arial"/>
                <a:cs typeface="Arial"/>
              </a:rPr>
              <a:t>As </a:t>
            </a:r>
            <a:r>
              <a:rPr sz="1100" i="1" dirty="0">
                <a:latin typeface="Arial"/>
                <a:cs typeface="Arial"/>
              </a:rPr>
              <a:t>a </a:t>
            </a:r>
            <a:r>
              <a:rPr sz="1100" i="1" spc="-5" dirty="0">
                <a:latin typeface="Arial"/>
                <a:cs typeface="Arial"/>
              </a:rPr>
              <a:t>result, </a:t>
            </a:r>
            <a:r>
              <a:rPr sz="1100" i="1" dirty="0">
                <a:latin typeface="Arial"/>
                <a:cs typeface="Arial"/>
              </a:rPr>
              <a:t>the </a:t>
            </a:r>
            <a:r>
              <a:rPr sz="1100" i="1" spc="-5" dirty="0">
                <a:latin typeface="Arial"/>
                <a:cs typeface="Arial"/>
              </a:rPr>
              <a:t>application </a:t>
            </a:r>
            <a:r>
              <a:rPr sz="1100" i="1" dirty="0">
                <a:latin typeface="Arial"/>
                <a:cs typeface="Arial"/>
              </a:rPr>
              <a:t>for the </a:t>
            </a:r>
            <a:r>
              <a:rPr sz="1100" i="1" spc="-5" dirty="0">
                <a:latin typeface="Arial"/>
                <a:cs typeface="Arial"/>
              </a:rPr>
              <a:t>special climate  resilience program by </a:t>
            </a:r>
            <a:r>
              <a:rPr sz="1100" i="1" dirty="0">
                <a:latin typeface="Arial"/>
                <a:cs typeface="Arial"/>
              </a:rPr>
              <a:t>the </a:t>
            </a:r>
            <a:r>
              <a:rPr sz="1100" i="1" spc="-5" dirty="0">
                <a:latin typeface="Arial"/>
                <a:cs typeface="Arial"/>
              </a:rPr>
              <a:t>districts of Minden-Lübbecke and Lippe could be initiated in </a:t>
            </a:r>
            <a:r>
              <a:rPr sz="1100" i="1" dirty="0">
                <a:latin typeface="Arial"/>
                <a:cs typeface="Arial"/>
              </a:rPr>
              <a:t>a  </a:t>
            </a:r>
            <a:r>
              <a:rPr sz="1100" i="1" spc="-5" dirty="0">
                <a:latin typeface="Arial"/>
                <a:cs typeface="Arial"/>
              </a:rPr>
              <a:t>particularly </a:t>
            </a:r>
            <a:r>
              <a:rPr sz="1100" i="1" dirty="0">
                <a:latin typeface="Arial"/>
                <a:cs typeface="Arial"/>
              </a:rPr>
              <a:t>effective </a:t>
            </a:r>
            <a:r>
              <a:rPr sz="1100" i="1" spc="-5" dirty="0">
                <a:latin typeface="Arial"/>
                <a:cs typeface="Arial"/>
              </a:rPr>
              <a:t>and well-founded</a:t>
            </a:r>
            <a:r>
              <a:rPr sz="1100" i="1" spc="-65" dirty="0">
                <a:latin typeface="Arial"/>
                <a:cs typeface="Arial"/>
              </a:rPr>
              <a:t> </a:t>
            </a:r>
            <a:r>
              <a:rPr sz="1100" i="1" spc="-5" dirty="0">
                <a:latin typeface="Arial"/>
                <a:cs typeface="Arial"/>
              </a:rPr>
              <a:t>manner.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107382" y="2852292"/>
            <a:ext cx="460375" cy="460375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16204" y="123545"/>
                </a:moveTo>
                <a:lnTo>
                  <a:pt x="30886" y="123545"/>
                </a:lnTo>
                <a:lnTo>
                  <a:pt x="336765" y="429425"/>
                </a:lnTo>
                <a:lnTo>
                  <a:pt x="305879" y="460311"/>
                </a:lnTo>
                <a:lnTo>
                  <a:pt x="460311" y="460311"/>
                </a:lnTo>
                <a:lnTo>
                  <a:pt x="460311" y="336765"/>
                </a:lnTo>
                <a:lnTo>
                  <a:pt x="429425" y="336765"/>
                </a:lnTo>
                <a:lnTo>
                  <a:pt x="216204" y="123545"/>
                </a:lnTo>
                <a:close/>
              </a:path>
              <a:path w="460375" h="460375">
                <a:moveTo>
                  <a:pt x="460311" y="305879"/>
                </a:moveTo>
                <a:lnTo>
                  <a:pt x="429425" y="336765"/>
                </a:lnTo>
                <a:lnTo>
                  <a:pt x="460311" y="336765"/>
                </a:lnTo>
                <a:lnTo>
                  <a:pt x="460311" y="305879"/>
                </a:lnTo>
                <a:close/>
              </a:path>
              <a:path w="460375" h="460375">
                <a:moveTo>
                  <a:pt x="154432" y="0"/>
                </a:moveTo>
                <a:lnTo>
                  <a:pt x="0" y="0"/>
                </a:lnTo>
                <a:lnTo>
                  <a:pt x="0" y="154432"/>
                </a:lnTo>
                <a:lnTo>
                  <a:pt x="30886" y="123545"/>
                </a:lnTo>
                <a:lnTo>
                  <a:pt x="216204" y="123545"/>
                </a:lnTo>
                <a:lnTo>
                  <a:pt x="123545" y="30886"/>
                </a:lnTo>
                <a:lnTo>
                  <a:pt x="154432" y="0"/>
                </a:lnTo>
                <a:close/>
              </a:path>
            </a:pathLst>
          </a:custGeom>
          <a:solidFill>
            <a:srgbClr val="ECD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13276" y="2170176"/>
            <a:ext cx="1248410" cy="624840"/>
          </a:xfrm>
          <a:custGeom>
            <a:avLst/>
            <a:gdLst/>
            <a:ahLst/>
            <a:cxnLst/>
            <a:rect l="l" t="t" r="r" b="b"/>
            <a:pathLst>
              <a:path w="1248410" h="624839">
                <a:moveTo>
                  <a:pt x="0" y="62484"/>
                </a:moveTo>
                <a:lnTo>
                  <a:pt x="4910" y="38163"/>
                </a:lnTo>
                <a:lnTo>
                  <a:pt x="18302" y="18302"/>
                </a:lnTo>
                <a:lnTo>
                  <a:pt x="38163" y="4910"/>
                </a:lnTo>
                <a:lnTo>
                  <a:pt x="62484" y="0"/>
                </a:lnTo>
                <a:lnTo>
                  <a:pt x="1185672" y="0"/>
                </a:lnTo>
                <a:lnTo>
                  <a:pt x="1209992" y="4910"/>
                </a:lnTo>
                <a:lnTo>
                  <a:pt x="1229853" y="18302"/>
                </a:lnTo>
                <a:lnTo>
                  <a:pt x="1243245" y="38163"/>
                </a:lnTo>
                <a:lnTo>
                  <a:pt x="1248156" y="62484"/>
                </a:lnTo>
                <a:lnTo>
                  <a:pt x="1248156" y="562356"/>
                </a:lnTo>
                <a:lnTo>
                  <a:pt x="1243245" y="586676"/>
                </a:lnTo>
                <a:lnTo>
                  <a:pt x="1229853" y="606537"/>
                </a:lnTo>
                <a:lnTo>
                  <a:pt x="1209992" y="619929"/>
                </a:lnTo>
                <a:lnTo>
                  <a:pt x="1185672" y="624840"/>
                </a:lnTo>
                <a:lnTo>
                  <a:pt x="62484" y="624840"/>
                </a:lnTo>
                <a:lnTo>
                  <a:pt x="38163" y="619929"/>
                </a:lnTo>
                <a:lnTo>
                  <a:pt x="18302" y="606537"/>
                </a:lnTo>
                <a:lnTo>
                  <a:pt x="4910" y="586676"/>
                </a:lnTo>
                <a:lnTo>
                  <a:pt x="0" y="562356"/>
                </a:lnTo>
                <a:lnTo>
                  <a:pt x="0" y="62484"/>
                </a:lnTo>
                <a:close/>
              </a:path>
            </a:pathLst>
          </a:custGeom>
          <a:ln w="12192">
            <a:solidFill>
              <a:srgbClr val="CAAF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206271" y="2247503"/>
            <a:ext cx="1061720" cy="4413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065" marR="5080" algn="ctr">
              <a:lnSpc>
                <a:spcPct val="86500"/>
              </a:lnSpc>
              <a:spcBef>
                <a:spcPts val="254"/>
              </a:spcBef>
            </a:pPr>
            <a:r>
              <a:rPr sz="1000" spc="-10" dirty="0">
                <a:latin typeface="Arial"/>
                <a:cs typeface="Arial"/>
              </a:rPr>
              <a:t>Cooperation in the  </a:t>
            </a:r>
            <a:r>
              <a:rPr sz="1000" spc="-5" dirty="0">
                <a:latin typeface="Arial"/>
                <a:cs typeface="Arial"/>
              </a:rPr>
              <a:t>field of </a:t>
            </a:r>
            <a:r>
              <a:rPr sz="1000" b="1" spc="-5" dirty="0">
                <a:latin typeface="Arial"/>
                <a:cs typeface="Arial"/>
              </a:rPr>
              <a:t>public  relations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07380" y="1652878"/>
            <a:ext cx="460375" cy="460375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0" y="305879"/>
                </a:moveTo>
                <a:lnTo>
                  <a:pt x="0" y="460311"/>
                </a:lnTo>
                <a:lnTo>
                  <a:pt x="154432" y="460311"/>
                </a:lnTo>
                <a:lnTo>
                  <a:pt x="123545" y="429425"/>
                </a:lnTo>
                <a:lnTo>
                  <a:pt x="216204" y="336765"/>
                </a:lnTo>
                <a:lnTo>
                  <a:pt x="30886" y="336765"/>
                </a:lnTo>
                <a:lnTo>
                  <a:pt x="0" y="305879"/>
                </a:lnTo>
                <a:close/>
              </a:path>
              <a:path w="460375" h="460375">
                <a:moveTo>
                  <a:pt x="460311" y="0"/>
                </a:moveTo>
                <a:lnTo>
                  <a:pt x="305879" y="0"/>
                </a:lnTo>
                <a:lnTo>
                  <a:pt x="336765" y="30886"/>
                </a:lnTo>
                <a:lnTo>
                  <a:pt x="30886" y="336765"/>
                </a:lnTo>
                <a:lnTo>
                  <a:pt x="216204" y="336765"/>
                </a:lnTo>
                <a:lnTo>
                  <a:pt x="429425" y="123545"/>
                </a:lnTo>
                <a:lnTo>
                  <a:pt x="460311" y="123545"/>
                </a:lnTo>
                <a:lnTo>
                  <a:pt x="460311" y="0"/>
                </a:lnTo>
                <a:close/>
              </a:path>
              <a:path w="460375" h="460375">
                <a:moveTo>
                  <a:pt x="460311" y="123545"/>
                </a:moveTo>
                <a:lnTo>
                  <a:pt x="429425" y="123545"/>
                </a:lnTo>
                <a:lnTo>
                  <a:pt x="460311" y="154432"/>
                </a:lnTo>
                <a:lnTo>
                  <a:pt x="460311" y="123545"/>
                </a:lnTo>
                <a:close/>
              </a:path>
            </a:pathLst>
          </a:custGeom>
          <a:solidFill>
            <a:srgbClr val="ECD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93475" y="6460764"/>
            <a:ext cx="7239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16.06.2021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65805" y="6463659"/>
            <a:ext cx="10591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Evolving</a:t>
            </a:r>
            <a:r>
              <a:rPr sz="1200" spc="-5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Regions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8947" y="1495854"/>
            <a:ext cx="193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/>
                <a:cs typeface="Arial"/>
              </a:rPr>
              <a:t>I.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93475" y="6460764"/>
            <a:ext cx="7239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16.06.2021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5805" y="6463659"/>
            <a:ext cx="10591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Evolving</a:t>
            </a:r>
            <a:r>
              <a:rPr sz="1200" spc="-5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Regions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28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036959" y="1495854"/>
            <a:ext cx="86588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On the </a:t>
            </a:r>
            <a:r>
              <a:rPr sz="2400" spc="-5" dirty="0">
                <a:latin typeface="Arial"/>
                <a:cs typeface="Arial"/>
              </a:rPr>
              <a:t>basis of Evolving </a:t>
            </a:r>
            <a:r>
              <a:rPr sz="2400" spc="-10" dirty="0">
                <a:latin typeface="Arial"/>
                <a:cs typeface="Arial"/>
              </a:rPr>
              <a:t>Regions </a:t>
            </a:r>
            <a:r>
              <a:rPr sz="2400" spc="-5" dirty="0">
                <a:latin typeface="Arial"/>
                <a:cs typeface="Arial"/>
              </a:rPr>
              <a:t>Minden-Lübbecke was able </a:t>
            </a:r>
            <a:r>
              <a:rPr sz="2400" spc="5" dirty="0">
                <a:latin typeface="Arial"/>
                <a:cs typeface="Arial"/>
              </a:rPr>
              <a:t>to  </a:t>
            </a:r>
            <a:r>
              <a:rPr sz="2400" spc="-5" dirty="0">
                <a:latin typeface="Arial"/>
                <a:cs typeface="Arial"/>
              </a:rPr>
              <a:t>tender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consultancy service </a:t>
            </a:r>
            <a:r>
              <a:rPr sz="2400" dirty="0">
                <a:latin typeface="Arial"/>
                <a:cs typeface="Arial"/>
              </a:rPr>
              <a:t>for the</a:t>
            </a:r>
            <a:r>
              <a:rPr sz="2400" spc="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project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8947" y="2506266"/>
            <a:ext cx="97129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0585" marR="5080" indent="-858519">
              <a:lnSpc>
                <a:spcPct val="100000"/>
              </a:lnSpc>
              <a:spcBef>
                <a:spcPts val="100"/>
              </a:spcBef>
              <a:tabLst>
                <a:tab pos="870585" algn="l"/>
              </a:tabLst>
            </a:pPr>
            <a:r>
              <a:rPr sz="2400" spc="-10" dirty="0">
                <a:latin typeface="Arial"/>
                <a:cs typeface="Arial"/>
              </a:rPr>
              <a:t>II.	</a:t>
            </a:r>
            <a:r>
              <a:rPr sz="2400" spc="-5" dirty="0">
                <a:latin typeface="Arial"/>
                <a:cs typeface="Arial"/>
              </a:rPr>
              <a:t>Consultant was assigned in May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take over </a:t>
            </a:r>
            <a:r>
              <a:rPr sz="2400" dirty="0">
                <a:latin typeface="Arial"/>
                <a:cs typeface="Arial"/>
              </a:rPr>
              <a:t>1 </a:t>
            </a:r>
            <a:r>
              <a:rPr sz="2400" spc="-5" dirty="0">
                <a:latin typeface="Arial"/>
                <a:cs typeface="Arial"/>
              </a:rPr>
              <a:t>regional subject  (Agriculture and Forestry) </a:t>
            </a:r>
            <a:r>
              <a:rPr sz="2400" spc="-10" dirty="0">
                <a:latin typeface="Arial"/>
                <a:cs typeface="Arial"/>
              </a:rPr>
              <a:t>within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10" dirty="0">
                <a:latin typeface="Arial"/>
                <a:cs typeface="Arial"/>
              </a:rPr>
              <a:t>Regional </a:t>
            </a:r>
            <a:r>
              <a:rPr sz="2400" spc="-5" dirty="0">
                <a:latin typeface="Arial"/>
                <a:cs typeface="Arial"/>
              </a:rPr>
              <a:t>Process of Minden-  Lübbecke starting at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end of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june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8947" y="3882438"/>
            <a:ext cx="3606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Arial"/>
                <a:cs typeface="Arial"/>
              </a:rPr>
              <a:t>III.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36959" y="3882438"/>
            <a:ext cx="59055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Supports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ER-Team </a:t>
            </a:r>
            <a:r>
              <a:rPr sz="2400" dirty="0">
                <a:latin typeface="Arial"/>
                <a:cs typeface="Arial"/>
              </a:rPr>
              <a:t>&amp; </a:t>
            </a:r>
            <a:r>
              <a:rPr sz="2400" spc="-5" dirty="0">
                <a:latin typeface="Arial"/>
                <a:cs typeface="Arial"/>
              </a:rPr>
              <a:t>regional promotor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8947" y="4528614"/>
            <a:ext cx="7171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0585" algn="l"/>
              </a:tabLst>
            </a:pPr>
            <a:r>
              <a:rPr sz="2400" spc="-5" dirty="0">
                <a:latin typeface="Arial"/>
                <a:cs typeface="Arial"/>
              </a:rPr>
              <a:t>IV.	Establishes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network of regional</a:t>
            </a:r>
            <a:r>
              <a:rPr sz="2400" spc="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stakeholders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78947" y="382460"/>
            <a:ext cx="471614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ER-Consultancy</a:t>
            </a:r>
            <a:r>
              <a:rPr sz="3200" b="1" spc="-7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0000"/>
                </a:solidFill>
                <a:latin typeface="Arial"/>
                <a:cs typeface="Arial"/>
              </a:rPr>
              <a:t>Service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4259" y="1003460"/>
            <a:ext cx="717169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466340" algn="l"/>
              </a:tabLst>
            </a:pPr>
            <a:r>
              <a:rPr sz="4400" b="1" spc="-5" dirty="0">
                <a:solidFill>
                  <a:srgbClr val="000000"/>
                </a:solidFill>
                <a:latin typeface="Arial"/>
                <a:cs typeface="Arial"/>
              </a:rPr>
              <a:t>Flagship	</a:t>
            </a:r>
            <a:r>
              <a:rPr sz="4400" b="1" dirty="0">
                <a:solidFill>
                  <a:srgbClr val="000000"/>
                </a:solidFill>
                <a:latin typeface="Arial"/>
                <a:cs typeface="Arial"/>
              </a:rPr>
              <a:t>Evolving</a:t>
            </a:r>
            <a:r>
              <a:rPr sz="4400" b="1" spc="-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rgbClr val="000000"/>
                </a:solidFill>
                <a:latin typeface="Arial"/>
                <a:cs typeface="Arial"/>
              </a:rPr>
              <a:t>Regions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54259" y="1923956"/>
            <a:ext cx="8277225" cy="447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ts val="2735"/>
              </a:lnSpc>
              <a:spcBef>
                <a:spcPts val="100"/>
              </a:spcBef>
              <a:buChar char="•"/>
              <a:tabLst>
                <a:tab pos="469265" algn="l"/>
                <a:tab pos="469900" algn="l"/>
              </a:tabLst>
            </a:pPr>
            <a:r>
              <a:rPr sz="2400" spc="-5" dirty="0">
                <a:latin typeface="Arial"/>
                <a:cs typeface="Arial"/>
              </a:rPr>
              <a:t>Provides „climate </a:t>
            </a:r>
            <a:r>
              <a:rPr sz="2400" dirty="0">
                <a:latin typeface="Arial"/>
                <a:cs typeface="Arial"/>
              </a:rPr>
              <a:t>effects</a:t>
            </a:r>
            <a:r>
              <a:rPr sz="2400" spc="-5" dirty="0">
                <a:latin typeface="Arial"/>
                <a:cs typeface="Arial"/>
              </a:rPr>
              <a:t> analysis“</a:t>
            </a:r>
            <a:endParaRPr sz="2400">
              <a:latin typeface="Arial"/>
              <a:cs typeface="Arial"/>
            </a:endParaRPr>
          </a:p>
          <a:p>
            <a:pPr marL="469265">
              <a:lnSpc>
                <a:spcPts val="2735"/>
              </a:lnSpc>
            </a:pPr>
            <a:r>
              <a:rPr sz="2400" dirty="0">
                <a:latin typeface="Arial"/>
                <a:cs typeface="Arial"/>
              </a:rPr>
              <a:t>-&gt; </a:t>
            </a:r>
            <a:r>
              <a:rPr sz="2400" spc="-5" dirty="0">
                <a:latin typeface="Arial"/>
                <a:cs typeface="Arial"/>
              </a:rPr>
              <a:t>focussing measures </a:t>
            </a:r>
            <a:r>
              <a:rPr sz="2400" dirty="0">
                <a:latin typeface="Arial"/>
                <a:cs typeface="Arial"/>
              </a:rPr>
              <a:t>&amp;</a:t>
            </a:r>
            <a:r>
              <a:rPr sz="2400" spc="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financies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Times New Roman"/>
              <a:cs typeface="Times New Roman"/>
            </a:endParaRPr>
          </a:p>
          <a:p>
            <a:pPr marL="469900" indent="-457200">
              <a:lnSpc>
                <a:spcPts val="2735"/>
              </a:lnSpc>
              <a:buChar char="•"/>
              <a:tabLst>
                <a:tab pos="469265" algn="l"/>
                <a:tab pos="469900" algn="l"/>
              </a:tabLst>
            </a:pPr>
            <a:r>
              <a:rPr sz="2400" spc="-5" dirty="0">
                <a:latin typeface="Arial"/>
                <a:cs typeface="Arial"/>
              </a:rPr>
              <a:t>Roadmap (catalog of measures) at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end of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process</a:t>
            </a:r>
            <a:endParaRPr sz="2400">
              <a:latin typeface="Arial"/>
              <a:cs typeface="Arial"/>
            </a:endParaRPr>
          </a:p>
          <a:p>
            <a:pPr marL="469900">
              <a:lnSpc>
                <a:spcPts val="2735"/>
              </a:lnSpc>
            </a:pPr>
            <a:r>
              <a:rPr sz="2400" dirty="0">
                <a:latin typeface="Arial"/>
                <a:cs typeface="Arial"/>
              </a:rPr>
              <a:t>-&gt; </a:t>
            </a:r>
            <a:r>
              <a:rPr sz="2400" spc="-5" dirty="0">
                <a:latin typeface="Arial"/>
                <a:cs typeface="Arial"/>
              </a:rPr>
              <a:t>orientation and investment</a:t>
            </a:r>
            <a:r>
              <a:rPr sz="2400" spc="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plan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1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2400" spc="-10" dirty="0">
                <a:latin typeface="Arial"/>
                <a:cs typeface="Arial"/>
              </a:rPr>
              <a:t>Builds </a:t>
            </a:r>
            <a:r>
              <a:rPr sz="2400" spc="-5" dirty="0">
                <a:latin typeface="Arial"/>
                <a:cs typeface="Arial"/>
              </a:rPr>
              <a:t>synergies </a:t>
            </a:r>
            <a:r>
              <a:rPr sz="2400" dirty="0">
                <a:latin typeface="Arial"/>
                <a:cs typeface="Arial"/>
              </a:rPr>
              <a:t>&amp; </a:t>
            </a:r>
            <a:r>
              <a:rPr sz="2400" spc="-5" dirty="0">
                <a:latin typeface="Arial"/>
                <a:cs typeface="Arial"/>
              </a:rPr>
              <a:t>networks between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regions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1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265" algn="l"/>
                <a:tab pos="469900" algn="l"/>
              </a:tabLst>
            </a:pPr>
            <a:r>
              <a:rPr sz="2400" spc="-10" dirty="0">
                <a:latin typeface="Arial"/>
                <a:cs typeface="Arial"/>
              </a:rPr>
              <a:t>Calls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regions attention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-5" dirty="0">
                <a:latin typeface="Arial"/>
                <a:cs typeface="Arial"/>
              </a:rPr>
              <a:t>funding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programmes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•"/>
            </a:pPr>
            <a:endParaRPr sz="21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265" algn="l"/>
                <a:tab pos="469900" algn="l"/>
              </a:tabLst>
            </a:pPr>
            <a:r>
              <a:rPr sz="2400" spc="-5" dirty="0">
                <a:latin typeface="Arial"/>
                <a:cs typeface="Arial"/>
              </a:rPr>
              <a:t>Creates measures </a:t>
            </a:r>
            <a:r>
              <a:rPr sz="2400" spc="-10" dirty="0">
                <a:latin typeface="Arial"/>
                <a:cs typeface="Arial"/>
              </a:rPr>
              <a:t>eligible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funding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1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Char char="•"/>
              <a:tabLst>
                <a:tab pos="469265" algn="l"/>
                <a:tab pos="469900" algn="l"/>
              </a:tabLst>
            </a:pPr>
            <a:r>
              <a:rPr sz="2400" spc="-5" dirty="0">
                <a:latin typeface="Arial"/>
                <a:cs typeface="Arial"/>
              </a:rPr>
              <a:t>Supports </a:t>
            </a:r>
            <a:r>
              <a:rPr sz="2400" dirty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region with consultancy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services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0" y="2383535"/>
            <a:ext cx="4000500" cy="1935480"/>
          </a:xfrm>
          <a:custGeom>
            <a:avLst/>
            <a:gdLst/>
            <a:ahLst/>
            <a:cxnLst/>
            <a:rect l="l" t="t" r="r" b="b"/>
            <a:pathLst>
              <a:path w="4000500" h="1935479">
                <a:moveTo>
                  <a:pt x="0" y="0"/>
                </a:moveTo>
                <a:lnTo>
                  <a:pt x="4000500" y="0"/>
                </a:lnTo>
                <a:lnTo>
                  <a:pt x="4000500" y="1935480"/>
                </a:lnTo>
                <a:lnTo>
                  <a:pt x="0" y="1935480"/>
                </a:lnTo>
                <a:lnTo>
                  <a:pt x="0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000" y="4421123"/>
            <a:ext cx="4000500" cy="1935480"/>
          </a:xfrm>
          <a:custGeom>
            <a:avLst/>
            <a:gdLst/>
            <a:ahLst/>
            <a:cxnLst/>
            <a:rect l="l" t="t" r="r" b="b"/>
            <a:pathLst>
              <a:path w="4000500" h="1935479">
                <a:moveTo>
                  <a:pt x="0" y="0"/>
                </a:moveTo>
                <a:lnTo>
                  <a:pt x="4000500" y="0"/>
                </a:lnTo>
                <a:lnTo>
                  <a:pt x="4000500" y="1935480"/>
                </a:lnTo>
                <a:lnTo>
                  <a:pt x="0" y="1935480"/>
                </a:lnTo>
                <a:lnTo>
                  <a:pt x="0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23047" y="341375"/>
            <a:ext cx="3999229" cy="1935480"/>
          </a:xfrm>
          <a:custGeom>
            <a:avLst/>
            <a:gdLst/>
            <a:ahLst/>
            <a:cxnLst/>
            <a:rect l="l" t="t" r="r" b="b"/>
            <a:pathLst>
              <a:path w="3999229" h="1935480">
                <a:moveTo>
                  <a:pt x="0" y="0"/>
                </a:moveTo>
                <a:lnTo>
                  <a:pt x="3998976" y="0"/>
                </a:lnTo>
                <a:lnTo>
                  <a:pt x="3998976" y="1935479"/>
                </a:lnTo>
                <a:lnTo>
                  <a:pt x="0" y="1935479"/>
                </a:lnTo>
                <a:lnTo>
                  <a:pt x="0" y="0"/>
                </a:lnTo>
                <a:close/>
              </a:path>
            </a:pathLst>
          </a:custGeom>
          <a:solidFill>
            <a:srgbClr val="DFC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46323" y="1809206"/>
            <a:ext cx="25850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70" dirty="0">
                <a:latin typeface="Arial"/>
                <a:cs typeface="Arial"/>
              </a:rPr>
              <a:t>Take</a:t>
            </a:r>
            <a:r>
              <a:rPr sz="3600" b="1" spc="-220" dirty="0">
                <a:latin typeface="Arial"/>
                <a:cs typeface="Arial"/>
              </a:rPr>
              <a:t> </a:t>
            </a:r>
            <a:r>
              <a:rPr sz="3600" b="1" spc="-15" dirty="0">
                <a:latin typeface="Arial"/>
                <a:cs typeface="Arial"/>
              </a:rPr>
              <a:t>Aways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13030" indent="-342900">
              <a:lnSpc>
                <a:spcPct val="120000"/>
              </a:lnSpc>
              <a:spcBef>
                <a:spcPts val="100"/>
              </a:spcBef>
              <a:buChar char="•"/>
              <a:tabLst>
                <a:tab pos="354965" algn="l"/>
                <a:tab pos="355600" algn="l"/>
              </a:tabLst>
            </a:pPr>
            <a:r>
              <a:rPr b="0" spc="-45" dirty="0">
                <a:latin typeface="Arial"/>
                <a:cs typeface="Arial"/>
              </a:rPr>
              <a:t>Value </a:t>
            </a:r>
            <a:r>
              <a:rPr b="0" spc="-5" dirty="0">
                <a:latin typeface="Arial"/>
                <a:cs typeface="Arial"/>
              </a:rPr>
              <a:t>of </a:t>
            </a:r>
            <a:r>
              <a:rPr spc="-5" dirty="0"/>
              <a:t>regional climate adaptation </a:t>
            </a:r>
            <a:r>
              <a:rPr dirty="0"/>
              <a:t>&amp;  </a:t>
            </a:r>
            <a:r>
              <a:rPr spc="-5" dirty="0"/>
              <a:t>cooperation </a:t>
            </a:r>
            <a:r>
              <a:rPr b="0" dirty="0">
                <a:latin typeface="Arial"/>
                <a:cs typeface="Arial"/>
              </a:rPr>
              <a:t>for </a:t>
            </a:r>
            <a:r>
              <a:rPr b="0" spc="-5" dirty="0">
                <a:latin typeface="Arial"/>
                <a:cs typeface="Arial"/>
              </a:rPr>
              <a:t>focused</a:t>
            </a:r>
            <a:r>
              <a:rPr b="0" spc="-3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investments</a:t>
            </a:r>
          </a:p>
          <a:p>
            <a:pPr marL="355600" marR="86360" indent="-342900">
              <a:lnSpc>
                <a:spcPct val="120000"/>
              </a:lnSpc>
              <a:buChar char="•"/>
              <a:tabLst>
                <a:tab pos="354965" algn="l"/>
                <a:tab pos="355600" algn="l"/>
              </a:tabLst>
            </a:pPr>
            <a:r>
              <a:rPr b="0" spc="-5" dirty="0">
                <a:latin typeface="Arial"/>
                <a:cs typeface="Arial"/>
              </a:rPr>
              <a:t>Special focus on </a:t>
            </a:r>
            <a:r>
              <a:rPr spc="-5" dirty="0"/>
              <a:t>small urban and rural  areas</a:t>
            </a:r>
            <a:r>
              <a:rPr b="0" spc="-5" dirty="0">
                <a:latin typeface="Arial"/>
                <a:cs typeface="Arial"/>
              </a:rPr>
              <a:t>, often </a:t>
            </a:r>
            <a:r>
              <a:rPr b="0" dirty="0">
                <a:latin typeface="Arial"/>
                <a:cs typeface="Arial"/>
              </a:rPr>
              <a:t>the </a:t>
            </a:r>
            <a:r>
              <a:rPr b="0" spc="-5" dirty="0">
                <a:latin typeface="Arial"/>
                <a:cs typeface="Arial"/>
              </a:rPr>
              <a:t>white spot of</a:t>
            </a:r>
            <a:r>
              <a:rPr b="0" spc="-2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adaptation</a:t>
            </a:r>
          </a:p>
          <a:p>
            <a:pPr marL="355600" marR="147320" indent="-342900">
              <a:lnSpc>
                <a:spcPct val="12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Full adaptation (value) chain </a:t>
            </a:r>
            <a:r>
              <a:rPr b="0" spc="-10" dirty="0">
                <a:latin typeface="Arial"/>
                <a:cs typeface="Arial"/>
              </a:rPr>
              <a:t>including  </a:t>
            </a:r>
            <a:r>
              <a:rPr b="0" spc="-5" dirty="0">
                <a:latin typeface="Arial"/>
                <a:cs typeface="Arial"/>
              </a:rPr>
              <a:t>funding and investments</a:t>
            </a:r>
            <a:r>
              <a:rPr b="0" spc="2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options</a:t>
            </a:r>
          </a:p>
          <a:p>
            <a:pPr marL="355600" marR="5080" indent="-342900">
              <a:lnSpc>
                <a:spcPct val="12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5" dirty="0"/>
              <a:t>Stakeholder developed roadmap </a:t>
            </a:r>
            <a:r>
              <a:rPr b="0" spc="-5" dirty="0">
                <a:latin typeface="Arial"/>
                <a:cs typeface="Arial"/>
              </a:rPr>
              <a:t>as an  investment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10" dirty="0">
                <a:latin typeface="Arial"/>
                <a:cs typeface="Arial"/>
              </a:rPr>
              <a:t>plan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78947" y="304582"/>
            <a:ext cx="5791835" cy="1266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100"/>
              </a:lnSpc>
              <a:spcBef>
                <a:spcPts val="100"/>
              </a:spcBef>
            </a:pP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Making Investments better  from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360</a:t>
            </a:r>
            <a:r>
              <a:rPr sz="3600" b="1" spc="-7" baseline="25462" dirty="0">
                <a:solidFill>
                  <a:srgbClr val="000000"/>
                </a:solidFill>
                <a:latin typeface="Arial"/>
                <a:cs typeface="Arial"/>
              </a:rPr>
              <a:t>0</a:t>
            </a:r>
            <a:r>
              <a:rPr sz="3600" b="1" spc="457" baseline="2546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000000"/>
                </a:solidFill>
                <a:latin typeface="Arial"/>
                <a:cs typeface="Arial"/>
              </a:rPr>
              <a:t>Perspective</a:t>
            </a:r>
            <a:endParaRPr sz="3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3475" y="6427236"/>
            <a:ext cx="790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95669" y="6430200"/>
            <a:ext cx="1201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62816" y="643020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224516" y="440436"/>
            <a:ext cx="1325879" cy="1714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0904" y="2386584"/>
            <a:ext cx="1286254" cy="1937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09859" y="4477511"/>
            <a:ext cx="1202435" cy="18074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623047" y="341375"/>
            <a:ext cx="3999229" cy="1935480"/>
          </a:xfrm>
          <a:prstGeom prst="rect">
            <a:avLst/>
          </a:prstGeom>
          <a:ln w="12192">
            <a:solidFill>
              <a:srgbClr val="A38E94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311150" marR="2002789">
              <a:lnSpc>
                <a:spcPts val="3460"/>
              </a:lnSpc>
              <a:spcBef>
                <a:spcPts val="120"/>
              </a:spcBef>
            </a:pPr>
            <a:r>
              <a:rPr sz="2400" spc="-5" dirty="0">
                <a:latin typeface="Arial"/>
                <a:cs typeface="Arial"/>
              </a:rPr>
              <a:t>The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process  manager´s  perspective:</a:t>
            </a:r>
            <a:endParaRPr sz="2400">
              <a:latin typeface="Arial"/>
              <a:cs typeface="Arial"/>
            </a:endParaRPr>
          </a:p>
          <a:p>
            <a:pPr marL="311150">
              <a:lnSpc>
                <a:spcPct val="100000"/>
              </a:lnSpc>
              <a:spcBef>
                <a:spcPts val="1350"/>
              </a:spcBef>
            </a:pPr>
            <a:r>
              <a:rPr sz="2400" i="1" spc="-5" dirty="0">
                <a:latin typeface="Arial"/>
                <a:cs typeface="Arial"/>
              </a:rPr>
              <a:t>Jürgen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Schultze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20000" y="2383535"/>
            <a:ext cx="4000500" cy="1935480"/>
          </a:xfrm>
          <a:prstGeom prst="rect">
            <a:avLst/>
          </a:prstGeom>
          <a:ln w="12192">
            <a:solidFill>
              <a:srgbClr val="A38E9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8945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The Banker´s</a:t>
            </a:r>
            <a:endParaRPr sz="2400">
              <a:latin typeface="Arial"/>
              <a:cs typeface="Arial"/>
            </a:endParaRPr>
          </a:p>
          <a:p>
            <a:pPr marL="448945" marR="1830705">
              <a:lnSpc>
                <a:spcPct val="120000"/>
              </a:lnSpc>
            </a:pPr>
            <a:r>
              <a:rPr sz="2400" spc="-5" dirty="0">
                <a:latin typeface="Arial"/>
                <a:cs typeface="Arial"/>
              </a:rPr>
              <a:t>and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funder´s  perspective</a:t>
            </a:r>
            <a:endParaRPr sz="2400">
              <a:latin typeface="Arial"/>
              <a:cs typeface="Arial"/>
            </a:endParaRPr>
          </a:p>
          <a:p>
            <a:pPr marL="448945">
              <a:lnSpc>
                <a:spcPct val="100000"/>
              </a:lnSpc>
              <a:spcBef>
                <a:spcPts val="1570"/>
              </a:spcBef>
            </a:pPr>
            <a:r>
              <a:rPr sz="2400" i="1" spc="-10" dirty="0">
                <a:latin typeface="Arial"/>
                <a:cs typeface="Arial"/>
              </a:rPr>
              <a:t>Thomas</a:t>
            </a:r>
            <a:r>
              <a:rPr sz="2400" i="1" spc="20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Kull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20000" y="4421123"/>
            <a:ext cx="4000500" cy="1935480"/>
          </a:xfrm>
          <a:prstGeom prst="rect">
            <a:avLst/>
          </a:prstGeom>
          <a:ln w="12192">
            <a:solidFill>
              <a:srgbClr val="A38E94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624840" marR="1675130">
              <a:lnSpc>
                <a:spcPct val="120000"/>
              </a:lnSpc>
              <a:spcBef>
                <a:spcPts val="330"/>
              </a:spcBef>
            </a:pPr>
            <a:r>
              <a:rPr sz="2400" spc="-5" dirty="0">
                <a:latin typeface="Arial"/>
                <a:cs typeface="Arial"/>
              </a:rPr>
              <a:t>The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regional  manager´s  perspective</a:t>
            </a:r>
            <a:endParaRPr sz="2400">
              <a:latin typeface="Arial"/>
              <a:cs typeface="Arial"/>
            </a:endParaRPr>
          </a:p>
          <a:p>
            <a:pPr marL="624840">
              <a:lnSpc>
                <a:spcPct val="100000"/>
              </a:lnSpc>
              <a:spcBef>
                <a:spcPts val="1570"/>
              </a:spcBef>
            </a:pPr>
            <a:r>
              <a:rPr sz="2400" i="1" spc="-5" dirty="0">
                <a:latin typeface="Arial"/>
                <a:cs typeface="Arial"/>
              </a:rPr>
              <a:t>Leona</a:t>
            </a:r>
            <a:r>
              <a:rPr sz="2400" i="1" spc="5" dirty="0">
                <a:latin typeface="Arial"/>
                <a:cs typeface="Arial"/>
              </a:rPr>
              <a:t> </a:t>
            </a:r>
            <a:r>
              <a:rPr sz="2400" i="1" spc="-5" dirty="0">
                <a:latin typeface="Arial"/>
                <a:cs typeface="Arial"/>
              </a:rPr>
              <a:t>Eichel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73817" y="664756"/>
            <a:ext cx="20542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Thank</a:t>
            </a:r>
            <a:r>
              <a:rPr sz="3200" b="1" spc="-1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0000"/>
                </a:solidFill>
                <a:latin typeface="Arial"/>
                <a:cs typeface="Arial"/>
              </a:rPr>
              <a:t>you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7263" y="1007652"/>
            <a:ext cx="312674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Jürgen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Schultze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TU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Dortmund/sfs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Mail: </a:t>
            </a:r>
            <a:r>
              <a:rPr sz="1400" u="heavy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2"/>
              </a:rPr>
              <a:t>juergen.schultze@tu-dortmund.de </a:t>
            </a:r>
            <a:r>
              <a:rPr sz="1400" spc="-5" dirty="0">
                <a:solidFill>
                  <a:srgbClr val="0562C1"/>
                </a:solidFill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Tel: </a:t>
            </a:r>
            <a:r>
              <a:rPr sz="1400" spc="-5" dirty="0">
                <a:latin typeface="Arial"/>
                <a:cs typeface="Arial"/>
              </a:rPr>
              <a:t>+49 231 755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90245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54879" y="1575819"/>
            <a:ext cx="2837815" cy="841375"/>
          </a:xfrm>
          <a:custGeom>
            <a:avLst/>
            <a:gdLst/>
            <a:ahLst/>
            <a:cxnLst/>
            <a:rect l="l" t="t" r="r" b="b"/>
            <a:pathLst>
              <a:path w="2837815" h="841375">
                <a:moveTo>
                  <a:pt x="2697480" y="0"/>
                </a:moveTo>
                <a:lnTo>
                  <a:pt x="140208" y="0"/>
                </a:lnTo>
                <a:lnTo>
                  <a:pt x="95892" y="7148"/>
                </a:lnTo>
                <a:lnTo>
                  <a:pt x="57404" y="27052"/>
                </a:lnTo>
                <a:lnTo>
                  <a:pt x="27052" y="57404"/>
                </a:lnTo>
                <a:lnTo>
                  <a:pt x="7148" y="95892"/>
                </a:lnTo>
                <a:lnTo>
                  <a:pt x="0" y="140208"/>
                </a:lnTo>
                <a:lnTo>
                  <a:pt x="0" y="701027"/>
                </a:lnTo>
                <a:lnTo>
                  <a:pt x="7148" y="745348"/>
                </a:lnTo>
                <a:lnTo>
                  <a:pt x="27052" y="783841"/>
                </a:lnTo>
                <a:lnTo>
                  <a:pt x="57404" y="814194"/>
                </a:lnTo>
                <a:lnTo>
                  <a:pt x="95892" y="834099"/>
                </a:lnTo>
                <a:lnTo>
                  <a:pt x="140208" y="841248"/>
                </a:lnTo>
                <a:lnTo>
                  <a:pt x="2697480" y="841248"/>
                </a:lnTo>
                <a:lnTo>
                  <a:pt x="2741795" y="834099"/>
                </a:lnTo>
                <a:lnTo>
                  <a:pt x="2780283" y="814194"/>
                </a:lnTo>
                <a:lnTo>
                  <a:pt x="2810635" y="783841"/>
                </a:lnTo>
                <a:lnTo>
                  <a:pt x="2830539" y="745348"/>
                </a:lnTo>
                <a:lnTo>
                  <a:pt x="2837688" y="701027"/>
                </a:lnTo>
                <a:lnTo>
                  <a:pt x="2837688" y="140208"/>
                </a:lnTo>
                <a:lnTo>
                  <a:pt x="2830539" y="95892"/>
                </a:lnTo>
                <a:lnTo>
                  <a:pt x="2810635" y="57404"/>
                </a:lnTo>
                <a:lnTo>
                  <a:pt x="2780283" y="27052"/>
                </a:lnTo>
                <a:lnTo>
                  <a:pt x="2741795" y="7148"/>
                </a:lnTo>
                <a:lnTo>
                  <a:pt x="2697480" y="0"/>
                </a:lnTo>
                <a:close/>
              </a:path>
            </a:pathLst>
          </a:custGeom>
          <a:solidFill>
            <a:srgbClr val="F0A2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54879" y="1575819"/>
            <a:ext cx="2837815" cy="841375"/>
          </a:xfrm>
          <a:custGeom>
            <a:avLst/>
            <a:gdLst/>
            <a:ahLst/>
            <a:cxnLst/>
            <a:rect l="l" t="t" r="r" b="b"/>
            <a:pathLst>
              <a:path w="2837815" h="841375">
                <a:moveTo>
                  <a:pt x="0" y="140208"/>
                </a:moveTo>
                <a:lnTo>
                  <a:pt x="7148" y="95892"/>
                </a:lnTo>
                <a:lnTo>
                  <a:pt x="27052" y="57404"/>
                </a:lnTo>
                <a:lnTo>
                  <a:pt x="57404" y="27052"/>
                </a:lnTo>
                <a:lnTo>
                  <a:pt x="95892" y="7148"/>
                </a:lnTo>
                <a:lnTo>
                  <a:pt x="140208" y="0"/>
                </a:lnTo>
                <a:lnTo>
                  <a:pt x="2697480" y="0"/>
                </a:lnTo>
                <a:lnTo>
                  <a:pt x="2741795" y="7148"/>
                </a:lnTo>
                <a:lnTo>
                  <a:pt x="2780283" y="27052"/>
                </a:lnTo>
                <a:lnTo>
                  <a:pt x="2810635" y="57404"/>
                </a:lnTo>
                <a:lnTo>
                  <a:pt x="2830539" y="95892"/>
                </a:lnTo>
                <a:lnTo>
                  <a:pt x="2837688" y="140208"/>
                </a:lnTo>
                <a:lnTo>
                  <a:pt x="2837688" y="701027"/>
                </a:lnTo>
                <a:lnTo>
                  <a:pt x="2830539" y="745348"/>
                </a:lnTo>
                <a:lnTo>
                  <a:pt x="2810635" y="783841"/>
                </a:lnTo>
                <a:lnTo>
                  <a:pt x="2780283" y="814194"/>
                </a:lnTo>
                <a:lnTo>
                  <a:pt x="2741795" y="834099"/>
                </a:lnTo>
                <a:lnTo>
                  <a:pt x="2697480" y="841248"/>
                </a:lnTo>
                <a:lnTo>
                  <a:pt x="140208" y="841248"/>
                </a:lnTo>
                <a:lnTo>
                  <a:pt x="95892" y="834099"/>
                </a:lnTo>
                <a:lnTo>
                  <a:pt x="57404" y="814194"/>
                </a:lnTo>
                <a:lnTo>
                  <a:pt x="27052" y="783841"/>
                </a:lnTo>
                <a:lnTo>
                  <a:pt x="7148" y="745348"/>
                </a:lnTo>
                <a:lnTo>
                  <a:pt x="0" y="701027"/>
                </a:lnTo>
                <a:lnTo>
                  <a:pt x="0" y="140208"/>
                </a:lnTo>
                <a:close/>
              </a:path>
            </a:pathLst>
          </a:custGeom>
          <a:ln w="12192">
            <a:solidFill>
              <a:srgbClr val="B077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938988" y="1694130"/>
            <a:ext cx="24682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350" marR="5080" indent="-375285">
              <a:lnSpc>
                <a:spcPct val="100000"/>
              </a:lnSpc>
              <a:spcBef>
                <a:spcPts val="100"/>
              </a:spcBef>
            </a:pPr>
            <a:r>
              <a:rPr sz="1800" u="heavy" spc="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ww</a:t>
            </a:r>
            <a:r>
              <a:rPr sz="1800" u="heavy" spc="-12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w</a:t>
            </a:r>
            <a:r>
              <a:rPr sz="18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.</a:t>
            </a:r>
            <a:r>
              <a:rPr sz="1800" u="heavy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ev</a:t>
            </a:r>
            <a:r>
              <a:rPr sz="1800" u="heavy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ol</a:t>
            </a:r>
            <a:r>
              <a:rPr sz="18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v</a:t>
            </a:r>
            <a:r>
              <a:rPr sz="1800" u="heavy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i</a:t>
            </a:r>
            <a:r>
              <a:rPr sz="18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ng</a:t>
            </a:r>
            <a:r>
              <a:rPr sz="1800" u="heavy" spc="-3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r</a:t>
            </a:r>
            <a:r>
              <a:rPr sz="18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eg</a:t>
            </a:r>
            <a:r>
              <a:rPr sz="1800" u="heavy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io</a:t>
            </a:r>
            <a:r>
              <a:rPr sz="18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ns.</a:t>
            </a:r>
            <a:r>
              <a:rPr sz="1800" u="heavy" spc="-2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c</a:t>
            </a:r>
            <a:r>
              <a:rPr sz="1800" u="heavy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o</a:t>
            </a:r>
            <a:r>
              <a:rPr sz="1800" u="heavy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Calibri"/>
                <a:cs typeface="Calibri"/>
                <a:hlinkClick r:id="rId3"/>
              </a:rPr>
              <a:t>m </a:t>
            </a:r>
            <a:r>
              <a:rPr sz="1800" dirty="0">
                <a:solidFill>
                  <a:srgbClr val="0562C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@EvolvingRegions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5151" y="863626"/>
            <a:ext cx="244856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Thomas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Kull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15" dirty="0">
                <a:latin typeface="Arial"/>
                <a:cs typeface="Arial"/>
              </a:rPr>
              <a:t>NRW.BANK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Mail: </a:t>
            </a:r>
            <a:r>
              <a:rPr sz="1400" spc="-5" dirty="0">
                <a:latin typeface="Arial"/>
                <a:cs typeface="Arial"/>
                <a:hlinkClick r:id="rId4"/>
              </a:rPr>
              <a:t>thomas.kull@nrwbank.de 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Tel: </a:t>
            </a:r>
            <a:r>
              <a:rPr sz="1400" dirty="0">
                <a:latin typeface="Arial"/>
                <a:cs typeface="Arial"/>
              </a:rPr>
              <a:t>.: </a:t>
            </a:r>
            <a:r>
              <a:rPr sz="1400" spc="-5" dirty="0">
                <a:latin typeface="Arial"/>
                <a:cs typeface="Arial"/>
              </a:rPr>
              <a:t>+49 </a:t>
            </a:r>
            <a:r>
              <a:rPr sz="1400" spc="-40" dirty="0">
                <a:latin typeface="Arial"/>
                <a:cs typeface="Arial"/>
              </a:rPr>
              <a:t>211 </a:t>
            </a:r>
            <a:r>
              <a:rPr sz="1400" spc="-5" dirty="0">
                <a:latin typeface="Arial"/>
                <a:cs typeface="Arial"/>
              </a:rPr>
              <a:t>91741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1605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59661" y="2217671"/>
            <a:ext cx="295910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Leona Aileen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Eichel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District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Minden-Lübbecke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Mail: </a:t>
            </a:r>
            <a:r>
              <a:rPr sz="1400" spc="-5" dirty="0">
                <a:latin typeface="Arial"/>
                <a:cs typeface="Arial"/>
                <a:hlinkClick r:id="rId5"/>
              </a:rPr>
              <a:t>L.Eichel@minden-luebbecke.de 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45" dirty="0">
                <a:latin typeface="Arial"/>
                <a:cs typeface="Arial"/>
              </a:rPr>
              <a:t>Tel: </a:t>
            </a:r>
            <a:r>
              <a:rPr sz="1400" spc="-5" dirty="0">
                <a:latin typeface="Arial"/>
                <a:cs typeface="Arial"/>
              </a:rPr>
              <a:t>0571 807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23221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85544" y="405384"/>
            <a:ext cx="4824983" cy="4376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716268" y="166115"/>
            <a:ext cx="5317490" cy="1165860"/>
          </a:xfrm>
          <a:custGeom>
            <a:avLst/>
            <a:gdLst/>
            <a:ahLst/>
            <a:cxnLst/>
            <a:rect l="l" t="t" r="r" b="b"/>
            <a:pathLst>
              <a:path w="5317490" h="1165860">
                <a:moveTo>
                  <a:pt x="0" y="0"/>
                </a:moveTo>
                <a:lnTo>
                  <a:pt x="5317235" y="0"/>
                </a:lnTo>
                <a:lnTo>
                  <a:pt x="5317235" y="1165860"/>
                </a:lnTo>
                <a:lnTo>
                  <a:pt x="0" y="116586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117835" y="361188"/>
            <a:ext cx="685990" cy="734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8495" y="160020"/>
            <a:ext cx="5326380" cy="647700"/>
          </a:xfrm>
          <a:prstGeom prst="rect">
            <a:avLst/>
          </a:prstGeom>
          <a:solidFill>
            <a:srgbClr val="F0A275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4155"/>
              </a:lnSpc>
            </a:pP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Evolving Regions is</a:t>
            </a:r>
            <a:r>
              <a:rPr b="1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cs typeface="Arial"/>
              </a:rPr>
              <a:t>…</a:t>
            </a:r>
          </a:p>
        </p:txBody>
      </p:sp>
      <p:sp>
        <p:nvSpPr>
          <p:cNvPr id="6" name="object 6"/>
          <p:cNvSpPr/>
          <p:nvPr/>
        </p:nvSpPr>
        <p:spPr>
          <a:xfrm>
            <a:off x="6716268" y="1901951"/>
            <a:ext cx="5317490" cy="1470660"/>
          </a:xfrm>
          <a:custGeom>
            <a:avLst/>
            <a:gdLst/>
            <a:ahLst/>
            <a:cxnLst/>
            <a:rect l="l" t="t" r="r" b="b"/>
            <a:pathLst>
              <a:path w="5317490" h="1470660">
                <a:moveTo>
                  <a:pt x="0" y="0"/>
                </a:moveTo>
                <a:lnTo>
                  <a:pt x="5317235" y="0"/>
                </a:lnTo>
                <a:lnTo>
                  <a:pt x="5317235" y="1470660"/>
                </a:lnTo>
                <a:lnTo>
                  <a:pt x="0" y="147066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95321" y="1929331"/>
            <a:ext cx="4951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8 </a:t>
            </a:r>
            <a:r>
              <a:rPr sz="1800" b="1" spc="-5" dirty="0">
                <a:latin typeface="Arial"/>
                <a:cs typeface="Arial"/>
              </a:rPr>
              <a:t>Partner regions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5" dirty="0">
                <a:latin typeface="Arial"/>
                <a:cs typeface="Arial"/>
              </a:rPr>
              <a:t>Germany and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Netherland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81193" y="2243275"/>
            <a:ext cx="1306830" cy="688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800"/>
              </a:lnSpc>
              <a:spcBef>
                <a:spcPts val="100"/>
              </a:spcBef>
            </a:pPr>
            <a:r>
              <a:rPr sz="1200" spc="-5" dirty="0">
                <a:latin typeface="Arial"/>
                <a:cs typeface="Arial"/>
              </a:rPr>
              <a:t>District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Steinfurt  District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Soest  District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Coesfeld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95321" y="2243275"/>
            <a:ext cx="2512695" cy="11303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200" spc="-5" dirty="0">
                <a:latin typeface="Arial"/>
                <a:cs typeface="Arial"/>
              </a:rPr>
              <a:t>District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Wesel</a:t>
            </a:r>
            <a:endParaRPr sz="1200">
              <a:latin typeface="Arial"/>
              <a:cs typeface="Arial"/>
            </a:endParaRPr>
          </a:p>
          <a:p>
            <a:pPr marL="12700" marR="450215">
              <a:lnSpc>
                <a:spcPct val="120800"/>
              </a:lnSpc>
            </a:pPr>
            <a:r>
              <a:rPr sz="1200" spc="-5" dirty="0">
                <a:latin typeface="Arial"/>
                <a:cs typeface="Arial"/>
              </a:rPr>
              <a:t>District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Siegen-Wittgenstein  District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Minden-Lübbecke  District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Lippe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spc="-5" dirty="0">
                <a:latin typeface="Arial"/>
                <a:cs typeface="Arial"/>
              </a:rPr>
              <a:t>Gemeente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Zwartewaterland/Kampen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716268" y="3457955"/>
            <a:ext cx="5317490" cy="2178050"/>
          </a:xfrm>
          <a:custGeom>
            <a:avLst/>
            <a:gdLst/>
            <a:ahLst/>
            <a:cxnLst/>
            <a:rect l="l" t="t" r="r" b="b"/>
            <a:pathLst>
              <a:path w="5317490" h="2178050">
                <a:moveTo>
                  <a:pt x="0" y="0"/>
                </a:moveTo>
                <a:lnTo>
                  <a:pt x="5317235" y="0"/>
                </a:lnTo>
                <a:lnTo>
                  <a:pt x="5317235" y="2177796"/>
                </a:lnTo>
                <a:lnTo>
                  <a:pt x="0" y="2177796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95091" y="3484725"/>
            <a:ext cx="4521835" cy="2160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7 </a:t>
            </a:r>
            <a:r>
              <a:rPr sz="1800" b="1" spc="-5" dirty="0">
                <a:latin typeface="Arial"/>
                <a:cs typeface="Arial"/>
              </a:rPr>
              <a:t>Partner institutions– </a:t>
            </a:r>
            <a:r>
              <a:rPr sz="1800" b="1" dirty="0">
                <a:latin typeface="Arial"/>
                <a:cs typeface="Arial"/>
              </a:rPr>
              <a:t>a </a:t>
            </a:r>
            <a:r>
              <a:rPr sz="1800" b="1" spc="-5" dirty="0">
                <a:latin typeface="Arial"/>
                <a:cs typeface="Arial"/>
              </a:rPr>
              <a:t>transdisciplinary  setting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1200" spc="5" dirty="0">
                <a:latin typeface="Arial"/>
                <a:cs typeface="Arial"/>
              </a:rPr>
              <a:t>TU </a:t>
            </a:r>
            <a:r>
              <a:rPr sz="1200" spc="-5" dirty="0">
                <a:latin typeface="Arial"/>
                <a:cs typeface="Arial"/>
              </a:rPr>
              <a:t>Dortmund </a:t>
            </a:r>
            <a:r>
              <a:rPr sz="1200" spc="-15" dirty="0">
                <a:latin typeface="Arial"/>
                <a:cs typeface="Arial"/>
              </a:rPr>
              <a:t>University, </a:t>
            </a:r>
            <a:r>
              <a:rPr sz="1200" spc="-5" dirty="0">
                <a:latin typeface="Arial"/>
                <a:cs typeface="Arial"/>
              </a:rPr>
              <a:t>Social Research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Centre</a:t>
            </a:r>
            <a:endParaRPr sz="1200">
              <a:latin typeface="Arial"/>
              <a:cs typeface="Arial"/>
            </a:endParaRPr>
          </a:p>
          <a:p>
            <a:pPr marL="12700" marR="906144">
              <a:lnSpc>
                <a:spcPct val="120800"/>
              </a:lnSpc>
            </a:pPr>
            <a:r>
              <a:rPr sz="1200" spc="5" dirty="0">
                <a:latin typeface="Arial"/>
                <a:cs typeface="Arial"/>
              </a:rPr>
              <a:t>TU </a:t>
            </a:r>
            <a:r>
              <a:rPr sz="1200" spc="-5" dirty="0">
                <a:latin typeface="Arial"/>
                <a:cs typeface="Arial"/>
              </a:rPr>
              <a:t>Dortmund </a:t>
            </a:r>
            <a:r>
              <a:rPr sz="1200" spc="-15" dirty="0">
                <a:latin typeface="Arial"/>
                <a:cs typeface="Arial"/>
              </a:rPr>
              <a:t>University, </a:t>
            </a:r>
            <a:r>
              <a:rPr sz="1200" spc="-5" dirty="0">
                <a:latin typeface="Arial"/>
                <a:cs typeface="Arial"/>
              </a:rPr>
              <a:t>Institute </a:t>
            </a:r>
            <a:r>
              <a:rPr sz="1200" dirty="0">
                <a:latin typeface="Arial"/>
                <a:cs typeface="Arial"/>
              </a:rPr>
              <a:t>for </a:t>
            </a:r>
            <a:r>
              <a:rPr sz="1200" spc="-5" dirty="0">
                <a:latin typeface="Arial"/>
                <a:cs typeface="Arial"/>
              </a:rPr>
              <a:t>Spatial Planning  </a:t>
            </a:r>
            <a:r>
              <a:rPr sz="1200" dirty="0">
                <a:latin typeface="Arial"/>
                <a:cs typeface="Arial"/>
              </a:rPr>
              <a:t>German </a:t>
            </a:r>
            <a:r>
              <a:rPr sz="1200" spc="-5" dirty="0">
                <a:latin typeface="Arial"/>
                <a:cs typeface="Arial"/>
              </a:rPr>
              <a:t>Institute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5" dirty="0">
                <a:latin typeface="Arial"/>
                <a:cs typeface="Arial"/>
              </a:rPr>
              <a:t>Urban Affairs</a:t>
            </a:r>
            <a:r>
              <a:rPr sz="1200" spc="-1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(difu)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1200" spc="-5" dirty="0">
                <a:latin typeface="Arial"/>
                <a:cs typeface="Arial"/>
              </a:rPr>
              <a:t>PROGNOS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AG</a:t>
            </a:r>
            <a:endParaRPr sz="1200">
              <a:latin typeface="Arial"/>
              <a:cs typeface="Arial"/>
            </a:endParaRPr>
          </a:p>
          <a:p>
            <a:pPr marL="12700" marR="2973705">
              <a:lnSpc>
                <a:spcPct val="120800"/>
              </a:lnSpc>
            </a:pPr>
            <a:r>
              <a:rPr sz="1200" spc="-5" dirty="0">
                <a:latin typeface="Arial"/>
                <a:cs typeface="Arial"/>
              </a:rPr>
              <a:t>BEW Bildungszentrum  University </a:t>
            </a:r>
            <a:r>
              <a:rPr sz="1200" dirty="0">
                <a:latin typeface="Arial"/>
                <a:cs typeface="Arial"/>
              </a:rPr>
              <a:t>of </a:t>
            </a:r>
            <a:r>
              <a:rPr sz="1200" spc="-15" dirty="0">
                <a:latin typeface="Arial"/>
                <a:cs typeface="Arial"/>
              </a:rPr>
              <a:t>Twente  </a:t>
            </a:r>
            <a:r>
              <a:rPr sz="1200" spc="-5" dirty="0">
                <a:latin typeface="Arial"/>
                <a:cs typeface="Arial"/>
              </a:rPr>
              <a:t>ZDF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Digital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882883" y="374904"/>
            <a:ext cx="998219" cy="7208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716268" y="389322"/>
            <a:ext cx="53219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0" marR="2084705" indent="104775" algn="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The </a:t>
            </a:r>
            <a:r>
              <a:rPr sz="1200" spc="-5" dirty="0">
                <a:latin typeface="Arial"/>
                <a:cs typeface="Arial"/>
              </a:rPr>
              <a:t>project LIFE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Roll-outClimAdapt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is  </a:t>
            </a:r>
            <a:r>
              <a:rPr sz="1200" dirty="0">
                <a:latin typeface="Arial"/>
                <a:cs typeface="Arial"/>
              </a:rPr>
              <a:t>funded by the </a:t>
            </a:r>
            <a:r>
              <a:rPr sz="1200" spc="-5" dirty="0">
                <a:latin typeface="Arial"/>
                <a:cs typeface="Arial"/>
              </a:rPr>
              <a:t>EU‘s</a:t>
            </a:r>
            <a:r>
              <a:rPr sz="1200" spc="-9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LIFE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environmental 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programme </a:t>
            </a:r>
            <a:r>
              <a:rPr sz="1200" dirty="0">
                <a:latin typeface="Arial"/>
                <a:cs typeface="Arial"/>
              </a:rPr>
              <a:t>and </a:t>
            </a:r>
            <a:r>
              <a:rPr sz="1200" spc="-5" dirty="0">
                <a:latin typeface="Arial"/>
                <a:cs typeface="Arial"/>
              </a:rPr>
              <a:t>co-financed</a:t>
            </a:r>
            <a:r>
              <a:rPr sz="1200" spc="-1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by</a:t>
            </a:r>
            <a:endParaRPr sz="1200">
              <a:latin typeface="Arial"/>
              <a:cs typeface="Arial"/>
            </a:endParaRPr>
          </a:p>
          <a:p>
            <a:pPr marL="157480" algn="ctr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MULNV</a:t>
            </a:r>
            <a:r>
              <a:rPr sz="1200" spc="-8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NRW.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183138" y="6476381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716268" y="1417319"/>
            <a:ext cx="5321935" cy="36893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39370" rIns="0" bIns="0" rtlCol="0">
            <a:spAutoFit/>
          </a:bodyPr>
          <a:lstStyle/>
          <a:p>
            <a:pPr marL="781685">
              <a:lnSpc>
                <a:spcPct val="100000"/>
              </a:lnSpc>
              <a:spcBef>
                <a:spcPts val="310"/>
              </a:spcBef>
            </a:pPr>
            <a:r>
              <a:rPr sz="1800" spc="-5" dirty="0">
                <a:latin typeface="Arial"/>
                <a:cs typeface="Arial"/>
              </a:rPr>
              <a:t>Project </a:t>
            </a:r>
            <a:r>
              <a:rPr sz="1800" spc="-10" dirty="0">
                <a:latin typeface="Arial"/>
                <a:cs typeface="Arial"/>
              </a:rPr>
              <a:t>duration: 01/07/19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31/03/23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7828" y="4649723"/>
            <a:ext cx="6362700" cy="1766570"/>
          </a:xfrm>
          <a:custGeom>
            <a:avLst/>
            <a:gdLst/>
            <a:ahLst/>
            <a:cxnLst/>
            <a:rect l="l" t="t" r="r" b="b"/>
            <a:pathLst>
              <a:path w="6362700" h="1766570">
                <a:moveTo>
                  <a:pt x="0" y="0"/>
                </a:moveTo>
                <a:lnTo>
                  <a:pt x="6362700" y="0"/>
                </a:lnTo>
                <a:lnTo>
                  <a:pt x="6362700" y="1766316"/>
                </a:lnTo>
                <a:lnTo>
                  <a:pt x="0" y="1766316"/>
                </a:lnTo>
                <a:lnTo>
                  <a:pt x="0" y="0"/>
                </a:lnTo>
                <a:close/>
              </a:path>
            </a:pathLst>
          </a:custGeom>
          <a:solidFill>
            <a:srgbClr val="F7C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4320" y="4748784"/>
            <a:ext cx="6108191" cy="1598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093475" y="6422664"/>
            <a:ext cx="7239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20.04.2021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70378" y="6425628"/>
            <a:ext cx="1051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Evolving</a:t>
            </a:r>
            <a:r>
              <a:rPr sz="1200" spc="-90" dirty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Calibri"/>
                <a:cs typeface="Calibri"/>
              </a:rPr>
              <a:t>Regions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356609" y="1732026"/>
            <a:ext cx="1035050" cy="769620"/>
          </a:xfrm>
          <a:custGeom>
            <a:avLst/>
            <a:gdLst/>
            <a:ahLst/>
            <a:cxnLst/>
            <a:rect l="l" t="t" r="r" b="b"/>
            <a:pathLst>
              <a:path w="1035050" h="769619">
                <a:moveTo>
                  <a:pt x="0" y="384810"/>
                </a:moveTo>
                <a:lnTo>
                  <a:pt x="3036" y="342881"/>
                </a:lnTo>
                <a:lnTo>
                  <a:pt x="11933" y="302260"/>
                </a:lnTo>
                <a:lnTo>
                  <a:pt x="26377" y="263181"/>
                </a:lnTo>
                <a:lnTo>
                  <a:pt x="46051" y="225879"/>
                </a:lnTo>
                <a:lnTo>
                  <a:pt x="70640" y="190590"/>
                </a:lnTo>
                <a:lnTo>
                  <a:pt x="99828" y="157547"/>
                </a:lnTo>
                <a:lnTo>
                  <a:pt x="133299" y="126986"/>
                </a:lnTo>
                <a:lnTo>
                  <a:pt x="170738" y="99140"/>
                </a:lnTo>
                <a:lnTo>
                  <a:pt x="211829" y="74246"/>
                </a:lnTo>
                <a:lnTo>
                  <a:pt x="256257" y="52538"/>
                </a:lnTo>
                <a:lnTo>
                  <a:pt x="303706" y="34250"/>
                </a:lnTo>
                <a:lnTo>
                  <a:pt x="353860" y="19618"/>
                </a:lnTo>
                <a:lnTo>
                  <a:pt x="406404" y="8875"/>
                </a:lnTo>
                <a:lnTo>
                  <a:pt x="461021" y="2258"/>
                </a:lnTo>
                <a:lnTo>
                  <a:pt x="517398" y="0"/>
                </a:lnTo>
                <a:lnTo>
                  <a:pt x="573774" y="2258"/>
                </a:lnTo>
                <a:lnTo>
                  <a:pt x="628391" y="8875"/>
                </a:lnTo>
                <a:lnTo>
                  <a:pt x="680935" y="19618"/>
                </a:lnTo>
                <a:lnTo>
                  <a:pt x="731089" y="34250"/>
                </a:lnTo>
                <a:lnTo>
                  <a:pt x="778538" y="52538"/>
                </a:lnTo>
                <a:lnTo>
                  <a:pt x="822966" y="74246"/>
                </a:lnTo>
                <a:lnTo>
                  <a:pt x="864057" y="99140"/>
                </a:lnTo>
                <a:lnTo>
                  <a:pt x="901496" y="126986"/>
                </a:lnTo>
                <a:lnTo>
                  <a:pt x="934967" y="157547"/>
                </a:lnTo>
                <a:lnTo>
                  <a:pt x="964155" y="190590"/>
                </a:lnTo>
                <a:lnTo>
                  <a:pt x="988744" y="225879"/>
                </a:lnTo>
                <a:lnTo>
                  <a:pt x="1008418" y="263181"/>
                </a:lnTo>
                <a:lnTo>
                  <a:pt x="1022862" y="302260"/>
                </a:lnTo>
                <a:lnTo>
                  <a:pt x="1031759" y="342881"/>
                </a:lnTo>
                <a:lnTo>
                  <a:pt x="1034796" y="384810"/>
                </a:lnTo>
                <a:lnTo>
                  <a:pt x="1031759" y="426738"/>
                </a:lnTo>
                <a:lnTo>
                  <a:pt x="1022862" y="467359"/>
                </a:lnTo>
                <a:lnTo>
                  <a:pt x="1008418" y="506438"/>
                </a:lnTo>
                <a:lnTo>
                  <a:pt x="988744" y="543740"/>
                </a:lnTo>
                <a:lnTo>
                  <a:pt x="964155" y="579029"/>
                </a:lnTo>
                <a:lnTo>
                  <a:pt x="934967" y="612072"/>
                </a:lnTo>
                <a:lnTo>
                  <a:pt x="901496" y="642633"/>
                </a:lnTo>
                <a:lnTo>
                  <a:pt x="864057" y="670479"/>
                </a:lnTo>
                <a:lnTo>
                  <a:pt x="822966" y="695373"/>
                </a:lnTo>
                <a:lnTo>
                  <a:pt x="778538" y="717081"/>
                </a:lnTo>
                <a:lnTo>
                  <a:pt x="731089" y="735369"/>
                </a:lnTo>
                <a:lnTo>
                  <a:pt x="680935" y="750001"/>
                </a:lnTo>
                <a:lnTo>
                  <a:pt x="628391" y="760744"/>
                </a:lnTo>
                <a:lnTo>
                  <a:pt x="573774" y="767361"/>
                </a:lnTo>
                <a:lnTo>
                  <a:pt x="517398" y="769620"/>
                </a:lnTo>
                <a:lnTo>
                  <a:pt x="461021" y="767361"/>
                </a:lnTo>
                <a:lnTo>
                  <a:pt x="406404" y="760744"/>
                </a:lnTo>
                <a:lnTo>
                  <a:pt x="353860" y="750001"/>
                </a:lnTo>
                <a:lnTo>
                  <a:pt x="303706" y="735369"/>
                </a:lnTo>
                <a:lnTo>
                  <a:pt x="256257" y="717081"/>
                </a:lnTo>
                <a:lnTo>
                  <a:pt x="211829" y="695373"/>
                </a:lnTo>
                <a:lnTo>
                  <a:pt x="170738" y="670479"/>
                </a:lnTo>
                <a:lnTo>
                  <a:pt x="133299" y="642633"/>
                </a:lnTo>
                <a:lnTo>
                  <a:pt x="99828" y="612072"/>
                </a:lnTo>
                <a:lnTo>
                  <a:pt x="70640" y="579029"/>
                </a:lnTo>
                <a:lnTo>
                  <a:pt x="46051" y="543740"/>
                </a:lnTo>
                <a:lnTo>
                  <a:pt x="26377" y="506438"/>
                </a:lnTo>
                <a:lnTo>
                  <a:pt x="11933" y="467359"/>
                </a:lnTo>
                <a:lnTo>
                  <a:pt x="3036" y="426738"/>
                </a:lnTo>
                <a:lnTo>
                  <a:pt x="0" y="384810"/>
                </a:lnTo>
                <a:close/>
              </a:path>
            </a:pathLst>
          </a:custGeom>
          <a:ln w="28956">
            <a:solidFill>
              <a:srgbClr val="E96C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16268" y="5719571"/>
            <a:ext cx="5317490" cy="923925"/>
          </a:xfrm>
          <a:custGeom>
            <a:avLst/>
            <a:gdLst/>
            <a:ahLst/>
            <a:cxnLst/>
            <a:rect l="l" t="t" r="r" b="b"/>
            <a:pathLst>
              <a:path w="5317490" h="923925">
                <a:moveTo>
                  <a:pt x="0" y="0"/>
                </a:moveTo>
                <a:lnTo>
                  <a:pt x="5317235" y="0"/>
                </a:lnTo>
                <a:lnTo>
                  <a:pt x="5317235" y="923543"/>
                </a:lnTo>
                <a:lnTo>
                  <a:pt x="0" y="923543"/>
                </a:lnTo>
                <a:lnTo>
                  <a:pt x="0" y="0"/>
                </a:lnTo>
                <a:close/>
              </a:path>
            </a:pathLst>
          </a:custGeom>
          <a:solidFill>
            <a:srgbClr val="F0A2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93793" y="5738044"/>
            <a:ext cx="49618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002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NRW- Environment Minister Ursula </a:t>
            </a:r>
            <a:r>
              <a:rPr sz="1800" spc="-5" dirty="0">
                <a:latin typeface="Calibri"/>
                <a:cs typeface="Calibri"/>
              </a:rPr>
              <a:t>Heinen-Esser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b="1" i="1" dirty="0">
                <a:latin typeface="Calibri"/>
                <a:cs typeface="Calibri"/>
              </a:rPr>
              <a:t>„ </a:t>
            </a:r>
            <a:r>
              <a:rPr sz="1800" b="1" i="1" spc="-15" dirty="0">
                <a:latin typeface="Calibri"/>
                <a:cs typeface="Calibri"/>
              </a:rPr>
              <a:t>Evolving </a:t>
            </a:r>
            <a:r>
              <a:rPr sz="1800" b="1" i="1" spc="-10" dirty="0">
                <a:latin typeface="Calibri"/>
                <a:cs typeface="Calibri"/>
              </a:rPr>
              <a:t>Regions </a:t>
            </a:r>
            <a:r>
              <a:rPr sz="1800" b="1" i="1" dirty="0">
                <a:latin typeface="Calibri"/>
                <a:cs typeface="Calibri"/>
              </a:rPr>
              <a:t>is </a:t>
            </a:r>
            <a:r>
              <a:rPr sz="1800" b="1" i="1" spc="-5" dirty="0">
                <a:latin typeface="Calibri"/>
                <a:cs typeface="Calibri"/>
              </a:rPr>
              <a:t>the flagship </a:t>
            </a:r>
            <a:r>
              <a:rPr sz="1800" b="1" i="1" spc="-10" dirty="0">
                <a:latin typeface="Calibri"/>
                <a:cs typeface="Calibri"/>
              </a:rPr>
              <a:t>for </a:t>
            </a:r>
            <a:r>
              <a:rPr sz="1800" b="1" i="1" spc="-5" dirty="0">
                <a:latin typeface="Calibri"/>
                <a:cs typeface="Calibri"/>
              </a:rPr>
              <a:t>climate change  </a:t>
            </a:r>
            <a:r>
              <a:rPr sz="1800" b="1" i="1" spc="-10" dirty="0">
                <a:latin typeface="Calibri"/>
                <a:cs typeface="Calibri"/>
              </a:rPr>
              <a:t>adaptation </a:t>
            </a:r>
            <a:r>
              <a:rPr sz="1800" b="1" i="1" dirty="0">
                <a:latin typeface="Calibri"/>
                <a:cs typeface="Calibri"/>
              </a:rPr>
              <a:t>in </a:t>
            </a:r>
            <a:r>
              <a:rPr sz="1800" b="1" i="1" spc="-5" dirty="0">
                <a:latin typeface="Calibri"/>
                <a:cs typeface="Calibri"/>
              </a:rPr>
              <a:t>rural areas </a:t>
            </a:r>
            <a:r>
              <a:rPr sz="1800" b="1" i="1" spc="-10" dirty="0">
                <a:latin typeface="Calibri"/>
                <a:cs typeface="Calibri"/>
              </a:rPr>
              <a:t>for</a:t>
            </a:r>
            <a:r>
              <a:rPr sz="1800" b="1" i="1" spc="65" dirty="0">
                <a:latin typeface="Calibri"/>
                <a:cs typeface="Calibri"/>
              </a:rPr>
              <a:t> </a:t>
            </a:r>
            <a:r>
              <a:rPr sz="1800" b="1" i="1" spc="-10" dirty="0">
                <a:latin typeface="Calibri"/>
                <a:cs typeface="Calibri"/>
              </a:rPr>
              <a:t>NRW“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79" y="6350508"/>
            <a:ext cx="551687" cy="413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162792" y="643020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6175" y="6454372"/>
            <a:ext cx="5577840" cy="173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50"/>
              </a:lnSpc>
              <a:tabLst>
                <a:tab pos="4401820" algn="l"/>
              </a:tabLst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	Evolving</a:t>
            </a:r>
            <a:r>
              <a:rPr sz="1200" spc="-80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784" y="1677923"/>
            <a:ext cx="7391399" cy="51800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06768" y="0"/>
            <a:ext cx="5285232" cy="46941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178947" y="376363"/>
            <a:ext cx="7926070" cy="1236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95"/>
              </a:lnSpc>
              <a:spcBef>
                <a:spcPts val="100"/>
              </a:spcBef>
            </a:pP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Evolving Regions: overarching</a:t>
            </a:r>
            <a:r>
              <a:rPr b="1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aims</a:t>
            </a:r>
          </a:p>
          <a:p>
            <a:pPr marL="95885" marR="1993900" indent="-83820">
              <a:lnSpc>
                <a:spcPts val="2590"/>
              </a:lnSpc>
              <a:spcBef>
                <a:spcPts val="200"/>
              </a:spcBef>
            </a:pPr>
            <a:r>
              <a:rPr sz="2400" spc="-5" dirty="0">
                <a:solidFill>
                  <a:srgbClr val="000000"/>
                </a:solidFill>
                <a:latin typeface="Arial"/>
                <a:cs typeface="Arial"/>
              </a:rPr>
              <a:t>How can regions and municipalities adapt  </a:t>
            </a:r>
            <a:r>
              <a:rPr sz="2400" dirty="0">
                <a:solidFill>
                  <a:srgbClr val="000000"/>
                </a:solidFill>
                <a:latin typeface="Arial"/>
                <a:cs typeface="Arial"/>
              </a:rPr>
              <a:t>to the </a:t>
            </a:r>
            <a:r>
              <a:rPr sz="2400" spc="-5" dirty="0">
                <a:solidFill>
                  <a:srgbClr val="000000"/>
                </a:solidFill>
                <a:latin typeface="Arial"/>
                <a:cs typeface="Arial"/>
              </a:rPr>
              <a:t>complex climate change</a:t>
            </a:r>
            <a:r>
              <a:rPr sz="24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00"/>
                </a:solidFill>
                <a:latin typeface="Arial"/>
                <a:cs typeface="Arial"/>
              </a:rPr>
              <a:t>challenges?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8946" y="376363"/>
            <a:ext cx="5106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Structure of the</a:t>
            </a:r>
            <a:r>
              <a:rPr b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rgbClr val="000000"/>
                </a:solidFill>
                <a:latin typeface="Arial"/>
                <a:cs typeface="Arial"/>
              </a:rPr>
              <a:t>Project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162792" y="6430200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18360" y="1845564"/>
            <a:ext cx="4087495" cy="3848100"/>
          </a:xfrm>
          <a:custGeom>
            <a:avLst/>
            <a:gdLst/>
            <a:ahLst/>
            <a:cxnLst/>
            <a:rect l="l" t="t" r="r" b="b"/>
            <a:pathLst>
              <a:path w="4087495" h="3848100">
                <a:moveTo>
                  <a:pt x="0" y="0"/>
                </a:moveTo>
                <a:lnTo>
                  <a:pt x="4087367" y="0"/>
                </a:lnTo>
                <a:lnTo>
                  <a:pt x="4087367" y="3848100"/>
                </a:lnTo>
                <a:lnTo>
                  <a:pt x="0" y="3848100"/>
                </a:lnTo>
                <a:lnTo>
                  <a:pt x="0" y="0"/>
                </a:lnTo>
                <a:close/>
              </a:path>
            </a:pathLst>
          </a:custGeom>
          <a:solidFill>
            <a:srgbClr val="9FDF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18360" y="3500694"/>
            <a:ext cx="40874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0850"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latin typeface="Arial"/>
                <a:cs typeface="Arial"/>
              </a:rPr>
              <a:t>Regional</a:t>
            </a:r>
            <a:r>
              <a:rPr sz="3200" spc="-2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Process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61176" y="1845564"/>
            <a:ext cx="3108960" cy="1207135"/>
          </a:xfrm>
          <a:prstGeom prst="rect">
            <a:avLst/>
          </a:prstGeom>
          <a:solidFill>
            <a:srgbClr val="F0A275"/>
          </a:solidFill>
        </p:spPr>
        <p:txBody>
          <a:bodyPr vert="horz" wrap="square" lIns="0" tIns="104140" rIns="0" bIns="0" rtlCol="0">
            <a:spAutoFit/>
          </a:bodyPr>
          <a:lstStyle/>
          <a:p>
            <a:pPr marL="650875" marR="420370" indent="-224790">
              <a:lnSpc>
                <a:spcPct val="100000"/>
              </a:lnSpc>
              <a:spcBef>
                <a:spcPts val="820"/>
              </a:spcBef>
            </a:pPr>
            <a:r>
              <a:rPr sz="3200" spc="-5" dirty="0">
                <a:latin typeface="Arial"/>
                <a:cs typeface="Arial"/>
              </a:rPr>
              <a:t>I</a:t>
            </a:r>
            <a:r>
              <a:rPr sz="3200" spc="-10" dirty="0">
                <a:latin typeface="Arial"/>
                <a:cs typeface="Arial"/>
              </a:rPr>
              <a:t>n</a:t>
            </a:r>
            <a:r>
              <a:rPr sz="3200" spc="-5" dirty="0">
                <a:latin typeface="Arial"/>
                <a:cs typeface="Arial"/>
              </a:rPr>
              <a:t>t</a:t>
            </a:r>
            <a:r>
              <a:rPr sz="3200" spc="-10" dirty="0">
                <a:latin typeface="Arial"/>
                <a:cs typeface="Arial"/>
              </a:rPr>
              <a:t>e</a:t>
            </a:r>
            <a:r>
              <a:rPr sz="3200" dirty="0">
                <a:latin typeface="Arial"/>
                <a:cs typeface="Arial"/>
              </a:rPr>
              <a:t>rr</a:t>
            </a:r>
            <a:r>
              <a:rPr sz="3200" spc="-10" dirty="0">
                <a:latin typeface="Arial"/>
                <a:cs typeface="Arial"/>
              </a:rPr>
              <a:t>eg</a:t>
            </a:r>
            <a:r>
              <a:rPr sz="3200" spc="-5" dirty="0">
                <a:latin typeface="Arial"/>
                <a:cs typeface="Arial"/>
              </a:rPr>
              <a:t>i</a:t>
            </a:r>
            <a:r>
              <a:rPr sz="3200" spc="-10" dirty="0">
                <a:latin typeface="Arial"/>
                <a:cs typeface="Arial"/>
              </a:rPr>
              <a:t>onal  </a:t>
            </a:r>
            <a:r>
              <a:rPr sz="3200" spc="-5" dirty="0">
                <a:latin typeface="Arial"/>
                <a:cs typeface="Arial"/>
              </a:rPr>
              <a:t>Exchange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61176" y="3140964"/>
            <a:ext cx="3108960" cy="1209040"/>
          </a:xfrm>
          <a:prstGeom prst="rect">
            <a:avLst/>
          </a:prstGeom>
          <a:solidFill>
            <a:srgbClr val="DFC2CC"/>
          </a:solidFill>
        </p:spPr>
        <p:txBody>
          <a:bodyPr vert="horz" wrap="square" lIns="0" tIns="104775" rIns="0" bIns="0" rtlCol="0">
            <a:spAutoFit/>
          </a:bodyPr>
          <a:lstStyle/>
          <a:p>
            <a:pPr marL="414020" marR="217170" indent="-192405">
              <a:lnSpc>
                <a:spcPct val="100000"/>
              </a:lnSpc>
              <a:spcBef>
                <a:spcPts val="825"/>
              </a:spcBef>
            </a:pPr>
            <a:r>
              <a:rPr sz="3200" spc="-10" dirty="0">
                <a:latin typeface="Arial"/>
                <a:cs typeface="Arial"/>
              </a:rPr>
              <a:t>Ma</a:t>
            </a:r>
            <a:r>
              <a:rPr sz="3200" spc="-5" dirty="0">
                <a:latin typeface="Arial"/>
                <a:cs typeface="Arial"/>
              </a:rPr>
              <a:t>i</a:t>
            </a:r>
            <a:r>
              <a:rPr sz="3200" spc="-10" dirty="0">
                <a:latin typeface="Arial"/>
                <a:cs typeface="Arial"/>
              </a:rPr>
              <a:t>n</a:t>
            </a:r>
            <a:r>
              <a:rPr sz="3200" spc="5" dirty="0">
                <a:latin typeface="Arial"/>
                <a:cs typeface="Arial"/>
              </a:rPr>
              <a:t>s</a:t>
            </a:r>
            <a:r>
              <a:rPr sz="3200" spc="-5" dirty="0">
                <a:latin typeface="Arial"/>
                <a:cs typeface="Arial"/>
              </a:rPr>
              <a:t>t</a:t>
            </a:r>
            <a:r>
              <a:rPr sz="3200" dirty="0">
                <a:latin typeface="Arial"/>
                <a:cs typeface="Arial"/>
              </a:rPr>
              <a:t>r</a:t>
            </a:r>
            <a:r>
              <a:rPr sz="3200" spc="-10" dirty="0">
                <a:latin typeface="Arial"/>
                <a:cs typeface="Arial"/>
              </a:rPr>
              <a:t>eam</a:t>
            </a:r>
            <a:r>
              <a:rPr sz="3200" spc="-5" dirty="0">
                <a:latin typeface="Arial"/>
                <a:cs typeface="Arial"/>
              </a:rPr>
              <a:t>i</a:t>
            </a:r>
            <a:r>
              <a:rPr sz="3200" spc="-10" dirty="0">
                <a:latin typeface="Arial"/>
                <a:cs typeface="Arial"/>
              </a:rPr>
              <a:t>ng  </a:t>
            </a:r>
            <a:r>
              <a:rPr sz="3200" spc="-5" dirty="0">
                <a:latin typeface="Arial"/>
                <a:cs typeface="Arial"/>
              </a:rPr>
              <a:t>and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-20" dirty="0">
                <a:latin typeface="Arial"/>
                <a:cs typeface="Arial"/>
              </a:rPr>
              <a:t>Transfer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52032" y="4468367"/>
            <a:ext cx="3108960" cy="1225550"/>
          </a:xfrm>
          <a:prstGeom prst="rect">
            <a:avLst/>
          </a:prstGeom>
          <a:solidFill>
            <a:srgbClr val="00A9DF"/>
          </a:solidFill>
        </p:spPr>
        <p:txBody>
          <a:bodyPr vert="horz" wrap="square" lIns="0" tIns="357505" rIns="0" bIns="0" rtlCol="0">
            <a:spAutoFit/>
          </a:bodyPr>
          <a:lstStyle/>
          <a:p>
            <a:pPr marL="606425">
              <a:lnSpc>
                <a:spcPct val="100000"/>
              </a:lnSpc>
              <a:spcBef>
                <a:spcPts val="2815"/>
              </a:spcBef>
            </a:pPr>
            <a:r>
              <a:rPr sz="3200" spc="-10" dirty="0">
                <a:latin typeface="Arial"/>
                <a:cs typeface="Arial"/>
              </a:rPr>
              <a:t>Monitoring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95669" y="6430200"/>
            <a:ext cx="1201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5236" y="6430200"/>
            <a:ext cx="790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96667" y="3206495"/>
            <a:ext cx="3799840" cy="1262380"/>
          </a:xfrm>
          <a:custGeom>
            <a:avLst/>
            <a:gdLst/>
            <a:ahLst/>
            <a:cxnLst/>
            <a:rect l="l" t="t" r="r" b="b"/>
            <a:pathLst>
              <a:path w="3799840" h="1262379">
                <a:moveTo>
                  <a:pt x="0" y="630935"/>
                </a:moveTo>
                <a:lnTo>
                  <a:pt x="4982" y="584885"/>
                </a:lnTo>
                <a:lnTo>
                  <a:pt x="19702" y="539731"/>
                </a:lnTo>
                <a:lnTo>
                  <a:pt x="43815" y="495587"/>
                </a:lnTo>
                <a:lnTo>
                  <a:pt x="76978" y="452566"/>
                </a:lnTo>
                <a:lnTo>
                  <a:pt x="118847" y="410784"/>
                </a:lnTo>
                <a:lnTo>
                  <a:pt x="169080" y="370354"/>
                </a:lnTo>
                <a:lnTo>
                  <a:pt x="227332" y="331390"/>
                </a:lnTo>
                <a:lnTo>
                  <a:pt x="293262" y="294006"/>
                </a:lnTo>
                <a:lnTo>
                  <a:pt x="328998" y="275942"/>
                </a:lnTo>
                <a:lnTo>
                  <a:pt x="366524" y="258316"/>
                </a:lnTo>
                <a:lnTo>
                  <a:pt x="405798" y="241142"/>
                </a:lnTo>
                <a:lnTo>
                  <a:pt x="446776" y="224434"/>
                </a:lnTo>
                <a:lnTo>
                  <a:pt x="489416" y="208207"/>
                </a:lnTo>
                <a:lnTo>
                  <a:pt x="533675" y="192475"/>
                </a:lnTo>
                <a:lnTo>
                  <a:pt x="579509" y="177252"/>
                </a:lnTo>
                <a:lnTo>
                  <a:pt x="626876" y="162552"/>
                </a:lnTo>
                <a:lnTo>
                  <a:pt x="675734" y="148390"/>
                </a:lnTo>
                <a:lnTo>
                  <a:pt x="726038" y="134780"/>
                </a:lnTo>
                <a:lnTo>
                  <a:pt x="777746" y="121735"/>
                </a:lnTo>
                <a:lnTo>
                  <a:pt x="830816" y="109272"/>
                </a:lnTo>
                <a:lnTo>
                  <a:pt x="885203" y="97402"/>
                </a:lnTo>
                <a:lnTo>
                  <a:pt x="940866" y="86142"/>
                </a:lnTo>
                <a:lnTo>
                  <a:pt x="997762" y="75505"/>
                </a:lnTo>
                <a:lnTo>
                  <a:pt x="1055847" y="65505"/>
                </a:lnTo>
                <a:lnTo>
                  <a:pt x="1115078" y="56157"/>
                </a:lnTo>
                <a:lnTo>
                  <a:pt x="1175413" y="47475"/>
                </a:lnTo>
                <a:lnTo>
                  <a:pt x="1236809" y="39473"/>
                </a:lnTo>
                <a:lnTo>
                  <a:pt x="1299223" y="32166"/>
                </a:lnTo>
                <a:lnTo>
                  <a:pt x="1362611" y="25567"/>
                </a:lnTo>
                <a:lnTo>
                  <a:pt x="1426932" y="19691"/>
                </a:lnTo>
                <a:lnTo>
                  <a:pt x="1492142" y="14552"/>
                </a:lnTo>
                <a:lnTo>
                  <a:pt x="1558197" y="10165"/>
                </a:lnTo>
                <a:lnTo>
                  <a:pt x="1625056" y="6543"/>
                </a:lnTo>
                <a:lnTo>
                  <a:pt x="1692675" y="3702"/>
                </a:lnTo>
                <a:lnTo>
                  <a:pt x="1761012" y="1654"/>
                </a:lnTo>
                <a:lnTo>
                  <a:pt x="1830023" y="416"/>
                </a:lnTo>
                <a:lnTo>
                  <a:pt x="1899666" y="0"/>
                </a:lnTo>
                <a:lnTo>
                  <a:pt x="1969308" y="416"/>
                </a:lnTo>
                <a:lnTo>
                  <a:pt x="2038319" y="1654"/>
                </a:lnTo>
                <a:lnTo>
                  <a:pt x="2106656" y="3702"/>
                </a:lnTo>
                <a:lnTo>
                  <a:pt x="2174275" y="6543"/>
                </a:lnTo>
                <a:lnTo>
                  <a:pt x="2241134" y="10165"/>
                </a:lnTo>
                <a:lnTo>
                  <a:pt x="2307189" y="14552"/>
                </a:lnTo>
                <a:lnTo>
                  <a:pt x="2372399" y="19691"/>
                </a:lnTo>
                <a:lnTo>
                  <a:pt x="2436720" y="25567"/>
                </a:lnTo>
                <a:lnTo>
                  <a:pt x="2500108" y="32166"/>
                </a:lnTo>
                <a:lnTo>
                  <a:pt x="2562522" y="39473"/>
                </a:lnTo>
                <a:lnTo>
                  <a:pt x="2623918" y="47475"/>
                </a:lnTo>
                <a:lnTo>
                  <a:pt x="2684253" y="56157"/>
                </a:lnTo>
                <a:lnTo>
                  <a:pt x="2743484" y="65505"/>
                </a:lnTo>
                <a:lnTo>
                  <a:pt x="2801569" y="75505"/>
                </a:lnTo>
                <a:lnTo>
                  <a:pt x="2858465" y="86142"/>
                </a:lnTo>
                <a:lnTo>
                  <a:pt x="2914128" y="97402"/>
                </a:lnTo>
                <a:lnTo>
                  <a:pt x="2968515" y="109272"/>
                </a:lnTo>
                <a:lnTo>
                  <a:pt x="3021585" y="121735"/>
                </a:lnTo>
                <a:lnTo>
                  <a:pt x="3073293" y="134780"/>
                </a:lnTo>
                <a:lnTo>
                  <a:pt x="3123597" y="148390"/>
                </a:lnTo>
                <a:lnTo>
                  <a:pt x="3172455" y="162552"/>
                </a:lnTo>
                <a:lnTo>
                  <a:pt x="3219822" y="177252"/>
                </a:lnTo>
                <a:lnTo>
                  <a:pt x="3265656" y="192475"/>
                </a:lnTo>
                <a:lnTo>
                  <a:pt x="3309915" y="208207"/>
                </a:lnTo>
                <a:lnTo>
                  <a:pt x="3352555" y="224434"/>
                </a:lnTo>
                <a:lnTo>
                  <a:pt x="3393533" y="241142"/>
                </a:lnTo>
                <a:lnTo>
                  <a:pt x="3432807" y="258316"/>
                </a:lnTo>
                <a:lnTo>
                  <a:pt x="3470333" y="275942"/>
                </a:lnTo>
                <a:lnTo>
                  <a:pt x="3506069" y="294006"/>
                </a:lnTo>
                <a:lnTo>
                  <a:pt x="3539972" y="312493"/>
                </a:lnTo>
                <a:lnTo>
                  <a:pt x="3602106" y="350681"/>
                </a:lnTo>
                <a:lnTo>
                  <a:pt x="3656392" y="390393"/>
                </a:lnTo>
                <a:lnTo>
                  <a:pt x="3702486" y="431513"/>
                </a:lnTo>
                <a:lnTo>
                  <a:pt x="3740045" y="473929"/>
                </a:lnTo>
                <a:lnTo>
                  <a:pt x="3768725" y="517526"/>
                </a:lnTo>
                <a:lnTo>
                  <a:pt x="3788185" y="562189"/>
                </a:lnTo>
                <a:lnTo>
                  <a:pt x="3798079" y="607806"/>
                </a:lnTo>
                <a:lnTo>
                  <a:pt x="3799332" y="630935"/>
                </a:lnTo>
                <a:lnTo>
                  <a:pt x="3798079" y="654066"/>
                </a:lnTo>
                <a:lnTo>
                  <a:pt x="3788185" y="699684"/>
                </a:lnTo>
                <a:lnTo>
                  <a:pt x="3768725" y="744349"/>
                </a:lnTo>
                <a:lnTo>
                  <a:pt x="3740045" y="787946"/>
                </a:lnTo>
                <a:lnTo>
                  <a:pt x="3702486" y="830362"/>
                </a:lnTo>
                <a:lnTo>
                  <a:pt x="3656392" y="871484"/>
                </a:lnTo>
                <a:lnTo>
                  <a:pt x="3602106" y="911195"/>
                </a:lnTo>
                <a:lnTo>
                  <a:pt x="3539972" y="949384"/>
                </a:lnTo>
                <a:lnTo>
                  <a:pt x="3506069" y="967871"/>
                </a:lnTo>
                <a:lnTo>
                  <a:pt x="3470333" y="985935"/>
                </a:lnTo>
                <a:lnTo>
                  <a:pt x="3432807" y="1003561"/>
                </a:lnTo>
                <a:lnTo>
                  <a:pt x="3393533" y="1020735"/>
                </a:lnTo>
                <a:lnTo>
                  <a:pt x="3352555" y="1037442"/>
                </a:lnTo>
                <a:lnTo>
                  <a:pt x="3309915" y="1053669"/>
                </a:lnTo>
                <a:lnTo>
                  <a:pt x="3265656" y="1069401"/>
                </a:lnTo>
                <a:lnTo>
                  <a:pt x="3219822" y="1084624"/>
                </a:lnTo>
                <a:lnTo>
                  <a:pt x="3172455" y="1099323"/>
                </a:lnTo>
                <a:lnTo>
                  <a:pt x="3123597" y="1113485"/>
                </a:lnTo>
                <a:lnTo>
                  <a:pt x="3073293" y="1127095"/>
                </a:lnTo>
                <a:lnTo>
                  <a:pt x="3021585" y="1140139"/>
                </a:lnTo>
                <a:lnTo>
                  <a:pt x="2968515" y="1152603"/>
                </a:lnTo>
                <a:lnTo>
                  <a:pt x="2914128" y="1164472"/>
                </a:lnTo>
                <a:lnTo>
                  <a:pt x="2858465" y="1175732"/>
                </a:lnTo>
                <a:lnTo>
                  <a:pt x="2801569" y="1186368"/>
                </a:lnTo>
                <a:lnTo>
                  <a:pt x="2743484" y="1196368"/>
                </a:lnTo>
                <a:lnTo>
                  <a:pt x="2684253" y="1205716"/>
                </a:lnTo>
                <a:lnTo>
                  <a:pt x="2623918" y="1214398"/>
                </a:lnTo>
                <a:lnTo>
                  <a:pt x="2562522" y="1222399"/>
                </a:lnTo>
                <a:lnTo>
                  <a:pt x="2500108" y="1229707"/>
                </a:lnTo>
                <a:lnTo>
                  <a:pt x="2436720" y="1236305"/>
                </a:lnTo>
                <a:lnTo>
                  <a:pt x="2372399" y="1242181"/>
                </a:lnTo>
                <a:lnTo>
                  <a:pt x="2307189" y="1247319"/>
                </a:lnTo>
                <a:lnTo>
                  <a:pt x="2241134" y="1251706"/>
                </a:lnTo>
                <a:lnTo>
                  <a:pt x="2174275" y="1255328"/>
                </a:lnTo>
                <a:lnTo>
                  <a:pt x="2106656" y="1258169"/>
                </a:lnTo>
                <a:lnTo>
                  <a:pt x="2038319" y="1260217"/>
                </a:lnTo>
                <a:lnTo>
                  <a:pt x="1969308" y="1261455"/>
                </a:lnTo>
                <a:lnTo>
                  <a:pt x="1899666" y="1261871"/>
                </a:lnTo>
                <a:lnTo>
                  <a:pt x="1830023" y="1261455"/>
                </a:lnTo>
                <a:lnTo>
                  <a:pt x="1761012" y="1260217"/>
                </a:lnTo>
                <a:lnTo>
                  <a:pt x="1692675" y="1258169"/>
                </a:lnTo>
                <a:lnTo>
                  <a:pt x="1625056" y="1255328"/>
                </a:lnTo>
                <a:lnTo>
                  <a:pt x="1558197" y="1251706"/>
                </a:lnTo>
                <a:lnTo>
                  <a:pt x="1492142" y="1247319"/>
                </a:lnTo>
                <a:lnTo>
                  <a:pt x="1426932" y="1242181"/>
                </a:lnTo>
                <a:lnTo>
                  <a:pt x="1362611" y="1236305"/>
                </a:lnTo>
                <a:lnTo>
                  <a:pt x="1299223" y="1229707"/>
                </a:lnTo>
                <a:lnTo>
                  <a:pt x="1236809" y="1222399"/>
                </a:lnTo>
                <a:lnTo>
                  <a:pt x="1175413" y="1214398"/>
                </a:lnTo>
                <a:lnTo>
                  <a:pt x="1115078" y="1205716"/>
                </a:lnTo>
                <a:lnTo>
                  <a:pt x="1055847" y="1196368"/>
                </a:lnTo>
                <a:lnTo>
                  <a:pt x="997762" y="1186368"/>
                </a:lnTo>
                <a:lnTo>
                  <a:pt x="940866" y="1175732"/>
                </a:lnTo>
                <a:lnTo>
                  <a:pt x="885203" y="1164472"/>
                </a:lnTo>
                <a:lnTo>
                  <a:pt x="830816" y="1152603"/>
                </a:lnTo>
                <a:lnTo>
                  <a:pt x="777746" y="1140139"/>
                </a:lnTo>
                <a:lnTo>
                  <a:pt x="726038" y="1127095"/>
                </a:lnTo>
                <a:lnTo>
                  <a:pt x="675734" y="1113485"/>
                </a:lnTo>
                <a:lnTo>
                  <a:pt x="626876" y="1099323"/>
                </a:lnTo>
                <a:lnTo>
                  <a:pt x="579509" y="1084624"/>
                </a:lnTo>
                <a:lnTo>
                  <a:pt x="533675" y="1069401"/>
                </a:lnTo>
                <a:lnTo>
                  <a:pt x="489416" y="1053669"/>
                </a:lnTo>
                <a:lnTo>
                  <a:pt x="446776" y="1037442"/>
                </a:lnTo>
                <a:lnTo>
                  <a:pt x="405798" y="1020735"/>
                </a:lnTo>
                <a:lnTo>
                  <a:pt x="366524" y="1003561"/>
                </a:lnTo>
                <a:lnTo>
                  <a:pt x="328998" y="985935"/>
                </a:lnTo>
                <a:lnTo>
                  <a:pt x="293262" y="967871"/>
                </a:lnTo>
                <a:lnTo>
                  <a:pt x="259359" y="949384"/>
                </a:lnTo>
                <a:lnTo>
                  <a:pt x="197225" y="911195"/>
                </a:lnTo>
                <a:lnTo>
                  <a:pt x="142939" y="871484"/>
                </a:lnTo>
                <a:lnTo>
                  <a:pt x="96845" y="830362"/>
                </a:lnTo>
                <a:lnTo>
                  <a:pt x="59286" y="787946"/>
                </a:lnTo>
                <a:lnTo>
                  <a:pt x="30606" y="744349"/>
                </a:lnTo>
                <a:lnTo>
                  <a:pt x="11146" y="699684"/>
                </a:lnTo>
                <a:lnTo>
                  <a:pt x="1252" y="654066"/>
                </a:lnTo>
                <a:lnTo>
                  <a:pt x="0" y="630935"/>
                </a:lnTo>
                <a:close/>
              </a:path>
            </a:pathLst>
          </a:custGeom>
          <a:ln w="57912">
            <a:solidFill>
              <a:srgbClr val="A2461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008611" y="642562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76499" y="366908"/>
            <a:ext cx="64141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solidFill>
                  <a:srgbClr val="000000"/>
                </a:solidFill>
                <a:latin typeface="Arial"/>
                <a:cs typeface="Arial"/>
              </a:rPr>
              <a:t>Evolving</a:t>
            </a:r>
            <a:r>
              <a:rPr sz="6000" b="1" spc="-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000000"/>
                </a:solidFill>
                <a:latin typeface="Arial"/>
                <a:cs typeface="Arial"/>
              </a:rPr>
              <a:t>Regions</a:t>
            </a:r>
            <a:endParaRPr sz="6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2309" y="1178578"/>
            <a:ext cx="7822589" cy="5542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7185" y="1173457"/>
            <a:ext cx="7833359" cy="5553710"/>
          </a:xfrm>
          <a:custGeom>
            <a:avLst/>
            <a:gdLst/>
            <a:ahLst/>
            <a:cxnLst/>
            <a:rect l="l" t="t" r="r" b="b"/>
            <a:pathLst>
              <a:path w="7833359" h="5553709">
                <a:moveTo>
                  <a:pt x="0" y="590852"/>
                </a:moveTo>
                <a:lnTo>
                  <a:pt x="7438698" y="0"/>
                </a:lnTo>
                <a:lnTo>
                  <a:pt x="7832851" y="4962297"/>
                </a:lnTo>
                <a:lnTo>
                  <a:pt x="394153" y="5553150"/>
                </a:lnTo>
                <a:lnTo>
                  <a:pt x="0" y="590852"/>
                </a:lnTo>
                <a:close/>
              </a:path>
            </a:pathLst>
          </a:custGeom>
          <a:ln w="9525">
            <a:solidFill>
              <a:srgbClr val="0231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52526" y="1178577"/>
            <a:ext cx="8377083" cy="5228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34621" y="1178578"/>
            <a:ext cx="6586457" cy="55726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8947" y="382460"/>
            <a:ext cx="90227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Arial"/>
                <a:cs typeface="Arial"/>
              </a:rPr>
              <a:t>From </a:t>
            </a:r>
            <a:r>
              <a:rPr sz="3200" b="1" dirty="0">
                <a:latin typeface="Arial"/>
                <a:cs typeface="Arial"/>
              </a:rPr>
              <a:t>A-Z: A </a:t>
            </a:r>
            <a:r>
              <a:rPr sz="3200" b="1" spc="-5" dirty="0">
                <a:latin typeface="Arial"/>
                <a:cs typeface="Arial"/>
              </a:rPr>
              <a:t>complete climate adaptation</a:t>
            </a:r>
            <a:r>
              <a:rPr sz="3200" b="1" spc="-4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cycle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6844" y="2938272"/>
            <a:ext cx="8926067" cy="3416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01556" y="3700271"/>
            <a:ext cx="1550035" cy="1697989"/>
          </a:xfrm>
          <a:custGeom>
            <a:avLst/>
            <a:gdLst/>
            <a:ahLst/>
            <a:cxnLst/>
            <a:rect l="l" t="t" r="r" b="b"/>
            <a:pathLst>
              <a:path w="1550034" h="1697989">
                <a:moveTo>
                  <a:pt x="0" y="0"/>
                </a:moveTo>
                <a:lnTo>
                  <a:pt x="1549907" y="0"/>
                </a:lnTo>
                <a:lnTo>
                  <a:pt x="1549907" y="1697736"/>
                </a:lnTo>
                <a:lnTo>
                  <a:pt x="0" y="1697736"/>
                </a:lnTo>
                <a:lnTo>
                  <a:pt x="0" y="0"/>
                </a:lnTo>
                <a:close/>
              </a:path>
            </a:pathLst>
          </a:custGeom>
          <a:solidFill>
            <a:srgbClr val="F7C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479676" y="4435866"/>
            <a:ext cx="617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58121" y="3528821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58121" y="5615178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58121" y="5819394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890860" y="3891432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€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89897" y="410946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09">
                <a:moveTo>
                  <a:pt x="0" y="0"/>
                </a:moveTo>
                <a:lnTo>
                  <a:pt x="537121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35183" y="30480"/>
            <a:ext cx="1956815" cy="1027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63592" y="6444636"/>
            <a:ext cx="79057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95669" y="6444636"/>
            <a:ext cx="12014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8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8947" y="382460"/>
            <a:ext cx="90227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latin typeface="Arial"/>
                <a:cs typeface="Arial"/>
              </a:rPr>
              <a:t>From </a:t>
            </a:r>
            <a:r>
              <a:rPr sz="3200" b="1" dirty="0">
                <a:latin typeface="Arial"/>
                <a:cs typeface="Arial"/>
              </a:rPr>
              <a:t>A-Z: A </a:t>
            </a:r>
            <a:r>
              <a:rPr sz="3200" b="1" spc="-5" dirty="0">
                <a:latin typeface="Arial"/>
                <a:cs typeface="Arial"/>
              </a:rPr>
              <a:t>complete climate adaptation</a:t>
            </a:r>
            <a:r>
              <a:rPr sz="3200" b="1" spc="-48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cycle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6844" y="2938272"/>
            <a:ext cx="8926067" cy="3416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01556" y="3700271"/>
            <a:ext cx="1550035" cy="1697989"/>
          </a:xfrm>
          <a:custGeom>
            <a:avLst/>
            <a:gdLst/>
            <a:ahLst/>
            <a:cxnLst/>
            <a:rect l="l" t="t" r="r" b="b"/>
            <a:pathLst>
              <a:path w="1550034" h="1697989">
                <a:moveTo>
                  <a:pt x="0" y="0"/>
                </a:moveTo>
                <a:lnTo>
                  <a:pt x="1549907" y="0"/>
                </a:lnTo>
                <a:lnTo>
                  <a:pt x="1549907" y="1697736"/>
                </a:lnTo>
                <a:lnTo>
                  <a:pt x="0" y="1697736"/>
                </a:lnTo>
                <a:lnTo>
                  <a:pt x="0" y="0"/>
                </a:lnTo>
                <a:close/>
              </a:path>
            </a:pathLst>
          </a:custGeom>
          <a:solidFill>
            <a:srgbClr val="F7C7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479676" y="4435866"/>
            <a:ext cx="617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Fi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358121" y="3528821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58121" y="5615178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58121" y="5819394"/>
            <a:ext cx="1576705" cy="0"/>
          </a:xfrm>
          <a:custGeom>
            <a:avLst/>
            <a:gdLst/>
            <a:ahLst/>
            <a:cxnLst/>
            <a:rect l="l" t="t" r="r" b="b"/>
            <a:pathLst>
              <a:path w="1576704">
                <a:moveTo>
                  <a:pt x="0" y="0"/>
                </a:moveTo>
                <a:lnTo>
                  <a:pt x="1576666" y="0"/>
                </a:lnTo>
              </a:path>
            </a:pathLst>
          </a:custGeom>
          <a:ln w="28956">
            <a:solidFill>
              <a:srgbClr val="F0A2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890860" y="3891432"/>
            <a:ext cx="180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€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089897" y="4109465"/>
            <a:ext cx="537210" cy="0"/>
          </a:xfrm>
          <a:custGeom>
            <a:avLst/>
            <a:gdLst/>
            <a:ahLst/>
            <a:cxnLst/>
            <a:rect l="l" t="t" r="r" b="b"/>
            <a:pathLst>
              <a:path w="537209">
                <a:moveTo>
                  <a:pt x="0" y="0"/>
                </a:moveTo>
                <a:lnTo>
                  <a:pt x="537121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235183" y="30480"/>
            <a:ext cx="1956815" cy="1027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5444" y="3663701"/>
            <a:ext cx="1344295" cy="1917700"/>
          </a:xfrm>
          <a:custGeom>
            <a:avLst/>
            <a:gdLst/>
            <a:ahLst/>
            <a:cxnLst/>
            <a:rect l="l" t="t" r="r" b="b"/>
            <a:pathLst>
              <a:path w="1344295" h="1917700">
                <a:moveTo>
                  <a:pt x="0" y="224028"/>
                </a:moveTo>
                <a:lnTo>
                  <a:pt x="4551" y="178876"/>
                </a:lnTo>
                <a:lnTo>
                  <a:pt x="17605" y="136822"/>
                </a:lnTo>
                <a:lnTo>
                  <a:pt x="38261" y="98767"/>
                </a:lnTo>
                <a:lnTo>
                  <a:pt x="65617" y="65612"/>
                </a:lnTo>
                <a:lnTo>
                  <a:pt x="98773" y="38258"/>
                </a:lnTo>
                <a:lnTo>
                  <a:pt x="136827" y="17603"/>
                </a:lnTo>
                <a:lnTo>
                  <a:pt x="178879" y="4551"/>
                </a:lnTo>
                <a:lnTo>
                  <a:pt x="224028" y="0"/>
                </a:lnTo>
                <a:lnTo>
                  <a:pt x="1120140" y="0"/>
                </a:lnTo>
                <a:lnTo>
                  <a:pt x="1165288" y="4551"/>
                </a:lnTo>
                <a:lnTo>
                  <a:pt x="1207340" y="17603"/>
                </a:lnTo>
                <a:lnTo>
                  <a:pt x="1245394" y="38258"/>
                </a:lnTo>
                <a:lnTo>
                  <a:pt x="1278550" y="65612"/>
                </a:lnTo>
                <a:lnTo>
                  <a:pt x="1305906" y="98767"/>
                </a:lnTo>
                <a:lnTo>
                  <a:pt x="1326562" y="136822"/>
                </a:lnTo>
                <a:lnTo>
                  <a:pt x="1339616" y="178876"/>
                </a:lnTo>
                <a:lnTo>
                  <a:pt x="1344168" y="224028"/>
                </a:lnTo>
                <a:lnTo>
                  <a:pt x="1344168" y="1693151"/>
                </a:lnTo>
                <a:lnTo>
                  <a:pt x="1339616" y="1738303"/>
                </a:lnTo>
                <a:lnTo>
                  <a:pt x="1326562" y="1780358"/>
                </a:lnTo>
                <a:lnTo>
                  <a:pt x="1305906" y="1818415"/>
                </a:lnTo>
                <a:lnTo>
                  <a:pt x="1278550" y="1851572"/>
                </a:lnTo>
                <a:lnTo>
                  <a:pt x="1245394" y="1878929"/>
                </a:lnTo>
                <a:lnTo>
                  <a:pt x="1207340" y="1899586"/>
                </a:lnTo>
                <a:lnTo>
                  <a:pt x="1165288" y="1912640"/>
                </a:lnTo>
                <a:lnTo>
                  <a:pt x="1120140" y="1917192"/>
                </a:lnTo>
                <a:lnTo>
                  <a:pt x="224028" y="1917192"/>
                </a:lnTo>
                <a:lnTo>
                  <a:pt x="178879" y="1912640"/>
                </a:lnTo>
                <a:lnTo>
                  <a:pt x="136827" y="1899586"/>
                </a:lnTo>
                <a:lnTo>
                  <a:pt x="98773" y="1878929"/>
                </a:lnTo>
                <a:lnTo>
                  <a:pt x="65617" y="1851572"/>
                </a:lnTo>
                <a:lnTo>
                  <a:pt x="38261" y="1818415"/>
                </a:lnTo>
                <a:lnTo>
                  <a:pt x="17605" y="1780358"/>
                </a:lnTo>
                <a:lnTo>
                  <a:pt x="4551" y="1738303"/>
                </a:lnTo>
                <a:lnTo>
                  <a:pt x="0" y="1693151"/>
                </a:lnTo>
                <a:lnTo>
                  <a:pt x="0" y="224028"/>
                </a:lnTo>
                <a:close/>
              </a:path>
            </a:pathLst>
          </a:custGeom>
          <a:ln w="76200">
            <a:solidFill>
              <a:srgbClr val="E96C2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63592" y="6444636"/>
            <a:ext cx="79057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20.04.2021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95669" y="6444636"/>
            <a:ext cx="12014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Evolving</a:t>
            </a:r>
            <a:r>
              <a:rPr sz="1200" spc="-65" dirty="0">
                <a:solidFill>
                  <a:srgbClr val="888888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888888"/>
                </a:solidFill>
                <a:latin typeface="Arial"/>
                <a:cs typeface="Arial"/>
              </a:rPr>
              <a:t>Regions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>
              <a:lnSpc>
                <a:spcPts val="1425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9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1710</Words>
  <Application>Microsoft Office PowerPoint</Application>
  <PresentationFormat>Widescreen</PresentationFormat>
  <Paragraphs>294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Office Theme</vt:lpstr>
      <vt:lpstr>PowerPoint Presentation</vt:lpstr>
      <vt:lpstr>Take Aways</vt:lpstr>
      <vt:lpstr>Making Investments better  from a 3600 Perspective</vt:lpstr>
      <vt:lpstr>Evolving Regions is …</vt:lpstr>
      <vt:lpstr>Evolving Regions: overarching aims How can regions and municipalities adapt  to the complex climate change challenges?</vt:lpstr>
      <vt:lpstr>Structure of the Project</vt:lpstr>
      <vt:lpstr>Evolving Regions</vt:lpstr>
      <vt:lpstr>PowerPoint Presentation</vt:lpstr>
      <vt:lpstr>PowerPoint Presentation</vt:lpstr>
      <vt:lpstr>Evidence Based Scoping Dialogue</vt:lpstr>
      <vt:lpstr>Forecasting: Future, evidence, regional missions</vt:lpstr>
      <vt:lpstr>Back from a shared Future: Different pathways</vt:lpstr>
      <vt:lpstr>vision-guided co-devepment between regional  stakeholders empowered by dialogue formats</vt:lpstr>
      <vt:lpstr>From A-Z: A complete climate adaptation cycle</vt:lpstr>
      <vt:lpstr>What did we achieve so far?</vt:lpstr>
      <vt:lpstr>Structure of the Project</vt:lpstr>
      <vt:lpstr>What did we achieve so far?</vt:lpstr>
      <vt:lpstr>Leverage points of Evolving Regions</vt:lpstr>
      <vt:lpstr>NRW.BANK Relationship Management for Public Sector  Clients</vt:lpstr>
      <vt:lpstr>NRW.BANK Relationship Management for Public Sector  Clients</vt:lpstr>
      <vt:lpstr>Support from NRW.BANK</vt:lpstr>
      <vt:lpstr>Current Assessment of Available Funding</vt:lpstr>
      <vt:lpstr>PowerPoint Presentation</vt:lpstr>
      <vt:lpstr>Minden-Lübbecke is part of Evolving Regions (ER)</vt:lpstr>
      <vt:lpstr>Regional Process – Evolving Regions</vt:lpstr>
      <vt:lpstr>Funding program for roof and facade greening</vt:lpstr>
      <vt:lpstr>ER-Synergies</vt:lpstr>
      <vt:lpstr>ER-Consultancy Service</vt:lpstr>
      <vt:lpstr>Flagship Evolving Regions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Adrian, Julia</dc:creator>
  <cp:lastModifiedBy>Nancy Lukombe</cp:lastModifiedBy>
  <cp:revision>1</cp:revision>
  <dcterms:created xsi:type="dcterms:W3CDTF">2021-06-15T17:56:38Z</dcterms:created>
  <dcterms:modified xsi:type="dcterms:W3CDTF">2021-06-15T18:00:31Z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2021-06-04T00:00:00Z</vt:filetime>
  </property>
  <property fmtid="{D5CDD505-2E9C-101B-9397-08002B2CF9AE}" pid="3" name="Creator">
    <vt:lpwstr>Acrobat PDFMaker 17 für PowerPoint</vt:lpwstr>
  </property>
  <property fmtid="{D5CDD505-2E9C-101B-9397-08002B2CF9AE}" pid="4" name="LastSaved">
    <vt:filetime>2021-06-15T00:00:00Z</vt:filetime>
  </property>
</Properties>
</file>