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32" r:id="rId1"/>
  </p:sldMasterIdLst>
  <p:notesMasterIdLst>
    <p:notesMasterId r:id="rId30"/>
  </p:notesMasterIdLst>
  <p:sldIdLst>
    <p:sldId id="289" r:id="rId2"/>
    <p:sldId id="332" r:id="rId3"/>
    <p:sldId id="338" r:id="rId4"/>
    <p:sldId id="362" r:id="rId5"/>
    <p:sldId id="373" r:id="rId6"/>
    <p:sldId id="368" r:id="rId7"/>
    <p:sldId id="371" r:id="rId8"/>
    <p:sldId id="376" r:id="rId9"/>
    <p:sldId id="374" r:id="rId10"/>
    <p:sldId id="360" r:id="rId11"/>
    <p:sldId id="365" r:id="rId12"/>
    <p:sldId id="268" r:id="rId13"/>
    <p:sldId id="377" r:id="rId14"/>
    <p:sldId id="375" r:id="rId15"/>
    <p:sldId id="258" r:id="rId16"/>
    <p:sldId id="259" r:id="rId17"/>
    <p:sldId id="380" r:id="rId18"/>
    <p:sldId id="385" r:id="rId19"/>
    <p:sldId id="265" r:id="rId20"/>
    <p:sldId id="379" r:id="rId21"/>
    <p:sldId id="301" r:id="rId22"/>
    <p:sldId id="302" r:id="rId23"/>
    <p:sldId id="264" r:id="rId24"/>
    <p:sldId id="378" r:id="rId25"/>
    <p:sldId id="383" r:id="rId26"/>
    <p:sldId id="386" r:id="rId27"/>
    <p:sldId id="382" r:id="rId28"/>
    <p:sldId id="325" r:id="rId29"/>
  </p:sldIdLst>
  <p:sldSz cx="12192000" cy="6858000"/>
  <p:notesSz cx="6797675" cy="9872663"/>
  <p:defaultTex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marL="0" marR="0" indent="0" algn="l" defTabSz="3429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Century Gothic"/>
        <a:ea typeface="Century Gothic"/>
        <a:cs typeface="Century Gothic"/>
        <a:sym typeface="Century Gothic"/>
      </a:defRPr>
    </a:lvl1pPr>
    <a:lvl2pPr marL="0" marR="0" indent="342900" algn="l" defTabSz="3429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Century Gothic"/>
        <a:ea typeface="Century Gothic"/>
        <a:cs typeface="Century Gothic"/>
        <a:sym typeface="Century Gothic"/>
      </a:defRPr>
    </a:lvl2pPr>
    <a:lvl3pPr marL="0" marR="0" indent="685800" algn="l" defTabSz="3429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Century Gothic"/>
        <a:ea typeface="Century Gothic"/>
        <a:cs typeface="Century Gothic"/>
        <a:sym typeface="Century Gothic"/>
      </a:defRPr>
    </a:lvl3pPr>
    <a:lvl4pPr marL="0" marR="0" indent="1028700" algn="l" defTabSz="3429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Century Gothic"/>
        <a:ea typeface="Century Gothic"/>
        <a:cs typeface="Century Gothic"/>
        <a:sym typeface="Century Gothic"/>
      </a:defRPr>
    </a:lvl4pPr>
    <a:lvl5pPr marL="0" marR="0" indent="1371600" algn="l" defTabSz="3429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Century Gothic"/>
        <a:ea typeface="Century Gothic"/>
        <a:cs typeface="Century Gothic"/>
        <a:sym typeface="Century Gothic"/>
      </a:defRPr>
    </a:lvl5pPr>
    <a:lvl6pPr marL="0" marR="0" indent="1714500" algn="l" defTabSz="3429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Century Gothic"/>
        <a:ea typeface="Century Gothic"/>
        <a:cs typeface="Century Gothic"/>
        <a:sym typeface="Century Gothic"/>
      </a:defRPr>
    </a:lvl6pPr>
    <a:lvl7pPr marL="0" marR="0" indent="2057400" algn="l" defTabSz="3429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Century Gothic"/>
        <a:ea typeface="Century Gothic"/>
        <a:cs typeface="Century Gothic"/>
        <a:sym typeface="Century Gothic"/>
      </a:defRPr>
    </a:lvl7pPr>
    <a:lvl8pPr marL="0" marR="0" indent="2400300" algn="l" defTabSz="3429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Century Gothic"/>
        <a:ea typeface="Century Gothic"/>
        <a:cs typeface="Century Gothic"/>
        <a:sym typeface="Century Gothic"/>
      </a:defRPr>
    </a:lvl8pPr>
    <a:lvl9pPr marL="0" marR="0" indent="2743200" algn="l" defTabSz="3429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Century Gothic"/>
        <a:ea typeface="Century Gothic"/>
        <a:cs typeface="Century Gothic"/>
        <a:sym typeface="Century Gothic"/>
      </a:defRPr>
    </a:lvl9pPr>
  </p:defaultTextStyle>
  <p:extLst>
    <p:ext uri="{EFAFB233-063F-42B5-8137-9DF3F51BA10A}">
      <p15:sldGuideLst xmlns:p15="http://schemas.microsoft.com/office/powerpoint/2012/main">
        <p15:guide id="1" orient="horz" pos="2160" userDrawn="1">
          <p15:clr>
            <a:srgbClr val="A4A3A4"/>
          </p15:clr>
        </p15:guide>
        <p15:guide id="2" pos="5120" userDrawn="1">
          <p15:clr>
            <a:srgbClr val="A4A3A4"/>
          </p15:clr>
        </p15:guide>
        <p15:guide id="3"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56A1"/>
    <a:srgbClr val="148296"/>
    <a:srgbClr val="0A97D9"/>
    <a:srgbClr val="00B050"/>
    <a:srgbClr val="3891A7"/>
    <a:srgbClr val="86C6E2"/>
    <a:srgbClr val="8ED8F8"/>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ACBCA"/>
          </a:solidFill>
        </a:fill>
      </a:tcStyle>
    </a:wholeTbl>
    <a:band2H>
      <a:tcTxStyle/>
      <a:tcStyle>
        <a:tcBdr/>
        <a:fill>
          <a:solidFill>
            <a:srgbClr val="F5E7E6"/>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8E7CC"/>
          </a:solidFill>
        </a:fill>
      </a:tcStyle>
    </a:wholeTbl>
    <a:band2H>
      <a:tcTxStyle/>
      <a:tcStyle>
        <a:tcBdr/>
        <a:fill>
          <a:solidFill>
            <a:srgbClr val="FBF4E7"/>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AEA"/>
          </a:solidFill>
        </a:fill>
      </a:tcStyle>
    </a:wholeTbl>
    <a:band2H>
      <a:tcTxStyle/>
      <a:tcStyle>
        <a:tcBdr/>
        <a:fill>
          <a:solidFill>
            <a:srgbClr val="E6EDF5"/>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entury Gothic"/>
          <a:ea typeface="Century Gothic"/>
          <a:cs typeface="Century Gothic"/>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entury Gothic"/>
          <a:ea typeface="Century Gothic"/>
          <a:cs typeface="Century Gothic"/>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entury Gothic"/>
          <a:ea typeface="Century Gothic"/>
          <a:cs typeface="Century Gothic"/>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entury Gothic"/>
          <a:ea typeface="Century Gothic"/>
          <a:cs typeface="Century Gothic"/>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EC20E35-A176-4012-BC5E-935CFFF8708E}" styleName="Stile me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53" autoAdjust="0"/>
    <p:restoredTop sz="94660" autoAdjust="0"/>
  </p:normalViewPr>
  <p:slideViewPr>
    <p:cSldViewPr snapToGrid="0">
      <p:cViewPr varScale="1">
        <p:scale>
          <a:sx n="111" d="100"/>
          <a:sy n="111" d="100"/>
        </p:scale>
        <p:origin x="456" y="78"/>
      </p:cViewPr>
      <p:guideLst>
        <p:guide orient="horz" pos="2160"/>
        <p:guide pos="512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D8E558-D6E8-437E-BCD3-1039744FFBA4}" type="doc">
      <dgm:prSet loTypeId="urn:microsoft.com/office/officeart/2005/8/layout/vProcess5" loCatId="process" qsTypeId="urn:microsoft.com/office/officeart/2005/8/quickstyle/simple1" qsCatId="simple" csTypeId="urn:microsoft.com/office/officeart/2005/8/colors/accent1_1" csCatId="accent1" phldr="1"/>
      <dgm:spPr/>
      <dgm:t>
        <a:bodyPr/>
        <a:lstStyle/>
        <a:p>
          <a:endParaRPr lang="it-IT"/>
        </a:p>
      </dgm:t>
    </dgm:pt>
    <dgm:pt modelId="{718E4AB4-085A-474C-A490-36E4356BC7E8}">
      <dgm:prSet custT="1"/>
      <dgm:spPr/>
      <dgm:t>
        <a:bodyPr/>
        <a:lstStyle/>
        <a:p>
          <a:pPr rtl="0"/>
          <a:r>
            <a:rPr lang="en-US" sz="1800" b="1" i="0" baseline="0" dirty="0">
              <a:latin typeface="Calibri" pitchFamily="34" charset="0"/>
            </a:rPr>
            <a:t>Global perspective</a:t>
          </a:r>
          <a:r>
            <a:rPr lang="en-US" sz="1800" b="0" i="0" baseline="0" dirty="0">
              <a:latin typeface="Calibri" pitchFamily="34" charset="0"/>
            </a:rPr>
            <a:t>: by 2050 68% of the world’s population will live in urbanized areas </a:t>
          </a:r>
          <a:r>
            <a:rPr lang="it-IT" sz="1800" b="0" i="0" baseline="0" dirty="0" err="1">
              <a:latin typeface="Calibri" pitchFamily="34" charset="0"/>
            </a:rPr>
            <a:t>of</a:t>
          </a:r>
          <a:r>
            <a:rPr lang="it-IT" sz="1800" b="0" i="0" baseline="0" dirty="0">
              <a:latin typeface="Calibri" pitchFamily="34" charset="0"/>
            </a:rPr>
            <a:t> the </a:t>
          </a:r>
          <a:r>
            <a:rPr lang="it-IT" sz="1800" b="0" i="0" baseline="0" dirty="0" err="1">
              <a:latin typeface="Calibri" pitchFamily="34" charset="0"/>
            </a:rPr>
            <a:t>planet</a:t>
          </a:r>
          <a:endParaRPr lang="en-US" sz="1800" b="0" i="0" baseline="0" dirty="0">
            <a:latin typeface="Calibri" pitchFamily="34" charset="0"/>
          </a:endParaRPr>
        </a:p>
      </dgm:t>
    </dgm:pt>
    <dgm:pt modelId="{F1973064-F134-41C4-A7CF-8706B5B7A547}" type="parTrans" cxnId="{1B7D9D02-E0B2-4AD4-9C6E-7B629B9023AE}">
      <dgm:prSet/>
      <dgm:spPr/>
      <dgm:t>
        <a:bodyPr/>
        <a:lstStyle/>
        <a:p>
          <a:endParaRPr lang="it-IT" sz="1800" b="0">
            <a:latin typeface="Calibri" pitchFamily="34" charset="0"/>
          </a:endParaRPr>
        </a:p>
      </dgm:t>
    </dgm:pt>
    <dgm:pt modelId="{FEC6EF20-B13D-4D45-A133-4B9E36899A40}" type="sibTrans" cxnId="{1B7D9D02-E0B2-4AD4-9C6E-7B629B9023AE}">
      <dgm:prSet custT="1"/>
      <dgm:spPr/>
      <dgm:t>
        <a:bodyPr/>
        <a:lstStyle/>
        <a:p>
          <a:endParaRPr lang="it-IT" sz="1800" b="0">
            <a:latin typeface="Calibri" pitchFamily="34" charset="0"/>
          </a:endParaRPr>
        </a:p>
      </dgm:t>
    </dgm:pt>
    <dgm:pt modelId="{409E6BF3-D016-4823-B276-4172BC6F0A73}">
      <dgm:prSet custT="1"/>
      <dgm:spPr/>
      <dgm:t>
        <a:bodyPr/>
        <a:lstStyle/>
        <a:p>
          <a:pPr rtl="0"/>
          <a:r>
            <a:rPr lang="en-US" sz="1800" b="1" i="0" baseline="0" dirty="0">
              <a:latin typeface="Calibri" pitchFamily="34" charset="0"/>
            </a:rPr>
            <a:t>European perspective</a:t>
          </a:r>
          <a:r>
            <a:rPr lang="en-US" sz="1800" b="0" i="0" baseline="0" dirty="0">
              <a:latin typeface="Calibri" pitchFamily="34" charset="0"/>
            </a:rPr>
            <a:t>: in  2050 Europe’s urban areas will host 82% of the population. </a:t>
          </a:r>
          <a:endParaRPr lang="it-IT" sz="1800" b="0" dirty="0">
            <a:latin typeface="Calibri" pitchFamily="34" charset="0"/>
          </a:endParaRPr>
        </a:p>
      </dgm:t>
    </dgm:pt>
    <dgm:pt modelId="{0F252EC8-00CB-4054-85F9-1382FBDDFABA}" type="parTrans" cxnId="{916D7463-6ADC-4F9E-80B4-64452792B358}">
      <dgm:prSet/>
      <dgm:spPr/>
      <dgm:t>
        <a:bodyPr/>
        <a:lstStyle/>
        <a:p>
          <a:endParaRPr lang="it-IT" sz="1800" b="0">
            <a:latin typeface="Calibri" pitchFamily="34" charset="0"/>
          </a:endParaRPr>
        </a:p>
      </dgm:t>
    </dgm:pt>
    <dgm:pt modelId="{A4374E79-8F67-452B-99D3-EDD0B4D06616}" type="sibTrans" cxnId="{916D7463-6ADC-4F9E-80B4-64452792B358}">
      <dgm:prSet custT="1"/>
      <dgm:spPr/>
      <dgm:t>
        <a:bodyPr/>
        <a:lstStyle/>
        <a:p>
          <a:endParaRPr lang="it-IT" sz="1800" b="0">
            <a:latin typeface="Calibri" pitchFamily="34" charset="0"/>
          </a:endParaRPr>
        </a:p>
      </dgm:t>
    </dgm:pt>
    <dgm:pt modelId="{FA0A98B8-824F-41DA-820C-CF46428C2177}">
      <dgm:prSet custT="1"/>
      <dgm:spPr/>
      <dgm:t>
        <a:bodyPr/>
        <a:lstStyle/>
        <a:p>
          <a:pPr rtl="0"/>
          <a:r>
            <a:rPr lang="en-US" sz="1800" b="1" i="0" baseline="0" dirty="0">
              <a:latin typeface="Calibri" pitchFamily="34" charset="0"/>
            </a:rPr>
            <a:t>Local impacts in Genoa context</a:t>
          </a:r>
          <a:r>
            <a:rPr lang="en-US" sz="1800" b="0" i="0" baseline="0" dirty="0">
              <a:latin typeface="Calibri" pitchFamily="34" charset="0"/>
            </a:rPr>
            <a:t>: Genoa and its metropolitan area will face a similar process of urbanization, which will be accompanied by a progressive increase in population longevity and by the abandonment of rural and suburban areas.</a:t>
          </a:r>
          <a:endParaRPr lang="it-IT" sz="1800" b="0" dirty="0">
            <a:latin typeface="Calibri" pitchFamily="34" charset="0"/>
          </a:endParaRPr>
        </a:p>
      </dgm:t>
    </dgm:pt>
    <dgm:pt modelId="{905A445F-76B4-4DCD-9674-9A197F4FA406}" type="parTrans" cxnId="{379E3675-2CA6-4BE8-8B26-6DFD6B8511EE}">
      <dgm:prSet/>
      <dgm:spPr/>
      <dgm:t>
        <a:bodyPr/>
        <a:lstStyle/>
        <a:p>
          <a:endParaRPr lang="it-IT" sz="1800" b="0">
            <a:latin typeface="Calibri" pitchFamily="34" charset="0"/>
          </a:endParaRPr>
        </a:p>
      </dgm:t>
    </dgm:pt>
    <dgm:pt modelId="{12639013-F111-41A7-BA4E-23EFE6162F66}" type="sibTrans" cxnId="{379E3675-2CA6-4BE8-8B26-6DFD6B8511EE}">
      <dgm:prSet/>
      <dgm:spPr/>
      <dgm:t>
        <a:bodyPr/>
        <a:lstStyle/>
        <a:p>
          <a:endParaRPr lang="it-IT" sz="1800" b="0">
            <a:latin typeface="Calibri" pitchFamily="34" charset="0"/>
          </a:endParaRPr>
        </a:p>
      </dgm:t>
    </dgm:pt>
    <dgm:pt modelId="{2B565598-746F-439F-966F-3F75FF7470FD}" type="pres">
      <dgm:prSet presAssocID="{DAD8E558-D6E8-437E-BCD3-1039744FFBA4}" presName="outerComposite" presStyleCnt="0">
        <dgm:presLayoutVars>
          <dgm:chMax val="5"/>
          <dgm:dir/>
          <dgm:resizeHandles val="exact"/>
        </dgm:presLayoutVars>
      </dgm:prSet>
      <dgm:spPr/>
    </dgm:pt>
    <dgm:pt modelId="{4FB1F7CD-FB7D-43A5-91F9-67A27D9F935F}" type="pres">
      <dgm:prSet presAssocID="{DAD8E558-D6E8-437E-BCD3-1039744FFBA4}" presName="dummyMaxCanvas" presStyleCnt="0">
        <dgm:presLayoutVars/>
      </dgm:prSet>
      <dgm:spPr/>
    </dgm:pt>
    <dgm:pt modelId="{2847642D-4144-4EE8-8C88-34F0BB93541D}" type="pres">
      <dgm:prSet presAssocID="{DAD8E558-D6E8-437E-BCD3-1039744FFBA4}" presName="ThreeNodes_1" presStyleLbl="node1" presStyleIdx="0" presStyleCnt="3" custScaleX="60816" custLinFactNeighborX="-22974" custLinFactNeighborY="4822">
        <dgm:presLayoutVars>
          <dgm:bulletEnabled val="1"/>
        </dgm:presLayoutVars>
      </dgm:prSet>
      <dgm:spPr/>
    </dgm:pt>
    <dgm:pt modelId="{D542F222-43A7-42F3-8891-A6F6B4FE0579}" type="pres">
      <dgm:prSet presAssocID="{DAD8E558-D6E8-437E-BCD3-1039744FFBA4}" presName="ThreeNodes_2" presStyleLbl="node1" presStyleIdx="1" presStyleCnt="3" custScaleY="78988" custLinFactNeighborX="-185" custLinFactNeighborY="7234">
        <dgm:presLayoutVars>
          <dgm:bulletEnabled val="1"/>
        </dgm:presLayoutVars>
      </dgm:prSet>
      <dgm:spPr/>
    </dgm:pt>
    <dgm:pt modelId="{0442471F-B27C-4C85-B072-B5644365222D}" type="pres">
      <dgm:prSet presAssocID="{DAD8E558-D6E8-437E-BCD3-1039744FFBA4}" presName="ThreeNodes_3" presStyleLbl="node1" presStyleIdx="2" presStyleCnt="3">
        <dgm:presLayoutVars>
          <dgm:bulletEnabled val="1"/>
        </dgm:presLayoutVars>
      </dgm:prSet>
      <dgm:spPr/>
    </dgm:pt>
    <dgm:pt modelId="{AD776F1F-768D-4653-91BB-48166EB0FA37}" type="pres">
      <dgm:prSet presAssocID="{DAD8E558-D6E8-437E-BCD3-1039744FFBA4}" presName="ThreeConn_1-2" presStyleLbl="fgAccFollowNode1" presStyleIdx="0" presStyleCnt="2" custLinFactX="-200000" custLinFactNeighborX="-217329" custLinFactNeighborY="9274">
        <dgm:presLayoutVars>
          <dgm:bulletEnabled val="1"/>
        </dgm:presLayoutVars>
      </dgm:prSet>
      <dgm:spPr/>
    </dgm:pt>
    <dgm:pt modelId="{5648D9C3-BBE6-42C7-BF74-D57DB008B5A8}" type="pres">
      <dgm:prSet presAssocID="{DAD8E558-D6E8-437E-BCD3-1039744FFBA4}" presName="ThreeConn_2-3" presStyleLbl="fgAccFollowNode1" presStyleIdx="1" presStyleCnt="2">
        <dgm:presLayoutVars>
          <dgm:bulletEnabled val="1"/>
        </dgm:presLayoutVars>
      </dgm:prSet>
      <dgm:spPr/>
    </dgm:pt>
    <dgm:pt modelId="{77D8303D-BF46-4FBC-A043-3D0C7E80E834}" type="pres">
      <dgm:prSet presAssocID="{DAD8E558-D6E8-437E-BCD3-1039744FFBA4}" presName="ThreeNodes_1_text" presStyleLbl="node1" presStyleIdx="2" presStyleCnt="3">
        <dgm:presLayoutVars>
          <dgm:bulletEnabled val="1"/>
        </dgm:presLayoutVars>
      </dgm:prSet>
      <dgm:spPr/>
    </dgm:pt>
    <dgm:pt modelId="{4E7F0422-1C9B-4127-A9A6-3DC8BCC571C8}" type="pres">
      <dgm:prSet presAssocID="{DAD8E558-D6E8-437E-BCD3-1039744FFBA4}" presName="ThreeNodes_2_text" presStyleLbl="node1" presStyleIdx="2" presStyleCnt="3">
        <dgm:presLayoutVars>
          <dgm:bulletEnabled val="1"/>
        </dgm:presLayoutVars>
      </dgm:prSet>
      <dgm:spPr/>
    </dgm:pt>
    <dgm:pt modelId="{6231D1F9-2603-4147-84F0-026435014115}" type="pres">
      <dgm:prSet presAssocID="{DAD8E558-D6E8-437E-BCD3-1039744FFBA4}" presName="ThreeNodes_3_text" presStyleLbl="node1" presStyleIdx="2" presStyleCnt="3">
        <dgm:presLayoutVars>
          <dgm:bulletEnabled val="1"/>
        </dgm:presLayoutVars>
      </dgm:prSet>
      <dgm:spPr/>
    </dgm:pt>
  </dgm:ptLst>
  <dgm:cxnLst>
    <dgm:cxn modelId="{E1F89D01-E8E5-4A0C-BCCE-C4A19752826E}" type="presOf" srcId="{718E4AB4-085A-474C-A490-36E4356BC7E8}" destId="{2847642D-4144-4EE8-8C88-34F0BB93541D}" srcOrd="0" destOrd="0" presId="urn:microsoft.com/office/officeart/2005/8/layout/vProcess5"/>
    <dgm:cxn modelId="{1B7D9D02-E0B2-4AD4-9C6E-7B629B9023AE}" srcId="{DAD8E558-D6E8-437E-BCD3-1039744FFBA4}" destId="{718E4AB4-085A-474C-A490-36E4356BC7E8}" srcOrd="0" destOrd="0" parTransId="{F1973064-F134-41C4-A7CF-8706B5B7A547}" sibTransId="{FEC6EF20-B13D-4D45-A133-4B9E36899A40}"/>
    <dgm:cxn modelId="{5501F942-8CC1-4AFB-8988-AC61C0D2962A}" type="presOf" srcId="{FEC6EF20-B13D-4D45-A133-4B9E36899A40}" destId="{AD776F1F-768D-4653-91BB-48166EB0FA37}" srcOrd="0" destOrd="0" presId="urn:microsoft.com/office/officeart/2005/8/layout/vProcess5"/>
    <dgm:cxn modelId="{916D7463-6ADC-4F9E-80B4-64452792B358}" srcId="{DAD8E558-D6E8-437E-BCD3-1039744FFBA4}" destId="{409E6BF3-D016-4823-B276-4172BC6F0A73}" srcOrd="1" destOrd="0" parTransId="{0F252EC8-00CB-4054-85F9-1382FBDDFABA}" sibTransId="{A4374E79-8F67-452B-99D3-EDD0B4D06616}"/>
    <dgm:cxn modelId="{7AA7F963-3ED8-4042-8C96-5648A836EA4B}" type="presOf" srcId="{718E4AB4-085A-474C-A490-36E4356BC7E8}" destId="{77D8303D-BF46-4FBC-A043-3D0C7E80E834}" srcOrd="1" destOrd="0" presId="urn:microsoft.com/office/officeart/2005/8/layout/vProcess5"/>
    <dgm:cxn modelId="{185BBE46-8C85-47F6-8774-4A654B882644}" type="presOf" srcId="{409E6BF3-D016-4823-B276-4172BC6F0A73}" destId="{4E7F0422-1C9B-4127-A9A6-3DC8BCC571C8}" srcOrd="1" destOrd="0" presId="urn:microsoft.com/office/officeart/2005/8/layout/vProcess5"/>
    <dgm:cxn modelId="{379E3675-2CA6-4BE8-8B26-6DFD6B8511EE}" srcId="{DAD8E558-D6E8-437E-BCD3-1039744FFBA4}" destId="{FA0A98B8-824F-41DA-820C-CF46428C2177}" srcOrd="2" destOrd="0" parTransId="{905A445F-76B4-4DCD-9674-9A197F4FA406}" sibTransId="{12639013-F111-41A7-BA4E-23EFE6162F66}"/>
    <dgm:cxn modelId="{1098EA79-4898-410A-A5E2-D717A3D5CD91}" type="presOf" srcId="{DAD8E558-D6E8-437E-BCD3-1039744FFBA4}" destId="{2B565598-746F-439F-966F-3F75FF7470FD}" srcOrd="0" destOrd="0" presId="urn:microsoft.com/office/officeart/2005/8/layout/vProcess5"/>
    <dgm:cxn modelId="{30CF2CA1-1017-4EA0-AF84-0F52CBF31287}" type="presOf" srcId="{FA0A98B8-824F-41DA-820C-CF46428C2177}" destId="{0442471F-B27C-4C85-B072-B5644365222D}" srcOrd="0" destOrd="0" presId="urn:microsoft.com/office/officeart/2005/8/layout/vProcess5"/>
    <dgm:cxn modelId="{85AE96A6-89D1-43CC-A8A0-47E41AA496AF}" type="presOf" srcId="{A4374E79-8F67-452B-99D3-EDD0B4D06616}" destId="{5648D9C3-BBE6-42C7-BF74-D57DB008B5A8}" srcOrd="0" destOrd="0" presId="urn:microsoft.com/office/officeart/2005/8/layout/vProcess5"/>
    <dgm:cxn modelId="{69B84BC4-2D9F-4E26-A16F-0A0E162A9746}" type="presOf" srcId="{409E6BF3-D016-4823-B276-4172BC6F0A73}" destId="{D542F222-43A7-42F3-8891-A6F6B4FE0579}" srcOrd="0" destOrd="0" presId="urn:microsoft.com/office/officeart/2005/8/layout/vProcess5"/>
    <dgm:cxn modelId="{B303FAE7-1F0C-4C31-8CFA-5B6811BFCDB5}" type="presOf" srcId="{FA0A98B8-824F-41DA-820C-CF46428C2177}" destId="{6231D1F9-2603-4147-84F0-026435014115}" srcOrd="1" destOrd="0" presId="urn:microsoft.com/office/officeart/2005/8/layout/vProcess5"/>
    <dgm:cxn modelId="{363C102A-2E26-4EA5-839D-89A04FDF3CD6}" type="presParOf" srcId="{2B565598-746F-439F-966F-3F75FF7470FD}" destId="{4FB1F7CD-FB7D-43A5-91F9-67A27D9F935F}" srcOrd="0" destOrd="0" presId="urn:microsoft.com/office/officeart/2005/8/layout/vProcess5"/>
    <dgm:cxn modelId="{9F603638-A7F9-4721-8148-7F547B034326}" type="presParOf" srcId="{2B565598-746F-439F-966F-3F75FF7470FD}" destId="{2847642D-4144-4EE8-8C88-34F0BB93541D}" srcOrd="1" destOrd="0" presId="urn:microsoft.com/office/officeart/2005/8/layout/vProcess5"/>
    <dgm:cxn modelId="{51E3179C-00F1-465E-A96E-60919666DC24}" type="presParOf" srcId="{2B565598-746F-439F-966F-3F75FF7470FD}" destId="{D542F222-43A7-42F3-8891-A6F6B4FE0579}" srcOrd="2" destOrd="0" presId="urn:microsoft.com/office/officeart/2005/8/layout/vProcess5"/>
    <dgm:cxn modelId="{4E53AA24-6734-424D-9C28-701466ACA865}" type="presParOf" srcId="{2B565598-746F-439F-966F-3F75FF7470FD}" destId="{0442471F-B27C-4C85-B072-B5644365222D}" srcOrd="3" destOrd="0" presId="urn:microsoft.com/office/officeart/2005/8/layout/vProcess5"/>
    <dgm:cxn modelId="{781A7F1A-B77A-4116-9CAA-E0874102ABD3}" type="presParOf" srcId="{2B565598-746F-439F-966F-3F75FF7470FD}" destId="{AD776F1F-768D-4653-91BB-48166EB0FA37}" srcOrd="4" destOrd="0" presId="urn:microsoft.com/office/officeart/2005/8/layout/vProcess5"/>
    <dgm:cxn modelId="{D71B397A-4DA2-4F62-9CFA-12322566ED04}" type="presParOf" srcId="{2B565598-746F-439F-966F-3F75FF7470FD}" destId="{5648D9C3-BBE6-42C7-BF74-D57DB008B5A8}" srcOrd="5" destOrd="0" presId="urn:microsoft.com/office/officeart/2005/8/layout/vProcess5"/>
    <dgm:cxn modelId="{79F889A7-A4C3-4F0D-90A6-9EF8C7590538}" type="presParOf" srcId="{2B565598-746F-439F-966F-3F75FF7470FD}" destId="{77D8303D-BF46-4FBC-A043-3D0C7E80E834}" srcOrd="6" destOrd="0" presId="urn:microsoft.com/office/officeart/2005/8/layout/vProcess5"/>
    <dgm:cxn modelId="{9025687F-BBA7-4A8F-B3E0-72C7B252D208}" type="presParOf" srcId="{2B565598-746F-439F-966F-3F75FF7470FD}" destId="{4E7F0422-1C9B-4127-A9A6-3DC8BCC571C8}" srcOrd="7" destOrd="0" presId="urn:microsoft.com/office/officeart/2005/8/layout/vProcess5"/>
    <dgm:cxn modelId="{FCE1B6C6-A508-4A4B-82E6-5B80F97A3862}" type="presParOf" srcId="{2B565598-746F-439F-966F-3F75FF7470FD}" destId="{6231D1F9-2603-4147-84F0-026435014115}"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D8E558-D6E8-437E-BCD3-1039744FFBA4}" type="doc">
      <dgm:prSet loTypeId="urn:microsoft.com/office/officeart/2005/8/layout/vProcess5" loCatId="process" qsTypeId="urn:microsoft.com/office/officeart/2005/8/quickstyle/simple1" qsCatId="simple" csTypeId="urn:microsoft.com/office/officeart/2005/8/colors/accent1_1" csCatId="accent1" phldr="1"/>
      <dgm:spPr/>
      <dgm:t>
        <a:bodyPr/>
        <a:lstStyle/>
        <a:p>
          <a:endParaRPr lang="it-IT"/>
        </a:p>
      </dgm:t>
    </dgm:pt>
    <dgm:pt modelId="{718E4AB4-085A-474C-A490-36E4356BC7E8}">
      <dgm:prSet custT="1"/>
      <dgm:spPr/>
      <dgm:t>
        <a:bodyPr/>
        <a:lstStyle/>
        <a:p>
          <a:pPr rtl="0"/>
          <a:r>
            <a:rPr lang="en-US" sz="1600" b="1" i="0" baseline="0" dirty="0">
              <a:latin typeface="Calibri" pitchFamily="34" charset="0"/>
            </a:rPr>
            <a:t>Global perspective</a:t>
          </a:r>
          <a:r>
            <a:rPr lang="en-US" sz="1600" b="0" i="0" baseline="0" dirty="0">
              <a:latin typeface="Calibri" pitchFamily="34" charset="0"/>
            </a:rPr>
            <a:t>: future improvement  and use of Artificial Intelligence, Automation, Robotics, 5G, Big Data, Augmented Reality, </a:t>
          </a:r>
          <a:r>
            <a:rPr lang="en-US" sz="1600" b="0" i="0" baseline="0" dirty="0" err="1">
              <a:latin typeface="Calibri" pitchFamily="34" charset="0"/>
            </a:rPr>
            <a:t>IoT</a:t>
          </a:r>
          <a:r>
            <a:rPr lang="en-US" sz="1600" b="0" i="0" baseline="0" dirty="0">
              <a:latin typeface="Calibri" pitchFamily="34" charset="0"/>
            </a:rPr>
            <a:t>, Cloud, etc. will improve our ability for anticipation, innovation and new experimentation if no-one is left behind</a:t>
          </a:r>
        </a:p>
      </dgm:t>
    </dgm:pt>
    <dgm:pt modelId="{F1973064-F134-41C4-A7CF-8706B5B7A547}" type="parTrans" cxnId="{1B7D9D02-E0B2-4AD4-9C6E-7B629B9023AE}">
      <dgm:prSet/>
      <dgm:spPr/>
      <dgm:t>
        <a:bodyPr/>
        <a:lstStyle/>
        <a:p>
          <a:endParaRPr lang="it-IT" sz="1800" b="0">
            <a:latin typeface="Calibri" pitchFamily="34" charset="0"/>
          </a:endParaRPr>
        </a:p>
      </dgm:t>
    </dgm:pt>
    <dgm:pt modelId="{FEC6EF20-B13D-4D45-A133-4B9E36899A40}" type="sibTrans" cxnId="{1B7D9D02-E0B2-4AD4-9C6E-7B629B9023AE}">
      <dgm:prSet custT="1"/>
      <dgm:spPr/>
      <dgm:t>
        <a:bodyPr/>
        <a:lstStyle/>
        <a:p>
          <a:endParaRPr lang="it-IT" sz="1800" b="0">
            <a:latin typeface="Calibri" pitchFamily="34" charset="0"/>
          </a:endParaRPr>
        </a:p>
      </dgm:t>
    </dgm:pt>
    <dgm:pt modelId="{409E6BF3-D016-4823-B276-4172BC6F0A73}">
      <dgm:prSet custT="1"/>
      <dgm:spPr/>
      <dgm:t>
        <a:bodyPr/>
        <a:lstStyle/>
        <a:p>
          <a:pPr rtl="0">
            <a:spcAft>
              <a:spcPts val="0"/>
            </a:spcAft>
          </a:pPr>
          <a:r>
            <a:rPr lang="en-US" sz="1600" b="1" i="0" baseline="0" dirty="0">
              <a:latin typeface="Calibri" pitchFamily="34" charset="0"/>
            </a:rPr>
            <a:t>European perspective</a:t>
          </a:r>
          <a:r>
            <a:rPr lang="en-US" sz="1600" b="0" i="0" baseline="0" dirty="0">
              <a:latin typeface="Calibri" pitchFamily="34" charset="0"/>
            </a:rPr>
            <a:t>: </a:t>
          </a:r>
          <a:r>
            <a:rPr lang="it-IT" sz="1600" b="0" i="0" baseline="0" dirty="0" err="1">
              <a:latin typeface="Calibri" pitchFamily="34" charset="0"/>
            </a:rPr>
            <a:t>new</a:t>
          </a:r>
          <a:r>
            <a:rPr lang="it-IT" sz="1600" b="0" i="0" baseline="0" dirty="0">
              <a:latin typeface="Calibri" pitchFamily="34" charset="0"/>
            </a:rPr>
            <a:t> </a:t>
          </a:r>
          <a:r>
            <a:rPr lang="it-IT" sz="1600" b="0" i="0" baseline="0" dirty="0" err="1">
              <a:latin typeface="Calibri" pitchFamily="34" charset="0"/>
            </a:rPr>
            <a:t>digital</a:t>
          </a:r>
          <a:r>
            <a:rPr lang="it-IT" sz="1600" b="0" i="0" baseline="0" dirty="0">
              <a:latin typeface="Calibri" pitchFamily="34" charset="0"/>
            </a:rPr>
            <a:t> </a:t>
          </a:r>
          <a:r>
            <a:rPr lang="it-IT" sz="1600" b="0" i="0" baseline="0" dirty="0" err="1">
              <a:latin typeface="Calibri" pitchFamily="34" charset="0"/>
            </a:rPr>
            <a:t>resources</a:t>
          </a:r>
          <a:r>
            <a:rPr lang="it-IT" sz="1600" b="0" i="0" baseline="0" dirty="0">
              <a:latin typeface="Calibri" pitchFamily="34" charset="0"/>
            </a:rPr>
            <a:t> </a:t>
          </a:r>
          <a:r>
            <a:rPr lang="it-IT" sz="1600" b="0" i="0" baseline="0" dirty="0" err="1">
              <a:latin typeface="Calibri" pitchFamily="34" charset="0"/>
            </a:rPr>
            <a:t>will</a:t>
          </a:r>
          <a:r>
            <a:rPr lang="it-IT" sz="1600" b="0" i="0" baseline="0" dirty="0">
              <a:latin typeface="Calibri" pitchFamily="34" charset="0"/>
            </a:rPr>
            <a:t> </a:t>
          </a:r>
          <a:r>
            <a:rPr lang="en-US" sz="1600" b="0" i="0" baseline="0" dirty="0">
              <a:latin typeface="Calibri" pitchFamily="34" charset="0"/>
            </a:rPr>
            <a:t>improve collection and processing of</a:t>
          </a:r>
          <a:r>
            <a:rPr lang="it-IT" sz="1600" b="0" i="0" baseline="0" dirty="0">
              <a:latin typeface="Calibri" pitchFamily="34" charset="0"/>
            </a:rPr>
            <a:t> fine-scale </a:t>
          </a:r>
          <a:r>
            <a:rPr lang="it-IT" sz="1600" b="0" i="0" baseline="0" dirty="0" err="1">
              <a:latin typeface="Calibri" pitchFamily="34" charset="0"/>
            </a:rPr>
            <a:t>useful</a:t>
          </a:r>
          <a:r>
            <a:rPr lang="it-IT" sz="1600" b="0" i="0" baseline="0" dirty="0">
              <a:latin typeface="Calibri" pitchFamily="34" charset="0"/>
            </a:rPr>
            <a:t> </a:t>
          </a:r>
          <a:r>
            <a:rPr lang="en-US" sz="1600" b="0" i="0" baseline="0" dirty="0">
              <a:latin typeface="Calibri" pitchFamily="34" charset="0"/>
            </a:rPr>
            <a:t>data for a plurality of subjects, if they will apply</a:t>
          </a:r>
          <a:r>
            <a:rPr lang="it-IT" sz="1600" b="0" i="0" baseline="0" dirty="0">
              <a:latin typeface="Calibri" pitchFamily="34" charset="0"/>
            </a:rPr>
            <a:t> a collaborative </a:t>
          </a:r>
          <a:r>
            <a:rPr lang="en-US" sz="1600" b="0" i="0" baseline="0" dirty="0">
              <a:latin typeface="Calibri" pitchFamily="34" charset="0"/>
            </a:rPr>
            <a:t>process able to provide scenarios and solutions addressing the real problems of the different parties</a:t>
          </a:r>
          <a:endParaRPr lang="it-IT" sz="1600" b="0" dirty="0">
            <a:latin typeface="Calibri" pitchFamily="34" charset="0"/>
          </a:endParaRPr>
        </a:p>
      </dgm:t>
    </dgm:pt>
    <dgm:pt modelId="{0F252EC8-00CB-4054-85F9-1382FBDDFABA}" type="parTrans" cxnId="{916D7463-6ADC-4F9E-80B4-64452792B358}">
      <dgm:prSet/>
      <dgm:spPr/>
      <dgm:t>
        <a:bodyPr/>
        <a:lstStyle/>
        <a:p>
          <a:endParaRPr lang="it-IT" sz="1800" b="0">
            <a:latin typeface="Calibri" pitchFamily="34" charset="0"/>
          </a:endParaRPr>
        </a:p>
      </dgm:t>
    </dgm:pt>
    <dgm:pt modelId="{A4374E79-8F67-452B-99D3-EDD0B4D06616}" type="sibTrans" cxnId="{916D7463-6ADC-4F9E-80B4-64452792B358}">
      <dgm:prSet custT="1"/>
      <dgm:spPr/>
      <dgm:t>
        <a:bodyPr/>
        <a:lstStyle/>
        <a:p>
          <a:endParaRPr lang="it-IT" sz="1800" b="0">
            <a:latin typeface="Calibri" pitchFamily="34" charset="0"/>
          </a:endParaRPr>
        </a:p>
      </dgm:t>
    </dgm:pt>
    <dgm:pt modelId="{FA0A98B8-824F-41DA-820C-CF46428C2177}">
      <dgm:prSet custT="1"/>
      <dgm:spPr/>
      <dgm:t>
        <a:bodyPr/>
        <a:lstStyle/>
        <a:p>
          <a:pPr rtl="0">
            <a:spcAft>
              <a:spcPts val="0"/>
            </a:spcAft>
          </a:pPr>
          <a:r>
            <a:rPr lang="en-US" sz="1600" b="1" i="0" baseline="0" dirty="0">
              <a:latin typeface="Calibri" pitchFamily="34" charset="0"/>
            </a:rPr>
            <a:t>Local impacts in Genoa context</a:t>
          </a:r>
          <a:r>
            <a:rPr lang="en-US" sz="1600" b="0" i="0" baseline="0" dirty="0">
              <a:latin typeface="Calibri" pitchFamily="34" charset="0"/>
            </a:rPr>
            <a:t>: it is perhaps the one that is more commonly utilized both in the traditional and innovative fields pertaining to the issue of resilience, both in terms of innovative capacity a</a:t>
          </a:r>
          <a:r>
            <a:rPr lang="it-IT" sz="1600" b="0" i="0" baseline="0" dirty="0" err="1">
              <a:latin typeface="Calibri" pitchFamily="34" charset="0"/>
            </a:rPr>
            <a:t>nd</a:t>
          </a:r>
          <a:r>
            <a:rPr lang="it-IT" sz="1600" b="0" i="0" baseline="0" dirty="0">
              <a:latin typeface="Calibri" pitchFamily="34" charset="0"/>
            </a:rPr>
            <a:t> </a:t>
          </a:r>
          <a:r>
            <a:rPr lang="it-IT" sz="1600" b="0" i="0" baseline="0" dirty="0" err="1">
              <a:latin typeface="Calibri" pitchFamily="34" charset="0"/>
            </a:rPr>
            <a:t>flexibility</a:t>
          </a:r>
          <a:r>
            <a:rPr lang="it-IT" sz="1600" b="0" i="0" baseline="0" dirty="0">
              <a:latin typeface="Calibri" pitchFamily="34" charset="0"/>
            </a:rPr>
            <a:t> </a:t>
          </a:r>
          <a:r>
            <a:rPr lang="it-IT" sz="1600" b="0" i="0" baseline="0" dirty="0" err="1">
              <a:latin typeface="Calibri" pitchFamily="34" charset="0"/>
            </a:rPr>
            <a:t>of</a:t>
          </a:r>
          <a:r>
            <a:rPr lang="it-IT" sz="1600" b="0" i="0" baseline="0" dirty="0">
              <a:latin typeface="Calibri" pitchFamily="34" charset="0"/>
            </a:rPr>
            <a:t> </a:t>
          </a:r>
          <a:r>
            <a:rPr lang="it-IT" sz="1600" b="0" i="0" baseline="0" dirty="0" err="1">
              <a:latin typeface="Calibri" pitchFamily="34" charset="0"/>
            </a:rPr>
            <a:t>application</a:t>
          </a:r>
          <a:r>
            <a:rPr lang="it-IT" sz="1600" b="0" i="0" baseline="0" dirty="0">
              <a:latin typeface="Calibri" pitchFamily="34" charset="0"/>
            </a:rPr>
            <a:t> in </a:t>
          </a:r>
          <a:r>
            <a:rPr lang="it-IT" sz="1600" b="0" i="0" baseline="0" dirty="0" err="1">
              <a:latin typeface="Calibri" pitchFamily="34" charset="0"/>
            </a:rPr>
            <a:t>different</a:t>
          </a:r>
          <a:r>
            <a:rPr lang="it-IT" sz="1600" b="0" i="0" baseline="0" dirty="0">
              <a:latin typeface="Calibri" pitchFamily="34" charset="0"/>
            </a:rPr>
            <a:t> </a:t>
          </a:r>
          <a:r>
            <a:rPr lang="it-IT" sz="1600" b="0" i="0" baseline="0" dirty="0" err="1">
              <a:latin typeface="Calibri" pitchFamily="34" charset="0"/>
            </a:rPr>
            <a:t>sectors</a:t>
          </a:r>
          <a:endParaRPr lang="it-IT" sz="1600" b="0" dirty="0">
            <a:latin typeface="Calibri" pitchFamily="34" charset="0"/>
          </a:endParaRPr>
        </a:p>
      </dgm:t>
    </dgm:pt>
    <dgm:pt modelId="{905A445F-76B4-4DCD-9674-9A197F4FA406}" type="parTrans" cxnId="{379E3675-2CA6-4BE8-8B26-6DFD6B8511EE}">
      <dgm:prSet/>
      <dgm:spPr/>
      <dgm:t>
        <a:bodyPr/>
        <a:lstStyle/>
        <a:p>
          <a:endParaRPr lang="it-IT" sz="1800" b="0">
            <a:latin typeface="Calibri" pitchFamily="34" charset="0"/>
          </a:endParaRPr>
        </a:p>
      </dgm:t>
    </dgm:pt>
    <dgm:pt modelId="{12639013-F111-41A7-BA4E-23EFE6162F66}" type="sibTrans" cxnId="{379E3675-2CA6-4BE8-8B26-6DFD6B8511EE}">
      <dgm:prSet/>
      <dgm:spPr/>
      <dgm:t>
        <a:bodyPr/>
        <a:lstStyle/>
        <a:p>
          <a:endParaRPr lang="it-IT" sz="1800" b="0">
            <a:latin typeface="Calibri" pitchFamily="34" charset="0"/>
          </a:endParaRPr>
        </a:p>
      </dgm:t>
    </dgm:pt>
    <dgm:pt modelId="{2B565598-746F-439F-966F-3F75FF7470FD}" type="pres">
      <dgm:prSet presAssocID="{DAD8E558-D6E8-437E-BCD3-1039744FFBA4}" presName="outerComposite" presStyleCnt="0">
        <dgm:presLayoutVars>
          <dgm:chMax val="5"/>
          <dgm:dir/>
          <dgm:resizeHandles val="exact"/>
        </dgm:presLayoutVars>
      </dgm:prSet>
      <dgm:spPr/>
    </dgm:pt>
    <dgm:pt modelId="{4FB1F7CD-FB7D-43A5-91F9-67A27D9F935F}" type="pres">
      <dgm:prSet presAssocID="{DAD8E558-D6E8-437E-BCD3-1039744FFBA4}" presName="dummyMaxCanvas" presStyleCnt="0">
        <dgm:presLayoutVars/>
      </dgm:prSet>
      <dgm:spPr/>
    </dgm:pt>
    <dgm:pt modelId="{2847642D-4144-4EE8-8C88-34F0BB93541D}" type="pres">
      <dgm:prSet presAssocID="{DAD8E558-D6E8-437E-BCD3-1039744FFBA4}" presName="ThreeNodes_1" presStyleLbl="node1" presStyleIdx="0" presStyleCnt="3" custScaleX="93899" custLinFactNeighborX="-22974" custLinFactNeighborY="4822">
        <dgm:presLayoutVars>
          <dgm:bulletEnabled val="1"/>
        </dgm:presLayoutVars>
      </dgm:prSet>
      <dgm:spPr/>
    </dgm:pt>
    <dgm:pt modelId="{D542F222-43A7-42F3-8891-A6F6B4FE0579}" type="pres">
      <dgm:prSet presAssocID="{DAD8E558-D6E8-437E-BCD3-1039744FFBA4}" presName="ThreeNodes_2" presStyleLbl="node1" presStyleIdx="1" presStyleCnt="3" custScaleY="100883" custLinFactNeighborX="-185" custLinFactNeighborY="7234">
        <dgm:presLayoutVars>
          <dgm:bulletEnabled val="1"/>
        </dgm:presLayoutVars>
      </dgm:prSet>
      <dgm:spPr/>
    </dgm:pt>
    <dgm:pt modelId="{0442471F-B27C-4C85-B072-B5644365222D}" type="pres">
      <dgm:prSet presAssocID="{DAD8E558-D6E8-437E-BCD3-1039744FFBA4}" presName="ThreeNodes_3" presStyleLbl="node1" presStyleIdx="2" presStyleCnt="3">
        <dgm:presLayoutVars>
          <dgm:bulletEnabled val="1"/>
        </dgm:presLayoutVars>
      </dgm:prSet>
      <dgm:spPr/>
    </dgm:pt>
    <dgm:pt modelId="{AD776F1F-768D-4653-91BB-48166EB0FA37}" type="pres">
      <dgm:prSet presAssocID="{DAD8E558-D6E8-437E-BCD3-1039744FFBA4}" presName="ThreeConn_1-2" presStyleLbl="fgAccFollowNode1" presStyleIdx="0" presStyleCnt="2" custLinFactNeighborX="-70177" custLinFactNeighborY="14755">
        <dgm:presLayoutVars>
          <dgm:bulletEnabled val="1"/>
        </dgm:presLayoutVars>
      </dgm:prSet>
      <dgm:spPr/>
    </dgm:pt>
    <dgm:pt modelId="{5648D9C3-BBE6-42C7-BF74-D57DB008B5A8}" type="pres">
      <dgm:prSet presAssocID="{DAD8E558-D6E8-437E-BCD3-1039744FFBA4}" presName="ThreeConn_2-3" presStyleLbl="fgAccFollowNode1" presStyleIdx="1" presStyleCnt="2">
        <dgm:presLayoutVars>
          <dgm:bulletEnabled val="1"/>
        </dgm:presLayoutVars>
      </dgm:prSet>
      <dgm:spPr/>
    </dgm:pt>
    <dgm:pt modelId="{77D8303D-BF46-4FBC-A043-3D0C7E80E834}" type="pres">
      <dgm:prSet presAssocID="{DAD8E558-D6E8-437E-BCD3-1039744FFBA4}" presName="ThreeNodes_1_text" presStyleLbl="node1" presStyleIdx="2" presStyleCnt="3">
        <dgm:presLayoutVars>
          <dgm:bulletEnabled val="1"/>
        </dgm:presLayoutVars>
      </dgm:prSet>
      <dgm:spPr/>
    </dgm:pt>
    <dgm:pt modelId="{4E7F0422-1C9B-4127-A9A6-3DC8BCC571C8}" type="pres">
      <dgm:prSet presAssocID="{DAD8E558-D6E8-437E-BCD3-1039744FFBA4}" presName="ThreeNodes_2_text" presStyleLbl="node1" presStyleIdx="2" presStyleCnt="3">
        <dgm:presLayoutVars>
          <dgm:bulletEnabled val="1"/>
        </dgm:presLayoutVars>
      </dgm:prSet>
      <dgm:spPr/>
    </dgm:pt>
    <dgm:pt modelId="{6231D1F9-2603-4147-84F0-026435014115}" type="pres">
      <dgm:prSet presAssocID="{DAD8E558-D6E8-437E-BCD3-1039744FFBA4}" presName="ThreeNodes_3_text" presStyleLbl="node1" presStyleIdx="2" presStyleCnt="3">
        <dgm:presLayoutVars>
          <dgm:bulletEnabled val="1"/>
        </dgm:presLayoutVars>
      </dgm:prSet>
      <dgm:spPr/>
    </dgm:pt>
  </dgm:ptLst>
  <dgm:cxnLst>
    <dgm:cxn modelId="{1B7D9D02-E0B2-4AD4-9C6E-7B629B9023AE}" srcId="{DAD8E558-D6E8-437E-BCD3-1039744FFBA4}" destId="{718E4AB4-085A-474C-A490-36E4356BC7E8}" srcOrd="0" destOrd="0" parTransId="{F1973064-F134-41C4-A7CF-8706B5B7A547}" sibTransId="{FEC6EF20-B13D-4D45-A133-4B9E36899A40}"/>
    <dgm:cxn modelId="{87E2B102-F850-4582-9B92-649EB519352F}" type="presOf" srcId="{FA0A98B8-824F-41DA-820C-CF46428C2177}" destId="{0442471F-B27C-4C85-B072-B5644365222D}" srcOrd="0" destOrd="0" presId="urn:microsoft.com/office/officeart/2005/8/layout/vProcess5"/>
    <dgm:cxn modelId="{96723D13-44FD-44B2-9F88-8AB1DA68ED24}" type="presOf" srcId="{409E6BF3-D016-4823-B276-4172BC6F0A73}" destId="{4E7F0422-1C9B-4127-A9A6-3DC8BCC571C8}" srcOrd="1" destOrd="0" presId="urn:microsoft.com/office/officeart/2005/8/layout/vProcess5"/>
    <dgm:cxn modelId="{09D4A216-1EB8-4B3D-8CA0-E0D246B22890}" type="presOf" srcId="{718E4AB4-085A-474C-A490-36E4356BC7E8}" destId="{77D8303D-BF46-4FBC-A043-3D0C7E80E834}" srcOrd="1" destOrd="0" presId="urn:microsoft.com/office/officeart/2005/8/layout/vProcess5"/>
    <dgm:cxn modelId="{A6DA2C19-27D8-48D9-B043-1C7D2FF50FAB}" type="presOf" srcId="{FA0A98B8-824F-41DA-820C-CF46428C2177}" destId="{6231D1F9-2603-4147-84F0-026435014115}" srcOrd="1" destOrd="0" presId="urn:microsoft.com/office/officeart/2005/8/layout/vProcess5"/>
    <dgm:cxn modelId="{916D7463-6ADC-4F9E-80B4-64452792B358}" srcId="{DAD8E558-D6E8-437E-BCD3-1039744FFBA4}" destId="{409E6BF3-D016-4823-B276-4172BC6F0A73}" srcOrd="1" destOrd="0" parTransId="{0F252EC8-00CB-4054-85F9-1382FBDDFABA}" sibTransId="{A4374E79-8F67-452B-99D3-EDD0B4D06616}"/>
    <dgm:cxn modelId="{4F8B7A6A-CA4F-4A5A-A8F0-CC800139BAE3}" type="presOf" srcId="{FEC6EF20-B13D-4D45-A133-4B9E36899A40}" destId="{AD776F1F-768D-4653-91BB-48166EB0FA37}" srcOrd="0" destOrd="0" presId="urn:microsoft.com/office/officeart/2005/8/layout/vProcess5"/>
    <dgm:cxn modelId="{379E3675-2CA6-4BE8-8B26-6DFD6B8511EE}" srcId="{DAD8E558-D6E8-437E-BCD3-1039744FFBA4}" destId="{FA0A98B8-824F-41DA-820C-CF46428C2177}" srcOrd="2" destOrd="0" parTransId="{905A445F-76B4-4DCD-9674-9A197F4FA406}" sibTransId="{12639013-F111-41A7-BA4E-23EFE6162F66}"/>
    <dgm:cxn modelId="{3B9E037C-D39A-4D70-8ED0-4CDD2FE642D4}" type="presOf" srcId="{A4374E79-8F67-452B-99D3-EDD0B4D06616}" destId="{5648D9C3-BBE6-42C7-BF74-D57DB008B5A8}" srcOrd="0" destOrd="0" presId="urn:microsoft.com/office/officeart/2005/8/layout/vProcess5"/>
    <dgm:cxn modelId="{EEE7B581-0BDC-4D44-B847-86FAEACC1E3F}" type="presOf" srcId="{DAD8E558-D6E8-437E-BCD3-1039744FFBA4}" destId="{2B565598-746F-439F-966F-3F75FF7470FD}" srcOrd="0" destOrd="0" presId="urn:microsoft.com/office/officeart/2005/8/layout/vProcess5"/>
    <dgm:cxn modelId="{DF076CBC-1BF8-44AF-B9E1-C7D46E0B647A}" type="presOf" srcId="{718E4AB4-085A-474C-A490-36E4356BC7E8}" destId="{2847642D-4144-4EE8-8C88-34F0BB93541D}" srcOrd="0" destOrd="0" presId="urn:microsoft.com/office/officeart/2005/8/layout/vProcess5"/>
    <dgm:cxn modelId="{7CA613CB-8398-4CB3-B640-DDFE524E110E}" type="presOf" srcId="{409E6BF3-D016-4823-B276-4172BC6F0A73}" destId="{D542F222-43A7-42F3-8891-A6F6B4FE0579}" srcOrd="0" destOrd="0" presId="urn:microsoft.com/office/officeart/2005/8/layout/vProcess5"/>
    <dgm:cxn modelId="{DB1138B8-4BF3-492A-8CDF-F717D01CB71B}" type="presParOf" srcId="{2B565598-746F-439F-966F-3F75FF7470FD}" destId="{4FB1F7CD-FB7D-43A5-91F9-67A27D9F935F}" srcOrd="0" destOrd="0" presId="urn:microsoft.com/office/officeart/2005/8/layout/vProcess5"/>
    <dgm:cxn modelId="{68607FCD-E033-4F54-9343-DF01053419AB}" type="presParOf" srcId="{2B565598-746F-439F-966F-3F75FF7470FD}" destId="{2847642D-4144-4EE8-8C88-34F0BB93541D}" srcOrd="1" destOrd="0" presId="urn:microsoft.com/office/officeart/2005/8/layout/vProcess5"/>
    <dgm:cxn modelId="{AA143169-DD0F-42BC-AE0E-1A6AC5DC17F8}" type="presParOf" srcId="{2B565598-746F-439F-966F-3F75FF7470FD}" destId="{D542F222-43A7-42F3-8891-A6F6B4FE0579}" srcOrd="2" destOrd="0" presId="urn:microsoft.com/office/officeart/2005/8/layout/vProcess5"/>
    <dgm:cxn modelId="{86D2A8CD-0B19-4BCB-83A9-5247D1AAAA1F}" type="presParOf" srcId="{2B565598-746F-439F-966F-3F75FF7470FD}" destId="{0442471F-B27C-4C85-B072-B5644365222D}" srcOrd="3" destOrd="0" presId="urn:microsoft.com/office/officeart/2005/8/layout/vProcess5"/>
    <dgm:cxn modelId="{5E7FF5BB-A7E3-400E-A457-3A917E0316A0}" type="presParOf" srcId="{2B565598-746F-439F-966F-3F75FF7470FD}" destId="{AD776F1F-768D-4653-91BB-48166EB0FA37}" srcOrd="4" destOrd="0" presId="urn:microsoft.com/office/officeart/2005/8/layout/vProcess5"/>
    <dgm:cxn modelId="{A7703149-7657-4BA1-AC60-EFCAE37CD210}" type="presParOf" srcId="{2B565598-746F-439F-966F-3F75FF7470FD}" destId="{5648D9C3-BBE6-42C7-BF74-D57DB008B5A8}" srcOrd="5" destOrd="0" presId="urn:microsoft.com/office/officeart/2005/8/layout/vProcess5"/>
    <dgm:cxn modelId="{AEE9BCBB-8800-45DC-A3F6-73C26C4ADF5A}" type="presParOf" srcId="{2B565598-746F-439F-966F-3F75FF7470FD}" destId="{77D8303D-BF46-4FBC-A043-3D0C7E80E834}" srcOrd="6" destOrd="0" presId="urn:microsoft.com/office/officeart/2005/8/layout/vProcess5"/>
    <dgm:cxn modelId="{2F6BB986-5E9F-4922-90E7-EF8D7730AF87}" type="presParOf" srcId="{2B565598-746F-439F-966F-3F75FF7470FD}" destId="{4E7F0422-1C9B-4127-A9A6-3DC8BCC571C8}" srcOrd="7" destOrd="0" presId="urn:microsoft.com/office/officeart/2005/8/layout/vProcess5"/>
    <dgm:cxn modelId="{80E9754E-E9A8-460B-9822-8A9DED3AFF93}" type="presParOf" srcId="{2B565598-746F-439F-966F-3F75FF7470FD}" destId="{6231D1F9-2603-4147-84F0-026435014115}"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F005BBD-FB88-4D5F-8F96-CC8B99893047}" type="doc">
      <dgm:prSet loTypeId="urn:microsoft.com/office/officeart/2005/8/layout/chart3" loCatId="cycle" qsTypeId="urn:microsoft.com/office/officeart/2005/8/quickstyle/simple1" qsCatId="simple" csTypeId="urn:microsoft.com/office/officeart/2005/8/colors/colorful2" csCatId="colorful" phldr="1"/>
      <dgm:spPr/>
    </dgm:pt>
    <dgm:pt modelId="{8F90F1C5-1011-44E0-BDF7-881B8A891D7E}">
      <dgm:prSet phldrT="[Testo]"/>
      <dgm:spPr>
        <a:solidFill>
          <a:srgbClr val="00B050"/>
        </a:solidFill>
      </dgm:spPr>
      <dgm:t>
        <a:bodyPr/>
        <a:lstStyle/>
        <a:p>
          <a:r>
            <a:rPr lang="it-IT" dirty="0"/>
            <a:t>Green</a:t>
          </a:r>
        </a:p>
      </dgm:t>
    </dgm:pt>
    <dgm:pt modelId="{B82066CD-EA8E-4785-8146-6A36D952C316}" type="parTrans" cxnId="{8BB7A0FF-D95E-4201-AA26-FDB55EF84FA1}">
      <dgm:prSet/>
      <dgm:spPr/>
      <dgm:t>
        <a:bodyPr/>
        <a:lstStyle/>
        <a:p>
          <a:endParaRPr lang="it-IT"/>
        </a:p>
      </dgm:t>
    </dgm:pt>
    <dgm:pt modelId="{FE7FD738-F405-48D0-A338-97BE51B0568F}" type="sibTrans" cxnId="{8BB7A0FF-D95E-4201-AA26-FDB55EF84FA1}">
      <dgm:prSet/>
      <dgm:spPr/>
      <dgm:t>
        <a:bodyPr/>
        <a:lstStyle/>
        <a:p>
          <a:endParaRPr lang="it-IT"/>
        </a:p>
      </dgm:t>
    </dgm:pt>
    <dgm:pt modelId="{523D9ED5-22F7-493D-87A6-0D66386ED732}">
      <dgm:prSet phldrT="[Testo]"/>
      <dgm:spPr/>
      <dgm:t>
        <a:bodyPr/>
        <a:lstStyle/>
        <a:p>
          <a:r>
            <a:rPr lang="it-IT" dirty="0"/>
            <a:t>Soft</a:t>
          </a:r>
        </a:p>
      </dgm:t>
    </dgm:pt>
    <dgm:pt modelId="{4791E716-D489-4525-8E31-9060133E201F}" type="parTrans" cxnId="{4A88F36C-FBEB-450B-83C2-638EBF5B91AF}">
      <dgm:prSet/>
      <dgm:spPr/>
      <dgm:t>
        <a:bodyPr/>
        <a:lstStyle/>
        <a:p>
          <a:endParaRPr lang="it-IT"/>
        </a:p>
      </dgm:t>
    </dgm:pt>
    <dgm:pt modelId="{EB89A476-667E-416F-962E-F3C44460BF98}" type="sibTrans" cxnId="{4A88F36C-FBEB-450B-83C2-638EBF5B91AF}">
      <dgm:prSet/>
      <dgm:spPr/>
      <dgm:t>
        <a:bodyPr/>
        <a:lstStyle/>
        <a:p>
          <a:endParaRPr lang="it-IT"/>
        </a:p>
      </dgm:t>
    </dgm:pt>
    <dgm:pt modelId="{C45923AD-EDA2-47C1-A55B-A981225B7FA7}">
      <dgm:prSet phldrT="[Testo]"/>
      <dgm:spPr>
        <a:solidFill>
          <a:schemeClr val="bg1">
            <a:lumMod val="65000"/>
          </a:schemeClr>
        </a:solidFill>
      </dgm:spPr>
      <dgm:t>
        <a:bodyPr/>
        <a:lstStyle/>
        <a:p>
          <a:r>
            <a:rPr lang="it-IT" dirty="0"/>
            <a:t>Grey</a:t>
          </a:r>
        </a:p>
      </dgm:t>
    </dgm:pt>
    <dgm:pt modelId="{77DDBCC0-F5CD-4539-A28A-2A04ED31746E}" type="parTrans" cxnId="{79739D5A-DFD7-4324-9D69-F92A81B49575}">
      <dgm:prSet/>
      <dgm:spPr/>
      <dgm:t>
        <a:bodyPr/>
        <a:lstStyle/>
        <a:p>
          <a:endParaRPr lang="it-IT"/>
        </a:p>
      </dgm:t>
    </dgm:pt>
    <dgm:pt modelId="{997F2AE8-7157-4F93-9C60-E4C57CE6058F}" type="sibTrans" cxnId="{79739D5A-DFD7-4324-9D69-F92A81B49575}">
      <dgm:prSet/>
      <dgm:spPr/>
      <dgm:t>
        <a:bodyPr/>
        <a:lstStyle/>
        <a:p>
          <a:endParaRPr lang="it-IT"/>
        </a:p>
      </dgm:t>
    </dgm:pt>
    <dgm:pt modelId="{50C65B49-AC41-4DD0-B0C8-5A7674352C84}" type="pres">
      <dgm:prSet presAssocID="{AF005BBD-FB88-4D5F-8F96-CC8B99893047}" presName="compositeShape" presStyleCnt="0">
        <dgm:presLayoutVars>
          <dgm:chMax val="7"/>
          <dgm:dir/>
          <dgm:resizeHandles val="exact"/>
        </dgm:presLayoutVars>
      </dgm:prSet>
      <dgm:spPr/>
    </dgm:pt>
    <dgm:pt modelId="{45EA3495-2A18-450C-AD44-734CA2A76C8C}" type="pres">
      <dgm:prSet presAssocID="{AF005BBD-FB88-4D5F-8F96-CC8B99893047}" presName="wedge1" presStyleLbl="node1" presStyleIdx="0" presStyleCnt="3"/>
      <dgm:spPr/>
    </dgm:pt>
    <dgm:pt modelId="{D1008761-16BE-47D0-8C9E-E08CAC718DA2}" type="pres">
      <dgm:prSet presAssocID="{AF005BBD-FB88-4D5F-8F96-CC8B99893047}" presName="wedge1Tx" presStyleLbl="node1" presStyleIdx="0" presStyleCnt="3">
        <dgm:presLayoutVars>
          <dgm:chMax val="0"/>
          <dgm:chPref val="0"/>
          <dgm:bulletEnabled val="1"/>
        </dgm:presLayoutVars>
      </dgm:prSet>
      <dgm:spPr/>
    </dgm:pt>
    <dgm:pt modelId="{11147766-AEFD-43C4-A312-2A11A283D98C}" type="pres">
      <dgm:prSet presAssocID="{AF005BBD-FB88-4D5F-8F96-CC8B99893047}" presName="wedge2" presStyleLbl="node1" presStyleIdx="1" presStyleCnt="3"/>
      <dgm:spPr/>
    </dgm:pt>
    <dgm:pt modelId="{DFF67F1C-66A6-47EE-8D42-7E1717732C29}" type="pres">
      <dgm:prSet presAssocID="{AF005BBD-FB88-4D5F-8F96-CC8B99893047}" presName="wedge2Tx" presStyleLbl="node1" presStyleIdx="1" presStyleCnt="3">
        <dgm:presLayoutVars>
          <dgm:chMax val="0"/>
          <dgm:chPref val="0"/>
          <dgm:bulletEnabled val="1"/>
        </dgm:presLayoutVars>
      </dgm:prSet>
      <dgm:spPr/>
    </dgm:pt>
    <dgm:pt modelId="{FCAB3870-9704-4F58-9DD4-F47065F58499}" type="pres">
      <dgm:prSet presAssocID="{AF005BBD-FB88-4D5F-8F96-CC8B99893047}" presName="wedge3" presStyleLbl="node1" presStyleIdx="2" presStyleCnt="3"/>
      <dgm:spPr/>
    </dgm:pt>
    <dgm:pt modelId="{8D9324C8-C1CD-46C2-881E-F342369E3966}" type="pres">
      <dgm:prSet presAssocID="{AF005BBD-FB88-4D5F-8F96-CC8B99893047}" presName="wedge3Tx" presStyleLbl="node1" presStyleIdx="2" presStyleCnt="3">
        <dgm:presLayoutVars>
          <dgm:chMax val="0"/>
          <dgm:chPref val="0"/>
          <dgm:bulletEnabled val="1"/>
        </dgm:presLayoutVars>
      </dgm:prSet>
      <dgm:spPr/>
    </dgm:pt>
  </dgm:ptLst>
  <dgm:cxnLst>
    <dgm:cxn modelId="{93CBE031-02D2-4B59-ABE9-835558C4577C}" type="presOf" srcId="{523D9ED5-22F7-493D-87A6-0D66386ED732}" destId="{11147766-AEFD-43C4-A312-2A11A283D98C}" srcOrd="0" destOrd="0" presId="urn:microsoft.com/office/officeart/2005/8/layout/chart3"/>
    <dgm:cxn modelId="{651D4A63-4172-4791-9C67-DE87D92C8997}" type="presOf" srcId="{8F90F1C5-1011-44E0-BDF7-881B8A891D7E}" destId="{D1008761-16BE-47D0-8C9E-E08CAC718DA2}" srcOrd="1" destOrd="0" presId="urn:microsoft.com/office/officeart/2005/8/layout/chart3"/>
    <dgm:cxn modelId="{05D2A165-D9D3-46C2-BF92-528AA5F15D67}" type="presOf" srcId="{523D9ED5-22F7-493D-87A6-0D66386ED732}" destId="{DFF67F1C-66A6-47EE-8D42-7E1717732C29}" srcOrd="1" destOrd="0" presId="urn:microsoft.com/office/officeart/2005/8/layout/chart3"/>
    <dgm:cxn modelId="{93A9CB69-9926-40A5-8646-A315B145C314}" type="presOf" srcId="{8F90F1C5-1011-44E0-BDF7-881B8A891D7E}" destId="{45EA3495-2A18-450C-AD44-734CA2A76C8C}" srcOrd="0" destOrd="0" presId="urn:microsoft.com/office/officeart/2005/8/layout/chart3"/>
    <dgm:cxn modelId="{4A88F36C-FBEB-450B-83C2-638EBF5B91AF}" srcId="{AF005BBD-FB88-4D5F-8F96-CC8B99893047}" destId="{523D9ED5-22F7-493D-87A6-0D66386ED732}" srcOrd="1" destOrd="0" parTransId="{4791E716-D489-4525-8E31-9060133E201F}" sibTransId="{EB89A476-667E-416F-962E-F3C44460BF98}"/>
    <dgm:cxn modelId="{79739D5A-DFD7-4324-9D69-F92A81B49575}" srcId="{AF005BBD-FB88-4D5F-8F96-CC8B99893047}" destId="{C45923AD-EDA2-47C1-A55B-A981225B7FA7}" srcOrd="2" destOrd="0" parTransId="{77DDBCC0-F5CD-4539-A28A-2A04ED31746E}" sibTransId="{997F2AE8-7157-4F93-9C60-E4C57CE6058F}"/>
    <dgm:cxn modelId="{EFE1497E-D782-4BD1-B0FC-62969C977A20}" type="presOf" srcId="{C45923AD-EDA2-47C1-A55B-A981225B7FA7}" destId="{8D9324C8-C1CD-46C2-881E-F342369E3966}" srcOrd="1" destOrd="0" presId="urn:microsoft.com/office/officeart/2005/8/layout/chart3"/>
    <dgm:cxn modelId="{001EC58C-AC06-40BD-BBC2-A97972FD7E86}" type="presOf" srcId="{C45923AD-EDA2-47C1-A55B-A981225B7FA7}" destId="{FCAB3870-9704-4F58-9DD4-F47065F58499}" srcOrd="0" destOrd="0" presId="urn:microsoft.com/office/officeart/2005/8/layout/chart3"/>
    <dgm:cxn modelId="{A63DA0CA-85F0-48FA-BAB6-AD91AFF073F6}" type="presOf" srcId="{AF005BBD-FB88-4D5F-8F96-CC8B99893047}" destId="{50C65B49-AC41-4DD0-B0C8-5A7674352C84}" srcOrd="0" destOrd="0" presId="urn:microsoft.com/office/officeart/2005/8/layout/chart3"/>
    <dgm:cxn modelId="{8BB7A0FF-D95E-4201-AA26-FDB55EF84FA1}" srcId="{AF005BBD-FB88-4D5F-8F96-CC8B99893047}" destId="{8F90F1C5-1011-44E0-BDF7-881B8A891D7E}" srcOrd="0" destOrd="0" parTransId="{B82066CD-EA8E-4785-8146-6A36D952C316}" sibTransId="{FE7FD738-F405-48D0-A338-97BE51B0568F}"/>
    <dgm:cxn modelId="{9B875D67-D693-49EC-8559-D0F602C0F339}" type="presParOf" srcId="{50C65B49-AC41-4DD0-B0C8-5A7674352C84}" destId="{45EA3495-2A18-450C-AD44-734CA2A76C8C}" srcOrd="0" destOrd="0" presId="urn:microsoft.com/office/officeart/2005/8/layout/chart3"/>
    <dgm:cxn modelId="{6D06D241-E932-48B1-A82C-4EA42F3878FA}" type="presParOf" srcId="{50C65B49-AC41-4DD0-B0C8-5A7674352C84}" destId="{D1008761-16BE-47D0-8C9E-E08CAC718DA2}" srcOrd="1" destOrd="0" presId="urn:microsoft.com/office/officeart/2005/8/layout/chart3"/>
    <dgm:cxn modelId="{0793A38F-AF22-47FC-9842-20C05DE5742E}" type="presParOf" srcId="{50C65B49-AC41-4DD0-B0C8-5A7674352C84}" destId="{11147766-AEFD-43C4-A312-2A11A283D98C}" srcOrd="2" destOrd="0" presId="urn:microsoft.com/office/officeart/2005/8/layout/chart3"/>
    <dgm:cxn modelId="{FDCF24F8-8A56-4E1D-88B9-D9451DD9FE51}" type="presParOf" srcId="{50C65B49-AC41-4DD0-B0C8-5A7674352C84}" destId="{DFF67F1C-66A6-47EE-8D42-7E1717732C29}" srcOrd="3" destOrd="0" presId="urn:microsoft.com/office/officeart/2005/8/layout/chart3"/>
    <dgm:cxn modelId="{47A4D14D-2036-459F-AFAE-26296972B32C}" type="presParOf" srcId="{50C65B49-AC41-4DD0-B0C8-5A7674352C84}" destId="{FCAB3870-9704-4F58-9DD4-F47065F58499}" srcOrd="4" destOrd="0" presId="urn:microsoft.com/office/officeart/2005/8/layout/chart3"/>
    <dgm:cxn modelId="{410156A9-90CE-4601-AE37-494382C7DFAA}" type="presParOf" srcId="{50C65B49-AC41-4DD0-B0C8-5A7674352C84}" destId="{8D9324C8-C1CD-46C2-881E-F342369E3966}" srcOrd="5" destOrd="0" presId="urn:microsoft.com/office/officeart/2005/8/layout/char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47642D-4144-4EE8-8C88-34F0BB93541D}">
      <dsp:nvSpPr>
        <dsp:cNvPr id="0" name=""/>
        <dsp:cNvSpPr/>
      </dsp:nvSpPr>
      <dsp:spPr>
        <a:xfrm>
          <a:off x="0" y="55412"/>
          <a:ext cx="4547814" cy="1149165"/>
        </a:xfrm>
        <a:prstGeom prst="roundRect">
          <a:avLst>
            <a:gd name="adj" fmla="val 10000"/>
          </a:avLst>
        </a:prstGeom>
        <a:solidFill>
          <a:schemeClr val="lt1">
            <a:hueOff val="0"/>
            <a:satOff val="0"/>
            <a:lumOff val="0"/>
            <a:alphaOff val="0"/>
          </a:schemeClr>
        </a:solidFill>
        <a:ln w="2642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b="1" i="0" kern="1200" baseline="0" dirty="0">
              <a:latin typeface="Calibri" pitchFamily="34" charset="0"/>
            </a:rPr>
            <a:t>Global perspective</a:t>
          </a:r>
          <a:r>
            <a:rPr lang="en-US" sz="1800" b="0" i="0" kern="1200" baseline="0" dirty="0">
              <a:latin typeface="Calibri" pitchFamily="34" charset="0"/>
            </a:rPr>
            <a:t>: by 2050 68% of the world’s population will live in urbanized areas </a:t>
          </a:r>
          <a:r>
            <a:rPr lang="it-IT" sz="1800" b="0" i="0" kern="1200" baseline="0" dirty="0" err="1">
              <a:latin typeface="Calibri" pitchFamily="34" charset="0"/>
            </a:rPr>
            <a:t>of</a:t>
          </a:r>
          <a:r>
            <a:rPr lang="it-IT" sz="1800" b="0" i="0" kern="1200" baseline="0" dirty="0">
              <a:latin typeface="Calibri" pitchFamily="34" charset="0"/>
            </a:rPr>
            <a:t> the </a:t>
          </a:r>
          <a:r>
            <a:rPr lang="it-IT" sz="1800" b="0" i="0" kern="1200" baseline="0" dirty="0" err="1">
              <a:latin typeface="Calibri" pitchFamily="34" charset="0"/>
            </a:rPr>
            <a:t>planet</a:t>
          </a:r>
          <a:endParaRPr lang="en-US" sz="1800" b="0" i="0" kern="1200" baseline="0" dirty="0">
            <a:latin typeface="Calibri" pitchFamily="34" charset="0"/>
          </a:endParaRPr>
        </a:p>
      </dsp:txBody>
      <dsp:txXfrm>
        <a:off x="33658" y="89070"/>
        <a:ext cx="3767295" cy="1081849"/>
      </dsp:txXfrm>
    </dsp:sp>
    <dsp:sp modelId="{D542F222-43A7-42F3-8891-A6F6B4FE0579}">
      <dsp:nvSpPr>
        <dsp:cNvPr id="0" name=""/>
        <dsp:cNvSpPr/>
      </dsp:nvSpPr>
      <dsp:spPr>
        <a:xfrm>
          <a:off x="645988" y="1544555"/>
          <a:ext cx="7477990" cy="907702"/>
        </a:xfrm>
        <a:prstGeom prst="roundRect">
          <a:avLst>
            <a:gd name="adj" fmla="val 10000"/>
          </a:avLst>
        </a:prstGeom>
        <a:solidFill>
          <a:schemeClr val="lt1">
            <a:hueOff val="0"/>
            <a:satOff val="0"/>
            <a:lumOff val="0"/>
            <a:alphaOff val="0"/>
          </a:schemeClr>
        </a:solidFill>
        <a:ln w="2642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b="1" i="0" kern="1200" baseline="0" dirty="0">
              <a:latin typeface="Calibri" pitchFamily="34" charset="0"/>
            </a:rPr>
            <a:t>European perspective</a:t>
          </a:r>
          <a:r>
            <a:rPr lang="en-US" sz="1800" b="0" i="0" kern="1200" baseline="0" dirty="0">
              <a:latin typeface="Calibri" pitchFamily="34" charset="0"/>
            </a:rPr>
            <a:t>: in  2050 Europe’s urban areas will host 82% of the population. </a:t>
          </a:r>
          <a:endParaRPr lang="it-IT" sz="1800" b="0" kern="1200" dirty="0">
            <a:latin typeface="Calibri" pitchFamily="34" charset="0"/>
          </a:endParaRPr>
        </a:p>
      </dsp:txBody>
      <dsp:txXfrm>
        <a:off x="672574" y="1571141"/>
        <a:ext cx="6018038" cy="854530"/>
      </dsp:txXfrm>
    </dsp:sp>
    <dsp:sp modelId="{0442471F-B27C-4C85-B072-B5644365222D}">
      <dsp:nvSpPr>
        <dsp:cNvPr id="0" name=""/>
        <dsp:cNvSpPr/>
      </dsp:nvSpPr>
      <dsp:spPr>
        <a:xfrm>
          <a:off x="1319645" y="2681386"/>
          <a:ext cx="7477990" cy="1149165"/>
        </a:xfrm>
        <a:prstGeom prst="roundRect">
          <a:avLst>
            <a:gd name="adj" fmla="val 10000"/>
          </a:avLst>
        </a:prstGeom>
        <a:solidFill>
          <a:schemeClr val="lt1">
            <a:hueOff val="0"/>
            <a:satOff val="0"/>
            <a:lumOff val="0"/>
            <a:alphaOff val="0"/>
          </a:schemeClr>
        </a:solidFill>
        <a:ln w="2642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b="1" i="0" kern="1200" baseline="0" dirty="0">
              <a:latin typeface="Calibri" pitchFamily="34" charset="0"/>
            </a:rPr>
            <a:t>Local impacts in Genoa context</a:t>
          </a:r>
          <a:r>
            <a:rPr lang="en-US" sz="1800" b="0" i="0" kern="1200" baseline="0" dirty="0">
              <a:latin typeface="Calibri" pitchFamily="34" charset="0"/>
            </a:rPr>
            <a:t>: Genoa and its metropolitan area will face a similar process of urbanization, which will be accompanied by a progressive increase in population longevity and by the abandonment of rural and suburban areas.</a:t>
          </a:r>
          <a:endParaRPr lang="it-IT" sz="1800" b="0" kern="1200" dirty="0">
            <a:latin typeface="Calibri" pitchFamily="34" charset="0"/>
          </a:endParaRPr>
        </a:p>
      </dsp:txBody>
      <dsp:txXfrm>
        <a:off x="1353303" y="2715044"/>
        <a:ext cx="6003894" cy="1081849"/>
      </dsp:txXfrm>
    </dsp:sp>
    <dsp:sp modelId="{AD776F1F-768D-4653-91BB-48166EB0FA37}">
      <dsp:nvSpPr>
        <dsp:cNvPr id="0" name=""/>
        <dsp:cNvSpPr/>
      </dsp:nvSpPr>
      <dsp:spPr>
        <a:xfrm>
          <a:off x="3613762" y="940723"/>
          <a:ext cx="746957" cy="746957"/>
        </a:xfrm>
        <a:prstGeom prst="downArrow">
          <a:avLst>
            <a:gd name="adj1" fmla="val 55000"/>
            <a:gd name="adj2" fmla="val 45000"/>
          </a:avLst>
        </a:prstGeom>
        <a:solidFill>
          <a:schemeClr val="lt1">
            <a:alpha val="90000"/>
            <a:tint val="40000"/>
            <a:hueOff val="0"/>
            <a:satOff val="0"/>
            <a:lumOff val="0"/>
            <a:alphaOff val="0"/>
          </a:schemeClr>
        </a:solidFill>
        <a:ln w="2642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it-IT" sz="1800" b="0" kern="1200">
            <a:latin typeface="Calibri" pitchFamily="34" charset="0"/>
          </a:endParaRPr>
        </a:p>
      </dsp:txBody>
      <dsp:txXfrm>
        <a:off x="3781827" y="940723"/>
        <a:ext cx="410827" cy="562085"/>
      </dsp:txXfrm>
    </dsp:sp>
    <dsp:sp modelId="{5648D9C3-BBE6-42C7-BF74-D57DB008B5A8}">
      <dsp:nvSpPr>
        <dsp:cNvPr id="0" name=""/>
        <dsp:cNvSpPr/>
      </dsp:nvSpPr>
      <dsp:spPr>
        <a:xfrm>
          <a:off x="7390855" y="2204482"/>
          <a:ext cx="746957" cy="746957"/>
        </a:xfrm>
        <a:prstGeom prst="downArrow">
          <a:avLst>
            <a:gd name="adj1" fmla="val 55000"/>
            <a:gd name="adj2" fmla="val 45000"/>
          </a:avLst>
        </a:prstGeom>
        <a:solidFill>
          <a:schemeClr val="lt1">
            <a:alpha val="90000"/>
            <a:tint val="40000"/>
            <a:hueOff val="0"/>
            <a:satOff val="0"/>
            <a:lumOff val="0"/>
            <a:alphaOff val="0"/>
          </a:schemeClr>
        </a:solidFill>
        <a:ln w="2642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it-IT" sz="1800" b="0" kern="1200">
            <a:latin typeface="Calibri" pitchFamily="34" charset="0"/>
          </a:endParaRPr>
        </a:p>
      </dsp:txBody>
      <dsp:txXfrm>
        <a:off x="7558920" y="2204482"/>
        <a:ext cx="410827" cy="5620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47642D-4144-4EE8-8C88-34F0BB93541D}">
      <dsp:nvSpPr>
        <dsp:cNvPr id="0" name=""/>
        <dsp:cNvSpPr/>
      </dsp:nvSpPr>
      <dsp:spPr>
        <a:xfrm>
          <a:off x="0" y="55412"/>
          <a:ext cx="7021758" cy="1149165"/>
        </a:xfrm>
        <a:prstGeom prst="roundRect">
          <a:avLst>
            <a:gd name="adj" fmla="val 10000"/>
          </a:avLst>
        </a:prstGeom>
        <a:solidFill>
          <a:schemeClr val="lt1">
            <a:hueOff val="0"/>
            <a:satOff val="0"/>
            <a:lumOff val="0"/>
            <a:alphaOff val="0"/>
          </a:schemeClr>
        </a:solidFill>
        <a:ln w="2642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b="1" i="0" kern="1200" baseline="0" dirty="0">
              <a:latin typeface="Calibri" pitchFamily="34" charset="0"/>
            </a:rPr>
            <a:t>Global perspective</a:t>
          </a:r>
          <a:r>
            <a:rPr lang="en-US" sz="1600" b="0" i="0" kern="1200" baseline="0" dirty="0">
              <a:latin typeface="Calibri" pitchFamily="34" charset="0"/>
            </a:rPr>
            <a:t>: future improvement  and use of Artificial Intelligence, Automation, Robotics, 5G, Big Data, Augmented Reality, </a:t>
          </a:r>
          <a:r>
            <a:rPr lang="en-US" sz="1600" b="0" i="0" kern="1200" baseline="0" dirty="0" err="1">
              <a:latin typeface="Calibri" pitchFamily="34" charset="0"/>
            </a:rPr>
            <a:t>IoT</a:t>
          </a:r>
          <a:r>
            <a:rPr lang="en-US" sz="1600" b="0" i="0" kern="1200" baseline="0" dirty="0">
              <a:latin typeface="Calibri" pitchFamily="34" charset="0"/>
            </a:rPr>
            <a:t>, Cloud, etc. will improve our ability for anticipation, innovation and new experimentation if no-one is left behind</a:t>
          </a:r>
        </a:p>
      </dsp:txBody>
      <dsp:txXfrm>
        <a:off x="33658" y="89070"/>
        <a:ext cx="5853266" cy="1081849"/>
      </dsp:txXfrm>
    </dsp:sp>
    <dsp:sp modelId="{D542F222-43A7-42F3-8891-A6F6B4FE0579}">
      <dsp:nvSpPr>
        <dsp:cNvPr id="0" name=""/>
        <dsp:cNvSpPr/>
      </dsp:nvSpPr>
      <dsp:spPr>
        <a:xfrm>
          <a:off x="645988" y="1418750"/>
          <a:ext cx="7477990" cy="1159312"/>
        </a:xfrm>
        <a:prstGeom prst="roundRect">
          <a:avLst>
            <a:gd name="adj" fmla="val 10000"/>
          </a:avLst>
        </a:prstGeom>
        <a:solidFill>
          <a:schemeClr val="lt1">
            <a:hueOff val="0"/>
            <a:satOff val="0"/>
            <a:lumOff val="0"/>
            <a:alphaOff val="0"/>
          </a:schemeClr>
        </a:solidFill>
        <a:ln w="2642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ts val="0"/>
            </a:spcAft>
            <a:buNone/>
          </a:pPr>
          <a:r>
            <a:rPr lang="en-US" sz="1600" b="1" i="0" kern="1200" baseline="0" dirty="0">
              <a:latin typeface="Calibri" pitchFamily="34" charset="0"/>
            </a:rPr>
            <a:t>European perspective</a:t>
          </a:r>
          <a:r>
            <a:rPr lang="en-US" sz="1600" b="0" i="0" kern="1200" baseline="0" dirty="0">
              <a:latin typeface="Calibri" pitchFamily="34" charset="0"/>
            </a:rPr>
            <a:t>: </a:t>
          </a:r>
          <a:r>
            <a:rPr lang="it-IT" sz="1600" b="0" i="0" kern="1200" baseline="0" dirty="0" err="1">
              <a:latin typeface="Calibri" pitchFamily="34" charset="0"/>
            </a:rPr>
            <a:t>new</a:t>
          </a:r>
          <a:r>
            <a:rPr lang="it-IT" sz="1600" b="0" i="0" kern="1200" baseline="0" dirty="0">
              <a:latin typeface="Calibri" pitchFamily="34" charset="0"/>
            </a:rPr>
            <a:t> </a:t>
          </a:r>
          <a:r>
            <a:rPr lang="it-IT" sz="1600" b="0" i="0" kern="1200" baseline="0" dirty="0" err="1">
              <a:latin typeface="Calibri" pitchFamily="34" charset="0"/>
            </a:rPr>
            <a:t>digital</a:t>
          </a:r>
          <a:r>
            <a:rPr lang="it-IT" sz="1600" b="0" i="0" kern="1200" baseline="0" dirty="0">
              <a:latin typeface="Calibri" pitchFamily="34" charset="0"/>
            </a:rPr>
            <a:t> </a:t>
          </a:r>
          <a:r>
            <a:rPr lang="it-IT" sz="1600" b="0" i="0" kern="1200" baseline="0" dirty="0" err="1">
              <a:latin typeface="Calibri" pitchFamily="34" charset="0"/>
            </a:rPr>
            <a:t>resources</a:t>
          </a:r>
          <a:r>
            <a:rPr lang="it-IT" sz="1600" b="0" i="0" kern="1200" baseline="0" dirty="0">
              <a:latin typeface="Calibri" pitchFamily="34" charset="0"/>
            </a:rPr>
            <a:t> </a:t>
          </a:r>
          <a:r>
            <a:rPr lang="it-IT" sz="1600" b="0" i="0" kern="1200" baseline="0" dirty="0" err="1">
              <a:latin typeface="Calibri" pitchFamily="34" charset="0"/>
            </a:rPr>
            <a:t>will</a:t>
          </a:r>
          <a:r>
            <a:rPr lang="it-IT" sz="1600" b="0" i="0" kern="1200" baseline="0" dirty="0">
              <a:latin typeface="Calibri" pitchFamily="34" charset="0"/>
            </a:rPr>
            <a:t> </a:t>
          </a:r>
          <a:r>
            <a:rPr lang="en-US" sz="1600" b="0" i="0" kern="1200" baseline="0" dirty="0">
              <a:latin typeface="Calibri" pitchFamily="34" charset="0"/>
            </a:rPr>
            <a:t>improve collection and processing of</a:t>
          </a:r>
          <a:r>
            <a:rPr lang="it-IT" sz="1600" b="0" i="0" kern="1200" baseline="0" dirty="0">
              <a:latin typeface="Calibri" pitchFamily="34" charset="0"/>
            </a:rPr>
            <a:t> fine-scale </a:t>
          </a:r>
          <a:r>
            <a:rPr lang="it-IT" sz="1600" b="0" i="0" kern="1200" baseline="0" dirty="0" err="1">
              <a:latin typeface="Calibri" pitchFamily="34" charset="0"/>
            </a:rPr>
            <a:t>useful</a:t>
          </a:r>
          <a:r>
            <a:rPr lang="it-IT" sz="1600" b="0" i="0" kern="1200" baseline="0" dirty="0">
              <a:latin typeface="Calibri" pitchFamily="34" charset="0"/>
            </a:rPr>
            <a:t> </a:t>
          </a:r>
          <a:r>
            <a:rPr lang="en-US" sz="1600" b="0" i="0" kern="1200" baseline="0" dirty="0">
              <a:latin typeface="Calibri" pitchFamily="34" charset="0"/>
            </a:rPr>
            <a:t>data for a plurality of subjects, if they will apply</a:t>
          </a:r>
          <a:r>
            <a:rPr lang="it-IT" sz="1600" b="0" i="0" kern="1200" baseline="0" dirty="0">
              <a:latin typeface="Calibri" pitchFamily="34" charset="0"/>
            </a:rPr>
            <a:t> a collaborative </a:t>
          </a:r>
          <a:r>
            <a:rPr lang="en-US" sz="1600" b="0" i="0" kern="1200" baseline="0" dirty="0">
              <a:latin typeface="Calibri" pitchFamily="34" charset="0"/>
            </a:rPr>
            <a:t>process able to provide scenarios and solutions addressing the real problems of the different parties</a:t>
          </a:r>
          <a:endParaRPr lang="it-IT" sz="1600" b="0" kern="1200" dirty="0">
            <a:latin typeface="Calibri" pitchFamily="34" charset="0"/>
          </a:endParaRPr>
        </a:p>
      </dsp:txBody>
      <dsp:txXfrm>
        <a:off x="679943" y="1452705"/>
        <a:ext cx="6003300" cy="1091402"/>
      </dsp:txXfrm>
    </dsp:sp>
    <dsp:sp modelId="{0442471F-B27C-4C85-B072-B5644365222D}">
      <dsp:nvSpPr>
        <dsp:cNvPr id="0" name=""/>
        <dsp:cNvSpPr/>
      </dsp:nvSpPr>
      <dsp:spPr>
        <a:xfrm>
          <a:off x="1319645" y="2681386"/>
          <a:ext cx="7477990" cy="1149165"/>
        </a:xfrm>
        <a:prstGeom prst="roundRect">
          <a:avLst>
            <a:gd name="adj" fmla="val 10000"/>
          </a:avLst>
        </a:prstGeom>
        <a:solidFill>
          <a:schemeClr val="lt1">
            <a:hueOff val="0"/>
            <a:satOff val="0"/>
            <a:lumOff val="0"/>
            <a:alphaOff val="0"/>
          </a:schemeClr>
        </a:solidFill>
        <a:ln w="2642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ts val="0"/>
            </a:spcAft>
            <a:buNone/>
          </a:pPr>
          <a:r>
            <a:rPr lang="en-US" sz="1600" b="1" i="0" kern="1200" baseline="0" dirty="0">
              <a:latin typeface="Calibri" pitchFamily="34" charset="0"/>
            </a:rPr>
            <a:t>Local impacts in Genoa context</a:t>
          </a:r>
          <a:r>
            <a:rPr lang="en-US" sz="1600" b="0" i="0" kern="1200" baseline="0" dirty="0">
              <a:latin typeface="Calibri" pitchFamily="34" charset="0"/>
            </a:rPr>
            <a:t>: it is perhaps the one that is more commonly utilized both in the traditional and innovative fields pertaining to the issue of resilience, both in terms of innovative capacity a</a:t>
          </a:r>
          <a:r>
            <a:rPr lang="it-IT" sz="1600" b="0" i="0" kern="1200" baseline="0" dirty="0" err="1">
              <a:latin typeface="Calibri" pitchFamily="34" charset="0"/>
            </a:rPr>
            <a:t>nd</a:t>
          </a:r>
          <a:r>
            <a:rPr lang="it-IT" sz="1600" b="0" i="0" kern="1200" baseline="0" dirty="0">
              <a:latin typeface="Calibri" pitchFamily="34" charset="0"/>
            </a:rPr>
            <a:t> </a:t>
          </a:r>
          <a:r>
            <a:rPr lang="it-IT" sz="1600" b="0" i="0" kern="1200" baseline="0" dirty="0" err="1">
              <a:latin typeface="Calibri" pitchFamily="34" charset="0"/>
            </a:rPr>
            <a:t>flexibility</a:t>
          </a:r>
          <a:r>
            <a:rPr lang="it-IT" sz="1600" b="0" i="0" kern="1200" baseline="0" dirty="0">
              <a:latin typeface="Calibri" pitchFamily="34" charset="0"/>
            </a:rPr>
            <a:t> </a:t>
          </a:r>
          <a:r>
            <a:rPr lang="it-IT" sz="1600" b="0" i="0" kern="1200" baseline="0" dirty="0" err="1">
              <a:latin typeface="Calibri" pitchFamily="34" charset="0"/>
            </a:rPr>
            <a:t>of</a:t>
          </a:r>
          <a:r>
            <a:rPr lang="it-IT" sz="1600" b="0" i="0" kern="1200" baseline="0" dirty="0">
              <a:latin typeface="Calibri" pitchFamily="34" charset="0"/>
            </a:rPr>
            <a:t> </a:t>
          </a:r>
          <a:r>
            <a:rPr lang="it-IT" sz="1600" b="0" i="0" kern="1200" baseline="0" dirty="0" err="1">
              <a:latin typeface="Calibri" pitchFamily="34" charset="0"/>
            </a:rPr>
            <a:t>application</a:t>
          </a:r>
          <a:r>
            <a:rPr lang="it-IT" sz="1600" b="0" i="0" kern="1200" baseline="0" dirty="0">
              <a:latin typeface="Calibri" pitchFamily="34" charset="0"/>
            </a:rPr>
            <a:t> in </a:t>
          </a:r>
          <a:r>
            <a:rPr lang="it-IT" sz="1600" b="0" i="0" kern="1200" baseline="0" dirty="0" err="1">
              <a:latin typeface="Calibri" pitchFamily="34" charset="0"/>
            </a:rPr>
            <a:t>different</a:t>
          </a:r>
          <a:r>
            <a:rPr lang="it-IT" sz="1600" b="0" i="0" kern="1200" baseline="0" dirty="0">
              <a:latin typeface="Calibri" pitchFamily="34" charset="0"/>
            </a:rPr>
            <a:t> </a:t>
          </a:r>
          <a:r>
            <a:rPr lang="it-IT" sz="1600" b="0" i="0" kern="1200" baseline="0" dirty="0" err="1">
              <a:latin typeface="Calibri" pitchFamily="34" charset="0"/>
            </a:rPr>
            <a:t>sectors</a:t>
          </a:r>
          <a:endParaRPr lang="it-IT" sz="1600" b="0" kern="1200" dirty="0">
            <a:latin typeface="Calibri" pitchFamily="34" charset="0"/>
          </a:endParaRPr>
        </a:p>
      </dsp:txBody>
      <dsp:txXfrm>
        <a:off x="1353303" y="2715044"/>
        <a:ext cx="6003894" cy="1081849"/>
      </dsp:txXfrm>
    </dsp:sp>
    <dsp:sp modelId="{AD776F1F-768D-4653-91BB-48166EB0FA37}">
      <dsp:nvSpPr>
        <dsp:cNvPr id="0" name=""/>
        <dsp:cNvSpPr/>
      </dsp:nvSpPr>
      <dsp:spPr>
        <a:xfrm>
          <a:off x="6206840" y="981664"/>
          <a:ext cx="746957" cy="746957"/>
        </a:xfrm>
        <a:prstGeom prst="downArrow">
          <a:avLst>
            <a:gd name="adj1" fmla="val 55000"/>
            <a:gd name="adj2" fmla="val 45000"/>
          </a:avLst>
        </a:prstGeom>
        <a:solidFill>
          <a:schemeClr val="lt1">
            <a:alpha val="90000"/>
            <a:tint val="40000"/>
            <a:hueOff val="0"/>
            <a:satOff val="0"/>
            <a:lumOff val="0"/>
            <a:alphaOff val="0"/>
          </a:schemeClr>
        </a:solidFill>
        <a:ln w="2642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it-IT" sz="1800" b="0" kern="1200">
            <a:latin typeface="Calibri" pitchFamily="34" charset="0"/>
          </a:endParaRPr>
        </a:p>
      </dsp:txBody>
      <dsp:txXfrm>
        <a:off x="6374905" y="981664"/>
        <a:ext cx="410827" cy="562085"/>
      </dsp:txXfrm>
    </dsp:sp>
    <dsp:sp modelId="{5648D9C3-BBE6-42C7-BF74-D57DB008B5A8}">
      <dsp:nvSpPr>
        <dsp:cNvPr id="0" name=""/>
        <dsp:cNvSpPr/>
      </dsp:nvSpPr>
      <dsp:spPr>
        <a:xfrm>
          <a:off x="7390855" y="2204482"/>
          <a:ext cx="746957" cy="746957"/>
        </a:xfrm>
        <a:prstGeom prst="downArrow">
          <a:avLst>
            <a:gd name="adj1" fmla="val 55000"/>
            <a:gd name="adj2" fmla="val 45000"/>
          </a:avLst>
        </a:prstGeom>
        <a:solidFill>
          <a:schemeClr val="lt1">
            <a:alpha val="90000"/>
            <a:tint val="40000"/>
            <a:hueOff val="0"/>
            <a:satOff val="0"/>
            <a:lumOff val="0"/>
            <a:alphaOff val="0"/>
          </a:schemeClr>
        </a:solidFill>
        <a:ln w="2642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it-IT" sz="1800" b="0" kern="1200">
            <a:latin typeface="Calibri" pitchFamily="34" charset="0"/>
          </a:endParaRPr>
        </a:p>
      </dsp:txBody>
      <dsp:txXfrm>
        <a:off x="7558920" y="2204482"/>
        <a:ext cx="410827" cy="5620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EA3495-2A18-450C-AD44-734CA2A76C8C}">
      <dsp:nvSpPr>
        <dsp:cNvPr id="0" name=""/>
        <dsp:cNvSpPr/>
      </dsp:nvSpPr>
      <dsp:spPr>
        <a:xfrm>
          <a:off x="287584" y="171829"/>
          <a:ext cx="2138317" cy="2138317"/>
        </a:xfrm>
        <a:prstGeom prst="pie">
          <a:avLst>
            <a:gd name="adj1" fmla="val 16200000"/>
            <a:gd name="adj2" fmla="val 1800000"/>
          </a:avLst>
        </a:prstGeom>
        <a:solidFill>
          <a:srgbClr val="00B050"/>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it-IT" sz="1900" kern="1200" dirty="0"/>
            <a:t>Green</a:t>
          </a:r>
        </a:p>
      </dsp:txBody>
      <dsp:txXfrm>
        <a:off x="1450167" y="566399"/>
        <a:ext cx="725500" cy="712772"/>
      </dsp:txXfrm>
    </dsp:sp>
    <dsp:sp modelId="{11147766-AEFD-43C4-A312-2A11A283D98C}">
      <dsp:nvSpPr>
        <dsp:cNvPr id="0" name=""/>
        <dsp:cNvSpPr/>
      </dsp:nvSpPr>
      <dsp:spPr>
        <a:xfrm>
          <a:off x="177359" y="235469"/>
          <a:ext cx="2138317" cy="2138317"/>
        </a:xfrm>
        <a:prstGeom prst="pie">
          <a:avLst>
            <a:gd name="adj1" fmla="val 1800000"/>
            <a:gd name="adj2" fmla="val 9000000"/>
          </a:avLst>
        </a:prstGeom>
        <a:solidFill>
          <a:schemeClr val="accent2">
            <a:hueOff val="9504422"/>
            <a:satOff val="-18343"/>
            <a:lumOff val="-2355"/>
            <a:alphaOff val="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it-IT" sz="1900" kern="1200" dirty="0"/>
            <a:t>Soft</a:t>
          </a:r>
        </a:p>
      </dsp:txBody>
      <dsp:txXfrm>
        <a:off x="762850" y="1584645"/>
        <a:ext cx="967334" cy="661860"/>
      </dsp:txXfrm>
    </dsp:sp>
    <dsp:sp modelId="{FCAB3870-9704-4F58-9DD4-F47065F58499}">
      <dsp:nvSpPr>
        <dsp:cNvPr id="0" name=""/>
        <dsp:cNvSpPr/>
      </dsp:nvSpPr>
      <dsp:spPr>
        <a:xfrm>
          <a:off x="177359" y="235469"/>
          <a:ext cx="2138317" cy="2138317"/>
        </a:xfrm>
        <a:prstGeom prst="pie">
          <a:avLst>
            <a:gd name="adj1" fmla="val 9000000"/>
            <a:gd name="adj2" fmla="val 16200000"/>
          </a:avLst>
        </a:prstGeom>
        <a:solidFill>
          <a:schemeClr val="bg1">
            <a:lumMod val="65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it-IT" sz="1900" kern="1200" dirty="0"/>
            <a:t>Grey</a:t>
          </a:r>
        </a:p>
      </dsp:txBody>
      <dsp:txXfrm>
        <a:off x="406464" y="655496"/>
        <a:ext cx="725500" cy="712772"/>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4" name="Shape 194"/>
          <p:cNvSpPr>
            <a:spLocks noGrp="1" noRot="1" noChangeAspect="1"/>
          </p:cNvSpPr>
          <p:nvPr>
            <p:ph type="sldImg"/>
          </p:nvPr>
        </p:nvSpPr>
        <p:spPr>
          <a:xfrm>
            <a:off x="109538" y="741363"/>
            <a:ext cx="6578600" cy="3702050"/>
          </a:xfrm>
          <a:prstGeom prst="rect">
            <a:avLst/>
          </a:prstGeom>
        </p:spPr>
        <p:txBody>
          <a:bodyPr lIns="95247" tIns="47623" rIns="95247" bIns="47623"/>
          <a:lstStyle/>
          <a:p>
            <a:endParaRPr/>
          </a:p>
        </p:txBody>
      </p:sp>
      <p:sp>
        <p:nvSpPr>
          <p:cNvPr id="195" name="Shape 195"/>
          <p:cNvSpPr>
            <a:spLocks noGrp="1"/>
          </p:cNvSpPr>
          <p:nvPr>
            <p:ph type="body" sz="quarter" idx="1"/>
          </p:nvPr>
        </p:nvSpPr>
        <p:spPr>
          <a:xfrm>
            <a:off x="906362" y="4689515"/>
            <a:ext cx="4984961" cy="4442698"/>
          </a:xfrm>
          <a:prstGeom prst="rect">
            <a:avLst/>
          </a:prstGeom>
        </p:spPr>
        <p:txBody>
          <a:bodyPr lIns="95247" tIns="47623" rIns="95247" bIns="47623"/>
          <a:lstStyle/>
          <a:p>
            <a:endParaRPr/>
          </a:p>
        </p:txBody>
      </p:sp>
    </p:spTree>
    <p:extLst>
      <p:ext uri="{BB962C8B-B14F-4D97-AF65-F5344CB8AC3E}">
        <p14:creationId xmlns:p14="http://schemas.microsoft.com/office/powerpoint/2010/main" val="890217295"/>
      </p:ext>
    </p:extLst>
  </p:cSld>
  <p:clrMap bg1="lt1" tx1="dk1" bg2="lt2" tx2="dk2" accent1="accent1" accent2="accent2" accent3="accent3" accent4="accent4" accent5="accent5" accent6="accent6" hlink="hlink" folHlink="folHlink"/>
  <p:notesStyle>
    <a:lvl1pPr latinLnBrk="0">
      <a:defRPr sz="900">
        <a:latin typeface="+mn-lt"/>
        <a:ea typeface="+mn-ea"/>
        <a:cs typeface="+mn-cs"/>
        <a:sym typeface="Calibri"/>
      </a:defRPr>
    </a:lvl1pPr>
    <a:lvl2pPr indent="171450" latinLnBrk="0">
      <a:defRPr sz="900">
        <a:latin typeface="+mn-lt"/>
        <a:ea typeface="+mn-ea"/>
        <a:cs typeface="+mn-cs"/>
        <a:sym typeface="Calibri"/>
      </a:defRPr>
    </a:lvl2pPr>
    <a:lvl3pPr indent="342900" latinLnBrk="0">
      <a:defRPr sz="900">
        <a:latin typeface="+mn-lt"/>
        <a:ea typeface="+mn-ea"/>
        <a:cs typeface="+mn-cs"/>
        <a:sym typeface="Calibri"/>
      </a:defRPr>
    </a:lvl3pPr>
    <a:lvl4pPr indent="514350" latinLnBrk="0">
      <a:defRPr sz="900">
        <a:latin typeface="+mn-lt"/>
        <a:ea typeface="+mn-ea"/>
        <a:cs typeface="+mn-cs"/>
        <a:sym typeface="Calibri"/>
      </a:defRPr>
    </a:lvl4pPr>
    <a:lvl5pPr indent="685800" latinLnBrk="0">
      <a:defRPr sz="900">
        <a:latin typeface="+mn-lt"/>
        <a:ea typeface="+mn-ea"/>
        <a:cs typeface="+mn-cs"/>
        <a:sym typeface="Calibri"/>
      </a:defRPr>
    </a:lvl5pPr>
    <a:lvl6pPr indent="857250" latinLnBrk="0">
      <a:defRPr sz="900">
        <a:latin typeface="+mn-lt"/>
        <a:ea typeface="+mn-ea"/>
        <a:cs typeface="+mn-cs"/>
        <a:sym typeface="Calibri"/>
      </a:defRPr>
    </a:lvl6pPr>
    <a:lvl7pPr indent="1028700" latinLnBrk="0">
      <a:defRPr sz="900">
        <a:latin typeface="+mn-lt"/>
        <a:ea typeface="+mn-ea"/>
        <a:cs typeface="+mn-cs"/>
        <a:sym typeface="Calibri"/>
      </a:defRPr>
    </a:lvl7pPr>
    <a:lvl8pPr indent="1200150" latinLnBrk="0">
      <a:defRPr sz="900">
        <a:latin typeface="+mn-lt"/>
        <a:ea typeface="+mn-ea"/>
        <a:cs typeface="+mn-cs"/>
        <a:sym typeface="Calibri"/>
      </a:defRPr>
    </a:lvl8pPr>
    <a:lvl9pPr indent="1371600" latinLnBrk="0">
      <a:defRPr sz="9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egnaposto immagine diapositiva 1"/>
          <p:cNvSpPr>
            <a:spLocks noGrp="1" noRot="1" noChangeAspect="1" noTextEdit="1"/>
          </p:cNvSpPr>
          <p:nvPr>
            <p:ph type="sldImg"/>
          </p:nvPr>
        </p:nvSpPr>
        <p:spPr>
          <a:xfrm>
            <a:off x="109538" y="741363"/>
            <a:ext cx="6578600" cy="3702050"/>
          </a:xfrm>
        </p:spPr>
      </p:sp>
      <p:sp>
        <p:nvSpPr>
          <p:cNvPr id="10243" name="Segnaposto note 2"/>
          <p:cNvSpPr>
            <a:spLocks noGrp="1"/>
          </p:cNvSpPr>
          <p:nvPr>
            <p:ph type="body" idx="1"/>
          </p:nvPr>
        </p:nvSpPr>
        <p:spPr/>
        <p:txBody>
          <a:bodyPr/>
          <a:lstStyle/>
          <a:p>
            <a:endParaRPr lang="it-IT" alt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egnaposto immagine diapositiva 1"/>
          <p:cNvSpPr>
            <a:spLocks noGrp="1" noRot="1" noChangeAspect="1" noTextEdit="1"/>
          </p:cNvSpPr>
          <p:nvPr>
            <p:ph type="sldImg"/>
          </p:nvPr>
        </p:nvSpPr>
        <p:spPr>
          <a:xfrm>
            <a:off x="109538" y="741363"/>
            <a:ext cx="6578600" cy="3702050"/>
          </a:xfrm>
        </p:spPr>
      </p:sp>
      <p:sp>
        <p:nvSpPr>
          <p:cNvPr id="18435" name="Segnaposto note 2"/>
          <p:cNvSpPr>
            <a:spLocks noGrp="1"/>
          </p:cNvSpPr>
          <p:nvPr>
            <p:ph type="body" idx="1"/>
          </p:nvPr>
        </p:nvSpPr>
        <p:spPr/>
        <p:txBody>
          <a:bodyPr/>
          <a:lstStyle/>
          <a:p>
            <a:endParaRPr lang="it-IT" altLang="it-IT"/>
          </a:p>
        </p:txBody>
      </p:sp>
    </p:spTree>
    <p:extLst>
      <p:ext uri="{BB962C8B-B14F-4D97-AF65-F5344CB8AC3E}">
        <p14:creationId xmlns:p14="http://schemas.microsoft.com/office/powerpoint/2010/main" val="2885446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60"/>
              </a:spcBef>
              <a:spcAft>
                <a:spcPts val="0"/>
              </a:spcAft>
              <a:buSzPts val="1400"/>
              <a:buNone/>
            </a:pPr>
            <a:endParaRPr/>
          </a:p>
        </p:txBody>
      </p:sp>
      <p:sp>
        <p:nvSpPr>
          <p:cNvPr id="117" name="Google Shape;11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60"/>
              </a:spcBef>
              <a:spcAft>
                <a:spcPts val="0"/>
              </a:spcAft>
              <a:buSzPts val="1400"/>
              <a:buNone/>
            </a:pPr>
            <a:endParaRPr/>
          </a:p>
        </p:txBody>
      </p:sp>
      <p:sp>
        <p:nvSpPr>
          <p:cNvPr id="136" name="Google Shape;13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60"/>
              </a:spcBef>
              <a:spcAft>
                <a:spcPts val="0"/>
              </a:spcAft>
              <a:buSzPts val="1400"/>
              <a:buNone/>
            </a:pPr>
            <a:endParaRPr/>
          </a:p>
        </p:txBody>
      </p:sp>
      <p:sp>
        <p:nvSpPr>
          <p:cNvPr id="136" name="Google Shape;13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51073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egnaposto immagine diapositiva 1">
            <a:extLst>
              <a:ext uri="{FF2B5EF4-FFF2-40B4-BE49-F238E27FC236}">
                <a16:creationId xmlns:a16="http://schemas.microsoft.com/office/drawing/2014/main" id="{C124BA26-02F1-4A9D-A82E-54EBA1B03CEF}"/>
              </a:ext>
            </a:extLst>
          </p:cNvPr>
          <p:cNvSpPr>
            <a:spLocks noGrp="1" noRot="1" noChangeAspect="1" noTextEdit="1"/>
          </p:cNvSpPr>
          <p:nvPr>
            <p:ph type="sldImg"/>
          </p:nvPr>
        </p:nvSpPr>
        <p:spPr/>
      </p:sp>
      <p:sp>
        <p:nvSpPr>
          <p:cNvPr id="14339" name="Segnaposto note 2">
            <a:extLst>
              <a:ext uri="{FF2B5EF4-FFF2-40B4-BE49-F238E27FC236}">
                <a16:creationId xmlns:a16="http://schemas.microsoft.com/office/drawing/2014/main" id="{1224F287-7758-471F-93D7-BA00EE52341C}"/>
              </a:ext>
            </a:extLst>
          </p:cNvPr>
          <p:cNvSpPr>
            <a:spLocks noGrp="1"/>
          </p:cNvSpPr>
          <p:nvPr>
            <p:ph type="body" idx="1"/>
          </p:nvPr>
        </p:nvSpPr>
        <p:spPr/>
        <p:txBody>
          <a:bodyPr/>
          <a:lstStyle/>
          <a:p>
            <a:endParaRPr lang="it-IT" altLang="it-IT"/>
          </a:p>
        </p:txBody>
      </p:sp>
    </p:spTree>
    <p:extLst>
      <p:ext uri="{BB962C8B-B14F-4D97-AF65-F5344CB8AC3E}">
        <p14:creationId xmlns:p14="http://schemas.microsoft.com/office/powerpoint/2010/main" val="121859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immagine diapositiva 1">
            <a:extLst>
              <a:ext uri="{FF2B5EF4-FFF2-40B4-BE49-F238E27FC236}">
                <a16:creationId xmlns:a16="http://schemas.microsoft.com/office/drawing/2014/main" id="{F434FD8D-5DEA-4E6F-A943-19D338DF48D6}"/>
              </a:ext>
            </a:extLst>
          </p:cNvPr>
          <p:cNvSpPr>
            <a:spLocks noGrp="1" noRot="1" noChangeAspect="1" noTextEdit="1"/>
          </p:cNvSpPr>
          <p:nvPr>
            <p:ph type="sldImg"/>
          </p:nvPr>
        </p:nvSpPr>
        <p:spPr/>
      </p:sp>
      <p:sp>
        <p:nvSpPr>
          <p:cNvPr id="12291" name="Segnaposto note 2">
            <a:extLst>
              <a:ext uri="{FF2B5EF4-FFF2-40B4-BE49-F238E27FC236}">
                <a16:creationId xmlns:a16="http://schemas.microsoft.com/office/drawing/2014/main" id="{8DD1AF4C-6CFF-4331-9D3D-68D2D6895107}"/>
              </a:ext>
            </a:extLst>
          </p:cNvPr>
          <p:cNvSpPr>
            <a:spLocks noGrp="1"/>
          </p:cNvSpPr>
          <p:nvPr>
            <p:ph type="body" idx="1"/>
          </p:nvPr>
        </p:nvSpPr>
        <p:spPr/>
        <p:txBody>
          <a:bodyPr/>
          <a:lstStyle/>
          <a:p>
            <a:endParaRPr lang="it-IT" alt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egnaposto immagine diapositiva 1">
            <a:extLst>
              <a:ext uri="{FF2B5EF4-FFF2-40B4-BE49-F238E27FC236}">
                <a16:creationId xmlns:a16="http://schemas.microsoft.com/office/drawing/2014/main" id="{C124BA26-02F1-4A9D-A82E-54EBA1B03CEF}"/>
              </a:ext>
            </a:extLst>
          </p:cNvPr>
          <p:cNvSpPr>
            <a:spLocks noGrp="1" noRot="1" noChangeAspect="1" noTextEdit="1"/>
          </p:cNvSpPr>
          <p:nvPr>
            <p:ph type="sldImg"/>
          </p:nvPr>
        </p:nvSpPr>
        <p:spPr/>
      </p:sp>
      <p:sp>
        <p:nvSpPr>
          <p:cNvPr id="14339" name="Segnaposto note 2">
            <a:extLst>
              <a:ext uri="{FF2B5EF4-FFF2-40B4-BE49-F238E27FC236}">
                <a16:creationId xmlns:a16="http://schemas.microsoft.com/office/drawing/2014/main" id="{1224F287-7758-471F-93D7-BA00EE52341C}"/>
              </a:ext>
            </a:extLst>
          </p:cNvPr>
          <p:cNvSpPr>
            <a:spLocks noGrp="1"/>
          </p:cNvSpPr>
          <p:nvPr>
            <p:ph type="body" idx="1"/>
          </p:nvPr>
        </p:nvSpPr>
        <p:spPr/>
        <p:txBody>
          <a:bodyPr/>
          <a:lstStyle/>
          <a:p>
            <a:endParaRPr lang="it-IT" alt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egnaposto immagine diapositiva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altLang="it-IT" b="0" u="none" baseline="0" dirty="0"/>
              <a:t>This is the framework of our </a:t>
            </a:r>
            <a:r>
              <a:rPr lang="en-GB" altLang="it-IT" b="0" u="none" baseline="0" dirty="0" err="1"/>
              <a:t>invstments</a:t>
            </a:r>
            <a:r>
              <a:rPr lang="en-GB" altLang="it-IT" b="0" u="none" baseline="0" dirty="0"/>
              <a:t> of the next 3-4 years.  We are currently working on the development of the public procurement process</a:t>
            </a:r>
            <a:r>
              <a:rPr lang="en-GB" altLang="it-IT" b="0" u="none" dirty="0">
                <a:latin typeface="Tahoma" panose="020B0604030504040204" pitchFamily="34" charset="0"/>
                <a:cs typeface="Tahoma" panose="020B0604030504040204" pitchFamily="34" charset="0"/>
              </a:rPr>
              <a:t>. These investments</a:t>
            </a:r>
            <a:r>
              <a:rPr lang="en-GB" altLang="it-IT" b="0" u="none" baseline="0" dirty="0">
                <a:latin typeface="Tahoma" panose="020B0604030504040204" pitchFamily="34" charset="0"/>
                <a:cs typeface="Tahoma" panose="020B0604030504040204" pitchFamily="34" charset="0"/>
              </a:rPr>
              <a:t> are mainly supported by third party financing projects with 12.8 million euros coming from European funding programmes as shown in the slide.</a:t>
            </a:r>
            <a:endParaRPr lang="en-GB" altLang="it-IT" dirty="0"/>
          </a:p>
        </p:txBody>
      </p:sp>
      <p:sp>
        <p:nvSpPr>
          <p:cNvPr id="27652"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386210D-D639-4EB0-A391-9E8E84DF705E}" type="slidenum">
              <a:rPr lang="it-IT" altLang="it-IT" smtClean="0"/>
              <a:pPr>
                <a:spcBef>
                  <a:spcPct val="0"/>
                </a:spcBef>
              </a:pPr>
              <a:t>27</a:t>
            </a:fld>
            <a:endParaRPr lang="it-IT" altLang="it-IT"/>
          </a:p>
        </p:txBody>
      </p:sp>
    </p:spTree>
    <p:extLst>
      <p:ext uri="{BB962C8B-B14F-4D97-AF65-F5344CB8AC3E}">
        <p14:creationId xmlns:p14="http://schemas.microsoft.com/office/powerpoint/2010/main" val="1443295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371605"/>
            <a:ext cx="10464800" cy="1927225"/>
          </a:xfrm>
        </p:spPr>
        <p:txBody>
          <a:bodyPr anchor="b">
            <a:noAutofit/>
          </a:bodyPr>
          <a:lstStyle>
            <a:lvl1pPr>
              <a:defRPr sz="4100" cap="all" baseline="0"/>
            </a:lvl1pPr>
          </a:lstStyle>
          <a:p>
            <a:r>
              <a:rPr lang="it-IT"/>
              <a:t>Fare clic per modificare lo stile del titolo</a:t>
            </a:r>
            <a:endParaRPr lang="en-US" dirty="0"/>
          </a:p>
        </p:txBody>
      </p: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E6F9B8CD-342D-4579-98EC-A8FD6B7370E1}" type="datetimeFigureOut">
              <a:rPr lang="en-US" smtClean="0"/>
              <a:pPr/>
              <a:t>5/18/2021</a:t>
            </a:fld>
            <a:endParaRPr lang="en-US"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p>
            <a:fld id="{86CB4B4D-7CA3-9044-876B-883B54F8677D}" type="slidenum">
              <a:rPr lang="it-IT" smtClean="0"/>
              <a:pPr/>
              <a:t>‹N›</a:t>
            </a:fld>
            <a:endParaRPr lang="it-IT"/>
          </a:p>
        </p:txBody>
      </p:sp>
      <p:cxnSp>
        <p:nvCxnSpPr>
          <p:cNvPr id="8" name="Straight Connector 7"/>
          <p:cNvCxnSpPr/>
          <p:nvPr/>
        </p:nvCxnSpPr>
        <p:spPr>
          <a:xfrm>
            <a:off x="914400" y="3398521"/>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Vertical Text Placeholder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fld id="{E6F9B8CD-342D-4579-98EC-A8FD6B7370E1}" type="datetimeFigureOut">
              <a:rPr lang="en-US" smtClean="0"/>
              <a:pPr/>
              <a:t>5/18/2021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86CB4B4D-7CA3-9044-876B-883B54F8677D}"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867400"/>
          </a:xfrm>
        </p:spPr>
        <p:txBody>
          <a:bodyPr vert="eaVert" anchor="b"/>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609600" y="609600"/>
            <a:ext cx="8026400" cy="5867400"/>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E6F9B8CD-342D-4579-98EC-A8FD6B7370E1}" type="datetimeFigureOut">
              <a:rPr lang="en-US" smtClean="0"/>
              <a:pPr/>
              <a:t>5/18/2021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86CB4B4D-7CA3-9044-876B-883B54F8677D}" type="slidenum">
              <a:rPr lang="it-IT" smtClean="0"/>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Vuoto">
    <p:spTree>
      <p:nvGrpSpPr>
        <p:cNvPr id="1" name=""/>
        <p:cNvGrpSpPr/>
        <p:nvPr/>
      </p:nvGrpSpPr>
      <p:grpSpPr>
        <a:xfrm>
          <a:off x="0" y="0"/>
          <a:ext cx="0" cy="0"/>
          <a:chOff x="0" y="0"/>
          <a:chExt cx="0" cy="0"/>
        </a:xfrm>
      </p:grpSpPr>
      <p:sp>
        <p:nvSpPr>
          <p:cNvPr id="188" name="Numero diapositiva"/>
          <p:cNvSpPr txBox="1">
            <a:spLocks noGrp="1"/>
          </p:cNvSpPr>
          <p:nvPr>
            <p:ph type="sldNum" sz="quarter" idx="2"/>
          </p:nvPr>
        </p:nvSpPr>
        <p:spPr>
          <a:prstGeom prst="rect">
            <a:avLst/>
          </a:prstGeom>
        </p:spPr>
        <p:txBody>
          <a:bodyPr/>
          <a:lstStyle/>
          <a:p>
            <a:fld id="{86CB4B4D-7CA3-9044-876B-883B54F8677D}" type="slidenum">
              <a:rPr/>
              <a:pPr/>
              <a:t>‹N›</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Content Placeholder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pPr algn="r" eaLnBrk="1" latinLnBrk="0" hangingPunct="1"/>
            <a:fld id="{E6F9B8CD-342D-4579-98EC-A8FD6B7370E1}" type="datetimeFigureOut">
              <a:rPr lang="en-US" smtClean="0"/>
              <a:pPr algn="r" eaLnBrk="1" latinLnBrk="0" hangingPunct="1"/>
              <a:t>5/18/2021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86CB4B4D-7CA3-9044-876B-883B54F8677D}"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084" y="2362201"/>
            <a:ext cx="10363200" cy="2200275"/>
          </a:xfrm>
        </p:spPr>
        <p:txBody>
          <a:bodyPr anchor="b">
            <a:normAutofit/>
          </a:bodyPr>
          <a:lstStyle>
            <a:lvl1pPr algn="l">
              <a:defRPr sz="3600" b="0" cap="all"/>
            </a:lvl1pPr>
          </a:lstStyle>
          <a:p>
            <a:r>
              <a:rPr lang="it-IT"/>
              <a:t>Fare clic per modificare lo stile del titolo</a:t>
            </a:r>
            <a:endParaRPr lang="en-US" dirty="0"/>
          </a:p>
        </p:txBody>
      </p:sp>
      <p:sp>
        <p:nvSpPr>
          <p:cNvPr id="3" name="Text Placeholder 2"/>
          <p:cNvSpPr>
            <a:spLocks noGrp="1"/>
          </p:cNvSpPr>
          <p:nvPr>
            <p:ph type="body" idx="1"/>
          </p:nvPr>
        </p:nvSpPr>
        <p:spPr>
          <a:xfrm>
            <a:off x="963084" y="4626868"/>
            <a:ext cx="10363200" cy="1500187"/>
          </a:xfrm>
        </p:spPr>
        <p:txBody>
          <a:bodyPr anchor="t">
            <a:normAutofit/>
          </a:bodyPr>
          <a:lstStyle>
            <a:lvl1pPr marL="0" indent="0">
              <a:buNone/>
              <a:defRPr sz="1800">
                <a:solidFill>
                  <a:schemeClr val="tx2"/>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E6F9B8CD-342D-4579-98EC-A8FD6B7370E1}" type="datetimeFigureOut">
              <a:rPr lang="en-US" smtClean="0"/>
              <a:pPr/>
              <a:t>5/18/2021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86CB4B4D-7CA3-9044-876B-883B54F8677D}" type="slidenum">
              <a:rPr lang="it-IT" smtClean="0"/>
              <a:pPr/>
              <a:t>‹N›</a:t>
            </a:fld>
            <a:endParaRPr lang="it-IT"/>
          </a:p>
        </p:txBody>
      </p:sp>
      <p:cxnSp>
        <p:nvCxnSpPr>
          <p:cNvPr id="7" name="Straight Connector 6"/>
          <p:cNvCxnSpPr/>
          <p:nvPr/>
        </p:nvCxnSpPr>
        <p:spPr>
          <a:xfrm>
            <a:off x="975360" y="4599433"/>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Content Placeholder 2"/>
          <p:cNvSpPr>
            <a:spLocks noGrp="1"/>
          </p:cNvSpPr>
          <p:nvPr>
            <p:ph sz="half" idx="1"/>
          </p:nvPr>
        </p:nvSpPr>
        <p:spPr>
          <a:xfrm>
            <a:off x="609600" y="1673352"/>
            <a:ext cx="5384800" cy="4718304"/>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97600" y="1673352"/>
            <a:ext cx="5384800" cy="4718304"/>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E6F9B8CD-342D-4579-98EC-A8FD6B7370E1}" type="datetimeFigureOut">
              <a:rPr lang="en-US" smtClean="0"/>
              <a:pPr/>
              <a:t>5/18/2021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86CB4B4D-7CA3-9044-876B-883B54F8677D}"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Fare clic per modificare lo stile del titolo</a:t>
            </a:r>
            <a:endParaRPr lang="en-US" dirty="0"/>
          </a:p>
        </p:txBody>
      </p:sp>
      <p:sp>
        <p:nvSpPr>
          <p:cNvPr id="3" name="Text Placeholder 2"/>
          <p:cNvSpPr>
            <a:spLocks noGrp="1"/>
          </p:cNvSpPr>
          <p:nvPr>
            <p:ph type="body" idx="1"/>
          </p:nvPr>
        </p:nvSpPr>
        <p:spPr>
          <a:xfrm>
            <a:off x="609600" y="1676401"/>
            <a:ext cx="5242560" cy="639763"/>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1500" b="0">
                <a:solidFill>
                  <a:schemeClr val="tx2"/>
                </a:solidFill>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stili del testo dello schema</a:t>
            </a:r>
          </a:p>
        </p:txBody>
      </p:sp>
      <p:sp>
        <p:nvSpPr>
          <p:cNvPr id="4" name="Content Placeholder 3"/>
          <p:cNvSpPr>
            <a:spLocks noGrp="1"/>
          </p:cNvSpPr>
          <p:nvPr>
            <p:ph sz="half" idx="2"/>
          </p:nvPr>
        </p:nvSpPr>
        <p:spPr>
          <a:xfrm>
            <a:off x="609600" y="2438400"/>
            <a:ext cx="5242560" cy="3951288"/>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339840" y="1676401"/>
            <a:ext cx="5242560" cy="639763"/>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1500" b="0" kern="1200" dirty="0" smtClean="0">
                <a:solidFill>
                  <a:schemeClr val="tx2"/>
                </a:solidFill>
                <a:latin typeface="+mn-lt"/>
                <a:ea typeface="+mn-ea"/>
                <a:cs typeface="+mn-cs"/>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stili del testo dello schema</a:t>
            </a:r>
          </a:p>
        </p:txBody>
      </p:sp>
      <p:sp>
        <p:nvSpPr>
          <p:cNvPr id="6" name="Content Placeholder 5"/>
          <p:cNvSpPr>
            <a:spLocks noGrp="1"/>
          </p:cNvSpPr>
          <p:nvPr>
            <p:ph sz="quarter" idx="4"/>
          </p:nvPr>
        </p:nvSpPr>
        <p:spPr>
          <a:xfrm>
            <a:off x="6339840" y="2438400"/>
            <a:ext cx="5242560" cy="3951288"/>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E6F9B8CD-342D-4579-98EC-A8FD6B7370E1}" type="datetimeFigureOut">
              <a:rPr lang="en-US" smtClean="0"/>
              <a:pPr/>
              <a:t>5/18/2021</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86CB4B4D-7CA3-9044-876B-883B54F8677D}" type="slidenum">
              <a:rPr lang="it-IT" smtClean="0"/>
              <a:pPr/>
              <a:t>‹N›</a:t>
            </a:fld>
            <a:endParaRPr lang="it-IT"/>
          </a:p>
        </p:txBody>
      </p:sp>
      <p:cxnSp>
        <p:nvCxnSpPr>
          <p:cNvPr id="11" name="Straight Connector 10"/>
          <p:cNvCxnSpPr/>
          <p:nvPr/>
        </p:nvCxnSpPr>
        <p:spPr>
          <a:xfrm rot="5400000">
            <a:off x="3741949" y="4045691"/>
            <a:ext cx="4709160" cy="105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Date Placeholder 2"/>
          <p:cNvSpPr>
            <a:spLocks noGrp="1"/>
          </p:cNvSpPr>
          <p:nvPr>
            <p:ph type="dt" sz="half" idx="10"/>
          </p:nvPr>
        </p:nvSpPr>
        <p:spPr/>
        <p:txBody>
          <a:bodyPr/>
          <a:lstStyle/>
          <a:p>
            <a:pPr algn="r" eaLnBrk="1" latinLnBrk="0" hangingPunct="1"/>
            <a:fld id="{E6F9B8CD-342D-4579-98EC-A8FD6B7370E1}" type="datetimeFigureOut">
              <a:rPr lang="en-US" smtClean="0"/>
              <a:pPr algn="r" eaLnBrk="1" latinLnBrk="0" hangingPunct="1"/>
              <a:t>5/18/2021</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86CB4B4D-7CA3-9044-876B-883B54F8677D}"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F9B8CD-342D-4579-98EC-A8FD6B7370E1}" type="datetimeFigureOut">
              <a:rPr lang="en-US" smtClean="0"/>
              <a:pPr/>
              <a:t>5/18/2021</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86CB4B4D-7CA3-9044-876B-883B54F8677D}"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09600" y="792080"/>
            <a:ext cx="2852928" cy="1261872"/>
          </a:xfrm>
        </p:spPr>
        <p:txBody>
          <a:bodyPr anchor="b">
            <a:noAutofit/>
          </a:bodyPr>
          <a:lstStyle>
            <a:lvl1pPr algn="l">
              <a:defRPr sz="1800" b="0"/>
            </a:lvl1pPr>
          </a:lstStyle>
          <a:p>
            <a:r>
              <a:rPr lang="it-IT"/>
              <a:t>Fare clic per modificare lo stile del titolo</a:t>
            </a:r>
            <a:endParaRPr lang="en-US" dirty="0"/>
          </a:p>
        </p:txBody>
      </p:sp>
      <p:sp>
        <p:nvSpPr>
          <p:cNvPr id="3" name="Content Placeholder 2"/>
          <p:cNvSpPr>
            <a:spLocks noGrp="1"/>
          </p:cNvSpPr>
          <p:nvPr>
            <p:ph idx="1"/>
          </p:nvPr>
        </p:nvSpPr>
        <p:spPr>
          <a:xfrm>
            <a:off x="3962400" y="792080"/>
            <a:ext cx="7620000" cy="55778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09601" y="2130557"/>
            <a:ext cx="2852928" cy="4243615"/>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pPr algn="r" eaLnBrk="1" latinLnBrk="0" hangingPunct="1"/>
            <a:fld id="{E6F9B8CD-342D-4579-98EC-A8FD6B7370E1}" type="datetimeFigureOut">
              <a:rPr lang="en-US" smtClean="0"/>
              <a:pPr algn="r" eaLnBrk="1" latinLnBrk="0" hangingPunct="1"/>
              <a:t>5/18/2021</a:t>
            </a:fld>
            <a:endParaRPr lang="en-US" dirty="0"/>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86CB4B4D-7CA3-9044-876B-883B54F8677D}" type="slidenum">
              <a:rPr lang="it-IT" smtClean="0"/>
              <a:pPr/>
              <a:t>‹N›</a:t>
            </a:fld>
            <a:endParaRPr lang="it-IT"/>
          </a:p>
        </p:txBody>
      </p:sp>
      <p:cxnSp>
        <p:nvCxnSpPr>
          <p:cNvPr id="9" name="Straight Connector 8"/>
          <p:cNvCxnSpPr/>
          <p:nvPr/>
        </p:nvCxnSpPr>
        <p:spPr>
          <a:xfrm rot="5400000">
            <a:off x="912152" y="3579944"/>
            <a:ext cx="557784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09601" y="792480"/>
            <a:ext cx="2856907" cy="1264920"/>
          </a:xfrm>
        </p:spPr>
        <p:txBody>
          <a:bodyPr anchor="b">
            <a:normAutofit/>
          </a:bodyPr>
          <a:lstStyle>
            <a:lvl1pPr algn="l">
              <a:defRPr sz="1800" b="0"/>
            </a:lvl1pPr>
          </a:lstStyle>
          <a:p>
            <a:r>
              <a:rPr lang="it-IT"/>
              <a:t>Fare clic per modificare lo stile del titolo</a:t>
            </a:r>
            <a:endParaRPr lang="en-US" dirty="0"/>
          </a:p>
        </p:txBody>
      </p:sp>
      <p:sp>
        <p:nvSpPr>
          <p:cNvPr id="3" name="Picture Placeholder 2"/>
          <p:cNvSpPr>
            <a:spLocks noGrp="1"/>
          </p:cNvSpPr>
          <p:nvPr>
            <p:ph type="pic" idx="1"/>
          </p:nvPr>
        </p:nvSpPr>
        <p:spPr>
          <a:xfrm>
            <a:off x="3811480" y="838201"/>
            <a:ext cx="787252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09600" y="2133600"/>
            <a:ext cx="2852928" cy="4242816"/>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pPr algn="r" eaLnBrk="1" latinLnBrk="0" hangingPunct="1"/>
            <a:fld id="{E6F9B8CD-342D-4579-98EC-A8FD6B7370E1}" type="datetimeFigureOut">
              <a:rPr lang="en-US" smtClean="0"/>
              <a:pPr algn="r" eaLnBrk="1" latinLnBrk="0" hangingPunct="1"/>
              <a:t>5/18/2021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86CB4B4D-7CA3-9044-876B-883B54F8677D}"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7"/>
            <a:ext cx="12192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400"/>
          </a:p>
        </p:txBody>
      </p:sp>
      <p:sp>
        <p:nvSpPr>
          <p:cNvPr id="2" name="Title Placeholder 1"/>
          <p:cNvSpPr>
            <a:spLocks noGrp="1"/>
          </p:cNvSpPr>
          <p:nvPr>
            <p:ph type="title"/>
          </p:nvPr>
        </p:nvSpPr>
        <p:spPr>
          <a:xfrm>
            <a:off x="609600" y="533400"/>
            <a:ext cx="10972800" cy="990600"/>
          </a:xfrm>
          <a:prstGeom prst="rect">
            <a:avLst/>
          </a:prstGeom>
        </p:spPr>
        <p:txBody>
          <a:bodyPr vert="horz" lIns="68580" tIns="34290" rIns="68580" bIns="34290" rtlCol="0" anchor="ctr">
            <a:normAutofit/>
          </a:bodyPr>
          <a:lstStyle/>
          <a:p>
            <a:r>
              <a:rPr lang="it-IT"/>
              <a:t>Fare clic per modificare lo stile del titolo</a:t>
            </a:r>
            <a:endParaRPr lang="en-US" dirty="0"/>
          </a:p>
        </p:txBody>
      </p:sp>
      <p:sp>
        <p:nvSpPr>
          <p:cNvPr id="3" name="Text Placeholder 2"/>
          <p:cNvSpPr>
            <a:spLocks noGrp="1"/>
          </p:cNvSpPr>
          <p:nvPr>
            <p:ph type="body" idx="1"/>
          </p:nvPr>
        </p:nvSpPr>
        <p:spPr>
          <a:xfrm>
            <a:off x="609600" y="1600200"/>
            <a:ext cx="10972800" cy="4876800"/>
          </a:xfrm>
          <a:prstGeom prst="rect">
            <a:avLst/>
          </a:prstGeom>
        </p:spPr>
        <p:txBody>
          <a:bodyPr vert="horz" lIns="68580" tIns="34290" rIns="68580" bIns="3429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Rectangle 6"/>
          <p:cNvSpPr/>
          <p:nvPr/>
        </p:nvSpPr>
        <p:spPr>
          <a:xfrm>
            <a:off x="0" y="0"/>
            <a:ext cx="12192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400"/>
          </a:p>
        </p:txBody>
      </p:sp>
      <p:sp>
        <p:nvSpPr>
          <p:cNvPr id="4" name="Date Placeholder 3"/>
          <p:cNvSpPr>
            <a:spLocks noGrp="1"/>
          </p:cNvSpPr>
          <p:nvPr>
            <p:ph type="dt" sz="half" idx="2"/>
          </p:nvPr>
        </p:nvSpPr>
        <p:spPr>
          <a:xfrm>
            <a:off x="609600" y="18288"/>
            <a:ext cx="3860800" cy="329184"/>
          </a:xfrm>
          <a:prstGeom prst="rect">
            <a:avLst/>
          </a:prstGeom>
        </p:spPr>
        <p:txBody>
          <a:bodyPr vert="horz" lIns="68580" tIns="34290" rIns="68580" bIns="34290" rtlCol="0" anchor="ctr"/>
          <a:lstStyle>
            <a:lvl1pPr algn="l">
              <a:defRPr sz="900">
                <a:solidFill>
                  <a:srgbClr val="FFFFFF"/>
                </a:solidFill>
              </a:defRPr>
            </a:lvl1pPr>
          </a:lstStyle>
          <a:p>
            <a:pPr algn="r" eaLnBrk="1" latinLnBrk="0" hangingPunct="1"/>
            <a:fld id="{E6F9B8CD-342D-4579-98EC-A8FD6B7370E1}" type="datetimeFigureOut">
              <a:rPr lang="en-US" smtClean="0"/>
              <a:pPr algn="r" eaLnBrk="1" latinLnBrk="0" hangingPunct="1"/>
              <a:t>5/18/2021</a:t>
            </a:fld>
            <a:endParaRPr lang="en-US" dirty="0">
              <a:solidFill>
                <a:schemeClr val="tx2"/>
              </a:solidFill>
            </a:endParaRPr>
          </a:p>
        </p:txBody>
      </p:sp>
      <p:sp>
        <p:nvSpPr>
          <p:cNvPr id="5" name="Footer Placeholder 4"/>
          <p:cNvSpPr>
            <a:spLocks noGrp="1"/>
          </p:cNvSpPr>
          <p:nvPr>
            <p:ph type="ftr" sz="quarter" idx="3"/>
          </p:nvPr>
        </p:nvSpPr>
        <p:spPr>
          <a:xfrm>
            <a:off x="4572000" y="18288"/>
            <a:ext cx="5486400" cy="329184"/>
          </a:xfrm>
          <a:prstGeom prst="rect">
            <a:avLst/>
          </a:prstGeom>
        </p:spPr>
        <p:txBody>
          <a:bodyPr vert="horz" lIns="68580" tIns="34290" rIns="68580" bIns="34290" rtlCol="0" anchor="ctr"/>
          <a:lstStyle>
            <a:lvl1pPr algn="ctr">
              <a:defRPr sz="900">
                <a:solidFill>
                  <a:srgbClr val="FFFFFF"/>
                </a:solidFill>
              </a:defRPr>
            </a:lvl1pPr>
          </a:lstStyle>
          <a:p>
            <a:pPr algn="l" eaLnBrk="1" latinLnBrk="0" hangingPunct="1"/>
            <a:endParaRPr kumimoji="0" lang="en-US" dirty="0">
              <a:solidFill>
                <a:schemeClr val="tx2"/>
              </a:solidFill>
            </a:endParaRPr>
          </a:p>
        </p:txBody>
      </p:sp>
      <p:sp>
        <p:nvSpPr>
          <p:cNvPr id="6" name="Slide Number Placeholder 5"/>
          <p:cNvSpPr>
            <a:spLocks noGrp="1"/>
          </p:cNvSpPr>
          <p:nvPr>
            <p:ph type="sldNum" sz="quarter" idx="4"/>
          </p:nvPr>
        </p:nvSpPr>
        <p:spPr>
          <a:xfrm>
            <a:off x="10160000" y="18288"/>
            <a:ext cx="1422400" cy="329184"/>
          </a:xfrm>
          <a:prstGeom prst="rect">
            <a:avLst/>
          </a:prstGeom>
        </p:spPr>
        <p:txBody>
          <a:bodyPr vert="horz" lIns="68580" tIns="34290" rIns="68580" bIns="34290" rtlCol="0" anchor="ctr"/>
          <a:lstStyle>
            <a:lvl1pPr algn="l">
              <a:defRPr sz="1100" b="1">
                <a:solidFill>
                  <a:srgbClr val="FFFFFF"/>
                </a:solidFill>
              </a:defRPr>
            </a:lvl1pPr>
          </a:lstStyle>
          <a:p>
            <a:fld id="{86CB4B4D-7CA3-9044-876B-883B54F8677D}"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Lst>
  <p:txStyles>
    <p:titleStyle>
      <a:lvl1pPr algn="l" defTabSz="685800" rtl="0" eaLnBrk="1" latinLnBrk="0" hangingPunct="1">
        <a:spcBef>
          <a:spcPct val="0"/>
        </a:spcBef>
        <a:buNone/>
        <a:defRPr sz="3000" kern="1200" spc="-75" baseline="0">
          <a:solidFill>
            <a:schemeClr val="tx2"/>
          </a:solidFill>
          <a:latin typeface="+mj-lt"/>
          <a:ea typeface="+mj-ea"/>
          <a:cs typeface="+mj-cs"/>
        </a:defRPr>
      </a:lvl1pPr>
    </p:titleStyle>
    <p:bodyStyle>
      <a:lvl1pPr marL="137160" indent="-137160" algn="l" defTabSz="685800" rtl="0" eaLnBrk="1" latinLnBrk="0" hangingPunct="1">
        <a:spcBef>
          <a:spcPct val="20000"/>
        </a:spcBef>
        <a:buClr>
          <a:schemeClr val="accent1"/>
        </a:buClr>
        <a:buSzPct val="85000"/>
        <a:buFont typeface="Arial" pitchFamily="34" charset="0"/>
        <a:buChar char="•"/>
        <a:defRPr sz="1800" kern="1200">
          <a:solidFill>
            <a:schemeClr val="tx1"/>
          </a:solidFill>
          <a:latin typeface="+mn-lt"/>
          <a:ea typeface="+mn-ea"/>
          <a:cs typeface="+mn-cs"/>
        </a:defRPr>
      </a:lvl1pPr>
      <a:lvl2pPr marL="342900" indent="-137160" algn="l" defTabSz="685800" rtl="0" eaLnBrk="1" latinLnBrk="0" hangingPunct="1">
        <a:spcBef>
          <a:spcPct val="20000"/>
        </a:spcBef>
        <a:buClr>
          <a:schemeClr val="accent1"/>
        </a:buClr>
        <a:buSzPct val="85000"/>
        <a:buFont typeface="Arial" pitchFamily="34" charset="0"/>
        <a:buChar char="•"/>
        <a:defRPr sz="1500" kern="1200">
          <a:solidFill>
            <a:schemeClr val="tx1"/>
          </a:solidFill>
          <a:latin typeface="+mn-lt"/>
          <a:ea typeface="+mn-ea"/>
          <a:cs typeface="+mn-cs"/>
        </a:defRPr>
      </a:lvl2pPr>
      <a:lvl3pPr marL="548640" indent="-137160" algn="l" defTabSz="685800" rtl="0" eaLnBrk="1" latinLnBrk="0" hangingPunct="1">
        <a:spcBef>
          <a:spcPct val="20000"/>
        </a:spcBef>
        <a:buClr>
          <a:schemeClr val="accent1"/>
        </a:buClr>
        <a:buSzPct val="90000"/>
        <a:buFont typeface="Arial" pitchFamily="34" charset="0"/>
        <a:buChar char="•"/>
        <a:defRPr sz="1400" kern="1200">
          <a:solidFill>
            <a:schemeClr val="tx1"/>
          </a:solidFill>
          <a:latin typeface="+mn-lt"/>
          <a:ea typeface="+mn-ea"/>
          <a:cs typeface="+mn-cs"/>
        </a:defRPr>
      </a:lvl3pPr>
      <a:lvl4pPr marL="754380" indent="-137160" algn="l" defTabSz="685800" rtl="0" eaLnBrk="1" latinLnBrk="0" hangingPunct="1">
        <a:spcBef>
          <a:spcPct val="20000"/>
        </a:spcBef>
        <a:buClr>
          <a:schemeClr val="accent1"/>
        </a:buClr>
        <a:buFont typeface="Arial" pitchFamily="34" charset="0"/>
        <a:buChar char="•"/>
        <a:defRPr sz="1200" kern="1200">
          <a:solidFill>
            <a:schemeClr val="tx1"/>
          </a:solidFill>
          <a:latin typeface="+mn-lt"/>
          <a:ea typeface="+mn-ea"/>
          <a:cs typeface="+mn-cs"/>
        </a:defRPr>
      </a:lvl4pPr>
      <a:lvl5pPr marL="891540" indent="-102870" algn="l" defTabSz="685800" rtl="0" eaLnBrk="1" latinLnBrk="0" hangingPunct="1">
        <a:spcBef>
          <a:spcPct val="20000"/>
        </a:spcBef>
        <a:buClr>
          <a:schemeClr val="accent1"/>
        </a:buClr>
        <a:buSzPct val="100000"/>
        <a:buFont typeface="Arial" pitchFamily="34" charset="0"/>
        <a:buChar char="•"/>
        <a:defRPr sz="1100" kern="1200" baseline="0">
          <a:solidFill>
            <a:schemeClr val="tx1"/>
          </a:solidFill>
          <a:latin typeface="+mn-lt"/>
          <a:ea typeface="+mn-ea"/>
          <a:cs typeface="+mn-cs"/>
        </a:defRPr>
      </a:lvl5pPr>
      <a:lvl6pPr marL="1028700" indent="-137160" algn="l" defTabSz="685800" rtl="0" eaLnBrk="1" latinLnBrk="0" hangingPunct="1">
        <a:spcBef>
          <a:spcPct val="20000"/>
        </a:spcBef>
        <a:buClr>
          <a:schemeClr val="accent1"/>
        </a:buClr>
        <a:buFont typeface="Arial" pitchFamily="34" charset="0"/>
        <a:buChar char="•"/>
        <a:defRPr sz="1000" kern="1200">
          <a:solidFill>
            <a:schemeClr val="tx1"/>
          </a:solidFill>
          <a:latin typeface="+mn-lt"/>
          <a:ea typeface="+mn-ea"/>
          <a:cs typeface="+mn-cs"/>
        </a:defRPr>
      </a:lvl6pPr>
      <a:lvl7pPr marL="1165860" indent="-137160" algn="l" defTabSz="685800" rtl="0" eaLnBrk="1" latinLnBrk="0" hangingPunct="1">
        <a:spcBef>
          <a:spcPct val="20000"/>
        </a:spcBef>
        <a:buClr>
          <a:schemeClr val="accent1"/>
        </a:buClr>
        <a:buFont typeface="Arial" pitchFamily="34" charset="0"/>
        <a:buChar char="•"/>
        <a:defRPr sz="1000" kern="1200">
          <a:solidFill>
            <a:schemeClr val="tx1"/>
          </a:solidFill>
          <a:latin typeface="+mn-lt"/>
          <a:ea typeface="+mn-ea"/>
          <a:cs typeface="+mn-cs"/>
        </a:defRPr>
      </a:lvl7pPr>
      <a:lvl8pPr marL="1303020" indent="-137160" algn="l" defTabSz="685800" rtl="0" eaLnBrk="1" latinLnBrk="0" hangingPunct="1">
        <a:spcBef>
          <a:spcPct val="20000"/>
        </a:spcBef>
        <a:buClr>
          <a:schemeClr val="accent1"/>
        </a:buClr>
        <a:buFont typeface="Arial" pitchFamily="34" charset="0"/>
        <a:buChar char="•"/>
        <a:defRPr sz="1000" kern="1200">
          <a:solidFill>
            <a:schemeClr val="tx1"/>
          </a:solidFill>
          <a:latin typeface="+mn-lt"/>
          <a:ea typeface="+mn-ea"/>
          <a:cs typeface="+mn-cs"/>
        </a:defRPr>
      </a:lvl8pPr>
      <a:lvl9pPr marL="1440180" indent="-137160" algn="l" defTabSz="685800" rtl="0" eaLnBrk="1" latinLnBrk="0" hangingPunct="1">
        <a:spcBef>
          <a:spcPct val="20000"/>
        </a:spcBef>
        <a:buClr>
          <a:schemeClr val="accent1"/>
        </a:buClr>
        <a:buFont typeface="Arial" pitchFamily="34" charset="0"/>
        <a:buChar char="•"/>
        <a:defRPr sz="10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1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43.png"/><Relationship Id="rId7" Type="http://schemas.openxmlformats.org/officeDocument/2006/relationships/diagramColors" Target="../diagrams/colors3.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8.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49.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59.jpeg"/><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notesSlide" Target="../notesSlides/notesSlide8.xml"/><Relationship Id="rId7" Type="http://schemas.openxmlformats.org/officeDocument/2006/relationships/image" Target="../media/image62.jpe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61.jpeg"/><Relationship Id="rId11" Type="http://schemas.openxmlformats.org/officeDocument/2006/relationships/hyperlink" Target="http://www.genovameravigliosa.com/en/eu-projects" TargetMode="External"/><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oleObject" Target="../embeddings/oleObject1.bin"/><Relationship Id="rId9" Type="http://schemas.openxmlformats.org/officeDocument/2006/relationships/image" Target="../media/image64.png"/></Relationships>
</file>

<file path=ppt/slides/_rels/slide2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jpeg"/></Relationships>
</file>

<file path=ppt/slides/_rels/slide2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74.jpeg"/><Relationship Id="rId4" Type="http://schemas.openxmlformats.org/officeDocument/2006/relationships/image" Target="../media/image73.jpeg"/></Relationships>
</file>

<file path=ppt/slides/_rels/slide25.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image" Target="../media/image76.jpeg"/><Relationship Id="rId1" Type="http://schemas.openxmlformats.org/officeDocument/2006/relationships/slideLayout" Target="../slideLayouts/slideLayout7.xml"/><Relationship Id="rId5" Type="http://schemas.openxmlformats.org/officeDocument/2006/relationships/image" Target="../media/image79.emf"/><Relationship Id="rId4" Type="http://schemas.openxmlformats.org/officeDocument/2006/relationships/image" Target="../media/image78.emf"/></Relationships>
</file>

<file path=ppt/slides/_rels/slide2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 Id="rId6" Type="http://schemas.openxmlformats.org/officeDocument/2006/relationships/image" Target="../media/image84.emf"/><Relationship Id="rId5" Type="http://schemas.openxmlformats.org/officeDocument/2006/relationships/image" Target="../media/image83.emf"/><Relationship Id="rId4" Type="http://schemas.openxmlformats.org/officeDocument/2006/relationships/image" Target="../media/image82.emf"/></Relationships>
</file>

<file path=ppt/slides/_rels/slide27.xml.rels><?xml version="1.0" encoding="UTF-8" standalone="yes"?>
<Relationships xmlns="http://schemas.openxmlformats.org/package/2006/relationships"><Relationship Id="rId8" Type="http://schemas.openxmlformats.org/officeDocument/2006/relationships/image" Target="../media/image90.jpg"/><Relationship Id="rId3" Type="http://schemas.openxmlformats.org/officeDocument/2006/relationships/image" Target="../media/image85.png"/><Relationship Id="rId7" Type="http://schemas.openxmlformats.org/officeDocument/2006/relationships/image" Target="../media/image89.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8.jpeg"/><Relationship Id="rId11" Type="http://schemas.openxmlformats.org/officeDocument/2006/relationships/image" Target="../media/image93.jpeg"/><Relationship Id="rId5" Type="http://schemas.openxmlformats.org/officeDocument/2006/relationships/image" Target="../media/image87.png"/><Relationship Id="rId10" Type="http://schemas.openxmlformats.org/officeDocument/2006/relationships/image" Target="../media/image92.jpeg"/><Relationship Id="rId4" Type="http://schemas.openxmlformats.org/officeDocument/2006/relationships/image" Target="../media/image86.png"/><Relationship Id="rId9" Type="http://schemas.openxmlformats.org/officeDocument/2006/relationships/image" Target="../media/image91.png"/></Relationships>
</file>

<file path=ppt/slides/_rels/slide28.xml.rels><?xml version="1.0" encoding="UTF-8" standalone="yes"?>
<Relationships xmlns="http://schemas.openxmlformats.org/package/2006/relationships"><Relationship Id="rId3" Type="http://schemas.openxmlformats.org/officeDocument/2006/relationships/hyperlink" Target="mailto:climadapt@comune.genova.it" TargetMode="External"/><Relationship Id="rId7" Type="http://schemas.openxmlformats.org/officeDocument/2006/relationships/image" Target="../media/image25.png"/><Relationship Id="rId2" Type="http://schemas.openxmlformats.org/officeDocument/2006/relationships/hyperlink" Target="mailto:smanca@comune.genova.it"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s://ec.europa.eu/futurium/en/climate-adaptation" TargetMode="External"/><Relationship Id="rId4" Type="http://schemas.openxmlformats.org/officeDocument/2006/relationships/hyperlink" Target="http://www.genovameravigliosa.com/en/genova-lighthouse-city"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6.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 name="Immagine 3" descr="Immagine 3"/>
          <p:cNvPicPr>
            <a:picLocks noChangeAspect="1"/>
          </p:cNvPicPr>
          <p:nvPr/>
        </p:nvPicPr>
        <p:blipFill>
          <a:blip r:embed="rId2" cstate="print">
            <a:extLst/>
          </a:blip>
          <a:stretch>
            <a:fillRect/>
          </a:stretch>
        </p:blipFill>
        <p:spPr>
          <a:xfrm>
            <a:off x="390175" y="5890897"/>
            <a:ext cx="869552" cy="764164"/>
          </a:xfrm>
          <a:prstGeom prst="rect">
            <a:avLst/>
          </a:prstGeom>
          <a:ln w="12700">
            <a:miter lim="400000"/>
          </a:ln>
        </p:spPr>
      </p:pic>
      <p:sp>
        <p:nvSpPr>
          <p:cNvPr id="6" name="CasellaDiTesto 5"/>
          <p:cNvSpPr txBox="1"/>
          <p:nvPr/>
        </p:nvSpPr>
        <p:spPr>
          <a:xfrm>
            <a:off x="1539466" y="4126788"/>
            <a:ext cx="9303982" cy="1323439"/>
          </a:xfrm>
          <a:prstGeom prst="rect">
            <a:avLst/>
          </a:prstGeom>
          <a:noFill/>
        </p:spPr>
        <p:txBody>
          <a:bodyPr wrap="square" rtlCol="0">
            <a:spAutoFit/>
          </a:bodyPr>
          <a:lstStyle/>
          <a:p>
            <a:pPr algn="ctr"/>
            <a:r>
              <a:rPr lang="en-US" sz="2400" i="1" kern="1200" cap="all" spc="-100" dirty="0">
                <a:solidFill>
                  <a:srgbClr val="4056A1"/>
                </a:solidFill>
                <a:latin typeface="Calibri" panose="020F0502020204030204" pitchFamily="34" charset="0"/>
                <a:cs typeface="Calibri" panose="020F0502020204030204" pitchFamily="34" charset="0"/>
              </a:rPr>
              <a:t>Genoa’s path towards climate resilience</a:t>
            </a:r>
          </a:p>
          <a:p>
            <a:pPr algn="ctr"/>
            <a:r>
              <a:rPr lang="en-US" sz="2800" kern="1200" cap="all" spc="-100" dirty="0">
                <a:solidFill>
                  <a:srgbClr val="148296"/>
                </a:solidFill>
                <a:latin typeface="Calibri" panose="020F0502020204030204" pitchFamily="34" charset="0"/>
                <a:cs typeface="Calibri" panose="020F0502020204030204" pitchFamily="34" charset="0"/>
              </a:rPr>
              <a:t>How to mobilize funding for urban climate adaptation</a:t>
            </a:r>
          </a:p>
          <a:p>
            <a:pPr algn="ctr"/>
            <a:r>
              <a:rPr lang="en-US" sz="2800" kern="1200" cap="all" spc="-100" dirty="0">
                <a:solidFill>
                  <a:srgbClr val="148296"/>
                </a:solidFill>
                <a:latin typeface="Calibri" panose="020F0502020204030204" pitchFamily="34" charset="0"/>
                <a:cs typeface="Calibri" panose="020F0502020204030204" pitchFamily="34" charset="0"/>
              </a:rPr>
              <a:t>16 June 2021 </a:t>
            </a:r>
            <a:endParaRPr lang="it-IT" sz="2800" dirty="0">
              <a:solidFill>
                <a:srgbClr val="148296"/>
              </a:solidFill>
              <a:latin typeface="Calibri" panose="020F0502020204030204" pitchFamily="34" charset="0"/>
              <a:cs typeface="Calibri" panose="020F0502020204030204" pitchFamily="34" charset="0"/>
            </a:endParaRPr>
          </a:p>
        </p:txBody>
      </p:sp>
      <p:pic>
        <p:nvPicPr>
          <p:cNvPr id="5" name="Slika 8">
            <a:extLst>
              <a:ext uri="{FF2B5EF4-FFF2-40B4-BE49-F238E27FC236}">
                <a16:creationId xmlns:a16="http://schemas.microsoft.com/office/drawing/2014/main" id="{E1FC720C-99AC-44FE-8B9C-1116F25BAB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050" y="6146549"/>
            <a:ext cx="630368" cy="630368"/>
          </a:xfrm>
          <a:prstGeom prst="rect">
            <a:avLst/>
          </a:prstGeom>
        </p:spPr>
      </p:pic>
      <p:sp>
        <p:nvSpPr>
          <p:cNvPr id="3" name="Rettangolo 2">
            <a:extLst>
              <a:ext uri="{FF2B5EF4-FFF2-40B4-BE49-F238E27FC236}">
                <a16:creationId xmlns:a16="http://schemas.microsoft.com/office/drawing/2014/main" id="{0EB70CA2-9E0F-4F6D-9944-1BF254E1DA19}"/>
              </a:ext>
            </a:extLst>
          </p:cNvPr>
          <p:cNvSpPr/>
          <p:nvPr/>
        </p:nvSpPr>
        <p:spPr>
          <a:xfrm>
            <a:off x="8660642" y="6040800"/>
            <a:ext cx="2693366" cy="830997"/>
          </a:xfrm>
          <a:prstGeom prst="rect">
            <a:avLst/>
          </a:prstGeom>
        </p:spPr>
        <p:txBody>
          <a:bodyPr wrap="none">
            <a:spAutoFit/>
          </a:bodyPr>
          <a:lstStyle/>
          <a:p>
            <a:pPr algn="r"/>
            <a:r>
              <a:rPr lang="sl-SI" sz="1200" dirty="0">
                <a:solidFill>
                  <a:srgbClr val="272F52"/>
                </a:solidFill>
                <a:latin typeface="Calibri" panose="020F0502020204030204" pitchFamily="34" charset="0"/>
                <a:cs typeface="Calibri" panose="020F0502020204030204" pitchFamily="34" charset="0"/>
              </a:rPr>
              <a:t>Stefania Manca</a:t>
            </a:r>
            <a:endParaRPr lang="it-IT" sz="1200" dirty="0">
              <a:solidFill>
                <a:srgbClr val="272F52"/>
              </a:solidFill>
              <a:latin typeface="Calibri" panose="020F0502020204030204" pitchFamily="34" charset="0"/>
              <a:cs typeface="Calibri" panose="020F0502020204030204" pitchFamily="34" charset="0"/>
            </a:endParaRPr>
          </a:p>
          <a:p>
            <a:pPr algn="r"/>
            <a:r>
              <a:rPr lang="it-IT" sz="1200" dirty="0" err="1">
                <a:solidFill>
                  <a:srgbClr val="272F52"/>
                </a:solidFill>
                <a:latin typeface="Calibri" panose="020F0502020204030204" pitchFamily="34" charset="0"/>
                <a:cs typeface="Calibri" panose="020F0502020204030204" pitchFamily="34" charset="0"/>
              </a:rPr>
              <a:t>Resilience</a:t>
            </a:r>
            <a:r>
              <a:rPr lang="it-IT" sz="1200" dirty="0">
                <a:solidFill>
                  <a:srgbClr val="272F52"/>
                </a:solidFill>
                <a:latin typeface="Calibri" panose="020F0502020204030204" pitchFamily="34" charset="0"/>
                <a:cs typeface="Calibri" panose="020F0502020204030204" pitchFamily="34" charset="0"/>
              </a:rPr>
              <a:t> Manager</a:t>
            </a:r>
          </a:p>
          <a:p>
            <a:pPr algn="r"/>
            <a:r>
              <a:rPr lang="it-IT" sz="1200" dirty="0" err="1">
                <a:solidFill>
                  <a:srgbClr val="272F52"/>
                </a:solidFill>
                <a:latin typeface="Calibri" panose="020F0502020204030204" pitchFamily="34" charset="0"/>
                <a:cs typeface="Calibri" panose="020F0502020204030204" pitchFamily="34" charset="0"/>
              </a:rPr>
              <a:t>Economic</a:t>
            </a:r>
            <a:r>
              <a:rPr lang="it-IT" sz="1200" dirty="0">
                <a:solidFill>
                  <a:srgbClr val="272F52"/>
                </a:solidFill>
                <a:latin typeface="Calibri" panose="020F0502020204030204" pitchFamily="34" charset="0"/>
                <a:cs typeface="Calibri" panose="020F0502020204030204" pitchFamily="34" charset="0"/>
              </a:rPr>
              <a:t> Development department</a:t>
            </a:r>
          </a:p>
          <a:p>
            <a:pPr algn="r"/>
            <a:r>
              <a:rPr lang="it-IT" sz="1200" dirty="0">
                <a:solidFill>
                  <a:srgbClr val="272F52"/>
                </a:solidFill>
                <a:latin typeface="Calibri" panose="020F0502020204030204" pitchFamily="34" charset="0"/>
                <a:cs typeface="Calibri" panose="020F0502020204030204" pitchFamily="34" charset="0"/>
              </a:rPr>
              <a:t>Urban agenda &amp; Green Transition Office</a:t>
            </a:r>
          </a:p>
        </p:txBody>
      </p:sp>
      <p:sp>
        <p:nvSpPr>
          <p:cNvPr id="7" name="Rettangolo 6">
            <a:extLst>
              <a:ext uri="{FF2B5EF4-FFF2-40B4-BE49-F238E27FC236}">
                <a16:creationId xmlns:a16="http://schemas.microsoft.com/office/drawing/2014/main" id="{B600C617-3D04-4D27-B097-B5FA27D1F64A}"/>
              </a:ext>
            </a:extLst>
          </p:cNvPr>
          <p:cNvSpPr/>
          <p:nvPr/>
        </p:nvSpPr>
        <p:spPr>
          <a:xfrm>
            <a:off x="136518" y="6576944"/>
            <a:ext cx="1402948" cy="276999"/>
          </a:xfrm>
          <a:prstGeom prst="rect">
            <a:avLst/>
          </a:prstGeom>
        </p:spPr>
        <p:txBody>
          <a:bodyPr wrap="none">
            <a:spAutoFit/>
          </a:bodyPr>
          <a:lstStyle/>
          <a:p>
            <a:pPr algn="r"/>
            <a:r>
              <a:rPr lang="it-IT" sz="1200" dirty="0">
                <a:solidFill>
                  <a:srgbClr val="272F52"/>
                </a:solidFill>
                <a:latin typeface="Calibri" panose="020F0502020204030204" pitchFamily="34" charset="0"/>
                <a:cs typeface="Calibri" panose="020F0502020204030204" pitchFamily="34" charset="0"/>
              </a:rPr>
              <a:t>Genoa </a:t>
            </a:r>
            <a:r>
              <a:rPr lang="it-IT" sz="1200" dirty="0" err="1">
                <a:solidFill>
                  <a:srgbClr val="272F52"/>
                </a:solidFill>
                <a:latin typeface="Calibri" panose="020F0502020204030204" pitchFamily="34" charset="0"/>
                <a:cs typeface="Calibri" panose="020F0502020204030204" pitchFamily="34" charset="0"/>
              </a:rPr>
              <a:t>Municipality</a:t>
            </a:r>
            <a:endParaRPr lang="sl-SI" sz="1200" dirty="0">
              <a:solidFill>
                <a:srgbClr val="272F52"/>
              </a:solidFill>
              <a:latin typeface="Calibri" panose="020F0502020204030204" pitchFamily="34" charset="0"/>
              <a:cs typeface="Calibri" panose="020F0502020204030204" pitchFamily="34" charset="0"/>
            </a:endParaRPr>
          </a:p>
        </p:txBody>
      </p:sp>
      <p:pic>
        <p:nvPicPr>
          <p:cNvPr id="2" name="Immagine 1">
            <a:extLst>
              <a:ext uri="{FF2B5EF4-FFF2-40B4-BE49-F238E27FC236}">
                <a16:creationId xmlns:a16="http://schemas.microsoft.com/office/drawing/2014/main" id="{A95A4397-AE11-4E1B-9A24-A303BBD73D80}"/>
              </a:ext>
            </a:extLst>
          </p:cNvPr>
          <p:cNvPicPr>
            <a:picLocks noChangeAspect="1"/>
          </p:cNvPicPr>
          <p:nvPr/>
        </p:nvPicPr>
        <p:blipFill>
          <a:blip r:embed="rId4">
            <a:clrChange>
              <a:clrFrom>
                <a:srgbClr val="F7F0DC"/>
              </a:clrFrom>
              <a:clrTo>
                <a:srgbClr val="F7F0DC">
                  <a:alpha val="0"/>
                </a:srgbClr>
              </a:clrTo>
            </a:clrChange>
          </a:blip>
          <a:stretch>
            <a:fillRect/>
          </a:stretch>
        </p:blipFill>
        <p:spPr>
          <a:xfrm>
            <a:off x="1759788" y="401701"/>
            <a:ext cx="8432800" cy="3196071"/>
          </a:xfrm>
          <a:prstGeom prst="rect">
            <a:avLst/>
          </a:prstGeom>
          <a:solidFill>
            <a:schemeClr val="bg1"/>
          </a:solidFill>
        </p:spPr>
      </p:pic>
    </p:spTree>
    <p:extLst>
      <p:ext uri="{BB962C8B-B14F-4D97-AF65-F5344CB8AC3E}">
        <p14:creationId xmlns:p14="http://schemas.microsoft.com/office/powerpoint/2010/main" val="14161495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po 10"/>
          <p:cNvGrpSpPr/>
          <p:nvPr/>
        </p:nvGrpSpPr>
        <p:grpSpPr>
          <a:xfrm>
            <a:off x="1535151" y="1696766"/>
            <a:ext cx="9144000" cy="4292221"/>
            <a:chOff x="180110" y="2205104"/>
            <a:chExt cx="8963890" cy="4126424"/>
          </a:xfrm>
        </p:grpSpPr>
        <p:sp>
          <p:nvSpPr>
            <p:cNvPr id="12" name="Cube 58">
              <a:extLst>
                <a:ext uri="{FF2B5EF4-FFF2-40B4-BE49-F238E27FC236}">
                  <a16:creationId xmlns:a16="http://schemas.microsoft.com/office/drawing/2014/main" id="{85C732A0-4BD9-4F8A-821E-D93CFF883478}"/>
                </a:ext>
              </a:extLst>
            </p:cNvPr>
            <p:cNvSpPr/>
            <p:nvPr/>
          </p:nvSpPr>
          <p:spPr>
            <a:xfrm flipH="1">
              <a:off x="6546772" y="3345974"/>
              <a:ext cx="2597228" cy="2985553"/>
            </a:xfrm>
            <a:prstGeom prst="cube">
              <a:avLst>
                <a:gd name="adj" fmla="val 20319"/>
              </a:avLst>
            </a:prstGeom>
            <a:solidFill>
              <a:schemeClr val="accent5">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Calibri" pitchFamily="34" charset="0"/>
              </a:endParaRPr>
            </a:p>
          </p:txBody>
        </p:sp>
        <p:sp>
          <p:nvSpPr>
            <p:cNvPr id="13" name="Cube 57">
              <a:extLst>
                <a:ext uri="{FF2B5EF4-FFF2-40B4-BE49-F238E27FC236}">
                  <a16:creationId xmlns:a16="http://schemas.microsoft.com/office/drawing/2014/main" id="{9B3761EC-5709-4C06-828F-4842BF73FFE5}"/>
                </a:ext>
              </a:extLst>
            </p:cNvPr>
            <p:cNvSpPr/>
            <p:nvPr/>
          </p:nvSpPr>
          <p:spPr>
            <a:xfrm flipH="1">
              <a:off x="4413702" y="3829395"/>
              <a:ext cx="2597228" cy="2502133"/>
            </a:xfrm>
            <a:prstGeom prst="cube">
              <a:avLst>
                <a:gd name="adj" fmla="val 20624"/>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Calibri" pitchFamily="34" charset="0"/>
              </a:endParaRPr>
            </a:p>
          </p:txBody>
        </p:sp>
        <p:sp>
          <p:nvSpPr>
            <p:cNvPr id="14" name="Cube 55">
              <a:extLst>
                <a:ext uri="{FF2B5EF4-FFF2-40B4-BE49-F238E27FC236}">
                  <a16:creationId xmlns:a16="http://schemas.microsoft.com/office/drawing/2014/main" id="{FC6D65DC-903C-4706-80F2-0F26488B212F}"/>
                </a:ext>
              </a:extLst>
            </p:cNvPr>
            <p:cNvSpPr/>
            <p:nvPr/>
          </p:nvSpPr>
          <p:spPr>
            <a:xfrm flipH="1">
              <a:off x="2285174" y="4350611"/>
              <a:ext cx="2597228" cy="1980917"/>
            </a:xfrm>
            <a:prstGeom prst="cube">
              <a:avLst>
                <a:gd name="adj" fmla="val 2155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Calibri" pitchFamily="34" charset="0"/>
              </a:endParaRPr>
            </a:p>
          </p:txBody>
        </p:sp>
        <p:sp>
          <p:nvSpPr>
            <p:cNvPr id="15" name="Cube 53">
              <a:extLst>
                <a:ext uri="{FF2B5EF4-FFF2-40B4-BE49-F238E27FC236}">
                  <a16:creationId xmlns:a16="http://schemas.microsoft.com/office/drawing/2014/main" id="{9303B1DA-561B-47E5-A1EF-E3BD9792E49C}"/>
                </a:ext>
              </a:extLst>
            </p:cNvPr>
            <p:cNvSpPr/>
            <p:nvPr/>
          </p:nvSpPr>
          <p:spPr>
            <a:xfrm flipH="1">
              <a:off x="180110" y="4897073"/>
              <a:ext cx="2597228" cy="1434455"/>
            </a:xfrm>
            <a:prstGeom prst="cube">
              <a:avLst>
                <a:gd name="adj" fmla="val 25554"/>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Calibri" pitchFamily="34" charset="0"/>
              </a:endParaRPr>
            </a:p>
          </p:txBody>
        </p:sp>
        <p:sp>
          <p:nvSpPr>
            <p:cNvPr id="20" name="Cube 12">
              <a:extLst>
                <a:ext uri="{FF2B5EF4-FFF2-40B4-BE49-F238E27FC236}">
                  <a16:creationId xmlns:a16="http://schemas.microsoft.com/office/drawing/2014/main" id="{54162715-AD53-47DE-BF69-1E1532CEE94D}"/>
                </a:ext>
              </a:extLst>
            </p:cNvPr>
            <p:cNvSpPr/>
            <p:nvPr/>
          </p:nvSpPr>
          <p:spPr>
            <a:xfrm flipH="1">
              <a:off x="180110" y="4443710"/>
              <a:ext cx="2597228" cy="869982"/>
            </a:xfrm>
            <a:prstGeom prst="cube">
              <a:avLst>
                <a:gd name="adj" fmla="val 487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Calibri" pitchFamily="34" charset="0"/>
              </a:endParaRPr>
            </a:p>
          </p:txBody>
        </p:sp>
        <p:sp>
          <p:nvSpPr>
            <p:cNvPr id="21" name="Cube 15">
              <a:extLst>
                <a:ext uri="{FF2B5EF4-FFF2-40B4-BE49-F238E27FC236}">
                  <a16:creationId xmlns:a16="http://schemas.microsoft.com/office/drawing/2014/main" id="{DB046499-571C-4062-8C08-CDD03D133652}"/>
                </a:ext>
              </a:extLst>
            </p:cNvPr>
            <p:cNvSpPr/>
            <p:nvPr/>
          </p:nvSpPr>
          <p:spPr>
            <a:xfrm flipH="1">
              <a:off x="2285174" y="3922494"/>
              <a:ext cx="2597228" cy="869982"/>
            </a:xfrm>
            <a:prstGeom prst="cube">
              <a:avLst>
                <a:gd name="adj" fmla="val 487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Calibri" pitchFamily="34" charset="0"/>
              </a:endParaRPr>
            </a:p>
          </p:txBody>
        </p:sp>
        <p:sp>
          <p:nvSpPr>
            <p:cNvPr id="22" name="Cube 16">
              <a:extLst>
                <a:ext uri="{FF2B5EF4-FFF2-40B4-BE49-F238E27FC236}">
                  <a16:creationId xmlns:a16="http://schemas.microsoft.com/office/drawing/2014/main" id="{E505CB29-6500-438B-9399-F94851220119}"/>
                </a:ext>
              </a:extLst>
            </p:cNvPr>
            <p:cNvSpPr/>
            <p:nvPr/>
          </p:nvSpPr>
          <p:spPr>
            <a:xfrm flipH="1">
              <a:off x="4413704" y="3405695"/>
              <a:ext cx="2597228" cy="869982"/>
            </a:xfrm>
            <a:prstGeom prst="cube">
              <a:avLst>
                <a:gd name="adj" fmla="val 487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Calibri" pitchFamily="34" charset="0"/>
              </a:endParaRPr>
            </a:p>
          </p:txBody>
        </p:sp>
        <p:sp>
          <p:nvSpPr>
            <p:cNvPr id="23" name="Cube 17">
              <a:extLst>
                <a:ext uri="{FF2B5EF4-FFF2-40B4-BE49-F238E27FC236}">
                  <a16:creationId xmlns:a16="http://schemas.microsoft.com/office/drawing/2014/main" id="{7F2EC127-DD46-4486-A15B-02A16AAE6B29}"/>
                </a:ext>
              </a:extLst>
            </p:cNvPr>
            <p:cNvSpPr/>
            <p:nvPr/>
          </p:nvSpPr>
          <p:spPr>
            <a:xfrm flipH="1">
              <a:off x="6542235" y="2953755"/>
              <a:ext cx="2597228" cy="869982"/>
            </a:xfrm>
            <a:prstGeom prst="cube">
              <a:avLst>
                <a:gd name="adj" fmla="val 487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Calibri" pitchFamily="34" charset="0"/>
              </a:endParaRPr>
            </a:p>
          </p:txBody>
        </p:sp>
        <p:sp>
          <p:nvSpPr>
            <p:cNvPr id="24" name="TextBox 41">
              <a:extLst>
                <a:ext uri="{FF2B5EF4-FFF2-40B4-BE49-F238E27FC236}">
                  <a16:creationId xmlns:a16="http://schemas.microsoft.com/office/drawing/2014/main" id="{557E7A1A-73EB-4387-80E8-465064BFE4F2}"/>
                </a:ext>
              </a:extLst>
            </p:cNvPr>
            <p:cNvSpPr txBox="1"/>
            <p:nvPr/>
          </p:nvSpPr>
          <p:spPr>
            <a:xfrm>
              <a:off x="893539" y="4855407"/>
              <a:ext cx="1486732" cy="443832"/>
            </a:xfrm>
            <a:prstGeom prst="rect">
              <a:avLst/>
            </a:prstGeom>
            <a:noFill/>
          </p:spPr>
          <p:txBody>
            <a:bodyPr wrap="square" rtlCol="0">
              <a:spAutoFit/>
            </a:bodyPr>
            <a:lstStyle/>
            <a:p>
              <a:pPr algn="ctr" defTabSz="914400" hangingPunct="1">
                <a:defRPr/>
              </a:pPr>
              <a:r>
                <a:rPr lang="en-US" sz="2400" b="1" kern="1200" dirty="0">
                  <a:solidFill>
                    <a:schemeClr val="bg1"/>
                  </a:solidFill>
                  <a:latin typeface="Calibri" pitchFamily="34" charset="0"/>
                </a:rPr>
                <a:t>01</a:t>
              </a:r>
              <a:endParaRPr lang="en-GB" sz="2400" b="1" kern="1200" dirty="0">
                <a:solidFill>
                  <a:schemeClr val="bg1"/>
                </a:solidFill>
                <a:latin typeface="Calibri" pitchFamily="34" charset="0"/>
                <a:ea typeface="Noto Sans" panose="020B0502040504020204" pitchFamily="34"/>
                <a:cs typeface="Noto Sans" panose="020B0502040504020204" pitchFamily="34"/>
              </a:endParaRPr>
            </a:p>
          </p:txBody>
        </p:sp>
        <p:sp>
          <p:nvSpPr>
            <p:cNvPr id="25" name="TextBox 42">
              <a:extLst>
                <a:ext uri="{FF2B5EF4-FFF2-40B4-BE49-F238E27FC236}">
                  <a16:creationId xmlns:a16="http://schemas.microsoft.com/office/drawing/2014/main" id="{C71CEABA-84D5-4002-8C56-59D775B0262A}"/>
                </a:ext>
              </a:extLst>
            </p:cNvPr>
            <p:cNvSpPr txBox="1"/>
            <p:nvPr/>
          </p:nvSpPr>
          <p:spPr>
            <a:xfrm>
              <a:off x="609600" y="5314803"/>
              <a:ext cx="1995055" cy="976431"/>
            </a:xfrm>
            <a:prstGeom prst="rect">
              <a:avLst/>
            </a:prstGeom>
            <a:noFill/>
          </p:spPr>
          <p:txBody>
            <a:bodyPr wrap="square" rtlCol="0">
              <a:spAutoFit/>
            </a:bodyPr>
            <a:lstStyle/>
            <a:p>
              <a:pPr algn="ctr" defTabSz="914400" hangingPunct="1">
                <a:defRPr/>
              </a:pPr>
              <a:r>
                <a:rPr lang="en-US" sz="1500" b="1" kern="1200" dirty="0">
                  <a:solidFill>
                    <a:schemeClr val="accent4">
                      <a:lumMod val="50000"/>
                    </a:schemeClr>
                  </a:solidFill>
                  <a:latin typeface="Calibri" pitchFamily="34" charset="0"/>
                </a:rPr>
                <a:t>Awareness of all possible scenarios in regards of global trends </a:t>
              </a:r>
              <a:endParaRPr lang="en-GB" sz="1500" b="1" kern="1200" dirty="0">
                <a:solidFill>
                  <a:schemeClr val="accent4">
                    <a:lumMod val="50000"/>
                  </a:schemeClr>
                </a:solidFill>
                <a:latin typeface="Calibri" pitchFamily="34" charset="0"/>
                <a:ea typeface="Noto Sans" panose="020B0502040504020204" pitchFamily="34"/>
                <a:cs typeface="Noto Sans" panose="020B0502040504020204" pitchFamily="34"/>
              </a:endParaRPr>
            </a:p>
          </p:txBody>
        </p:sp>
        <p:sp>
          <p:nvSpPr>
            <p:cNvPr id="26" name="TextBox 51">
              <a:extLst>
                <a:ext uri="{FF2B5EF4-FFF2-40B4-BE49-F238E27FC236}">
                  <a16:creationId xmlns:a16="http://schemas.microsoft.com/office/drawing/2014/main" id="{4159F6E1-5A64-4BA6-8E1E-085B0CE45962}"/>
                </a:ext>
              </a:extLst>
            </p:cNvPr>
            <p:cNvSpPr txBox="1"/>
            <p:nvPr/>
          </p:nvSpPr>
          <p:spPr>
            <a:xfrm>
              <a:off x="3060816" y="4360771"/>
              <a:ext cx="1486732" cy="443832"/>
            </a:xfrm>
            <a:prstGeom prst="rect">
              <a:avLst/>
            </a:prstGeom>
            <a:noFill/>
          </p:spPr>
          <p:txBody>
            <a:bodyPr wrap="square" rtlCol="0">
              <a:spAutoFit/>
            </a:bodyPr>
            <a:lstStyle/>
            <a:p>
              <a:pPr algn="ctr" defTabSz="914400" hangingPunct="1">
                <a:defRPr/>
              </a:pPr>
              <a:r>
                <a:rPr lang="en-US" sz="2400" b="1" kern="1200" dirty="0">
                  <a:solidFill>
                    <a:schemeClr val="bg1"/>
                  </a:solidFill>
                  <a:latin typeface="Calibri" pitchFamily="34" charset="0"/>
                </a:rPr>
                <a:t>02</a:t>
              </a:r>
              <a:endParaRPr lang="en-GB" sz="2400" b="1" kern="1200" dirty="0">
                <a:solidFill>
                  <a:schemeClr val="bg1"/>
                </a:solidFill>
                <a:latin typeface="Calibri" pitchFamily="34" charset="0"/>
                <a:ea typeface="Noto Sans" panose="020B0502040504020204" pitchFamily="34"/>
                <a:cs typeface="Noto Sans" panose="020B0502040504020204" pitchFamily="34"/>
              </a:endParaRPr>
            </a:p>
          </p:txBody>
        </p:sp>
        <p:sp>
          <p:nvSpPr>
            <p:cNvPr id="27" name="TextBox 52">
              <a:extLst>
                <a:ext uri="{FF2B5EF4-FFF2-40B4-BE49-F238E27FC236}">
                  <a16:creationId xmlns:a16="http://schemas.microsoft.com/office/drawing/2014/main" id="{E9C64244-C913-4545-8876-0BFB06EA6569}"/>
                </a:ext>
              </a:extLst>
            </p:cNvPr>
            <p:cNvSpPr txBox="1"/>
            <p:nvPr/>
          </p:nvSpPr>
          <p:spPr>
            <a:xfrm>
              <a:off x="2800064" y="4932219"/>
              <a:ext cx="1870364" cy="976431"/>
            </a:xfrm>
            <a:prstGeom prst="rect">
              <a:avLst/>
            </a:prstGeom>
            <a:noFill/>
          </p:spPr>
          <p:txBody>
            <a:bodyPr wrap="square" rtlCol="0">
              <a:spAutoFit/>
            </a:bodyPr>
            <a:lstStyle/>
            <a:p>
              <a:pPr algn="ctr" defTabSz="914400" hangingPunct="1">
                <a:defRPr/>
              </a:pPr>
              <a:r>
                <a:rPr lang="en-US" sz="1500" b="1" kern="1200" dirty="0">
                  <a:solidFill>
                    <a:schemeClr val="accent1"/>
                  </a:solidFill>
                  <a:latin typeface="Calibri" pitchFamily="34" charset="0"/>
                </a:rPr>
                <a:t>Investment in capacity building to face the challenges they bring</a:t>
              </a:r>
              <a:endParaRPr lang="en-GB" sz="1500" b="1" kern="1200" dirty="0">
                <a:solidFill>
                  <a:schemeClr val="accent1"/>
                </a:solidFill>
                <a:latin typeface="Calibri" pitchFamily="34" charset="0"/>
                <a:ea typeface="Noto Sans" panose="020B0502040504020204" pitchFamily="34"/>
                <a:cs typeface="Noto Sans" panose="020B0502040504020204" pitchFamily="34"/>
              </a:endParaRPr>
            </a:p>
          </p:txBody>
        </p:sp>
        <p:sp>
          <p:nvSpPr>
            <p:cNvPr id="28" name="TextBox 54">
              <a:extLst>
                <a:ext uri="{FF2B5EF4-FFF2-40B4-BE49-F238E27FC236}">
                  <a16:creationId xmlns:a16="http://schemas.microsoft.com/office/drawing/2014/main" id="{315B1F20-FFF2-467C-AAF6-18E539385DD6}"/>
                </a:ext>
              </a:extLst>
            </p:cNvPr>
            <p:cNvSpPr txBox="1"/>
            <p:nvPr/>
          </p:nvSpPr>
          <p:spPr>
            <a:xfrm>
              <a:off x="5186528" y="3833710"/>
              <a:ext cx="1486732" cy="443832"/>
            </a:xfrm>
            <a:prstGeom prst="rect">
              <a:avLst/>
            </a:prstGeom>
            <a:noFill/>
          </p:spPr>
          <p:txBody>
            <a:bodyPr wrap="square" rtlCol="0">
              <a:spAutoFit/>
            </a:bodyPr>
            <a:lstStyle/>
            <a:p>
              <a:pPr algn="ctr" defTabSz="914400" hangingPunct="1">
                <a:defRPr/>
              </a:pPr>
              <a:r>
                <a:rPr lang="en-US" sz="2400" b="1" kern="1200" dirty="0">
                  <a:solidFill>
                    <a:schemeClr val="bg1"/>
                  </a:solidFill>
                  <a:latin typeface="Calibri" pitchFamily="34" charset="0"/>
                </a:rPr>
                <a:t>03</a:t>
              </a:r>
              <a:endParaRPr lang="en-GB" sz="2400" b="1" kern="1200" dirty="0">
                <a:solidFill>
                  <a:schemeClr val="bg1"/>
                </a:solidFill>
                <a:latin typeface="Calibri" pitchFamily="34" charset="0"/>
                <a:ea typeface="Noto Sans" panose="020B0502040504020204" pitchFamily="34"/>
                <a:cs typeface="Noto Sans" panose="020B0502040504020204" pitchFamily="34"/>
              </a:endParaRPr>
            </a:p>
          </p:txBody>
        </p:sp>
        <p:sp>
          <p:nvSpPr>
            <p:cNvPr id="29" name="TextBox 56">
              <a:extLst>
                <a:ext uri="{FF2B5EF4-FFF2-40B4-BE49-F238E27FC236}">
                  <a16:creationId xmlns:a16="http://schemas.microsoft.com/office/drawing/2014/main" id="{2C3DC9F9-677D-48A7-87D1-3C16CBD3A29B}"/>
                </a:ext>
              </a:extLst>
            </p:cNvPr>
            <p:cNvSpPr txBox="1"/>
            <p:nvPr/>
          </p:nvSpPr>
          <p:spPr>
            <a:xfrm>
              <a:off x="4953906" y="4402088"/>
              <a:ext cx="1890238" cy="1420263"/>
            </a:xfrm>
            <a:prstGeom prst="rect">
              <a:avLst/>
            </a:prstGeom>
            <a:noFill/>
          </p:spPr>
          <p:txBody>
            <a:bodyPr wrap="square" rtlCol="0">
              <a:spAutoFit/>
            </a:bodyPr>
            <a:lstStyle/>
            <a:p>
              <a:pPr algn="ctr" defTabSz="914400" hangingPunct="1">
                <a:defRPr/>
              </a:pPr>
              <a:r>
                <a:rPr lang="en-US" sz="1500" b="1" kern="1200" dirty="0">
                  <a:solidFill>
                    <a:schemeClr val="tx2">
                      <a:lumMod val="75000"/>
                    </a:schemeClr>
                  </a:solidFill>
                  <a:latin typeface="Calibri" pitchFamily="34" charset="0"/>
                </a:rPr>
                <a:t>Collect and </a:t>
              </a:r>
              <a:r>
                <a:rPr lang="en-US" sz="1500" b="1" kern="1200" dirty="0" err="1">
                  <a:solidFill>
                    <a:schemeClr val="tx2">
                      <a:lumMod val="75000"/>
                    </a:schemeClr>
                  </a:solidFill>
                  <a:latin typeface="Calibri" pitchFamily="34" charset="0"/>
                </a:rPr>
                <a:t>analyse</a:t>
              </a:r>
              <a:r>
                <a:rPr lang="en-US" sz="1500" b="1" kern="1200" dirty="0">
                  <a:solidFill>
                    <a:schemeClr val="tx2">
                      <a:lumMod val="75000"/>
                    </a:schemeClr>
                  </a:solidFill>
                  <a:latin typeface="Calibri" pitchFamily="34" charset="0"/>
                </a:rPr>
                <a:t> actual interventions/actions to reshape the city, anticipating future impacts/effects</a:t>
              </a:r>
            </a:p>
          </p:txBody>
        </p:sp>
        <p:sp>
          <p:nvSpPr>
            <p:cNvPr id="30" name="TextBox 60">
              <a:extLst>
                <a:ext uri="{FF2B5EF4-FFF2-40B4-BE49-F238E27FC236}">
                  <a16:creationId xmlns:a16="http://schemas.microsoft.com/office/drawing/2014/main" id="{0CB8FF8A-C335-4DAA-B41F-35F50D5BC4E5}"/>
                </a:ext>
              </a:extLst>
            </p:cNvPr>
            <p:cNvSpPr txBox="1"/>
            <p:nvPr/>
          </p:nvSpPr>
          <p:spPr>
            <a:xfrm>
              <a:off x="7291121" y="3375925"/>
              <a:ext cx="1486732" cy="443832"/>
            </a:xfrm>
            <a:prstGeom prst="rect">
              <a:avLst/>
            </a:prstGeom>
            <a:noFill/>
          </p:spPr>
          <p:txBody>
            <a:bodyPr wrap="square" rtlCol="0">
              <a:spAutoFit/>
            </a:bodyPr>
            <a:lstStyle/>
            <a:p>
              <a:pPr algn="ctr" defTabSz="914400" hangingPunct="1">
                <a:defRPr/>
              </a:pPr>
              <a:r>
                <a:rPr lang="en-US" sz="2400" b="1" kern="1200" dirty="0">
                  <a:solidFill>
                    <a:schemeClr val="bg1"/>
                  </a:solidFill>
                  <a:latin typeface="Calibri" pitchFamily="34" charset="0"/>
                </a:rPr>
                <a:t>04</a:t>
              </a:r>
              <a:endParaRPr lang="en-GB" sz="2400" b="1" kern="1200" dirty="0">
                <a:solidFill>
                  <a:schemeClr val="bg1"/>
                </a:solidFill>
                <a:latin typeface="Calibri" pitchFamily="34" charset="0"/>
                <a:ea typeface="Noto Sans" panose="020B0502040504020204" pitchFamily="34"/>
                <a:cs typeface="Noto Sans" panose="020B0502040504020204" pitchFamily="34"/>
              </a:endParaRPr>
            </a:p>
          </p:txBody>
        </p:sp>
        <p:sp>
          <p:nvSpPr>
            <p:cNvPr id="31" name="TextBox 61">
              <a:extLst>
                <a:ext uri="{FF2B5EF4-FFF2-40B4-BE49-F238E27FC236}">
                  <a16:creationId xmlns:a16="http://schemas.microsoft.com/office/drawing/2014/main" id="{5B05A6A8-E71C-4A20-BF9F-C073B2C93BF1}"/>
                </a:ext>
              </a:extLst>
            </p:cNvPr>
            <p:cNvSpPr txBox="1"/>
            <p:nvPr/>
          </p:nvSpPr>
          <p:spPr>
            <a:xfrm>
              <a:off x="7162800" y="3879273"/>
              <a:ext cx="1981200" cy="1035608"/>
            </a:xfrm>
            <a:prstGeom prst="rect">
              <a:avLst/>
            </a:prstGeom>
            <a:noFill/>
          </p:spPr>
          <p:txBody>
            <a:bodyPr wrap="square" rtlCol="0">
              <a:spAutoFit/>
            </a:bodyPr>
            <a:lstStyle/>
            <a:p>
              <a:pPr algn="ctr" defTabSz="914400" hangingPunct="1">
                <a:defRPr/>
              </a:pPr>
              <a:r>
                <a:rPr lang="en-US" sz="1600" b="1" kern="1200" dirty="0">
                  <a:solidFill>
                    <a:schemeClr val="accent3">
                      <a:lumMod val="75000"/>
                    </a:schemeClr>
                  </a:solidFill>
                  <a:latin typeface="Calibri" pitchFamily="34" charset="0"/>
                </a:rPr>
                <a:t>Take robust decision to strengthen the economic, social and environmental tissue</a:t>
              </a:r>
            </a:p>
          </p:txBody>
        </p:sp>
        <p:sp>
          <p:nvSpPr>
            <p:cNvPr id="32" name="Oval 79">
              <a:extLst>
                <a:ext uri="{FF2B5EF4-FFF2-40B4-BE49-F238E27FC236}">
                  <a16:creationId xmlns:a16="http://schemas.microsoft.com/office/drawing/2014/main" id="{FBD7A9DE-5368-417F-ABF5-80B8C8620883}"/>
                </a:ext>
              </a:extLst>
            </p:cNvPr>
            <p:cNvSpPr/>
            <p:nvPr/>
          </p:nvSpPr>
          <p:spPr>
            <a:xfrm>
              <a:off x="3064697" y="4128648"/>
              <a:ext cx="889847" cy="71132"/>
            </a:xfrm>
            <a:prstGeom prst="ellipse">
              <a:avLst/>
            </a:prstGeom>
            <a:solidFill>
              <a:schemeClr val="tx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Calibri" pitchFamily="34" charset="0"/>
              </a:endParaRPr>
            </a:p>
          </p:txBody>
        </p:sp>
        <p:grpSp>
          <p:nvGrpSpPr>
            <p:cNvPr id="33" name="Group 27">
              <a:extLst>
                <a:ext uri="{FF2B5EF4-FFF2-40B4-BE49-F238E27FC236}">
                  <a16:creationId xmlns:a16="http://schemas.microsoft.com/office/drawing/2014/main" id="{5F9464C1-0FA0-4509-97F0-B2B81B79FC25}"/>
                </a:ext>
              </a:extLst>
            </p:cNvPr>
            <p:cNvGrpSpPr/>
            <p:nvPr/>
          </p:nvGrpSpPr>
          <p:grpSpPr>
            <a:xfrm rot="20404528">
              <a:off x="1852761" y="2205104"/>
              <a:ext cx="1815873" cy="2107678"/>
              <a:chOff x="4742397" y="1262522"/>
              <a:chExt cx="520700" cy="1146446"/>
            </a:xfrm>
            <a:solidFill>
              <a:schemeClr val="tx1"/>
            </a:solidFill>
          </p:grpSpPr>
          <p:sp>
            <p:nvSpPr>
              <p:cNvPr id="35" name="Freeform 6">
                <a:extLst>
                  <a:ext uri="{FF2B5EF4-FFF2-40B4-BE49-F238E27FC236}">
                    <a16:creationId xmlns:a16="http://schemas.microsoft.com/office/drawing/2014/main" id="{2E70A360-E7E9-490A-B22E-72C3A97AE310}"/>
                  </a:ext>
                </a:extLst>
              </p:cNvPr>
              <p:cNvSpPr>
                <a:spLocks/>
              </p:cNvSpPr>
              <p:nvPr/>
            </p:nvSpPr>
            <p:spPr bwMode="auto">
              <a:xfrm>
                <a:off x="4742397" y="1448530"/>
                <a:ext cx="520700" cy="960438"/>
              </a:xfrm>
              <a:custGeom>
                <a:avLst/>
                <a:gdLst>
                  <a:gd name="T0" fmla="*/ 359 w 740"/>
                  <a:gd name="T1" fmla="*/ 85 h 685"/>
                  <a:gd name="T2" fmla="*/ 297 w 740"/>
                  <a:gd name="T3" fmla="*/ 76 h 685"/>
                  <a:gd name="T4" fmla="*/ 263 w 740"/>
                  <a:gd name="T5" fmla="*/ 70 h 685"/>
                  <a:gd name="T6" fmla="*/ 241 w 740"/>
                  <a:gd name="T7" fmla="*/ 80 h 685"/>
                  <a:gd name="T8" fmla="*/ 179 w 740"/>
                  <a:gd name="T9" fmla="*/ 154 h 685"/>
                  <a:gd name="T10" fmla="*/ 147 w 740"/>
                  <a:gd name="T11" fmla="*/ 165 h 685"/>
                  <a:gd name="T12" fmla="*/ 123 w 740"/>
                  <a:gd name="T13" fmla="*/ 141 h 685"/>
                  <a:gd name="T14" fmla="*/ 129 w 740"/>
                  <a:gd name="T15" fmla="*/ 114 h 685"/>
                  <a:gd name="T16" fmla="*/ 214 w 740"/>
                  <a:gd name="T17" fmla="*/ 12 h 685"/>
                  <a:gd name="T18" fmla="*/ 237 w 740"/>
                  <a:gd name="T19" fmla="*/ 1 h 685"/>
                  <a:gd name="T20" fmla="*/ 402 w 740"/>
                  <a:gd name="T21" fmla="*/ 2 h 685"/>
                  <a:gd name="T22" fmla="*/ 502 w 740"/>
                  <a:gd name="T23" fmla="*/ 43 h 685"/>
                  <a:gd name="T24" fmla="*/ 544 w 740"/>
                  <a:gd name="T25" fmla="*/ 99 h 685"/>
                  <a:gd name="T26" fmla="*/ 582 w 740"/>
                  <a:gd name="T27" fmla="*/ 170 h 685"/>
                  <a:gd name="T28" fmla="*/ 603 w 740"/>
                  <a:gd name="T29" fmla="*/ 210 h 685"/>
                  <a:gd name="T30" fmla="*/ 614 w 740"/>
                  <a:gd name="T31" fmla="*/ 213 h 685"/>
                  <a:gd name="T32" fmla="*/ 690 w 740"/>
                  <a:gd name="T33" fmla="*/ 161 h 685"/>
                  <a:gd name="T34" fmla="*/ 724 w 740"/>
                  <a:gd name="T35" fmla="*/ 160 h 685"/>
                  <a:gd name="T36" fmla="*/ 739 w 740"/>
                  <a:gd name="T37" fmla="*/ 190 h 685"/>
                  <a:gd name="T38" fmla="*/ 722 w 740"/>
                  <a:gd name="T39" fmla="*/ 217 h 685"/>
                  <a:gd name="T40" fmla="*/ 679 w 740"/>
                  <a:gd name="T41" fmla="*/ 247 h 685"/>
                  <a:gd name="T42" fmla="*/ 606 w 740"/>
                  <a:gd name="T43" fmla="*/ 297 h 685"/>
                  <a:gd name="T44" fmla="*/ 569 w 740"/>
                  <a:gd name="T45" fmla="*/ 287 h 685"/>
                  <a:gd name="T46" fmla="*/ 488 w 740"/>
                  <a:gd name="T47" fmla="*/ 170 h 685"/>
                  <a:gd name="T48" fmla="*/ 486 w 740"/>
                  <a:gd name="T49" fmla="*/ 168 h 685"/>
                  <a:gd name="T50" fmla="*/ 423 w 740"/>
                  <a:gd name="T51" fmla="*/ 257 h 685"/>
                  <a:gd name="T52" fmla="*/ 434 w 740"/>
                  <a:gd name="T53" fmla="*/ 268 h 685"/>
                  <a:gd name="T54" fmla="*/ 554 w 740"/>
                  <a:gd name="T55" fmla="*/ 374 h 685"/>
                  <a:gd name="T56" fmla="*/ 570 w 740"/>
                  <a:gd name="T57" fmla="*/ 388 h 685"/>
                  <a:gd name="T58" fmla="*/ 583 w 740"/>
                  <a:gd name="T59" fmla="*/ 419 h 685"/>
                  <a:gd name="T60" fmla="*/ 583 w 740"/>
                  <a:gd name="T61" fmla="*/ 483 h 685"/>
                  <a:gd name="T62" fmla="*/ 584 w 740"/>
                  <a:gd name="T63" fmla="*/ 637 h 685"/>
                  <a:gd name="T64" fmla="*/ 563 w 740"/>
                  <a:gd name="T65" fmla="*/ 674 h 685"/>
                  <a:gd name="T66" fmla="*/ 505 w 740"/>
                  <a:gd name="T67" fmla="*/ 652 h 685"/>
                  <a:gd name="T68" fmla="*/ 503 w 740"/>
                  <a:gd name="T69" fmla="*/ 637 h 685"/>
                  <a:gd name="T70" fmla="*/ 503 w 740"/>
                  <a:gd name="T71" fmla="*/ 465 h 685"/>
                  <a:gd name="T72" fmla="*/ 485 w 740"/>
                  <a:gd name="T73" fmla="*/ 431 h 685"/>
                  <a:gd name="T74" fmla="*/ 361 w 740"/>
                  <a:gd name="T75" fmla="*/ 345 h 685"/>
                  <a:gd name="T76" fmla="*/ 359 w 740"/>
                  <a:gd name="T77" fmla="*/ 344 h 685"/>
                  <a:gd name="T78" fmla="*/ 330 w 740"/>
                  <a:gd name="T79" fmla="*/ 384 h 685"/>
                  <a:gd name="T80" fmla="*/ 291 w 740"/>
                  <a:gd name="T81" fmla="*/ 437 h 685"/>
                  <a:gd name="T82" fmla="*/ 259 w 740"/>
                  <a:gd name="T83" fmla="*/ 454 h 685"/>
                  <a:gd name="T84" fmla="*/ 41 w 740"/>
                  <a:gd name="T85" fmla="*/ 455 h 685"/>
                  <a:gd name="T86" fmla="*/ 1 w 740"/>
                  <a:gd name="T87" fmla="*/ 412 h 685"/>
                  <a:gd name="T88" fmla="*/ 42 w 740"/>
                  <a:gd name="T89" fmla="*/ 373 h 685"/>
                  <a:gd name="T90" fmla="*/ 205 w 740"/>
                  <a:gd name="T91" fmla="*/ 373 h 685"/>
                  <a:gd name="T92" fmla="*/ 237 w 740"/>
                  <a:gd name="T93" fmla="*/ 352 h 685"/>
                  <a:gd name="T94" fmla="*/ 271 w 740"/>
                  <a:gd name="T95" fmla="*/ 278 h 685"/>
                  <a:gd name="T96" fmla="*/ 304 w 740"/>
                  <a:gd name="T97" fmla="*/ 206 h 685"/>
                  <a:gd name="T98" fmla="*/ 334 w 740"/>
                  <a:gd name="T99" fmla="*/ 141 h 685"/>
                  <a:gd name="T100" fmla="*/ 358 w 740"/>
                  <a:gd name="T101" fmla="*/ 88 h 685"/>
                  <a:gd name="T102" fmla="*/ 359 w 740"/>
                  <a:gd name="T103" fmla="*/ 85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0" h="685">
                    <a:moveTo>
                      <a:pt x="359" y="85"/>
                    </a:moveTo>
                    <a:cubicBezTo>
                      <a:pt x="338" y="82"/>
                      <a:pt x="318" y="79"/>
                      <a:pt x="297" y="76"/>
                    </a:cubicBezTo>
                    <a:cubicBezTo>
                      <a:pt x="286" y="74"/>
                      <a:pt x="274" y="72"/>
                      <a:pt x="263" y="70"/>
                    </a:cubicBezTo>
                    <a:cubicBezTo>
                      <a:pt x="253" y="69"/>
                      <a:pt x="247" y="73"/>
                      <a:pt x="241" y="80"/>
                    </a:cubicBezTo>
                    <a:cubicBezTo>
                      <a:pt x="220" y="105"/>
                      <a:pt x="200" y="129"/>
                      <a:pt x="179" y="154"/>
                    </a:cubicBezTo>
                    <a:cubicBezTo>
                      <a:pt x="171" y="164"/>
                      <a:pt x="159" y="168"/>
                      <a:pt x="147" y="165"/>
                    </a:cubicBezTo>
                    <a:cubicBezTo>
                      <a:pt x="134" y="162"/>
                      <a:pt x="126" y="154"/>
                      <a:pt x="123" y="141"/>
                    </a:cubicBezTo>
                    <a:cubicBezTo>
                      <a:pt x="120" y="132"/>
                      <a:pt x="122" y="122"/>
                      <a:pt x="129" y="114"/>
                    </a:cubicBezTo>
                    <a:cubicBezTo>
                      <a:pt x="157" y="80"/>
                      <a:pt x="185" y="46"/>
                      <a:pt x="214" y="12"/>
                    </a:cubicBezTo>
                    <a:cubicBezTo>
                      <a:pt x="220" y="5"/>
                      <a:pt x="227" y="1"/>
                      <a:pt x="237" y="1"/>
                    </a:cubicBezTo>
                    <a:cubicBezTo>
                      <a:pt x="292" y="1"/>
                      <a:pt x="347" y="0"/>
                      <a:pt x="402" y="2"/>
                    </a:cubicBezTo>
                    <a:cubicBezTo>
                      <a:pt x="440" y="3"/>
                      <a:pt x="474" y="18"/>
                      <a:pt x="502" y="43"/>
                    </a:cubicBezTo>
                    <a:cubicBezTo>
                      <a:pt x="520" y="59"/>
                      <a:pt x="533" y="79"/>
                      <a:pt x="544" y="99"/>
                    </a:cubicBezTo>
                    <a:cubicBezTo>
                      <a:pt x="556" y="123"/>
                      <a:pt x="569" y="147"/>
                      <a:pt x="582" y="170"/>
                    </a:cubicBezTo>
                    <a:cubicBezTo>
                      <a:pt x="589" y="184"/>
                      <a:pt x="596" y="197"/>
                      <a:pt x="603" y="210"/>
                    </a:cubicBezTo>
                    <a:cubicBezTo>
                      <a:pt x="606" y="215"/>
                      <a:pt x="610" y="216"/>
                      <a:pt x="614" y="213"/>
                    </a:cubicBezTo>
                    <a:cubicBezTo>
                      <a:pt x="640" y="196"/>
                      <a:pt x="665" y="178"/>
                      <a:pt x="690" y="161"/>
                    </a:cubicBezTo>
                    <a:cubicBezTo>
                      <a:pt x="701" y="154"/>
                      <a:pt x="713" y="154"/>
                      <a:pt x="724" y="160"/>
                    </a:cubicBezTo>
                    <a:cubicBezTo>
                      <a:pt x="734" y="167"/>
                      <a:pt x="740" y="177"/>
                      <a:pt x="739" y="190"/>
                    </a:cubicBezTo>
                    <a:cubicBezTo>
                      <a:pt x="739" y="202"/>
                      <a:pt x="732" y="210"/>
                      <a:pt x="722" y="217"/>
                    </a:cubicBezTo>
                    <a:cubicBezTo>
                      <a:pt x="707" y="227"/>
                      <a:pt x="693" y="237"/>
                      <a:pt x="679" y="247"/>
                    </a:cubicBezTo>
                    <a:cubicBezTo>
                      <a:pt x="655" y="263"/>
                      <a:pt x="631" y="280"/>
                      <a:pt x="606" y="297"/>
                    </a:cubicBezTo>
                    <a:cubicBezTo>
                      <a:pt x="593" y="305"/>
                      <a:pt x="577" y="299"/>
                      <a:pt x="569" y="287"/>
                    </a:cubicBezTo>
                    <a:cubicBezTo>
                      <a:pt x="542" y="248"/>
                      <a:pt x="515" y="209"/>
                      <a:pt x="488" y="170"/>
                    </a:cubicBezTo>
                    <a:cubicBezTo>
                      <a:pt x="488" y="170"/>
                      <a:pt x="487" y="169"/>
                      <a:pt x="486" y="168"/>
                    </a:cubicBezTo>
                    <a:cubicBezTo>
                      <a:pt x="465" y="198"/>
                      <a:pt x="444" y="227"/>
                      <a:pt x="423" y="257"/>
                    </a:cubicBezTo>
                    <a:cubicBezTo>
                      <a:pt x="427" y="261"/>
                      <a:pt x="431" y="265"/>
                      <a:pt x="434" y="268"/>
                    </a:cubicBezTo>
                    <a:cubicBezTo>
                      <a:pt x="474" y="303"/>
                      <a:pt x="514" y="338"/>
                      <a:pt x="554" y="374"/>
                    </a:cubicBezTo>
                    <a:cubicBezTo>
                      <a:pt x="559" y="378"/>
                      <a:pt x="565" y="383"/>
                      <a:pt x="570" y="388"/>
                    </a:cubicBezTo>
                    <a:cubicBezTo>
                      <a:pt x="579" y="396"/>
                      <a:pt x="583" y="407"/>
                      <a:pt x="583" y="419"/>
                    </a:cubicBezTo>
                    <a:cubicBezTo>
                      <a:pt x="583" y="440"/>
                      <a:pt x="583" y="461"/>
                      <a:pt x="583" y="483"/>
                    </a:cubicBezTo>
                    <a:cubicBezTo>
                      <a:pt x="584" y="534"/>
                      <a:pt x="584" y="585"/>
                      <a:pt x="584" y="637"/>
                    </a:cubicBezTo>
                    <a:cubicBezTo>
                      <a:pt x="584" y="653"/>
                      <a:pt x="577" y="666"/>
                      <a:pt x="563" y="674"/>
                    </a:cubicBezTo>
                    <a:cubicBezTo>
                      <a:pt x="541" y="685"/>
                      <a:pt x="513" y="676"/>
                      <a:pt x="505" y="652"/>
                    </a:cubicBezTo>
                    <a:cubicBezTo>
                      <a:pt x="503" y="647"/>
                      <a:pt x="503" y="642"/>
                      <a:pt x="503" y="637"/>
                    </a:cubicBezTo>
                    <a:cubicBezTo>
                      <a:pt x="502" y="579"/>
                      <a:pt x="502" y="522"/>
                      <a:pt x="503" y="465"/>
                    </a:cubicBezTo>
                    <a:cubicBezTo>
                      <a:pt x="503" y="450"/>
                      <a:pt x="498" y="439"/>
                      <a:pt x="485" y="431"/>
                    </a:cubicBezTo>
                    <a:cubicBezTo>
                      <a:pt x="444" y="402"/>
                      <a:pt x="402" y="373"/>
                      <a:pt x="361" y="345"/>
                    </a:cubicBezTo>
                    <a:cubicBezTo>
                      <a:pt x="361" y="344"/>
                      <a:pt x="360" y="344"/>
                      <a:pt x="359" y="344"/>
                    </a:cubicBezTo>
                    <a:cubicBezTo>
                      <a:pt x="350" y="357"/>
                      <a:pt x="340" y="371"/>
                      <a:pt x="330" y="384"/>
                    </a:cubicBezTo>
                    <a:cubicBezTo>
                      <a:pt x="317" y="402"/>
                      <a:pt x="304" y="420"/>
                      <a:pt x="291" y="437"/>
                    </a:cubicBezTo>
                    <a:cubicBezTo>
                      <a:pt x="283" y="448"/>
                      <a:pt x="273" y="454"/>
                      <a:pt x="259" y="454"/>
                    </a:cubicBezTo>
                    <a:cubicBezTo>
                      <a:pt x="186" y="454"/>
                      <a:pt x="113" y="455"/>
                      <a:pt x="41" y="455"/>
                    </a:cubicBezTo>
                    <a:cubicBezTo>
                      <a:pt x="17" y="455"/>
                      <a:pt x="0" y="435"/>
                      <a:pt x="1" y="412"/>
                    </a:cubicBezTo>
                    <a:cubicBezTo>
                      <a:pt x="1" y="390"/>
                      <a:pt x="21" y="373"/>
                      <a:pt x="42" y="373"/>
                    </a:cubicBezTo>
                    <a:cubicBezTo>
                      <a:pt x="97" y="373"/>
                      <a:pt x="151" y="373"/>
                      <a:pt x="205" y="373"/>
                    </a:cubicBezTo>
                    <a:cubicBezTo>
                      <a:pt x="226" y="373"/>
                      <a:pt x="231" y="367"/>
                      <a:pt x="237" y="352"/>
                    </a:cubicBezTo>
                    <a:cubicBezTo>
                      <a:pt x="248" y="327"/>
                      <a:pt x="260" y="303"/>
                      <a:pt x="271" y="278"/>
                    </a:cubicBezTo>
                    <a:cubicBezTo>
                      <a:pt x="282" y="254"/>
                      <a:pt x="293" y="230"/>
                      <a:pt x="304" y="206"/>
                    </a:cubicBezTo>
                    <a:cubicBezTo>
                      <a:pt x="314" y="184"/>
                      <a:pt x="324" y="163"/>
                      <a:pt x="334" y="141"/>
                    </a:cubicBezTo>
                    <a:cubicBezTo>
                      <a:pt x="342" y="123"/>
                      <a:pt x="350" y="106"/>
                      <a:pt x="358" y="88"/>
                    </a:cubicBezTo>
                    <a:cubicBezTo>
                      <a:pt x="358" y="88"/>
                      <a:pt x="358" y="87"/>
                      <a:pt x="35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100">
                  <a:latin typeface="Calibri" pitchFamily="34" charset="0"/>
                </a:endParaRPr>
              </a:p>
            </p:txBody>
          </p:sp>
          <p:sp>
            <p:nvSpPr>
              <p:cNvPr id="36" name="Freeform 7">
                <a:extLst>
                  <a:ext uri="{FF2B5EF4-FFF2-40B4-BE49-F238E27FC236}">
                    <a16:creationId xmlns:a16="http://schemas.microsoft.com/office/drawing/2014/main" id="{E0822EEE-CBC2-4122-AC69-C7A2F5024F90}"/>
                  </a:ext>
                </a:extLst>
              </p:cNvPr>
              <p:cNvSpPr>
                <a:spLocks/>
              </p:cNvSpPr>
              <p:nvPr/>
            </p:nvSpPr>
            <p:spPr bwMode="auto">
              <a:xfrm>
                <a:off x="5054806" y="1262522"/>
                <a:ext cx="111125" cy="219075"/>
              </a:xfrm>
              <a:custGeom>
                <a:avLst/>
                <a:gdLst>
                  <a:gd name="T0" fmla="*/ 78 w 157"/>
                  <a:gd name="T1" fmla="*/ 0 h 156"/>
                  <a:gd name="T2" fmla="*/ 157 w 157"/>
                  <a:gd name="T3" fmla="*/ 78 h 156"/>
                  <a:gd name="T4" fmla="*/ 79 w 157"/>
                  <a:gd name="T5" fmla="*/ 156 h 156"/>
                  <a:gd name="T6" fmla="*/ 0 w 157"/>
                  <a:gd name="T7" fmla="*/ 78 h 156"/>
                  <a:gd name="T8" fmla="*/ 78 w 157"/>
                  <a:gd name="T9" fmla="*/ 0 h 156"/>
                </a:gdLst>
                <a:ahLst/>
                <a:cxnLst>
                  <a:cxn ang="0">
                    <a:pos x="T0" y="T1"/>
                  </a:cxn>
                  <a:cxn ang="0">
                    <a:pos x="T2" y="T3"/>
                  </a:cxn>
                  <a:cxn ang="0">
                    <a:pos x="T4" y="T5"/>
                  </a:cxn>
                  <a:cxn ang="0">
                    <a:pos x="T6" y="T7"/>
                  </a:cxn>
                  <a:cxn ang="0">
                    <a:pos x="T8" y="T9"/>
                  </a:cxn>
                </a:cxnLst>
                <a:rect l="0" t="0" r="r" b="b"/>
                <a:pathLst>
                  <a:path w="157" h="156">
                    <a:moveTo>
                      <a:pt x="78" y="0"/>
                    </a:moveTo>
                    <a:cubicBezTo>
                      <a:pt x="123" y="0"/>
                      <a:pt x="157" y="34"/>
                      <a:pt x="157" y="78"/>
                    </a:cubicBezTo>
                    <a:cubicBezTo>
                      <a:pt x="156" y="121"/>
                      <a:pt x="123" y="156"/>
                      <a:pt x="79" y="156"/>
                    </a:cubicBezTo>
                    <a:cubicBezTo>
                      <a:pt x="34" y="156"/>
                      <a:pt x="0" y="122"/>
                      <a:pt x="0" y="78"/>
                    </a:cubicBezTo>
                    <a:cubicBezTo>
                      <a:pt x="0" y="33"/>
                      <a:pt x="34"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100">
                  <a:latin typeface="Calibri" pitchFamily="34" charset="0"/>
                </a:endParaRPr>
              </a:p>
            </p:txBody>
          </p:sp>
        </p:grpSp>
        <p:sp>
          <p:nvSpPr>
            <p:cNvPr id="34" name="Oval 80">
              <a:extLst>
                <a:ext uri="{FF2B5EF4-FFF2-40B4-BE49-F238E27FC236}">
                  <a16:creationId xmlns:a16="http://schemas.microsoft.com/office/drawing/2014/main" id="{28DE37FC-A6EA-40B6-812D-B1B4DEAC1533}"/>
                </a:ext>
              </a:extLst>
            </p:cNvPr>
            <p:cNvSpPr/>
            <p:nvPr/>
          </p:nvSpPr>
          <p:spPr>
            <a:xfrm>
              <a:off x="1836938" y="4524334"/>
              <a:ext cx="440976" cy="77993"/>
            </a:xfrm>
            <a:prstGeom prst="ellipse">
              <a:avLst/>
            </a:prstGeom>
            <a:solidFill>
              <a:schemeClr val="tx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Calibri" pitchFamily="34" charset="0"/>
              </a:endParaRPr>
            </a:p>
          </p:txBody>
        </p:sp>
      </p:grpSp>
      <p:grpSp>
        <p:nvGrpSpPr>
          <p:cNvPr id="37" name="Gruppo 36"/>
          <p:cNvGrpSpPr>
            <a:grpSpLocks noChangeAspect="1"/>
          </p:cNvGrpSpPr>
          <p:nvPr/>
        </p:nvGrpSpPr>
        <p:grpSpPr>
          <a:xfrm>
            <a:off x="8347606" y="1683118"/>
            <a:ext cx="1614714" cy="876857"/>
            <a:chOff x="6804248" y="1059582"/>
            <a:chExt cx="1524742" cy="828000"/>
          </a:xfrm>
        </p:grpSpPr>
        <p:pic>
          <p:nvPicPr>
            <p:cNvPr id="38" name="Immagine 37" descr="genova Lightouse city.png"/>
            <p:cNvPicPr/>
            <p:nvPr/>
          </p:nvPicPr>
          <p:blipFill>
            <a:blip r:embed="rId2" cstate="print"/>
            <a:stretch>
              <a:fillRect/>
            </a:stretch>
          </p:blipFill>
          <p:spPr>
            <a:xfrm>
              <a:off x="6804248" y="1059582"/>
              <a:ext cx="1524742" cy="828000"/>
            </a:xfrm>
            <a:prstGeom prst="rect">
              <a:avLst/>
            </a:prstGeom>
          </p:spPr>
        </p:pic>
        <p:sp>
          <p:nvSpPr>
            <p:cNvPr id="39" name="Freeform 8">
              <a:extLst>
                <a:ext uri="{FF2B5EF4-FFF2-40B4-BE49-F238E27FC236}">
                  <a16:creationId xmlns:a16="http://schemas.microsoft.com/office/drawing/2014/main" id="{33C2BF33-4BC1-456E-9F1C-86FDA8F608AD}"/>
                </a:ext>
              </a:extLst>
            </p:cNvPr>
            <p:cNvSpPr>
              <a:spLocks/>
            </p:cNvSpPr>
            <p:nvPr/>
          </p:nvSpPr>
          <p:spPr bwMode="auto">
            <a:xfrm>
              <a:off x="7740352" y="1131590"/>
              <a:ext cx="436376" cy="431447"/>
            </a:xfrm>
            <a:custGeom>
              <a:avLst/>
              <a:gdLst>
                <a:gd name="T0" fmla="*/ 363 w 433"/>
                <a:gd name="T1" fmla="*/ 0 h 434"/>
                <a:gd name="T2" fmla="*/ 363 w 433"/>
                <a:gd name="T3" fmla="*/ 71 h 434"/>
                <a:gd name="T4" fmla="*/ 432 w 433"/>
                <a:gd name="T5" fmla="*/ 71 h 434"/>
                <a:gd name="T6" fmla="*/ 433 w 433"/>
                <a:gd name="T7" fmla="*/ 73 h 434"/>
                <a:gd name="T8" fmla="*/ 408 w 433"/>
                <a:gd name="T9" fmla="*/ 98 h 434"/>
                <a:gd name="T10" fmla="*/ 303 w 433"/>
                <a:gd name="T11" fmla="*/ 203 h 434"/>
                <a:gd name="T12" fmla="*/ 292 w 433"/>
                <a:gd name="T13" fmla="*/ 207 h 434"/>
                <a:gd name="T14" fmla="*/ 262 w 433"/>
                <a:gd name="T15" fmla="*/ 208 h 434"/>
                <a:gd name="T16" fmla="*/ 255 w 433"/>
                <a:gd name="T17" fmla="*/ 210 h 434"/>
                <a:gd name="T18" fmla="*/ 176 w 433"/>
                <a:gd name="T19" fmla="*/ 289 h 434"/>
                <a:gd name="T20" fmla="*/ 141 w 433"/>
                <a:gd name="T21" fmla="*/ 325 h 434"/>
                <a:gd name="T22" fmla="*/ 140 w 433"/>
                <a:gd name="T23" fmla="*/ 330 h 434"/>
                <a:gd name="T24" fmla="*/ 146 w 433"/>
                <a:gd name="T25" fmla="*/ 354 h 434"/>
                <a:gd name="T26" fmla="*/ 121 w 433"/>
                <a:gd name="T27" fmla="*/ 415 h 434"/>
                <a:gd name="T28" fmla="*/ 67 w 433"/>
                <a:gd name="T29" fmla="*/ 432 h 434"/>
                <a:gd name="T30" fmla="*/ 12 w 433"/>
                <a:gd name="T31" fmla="*/ 397 h 434"/>
                <a:gd name="T32" fmla="*/ 4 w 433"/>
                <a:gd name="T33" fmla="*/ 342 h 434"/>
                <a:gd name="T34" fmla="*/ 46 w 433"/>
                <a:gd name="T35" fmla="*/ 294 h 434"/>
                <a:gd name="T36" fmla="*/ 105 w 433"/>
                <a:gd name="T37" fmla="*/ 295 h 434"/>
                <a:gd name="T38" fmla="*/ 110 w 433"/>
                <a:gd name="T39" fmla="*/ 293 h 434"/>
                <a:gd name="T40" fmla="*/ 191 w 433"/>
                <a:gd name="T41" fmla="*/ 213 h 434"/>
                <a:gd name="T42" fmla="*/ 223 w 433"/>
                <a:gd name="T43" fmla="*/ 181 h 434"/>
                <a:gd name="T44" fmla="*/ 227 w 433"/>
                <a:gd name="T45" fmla="*/ 171 h 434"/>
                <a:gd name="T46" fmla="*/ 227 w 433"/>
                <a:gd name="T47" fmla="*/ 143 h 434"/>
                <a:gd name="T48" fmla="*/ 231 w 433"/>
                <a:gd name="T49" fmla="*/ 131 h 434"/>
                <a:gd name="T50" fmla="*/ 360 w 433"/>
                <a:gd name="T51" fmla="*/ 3 h 434"/>
                <a:gd name="T52" fmla="*/ 363 w 433"/>
                <a:gd name="T53"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3" h="434">
                  <a:moveTo>
                    <a:pt x="363" y="0"/>
                  </a:moveTo>
                  <a:cubicBezTo>
                    <a:pt x="363" y="24"/>
                    <a:pt x="363" y="47"/>
                    <a:pt x="363" y="71"/>
                  </a:cubicBezTo>
                  <a:cubicBezTo>
                    <a:pt x="386" y="71"/>
                    <a:pt x="409" y="71"/>
                    <a:pt x="432" y="71"/>
                  </a:cubicBezTo>
                  <a:cubicBezTo>
                    <a:pt x="432" y="72"/>
                    <a:pt x="432" y="73"/>
                    <a:pt x="433" y="73"/>
                  </a:cubicBezTo>
                  <a:cubicBezTo>
                    <a:pt x="424" y="81"/>
                    <a:pt x="416" y="90"/>
                    <a:pt x="408" y="98"/>
                  </a:cubicBezTo>
                  <a:cubicBezTo>
                    <a:pt x="373" y="133"/>
                    <a:pt x="338" y="168"/>
                    <a:pt x="303" y="203"/>
                  </a:cubicBezTo>
                  <a:cubicBezTo>
                    <a:pt x="300" y="206"/>
                    <a:pt x="297" y="208"/>
                    <a:pt x="292" y="207"/>
                  </a:cubicBezTo>
                  <a:cubicBezTo>
                    <a:pt x="282" y="207"/>
                    <a:pt x="272" y="207"/>
                    <a:pt x="262" y="208"/>
                  </a:cubicBezTo>
                  <a:cubicBezTo>
                    <a:pt x="260" y="208"/>
                    <a:pt x="256" y="209"/>
                    <a:pt x="255" y="210"/>
                  </a:cubicBezTo>
                  <a:cubicBezTo>
                    <a:pt x="228" y="237"/>
                    <a:pt x="202" y="263"/>
                    <a:pt x="176" y="289"/>
                  </a:cubicBezTo>
                  <a:cubicBezTo>
                    <a:pt x="164" y="301"/>
                    <a:pt x="152" y="313"/>
                    <a:pt x="141" y="325"/>
                  </a:cubicBezTo>
                  <a:cubicBezTo>
                    <a:pt x="140" y="326"/>
                    <a:pt x="139" y="328"/>
                    <a:pt x="140" y="330"/>
                  </a:cubicBezTo>
                  <a:cubicBezTo>
                    <a:pt x="143" y="338"/>
                    <a:pt x="145" y="346"/>
                    <a:pt x="146" y="354"/>
                  </a:cubicBezTo>
                  <a:cubicBezTo>
                    <a:pt x="148" y="379"/>
                    <a:pt x="139" y="399"/>
                    <a:pt x="121" y="415"/>
                  </a:cubicBezTo>
                  <a:cubicBezTo>
                    <a:pt x="105" y="428"/>
                    <a:pt x="87" y="434"/>
                    <a:pt x="67" y="432"/>
                  </a:cubicBezTo>
                  <a:cubicBezTo>
                    <a:pt x="43" y="429"/>
                    <a:pt x="25" y="417"/>
                    <a:pt x="12" y="397"/>
                  </a:cubicBezTo>
                  <a:cubicBezTo>
                    <a:pt x="2" y="380"/>
                    <a:pt x="0" y="361"/>
                    <a:pt x="4" y="342"/>
                  </a:cubicBezTo>
                  <a:cubicBezTo>
                    <a:pt x="10" y="320"/>
                    <a:pt x="24" y="303"/>
                    <a:pt x="46" y="294"/>
                  </a:cubicBezTo>
                  <a:cubicBezTo>
                    <a:pt x="66" y="285"/>
                    <a:pt x="86" y="286"/>
                    <a:pt x="105" y="295"/>
                  </a:cubicBezTo>
                  <a:cubicBezTo>
                    <a:pt x="107" y="295"/>
                    <a:pt x="109" y="294"/>
                    <a:pt x="110" y="293"/>
                  </a:cubicBezTo>
                  <a:cubicBezTo>
                    <a:pt x="137" y="267"/>
                    <a:pt x="164" y="240"/>
                    <a:pt x="191" y="213"/>
                  </a:cubicBezTo>
                  <a:cubicBezTo>
                    <a:pt x="202" y="202"/>
                    <a:pt x="212" y="191"/>
                    <a:pt x="223" y="181"/>
                  </a:cubicBezTo>
                  <a:cubicBezTo>
                    <a:pt x="226" y="178"/>
                    <a:pt x="227" y="175"/>
                    <a:pt x="227" y="171"/>
                  </a:cubicBezTo>
                  <a:cubicBezTo>
                    <a:pt x="227" y="162"/>
                    <a:pt x="227" y="152"/>
                    <a:pt x="227" y="143"/>
                  </a:cubicBezTo>
                  <a:cubicBezTo>
                    <a:pt x="226" y="138"/>
                    <a:pt x="228" y="135"/>
                    <a:pt x="231" y="131"/>
                  </a:cubicBezTo>
                  <a:cubicBezTo>
                    <a:pt x="274" y="88"/>
                    <a:pt x="317" y="45"/>
                    <a:pt x="360" y="3"/>
                  </a:cubicBezTo>
                  <a:cubicBezTo>
                    <a:pt x="361" y="2"/>
                    <a:pt x="362" y="1"/>
                    <a:pt x="363"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40" name="Immagine 3" descr="Immagine 3"/>
          <p:cNvPicPr>
            <a:picLocks noChangeAspect="1"/>
          </p:cNvPicPr>
          <p:nvPr/>
        </p:nvPicPr>
        <p:blipFill>
          <a:blip r:embed="rId3" cstate="print">
            <a:extLst/>
          </a:blip>
          <a:stretch>
            <a:fillRect/>
          </a:stretch>
        </p:blipFill>
        <p:spPr>
          <a:xfrm>
            <a:off x="4660490" y="1822181"/>
            <a:ext cx="477671" cy="379662"/>
          </a:xfrm>
          <a:prstGeom prst="rect">
            <a:avLst/>
          </a:prstGeom>
          <a:ln w="12700">
            <a:miter lim="400000"/>
          </a:ln>
        </p:spPr>
      </p:pic>
      <p:sp>
        <p:nvSpPr>
          <p:cNvPr id="41" name="CasellaDiTesto 40"/>
          <p:cNvSpPr txBox="1"/>
          <p:nvPr/>
        </p:nvSpPr>
        <p:spPr>
          <a:xfrm>
            <a:off x="0" y="-28207"/>
            <a:ext cx="12171873" cy="400110"/>
          </a:xfrm>
          <a:prstGeom prst="rect">
            <a:avLst/>
          </a:prstGeom>
          <a:noFill/>
        </p:spPr>
        <p:txBody>
          <a:bodyPr wrap="square" rtlCol="0">
            <a:spAutoFit/>
          </a:bodyPr>
          <a:lstStyle/>
          <a:p>
            <a:pPr algn="r"/>
            <a:r>
              <a:rPr lang="en-US" sz="2000" kern="1200" cap="all" spc="-100" dirty="0">
                <a:solidFill>
                  <a:schemeClr val="bg1"/>
                </a:solidFill>
                <a:latin typeface="Calibri" pitchFamily="34" charset="0"/>
              </a:rPr>
              <a:t>Genoa’s path towards climate resilience – </a:t>
            </a:r>
            <a:r>
              <a:rPr lang="it-IT" sz="2000" kern="1200" spc="-100" dirty="0" err="1">
                <a:solidFill>
                  <a:schemeClr val="bg1"/>
                </a:solidFill>
                <a:latin typeface="Calibri" pitchFamily="34" charset="0"/>
              </a:rPr>
              <a:t>Lesson</a:t>
            </a:r>
            <a:r>
              <a:rPr lang="it-IT" sz="2000" kern="1200" spc="-100" dirty="0">
                <a:solidFill>
                  <a:schemeClr val="bg1"/>
                </a:solidFill>
                <a:latin typeface="Calibri" pitchFamily="34" charset="0"/>
              </a:rPr>
              <a:t> </a:t>
            </a:r>
            <a:r>
              <a:rPr lang="it-IT" sz="2000" kern="1200" spc="-100" dirty="0" err="1">
                <a:solidFill>
                  <a:schemeClr val="bg1"/>
                </a:solidFill>
                <a:latin typeface="Calibri" pitchFamily="34" charset="0"/>
              </a:rPr>
              <a:t>learnt</a:t>
            </a:r>
            <a:endParaRPr lang="it-IT" sz="2000" b="1" dirty="0">
              <a:solidFill>
                <a:schemeClr val="bg1"/>
              </a:solidFill>
              <a:latin typeface="Calibri"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e 2"/>
          <p:cNvSpPr/>
          <p:nvPr/>
        </p:nvSpPr>
        <p:spPr>
          <a:xfrm>
            <a:off x="2895601" y="829280"/>
            <a:ext cx="6553159" cy="580597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p:cNvPicPr>
            <a:picLocks noChangeAspect="1"/>
          </p:cNvPicPr>
          <p:nvPr/>
        </p:nvPicPr>
        <p:blipFill>
          <a:blip r:embed="rId3" cstate="print"/>
          <a:stretch>
            <a:fillRect/>
          </a:stretch>
        </p:blipFill>
        <p:spPr>
          <a:xfrm>
            <a:off x="1698229" y="1364777"/>
            <a:ext cx="3106211" cy="2077269"/>
          </a:xfrm>
          <a:prstGeom prst="rect">
            <a:avLst/>
          </a:prstGeom>
          <a:solidFill>
            <a:schemeClr val="bg1"/>
          </a:solidFill>
          <a:ln>
            <a:noFill/>
          </a:ln>
          <a:effectLst/>
        </p:spPr>
      </p:pic>
      <p:pic>
        <p:nvPicPr>
          <p:cNvPr id="81" name="pasted-image.jpeg" descr="pasted-image.jpeg"/>
          <p:cNvPicPr>
            <a:picLocks noChangeAspect="1"/>
          </p:cNvPicPr>
          <p:nvPr/>
        </p:nvPicPr>
        <p:blipFill>
          <a:blip r:embed="rId4" cstate="print">
            <a:extLst>
              <a:ext uri="{28A0092B-C50C-407E-A947-70E740481C1C}">
                <a14:useLocalDpi xmlns:a14="http://schemas.microsoft.com/office/drawing/2010/main" val="0"/>
              </a:ext>
            </a:extLst>
          </a:blip>
          <a:srcRect t="20831"/>
          <a:stretch>
            <a:fillRect/>
          </a:stretch>
        </p:blipFill>
        <p:spPr bwMode="auto">
          <a:xfrm>
            <a:off x="2338867" y="5150974"/>
            <a:ext cx="3200309" cy="162098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0" name="Immagine 79"/>
          <p:cNvPicPr>
            <a:picLocks noChangeAspect="1"/>
          </p:cNvPicPr>
          <p:nvPr/>
        </p:nvPicPr>
        <p:blipFill rotWithShape="1">
          <a:blip r:embed="rId5" cstate="print">
            <a:extLst>
              <a:ext uri="{28A0092B-C50C-407E-A947-70E740481C1C}">
                <a14:useLocalDpi xmlns:a14="http://schemas.microsoft.com/office/drawing/2010/main" val="0"/>
              </a:ext>
            </a:extLst>
          </a:blip>
          <a:srcRect t="1503" b="14297"/>
          <a:stretch/>
        </p:blipFill>
        <p:spPr>
          <a:xfrm>
            <a:off x="7732294" y="1557749"/>
            <a:ext cx="2640386" cy="1171597"/>
          </a:xfrm>
          <a:prstGeom prst="rect">
            <a:avLst/>
          </a:prstGeom>
          <a:solidFill>
            <a:schemeClr val="bg1"/>
          </a:solidFill>
          <a:ln>
            <a:solidFill>
              <a:schemeClr val="accent1"/>
            </a:solidFill>
          </a:ln>
          <a:effectLst/>
        </p:spPr>
      </p:pic>
      <p:sp>
        <p:nvSpPr>
          <p:cNvPr id="24" name="Rettangolo 23"/>
          <p:cNvSpPr/>
          <p:nvPr/>
        </p:nvSpPr>
        <p:spPr>
          <a:xfrm>
            <a:off x="3063961" y="4805135"/>
            <a:ext cx="2214509" cy="307777"/>
          </a:xfrm>
          <a:prstGeom prst="rect">
            <a:avLst/>
          </a:prstGeom>
          <a:solidFill>
            <a:schemeClr val="bg1"/>
          </a:solidFill>
        </p:spPr>
        <p:txBody>
          <a:bodyPr wrap="square">
            <a:spAutoFit/>
          </a:bodyPr>
          <a:lstStyle/>
          <a:p>
            <a:pPr algn="just"/>
            <a:r>
              <a:rPr lang="it-IT" b="1" dirty="0">
                <a:solidFill>
                  <a:schemeClr val="accent6"/>
                </a:solidFill>
              </a:rPr>
              <a:t>LOCAL AWARENESS</a:t>
            </a:r>
          </a:p>
        </p:txBody>
      </p:sp>
      <p:sp>
        <p:nvSpPr>
          <p:cNvPr id="25" name="Rettangolo 24"/>
          <p:cNvSpPr/>
          <p:nvPr/>
        </p:nvSpPr>
        <p:spPr>
          <a:xfrm>
            <a:off x="2796536" y="662218"/>
            <a:ext cx="1667940" cy="523220"/>
          </a:xfrm>
          <a:prstGeom prst="rect">
            <a:avLst/>
          </a:prstGeom>
          <a:solidFill>
            <a:schemeClr val="bg1"/>
          </a:solidFill>
        </p:spPr>
        <p:txBody>
          <a:bodyPr wrap="square">
            <a:spAutoFit/>
          </a:bodyPr>
          <a:lstStyle/>
          <a:p>
            <a:pPr fontAlgn="t"/>
            <a:r>
              <a:rPr lang="it-IT" b="1" dirty="0">
                <a:solidFill>
                  <a:schemeClr val="accent6"/>
                </a:solidFill>
                <a:latin typeface="+mn-lt"/>
                <a:ea typeface="+mn-ea"/>
                <a:cs typeface="+mn-cs"/>
              </a:rPr>
              <a:t>INITIATIVES &amp;</a:t>
            </a:r>
            <a:br>
              <a:rPr lang="it-IT" b="1" dirty="0">
                <a:solidFill>
                  <a:schemeClr val="accent6"/>
                </a:solidFill>
                <a:latin typeface="+mn-lt"/>
                <a:ea typeface="+mn-ea"/>
                <a:cs typeface="+mn-cs"/>
              </a:rPr>
            </a:br>
            <a:r>
              <a:rPr lang="it-IT" b="1" dirty="0">
                <a:solidFill>
                  <a:schemeClr val="accent6"/>
                </a:solidFill>
                <a:latin typeface="+mn-lt"/>
                <a:ea typeface="+mn-ea"/>
                <a:cs typeface="+mn-cs"/>
              </a:rPr>
              <a:t>PARTNERSHIPS</a:t>
            </a:r>
          </a:p>
        </p:txBody>
      </p:sp>
      <p:pic>
        <p:nvPicPr>
          <p:cNvPr id="3074" name="Picture 2"/>
          <p:cNvPicPr>
            <a:picLocks noChangeAspect="1" noChangeArrowheads="1"/>
          </p:cNvPicPr>
          <p:nvPr/>
        </p:nvPicPr>
        <p:blipFill>
          <a:blip r:embed="rId6" cstate="print"/>
          <a:srcRect/>
          <a:stretch>
            <a:fillRect/>
          </a:stretch>
        </p:blipFill>
        <p:spPr bwMode="auto">
          <a:xfrm>
            <a:off x="6710150" y="4954137"/>
            <a:ext cx="2571675" cy="1697862"/>
          </a:xfrm>
          <a:prstGeom prst="rect">
            <a:avLst/>
          </a:prstGeom>
          <a:noFill/>
          <a:ln w="9525">
            <a:noFill/>
            <a:miter lim="800000"/>
            <a:headEnd/>
            <a:tailEnd/>
          </a:ln>
          <a:effectLst/>
        </p:spPr>
      </p:pic>
      <p:sp>
        <p:nvSpPr>
          <p:cNvPr id="23" name="Rettangolo 22"/>
          <p:cNvSpPr/>
          <p:nvPr/>
        </p:nvSpPr>
        <p:spPr>
          <a:xfrm>
            <a:off x="7788322" y="780829"/>
            <a:ext cx="2606723" cy="738664"/>
          </a:xfrm>
          <a:prstGeom prst="rect">
            <a:avLst/>
          </a:prstGeom>
          <a:solidFill>
            <a:schemeClr val="bg1"/>
          </a:solidFill>
        </p:spPr>
        <p:txBody>
          <a:bodyPr wrap="square">
            <a:spAutoFit/>
          </a:bodyPr>
          <a:lstStyle/>
          <a:p>
            <a:pPr algn="r"/>
            <a:r>
              <a:rPr lang="it-IT" b="1" dirty="0">
                <a:solidFill>
                  <a:schemeClr val="accent6"/>
                </a:solidFill>
              </a:rPr>
              <a:t>UPSCALE</a:t>
            </a:r>
          </a:p>
          <a:p>
            <a:pPr algn="r"/>
            <a:r>
              <a:rPr lang="en-US" b="1" dirty="0">
                <a:solidFill>
                  <a:schemeClr val="accent6"/>
                </a:solidFill>
              </a:rPr>
              <a:t>SYSTEMIC APPROACH FOR AN EU ACTION PLAN</a:t>
            </a:r>
            <a:endParaRPr lang="it-IT" b="1" dirty="0">
              <a:solidFill>
                <a:schemeClr val="accent6"/>
              </a:solidFill>
            </a:endParaRPr>
          </a:p>
        </p:txBody>
      </p:sp>
      <p:sp>
        <p:nvSpPr>
          <p:cNvPr id="26" name="Rettangolo 25"/>
          <p:cNvSpPr/>
          <p:nvPr/>
        </p:nvSpPr>
        <p:spPr>
          <a:xfrm>
            <a:off x="8534251" y="4431814"/>
            <a:ext cx="1687187" cy="954107"/>
          </a:xfrm>
          <a:prstGeom prst="rect">
            <a:avLst/>
          </a:prstGeom>
          <a:solidFill>
            <a:schemeClr val="bg1"/>
          </a:solidFill>
        </p:spPr>
        <p:txBody>
          <a:bodyPr wrap="square">
            <a:spAutoFit/>
          </a:bodyPr>
          <a:lstStyle/>
          <a:p>
            <a:pPr algn="r"/>
            <a:r>
              <a:rPr lang="it-IT" b="1" dirty="0">
                <a:solidFill>
                  <a:schemeClr val="accent6"/>
                </a:solidFill>
              </a:rPr>
              <a:t>DOWNSCALE</a:t>
            </a:r>
          </a:p>
          <a:p>
            <a:pPr algn="r" fontAlgn="t"/>
            <a:r>
              <a:rPr lang="en-US" b="1" dirty="0">
                <a:solidFill>
                  <a:schemeClr val="accent6"/>
                </a:solidFill>
              </a:rPr>
              <a:t>METHODOLOGY FOR A</a:t>
            </a:r>
            <a:br>
              <a:rPr lang="en-US" b="1" dirty="0">
                <a:solidFill>
                  <a:schemeClr val="accent6"/>
                </a:solidFill>
              </a:rPr>
            </a:br>
            <a:r>
              <a:rPr lang="en-US" b="1" dirty="0">
                <a:solidFill>
                  <a:schemeClr val="accent6"/>
                </a:solidFill>
              </a:rPr>
              <a:t>LOCAL STRATEGY</a:t>
            </a:r>
          </a:p>
        </p:txBody>
      </p:sp>
      <p:pic>
        <p:nvPicPr>
          <p:cNvPr id="78" name="Picture 5" descr="C:\Users\b407028\Desktop\ctr25000.jpg"/>
          <p:cNvPicPr>
            <a:picLocks noChangeAspect="1" noChangeArrowheads="1"/>
          </p:cNvPicPr>
          <p:nvPr/>
        </p:nvPicPr>
        <p:blipFill rotWithShape="1">
          <a:blip r:embed="rId7" cstate="print"/>
          <a:srcRect l="619" t="3672" r="812" b="4524"/>
          <a:stretch/>
        </p:blipFill>
        <p:spPr bwMode="auto">
          <a:xfrm>
            <a:off x="4488789" y="2909456"/>
            <a:ext cx="2964957" cy="1341567"/>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4" name="CasellaDiTesto 13"/>
          <p:cNvSpPr txBox="1"/>
          <p:nvPr/>
        </p:nvSpPr>
        <p:spPr>
          <a:xfrm>
            <a:off x="0" y="0"/>
            <a:ext cx="12192000" cy="400110"/>
          </a:xfrm>
          <a:prstGeom prst="rect">
            <a:avLst/>
          </a:prstGeom>
          <a:noFill/>
        </p:spPr>
        <p:txBody>
          <a:bodyPr wrap="square" rtlCol="0">
            <a:spAutoFit/>
          </a:bodyPr>
          <a:lstStyle/>
          <a:p>
            <a:pPr algn="r"/>
            <a:r>
              <a:rPr lang="en-US" sz="2000" kern="1200" cap="all" spc="-100" dirty="0">
                <a:solidFill>
                  <a:schemeClr val="bg1"/>
                </a:solidFill>
                <a:latin typeface="Calibri" pitchFamily="34" charset="0"/>
              </a:rPr>
              <a:t>Genoa’s path towards climate resilience  - </a:t>
            </a:r>
            <a:r>
              <a:rPr lang="en-US" sz="2000" kern="1200" spc="-100" dirty="0">
                <a:solidFill>
                  <a:schemeClr val="bg1"/>
                </a:solidFill>
                <a:latin typeface="Calibri" pitchFamily="34" charset="0"/>
              </a:rPr>
              <a:t>Circular Model </a:t>
            </a:r>
            <a:r>
              <a:rPr lang="en-US" sz="2000" dirty="0">
                <a:solidFill>
                  <a:schemeClr val="bg1"/>
                </a:solidFill>
                <a:latin typeface="Calibri" pitchFamily="34" charset="0"/>
              </a:rPr>
              <a:t> </a:t>
            </a:r>
          </a:p>
        </p:txBody>
      </p:sp>
      <p:sp>
        <p:nvSpPr>
          <p:cNvPr id="15" name="CasellaDiTesto 14"/>
          <p:cNvSpPr txBox="1"/>
          <p:nvPr/>
        </p:nvSpPr>
        <p:spPr>
          <a:xfrm>
            <a:off x="2355274" y="4773683"/>
            <a:ext cx="817417" cy="369332"/>
          </a:xfrm>
          <a:prstGeom prst="rect">
            <a:avLst/>
          </a:prstGeom>
          <a:noFill/>
        </p:spPr>
        <p:txBody>
          <a:bodyPr wrap="square" rtlCol="0" anchor="b">
            <a:spAutoFit/>
          </a:bodyPr>
          <a:lstStyle/>
          <a:p>
            <a:r>
              <a:rPr lang="it-IT" sz="1800" b="1" dirty="0">
                <a:latin typeface="Calibri" pitchFamily="34" charset="0"/>
              </a:rPr>
              <a:t>2014</a:t>
            </a:r>
          </a:p>
        </p:txBody>
      </p:sp>
      <p:sp>
        <p:nvSpPr>
          <p:cNvPr id="16" name="CasellaDiTesto 15"/>
          <p:cNvSpPr txBox="1"/>
          <p:nvPr/>
        </p:nvSpPr>
        <p:spPr>
          <a:xfrm>
            <a:off x="1524001" y="686592"/>
            <a:ext cx="1302327" cy="369332"/>
          </a:xfrm>
          <a:prstGeom prst="rect">
            <a:avLst/>
          </a:prstGeom>
          <a:noFill/>
        </p:spPr>
        <p:txBody>
          <a:bodyPr wrap="square" rtlCol="0" anchor="b">
            <a:spAutoFit/>
          </a:bodyPr>
          <a:lstStyle/>
          <a:p>
            <a:r>
              <a:rPr lang="it-IT" sz="1800" b="1" dirty="0">
                <a:latin typeface="Calibri" pitchFamily="34" charset="0"/>
              </a:rPr>
              <a:t>2014 - 2020</a:t>
            </a:r>
          </a:p>
        </p:txBody>
      </p:sp>
      <p:sp>
        <p:nvSpPr>
          <p:cNvPr id="17" name="CasellaDiTesto 16"/>
          <p:cNvSpPr txBox="1"/>
          <p:nvPr/>
        </p:nvSpPr>
        <p:spPr>
          <a:xfrm>
            <a:off x="8174182" y="725012"/>
            <a:ext cx="1302327" cy="369332"/>
          </a:xfrm>
          <a:prstGeom prst="rect">
            <a:avLst/>
          </a:prstGeom>
          <a:noFill/>
        </p:spPr>
        <p:txBody>
          <a:bodyPr wrap="square" rtlCol="0" anchor="b">
            <a:spAutoFit/>
          </a:bodyPr>
          <a:lstStyle/>
          <a:p>
            <a:r>
              <a:rPr lang="it-IT" sz="1800" b="1" dirty="0">
                <a:latin typeface="Calibri" pitchFamily="34" charset="0"/>
              </a:rPr>
              <a:t>2017 - 2020</a:t>
            </a:r>
          </a:p>
        </p:txBody>
      </p:sp>
      <p:sp>
        <p:nvSpPr>
          <p:cNvPr id="19" name="CasellaDiTesto 18"/>
          <p:cNvSpPr txBox="1"/>
          <p:nvPr/>
        </p:nvSpPr>
        <p:spPr>
          <a:xfrm>
            <a:off x="8825346" y="4067100"/>
            <a:ext cx="1302327" cy="369332"/>
          </a:xfrm>
          <a:prstGeom prst="rect">
            <a:avLst/>
          </a:prstGeom>
          <a:solidFill>
            <a:schemeClr val="bg1"/>
          </a:solidFill>
        </p:spPr>
        <p:txBody>
          <a:bodyPr wrap="square" rtlCol="0" anchor="b">
            <a:spAutoFit/>
          </a:bodyPr>
          <a:lstStyle/>
          <a:p>
            <a:r>
              <a:rPr lang="it-IT" sz="1800" b="1" dirty="0">
                <a:latin typeface="Calibri" pitchFamily="34" charset="0"/>
              </a:rPr>
              <a:t>2018 - 2019</a:t>
            </a:r>
          </a:p>
        </p:txBody>
      </p:sp>
      <p:sp>
        <p:nvSpPr>
          <p:cNvPr id="21" name="Rettangolo 20"/>
          <p:cNvSpPr/>
          <p:nvPr/>
        </p:nvSpPr>
        <p:spPr>
          <a:xfrm>
            <a:off x="4770263" y="4155887"/>
            <a:ext cx="1361270" cy="307777"/>
          </a:xfrm>
          <a:prstGeom prst="rect">
            <a:avLst/>
          </a:prstGeom>
        </p:spPr>
        <p:txBody>
          <a:bodyPr wrap="none">
            <a:spAutoFit/>
          </a:bodyPr>
          <a:lstStyle/>
          <a:p>
            <a:r>
              <a:rPr lang="en-US" b="1" dirty="0">
                <a:solidFill>
                  <a:srgbClr val="475A8D"/>
                </a:solidFill>
              </a:rPr>
              <a:t>ACTION PLAN</a:t>
            </a:r>
            <a:endParaRPr lang="it-IT" dirty="0"/>
          </a:p>
        </p:txBody>
      </p:sp>
      <p:sp>
        <p:nvSpPr>
          <p:cNvPr id="22" name="CasellaDiTesto 21"/>
          <p:cNvSpPr txBox="1"/>
          <p:nvPr/>
        </p:nvSpPr>
        <p:spPr>
          <a:xfrm>
            <a:off x="4830645" y="3930395"/>
            <a:ext cx="1532448" cy="369332"/>
          </a:xfrm>
          <a:prstGeom prst="rect">
            <a:avLst/>
          </a:prstGeom>
          <a:noFill/>
        </p:spPr>
        <p:txBody>
          <a:bodyPr wrap="square" rtlCol="0" anchor="b">
            <a:spAutoFit/>
          </a:bodyPr>
          <a:lstStyle/>
          <a:p>
            <a:r>
              <a:rPr lang="it-IT" sz="1800" b="1" dirty="0">
                <a:latin typeface="Calibri" pitchFamily="34" charset="0"/>
              </a:rPr>
              <a:t>2020 - 2021</a:t>
            </a:r>
          </a:p>
        </p:txBody>
      </p:sp>
      <p:pic>
        <p:nvPicPr>
          <p:cNvPr id="27" name="Immagine 26" descr="genova Lightouse city.png"/>
          <p:cNvPicPr>
            <a:picLocks noChangeAspect="1"/>
          </p:cNvPicPr>
          <p:nvPr/>
        </p:nvPicPr>
        <p:blipFill>
          <a:blip r:embed="rId8" cstate="print"/>
          <a:stretch>
            <a:fillRect/>
          </a:stretch>
        </p:blipFill>
        <p:spPr>
          <a:xfrm>
            <a:off x="5427496" y="2057379"/>
            <a:ext cx="1596758" cy="907494"/>
          </a:xfrm>
          <a:prstGeom prst="rect">
            <a:avLst/>
          </a:prstGeom>
        </p:spPr>
      </p:pic>
    </p:spTree>
    <p:extLst>
      <p:ext uri="{BB962C8B-B14F-4D97-AF65-F5344CB8AC3E}">
        <p14:creationId xmlns:p14="http://schemas.microsoft.com/office/powerpoint/2010/main" val="3879711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a:xfrm>
            <a:off x="1" y="-342338"/>
            <a:ext cx="12192000" cy="1004200"/>
          </a:xfrm>
          <a:prstGeom prst="rect">
            <a:avLst/>
          </a:prstGeom>
        </p:spPr>
        <p:txBody>
          <a:bodyPr vert="horz" lIns="121920" tIns="60960" rIns="121920" bIns="6096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000" cap="all" spc="-100" dirty="0">
                <a:solidFill>
                  <a:schemeClr val="bg1"/>
                </a:solidFill>
                <a:latin typeface="Calibri" pitchFamily="34" charset="0"/>
              </a:rPr>
              <a:t>Genoa’s path towards climate resilience - </a:t>
            </a:r>
            <a:r>
              <a:rPr lang="en-US" sz="2000" dirty="0">
                <a:solidFill>
                  <a:schemeClr val="bg1"/>
                </a:solidFill>
                <a:latin typeface="Calibri" panose="020F0502020204030204" pitchFamily="34" charset="0"/>
                <a:cs typeface="Calibri" panose="020F0502020204030204" pitchFamily="34" charset="0"/>
              </a:rPr>
              <a:t>URBAN AGENDA Climate Adaptation Partnership</a:t>
            </a:r>
          </a:p>
        </p:txBody>
      </p:sp>
      <p:pic>
        <p:nvPicPr>
          <p:cNvPr id="11" name="Immagine 4"/>
          <p:cNvPicPr>
            <a:picLocks noChangeAspect="1"/>
          </p:cNvPicPr>
          <p:nvPr/>
        </p:nvPicPr>
        <p:blipFill>
          <a:blip r:embed="rId2" cstate="print"/>
          <a:srcRect l="16820" r="16568"/>
          <a:stretch>
            <a:fillRect/>
          </a:stretch>
        </p:blipFill>
        <p:spPr bwMode="auto">
          <a:xfrm>
            <a:off x="910317" y="1044464"/>
            <a:ext cx="3678819" cy="3264977"/>
          </a:xfrm>
          <a:prstGeom prst="rect">
            <a:avLst/>
          </a:prstGeom>
          <a:solidFill>
            <a:schemeClr val="bg1"/>
          </a:solidFill>
          <a:ln w="9525">
            <a:noFill/>
            <a:miter lim="800000"/>
            <a:headEnd/>
            <a:tailEnd/>
          </a:ln>
        </p:spPr>
      </p:pic>
      <p:graphicFrame>
        <p:nvGraphicFramePr>
          <p:cNvPr id="13" name="Tabella 12"/>
          <p:cNvGraphicFramePr>
            <a:graphicFrameLocks noGrp="1"/>
          </p:cNvGraphicFramePr>
          <p:nvPr>
            <p:extLst>
              <p:ext uri="{D42A27DB-BD31-4B8C-83A1-F6EECF244321}">
                <p14:modId xmlns:p14="http://schemas.microsoft.com/office/powerpoint/2010/main" val="3690132792"/>
              </p:ext>
            </p:extLst>
          </p:nvPr>
        </p:nvGraphicFramePr>
        <p:xfrm>
          <a:off x="5303425" y="1826614"/>
          <a:ext cx="5978592" cy="2641552"/>
        </p:xfrm>
        <a:graphic>
          <a:graphicData uri="http://schemas.openxmlformats.org/drawingml/2006/table">
            <a:tbl>
              <a:tblPr firstRow="1" firstCol="1" bandRow="1">
                <a:tableStyleId>{2D5ABB26-0587-4C30-8999-92F81FD0307C}</a:tableStyleId>
              </a:tblPr>
              <a:tblGrid>
                <a:gridCol w="960936">
                  <a:extLst>
                    <a:ext uri="{9D8B030D-6E8A-4147-A177-3AD203B41FA5}">
                      <a16:colId xmlns:a16="http://schemas.microsoft.com/office/drawing/2014/main" val="20000"/>
                    </a:ext>
                  </a:extLst>
                </a:gridCol>
                <a:gridCol w="1836574">
                  <a:extLst>
                    <a:ext uri="{9D8B030D-6E8A-4147-A177-3AD203B41FA5}">
                      <a16:colId xmlns:a16="http://schemas.microsoft.com/office/drawing/2014/main" val="20001"/>
                    </a:ext>
                  </a:extLst>
                </a:gridCol>
                <a:gridCol w="919038">
                  <a:extLst>
                    <a:ext uri="{9D8B030D-6E8A-4147-A177-3AD203B41FA5}">
                      <a16:colId xmlns:a16="http://schemas.microsoft.com/office/drawing/2014/main" val="20002"/>
                    </a:ext>
                  </a:extLst>
                </a:gridCol>
                <a:gridCol w="1181451">
                  <a:extLst>
                    <a:ext uri="{9D8B030D-6E8A-4147-A177-3AD203B41FA5}">
                      <a16:colId xmlns:a16="http://schemas.microsoft.com/office/drawing/2014/main" val="20003"/>
                    </a:ext>
                  </a:extLst>
                </a:gridCol>
                <a:gridCol w="1080593">
                  <a:extLst>
                    <a:ext uri="{9D8B030D-6E8A-4147-A177-3AD203B41FA5}">
                      <a16:colId xmlns:a16="http://schemas.microsoft.com/office/drawing/2014/main" val="20004"/>
                    </a:ext>
                  </a:extLst>
                </a:gridCol>
              </a:tblGrid>
              <a:tr h="508273">
                <a:tc>
                  <a:txBody>
                    <a:bodyPr/>
                    <a:lstStyle/>
                    <a:p>
                      <a:pPr algn="ctr">
                        <a:spcAft>
                          <a:spcPts val="0"/>
                        </a:spcAft>
                      </a:pPr>
                      <a:r>
                        <a:rPr lang="en-GB" sz="1200" b="1" kern="1200" dirty="0">
                          <a:latin typeface="Calibri" panose="020F0502020204030204" pitchFamily="34" charset="0"/>
                          <a:cs typeface="Calibri" panose="020F0502020204030204" pitchFamily="34" charset="0"/>
                        </a:rPr>
                        <a:t>Member </a:t>
                      </a:r>
                      <a:endParaRPr lang="it-IT" sz="1200" b="1" kern="1200" dirty="0">
                        <a:latin typeface="Calibri" panose="020F0502020204030204" pitchFamily="34" charset="0"/>
                        <a:cs typeface="Calibri" panose="020F0502020204030204" pitchFamily="34" charset="0"/>
                      </a:endParaRPr>
                    </a:p>
                    <a:p>
                      <a:pPr algn="ctr">
                        <a:spcAft>
                          <a:spcPts val="0"/>
                        </a:spcAft>
                      </a:pPr>
                      <a:r>
                        <a:rPr lang="en-GB" sz="1200" b="1" kern="1200" dirty="0">
                          <a:latin typeface="Calibri" panose="020F0502020204030204" pitchFamily="34" charset="0"/>
                          <a:cs typeface="Calibri" panose="020F0502020204030204" pitchFamily="34" charset="0"/>
                        </a:rPr>
                        <a:t>States</a:t>
                      </a:r>
                      <a:endParaRPr lang="it-IT" sz="1200" b="1" kern="1200" dirty="0">
                        <a:solidFill>
                          <a:schemeClr val="accent1">
                            <a:lumMod val="75000"/>
                          </a:schemeClr>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b="1" kern="1200" dirty="0">
                          <a:latin typeface="Calibri" panose="020F0502020204030204" pitchFamily="34" charset="0"/>
                          <a:cs typeface="Calibri" panose="020F0502020204030204" pitchFamily="34" charset="0"/>
                        </a:rPr>
                        <a:t>Local </a:t>
                      </a:r>
                      <a:endParaRPr lang="it-IT" sz="1200" b="1" kern="1200" dirty="0">
                        <a:latin typeface="Calibri" panose="020F0502020204030204" pitchFamily="34" charset="0"/>
                        <a:cs typeface="Calibri" panose="020F0502020204030204" pitchFamily="34" charset="0"/>
                      </a:endParaRPr>
                    </a:p>
                    <a:p>
                      <a:pPr algn="ctr">
                        <a:spcAft>
                          <a:spcPts val="0"/>
                        </a:spcAft>
                      </a:pPr>
                      <a:r>
                        <a:rPr lang="en-GB" sz="1200" b="1" kern="1200" dirty="0">
                          <a:latin typeface="Calibri" panose="020F0502020204030204" pitchFamily="34" charset="0"/>
                          <a:cs typeface="Calibri" panose="020F0502020204030204" pitchFamily="34" charset="0"/>
                        </a:rPr>
                        <a:t>Authorities </a:t>
                      </a:r>
                      <a:endParaRPr lang="it-IT" sz="1200" b="1" kern="1200" dirty="0">
                        <a:solidFill>
                          <a:schemeClr val="accent1">
                            <a:lumMod val="75000"/>
                          </a:schemeClr>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b="1" kern="1200" dirty="0">
                          <a:latin typeface="Calibri" panose="020F0502020204030204" pitchFamily="34" charset="0"/>
                          <a:cs typeface="Calibri" panose="020F0502020204030204" pitchFamily="34" charset="0"/>
                        </a:rPr>
                        <a:t>European Commission </a:t>
                      </a:r>
                      <a:endParaRPr lang="it-IT" sz="1200" b="1" kern="1200" dirty="0">
                        <a:solidFill>
                          <a:schemeClr val="accent1">
                            <a:lumMod val="75000"/>
                          </a:schemeClr>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b="1" kern="1200" dirty="0">
                          <a:latin typeface="Calibri" panose="020F0502020204030204" pitchFamily="34" charset="0"/>
                          <a:cs typeface="Calibri" panose="020F0502020204030204" pitchFamily="34" charset="0"/>
                        </a:rPr>
                        <a:t>Other EU </a:t>
                      </a:r>
                      <a:endParaRPr lang="it-IT" sz="1200" b="1" kern="1200" dirty="0">
                        <a:latin typeface="Calibri" panose="020F0502020204030204" pitchFamily="34" charset="0"/>
                        <a:cs typeface="Calibri" panose="020F0502020204030204" pitchFamily="34" charset="0"/>
                      </a:endParaRPr>
                    </a:p>
                    <a:p>
                      <a:pPr algn="ctr">
                        <a:spcAft>
                          <a:spcPts val="0"/>
                        </a:spcAft>
                      </a:pPr>
                      <a:r>
                        <a:rPr lang="en-GB" sz="1200" b="1" kern="1200" dirty="0">
                          <a:latin typeface="Calibri" panose="020F0502020204030204" pitchFamily="34" charset="0"/>
                          <a:cs typeface="Calibri" panose="020F0502020204030204" pitchFamily="34" charset="0"/>
                        </a:rPr>
                        <a:t>Organizations </a:t>
                      </a:r>
                      <a:endParaRPr lang="it-IT" sz="1200" b="1" kern="1200" dirty="0">
                        <a:solidFill>
                          <a:schemeClr val="accent1">
                            <a:lumMod val="75000"/>
                          </a:schemeClr>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it-IT" sz="1200" b="1" kern="1200" dirty="0">
                          <a:latin typeface="Calibri" panose="020F0502020204030204" pitchFamily="34" charset="0"/>
                          <a:cs typeface="Calibri" panose="020F0502020204030204" pitchFamily="34" charset="0"/>
                        </a:rPr>
                        <a:t>Stakeholder </a:t>
                      </a:r>
                      <a:r>
                        <a:rPr lang="it-IT" sz="1200" b="1" kern="1200" dirty="0" err="1">
                          <a:latin typeface="Calibri" panose="020F0502020204030204" pitchFamily="34" charset="0"/>
                          <a:cs typeface="Calibri" panose="020F0502020204030204" pitchFamily="34" charset="0"/>
                        </a:rPr>
                        <a:t>officially</a:t>
                      </a:r>
                      <a:r>
                        <a:rPr lang="it-IT" sz="1200" b="1" kern="1200" dirty="0">
                          <a:latin typeface="Calibri" panose="020F0502020204030204" pitchFamily="34" charset="0"/>
                          <a:cs typeface="Calibri" panose="020F0502020204030204" pitchFamily="34" charset="0"/>
                        </a:rPr>
                        <a:t> </a:t>
                      </a:r>
                      <a:r>
                        <a:rPr lang="it-IT" sz="1200" b="1" kern="1200" dirty="0" err="1">
                          <a:latin typeface="Calibri" panose="020F0502020204030204" pitchFamily="34" charset="0"/>
                          <a:cs typeface="Calibri" panose="020F0502020204030204" pitchFamily="34" charset="0"/>
                        </a:rPr>
                        <a:t>engaged</a:t>
                      </a:r>
                      <a:endParaRPr lang="it-IT" sz="1200" b="1" kern="1200" dirty="0">
                        <a:solidFill>
                          <a:schemeClr val="accent1">
                            <a:lumMod val="75000"/>
                          </a:schemeClr>
                        </a:solidFill>
                        <a:latin typeface="Calibri" panose="020F0502020204030204" pitchFamily="34" charset="0"/>
                        <a:ea typeface="+mj-ea"/>
                        <a:cs typeface="Calibri" panose="020F0502020204030204" pitchFamily="34" charset="0"/>
                      </a:endParaRPr>
                    </a:p>
                  </a:txBody>
                  <a:tcPr marL="50805" marR="50805" marT="50797" marB="50797"/>
                </a:tc>
                <a:extLst>
                  <a:ext uri="{0D108BD9-81ED-4DB2-BD59-A6C34878D82A}">
                    <a16:rowId xmlns:a16="http://schemas.microsoft.com/office/drawing/2014/main" val="10000"/>
                  </a:ext>
                </a:extLst>
              </a:tr>
              <a:tr h="283758">
                <a:tc>
                  <a:txBody>
                    <a:bodyPr/>
                    <a:lstStyle/>
                    <a:p>
                      <a:pPr algn="ctr">
                        <a:spcAft>
                          <a:spcPts val="0"/>
                        </a:spcAft>
                      </a:pPr>
                      <a:r>
                        <a:rPr lang="en-GB" sz="1200" kern="1200" dirty="0">
                          <a:latin typeface="Calibri" panose="020F0502020204030204" pitchFamily="34" charset="0"/>
                          <a:cs typeface="Calibri" panose="020F0502020204030204" pitchFamily="34" charset="0"/>
                        </a:rPr>
                        <a:t>FRANCE</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GENOVA (IT) - Coordinator</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DG REGIO</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EUROCITIES</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kern="1200" dirty="0">
                          <a:latin typeface="Calibri" panose="020F0502020204030204" pitchFamily="34" charset="0"/>
                          <a:cs typeface="Calibri" panose="020F0502020204030204" pitchFamily="34" charset="0"/>
                        </a:rPr>
                        <a:t> EEA </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extLst>
                  <a:ext uri="{0D108BD9-81ED-4DB2-BD59-A6C34878D82A}">
                    <a16:rowId xmlns:a16="http://schemas.microsoft.com/office/drawing/2014/main" val="10001"/>
                  </a:ext>
                </a:extLst>
              </a:tr>
              <a:tr h="278406">
                <a:tc>
                  <a:txBody>
                    <a:bodyPr/>
                    <a:lstStyle/>
                    <a:p>
                      <a:pPr algn="ctr">
                        <a:spcAft>
                          <a:spcPts val="0"/>
                        </a:spcAft>
                      </a:pPr>
                      <a:r>
                        <a:rPr lang="en-GB" sz="1200" kern="1200" dirty="0">
                          <a:latin typeface="Calibri" panose="020F0502020204030204" pitchFamily="34" charset="0"/>
                          <a:cs typeface="Calibri" panose="020F0502020204030204" pitchFamily="34" charset="0"/>
                        </a:rPr>
                        <a:t>POLAND</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BARCELONA </a:t>
                      </a:r>
                      <a:r>
                        <a:rPr lang="en-GB" sz="1200" kern="1200" dirty="0" err="1">
                          <a:latin typeface="Calibri" panose="020F0502020204030204" pitchFamily="34" charset="0"/>
                          <a:cs typeface="Calibri" panose="020F0502020204030204" pitchFamily="34" charset="0"/>
                        </a:rPr>
                        <a:t>Diput</a:t>
                      </a:r>
                      <a:r>
                        <a:rPr lang="en-GB" sz="1200" kern="1200" dirty="0">
                          <a:latin typeface="Calibri" panose="020F0502020204030204" pitchFamily="34" charset="0"/>
                          <a:cs typeface="Calibri" panose="020F0502020204030204" pitchFamily="34" charset="0"/>
                        </a:rPr>
                        <a:t>. (ES)</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DG CLIMA</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CEMR</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kern="1200" dirty="0">
                          <a:latin typeface="Calibri" panose="020F0502020204030204" pitchFamily="34" charset="0"/>
                          <a:cs typeface="Calibri" panose="020F0502020204030204" pitchFamily="34" charset="0"/>
                        </a:rPr>
                        <a:t>JRC </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extLst>
                  <a:ext uri="{0D108BD9-81ED-4DB2-BD59-A6C34878D82A}">
                    <a16:rowId xmlns:a16="http://schemas.microsoft.com/office/drawing/2014/main" val="10002"/>
                  </a:ext>
                </a:extLst>
              </a:tr>
              <a:tr h="278406">
                <a:tc>
                  <a:txBody>
                    <a:bodyPr/>
                    <a:lstStyle/>
                    <a:p>
                      <a:pPr algn="ctr">
                        <a:spcAft>
                          <a:spcPts val="0"/>
                        </a:spcAft>
                      </a:pPr>
                      <a:r>
                        <a:rPr lang="en-GB" sz="1200" kern="1200" dirty="0">
                          <a:latin typeface="Calibri" panose="020F0502020204030204" pitchFamily="34" charset="0"/>
                          <a:cs typeface="Calibri" panose="020F0502020204030204" pitchFamily="34" charset="0"/>
                        </a:rPr>
                        <a:t>HUNGARY </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GLASGOW (UK)</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DG ENV</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EIB</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it-IT" sz="1200" kern="1200" dirty="0" err="1">
                          <a:latin typeface="Calibri" panose="020F0502020204030204" pitchFamily="34" charset="0"/>
                          <a:cs typeface="Calibri" panose="020F0502020204030204" pitchFamily="34" charset="0"/>
                        </a:rPr>
                        <a:t>CoMo</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extLst>
                  <a:ext uri="{0D108BD9-81ED-4DB2-BD59-A6C34878D82A}">
                    <a16:rowId xmlns:a16="http://schemas.microsoft.com/office/drawing/2014/main" val="10003"/>
                  </a:ext>
                </a:extLst>
              </a:tr>
              <a:tr h="278406">
                <a:tc>
                  <a:txBody>
                    <a:bodyPr/>
                    <a:lstStyle/>
                    <a:p>
                      <a:pPr algn="ctr">
                        <a:spcAft>
                          <a:spcPts val="0"/>
                        </a:spcAft>
                      </a:pPr>
                      <a:r>
                        <a:rPr lang="en-GB" sz="1200" kern="1200" dirty="0">
                          <a:latin typeface="Calibri" panose="020F0502020204030204" pitchFamily="34" charset="0"/>
                          <a:cs typeface="Calibri" panose="020F0502020204030204" pitchFamily="34" charset="0"/>
                        </a:rPr>
                        <a:t>BULGARIA</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TRONDHEIM (NO)</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DG RTD</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URBACT</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extLst>
                  <a:ext uri="{0D108BD9-81ED-4DB2-BD59-A6C34878D82A}">
                    <a16:rowId xmlns:a16="http://schemas.microsoft.com/office/drawing/2014/main" val="10004"/>
                  </a:ext>
                </a:extLst>
              </a:tr>
              <a:tr h="259024">
                <a:tc>
                  <a:txBody>
                    <a:bodyPr/>
                    <a:lstStyle/>
                    <a:p>
                      <a:pPr>
                        <a:spcAft>
                          <a:spcPts val="0"/>
                        </a:spcAft>
                      </a:pPr>
                      <a:r>
                        <a:rPr lang="en-GB" sz="1200" kern="1200" dirty="0">
                          <a:latin typeface="Calibri" panose="020F0502020204030204" pitchFamily="34" charset="0"/>
                          <a:cs typeface="Calibri" panose="020F0502020204030204" pitchFamily="34" charset="0"/>
                        </a:rPr>
                        <a:t> </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LOULÈ (PT)</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extLst>
                  <a:ext uri="{0D108BD9-81ED-4DB2-BD59-A6C34878D82A}">
                    <a16:rowId xmlns:a16="http://schemas.microsoft.com/office/drawing/2014/main" val="10005"/>
                  </a:ext>
                </a:extLst>
              </a:tr>
              <a:tr h="273686">
                <a:tc>
                  <a:txBody>
                    <a:bodyPr/>
                    <a:lstStyle/>
                    <a:p>
                      <a:pPr>
                        <a:spcAft>
                          <a:spcPts val="0"/>
                        </a:spcAft>
                      </a:pPr>
                      <a:r>
                        <a:rPr lang="en-GB" sz="1200" kern="1200" dirty="0">
                          <a:latin typeface="Calibri" panose="020F0502020204030204" pitchFamily="34" charset="0"/>
                          <a:cs typeface="Calibri" panose="020F0502020204030204" pitchFamily="34" charset="0"/>
                        </a:rPr>
                        <a:t> </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POTENZA (IT)</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extLst>
                  <a:ext uri="{0D108BD9-81ED-4DB2-BD59-A6C34878D82A}">
                    <a16:rowId xmlns:a16="http://schemas.microsoft.com/office/drawing/2014/main" val="10006"/>
                  </a:ext>
                </a:extLst>
              </a:tr>
              <a:tr h="238754">
                <a:tc>
                  <a:txBody>
                    <a:bodyPr/>
                    <a:lstStyle/>
                    <a:p>
                      <a:pPr>
                        <a:spcAft>
                          <a:spcPts val="0"/>
                        </a:spcAft>
                      </a:pPr>
                      <a:r>
                        <a:rPr lang="en-GB" sz="1200" kern="1200" dirty="0">
                          <a:latin typeface="Calibri" panose="020F0502020204030204" pitchFamily="34" charset="0"/>
                          <a:cs typeface="Calibri" panose="020F0502020204030204" pitchFamily="34" charset="0"/>
                        </a:rPr>
                        <a:t> </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r>
                        <a:rPr lang="en-GB" sz="1200" kern="1200" dirty="0">
                          <a:latin typeface="Calibri" panose="020F0502020204030204" pitchFamily="34" charset="0"/>
                          <a:cs typeface="Calibri" panose="020F0502020204030204" pitchFamily="34" charset="0"/>
                        </a:rPr>
                        <a:t>SFANTU GHEORGHE (RO)</a:t>
                      </a: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pPr algn="ctr">
                        <a:spcAft>
                          <a:spcPts val="0"/>
                        </a:spcAft>
                      </a:pPr>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tc>
                  <a:txBody>
                    <a:bodyPr/>
                    <a:lstStyle/>
                    <a:p>
                      <a:endParaRPr lang="it-IT" sz="1200" b="1" kern="1200" dirty="0">
                        <a:solidFill>
                          <a:srgbClr val="272F52"/>
                        </a:solidFill>
                        <a:latin typeface="Calibri" panose="020F0502020204030204" pitchFamily="34" charset="0"/>
                        <a:ea typeface="+mj-ea"/>
                        <a:cs typeface="Calibri" panose="020F0502020204030204" pitchFamily="34" charset="0"/>
                      </a:endParaRPr>
                    </a:p>
                  </a:txBody>
                  <a:tcPr marL="50805" marR="50805" marT="50797" marB="50797"/>
                </a:tc>
                <a:extLst>
                  <a:ext uri="{0D108BD9-81ED-4DB2-BD59-A6C34878D82A}">
                    <a16:rowId xmlns:a16="http://schemas.microsoft.com/office/drawing/2014/main" val="10007"/>
                  </a:ext>
                </a:extLst>
              </a:tr>
            </a:tbl>
          </a:graphicData>
        </a:graphic>
      </p:graphicFrame>
      <p:sp>
        <p:nvSpPr>
          <p:cNvPr id="17" name="Rettangolo 16"/>
          <p:cNvSpPr/>
          <p:nvPr/>
        </p:nvSpPr>
        <p:spPr>
          <a:xfrm>
            <a:off x="4941317" y="798703"/>
            <a:ext cx="6662670" cy="923330"/>
          </a:xfrm>
          <a:prstGeom prst="rect">
            <a:avLst/>
          </a:prstGeom>
        </p:spPr>
        <p:txBody>
          <a:bodyPr wrap="square">
            <a:spAutoFit/>
          </a:bodyPr>
          <a:lstStyle/>
          <a:p>
            <a:pPr algn="just"/>
            <a:r>
              <a:rPr lang="en-US" altLang="it-IT" i="1" dirty="0">
                <a:latin typeface="Calibri" pitchFamily="34" charset="0"/>
              </a:rPr>
              <a:t>Goal: to anticipate the adverse effects of climate change and take appropriate action to prevent or </a:t>
            </a:r>
            <a:r>
              <a:rPr lang="en-US" altLang="it-IT" i="1" dirty="0" err="1">
                <a:latin typeface="Calibri" pitchFamily="34" charset="0"/>
              </a:rPr>
              <a:t>minimise</a:t>
            </a:r>
            <a:r>
              <a:rPr lang="en-US" altLang="it-IT" i="1" dirty="0">
                <a:latin typeface="Calibri" pitchFamily="34" charset="0"/>
              </a:rPr>
              <a:t> the damage it can cause to Urban Areas. </a:t>
            </a:r>
          </a:p>
        </p:txBody>
      </p:sp>
      <p:pic>
        <p:nvPicPr>
          <p:cNvPr id="6" name="pasted-image.jpeg" descr="pasted-image.jpeg">
            <a:extLst>
              <a:ext uri="{FF2B5EF4-FFF2-40B4-BE49-F238E27FC236}">
                <a16:creationId xmlns:a16="http://schemas.microsoft.com/office/drawing/2014/main" id="{0C9C6339-1889-4373-A83D-E2041146CDBB}"/>
              </a:ext>
            </a:extLst>
          </p:cNvPr>
          <p:cNvPicPr>
            <a:picLocks noChangeAspect="1"/>
          </p:cNvPicPr>
          <p:nvPr/>
        </p:nvPicPr>
        <p:blipFill>
          <a:blip r:embed="rId3">
            <a:extLst>
              <a:ext uri="{28A0092B-C50C-407E-A947-70E740481C1C}">
                <a14:useLocalDpi xmlns:a14="http://schemas.microsoft.com/office/drawing/2010/main" val="0"/>
              </a:ext>
            </a:extLst>
          </a:blip>
          <a:srcRect l="7845" r="28523"/>
          <a:stretch>
            <a:fillRect/>
          </a:stretch>
        </p:blipFill>
        <p:spPr bwMode="auto">
          <a:xfrm>
            <a:off x="2515265" y="5448947"/>
            <a:ext cx="10350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7" name="pasted-image.jpeg" descr="pasted-image.jpeg">
            <a:extLst>
              <a:ext uri="{FF2B5EF4-FFF2-40B4-BE49-F238E27FC236}">
                <a16:creationId xmlns:a16="http://schemas.microsoft.com/office/drawing/2014/main" id="{0115F868-0E63-4BC4-8552-76FF4CAB700D}"/>
              </a:ext>
            </a:extLst>
          </p:cNvPr>
          <p:cNvPicPr>
            <a:picLocks noChangeAspect="1"/>
          </p:cNvPicPr>
          <p:nvPr/>
        </p:nvPicPr>
        <p:blipFill>
          <a:blip r:embed="rId4">
            <a:extLst>
              <a:ext uri="{28A0092B-C50C-407E-A947-70E740481C1C}">
                <a14:useLocalDpi xmlns:a14="http://schemas.microsoft.com/office/drawing/2010/main" val="0"/>
              </a:ext>
            </a:extLst>
          </a:blip>
          <a:srcRect l="20357" r="11816"/>
          <a:stretch>
            <a:fillRect/>
          </a:stretch>
        </p:blipFill>
        <p:spPr bwMode="auto">
          <a:xfrm>
            <a:off x="3788627" y="5448947"/>
            <a:ext cx="1122936" cy="1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8" name="pasted-image.jpeg" descr="pasted-image.jpeg">
            <a:extLst>
              <a:ext uri="{FF2B5EF4-FFF2-40B4-BE49-F238E27FC236}">
                <a16:creationId xmlns:a16="http://schemas.microsoft.com/office/drawing/2014/main" id="{F5DEF098-10A5-4CED-AC3C-EC91A94E711A}"/>
              </a:ext>
            </a:extLst>
          </p:cNvPr>
          <p:cNvPicPr>
            <a:picLocks noChangeAspect="1"/>
          </p:cNvPicPr>
          <p:nvPr/>
        </p:nvPicPr>
        <p:blipFill>
          <a:blip r:embed="rId5">
            <a:extLst>
              <a:ext uri="{28A0092B-C50C-407E-A947-70E740481C1C}">
                <a14:useLocalDpi xmlns:a14="http://schemas.microsoft.com/office/drawing/2010/main" val="0"/>
              </a:ext>
            </a:extLst>
          </a:blip>
          <a:srcRect r="26930"/>
          <a:stretch>
            <a:fillRect/>
          </a:stretch>
        </p:blipFill>
        <p:spPr bwMode="auto">
          <a:xfrm>
            <a:off x="7878591" y="5448947"/>
            <a:ext cx="11842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9" name="pasted-image.jpeg" descr="pasted-image.jpeg">
            <a:extLst>
              <a:ext uri="{FF2B5EF4-FFF2-40B4-BE49-F238E27FC236}">
                <a16:creationId xmlns:a16="http://schemas.microsoft.com/office/drawing/2014/main" id="{2FC6B046-5216-421B-A07C-5B47C539C631}"/>
              </a:ext>
            </a:extLst>
          </p:cNvPr>
          <p:cNvPicPr>
            <a:picLocks noChangeAspect="1"/>
          </p:cNvPicPr>
          <p:nvPr/>
        </p:nvPicPr>
        <p:blipFill>
          <a:blip r:embed="rId6">
            <a:extLst>
              <a:ext uri="{28A0092B-C50C-407E-A947-70E740481C1C}">
                <a14:useLocalDpi xmlns:a14="http://schemas.microsoft.com/office/drawing/2010/main" val="0"/>
              </a:ext>
            </a:extLst>
          </a:blip>
          <a:srcRect l="4639" r="21783"/>
          <a:stretch>
            <a:fillRect/>
          </a:stretch>
        </p:blipFill>
        <p:spPr bwMode="auto">
          <a:xfrm>
            <a:off x="5106441" y="5448947"/>
            <a:ext cx="11874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0" name="pasted-image.jpeg" descr="pasted-image.jpeg">
            <a:extLst>
              <a:ext uri="{FF2B5EF4-FFF2-40B4-BE49-F238E27FC236}">
                <a16:creationId xmlns:a16="http://schemas.microsoft.com/office/drawing/2014/main" id="{18281552-04C7-4E8F-A055-B75446965592}"/>
              </a:ext>
            </a:extLst>
          </p:cNvPr>
          <p:cNvPicPr>
            <a:picLocks noChangeAspect="1"/>
          </p:cNvPicPr>
          <p:nvPr/>
        </p:nvPicPr>
        <p:blipFill>
          <a:blip r:embed="rId7">
            <a:extLst>
              <a:ext uri="{28A0092B-C50C-407E-A947-70E740481C1C}">
                <a14:useLocalDpi xmlns:a14="http://schemas.microsoft.com/office/drawing/2010/main" val="0"/>
              </a:ext>
            </a:extLst>
          </a:blip>
          <a:srcRect l="15739" r="10910"/>
          <a:stretch>
            <a:fillRect/>
          </a:stretch>
        </p:blipFill>
        <p:spPr bwMode="auto">
          <a:xfrm>
            <a:off x="6532204" y="5448947"/>
            <a:ext cx="1108075"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Tree>
    <p:extLst>
      <p:ext uri="{BB962C8B-B14F-4D97-AF65-F5344CB8AC3E}">
        <p14:creationId xmlns:p14="http://schemas.microsoft.com/office/powerpoint/2010/main" val="2089300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B16CABE0-3D92-4631-BDC6-22D975B8AB8D}"/>
              </a:ext>
            </a:extLst>
          </p:cNvPr>
          <p:cNvSpPr txBox="1"/>
          <p:nvPr/>
        </p:nvSpPr>
        <p:spPr>
          <a:xfrm>
            <a:off x="1524000" y="0"/>
            <a:ext cx="10668000" cy="400110"/>
          </a:xfrm>
          <a:prstGeom prst="rect">
            <a:avLst/>
          </a:prstGeom>
          <a:noFill/>
        </p:spPr>
        <p:txBody>
          <a:bodyPr wrap="square" rtlCol="0">
            <a:sp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algn="r">
              <a:defRPr sz="2000" kern="1200" cap="all" spc="-100">
                <a:solidFill>
                  <a:schemeClr val="bg1"/>
                </a:solidFill>
                <a:latin typeface="Calibri" pitchFamily="34" charset="0"/>
              </a:defRPr>
            </a:lvl1pPr>
          </a:lstStyle>
          <a:p>
            <a:r>
              <a:rPr lang="en-US" dirty="0">
                <a:cs typeface="Calibri" panose="020F0502020204030204" pitchFamily="34" charset="0"/>
              </a:rPr>
              <a:t>Genoa’s path towards climate resilience </a:t>
            </a:r>
            <a:r>
              <a:rPr lang="it-IT" dirty="0">
                <a:cs typeface="Calibri" panose="020F0502020204030204" pitchFamily="34" charset="0"/>
              </a:rPr>
              <a:t>– </a:t>
            </a:r>
            <a:r>
              <a:rPr lang="en-US" cap="none" dirty="0">
                <a:cs typeface="Calibri" panose="020F0502020204030204" pitchFamily="34" charset="0"/>
              </a:rPr>
              <a:t>Baseline</a:t>
            </a:r>
            <a:endParaRPr lang="en-US" dirty="0">
              <a:cs typeface="Calibri" panose="020F0502020204030204" pitchFamily="34" charset="0"/>
            </a:endParaRPr>
          </a:p>
        </p:txBody>
      </p:sp>
      <p:pic>
        <p:nvPicPr>
          <p:cNvPr id="3" name="Picture 2" descr="C:\Users\ESVECPI3\Desktop\Baseline.PNG">
            <a:extLst>
              <a:ext uri="{FF2B5EF4-FFF2-40B4-BE49-F238E27FC236}">
                <a16:creationId xmlns:a16="http://schemas.microsoft.com/office/drawing/2014/main" id="{9464D783-A584-439E-8197-F14FC3CCFD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12" y="980728"/>
            <a:ext cx="12015575" cy="5877272"/>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a:extLst>
              <a:ext uri="{FF2B5EF4-FFF2-40B4-BE49-F238E27FC236}">
                <a16:creationId xmlns:a16="http://schemas.microsoft.com/office/drawing/2014/main" id="{8C745A9C-D45C-47C0-9D86-6C7807C4FA96}"/>
              </a:ext>
            </a:extLst>
          </p:cNvPr>
          <p:cNvPicPr>
            <a:picLocks noChangeAspect="1"/>
          </p:cNvPicPr>
          <p:nvPr/>
        </p:nvPicPr>
        <p:blipFill>
          <a:blip r:embed="rId3"/>
          <a:stretch>
            <a:fillRect/>
          </a:stretch>
        </p:blipFill>
        <p:spPr>
          <a:xfrm>
            <a:off x="5657779" y="5495026"/>
            <a:ext cx="924625" cy="1013502"/>
          </a:xfrm>
          <a:prstGeom prst="rect">
            <a:avLst/>
          </a:prstGeom>
        </p:spPr>
      </p:pic>
      <p:sp>
        <p:nvSpPr>
          <p:cNvPr id="5" name="CasellaDiTesto 4">
            <a:extLst>
              <a:ext uri="{FF2B5EF4-FFF2-40B4-BE49-F238E27FC236}">
                <a16:creationId xmlns:a16="http://schemas.microsoft.com/office/drawing/2014/main" id="{FB544817-AAAD-4275-8D37-F12FA3D5EDC3}"/>
              </a:ext>
            </a:extLst>
          </p:cNvPr>
          <p:cNvSpPr txBox="1"/>
          <p:nvPr/>
        </p:nvSpPr>
        <p:spPr>
          <a:xfrm>
            <a:off x="5598371" y="6508267"/>
            <a:ext cx="960519" cy="230832"/>
          </a:xfrm>
          <a:prstGeom prst="rect">
            <a:avLst/>
          </a:prstGeom>
          <a:noFill/>
        </p:spPr>
        <p:txBody>
          <a:bodyPr wrap="none" rtlCol="0">
            <a:spAutoFit/>
          </a:bodyPr>
          <a:lstStyle/>
          <a:p>
            <a:r>
              <a:rPr lang="it-IT" sz="900" b="1" dirty="0">
                <a:latin typeface="Arial Black" panose="020B0A04020102020204" pitchFamily="34" charset="0"/>
              </a:rPr>
              <a:t>F2f </a:t>
            </a:r>
            <a:r>
              <a:rPr lang="it-IT" sz="900" b="1" dirty="0" err="1">
                <a:latin typeface="Arial Black" panose="020B0A04020102020204" pitchFamily="34" charset="0"/>
              </a:rPr>
              <a:t>Strategy</a:t>
            </a:r>
            <a:endParaRPr lang="it-IT" sz="900" b="1" dirty="0">
              <a:latin typeface="Arial Black" panose="020B0A04020102020204" pitchFamily="34" charset="0"/>
            </a:endParaRPr>
          </a:p>
        </p:txBody>
      </p:sp>
      <p:pic>
        <p:nvPicPr>
          <p:cNvPr id="6" name="Immagine 5">
            <a:extLst>
              <a:ext uri="{FF2B5EF4-FFF2-40B4-BE49-F238E27FC236}">
                <a16:creationId xmlns:a16="http://schemas.microsoft.com/office/drawing/2014/main" id="{999A8AB5-7B45-4B5C-94D9-9C061F919874}"/>
              </a:ext>
            </a:extLst>
          </p:cNvPr>
          <p:cNvPicPr>
            <a:picLocks noChangeAspect="1"/>
          </p:cNvPicPr>
          <p:nvPr/>
        </p:nvPicPr>
        <p:blipFill>
          <a:blip r:embed="rId4"/>
          <a:stretch>
            <a:fillRect/>
          </a:stretch>
        </p:blipFill>
        <p:spPr>
          <a:xfrm>
            <a:off x="3181625" y="5451894"/>
            <a:ext cx="1007333" cy="1044000"/>
          </a:xfrm>
          <a:prstGeom prst="rect">
            <a:avLst/>
          </a:prstGeom>
        </p:spPr>
      </p:pic>
      <p:sp>
        <p:nvSpPr>
          <p:cNvPr id="7" name="CasellaDiTesto 6">
            <a:extLst>
              <a:ext uri="{FF2B5EF4-FFF2-40B4-BE49-F238E27FC236}">
                <a16:creationId xmlns:a16="http://schemas.microsoft.com/office/drawing/2014/main" id="{C4E0F447-2E0A-495E-A949-C623AC085DFF}"/>
              </a:ext>
            </a:extLst>
          </p:cNvPr>
          <p:cNvSpPr txBox="1"/>
          <p:nvPr/>
        </p:nvSpPr>
        <p:spPr>
          <a:xfrm>
            <a:off x="3102459" y="6499505"/>
            <a:ext cx="934871" cy="369332"/>
          </a:xfrm>
          <a:prstGeom prst="rect">
            <a:avLst/>
          </a:prstGeom>
          <a:noFill/>
        </p:spPr>
        <p:txBody>
          <a:bodyPr wrap="none" rtlCol="0">
            <a:spAutoFit/>
          </a:bodyPr>
          <a:lstStyle/>
          <a:p>
            <a:r>
              <a:rPr lang="it-IT" sz="900" b="1" dirty="0">
                <a:latin typeface="Arial Black" panose="020B0A04020102020204" pitchFamily="34" charset="0"/>
              </a:rPr>
              <a:t>NBS Europe</a:t>
            </a:r>
          </a:p>
          <a:p>
            <a:r>
              <a:rPr lang="it-IT" sz="900" b="1" dirty="0">
                <a:latin typeface="Arial Black" panose="020B0A04020102020204" pitchFamily="34" charset="0"/>
              </a:rPr>
              <a:t>EEA 2021</a:t>
            </a:r>
          </a:p>
        </p:txBody>
      </p:sp>
    </p:spTree>
    <p:extLst>
      <p:ext uri="{BB962C8B-B14F-4D97-AF65-F5344CB8AC3E}">
        <p14:creationId xmlns:p14="http://schemas.microsoft.com/office/powerpoint/2010/main" val="224351779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magine 19">
            <a:extLst>
              <a:ext uri="{FF2B5EF4-FFF2-40B4-BE49-F238E27FC236}">
                <a16:creationId xmlns:a16="http://schemas.microsoft.com/office/drawing/2014/main" id="{61268322-C187-4C55-AFF7-FBBEF7A425BF}"/>
              </a:ext>
            </a:extLst>
          </p:cNvPr>
          <p:cNvPicPr>
            <a:picLocks noChangeAspect="1"/>
          </p:cNvPicPr>
          <p:nvPr/>
        </p:nvPicPr>
        <p:blipFill>
          <a:blip r:embed="rId2"/>
          <a:stretch>
            <a:fillRect/>
          </a:stretch>
        </p:blipFill>
        <p:spPr>
          <a:xfrm>
            <a:off x="9823652" y="1734311"/>
            <a:ext cx="2340000" cy="3261111"/>
          </a:xfrm>
          <a:prstGeom prst="rect">
            <a:avLst/>
          </a:prstGeom>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449188" y="1745624"/>
            <a:ext cx="2307794" cy="3240000"/>
          </a:xfrm>
          <a:prstGeom prst="rect">
            <a:avLst/>
          </a:prstGeom>
          <a:noFill/>
          <a:ln w="9525">
            <a:noFill/>
            <a:miter lim="800000"/>
            <a:headEnd/>
            <a:tailEnd/>
          </a:ln>
        </p:spPr>
      </p:pic>
      <p:sp>
        <p:nvSpPr>
          <p:cNvPr id="26" name="Rettangolo 25"/>
          <p:cNvSpPr/>
          <p:nvPr/>
        </p:nvSpPr>
        <p:spPr>
          <a:xfrm>
            <a:off x="2731254" y="4984414"/>
            <a:ext cx="1523174" cy="461665"/>
          </a:xfrm>
          <a:prstGeom prst="rect">
            <a:avLst/>
          </a:prstGeom>
        </p:spPr>
        <p:txBody>
          <a:bodyPr wrap="none">
            <a:spAutoFit/>
          </a:bodyPr>
          <a:lstStyle/>
          <a:p>
            <a:r>
              <a:rPr lang="en-US" sz="2400" dirty="0">
                <a:solidFill>
                  <a:srgbClr val="272F52"/>
                </a:solidFill>
                <a:latin typeface="Calibri" panose="020F0502020204030204" pitchFamily="34" charset="0"/>
                <a:cs typeface="Calibri" panose="020F0502020204030204" pitchFamily="34" charset="0"/>
              </a:rPr>
              <a:t>2018-2025</a:t>
            </a:r>
            <a:endParaRPr lang="it-IT" dirty="0">
              <a:latin typeface="Calibri" panose="020F0502020204030204" pitchFamily="34" charset="0"/>
              <a:cs typeface="Calibri" panose="020F0502020204030204" pitchFamily="34" charset="0"/>
            </a:endParaRPr>
          </a:p>
        </p:txBody>
      </p:sp>
      <p:sp>
        <p:nvSpPr>
          <p:cNvPr id="27" name="Rettangolo 26"/>
          <p:cNvSpPr/>
          <p:nvPr/>
        </p:nvSpPr>
        <p:spPr>
          <a:xfrm>
            <a:off x="10163136" y="5021387"/>
            <a:ext cx="1661032" cy="461665"/>
          </a:xfrm>
          <a:prstGeom prst="rect">
            <a:avLst/>
          </a:prstGeom>
        </p:spPr>
        <p:txBody>
          <a:bodyPr wrap="none">
            <a:spAutoFit/>
          </a:bodyPr>
          <a:lstStyle/>
          <a:p>
            <a:r>
              <a:rPr lang="en-US" sz="2400" dirty="0">
                <a:solidFill>
                  <a:srgbClr val="272F52"/>
                </a:solidFill>
                <a:latin typeface="Calibri" panose="020F0502020204030204" pitchFamily="34" charset="0"/>
                <a:cs typeface="Calibri" panose="020F0502020204030204" pitchFamily="34" charset="0"/>
              </a:rPr>
              <a:t>2020 - 2050</a:t>
            </a:r>
            <a:endParaRPr lang="it-IT" dirty="0">
              <a:latin typeface="Calibri" panose="020F0502020204030204" pitchFamily="34" charset="0"/>
              <a:cs typeface="Calibri" panose="020F0502020204030204" pitchFamily="34" charset="0"/>
            </a:endParaRPr>
          </a:p>
        </p:txBody>
      </p:sp>
      <p:sp>
        <p:nvSpPr>
          <p:cNvPr id="28" name="Rettangolo 27"/>
          <p:cNvSpPr/>
          <p:nvPr/>
        </p:nvSpPr>
        <p:spPr>
          <a:xfrm>
            <a:off x="7687065" y="5016497"/>
            <a:ext cx="1661032" cy="461665"/>
          </a:xfrm>
          <a:prstGeom prst="rect">
            <a:avLst/>
          </a:prstGeom>
        </p:spPr>
        <p:txBody>
          <a:bodyPr wrap="none">
            <a:spAutoFit/>
          </a:bodyPr>
          <a:lstStyle/>
          <a:p>
            <a:r>
              <a:rPr lang="en-US" sz="2400" dirty="0">
                <a:solidFill>
                  <a:srgbClr val="272F52"/>
                </a:solidFill>
                <a:latin typeface="Calibri" panose="020F0502020204030204" pitchFamily="34" charset="0"/>
                <a:cs typeface="Calibri" panose="020F0502020204030204" pitchFamily="34" charset="0"/>
              </a:rPr>
              <a:t>2020 - 2030</a:t>
            </a:r>
            <a:endParaRPr lang="it-IT" dirty="0">
              <a:latin typeface="Calibri" panose="020F0502020204030204" pitchFamily="34" charset="0"/>
              <a:cs typeface="Calibri" panose="020F0502020204030204" pitchFamily="34" charset="0"/>
            </a:endParaRPr>
          </a:p>
        </p:txBody>
      </p:sp>
      <p:sp>
        <p:nvSpPr>
          <p:cNvPr id="30" name="Rettangolo 29"/>
          <p:cNvSpPr/>
          <p:nvPr/>
        </p:nvSpPr>
        <p:spPr>
          <a:xfrm>
            <a:off x="268432" y="4990164"/>
            <a:ext cx="1715839" cy="461665"/>
          </a:xfrm>
          <a:prstGeom prst="rect">
            <a:avLst/>
          </a:prstGeom>
        </p:spPr>
        <p:txBody>
          <a:bodyPr wrap="square">
            <a:spAutoFit/>
          </a:bodyPr>
          <a:lstStyle/>
          <a:p>
            <a:r>
              <a:rPr lang="en-US" sz="2400" dirty="0">
                <a:solidFill>
                  <a:srgbClr val="272F52"/>
                </a:solidFill>
                <a:latin typeface="Calibri" panose="020F0502020204030204" pitchFamily="34" charset="0"/>
                <a:cs typeface="Calibri" panose="020F0502020204030204" pitchFamily="34" charset="0"/>
              </a:rPr>
              <a:t>2017 - 2021</a:t>
            </a:r>
            <a:endParaRPr lang="it-IT" dirty="0">
              <a:latin typeface="Calibri" panose="020F0502020204030204" pitchFamily="34" charset="0"/>
              <a:cs typeface="Calibri" panose="020F0502020204030204" pitchFamily="34" charset="0"/>
            </a:endParaRPr>
          </a:p>
        </p:txBody>
      </p:sp>
      <p:sp>
        <p:nvSpPr>
          <p:cNvPr id="32" name="CasellaDiTesto 31"/>
          <p:cNvSpPr txBox="1"/>
          <p:nvPr/>
        </p:nvSpPr>
        <p:spPr>
          <a:xfrm>
            <a:off x="1524000" y="0"/>
            <a:ext cx="10668000" cy="400110"/>
          </a:xfrm>
          <a:prstGeom prst="rect">
            <a:avLst/>
          </a:prstGeom>
          <a:noFill/>
        </p:spPr>
        <p:txBody>
          <a:bodyPr wrap="square" rtlCol="0">
            <a:sp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algn="r">
              <a:defRPr sz="2000" kern="1200" cap="all" spc="-100">
                <a:solidFill>
                  <a:schemeClr val="bg1"/>
                </a:solidFill>
                <a:latin typeface="Calibri" pitchFamily="34" charset="0"/>
              </a:defRPr>
            </a:lvl1pPr>
          </a:lstStyle>
          <a:p>
            <a:r>
              <a:rPr lang="en-US" dirty="0">
                <a:cs typeface="Calibri" panose="020F0502020204030204" pitchFamily="34" charset="0"/>
              </a:rPr>
              <a:t>Genoa’s path towards climate resilience </a:t>
            </a:r>
            <a:r>
              <a:rPr lang="it-IT" dirty="0">
                <a:cs typeface="Calibri" panose="020F0502020204030204" pitchFamily="34" charset="0"/>
              </a:rPr>
              <a:t>– </a:t>
            </a:r>
            <a:r>
              <a:rPr lang="en-US" cap="none" dirty="0">
                <a:cs typeface="Calibri" panose="020F0502020204030204" pitchFamily="34" charset="0"/>
              </a:rPr>
              <a:t>Strategic planning framework</a:t>
            </a:r>
            <a:endParaRPr lang="en-US" dirty="0">
              <a:cs typeface="Calibri" panose="020F0502020204030204" pitchFamily="34" charset="0"/>
            </a:endParaRPr>
          </a:p>
        </p:txBody>
      </p:sp>
      <p:pic>
        <p:nvPicPr>
          <p:cNvPr id="33" name="Immagine 32"/>
          <p:cNvPicPr>
            <a:picLocks noChangeAspect="1"/>
          </p:cNvPicPr>
          <p:nvPr/>
        </p:nvPicPr>
        <p:blipFill>
          <a:blip r:embed="rId4" cstate="print"/>
          <a:stretch>
            <a:fillRect/>
          </a:stretch>
        </p:blipFill>
        <p:spPr>
          <a:xfrm>
            <a:off x="4897117" y="1745624"/>
            <a:ext cx="2353500" cy="3240000"/>
          </a:xfrm>
          <a:prstGeom prst="rect">
            <a:avLst/>
          </a:prstGeom>
          <a:ln>
            <a:solidFill>
              <a:schemeClr val="accent1"/>
            </a:solidFill>
          </a:ln>
        </p:spPr>
      </p:pic>
      <p:sp>
        <p:nvSpPr>
          <p:cNvPr id="34" name="Rettangolo 33"/>
          <p:cNvSpPr/>
          <p:nvPr/>
        </p:nvSpPr>
        <p:spPr>
          <a:xfrm>
            <a:off x="5226461" y="5021387"/>
            <a:ext cx="1661032" cy="461665"/>
          </a:xfrm>
          <a:prstGeom prst="rect">
            <a:avLst/>
          </a:prstGeom>
        </p:spPr>
        <p:txBody>
          <a:bodyPr wrap="none">
            <a:spAutoFit/>
          </a:bodyPr>
          <a:lstStyle/>
          <a:p>
            <a:r>
              <a:rPr lang="en-US" sz="2400" dirty="0">
                <a:solidFill>
                  <a:srgbClr val="272F52"/>
                </a:solidFill>
                <a:latin typeface="Calibri" panose="020F0502020204030204" pitchFamily="34" charset="0"/>
                <a:cs typeface="Calibri" panose="020F0502020204030204" pitchFamily="34" charset="0"/>
              </a:rPr>
              <a:t>2020 - 2024</a:t>
            </a:r>
            <a:endParaRPr lang="it-IT" dirty="0">
              <a:latin typeface="Calibri" panose="020F0502020204030204" pitchFamily="34" charset="0"/>
              <a:cs typeface="Calibri" panose="020F0502020204030204" pitchFamily="34" charset="0"/>
            </a:endParaRPr>
          </a:p>
        </p:txBody>
      </p:sp>
      <p:pic>
        <p:nvPicPr>
          <p:cNvPr id="2" name="Immagine 1"/>
          <p:cNvPicPr>
            <a:picLocks noChangeAspect="1"/>
          </p:cNvPicPr>
          <p:nvPr/>
        </p:nvPicPr>
        <p:blipFill>
          <a:blip r:embed="rId5"/>
          <a:stretch>
            <a:fillRect/>
          </a:stretch>
        </p:blipFill>
        <p:spPr>
          <a:xfrm>
            <a:off x="7390752" y="1745624"/>
            <a:ext cx="2292863" cy="3238487"/>
          </a:xfrm>
          <a:prstGeom prst="rect">
            <a:avLst/>
          </a:prstGeom>
        </p:spPr>
      </p:pic>
      <p:pic>
        <p:nvPicPr>
          <p:cNvPr id="4" name="Immagine 3"/>
          <p:cNvPicPr>
            <a:picLocks noChangeAspect="1"/>
          </p:cNvPicPr>
          <p:nvPr/>
        </p:nvPicPr>
        <p:blipFill>
          <a:blip r:embed="rId6"/>
          <a:stretch>
            <a:fillRect/>
          </a:stretch>
        </p:blipFill>
        <p:spPr>
          <a:xfrm>
            <a:off x="29679" y="1745624"/>
            <a:ext cx="2304966" cy="3240000"/>
          </a:xfrm>
          <a:prstGeom prst="rect">
            <a:avLst/>
          </a:prstGeom>
        </p:spPr>
      </p:pic>
      <p:sp>
        <p:nvSpPr>
          <p:cNvPr id="5" name="Rettangolo 4"/>
          <p:cNvSpPr/>
          <p:nvPr/>
        </p:nvSpPr>
        <p:spPr>
          <a:xfrm>
            <a:off x="86829" y="432496"/>
            <a:ext cx="11900731" cy="707886"/>
          </a:xfrm>
          <a:prstGeom prst="rect">
            <a:avLst/>
          </a:prstGeom>
        </p:spPr>
        <p:txBody>
          <a:bodyPr wrap="square">
            <a:spAutoFit/>
          </a:bodyPr>
          <a:lstStyle/>
          <a:p>
            <a:r>
              <a:rPr lang="en-US" sz="2000" b="1" dirty="0">
                <a:latin typeface="Calibri" panose="020F0502020204030204" pitchFamily="34" charset="0"/>
                <a:cs typeface="Calibri" panose="020F0502020204030204" pitchFamily="34" charset="0"/>
              </a:rPr>
              <a:t>Genoa’s path</a:t>
            </a:r>
            <a:r>
              <a:rPr lang="en-US" sz="2000" dirty="0">
                <a:latin typeface="Calibri" panose="020F0502020204030204" pitchFamily="34" charset="0"/>
                <a:cs typeface="Calibri" panose="020F0502020204030204" pitchFamily="34" charset="0"/>
              </a:rPr>
              <a:t>:</a:t>
            </a:r>
            <a:r>
              <a:rPr lang="en-US" sz="2000" b="1"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learning from the past, studying the future and prepare, anticipate, prevent, transform challenge into opportunities</a:t>
            </a:r>
          </a:p>
        </p:txBody>
      </p:sp>
      <p:sp>
        <p:nvSpPr>
          <p:cNvPr id="35" name="Rettangolo 34"/>
          <p:cNvSpPr/>
          <p:nvPr/>
        </p:nvSpPr>
        <p:spPr>
          <a:xfrm>
            <a:off x="86829" y="6273225"/>
            <a:ext cx="11900731" cy="584775"/>
          </a:xfrm>
          <a:prstGeom prst="rect">
            <a:avLst/>
          </a:prstGeom>
        </p:spPr>
        <p:txBody>
          <a:bodyPr wrap="square">
            <a:spAutoFit/>
          </a:bodyPr>
          <a:lstStyle/>
          <a:p>
            <a:r>
              <a:rPr lang="en-US" sz="1600" b="1" dirty="0">
                <a:latin typeface="Calibri" panose="020F0502020204030204" pitchFamily="34" charset="0"/>
                <a:cs typeface="Calibri" panose="020F0502020204030204" pitchFamily="34" charset="0"/>
              </a:rPr>
              <a:t>Building the FUTURE </a:t>
            </a:r>
            <a:r>
              <a:rPr lang="en-US" sz="1600" dirty="0">
                <a:latin typeface="Calibri" panose="020F0502020204030204" pitchFamily="34" charset="0"/>
                <a:cs typeface="Calibri" panose="020F0502020204030204" pitchFamily="34" charset="0"/>
              </a:rPr>
              <a:t>with</a:t>
            </a:r>
            <a:r>
              <a:rPr lang="en-US" sz="1600" b="1" dirty="0">
                <a:latin typeface="Calibri" panose="020F0502020204030204" pitchFamily="34" charset="0"/>
                <a:cs typeface="Calibri" panose="020F0502020204030204" pitchFamily="34" charset="0"/>
              </a:rPr>
              <a:t> </a:t>
            </a:r>
            <a:r>
              <a:rPr lang="en-US" sz="1600" dirty="0">
                <a:latin typeface="Calibri" panose="020F0502020204030204" pitchFamily="34" charset="0"/>
                <a:cs typeface="Calibri" panose="020F0502020204030204" pitchFamily="34" charset="0"/>
              </a:rPr>
              <a:t>engaged citizens contribute to a city’s sustainability by helping identify risks and contributing ideas and solutions to address city issues. </a:t>
            </a:r>
          </a:p>
        </p:txBody>
      </p:sp>
      <p:pic>
        <p:nvPicPr>
          <p:cNvPr id="36" name="Immagine 35"/>
          <p:cNvPicPr>
            <a:picLocks noChangeAspect="1"/>
          </p:cNvPicPr>
          <p:nvPr/>
        </p:nvPicPr>
        <p:blipFill>
          <a:blip r:embed="rId7" cstate="print"/>
          <a:stretch>
            <a:fillRect/>
          </a:stretch>
        </p:blipFill>
        <p:spPr>
          <a:xfrm>
            <a:off x="6311876" y="1452109"/>
            <a:ext cx="551268" cy="551268"/>
          </a:xfrm>
          <a:prstGeom prst="ellipse">
            <a:avLst/>
          </a:prstGeom>
          <a:ln>
            <a:noFill/>
          </a:ln>
          <a:effectLst>
            <a:softEdge rad="112500"/>
          </a:effectLst>
        </p:spPr>
      </p:pic>
      <p:pic>
        <p:nvPicPr>
          <p:cNvPr id="37" name="Immagine 36"/>
          <p:cNvPicPr>
            <a:picLocks noChangeAspect="1"/>
          </p:cNvPicPr>
          <p:nvPr/>
        </p:nvPicPr>
        <p:blipFill>
          <a:blip r:embed="rId7" cstate="print"/>
          <a:stretch>
            <a:fillRect/>
          </a:stretch>
        </p:blipFill>
        <p:spPr>
          <a:xfrm>
            <a:off x="11147667" y="1452109"/>
            <a:ext cx="551268" cy="551268"/>
          </a:xfrm>
          <a:prstGeom prst="ellipse">
            <a:avLst/>
          </a:prstGeom>
          <a:ln>
            <a:noFill/>
          </a:ln>
          <a:effectLst>
            <a:softEdge rad="112500"/>
          </a:effectLst>
        </p:spPr>
      </p:pic>
      <p:pic>
        <p:nvPicPr>
          <p:cNvPr id="38" name="Immagine 37"/>
          <p:cNvPicPr>
            <a:picLocks noChangeAspect="1"/>
          </p:cNvPicPr>
          <p:nvPr/>
        </p:nvPicPr>
        <p:blipFill>
          <a:blip r:embed="rId7" cstate="print"/>
          <a:stretch>
            <a:fillRect/>
          </a:stretch>
        </p:blipFill>
        <p:spPr>
          <a:xfrm>
            <a:off x="1463768" y="1452109"/>
            <a:ext cx="551268" cy="551268"/>
          </a:xfrm>
          <a:prstGeom prst="ellipse">
            <a:avLst/>
          </a:prstGeom>
          <a:ln>
            <a:noFill/>
          </a:ln>
          <a:effectLst>
            <a:softEdge rad="112500"/>
          </a:effectLst>
        </p:spPr>
      </p:pic>
      <p:pic>
        <p:nvPicPr>
          <p:cNvPr id="39" name="Immagine 38"/>
          <p:cNvPicPr>
            <a:picLocks noChangeAspect="1"/>
          </p:cNvPicPr>
          <p:nvPr/>
        </p:nvPicPr>
        <p:blipFill>
          <a:blip r:embed="rId7" cstate="print"/>
          <a:stretch>
            <a:fillRect/>
          </a:stretch>
        </p:blipFill>
        <p:spPr>
          <a:xfrm>
            <a:off x="3845564" y="1452109"/>
            <a:ext cx="551268" cy="551268"/>
          </a:xfrm>
          <a:prstGeom prst="ellipse">
            <a:avLst/>
          </a:prstGeom>
          <a:ln>
            <a:noFill/>
          </a:ln>
          <a:effectLst>
            <a:softEdge rad="112500"/>
          </a:effectLst>
        </p:spPr>
      </p:pic>
      <p:pic>
        <p:nvPicPr>
          <p:cNvPr id="40" name="Immagine 39"/>
          <p:cNvPicPr>
            <a:picLocks noChangeAspect="1"/>
          </p:cNvPicPr>
          <p:nvPr/>
        </p:nvPicPr>
        <p:blipFill>
          <a:blip r:embed="rId7" cstate="print"/>
          <a:stretch>
            <a:fillRect/>
          </a:stretch>
        </p:blipFill>
        <p:spPr>
          <a:xfrm>
            <a:off x="8673877" y="1452109"/>
            <a:ext cx="551268" cy="551268"/>
          </a:xfrm>
          <a:prstGeom prst="ellipse">
            <a:avLst/>
          </a:prstGeom>
          <a:ln>
            <a:noFill/>
          </a:ln>
          <a:effectLst>
            <a:softEdge rad="112500"/>
          </a:effectLst>
        </p:spPr>
      </p:pic>
    </p:spTree>
    <p:extLst>
      <p:ext uri="{BB962C8B-B14F-4D97-AF65-F5344CB8AC3E}">
        <p14:creationId xmlns:p14="http://schemas.microsoft.com/office/powerpoint/2010/main" val="325238693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6"/>
          <p:cNvSpPr/>
          <p:nvPr/>
        </p:nvSpPr>
        <p:spPr>
          <a:xfrm rot="5400000">
            <a:off x="2158723" y="4910418"/>
            <a:ext cx="72015" cy="3823153"/>
          </a:xfrm>
          <a:prstGeom prst="rect">
            <a:avLst/>
          </a:prstGeom>
          <a:solidFill>
            <a:srgbClr val="9D9D9C"/>
          </a:solidFill>
          <a:ln>
            <a:noFill/>
          </a:ln>
        </p:spPr>
        <p:txBody>
          <a:bodyPr spcFirstLastPara="1" wrap="square" lIns="121900" tIns="60933" rIns="121900" bIns="60933" anchor="ctr" anchorCtr="0">
            <a:noAutofit/>
          </a:bodyPr>
          <a:lstStyle/>
          <a:p>
            <a:pPr algn="ctr">
              <a:buClr>
                <a:srgbClr val="000000"/>
              </a:buClr>
              <a:buSzPts val="1800"/>
            </a:pPr>
            <a:endParaRPr sz="2400">
              <a:solidFill>
                <a:schemeClr val="lt1"/>
              </a:solidFill>
              <a:latin typeface="Arial"/>
              <a:ea typeface="Arial"/>
              <a:cs typeface="Arial"/>
              <a:sym typeface="Arial"/>
            </a:endParaRPr>
          </a:p>
        </p:txBody>
      </p:sp>
      <p:sp>
        <p:nvSpPr>
          <p:cNvPr id="122" name="Google Shape;122;p6"/>
          <p:cNvSpPr/>
          <p:nvPr/>
        </p:nvSpPr>
        <p:spPr>
          <a:xfrm rot="5400000">
            <a:off x="6023560" y="4917686"/>
            <a:ext cx="74731" cy="3823152"/>
          </a:xfrm>
          <a:prstGeom prst="rect">
            <a:avLst/>
          </a:prstGeom>
          <a:solidFill>
            <a:srgbClr val="00A04E"/>
          </a:solidFill>
          <a:ln>
            <a:noFill/>
          </a:ln>
        </p:spPr>
        <p:txBody>
          <a:bodyPr spcFirstLastPara="1" wrap="square" lIns="121900" tIns="60933" rIns="121900" bIns="60933" anchor="ctr" anchorCtr="0">
            <a:noAutofit/>
          </a:bodyPr>
          <a:lstStyle/>
          <a:p>
            <a:pPr algn="ctr">
              <a:buClr>
                <a:srgbClr val="000000"/>
              </a:buClr>
              <a:buSzPts val="1800"/>
            </a:pPr>
            <a:endParaRPr sz="2400">
              <a:solidFill>
                <a:schemeClr val="lt1"/>
              </a:solidFill>
              <a:latin typeface="Arial"/>
              <a:ea typeface="Arial"/>
              <a:cs typeface="Arial"/>
              <a:sym typeface="Arial"/>
            </a:endParaRPr>
          </a:p>
        </p:txBody>
      </p:sp>
      <p:sp>
        <p:nvSpPr>
          <p:cNvPr id="124" name="Google Shape;124;p6"/>
          <p:cNvSpPr/>
          <p:nvPr/>
        </p:nvSpPr>
        <p:spPr>
          <a:xfrm rot="5400000">
            <a:off x="9891116" y="4910419"/>
            <a:ext cx="72013" cy="3823153"/>
          </a:xfrm>
          <a:prstGeom prst="rect">
            <a:avLst/>
          </a:prstGeom>
          <a:solidFill>
            <a:srgbClr val="0A97D9"/>
          </a:solidFill>
          <a:ln>
            <a:noFill/>
          </a:ln>
        </p:spPr>
        <p:txBody>
          <a:bodyPr spcFirstLastPara="1" wrap="square" lIns="121900" tIns="60933" rIns="121900" bIns="60933" anchor="ctr" anchorCtr="0">
            <a:noAutofit/>
          </a:bodyPr>
          <a:lstStyle/>
          <a:p>
            <a:pPr algn="ctr">
              <a:buClr>
                <a:srgbClr val="000000"/>
              </a:buClr>
              <a:buSzPts val="1800"/>
            </a:pPr>
            <a:endParaRPr sz="2400">
              <a:solidFill>
                <a:schemeClr val="lt1"/>
              </a:solidFill>
              <a:latin typeface="Arial"/>
              <a:ea typeface="Arial"/>
              <a:cs typeface="Arial"/>
              <a:sym typeface="Arial"/>
            </a:endParaRPr>
          </a:p>
        </p:txBody>
      </p:sp>
      <p:grpSp>
        <p:nvGrpSpPr>
          <p:cNvPr id="2" name="Gruppo 1"/>
          <p:cNvGrpSpPr/>
          <p:nvPr/>
        </p:nvGrpSpPr>
        <p:grpSpPr>
          <a:xfrm>
            <a:off x="1" y="1223705"/>
            <a:ext cx="11869668" cy="4991024"/>
            <a:chOff x="0" y="917779"/>
            <a:chExt cx="8902251" cy="3743268"/>
          </a:xfrm>
        </p:grpSpPr>
        <p:pic>
          <p:nvPicPr>
            <p:cNvPr id="4" name="Immagine 3"/>
            <p:cNvPicPr>
              <a:picLocks noChangeAspect="1"/>
            </p:cNvPicPr>
            <p:nvPr/>
          </p:nvPicPr>
          <p:blipFill rotWithShape="1">
            <a:blip r:embed="rId3"/>
            <a:srcRect l="72913" r="1"/>
            <a:stretch/>
          </p:blipFill>
          <p:spPr>
            <a:xfrm>
              <a:off x="6476428" y="917779"/>
              <a:ext cx="2283821" cy="3743268"/>
            </a:xfrm>
            <a:prstGeom prst="rect">
              <a:avLst/>
            </a:prstGeom>
          </p:spPr>
        </p:pic>
        <p:pic>
          <p:nvPicPr>
            <p:cNvPr id="5" name="Immagine 4"/>
            <p:cNvPicPr>
              <a:picLocks noChangeAspect="1"/>
            </p:cNvPicPr>
            <p:nvPr/>
          </p:nvPicPr>
          <p:blipFill rotWithShape="1">
            <a:blip r:embed="rId3"/>
            <a:srcRect l="36939" r="31096"/>
            <a:stretch/>
          </p:blipFill>
          <p:spPr>
            <a:xfrm>
              <a:off x="298509" y="917779"/>
              <a:ext cx="2695075" cy="3743268"/>
            </a:xfrm>
            <a:prstGeom prst="rect">
              <a:avLst/>
            </a:prstGeom>
          </p:spPr>
        </p:pic>
        <p:pic>
          <p:nvPicPr>
            <p:cNvPr id="6" name="Immagine 5"/>
            <p:cNvPicPr>
              <a:picLocks noChangeAspect="1"/>
            </p:cNvPicPr>
            <p:nvPr/>
          </p:nvPicPr>
          <p:blipFill rotWithShape="1">
            <a:blip r:embed="rId3"/>
            <a:srcRect r="74327"/>
            <a:stretch/>
          </p:blipFill>
          <p:spPr>
            <a:xfrm>
              <a:off x="3607436" y="917779"/>
              <a:ext cx="2164652" cy="3743268"/>
            </a:xfrm>
            <a:prstGeom prst="rect">
              <a:avLst/>
            </a:prstGeom>
          </p:spPr>
        </p:pic>
        <p:sp>
          <p:nvSpPr>
            <p:cNvPr id="9" name="CasellaDiTesto 6">
              <a:extLst>
                <a:ext uri="{FF2B5EF4-FFF2-40B4-BE49-F238E27FC236}">
                  <a16:creationId xmlns:a16="http://schemas.microsoft.com/office/drawing/2014/main" id="{9531B08F-E70E-4B31-B121-EB74DB50926C}"/>
                </a:ext>
              </a:extLst>
            </p:cNvPr>
            <p:cNvSpPr txBox="1">
              <a:spLocks noChangeArrowheads="1"/>
            </p:cNvSpPr>
            <p:nvPr/>
          </p:nvSpPr>
          <p:spPr bwMode="auto">
            <a:xfrm>
              <a:off x="0" y="1000582"/>
              <a:ext cx="2993584" cy="284742"/>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0" algn="ctr"/>
              <a:r>
                <a:rPr lang="it-IT" altLang="it-IT" sz="1867" b="1" dirty="0">
                  <a:solidFill>
                    <a:srgbClr val="4F4F4E"/>
                  </a:solidFill>
                  <a:latin typeface="Barlow" panose="00000500000000000000" pitchFamily="2" charset="0"/>
                </a:rPr>
                <a:t>3 </a:t>
              </a:r>
              <a:r>
                <a:rPr lang="it-IT" sz="1867" b="1" dirty="0" err="1"/>
                <a:t>Drivers</a:t>
              </a:r>
              <a:r>
                <a:rPr lang="it-IT" sz="1867" b="1" dirty="0"/>
                <a:t> </a:t>
              </a:r>
              <a:r>
                <a:rPr lang="it-IT" sz="1867" b="1" dirty="0" err="1"/>
                <a:t>of</a:t>
              </a:r>
              <a:r>
                <a:rPr lang="it-IT" sz="1867" b="1" dirty="0"/>
                <a:t> </a:t>
              </a:r>
              <a:r>
                <a:rPr lang="it-IT" sz="1867" b="1" dirty="0" err="1"/>
                <a:t>change</a:t>
              </a:r>
              <a:endParaRPr lang="it-IT" sz="1867" b="1" dirty="0"/>
            </a:p>
          </p:txBody>
        </p:sp>
        <p:sp>
          <p:nvSpPr>
            <p:cNvPr id="10" name="CasellaDiTesto 6">
              <a:extLst>
                <a:ext uri="{FF2B5EF4-FFF2-40B4-BE49-F238E27FC236}">
                  <a16:creationId xmlns:a16="http://schemas.microsoft.com/office/drawing/2014/main" id="{CEBD34FD-55BF-4716-982D-AF4223466E24}"/>
                </a:ext>
              </a:extLst>
            </p:cNvPr>
            <p:cNvSpPr txBox="1">
              <a:spLocks noChangeArrowheads="1"/>
            </p:cNvSpPr>
            <p:nvPr/>
          </p:nvSpPr>
          <p:spPr bwMode="auto">
            <a:xfrm>
              <a:off x="2834960" y="1000582"/>
              <a:ext cx="2788944" cy="284742"/>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0" algn="ctr"/>
              <a:r>
                <a:rPr lang="it-IT" altLang="it-IT" sz="1867" b="1" dirty="0">
                  <a:solidFill>
                    <a:srgbClr val="4F4F4E"/>
                  </a:solidFill>
                  <a:latin typeface="Barlow" panose="00000500000000000000" pitchFamily="2" charset="0"/>
                </a:rPr>
                <a:t>3 </a:t>
              </a:r>
              <a:r>
                <a:rPr lang="it-IT" altLang="it-IT" sz="1867" b="1" dirty="0" err="1">
                  <a:solidFill>
                    <a:srgbClr val="4F4F4E"/>
                  </a:solidFill>
                  <a:latin typeface="Barlow" panose="00000500000000000000" pitchFamily="2" charset="0"/>
                </a:rPr>
                <a:t>assets</a:t>
              </a:r>
              <a:r>
                <a:rPr lang="it-IT" altLang="it-IT" sz="1867" b="1" dirty="0">
                  <a:solidFill>
                    <a:srgbClr val="4F4F4E"/>
                  </a:solidFill>
                  <a:latin typeface="Barlow" panose="00000500000000000000" pitchFamily="2" charset="0"/>
                </a:rPr>
                <a:t> </a:t>
              </a:r>
            </a:p>
          </p:txBody>
        </p:sp>
        <p:sp>
          <p:nvSpPr>
            <p:cNvPr id="11" name="CasellaDiTesto 6">
              <a:extLst>
                <a:ext uri="{FF2B5EF4-FFF2-40B4-BE49-F238E27FC236}">
                  <a16:creationId xmlns:a16="http://schemas.microsoft.com/office/drawing/2014/main" id="{DCC3589D-9C33-49EF-A779-6428A6A4AEB4}"/>
                </a:ext>
              </a:extLst>
            </p:cNvPr>
            <p:cNvSpPr txBox="1">
              <a:spLocks noChangeArrowheads="1"/>
            </p:cNvSpPr>
            <p:nvPr/>
          </p:nvSpPr>
          <p:spPr bwMode="auto">
            <a:xfrm>
              <a:off x="5862930" y="1000582"/>
              <a:ext cx="2476672" cy="284742"/>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0" algn="ctr"/>
              <a:r>
                <a:rPr lang="it-IT" altLang="it-IT" sz="1867" b="1" dirty="0">
                  <a:solidFill>
                    <a:srgbClr val="4F4F4E"/>
                  </a:solidFill>
                  <a:latin typeface="Barlow" panose="00000500000000000000" pitchFamily="2" charset="0"/>
                </a:rPr>
                <a:t>3 </a:t>
              </a:r>
              <a:r>
                <a:rPr lang="it-IT" sz="1867" b="1" dirty="0" err="1"/>
                <a:t>Goals</a:t>
              </a:r>
              <a:endParaRPr lang="it-IT" sz="1867" b="1" dirty="0"/>
            </a:p>
          </p:txBody>
        </p:sp>
        <p:sp>
          <p:nvSpPr>
            <p:cNvPr id="12" name="CasellaDiTesto 6">
              <a:extLst>
                <a:ext uri="{FF2B5EF4-FFF2-40B4-BE49-F238E27FC236}">
                  <a16:creationId xmlns:a16="http://schemas.microsoft.com/office/drawing/2014/main" id="{6F8AE897-D680-4AD7-B280-391E2ABE92B3}"/>
                </a:ext>
              </a:extLst>
            </p:cNvPr>
            <p:cNvSpPr txBox="1">
              <a:spLocks noChangeArrowheads="1"/>
            </p:cNvSpPr>
            <p:nvPr/>
          </p:nvSpPr>
          <p:spPr bwMode="auto">
            <a:xfrm>
              <a:off x="7370000" y="1673235"/>
              <a:ext cx="1257106" cy="253916"/>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it-IT" altLang="it-IT" sz="1600" b="1" i="1" dirty="0" err="1">
                  <a:solidFill>
                    <a:srgbClr val="4F4F4E"/>
                  </a:solidFill>
                  <a:latin typeface="Barlow" panose="00000500000000000000" pitchFamily="2" charset="0"/>
                </a:rPr>
                <a:t>Innovation</a:t>
              </a:r>
              <a:endParaRPr lang="it-IT" altLang="it-IT" sz="1600" b="1" i="1" dirty="0">
                <a:solidFill>
                  <a:srgbClr val="4F4F4E"/>
                </a:solidFill>
                <a:latin typeface="Barlow" panose="00000500000000000000" pitchFamily="2" charset="0"/>
              </a:endParaRPr>
            </a:p>
          </p:txBody>
        </p:sp>
        <p:sp>
          <p:nvSpPr>
            <p:cNvPr id="13" name="CasellaDiTesto 6">
              <a:extLst>
                <a:ext uri="{FF2B5EF4-FFF2-40B4-BE49-F238E27FC236}">
                  <a16:creationId xmlns:a16="http://schemas.microsoft.com/office/drawing/2014/main" id="{1CF64DF5-162F-42E4-9DA5-B2793F64247B}"/>
                </a:ext>
              </a:extLst>
            </p:cNvPr>
            <p:cNvSpPr txBox="1">
              <a:spLocks noChangeArrowheads="1"/>
            </p:cNvSpPr>
            <p:nvPr/>
          </p:nvSpPr>
          <p:spPr bwMode="auto">
            <a:xfrm>
              <a:off x="7390342" y="2789413"/>
              <a:ext cx="1511909" cy="253916"/>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it-IT" altLang="it-IT" sz="1600" b="1" i="1" dirty="0" err="1">
                  <a:solidFill>
                    <a:srgbClr val="4F4F4E"/>
                  </a:solidFill>
                  <a:latin typeface="Barlow" panose="00000500000000000000" pitchFamily="2" charset="0"/>
                </a:rPr>
                <a:t>Anticipation</a:t>
              </a:r>
              <a:endParaRPr lang="it-IT" altLang="it-IT" sz="1600" b="1" i="1" dirty="0">
                <a:solidFill>
                  <a:srgbClr val="4F4F4E"/>
                </a:solidFill>
                <a:latin typeface="Barlow" panose="00000500000000000000" pitchFamily="2" charset="0"/>
              </a:endParaRPr>
            </a:p>
          </p:txBody>
        </p:sp>
        <p:sp>
          <p:nvSpPr>
            <p:cNvPr id="14" name="CasellaDiTesto 6">
              <a:extLst>
                <a:ext uri="{FF2B5EF4-FFF2-40B4-BE49-F238E27FC236}">
                  <a16:creationId xmlns:a16="http://schemas.microsoft.com/office/drawing/2014/main" id="{CC68199E-A522-422D-94BA-976FC5E30291}"/>
                </a:ext>
              </a:extLst>
            </p:cNvPr>
            <p:cNvSpPr txBox="1">
              <a:spLocks noChangeArrowheads="1"/>
            </p:cNvSpPr>
            <p:nvPr/>
          </p:nvSpPr>
          <p:spPr bwMode="auto">
            <a:xfrm>
              <a:off x="7370000" y="3905591"/>
              <a:ext cx="1257106" cy="253916"/>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it-IT" altLang="it-IT" sz="1600" b="1" i="1" dirty="0" err="1">
                  <a:solidFill>
                    <a:srgbClr val="4F4F4E"/>
                  </a:solidFill>
                  <a:latin typeface="Barlow" panose="00000500000000000000" pitchFamily="2" charset="0"/>
                </a:rPr>
                <a:t>Strengthening</a:t>
              </a:r>
              <a:endParaRPr lang="it-IT" altLang="it-IT" sz="1600" b="1" i="1" dirty="0">
                <a:solidFill>
                  <a:srgbClr val="4F4F4E"/>
                </a:solidFill>
                <a:latin typeface="Barlow" panose="00000500000000000000" pitchFamily="2" charset="0"/>
              </a:endParaRPr>
            </a:p>
          </p:txBody>
        </p:sp>
        <p:sp>
          <p:nvSpPr>
            <p:cNvPr id="15" name="CasellaDiTesto 6">
              <a:extLst>
                <a:ext uri="{FF2B5EF4-FFF2-40B4-BE49-F238E27FC236}">
                  <a16:creationId xmlns:a16="http://schemas.microsoft.com/office/drawing/2014/main" id="{60B4441F-ED26-49AD-8276-990B189247A3}"/>
                </a:ext>
              </a:extLst>
            </p:cNvPr>
            <p:cNvSpPr txBox="1">
              <a:spLocks noChangeArrowheads="1"/>
            </p:cNvSpPr>
            <p:nvPr/>
          </p:nvSpPr>
          <p:spPr bwMode="auto">
            <a:xfrm>
              <a:off x="4525574" y="1678728"/>
              <a:ext cx="1453802" cy="623248"/>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it-IT" altLang="it-IT" sz="1600" b="1" dirty="0">
                  <a:solidFill>
                    <a:srgbClr val="4F4F4E"/>
                  </a:solidFill>
                  <a:latin typeface="Barlow" panose="00000500000000000000" pitchFamily="2" charset="0"/>
                </a:rPr>
                <a:t>Innovative </a:t>
              </a:r>
              <a:r>
                <a:rPr lang="it-IT" altLang="it-IT" sz="1600" b="1" dirty="0" err="1">
                  <a:solidFill>
                    <a:srgbClr val="4F4F4E"/>
                  </a:solidFill>
                  <a:latin typeface="Barlow" panose="00000500000000000000" pitchFamily="2" charset="0"/>
                </a:rPr>
                <a:t>Development</a:t>
              </a:r>
              <a:r>
                <a:rPr lang="it-IT" altLang="it-IT" sz="1600" b="1" dirty="0">
                  <a:solidFill>
                    <a:srgbClr val="4F4F4E"/>
                  </a:solidFill>
                  <a:latin typeface="Barlow" panose="00000500000000000000" pitchFamily="2" charset="0"/>
                </a:rPr>
                <a:t> </a:t>
              </a:r>
              <a:r>
                <a:rPr lang="it-IT" altLang="it-IT" sz="1600" b="1" dirty="0" err="1">
                  <a:solidFill>
                    <a:srgbClr val="4F4F4E"/>
                  </a:solidFill>
                  <a:latin typeface="Barlow" panose="00000500000000000000" pitchFamily="2" charset="0"/>
                </a:rPr>
                <a:t>of</a:t>
              </a:r>
              <a:r>
                <a:rPr lang="it-IT" altLang="it-IT" sz="1600" b="1" dirty="0">
                  <a:solidFill>
                    <a:srgbClr val="4F4F4E"/>
                  </a:solidFill>
                  <a:latin typeface="Barlow" panose="00000500000000000000" pitchFamily="2" charset="0"/>
                </a:rPr>
                <a:t> </a:t>
              </a:r>
              <a:r>
                <a:rPr lang="it-IT" altLang="it-IT" sz="1600" b="1" dirty="0" err="1">
                  <a:solidFill>
                    <a:srgbClr val="4F4F4E"/>
                  </a:solidFill>
                  <a:latin typeface="Barlow" panose="00000500000000000000" pitchFamily="2" charset="0"/>
                </a:rPr>
                <a:t>Infrastructures</a:t>
              </a:r>
              <a:endParaRPr lang="it-IT" altLang="it-IT" sz="1600" b="1" dirty="0">
                <a:solidFill>
                  <a:srgbClr val="4F4F4E"/>
                </a:solidFill>
                <a:latin typeface="Barlow" panose="00000500000000000000" pitchFamily="2" charset="0"/>
              </a:endParaRPr>
            </a:p>
          </p:txBody>
        </p:sp>
        <p:sp>
          <p:nvSpPr>
            <p:cNvPr id="16" name="CasellaDiTesto 6">
              <a:extLst>
                <a:ext uri="{FF2B5EF4-FFF2-40B4-BE49-F238E27FC236}">
                  <a16:creationId xmlns:a16="http://schemas.microsoft.com/office/drawing/2014/main" id="{6775336B-62E2-45EB-862D-2AA6BB653955}"/>
                </a:ext>
              </a:extLst>
            </p:cNvPr>
            <p:cNvSpPr txBox="1">
              <a:spLocks noChangeArrowheads="1"/>
            </p:cNvSpPr>
            <p:nvPr/>
          </p:nvSpPr>
          <p:spPr bwMode="auto">
            <a:xfrm>
              <a:off x="4499058" y="2800555"/>
              <a:ext cx="1417924" cy="438581"/>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it-IT" altLang="it-IT" sz="1600" b="1" dirty="0" err="1">
                  <a:solidFill>
                    <a:srgbClr val="4F4F4E"/>
                  </a:solidFill>
                  <a:latin typeface="Barlow" panose="00000500000000000000" pitchFamily="2" charset="0"/>
                </a:rPr>
                <a:t>Urban</a:t>
              </a:r>
              <a:r>
                <a:rPr lang="it-IT" altLang="it-IT" sz="1600" b="1" dirty="0">
                  <a:solidFill>
                    <a:srgbClr val="4F4F4E"/>
                  </a:solidFill>
                  <a:latin typeface="Barlow" panose="00000500000000000000" pitchFamily="2" charset="0"/>
                </a:rPr>
                <a:t> </a:t>
              </a:r>
              <a:r>
                <a:rPr lang="it-IT" altLang="it-IT" sz="1600" b="1" dirty="0" err="1">
                  <a:solidFill>
                    <a:srgbClr val="4F4F4E"/>
                  </a:solidFill>
                  <a:latin typeface="Barlow" panose="00000500000000000000" pitchFamily="2" charset="0"/>
                </a:rPr>
                <a:t>Regeneration</a:t>
              </a:r>
              <a:endParaRPr lang="it-IT" altLang="it-IT" sz="1600" b="1" dirty="0">
                <a:solidFill>
                  <a:srgbClr val="4F4F4E"/>
                </a:solidFill>
                <a:latin typeface="Barlow" panose="00000500000000000000" pitchFamily="2" charset="0"/>
              </a:endParaRPr>
            </a:p>
          </p:txBody>
        </p:sp>
        <p:sp>
          <p:nvSpPr>
            <p:cNvPr id="17" name="CasellaDiTesto 6">
              <a:extLst>
                <a:ext uri="{FF2B5EF4-FFF2-40B4-BE49-F238E27FC236}">
                  <a16:creationId xmlns:a16="http://schemas.microsoft.com/office/drawing/2014/main" id="{7459E2C9-F1C8-4E2F-99C9-CA7317151810}"/>
                </a:ext>
              </a:extLst>
            </p:cNvPr>
            <p:cNvSpPr txBox="1">
              <a:spLocks noChangeArrowheads="1"/>
            </p:cNvSpPr>
            <p:nvPr/>
          </p:nvSpPr>
          <p:spPr bwMode="auto">
            <a:xfrm>
              <a:off x="4490928" y="3936807"/>
              <a:ext cx="1649771" cy="438581"/>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it-IT" altLang="it-IT" sz="1600" b="1" dirty="0">
                  <a:solidFill>
                    <a:srgbClr val="4F4F4E"/>
                  </a:solidFill>
                  <a:latin typeface="Barlow" panose="00000500000000000000" pitchFamily="2" charset="0"/>
                </a:rPr>
                <a:t>Community Enterprise </a:t>
              </a:r>
            </a:p>
          </p:txBody>
        </p:sp>
        <p:sp>
          <p:nvSpPr>
            <p:cNvPr id="18" name="CasellaDiTesto 6">
              <a:extLst>
                <a:ext uri="{FF2B5EF4-FFF2-40B4-BE49-F238E27FC236}">
                  <a16:creationId xmlns:a16="http://schemas.microsoft.com/office/drawing/2014/main" id="{AD6CA263-15FB-4E1F-922B-FC9BBA587F7B}"/>
                </a:ext>
              </a:extLst>
            </p:cNvPr>
            <p:cNvSpPr txBox="1">
              <a:spLocks noChangeArrowheads="1"/>
            </p:cNvSpPr>
            <p:nvPr/>
          </p:nvSpPr>
          <p:spPr bwMode="auto">
            <a:xfrm>
              <a:off x="1442054" y="1675608"/>
              <a:ext cx="1257106" cy="253916"/>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it-IT" altLang="it-IT" sz="1600" b="1" dirty="0" err="1">
                  <a:solidFill>
                    <a:srgbClr val="4F4F4E"/>
                  </a:solidFill>
                  <a:latin typeface="Barlow" panose="00000500000000000000" pitchFamily="2" charset="0"/>
                </a:rPr>
                <a:t>Climate</a:t>
              </a:r>
              <a:endParaRPr lang="it-IT" altLang="it-IT" sz="1600" b="1" dirty="0">
                <a:solidFill>
                  <a:srgbClr val="4F4F4E"/>
                </a:solidFill>
                <a:latin typeface="Barlow" panose="00000500000000000000" pitchFamily="2" charset="0"/>
              </a:endParaRPr>
            </a:p>
          </p:txBody>
        </p:sp>
        <p:sp>
          <p:nvSpPr>
            <p:cNvPr id="19" name="CasellaDiTesto 6">
              <a:extLst>
                <a:ext uri="{FF2B5EF4-FFF2-40B4-BE49-F238E27FC236}">
                  <a16:creationId xmlns:a16="http://schemas.microsoft.com/office/drawing/2014/main" id="{205DF32D-2C1E-4265-97B1-044EE43789DD}"/>
                </a:ext>
              </a:extLst>
            </p:cNvPr>
            <p:cNvSpPr txBox="1">
              <a:spLocks noChangeArrowheads="1"/>
            </p:cNvSpPr>
            <p:nvPr/>
          </p:nvSpPr>
          <p:spPr bwMode="auto">
            <a:xfrm>
              <a:off x="1442054" y="2786135"/>
              <a:ext cx="1511909" cy="253916"/>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it-IT" altLang="it-IT" sz="1600" b="1" dirty="0" err="1">
                  <a:solidFill>
                    <a:srgbClr val="4F4F4E"/>
                  </a:solidFill>
                  <a:latin typeface="Barlow" panose="00000500000000000000" pitchFamily="2" charset="0"/>
                </a:rPr>
                <a:t>Demographic</a:t>
              </a:r>
              <a:endParaRPr lang="it-IT" altLang="it-IT" sz="1600" b="1" dirty="0">
                <a:solidFill>
                  <a:srgbClr val="4F4F4E"/>
                </a:solidFill>
                <a:latin typeface="Barlow" panose="00000500000000000000" pitchFamily="2" charset="0"/>
              </a:endParaRPr>
            </a:p>
          </p:txBody>
        </p:sp>
        <p:sp>
          <p:nvSpPr>
            <p:cNvPr id="20" name="CasellaDiTesto 6">
              <a:extLst>
                <a:ext uri="{FF2B5EF4-FFF2-40B4-BE49-F238E27FC236}">
                  <a16:creationId xmlns:a16="http://schemas.microsoft.com/office/drawing/2014/main" id="{FBDD3BF3-2266-4D60-BCF4-464FB1BCE92F}"/>
                </a:ext>
              </a:extLst>
            </p:cNvPr>
            <p:cNvSpPr txBox="1">
              <a:spLocks noChangeArrowheads="1"/>
            </p:cNvSpPr>
            <p:nvPr/>
          </p:nvSpPr>
          <p:spPr bwMode="auto">
            <a:xfrm>
              <a:off x="1442054" y="3911561"/>
              <a:ext cx="1775767" cy="253916"/>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it-IT" altLang="it-IT" sz="1600" b="1" dirty="0" err="1">
                  <a:solidFill>
                    <a:srgbClr val="4F4F4E"/>
                  </a:solidFill>
                  <a:latin typeface="Barlow" panose="00000500000000000000" pitchFamily="2" charset="0"/>
                </a:rPr>
                <a:t>Digital</a:t>
              </a:r>
              <a:r>
                <a:rPr lang="it-IT" altLang="it-IT" sz="1600" b="1" dirty="0">
                  <a:solidFill>
                    <a:srgbClr val="4F4F4E"/>
                  </a:solidFill>
                  <a:latin typeface="Barlow" panose="00000500000000000000" pitchFamily="2" charset="0"/>
                </a:rPr>
                <a:t> </a:t>
              </a:r>
              <a:r>
                <a:rPr lang="it-IT" altLang="it-IT" sz="1600" b="1" dirty="0" err="1">
                  <a:solidFill>
                    <a:srgbClr val="4F4F4E"/>
                  </a:solidFill>
                  <a:latin typeface="Barlow" panose="00000500000000000000" pitchFamily="2" charset="0"/>
                </a:rPr>
                <a:t>Transition</a:t>
              </a:r>
              <a:endParaRPr lang="it-IT" altLang="it-IT" sz="1600" b="1" dirty="0">
                <a:solidFill>
                  <a:srgbClr val="4F4F4E"/>
                </a:solidFill>
                <a:latin typeface="Barlow" panose="00000500000000000000" pitchFamily="2" charset="0"/>
              </a:endParaRPr>
            </a:p>
          </p:txBody>
        </p:sp>
      </p:grpSp>
      <p:sp>
        <p:nvSpPr>
          <p:cNvPr id="22" name="CasellaDiTesto 21">
            <a:extLst>
              <a:ext uri="{FF2B5EF4-FFF2-40B4-BE49-F238E27FC236}">
                <a16:creationId xmlns:a16="http://schemas.microsoft.com/office/drawing/2014/main" id="{908C06C5-791C-4D83-BFAE-89DCF67C935F}"/>
              </a:ext>
            </a:extLst>
          </p:cNvPr>
          <p:cNvSpPr txBox="1"/>
          <p:nvPr/>
        </p:nvSpPr>
        <p:spPr>
          <a:xfrm>
            <a:off x="1524000" y="0"/>
            <a:ext cx="10668000" cy="400110"/>
          </a:xfrm>
          <a:prstGeom prst="rect">
            <a:avLst/>
          </a:prstGeom>
          <a:noFill/>
        </p:spPr>
        <p:txBody>
          <a:bodyPr wrap="square" rtlCol="0">
            <a:sp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algn="r">
              <a:defRPr sz="2000" kern="1200" cap="all" spc="-100">
                <a:solidFill>
                  <a:schemeClr val="bg1"/>
                </a:solidFill>
                <a:latin typeface="Calibri" pitchFamily="34" charset="0"/>
              </a:defRPr>
            </a:lvl1pPr>
          </a:lstStyle>
          <a:p>
            <a:r>
              <a:rPr lang="en-US" dirty="0">
                <a:cs typeface="Calibri" panose="020F0502020204030204" pitchFamily="34" charset="0"/>
              </a:rPr>
              <a:t>Genoa’s path towards climate resilience </a:t>
            </a:r>
            <a:r>
              <a:rPr lang="it-IT" dirty="0">
                <a:cs typeface="Calibri" panose="020F0502020204030204" pitchFamily="34" charset="0"/>
              </a:rPr>
              <a:t>– </a:t>
            </a:r>
            <a:r>
              <a:rPr lang="en-US" cap="none" dirty="0">
                <a:cs typeface="Calibri" panose="020F0502020204030204" pitchFamily="34" charset="0"/>
              </a:rPr>
              <a:t>Strategic planning framework</a:t>
            </a:r>
            <a:endParaRPr lang="en-US" dirty="0">
              <a:cs typeface="Calibri" panose="020F05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grpSp>
        <p:nvGrpSpPr>
          <p:cNvPr id="3" name="Gruppo 2"/>
          <p:cNvGrpSpPr/>
          <p:nvPr/>
        </p:nvGrpSpPr>
        <p:grpSpPr>
          <a:xfrm>
            <a:off x="283154" y="642615"/>
            <a:ext cx="11555545" cy="6224015"/>
            <a:chOff x="212365" y="481960"/>
            <a:chExt cx="8666659" cy="4668011"/>
          </a:xfrm>
        </p:grpSpPr>
        <p:pic>
          <p:nvPicPr>
            <p:cNvPr id="142" name="Google Shape;142;p12"/>
            <p:cNvPicPr preferRelativeResize="0"/>
            <p:nvPr/>
          </p:nvPicPr>
          <p:blipFill rotWithShape="1">
            <a:blip r:embed="rId3">
              <a:alphaModFix/>
            </a:blip>
            <a:srcRect t="4663" b="3543"/>
            <a:stretch/>
          </p:blipFill>
          <p:spPr>
            <a:xfrm>
              <a:off x="336884" y="724835"/>
              <a:ext cx="8449606" cy="4350886"/>
            </a:xfrm>
            <a:prstGeom prst="rect">
              <a:avLst/>
            </a:prstGeom>
            <a:noFill/>
            <a:ln>
              <a:noFill/>
            </a:ln>
          </p:spPr>
        </p:pic>
        <p:sp>
          <p:nvSpPr>
            <p:cNvPr id="138" name="Google Shape;138;p12"/>
            <p:cNvSpPr/>
            <p:nvPr/>
          </p:nvSpPr>
          <p:spPr>
            <a:xfrm>
              <a:off x="531113" y="481960"/>
              <a:ext cx="1001700" cy="258491"/>
            </a:xfrm>
            <a:prstGeom prst="rect">
              <a:avLst/>
            </a:prstGeom>
            <a:noFill/>
            <a:ln>
              <a:noFill/>
            </a:ln>
          </p:spPr>
          <p:txBody>
            <a:bodyPr spcFirstLastPara="1" wrap="square" lIns="121900" tIns="60933" rIns="121900" bIns="60933" anchor="t" anchorCtr="0">
              <a:spAutoFit/>
            </a:bodyPr>
            <a:lstStyle/>
            <a:p>
              <a:pPr>
                <a:lnSpc>
                  <a:spcPct val="90000"/>
                </a:lnSpc>
                <a:buClr>
                  <a:srgbClr val="000000"/>
                </a:buClr>
                <a:buSzPts val="2000"/>
              </a:pPr>
              <a:r>
                <a:rPr lang="it-IT" sz="1600" dirty="0" err="1">
                  <a:solidFill>
                    <a:schemeClr val="dk1"/>
                  </a:solidFill>
                  <a:latin typeface="Calibri" panose="020F0502020204030204" pitchFamily="34" charset="0"/>
                  <a:ea typeface="Fira Sans SemiBold"/>
                  <a:cs typeface="Calibri" panose="020F0502020204030204" pitchFamily="34" charset="0"/>
                  <a:sym typeface="Fira Sans SemiBold"/>
                </a:rPr>
                <a:t>Asset</a:t>
              </a:r>
              <a:endParaRPr sz="1600" dirty="0">
                <a:latin typeface="Calibri" panose="020F0502020204030204" pitchFamily="34" charset="0"/>
                <a:ea typeface="Fira Sans SemiBold"/>
                <a:cs typeface="Calibri" panose="020F0502020204030204" pitchFamily="34" charset="0"/>
                <a:sym typeface="Fira Sans SemiBold"/>
              </a:endParaRPr>
            </a:p>
          </p:txBody>
        </p:sp>
        <p:sp>
          <p:nvSpPr>
            <p:cNvPr id="139" name="Google Shape;139;p12"/>
            <p:cNvSpPr/>
            <p:nvPr/>
          </p:nvSpPr>
          <p:spPr>
            <a:xfrm>
              <a:off x="2476292" y="491594"/>
              <a:ext cx="1080000" cy="258491"/>
            </a:xfrm>
            <a:prstGeom prst="rect">
              <a:avLst/>
            </a:prstGeom>
            <a:noFill/>
            <a:ln>
              <a:noFill/>
            </a:ln>
          </p:spPr>
          <p:txBody>
            <a:bodyPr spcFirstLastPara="1" wrap="square" lIns="121900" tIns="60933" rIns="121900" bIns="60933" anchor="t" anchorCtr="0">
              <a:spAutoFit/>
            </a:bodyPr>
            <a:lstStyle/>
            <a:p>
              <a:pPr algn="ctr">
                <a:lnSpc>
                  <a:spcPct val="90000"/>
                </a:lnSpc>
                <a:buClr>
                  <a:srgbClr val="000000"/>
                </a:buClr>
                <a:buSzPts val="2000"/>
              </a:pPr>
              <a:r>
                <a:rPr lang="it-IT" sz="1600" dirty="0" err="1">
                  <a:solidFill>
                    <a:schemeClr val="dk1"/>
                  </a:solidFill>
                  <a:latin typeface="Calibri" panose="020F0502020204030204" pitchFamily="34" charset="0"/>
                  <a:ea typeface="Fira Sans SemiBold"/>
                  <a:cs typeface="Calibri" panose="020F0502020204030204" pitchFamily="34" charset="0"/>
                  <a:sym typeface="Fira Sans SemiBold"/>
                </a:rPr>
                <a:t>Theme</a:t>
              </a:r>
              <a:endParaRPr sz="1867" dirty="0">
                <a:latin typeface="Calibri" panose="020F0502020204030204" pitchFamily="34" charset="0"/>
                <a:ea typeface="Arial"/>
                <a:cs typeface="Calibri" panose="020F0502020204030204" pitchFamily="34" charset="0"/>
                <a:sym typeface="Arial"/>
              </a:endParaRPr>
            </a:p>
          </p:txBody>
        </p:sp>
        <p:sp>
          <p:nvSpPr>
            <p:cNvPr id="140" name="Google Shape;140;p12"/>
            <p:cNvSpPr/>
            <p:nvPr/>
          </p:nvSpPr>
          <p:spPr>
            <a:xfrm>
              <a:off x="5194850" y="488289"/>
              <a:ext cx="1001700" cy="258491"/>
            </a:xfrm>
            <a:prstGeom prst="rect">
              <a:avLst/>
            </a:prstGeom>
            <a:noFill/>
            <a:ln>
              <a:noFill/>
            </a:ln>
          </p:spPr>
          <p:txBody>
            <a:bodyPr spcFirstLastPara="1" wrap="square" lIns="121900" tIns="60933" rIns="121900" bIns="60933" anchor="t" anchorCtr="0">
              <a:spAutoFit/>
            </a:bodyPr>
            <a:lstStyle/>
            <a:p>
              <a:pPr algn="ctr">
                <a:lnSpc>
                  <a:spcPct val="90000"/>
                </a:lnSpc>
                <a:buClr>
                  <a:srgbClr val="000000"/>
                </a:buClr>
                <a:buSzPts val="2000"/>
              </a:pPr>
              <a:r>
                <a:rPr lang="it-IT" sz="1600" dirty="0">
                  <a:solidFill>
                    <a:schemeClr val="dk1"/>
                  </a:solidFill>
                  <a:latin typeface="Calibri" panose="020F0502020204030204" pitchFamily="34" charset="0"/>
                  <a:ea typeface="Fira Sans SemiBold"/>
                  <a:cs typeface="Calibri" panose="020F0502020204030204" pitchFamily="34" charset="0"/>
                  <a:sym typeface="Fira Sans SemiBold"/>
                </a:rPr>
                <a:t>Focus</a:t>
              </a:r>
              <a:endParaRPr sz="1867" dirty="0">
                <a:latin typeface="Calibri" panose="020F0502020204030204" pitchFamily="34" charset="0"/>
                <a:ea typeface="Arial"/>
                <a:cs typeface="Calibri" panose="020F0502020204030204" pitchFamily="34" charset="0"/>
                <a:sym typeface="Arial"/>
              </a:endParaRPr>
            </a:p>
          </p:txBody>
        </p:sp>
        <p:sp>
          <p:nvSpPr>
            <p:cNvPr id="141" name="Google Shape;141;p12"/>
            <p:cNvSpPr/>
            <p:nvPr/>
          </p:nvSpPr>
          <p:spPr>
            <a:xfrm>
              <a:off x="7060951" y="494760"/>
              <a:ext cx="1001700" cy="258491"/>
            </a:xfrm>
            <a:prstGeom prst="rect">
              <a:avLst/>
            </a:prstGeom>
            <a:noFill/>
            <a:ln>
              <a:noFill/>
            </a:ln>
          </p:spPr>
          <p:txBody>
            <a:bodyPr spcFirstLastPara="1" wrap="square" lIns="121900" tIns="60933" rIns="121900" bIns="60933" anchor="t" anchorCtr="0">
              <a:spAutoFit/>
            </a:bodyPr>
            <a:lstStyle/>
            <a:p>
              <a:pPr algn="ctr">
                <a:lnSpc>
                  <a:spcPct val="90000"/>
                </a:lnSpc>
                <a:buClr>
                  <a:srgbClr val="000000"/>
                </a:buClr>
                <a:buSzPts val="2000"/>
              </a:pPr>
              <a:r>
                <a:rPr lang="it-IT" sz="1600" dirty="0">
                  <a:solidFill>
                    <a:schemeClr val="dk1"/>
                  </a:solidFill>
                  <a:latin typeface="Calibri" panose="020F0502020204030204" pitchFamily="34" charset="0"/>
                  <a:ea typeface="Fira Sans SemiBold"/>
                  <a:cs typeface="Calibri" panose="020F0502020204030204" pitchFamily="34" charset="0"/>
                  <a:sym typeface="Fira Sans SemiBold"/>
                </a:rPr>
                <a:t>Actions</a:t>
              </a:r>
              <a:endParaRPr sz="1867" dirty="0">
                <a:latin typeface="Calibri" panose="020F0502020204030204" pitchFamily="34" charset="0"/>
                <a:ea typeface="Arial"/>
                <a:cs typeface="Calibri" panose="020F0502020204030204" pitchFamily="34" charset="0"/>
                <a:sym typeface="Arial"/>
              </a:endParaRPr>
            </a:p>
          </p:txBody>
        </p:sp>
        <p:sp>
          <p:nvSpPr>
            <p:cNvPr id="144" name="Google Shape;144;p12"/>
            <p:cNvSpPr/>
            <p:nvPr/>
          </p:nvSpPr>
          <p:spPr>
            <a:xfrm rot="5400000">
              <a:off x="1619042" y="3682322"/>
              <a:ext cx="54011" cy="2867365"/>
            </a:xfrm>
            <a:prstGeom prst="rect">
              <a:avLst/>
            </a:prstGeom>
            <a:solidFill>
              <a:srgbClr val="9D9D9C"/>
            </a:solidFill>
            <a:ln>
              <a:noFill/>
            </a:ln>
          </p:spPr>
          <p:txBody>
            <a:bodyPr spcFirstLastPara="1" wrap="square" lIns="121900" tIns="60933" rIns="121900" bIns="60933" anchor="ctr" anchorCtr="0">
              <a:noAutofit/>
            </a:bodyPr>
            <a:lstStyle/>
            <a:p>
              <a:pPr algn="ctr">
                <a:buClr>
                  <a:srgbClr val="000000"/>
                </a:buClr>
                <a:buSzPts val="1800"/>
              </a:pPr>
              <a:endParaRPr sz="2400">
                <a:solidFill>
                  <a:schemeClr val="lt1"/>
                </a:solidFill>
                <a:latin typeface="Calibri" panose="020F0502020204030204" pitchFamily="34" charset="0"/>
                <a:ea typeface="Arial"/>
                <a:cs typeface="Calibri" panose="020F0502020204030204" pitchFamily="34" charset="0"/>
                <a:sym typeface="Arial"/>
              </a:endParaRPr>
            </a:p>
          </p:txBody>
        </p:sp>
        <p:sp>
          <p:nvSpPr>
            <p:cNvPr id="145" name="Google Shape;145;p12"/>
            <p:cNvSpPr/>
            <p:nvPr/>
          </p:nvSpPr>
          <p:spPr>
            <a:xfrm rot="5400000">
              <a:off x="4517670" y="3688265"/>
              <a:ext cx="56048" cy="2867364"/>
            </a:xfrm>
            <a:prstGeom prst="rect">
              <a:avLst/>
            </a:prstGeom>
            <a:solidFill>
              <a:srgbClr val="00A04E"/>
            </a:solidFill>
            <a:ln>
              <a:noFill/>
            </a:ln>
          </p:spPr>
          <p:txBody>
            <a:bodyPr spcFirstLastPara="1" wrap="square" lIns="121900" tIns="60933" rIns="121900" bIns="60933" anchor="ctr" anchorCtr="0">
              <a:noAutofit/>
            </a:bodyPr>
            <a:lstStyle/>
            <a:p>
              <a:pPr algn="ctr">
                <a:buClr>
                  <a:srgbClr val="000000"/>
                </a:buClr>
                <a:buSzPts val="1800"/>
              </a:pPr>
              <a:endParaRPr sz="2400">
                <a:solidFill>
                  <a:schemeClr val="lt1"/>
                </a:solidFill>
                <a:latin typeface="Calibri" panose="020F0502020204030204" pitchFamily="34" charset="0"/>
                <a:ea typeface="Arial"/>
                <a:cs typeface="Calibri" panose="020F0502020204030204" pitchFamily="34" charset="0"/>
                <a:sym typeface="Arial"/>
              </a:endParaRPr>
            </a:p>
          </p:txBody>
        </p:sp>
        <p:sp>
          <p:nvSpPr>
            <p:cNvPr id="12" name="Google Shape;138;p12"/>
            <p:cNvSpPr/>
            <p:nvPr/>
          </p:nvSpPr>
          <p:spPr>
            <a:xfrm>
              <a:off x="7212174" y="2507267"/>
              <a:ext cx="767891" cy="203140"/>
            </a:xfrm>
            <a:prstGeom prst="rect">
              <a:avLst/>
            </a:prstGeom>
            <a:solidFill>
              <a:schemeClr val="bg1"/>
            </a:solidFill>
            <a:ln>
              <a:noFill/>
            </a:ln>
          </p:spPr>
          <p:txBody>
            <a:bodyPr spcFirstLastPara="1" wrap="square" lIns="121900" tIns="60933" rIns="121900" bIns="60933" anchor="t" anchorCtr="0">
              <a:spAutoFit/>
            </a:bodyPr>
            <a:lstStyle/>
            <a:p>
              <a:pPr>
                <a:lnSpc>
                  <a:spcPct val="90000"/>
                </a:lnSpc>
                <a:buClr>
                  <a:srgbClr val="000000"/>
                </a:buClr>
                <a:buSzPts val="2000"/>
              </a:pPr>
              <a:r>
                <a:rPr lang="it-IT" sz="1067" b="1" dirty="0">
                  <a:solidFill>
                    <a:srgbClr val="00A04E"/>
                  </a:solidFill>
                  <a:latin typeface="Calibri" panose="020F0502020204030204" pitchFamily="34" charset="0"/>
                  <a:ea typeface="Fira Sans SemiBold"/>
                  <a:cs typeface="Calibri" panose="020F0502020204030204" pitchFamily="34" charset="0"/>
                  <a:sym typeface="Fira Sans SemiBold"/>
                </a:rPr>
                <a:t>C-CITY</a:t>
              </a:r>
              <a:endParaRPr sz="1067" b="1" dirty="0">
                <a:solidFill>
                  <a:srgbClr val="00A04E"/>
                </a:solidFill>
                <a:latin typeface="Calibri" panose="020F0502020204030204" pitchFamily="34" charset="0"/>
                <a:ea typeface="Fira Sans SemiBold"/>
                <a:cs typeface="Calibri" panose="020F0502020204030204" pitchFamily="34" charset="0"/>
                <a:sym typeface="Fira Sans SemiBold"/>
              </a:endParaRPr>
            </a:p>
          </p:txBody>
        </p:sp>
        <p:sp>
          <p:nvSpPr>
            <p:cNvPr id="13" name="Google Shape;138;p12"/>
            <p:cNvSpPr/>
            <p:nvPr/>
          </p:nvSpPr>
          <p:spPr>
            <a:xfrm>
              <a:off x="7179826" y="4046505"/>
              <a:ext cx="932896" cy="203140"/>
            </a:xfrm>
            <a:prstGeom prst="rect">
              <a:avLst/>
            </a:prstGeom>
            <a:solidFill>
              <a:srgbClr val="F7F7F7"/>
            </a:solidFill>
            <a:ln>
              <a:noFill/>
            </a:ln>
          </p:spPr>
          <p:txBody>
            <a:bodyPr spcFirstLastPara="1" wrap="square" lIns="121900" tIns="60933" rIns="121900" bIns="60933" anchor="t" anchorCtr="0">
              <a:spAutoFit/>
            </a:bodyPr>
            <a:lstStyle/>
            <a:p>
              <a:pPr>
                <a:lnSpc>
                  <a:spcPct val="90000"/>
                </a:lnSpc>
                <a:buClr>
                  <a:srgbClr val="000000"/>
                </a:buClr>
                <a:buSzPts val="2000"/>
              </a:pPr>
              <a:r>
                <a:rPr lang="it-IT" sz="1067" b="1" dirty="0">
                  <a:solidFill>
                    <a:srgbClr val="0A97D9"/>
                  </a:solidFill>
                  <a:latin typeface="Calibri" panose="020F0502020204030204" pitchFamily="34" charset="0"/>
                  <a:ea typeface="Fira Sans SemiBold"/>
                  <a:cs typeface="Calibri" panose="020F0502020204030204" pitchFamily="34" charset="0"/>
                  <a:sym typeface="Fira Sans SemiBold"/>
                </a:rPr>
                <a:t>SAPIENS+</a:t>
              </a:r>
              <a:endParaRPr sz="1067" b="1" dirty="0">
                <a:solidFill>
                  <a:srgbClr val="0A97D9"/>
                </a:solidFill>
                <a:latin typeface="Calibri" panose="020F0502020204030204" pitchFamily="34" charset="0"/>
                <a:ea typeface="Fira Sans SemiBold"/>
                <a:cs typeface="Calibri" panose="020F0502020204030204" pitchFamily="34" charset="0"/>
                <a:sym typeface="Fira Sans SemiBold"/>
              </a:endParaRPr>
            </a:p>
          </p:txBody>
        </p:sp>
        <p:sp>
          <p:nvSpPr>
            <p:cNvPr id="14" name="Google Shape;138;p12"/>
            <p:cNvSpPr/>
            <p:nvPr/>
          </p:nvSpPr>
          <p:spPr>
            <a:xfrm>
              <a:off x="7179826" y="4204543"/>
              <a:ext cx="932896" cy="203140"/>
            </a:xfrm>
            <a:prstGeom prst="rect">
              <a:avLst/>
            </a:prstGeom>
            <a:solidFill>
              <a:srgbClr val="F7F7F7"/>
            </a:solidFill>
            <a:ln>
              <a:noFill/>
            </a:ln>
          </p:spPr>
          <p:txBody>
            <a:bodyPr spcFirstLastPara="1" wrap="square" lIns="121900" tIns="60933" rIns="121900" bIns="60933" anchor="t" anchorCtr="0">
              <a:spAutoFit/>
            </a:bodyPr>
            <a:lstStyle/>
            <a:p>
              <a:pPr>
                <a:lnSpc>
                  <a:spcPct val="90000"/>
                </a:lnSpc>
                <a:buClr>
                  <a:srgbClr val="000000"/>
                </a:buClr>
                <a:buSzPts val="2000"/>
              </a:pPr>
              <a:r>
                <a:rPr lang="it-IT" sz="1067" b="1" dirty="0">
                  <a:solidFill>
                    <a:srgbClr val="0A97D9"/>
                  </a:solidFill>
                  <a:latin typeface="Calibri" panose="020F0502020204030204" pitchFamily="34" charset="0"/>
                  <a:ea typeface="Fira Sans SemiBold"/>
                  <a:cs typeface="Calibri" panose="020F0502020204030204" pitchFamily="34" charset="0"/>
                  <a:sym typeface="Fira Sans SemiBold"/>
                </a:rPr>
                <a:t>SYNTOPICA</a:t>
              </a:r>
              <a:endParaRPr sz="1067" b="1" dirty="0">
                <a:solidFill>
                  <a:srgbClr val="0A97D9"/>
                </a:solidFill>
                <a:latin typeface="Calibri" panose="020F0502020204030204" pitchFamily="34" charset="0"/>
                <a:ea typeface="Fira Sans SemiBold"/>
                <a:cs typeface="Calibri" panose="020F0502020204030204" pitchFamily="34" charset="0"/>
                <a:sym typeface="Fira Sans SemiBold"/>
              </a:endParaRPr>
            </a:p>
          </p:txBody>
        </p:sp>
        <p:sp>
          <p:nvSpPr>
            <p:cNvPr id="2" name="CasellaDiTesto 1">
              <a:extLst>
                <a:ext uri="{FF2B5EF4-FFF2-40B4-BE49-F238E27FC236}">
                  <a16:creationId xmlns:a16="http://schemas.microsoft.com/office/drawing/2014/main" id="{2D7EA4F9-8E05-4389-987F-3F8EB6D42FC6}"/>
                </a:ext>
              </a:extLst>
            </p:cNvPr>
            <p:cNvSpPr txBox="1"/>
            <p:nvPr/>
          </p:nvSpPr>
          <p:spPr>
            <a:xfrm>
              <a:off x="7179826" y="3070696"/>
              <a:ext cx="1606664" cy="192409"/>
            </a:xfrm>
            <a:prstGeom prst="rect">
              <a:avLst/>
            </a:prstGeom>
            <a:solidFill>
              <a:schemeClr val="bg1"/>
            </a:solidFill>
          </p:spPr>
          <p:txBody>
            <a:bodyPr wrap="square" rtlCol="0">
              <a:spAutoFit/>
            </a:bodyPr>
            <a:lstStyle/>
            <a:p>
              <a:r>
                <a:rPr lang="it-IT" sz="1067" b="1" dirty="0">
                  <a:solidFill>
                    <a:srgbClr val="00A04E"/>
                  </a:solidFill>
                  <a:latin typeface="Calibri" panose="020F0502020204030204" pitchFamily="34" charset="0"/>
                  <a:cs typeface="Calibri" panose="020F0502020204030204" pitchFamily="34" charset="0"/>
                </a:rPr>
                <a:t>RI-CONNESSIONI sostenibili </a:t>
              </a:r>
            </a:p>
          </p:txBody>
        </p:sp>
        <p:sp>
          <p:nvSpPr>
            <p:cNvPr id="15" name="CasellaDiTesto 14">
              <a:extLst>
                <a:ext uri="{FF2B5EF4-FFF2-40B4-BE49-F238E27FC236}">
                  <a16:creationId xmlns:a16="http://schemas.microsoft.com/office/drawing/2014/main" id="{1BA74C9D-9392-49C8-AFF8-DE37BBD15B65}"/>
                </a:ext>
              </a:extLst>
            </p:cNvPr>
            <p:cNvSpPr txBox="1"/>
            <p:nvPr/>
          </p:nvSpPr>
          <p:spPr>
            <a:xfrm>
              <a:off x="7179826" y="3785113"/>
              <a:ext cx="1606665" cy="561884"/>
            </a:xfrm>
            <a:prstGeom prst="rect">
              <a:avLst/>
            </a:prstGeom>
            <a:solidFill>
              <a:srgbClr val="F7F7F7"/>
            </a:solidFill>
          </p:spPr>
          <p:txBody>
            <a:bodyPr wrap="square" rtlCol="0" anchor="ctr">
              <a:spAutoFit/>
            </a:bodyPr>
            <a:lstStyle/>
            <a:p>
              <a:endParaRPr lang="it-IT" sz="1067" b="1" dirty="0">
                <a:solidFill>
                  <a:srgbClr val="0A97D9"/>
                </a:solidFill>
                <a:latin typeface="Calibri" panose="020F0502020204030204" pitchFamily="34" charset="0"/>
                <a:cs typeface="Calibri" panose="020F0502020204030204" pitchFamily="34" charset="0"/>
              </a:endParaRPr>
            </a:p>
            <a:p>
              <a:r>
                <a:rPr lang="it-IT" sz="1067" b="1" dirty="0">
                  <a:solidFill>
                    <a:srgbClr val="0A97D9"/>
                  </a:solidFill>
                  <a:latin typeface="Calibri" panose="020F0502020204030204" pitchFamily="34" charset="0"/>
                  <a:cs typeface="Calibri" panose="020F0502020204030204" pitchFamily="34" charset="0"/>
                </a:rPr>
                <a:t>ONE-STOP-SHOP ACADEMY</a:t>
              </a:r>
            </a:p>
            <a:p>
              <a:r>
                <a:rPr lang="it-IT" sz="1067" b="1" dirty="0">
                  <a:solidFill>
                    <a:srgbClr val="0A97D9"/>
                  </a:solidFill>
                  <a:latin typeface="Calibri" panose="020F0502020204030204" pitchFamily="34" charset="0"/>
                  <a:cs typeface="Calibri" panose="020F0502020204030204" pitchFamily="34" charset="0"/>
                </a:rPr>
                <a:t>CAPACITIVI</a:t>
              </a:r>
            </a:p>
            <a:p>
              <a:r>
                <a:rPr lang="it-IT" sz="1067" b="1" dirty="0">
                  <a:solidFill>
                    <a:srgbClr val="0A97D9"/>
                  </a:solidFill>
                  <a:latin typeface="Calibri" panose="020F0502020204030204" pitchFamily="34" charset="0"/>
                  <a:cs typeface="Calibri" panose="020F0502020204030204" pitchFamily="34" charset="0"/>
                </a:rPr>
                <a:t> </a:t>
              </a:r>
            </a:p>
          </p:txBody>
        </p:sp>
        <p:sp>
          <p:nvSpPr>
            <p:cNvPr id="16" name="CasellaDiTesto 15">
              <a:extLst>
                <a:ext uri="{FF2B5EF4-FFF2-40B4-BE49-F238E27FC236}">
                  <a16:creationId xmlns:a16="http://schemas.microsoft.com/office/drawing/2014/main" id="{7D7AFCF5-1D4A-4B38-B18D-B402B9B2431D}"/>
                </a:ext>
              </a:extLst>
            </p:cNvPr>
            <p:cNvSpPr txBox="1"/>
            <p:nvPr/>
          </p:nvSpPr>
          <p:spPr>
            <a:xfrm>
              <a:off x="7247072" y="4472531"/>
              <a:ext cx="1401289" cy="207749"/>
            </a:xfrm>
            <a:prstGeom prst="rect">
              <a:avLst/>
            </a:prstGeom>
            <a:solidFill>
              <a:srgbClr val="F7F7F7"/>
            </a:solidFill>
          </p:spPr>
          <p:txBody>
            <a:bodyPr wrap="square" rtlCol="0">
              <a:spAutoFit/>
            </a:bodyPr>
            <a:lstStyle/>
            <a:p>
              <a:r>
                <a:rPr lang="it-IT" sz="1200" b="1" dirty="0">
                  <a:solidFill>
                    <a:srgbClr val="00A04E"/>
                  </a:solidFill>
                  <a:latin typeface="Calibri" panose="020F0502020204030204" pitchFamily="34" charset="0"/>
                  <a:cs typeface="Calibri" panose="020F0502020204030204" pitchFamily="34" charset="0"/>
                </a:rPr>
                <a:t> </a:t>
              </a:r>
            </a:p>
          </p:txBody>
        </p:sp>
        <p:sp>
          <p:nvSpPr>
            <p:cNvPr id="17" name="CasellaDiTesto 6">
              <a:extLst>
                <a:ext uri="{FF2B5EF4-FFF2-40B4-BE49-F238E27FC236}">
                  <a16:creationId xmlns:a16="http://schemas.microsoft.com/office/drawing/2014/main" id="{60B4441F-ED26-49AD-8276-990B189247A3}"/>
                </a:ext>
              </a:extLst>
            </p:cNvPr>
            <p:cNvSpPr txBox="1">
              <a:spLocks noChangeArrowheads="1"/>
            </p:cNvSpPr>
            <p:nvPr/>
          </p:nvSpPr>
          <p:spPr bwMode="auto">
            <a:xfrm>
              <a:off x="2231301" y="909485"/>
              <a:ext cx="1666932" cy="715725"/>
            </a:xfrm>
            <a:prstGeom prst="rect">
              <a:avLst/>
            </a:prstGeom>
            <a:solidFill>
              <a:schemeClr val="bg1">
                <a:lumMod val="65000"/>
              </a:schemeClr>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it-IT" altLang="it-IT" sz="1800" dirty="0">
                  <a:solidFill>
                    <a:schemeClr val="bg1"/>
                  </a:solidFill>
                  <a:cs typeface="Calibri" panose="020F0502020204030204" pitchFamily="34" charset="0"/>
                </a:rPr>
                <a:t>Innovative </a:t>
              </a:r>
              <a:r>
                <a:rPr lang="it-IT" altLang="it-IT" sz="1800" dirty="0" err="1">
                  <a:solidFill>
                    <a:schemeClr val="bg1"/>
                  </a:solidFill>
                  <a:cs typeface="Calibri" panose="020F0502020204030204" pitchFamily="34" charset="0"/>
                </a:rPr>
                <a:t>Development</a:t>
              </a:r>
              <a:r>
                <a:rPr lang="it-IT" altLang="it-IT" sz="1800" dirty="0">
                  <a:solidFill>
                    <a:schemeClr val="bg1"/>
                  </a:solidFill>
                  <a:cs typeface="Calibri" panose="020F0502020204030204" pitchFamily="34" charset="0"/>
                </a:rPr>
                <a:t> </a:t>
              </a:r>
              <a:r>
                <a:rPr lang="it-IT" altLang="it-IT" sz="1800" dirty="0" err="1">
                  <a:solidFill>
                    <a:schemeClr val="bg1"/>
                  </a:solidFill>
                  <a:cs typeface="Calibri" panose="020F0502020204030204" pitchFamily="34" charset="0"/>
                </a:rPr>
                <a:t>of</a:t>
              </a:r>
              <a:r>
                <a:rPr lang="it-IT" altLang="it-IT" sz="1800" dirty="0">
                  <a:solidFill>
                    <a:schemeClr val="bg1"/>
                  </a:solidFill>
                  <a:cs typeface="Calibri" panose="020F0502020204030204" pitchFamily="34" charset="0"/>
                </a:rPr>
                <a:t> </a:t>
              </a:r>
              <a:r>
                <a:rPr lang="it-IT" altLang="it-IT" sz="1800" dirty="0" err="1">
                  <a:solidFill>
                    <a:schemeClr val="bg1"/>
                  </a:solidFill>
                  <a:cs typeface="Calibri" panose="020F0502020204030204" pitchFamily="34" charset="0"/>
                </a:rPr>
                <a:t>Infrastructures</a:t>
              </a:r>
              <a:endParaRPr lang="it-IT" altLang="it-IT" sz="1800" dirty="0">
                <a:solidFill>
                  <a:schemeClr val="bg1"/>
                </a:solidFill>
                <a:cs typeface="Calibri" panose="020F0502020204030204" pitchFamily="34" charset="0"/>
              </a:endParaRPr>
            </a:p>
          </p:txBody>
        </p:sp>
        <p:sp>
          <p:nvSpPr>
            <p:cNvPr id="18" name="CasellaDiTesto 6">
              <a:extLst>
                <a:ext uri="{FF2B5EF4-FFF2-40B4-BE49-F238E27FC236}">
                  <a16:creationId xmlns:a16="http://schemas.microsoft.com/office/drawing/2014/main" id="{6775336B-62E2-45EB-862D-2AA6BB653955}"/>
                </a:ext>
              </a:extLst>
            </p:cNvPr>
            <p:cNvSpPr txBox="1">
              <a:spLocks noChangeArrowheads="1"/>
            </p:cNvSpPr>
            <p:nvPr/>
          </p:nvSpPr>
          <p:spPr bwMode="auto">
            <a:xfrm>
              <a:off x="2358374" y="2651317"/>
              <a:ext cx="1197918" cy="392415"/>
            </a:xfrm>
            <a:prstGeom prst="rect">
              <a:avLst/>
            </a:prstGeom>
            <a:solidFill>
              <a:srgbClr val="00B050"/>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it-IT" altLang="it-IT" dirty="0" err="1">
                  <a:solidFill>
                    <a:schemeClr val="bg1"/>
                  </a:solidFill>
                  <a:cs typeface="Calibri" panose="020F0502020204030204" pitchFamily="34" charset="0"/>
                </a:rPr>
                <a:t>Urban</a:t>
              </a:r>
              <a:r>
                <a:rPr lang="it-IT" altLang="it-IT" dirty="0">
                  <a:solidFill>
                    <a:schemeClr val="bg1"/>
                  </a:solidFill>
                  <a:cs typeface="Calibri" panose="020F0502020204030204" pitchFamily="34" charset="0"/>
                </a:rPr>
                <a:t> </a:t>
              </a:r>
              <a:r>
                <a:rPr lang="it-IT" altLang="it-IT" dirty="0" err="1">
                  <a:solidFill>
                    <a:schemeClr val="bg1"/>
                  </a:solidFill>
                  <a:cs typeface="Calibri" panose="020F0502020204030204" pitchFamily="34" charset="0"/>
                </a:rPr>
                <a:t>Regeneration</a:t>
              </a:r>
              <a:endParaRPr lang="it-IT" altLang="it-IT" dirty="0">
                <a:solidFill>
                  <a:schemeClr val="bg1"/>
                </a:solidFill>
                <a:cs typeface="Calibri" panose="020F0502020204030204" pitchFamily="34" charset="0"/>
              </a:endParaRPr>
            </a:p>
          </p:txBody>
        </p:sp>
        <p:sp>
          <p:nvSpPr>
            <p:cNvPr id="19" name="CasellaDiTesto 6">
              <a:extLst>
                <a:ext uri="{FF2B5EF4-FFF2-40B4-BE49-F238E27FC236}">
                  <a16:creationId xmlns:a16="http://schemas.microsoft.com/office/drawing/2014/main" id="{7459E2C9-F1C8-4E2F-99C9-CA7317151810}"/>
                </a:ext>
              </a:extLst>
            </p:cNvPr>
            <p:cNvSpPr txBox="1">
              <a:spLocks noChangeArrowheads="1"/>
            </p:cNvSpPr>
            <p:nvPr/>
          </p:nvSpPr>
          <p:spPr bwMode="auto">
            <a:xfrm>
              <a:off x="2488647" y="4229553"/>
              <a:ext cx="983542" cy="392415"/>
            </a:xfrm>
            <a:prstGeom prst="rect">
              <a:avLst/>
            </a:prstGeom>
            <a:solidFill>
              <a:srgbClr val="0A97D9"/>
            </a:solidFill>
            <a:ln>
              <a:noFill/>
            </a:ln>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it-IT" altLang="it-IT" dirty="0">
                  <a:solidFill>
                    <a:schemeClr val="bg1"/>
                  </a:solidFill>
                  <a:cs typeface="Calibri" panose="020F0502020204030204" pitchFamily="34" charset="0"/>
                </a:rPr>
                <a:t>Community Enterprise </a:t>
              </a:r>
            </a:p>
          </p:txBody>
        </p:sp>
        <p:sp>
          <p:nvSpPr>
            <p:cNvPr id="21" name="Rettangolo 20">
              <a:extLst>
                <a:ext uri="{FF2B5EF4-FFF2-40B4-BE49-F238E27FC236}">
                  <a16:creationId xmlns:a16="http://schemas.microsoft.com/office/drawing/2014/main" id="{47D6DFD5-D5A5-40FA-86D5-ECA2DD2B7922}"/>
                </a:ext>
              </a:extLst>
            </p:cNvPr>
            <p:cNvSpPr/>
            <p:nvPr/>
          </p:nvSpPr>
          <p:spPr>
            <a:xfrm>
              <a:off x="5194850" y="747902"/>
              <a:ext cx="1142262" cy="1038746"/>
            </a:xfrm>
            <a:prstGeom prst="rect">
              <a:avLst/>
            </a:prstGeom>
            <a:solidFill>
              <a:srgbClr val="F7F7F7"/>
            </a:solidFill>
          </p:spPr>
          <p:txBody>
            <a:bodyPr wrap="square">
              <a:spAutoFit/>
            </a:bodyPr>
            <a:lstStyle/>
            <a:p>
              <a:pPr algn="ctr" fontAlgn="ctr">
                <a:defRPr/>
              </a:pPr>
              <a:r>
                <a:rPr lang="en-US" sz="1200" b="1" dirty="0" err="1">
                  <a:solidFill>
                    <a:schemeClr val="bg1">
                      <a:lumMod val="50000"/>
                    </a:schemeClr>
                  </a:solidFill>
                  <a:latin typeface="Calibri" panose="020F0502020204030204" pitchFamily="34" charset="0"/>
                  <a:cs typeface="Calibri" panose="020F0502020204030204" pitchFamily="34" charset="0"/>
                </a:rPr>
                <a:t>avant</a:t>
              </a:r>
              <a:r>
                <a:rPr lang="en-US" sz="1200" b="1" dirty="0">
                  <a:solidFill>
                    <a:schemeClr val="bg1">
                      <a:lumMod val="50000"/>
                    </a:schemeClr>
                  </a:solidFill>
                  <a:latin typeface="Calibri" panose="020F0502020204030204" pitchFamily="34" charset="0"/>
                  <a:cs typeface="Calibri" panose="020F0502020204030204" pitchFamily="34" charset="0"/>
                </a:rPr>
                <a:t> guard fruition of the  territory</a:t>
              </a:r>
            </a:p>
            <a:p>
              <a:pPr algn="ctr" fontAlgn="ctr">
                <a:defRPr/>
              </a:pPr>
              <a:endParaRPr lang="it-IT" sz="1200" b="1" dirty="0">
                <a:solidFill>
                  <a:schemeClr val="bg1">
                    <a:lumMod val="50000"/>
                  </a:schemeClr>
                </a:solidFill>
                <a:latin typeface="Calibri" panose="020F0502020204030204" pitchFamily="34" charset="0"/>
                <a:cs typeface="Calibri" panose="020F0502020204030204" pitchFamily="34" charset="0"/>
              </a:endParaRPr>
            </a:p>
            <a:p>
              <a:pPr algn="ctr" fontAlgn="ctr">
                <a:defRPr/>
              </a:pPr>
              <a:endParaRPr lang="it-IT" sz="1200" b="1" dirty="0">
                <a:solidFill>
                  <a:schemeClr val="bg1">
                    <a:lumMod val="50000"/>
                  </a:schemeClr>
                </a:solidFill>
                <a:latin typeface="Calibri" panose="020F0502020204030204" pitchFamily="34" charset="0"/>
                <a:cs typeface="Calibri" panose="020F0502020204030204" pitchFamily="34" charset="0"/>
              </a:endParaRPr>
            </a:p>
            <a:p>
              <a:pPr algn="ctr" fontAlgn="ctr">
                <a:defRPr/>
              </a:pPr>
              <a:endParaRPr lang="it-IT" sz="1200" b="1" dirty="0">
                <a:solidFill>
                  <a:schemeClr val="bg1">
                    <a:lumMod val="50000"/>
                  </a:schemeClr>
                </a:solidFill>
                <a:latin typeface="Calibri" panose="020F0502020204030204" pitchFamily="34" charset="0"/>
                <a:cs typeface="Calibri" panose="020F0502020204030204" pitchFamily="34" charset="0"/>
              </a:endParaRPr>
            </a:p>
            <a:p>
              <a:pPr algn="ctr" fontAlgn="ctr">
                <a:defRPr/>
              </a:pPr>
              <a:r>
                <a:rPr lang="en-US" sz="1200" b="1" dirty="0">
                  <a:solidFill>
                    <a:schemeClr val="bg1">
                      <a:lumMod val="50000"/>
                    </a:schemeClr>
                  </a:solidFill>
                  <a:latin typeface="Calibri" panose="020F0502020204030204" pitchFamily="34" charset="0"/>
                  <a:cs typeface="Calibri" panose="020F0502020204030204" pitchFamily="34" charset="0"/>
                </a:rPr>
                <a:t>optimize and renew the infrastructures</a:t>
              </a:r>
              <a:endParaRPr lang="it-IT" sz="1200" b="1" dirty="0">
                <a:solidFill>
                  <a:schemeClr val="bg1">
                    <a:lumMod val="50000"/>
                  </a:schemeClr>
                </a:solidFill>
                <a:latin typeface="Calibri" panose="020F0502020204030204" pitchFamily="34" charset="0"/>
                <a:cs typeface="Calibri" panose="020F0502020204030204" pitchFamily="34" charset="0"/>
              </a:endParaRPr>
            </a:p>
          </p:txBody>
        </p:sp>
        <p:sp>
          <p:nvSpPr>
            <p:cNvPr id="22" name="Rettangolo 21">
              <a:extLst>
                <a:ext uri="{FF2B5EF4-FFF2-40B4-BE49-F238E27FC236}">
                  <a16:creationId xmlns:a16="http://schemas.microsoft.com/office/drawing/2014/main" id="{4F8C2FC2-A5FF-415B-8945-2276ECFA18B7}"/>
                </a:ext>
              </a:extLst>
            </p:cNvPr>
            <p:cNvSpPr/>
            <p:nvPr/>
          </p:nvSpPr>
          <p:spPr>
            <a:xfrm>
              <a:off x="5160964" y="2299479"/>
              <a:ext cx="1210033" cy="1038746"/>
            </a:xfrm>
            <a:prstGeom prst="rect">
              <a:avLst/>
            </a:prstGeom>
            <a:solidFill>
              <a:schemeClr val="bg1"/>
            </a:solidFill>
          </p:spPr>
          <p:txBody>
            <a:bodyPr wrap="square">
              <a:spAutoFit/>
            </a:bodyPr>
            <a:lstStyle/>
            <a:p>
              <a:pPr algn="ctr" fontAlgn="ctr">
                <a:defRPr/>
              </a:pPr>
              <a:r>
                <a:rPr lang="it-IT" sz="1200" b="1" dirty="0" err="1">
                  <a:solidFill>
                    <a:srgbClr val="00B050"/>
                  </a:solidFill>
                  <a:latin typeface="Calibri" panose="020F0502020204030204" pitchFamily="34" charset="0"/>
                  <a:cs typeface="Calibri" panose="020F0502020204030204" pitchFamily="34" charset="0"/>
                </a:rPr>
                <a:t>regenerate</a:t>
              </a:r>
              <a:r>
                <a:rPr lang="it-IT" sz="1200" b="1" dirty="0">
                  <a:solidFill>
                    <a:srgbClr val="00B050"/>
                  </a:solidFill>
                  <a:latin typeface="Calibri" panose="020F0502020204030204" pitchFamily="34" charset="0"/>
                  <a:cs typeface="Calibri" panose="020F0502020204030204" pitchFamily="34" charset="0"/>
                </a:rPr>
                <a:t> the </a:t>
              </a:r>
              <a:r>
                <a:rPr lang="it-IT" sz="1200" b="1" dirty="0" err="1">
                  <a:solidFill>
                    <a:srgbClr val="00B050"/>
                  </a:solidFill>
                  <a:latin typeface="Calibri" panose="020F0502020204030204" pitchFamily="34" charset="0"/>
                  <a:cs typeface="Calibri" panose="020F0502020204030204" pitchFamily="34" charset="0"/>
                </a:rPr>
                <a:t>urban</a:t>
              </a:r>
              <a:r>
                <a:rPr lang="it-IT" sz="1200" b="1" dirty="0">
                  <a:solidFill>
                    <a:srgbClr val="00B050"/>
                  </a:solidFill>
                  <a:latin typeface="Calibri" panose="020F0502020204030204" pitchFamily="34" charset="0"/>
                  <a:cs typeface="Calibri" panose="020F0502020204030204" pitchFamily="34" charset="0"/>
                </a:rPr>
                <a:t> </a:t>
              </a:r>
              <a:r>
                <a:rPr lang="it-IT" sz="1200" b="1" dirty="0" err="1">
                  <a:solidFill>
                    <a:srgbClr val="00B050"/>
                  </a:solidFill>
                  <a:latin typeface="Calibri" panose="020F0502020204030204" pitchFamily="34" charset="0"/>
                  <a:cs typeface="Calibri" panose="020F0502020204030204" pitchFamily="34" charset="0"/>
                </a:rPr>
                <a:t>fabric</a:t>
              </a:r>
              <a:endParaRPr lang="it-IT" sz="1200" b="1" dirty="0">
                <a:solidFill>
                  <a:srgbClr val="00B050"/>
                </a:solidFill>
                <a:latin typeface="Calibri" panose="020F0502020204030204" pitchFamily="34" charset="0"/>
                <a:cs typeface="Calibri" panose="020F0502020204030204" pitchFamily="34" charset="0"/>
              </a:endParaRPr>
            </a:p>
            <a:p>
              <a:pPr algn="ctr" fontAlgn="ctr">
                <a:defRPr/>
              </a:pPr>
              <a:endParaRPr lang="it-IT" sz="1200" b="1" dirty="0">
                <a:solidFill>
                  <a:srgbClr val="00B050"/>
                </a:solidFill>
                <a:latin typeface="Calibri" panose="020F0502020204030204" pitchFamily="34" charset="0"/>
                <a:cs typeface="Calibri" panose="020F0502020204030204" pitchFamily="34" charset="0"/>
              </a:endParaRPr>
            </a:p>
            <a:p>
              <a:pPr algn="ctr" fontAlgn="ctr">
                <a:defRPr/>
              </a:pPr>
              <a:r>
                <a:rPr lang="it-IT" sz="1200" b="1" dirty="0">
                  <a:solidFill>
                    <a:srgbClr val="00B050"/>
                  </a:solidFill>
                  <a:latin typeface="Calibri" panose="020F0502020204030204" pitchFamily="34" charset="0"/>
                  <a:cs typeface="Calibri" panose="020F0502020204030204" pitchFamily="34" charset="0"/>
                </a:rPr>
                <a:t>  </a:t>
              </a:r>
            </a:p>
            <a:p>
              <a:pPr algn="ctr" fontAlgn="ctr">
                <a:defRPr/>
              </a:pPr>
              <a:r>
                <a:rPr lang="it-IT" sz="1200" b="1" dirty="0">
                  <a:solidFill>
                    <a:srgbClr val="00B050"/>
                  </a:solidFill>
                  <a:latin typeface="Calibri" panose="020F0502020204030204" pitchFamily="34" charset="0"/>
                  <a:cs typeface="Calibri" panose="020F0502020204030204" pitchFamily="34" charset="0"/>
                </a:rPr>
                <a:t> </a:t>
              </a:r>
            </a:p>
            <a:p>
              <a:pPr algn="ctr" fontAlgn="ctr">
                <a:defRPr/>
              </a:pPr>
              <a:r>
                <a:rPr lang="it-IT" sz="1200" b="1" dirty="0">
                  <a:solidFill>
                    <a:srgbClr val="00B050"/>
                  </a:solidFill>
                  <a:latin typeface="Calibri" panose="020F0502020204030204" pitchFamily="34" charset="0"/>
                  <a:cs typeface="Calibri" panose="020F0502020204030204" pitchFamily="34" charset="0"/>
                </a:rPr>
                <a:t>create </a:t>
              </a:r>
              <a:r>
                <a:rPr lang="it-IT" sz="1200" b="1" dirty="0" err="1">
                  <a:solidFill>
                    <a:srgbClr val="00B050"/>
                  </a:solidFill>
                  <a:latin typeface="Calibri" panose="020F0502020204030204" pitchFamily="34" charset="0"/>
                  <a:cs typeface="Calibri" panose="020F0502020204030204" pitchFamily="34" charset="0"/>
                </a:rPr>
                <a:t>multifunctional</a:t>
              </a:r>
              <a:r>
                <a:rPr lang="it-IT" sz="1200" b="1" dirty="0">
                  <a:solidFill>
                    <a:srgbClr val="00B050"/>
                  </a:solidFill>
                  <a:latin typeface="Calibri" panose="020F0502020204030204" pitchFamily="34" charset="0"/>
                  <a:cs typeface="Calibri" panose="020F0502020204030204" pitchFamily="34" charset="0"/>
                </a:rPr>
                <a:t> </a:t>
              </a:r>
              <a:r>
                <a:rPr lang="it-IT" sz="1200" b="1" dirty="0" err="1">
                  <a:solidFill>
                    <a:srgbClr val="00B050"/>
                  </a:solidFill>
                  <a:latin typeface="Calibri" panose="020F0502020204030204" pitchFamily="34" charset="0"/>
                  <a:cs typeface="Calibri" panose="020F0502020204030204" pitchFamily="34" charset="0"/>
                </a:rPr>
                <a:t>connections</a:t>
              </a:r>
              <a:endParaRPr lang="it-IT" sz="1200" b="1" dirty="0">
                <a:solidFill>
                  <a:srgbClr val="00B050"/>
                </a:solidFill>
                <a:latin typeface="Calibri" panose="020F0502020204030204" pitchFamily="34" charset="0"/>
                <a:cs typeface="Calibri" panose="020F0502020204030204" pitchFamily="34" charset="0"/>
              </a:endParaRPr>
            </a:p>
          </p:txBody>
        </p:sp>
        <p:sp>
          <p:nvSpPr>
            <p:cNvPr id="23" name="Rettangolo 22">
              <a:extLst>
                <a:ext uri="{FF2B5EF4-FFF2-40B4-BE49-F238E27FC236}">
                  <a16:creationId xmlns:a16="http://schemas.microsoft.com/office/drawing/2014/main" id="{14F92532-72A8-4B39-8AAE-D21BDC56ECF6}"/>
                </a:ext>
              </a:extLst>
            </p:cNvPr>
            <p:cNvSpPr/>
            <p:nvPr/>
          </p:nvSpPr>
          <p:spPr>
            <a:xfrm>
              <a:off x="5087638" y="3869030"/>
              <a:ext cx="1574419" cy="1038746"/>
            </a:xfrm>
            <a:prstGeom prst="rect">
              <a:avLst/>
            </a:prstGeom>
            <a:solidFill>
              <a:srgbClr val="F7F7F7"/>
            </a:solidFill>
          </p:spPr>
          <p:txBody>
            <a:bodyPr wrap="square">
              <a:spAutoFit/>
            </a:bodyPr>
            <a:lstStyle/>
            <a:p>
              <a:pPr algn="ctr" fontAlgn="ctr">
                <a:defRPr/>
              </a:pPr>
              <a:r>
                <a:rPr lang="en-US" sz="1200" b="1" dirty="0">
                  <a:solidFill>
                    <a:srgbClr val="0A97D9"/>
                  </a:solidFill>
                  <a:latin typeface="Calibri" panose="020F0502020204030204" pitchFamily="34" charset="0"/>
                  <a:cs typeface="Calibri" panose="020F0502020204030204" pitchFamily="34" charset="0"/>
                </a:rPr>
                <a:t>investments on knowledge, innovative training, </a:t>
              </a:r>
            </a:p>
            <a:p>
              <a:pPr algn="ctr" fontAlgn="ctr">
                <a:defRPr/>
              </a:pPr>
              <a:r>
                <a:rPr lang="en-US" sz="1200" b="1" dirty="0">
                  <a:solidFill>
                    <a:srgbClr val="0A97D9"/>
                  </a:solidFill>
                  <a:latin typeface="Calibri" panose="020F0502020204030204" pitchFamily="34" charset="0"/>
                  <a:cs typeface="Calibri" panose="020F0502020204030204" pitchFamily="34" charset="0"/>
                </a:rPr>
                <a:t>soft skills</a:t>
              </a:r>
            </a:p>
            <a:p>
              <a:pPr algn="ctr" fontAlgn="ctr">
                <a:defRPr/>
              </a:pPr>
              <a:endParaRPr lang="it-IT" sz="1200" b="1" dirty="0">
                <a:solidFill>
                  <a:srgbClr val="0A97D9"/>
                </a:solidFill>
                <a:latin typeface="Calibri" panose="020F0502020204030204" pitchFamily="34" charset="0"/>
                <a:cs typeface="Calibri" panose="020F0502020204030204" pitchFamily="34" charset="0"/>
              </a:endParaRPr>
            </a:p>
            <a:p>
              <a:pPr algn="ctr" fontAlgn="ctr">
                <a:defRPr/>
              </a:pPr>
              <a:endParaRPr lang="it-IT" sz="1200" b="1" dirty="0">
                <a:solidFill>
                  <a:srgbClr val="0A97D9"/>
                </a:solidFill>
                <a:latin typeface="Calibri" panose="020F0502020204030204" pitchFamily="34" charset="0"/>
                <a:cs typeface="Calibri" panose="020F0502020204030204" pitchFamily="34" charset="0"/>
              </a:endParaRPr>
            </a:p>
            <a:p>
              <a:pPr algn="ctr" fontAlgn="ctr">
                <a:defRPr/>
              </a:pPr>
              <a:r>
                <a:rPr lang="en-US" sz="1200" b="1" dirty="0">
                  <a:solidFill>
                    <a:srgbClr val="0A97D9"/>
                  </a:solidFill>
                  <a:latin typeface="Calibri" panose="020F0502020204030204" pitchFamily="34" charset="0"/>
                  <a:cs typeface="Calibri" panose="020F0502020204030204" pitchFamily="34" charset="0"/>
                </a:rPr>
                <a:t>enhance the city ecosystem governance</a:t>
              </a:r>
            </a:p>
          </p:txBody>
        </p:sp>
        <p:sp>
          <p:nvSpPr>
            <p:cNvPr id="24" name="Rettangolo 23"/>
            <p:cNvSpPr/>
            <p:nvPr/>
          </p:nvSpPr>
          <p:spPr>
            <a:xfrm>
              <a:off x="7232364" y="2184349"/>
              <a:ext cx="815367" cy="192409"/>
            </a:xfrm>
            <a:prstGeom prst="rect">
              <a:avLst/>
            </a:prstGeom>
            <a:solidFill>
              <a:schemeClr val="bg1"/>
            </a:solidFill>
          </p:spPr>
          <p:txBody>
            <a:bodyPr wrap="none">
              <a:spAutoFit/>
            </a:bodyPr>
            <a:lstStyle/>
            <a:p>
              <a:pPr lvl="0" algn="ctr"/>
              <a:r>
                <a:rPr lang="it-IT" sz="1067" b="1" dirty="0" err="1">
                  <a:solidFill>
                    <a:srgbClr val="00A04E"/>
                  </a:solidFill>
                  <a:latin typeface="Calibri" panose="020F0502020204030204" pitchFamily="34" charset="0"/>
                  <a:cs typeface="Calibri" panose="020F0502020204030204" pitchFamily="34" charset="0"/>
                </a:rPr>
                <a:t>REGENERAction</a:t>
              </a:r>
              <a:endParaRPr lang="it-IT" sz="1067" b="1" dirty="0">
                <a:solidFill>
                  <a:srgbClr val="00A04E"/>
                </a:solidFill>
                <a:latin typeface="Calibri" panose="020F0502020204030204" pitchFamily="34" charset="0"/>
                <a:cs typeface="Calibri" panose="020F0502020204030204" pitchFamily="34" charset="0"/>
              </a:endParaRPr>
            </a:p>
          </p:txBody>
        </p:sp>
        <p:sp>
          <p:nvSpPr>
            <p:cNvPr id="25" name="Rettangolo 24"/>
            <p:cNvSpPr/>
            <p:nvPr/>
          </p:nvSpPr>
          <p:spPr>
            <a:xfrm>
              <a:off x="7227154" y="2336564"/>
              <a:ext cx="586940" cy="192409"/>
            </a:xfrm>
            <a:prstGeom prst="rect">
              <a:avLst/>
            </a:prstGeom>
            <a:solidFill>
              <a:schemeClr val="bg1"/>
            </a:solidFill>
          </p:spPr>
          <p:txBody>
            <a:bodyPr wrap="none">
              <a:spAutoFit/>
            </a:bodyPr>
            <a:lstStyle/>
            <a:p>
              <a:pPr lvl="0" algn="ctr"/>
              <a:r>
                <a:rPr lang="it-IT" sz="1067" b="1" dirty="0">
                  <a:solidFill>
                    <a:srgbClr val="00A04E"/>
                  </a:solidFill>
                  <a:latin typeface="Calibri" panose="020F0502020204030204" pitchFamily="34" charset="0"/>
                  <a:cs typeface="Calibri" panose="020F0502020204030204" pitchFamily="34" charset="0"/>
                </a:rPr>
                <a:t>CLEAN AIR</a:t>
              </a:r>
            </a:p>
          </p:txBody>
        </p:sp>
        <p:sp>
          <p:nvSpPr>
            <p:cNvPr id="26" name="Rettangolo 25"/>
            <p:cNvSpPr/>
            <p:nvPr/>
          </p:nvSpPr>
          <p:spPr>
            <a:xfrm>
              <a:off x="7015428" y="3066153"/>
              <a:ext cx="1496056" cy="192409"/>
            </a:xfrm>
            <a:prstGeom prst="rect">
              <a:avLst/>
            </a:prstGeom>
            <a:solidFill>
              <a:schemeClr val="bg1"/>
            </a:solidFill>
          </p:spPr>
          <p:txBody>
            <a:bodyPr wrap="square">
              <a:spAutoFit/>
            </a:bodyPr>
            <a:lstStyle/>
            <a:p>
              <a:pPr lvl="0" algn="ctr"/>
              <a:r>
                <a:rPr lang="it-IT" sz="1067" b="1" dirty="0">
                  <a:solidFill>
                    <a:srgbClr val="00A04E"/>
                  </a:solidFill>
                  <a:latin typeface="Calibri" panose="020F0502020204030204" pitchFamily="34" charset="0"/>
                  <a:cs typeface="Calibri" panose="020F0502020204030204" pitchFamily="34" charset="0"/>
                </a:rPr>
                <a:t>SUSTAINABLE PATHS</a:t>
              </a:r>
            </a:p>
          </p:txBody>
        </p:sp>
        <p:sp>
          <p:nvSpPr>
            <p:cNvPr id="27" name="Rettangolo 26"/>
            <p:cNvSpPr/>
            <p:nvPr/>
          </p:nvSpPr>
          <p:spPr>
            <a:xfrm>
              <a:off x="7169787" y="4054074"/>
              <a:ext cx="687929" cy="192409"/>
            </a:xfrm>
            <a:prstGeom prst="rect">
              <a:avLst/>
            </a:prstGeom>
            <a:solidFill>
              <a:srgbClr val="F7F7F7"/>
            </a:solidFill>
          </p:spPr>
          <p:txBody>
            <a:bodyPr wrap="none">
              <a:spAutoFit/>
            </a:bodyPr>
            <a:lstStyle/>
            <a:p>
              <a:pPr algn="ctr"/>
              <a:r>
                <a:rPr lang="it-IT" sz="1067" b="1" dirty="0">
                  <a:solidFill>
                    <a:srgbClr val="0A97D9"/>
                  </a:solidFill>
                  <a:latin typeface="Calibri" panose="020F0502020204030204" pitchFamily="34" charset="0"/>
                  <a:cs typeface="Calibri" panose="020F0502020204030204" pitchFamily="34" charset="0"/>
                </a:rPr>
                <a:t>RESPONSIVE</a:t>
              </a:r>
              <a:endParaRPr lang="it-IT" sz="1067" dirty="0">
                <a:solidFill>
                  <a:srgbClr val="0A97D9"/>
                </a:solidFill>
                <a:latin typeface="Calibri" panose="020F0502020204030204" pitchFamily="34" charset="0"/>
                <a:cs typeface="Calibri" panose="020F0502020204030204" pitchFamily="34" charset="0"/>
              </a:endParaRPr>
            </a:p>
          </p:txBody>
        </p:sp>
        <p:sp>
          <p:nvSpPr>
            <p:cNvPr id="28" name="Rettangolo 27"/>
            <p:cNvSpPr/>
            <p:nvPr/>
          </p:nvSpPr>
          <p:spPr>
            <a:xfrm>
              <a:off x="7188220" y="4911953"/>
              <a:ext cx="1191417" cy="192409"/>
            </a:xfrm>
            <a:prstGeom prst="rect">
              <a:avLst/>
            </a:prstGeom>
            <a:solidFill>
              <a:srgbClr val="F7F7F7"/>
            </a:solidFill>
          </p:spPr>
          <p:txBody>
            <a:bodyPr wrap="square">
              <a:spAutoFit/>
            </a:bodyPr>
            <a:lstStyle/>
            <a:p>
              <a:pPr lvl="0"/>
              <a:r>
                <a:rPr lang="it-IT" sz="1067" b="1" dirty="0">
                  <a:solidFill>
                    <a:srgbClr val="0A97D9"/>
                  </a:solidFill>
                  <a:latin typeface="Calibri" panose="020F0502020204030204" pitchFamily="34" charset="0"/>
                  <a:cs typeface="Calibri" panose="020F0502020204030204" pitchFamily="34" charset="0"/>
                </a:rPr>
                <a:t>DYNAMIC CONTROL</a:t>
              </a:r>
            </a:p>
          </p:txBody>
        </p:sp>
        <p:sp>
          <p:nvSpPr>
            <p:cNvPr id="147" name="Google Shape;147;p12"/>
            <p:cNvSpPr/>
            <p:nvPr/>
          </p:nvSpPr>
          <p:spPr>
            <a:xfrm rot="5400000">
              <a:off x="7418337" y="3687244"/>
              <a:ext cx="54010" cy="2867365"/>
            </a:xfrm>
            <a:prstGeom prst="rect">
              <a:avLst/>
            </a:prstGeom>
            <a:solidFill>
              <a:srgbClr val="0A97D9"/>
            </a:solidFill>
            <a:ln>
              <a:noFill/>
            </a:ln>
          </p:spPr>
          <p:txBody>
            <a:bodyPr spcFirstLastPara="1" wrap="square" lIns="121900" tIns="60933" rIns="121900" bIns="60933" anchor="ctr" anchorCtr="0">
              <a:noAutofit/>
            </a:bodyPr>
            <a:lstStyle/>
            <a:p>
              <a:pPr algn="ctr">
                <a:buClr>
                  <a:srgbClr val="000000"/>
                </a:buClr>
                <a:buSzPts val="1800"/>
              </a:pPr>
              <a:endParaRPr sz="2400">
                <a:solidFill>
                  <a:schemeClr val="lt1"/>
                </a:solidFill>
                <a:latin typeface="Calibri" panose="020F0502020204030204" pitchFamily="34" charset="0"/>
                <a:ea typeface="Arial"/>
                <a:cs typeface="Calibri" panose="020F0502020204030204" pitchFamily="34" charset="0"/>
                <a:sym typeface="Arial"/>
              </a:endParaRPr>
            </a:p>
          </p:txBody>
        </p:sp>
      </p:grpSp>
      <p:sp>
        <p:nvSpPr>
          <p:cNvPr id="29" name="CasellaDiTesto 28">
            <a:extLst>
              <a:ext uri="{FF2B5EF4-FFF2-40B4-BE49-F238E27FC236}">
                <a16:creationId xmlns:a16="http://schemas.microsoft.com/office/drawing/2014/main" id="{4D61D5C0-ED17-4B52-91CC-CC415D445032}"/>
              </a:ext>
            </a:extLst>
          </p:cNvPr>
          <p:cNvSpPr txBox="1"/>
          <p:nvPr/>
        </p:nvSpPr>
        <p:spPr>
          <a:xfrm>
            <a:off x="1524000" y="0"/>
            <a:ext cx="10668000" cy="400110"/>
          </a:xfrm>
          <a:prstGeom prst="rect">
            <a:avLst/>
          </a:prstGeom>
          <a:noFill/>
        </p:spPr>
        <p:txBody>
          <a:bodyPr wrap="square" rtlCol="0">
            <a:sp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algn="r">
              <a:defRPr sz="2000" kern="1200" cap="all" spc="-100">
                <a:solidFill>
                  <a:schemeClr val="bg1"/>
                </a:solidFill>
                <a:latin typeface="Calibri" pitchFamily="34" charset="0"/>
              </a:defRPr>
            </a:lvl1pPr>
          </a:lstStyle>
          <a:p>
            <a:r>
              <a:rPr lang="en-US" dirty="0">
                <a:cs typeface="Calibri" panose="020F0502020204030204" pitchFamily="34" charset="0"/>
              </a:rPr>
              <a:t>Genoa’s path towards climate resilience </a:t>
            </a:r>
            <a:r>
              <a:rPr lang="it-IT" dirty="0">
                <a:cs typeface="Calibri" panose="020F0502020204030204" pitchFamily="34" charset="0"/>
              </a:rPr>
              <a:t>– </a:t>
            </a:r>
            <a:r>
              <a:rPr lang="en-US" cap="none" dirty="0">
                <a:cs typeface="Calibri" panose="020F0502020204030204" pitchFamily="34" charset="0"/>
              </a:rPr>
              <a:t> ACTION PLAN GENOVA 2050 and its CORE</a:t>
            </a:r>
            <a:endParaRPr lang="en-US" dirty="0">
              <a:cs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3" name="Immagine 2">
            <a:extLst>
              <a:ext uri="{FF2B5EF4-FFF2-40B4-BE49-F238E27FC236}">
                <a16:creationId xmlns:a16="http://schemas.microsoft.com/office/drawing/2014/main" id="{19F87727-575E-4013-8E00-F85E874F0A5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410" b="6987"/>
          <a:stretch/>
        </p:blipFill>
        <p:spPr>
          <a:xfrm>
            <a:off x="3505678" y="2708694"/>
            <a:ext cx="8658635" cy="4121739"/>
          </a:xfrm>
          <a:prstGeom prst="rect">
            <a:avLst/>
          </a:prstGeom>
        </p:spPr>
      </p:pic>
      <p:sp>
        <p:nvSpPr>
          <p:cNvPr id="29" name="CasellaDiTesto 28">
            <a:extLst>
              <a:ext uri="{FF2B5EF4-FFF2-40B4-BE49-F238E27FC236}">
                <a16:creationId xmlns:a16="http://schemas.microsoft.com/office/drawing/2014/main" id="{4D61D5C0-ED17-4B52-91CC-CC415D445032}"/>
              </a:ext>
            </a:extLst>
          </p:cNvPr>
          <p:cNvSpPr txBox="1"/>
          <p:nvPr/>
        </p:nvSpPr>
        <p:spPr>
          <a:xfrm>
            <a:off x="-60383" y="0"/>
            <a:ext cx="12447917" cy="400110"/>
          </a:xfrm>
          <a:prstGeom prst="rect">
            <a:avLst/>
          </a:prstGeom>
          <a:noFill/>
        </p:spPr>
        <p:txBody>
          <a:bodyPr wrap="square" rtlCol="0">
            <a:sp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algn="r">
              <a:defRPr sz="2000" kern="1200" cap="all" spc="-100">
                <a:solidFill>
                  <a:schemeClr val="bg1"/>
                </a:solidFill>
                <a:latin typeface="Calibri" pitchFamily="34" charset="0"/>
              </a:defRPr>
            </a:lvl1pPr>
          </a:lstStyle>
          <a:p>
            <a:pPr algn="l"/>
            <a:r>
              <a:rPr lang="en-US" dirty="0">
                <a:cs typeface="Calibri" panose="020F0502020204030204" pitchFamily="34" charset="0"/>
              </a:rPr>
              <a:t>Genoa’s path towards climate resilience </a:t>
            </a:r>
            <a:r>
              <a:rPr lang="it-IT" dirty="0">
                <a:cs typeface="Calibri" panose="020F0502020204030204" pitchFamily="34" charset="0"/>
              </a:rPr>
              <a:t>– </a:t>
            </a:r>
            <a:r>
              <a:rPr lang="en-US" cap="none" dirty="0">
                <a:cs typeface="Calibri" panose="020F0502020204030204" pitchFamily="34" charset="0"/>
              </a:rPr>
              <a:t> ACTION PLAN GENOVA 2050 investment and monitoring framework on Adaptation</a:t>
            </a:r>
            <a:endParaRPr lang="en-US" dirty="0">
              <a:cs typeface="Calibri" panose="020F0502020204030204" pitchFamily="34" charset="0"/>
            </a:endParaRPr>
          </a:p>
        </p:txBody>
      </p:sp>
      <p:graphicFrame>
        <p:nvGraphicFramePr>
          <p:cNvPr id="4" name="Diagramma 3">
            <a:extLst>
              <a:ext uri="{FF2B5EF4-FFF2-40B4-BE49-F238E27FC236}">
                <a16:creationId xmlns:a16="http://schemas.microsoft.com/office/drawing/2014/main" id="{FA952AFF-FEE7-49AE-B509-690EB8B6F03C}"/>
              </a:ext>
            </a:extLst>
          </p:cNvPr>
          <p:cNvGraphicFramePr/>
          <p:nvPr>
            <p:extLst>
              <p:ext uri="{D42A27DB-BD31-4B8C-83A1-F6EECF244321}">
                <p14:modId xmlns:p14="http://schemas.microsoft.com/office/powerpoint/2010/main" val="1033827119"/>
              </p:ext>
            </p:extLst>
          </p:nvPr>
        </p:nvGraphicFramePr>
        <p:xfrm>
          <a:off x="191697" y="482256"/>
          <a:ext cx="2603261" cy="25456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CasellaDiTesto 5">
            <a:extLst>
              <a:ext uri="{FF2B5EF4-FFF2-40B4-BE49-F238E27FC236}">
                <a16:creationId xmlns:a16="http://schemas.microsoft.com/office/drawing/2014/main" id="{D06DB0FC-D376-450C-9F17-44F508F42AB9}"/>
              </a:ext>
            </a:extLst>
          </p:cNvPr>
          <p:cNvSpPr txBox="1"/>
          <p:nvPr/>
        </p:nvSpPr>
        <p:spPr>
          <a:xfrm>
            <a:off x="4209690" y="677369"/>
            <a:ext cx="7574952" cy="2031325"/>
          </a:xfrm>
          <a:prstGeom prst="rect">
            <a:avLst/>
          </a:prstGeom>
          <a:noFill/>
        </p:spPr>
        <p:txBody>
          <a:bodyPr wrap="square" rtlCol="0">
            <a:spAutoFit/>
          </a:bodyPr>
          <a:lstStyle/>
          <a:p>
            <a:r>
              <a:rPr lang="it-IT" sz="1800" b="1" dirty="0">
                <a:latin typeface="Calibri" panose="020F0502020204030204" pitchFamily="34" charset="0"/>
                <a:cs typeface="Calibri" panose="020F0502020204030204" pitchFamily="34" charset="0"/>
              </a:rPr>
              <a:t>Baseline 2014-2020: more </a:t>
            </a:r>
            <a:r>
              <a:rPr lang="it-IT" sz="1800" b="1" dirty="0" err="1">
                <a:latin typeface="Calibri" panose="020F0502020204030204" pitchFamily="34" charset="0"/>
                <a:cs typeface="Calibri" panose="020F0502020204030204" pitchFamily="34" charset="0"/>
              </a:rPr>
              <a:t>than</a:t>
            </a:r>
            <a:r>
              <a:rPr lang="it-IT" sz="1800" b="1" dirty="0">
                <a:latin typeface="Calibri" panose="020F0502020204030204" pitchFamily="34" charset="0"/>
                <a:cs typeface="Calibri" panose="020F0502020204030204" pitchFamily="34" charset="0"/>
              </a:rPr>
              <a:t> 500ml </a:t>
            </a:r>
            <a:r>
              <a:rPr lang="it-IT" sz="1800" b="1" dirty="0" err="1">
                <a:latin typeface="Calibri" panose="020F0502020204030204" pitchFamily="34" charset="0"/>
                <a:cs typeface="Calibri" panose="020F0502020204030204" pitchFamily="34" charset="0"/>
              </a:rPr>
              <a:t>Euros</a:t>
            </a:r>
            <a:endParaRPr lang="it-IT" sz="1800"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it-IT" sz="1800" dirty="0">
                <a:latin typeface="Calibri" panose="020F0502020204030204" pitchFamily="34" charset="0"/>
                <a:cs typeface="Calibri" panose="020F0502020204030204" pitchFamily="34" charset="0"/>
              </a:rPr>
              <a:t>Eu Funding </a:t>
            </a:r>
            <a:r>
              <a:rPr lang="it-IT" sz="1800" dirty="0" err="1">
                <a:latin typeface="Calibri" panose="020F0502020204030204" pitchFamily="34" charset="0"/>
                <a:cs typeface="Calibri" panose="020F0502020204030204" pitchFamily="34" charset="0"/>
              </a:rPr>
              <a:t>Programme</a:t>
            </a:r>
            <a:r>
              <a:rPr lang="it-IT" sz="1800" dirty="0">
                <a:latin typeface="Calibri" panose="020F0502020204030204" pitchFamily="34" charset="0"/>
                <a:cs typeface="Calibri" panose="020F0502020204030204" pitchFamily="34" charset="0"/>
              </a:rPr>
              <a:t> </a:t>
            </a:r>
            <a:r>
              <a:rPr lang="it-IT" sz="1800" dirty="0" err="1">
                <a:latin typeface="Calibri" panose="020F0502020204030204" pitchFamily="34" charset="0"/>
                <a:cs typeface="Calibri" panose="020F0502020204030204" pitchFamily="34" charset="0"/>
              </a:rPr>
              <a:t>i.e</a:t>
            </a:r>
            <a:r>
              <a:rPr lang="it-IT" sz="1800" dirty="0">
                <a:latin typeface="Calibri" panose="020F0502020204030204" pitchFamily="34" charset="0"/>
                <a:cs typeface="Calibri" panose="020F0502020204030204" pitchFamily="34" charset="0"/>
              </a:rPr>
              <a:t> H2020, Life, IT/FR, </a:t>
            </a:r>
            <a:r>
              <a:rPr lang="it-IT" sz="1800" dirty="0" err="1">
                <a:latin typeface="Calibri" panose="020F0502020204030204" pitchFamily="34" charset="0"/>
                <a:cs typeface="Calibri" panose="020F0502020204030204" pitchFamily="34" charset="0"/>
              </a:rPr>
              <a:t>Interreg</a:t>
            </a:r>
            <a:r>
              <a:rPr lang="it-IT" sz="1800" dirty="0">
                <a:latin typeface="Calibri" panose="020F0502020204030204" pitchFamily="34" charset="0"/>
                <a:cs typeface="Calibri" panose="020F0502020204030204" pitchFamily="34" charset="0"/>
              </a:rPr>
              <a:t> EU</a:t>
            </a:r>
          </a:p>
          <a:p>
            <a:pPr marL="285750" indent="-285750">
              <a:buFont typeface="Arial" panose="020B0604020202020204" pitchFamily="34" charset="0"/>
              <a:buChar char="•"/>
            </a:pPr>
            <a:r>
              <a:rPr lang="it-IT" sz="1800" dirty="0">
                <a:latin typeface="Calibri" panose="020F0502020204030204" pitchFamily="34" charset="0"/>
                <a:cs typeface="Calibri" panose="020F0502020204030204" pitchFamily="34" charset="0"/>
              </a:rPr>
              <a:t>ERDF - </a:t>
            </a:r>
            <a:r>
              <a:rPr lang="it-IT" sz="1800" dirty="0" err="1">
                <a:latin typeface="Calibri" panose="020F0502020204030204" pitchFamily="34" charset="0"/>
                <a:cs typeface="Calibri" panose="020F0502020204030204" pitchFamily="34" charset="0"/>
              </a:rPr>
              <a:t>Structural</a:t>
            </a:r>
            <a:r>
              <a:rPr lang="it-IT" sz="1800" dirty="0">
                <a:latin typeface="Calibri" panose="020F0502020204030204" pitchFamily="34" charset="0"/>
                <a:cs typeface="Calibri" panose="020F0502020204030204" pitchFamily="34" charset="0"/>
              </a:rPr>
              <a:t> Funds and i.e. Operative Plan for Metropolitan Cities</a:t>
            </a:r>
          </a:p>
          <a:p>
            <a:pPr marL="285750" indent="-285750">
              <a:buFont typeface="Arial" panose="020B0604020202020204" pitchFamily="34" charset="0"/>
              <a:buChar char="•"/>
            </a:pPr>
            <a:r>
              <a:rPr lang="it-IT" sz="1800" dirty="0">
                <a:latin typeface="Calibri" panose="020F0502020204030204" pitchFamily="34" charset="0"/>
                <a:cs typeface="Calibri" panose="020F0502020204030204" pitchFamily="34" charset="0"/>
              </a:rPr>
              <a:t>Private Investors i.e. Banks and Banks </a:t>
            </a:r>
            <a:r>
              <a:rPr lang="it-IT" sz="1800" dirty="0" err="1">
                <a:latin typeface="Calibri" panose="020F0502020204030204" pitchFamily="34" charset="0"/>
                <a:cs typeface="Calibri" panose="020F0502020204030204" pitchFamily="34" charset="0"/>
              </a:rPr>
              <a:t>Foundations</a:t>
            </a:r>
            <a:r>
              <a:rPr lang="it-IT" sz="1800" dirty="0">
                <a:latin typeface="Calibri" panose="020F0502020204030204" pitchFamily="34" charset="0"/>
                <a:cs typeface="Calibri" panose="020F0502020204030204" pitchFamily="34" charset="0"/>
              </a:rPr>
              <a:t> </a:t>
            </a:r>
          </a:p>
          <a:p>
            <a:pPr marL="285750" indent="-285750">
              <a:buFont typeface="Arial" panose="020B0604020202020204" pitchFamily="34" charset="0"/>
              <a:buChar char="•"/>
            </a:pPr>
            <a:r>
              <a:rPr lang="it-IT" sz="1800" dirty="0">
                <a:latin typeface="Calibri" panose="020F0502020204030204" pitchFamily="34" charset="0"/>
                <a:cs typeface="Calibri" panose="020F0502020204030204" pitchFamily="34" charset="0"/>
              </a:rPr>
              <a:t>National Funds</a:t>
            </a:r>
          </a:p>
          <a:p>
            <a:pPr marL="285750" indent="-285750">
              <a:buFont typeface="Arial" panose="020B0604020202020204" pitchFamily="34" charset="0"/>
              <a:buChar char="•"/>
            </a:pPr>
            <a:r>
              <a:rPr lang="it-IT" sz="1800" dirty="0" err="1">
                <a:latin typeface="Calibri" panose="020F0502020204030204" pitchFamily="34" charset="0"/>
                <a:cs typeface="Calibri" panose="020F0502020204030204" pitchFamily="34" charset="0"/>
              </a:rPr>
              <a:t>Municipality</a:t>
            </a:r>
            <a:r>
              <a:rPr lang="it-IT" sz="1800" dirty="0">
                <a:latin typeface="Calibri" panose="020F0502020204030204" pitchFamily="34" charset="0"/>
                <a:cs typeface="Calibri" panose="020F0502020204030204" pitchFamily="34" charset="0"/>
              </a:rPr>
              <a:t> budget</a:t>
            </a:r>
          </a:p>
          <a:p>
            <a:pPr marL="285750" indent="-285750">
              <a:buFont typeface="Arial" panose="020B0604020202020204" pitchFamily="34" charset="0"/>
              <a:buChar char="•"/>
            </a:pPr>
            <a:endParaRPr lang="it-IT" sz="1800" dirty="0">
              <a:latin typeface="Calibri" panose="020F0502020204030204" pitchFamily="34" charset="0"/>
              <a:cs typeface="Calibri" panose="020F0502020204030204" pitchFamily="34" charset="0"/>
            </a:endParaRPr>
          </a:p>
        </p:txBody>
      </p:sp>
      <p:sp>
        <p:nvSpPr>
          <p:cNvPr id="21" name="Rettangolo 20">
            <a:extLst>
              <a:ext uri="{FF2B5EF4-FFF2-40B4-BE49-F238E27FC236}">
                <a16:creationId xmlns:a16="http://schemas.microsoft.com/office/drawing/2014/main" id="{A769A9F9-8821-4CD8-B102-D67773350077}"/>
              </a:ext>
            </a:extLst>
          </p:cNvPr>
          <p:cNvSpPr/>
          <p:nvPr/>
        </p:nvSpPr>
        <p:spPr>
          <a:xfrm>
            <a:off x="347429" y="3682453"/>
            <a:ext cx="3698360" cy="1815882"/>
          </a:xfrm>
          <a:prstGeom prst="rect">
            <a:avLst/>
          </a:prstGeom>
        </p:spPr>
        <p:txBody>
          <a:bodyPr wrap="square">
            <a:spAutoFit/>
          </a:bodyPr>
          <a:lstStyle/>
          <a:p>
            <a:pPr lvl="0">
              <a:spcBef>
                <a:spcPct val="20000"/>
              </a:spcBef>
            </a:pPr>
            <a:r>
              <a:rPr lang="it-IT" sz="1600" b="1" dirty="0">
                <a:solidFill>
                  <a:schemeClr val="tx1"/>
                </a:solidFill>
                <a:latin typeface="Calibri" panose="020F0502020204030204" pitchFamily="34" charset="0"/>
                <a:ea typeface="Roboto Slab" pitchFamily="2" charset="0"/>
                <a:cs typeface="Calibri" panose="020F0502020204030204" pitchFamily="34" charset="0"/>
              </a:rPr>
              <a:t>6 QUALITIES</a:t>
            </a:r>
          </a:p>
          <a:p>
            <a:pPr lvl="0">
              <a:spcBef>
                <a:spcPct val="20000"/>
              </a:spcBef>
            </a:pPr>
            <a:r>
              <a:rPr lang="it-IT" sz="1600" b="1" dirty="0">
                <a:solidFill>
                  <a:schemeClr val="tx1"/>
                </a:solidFill>
                <a:latin typeface="Calibri" panose="020F0502020204030204" pitchFamily="34" charset="0"/>
                <a:ea typeface="Roboto Slab" pitchFamily="2" charset="0"/>
                <a:cs typeface="Calibri" panose="020F0502020204030204" pitchFamily="34" charset="0"/>
              </a:rPr>
              <a:t>3 ASSETS</a:t>
            </a:r>
          </a:p>
          <a:p>
            <a:pPr lvl="0">
              <a:spcBef>
                <a:spcPct val="20000"/>
              </a:spcBef>
            </a:pPr>
            <a:r>
              <a:rPr lang="it-IT" sz="1600" b="1" dirty="0">
                <a:solidFill>
                  <a:schemeClr val="tx1"/>
                </a:solidFill>
                <a:latin typeface="Calibri" panose="020F0502020204030204" pitchFamily="34" charset="0"/>
                <a:ea typeface="Roboto Slab" pitchFamily="2" charset="0"/>
                <a:cs typeface="Calibri" panose="020F0502020204030204" pitchFamily="34" charset="0"/>
              </a:rPr>
              <a:t>6 FOCUS </a:t>
            </a:r>
          </a:p>
          <a:p>
            <a:pPr lvl="0">
              <a:spcBef>
                <a:spcPct val="20000"/>
              </a:spcBef>
            </a:pPr>
            <a:r>
              <a:rPr lang="it-IT" sz="1600" b="1" dirty="0">
                <a:solidFill>
                  <a:schemeClr val="tx1"/>
                </a:solidFill>
                <a:latin typeface="Calibri" panose="020F0502020204030204" pitchFamily="34" charset="0"/>
                <a:ea typeface="Roboto Slab" pitchFamily="2" charset="0"/>
                <a:cs typeface="Calibri" panose="020F0502020204030204" pitchFamily="34" charset="0"/>
              </a:rPr>
              <a:t>18 ITEMS</a:t>
            </a:r>
          </a:p>
          <a:p>
            <a:pPr lvl="0">
              <a:spcBef>
                <a:spcPct val="20000"/>
              </a:spcBef>
            </a:pPr>
            <a:r>
              <a:rPr lang="it-IT" sz="1600" b="1" dirty="0">
                <a:solidFill>
                  <a:schemeClr val="tx1"/>
                </a:solidFill>
                <a:latin typeface="Calibri" panose="020F0502020204030204" pitchFamily="34" charset="0"/>
                <a:ea typeface="Roboto Slab" pitchFamily="2" charset="0"/>
                <a:cs typeface="Calibri" panose="020F0502020204030204" pitchFamily="34" charset="0"/>
              </a:rPr>
              <a:t>45 MACRO INDICATORS</a:t>
            </a:r>
          </a:p>
          <a:p>
            <a:pPr lvl="0">
              <a:spcBef>
                <a:spcPct val="20000"/>
              </a:spcBef>
            </a:pPr>
            <a:r>
              <a:rPr lang="it-IT" sz="1600" b="1" dirty="0">
                <a:solidFill>
                  <a:schemeClr val="tx1"/>
                </a:solidFill>
                <a:latin typeface="Calibri" panose="020F0502020204030204" pitchFamily="34" charset="0"/>
                <a:ea typeface="Roboto Slab" pitchFamily="2" charset="0"/>
                <a:cs typeface="Calibri" panose="020F0502020204030204" pitchFamily="34" charset="0"/>
              </a:rPr>
              <a:t>160 INDICATORS AND METRICS</a:t>
            </a:r>
          </a:p>
        </p:txBody>
      </p:sp>
    </p:spTree>
    <p:extLst>
      <p:ext uri="{BB962C8B-B14F-4D97-AF65-F5344CB8AC3E}">
        <p14:creationId xmlns:p14="http://schemas.microsoft.com/office/powerpoint/2010/main" val="18205437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asellaDiTesto 16">
            <a:extLst>
              <a:ext uri="{FF2B5EF4-FFF2-40B4-BE49-F238E27FC236}">
                <a16:creationId xmlns:a16="http://schemas.microsoft.com/office/drawing/2014/main" id="{EB054FFD-21F1-41D1-B27F-29A61D60D12F}"/>
              </a:ext>
            </a:extLst>
          </p:cNvPr>
          <p:cNvSpPr txBox="1"/>
          <p:nvPr/>
        </p:nvSpPr>
        <p:spPr>
          <a:xfrm>
            <a:off x="535889" y="1043541"/>
            <a:ext cx="10935143" cy="5814459"/>
          </a:xfrm>
          <a:prstGeom prst="rect">
            <a:avLst/>
          </a:prstGeom>
          <a:noFill/>
          <a:ln>
            <a:noFill/>
          </a:ln>
        </p:spPr>
        <p:style>
          <a:lnRef idx="2">
            <a:schemeClr val="dk1"/>
          </a:lnRef>
          <a:fillRef idx="1">
            <a:schemeClr val="lt1"/>
          </a:fillRef>
          <a:effectRef idx="0">
            <a:schemeClr val="dk1"/>
          </a:effectRef>
          <a:fontRef idx="minor">
            <a:schemeClr val="dk1"/>
          </a:fontRef>
        </p:style>
        <p:txBody>
          <a:bodyPr vert="horz" lIns="121920" tIns="60960" rIns="121920" bIns="60960" rtlCol="0">
            <a:no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defTabSz="457200" eaLnBrk="1" hangingPunct="1">
              <a:buFont typeface="Arial"/>
              <a:defRPr sz="1800" b="1" kern="1200">
                <a:solidFill>
                  <a:schemeClr val="tx1"/>
                </a:solidFill>
                <a:latin typeface="Calibri" panose="020F0502020204030204" pitchFamily="34" charset="0"/>
                <a:ea typeface="+mn-ea"/>
                <a:cs typeface="Calibri" panose="020F0502020204030204" pitchFamily="34" charset="0"/>
              </a:defRPr>
            </a:lvl1pPr>
            <a:lvl2pPr marL="457200" indent="0" algn="ctr" defTabSz="457200" eaLnBrk="1" hangingPunct="1">
              <a:spcBef>
                <a:spcPct val="20000"/>
              </a:spcBef>
              <a:buFont typeface="Arial"/>
              <a:defRPr sz="2800" kern="1200">
                <a:solidFill>
                  <a:schemeClr val="tx1">
                    <a:tint val="75000"/>
                  </a:schemeClr>
                </a:solidFill>
                <a:latin typeface="+mn-lt"/>
                <a:ea typeface="+mn-ea"/>
                <a:cs typeface="+mn-cs"/>
              </a:defRPr>
            </a:lvl2pPr>
            <a:lvl3pPr marL="914400" indent="0" algn="ctr" defTabSz="457200" eaLnBrk="1" hangingPunct="1">
              <a:spcBef>
                <a:spcPct val="20000"/>
              </a:spcBef>
              <a:buFont typeface="Arial"/>
              <a:defRPr sz="2400" kern="1200">
                <a:solidFill>
                  <a:schemeClr val="tx1">
                    <a:tint val="75000"/>
                  </a:schemeClr>
                </a:solidFill>
                <a:latin typeface="+mn-lt"/>
                <a:ea typeface="+mn-ea"/>
                <a:cs typeface="+mn-cs"/>
              </a:defRPr>
            </a:lvl3pPr>
            <a:lvl4pPr marL="1371600" indent="0" algn="ctr" defTabSz="457200" eaLnBrk="1" hangingPunct="1">
              <a:spcBef>
                <a:spcPct val="20000"/>
              </a:spcBef>
              <a:buFont typeface="Arial"/>
              <a:defRPr sz="2000" kern="1200">
                <a:solidFill>
                  <a:schemeClr val="tx1">
                    <a:tint val="75000"/>
                  </a:schemeClr>
                </a:solidFill>
                <a:latin typeface="+mn-lt"/>
                <a:ea typeface="+mn-ea"/>
                <a:cs typeface="+mn-cs"/>
              </a:defRPr>
            </a:lvl4pPr>
            <a:lvl5pPr marL="1828800" indent="0" algn="ctr" defTabSz="457200" eaLnBrk="1" hangingPunct="1">
              <a:spcBef>
                <a:spcPct val="20000"/>
              </a:spcBef>
              <a:buFont typeface="Arial"/>
              <a:defRPr sz="2000" kern="1200">
                <a:solidFill>
                  <a:schemeClr val="tx1">
                    <a:tint val="75000"/>
                  </a:schemeClr>
                </a:solidFill>
                <a:latin typeface="+mn-lt"/>
                <a:ea typeface="+mn-ea"/>
                <a:cs typeface="+mn-cs"/>
              </a:defRPr>
            </a:lvl5pPr>
            <a:lvl6pPr marL="2286000" indent="0" algn="ctr" defTabSz="457200" eaLnBrk="1" hangingPunct="1">
              <a:spcBef>
                <a:spcPct val="20000"/>
              </a:spcBef>
              <a:buFont typeface="Arial"/>
              <a:defRPr sz="2000" kern="1200">
                <a:solidFill>
                  <a:schemeClr val="tx1">
                    <a:tint val="75000"/>
                  </a:schemeClr>
                </a:solidFill>
                <a:latin typeface="+mn-lt"/>
                <a:ea typeface="+mn-ea"/>
                <a:cs typeface="+mn-cs"/>
              </a:defRPr>
            </a:lvl6pPr>
            <a:lvl7pPr marL="2743200" indent="0" algn="ctr" defTabSz="457200" eaLnBrk="1" hangingPunct="1">
              <a:spcBef>
                <a:spcPct val="20000"/>
              </a:spcBef>
              <a:buFont typeface="Arial"/>
              <a:defRPr sz="2000" kern="1200">
                <a:solidFill>
                  <a:schemeClr val="tx1">
                    <a:tint val="75000"/>
                  </a:schemeClr>
                </a:solidFill>
                <a:latin typeface="+mn-lt"/>
                <a:ea typeface="+mn-ea"/>
                <a:cs typeface="+mn-cs"/>
              </a:defRPr>
            </a:lvl7pPr>
            <a:lvl8pPr marL="3200400" indent="0" algn="ctr" defTabSz="457200" eaLnBrk="1" hangingPunct="1">
              <a:spcBef>
                <a:spcPct val="20000"/>
              </a:spcBef>
              <a:buFont typeface="Arial"/>
              <a:defRPr sz="2000" kern="1200">
                <a:solidFill>
                  <a:schemeClr val="tx1">
                    <a:tint val="75000"/>
                  </a:schemeClr>
                </a:solidFill>
                <a:latin typeface="+mn-lt"/>
                <a:ea typeface="+mn-ea"/>
                <a:cs typeface="+mn-cs"/>
              </a:defRPr>
            </a:lvl8pPr>
            <a:lvl9pPr marL="3657600" indent="0" algn="ctr" defTabSz="457200" eaLnBrk="1" hangingPunct="1">
              <a:spcBef>
                <a:spcPct val="20000"/>
              </a:spcBef>
              <a:buFont typeface="Arial"/>
              <a:defRPr sz="2000" kern="1200">
                <a:solidFill>
                  <a:schemeClr val="tx1">
                    <a:tint val="75000"/>
                  </a:schemeClr>
                </a:solidFill>
                <a:latin typeface="+mn-lt"/>
                <a:ea typeface="+mn-ea"/>
                <a:cs typeface="+mn-cs"/>
              </a:defRPr>
            </a:lvl9pPr>
          </a:lstStyle>
          <a:p>
            <a:r>
              <a:rPr lang="it-IT" altLang="it-IT" sz="1600" b="0" dirty="0">
                <a:sym typeface="Symbol" panose="05050102010706020507" pitchFamily="18" charset="2"/>
              </a:rPr>
              <a:t>In 2019 CEB and </a:t>
            </a:r>
            <a:r>
              <a:rPr lang="it-IT" altLang="it-IT" sz="1600" b="0" dirty="0" err="1">
                <a:sym typeface="Symbol" panose="05050102010706020507" pitchFamily="18" charset="2"/>
              </a:rPr>
              <a:t>Municipality</a:t>
            </a:r>
            <a:r>
              <a:rPr lang="it-IT" altLang="it-IT" sz="1600" b="0" dirty="0">
                <a:sym typeface="Symbol" panose="05050102010706020507" pitchFamily="18" charset="2"/>
              </a:rPr>
              <a:t> staff made up a technical and </a:t>
            </a:r>
            <a:r>
              <a:rPr lang="it-IT" altLang="it-IT" sz="1600" b="0" dirty="0" err="1">
                <a:sym typeface="Symbol" panose="05050102010706020507" pitchFamily="18" charset="2"/>
              </a:rPr>
              <a:t>financial</a:t>
            </a:r>
            <a:r>
              <a:rPr lang="it-IT" altLang="it-IT" sz="1600" b="0" dirty="0">
                <a:sym typeface="Symbol" panose="05050102010706020507" pitchFamily="18" charset="2"/>
              </a:rPr>
              <a:t> </a:t>
            </a:r>
            <a:r>
              <a:rPr lang="it-IT" altLang="it-IT" sz="1600" b="0" dirty="0" err="1">
                <a:sym typeface="Symbol" panose="05050102010706020507" pitchFamily="18" charset="2"/>
              </a:rPr>
              <a:t>assessment</a:t>
            </a:r>
            <a:r>
              <a:rPr lang="it-IT" altLang="it-IT" sz="1600" b="0" dirty="0">
                <a:sym typeface="Symbol" panose="05050102010706020507" pitchFamily="18" charset="2"/>
              </a:rPr>
              <a:t> of the </a:t>
            </a:r>
            <a:r>
              <a:rPr lang="en-US" sz="1600" b="0" dirty="0"/>
              <a:t>Lighthouse City Strategy, its assets, proposition,  coherency with both UN, EU policies and concrete steps at local scale. Then CEB trust in our project and chose our city as the only city beneficiary of a </a:t>
            </a:r>
            <a:r>
              <a:rPr lang="en-US" sz="1600" dirty="0">
                <a:solidFill>
                  <a:schemeClr val="dk1"/>
                </a:solidFill>
                <a:ea typeface="Open Sans"/>
                <a:sym typeface="Open Sans"/>
              </a:rPr>
              <a:t>Funding loan facility for the adaptation to climate change and sustainable development fostering a Green, Just transformation of 50.000.000 €</a:t>
            </a:r>
          </a:p>
          <a:p>
            <a:endParaRPr lang="it-IT" altLang="it-IT" sz="1600" b="0" dirty="0">
              <a:sym typeface="Symbol" panose="05050102010706020507" pitchFamily="18" charset="2"/>
            </a:endParaRPr>
          </a:p>
        </p:txBody>
      </p:sp>
      <p:sp>
        <p:nvSpPr>
          <p:cNvPr id="23" name="CasellaDiTesto 22">
            <a:extLst>
              <a:ext uri="{FF2B5EF4-FFF2-40B4-BE49-F238E27FC236}">
                <a16:creationId xmlns:a16="http://schemas.microsoft.com/office/drawing/2014/main" id="{7ED56D83-A55B-4928-8AB7-0384B25AD115}"/>
              </a:ext>
            </a:extLst>
          </p:cNvPr>
          <p:cNvSpPr txBox="1"/>
          <p:nvPr/>
        </p:nvSpPr>
        <p:spPr>
          <a:xfrm>
            <a:off x="0" y="0"/>
            <a:ext cx="12192000" cy="400110"/>
          </a:xfrm>
          <a:prstGeom prst="rect">
            <a:avLst/>
          </a:prstGeom>
          <a:noFill/>
        </p:spPr>
        <p:txBody>
          <a:bodyPr wrap="square" rtlCol="0">
            <a:sp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algn="r">
              <a:defRPr sz="2000" kern="1200" cap="all" spc="-100">
                <a:solidFill>
                  <a:schemeClr val="bg1"/>
                </a:solidFill>
                <a:latin typeface="Calibri" pitchFamily="34" charset="0"/>
              </a:defRPr>
            </a:lvl1pPr>
          </a:lstStyle>
          <a:p>
            <a:r>
              <a:rPr lang="en-US" dirty="0">
                <a:cs typeface="Calibri" panose="020F0502020204030204" pitchFamily="34" charset="0"/>
              </a:rPr>
              <a:t>Genoa’s path towards climate resilience </a:t>
            </a:r>
            <a:r>
              <a:rPr lang="it-IT" dirty="0">
                <a:cs typeface="Calibri" panose="020F0502020204030204" pitchFamily="34" charset="0"/>
              </a:rPr>
              <a:t>– </a:t>
            </a:r>
            <a:r>
              <a:rPr lang="en-US" cap="none" dirty="0">
                <a:cs typeface="Calibri" panose="020F0502020204030204" pitchFamily="34" charset="0"/>
              </a:rPr>
              <a:t>Climate resilience Lighthouse City Strategy and the Council Bank of Europe</a:t>
            </a:r>
            <a:endParaRPr lang="en-US" dirty="0">
              <a:cs typeface="Calibri" panose="020F0502020204030204" pitchFamily="34" charset="0"/>
            </a:endParaRPr>
          </a:p>
        </p:txBody>
      </p:sp>
      <p:sp>
        <p:nvSpPr>
          <p:cNvPr id="24" name="Rettangolo 23">
            <a:extLst>
              <a:ext uri="{FF2B5EF4-FFF2-40B4-BE49-F238E27FC236}">
                <a16:creationId xmlns:a16="http://schemas.microsoft.com/office/drawing/2014/main" id="{C3EC25B7-C39A-4D20-A95E-50A1FFF4D6C8}"/>
              </a:ext>
            </a:extLst>
          </p:cNvPr>
          <p:cNvSpPr/>
          <p:nvPr/>
        </p:nvSpPr>
        <p:spPr>
          <a:xfrm>
            <a:off x="612469" y="629985"/>
            <a:ext cx="3672000" cy="338554"/>
          </a:xfrm>
          <a:prstGeom prst="rect">
            <a:avLst/>
          </a:prstGeom>
          <a:solidFill>
            <a:schemeClr val="bg1">
              <a:lumMod val="65000"/>
            </a:schemeClr>
          </a:solidFill>
        </p:spPr>
        <p:txBody>
          <a:bodyPr wrap="square">
            <a:spAutoFit/>
          </a:bodyPr>
          <a:lstStyle/>
          <a:p>
            <a:pPr algn="ctr"/>
            <a:r>
              <a:rPr lang="en-US" sz="1600" b="1" dirty="0">
                <a:solidFill>
                  <a:schemeClr val="bg1"/>
                </a:solidFill>
                <a:latin typeface="Calibri" panose="020F0502020204030204" pitchFamily="34" charset="0"/>
                <a:cs typeface="Calibri" panose="020F0502020204030204" pitchFamily="34" charset="0"/>
              </a:rPr>
              <a:t>Grey asset</a:t>
            </a:r>
          </a:p>
        </p:txBody>
      </p:sp>
      <p:sp>
        <p:nvSpPr>
          <p:cNvPr id="16" name="Rettangolo 15">
            <a:extLst>
              <a:ext uri="{FF2B5EF4-FFF2-40B4-BE49-F238E27FC236}">
                <a16:creationId xmlns:a16="http://schemas.microsoft.com/office/drawing/2014/main" id="{58F6DAFA-3CEC-43BB-9D21-2F628B194252}"/>
              </a:ext>
            </a:extLst>
          </p:cNvPr>
          <p:cNvSpPr/>
          <p:nvPr/>
        </p:nvSpPr>
        <p:spPr>
          <a:xfrm>
            <a:off x="8126084" y="626265"/>
            <a:ext cx="3672000" cy="338554"/>
          </a:xfrm>
          <a:prstGeom prst="rect">
            <a:avLst/>
          </a:prstGeom>
          <a:solidFill>
            <a:srgbClr val="0A97D9"/>
          </a:solidFill>
        </p:spPr>
        <p:txBody>
          <a:bodyPr wrap="square">
            <a:spAutoFit/>
          </a:bodyPr>
          <a:lstStyle/>
          <a:p>
            <a:pPr algn="ctr"/>
            <a:r>
              <a:rPr lang="en-US" sz="1600" b="1" dirty="0">
                <a:solidFill>
                  <a:schemeClr val="bg1"/>
                </a:solidFill>
                <a:latin typeface="Calibri" panose="020F0502020204030204" pitchFamily="34" charset="0"/>
                <a:cs typeface="Calibri" panose="020F0502020204030204" pitchFamily="34" charset="0"/>
              </a:rPr>
              <a:t>Soft asset</a:t>
            </a:r>
          </a:p>
        </p:txBody>
      </p:sp>
      <p:sp>
        <p:nvSpPr>
          <p:cNvPr id="18" name="Rettangolo 17">
            <a:extLst>
              <a:ext uri="{FF2B5EF4-FFF2-40B4-BE49-F238E27FC236}">
                <a16:creationId xmlns:a16="http://schemas.microsoft.com/office/drawing/2014/main" id="{27983544-FFD0-48CF-9C92-C7A32C0E67C9}"/>
              </a:ext>
            </a:extLst>
          </p:cNvPr>
          <p:cNvSpPr/>
          <p:nvPr/>
        </p:nvSpPr>
        <p:spPr>
          <a:xfrm>
            <a:off x="4369277" y="626265"/>
            <a:ext cx="3672000" cy="338554"/>
          </a:xfrm>
          <a:prstGeom prst="rect">
            <a:avLst/>
          </a:prstGeom>
          <a:solidFill>
            <a:srgbClr val="00B050"/>
          </a:solidFill>
        </p:spPr>
        <p:txBody>
          <a:bodyPr wrap="square">
            <a:spAutoFit/>
          </a:bodyPr>
          <a:lstStyle/>
          <a:p>
            <a:pPr algn="ctr"/>
            <a:r>
              <a:rPr lang="en-US" sz="1600" b="1" dirty="0">
                <a:solidFill>
                  <a:schemeClr val="bg1"/>
                </a:solidFill>
                <a:latin typeface="Calibri" panose="020F0502020204030204" pitchFamily="34" charset="0"/>
                <a:cs typeface="Calibri" panose="020F0502020204030204" pitchFamily="34" charset="0"/>
              </a:rPr>
              <a:t>Green asset</a:t>
            </a:r>
          </a:p>
        </p:txBody>
      </p:sp>
      <p:pic>
        <p:nvPicPr>
          <p:cNvPr id="19" name="Google Shape;460;p17" descr="Immagine che contiene cielo, esterni, montagna, prospiciente&#10;&#10;Descrizione generata automaticamente">
            <a:extLst>
              <a:ext uri="{FF2B5EF4-FFF2-40B4-BE49-F238E27FC236}">
                <a16:creationId xmlns:a16="http://schemas.microsoft.com/office/drawing/2014/main" id="{66AF07B6-A42B-48AA-9051-EC7D09FDBE52}"/>
              </a:ext>
            </a:extLst>
          </p:cNvPr>
          <p:cNvPicPr preferRelativeResize="0">
            <a:picLocks/>
          </p:cNvPicPr>
          <p:nvPr/>
        </p:nvPicPr>
        <p:blipFill rotWithShape="1">
          <a:blip r:embed="rId3">
            <a:alphaModFix/>
          </a:blip>
          <a:srcRect l="25374" r="25374"/>
          <a:stretch/>
        </p:blipFill>
        <p:spPr>
          <a:xfrm>
            <a:off x="720968" y="2426677"/>
            <a:ext cx="3150103" cy="4278362"/>
          </a:xfrm>
          <a:prstGeom prst="rect">
            <a:avLst/>
          </a:prstGeom>
          <a:gradFill>
            <a:gsLst>
              <a:gs pos="0">
                <a:srgbClr val="222222">
                  <a:alpha val="40000"/>
                </a:srgbClr>
              </a:gs>
              <a:gs pos="99000">
                <a:srgbClr val="222222">
                  <a:alpha val="20000"/>
                </a:srgbClr>
              </a:gs>
              <a:gs pos="100000">
                <a:srgbClr val="222222">
                  <a:alpha val="20000"/>
                </a:srgbClr>
              </a:gs>
            </a:gsLst>
            <a:lin ang="5400000" scaled="0"/>
          </a:gradFill>
          <a:ln>
            <a:noFill/>
          </a:ln>
        </p:spPr>
      </p:pic>
      <p:sp>
        <p:nvSpPr>
          <p:cNvPr id="20" name="Google Shape;457;p17">
            <a:extLst>
              <a:ext uri="{FF2B5EF4-FFF2-40B4-BE49-F238E27FC236}">
                <a16:creationId xmlns:a16="http://schemas.microsoft.com/office/drawing/2014/main" id="{9700A709-0374-4190-98D4-A28D0402E040}"/>
              </a:ext>
            </a:extLst>
          </p:cNvPr>
          <p:cNvSpPr txBox="1"/>
          <p:nvPr/>
        </p:nvSpPr>
        <p:spPr>
          <a:xfrm>
            <a:off x="6935591" y="2369183"/>
            <a:ext cx="4919560" cy="989877"/>
          </a:xfrm>
          <a:prstGeom prst="rect">
            <a:avLst/>
          </a:prstGeom>
          <a:solidFill>
            <a:schemeClr val="bg1">
              <a:lumMod val="65000"/>
            </a:schemeClr>
          </a:solidFill>
          <a:ln>
            <a:noFill/>
          </a:ln>
        </p:spPr>
        <p:txBody>
          <a:bodyPr spcFirstLastPara="1" wrap="square" lIns="0" tIns="36000" rIns="216000" bIns="36000" anchor="t" anchorCtr="0">
            <a:spAutoFit/>
          </a:bodyPr>
          <a:lstStyle/>
          <a:p>
            <a:pPr marL="0" marR="0" lvl="0" indent="0" algn="l" rtl="0">
              <a:lnSpc>
                <a:spcPct val="130000"/>
              </a:lnSpc>
              <a:spcBef>
                <a:spcPts val="0"/>
              </a:spcBef>
              <a:spcAft>
                <a:spcPts val="0"/>
              </a:spcAft>
              <a:buNone/>
            </a:pPr>
            <a:r>
              <a:rPr lang="en-US" b="1" dirty="0">
                <a:solidFill>
                  <a:schemeClr val="tx1"/>
                </a:solidFill>
                <a:latin typeface="Calibri" panose="020F0502020204030204" pitchFamily="34" charset="0"/>
                <a:ea typeface="Open Sans"/>
                <a:cs typeface="Calibri" panose="020F0502020204030204" pitchFamily="34" charset="0"/>
                <a:sym typeface="Open Sans"/>
              </a:rPr>
              <a:t>Risk Reduction</a:t>
            </a:r>
            <a:endParaRPr b="1" dirty="0">
              <a:solidFill>
                <a:schemeClr val="tx1"/>
              </a:solidFill>
              <a:latin typeface="Calibri" panose="020F0502020204030204" pitchFamily="34" charset="0"/>
              <a:ea typeface="Open Sans"/>
              <a:cs typeface="Calibri" panose="020F0502020204030204" pitchFamily="34" charset="0"/>
              <a:sym typeface="Open Sans"/>
            </a:endParaRPr>
          </a:p>
          <a:p>
            <a:pPr marL="0" marR="0" lvl="0" indent="0" algn="l" rtl="0">
              <a:lnSpc>
                <a:spcPct val="130000"/>
              </a:lnSpc>
              <a:spcBef>
                <a:spcPts val="600"/>
              </a:spcBef>
              <a:spcAft>
                <a:spcPts val="0"/>
              </a:spcAft>
              <a:buNone/>
            </a:pPr>
            <a:r>
              <a:rPr lang="en-US" b="1" dirty="0">
                <a:solidFill>
                  <a:schemeClr val="tx1"/>
                </a:solidFill>
                <a:latin typeface="Calibri" panose="020F0502020204030204" pitchFamily="34" charset="0"/>
                <a:ea typeface="Open Sans"/>
                <a:cs typeface="Calibri" panose="020F0502020204030204" pitchFamily="34" charset="0"/>
                <a:sym typeface="Open Sans"/>
              </a:rPr>
              <a:t>Mitigation and prevention measure against flooding, wildfire, storm surge</a:t>
            </a:r>
            <a:endParaRPr b="1" dirty="0">
              <a:solidFill>
                <a:schemeClr val="tx1"/>
              </a:solidFill>
              <a:latin typeface="Calibri" panose="020F0502020204030204" pitchFamily="34" charset="0"/>
              <a:ea typeface="Open Sans"/>
              <a:cs typeface="Calibri" panose="020F0502020204030204" pitchFamily="34" charset="0"/>
              <a:sym typeface="Open Sans"/>
            </a:endParaRPr>
          </a:p>
        </p:txBody>
      </p:sp>
      <p:sp>
        <p:nvSpPr>
          <p:cNvPr id="21" name="Google Shape;458;p17">
            <a:extLst>
              <a:ext uri="{FF2B5EF4-FFF2-40B4-BE49-F238E27FC236}">
                <a16:creationId xmlns:a16="http://schemas.microsoft.com/office/drawing/2014/main" id="{81D1BD15-4557-4DAF-B6D4-A73425295736}"/>
              </a:ext>
            </a:extLst>
          </p:cNvPr>
          <p:cNvSpPr txBox="1"/>
          <p:nvPr/>
        </p:nvSpPr>
        <p:spPr>
          <a:xfrm>
            <a:off x="6935591" y="3403786"/>
            <a:ext cx="4919560" cy="989877"/>
          </a:xfrm>
          <a:prstGeom prst="rect">
            <a:avLst/>
          </a:prstGeom>
          <a:solidFill>
            <a:srgbClr val="00B050"/>
          </a:solidFill>
          <a:ln>
            <a:noFill/>
          </a:ln>
        </p:spPr>
        <p:txBody>
          <a:bodyPr spcFirstLastPara="1" wrap="square" lIns="0" tIns="36000" rIns="216000" bIns="36000" anchor="t" anchorCtr="0">
            <a:spAutoFit/>
          </a:bodyPr>
          <a:lstStyle/>
          <a:p>
            <a:pPr marL="0" marR="0" lvl="0" indent="0" algn="l" rtl="0">
              <a:lnSpc>
                <a:spcPct val="130000"/>
              </a:lnSpc>
              <a:spcBef>
                <a:spcPts val="0"/>
              </a:spcBef>
              <a:spcAft>
                <a:spcPts val="0"/>
              </a:spcAft>
              <a:buNone/>
            </a:pPr>
            <a:r>
              <a:rPr lang="en-US" b="1" dirty="0">
                <a:solidFill>
                  <a:schemeClr val="dk1"/>
                </a:solidFill>
                <a:latin typeface="Calibri" panose="020F0502020204030204" pitchFamily="34" charset="0"/>
                <a:ea typeface="Open Sans"/>
                <a:cs typeface="Calibri" panose="020F0502020204030204" pitchFamily="34" charset="0"/>
                <a:sym typeface="Open Sans"/>
              </a:rPr>
              <a:t>Green Maintenance interventions </a:t>
            </a:r>
            <a:endParaRPr b="1" dirty="0">
              <a:solidFill>
                <a:schemeClr val="dk1"/>
              </a:solidFill>
              <a:latin typeface="Calibri" panose="020F0502020204030204" pitchFamily="34" charset="0"/>
              <a:ea typeface="Open Sans"/>
              <a:cs typeface="Calibri" panose="020F0502020204030204" pitchFamily="34" charset="0"/>
              <a:sym typeface="Open Sans"/>
            </a:endParaRPr>
          </a:p>
          <a:p>
            <a:pPr marL="0" marR="0" lvl="0" indent="0" algn="l" rtl="0">
              <a:lnSpc>
                <a:spcPct val="130000"/>
              </a:lnSpc>
              <a:spcBef>
                <a:spcPts val="600"/>
              </a:spcBef>
              <a:spcAft>
                <a:spcPts val="0"/>
              </a:spcAft>
              <a:buNone/>
            </a:pPr>
            <a:r>
              <a:rPr lang="en-US" dirty="0">
                <a:solidFill>
                  <a:schemeClr val="dk1"/>
                </a:solidFill>
                <a:latin typeface="Calibri" panose="020F0502020204030204" pitchFamily="34" charset="0"/>
                <a:ea typeface="Open Sans"/>
                <a:cs typeface="Calibri" panose="020F0502020204030204" pitchFamily="34" charset="0"/>
                <a:sym typeface="Open Sans"/>
              </a:rPr>
              <a:t>Extraordinary maintenance of buildings, infrastructures and municipal services, with particular attention to schools</a:t>
            </a:r>
            <a:endParaRPr dirty="0">
              <a:solidFill>
                <a:schemeClr val="dk1"/>
              </a:solidFill>
              <a:latin typeface="Calibri" panose="020F0502020204030204" pitchFamily="34" charset="0"/>
              <a:ea typeface="Open Sans"/>
              <a:cs typeface="Calibri" panose="020F0502020204030204" pitchFamily="34" charset="0"/>
              <a:sym typeface="Open Sans"/>
            </a:endParaRPr>
          </a:p>
        </p:txBody>
      </p:sp>
      <p:sp>
        <p:nvSpPr>
          <p:cNvPr id="22" name="Google Shape;459;p17">
            <a:extLst>
              <a:ext uri="{FF2B5EF4-FFF2-40B4-BE49-F238E27FC236}">
                <a16:creationId xmlns:a16="http://schemas.microsoft.com/office/drawing/2014/main" id="{41767CF9-E207-4E47-8800-AE9C30E32580}"/>
              </a:ext>
            </a:extLst>
          </p:cNvPr>
          <p:cNvSpPr txBox="1"/>
          <p:nvPr/>
        </p:nvSpPr>
        <p:spPr>
          <a:xfrm>
            <a:off x="6935591" y="4451413"/>
            <a:ext cx="4919560" cy="1269954"/>
          </a:xfrm>
          <a:prstGeom prst="rect">
            <a:avLst/>
          </a:prstGeom>
          <a:solidFill>
            <a:srgbClr val="0A97D9"/>
          </a:solidFill>
          <a:ln>
            <a:noFill/>
          </a:ln>
        </p:spPr>
        <p:txBody>
          <a:bodyPr spcFirstLastPara="1" wrap="square" lIns="0" tIns="36000" rIns="216000" bIns="36000" anchor="t" anchorCtr="0">
            <a:spAutoFit/>
          </a:bodyPr>
          <a:lstStyle/>
          <a:p>
            <a:pPr marL="0" marR="0" lvl="0" indent="0" algn="l" rtl="0">
              <a:lnSpc>
                <a:spcPct val="130000"/>
              </a:lnSpc>
              <a:spcBef>
                <a:spcPts val="0"/>
              </a:spcBef>
              <a:spcAft>
                <a:spcPts val="0"/>
              </a:spcAft>
              <a:buNone/>
            </a:pPr>
            <a:r>
              <a:rPr lang="en-US" b="1" dirty="0">
                <a:solidFill>
                  <a:schemeClr val="dk1"/>
                </a:solidFill>
                <a:latin typeface="Calibri" panose="020F0502020204030204" pitchFamily="34" charset="0"/>
                <a:ea typeface="Open Sans"/>
                <a:cs typeface="Calibri" panose="020F0502020204030204" pitchFamily="34" charset="0"/>
                <a:sym typeface="Open Sans"/>
              </a:rPr>
              <a:t>Urban Regeneration</a:t>
            </a:r>
            <a:endParaRPr b="1" dirty="0">
              <a:solidFill>
                <a:schemeClr val="dk1"/>
              </a:solidFill>
              <a:latin typeface="Calibri" panose="020F0502020204030204" pitchFamily="34" charset="0"/>
              <a:ea typeface="Open Sans"/>
              <a:cs typeface="Calibri" panose="020F0502020204030204" pitchFamily="34" charset="0"/>
              <a:sym typeface="Open Sans"/>
            </a:endParaRPr>
          </a:p>
          <a:p>
            <a:pPr marL="0" marR="0" lvl="0" indent="0" algn="l" rtl="0">
              <a:lnSpc>
                <a:spcPct val="130000"/>
              </a:lnSpc>
              <a:spcBef>
                <a:spcPts val="600"/>
              </a:spcBef>
              <a:spcAft>
                <a:spcPts val="0"/>
              </a:spcAft>
              <a:buNone/>
            </a:pPr>
            <a:r>
              <a:rPr lang="en-US" dirty="0">
                <a:solidFill>
                  <a:schemeClr val="dk1"/>
                </a:solidFill>
                <a:latin typeface="Calibri" panose="020F0502020204030204" pitchFamily="34" charset="0"/>
                <a:ea typeface="Open Sans"/>
                <a:cs typeface="Calibri" panose="020F0502020204030204" pitchFamily="34" charset="0"/>
                <a:sym typeface="Open Sans"/>
              </a:rPr>
              <a:t>Timely interventions of urban regeneration and protective measures of the cultural heritage, open access to disadvantaged people</a:t>
            </a:r>
            <a:endParaRPr b="1" dirty="0">
              <a:solidFill>
                <a:schemeClr val="dk1"/>
              </a:solidFill>
              <a:latin typeface="Calibri" panose="020F0502020204030204" pitchFamily="34" charset="0"/>
              <a:ea typeface="Open Sans"/>
              <a:cs typeface="Calibri" panose="020F0502020204030204" pitchFamily="34" charset="0"/>
              <a:sym typeface="Open Sans"/>
            </a:endParaRPr>
          </a:p>
        </p:txBody>
      </p:sp>
      <p:sp>
        <p:nvSpPr>
          <p:cNvPr id="2" name="CasellaDiTesto 1">
            <a:extLst>
              <a:ext uri="{FF2B5EF4-FFF2-40B4-BE49-F238E27FC236}">
                <a16:creationId xmlns:a16="http://schemas.microsoft.com/office/drawing/2014/main" id="{B0A1042A-3B43-4DD1-8292-6BCA23EF83A2}"/>
              </a:ext>
            </a:extLst>
          </p:cNvPr>
          <p:cNvSpPr txBox="1"/>
          <p:nvPr/>
        </p:nvSpPr>
        <p:spPr>
          <a:xfrm>
            <a:off x="7168551" y="5902511"/>
            <a:ext cx="4633634" cy="830997"/>
          </a:xfrm>
          <a:prstGeom prst="rect">
            <a:avLst/>
          </a:prstGeom>
          <a:noFill/>
        </p:spPr>
        <p:txBody>
          <a:bodyPr wrap="square" rtlCol="0">
            <a:spAutoFit/>
          </a:bodyPr>
          <a:lstStyle/>
          <a:p>
            <a:pPr algn="r"/>
            <a:r>
              <a:rPr lang="it-IT" sz="2400" b="1" dirty="0">
                <a:latin typeface="Calibri" panose="020F0502020204030204" pitchFamily="34" charset="0"/>
                <a:cs typeface="Calibri" panose="020F0502020204030204" pitchFamily="34" charset="0"/>
              </a:rPr>
              <a:t>60.000.000  </a:t>
            </a:r>
            <a:r>
              <a:rPr lang="it-IT" sz="2400" b="1" dirty="0" err="1">
                <a:latin typeface="Calibri" panose="020F0502020204030204" pitchFamily="34" charset="0"/>
                <a:cs typeface="Calibri" panose="020F0502020204030204" pitchFamily="34" charset="0"/>
              </a:rPr>
              <a:t>already</a:t>
            </a:r>
            <a:r>
              <a:rPr lang="it-IT" sz="2400" b="1" dirty="0">
                <a:latin typeface="Calibri" panose="020F0502020204030204" pitchFamily="34" charset="0"/>
                <a:cs typeface="Calibri" panose="020F0502020204030204" pitchFamily="34" charset="0"/>
              </a:rPr>
              <a:t> </a:t>
            </a:r>
            <a:r>
              <a:rPr lang="it-IT" sz="2400" b="1" dirty="0" err="1">
                <a:latin typeface="Calibri" panose="020F0502020204030204" pitchFamily="34" charset="0"/>
                <a:cs typeface="Calibri" panose="020F0502020204030204" pitchFamily="34" charset="0"/>
              </a:rPr>
              <a:t>spent</a:t>
            </a:r>
            <a:r>
              <a:rPr lang="it-IT" sz="2400" b="1" dirty="0">
                <a:latin typeface="Calibri" panose="020F0502020204030204" pitchFamily="34" charset="0"/>
                <a:cs typeface="Calibri" panose="020F0502020204030204" pitchFamily="34" charset="0"/>
              </a:rPr>
              <a:t> 24.000.000 </a:t>
            </a:r>
            <a:r>
              <a:rPr lang="it-IT" sz="2400" b="1" dirty="0" err="1">
                <a:latin typeface="Calibri" panose="020F0502020204030204" pitchFamily="34" charset="0"/>
                <a:cs typeface="Calibri" panose="020F0502020204030204" pitchFamily="34" charset="0"/>
              </a:rPr>
              <a:t>reported</a:t>
            </a:r>
            <a:r>
              <a:rPr lang="it-IT" sz="2400" b="1" dirty="0">
                <a:latin typeface="Calibri" panose="020F0502020204030204" pitchFamily="34" charset="0"/>
                <a:cs typeface="Calibri" panose="020F0502020204030204" pitchFamily="34" charset="0"/>
              </a:rPr>
              <a:t> to CEB</a:t>
            </a:r>
          </a:p>
        </p:txBody>
      </p:sp>
      <p:pic>
        <p:nvPicPr>
          <p:cNvPr id="3" name="Immagine 2">
            <a:extLst>
              <a:ext uri="{FF2B5EF4-FFF2-40B4-BE49-F238E27FC236}">
                <a16:creationId xmlns:a16="http://schemas.microsoft.com/office/drawing/2014/main" id="{9B3D79C7-CEAB-458A-B972-E1305C2D4361}"/>
              </a:ext>
            </a:extLst>
          </p:cNvPr>
          <p:cNvPicPr>
            <a:picLocks noChangeAspect="1"/>
          </p:cNvPicPr>
          <p:nvPr/>
        </p:nvPicPr>
        <p:blipFill>
          <a:blip r:embed="rId4"/>
          <a:stretch>
            <a:fillRect/>
          </a:stretch>
        </p:blipFill>
        <p:spPr>
          <a:xfrm>
            <a:off x="3888784" y="3482023"/>
            <a:ext cx="2474584" cy="3223016"/>
          </a:xfrm>
          <a:prstGeom prst="rect">
            <a:avLst/>
          </a:prstGeom>
        </p:spPr>
      </p:pic>
      <p:pic>
        <p:nvPicPr>
          <p:cNvPr id="4" name="Immagine 3">
            <a:extLst>
              <a:ext uri="{FF2B5EF4-FFF2-40B4-BE49-F238E27FC236}">
                <a16:creationId xmlns:a16="http://schemas.microsoft.com/office/drawing/2014/main" id="{882DFBDF-F3B8-4177-A96D-2C9D60B5E0B4}"/>
              </a:ext>
            </a:extLst>
          </p:cNvPr>
          <p:cNvPicPr>
            <a:picLocks noChangeAspect="1"/>
          </p:cNvPicPr>
          <p:nvPr/>
        </p:nvPicPr>
        <p:blipFill>
          <a:blip r:embed="rId5"/>
          <a:stretch>
            <a:fillRect/>
          </a:stretch>
        </p:blipFill>
        <p:spPr>
          <a:xfrm rot="835558">
            <a:off x="5212478" y="4872790"/>
            <a:ext cx="1265514" cy="1705021"/>
          </a:xfrm>
          <a:prstGeom prst="rect">
            <a:avLst/>
          </a:prstGeom>
        </p:spPr>
      </p:pic>
    </p:spTree>
    <p:extLst>
      <p:ext uri="{BB962C8B-B14F-4D97-AF65-F5344CB8AC3E}">
        <p14:creationId xmlns:p14="http://schemas.microsoft.com/office/powerpoint/2010/main" val="366606607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533929" y="1627936"/>
            <a:ext cx="10972800" cy="4525963"/>
          </a:xfrm>
          <a:prstGeom prst="rect">
            <a:avLst/>
          </a:prstGeom>
        </p:spPr>
        <p:txBody>
          <a:bodyPr vert="horz" lIns="121920" tIns="60960" rIns="121920" bIns="6096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endParaRPr lang="en-US" sz="2933" u="sng" dirty="0">
              <a:solidFill>
                <a:schemeClr val="bg1"/>
              </a:solidFill>
              <a:latin typeface="Calibri" panose="020F0502020204030204" pitchFamily="34" charset="0"/>
              <a:cs typeface="Calibri" panose="020F0502020204030204" pitchFamily="34" charset="0"/>
            </a:endParaRPr>
          </a:p>
        </p:txBody>
      </p:sp>
      <p:sp>
        <p:nvSpPr>
          <p:cNvPr id="16" name="Content Placeholder 2"/>
          <p:cNvSpPr txBox="1">
            <a:spLocks/>
          </p:cNvSpPr>
          <p:nvPr/>
        </p:nvSpPr>
        <p:spPr>
          <a:xfrm>
            <a:off x="521295" y="1095555"/>
            <a:ext cx="11348651" cy="5684806"/>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vert="horz" lIns="121920" tIns="60960" rIns="121920" bIns="6096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spcBef>
                <a:spcPts val="0"/>
              </a:spcBef>
            </a:pPr>
            <a:r>
              <a:rPr lang="en-US" sz="1800" b="1" dirty="0">
                <a:solidFill>
                  <a:schemeClr val="tx1"/>
                </a:solidFill>
                <a:latin typeface="Calibri" panose="020F0502020204030204" pitchFamily="34" charset="0"/>
                <a:cs typeface="Calibri" panose="020F0502020204030204" pitchFamily="34" charset="0"/>
              </a:rPr>
              <a:t>1.UNESCO SENTINEL </a:t>
            </a:r>
            <a:r>
              <a:rPr lang="en-US" sz="1800" dirty="0">
                <a:solidFill>
                  <a:schemeClr val="tx1"/>
                </a:solidFill>
                <a:latin typeface="Calibri" panose="020F0502020204030204" pitchFamily="34" charset="0"/>
                <a:cs typeface="Calibri" panose="020F0502020204030204" pitchFamily="34" charset="0"/>
              </a:rPr>
              <a:t>The main purpose is to acquire detailed information on the state of conservation of the city's architectural heritage, which is essential to be aware of their vulnerability to the effects of climate change, in order to ensure a lasting usability of the historical and cultural heritage for future generations.</a:t>
            </a:r>
          </a:p>
          <a:p>
            <a:pPr algn="l">
              <a:spcBef>
                <a:spcPts val="0"/>
              </a:spcBef>
            </a:pPr>
            <a:r>
              <a:rPr lang="en-US" sz="1800" b="1" dirty="0">
                <a:solidFill>
                  <a:schemeClr val="tx1"/>
                </a:solidFill>
                <a:latin typeface="Calibri" panose="020F0502020204030204" pitchFamily="34" charset="0"/>
                <a:cs typeface="Calibri" panose="020F0502020204030204" pitchFamily="34" charset="0"/>
              </a:rPr>
              <a:t>TIMING: </a:t>
            </a:r>
            <a:r>
              <a:rPr lang="en-US" sz="1800" dirty="0">
                <a:solidFill>
                  <a:schemeClr val="tx1"/>
                </a:solidFill>
                <a:latin typeface="Calibri" panose="020F0502020204030204" pitchFamily="34" charset="0"/>
                <a:cs typeface="Calibri" panose="020F0502020204030204" pitchFamily="34" charset="0"/>
              </a:rPr>
              <a:t>1-3 YEARS</a:t>
            </a:r>
          </a:p>
          <a:p>
            <a:pPr algn="l">
              <a:spcBef>
                <a:spcPts val="0"/>
              </a:spcBef>
            </a:pPr>
            <a:endParaRPr lang="en-US" sz="1800" dirty="0">
              <a:solidFill>
                <a:schemeClr val="tx1"/>
              </a:solidFill>
              <a:latin typeface="Calibri" panose="020F0502020204030204" pitchFamily="34" charset="0"/>
              <a:cs typeface="Calibri" panose="020F0502020204030204" pitchFamily="34" charset="0"/>
            </a:endParaRPr>
          </a:p>
          <a:p>
            <a:pPr algn="l">
              <a:spcBef>
                <a:spcPts val="0"/>
              </a:spcBef>
            </a:pPr>
            <a:r>
              <a:rPr lang="en-US" sz="1600" b="1" dirty="0">
                <a:solidFill>
                  <a:schemeClr val="tx1"/>
                </a:solidFill>
                <a:latin typeface="Calibri" panose="020F0502020204030204" pitchFamily="34" charset="0"/>
                <a:cs typeface="Calibri" panose="020F0502020204030204" pitchFamily="34" charset="0"/>
              </a:rPr>
              <a:t>Starting project</a:t>
            </a:r>
            <a:endParaRPr lang="en-US" sz="1600" dirty="0">
              <a:solidFill>
                <a:schemeClr val="tx1"/>
              </a:solidFill>
              <a:latin typeface="Calibri" panose="020F0502020204030204" pitchFamily="34" charset="0"/>
              <a:cs typeface="Calibri" panose="020F0502020204030204" pitchFamily="34" charset="0"/>
            </a:endParaRPr>
          </a:p>
          <a:p>
            <a:pPr marL="285750" indent="-285750" algn="l">
              <a:spcBef>
                <a:spcPts val="0"/>
              </a:spcBef>
              <a:buFont typeface="Arial" panose="020B0604020202020204" pitchFamily="34" charset="0"/>
              <a:buChar char="•"/>
            </a:pPr>
            <a:r>
              <a:rPr lang="en-US" sz="1600" dirty="0">
                <a:solidFill>
                  <a:schemeClr val="tx1"/>
                </a:solidFill>
                <a:latin typeface="Calibri" panose="020F0502020204030204" pitchFamily="34" charset="0"/>
                <a:cs typeface="Calibri" panose="020F0502020204030204" pitchFamily="34" charset="0"/>
              </a:rPr>
              <a:t>Access to satellite data to improve climate resilience to cultural heritage</a:t>
            </a:r>
          </a:p>
          <a:p>
            <a:pPr marL="285750" indent="-285750" algn="l">
              <a:spcBef>
                <a:spcPts val="0"/>
              </a:spcBef>
              <a:buFont typeface="Arial" panose="020B0604020202020204" pitchFamily="34" charset="0"/>
              <a:buChar char="•"/>
            </a:pPr>
            <a:r>
              <a:rPr lang="en-US" sz="1600" dirty="0">
                <a:solidFill>
                  <a:schemeClr val="tx1"/>
                </a:solidFill>
                <a:latin typeface="Calibri" panose="020F0502020204030204" pitchFamily="34" charset="0"/>
                <a:cs typeface="Calibri" panose="020F0502020204030204" pitchFamily="34" charset="0"/>
              </a:rPr>
              <a:t>Digital</a:t>
            </a:r>
            <a:r>
              <a:rPr lang="en-US" sz="1600" dirty="0">
                <a:solidFill>
                  <a:schemeClr val="dk1"/>
                </a:solidFill>
                <a:latin typeface="Open Sans"/>
                <a:ea typeface="Open Sans"/>
                <a:cs typeface="Open Sans"/>
                <a:sym typeface="Open Sans"/>
              </a:rPr>
              <a:t> </a:t>
            </a:r>
            <a:r>
              <a:rPr lang="en-US" sz="1600" dirty="0">
                <a:solidFill>
                  <a:schemeClr val="tx1"/>
                </a:solidFill>
                <a:latin typeface="Calibri" panose="020F0502020204030204" pitchFamily="34" charset="0"/>
                <a:cs typeface="Calibri" panose="020F0502020204030204" pitchFamily="34" charset="0"/>
                <a:sym typeface="Open Sans"/>
              </a:rPr>
              <a:t>co-working platform</a:t>
            </a:r>
            <a:r>
              <a:rPr lang="en-US" sz="1600" dirty="0">
                <a:solidFill>
                  <a:schemeClr val="tx1"/>
                </a:solidFill>
                <a:latin typeface="Calibri" panose="020F0502020204030204" pitchFamily="34" charset="0"/>
                <a:cs typeface="Calibri" panose="020F0502020204030204" pitchFamily="34" charset="0"/>
              </a:rPr>
              <a:t> to monitor the </a:t>
            </a:r>
            <a:r>
              <a:rPr lang="en-US" sz="1600" dirty="0" err="1">
                <a:solidFill>
                  <a:schemeClr val="tx1"/>
                </a:solidFill>
                <a:latin typeface="Calibri" panose="020F0502020204030204" pitchFamily="34" charset="0"/>
                <a:cs typeface="Calibri" panose="020F0502020204030204" pitchFamily="34" charset="0"/>
              </a:rPr>
              <a:t>Unesco</a:t>
            </a:r>
            <a:r>
              <a:rPr lang="en-US" sz="1600" dirty="0">
                <a:solidFill>
                  <a:schemeClr val="tx1"/>
                </a:solidFill>
                <a:latin typeface="Calibri" panose="020F0502020204030204" pitchFamily="34" charset="0"/>
                <a:cs typeface="Calibri" panose="020F0502020204030204" pitchFamily="34" charset="0"/>
              </a:rPr>
              <a:t> Management Plan </a:t>
            </a:r>
            <a:r>
              <a:rPr lang="en-US" sz="1600" b="1" dirty="0">
                <a:solidFill>
                  <a:schemeClr val="tx1"/>
                </a:solidFill>
                <a:latin typeface="Calibri" panose="020F0502020204030204" pitchFamily="34" charset="0"/>
                <a:cs typeface="Calibri" panose="020F0502020204030204" pitchFamily="34" charset="0"/>
              </a:rPr>
              <a:t>45.000</a:t>
            </a:r>
          </a:p>
          <a:p>
            <a:pPr marL="285750" indent="-285750" algn="l">
              <a:spcBef>
                <a:spcPts val="0"/>
              </a:spcBef>
              <a:buFont typeface="Arial" panose="020B0604020202020204" pitchFamily="34" charset="0"/>
              <a:buChar char="•"/>
            </a:pPr>
            <a:endParaRPr lang="en-US" sz="1600" dirty="0">
              <a:solidFill>
                <a:schemeClr val="tx1"/>
              </a:solidFill>
              <a:latin typeface="Calibri" panose="020F0502020204030204" pitchFamily="34" charset="0"/>
              <a:cs typeface="Calibri" panose="020F0502020204030204" pitchFamily="34" charset="0"/>
            </a:endParaRPr>
          </a:p>
        </p:txBody>
      </p:sp>
      <p:pic>
        <p:nvPicPr>
          <p:cNvPr id="6146" name="Picture 2" descr="Palazzi dei Rolli di Genova - I 42 Palazzi dei Rolli UNESCO"/>
          <p:cNvPicPr>
            <a:picLocks noChangeAspect="1" noChangeArrowheads="1"/>
          </p:cNvPicPr>
          <p:nvPr/>
        </p:nvPicPr>
        <p:blipFill>
          <a:blip r:embed="rId2" cstate="print"/>
          <a:srcRect/>
          <a:stretch>
            <a:fillRect/>
          </a:stretch>
        </p:blipFill>
        <p:spPr bwMode="auto">
          <a:xfrm>
            <a:off x="2964869" y="4549093"/>
            <a:ext cx="3287425" cy="2196000"/>
          </a:xfrm>
          <a:prstGeom prst="rect">
            <a:avLst/>
          </a:prstGeom>
          <a:noFill/>
        </p:spPr>
      </p:pic>
      <p:pic>
        <p:nvPicPr>
          <p:cNvPr id="6147" name="Picture 3"/>
          <p:cNvPicPr>
            <a:picLocks noChangeAspect="1" noChangeArrowheads="1"/>
          </p:cNvPicPr>
          <p:nvPr/>
        </p:nvPicPr>
        <p:blipFill>
          <a:blip r:embed="rId3" cstate="print"/>
          <a:srcRect/>
          <a:stretch>
            <a:fillRect/>
          </a:stretch>
        </p:blipFill>
        <p:spPr bwMode="auto">
          <a:xfrm>
            <a:off x="564661" y="4524094"/>
            <a:ext cx="2344984" cy="2240505"/>
          </a:xfrm>
          <a:prstGeom prst="rect">
            <a:avLst/>
          </a:prstGeom>
          <a:noFill/>
          <a:ln w="9525">
            <a:noFill/>
            <a:miter lim="800000"/>
            <a:headEnd/>
            <a:tailEnd/>
          </a:ln>
        </p:spPr>
      </p:pic>
      <p:sp>
        <p:nvSpPr>
          <p:cNvPr id="6151" name="AutoShape 7" descr="JRC – EU NanoSafety Clust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latin typeface="Calibri" panose="020F0502020204030204" pitchFamily="34" charset="0"/>
              <a:cs typeface="Calibri" panose="020F0502020204030204" pitchFamily="34" charset="0"/>
            </a:endParaRPr>
          </a:p>
        </p:txBody>
      </p:sp>
      <p:sp>
        <p:nvSpPr>
          <p:cNvPr id="6153" name="AutoShape 9" descr="JRC – EU NanoSafety Clust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latin typeface="Calibri" panose="020F0502020204030204" pitchFamily="34" charset="0"/>
              <a:cs typeface="Calibri" panose="020F0502020204030204" pitchFamily="34" charset="0"/>
            </a:endParaRPr>
          </a:p>
        </p:txBody>
      </p:sp>
      <p:sp>
        <p:nvSpPr>
          <p:cNvPr id="6157" name="AutoShape 13" descr="Incendi a Genova, Vigili del fuoco al collasso: &quot;Siamo troppo pochi&quot; -  Genova 24"/>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latin typeface="Calibri" panose="020F0502020204030204" pitchFamily="34" charset="0"/>
              <a:cs typeface="Calibri" panose="020F0502020204030204" pitchFamily="34" charset="0"/>
            </a:endParaRPr>
          </a:p>
        </p:txBody>
      </p:sp>
      <p:sp>
        <p:nvSpPr>
          <p:cNvPr id="6159" name="AutoShape 15" descr="Incendi a Genova, Vigili del fuoco al collasso: &quot;Siamo troppo pochi&quot; -  Genova 24"/>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latin typeface="Calibri" panose="020F0502020204030204" pitchFamily="34" charset="0"/>
              <a:cs typeface="Calibri" panose="020F0502020204030204" pitchFamily="34" charset="0"/>
            </a:endParaRPr>
          </a:p>
        </p:txBody>
      </p:sp>
      <p:pic>
        <p:nvPicPr>
          <p:cNvPr id="6163" name="Picture 19" descr="montemoro hashtag on Twitter"/>
          <p:cNvPicPr>
            <a:picLocks noChangeAspect="1" noChangeArrowheads="1"/>
          </p:cNvPicPr>
          <p:nvPr/>
        </p:nvPicPr>
        <p:blipFill rotWithShape="1">
          <a:blip r:embed="rId4" cstate="print"/>
          <a:srcRect l="14878" r="8049"/>
          <a:stretch/>
        </p:blipFill>
        <p:spPr bwMode="auto">
          <a:xfrm>
            <a:off x="6343660" y="4549093"/>
            <a:ext cx="3385047" cy="2196000"/>
          </a:xfrm>
          <a:prstGeom prst="rect">
            <a:avLst/>
          </a:prstGeom>
          <a:noFill/>
        </p:spPr>
      </p:pic>
      <p:pic>
        <p:nvPicPr>
          <p:cNvPr id="6155" name="Picture 11" descr="DG Joint Research Centre | MAGIC-NEXUS Project"/>
          <p:cNvPicPr>
            <a:picLocks noChangeAspect="1" noChangeArrowheads="1"/>
          </p:cNvPicPr>
          <p:nvPr/>
        </p:nvPicPr>
        <p:blipFill>
          <a:blip r:embed="rId5" cstate="print"/>
          <a:srcRect t="18105" b="16321"/>
          <a:stretch>
            <a:fillRect/>
          </a:stretch>
        </p:blipFill>
        <p:spPr bwMode="auto">
          <a:xfrm>
            <a:off x="6980657" y="3661669"/>
            <a:ext cx="1724218" cy="847976"/>
          </a:xfrm>
          <a:prstGeom prst="rect">
            <a:avLst/>
          </a:prstGeom>
          <a:noFill/>
        </p:spPr>
      </p:pic>
      <p:sp>
        <p:nvSpPr>
          <p:cNvPr id="21" name="Title 1"/>
          <p:cNvSpPr txBox="1">
            <a:spLocks/>
          </p:cNvSpPr>
          <p:nvPr/>
        </p:nvSpPr>
        <p:spPr>
          <a:xfrm>
            <a:off x="0" y="-110840"/>
            <a:ext cx="12194515" cy="593586"/>
          </a:xfrm>
          <a:prstGeom prst="rect">
            <a:avLst/>
          </a:prstGeom>
        </p:spPr>
        <p:txBody>
          <a:bodyPr vert="horz" lIns="121920" tIns="60960" rIns="121920" bIns="6096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800" dirty="0">
                <a:solidFill>
                  <a:schemeClr val="bg1"/>
                </a:solidFill>
                <a:latin typeface="Calibri" panose="020F0502020204030204" pitchFamily="34" charset="0"/>
                <a:cs typeface="Calibri" panose="020F0502020204030204" pitchFamily="34" charset="0"/>
              </a:rPr>
              <a:t>GENOA’S PATH TOWARDS CLIMATE RESILIENCE  - GENOA 2050 - Action 1. Building Resilience through Data Mining</a:t>
            </a:r>
          </a:p>
        </p:txBody>
      </p:sp>
      <p:pic>
        <p:nvPicPr>
          <p:cNvPr id="14" name="Segnaposto immagine 8" descr="Immagine che contiene edificio, esterni, città, ancorato&#10;&#10;Descrizione generata automaticamente">
            <a:extLst>
              <a:ext uri="{FF2B5EF4-FFF2-40B4-BE49-F238E27FC236}">
                <a16:creationId xmlns:a16="http://schemas.microsoft.com/office/drawing/2014/main" id="{02F3BF81-3D10-460D-A41C-231035B56F5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033" r="22033" b="41516"/>
          <a:stretch/>
        </p:blipFill>
        <p:spPr>
          <a:xfrm>
            <a:off x="9783930" y="4072817"/>
            <a:ext cx="2030792" cy="2672276"/>
          </a:xfrm>
          <a:prstGeom prst="rect">
            <a:avLst/>
          </a:prstGeom>
        </p:spPr>
      </p:pic>
      <p:sp>
        <p:nvSpPr>
          <p:cNvPr id="2" name="Rettangolo 1">
            <a:extLst>
              <a:ext uri="{FF2B5EF4-FFF2-40B4-BE49-F238E27FC236}">
                <a16:creationId xmlns:a16="http://schemas.microsoft.com/office/drawing/2014/main" id="{D01DDB55-BF3E-47A2-8C7F-CD61C4840191}"/>
              </a:ext>
            </a:extLst>
          </p:cNvPr>
          <p:cNvSpPr/>
          <p:nvPr/>
        </p:nvSpPr>
        <p:spPr>
          <a:xfrm>
            <a:off x="521296" y="629985"/>
            <a:ext cx="11348650" cy="338554"/>
          </a:xfrm>
          <a:prstGeom prst="rect">
            <a:avLst/>
          </a:prstGeom>
          <a:solidFill>
            <a:schemeClr val="bg1">
              <a:lumMod val="65000"/>
            </a:schemeClr>
          </a:solidFill>
        </p:spPr>
        <p:txBody>
          <a:bodyPr wrap="square">
            <a:spAutoFit/>
          </a:bodyPr>
          <a:lstStyle/>
          <a:p>
            <a:pPr algn="ctr"/>
            <a:r>
              <a:rPr lang="en-US" sz="1600" b="1" dirty="0">
                <a:solidFill>
                  <a:schemeClr val="bg1"/>
                </a:solidFill>
                <a:latin typeface="Calibri" panose="020F0502020204030204" pitchFamily="34" charset="0"/>
                <a:cs typeface="Calibri" panose="020F0502020204030204" pitchFamily="34" charset="0"/>
              </a:rPr>
              <a:t>Grey asset</a:t>
            </a:r>
          </a:p>
        </p:txBody>
      </p:sp>
      <p:pic>
        <p:nvPicPr>
          <p:cNvPr id="27" name="Immagine 26">
            <a:extLst>
              <a:ext uri="{FF2B5EF4-FFF2-40B4-BE49-F238E27FC236}">
                <a16:creationId xmlns:a16="http://schemas.microsoft.com/office/drawing/2014/main" id="{79369209-BE96-4230-BABC-082F2B1690A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60099" y="3824459"/>
            <a:ext cx="968607" cy="645738"/>
          </a:xfrm>
          <a:prstGeom prst="rect">
            <a:avLst/>
          </a:prstGeom>
          <a:solidFill>
            <a:schemeClr val="bg1"/>
          </a:solidFill>
        </p:spPr>
      </p:pic>
    </p:spTree>
    <p:extLst>
      <p:ext uri="{BB962C8B-B14F-4D97-AF65-F5344CB8AC3E}">
        <p14:creationId xmlns:p14="http://schemas.microsoft.com/office/powerpoint/2010/main" val="1484162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2" descr="Europe maps"/>
          <p:cNvSpPr>
            <a:spLocks noChangeAspect="1" noChangeArrowheads="1"/>
          </p:cNvSpPr>
          <p:nvPr/>
        </p:nvSpPr>
        <p:spPr bwMode="auto">
          <a:xfrm>
            <a:off x="1679577" y="-136525"/>
            <a:ext cx="296863" cy="296863"/>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29699" name="Picture 3"/>
          <p:cNvPicPr>
            <a:picLocks noChangeAspect="1" noChangeArrowheads="1"/>
          </p:cNvPicPr>
          <p:nvPr/>
        </p:nvPicPr>
        <p:blipFill>
          <a:blip r:embed="rId2" cstate="print"/>
          <a:srcRect t="3970" b="5013"/>
          <a:stretch>
            <a:fillRect/>
          </a:stretch>
        </p:blipFill>
        <p:spPr bwMode="auto">
          <a:xfrm>
            <a:off x="1933433" y="655096"/>
            <a:ext cx="8443246" cy="5677469"/>
          </a:xfrm>
          <a:prstGeom prst="rect">
            <a:avLst/>
          </a:prstGeom>
          <a:noFill/>
          <a:ln w="9525">
            <a:noFill/>
            <a:miter lim="800000"/>
            <a:headEnd/>
            <a:tailEnd/>
          </a:ln>
        </p:spPr>
      </p:pic>
      <p:pic>
        <p:nvPicPr>
          <p:cNvPr id="29701" name="Picture 5" descr="Waypoint Icon #215016 - Free Icons Library"/>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705666" y="2751659"/>
            <a:ext cx="837703" cy="837703"/>
          </a:xfrm>
          <a:prstGeom prst="rect">
            <a:avLst/>
          </a:prstGeom>
          <a:noFill/>
        </p:spPr>
      </p:pic>
      <p:sp>
        <p:nvSpPr>
          <p:cNvPr id="9" name="CasellaDiTesto 8"/>
          <p:cNvSpPr txBox="1"/>
          <p:nvPr/>
        </p:nvSpPr>
        <p:spPr>
          <a:xfrm>
            <a:off x="1" y="8456"/>
            <a:ext cx="12192000" cy="400110"/>
          </a:xfrm>
          <a:prstGeom prst="rect">
            <a:avLst/>
          </a:prstGeom>
          <a:noFill/>
        </p:spPr>
        <p:txBody>
          <a:bodyPr wrap="square" rtlCol="0">
            <a:spAutoFit/>
          </a:bodyPr>
          <a:lstStyle/>
          <a:p>
            <a:pPr algn="r"/>
            <a:r>
              <a:rPr lang="en-US" sz="2000" kern="1200" cap="all" spc="-100" dirty="0">
                <a:solidFill>
                  <a:schemeClr val="bg1"/>
                </a:solidFill>
                <a:latin typeface="Calibri" pitchFamily="34" charset="0"/>
              </a:rPr>
              <a:t>Genoa’s path towards climate resilience </a:t>
            </a:r>
            <a:r>
              <a:rPr lang="it-IT" sz="2000" dirty="0">
                <a:solidFill>
                  <a:schemeClr val="bg1"/>
                </a:solidFill>
                <a:latin typeface="Calibri" pitchFamily="34" charset="0"/>
              </a:rPr>
              <a:t>-</a:t>
            </a:r>
            <a:r>
              <a:rPr lang="it-IT" sz="2000" b="1" dirty="0">
                <a:solidFill>
                  <a:schemeClr val="bg1"/>
                </a:solidFill>
                <a:latin typeface="Calibri" pitchFamily="34" charset="0"/>
              </a:rPr>
              <a:t> </a:t>
            </a:r>
            <a:r>
              <a:rPr lang="it-IT" sz="2000" dirty="0">
                <a:solidFill>
                  <a:schemeClr val="bg1"/>
                </a:solidFill>
                <a:latin typeface="Calibri" pitchFamily="34" charset="0"/>
              </a:rPr>
              <a:t>Position</a:t>
            </a:r>
          </a:p>
        </p:txBody>
      </p:sp>
      <p:sp>
        <p:nvSpPr>
          <p:cNvPr id="6" name="CasellaDiTesto 5"/>
          <p:cNvSpPr txBox="1"/>
          <p:nvPr/>
        </p:nvSpPr>
        <p:spPr>
          <a:xfrm>
            <a:off x="4772167" y="2456599"/>
            <a:ext cx="2340705" cy="307777"/>
          </a:xfrm>
          <a:prstGeom prst="rect">
            <a:avLst/>
          </a:prstGeom>
          <a:noFill/>
        </p:spPr>
        <p:txBody>
          <a:bodyPr wrap="none" rtlCol="0">
            <a:spAutoFit/>
          </a:bodyPr>
          <a:lstStyle/>
          <a:p>
            <a:r>
              <a:rPr lang="it-IT" b="1" dirty="0">
                <a:latin typeface="Calibri" panose="020F0502020204030204" pitchFamily="34" charset="0"/>
                <a:cs typeface="Calibri" panose="020F0502020204030204" pitchFamily="34" charset="0"/>
              </a:rPr>
              <a:t>Lat: 44.414165, </a:t>
            </a:r>
            <a:r>
              <a:rPr lang="it-IT" b="1" dirty="0" err="1">
                <a:latin typeface="Calibri" panose="020F0502020204030204" pitchFamily="34" charset="0"/>
                <a:cs typeface="Calibri" panose="020F0502020204030204" pitchFamily="34" charset="0"/>
              </a:rPr>
              <a:t>lon</a:t>
            </a:r>
            <a:r>
              <a:rPr lang="it-IT" b="1" dirty="0">
                <a:latin typeface="Calibri" panose="020F0502020204030204" pitchFamily="34" charset="0"/>
                <a:cs typeface="Calibri" panose="020F0502020204030204" pitchFamily="34" charset="0"/>
              </a:rPr>
              <a:t>:8.942184</a:t>
            </a:r>
            <a:endParaRPr lang="it-IT" dirty="0">
              <a:latin typeface="Calibri" panose="020F0502020204030204" pitchFamily="34" charset="0"/>
              <a:cs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533929" y="1627936"/>
            <a:ext cx="10972800" cy="4525963"/>
          </a:xfrm>
          <a:prstGeom prst="rect">
            <a:avLst/>
          </a:prstGeom>
        </p:spPr>
        <p:txBody>
          <a:bodyPr vert="horz" lIns="121920" tIns="60960" rIns="121920" bIns="6096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endParaRPr lang="en-US" sz="2933" u="sng" dirty="0">
              <a:solidFill>
                <a:schemeClr val="bg1"/>
              </a:solidFill>
              <a:latin typeface="Calibri" panose="020F0502020204030204" pitchFamily="34" charset="0"/>
              <a:cs typeface="Calibri" panose="020F0502020204030204" pitchFamily="34" charset="0"/>
            </a:endParaRPr>
          </a:p>
        </p:txBody>
      </p:sp>
      <p:sp>
        <p:nvSpPr>
          <p:cNvPr id="16" name="Content Placeholder 2"/>
          <p:cNvSpPr txBox="1">
            <a:spLocks/>
          </p:cNvSpPr>
          <p:nvPr/>
        </p:nvSpPr>
        <p:spPr>
          <a:xfrm>
            <a:off x="533929" y="1155939"/>
            <a:ext cx="11409036" cy="5607170"/>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vert="horz" lIns="121920" tIns="60960" rIns="121920" bIns="6096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1800" b="1" dirty="0">
                <a:solidFill>
                  <a:schemeClr val="tx1"/>
                </a:solidFill>
                <a:latin typeface="Calibri" panose="020F0502020204030204" pitchFamily="34" charset="0"/>
                <a:cs typeface="Calibri" panose="020F0502020204030204" pitchFamily="34" charset="0"/>
              </a:rPr>
              <a:t>2.GENOVA PREVIEW </a:t>
            </a:r>
            <a:r>
              <a:rPr lang="en-US" sz="1800" dirty="0">
                <a:solidFill>
                  <a:schemeClr val="tx1"/>
                </a:solidFill>
                <a:latin typeface="Calibri" panose="020F0502020204030204" pitchFamily="34" charset="0"/>
                <a:cs typeface="Calibri" panose="020F0502020204030204" pitchFamily="34" charset="0"/>
              </a:rPr>
              <a:t>Careful process of virtualization of the City’s entire heritage, in order to make it livable even when the sites should not be visited due to temporary restrictions i.e. weather alerts, infrastructural break, safety or health requirements, with immersive preview enriched with different contents, suitable for the multi-age of users and visitors. </a:t>
            </a:r>
          </a:p>
          <a:p>
            <a:pPr algn="l"/>
            <a:r>
              <a:rPr lang="en-US" sz="1800" b="1" dirty="0">
                <a:solidFill>
                  <a:schemeClr val="tx1"/>
                </a:solidFill>
                <a:latin typeface="Calibri" panose="020F0502020204030204" pitchFamily="34" charset="0"/>
                <a:cs typeface="Calibri" panose="020F0502020204030204" pitchFamily="34" charset="0"/>
              </a:rPr>
              <a:t>TIMING</a:t>
            </a:r>
            <a:r>
              <a:rPr lang="en-US" sz="1800" dirty="0">
                <a:solidFill>
                  <a:schemeClr val="tx1"/>
                </a:solidFill>
                <a:latin typeface="Calibri" panose="020F0502020204030204" pitchFamily="34" charset="0"/>
                <a:cs typeface="Calibri" panose="020F0502020204030204" pitchFamily="34" charset="0"/>
              </a:rPr>
              <a:t>: 2-5 YEARS</a:t>
            </a:r>
          </a:p>
          <a:p>
            <a:pPr algn="l"/>
            <a:r>
              <a:rPr lang="en-US" sz="1600" b="1" dirty="0">
                <a:solidFill>
                  <a:schemeClr val="tx1"/>
                </a:solidFill>
                <a:latin typeface="Calibri" panose="020F0502020204030204" pitchFamily="34" charset="0"/>
                <a:cs typeface="Calibri" panose="020F0502020204030204" pitchFamily="34" charset="0"/>
              </a:rPr>
              <a:t>Starting projects </a:t>
            </a:r>
            <a:r>
              <a:rPr lang="en-US" sz="1600" dirty="0">
                <a:solidFill>
                  <a:schemeClr val="tx1"/>
                </a:solidFill>
                <a:latin typeface="Calibri" panose="020F0502020204030204" pitchFamily="34" charset="0"/>
                <a:cs typeface="Calibri" panose="020F0502020204030204" pitchFamily="34" charset="0"/>
              </a:rPr>
              <a:t> </a:t>
            </a:r>
          </a:p>
          <a:p>
            <a:pPr marL="285750" indent="-285750" algn="l">
              <a:buFont typeface="Arial" panose="020B0604020202020204" pitchFamily="34" charset="0"/>
              <a:buChar char="•"/>
            </a:pPr>
            <a:r>
              <a:rPr lang="en-US" sz="1600" dirty="0">
                <a:solidFill>
                  <a:schemeClr val="tx1"/>
                </a:solidFill>
                <a:latin typeface="Calibri" panose="020F0502020204030204" pitchFamily="34" charset="0"/>
                <a:cs typeface="Calibri" panose="020F0502020204030204" pitchFamily="34" charset="0"/>
              </a:rPr>
              <a:t>Strengthening and diversification of the city's cultural offer in </a:t>
            </a:r>
            <a:r>
              <a:rPr lang="it-IT" sz="1600" dirty="0">
                <a:solidFill>
                  <a:schemeClr val="tx1"/>
                </a:solidFill>
                <a:latin typeface="Calibri" panose="020F0502020204030204" pitchFamily="34" charset="0"/>
                <a:cs typeface="Calibri" panose="020F0502020204030204" pitchFamily="34" charset="0"/>
              </a:rPr>
              <a:t>Museo della Città, Sale Paganini, Mostra </a:t>
            </a:r>
            <a:r>
              <a:rPr lang="it-IT" sz="1600" dirty="0" err="1">
                <a:solidFill>
                  <a:schemeClr val="tx1"/>
                </a:solidFill>
                <a:latin typeface="Calibri" panose="020F0502020204030204" pitchFamily="34" charset="0"/>
                <a:cs typeface="Calibri" panose="020F0502020204030204" pitchFamily="34" charset="0"/>
              </a:rPr>
              <a:t>Deredia</a:t>
            </a:r>
            <a:r>
              <a:rPr lang="it-IT" sz="1600" dirty="0">
                <a:solidFill>
                  <a:schemeClr val="tx1"/>
                </a:solidFill>
                <a:latin typeface="Calibri" panose="020F0502020204030204" pitchFamily="34" charset="0"/>
                <a:cs typeface="Calibri" panose="020F0502020204030204" pitchFamily="34" charset="0"/>
              </a:rPr>
              <a:t> </a:t>
            </a:r>
            <a:r>
              <a:rPr lang="it-IT" sz="1600" dirty="0" err="1">
                <a:solidFill>
                  <a:schemeClr val="tx1"/>
                </a:solidFill>
                <a:latin typeface="Calibri" panose="020F0502020204030204" pitchFamily="34" charset="0"/>
                <a:cs typeface="Calibri" panose="020F0502020204030204" pitchFamily="34" charset="0"/>
              </a:rPr>
              <a:t>pilot</a:t>
            </a:r>
            <a:r>
              <a:rPr lang="it-IT" sz="1600" dirty="0">
                <a:solidFill>
                  <a:schemeClr val="tx1"/>
                </a:solidFill>
                <a:latin typeface="Calibri" panose="020F0502020204030204" pitchFamily="34" charset="0"/>
                <a:cs typeface="Calibri" panose="020F0502020204030204" pitchFamily="34" charset="0"/>
              </a:rPr>
              <a:t> </a:t>
            </a:r>
            <a:r>
              <a:rPr lang="it-IT" sz="1600" dirty="0" err="1">
                <a:solidFill>
                  <a:schemeClr val="tx1"/>
                </a:solidFill>
                <a:latin typeface="Calibri" panose="020F0502020204030204" pitchFamily="34" charset="0"/>
                <a:cs typeface="Calibri" panose="020F0502020204030204" pitchFamily="34" charset="0"/>
              </a:rPr>
              <a:t>sites</a:t>
            </a:r>
            <a:r>
              <a:rPr lang="it-IT" sz="1600" dirty="0">
                <a:solidFill>
                  <a:schemeClr val="tx1"/>
                </a:solidFill>
                <a:latin typeface="Calibri" panose="020F0502020204030204" pitchFamily="34" charset="0"/>
                <a:cs typeface="Calibri" panose="020F0502020204030204" pitchFamily="34" charset="0"/>
              </a:rPr>
              <a:t> </a:t>
            </a:r>
            <a:r>
              <a:rPr lang="en-US" sz="1600" dirty="0">
                <a:solidFill>
                  <a:schemeClr val="tx1"/>
                </a:solidFill>
                <a:latin typeface="Calibri" panose="020F0502020204030204" pitchFamily="34" charset="0"/>
                <a:cs typeface="Calibri" panose="020F0502020204030204" pitchFamily="34" charset="0"/>
              </a:rPr>
              <a:t>by Bank Foundations about </a:t>
            </a:r>
            <a:r>
              <a:rPr lang="en-US" sz="1600" b="1" dirty="0">
                <a:solidFill>
                  <a:schemeClr val="tx1"/>
                </a:solidFill>
                <a:latin typeface="Calibri" panose="020F0502020204030204" pitchFamily="34" charset="0"/>
                <a:cs typeface="Calibri" panose="020F0502020204030204" pitchFamily="34" charset="0"/>
              </a:rPr>
              <a:t>6.000.000 €</a:t>
            </a:r>
            <a:r>
              <a:rPr lang="en-US" sz="1600" dirty="0">
                <a:solidFill>
                  <a:schemeClr val="tx1"/>
                </a:solidFill>
                <a:latin typeface="Calibri" panose="020F0502020204030204" pitchFamily="34" charset="0"/>
                <a:cs typeface="Calibri" panose="020F0502020204030204" pitchFamily="34" charset="0"/>
              </a:rPr>
              <a:t> </a:t>
            </a:r>
          </a:p>
          <a:p>
            <a:pPr marL="285750" indent="-285750" algn="l">
              <a:buFont typeface="Arial" panose="020B0604020202020204" pitchFamily="34" charset="0"/>
              <a:buChar char="•"/>
            </a:pPr>
            <a:r>
              <a:rPr lang="en-US" sz="1600" dirty="0" err="1">
                <a:solidFill>
                  <a:schemeClr val="tx1"/>
                </a:solidFill>
                <a:latin typeface="Calibri" panose="020F0502020204030204" pitchFamily="34" charset="0"/>
                <a:cs typeface="Calibri" panose="020F0502020204030204" pitchFamily="34" charset="0"/>
              </a:rPr>
              <a:t>Rolli</a:t>
            </a:r>
            <a:r>
              <a:rPr lang="en-US" sz="1600" dirty="0">
                <a:solidFill>
                  <a:schemeClr val="tx1"/>
                </a:solidFill>
                <a:latin typeface="Calibri" panose="020F0502020204030204" pitchFamily="34" charset="0"/>
                <a:cs typeface="Calibri" panose="020F0502020204030204" pitchFamily="34" charset="0"/>
              </a:rPr>
              <a:t> Days Digital Week 2020-2021 promotion of the </a:t>
            </a:r>
            <a:r>
              <a:rPr lang="en-US" sz="1600" dirty="0" err="1">
                <a:solidFill>
                  <a:schemeClr val="tx1"/>
                </a:solidFill>
                <a:latin typeface="Calibri" panose="020F0502020204030204" pitchFamily="34" charset="0"/>
                <a:cs typeface="Calibri" panose="020F0502020204030204" pitchFamily="34" charset="0"/>
              </a:rPr>
              <a:t>Rolli-Unesco</a:t>
            </a:r>
            <a:r>
              <a:rPr lang="en-US" sz="1600" dirty="0">
                <a:solidFill>
                  <a:schemeClr val="tx1"/>
                </a:solidFill>
                <a:latin typeface="Calibri" panose="020F0502020204030204" pitchFamily="34" charset="0"/>
                <a:cs typeface="Calibri" panose="020F0502020204030204" pitchFamily="34" charset="0"/>
              </a:rPr>
              <a:t> artistic heritage in a sustainable way, in case of prolonged shocks or stresses such as those brought about by adverse weather events or the recent pandemic restrictive situation </a:t>
            </a:r>
            <a:r>
              <a:rPr lang="en-US" sz="1600" b="1" dirty="0">
                <a:solidFill>
                  <a:schemeClr val="tx1"/>
                </a:solidFill>
                <a:latin typeface="Calibri" panose="020F0502020204030204" pitchFamily="34" charset="0"/>
                <a:cs typeface="Calibri" panose="020F0502020204030204" pitchFamily="34" charset="0"/>
              </a:rPr>
              <a:t>320.000 € </a:t>
            </a:r>
          </a:p>
        </p:txBody>
      </p:sp>
      <p:sp>
        <p:nvSpPr>
          <p:cNvPr id="6151" name="AutoShape 7" descr="JRC – EU NanoSafety Clust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latin typeface="Calibri" panose="020F0502020204030204" pitchFamily="34" charset="0"/>
              <a:cs typeface="Calibri" panose="020F0502020204030204" pitchFamily="34" charset="0"/>
            </a:endParaRPr>
          </a:p>
        </p:txBody>
      </p:sp>
      <p:sp>
        <p:nvSpPr>
          <p:cNvPr id="6153" name="AutoShape 9" descr="JRC – EU NanoSafety Clust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latin typeface="Calibri" panose="020F0502020204030204" pitchFamily="34" charset="0"/>
              <a:cs typeface="Calibri" panose="020F0502020204030204" pitchFamily="34" charset="0"/>
            </a:endParaRPr>
          </a:p>
        </p:txBody>
      </p:sp>
      <p:sp>
        <p:nvSpPr>
          <p:cNvPr id="6157" name="AutoShape 13" descr="Incendi a Genova, Vigili del fuoco al collasso: &quot;Siamo troppo pochi&quot; -  Genova 24"/>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latin typeface="Calibri" panose="020F0502020204030204" pitchFamily="34" charset="0"/>
              <a:cs typeface="Calibri" panose="020F0502020204030204" pitchFamily="34" charset="0"/>
            </a:endParaRPr>
          </a:p>
        </p:txBody>
      </p:sp>
      <p:sp>
        <p:nvSpPr>
          <p:cNvPr id="6159" name="AutoShape 15" descr="Incendi a Genova, Vigili del fuoco al collasso: &quot;Siamo troppo pochi&quot; -  Genova 24"/>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latin typeface="Calibri" panose="020F0502020204030204" pitchFamily="34" charset="0"/>
              <a:cs typeface="Calibri" panose="020F0502020204030204" pitchFamily="34" charset="0"/>
            </a:endParaRPr>
          </a:p>
        </p:txBody>
      </p:sp>
      <p:sp>
        <p:nvSpPr>
          <p:cNvPr id="21" name="Title 1"/>
          <p:cNvSpPr txBox="1">
            <a:spLocks/>
          </p:cNvSpPr>
          <p:nvPr/>
        </p:nvSpPr>
        <p:spPr>
          <a:xfrm>
            <a:off x="0" y="-110840"/>
            <a:ext cx="12194515" cy="593586"/>
          </a:xfrm>
          <a:prstGeom prst="rect">
            <a:avLst/>
          </a:prstGeom>
        </p:spPr>
        <p:txBody>
          <a:bodyPr vert="horz" lIns="121920" tIns="60960" rIns="121920" bIns="6096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800" dirty="0">
                <a:solidFill>
                  <a:schemeClr val="bg1"/>
                </a:solidFill>
                <a:latin typeface="Calibri" panose="020F0502020204030204" pitchFamily="34" charset="0"/>
                <a:cs typeface="Calibri" panose="020F0502020204030204" pitchFamily="34" charset="0"/>
              </a:rPr>
              <a:t>GENOA’S PATH TOWARDS CLIMATE RESILIENCE  - GENOA 2050 - Action 2. Building Resilience through RENOVATION</a:t>
            </a:r>
          </a:p>
        </p:txBody>
      </p:sp>
      <p:pic>
        <p:nvPicPr>
          <p:cNvPr id="14" name="Segnaposto immagine 7" descr="Immagine che contiene pavimento, colonnato&#10;&#10;Descrizione generata automaticamente">
            <a:extLst>
              <a:ext uri="{FF2B5EF4-FFF2-40B4-BE49-F238E27FC236}">
                <a16:creationId xmlns:a16="http://schemas.microsoft.com/office/drawing/2014/main" id="{036B5733-47A1-4B69-8918-BC1396F2E92C}"/>
              </a:ext>
            </a:extLst>
          </p:cNvPr>
          <p:cNvPicPr>
            <a:picLocks noChangeAspect="1"/>
          </p:cNvPicPr>
          <p:nvPr/>
        </p:nvPicPr>
        <p:blipFill>
          <a:blip r:embed="rId2" cstate="print">
            <a:extLst>
              <a:ext uri="{28A0092B-C50C-407E-A947-70E740481C1C}">
                <a14:useLocalDpi xmlns:a14="http://schemas.microsoft.com/office/drawing/2010/main" val="0"/>
              </a:ext>
            </a:extLst>
          </a:blip>
          <a:srcRect l="1169" r="1169"/>
          <a:stretch>
            <a:fillRect/>
          </a:stretch>
        </p:blipFill>
        <p:spPr>
          <a:xfrm>
            <a:off x="2071472" y="4301853"/>
            <a:ext cx="4034422" cy="2322926"/>
          </a:xfrm>
          <a:prstGeom prst="rect">
            <a:avLst/>
          </a:prstGeom>
        </p:spPr>
      </p:pic>
      <p:pic>
        <p:nvPicPr>
          <p:cNvPr id="15" name="Immagine 14">
            <a:extLst>
              <a:ext uri="{FF2B5EF4-FFF2-40B4-BE49-F238E27FC236}">
                <a16:creationId xmlns:a16="http://schemas.microsoft.com/office/drawing/2014/main" id="{C6F6F283-4226-40C5-A289-EFA1D7B1AC8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11386" y="4810568"/>
            <a:ext cx="973282" cy="301886"/>
          </a:xfrm>
          <a:prstGeom prst="rect">
            <a:avLst/>
          </a:prstGeom>
        </p:spPr>
      </p:pic>
      <p:pic>
        <p:nvPicPr>
          <p:cNvPr id="17" name="Immagine 16">
            <a:extLst>
              <a:ext uri="{FF2B5EF4-FFF2-40B4-BE49-F238E27FC236}">
                <a16:creationId xmlns:a16="http://schemas.microsoft.com/office/drawing/2014/main" id="{CE80A648-9070-4696-A4E2-0F5556C4B0D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245" r="3108"/>
          <a:stretch/>
        </p:blipFill>
        <p:spPr>
          <a:xfrm>
            <a:off x="811386" y="4300220"/>
            <a:ext cx="973282" cy="439957"/>
          </a:xfrm>
          <a:prstGeom prst="rect">
            <a:avLst/>
          </a:prstGeom>
        </p:spPr>
      </p:pic>
      <p:pic>
        <p:nvPicPr>
          <p:cNvPr id="2" name="Immagine 1">
            <a:extLst>
              <a:ext uri="{FF2B5EF4-FFF2-40B4-BE49-F238E27FC236}">
                <a16:creationId xmlns:a16="http://schemas.microsoft.com/office/drawing/2014/main" id="{79F79755-DD41-47C0-9A54-2308422AC819}"/>
              </a:ext>
            </a:extLst>
          </p:cNvPr>
          <p:cNvPicPr>
            <a:picLocks noChangeAspect="1"/>
          </p:cNvPicPr>
          <p:nvPr/>
        </p:nvPicPr>
        <p:blipFill rotWithShape="1">
          <a:blip r:embed="rId5"/>
          <a:srcRect l="-1" t="10019" r="52595" b="16667"/>
          <a:stretch/>
        </p:blipFill>
        <p:spPr>
          <a:xfrm>
            <a:off x="6315615" y="4311575"/>
            <a:ext cx="5340546" cy="2322926"/>
          </a:xfrm>
          <a:prstGeom prst="rect">
            <a:avLst/>
          </a:prstGeom>
        </p:spPr>
      </p:pic>
      <p:sp>
        <p:nvSpPr>
          <p:cNvPr id="3" name="Rettangolo 2">
            <a:extLst>
              <a:ext uri="{FF2B5EF4-FFF2-40B4-BE49-F238E27FC236}">
                <a16:creationId xmlns:a16="http://schemas.microsoft.com/office/drawing/2014/main" id="{B7369CB8-193C-4192-A6E8-26BF2E2314BA}"/>
              </a:ext>
            </a:extLst>
          </p:cNvPr>
          <p:cNvSpPr/>
          <p:nvPr/>
        </p:nvSpPr>
        <p:spPr>
          <a:xfrm>
            <a:off x="8197485" y="2302586"/>
            <a:ext cx="2136960" cy="307777"/>
          </a:xfrm>
          <a:prstGeom prst="rect">
            <a:avLst/>
          </a:prstGeom>
        </p:spPr>
        <p:txBody>
          <a:bodyPr wrap="square">
            <a:spAutoFit/>
          </a:bodyPr>
          <a:lstStyle/>
          <a:p>
            <a:endParaRPr lang="it-IT" dirty="0">
              <a:latin typeface="Calibri" panose="020F0502020204030204" pitchFamily="34" charset="0"/>
              <a:cs typeface="Calibri" panose="020F0502020204030204" pitchFamily="34" charset="0"/>
            </a:endParaRPr>
          </a:p>
        </p:txBody>
      </p:sp>
      <p:sp>
        <p:nvSpPr>
          <p:cNvPr id="19" name="Rettangolo 18">
            <a:extLst>
              <a:ext uri="{FF2B5EF4-FFF2-40B4-BE49-F238E27FC236}">
                <a16:creationId xmlns:a16="http://schemas.microsoft.com/office/drawing/2014/main" id="{51D73D54-7538-41FD-8E22-DA51C11BC351}"/>
              </a:ext>
            </a:extLst>
          </p:cNvPr>
          <p:cNvSpPr/>
          <p:nvPr/>
        </p:nvSpPr>
        <p:spPr>
          <a:xfrm>
            <a:off x="533928" y="629985"/>
            <a:ext cx="11409036" cy="338554"/>
          </a:xfrm>
          <a:prstGeom prst="rect">
            <a:avLst/>
          </a:prstGeom>
          <a:solidFill>
            <a:schemeClr val="bg1">
              <a:lumMod val="65000"/>
            </a:schemeClr>
          </a:solidFill>
        </p:spPr>
        <p:txBody>
          <a:bodyPr wrap="square">
            <a:spAutoFit/>
          </a:bodyPr>
          <a:lstStyle/>
          <a:p>
            <a:pPr algn="ctr"/>
            <a:r>
              <a:rPr lang="en-US" sz="1600" b="1" dirty="0">
                <a:solidFill>
                  <a:schemeClr val="bg1"/>
                </a:solidFill>
                <a:latin typeface="Calibri" panose="020F0502020204030204" pitchFamily="34" charset="0"/>
                <a:cs typeface="Calibri" panose="020F0502020204030204" pitchFamily="34" charset="0"/>
              </a:rPr>
              <a:t>Grey asset</a:t>
            </a:r>
          </a:p>
        </p:txBody>
      </p:sp>
    </p:spTree>
    <p:extLst>
      <p:ext uri="{BB962C8B-B14F-4D97-AF65-F5344CB8AC3E}">
        <p14:creationId xmlns:p14="http://schemas.microsoft.com/office/powerpoint/2010/main" val="3118736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7" name="Raggruppa">
            <a:extLst>
              <a:ext uri="{FF2B5EF4-FFF2-40B4-BE49-F238E27FC236}">
                <a16:creationId xmlns:a16="http://schemas.microsoft.com/office/drawing/2014/main" id="{3F975D90-7FCB-4AD6-B463-B99C55DB08A5}"/>
              </a:ext>
            </a:extLst>
          </p:cNvPr>
          <p:cNvGrpSpPr>
            <a:grpSpLocks/>
          </p:cNvGrpSpPr>
          <p:nvPr/>
        </p:nvGrpSpPr>
        <p:grpSpPr bwMode="auto">
          <a:xfrm>
            <a:off x="1866678" y="1453307"/>
            <a:ext cx="8458646" cy="2734717"/>
            <a:chOff x="0" y="0"/>
            <a:chExt cx="12029987" cy="3889608"/>
          </a:xfrm>
        </p:grpSpPr>
        <p:pic>
          <p:nvPicPr>
            <p:cNvPr id="12" name="pasted-image.jpeg" descr="pasted-image.jpeg">
              <a:extLst>
                <a:ext uri="{FF2B5EF4-FFF2-40B4-BE49-F238E27FC236}">
                  <a16:creationId xmlns:a16="http://schemas.microsoft.com/office/drawing/2014/main" id="{069E1512-C395-4424-93C3-6E986FE3109E}"/>
                </a:ext>
              </a:extLst>
            </p:cNvPr>
            <p:cNvPicPr>
              <a:picLocks noChangeAspect="1"/>
            </p:cNvPicPr>
            <p:nvPr/>
          </p:nvPicPr>
          <p:blipFill>
            <a:blip r:embed="rId3"/>
            <a:stretch>
              <a:fillRect/>
            </a:stretch>
          </p:blipFill>
          <p:spPr>
            <a:xfrm>
              <a:off x="0" y="14289"/>
              <a:ext cx="6865887" cy="3861031"/>
            </a:xfrm>
            <a:prstGeom prst="rect">
              <a:avLst/>
            </a:prstGeom>
            <a:ln w="12700" cap="flat">
              <a:solidFill>
                <a:schemeClr val="tx1"/>
              </a:solidFill>
              <a:miter lim="400000"/>
            </a:ln>
            <a:effectLst>
              <a:outerShdw blurRad="50800" dist="38100" dir="8100000" algn="tr" rotWithShape="0">
                <a:prstClr val="black">
                  <a:alpha val="40000"/>
                </a:prstClr>
              </a:outerShdw>
            </a:effectLst>
          </p:spPr>
        </p:pic>
        <p:pic>
          <p:nvPicPr>
            <p:cNvPr id="13" name="pasted-image.jpeg" descr="pasted-image.jpeg">
              <a:extLst>
                <a:ext uri="{FF2B5EF4-FFF2-40B4-BE49-F238E27FC236}">
                  <a16:creationId xmlns:a16="http://schemas.microsoft.com/office/drawing/2014/main" id="{7F8C8B78-71AA-45C9-92C8-A64D715EE52F}"/>
                </a:ext>
              </a:extLst>
            </p:cNvPr>
            <p:cNvPicPr>
              <a:picLocks noChangeAspect="1"/>
            </p:cNvPicPr>
            <p:nvPr/>
          </p:nvPicPr>
          <p:blipFill>
            <a:blip r:embed="rId4"/>
            <a:stretch>
              <a:fillRect/>
            </a:stretch>
          </p:blipFill>
          <p:spPr>
            <a:xfrm>
              <a:off x="7180209" y="0"/>
              <a:ext cx="4849778" cy="3889608"/>
            </a:xfrm>
            <a:prstGeom prst="rect">
              <a:avLst/>
            </a:prstGeom>
            <a:ln w="12700" cap="flat">
              <a:solidFill>
                <a:schemeClr val="tx1"/>
              </a:solidFill>
              <a:miter lim="400000"/>
            </a:ln>
            <a:effectLst>
              <a:outerShdw blurRad="50800" dist="38100" dir="8100000" algn="tr" rotWithShape="0">
                <a:prstClr val="black">
                  <a:alpha val="40000"/>
                </a:prstClr>
              </a:outerShdw>
            </a:effectLst>
          </p:spPr>
        </p:pic>
      </p:grpSp>
      <p:sp>
        <p:nvSpPr>
          <p:cNvPr id="11268" name="October, 9">
            <a:extLst>
              <a:ext uri="{FF2B5EF4-FFF2-40B4-BE49-F238E27FC236}">
                <a16:creationId xmlns:a16="http://schemas.microsoft.com/office/drawing/2014/main" id="{5B767329-3BBD-4A1F-8D3C-0CE4271DEFD9}"/>
              </a:ext>
            </a:extLst>
          </p:cNvPr>
          <p:cNvSpPr txBox="1">
            <a:spLocks noChangeArrowheads="1"/>
          </p:cNvSpPr>
          <p:nvPr/>
        </p:nvSpPr>
        <p:spPr bwMode="auto">
          <a:xfrm>
            <a:off x="1765505" y="895111"/>
            <a:ext cx="1452190" cy="366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19050" tIns="19050" rIns="19050" bIns="19050" anchor="ctr"/>
          <a:lstStyle>
            <a:lvl1pPr defTabSz="585788">
              <a:spcBef>
                <a:spcPts val="4200"/>
              </a:spcBef>
              <a:buSzPct val="75000"/>
              <a:buChar char="•"/>
              <a:defRPr sz="3600">
                <a:solidFill>
                  <a:srgbClr val="000000"/>
                </a:solidFill>
                <a:latin typeface="Helvetica Light"/>
                <a:ea typeface="Helvetica Light"/>
                <a:cs typeface="Helvetica Light"/>
                <a:sym typeface="Helvetica Light"/>
              </a:defRPr>
            </a:lvl1pPr>
            <a:lvl2pPr marL="742950" indent="-285750" defTabSz="585788">
              <a:spcBef>
                <a:spcPts val="4200"/>
              </a:spcBef>
              <a:buSzPct val="75000"/>
              <a:buChar char="•"/>
              <a:defRPr sz="3600">
                <a:solidFill>
                  <a:srgbClr val="000000"/>
                </a:solidFill>
                <a:latin typeface="Helvetica Light"/>
                <a:ea typeface="Helvetica Light"/>
                <a:cs typeface="Helvetica Light"/>
                <a:sym typeface="Helvetica Light"/>
              </a:defRPr>
            </a:lvl2pPr>
            <a:lvl3pPr marL="1143000" indent="-228600" defTabSz="585788">
              <a:spcBef>
                <a:spcPts val="4200"/>
              </a:spcBef>
              <a:buSzPct val="75000"/>
              <a:buChar char="•"/>
              <a:defRPr sz="3600">
                <a:solidFill>
                  <a:srgbClr val="000000"/>
                </a:solidFill>
                <a:latin typeface="Helvetica Light"/>
                <a:ea typeface="Helvetica Light"/>
                <a:cs typeface="Helvetica Light"/>
                <a:sym typeface="Helvetica Light"/>
              </a:defRPr>
            </a:lvl3pPr>
            <a:lvl4pPr marL="1600200" indent="-228600" defTabSz="585788">
              <a:spcBef>
                <a:spcPts val="4200"/>
              </a:spcBef>
              <a:buSzPct val="75000"/>
              <a:buChar char="•"/>
              <a:defRPr sz="3600">
                <a:solidFill>
                  <a:srgbClr val="000000"/>
                </a:solidFill>
                <a:latin typeface="Helvetica Light"/>
                <a:ea typeface="Helvetica Light"/>
                <a:cs typeface="Helvetica Light"/>
                <a:sym typeface="Helvetica Light"/>
              </a:defRPr>
            </a:lvl4pPr>
            <a:lvl5pPr marL="2057400" indent="-228600" defTabSz="585788">
              <a:spcBef>
                <a:spcPts val="4200"/>
              </a:spcBef>
              <a:buSzPct val="75000"/>
              <a:buChar char="•"/>
              <a:defRPr sz="3600">
                <a:solidFill>
                  <a:srgbClr val="000000"/>
                </a:solidFill>
                <a:latin typeface="Helvetica Light"/>
                <a:ea typeface="Helvetica Light"/>
                <a:cs typeface="Helvetica Light"/>
                <a:sym typeface="Helvetica Light"/>
              </a:defRPr>
            </a:lvl5pPr>
            <a:lvl6pPr marL="25146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6pPr>
            <a:lvl7pPr marL="29718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7pPr>
            <a:lvl8pPr marL="34290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8pPr>
            <a:lvl9pPr marL="38862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9pPr>
          </a:lstStyle>
          <a:p>
            <a:pPr algn="ctr" eaLnBrk="1">
              <a:spcBef>
                <a:spcPct val="0"/>
              </a:spcBef>
              <a:buSzTx/>
              <a:buFontTx/>
              <a:buNone/>
            </a:pPr>
            <a:r>
              <a:rPr lang="it-IT" altLang="it-IT" sz="1828" dirty="0" err="1">
                <a:solidFill>
                  <a:schemeClr val="tx1"/>
                </a:solidFill>
                <a:latin typeface="Calibri" panose="020F0502020204030204" pitchFamily="34" charset="0"/>
                <a:cs typeface="Calibri" panose="020F0502020204030204" pitchFamily="34" charset="0"/>
                <a:sym typeface="Helvetica" panose="020B0604020202020204" pitchFamily="34" charset="0"/>
              </a:rPr>
              <a:t>October</a:t>
            </a:r>
            <a:r>
              <a:rPr lang="it-IT" altLang="it-IT" sz="1828" dirty="0">
                <a:solidFill>
                  <a:schemeClr val="tx1"/>
                </a:solidFill>
                <a:latin typeface="Calibri" panose="020F0502020204030204" pitchFamily="34" charset="0"/>
                <a:cs typeface="Calibri" panose="020F0502020204030204" pitchFamily="34" charset="0"/>
                <a:sym typeface="Helvetica" panose="020B0604020202020204" pitchFamily="34" charset="0"/>
              </a:rPr>
              <a:t>, 9th </a:t>
            </a:r>
          </a:p>
        </p:txBody>
      </p:sp>
      <p:sp>
        <p:nvSpPr>
          <p:cNvPr id="11269" name="November, 15">
            <a:extLst>
              <a:ext uri="{FF2B5EF4-FFF2-40B4-BE49-F238E27FC236}">
                <a16:creationId xmlns:a16="http://schemas.microsoft.com/office/drawing/2014/main" id="{AC22B237-D239-45A3-84DA-8DD5F2063FBE}"/>
              </a:ext>
            </a:extLst>
          </p:cNvPr>
          <p:cNvSpPr txBox="1">
            <a:spLocks noChangeArrowheads="1"/>
          </p:cNvSpPr>
          <p:nvPr/>
        </p:nvSpPr>
        <p:spPr bwMode="auto">
          <a:xfrm>
            <a:off x="6694290" y="900422"/>
            <a:ext cx="1964531" cy="367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19050" tIns="19050" rIns="19050" bIns="19050" anchor="ctr"/>
          <a:lstStyle>
            <a:lvl1pPr defTabSz="585788">
              <a:spcBef>
                <a:spcPts val="4200"/>
              </a:spcBef>
              <a:buSzPct val="75000"/>
              <a:buChar char="•"/>
              <a:defRPr sz="3600">
                <a:solidFill>
                  <a:srgbClr val="000000"/>
                </a:solidFill>
                <a:latin typeface="Helvetica Light"/>
                <a:ea typeface="Helvetica Light"/>
                <a:cs typeface="Helvetica Light"/>
                <a:sym typeface="Helvetica Light"/>
              </a:defRPr>
            </a:lvl1pPr>
            <a:lvl2pPr marL="742950" indent="-285750" defTabSz="585788">
              <a:spcBef>
                <a:spcPts val="4200"/>
              </a:spcBef>
              <a:buSzPct val="75000"/>
              <a:buChar char="•"/>
              <a:defRPr sz="3600">
                <a:solidFill>
                  <a:srgbClr val="000000"/>
                </a:solidFill>
                <a:latin typeface="Helvetica Light"/>
                <a:ea typeface="Helvetica Light"/>
                <a:cs typeface="Helvetica Light"/>
                <a:sym typeface="Helvetica Light"/>
              </a:defRPr>
            </a:lvl2pPr>
            <a:lvl3pPr marL="1143000" indent="-228600" defTabSz="585788">
              <a:spcBef>
                <a:spcPts val="4200"/>
              </a:spcBef>
              <a:buSzPct val="75000"/>
              <a:buChar char="•"/>
              <a:defRPr sz="3600">
                <a:solidFill>
                  <a:srgbClr val="000000"/>
                </a:solidFill>
                <a:latin typeface="Helvetica Light"/>
                <a:ea typeface="Helvetica Light"/>
                <a:cs typeface="Helvetica Light"/>
                <a:sym typeface="Helvetica Light"/>
              </a:defRPr>
            </a:lvl3pPr>
            <a:lvl4pPr marL="1600200" indent="-228600" defTabSz="585788">
              <a:spcBef>
                <a:spcPts val="4200"/>
              </a:spcBef>
              <a:buSzPct val="75000"/>
              <a:buChar char="•"/>
              <a:defRPr sz="3600">
                <a:solidFill>
                  <a:srgbClr val="000000"/>
                </a:solidFill>
                <a:latin typeface="Helvetica Light"/>
                <a:ea typeface="Helvetica Light"/>
                <a:cs typeface="Helvetica Light"/>
                <a:sym typeface="Helvetica Light"/>
              </a:defRPr>
            </a:lvl4pPr>
            <a:lvl5pPr marL="2057400" indent="-228600" defTabSz="585788">
              <a:spcBef>
                <a:spcPts val="4200"/>
              </a:spcBef>
              <a:buSzPct val="75000"/>
              <a:buChar char="•"/>
              <a:defRPr sz="3600">
                <a:solidFill>
                  <a:srgbClr val="000000"/>
                </a:solidFill>
                <a:latin typeface="Helvetica Light"/>
                <a:ea typeface="Helvetica Light"/>
                <a:cs typeface="Helvetica Light"/>
                <a:sym typeface="Helvetica Light"/>
              </a:defRPr>
            </a:lvl5pPr>
            <a:lvl6pPr marL="25146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6pPr>
            <a:lvl7pPr marL="29718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7pPr>
            <a:lvl8pPr marL="34290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8pPr>
            <a:lvl9pPr marL="38862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9pPr>
          </a:lstStyle>
          <a:p>
            <a:pPr algn="ctr" eaLnBrk="1">
              <a:spcBef>
                <a:spcPct val="0"/>
              </a:spcBef>
              <a:buSzTx/>
              <a:buFontTx/>
              <a:buNone/>
            </a:pPr>
            <a:r>
              <a:rPr lang="it-IT" altLang="it-IT" sz="1828" dirty="0">
                <a:solidFill>
                  <a:schemeClr val="tx1"/>
                </a:solidFill>
                <a:latin typeface="Calibri" panose="020F0502020204030204" pitchFamily="34" charset="0"/>
                <a:cs typeface="Calibri" panose="020F0502020204030204" pitchFamily="34" charset="0"/>
                <a:sym typeface="Helvetica" panose="020B0604020202020204" pitchFamily="34" charset="0"/>
              </a:rPr>
              <a:t>November, 15th  </a:t>
            </a:r>
          </a:p>
        </p:txBody>
      </p:sp>
      <p:sp>
        <p:nvSpPr>
          <p:cNvPr id="11282" name="1.200.000 sqm urban area flooding">
            <a:extLst>
              <a:ext uri="{FF2B5EF4-FFF2-40B4-BE49-F238E27FC236}">
                <a16:creationId xmlns:a16="http://schemas.microsoft.com/office/drawing/2014/main" id="{1A4DEF01-8043-4D10-B15D-A52AFD74A23A}"/>
              </a:ext>
            </a:extLst>
          </p:cNvPr>
          <p:cNvSpPr txBox="1">
            <a:spLocks noChangeArrowheads="1"/>
          </p:cNvSpPr>
          <p:nvPr/>
        </p:nvSpPr>
        <p:spPr bwMode="auto">
          <a:xfrm>
            <a:off x="1866676" y="1171412"/>
            <a:ext cx="3544328" cy="29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19050" tIns="19050" rIns="19050" bIns="19050" anchor="ctr">
            <a:spAutoFit/>
          </a:bodyPr>
          <a:lstStyle>
            <a:lvl1pPr defTabSz="585788">
              <a:spcBef>
                <a:spcPts val="4200"/>
              </a:spcBef>
              <a:buSzPct val="75000"/>
              <a:buChar char="•"/>
              <a:defRPr sz="3600">
                <a:solidFill>
                  <a:srgbClr val="000000"/>
                </a:solidFill>
                <a:latin typeface="Helvetica Light"/>
                <a:ea typeface="Helvetica Light"/>
                <a:cs typeface="Helvetica Light"/>
                <a:sym typeface="Helvetica Light"/>
              </a:defRPr>
            </a:lvl1pPr>
            <a:lvl2pPr marL="742950" indent="-285750" defTabSz="585788">
              <a:spcBef>
                <a:spcPts val="4200"/>
              </a:spcBef>
              <a:buSzPct val="75000"/>
              <a:buChar char="•"/>
              <a:defRPr sz="3600">
                <a:solidFill>
                  <a:srgbClr val="000000"/>
                </a:solidFill>
                <a:latin typeface="Helvetica Light"/>
                <a:ea typeface="Helvetica Light"/>
                <a:cs typeface="Helvetica Light"/>
                <a:sym typeface="Helvetica Light"/>
              </a:defRPr>
            </a:lvl2pPr>
            <a:lvl3pPr marL="1143000" indent="-228600" defTabSz="585788">
              <a:spcBef>
                <a:spcPts val="4200"/>
              </a:spcBef>
              <a:buSzPct val="75000"/>
              <a:buChar char="•"/>
              <a:defRPr sz="3600">
                <a:solidFill>
                  <a:srgbClr val="000000"/>
                </a:solidFill>
                <a:latin typeface="Helvetica Light"/>
                <a:ea typeface="Helvetica Light"/>
                <a:cs typeface="Helvetica Light"/>
                <a:sym typeface="Helvetica Light"/>
              </a:defRPr>
            </a:lvl3pPr>
            <a:lvl4pPr marL="1600200" indent="-228600" defTabSz="585788">
              <a:spcBef>
                <a:spcPts val="4200"/>
              </a:spcBef>
              <a:buSzPct val="75000"/>
              <a:buChar char="•"/>
              <a:defRPr sz="3600">
                <a:solidFill>
                  <a:srgbClr val="000000"/>
                </a:solidFill>
                <a:latin typeface="Helvetica Light"/>
                <a:ea typeface="Helvetica Light"/>
                <a:cs typeface="Helvetica Light"/>
                <a:sym typeface="Helvetica Light"/>
              </a:defRPr>
            </a:lvl4pPr>
            <a:lvl5pPr marL="2057400" indent="-228600" defTabSz="585788">
              <a:spcBef>
                <a:spcPts val="4200"/>
              </a:spcBef>
              <a:buSzPct val="75000"/>
              <a:buChar char="•"/>
              <a:defRPr sz="3600">
                <a:solidFill>
                  <a:srgbClr val="000000"/>
                </a:solidFill>
                <a:latin typeface="Helvetica Light"/>
                <a:ea typeface="Helvetica Light"/>
                <a:cs typeface="Helvetica Light"/>
                <a:sym typeface="Helvetica Light"/>
              </a:defRPr>
            </a:lvl5pPr>
            <a:lvl6pPr marL="25146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6pPr>
            <a:lvl7pPr marL="29718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7pPr>
            <a:lvl8pPr marL="34290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8pPr>
            <a:lvl9pPr marL="38862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9pPr>
          </a:lstStyle>
          <a:p>
            <a:pPr eaLnBrk="1">
              <a:spcBef>
                <a:spcPct val="0"/>
              </a:spcBef>
              <a:buSzTx/>
              <a:buFontTx/>
              <a:buNone/>
            </a:pP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1.200.000 </a:t>
            </a: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sqm</a:t>
            </a: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a:t>
            </a: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urban</a:t>
            </a: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area </a:t>
            </a: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flooding</a:t>
            </a: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a:t>
            </a:r>
          </a:p>
        </p:txBody>
      </p:sp>
      <p:sp>
        <p:nvSpPr>
          <p:cNvPr id="11283" name="129 landslides occured in 24h">
            <a:extLst>
              <a:ext uri="{FF2B5EF4-FFF2-40B4-BE49-F238E27FC236}">
                <a16:creationId xmlns:a16="http://schemas.microsoft.com/office/drawing/2014/main" id="{20E895DF-8793-4A09-B2A1-5AA8BB0C5F25}"/>
              </a:ext>
            </a:extLst>
          </p:cNvPr>
          <p:cNvSpPr txBox="1">
            <a:spLocks noChangeArrowheads="1"/>
          </p:cNvSpPr>
          <p:nvPr/>
        </p:nvSpPr>
        <p:spPr bwMode="auto">
          <a:xfrm>
            <a:off x="6854467" y="1171411"/>
            <a:ext cx="2688236" cy="29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19050" tIns="19050" rIns="19050" bIns="19050" anchor="ctr">
            <a:spAutoFit/>
          </a:bodyPr>
          <a:lstStyle>
            <a:lvl1pPr defTabSz="585788">
              <a:spcBef>
                <a:spcPts val="4200"/>
              </a:spcBef>
              <a:buSzPct val="75000"/>
              <a:buChar char="•"/>
              <a:defRPr sz="3600">
                <a:solidFill>
                  <a:srgbClr val="000000"/>
                </a:solidFill>
                <a:latin typeface="Helvetica Light"/>
                <a:ea typeface="Helvetica Light"/>
                <a:cs typeface="Helvetica Light"/>
                <a:sym typeface="Helvetica Light"/>
              </a:defRPr>
            </a:lvl1pPr>
            <a:lvl2pPr marL="742950" indent="-285750" defTabSz="585788">
              <a:spcBef>
                <a:spcPts val="4200"/>
              </a:spcBef>
              <a:buSzPct val="75000"/>
              <a:buChar char="•"/>
              <a:defRPr sz="3600">
                <a:solidFill>
                  <a:srgbClr val="000000"/>
                </a:solidFill>
                <a:latin typeface="Helvetica Light"/>
                <a:ea typeface="Helvetica Light"/>
                <a:cs typeface="Helvetica Light"/>
                <a:sym typeface="Helvetica Light"/>
              </a:defRPr>
            </a:lvl2pPr>
            <a:lvl3pPr marL="1143000" indent="-228600" defTabSz="585788">
              <a:spcBef>
                <a:spcPts val="4200"/>
              </a:spcBef>
              <a:buSzPct val="75000"/>
              <a:buChar char="•"/>
              <a:defRPr sz="3600">
                <a:solidFill>
                  <a:srgbClr val="000000"/>
                </a:solidFill>
                <a:latin typeface="Helvetica Light"/>
                <a:ea typeface="Helvetica Light"/>
                <a:cs typeface="Helvetica Light"/>
                <a:sym typeface="Helvetica Light"/>
              </a:defRPr>
            </a:lvl3pPr>
            <a:lvl4pPr marL="1600200" indent="-228600" defTabSz="585788">
              <a:spcBef>
                <a:spcPts val="4200"/>
              </a:spcBef>
              <a:buSzPct val="75000"/>
              <a:buChar char="•"/>
              <a:defRPr sz="3600">
                <a:solidFill>
                  <a:srgbClr val="000000"/>
                </a:solidFill>
                <a:latin typeface="Helvetica Light"/>
                <a:ea typeface="Helvetica Light"/>
                <a:cs typeface="Helvetica Light"/>
                <a:sym typeface="Helvetica Light"/>
              </a:defRPr>
            </a:lvl4pPr>
            <a:lvl5pPr marL="2057400" indent="-228600" defTabSz="585788">
              <a:spcBef>
                <a:spcPts val="4200"/>
              </a:spcBef>
              <a:buSzPct val="75000"/>
              <a:buChar char="•"/>
              <a:defRPr sz="3600">
                <a:solidFill>
                  <a:srgbClr val="000000"/>
                </a:solidFill>
                <a:latin typeface="Helvetica Light"/>
                <a:ea typeface="Helvetica Light"/>
                <a:cs typeface="Helvetica Light"/>
                <a:sym typeface="Helvetica Light"/>
              </a:defRPr>
            </a:lvl5pPr>
            <a:lvl6pPr marL="25146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6pPr>
            <a:lvl7pPr marL="29718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7pPr>
            <a:lvl8pPr marL="34290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8pPr>
            <a:lvl9pPr marL="38862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9pPr>
          </a:lstStyle>
          <a:p>
            <a:pPr algn="r" eaLnBrk="1">
              <a:spcBef>
                <a:spcPct val="0"/>
              </a:spcBef>
              <a:buSzTx/>
              <a:buFontTx/>
              <a:buNone/>
            </a:pP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129 </a:t>
            </a: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landslides</a:t>
            </a: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a:t>
            </a: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occured</a:t>
            </a: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in 24h </a:t>
            </a:r>
          </a:p>
        </p:txBody>
      </p:sp>
      <p:pic>
        <p:nvPicPr>
          <p:cNvPr id="11271" name="Raggruppa" descr="Raggruppa">
            <a:extLst>
              <a:ext uri="{FF2B5EF4-FFF2-40B4-BE49-F238E27FC236}">
                <a16:creationId xmlns:a16="http://schemas.microsoft.com/office/drawing/2014/main" id="{4D7393B1-984D-4C11-B491-862CCE048E93}"/>
              </a:ext>
            </a:extLst>
          </p:cNvPr>
          <p:cNvPicPr>
            <a:picLocks noChangeAspect="1"/>
          </p:cNvPicPr>
          <p:nvPr/>
        </p:nvPicPr>
        <p:blipFill>
          <a:blip r:embed="rId5" cstate="print">
            <a:extLst>
              <a:ext uri="{28A0092B-C50C-407E-A947-70E740481C1C}">
                <a14:useLocalDpi xmlns:a14="http://schemas.microsoft.com/office/drawing/2010/main" val="0"/>
              </a:ext>
            </a:extLst>
          </a:blip>
          <a:srcRect l="1277" t="2031" r="1277" b="2031"/>
          <a:stretch>
            <a:fillRect/>
          </a:stretch>
        </p:blipFill>
        <p:spPr bwMode="auto">
          <a:xfrm>
            <a:off x="1866678" y="4556373"/>
            <a:ext cx="1394147" cy="1942207"/>
          </a:xfrm>
          <a:prstGeom prst="rect">
            <a:avLst/>
          </a:prstGeom>
          <a:noFill/>
          <a:ln w="12700">
            <a:solidFill>
              <a:schemeClr val="tx1"/>
            </a:solidFill>
            <a:miter lim="400000"/>
            <a:headEnd/>
            <a:tailEnd/>
          </a:ln>
          <a:extLst>
            <a:ext uri="{909E8E84-426E-40DD-AFC4-6F175D3DCCD1}">
              <a14:hiddenFill xmlns:a14="http://schemas.microsoft.com/office/drawing/2010/main">
                <a:solidFill>
                  <a:srgbClr val="FFFFFF"/>
                </a:solidFill>
              </a14:hiddenFill>
            </a:ext>
          </a:extLst>
        </p:spPr>
      </p:pic>
      <p:grpSp>
        <p:nvGrpSpPr>
          <p:cNvPr id="11272" name="Raggruppa">
            <a:extLst>
              <a:ext uri="{FF2B5EF4-FFF2-40B4-BE49-F238E27FC236}">
                <a16:creationId xmlns:a16="http://schemas.microsoft.com/office/drawing/2014/main" id="{26127746-7A4A-4B87-B3BD-B36AD3F6A5B5}"/>
              </a:ext>
            </a:extLst>
          </p:cNvPr>
          <p:cNvGrpSpPr>
            <a:grpSpLocks/>
          </p:cNvGrpSpPr>
          <p:nvPr/>
        </p:nvGrpSpPr>
        <p:grpSpPr bwMode="auto">
          <a:xfrm>
            <a:off x="3668217" y="5161679"/>
            <a:ext cx="6262117" cy="1336584"/>
            <a:chOff x="415886" y="267983"/>
            <a:chExt cx="7938648" cy="1359721"/>
          </a:xfrm>
        </p:grpSpPr>
        <p:sp>
          <p:nvSpPr>
            <p:cNvPr id="8202" name="victim…">
              <a:extLst>
                <a:ext uri="{FF2B5EF4-FFF2-40B4-BE49-F238E27FC236}">
                  <a16:creationId xmlns:a16="http://schemas.microsoft.com/office/drawing/2014/main" id="{FC5D602B-B326-4E6A-9DDC-7AF29C9D2360}"/>
                </a:ext>
              </a:extLst>
            </p:cNvPr>
            <p:cNvSpPr txBox="1">
              <a:spLocks noChangeArrowheads="1"/>
            </p:cNvSpPr>
            <p:nvPr/>
          </p:nvSpPr>
          <p:spPr bwMode="auto">
            <a:xfrm>
              <a:off x="1965397" y="267983"/>
              <a:ext cx="6389137" cy="1359721"/>
            </a:xfrm>
            <a:prstGeom prst="rect">
              <a:avLst/>
            </a:prstGeom>
            <a:ln/>
          </p:spPr>
          <p:style>
            <a:lnRef idx="2">
              <a:schemeClr val="accent1"/>
            </a:lnRef>
            <a:fillRef idx="1">
              <a:schemeClr val="lt1"/>
            </a:fillRef>
            <a:effectRef idx="0">
              <a:schemeClr val="accent1"/>
            </a:effectRef>
            <a:fontRef idx="minor">
              <a:schemeClr val="dk1"/>
            </a:fontRef>
          </p:style>
          <p:txBody>
            <a:bodyPr wrap="none" lIns="19050" tIns="19050" rIns="19050" bIns="19050" anchor="ctr">
              <a:spAutoFit/>
            </a:bodyPr>
            <a:lstStyle>
              <a:lvl1pPr defTabSz="585788">
                <a:spcBef>
                  <a:spcPts val="4200"/>
                </a:spcBef>
                <a:buSzPct val="75000"/>
                <a:buChar char="•"/>
                <a:defRPr sz="3600">
                  <a:solidFill>
                    <a:srgbClr val="000000"/>
                  </a:solidFill>
                  <a:latin typeface="Helvetica Light"/>
                  <a:ea typeface="Helvetica Light"/>
                  <a:cs typeface="Helvetica Light"/>
                  <a:sym typeface="Helvetica Light"/>
                </a:defRPr>
              </a:lvl1pPr>
              <a:lvl2pPr marL="742950" indent="-285750" defTabSz="585788">
                <a:spcBef>
                  <a:spcPts val="4200"/>
                </a:spcBef>
                <a:buSzPct val="75000"/>
                <a:buChar char="•"/>
                <a:defRPr sz="3600">
                  <a:solidFill>
                    <a:srgbClr val="000000"/>
                  </a:solidFill>
                  <a:latin typeface="Helvetica Light"/>
                  <a:ea typeface="Helvetica Light"/>
                  <a:cs typeface="Helvetica Light"/>
                  <a:sym typeface="Helvetica Light"/>
                </a:defRPr>
              </a:lvl2pPr>
              <a:lvl3pPr marL="1143000" indent="-228600" defTabSz="585788">
                <a:spcBef>
                  <a:spcPts val="4200"/>
                </a:spcBef>
                <a:buSzPct val="75000"/>
                <a:buChar char="•"/>
                <a:defRPr sz="3600">
                  <a:solidFill>
                    <a:srgbClr val="000000"/>
                  </a:solidFill>
                  <a:latin typeface="Helvetica Light"/>
                  <a:ea typeface="Helvetica Light"/>
                  <a:cs typeface="Helvetica Light"/>
                  <a:sym typeface="Helvetica Light"/>
                </a:defRPr>
              </a:lvl3pPr>
              <a:lvl4pPr marL="1600200" indent="-228600" defTabSz="585788">
                <a:spcBef>
                  <a:spcPts val="4200"/>
                </a:spcBef>
                <a:buSzPct val="75000"/>
                <a:buChar char="•"/>
                <a:defRPr sz="3600">
                  <a:solidFill>
                    <a:srgbClr val="000000"/>
                  </a:solidFill>
                  <a:latin typeface="Helvetica Light"/>
                  <a:ea typeface="Helvetica Light"/>
                  <a:cs typeface="Helvetica Light"/>
                  <a:sym typeface="Helvetica Light"/>
                </a:defRPr>
              </a:lvl4pPr>
              <a:lvl5pPr marL="2057400" indent="-228600" defTabSz="585788">
                <a:spcBef>
                  <a:spcPts val="4200"/>
                </a:spcBef>
                <a:buSzPct val="75000"/>
                <a:buChar char="•"/>
                <a:defRPr sz="3600">
                  <a:solidFill>
                    <a:srgbClr val="000000"/>
                  </a:solidFill>
                  <a:latin typeface="Helvetica Light"/>
                  <a:ea typeface="Helvetica Light"/>
                  <a:cs typeface="Helvetica Light"/>
                  <a:sym typeface="Helvetica Light"/>
                </a:defRPr>
              </a:lvl5pPr>
              <a:lvl6pPr marL="25146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6pPr>
              <a:lvl7pPr marL="29718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7pPr>
              <a:lvl8pPr marL="34290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8pPr>
              <a:lvl9pPr marL="38862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9pPr>
            </a:lstStyle>
            <a:p>
              <a:pPr eaLnBrk="1">
                <a:spcBef>
                  <a:spcPct val="0"/>
                </a:spcBef>
                <a:buSzTx/>
                <a:buFontTx/>
                <a:buNone/>
                <a:defRPr/>
              </a:pP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victim</a:t>
              </a:r>
              <a:endPar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endParaRPr>
            </a:p>
            <a:p>
              <a:pPr eaLnBrk="1">
                <a:spcBef>
                  <a:spcPct val="0"/>
                </a:spcBef>
                <a:buSzTx/>
                <a:buFontTx/>
                <a:buNone/>
                <a:defRPr/>
              </a:pP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displaced</a:t>
              </a: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families </a:t>
              </a:r>
            </a:p>
            <a:p>
              <a:pPr eaLnBrk="1">
                <a:spcBef>
                  <a:spcPct val="0"/>
                </a:spcBef>
                <a:buSzTx/>
                <a:buFontTx/>
                <a:buNone/>
                <a:defRPr/>
              </a:pP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in </a:t>
              </a: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damages</a:t>
              </a: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for private </a:t>
              </a: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property</a:t>
              </a: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and commercial </a:t>
              </a:r>
            </a:p>
            <a:p>
              <a:pPr eaLnBrk="1">
                <a:spcBef>
                  <a:spcPct val="0"/>
                </a:spcBef>
                <a:buSzTx/>
                <a:buFontTx/>
                <a:buNone/>
                <a:defRPr/>
              </a:pP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in </a:t>
              </a: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damages</a:t>
              </a: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for public </a:t>
              </a: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property</a:t>
              </a: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a:t>
              </a:r>
            </a:p>
            <a:p>
              <a:pPr eaLnBrk="1">
                <a:spcBef>
                  <a:spcPct val="0"/>
                </a:spcBef>
                <a:buSzTx/>
                <a:buFontTx/>
                <a:buNone/>
                <a:defRPr/>
              </a:pP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in </a:t>
              </a: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damages</a:t>
              </a: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for cultural </a:t>
              </a: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heritage</a:t>
              </a: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and </a:t>
              </a: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strategic</a:t>
              </a:r>
              <a:r>
                <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rPr>
                <a:t> </a:t>
              </a:r>
              <a:r>
                <a:rPr lang="it-IT" altLang="it-IT" sz="1687" dirty="0" err="1">
                  <a:solidFill>
                    <a:schemeClr val="tx1"/>
                  </a:solidFill>
                  <a:latin typeface="Calibri" panose="020F0502020204030204" pitchFamily="34" charset="0"/>
                  <a:cs typeface="Calibri" panose="020F0502020204030204" pitchFamily="34" charset="0"/>
                  <a:sym typeface="Helvetica" panose="020B0604020202020204" pitchFamily="34" charset="0"/>
                </a:rPr>
                <a:t>buildings</a:t>
              </a:r>
              <a:endParaRPr lang="it-IT" altLang="it-IT" sz="1687" dirty="0">
                <a:solidFill>
                  <a:schemeClr val="tx1"/>
                </a:solidFill>
                <a:latin typeface="Calibri" panose="020F0502020204030204" pitchFamily="34" charset="0"/>
                <a:cs typeface="Calibri" panose="020F0502020204030204" pitchFamily="34" charset="0"/>
                <a:sym typeface="Helvetica" panose="020B0604020202020204" pitchFamily="34" charset="0"/>
              </a:endParaRPr>
            </a:p>
          </p:txBody>
        </p:sp>
        <p:sp>
          <p:nvSpPr>
            <p:cNvPr id="8203" name="1…">
              <a:extLst>
                <a:ext uri="{FF2B5EF4-FFF2-40B4-BE49-F238E27FC236}">
                  <a16:creationId xmlns:a16="http://schemas.microsoft.com/office/drawing/2014/main" id="{B83734DC-C341-4A23-B0D6-567EF1C9D2F2}"/>
                </a:ext>
              </a:extLst>
            </p:cNvPr>
            <p:cNvSpPr txBox="1">
              <a:spLocks noChangeArrowheads="1"/>
            </p:cNvSpPr>
            <p:nvPr/>
          </p:nvSpPr>
          <p:spPr bwMode="auto">
            <a:xfrm>
              <a:off x="415886" y="267983"/>
              <a:ext cx="1430647" cy="1359721"/>
            </a:xfrm>
            <a:prstGeom prst="rect">
              <a:avLst/>
            </a:prstGeom>
            <a:ln/>
          </p:spPr>
          <p:style>
            <a:lnRef idx="2">
              <a:schemeClr val="accent1"/>
            </a:lnRef>
            <a:fillRef idx="1">
              <a:schemeClr val="lt1"/>
            </a:fillRef>
            <a:effectRef idx="0">
              <a:schemeClr val="accent1"/>
            </a:effectRef>
            <a:fontRef idx="minor">
              <a:schemeClr val="dk1"/>
            </a:fontRef>
          </p:style>
          <p:txBody>
            <a:bodyPr wrap="none" lIns="19050" tIns="19050" rIns="19050" bIns="19050" anchor="ctr">
              <a:spAutoFit/>
            </a:bodyPr>
            <a:lstStyle>
              <a:lvl1pPr defTabSz="585788">
                <a:spcBef>
                  <a:spcPts val="4200"/>
                </a:spcBef>
                <a:buSzPct val="75000"/>
                <a:buChar char="•"/>
                <a:defRPr sz="3600">
                  <a:solidFill>
                    <a:srgbClr val="000000"/>
                  </a:solidFill>
                  <a:latin typeface="Helvetica Light"/>
                  <a:ea typeface="Helvetica Light"/>
                  <a:cs typeface="Helvetica Light"/>
                  <a:sym typeface="Helvetica Light"/>
                </a:defRPr>
              </a:lvl1pPr>
              <a:lvl2pPr marL="742950" indent="-285750" defTabSz="585788">
                <a:spcBef>
                  <a:spcPts val="4200"/>
                </a:spcBef>
                <a:buSzPct val="75000"/>
                <a:buChar char="•"/>
                <a:defRPr sz="3600">
                  <a:solidFill>
                    <a:srgbClr val="000000"/>
                  </a:solidFill>
                  <a:latin typeface="Helvetica Light"/>
                  <a:ea typeface="Helvetica Light"/>
                  <a:cs typeface="Helvetica Light"/>
                  <a:sym typeface="Helvetica Light"/>
                </a:defRPr>
              </a:lvl2pPr>
              <a:lvl3pPr marL="1143000" indent="-228600" defTabSz="585788">
                <a:spcBef>
                  <a:spcPts val="4200"/>
                </a:spcBef>
                <a:buSzPct val="75000"/>
                <a:buChar char="•"/>
                <a:defRPr sz="3600">
                  <a:solidFill>
                    <a:srgbClr val="000000"/>
                  </a:solidFill>
                  <a:latin typeface="Helvetica Light"/>
                  <a:ea typeface="Helvetica Light"/>
                  <a:cs typeface="Helvetica Light"/>
                  <a:sym typeface="Helvetica Light"/>
                </a:defRPr>
              </a:lvl3pPr>
              <a:lvl4pPr marL="1600200" indent="-228600" defTabSz="585788">
                <a:spcBef>
                  <a:spcPts val="4200"/>
                </a:spcBef>
                <a:buSzPct val="75000"/>
                <a:buChar char="•"/>
                <a:defRPr sz="3600">
                  <a:solidFill>
                    <a:srgbClr val="000000"/>
                  </a:solidFill>
                  <a:latin typeface="Helvetica Light"/>
                  <a:ea typeface="Helvetica Light"/>
                  <a:cs typeface="Helvetica Light"/>
                  <a:sym typeface="Helvetica Light"/>
                </a:defRPr>
              </a:lvl4pPr>
              <a:lvl5pPr marL="2057400" indent="-228600" defTabSz="585788">
                <a:spcBef>
                  <a:spcPts val="4200"/>
                </a:spcBef>
                <a:buSzPct val="75000"/>
                <a:buChar char="•"/>
                <a:defRPr sz="3600">
                  <a:solidFill>
                    <a:srgbClr val="000000"/>
                  </a:solidFill>
                  <a:latin typeface="Helvetica Light"/>
                  <a:ea typeface="Helvetica Light"/>
                  <a:cs typeface="Helvetica Light"/>
                  <a:sym typeface="Helvetica Light"/>
                </a:defRPr>
              </a:lvl5pPr>
              <a:lvl6pPr marL="25146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6pPr>
              <a:lvl7pPr marL="29718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7pPr>
              <a:lvl8pPr marL="34290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8pPr>
              <a:lvl9pPr marL="3886200" indent="-228600" defTabSz="585788" eaLnBrk="0" fontAlgn="base" hangingPunct="0">
                <a:spcBef>
                  <a:spcPts val="4200"/>
                </a:spcBef>
                <a:spcAft>
                  <a:spcPct val="0"/>
                </a:spcAft>
                <a:buSzPct val="75000"/>
                <a:buChar char="•"/>
                <a:defRPr sz="3600">
                  <a:solidFill>
                    <a:srgbClr val="000000"/>
                  </a:solidFill>
                  <a:latin typeface="Helvetica Light"/>
                  <a:ea typeface="Helvetica Light"/>
                  <a:cs typeface="Helvetica Light"/>
                  <a:sym typeface="Helvetica Light"/>
                </a:defRPr>
              </a:lvl9pPr>
            </a:lstStyle>
            <a:p>
              <a:pPr algn="r" eaLnBrk="1">
                <a:spcBef>
                  <a:spcPct val="0"/>
                </a:spcBef>
                <a:buSzTx/>
                <a:buFontTx/>
                <a:buNone/>
                <a:defRPr/>
              </a:pPr>
              <a:r>
                <a:rPr lang="it-IT" altLang="it-IT" sz="1687">
                  <a:solidFill>
                    <a:schemeClr val="tx1"/>
                  </a:solidFill>
                  <a:latin typeface="Calibri" panose="020F0502020204030204" pitchFamily="34" charset="0"/>
                  <a:cs typeface="Calibri" panose="020F0502020204030204" pitchFamily="34" charset="0"/>
                  <a:sym typeface="Helvetica" panose="020B0604020202020204" pitchFamily="34" charset="0"/>
                </a:rPr>
                <a:t>1</a:t>
              </a:r>
            </a:p>
            <a:p>
              <a:pPr algn="r" eaLnBrk="1">
                <a:spcBef>
                  <a:spcPct val="0"/>
                </a:spcBef>
                <a:buSzTx/>
                <a:buFontTx/>
                <a:buNone/>
                <a:defRPr/>
              </a:pPr>
              <a:r>
                <a:rPr lang="it-IT" altLang="it-IT" sz="1687">
                  <a:solidFill>
                    <a:schemeClr val="tx1"/>
                  </a:solidFill>
                  <a:latin typeface="Calibri" panose="020F0502020204030204" pitchFamily="34" charset="0"/>
                  <a:cs typeface="Calibri" panose="020F0502020204030204" pitchFamily="34" charset="0"/>
                  <a:sym typeface="Helvetica" panose="020B0604020202020204" pitchFamily="34" charset="0"/>
                </a:rPr>
                <a:t>144</a:t>
              </a:r>
            </a:p>
            <a:p>
              <a:pPr algn="r" eaLnBrk="1">
                <a:spcBef>
                  <a:spcPct val="0"/>
                </a:spcBef>
                <a:buSzTx/>
                <a:buFontTx/>
                <a:buNone/>
                <a:defRPr/>
              </a:pPr>
              <a:r>
                <a:rPr lang="it-IT" altLang="it-IT" sz="1687">
                  <a:solidFill>
                    <a:schemeClr val="tx1"/>
                  </a:solidFill>
                  <a:latin typeface="Calibri" panose="020F0502020204030204" pitchFamily="34" charset="0"/>
                  <a:cs typeface="Calibri" panose="020F0502020204030204" pitchFamily="34" charset="0"/>
                  <a:sym typeface="Helvetica" panose="020B0604020202020204" pitchFamily="34" charset="0"/>
                </a:rPr>
                <a:t>290.000.000</a:t>
              </a:r>
            </a:p>
            <a:p>
              <a:pPr algn="r" eaLnBrk="1">
                <a:spcBef>
                  <a:spcPct val="0"/>
                </a:spcBef>
                <a:buSzTx/>
                <a:buFontTx/>
                <a:buNone/>
                <a:defRPr/>
              </a:pPr>
              <a:r>
                <a:rPr lang="it-IT" altLang="it-IT" sz="1687">
                  <a:solidFill>
                    <a:schemeClr val="tx1"/>
                  </a:solidFill>
                  <a:latin typeface="Calibri" panose="020F0502020204030204" pitchFamily="34" charset="0"/>
                  <a:cs typeface="Calibri" panose="020F0502020204030204" pitchFamily="34" charset="0"/>
                  <a:sym typeface="Helvetica" panose="020B0604020202020204" pitchFamily="34" charset="0"/>
                </a:rPr>
                <a:t>270.000.000</a:t>
              </a:r>
            </a:p>
            <a:p>
              <a:pPr algn="r" eaLnBrk="1">
                <a:spcBef>
                  <a:spcPct val="0"/>
                </a:spcBef>
                <a:buSzTx/>
                <a:buFontTx/>
                <a:buNone/>
                <a:defRPr/>
              </a:pPr>
              <a:r>
                <a:rPr lang="it-IT" altLang="it-IT" sz="1687">
                  <a:solidFill>
                    <a:schemeClr val="tx1"/>
                  </a:solidFill>
                  <a:latin typeface="Calibri" panose="020F0502020204030204" pitchFamily="34" charset="0"/>
                  <a:cs typeface="Calibri" panose="020F0502020204030204" pitchFamily="34" charset="0"/>
                  <a:sym typeface="Helvetica" panose="020B0604020202020204" pitchFamily="34" charset="0"/>
                </a:rPr>
                <a:t>3.500.000</a:t>
              </a:r>
            </a:p>
          </p:txBody>
        </p:sp>
      </p:grpSp>
      <p:sp>
        <p:nvSpPr>
          <p:cNvPr id="2" name="CasellaDiTesto 1">
            <a:extLst>
              <a:ext uri="{FF2B5EF4-FFF2-40B4-BE49-F238E27FC236}">
                <a16:creationId xmlns:a16="http://schemas.microsoft.com/office/drawing/2014/main" id="{758F7AED-F9B4-4431-A730-C6526B49E68A}"/>
              </a:ext>
            </a:extLst>
          </p:cNvPr>
          <p:cNvSpPr txBox="1"/>
          <p:nvPr/>
        </p:nvSpPr>
        <p:spPr>
          <a:xfrm>
            <a:off x="1" y="420243"/>
            <a:ext cx="12192000" cy="349135"/>
          </a:xfrm>
          <a:prstGeom prst="rect">
            <a:avLst/>
          </a:prstGeom>
          <a:solidFill>
            <a:schemeClr val="bg1">
              <a:lumMod val="65000"/>
            </a:schemeClr>
          </a:solidFill>
          <a:ln w="12700" cap="flat">
            <a:noFill/>
            <a:miter lim="400000"/>
          </a:ln>
          <a:effectLst/>
          <a:sp3d/>
        </p:spPr>
        <p:style>
          <a:lnRef idx="0">
            <a:scrgbClr r="0" g="0" b="0"/>
          </a:lnRef>
          <a:fillRef idx="0">
            <a:scrgbClr r="0" g="0" b="0"/>
          </a:fillRef>
          <a:effectRef idx="0">
            <a:scrgbClr r="0" g="0" b="0"/>
          </a:effectRef>
          <a:fontRef idx="none"/>
        </p:style>
        <p:txBody>
          <a:bodyPr spcFirstLastPara="1" wrap="square" lIns="35719" tIns="35719" rIns="35719" bIns="35719" spcCol="38100" anchor="ctr">
            <a:spAutoFit/>
          </a:bodyPr>
          <a:lstStyle/>
          <a:p>
            <a:pPr algn="ctr">
              <a:defRPr/>
            </a:pPr>
            <a:r>
              <a:rPr lang="it-IT" sz="1800" b="1" dirty="0">
                <a:solidFill>
                  <a:schemeClr val="bg1"/>
                </a:solidFill>
                <a:latin typeface="Calibri" panose="020F0502020204030204" pitchFamily="34" charset="0"/>
                <a:ea typeface="+mn-ea"/>
                <a:cs typeface="Calibri" panose="020F0502020204030204" pitchFamily="34" charset="0"/>
              </a:rPr>
              <a:t>2014  </a:t>
            </a:r>
            <a:r>
              <a:rPr lang="it-IT" sz="1800" b="1" dirty="0" err="1">
                <a:solidFill>
                  <a:schemeClr val="bg1"/>
                </a:solidFill>
                <a:latin typeface="Calibri" panose="020F0502020204030204" pitchFamily="34" charset="0"/>
                <a:ea typeface="+mn-ea"/>
                <a:cs typeface="Calibri" panose="020F0502020204030204" pitchFamily="34" charset="0"/>
              </a:rPr>
              <a:t>Weather</a:t>
            </a:r>
            <a:r>
              <a:rPr lang="it-IT" sz="1800" b="1" dirty="0">
                <a:solidFill>
                  <a:schemeClr val="bg1"/>
                </a:solidFill>
                <a:latin typeface="Calibri" panose="020F0502020204030204" pitchFamily="34" charset="0"/>
                <a:ea typeface="+mn-ea"/>
                <a:cs typeface="Calibri" panose="020F0502020204030204" pitchFamily="34" charset="0"/>
              </a:rPr>
              <a:t> </a:t>
            </a:r>
            <a:r>
              <a:rPr lang="it-IT" sz="1800" b="1" dirty="0" err="1">
                <a:solidFill>
                  <a:schemeClr val="bg1"/>
                </a:solidFill>
                <a:latin typeface="Calibri" panose="020F0502020204030204" pitchFamily="34" charset="0"/>
                <a:ea typeface="+mn-ea"/>
                <a:cs typeface="Calibri" panose="020F0502020204030204" pitchFamily="34" charset="0"/>
              </a:rPr>
              <a:t>Extremes</a:t>
            </a:r>
            <a:r>
              <a:rPr lang="it-IT" sz="1800" b="1" dirty="0">
                <a:solidFill>
                  <a:schemeClr val="bg1"/>
                </a:solidFill>
                <a:latin typeface="Calibri" panose="020F0502020204030204" pitchFamily="34" charset="0"/>
                <a:ea typeface="+mn-ea"/>
                <a:cs typeface="Calibri" panose="020F0502020204030204" pitchFamily="34" charset="0"/>
              </a:rPr>
              <a:t>   </a:t>
            </a:r>
          </a:p>
        </p:txBody>
      </p:sp>
      <p:sp>
        <p:nvSpPr>
          <p:cNvPr id="3" name="CasellaDiTesto 2">
            <a:extLst>
              <a:ext uri="{FF2B5EF4-FFF2-40B4-BE49-F238E27FC236}">
                <a16:creationId xmlns:a16="http://schemas.microsoft.com/office/drawing/2014/main" id="{6E48F395-9A19-46A6-A53A-562FDBEA6350}"/>
              </a:ext>
            </a:extLst>
          </p:cNvPr>
          <p:cNvSpPr txBox="1"/>
          <p:nvPr/>
        </p:nvSpPr>
        <p:spPr>
          <a:xfrm>
            <a:off x="4551037" y="4775529"/>
            <a:ext cx="649218" cy="3317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35719" tIns="35719" rIns="35719" bIns="35719" spcCol="38100" anchor="ctr">
            <a:spAutoFit/>
          </a:bodyPr>
          <a:lstStyle/>
          <a:p>
            <a:pPr algn="ctr">
              <a:defRPr/>
            </a:pPr>
            <a:r>
              <a:rPr lang="it-IT" sz="1687" b="1" dirty="0" err="1">
                <a:latin typeface="Calibri" panose="020F0502020204030204" pitchFamily="34" charset="0"/>
                <a:ea typeface="+mn-ea"/>
                <a:cs typeface="Calibri" panose="020F0502020204030204" pitchFamily="34" charset="0"/>
              </a:rPr>
              <a:t>Losses</a:t>
            </a:r>
            <a:endParaRPr lang="it-IT" sz="1687" b="1" dirty="0">
              <a:latin typeface="Calibri" panose="020F0502020204030204" pitchFamily="34" charset="0"/>
              <a:ea typeface="+mn-ea"/>
              <a:cs typeface="Calibri" panose="020F0502020204030204" pitchFamily="34" charset="0"/>
            </a:endParaRPr>
          </a:p>
        </p:txBody>
      </p:sp>
      <p:sp>
        <p:nvSpPr>
          <p:cNvPr id="23" name="CasellaDiTesto 22">
            <a:extLst>
              <a:ext uri="{FF2B5EF4-FFF2-40B4-BE49-F238E27FC236}">
                <a16:creationId xmlns:a16="http://schemas.microsoft.com/office/drawing/2014/main" id="{498C36F2-65BA-4139-B600-7593EA5EC94F}"/>
              </a:ext>
            </a:extLst>
          </p:cNvPr>
          <p:cNvSpPr txBox="1"/>
          <p:nvPr/>
        </p:nvSpPr>
        <p:spPr>
          <a:xfrm>
            <a:off x="0" y="0"/>
            <a:ext cx="12192000" cy="400110"/>
          </a:xfrm>
          <a:prstGeom prst="rect">
            <a:avLst/>
          </a:prstGeom>
          <a:noFill/>
        </p:spPr>
        <p:txBody>
          <a:bodyPr wrap="square" rtlCol="0">
            <a:sp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algn="r">
              <a:defRPr sz="2000" kern="1200" cap="all" spc="-100">
                <a:solidFill>
                  <a:schemeClr val="bg1"/>
                </a:solidFill>
                <a:latin typeface="Calibri" pitchFamily="34" charset="0"/>
              </a:defRPr>
            </a:lvl1pPr>
          </a:lstStyle>
          <a:p>
            <a:r>
              <a:rPr lang="en-US" dirty="0">
                <a:cs typeface="Calibri" panose="020F0502020204030204" pitchFamily="34" charset="0"/>
              </a:rPr>
              <a:t>Genoa’s path towards climate resilience </a:t>
            </a:r>
            <a:r>
              <a:rPr lang="it-IT" dirty="0">
                <a:cs typeface="Calibri" panose="020F0502020204030204" pitchFamily="34" charset="0"/>
              </a:rPr>
              <a:t>– </a:t>
            </a:r>
            <a:r>
              <a:rPr lang="en-US" cap="none" dirty="0">
                <a:cs typeface="Calibri" panose="020F0502020204030204" pitchFamily="34" charset="0"/>
              </a:rPr>
              <a:t> Last occurrences, Damages and Intervention on Adaptation</a:t>
            </a:r>
            <a:endParaRPr lang="en-US" dirty="0">
              <a:cs typeface="Calibri" panose="020F0502020204030204" pitchFamily="34" charset="0"/>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asellaDiTesto 16">
            <a:extLst>
              <a:ext uri="{FF2B5EF4-FFF2-40B4-BE49-F238E27FC236}">
                <a16:creationId xmlns:a16="http://schemas.microsoft.com/office/drawing/2014/main" id="{EB054FFD-21F1-41D1-B27F-29A61D60D12F}"/>
              </a:ext>
            </a:extLst>
          </p:cNvPr>
          <p:cNvSpPr txBox="1"/>
          <p:nvPr/>
        </p:nvSpPr>
        <p:spPr>
          <a:xfrm>
            <a:off x="204158" y="1043541"/>
            <a:ext cx="11783683" cy="5814459"/>
          </a:xfrm>
          <a:prstGeom prst="rect">
            <a:avLst/>
          </a:prstGeom>
          <a:noFill/>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vert="horz" lIns="121920" tIns="60960" rIns="121920" bIns="60960" rtlCol="0">
            <a:no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defTabSz="457200" eaLnBrk="1" hangingPunct="1">
              <a:buFont typeface="Arial"/>
              <a:defRPr sz="1800" b="1" kern="1200">
                <a:solidFill>
                  <a:schemeClr val="tx1"/>
                </a:solidFill>
                <a:latin typeface="Calibri" panose="020F0502020204030204" pitchFamily="34" charset="0"/>
                <a:ea typeface="+mn-ea"/>
                <a:cs typeface="Calibri" panose="020F0502020204030204" pitchFamily="34" charset="0"/>
              </a:defRPr>
            </a:lvl1pPr>
            <a:lvl2pPr marL="457200" indent="0" algn="ctr" defTabSz="457200" eaLnBrk="1" hangingPunct="1">
              <a:spcBef>
                <a:spcPct val="20000"/>
              </a:spcBef>
              <a:buFont typeface="Arial"/>
              <a:defRPr sz="2800" kern="1200">
                <a:solidFill>
                  <a:schemeClr val="tx1">
                    <a:tint val="75000"/>
                  </a:schemeClr>
                </a:solidFill>
                <a:latin typeface="+mn-lt"/>
                <a:ea typeface="+mn-ea"/>
                <a:cs typeface="+mn-cs"/>
              </a:defRPr>
            </a:lvl2pPr>
            <a:lvl3pPr marL="914400" indent="0" algn="ctr" defTabSz="457200" eaLnBrk="1" hangingPunct="1">
              <a:spcBef>
                <a:spcPct val="20000"/>
              </a:spcBef>
              <a:buFont typeface="Arial"/>
              <a:defRPr sz="2400" kern="1200">
                <a:solidFill>
                  <a:schemeClr val="tx1">
                    <a:tint val="75000"/>
                  </a:schemeClr>
                </a:solidFill>
                <a:latin typeface="+mn-lt"/>
                <a:ea typeface="+mn-ea"/>
                <a:cs typeface="+mn-cs"/>
              </a:defRPr>
            </a:lvl3pPr>
            <a:lvl4pPr marL="1371600" indent="0" algn="ctr" defTabSz="457200" eaLnBrk="1" hangingPunct="1">
              <a:spcBef>
                <a:spcPct val="20000"/>
              </a:spcBef>
              <a:buFont typeface="Arial"/>
              <a:defRPr sz="2000" kern="1200">
                <a:solidFill>
                  <a:schemeClr val="tx1">
                    <a:tint val="75000"/>
                  </a:schemeClr>
                </a:solidFill>
                <a:latin typeface="+mn-lt"/>
                <a:ea typeface="+mn-ea"/>
                <a:cs typeface="+mn-cs"/>
              </a:defRPr>
            </a:lvl4pPr>
            <a:lvl5pPr marL="1828800" indent="0" algn="ctr" defTabSz="457200" eaLnBrk="1" hangingPunct="1">
              <a:spcBef>
                <a:spcPct val="20000"/>
              </a:spcBef>
              <a:buFont typeface="Arial"/>
              <a:defRPr sz="2000" kern="1200">
                <a:solidFill>
                  <a:schemeClr val="tx1">
                    <a:tint val="75000"/>
                  </a:schemeClr>
                </a:solidFill>
                <a:latin typeface="+mn-lt"/>
                <a:ea typeface="+mn-ea"/>
                <a:cs typeface="+mn-cs"/>
              </a:defRPr>
            </a:lvl5pPr>
            <a:lvl6pPr marL="2286000" indent="0" algn="ctr" defTabSz="457200" eaLnBrk="1" hangingPunct="1">
              <a:spcBef>
                <a:spcPct val="20000"/>
              </a:spcBef>
              <a:buFont typeface="Arial"/>
              <a:defRPr sz="2000" kern="1200">
                <a:solidFill>
                  <a:schemeClr val="tx1">
                    <a:tint val="75000"/>
                  </a:schemeClr>
                </a:solidFill>
                <a:latin typeface="+mn-lt"/>
                <a:ea typeface="+mn-ea"/>
                <a:cs typeface="+mn-cs"/>
              </a:defRPr>
            </a:lvl6pPr>
            <a:lvl7pPr marL="2743200" indent="0" algn="ctr" defTabSz="457200" eaLnBrk="1" hangingPunct="1">
              <a:spcBef>
                <a:spcPct val="20000"/>
              </a:spcBef>
              <a:buFont typeface="Arial"/>
              <a:defRPr sz="2000" kern="1200">
                <a:solidFill>
                  <a:schemeClr val="tx1">
                    <a:tint val="75000"/>
                  </a:schemeClr>
                </a:solidFill>
                <a:latin typeface="+mn-lt"/>
                <a:ea typeface="+mn-ea"/>
                <a:cs typeface="+mn-cs"/>
              </a:defRPr>
            </a:lvl7pPr>
            <a:lvl8pPr marL="3200400" indent="0" algn="ctr" defTabSz="457200" eaLnBrk="1" hangingPunct="1">
              <a:spcBef>
                <a:spcPct val="20000"/>
              </a:spcBef>
              <a:buFont typeface="Arial"/>
              <a:defRPr sz="2000" kern="1200">
                <a:solidFill>
                  <a:schemeClr val="tx1">
                    <a:tint val="75000"/>
                  </a:schemeClr>
                </a:solidFill>
                <a:latin typeface="+mn-lt"/>
                <a:ea typeface="+mn-ea"/>
                <a:cs typeface="+mn-cs"/>
              </a:defRPr>
            </a:lvl8pPr>
            <a:lvl9pPr marL="3657600" indent="0" algn="ctr" defTabSz="457200" eaLnBrk="1" hangingPunct="1">
              <a:spcBef>
                <a:spcPct val="20000"/>
              </a:spcBef>
              <a:buFont typeface="Arial"/>
              <a:defRPr sz="2000" kern="1200">
                <a:solidFill>
                  <a:schemeClr val="tx1">
                    <a:tint val="75000"/>
                  </a:schemeClr>
                </a:solidFill>
                <a:latin typeface="+mn-lt"/>
                <a:ea typeface="+mn-ea"/>
                <a:cs typeface="+mn-cs"/>
              </a:defRPr>
            </a:lvl9pPr>
          </a:lstStyle>
          <a:p>
            <a:r>
              <a:rPr lang="en-US" dirty="0"/>
              <a:t>3.CLOUDBURST: </a:t>
            </a:r>
            <a:r>
              <a:rPr lang="en-US" b="0" dirty="0"/>
              <a:t>The main objective of the action is to reduce the damage caused by intense meteorological events through the optimization and improvement of infrastructures devoted to the collection and outflow of rain and stormwater. </a:t>
            </a:r>
            <a:endParaRPr lang="it-IT" b="0" dirty="0"/>
          </a:p>
          <a:p>
            <a:r>
              <a:rPr lang="en-US" dirty="0"/>
              <a:t>TIMING: </a:t>
            </a:r>
            <a:r>
              <a:rPr lang="en-US" b="0" dirty="0"/>
              <a:t>3-6 YEARS</a:t>
            </a:r>
          </a:p>
          <a:p>
            <a:r>
              <a:rPr lang="en-US" sz="1600" dirty="0"/>
              <a:t>Starting project </a:t>
            </a:r>
            <a:endParaRPr lang="en-US" dirty="0"/>
          </a:p>
          <a:p>
            <a:pPr marL="180975" indent="-180975">
              <a:buFont typeface="Arial" panose="020B0604020202020204" pitchFamily="34" charset="0"/>
              <a:buChar char="•"/>
            </a:pPr>
            <a:r>
              <a:rPr lang="it-IT" sz="1400" b="0" dirty="0"/>
              <a:t>Grey </a:t>
            </a:r>
            <a:r>
              <a:rPr lang="it-IT" sz="1400" b="0" dirty="0" err="1"/>
              <a:t>intervention</a:t>
            </a:r>
            <a:r>
              <a:rPr lang="it-IT" sz="1400" b="0" dirty="0"/>
              <a:t> on </a:t>
            </a:r>
            <a:r>
              <a:rPr lang="it-IT" sz="1400" b="0" dirty="0" err="1"/>
              <a:t>infrastructures</a:t>
            </a:r>
            <a:r>
              <a:rPr lang="it-IT" sz="1400" b="0" dirty="0"/>
              <a:t>, to </a:t>
            </a:r>
            <a:r>
              <a:rPr lang="it-IT" sz="1400" b="0" dirty="0" err="1"/>
              <a:t>assess</a:t>
            </a:r>
            <a:r>
              <a:rPr lang="it-IT" sz="1400" b="0" dirty="0"/>
              <a:t> </a:t>
            </a:r>
            <a:r>
              <a:rPr lang="it-IT" sz="1400" b="0" dirty="0" err="1"/>
              <a:t>hydrological</a:t>
            </a:r>
            <a:r>
              <a:rPr lang="it-IT" sz="1400" b="0" dirty="0"/>
              <a:t> recovery, </a:t>
            </a:r>
            <a:r>
              <a:rPr lang="it-IT" sz="1400" b="0" dirty="0" err="1"/>
              <a:t>located</a:t>
            </a:r>
            <a:r>
              <a:rPr lang="it-IT" sz="1400" b="0" dirty="0"/>
              <a:t> on the </a:t>
            </a:r>
            <a:r>
              <a:rPr lang="it-IT" sz="1400" b="0" dirty="0" err="1"/>
              <a:t>main</a:t>
            </a:r>
            <a:r>
              <a:rPr lang="it-IT" sz="1400" b="0" dirty="0"/>
              <a:t> </a:t>
            </a:r>
            <a:r>
              <a:rPr lang="it-IT" sz="1400" b="0" dirty="0" err="1"/>
              <a:t>three</a:t>
            </a:r>
            <a:r>
              <a:rPr lang="it-IT" sz="1400" b="0" dirty="0"/>
              <a:t> </a:t>
            </a:r>
            <a:r>
              <a:rPr lang="it-IT" sz="1400" b="0" dirty="0" err="1"/>
              <a:t>river</a:t>
            </a:r>
            <a:r>
              <a:rPr lang="it-IT" sz="1400" b="0" dirty="0"/>
              <a:t> </a:t>
            </a:r>
            <a:r>
              <a:rPr lang="it-IT" sz="1400" b="0" dirty="0" err="1"/>
              <a:t>basin</a:t>
            </a:r>
            <a:r>
              <a:rPr lang="it-IT" sz="1400" b="0" dirty="0"/>
              <a:t> </a:t>
            </a:r>
            <a:r>
              <a:rPr lang="it-IT" altLang="it-IT" sz="1400" dirty="0">
                <a:sym typeface="Futura Bold"/>
              </a:rPr>
              <a:t>423.778.000 €</a:t>
            </a:r>
            <a:r>
              <a:rPr lang="it-IT" altLang="it-IT" sz="1400" dirty="0">
                <a:sym typeface="Symbol" panose="05050102010706020507" pitchFamily="18" charset="2"/>
              </a:rPr>
              <a:t>  </a:t>
            </a:r>
          </a:p>
          <a:p>
            <a:pPr marL="180975" indent="-180975">
              <a:buFont typeface="Arial" panose="020B0604020202020204" pitchFamily="34" charset="0"/>
              <a:buChar char="•"/>
            </a:pPr>
            <a:r>
              <a:rPr lang="it-IT" altLang="it-IT" sz="1400" b="0" dirty="0">
                <a:sym typeface="Symbol" panose="05050102010706020507" pitchFamily="18" charset="2"/>
              </a:rPr>
              <a:t>H2020 ANYWHERE Project - to </a:t>
            </a:r>
            <a:r>
              <a:rPr lang="en-US" altLang="it-IT" sz="1400" b="0" dirty="0">
                <a:sym typeface="Symbol" panose="05050102010706020507" pitchFamily="18" charset="2"/>
              </a:rPr>
              <a:t>innovate the management of weather emergencies </a:t>
            </a:r>
            <a:r>
              <a:rPr lang="it-IT" altLang="it-IT" sz="1400" dirty="0">
                <a:sym typeface="Symbol" panose="05050102010706020507" pitchFamily="18" charset="2"/>
              </a:rPr>
              <a:t>205.000€ (</a:t>
            </a:r>
            <a:r>
              <a:rPr lang="it-IT" altLang="it-IT" sz="1400" dirty="0" err="1">
                <a:sym typeface="Symbol" panose="05050102010706020507" pitchFamily="18" charset="2"/>
              </a:rPr>
              <a:t>combined</a:t>
            </a:r>
            <a:r>
              <a:rPr lang="it-IT" altLang="it-IT" sz="1400" dirty="0">
                <a:sym typeface="Symbol" panose="05050102010706020507" pitchFamily="18" charset="2"/>
              </a:rPr>
              <a:t> Grey and SOFT measure)</a:t>
            </a:r>
          </a:p>
          <a:p>
            <a:pPr marL="180975" indent="-180975">
              <a:buFont typeface="Arial" panose="020B0604020202020204" pitchFamily="34" charset="0"/>
              <a:buChar char="•"/>
            </a:pPr>
            <a:r>
              <a:rPr lang="en-US" sz="1400" b="0" dirty="0"/>
              <a:t>IT/FR Lose+ Project - Video surveillance systems for monitoring the road traffic of dangerous goods at port gates </a:t>
            </a:r>
            <a:r>
              <a:rPr lang="en-US" sz="1400" dirty="0"/>
              <a:t>350.000 €</a:t>
            </a:r>
          </a:p>
          <a:p>
            <a:pPr marL="180975" indent="-180975">
              <a:buFont typeface="Arial" panose="020B0604020202020204" pitchFamily="34" charset="0"/>
              <a:buChar char="•"/>
            </a:pPr>
            <a:r>
              <a:rPr lang="en-US" sz="1400" b="0" dirty="0"/>
              <a:t>SRS SMART RAINFALL SYSTEM - Pilot on real-time rainfall intensity maps by disruptive monitoring technology that analyzes the fade of satellite television signals measured by a network of low- power IoT devices connected to common TV parabolic antennas </a:t>
            </a:r>
            <a:r>
              <a:rPr lang="en-US" sz="1400" dirty="0"/>
              <a:t>20.000 </a:t>
            </a:r>
            <a:r>
              <a:rPr lang="it-IT" altLang="it-IT" sz="1400" dirty="0">
                <a:sym typeface="Symbol" panose="05050102010706020507" pitchFamily="18" charset="2"/>
              </a:rPr>
              <a:t>(</a:t>
            </a:r>
            <a:r>
              <a:rPr lang="it-IT" altLang="it-IT" sz="1400" dirty="0" err="1">
                <a:sym typeface="Symbol" panose="05050102010706020507" pitchFamily="18" charset="2"/>
              </a:rPr>
              <a:t>combined</a:t>
            </a:r>
            <a:r>
              <a:rPr lang="it-IT" altLang="it-IT" sz="1400" dirty="0">
                <a:sym typeface="Symbol" panose="05050102010706020507" pitchFamily="18" charset="2"/>
              </a:rPr>
              <a:t> Grey and SOFT measure)</a:t>
            </a:r>
          </a:p>
          <a:p>
            <a:pPr marL="180975" indent="-180975">
              <a:buFont typeface="Arial" panose="020B0604020202020204" pitchFamily="34" charset="0"/>
              <a:buChar char="•"/>
            </a:pPr>
            <a:r>
              <a:rPr lang="en-US" altLang="it-IT" sz="1400" b="0" dirty="0">
                <a:sym typeface="Symbol" panose="05050102010706020507" pitchFamily="18" charset="2"/>
              </a:rPr>
              <a:t>OP Metropolitan cities - Digital rain and water level data model </a:t>
            </a:r>
            <a:r>
              <a:rPr lang="it-IT" sz="1400" dirty="0"/>
              <a:t>428.560 €</a:t>
            </a:r>
            <a:r>
              <a:rPr lang="it-IT" sz="1400" b="0" dirty="0"/>
              <a:t> </a:t>
            </a:r>
            <a:r>
              <a:rPr lang="it-IT" altLang="it-IT" sz="1400" dirty="0">
                <a:sym typeface="Symbol" panose="05050102010706020507" pitchFamily="18" charset="2"/>
              </a:rPr>
              <a:t>(</a:t>
            </a:r>
            <a:r>
              <a:rPr lang="it-IT" altLang="it-IT" sz="1400" dirty="0" err="1">
                <a:sym typeface="Symbol" panose="05050102010706020507" pitchFamily="18" charset="2"/>
              </a:rPr>
              <a:t>combined</a:t>
            </a:r>
            <a:r>
              <a:rPr lang="it-IT" altLang="it-IT" sz="1400" dirty="0">
                <a:sym typeface="Symbol" panose="05050102010706020507" pitchFamily="18" charset="2"/>
              </a:rPr>
              <a:t> Grey and SOFT measure</a:t>
            </a:r>
            <a:r>
              <a:rPr lang="it-IT" altLang="it-IT" sz="1400" b="0" dirty="0">
                <a:sym typeface="Symbol" panose="05050102010706020507" pitchFamily="18" charset="2"/>
              </a:rPr>
              <a:t>)</a:t>
            </a:r>
          </a:p>
          <a:p>
            <a:pPr marL="180975" indent="-180975">
              <a:buFont typeface="Arial" panose="020B0604020202020204" pitchFamily="34" charset="0"/>
              <a:buChar char="•"/>
            </a:pPr>
            <a:r>
              <a:rPr lang="en-US" altLang="it-IT" sz="1400" b="0" dirty="0">
                <a:sym typeface="Symbol" panose="05050102010706020507" pitchFamily="18" charset="2"/>
              </a:rPr>
              <a:t>OP Metropolitan cities - </a:t>
            </a:r>
            <a:r>
              <a:rPr lang="it-IT" altLang="it-IT" sz="1400" b="0" dirty="0" err="1">
                <a:sym typeface="Symbol" panose="05050102010706020507" pitchFamily="18" charset="2"/>
              </a:rPr>
              <a:t>Unique</a:t>
            </a:r>
            <a:r>
              <a:rPr lang="it-IT" altLang="it-IT" sz="1400" b="0" dirty="0">
                <a:sym typeface="Symbol" panose="05050102010706020507" pitchFamily="18" charset="2"/>
              </a:rPr>
              <a:t> information system for </a:t>
            </a:r>
            <a:r>
              <a:rPr lang="it-IT" altLang="it-IT" sz="1400" b="0" dirty="0" err="1">
                <a:sym typeface="Symbol" panose="05050102010706020507" pitchFamily="18" charset="2"/>
              </a:rPr>
              <a:t>emergency</a:t>
            </a:r>
            <a:r>
              <a:rPr lang="it-IT" altLang="it-IT" sz="1400" b="0" dirty="0">
                <a:sym typeface="Symbol" panose="05050102010706020507" pitchFamily="18" charset="2"/>
              </a:rPr>
              <a:t> management </a:t>
            </a:r>
            <a:r>
              <a:rPr lang="it-IT" altLang="it-IT" sz="1400" dirty="0">
                <a:sym typeface="Symbol" panose="05050102010706020507" pitchFamily="18" charset="2"/>
              </a:rPr>
              <a:t>68.000 € (</a:t>
            </a:r>
            <a:r>
              <a:rPr lang="it-IT" altLang="it-IT" sz="1400" dirty="0" err="1">
                <a:sym typeface="Symbol" panose="05050102010706020507" pitchFamily="18" charset="2"/>
              </a:rPr>
              <a:t>combined</a:t>
            </a:r>
            <a:r>
              <a:rPr lang="it-IT" altLang="it-IT" sz="1400" dirty="0">
                <a:sym typeface="Symbol" panose="05050102010706020507" pitchFamily="18" charset="2"/>
              </a:rPr>
              <a:t> Grey and SOFT measure</a:t>
            </a:r>
            <a:r>
              <a:rPr lang="it-IT" altLang="it-IT" sz="1400" b="0" dirty="0">
                <a:sym typeface="Symbol" panose="05050102010706020507" pitchFamily="18" charset="2"/>
              </a:rPr>
              <a:t>)</a:t>
            </a:r>
          </a:p>
          <a:p>
            <a:pPr marL="180975" indent="-180975">
              <a:buFont typeface="Arial" panose="020B0604020202020204" pitchFamily="34" charset="0"/>
              <a:buChar char="•"/>
            </a:pPr>
            <a:endParaRPr lang="it-IT" altLang="it-IT" sz="1400" b="0" dirty="0">
              <a:sym typeface="Symbol" panose="05050102010706020507" pitchFamily="18" charset="2"/>
            </a:endParaRPr>
          </a:p>
          <a:p>
            <a:pPr marL="180975" indent="-180975">
              <a:buFont typeface="Arial" panose="020B0604020202020204" pitchFamily="34" charset="0"/>
              <a:buChar char="•"/>
            </a:pPr>
            <a:endParaRPr lang="it-IT" altLang="it-IT" sz="1400" dirty="0">
              <a:sym typeface="Symbol" panose="05050102010706020507" pitchFamily="18" charset="2"/>
            </a:endParaRPr>
          </a:p>
          <a:p>
            <a:endParaRPr lang="it-IT" altLang="it-IT" sz="1600" b="0" dirty="0">
              <a:sym typeface="Symbol" panose="05050102010706020507" pitchFamily="18" charset="2"/>
            </a:endParaRPr>
          </a:p>
        </p:txBody>
      </p:sp>
      <p:graphicFrame>
        <p:nvGraphicFramePr>
          <p:cNvPr id="13317" name="Grafico ad area 2D">
            <a:extLst>
              <a:ext uri="{FF2B5EF4-FFF2-40B4-BE49-F238E27FC236}">
                <a16:creationId xmlns:a16="http://schemas.microsoft.com/office/drawing/2014/main" id="{0BDA3007-0652-409C-A35C-157617219EBC}"/>
              </a:ext>
            </a:extLst>
          </p:cNvPr>
          <p:cNvGraphicFramePr>
            <a:graphicFrameLocks/>
          </p:cNvGraphicFramePr>
          <p:nvPr>
            <p:extLst>
              <p:ext uri="{D42A27DB-BD31-4B8C-83A1-F6EECF244321}">
                <p14:modId xmlns:p14="http://schemas.microsoft.com/office/powerpoint/2010/main" val="962287732"/>
              </p:ext>
            </p:extLst>
          </p:nvPr>
        </p:nvGraphicFramePr>
        <p:xfrm>
          <a:off x="3974596" y="5435027"/>
          <a:ext cx="6569643" cy="1497975"/>
        </p:xfrm>
        <a:graphic>
          <a:graphicData uri="http://schemas.openxmlformats.org/presentationml/2006/ole">
            <mc:AlternateContent xmlns:mc="http://schemas.openxmlformats.org/markup-compatibility/2006">
              <mc:Choice xmlns:v="urn:schemas-microsoft-com:vml" Requires="v">
                <p:oleObj spid="_x0000_s1048" r:id="rId4" imgW="12479594" imgH="3084843" progId="Excel.Chart.8">
                  <p:embed/>
                </p:oleObj>
              </mc:Choice>
              <mc:Fallback>
                <p:oleObj r:id="rId4" imgW="12479594" imgH="3084843" progId="Excel.Chart.8">
                  <p:embed/>
                  <p:pic>
                    <p:nvPicPr>
                      <p:cNvPr id="13317" name="Grafico ad area 2D">
                        <a:extLst>
                          <a:ext uri="{FF2B5EF4-FFF2-40B4-BE49-F238E27FC236}">
                            <a16:creationId xmlns:a16="http://schemas.microsoft.com/office/drawing/2014/main" id="{0BDA3007-0652-409C-A35C-157617219EBC}"/>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4596" y="5435027"/>
                        <a:ext cx="6569643" cy="1497975"/>
                      </a:xfrm>
                      <a:prstGeom prst="rect">
                        <a:avLst/>
                      </a:prstGeom>
                      <a:noFill/>
                      <a:ln>
                        <a:noFill/>
                      </a:ln>
                    </p:spPr>
                  </p:pic>
                </p:oleObj>
              </mc:Fallback>
            </mc:AlternateContent>
          </a:graphicData>
        </a:graphic>
      </p:graphicFrame>
      <p:pic>
        <p:nvPicPr>
          <p:cNvPr id="10" name="pasted-image.jpeg" descr="pasted-image.jpeg">
            <a:extLst>
              <a:ext uri="{FF2B5EF4-FFF2-40B4-BE49-F238E27FC236}">
                <a16:creationId xmlns:a16="http://schemas.microsoft.com/office/drawing/2014/main" id="{61CE0010-14ED-441D-8F19-05227F81FAB2}"/>
              </a:ext>
            </a:extLst>
          </p:cNvPr>
          <p:cNvPicPr>
            <a:picLocks noChangeAspect="1"/>
          </p:cNvPicPr>
          <p:nvPr/>
        </p:nvPicPr>
        <p:blipFill>
          <a:blip r:embed="rId6"/>
          <a:srcRect l="14738"/>
          <a:stretch>
            <a:fillRect/>
          </a:stretch>
        </p:blipFill>
        <p:spPr bwMode="auto">
          <a:xfrm>
            <a:off x="5814589" y="3859635"/>
            <a:ext cx="4459290" cy="1664013"/>
          </a:xfrm>
          <a:prstGeom prst="rect">
            <a:avLst/>
          </a:prstGeom>
          <a:ln w="12700" cap="flat">
            <a:noFill/>
            <a:miter lim="400000"/>
          </a:ln>
          <a:effectLst>
            <a:outerShdw blurRad="63500" dist="25400" dir="5400000" rotWithShape="0">
              <a:srgbClr val="000000">
                <a:alpha val="50000"/>
              </a:srgbClr>
            </a:outerShdw>
          </a:effectLst>
        </p:spPr>
      </p:pic>
      <p:pic>
        <p:nvPicPr>
          <p:cNvPr id="11" name="pasted-image.jpeg" descr="pasted-image.jpeg">
            <a:extLst>
              <a:ext uri="{FF2B5EF4-FFF2-40B4-BE49-F238E27FC236}">
                <a16:creationId xmlns:a16="http://schemas.microsoft.com/office/drawing/2014/main" id="{B45BF069-210B-43FB-BB02-A2250C7C19B7}"/>
              </a:ext>
            </a:extLst>
          </p:cNvPr>
          <p:cNvPicPr>
            <a:picLocks noChangeAspect="1"/>
          </p:cNvPicPr>
          <p:nvPr/>
        </p:nvPicPr>
        <p:blipFill>
          <a:blip r:embed="rId7"/>
          <a:stretch>
            <a:fillRect/>
          </a:stretch>
        </p:blipFill>
        <p:spPr bwMode="auto">
          <a:xfrm>
            <a:off x="3192658" y="3841886"/>
            <a:ext cx="2558502" cy="1664013"/>
          </a:xfrm>
          <a:prstGeom prst="rect">
            <a:avLst/>
          </a:prstGeom>
          <a:ln w="12700" cap="flat">
            <a:noFill/>
            <a:miter lim="400000"/>
          </a:ln>
          <a:effectLst>
            <a:outerShdw blurRad="63500" dist="25400" dir="5400000" rotWithShape="0">
              <a:srgbClr val="000000">
                <a:alpha val="50000"/>
              </a:srgbClr>
            </a:outerShdw>
          </a:effectLst>
        </p:spPr>
      </p:pic>
      <p:pic>
        <p:nvPicPr>
          <p:cNvPr id="13322" name="pasted-image.png" descr="pasted-image.png">
            <a:extLst>
              <a:ext uri="{FF2B5EF4-FFF2-40B4-BE49-F238E27FC236}">
                <a16:creationId xmlns:a16="http://schemas.microsoft.com/office/drawing/2014/main" id="{8EA35E2C-8EA9-4A3F-94DF-571420ED27B9}"/>
              </a:ext>
            </a:extLst>
          </p:cNvPr>
          <p:cNvPicPr>
            <a:picLocks noChangeAspect="1"/>
          </p:cNvPicPr>
          <p:nvPr/>
        </p:nvPicPr>
        <p:blipFill>
          <a:blip r:embed="rId8" cstate="print">
            <a:extLst>
              <a:ext uri="{28A0092B-C50C-407E-A947-70E740481C1C}">
                <a14:useLocalDpi xmlns:a14="http://schemas.microsoft.com/office/drawing/2010/main" val="0"/>
              </a:ext>
            </a:extLst>
          </a:blip>
          <a:srcRect r="7666"/>
          <a:stretch>
            <a:fillRect/>
          </a:stretch>
        </p:blipFill>
        <p:spPr bwMode="auto">
          <a:xfrm>
            <a:off x="10768526" y="4138667"/>
            <a:ext cx="552953" cy="270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3323" name="pasted-image.png" descr="pasted-image.png">
            <a:extLst>
              <a:ext uri="{FF2B5EF4-FFF2-40B4-BE49-F238E27FC236}">
                <a16:creationId xmlns:a16="http://schemas.microsoft.com/office/drawing/2014/main" id="{F4E3FFF4-626F-402D-96F5-10DB960D075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883496" y="4491732"/>
            <a:ext cx="323014" cy="36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3324" name="pasted-image.png" descr="pasted-image.png">
            <a:extLst>
              <a:ext uri="{FF2B5EF4-FFF2-40B4-BE49-F238E27FC236}">
                <a16:creationId xmlns:a16="http://schemas.microsoft.com/office/drawing/2014/main" id="{A08E9708-81AD-45BC-9A55-570FAF007732}"/>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822681" y="4893556"/>
            <a:ext cx="444646" cy="36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2" name="CasellaDiTesto 1">
            <a:extLst>
              <a:ext uri="{FF2B5EF4-FFF2-40B4-BE49-F238E27FC236}">
                <a16:creationId xmlns:a16="http://schemas.microsoft.com/office/drawing/2014/main" id="{0A011DFB-BA8B-4E26-B545-B734ACC1EA58}"/>
              </a:ext>
            </a:extLst>
          </p:cNvPr>
          <p:cNvSpPr txBox="1"/>
          <p:nvPr/>
        </p:nvSpPr>
        <p:spPr>
          <a:xfrm>
            <a:off x="4535376" y="5580901"/>
            <a:ext cx="1409040" cy="2106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35719" tIns="35719" rIns="35719" bIns="35719" spcCol="38100" anchor="ctr">
            <a:spAutoFit/>
          </a:bodyPr>
          <a:lstStyle/>
          <a:p>
            <a:pPr algn="ctr">
              <a:defRPr/>
            </a:pPr>
            <a:r>
              <a:rPr lang="it-IT" sz="900" dirty="0" err="1">
                <a:latin typeface="Calibri" panose="020F0502020204030204" pitchFamily="34" charset="0"/>
                <a:ea typeface="+mn-ea"/>
                <a:cs typeface="Calibri" panose="020F0502020204030204" pitchFamily="34" charset="0"/>
              </a:rPr>
              <a:t>Investment</a:t>
            </a:r>
            <a:r>
              <a:rPr lang="it-IT" sz="900" dirty="0">
                <a:latin typeface="Calibri" panose="020F0502020204030204" pitchFamily="34" charset="0"/>
                <a:ea typeface="+mn-ea"/>
                <a:cs typeface="Calibri" panose="020F0502020204030204" pitchFamily="34" charset="0"/>
              </a:rPr>
              <a:t> plan 2015 - 2020</a:t>
            </a:r>
          </a:p>
        </p:txBody>
      </p:sp>
      <p:sp>
        <p:nvSpPr>
          <p:cNvPr id="3" name="CasellaDiTesto 2">
            <a:extLst>
              <a:ext uri="{FF2B5EF4-FFF2-40B4-BE49-F238E27FC236}">
                <a16:creationId xmlns:a16="http://schemas.microsoft.com/office/drawing/2014/main" id="{9C167465-3D5F-434F-9A88-0A31059A9185}"/>
              </a:ext>
            </a:extLst>
          </p:cNvPr>
          <p:cNvSpPr txBox="1"/>
          <p:nvPr/>
        </p:nvSpPr>
        <p:spPr>
          <a:xfrm>
            <a:off x="3205723" y="3841886"/>
            <a:ext cx="1144544" cy="2452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35719" tIns="35719" rIns="35719" bIns="35719" spcCol="38100" anchor="ctr">
            <a:spAutoFit/>
          </a:bodyPr>
          <a:lstStyle/>
          <a:p>
            <a:pPr algn="ctr">
              <a:defRPr/>
            </a:pPr>
            <a:r>
              <a:rPr lang="it-IT" sz="1125" dirty="0" err="1">
                <a:solidFill>
                  <a:srgbClr val="FFFF00"/>
                </a:solidFill>
                <a:latin typeface="Calibri" panose="020F0502020204030204" pitchFamily="34" charset="0"/>
                <a:ea typeface="+mn-ea"/>
                <a:cs typeface="Calibri" panose="020F0502020204030204" pitchFamily="34" charset="0"/>
              </a:rPr>
              <a:t>Flooding</a:t>
            </a:r>
            <a:r>
              <a:rPr lang="it-IT" sz="1125" dirty="0">
                <a:solidFill>
                  <a:srgbClr val="FFFF00"/>
                </a:solidFill>
                <a:latin typeface="Calibri" panose="020F0502020204030204" pitchFamily="34" charset="0"/>
                <a:ea typeface="+mn-ea"/>
                <a:cs typeface="Calibri" panose="020F0502020204030204" pitchFamily="34" charset="0"/>
              </a:rPr>
              <a:t> </a:t>
            </a:r>
            <a:r>
              <a:rPr lang="it-IT" sz="1125" dirty="0" err="1">
                <a:solidFill>
                  <a:srgbClr val="FFFF00"/>
                </a:solidFill>
                <a:latin typeface="Calibri" panose="020F0502020204030204" pitchFamily="34" charset="0"/>
                <a:ea typeface="+mn-ea"/>
                <a:cs typeface="Calibri" panose="020F0502020204030204" pitchFamily="34" charset="0"/>
              </a:rPr>
              <a:t>exposure</a:t>
            </a:r>
            <a:endParaRPr lang="it-IT" sz="1125" dirty="0">
              <a:solidFill>
                <a:srgbClr val="FFFF00"/>
              </a:solidFill>
              <a:latin typeface="Calibri" panose="020F0502020204030204" pitchFamily="34" charset="0"/>
              <a:ea typeface="+mn-ea"/>
              <a:cs typeface="Calibri" panose="020F0502020204030204" pitchFamily="34" charset="0"/>
            </a:endParaRPr>
          </a:p>
        </p:txBody>
      </p:sp>
      <p:sp>
        <p:nvSpPr>
          <p:cNvPr id="4" name="CasellaDiTesto 3">
            <a:extLst>
              <a:ext uri="{FF2B5EF4-FFF2-40B4-BE49-F238E27FC236}">
                <a16:creationId xmlns:a16="http://schemas.microsoft.com/office/drawing/2014/main" id="{3D6235E5-AA16-496B-AB0E-F903E9BB3619}"/>
              </a:ext>
            </a:extLst>
          </p:cNvPr>
          <p:cNvSpPr txBox="1"/>
          <p:nvPr/>
        </p:nvSpPr>
        <p:spPr>
          <a:xfrm>
            <a:off x="3188471" y="5105931"/>
            <a:ext cx="1452322" cy="395301"/>
          </a:xfrm>
          <a:prstGeom prst="rect">
            <a:avLst/>
          </a:prstGeom>
          <a:solidFill>
            <a:schemeClr val="tx2">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35719" tIns="35719" rIns="35719" bIns="35719" spcCol="38100">
            <a:spAutoFit/>
          </a:bodyPr>
          <a:lstStyle/>
          <a:p>
            <a:pPr>
              <a:defRPr/>
            </a:pPr>
            <a:r>
              <a:rPr lang="it-IT" sz="700" dirty="0" err="1">
                <a:solidFill>
                  <a:srgbClr val="FFFF00"/>
                </a:solidFill>
                <a:latin typeface="Calibri" panose="020F0502020204030204" pitchFamily="34" charset="0"/>
                <a:ea typeface="+mn-ea"/>
                <a:cs typeface="Calibri" panose="020F0502020204030204" pitchFamily="34" charset="0"/>
              </a:rPr>
              <a:t>Red</a:t>
            </a:r>
            <a:r>
              <a:rPr lang="it-IT" sz="700" dirty="0">
                <a:solidFill>
                  <a:srgbClr val="FFFF00"/>
                </a:solidFill>
                <a:latin typeface="Calibri" panose="020F0502020204030204" pitchFamily="34" charset="0"/>
                <a:ea typeface="+mn-ea"/>
                <a:cs typeface="Calibri" panose="020F0502020204030204" pitchFamily="34" charset="0"/>
              </a:rPr>
              <a:t> area -  </a:t>
            </a:r>
            <a:r>
              <a:rPr lang="it-IT" sz="700" dirty="0" err="1">
                <a:solidFill>
                  <a:srgbClr val="FFFF00"/>
                </a:solidFill>
                <a:latin typeface="Calibri" panose="020F0502020204030204" pitchFamily="34" charset="0"/>
                <a:ea typeface="+mn-ea"/>
                <a:cs typeface="Calibri" panose="020F0502020204030204" pitchFamily="34" charset="0"/>
              </a:rPr>
              <a:t>return</a:t>
            </a:r>
            <a:r>
              <a:rPr lang="it-IT" sz="700" dirty="0">
                <a:solidFill>
                  <a:srgbClr val="FFFF00"/>
                </a:solidFill>
                <a:latin typeface="Calibri" panose="020F0502020204030204" pitchFamily="34" charset="0"/>
                <a:ea typeface="+mn-ea"/>
                <a:cs typeface="Calibri" panose="020F0502020204030204" pitchFamily="34" charset="0"/>
              </a:rPr>
              <a:t> </a:t>
            </a:r>
            <a:r>
              <a:rPr lang="it-IT" sz="700" dirty="0" err="1">
                <a:solidFill>
                  <a:srgbClr val="FFFF00"/>
                </a:solidFill>
                <a:latin typeface="Calibri" panose="020F0502020204030204" pitchFamily="34" charset="0"/>
                <a:ea typeface="+mn-ea"/>
                <a:cs typeface="Calibri" panose="020F0502020204030204" pitchFamily="34" charset="0"/>
              </a:rPr>
              <a:t>period</a:t>
            </a:r>
            <a:r>
              <a:rPr lang="it-IT" sz="700" dirty="0">
                <a:solidFill>
                  <a:srgbClr val="FFFF00"/>
                </a:solidFill>
                <a:latin typeface="Calibri" panose="020F0502020204030204" pitchFamily="34" charset="0"/>
                <a:ea typeface="+mn-ea"/>
                <a:cs typeface="Calibri" panose="020F0502020204030204" pitchFamily="34" charset="0"/>
              </a:rPr>
              <a:t> 50 </a:t>
            </a:r>
            <a:r>
              <a:rPr lang="it-IT" sz="700" dirty="0" err="1">
                <a:solidFill>
                  <a:srgbClr val="FFFF00"/>
                </a:solidFill>
                <a:latin typeface="Calibri" panose="020F0502020204030204" pitchFamily="34" charset="0"/>
                <a:ea typeface="+mn-ea"/>
                <a:cs typeface="Calibri" panose="020F0502020204030204" pitchFamily="34" charset="0"/>
              </a:rPr>
              <a:t>years</a:t>
            </a:r>
            <a:endParaRPr lang="it-IT" sz="700" dirty="0">
              <a:solidFill>
                <a:srgbClr val="FFFF00"/>
              </a:solidFill>
              <a:latin typeface="Calibri" panose="020F0502020204030204" pitchFamily="34" charset="0"/>
              <a:ea typeface="+mn-ea"/>
              <a:cs typeface="Calibri" panose="020F0502020204030204" pitchFamily="34" charset="0"/>
            </a:endParaRPr>
          </a:p>
          <a:p>
            <a:pPr>
              <a:defRPr/>
            </a:pPr>
            <a:r>
              <a:rPr lang="it-IT" sz="700" dirty="0">
                <a:solidFill>
                  <a:srgbClr val="FFFF00"/>
                </a:solidFill>
                <a:latin typeface="Calibri" panose="020F0502020204030204" pitchFamily="34" charset="0"/>
                <a:ea typeface="+mn-ea"/>
                <a:cs typeface="Calibri" panose="020F0502020204030204" pitchFamily="34" charset="0"/>
              </a:rPr>
              <a:t>Yellow area – </a:t>
            </a:r>
            <a:r>
              <a:rPr lang="it-IT" sz="700" dirty="0" err="1">
                <a:solidFill>
                  <a:srgbClr val="FFFF00"/>
                </a:solidFill>
                <a:latin typeface="Calibri" panose="020F0502020204030204" pitchFamily="34" charset="0"/>
                <a:ea typeface="+mn-ea"/>
                <a:cs typeface="Calibri" panose="020F0502020204030204" pitchFamily="34" charset="0"/>
              </a:rPr>
              <a:t>return</a:t>
            </a:r>
            <a:r>
              <a:rPr lang="it-IT" sz="700" dirty="0">
                <a:solidFill>
                  <a:srgbClr val="FFFF00"/>
                </a:solidFill>
                <a:latin typeface="Calibri" panose="020F0502020204030204" pitchFamily="34" charset="0"/>
                <a:ea typeface="+mn-ea"/>
                <a:cs typeface="Calibri" panose="020F0502020204030204" pitchFamily="34" charset="0"/>
              </a:rPr>
              <a:t> </a:t>
            </a:r>
            <a:r>
              <a:rPr lang="it-IT" sz="700" dirty="0" err="1">
                <a:solidFill>
                  <a:srgbClr val="FFFF00"/>
                </a:solidFill>
                <a:latin typeface="Calibri" panose="020F0502020204030204" pitchFamily="34" charset="0"/>
                <a:ea typeface="+mn-ea"/>
                <a:cs typeface="Calibri" panose="020F0502020204030204" pitchFamily="34" charset="0"/>
              </a:rPr>
              <a:t>period</a:t>
            </a:r>
            <a:r>
              <a:rPr lang="it-IT" sz="700" dirty="0">
                <a:solidFill>
                  <a:srgbClr val="FFFF00"/>
                </a:solidFill>
                <a:latin typeface="Calibri" panose="020F0502020204030204" pitchFamily="34" charset="0"/>
                <a:ea typeface="+mn-ea"/>
                <a:cs typeface="Calibri" panose="020F0502020204030204" pitchFamily="34" charset="0"/>
              </a:rPr>
              <a:t> 200 </a:t>
            </a:r>
            <a:r>
              <a:rPr lang="it-IT" sz="700" dirty="0" err="1">
                <a:solidFill>
                  <a:srgbClr val="FFFF00"/>
                </a:solidFill>
                <a:latin typeface="Calibri" panose="020F0502020204030204" pitchFamily="34" charset="0"/>
                <a:ea typeface="+mn-ea"/>
                <a:cs typeface="Calibri" panose="020F0502020204030204" pitchFamily="34" charset="0"/>
              </a:rPr>
              <a:t>years</a:t>
            </a:r>
            <a:endParaRPr lang="it-IT" sz="700" dirty="0">
              <a:solidFill>
                <a:srgbClr val="FFFF00"/>
              </a:solidFill>
              <a:latin typeface="Calibri" panose="020F0502020204030204" pitchFamily="34" charset="0"/>
              <a:ea typeface="+mn-ea"/>
              <a:cs typeface="Calibri" panose="020F0502020204030204" pitchFamily="34" charset="0"/>
            </a:endParaRPr>
          </a:p>
          <a:p>
            <a:pPr>
              <a:defRPr/>
            </a:pPr>
            <a:r>
              <a:rPr lang="it-IT" sz="700" dirty="0">
                <a:solidFill>
                  <a:srgbClr val="FFFF00"/>
                </a:solidFill>
                <a:latin typeface="Calibri" panose="020F0502020204030204" pitchFamily="34" charset="0"/>
                <a:ea typeface="+mn-ea"/>
                <a:cs typeface="Calibri" panose="020F0502020204030204" pitchFamily="34" charset="0"/>
              </a:rPr>
              <a:t>Green</a:t>
            </a:r>
            <a:r>
              <a:rPr lang="it-IT" sz="700" dirty="0">
                <a:solidFill>
                  <a:srgbClr val="FFFF00"/>
                </a:solidFill>
                <a:latin typeface="Calibri" panose="020F0502020204030204" pitchFamily="34" charset="0"/>
                <a:cs typeface="Calibri" panose="020F0502020204030204" pitchFamily="34" charset="0"/>
              </a:rPr>
              <a:t> area – </a:t>
            </a:r>
            <a:r>
              <a:rPr lang="it-IT" sz="700" dirty="0" err="1">
                <a:solidFill>
                  <a:srgbClr val="FFFF00"/>
                </a:solidFill>
                <a:latin typeface="Calibri" panose="020F0502020204030204" pitchFamily="34" charset="0"/>
                <a:cs typeface="Calibri" panose="020F0502020204030204" pitchFamily="34" charset="0"/>
              </a:rPr>
              <a:t>return</a:t>
            </a:r>
            <a:r>
              <a:rPr lang="it-IT" sz="700" dirty="0">
                <a:solidFill>
                  <a:srgbClr val="FFFF00"/>
                </a:solidFill>
                <a:latin typeface="Calibri" panose="020F0502020204030204" pitchFamily="34" charset="0"/>
                <a:cs typeface="Calibri" panose="020F0502020204030204" pitchFamily="34" charset="0"/>
              </a:rPr>
              <a:t> </a:t>
            </a:r>
            <a:r>
              <a:rPr lang="it-IT" sz="700" dirty="0" err="1">
                <a:solidFill>
                  <a:srgbClr val="FFFF00"/>
                </a:solidFill>
                <a:latin typeface="Calibri" panose="020F0502020204030204" pitchFamily="34" charset="0"/>
                <a:cs typeface="Calibri" panose="020F0502020204030204" pitchFamily="34" charset="0"/>
              </a:rPr>
              <a:t>period</a:t>
            </a:r>
            <a:r>
              <a:rPr lang="it-IT" sz="700" dirty="0">
                <a:solidFill>
                  <a:srgbClr val="FFFF00"/>
                </a:solidFill>
                <a:latin typeface="Calibri" panose="020F0502020204030204" pitchFamily="34" charset="0"/>
                <a:ea typeface="+mn-ea"/>
                <a:cs typeface="Calibri" panose="020F0502020204030204" pitchFamily="34" charset="0"/>
              </a:rPr>
              <a:t>  500 </a:t>
            </a:r>
            <a:r>
              <a:rPr lang="it-IT" sz="700" dirty="0" err="1">
                <a:solidFill>
                  <a:srgbClr val="FFFF00"/>
                </a:solidFill>
                <a:latin typeface="Calibri" panose="020F0502020204030204" pitchFamily="34" charset="0"/>
                <a:ea typeface="+mn-ea"/>
                <a:cs typeface="Calibri" panose="020F0502020204030204" pitchFamily="34" charset="0"/>
              </a:rPr>
              <a:t>years</a:t>
            </a:r>
            <a:endParaRPr lang="it-IT" sz="700" dirty="0">
              <a:solidFill>
                <a:srgbClr val="FFFF00"/>
              </a:solidFill>
              <a:latin typeface="Calibri" panose="020F0502020204030204" pitchFamily="34" charset="0"/>
              <a:ea typeface="+mn-ea"/>
              <a:cs typeface="Calibri" panose="020F0502020204030204" pitchFamily="34" charset="0"/>
            </a:endParaRPr>
          </a:p>
        </p:txBody>
      </p:sp>
      <p:sp>
        <p:nvSpPr>
          <p:cNvPr id="5" name="CasellaDiTesto 4">
            <a:extLst>
              <a:ext uri="{FF2B5EF4-FFF2-40B4-BE49-F238E27FC236}">
                <a16:creationId xmlns:a16="http://schemas.microsoft.com/office/drawing/2014/main" id="{CDA5A50E-3CB4-49AE-BB43-93090830778E}"/>
              </a:ext>
            </a:extLst>
          </p:cNvPr>
          <p:cNvSpPr txBox="1"/>
          <p:nvPr/>
        </p:nvSpPr>
        <p:spPr>
          <a:xfrm>
            <a:off x="5882738" y="3915080"/>
            <a:ext cx="1040349" cy="223587"/>
          </a:xfrm>
          <a:prstGeom prst="rect">
            <a:avLst/>
          </a:prstGeom>
          <a:solidFill>
            <a:schemeClr val="tx2">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35719" tIns="35719" rIns="35719" bIns="35719" spcCol="38100" anchor="ctr">
            <a:spAutoFit/>
          </a:bodyPr>
          <a:lstStyle/>
          <a:p>
            <a:pPr algn="ctr">
              <a:defRPr/>
            </a:pPr>
            <a:r>
              <a:rPr lang="it-IT" sz="984" dirty="0">
                <a:solidFill>
                  <a:srgbClr val="FFFF00"/>
                </a:solidFill>
                <a:latin typeface="Calibri" panose="020F0502020204030204" pitchFamily="34" charset="0"/>
                <a:ea typeface="+mn-ea"/>
                <a:cs typeface="Calibri" panose="020F0502020204030204" pitchFamily="34" charset="0"/>
              </a:rPr>
              <a:t>Adaptation </a:t>
            </a:r>
            <a:r>
              <a:rPr lang="it-IT" sz="984" dirty="0" err="1">
                <a:solidFill>
                  <a:srgbClr val="FFFF00"/>
                </a:solidFill>
                <a:latin typeface="Calibri" panose="020F0502020204030204" pitchFamily="34" charset="0"/>
                <a:ea typeface="+mn-ea"/>
                <a:cs typeface="Calibri" panose="020F0502020204030204" pitchFamily="34" charset="0"/>
              </a:rPr>
              <a:t>actions</a:t>
            </a:r>
            <a:endParaRPr lang="it-IT" sz="984" dirty="0">
              <a:solidFill>
                <a:srgbClr val="FFFF00"/>
              </a:solidFill>
              <a:latin typeface="Calibri" panose="020F0502020204030204" pitchFamily="34" charset="0"/>
              <a:ea typeface="+mn-ea"/>
              <a:cs typeface="Calibri" panose="020F0502020204030204" pitchFamily="34" charset="0"/>
            </a:endParaRPr>
          </a:p>
        </p:txBody>
      </p:sp>
      <p:sp>
        <p:nvSpPr>
          <p:cNvPr id="6" name="CasellaDiTesto 5">
            <a:extLst>
              <a:ext uri="{FF2B5EF4-FFF2-40B4-BE49-F238E27FC236}">
                <a16:creationId xmlns:a16="http://schemas.microsoft.com/office/drawing/2014/main" id="{978827A4-802B-4935-8CE2-E7287BD1FEEA}"/>
              </a:ext>
            </a:extLst>
          </p:cNvPr>
          <p:cNvSpPr txBox="1"/>
          <p:nvPr/>
        </p:nvSpPr>
        <p:spPr>
          <a:xfrm>
            <a:off x="10619404" y="3855538"/>
            <a:ext cx="851195" cy="22358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35719" tIns="35719" rIns="35719" bIns="35719" spcCol="38100" anchor="ctr">
            <a:spAutoFit/>
          </a:bodyPr>
          <a:lstStyle/>
          <a:p>
            <a:pPr algn="ctr">
              <a:defRPr/>
            </a:pPr>
            <a:r>
              <a:rPr lang="it-IT" sz="984" dirty="0" err="1">
                <a:latin typeface="Calibri" panose="020F0502020204030204" pitchFamily="34" charset="0"/>
                <a:ea typeface="+mn-ea"/>
                <a:cs typeface="Calibri" panose="020F0502020204030204" pitchFamily="34" charset="0"/>
              </a:rPr>
              <a:t>Funding</a:t>
            </a:r>
            <a:r>
              <a:rPr lang="it-IT" sz="984" dirty="0">
                <a:latin typeface="Calibri" panose="020F0502020204030204" pitchFamily="34" charset="0"/>
                <a:ea typeface="+mn-ea"/>
                <a:cs typeface="Calibri" panose="020F0502020204030204" pitchFamily="34" charset="0"/>
              </a:rPr>
              <a:t> source</a:t>
            </a:r>
          </a:p>
        </p:txBody>
      </p:sp>
      <p:sp>
        <p:nvSpPr>
          <p:cNvPr id="23" name="CasellaDiTesto 22">
            <a:extLst>
              <a:ext uri="{FF2B5EF4-FFF2-40B4-BE49-F238E27FC236}">
                <a16:creationId xmlns:a16="http://schemas.microsoft.com/office/drawing/2014/main" id="{7ED56D83-A55B-4928-8AB7-0384B25AD115}"/>
              </a:ext>
            </a:extLst>
          </p:cNvPr>
          <p:cNvSpPr txBox="1"/>
          <p:nvPr/>
        </p:nvSpPr>
        <p:spPr>
          <a:xfrm>
            <a:off x="0" y="0"/>
            <a:ext cx="12192000" cy="400110"/>
          </a:xfrm>
          <a:prstGeom prst="rect">
            <a:avLst/>
          </a:prstGeom>
          <a:noFill/>
        </p:spPr>
        <p:txBody>
          <a:bodyPr wrap="square" rtlCol="0">
            <a:sp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algn="r">
              <a:defRPr sz="2000" kern="1200" cap="all" spc="-100">
                <a:solidFill>
                  <a:schemeClr val="bg1"/>
                </a:solidFill>
                <a:latin typeface="Calibri" pitchFamily="34" charset="0"/>
              </a:defRPr>
            </a:lvl1pPr>
          </a:lstStyle>
          <a:p>
            <a:r>
              <a:rPr lang="en-US" dirty="0">
                <a:cs typeface="Calibri" panose="020F0502020204030204" pitchFamily="34" charset="0"/>
              </a:rPr>
              <a:t>Genoa’s path towards climate resilience </a:t>
            </a:r>
            <a:r>
              <a:rPr lang="it-IT" dirty="0">
                <a:cs typeface="Calibri" panose="020F0502020204030204" pitchFamily="34" charset="0"/>
              </a:rPr>
              <a:t>– </a:t>
            </a:r>
            <a:r>
              <a:rPr lang="en-US" cap="none" dirty="0">
                <a:cs typeface="Calibri" panose="020F0502020204030204" pitchFamily="34" charset="0"/>
              </a:rPr>
              <a:t> Action 3. Climate resilience on flashfloods and cloudbursts</a:t>
            </a:r>
            <a:endParaRPr lang="en-US" dirty="0">
              <a:cs typeface="Calibri" panose="020F0502020204030204" pitchFamily="34" charset="0"/>
            </a:endParaRPr>
          </a:p>
        </p:txBody>
      </p:sp>
      <p:sp>
        <p:nvSpPr>
          <p:cNvPr id="24" name="Rettangolo 23">
            <a:extLst>
              <a:ext uri="{FF2B5EF4-FFF2-40B4-BE49-F238E27FC236}">
                <a16:creationId xmlns:a16="http://schemas.microsoft.com/office/drawing/2014/main" id="{C3EC25B7-C39A-4D20-A95E-50A1FFF4D6C8}"/>
              </a:ext>
            </a:extLst>
          </p:cNvPr>
          <p:cNvSpPr/>
          <p:nvPr/>
        </p:nvSpPr>
        <p:spPr>
          <a:xfrm>
            <a:off x="204157" y="629985"/>
            <a:ext cx="11783683" cy="338554"/>
          </a:xfrm>
          <a:prstGeom prst="rect">
            <a:avLst/>
          </a:prstGeom>
          <a:solidFill>
            <a:schemeClr val="bg1">
              <a:lumMod val="65000"/>
            </a:schemeClr>
          </a:solidFill>
        </p:spPr>
        <p:txBody>
          <a:bodyPr wrap="square">
            <a:spAutoFit/>
          </a:bodyPr>
          <a:lstStyle/>
          <a:p>
            <a:pPr algn="ctr"/>
            <a:r>
              <a:rPr lang="en-US" sz="1600" b="1" dirty="0">
                <a:solidFill>
                  <a:schemeClr val="bg1"/>
                </a:solidFill>
                <a:latin typeface="Calibri" panose="020F0502020204030204" pitchFamily="34" charset="0"/>
                <a:cs typeface="Calibri" panose="020F0502020204030204" pitchFamily="34" charset="0"/>
              </a:rPr>
              <a:t>Grey asset</a:t>
            </a:r>
          </a:p>
        </p:txBody>
      </p:sp>
      <p:sp>
        <p:nvSpPr>
          <p:cNvPr id="7" name="Rettangolo 6">
            <a:extLst>
              <a:ext uri="{FF2B5EF4-FFF2-40B4-BE49-F238E27FC236}">
                <a16:creationId xmlns:a16="http://schemas.microsoft.com/office/drawing/2014/main" id="{C65D10C1-6BF3-439D-BE70-BB33C40765EF}"/>
              </a:ext>
            </a:extLst>
          </p:cNvPr>
          <p:cNvSpPr/>
          <p:nvPr/>
        </p:nvSpPr>
        <p:spPr>
          <a:xfrm>
            <a:off x="165340" y="6550223"/>
            <a:ext cx="3552576" cy="276999"/>
          </a:xfrm>
          <a:prstGeom prst="rect">
            <a:avLst/>
          </a:prstGeom>
        </p:spPr>
        <p:txBody>
          <a:bodyPr wrap="none">
            <a:spAutoFit/>
          </a:bodyPr>
          <a:lstStyle/>
          <a:p>
            <a:r>
              <a:rPr lang="it-IT" sz="1200" dirty="0">
                <a:solidFill>
                  <a:schemeClr val="accent1"/>
                </a:solidFill>
                <a:latin typeface="Calibri" panose="020F0502020204030204" pitchFamily="34" charset="0"/>
                <a:cs typeface="Calibri" panose="020F0502020204030204" pitchFamily="34" charset="0"/>
                <a:hlinkClick r:id="rId11">
                  <a:extLst>
                    <a:ext uri="{A12FA001-AC4F-418D-AE19-62706E023703}">
                      <ahyp:hlinkClr xmlns:ahyp="http://schemas.microsoft.com/office/drawing/2018/hyperlinkcolor" val="tx"/>
                    </a:ext>
                  </a:extLst>
                </a:hlinkClick>
              </a:rPr>
              <a:t>http://www.genovameravigliosa.com/en/eu-projects</a:t>
            </a:r>
            <a:r>
              <a:rPr lang="it-IT" sz="1200" dirty="0">
                <a:solidFill>
                  <a:schemeClr val="accent1"/>
                </a:solidFill>
                <a:latin typeface="Calibri" panose="020F0502020204030204" pitchFamily="34" charset="0"/>
                <a:cs typeface="Calibri" panose="020F0502020204030204" pitchFamily="34" charset="0"/>
              </a:rPr>
              <a:t> </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533929" y="1627936"/>
            <a:ext cx="10972800" cy="4525963"/>
          </a:xfrm>
          <a:prstGeom prst="rect">
            <a:avLst/>
          </a:prstGeom>
        </p:spPr>
        <p:txBody>
          <a:bodyPr vert="horz" lIns="121920" tIns="60960" rIns="121920" bIns="6096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endParaRPr lang="en-US" sz="2933" u="sng" dirty="0">
              <a:solidFill>
                <a:schemeClr val="bg1"/>
              </a:solidFill>
              <a:latin typeface="Calibri" panose="020F0502020204030204" pitchFamily="34" charset="0"/>
              <a:cs typeface="Calibri" panose="020F0502020204030204" pitchFamily="34" charset="0"/>
            </a:endParaRPr>
          </a:p>
        </p:txBody>
      </p:sp>
      <p:sp>
        <p:nvSpPr>
          <p:cNvPr id="16" name="Content Placeholder 2"/>
          <p:cNvSpPr txBox="1">
            <a:spLocks/>
          </p:cNvSpPr>
          <p:nvPr/>
        </p:nvSpPr>
        <p:spPr>
          <a:xfrm>
            <a:off x="506506" y="1224952"/>
            <a:ext cx="11195531" cy="5337774"/>
          </a:xfrm>
          <a:prstGeom prst="rect">
            <a:avLst/>
          </a:prstGeom>
          <a:ln>
            <a:solidFill>
              <a:srgbClr val="00B050"/>
            </a:solidFill>
          </a:ln>
        </p:spPr>
        <p:style>
          <a:lnRef idx="2">
            <a:schemeClr val="accent4"/>
          </a:lnRef>
          <a:fillRef idx="1">
            <a:schemeClr val="lt1"/>
          </a:fillRef>
          <a:effectRef idx="0">
            <a:schemeClr val="accent4"/>
          </a:effectRef>
          <a:fontRef idx="minor">
            <a:schemeClr val="dk1"/>
          </a:fontRef>
        </p:style>
        <p:txBody>
          <a:bodyPr vert="horz" lIns="121920" tIns="60960" rIns="121920" bIns="6096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1800" b="1" dirty="0">
                <a:solidFill>
                  <a:schemeClr val="tx1"/>
                </a:solidFill>
                <a:latin typeface="Calibri" panose="020F0502020204030204" pitchFamily="34" charset="0"/>
                <a:cs typeface="Calibri" panose="020F0502020204030204" pitchFamily="34" charset="0"/>
              </a:rPr>
              <a:t>4.REGENERAction </a:t>
            </a:r>
            <a:r>
              <a:rPr lang="en-US" sz="1800" dirty="0">
                <a:solidFill>
                  <a:schemeClr val="tx1"/>
                </a:solidFill>
                <a:latin typeface="Calibri" panose="020F0502020204030204" pitchFamily="34" charset="0"/>
                <a:cs typeface="Calibri" panose="020F0502020204030204" pitchFamily="34" charset="0"/>
              </a:rPr>
              <a:t>This action aims to regenerate neighborhood spaces at district level through innovative planning criteria, synergistic measures to both mitigate pollution and to </a:t>
            </a:r>
            <a:r>
              <a:rPr lang="en-US" sz="1800" b="1" dirty="0">
                <a:solidFill>
                  <a:schemeClr val="tx1"/>
                </a:solidFill>
                <a:latin typeface="Calibri" panose="020F0502020204030204" pitchFamily="34" charset="0"/>
                <a:cs typeface="Calibri" panose="020F0502020204030204" pitchFamily="34" charset="0"/>
              </a:rPr>
              <a:t>mainstream</a:t>
            </a:r>
            <a:r>
              <a:rPr lang="en-US" sz="1800" dirty="0">
                <a:solidFill>
                  <a:schemeClr val="tx1"/>
                </a:solidFill>
                <a:latin typeface="Calibri" panose="020F0502020204030204" pitchFamily="34" charset="0"/>
                <a:cs typeface="Calibri" panose="020F0502020204030204" pitchFamily="34" charset="0"/>
              </a:rPr>
              <a:t> the value of adaptation to climate change, promoting the improvement of the urban environment’s quality, the increase of its residential and real estate value, the satisfaction and participation of the population as well as the neighborhood economic development.</a:t>
            </a:r>
          </a:p>
          <a:p>
            <a:pPr algn="l">
              <a:spcBef>
                <a:spcPts val="0"/>
              </a:spcBef>
            </a:pPr>
            <a:r>
              <a:rPr lang="en-US" sz="1800" b="1" dirty="0">
                <a:solidFill>
                  <a:schemeClr val="tx1"/>
                </a:solidFill>
                <a:latin typeface="Calibri" panose="020F0502020204030204" pitchFamily="34" charset="0"/>
                <a:cs typeface="Calibri" panose="020F0502020204030204" pitchFamily="34" charset="0"/>
              </a:rPr>
              <a:t>TIMING: </a:t>
            </a:r>
            <a:r>
              <a:rPr lang="en-US" sz="1800" dirty="0">
                <a:solidFill>
                  <a:schemeClr val="tx1"/>
                </a:solidFill>
                <a:latin typeface="Calibri" panose="020F0502020204030204" pitchFamily="34" charset="0"/>
                <a:cs typeface="Calibri" panose="020F0502020204030204" pitchFamily="34" charset="0"/>
              </a:rPr>
              <a:t>3-6 YEARS</a:t>
            </a:r>
          </a:p>
          <a:p>
            <a:pPr algn="l">
              <a:spcBef>
                <a:spcPts val="0"/>
              </a:spcBef>
            </a:pPr>
            <a:r>
              <a:rPr lang="en-US" sz="1600" b="1" dirty="0">
                <a:solidFill>
                  <a:schemeClr val="tx1"/>
                </a:solidFill>
                <a:latin typeface="Calibri" panose="020F0502020204030204" pitchFamily="34" charset="0"/>
                <a:cs typeface="Calibri" panose="020F0502020204030204" pitchFamily="34" charset="0"/>
              </a:rPr>
              <a:t>Starting project </a:t>
            </a:r>
            <a:r>
              <a:rPr lang="en-US" sz="1600" dirty="0">
                <a:solidFill>
                  <a:schemeClr val="tx1"/>
                </a:solidFill>
                <a:latin typeface="Calibri" panose="020F0502020204030204" pitchFamily="34" charset="0"/>
                <a:cs typeface="Calibri" panose="020F0502020204030204" pitchFamily="34" charset="0"/>
              </a:rPr>
              <a:t> </a:t>
            </a:r>
          </a:p>
          <a:p>
            <a:pPr marL="180975" indent="-180975" algn="l">
              <a:spcBef>
                <a:spcPts val="0"/>
              </a:spcBef>
              <a:buFont typeface="Arial" panose="020B0604020202020204" pitchFamily="34" charset="0"/>
              <a:buChar char="•"/>
            </a:pPr>
            <a:r>
              <a:rPr lang="en-US" sz="1600" dirty="0">
                <a:solidFill>
                  <a:schemeClr val="tx1"/>
                </a:solidFill>
                <a:latin typeface="Calibri" panose="020F0502020204030204" pitchFamily="34" charset="0"/>
                <a:cs typeface="Calibri" panose="020F0502020204030204" pitchFamily="34" charset="0"/>
              </a:rPr>
              <a:t>EIB Cost benefit and value of adaptation, economic analysis applied in case studies, guidance document on the use of urban adaptation economics via the UA CAP partnership Action F1</a:t>
            </a:r>
          </a:p>
          <a:p>
            <a:pPr marL="180975" indent="-180975" algn="l">
              <a:spcBef>
                <a:spcPts val="0"/>
              </a:spcBef>
              <a:buFont typeface="Arial" panose="020B0604020202020204" pitchFamily="34" charset="0"/>
              <a:buChar char="•"/>
            </a:pPr>
            <a:r>
              <a:rPr lang="it-IT" altLang="it-IT" sz="1600" dirty="0">
                <a:solidFill>
                  <a:schemeClr val="tx1"/>
                </a:solidFill>
                <a:latin typeface="Calibri" panose="020F0502020204030204" pitchFamily="34" charset="0"/>
                <a:cs typeface="Calibri" panose="020F0502020204030204" pitchFamily="34" charset="0"/>
                <a:sym typeface="Symbol" panose="05050102010706020507" pitchFamily="18" charset="2"/>
              </a:rPr>
              <a:t>3 Master </a:t>
            </a:r>
            <a:r>
              <a:rPr lang="it-IT" altLang="it-IT" sz="1600" dirty="0" err="1">
                <a:solidFill>
                  <a:schemeClr val="tx1"/>
                </a:solidFill>
                <a:latin typeface="Calibri" panose="020F0502020204030204" pitchFamily="34" charset="0"/>
                <a:cs typeface="Calibri" panose="020F0502020204030204" pitchFamily="34" charset="0"/>
                <a:sym typeface="Symbol" panose="05050102010706020507" pitchFamily="18" charset="2"/>
              </a:rPr>
              <a:t>thesis</a:t>
            </a:r>
            <a:r>
              <a:rPr lang="it-IT" altLang="it-IT" sz="1600" dirty="0">
                <a:solidFill>
                  <a:schemeClr val="tx1"/>
                </a:solidFill>
                <a:latin typeface="Calibri" panose="020F0502020204030204" pitchFamily="34" charset="0"/>
                <a:cs typeface="Calibri" panose="020F0502020204030204" pitchFamily="34" charset="0"/>
                <a:sym typeface="Symbol" panose="05050102010706020507" pitchFamily="18" charset="2"/>
              </a:rPr>
              <a:t> on green measures to </a:t>
            </a:r>
            <a:r>
              <a:rPr lang="it-IT" altLang="it-IT" sz="1600" dirty="0" err="1">
                <a:solidFill>
                  <a:schemeClr val="tx1"/>
                </a:solidFill>
                <a:latin typeface="Calibri" panose="020F0502020204030204" pitchFamily="34" charset="0"/>
                <a:cs typeface="Calibri" panose="020F0502020204030204" pitchFamily="34" charset="0"/>
                <a:sym typeface="Symbol" panose="05050102010706020507" pitchFamily="18" charset="2"/>
              </a:rPr>
              <a:t>apply</a:t>
            </a:r>
            <a:r>
              <a:rPr lang="it-IT" altLang="it-IT" sz="1600" dirty="0">
                <a:solidFill>
                  <a:schemeClr val="tx1"/>
                </a:solidFill>
                <a:latin typeface="Calibri" panose="020F0502020204030204" pitchFamily="34" charset="0"/>
                <a:cs typeface="Calibri" panose="020F0502020204030204" pitchFamily="34" charset="0"/>
                <a:sym typeface="Symbol" panose="05050102010706020507" pitchFamily="18" charset="2"/>
              </a:rPr>
              <a:t> in the Bisagno, </a:t>
            </a:r>
            <a:r>
              <a:rPr lang="it-IT" altLang="it-IT" sz="1600" dirty="0" err="1">
                <a:solidFill>
                  <a:schemeClr val="tx1"/>
                </a:solidFill>
                <a:latin typeface="Calibri" panose="020F0502020204030204" pitchFamily="34" charset="0"/>
                <a:cs typeface="Calibri" panose="020F0502020204030204" pitchFamily="34" charset="0"/>
                <a:sym typeface="Symbol" panose="05050102010706020507" pitchFamily="18" charset="2"/>
              </a:rPr>
              <a:t>Chiaravagna</a:t>
            </a:r>
            <a:r>
              <a:rPr lang="it-IT" altLang="it-IT" sz="1600" dirty="0">
                <a:solidFill>
                  <a:schemeClr val="tx1"/>
                </a:solidFill>
                <a:latin typeface="Calibri" panose="020F0502020204030204" pitchFamily="34" charset="0"/>
                <a:cs typeface="Calibri" panose="020F0502020204030204" pitchFamily="34" charset="0"/>
                <a:sym typeface="Symbol" panose="05050102010706020507" pitchFamily="18" charset="2"/>
              </a:rPr>
              <a:t> and Polcevera Valley</a:t>
            </a:r>
            <a:endParaRPr lang="en-US" sz="1600" dirty="0">
              <a:solidFill>
                <a:schemeClr val="tx1"/>
              </a:solidFill>
              <a:latin typeface="Calibri" panose="020F0502020204030204" pitchFamily="34" charset="0"/>
              <a:cs typeface="Calibri" panose="020F0502020204030204" pitchFamily="34" charset="0"/>
            </a:endParaRPr>
          </a:p>
          <a:p>
            <a:pPr marL="180975" indent="-180975" algn="l">
              <a:spcBef>
                <a:spcPts val="0"/>
              </a:spcBef>
              <a:buFont typeface="Arial" panose="020B0604020202020204" pitchFamily="34" charset="0"/>
              <a:buChar char="•"/>
            </a:pPr>
            <a:r>
              <a:rPr lang="en-US" sz="1600" dirty="0">
                <a:solidFill>
                  <a:schemeClr val="tx1"/>
                </a:solidFill>
                <a:latin typeface="Calibri" panose="020F0502020204030204" pitchFamily="34" charset="0"/>
                <a:cs typeface="Calibri" panose="020F0502020204030204" pitchFamily="34" charset="0"/>
              </a:rPr>
              <a:t>H2020 UNALAB Project - Regeneration of the former </a:t>
            </a:r>
            <a:r>
              <a:rPr lang="en-US" sz="1600" dirty="0" err="1">
                <a:solidFill>
                  <a:schemeClr val="tx1"/>
                </a:solidFill>
                <a:latin typeface="Calibri" panose="020F0502020204030204" pitchFamily="34" charset="0"/>
                <a:cs typeface="Calibri" panose="020F0502020204030204" pitchFamily="34" charset="0"/>
              </a:rPr>
              <a:t>Caserma</a:t>
            </a:r>
            <a:r>
              <a:rPr lang="en-US" sz="1600" dirty="0">
                <a:solidFill>
                  <a:schemeClr val="tx1"/>
                </a:solidFill>
                <a:latin typeface="Calibri" panose="020F0502020204030204" pitchFamily="34" charset="0"/>
                <a:cs typeface="Calibri" panose="020F0502020204030204" pitchFamily="34" charset="0"/>
              </a:rPr>
              <a:t> </a:t>
            </a:r>
            <a:r>
              <a:rPr lang="en-US" sz="1600" dirty="0" err="1">
                <a:solidFill>
                  <a:schemeClr val="tx1"/>
                </a:solidFill>
                <a:latin typeface="Calibri" panose="020F0502020204030204" pitchFamily="34" charset="0"/>
                <a:cs typeface="Calibri" panose="020F0502020204030204" pitchFamily="34" charset="0"/>
              </a:rPr>
              <a:t>Gavoglio's</a:t>
            </a:r>
            <a:r>
              <a:rPr lang="en-US" sz="1600" dirty="0">
                <a:solidFill>
                  <a:schemeClr val="tx1"/>
                </a:solidFill>
                <a:latin typeface="Calibri" panose="020F0502020204030204" pitchFamily="34" charset="0"/>
                <a:cs typeface="Calibri" panose="020F0502020204030204" pitchFamily="34" charset="0"/>
              </a:rPr>
              <a:t> area  based on NBS </a:t>
            </a:r>
            <a:r>
              <a:rPr lang="en-US" sz="1600" b="1" dirty="0">
                <a:solidFill>
                  <a:schemeClr val="tx1"/>
                </a:solidFill>
                <a:latin typeface="Calibri" panose="020F0502020204030204" pitchFamily="34" charset="0"/>
                <a:cs typeface="Calibri" panose="020F0502020204030204" pitchFamily="34" charset="0"/>
              </a:rPr>
              <a:t>1.700.000 €</a:t>
            </a:r>
          </a:p>
          <a:p>
            <a:pPr algn="l">
              <a:spcBef>
                <a:spcPts val="0"/>
              </a:spcBef>
            </a:pPr>
            <a:endParaRPr lang="en-US" sz="1800" dirty="0">
              <a:solidFill>
                <a:schemeClr val="tx1"/>
              </a:solidFill>
              <a:latin typeface="Calibri" panose="020F0502020204030204" pitchFamily="34" charset="0"/>
              <a:cs typeface="Calibri" panose="020F0502020204030204" pitchFamily="34" charset="0"/>
            </a:endParaRPr>
          </a:p>
          <a:p>
            <a:pPr algn="l">
              <a:spcBef>
                <a:spcPts val="0"/>
              </a:spcBef>
            </a:pPr>
            <a:endParaRPr lang="en-US" sz="1800" dirty="0">
              <a:solidFill>
                <a:schemeClr val="tx1"/>
              </a:solidFill>
              <a:latin typeface="Calibri" panose="020F0502020204030204" pitchFamily="34" charset="0"/>
              <a:cs typeface="Calibri" panose="020F0502020204030204" pitchFamily="34" charset="0"/>
            </a:endParaRPr>
          </a:p>
          <a:p>
            <a:pPr algn="l">
              <a:lnSpc>
                <a:spcPct val="150000"/>
              </a:lnSpc>
            </a:pPr>
            <a:endParaRPr lang="en-US" sz="2000" dirty="0">
              <a:solidFill>
                <a:schemeClr val="tx1"/>
              </a:solidFill>
              <a:latin typeface="Calibri" panose="020F0502020204030204" pitchFamily="34" charset="0"/>
              <a:cs typeface="Calibri" panose="020F0502020204030204" pitchFamily="34" charset="0"/>
            </a:endParaRPr>
          </a:p>
          <a:p>
            <a:pPr algn="l">
              <a:lnSpc>
                <a:spcPts val="3467"/>
              </a:lnSpc>
            </a:pPr>
            <a:endParaRPr lang="en-US" sz="2000" dirty="0">
              <a:solidFill>
                <a:schemeClr val="tx1"/>
              </a:solidFill>
              <a:latin typeface="Calibri" panose="020F0502020204030204" pitchFamily="34" charset="0"/>
              <a:cs typeface="Calibri" panose="020F0502020204030204" pitchFamily="34" charset="0"/>
            </a:endParaRPr>
          </a:p>
        </p:txBody>
      </p:sp>
      <p:sp>
        <p:nvSpPr>
          <p:cNvPr id="20" name="Title 1"/>
          <p:cNvSpPr txBox="1">
            <a:spLocks/>
          </p:cNvSpPr>
          <p:nvPr/>
        </p:nvSpPr>
        <p:spPr>
          <a:xfrm>
            <a:off x="0" y="-162019"/>
            <a:ext cx="12192000" cy="684764"/>
          </a:xfrm>
          <a:prstGeom prst="rect">
            <a:avLst/>
          </a:prstGeom>
        </p:spPr>
        <p:txBody>
          <a:bodyPr vert="horz" lIns="121920" tIns="60960" rIns="121920" bIns="6096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000" cap="all" spc="-100" dirty="0">
                <a:solidFill>
                  <a:schemeClr val="bg1"/>
                </a:solidFill>
                <a:latin typeface="Calibri" panose="020F0502020204030204" pitchFamily="34" charset="0"/>
                <a:cs typeface="Calibri" panose="020F0502020204030204" pitchFamily="34" charset="0"/>
              </a:rPr>
              <a:t>Genoa’s path towards climate resilience - </a:t>
            </a:r>
            <a:r>
              <a:rPr lang="en-US" sz="2000" dirty="0">
                <a:solidFill>
                  <a:schemeClr val="bg1"/>
                </a:solidFill>
                <a:latin typeface="Calibri" panose="020F0502020204030204" pitchFamily="34" charset="0"/>
                <a:ea typeface="+mn-ea"/>
                <a:cs typeface="Calibri" panose="020F0502020204030204" pitchFamily="34" charset="0"/>
              </a:rPr>
              <a:t>Genoa 2050 Action 4. Green adaptation investments</a:t>
            </a:r>
          </a:p>
        </p:txBody>
      </p:sp>
      <p:pic>
        <p:nvPicPr>
          <p:cNvPr id="7170" name="Picture 2" descr="UNaLab on Twitter: &quot;UNaLab front-runner city Genova is implementing #green  spaces as one of their #naturebasedsolutions as the city will turn the  Gavoglio area into an urban park 🌳 Learn more about"/>
          <p:cNvPicPr>
            <a:picLocks noChangeAspect="1" noChangeArrowheads="1"/>
          </p:cNvPicPr>
          <p:nvPr/>
        </p:nvPicPr>
        <p:blipFill>
          <a:blip r:embed="rId2" cstate="print"/>
          <a:srcRect/>
          <a:stretch>
            <a:fillRect/>
          </a:stretch>
        </p:blipFill>
        <p:spPr bwMode="auto">
          <a:xfrm>
            <a:off x="7929275" y="4443709"/>
            <a:ext cx="3105431" cy="2070287"/>
          </a:xfrm>
          <a:prstGeom prst="rect">
            <a:avLst/>
          </a:prstGeom>
          <a:noFill/>
          <a:ln>
            <a:solidFill>
              <a:srgbClr val="0070C0"/>
            </a:solidFill>
          </a:ln>
        </p:spPr>
      </p:pic>
      <p:pic>
        <p:nvPicPr>
          <p:cNvPr id="7172" name="Picture 4" descr="Gavoglio Park, UNaLab project - Genoa, Italy — LAND"/>
          <p:cNvPicPr>
            <a:picLocks noChangeAspect="1" noChangeArrowheads="1"/>
          </p:cNvPicPr>
          <p:nvPr/>
        </p:nvPicPr>
        <p:blipFill>
          <a:blip r:embed="rId3" cstate="print"/>
          <a:srcRect/>
          <a:stretch>
            <a:fillRect/>
          </a:stretch>
        </p:blipFill>
        <p:spPr bwMode="auto">
          <a:xfrm>
            <a:off x="1305883" y="4440293"/>
            <a:ext cx="3112556" cy="2057400"/>
          </a:xfrm>
          <a:prstGeom prst="rect">
            <a:avLst/>
          </a:prstGeom>
          <a:noFill/>
          <a:ln>
            <a:solidFill>
              <a:srgbClr val="0070C0"/>
            </a:solidFill>
          </a:ln>
        </p:spPr>
      </p:pic>
      <p:pic>
        <p:nvPicPr>
          <p:cNvPr id="7174" name="Picture 6" descr="Co-creation Workshops in Genova | UNaLab"/>
          <p:cNvPicPr>
            <a:picLocks noChangeAspect="1" noChangeArrowheads="1"/>
          </p:cNvPicPr>
          <p:nvPr/>
        </p:nvPicPr>
        <p:blipFill>
          <a:blip r:embed="rId4" cstate="print"/>
          <a:srcRect/>
          <a:stretch>
            <a:fillRect/>
          </a:stretch>
        </p:blipFill>
        <p:spPr bwMode="auto">
          <a:xfrm>
            <a:off x="4516988" y="4440294"/>
            <a:ext cx="3313738" cy="2057400"/>
          </a:xfrm>
          <a:prstGeom prst="rect">
            <a:avLst/>
          </a:prstGeom>
          <a:noFill/>
        </p:spPr>
      </p:pic>
      <p:pic>
        <p:nvPicPr>
          <p:cNvPr id="7175" name="Picture 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0155798" y="3608541"/>
            <a:ext cx="1460637" cy="831752"/>
          </a:xfrm>
          <a:prstGeom prst="rect">
            <a:avLst/>
          </a:prstGeom>
          <a:noFill/>
          <a:ln w="9525">
            <a:noFill/>
            <a:miter lim="800000"/>
            <a:headEnd/>
            <a:tailEnd/>
          </a:ln>
        </p:spPr>
      </p:pic>
      <p:sp>
        <p:nvSpPr>
          <p:cNvPr id="2" name="Rettangolo 1">
            <a:extLst>
              <a:ext uri="{FF2B5EF4-FFF2-40B4-BE49-F238E27FC236}">
                <a16:creationId xmlns:a16="http://schemas.microsoft.com/office/drawing/2014/main" id="{BB40DD6D-6CD4-43C1-B493-BE416837DBDF}"/>
              </a:ext>
            </a:extLst>
          </p:cNvPr>
          <p:cNvSpPr/>
          <p:nvPr/>
        </p:nvSpPr>
        <p:spPr>
          <a:xfrm>
            <a:off x="489961" y="717611"/>
            <a:ext cx="11212076" cy="423449"/>
          </a:xfrm>
          <a:prstGeom prst="rect">
            <a:avLst/>
          </a:prstGeom>
          <a:solidFill>
            <a:srgbClr val="00B050"/>
          </a:solidFill>
        </p:spPr>
        <p:txBody>
          <a:bodyPr wrap="square">
            <a:spAutoFit/>
          </a:bodyPr>
          <a:lstStyle/>
          <a:p>
            <a:pPr algn="ctr"/>
            <a:r>
              <a:rPr lang="en-US" sz="1600" b="1">
                <a:solidFill>
                  <a:schemeClr val="bg1"/>
                </a:solidFill>
                <a:latin typeface="Calibri" panose="020F0502020204030204" pitchFamily="34" charset="0"/>
                <a:cs typeface="Calibri" panose="020F0502020204030204" pitchFamily="34" charset="0"/>
              </a:rPr>
              <a:t>Green Asset</a:t>
            </a:r>
            <a:endParaRPr lang="en-US" sz="1600" b="1" dirty="0">
              <a:solidFill>
                <a:schemeClr val="bg1"/>
              </a:solidFill>
              <a:latin typeface="Calibri" panose="020F0502020204030204" pitchFamily="34" charset="0"/>
              <a:cs typeface="Calibri" panose="020F0502020204030204" pitchFamily="34" charset="0"/>
            </a:endParaRPr>
          </a:p>
        </p:txBody>
      </p:sp>
      <p:pic>
        <p:nvPicPr>
          <p:cNvPr id="2050" name="Immagine 2" descr="cid:image007.png@01D7382D.4AA8CFE0">
            <a:extLst>
              <a:ext uri="{FF2B5EF4-FFF2-40B4-BE49-F238E27FC236}">
                <a16:creationId xmlns:a16="http://schemas.microsoft.com/office/drawing/2014/main" id="{31906198-CE17-40C4-B18E-C819DC00DB9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17441" y="3863099"/>
            <a:ext cx="176212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35591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533929" y="1627936"/>
            <a:ext cx="10972800" cy="4525963"/>
          </a:xfrm>
          <a:prstGeom prst="rect">
            <a:avLst/>
          </a:prstGeom>
        </p:spPr>
        <p:txBody>
          <a:bodyPr vert="horz" lIns="121920" tIns="60960" rIns="121920" bIns="6096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endParaRPr lang="en-US" sz="2933" u="sng" dirty="0">
              <a:solidFill>
                <a:schemeClr val="bg1"/>
              </a:solidFill>
              <a:latin typeface="Calibri" panose="020F0502020204030204" pitchFamily="34" charset="0"/>
              <a:cs typeface="Calibri" panose="020F0502020204030204" pitchFamily="34" charset="0"/>
            </a:endParaRPr>
          </a:p>
        </p:txBody>
      </p:sp>
      <p:sp>
        <p:nvSpPr>
          <p:cNvPr id="16" name="Content Placeholder 2"/>
          <p:cNvSpPr txBox="1">
            <a:spLocks/>
          </p:cNvSpPr>
          <p:nvPr/>
        </p:nvSpPr>
        <p:spPr>
          <a:xfrm>
            <a:off x="489961" y="1242204"/>
            <a:ext cx="11228622" cy="5503653"/>
          </a:xfrm>
          <a:prstGeom prst="rect">
            <a:avLst/>
          </a:prstGeom>
          <a:ln>
            <a:solidFill>
              <a:srgbClr val="00B050"/>
            </a:solidFill>
          </a:ln>
        </p:spPr>
        <p:style>
          <a:lnRef idx="2">
            <a:schemeClr val="accent4"/>
          </a:lnRef>
          <a:fillRef idx="1">
            <a:schemeClr val="lt1"/>
          </a:fillRef>
          <a:effectRef idx="0">
            <a:schemeClr val="accent4"/>
          </a:effectRef>
          <a:fontRef idx="minor">
            <a:schemeClr val="dk1"/>
          </a:fontRef>
        </p:style>
        <p:txBody>
          <a:bodyPr vert="horz" lIns="121920" tIns="60960" rIns="121920" bIns="6096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1800" b="1" dirty="0">
                <a:solidFill>
                  <a:schemeClr val="tx1"/>
                </a:solidFill>
                <a:latin typeface="Calibri" panose="020F0502020204030204" pitchFamily="34" charset="0"/>
                <a:cs typeface="Calibri" panose="020F0502020204030204" pitchFamily="34" charset="0"/>
              </a:rPr>
              <a:t>6.C-CITY </a:t>
            </a:r>
            <a:r>
              <a:rPr lang="en-US" sz="1800" dirty="0">
                <a:solidFill>
                  <a:schemeClr val="tx1"/>
                </a:solidFill>
                <a:latin typeface="Calibri" panose="020F0502020204030204" pitchFamily="34" charset="0"/>
                <a:cs typeface="Calibri" panose="020F0502020204030204" pitchFamily="34" charset="0"/>
              </a:rPr>
              <a:t>The action improve the </a:t>
            </a:r>
            <a:r>
              <a:rPr lang="en-US" sz="1800" dirty="0" err="1">
                <a:solidFill>
                  <a:schemeClr val="tx1"/>
                </a:solidFill>
                <a:latin typeface="Calibri" panose="020F0502020204030204" pitchFamily="34" charset="0"/>
                <a:cs typeface="Calibri" panose="020F0502020204030204" pitchFamily="34" charset="0"/>
              </a:rPr>
              <a:t>bioeconomy</a:t>
            </a:r>
            <a:r>
              <a:rPr lang="en-US" sz="1800" dirty="0">
                <a:solidFill>
                  <a:schemeClr val="tx1"/>
                </a:solidFill>
                <a:latin typeface="Calibri" panose="020F0502020204030204" pitchFamily="34" charset="0"/>
                <a:cs typeface="Calibri" panose="020F0502020204030204" pitchFamily="34" charset="0"/>
              </a:rPr>
              <a:t> sectors, the circularity of the energy service supply and support the paradigm shift from consumer to prosumer. The city, signer of the European Circular City Declaration, look after prevention, reuse and up-cycling, improved collection schemes, strengthening food policies and the stakeholder network. Finally, in the field of circularity and energy positivity, the city will experience the potential of energy communities on a neighborhood scale.</a:t>
            </a:r>
          </a:p>
          <a:p>
            <a:pPr algn="l">
              <a:spcBef>
                <a:spcPts val="0"/>
              </a:spcBef>
            </a:pPr>
            <a:r>
              <a:rPr lang="en-US" sz="1800" b="1" dirty="0">
                <a:solidFill>
                  <a:schemeClr val="tx1"/>
                </a:solidFill>
                <a:latin typeface="Calibri" panose="020F0502020204030204" pitchFamily="34" charset="0"/>
                <a:cs typeface="Calibri" panose="020F0502020204030204" pitchFamily="34" charset="0"/>
              </a:rPr>
              <a:t>TIMING: </a:t>
            </a:r>
            <a:r>
              <a:rPr lang="en-US" sz="1800" dirty="0">
                <a:solidFill>
                  <a:schemeClr val="tx1"/>
                </a:solidFill>
                <a:latin typeface="Calibri" panose="020F0502020204030204" pitchFamily="34" charset="0"/>
                <a:cs typeface="Calibri" panose="020F0502020204030204" pitchFamily="34" charset="0"/>
              </a:rPr>
              <a:t>1-3 YEARS</a:t>
            </a:r>
          </a:p>
          <a:p>
            <a:pPr algn="l">
              <a:spcBef>
                <a:spcPts val="0"/>
              </a:spcBef>
            </a:pPr>
            <a:r>
              <a:rPr lang="en-US" sz="1600" b="1" dirty="0">
                <a:solidFill>
                  <a:schemeClr val="tx1"/>
                </a:solidFill>
                <a:latin typeface="Calibri" panose="020F0502020204030204" pitchFamily="34" charset="0"/>
                <a:cs typeface="Calibri" panose="020F0502020204030204" pitchFamily="34" charset="0"/>
              </a:rPr>
              <a:t>Starting project</a:t>
            </a:r>
            <a:endParaRPr lang="en-US" sz="1800" b="1" dirty="0">
              <a:solidFill>
                <a:schemeClr val="tx1"/>
              </a:solidFill>
              <a:latin typeface="Calibri" panose="020F0502020204030204" pitchFamily="34" charset="0"/>
              <a:cs typeface="Calibri" panose="020F0502020204030204" pitchFamily="34" charset="0"/>
            </a:endParaRPr>
          </a:p>
          <a:p>
            <a:pPr marL="180975" indent="-180975" algn="l">
              <a:spcBef>
                <a:spcPts val="0"/>
              </a:spcBef>
              <a:buFont typeface="Arial" panose="020B0604020202020204" pitchFamily="34" charset="0"/>
              <a:buChar char="•"/>
            </a:pPr>
            <a:r>
              <a:rPr lang="en-US" sz="1600" dirty="0">
                <a:solidFill>
                  <a:schemeClr val="tx1"/>
                </a:solidFill>
                <a:latin typeface="Calibri" panose="020F0502020204030204" pitchFamily="34" charset="0"/>
                <a:cs typeface="Calibri" panose="020F0502020204030204" pitchFamily="34" charset="0"/>
              </a:rPr>
              <a:t>H2020 FORCE 2016-2021  Value chain base partnership to </a:t>
            </a:r>
            <a:r>
              <a:rPr lang="en-US" sz="1600" dirty="0" err="1">
                <a:solidFill>
                  <a:schemeClr val="tx1"/>
                </a:solidFill>
                <a:latin typeface="Calibri" panose="020F0502020204030204" pitchFamily="34" charset="0"/>
                <a:cs typeface="Calibri" panose="020F0502020204030204" pitchFamily="34" charset="0"/>
              </a:rPr>
              <a:t>to</a:t>
            </a:r>
            <a:r>
              <a:rPr lang="en-US" sz="1600" dirty="0">
                <a:solidFill>
                  <a:schemeClr val="tx1"/>
                </a:solidFill>
                <a:latin typeface="Calibri" panose="020F0502020204030204" pitchFamily="34" charset="0"/>
                <a:cs typeface="Calibri" panose="020F0502020204030204" pitchFamily="34" charset="0"/>
              </a:rPr>
              <a:t> develop tailored and innovative co-designed solutions on Reengineer Plastic, WEEE, Wood, Food Streams; opening reuse centers for wood item and repair </a:t>
            </a:r>
            <a:r>
              <a:rPr lang="en-US" sz="1600" dirty="0" err="1">
                <a:solidFill>
                  <a:schemeClr val="tx1"/>
                </a:solidFill>
                <a:latin typeface="Calibri" panose="020F0502020204030204" pitchFamily="34" charset="0"/>
                <a:cs typeface="Calibri" panose="020F0502020204030204" pitchFamily="34" charset="0"/>
              </a:rPr>
              <a:t>cafè</a:t>
            </a:r>
            <a:r>
              <a:rPr lang="en-US" sz="1600" dirty="0">
                <a:solidFill>
                  <a:schemeClr val="tx1"/>
                </a:solidFill>
                <a:latin typeface="Calibri" panose="020F0502020204030204" pitchFamily="34" charset="0"/>
                <a:cs typeface="Calibri" panose="020F0502020204030204" pitchFamily="34" charset="0"/>
              </a:rPr>
              <a:t> for </a:t>
            </a:r>
            <a:r>
              <a:rPr lang="en-US" sz="1600" dirty="0" err="1">
                <a:solidFill>
                  <a:schemeClr val="tx1"/>
                </a:solidFill>
                <a:latin typeface="Calibri" panose="020F0502020204030204" pitchFamily="34" charset="0"/>
                <a:cs typeface="Calibri" panose="020F0502020204030204" pitchFamily="34" charset="0"/>
              </a:rPr>
              <a:t>weee</a:t>
            </a:r>
            <a:r>
              <a:rPr lang="en-US" sz="1600" dirty="0">
                <a:solidFill>
                  <a:schemeClr val="tx1"/>
                </a:solidFill>
                <a:latin typeface="Calibri" panose="020F0502020204030204" pitchFamily="34" charset="0"/>
                <a:cs typeface="Calibri" panose="020F0502020204030204" pitchFamily="34" charset="0"/>
              </a:rPr>
              <a:t>, awareness campaign and active delivery on food and valorization of wood waste </a:t>
            </a:r>
            <a:r>
              <a:rPr lang="en-US" sz="1600" b="1" dirty="0">
                <a:solidFill>
                  <a:schemeClr val="tx1"/>
                </a:solidFill>
                <a:latin typeface="Calibri" panose="020F0502020204030204" pitchFamily="34" charset="0"/>
                <a:cs typeface="Calibri" panose="020F0502020204030204" pitchFamily="34" charset="0"/>
              </a:rPr>
              <a:t>850.000 €</a:t>
            </a:r>
          </a:p>
          <a:p>
            <a:pPr marL="180975" indent="-180975" algn="l">
              <a:spcBef>
                <a:spcPts val="0"/>
              </a:spcBef>
              <a:buFont typeface="Arial" panose="020B0604020202020204" pitchFamily="34" charset="0"/>
              <a:buChar char="•"/>
            </a:pPr>
            <a:r>
              <a:rPr lang="en-US" sz="1600" dirty="0">
                <a:solidFill>
                  <a:schemeClr val="tx1"/>
                </a:solidFill>
                <a:latin typeface="Calibri" panose="020F0502020204030204" pitchFamily="34" charset="0"/>
                <a:cs typeface="Calibri" panose="020F0502020204030204" pitchFamily="34" charset="0"/>
              </a:rPr>
              <a:t>2 Master Thesis on food policies integration, </a:t>
            </a:r>
            <a:r>
              <a:rPr lang="en-US" sz="1600" dirty="0" err="1">
                <a:solidFill>
                  <a:schemeClr val="tx1"/>
                </a:solidFill>
                <a:latin typeface="Calibri" panose="020F0502020204030204" pitchFamily="34" charset="0"/>
                <a:cs typeface="Calibri" panose="020F0502020204030204" pitchFamily="34" charset="0"/>
              </a:rPr>
              <a:t>agrifood</a:t>
            </a:r>
            <a:r>
              <a:rPr lang="en-US" sz="1600" dirty="0">
                <a:solidFill>
                  <a:schemeClr val="tx1"/>
                </a:solidFill>
                <a:latin typeface="Calibri" panose="020F0502020204030204" pitchFamily="34" charset="0"/>
                <a:cs typeface="Calibri" panose="020F0502020204030204" pitchFamily="34" charset="0"/>
              </a:rPr>
              <a:t> and networking activities tax reductions and incentives at local scale</a:t>
            </a:r>
          </a:p>
          <a:p>
            <a:pPr marL="180975" indent="-180975" algn="l">
              <a:spcBef>
                <a:spcPts val="0"/>
              </a:spcBef>
              <a:buFont typeface="Arial" panose="020B0604020202020204" pitchFamily="34" charset="0"/>
              <a:buChar char="•"/>
            </a:pPr>
            <a:r>
              <a:rPr lang="en-US" sz="1600" dirty="0">
                <a:solidFill>
                  <a:schemeClr val="tx1"/>
                </a:solidFill>
                <a:latin typeface="Calibri" panose="020F0502020204030204" pitchFamily="34" charset="0"/>
                <a:cs typeface="Calibri" panose="020F0502020204030204" pitchFamily="34" charset="0"/>
              </a:rPr>
              <a:t>Eu Circular Cities Declaration Signatory</a:t>
            </a:r>
          </a:p>
          <a:p>
            <a:pPr marL="180975" indent="-180975" algn="l">
              <a:spcBef>
                <a:spcPts val="0"/>
              </a:spcBef>
              <a:buFont typeface="Arial" panose="020B0604020202020204" pitchFamily="34" charset="0"/>
              <a:buChar char="•"/>
            </a:pPr>
            <a:r>
              <a:rPr lang="en-US" sz="1600" dirty="0">
                <a:solidFill>
                  <a:schemeClr val="tx1"/>
                </a:solidFill>
                <a:latin typeface="Calibri" panose="020F0502020204030204" pitchFamily="34" charset="0"/>
                <a:cs typeface="Calibri" panose="020F0502020204030204" pitchFamily="34" charset="0"/>
              </a:rPr>
              <a:t>Circular Economy City Strategy (starting phase) </a:t>
            </a:r>
          </a:p>
          <a:p>
            <a:pPr marL="180975" indent="-180975" algn="l">
              <a:spcBef>
                <a:spcPts val="0"/>
              </a:spcBef>
              <a:buFont typeface="Arial" panose="020B0604020202020204" pitchFamily="34" charset="0"/>
              <a:buChar char="•"/>
            </a:pPr>
            <a:r>
              <a:rPr lang="en-US" sz="1600" dirty="0">
                <a:solidFill>
                  <a:schemeClr val="tx1"/>
                </a:solidFill>
                <a:latin typeface="Calibri" panose="020F0502020204030204" pitchFamily="34" charset="0"/>
                <a:cs typeface="Calibri" panose="020F0502020204030204" pitchFamily="34" charset="0"/>
              </a:rPr>
              <a:t>Waste Management Company AMIU Circular Investment Plan </a:t>
            </a:r>
            <a:r>
              <a:rPr lang="en-US" sz="1600" b="1" dirty="0">
                <a:solidFill>
                  <a:schemeClr val="tx1"/>
                </a:solidFill>
                <a:latin typeface="Calibri" panose="020F0502020204030204" pitchFamily="34" charset="0"/>
                <a:cs typeface="Calibri" panose="020F0502020204030204" pitchFamily="34" charset="0"/>
              </a:rPr>
              <a:t>91.500.000 millions €</a:t>
            </a:r>
          </a:p>
          <a:p>
            <a:pPr marL="180975" indent="-180975" algn="l">
              <a:buFont typeface="Arial" panose="020B0604020202020204" pitchFamily="34" charset="0"/>
              <a:buChar char="•"/>
            </a:pPr>
            <a:endParaRPr lang="en-US" sz="1600" dirty="0">
              <a:solidFill>
                <a:schemeClr val="tx1"/>
              </a:solidFill>
              <a:latin typeface="Calibri" panose="020F0502020204030204" pitchFamily="34" charset="0"/>
              <a:cs typeface="Calibri" panose="020F0502020204030204" pitchFamily="34" charset="0"/>
            </a:endParaRPr>
          </a:p>
          <a:p>
            <a:pPr algn="l"/>
            <a:endParaRPr lang="en-US" sz="1600" dirty="0">
              <a:solidFill>
                <a:schemeClr val="tx1"/>
              </a:solidFill>
              <a:latin typeface="Calibri" panose="020F0502020204030204" pitchFamily="34" charset="0"/>
              <a:cs typeface="Calibri" panose="020F0502020204030204" pitchFamily="34" charset="0"/>
            </a:endParaRPr>
          </a:p>
          <a:p>
            <a:pPr algn="l"/>
            <a:endParaRPr lang="en-US" sz="2000" dirty="0">
              <a:solidFill>
                <a:schemeClr val="tx1"/>
              </a:solidFill>
              <a:latin typeface="Calibri" panose="020F0502020204030204" pitchFamily="34" charset="0"/>
              <a:cs typeface="Calibri" panose="020F0502020204030204" pitchFamily="34" charset="0"/>
            </a:endParaRPr>
          </a:p>
          <a:p>
            <a:pPr algn="l"/>
            <a:endParaRPr lang="en-US" sz="2000" dirty="0">
              <a:solidFill>
                <a:schemeClr val="tx1"/>
              </a:solidFill>
              <a:latin typeface="Calibri" panose="020F0502020204030204" pitchFamily="34" charset="0"/>
              <a:cs typeface="Calibri" panose="020F0502020204030204" pitchFamily="34" charset="0"/>
            </a:endParaRPr>
          </a:p>
        </p:txBody>
      </p:sp>
      <p:sp>
        <p:nvSpPr>
          <p:cNvPr id="20" name="Title 1"/>
          <p:cNvSpPr txBox="1">
            <a:spLocks/>
          </p:cNvSpPr>
          <p:nvPr/>
        </p:nvSpPr>
        <p:spPr>
          <a:xfrm>
            <a:off x="0" y="-162019"/>
            <a:ext cx="12192000" cy="684764"/>
          </a:xfrm>
          <a:prstGeom prst="rect">
            <a:avLst/>
          </a:prstGeom>
        </p:spPr>
        <p:txBody>
          <a:bodyPr vert="horz" lIns="121920" tIns="60960" rIns="121920" bIns="6096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000" cap="all" spc="-100" dirty="0">
                <a:solidFill>
                  <a:schemeClr val="bg1"/>
                </a:solidFill>
                <a:latin typeface="Calibri" panose="020F0502020204030204" pitchFamily="34" charset="0"/>
                <a:cs typeface="Calibri" panose="020F0502020204030204" pitchFamily="34" charset="0"/>
              </a:rPr>
              <a:t>Genoa’s path towards climate resilience - </a:t>
            </a:r>
            <a:r>
              <a:rPr lang="en-US" sz="2000" dirty="0">
                <a:solidFill>
                  <a:schemeClr val="bg1"/>
                </a:solidFill>
                <a:latin typeface="Calibri" panose="020F0502020204030204" pitchFamily="34" charset="0"/>
                <a:ea typeface="+mn-ea"/>
                <a:cs typeface="Calibri" panose="020F0502020204030204" pitchFamily="34" charset="0"/>
              </a:rPr>
              <a:t>Genoa 2050 Action 6 – Circular Economy</a:t>
            </a:r>
          </a:p>
        </p:txBody>
      </p:sp>
      <p:pic>
        <p:nvPicPr>
          <p:cNvPr id="1026" name="Picture 2" descr="ce-FORCE Logo">
            <a:extLst>
              <a:ext uri="{FF2B5EF4-FFF2-40B4-BE49-F238E27FC236}">
                <a16:creationId xmlns:a16="http://schemas.microsoft.com/office/drawing/2014/main" id="{8E8B83C0-B819-4CAF-B7A5-66600FE2C24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86361" y="5230064"/>
            <a:ext cx="1311958" cy="8612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e-FORCE Logo">
            <a:extLst>
              <a:ext uri="{FF2B5EF4-FFF2-40B4-BE49-F238E27FC236}">
                <a16:creationId xmlns:a16="http://schemas.microsoft.com/office/drawing/2014/main" id="{DB6926D7-E9E2-4649-B153-63F7E59A182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4246" y="5230064"/>
            <a:ext cx="1311957" cy="84599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e-FORCE Logo">
            <a:extLst>
              <a:ext uri="{FF2B5EF4-FFF2-40B4-BE49-F238E27FC236}">
                <a16:creationId xmlns:a16="http://schemas.microsoft.com/office/drawing/2014/main" id="{CAAF4EA8-5BC9-46AE-85AD-59BFE94EF35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22130" y="5135313"/>
            <a:ext cx="1396757" cy="86127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e-FORCE Logo">
            <a:extLst>
              <a:ext uri="{FF2B5EF4-FFF2-40B4-BE49-F238E27FC236}">
                <a16:creationId xmlns:a16="http://schemas.microsoft.com/office/drawing/2014/main" id="{17BF2AFD-958F-4198-B56C-BFFF4903196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40871" y="5169129"/>
            <a:ext cx="1240248" cy="827455"/>
          </a:xfrm>
          <a:prstGeom prst="rect">
            <a:avLst/>
          </a:prstGeom>
          <a:noFill/>
          <a:extLst>
            <a:ext uri="{909E8E84-426E-40DD-AFC4-6F175D3DCCD1}">
              <a14:hiddenFill xmlns:a14="http://schemas.microsoft.com/office/drawing/2010/main">
                <a:solidFill>
                  <a:srgbClr val="FFFFFF"/>
                </a:solidFill>
              </a14:hiddenFill>
            </a:ext>
          </a:extLst>
        </p:spPr>
      </p:pic>
      <p:sp>
        <p:nvSpPr>
          <p:cNvPr id="19" name="Rettangolo 18">
            <a:extLst>
              <a:ext uri="{FF2B5EF4-FFF2-40B4-BE49-F238E27FC236}">
                <a16:creationId xmlns:a16="http://schemas.microsoft.com/office/drawing/2014/main" id="{2BE5FF44-F5D2-4929-A26B-2013D712C15D}"/>
              </a:ext>
            </a:extLst>
          </p:cNvPr>
          <p:cNvSpPr/>
          <p:nvPr/>
        </p:nvSpPr>
        <p:spPr>
          <a:xfrm>
            <a:off x="489961" y="760058"/>
            <a:ext cx="11212076" cy="338554"/>
          </a:xfrm>
          <a:prstGeom prst="rect">
            <a:avLst/>
          </a:prstGeom>
          <a:solidFill>
            <a:srgbClr val="00B050"/>
          </a:solidFill>
        </p:spPr>
        <p:txBody>
          <a:bodyPr wrap="square">
            <a:spAutoFit/>
          </a:bodyPr>
          <a:lstStyle/>
          <a:p>
            <a:pPr algn="ctr"/>
            <a:r>
              <a:rPr lang="en-US" sz="1600" b="1">
                <a:solidFill>
                  <a:schemeClr val="bg1"/>
                </a:solidFill>
                <a:latin typeface="Calibri" panose="020F0502020204030204" pitchFamily="34" charset="0"/>
                <a:cs typeface="Calibri" panose="020F0502020204030204" pitchFamily="34" charset="0"/>
              </a:rPr>
              <a:t>Green Asset</a:t>
            </a:r>
            <a:endParaRPr lang="en-US" sz="1600" b="1" dirty="0">
              <a:solidFill>
                <a:schemeClr val="bg1"/>
              </a:solidFill>
              <a:latin typeface="Calibri" panose="020F0502020204030204" pitchFamily="34" charset="0"/>
              <a:cs typeface="Calibri" panose="020F0502020204030204" pitchFamily="34" charset="0"/>
            </a:endParaRPr>
          </a:p>
        </p:txBody>
      </p:sp>
      <p:pic>
        <p:nvPicPr>
          <p:cNvPr id="3" name="Immagine 2">
            <a:extLst>
              <a:ext uri="{FF2B5EF4-FFF2-40B4-BE49-F238E27FC236}">
                <a16:creationId xmlns:a16="http://schemas.microsoft.com/office/drawing/2014/main" id="{FFE6EF42-68B4-41E4-A7C5-A8374DF19249}"/>
              </a:ext>
            </a:extLst>
          </p:cNvPr>
          <p:cNvPicPr>
            <a:picLocks noChangeAspect="1"/>
          </p:cNvPicPr>
          <p:nvPr/>
        </p:nvPicPr>
        <p:blipFill rotWithShape="1">
          <a:blip r:embed="rId6"/>
          <a:srcRect l="50000" t="9622" r="358" b="4340"/>
          <a:stretch/>
        </p:blipFill>
        <p:spPr>
          <a:xfrm>
            <a:off x="1362974" y="4954052"/>
            <a:ext cx="3536830" cy="1724026"/>
          </a:xfrm>
          <a:prstGeom prst="rect">
            <a:avLst/>
          </a:prstGeom>
        </p:spPr>
      </p:pic>
    </p:spTree>
    <p:extLst>
      <p:ext uri="{BB962C8B-B14F-4D97-AF65-F5344CB8AC3E}">
        <p14:creationId xmlns:p14="http://schemas.microsoft.com/office/powerpoint/2010/main" val="5742045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533929" y="1627936"/>
            <a:ext cx="10972800" cy="4525963"/>
          </a:xfrm>
          <a:prstGeom prst="rect">
            <a:avLst/>
          </a:prstGeom>
        </p:spPr>
        <p:txBody>
          <a:bodyPr vert="horz" lIns="121920" tIns="60960" rIns="121920" bIns="6096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endParaRPr lang="en-US" sz="2933" u="sng" dirty="0">
              <a:solidFill>
                <a:schemeClr val="bg1"/>
              </a:solidFill>
              <a:latin typeface="Calibri" panose="020F0502020204030204" pitchFamily="34" charset="0"/>
              <a:cs typeface="Calibri" panose="020F0502020204030204" pitchFamily="34" charset="0"/>
            </a:endParaRPr>
          </a:p>
        </p:txBody>
      </p:sp>
      <p:sp>
        <p:nvSpPr>
          <p:cNvPr id="16" name="Content Placeholder 2"/>
          <p:cNvSpPr txBox="1">
            <a:spLocks/>
          </p:cNvSpPr>
          <p:nvPr/>
        </p:nvSpPr>
        <p:spPr>
          <a:xfrm>
            <a:off x="489961" y="1242204"/>
            <a:ext cx="11228622" cy="5320521"/>
          </a:xfrm>
          <a:prstGeom prst="rect">
            <a:avLst/>
          </a:prstGeom>
          <a:ln>
            <a:solidFill>
              <a:srgbClr val="00B050"/>
            </a:solidFill>
          </a:ln>
        </p:spPr>
        <p:style>
          <a:lnRef idx="2">
            <a:schemeClr val="accent4"/>
          </a:lnRef>
          <a:fillRef idx="1">
            <a:schemeClr val="lt1"/>
          </a:fillRef>
          <a:effectRef idx="0">
            <a:schemeClr val="accent4"/>
          </a:effectRef>
          <a:fontRef idx="minor">
            <a:schemeClr val="dk1"/>
          </a:fontRef>
        </p:style>
        <p:txBody>
          <a:bodyPr vert="horz" lIns="121920" tIns="60960" rIns="121920" bIns="6096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1800" b="1" dirty="0">
                <a:solidFill>
                  <a:schemeClr val="tx1"/>
                </a:solidFill>
                <a:latin typeface="Calibri" panose="020F0502020204030204" pitchFamily="34" charset="0"/>
                <a:cs typeface="Calibri" panose="020F0502020204030204" pitchFamily="34" charset="0"/>
              </a:rPr>
              <a:t>7.SUSTAINABLE PATHS </a:t>
            </a:r>
            <a:r>
              <a:rPr lang="en-US" sz="1800" dirty="0">
                <a:solidFill>
                  <a:schemeClr val="tx1"/>
                </a:solidFill>
                <a:latin typeface="Calibri" panose="020F0502020204030204" pitchFamily="34" charset="0"/>
                <a:cs typeface="Calibri" panose="020F0502020204030204" pitchFamily="34" charset="0"/>
              </a:rPr>
              <a:t>The process to create connection paths for regenerative mobility on at neighborhood and urban scale count on the use of innovative “on-hand” technologies through which people can be encouraged to change behaviors. In this way it is possible to act, in the medium term, on the neighborhood economy, road safety linked to the separate use of streets and improve pilot sites adaptation to the effects of climate change and city pollution.</a:t>
            </a:r>
          </a:p>
          <a:p>
            <a:pPr algn="l">
              <a:spcBef>
                <a:spcPts val="0"/>
              </a:spcBef>
            </a:pPr>
            <a:r>
              <a:rPr lang="en-US" sz="1800" b="1" dirty="0">
                <a:solidFill>
                  <a:schemeClr val="tx1"/>
                </a:solidFill>
                <a:latin typeface="Calibri" panose="020F0502020204030204" pitchFamily="34" charset="0"/>
                <a:cs typeface="Calibri" panose="020F0502020204030204" pitchFamily="34" charset="0"/>
              </a:rPr>
              <a:t>TIMING: </a:t>
            </a:r>
            <a:r>
              <a:rPr lang="en-US" sz="1800" dirty="0">
                <a:solidFill>
                  <a:schemeClr val="tx1"/>
                </a:solidFill>
                <a:latin typeface="Calibri" panose="020F0502020204030204" pitchFamily="34" charset="0"/>
                <a:cs typeface="Calibri" panose="020F0502020204030204" pitchFamily="34" charset="0"/>
              </a:rPr>
              <a:t>1-4 YEARS</a:t>
            </a:r>
          </a:p>
          <a:p>
            <a:pPr algn="l">
              <a:spcBef>
                <a:spcPts val="0"/>
              </a:spcBef>
            </a:pPr>
            <a:r>
              <a:rPr lang="en-US" sz="1600" b="1" dirty="0">
                <a:solidFill>
                  <a:schemeClr val="tx1"/>
                </a:solidFill>
                <a:latin typeface="Calibri" panose="020F0502020204030204" pitchFamily="34" charset="0"/>
                <a:cs typeface="Calibri" panose="020F0502020204030204" pitchFamily="34" charset="0"/>
              </a:rPr>
              <a:t>Starting project</a:t>
            </a:r>
            <a:endParaRPr lang="en-US" sz="1600" dirty="0">
              <a:solidFill>
                <a:schemeClr val="tx1"/>
              </a:solidFill>
              <a:latin typeface="Calibri" panose="020F0502020204030204" pitchFamily="34" charset="0"/>
              <a:cs typeface="Calibri" panose="020F0502020204030204" pitchFamily="34" charset="0"/>
            </a:endParaRPr>
          </a:p>
          <a:p>
            <a:pPr marL="174625" indent="-174625" algn="l">
              <a:buFont typeface="Arial" pitchFamily="34" charset="0"/>
              <a:buChar char="•"/>
            </a:pPr>
            <a:r>
              <a:rPr lang="en-US" sz="1600" dirty="0">
                <a:solidFill>
                  <a:schemeClr val="tx1"/>
                </a:solidFill>
                <a:latin typeface="Calibri" panose="020F0502020204030204" pitchFamily="34" charset="0"/>
                <a:cs typeface="Calibri" panose="020F0502020204030204" pitchFamily="34" charset="0"/>
              </a:rPr>
              <a:t>OP Metropolitan Cities - Network of regenerative bike lanes to reconnect neighborhood areas to the city center </a:t>
            </a:r>
            <a:r>
              <a:rPr lang="en-US" sz="1600" b="1" dirty="0">
                <a:solidFill>
                  <a:schemeClr val="tx1"/>
                </a:solidFill>
                <a:latin typeface="Calibri" panose="020F0502020204030204" pitchFamily="34" charset="0"/>
                <a:cs typeface="Calibri" panose="020F0502020204030204" pitchFamily="34" charset="0"/>
              </a:rPr>
              <a:t>about 3.000.000 € </a:t>
            </a:r>
          </a:p>
          <a:p>
            <a:pPr marL="174625" indent="-174625" algn="l">
              <a:buFont typeface="Arial" pitchFamily="34" charset="0"/>
              <a:buChar char="•"/>
            </a:pPr>
            <a:r>
              <a:rPr lang="en-US" sz="1600" dirty="0">
                <a:solidFill>
                  <a:schemeClr val="tx1"/>
                </a:solidFill>
                <a:latin typeface="Calibri" panose="020F0502020204030204" pitchFamily="34" charset="0"/>
                <a:cs typeface="Calibri" panose="020F0502020204030204" pitchFamily="34" charset="0"/>
              </a:rPr>
              <a:t>H2020 </a:t>
            </a:r>
            <a:r>
              <a:rPr lang="en-US" sz="1600" dirty="0" err="1">
                <a:solidFill>
                  <a:schemeClr val="tx1"/>
                </a:solidFill>
                <a:latin typeface="Calibri" panose="020F0502020204030204" pitchFamily="34" charset="0"/>
                <a:cs typeface="Calibri" panose="020F0502020204030204" pitchFamily="34" charset="0"/>
              </a:rPr>
              <a:t>Elviten</a:t>
            </a:r>
            <a:r>
              <a:rPr lang="en-US" sz="1600" dirty="0">
                <a:solidFill>
                  <a:schemeClr val="tx1"/>
                </a:solidFill>
                <a:latin typeface="Calibri" panose="020F0502020204030204" pitchFamily="34" charset="0"/>
                <a:cs typeface="Calibri" panose="020F0502020204030204" pitchFamily="34" charset="0"/>
              </a:rPr>
              <a:t> Project - Combined actions to support transition to electric mobility. Creation of 60 charging points in 4 city HUBs </a:t>
            </a:r>
            <a:r>
              <a:rPr lang="en-US" sz="1600" b="1" dirty="0">
                <a:solidFill>
                  <a:schemeClr val="tx1"/>
                </a:solidFill>
                <a:latin typeface="Calibri" panose="020F0502020204030204" pitchFamily="34" charset="0"/>
                <a:cs typeface="Calibri" panose="020F0502020204030204" pitchFamily="34" charset="0"/>
              </a:rPr>
              <a:t>350.000 €</a:t>
            </a:r>
          </a:p>
          <a:p>
            <a:pPr marL="174625" indent="-174625" algn="l">
              <a:buFont typeface="Arial" pitchFamily="34" charset="0"/>
              <a:buChar char="•"/>
            </a:pPr>
            <a:r>
              <a:rPr lang="en-US" sz="1600" dirty="0">
                <a:solidFill>
                  <a:schemeClr val="tx1"/>
                </a:solidFill>
                <a:latin typeface="Calibri" panose="020F0502020204030204" pitchFamily="34" charset="0"/>
                <a:cs typeface="Calibri" panose="020F0502020204030204" pitchFamily="34" charset="0"/>
              </a:rPr>
              <a:t>IT/FR </a:t>
            </a:r>
            <a:r>
              <a:rPr lang="en-US" sz="1600" dirty="0" err="1">
                <a:solidFill>
                  <a:schemeClr val="tx1"/>
                </a:solidFill>
                <a:latin typeface="Calibri" panose="020F0502020204030204" pitchFamily="34" charset="0"/>
                <a:cs typeface="Calibri" panose="020F0502020204030204" pitchFamily="34" charset="0"/>
              </a:rPr>
              <a:t>MobiMart</a:t>
            </a:r>
            <a:r>
              <a:rPr lang="en-US" sz="1600" dirty="0">
                <a:solidFill>
                  <a:schemeClr val="tx1"/>
                </a:solidFill>
                <a:latin typeface="Calibri" panose="020F0502020204030204" pitchFamily="34" charset="0"/>
                <a:cs typeface="Calibri" panose="020F0502020204030204" pitchFamily="34" charset="0"/>
              </a:rPr>
              <a:t> Project - Informative smart system in tourist areas (Maritime Station, railway stations…); analysis of tourist flows linked to urban mobility </a:t>
            </a:r>
            <a:r>
              <a:rPr lang="en-US" sz="1600" b="1" dirty="0">
                <a:solidFill>
                  <a:schemeClr val="tx1"/>
                </a:solidFill>
                <a:latin typeface="Calibri" panose="020F0502020204030204" pitchFamily="34" charset="0"/>
                <a:cs typeface="Calibri" panose="020F0502020204030204" pitchFamily="34" charset="0"/>
              </a:rPr>
              <a:t>400.000 €</a:t>
            </a:r>
          </a:p>
          <a:p>
            <a:pPr marL="174625" indent="-174625" algn="l">
              <a:buFont typeface="Arial" pitchFamily="34" charset="0"/>
              <a:buChar char="•"/>
            </a:pPr>
            <a:endParaRPr lang="en-US" sz="1600" dirty="0">
              <a:solidFill>
                <a:schemeClr val="tx1"/>
              </a:solidFill>
              <a:latin typeface="Calibri" panose="020F0502020204030204" pitchFamily="34" charset="0"/>
              <a:cs typeface="Calibri" panose="020F0502020204030204" pitchFamily="34" charset="0"/>
            </a:endParaRPr>
          </a:p>
          <a:p>
            <a:pPr marL="174625" indent="-174625" algn="l">
              <a:buFont typeface="Arial" pitchFamily="34" charset="0"/>
              <a:buChar char="•"/>
            </a:pPr>
            <a:endParaRPr lang="en-US" sz="1600" dirty="0">
              <a:solidFill>
                <a:schemeClr val="tx1"/>
              </a:solidFill>
              <a:latin typeface="Calibri" panose="020F0502020204030204" pitchFamily="34" charset="0"/>
              <a:cs typeface="Calibri" panose="020F0502020204030204" pitchFamily="34" charset="0"/>
            </a:endParaRPr>
          </a:p>
          <a:p>
            <a:pPr marL="174625" indent="-174625" algn="l">
              <a:buFont typeface="Arial" pitchFamily="34" charset="0"/>
              <a:buChar char="•"/>
            </a:pPr>
            <a:endParaRPr lang="en-US" sz="2000" dirty="0">
              <a:solidFill>
                <a:schemeClr val="tx1"/>
              </a:solidFill>
              <a:latin typeface="Calibri" panose="020F0502020204030204" pitchFamily="34" charset="0"/>
              <a:cs typeface="Calibri" panose="020F0502020204030204" pitchFamily="34" charset="0"/>
            </a:endParaRPr>
          </a:p>
          <a:p>
            <a:pPr algn="l"/>
            <a:endParaRPr lang="en-US" sz="2000" dirty="0">
              <a:solidFill>
                <a:schemeClr val="tx1"/>
              </a:solidFill>
              <a:latin typeface="Calibri" panose="020F0502020204030204" pitchFamily="34" charset="0"/>
              <a:cs typeface="Calibri" panose="020F0502020204030204" pitchFamily="34" charset="0"/>
            </a:endParaRPr>
          </a:p>
        </p:txBody>
      </p:sp>
      <p:pic>
        <p:nvPicPr>
          <p:cNvPr id="10" name="Segnaposto immagine 3">
            <a:extLst>
              <a:ext uri="{FF2B5EF4-FFF2-40B4-BE49-F238E27FC236}">
                <a16:creationId xmlns:a16="http://schemas.microsoft.com/office/drawing/2014/main" id="{EF5158E0-7236-414A-80CB-32DCF67B975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743215" y="4832502"/>
            <a:ext cx="1720135" cy="1656000"/>
          </a:xfrm>
          <a:prstGeom prst="rect">
            <a:avLst/>
          </a:prstGeom>
        </p:spPr>
      </p:pic>
      <p:pic>
        <p:nvPicPr>
          <p:cNvPr id="2" name="Immagine 1">
            <a:extLst>
              <a:ext uri="{FF2B5EF4-FFF2-40B4-BE49-F238E27FC236}">
                <a16:creationId xmlns:a16="http://schemas.microsoft.com/office/drawing/2014/main" id="{E0B3BA1E-43F3-40CA-A6B7-DA63522C8DBF}"/>
              </a:ext>
            </a:extLst>
          </p:cNvPr>
          <p:cNvPicPr>
            <a:picLocks noChangeAspect="1"/>
          </p:cNvPicPr>
          <p:nvPr/>
        </p:nvPicPr>
        <p:blipFill>
          <a:blip r:embed="rId3"/>
          <a:stretch>
            <a:fillRect/>
          </a:stretch>
        </p:blipFill>
        <p:spPr>
          <a:xfrm>
            <a:off x="4563304" y="4827498"/>
            <a:ext cx="2403133" cy="1670835"/>
          </a:xfrm>
          <a:prstGeom prst="rect">
            <a:avLst/>
          </a:prstGeom>
        </p:spPr>
      </p:pic>
      <p:sp>
        <p:nvSpPr>
          <p:cNvPr id="19" name="Rettangolo 18">
            <a:extLst>
              <a:ext uri="{FF2B5EF4-FFF2-40B4-BE49-F238E27FC236}">
                <a16:creationId xmlns:a16="http://schemas.microsoft.com/office/drawing/2014/main" id="{2BE5FF44-F5D2-4929-A26B-2013D712C15D}"/>
              </a:ext>
            </a:extLst>
          </p:cNvPr>
          <p:cNvSpPr/>
          <p:nvPr/>
        </p:nvSpPr>
        <p:spPr>
          <a:xfrm>
            <a:off x="489961" y="760058"/>
            <a:ext cx="11212076" cy="338554"/>
          </a:xfrm>
          <a:prstGeom prst="rect">
            <a:avLst/>
          </a:prstGeom>
          <a:solidFill>
            <a:srgbClr val="00B050"/>
          </a:solidFill>
        </p:spPr>
        <p:txBody>
          <a:bodyPr wrap="square">
            <a:spAutoFit/>
          </a:bodyPr>
          <a:lstStyle/>
          <a:p>
            <a:pPr algn="ctr"/>
            <a:r>
              <a:rPr lang="en-US" sz="1600" b="1" dirty="0">
                <a:solidFill>
                  <a:schemeClr val="bg1"/>
                </a:solidFill>
                <a:latin typeface="Calibri" panose="020F0502020204030204" pitchFamily="34" charset="0"/>
                <a:cs typeface="Calibri" panose="020F0502020204030204" pitchFamily="34" charset="0"/>
              </a:rPr>
              <a:t>Green Asset</a:t>
            </a:r>
          </a:p>
        </p:txBody>
      </p:sp>
      <p:sp>
        <p:nvSpPr>
          <p:cNvPr id="13" name="CasellaDiTesto 12">
            <a:extLst>
              <a:ext uri="{FF2B5EF4-FFF2-40B4-BE49-F238E27FC236}">
                <a16:creationId xmlns:a16="http://schemas.microsoft.com/office/drawing/2014/main" id="{FBE8B8DE-4DBE-4FD2-A557-A98198D98186}"/>
              </a:ext>
            </a:extLst>
          </p:cNvPr>
          <p:cNvSpPr txBox="1"/>
          <p:nvPr/>
        </p:nvSpPr>
        <p:spPr>
          <a:xfrm>
            <a:off x="0" y="0"/>
            <a:ext cx="12192000" cy="400110"/>
          </a:xfrm>
          <a:prstGeom prst="rect">
            <a:avLst/>
          </a:prstGeom>
          <a:noFill/>
        </p:spPr>
        <p:txBody>
          <a:bodyPr wrap="square" rtlCol="0">
            <a:sp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algn="r">
              <a:defRPr sz="2000" kern="1200" cap="all" spc="-100">
                <a:solidFill>
                  <a:schemeClr val="bg1"/>
                </a:solidFill>
                <a:latin typeface="Calibri" pitchFamily="34" charset="0"/>
              </a:defRPr>
            </a:lvl1pPr>
          </a:lstStyle>
          <a:p>
            <a:r>
              <a:rPr lang="en-US" dirty="0">
                <a:cs typeface="Calibri" panose="020F0502020204030204" pitchFamily="34" charset="0"/>
              </a:rPr>
              <a:t>Genoa’s path towards climate resilience </a:t>
            </a:r>
            <a:r>
              <a:rPr lang="it-IT" dirty="0">
                <a:cs typeface="Calibri" panose="020F0502020204030204" pitchFamily="34" charset="0"/>
              </a:rPr>
              <a:t>– </a:t>
            </a:r>
            <a:r>
              <a:rPr lang="en-US" cap="none" dirty="0">
                <a:cs typeface="Calibri" panose="020F0502020204030204" pitchFamily="34" charset="0"/>
              </a:rPr>
              <a:t> Action 7.  Combined M&amp;A Climate resilience  through re-connecting policies</a:t>
            </a:r>
            <a:endParaRPr lang="en-US" dirty="0">
              <a:cs typeface="Calibri" panose="020F0502020204030204" pitchFamily="34" charset="0"/>
            </a:endParaRPr>
          </a:p>
        </p:txBody>
      </p:sp>
      <p:pic>
        <p:nvPicPr>
          <p:cNvPr id="3" name="Immagine 2">
            <a:extLst>
              <a:ext uri="{FF2B5EF4-FFF2-40B4-BE49-F238E27FC236}">
                <a16:creationId xmlns:a16="http://schemas.microsoft.com/office/drawing/2014/main" id="{B7F0573B-BDBE-4D87-9CC9-F06FF14C6E7E}"/>
              </a:ext>
            </a:extLst>
          </p:cNvPr>
          <p:cNvPicPr>
            <a:picLocks noChangeAspect="1"/>
          </p:cNvPicPr>
          <p:nvPr/>
        </p:nvPicPr>
        <p:blipFill>
          <a:blip r:embed="rId4"/>
          <a:stretch>
            <a:fillRect/>
          </a:stretch>
        </p:blipFill>
        <p:spPr>
          <a:xfrm>
            <a:off x="7069886" y="4827496"/>
            <a:ext cx="1179692" cy="1670837"/>
          </a:xfrm>
          <a:prstGeom prst="rect">
            <a:avLst/>
          </a:prstGeom>
        </p:spPr>
      </p:pic>
      <p:pic>
        <p:nvPicPr>
          <p:cNvPr id="4" name="Immagine 3">
            <a:extLst>
              <a:ext uri="{FF2B5EF4-FFF2-40B4-BE49-F238E27FC236}">
                <a16:creationId xmlns:a16="http://schemas.microsoft.com/office/drawing/2014/main" id="{DF75805C-96C1-4BEB-AFB3-ECDE07DDD509}"/>
              </a:ext>
            </a:extLst>
          </p:cNvPr>
          <p:cNvPicPr>
            <a:picLocks noChangeAspect="1"/>
          </p:cNvPicPr>
          <p:nvPr/>
        </p:nvPicPr>
        <p:blipFill rotWithShape="1">
          <a:blip r:embed="rId5"/>
          <a:srcRect t="14213" r="2460" b="1761"/>
          <a:stretch/>
        </p:blipFill>
        <p:spPr>
          <a:xfrm>
            <a:off x="8344389" y="4834130"/>
            <a:ext cx="1354382" cy="1643299"/>
          </a:xfrm>
          <a:prstGeom prst="rect">
            <a:avLst/>
          </a:prstGeom>
        </p:spPr>
      </p:pic>
    </p:spTree>
    <p:extLst>
      <p:ext uri="{BB962C8B-B14F-4D97-AF65-F5344CB8AC3E}">
        <p14:creationId xmlns:p14="http://schemas.microsoft.com/office/powerpoint/2010/main" val="30982542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C78F31B4-F416-4B3C-B0E1-FB7ECC2CBEE9}"/>
              </a:ext>
            </a:extLst>
          </p:cNvPr>
          <p:cNvSpPr txBox="1">
            <a:spLocks/>
          </p:cNvSpPr>
          <p:nvPr/>
        </p:nvSpPr>
        <p:spPr>
          <a:xfrm>
            <a:off x="6195954" y="1242204"/>
            <a:ext cx="5606039" cy="5320521"/>
          </a:xfrm>
          <a:prstGeom prst="rect">
            <a:avLst/>
          </a:prstGeom>
          <a:noFill/>
          <a:ln>
            <a:solidFill>
              <a:srgbClr val="0A97D9"/>
            </a:solidFill>
          </a:ln>
        </p:spPr>
        <p:style>
          <a:lnRef idx="2">
            <a:schemeClr val="accent4"/>
          </a:lnRef>
          <a:fillRef idx="1">
            <a:schemeClr val="lt1"/>
          </a:fillRef>
          <a:effectRef idx="0">
            <a:schemeClr val="accent4"/>
          </a:effectRef>
          <a:fontRef idx="minor">
            <a:schemeClr val="dk1"/>
          </a:fontRef>
        </p:style>
        <p:txBody>
          <a:bodyPr vert="horz" lIns="121920" tIns="60960" rIns="121920" bIns="6096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spcBef>
                <a:spcPts val="0"/>
              </a:spcBef>
            </a:pPr>
            <a:r>
              <a:rPr lang="en-US" sz="1800" b="1" dirty="0">
                <a:solidFill>
                  <a:schemeClr val="tx1"/>
                </a:solidFill>
                <a:latin typeface="Calibri" panose="020F0502020204030204" pitchFamily="34" charset="0"/>
                <a:cs typeface="Calibri" panose="020F0502020204030204" pitchFamily="34" charset="0"/>
              </a:rPr>
              <a:t>9. RESPONSIVE </a:t>
            </a:r>
            <a:r>
              <a:rPr lang="en-US" sz="1400" dirty="0">
                <a:solidFill>
                  <a:schemeClr val="tx1"/>
                </a:solidFill>
                <a:latin typeface="Calibri" panose="020F0502020204030204" pitchFamily="34" charset="0"/>
                <a:cs typeface="Calibri" panose="020F0502020204030204" pitchFamily="34" charset="0"/>
              </a:rPr>
              <a:t>to acquire the necessary skills in emerging professions to guarantee investment in innovative sectors and to keep alive the high professionalism recognized in the identity fields of the city, developing new forms of entrepreneurship, favoring eco-loyalty mechanisms and investments in sustainable finance.</a:t>
            </a:r>
          </a:p>
          <a:p>
            <a:pPr algn="l">
              <a:spcBef>
                <a:spcPts val="0"/>
              </a:spcBef>
            </a:pPr>
            <a:r>
              <a:rPr lang="en-US" sz="1800" b="1" dirty="0">
                <a:solidFill>
                  <a:schemeClr val="tx1"/>
                </a:solidFill>
                <a:latin typeface="Calibri" panose="020F0502020204030204" pitchFamily="34" charset="0"/>
                <a:cs typeface="Calibri" panose="020F0502020204030204" pitchFamily="34" charset="0"/>
              </a:rPr>
              <a:t>TIMING: </a:t>
            </a:r>
            <a:r>
              <a:rPr lang="en-US" sz="1800" dirty="0">
                <a:solidFill>
                  <a:schemeClr val="tx1"/>
                </a:solidFill>
                <a:latin typeface="Calibri" panose="020F0502020204030204" pitchFamily="34" charset="0"/>
                <a:cs typeface="Calibri" panose="020F0502020204030204" pitchFamily="34" charset="0"/>
              </a:rPr>
              <a:t>1-3 YEARS</a:t>
            </a:r>
          </a:p>
          <a:p>
            <a:pPr algn="l">
              <a:spcBef>
                <a:spcPts val="0"/>
              </a:spcBef>
            </a:pPr>
            <a:r>
              <a:rPr lang="en-US" sz="1600" b="1" dirty="0">
                <a:solidFill>
                  <a:schemeClr val="tx1"/>
                </a:solidFill>
                <a:latin typeface="Calibri" panose="020F0502020204030204" pitchFamily="34" charset="0"/>
                <a:cs typeface="Calibri" panose="020F0502020204030204" pitchFamily="34" charset="0"/>
              </a:rPr>
              <a:t>Starting project</a:t>
            </a:r>
            <a:endParaRPr lang="en-US" sz="1600" dirty="0">
              <a:solidFill>
                <a:schemeClr val="tx1"/>
              </a:solidFill>
              <a:latin typeface="Calibri" panose="020F0502020204030204" pitchFamily="34" charset="0"/>
              <a:cs typeface="Calibri" panose="020F0502020204030204" pitchFamily="34" charset="0"/>
            </a:endParaRPr>
          </a:p>
          <a:p>
            <a:pPr marL="174625" indent="-174625" algn="l">
              <a:buFont typeface="Arial" pitchFamily="34" charset="0"/>
              <a:buChar char="•"/>
            </a:pPr>
            <a:r>
              <a:rPr lang="en-US" sz="1400" dirty="0">
                <a:solidFill>
                  <a:schemeClr val="tx1"/>
                </a:solidFill>
                <a:latin typeface="Calibri" panose="020F0502020204030204" pitchFamily="34" charset="0"/>
                <a:cs typeface="Calibri" panose="020F0502020204030204" pitchFamily="34" charset="0"/>
              </a:rPr>
              <a:t>H2020 Hub-In Project - Redevelopment of the historic center's areas through support for the establishment of creative companies and start-ups </a:t>
            </a:r>
            <a:r>
              <a:rPr lang="en-US" sz="1400" b="1" dirty="0">
                <a:solidFill>
                  <a:schemeClr val="tx1"/>
                </a:solidFill>
                <a:latin typeface="Calibri" panose="020F0502020204030204" pitchFamily="34" charset="0"/>
                <a:cs typeface="Calibri" panose="020F0502020204030204" pitchFamily="34" charset="0"/>
              </a:rPr>
              <a:t>600.000 €</a:t>
            </a:r>
          </a:p>
          <a:p>
            <a:pPr marL="174625" indent="-174625" algn="l">
              <a:buFont typeface="Arial" pitchFamily="34" charset="0"/>
              <a:buChar char="•"/>
            </a:pPr>
            <a:r>
              <a:rPr lang="en-US" sz="1400" dirty="0">
                <a:solidFill>
                  <a:schemeClr val="tx1"/>
                </a:solidFill>
                <a:latin typeface="Calibri" panose="020F0502020204030204" pitchFamily="34" charset="0"/>
                <a:cs typeface="Calibri" panose="020F0502020204030204" pitchFamily="34" charset="0"/>
              </a:rPr>
              <a:t>Open Innovation City Hackathon – Experimentation of an innovative membrane prototype for the onboard treatment of black and grey water </a:t>
            </a:r>
            <a:r>
              <a:rPr lang="en-US" sz="1400" b="1" dirty="0">
                <a:solidFill>
                  <a:schemeClr val="tx1"/>
                </a:solidFill>
                <a:latin typeface="Calibri" panose="020F0502020204030204" pitchFamily="34" charset="0"/>
                <a:cs typeface="Calibri" panose="020F0502020204030204" pitchFamily="34" charset="0"/>
              </a:rPr>
              <a:t>7.500 €</a:t>
            </a:r>
          </a:p>
          <a:p>
            <a:pPr marL="174625" indent="-174625" algn="l">
              <a:buFont typeface="Arial" pitchFamily="34" charset="0"/>
              <a:buChar char="•"/>
            </a:pPr>
            <a:r>
              <a:rPr lang="en-US" sz="1400" dirty="0">
                <a:solidFill>
                  <a:schemeClr val="tx1"/>
                </a:solidFill>
                <a:latin typeface="Calibri" panose="020F0502020204030204" pitchFamily="34" charset="0"/>
                <a:cs typeface="Calibri" panose="020F0502020204030204" pitchFamily="34" charset="0"/>
              </a:rPr>
              <a:t>OP Metropolitan Cities Job Policies Platform </a:t>
            </a:r>
            <a:r>
              <a:rPr lang="en-US" sz="1400" b="1" dirty="0">
                <a:solidFill>
                  <a:schemeClr val="tx1"/>
                </a:solidFill>
                <a:latin typeface="Calibri" panose="020F0502020204030204" pitchFamily="34" charset="0"/>
                <a:cs typeface="Calibri" panose="020F0502020204030204" pitchFamily="34" charset="0"/>
              </a:rPr>
              <a:t>351.000 €</a:t>
            </a:r>
          </a:p>
          <a:p>
            <a:pPr marL="174625" indent="-174625" algn="l">
              <a:buFont typeface="Arial" pitchFamily="34" charset="0"/>
              <a:buChar char="•"/>
            </a:pPr>
            <a:endParaRPr lang="en-US" sz="1600" dirty="0">
              <a:solidFill>
                <a:schemeClr val="tx1"/>
              </a:solidFill>
              <a:latin typeface="Calibri" panose="020F0502020204030204" pitchFamily="34" charset="0"/>
              <a:cs typeface="Calibri" panose="020F0502020204030204" pitchFamily="34" charset="0"/>
            </a:endParaRPr>
          </a:p>
          <a:p>
            <a:pPr marL="174625" indent="-174625" algn="l">
              <a:buFont typeface="Arial" pitchFamily="34" charset="0"/>
              <a:buChar char="•"/>
            </a:pPr>
            <a:endParaRPr lang="en-US" sz="1600" dirty="0">
              <a:solidFill>
                <a:schemeClr val="tx1"/>
              </a:solidFill>
              <a:latin typeface="Calibri" panose="020F0502020204030204" pitchFamily="34" charset="0"/>
              <a:cs typeface="Calibri" panose="020F0502020204030204" pitchFamily="34" charset="0"/>
            </a:endParaRPr>
          </a:p>
          <a:p>
            <a:pPr marL="174625" indent="-174625" algn="l">
              <a:buFont typeface="Arial" pitchFamily="34" charset="0"/>
              <a:buChar char="•"/>
            </a:pPr>
            <a:endParaRPr lang="en-US" sz="2000" dirty="0">
              <a:solidFill>
                <a:schemeClr val="tx1"/>
              </a:solidFill>
              <a:latin typeface="Calibri" panose="020F0502020204030204" pitchFamily="34" charset="0"/>
              <a:cs typeface="Calibri" panose="020F0502020204030204" pitchFamily="34" charset="0"/>
            </a:endParaRPr>
          </a:p>
          <a:p>
            <a:pPr algn="l"/>
            <a:endParaRPr lang="en-US" sz="2000" dirty="0">
              <a:solidFill>
                <a:schemeClr val="tx1"/>
              </a:solidFill>
              <a:latin typeface="Calibri" panose="020F0502020204030204" pitchFamily="34" charset="0"/>
              <a:cs typeface="Calibri" panose="020F0502020204030204" pitchFamily="34" charset="0"/>
            </a:endParaRPr>
          </a:p>
        </p:txBody>
      </p:sp>
      <p:sp>
        <p:nvSpPr>
          <p:cNvPr id="12" name="Content Placeholder 2"/>
          <p:cNvSpPr txBox="1">
            <a:spLocks/>
          </p:cNvSpPr>
          <p:nvPr/>
        </p:nvSpPr>
        <p:spPr>
          <a:xfrm>
            <a:off x="533929" y="1627936"/>
            <a:ext cx="10972800" cy="4525963"/>
          </a:xfrm>
          <a:prstGeom prst="rect">
            <a:avLst/>
          </a:prstGeom>
        </p:spPr>
        <p:txBody>
          <a:bodyPr vert="horz" lIns="121920" tIns="60960" rIns="121920" bIns="6096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endParaRPr lang="en-US" sz="2933" u="sng" dirty="0">
              <a:solidFill>
                <a:schemeClr val="bg1"/>
              </a:solidFill>
              <a:latin typeface="Calibri" panose="020F0502020204030204" pitchFamily="34" charset="0"/>
              <a:cs typeface="Calibri" panose="020F0502020204030204" pitchFamily="34" charset="0"/>
            </a:endParaRPr>
          </a:p>
        </p:txBody>
      </p:sp>
      <p:sp>
        <p:nvSpPr>
          <p:cNvPr id="16" name="Content Placeholder 2"/>
          <p:cNvSpPr txBox="1">
            <a:spLocks/>
          </p:cNvSpPr>
          <p:nvPr/>
        </p:nvSpPr>
        <p:spPr>
          <a:xfrm>
            <a:off x="489961" y="1242204"/>
            <a:ext cx="5606039" cy="5320521"/>
          </a:xfrm>
          <a:prstGeom prst="rect">
            <a:avLst/>
          </a:prstGeom>
          <a:noFill/>
          <a:ln>
            <a:solidFill>
              <a:srgbClr val="0A97D9"/>
            </a:solidFill>
          </a:ln>
        </p:spPr>
        <p:style>
          <a:lnRef idx="2">
            <a:schemeClr val="accent4"/>
          </a:lnRef>
          <a:fillRef idx="1">
            <a:schemeClr val="lt1"/>
          </a:fillRef>
          <a:effectRef idx="0">
            <a:schemeClr val="accent4"/>
          </a:effectRef>
          <a:fontRef idx="minor">
            <a:schemeClr val="dk1"/>
          </a:fontRef>
        </p:style>
        <p:txBody>
          <a:bodyPr vert="horz" lIns="121920" tIns="60960" rIns="121920" bIns="6096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1800" b="1" dirty="0">
                <a:solidFill>
                  <a:schemeClr val="tx1"/>
                </a:solidFill>
                <a:latin typeface="Calibri" panose="020F0502020204030204" pitchFamily="34" charset="0"/>
                <a:cs typeface="Calibri" panose="020F0502020204030204" pitchFamily="34" charset="0"/>
              </a:rPr>
              <a:t>8. ONE-STOP-SHOP ACADEMY </a:t>
            </a:r>
            <a:r>
              <a:rPr lang="en-US" sz="1400" dirty="0">
                <a:solidFill>
                  <a:schemeClr val="tx1"/>
                </a:solidFill>
                <a:latin typeface="Calibri" panose="020F0502020204030204" pitchFamily="34" charset="0"/>
                <a:cs typeface="Calibri" panose="020F0502020204030204" pitchFamily="34" charset="0"/>
              </a:rPr>
              <a:t>It proposes an investment in innovative skills of administrations, stakeholders, entrepreneurs, business communities, civil society and, more generally, individuals to foster new models of sustainable behavior, both in the urban fabric (environmental, social and economic) in the governance processes and tools via a one-stop-shop platform.</a:t>
            </a:r>
          </a:p>
          <a:p>
            <a:pPr algn="l">
              <a:spcBef>
                <a:spcPts val="0"/>
              </a:spcBef>
            </a:pPr>
            <a:r>
              <a:rPr lang="en-US" sz="1800" b="1" dirty="0">
                <a:solidFill>
                  <a:schemeClr val="tx1"/>
                </a:solidFill>
                <a:latin typeface="Calibri" panose="020F0502020204030204" pitchFamily="34" charset="0"/>
                <a:cs typeface="Calibri" panose="020F0502020204030204" pitchFamily="34" charset="0"/>
              </a:rPr>
              <a:t>TIMING: </a:t>
            </a:r>
            <a:r>
              <a:rPr lang="en-US" sz="1800" dirty="0">
                <a:solidFill>
                  <a:schemeClr val="tx1"/>
                </a:solidFill>
                <a:latin typeface="Calibri" panose="020F0502020204030204" pitchFamily="34" charset="0"/>
                <a:cs typeface="Calibri" panose="020F0502020204030204" pitchFamily="34" charset="0"/>
              </a:rPr>
              <a:t>1-3 YEARS</a:t>
            </a:r>
          </a:p>
          <a:p>
            <a:pPr algn="l">
              <a:spcBef>
                <a:spcPts val="0"/>
              </a:spcBef>
            </a:pPr>
            <a:r>
              <a:rPr lang="en-US" sz="1600" b="1" dirty="0">
                <a:solidFill>
                  <a:schemeClr val="tx1"/>
                </a:solidFill>
                <a:latin typeface="Calibri" panose="020F0502020204030204" pitchFamily="34" charset="0"/>
                <a:cs typeface="Calibri" panose="020F0502020204030204" pitchFamily="34" charset="0"/>
              </a:rPr>
              <a:t>Starting project</a:t>
            </a:r>
            <a:endParaRPr lang="en-US" sz="1600" dirty="0">
              <a:solidFill>
                <a:schemeClr val="tx1"/>
              </a:solidFill>
              <a:latin typeface="Calibri" panose="020F0502020204030204" pitchFamily="34" charset="0"/>
              <a:cs typeface="Calibri" panose="020F0502020204030204" pitchFamily="34" charset="0"/>
            </a:endParaRPr>
          </a:p>
          <a:p>
            <a:pPr marL="174625" indent="-174625" algn="l">
              <a:buFont typeface="Arial" pitchFamily="34" charset="0"/>
              <a:buChar char="•"/>
            </a:pPr>
            <a:r>
              <a:rPr lang="en-US" sz="1400" dirty="0">
                <a:solidFill>
                  <a:schemeClr val="tx1"/>
                </a:solidFill>
                <a:latin typeface="Calibri" panose="020F0502020204030204" pitchFamily="34" charset="0"/>
                <a:cs typeface="Calibri" panose="020F0502020204030204" pitchFamily="34" charset="0"/>
              </a:rPr>
              <a:t>Training academy for local politicians and decision makers Action K3 UACAP (Municipality budget)</a:t>
            </a:r>
          </a:p>
          <a:p>
            <a:pPr marL="174625" indent="-174625" algn="l">
              <a:buFont typeface="Arial" pitchFamily="34" charset="0"/>
              <a:buChar char="•"/>
            </a:pPr>
            <a:r>
              <a:rPr lang="en-US" sz="1400" dirty="0">
                <a:solidFill>
                  <a:schemeClr val="tx1"/>
                </a:solidFill>
                <a:latin typeface="Calibri" panose="020F0502020204030204" pitchFamily="34" charset="0"/>
                <a:cs typeface="Calibri" panose="020F0502020204030204" pitchFamily="34" charset="0"/>
              </a:rPr>
              <a:t>Training the trainer with sub national municipality associations Action K6 UACAP (Municipality budget)</a:t>
            </a:r>
          </a:p>
          <a:p>
            <a:pPr marL="174625" indent="-174625" algn="l">
              <a:buFont typeface="Arial" pitchFamily="34" charset="0"/>
              <a:buChar char="•"/>
            </a:pPr>
            <a:r>
              <a:rPr lang="en-US" sz="1400" dirty="0">
                <a:solidFill>
                  <a:schemeClr val="tx1"/>
                </a:solidFill>
                <a:latin typeface="Calibri" panose="020F0502020204030204" pitchFamily="34" charset="0"/>
                <a:cs typeface="Calibri" panose="020F0502020204030204" pitchFamily="34" charset="0"/>
              </a:rPr>
              <a:t>Scuola di amministrazione (Municipality budget) </a:t>
            </a:r>
          </a:p>
          <a:p>
            <a:pPr marL="174625" indent="-174625" algn="l">
              <a:buFont typeface="Arial" pitchFamily="34" charset="0"/>
              <a:buChar char="•"/>
            </a:pPr>
            <a:endParaRPr lang="en-US" sz="1600" dirty="0">
              <a:solidFill>
                <a:schemeClr val="tx1"/>
              </a:solidFill>
              <a:latin typeface="Calibri" panose="020F0502020204030204" pitchFamily="34" charset="0"/>
              <a:cs typeface="Calibri" panose="020F0502020204030204" pitchFamily="34" charset="0"/>
            </a:endParaRPr>
          </a:p>
          <a:p>
            <a:pPr marL="174625" indent="-174625" algn="l">
              <a:buFont typeface="Arial" pitchFamily="34" charset="0"/>
              <a:buChar char="•"/>
            </a:pPr>
            <a:endParaRPr lang="en-US" sz="2000" dirty="0">
              <a:solidFill>
                <a:schemeClr val="tx1"/>
              </a:solidFill>
              <a:latin typeface="Calibri" panose="020F0502020204030204" pitchFamily="34" charset="0"/>
              <a:cs typeface="Calibri" panose="020F0502020204030204" pitchFamily="34" charset="0"/>
            </a:endParaRPr>
          </a:p>
          <a:p>
            <a:pPr algn="l"/>
            <a:endParaRPr lang="en-US" sz="2000" dirty="0">
              <a:solidFill>
                <a:schemeClr val="tx1"/>
              </a:solidFill>
              <a:latin typeface="Calibri" panose="020F0502020204030204" pitchFamily="34" charset="0"/>
              <a:cs typeface="Calibri" panose="020F0502020204030204" pitchFamily="34" charset="0"/>
            </a:endParaRPr>
          </a:p>
        </p:txBody>
      </p:sp>
      <p:sp>
        <p:nvSpPr>
          <p:cNvPr id="19" name="Rettangolo 18">
            <a:extLst>
              <a:ext uri="{FF2B5EF4-FFF2-40B4-BE49-F238E27FC236}">
                <a16:creationId xmlns:a16="http://schemas.microsoft.com/office/drawing/2014/main" id="{2BE5FF44-F5D2-4929-A26B-2013D712C15D}"/>
              </a:ext>
            </a:extLst>
          </p:cNvPr>
          <p:cNvSpPr/>
          <p:nvPr/>
        </p:nvSpPr>
        <p:spPr>
          <a:xfrm>
            <a:off x="472709" y="760058"/>
            <a:ext cx="11340000" cy="338554"/>
          </a:xfrm>
          <a:prstGeom prst="rect">
            <a:avLst/>
          </a:prstGeom>
          <a:solidFill>
            <a:srgbClr val="0A97D9"/>
          </a:solidFill>
        </p:spPr>
        <p:txBody>
          <a:bodyPr wrap="square">
            <a:spAutoFit/>
          </a:bodyPr>
          <a:lstStyle/>
          <a:p>
            <a:pPr algn="ctr"/>
            <a:r>
              <a:rPr lang="en-US" sz="1600" b="1" dirty="0">
                <a:solidFill>
                  <a:schemeClr val="bg1"/>
                </a:solidFill>
                <a:latin typeface="Calibri" panose="020F0502020204030204" pitchFamily="34" charset="0"/>
                <a:cs typeface="Calibri" panose="020F0502020204030204" pitchFamily="34" charset="0"/>
              </a:rPr>
              <a:t>Soft Asset</a:t>
            </a:r>
          </a:p>
        </p:txBody>
      </p:sp>
      <p:sp>
        <p:nvSpPr>
          <p:cNvPr id="13" name="CasellaDiTesto 12">
            <a:extLst>
              <a:ext uri="{FF2B5EF4-FFF2-40B4-BE49-F238E27FC236}">
                <a16:creationId xmlns:a16="http://schemas.microsoft.com/office/drawing/2014/main" id="{FBE8B8DE-4DBE-4FD2-A557-A98198D98186}"/>
              </a:ext>
            </a:extLst>
          </p:cNvPr>
          <p:cNvSpPr txBox="1"/>
          <p:nvPr/>
        </p:nvSpPr>
        <p:spPr>
          <a:xfrm>
            <a:off x="0" y="0"/>
            <a:ext cx="12192000" cy="400110"/>
          </a:xfrm>
          <a:prstGeom prst="rect">
            <a:avLst/>
          </a:prstGeom>
          <a:noFill/>
        </p:spPr>
        <p:txBody>
          <a:bodyPr wrap="square" rtlCol="0">
            <a:sp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algn="r">
              <a:defRPr sz="2000" kern="1200" cap="all" spc="-100">
                <a:solidFill>
                  <a:schemeClr val="bg1"/>
                </a:solidFill>
                <a:latin typeface="Calibri" pitchFamily="34" charset="0"/>
              </a:defRPr>
            </a:lvl1pPr>
          </a:lstStyle>
          <a:p>
            <a:r>
              <a:rPr lang="en-US" dirty="0">
                <a:cs typeface="Calibri" panose="020F0502020204030204" pitchFamily="34" charset="0"/>
              </a:rPr>
              <a:t>Genoa’s path towards climate resilience </a:t>
            </a:r>
            <a:r>
              <a:rPr lang="it-IT" dirty="0">
                <a:cs typeface="Calibri" panose="020F0502020204030204" pitchFamily="34" charset="0"/>
              </a:rPr>
              <a:t>– </a:t>
            </a:r>
            <a:r>
              <a:rPr lang="en-US" cap="none" dirty="0">
                <a:cs typeface="Calibri" panose="020F0502020204030204" pitchFamily="34" charset="0"/>
              </a:rPr>
              <a:t> Action 8 and 9. Climate resilience  through re-skilling</a:t>
            </a:r>
            <a:endParaRPr lang="en-US" dirty="0">
              <a:cs typeface="Calibri" panose="020F0502020204030204" pitchFamily="34" charset="0"/>
            </a:endParaRPr>
          </a:p>
        </p:txBody>
      </p:sp>
      <p:pic>
        <p:nvPicPr>
          <p:cNvPr id="14" name="Picture 4">
            <a:extLst>
              <a:ext uri="{FF2B5EF4-FFF2-40B4-BE49-F238E27FC236}">
                <a16:creationId xmlns:a16="http://schemas.microsoft.com/office/drawing/2014/main" id="{A0C4C553-F71C-4B41-83C4-5C587C97D8EE}"/>
              </a:ext>
            </a:extLst>
          </p:cNvPr>
          <p:cNvPicPr>
            <a:picLocks noChangeAspect="1" noChangeArrowheads="1"/>
          </p:cNvPicPr>
          <p:nvPr/>
        </p:nvPicPr>
        <p:blipFill>
          <a:blip r:embed="rId2" cstate="print"/>
          <a:srcRect/>
          <a:stretch>
            <a:fillRect/>
          </a:stretch>
        </p:blipFill>
        <p:spPr bwMode="auto">
          <a:xfrm>
            <a:off x="3252166" y="5076410"/>
            <a:ext cx="2612895" cy="1463221"/>
          </a:xfrm>
          <a:prstGeom prst="rect">
            <a:avLst/>
          </a:prstGeom>
          <a:noFill/>
          <a:ln w="9525">
            <a:noFill/>
            <a:miter lim="800000"/>
            <a:headEnd/>
            <a:tailEnd/>
          </a:ln>
        </p:spPr>
      </p:pic>
      <p:pic>
        <p:nvPicPr>
          <p:cNvPr id="15" name="Picture 5">
            <a:extLst>
              <a:ext uri="{FF2B5EF4-FFF2-40B4-BE49-F238E27FC236}">
                <a16:creationId xmlns:a16="http://schemas.microsoft.com/office/drawing/2014/main" id="{0908CA5E-BE2E-44E1-83C9-27003363A5BB}"/>
              </a:ext>
            </a:extLst>
          </p:cNvPr>
          <p:cNvPicPr>
            <a:picLocks noChangeAspect="1" noChangeArrowheads="1"/>
          </p:cNvPicPr>
          <p:nvPr/>
        </p:nvPicPr>
        <p:blipFill>
          <a:blip r:embed="rId3" cstate="print"/>
          <a:srcRect r="19822"/>
          <a:stretch>
            <a:fillRect/>
          </a:stretch>
        </p:blipFill>
        <p:spPr bwMode="auto">
          <a:xfrm>
            <a:off x="737026" y="5076410"/>
            <a:ext cx="2411921" cy="1463221"/>
          </a:xfrm>
          <a:prstGeom prst="rect">
            <a:avLst/>
          </a:prstGeom>
          <a:noFill/>
          <a:ln w="9525">
            <a:noFill/>
            <a:miter lim="800000"/>
            <a:headEnd/>
            <a:tailEnd/>
          </a:ln>
        </p:spPr>
      </p:pic>
      <p:pic>
        <p:nvPicPr>
          <p:cNvPr id="2" name="Immagine 1">
            <a:extLst>
              <a:ext uri="{FF2B5EF4-FFF2-40B4-BE49-F238E27FC236}">
                <a16:creationId xmlns:a16="http://schemas.microsoft.com/office/drawing/2014/main" id="{ED9DB6AB-2526-41C6-BEEB-2005461C7D12}"/>
              </a:ext>
            </a:extLst>
          </p:cNvPr>
          <p:cNvPicPr>
            <a:picLocks noChangeAspect="1"/>
          </p:cNvPicPr>
          <p:nvPr/>
        </p:nvPicPr>
        <p:blipFill rotWithShape="1">
          <a:blip r:embed="rId4"/>
          <a:srcRect t="22785" b="11570"/>
          <a:stretch/>
        </p:blipFill>
        <p:spPr>
          <a:xfrm>
            <a:off x="6263612" y="5076410"/>
            <a:ext cx="1567480" cy="1463221"/>
          </a:xfrm>
          <a:prstGeom prst="rect">
            <a:avLst/>
          </a:prstGeom>
        </p:spPr>
      </p:pic>
      <p:pic>
        <p:nvPicPr>
          <p:cNvPr id="3" name="Immagine 2">
            <a:extLst>
              <a:ext uri="{FF2B5EF4-FFF2-40B4-BE49-F238E27FC236}">
                <a16:creationId xmlns:a16="http://schemas.microsoft.com/office/drawing/2014/main" id="{C7549936-0954-4FB0-9B69-F928BC3582F5}"/>
              </a:ext>
            </a:extLst>
          </p:cNvPr>
          <p:cNvPicPr>
            <a:picLocks noChangeAspect="1"/>
          </p:cNvPicPr>
          <p:nvPr/>
        </p:nvPicPr>
        <p:blipFill>
          <a:blip r:embed="rId5"/>
          <a:stretch>
            <a:fillRect/>
          </a:stretch>
        </p:blipFill>
        <p:spPr>
          <a:xfrm>
            <a:off x="7875060" y="5087050"/>
            <a:ext cx="2109941" cy="1392561"/>
          </a:xfrm>
          <a:prstGeom prst="rect">
            <a:avLst/>
          </a:prstGeom>
        </p:spPr>
      </p:pic>
      <p:pic>
        <p:nvPicPr>
          <p:cNvPr id="4" name="Immagine 3">
            <a:extLst>
              <a:ext uri="{FF2B5EF4-FFF2-40B4-BE49-F238E27FC236}">
                <a16:creationId xmlns:a16="http://schemas.microsoft.com/office/drawing/2014/main" id="{406DC593-C706-400E-8FE3-C8B01725A88C}"/>
              </a:ext>
            </a:extLst>
          </p:cNvPr>
          <p:cNvPicPr>
            <a:picLocks noChangeAspect="1"/>
          </p:cNvPicPr>
          <p:nvPr/>
        </p:nvPicPr>
        <p:blipFill rotWithShape="1">
          <a:blip r:embed="rId6"/>
          <a:srcRect t="18692" b="23302"/>
          <a:stretch/>
        </p:blipFill>
        <p:spPr>
          <a:xfrm>
            <a:off x="10015944" y="5076409"/>
            <a:ext cx="1711972" cy="1403201"/>
          </a:xfrm>
          <a:prstGeom prst="rect">
            <a:avLst/>
          </a:prstGeom>
        </p:spPr>
      </p:pic>
    </p:spTree>
    <p:extLst>
      <p:ext uri="{BB962C8B-B14F-4D97-AF65-F5344CB8AC3E}">
        <p14:creationId xmlns:p14="http://schemas.microsoft.com/office/powerpoint/2010/main" val="521378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Marcador de texto 18"/>
          <p:cNvSpPr>
            <a:spLocks noGrp="1"/>
          </p:cNvSpPr>
          <p:nvPr>
            <p:ph idx="1"/>
          </p:nvPr>
        </p:nvSpPr>
        <p:spPr>
          <a:xfrm>
            <a:off x="1597843" y="1037074"/>
            <a:ext cx="7865193" cy="844784"/>
          </a:xfrm>
        </p:spPr>
        <p:txBody>
          <a:bodyPr/>
          <a:lstStyle/>
          <a:p>
            <a:pPr marL="0" indent="0" eaLnBrk="1" hangingPunct="1">
              <a:buNone/>
            </a:pPr>
            <a:r>
              <a:rPr lang="en-GB" altLang="it-IT" sz="1800" b="1" dirty="0">
                <a:latin typeface="Tahoma" panose="020B0604030504040204" pitchFamily="34" charset="0"/>
                <a:ea typeface="Tahoma" panose="020B0604030504040204" pitchFamily="34" charset="0"/>
                <a:cs typeface="Tahoma" panose="020B0604030504040204" pitchFamily="34" charset="0"/>
              </a:rPr>
              <a:t>Kyoto Fund - Schools: </a:t>
            </a:r>
            <a:r>
              <a:rPr lang="en-GB" altLang="it-IT" sz="1800" dirty="0">
                <a:latin typeface="Tahoma" panose="020B0604030504040204" pitchFamily="34" charset="0"/>
                <a:ea typeface="Tahoma" panose="020B0604030504040204" pitchFamily="34" charset="0"/>
                <a:cs typeface="Tahoma" panose="020B0604030504040204" pitchFamily="34" charset="0"/>
              </a:rPr>
              <a:t>appx</a:t>
            </a:r>
            <a:r>
              <a:rPr lang="en-GB" altLang="it-IT" sz="1800" b="1" dirty="0">
                <a:latin typeface="Tahoma" panose="020B0604030504040204" pitchFamily="34" charset="0"/>
                <a:ea typeface="Tahoma" panose="020B0604030504040204" pitchFamily="34" charset="0"/>
                <a:cs typeface="Tahoma" panose="020B0604030504040204" pitchFamily="34" charset="0"/>
              </a:rPr>
              <a:t>. € 1.000.000 </a:t>
            </a:r>
            <a:r>
              <a:rPr lang="en-GB" altLang="it-IT" sz="1800" dirty="0">
                <a:latin typeface="Tahoma" panose="020B0604030504040204" pitchFamily="34" charset="0"/>
                <a:ea typeface="Tahoma" panose="020B0604030504040204" pitchFamily="34" charset="0"/>
                <a:cs typeface="Tahoma" panose="020B0604030504040204" pitchFamily="34" charset="0"/>
              </a:rPr>
              <a:t>loan (rotational fund) to perform 204 Energy Audits for Schools.</a:t>
            </a:r>
          </a:p>
          <a:p>
            <a:pPr eaLnBrk="1" hangingPunct="1"/>
            <a:endParaRPr lang="it-IT" altLang="it-IT" sz="1800" dirty="0">
              <a:latin typeface="Tahoma" panose="020B0604030504040204" pitchFamily="34" charset="0"/>
              <a:ea typeface="Tahoma" panose="020B0604030504040204" pitchFamily="34" charset="0"/>
              <a:cs typeface="Tahoma" panose="020B0604030504040204" pitchFamily="34" charset="0"/>
            </a:endParaRPr>
          </a:p>
        </p:txBody>
      </p:sp>
      <p:pic>
        <p:nvPicPr>
          <p:cNvPr id="26630" name="Immagine 4"/>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13848"/>
          <a:stretch/>
        </p:blipFill>
        <p:spPr bwMode="auto">
          <a:xfrm>
            <a:off x="297487" y="905276"/>
            <a:ext cx="1301266" cy="77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Immagin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5537" y="2019501"/>
            <a:ext cx="1323975"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Marcador de texto 18"/>
          <p:cNvSpPr txBox="1">
            <a:spLocks/>
          </p:cNvSpPr>
          <p:nvPr/>
        </p:nvSpPr>
        <p:spPr bwMode="auto">
          <a:xfrm>
            <a:off x="1597843" y="1821942"/>
            <a:ext cx="10258620" cy="84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GB" altLang="it-IT" sz="1800" b="1" dirty="0">
                <a:latin typeface="Tahoma" panose="020B0604030504040204" pitchFamily="34" charset="0"/>
                <a:ea typeface="Tahoma" panose="020B0604030504040204" pitchFamily="34" charset="0"/>
                <a:cs typeface="Tahoma" panose="020B0604030504040204" pitchFamily="34" charset="0"/>
              </a:rPr>
              <a:t>ELENA Support: </a:t>
            </a:r>
            <a:r>
              <a:rPr lang="en-GB" altLang="it-IT" sz="1800" i="1" dirty="0">
                <a:latin typeface="Tahoma" panose="020B0604030504040204" pitchFamily="34" charset="0"/>
                <a:ea typeface="Tahoma" panose="020B0604030504040204" pitchFamily="34" charset="0"/>
                <a:cs typeface="Tahoma" panose="020B0604030504040204" pitchFamily="34" charset="0"/>
              </a:rPr>
              <a:t>European Local </a:t>
            </a:r>
            <a:r>
              <a:rPr lang="en-GB" altLang="it-IT" sz="1800" i="1" dirty="0" err="1">
                <a:latin typeface="Tahoma" panose="020B0604030504040204" pitchFamily="34" charset="0"/>
                <a:ea typeface="Tahoma" panose="020B0604030504040204" pitchFamily="34" charset="0"/>
                <a:cs typeface="Tahoma" panose="020B0604030504040204" pitchFamily="34" charset="0"/>
              </a:rPr>
              <a:t>ENergy</a:t>
            </a:r>
            <a:r>
              <a:rPr lang="en-GB" altLang="it-IT" sz="1800" i="1" dirty="0">
                <a:latin typeface="Tahoma" panose="020B0604030504040204" pitchFamily="34" charset="0"/>
                <a:ea typeface="Tahoma" panose="020B0604030504040204" pitchFamily="34" charset="0"/>
                <a:cs typeface="Tahoma" panose="020B0604030504040204" pitchFamily="34" charset="0"/>
              </a:rPr>
              <a:t> Assistance </a:t>
            </a:r>
            <a:r>
              <a:rPr lang="en-GB" altLang="it-IT" sz="1800" dirty="0">
                <a:latin typeface="Tahoma" panose="020B0604030504040204" pitchFamily="34" charset="0"/>
                <a:ea typeface="Tahoma" panose="020B0604030504040204" pitchFamily="34" charset="0"/>
                <a:cs typeface="Tahoma" panose="020B0604030504040204" pitchFamily="34" charset="0"/>
              </a:rPr>
              <a:t>for appx</a:t>
            </a:r>
            <a:r>
              <a:rPr lang="en-GB" altLang="it-IT" sz="1800" b="1" dirty="0">
                <a:latin typeface="Tahoma" panose="020B0604030504040204" pitchFamily="34" charset="0"/>
                <a:ea typeface="Tahoma" panose="020B0604030504040204" pitchFamily="34" charset="0"/>
                <a:cs typeface="Tahoma" panose="020B0604030504040204" pitchFamily="34" charset="0"/>
              </a:rPr>
              <a:t>. € 1.300.000 </a:t>
            </a:r>
            <a:r>
              <a:rPr lang="en-GB" altLang="it-IT" sz="1800" dirty="0">
                <a:latin typeface="Tahoma" panose="020B0604030504040204" pitchFamily="34" charset="0"/>
                <a:ea typeface="Tahoma" panose="020B0604030504040204" pitchFamily="34" charset="0"/>
                <a:cs typeface="Tahoma" panose="020B0604030504040204" pitchFamily="34" charset="0"/>
              </a:rPr>
              <a:t>grants to support energy efficiency project development for public procurement of ESCo.</a:t>
            </a:r>
          </a:p>
          <a:p>
            <a:pPr eaLnBrk="1" hangingPunct="1"/>
            <a:endParaRPr lang="it-IT" altLang="it-IT" sz="1800" dirty="0">
              <a:latin typeface="Tahoma" panose="020B0604030504040204" pitchFamily="34" charset="0"/>
              <a:ea typeface="Tahoma" panose="020B0604030504040204" pitchFamily="34" charset="0"/>
              <a:cs typeface="Tahoma" panose="020B0604030504040204" pitchFamily="34" charset="0"/>
            </a:endParaRPr>
          </a:p>
        </p:txBody>
      </p:sp>
      <p:pic>
        <p:nvPicPr>
          <p:cNvPr id="1028" name="Picture 4" descr="Testo Alternativo"/>
          <p:cNvPicPr>
            <a:picLocks noChangeAspect="1" noChangeArrowheads="1"/>
          </p:cNvPicPr>
          <p:nvPr/>
        </p:nvPicPr>
        <p:blipFill rotWithShape="1">
          <a:blip r:embed="rId5">
            <a:extLst>
              <a:ext uri="{28A0092B-C50C-407E-A947-70E740481C1C}">
                <a14:useLocalDpi xmlns:a14="http://schemas.microsoft.com/office/drawing/2010/main" val="0"/>
              </a:ext>
            </a:extLst>
          </a:blip>
          <a:srcRect l="4907" t="632" r="75994" b="18369"/>
          <a:stretch/>
        </p:blipFill>
        <p:spPr bwMode="auto">
          <a:xfrm>
            <a:off x="422711" y="2800685"/>
            <a:ext cx="1105203" cy="690752"/>
          </a:xfrm>
          <a:prstGeom prst="rect">
            <a:avLst/>
          </a:prstGeom>
          <a:noFill/>
          <a:extLst>
            <a:ext uri="{909E8E84-426E-40DD-AFC4-6F175D3DCCD1}">
              <a14:hiddenFill xmlns:a14="http://schemas.microsoft.com/office/drawing/2010/main">
                <a:solidFill>
                  <a:srgbClr val="FFFFFF"/>
                </a:solidFill>
              </a14:hiddenFill>
            </a:ext>
          </a:extLst>
        </p:spPr>
      </p:pic>
      <p:sp>
        <p:nvSpPr>
          <p:cNvPr id="23" name="Marcador de texto 18"/>
          <p:cNvSpPr txBox="1">
            <a:spLocks/>
          </p:cNvSpPr>
          <p:nvPr/>
        </p:nvSpPr>
        <p:spPr bwMode="auto">
          <a:xfrm>
            <a:off x="1621461" y="2795104"/>
            <a:ext cx="10235001" cy="84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GB" altLang="it-IT" sz="1800" b="1" dirty="0">
                <a:latin typeface="Tahoma" panose="020B0604030504040204" pitchFamily="34" charset="0"/>
                <a:ea typeface="Tahoma" panose="020B0604030504040204" pitchFamily="34" charset="0"/>
                <a:cs typeface="Tahoma" panose="020B0604030504040204" pitchFamily="34" charset="0"/>
              </a:rPr>
              <a:t>N.O.P - Metro: </a:t>
            </a:r>
            <a:r>
              <a:rPr lang="en-GB" altLang="it-IT" sz="1800" i="1" dirty="0">
                <a:latin typeface="Tahoma" panose="020B0604030504040204" pitchFamily="34" charset="0"/>
                <a:ea typeface="Tahoma" panose="020B0604030504040204" pitchFamily="34" charset="0"/>
                <a:cs typeface="Tahoma" panose="020B0604030504040204" pitchFamily="34" charset="0"/>
              </a:rPr>
              <a:t>National Operational Programme </a:t>
            </a:r>
            <a:r>
              <a:rPr lang="en-GB" altLang="it-IT" sz="1800" dirty="0">
                <a:latin typeface="Tahoma" panose="020B0604030504040204" pitchFamily="34" charset="0"/>
                <a:ea typeface="Tahoma" panose="020B0604030504040204" pitchFamily="34" charset="0"/>
                <a:cs typeface="Tahoma" panose="020B0604030504040204" pitchFamily="34" charset="0"/>
              </a:rPr>
              <a:t>for appx</a:t>
            </a:r>
            <a:r>
              <a:rPr lang="en-GB" altLang="it-IT" sz="1800" b="1" dirty="0">
                <a:latin typeface="Tahoma" panose="020B0604030504040204" pitchFamily="34" charset="0"/>
                <a:ea typeface="Tahoma" panose="020B0604030504040204" pitchFamily="34" charset="0"/>
                <a:cs typeface="Tahoma" panose="020B0604030504040204" pitchFamily="34" charset="0"/>
              </a:rPr>
              <a:t>. € 10.500.000 </a:t>
            </a:r>
            <a:r>
              <a:rPr lang="en-GB" altLang="it-IT" sz="1800" dirty="0">
                <a:latin typeface="Tahoma" panose="020B0604030504040204" pitchFamily="34" charset="0"/>
                <a:ea typeface="Tahoma" panose="020B0604030504040204" pitchFamily="34" charset="0"/>
                <a:cs typeface="Tahoma" panose="020B0604030504040204" pitchFamily="34" charset="0"/>
              </a:rPr>
              <a:t>grants to finance energy efficiency measures on Street Lighting, public buildings and Social Housing real estate.</a:t>
            </a:r>
            <a:endParaRPr lang="it-IT" altLang="it-IT" sz="1800" dirty="0">
              <a:latin typeface="Tahoma" panose="020B0604030504040204" pitchFamily="34" charset="0"/>
              <a:ea typeface="Tahoma" panose="020B0604030504040204" pitchFamily="34" charset="0"/>
              <a:cs typeface="Tahoma" panose="020B0604030504040204" pitchFamily="34" charset="0"/>
            </a:endParaRPr>
          </a:p>
        </p:txBody>
      </p:sp>
      <p:pic>
        <p:nvPicPr>
          <p:cNvPr id="28" name="Immagine 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8612" y="9433094"/>
            <a:ext cx="238758" cy="10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Marcador de texto 18"/>
          <p:cNvSpPr txBox="1">
            <a:spLocks/>
          </p:cNvSpPr>
          <p:nvPr/>
        </p:nvSpPr>
        <p:spPr bwMode="auto">
          <a:xfrm>
            <a:off x="1564390" y="3851160"/>
            <a:ext cx="10235001" cy="96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None/>
            </a:pPr>
            <a:r>
              <a:rPr lang="en-GB" altLang="it-IT" sz="1800" b="1" dirty="0">
                <a:latin typeface="Tahoma" panose="020B0604030504040204" pitchFamily="34" charset="0"/>
                <a:ea typeface="Tahoma" panose="020B0604030504040204" pitchFamily="34" charset="0"/>
                <a:cs typeface="Tahoma" panose="020B0604030504040204" pitchFamily="34" charset="0"/>
              </a:rPr>
              <a:t>Gen-IUS Project: </a:t>
            </a:r>
            <a:r>
              <a:rPr lang="en-GB" altLang="it-IT" sz="1800" i="1" dirty="0">
                <a:latin typeface="Tahoma" panose="020B0604030504040204" pitchFamily="34" charset="0"/>
                <a:ea typeface="Tahoma" panose="020B0604030504040204" pitchFamily="34" charset="0"/>
                <a:cs typeface="Tahoma" panose="020B0604030504040204" pitchFamily="34" charset="0"/>
              </a:rPr>
              <a:t>Genoa Innovative Urban Sustainability</a:t>
            </a:r>
            <a:r>
              <a:rPr lang="en-GB" altLang="it-IT" sz="1800" dirty="0">
                <a:latin typeface="Tahoma" panose="020B0604030504040204" pitchFamily="34" charset="0"/>
                <a:ea typeface="Tahoma" panose="020B0604030504040204" pitchFamily="34" charset="0"/>
                <a:cs typeface="Tahoma" panose="020B0604030504040204" pitchFamily="34" charset="0"/>
              </a:rPr>
              <a:t>, ESCo public procurement process supported by ELENA for appx</a:t>
            </a:r>
            <a:r>
              <a:rPr lang="en-GB" altLang="it-IT" sz="1800" b="1" dirty="0">
                <a:latin typeface="Tahoma" panose="020B0604030504040204" pitchFamily="34" charset="0"/>
                <a:ea typeface="Tahoma" panose="020B0604030504040204" pitchFamily="34" charset="0"/>
                <a:cs typeface="Tahoma" panose="020B0604030504040204" pitchFamily="34" charset="0"/>
              </a:rPr>
              <a:t>. € 26.000.000 TPF </a:t>
            </a:r>
            <a:r>
              <a:rPr lang="en-GB" altLang="it-IT" sz="1800" dirty="0">
                <a:latin typeface="Tahoma" panose="020B0604030504040204" pitchFamily="34" charset="0"/>
                <a:ea typeface="Tahoma" panose="020B0604030504040204" pitchFamily="34" charset="0"/>
                <a:cs typeface="Tahoma" panose="020B0604030504040204" pitchFamily="34" charset="0"/>
              </a:rPr>
              <a:t>for  energy efficiency measures on public assets.</a:t>
            </a:r>
          </a:p>
          <a:p>
            <a:pPr eaLnBrk="1" hangingPunct="1"/>
            <a:endParaRPr lang="it-IT" altLang="it-IT" sz="1800" dirty="0">
              <a:latin typeface="Tahoma" panose="020B0604030504040204" pitchFamily="34" charset="0"/>
              <a:ea typeface="Tahoma" panose="020B0604030504040204" pitchFamily="34" charset="0"/>
              <a:cs typeface="Tahoma" panose="020B0604030504040204" pitchFamily="34" charset="0"/>
            </a:endParaRPr>
          </a:p>
        </p:txBody>
      </p:sp>
      <p:pic>
        <p:nvPicPr>
          <p:cNvPr id="4" name="Immagin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0060" y="3851160"/>
            <a:ext cx="838643" cy="838643"/>
          </a:xfrm>
          <a:prstGeom prst="rect">
            <a:avLst/>
          </a:prstGeom>
        </p:spPr>
      </p:pic>
      <p:pic>
        <p:nvPicPr>
          <p:cNvPr id="16" name="Picture 2" descr="http://www.comune.genova.it/sites/default/files/upload/energy_man/com-secap.jpg">
            <a:extLst>
              <a:ext uri="{FF2B5EF4-FFF2-40B4-BE49-F238E27FC236}">
                <a16:creationId xmlns:a16="http://schemas.microsoft.com/office/drawing/2014/main" id="{048003AF-ED32-4B9D-A0DA-DAB2AAB0208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0060" y="5702060"/>
            <a:ext cx="619173" cy="546634"/>
          </a:xfrm>
          <a:prstGeom prst="rect">
            <a:avLst/>
          </a:prstGeom>
          <a:noFill/>
          <a:extLst>
            <a:ext uri="{909E8E84-426E-40DD-AFC4-6F175D3DCCD1}">
              <a14:hiddenFill xmlns:a14="http://schemas.microsoft.com/office/drawing/2010/main">
                <a:solidFill>
                  <a:srgbClr val="FFFFFF"/>
                </a:solidFill>
              </a14:hiddenFill>
            </a:ext>
          </a:extLst>
        </p:spPr>
      </p:pic>
      <p:pic>
        <p:nvPicPr>
          <p:cNvPr id="18" name="Immagine 17">
            <a:extLst>
              <a:ext uri="{FF2B5EF4-FFF2-40B4-BE49-F238E27FC236}">
                <a16:creationId xmlns:a16="http://schemas.microsoft.com/office/drawing/2014/main" id="{20ACC88A-0ABD-40AE-A360-51E0E82B6D1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32686" y="5702060"/>
            <a:ext cx="1322854" cy="546634"/>
          </a:xfrm>
          <a:prstGeom prst="rect">
            <a:avLst/>
          </a:prstGeom>
        </p:spPr>
      </p:pic>
      <p:sp>
        <p:nvSpPr>
          <p:cNvPr id="19" name="Pentagono 16">
            <a:extLst>
              <a:ext uri="{FF2B5EF4-FFF2-40B4-BE49-F238E27FC236}">
                <a16:creationId xmlns:a16="http://schemas.microsoft.com/office/drawing/2014/main" id="{47EBE9C3-F655-43F8-8F60-1D73D6561730}"/>
              </a:ext>
            </a:extLst>
          </p:cNvPr>
          <p:cNvSpPr/>
          <p:nvPr/>
        </p:nvSpPr>
        <p:spPr>
          <a:xfrm>
            <a:off x="4133867" y="5223611"/>
            <a:ext cx="828000" cy="3960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rot lat="0" lon="0" rev="0"/>
              </a:camera>
              <a:lightRig rig="threePt" dir="t"/>
            </a:scene3d>
          </a:bodyPr>
          <a:lstStyle/>
          <a:p>
            <a:pPr algn="ctr" eaLnBrk="1" fontAlgn="auto" hangingPunct="1">
              <a:spcBef>
                <a:spcPts val="0"/>
              </a:spcBef>
              <a:spcAft>
                <a:spcPts val="0"/>
              </a:spcAft>
              <a:defRPr/>
            </a:pPr>
            <a:r>
              <a:rPr lang="it-IT" dirty="0"/>
              <a:t>40%</a:t>
            </a:r>
          </a:p>
        </p:txBody>
      </p:sp>
      <p:sp>
        <p:nvSpPr>
          <p:cNvPr id="21" name="Rettangolo 20">
            <a:extLst>
              <a:ext uri="{FF2B5EF4-FFF2-40B4-BE49-F238E27FC236}">
                <a16:creationId xmlns:a16="http://schemas.microsoft.com/office/drawing/2014/main" id="{6243B563-C10D-4BCB-8EC3-BC41349AC1AC}"/>
              </a:ext>
            </a:extLst>
          </p:cNvPr>
          <p:cNvSpPr/>
          <p:nvPr/>
        </p:nvSpPr>
        <p:spPr>
          <a:xfrm>
            <a:off x="5220350" y="5223611"/>
            <a:ext cx="4703762" cy="396000"/>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eaLnBrk="1" fontAlgn="auto" hangingPunct="1">
              <a:spcBef>
                <a:spcPts val="0"/>
              </a:spcBef>
              <a:spcAft>
                <a:spcPts val="0"/>
              </a:spcAft>
              <a:defRPr/>
            </a:pPr>
            <a:r>
              <a:rPr lang="en-GB" dirty="0">
                <a:latin typeface="Tahoma" panose="020B0604030504040204" pitchFamily="34" charset="0"/>
                <a:ea typeface="Tahoma" panose="020B0604030504040204" pitchFamily="34" charset="0"/>
                <a:cs typeface="Tahoma" panose="020B0604030504040204" pitchFamily="34" charset="0"/>
              </a:rPr>
              <a:t>CO</a:t>
            </a:r>
            <a:r>
              <a:rPr lang="en-GB" sz="1200" dirty="0">
                <a:latin typeface="Tahoma" panose="020B0604030504040204" pitchFamily="34" charset="0"/>
                <a:ea typeface="Tahoma" panose="020B0604030504040204" pitchFamily="34" charset="0"/>
                <a:cs typeface="Tahoma" panose="020B0604030504040204" pitchFamily="34" charset="0"/>
              </a:rPr>
              <a:t>2 </a:t>
            </a:r>
            <a:r>
              <a:rPr lang="en-GB" dirty="0">
                <a:latin typeface="Tahoma" panose="020B0604030504040204" pitchFamily="34" charset="0"/>
                <a:ea typeface="Tahoma" panose="020B0604030504040204" pitchFamily="34" charset="0"/>
                <a:cs typeface="Tahoma" panose="020B0604030504040204" pitchFamily="34" charset="0"/>
              </a:rPr>
              <a:t>Reduction compared with 1990   </a:t>
            </a:r>
          </a:p>
        </p:txBody>
      </p:sp>
      <p:sp>
        <p:nvSpPr>
          <p:cNvPr id="25" name="Rettangolo 24">
            <a:extLst>
              <a:ext uri="{FF2B5EF4-FFF2-40B4-BE49-F238E27FC236}">
                <a16:creationId xmlns:a16="http://schemas.microsoft.com/office/drawing/2014/main" id="{4CC47F06-8B78-4233-9B5C-5F5C4947B91A}"/>
              </a:ext>
            </a:extLst>
          </p:cNvPr>
          <p:cNvSpPr/>
          <p:nvPr/>
        </p:nvSpPr>
        <p:spPr>
          <a:xfrm>
            <a:off x="5220350" y="5722182"/>
            <a:ext cx="4703762" cy="396000"/>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eaLnBrk="1" fontAlgn="auto" hangingPunct="1">
              <a:spcBef>
                <a:spcPts val="0"/>
              </a:spcBef>
              <a:spcAft>
                <a:spcPts val="0"/>
              </a:spcAft>
              <a:defRPr/>
            </a:pPr>
            <a:r>
              <a:rPr lang="en-GB" dirty="0">
                <a:latin typeface="Tahoma" panose="020B0604030504040204" pitchFamily="34" charset="0"/>
                <a:ea typeface="Tahoma" panose="020B0604030504040204" pitchFamily="34" charset="0"/>
                <a:cs typeface="Tahoma" panose="020B0604030504040204" pitchFamily="34" charset="0"/>
              </a:rPr>
              <a:t>Renewable Energy Share  </a:t>
            </a:r>
          </a:p>
        </p:txBody>
      </p:sp>
      <p:sp>
        <p:nvSpPr>
          <p:cNvPr id="26" name="Rettangolo 25">
            <a:extLst>
              <a:ext uri="{FF2B5EF4-FFF2-40B4-BE49-F238E27FC236}">
                <a16:creationId xmlns:a16="http://schemas.microsoft.com/office/drawing/2014/main" id="{18A63CD3-1B60-4F94-A922-6734F8949285}"/>
              </a:ext>
            </a:extLst>
          </p:cNvPr>
          <p:cNvSpPr/>
          <p:nvPr/>
        </p:nvSpPr>
        <p:spPr>
          <a:xfrm>
            <a:off x="5220350" y="6222776"/>
            <a:ext cx="4703762" cy="396000"/>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eaLnBrk="1" fontAlgn="auto" hangingPunct="1">
              <a:spcBef>
                <a:spcPts val="0"/>
              </a:spcBef>
              <a:spcAft>
                <a:spcPts val="0"/>
              </a:spcAft>
              <a:defRPr/>
            </a:pPr>
            <a:r>
              <a:rPr lang="en-GB" dirty="0">
                <a:latin typeface="Tahoma" panose="020B0604030504040204" pitchFamily="34" charset="0"/>
                <a:ea typeface="Tahoma" panose="020B0604030504040204" pitchFamily="34" charset="0"/>
                <a:cs typeface="Tahoma" panose="020B0604030504040204" pitchFamily="34" charset="0"/>
              </a:rPr>
              <a:t>Energy Efficiency   </a:t>
            </a:r>
          </a:p>
        </p:txBody>
      </p:sp>
      <p:sp>
        <p:nvSpPr>
          <p:cNvPr id="27" name="Pentagono 22">
            <a:extLst>
              <a:ext uri="{FF2B5EF4-FFF2-40B4-BE49-F238E27FC236}">
                <a16:creationId xmlns:a16="http://schemas.microsoft.com/office/drawing/2014/main" id="{5D8BEB81-15A9-4B72-929F-04E81515DC8E}"/>
              </a:ext>
            </a:extLst>
          </p:cNvPr>
          <p:cNvSpPr/>
          <p:nvPr/>
        </p:nvSpPr>
        <p:spPr>
          <a:xfrm>
            <a:off x="4133867" y="5722182"/>
            <a:ext cx="828000" cy="3960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rot lat="0" lon="0" rev="0"/>
              </a:camera>
              <a:lightRig rig="threePt" dir="t"/>
            </a:scene3d>
          </a:bodyPr>
          <a:lstStyle/>
          <a:p>
            <a:pPr algn="ctr" eaLnBrk="1" fontAlgn="auto" hangingPunct="1">
              <a:spcBef>
                <a:spcPts val="0"/>
              </a:spcBef>
              <a:spcAft>
                <a:spcPts val="0"/>
              </a:spcAft>
              <a:defRPr/>
            </a:pPr>
            <a:r>
              <a:rPr lang="it-IT" dirty="0"/>
              <a:t>32%</a:t>
            </a:r>
          </a:p>
        </p:txBody>
      </p:sp>
      <p:sp>
        <p:nvSpPr>
          <p:cNvPr id="30" name="Pentagono 23">
            <a:extLst>
              <a:ext uri="{FF2B5EF4-FFF2-40B4-BE49-F238E27FC236}">
                <a16:creationId xmlns:a16="http://schemas.microsoft.com/office/drawing/2014/main" id="{4F6EBF75-DAB1-4AD6-96C4-2D844A7D4300}"/>
              </a:ext>
            </a:extLst>
          </p:cNvPr>
          <p:cNvSpPr/>
          <p:nvPr/>
        </p:nvSpPr>
        <p:spPr>
          <a:xfrm>
            <a:off x="4133867" y="6213831"/>
            <a:ext cx="828000" cy="3960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rot lat="0" lon="0" rev="0"/>
              </a:camera>
              <a:lightRig rig="threePt" dir="t"/>
            </a:scene3d>
          </a:bodyPr>
          <a:lstStyle/>
          <a:p>
            <a:pPr algn="ctr" eaLnBrk="1" fontAlgn="auto" hangingPunct="1">
              <a:spcBef>
                <a:spcPts val="0"/>
              </a:spcBef>
              <a:spcAft>
                <a:spcPts val="0"/>
              </a:spcAft>
              <a:defRPr/>
            </a:pPr>
            <a:r>
              <a:rPr lang="it-IT" dirty="0"/>
              <a:t>32.5%</a:t>
            </a:r>
          </a:p>
        </p:txBody>
      </p:sp>
      <p:pic>
        <p:nvPicPr>
          <p:cNvPr id="31" name="Picture 8" descr="Risultati immagini per CO2">
            <a:extLst>
              <a:ext uri="{FF2B5EF4-FFF2-40B4-BE49-F238E27FC236}">
                <a16:creationId xmlns:a16="http://schemas.microsoft.com/office/drawing/2014/main" id="{A1650A18-F6C2-4F77-A0EE-E015D2A49BED}"/>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45845" y="5192108"/>
            <a:ext cx="517831" cy="51783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0" descr="Risultati immagini per sole ">
            <a:extLst>
              <a:ext uri="{FF2B5EF4-FFF2-40B4-BE49-F238E27FC236}">
                <a16:creationId xmlns:a16="http://schemas.microsoft.com/office/drawing/2014/main" id="{AAA4E8C4-A750-4D1B-90BE-342702888AD1}"/>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34135" y="5704521"/>
            <a:ext cx="541249" cy="54124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2" descr="Risultati immagini per efficienza energetica">
            <a:extLst>
              <a:ext uri="{FF2B5EF4-FFF2-40B4-BE49-F238E27FC236}">
                <a16:creationId xmlns:a16="http://schemas.microsoft.com/office/drawing/2014/main" id="{DFC51240-19FC-49E8-A0F2-AFDF454D47B2}"/>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154702" y="6248694"/>
            <a:ext cx="900113" cy="376128"/>
          </a:xfrm>
          <a:prstGeom prst="rect">
            <a:avLst/>
          </a:prstGeom>
          <a:noFill/>
          <a:extLst>
            <a:ext uri="{909E8E84-426E-40DD-AFC4-6F175D3DCCD1}">
              <a14:hiddenFill xmlns:a14="http://schemas.microsoft.com/office/drawing/2010/main">
                <a:solidFill>
                  <a:srgbClr val="FFFFFF"/>
                </a:solidFill>
              </a14:hiddenFill>
            </a:ext>
          </a:extLst>
        </p:spPr>
      </p:pic>
      <p:sp>
        <p:nvSpPr>
          <p:cNvPr id="34" name="CasellaDiTesto 33">
            <a:extLst>
              <a:ext uri="{FF2B5EF4-FFF2-40B4-BE49-F238E27FC236}">
                <a16:creationId xmlns:a16="http://schemas.microsoft.com/office/drawing/2014/main" id="{A10B6C1F-3440-41F7-BA58-134B41178EE9}"/>
              </a:ext>
            </a:extLst>
          </p:cNvPr>
          <p:cNvSpPr txBox="1"/>
          <p:nvPr/>
        </p:nvSpPr>
        <p:spPr>
          <a:xfrm>
            <a:off x="-9" y="-18594"/>
            <a:ext cx="12192000" cy="400110"/>
          </a:xfrm>
          <a:prstGeom prst="rect">
            <a:avLst/>
          </a:prstGeom>
          <a:noFill/>
        </p:spPr>
        <p:txBody>
          <a:bodyPr wrap="square" rtlCol="0">
            <a:sp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algn="r">
              <a:defRPr sz="2000" kern="1200" cap="all" spc="-100">
                <a:solidFill>
                  <a:schemeClr val="bg1"/>
                </a:solidFill>
                <a:latin typeface="Calibri" pitchFamily="34" charset="0"/>
              </a:defRPr>
            </a:lvl1pPr>
          </a:lstStyle>
          <a:p>
            <a:r>
              <a:rPr lang="en-US" dirty="0">
                <a:cs typeface="Calibri" panose="020F0502020204030204" pitchFamily="34" charset="0"/>
              </a:rPr>
              <a:t>Genoa’s path towards climate resilience </a:t>
            </a:r>
            <a:r>
              <a:rPr lang="it-IT" dirty="0">
                <a:cs typeface="Calibri" panose="020F0502020204030204" pitchFamily="34" charset="0"/>
              </a:rPr>
              <a:t>– </a:t>
            </a:r>
            <a:r>
              <a:rPr lang="en-US" cap="none" dirty="0">
                <a:cs typeface="Calibri" panose="020F0502020204030204" pitchFamily="34" charset="0"/>
              </a:rPr>
              <a:t> SECAP2030 and ACTION PLAN GENOVA 2050 INVESTMENT on Mitigation</a:t>
            </a:r>
          </a:p>
        </p:txBody>
      </p:sp>
      <p:sp>
        <p:nvSpPr>
          <p:cNvPr id="2" name="Rettangolo 1">
            <a:extLst>
              <a:ext uri="{FF2B5EF4-FFF2-40B4-BE49-F238E27FC236}">
                <a16:creationId xmlns:a16="http://schemas.microsoft.com/office/drawing/2014/main" id="{EF0BABC1-E655-4AB7-BF8E-30FFC63EE81E}"/>
              </a:ext>
            </a:extLst>
          </p:cNvPr>
          <p:cNvSpPr/>
          <p:nvPr/>
        </p:nvSpPr>
        <p:spPr>
          <a:xfrm>
            <a:off x="335537" y="449344"/>
            <a:ext cx="1717137" cy="369332"/>
          </a:xfrm>
          <a:prstGeom prst="rect">
            <a:avLst/>
          </a:prstGeom>
        </p:spPr>
        <p:txBody>
          <a:bodyPr wrap="none">
            <a:spAutoFit/>
          </a:bodyPr>
          <a:lstStyle/>
          <a:p>
            <a:r>
              <a:rPr lang="en-GB" altLang="it-IT" sz="1800" b="1" dirty="0">
                <a:solidFill>
                  <a:srgbClr val="00B050"/>
                </a:solidFill>
                <a:latin typeface="Tahoma" panose="020B0604030504040204" pitchFamily="34" charset="0"/>
                <a:cs typeface="Tahoma" panose="020B0604030504040204" pitchFamily="34" charset="0"/>
              </a:rPr>
              <a:t>In a nutshell </a:t>
            </a:r>
            <a:endParaRPr lang="en-US" sz="1800" dirty="0">
              <a:solidFill>
                <a:srgbClr val="00B050"/>
              </a:solidFill>
              <a:cs typeface="Calibri" panose="020F0502020204030204" pitchFamily="34" charset="0"/>
            </a:endParaRPr>
          </a:p>
        </p:txBody>
      </p:sp>
      <p:sp>
        <p:nvSpPr>
          <p:cNvPr id="35" name="Rettangolo 34">
            <a:extLst>
              <a:ext uri="{FF2B5EF4-FFF2-40B4-BE49-F238E27FC236}">
                <a16:creationId xmlns:a16="http://schemas.microsoft.com/office/drawing/2014/main" id="{40FA1717-21CA-4BD0-8B26-E471C90ADD83}"/>
              </a:ext>
            </a:extLst>
          </p:cNvPr>
          <p:cNvSpPr/>
          <p:nvPr/>
        </p:nvSpPr>
        <p:spPr>
          <a:xfrm>
            <a:off x="7572231" y="4574705"/>
            <a:ext cx="3171061" cy="461665"/>
          </a:xfrm>
          <a:prstGeom prst="rect">
            <a:avLst/>
          </a:prstGeom>
        </p:spPr>
        <p:txBody>
          <a:bodyPr wrap="none">
            <a:spAutoFit/>
          </a:bodyPr>
          <a:lstStyle/>
          <a:p>
            <a:r>
              <a:rPr lang="it-IT" sz="2400" dirty="0">
                <a:latin typeface="Calibri" panose="020F0502020204030204" pitchFamily="34" charset="0"/>
                <a:cs typeface="Calibri" panose="020F0502020204030204" pitchFamily="34" charset="0"/>
              </a:rPr>
              <a:t>Total: </a:t>
            </a:r>
            <a:r>
              <a:rPr lang="it-IT" sz="2400" dirty="0" err="1">
                <a:latin typeface="Calibri" panose="020F0502020204030204" pitchFamily="34" charset="0"/>
                <a:cs typeface="Calibri" panose="020F0502020204030204" pitchFamily="34" charset="0"/>
              </a:rPr>
              <a:t>about</a:t>
            </a:r>
            <a:r>
              <a:rPr lang="it-IT" sz="2400" dirty="0">
                <a:latin typeface="Calibri" panose="020F0502020204030204" pitchFamily="34" charset="0"/>
                <a:cs typeface="Calibri" panose="020F0502020204030204" pitchFamily="34" charset="0"/>
              </a:rPr>
              <a:t> 40ml </a:t>
            </a:r>
            <a:r>
              <a:rPr lang="it-IT" sz="2400" dirty="0" err="1">
                <a:latin typeface="Calibri" panose="020F0502020204030204" pitchFamily="34" charset="0"/>
                <a:cs typeface="Calibri" panose="020F0502020204030204" pitchFamily="34" charset="0"/>
              </a:rPr>
              <a:t>Euros</a:t>
            </a:r>
            <a:endParaRPr lang="it-IT" sz="2400" dirty="0"/>
          </a:p>
        </p:txBody>
      </p:sp>
    </p:spTree>
    <p:extLst>
      <p:ext uri="{BB962C8B-B14F-4D97-AF65-F5344CB8AC3E}">
        <p14:creationId xmlns:p14="http://schemas.microsoft.com/office/powerpoint/2010/main" val="3626044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sizionamento Rispetto all’Obiettivo"/>
          <p:cNvSpPr txBox="1"/>
          <p:nvPr/>
        </p:nvSpPr>
        <p:spPr>
          <a:xfrm>
            <a:off x="3674777" y="2458140"/>
            <a:ext cx="6393286" cy="38625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669" tIns="26669" rIns="26669" bIns="26669" numCol="1" anchor="ctr">
            <a:spAutoFit/>
          </a:bodyPr>
          <a:lstStyle/>
          <a:p>
            <a:pPr marL="171450" indent="-171450" algn="r" defTabSz="933450">
              <a:lnSpc>
                <a:spcPct val="90000"/>
              </a:lnSpc>
              <a:spcBef>
                <a:spcPts val="825"/>
              </a:spcBef>
              <a:buSzPct val="100000"/>
              <a:defRPr sz="2800" b="1" i="1">
                <a:solidFill>
                  <a:srgbClr val="881C1C"/>
                </a:solidFill>
              </a:defRPr>
            </a:pPr>
            <a:r>
              <a:rPr lang="it-IT" sz="2400" dirty="0" err="1">
                <a:solidFill>
                  <a:srgbClr val="3891A7"/>
                </a:solidFill>
                <a:latin typeface="Century Gothic" panose="020B0502020202020204" pitchFamily="34" charset="0"/>
              </a:rPr>
              <a:t>Thanks</a:t>
            </a:r>
            <a:r>
              <a:rPr lang="it-IT" sz="2400" dirty="0">
                <a:solidFill>
                  <a:srgbClr val="3891A7"/>
                </a:solidFill>
                <a:latin typeface="Century Gothic" panose="020B0502020202020204" pitchFamily="34" charset="0"/>
              </a:rPr>
              <a:t> for the </a:t>
            </a:r>
            <a:r>
              <a:rPr lang="it-IT" sz="2400" dirty="0" err="1">
                <a:solidFill>
                  <a:srgbClr val="3891A7"/>
                </a:solidFill>
                <a:latin typeface="Century Gothic" panose="020B0502020202020204" pitchFamily="34" charset="0"/>
              </a:rPr>
              <a:t>attention</a:t>
            </a:r>
            <a:endParaRPr lang="it-IT" sz="2400" dirty="0">
              <a:solidFill>
                <a:srgbClr val="3891A7"/>
              </a:solidFill>
              <a:latin typeface="Century Gothic" panose="020B0502020202020204" pitchFamily="34" charset="0"/>
            </a:endParaRPr>
          </a:p>
        </p:txBody>
      </p:sp>
      <p:sp>
        <p:nvSpPr>
          <p:cNvPr id="17" name="Rettangolo 16"/>
          <p:cNvSpPr/>
          <p:nvPr/>
        </p:nvSpPr>
        <p:spPr>
          <a:xfrm>
            <a:off x="3384437" y="3095162"/>
            <a:ext cx="6683626" cy="2839239"/>
          </a:xfrm>
          <a:prstGeom prst="rect">
            <a:avLst/>
          </a:prstGeom>
        </p:spPr>
        <p:txBody>
          <a:bodyPr wrap="none" lIns="68580" tIns="34290" rIns="68580" bIns="34290">
            <a:spAutoFit/>
          </a:bodyPr>
          <a:lstStyle/>
          <a:p>
            <a:pPr algn="r"/>
            <a:r>
              <a:rPr lang="it-IT" sz="1200" dirty="0">
                <a:latin typeface="Calibri" pitchFamily="34" charset="0"/>
              </a:rPr>
              <a:t>Stefania Manca</a:t>
            </a:r>
          </a:p>
          <a:p>
            <a:pPr algn="r"/>
            <a:r>
              <a:rPr lang="it-IT" sz="1200" dirty="0" err="1">
                <a:latin typeface="Calibri" pitchFamily="34" charset="0"/>
              </a:rPr>
              <a:t>Resilience</a:t>
            </a:r>
            <a:r>
              <a:rPr lang="it-IT" sz="1200" dirty="0">
                <a:latin typeface="Calibri" pitchFamily="34" charset="0"/>
              </a:rPr>
              <a:t> Manager</a:t>
            </a:r>
          </a:p>
          <a:p>
            <a:pPr algn="r"/>
            <a:r>
              <a:rPr lang="it-IT" sz="1200" dirty="0" err="1">
                <a:latin typeface="Calibri" pitchFamily="34" charset="0"/>
              </a:rPr>
              <a:t>Economic</a:t>
            </a:r>
            <a:r>
              <a:rPr lang="it-IT" sz="1200" dirty="0">
                <a:latin typeface="Calibri" pitchFamily="34" charset="0"/>
              </a:rPr>
              <a:t> </a:t>
            </a:r>
            <a:r>
              <a:rPr lang="it-IT" sz="1200" dirty="0" err="1">
                <a:latin typeface="Calibri" pitchFamily="34" charset="0"/>
              </a:rPr>
              <a:t>Development</a:t>
            </a:r>
            <a:r>
              <a:rPr lang="it-IT" sz="1200" dirty="0">
                <a:latin typeface="Calibri" pitchFamily="34" charset="0"/>
              </a:rPr>
              <a:t> </a:t>
            </a:r>
            <a:r>
              <a:rPr lang="it-IT" sz="1200" dirty="0" err="1">
                <a:latin typeface="Calibri" pitchFamily="34" charset="0"/>
              </a:rPr>
              <a:t>Innovation</a:t>
            </a:r>
            <a:r>
              <a:rPr lang="it-IT" sz="1200" dirty="0">
                <a:latin typeface="Calibri" pitchFamily="34" charset="0"/>
              </a:rPr>
              <a:t> </a:t>
            </a:r>
            <a:r>
              <a:rPr lang="it-IT" sz="1200" dirty="0" err="1">
                <a:latin typeface="Calibri" pitchFamily="34" charset="0"/>
              </a:rPr>
              <a:t>Strategic</a:t>
            </a:r>
            <a:r>
              <a:rPr lang="it-IT" sz="1200" dirty="0">
                <a:latin typeface="Calibri" pitchFamily="34" charset="0"/>
              </a:rPr>
              <a:t> Project </a:t>
            </a:r>
            <a:r>
              <a:rPr lang="it-IT" sz="1200" dirty="0" err="1">
                <a:latin typeface="Calibri" pitchFamily="34" charset="0"/>
              </a:rPr>
              <a:t>Department</a:t>
            </a:r>
            <a:endParaRPr lang="it-IT" sz="1200" dirty="0">
              <a:latin typeface="Calibri" pitchFamily="34" charset="0"/>
            </a:endParaRPr>
          </a:p>
          <a:p>
            <a:pPr algn="r"/>
            <a:r>
              <a:rPr lang="it-IT" sz="1200" dirty="0">
                <a:latin typeface="Calibri" pitchFamily="34" charset="0"/>
              </a:rPr>
              <a:t>Genoa </a:t>
            </a:r>
            <a:r>
              <a:rPr lang="it-IT" sz="1200" dirty="0" err="1">
                <a:latin typeface="Calibri" pitchFamily="34" charset="0"/>
              </a:rPr>
              <a:t>Municipality</a:t>
            </a:r>
            <a:r>
              <a:rPr lang="it-IT" sz="1200" dirty="0">
                <a:latin typeface="Calibri" pitchFamily="34" charset="0"/>
              </a:rPr>
              <a:t> </a:t>
            </a:r>
          </a:p>
          <a:p>
            <a:pPr algn="r"/>
            <a:r>
              <a:rPr lang="it-IT" sz="1200" b="1" dirty="0">
                <a:solidFill>
                  <a:srgbClr val="3891A7"/>
                </a:solidFill>
                <a:latin typeface="Calibri" pitchFamily="34" charset="0"/>
                <a:hlinkClick r:id="rId2"/>
              </a:rPr>
              <a:t>smanca@comune.genova.it</a:t>
            </a:r>
            <a:endParaRPr lang="it-IT" sz="1200" b="1" dirty="0">
              <a:solidFill>
                <a:srgbClr val="3891A7"/>
              </a:solidFill>
              <a:latin typeface="Calibri" pitchFamily="34" charset="0"/>
            </a:endParaRPr>
          </a:p>
          <a:p>
            <a:pPr algn="r"/>
            <a:r>
              <a:rPr lang="it-IT" sz="1200" b="1" dirty="0">
                <a:solidFill>
                  <a:srgbClr val="3891A7"/>
                </a:solidFill>
                <a:latin typeface="Calibri" pitchFamily="34" charset="0"/>
                <a:hlinkClick r:id="rId3"/>
              </a:rPr>
              <a:t>climadapt@comune.genova.it</a:t>
            </a:r>
            <a:endParaRPr lang="it-IT" sz="1200" b="1" dirty="0">
              <a:solidFill>
                <a:srgbClr val="3891A7"/>
              </a:solidFill>
              <a:latin typeface="Calibri" pitchFamily="34" charset="0"/>
            </a:endParaRPr>
          </a:p>
          <a:p>
            <a:pPr algn="r"/>
            <a:r>
              <a:rPr lang="it-IT" sz="1200" b="1" dirty="0">
                <a:solidFill>
                  <a:schemeClr val="accent4">
                    <a:lumMod val="50000"/>
                  </a:schemeClr>
                </a:solidFill>
                <a:latin typeface="Calibri" pitchFamily="34" charset="0"/>
                <a:hlinkClick r:id="rId4"/>
              </a:rPr>
              <a:t>http://www.genovameravigliosa.com/en/</a:t>
            </a:r>
            <a:r>
              <a:rPr lang="it-IT" sz="1200" b="1" dirty="0" err="1">
                <a:solidFill>
                  <a:schemeClr val="accent4">
                    <a:lumMod val="50000"/>
                  </a:schemeClr>
                </a:solidFill>
                <a:latin typeface="Calibri" pitchFamily="34" charset="0"/>
                <a:hlinkClick r:id="rId4"/>
              </a:rPr>
              <a:t>genova-lighthouse-city</a:t>
            </a:r>
            <a:endParaRPr lang="it-IT" sz="1200" b="1" dirty="0">
              <a:ln w="0"/>
              <a:solidFill>
                <a:schemeClr val="accent4">
                  <a:lumMod val="50000"/>
                </a:schemeClr>
              </a:solidFill>
              <a:effectLst>
                <a:outerShdw blurRad="38100" dist="25400" dir="5400000" algn="ctr" rotWithShape="0">
                  <a:srgbClr val="6E747A">
                    <a:alpha val="43000"/>
                  </a:srgbClr>
                </a:outerShdw>
              </a:effectLst>
              <a:latin typeface="Calibri" pitchFamily="34" charset="0"/>
            </a:endParaRPr>
          </a:p>
          <a:p>
            <a:pPr algn="r"/>
            <a:r>
              <a:rPr lang="en-US" sz="1200" dirty="0">
                <a:latin typeface="Calibri" pitchFamily="34" charset="0"/>
              </a:rPr>
              <a:t>Twitter account:@</a:t>
            </a:r>
            <a:r>
              <a:rPr lang="en-US" sz="1200" dirty="0" err="1">
                <a:latin typeface="Calibri" pitchFamily="34" charset="0"/>
              </a:rPr>
              <a:t>GenovaResilient</a:t>
            </a:r>
            <a:endParaRPr lang="en-US" sz="1200" dirty="0">
              <a:latin typeface="Calibri" pitchFamily="34" charset="0"/>
            </a:endParaRPr>
          </a:p>
          <a:p>
            <a:pPr algn="r"/>
            <a:endParaRPr lang="it-IT" sz="1200" dirty="0">
              <a:ln w="0"/>
              <a:solidFill>
                <a:schemeClr val="accent1"/>
              </a:solidFill>
              <a:effectLst>
                <a:outerShdw blurRad="38100" dist="25400" dir="5400000" algn="ctr" rotWithShape="0">
                  <a:srgbClr val="6E747A">
                    <a:alpha val="43000"/>
                  </a:srgbClr>
                </a:outerShdw>
              </a:effectLst>
              <a:latin typeface="Calibri" pitchFamily="34" charset="0"/>
            </a:endParaRPr>
          </a:p>
          <a:p>
            <a:pPr algn="r"/>
            <a:r>
              <a:rPr lang="it-IT" sz="1200" dirty="0" err="1">
                <a:ln w="0"/>
                <a:solidFill>
                  <a:schemeClr val="accent1"/>
                </a:solidFill>
                <a:effectLst>
                  <a:outerShdw blurRad="38100" dist="25400" dir="5400000" algn="ctr" rotWithShape="0">
                    <a:srgbClr val="6E747A">
                      <a:alpha val="43000"/>
                    </a:srgbClr>
                  </a:outerShdw>
                </a:effectLst>
                <a:latin typeface="Calibri" pitchFamily="34" charset="0"/>
              </a:rPr>
              <a:t>Climate</a:t>
            </a:r>
            <a:r>
              <a:rPr lang="it-IT" sz="1200" dirty="0">
                <a:ln w="0"/>
                <a:solidFill>
                  <a:schemeClr val="accent1"/>
                </a:solidFill>
                <a:effectLst>
                  <a:outerShdw blurRad="38100" dist="25400" dir="5400000" algn="ctr" rotWithShape="0">
                    <a:srgbClr val="6E747A">
                      <a:alpha val="43000"/>
                    </a:srgbClr>
                  </a:outerShdw>
                </a:effectLst>
                <a:latin typeface="Calibri" pitchFamily="34" charset="0"/>
              </a:rPr>
              <a:t> </a:t>
            </a:r>
            <a:r>
              <a:rPr lang="it-IT" sz="1200" dirty="0" err="1">
                <a:ln w="0"/>
                <a:solidFill>
                  <a:schemeClr val="accent1"/>
                </a:solidFill>
                <a:effectLst>
                  <a:outerShdw blurRad="38100" dist="25400" dir="5400000" algn="ctr" rotWithShape="0">
                    <a:srgbClr val="6E747A">
                      <a:alpha val="43000"/>
                    </a:srgbClr>
                  </a:outerShdw>
                </a:effectLst>
                <a:latin typeface="Calibri" pitchFamily="34" charset="0"/>
              </a:rPr>
              <a:t>Adaptation</a:t>
            </a:r>
            <a:r>
              <a:rPr lang="it-IT" sz="1200" dirty="0">
                <a:ln w="0"/>
                <a:solidFill>
                  <a:schemeClr val="accent1"/>
                </a:solidFill>
                <a:effectLst>
                  <a:outerShdw blurRad="38100" dist="25400" dir="5400000" algn="ctr" rotWithShape="0">
                    <a:srgbClr val="6E747A">
                      <a:alpha val="43000"/>
                    </a:srgbClr>
                  </a:outerShdw>
                </a:effectLst>
                <a:latin typeface="Calibri" pitchFamily="34" charset="0"/>
              </a:rPr>
              <a:t> Partnership </a:t>
            </a:r>
            <a:r>
              <a:rPr lang="it-IT" sz="1200" dirty="0" err="1">
                <a:ln w="0"/>
                <a:solidFill>
                  <a:schemeClr val="accent1"/>
                </a:solidFill>
                <a:effectLst>
                  <a:outerShdw blurRad="38100" dist="25400" dir="5400000" algn="ctr" rotWithShape="0">
                    <a:srgbClr val="6E747A">
                      <a:alpha val="43000"/>
                    </a:srgbClr>
                  </a:outerShdw>
                </a:effectLst>
                <a:latin typeface="Calibri" pitchFamily="34" charset="0"/>
              </a:rPr>
              <a:t>Coordinator</a:t>
            </a:r>
            <a:r>
              <a:rPr lang="it-IT" sz="1200" dirty="0">
                <a:ln w="0"/>
                <a:solidFill>
                  <a:schemeClr val="accent1"/>
                </a:solidFill>
                <a:effectLst>
                  <a:outerShdw blurRad="38100" dist="25400" dir="5400000" algn="ctr" rotWithShape="0">
                    <a:srgbClr val="6E747A">
                      <a:alpha val="43000"/>
                    </a:srgbClr>
                  </a:outerShdw>
                </a:effectLst>
                <a:latin typeface="Calibri" pitchFamily="34" charset="0"/>
              </a:rPr>
              <a:t> – Urban Agenda for the EU - </a:t>
            </a:r>
            <a:r>
              <a:rPr lang="it-IT" sz="1200" dirty="0" err="1">
                <a:ln w="0"/>
                <a:solidFill>
                  <a:schemeClr val="accent1"/>
                </a:solidFill>
                <a:effectLst>
                  <a:outerShdw blurRad="38100" dist="25400" dir="5400000" algn="ctr" rotWithShape="0">
                    <a:srgbClr val="6E747A">
                      <a:alpha val="43000"/>
                    </a:srgbClr>
                  </a:outerShdw>
                </a:effectLst>
                <a:latin typeface="Calibri" pitchFamily="34" charset="0"/>
              </a:rPr>
              <a:t>available</a:t>
            </a:r>
            <a:r>
              <a:rPr lang="it-IT" sz="1200" dirty="0">
                <a:ln w="0"/>
                <a:solidFill>
                  <a:schemeClr val="accent1"/>
                </a:solidFill>
                <a:effectLst>
                  <a:outerShdw blurRad="38100" dist="25400" dir="5400000" algn="ctr" rotWithShape="0">
                    <a:srgbClr val="6E747A">
                      <a:alpha val="43000"/>
                    </a:srgbClr>
                  </a:outerShdw>
                </a:effectLst>
                <a:latin typeface="Calibri" pitchFamily="34" charset="0"/>
              </a:rPr>
              <a:t> on </a:t>
            </a:r>
            <a:r>
              <a:rPr lang="it-IT" sz="1200" b="1" dirty="0" err="1">
                <a:ln w="0"/>
                <a:solidFill>
                  <a:schemeClr val="accent1"/>
                </a:solidFill>
                <a:effectLst>
                  <a:outerShdw blurRad="38100" dist="25400" dir="5400000" algn="ctr" rotWithShape="0">
                    <a:srgbClr val="6E747A">
                      <a:alpha val="43000"/>
                    </a:srgbClr>
                  </a:outerShdw>
                </a:effectLst>
                <a:latin typeface="Calibri" pitchFamily="34" charset="0"/>
              </a:rPr>
              <a:t>Futurium</a:t>
            </a:r>
            <a:r>
              <a:rPr lang="it-IT" sz="1200" b="1" dirty="0">
                <a:ln w="0"/>
                <a:solidFill>
                  <a:schemeClr val="accent1"/>
                </a:solidFill>
                <a:effectLst>
                  <a:outerShdw blurRad="38100" dist="25400" dir="5400000" algn="ctr" rotWithShape="0">
                    <a:srgbClr val="6E747A">
                      <a:alpha val="43000"/>
                    </a:srgbClr>
                  </a:outerShdw>
                </a:effectLst>
                <a:latin typeface="Calibri" pitchFamily="34" charset="0"/>
              </a:rPr>
              <a:t> </a:t>
            </a:r>
            <a:r>
              <a:rPr lang="it-IT" sz="1200" dirty="0" err="1">
                <a:ln w="0"/>
                <a:solidFill>
                  <a:schemeClr val="accent1"/>
                </a:solidFill>
                <a:effectLst>
                  <a:outerShdw blurRad="38100" dist="25400" dir="5400000" algn="ctr" rotWithShape="0">
                    <a:srgbClr val="6E747A">
                      <a:alpha val="43000"/>
                    </a:srgbClr>
                  </a:outerShdw>
                </a:effectLst>
                <a:latin typeface="Calibri" pitchFamily="34" charset="0"/>
              </a:rPr>
              <a:t>platform</a:t>
            </a:r>
            <a:endParaRPr lang="it-IT" sz="1200" dirty="0">
              <a:ln w="0"/>
              <a:solidFill>
                <a:schemeClr val="accent1"/>
              </a:solidFill>
              <a:effectLst>
                <a:outerShdw blurRad="38100" dist="25400" dir="5400000" algn="ctr" rotWithShape="0">
                  <a:srgbClr val="6E747A">
                    <a:alpha val="43000"/>
                  </a:srgbClr>
                </a:outerShdw>
              </a:effectLst>
              <a:latin typeface="Calibri" pitchFamily="34" charset="0"/>
            </a:endParaRPr>
          </a:p>
          <a:p>
            <a:pPr algn="r"/>
            <a:r>
              <a:rPr lang="en-US" sz="1200" dirty="0">
                <a:latin typeface="Calibri" pitchFamily="34" charset="0"/>
              </a:rPr>
              <a:t>www.urbanagendaforthe.eu </a:t>
            </a:r>
          </a:p>
          <a:p>
            <a:pPr algn="r"/>
            <a:r>
              <a:rPr lang="it-IT" sz="1200" b="1" dirty="0">
                <a:solidFill>
                  <a:srgbClr val="3891A7"/>
                </a:solidFill>
                <a:latin typeface="Calibri" pitchFamily="34" charset="0"/>
                <a:hlinkClick r:id="rId5"/>
              </a:rPr>
              <a:t>https://ec.europa.eu/futurium/en/climate-adaptation</a:t>
            </a:r>
            <a:endParaRPr lang="it-IT" sz="1200" b="1" dirty="0">
              <a:solidFill>
                <a:srgbClr val="3891A7"/>
              </a:solidFill>
              <a:latin typeface="Calibri" pitchFamily="34" charset="0"/>
            </a:endParaRPr>
          </a:p>
          <a:p>
            <a:pPr algn="r"/>
            <a:r>
              <a:rPr lang="en-US" sz="1200" dirty="0">
                <a:latin typeface="Calibri" pitchFamily="34" charset="0"/>
              </a:rPr>
              <a:t>Twitter account: @</a:t>
            </a:r>
            <a:r>
              <a:rPr lang="en-US" sz="1200" dirty="0" err="1">
                <a:latin typeface="Calibri" pitchFamily="34" charset="0"/>
              </a:rPr>
              <a:t>EUUrbanAgenda</a:t>
            </a:r>
            <a:endParaRPr lang="it-IT" sz="1200" dirty="0">
              <a:ln w="0"/>
              <a:solidFill>
                <a:schemeClr val="accent1"/>
              </a:solidFill>
              <a:effectLst>
                <a:outerShdw blurRad="38100" dist="25400" dir="5400000" algn="ctr" rotWithShape="0">
                  <a:srgbClr val="6E747A">
                    <a:alpha val="43000"/>
                  </a:srgbClr>
                </a:outerShdw>
              </a:effectLst>
              <a:latin typeface="Calibri" pitchFamily="34" charset="0"/>
            </a:endParaRPr>
          </a:p>
          <a:p>
            <a:pPr algn="r"/>
            <a:endParaRPr lang="it-IT" sz="1200" b="1" dirty="0">
              <a:solidFill>
                <a:srgbClr val="3891A7"/>
              </a:solidFill>
              <a:latin typeface="Calibri" pitchFamily="34" charset="0"/>
            </a:endParaRPr>
          </a:p>
          <a:p>
            <a:pPr algn="r"/>
            <a:endParaRPr lang="it-IT" sz="1200" b="1" dirty="0">
              <a:solidFill>
                <a:srgbClr val="3891A7"/>
              </a:solidFill>
              <a:latin typeface="Calibri" pitchFamily="34" charset="0"/>
            </a:endParaRPr>
          </a:p>
        </p:txBody>
      </p:sp>
      <p:pic>
        <p:nvPicPr>
          <p:cNvPr id="6" name="Immagine 3" descr="Immagine 3"/>
          <p:cNvPicPr>
            <a:picLocks noChangeAspect="1"/>
          </p:cNvPicPr>
          <p:nvPr/>
        </p:nvPicPr>
        <p:blipFill>
          <a:blip r:embed="rId6" cstate="print">
            <a:extLst/>
          </a:blip>
          <a:stretch>
            <a:fillRect/>
          </a:stretch>
        </p:blipFill>
        <p:spPr>
          <a:xfrm>
            <a:off x="1524004" y="412379"/>
            <a:ext cx="975037" cy="774977"/>
          </a:xfrm>
          <a:prstGeom prst="rect">
            <a:avLst/>
          </a:prstGeom>
          <a:ln w="12700">
            <a:miter lim="400000"/>
          </a:ln>
        </p:spPr>
      </p:pic>
      <p:pic>
        <p:nvPicPr>
          <p:cNvPr id="8" name="Immagine 7" descr="genova Lightouse city.png"/>
          <p:cNvPicPr>
            <a:picLocks noChangeAspect="1"/>
          </p:cNvPicPr>
          <p:nvPr/>
        </p:nvPicPr>
        <p:blipFill>
          <a:blip r:embed="rId7" cstate="print"/>
          <a:stretch>
            <a:fillRect/>
          </a:stretch>
        </p:blipFill>
        <p:spPr>
          <a:xfrm>
            <a:off x="8372502" y="5934401"/>
            <a:ext cx="1596758" cy="907494"/>
          </a:xfrm>
          <a:prstGeom prst="rect">
            <a:avLst/>
          </a:prstGeom>
        </p:spPr>
      </p:pic>
    </p:spTree>
    <p:extLst>
      <p:ext uri="{BB962C8B-B14F-4D97-AF65-F5344CB8AC3E}">
        <p14:creationId xmlns:p14="http://schemas.microsoft.com/office/powerpoint/2010/main" val="6036513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l="1544" t="10087" r="6950" b="4303"/>
          <a:stretch>
            <a:fillRect/>
          </a:stretch>
        </p:blipFill>
        <p:spPr bwMode="auto">
          <a:xfrm>
            <a:off x="3226227" y="3571930"/>
            <a:ext cx="6012000" cy="3166281"/>
          </a:xfrm>
          <a:prstGeom prst="rect">
            <a:avLst/>
          </a:prstGeom>
          <a:noFill/>
          <a:ln w="9525">
            <a:solidFill>
              <a:schemeClr val="accent1"/>
            </a:solidFill>
            <a:miter lim="800000"/>
            <a:headEnd/>
            <a:tailEnd/>
          </a:ln>
        </p:spPr>
      </p:pic>
      <p:pic>
        <p:nvPicPr>
          <p:cNvPr id="6" name="Picture 5" descr="Waypoint Icon #215016 - Free Icons Library"/>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084061" y="3935426"/>
            <a:ext cx="837703" cy="837703"/>
          </a:xfrm>
          <a:prstGeom prst="rect">
            <a:avLst/>
          </a:prstGeom>
          <a:noFill/>
        </p:spPr>
      </p:pic>
      <p:pic>
        <p:nvPicPr>
          <p:cNvPr id="36866" name="Picture 2"/>
          <p:cNvPicPr>
            <a:picLocks noChangeAspect="1" noChangeArrowheads="1"/>
          </p:cNvPicPr>
          <p:nvPr/>
        </p:nvPicPr>
        <p:blipFill>
          <a:blip r:embed="rId4" cstate="print"/>
          <a:srcRect/>
          <a:stretch>
            <a:fillRect/>
          </a:stretch>
        </p:blipFill>
        <p:spPr bwMode="auto">
          <a:xfrm>
            <a:off x="3226230" y="457062"/>
            <a:ext cx="2952000" cy="3070450"/>
          </a:xfrm>
          <a:prstGeom prst="rect">
            <a:avLst/>
          </a:prstGeom>
          <a:noFill/>
          <a:ln w="9525">
            <a:solidFill>
              <a:schemeClr val="accent1"/>
            </a:solidFill>
            <a:miter lim="800000"/>
            <a:headEnd/>
            <a:tailEnd/>
          </a:ln>
        </p:spPr>
      </p:pic>
      <p:pic>
        <p:nvPicPr>
          <p:cNvPr id="4" name="Picture 2"/>
          <p:cNvPicPr>
            <a:picLocks noChangeAspect="1" noChangeArrowheads="1"/>
          </p:cNvPicPr>
          <p:nvPr/>
        </p:nvPicPr>
        <p:blipFill>
          <a:blip r:embed="rId5" cstate="print"/>
          <a:srcRect/>
          <a:stretch>
            <a:fillRect/>
          </a:stretch>
        </p:blipFill>
        <p:spPr bwMode="auto">
          <a:xfrm>
            <a:off x="6303907" y="456712"/>
            <a:ext cx="2934320" cy="3070800"/>
          </a:xfrm>
          <a:prstGeom prst="rect">
            <a:avLst/>
          </a:prstGeom>
          <a:noFill/>
          <a:ln w="9525">
            <a:solidFill>
              <a:schemeClr val="accent1"/>
            </a:solidFill>
            <a:miter lim="800000"/>
            <a:headEnd/>
            <a:tailEnd/>
          </a:ln>
        </p:spPr>
      </p:pic>
      <p:pic>
        <p:nvPicPr>
          <p:cNvPr id="8" name="Picture 5" descr="Waypoint Icon #215016 - Free Icons Library"/>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983248" y="1081270"/>
            <a:ext cx="491319" cy="491319"/>
          </a:xfrm>
          <a:prstGeom prst="rect">
            <a:avLst/>
          </a:prstGeom>
          <a:noFill/>
        </p:spPr>
      </p:pic>
      <p:pic>
        <p:nvPicPr>
          <p:cNvPr id="7" name="Picture 5" descr="Waypoint Icon #215016 - Free Icons Library"/>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76854" y="2335533"/>
            <a:ext cx="510418" cy="510418"/>
          </a:xfrm>
          <a:prstGeom prst="rect">
            <a:avLst/>
          </a:prstGeom>
          <a:noFill/>
        </p:spPr>
      </p:pic>
      <p:pic>
        <p:nvPicPr>
          <p:cNvPr id="36869" name="Picture 5" descr="La lanterna di Genova"/>
          <p:cNvPicPr>
            <a:picLocks noChangeAspect="1" noChangeArrowheads="1"/>
          </p:cNvPicPr>
          <p:nvPr/>
        </p:nvPicPr>
        <p:blipFill>
          <a:blip r:embed="rId6" cstate="print"/>
          <a:srcRect l="14292" r="17108"/>
          <a:stretch>
            <a:fillRect/>
          </a:stretch>
        </p:blipFill>
        <p:spPr bwMode="auto">
          <a:xfrm>
            <a:off x="9308568" y="438210"/>
            <a:ext cx="2883432" cy="6300000"/>
          </a:xfrm>
          <a:prstGeom prst="rect">
            <a:avLst/>
          </a:prstGeom>
          <a:noFill/>
        </p:spPr>
      </p:pic>
      <p:sp>
        <p:nvSpPr>
          <p:cNvPr id="10" name="CasellaDiTesto 9"/>
          <p:cNvSpPr txBox="1"/>
          <p:nvPr/>
        </p:nvSpPr>
        <p:spPr>
          <a:xfrm>
            <a:off x="0" y="0"/>
            <a:ext cx="12192000" cy="400110"/>
          </a:xfrm>
          <a:prstGeom prst="rect">
            <a:avLst/>
          </a:prstGeom>
          <a:noFill/>
        </p:spPr>
        <p:txBody>
          <a:bodyPr wrap="square" rtlCol="0">
            <a:spAutoFit/>
          </a:bodyPr>
          <a:lstStyle/>
          <a:p>
            <a:pPr algn="r"/>
            <a:r>
              <a:rPr lang="en-US" sz="2000" kern="1200" cap="all" spc="-100" dirty="0">
                <a:solidFill>
                  <a:schemeClr val="bg1"/>
                </a:solidFill>
                <a:latin typeface="Calibri" panose="020F0502020204030204" pitchFamily="34" charset="0"/>
                <a:cs typeface="Calibri" panose="020F0502020204030204" pitchFamily="34" charset="0"/>
              </a:rPr>
              <a:t>Genoa’s path towards climate resilience </a:t>
            </a:r>
            <a:r>
              <a:rPr lang="it-IT" sz="2000" dirty="0">
                <a:solidFill>
                  <a:schemeClr val="bg1"/>
                </a:solidFill>
                <a:latin typeface="Calibri" panose="020F0502020204030204" pitchFamily="34" charset="0"/>
                <a:cs typeface="Calibri" panose="020F0502020204030204" pitchFamily="34" charset="0"/>
              </a:rPr>
              <a:t>- Position</a:t>
            </a:r>
          </a:p>
        </p:txBody>
      </p:sp>
      <p:sp>
        <p:nvSpPr>
          <p:cNvPr id="11" name="Content Placeholder 2">
            <a:extLst>
              <a:ext uri="{FF2B5EF4-FFF2-40B4-BE49-F238E27FC236}">
                <a16:creationId xmlns:a16="http://schemas.microsoft.com/office/drawing/2014/main" id="{426A9D0A-2ADC-46F9-A39D-A1ADE49373A0}"/>
              </a:ext>
            </a:extLst>
          </p:cNvPr>
          <p:cNvSpPr txBox="1">
            <a:spLocks/>
          </p:cNvSpPr>
          <p:nvPr/>
        </p:nvSpPr>
        <p:spPr>
          <a:xfrm>
            <a:off x="204461" y="554475"/>
            <a:ext cx="2682096" cy="6061985"/>
          </a:xfrm>
          <a:prstGeom prst="rect">
            <a:avLst/>
          </a:prstGeom>
        </p:spPr>
        <p:txBody>
          <a:bodyPr vert="horz" lIns="121920" tIns="60960" rIns="121920" bIns="6096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180975" indent="-180975" algn="l">
              <a:lnSpc>
                <a:spcPts val="3467"/>
              </a:lnSpc>
              <a:buFont typeface="Arial" pitchFamily="34" charset="0"/>
              <a:buChar char="•"/>
            </a:pPr>
            <a:r>
              <a:rPr lang="en-US" sz="2000" dirty="0">
                <a:solidFill>
                  <a:srgbClr val="272F52"/>
                </a:solidFill>
                <a:latin typeface="Calibri" panose="020F0502020204030204" pitchFamily="34" charset="0"/>
                <a:cs typeface="Calibri" panose="020F0502020204030204" pitchFamily="34" charset="0"/>
              </a:rPr>
              <a:t>Capital city of the Liguria Region</a:t>
            </a:r>
          </a:p>
          <a:p>
            <a:pPr marL="180975" indent="-180975" algn="l">
              <a:lnSpc>
                <a:spcPts val="3467"/>
              </a:lnSpc>
              <a:buFont typeface="Arial" pitchFamily="34" charset="0"/>
              <a:buChar char="•"/>
            </a:pPr>
            <a:r>
              <a:rPr lang="en-US" sz="2000" dirty="0">
                <a:solidFill>
                  <a:srgbClr val="272F52"/>
                </a:solidFill>
                <a:latin typeface="Calibri" panose="020F0502020204030204" pitchFamily="34" charset="0"/>
                <a:cs typeface="Calibri" panose="020F0502020204030204" pitchFamily="34" charset="0"/>
              </a:rPr>
              <a:t>Surface: 243sqkm </a:t>
            </a:r>
          </a:p>
          <a:p>
            <a:pPr marL="180975" indent="-180975" algn="l">
              <a:lnSpc>
                <a:spcPts val="3467"/>
              </a:lnSpc>
              <a:buFont typeface="Arial" pitchFamily="34" charset="0"/>
              <a:buChar char="•"/>
            </a:pPr>
            <a:r>
              <a:rPr lang="en-US" sz="2000" dirty="0">
                <a:solidFill>
                  <a:srgbClr val="272F52"/>
                </a:solidFill>
                <a:latin typeface="Calibri" panose="020F0502020204030204" pitchFamily="34" charset="0"/>
                <a:cs typeface="Calibri" panose="020F0502020204030204" pitchFamily="34" charset="0"/>
              </a:rPr>
              <a:t>Population: 582.000</a:t>
            </a:r>
          </a:p>
          <a:p>
            <a:pPr marL="180975" indent="-180975" algn="l">
              <a:lnSpc>
                <a:spcPts val="3467"/>
              </a:lnSpc>
              <a:buFont typeface="Arial" pitchFamily="34" charset="0"/>
              <a:buChar char="•"/>
            </a:pPr>
            <a:r>
              <a:rPr lang="en-US" sz="2000" dirty="0">
                <a:solidFill>
                  <a:srgbClr val="272F52"/>
                </a:solidFill>
                <a:latin typeface="Calibri" panose="020F0502020204030204" pitchFamily="34" charset="0"/>
                <a:cs typeface="Calibri" panose="020F0502020204030204" pitchFamily="34" charset="0"/>
              </a:rPr>
              <a:t>65 river basin in urban area</a:t>
            </a:r>
          </a:p>
          <a:p>
            <a:pPr marL="180975" indent="-180975" algn="l">
              <a:lnSpc>
                <a:spcPts val="3467"/>
              </a:lnSpc>
              <a:buFont typeface="Arial" pitchFamily="34" charset="0"/>
              <a:buChar char="•"/>
            </a:pPr>
            <a:r>
              <a:rPr lang="en-US" sz="2000" dirty="0">
                <a:solidFill>
                  <a:srgbClr val="272F52"/>
                </a:solidFill>
                <a:latin typeface="Calibri" panose="020F0502020204030204" pitchFamily="34" charset="0"/>
                <a:cs typeface="Calibri" panose="020F0502020204030204" pitchFamily="34" charset="0"/>
              </a:rPr>
              <a:t>Coastal line of 30km </a:t>
            </a:r>
          </a:p>
          <a:p>
            <a:pPr marL="180975" indent="-180975" algn="l">
              <a:lnSpc>
                <a:spcPts val="3467"/>
              </a:lnSpc>
              <a:buFont typeface="Arial" pitchFamily="34" charset="0"/>
              <a:buChar char="•"/>
            </a:pPr>
            <a:r>
              <a:rPr lang="en-US" sz="2000" dirty="0">
                <a:solidFill>
                  <a:srgbClr val="272F52"/>
                </a:solidFill>
                <a:latin typeface="Calibri" panose="020F0502020204030204" pitchFamily="34" charset="0"/>
                <a:cs typeface="Calibri" panose="020F0502020204030204" pitchFamily="34" charset="0"/>
              </a:rPr>
              <a:t>City stretch along the cost between the </a:t>
            </a:r>
            <a:r>
              <a:rPr lang="en-US" sz="2000" dirty="0" err="1">
                <a:solidFill>
                  <a:srgbClr val="272F52"/>
                </a:solidFill>
                <a:latin typeface="Calibri" panose="020F0502020204030204" pitchFamily="34" charset="0"/>
                <a:cs typeface="Calibri" panose="020F0502020204030204" pitchFamily="34" charset="0"/>
              </a:rPr>
              <a:t>Appenine</a:t>
            </a:r>
            <a:r>
              <a:rPr lang="en-US" sz="2000" dirty="0">
                <a:solidFill>
                  <a:srgbClr val="272F52"/>
                </a:solidFill>
                <a:latin typeface="Calibri" panose="020F0502020204030204" pitchFamily="34" charset="0"/>
                <a:cs typeface="Calibri" panose="020F0502020204030204" pitchFamily="34" charset="0"/>
              </a:rPr>
              <a:t> Mountains and the Ligurian Sea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asted-image.jpeg" descr="pasted-image.jpeg"/>
          <p:cNvPicPr>
            <a:picLocks noChangeAspect="1"/>
          </p:cNvPicPr>
          <p:nvPr/>
        </p:nvPicPr>
        <p:blipFill>
          <a:blip r:embed="rId3" cstate="print"/>
          <a:srcRect/>
          <a:stretch>
            <a:fillRect/>
          </a:stretch>
        </p:blipFill>
        <p:spPr bwMode="auto">
          <a:xfrm>
            <a:off x="130098" y="463418"/>
            <a:ext cx="5729510" cy="3665637"/>
          </a:xfrm>
          <a:prstGeom prst="rect">
            <a:avLst/>
          </a:prstGeom>
          <a:noFill/>
          <a:ln w="12700">
            <a:noFill/>
            <a:miter lim="400000"/>
            <a:headEnd/>
            <a:tailEnd/>
          </a:ln>
        </p:spPr>
      </p:pic>
      <p:pic>
        <p:nvPicPr>
          <p:cNvPr id="9220" name="pasted-image.jpeg" descr="pasted-image.jpeg"/>
          <p:cNvPicPr>
            <a:picLocks noChangeAspect="1"/>
          </p:cNvPicPr>
          <p:nvPr/>
        </p:nvPicPr>
        <p:blipFill>
          <a:blip r:embed="rId4" cstate="print"/>
          <a:srcRect/>
          <a:stretch>
            <a:fillRect/>
          </a:stretch>
        </p:blipFill>
        <p:spPr bwMode="auto">
          <a:xfrm>
            <a:off x="1666875" y="5250661"/>
            <a:ext cx="8858250" cy="990079"/>
          </a:xfrm>
          <a:prstGeom prst="rect">
            <a:avLst/>
          </a:prstGeom>
          <a:noFill/>
          <a:ln w="12700">
            <a:noFill/>
            <a:miter lim="400000"/>
            <a:headEnd/>
            <a:tailEnd/>
          </a:ln>
        </p:spPr>
      </p:pic>
      <p:sp>
        <p:nvSpPr>
          <p:cNvPr id="9222" name="1. PARTNERSHIP COMPOSITION"/>
          <p:cNvSpPr>
            <a:spLocks noChangeArrowheads="1"/>
          </p:cNvSpPr>
          <p:nvPr/>
        </p:nvSpPr>
        <p:spPr bwMode="auto">
          <a:xfrm>
            <a:off x="5943600" y="625056"/>
            <a:ext cx="4328615" cy="773012"/>
          </a:xfrm>
          <a:prstGeom prst="rect">
            <a:avLst/>
          </a:prstGeom>
          <a:noFill/>
          <a:ln w="12700">
            <a:noFill/>
            <a:miter lim="400000"/>
            <a:headEnd/>
            <a:tailEnd/>
          </a:ln>
        </p:spPr>
        <p:txBody>
          <a:bodyPr wrap="square" lIns="17008" tIns="17008" rIns="17008" bIns="17008" anchor="ctr">
            <a:spAutoFit/>
          </a:bodyPr>
          <a:lstStyle/>
          <a:p>
            <a:pPr defTabSz="367729"/>
            <a:r>
              <a:rPr lang="it-IT" altLang="it-IT" sz="1600" b="1" dirty="0">
                <a:latin typeface="Calibri" pitchFamily="34" charset="0"/>
                <a:sym typeface="Helvetica" pitchFamily="34" charset="0"/>
              </a:rPr>
              <a:t>HYDROGRAPHIC NETWORK</a:t>
            </a:r>
          </a:p>
          <a:p>
            <a:pPr defTabSz="367729"/>
            <a:r>
              <a:rPr lang="it-IT" altLang="it-IT" sz="1600" dirty="0">
                <a:latin typeface="Calibri" pitchFamily="34" charset="0"/>
                <a:sym typeface="Helvetica" pitchFamily="34" charset="0"/>
              </a:rPr>
              <a:t>65 </a:t>
            </a:r>
            <a:r>
              <a:rPr lang="it-IT" altLang="it-IT" sz="1600" dirty="0" err="1">
                <a:latin typeface="Calibri" pitchFamily="34" charset="0"/>
                <a:sym typeface="Helvetica" pitchFamily="34" charset="0"/>
              </a:rPr>
              <a:t>river</a:t>
            </a:r>
            <a:r>
              <a:rPr lang="it-IT" altLang="it-IT" sz="1600" dirty="0">
                <a:latin typeface="Calibri" pitchFamily="34" charset="0"/>
                <a:sym typeface="Helvetica" pitchFamily="34" charset="0"/>
              </a:rPr>
              <a:t> </a:t>
            </a:r>
            <a:r>
              <a:rPr lang="it-IT" altLang="it-IT" sz="1600" dirty="0" err="1">
                <a:latin typeface="Calibri" pitchFamily="34" charset="0"/>
                <a:sym typeface="Helvetica" pitchFamily="34" charset="0"/>
              </a:rPr>
              <a:t>basin</a:t>
            </a:r>
            <a:endParaRPr lang="it-IT" altLang="it-IT" sz="1600" dirty="0">
              <a:latin typeface="Calibri" pitchFamily="34" charset="0"/>
              <a:sym typeface="Helvetica" pitchFamily="34" charset="0"/>
            </a:endParaRPr>
          </a:p>
          <a:p>
            <a:pPr defTabSz="367729"/>
            <a:r>
              <a:rPr lang="it-IT" altLang="it-IT" sz="1600" dirty="0">
                <a:latin typeface="Calibri" pitchFamily="34" charset="0"/>
                <a:sym typeface="Helvetica" pitchFamily="34" charset="0"/>
              </a:rPr>
              <a:t>235km in </a:t>
            </a:r>
            <a:r>
              <a:rPr lang="it-IT" altLang="it-IT" sz="1600" dirty="0" err="1">
                <a:latin typeface="Calibri" pitchFamily="34" charset="0"/>
                <a:sym typeface="Helvetica" pitchFamily="34" charset="0"/>
              </a:rPr>
              <a:t>urban</a:t>
            </a:r>
            <a:r>
              <a:rPr lang="it-IT" altLang="it-IT" sz="1600" dirty="0">
                <a:latin typeface="Calibri" pitchFamily="34" charset="0"/>
                <a:sym typeface="Helvetica" pitchFamily="34" charset="0"/>
              </a:rPr>
              <a:t> area</a:t>
            </a:r>
          </a:p>
        </p:txBody>
      </p:sp>
      <p:sp>
        <p:nvSpPr>
          <p:cNvPr id="9223" name="1. PARTNERSHIP COMPOSITION"/>
          <p:cNvSpPr>
            <a:spLocks noChangeArrowheads="1"/>
          </p:cNvSpPr>
          <p:nvPr/>
        </p:nvSpPr>
        <p:spPr bwMode="auto">
          <a:xfrm>
            <a:off x="1751709" y="6392225"/>
            <a:ext cx="5251773" cy="265181"/>
          </a:xfrm>
          <a:prstGeom prst="rect">
            <a:avLst/>
          </a:prstGeom>
          <a:noFill/>
          <a:ln w="12700">
            <a:noFill/>
            <a:miter lim="400000"/>
            <a:headEnd/>
            <a:tailEnd/>
          </a:ln>
        </p:spPr>
        <p:txBody>
          <a:bodyPr lIns="17008" tIns="17008" rIns="17008" bIns="17008" anchor="ctr">
            <a:spAutoFit/>
          </a:bodyPr>
          <a:lstStyle/>
          <a:p>
            <a:pPr defTabSz="367729"/>
            <a:r>
              <a:rPr lang="it-IT" altLang="it-IT" sz="1500" b="1" dirty="0">
                <a:latin typeface="Helvetica" pitchFamily="34" charset="0"/>
                <a:sym typeface="Helvetica" pitchFamily="34" charset="0"/>
              </a:rPr>
              <a:t>RAIN EVENT &gt;180mm/3h per YEAR (1935-2014) </a:t>
            </a:r>
          </a:p>
        </p:txBody>
      </p:sp>
      <p:sp>
        <p:nvSpPr>
          <p:cNvPr id="6" name="Rettangolo 5"/>
          <p:cNvSpPr/>
          <p:nvPr/>
        </p:nvSpPr>
        <p:spPr>
          <a:xfrm>
            <a:off x="5859608" y="1570654"/>
            <a:ext cx="6083348" cy="1361911"/>
          </a:xfrm>
          <a:prstGeom prst="rect">
            <a:avLst/>
          </a:prstGeom>
        </p:spPr>
        <p:txBody>
          <a:bodyPr wrap="square">
            <a:spAutoFit/>
          </a:bodyPr>
          <a:lstStyle/>
          <a:p>
            <a:r>
              <a:rPr lang="en-US" sz="1650" dirty="0">
                <a:latin typeface="Calibri" pitchFamily="34" charset="0"/>
              </a:rPr>
              <a:t>The largest share of this network, 151 km  crosses the city area in covered conduits built over several centuries and different urbanization stages.</a:t>
            </a:r>
          </a:p>
          <a:p>
            <a:r>
              <a:rPr lang="en-US" sz="1650" dirty="0">
                <a:latin typeface="Calibri" pitchFamily="34" charset="0"/>
              </a:rPr>
              <a:t>Inside the urban fabric, in the </a:t>
            </a:r>
            <a:r>
              <a:rPr lang="en-US" sz="1650" dirty="0" err="1">
                <a:latin typeface="Calibri" pitchFamily="34" charset="0"/>
              </a:rPr>
              <a:t>perifluvial</a:t>
            </a:r>
            <a:r>
              <a:rPr lang="en-US" sz="1650" dirty="0">
                <a:latin typeface="Calibri" pitchFamily="34" charset="0"/>
              </a:rPr>
              <a:t> areas at risk of flooding with different return periods live nearly 150.000 inhabitants.		</a:t>
            </a:r>
          </a:p>
        </p:txBody>
      </p:sp>
      <p:sp>
        <p:nvSpPr>
          <p:cNvPr id="7" name="CasellaDiTesto 6"/>
          <p:cNvSpPr txBox="1"/>
          <p:nvPr/>
        </p:nvSpPr>
        <p:spPr>
          <a:xfrm>
            <a:off x="1524000" y="0"/>
            <a:ext cx="10668000" cy="400110"/>
          </a:xfrm>
          <a:prstGeom prst="rect">
            <a:avLst/>
          </a:prstGeom>
          <a:noFill/>
        </p:spPr>
        <p:txBody>
          <a:bodyPr wrap="square" rtlCol="0">
            <a:spAutoFit/>
          </a:bodyPr>
          <a:lstStyle/>
          <a:p>
            <a:pPr algn="r"/>
            <a:r>
              <a:rPr lang="en-US" sz="2000" kern="1200" cap="all" spc="-100" dirty="0">
                <a:solidFill>
                  <a:schemeClr val="bg1"/>
                </a:solidFill>
                <a:latin typeface="Calibri" pitchFamily="34" charset="0"/>
              </a:rPr>
              <a:t>Genoa’s path towards climate resilience </a:t>
            </a:r>
            <a:r>
              <a:rPr lang="it-IT" sz="2000" dirty="0">
                <a:solidFill>
                  <a:schemeClr val="bg1"/>
                </a:solidFill>
                <a:latin typeface="Calibri" pitchFamily="34" charset="0"/>
              </a:rPr>
              <a:t>– </a:t>
            </a:r>
            <a:r>
              <a:rPr lang="en-US" sz="2000" dirty="0">
                <a:solidFill>
                  <a:schemeClr val="bg1"/>
                </a:solidFill>
                <a:latin typeface="Calibri" pitchFamily="34" charset="0"/>
              </a:rPr>
              <a:t>Genoese context and challenges</a:t>
            </a:r>
          </a:p>
        </p:txBody>
      </p:sp>
      <p:sp>
        <p:nvSpPr>
          <p:cNvPr id="8" name="Rettangolo 7"/>
          <p:cNvSpPr/>
          <p:nvPr/>
        </p:nvSpPr>
        <p:spPr>
          <a:xfrm>
            <a:off x="130098" y="4301641"/>
            <a:ext cx="11957824" cy="584775"/>
          </a:xfrm>
          <a:prstGeom prst="rect">
            <a:avLst/>
          </a:prstGeom>
        </p:spPr>
        <p:txBody>
          <a:bodyPr wrap="square">
            <a:spAutoFit/>
          </a:bodyPr>
          <a:lstStyle/>
          <a:p>
            <a:r>
              <a:rPr lang="en-US" sz="1600" dirty="0">
                <a:latin typeface="Calibri" pitchFamily="34" charset="0"/>
              </a:rPr>
              <a:t>A number of these areas, which correspond to the most heavily urbanized part of the territory, are frequented – for reason of work, study, leisure and access to services - by a large part of the population living in the larger Metropolitan area</a:t>
            </a:r>
            <a:endParaRPr lang="it-IT" sz="1600" dirty="0">
              <a:latin typeface="Calibri" pitchFamily="34" charset="0"/>
            </a:endParaRPr>
          </a:p>
        </p:txBody>
      </p:sp>
      <p:sp>
        <p:nvSpPr>
          <p:cNvPr id="9" name="Rettangolo 8"/>
          <p:cNvSpPr/>
          <p:nvPr/>
        </p:nvSpPr>
        <p:spPr>
          <a:xfrm>
            <a:off x="130098" y="3319159"/>
            <a:ext cx="2524836" cy="830997"/>
          </a:xfrm>
          <a:prstGeom prst="rect">
            <a:avLst/>
          </a:prstGeom>
        </p:spPr>
        <p:txBody>
          <a:bodyPr wrap="square">
            <a:spAutoFit/>
          </a:bodyPr>
          <a:lstStyle/>
          <a:p>
            <a:pPr defTabSz="367729"/>
            <a:r>
              <a:rPr lang="it-IT" altLang="it-IT" sz="1600" b="1" dirty="0" err="1">
                <a:solidFill>
                  <a:schemeClr val="bg1"/>
                </a:solidFill>
                <a:latin typeface="Calibri" pitchFamily="34" charset="0"/>
                <a:sym typeface="Helvetica" pitchFamily="34" charset="0"/>
              </a:rPr>
              <a:t>Covered</a:t>
            </a:r>
            <a:r>
              <a:rPr lang="it-IT" altLang="it-IT" sz="1600" b="1" dirty="0">
                <a:solidFill>
                  <a:schemeClr val="bg1"/>
                </a:solidFill>
                <a:latin typeface="Calibri" pitchFamily="34" charset="0"/>
                <a:sym typeface="Helvetica" pitchFamily="34" charset="0"/>
              </a:rPr>
              <a:t> </a:t>
            </a:r>
            <a:r>
              <a:rPr lang="it-IT" altLang="it-IT" sz="1600" b="1" dirty="0" err="1">
                <a:solidFill>
                  <a:schemeClr val="bg1"/>
                </a:solidFill>
                <a:latin typeface="Calibri" pitchFamily="34" charset="0"/>
                <a:sym typeface="Helvetica" pitchFamily="34" charset="0"/>
              </a:rPr>
              <a:t>riverbed</a:t>
            </a:r>
            <a:r>
              <a:rPr lang="it-IT" altLang="it-IT" sz="1600" b="1" dirty="0">
                <a:solidFill>
                  <a:schemeClr val="bg1"/>
                </a:solidFill>
                <a:latin typeface="Calibri" pitchFamily="34" charset="0"/>
                <a:sym typeface="Helvetica" pitchFamily="34" charset="0"/>
              </a:rPr>
              <a:t> (</a:t>
            </a:r>
            <a:r>
              <a:rPr lang="it-IT" altLang="it-IT" sz="1600" b="1" dirty="0" err="1">
                <a:solidFill>
                  <a:schemeClr val="bg1"/>
                </a:solidFill>
                <a:latin typeface="Calibri" pitchFamily="34" charset="0"/>
                <a:sym typeface="Helvetica" pitchFamily="34" charset="0"/>
              </a:rPr>
              <a:t>red</a:t>
            </a:r>
            <a:r>
              <a:rPr lang="it-IT" altLang="it-IT" sz="1600" b="1" dirty="0">
                <a:solidFill>
                  <a:schemeClr val="bg1"/>
                </a:solidFill>
                <a:latin typeface="Calibri" pitchFamily="34" charset="0"/>
                <a:sym typeface="Helvetica" pitchFamily="34" charset="0"/>
              </a:rPr>
              <a:t>) </a:t>
            </a:r>
          </a:p>
          <a:p>
            <a:pPr defTabSz="367729"/>
            <a:r>
              <a:rPr lang="it-IT" altLang="it-IT" sz="1600" b="1" dirty="0" err="1">
                <a:solidFill>
                  <a:schemeClr val="bg1"/>
                </a:solidFill>
                <a:latin typeface="Calibri" pitchFamily="34" charset="0"/>
                <a:sym typeface="Helvetica" pitchFamily="34" charset="0"/>
              </a:rPr>
              <a:t>Cemented</a:t>
            </a:r>
            <a:r>
              <a:rPr lang="it-IT" altLang="it-IT" sz="1600" b="1" dirty="0">
                <a:solidFill>
                  <a:schemeClr val="bg1"/>
                </a:solidFill>
                <a:latin typeface="Calibri" pitchFamily="34" charset="0"/>
                <a:sym typeface="Helvetica" pitchFamily="34" charset="0"/>
              </a:rPr>
              <a:t> </a:t>
            </a:r>
            <a:r>
              <a:rPr lang="it-IT" altLang="it-IT" sz="1600" b="1" dirty="0" err="1">
                <a:solidFill>
                  <a:schemeClr val="bg1"/>
                </a:solidFill>
                <a:latin typeface="Calibri" pitchFamily="34" charset="0"/>
                <a:sym typeface="Helvetica" pitchFamily="34" charset="0"/>
              </a:rPr>
              <a:t>riverbed</a:t>
            </a:r>
            <a:r>
              <a:rPr lang="it-IT" altLang="it-IT" sz="1600" b="1" dirty="0">
                <a:solidFill>
                  <a:schemeClr val="bg1"/>
                </a:solidFill>
                <a:latin typeface="Calibri" pitchFamily="34" charset="0"/>
                <a:sym typeface="Helvetica" pitchFamily="34" charset="0"/>
              </a:rPr>
              <a:t> (green)</a:t>
            </a:r>
          </a:p>
          <a:p>
            <a:pPr defTabSz="367729"/>
            <a:r>
              <a:rPr lang="it-IT" altLang="it-IT" sz="1600" b="1" dirty="0" err="1">
                <a:solidFill>
                  <a:schemeClr val="bg1"/>
                </a:solidFill>
                <a:latin typeface="Calibri" pitchFamily="34" charset="0"/>
                <a:sym typeface="Helvetica" pitchFamily="34" charset="0"/>
              </a:rPr>
              <a:t>Natural</a:t>
            </a:r>
            <a:r>
              <a:rPr lang="it-IT" altLang="it-IT" sz="1600" b="1" dirty="0">
                <a:solidFill>
                  <a:schemeClr val="bg1"/>
                </a:solidFill>
                <a:latin typeface="Calibri" pitchFamily="34" charset="0"/>
                <a:sym typeface="Helvetica" pitchFamily="34" charset="0"/>
              </a:rPr>
              <a:t> </a:t>
            </a:r>
            <a:r>
              <a:rPr lang="it-IT" altLang="it-IT" sz="1600" b="1" dirty="0" err="1">
                <a:solidFill>
                  <a:schemeClr val="bg1"/>
                </a:solidFill>
                <a:latin typeface="Calibri" pitchFamily="34" charset="0"/>
                <a:sym typeface="Helvetica" pitchFamily="34" charset="0"/>
              </a:rPr>
              <a:t>riverbed</a:t>
            </a:r>
            <a:r>
              <a:rPr lang="it-IT" altLang="it-IT" sz="1600" b="1" dirty="0">
                <a:solidFill>
                  <a:schemeClr val="bg1"/>
                </a:solidFill>
                <a:latin typeface="Calibri" pitchFamily="34" charset="0"/>
                <a:sym typeface="Helvetica" pitchFamily="34" charset="0"/>
              </a:rPr>
              <a:t> (ciano)</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cstate="print"/>
          <a:srcRect/>
          <a:stretch>
            <a:fillRect/>
          </a:stretch>
        </p:blipFill>
        <p:spPr bwMode="auto">
          <a:xfrm>
            <a:off x="261583" y="3043453"/>
            <a:ext cx="5711589" cy="3616657"/>
          </a:xfrm>
          <a:prstGeom prst="rect">
            <a:avLst/>
          </a:prstGeom>
          <a:noFill/>
          <a:ln w="9525">
            <a:noFill/>
            <a:miter lim="800000"/>
            <a:headEnd/>
            <a:tailEnd/>
          </a:ln>
        </p:spPr>
      </p:pic>
      <p:pic>
        <p:nvPicPr>
          <p:cNvPr id="55298" name="Picture 2"/>
          <p:cNvPicPr>
            <a:picLocks noChangeAspect="1" noChangeArrowheads="1"/>
          </p:cNvPicPr>
          <p:nvPr/>
        </p:nvPicPr>
        <p:blipFill>
          <a:blip r:embed="rId3" cstate="print"/>
          <a:srcRect/>
          <a:stretch>
            <a:fillRect/>
          </a:stretch>
        </p:blipFill>
        <p:spPr bwMode="auto">
          <a:xfrm>
            <a:off x="2001674" y="564221"/>
            <a:ext cx="7942997" cy="1646719"/>
          </a:xfrm>
          <a:prstGeom prst="rect">
            <a:avLst/>
          </a:prstGeom>
          <a:noFill/>
          <a:ln w="9525">
            <a:noFill/>
            <a:miter lim="800000"/>
            <a:headEnd/>
            <a:tailEnd/>
          </a:ln>
        </p:spPr>
      </p:pic>
      <p:sp>
        <p:nvSpPr>
          <p:cNvPr id="4" name="CasellaDiTesto 3"/>
          <p:cNvSpPr txBox="1"/>
          <p:nvPr/>
        </p:nvSpPr>
        <p:spPr>
          <a:xfrm>
            <a:off x="6066264" y="3043453"/>
            <a:ext cx="6125736" cy="1569660"/>
          </a:xfrm>
          <a:prstGeom prst="rect">
            <a:avLst/>
          </a:prstGeom>
          <a:noFill/>
        </p:spPr>
        <p:txBody>
          <a:bodyPr wrap="square" rtlCol="0">
            <a:spAutoFit/>
          </a:bodyPr>
          <a:lstStyle/>
          <a:p>
            <a:r>
              <a:rPr lang="en-US" sz="1600" dirty="0">
                <a:latin typeface="Calibri" pitchFamily="34" charset="0"/>
              </a:rPr>
              <a:t>The system of the </a:t>
            </a:r>
            <a:r>
              <a:rPr lang="en-US" sz="1600" i="1" dirty="0">
                <a:latin typeface="Calibri" pitchFamily="34" charset="0"/>
              </a:rPr>
              <a:t>Palazzi </a:t>
            </a:r>
            <a:r>
              <a:rPr lang="en-US" sz="1600" i="1" dirty="0" err="1">
                <a:latin typeface="Calibri" pitchFamily="34" charset="0"/>
              </a:rPr>
              <a:t>dei</a:t>
            </a:r>
            <a:r>
              <a:rPr lang="en-US" sz="1600" i="1" dirty="0">
                <a:latin typeface="Calibri" pitchFamily="34" charset="0"/>
              </a:rPr>
              <a:t> </a:t>
            </a:r>
            <a:r>
              <a:rPr lang="en-US" sz="1600" i="1" dirty="0" err="1">
                <a:latin typeface="Calibri" pitchFamily="34" charset="0"/>
              </a:rPr>
              <a:t>Rolli</a:t>
            </a:r>
            <a:r>
              <a:rPr lang="en-US" sz="1600" dirty="0">
                <a:latin typeface="Calibri" pitchFamily="34" charset="0"/>
              </a:rPr>
              <a:t> is an original example of a network of private residences designated to host state visits.</a:t>
            </a:r>
          </a:p>
          <a:p>
            <a:endParaRPr lang="en-US" sz="1600" dirty="0">
              <a:latin typeface="Calibri" pitchFamily="34" charset="0"/>
            </a:endParaRPr>
          </a:p>
          <a:p>
            <a:r>
              <a:rPr lang="en-US" sz="1600" dirty="0">
                <a:latin typeface="Calibri" pitchFamily="34" charset="0"/>
              </a:rPr>
              <a:t>It contributed to spreading an architectural model and a culture that attracted the attention of artists and </a:t>
            </a:r>
            <a:r>
              <a:rPr lang="en-US" sz="1600" dirty="0" err="1">
                <a:latin typeface="Calibri" pitchFamily="34" charset="0"/>
              </a:rPr>
              <a:t>travellers</a:t>
            </a:r>
            <a:r>
              <a:rPr lang="en-US" sz="1600" dirty="0">
                <a:latin typeface="Calibri" pitchFamily="34" charset="0"/>
              </a:rPr>
              <a:t>, whose writings and works promoted it abroad.</a:t>
            </a:r>
            <a:endParaRPr lang="it-IT" sz="1600" dirty="0">
              <a:latin typeface="Calibri" pitchFamily="34" charset="0"/>
            </a:endParaRPr>
          </a:p>
        </p:txBody>
      </p:sp>
      <p:sp>
        <p:nvSpPr>
          <p:cNvPr id="5" name="CasellaDiTesto 4"/>
          <p:cNvSpPr txBox="1"/>
          <p:nvPr/>
        </p:nvSpPr>
        <p:spPr>
          <a:xfrm>
            <a:off x="0" y="-9474"/>
            <a:ext cx="12261377" cy="400110"/>
          </a:xfrm>
          <a:prstGeom prst="rect">
            <a:avLst/>
          </a:prstGeom>
          <a:noFill/>
        </p:spPr>
        <p:txBody>
          <a:bodyPr wrap="square" rtlCol="0">
            <a:spAutoFit/>
          </a:bodyPr>
          <a:lstStyle/>
          <a:p>
            <a:pPr algn="r"/>
            <a:r>
              <a:rPr lang="en-US" sz="2000" kern="1200" cap="all" spc="-100" dirty="0">
                <a:solidFill>
                  <a:schemeClr val="bg1"/>
                </a:solidFill>
                <a:latin typeface="Calibri" pitchFamily="34" charset="0"/>
              </a:rPr>
              <a:t>Genoa’s path towards climate resilience </a:t>
            </a:r>
            <a:r>
              <a:rPr lang="it-IT" sz="2000" dirty="0">
                <a:solidFill>
                  <a:schemeClr val="bg1"/>
                </a:solidFill>
                <a:latin typeface="Calibri" pitchFamily="34" charset="0"/>
              </a:rPr>
              <a:t>– </a:t>
            </a:r>
            <a:r>
              <a:rPr lang="en-US" sz="2000" dirty="0">
                <a:solidFill>
                  <a:schemeClr val="bg1"/>
                </a:solidFill>
                <a:latin typeface="Calibri" pitchFamily="34" charset="0"/>
              </a:rPr>
              <a:t>Genoese context and challenges</a:t>
            </a:r>
          </a:p>
        </p:txBody>
      </p:sp>
      <p:sp>
        <p:nvSpPr>
          <p:cNvPr id="6" name="Rettangolo 5"/>
          <p:cNvSpPr/>
          <p:nvPr/>
        </p:nvSpPr>
        <p:spPr>
          <a:xfrm>
            <a:off x="261584" y="2199860"/>
            <a:ext cx="11930416" cy="584775"/>
          </a:xfrm>
          <a:prstGeom prst="rect">
            <a:avLst/>
          </a:prstGeom>
        </p:spPr>
        <p:txBody>
          <a:bodyPr wrap="square">
            <a:spAutoFit/>
          </a:bodyPr>
          <a:lstStyle/>
          <a:p>
            <a:r>
              <a:rPr lang="en-US" sz="1600" dirty="0">
                <a:latin typeface="Calibri" pitchFamily="34" charset="0"/>
              </a:rPr>
              <a:t>Part of the old town of Genoa was inscribed on the World Heritage List (UNESCO) in 2006 as “Genoa: Le </a:t>
            </a:r>
            <a:r>
              <a:rPr lang="en-US" sz="1600" dirty="0" err="1">
                <a:latin typeface="Calibri" pitchFamily="34" charset="0"/>
              </a:rPr>
              <a:t>Strade</a:t>
            </a:r>
            <a:r>
              <a:rPr lang="en-US" sz="1600" dirty="0">
                <a:latin typeface="Calibri" pitchFamily="34" charset="0"/>
              </a:rPr>
              <a:t> </a:t>
            </a:r>
            <a:r>
              <a:rPr lang="en-US" sz="1600" dirty="0" err="1">
                <a:latin typeface="Calibri" pitchFamily="34" charset="0"/>
              </a:rPr>
              <a:t>Nuove</a:t>
            </a:r>
            <a:r>
              <a:rPr lang="en-US" sz="1600" dirty="0">
                <a:latin typeface="Calibri" pitchFamily="34" charset="0"/>
              </a:rPr>
              <a:t> and the system of the </a:t>
            </a:r>
            <a:r>
              <a:rPr lang="en-US" sz="1600" dirty="0" err="1">
                <a:latin typeface="Calibri" pitchFamily="34" charset="0"/>
              </a:rPr>
              <a:t>Palazzi</a:t>
            </a:r>
            <a:r>
              <a:rPr lang="en-US" sz="1600" dirty="0">
                <a:latin typeface="Calibri" pitchFamily="34" charset="0"/>
              </a:rPr>
              <a:t> </a:t>
            </a:r>
            <a:r>
              <a:rPr lang="en-US" sz="1600" dirty="0" err="1">
                <a:latin typeface="Calibri" pitchFamily="34" charset="0"/>
              </a:rPr>
              <a:t>dei</a:t>
            </a:r>
            <a:r>
              <a:rPr lang="en-US" sz="1600" dirty="0">
                <a:latin typeface="Calibri" pitchFamily="34" charset="0"/>
              </a:rPr>
              <a:t> </a:t>
            </a:r>
            <a:r>
              <a:rPr lang="en-US" sz="1600" dirty="0" err="1">
                <a:latin typeface="Calibri" pitchFamily="34" charset="0"/>
              </a:rPr>
              <a:t>Rolli</a:t>
            </a:r>
            <a:r>
              <a:rPr lang="en-US" sz="1600" dirty="0">
                <a:latin typeface="Calibri" pitchFamily="34" charset="0"/>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a:stretch>
            <a:fillRect/>
          </a:stretch>
        </p:blipFill>
        <p:spPr bwMode="auto">
          <a:xfrm>
            <a:off x="6336755" y="619485"/>
            <a:ext cx="4268756" cy="2500690"/>
          </a:xfrm>
          <a:prstGeom prst="rect">
            <a:avLst/>
          </a:prstGeom>
          <a:noFill/>
          <a:ln w="9525">
            <a:solidFill>
              <a:schemeClr val="accent1"/>
            </a:solidFill>
            <a:miter lim="800000"/>
            <a:headEnd/>
            <a:tailEnd/>
          </a:ln>
        </p:spPr>
      </p:pic>
      <p:sp>
        <p:nvSpPr>
          <p:cNvPr id="6" name="Rettangolo 5"/>
          <p:cNvSpPr/>
          <p:nvPr/>
        </p:nvSpPr>
        <p:spPr>
          <a:xfrm>
            <a:off x="1564945" y="980112"/>
            <a:ext cx="2871299" cy="461665"/>
          </a:xfrm>
          <a:prstGeom prst="rect">
            <a:avLst/>
          </a:prstGeom>
        </p:spPr>
        <p:txBody>
          <a:bodyPr wrap="none">
            <a:spAutoFit/>
          </a:bodyPr>
          <a:lstStyle/>
          <a:p>
            <a:r>
              <a:rPr lang="it-IT" sz="2400" b="1" dirty="0" err="1">
                <a:latin typeface="Calibri" panose="020F0502020204030204" pitchFamily="34" charset="0"/>
                <a:cs typeface="Calibri" panose="020F0502020204030204" pitchFamily="34" charset="0"/>
              </a:rPr>
              <a:t>Demographic</a:t>
            </a:r>
            <a:r>
              <a:rPr lang="it-IT" sz="2400" b="1" dirty="0">
                <a:latin typeface="Calibri" panose="020F0502020204030204" pitchFamily="34" charset="0"/>
                <a:cs typeface="Calibri" panose="020F0502020204030204" pitchFamily="34" charset="0"/>
              </a:rPr>
              <a:t> </a:t>
            </a:r>
            <a:r>
              <a:rPr lang="it-IT" sz="2400" b="1" dirty="0" err="1">
                <a:latin typeface="Calibri" panose="020F0502020204030204" pitchFamily="34" charset="0"/>
                <a:cs typeface="Calibri" panose="020F0502020204030204" pitchFamily="34" charset="0"/>
              </a:rPr>
              <a:t>change</a:t>
            </a:r>
            <a:endParaRPr lang="it-IT" sz="2400" b="1" dirty="0">
              <a:latin typeface="Calibri" panose="020F0502020204030204" pitchFamily="34" charset="0"/>
              <a:cs typeface="Calibri" panose="020F0502020204030204" pitchFamily="34" charset="0"/>
            </a:endParaRPr>
          </a:p>
        </p:txBody>
      </p:sp>
      <p:sp>
        <p:nvSpPr>
          <p:cNvPr id="9" name="CasellaDiTesto 8"/>
          <p:cNvSpPr txBox="1"/>
          <p:nvPr/>
        </p:nvSpPr>
        <p:spPr>
          <a:xfrm>
            <a:off x="3048000" y="0"/>
            <a:ext cx="9144000" cy="400110"/>
          </a:xfrm>
          <a:prstGeom prst="rect">
            <a:avLst/>
          </a:prstGeom>
          <a:noFill/>
        </p:spPr>
        <p:txBody>
          <a:bodyPr wrap="square" rtlCol="0">
            <a:spAutoFit/>
          </a:bodyPr>
          <a:lstStyle/>
          <a:p>
            <a:pPr algn="r"/>
            <a:r>
              <a:rPr lang="en-US" sz="2000" kern="1200" cap="all" spc="-100" dirty="0">
                <a:solidFill>
                  <a:schemeClr val="bg1"/>
                </a:solidFill>
                <a:latin typeface="Calibri" panose="020F0502020204030204" pitchFamily="34" charset="0"/>
                <a:cs typeface="Calibri" panose="020F0502020204030204" pitchFamily="34" charset="0"/>
              </a:rPr>
              <a:t>Genoa’s path towards climate resilience </a:t>
            </a:r>
            <a:r>
              <a:rPr lang="it-IT" sz="2000" dirty="0">
                <a:solidFill>
                  <a:schemeClr val="bg1"/>
                </a:solidFill>
                <a:latin typeface="Calibri" panose="020F0502020204030204" pitchFamily="34" charset="0"/>
                <a:cs typeface="Calibri" panose="020F0502020204030204" pitchFamily="34" charset="0"/>
              </a:rPr>
              <a:t>- Global  trends</a:t>
            </a:r>
          </a:p>
        </p:txBody>
      </p:sp>
      <p:graphicFrame>
        <p:nvGraphicFramePr>
          <p:cNvPr id="11" name="Diagramma 10"/>
          <p:cNvGraphicFramePr/>
          <p:nvPr>
            <p:extLst>
              <p:ext uri="{D42A27DB-BD31-4B8C-83A1-F6EECF244321}">
                <p14:modId xmlns:p14="http://schemas.microsoft.com/office/powerpoint/2010/main" val="1289282841"/>
              </p:ext>
            </p:extLst>
          </p:nvPr>
        </p:nvGraphicFramePr>
        <p:xfrm>
          <a:off x="1648689" y="1784065"/>
          <a:ext cx="8797636" cy="38305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Rettangolo 14"/>
          <p:cNvSpPr/>
          <p:nvPr/>
        </p:nvSpPr>
        <p:spPr>
          <a:xfrm>
            <a:off x="1" y="6020587"/>
            <a:ext cx="12192000" cy="830997"/>
          </a:xfrm>
          <a:prstGeom prst="rect">
            <a:avLst/>
          </a:prstGeom>
          <a:solidFill>
            <a:srgbClr val="3891A7"/>
          </a:solidFill>
        </p:spPr>
        <p:txBody>
          <a:bodyPr wrap="square">
            <a:spAutoFit/>
          </a:bodyPr>
          <a:lstStyle/>
          <a:p>
            <a:r>
              <a:rPr lang="en-US" sz="2400" dirty="0">
                <a:solidFill>
                  <a:schemeClr val="bg1"/>
                </a:solidFill>
                <a:latin typeface="Calibri" panose="020F0502020204030204" pitchFamily="34" charset="0"/>
                <a:cs typeface="Calibri" panose="020F0502020204030204" pitchFamily="34" charset="0"/>
              </a:rPr>
              <a:t>This expected demographic change will require deep transformations of the urban ecosystem  as well as of its socio-economic fabric and the public services offered to citizens.</a:t>
            </a:r>
          </a:p>
        </p:txBody>
      </p:sp>
    </p:spTree>
    <p:extLst>
      <p:ext uri="{BB962C8B-B14F-4D97-AF65-F5344CB8AC3E}">
        <p14:creationId xmlns:p14="http://schemas.microsoft.com/office/powerpoint/2010/main" val="549643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1618890" y="1221373"/>
            <a:ext cx="5881738" cy="461665"/>
          </a:xfrm>
          <a:prstGeom prst="rect">
            <a:avLst/>
          </a:prstGeom>
        </p:spPr>
        <p:txBody>
          <a:bodyPr wrap="none">
            <a:spAutoFit/>
          </a:bodyPr>
          <a:lstStyle/>
          <a:p>
            <a:r>
              <a:rPr lang="it-IT" sz="2400" b="1" dirty="0" err="1">
                <a:latin typeface="Calibri" pitchFamily="34" charset="0"/>
              </a:rPr>
              <a:t>Digital</a:t>
            </a:r>
            <a:r>
              <a:rPr lang="it-IT" sz="2400" b="1" dirty="0">
                <a:latin typeface="Calibri" pitchFamily="34" charset="0"/>
              </a:rPr>
              <a:t> – </a:t>
            </a:r>
            <a:r>
              <a:rPr lang="it-IT" sz="2400" b="1" dirty="0" err="1">
                <a:latin typeface="Calibri" pitchFamily="34" charset="0"/>
              </a:rPr>
              <a:t>Technological</a:t>
            </a:r>
            <a:r>
              <a:rPr lang="it-IT" sz="2400" b="1" dirty="0">
                <a:latin typeface="Calibri" pitchFamily="34" charset="0"/>
              </a:rPr>
              <a:t> </a:t>
            </a:r>
            <a:r>
              <a:rPr lang="it-IT" sz="2400" b="1" dirty="0" err="1">
                <a:latin typeface="Calibri" pitchFamily="34" charset="0"/>
              </a:rPr>
              <a:t>change</a:t>
            </a:r>
            <a:r>
              <a:rPr lang="it-IT" sz="2400" b="1" dirty="0">
                <a:latin typeface="Calibri" pitchFamily="34" charset="0"/>
              </a:rPr>
              <a:t> (or </a:t>
            </a:r>
            <a:r>
              <a:rPr lang="it-IT" sz="2400" b="1" dirty="0" err="1">
                <a:latin typeface="Calibri" pitchFamily="34" charset="0"/>
              </a:rPr>
              <a:t>transition</a:t>
            </a:r>
            <a:r>
              <a:rPr lang="it-IT" sz="2400" b="1" dirty="0">
                <a:latin typeface="Calibri" pitchFamily="34" charset="0"/>
              </a:rPr>
              <a:t>)</a:t>
            </a:r>
          </a:p>
        </p:txBody>
      </p:sp>
      <p:sp>
        <p:nvSpPr>
          <p:cNvPr id="9" name="CasellaDiTesto 8"/>
          <p:cNvSpPr txBox="1"/>
          <p:nvPr/>
        </p:nvSpPr>
        <p:spPr>
          <a:xfrm>
            <a:off x="3027873" y="-28207"/>
            <a:ext cx="9144000" cy="400110"/>
          </a:xfrm>
          <a:prstGeom prst="rect">
            <a:avLst/>
          </a:prstGeom>
          <a:noFill/>
        </p:spPr>
        <p:txBody>
          <a:bodyPr wrap="square" rtlCol="0">
            <a:spAutoFit/>
          </a:bodyPr>
          <a:lstStyle/>
          <a:p>
            <a:pPr algn="r"/>
            <a:r>
              <a:rPr lang="en-US" sz="2000" kern="1200" cap="all" spc="-100" dirty="0">
                <a:solidFill>
                  <a:schemeClr val="bg1"/>
                </a:solidFill>
                <a:latin typeface="Calibri" pitchFamily="34" charset="0"/>
              </a:rPr>
              <a:t>Genoa’s path towards climate resilience </a:t>
            </a:r>
            <a:r>
              <a:rPr lang="it-IT" sz="2000" dirty="0">
                <a:solidFill>
                  <a:schemeClr val="bg1"/>
                </a:solidFill>
                <a:latin typeface="Calibri" pitchFamily="34" charset="0"/>
              </a:rPr>
              <a:t>- Global  trends</a:t>
            </a:r>
          </a:p>
        </p:txBody>
      </p:sp>
      <p:graphicFrame>
        <p:nvGraphicFramePr>
          <p:cNvPr id="11" name="Diagramma 10"/>
          <p:cNvGraphicFramePr/>
          <p:nvPr>
            <p:extLst>
              <p:ext uri="{D42A27DB-BD31-4B8C-83A1-F6EECF244321}">
                <p14:modId xmlns:p14="http://schemas.microsoft.com/office/powerpoint/2010/main" val="1000028505"/>
              </p:ext>
            </p:extLst>
          </p:nvPr>
        </p:nvGraphicFramePr>
        <p:xfrm>
          <a:off x="1715072" y="1992608"/>
          <a:ext cx="8797636" cy="3830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Rettangolo 14"/>
          <p:cNvSpPr/>
          <p:nvPr/>
        </p:nvSpPr>
        <p:spPr>
          <a:xfrm>
            <a:off x="-8626" y="6141356"/>
            <a:ext cx="12208452" cy="707886"/>
          </a:xfrm>
          <a:prstGeom prst="rect">
            <a:avLst/>
          </a:prstGeom>
          <a:solidFill>
            <a:srgbClr val="3891A7"/>
          </a:solidFill>
        </p:spPr>
        <p:txBody>
          <a:bodyPr wrap="square">
            <a:spAutoFit/>
          </a:bodyPr>
          <a:lstStyle/>
          <a:p>
            <a:r>
              <a:rPr lang="en-US" sz="2000" dirty="0">
                <a:solidFill>
                  <a:schemeClr val="bg1"/>
                </a:solidFill>
                <a:latin typeface="Calibri" pitchFamily="34" charset="0"/>
              </a:rPr>
              <a:t>The development of ICT technologies for the management of shocks and stresses will allow to experience innovative analytical methods, communication and a decentralized cooperative coordination. </a:t>
            </a:r>
          </a:p>
        </p:txBody>
      </p:sp>
      <p:pic>
        <p:nvPicPr>
          <p:cNvPr id="21505" name="Picture 1"/>
          <p:cNvPicPr>
            <a:picLocks noChangeAspect="1" noChangeArrowheads="1"/>
          </p:cNvPicPr>
          <p:nvPr/>
        </p:nvPicPr>
        <p:blipFill>
          <a:blip r:embed="rId7" cstate="print"/>
          <a:srcRect/>
          <a:stretch>
            <a:fillRect/>
          </a:stretch>
        </p:blipFill>
        <p:spPr bwMode="auto">
          <a:xfrm>
            <a:off x="8197756" y="438809"/>
            <a:ext cx="2470245" cy="1390871"/>
          </a:xfrm>
          <a:prstGeom prst="rect">
            <a:avLst/>
          </a:prstGeom>
          <a:noFill/>
          <a:ln w="9525">
            <a:noFill/>
            <a:miter lim="800000"/>
            <a:headEnd/>
            <a:tailEnd/>
          </a:ln>
        </p:spPr>
      </p:pic>
    </p:spTree>
    <p:extLst>
      <p:ext uri="{BB962C8B-B14F-4D97-AF65-F5344CB8AC3E}">
        <p14:creationId xmlns:p14="http://schemas.microsoft.com/office/powerpoint/2010/main" val="549643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8E2354E0-831B-4EA4-BF75-3B2790324C4A}"/>
              </a:ext>
            </a:extLst>
          </p:cNvPr>
          <p:cNvSpPr/>
          <p:nvPr/>
        </p:nvSpPr>
        <p:spPr>
          <a:xfrm>
            <a:off x="3111690" y="1473958"/>
            <a:ext cx="9080310" cy="5384042"/>
          </a:xfrm>
          <a:prstGeom prst="rect">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Calibri" pitchFamily="34" charset="0"/>
            </a:endParaRPr>
          </a:p>
        </p:txBody>
      </p:sp>
      <p:pic>
        <p:nvPicPr>
          <p:cNvPr id="3" name="Immagine 2">
            <a:extLst>
              <a:ext uri="{FF2B5EF4-FFF2-40B4-BE49-F238E27FC236}">
                <a16:creationId xmlns:a16="http://schemas.microsoft.com/office/drawing/2014/main" id="{7F6D2EEA-50A6-43BB-A6A6-C30783352028}"/>
              </a:ext>
            </a:extLst>
          </p:cNvPr>
          <p:cNvPicPr>
            <a:picLocks noChangeAspect="1"/>
          </p:cNvPicPr>
          <p:nvPr/>
        </p:nvPicPr>
        <p:blipFill>
          <a:blip r:embed="rId2" cstate="print"/>
          <a:stretch>
            <a:fillRect/>
          </a:stretch>
        </p:blipFill>
        <p:spPr>
          <a:xfrm>
            <a:off x="2460885" y="1473958"/>
            <a:ext cx="9749319" cy="4804012"/>
          </a:xfrm>
          <a:prstGeom prst="rect">
            <a:avLst/>
          </a:prstGeom>
        </p:spPr>
      </p:pic>
      <p:sp>
        <p:nvSpPr>
          <p:cNvPr id="4" name="BIOGEOGRAPHICAL REGIONS IN EUROPE">
            <a:extLst>
              <a:ext uri="{FF2B5EF4-FFF2-40B4-BE49-F238E27FC236}">
                <a16:creationId xmlns:a16="http://schemas.microsoft.com/office/drawing/2014/main" id="{E991EBAD-0583-4ECE-9B1E-FBEC78DC31C2}"/>
              </a:ext>
            </a:extLst>
          </p:cNvPr>
          <p:cNvSpPr txBox="1"/>
          <p:nvPr/>
        </p:nvSpPr>
        <p:spPr>
          <a:xfrm>
            <a:off x="1519084" y="2057094"/>
            <a:ext cx="1694611" cy="773010"/>
          </a:xfrm>
          <a:prstGeom prst="rect">
            <a:avLst/>
          </a:prstGeom>
          <a:ln w="12700">
            <a:miter lim="400000"/>
          </a:ln>
          <a:extLst>
            <a:ext uri="{C572A759-6A51-4108-AA02-DFA0A04FC94B}">
              <ma14:wrappingTextBoxFlag xmlns="" xmlns:ma14="http://schemas.microsoft.com/office/mac/drawingml/2011/main" val="1"/>
            </a:ext>
          </a:extLst>
        </p:spPr>
        <p:txBody>
          <a:bodyPr wrap="square" lIns="17007" tIns="17007" rIns="17007" bIns="17007" anchor="ctr">
            <a:spAutoFit/>
          </a:bodyPr>
          <a:lstStyle>
            <a:lvl1pPr algn="l" defTabSz="585787">
              <a:defRPr sz="3000" b="1">
                <a:latin typeface="+mn-lt"/>
                <a:ea typeface="+mn-ea"/>
                <a:cs typeface="+mn-cs"/>
                <a:sym typeface="Helvetica"/>
              </a:defRPr>
            </a:lvl1pPr>
          </a:lstStyle>
          <a:p>
            <a:r>
              <a:rPr sz="1600" dirty="0">
                <a:solidFill>
                  <a:schemeClr val="tx1"/>
                </a:solidFill>
                <a:latin typeface="Calibri" pitchFamily="34" charset="0"/>
              </a:rPr>
              <a:t>BIOGEOGRAPHICAL REGIONS IN EUROPE</a:t>
            </a:r>
          </a:p>
        </p:txBody>
      </p:sp>
      <p:pic>
        <p:nvPicPr>
          <p:cNvPr id="5" name="pasted-image.jpeg" descr="pasted-image.jpeg">
            <a:extLst>
              <a:ext uri="{FF2B5EF4-FFF2-40B4-BE49-F238E27FC236}">
                <a16:creationId xmlns:a16="http://schemas.microsoft.com/office/drawing/2014/main" id="{7C440D44-37BE-430C-A779-240329CBA7C5}"/>
              </a:ext>
            </a:extLst>
          </p:cNvPr>
          <p:cNvPicPr>
            <a:picLocks noChangeAspect="1"/>
          </p:cNvPicPr>
          <p:nvPr/>
        </p:nvPicPr>
        <p:blipFill>
          <a:blip r:embed="rId3" cstate="print">
            <a:extLst/>
          </a:blip>
          <a:srcRect l="55621" t="91770" r="6698" b="2227"/>
          <a:stretch>
            <a:fillRect/>
          </a:stretch>
        </p:blipFill>
        <p:spPr>
          <a:xfrm>
            <a:off x="3254641" y="6389596"/>
            <a:ext cx="1767736" cy="400164"/>
          </a:xfrm>
          <a:prstGeom prst="rect">
            <a:avLst/>
          </a:prstGeom>
          <a:ln w="12700">
            <a:miter lim="400000"/>
          </a:ln>
        </p:spPr>
      </p:pic>
      <p:sp>
        <p:nvSpPr>
          <p:cNvPr id="6" name="(Climate change, impacts and vulnerability in Europe 2016 - EEA2017)">
            <a:extLst>
              <a:ext uri="{FF2B5EF4-FFF2-40B4-BE49-F238E27FC236}">
                <a16:creationId xmlns:a16="http://schemas.microsoft.com/office/drawing/2014/main" id="{689317F5-5142-49CA-A8B3-5D77CFE18024}"/>
              </a:ext>
            </a:extLst>
          </p:cNvPr>
          <p:cNvSpPr txBox="1"/>
          <p:nvPr/>
        </p:nvSpPr>
        <p:spPr>
          <a:xfrm>
            <a:off x="5161705" y="6528784"/>
            <a:ext cx="4132824" cy="233680"/>
          </a:xfrm>
          <a:prstGeom prst="rect">
            <a:avLst/>
          </a:prstGeom>
          <a:ln w="12700">
            <a:miter lim="400000"/>
          </a:ln>
          <a:extLst>
            <a:ext uri="{C572A759-6A51-4108-AA02-DFA0A04FC94B}">
              <ma14:wrappingTextBoxFlag xmlns="" xmlns:ma14="http://schemas.microsoft.com/office/mac/drawingml/2011/main" val="1"/>
            </a:ext>
          </a:extLst>
        </p:spPr>
        <p:txBody>
          <a:bodyPr wrap="none" lIns="31890" tIns="31890" rIns="31890" bIns="31890" anchor="ctr">
            <a:spAutoFit/>
          </a:bodyPr>
          <a:lstStyle>
            <a:lvl1pPr>
              <a:defRPr sz="1800" b="1">
                <a:latin typeface="+mn-lt"/>
                <a:ea typeface="+mn-ea"/>
                <a:cs typeface="+mn-cs"/>
                <a:sym typeface="Helvetica"/>
              </a:defRPr>
            </a:lvl1pPr>
          </a:lstStyle>
          <a:p>
            <a:r>
              <a:rPr sz="1100" dirty="0">
                <a:latin typeface="Calibri" pitchFamily="34" charset="0"/>
              </a:rPr>
              <a:t>(Climate change, impacts and vulnerability in Europe 2016 - EEA2017)</a:t>
            </a:r>
          </a:p>
        </p:txBody>
      </p:sp>
      <p:sp>
        <p:nvSpPr>
          <p:cNvPr id="7" name="CasellaDiTesto 6">
            <a:extLst>
              <a:ext uri="{FF2B5EF4-FFF2-40B4-BE49-F238E27FC236}">
                <a16:creationId xmlns:a16="http://schemas.microsoft.com/office/drawing/2014/main" id="{5EC5E304-D175-4A8B-B879-9BDC116CA829}"/>
              </a:ext>
            </a:extLst>
          </p:cNvPr>
          <p:cNvSpPr txBox="1"/>
          <p:nvPr/>
        </p:nvSpPr>
        <p:spPr>
          <a:xfrm>
            <a:off x="2930106" y="-7157"/>
            <a:ext cx="9144000" cy="400110"/>
          </a:xfrm>
          <a:prstGeom prst="rect">
            <a:avLst/>
          </a:prstGeom>
          <a:noFill/>
        </p:spPr>
        <p:txBody>
          <a:bodyPr wrap="square" rtlCol="0">
            <a:spAutoFit/>
          </a:bodyPr>
          <a:lstStyle/>
          <a:p>
            <a:pPr algn="r"/>
            <a:r>
              <a:rPr lang="en-US" sz="2000" kern="1200" cap="all" spc="-100" dirty="0">
                <a:solidFill>
                  <a:schemeClr val="bg1"/>
                </a:solidFill>
                <a:latin typeface="Calibri" pitchFamily="34" charset="0"/>
              </a:rPr>
              <a:t>Genoa’s path towards climate resilience </a:t>
            </a:r>
            <a:r>
              <a:rPr lang="it-IT" sz="2000" dirty="0">
                <a:solidFill>
                  <a:schemeClr val="bg1"/>
                </a:solidFill>
                <a:latin typeface="Calibri" pitchFamily="34" charset="0"/>
              </a:rPr>
              <a:t>- Global trends</a:t>
            </a:r>
          </a:p>
        </p:txBody>
      </p:sp>
      <p:sp>
        <p:nvSpPr>
          <p:cNvPr id="8" name="Rettangolo 7">
            <a:extLst>
              <a:ext uri="{FF2B5EF4-FFF2-40B4-BE49-F238E27FC236}">
                <a16:creationId xmlns:a16="http://schemas.microsoft.com/office/drawing/2014/main" id="{0CB39896-648F-4EF5-B015-3A184AB04CEC}"/>
              </a:ext>
            </a:extLst>
          </p:cNvPr>
          <p:cNvSpPr/>
          <p:nvPr/>
        </p:nvSpPr>
        <p:spPr>
          <a:xfrm>
            <a:off x="1524001" y="476494"/>
            <a:ext cx="2180405" cy="461665"/>
          </a:xfrm>
          <a:prstGeom prst="rect">
            <a:avLst/>
          </a:prstGeom>
        </p:spPr>
        <p:txBody>
          <a:bodyPr wrap="none">
            <a:spAutoFit/>
          </a:bodyPr>
          <a:lstStyle/>
          <a:p>
            <a:pPr algn="r"/>
            <a:r>
              <a:rPr lang="it-IT" sz="2400" b="1" dirty="0" err="1">
                <a:latin typeface="Calibri" pitchFamily="34" charset="0"/>
              </a:rPr>
              <a:t>Climate</a:t>
            </a:r>
            <a:r>
              <a:rPr lang="it-IT" sz="2400" b="1" dirty="0">
                <a:latin typeface="Calibri" pitchFamily="34" charset="0"/>
              </a:rPr>
              <a:t> </a:t>
            </a:r>
            <a:r>
              <a:rPr lang="it-IT" sz="2400" b="1" dirty="0" err="1">
                <a:latin typeface="Calibri" pitchFamily="34" charset="0"/>
              </a:rPr>
              <a:t>Change</a:t>
            </a:r>
          </a:p>
        </p:txBody>
      </p:sp>
      <p:sp>
        <p:nvSpPr>
          <p:cNvPr id="9" name="Rettangolo 8">
            <a:extLst>
              <a:ext uri="{FF2B5EF4-FFF2-40B4-BE49-F238E27FC236}">
                <a16:creationId xmlns:a16="http://schemas.microsoft.com/office/drawing/2014/main" id="{9E7A6052-795F-4A35-9207-5B5BE2122944}"/>
              </a:ext>
            </a:extLst>
          </p:cNvPr>
          <p:cNvSpPr/>
          <p:nvPr/>
        </p:nvSpPr>
        <p:spPr>
          <a:xfrm>
            <a:off x="3700818" y="399816"/>
            <a:ext cx="8373288" cy="923330"/>
          </a:xfrm>
          <a:prstGeom prst="rect">
            <a:avLst/>
          </a:prstGeom>
        </p:spPr>
        <p:txBody>
          <a:bodyPr wrap="square">
            <a:spAutoFit/>
          </a:bodyPr>
          <a:lstStyle/>
          <a:p>
            <a:pPr defTabSz="914400" hangingPunct="1">
              <a:defRPr/>
            </a:pPr>
            <a:r>
              <a:rPr lang="it-IT" sz="1800" dirty="0">
                <a:solidFill>
                  <a:schemeClr val="tx1"/>
                </a:solidFill>
                <a:latin typeface="Calibri" pitchFamily="34" charset="0"/>
              </a:rPr>
              <a:t>Major </a:t>
            </a:r>
            <a:r>
              <a:rPr lang="it-IT" sz="1800" dirty="0" err="1">
                <a:solidFill>
                  <a:schemeClr val="tx1"/>
                </a:solidFill>
                <a:latin typeface="Calibri" pitchFamily="34" charset="0"/>
              </a:rPr>
              <a:t>variability</a:t>
            </a:r>
            <a:r>
              <a:rPr lang="it-IT" sz="1800" dirty="0">
                <a:solidFill>
                  <a:schemeClr val="tx1"/>
                </a:solidFill>
                <a:latin typeface="Calibri" pitchFamily="34" charset="0"/>
              </a:rPr>
              <a:t> in temperature (</a:t>
            </a:r>
            <a:r>
              <a:rPr lang="it-IT" sz="1800" dirty="0" err="1">
                <a:solidFill>
                  <a:schemeClr val="tx1"/>
                </a:solidFill>
                <a:latin typeface="Calibri" pitchFamily="34" charset="0"/>
              </a:rPr>
              <a:t>rising</a:t>
            </a:r>
            <a:r>
              <a:rPr lang="it-IT" sz="1800" dirty="0">
                <a:solidFill>
                  <a:schemeClr val="tx1"/>
                </a:solidFill>
                <a:latin typeface="Calibri" pitchFamily="34" charset="0"/>
              </a:rPr>
              <a:t>) and </a:t>
            </a:r>
            <a:r>
              <a:rPr lang="it-IT" sz="1800" dirty="0" err="1">
                <a:solidFill>
                  <a:schemeClr val="tx1"/>
                </a:solidFill>
                <a:latin typeface="Calibri" pitchFamily="34" charset="0"/>
              </a:rPr>
              <a:t>precipitation</a:t>
            </a:r>
            <a:r>
              <a:rPr lang="it-IT" sz="1800" dirty="0">
                <a:solidFill>
                  <a:schemeClr val="tx1"/>
                </a:solidFill>
                <a:latin typeface="Calibri" pitchFamily="34" charset="0"/>
              </a:rPr>
              <a:t> </a:t>
            </a:r>
            <a:r>
              <a:rPr lang="it-IT" sz="1800" dirty="0" err="1">
                <a:solidFill>
                  <a:schemeClr val="tx1"/>
                </a:solidFill>
                <a:latin typeface="Calibri" pitchFamily="34" charset="0"/>
              </a:rPr>
              <a:t>rates</a:t>
            </a:r>
            <a:r>
              <a:rPr lang="it-IT" sz="1800" dirty="0">
                <a:solidFill>
                  <a:schemeClr val="tx1"/>
                </a:solidFill>
                <a:latin typeface="Calibri" pitchFamily="34" charset="0"/>
              </a:rPr>
              <a:t> (</a:t>
            </a:r>
            <a:r>
              <a:rPr lang="it-IT" sz="1800" dirty="0" err="1">
                <a:solidFill>
                  <a:schemeClr val="tx1"/>
                </a:solidFill>
                <a:latin typeface="Calibri" pitchFamily="34" charset="0"/>
              </a:rPr>
              <a:t>scarsity</a:t>
            </a:r>
            <a:r>
              <a:rPr lang="it-IT" sz="1800" dirty="0">
                <a:solidFill>
                  <a:schemeClr val="tx1"/>
                </a:solidFill>
                <a:latin typeface="Calibri" pitchFamily="34" charset="0"/>
              </a:rPr>
              <a:t> or  </a:t>
            </a:r>
            <a:r>
              <a:rPr lang="it-IT" sz="1800" dirty="0" err="1">
                <a:solidFill>
                  <a:schemeClr val="tx1"/>
                </a:solidFill>
                <a:latin typeface="Calibri" pitchFamily="34" charset="0"/>
              </a:rPr>
              <a:t>extremely</a:t>
            </a:r>
            <a:r>
              <a:rPr lang="it-IT" sz="1800" dirty="0">
                <a:solidFill>
                  <a:schemeClr val="tx1"/>
                </a:solidFill>
                <a:latin typeface="Calibri" pitchFamily="34" charset="0"/>
              </a:rPr>
              <a:t> </a:t>
            </a:r>
            <a:r>
              <a:rPr lang="it-IT" sz="1800" dirty="0" err="1">
                <a:solidFill>
                  <a:schemeClr val="tx1"/>
                </a:solidFill>
                <a:latin typeface="Calibri" pitchFamily="34" charset="0"/>
              </a:rPr>
              <a:t>heavy</a:t>
            </a:r>
            <a:r>
              <a:rPr lang="it-IT" sz="1800" dirty="0">
                <a:solidFill>
                  <a:schemeClr val="tx1"/>
                </a:solidFill>
                <a:latin typeface="Calibri" pitchFamily="34" charset="0"/>
              </a:rPr>
              <a:t>) </a:t>
            </a:r>
            <a:r>
              <a:rPr lang="it-IT" sz="1800" dirty="0" err="1">
                <a:solidFill>
                  <a:schemeClr val="tx1"/>
                </a:solidFill>
                <a:latin typeface="Calibri" pitchFamily="34" charset="0"/>
              </a:rPr>
              <a:t>would</a:t>
            </a:r>
            <a:r>
              <a:rPr lang="it-IT" sz="1800" dirty="0">
                <a:solidFill>
                  <a:schemeClr val="tx1"/>
                </a:solidFill>
                <a:latin typeface="Calibri" pitchFamily="34" charset="0"/>
              </a:rPr>
              <a:t> </a:t>
            </a:r>
            <a:r>
              <a:rPr lang="it-IT" sz="1800" dirty="0" err="1">
                <a:solidFill>
                  <a:schemeClr val="tx1"/>
                </a:solidFill>
                <a:latin typeface="Calibri" pitchFamily="34" charset="0"/>
              </a:rPr>
              <a:t>exacerbate</a:t>
            </a:r>
            <a:r>
              <a:rPr lang="it-IT" sz="1800" dirty="0">
                <a:solidFill>
                  <a:schemeClr val="tx1"/>
                </a:solidFill>
                <a:latin typeface="Calibri" pitchFamily="34" charset="0"/>
              </a:rPr>
              <a:t> </a:t>
            </a:r>
            <a:r>
              <a:rPr lang="it-IT" sz="1800" dirty="0" err="1">
                <a:solidFill>
                  <a:schemeClr val="tx1"/>
                </a:solidFill>
                <a:latin typeface="Calibri" pitchFamily="34" charset="0"/>
              </a:rPr>
              <a:t>multiplier</a:t>
            </a:r>
            <a:r>
              <a:rPr lang="it-IT" sz="1800" dirty="0">
                <a:solidFill>
                  <a:schemeClr val="tx1"/>
                </a:solidFill>
                <a:latin typeface="Calibri" pitchFamily="34" charset="0"/>
              </a:rPr>
              <a:t> </a:t>
            </a:r>
            <a:r>
              <a:rPr lang="it-IT" sz="1800" dirty="0" err="1">
                <a:solidFill>
                  <a:schemeClr val="tx1"/>
                </a:solidFill>
                <a:latin typeface="Calibri" pitchFamily="34" charset="0"/>
              </a:rPr>
              <a:t>impacts</a:t>
            </a:r>
            <a:r>
              <a:rPr lang="it-IT" sz="1800" dirty="0">
                <a:solidFill>
                  <a:schemeClr val="tx1"/>
                </a:solidFill>
                <a:latin typeface="Calibri" pitchFamily="34" charset="0"/>
              </a:rPr>
              <a:t> </a:t>
            </a:r>
            <a:r>
              <a:rPr lang="it-IT" sz="1800" dirty="0" err="1">
                <a:solidFill>
                  <a:schemeClr val="tx1"/>
                </a:solidFill>
                <a:latin typeface="Calibri" pitchFamily="34" charset="0"/>
              </a:rPr>
              <a:t>all</a:t>
            </a:r>
            <a:r>
              <a:rPr lang="it-IT" sz="1800" dirty="0">
                <a:solidFill>
                  <a:schemeClr val="tx1"/>
                </a:solidFill>
                <a:latin typeface="Calibri" pitchFamily="34" charset="0"/>
              </a:rPr>
              <a:t> </a:t>
            </a:r>
            <a:r>
              <a:rPr lang="it-IT" sz="1800" dirty="0" err="1">
                <a:solidFill>
                  <a:schemeClr val="tx1"/>
                </a:solidFill>
                <a:latin typeface="Calibri" pitchFamily="34" charset="0"/>
              </a:rPr>
              <a:t>over</a:t>
            </a:r>
            <a:r>
              <a:rPr lang="it-IT" sz="1800" dirty="0">
                <a:solidFill>
                  <a:schemeClr val="tx1"/>
                </a:solidFill>
                <a:latin typeface="Calibri" pitchFamily="34" charset="0"/>
              </a:rPr>
              <a:t> the </a:t>
            </a:r>
            <a:r>
              <a:rPr lang="it-IT" sz="1800" dirty="0" err="1">
                <a:solidFill>
                  <a:schemeClr val="tx1"/>
                </a:solidFill>
                <a:latin typeface="Calibri" pitchFamily="34" charset="0"/>
              </a:rPr>
              <a:t>contexts</a:t>
            </a:r>
            <a:r>
              <a:rPr lang="it-IT" sz="1800" dirty="0">
                <a:solidFill>
                  <a:schemeClr val="tx1"/>
                </a:solidFill>
                <a:latin typeface="Calibri" pitchFamily="34" charset="0"/>
              </a:rPr>
              <a:t> (global, EU, National, </a:t>
            </a:r>
            <a:r>
              <a:rPr lang="it-IT" sz="1800" dirty="0" err="1">
                <a:solidFill>
                  <a:schemeClr val="tx1"/>
                </a:solidFill>
                <a:latin typeface="Calibri" pitchFamily="34" charset="0"/>
              </a:rPr>
              <a:t>Local</a:t>
            </a:r>
            <a:r>
              <a:rPr lang="it-IT" sz="1800" dirty="0">
                <a:solidFill>
                  <a:schemeClr val="tx1"/>
                </a:solidFill>
                <a:latin typeface="Calibri" pitchFamily="34" charset="0"/>
              </a:rPr>
              <a:t>)</a:t>
            </a:r>
          </a:p>
        </p:txBody>
      </p:sp>
    </p:spTree>
    <p:extLst>
      <p:ext uri="{BB962C8B-B14F-4D97-AF65-F5344CB8AC3E}">
        <p14:creationId xmlns:p14="http://schemas.microsoft.com/office/powerpoint/2010/main" val="2253655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a:spLocks/>
          </p:cNvSpPr>
          <p:nvPr/>
        </p:nvSpPr>
        <p:spPr>
          <a:xfrm>
            <a:off x="322053" y="3077650"/>
            <a:ext cx="3796731" cy="1542473"/>
          </a:xfrm>
          <a:prstGeom prst="rect">
            <a:avLst/>
          </a:prstGeom>
        </p:spPr>
        <p:txBody>
          <a:bodyPr vert="horz" lIns="121920" tIns="60960" rIns="121920" bIns="6096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ts val="3467"/>
              </a:lnSpc>
            </a:pPr>
            <a:r>
              <a:rPr lang="en-US" sz="2400" dirty="0">
                <a:solidFill>
                  <a:srgbClr val="272F52"/>
                </a:solidFill>
                <a:latin typeface="Calibri" panose="020F0502020204030204" pitchFamily="34" charset="0"/>
                <a:cs typeface="Calibri" panose="020F0502020204030204" pitchFamily="34" charset="0"/>
              </a:rPr>
              <a:t>Current situation, expected to worse in the next mid-long-term period</a:t>
            </a:r>
          </a:p>
        </p:txBody>
      </p:sp>
      <p:sp>
        <p:nvSpPr>
          <p:cNvPr id="13" name="DISEASE…"/>
          <p:cNvSpPr/>
          <p:nvPr/>
        </p:nvSpPr>
        <p:spPr>
          <a:xfrm>
            <a:off x="4526979" y="2188552"/>
            <a:ext cx="1579258" cy="847384"/>
          </a:xfrm>
          <a:prstGeom prst="rect">
            <a:avLst/>
          </a:prstGeom>
          <a:noFill/>
          <a:ln w="38100">
            <a:solidFill>
              <a:schemeClr val="accent5">
                <a:lumMod val="75000"/>
              </a:schemeClr>
            </a:solidFill>
          </a:ln>
          <a:extLst>
            <a:ext uri="{C572A759-6A51-4108-AA02-DFA0A04FC94B}">
              <ma14:wrappingTextBoxFlag xmlns="" xmlns:ma14="http://schemas.microsoft.com/office/mac/drawingml/2011/main" val="1"/>
            </a:ext>
          </a:extLst>
        </p:spPr>
        <p:style>
          <a:lnRef idx="1">
            <a:schemeClr val="accent2"/>
          </a:lnRef>
          <a:fillRef idx="2">
            <a:schemeClr val="accent2"/>
          </a:fillRef>
          <a:effectRef idx="1">
            <a:schemeClr val="accent2"/>
          </a:effectRef>
          <a:fontRef idx="minor">
            <a:schemeClr val="dk1"/>
          </a:fontRef>
        </p:style>
        <p:txBody>
          <a:bodyPr wrap="square" lIns="27093" tIns="27093" rIns="27093" bIns="27093" numCol="1" anchor="ctr">
            <a:noAutofit/>
          </a:bodyPr>
          <a:lstStyle/>
          <a:p>
            <a:pPr algn="ctr" defTabSz="587022">
              <a:defRPr sz="1000" b="1">
                <a:solidFill>
                  <a:schemeClr val="accent5"/>
                </a:solidFill>
                <a:latin typeface="Helvetica"/>
                <a:ea typeface="Helvetica"/>
                <a:cs typeface="Helvetica"/>
                <a:sym typeface="Helvetica"/>
              </a:defRPr>
            </a:pPr>
            <a:r>
              <a:rPr sz="1400" b="1" dirty="0">
                <a:solidFill>
                  <a:schemeClr val="bg2">
                    <a:lumMod val="50000"/>
                  </a:schemeClr>
                </a:solidFill>
                <a:latin typeface="Calibri" panose="020F0502020204030204" pitchFamily="34" charset="0"/>
                <a:ea typeface="Helvetica"/>
                <a:cs typeface="Calibri" panose="020F0502020204030204" pitchFamily="34" charset="0"/>
                <a:sym typeface="Helvetica"/>
              </a:rPr>
              <a:t>DISEASE </a:t>
            </a:r>
          </a:p>
          <a:p>
            <a:pPr algn="ctr" defTabSz="587022">
              <a:defRPr sz="1000" b="1">
                <a:solidFill>
                  <a:schemeClr val="accent5"/>
                </a:solidFill>
                <a:latin typeface="Helvetica"/>
                <a:ea typeface="Helvetica"/>
                <a:cs typeface="Helvetica"/>
                <a:sym typeface="Helvetica"/>
              </a:defRPr>
            </a:pPr>
            <a:r>
              <a:rPr sz="1400" b="1" dirty="0">
                <a:solidFill>
                  <a:schemeClr val="bg2">
                    <a:lumMod val="50000"/>
                  </a:schemeClr>
                </a:solidFill>
                <a:latin typeface="Calibri" panose="020F0502020204030204" pitchFamily="34" charset="0"/>
                <a:ea typeface="Helvetica"/>
                <a:cs typeface="Calibri" panose="020F0502020204030204" pitchFamily="34" charset="0"/>
                <a:sym typeface="Helvetica"/>
              </a:rPr>
              <a:t>PANDEMIC </a:t>
            </a:r>
          </a:p>
        </p:txBody>
      </p:sp>
      <p:sp>
        <p:nvSpPr>
          <p:cNvPr id="14" name="FOREST FIRE BOUNDARY FIRE"/>
          <p:cNvSpPr/>
          <p:nvPr/>
        </p:nvSpPr>
        <p:spPr>
          <a:xfrm>
            <a:off x="9886553" y="4266734"/>
            <a:ext cx="1579258" cy="847384"/>
          </a:xfrm>
          <a:prstGeom prst="rect">
            <a:avLst/>
          </a:prstGeom>
          <a:noFill/>
          <a:ln w="38100">
            <a:solidFill>
              <a:srgbClr val="FF9900"/>
            </a:solidFill>
          </a:ln>
          <a:extLst>
            <a:ext uri="{C572A759-6A51-4108-AA02-DFA0A04FC94B}">
              <ma14:wrappingTextBoxFlag xmlns="" xmlns:ma14="http://schemas.microsoft.com/office/mac/drawingml/2011/main" val="1"/>
            </a:ext>
          </a:extLst>
        </p:spPr>
        <p:style>
          <a:lnRef idx="1">
            <a:schemeClr val="accent2"/>
          </a:lnRef>
          <a:fillRef idx="2">
            <a:schemeClr val="accent2"/>
          </a:fillRef>
          <a:effectRef idx="1">
            <a:schemeClr val="accent2"/>
          </a:effectRef>
          <a:fontRef idx="minor">
            <a:schemeClr val="dk1"/>
          </a:fontRef>
        </p:style>
        <p:txBody>
          <a:bodyPr wrap="square" lIns="27093" tIns="27093" rIns="27093" bIns="27093" numCol="1" anchor="ctr">
            <a:noAutofit/>
          </a:bodyPr>
          <a:lstStyle>
            <a:lvl1pPr defTabSz="587022">
              <a:defRPr sz="1000" b="1">
                <a:solidFill>
                  <a:srgbClr val="D71A16"/>
                </a:solidFill>
                <a:latin typeface="Helvetica"/>
                <a:ea typeface="Helvetica"/>
                <a:cs typeface="Helvetica"/>
                <a:sym typeface="Helvetica"/>
              </a:defRPr>
            </a:lvl1pPr>
          </a:lstStyle>
          <a:p>
            <a:pPr algn="ctr">
              <a:defRPr sz="1000" b="1">
                <a:solidFill>
                  <a:schemeClr val="accent5"/>
                </a:solidFill>
                <a:latin typeface="Helvetica"/>
                <a:ea typeface="Helvetica"/>
                <a:cs typeface="Helvetica"/>
                <a:sym typeface="Helvetica"/>
              </a:defRPr>
            </a:pPr>
            <a:r>
              <a:rPr sz="1400" dirty="0">
                <a:solidFill>
                  <a:schemeClr val="bg2">
                    <a:lumMod val="50000"/>
                  </a:schemeClr>
                </a:solidFill>
                <a:latin typeface="Calibri" panose="020F0502020204030204" pitchFamily="34" charset="0"/>
                <a:cs typeface="Calibri" panose="020F0502020204030204" pitchFamily="34" charset="0"/>
              </a:rPr>
              <a:t>FOREST FIRE </a:t>
            </a:r>
            <a:r>
              <a:rPr lang="it-IT" sz="1400" dirty="0">
                <a:solidFill>
                  <a:schemeClr val="bg2">
                    <a:lumMod val="50000"/>
                  </a:schemeClr>
                </a:solidFill>
                <a:latin typeface="Calibri" panose="020F0502020204030204" pitchFamily="34" charset="0"/>
                <a:cs typeface="Calibri" panose="020F0502020204030204" pitchFamily="34" charset="0"/>
              </a:rPr>
              <a:t>INTERFACE</a:t>
            </a:r>
            <a:r>
              <a:rPr sz="1400" dirty="0">
                <a:solidFill>
                  <a:schemeClr val="bg2">
                    <a:lumMod val="50000"/>
                  </a:schemeClr>
                </a:solidFill>
                <a:latin typeface="Calibri" panose="020F0502020204030204" pitchFamily="34" charset="0"/>
                <a:cs typeface="Calibri" panose="020F0502020204030204" pitchFamily="34" charset="0"/>
              </a:rPr>
              <a:t> FIRE</a:t>
            </a:r>
          </a:p>
        </p:txBody>
      </p:sp>
      <p:sp>
        <p:nvSpPr>
          <p:cNvPr id="15" name="FLOOD…"/>
          <p:cNvSpPr/>
          <p:nvPr/>
        </p:nvSpPr>
        <p:spPr>
          <a:xfrm>
            <a:off x="9878914" y="2188543"/>
            <a:ext cx="1579258" cy="847384"/>
          </a:xfrm>
          <a:prstGeom prst="rect">
            <a:avLst/>
          </a:prstGeom>
          <a:noFill/>
          <a:ln w="38100">
            <a:solidFill>
              <a:srgbClr val="FF0000"/>
            </a:solidFill>
          </a:ln>
          <a:extLst>
            <a:ext uri="{C572A759-6A51-4108-AA02-DFA0A04FC94B}">
              <ma14:wrappingTextBoxFlag xmlns="" xmlns:ma14="http://schemas.microsoft.com/office/mac/drawingml/2011/main" val="1"/>
            </a:ext>
          </a:extLst>
        </p:spPr>
        <p:style>
          <a:lnRef idx="1">
            <a:schemeClr val="accent2"/>
          </a:lnRef>
          <a:fillRef idx="2">
            <a:schemeClr val="accent2"/>
          </a:fillRef>
          <a:effectRef idx="1">
            <a:schemeClr val="accent2"/>
          </a:effectRef>
          <a:fontRef idx="minor">
            <a:schemeClr val="dk1"/>
          </a:fontRef>
        </p:style>
        <p:txBody>
          <a:bodyPr wrap="square" lIns="27093" tIns="27093" rIns="27093" bIns="27093" numCol="1" anchor="ctr">
            <a:noAutofit/>
          </a:bodyPr>
          <a:lstStyle/>
          <a:p>
            <a:pPr algn="ctr" defTabSz="587022">
              <a:defRPr sz="1000" b="1">
                <a:solidFill>
                  <a:schemeClr val="accent5"/>
                </a:solidFill>
                <a:latin typeface="Helvetica"/>
                <a:ea typeface="Helvetica"/>
                <a:cs typeface="Helvetica"/>
                <a:sym typeface="Helvetica"/>
              </a:defRPr>
            </a:pPr>
            <a:r>
              <a:rPr sz="1400" dirty="0">
                <a:solidFill>
                  <a:schemeClr val="bg2">
                    <a:lumMod val="50000"/>
                  </a:schemeClr>
                </a:solidFill>
                <a:latin typeface="Calibri" panose="020F0502020204030204" pitchFamily="34" charset="0"/>
                <a:cs typeface="Calibri" panose="020F0502020204030204" pitchFamily="34" charset="0"/>
              </a:rPr>
              <a:t>FLOOD</a:t>
            </a:r>
          </a:p>
          <a:p>
            <a:pPr algn="ctr" defTabSz="587022">
              <a:defRPr sz="1000" b="1">
                <a:solidFill>
                  <a:schemeClr val="accent5"/>
                </a:solidFill>
                <a:latin typeface="Helvetica"/>
                <a:ea typeface="Helvetica"/>
                <a:cs typeface="Helvetica"/>
                <a:sym typeface="Helvetica"/>
              </a:defRPr>
            </a:pPr>
            <a:r>
              <a:rPr sz="1400" dirty="0">
                <a:solidFill>
                  <a:schemeClr val="bg2">
                    <a:lumMod val="50000"/>
                  </a:schemeClr>
                </a:solidFill>
                <a:latin typeface="Calibri" panose="020F0502020204030204" pitchFamily="34" charset="0"/>
                <a:cs typeface="Calibri" panose="020F0502020204030204" pitchFamily="34" charset="0"/>
              </a:rPr>
              <a:t>HEAVY RAIN</a:t>
            </a:r>
          </a:p>
        </p:txBody>
      </p:sp>
      <p:sp>
        <p:nvSpPr>
          <p:cNvPr id="17" name="WINDSTORM…"/>
          <p:cNvSpPr/>
          <p:nvPr/>
        </p:nvSpPr>
        <p:spPr>
          <a:xfrm>
            <a:off x="8076989" y="2188543"/>
            <a:ext cx="1579258" cy="847384"/>
          </a:xfrm>
          <a:prstGeom prst="rect">
            <a:avLst/>
          </a:prstGeom>
          <a:noFill/>
          <a:ln w="38100">
            <a:solidFill>
              <a:srgbClr val="FF9900"/>
            </a:solidFill>
          </a:ln>
          <a:extLst>
            <a:ext uri="{C572A759-6A51-4108-AA02-DFA0A04FC94B}">
              <ma14:wrappingTextBoxFlag xmlns="" xmlns:ma14="http://schemas.microsoft.com/office/mac/drawingml/2011/main" val="1"/>
            </a:ext>
          </a:extLst>
        </p:spPr>
        <p:style>
          <a:lnRef idx="1">
            <a:schemeClr val="accent2"/>
          </a:lnRef>
          <a:fillRef idx="2">
            <a:schemeClr val="accent2"/>
          </a:fillRef>
          <a:effectRef idx="1">
            <a:schemeClr val="accent2"/>
          </a:effectRef>
          <a:fontRef idx="minor">
            <a:schemeClr val="dk1"/>
          </a:fontRef>
        </p:style>
        <p:txBody>
          <a:bodyPr wrap="square" lIns="27093" tIns="27093" rIns="27093" bIns="27093" numCol="1" anchor="ctr">
            <a:noAutofit/>
          </a:bodyPr>
          <a:lstStyle/>
          <a:p>
            <a:pPr algn="ctr" defTabSz="587022">
              <a:defRPr sz="1000" b="1">
                <a:solidFill>
                  <a:schemeClr val="accent5"/>
                </a:solidFill>
                <a:latin typeface="Helvetica"/>
                <a:ea typeface="Helvetica"/>
                <a:cs typeface="Helvetica"/>
                <a:sym typeface="Helvetica"/>
              </a:defRPr>
            </a:pPr>
            <a:r>
              <a:rPr sz="1400" dirty="0">
                <a:solidFill>
                  <a:schemeClr val="bg2">
                    <a:lumMod val="50000"/>
                  </a:schemeClr>
                </a:solidFill>
                <a:latin typeface="Calibri" panose="020F0502020204030204" pitchFamily="34" charset="0"/>
                <a:cs typeface="Calibri" panose="020F0502020204030204" pitchFamily="34" charset="0"/>
              </a:rPr>
              <a:t>WINDSTORM</a:t>
            </a:r>
          </a:p>
          <a:p>
            <a:pPr algn="ctr" defTabSz="587022">
              <a:defRPr sz="1000" b="1">
                <a:solidFill>
                  <a:schemeClr val="accent5"/>
                </a:solidFill>
                <a:latin typeface="Helvetica"/>
                <a:ea typeface="Helvetica"/>
                <a:cs typeface="Helvetica"/>
                <a:sym typeface="Helvetica"/>
              </a:defRPr>
            </a:pPr>
            <a:r>
              <a:rPr sz="1400" dirty="0">
                <a:solidFill>
                  <a:schemeClr val="bg2">
                    <a:lumMod val="50000"/>
                  </a:schemeClr>
                </a:solidFill>
                <a:latin typeface="Calibri" panose="020F0502020204030204" pitchFamily="34" charset="0"/>
                <a:cs typeface="Calibri" panose="020F0502020204030204" pitchFamily="34" charset="0"/>
              </a:rPr>
              <a:t>STORMSURGE</a:t>
            </a:r>
          </a:p>
        </p:txBody>
      </p:sp>
      <p:sp>
        <p:nvSpPr>
          <p:cNvPr id="18" name="LANDSLIDE…"/>
          <p:cNvSpPr/>
          <p:nvPr/>
        </p:nvSpPr>
        <p:spPr>
          <a:xfrm>
            <a:off x="9878915" y="3234694"/>
            <a:ext cx="1579258" cy="847384"/>
          </a:xfrm>
          <a:prstGeom prst="rect">
            <a:avLst/>
          </a:prstGeom>
          <a:noFill/>
          <a:ln w="38100">
            <a:solidFill>
              <a:srgbClr val="FF0000"/>
            </a:solidFill>
          </a:ln>
          <a:extLst>
            <a:ext uri="{C572A759-6A51-4108-AA02-DFA0A04FC94B}">
              <ma14:wrappingTextBoxFlag xmlns="" xmlns:ma14="http://schemas.microsoft.com/office/mac/drawingml/2011/main" val="1"/>
            </a:ext>
          </a:extLst>
        </p:spPr>
        <p:style>
          <a:lnRef idx="1">
            <a:schemeClr val="accent2"/>
          </a:lnRef>
          <a:fillRef idx="2">
            <a:schemeClr val="accent2"/>
          </a:fillRef>
          <a:effectRef idx="1">
            <a:schemeClr val="accent2"/>
          </a:effectRef>
          <a:fontRef idx="minor">
            <a:schemeClr val="dk1"/>
          </a:fontRef>
        </p:style>
        <p:txBody>
          <a:bodyPr wrap="square" lIns="27093" tIns="27093" rIns="27093" bIns="27093" numCol="1" anchor="ctr">
            <a:noAutofit/>
          </a:bodyPr>
          <a:lstStyle/>
          <a:p>
            <a:pPr algn="ctr" defTabSz="587022">
              <a:defRPr sz="1000" b="1">
                <a:solidFill>
                  <a:schemeClr val="accent5"/>
                </a:solidFill>
                <a:latin typeface="Helvetica"/>
                <a:ea typeface="Helvetica"/>
                <a:cs typeface="Helvetica"/>
                <a:sym typeface="Helvetica"/>
              </a:defRPr>
            </a:pPr>
            <a:r>
              <a:rPr sz="1400" b="1" dirty="0">
                <a:solidFill>
                  <a:schemeClr val="bg2">
                    <a:lumMod val="50000"/>
                  </a:schemeClr>
                </a:solidFill>
                <a:latin typeface="Calibri" panose="020F0502020204030204" pitchFamily="34" charset="0"/>
                <a:ea typeface="Helvetica"/>
                <a:cs typeface="Calibri" panose="020F0502020204030204" pitchFamily="34" charset="0"/>
                <a:sym typeface="Helvetica"/>
              </a:rPr>
              <a:t>LANDSLIDE</a:t>
            </a:r>
          </a:p>
          <a:p>
            <a:pPr algn="ctr" defTabSz="587022">
              <a:defRPr sz="1000" b="1">
                <a:solidFill>
                  <a:schemeClr val="accent5"/>
                </a:solidFill>
                <a:latin typeface="Helvetica"/>
                <a:ea typeface="Helvetica"/>
                <a:cs typeface="Helvetica"/>
                <a:sym typeface="Helvetica"/>
              </a:defRPr>
            </a:pPr>
            <a:r>
              <a:rPr sz="1400" b="1" dirty="0">
                <a:solidFill>
                  <a:schemeClr val="bg2">
                    <a:lumMod val="50000"/>
                  </a:schemeClr>
                </a:solidFill>
                <a:latin typeface="Calibri" panose="020F0502020204030204" pitchFamily="34" charset="0"/>
                <a:ea typeface="Helvetica"/>
                <a:cs typeface="Calibri" panose="020F0502020204030204" pitchFamily="34" charset="0"/>
                <a:sym typeface="Helvetica"/>
              </a:rPr>
              <a:t>DEBRIS FLOW</a:t>
            </a:r>
          </a:p>
        </p:txBody>
      </p:sp>
      <p:sp>
        <p:nvSpPr>
          <p:cNvPr id="21" name="COASTAL EROSION"/>
          <p:cNvSpPr/>
          <p:nvPr/>
        </p:nvSpPr>
        <p:spPr>
          <a:xfrm>
            <a:off x="6308495" y="2188543"/>
            <a:ext cx="1579258" cy="847384"/>
          </a:xfrm>
          <a:prstGeom prst="rect">
            <a:avLst/>
          </a:prstGeom>
          <a:noFill/>
          <a:ln w="38100">
            <a:solidFill>
              <a:srgbClr val="FFFF00"/>
            </a:solidFill>
          </a:ln>
          <a:extLst>
            <a:ext uri="{C572A759-6A51-4108-AA02-DFA0A04FC94B}">
              <ma14:wrappingTextBoxFlag xmlns="" xmlns:ma14="http://schemas.microsoft.com/office/mac/drawingml/2011/main" val="1"/>
            </a:ext>
          </a:extLst>
        </p:spPr>
        <p:style>
          <a:lnRef idx="1">
            <a:schemeClr val="accent4"/>
          </a:lnRef>
          <a:fillRef idx="2">
            <a:schemeClr val="accent4"/>
          </a:fillRef>
          <a:effectRef idx="1">
            <a:schemeClr val="accent4"/>
          </a:effectRef>
          <a:fontRef idx="minor">
            <a:schemeClr val="dk1"/>
          </a:fontRef>
        </p:style>
        <p:txBody>
          <a:bodyPr wrap="square" lIns="27093" tIns="27093" rIns="27093" bIns="27093" numCol="1" anchor="ctr">
            <a:noAutofit/>
          </a:bodyPr>
          <a:lstStyle>
            <a:lvl1pPr defTabSz="587022">
              <a:defRPr sz="1000" b="1">
                <a:solidFill>
                  <a:schemeClr val="accent5"/>
                </a:solidFill>
                <a:latin typeface="Helvetica"/>
                <a:ea typeface="Helvetica"/>
                <a:cs typeface="Helvetica"/>
                <a:sym typeface="Helvetica"/>
              </a:defRPr>
            </a:lvl1pPr>
          </a:lstStyle>
          <a:p>
            <a:pPr algn="ctr"/>
            <a:r>
              <a:rPr lang="it-IT" sz="1400" dirty="0">
                <a:solidFill>
                  <a:schemeClr val="bg2">
                    <a:lumMod val="50000"/>
                  </a:schemeClr>
                </a:solidFill>
                <a:latin typeface="Calibri" panose="020F0502020204030204" pitchFamily="34" charset="0"/>
                <a:cs typeface="Calibri" panose="020F0502020204030204" pitchFamily="34" charset="0"/>
              </a:rPr>
              <a:t>SEA LEVEL RISE</a:t>
            </a:r>
          </a:p>
          <a:p>
            <a:pPr algn="ctr"/>
            <a:r>
              <a:rPr sz="1400" dirty="0">
                <a:solidFill>
                  <a:schemeClr val="bg2">
                    <a:lumMod val="50000"/>
                  </a:schemeClr>
                </a:solidFill>
                <a:latin typeface="Calibri" panose="020F0502020204030204" pitchFamily="34" charset="0"/>
                <a:cs typeface="Calibri" panose="020F0502020204030204" pitchFamily="34" charset="0"/>
              </a:rPr>
              <a:t>COASTAL EROSION</a:t>
            </a:r>
          </a:p>
        </p:txBody>
      </p:sp>
      <p:sp>
        <p:nvSpPr>
          <p:cNvPr id="23" name="HEAT WAVE URBAN H.I."/>
          <p:cNvSpPr/>
          <p:nvPr/>
        </p:nvSpPr>
        <p:spPr>
          <a:xfrm>
            <a:off x="8099318" y="3234694"/>
            <a:ext cx="1579258" cy="847384"/>
          </a:xfrm>
          <a:prstGeom prst="rect">
            <a:avLst/>
          </a:prstGeom>
          <a:noFill/>
          <a:ln w="38100">
            <a:solidFill>
              <a:srgbClr val="FF9900"/>
            </a:solidFill>
          </a:ln>
          <a:extLst>
            <a:ext uri="{C572A759-6A51-4108-AA02-DFA0A04FC94B}">
              <ma14:wrappingTextBoxFlag xmlns="" xmlns:ma14="http://schemas.microsoft.com/office/mac/drawingml/2011/main" val="1"/>
            </a:ext>
          </a:extLst>
        </p:spPr>
        <p:style>
          <a:lnRef idx="1">
            <a:schemeClr val="accent2"/>
          </a:lnRef>
          <a:fillRef idx="2">
            <a:schemeClr val="accent2"/>
          </a:fillRef>
          <a:effectRef idx="1">
            <a:schemeClr val="accent2"/>
          </a:effectRef>
          <a:fontRef idx="minor">
            <a:schemeClr val="dk1"/>
          </a:fontRef>
        </p:style>
        <p:txBody>
          <a:bodyPr wrap="square" lIns="27093" tIns="27093" rIns="27093" bIns="27093" numCol="1" anchor="ctr">
            <a:noAutofit/>
          </a:bodyPr>
          <a:lstStyle>
            <a:lvl1pPr defTabSz="587022">
              <a:defRPr sz="1000" b="1">
                <a:solidFill>
                  <a:srgbClr val="D71A16"/>
                </a:solidFill>
                <a:latin typeface="Helvetica"/>
                <a:ea typeface="Helvetica"/>
                <a:cs typeface="Helvetica"/>
                <a:sym typeface="Helvetica"/>
              </a:defRPr>
            </a:lvl1pPr>
          </a:lstStyle>
          <a:p>
            <a:pPr algn="ctr">
              <a:defRPr sz="1000" b="1">
                <a:solidFill>
                  <a:schemeClr val="accent5"/>
                </a:solidFill>
                <a:latin typeface="Helvetica"/>
                <a:ea typeface="Helvetica"/>
                <a:cs typeface="Helvetica"/>
                <a:sym typeface="Helvetica"/>
              </a:defRPr>
            </a:pPr>
            <a:r>
              <a:rPr sz="1400" dirty="0">
                <a:solidFill>
                  <a:schemeClr val="bg2">
                    <a:lumMod val="50000"/>
                  </a:schemeClr>
                </a:solidFill>
                <a:latin typeface="Calibri" panose="020F0502020204030204" pitchFamily="34" charset="0"/>
                <a:cs typeface="Calibri" panose="020F0502020204030204" pitchFamily="34" charset="0"/>
              </a:rPr>
              <a:t>HEAT WAVE </a:t>
            </a:r>
            <a:endParaRPr lang="it-IT" sz="1400" dirty="0">
              <a:solidFill>
                <a:schemeClr val="bg2">
                  <a:lumMod val="50000"/>
                </a:schemeClr>
              </a:solidFill>
              <a:latin typeface="Calibri" panose="020F0502020204030204" pitchFamily="34" charset="0"/>
              <a:cs typeface="Calibri" panose="020F0502020204030204" pitchFamily="34" charset="0"/>
            </a:endParaRPr>
          </a:p>
          <a:p>
            <a:pPr algn="ctr">
              <a:defRPr sz="1000" b="1">
                <a:solidFill>
                  <a:schemeClr val="accent5"/>
                </a:solidFill>
                <a:latin typeface="Helvetica"/>
                <a:ea typeface="Helvetica"/>
                <a:cs typeface="Helvetica"/>
                <a:sym typeface="Helvetica"/>
              </a:defRPr>
            </a:pPr>
            <a:r>
              <a:rPr sz="1400" dirty="0">
                <a:solidFill>
                  <a:schemeClr val="bg2">
                    <a:lumMod val="50000"/>
                  </a:schemeClr>
                </a:solidFill>
                <a:latin typeface="Calibri" panose="020F0502020204030204" pitchFamily="34" charset="0"/>
                <a:cs typeface="Calibri" panose="020F0502020204030204" pitchFamily="34" charset="0"/>
              </a:rPr>
              <a:t>URBAN H</a:t>
            </a:r>
            <a:r>
              <a:rPr lang="it-IT" sz="1400" dirty="0">
                <a:solidFill>
                  <a:schemeClr val="bg2">
                    <a:lumMod val="50000"/>
                  </a:schemeClr>
                </a:solidFill>
                <a:latin typeface="Calibri" panose="020F0502020204030204" pitchFamily="34" charset="0"/>
                <a:cs typeface="Calibri" panose="020F0502020204030204" pitchFamily="34" charset="0"/>
              </a:rPr>
              <a:t>EAT </a:t>
            </a:r>
            <a:r>
              <a:rPr sz="1400" dirty="0">
                <a:solidFill>
                  <a:schemeClr val="bg2">
                    <a:lumMod val="50000"/>
                  </a:schemeClr>
                </a:solidFill>
                <a:latin typeface="Calibri" panose="020F0502020204030204" pitchFamily="34" charset="0"/>
                <a:cs typeface="Calibri" panose="020F0502020204030204" pitchFamily="34" charset="0"/>
              </a:rPr>
              <a:t>I</a:t>
            </a:r>
            <a:r>
              <a:rPr lang="it-IT" sz="1400" dirty="0">
                <a:solidFill>
                  <a:schemeClr val="bg2">
                    <a:lumMod val="50000"/>
                  </a:schemeClr>
                </a:solidFill>
                <a:latin typeface="Calibri" panose="020F0502020204030204" pitchFamily="34" charset="0"/>
                <a:cs typeface="Calibri" panose="020F0502020204030204" pitchFamily="34" charset="0"/>
              </a:rPr>
              <a:t>SLAND</a:t>
            </a:r>
            <a:endParaRPr sz="1400" dirty="0">
              <a:solidFill>
                <a:schemeClr val="bg2">
                  <a:lumMod val="50000"/>
                </a:schemeClr>
              </a:solidFill>
              <a:latin typeface="Calibri" panose="020F0502020204030204" pitchFamily="34" charset="0"/>
              <a:cs typeface="Calibri" panose="020F0502020204030204" pitchFamily="34" charset="0"/>
            </a:endParaRPr>
          </a:p>
        </p:txBody>
      </p:sp>
      <p:sp>
        <p:nvSpPr>
          <p:cNvPr id="24" name="DROUGHT"/>
          <p:cNvSpPr/>
          <p:nvPr/>
        </p:nvSpPr>
        <p:spPr>
          <a:xfrm>
            <a:off x="4530016" y="3234446"/>
            <a:ext cx="1579258" cy="847384"/>
          </a:xfrm>
          <a:prstGeom prst="rect">
            <a:avLst/>
          </a:prstGeom>
          <a:noFill/>
          <a:ln w="38100">
            <a:solidFill>
              <a:schemeClr val="accent4">
                <a:lumMod val="20000"/>
                <a:lumOff val="80000"/>
              </a:schemeClr>
            </a:solidFill>
          </a:ln>
          <a:extLst>
            <a:ext uri="{C572A759-6A51-4108-AA02-DFA0A04FC94B}">
              <ma14:wrappingTextBoxFlag xmlns="" xmlns:ma14="http://schemas.microsoft.com/office/mac/drawingml/2011/main" val="1"/>
            </a:ext>
          </a:extLst>
        </p:spPr>
        <p:style>
          <a:lnRef idx="1">
            <a:schemeClr val="accent4"/>
          </a:lnRef>
          <a:fillRef idx="2">
            <a:schemeClr val="accent4"/>
          </a:fillRef>
          <a:effectRef idx="1">
            <a:schemeClr val="accent4"/>
          </a:effectRef>
          <a:fontRef idx="minor">
            <a:schemeClr val="dk1"/>
          </a:fontRef>
        </p:style>
        <p:txBody>
          <a:bodyPr wrap="square" lIns="27093" tIns="27093" rIns="27093" bIns="27093" numCol="1" anchor="ctr">
            <a:noAutofit/>
          </a:bodyPr>
          <a:lstStyle/>
          <a:p>
            <a:pPr algn="ctr" defTabSz="587022"/>
            <a:r>
              <a:rPr sz="1400" b="1">
                <a:solidFill>
                  <a:schemeClr val="bg2">
                    <a:lumMod val="50000"/>
                  </a:schemeClr>
                </a:solidFill>
                <a:latin typeface="Calibri" panose="020F0502020204030204" pitchFamily="34" charset="0"/>
                <a:cs typeface="Calibri" panose="020F0502020204030204" pitchFamily="34" charset="0"/>
              </a:rPr>
              <a:t>DROUGHT </a:t>
            </a:r>
          </a:p>
        </p:txBody>
      </p:sp>
      <p:sp>
        <p:nvSpPr>
          <p:cNvPr id="25" name="WATER AVAILABILITY"/>
          <p:cNvSpPr/>
          <p:nvPr/>
        </p:nvSpPr>
        <p:spPr>
          <a:xfrm>
            <a:off x="6308495" y="3241496"/>
            <a:ext cx="1579258" cy="847384"/>
          </a:xfrm>
          <a:prstGeom prst="rect">
            <a:avLst/>
          </a:prstGeom>
          <a:noFill/>
          <a:ln w="38100">
            <a:solidFill>
              <a:srgbClr val="FFFF00"/>
            </a:solidFill>
          </a:ln>
          <a:extLst>
            <a:ext uri="{C572A759-6A51-4108-AA02-DFA0A04FC94B}">
              <ma14:wrappingTextBoxFlag xmlns="" xmlns:ma14="http://schemas.microsoft.com/office/mac/drawingml/2011/main" val="1"/>
            </a:ext>
          </a:extLst>
        </p:spPr>
        <p:style>
          <a:lnRef idx="1">
            <a:schemeClr val="accent4"/>
          </a:lnRef>
          <a:fillRef idx="2">
            <a:schemeClr val="accent4"/>
          </a:fillRef>
          <a:effectRef idx="1">
            <a:schemeClr val="accent4"/>
          </a:effectRef>
          <a:fontRef idx="minor">
            <a:schemeClr val="dk1"/>
          </a:fontRef>
        </p:style>
        <p:txBody>
          <a:bodyPr wrap="square" lIns="27093" tIns="27093" rIns="27093" bIns="27093" numCol="1" anchor="ctr">
            <a:noAutofit/>
          </a:bodyPr>
          <a:lstStyle>
            <a:lvl1pPr defTabSz="587022">
              <a:defRPr sz="1000" b="1">
                <a:solidFill>
                  <a:schemeClr val="accent5"/>
                </a:solidFill>
                <a:latin typeface="Helvetica"/>
                <a:ea typeface="Helvetica"/>
                <a:cs typeface="Helvetica"/>
                <a:sym typeface="Helvetica"/>
              </a:defRPr>
            </a:lvl1pPr>
          </a:lstStyle>
          <a:p>
            <a:pPr algn="ctr"/>
            <a:r>
              <a:rPr sz="1400" dirty="0">
                <a:solidFill>
                  <a:schemeClr val="bg2">
                    <a:lumMod val="50000"/>
                  </a:schemeClr>
                </a:solidFill>
                <a:latin typeface="Calibri" panose="020F0502020204030204" pitchFamily="34" charset="0"/>
                <a:cs typeface="Calibri" panose="020F0502020204030204" pitchFamily="34" charset="0"/>
              </a:rPr>
              <a:t>WATER AVAILABILITY </a:t>
            </a:r>
          </a:p>
        </p:txBody>
      </p:sp>
      <p:sp>
        <p:nvSpPr>
          <p:cNvPr id="26" name="BIODIVERSITY…"/>
          <p:cNvSpPr/>
          <p:nvPr/>
        </p:nvSpPr>
        <p:spPr>
          <a:xfrm>
            <a:off x="4530016" y="4266734"/>
            <a:ext cx="1579258" cy="847384"/>
          </a:xfrm>
          <a:prstGeom prst="rect">
            <a:avLst/>
          </a:prstGeom>
          <a:noFill/>
          <a:ln w="38100">
            <a:solidFill>
              <a:schemeClr val="accent4">
                <a:lumMod val="20000"/>
                <a:lumOff val="80000"/>
              </a:schemeClr>
            </a:solidFill>
          </a:ln>
          <a:extLst>
            <a:ext uri="{C572A759-6A51-4108-AA02-DFA0A04FC94B}">
              <ma14:wrappingTextBoxFlag xmlns="" xmlns:ma14="http://schemas.microsoft.com/office/mac/drawingml/2011/main" val="1"/>
            </a:ext>
          </a:extLst>
        </p:spPr>
        <p:style>
          <a:lnRef idx="1">
            <a:schemeClr val="accent6"/>
          </a:lnRef>
          <a:fillRef idx="2">
            <a:schemeClr val="accent6"/>
          </a:fillRef>
          <a:effectRef idx="1">
            <a:schemeClr val="accent6"/>
          </a:effectRef>
          <a:fontRef idx="minor">
            <a:schemeClr val="dk1"/>
          </a:fontRef>
        </p:style>
        <p:txBody>
          <a:bodyPr wrap="square" lIns="27093" tIns="27093" rIns="27093" bIns="27093" numCol="1" anchor="ctr">
            <a:noAutofit/>
          </a:bodyPr>
          <a:lstStyle/>
          <a:p>
            <a:pPr algn="ctr" defTabSz="587022">
              <a:defRPr sz="1000" b="1">
                <a:solidFill>
                  <a:srgbClr val="D71A16"/>
                </a:solidFill>
                <a:latin typeface="Helvetica"/>
                <a:ea typeface="Helvetica"/>
                <a:cs typeface="Helvetica"/>
                <a:sym typeface="Helvetica"/>
              </a:defRPr>
            </a:pPr>
            <a:r>
              <a:rPr sz="1400" dirty="0">
                <a:solidFill>
                  <a:schemeClr val="bg2">
                    <a:lumMod val="50000"/>
                  </a:schemeClr>
                </a:solidFill>
                <a:latin typeface="Calibri" panose="020F0502020204030204" pitchFamily="34" charset="0"/>
                <a:cs typeface="Calibri" panose="020F0502020204030204" pitchFamily="34" charset="0"/>
              </a:rPr>
              <a:t>BIODIVERSITY </a:t>
            </a:r>
          </a:p>
          <a:p>
            <a:pPr algn="ctr" defTabSz="587022">
              <a:defRPr sz="1000" b="1">
                <a:solidFill>
                  <a:srgbClr val="D71A16"/>
                </a:solidFill>
                <a:latin typeface="Helvetica"/>
                <a:ea typeface="Helvetica"/>
                <a:cs typeface="Helvetica"/>
                <a:sym typeface="Helvetica"/>
              </a:defRPr>
            </a:pPr>
            <a:r>
              <a:rPr sz="1400" dirty="0">
                <a:solidFill>
                  <a:schemeClr val="bg2">
                    <a:lumMod val="50000"/>
                  </a:schemeClr>
                </a:solidFill>
                <a:latin typeface="Calibri" panose="020F0502020204030204" pitchFamily="34" charset="0"/>
                <a:cs typeface="Calibri" panose="020F0502020204030204" pitchFamily="34" charset="0"/>
              </a:rPr>
              <a:t>LOSS</a:t>
            </a:r>
          </a:p>
        </p:txBody>
      </p:sp>
      <p:sp>
        <p:nvSpPr>
          <p:cNvPr id="27" name="FLOOD…"/>
          <p:cNvSpPr/>
          <p:nvPr/>
        </p:nvSpPr>
        <p:spPr>
          <a:xfrm>
            <a:off x="8104484" y="4266725"/>
            <a:ext cx="1579258" cy="847384"/>
          </a:xfrm>
          <a:prstGeom prst="rect">
            <a:avLst/>
          </a:prstGeom>
          <a:noFill/>
          <a:ln w="38100">
            <a:solidFill>
              <a:srgbClr val="FFFF00"/>
            </a:solidFill>
          </a:ln>
          <a:extLst>
            <a:ext uri="{C572A759-6A51-4108-AA02-DFA0A04FC94B}">
              <ma14:wrappingTextBoxFlag xmlns="" xmlns:ma14="http://schemas.microsoft.com/office/mac/drawingml/2011/main" val="1"/>
            </a:ext>
          </a:extLst>
        </p:spPr>
        <p:style>
          <a:lnRef idx="1">
            <a:schemeClr val="accent4"/>
          </a:lnRef>
          <a:fillRef idx="2">
            <a:schemeClr val="accent4"/>
          </a:fillRef>
          <a:effectRef idx="1">
            <a:schemeClr val="accent4"/>
          </a:effectRef>
          <a:fontRef idx="minor">
            <a:schemeClr val="dk1"/>
          </a:fontRef>
        </p:style>
        <p:txBody>
          <a:bodyPr wrap="square" lIns="27093" tIns="27093" rIns="27093" bIns="27093" numCol="1" anchor="ctr">
            <a:noAutofit/>
          </a:bodyPr>
          <a:lstStyle/>
          <a:p>
            <a:pPr algn="ctr" defTabSz="587022">
              <a:defRPr sz="1000" b="1">
                <a:solidFill>
                  <a:schemeClr val="accent5"/>
                </a:solidFill>
                <a:latin typeface="Helvetica"/>
                <a:ea typeface="Helvetica"/>
                <a:cs typeface="Helvetica"/>
                <a:sym typeface="Helvetica"/>
              </a:defRPr>
            </a:pPr>
            <a:r>
              <a:rPr lang="it-IT" sz="1400" dirty="0">
                <a:solidFill>
                  <a:schemeClr val="bg2">
                    <a:lumMod val="50000"/>
                  </a:schemeClr>
                </a:solidFill>
                <a:latin typeface="Calibri" panose="020F0502020204030204" pitchFamily="34" charset="0"/>
                <a:cs typeface="Calibri" panose="020F0502020204030204" pitchFamily="34" charset="0"/>
              </a:rPr>
              <a:t>ENERGY CONSUMPTION</a:t>
            </a:r>
            <a:endParaRPr sz="1400" dirty="0">
              <a:solidFill>
                <a:schemeClr val="bg2">
                  <a:lumMod val="50000"/>
                </a:schemeClr>
              </a:solidFill>
              <a:latin typeface="Calibri" panose="020F0502020204030204" pitchFamily="34" charset="0"/>
              <a:cs typeface="Calibri" panose="020F0502020204030204" pitchFamily="34" charset="0"/>
            </a:endParaRPr>
          </a:p>
        </p:txBody>
      </p:sp>
      <p:sp>
        <p:nvSpPr>
          <p:cNvPr id="28" name="FLOOD…"/>
          <p:cNvSpPr/>
          <p:nvPr/>
        </p:nvSpPr>
        <p:spPr>
          <a:xfrm>
            <a:off x="6308495" y="4266734"/>
            <a:ext cx="1579258" cy="847384"/>
          </a:xfrm>
          <a:prstGeom prst="rect">
            <a:avLst/>
          </a:prstGeom>
          <a:noFill/>
          <a:ln w="38100">
            <a:solidFill>
              <a:srgbClr val="FFFF00"/>
            </a:solidFill>
          </a:ln>
          <a:extLst>
            <a:ext uri="{C572A759-6A51-4108-AA02-DFA0A04FC94B}">
              <ma14:wrappingTextBoxFlag xmlns="" xmlns:ma14="http://schemas.microsoft.com/office/mac/drawingml/2011/main" val="1"/>
            </a:ext>
          </a:extLst>
        </p:spPr>
        <p:style>
          <a:lnRef idx="1">
            <a:schemeClr val="accent4"/>
          </a:lnRef>
          <a:fillRef idx="2">
            <a:schemeClr val="accent4"/>
          </a:fillRef>
          <a:effectRef idx="1">
            <a:schemeClr val="accent4"/>
          </a:effectRef>
          <a:fontRef idx="minor">
            <a:schemeClr val="dk1"/>
          </a:fontRef>
        </p:style>
        <p:txBody>
          <a:bodyPr wrap="square" lIns="27093" tIns="27093" rIns="27093" bIns="27093" numCol="1" anchor="ctr">
            <a:noAutofit/>
          </a:bodyPr>
          <a:lstStyle/>
          <a:p>
            <a:pPr algn="ctr" defTabSz="587022">
              <a:defRPr sz="1000" b="1">
                <a:solidFill>
                  <a:schemeClr val="accent5"/>
                </a:solidFill>
                <a:latin typeface="Helvetica"/>
                <a:ea typeface="Helvetica"/>
                <a:cs typeface="Helvetica"/>
                <a:sym typeface="Helvetica"/>
              </a:defRPr>
            </a:pPr>
            <a:r>
              <a:rPr lang="it-IT" sz="1400" dirty="0">
                <a:solidFill>
                  <a:schemeClr val="bg2">
                    <a:lumMod val="50000"/>
                  </a:schemeClr>
                </a:solidFill>
                <a:latin typeface="Calibri" panose="020F0502020204030204" pitchFamily="34" charset="0"/>
                <a:cs typeface="Calibri" panose="020F0502020204030204" pitchFamily="34" charset="0"/>
              </a:rPr>
              <a:t>AIR QUALITY</a:t>
            </a:r>
            <a:endParaRPr sz="1400" dirty="0">
              <a:solidFill>
                <a:schemeClr val="bg2">
                  <a:lumMod val="50000"/>
                </a:schemeClr>
              </a:solidFill>
              <a:latin typeface="Calibri" panose="020F0502020204030204" pitchFamily="34" charset="0"/>
              <a:cs typeface="Calibri" panose="020F0502020204030204" pitchFamily="34" charset="0"/>
            </a:endParaRPr>
          </a:p>
        </p:txBody>
      </p:sp>
      <p:cxnSp>
        <p:nvCxnSpPr>
          <p:cNvPr id="30" name="Connettore 2 29"/>
          <p:cNvCxnSpPr/>
          <p:nvPr/>
        </p:nvCxnSpPr>
        <p:spPr>
          <a:xfrm flipH="1" flipV="1">
            <a:off x="4296477" y="1793782"/>
            <a:ext cx="13855" cy="385200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32" name="Connettore 2 31"/>
          <p:cNvCxnSpPr/>
          <p:nvPr/>
        </p:nvCxnSpPr>
        <p:spPr>
          <a:xfrm>
            <a:off x="3963985" y="5326699"/>
            <a:ext cx="7884000" cy="13855"/>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sp>
        <p:nvSpPr>
          <p:cNvPr id="33" name="CasellaDiTesto 32"/>
          <p:cNvSpPr txBox="1"/>
          <p:nvPr/>
        </p:nvSpPr>
        <p:spPr>
          <a:xfrm>
            <a:off x="10281632" y="5285141"/>
            <a:ext cx="1108830" cy="307777"/>
          </a:xfrm>
          <a:prstGeom prst="rect">
            <a:avLst/>
          </a:prstGeom>
          <a:noFill/>
        </p:spPr>
        <p:txBody>
          <a:bodyPr wrap="none" rtlCol="0">
            <a:spAutoFit/>
          </a:bodyPr>
          <a:lstStyle/>
          <a:p>
            <a:r>
              <a:rPr lang="it-IT" sz="1400" i="1" dirty="0" err="1">
                <a:latin typeface="Calibri" panose="020F0502020204030204" pitchFamily="34" charset="0"/>
                <a:cs typeface="Calibri" panose="020F0502020204030204" pitchFamily="34" charset="0"/>
              </a:rPr>
              <a:t>occurrencies</a:t>
            </a:r>
            <a:endParaRPr lang="it-IT" sz="1400" i="1" dirty="0">
              <a:latin typeface="Calibri" panose="020F0502020204030204" pitchFamily="34" charset="0"/>
              <a:cs typeface="Calibri" panose="020F0502020204030204" pitchFamily="34" charset="0"/>
            </a:endParaRPr>
          </a:p>
        </p:txBody>
      </p:sp>
      <p:sp>
        <p:nvSpPr>
          <p:cNvPr id="34" name="CasellaDiTesto 33"/>
          <p:cNvSpPr txBox="1"/>
          <p:nvPr/>
        </p:nvSpPr>
        <p:spPr>
          <a:xfrm rot="16200000">
            <a:off x="3718664" y="2420319"/>
            <a:ext cx="894797" cy="307777"/>
          </a:xfrm>
          <a:prstGeom prst="rect">
            <a:avLst/>
          </a:prstGeom>
          <a:noFill/>
        </p:spPr>
        <p:txBody>
          <a:bodyPr wrap="none" rtlCol="0">
            <a:spAutoFit/>
          </a:bodyPr>
          <a:lstStyle/>
          <a:p>
            <a:r>
              <a:rPr lang="it-IT" sz="1400" i="1" dirty="0" err="1">
                <a:latin typeface="Calibri" panose="020F0502020204030204" pitchFamily="34" charset="0"/>
                <a:cs typeface="Calibri" panose="020F0502020204030204" pitchFamily="34" charset="0"/>
              </a:rPr>
              <a:t>damages</a:t>
            </a:r>
            <a:r>
              <a:rPr lang="it-IT" sz="1400" i="1" dirty="0">
                <a:latin typeface="Calibri" panose="020F0502020204030204" pitchFamily="34" charset="0"/>
                <a:cs typeface="Calibri" panose="020F0502020204030204" pitchFamily="34" charset="0"/>
              </a:rPr>
              <a:t> </a:t>
            </a:r>
          </a:p>
        </p:txBody>
      </p:sp>
      <p:sp>
        <p:nvSpPr>
          <p:cNvPr id="29" name="CasellaDiTesto 28"/>
          <p:cNvSpPr txBox="1"/>
          <p:nvPr/>
        </p:nvSpPr>
        <p:spPr>
          <a:xfrm>
            <a:off x="1524000" y="0"/>
            <a:ext cx="10668000" cy="707886"/>
          </a:xfrm>
          <a:prstGeom prst="rect">
            <a:avLst/>
          </a:prstGeom>
          <a:noFill/>
        </p:spPr>
        <p:txBody>
          <a:bodyPr wrap="square" rtlCol="0">
            <a:spAutoFit/>
          </a:bodyPr>
          <a:lstStyle>
            <a:defPPr marL="0" marR="0" indent="0" algn="l" defTabSz="685800" rtl="0" fontAlgn="auto" latinLnBrk="1"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defRPr>
            </a:defPPr>
            <a:lvl1pPr algn="r">
              <a:defRPr sz="2000" kern="1200" cap="all" spc="-100">
                <a:solidFill>
                  <a:schemeClr val="bg1"/>
                </a:solidFill>
                <a:latin typeface="Calibri" pitchFamily="34" charset="0"/>
              </a:defRPr>
            </a:lvl1pPr>
          </a:lstStyle>
          <a:p>
            <a:r>
              <a:rPr lang="en-US" dirty="0">
                <a:cs typeface="Calibri" panose="020F0502020204030204" pitchFamily="34" charset="0"/>
              </a:rPr>
              <a:t>Genoa’s path towards climate resilience </a:t>
            </a:r>
            <a:r>
              <a:rPr lang="it-IT" dirty="0">
                <a:cs typeface="Calibri" panose="020F0502020204030204" pitchFamily="34" charset="0"/>
              </a:rPr>
              <a:t>- </a:t>
            </a:r>
            <a:r>
              <a:rPr lang="en-US" cap="none" dirty="0">
                <a:cs typeface="Calibri" panose="020F0502020204030204" pitchFamily="34" charset="0"/>
              </a:rPr>
              <a:t>Climate-related risks summary in Genoa</a:t>
            </a:r>
            <a:endParaRPr lang="en-US" dirty="0">
              <a:cs typeface="Calibri" panose="020F0502020204030204" pitchFamily="34" charset="0"/>
            </a:endParaRPr>
          </a:p>
          <a:p>
            <a:endParaRPr lang="en-US" dirty="0">
              <a:cs typeface="Calibri" panose="020F0502020204030204" pitchFamily="34" charset="0"/>
            </a:endParaRPr>
          </a:p>
        </p:txBody>
      </p:sp>
      <p:sp>
        <p:nvSpPr>
          <p:cNvPr id="2" name="Rettangolo 1">
            <a:extLst>
              <a:ext uri="{FF2B5EF4-FFF2-40B4-BE49-F238E27FC236}">
                <a16:creationId xmlns:a16="http://schemas.microsoft.com/office/drawing/2014/main" id="{081809D3-9587-47B4-BAF6-E2E2EE9CB6CE}"/>
              </a:ext>
            </a:extLst>
          </p:cNvPr>
          <p:cNvSpPr/>
          <p:nvPr/>
        </p:nvSpPr>
        <p:spPr>
          <a:xfrm>
            <a:off x="322053" y="707886"/>
            <a:ext cx="11525932" cy="830997"/>
          </a:xfrm>
          <a:prstGeom prst="rect">
            <a:avLst/>
          </a:prstGeom>
        </p:spPr>
        <p:txBody>
          <a:bodyPr vert="horz" lIns="121920" tIns="60960" rIns="121920" bIns="60960" rtlCol="0">
            <a:noAutofit/>
          </a:bodyPr>
          <a:lstStyle/>
          <a:p>
            <a:pPr defTabSz="457200" hangingPunct="1">
              <a:spcBef>
                <a:spcPct val="20000"/>
              </a:spcBef>
              <a:buFont typeface="Arial"/>
            </a:pPr>
            <a:r>
              <a:rPr lang="en-US" sz="1800" kern="1200" dirty="0">
                <a:solidFill>
                  <a:schemeClr val="tx1"/>
                </a:solidFill>
                <a:latin typeface="Calibri" panose="020F0502020204030204" pitchFamily="34" charset="0"/>
                <a:ea typeface="+mn-ea"/>
                <a:cs typeface="Calibri" panose="020F0502020204030204" pitchFamily="34" charset="0"/>
              </a:rPr>
              <a:t>The CITY carry on an analysis of 108 possible scenarios regarding the three mega trends, with indication of impact severity at local scale; among them  51 occurrences  have been identified as the most  affecting the Genoese territory. Climate scenario analyzed have been 53 and the most affecting occurrences are 17 clustered below.  </a:t>
            </a:r>
            <a:endParaRPr lang="it-IT" sz="1800" kern="1200" dirty="0">
              <a:solidFill>
                <a:schemeClr val="tx1"/>
              </a:solidFill>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2840774142"/>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Solstizio">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Office classico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Scia di vapore">
  <a:themeElements>
    <a:clrScheme name="Scia di vapore">
      <a:dk1>
        <a:srgbClr val="000000"/>
      </a:dk1>
      <a:lt1>
        <a:srgbClr val="FFFFFF"/>
      </a:lt1>
      <a:dk2>
        <a:srgbClr val="A7A7A7"/>
      </a:dk2>
      <a:lt2>
        <a:srgbClr val="535353"/>
      </a:lt2>
      <a:accent1>
        <a:srgbClr val="C4220D"/>
      </a:accent1>
      <a:accent2>
        <a:srgbClr val="EB7712"/>
      </a:accent2>
      <a:accent3>
        <a:srgbClr val="ECBD31"/>
      </a:accent3>
      <a:accent4>
        <a:srgbClr val="92CE4A"/>
      </a:accent4>
      <a:accent5>
        <a:srgbClr val="50CFB4"/>
      </a:accent5>
      <a:accent6>
        <a:srgbClr val="0D8EC5"/>
      </a:accent6>
      <a:hlink>
        <a:srgbClr val="0000FF"/>
      </a:hlink>
      <a:folHlink>
        <a:srgbClr val="FF00FF"/>
      </a:folHlink>
    </a:clrScheme>
    <a:fontScheme name="Scia di vapore">
      <a:majorFont>
        <a:latin typeface="Helvetica"/>
        <a:ea typeface="Helvetica"/>
        <a:cs typeface="Helvetica"/>
      </a:majorFont>
      <a:minorFont>
        <a:latin typeface="Calibri"/>
        <a:ea typeface="Calibri"/>
        <a:cs typeface="Calibri"/>
      </a:minorFont>
    </a:fontScheme>
    <a:fmtScheme name="Scia di vapor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TF00001199</Template>
  <TotalTime>27908</TotalTime>
  <Words>3045</Words>
  <Application>Microsoft Office PowerPoint</Application>
  <PresentationFormat>Widescreen</PresentationFormat>
  <Paragraphs>351</Paragraphs>
  <Slides>28</Slides>
  <Notes>9</Notes>
  <HiddenSlides>0</HiddenSlides>
  <MMClips>0</MMClips>
  <ScaleCrop>false</ScaleCrop>
  <HeadingPairs>
    <vt:vector size="8" baseType="variant">
      <vt:variant>
        <vt:lpstr>Caratteri utilizzati</vt:lpstr>
      </vt:variant>
      <vt:variant>
        <vt:i4>14</vt:i4>
      </vt:variant>
      <vt:variant>
        <vt:lpstr>Tema</vt:lpstr>
      </vt:variant>
      <vt:variant>
        <vt:i4>1</vt:i4>
      </vt:variant>
      <vt:variant>
        <vt:lpstr>Server OLE incorporati</vt:lpstr>
      </vt:variant>
      <vt:variant>
        <vt:i4>1</vt:i4>
      </vt:variant>
      <vt:variant>
        <vt:lpstr>Titoli diapositive</vt:lpstr>
      </vt:variant>
      <vt:variant>
        <vt:i4>28</vt:i4>
      </vt:variant>
    </vt:vector>
  </HeadingPairs>
  <TitlesOfParts>
    <vt:vector size="44" baseType="lpstr">
      <vt:lpstr>Arial</vt:lpstr>
      <vt:lpstr>Arial Black</vt:lpstr>
      <vt:lpstr>Barlow</vt:lpstr>
      <vt:lpstr>Calibri</vt:lpstr>
      <vt:lpstr>Century Gothic</vt:lpstr>
      <vt:lpstr>Fira Sans SemiBold</vt:lpstr>
      <vt:lpstr>Futura Bold</vt:lpstr>
      <vt:lpstr>Helvetica</vt:lpstr>
      <vt:lpstr>Helvetica Light</vt:lpstr>
      <vt:lpstr>Noto Sans</vt:lpstr>
      <vt:lpstr>Open Sans</vt:lpstr>
      <vt:lpstr>Roboto Slab</vt:lpstr>
      <vt:lpstr>Symbol</vt:lpstr>
      <vt:lpstr>Tahoma</vt:lpstr>
      <vt:lpstr>Clarity</vt:lpstr>
      <vt:lpstr>Microsoft Excel Chart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GENOVA@RESILIENTE</dc:title>
  <dc:creator>Manca Stefania</dc:creator>
  <cp:lastModifiedBy>Manca Stefania</cp:lastModifiedBy>
  <cp:revision>331</cp:revision>
  <cp:lastPrinted>2019-03-12T13:18:08Z</cp:lastPrinted>
  <dcterms:modified xsi:type="dcterms:W3CDTF">2021-05-18T13:32:10Z</dcterms:modified>
</cp:coreProperties>
</file>