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447" r:id="rId2"/>
    <p:sldId id="459" r:id="rId3"/>
    <p:sldId id="360" r:id="rId4"/>
    <p:sldId id="450" r:id="rId5"/>
    <p:sldId id="467" r:id="rId6"/>
    <p:sldId id="471" r:id="rId7"/>
    <p:sldId id="464" r:id="rId8"/>
    <p:sldId id="470" r:id="rId9"/>
    <p:sldId id="466" r:id="rId10"/>
    <p:sldId id="463" r:id="rId11"/>
    <p:sldId id="468" r:id="rId12"/>
    <p:sldId id="469" r:id="rId13"/>
    <p:sldId id="462" r:id="rId14"/>
  </p:sldIdLst>
  <p:sldSz cx="12192000" cy="6858000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DC39F2-8141-461A-BE4D-7B63D3A8EE3B}">
          <p14:sldIdLst>
            <p14:sldId id="447"/>
            <p14:sldId id="459"/>
            <p14:sldId id="360"/>
            <p14:sldId id="450"/>
            <p14:sldId id="467"/>
            <p14:sldId id="471"/>
            <p14:sldId id="464"/>
            <p14:sldId id="470"/>
            <p14:sldId id="466"/>
            <p14:sldId id="463"/>
            <p14:sldId id="468"/>
            <p14:sldId id="469"/>
            <p14:sldId id="4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7DBEFF"/>
    <a:srgbClr val="7FD6FD"/>
    <a:srgbClr val="FD7D55"/>
    <a:srgbClr val="003399"/>
    <a:srgbClr val="B776FE"/>
    <a:srgbClr val="FFFF66"/>
    <a:srgbClr val="279FB7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2157" autoAdjust="0"/>
  </p:normalViewPr>
  <p:slideViewPr>
    <p:cSldViewPr>
      <p:cViewPr>
        <p:scale>
          <a:sx n="75" d="100"/>
          <a:sy n="75" d="100"/>
        </p:scale>
        <p:origin x="156" y="7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24" d="100"/>
          <a:sy n="124" d="100"/>
        </p:scale>
        <p:origin x="1124" y="-92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4C69E-C057-42C3-A382-4F761EE2D27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15C3F6A-09AF-4DC9-9654-CAFFE91300A1}">
      <dgm:prSet phldrT="[Text]"/>
      <dgm:spPr>
        <a:solidFill>
          <a:srgbClr val="4AC444"/>
        </a:solidFill>
      </dgm:spPr>
      <dgm:t>
        <a:bodyPr/>
        <a:lstStyle/>
        <a:p>
          <a:r>
            <a:rPr lang="en-US" b="1" dirty="0" smtClean="0"/>
            <a:t>Nature and biodiversity</a:t>
          </a:r>
          <a:endParaRPr lang="en-US" b="1" baseline="0" dirty="0">
            <a:latin typeface="+mn-lt"/>
          </a:endParaRPr>
        </a:p>
      </dgm:t>
    </dgm:pt>
    <dgm:pt modelId="{EE453433-F082-4F7F-8766-EE640CE96D31}" type="parTrans" cxnId="{F9A4FA95-50BB-4177-A127-6A6A27008204}">
      <dgm:prSet/>
      <dgm:spPr/>
      <dgm:t>
        <a:bodyPr/>
        <a:lstStyle/>
        <a:p>
          <a:endParaRPr lang="en-US"/>
        </a:p>
      </dgm:t>
    </dgm:pt>
    <dgm:pt modelId="{3AC8B07A-229F-4099-9424-5528BE959BB4}" type="sibTrans" cxnId="{F9A4FA95-50BB-4177-A127-6A6A27008204}">
      <dgm:prSet/>
      <dgm:spPr/>
      <dgm:t>
        <a:bodyPr/>
        <a:lstStyle/>
        <a:p>
          <a:endParaRPr lang="en-US"/>
        </a:p>
      </dgm:t>
    </dgm:pt>
    <dgm:pt modelId="{DB0E4089-0486-437D-B92C-0C3377381665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accent6"/>
              </a:solidFill>
            </a:rPr>
            <a:t>Circular economy      </a:t>
          </a:r>
        </a:p>
        <a:p>
          <a:r>
            <a:rPr lang="en-US" b="1" dirty="0" smtClean="0">
              <a:solidFill>
                <a:schemeClr val="accent6"/>
              </a:solidFill>
            </a:rPr>
            <a:t>    and quality of life</a:t>
          </a:r>
          <a:endParaRPr lang="en-US" b="1" dirty="0">
            <a:solidFill>
              <a:schemeClr val="accent6"/>
            </a:solidFill>
          </a:endParaRPr>
        </a:p>
      </dgm:t>
    </dgm:pt>
    <dgm:pt modelId="{E17FBC49-CE53-4479-82DA-D3984C559023}" type="parTrans" cxnId="{C825E2E8-CDD0-4022-A44A-5D01E61EA479}">
      <dgm:prSet/>
      <dgm:spPr/>
      <dgm:t>
        <a:bodyPr/>
        <a:lstStyle/>
        <a:p>
          <a:endParaRPr lang="en-US"/>
        </a:p>
      </dgm:t>
    </dgm:pt>
    <dgm:pt modelId="{4453EB0A-0151-45A3-B831-F21787524523}" type="sibTrans" cxnId="{C825E2E8-CDD0-4022-A44A-5D01E61EA479}">
      <dgm:prSet/>
      <dgm:spPr/>
      <dgm:t>
        <a:bodyPr/>
        <a:lstStyle/>
        <a:p>
          <a:endParaRPr lang="en-US"/>
        </a:p>
      </dgm:t>
    </dgm:pt>
    <dgm:pt modelId="{7552182C-13E8-49FD-88BE-FF503808355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Climate  mitigation and adaptation</a:t>
          </a:r>
          <a:endParaRPr lang="en-US" b="1" dirty="0"/>
        </a:p>
      </dgm:t>
    </dgm:pt>
    <dgm:pt modelId="{4D272E43-AE7A-4BBA-89DF-AFCDF65D5D81}" type="parTrans" cxnId="{56C2952B-235F-440C-A2B6-EBE7B170B7E1}">
      <dgm:prSet/>
      <dgm:spPr/>
      <dgm:t>
        <a:bodyPr/>
        <a:lstStyle/>
        <a:p>
          <a:endParaRPr lang="en-US"/>
        </a:p>
      </dgm:t>
    </dgm:pt>
    <dgm:pt modelId="{97A70444-C8CA-47C4-B513-C04BBB4CC221}" type="sibTrans" cxnId="{56C2952B-235F-440C-A2B6-EBE7B170B7E1}">
      <dgm:prSet/>
      <dgm:spPr/>
      <dgm:t>
        <a:bodyPr/>
        <a:lstStyle/>
        <a:p>
          <a:endParaRPr lang="en-US"/>
        </a:p>
      </dgm:t>
    </dgm:pt>
    <dgm:pt modelId="{9B2A8349-AF37-465A-8526-F2A3F82F635A}">
      <dgm:prSet phldrT="[Text]"/>
      <dgm:spPr>
        <a:solidFill>
          <a:srgbClr val="FFFF99"/>
        </a:solidFill>
      </dgm:spPr>
      <dgm:t>
        <a:bodyPr/>
        <a:lstStyle/>
        <a:p>
          <a:r>
            <a:rPr lang="en-US" b="1" dirty="0" smtClean="0">
              <a:solidFill>
                <a:schemeClr val="accent6"/>
              </a:solidFill>
            </a:rPr>
            <a:t>Clean energy transition</a:t>
          </a:r>
          <a:endParaRPr lang="en-US" b="1" dirty="0">
            <a:solidFill>
              <a:schemeClr val="accent6"/>
            </a:solidFill>
          </a:endParaRPr>
        </a:p>
      </dgm:t>
    </dgm:pt>
    <dgm:pt modelId="{5C7DA431-12B7-4574-ABFE-B8413991D9B8}" type="parTrans" cxnId="{C412AE01-1863-46DA-A0A0-146C7D50807D}">
      <dgm:prSet/>
      <dgm:spPr/>
      <dgm:t>
        <a:bodyPr/>
        <a:lstStyle/>
        <a:p>
          <a:endParaRPr lang="en-US"/>
        </a:p>
      </dgm:t>
    </dgm:pt>
    <dgm:pt modelId="{B5863165-489C-4EE0-8358-A2D441AB669D}" type="sibTrans" cxnId="{C412AE01-1863-46DA-A0A0-146C7D50807D}">
      <dgm:prSet/>
      <dgm:spPr/>
      <dgm:t>
        <a:bodyPr/>
        <a:lstStyle/>
        <a:p>
          <a:endParaRPr lang="en-US"/>
        </a:p>
      </dgm:t>
    </dgm:pt>
    <dgm:pt modelId="{C0AA2FB1-663F-488A-8E2F-C6A80F989501}" type="pres">
      <dgm:prSet presAssocID="{8934C69E-C057-42C3-A382-4F761EE2D276}" presName="linearFlow" presStyleCnt="0">
        <dgm:presLayoutVars>
          <dgm:dir/>
          <dgm:resizeHandles val="exact"/>
        </dgm:presLayoutVars>
      </dgm:prSet>
      <dgm:spPr/>
    </dgm:pt>
    <dgm:pt modelId="{535C46AC-A49F-43D9-9493-AF53244C7A7A}" type="pres">
      <dgm:prSet presAssocID="{715C3F6A-09AF-4DC9-9654-CAFFE91300A1}" presName="composite" presStyleCnt="0"/>
      <dgm:spPr/>
    </dgm:pt>
    <dgm:pt modelId="{F5A68686-6846-4285-8C32-182CC071207E}" type="pres">
      <dgm:prSet presAssocID="{715C3F6A-09AF-4DC9-9654-CAFFE91300A1}" presName="imgShp" presStyleLbl="fgImgPlace1" presStyleIdx="0" presStyleCnt="4" custScaleX="111888" custLinFactNeighborX="-27331" custLinFactNeighborY="-24535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962455D6-E94B-491A-AEDE-0FE085F6F4DF}" type="pres">
      <dgm:prSet presAssocID="{715C3F6A-09AF-4DC9-9654-CAFFE91300A1}" presName="txShp" presStyleLbl="node1" presStyleIdx="0" presStyleCnt="4" custScaleX="67847" custLinFactNeighborX="-28492" custLinFactNeighborY="2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56A1F-CA98-4832-BB19-BB343F57BF80}" type="pres">
      <dgm:prSet presAssocID="{3AC8B07A-229F-4099-9424-5528BE959BB4}" presName="spacing" presStyleCnt="0"/>
      <dgm:spPr/>
    </dgm:pt>
    <dgm:pt modelId="{44CCD040-4FCE-4D9A-AC55-8470FA23144C}" type="pres">
      <dgm:prSet presAssocID="{DB0E4089-0486-437D-B92C-0C3377381665}" presName="composite" presStyleCnt="0"/>
      <dgm:spPr/>
    </dgm:pt>
    <dgm:pt modelId="{4F2EFAF9-2A1A-4FF5-97C6-72263B5181EA}" type="pres">
      <dgm:prSet presAssocID="{DB0E4089-0486-437D-B92C-0C3377381665}" presName="imgShp" presStyleLbl="fgImgPlace1" presStyleIdx="1" presStyleCnt="4" custScaleX="111769" custLinFactNeighborX="-27331" custLinFactNeighborY="-14140"/>
      <dgm:spPr>
        <a:blipFill>
          <a:blip xmlns:r="http://schemas.openxmlformats.org/officeDocument/2006/relationships" r:embed="rId2"/>
          <a:stretch>
            <a:fillRect/>
          </a:stretch>
        </a:blipFill>
      </dgm:spPr>
    </dgm:pt>
    <dgm:pt modelId="{47D02AB7-4FAF-4D70-9648-30695D919984}" type="pres">
      <dgm:prSet presAssocID="{DB0E4089-0486-437D-B92C-0C3377381665}" presName="txShp" presStyleLbl="node1" presStyleIdx="1" presStyleCnt="4" custScaleX="67847" custLinFactNeighborX="-28523" custLinFactNeighborY="-13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DC0D0-5BB1-4841-A8D5-D14B3092B172}" type="pres">
      <dgm:prSet presAssocID="{4453EB0A-0151-45A3-B831-F21787524523}" presName="spacing" presStyleCnt="0"/>
      <dgm:spPr/>
    </dgm:pt>
    <dgm:pt modelId="{28BE2AE3-EEFD-4528-98F5-57E5BC683F87}" type="pres">
      <dgm:prSet presAssocID="{7552182C-13E8-49FD-88BE-FF5038083559}" presName="composite" presStyleCnt="0"/>
      <dgm:spPr/>
    </dgm:pt>
    <dgm:pt modelId="{5F4BE246-A2E9-4B24-9B4A-8F880624AEFE}" type="pres">
      <dgm:prSet presAssocID="{7552182C-13E8-49FD-88BE-FF5038083559}" presName="imgShp" presStyleLbl="fgImgPlace1" presStyleIdx="2" presStyleCnt="4" custLinFactNeighborX="-23819" custLinFactNeighborY="-28493"/>
      <dgm:spPr>
        <a:blipFill>
          <a:blip xmlns:r="http://schemas.openxmlformats.org/officeDocument/2006/relationships" r:embed="rId3"/>
          <a:stretch>
            <a:fillRect/>
          </a:stretch>
        </a:blipFill>
      </dgm:spPr>
    </dgm:pt>
    <dgm:pt modelId="{51B5FC34-596B-4FF1-A462-8D29B7EBE82A}" type="pres">
      <dgm:prSet presAssocID="{7552182C-13E8-49FD-88BE-FF5038083559}" presName="txShp" presStyleLbl="node1" presStyleIdx="2" presStyleCnt="4" custScaleX="69601" custLinFactNeighborX="-27998" custLinFactNeighborY="-26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07D8F-27D6-47DB-8BCB-BD03F941953D}" type="pres">
      <dgm:prSet presAssocID="{97A70444-C8CA-47C4-B513-C04BBB4CC221}" presName="spacing" presStyleCnt="0"/>
      <dgm:spPr/>
    </dgm:pt>
    <dgm:pt modelId="{8A84C6FE-455A-438D-9982-D2764CF335F0}" type="pres">
      <dgm:prSet presAssocID="{9B2A8349-AF37-465A-8526-F2A3F82F635A}" presName="composite" presStyleCnt="0"/>
      <dgm:spPr/>
    </dgm:pt>
    <dgm:pt modelId="{613A7623-F6F4-4A7B-89B4-2ABB9AA904F7}" type="pres">
      <dgm:prSet presAssocID="{9B2A8349-AF37-465A-8526-F2A3F82F635A}" presName="imgShp" presStyleLbl="fgImgPlace1" presStyleIdx="3" presStyleCnt="4" custScaleX="123020" custLinFactNeighborX="-23819" custLinFactNeighborY="-43508"/>
      <dgm:spPr>
        <a:blipFill>
          <a:blip xmlns:r="http://schemas.openxmlformats.org/officeDocument/2006/relationships" r:embed="rId4"/>
          <a:stretch>
            <a:fillRect/>
          </a:stretch>
        </a:blipFill>
      </dgm:spPr>
    </dgm:pt>
    <dgm:pt modelId="{E7BA2227-AE02-4FD8-BC40-65181A6D76D4}" type="pres">
      <dgm:prSet presAssocID="{9B2A8349-AF37-465A-8526-F2A3F82F635A}" presName="txShp" presStyleLbl="node1" presStyleIdx="3" presStyleCnt="4" custScaleX="67847" custLinFactNeighborX="-27998" custLinFactNeighborY="-41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25E2E8-CDD0-4022-A44A-5D01E61EA479}" srcId="{8934C69E-C057-42C3-A382-4F761EE2D276}" destId="{DB0E4089-0486-437D-B92C-0C3377381665}" srcOrd="1" destOrd="0" parTransId="{E17FBC49-CE53-4479-82DA-D3984C559023}" sibTransId="{4453EB0A-0151-45A3-B831-F21787524523}"/>
    <dgm:cxn modelId="{56C2952B-235F-440C-A2B6-EBE7B170B7E1}" srcId="{8934C69E-C057-42C3-A382-4F761EE2D276}" destId="{7552182C-13E8-49FD-88BE-FF5038083559}" srcOrd="2" destOrd="0" parTransId="{4D272E43-AE7A-4BBA-89DF-AFCDF65D5D81}" sibTransId="{97A70444-C8CA-47C4-B513-C04BBB4CC221}"/>
    <dgm:cxn modelId="{C412AE01-1863-46DA-A0A0-146C7D50807D}" srcId="{8934C69E-C057-42C3-A382-4F761EE2D276}" destId="{9B2A8349-AF37-465A-8526-F2A3F82F635A}" srcOrd="3" destOrd="0" parTransId="{5C7DA431-12B7-4574-ABFE-B8413991D9B8}" sibTransId="{B5863165-489C-4EE0-8358-A2D441AB669D}"/>
    <dgm:cxn modelId="{C292370A-CA5F-43BF-A6F7-73BA0253E943}" type="presOf" srcId="{9B2A8349-AF37-465A-8526-F2A3F82F635A}" destId="{E7BA2227-AE02-4FD8-BC40-65181A6D76D4}" srcOrd="0" destOrd="0" presId="urn:microsoft.com/office/officeart/2005/8/layout/vList3"/>
    <dgm:cxn modelId="{7C8B1EAA-F174-430B-896D-11A79C457597}" type="presOf" srcId="{715C3F6A-09AF-4DC9-9654-CAFFE91300A1}" destId="{962455D6-E94B-491A-AEDE-0FE085F6F4DF}" srcOrd="0" destOrd="0" presId="urn:microsoft.com/office/officeart/2005/8/layout/vList3"/>
    <dgm:cxn modelId="{64065B50-DFE1-4FCD-8150-005254537CD8}" type="presOf" srcId="{7552182C-13E8-49FD-88BE-FF5038083559}" destId="{51B5FC34-596B-4FF1-A462-8D29B7EBE82A}" srcOrd="0" destOrd="0" presId="urn:microsoft.com/office/officeart/2005/8/layout/vList3"/>
    <dgm:cxn modelId="{E3D35460-00D8-45EB-ACF1-F81D84B19E66}" type="presOf" srcId="{DB0E4089-0486-437D-B92C-0C3377381665}" destId="{47D02AB7-4FAF-4D70-9648-30695D919984}" srcOrd="0" destOrd="0" presId="urn:microsoft.com/office/officeart/2005/8/layout/vList3"/>
    <dgm:cxn modelId="{F9A4FA95-50BB-4177-A127-6A6A27008204}" srcId="{8934C69E-C057-42C3-A382-4F761EE2D276}" destId="{715C3F6A-09AF-4DC9-9654-CAFFE91300A1}" srcOrd="0" destOrd="0" parTransId="{EE453433-F082-4F7F-8766-EE640CE96D31}" sibTransId="{3AC8B07A-229F-4099-9424-5528BE959BB4}"/>
    <dgm:cxn modelId="{B82199E0-CF9D-4D9C-A543-97E835199C38}" type="presOf" srcId="{8934C69E-C057-42C3-A382-4F761EE2D276}" destId="{C0AA2FB1-663F-488A-8E2F-C6A80F989501}" srcOrd="0" destOrd="0" presId="urn:microsoft.com/office/officeart/2005/8/layout/vList3"/>
    <dgm:cxn modelId="{10058B69-B50B-41B5-A366-74B216F5B0EC}" type="presParOf" srcId="{C0AA2FB1-663F-488A-8E2F-C6A80F989501}" destId="{535C46AC-A49F-43D9-9493-AF53244C7A7A}" srcOrd="0" destOrd="0" presId="urn:microsoft.com/office/officeart/2005/8/layout/vList3"/>
    <dgm:cxn modelId="{7B75E67E-4D89-4C56-B376-E9943586A789}" type="presParOf" srcId="{535C46AC-A49F-43D9-9493-AF53244C7A7A}" destId="{F5A68686-6846-4285-8C32-182CC071207E}" srcOrd="0" destOrd="0" presId="urn:microsoft.com/office/officeart/2005/8/layout/vList3"/>
    <dgm:cxn modelId="{D4E5B1EC-3B00-4051-AA72-91CFBC27DF90}" type="presParOf" srcId="{535C46AC-A49F-43D9-9493-AF53244C7A7A}" destId="{962455D6-E94B-491A-AEDE-0FE085F6F4DF}" srcOrd="1" destOrd="0" presId="urn:microsoft.com/office/officeart/2005/8/layout/vList3"/>
    <dgm:cxn modelId="{CD0E0933-CC58-417F-A2C2-7AE4F81B45E3}" type="presParOf" srcId="{C0AA2FB1-663F-488A-8E2F-C6A80F989501}" destId="{01956A1F-CA98-4832-BB19-BB343F57BF80}" srcOrd="1" destOrd="0" presId="urn:microsoft.com/office/officeart/2005/8/layout/vList3"/>
    <dgm:cxn modelId="{DBE4DF97-0D40-411F-93D5-0F5F71B9C641}" type="presParOf" srcId="{C0AA2FB1-663F-488A-8E2F-C6A80F989501}" destId="{44CCD040-4FCE-4D9A-AC55-8470FA23144C}" srcOrd="2" destOrd="0" presId="urn:microsoft.com/office/officeart/2005/8/layout/vList3"/>
    <dgm:cxn modelId="{16D04E30-6928-4653-9AED-53B9BDDE5A84}" type="presParOf" srcId="{44CCD040-4FCE-4D9A-AC55-8470FA23144C}" destId="{4F2EFAF9-2A1A-4FF5-97C6-72263B5181EA}" srcOrd="0" destOrd="0" presId="urn:microsoft.com/office/officeart/2005/8/layout/vList3"/>
    <dgm:cxn modelId="{3679AD4A-CFF6-415B-A913-4B2D8DBFC1E4}" type="presParOf" srcId="{44CCD040-4FCE-4D9A-AC55-8470FA23144C}" destId="{47D02AB7-4FAF-4D70-9648-30695D919984}" srcOrd="1" destOrd="0" presId="urn:microsoft.com/office/officeart/2005/8/layout/vList3"/>
    <dgm:cxn modelId="{B43A3269-BF74-425B-BC19-4A6FFB6C0E42}" type="presParOf" srcId="{C0AA2FB1-663F-488A-8E2F-C6A80F989501}" destId="{79FDC0D0-5BB1-4841-A8D5-D14B3092B172}" srcOrd="3" destOrd="0" presId="urn:microsoft.com/office/officeart/2005/8/layout/vList3"/>
    <dgm:cxn modelId="{66D03502-02BF-4D74-BA13-C22B260EDA1A}" type="presParOf" srcId="{C0AA2FB1-663F-488A-8E2F-C6A80F989501}" destId="{28BE2AE3-EEFD-4528-98F5-57E5BC683F87}" srcOrd="4" destOrd="0" presId="urn:microsoft.com/office/officeart/2005/8/layout/vList3"/>
    <dgm:cxn modelId="{E329232D-B7EC-41E1-86B0-7ADBA762D99B}" type="presParOf" srcId="{28BE2AE3-EEFD-4528-98F5-57E5BC683F87}" destId="{5F4BE246-A2E9-4B24-9B4A-8F880624AEFE}" srcOrd="0" destOrd="0" presId="urn:microsoft.com/office/officeart/2005/8/layout/vList3"/>
    <dgm:cxn modelId="{A4D8F0B8-1C97-42AB-A49B-E029F954E8AF}" type="presParOf" srcId="{28BE2AE3-EEFD-4528-98F5-57E5BC683F87}" destId="{51B5FC34-596B-4FF1-A462-8D29B7EBE82A}" srcOrd="1" destOrd="0" presId="urn:microsoft.com/office/officeart/2005/8/layout/vList3"/>
    <dgm:cxn modelId="{F390BDBD-D0FA-45C6-8CCE-F23C6DC39BCB}" type="presParOf" srcId="{C0AA2FB1-663F-488A-8E2F-C6A80F989501}" destId="{15807D8F-27D6-47DB-8BCB-BD03F941953D}" srcOrd="5" destOrd="0" presId="urn:microsoft.com/office/officeart/2005/8/layout/vList3"/>
    <dgm:cxn modelId="{7E6A8984-5F04-4CFE-9F1D-FB0C6F79AD85}" type="presParOf" srcId="{C0AA2FB1-663F-488A-8E2F-C6A80F989501}" destId="{8A84C6FE-455A-438D-9982-D2764CF335F0}" srcOrd="6" destOrd="0" presId="urn:microsoft.com/office/officeart/2005/8/layout/vList3"/>
    <dgm:cxn modelId="{C7442711-4691-4731-8188-BA53237EFDF3}" type="presParOf" srcId="{8A84C6FE-455A-438D-9982-D2764CF335F0}" destId="{613A7623-F6F4-4A7B-89B4-2ABB9AA904F7}" srcOrd="0" destOrd="0" presId="urn:microsoft.com/office/officeart/2005/8/layout/vList3"/>
    <dgm:cxn modelId="{F745AC82-12A7-44D2-B80A-F2C000C25824}" type="presParOf" srcId="{8A84C6FE-455A-438D-9982-D2764CF335F0}" destId="{E7BA2227-AE02-4FD8-BC40-65181A6D76D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455D6-E94B-491A-AEDE-0FE085F6F4DF}">
      <dsp:nvSpPr>
        <dsp:cNvPr id="0" name=""/>
        <dsp:cNvSpPr/>
      </dsp:nvSpPr>
      <dsp:spPr>
        <a:xfrm rot="10800000">
          <a:off x="1020268" y="21926"/>
          <a:ext cx="2538264" cy="864102"/>
        </a:xfrm>
        <a:prstGeom prst="homePlate">
          <a:avLst/>
        </a:prstGeom>
        <a:solidFill>
          <a:srgbClr val="4AC44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4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Nature and biodiversity</a:t>
          </a:r>
          <a:endParaRPr lang="en-US" sz="1500" b="1" kern="1200" baseline="0" dirty="0">
            <a:latin typeface="+mn-lt"/>
          </a:endParaRPr>
        </a:p>
      </dsp:txBody>
      <dsp:txXfrm rot="10800000">
        <a:off x="1236293" y="21926"/>
        <a:ext cx="2322239" cy="864102"/>
      </dsp:txXfrm>
    </dsp:sp>
    <dsp:sp modelId="{F5A68686-6846-4285-8C32-182CC071207E}">
      <dsp:nvSpPr>
        <dsp:cNvPr id="0" name=""/>
        <dsp:cNvSpPr/>
      </dsp:nvSpPr>
      <dsp:spPr>
        <a:xfrm>
          <a:off x="765171" y="0"/>
          <a:ext cx="966826" cy="864102"/>
        </a:xfrm>
        <a:prstGeom prst="ellipse">
          <a:avLst/>
        </a:prstGeom>
        <a:blipFill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02AB7-4FAF-4D70-9648-30695D919984}">
      <dsp:nvSpPr>
        <dsp:cNvPr id="0" name=""/>
        <dsp:cNvSpPr/>
      </dsp:nvSpPr>
      <dsp:spPr>
        <a:xfrm rot="10800000">
          <a:off x="1018852" y="1010379"/>
          <a:ext cx="2538264" cy="864102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4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6"/>
              </a:solidFill>
            </a:rPr>
            <a:t>Circular economy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6"/>
              </a:solidFill>
            </a:rPr>
            <a:t>    and quality of life</a:t>
          </a:r>
          <a:endParaRPr lang="en-US" sz="1500" b="1" kern="1200" dirty="0">
            <a:solidFill>
              <a:schemeClr val="accent6"/>
            </a:solidFill>
          </a:endParaRPr>
        </a:p>
      </dsp:txBody>
      <dsp:txXfrm rot="10800000">
        <a:off x="1234877" y="1010379"/>
        <a:ext cx="2322239" cy="864102"/>
      </dsp:txXfrm>
    </dsp:sp>
    <dsp:sp modelId="{4F2EFAF9-2A1A-4FF5-97C6-72263B5181EA}">
      <dsp:nvSpPr>
        <dsp:cNvPr id="0" name=""/>
        <dsp:cNvSpPr/>
      </dsp:nvSpPr>
      <dsp:spPr>
        <a:xfrm>
          <a:off x="765428" y="1002066"/>
          <a:ext cx="965798" cy="864102"/>
        </a:xfrm>
        <a:prstGeom prst="ellipse">
          <a:avLst/>
        </a:prstGeom>
        <a:blipFill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5FC34-596B-4FF1-A462-8D29B7EBE82A}">
      <dsp:nvSpPr>
        <dsp:cNvPr id="0" name=""/>
        <dsp:cNvSpPr/>
      </dsp:nvSpPr>
      <dsp:spPr>
        <a:xfrm rot="10800000">
          <a:off x="963854" y="2019138"/>
          <a:ext cx="2603884" cy="864102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4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Climate  mitigation and adaptation</a:t>
          </a:r>
          <a:endParaRPr lang="en-US" sz="1500" b="1" kern="1200" dirty="0"/>
        </a:p>
      </dsp:txBody>
      <dsp:txXfrm rot="10800000">
        <a:off x="1179879" y="2019138"/>
        <a:ext cx="2387859" cy="864102"/>
      </dsp:txXfrm>
    </dsp:sp>
    <dsp:sp modelId="{5F4BE246-A2E9-4B24-9B4A-8F880624AEFE}">
      <dsp:nvSpPr>
        <dsp:cNvPr id="0" name=""/>
        <dsp:cNvSpPr/>
      </dsp:nvSpPr>
      <dsp:spPr>
        <a:xfrm>
          <a:off x="804794" y="2000085"/>
          <a:ext cx="864102" cy="864102"/>
        </a:xfrm>
        <a:prstGeom prst="ellipse">
          <a:avLst/>
        </a:prstGeom>
        <a:blipFill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BA2227-AE02-4FD8-BC40-65181A6D76D4}">
      <dsp:nvSpPr>
        <dsp:cNvPr id="0" name=""/>
        <dsp:cNvSpPr/>
      </dsp:nvSpPr>
      <dsp:spPr>
        <a:xfrm rot="10800000">
          <a:off x="1062798" y="3011436"/>
          <a:ext cx="2538264" cy="864102"/>
        </a:xfrm>
        <a:prstGeom prst="homePlate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4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6"/>
              </a:solidFill>
            </a:rPr>
            <a:t>Clean energy transition</a:t>
          </a:r>
          <a:endParaRPr lang="en-US" sz="1500" b="1" kern="1200" dirty="0">
            <a:solidFill>
              <a:schemeClr val="accent6"/>
            </a:solidFill>
          </a:endParaRPr>
        </a:p>
      </dsp:txBody>
      <dsp:txXfrm rot="10800000">
        <a:off x="1278823" y="3011436"/>
        <a:ext cx="2322239" cy="864102"/>
      </dsp:txXfrm>
    </dsp:sp>
    <dsp:sp modelId="{613A7623-F6F4-4A7B-89B4-2ABB9AA904F7}">
      <dsp:nvSpPr>
        <dsp:cNvPr id="0" name=""/>
        <dsp:cNvSpPr/>
      </dsp:nvSpPr>
      <dsp:spPr>
        <a:xfrm>
          <a:off x="771470" y="2992383"/>
          <a:ext cx="1063018" cy="864102"/>
        </a:xfrm>
        <a:prstGeom prst="ellipse">
          <a:avLst/>
        </a:prstGeom>
        <a:blipFill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7" y="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5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7" y="9428165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7" y="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4876"/>
            <a:ext cx="533589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t" anchorCtr="0" compatLnSpc="1">
            <a:prstTxWarp prst="textNoShape">
              <a:avLst/>
            </a:prstTxWarp>
          </a:bodyPr>
          <a:lstStyle/>
          <a:p>
            <a:r>
              <a:rPr lang="en-GB" sz="1200" dirty="0" smtClean="0">
                <a:solidFill>
                  <a:srgbClr val="0801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arguments for the wording are as follows: 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en-GB" sz="1200" dirty="0" smtClean="0">
                <a:solidFill>
                  <a:srgbClr val="0801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have EU species and habitats red lists for all of the European part of the EU, including Spanish and Portuguese ORs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en-GB" sz="1200" dirty="0" smtClean="0">
                <a:solidFill>
                  <a:srgbClr val="0801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Birds and Habitats Directive apply to all the EU territory and surrounding marine waters belonging to a MS, except the French ORs and marine waters surrounding them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en-GB" sz="1200" dirty="0" smtClean="0">
                <a:solidFill>
                  <a:srgbClr val="0801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IUCN Global red list is the most suitable reference, we shall not accept local red lists, as we don’t accept this either for any other EU Member States or regions.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en-GB" sz="1200" dirty="0" smtClean="0">
                <a:solidFill>
                  <a:srgbClr val="0801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don’t know if Global habitat red listing exists (already) for any of the habitats in the ORs, but as soon as it exist, habitats in that list would qualify for 75% as well (anyway, this is more theoretical consideration as I don’t expect any project is the EU either on red listed habitats; and we never had one so far), hence we better include it now given that the MAW will apply for 4 years…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5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7" y="9428165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7" tIns="45563" rIns="91127" bIns="4556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en-US" sz="1200" kern="1200" smtClean="0">
        <a:solidFill>
          <a:schemeClr val="tx1"/>
        </a:solidFill>
        <a:effectLst/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74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8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3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2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5" name="Rectangle 4"/>
          <p:cNvSpPr/>
          <p:nvPr userDrawn="1"/>
        </p:nvSpPr>
        <p:spPr>
          <a:xfrm>
            <a:off x="0" y="1018658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4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1" y="2488675"/>
            <a:ext cx="10065224" cy="1653420"/>
          </a:xfrm>
        </p:spPr>
        <p:txBody>
          <a:bodyPr wrap="none" anchor="t">
            <a:noAutofit/>
          </a:bodyPr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7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100" i="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1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4FA6ACE7-BAE8-044D-A377-5E5C294DBB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84"/>
          <a:stretch/>
        </p:blipFill>
        <p:spPr>
          <a:xfrm>
            <a:off x="5737585" y="6313848"/>
            <a:ext cx="719775" cy="544152"/>
          </a:xfrm>
          <a:prstGeom prst="rect">
            <a:avLst/>
          </a:prstGeom>
        </p:spPr>
      </p:pic>
      <p:pic>
        <p:nvPicPr>
          <p:cNvPr id="12" name="Picture 11" descr="Icon&#10;&#10;Description automatically generated with low confidence">
            <a:extLst>
              <a:ext uri="{FF2B5EF4-FFF2-40B4-BE49-F238E27FC236}">
                <a16:creationId xmlns:a16="http://schemas.microsoft.com/office/drawing/2014/main" id="{E99D114C-0CC9-4944-828B-66C946D726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1351" y="5552597"/>
            <a:ext cx="746629" cy="53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9859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56923" y="6109907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5328000" cy="4195662"/>
          </a:xfrm>
        </p:spPr>
        <p:txBody>
          <a:bodyPr>
            <a:normAutofit/>
          </a:bodyPr>
          <a:lstStyle>
            <a:lvl1pPr>
              <a:spcAft>
                <a:spcPts val="1350"/>
              </a:spcAft>
              <a:defRPr/>
            </a:lvl1pPr>
            <a:lvl2pPr>
              <a:spcAft>
                <a:spcPts val="1350"/>
              </a:spcAft>
              <a:defRPr/>
            </a:lvl2pPr>
            <a:lvl3pPr>
              <a:spcAft>
                <a:spcPts val="1350"/>
              </a:spcAft>
              <a:defRPr/>
            </a:lvl3pPr>
            <a:lvl4pPr>
              <a:spcAft>
                <a:spcPts val="1350"/>
              </a:spcAft>
              <a:defRPr/>
            </a:lvl4pPr>
            <a:lvl5pPr>
              <a:spcAft>
                <a:spcPts val="135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1145939"/>
          </a:xfrm>
          <a:prstGeom prst="rect">
            <a:avLst/>
          </a:prstGeom>
        </p:spPr>
        <p:txBody>
          <a:bodyPr vert="horz" lIns="91440" tIns="45720" rIns="9144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6402251" y="1825626"/>
            <a:ext cx="5328000" cy="4195662"/>
          </a:xfrm>
        </p:spPr>
        <p:txBody>
          <a:bodyPr>
            <a:normAutofit/>
          </a:bodyPr>
          <a:lstStyle>
            <a:lvl1pPr>
              <a:spcAft>
                <a:spcPts val="1350"/>
              </a:spcAft>
              <a:defRPr/>
            </a:lvl1pPr>
            <a:lvl2pPr>
              <a:spcAft>
                <a:spcPts val="1350"/>
              </a:spcAft>
              <a:defRPr/>
            </a:lvl2pPr>
            <a:lvl3pPr>
              <a:spcAft>
                <a:spcPts val="1350"/>
              </a:spcAft>
              <a:defRPr/>
            </a:lvl3pPr>
            <a:lvl4pPr>
              <a:spcAft>
                <a:spcPts val="1350"/>
              </a:spcAft>
              <a:defRPr/>
            </a:lvl4pPr>
            <a:lvl5pPr>
              <a:spcAft>
                <a:spcPts val="135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64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56923" y="6082592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8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2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970723" y="482862"/>
            <a:ext cx="10515600" cy="1145939"/>
          </a:xfrm>
          <a:prstGeom prst="rect">
            <a:avLst/>
          </a:prstGeom>
        </p:spPr>
        <p:txBody>
          <a:bodyPr vert="horz" lIns="91440" tIns="45720" rIns="9144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0" smtClean="0"/>
              <a:t>Click to edit Master title style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411262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7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56923" y="610964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970723" y="482862"/>
            <a:ext cx="10515600" cy="1145939"/>
          </a:xfrm>
          <a:prstGeom prst="rect">
            <a:avLst/>
          </a:prstGeom>
        </p:spPr>
        <p:txBody>
          <a:bodyPr vert="horz" lIns="91440" tIns="45720" rIns="9144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0" smtClean="0"/>
              <a:t>Click to edit Master title style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616922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56923" y="6082592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1145939"/>
          </a:xfrm>
          <a:prstGeom prst="rect">
            <a:avLst/>
          </a:prstGeom>
        </p:spPr>
        <p:txBody>
          <a:bodyPr vert="horz" lIns="91440" tIns="45720" rIns="9144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036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882054" y="-48814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5"/>
            <a:ext cx="8550323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7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8" y="743804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4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78241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7" y="1825627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2"/>
            <a:ext cx="46692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2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1240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9478620" y="1913418"/>
            <a:ext cx="1875181" cy="2434309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7051402" y="2898477"/>
            <a:ext cx="2307284" cy="2307284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081980" y="1913416"/>
            <a:ext cx="3185512" cy="2184030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856923" y="6190824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38213" y="1748079"/>
            <a:ext cx="2643187" cy="1868487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840253" y="2860831"/>
            <a:ext cx="1620431" cy="2184030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919098" y="3790927"/>
            <a:ext cx="1987551" cy="1987550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938214" y="3908959"/>
            <a:ext cx="1751487" cy="1751486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516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724399" y="6120143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38201" y="1748081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993029" y="1748081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47857" y="1748080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7302685" y="1748079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9457513" y="1748079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838201" y="3934113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993029" y="3934113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147857" y="3934112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7302685" y="3934111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9457513" y="3934111"/>
            <a:ext cx="1896289" cy="189628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90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35317" y="6082592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3" y="2284669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3" y="2284670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7" y="2284669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6"/>
            <a:ext cx="2669559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6"/>
            <a:ext cx="2669559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9"/>
            <a:ext cx="2669559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1417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56923" y="6136656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70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70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9" y="2159958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9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50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3" y="2159958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844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90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73023" y="6241395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2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4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1" y="1992574"/>
            <a:ext cx="10065224" cy="872647"/>
          </a:xfrm>
        </p:spPr>
        <p:txBody>
          <a:bodyPr anchor="t">
            <a:normAutofit/>
          </a:bodyPr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7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60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100" i="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1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16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 descr="Icon&#10;&#10;Description automatically generated with low confidence">
            <a:extLst>
              <a:ext uri="{FF2B5EF4-FFF2-40B4-BE49-F238E27FC236}">
                <a16:creationId xmlns:a16="http://schemas.microsoft.com/office/drawing/2014/main" id="{E99D114C-0CC9-4944-828B-66C946D726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1351" y="6069226"/>
            <a:ext cx="746629" cy="53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811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98819" y="6104235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969964" y="1843397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581400" y="1843396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192838" y="1843395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8804275" y="1843394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3349671" y="4291726"/>
            <a:ext cx="0" cy="11870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5970419" y="4291726"/>
            <a:ext cx="0" cy="11870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8591167" y="4291726"/>
            <a:ext cx="0" cy="11870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997897" y="4260556"/>
            <a:ext cx="2082800" cy="1249363"/>
          </a:xfrm>
        </p:spPr>
        <p:txBody>
          <a:bodyPr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16"/>
          </p:nvPr>
        </p:nvSpPr>
        <p:spPr>
          <a:xfrm>
            <a:off x="3618645" y="4260556"/>
            <a:ext cx="2082800" cy="1249363"/>
          </a:xfrm>
        </p:spPr>
        <p:txBody>
          <a:bodyPr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7"/>
          </p:nvPr>
        </p:nvSpPr>
        <p:spPr>
          <a:xfrm>
            <a:off x="6239393" y="4260556"/>
            <a:ext cx="2082800" cy="1249363"/>
          </a:xfrm>
        </p:spPr>
        <p:txBody>
          <a:bodyPr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8"/>
          </p:nvPr>
        </p:nvSpPr>
        <p:spPr>
          <a:xfrm>
            <a:off x="8860143" y="4260556"/>
            <a:ext cx="2082800" cy="1249363"/>
          </a:xfrm>
        </p:spPr>
        <p:txBody>
          <a:bodyPr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7380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5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724400" y="6142109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5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9533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20439" y="6104235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0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5"/>
            <a:ext cx="12197347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2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1" y="1992574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7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60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100" i="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4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1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16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Picture 12" descr="Icon&#10;&#10;Description automatically generated with low confidence">
            <a:extLst>
              <a:ext uri="{FF2B5EF4-FFF2-40B4-BE49-F238E27FC236}">
                <a16:creationId xmlns:a16="http://schemas.microsoft.com/office/drawing/2014/main" id="{E99D114C-0CC9-4944-828B-66C946D726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1350" y="5553149"/>
            <a:ext cx="741711" cy="53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660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90" y="1122363"/>
            <a:ext cx="10676039" cy="2387600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90" y="3602038"/>
            <a:ext cx="10676039" cy="165576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36608" y="6126895"/>
            <a:ext cx="27432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9"/>
            <a:ext cx="1718512" cy="451153"/>
          </a:xfrm>
          <a:prstGeom prst="rect">
            <a:avLst/>
          </a:prstGeom>
        </p:spPr>
      </p:pic>
      <p:pic>
        <p:nvPicPr>
          <p:cNvPr id="8" name="Picture 7" descr="Icon&#10;&#10;Description automatically generated with low confidence">
            <a:extLst>
              <a:ext uri="{FF2B5EF4-FFF2-40B4-BE49-F238E27FC236}">
                <a16:creationId xmlns:a16="http://schemas.microsoft.com/office/drawing/2014/main" id="{E99D114C-0CC9-4944-828B-66C946D726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1" y="6045259"/>
            <a:ext cx="626929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0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4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90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 descr="Icon&#10;&#10;Description automatically generated with low confidence">
            <a:extLst>
              <a:ext uri="{FF2B5EF4-FFF2-40B4-BE49-F238E27FC236}">
                <a16:creationId xmlns:a16="http://schemas.microsoft.com/office/drawing/2014/main" id="{E99D114C-0CC9-4944-828B-66C946D726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045865"/>
            <a:ext cx="626085" cy="45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4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116229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4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2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2" y="4160828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7514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1319" y="6104235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4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2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2" y="4160828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3045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5699" cy="41956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defRPr/>
            </a:lvl1pPr>
            <a:lvl2pPr>
              <a:lnSpc>
                <a:spcPct val="100000"/>
              </a:lnSpc>
              <a:spcAft>
                <a:spcPts val="1350"/>
              </a:spcAft>
              <a:defRPr/>
            </a:lvl2pPr>
            <a:lvl3pPr>
              <a:lnSpc>
                <a:spcPct val="100000"/>
              </a:lnSpc>
              <a:spcAft>
                <a:spcPts val="1350"/>
              </a:spcAft>
              <a:defRPr/>
            </a:lvl3pPr>
            <a:lvl4pPr>
              <a:lnSpc>
                <a:spcPct val="100000"/>
              </a:lnSpc>
              <a:spcAft>
                <a:spcPts val="1350"/>
              </a:spcAft>
              <a:defRPr/>
            </a:lvl4pPr>
            <a:lvl5pPr>
              <a:lnSpc>
                <a:spcPct val="100000"/>
              </a:lnSpc>
              <a:spcAft>
                <a:spcPts val="135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9448" y="608537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1145939"/>
          </a:xfrm>
          <a:prstGeom prst="rect">
            <a:avLst/>
          </a:prstGeom>
        </p:spPr>
        <p:txBody>
          <a:bodyPr vert="horz" lIns="91440" tIns="45720" rIns="9144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19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5328000" cy="4195662"/>
          </a:xfrm>
        </p:spPr>
        <p:txBody>
          <a:bodyPr>
            <a:normAutofit/>
          </a:bodyPr>
          <a:lstStyle>
            <a:lvl1pPr>
              <a:spcAft>
                <a:spcPts val="1350"/>
              </a:spcAft>
              <a:defRPr/>
            </a:lvl1pPr>
            <a:lvl2pPr>
              <a:spcAft>
                <a:spcPts val="1350"/>
              </a:spcAft>
              <a:defRPr/>
            </a:lvl2pPr>
            <a:lvl3pPr>
              <a:spcAft>
                <a:spcPts val="1350"/>
              </a:spcAft>
              <a:defRPr/>
            </a:lvl3pPr>
            <a:lvl4pPr>
              <a:spcAft>
                <a:spcPts val="1350"/>
              </a:spcAft>
              <a:defRPr/>
            </a:lvl4pPr>
            <a:lvl5pPr>
              <a:spcAft>
                <a:spcPts val="135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1" y="1825626"/>
            <a:ext cx="5328000" cy="4195662"/>
          </a:xfrm>
          <a:noFill/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56923" y="6098767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2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3" y="482862"/>
            <a:ext cx="10515600" cy="1145939"/>
          </a:xfrm>
          <a:prstGeom prst="rect">
            <a:avLst/>
          </a:prstGeom>
        </p:spPr>
        <p:txBody>
          <a:bodyPr vert="horz" lIns="91440" tIns="45720" rIns="9144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68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2"/>
            <a:ext cx="10515600" cy="1145939"/>
          </a:xfrm>
          <a:prstGeom prst="rect">
            <a:avLst/>
          </a:prstGeom>
        </p:spPr>
        <p:txBody>
          <a:bodyPr vert="horz" lIns="91440" tIns="45720" rIns="9144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19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131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90"/>
            <a:ext cx="1715733" cy="450423"/>
          </a:xfrm>
          <a:prstGeom prst="rect">
            <a:avLst/>
          </a:prstGeom>
        </p:spPr>
      </p:pic>
      <p:pic>
        <p:nvPicPr>
          <p:cNvPr id="8" name="Picture 7" descr="Icon&#10;&#10;Description automatically generated with low confidence">
            <a:extLst>
              <a:ext uri="{FF2B5EF4-FFF2-40B4-BE49-F238E27FC236}">
                <a16:creationId xmlns:a16="http://schemas.microsoft.com/office/drawing/2014/main" id="{E99D114C-0CC9-4944-828B-66C946D726AD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838201" y="6045260"/>
            <a:ext cx="626929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5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  <p:sldLayoutId id="2147483810" r:id="rId18"/>
    <p:sldLayoutId id="2147483811" r:id="rId19"/>
    <p:sldLayoutId id="2147483812" r:id="rId20"/>
    <p:sldLayoutId id="2147483813" r:id="rId21"/>
    <p:sldLayoutId id="2147483814" r:id="rId2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35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350"/>
        </a:spcAft>
        <a:buClr>
          <a:schemeClr val="tx2"/>
        </a:buClr>
        <a:buFont typeface="Wingdings" panose="05000000000000000000" pitchFamily="2" charset="2"/>
        <a:buChar char="ü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350"/>
        </a:spcAft>
        <a:buClr>
          <a:schemeClr val="tx2"/>
        </a:buClr>
        <a:buFont typeface="Wingdings" panose="05000000000000000000" pitchFamily="2" charset="2"/>
        <a:buChar char="ü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35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35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opportunities/topic-details/life-2021-strat-nat-snap-two-stage;callCode=LIFE-2021-STRAT-two-stage;freeTextSearchKeyword=;matchWholeText=true;typeCodes=1,0;statusCodes=31094501,31094502,31094503;programmePeriod=2021%20-%202027;programCcm2Id=43252405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7" Type="http://schemas.openxmlformats.org/officeDocument/2006/relationships/hyperlink" Target="https://cinea.ec.europa.eu/publications/life-integrated-projects_en" TargetMode="External"/><Relationship Id="rId2" Type="http://schemas.openxmlformats.org/officeDocument/2006/relationships/hyperlink" Target="https://cinea.ec.europa.eu/life/about-life/life-contacts/european-national-contact-points_e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inea.ec.europa.eu/life/life-calls-proposals_en" TargetMode="External"/><Relationship Id="rId5" Type="http://schemas.openxmlformats.org/officeDocument/2006/relationships/hyperlink" Target="https://ec.europa.eu/info/funding-tenders/opportunities/portal/screen/opportunities/topic-details/life-2021-strat-clima-sip-two-stage;callCode=null;freeTextSearchKeyword=;matchWholeText=true;typeCodes=1,0;statusCodes=31094501,31094502,31094503;programmePeriod=2021%20-%202027;programCcm2Id=43252405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4" Type="http://schemas.openxmlformats.org/officeDocument/2006/relationships/hyperlink" Target="https://ec.europa.eu/info/funding-tenders/opportunities/portal/screen/opportunities/topic-details/life-2021-strat-env-sip-two-stage;callCode=LIFE-2021-STRAT-two-stage;freeTextSearchKeyword=;matchWholeText=true;typeCodes=1,0;statusCodes=31094501,31094502,31094503;programmePeriod=2021%20-%202027;programCcm2Id=43252405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INEA-LIFE-ENQUIRIES@ec.europa.eu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2488675"/>
            <a:ext cx="10713281" cy="677541"/>
          </a:xfrm>
        </p:spPr>
        <p:txBody>
          <a:bodyPr>
            <a:noAutofit/>
          </a:bodyPr>
          <a:lstStyle/>
          <a:p>
            <a:pPr lvl="0" algn="ctr">
              <a:spcAft>
                <a:spcPts val="1800"/>
              </a:spcAft>
            </a:pP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LIFE s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upport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Authorities: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143672" y="4293096"/>
            <a:ext cx="6536817" cy="595127"/>
          </a:xfrm>
        </p:spPr>
        <p:txBody>
          <a:bodyPr/>
          <a:lstStyle/>
          <a:p>
            <a:pPr algn="ctr"/>
            <a:r>
              <a:rPr lang="fr-BE" b="1" dirty="0" smtClean="0">
                <a:solidFill>
                  <a:srgbClr val="FFFF00"/>
                </a:solidFill>
              </a:rPr>
              <a:t>Laura </a:t>
            </a:r>
            <a:r>
              <a:rPr lang="fr-BE" b="1" dirty="0" err="1" smtClean="0">
                <a:solidFill>
                  <a:srgbClr val="FFFF00"/>
                </a:solidFill>
              </a:rPr>
              <a:t>Giappichelli</a:t>
            </a:r>
            <a:r>
              <a:rPr lang="fr-BE" b="1" dirty="0" smtClean="0">
                <a:solidFill>
                  <a:srgbClr val="FFFF00"/>
                </a:solidFill>
              </a:rPr>
              <a:t> &amp; César </a:t>
            </a:r>
            <a:r>
              <a:rPr lang="fr-BE" b="1" dirty="0">
                <a:solidFill>
                  <a:srgbClr val="FFFF00"/>
                </a:solidFill>
              </a:rPr>
              <a:t>Seoánez </a:t>
            </a:r>
            <a:endParaRPr lang="fr-BE" b="1" dirty="0" smtClean="0">
              <a:solidFill>
                <a:srgbClr val="FFFF00"/>
              </a:solidFill>
            </a:endParaRPr>
          </a:p>
          <a:p>
            <a:pPr algn="ctr"/>
            <a:r>
              <a:rPr lang="fr-BE" b="1" dirty="0" smtClean="0">
                <a:solidFill>
                  <a:srgbClr val="FFFF00"/>
                </a:solidFill>
              </a:rPr>
              <a:t>LIFE </a:t>
            </a:r>
            <a:r>
              <a:rPr lang="fr-BE" b="1" dirty="0" smtClean="0">
                <a:solidFill>
                  <a:srgbClr val="FFFF00"/>
                </a:solidFill>
              </a:rPr>
              <a:t>Project </a:t>
            </a:r>
            <a:r>
              <a:rPr lang="fr-BE" b="1" dirty="0" smtClean="0">
                <a:solidFill>
                  <a:srgbClr val="FFFF00"/>
                </a:solidFill>
              </a:rPr>
              <a:t>Managers </a:t>
            </a:r>
            <a:r>
              <a:rPr lang="fr-BE" b="1" dirty="0" smtClean="0">
                <a:solidFill>
                  <a:srgbClr val="FFFF00"/>
                </a:solidFill>
              </a:rPr>
              <a:t>– CINEA </a:t>
            </a:r>
            <a:endParaRPr lang="fr-BE" b="1" dirty="0">
              <a:solidFill>
                <a:srgbClr val="FFFF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b="1" dirty="0" err="1" smtClean="0"/>
              <a:t>EURegionsWeek</a:t>
            </a:r>
            <a:r>
              <a:rPr lang="en-GB" b="1" dirty="0" smtClean="0"/>
              <a:t> 12/10/2021</a:t>
            </a:r>
            <a:endParaRPr lang="en-GB" b="1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071351" y="3212976"/>
            <a:ext cx="10713281" cy="724301"/>
          </a:xfrm>
          <a:prstGeom prst="rect">
            <a:avLst/>
          </a:prstGeom>
        </p:spPr>
        <p:txBody>
          <a:bodyPr vert="horz" wrap="none" lIns="91440" tIns="45720" rIns="9144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1800"/>
              </a:spcAft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LIFE 21-27 &amp; Strategic Projects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63233" y="1340768"/>
            <a:ext cx="9441279" cy="4752527"/>
          </a:xfrm>
        </p:spPr>
        <p:txBody>
          <a:bodyPr>
            <a:normAutofit/>
          </a:bodyPr>
          <a:lstStyle/>
          <a:p>
            <a:r>
              <a:rPr lang="fr-BE" dirty="0" err="1" smtClean="0"/>
              <a:t>Technical</a:t>
            </a:r>
            <a:r>
              <a:rPr lang="fr-BE" dirty="0" smtClean="0"/>
              <a:t> Assistance </a:t>
            </a:r>
            <a:r>
              <a:rPr lang="fr-BE" dirty="0" err="1" smtClean="0"/>
              <a:t>projects</a:t>
            </a:r>
            <a:endParaRPr lang="fr-BE" dirty="0" smtClean="0"/>
          </a:p>
          <a:p>
            <a:r>
              <a:rPr lang="fr-BE" dirty="0"/>
              <a:t>Direct contact &amp; discussions </a:t>
            </a:r>
            <a:r>
              <a:rPr lang="fr-BE" dirty="0" err="1"/>
              <a:t>with</a:t>
            </a:r>
            <a:r>
              <a:rPr lang="fr-BE" dirty="0"/>
              <a:t> LIFE CINEA staff</a:t>
            </a:r>
          </a:p>
          <a:p>
            <a:r>
              <a:rPr lang="fr-BE" dirty="0" smtClean="0">
                <a:hlinkClick r:id="rId2"/>
              </a:rPr>
              <a:t>LIFE National Contact Points (</a:t>
            </a:r>
            <a:r>
              <a:rPr lang="fr-BE" dirty="0" err="1" smtClean="0">
                <a:hlinkClick r:id="rId2"/>
              </a:rPr>
              <a:t>NCPs</a:t>
            </a:r>
            <a:r>
              <a:rPr lang="fr-BE" dirty="0" smtClean="0">
                <a:hlinkClick r:id="rId2"/>
              </a:rPr>
              <a:t>)</a:t>
            </a:r>
            <a:endParaRPr lang="fr-BE" dirty="0" smtClean="0"/>
          </a:p>
          <a:p>
            <a:r>
              <a:rPr lang="fr-BE" dirty="0" smtClean="0"/>
              <a:t>LIFE-2021-STRAT-two-stage topic links (incl. relevant docs)</a:t>
            </a:r>
          </a:p>
          <a:p>
            <a:pPr lvl="1"/>
            <a:r>
              <a:rPr lang="fr-BE" dirty="0" smtClean="0">
                <a:hlinkClick r:id="rId3"/>
              </a:rPr>
              <a:t>LIFE-2021-STRAT-NAT-SNAP-two-stage</a:t>
            </a:r>
            <a:endParaRPr lang="fr-BE" dirty="0" smtClean="0"/>
          </a:p>
          <a:p>
            <a:pPr lvl="1"/>
            <a:r>
              <a:rPr lang="fr-BE" dirty="0" smtClean="0">
                <a:hlinkClick r:id="rId4"/>
              </a:rPr>
              <a:t>LIFE-2021-STRAT-ENV-SIP-two-stage</a:t>
            </a:r>
            <a:endParaRPr lang="fr-BE" dirty="0" smtClean="0"/>
          </a:p>
          <a:p>
            <a:pPr lvl="1"/>
            <a:r>
              <a:rPr lang="es-ES" dirty="0" smtClean="0">
                <a:hlinkClick r:id="rId5"/>
              </a:rPr>
              <a:t>LIFE-2021-STRAT-CLIMA-SIP-two-stage</a:t>
            </a:r>
            <a:endParaRPr lang="fr-BE" dirty="0" smtClean="0"/>
          </a:p>
          <a:p>
            <a:r>
              <a:rPr lang="fr-BE" dirty="0" smtClean="0"/>
              <a:t>Info in </a:t>
            </a:r>
            <a:r>
              <a:rPr lang="fr-BE" dirty="0" smtClean="0">
                <a:hlinkClick r:id="rId6"/>
              </a:rPr>
              <a:t>LIFE Calls for </a:t>
            </a:r>
            <a:r>
              <a:rPr lang="fr-BE" dirty="0" err="1" smtClean="0">
                <a:hlinkClick r:id="rId6"/>
              </a:rPr>
              <a:t>proposals</a:t>
            </a:r>
            <a:r>
              <a:rPr lang="fr-BE" dirty="0" smtClean="0">
                <a:hlinkClick r:id="rId6"/>
              </a:rPr>
              <a:t> web</a:t>
            </a:r>
            <a:r>
              <a:rPr lang="fr-BE" dirty="0" smtClean="0"/>
              <a:t>, </a:t>
            </a:r>
            <a:r>
              <a:rPr lang="fr-BE" dirty="0" err="1" smtClean="0"/>
              <a:t>including</a:t>
            </a:r>
            <a:r>
              <a:rPr lang="fr-BE" dirty="0" smtClean="0"/>
              <a:t> </a:t>
            </a:r>
            <a:r>
              <a:rPr lang="fr-BE" dirty="0" err="1" smtClean="0"/>
              <a:t>FAQs</a:t>
            </a:r>
            <a:endParaRPr lang="fr-BE" dirty="0" smtClean="0"/>
          </a:p>
          <a:p>
            <a:r>
              <a:rPr lang="fr-BE" dirty="0" smtClean="0">
                <a:hlinkClick r:id="rId7"/>
              </a:rPr>
              <a:t>Integrated </a:t>
            </a:r>
            <a:r>
              <a:rPr lang="fr-BE" dirty="0" err="1" smtClean="0">
                <a:hlinkClick r:id="rId7"/>
              </a:rPr>
              <a:t>projects</a:t>
            </a:r>
            <a:r>
              <a:rPr lang="fr-BE" dirty="0" smtClean="0">
                <a:hlinkClick r:id="rId7"/>
              </a:rPr>
              <a:t> </a:t>
            </a:r>
            <a:r>
              <a:rPr lang="fr-BE" dirty="0" err="1" smtClean="0">
                <a:hlinkClick r:id="rId7"/>
              </a:rPr>
              <a:t>factsheet</a:t>
            </a:r>
            <a:r>
              <a:rPr lang="fr-BE" dirty="0" smtClean="0">
                <a:hlinkClick r:id="rId7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 links in p.4 to all 2014-2019 Integrated Projects</a:t>
            </a:r>
          </a:p>
          <a:p>
            <a:r>
              <a:rPr lang="fr-BE" dirty="0" err="1" smtClean="0">
                <a:sym typeface="Wingdings" panose="05000000000000000000" pitchFamily="2" charset="2"/>
              </a:rPr>
              <a:t>Don’t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be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shy</a:t>
            </a:r>
            <a:r>
              <a:rPr lang="fr-BE" dirty="0" smtClean="0">
                <a:sym typeface="Wingdings" panose="05000000000000000000" pitchFamily="2" charset="2"/>
              </a:rPr>
              <a:t>, contact </a:t>
            </a:r>
            <a:r>
              <a:rPr lang="fr-BE" dirty="0" err="1" smtClean="0">
                <a:sym typeface="Wingdings" panose="05000000000000000000" pitchFamily="2" charset="2"/>
              </a:rPr>
              <a:t>NCPs</a:t>
            </a:r>
            <a:r>
              <a:rPr lang="fr-BE" dirty="0" smtClean="0">
                <a:sym typeface="Wingdings" panose="05000000000000000000" pitchFamily="2" charset="2"/>
              </a:rPr>
              <a:t>, LIFE CINEA staff &amp; </a:t>
            </a:r>
            <a:r>
              <a:rPr lang="fr-BE" dirty="0" err="1" smtClean="0">
                <a:sym typeface="Wingdings" panose="05000000000000000000" pitchFamily="2" charset="2"/>
              </a:rPr>
              <a:t>ongoing</a:t>
            </a:r>
            <a:r>
              <a:rPr lang="fr-BE" dirty="0" smtClean="0">
                <a:sym typeface="Wingdings" panose="05000000000000000000" pitchFamily="2" charset="2"/>
              </a:rPr>
              <a:t> Integrated Projects!</a:t>
            </a:r>
            <a:endParaRPr lang="fr-BE" dirty="0" smtClean="0"/>
          </a:p>
          <a:p>
            <a:endParaRPr lang="fr-BE" dirty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3" y="482863"/>
            <a:ext cx="10515600" cy="641882"/>
          </a:xfrm>
        </p:spPr>
        <p:txBody>
          <a:bodyPr/>
          <a:lstStyle/>
          <a:p>
            <a:r>
              <a:rPr lang="en-US" dirty="0" smtClean="0"/>
              <a:t>Support available to prepare a proposal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367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71464" y="1844824"/>
            <a:ext cx="7850088" cy="2971527"/>
          </a:xfrm>
        </p:spPr>
        <p:txBody>
          <a:bodyPr/>
          <a:lstStyle/>
          <a:p>
            <a:r>
              <a:rPr lang="fr-BE" dirty="0" smtClean="0"/>
              <a:t>To support </a:t>
            </a:r>
            <a:r>
              <a:rPr lang="fr-BE" dirty="0" err="1" smtClean="0"/>
              <a:t>preparation</a:t>
            </a:r>
            <a:r>
              <a:rPr lang="fr-BE" dirty="0" smtClean="0"/>
              <a:t> of Strategic Projects (</a:t>
            </a:r>
            <a:r>
              <a:rPr lang="fr-BE" dirty="0" err="1" smtClean="0"/>
              <a:t>SIPs</a:t>
            </a:r>
            <a:r>
              <a:rPr lang="fr-BE" dirty="0" smtClean="0"/>
              <a:t> &amp; </a:t>
            </a:r>
            <a:r>
              <a:rPr lang="fr-BE" dirty="0" err="1" smtClean="0"/>
              <a:t>SNaPs</a:t>
            </a:r>
            <a:r>
              <a:rPr lang="fr-BE" dirty="0" smtClean="0"/>
              <a:t>)</a:t>
            </a:r>
            <a:endParaRPr lang="fr-BE" dirty="0" smtClean="0"/>
          </a:p>
          <a:p>
            <a:r>
              <a:rPr lang="fr-BE" dirty="0" smtClean="0"/>
              <a:t>Main objective: </a:t>
            </a:r>
            <a:r>
              <a:rPr lang="fr-BE" dirty="0" err="1" smtClean="0"/>
              <a:t>prepare</a:t>
            </a:r>
            <a:r>
              <a:rPr lang="fr-BE" dirty="0" smtClean="0"/>
              <a:t> &amp; </a:t>
            </a:r>
            <a:r>
              <a:rPr lang="fr-BE" dirty="0" err="1" smtClean="0"/>
              <a:t>submit</a:t>
            </a:r>
            <a:r>
              <a:rPr lang="fr-BE" dirty="0" smtClean="0"/>
              <a:t> a full </a:t>
            </a:r>
            <a:r>
              <a:rPr lang="fr-BE" dirty="0" err="1" smtClean="0"/>
              <a:t>proposal</a:t>
            </a:r>
            <a:endParaRPr lang="fr-BE" dirty="0" smtClean="0"/>
          </a:p>
          <a:p>
            <a:r>
              <a:rPr lang="fr-BE" dirty="0" smtClean="0"/>
              <a:t>Co-</a:t>
            </a:r>
            <a:r>
              <a:rPr lang="fr-BE" dirty="0" err="1" smtClean="0"/>
              <a:t>financing</a:t>
            </a:r>
            <a:r>
              <a:rPr lang="fr-BE" dirty="0" smtClean="0"/>
              <a:t> </a:t>
            </a:r>
            <a:r>
              <a:rPr lang="fr-BE" dirty="0"/>
              <a:t>rate </a:t>
            </a:r>
            <a:r>
              <a:rPr lang="fr-BE" dirty="0" smtClean="0"/>
              <a:t>60</a:t>
            </a:r>
            <a:r>
              <a:rPr lang="fr-BE" dirty="0"/>
              <a:t>% </a:t>
            </a:r>
            <a:endParaRPr lang="fr-BE" dirty="0" smtClean="0"/>
          </a:p>
          <a:p>
            <a:r>
              <a:rPr lang="fr-BE" dirty="0" smtClean="0"/>
              <a:t>Maximum </a:t>
            </a:r>
            <a:r>
              <a:rPr lang="fr-BE" dirty="0" err="1" smtClean="0"/>
              <a:t>grant</a:t>
            </a:r>
            <a:r>
              <a:rPr lang="fr-BE" dirty="0" smtClean="0"/>
              <a:t>: 70.000 €</a:t>
            </a:r>
            <a:endParaRPr lang="fr-BE" dirty="0" smtClean="0"/>
          </a:p>
          <a:p>
            <a:r>
              <a:rPr lang="en-US" dirty="0" smtClean="0"/>
              <a:t>Maximum duration: 2 y</a:t>
            </a:r>
          </a:p>
          <a:p>
            <a:r>
              <a:rPr lang="en-US" dirty="0"/>
              <a:t>Last Call: </a:t>
            </a:r>
            <a:r>
              <a:rPr lang="en-US" dirty="0" smtClean="0"/>
              <a:t>LIFE-2021-TA-PP (closed 22/09/2021)</a:t>
            </a:r>
            <a:endParaRPr lang="en-GB" dirty="0"/>
          </a:p>
          <a:p>
            <a:endParaRPr lang="fr-BE" dirty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3" y="482863"/>
            <a:ext cx="10515600" cy="641882"/>
          </a:xfrm>
        </p:spPr>
        <p:txBody>
          <a:bodyPr/>
          <a:lstStyle/>
          <a:p>
            <a:r>
              <a:rPr lang="en-US" dirty="0" smtClean="0"/>
              <a:t>Technical Assistance Projects (TAs</a:t>
            </a:r>
            <a:r>
              <a:rPr lang="en-US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58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3" y="482863"/>
            <a:ext cx="10515600" cy="641882"/>
          </a:xfrm>
        </p:spPr>
        <p:txBody>
          <a:bodyPr/>
          <a:lstStyle/>
          <a:p>
            <a:r>
              <a:rPr lang="en-US" dirty="0" smtClean="0"/>
              <a:t>Contact </a:t>
            </a:r>
            <a:r>
              <a:rPr lang="en-US" dirty="0"/>
              <a:t>&amp; discussions with LIFE CINEA staff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95400" y="1545758"/>
            <a:ext cx="10657184" cy="29803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825500" rtl="0" fontAlgn="auto" latinLnBrk="0" hangingPunct="0">
              <a:buClrTx/>
              <a:buSzTx/>
              <a:tabLst/>
            </a:pP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We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can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R="0" algn="l" defTabSz="825500" rtl="0" fontAlgn="auto" latinLnBrk="0" hangingPunct="0">
              <a:buClrTx/>
              <a:buSzTx/>
              <a:tabLst/>
            </a:pPr>
            <a:endParaRPr lang="fr-FR" sz="1800" b="0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Provide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feedback on the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ideas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Strategic Projects (</a:t>
            </a:r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SPs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(all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year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round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marR="0" indent="-457200" algn="l" defTabSz="825500" rtl="0" fontAlgn="auto" latinLnBrk="0" hangingPunct="0"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Respond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general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questions on </a:t>
            </a:r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SPs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(all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year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round)</a:t>
            </a:r>
          </a:p>
          <a:p>
            <a:pPr marL="457200" marR="0" indent="-457200" algn="l" defTabSz="825500" rtl="0" fontAlgn="auto" latinLnBrk="0" hangingPunct="0"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Respond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specific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questions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related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to 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SP Call documents, 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application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forms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concerned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provisions of the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Multiannual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Work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Programme (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during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open calls,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typically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between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April -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September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November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-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February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Facilitate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networking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successful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running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IPs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 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(all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year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round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marR="0" indent="-457200" algn="just" defTabSz="825500" rtl="0" fontAlgn="auto" latinLnBrk="0" hangingPunct="0"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800" b="0" dirty="0">
                <a:solidFill>
                  <a:schemeClr val="tx1"/>
                </a:solidFill>
                <a:latin typeface="+mn-lt"/>
              </a:rPr>
              <a:t>Schedule meetings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us in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person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in 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Brussels, online or by phone, </a:t>
            </a:r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respond</a:t>
            </a:r>
            <a:r>
              <a:rPr lang="fr-FR" sz="1800" b="0" dirty="0">
                <a:solidFill>
                  <a:schemeClr val="tx1"/>
                </a:solidFill>
                <a:latin typeface="+mn-lt"/>
              </a:rPr>
              <a:t> by 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e-mail</a:t>
            </a:r>
            <a:endParaRPr lang="en-GB" sz="1800" b="0" dirty="0">
              <a:solidFill>
                <a:schemeClr val="tx1"/>
              </a:solidFill>
              <a:latin typeface="+mn-lt"/>
              <a:sym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400" y="4853496"/>
            <a:ext cx="10657184" cy="11644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</a:pP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We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cannot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Meet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with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the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applicants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that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have 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been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invited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to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submit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their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0" dirty="0" smtClean="0">
                <a:solidFill>
                  <a:srgbClr val="FF0000"/>
                </a:solidFill>
                <a:latin typeface="+mn-lt"/>
              </a:rPr>
              <a:t>full </a:t>
            </a:r>
            <a:r>
              <a:rPr lang="fr-FR" sz="1800" b="0" dirty="0" err="1" smtClean="0">
                <a:solidFill>
                  <a:srgbClr val="FF0000"/>
                </a:solidFill>
                <a:latin typeface="+mn-lt"/>
              </a:rPr>
              <a:t>proposal</a:t>
            </a:r>
            <a:r>
              <a:rPr lang="fr-FR" sz="1800" b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for stage 2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800" b="0" dirty="0">
                <a:solidFill>
                  <a:srgbClr val="FF0000"/>
                </a:solidFill>
                <a:latin typeface="+mn-lt"/>
              </a:rPr>
              <a:t>Read or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consult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on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draft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applications to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be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800" b="0" dirty="0" err="1">
                <a:solidFill>
                  <a:srgbClr val="FF0000"/>
                </a:solidFill>
                <a:latin typeface="+mn-lt"/>
              </a:rPr>
              <a:t>submitted</a:t>
            </a:r>
            <a:r>
              <a:rPr lang="fr-FR" sz="1800" b="0" dirty="0">
                <a:solidFill>
                  <a:srgbClr val="FF0000"/>
                </a:solidFill>
                <a:latin typeface="+mn-lt"/>
              </a:rPr>
              <a:t> for stage 2</a:t>
            </a:r>
            <a:r>
              <a:rPr lang="fr-FR" sz="1800" b="0" dirty="0">
                <a:solidFill>
                  <a:srgbClr val="FF0000"/>
                </a:solidFill>
                <a:latin typeface="+mn-lt"/>
                <a:sym typeface="Helvetica Neue"/>
              </a:rPr>
              <a:t> </a:t>
            </a:r>
            <a:endParaRPr lang="en-GB" sz="1800" b="0" dirty="0">
              <a:solidFill>
                <a:srgbClr val="FF0000"/>
              </a:solidFill>
              <a:latin typeface="+mn-lt"/>
              <a:sym typeface="Helvetica Neue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20136" y="1257726"/>
            <a:ext cx="4420988" cy="576063"/>
            <a:chOff x="5793719" y="1160800"/>
            <a:chExt cx="4420988" cy="576063"/>
          </a:xfrm>
        </p:grpSpPr>
        <p:sp>
          <p:nvSpPr>
            <p:cNvPr id="7" name="TextBox 6"/>
            <p:cNvSpPr txBox="1"/>
            <p:nvPr/>
          </p:nvSpPr>
          <p:spPr>
            <a:xfrm>
              <a:off x="5807969" y="1221671"/>
              <a:ext cx="439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 smtClean="0">
                  <a:solidFill>
                    <a:schemeClr val="tx1"/>
                  </a:solidFill>
                  <a:latin typeface="+mn-lt"/>
                  <a:hlinkClick r:id="rId2"/>
                </a:rPr>
                <a:t>CINEA-LIFE-ENQUIRIES@ec.europa.eu</a:t>
              </a:r>
              <a:r>
                <a:rPr lang="fr-FR" sz="1800" b="0" dirty="0" smtClean="0">
                  <a:solidFill>
                    <a:schemeClr val="tx1"/>
                  </a:solidFill>
                  <a:latin typeface="+mn-lt"/>
                </a:rPr>
                <a:t> </a:t>
              </a:r>
              <a:endParaRPr lang="fr-FR" sz="1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793719" y="1160800"/>
              <a:ext cx="4420988" cy="576063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3224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013" y="732616"/>
            <a:ext cx="10156297" cy="1635834"/>
          </a:xfrm>
        </p:spPr>
        <p:txBody>
          <a:bodyPr/>
          <a:lstStyle/>
          <a:p>
            <a:r>
              <a:rPr lang="en-IE" dirty="0" smtClean="0"/>
              <a:t>Thanks and…</a:t>
            </a:r>
            <a:br>
              <a:rPr lang="en-IE" dirty="0" smtClean="0"/>
            </a:br>
            <a:r>
              <a:rPr lang="en-IE" dirty="0" smtClean="0"/>
              <a:t>Good luck!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3897749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</a:t>
            </a:r>
            <a:r>
              <a:rPr lang="en-US" sz="1050" b="1" dirty="0" smtClean="0"/>
              <a:t>2021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0050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LIFE </a:t>
            </a:r>
            <a:r>
              <a:rPr lang="en-GB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2021 </a:t>
            </a:r>
            <a:r>
              <a:rPr lang="en-GB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2027: main novelties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r>
              <a:rPr lang="es-ES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Strategic</a:t>
            </a:r>
            <a:r>
              <a:rPr lang="es-E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Nature</a:t>
            </a:r>
            <a:r>
              <a:rPr lang="es-E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Projects (</a:t>
            </a:r>
            <a:r>
              <a:rPr lang="es-ES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SNaPs</a:t>
            </a:r>
            <a:r>
              <a:rPr lang="es-E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endParaRPr lang="es-ES" sz="1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r>
              <a:rPr lang="es-ES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Strategic</a:t>
            </a:r>
            <a:r>
              <a:rPr lang="es-E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Integrated Projects (</a:t>
            </a:r>
            <a:r>
              <a:rPr lang="es-ES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SIPs</a:t>
            </a:r>
            <a:r>
              <a:rPr lang="es-E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s-E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endParaRPr lang="es-ES" sz="16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r>
              <a:rPr lang="es-ES" sz="2800" dirty="0" err="1" smtClean="0">
                <a:solidFill>
                  <a:schemeClr val="tx2"/>
                </a:solidFill>
              </a:rPr>
              <a:t>Calls</a:t>
            </a:r>
            <a:r>
              <a:rPr lang="es-ES" sz="2800" dirty="0" smtClean="0">
                <a:solidFill>
                  <a:schemeClr val="tx2"/>
                </a:solidFill>
              </a:rPr>
              <a:t> &amp; </a:t>
            </a:r>
            <a:r>
              <a:rPr lang="es-ES" sz="2800" dirty="0" err="1" smtClean="0">
                <a:solidFill>
                  <a:schemeClr val="tx2"/>
                </a:solidFill>
              </a:rPr>
              <a:t>evaluation</a:t>
            </a:r>
            <a:r>
              <a:rPr lang="es-ES" sz="2800" dirty="0" smtClean="0">
                <a:solidFill>
                  <a:schemeClr val="tx2"/>
                </a:solidFill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</a:rPr>
              <a:t>criteria</a:t>
            </a:r>
            <a:endParaRPr lang="es-E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endParaRPr lang="es-ES" sz="16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r>
              <a:rPr lang="es-ES" sz="2800" dirty="0" err="1">
                <a:solidFill>
                  <a:schemeClr val="tx2"/>
                </a:solidFill>
              </a:rPr>
              <a:t>Support</a:t>
            </a:r>
            <a:r>
              <a:rPr lang="es-ES" sz="2800" dirty="0">
                <a:solidFill>
                  <a:schemeClr val="tx2"/>
                </a:solidFill>
              </a:rPr>
              <a:t> </a:t>
            </a:r>
            <a:r>
              <a:rPr lang="es-ES" sz="2800" dirty="0" err="1">
                <a:solidFill>
                  <a:schemeClr val="tx2"/>
                </a:solidFill>
              </a:rPr>
              <a:t>available</a:t>
            </a:r>
            <a:r>
              <a:rPr lang="es-ES" sz="2800" dirty="0">
                <a:solidFill>
                  <a:schemeClr val="tx2"/>
                </a:solidFill>
              </a:rPr>
              <a:t> to prepare a </a:t>
            </a:r>
            <a:r>
              <a:rPr lang="es-ES" sz="2800" dirty="0" err="1">
                <a:solidFill>
                  <a:schemeClr val="tx2"/>
                </a:solidFill>
              </a:rPr>
              <a:t>proposal</a:t>
            </a:r>
            <a:endParaRPr lang="es-E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endParaRPr lang="es-E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</a:pPr>
            <a:endParaRPr lang="es-ES" sz="28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400" dirty="0" smtClean="0"/>
              <a:t>Overview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0948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3" y="482863"/>
            <a:ext cx="10515600" cy="656334"/>
          </a:xfrm>
        </p:spPr>
        <p:txBody>
          <a:bodyPr>
            <a:noAutofit/>
          </a:bodyPr>
          <a:lstStyle/>
          <a:p>
            <a:r>
              <a:rPr lang="en-GB" dirty="0"/>
              <a:t>LIFE 2021-2027: 5.4 billion</a:t>
            </a:r>
            <a:endParaRPr lang="en-IE" dirty="0"/>
          </a:p>
        </p:txBody>
      </p:sp>
      <p:grpSp>
        <p:nvGrpSpPr>
          <p:cNvPr id="26" name="Group 25"/>
          <p:cNvGrpSpPr/>
          <p:nvPr/>
        </p:nvGrpSpPr>
        <p:grpSpPr>
          <a:xfrm>
            <a:off x="971507" y="1280903"/>
            <a:ext cx="8848652" cy="5146909"/>
            <a:chOff x="971507" y="1280903"/>
            <a:chExt cx="8848652" cy="5146909"/>
          </a:xfrm>
        </p:grpSpPr>
        <p:sp>
          <p:nvSpPr>
            <p:cNvPr id="14" name="Right Arrow 13"/>
            <p:cNvSpPr/>
            <p:nvPr/>
          </p:nvSpPr>
          <p:spPr>
            <a:xfrm>
              <a:off x="6382861" y="3921138"/>
              <a:ext cx="581917" cy="2506674"/>
            </a:xfrm>
            <a:prstGeom prst="rightArrow">
              <a:avLst/>
            </a:prstGeom>
            <a:solidFill>
              <a:srgbClr val="FFFF99"/>
            </a:solidFill>
            <a:ln w="25400" cap="flat">
              <a:solidFill>
                <a:srgbClr val="FFFF99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971507" y="1396994"/>
              <a:ext cx="8848652" cy="4754485"/>
              <a:chOff x="971507" y="1396994"/>
              <a:chExt cx="8848652" cy="4754485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6837984" y="1866448"/>
                <a:ext cx="2982175" cy="4188376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BE" sz="60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BE" sz="60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BE" sz="60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60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7004443" y="3891464"/>
                <a:ext cx="2649260" cy="1052766"/>
              </a:xfrm>
              <a:prstGeom prst="roundRect">
                <a:avLst/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defRPr/>
                </a:pPr>
                <a:r>
                  <a:rPr lang="de-DE" sz="1100" u="sng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On </a:t>
                </a:r>
                <a:r>
                  <a:rPr lang="de-DE" sz="1100" u="sng" kern="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legislation</a:t>
                </a:r>
                <a:r>
                  <a:rPr lang="de-DE" sz="1100" u="sng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 </a:t>
                </a:r>
                <a:r>
                  <a:rPr lang="de-DE" sz="1100" u="sng" kern="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and</a:t>
                </a:r>
                <a:r>
                  <a:rPr lang="de-DE" sz="1100" u="sng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 </a:t>
                </a:r>
                <a:r>
                  <a:rPr lang="de-DE" sz="1100" u="sng" kern="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policies</a:t>
                </a:r>
                <a:endParaRPr lang="de-DE" sz="1100" u="sng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marL="171450" indent="-171450"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200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Support their development, monitoring and enforcement</a:t>
                </a:r>
              </a:p>
              <a:p>
                <a:pPr marL="171450" indent="-171450"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200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Help Member States to improve their implementation</a:t>
                </a:r>
                <a:endParaRPr lang="fr-BE" sz="12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</p:txBody>
          </p:sp>
          <p:graphicFrame>
            <p:nvGraphicFramePr>
              <p:cNvPr id="7" name="Diagram 6"/>
              <p:cNvGraphicFramePr/>
              <p:nvPr>
                <p:extLst>
                  <p:ext uri="{D42A27DB-BD31-4B8C-83A1-F6EECF244321}">
                    <p14:modId xmlns:p14="http://schemas.microsoft.com/office/powerpoint/2010/main" val="3178604566"/>
                  </p:ext>
                </p:extLst>
              </p:nvPr>
            </p:nvGraphicFramePr>
            <p:xfrm>
              <a:off x="2810370" y="1916832"/>
              <a:ext cx="5625804" cy="423464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8" name="Rounded Rectangle 7"/>
              <p:cNvSpPr/>
              <p:nvPr/>
            </p:nvSpPr>
            <p:spPr>
              <a:xfrm>
                <a:off x="7026548" y="5038019"/>
                <a:ext cx="2605049" cy="953448"/>
              </a:xfrm>
              <a:prstGeom prst="roundRect">
                <a:avLst/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defRPr/>
                </a:pPr>
                <a:r>
                  <a:rPr lang="de-DE" sz="1100" u="sng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Project </a:t>
                </a:r>
                <a:r>
                  <a:rPr lang="de-DE" sz="1100" u="sng" kern="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beneficiaries</a:t>
                </a:r>
                <a:r>
                  <a:rPr lang="de-DE" sz="1100" u="sng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 </a:t>
                </a:r>
                <a:r>
                  <a:rPr lang="de-DE" sz="1100" u="sng" kern="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are</a:t>
                </a:r>
                <a:r>
                  <a:rPr lang="de-DE" sz="1100" u="sng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: </a:t>
                </a:r>
              </a:p>
              <a:p>
                <a:pPr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defRPr/>
                </a:pPr>
                <a:r>
                  <a:rPr lang="de-DE" sz="1200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1/3  private </a:t>
                </a:r>
                <a:r>
                  <a:rPr lang="de-DE" sz="1200" kern="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enterprises</a:t>
                </a:r>
                <a:endParaRPr lang="de-DE" sz="12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defRPr/>
                </a:pPr>
                <a:r>
                  <a:rPr lang="de-DE" sz="1200" kern="0" spc="-6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1/3    NGOs </a:t>
                </a:r>
                <a:r>
                  <a:rPr lang="de-DE" sz="1200" kern="0" spc="-6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and</a:t>
                </a:r>
                <a:r>
                  <a:rPr lang="de-DE" sz="1200" kern="0" spc="-6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 </a:t>
                </a:r>
                <a:r>
                  <a:rPr lang="de-DE" sz="1200" kern="0" spc="-6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civil</a:t>
                </a:r>
                <a:r>
                  <a:rPr lang="de-DE" sz="1200" kern="0" spc="-6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 </a:t>
                </a:r>
                <a:r>
                  <a:rPr lang="de-DE" sz="1200" kern="0" spc="-6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society</a:t>
                </a:r>
                <a:r>
                  <a:rPr lang="de-DE" sz="1200" kern="0" spc="-6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 </a:t>
                </a:r>
                <a:r>
                  <a:rPr lang="de-DE" sz="1200" kern="0" spc="-6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organisations</a:t>
                </a:r>
                <a:endParaRPr lang="de-DE" sz="1200" kern="0" spc="-6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defRPr/>
                </a:pPr>
                <a:r>
                  <a:rPr lang="en-US" altLang="en-US" sz="1200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1/3   public authorities</a:t>
                </a:r>
                <a:endParaRPr lang="fr-BE" sz="12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6954721" y="1846816"/>
                <a:ext cx="2748705" cy="2074322"/>
              </a:xfrm>
              <a:prstGeom prst="roundRect">
                <a:avLst/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lnSpc>
                    <a:spcPts val="1000"/>
                  </a:lnSpc>
                  <a:spcBef>
                    <a:spcPts val="0"/>
                  </a:spcBef>
                  <a:spcAft>
                    <a:spcPts val="300"/>
                  </a:spcAft>
                  <a:defRPr/>
                </a:pPr>
                <a:r>
                  <a:rPr lang="en-US" sz="1100" u="sng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Projects</a:t>
                </a:r>
              </a:p>
              <a:p>
                <a:pPr marL="171450" indent="-171450"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200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Develop and demonstrate eco-innovative techniques and approaches</a:t>
                </a:r>
              </a:p>
              <a:p>
                <a:pPr marL="171450" indent="-171450"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200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Help to implement and enforce plans and strategies, in compliance with EU legislation.</a:t>
                </a:r>
              </a:p>
              <a:p>
                <a:pPr marL="171450" indent="-171450"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200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Promote best practices and behavioral changes </a:t>
                </a:r>
              </a:p>
              <a:p>
                <a:pPr marL="171450" indent="-171450" fontAlgn="auto" hangingPunct="0">
                  <a:lnSpc>
                    <a:spcPts val="11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200" kern="0" dirty="0" err="1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Catalyse</a:t>
                </a:r>
                <a:r>
                  <a:rPr lang="en-US" sz="1200" kern="0" dirty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 the large scale deployment of successful solutions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971507" y="1965299"/>
                <a:ext cx="2147388" cy="3750236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endParaRPr lang="en-US" sz="11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endParaRPr lang="en-US" sz="11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endParaRPr lang="en-US" sz="11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endParaRPr lang="en-US" sz="11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endParaRPr lang="en-US" sz="11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endParaRPr lang="en-US" sz="11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marL="171450" indent="-171450"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endParaRPr lang="en-US" sz="11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marL="171450" indent="-171450"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endParaRPr lang="en-GB" sz="11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marL="176213" indent="-176213" fontAlgn="auto" hangingPunct="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endParaRPr lang="fr-BE" sz="1100" kern="0" dirty="0">
                  <a:solidFill>
                    <a:schemeClr val="tx1"/>
                  </a:solidFill>
                  <a:latin typeface="Avenir Book"/>
                  <a:cs typeface="Calibri"/>
                  <a:sym typeface="Calibri"/>
                </a:endParaRPr>
              </a:p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BE" sz="20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BE" sz="20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BE" sz="20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kern="0" dirty="0">
                  <a:solidFill>
                    <a:schemeClr val="tx1"/>
                  </a:solidFill>
                  <a:latin typeface="Calibri"/>
                  <a:cs typeface="Calibri"/>
                  <a:sym typeface="Calibri"/>
                </a:endParaRPr>
              </a:p>
            </p:txBody>
          </p:sp>
          <p:sp>
            <p:nvSpPr>
              <p:cNvPr id="11" name="Right Arrow 10"/>
              <p:cNvSpPr/>
              <p:nvPr/>
            </p:nvSpPr>
            <p:spPr>
              <a:xfrm>
                <a:off x="6197698" y="1396994"/>
                <a:ext cx="523553" cy="2245523"/>
              </a:xfrm>
              <a:prstGeom prst="rightArrow">
                <a:avLst/>
              </a:prstGeom>
              <a:solidFill>
                <a:srgbClr val="4AC444"/>
              </a:solidFill>
              <a:ln w="25400" cap="flat">
                <a:solidFill>
                  <a:srgbClr val="4AC444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rgbClr val="535353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>
                <a:off x="6241692" y="2121598"/>
                <a:ext cx="581917" cy="2506674"/>
              </a:xfrm>
              <a:prstGeom prst="rightArrow">
                <a:avLst/>
              </a:prstGeom>
              <a:solidFill>
                <a:srgbClr val="FFC000"/>
              </a:solidFill>
              <a:ln w="25400" cap="flat">
                <a:solidFill>
                  <a:srgbClr val="FFC000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6172837" y="3071354"/>
                <a:ext cx="581917" cy="2506674"/>
              </a:xfrm>
              <a:prstGeom prst="rightArrow">
                <a:avLst/>
              </a:prstGeom>
              <a:solidFill>
                <a:srgbClr val="0070C0"/>
              </a:solidFill>
              <a:ln w="25400" cap="flat">
                <a:solidFill>
                  <a:srgbClr val="0070C0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068171" y="4972945"/>
                <a:ext cx="1947753" cy="584553"/>
              </a:xfrm>
              <a:prstGeom prst="roundRect">
                <a:avLst/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algn="ctr"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n-US" sz="1400" kern="0" dirty="0">
                    <a:solidFill>
                      <a:schemeClr val="tx1"/>
                    </a:solidFill>
                    <a:latin typeface="Avenir Book"/>
                    <a:cs typeface="Calibri"/>
                    <a:sym typeface="Calibri"/>
                  </a:rPr>
                  <a:t>To halt and reverse biodiversity loss</a:t>
                </a: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064478" y="3887873"/>
                <a:ext cx="1947753" cy="783189"/>
              </a:xfrm>
              <a:prstGeom prst="roundRect">
                <a:avLst/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algn="ctr"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n-US" sz="1400" kern="0" dirty="0">
                    <a:solidFill>
                      <a:schemeClr val="tx1"/>
                    </a:solidFill>
                    <a:latin typeface="Avenir Book"/>
                    <a:cs typeface="Calibri"/>
                    <a:sym typeface="Calibri"/>
                  </a:rPr>
                  <a:t>To protect and improve the quality of the environment</a:t>
                </a: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1068170" y="2247909"/>
                <a:ext cx="1947753" cy="1379096"/>
              </a:xfrm>
              <a:prstGeom prst="roundRect">
                <a:avLst/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algn="ctr" fontAlgn="auto" hangingPunct="0">
                  <a:lnSpc>
                    <a:spcPts val="14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n-US" sz="1400" kern="0" dirty="0">
                    <a:solidFill>
                      <a:schemeClr val="tx1"/>
                    </a:solidFill>
                    <a:latin typeface="Avenir Book"/>
                    <a:cs typeface="Calibri"/>
                    <a:sym typeface="Calibri"/>
                  </a:rPr>
                  <a:t>To contribute to the shift to a circular, energy-efficient, renewable energy based- and climate resilient economy</a:t>
                </a:r>
              </a:p>
            </p:txBody>
          </p:sp>
          <p:sp>
            <p:nvSpPr>
              <p:cNvPr id="18" name="Striped Right Arrow 17"/>
              <p:cNvSpPr/>
              <p:nvPr/>
            </p:nvSpPr>
            <p:spPr>
              <a:xfrm>
                <a:off x="3049607" y="2571093"/>
                <a:ext cx="631088" cy="2506674"/>
              </a:xfrm>
              <a:prstGeom prst="stripedRightArrow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807454" y="1280903"/>
              <a:ext cx="1240874" cy="400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hangingPunct="0"/>
              <a:r>
                <a:rPr lang="de-DE" sz="2000" b="1" dirty="0" smtClean="0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Actions</a:t>
              </a:r>
              <a:endParaRPr lang="en-GB" sz="2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27448" y="1280903"/>
              <a:ext cx="2108906" cy="400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hangingPunct="0"/>
              <a:r>
                <a:rPr lang="de-DE" sz="2000" dirty="0" err="1" smtClean="0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Objectives</a:t>
              </a:r>
              <a:endParaRPr lang="en-GB" sz="2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86435" y="1280903"/>
              <a:ext cx="2108906" cy="400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hangingPunct="0"/>
              <a:r>
                <a:rPr lang="de-DE" sz="2000" b="1" dirty="0" smtClean="0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Sub-programmes</a:t>
              </a:r>
              <a:endParaRPr lang="en-GB" sz="2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0178373" y="3325435"/>
            <a:ext cx="1307950" cy="887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TextBox 24"/>
          <p:cNvSpPr txBox="1"/>
          <p:nvPr/>
        </p:nvSpPr>
        <p:spPr>
          <a:xfrm>
            <a:off x="10279157" y="3396647"/>
            <a:ext cx="1240874" cy="707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hangingPunct="0"/>
            <a:r>
              <a:rPr lang="de-DE" sz="2000" b="1" dirty="0" err="1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Managed</a:t>
            </a:r>
            <a:r>
              <a:rPr lang="de-DE" sz="2000" b="1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2000" b="1" dirty="0" err="1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de-DE" sz="2000" b="1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CINEA</a:t>
            </a:r>
            <a:endParaRPr lang="en-GB" sz="2000" b="1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260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51973" y="2996952"/>
            <a:ext cx="4248472" cy="1008112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9416" y="1597201"/>
            <a:ext cx="5328000" cy="4195662"/>
          </a:xfrm>
        </p:spPr>
        <p:txBody>
          <a:bodyPr/>
          <a:lstStyle/>
          <a:p>
            <a:pPr marL="0" indent="0">
              <a:buNone/>
            </a:pPr>
            <a:r>
              <a:rPr lang="fr-BE" sz="2400" b="1" dirty="0"/>
              <a:t>GRANTS</a:t>
            </a:r>
          </a:p>
          <a:p>
            <a:r>
              <a:rPr lang="fr-BE" dirty="0" smtClean="0"/>
              <a:t>Action </a:t>
            </a:r>
            <a:r>
              <a:rPr lang="fr-BE" dirty="0" err="1" smtClean="0"/>
              <a:t>grants</a:t>
            </a:r>
            <a:r>
              <a:rPr lang="fr-BE" dirty="0" smtClean="0"/>
              <a:t>: </a:t>
            </a:r>
          </a:p>
          <a:p>
            <a:pPr lvl="1"/>
            <a:r>
              <a:rPr lang="fr-BE" dirty="0" smtClean="0"/>
              <a:t>Standard action </a:t>
            </a:r>
            <a:r>
              <a:rPr lang="fr-BE" dirty="0" err="1" smtClean="0"/>
              <a:t>projects</a:t>
            </a:r>
            <a:r>
              <a:rPr lang="fr-BE" dirty="0" smtClean="0"/>
              <a:t> (</a:t>
            </a:r>
            <a:r>
              <a:rPr lang="fr-BE" dirty="0" err="1" smtClean="0"/>
              <a:t>SAPs</a:t>
            </a:r>
            <a:r>
              <a:rPr lang="fr-BE" dirty="0" smtClean="0"/>
              <a:t>)</a:t>
            </a:r>
          </a:p>
          <a:p>
            <a:pPr lvl="1"/>
            <a:r>
              <a:rPr lang="en-US" dirty="0"/>
              <a:t>Strategic Nature Projects (SNAPs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Strategic Integrated Projects (SIPs</a:t>
            </a:r>
            <a:r>
              <a:rPr lang="en-US" dirty="0" smtClean="0"/>
              <a:t>)</a:t>
            </a:r>
          </a:p>
          <a:p>
            <a:pPr lvl="1"/>
            <a:r>
              <a:rPr lang="fr-BE" dirty="0" smtClean="0"/>
              <a:t>Technical Assistance (TA)</a:t>
            </a:r>
          </a:p>
          <a:p>
            <a:pPr lvl="1"/>
            <a:r>
              <a:rPr lang="fr-BE" dirty="0" err="1" smtClean="0"/>
              <a:t>Other</a:t>
            </a:r>
            <a:r>
              <a:rPr lang="fr-BE" dirty="0" smtClean="0"/>
              <a:t> actions (OA) – </a:t>
            </a:r>
            <a:r>
              <a:rPr lang="fr-BE" dirty="0" err="1" smtClean="0"/>
              <a:t>including</a:t>
            </a:r>
            <a:r>
              <a:rPr lang="fr-BE" dirty="0" smtClean="0"/>
              <a:t> Coordination and Support Actions (</a:t>
            </a:r>
            <a:r>
              <a:rPr lang="fr-BE" dirty="0" err="1" smtClean="0"/>
              <a:t>CSAs</a:t>
            </a:r>
            <a:r>
              <a:rPr lang="fr-BE" dirty="0" smtClean="0"/>
              <a:t>)</a:t>
            </a:r>
          </a:p>
          <a:p>
            <a:r>
              <a:rPr lang="fr-BE" dirty="0" smtClean="0"/>
              <a:t>Operating </a:t>
            </a:r>
            <a:r>
              <a:rPr lang="fr-BE" dirty="0" err="1" smtClean="0"/>
              <a:t>grants</a:t>
            </a:r>
            <a:r>
              <a:rPr lang="fr-BE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Types of </a:t>
            </a:r>
            <a:r>
              <a:rPr lang="fr-BE" dirty="0" err="1" smtClean="0"/>
              <a:t>activities</a:t>
            </a:r>
            <a:r>
              <a:rPr lang="fr-BE" dirty="0" smtClean="0"/>
              <a:t> </a:t>
            </a:r>
            <a:r>
              <a:rPr lang="fr-BE" dirty="0" err="1" smtClean="0"/>
              <a:t>funded</a:t>
            </a:r>
            <a:r>
              <a:rPr lang="fr-BE" dirty="0" smtClean="0"/>
              <a:t> </a:t>
            </a:r>
            <a:r>
              <a:rPr lang="fr-BE" dirty="0" err="1" smtClean="0"/>
              <a:t>under</a:t>
            </a:r>
            <a:r>
              <a:rPr lang="fr-BE" dirty="0" smtClean="0"/>
              <a:t> LIFE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6403468" y="1597201"/>
            <a:ext cx="5328000" cy="4195662"/>
          </a:xfrm>
        </p:spPr>
        <p:txBody>
          <a:bodyPr/>
          <a:lstStyle/>
          <a:p>
            <a:pPr marL="0" indent="0">
              <a:buNone/>
            </a:pPr>
            <a:r>
              <a:rPr lang="fr-BE" sz="2400" b="1" dirty="0" smtClean="0"/>
              <a:t>OTHER FORMS OF FUNDING</a:t>
            </a:r>
            <a:endParaRPr lang="fr-BE" sz="2400" b="1" dirty="0"/>
          </a:p>
          <a:p>
            <a:r>
              <a:rPr lang="fr-BE" dirty="0" err="1" smtClean="0"/>
              <a:t>Procurement</a:t>
            </a:r>
            <a:r>
              <a:rPr lang="fr-BE" dirty="0" smtClean="0"/>
              <a:t> (</a:t>
            </a:r>
            <a:r>
              <a:rPr lang="fr-BE" i="1" dirty="0" smtClean="0"/>
              <a:t>not in 2021 call</a:t>
            </a:r>
            <a:r>
              <a:rPr lang="fr-BE" dirty="0" smtClean="0"/>
              <a:t>)</a:t>
            </a:r>
          </a:p>
          <a:p>
            <a:r>
              <a:rPr lang="fr-BE" dirty="0" err="1" smtClean="0"/>
              <a:t>Prizes</a:t>
            </a:r>
            <a:r>
              <a:rPr lang="fr-BE" dirty="0" smtClean="0"/>
              <a:t> (</a:t>
            </a:r>
            <a:r>
              <a:rPr lang="fr-BE" i="1" dirty="0" smtClean="0"/>
              <a:t>not in 2021 call</a:t>
            </a:r>
            <a:r>
              <a:rPr lang="fr-BE" dirty="0" smtClean="0"/>
              <a:t>)</a:t>
            </a:r>
          </a:p>
          <a:p>
            <a:r>
              <a:rPr lang="fr-BE" dirty="0" err="1" smtClean="0"/>
              <a:t>Blending</a:t>
            </a:r>
            <a:r>
              <a:rPr lang="fr-BE" dirty="0" smtClean="0"/>
              <a:t> (</a:t>
            </a:r>
            <a:r>
              <a:rPr lang="fr-BE" i="1" dirty="0" smtClean="0"/>
              <a:t>not in 2021 call</a:t>
            </a:r>
            <a:r>
              <a:rPr lang="fr-BE" dirty="0" smtClean="0"/>
              <a:t>)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3" y="1772816"/>
            <a:ext cx="9361040" cy="36916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000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… to </a:t>
            </a:r>
            <a:r>
              <a:rPr lang="en-IE" sz="2000" u="sng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implement certain plans and strategies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000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… at a </a:t>
            </a:r>
            <a:r>
              <a:rPr lang="en-IE" sz="2000" u="sng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large territorial scale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000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… with </a:t>
            </a:r>
            <a:r>
              <a:rPr lang="en-IE" sz="2000" u="sng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full engagement of all the concerned stakeholders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tx1">
                    <a:lumMod val="50000"/>
                  </a:schemeClr>
                </a:solidFill>
              </a:rPr>
              <a:t>… to </a:t>
            </a:r>
            <a:r>
              <a:rPr lang="en-IE" sz="2000" u="sng" dirty="0" smtClean="0">
                <a:solidFill>
                  <a:schemeClr val="tx1">
                    <a:lumMod val="50000"/>
                  </a:schemeClr>
                </a:solidFill>
              </a:rPr>
              <a:t>mobilise &amp; coordinate significant </a:t>
            </a:r>
            <a:r>
              <a:rPr lang="en-IE" sz="2000" u="sng" dirty="0">
                <a:solidFill>
                  <a:schemeClr val="tx1">
                    <a:lumMod val="50000"/>
                  </a:schemeClr>
                </a:solidFill>
              </a:rPr>
              <a:t>additional sources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</a:rPr>
              <a:t>of </a:t>
            </a: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</a:rPr>
              <a:t>funding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</a:rPr>
              <a:t>to </a:t>
            </a: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</a:rPr>
              <a:t>support 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</a:rPr>
              <a:t>    implementation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</a:rPr>
              <a:t>of </a:t>
            </a: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</a:rPr>
              <a:t>EU </a:t>
            </a:r>
            <a:r>
              <a:rPr lang="en-IE" sz="2000" u="sng" dirty="0" smtClean="0">
                <a:solidFill>
                  <a:schemeClr val="tx1">
                    <a:lumMod val="50000"/>
                  </a:schemeClr>
                </a:solidFill>
              </a:rPr>
              <a:t>environmental/climate </a:t>
            </a:r>
            <a:r>
              <a:rPr lang="en-IE" sz="2000" u="sng" dirty="0">
                <a:solidFill>
                  <a:schemeClr val="tx1">
                    <a:lumMod val="50000"/>
                  </a:schemeClr>
                </a:solidFill>
              </a:rPr>
              <a:t>policy framework </a:t>
            </a:r>
            <a:endParaRPr lang="en-IE" sz="2000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</a:rPr>
              <a:t>… </a:t>
            </a:r>
            <a:r>
              <a:rPr lang="en-IE" sz="2000" u="sng" dirty="0" smtClean="0">
                <a:solidFill>
                  <a:schemeClr val="tx1">
                    <a:lumMod val="50000"/>
                  </a:schemeClr>
                </a:solidFill>
              </a:rPr>
              <a:t>in phases of 3 y each </a:t>
            </a:r>
            <a:r>
              <a:rPr lang="en-IE" sz="2000" u="sng" dirty="0" err="1" smtClean="0">
                <a:solidFill>
                  <a:schemeClr val="tx1">
                    <a:lumMod val="50000"/>
                  </a:schemeClr>
                </a:solidFill>
              </a:rPr>
              <a:t>approx</a:t>
            </a:r>
            <a:endParaRPr lang="fr-BE" sz="2000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en-GB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</a:t>
            </a:r>
            <a:r>
              <a:rPr lang="en-US" dirty="0" smtClean="0"/>
              <a:t>Projects are designed…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07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60" y="1412776"/>
            <a:ext cx="11408539" cy="4195663"/>
          </a:xfrm>
        </p:spPr>
        <p:txBody>
          <a:bodyPr>
            <a:normAutofit fontScale="92500" lnSpcReduction="10000"/>
          </a:bodyPr>
          <a:lstStyle/>
          <a:p>
            <a:r>
              <a:rPr lang="fr-BE" dirty="0" err="1" smtClean="0"/>
              <a:t>Eligible</a:t>
            </a:r>
            <a:r>
              <a:rPr lang="fr-BE" dirty="0" smtClean="0"/>
              <a:t> plans:</a:t>
            </a:r>
            <a:endParaRPr lang="fr-BE" dirty="0" smtClean="0"/>
          </a:p>
          <a:p>
            <a:pPr lvl="1"/>
            <a:r>
              <a:rPr lang="fr-BE" dirty="0" err="1" smtClean="0"/>
              <a:t>Prioritised</a:t>
            </a:r>
            <a:r>
              <a:rPr lang="fr-BE" dirty="0" smtClean="0"/>
              <a:t> </a:t>
            </a:r>
            <a:r>
              <a:rPr lang="fr-BE" dirty="0" smtClean="0"/>
              <a:t>Action </a:t>
            </a:r>
            <a:r>
              <a:rPr lang="fr-BE" dirty="0" err="1" smtClean="0"/>
              <a:t>Frameworks</a:t>
            </a:r>
            <a:r>
              <a:rPr lang="fr-BE" dirty="0" smtClean="0"/>
              <a:t> </a:t>
            </a:r>
            <a:r>
              <a:rPr lang="fr-BE" dirty="0" smtClean="0"/>
              <a:t>(</a:t>
            </a:r>
            <a:r>
              <a:rPr lang="fr-BE" dirty="0" err="1" smtClean="0"/>
              <a:t>PAFs</a:t>
            </a:r>
            <a:r>
              <a:rPr lang="fr-BE" dirty="0" smtClean="0"/>
              <a:t>) </a:t>
            </a:r>
            <a:r>
              <a:rPr lang="en-US" dirty="0" smtClean="0"/>
              <a:t>pursuant </a:t>
            </a:r>
            <a:r>
              <a:rPr lang="en-US" dirty="0" smtClean="0"/>
              <a:t>to the </a:t>
            </a:r>
            <a:r>
              <a:rPr lang="en-US" dirty="0"/>
              <a:t>Habitats Directive</a:t>
            </a:r>
            <a:endParaRPr lang="fr-BE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plans or strategies adopted at international, national, regional or multiregional level by nature and biodiversity </a:t>
            </a:r>
            <a:r>
              <a:rPr lang="en-US" dirty="0" smtClean="0"/>
              <a:t>authorities, e.g.:</a:t>
            </a:r>
          </a:p>
          <a:p>
            <a:pPr lvl="2"/>
            <a:r>
              <a:rPr lang="en-US" dirty="0"/>
              <a:t>National or Regional Pollinator/Insect Strategies and/or Action Plans</a:t>
            </a:r>
          </a:p>
          <a:p>
            <a:pPr lvl="2"/>
            <a:r>
              <a:rPr lang="en-US" dirty="0" smtClean="0"/>
              <a:t>National </a:t>
            </a:r>
            <a:r>
              <a:rPr lang="en-US" dirty="0"/>
              <a:t>or Regional Plans for Green Infrastructure Networks</a:t>
            </a:r>
          </a:p>
          <a:p>
            <a:pPr lvl="2"/>
            <a:r>
              <a:rPr lang="en-US" dirty="0" smtClean="0"/>
              <a:t>National </a:t>
            </a:r>
            <a:r>
              <a:rPr lang="en-US" dirty="0"/>
              <a:t>or Regional Restoration Plans, National or Regional Urban Greening Plans, </a:t>
            </a:r>
            <a:r>
              <a:rPr lang="en-US" dirty="0" err="1"/>
              <a:t>etc</a:t>
            </a:r>
            <a:r>
              <a:rPr lang="en-US" dirty="0"/>
              <a:t> as called for in the EU Biodiversity Strategy for 2030</a:t>
            </a:r>
          </a:p>
          <a:p>
            <a:pPr lvl="2"/>
            <a:r>
              <a:rPr lang="en-US" dirty="0" smtClean="0"/>
              <a:t>National </a:t>
            </a:r>
            <a:r>
              <a:rPr lang="en-US" dirty="0"/>
              <a:t>or Regional Plans or strategies supporting </a:t>
            </a:r>
            <a:r>
              <a:rPr lang="en-US" dirty="0" smtClean="0"/>
              <a:t>objectives </a:t>
            </a:r>
            <a:r>
              <a:rPr lang="en-US" dirty="0"/>
              <a:t>of </a:t>
            </a:r>
            <a:r>
              <a:rPr lang="en-US" dirty="0" smtClean="0"/>
              <a:t>Regulation </a:t>
            </a:r>
            <a:r>
              <a:rPr lang="en-US" dirty="0"/>
              <a:t>(EU) 1143/2014 on Invasive Alien Species</a:t>
            </a:r>
            <a:endParaRPr lang="en-US" dirty="0" smtClean="0"/>
          </a:p>
          <a:p>
            <a:r>
              <a:rPr lang="fr-BE" dirty="0"/>
              <a:t>Co-</a:t>
            </a:r>
            <a:r>
              <a:rPr lang="fr-BE" dirty="0" err="1"/>
              <a:t>financing</a:t>
            </a:r>
            <a:r>
              <a:rPr lang="fr-BE" dirty="0"/>
              <a:t> </a:t>
            </a:r>
            <a:r>
              <a:rPr lang="fr-BE" dirty="0" smtClean="0"/>
              <a:t>rate 60% max</a:t>
            </a:r>
          </a:p>
          <a:p>
            <a:r>
              <a:rPr lang="fr-BE" dirty="0" smtClean="0"/>
              <a:t>Indicative LIFE </a:t>
            </a:r>
            <a:r>
              <a:rPr lang="fr-BE" dirty="0" err="1" smtClean="0"/>
              <a:t>grant</a:t>
            </a:r>
            <a:r>
              <a:rPr lang="fr-BE" dirty="0" smtClean="0"/>
              <a:t>: 10 – 30 M€</a:t>
            </a:r>
            <a:endParaRPr lang="fr-BE" dirty="0" smtClean="0"/>
          </a:p>
          <a:p>
            <a:r>
              <a:rPr lang="en-US" dirty="0"/>
              <a:t>Maximum </a:t>
            </a:r>
            <a:r>
              <a:rPr lang="en-US" dirty="0" smtClean="0"/>
              <a:t>14 </a:t>
            </a:r>
            <a:r>
              <a:rPr lang="en-US" dirty="0" smtClean="0"/>
              <a:t>y duration (proposals typically 6 -10 y)</a:t>
            </a:r>
            <a:endParaRPr lang="en-GB" dirty="0"/>
          </a:p>
          <a:p>
            <a:endParaRPr lang="fr-BE" dirty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Nature Projects (SNAPs)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77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199" y="1753618"/>
            <a:ext cx="5328000" cy="4195662"/>
          </a:xfrm>
        </p:spPr>
        <p:txBody>
          <a:bodyPr>
            <a:normAutofit/>
          </a:bodyPr>
          <a:lstStyle/>
          <a:p>
            <a:pPr lvl="0" fontAlgn="base"/>
            <a:r>
              <a:rPr lang="en-US" dirty="0" smtClean="0"/>
              <a:t>Circular </a:t>
            </a:r>
            <a:r>
              <a:rPr lang="en-US" dirty="0"/>
              <a:t>Economy and Quality of Life: </a:t>
            </a:r>
            <a:endParaRPr lang="en-GB" dirty="0"/>
          </a:p>
          <a:p>
            <a:pPr lvl="1"/>
            <a:r>
              <a:rPr lang="en-US" sz="1600" dirty="0"/>
              <a:t>Circular Economy: National or Regional Circular Economy Action Plans, Strategies, Roadmaps or </a:t>
            </a:r>
            <a:r>
              <a:rPr lang="en-US" sz="1600" dirty="0" smtClean="0"/>
              <a:t>similar</a:t>
            </a:r>
          </a:p>
          <a:p>
            <a:pPr lvl="1" fontAlgn="base"/>
            <a:r>
              <a:rPr lang="en-US" sz="1600" dirty="0"/>
              <a:t>Waste: National and regional Waste Management </a:t>
            </a:r>
            <a:r>
              <a:rPr lang="en-US" sz="1600" dirty="0" smtClean="0"/>
              <a:t>Plans, Waste Prevention </a:t>
            </a:r>
            <a:r>
              <a:rPr lang="en-US" sz="1600" dirty="0" err="1" smtClean="0"/>
              <a:t>Programmes</a:t>
            </a:r>
            <a:r>
              <a:rPr lang="en-US" sz="1600" dirty="0" smtClean="0"/>
              <a:t> </a:t>
            </a:r>
          </a:p>
          <a:p>
            <a:pPr lvl="1" fontAlgn="base"/>
            <a:r>
              <a:rPr lang="en-US" sz="1600" dirty="0" smtClean="0"/>
              <a:t>Water</a:t>
            </a:r>
            <a:r>
              <a:rPr lang="en-US" sz="1600" dirty="0"/>
              <a:t>: River basin management </a:t>
            </a:r>
            <a:r>
              <a:rPr lang="en-US" sz="1600" dirty="0" smtClean="0"/>
              <a:t>plans, Flood Risk Management Plans, Marine Strategies</a:t>
            </a:r>
            <a:endParaRPr lang="en-GB" sz="1600" dirty="0"/>
          </a:p>
          <a:p>
            <a:pPr lvl="1" fontAlgn="base"/>
            <a:r>
              <a:rPr lang="en-US" sz="1600" dirty="0"/>
              <a:t>Air: Air quality plans pursuant to the Ambient Air Quality </a:t>
            </a:r>
            <a:r>
              <a:rPr lang="en-US" sz="1600" dirty="0" smtClean="0"/>
              <a:t>Directive, National </a:t>
            </a:r>
            <a:r>
              <a:rPr lang="en-US" sz="1600" dirty="0"/>
              <a:t>Air Pollution Control </a:t>
            </a:r>
            <a:r>
              <a:rPr lang="en-US" sz="1600" dirty="0" err="1" smtClean="0"/>
              <a:t>Programmes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316552"/>
            <a:ext cx="10515600" cy="592168"/>
          </a:xfrm>
        </p:spPr>
        <p:txBody>
          <a:bodyPr/>
          <a:lstStyle/>
          <a:p>
            <a:r>
              <a:rPr lang="fr-BE" dirty="0" smtClean="0"/>
              <a:t>Strategic Integrated </a:t>
            </a:r>
            <a:r>
              <a:rPr lang="fr-BE" dirty="0" err="1" smtClean="0"/>
              <a:t>Projects</a:t>
            </a:r>
            <a:r>
              <a:rPr lang="fr-BE" dirty="0" smtClean="0"/>
              <a:t> (</a:t>
            </a:r>
            <a:r>
              <a:rPr lang="fr-BE" dirty="0" err="1" smtClean="0"/>
              <a:t>SIPs</a:t>
            </a:r>
            <a:r>
              <a:rPr lang="fr-BE" dirty="0" smtClean="0"/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6402251" y="1772816"/>
            <a:ext cx="5328000" cy="4195662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US" dirty="0"/>
              <a:t>Climate Change Mitigation and Adaptation: </a:t>
            </a:r>
            <a:endParaRPr lang="en-GB" dirty="0"/>
          </a:p>
          <a:p>
            <a:pPr lvl="1" fontAlgn="base"/>
            <a:r>
              <a:rPr lang="en-US" sz="1600" dirty="0"/>
              <a:t>National Energy and Climate Plans (NECP, Regulation on the governance of the energy union and climate action (EU)2018/1999); </a:t>
            </a:r>
            <a:endParaRPr lang="en-GB" sz="1600" dirty="0"/>
          </a:p>
          <a:p>
            <a:pPr lvl="1" fontAlgn="base"/>
            <a:r>
              <a:rPr lang="en-US" sz="1600" dirty="0"/>
              <a:t>National Energy Efficiency Action Plans’ (NEEAP); </a:t>
            </a:r>
            <a:endParaRPr lang="en-GB" sz="1600" dirty="0"/>
          </a:p>
          <a:p>
            <a:pPr lvl="1" fontAlgn="base"/>
            <a:r>
              <a:rPr lang="en-US" sz="1600" dirty="0"/>
              <a:t>National or regional adaptation strategies or action plans; </a:t>
            </a:r>
            <a:endParaRPr lang="en-GB" sz="1600" dirty="0"/>
          </a:p>
          <a:p>
            <a:pPr lvl="1" fontAlgn="base"/>
            <a:r>
              <a:rPr lang="en-US" sz="1600" dirty="0"/>
              <a:t>Urban or community-based action plans pioneering the transition to a climate neutral and/or climate resilient society;</a:t>
            </a:r>
            <a:endParaRPr lang="en-GB" sz="1600" dirty="0"/>
          </a:p>
          <a:p>
            <a:pPr lvl="1"/>
            <a:r>
              <a:rPr lang="en-US" sz="1600" dirty="0"/>
              <a:t>National, regional or industry-/sector-specific greenhouse gas mitigation strategies or economy roadmaps contributing to climate neutrality</a:t>
            </a:r>
            <a:endParaRPr lang="en-GB" sz="16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7176120" y="380771"/>
            <a:ext cx="5087888" cy="4637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35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35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3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3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fr-BE" b="0" dirty="0" smtClean="0"/>
              <a:t>(</a:t>
            </a:r>
            <a:r>
              <a:rPr lang="fr-BE" b="0" dirty="0" err="1" smtClean="0"/>
              <a:t>same</a:t>
            </a:r>
            <a:r>
              <a:rPr lang="fr-BE" b="0" dirty="0" smtClean="0"/>
              <a:t> </a:t>
            </a:r>
            <a:r>
              <a:rPr lang="fr-BE" b="0" dirty="0" err="1" smtClean="0"/>
              <a:t>co-fin</a:t>
            </a:r>
            <a:r>
              <a:rPr lang="fr-BE" b="0" dirty="0" smtClean="0"/>
              <a:t> rate, LIFE </a:t>
            </a:r>
            <a:r>
              <a:rPr lang="fr-BE" b="0" dirty="0" err="1" smtClean="0"/>
              <a:t>grant</a:t>
            </a:r>
            <a:r>
              <a:rPr lang="fr-BE" b="0" dirty="0" smtClean="0"/>
              <a:t> &amp; </a:t>
            </a:r>
            <a:r>
              <a:rPr lang="en-US" b="0" dirty="0" smtClean="0"/>
              <a:t>duration as </a:t>
            </a:r>
            <a:r>
              <a:rPr lang="en-US" b="0" dirty="0" err="1" smtClean="0"/>
              <a:t>SNaP</a:t>
            </a:r>
            <a:r>
              <a:rPr lang="en-US" b="0" dirty="0" smtClean="0"/>
              <a:t>)</a:t>
            </a:r>
            <a:endParaRPr lang="en-GB" b="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989450" y="985558"/>
            <a:ext cx="2298238" cy="463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35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35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3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3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es-ES" sz="2400" b="0" dirty="0" err="1" smtClean="0"/>
              <a:t>Eligible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plans</a:t>
            </a:r>
            <a:r>
              <a:rPr lang="es-ES" sz="2400" b="0" dirty="0" smtClean="0"/>
              <a:t>: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79657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3" y="482863"/>
            <a:ext cx="10515600" cy="641882"/>
          </a:xfrm>
        </p:spPr>
        <p:txBody>
          <a:bodyPr>
            <a:normAutofit/>
          </a:bodyPr>
          <a:lstStyle/>
          <a:p>
            <a:r>
              <a:rPr lang="fr-BE" dirty="0" smtClean="0"/>
              <a:t>Strategic Project Calls &amp; </a:t>
            </a:r>
            <a:r>
              <a:rPr lang="fr-BE" dirty="0" err="1" smtClean="0"/>
              <a:t>funding</a:t>
            </a:r>
            <a:r>
              <a:rPr lang="fr-BE" dirty="0" smtClean="0"/>
              <a:t> in 2021 – 2024 </a:t>
            </a:r>
            <a:r>
              <a:rPr lang="fr-BE" sz="2000" dirty="0" smtClean="0"/>
              <a:t>(</a:t>
            </a:r>
            <a:r>
              <a:rPr lang="fr-BE" sz="2000" dirty="0" err="1" smtClean="0"/>
              <a:t>current</a:t>
            </a:r>
            <a:r>
              <a:rPr lang="fr-BE" sz="2000" dirty="0" smtClean="0"/>
              <a:t> figures)</a:t>
            </a:r>
            <a:endParaRPr lang="en-GB" sz="2000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1631504" y="1412776"/>
            <a:ext cx="7848872" cy="4896543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2021:</a:t>
            </a:r>
            <a:endParaRPr lang="fr-BE" dirty="0" smtClean="0"/>
          </a:p>
          <a:p>
            <a:pPr lvl="1"/>
            <a:r>
              <a:rPr lang="es-ES" dirty="0" smtClean="0"/>
              <a:t>Single </a:t>
            </a:r>
            <a:r>
              <a:rPr lang="es-ES" dirty="0" err="1" smtClean="0"/>
              <a:t>Call</a:t>
            </a:r>
            <a:r>
              <a:rPr lang="es-ES" dirty="0" smtClean="0"/>
              <a:t> </a:t>
            </a:r>
            <a:r>
              <a:rPr lang="es-ES" dirty="0" err="1" smtClean="0"/>
              <a:t>covering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SIPs</a:t>
            </a:r>
            <a:r>
              <a:rPr lang="es-ES" dirty="0" smtClean="0"/>
              <a:t> &amp; </a:t>
            </a:r>
            <a:r>
              <a:rPr lang="es-ES" dirty="0" err="1" smtClean="0"/>
              <a:t>SNAPs</a:t>
            </a:r>
            <a:endParaRPr lang="fr-BE" dirty="0" smtClean="0"/>
          </a:p>
          <a:p>
            <a:pPr lvl="1"/>
            <a:r>
              <a:rPr lang="en-US" dirty="0" smtClean="0"/>
              <a:t>SNAPs: 70 M€  -  SIP ENV: 53 M€   -  SIP CLIMA: 35 M€</a:t>
            </a:r>
            <a:endParaRPr lang="en-US" dirty="0" smtClean="0"/>
          </a:p>
          <a:p>
            <a:r>
              <a:rPr lang="fr-BE" dirty="0" smtClean="0"/>
              <a:t>2022:</a:t>
            </a:r>
          </a:p>
          <a:p>
            <a:pPr lvl="1"/>
            <a:r>
              <a:rPr lang="fr-BE" dirty="0" smtClean="0"/>
              <a:t>Call for </a:t>
            </a:r>
            <a:r>
              <a:rPr lang="fr-BE" dirty="0" err="1" smtClean="0"/>
              <a:t>SIPs</a:t>
            </a:r>
            <a:r>
              <a:rPr lang="fr-BE" dirty="0" smtClean="0"/>
              <a:t>: </a:t>
            </a:r>
            <a:r>
              <a:rPr lang="en-US" dirty="0"/>
              <a:t>SIP ENV: 53 M€   </a:t>
            </a:r>
            <a:r>
              <a:rPr lang="en-US" dirty="0" smtClean="0"/>
              <a:t>-  </a:t>
            </a:r>
            <a:r>
              <a:rPr lang="en-US" dirty="0"/>
              <a:t>SIP CLIMA: </a:t>
            </a:r>
            <a:r>
              <a:rPr lang="en-US" dirty="0" smtClean="0"/>
              <a:t>30 </a:t>
            </a:r>
            <a:r>
              <a:rPr lang="en-US" dirty="0"/>
              <a:t>M€</a:t>
            </a:r>
          </a:p>
          <a:p>
            <a:pPr lvl="1"/>
            <a:r>
              <a:rPr lang="fr-BE" dirty="0" smtClean="0"/>
              <a:t>Bi-</a:t>
            </a:r>
            <a:r>
              <a:rPr lang="fr-BE" dirty="0" err="1" smtClean="0"/>
              <a:t>annual</a:t>
            </a:r>
            <a:r>
              <a:rPr lang="fr-BE" dirty="0" smtClean="0"/>
              <a:t> Call for </a:t>
            </a:r>
            <a:r>
              <a:rPr lang="fr-BE" dirty="0" err="1" smtClean="0"/>
              <a:t>SNAPs</a:t>
            </a:r>
            <a:r>
              <a:rPr lang="fr-BE" dirty="0" smtClean="0"/>
              <a:t>:  140 M€ (</a:t>
            </a:r>
            <a:r>
              <a:rPr lang="fr-BE" dirty="0" err="1" smtClean="0"/>
              <a:t>possibly</a:t>
            </a:r>
            <a:r>
              <a:rPr lang="fr-BE" dirty="0" smtClean="0"/>
              <a:t> 2 </a:t>
            </a:r>
            <a:r>
              <a:rPr lang="fr-BE" dirty="0" err="1" smtClean="0"/>
              <a:t>submission</a:t>
            </a:r>
            <a:r>
              <a:rPr lang="fr-BE" dirty="0" smtClean="0"/>
              <a:t> deadlines)</a:t>
            </a:r>
            <a:endParaRPr lang="fr-BE" dirty="0" smtClean="0"/>
          </a:p>
          <a:p>
            <a:r>
              <a:rPr lang="fr-BE" dirty="0" smtClean="0"/>
              <a:t>2023:</a:t>
            </a:r>
            <a:endParaRPr lang="fr-BE" dirty="0"/>
          </a:p>
          <a:p>
            <a:pPr lvl="1"/>
            <a:r>
              <a:rPr lang="fr-BE" dirty="0"/>
              <a:t>Call for </a:t>
            </a:r>
            <a:r>
              <a:rPr lang="fr-BE" dirty="0" err="1"/>
              <a:t>SIPs</a:t>
            </a:r>
            <a:r>
              <a:rPr lang="fr-BE" dirty="0"/>
              <a:t>: </a:t>
            </a:r>
            <a:r>
              <a:rPr lang="en-US" dirty="0"/>
              <a:t>SIP ENV: 53 M€   -  SIP CLIMA: </a:t>
            </a:r>
            <a:r>
              <a:rPr lang="en-US" dirty="0" smtClean="0"/>
              <a:t>30 </a:t>
            </a:r>
            <a:r>
              <a:rPr lang="en-US" dirty="0"/>
              <a:t>M€</a:t>
            </a:r>
          </a:p>
          <a:p>
            <a:r>
              <a:rPr lang="fr-BE" dirty="0" smtClean="0"/>
              <a:t>2024:</a:t>
            </a:r>
            <a:endParaRPr lang="fr-BE" dirty="0"/>
          </a:p>
          <a:p>
            <a:pPr lvl="1"/>
            <a:r>
              <a:rPr lang="fr-BE" dirty="0"/>
              <a:t>Call for </a:t>
            </a:r>
            <a:r>
              <a:rPr lang="fr-BE" dirty="0" err="1"/>
              <a:t>SIPs</a:t>
            </a:r>
            <a:r>
              <a:rPr lang="fr-BE" dirty="0"/>
              <a:t>: </a:t>
            </a:r>
            <a:r>
              <a:rPr lang="en-US" dirty="0"/>
              <a:t>SIP ENV: </a:t>
            </a:r>
            <a:r>
              <a:rPr lang="en-US" dirty="0" smtClean="0"/>
              <a:t>52 </a:t>
            </a:r>
            <a:r>
              <a:rPr lang="en-US" dirty="0"/>
              <a:t>M€   -  SIP CLIMA: </a:t>
            </a:r>
            <a:r>
              <a:rPr lang="en-US" dirty="0" smtClean="0"/>
              <a:t>30 </a:t>
            </a:r>
            <a:r>
              <a:rPr lang="en-US" dirty="0"/>
              <a:t>M</a:t>
            </a:r>
            <a:r>
              <a:rPr lang="en-US" dirty="0" smtClean="0"/>
              <a:t>€</a:t>
            </a:r>
          </a:p>
          <a:p>
            <a:pPr lvl="1"/>
            <a:r>
              <a:rPr lang="fr-BE" dirty="0"/>
              <a:t>Bi-</a:t>
            </a:r>
            <a:r>
              <a:rPr lang="fr-BE" dirty="0" err="1"/>
              <a:t>annual</a:t>
            </a:r>
            <a:r>
              <a:rPr lang="fr-BE" dirty="0"/>
              <a:t> Call for </a:t>
            </a:r>
            <a:r>
              <a:rPr lang="fr-BE" dirty="0" err="1"/>
              <a:t>SNAPs</a:t>
            </a:r>
            <a:r>
              <a:rPr lang="fr-BE" dirty="0"/>
              <a:t>:  140 M€ (</a:t>
            </a:r>
            <a:r>
              <a:rPr lang="fr-BE" dirty="0" err="1"/>
              <a:t>possibly</a:t>
            </a:r>
            <a:r>
              <a:rPr lang="fr-BE" dirty="0"/>
              <a:t> 2 </a:t>
            </a:r>
            <a:r>
              <a:rPr lang="fr-BE" dirty="0" err="1"/>
              <a:t>submission</a:t>
            </a:r>
            <a:r>
              <a:rPr lang="fr-BE" dirty="0"/>
              <a:t> deadlines</a:t>
            </a:r>
            <a:r>
              <a:rPr lang="fr-BE" dirty="0" smtClean="0"/>
              <a:t>)</a:t>
            </a:r>
            <a:endParaRPr lang="en-US" dirty="0"/>
          </a:p>
          <a:p>
            <a:pPr lvl="1"/>
            <a:endParaRPr lang="en-GB" dirty="0"/>
          </a:p>
          <a:p>
            <a:endParaRPr lang="fr-BE" dirty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3"/>
          </p:nvPr>
        </p:nvSpPr>
        <p:spPr>
          <a:xfrm>
            <a:off x="8461987" y="1390452"/>
            <a:ext cx="3024336" cy="1687264"/>
          </a:xfrm>
          <a:ln w="3175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1600" dirty="0" smtClean="0"/>
              <a:t>2-stage </a:t>
            </a:r>
            <a:r>
              <a:rPr lang="en-IE" sz="1600" dirty="0" smtClean="0"/>
              <a:t>application </a:t>
            </a:r>
            <a:r>
              <a:rPr lang="en-IE" sz="1600" dirty="0" smtClean="0"/>
              <a:t>procedure</a:t>
            </a:r>
            <a:r>
              <a:rPr lang="en-IE" sz="1600" dirty="0" smtClean="0"/>
              <a:t>.</a:t>
            </a:r>
          </a:p>
          <a:p>
            <a:pPr marL="0" indent="0">
              <a:buNone/>
            </a:pPr>
            <a:r>
              <a:rPr lang="en-IE" sz="1600" dirty="0" smtClean="0"/>
              <a:t>2021:</a:t>
            </a:r>
            <a:endParaRPr lang="en-IE" sz="1600" dirty="0" smtClean="0"/>
          </a:p>
          <a:p>
            <a:pPr marL="0" indent="0">
              <a:buNone/>
            </a:pPr>
            <a:r>
              <a:rPr lang="en-IE" sz="1600" dirty="0" smtClean="0"/>
              <a:t>- </a:t>
            </a:r>
            <a:r>
              <a:rPr lang="en-IE" sz="1600" dirty="0" smtClean="0"/>
              <a:t>Concept Note by </a:t>
            </a:r>
            <a:r>
              <a:rPr lang="en-IE" sz="1600" b="1" dirty="0" smtClean="0">
                <a:solidFill>
                  <a:srgbClr val="00B050"/>
                </a:solidFill>
              </a:rPr>
              <a:t>19/10/2021</a:t>
            </a:r>
            <a:endParaRPr lang="en-IE" sz="1600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IE" sz="1600" dirty="0" smtClean="0"/>
              <a:t>Full proposal by </a:t>
            </a:r>
            <a:r>
              <a:rPr lang="en-IE" sz="1600" b="1" dirty="0" smtClean="0">
                <a:solidFill>
                  <a:srgbClr val="00B050"/>
                </a:solidFill>
              </a:rPr>
              <a:t>07/04/2022</a:t>
            </a:r>
            <a:endParaRPr lang="en-GB" sz="1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endParaRPr lang="en-GB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36160" y="2204864"/>
            <a:ext cx="648072" cy="0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2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59892" y="1681610"/>
            <a:ext cx="5328000" cy="4195662"/>
          </a:xfrm>
        </p:spPr>
        <p:txBody>
          <a:bodyPr/>
          <a:lstStyle/>
          <a:p>
            <a:pPr marL="0" indent="0">
              <a:buNone/>
            </a:pPr>
            <a:r>
              <a:rPr lang="fr-BE" u="sng" dirty="0" smtClean="0"/>
              <a:t>Concept Note stage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6542172" y="1331994"/>
            <a:ext cx="5328000" cy="41956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IE" u="sng" dirty="0" smtClean="0"/>
              <a:t>Full proposal stage award criteria</a:t>
            </a:r>
            <a:endParaRPr lang="en-IE" dirty="0"/>
          </a:p>
          <a:p>
            <a:pPr algn="ctr" defTabSz="412750" hangingPunct="0">
              <a:spcAft>
                <a:spcPts val="0"/>
              </a:spcAft>
            </a:pPr>
            <a:endParaRPr lang="en-IE" kern="0" dirty="0">
              <a:solidFill>
                <a:srgbClr val="000000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  <a:sym typeface="Helvetica Neue"/>
            </a:endParaRPr>
          </a:p>
          <a:p>
            <a:pPr marL="371475" indent="-371475" defTabSz="412750" hangingPunct="0">
              <a:spcAft>
                <a:spcPts val="0"/>
              </a:spcAft>
              <a:buFont typeface="+mj-lt"/>
              <a:buAutoNum type="arabicParenR"/>
            </a:pPr>
            <a:r>
              <a:rPr lang="en-IE" sz="200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Relevance</a:t>
            </a:r>
          </a:p>
          <a:p>
            <a:pPr marL="371475" indent="-371475" defTabSz="412750" hangingPunct="0">
              <a:spcAft>
                <a:spcPts val="0"/>
              </a:spcAft>
              <a:buFont typeface="+mj-lt"/>
              <a:buAutoNum type="arabicParenR"/>
            </a:pPr>
            <a:r>
              <a:rPr lang="en-IE" sz="200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Quality</a:t>
            </a:r>
          </a:p>
          <a:p>
            <a:pPr marL="371475" indent="-371475" defTabSz="412750" hangingPunct="0">
              <a:spcAft>
                <a:spcPts val="0"/>
              </a:spcAft>
              <a:buFont typeface="+mj-lt"/>
              <a:buAutoNum type="arabicParenR"/>
            </a:pPr>
            <a:r>
              <a:rPr lang="en-IE" sz="200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Complementary funding</a:t>
            </a:r>
          </a:p>
          <a:p>
            <a:pPr marL="371475" indent="-371475" defTabSz="412750" hangingPunct="0">
              <a:spcAft>
                <a:spcPts val="0"/>
              </a:spcAft>
              <a:buFont typeface="+mj-lt"/>
              <a:buAutoNum type="arabicParenR"/>
            </a:pPr>
            <a:r>
              <a:rPr lang="en-IE" sz="200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Impact </a:t>
            </a:r>
          </a:p>
          <a:p>
            <a:pPr marL="371475" indent="-371475" defTabSz="412750" hangingPunct="0">
              <a:spcAft>
                <a:spcPts val="0"/>
              </a:spcAft>
              <a:buFont typeface="+mj-lt"/>
              <a:buAutoNum type="arabicParenR"/>
            </a:pPr>
            <a:r>
              <a:rPr lang="en-IE" sz="200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Resources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408120" y="4713561"/>
            <a:ext cx="5664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1275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000" b="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The award criteria are scored </a:t>
            </a:r>
            <a:r>
              <a:rPr lang="en-IE" sz="2000" b="0" kern="0" dirty="0" smtClean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0-20, the  weight of all the criteria is the same. </a:t>
            </a:r>
            <a:r>
              <a:rPr lang="en-US" sz="2000" b="0" kern="0" dirty="0" smtClean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 </a:t>
            </a:r>
            <a:endParaRPr lang="en-US" sz="2000" b="0" kern="0" dirty="0">
              <a:solidFill>
                <a:srgbClr val="000000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9872" y="4559673"/>
            <a:ext cx="55562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1275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kern="0" dirty="0" smtClean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These are yes/no </a:t>
            </a:r>
            <a:r>
              <a:rPr lang="en-US" sz="2000" b="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criteria</a:t>
            </a:r>
            <a:r>
              <a:rPr lang="en-US" sz="2000" b="0" kern="0" dirty="0" smtClean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sym typeface="Helvetica Neue"/>
              </a:rPr>
              <a:t>. Concept note must meet all four criteria for the applicant to be invited to present full proposal. </a:t>
            </a:r>
            <a:endParaRPr lang="en-IE" sz="2000" b="0" kern="0" dirty="0">
              <a:solidFill>
                <a:srgbClr val="000000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872" y="1567841"/>
            <a:ext cx="5556236" cy="4176464"/>
          </a:xfrm>
          <a:prstGeom prst="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37912" y="1567841"/>
            <a:ext cx="5556236" cy="4176464"/>
          </a:xfrm>
          <a:prstGeom prst="rect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400" y="2530598"/>
            <a:ext cx="50144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lvl="1" indent="-457200" defTabSz="412750" hangingPunc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+mj-lt"/>
              <a:buAutoNum type="arabicParenR"/>
            </a:pPr>
            <a:r>
              <a:rPr lang="en-US" sz="2000" b="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Implementation of plans or strategies </a:t>
            </a:r>
            <a:endParaRPr lang="en-GB" sz="2000" b="0" kern="0" dirty="0">
              <a:solidFill>
                <a:srgbClr val="000000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6195" lvl="1" indent="-457200" defTabSz="412750" hangingPunc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+mj-lt"/>
              <a:buAutoNum type="arabicParenR"/>
            </a:pPr>
            <a:r>
              <a:rPr lang="en-US" sz="2000" b="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Territorial coverage</a:t>
            </a:r>
            <a:endParaRPr lang="en-GB" sz="2000" b="0" kern="0" dirty="0">
              <a:solidFill>
                <a:srgbClr val="000000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6195" lvl="1" indent="-457200" defTabSz="412750" hangingPunc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+mj-lt"/>
              <a:buAutoNum type="arabicParenR"/>
            </a:pPr>
            <a:r>
              <a:rPr lang="en-US" sz="2000" b="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Coordination of complementary funds</a:t>
            </a:r>
            <a:endParaRPr lang="en-GB" sz="2000" b="0" kern="0" dirty="0">
              <a:solidFill>
                <a:srgbClr val="000000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6195" lvl="1" indent="-457200" defTabSz="412750" hangingPunct="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+mj-lt"/>
              <a:buAutoNum type="arabicParenR"/>
            </a:pPr>
            <a:r>
              <a:rPr lang="en-US" sz="2000" b="0" kern="0" dirty="0">
                <a:solidFill>
                  <a:srgbClr val="000000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Involvement of key stakeholders</a:t>
            </a:r>
            <a:endParaRPr lang="en-GB" sz="2000" b="0" kern="0" dirty="0">
              <a:solidFill>
                <a:srgbClr val="000000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Evaluation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4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1089</Words>
  <Application>Microsoft Office PowerPoint</Application>
  <PresentationFormat>Widescreen</PresentationFormat>
  <Paragraphs>171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 Book</vt:lpstr>
      <vt:lpstr>Calibri</vt:lpstr>
      <vt:lpstr>Helvetica Neue</vt:lpstr>
      <vt:lpstr>Times New Roman</vt:lpstr>
      <vt:lpstr>Verdana</vt:lpstr>
      <vt:lpstr>Wingdings</vt:lpstr>
      <vt:lpstr>Office Theme</vt:lpstr>
      <vt:lpstr>LIFE support to Public Authorities:</vt:lpstr>
      <vt:lpstr>Overview</vt:lpstr>
      <vt:lpstr>LIFE 2021-2027: 5.4 billion</vt:lpstr>
      <vt:lpstr>Types of activities funded under LIFE</vt:lpstr>
      <vt:lpstr>Strategic Projects are designed…</vt:lpstr>
      <vt:lpstr>Strategic Nature Projects (SNAPs)</vt:lpstr>
      <vt:lpstr>Strategic Integrated Projects (SIPs)</vt:lpstr>
      <vt:lpstr>Strategic Project Calls &amp; funding in 2021 – 2024 (current figures)</vt:lpstr>
      <vt:lpstr>Evaluation criteria</vt:lpstr>
      <vt:lpstr>Support available to prepare a proposal</vt:lpstr>
      <vt:lpstr>Technical Assistance Projects (TAs)</vt:lpstr>
      <vt:lpstr>Contact &amp; discussions with LIFE CINEA staff</vt:lpstr>
      <vt:lpstr>Thanks and… Good luck!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2020-06-30T14:36:35Z</dcterms:created>
  <dcterms:modified xsi:type="dcterms:W3CDTF">2021-10-09T13:19:41Z</dcterms:modified>
</cp:coreProperties>
</file>