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8" r:id="rId5"/>
    <p:sldId id="422" r:id="rId6"/>
    <p:sldId id="405" r:id="rId7"/>
    <p:sldId id="407" r:id="rId8"/>
    <p:sldId id="417" r:id="rId9"/>
    <p:sldId id="418" r:id="rId10"/>
    <p:sldId id="412" r:id="rId11"/>
    <p:sldId id="413" r:id="rId12"/>
    <p:sldId id="414" r:id="rId13"/>
    <p:sldId id="416" r:id="rId14"/>
    <p:sldId id="382" r:id="rId15"/>
    <p:sldId id="419" r:id="rId16"/>
    <p:sldId id="420" r:id="rId17"/>
    <p:sldId id="425" r:id="rId18"/>
    <p:sldId id="424" r:id="rId19"/>
    <p:sldId id="378" r:id="rId20"/>
    <p:sldId id="28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89F91C-28FD-45E5-4AC8-7E0EED52111E}" name="VERMAELEN Anne (CINEA)" initials="VA(" userId="S::Anne.VERMAELEN@ec.europa.eu::6756fe55-bedf-451c-9411-f5486f5e5ca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RUNO Lorenzina (CINEA)" initials="BL(" lastIdx="3" clrIdx="4">
    <p:extLst>
      <p:ext uri="{19B8F6BF-5375-455C-9EA6-DF929625EA0E}">
        <p15:presenceInfo xmlns:p15="http://schemas.microsoft.com/office/powerpoint/2012/main" userId="S-1-5-21-1606980848-2025429265-839522115-261054" providerId="AD"/>
      </p:ext>
    </p:extLst>
  </p:cmAuthor>
  <p:cmAuthor id="2" name=" " initials="" lastIdx="2" clrIdx="1">
    <p:extLst>
      <p:ext uri="{19B8F6BF-5375-455C-9EA6-DF929625EA0E}">
        <p15:presenceInfo xmlns:p15="http://schemas.microsoft.com/office/powerpoint/2012/main" userId="S-1-5-21-1606980848-2025429265-839522115-445327" providerId="AD"/>
      </p:ext>
    </p:extLst>
  </p:cmAuthor>
  <p:cmAuthor id="3" name="NOIRFALISSE Joelle (CINEA)" initials="NJ(" lastIdx="10" clrIdx="2">
    <p:extLst>
      <p:ext uri="{19B8F6BF-5375-455C-9EA6-DF929625EA0E}">
        <p15:presenceInfo xmlns:p15="http://schemas.microsoft.com/office/powerpoint/2012/main" userId="S-1-5-21-1606980848-2025429265-839522115-1258553" providerId="AD"/>
      </p:ext>
    </p:extLst>
  </p:cmAuthor>
  <p:cmAuthor id="4" name="LAMHANDAZ Nadia (CINEA)" initials="LN(" lastIdx="11" clrIdx="3">
    <p:extLst>
      <p:ext uri="{19B8F6BF-5375-455C-9EA6-DF929625EA0E}">
        <p15:presenceInfo xmlns:p15="http://schemas.microsoft.com/office/powerpoint/2012/main" userId="S-1-5-21-1606980848-2025429265-839522115-6466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4494"/>
    <a:srgbClr val="0356B1"/>
    <a:srgbClr val="024EA2"/>
    <a:srgbClr val="024B9C"/>
    <a:srgbClr val="035D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3099" autoAdjust="0"/>
  </p:normalViewPr>
  <p:slideViewPr>
    <p:cSldViewPr snapToGrid="0">
      <p:cViewPr varScale="1">
        <p:scale>
          <a:sx n="71" d="100"/>
          <a:sy n="71" d="100"/>
        </p:scale>
        <p:origin x="316" y="40"/>
      </p:cViewPr>
      <p:guideLst>
        <p:guide orient="horz" pos="2092"/>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939EFE-0303-44F6-9A16-FD3B5E015DB1}" type="datetimeFigureOut">
              <a:rPr lang="en-GB" smtClean="0"/>
              <a:t>13/11/23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F04766-77AF-4EBE-9704-229FD5F6AD6A}" type="slidenum">
              <a:rPr lang="en-GB" smtClean="0"/>
              <a:t>‹#›</a:t>
            </a:fld>
            <a:endParaRPr lang="en-GB"/>
          </a:p>
        </p:txBody>
      </p:sp>
    </p:spTree>
    <p:extLst>
      <p:ext uri="{BB962C8B-B14F-4D97-AF65-F5344CB8AC3E}">
        <p14:creationId xmlns:p14="http://schemas.microsoft.com/office/powerpoint/2010/main" val="37889881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926D1-0013-4A80-B64E-9D824EE65210}" type="datetimeFigureOut">
              <a:rPr lang="en-GB" smtClean="0"/>
              <a:t>13/11/23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F2995-AB43-4B7C-B8CD-9DC7C3692A9C}" type="slidenum">
              <a:rPr lang="en-GB" smtClean="0"/>
              <a:t>‹#›</a:t>
            </a:fld>
            <a:endParaRPr lang="en-GB"/>
          </a:p>
        </p:txBody>
      </p:sp>
    </p:spTree>
    <p:extLst>
      <p:ext uri="{BB962C8B-B14F-4D97-AF65-F5344CB8AC3E}">
        <p14:creationId xmlns:p14="http://schemas.microsoft.com/office/powerpoint/2010/main" val="14607846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5"/>
          </p:nvPr>
        </p:nvSpPr>
        <p:spPr/>
        <p:txBody>
          <a:bodyPr/>
          <a:lstStyle/>
          <a:p>
            <a:fld id="{59CF2995-AB43-4B7C-B8CD-9DC7C3692A9C}" type="slidenum">
              <a:rPr lang="en-GB" smtClean="0"/>
              <a:t>1</a:t>
            </a:fld>
            <a:endParaRPr lang="en-GB"/>
          </a:p>
        </p:txBody>
      </p:sp>
    </p:spTree>
    <p:extLst>
      <p:ext uri="{BB962C8B-B14F-4D97-AF65-F5344CB8AC3E}">
        <p14:creationId xmlns:p14="http://schemas.microsoft.com/office/powerpoint/2010/main" val="1081301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12</a:t>
            </a:fld>
            <a:endParaRPr lang="en-GB"/>
          </a:p>
        </p:txBody>
      </p:sp>
    </p:spTree>
    <p:extLst>
      <p:ext uri="{BB962C8B-B14F-4D97-AF65-F5344CB8AC3E}">
        <p14:creationId xmlns:p14="http://schemas.microsoft.com/office/powerpoint/2010/main" val="235236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13</a:t>
            </a:fld>
            <a:endParaRPr lang="en-GB"/>
          </a:p>
        </p:txBody>
      </p:sp>
    </p:spTree>
    <p:extLst>
      <p:ext uri="{BB962C8B-B14F-4D97-AF65-F5344CB8AC3E}">
        <p14:creationId xmlns:p14="http://schemas.microsoft.com/office/powerpoint/2010/main" val="577594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14</a:t>
            </a:fld>
            <a:endParaRPr lang="en-GB"/>
          </a:p>
        </p:txBody>
      </p:sp>
    </p:spTree>
    <p:extLst>
      <p:ext uri="{BB962C8B-B14F-4D97-AF65-F5344CB8AC3E}">
        <p14:creationId xmlns:p14="http://schemas.microsoft.com/office/powerpoint/2010/main" val="4008917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15</a:t>
            </a:fld>
            <a:endParaRPr lang="en-GB"/>
          </a:p>
        </p:txBody>
      </p:sp>
    </p:spTree>
    <p:extLst>
      <p:ext uri="{BB962C8B-B14F-4D97-AF65-F5344CB8AC3E}">
        <p14:creationId xmlns:p14="http://schemas.microsoft.com/office/powerpoint/2010/main" val="94595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16</a:t>
            </a:fld>
            <a:endParaRPr lang="en-GB"/>
          </a:p>
        </p:txBody>
      </p:sp>
    </p:spTree>
    <p:extLst>
      <p:ext uri="{BB962C8B-B14F-4D97-AF65-F5344CB8AC3E}">
        <p14:creationId xmlns:p14="http://schemas.microsoft.com/office/powerpoint/2010/main" val="3994643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9CF2995-AB43-4B7C-B8CD-9DC7C3692A9C}" type="slidenum">
              <a:rPr lang="en-GB" smtClean="0"/>
              <a:t>17</a:t>
            </a:fld>
            <a:endParaRPr lang="en-GB"/>
          </a:p>
        </p:txBody>
      </p:sp>
    </p:spTree>
    <p:extLst>
      <p:ext uri="{BB962C8B-B14F-4D97-AF65-F5344CB8AC3E}">
        <p14:creationId xmlns:p14="http://schemas.microsoft.com/office/powerpoint/2010/main" val="2007519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a:t>Ensure</a:t>
            </a:r>
            <a:r>
              <a:rPr lang="fr-BE" dirty="0"/>
              <a:t> </a:t>
            </a:r>
            <a:r>
              <a:rPr lang="fr-BE" dirty="0" err="1"/>
              <a:t>that</a:t>
            </a:r>
            <a:r>
              <a:rPr lang="fr-BE" dirty="0"/>
              <a:t> </a:t>
            </a:r>
            <a:r>
              <a:rPr lang="fr-BE" dirty="0" err="1"/>
              <a:t>you</a:t>
            </a:r>
            <a:r>
              <a:rPr lang="fr-BE" dirty="0"/>
              <a:t> have the </a:t>
            </a:r>
            <a:r>
              <a:rPr lang="fr-BE" dirty="0" err="1"/>
              <a:t>latest</a:t>
            </a:r>
            <a:r>
              <a:rPr lang="fr-BE" dirty="0"/>
              <a:t> version of </a:t>
            </a:r>
          </a:p>
          <a:p>
            <a:r>
              <a:rPr lang="fr-BE" dirty="0"/>
              <a:t>- the </a:t>
            </a:r>
            <a:r>
              <a:rPr lang="fr-BE" dirty="0" err="1"/>
              <a:t>Annotated</a:t>
            </a:r>
            <a:r>
              <a:rPr lang="fr-BE" dirty="0"/>
              <a:t> Grant Agreement (new version </a:t>
            </a:r>
            <a:r>
              <a:rPr lang="fr-BE" dirty="0" err="1"/>
              <a:t>expected</a:t>
            </a:r>
            <a:r>
              <a:rPr lang="fr-BE" dirty="0"/>
              <a:t> in </a:t>
            </a:r>
            <a:r>
              <a:rPr lang="fr-BE" dirty="0" err="1"/>
              <a:t>November</a:t>
            </a:r>
            <a:r>
              <a:rPr lang="fr-BE" dirty="0"/>
              <a:t> !)</a:t>
            </a:r>
          </a:p>
          <a:p>
            <a:r>
              <a:rPr lang="fr-BE" dirty="0"/>
              <a:t>- the Calculation table (new version end of </a:t>
            </a:r>
            <a:r>
              <a:rPr lang="fr-BE" dirty="0" err="1"/>
              <a:t>October</a:t>
            </a:r>
            <a:r>
              <a:rPr lang="fr-BE" dirty="0"/>
              <a:t>!)</a:t>
            </a:r>
          </a:p>
        </p:txBody>
      </p:sp>
      <p:sp>
        <p:nvSpPr>
          <p:cNvPr id="4" name="Slide Number Placeholder 3"/>
          <p:cNvSpPr>
            <a:spLocks noGrp="1"/>
          </p:cNvSpPr>
          <p:nvPr>
            <p:ph type="sldNum" sz="quarter" idx="10"/>
          </p:nvPr>
        </p:nvSpPr>
        <p:spPr/>
        <p:txBody>
          <a:bodyPr/>
          <a:lstStyle/>
          <a:p>
            <a:fld id="{59CF2995-AB43-4B7C-B8CD-9DC7C3692A9C}" type="slidenum">
              <a:rPr lang="en-GB" smtClean="0"/>
              <a:t>2</a:t>
            </a:fld>
            <a:endParaRPr lang="en-GB"/>
          </a:p>
        </p:txBody>
      </p:sp>
    </p:spTree>
    <p:extLst>
      <p:ext uri="{BB962C8B-B14F-4D97-AF65-F5344CB8AC3E}">
        <p14:creationId xmlns:p14="http://schemas.microsoft.com/office/powerpoint/2010/main" val="3623795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4</a:t>
            </a:fld>
            <a:endParaRPr lang="en-GB"/>
          </a:p>
        </p:txBody>
      </p:sp>
    </p:spTree>
    <p:extLst>
      <p:ext uri="{BB962C8B-B14F-4D97-AF65-F5344CB8AC3E}">
        <p14:creationId xmlns:p14="http://schemas.microsoft.com/office/powerpoint/2010/main" val="3593635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5</a:t>
            </a:fld>
            <a:endParaRPr lang="en-GB"/>
          </a:p>
        </p:txBody>
      </p:sp>
    </p:spTree>
    <p:extLst>
      <p:ext uri="{BB962C8B-B14F-4D97-AF65-F5344CB8AC3E}">
        <p14:creationId xmlns:p14="http://schemas.microsoft.com/office/powerpoint/2010/main" val="287254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6</a:t>
            </a:fld>
            <a:endParaRPr lang="en-GB"/>
          </a:p>
        </p:txBody>
      </p:sp>
    </p:spTree>
    <p:extLst>
      <p:ext uri="{BB962C8B-B14F-4D97-AF65-F5344CB8AC3E}">
        <p14:creationId xmlns:p14="http://schemas.microsoft.com/office/powerpoint/2010/main" val="1006869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8</a:t>
            </a:fld>
            <a:endParaRPr lang="en-GB"/>
          </a:p>
        </p:txBody>
      </p:sp>
    </p:spTree>
    <p:extLst>
      <p:ext uri="{BB962C8B-B14F-4D97-AF65-F5344CB8AC3E}">
        <p14:creationId xmlns:p14="http://schemas.microsoft.com/office/powerpoint/2010/main" val="140517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9</a:t>
            </a:fld>
            <a:endParaRPr lang="en-GB"/>
          </a:p>
        </p:txBody>
      </p:sp>
    </p:spTree>
    <p:extLst>
      <p:ext uri="{BB962C8B-B14F-4D97-AF65-F5344CB8AC3E}">
        <p14:creationId xmlns:p14="http://schemas.microsoft.com/office/powerpoint/2010/main" val="1356149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59CF2995-AB43-4B7C-B8CD-9DC7C3692A9C}" type="slidenum">
              <a:rPr lang="en-GB" smtClean="0"/>
              <a:t>10</a:t>
            </a:fld>
            <a:endParaRPr lang="en-GB"/>
          </a:p>
        </p:txBody>
      </p:sp>
    </p:spTree>
    <p:extLst>
      <p:ext uri="{BB962C8B-B14F-4D97-AF65-F5344CB8AC3E}">
        <p14:creationId xmlns:p14="http://schemas.microsoft.com/office/powerpoint/2010/main" val="18815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a:t>Check the </a:t>
            </a:r>
            <a:r>
              <a:rPr lang="fr-BE" dirty="0" err="1"/>
              <a:t>Annotated</a:t>
            </a:r>
            <a:r>
              <a:rPr lang="fr-BE" dirty="0"/>
              <a:t> Grant Agreement</a:t>
            </a:r>
            <a:endParaRPr lang="en-GB" dirty="0"/>
          </a:p>
        </p:txBody>
      </p:sp>
      <p:sp>
        <p:nvSpPr>
          <p:cNvPr id="4" name="Slide Number Placeholder 3"/>
          <p:cNvSpPr>
            <a:spLocks noGrp="1"/>
          </p:cNvSpPr>
          <p:nvPr>
            <p:ph type="sldNum" sz="quarter" idx="5"/>
          </p:nvPr>
        </p:nvSpPr>
        <p:spPr/>
        <p:txBody>
          <a:bodyPr/>
          <a:lstStyle/>
          <a:p>
            <a:fld id="{59CF2995-AB43-4B7C-B8CD-9DC7C3692A9C}" type="slidenum">
              <a:rPr lang="en-GB" smtClean="0"/>
              <a:t>11</a:t>
            </a:fld>
            <a:endParaRPr lang="en-GB"/>
          </a:p>
        </p:txBody>
      </p:sp>
    </p:spTree>
    <p:extLst>
      <p:ext uri="{BB962C8B-B14F-4D97-AF65-F5344CB8AC3E}">
        <p14:creationId xmlns:p14="http://schemas.microsoft.com/office/powerpoint/2010/main" val="14604539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18656"/>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2488675"/>
            <a:ext cx="10065224" cy="1653420"/>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dirty="0"/>
              <a:t>Edit Master text styles</a:t>
            </a:r>
          </a:p>
        </p:txBody>
      </p:sp>
      <p:pic>
        <p:nvPicPr>
          <p:cNvPr id="9" name="Picture 8" descr="Text&#10;&#10;Description automatically generated">
            <a:extLst>
              <a:ext uri="{FF2B5EF4-FFF2-40B4-BE49-F238E27FC236}">
                <a16:creationId xmlns:a16="http://schemas.microsoft.com/office/drawing/2014/main" id="{4FA6ACE7-BAE8-044D-A377-5E5C294DBB8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b="12184"/>
          <a:stretch/>
        </p:blipFill>
        <p:spPr>
          <a:xfrm>
            <a:off x="5737584" y="6313848"/>
            <a:ext cx="719774" cy="544152"/>
          </a:xfrm>
          <a:prstGeom prst="rect">
            <a:avLst/>
          </a:prstGeom>
        </p:spPr>
      </p:pic>
      <p:pic>
        <p:nvPicPr>
          <p:cNvPr id="12" name="Picture 11"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4"/>
          <a:stretch>
            <a:fillRect/>
          </a:stretch>
        </p:blipFill>
        <p:spPr>
          <a:xfrm>
            <a:off x="1071350" y="5552597"/>
            <a:ext cx="746629" cy="537292"/>
          </a:xfrm>
          <a:prstGeom prst="rect">
            <a:avLst/>
          </a:prstGeom>
        </p:spPr>
      </p:pic>
    </p:spTree>
    <p:extLst>
      <p:ext uri="{BB962C8B-B14F-4D97-AF65-F5344CB8AC3E}">
        <p14:creationId xmlns:p14="http://schemas.microsoft.com/office/powerpoint/2010/main" val="39921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a:xfrm>
            <a:off x="4856922" y="6109905"/>
            <a:ext cx="2743200" cy="365125"/>
          </a:xfrm>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24677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2"/>
          </p:nvPr>
        </p:nvSpPr>
        <p:spPr>
          <a:xfrm>
            <a:off x="4856922" y="6082590"/>
            <a:ext cx="2743200" cy="365125"/>
          </a:xfrm>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207101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p:cNvSpPr>
            <a:spLocks noGrp="1"/>
          </p:cNvSpPr>
          <p:nvPr>
            <p:ph type="sldNum" sz="quarter" idx="12"/>
          </p:nvPr>
        </p:nvSpPr>
        <p:spPr>
          <a:xfrm>
            <a:off x="4856922" y="6109644"/>
            <a:ext cx="2743200" cy="365125"/>
          </a:xfrm>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742694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856922" y="6082590"/>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1484301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882054" y="-48814"/>
            <a:ext cx="6155635" cy="6983896"/>
          </a:xfrm>
          <a:solidFill>
            <a:schemeClr val="bg2"/>
          </a:solidFill>
          <a:ln w="28575">
            <a:solidFill>
              <a:schemeClr val="accent5"/>
            </a:solidFill>
          </a:ln>
        </p:spPr>
        <p:txBody>
          <a:bodyPr/>
          <a:lstStyle/>
          <a:p>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dirty="0"/>
              <a:t>Edit Master text styles</a:t>
            </a:r>
          </a:p>
        </p:txBody>
      </p:sp>
    </p:spTree>
    <p:extLst>
      <p:ext uri="{BB962C8B-B14F-4D97-AF65-F5344CB8AC3E}">
        <p14:creationId xmlns:p14="http://schemas.microsoft.com/office/powerpoint/2010/main" val="17840629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endParaRPr lang="en-GB" dirty="0"/>
          </a:p>
        </p:txBody>
      </p:sp>
    </p:spTree>
    <p:extLst>
      <p:ext uri="{BB962C8B-B14F-4D97-AF65-F5344CB8AC3E}">
        <p14:creationId xmlns:p14="http://schemas.microsoft.com/office/powerpoint/2010/main" val="369203447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635317" y="6082590"/>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dirty="0"/>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dirty="0"/>
              <a:t>Edit Master text styles</a:t>
            </a:r>
          </a:p>
        </p:txBody>
      </p:sp>
    </p:spTree>
    <p:extLst>
      <p:ext uri="{BB962C8B-B14F-4D97-AF65-F5344CB8AC3E}">
        <p14:creationId xmlns:p14="http://schemas.microsoft.com/office/powerpoint/2010/main" val="17801072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4856922" y="6136654"/>
            <a:ext cx="2743200" cy="365125"/>
          </a:xfrm>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dirty="0"/>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dirty="0"/>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dirty="0"/>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dirty="0"/>
              <a:t>Edit Master text styles</a:t>
            </a:r>
          </a:p>
        </p:txBody>
      </p:sp>
    </p:spTree>
    <p:extLst>
      <p:ext uri="{BB962C8B-B14F-4D97-AF65-F5344CB8AC3E}">
        <p14:creationId xmlns:p14="http://schemas.microsoft.com/office/powerpoint/2010/main" val="36385566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a:xfrm>
            <a:off x="4724400" y="6142107"/>
            <a:ext cx="2743200" cy="365125"/>
          </a:xfrm>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1367746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820439" y="6104233"/>
            <a:ext cx="2743200" cy="365125"/>
          </a:xfrm>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414118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a:xfrm>
            <a:off x="2373022" y="6241393"/>
            <a:ext cx="2743200" cy="365125"/>
          </a:xfrm>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dirty="0"/>
              <a:t>Edit Master text styles</a:t>
            </a:r>
          </a:p>
        </p:txBody>
      </p:sp>
      <p:pic>
        <p:nvPicPr>
          <p:cNvPr id="12" name="Picture 11"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4"/>
          <a:stretch>
            <a:fillRect/>
          </a:stretch>
        </p:blipFill>
        <p:spPr>
          <a:xfrm>
            <a:off x="1071350" y="6069226"/>
            <a:ext cx="746629" cy="537292"/>
          </a:xfrm>
          <a:prstGeom prst="rect">
            <a:avLst/>
          </a:prstGeom>
        </p:spPr>
      </p:pic>
    </p:spTree>
    <p:extLst>
      <p:ext uri="{BB962C8B-B14F-4D97-AF65-F5344CB8AC3E}">
        <p14:creationId xmlns:p14="http://schemas.microsoft.com/office/powerpoint/2010/main" val="10699858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dirty="0"/>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dirty="0"/>
              <a:t>Edit Master text styles</a:t>
            </a:r>
          </a:p>
        </p:txBody>
      </p:sp>
      <p:pic>
        <p:nvPicPr>
          <p:cNvPr id="13" name="Picture 12"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4"/>
          <a:stretch>
            <a:fillRect/>
          </a:stretch>
        </p:blipFill>
        <p:spPr>
          <a:xfrm>
            <a:off x="1071350" y="5553149"/>
            <a:ext cx="741710" cy="533752"/>
          </a:xfrm>
          <a:prstGeom prst="rect">
            <a:avLst/>
          </a:prstGeom>
        </p:spPr>
      </p:pic>
    </p:spTree>
    <p:extLst>
      <p:ext uri="{BB962C8B-B14F-4D97-AF65-F5344CB8AC3E}">
        <p14:creationId xmlns:p14="http://schemas.microsoft.com/office/powerpoint/2010/main" val="182442872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6" name="Slide Number Placeholder 5"/>
          <p:cNvSpPr>
            <a:spLocks noGrp="1"/>
          </p:cNvSpPr>
          <p:nvPr>
            <p:ph type="sldNum" sz="quarter" idx="12"/>
          </p:nvPr>
        </p:nvSpPr>
        <p:spPr>
          <a:xfrm>
            <a:off x="5036608" y="6126893"/>
            <a:ext cx="2743200" cy="365125"/>
          </a:xfrm>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pic>
        <p:nvPicPr>
          <p:cNvPr id="8" name="Picture 7"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3"/>
          <a:stretch>
            <a:fillRect/>
          </a:stretch>
        </p:blipFill>
        <p:spPr>
          <a:xfrm>
            <a:off x="838200" y="6045257"/>
            <a:ext cx="626929" cy="451153"/>
          </a:xfrm>
          <a:prstGeom prst="rect">
            <a:avLst/>
          </a:prstGeom>
        </p:spPr>
      </p:pic>
    </p:spTree>
    <p:extLst>
      <p:ext uri="{BB962C8B-B14F-4D97-AF65-F5344CB8AC3E}">
        <p14:creationId xmlns:p14="http://schemas.microsoft.com/office/powerpoint/2010/main" val="378869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8" name="Picture 7"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3"/>
          <a:stretch>
            <a:fillRect/>
          </a:stretch>
        </p:blipFill>
        <p:spPr>
          <a:xfrm>
            <a:off x="838200" y="6045865"/>
            <a:ext cx="626085" cy="450546"/>
          </a:xfrm>
          <a:prstGeom prst="rect">
            <a:avLst/>
          </a:prstGeom>
        </p:spPr>
      </p:pic>
    </p:spTree>
    <p:extLst>
      <p:ext uri="{BB962C8B-B14F-4D97-AF65-F5344CB8AC3E}">
        <p14:creationId xmlns:p14="http://schemas.microsoft.com/office/powerpoint/2010/main" val="93250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a:xfrm>
            <a:off x="4724400" y="6116227"/>
            <a:ext cx="2743200" cy="365125"/>
          </a:xfrm>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6886048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a:xfrm>
            <a:off x="4911319" y="6104233"/>
            <a:ext cx="2743200" cy="365125"/>
          </a:xfrm>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dirty="0"/>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5883397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4919448" y="6085374"/>
            <a:ext cx="2743200" cy="365125"/>
          </a:xfrm>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30423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endParaRPr lang="en-GB" dirty="0"/>
          </a:p>
        </p:txBody>
      </p:sp>
      <p:sp>
        <p:nvSpPr>
          <p:cNvPr id="7" name="Slide Number Placeholder 6"/>
          <p:cNvSpPr>
            <a:spLocks noGrp="1"/>
          </p:cNvSpPr>
          <p:nvPr>
            <p:ph type="sldNum" sz="quarter" idx="12"/>
          </p:nvPr>
        </p:nvSpPr>
        <p:spPr>
          <a:xfrm>
            <a:off x="4856922" y="6098765"/>
            <a:ext cx="2743200" cy="365125"/>
          </a:xfrm>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Tree>
    <p:extLst>
      <p:ext uri="{BB962C8B-B14F-4D97-AF65-F5344CB8AC3E}">
        <p14:creationId xmlns:p14="http://schemas.microsoft.com/office/powerpoint/2010/main" val="280383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47244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1"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pic>
        <p:nvPicPr>
          <p:cNvPr id="8" name="Picture 7"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userDrawn="1"/>
        </p:nvPicPr>
        <p:blipFill>
          <a:blip r:embed="rId22"/>
          <a:stretch>
            <a:fillRect/>
          </a:stretch>
        </p:blipFill>
        <p:spPr>
          <a:xfrm>
            <a:off x="838200" y="6045258"/>
            <a:ext cx="626929" cy="451153"/>
          </a:xfrm>
          <a:prstGeom prst="rect">
            <a:avLst/>
          </a:prstGeom>
        </p:spPr>
      </p:pic>
    </p:spTree>
    <p:extLst>
      <p:ext uri="{BB962C8B-B14F-4D97-AF65-F5344CB8AC3E}">
        <p14:creationId xmlns:p14="http://schemas.microsoft.com/office/powerpoint/2010/main" val="459720850"/>
      </p:ext>
    </p:extLst>
  </p:cSld>
  <p:clrMap bg1="lt1" tx1="dk1" bg2="lt2" tx2="dk2" accent1="accent1" accent2="accent2" accent3="accent3" accent4="accent4" accent5="accent5" accent6="accent6" hlink="hlink" folHlink="folHlink"/>
  <p:sldLayoutIdLst>
    <p:sldLayoutId id="2147483656" r:id="rId1"/>
    <p:sldLayoutId id="2147483662" r:id="rId2"/>
    <p:sldLayoutId id="2147483657" r:id="rId3"/>
    <p:sldLayoutId id="2147483649" r:id="rId4"/>
    <p:sldLayoutId id="2147483651" r:id="rId5"/>
    <p:sldLayoutId id="2147483669" r:id="rId6"/>
    <p:sldLayoutId id="2147483670" r:id="rId7"/>
    <p:sldLayoutId id="2147483650" r:id="rId8"/>
    <p:sldLayoutId id="2147483660" r:id="rId9"/>
    <p:sldLayoutId id="2147483652" r:id="rId10"/>
    <p:sldLayoutId id="2147483661" r:id="rId11"/>
    <p:sldLayoutId id="2147483653" r:id="rId12"/>
    <p:sldLayoutId id="2147483654" r:id="rId13"/>
    <p:sldLayoutId id="2147483659" r:id="rId14"/>
    <p:sldLayoutId id="2147483658" r:id="rId15"/>
    <p:sldLayoutId id="2147483666" r:id="rId16"/>
    <p:sldLayoutId id="2147483667" r:id="rId17"/>
    <p:sldLayoutId id="2147483668" r:id="rId18"/>
    <p:sldLayoutId id="2147483655" r:id="rId19"/>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info/funding-tenders/opportunities/docs/2021-2027/common/guidance/aga_en.pdf"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hyperlink" Target="https://cinea.ec.europa.eu/programmes/life/contract-and-financial-aspects_e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13.png"/><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071350" y="2233749"/>
            <a:ext cx="10065224" cy="2384550"/>
          </a:xfrm>
        </p:spPr>
        <p:txBody>
          <a:bodyPr wrap="square">
            <a:noAutofit/>
          </a:bodyPr>
          <a:lstStyle/>
          <a:p>
            <a:r>
              <a:rPr lang="en-IE" dirty="0"/>
              <a:t>LIFE21-27 REPORTING</a:t>
            </a:r>
            <a:br>
              <a:rPr lang="en-IE" dirty="0"/>
            </a:br>
            <a:br>
              <a:rPr lang="en-IE" dirty="0"/>
            </a:br>
            <a:r>
              <a:rPr lang="en-IE" sz="3200" dirty="0"/>
              <a:t>Guidance on Frequent Errors </a:t>
            </a:r>
            <a:br>
              <a:rPr lang="en-IE" dirty="0"/>
            </a:br>
            <a:endParaRPr lang="en-IE" dirty="0"/>
          </a:p>
        </p:txBody>
      </p:sp>
      <p:sp>
        <p:nvSpPr>
          <p:cNvPr id="8" name="Text Placeholder 7"/>
          <p:cNvSpPr>
            <a:spLocks noGrp="1"/>
          </p:cNvSpPr>
          <p:nvPr>
            <p:ph type="body" sz="quarter" idx="13"/>
          </p:nvPr>
        </p:nvSpPr>
        <p:spPr>
          <a:xfrm>
            <a:off x="5055326" y="5557903"/>
            <a:ext cx="6080987" cy="528998"/>
          </a:xfrm>
        </p:spPr>
        <p:txBody>
          <a:bodyPr/>
          <a:lstStyle/>
          <a:p>
            <a:r>
              <a:rPr lang="en-GB" dirty="0"/>
              <a:t>CINEA 31.10.2023</a:t>
            </a:r>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946299"/>
            <a:ext cx="10905699" cy="5606900"/>
          </a:xfrm>
        </p:spPr>
        <p:txBody>
          <a:bodyPr/>
          <a:lstStyle/>
          <a:p>
            <a:pPr>
              <a:spcAft>
                <a:spcPts val="1200"/>
              </a:spcAft>
            </a:pPr>
            <a:r>
              <a:rPr lang="en-IE" sz="3200" dirty="0">
                <a:solidFill>
                  <a:srgbClr val="0070C0"/>
                </a:solidFill>
              </a:rPr>
              <a:t>Calculation of eligible personnel costs</a:t>
            </a:r>
            <a:endParaRPr lang="en-IE" sz="2800" dirty="0">
              <a:solidFill>
                <a:srgbClr val="0070C0"/>
              </a:solidFill>
            </a:endParaRPr>
          </a:p>
          <a:p>
            <a:pPr marL="457200" lvl="1" indent="0">
              <a:spcBef>
                <a:spcPts val="600"/>
              </a:spcBef>
              <a:spcAft>
                <a:spcPts val="600"/>
              </a:spcAft>
              <a:buNone/>
            </a:pPr>
            <a:r>
              <a:rPr lang="en-IE" sz="2800" dirty="0"/>
              <a:t>          	Do not use the pro-rata or a fixed percentage of the 			salary cost registered in your accounting system.</a:t>
            </a:r>
          </a:p>
          <a:p>
            <a:pPr marL="457200" lvl="1" indent="0">
              <a:spcBef>
                <a:spcPts val="600"/>
              </a:spcBef>
              <a:spcAft>
                <a:spcPts val="600"/>
              </a:spcAft>
              <a:buNone/>
            </a:pPr>
            <a:r>
              <a:rPr lang="en-IE" sz="2800" dirty="0"/>
              <a:t>		Do not declare costs for days that are not covered by 		time registered in a timesheet/time registration system</a:t>
            </a:r>
          </a:p>
          <a:p>
            <a:pPr marL="457200" lvl="1" indent="0">
              <a:spcBef>
                <a:spcPts val="600"/>
              </a:spcBef>
              <a:spcAft>
                <a:spcPts val="600"/>
              </a:spcAft>
              <a:buNone/>
            </a:pPr>
            <a:r>
              <a:rPr lang="en-IE" sz="2800" dirty="0"/>
              <a:t>		Do not declare more than 215 equivalent days </a:t>
            </a:r>
            <a:r>
              <a:rPr lang="en-IE" sz="2800" u="sng" dirty="0"/>
              <a:t>per year </a:t>
            </a:r>
            <a:r>
              <a:rPr lang="en-IE" sz="2800" dirty="0"/>
              <a:t>		</a:t>
            </a:r>
            <a:r>
              <a:rPr lang="en-IE" sz="2800" u="sng" dirty="0"/>
              <a:t>(or the pro-rata)</a:t>
            </a:r>
            <a:endParaRPr lang="en-IE" sz="2800" dirty="0"/>
          </a:p>
          <a:p>
            <a:pPr marL="457200" lvl="1" indent="0" algn="just">
              <a:spcBef>
                <a:spcPts val="600"/>
              </a:spcBef>
              <a:spcAft>
                <a:spcPts val="600"/>
              </a:spcAft>
              <a:buNone/>
            </a:pPr>
            <a:r>
              <a:rPr lang="en-IE" sz="2800" dirty="0"/>
              <a:t>		The eligible costs are calculated by multiplying the daily 		rate with the day equivalents worked by the person for 		the action during the entire reporting period 		</a:t>
            </a:r>
          </a:p>
        </p:txBody>
      </p:sp>
      <p:sp>
        <p:nvSpPr>
          <p:cNvPr id="3" name="Title 2"/>
          <p:cNvSpPr>
            <a:spLocks noGrp="1"/>
          </p:cNvSpPr>
          <p:nvPr>
            <p:ph type="title"/>
          </p:nvPr>
        </p:nvSpPr>
        <p:spPr>
          <a:xfrm>
            <a:off x="970722" y="304801"/>
            <a:ext cx="10515600" cy="517692"/>
          </a:xfrm>
        </p:spPr>
        <p:txBody>
          <a:bodyPr/>
          <a:lstStyle/>
          <a:p>
            <a:r>
              <a:rPr lang="en-GB" dirty="0"/>
              <a:t>Personnel Costs - Employees</a:t>
            </a:r>
            <a:endParaRPr lang="fr-BE" dirty="0"/>
          </a:p>
        </p:txBody>
      </p:sp>
      <p:pic>
        <p:nvPicPr>
          <p:cNvPr id="5" name="Graphic 4" descr="Smiling face outline with solid fill">
            <a:extLst>
              <a:ext uri="{FF2B5EF4-FFF2-40B4-BE49-F238E27FC236}">
                <a16:creationId xmlns:a16="http://schemas.microsoft.com/office/drawing/2014/main" id="{348499E2-C61D-CDA6-0623-4EB6D6F0A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24627" y="4818206"/>
            <a:ext cx="914400" cy="914400"/>
          </a:xfrm>
          <a:prstGeom prst="rect">
            <a:avLst/>
          </a:prstGeom>
        </p:spPr>
      </p:pic>
      <p:pic>
        <p:nvPicPr>
          <p:cNvPr id="7" name="Graphic 6" descr="Confused face outline with solid fill">
            <a:extLst>
              <a:ext uri="{FF2B5EF4-FFF2-40B4-BE49-F238E27FC236}">
                <a16:creationId xmlns:a16="http://schemas.microsoft.com/office/drawing/2014/main" id="{421BB050-A43E-AD00-CC70-8B6247DFEC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98011" y="1571376"/>
            <a:ext cx="914400" cy="914400"/>
          </a:xfrm>
          <a:prstGeom prst="rect">
            <a:avLst/>
          </a:prstGeom>
        </p:spPr>
      </p:pic>
      <p:pic>
        <p:nvPicPr>
          <p:cNvPr id="6" name="Picture 5">
            <a:extLst>
              <a:ext uri="{FF2B5EF4-FFF2-40B4-BE49-F238E27FC236}">
                <a16:creationId xmlns:a16="http://schemas.microsoft.com/office/drawing/2014/main" id="{417FB7B4-1DC5-DE19-1263-E86FAC03EA07}"/>
              </a:ext>
            </a:extLst>
          </p:cNvPr>
          <p:cNvPicPr>
            <a:picLocks noChangeAspect="1"/>
          </p:cNvPicPr>
          <p:nvPr/>
        </p:nvPicPr>
        <p:blipFill>
          <a:blip r:embed="rId7"/>
          <a:stretch>
            <a:fillRect/>
          </a:stretch>
        </p:blipFill>
        <p:spPr>
          <a:xfrm>
            <a:off x="1197932" y="2693077"/>
            <a:ext cx="914479" cy="914479"/>
          </a:xfrm>
          <a:prstGeom prst="rect">
            <a:avLst/>
          </a:prstGeom>
        </p:spPr>
      </p:pic>
      <p:pic>
        <p:nvPicPr>
          <p:cNvPr id="8" name="Picture 7">
            <a:extLst>
              <a:ext uri="{FF2B5EF4-FFF2-40B4-BE49-F238E27FC236}">
                <a16:creationId xmlns:a16="http://schemas.microsoft.com/office/drawing/2014/main" id="{0C46BB98-1ED0-8EED-C9F5-58117ED8CD22}"/>
              </a:ext>
            </a:extLst>
          </p:cNvPr>
          <p:cNvPicPr>
            <a:picLocks noChangeAspect="1"/>
          </p:cNvPicPr>
          <p:nvPr/>
        </p:nvPicPr>
        <p:blipFill>
          <a:blip r:embed="rId7"/>
          <a:stretch>
            <a:fillRect/>
          </a:stretch>
        </p:blipFill>
        <p:spPr>
          <a:xfrm>
            <a:off x="1197932" y="3735850"/>
            <a:ext cx="914479" cy="914479"/>
          </a:xfrm>
          <a:prstGeom prst="rect">
            <a:avLst/>
          </a:prstGeom>
        </p:spPr>
      </p:pic>
    </p:spTree>
    <p:extLst>
      <p:ext uri="{BB962C8B-B14F-4D97-AF65-F5344CB8AC3E}">
        <p14:creationId xmlns:p14="http://schemas.microsoft.com/office/powerpoint/2010/main" val="3897112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65274" y="1010093"/>
            <a:ext cx="10632558" cy="5507665"/>
          </a:xfrm>
        </p:spPr>
        <p:txBody>
          <a:bodyPr/>
          <a:lstStyle/>
          <a:p>
            <a:pPr marL="228600" marR="0" lvl="0" indent="-228600" algn="l" defTabSz="914400" rtl="0" eaLnBrk="1" fontAlgn="auto" latinLnBrk="0" hangingPunct="1">
              <a:lnSpc>
                <a:spcPct val="100000"/>
              </a:lnSpc>
              <a:spcBef>
                <a:spcPts val="0"/>
              </a:spcBef>
              <a:spcAft>
                <a:spcPts val="600"/>
              </a:spcAft>
              <a:buClr>
                <a:srgbClr val="034EA2"/>
              </a:buClr>
              <a:buSzTx/>
              <a:buFont typeface="Arial" panose="020B0604020202020204" pitchFamily="34" charset="0"/>
              <a:buChar char="•"/>
              <a:tabLst/>
              <a:defRPr/>
            </a:pPr>
            <a:r>
              <a:rPr lang="en-IE" dirty="0"/>
              <a:t>	</a:t>
            </a:r>
            <a:r>
              <a:rPr lang="en-IE" sz="3200" dirty="0">
                <a:solidFill>
                  <a:srgbClr val="0070C0"/>
                </a:solidFill>
                <a:latin typeface="Arial"/>
              </a:rPr>
              <a:t>Eligible Salary Cost</a:t>
            </a:r>
            <a:endParaRPr lang="en-IE" dirty="0"/>
          </a:p>
          <a:p>
            <a:pPr marL="457200" lvl="1" indent="0" algn="just">
              <a:spcAft>
                <a:spcPts val="0"/>
              </a:spcAft>
              <a:buNone/>
            </a:pPr>
            <a:r>
              <a:rPr lang="en-IE" sz="3200" dirty="0"/>
              <a:t>	</a:t>
            </a:r>
            <a:r>
              <a:rPr lang="en-IE" sz="2800" dirty="0"/>
              <a:t>Do not use the total salary cost as registered in your 	accounting 	system </a:t>
            </a:r>
            <a:r>
              <a:rPr lang="en-IE" sz="2800" u="sng" dirty="0"/>
              <a:t>if it includes ineligible components</a:t>
            </a:r>
          </a:p>
          <a:p>
            <a:pPr marL="457200" lvl="1" indent="0" algn="just">
              <a:spcAft>
                <a:spcPts val="0"/>
              </a:spcAft>
              <a:buNone/>
            </a:pPr>
            <a:r>
              <a:rPr lang="en-IE" sz="2800" dirty="0"/>
              <a:t>	Do not calculate the total salary cost by multiplying the 	contractual monthly rate with the number of months worked 	in the action </a:t>
            </a:r>
            <a:r>
              <a:rPr lang="en-IE" sz="2400" dirty="0"/>
              <a:t>(unless this is the actual amount incurred)</a:t>
            </a:r>
          </a:p>
          <a:p>
            <a:pPr marL="457200" lvl="1" indent="0" algn="just">
              <a:spcAft>
                <a:spcPts val="0"/>
              </a:spcAft>
              <a:buNone/>
            </a:pPr>
            <a:r>
              <a:rPr lang="en-IE" sz="2800" dirty="0"/>
              <a:t>	Calculate the total eligible salary cost by taking the actual 	amounts registered in the payroll/accounting system and :</a:t>
            </a:r>
          </a:p>
          <a:p>
            <a:pPr lvl="2" algn="just">
              <a:spcAft>
                <a:spcPts val="0"/>
              </a:spcAft>
              <a:buFont typeface="Wingdings" panose="05000000000000000000" pitchFamily="2" charset="2"/>
              <a:buChar char="ü"/>
            </a:pPr>
            <a:r>
              <a:rPr lang="en-IE" sz="2600" dirty="0"/>
              <a:t>	</a:t>
            </a:r>
            <a:r>
              <a:rPr lang="en-IE" sz="2200" dirty="0"/>
              <a:t>Remove non-eligible components </a:t>
            </a:r>
          </a:p>
          <a:p>
            <a:pPr lvl="2" algn="just">
              <a:spcAft>
                <a:spcPts val="0"/>
              </a:spcAft>
              <a:buFont typeface="Wingdings" panose="05000000000000000000" pitchFamily="2" charset="2"/>
              <a:buChar char="ü"/>
            </a:pPr>
            <a:r>
              <a:rPr lang="en-IE" sz="2200" dirty="0"/>
              <a:t>	Apply pro-rata for accruals</a:t>
            </a:r>
          </a:p>
          <a:p>
            <a:pPr lvl="2" algn="just">
              <a:spcAft>
                <a:spcPts val="0"/>
              </a:spcAft>
              <a:buFont typeface="Wingdings" panose="05000000000000000000" pitchFamily="2" charset="2"/>
              <a:buChar char="ü"/>
            </a:pPr>
            <a:r>
              <a:rPr lang="en-IE" sz="2200" dirty="0"/>
              <a:t>	Check the eligibility conditions of bonusses, supplementary 	payments, …</a:t>
            </a:r>
          </a:p>
          <a:p>
            <a:pPr marL="0" indent="0" algn="just">
              <a:buNone/>
            </a:pPr>
            <a:endParaRPr lang="en-IE" dirty="0"/>
          </a:p>
        </p:txBody>
      </p:sp>
      <p:sp>
        <p:nvSpPr>
          <p:cNvPr id="3" name="Title 2"/>
          <p:cNvSpPr>
            <a:spLocks noGrp="1"/>
          </p:cNvSpPr>
          <p:nvPr>
            <p:ph type="title"/>
          </p:nvPr>
        </p:nvSpPr>
        <p:spPr>
          <a:xfrm>
            <a:off x="970722" y="340242"/>
            <a:ext cx="10515600" cy="563525"/>
          </a:xfrm>
        </p:spPr>
        <p:txBody>
          <a:bodyPr/>
          <a:lstStyle/>
          <a:p>
            <a:r>
              <a:rPr lang="en-GB" dirty="0"/>
              <a:t>Eligible Costs – Personnel - Employees </a:t>
            </a:r>
            <a:endParaRPr lang="fr-BE" dirty="0"/>
          </a:p>
        </p:txBody>
      </p:sp>
      <p:pic>
        <p:nvPicPr>
          <p:cNvPr id="4" name="Picture 3">
            <a:extLst>
              <a:ext uri="{FF2B5EF4-FFF2-40B4-BE49-F238E27FC236}">
                <a16:creationId xmlns:a16="http://schemas.microsoft.com/office/drawing/2014/main" id="{DBBB8D7D-AFA5-E076-C807-526A193D4A41}"/>
              </a:ext>
            </a:extLst>
          </p:cNvPr>
          <p:cNvPicPr>
            <a:picLocks noChangeAspect="1"/>
          </p:cNvPicPr>
          <p:nvPr/>
        </p:nvPicPr>
        <p:blipFill>
          <a:blip r:embed="rId3"/>
          <a:stretch>
            <a:fillRect/>
          </a:stretch>
        </p:blipFill>
        <p:spPr>
          <a:xfrm>
            <a:off x="701750" y="1749016"/>
            <a:ext cx="914479" cy="914479"/>
          </a:xfrm>
          <a:prstGeom prst="rect">
            <a:avLst/>
          </a:prstGeom>
        </p:spPr>
      </p:pic>
      <p:pic>
        <p:nvPicPr>
          <p:cNvPr id="5" name="Picture 4">
            <a:extLst>
              <a:ext uri="{FF2B5EF4-FFF2-40B4-BE49-F238E27FC236}">
                <a16:creationId xmlns:a16="http://schemas.microsoft.com/office/drawing/2014/main" id="{03F450B3-940F-0EF8-ACE8-A7286F3D03AD}"/>
              </a:ext>
            </a:extLst>
          </p:cNvPr>
          <p:cNvPicPr>
            <a:picLocks noChangeAspect="1"/>
          </p:cNvPicPr>
          <p:nvPr/>
        </p:nvPicPr>
        <p:blipFill>
          <a:blip r:embed="rId3"/>
          <a:stretch>
            <a:fillRect/>
          </a:stretch>
        </p:blipFill>
        <p:spPr>
          <a:xfrm>
            <a:off x="701750" y="2854762"/>
            <a:ext cx="914479" cy="914479"/>
          </a:xfrm>
          <a:prstGeom prst="rect">
            <a:avLst/>
          </a:prstGeom>
        </p:spPr>
      </p:pic>
      <p:pic>
        <p:nvPicPr>
          <p:cNvPr id="6" name="Picture 5">
            <a:extLst>
              <a:ext uri="{FF2B5EF4-FFF2-40B4-BE49-F238E27FC236}">
                <a16:creationId xmlns:a16="http://schemas.microsoft.com/office/drawing/2014/main" id="{A57CCCF6-2223-097D-2DA3-6393C6DDAED9}"/>
              </a:ext>
            </a:extLst>
          </p:cNvPr>
          <p:cNvPicPr>
            <a:picLocks noChangeAspect="1"/>
          </p:cNvPicPr>
          <p:nvPr/>
        </p:nvPicPr>
        <p:blipFill>
          <a:blip r:embed="rId4"/>
          <a:stretch>
            <a:fillRect/>
          </a:stretch>
        </p:blipFill>
        <p:spPr>
          <a:xfrm>
            <a:off x="701748" y="3960508"/>
            <a:ext cx="914479" cy="914479"/>
          </a:xfrm>
          <a:prstGeom prst="rect">
            <a:avLst/>
          </a:prstGeom>
        </p:spPr>
      </p:pic>
    </p:spTree>
    <p:extLst>
      <p:ext uri="{BB962C8B-B14F-4D97-AF65-F5344CB8AC3E}">
        <p14:creationId xmlns:p14="http://schemas.microsoft.com/office/powerpoint/2010/main" val="2783879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2381" y="1041991"/>
            <a:ext cx="11031518" cy="5380074"/>
          </a:xfrm>
        </p:spPr>
        <p:txBody>
          <a:bodyPr/>
          <a:lstStyle/>
          <a:p>
            <a:pPr>
              <a:spcAft>
                <a:spcPts val="0"/>
              </a:spcAft>
            </a:pPr>
            <a:r>
              <a:rPr lang="en-IE" sz="3200" dirty="0">
                <a:solidFill>
                  <a:srgbClr val="0070C0"/>
                </a:solidFill>
              </a:rPr>
              <a:t>Time registration</a:t>
            </a:r>
            <a:endParaRPr lang="en-IE" sz="2800" dirty="0"/>
          </a:p>
          <a:p>
            <a:pPr marL="457200" lvl="1" indent="0">
              <a:spcAft>
                <a:spcPts val="0"/>
              </a:spcAft>
              <a:buNone/>
            </a:pPr>
            <a:r>
              <a:rPr lang="en-IE" sz="2800" dirty="0"/>
              <a:t>          	Timesheets are not regularly (i.e. monthly) or correctly 		signed/dated by the staff member and the supervisor 		(e.g. signed at end of project, copy/paste of electronic 		signature)</a:t>
            </a:r>
          </a:p>
          <a:p>
            <a:pPr marL="457200" lvl="1" indent="0">
              <a:spcAft>
                <a:spcPts val="0"/>
              </a:spcAft>
              <a:buNone/>
            </a:pPr>
            <a:r>
              <a:rPr lang="en-IE" sz="2800" dirty="0"/>
              <a:t>		Time is not related to the action or does not concern 		time actually worked (sick leave, parental leave, …)</a:t>
            </a:r>
          </a:p>
          <a:p>
            <a:pPr marL="457200" lvl="1" indent="0">
              <a:spcAft>
                <a:spcPts val="0"/>
              </a:spcAft>
              <a:buNone/>
            </a:pPr>
            <a:r>
              <a:rPr lang="en-IE" sz="2800" dirty="0"/>
              <a:t>		Time relates to ‘funding sources’ rather than actual time 		worked on the action.</a:t>
            </a:r>
            <a:br>
              <a:rPr lang="en-IE" sz="2800" dirty="0"/>
            </a:br>
            <a:r>
              <a:rPr lang="en-IE" sz="2800" dirty="0"/>
              <a:t>		Time in the timesheet/time declaration document 			is not in line with the time registered in the online time 		registration system of the beneficiary.		</a:t>
            </a:r>
            <a:br>
              <a:rPr lang="en-IE" sz="2800" dirty="0"/>
            </a:br>
            <a:r>
              <a:rPr lang="en-IE" sz="2800" dirty="0"/>
              <a:t>			</a:t>
            </a:r>
            <a:endParaRPr lang="en-IE" sz="1200" dirty="0"/>
          </a:p>
        </p:txBody>
      </p:sp>
      <p:sp>
        <p:nvSpPr>
          <p:cNvPr id="3" name="Title 2"/>
          <p:cNvSpPr>
            <a:spLocks noGrp="1"/>
          </p:cNvSpPr>
          <p:nvPr>
            <p:ph type="title"/>
          </p:nvPr>
        </p:nvSpPr>
        <p:spPr>
          <a:xfrm>
            <a:off x="970722" y="304801"/>
            <a:ext cx="10515600" cy="641497"/>
          </a:xfrm>
        </p:spPr>
        <p:txBody>
          <a:bodyPr/>
          <a:lstStyle/>
          <a:p>
            <a:r>
              <a:rPr lang="en-GB" dirty="0"/>
              <a:t>Personnel Costs </a:t>
            </a:r>
            <a:endParaRPr lang="fr-BE" dirty="0"/>
          </a:p>
        </p:txBody>
      </p:sp>
      <p:pic>
        <p:nvPicPr>
          <p:cNvPr id="6" name="Picture 5">
            <a:extLst>
              <a:ext uri="{FF2B5EF4-FFF2-40B4-BE49-F238E27FC236}">
                <a16:creationId xmlns:a16="http://schemas.microsoft.com/office/drawing/2014/main" id="{6BCE1A3B-5437-C48D-8972-E07C389F50C3}"/>
              </a:ext>
            </a:extLst>
          </p:cNvPr>
          <p:cNvPicPr>
            <a:picLocks noChangeAspect="1"/>
          </p:cNvPicPr>
          <p:nvPr/>
        </p:nvPicPr>
        <p:blipFill>
          <a:blip r:embed="rId3"/>
          <a:stretch>
            <a:fillRect/>
          </a:stretch>
        </p:blipFill>
        <p:spPr>
          <a:xfrm>
            <a:off x="1188994" y="1663955"/>
            <a:ext cx="914479" cy="914479"/>
          </a:xfrm>
          <a:prstGeom prst="rect">
            <a:avLst/>
          </a:prstGeom>
        </p:spPr>
      </p:pic>
      <p:pic>
        <p:nvPicPr>
          <p:cNvPr id="7" name="Picture 6">
            <a:extLst>
              <a:ext uri="{FF2B5EF4-FFF2-40B4-BE49-F238E27FC236}">
                <a16:creationId xmlns:a16="http://schemas.microsoft.com/office/drawing/2014/main" id="{86BE26A1-9EB0-7576-8E01-C3D6EC34B7E9}"/>
              </a:ext>
            </a:extLst>
          </p:cNvPr>
          <p:cNvPicPr>
            <a:picLocks noChangeAspect="1"/>
          </p:cNvPicPr>
          <p:nvPr/>
        </p:nvPicPr>
        <p:blipFill>
          <a:blip r:embed="rId3"/>
          <a:stretch>
            <a:fillRect/>
          </a:stretch>
        </p:blipFill>
        <p:spPr>
          <a:xfrm>
            <a:off x="1188994" y="3295594"/>
            <a:ext cx="914479" cy="914479"/>
          </a:xfrm>
          <a:prstGeom prst="rect">
            <a:avLst/>
          </a:prstGeom>
        </p:spPr>
      </p:pic>
      <p:pic>
        <p:nvPicPr>
          <p:cNvPr id="8" name="Picture 7">
            <a:extLst>
              <a:ext uri="{FF2B5EF4-FFF2-40B4-BE49-F238E27FC236}">
                <a16:creationId xmlns:a16="http://schemas.microsoft.com/office/drawing/2014/main" id="{CD4C4D62-B3E1-00F3-7FE7-8A4916AC9711}"/>
              </a:ext>
            </a:extLst>
          </p:cNvPr>
          <p:cNvPicPr>
            <a:picLocks noChangeAspect="1"/>
          </p:cNvPicPr>
          <p:nvPr/>
        </p:nvPicPr>
        <p:blipFill>
          <a:blip r:embed="rId3"/>
          <a:stretch>
            <a:fillRect/>
          </a:stretch>
        </p:blipFill>
        <p:spPr>
          <a:xfrm>
            <a:off x="1188994" y="4210073"/>
            <a:ext cx="914479" cy="914479"/>
          </a:xfrm>
          <a:prstGeom prst="rect">
            <a:avLst/>
          </a:prstGeom>
        </p:spPr>
      </p:pic>
      <p:pic>
        <p:nvPicPr>
          <p:cNvPr id="9" name="Picture 8">
            <a:extLst>
              <a:ext uri="{FF2B5EF4-FFF2-40B4-BE49-F238E27FC236}">
                <a16:creationId xmlns:a16="http://schemas.microsoft.com/office/drawing/2014/main" id="{8BAE2F99-24DF-4118-20A4-6545712046A4}"/>
              </a:ext>
            </a:extLst>
          </p:cNvPr>
          <p:cNvPicPr>
            <a:picLocks noChangeAspect="1"/>
          </p:cNvPicPr>
          <p:nvPr/>
        </p:nvPicPr>
        <p:blipFill>
          <a:blip r:embed="rId3"/>
          <a:stretch>
            <a:fillRect/>
          </a:stretch>
        </p:blipFill>
        <p:spPr>
          <a:xfrm>
            <a:off x="1188993" y="5124552"/>
            <a:ext cx="914479" cy="914479"/>
          </a:xfrm>
          <a:prstGeom prst="rect">
            <a:avLst/>
          </a:prstGeom>
        </p:spPr>
      </p:pic>
    </p:spTree>
    <p:extLst>
      <p:ext uri="{BB962C8B-B14F-4D97-AF65-F5344CB8AC3E}">
        <p14:creationId xmlns:p14="http://schemas.microsoft.com/office/powerpoint/2010/main" val="2772355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69581"/>
            <a:ext cx="10905699" cy="5092673"/>
          </a:xfrm>
        </p:spPr>
        <p:txBody>
          <a:bodyPr/>
          <a:lstStyle/>
          <a:p>
            <a:pPr>
              <a:spcAft>
                <a:spcPts val="0"/>
              </a:spcAft>
            </a:pPr>
            <a:r>
              <a:rPr lang="en-IE" sz="3200" dirty="0">
                <a:solidFill>
                  <a:srgbClr val="0070C0"/>
                </a:solidFill>
              </a:rPr>
              <a:t>Compliance with the same working conditions as employees if to be considered under ‘personnel cost’</a:t>
            </a:r>
            <a:endParaRPr lang="en-IE" sz="2800" dirty="0"/>
          </a:p>
          <a:p>
            <a:pPr marL="457200" lvl="1" indent="0">
              <a:spcAft>
                <a:spcPts val="0"/>
              </a:spcAft>
              <a:buNone/>
            </a:pPr>
            <a:r>
              <a:rPr lang="en-IE" sz="2800" dirty="0"/>
              <a:t>	Employees are obliged to work 3 days per week in the office 	of the beneficiary while the natural/seconded person is 	allowed to work fulltime from abroad</a:t>
            </a:r>
          </a:p>
          <a:p>
            <a:pPr marL="457200" lvl="1" indent="0">
              <a:spcAft>
                <a:spcPts val="0"/>
              </a:spcAft>
              <a:buNone/>
            </a:pPr>
            <a:r>
              <a:rPr lang="en-IE" sz="2800" dirty="0"/>
              <a:t>	The natural person is paid based on delivered output and not 	based on time worked like employees</a:t>
            </a:r>
          </a:p>
          <a:p>
            <a:pPr marL="457200" lvl="1" indent="0">
              <a:spcAft>
                <a:spcPts val="0"/>
              </a:spcAft>
              <a:buNone/>
            </a:pPr>
            <a:r>
              <a:rPr lang="en-IE" sz="2800" dirty="0"/>
              <a:t>	The total cost of hiring a natural person with the same 	competencies/role/tasks as one of the employees is twice as 	expensive</a:t>
            </a:r>
          </a:p>
          <a:p>
            <a:pPr marL="457200" lvl="1" indent="0">
              <a:spcAft>
                <a:spcPts val="0"/>
              </a:spcAft>
              <a:buNone/>
            </a:pPr>
            <a:endParaRPr lang="en-IE" sz="2800" dirty="0"/>
          </a:p>
          <a:p>
            <a:pPr marL="457200" lvl="1" indent="0">
              <a:spcAft>
                <a:spcPts val="0"/>
              </a:spcAft>
              <a:buNone/>
            </a:pPr>
            <a:r>
              <a:rPr lang="en-IE" sz="2800" dirty="0"/>
              <a:t>	</a:t>
            </a:r>
            <a:endParaRPr lang="en-IE" sz="1200" dirty="0"/>
          </a:p>
        </p:txBody>
      </p:sp>
      <p:sp>
        <p:nvSpPr>
          <p:cNvPr id="3" name="Title 2"/>
          <p:cNvSpPr>
            <a:spLocks noGrp="1"/>
          </p:cNvSpPr>
          <p:nvPr>
            <p:ph type="title"/>
          </p:nvPr>
        </p:nvSpPr>
        <p:spPr>
          <a:xfrm>
            <a:off x="970722" y="304800"/>
            <a:ext cx="10515600" cy="630865"/>
          </a:xfrm>
        </p:spPr>
        <p:txBody>
          <a:bodyPr/>
          <a:lstStyle/>
          <a:p>
            <a:r>
              <a:rPr lang="en-GB" sz="3600" dirty="0"/>
              <a:t>Personnel Costs – Natural/Seconded Persons</a:t>
            </a:r>
            <a:endParaRPr lang="fr-BE" sz="3600" dirty="0"/>
          </a:p>
        </p:txBody>
      </p:sp>
      <p:pic>
        <p:nvPicPr>
          <p:cNvPr id="5" name="Picture 4">
            <a:extLst>
              <a:ext uri="{FF2B5EF4-FFF2-40B4-BE49-F238E27FC236}">
                <a16:creationId xmlns:a16="http://schemas.microsoft.com/office/drawing/2014/main" id="{06D78798-5A8E-661A-52A3-25458184E0E9}"/>
              </a:ext>
            </a:extLst>
          </p:cNvPr>
          <p:cNvPicPr>
            <a:picLocks noChangeAspect="1"/>
          </p:cNvPicPr>
          <p:nvPr/>
        </p:nvPicPr>
        <p:blipFill>
          <a:blip r:embed="rId3"/>
          <a:stretch>
            <a:fillRect/>
          </a:stretch>
        </p:blipFill>
        <p:spPr>
          <a:xfrm>
            <a:off x="838199" y="2344439"/>
            <a:ext cx="914479" cy="914479"/>
          </a:xfrm>
          <a:prstGeom prst="rect">
            <a:avLst/>
          </a:prstGeom>
        </p:spPr>
      </p:pic>
      <p:pic>
        <p:nvPicPr>
          <p:cNvPr id="6" name="Picture 5">
            <a:extLst>
              <a:ext uri="{FF2B5EF4-FFF2-40B4-BE49-F238E27FC236}">
                <a16:creationId xmlns:a16="http://schemas.microsoft.com/office/drawing/2014/main" id="{F31166DF-590C-ACB4-A4A9-A5DB0AB172FD}"/>
              </a:ext>
            </a:extLst>
          </p:cNvPr>
          <p:cNvPicPr>
            <a:picLocks noChangeAspect="1"/>
          </p:cNvPicPr>
          <p:nvPr/>
        </p:nvPicPr>
        <p:blipFill>
          <a:blip r:embed="rId4"/>
          <a:stretch>
            <a:fillRect/>
          </a:stretch>
        </p:blipFill>
        <p:spPr>
          <a:xfrm>
            <a:off x="838199" y="3519297"/>
            <a:ext cx="920576" cy="914479"/>
          </a:xfrm>
          <a:prstGeom prst="rect">
            <a:avLst/>
          </a:prstGeom>
        </p:spPr>
      </p:pic>
      <p:pic>
        <p:nvPicPr>
          <p:cNvPr id="7" name="Picture 6">
            <a:extLst>
              <a:ext uri="{FF2B5EF4-FFF2-40B4-BE49-F238E27FC236}">
                <a16:creationId xmlns:a16="http://schemas.microsoft.com/office/drawing/2014/main" id="{20B9C5C7-3579-75D9-D48F-A9B81F10C2EC}"/>
              </a:ext>
            </a:extLst>
          </p:cNvPr>
          <p:cNvPicPr>
            <a:picLocks noChangeAspect="1"/>
          </p:cNvPicPr>
          <p:nvPr/>
        </p:nvPicPr>
        <p:blipFill>
          <a:blip r:embed="rId5"/>
          <a:stretch>
            <a:fillRect/>
          </a:stretch>
        </p:blipFill>
        <p:spPr>
          <a:xfrm>
            <a:off x="826006" y="4667692"/>
            <a:ext cx="926672" cy="914479"/>
          </a:xfrm>
          <a:prstGeom prst="rect">
            <a:avLst/>
          </a:prstGeom>
        </p:spPr>
      </p:pic>
    </p:spTree>
    <p:extLst>
      <p:ext uri="{BB962C8B-B14F-4D97-AF65-F5344CB8AC3E}">
        <p14:creationId xmlns:p14="http://schemas.microsoft.com/office/powerpoint/2010/main" val="3106267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69581"/>
            <a:ext cx="10905699" cy="5092673"/>
          </a:xfrm>
        </p:spPr>
        <p:txBody>
          <a:bodyPr/>
          <a:lstStyle/>
          <a:p>
            <a:pPr>
              <a:spcAft>
                <a:spcPts val="0"/>
              </a:spcAft>
            </a:pPr>
            <a:r>
              <a:rPr lang="en-IE" sz="3200" dirty="0">
                <a:solidFill>
                  <a:srgbClr val="0070C0"/>
                </a:solidFill>
              </a:rPr>
              <a:t>Cost eligibility rules</a:t>
            </a:r>
            <a:r>
              <a:rPr lang="en-IE" sz="2800" dirty="0"/>
              <a:t>		</a:t>
            </a:r>
          </a:p>
          <a:p>
            <a:pPr marL="457200" lvl="1" indent="0">
              <a:spcAft>
                <a:spcPts val="0"/>
              </a:spcAft>
              <a:buNone/>
            </a:pPr>
            <a:r>
              <a:rPr lang="en-IE" sz="2800" dirty="0"/>
              <a:t>	Do not add an administrative fee to the costs that need to be 	reimbursed to the entity seconding the person. Only the 	remuneration cost is eligible.</a:t>
            </a:r>
            <a:endParaRPr lang="en-IE" sz="1200" dirty="0"/>
          </a:p>
        </p:txBody>
      </p:sp>
      <p:sp>
        <p:nvSpPr>
          <p:cNvPr id="3" name="Title 2"/>
          <p:cNvSpPr>
            <a:spLocks noGrp="1"/>
          </p:cNvSpPr>
          <p:nvPr>
            <p:ph type="title"/>
          </p:nvPr>
        </p:nvSpPr>
        <p:spPr>
          <a:xfrm>
            <a:off x="970722" y="304800"/>
            <a:ext cx="10515600" cy="630865"/>
          </a:xfrm>
        </p:spPr>
        <p:txBody>
          <a:bodyPr/>
          <a:lstStyle/>
          <a:p>
            <a:r>
              <a:rPr lang="en-GB" sz="3600" dirty="0"/>
              <a:t>Personnel Costs – Natural/Seconded Persons</a:t>
            </a:r>
            <a:endParaRPr lang="fr-BE" sz="3600" dirty="0"/>
          </a:p>
        </p:txBody>
      </p:sp>
      <p:pic>
        <p:nvPicPr>
          <p:cNvPr id="5" name="Picture 4">
            <a:extLst>
              <a:ext uri="{FF2B5EF4-FFF2-40B4-BE49-F238E27FC236}">
                <a16:creationId xmlns:a16="http://schemas.microsoft.com/office/drawing/2014/main" id="{06D78798-5A8E-661A-52A3-25458184E0E9}"/>
              </a:ext>
            </a:extLst>
          </p:cNvPr>
          <p:cNvPicPr>
            <a:picLocks noChangeAspect="1"/>
          </p:cNvPicPr>
          <p:nvPr/>
        </p:nvPicPr>
        <p:blipFill>
          <a:blip r:embed="rId3"/>
          <a:stretch>
            <a:fillRect/>
          </a:stretch>
        </p:blipFill>
        <p:spPr>
          <a:xfrm>
            <a:off x="826006" y="2030621"/>
            <a:ext cx="914479" cy="914479"/>
          </a:xfrm>
          <a:prstGeom prst="rect">
            <a:avLst/>
          </a:prstGeom>
        </p:spPr>
      </p:pic>
    </p:spTree>
    <p:extLst>
      <p:ext uri="{BB962C8B-B14F-4D97-AF65-F5344CB8AC3E}">
        <p14:creationId xmlns:p14="http://schemas.microsoft.com/office/powerpoint/2010/main" val="3657125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69581"/>
            <a:ext cx="10905699" cy="5092673"/>
          </a:xfrm>
        </p:spPr>
        <p:txBody>
          <a:bodyPr/>
          <a:lstStyle/>
          <a:p>
            <a:pPr lvl="1">
              <a:spcAft>
                <a:spcPts val="0"/>
              </a:spcAft>
            </a:pPr>
            <a:r>
              <a:rPr kumimoji="0" lang="en-IE" sz="3200" b="0" i="0" u="none" strike="noStrike" kern="1200" cap="none" spc="0" normalizeH="0" baseline="0" noProof="0" dirty="0">
                <a:ln>
                  <a:noFill/>
                </a:ln>
                <a:solidFill>
                  <a:srgbClr val="0070C0"/>
                </a:solidFill>
                <a:effectLst/>
                <a:uLnTx/>
                <a:uFillTx/>
                <a:latin typeface="Arial"/>
                <a:ea typeface="+mn-ea"/>
                <a:cs typeface="+mn-cs"/>
              </a:rPr>
              <a:t>Cost eligibility rules</a:t>
            </a:r>
            <a:endParaRPr lang="en-IE" sz="2800" dirty="0"/>
          </a:p>
          <a:p>
            <a:pPr marL="457200" lvl="1" indent="0">
              <a:spcAft>
                <a:spcPts val="0"/>
              </a:spcAft>
              <a:buNone/>
            </a:pPr>
            <a:r>
              <a:rPr lang="en-IE" sz="2800" dirty="0"/>
              <a:t>	The owner of an SME that is a beneficiary in the project is 	charging costs under the ‘natural person’ cost category as the 	owner signed a ‘non-employee’ type of contract based on an 	hourly rate for each hour worked. Note that SME owners of an 	SME 	that is a beneficiary in the project can only charge the 	costs for the hours/days worked based on unit costs.</a:t>
            </a:r>
            <a:endParaRPr lang="en-IE" sz="1200" dirty="0"/>
          </a:p>
        </p:txBody>
      </p:sp>
      <p:sp>
        <p:nvSpPr>
          <p:cNvPr id="3" name="Title 2"/>
          <p:cNvSpPr>
            <a:spLocks noGrp="1"/>
          </p:cNvSpPr>
          <p:nvPr>
            <p:ph type="title"/>
          </p:nvPr>
        </p:nvSpPr>
        <p:spPr>
          <a:xfrm>
            <a:off x="970722" y="304801"/>
            <a:ext cx="10515600" cy="748144"/>
          </a:xfrm>
        </p:spPr>
        <p:txBody>
          <a:bodyPr/>
          <a:lstStyle/>
          <a:p>
            <a:r>
              <a:rPr lang="en-GB" dirty="0"/>
              <a:t>Personnel Costs – SME Owner</a:t>
            </a:r>
            <a:endParaRPr lang="fr-BE" dirty="0"/>
          </a:p>
        </p:txBody>
      </p:sp>
      <p:pic>
        <p:nvPicPr>
          <p:cNvPr id="4" name="Picture 3">
            <a:extLst>
              <a:ext uri="{FF2B5EF4-FFF2-40B4-BE49-F238E27FC236}">
                <a16:creationId xmlns:a16="http://schemas.microsoft.com/office/drawing/2014/main" id="{EBDA86BF-F366-2F8A-8C9E-CF903BD046D6}"/>
              </a:ext>
            </a:extLst>
          </p:cNvPr>
          <p:cNvPicPr>
            <a:picLocks noChangeAspect="1"/>
          </p:cNvPicPr>
          <p:nvPr/>
        </p:nvPicPr>
        <p:blipFill>
          <a:blip r:embed="rId3"/>
          <a:stretch>
            <a:fillRect/>
          </a:stretch>
        </p:blipFill>
        <p:spPr>
          <a:xfrm>
            <a:off x="838199" y="2705945"/>
            <a:ext cx="920576" cy="914479"/>
          </a:xfrm>
          <a:prstGeom prst="rect">
            <a:avLst/>
          </a:prstGeom>
        </p:spPr>
      </p:pic>
    </p:spTree>
    <p:extLst>
      <p:ext uri="{BB962C8B-B14F-4D97-AF65-F5344CB8AC3E}">
        <p14:creationId xmlns:p14="http://schemas.microsoft.com/office/powerpoint/2010/main" val="2035118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524000"/>
            <a:ext cx="10905699" cy="4495800"/>
          </a:xfrm>
        </p:spPr>
        <p:txBody>
          <a:bodyPr/>
          <a:lstStyle/>
          <a:p>
            <a:pPr marL="0" indent="0">
              <a:buNone/>
            </a:pPr>
            <a:r>
              <a:rPr lang="en-IE" b="1" dirty="0"/>
              <a:t>REMINDER</a:t>
            </a:r>
            <a:r>
              <a:rPr lang="en-IE" dirty="0"/>
              <a:t> : </a:t>
            </a:r>
          </a:p>
          <a:p>
            <a:pPr marL="0" indent="0" algn="just">
              <a:buNone/>
            </a:pPr>
            <a:r>
              <a:rPr lang="en-IE" dirty="0"/>
              <a:t>Ineligible costs, either detected by CINEA at interim/final payment stage OR by auditors after the interim/final payment </a:t>
            </a:r>
            <a:r>
              <a:rPr lang="en-IE" u="sng" dirty="0">
                <a:solidFill>
                  <a:srgbClr val="FF0000"/>
                </a:solidFill>
              </a:rPr>
              <a:t>are deducted from the </a:t>
            </a:r>
            <a:r>
              <a:rPr lang="en-IE" b="1" u="sng" dirty="0">
                <a:solidFill>
                  <a:srgbClr val="FF0000"/>
                </a:solidFill>
              </a:rPr>
              <a:t>REQUESTED</a:t>
            </a:r>
            <a:r>
              <a:rPr lang="en-IE" u="sng" dirty="0">
                <a:solidFill>
                  <a:srgbClr val="FF0000"/>
                </a:solidFill>
              </a:rPr>
              <a:t> EU Contribution</a:t>
            </a:r>
            <a:r>
              <a:rPr lang="en-IE" dirty="0"/>
              <a:t>. Take this in consideration when you finalise your financial statement/payment request in the system. </a:t>
            </a:r>
          </a:p>
          <a:p>
            <a:pPr marL="0" indent="0" algn="just">
              <a:buNone/>
            </a:pPr>
            <a:r>
              <a:rPr lang="en-IE" dirty="0"/>
              <a:t>The system will calculate the maximum amount that can be requested but it is up to you to maintain that amount or to lower it. There is no need to limit the requested EU contribution to the amount fixed in the grant agreement as the system will make sure that payments never exceed that amount.</a:t>
            </a:r>
          </a:p>
          <a:p>
            <a:pPr>
              <a:spcAft>
                <a:spcPts val="1200"/>
              </a:spcAft>
            </a:pPr>
            <a:endParaRPr lang="en-IE" dirty="0"/>
          </a:p>
        </p:txBody>
      </p:sp>
      <p:sp>
        <p:nvSpPr>
          <p:cNvPr id="2" name="Title 1"/>
          <p:cNvSpPr>
            <a:spLocks noGrp="1"/>
          </p:cNvSpPr>
          <p:nvPr>
            <p:ph type="title"/>
          </p:nvPr>
        </p:nvSpPr>
        <p:spPr>
          <a:xfrm>
            <a:off x="970722" y="211874"/>
            <a:ext cx="10515600" cy="831835"/>
          </a:xfrm>
        </p:spPr>
        <p:txBody>
          <a:bodyPr/>
          <a:lstStyle/>
          <a:p>
            <a:r>
              <a:rPr lang="en-GB" dirty="0"/>
              <a:t>Maximum grant amount</a:t>
            </a:r>
          </a:p>
        </p:txBody>
      </p:sp>
    </p:spTree>
    <p:extLst>
      <p:ext uri="{BB962C8B-B14F-4D97-AF65-F5344CB8AC3E}">
        <p14:creationId xmlns:p14="http://schemas.microsoft.com/office/powerpoint/2010/main" val="2963364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a:t>Thank you</a:t>
            </a:r>
            <a:endParaRPr lang="en-GB" dirty="0"/>
          </a:p>
        </p:txBody>
      </p:sp>
      <p:sp>
        <p:nvSpPr>
          <p:cNvPr id="3" name="Subtitle 2"/>
          <p:cNvSpPr>
            <a:spLocks noGrp="1"/>
          </p:cNvSpPr>
          <p:nvPr>
            <p:ph type="subTitle" idx="1"/>
          </p:nvPr>
        </p:nvSpPr>
        <p:spPr>
          <a:xfrm>
            <a:off x="759575" y="3897749"/>
            <a:ext cx="8941016" cy="1853519"/>
          </a:xfrm>
        </p:spPr>
        <p:txBody>
          <a:bodyPr wrap="square" anchor="b" anchorCtr="0"/>
          <a:lstStyle/>
          <a:p>
            <a:r>
              <a:rPr lang="en-US" sz="1050" b="1" dirty="0"/>
              <a:t>© European Union 2023</a:t>
            </a:r>
          </a:p>
        </p:txBody>
      </p:sp>
    </p:spTree>
    <p:extLst>
      <p:ext uri="{BB962C8B-B14F-4D97-AF65-F5344CB8AC3E}">
        <p14:creationId xmlns:p14="http://schemas.microsoft.com/office/powerpoint/2010/main" val="427361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259652"/>
            <a:ext cx="10905699" cy="5396139"/>
          </a:xfrm>
        </p:spPr>
        <p:txBody>
          <a:bodyPr/>
          <a:lstStyle/>
          <a:p>
            <a:pPr>
              <a:spcAft>
                <a:spcPts val="0"/>
              </a:spcAft>
            </a:pPr>
            <a:r>
              <a:rPr lang="en-IE" sz="3600" dirty="0">
                <a:solidFill>
                  <a:srgbClr val="0070C0"/>
                </a:solidFill>
              </a:rPr>
              <a:t>Your Grant Agreement</a:t>
            </a:r>
          </a:p>
          <a:p>
            <a:pPr>
              <a:spcAft>
                <a:spcPts val="0"/>
              </a:spcAft>
            </a:pPr>
            <a:r>
              <a:rPr lang="en-IE" sz="3600" dirty="0">
                <a:solidFill>
                  <a:srgbClr val="0070C0"/>
                </a:solidFill>
                <a:hlinkClick r:id="rId3"/>
              </a:rPr>
              <a:t>Annotated Grant Agreement</a:t>
            </a:r>
            <a:endParaRPr lang="en-IE" sz="3600" dirty="0">
              <a:solidFill>
                <a:srgbClr val="0070C0"/>
              </a:solidFill>
            </a:endParaRPr>
          </a:p>
          <a:p>
            <a:pPr>
              <a:spcAft>
                <a:spcPts val="0"/>
              </a:spcAft>
            </a:pPr>
            <a:r>
              <a:rPr lang="en-IE" sz="3600" dirty="0">
                <a:solidFill>
                  <a:srgbClr val="0070C0"/>
                </a:solidFill>
                <a:hlinkClick r:id="rId4"/>
              </a:rPr>
              <a:t>Personnel Cost Calculation table</a:t>
            </a:r>
            <a:r>
              <a:rPr lang="en-IE" sz="3600" dirty="0">
                <a:solidFill>
                  <a:srgbClr val="0070C0"/>
                </a:solidFill>
              </a:rPr>
              <a:t>	</a:t>
            </a:r>
            <a:r>
              <a:rPr lang="en-IE" sz="3600" dirty="0"/>
              <a:t>	</a:t>
            </a:r>
          </a:p>
          <a:p>
            <a:pPr marL="457200" lvl="1" indent="0">
              <a:spcAft>
                <a:spcPts val="0"/>
              </a:spcAft>
              <a:buNone/>
            </a:pPr>
            <a:r>
              <a:rPr lang="en-IE" sz="3600" dirty="0"/>
              <a:t>		</a:t>
            </a:r>
          </a:p>
          <a:p>
            <a:pPr marL="457200" lvl="1" indent="0">
              <a:spcAft>
                <a:spcPts val="0"/>
              </a:spcAft>
              <a:buNone/>
            </a:pPr>
            <a:endParaRPr lang="en-IE" sz="2800" dirty="0"/>
          </a:p>
          <a:p>
            <a:pPr marL="457200" lvl="1" indent="0">
              <a:spcAft>
                <a:spcPts val="0"/>
              </a:spcAft>
              <a:buNone/>
            </a:pPr>
            <a:endParaRPr lang="en-IE" sz="2800" dirty="0"/>
          </a:p>
          <a:p>
            <a:pPr marL="457200" lvl="1" indent="0">
              <a:spcAft>
                <a:spcPts val="0"/>
              </a:spcAft>
              <a:buNone/>
            </a:pPr>
            <a:r>
              <a:rPr lang="en-IE" sz="2800" dirty="0"/>
              <a:t>		</a:t>
            </a:r>
          </a:p>
        </p:txBody>
      </p:sp>
      <p:sp>
        <p:nvSpPr>
          <p:cNvPr id="3" name="Title 2"/>
          <p:cNvSpPr>
            <a:spLocks noGrp="1"/>
          </p:cNvSpPr>
          <p:nvPr>
            <p:ph type="title"/>
          </p:nvPr>
        </p:nvSpPr>
        <p:spPr>
          <a:xfrm>
            <a:off x="970722" y="304801"/>
            <a:ext cx="10515600" cy="748144"/>
          </a:xfrm>
        </p:spPr>
        <p:txBody>
          <a:bodyPr/>
          <a:lstStyle/>
          <a:p>
            <a:r>
              <a:rPr lang="en-GB" dirty="0"/>
              <a:t>Important Guidance Documents</a:t>
            </a:r>
            <a:endParaRPr lang="fr-BE" dirty="0"/>
          </a:p>
        </p:txBody>
      </p:sp>
    </p:spTree>
    <p:extLst>
      <p:ext uri="{BB962C8B-B14F-4D97-AF65-F5344CB8AC3E}">
        <p14:creationId xmlns:p14="http://schemas.microsoft.com/office/powerpoint/2010/main" val="218544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636" y="341746"/>
            <a:ext cx="11139055" cy="2992582"/>
          </a:xfrm>
        </p:spPr>
        <p:txBody>
          <a:bodyPr/>
          <a:lstStyle/>
          <a:p>
            <a:r>
              <a:rPr lang="fr-BE" sz="4800" dirty="0"/>
              <a:t>REPA</a:t>
            </a:r>
            <a:br>
              <a:rPr lang="fr-BE" sz="4800" dirty="0"/>
            </a:br>
            <a:br>
              <a:rPr lang="fr-BE" sz="4800" dirty="0"/>
            </a:br>
            <a:r>
              <a:rPr lang="fr-BE" sz="3600" dirty="0"/>
              <a:t>ADDITIONAL PRE-FINANCING PAYMENTS</a:t>
            </a:r>
            <a:endParaRPr lang="en-GB" sz="3600" dirty="0"/>
          </a:p>
        </p:txBody>
      </p:sp>
      <p:pic>
        <p:nvPicPr>
          <p:cNvPr id="4" name="Picture 3"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p:nvPicPr>
        <p:blipFill>
          <a:blip r:embed="rId2"/>
          <a:stretch>
            <a:fillRect/>
          </a:stretch>
        </p:blipFill>
        <p:spPr>
          <a:xfrm>
            <a:off x="829214" y="5917592"/>
            <a:ext cx="729292" cy="524816"/>
          </a:xfrm>
          <a:prstGeom prst="rect">
            <a:avLst/>
          </a:prstGeom>
        </p:spPr>
      </p:pic>
    </p:spTree>
    <p:extLst>
      <p:ext uri="{BB962C8B-B14F-4D97-AF65-F5344CB8AC3E}">
        <p14:creationId xmlns:p14="http://schemas.microsoft.com/office/powerpoint/2010/main" val="379495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506235"/>
            <a:ext cx="10905699" cy="5033819"/>
          </a:xfrm>
        </p:spPr>
        <p:txBody>
          <a:bodyPr/>
          <a:lstStyle/>
          <a:p>
            <a:pPr>
              <a:spcAft>
                <a:spcPts val="0"/>
              </a:spcAft>
            </a:pPr>
            <a:r>
              <a:rPr lang="en-IE" sz="3200" dirty="0"/>
              <a:t>Consumption of the previous pre-financing amount</a:t>
            </a:r>
          </a:p>
          <a:p>
            <a:pPr marL="457200" lvl="1" indent="0">
              <a:spcAft>
                <a:spcPts val="0"/>
              </a:spcAft>
              <a:buNone/>
            </a:pPr>
            <a:endParaRPr lang="en-IE" sz="2800" dirty="0"/>
          </a:p>
          <a:p>
            <a:pPr marL="457200" lvl="1" indent="0">
              <a:spcAft>
                <a:spcPts val="0"/>
              </a:spcAft>
              <a:buNone/>
            </a:pPr>
            <a:r>
              <a:rPr lang="en-IE" sz="2800" dirty="0"/>
              <a:t>          	Do not indicate the amount of eligible costs consumed 		during the reporting period</a:t>
            </a:r>
          </a:p>
          <a:p>
            <a:pPr marL="457200" lvl="1" indent="0">
              <a:spcAft>
                <a:spcPts val="0"/>
              </a:spcAft>
              <a:buNone/>
            </a:pPr>
            <a:endParaRPr lang="en-IE" sz="2800" dirty="0"/>
          </a:p>
          <a:p>
            <a:pPr marL="457200" lvl="1" indent="0">
              <a:spcAft>
                <a:spcPts val="0"/>
              </a:spcAft>
              <a:buNone/>
            </a:pPr>
            <a:r>
              <a:rPr lang="en-IE" sz="2800" dirty="0"/>
              <a:t>		Indicate the amount in terms of </a:t>
            </a:r>
            <a:r>
              <a:rPr lang="en-IE" sz="2800" u="sng" dirty="0"/>
              <a:t>EU contribution </a:t>
            </a:r>
            <a:r>
              <a:rPr lang="en-IE" sz="2800" dirty="0"/>
              <a:t>i.e. total 		eligible costs consumed up till reporting x EU funding 		rate (see Art.5.3 of grant agreement)</a:t>
            </a:r>
          </a:p>
        </p:txBody>
      </p:sp>
      <p:sp>
        <p:nvSpPr>
          <p:cNvPr id="3" name="Title 2"/>
          <p:cNvSpPr>
            <a:spLocks noGrp="1"/>
          </p:cNvSpPr>
          <p:nvPr>
            <p:ph type="title"/>
          </p:nvPr>
        </p:nvSpPr>
        <p:spPr>
          <a:xfrm>
            <a:off x="970722" y="304801"/>
            <a:ext cx="10515600" cy="748144"/>
          </a:xfrm>
        </p:spPr>
        <p:txBody>
          <a:bodyPr/>
          <a:lstStyle/>
          <a:p>
            <a:r>
              <a:rPr lang="en-GB" dirty="0"/>
              <a:t>Request for Additional Pre-financing</a:t>
            </a:r>
            <a:endParaRPr lang="fr-BE" dirty="0"/>
          </a:p>
        </p:txBody>
      </p:sp>
      <p:pic>
        <p:nvPicPr>
          <p:cNvPr id="5" name="Graphic 4" descr="Smiling face outline with solid fill">
            <a:extLst>
              <a:ext uri="{FF2B5EF4-FFF2-40B4-BE49-F238E27FC236}">
                <a16:creationId xmlns:a16="http://schemas.microsoft.com/office/drawing/2014/main" id="{348499E2-C61D-CDA6-0623-4EB6D6F0A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073" y="4077878"/>
            <a:ext cx="914400" cy="914400"/>
          </a:xfrm>
          <a:prstGeom prst="rect">
            <a:avLst/>
          </a:prstGeom>
        </p:spPr>
      </p:pic>
      <p:pic>
        <p:nvPicPr>
          <p:cNvPr id="7" name="Graphic 6" descr="Confused face outline with solid fill">
            <a:extLst>
              <a:ext uri="{FF2B5EF4-FFF2-40B4-BE49-F238E27FC236}">
                <a16:creationId xmlns:a16="http://schemas.microsoft.com/office/drawing/2014/main" id="{421BB050-A43E-AD00-CC70-8B6247DFEC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89073" y="2606013"/>
            <a:ext cx="914400" cy="914400"/>
          </a:xfrm>
          <a:prstGeom prst="rect">
            <a:avLst/>
          </a:prstGeom>
        </p:spPr>
      </p:pic>
    </p:spTree>
    <p:extLst>
      <p:ext uri="{BB962C8B-B14F-4D97-AF65-F5344CB8AC3E}">
        <p14:creationId xmlns:p14="http://schemas.microsoft.com/office/powerpoint/2010/main" val="139566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180214"/>
            <a:ext cx="10905699" cy="5082031"/>
          </a:xfrm>
        </p:spPr>
        <p:txBody>
          <a:bodyPr/>
          <a:lstStyle/>
          <a:p>
            <a:pPr>
              <a:spcAft>
                <a:spcPts val="1200"/>
              </a:spcAft>
            </a:pPr>
            <a:r>
              <a:rPr lang="en-IE" sz="3200" dirty="0">
                <a:solidFill>
                  <a:srgbClr val="0070C0"/>
                </a:solidFill>
              </a:rPr>
              <a:t>Personnel costs calculation - ex-ante checks</a:t>
            </a:r>
            <a:endParaRPr lang="en-IE" sz="2800" dirty="0">
              <a:solidFill>
                <a:srgbClr val="0070C0"/>
              </a:solidFill>
            </a:endParaRPr>
          </a:p>
          <a:p>
            <a:pPr marL="457200" lvl="1" indent="0">
              <a:spcAft>
                <a:spcPts val="0"/>
              </a:spcAft>
              <a:buNone/>
            </a:pPr>
            <a:r>
              <a:rPr lang="en-IE" sz="2800" dirty="0"/>
              <a:t>        	Do not use the LIFE14-20 rules to calculate your 			costs as there are important changes (e.g. 215 days) !</a:t>
            </a:r>
          </a:p>
          <a:p>
            <a:pPr marL="457200" lvl="1" indent="0">
              <a:spcAft>
                <a:spcPts val="0"/>
              </a:spcAft>
              <a:buNone/>
            </a:pPr>
            <a:r>
              <a:rPr lang="en-IE" sz="2800" dirty="0"/>
              <a:t>		</a:t>
            </a:r>
          </a:p>
          <a:p>
            <a:pPr marL="457200" lvl="1" indent="0">
              <a:spcAft>
                <a:spcPts val="0"/>
              </a:spcAft>
              <a:buNone/>
            </a:pPr>
            <a:r>
              <a:rPr lang="en-IE" sz="2800" dirty="0"/>
              <a:t>		Calculate costs according to the new LIFE21-27 			grant agreement and annotated grant agreement rules 		(see Art. 6) – provide the </a:t>
            </a:r>
            <a:r>
              <a:rPr lang="en-IE" sz="2800" u="sng" dirty="0"/>
              <a:t>requested</a:t>
            </a:r>
            <a:r>
              <a:rPr lang="en-IE" sz="2800" dirty="0"/>
              <a:t> info in a clear &amp;			structured way (incl. own tables for salary costs if any)</a:t>
            </a:r>
          </a:p>
          <a:p>
            <a:pPr marL="457200" lvl="1" indent="0">
              <a:spcBef>
                <a:spcPts val="0"/>
              </a:spcBef>
              <a:spcAft>
                <a:spcPts val="0"/>
              </a:spcAft>
              <a:buNone/>
            </a:pPr>
            <a:endParaRPr lang="en-IE" sz="2400" dirty="0"/>
          </a:p>
          <a:p>
            <a:pPr marL="457200" lvl="1" indent="0">
              <a:spcAft>
                <a:spcPts val="0"/>
              </a:spcAft>
              <a:buNone/>
            </a:pPr>
            <a:endParaRPr lang="en-IE" sz="2800" dirty="0"/>
          </a:p>
          <a:p>
            <a:pPr marL="457200" lvl="1" indent="0">
              <a:spcAft>
                <a:spcPts val="0"/>
              </a:spcAft>
              <a:buNone/>
            </a:pPr>
            <a:endParaRPr lang="en-IE" sz="2800" dirty="0"/>
          </a:p>
          <a:p>
            <a:pPr marL="457200" lvl="1" indent="0">
              <a:spcAft>
                <a:spcPts val="0"/>
              </a:spcAft>
              <a:buNone/>
            </a:pPr>
            <a:r>
              <a:rPr lang="en-IE" sz="2800" dirty="0"/>
              <a:t>		</a:t>
            </a:r>
          </a:p>
        </p:txBody>
      </p:sp>
      <p:sp>
        <p:nvSpPr>
          <p:cNvPr id="3" name="Title 2"/>
          <p:cNvSpPr>
            <a:spLocks noGrp="1"/>
          </p:cNvSpPr>
          <p:nvPr>
            <p:ph type="title"/>
          </p:nvPr>
        </p:nvSpPr>
        <p:spPr>
          <a:xfrm>
            <a:off x="970722" y="304801"/>
            <a:ext cx="10515600" cy="577701"/>
          </a:xfrm>
        </p:spPr>
        <p:txBody>
          <a:bodyPr/>
          <a:lstStyle/>
          <a:p>
            <a:r>
              <a:rPr lang="en-GB" dirty="0"/>
              <a:t>Request for Additional Pre-financing</a:t>
            </a:r>
            <a:endParaRPr lang="fr-BE" dirty="0"/>
          </a:p>
        </p:txBody>
      </p:sp>
      <p:pic>
        <p:nvPicPr>
          <p:cNvPr id="5" name="Graphic 4" descr="Smiling face outline with solid fill">
            <a:extLst>
              <a:ext uri="{FF2B5EF4-FFF2-40B4-BE49-F238E27FC236}">
                <a16:creationId xmlns:a16="http://schemas.microsoft.com/office/drawing/2014/main" id="{348499E2-C61D-CDA6-0623-4EB6D6F0A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69907" y="3574482"/>
            <a:ext cx="914400" cy="914400"/>
          </a:xfrm>
          <a:prstGeom prst="rect">
            <a:avLst/>
          </a:prstGeom>
        </p:spPr>
      </p:pic>
      <p:pic>
        <p:nvPicPr>
          <p:cNvPr id="4" name="Picture 3">
            <a:extLst>
              <a:ext uri="{FF2B5EF4-FFF2-40B4-BE49-F238E27FC236}">
                <a16:creationId xmlns:a16="http://schemas.microsoft.com/office/drawing/2014/main" id="{71073C3C-5479-77FF-6610-8BFD950C0466}"/>
              </a:ext>
            </a:extLst>
          </p:cNvPr>
          <p:cNvPicPr>
            <a:picLocks noChangeAspect="1"/>
          </p:cNvPicPr>
          <p:nvPr/>
        </p:nvPicPr>
        <p:blipFill>
          <a:blip r:embed="rId5"/>
          <a:stretch>
            <a:fillRect/>
          </a:stretch>
        </p:blipFill>
        <p:spPr>
          <a:xfrm>
            <a:off x="1269828" y="1801041"/>
            <a:ext cx="914479" cy="914479"/>
          </a:xfrm>
          <a:prstGeom prst="rect">
            <a:avLst/>
          </a:prstGeom>
        </p:spPr>
      </p:pic>
    </p:spTree>
    <p:extLst>
      <p:ext uri="{BB962C8B-B14F-4D97-AF65-F5344CB8AC3E}">
        <p14:creationId xmlns:p14="http://schemas.microsoft.com/office/powerpoint/2010/main" val="941462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199" y="1259652"/>
            <a:ext cx="10905699" cy="5396139"/>
          </a:xfrm>
        </p:spPr>
        <p:txBody>
          <a:bodyPr/>
          <a:lstStyle/>
          <a:p>
            <a:pPr>
              <a:spcAft>
                <a:spcPts val="0"/>
              </a:spcAft>
            </a:pPr>
            <a:r>
              <a:rPr lang="en-IE" sz="3200" dirty="0">
                <a:solidFill>
                  <a:srgbClr val="0070C0"/>
                </a:solidFill>
              </a:rPr>
              <a:t>Procurement – ex-ante checks</a:t>
            </a:r>
          </a:p>
          <a:p>
            <a:pPr marL="457200" lvl="1" indent="0">
              <a:spcAft>
                <a:spcPts val="0"/>
              </a:spcAft>
              <a:buNone/>
            </a:pPr>
            <a:r>
              <a:rPr lang="en-IE" sz="2800" dirty="0"/>
              <a:t>		</a:t>
            </a:r>
          </a:p>
          <a:p>
            <a:pPr marL="457200" lvl="1" indent="0">
              <a:spcAft>
                <a:spcPts val="0"/>
              </a:spcAft>
              <a:buNone/>
            </a:pPr>
            <a:r>
              <a:rPr lang="en-IE" sz="2800" dirty="0"/>
              <a:t>		Provide only the </a:t>
            </a:r>
            <a:r>
              <a:rPr lang="en-IE" sz="2800" u="sng" dirty="0"/>
              <a:t>requested</a:t>
            </a:r>
            <a:r>
              <a:rPr lang="en-IE" sz="2800" dirty="0"/>
              <a:t> info/documents in a clear 		and structured way demonstrating that (internal/public) 		procurement procedures were followed (value for 			money /no conflict of interest/ no salami slicing)</a:t>
            </a:r>
          </a:p>
          <a:p>
            <a:pPr marL="457200" lvl="1" indent="0">
              <a:spcAft>
                <a:spcPts val="0"/>
              </a:spcAft>
              <a:buNone/>
            </a:pPr>
            <a:endParaRPr lang="en-IE" sz="2800" dirty="0"/>
          </a:p>
          <a:p>
            <a:pPr marL="457200" lvl="1" indent="0">
              <a:spcAft>
                <a:spcPts val="0"/>
              </a:spcAft>
              <a:buNone/>
            </a:pPr>
            <a:endParaRPr lang="en-IE" sz="2800" dirty="0"/>
          </a:p>
          <a:p>
            <a:pPr marL="457200" lvl="1" indent="0">
              <a:spcAft>
                <a:spcPts val="0"/>
              </a:spcAft>
              <a:buNone/>
            </a:pPr>
            <a:endParaRPr lang="en-IE" sz="2800" dirty="0"/>
          </a:p>
          <a:p>
            <a:pPr marL="457200" lvl="1" indent="0">
              <a:spcAft>
                <a:spcPts val="0"/>
              </a:spcAft>
              <a:buNone/>
            </a:pPr>
            <a:r>
              <a:rPr lang="en-IE" sz="2800" dirty="0"/>
              <a:t>		</a:t>
            </a:r>
          </a:p>
        </p:txBody>
      </p:sp>
      <p:sp>
        <p:nvSpPr>
          <p:cNvPr id="3" name="Title 2"/>
          <p:cNvSpPr>
            <a:spLocks noGrp="1"/>
          </p:cNvSpPr>
          <p:nvPr>
            <p:ph type="title"/>
          </p:nvPr>
        </p:nvSpPr>
        <p:spPr>
          <a:xfrm>
            <a:off x="970722" y="304801"/>
            <a:ext cx="10515600" cy="748144"/>
          </a:xfrm>
        </p:spPr>
        <p:txBody>
          <a:bodyPr/>
          <a:lstStyle/>
          <a:p>
            <a:r>
              <a:rPr lang="en-GB" dirty="0"/>
              <a:t>Request for Additional Pre-financing</a:t>
            </a:r>
            <a:endParaRPr lang="fr-BE" dirty="0"/>
          </a:p>
        </p:txBody>
      </p:sp>
      <p:pic>
        <p:nvPicPr>
          <p:cNvPr id="5" name="Graphic 4" descr="Smiling face outline with solid fill">
            <a:extLst>
              <a:ext uri="{FF2B5EF4-FFF2-40B4-BE49-F238E27FC236}">
                <a16:creationId xmlns:a16="http://schemas.microsoft.com/office/drawing/2014/main" id="{348499E2-C61D-CDA6-0623-4EB6D6F0A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14890" y="2589028"/>
            <a:ext cx="914400" cy="914400"/>
          </a:xfrm>
          <a:prstGeom prst="rect">
            <a:avLst/>
          </a:prstGeom>
        </p:spPr>
      </p:pic>
    </p:spTree>
    <p:extLst>
      <p:ext uri="{BB962C8B-B14F-4D97-AF65-F5344CB8AC3E}">
        <p14:creationId xmlns:p14="http://schemas.microsoft.com/office/powerpoint/2010/main" val="1584479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3636" y="341746"/>
            <a:ext cx="11139055" cy="2992582"/>
          </a:xfrm>
        </p:spPr>
        <p:txBody>
          <a:bodyPr/>
          <a:lstStyle/>
          <a:p>
            <a:r>
              <a:rPr lang="fr-BE" sz="4800" dirty="0"/>
              <a:t>REPA</a:t>
            </a:r>
            <a:br>
              <a:rPr lang="fr-BE" sz="4800" dirty="0"/>
            </a:br>
            <a:br>
              <a:rPr lang="fr-BE" sz="4800" dirty="0"/>
            </a:br>
            <a:r>
              <a:rPr lang="fr-BE" sz="3600" dirty="0"/>
              <a:t>INTERIM &amp; FINAL PAYMENTS</a:t>
            </a:r>
            <a:endParaRPr lang="en-GB" sz="3600" dirty="0"/>
          </a:p>
        </p:txBody>
      </p:sp>
      <p:pic>
        <p:nvPicPr>
          <p:cNvPr id="4" name="Picture 3" descr="Icon&#10;&#10;Description automatically generated with low confidence">
            <a:extLst>
              <a:ext uri="{FF2B5EF4-FFF2-40B4-BE49-F238E27FC236}">
                <a16:creationId xmlns:a16="http://schemas.microsoft.com/office/drawing/2014/main" id="{E99D114C-0CC9-4944-828B-66C946D726AD}"/>
              </a:ext>
            </a:extLst>
          </p:cNvPr>
          <p:cNvPicPr>
            <a:picLocks noChangeAspect="1"/>
          </p:cNvPicPr>
          <p:nvPr/>
        </p:nvPicPr>
        <p:blipFill>
          <a:blip r:embed="rId2"/>
          <a:stretch>
            <a:fillRect/>
          </a:stretch>
        </p:blipFill>
        <p:spPr>
          <a:xfrm>
            <a:off x="829214" y="5917592"/>
            <a:ext cx="729292" cy="524816"/>
          </a:xfrm>
          <a:prstGeom prst="rect">
            <a:avLst/>
          </a:prstGeom>
        </p:spPr>
      </p:pic>
    </p:spTree>
    <p:extLst>
      <p:ext uri="{BB962C8B-B14F-4D97-AF65-F5344CB8AC3E}">
        <p14:creationId xmlns:p14="http://schemas.microsoft.com/office/powerpoint/2010/main" val="10861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A8E620D5-AFB7-2CDA-2C87-9071A9709B7C}"/>
              </a:ext>
            </a:extLst>
          </p:cNvPr>
          <p:cNvPicPr>
            <a:picLocks noGrp="1" noChangeAspect="1"/>
          </p:cNvPicPr>
          <p:nvPr>
            <p:ph idx="1"/>
          </p:nvPr>
        </p:nvPicPr>
        <p:blipFill>
          <a:blip r:embed="rId3"/>
          <a:stretch>
            <a:fillRect/>
          </a:stretch>
        </p:blipFill>
        <p:spPr>
          <a:xfrm>
            <a:off x="1944547" y="2462998"/>
            <a:ext cx="7770611" cy="3396988"/>
          </a:xfrm>
        </p:spPr>
      </p:pic>
      <p:sp>
        <p:nvSpPr>
          <p:cNvPr id="3" name="Title 2"/>
          <p:cNvSpPr>
            <a:spLocks noGrp="1"/>
          </p:cNvSpPr>
          <p:nvPr>
            <p:ph type="title"/>
          </p:nvPr>
        </p:nvSpPr>
        <p:spPr>
          <a:xfrm>
            <a:off x="970722" y="304801"/>
            <a:ext cx="10515600" cy="673394"/>
          </a:xfrm>
        </p:spPr>
        <p:txBody>
          <a:bodyPr/>
          <a:lstStyle/>
          <a:p>
            <a:r>
              <a:rPr lang="en-GB" dirty="0"/>
              <a:t>Personnel Costs – Employees A.1</a:t>
            </a:r>
            <a:endParaRPr lang="fr-BE" dirty="0"/>
          </a:p>
        </p:txBody>
      </p:sp>
      <p:sp>
        <p:nvSpPr>
          <p:cNvPr id="8" name="Rectangle 7">
            <a:extLst>
              <a:ext uri="{FF2B5EF4-FFF2-40B4-BE49-F238E27FC236}">
                <a16:creationId xmlns:a16="http://schemas.microsoft.com/office/drawing/2014/main" id="{9E701435-C1B3-910C-C998-E830BC2120D9}"/>
              </a:ext>
            </a:extLst>
          </p:cNvPr>
          <p:cNvSpPr/>
          <p:nvPr/>
        </p:nvSpPr>
        <p:spPr>
          <a:xfrm rot="20300079">
            <a:off x="739139" y="1441752"/>
            <a:ext cx="3877985" cy="923330"/>
          </a:xfrm>
          <a:prstGeom prst="rect">
            <a:avLst/>
          </a:prstGeom>
          <a:noFill/>
        </p:spPr>
        <p:txBody>
          <a:bodyPr wrap="none" lIns="91440" tIns="45720" rIns="91440" bIns="45720">
            <a:spAutoFit/>
          </a:bodyPr>
          <a:lstStyle/>
          <a:p>
            <a:pPr algn="ctr"/>
            <a:r>
              <a:rPr lang="en-US" sz="5400" b="1" cap="none" spc="0" dirty="0">
                <a:ln w="6600">
                  <a:solidFill>
                    <a:schemeClr val="accent2"/>
                  </a:solidFill>
                  <a:prstDash val="solid"/>
                </a:ln>
                <a:solidFill>
                  <a:srgbClr val="FFFFFF"/>
                </a:solidFill>
                <a:effectLst>
                  <a:outerShdw dist="38100" dir="2700000" algn="tl" rotWithShape="0">
                    <a:schemeClr val="accent2"/>
                  </a:outerShdw>
                </a:effectLst>
              </a:rPr>
              <a:t>REMINDER</a:t>
            </a:r>
          </a:p>
        </p:txBody>
      </p:sp>
    </p:spTree>
    <p:extLst>
      <p:ext uri="{BB962C8B-B14F-4D97-AF65-F5344CB8AC3E}">
        <p14:creationId xmlns:p14="http://schemas.microsoft.com/office/powerpoint/2010/main" val="7527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0722" y="1052945"/>
            <a:ext cx="10773176" cy="5209309"/>
          </a:xfrm>
        </p:spPr>
        <p:txBody>
          <a:bodyPr/>
          <a:lstStyle/>
          <a:p>
            <a:pPr>
              <a:spcAft>
                <a:spcPts val="1200"/>
              </a:spcAft>
            </a:pPr>
            <a:r>
              <a:rPr lang="en-IE" sz="3200" dirty="0">
                <a:solidFill>
                  <a:srgbClr val="0070C0"/>
                </a:solidFill>
              </a:rPr>
              <a:t>Calculation of the daily rate</a:t>
            </a:r>
            <a:endParaRPr lang="en-IE" sz="2800" dirty="0">
              <a:solidFill>
                <a:srgbClr val="0070C0"/>
              </a:solidFill>
            </a:endParaRPr>
          </a:p>
          <a:p>
            <a:pPr marL="457200" lvl="1" indent="0" algn="just">
              <a:spcAft>
                <a:spcPts val="0"/>
              </a:spcAft>
              <a:buNone/>
            </a:pPr>
            <a:r>
              <a:rPr lang="en-IE" sz="2800" dirty="0"/>
              <a:t>          	Do not calculate the </a:t>
            </a:r>
            <a:r>
              <a:rPr lang="en-IE" sz="2800" b="1" dirty="0"/>
              <a:t>daily rate </a:t>
            </a:r>
            <a:r>
              <a:rPr lang="en-IE" sz="2800" dirty="0"/>
              <a:t>by dividing total 			personnel cost by the productive time (total days 			worked) taken from the timesheets</a:t>
            </a:r>
          </a:p>
          <a:p>
            <a:pPr marL="457200" lvl="1" indent="0" algn="just">
              <a:spcAft>
                <a:spcPts val="0"/>
              </a:spcAft>
              <a:buNone/>
            </a:pPr>
            <a:r>
              <a:rPr lang="en-IE" sz="2800" dirty="0"/>
              <a:t>		Calculate the </a:t>
            </a:r>
            <a:r>
              <a:rPr lang="en-IE" sz="2800" b="1" dirty="0"/>
              <a:t>daily rate </a:t>
            </a:r>
            <a:r>
              <a:rPr lang="en-IE" sz="2800" dirty="0"/>
              <a:t>by dividing the </a:t>
            </a:r>
            <a:r>
              <a:rPr lang="en-IE" sz="2800" b="1" dirty="0"/>
              <a:t>actual</a:t>
            </a:r>
            <a:r>
              <a:rPr lang="en-IE" sz="2800" dirty="0"/>
              <a:t> 			personnel	cost incurred </a:t>
            </a:r>
            <a:r>
              <a:rPr lang="en-IE" sz="2800" u="sng" dirty="0"/>
              <a:t>during the months within</a:t>
            </a:r>
            <a:r>
              <a:rPr lang="en-IE" sz="2800" dirty="0"/>
              <a:t>			</a:t>
            </a:r>
            <a:r>
              <a:rPr lang="en-IE" sz="2800" u="sng" dirty="0"/>
              <a:t>the reporting period</a:t>
            </a:r>
            <a:r>
              <a:rPr lang="en-IE" sz="2800" dirty="0"/>
              <a:t> by the maximum declarable 			day equivalents (rounded to the nearest half) that 			are calculated as follows: </a:t>
            </a:r>
          </a:p>
          <a:p>
            <a:pPr marL="457200" lvl="1" indent="0" algn="just">
              <a:spcBef>
                <a:spcPts val="0"/>
              </a:spcBef>
              <a:spcAft>
                <a:spcPts val="0"/>
              </a:spcAft>
              <a:buNone/>
            </a:pPr>
            <a:r>
              <a:rPr lang="en-IE" sz="2800" dirty="0">
                <a:solidFill>
                  <a:srgbClr val="0070C0"/>
                </a:solidFill>
              </a:rPr>
              <a:t>		</a:t>
            </a:r>
            <a:r>
              <a:rPr lang="en-IE" dirty="0">
                <a:solidFill>
                  <a:srgbClr val="0070C0"/>
                </a:solidFill>
              </a:rPr>
              <a:t>{((215 / 12) multiplied by the number of months within the reporting period) 		multiplied by the </a:t>
            </a:r>
            <a:r>
              <a:rPr lang="en-IE" u="sng" dirty="0">
                <a:solidFill>
                  <a:srgbClr val="0070C0"/>
                </a:solidFill>
              </a:rPr>
              <a:t>working time factor</a:t>
            </a:r>
            <a:r>
              <a:rPr lang="en-IE" dirty="0">
                <a:solidFill>
                  <a:srgbClr val="0070C0"/>
                </a:solidFill>
              </a:rPr>
              <a:t>}</a:t>
            </a:r>
          </a:p>
          <a:p>
            <a:pPr marL="457200" lvl="1" indent="0" algn="just">
              <a:spcAft>
                <a:spcPts val="0"/>
              </a:spcAft>
              <a:buNone/>
            </a:pPr>
            <a:r>
              <a:rPr lang="en-IE" dirty="0">
                <a:solidFill>
                  <a:srgbClr val="0070C0"/>
                </a:solidFill>
              </a:rPr>
              <a:t>		</a:t>
            </a:r>
            <a:r>
              <a:rPr lang="en-IE" b="1" dirty="0">
                <a:solidFill>
                  <a:srgbClr val="0070C0"/>
                </a:solidFill>
              </a:rPr>
              <a:t>!!! Do not remove parental or sick leave from the 215 days !</a:t>
            </a:r>
          </a:p>
          <a:p>
            <a:pPr marL="457200" lvl="1" indent="0" algn="just">
              <a:spcAft>
                <a:spcPts val="0"/>
              </a:spcAft>
              <a:buNone/>
            </a:pPr>
            <a:r>
              <a:rPr lang="en-IE" sz="2800" dirty="0"/>
              <a:t>		</a:t>
            </a:r>
          </a:p>
        </p:txBody>
      </p:sp>
      <p:sp>
        <p:nvSpPr>
          <p:cNvPr id="3" name="Title 2"/>
          <p:cNvSpPr>
            <a:spLocks noGrp="1"/>
          </p:cNvSpPr>
          <p:nvPr>
            <p:ph type="title"/>
          </p:nvPr>
        </p:nvSpPr>
        <p:spPr>
          <a:xfrm>
            <a:off x="970722" y="304801"/>
            <a:ext cx="10515600" cy="577700"/>
          </a:xfrm>
        </p:spPr>
        <p:txBody>
          <a:bodyPr/>
          <a:lstStyle/>
          <a:p>
            <a:r>
              <a:rPr lang="en-GB" dirty="0"/>
              <a:t>Personnel Costs – Employees A.1</a:t>
            </a:r>
            <a:endParaRPr lang="fr-BE" dirty="0"/>
          </a:p>
        </p:txBody>
      </p:sp>
      <p:pic>
        <p:nvPicPr>
          <p:cNvPr id="5" name="Graphic 4" descr="Smiling face outline with solid fill">
            <a:extLst>
              <a:ext uri="{FF2B5EF4-FFF2-40B4-BE49-F238E27FC236}">
                <a16:creationId xmlns:a16="http://schemas.microsoft.com/office/drawing/2014/main" id="{348499E2-C61D-CDA6-0623-4EB6D6F0A9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89073" y="3429000"/>
            <a:ext cx="914400" cy="914400"/>
          </a:xfrm>
          <a:prstGeom prst="rect">
            <a:avLst/>
          </a:prstGeom>
        </p:spPr>
      </p:pic>
      <p:pic>
        <p:nvPicPr>
          <p:cNvPr id="7" name="Graphic 6" descr="Confused face outline with solid fill">
            <a:extLst>
              <a:ext uri="{FF2B5EF4-FFF2-40B4-BE49-F238E27FC236}">
                <a16:creationId xmlns:a16="http://schemas.microsoft.com/office/drawing/2014/main" id="{421BB050-A43E-AD00-CC70-8B6247DFEC2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89073" y="1783773"/>
            <a:ext cx="914400" cy="914400"/>
          </a:xfrm>
          <a:prstGeom prst="rect">
            <a:avLst/>
          </a:prstGeom>
        </p:spPr>
      </p:pic>
    </p:spTree>
    <p:extLst>
      <p:ext uri="{BB962C8B-B14F-4D97-AF65-F5344CB8AC3E}">
        <p14:creationId xmlns:p14="http://schemas.microsoft.com/office/powerpoint/2010/main" val="848177125"/>
      </p:ext>
    </p:extLst>
  </p:cSld>
  <p:clrMapOvr>
    <a:masterClrMapping/>
  </p:clrMapOvr>
</p:sld>
</file>

<file path=ppt/theme/theme1.xml><?xml version="1.0" encoding="utf-8"?>
<a:theme xmlns:a="http://schemas.openxmlformats.org/drawingml/2006/main" name="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Presentation.pptx" id="{DF0E4C23-23CF-4CA0-B78D-4EE4E4812529}" vid="{A275074F-6DFA-4FBF-AA5C-38C3649C39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098AE41A192E4C85C747A9850AEF9A" ma:contentTypeVersion="1" ma:contentTypeDescription="Create a new document." ma:contentTypeScope="" ma:versionID="5a8770b97c883eee6e80458dbe9e6cc2">
  <xsd:schema xmlns:xsd="http://www.w3.org/2001/XMLSchema" xmlns:xs="http://www.w3.org/2001/XMLSchema" xmlns:p="http://schemas.microsoft.com/office/2006/metadata/properties" xmlns:ns1="http://schemas.microsoft.com/sharepoint/v3" targetNamespace="http://schemas.microsoft.com/office/2006/metadata/properties" ma:root="true" ma:fieldsID="ef2aa9ed40e72a78c3822fc753b43e8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EEACE0-6474-4130-B64E-D9F9E5478D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F87431-2774-4E17-BE38-8A579357848D}">
  <ds:schemaRefs>
    <ds:schemaRef ds:uri="http://schemas.microsoft.com/office/infopath/2007/PartnerControls"/>
    <ds:schemaRef ds:uri="http://purl.org/dc/dcmitype/"/>
    <ds:schemaRef ds:uri="http://purl.org/dc/elements/1.1/"/>
    <ds:schemaRef ds:uri="http://schemas.microsoft.com/sharepoint/v3"/>
    <ds:schemaRef ds:uri="http://purl.org/dc/terms/"/>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B1CAF70-02D1-4551-A536-63581F6A8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10107</TotalTime>
  <Words>1169</Words>
  <Application>Microsoft Office PowerPoint</Application>
  <PresentationFormat>Widescreen</PresentationFormat>
  <Paragraphs>101</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LIFE21-27 REPORTING  Guidance on Frequent Errors  </vt:lpstr>
      <vt:lpstr>Important Guidance Documents</vt:lpstr>
      <vt:lpstr>REPA  ADDITIONAL PRE-FINANCING PAYMENTS</vt:lpstr>
      <vt:lpstr>Request for Additional Pre-financing</vt:lpstr>
      <vt:lpstr>Request for Additional Pre-financing</vt:lpstr>
      <vt:lpstr>Request for Additional Pre-financing</vt:lpstr>
      <vt:lpstr>REPA  INTERIM &amp; FINAL PAYMENTS</vt:lpstr>
      <vt:lpstr>Personnel Costs – Employees A.1</vt:lpstr>
      <vt:lpstr>Personnel Costs – Employees A.1</vt:lpstr>
      <vt:lpstr>Personnel Costs - Employees</vt:lpstr>
      <vt:lpstr>Eligible Costs – Personnel - Employees </vt:lpstr>
      <vt:lpstr>Personnel Costs </vt:lpstr>
      <vt:lpstr>Personnel Costs – Natural/Seconded Persons</vt:lpstr>
      <vt:lpstr>Personnel Costs – Natural/Seconded Persons</vt:lpstr>
      <vt:lpstr>Personnel Costs – SME Owner</vt:lpstr>
      <vt:lpstr>Maximum grant amount</vt:lpstr>
      <vt:lpstr>Thank you</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Anne.VERMAELEN@ec.europa.eu</dc:creator>
  <cp:lastModifiedBy>Spatola, Alberto</cp:lastModifiedBy>
  <cp:revision>459</cp:revision>
  <dcterms:created xsi:type="dcterms:W3CDTF">2019-08-09T12:06:42Z</dcterms:created>
  <dcterms:modified xsi:type="dcterms:W3CDTF">2023-11-13T18:20:49Z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0x010100AF098AE41A192E4C85C747A9850AEF9A</vt:lpwstr>
  </property>
  <property fmtid="{D5CDD505-2E9C-101B-9397-08002B2CF9AE}" pid="3" name="MSIP_Label_6bd9ddd1-4d20-43f6-abfa-fc3c07406f94_Enabled">
    <vt:lpwstr>true</vt:lpwstr>
  </property>
  <property fmtid="{D5CDD505-2E9C-101B-9397-08002B2CF9AE}" pid="4" name="MSIP_Label_6bd9ddd1-4d20-43f6-abfa-fc3c07406f94_SetDate">
    <vt:lpwstr>2023-08-21T07:12:56Z</vt:lpwstr>
  </property>
  <property fmtid="{D5CDD505-2E9C-101B-9397-08002B2CF9AE}" pid="5" name="MSIP_Label_6bd9ddd1-4d20-43f6-abfa-fc3c07406f94_Method">
    <vt:lpwstr>Standard</vt:lpwstr>
  </property>
  <property fmtid="{D5CDD505-2E9C-101B-9397-08002B2CF9AE}" pid="6" name="MSIP_Label_6bd9ddd1-4d20-43f6-abfa-fc3c07406f94_Name">
    <vt:lpwstr>Commission Use</vt:lpwstr>
  </property>
  <property fmtid="{D5CDD505-2E9C-101B-9397-08002B2CF9AE}" pid="7" name="MSIP_Label_6bd9ddd1-4d20-43f6-abfa-fc3c07406f94_SiteId">
    <vt:lpwstr>b24c8b06-522c-46fe-9080-70926f8dddb1</vt:lpwstr>
  </property>
  <property fmtid="{D5CDD505-2E9C-101B-9397-08002B2CF9AE}" pid="8" name="MSIP_Label_6bd9ddd1-4d20-43f6-abfa-fc3c07406f94_ActionId">
    <vt:lpwstr>3caff538-70a2-40ed-9673-8a3ada5497b8</vt:lpwstr>
  </property>
  <property fmtid="{D5CDD505-2E9C-101B-9397-08002B2CF9AE}" pid="9" name="MSIP_Label_6bd9ddd1-4d20-43f6-abfa-fc3c07406f94_ContentBits">
    <vt:lpwstr>0</vt:lpwstr>
  </property>
</Properties>
</file>