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UGA Dorina (CINEA)" initials="ID(" lastIdx="10" clrIdx="0">
    <p:extLst>
      <p:ext uri="{19B8F6BF-5375-455C-9EA6-DF929625EA0E}">
        <p15:presenceInfo xmlns:p15="http://schemas.microsoft.com/office/powerpoint/2012/main" userId="S-1-5-21-1606980848-2025429265-839522115-1264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66" d="100"/>
          <a:sy n="66" d="100"/>
        </p:scale>
        <p:origin x="600" y="3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1-05T13:25:21.533" idx="10">
    <p:pos x="6680" y="2466"/>
    <p:text>I find it hard to see i would use other font than this one for yellow and incomplete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6701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7.xml"/><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4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7.xml"/><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hyperlink" Target="https://eur-lex.europa.eu/legal-content/EN/TXT/?uri=uriserv:OJ.L_.2018.328.01.0082.01.ENG&amp;toc=OJ:L:2018:328:TOC" TargetMode="Externa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7.xml"/><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2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3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7.png"/><Relationship Id="rId7"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0.png"/><Relationship Id="rId7" Type="http://schemas.openxmlformats.org/officeDocument/2006/relationships/slide" Target="slide7.xml"/><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7.xml"/><Relationship Id="rId7" Type="http://schemas.openxmlformats.org/officeDocument/2006/relationships/image" Target="../media/image57.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slide" Target="slide7.xml"/><Relationship Id="rId2" Type="http://schemas.openxmlformats.org/officeDocument/2006/relationships/slide" Target="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61.png"/><Relationship Id="rId4" Type="http://schemas.openxmlformats.org/officeDocument/2006/relationships/image" Target="../media/image1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slide" Target="slide11.xml"/><Relationship Id="rId1" Type="http://schemas.openxmlformats.org/officeDocument/2006/relationships/slideLayout" Target="../slideLayouts/slideLayout8.xml"/><Relationship Id="rId6" Type="http://schemas.openxmlformats.org/officeDocument/2006/relationships/image" Target="../media/image63.png"/><Relationship Id="rId5" Type="http://schemas.microsoft.com/office/2007/relationships/hdphoto" Target="../media/hdphoto2.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7.png"/><Relationship Id="rId7"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2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ebgate.ec.europa.eu/cas/login?loginRequestId=ECAS_LR-70017059-fVZNdvI3Ij8XL6Hs1KZM41ZxohFWGw5UgLFkswP80025NrzXPucxNSwNKRMUFnK7zTuJSVXqtt548tUcyqESGe-yntOf97TTHq7IAJpjJ5JEG-uWKoYSnhGSkRuHXxch9DnbRTSnJozjmmzoKYoVD9yb5znjrPdXvJJJt2HJqb79K8dzLb0Z9Fm2IL5e7YO1xbwba" TargetMode="Externa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webgate.ec.europa.eu/IMSOC/tracesnt-help/Content/C_EU%20login/create-a-new-EU-login-account.ht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8.png"/><Relationship Id="rId7"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70.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7.png"/><Relationship Id="rId7" Type="http://schemas.openxmlformats.org/officeDocument/2006/relationships/slide" Target="slide7.xml"/><Relationship Id="rId2" Type="http://schemas.openxmlformats.org/officeDocument/2006/relationships/image" Target="../media/image71.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7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32.png"/><Relationship Id="rId2" Type="http://schemas.openxmlformats.org/officeDocument/2006/relationships/image" Target="../media/image73.png"/><Relationship Id="rId1" Type="http://schemas.openxmlformats.org/officeDocument/2006/relationships/slideLayout" Target="../slideLayouts/slideLayout8.xml"/><Relationship Id="rId6" Type="http://schemas.openxmlformats.org/officeDocument/2006/relationships/slide" Target="slide7.xml"/><Relationship Id="rId5" Type="http://schemas.microsoft.com/office/2007/relationships/hdphoto" Target="../media/hdphoto2.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 Id="rId6" Type="http://schemas.openxmlformats.org/officeDocument/2006/relationships/slide" Target="slide7.xml"/><Relationship Id="rId5" Type="http://schemas.microsoft.com/office/2007/relationships/hdphoto" Target="../media/hdphoto2.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4.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9.png"/><Relationship Id="rId18" Type="http://schemas.openxmlformats.org/officeDocument/2006/relationships/slide" Target="slide22.xml"/><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slide" Target="slide12.xml"/><Relationship Id="rId17" Type="http://schemas.openxmlformats.org/officeDocument/2006/relationships/image" Target="../media/image31.png"/><Relationship Id="rId2" Type="http://schemas.openxmlformats.org/officeDocument/2006/relationships/slide" Target="slide8.xml"/><Relationship Id="rId16" Type="http://schemas.openxmlformats.org/officeDocument/2006/relationships/slide" Target="slide13.xml"/><Relationship Id="rId20"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18.xm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slide" Target="slide20.xml"/><Relationship Id="rId19" Type="http://schemas.openxmlformats.org/officeDocument/2006/relationships/image" Target="../media/image32.png"/><Relationship Id="rId4" Type="http://schemas.openxmlformats.org/officeDocument/2006/relationships/slide" Target="slide9.xml"/><Relationship Id="rId9" Type="http://schemas.openxmlformats.org/officeDocument/2006/relationships/image" Target="../media/image27.png"/><Relationship Id="rId14"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17.png"/><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303" y="2127021"/>
            <a:ext cx="10065224" cy="1505221"/>
          </a:xfrm>
        </p:spPr>
        <p:txBody>
          <a:bodyPr/>
          <a:lstStyle/>
          <a:p>
            <a:pPr algn="ctr"/>
            <a:r>
              <a:rPr lang="en-IE" sz="4400" dirty="0" smtClean="0"/>
              <a:t>Drafting and Submitting your proposal</a:t>
            </a:r>
            <a:endParaRPr lang="en-GB" sz="4400" dirty="0"/>
          </a:p>
        </p:txBody>
      </p:sp>
      <p:grpSp>
        <p:nvGrpSpPr>
          <p:cNvPr id="13" name="Google Shape;433;p36"/>
          <p:cNvGrpSpPr/>
          <p:nvPr/>
        </p:nvGrpSpPr>
        <p:grpSpPr>
          <a:xfrm>
            <a:off x="10587569" y="4894182"/>
            <a:ext cx="973586" cy="1963818"/>
            <a:chOff x="3832650" y="2273100"/>
            <a:chExt cx="508825" cy="1026350"/>
          </a:xfrm>
        </p:grpSpPr>
        <p:sp>
          <p:nvSpPr>
            <p:cNvPr id="14" name="Google Shape;434;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5;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6;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7;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8;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9;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40;p36"/>
          <p:cNvGrpSpPr/>
          <p:nvPr/>
        </p:nvGrpSpPr>
        <p:grpSpPr>
          <a:xfrm>
            <a:off x="11364897" y="5539734"/>
            <a:ext cx="653535" cy="1318244"/>
            <a:chOff x="3832650" y="2273100"/>
            <a:chExt cx="508825" cy="1026350"/>
          </a:xfrm>
        </p:grpSpPr>
        <p:sp>
          <p:nvSpPr>
            <p:cNvPr id="21" name="Google Shape;441;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2;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3;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4;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5;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6;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014;p68"/>
          <p:cNvGrpSpPr/>
          <p:nvPr/>
        </p:nvGrpSpPr>
        <p:grpSpPr>
          <a:xfrm>
            <a:off x="9489443" y="6186259"/>
            <a:ext cx="1007832" cy="674995"/>
            <a:chOff x="1898975" y="3170475"/>
            <a:chExt cx="948875" cy="681300"/>
          </a:xfrm>
          <a:solidFill>
            <a:srgbClr val="FFC000"/>
          </a:solidFill>
        </p:grpSpPr>
        <p:sp>
          <p:nvSpPr>
            <p:cNvPr id="33" name="Google Shape;2015;p68"/>
            <p:cNvSpPr/>
            <p:nvPr/>
          </p:nvSpPr>
          <p:spPr>
            <a:xfrm>
              <a:off x="1973300" y="3322725"/>
              <a:ext cx="800225" cy="370950"/>
            </a:xfrm>
            <a:custGeom>
              <a:avLst/>
              <a:gdLst/>
              <a:ahLst/>
              <a:cxnLst/>
              <a:rect l="l" t="t" r="r" b="b"/>
              <a:pathLst>
                <a:path w="32009" h="14838" fill="none" extrusionOk="0">
                  <a:moveTo>
                    <a:pt x="4751" y="1"/>
                  </a:moveTo>
                  <a:lnTo>
                    <a:pt x="0" y="14837"/>
                  </a:lnTo>
                  <a:lnTo>
                    <a:pt x="32008" y="14837"/>
                  </a:lnTo>
                  <a:lnTo>
                    <a:pt x="27259" y="1"/>
                  </a:lnTo>
                  <a:close/>
                </a:path>
              </a:pathLst>
            </a:custGeom>
            <a:grpFill/>
            <a:ln w="525" cap="flat" cmpd="sng">
              <a:solidFill>
                <a:srgbClr val="000000"/>
              </a:solidFill>
              <a:prstDash val="solid"/>
              <a:miter lim="16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16;p68"/>
            <p:cNvSpPr/>
            <p:nvPr/>
          </p:nvSpPr>
          <p:spPr>
            <a:xfrm>
              <a:off x="1963525" y="3313450"/>
              <a:ext cx="819750" cy="389500"/>
            </a:xfrm>
            <a:custGeom>
              <a:avLst/>
              <a:gdLst/>
              <a:ahLst/>
              <a:cxnLst/>
              <a:rect l="l" t="t" r="r" b="b"/>
              <a:pathLst>
                <a:path w="32790" h="15580" extrusionOk="0">
                  <a:moveTo>
                    <a:pt x="27379" y="745"/>
                  </a:moveTo>
                  <a:lnTo>
                    <a:pt x="31890" y="14836"/>
                  </a:lnTo>
                  <a:lnTo>
                    <a:pt x="902" y="14836"/>
                  </a:lnTo>
                  <a:lnTo>
                    <a:pt x="5412" y="745"/>
                  </a:lnTo>
                  <a:close/>
                  <a:moveTo>
                    <a:pt x="5140" y="1"/>
                  </a:moveTo>
                  <a:cubicBezTo>
                    <a:pt x="4979" y="1"/>
                    <a:pt x="4836" y="105"/>
                    <a:pt x="4786" y="259"/>
                  </a:cubicBezTo>
                  <a:lnTo>
                    <a:pt x="38" y="15094"/>
                  </a:lnTo>
                  <a:cubicBezTo>
                    <a:pt x="1" y="15207"/>
                    <a:pt x="22" y="15331"/>
                    <a:pt x="91" y="15427"/>
                  </a:cubicBezTo>
                  <a:cubicBezTo>
                    <a:pt x="161" y="15523"/>
                    <a:pt x="272" y="15580"/>
                    <a:pt x="391" y="15580"/>
                  </a:cubicBezTo>
                  <a:lnTo>
                    <a:pt x="32399" y="15580"/>
                  </a:lnTo>
                  <a:cubicBezTo>
                    <a:pt x="32518" y="15580"/>
                    <a:pt x="32629" y="15523"/>
                    <a:pt x="32700" y="15427"/>
                  </a:cubicBezTo>
                  <a:cubicBezTo>
                    <a:pt x="32769" y="15331"/>
                    <a:pt x="32790" y="15207"/>
                    <a:pt x="32753" y="15094"/>
                  </a:cubicBezTo>
                  <a:lnTo>
                    <a:pt x="28004" y="259"/>
                  </a:lnTo>
                  <a:cubicBezTo>
                    <a:pt x="27954" y="105"/>
                    <a:pt x="27811" y="1"/>
                    <a:pt x="27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17;p68"/>
            <p:cNvSpPr/>
            <p:nvPr/>
          </p:nvSpPr>
          <p:spPr>
            <a:xfrm>
              <a:off x="2364100" y="3313450"/>
              <a:ext cx="18625" cy="538325"/>
            </a:xfrm>
            <a:custGeom>
              <a:avLst/>
              <a:gdLst/>
              <a:ahLst/>
              <a:cxnLst/>
              <a:rect l="l" t="t" r="r" b="b"/>
              <a:pathLst>
                <a:path w="745" h="21533" extrusionOk="0">
                  <a:moveTo>
                    <a:pt x="373" y="1"/>
                  </a:moveTo>
                  <a:cubicBezTo>
                    <a:pt x="167" y="1"/>
                    <a:pt x="0" y="166"/>
                    <a:pt x="0" y="372"/>
                  </a:cubicBezTo>
                  <a:lnTo>
                    <a:pt x="0" y="21161"/>
                  </a:lnTo>
                  <a:cubicBezTo>
                    <a:pt x="0" y="21367"/>
                    <a:pt x="167" y="21532"/>
                    <a:pt x="373" y="21532"/>
                  </a:cubicBezTo>
                  <a:cubicBezTo>
                    <a:pt x="579" y="21532"/>
                    <a:pt x="744" y="21367"/>
                    <a:pt x="744" y="21161"/>
                  </a:cubicBezTo>
                  <a:lnTo>
                    <a:pt x="744" y="372"/>
                  </a:lnTo>
                  <a:cubicBezTo>
                    <a:pt x="744" y="166"/>
                    <a:pt x="579" y="1"/>
                    <a:pt x="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8;p68"/>
            <p:cNvSpPr/>
            <p:nvPr/>
          </p:nvSpPr>
          <p:spPr>
            <a:xfrm>
              <a:off x="2504075" y="3313425"/>
              <a:ext cx="79400" cy="389525"/>
            </a:xfrm>
            <a:custGeom>
              <a:avLst/>
              <a:gdLst/>
              <a:ahLst/>
              <a:cxnLst/>
              <a:rect l="l" t="t" r="r" b="b"/>
              <a:pathLst>
                <a:path w="3176" h="15581" extrusionOk="0">
                  <a:moveTo>
                    <a:pt x="401" y="0"/>
                  </a:moveTo>
                  <a:cubicBezTo>
                    <a:pt x="382" y="0"/>
                    <a:pt x="362" y="2"/>
                    <a:pt x="343" y="5"/>
                  </a:cubicBezTo>
                  <a:cubicBezTo>
                    <a:pt x="138" y="39"/>
                    <a:pt x="0" y="228"/>
                    <a:pt x="34" y="432"/>
                  </a:cubicBezTo>
                  <a:lnTo>
                    <a:pt x="2408" y="15267"/>
                  </a:lnTo>
                  <a:cubicBezTo>
                    <a:pt x="2437" y="15451"/>
                    <a:pt x="2596" y="15581"/>
                    <a:pt x="2774" y="15581"/>
                  </a:cubicBezTo>
                  <a:cubicBezTo>
                    <a:pt x="2795" y="15581"/>
                    <a:pt x="2814" y="15579"/>
                    <a:pt x="2833" y="15576"/>
                  </a:cubicBezTo>
                  <a:cubicBezTo>
                    <a:pt x="3036" y="15544"/>
                    <a:pt x="3176" y="15353"/>
                    <a:pt x="3142" y="15150"/>
                  </a:cubicBezTo>
                  <a:lnTo>
                    <a:pt x="768" y="313"/>
                  </a:lnTo>
                  <a:cubicBezTo>
                    <a:pt x="739" y="131"/>
                    <a:pt x="581" y="0"/>
                    <a:pt x="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9;p68"/>
            <p:cNvSpPr/>
            <p:nvPr/>
          </p:nvSpPr>
          <p:spPr>
            <a:xfrm>
              <a:off x="2163325" y="3313425"/>
              <a:ext cx="79425" cy="389525"/>
            </a:xfrm>
            <a:custGeom>
              <a:avLst/>
              <a:gdLst/>
              <a:ahLst/>
              <a:cxnLst/>
              <a:rect l="l" t="t" r="r" b="b"/>
              <a:pathLst>
                <a:path w="3177" h="15581" extrusionOk="0">
                  <a:moveTo>
                    <a:pt x="2775" y="0"/>
                  </a:moveTo>
                  <a:cubicBezTo>
                    <a:pt x="2596" y="0"/>
                    <a:pt x="2437" y="131"/>
                    <a:pt x="2408" y="313"/>
                  </a:cubicBezTo>
                  <a:lnTo>
                    <a:pt x="34" y="15150"/>
                  </a:lnTo>
                  <a:cubicBezTo>
                    <a:pt x="1" y="15353"/>
                    <a:pt x="139" y="15544"/>
                    <a:pt x="343" y="15576"/>
                  </a:cubicBezTo>
                  <a:cubicBezTo>
                    <a:pt x="362" y="15579"/>
                    <a:pt x="381" y="15581"/>
                    <a:pt x="401" y="15581"/>
                  </a:cubicBezTo>
                  <a:cubicBezTo>
                    <a:pt x="581" y="15581"/>
                    <a:pt x="740" y="15451"/>
                    <a:pt x="769" y="15267"/>
                  </a:cubicBezTo>
                  <a:lnTo>
                    <a:pt x="3144" y="432"/>
                  </a:lnTo>
                  <a:cubicBezTo>
                    <a:pt x="3176" y="228"/>
                    <a:pt x="3038" y="39"/>
                    <a:pt x="2834" y="5"/>
                  </a:cubicBezTo>
                  <a:cubicBezTo>
                    <a:pt x="2814" y="2"/>
                    <a:pt x="2795" y="0"/>
                    <a:pt x="2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20;p68"/>
            <p:cNvSpPr/>
            <p:nvPr/>
          </p:nvSpPr>
          <p:spPr>
            <a:xfrm>
              <a:off x="2052450" y="3408000"/>
              <a:ext cx="641925" cy="18650"/>
            </a:xfrm>
            <a:custGeom>
              <a:avLst/>
              <a:gdLst/>
              <a:ahLst/>
              <a:cxnLst/>
              <a:rect l="l" t="t" r="r" b="b"/>
              <a:pathLst>
                <a:path w="25677" h="746" extrusionOk="0">
                  <a:moveTo>
                    <a:pt x="373" y="0"/>
                  </a:moveTo>
                  <a:cubicBezTo>
                    <a:pt x="167" y="0"/>
                    <a:pt x="0" y="167"/>
                    <a:pt x="0" y="373"/>
                  </a:cubicBezTo>
                  <a:cubicBezTo>
                    <a:pt x="0" y="579"/>
                    <a:pt x="167" y="746"/>
                    <a:pt x="373" y="746"/>
                  </a:cubicBezTo>
                  <a:lnTo>
                    <a:pt x="25303" y="746"/>
                  </a:lnTo>
                  <a:cubicBezTo>
                    <a:pt x="25509" y="746"/>
                    <a:pt x="25676" y="579"/>
                    <a:pt x="25676" y="373"/>
                  </a:cubicBezTo>
                  <a:cubicBezTo>
                    <a:pt x="25676" y="167"/>
                    <a:pt x="25509" y="0"/>
                    <a:pt x="25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21;p68"/>
            <p:cNvSpPr/>
            <p:nvPr/>
          </p:nvSpPr>
          <p:spPr>
            <a:xfrm>
              <a:off x="2012550" y="3532650"/>
              <a:ext cx="721725" cy="18625"/>
            </a:xfrm>
            <a:custGeom>
              <a:avLst/>
              <a:gdLst/>
              <a:ahLst/>
              <a:cxnLst/>
              <a:rect l="l" t="t" r="r" b="b"/>
              <a:pathLst>
                <a:path w="28869" h="745" extrusionOk="0">
                  <a:moveTo>
                    <a:pt x="373" y="1"/>
                  </a:moveTo>
                  <a:cubicBezTo>
                    <a:pt x="167" y="1"/>
                    <a:pt x="0" y="166"/>
                    <a:pt x="0" y="372"/>
                  </a:cubicBezTo>
                  <a:cubicBezTo>
                    <a:pt x="0" y="578"/>
                    <a:pt x="167" y="745"/>
                    <a:pt x="373" y="745"/>
                  </a:cubicBezTo>
                  <a:lnTo>
                    <a:pt x="28495" y="745"/>
                  </a:lnTo>
                  <a:cubicBezTo>
                    <a:pt x="28701" y="745"/>
                    <a:pt x="28868" y="578"/>
                    <a:pt x="28868" y="372"/>
                  </a:cubicBezTo>
                  <a:cubicBezTo>
                    <a:pt x="28868" y="166"/>
                    <a:pt x="28701" y="1"/>
                    <a:pt x="284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22;p68"/>
            <p:cNvSpPr/>
            <p:nvPr/>
          </p:nvSpPr>
          <p:spPr>
            <a:xfrm>
              <a:off x="1898975" y="3170475"/>
              <a:ext cx="948875" cy="312950"/>
            </a:xfrm>
            <a:custGeom>
              <a:avLst/>
              <a:gdLst/>
              <a:ahLst/>
              <a:cxnLst/>
              <a:rect l="l" t="t" r="r" b="b"/>
              <a:pathLst>
                <a:path w="37955" h="12518" extrusionOk="0">
                  <a:moveTo>
                    <a:pt x="18978" y="0"/>
                  </a:moveTo>
                  <a:cubicBezTo>
                    <a:pt x="18772" y="0"/>
                    <a:pt x="18605" y="167"/>
                    <a:pt x="18605" y="373"/>
                  </a:cubicBezTo>
                  <a:lnTo>
                    <a:pt x="18605" y="3722"/>
                  </a:lnTo>
                  <a:cubicBezTo>
                    <a:pt x="18605" y="3928"/>
                    <a:pt x="18772" y="4093"/>
                    <a:pt x="18978" y="4093"/>
                  </a:cubicBezTo>
                  <a:cubicBezTo>
                    <a:pt x="19184" y="4093"/>
                    <a:pt x="19349" y="3928"/>
                    <a:pt x="19349" y="3722"/>
                  </a:cubicBezTo>
                  <a:lnTo>
                    <a:pt x="19349" y="373"/>
                  </a:lnTo>
                  <a:cubicBezTo>
                    <a:pt x="19349" y="167"/>
                    <a:pt x="19184" y="0"/>
                    <a:pt x="18978" y="0"/>
                  </a:cubicBezTo>
                  <a:close/>
                  <a:moveTo>
                    <a:pt x="4211" y="2235"/>
                  </a:moveTo>
                  <a:cubicBezTo>
                    <a:pt x="4116" y="2235"/>
                    <a:pt x="4021" y="2271"/>
                    <a:pt x="3949" y="2343"/>
                  </a:cubicBezTo>
                  <a:cubicBezTo>
                    <a:pt x="3802" y="2489"/>
                    <a:pt x="3802" y="2724"/>
                    <a:pt x="3949" y="2870"/>
                  </a:cubicBezTo>
                  <a:lnTo>
                    <a:pt x="6316" y="5238"/>
                  </a:lnTo>
                  <a:cubicBezTo>
                    <a:pt x="6388" y="5310"/>
                    <a:pt x="6485" y="5347"/>
                    <a:pt x="6579" y="5347"/>
                  </a:cubicBezTo>
                  <a:cubicBezTo>
                    <a:pt x="6674" y="5347"/>
                    <a:pt x="6769" y="5310"/>
                    <a:pt x="6841" y="5238"/>
                  </a:cubicBezTo>
                  <a:cubicBezTo>
                    <a:pt x="6988" y="5091"/>
                    <a:pt x="6988" y="4857"/>
                    <a:pt x="6841" y="4712"/>
                  </a:cubicBezTo>
                  <a:lnTo>
                    <a:pt x="4474" y="2343"/>
                  </a:lnTo>
                  <a:cubicBezTo>
                    <a:pt x="4402" y="2271"/>
                    <a:pt x="4307" y="2235"/>
                    <a:pt x="4211" y="2235"/>
                  </a:cubicBezTo>
                  <a:close/>
                  <a:moveTo>
                    <a:pt x="33744" y="2235"/>
                  </a:moveTo>
                  <a:cubicBezTo>
                    <a:pt x="33649" y="2235"/>
                    <a:pt x="33553" y="2271"/>
                    <a:pt x="33480" y="2343"/>
                  </a:cubicBezTo>
                  <a:lnTo>
                    <a:pt x="31113" y="4712"/>
                  </a:lnTo>
                  <a:cubicBezTo>
                    <a:pt x="30967" y="4857"/>
                    <a:pt x="30967" y="5091"/>
                    <a:pt x="31113" y="5238"/>
                  </a:cubicBezTo>
                  <a:cubicBezTo>
                    <a:pt x="31185" y="5310"/>
                    <a:pt x="31280" y="5347"/>
                    <a:pt x="31377" y="5347"/>
                  </a:cubicBezTo>
                  <a:cubicBezTo>
                    <a:pt x="31471" y="5347"/>
                    <a:pt x="31566" y="5310"/>
                    <a:pt x="31639" y="5238"/>
                  </a:cubicBezTo>
                  <a:lnTo>
                    <a:pt x="34007" y="2870"/>
                  </a:lnTo>
                  <a:cubicBezTo>
                    <a:pt x="34152" y="2724"/>
                    <a:pt x="34152" y="2489"/>
                    <a:pt x="34007" y="2343"/>
                  </a:cubicBezTo>
                  <a:cubicBezTo>
                    <a:pt x="33934" y="2271"/>
                    <a:pt x="33839" y="2235"/>
                    <a:pt x="33744" y="2235"/>
                  </a:cubicBezTo>
                  <a:close/>
                  <a:moveTo>
                    <a:pt x="373" y="11774"/>
                  </a:moveTo>
                  <a:cubicBezTo>
                    <a:pt x="167" y="11774"/>
                    <a:pt x="0" y="11941"/>
                    <a:pt x="0" y="12146"/>
                  </a:cubicBezTo>
                  <a:cubicBezTo>
                    <a:pt x="0" y="12352"/>
                    <a:pt x="167" y="12518"/>
                    <a:pt x="373" y="12518"/>
                  </a:cubicBezTo>
                  <a:lnTo>
                    <a:pt x="3720" y="12518"/>
                  </a:lnTo>
                  <a:cubicBezTo>
                    <a:pt x="3926" y="12518"/>
                    <a:pt x="4093" y="12352"/>
                    <a:pt x="4093" y="12146"/>
                  </a:cubicBezTo>
                  <a:cubicBezTo>
                    <a:pt x="4093" y="11941"/>
                    <a:pt x="3926" y="11774"/>
                    <a:pt x="3720" y="11774"/>
                  </a:cubicBezTo>
                  <a:close/>
                  <a:moveTo>
                    <a:pt x="34234" y="11774"/>
                  </a:moveTo>
                  <a:cubicBezTo>
                    <a:pt x="34028" y="11774"/>
                    <a:pt x="33861" y="11941"/>
                    <a:pt x="33861" y="12146"/>
                  </a:cubicBezTo>
                  <a:cubicBezTo>
                    <a:pt x="33861" y="12352"/>
                    <a:pt x="34028" y="12518"/>
                    <a:pt x="34234" y="12518"/>
                  </a:cubicBezTo>
                  <a:lnTo>
                    <a:pt x="37581" y="12518"/>
                  </a:lnTo>
                  <a:cubicBezTo>
                    <a:pt x="37787" y="12518"/>
                    <a:pt x="37954" y="12352"/>
                    <a:pt x="37954" y="12146"/>
                  </a:cubicBezTo>
                  <a:cubicBezTo>
                    <a:pt x="37954" y="11941"/>
                    <a:pt x="37787" y="11774"/>
                    <a:pt x="37581" y="1177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23;p68"/>
            <p:cNvSpPr/>
            <p:nvPr/>
          </p:nvSpPr>
          <p:spPr>
            <a:xfrm>
              <a:off x="2320650" y="3833150"/>
              <a:ext cx="105550" cy="18625"/>
            </a:xfrm>
            <a:custGeom>
              <a:avLst/>
              <a:gdLst/>
              <a:ahLst/>
              <a:cxnLst/>
              <a:rect l="l" t="t" r="r" b="b"/>
              <a:pathLst>
                <a:path w="4222" h="745" extrusionOk="0">
                  <a:moveTo>
                    <a:pt x="372" y="0"/>
                  </a:moveTo>
                  <a:cubicBezTo>
                    <a:pt x="166" y="0"/>
                    <a:pt x="1" y="167"/>
                    <a:pt x="1" y="373"/>
                  </a:cubicBezTo>
                  <a:cubicBezTo>
                    <a:pt x="1" y="579"/>
                    <a:pt x="166" y="744"/>
                    <a:pt x="372" y="744"/>
                  </a:cubicBezTo>
                  <a:lnTo>
                    <a:pt x="3848" y="744"/>
                  </a:lnTo>
                  <a:cubicBezTo>
                    <a:pt x="4054" y="744"/>
                    <a:pt x="4221" y="579"/>
                    <a:pt x="4221" y="373"/>
                  </a:cubicBezTo>
                  <a:cubicBezTo>
                    <a:pt x="4221" y="167"/>
                    <a:pt x="4054" y="0"/>
                    <a:pt x="38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 Placeholder 3"/>
          <p:cNvSpPr txBox="1">
            <a:spLocks/>
          </p:cNvSpPr>
          <p:nvPr/>
        </p:nvSpPr>
        <p:spPr>
          <a:xfrm>
            <a:off x="3029918" y="3946740"/>
            <a:ext cx="7437689" cy="2008325"/>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800" b="1" dirty="0" smtClean="0"/>
              <a:t>Paul GRANDEAU </a:t>
            </a:r>
          </a:p>
          <a:p>
            <a:r>
              <a:rPr lang="fr-BE" sz="1800" dirty="0" smtClean="0"/>
              <a:t>UNIT</a:t>
            </a:r>
            <a:r>
              <a:rPr lang="fr-BE" sz="1800" b="1" dirty="0" smtClean="0"/>
              <a:t> </a:t>
            </a:r>
            <a:r>
              <a:rPr lang="en-US" sz="1800" dirty="0" smtClean="0"/>
              <a:t>B.4 - CEF Energy and Renewable Energy Financing Mechanism</a:t>
            </a:r>
          </a:p>
          <a:p>
            <a:r>
              <a:rPr lang="en-US" sz="2400" dirty="0" smtClean="0">
                <a:solidFill>
                  <a:srgbClr val="FFC000"/>
                </a:solidFill>
              </a:rPr>
              <a:t>Virtual Info Day</a:t>
            </a:r>
          </a:p>
          <a:p>
            <a:r>
              <a:rPr lang="en-US" sz="2400" dirty="0" smtClean="0">
                <a:solidFill>
                  <a:srgbClr val="FFC000"/>
                </a:solidFill>
              </a:rPr>
              <a:t> </a:t>
            </a:r>
            <a:r>
              <a:rPr lang="fr-BE" sz="2000" dirty="0" smtClean="0"/>
              <a:t>26 January 2023</a:t>
            </a:r>
            <a:endParaRPr lang="en-GB" sz="20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556" b="14121"/>
          <a:stretch/>
        </p:blipFill>
        <p:spPr>
          <a:xfrm>
            <a:off x="1191571" y="4642525"/>
            <a:ext cx="1582697" cy="186316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71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10436" y="-126835"/>
            <a:ext cx="5862849" cy="5721522"/>
          </a:xfrm>
        </p:spPr>
        <p:txBody>
          <a:bodyPr/>
          <a:lstStyle/>
          <a:p>
            <a:pPr marL="457200" indent="-457200">
              <a:buClr>
                <a:srgbClr val="024B9C"/>
              </a:buClr>
              <a:buFont typeface="+mj-lt"/>
              <a:buAutoNum type="arabicPeriod" startAt="4"/>
            </a:pPr>
            <a:endParaRPr lang="en-IE" dirty="0" smtClean="0"/>
          </a:p>
          <a:p>
            <a:pPr marL="457200" indent="-457200">
              <a:buClr>
                <a:srgbClr val="024B9C"/>
              </a:buClr>
              <a:buFont typeface="+mj-lt"/>
              <a:buAutoNum type="arabicPeriod" startAt="4"/>
            </a:pPr>
            <a:endParaRPr lang="en-IE" dirty="0"/>
          </a:p>
          <a:p>
            <a:pPr marL="457200" indent="-457200">
              <a:buClr>
                <a:srgbClr val="024B9C"/>
              </a:buClr>
              <a:buFont typeface="+mj-lt"/>
              <a:buAutoNum type="arabicPeriod"/>
            </a:pPr>
            <a:r>
              <a:rPr lang="en-IE" dirty="0" smtClean="0"/>
              <a:t>Click on “Edit” to fill-in/edit the section.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window will pop-up to edit the information. Remember to click the “Save” button before moving to the next section.</a:t>
            </a:r>
          </a:p>
          <a:p>
            <a:pPr marL="0" indent="0" algn="just">
              <a:buClr>
                <a:srgbClr val="024B9C"/>
              </a:buClr>
              <a:buNone/>
            </a:pPr>
            <a:r>
              <a:rPr lang="en-IE" dirty="0"/>
              <a:t> </a:t>
            </a:r>
            <a:r>
              <a:rPr lang="en-IE" dirty="0" smtClean="0"/>
              <a:t>    Incomplete </a:t>
            </a:r>
            <a:r>
              <a:rPr lang="en-IE" dirty="0"/>
              <a:t>sections are marked in </a:t>
            </a:r>
            <a:r>
              <a:rPr lang="en-IE" dirty="0">
                <a:solidFill>
                  <a:srgbClr val="FF2020"/>
                </a:solidFill>
              </a:rPr>
              <a:t>red</a:t>
            </a:r>
            <a:r>
              <a:rPr lang="en-IE" dirty="0"/>
              <a:t>. </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71152" y="1087267"/>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Picture 2"/>
          <p:cNvPicPr>
            <a:picLocks noChangeAspect="1"/>
          </p:cNvPicPr>
          <p:nvPr/>
        </p:nvPicPr>
        <p:blipFill>
          <a:blip r:embed="rId2"/>
          <a:stretch>
            <a:fillRect/>
          </a:stretch>
        </p:blipFill>
        <p:spPr>
          <a:xfrm>
            <a:off x="135453" y="1603750"/>
            <a:ext cx="6167994" cy="1712607"/>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924976" y="1830308"/>
            <a:ext cx="495475" cy="541756"/>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pic>
        <p:nvPicPr>
          <p:cNvPr id="4" name="Picture 3"/>
          <p:cNvPicPr>
            <a:picLocks noChangeAspect="1"/>
          </p:cNvPicPr>
          <p:nvPr/>
        </p:nvPicPr>
        <p:blipFill>
          <a:blip r:embed="rId5"/>
          <a:stretch>
            <a:fillRect/>
          </a:stretch>
        </p:blipFill>
        <p:spPr>
          <a:xfrm>
            <a:off x="83875" y="4325614"/>
            <a:ext cx="6211569" cy="1933021"/>
          </a:xfrm>
          <a:prstGeom prst="rect">
            <a:avLst/>
          </a:prstGeom>
        </p:spPr>
      </p:pic>
      <p:sp>
        <p:nvSpPr>
          <p:cNvPr id="25" name="Rectangle 24"/>
          <p:cNvSpPr/>
          <p:nvPr/>
        </p:nvSpPr>
        <p:spPr>
          <a:xfrm>
            <a:off x="5819640" y="1523446"/>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844128" y="5961579"/>
            <a:ext cx="495475" cy="541756"/>
          </a:xfrm>
          <a:prstGeom prst="rect">
            <a:avLst/>
          </a:prstGeom>
        </p:spPr>
      </p:pic>
      <p:sp>
        <p:nvSpPr>
          <p:cNvPr id="34" name="Rectangle 33"/>
          <p:cNvSpPr/>
          <p:nvPr/>
        </p:nvSpPr>
        <p:spPr>
          <a:xfrm>
            <a:off x="2814399" y="5836475"/>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6970119" flipH="1">
            <a:off x="3058604" y="3714016"/>
            <a:ext cx="4107066" cy="2199551"/>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16" name="Picture 15"/>
          <p:cNvPicPr>
            <a:picLocks noChangeAspect="1"/>
          </p:cNvPicPr>
          <p:nvPr/>
        </p:nvPicPr>
        <p:blipFill>
          <a:blip r:embed="rId6"/>
          <a:stretch>
            <a:fillRect/>
          </a:stretch>
        </p:blipFill>
        <p:spPr>
          <a:xfrm>
            <a:off x="1054999" y="223488"/>
            <a:ext cx="502379" cy="52521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717018" y="223488"/>
            <a:ext cx="4532452"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smtClean="0">
                <a:solidFill>
                  <a:schemeClr val="bg1"/>
                </a:solidFill>
                <a:latin typeface="Helvetica" panose="020B0604020202020204" pitchFamily="34" charset="0"/>
                <a:cs typeface="Helvetica" panose="020B0604020202020204" pitchFamily="34" charset="0"/>
              </a:rPr>
              <a:t>3. Cooperation Mechanism  </a:t>
            </a:r>
            <a:endParaRPr lang="en-GB" sz="2400" dirty="0">
              <a:solidFill>
                <a:schemeClr val="bg1"/>
              </a:solidFill>
              <a:latin typeface="Helvetica" panose="020B0604020202020204" pitchFamily="34" charset="0"/>
              <a:cs typeface="Helvetica" panose="020B0604020202020204" pitchFamily="34" charset="0"/>
            </a:endParaRPr>
          </a:p>
        </p:txBody>
      </p:sp>
      <p:sp>
        <p:nvSpPr>
          <p:cNvPr id="18" name="Action Button: Home 17">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23616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928"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47830" y="481901"/>
            <a:ext cx="5862849" cy="5721522"/>
          </a:xfrm>
        </p:spPr>
        <p:txBody>
          <a:bodyPr/>
          <a:lstStyle/>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17" name="Title 1"/>
          <p:cNvSpPr>
            <a:spLocks noGrp="1"/>
          </p:cNvSpPr>
          <p:nvPr>
            <p:ph type="title"/>
          </p:nvPr>
        </p:nvSpPr>
        <p:spPr>
          <a:xfrm>
            <a:off x="-344933" y="724944"/>
            <a:ext cx="6887727" cy="1964003"/>
          </a:xfrm>
        </p:spPr>
        <p:txBody>
          <a:bodyPr/>
          <a:lstStyle/>
          <a:p>
            <a:pPr algn="ctr"/>
            <a:r>
              <a:rPr lang="en-GB" sz="2800" dirty="0" smtClean="0">
                <a:solidFill>
                  <a:schemeClr val="bg1"/>
                </a:solidFill>
              </a:rPr>
              <a:t/>
            </a:r>
            <a:br>
              <a:rPr lang="en-GB" sz="2800" dirty="0" smtClean="0">
                <a:solidFill>
                  <a:schemeClr val="bg1"/>
                </a:solidFill>
              </a:rPr>
            </a:br>
            <a:r>
              <a:rPr lang="en-GB" sz="2800" dirty="0">
                <a:solidFill>
                  <a:schemeClr val="bg1"/>
                </a:solidFill>
              </a:rPr>
              <a:t/>
            </a:r>
            <a:br>
              <a:rPr lang="en-GB" sz="2800" dirty="0">
                <a:solidFill>
                  <a:schemeClr val="bg1"/>
                </a:solidFill>
              </a:rPr>
            </a:br>
            <a:endParaRPr lang="en-GB" sz="2800"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rotWithShape="1">
          <a:blip r:embed="rId2"/>
          <a:srcRect r="30481"/>
          <a:stretch/>
        </p:blipFill>
        <p:spPr>
          <a:xfrm>
            <a:off x="30163" y="2244854"/>
            <a:ext cx="6219307" cy="2134954"/>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1831320" y="3419667"/>
            <a:ext cx="495475" cy="541756"/>
          </a:xfrm>
          <a:prstGeom prst="rect">
            <a:avLst/>
          </a:prstGeom>
        </p:spPr>
      </p:pic>
      <p:sp>
        <p:nvSpPr>
          <p:cNvPr id="15" name="Content Placeholder 1"/>
          <p:cNvSpPr txBox="1">
            <a:spLocks/>
          </p:cNvSpPr>
          <p:nvPr/>
        </p:nvSpPr>
        <p:spPr>
          <a:xfrm>
            <a:off x="6622231" y="413002"/>
            <a:ext cx="5308512" cy="5859319"/>
          </a:xfrm>
          <a:prstGeom prst="rect">
            <a:avLst/>
          </a:prstGeom>
        </p:spPr>
        <p:txBody>
          <a:bodyPr vert="horz" lIns="91440" tIns="45720" rIns="91440" bIns="45720" rtlCol="0">
            <a:noAutofit/>
          </a:bodyPr>
          <a:lstStyle>
            <a:lvl1pPr marL="228625" indent="-228625" algn="l" defTabSz="914502" rtl="0" eaLnBrk="1" latinLnBrk="0" hangingPunct="1">
              <a:lnSpc>
                <a:spcPct val="100000"/>
              </a:lnSpc>
              <a:spcBef>
                <a:spcPts val="0"/>
              </a:spcBef>
              <a:spcAft>
                <a:spcPts val="1801"/>
              </a:spcAft>
              <a:buClr>
                <a:schemeClr val="tx2"/>
              </a:buClr>
              <a:buFont typeface="Arial" panose="020B0604020202020204" pitchFamily="34" charset="0"/>
              <a:buChar char="•"/>
              <a:defRPr sz="2400" kern="1200">
                <a:solidFill>
                  <a:schemeClr val="tx1"/>
                </a:solidFill>
                <a:latin typeface="+mn-lt"/>
                <a:ea typeface="+mn-ea"/>
                <a:cs typeface="+mn-cs"/>
              </a:defRPr>
            </a:lvl1pPr>
            <a:lvl2pPr marL="685879" indent="-228625" algn="l" defTabSz="914502" rtl="0" eaLnBrk="1" latinLnBrk="0" hangingPunct="1">
              <a:lnSpc>
                <a:spcPct val="100000"/>
              </a:lnSpc>
              <a:spcBef>
                <a:spcPts val="500"/>
              </a:spcBef>
              <a:spcAft>
                <a:spcPts val="1801"/>
              </a:spcAft>
              <a:buClr>
                <a:schemeClr val="tx2"/>
              </a:buClr>
              <a:buFont typeface="Arial" panose="020B0604020202020204" pitchFamily="34" charset="0"/>
              <a:buChar char="•"/>
              <a:defRPr sz="2000" kern="1200">
                <a:solidFill>
                  <a:schemeClr val="tx1"/>
                </a:solidFill>
                <a:latin typeface="+mn-lt"/>
                <a:ea typeface="+mn-ea"/>
                <a:cs typeface="+mn-cs"/>
              </a:defRPr>
            </a:lvl2pPr>
            <a:lvl3pPr marL="1143131" indent="-228625" algn="l" defTabSz="914502" rtl="0" eaLnBrk="1" latinLnBrk="0" hangingPunct="1">
              <a:lnSpc>
                <a:spcPct val="100000"/>
              </a:lnSpc>
              <a:spcBef>
                <a:spcPts val="500"/>
              </a:spcBef>
              <a:spcAft>
                <a:spcPts val="1801"/>
              </a:spcAft>
              <a:buClr>
                <a:schemeClr val="tx2"/>
              </a:buClr>
              <a:buFont typeface="Arial" panose="020B0604020202020204" pitchFamily="34" charset="0"/>
              <a:buChar char="•"/>
              <a:defRPr sz="1801" kern="1200">
                <a:solidFill>
                  <a:schemeClr val="tx1"/>
                </a:solidFill>
                <a:latin typeface="+mn-lt"/>
                <a:ea typeface="+mn-ea"/>
                <a:cs typeface="+mn-cs"/>
              </a:defRPr>
            </a:lvl3pPr>
            <a:lvl4pPr marL="1600379" indent="-228625" algn="l" defTabSz="914502" rtl="0" eaLnBrk="1" latinLnBrk="0" hangingPunct="1">
              <a:lnSpc>
                <a:spcPct val="100000"/>
              </a:lnSpc>
              <a:spcBef>
                <a:spcPts val="500"/>
              </a:spcBef>
              <a:spcAft>
                <a:spcPts val="1801"/>
              </a:spcAft>
              <a:buClr>
                <a:schemeClr val="tx2"/>
              </a:buClr>
              <a:buFont typeface="Arial" panose="020B0604020202020204" pitchFamily="34" charset="0"/>
              <a:buChar char="•"/>
              <a:defRPr sz="1600" kern="1200">
                <a:solidFill>
                  <a:schemeClr val="tx1"/>
                </a:solidFill>
                <a:latin typeface="+mn-lt"/>
                <a:ea typeface="+mn-ea"/>
                <a:cs typeface="+mn-cs"/>
              </a:defRPr>
            </a:lvl4pPr>
            <a:lvl5pPr marL="2057633" indent="-228625" algn="l" defTabSz="914502" rtl="0" eaLnBrk="1" latinLnBrk="0" hangingPunct="1">
              <a:lnSpc>
                <a:spcPct val="100000"/>
              </a:lnSpc>
              <a:spcBef>
                <a:spcPts val="500"/>
              </a:spcBef>
              <a:spcAft>
                <a:spcPts val="1801"/>
              </a:spcAft>
              <a:buClr>
                <a:schemeClr val="tx2"/>
              </a:buClr>
              <a:buFont typeface="Arial" panose="020B0604020202020204" pitchFamily="34" charset="0"/>
              <a:buChar char="•"/>
              <a:defRPr sz="1600" kern="1200">
                <a:solidFill>
                  <a:schemeClr val="tx1"/>
                </a:solidFill>
                <a:latin typeface="+mn-lt"/>
                <a:ea typeface="+mn-ea"/>
                <a:cs typeface="+mn-cs"/>
              </a:defRPr>
            </a:lvl5pPr>
            <a:lvl6pPr marL="2514887" indent="-228625" algn="l" defTabSz="91450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135" indent="-228625" algn="l" defTabSz="91450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87" indent="-228625" algn="l" defTabSz="91450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637" indent="-228625" algn="l" defTabSz="91450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just">
              <a:buClr>
                <a:srgbClr val="024B9C"/>
              </a:buClr>
            </a:pPr>
            <a:r>
              <a:rPr lang="en-IE" dirty="0" smtClean="0"/>
              <a:t>In section 3.1, you will be asked to select the cooperation agreement chosen for your project as per </a:t>
            </a:r>
            <a:r>
              <a:rPr lang="en-IE" dirty="0" smtClean="0">
                <a:hlinkClick r:id="rId5"/>
              </a:rPr>
              <a:t>Directive 2018/2001 (EU)</a:t>
            </a:r>
            <a:r>
              <a:rPr lang="en-IE" dirty="0" smtClean="0"/>
              <a:t>. </a:t>
            </a:r>
          </a:p>
          <a:p>
            <a:pPr marL="0" indent="0" algn="ctr">
              <a:buClr>
                <a:srgbClr val="024B9C"/>
              </a:buClr>
              <a:buNone/>
            </a:pPr>
            <a:r>
              <a:rPr lang="en-IE" b="1" u="sng" dirty="0" smtClean="0">
                <a:solidFill>
                  <a:srgbClr val="FF0000"/>
                </a:solidFill>
              </a:rPr>
              <a:t>Important</a:t>
            </a:r>
          </a:p>
          <a:p>
            <a:pPr algn="just">
              <a:buClr>
                <a:srgbClr val="024B9C"/>
              </a:buClr>
            </a:pPr>
            <a:r>
              <a:rPr lang="en-IE" dirty="0" smtClean="0"/>
              <a:t>If your project concerns statistical transfers between Member States or a joint support scheme. Note that you are </a:t>
            </a:r>
            <a:r>
              <a:rPr lang="en-IE" u="sng" dirty="0" smtClean="0">
                <a:solidFill>
                  <a:srgbClr val="FF0000"/>
                </a:solidFill>
              </a:rPr>
              <a:t>not</a:t>
            </a:r>
            <a:r>
              <a:rPr lang="en-IE" dirty="0" smtClean="0"/>
              <a:t> asked to fill sections 5 and 6, and the edition for these section will be </a:t>
            </a:r>
            <a:r>
              <a:rPr lang="en-IE" u="sng" dirty="0" smtClean="0">
                <a:solidFill>
                  <a:srgbClr val="FF0000"/>
                </a:solidFill>
              </a:rPr>
              <a:t>disabled.</a:t>
            </a:r>
          </a:p>
          <a:p>
            <a:pPr algn="just">
              <a:buClr>
                <a:srgbClr val="024B9C"/>
              </a:buClr>
            </a:pPr>
            <a:r>
              <a:rPr lang="en-IE" dirty="0" smtClean="0"/>
              <a:t>If you select joint projects, you will </a:t>
            </a:r>
            <a:r>
              <a:rPr lang="en-IE" u="sng" dirty="0" smtClean="0"/>
              <a:t>have to</a:t>
            </a:r>
            <a:r>
              <a:rPr lang="en-IE" dirty="0" smtClean="0"/>
              <a:t> complete sections 5 and 6. </a:t>
            </a:r>
          </a:p>
          <a:p>
            <a:pPr algn="just">
              <a:buClr>
                <a:srgbClr val="024B9C"/>
              </a:buClr>
            </a:pPr>
            <a:endParaRPr lang="en-IE" b="1" u="sng"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0" indent="0">
              <a:buClr>
                <a:srgbClr val="024B9C"/>
              </a:buClr>
              <a:buFont typeface="Arial" panose="020B0604020202020204" pitchFamily="34" charset="0"/>
              <a:buNone/>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14" name="Freeform 13"/>
          <p:cNvSpPr/>
          <p:nvPr/>
        </p:nvSpPr>
        <p:spPr>
          <a:xfrm rot="6970119" flipH="1">
            <a:off x="2898587" y="697524"/>
            <a:ext cx="2949078" cy="4620546"/>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19050">
            <a:solidFill>
              <a:srgbClr val="FF0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16" name="Picture 15"/>
          <p:cNvPicPr>
            <a:picLocks noChangeAspect="1"/>
          </p:cNvPicPr>
          <p:nvPr/>
        </p:nvPicPr>
        <p:blipFill>
          <a:blip r:embed="rId6"/>
          <a:stretch>
            <a:fillRect/>
          </a:stretch>
        </p:blipFill>
        <p:spPr>
          <a:xfrm>
            <a:off x="765778" y="291386"/>
            <a:ext cx="502379" cy="52521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itle 1"/>
          <p:cNvSpPr txBox="1">
            <a:spLocks/>
          </p:cNvSpPr>
          <p:nvPr/>
        </p:nvSpPr>
        <p:spPr>
          <a:xfrm>
            <a:off x="1417516" y="291386"/>
            <a:ext cx="4532452"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smtClean="0">
                <a:solidFill>
                  <a:schemeClr val="bg1"/>
                </a:solidFill>
                <a:latin typeface="Helvetica" panose="020B0604020202020204" pitchFamily="34" charset="0"/>
                <a:cs typeface="Helvetica" panose="020B0604020202020204" pitchFamily="34" charset="0"/>
              </a:rPr>
              <a:t>3. Cooperation Mechanism (2) </a:t>
            </a:r>
            <a:endParaRPr lang="en-GB" sz="2400" dirty="0">
              <a:solidFill>
                <a:schemeClr val="bg1"/>
              </a:solidFill>
              <a:latin typeface="Helvetica" panose="020B0604020202020204" pitchFamily="34" charset="0"/>
              <a:cs typeface="Helvetica" panose="020B0604020202020204" pitchFamily="34" charset="0"/>
            </a:endParaRPr>
          </a:p>
        </p:txBody>
      </p:sp>
      <p:sp>
        <p:nvSpPr>
          <p:cNvPr id="6" name="Rectangle 5"/>
          <p:cNvSpPr/>
          <p:nvPr/>
        </p:nvSpPr>
        <p:spPr>
          <a:xfrm>
            <a:off x="445231" y="3312331"/>
            <a:ext cx="4196438" cy="4410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445231" y="3794890"/>
            <a:ext cx="5405320" cy="5434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reeform 22"/>
          <p:cNvSpPr/>
          <p:nvPr/>
        </p:nvSpPr>
        <p:spPr>
          <a:xfrm rot="14629881" flipH="1" flipV="1">
            <a:off x="4992803" y="4562616"/>
            <a:ext cx="2105710" cy="1018103"/>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19050">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214244" y="4050253"/>
            <a:ext cx="495475" cy="541756"/>
          </a:xfrm>
          <a:prstGeom prst="rect">
            <a:avLst/>
          </a:prstGeom>
        </p:spPr>
      </p:pic>
      <p:sp>
        <p:nvSpPr>
          <p:cNvPr id="25" name="Action Button: Home 24">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31912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826"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a:stretch>
            <a:fillRect/>
          </a:stretch>
        </p:blipFill>
        <p:spPr>
          <a:xfrm>
            <a:off x="183861" y="1812516"/>
            <a:ext cx="5957307" cy="1590298"/>
          </a:xfrm>
          <a:prstGeom prst="rect">
            <a:avLst/>
          </a:prstGeom>
        </p:spPr>
      </p:pic>
      <p:sp>
        <p:nvSpPr>
          <p:cNvPr id="2" name="Content Placeholder 1"/>
          <p:cNvSpPr>
            <a:spLocks noGrp="1"/>
          </p:cNvSpPr>
          <p:nvPr>
            <p:ph idx="1"/>
          </p:nvPr>
        </p:nvSpPr>
        <p:spPr>
          <a:xfrm>
            <a:off x="6486605" y="1127927"/>
            <a:ext cx="5862849" cy="5721522"/>
          </a:xfrm>
        </p:spPr>
        <p:txBody>
          <a:bodyPr/>
          <a:lstStyle/>
          <a:p>
            <a:pPr marL="457200" indent="-457200">
              <a:buClr>
                <a:srgbClr val="024B9C"/>
              </a:buClr>
              <a:buFont typeface="+mj-lt"/>
              <a:buAutoNum type="arabicPeriod"/>
            </a:pPr>
            <a:r>
              <a:rPr lang="en-IE" dirty="0" smtClean="0"/>
              <a:t>Click on “Edit” to fill-in/edit the section.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window will pop-up to edit the information. Remember to click the “Save” button before moving to the next section.</a:t>
            </a:r>
          </a:p>
          <a:p>
            <a:pPr marL="457254" lvl="1" indent="0">
              <a:buClr>
                <a:srgbClr val="024B9C"/>
              </a:buClr>
              <a:buNone/>
            </a:pPr>
            <a:r>
              <a:rPr lang="en-IE" dirty="0" smtClean="0"/>
              <a:t>Incomplete sections are marked in </a:t>
            </a:r>
            <a:r>
              <a:rPr lang="en-IE" dirty="0" smtClean="0">
                <a:solidFill>
                  <a:srgbClr val="FF2020"/>
                </a:solidFill>
              </a:rPr>
              <a:t>red</a:t>
            </a:r>
            <a:r>
              <a:rPr lang="en-IE" dirty="0" smtClean="0"/>
              <a:t>. </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71151" y="1307291"/>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729975" y="1897873"/>
            <a:ext cx="495475" cy="541756"/>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5" name="Rectangle 24"/>
          <p:cNvSpPr/>
          <p:nvPr/>
        </p:nvSpPr>
        <p:spPr>
          <a:xfrm>
            <a:off x="5604238" y="1742111"/>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8" name="Picture 17"/>
          <p:cNvPicPr>
            <a:picLocks noChangeAspect="1"/>
          </p:cNvPicPr>
          <p:nvPr/>
        </p:nvPicPr>
        <p:blipFill>
          <a:blip r:embed="rId5"/>
          <a:stretch>
            <a:fillRect/>
          </a:stretch>
        </p:blipFill>
        <p:spPr>
          <a:xfrm>
            <a:off x="668903" y="192879"/>
            <a:ext cx="638265" cy="59539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itle 1"/>
          <p:cNvSpPr txBox="1">
            <a:spLocks/>
          </p:cNvSpPr>
          <p:nvPr/>
        </p:nvSpPr>
        <p:spPr>
          <a:xfrm>
            <a:off x="1509240" y="241293"/>
            <a:ext cx="4692053"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bg1"/>
                </a:solidFill>
                <a:latin typeface="Helvetica" panose="020B0604020202020204" pitchFamily="34" charset="0"/>
                <a:cs typeface="Helvetica" panose="020B0604020202020204" pitchFamily="34" charset="0"/>
              </a:rPr>
              <a:t>4</a:t>
            </a:r>
            <a:r>
              <a:rPr lang="en-GB" sz="2400" dirty="0" smtClean="0">
                <a:solidFill>
                  <a:schemeClr val="bg1"/>
                </a:solidFill>
                <a:latin typeface="Helvetica" panose="020B0604020202020204" pitchFamily="34" charset="0"/>
                <a:cs typeface="Helvetica" panose="020B0604020202020204" pitchFamily="34" charset="0"/>
              </a:rPr>
              <a:t>. Project General Information </a:t>
            </a:r>
            <a:endParaRPr lang="en-GB" sz="24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6"/>
          <a:stretch>
            <a:fillRect/>
          </a:stretch>
        </p:blipFill>
        <p:spPr>
          <a:xfrm>
            <a:off x="183861" y="4376016"/>
            <a:ext cx="5111838" cy="2113918"/>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3497292" y="6210697"/>
            <a:ext cx="495475" cy="541756"/>
          </a:xfrm>
          <a:prstGeom prst="rect">
            <a:avLst/>
          </a:prstGeom>
        </p:spPr>
      </p:pic>
      <p:sp>
        <p:nvSpPr>
          <p:cNvPr id="34" name="Rectangle 33"/>
          <p:cNvSpPr/>
          <p:nvPr/>
        </p:nvSpPr>
        <p:spPr>
          <a:xfrm>
            <a:off x="3451016" y="5941101"/>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6970119" flipH="1">
            <a:off x="3624085" y="3835492"/>
            <a:ext cx="3617243" cy="1725878"/>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22" name="Action Button: Home 21">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824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85220" y="-8551"/>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p:cNvPicPr>
            <a:picLocks noChangeAspect="1"/>
          </p:cNvPicPr>
          <p:nvPr/>
        </p:nvPicPr>
        <p:blipFill>
          <a:blip r:embed="rId2"/>
          <a:stretch>
            <a:fillRect/>
          </a:stretch>
        </p:blipFill>
        <p:spPr>
          <a:xfrm>
            <a:off x="271151" y="1930394"/>
            <a:ext cx="5830446" cy="3332429"/>
          </a:xfrm>
          <a:prstGeom prst="rect">
            <a:avLst/>
          </a:prstGeom>
        </p:spPr>
      </p:pic>
      <p:sp>
        <p:nvSpPr>
          <p:cNvPr id="2" name="Content Placeholder 1"/>
          <p:cNvSpPr>
            <a:spLocks noGrp="1"/>
          </p:cNvSpPr>
          <p:nvPr>
            <p:ph idx="1"/>
          </p:nvPr>
        </p:nvSpPr>
        <p:spPr>
          <a:xfrm>
            <a:off x="6486606" y="1127927"/>
            <a:ext cx="5775064" cy="5721522"/>
          </a:xfrm>
        </p:spPr>
        <p:txBody>
          <a:bodyPr/>
          <a:lstStyle/>
          <a:p>
            <a:pPr>
              <a:buClr>
                <a:srgbClr val="024B9C"/>
              </a:buClr>
            </a:pPr>
            <a:r>
              <a:rPr lang="en-IE" dirty="0" smtClean="0"/>
              <a:t>Section 5.1 requires you to map the location of your project on a GIS interface. </a:t>
            </a:r>
          </a:p>
          <a:p>
            <a:pPr>
              <a:buClr>
                <a:srgbClr val="024B9C"/>
              </a:buClr>
            </a:pPr>
            <a:endParaRPr lang="en-IE" dirty="0"/>
          </a:p>
          <a:p>
            <a:pPr>
              <a:buClr>
                <a:srgbClr val="024B9C"/>
              </a:buClr>
            </a:pPr>
            <a:endParaRPr lang="en-IE" dirty="0" smtClean="0"/>
          </a:p>
          <a:p>
            <a:pPr>
              <a:buClr>
                <a:srgbClr val="024B9C"/>
              </a:buClr>
            </a:pPr>
            <a:r>
              <a:rPr lang="en-IE" dirty="0" smtClean="0"/>
              <a:t>Using this dialogue box you can either manually add infrastructure on the GIS map or upload directly a file. You can also export the data you have submitted here. </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71151" y="1307291"/>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887079" y="6404063"/>
            <a:ext cx="495475" cy="541756"/>
          </a:xfrm>
          <a:prstGeom prst="rect">
            <a:avLst/>
          </a:prstGeom>
        </p:spPr>
      </p:pic>
      <p:sp>
        <p:nvSpPr>
          <p:cNvPr id="34" name="Rectangle 33"/>
          <p:cNvSpPr/>
          <p:nvPr/>
        </p:nvSpPr>
        <p:spPr>
          <a:xfrm>
            <a:off x="400322" y="2609292"/>
            <a:ext cx="1009782" cy="123118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6970119" flipH="1">
            <a:off x="3106228" y="925614"/>
            <a:ext cx="2242882" cy="5176587"/>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16" name="Picture 15"/>
          <p:cNvPicPr>
            <a:picLocks noChangeAspect="1"/>
          </p:cNvPicPr>
          <p:nvPr/>
        </p:nvPicPr>
        <p:blipFill rotWithShape="1">
          <a:blip r:embed="rId5"/>
          <a:srcRect r="1872" b="5785"/>
          <a:stretch/>
        </p:blipFill>
        <p:spPr>
          <a:xfrm>
            <a:off x="809897" y="218200"/>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410104" y="282142"/>
            <a:ext cx="483275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solidFill>
                  <a:schemeClr val="bg1"/>
                </a:solidFill>
                <a:latin typeface="Helvetica" panose="020B0604020202020204" pitchFamily="34" charset="0"/>
                <a:cs typeface="Helvetica" panose="020B0604020202020204" pitchFamily="34" charset="0"/>
              </a:rPr>
              <a:t>5. Location and Implementation schedu</a:t>
            </a:r>
            <a:r>
              <a:rPr lang="en-GB" sz="1800" dirty="0" smtClean="0">
                <a:solidFill>
                  <a:schemeClr val="bg1"/>
                </a:solidFill>
                <a:latin typeface="Helvetica" panose="020B0604020202020204" pitchFamily="34" charset="0"/>
                <a:cs typeface="Helvetica" panose="020B0604020202020204" pitchFamily="34" charset="0"/>
              </a:rPr>
              <a:t>le  </a:t>
            </a:r>
            <a:endParaRPr lang="en-GB" sz="1800" dirty="0">
              <a:solidFill>
                <a:schemeClr val="bg1"/>
              </a:solidFill>
              <a:latin typeface="Helvetica" panose="020B0604020202020204" pitchFamily="34" charset="0"/>
              <a:cs typeface="Helvetica" panose="020B0604020202020204" pitchFamily="34" charset="0"/>
            </a:endParaRPr>
          </a:p>
        </p:txBody>
      </p:sp>
      <p:sp>
        <p:nvSpPr>
          <p:cNvPr id="18" name="Action Button: Home 17">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411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85220" y="-8551"/>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519318" y="798967"/>
            <a:ext cx="5377112" cy="5824800"/>
          </a:xfrm>
        </p:spPr>
        <p:txBody>
          <a:bodyPr/>
          <a:lstStyle/>
          <a:p>
            <a:pPr marL="457200" indent="-457200" algn="just">
              <a:buClr>
                <a:srgbClr val="024B9C"/>
              </a:buClr>
              <a:buFont typeface="+mj-lt"/>
              <a:buAutoNum type="arabicPeriod" startAt="2"/>
            </a:pPr>
            <a:r>
              <a:rPr lang="en-IE" dirty="0" smtClean="0"/>
              <a:t>You may search the exact location of your project in the search box.</a:t>
            </a:r>
          </a:p>
          <a:p>
            <a:pPr marL="457200" indent="-457200" algn="just">
              <a:buClr>
                <a:srgbClr val="024B9C"/>
              </a:buClr>
              <a:buFont typeface="+mj-lt"/>
              <a:buAutoNum type="arabicPeriod" startAt="2"/>
            </a:pPr>
            <a:endParaRPr lang="en-IE" dirty="0"/>
          </a:p>
          <a:p>
            <a:pPr marL="457200" indent="-457200" algn="just">
              <a:buClr>
                <a:srgbClr val="024B9C"/>
              </a:buClr>
              <a:buFont typeface="+mj-lt"/>
              <a:buAutoNum type="arabicPeriod" startAt="2"/>
            </a:pPr>
            <a:r>
              <a:rPr lang="en-IE" dirty="0" smtClean="0"/>
              <a:t>Then, you can add infrastructure directly on the map. You will be able to add point infrastructures; line infrastructures; polygon infrastructures.</a:t>
            </a:r>
          </a:p>
          <a:p>
            <a:pPr marL="457200" indent="-457200" algn="just">
              <a:buClr>
                <a:srgbClr val="024B9C"/>
              </a:buClr>
              <a:buFont typeface="+mj-lt"/>
              <a:buAutoNum type="arabicPeriod" startAt="2"/>
            </a:pPr>
            <a:endParaRPr lang="en-IE" dirty="0"/>
          </a:p>
          <a:p>
            <a:pPr marL="457200" indent="-457200">
              <a:buClr>
                <a:srgbClr val="024B9C"/>
              </a:buClr>
              <a:buFont typeface="+mj-lt"/>
              <a:buAutoNum type="arabicPeriod" startAt="2"/>
            </a:pPr>
            <a:r>
              <a:rPr lang="en-IE" dirty="0" smtClean="0"/>
              <a:t>Remember to click “Save”,</a:t>
            </a:r>
            <a:r>
              <a:rPr lang="en-IE" dirty="0"/>
              <a:t> </a:t>
            </a:r>
            <a:r>
              <a:rPr lang="en-IE" dirty="0" smtClean="0"/>
              <a:t>before adding additional project features. </a:t>
            </a: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67609" y="965756"/>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6" name="Picture 15"/>
          <p:cNvPicPr>
            <a:picLocks noChangeAspect="1"/>
          </p:cNvPicPr>
          <p:nvPr/>
        </p:nvPicPr>
        <p:blipFill rotWithShape="1">
          <a:blip r:embed="rId2"/>
          <a:srcRect r="1872" b="5785"/>
          <a:stretch/>
        </p:blipFill>
        <p:spPr>
          <a:xfrm>
            <a:off x="809897" y="218200"/>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410104" y="282142"/>
            <a:ext cx="483275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solidFill>
                  <a:schemeClr val="bg1"/>
                </a:solidFill>
                <a:latin typeface="Helvetica" panose="020B0604020202020204" pitchFamily="34" charset="0"/>
                <a:cs typeface="Helvetica" panose="020B0604020202020204" pitchFamily="34" charset="0"/>
              </a:rPr>
              <a:t>5. Location and Implementation schedu</a:t>
            </a:r>
            <a:r>
              <a:rPr lang="en-GB" sz="1800" dirty="0" smtClean="0">
                <a:solidFill>
                  <a:schemeClr val="bg1"/>
                </a:solidFill>
                <a:latin typeface="Helvetica" panose="020B0604020202020204" pitchFamily="34" charset="0"/>
                <a:cs typeface="Helvetica" panose="020B0604020202020204" pitchFamily="34" charset="0"/>
              </a:rPr>
              <a:t>le  </a:t>
            </a:r>
            <a:endParaRPr lang="en-GB" sz="18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1134198" y="1057237"/>
            <a:ext cx="2734492" cy="1659692"/>
          </a:xfrm>
          <a:prstGeom prst="rect">
            <a:avLst/>
          </a:prstGeom>
        </p:spPr>
      </p:pic>
      <p:sp>
        <p:nvSpPr>
          <p:cNvPr id="34" name="Rectangle 33"/>
          <p:cNvSpPr/>
          <p:nvPr/>
        </p:nvSpPr>
        <p:spPr>
          <a:xfrm>
            <a:off x="2501443" y="1089659"/>
            <a:ext cx="1009782" cy="42483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p:cNvPicPr>
            <a:picLocks noChangeAspect="1"/>
          </p:cNvPicPr>
          <p:nvPr/>
        </p:nvPicPr>
        <p:blipFill>
          <a:blip r:embed="rId4"/>
          <a:stretch>
            <a:fillRect/>
          </a:stretch>
        </p:blipFill>
        <p:spPr>
          <a:xfrm>
            <a:off x="463313" y="3107679"/>
            <a:ext cx="5160887" cy="2061511"/>
          </a:xfrm>
          <a:prstGeom prst="rect">
            <a:avLst/>
          </a:prstGeom>
        </p:spPr>
      </p:pic>
      <p:sp>
        <p:nvSpPr>
          <p:cNvPr id="14" name="TextBox 13"/>
          <p:cNvSpPr txBox="1"/>
          <p:nvPr/>
        </p:nvSpPr>
        <p:spPr>
          <a:xfrm>
            <a:off x="267609" y="2486096"/>
            <a:ext cx="457200" cy="461665"/>
          </a:xfrm>
          <a:prstGeom prst="rect">
            <a:avLst/>
          </a:prstGeom>
          <a:noFill/>
        </p:spPr>
        <p:txBody>
          <a:bodyPr wrap="square" rtlCol="0">
            <a:spAutoFit/>
          </a:bodyPr>
          <a:lstStyle/>
          <a:p>
            <a:r>
              <a:rPr lang="en-IE" sz="2400" dirty="0">
                <a:solidFill>
                  <a:srgbClr val="FFC000"/>
                </a:solidFill>
              </a:rPr>
              <a:t>3</a:t>
            </a:r>
            <a:r>
              <a:rPr lang="en-IE" sz="2400" dirty="0" smtClean="0">
                <a:solidFill>
                  <a:srgbClr val="FFC000"/>
                </a:solidFill>
              </a:rPr>
              <a:t>.</a:t>
            </a:r>
            <a:endParaRPr lang="fr-BE" sz="2400" dirty="0">
              <a:solidFill>
                <a:srgbClr val="FFC000"/>
              </a:solidFill>
            </a:endParaRPr>
          </a:p>
        </p:txBody>
      </p:sp>
      <p:sp>
        <p:nvSpPr>
          <p:cNvPr id="15" name="Rectangle 14"/>
          <p:cNvSpPr/>
          <p:nvPr/>
        </p:nvSpPr>
        <p:spPr>
          <a:xfrm>
            <a:off x="497555" y="3132222"/>
            <a:ext cx="1009782" cy="42483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6970119" flipH="1">
            <a:off x="4419564" y="40932"/>
            <a:ext cx="1279393" cy="2917206"/>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6" name="Picture 5"/>
          <p:cNvPicPr>
            <a:picLocks noChangeAspect="1"/>
          </p:cNvPicPr>
          <p:nvPr/>
        </p:nvPicPr>
        <p:blipFill>
          <a:blip r:embed="rId5"/>
          <a:stretch>
            <a:fillRect/>
          </a:stretch>
        </p:blipFill>
        <p:spPr>
          <a:xfrm>
            <a:off x="2096565" y="5394871"/>
            <a:ext cx="2829320" cy="1228896"/>
          </a:xfrm>
          <a:prstGeom prst="rect">
            <a:avLst/>
          </a:prstGeom>
        </p:spPr>
      </p:pic>
      <p:sp>
        <p:nvSpPr>
          <p:cNvPr id="18" name="Rectangle 17"/>
          <p:cNvSpPr/>
          <p:nvPr/>
        </p:nvSpPr>
        <p:spPr>
          <a:xfrm>
            <a:off x="2261041" y="6099354"/>
            <a:ext cx="1009782" cy="42483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TextBox 18"/>
          <p:cNvSpPr txBox="1"/>
          <p:nvPr/>
        </p:nvSpPr>
        <p:spPr>
          <a:xfrm>
            <a:off x="319873" y="5256134"/>
            <a:ext cx="457200" cy="461665"/>
          </a:xfrm>
          <a:prstGeom prst="rect">
            <a:avLst/>
          </a:prstGeom>
          <a:noFill/>
        </p:spPr>
        <p:txBody>
          <a:bodyPr wrap="square" rtlCol="0">
            <a:spAutoFit/>
          </a:bodyPr>
          <a:lstStyle/>
          <a:p>
            <a:r>
              <a:rPr lang="en-IE" sz="2400" dirty="0">
                <a:solidFill>
                  <a:srgbClr val="FFC000"/>
                </a:solidFill>
              </a:rPr>
              <a:t>4</a:t>
            </a:r>
            <a:r>
              <a:rPr lang="en-IE" sz="2400" dirty="0" smtClean="0">
                <a:solidFill>
                  <a:srgbClr val="FFC000"/>
                </a:solidFill>
              </a:rPr>
              <a:t>.</a:t>
            </a:r>
            <a:endParaRPr lang="fr-BE" sz="2400" dirty="0">
              <a:solidFill>
                <a:srgbClr val="FFC000"/>
              </a:solidFill>
            </a:endParaRPr>
          </a:p>
        </p:txBody>
      </p:sp>
      <p:sp>
        <p:nvSpPr>
          <p:cNvPr id="21" name="Action Button: Home 20">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946199" y="1228657"/>
            <a:ext cx="495475" cy="541756"/>
          </a:xfrm>
          <a:prstGeom prst="rect">
            <a:avLst/>
          </a:prstGeom>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942311" y="3286180"/>
            <a:ext cx="495475" cy="541756"/>
          </a:xfrm>
          <a:prstGeom prst="rect">
            <a:avLst/>
          </a:prstGeom>
        </p:spPr>
      </p:pic>
      <p:pic>
        <p:nvPicPr>
          <p:cNvPr id="24" name="Picture 23"/>
          <p:cNvPicPr>
            <a:picLocks noChangeAspect="1"/>
          </p:cNvPicPr>
          <p:nvPr/>
        </p:nvPicPr>
        <p:blipFill>
          <a:blip r:embed="rId7" cstate="print">
            <a:extLst>
              <a:ext uri="{BEBA8EAE-BF5A-486C-A8C5-ECC9F3942E4B}">
                <a14:imgProps xmlns:a14="http://schemas.microsoft.com/office/drawing/2010/main">
                  <a14:imgLayer r:embed="rId8">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562735" y="6303101"/>
            <a:ext cx="495475" cy="541756"/>
          </a:xfrm>
          <a:prstGeom prst="rect">
            <a:avLst/>
          </a:prstGeom>
        </p:spPr>
      </p:pic>
    </p:spTree>
    <p:extLst>
      <p:ext uri="{BB962C8B-B14F-4D97-AF65-F5344CB8AC3E}">
        <p14:creationId xmlns:p14="http://schemas.microsoft.com/office/powerpoint/2010/main" val="287362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3693"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15628" y="1140823"/>
            <a:ext cx="5844733" cy="5368594"/>
          </a:xfrm>
        </p:spPr>
        <p:txBody>
          <a:bodyPr/>
          <a:lstStyle/>
          <a:p>
            <a:pPr marL="457200" indent="-457200">
              <a:buClr>
                <a:srgbClr val="024B9C"/>
              </a:buClr>
              <a:buFont typeface="+mj-lt"/>
              <a:buAutoNum type="arabicPeriod" startAt="5"/>
            </a:pPr>
            <a:r>
              <a:rPr lang="en-IE" dirty="0" smtClean="0"/>
              <a:t>To add a </a:t>
            </a:r>
            <a:r>
              <a:rPr lang="en-IE" b="1" dirty="0" smtClean="0"/>
              <a:t>point infrastructure</a:t>
            </a:r>
            <a:r>
              <a:rPr lang="en-IE" dirty="0" smtClean="0"/>
              <a:t>. Select it in the drop-down list and </a:t>
            </a:r>
            <a:r>
              <a:rPr lang="en-IE" u="sng" dirty="0" smtClean="0"/>
              <a:t>double click </a:t>
            </a:r>
            <a:r>
              <a:rPr lang="en-IE" dirty="0" smtClean="0"/>
              <a:t>on the desired location and save.</a:t>
            </a:r>
          </a:p>
          <a:p>
            <a:pPr marL="457200" indent="-457200">
              <a:buClr>
                <a:srgbClr val="024B9C"/>
              </a:buClr>
              <a:buFont typeface="+mj-lt"/>
              <a:buAutoNum type="arabicPeriod" startAt="5"/>
            </a:pPr>
            <a:endParaRPr lang="en-IE" dirty="0"/>
          </a:p>
          <a:p>
            <a:pPr marL="457200" indent="-457200">
              <a:buClr>
                <a:srgbClr val="024B9C"/>
              </a:buClr>
              <a:buFont typeface="+mj-lt"/>
              <a:buAutoNum type="arabicPeriod" startAt="5"/>
            </a:pPr>
            <a:endParaRPr lang="en-IE" dirty="0" smtClean="0"/>
          </a:p>
          <a:p>
            <a:pPr marL="457200" indent="-457200">
              <a:buClr>
                <a:srgbClr val="024B9C"/>
              </a:buClr>
              <a:buFont typeface="+mj-lt"/>
              <a:buAutoNum type="arabicPeriod" startAt="5"/>
            </a:pPr>
            <a:endParaRPr lang="en-IE" dirty="0"/>
          </a:p>
          <a:p>
            <a:pPr marL="457200" indent="-457200">
              <a:buClr>
                <a:srgbClr val="024B9C"/>
              </a:buClr>
              <a:buFont typeface="+mj-lt"/>
              <a:buAutoNum type="arabicPeriod" startAt="5"/>
            </a:pPr>
            <a:r>
              <a:rPr lang="en-IE" dirty="0" smtClean="0"/>
              <a:t>To add </a:t>
            </a:r>
            <a:r>
              <a:rPr lang="en-IE" b="1" dirty="0" smtClean="0"/>
              <a:t>a line infrastructure</a:t>
            </a:r>
            <a:r>
              <a:rPr lang="en-IE" dirty="0" smtClean="0"/>
              <a:t>. Select it in the drop down list. Click once to initiate the line, another time to add a point on the line. </a:t>
            </a:r>
            <a:r>
              <a:rPr lang="en-IE" u="sng" dirty="0" smtClean="0"/>
              <a:t>Double click  the final point </a:t>
            </a:r>
            <a:r>
              <a:rPr lang="en-IE" dirty="0" smtClean="0"/>
              <a:t>to validate the line, and click “Save”.</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104953" y="1164727"/>
            <a:ext cx="457200" cy="461665"/>
          </a:xfrm>
          <a:prstGeom prst="rect">
            <a:avLst/>
          </a:prstGeom>
          <a:noFill/>
        </p:spPr>
        <p:txBody>
          <a:bodyPr wrap="square" rtlCol="0">
            <a:spAutoFit/>
          </a:bodyPr>
          <a:lstStyle/>
          <a:p>
            <a:r>
              <a:rPr lang="en-IE" sz="2400" dirty="0">
                <a:solidFill>
                  <a:srgbClr val="FFC000"/>
                </a:solidFill>
              </a:rPr>
              <a:t>5</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6" name="Picture 15"/>
          <p:cNvPicPr>
            <a:picLocks noChangeAspect="1"/>
          </p:cNvPicPr>
          <p:nvPr/>
        </p:nvPicPr>
        <p:blipFill rotWithShape="1">
          <a:blip r:embed="rId2"/>
          <a:srcRect r="1872" b="5785"/>
          <a:stretch/>
        </p:blipFill>
        <p:spPr>
          <a:xfrm>
            <a:off x="809897" y="218200"/>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410104" y="282142"/>
            <a:ext cx="483275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solidFill>
                  <a:schemeClr val="bg1"/>
                </a:solidFill>
                <a:latin typeface="Helvetica" panose="020B0604020202020204" pitchFamily="34" charset="0"/>
                <a:cs typeface="Helvetica" panose="020B0604020202020204" pitchFamily="34" charset="0"/>
              </a:rPr>
              <a:t>5. Location and Implementation schedu</a:t>
            </a:r>
            <a:r>
              <a:rPr lang="en-GB" sz="1800" dirty="0" smtClean="0">
                <a:solidFill>
                  <a:schemeClr val="bg1"/>
                </a:solidFill>
                <a:latin typeface="Helvetica" panose="020B0604020202020204" pitchFamily="34" charset="0"/>
                <a:cs typeface="Helvetica" panose="020B0604020202020204" pitchFamily="34" charset="0"/>
              </a:rPr>
              <a:t>le  </a:t>
            </a:r>
            <a:endParaRPr lang="en-GB" sz="18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895767" y="1520744"/>
            <a:ext cx="4752632" cy="1243354"/>
          </a:xfrm>
          <a:prstGeom prst="rect">
            <a:avLst/>
          </a:prstGeom>
        </p:spPr>
      </p:pic>
      <p:pic>
        <p:nvPicPr>
          <p:cNvPr id="5" name="Picture 4"/>
          <p:cNvPicPr>
            <a:picLocks noChangeAspect="1"/>
          </p:cNvPicPr>
          <p:nvPr/>
        </p:nvPicPr>
        <p:blipFill>
          <a:blip r:embed="rId4"/>
          <a:stretch>
            <a:fillRect/>
          </a:stretch>
        </p:blipFill>
        <p:spPr>
          <a:xfrm>
            <a:off x="127752" y="4729220"/>
            <a:ext cx="1807975" cy="1780197"/>
          </a:xfrm>
          <a:prstGeom prst="rect">
            <a:avLst/>
          </a:prstGeom>
        </p:spPr>
      </p:pic>
      <p:pic>
        <p:nvPicPr>
          <p:cNvPr id="6" name="Picture 5"/>
          <p:cNvPicPr>
            <a:picLocks noChangeAspect="1"/>
          </p:cNvPicPr>
          <p:nvPr/>
        </p:nvPicPr>
        <p:blipFill>
          <a:blip r:embed="rId5"/>
          <a:stretch>
            <a:fillRect/>
          </a:stretch>
        </p:blipFill>
        <p:spPr>
          <a:xfrm>
            <a:off x="2249224" y="4729220"/>
            <a:ext cx="1771184" cy="1776132"/>
          </a:xfrm>
          <a:prstGeom prst="rect">
            <a:avLst/>
          </a:prstGeom>
        </p:spPr>
      </p:pic>
      <p:pic>
        <p:nvPicPr>
          <p:cNvPr id="7" name="Picture 6"/>
          <p:cNvPicPr>
            <a:picLocks noChangeAspect="1"/>
          </p:cNvPicPr>
          <p:nvPr/>
        </p:nvPicPr>
        <p:blipFill>
          <a:blip r:embed="rId6"/>
          <a:stretch>
            <a:fillRect/>
          </a:stretch>
        </p:blipFill>
        <p:spPr>
          <a:xfrm>
            <a:off x="4319900" y="4729220"/>
            <a:ext cx="1763507" cy="1780197"/>
          </a:xfrm>
          <a:prstGeom prst="rect">
            <a:avLst/>
          </a:prstGeom>
        </p:spPr>
      </p:pic>
      <p:cxnSp>
        <p:nvCxnSpPr>
          <p:cNvPr id="10" name="Straight Arrow Connector 9"/>
          <p:cNvCxnSpPr/>
          <p:nvPr/>
        </p:nvCxnSpPr>
        <p:spPr>
          <a:xfrm>
            <a:off x="1935727" y="4978829"/>
            <a:ext cx="38076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79908" y="4948349"/>
            <a:ext cx="38076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953" y="4267555"/>
            <a:ext cx="457200" cy="461665"/>
          </a:xfrm>
          <a:prstGeom prst="rect">
            <a:avLst/>
          </a:prstGeom>
          <a:noFill/>
        </p:spPr>
        <p:txBody>
          <a:bodyPr wrap="square" rtlCol="0">
            <a:spAutoFit/>
          </a:bodyPr>
          <a:lstStyle/>
          <a:p>
            <a:r>
              <a:rPr lang="en-IE" sz="2400" dirty="0">
                <a:solidFill>
                  <a:srgbClr val="FFC000"/>
                </a:solidFill>
              </a:rPr>
              <a:t>6</a:t>
            </a:r>
            <a:r>
              <a:rPr lang="en-IE" sz="2400" dirty="0" smtClean="0">
                <a:solidFill>
                  <a:srgbClr val="FFC000"/>
                </a:solidFill>
              </a:rPr>
              <a:t>.</a:t>
            </a:r>
            <a:endParaRPr lang="fr-BE" sz="2400" dirty="0">
              <a:solidFill>
                <a:srgbClr val="FFC000"/>
              </a:solidFill>
            </a:endParaRPr>
          </a:p>
        </p:txBody>
      </p:sp>
      <p:sp>
        <p:nvSpPr>
          <p:cNvPr id="19" name="Action Button: Home 18">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
        <p:nvSpPr>
          <p:cNvPr id="21" name="Rectangle 20"/>
          <p:cNvSpPr/>
          <p:nvPr/>
        </p:nvSpPr>
        <p:spPr>
          <a:xfrm>
            <a:off x="4170292" y="2164952"/>
            <a:ext cx="1248034" cy="24963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794309" y="2289767"/>
            <a:ext cx="495475" cy="541756"/>
          </a:xfrm>
          <a:prstGeom prst="rect">
            <a:avLst/>
          </a:prstGeom>
        </p:spPr>
      </p:pic>
      <p:pic>
        <p:nvPicPr>
          <p:cNvPr id="23" name="Picture 22"/>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66678" y="4806684"/>
            <a:ext cx="495475" cy="541756"/>
          </a:xfrm>
          <a:prstGeom prst="rect">
            <a:avLst/>
          </a:prstGeom>
        </p:spPr>
      </p:pic>
      <p:sp>
        <p:nvSpPr>
          <p:cNvPr id="24" name="Rectangle 23"/>
          <p:cNvSpPr/>
          <p:nvPr/>
        </p:nvSpPr>
        <p:spPr>
          <a:xfrm>
            <a:off x="162070" y="4806684"/>
            <a:ext cx="530454" cy="24963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5" name="Rectangle 24"/>
          <p:cNvSpPr/>
          <p:nvPr/>
        </p:nvSpPr>
        <p:spPr>
          <a:xfrm>
            <a:off x="3463662" y="6220020"/>
            <a:ext cx="394235" cy="24963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6" name="Picture 25"/>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3490810" y="6252325"/>
            <a:ext cx="495475" cy="541756"/>
          </a:xfrm>
          <a:prstGeom prst="rect">
            <a:avLst/>
          </a:prstGeom>
        </p:spPr>
      </p:pic>
    </p:spTree>
    <p:extLst>
      <p:ext uri="{BB962C8B-B14F-4D97-AF65-F5344CB8AC3E}">
        <p14:creationId xmlns:p14="http://schemas.microsoft.com/office/powerpoint/2010/main" val="3668342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6379321" cy="6860929"/>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15628" y="787895"/>
            <a:ext cx="5844733" cy="5721522"/>
          </a:xfrm>
        </p:spPr>
        <p:txBody>
          <a:bodyPr/>
          <a:lstStyle/>
          <a:p>
            <a:pPr>
              <a:buClr>
                <a:srgbClr val="024B9C"/>
              </a:buClr>
            </a:pPr>
            <a:r>
              <a:rPr lang="en-IE" dirty="0" smtClean="0"/>
              <a:t>To add a </a:t>
            </a:r>
            <a:r>
              <a:rPr lang="en-IE" b="1" dirty="0" smtClean="0"/>
              <a:t>polygon infrastructure</a:t>
            </a:r>
            <a:r>
              <a:rPr lang="en-IE" dirty="0" smtClean="0"/>
              <a:t>. Select it in the drop-down list.</a:t>
            </a:r>
          </a:p>
          <a:p>
            <a:pPr marL="0" indent="0">
              <a:buClr>
                <a:srgbClr val="024B9C"/>
              </a:buClr>
              <a:buNone/>
            </a:pPr>
            <a:endParaRPr lang="en-IE" dirty="0"/>
          </a:p>
          <a:p>
            <a:pPr>
              <a:buClr>
                <a:srgbClr val="024B9C"/>
              </a:buClr>
            </a:pPr>
            <a:r>
              <a:rPr lang="en-IE" dirty="0" smtClean="0"/>
              <a:t>Drag your mouse, and click to add a point to the polygon. </a:t>
            </a:r>
          </a:p>
          <a:p>
            <a:pPr marL="457200" indent="-457200">
              <a:buClr>
                <a:srgbClr val="024B9C"/>
              </a:buClr>
              <a:buFont typeface="+mj-lt"/>
              <a:buAutoNum type="arabicPeriod" startAt="5"/>
            </a:pPr>
            <a:endParaRPr lang="en-IE" dirty="0"/>
          </a:p>
          <a:p>
            <a:pPr>
              <a:buClr>
                <a:srgbClr val="024B9C"/>
              </a:buClr>
            </a:pPr>
            <a:r>
              <a:rPr lang="en-IE" u="sng" dirty="0" smtClean="0"/>
              <a:t>Double click </a:t>
            </a:r>
            <a:r>
              <a:rPr lang="en-IE" dirty="0" smtClean="0"/>
              <a:t>to finish the polygon and press “</a:t>
            </a:r>
            <a:r>
              <a:rPr lang="en-IE" dirty="0"/>
              <a:t>S</a:t>
            </a:r>
            <a:r>
              <a:rPr lang="en-IE" dirty="0" smtClean="0"/>
              <a:t>ave”.</a:t>
            </a:r>
          </a:p>
          <a:p>
            <a:pPr marL="457200" indent="-457200">
              <a:buClr>
                <a:srgbClr val="024B9C"/>
              </a:buClr>
              <a:buFont typeface="+mj-lt"/>
              <a:buAutoNum type="arabicPeriod" startAt="5"/>
            </a:pPr>
            <a:endParaRPr lang="en-IE" dirty="0"/>
          </a:p>
          <a:p>
            <a:pPr>
              <a:buClr>
                <a:srgbClr val="024B9C"/>
              </a:buClr>
            </a:pPr>
            <a:r>
              <a:rPr lang="en-IE" dirty="0" smtClean="0"/>
              <a:t>The </a:t>
            </a:r>
            <a:r>
              <a:rPr lang="en-IE" b="1" dirty="0" smtClean="0"/>
              <a:t>polygon infrastructure</a:t>
            </a:r>
            <a:r>
              <a:rPr lang="en-IE" dirty="0"/>
              <a:t> </a:t>
            </a:r>
            <a:r>
              <a:rPr lang="en-IE" dirty="0" smtClean="0"/>
              <a:t>will appear on the map.  </a:t>
            </a: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76915" y="979795"/>
            <a:ext cx="457200" cy="461665"/>
          </a:xfrm>
          <a:prstGeom prst="rect">
            <a:avLst/>
          </a:prstGeom>
          <a:noFill/>
        </p:spPr>
        <p:txBody>
          <a:bodyPr wrap="square" rtlCol="0">
            <a:spAutoFit/>
          </a:bodyPr>
          <a:lstStyle/>
          <a:p>
            <a:r>
              <a:rPr lang="en-IE" sz="2400" dirty="0">
                <a:solidFill>
                  <a:srgbClr val="FFC000"/>
                </a:solidFill>
              </a:rPr>
              <a:t>7</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6" name="Picture 15"/>
          <p:cNvPicPr>
            <a:picLocks noChangeAspect="1"/>
          </p:cNvPicPr>
          <p:nvPr/>
        </p:nvPicPr>
        <p:blipFill rotWithShape="1">
          <a:blip r:embed="rId2"/>
          <a:srcRect r="1872" b="5785"/>
          <a:stretch/>
        </p:blipFill>
        <p:spPr>
          <a:xfrm>
            <a:off x="809897" y="218200"/>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410104" y="282142"/>
            <a:ext cx="483275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solidFill>
                  <a:schemeClr val="bg1"/>
                </a:solidFill>
                <a:latin typeface="Helvetica" panose="020B0604020202020204" pitchFamily="34" charset="0"/>
                <a:cs typeface="Helvetica" panose="020B0604020202020204" pitchFamily="34" charset="0"/>
              </a:rPr>
              <a:t>5. Location and Implementation schedu</a:t>
            </a:r>
            <a:r>
              <a:rPr lang="en-GB" sz="1800" dirty="0" smtClean="0">
                <a:solidFill>
                  <a:schemeClr val="bg1"/>
                </a:solidFill>
                <a:latin typeface="Helvetica" panose="020B0604020202020204" pitchFamily="34" charset="0"/>
                <a:cs typeface="Helvetica" panose="020B0604020202020204" pitchFamily="34" charset="0"/>
              </a:rPr>
              <a:t>le  </a:t>
            </a:r>
            <a:endParaRPr lang="en-GB" sz="1800" dirty="0">
              <a:solidFill>
                <a:schemeClr val="bg1"/>
              </a:solidFill>
              <a:latin typeface="Helvetica" panose="020B0604020202020204" pitchFamily="34" charset="0"/>
              <a:cs typeface="Helvetica" panose="020B0604020202020204" pitchFamily="34" charset="0"/>
            </a:endParaRPr>
          </a:p>
        </p:txBody>
      </p:sp>
      <p:cxnSp>
        <p:nvCxnSpPr>
          <p:cNvPr id="18" name="Straight Arrow Connector 17"/>
          <p:cNvCxnSpPr/>
          <p:nvPr/>
        </p:nvCxnSpPr>
        <p:spPr>
          <a:xfrm>
            <a:off x="3119741" y="2143397"/>
            <a:ext cx="1" cy="32112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Action Button: Home 18">
            <a:hlinkClick r:id="rId3"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rotWithShape="1">
          <a:blip r:embed="rId4"/>
          <a:srcRect b="35525"/>
          <a:stretch/>
        </p:blipFill>
        <p:spPr>
          <a:xfrm>
            <a:off x="809897" y="1081109"/>
            <a:ext cx="4920188" cy="1035074"/>
          </a:xfrm>
          <a:prstGeom prst="rect">
            <a:avLst/>
          </a:prstGeom>
        </p:spPr>
      </p:pic>
      <p:pic>
        <p:nvPicPr>
          <p:cNvPr id="12" name="Picture 11"/>
          <p:cNvPicPr>
            <a:picLocks noChangeAspect="1"/>
          </p:cNvPicPr>
          <p:nvPr/>
        </p:nvPicPr>
        <p:blipFill rotWithShape="1">
          <a:blip r:embed="rId5"/>
          <a:srcRect b="27362"/>
          <a:stretch/>
        </p:blipFill>
        <p:spPr>
          <a:xfrm>
            <a:off x="809897" y="2462888"/>
            <a:ext cx="4920188" cy="1063461"/>
          </a:xfrm>
          <a:prstGeom prst="rect">
            <a:avLst/>
          </a:prstGeom>
        </p:spPr>
      </p:pic>
      <p:pic>
        <p:nvPicPr>
          <p:cNvPr id="13" name="Picture 12"/>
          <p:cNvPicPr>
            <a:picLocks noChangeAspect="1"/>
          </p:cNvPicPr>
          <p:nvPr/>
        </p:nvPicPr>
        <p:blipFill>
          <a:blip r:embed="rId6"/>
          <a:stretch>
            <a:fillRect/>
          </a:stretch>
        </p:blipFill>
        <p:spPr>
          <a:xfrm>
            <a:off x="822775" y="3924293"/>
            <a:ext cx="4894431" cy="1101095"/>
          </a:xfrm>
          <a:prstGeom prst="rect">
            <a:avLst/>
          </a:prstGeom>
        </p:spPr>
      </p:pic>
      <p:cxnSp>
        <p:nvCxnSpPr>
          <p:cNvPr id="26" name="Straight Arrow Connector 25"/>
          <p:cNvCxnSpPr/>
          <p:nvPr/>
        </p:nvCxnSpPr>
        <p:spPr>
          <a:xfrm>
            <a:off x="3115308" y="3551381"/>
            <a:ext cx="1" cy="32112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a:stretch>
            <a:fillRect/>
          </a:stretch>
        </p:blipFill>
        <p:spPr>
          <a:xfrm>
            <a:off x="809897" y="5423332"/>
            <a:ext cx="4858952" cy="948219"/>
          </a:xfrm>
          <a:prstGeom prst="rect">
            <a:avLst/>
          </a:prstGeom>
        </p:spPr>
      </p:pic>
      <p:pic>
        <p:nvPicPr>
          <p:cNvPr id="32" name="Picture 31"/>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376244" y="4379540"/>
            <a:ext cx="495475" cy="541756"/>
          </a:xfrm>
          <a:prstGeom prst="rect">
            <a:avLst/>
          </a:prstGeom>
        </p:spPr>
      </p:pic>
      <p:cxnSp>
        <p:nvCxnSpPr>
          <p:cNvPr id="29" name="Straight Arrow Connector 28"/>
          <p:cNvCxnSpPr/>
          <p:nvPr/>
        </p:nvCxnSpPr>
        <p:spPr>
          <a:xfrm>
            <a:off x="3110875" y="5077171"/>
            <a:ext cx="1" cy="32112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247702" y="1818443"/>
            <a:ext cx="1248034" cy="24963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3" name="Rectangle 32"/>
          <p:cNvSpPr/>
          <p:nvPr/>
        </p:nvSpPr>
        <p:spPr>
          <a:xfrm>
            <a:off x="3982353" y="4377944"/>
            <a:ext cx="889366" cy="17463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5" name="Picture 34"/>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776892" y="1965185"/>
            <a:ext cx="495475" cy="541756"/>
          </a:xfrm>
          <a:prstGeom prst="rect">
            <a:avLst/>
          </a:prstGeom>
        </p:spPr>
      </p:pic>
      <p:pic>
        <p:nvPicPr>
          <p:cNvPr id="37" name="Picture 36"/>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1899501" y="2991119"/>
            <a:ext cx="495475" cy="541756"/>
          </a:xfrm>
          <a:prstGeom prst="rect">
            <a:avLst/>
          </a:prstGeom>
        </p:spPr>
      </p:pic>
      <p:sp>
        <p:nvSpPr>
          <p:cNvPr id="38" name="Rectangle 37"/>
          <p:cNvSpPr/>
          <p:nvPr/>
        </p:nvSpPr>
        <p:spPr>
          <a:xfrm>
            <a:off x="1899501" y="2963605"/>
            <a:ext cx="376549" cy="38795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647952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127"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07485" y="798967"/>
            <a:ext cx="5835364" cy="6059033"/>
          </a:xfrm>
        </p:spPr>
        <p:txBody>
          <a:bodyPr/>
          <a:lstStyle/>
          <a:p>
            <a:pPr marL="457200" indent="-457200" algn="just">
              <a:buClr>
                <a:srgbClr val="024B9C"/>
              </a:buClr>
              <a:buFont typeface="+mj-lt"/>
              <a:buAutoNum type="arabicPeriod" startAt="8"/>
            </a:pPr>
            <a:r>
              <a:rPr lang="en-IE" dirty="0" smtClean="0"/>
              <a:t>To edit an infrastructure. Undo the “Add infrastructure button”. Select the desired element. A window will pop-up.</a:t>
            </a:r>
          </a:p>
          <a:p>
            <a:pPr marL="457200" indent="-457200" algn="just">
              <a:buClr>
                <a:srgbClr val="024B9C"/>
              </a:buClr>
              <a:buFont typeface="+mj-lt"/>
              <a:buAutoNum type="arabicPeriod" startAt="8"/>
            </a:pPr>
            <a:endParaRPr lang="en-IE" dirty="0" smtClean="0"/>
          </a:p>
          <a:p>
            <a:pPr marL="457200" indent="-457200" algn="just">
              <a:buClr>
                <a:srgbClr val="024B9C"/>
              </a:buClr>
              <a:buFont typeface="+mj-lt"/>
              <a:buAutoNum type="arabicPeriod" startAt="8"/>
            </a:pPr>
            <a:endParaRPr lang="en-IE" dirty="0" smtClean="0"/>
          </a:p>
          <a:p>
            <a:pPr marL="457200" indent="-457200" algn="just">
              <a:buClr>
                <a:srgbClr val="024B9C"/>
              </a:buClr>
              <a:buFont typeface="+mj-lt"/>
              <a:buAutoNum type="arabicPeriod" startAt="8"/>
            </a:pPr>
            <a:r>
              <a:rPr lang="en-IE" dirty="0" smtClean="0"/>
              <a:t>For the other questions of Section 5. Click on “Edit” to fill-in/edit the section 5.2. Remember to “Save” before moving to the next section.</a:t>
            </a:r>
            <a:endParaRPr lang="en-IE" dirty="0"/>
          </a:p>
          <a:p>
            <a:pPr marL="457254" lvl="1" indent="0" algn="just">
              <a:buClr>
                <a:srgbClr val="024B9C"/>
              </a:buClr>
              <a:buNone/>
            </a:pPr>
            <a:r>
              <a:rPr lang="en-IE" sz="1200" i="1" dirty="0" smtClean="0"/>
              <a:t>If questions in section 5.2 do </a:t>
            </a:r>
            <a:r>
              <a:rPr lang="en-IE" sz="1200" i="1" dirty="0"/>
              <a:t>not appear it means that you </a:t>
            </a:r>
            <a:r>
              <a:rPr lang="en-IE" sz="1200" i="1" u="sng" dirty="0"/>
              <a:t>did not </a:t>
            </a:r>
            <a:r>
              <a:rPr lang="en-IE" sz="1200" i="1" dirty="0" smtClean="0"/>
              <a:t>select </a:t>
            </a:r>
            <a:r>
              <a:rPr lang="en-IE" sz="1200" i="1" dirty="0"/>
              <a:t>a joint project cooperation mechanism is section </a:t>
            </a:r>
            <a:r>
              <a:rPr lang="en-IE" sz="1200" i="1" dirty="0" smtClean="0"/>
              <a:t>3.1(</a:t>
            </a:r>
            <a:r>
              <a:rPr lang="en-IE" sz="1200" i="1" dirty="0" smtClean="0">
                <a:hlinkClick r:id="rId2" action="ppaction://hlinksldjump"/>
              </a:rPr>
              <a:t>see slide 8</a:t>
            </a:r>
            <a:r>
              <a:rPr lang="en-IE" sz="1200" i="1" dirty="0" smtClean="0"/>
              <a:t>)</a:t>
            </a:r>
            <a:r>
              <a:rPr lang="en-IE" dirty="0" smtClean="0"/>
              <a:t>.</a:t>
            </a:r>
          </a:p>
          <a:p>
            <a:pPr marL="457254" lvl="1" indent="0">
              <a:buClr>
                <a:srgbClr val="024B9C"/>
              </a:buClr>
              <a:buNone/>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34905" y="872451"/>
            <a:ext cx="457200" cy="461665"/>
          </a:xfrm>
          <a:prstGeom prst="rect">
            <a:avLst/>
          </a:prstGeom>
          <a:noFill/>
        </p:spPr>
        <p:txBody>
          <a:bodyPr wrap="square" rtlCol="0">
            <a:spAutoFit/>
          </a:bodyPr>
          <a:lstStyle/>
          <a:p>
            <a:r>
              <a:rPr lang="en-IE" sz="2400" dirty="0">
                <a:solidFill>
                  <a:srgbClr val="FFC000"/>
                </a:solidFill>
              </a:rPr>
              <a:t>8</a:t>
            </a:r>
            <a:r>
              <a:rPr lang="en-IE" sz="2400" dirty="0" smtClean="0">
                <a:solidFill>
                  <a:srgbClr val="FFC000"/>
                </a:solidFill>
              </a:rPr>
              <a:t>.</a:t>
            </a:r>
            <a:endParaRPr lang="fr-BE" sz="2400" dirty="0">
              <a:solidFill>
                <a:srgbClr val="FFC000"/>
              </a:solidFill>
            </a:endParaRPr>
          </a:p>
        </p:txBody>
      </p:sp>
      <p:pic>
        <p:nvPicPr>
          <p:cNvPr id="4" name="Picture 3"/>
          <p:cNvPicPr>
            <a:picLocks noChangeAspect="1"/>
          </p:cNvPicPr>
          <p:nvPr/>
        </p:nvPicPr>
        <p:blipFill>
          <a:blip r:embed="rId3"/>
          <a:stretch>
            <a:fillRect/>
          </a:stretch>
        </p:blipFill>
        <p:spPr>
          <a:xfrm>
            <a:off x="1628702" y="1474568"/>
            <a:ext cx="3096057" cy="1152686"/>
          </a:xfrm>
          <a:prstGeom prst="rect">
            <a:avLst/>
          </a:prstGeom>
        </p:spPr>
      </p:pic>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491302" y="1619211"/>
            <a:ext cx="495475" cy="541756"/>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9</a:t>
            </a:r>
            <a:r>
              <a:rPr lang="en-IE" sz="2400" dirty="0" smtClean="0">
                <a:solidFill>
                  <a:srgbClr val="FFC000"/>
                </a:solidFill>
              </a:rPr>
              <a:t>.</a:t>
            </a:r>
            <a:endParaRPr lang="fr-BE" sz="2400" dirty="0">
              <a:solidFill>
                <a:srgbClr val="FFC000"/>
              </a:solidFill>
            </a:endParaRPr>
          </a:p>
        </p:txBody>
      </p:sp>
      <p:sp>
        <p:nvSpPr>
          <p:cNvPr id="25" name="Rectangle 24"/>
          <p:cNvSpPr/>
          <p:nvPr/>
        </p:nvSpPr>
        <p:spPr>
          <a:xfrm>
            <a:off x="2315836" y="1619211"/>
            <a:ext cx="569696" cy="35941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14629881" flipH="1" flipV="1">
            <a:off x="4159084" y="-238772"/>
            <a:ext cx="2714246" cy="4768049"/>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16" name="Picture 15"/>
          <p:cNvPicPr>
            <a:picLocks noChangeAspect="1"/>
          </p:cNvPicPr>
          <p:nvPr/>
        </p:nvPicPr>
        <p:blipFill rotWithShape="1">
          <a:blip r:embed="rId6"/>
          <a:srcRect r="1872" b="5785"/>
          <a:stretch/>
        </p:blipFill>
        <p:spPr>
          <a:xfrm>
            <a:off x="809897" y="218200"/>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1410104" y="282142"/>
            <a:ext cx="483275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solidFill>
                  <a:schemeClr val="bg1"/>
                </a:solidFill>
                <a:latin typeface="Helvetica" panose="020B0604020202020204" pitchFamily="34" charset="0"/>
                <a:cs typeface="Helvetica" panose="020B0604020202020204" pitchFamily="34" charset="0"/>
              </a:rPr>
              <a:t>5. Location and Implementation schedu</a:t>
            </a:r>
            <a:r>
              <a:rPr lang="en-GB" sz="1800" dirty="0" smtClean="0">
                <a:solidFill>
                  <a:schemeClr val="bg1"/>
                </a:solidFill>
                <a:latin typeface="Helvetica" panose="020B0604020202020204" pitchFamily="34" charset="0"/>
                <a:cs typeface="Helvetica" panose="020B0604020202020204" pitchFamily="34" charset="0"/>
              </a:rPr>
              <a:t>le  </a:t>
            </a:r>
            <a:endParaRPr lang="en-GB" sz="1800" dirty="0">
              <a:solidFill>
                <a:schemeClr val="bg1"/>
              </a:solidFill>
              <a:latin typeface="Helvetica" panose="020B0604020202020204" pitchFamily="34" charset="0"/>
              <a:cs typeface="Helvetica" panose="020B0604020202020204" pitchFamily="34" charset="0"/>
            </a:endParaRPr>
          </a:p>
        </p:txBody>
      </p:sp>
      <p:sp>
        <p:nvSpPr>
          <p:cNvPr id="18" name="Action Button: Home 17">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3" name="Picture 2"/>
          <p:cNvPicPr>
            <a:picLocks noChangeAspect="1"/>
          </p:cNvPicPr>
          <p:nvPr/>
        </p:nvPicPr>
        <p:blipFill>
          <a:blip r:embed="rId8"/>
          <a:stretch>
            <a:fillRect/>
          </a:stretch>
        </p:blipFill>
        <p:spPr>
          <a:xfrm>
            <a:off x="8222539" y="2107367"/>
            <a:ext cx="2752464" cy="1201075"/>
          </a:xfrm>
          <a:prstGeom prst="rect">
            <a:avLst/>
          </a:prstGeom>
        </p:spPr>
      </p:pic>
      <p:sp>
        <p:nvSpPr>
          <p:cNvPr id="22" name="Rectangle 21"/>
          <p:cNvSpPr/>
          <p:nvPr/>
        </p:nvSpPr>
        <p:spPr>
          <a:xfrm>
            <a:off x="8216875" y="2311880"/>
            <a:ext cx="802971" cy="23958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8558479" y="2433432"/>
            <a:ext cx="495475" cy="541756"/>
          </a:xfrm>
          <a:prstGeom prst="rect">
            <a:avLst/>
          </a:prstGeom>
        </p:spPr>
      </p:pic>
      <p:pic>
        <p:nvPicPr>
          <p:cNvPr id="5" name="Picture 4"/>
          <p:cNvPicPr>
            <a:picLocks noChangeAspect="1"/>
          </p:cNvPicPr>
          <p:nvPr/>
        </p:nvPicPr>
        <p:blipFill>
          <a:blip r:embed="rId9"/>
          <a:stretch>
            <a:fillRect/>
          </a:stretch>
        </p:blipFill>
        <p:spPr>
          <a:xfrm>
            <a:off x="633885" y="4007333"/>
            <a:ext cx="5442361" cy="937860"/>
          </a:xfrm>
          <a:prstGeom prst="rect">
            <a:avLst/>
          </a:prstGeom>
        </p:spPr>
      </p:pic>
      <p:pic>
        <p:nvPicPr>
          <p:cNvPr id="7" name="Picture 6"/>
          <p:cNvPicPr>
            <a:picLocks noChangeAspect="1"/>
          </p:cNvPicPr>
          <p:nvPr/>
        </p:nvPicPr>
        <p:blipFill>
          <a:blip r:embed="rId10"/>
          <a:stretch>
            <a:fillRect/>
          </a:stretch>
        </p:blipFill>
        <p:spPr>
          <a:xfrm>
            <a:off x="793842" y="5258486"/>
            <a:ext cx="4981254" cy="1454943"/>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742615" y="4095864"/>
            <a:ext cx="495475" cy="541756"/>
          </a:xfrm>
          <a:prstGeom prst="rect">
            <a:avLst/>
          </a:prstGeom>
        </p:spPr>
      </p:pic>
      <p:sp>
        <p:nvSpPr>
          <p:cNvPr id="34" name="Rectangle 33"/>
          <p:cNvSpPr/>
          <p:nvPr/>
        </p:nvSpPr>
        <p:spPr>
          <a:xfrm>
            <a:off x="5695422" y="3848430"/>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23" name="Straight Arrow Connector 22"/>
          <p:cNvCxnSpPr/>
          <p:nvPr/>
        </p:nvCxnSpPr>
        <p:spPr>
          <a:xfrm>
            <a:off x="3149185" y="4937357"/>
            <a:ext cx="1" cy="32112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rot="14629881" flipH="1" flipV="1">
            <a:off x="6058256" y="4279187"/>
            <a:ext cx="801763" cy="598664"/>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Tree>
    <p:extLst>
      <p:ext uri="{BB962C8B-B14F-4D97-AF65-F5344CB8AC3E}">
        <p14:creationId xmlns:p14="http://schemas.microsoft.com/office/powerpoint/2010/main" val="616955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9789"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86605" y="1384663"/>
            <a:ext cx="5656243" cy="5464786"/>
          </a:xfrm>
        </p:spPr>
        <p:txBody>
          <a:bodyPr/>
          <a:lstStyle/>
          <a:p>
            <a:pPr marL="457200" indent="-457200">
              <a:buClr>
                <a:srgbClr val="024B9C"/>
              </a:buClr>
              <a:buFont typeface="+mj-lt"/>
              <a:buAutoNum type="arabicPeriod"/>
            </a:pPr>
            <a:r>
              <a:rPr lang="en-IE" dirty="0" smtClean="0"/>
              <a:t>Click on “Edit” to fill-in/edit the section.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r>
              <a:rPr lang="en-IE" dirty="0"/>
              <a:t>A window will pop-up to edit the information. Remember to click the “Save” button before moving to the next </a:t>
            </a:r>
            <a:r>
              <a:rPr lang="en-IE" dirty="0" smtClean="0"/>
              <a:t>section. Incomplete </a:t>
            </a:r>
            <a:r>
              <a:rPr lang="en-IE" dirty="0"/>
              <a:t>sections are marked in </a:t>
            </a:r>
            <a:r>
              <a:rPr lang="en-IE" dirty="0" smtClean="0">
                <a:solidFill>
                  <a:srgbClr val="FF2020"/>
                </a:solidFill>
              </a:rPr>
              <a:t>red</a:t>
            </a:r>
            <a:r>
              <a:rPr lang="en-IE" dirty="0" smtClean="0"/>
              <a:t>.</a:t>
            </a:r>
            <a:endParaRPr lang="en-IE" sz="1200" i="1" dirty="0" smtClean="0"/>
          </a:p>
          <a:p>
            <a:pPr marL="0" indent="0">
              <a:buClr>
                <a:srgbClr val="024B9C"/>
              </a:buClr>
              <a:buNone/>
            </a:pPr>
            <a:r>
              <a:rPr lang="en-IE" sz="1200" i="1" dirty="0" smtClean="0"/>
              <a:t>If </a:t>
            </a:r>
            <a:r>
              <a:rPr lang="en-IE" sz="1200" i="1" dirty="0"/>
              <a:t>questions in section 5.2 do not appear it means that you </a:t>
            </a:r>
            <a:r>
              <a:rPr lang="en-IE" sz="1200" i="1" u="sng" dirty="0"/>
              <a:t>did not </a:t>
            </a:r>
            <a:r>
              <a:rPr lang="en-IE" sz="1200" i="1" dirty="0"/>
              <a:t>select a joint project cooperation mechanism is section 3.1(</a:t>
            </a:r>
            <a:r>
              <a:rPr lang="en-IE" sz="1200" i="1" dirty="0">
                <a:hlinkClick r:id="rId2" action="ppaction://hlinksldjump"/>
              </a:rPr>
              <a:t>see slide 8</a:t>
            </a:r>
            <a:r>
              <a:rPr lang="en-IE" sz="1200" i="1" dirty="0"/>
              <a:t>)</a:t>
            </a:r>
            <a:r>
              <a:rPr lang="en-IE" sz="1200" dirty="0"/>
              <a:t>.</a:t>
            </a:r>
          </a:p>
          <a:p>
            <a:pPr marL="457200" indent="-457200">
              <a:buClr>
                <a:srgbClr val="024B9C"/>
              </a:buClr>
              <a:buFont typeface="+mj-lt"/>
              <a:buAutoNum type="arabicPeriod" startAt="4"/>
            </a:pPr>
            <a:endParaRPr lang="en-IE" dirty="0" smtClean="0"/>
          </a:p>
          <a:p>
            <a:pPr marL="457200" indent="-457200">
              <a:buClr>
                <a:srgbClr val="024B9C"/>
              </a:buClr>
              <a:buFont typeface="+mj-lt"/>
              <a:buAutoNum type="arabicPeriod" startAt="4"/>
            </a:pPr>
            <a:endParaRPr lang="en-IE" dirty="0" smtClean="0"/>
          </a:p>
          <a:p>
            <a:pPr marL="457200" indent="-457200">
              <a:buClr>
                <a:srgbClr val="024B9C"/>
              </a:buClr>
              <a:buFont typeface="+mj-lt"/>
              <a:buAutoNum type="arabicPeriod" startAt="4"/>
            </a:pPr>
            <a:endParaRPr lang="en-IE" dirty="0"/>
          </a:p>
          <a:p>
            <a:pPr marL="457200" indent="-457200">
              <a:buClr>
                <a:srgbClr val="024B9C"/>
              </a:buClr>
              <a:buFont typeface="+mj-lt"/>
              <a:buAutoNum type="arabicPeriod" startAt="4"/>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71151" y="1307291"/>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pic>
        <p:nvPicPr>
          <p:cNvPr id="3" name="Picture 2"/>
          <p:cNvPicPr>
            <a:picLocks noChangeAspect="1"/>
          </p:cNvPicPr>
          <p:nvPr/>
        </p:nvPicPr>
        <p:blipFill>
          <a:blip r:embed="rId3"/>
          <a:stretch>
            <a:fillRect/>
          </a:stretch>
        </p:blipFill>
        <p:spPr>
          <a:xfrm>
            <a:off x="456509" y="1871883"/>
            <a:ext cx="5525880" cy="905423"/>
          </a:xfrm>
          <a:prstGeom prst="rect">
            <a:avLst/>
          </a:prstGeom>
        </p:spPr>
      </p:pic>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584996" y="1884141"/>
            <a:ext cx="495475" cy="541756"/>
          </a:xfrm>
          <a:prstGeom prst="rect">
            <a:avLst/>
          </a:prstGeom>
        </p:spPr>
      </p:pic>
      <p:pic>
        <p:nvPicPr>
          <p:cNvPr id="4" name="Picture 3"/>
          <p:cNvPicPr>
            <a:picLocks noChangeAspect="1"/>
          </p:cNvPicPr>
          <p:nvPr/>
        </p:nvPicPr>
        <p:blipFill>
          <a:blip r:embed="rId6"/>
          <a:stretch>
            <a:fillRect/>
          </a:stretch>
        </p:blipFill>
        <p:spPr>
          <a:xfrm>
            <a:off x="499751" y="4306948"/>
            <a:ext cx="5482638" cy="1582029"/>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5" name="Rectangle 24"/>
          <p:cNvSpPr/>
          <p:nvPr/>
        </p:nvSpPr>
        <p:spPr>
          <a:xfrm>
            <a:off x="5507501" y="1768956"/>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877831" y="5710405"/>
            <a:ext cx="495475" cy="541756"/>
          </a:xfrm>
          <a:prstGeom prst="rect">
            <a:avLst/>
          </a:prstGeom>
        </p:spPr>
      </p:pic>
      <p:sp>
        <p:nvSpPr>
          <p:cNvPr id="34" name="Rectangle 33"/>
          <p:cNvSpPr/>
          <p:nvPr/>
        </p:nvSpPr>
        <p:spPr>
          <a:xfrm>
            <a:off x="2887079" y="5573116"/>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6" name="Freeform 35"/>
          <p:cNvSpPr/>
          <p:nvPr/>
        </p:nvSpPr>
        <p:spPr>
          <a:xfrm rot="6970119" flipH="1">
            <a:off x="3230637" y="3648822"/>
            <a:ext cx="3732140" cy="2137940"/>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16" name="Picture 15"/>
          <p:cNvPicPr>
            <a:picLocks noChangeAspect="1"/>
          </p:cNvPicPr>
          <p:nvPr/>
        </p:nvPicPr>
        <p:blipFill rotWithShape="1">
          <a:blip r:embed="rId7"/>
          <a:srcRect l="11261" t="7746"/>
          <a:stretch/>
        </p:blipFill>
        <p:spPr>
          <a:xfrm>
            <a:off x="1941838" y="250538"/>
            <a:ext cx="600207" cy="58003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2633158" y="282142"/>
            <a:ext cx="2346166"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bg1"/>
                </a:solidFill>
                <a:latin typeface="Helvetica" panose="020B0604020202020204" pitchFamily="34" charset="0"/>
                <a:cs typeface="Helvetica" panose="020B0604020202020204" pitchFamily="34" charset="0"/>
              </a:rPr>
              <a:t>6</a:t>
            </a:r>
            <a:r>
              <a:rPr lang="en-GB" sz="2400" dirty="0" smtClean="0">
                <a:solidFill>
                  <a:schemeClr val="bg1"/>
                </a:solidFill>
                <a:latin typeface="Helvetica" panose="020B0604020202020204" pitchFamily="34" charset="0"/>
                <a:cs typeface="Helvetica" panose="020B0604020202020204" pitchFamily="34" charset="0"/>
              </a:rPr>
              <a:t>. Project costs  </a:t>
            </a:r>
            <a:endParaRPr lang="en-GB" sz="2400" dirty="0">
              <a:solidFill>
                <a:schemeClr val="bg1"/>
              </a:solidFill>
              <a:latin typeface="Helvetica" panose="020B0604020202020204" pitchFamily="34" charset="0"/>
              <a:cs typeface="Helvetica" panose="020B0604020202020204" pitchFamily="34" charset="0"/>
            </a:endParaRPr>
          </a:p>
        </p:txBody>
      </p:sp>
      <p:sp>
        <p:nvSpPr>
          <p:cNvPr id="18" name="Action Button: Home 17">
            <a:hlinkClick r:id="rId8"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00749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9669" y="0"/>
            <a:ext cx="6478779"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86605" y="1245325"/>
            <a:ext cx="5862849" cy="5604123"/>
          </a:xfrm>
        </p:spPr>
        <p:txBody>
          <a:bodyPr/>
          <a:lstStyle/>
          <a:p>
            <a:pPr marL="457200" indent="-457200">
              <a:buClr>
                <a:srgbClr val="024B9C"/>
              </a:buClr>
              <a:buFont typeface="+mj-lt"/>
              <a:buAutoNum type="arabicPeriod"/>
            </a:pPr>
            <a:r>
              <a:rPr lang="en-IE" dirty="0" smtClean="0"/>
              <a:t>Click on “Edit” to fill-in/edit the section.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If you selected “No” in question 7.1, you will not be able to reply to respond to questions 7.2 and 7.3.</a:t>
            </a:r>
            <a:endParaRPr lang="en-IE" dirty="0"/>
          </a:p>
          <a:p>
            <a:pPr marL="457200" indent="-457200">
              <a:buClr>
                <a:srgbClr val="024B9C"/>
              </a:buClr>
              <a:buFont typeface="+mj-lt"/>
              <a:buAutoNum type="arabicPeriod"/>
            </a:pPr>
            <a:r>
              <a:rPr lang="en-IE" dirty="0" smtClean="0"/>
              <a:t>Remember </a:t>
            </a:r>
            <a:r>
              <a:rPr lang="en-IE" dirty="0"/>
              <a:t>to click the “Save” button before moving to the next section</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pic>
        <p:nvPicPr>
          <p:cNvPr id="3" name="Picture 2"/>
          <p:cNvPicPr>
            <a:picLocks noChangeAspect="1"/>
          </p:cNvPicPr>
          <p:nvPr/>
        </p:nvPicPr>
        <p:blipFill>
          <a:blip r:embed="rId2"/>
          <a:stretch>
            <a:fillRect/>
          </a:stretch>
        </p:blipFill>
        <p:spPr>
          <a:xfrm>
            <a:off x="191118" y="1845314"/>
            <a:ext cx="6056664" cy="951469"/>
          </a:xfrm>
          <a:prstGeom prst="rect">
            <a:avLst/>
          </a:prstGeom>
        </p:spPr>
      </p:pic>
      <p:sp>
        <p:nvSpPr>
          <p:cNvPr id="8" name="TextBox 7"/>
          <p:cNvSpPr txBox="1"/>
          <p:nvPr/>
        </p:nvSpPr>
        <p:spPr>
          <a:xfrm>
            <a:off x="271151" y="1307291"/>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883090" y="1955464"/>
            <a:ext cx="495475" cy="541756"/>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5" name="Rectangle 24"/>
          <p:cNvSpPr/>
          <p:nvPr/>
        </p:nvSpPr>
        <p:spPr>
          <a:xfrm>
            <a:off x="5758750" y="1683493"/>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4" name="Rectangle 33"/>
          <p:cNvSpPr/>
          <p:nvPr/>
        </p:nvSpPr>
        <p:spPr>
          <a:xfrm>
            <a:off x="1908025" y="4409391"/>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6" name="Picture 15"/>
          <p:cNvPicPr>
            <a:picLocks noChangeAspect="1"/>
          </p:cNvPicPr>
          <p:nvPr/>
        </p:nvPicPr>
        <p:blipFill rotWithShape="1">
          <a:blip r:embed="rId5"/>
          <a:srcRect l="7463" b="2296"/>
          <a:stretch/>
        </p:blipFill>
        <p:spPr>
          <a:xfrm>
            <a:off x="1717393" y="236806"/>
            <a:ext cx="600207" cy="607497"/>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2432431" y="296902"/>
            <a:ext cx="3527794"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bg1"/>
                </a:solidFill>
                <a:latin typeface="Helvetica" panose="020B0604020202020204" pitchFamily="34" charset="0"/>
                <a:cs typeface="Helvetica" panose="020B0604020202020204" pitchFamily="34" charset="0"/>
              </a:rPr>
              <a:t>7</a:t>
            </a:r>
            <a:r>
              <a:rPr lang="en-GB" sz="2400" dirty="0" smtClean="0">
                <a:solidFill>
                  <a:schemeClr val="bg1"/>
                </a:solidFill>
                <a:latin typeface="Helvetica" panose="020B0604020202020204" pitchFamily="34" charset="0"/>
                <a:cs typeface="Helvetica" panose="020B0604020202020204" pitchFamily="34" charset="0"/>
              </a:rPr>
              <a:t>. Sensitive information  </a:t>
            </a:r>
            <a:endParaRPr lang="en-GB" sz="2400" dirty="0">
              <a:solidFill>
                <a:schemeClr val="bg1"/>
              </a:solidFill>
              <a:latin typeface="Helvetica" panose="020B0604020202020204" pitchFamily="34" charset="0"/>
              <a:cs typeface="Helvetica" panose="020B0604020202020204" pitchFamily="34" charset="0"/>
            </a:endParaRPr>
          </a:p>
        </p:txBody>
      </p:sp>
      <p:sp>
        <p:nvSpPr>
          <p:cNvPr id="18" name="Action Button: Home 17">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4" name="Picture 3"/>
          <p:cNvPicPr>
            <a:picLocks noChangeAspect="1"/>
          </p:cNvPicPr>
          <p:nvPr/>
        </p:nvPicPr>
        <p:blipFill>
          <a:blip r:embed="rId7"/>
          <a:stretch>
            <a:fillRect/>
          </a:stretch>
        </p:blipFill>
        <p:spPr>
          <a:xfrm>
            <a:off x="1350145" y="3724608"/>
            <a:ext cx="3181794" cy="1438476"/>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1872244" y="4667115"/>
            <a:ext cx="495475" cy="541756"/>
          </a:xfrm>
          <a:prstGeom prst="rect">
            <a:avLst/>
          </a:prstGeom>
        </p:spPr>
      </p:pic>
      <p:sp>
        <p:nvSpPr>
          <p:cNvPr id="36" name="Freeform 35"/>
          <p:cNvSpPr/>
          <p:nvPr/>
        </p:nvSpPr>
        <p:spPr>
          <a:xfrm rot="6970119" flipH="1">
            <a:off x="3149224" y="2322451"/>
            <a:ext cx="2892771" cy="3654892"/>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22" name="Rectangle 21"/>
          <p:cNvSpPr/>
          <p:nvPr/>
        </p:nvSpPr>
        <p:spPr>
          <a:xfrm>
            <a:off x="1747904" y="4395144"/>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p:cNvPicPr>
            <a:picLocks noChangeAspect="1"/>
          </p:cNvPicPr>
          <p:nvPr/>
        </p:nvPicPr>
        <p:blipFill>
          <a:blip r:embed="rId8"/>
          <a:stretch>
            <a:fillRect/>
          </a:stretch>
        </p:blipFill>
        <p:spPr>
          <a:xfrm>
            <a:off x="2387607" y="5711268"/>
            <a:ext cx="1676634" cy="724001"/>
          </a:xfrm>
          <a:prstGeom prst="rect">
            <a:avLst/>
          </a:prstGeom>
        </p:spPr>
      </p:pic>
      <p:sp>
        <p:nvSpPr>
          <p:cNvPr id="26" name="Rectangle 25"/>
          <p:cNvSpPr/>
          <p:nvPr/>
        </p:nvSpPr>
        <p:spPr>
          <a:xfrm>
            <a:off x="2565120" y="5754631"/>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693304" y="6043470"/>
            <a:ext cx="495475" cy="541756"/>
          </a:xfrm>
          <a:prstGeom prst="rect">
            <a:avLst/>
          </a:prstGeom>
        </p:spPr>
      </p:pic>
      <p:sp>
        <p:nvSpPr>
          <p:cNvPr id="27" name="TextBox 26"/>
          <p:cNvSpPr txBox="1"/>
          <p:nvPr/>
        </p:nvSpPr>
        <p:spPr>
          <a:xfrm>
            <a:off x="271151" y="5581805"/>
            <a:ext cx="457200" cy="461665"/>
          </a:xfrm>
          <a:prstGeom prst="rect">
            <a:avLst/>
          </a:prstGeom>
          <a:noFill/>
        </p:spPr>
        <p:txBody>
          <a:bodyPr wrap="square" rtlCol="0">
            <a:spAutoFit/>
          </a:bodyPr>
          <a:lstStyle/>
          <a:p>
            <a:r>
              <a:rPr lang="en-IE" sz="2400" dirty="0">
                <a:solidFill>
                  <a:srgbClr val="FFC000"/>
                </a:solidFill>
              </a:rPr>
              <a:t>3</a:t>
            </a:r>
            <a:r>
              <a:rPr lang="en-IE" sz="2400" dirty="0" smtClean="0">
                <a:solidFill>
                  <a:srgbClr val="FFC000"/>
                </a:solidFill>
              </a:rPr>
              <a:t>.</a:t>
            </a:r>
            <a:endParaRPr lang="fr-BE" sz="2400" dirty="0">
              <a:solidFill>
                <a:srgbClr val="FFC000"/>
              </a:solidFill>
            </a:endParaRPr>
          </a:p>
        </p:txBody>
      </p:sp>
    </p:spTree>
    <p:extLst>
      <p:ext uri="{BB962C8B-B14F-4D97-AF65-F5344CB8AC3E}">
        <p14:creationId xmlns:p14="http://schemas.microsoft.com/office/powerpoint/2010/main" val="147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p:cNvPicPr>
            <a:picLocks noChangeAspect="1"/>
          </p:cNvPicPr>
          <p:nvPr/>
        </p:nvPicPr>
        <p:blipFill>
          <a:blip r:embed="rId2"/>
          <a:stretch>
            <a:fillRect/>
          </a:stretch>
        </p:blipFill>
        <p:spPr>
          <a:xfrm>
            <a:off x="1772168" y="963928"/>
            <a:ext cx="2241634" cy="1395408"/>
          </a:xfrm>
          <a:prstGeom prst="rect">
            <a:avLst/>
          </a:prstGeom>
        </p:spPr>
      </p:pic>
      <p:sp>
        <p:nvSpPr>
          <p:cNvPr id="2" name="Content Placeholder 1"/>
          <p:cNvSpPr>
            <a:spLocks noGrp="1"/>
          </p:cNvSpPr>
          <p:nvPr>
            <p:ph idx="1"/>
          </p:nvPr>
        </p:nvSpPr>
        <p:spPr>
          <a:xfrm>
            <a:off x="6379319" y="565233"/>
            <a:ext cx="5862849" cy="5449567"/>
          </a:xfrm>
        </p:spPr>
        <p:txBody>
          <a:bodyPr/>
          <a:lstStyle/>
          <a:p>
            <a:pPr marL="457200" indent="-457200">
              <a:buClr>
                <a:srgbClr val="024B9C"/>
              </a:buClr>
              <a:buFont typeface="+mj-lt"/>
              <a:buAutoNum type="arabicPeriod"/>
            </a:pPr>
            <a:r>
              <a:rPr lang="en-IE" dirty="0" smtClean="0"/>
              <a:t>Before starting an application, you must create a EU login account by following </a:t>
            </a:r>
            <a:r>
              <a:rPr lang="en-IE" dirty="0" smtClean="0">
                <a:hlinkClick r:id="rId3"/>
              </a:rPr>
              <a:t>this link.</a:t>
            </a: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r>
              <a:rPr lang="en-IE" dirty="0" smtClean="0"/>
              <a:t>Click the “create an account” button and fill in your details accordingly. </a:t>
            </a:r>
            <a:endParaRPr lang="en-IE" dirty="0"/>
          </a:p>
          <a:p>
            <a:pPr marL="457200" indent="-457200">
              <a:buClr>
                <a:srgbClr val="024B9C"/>
              </a:buClr>
              <a:buFont typeface="+mj-lt"/>
              <a:buAutoNum type="arabicPeriod"/>
            </a:pPr>
            <a:r>
              <a:rPr lang="en-IE" dirty="0" smtClean="0"/>
              <a:t>A confirmation email will be sent to you, describing the next steps. Your EU login will allow you to login and submit an application on the CB RES submission platform.</a:t>
            </a:r>
          </a:p>
          <a:p>
            <a:pPr marL="0" indent="0">
              <a:buClr>
                <a:srgbClr val="024B9C"/>
              </a:buClr>
              <a:buNone/>
            </a:pPr>
            <a:r>
              <a:rPr lang="en-IE" sz="1600" i="1" dirty="0"/>
              <a:t> </a:t>
            </a:r>
            <a:r>
              <a:rPr lang="en-IE" sz="1600" i="1" dirty="0" smtClean="0"/>
              <a:t>       Follow this </a:t>
            </a:r>
            <a:r>
              <a:rPr lang="en-IE" sz="1600" i="1" dirty="0" smtClean="0">
                <a:hlinkClick r:id="rId4"/>
              </a:rPr>
              <a:t>link</a:t>
            </a:r>
            <a:r>
              <a:rPr lang="en-IE" sz="1600" i="1" dirty="0" smtClean="0"/>
              <a:t> for additional guidance on EU login.</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7" name="Rectangle 6"/>
          <p:cNvSpPr/>
          <p:nvPr/>
        </p:nvSpPr>
        <p:spPr>
          <a:xfrm>
            <a:off x="1772168" y="1970086"/>
            <a:ext cx="1023289" cy="28969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p:cNvSpPr txBox="1"/>
          <p:nvPr/>
        </p:nvSpPr>
        <p:spPr>
          <a:xfrm>
            <a:off x="1161111" y="913132"/>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sp>
        <p:nvSpPr>
          <p:cNvPr id="14" name="Freeform 13"/>
          <p:cNvSpPr/>
          <p:nvPr/>
        </p:nvSpPr>
        <p:spPr>
          <a:xfrm rot="9719121" flipH="1">
            <a:off x="3016407" y="1395191"/>
            <a:ext cx="3678768" cy="1942017"/>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17" name="Title 1"/>
          <p:cNvSpPr>
            <a:spLocks noGrp="1"/>
          </p:cNvSpPr>
          <p:nvPr>
            <p:ph type="title"/>
          </p:nvPr>
        </p:nvSpPr>
        <p:spPr>
          <a:xfrm>
            <a:off x="315142" y="19547"/>
            <a:ext cx="5749035" cy="782357"/>
          </a:xfrm>
        </p:spPr>
        <p:txBody>
          <a:bodyPr/>
          <a:lstStyle/>
          <a:p>
            <a:r>
              <a:rPr lang="en-GB" sz="2800" b="1" u="sng" dirty="0" smtClean="0">
                <a:solidFill>
                  <a:schemeClr val="bg1"/>
                </a:solidFill>
              </a:rPr>
              <a:t>Before</a:t>
            </a:r>
            <a:r>
              <a:rPr lang="en-GB" sz="2800" b="1" dirty="0" smtClean="0">
                <a:solidFill>
                  <a:schemeClr val="bg1"/>
                </a:solidFill>
              </a:rPr>
              <a:t> starting your application</a:t>
            </a:r>
            <a:endParaRPr lang="en-GB" sz="2800" b="1"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7" name="TextBox 26"/>
          <p:cNvSpPr txBox="1"/>
          <p:nvPr/>
        </p:nvSpPr>
        <p:spPr>
          <a:xfrm>
            <a:off x="1218233" y="3484096"/>
            <a:ext cx="457200" cy="461665"/>
          </a:xfrm>
          <a:prstGeom prst="rect">
            <a:avLst/>
          </a:prstGeom>
          <a:noFill/>
        </p:spPr>
        <p:txBody>
          <a:bodyPr wrap="square" rtlCol="0">
            <a:spAutoFit/>
          </a:bodyPr>
          <a:lstStyle/>
          <a:p>
            <a:r>
              <a:rPr lang="en-IE" sz="2400" dirty="0" smtClean="0">
                <a:solidFill>
                  <a:srgbClr val="FFC000"/>
                </a:solidFill>
              </a:rPr>
              <a:t>3.</a:t>
            </a:r>
            <a:endParaRPr lang="fr-BE" sz="2400" dirty="0">
              <a:solidFill>
                <a:srgbClr val="FFC000"/>
              </a:solidFill>
            </a:endParaRPr>
          </a:p>
        </p:txBody>
      </p:sp>
      <p:pic>
        <p:nvPicPr>
          <p:cNvPr id="28" name="Picture 27"/>
          <p:cNvPicPr>
            <a:picLocks noChangeAspect="1"/>
          </p:cNvPicPr>
          <p:nvPr/>
        </p:nvPicPr>
        <p:blipFill>
          <a:blip r:embed="rId5" cstate="print">
            <a:extLst>
              <a:ext uri="{BEBA8EAE-BF5A-486C-A8C5-ECC9F3942E4B}">
                <a14:imgProps xmlns:a14="http://schemas.microsoft.com/office/drawing/2010/main">
                  <a14:imgLayer r:embed="rId6">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210903" y="2048015"/>
            <a:ext cx="409191" cy="447412"/>
          </a:xfrm>
          <a:prstGeom prst="rect">
            <a:avLst/>
          </a:prstGeom>
        </p:spPr>
      </p:pic>
      <p:pic>
        <p:nvPicPr>
          <p:cNvPr id="4" name="Picture 3"/>
          <p:cNvPicPr>
            <a:picLocks noChangeAspect="1"/>
          </p:cNvPicPr>
          <p:nvPr/>
        </p:nvPicPr>
        <p:blipFill>
          <a:blip r:embed="rId7"/>
          <a:stretch>
            <a:fillRect/>
          </a:stretch>
        </p:blipFill>
        <p:spPr>
          <a:xfrm>
            <a:off x="3374910" y="2864577"/>
            <a:ext cx="1532968" cy="1128846"/>
          </a:xfrm>
          <a:prstGeom prst="rect">
            <a:avLst/>
          </a:prstGeom>
        </p:spPr>
      </p:pic>
      <p:sp>
        <p:nvSpPr>
          <p:cNvPr id="30" name="Rectangle 29"/>
          <p:cNvSpPr/>
          <p:nvPr/>
        </p:nvSpPr>
        <p:spPr>
          <a:xfrm>
            <a:off x="1161111" y="4414282"/>
            <a:ext cx="4783373" cy="87050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1" name="Freeform 30"/>
          <p:cNvSpPr/>
          <p:nvPr/>
        </p:nvSpPr>
        <p:spPr>
          <a:xfrm rot="11905947" flipH="1" flipV="1">
            <a:off x="4638809" y="1834403"/>
            <a:ext cx="1340597" cy="1250685"/>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 name="connsiteX0" fmla="*/ 0 w 434340"/>
              <a:gd name="connsiteY0" fmla="*/ 476736 h 476736"/>
              <a:gd name="connsiteX1" fmla="*/ 310113 w 434340"/>
              <a:gd name="connsiteY1" fmla="*/ 56515 h 476736"/>
              <a:gd name="connsiteX2" fmla="*/ 434340 w 434340"/>
              <a:gd name="connsiteY2" fmla="*/ 4296 h 476736"/>
              <a:gd name="connsiteX3" fmla="*/ 434340 w 434340"/>
              <a:gd name="connsiteY3" fmla="*/ 4296 h 476736"/>
              <a:gd name="connsiteX0" fmla="*/ 0 w 401432"/>
              <a:gd name="connsiteY0" fmla="*/ 594394 h 594394"/>
              <a:gd name="connsiteX1" fmla="*/ 277205 w 401432"/>
              <a:gd name="connsiteY1" fmla="*/ 62656 h 594394"/>
              <a:gd name="connsiteX2" fmla="*/ 401432 w 401432"/>
              <a:gd name="connsiteY2" fmla="*/ 10437 h 594394"/>
              <a:gd name="connsiteX3" fmla="*/ 401432 w 401432"/>
              <a:gd name="connsiteY3" fmla="*/ 10437 h 594394"/>
            </a:gdLst>
            <a:ahLst/>
            <a:cxnLst>
              <a:cxn ang="0">
                <a:pos x="connsiteX0" y="connsiteY0"/>
              </a:cxn>
              <a:cxn ang="0">
                <a:pos x="connsiteX1" y="connsiteY1"/>
              </a:cxn>
              <a:cxn ang="0">
                <a:pos x="connsiteX2" y="connsiteY2"/>
              </a:cxn>
              <a:cxn ang="0">
                <a:pos x="connsiteX3" y="connsiteY3"/>
              </a:cxn>
            </a:cxnLst>
            <a:rect l="l" t="t" r="r" b="b"/>
            <a:pathLst>
              <a:path w="401432" h="594394">
                <a:moveTo>
                  <a:pt x="0" y="594394"/>
                </a:moveTo>
                <a:cubicBezTo>
                  <a:pt x="142875" y="519464"/>
                  <a:pt x="210300" y="159982"/>
                  <a:pt x="277205" y="62656"/>
                </a:cubicBezTo>
                <a:cubicBezTo>
                  <a:pt x="344110" y="-34670"/>
                  <a:pt x="401432" y="10437"/>
                  <a:pt x="401432" y="10437"/>
                </a:cubicBezTo>
                <a:lnTo>
                  <a:pt x="401432" y="10437"/>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5" name="Picture 4"/>
          <p:cNvPicPr>
            <a:picLocks noChangeAspect="1"/>
          </p:cNvPicPr>
          <p:nvPr/>
        </p:nvPicPr>
        <p:blipFill>
          <a:blip r:embed="rId8"/>
          <a:stretch>
            <a:fillRect/>
          </a:stretch>
        </p:blipFill>
        <p:spPr>
          <a:xfrm>
            <a:off x="1161111" y="4436024"/>
            <a:ext cx="4783373" cy="848761"/>
          </a:xfrm>
          <a:prstGeom prst="rect">
            <a:avLst/>
          </a:prstGeom>
        </p:spPr>
      </p:pic>
      <p:sp>
        <p:nvSpPr>
          <p:cNvPr id="32" name="TextBox 31"/>
          <p:cNvSpPr txBox="1"/>
          <p:nvPr/>
        </p:nvSpPr>
        <p:spPr>
          <a:xfrm>
            <a:off x="1211991" y="256962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Tree>
    <p:extLst>
      <p:ext uri="{BB962C8B-B14F-4D97-AF65-F5344CB8AC3E}">
        <p14:creationId xmlns:p14="http://schemas.microsoft.com/office/powerpoint/2010/main" val="894745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882"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87021" y="1200454"/>
            <a:ext cx="5862849" cy="5621383"/>
          </a:xfrm>
        </p:spPr>
        <p:txBody>
          <a:bodyPr/>
          <a:lstStyle/>
          <a:p>
            <a:pPr marL="457200" indent="-457200">
              <a:buClr>
                <a:srgbClr val="024B9C"/>
              </a:buClr>
              <a:buFont typeface="+mj-lt"/>
              <a:buAutoNum type="arabicPeriod"/>
            </a:pPr>
            <a:r>
              <a:rPr lang="en-IE" dirty="0" smtClean="0"/>
              <a:t>Section 8. “Annexes”, enables you to upload the mandatory annexes for your application. You may find the template of the annexes to submit in the “call documents” section of the call page.</a:t>
            </a:r>
            <a:endParaRPr lang="en-IE" dirty="0"/>
          </a:p>
          <a:p>
            <a:pPr marL="457200" indent="-457200">
              <a:buClr>
                <a:srgbClr val="024B9C"/>
              </a:buClr>
              <a:buFont typeface="+mj-lt"/>
              <a:buAutoNum type="arabicPeriod"/>
            </a:pPr>
            <a:r>
              <a:rPr lang="en-IE" dirty="0" smtClean="0"/>
              <a:t>For each annex submission, make sure that your template is in the adequate file type and size. Click on the thumbnail to upload a file.</a:t>
            </a:r>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Remember to “Save” </a:t>
            </a:r>
            <a:endParaRPr lang="en-IE" dirty="0"/>
          </a:p>
          <a:p>
            <a:pPr marL="914454" lvl="1"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pic>
        <p:nvPicPr>
          <p:cNvPr id="6" name="Picture 5"/>
          <p:cNvPicPr>
            <a:picLocks noChangeAspect="1"/>
          </p:cNvPicPr>
          <p:nvPr/>
        </p:nvPicPr>
        <p:blipFill>
          <a:blip r:embed="rId2"/>
          <a:stretch>
            <a:fillRect/>
          </a:stretch>
        </p:blipFill>
        <p:spPr>
          <a:xfrm>
            <a:off x="156926" y="1714371"/>
            <a:ext cx="6029111" cy="889204"/>
          </a:xfrm>
          <a:prstGeom prst="rect">
            <a:avLst/>
          </a:prstGeom>
        </p:spPr>
      </p:pic>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8" name="Rectangle 27"/>
          <p:cNvSpPr/>
          <p:nvPr/>
        </p:nvSpPr>
        <p:spPr>
          <a:xfrm>
            <a:off x="5695406" y="1637454"/>
            <a:ext cx="559240" cy="2754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5" name="Picture 14"/>
          <p:cNvPicPr>
            <a:picLocks noChangeAspect="1"/>
          </p:cNvPicPr>
          <p:nvPr/>
        </p:nvPicPr>
        <p:blipFill>
          <a:blip r:embed="rId3"/>
          <a:stretch>
            <a:fillRect/>
          </a:stretch>
        </p:blipFill>
        <p:spPr>
          <a:xfrm>
            <a:off x="1373350" y="228811"/>
            <a:ext cx="600207" cy="600159"/>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itle 1"/>
          <p:cNvSpPr txBox="1">
            <a:spLocks/>
          </p:cNvSpPr>
          <p:nvPr/>
        </p:nvSpPr>
        <p:spPr>
          <a:xfrm>
            <a:off x="2339420" y="350746"/>
            <a:ext cx="183356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bg1"/>
                </a:solidFill>
                <a:latin typeface="Helvetica" panose="020B0604020202020204" pitchFamily="34" charset="0"/>
                <a:cs typeface="Helvetica" panose="020B0604020202020204" pitchFamily="34" charset="0"/>
              </a:rPr>
              <a:t>8</a:t>
            </a:r>
            <a:r>
              <a:rPr lang="en-GB" sz="2400" dirty="0" smtClean="0">
                <a:solidFill>
                  <a:schemeClr val="bg1"/>
                </a:solidFill>
                <a:latin typeface="Helvetica" panose="020B0604020202020204" pitchFamily="34" charset="0"/>
                <a:cs typeface="Helvetica" panose="020B0604020202020204" pitchFamily="34" charset="0"/>
              </a:rPr>
              <a:t>. Annexes  </a:t>
            </a:r>
            <a:endParaRPr lang="en-GB" sz="2400" dirty="0">
              <a:solidFill>
                <a:schemeClr val="bg1"/>
              </a:solidFill>
              <a:latin typeface="Helvetica" panose="020B0604020202020204" pitchFamily="34" charset="0"/>
              <a:cs typeface="Helvetica" panose="020B0604020202020204" pitchFamily="34" charset="0"/>
            </a:endParaRPr>
          </a:p>
        </p:txBody>
      </p:sp>
      <p:sp>
        <p:nvSpPr>
          <p:cNvPr id="14" name="Action Button: Home 13">
            <a:hlinkClick r:id="rId4"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793476" y="1716479"/>
            <a:ext cx="495475" cy="541756"/>
          </a:xfrm>
          <a:prstGeom prst="rect">
            <a:avLst/>
          </a:prstGeom>
        </p:spPr>
      </p:pic>
      <p:sp>
        <p:nvSpPr>
          <p:cNvPr id="17" name="TextBox 16"/>
          <p:cNvSpPr txBox="1"/>
          <p:nvPr/>
        </p:nvSpPr>
        <p:spPr>
          <a:xfrm>
            <a:off x="156926" y="1200454"/>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pic>
        <p:nvPicPr>
          <p:cNvPr id="18" name="Picture 17"/>
          <p:cNvPicPr>
            <a:picLocks noChangeAspect="1"/>
          </p:cNvPicPr>
          <p:nvPr/>
        </p:nvPicPr>
        <p:blipFill>
          <a:blip r:embed="rId7"/>
          <a:stretch>
            <a:fillRect/>
          </a:stretch>
        </p:blipFill>
        <p:spPr>
          <a:xfrm>
            <a:off x="2387607" y="5711268"/>
            <a:ext cx="1676634" cy="724001"/>
          </a:xfrm>
          <a:prstGeom prst="rect">
            <a:avLst/>
          </a:prstGeom>
        </p:spPr>
      </p:pic>
      <p:sp>
        <p:nvSpPr>
          <p:cNvPr id="19" name="Rectangle 18"/>
          <p:cNvSpPr/>
          <p:nvPr/>
        </p:nvSpPr>
        <p:spPr>
          <a:xfrm>
            <a:off x="2565120" y="5754631"/>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1" name="Picture 20"/>
          <p:cNvPicPr>
            <a:picLocks noChangeAspect="1"/>
          </p:cNvPicPr>
          <p:nvPr/>
        </p:nvPicPr>
        <p:blipFill>
          <a:blip r:embed="rId5" cstate="print">
            <a:extLst>
              <a:ext uri="{BEBA8EAE-BF5A-486C-A8C5-ECC9F3942E4B}">
                <a14:imgProps xmlns:a14="http://schemas.microsoft.com/office/drawing/2010/main">
                  <a14:imgLayer r:embed="rId6">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693304" y="6043470"/>
            <a:ext cx="495475" cy="541756"/>
          </a:xfrm>
          <a:prstGeom prst="rect">
            <a:avLst/>
          </a:prstGeom>
        </p:spPr>
      </p:pic>
      <p:sp>
        <p:nvSpPr>
          <p:cNvPr id="22" name="TextBox 21"/>
          <p:cNvSpPr txBox="1"/>
          <p:nvPr/>
        </p:nvSpPr>
        <p:spPr>
          <a:xfrm>
            <a:off x="189152" y="5812637"/>
            <a:ext cx="457200" cy="461665"/>
          </a:xfrm>
          <a:prstGeom prst="rect">
            <a:avLst/>
          </a:prstGeom>
          <a:noFill/>
        </p:spPr>
        <p:txBody>
          <a:bodyPr wrap="square" rtlCol="0">
            <a:spAutoFit/>
          </a:bodyPr>
          <a:lstStyle/>
          <a:p>
            <a:r>
              <a:rPr lang="en-IE" sz="2400" dirty="0">
                <a:solidFill>
                  <a:srgbClr val="FFC000"/>
                </a:solidFill>
              </a:rPr>
              <a:t>3</a:t>
            </a:r>
            <a:r>
              <a:rPr lang="en-IE" sz="2400" dirty="0" smtClean="0">
                <a:solidFill>
                  <a:srgbClr val="FFC000"/>
                </a:solidFill>
              </a:rPr>
              <a:t>.</a:t>
            </a:r>
            <a:endParaRPr lang="fr-BE" sz="2400" dirty="0">
              <a:solidFill>
                <a:srgbClr val="FFC000"/>
              </a:solidFill>
            </a:endParaRPr>
          </a:p>
        </p:txBody>
      </p:sp>
      <p:sp>
        <p:nvSpPr>
          <p:cNvPr id="36" name="Freeform 35"/>
          <p:cNvSpPr/>
          <p:nvPr/>
        </p:nvSpPr>
        <p:spPr>
          <a:xfrm rot="15346488" flipH="1" flipV="1">
            <a:off x="4315040" y="4853515"/>
            <a:ext cx="1042901" cy="3228916"/>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7" name="Picture 6"/>
          <p:cNvPicPr>
            <a:picLocks noChangeAspect="1"/>
          </p:cNvPicPr>
          <p:nvPr/>
        </p:nvPicPr>
        <p:blipFill>
          <a:blip r:embed="rId8"/>
          <a:stretch>
            <a:fillRect/>
          </a:stretch>
        </p:blipFill>
        <p:spPr>
          <a:xfrm>
            <a:off x="1179464" y="3488976"/>
            <a:ext cx="4153480" cy="1581371"/>
          </a:xfrm>
          <a:prstGeom prst="rect">
            <a:avLst/>
          </a:prstGeom>
        </p:spPr>
      </p:pic>
      <p:pic>
        <p:nvPicPr>
          <p:cNvPr id="24" name="Picture 23"/>
          <p:cNvPicPr>
            <a:picLocks noChangeAspect="1"/>
          </p:cNvPicPr>
          <p:nvPr/>
        </p:nvPicPr>
        <p:blipFill>
          <a:blip r:embed="rId5" cstate="print">
            <a:extLst>
              <a:ext uri="{BEBA8EAE-BF5A-486C-A8C5-ECC9F3942E4B}">
                <a14:imgProps xmlns:a14="http://schemas.microsoft.com/office/drawing/2010/main">
                  <a14:imgLayer r:embed="rId6">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1609007" y="4622081"/>
            <a:ext cx="495475" cy="541756"/>
          </a:xfrm>
          <a:prstGeom prst="rect">
            <a:avLst/>
          </a:prstGeom>
        </p:spPr>
      </p:pic>
      <p:sp>
        <p:nvSpPr>
          <p:cNvPr id="25" name="Rectangle 24"/>
          <p:cNvSpPr/>
          <p:nvPr/>
        </p:nvSpPr>
        <p:spPr>
          <a:xfrm>
            <a:off x="1532522" y="4484360"/>
            <a:ext cx="559240" cy="2754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6" name="TextBox 25"/>
          <p:cNvSpPr txBox="1"/>
          <p:nvPr/>
        </p:nvSpPr>
        <p:spPr>
          <a:xfrm>
            <a:off x="189152" y="3817996"/>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Tree>
    <p:extLst>
      <p:ext uri="{BB962C8B-B14F-4D97-AF65-F5344CB8AC3E}">
        <p14:creationId xmlns:p14="http://schemas.microsoft.com/office/powerpoint/2010/main" val="405997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3198"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60475" y="481901"/>
            <a:ext cx="5862849" cy="6376099"/>
          </a:xfrm>
        </p:spPr>
        <p:txBody>
          <a:bodyPr/>
          <a:lstStyle/>
          <a:p>
            <a:pPr>
              <a:buClr>
                <a:srgbClr val="024B9C"/>
              </a:buClr>
            </a:pPr>
            <a:endParaRPr lang="en-IE" dirty="0"/>
          </a:p>
          <a:p>
            <a:pPr>
              <a:buClr>
                <a:srgbClr val="024B9C"/>
              </a:buClr>
            </a:pPr>
            <a:r>
              <a:rPr lang="en-IE" dirty="0" smtClean="0"/>
              <a:t>The useful links tab lists all the relevant links of the call, such as the link to the call page where you can find annex templates, and the link to DG Energy webpage.</a:t>
            </a:r>
            <a:endParaRPr lang="en-IE" dirty="0"/>
          </a:p>
          <a:p>
            <a:pPr marL="0" indent="0">
              <a:buClr>
                <a:srgbClr val="024B9C"/>
              </a:buClr>
              <a:buNone/>
            </a:pPr>
            <a:endParaRPr lang="en-IE" dirty="0"/>
          </a:p>
          <a:p>
            <a:pPr marL="457254" lvl="1" indent="0">
              <a:buClr>
                <a:srgbClr val="024B9C"/>
              </a:buClr>
              <a:buNone/>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pic>
        <p:nvPicPr>
          <p:cNvPr id="5" name="Picture 4"/>
          <p:cNvPicPr>
            <a:picLocks noChangeAspect="1"/>
          </p:cNvPicPr>
          <p:nvPr/>
        </p:nvPicPr>
        <p:blipFill>
          <a:blip r:embed="rId2"/>
          <a:stretch>
            <a:fillRect/>
          </a:stretch>
        </p:blipFill>
        <p:spPr>
          <a:xfrm>
            <a:off x="1762871" y="1227747"/>
            <a:ext cx="1799988" cy="5447332"/>
          </a:xfrm>
          <a:prstGeom prst="rect">
            <a:avLst/>
          </a:prstGeom>
        </p:spPr>
      </p:pic>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36" name="Freeform 35"/>
          <p:cNvSpPr/>
          <p:nvPr/>
        </p:nvSpPr>
        <p:spPr>
          <a:xfrm rot="14629881" flipH="1" flipV="1">
            <a:off x="4859241" y="2594777"/>
            <a:ext cx="1346014" cy="5349408"/>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28" name="Rectangle 27"/>
          <p:cNvSpPr/>
          <p:nvPr/>
        </p:nvSpPr>
        <p:spPr>
          <a:xfrm>
            <a:off x="1793966" y="5709322"/>
            <a:ext cx="1040929" cy="2754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339420" y="5845041"/>
            <a:ext cx="495475" cy="541756"/>
          </a:xfrm>
          <a:prstGeom prst="rect">
            <a:avLst/>
          </a:prstGeom>
        </p:spPr>
      </p:pic>
      <p:pic>
        <p:nvPicPr>
          <p:cNvPr id="3" name="Picture 2"/>
          <p:cNvPicPr>
            <a:picLocks noChangeAspect="1"/>
          </p:cNvPicPr>
          <p:nvPr/>
        </p:nvPicPr>
        <p:blipFill>
          <a:blip r:embed="rId5"/>
          <a:stretch>
            <a:fillRect/>
          </a:stretch>
        </p:blipFill>
        <p:spPr>
          <a:xfrm>
            <a:off x="8270072" y="3266077"/>
            <a:ext cx="2243653" cy="2138482"/>
          </a:xfrm>
          <a:prstGeom prst="rect">
            <a:avLst/>
          </a:prstGeom>
        </p:spPr>
      </p:pic>
      <p:sp>
        <p:nvSpPr>
          <p:cNvPr id="14" name="Action Button: Home 13">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
        <p:nvSpPr>
          <p:cNvPr id="17" name="Title 1"/>
          <p:cNvSpPr txBox="1">
            <a:spLocks/>
          </p:cNvSpPr>
          <p:nvPr/>
        </p:nvSpPr>
        <p:spPr>
          <a:xfrm>
            <a:off x="2479140" y="1049603"/>
            <a:ext cx="216743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  </a:t>
            </a:r>
            <a:endParaRPr lang="en-GB" sz="1800" dirty="0">
              <a:solidFill>
                <a:schemeClr val="bg1"/>
              </a:solidFill>
              <a:latin typeface="Helvetica" panose="020B0604020202020204" pitchFamily="34" charset="0"/>
              <a:cs typeface="Helvetica" panose="020B0604020202020204" pitchFamily="34" charset="0"/>
            </a:endParaRPr>
          </a:p>
        </p:txBody>
      </p:sp>
      <p:pic>
        <p:nvPicPr>
          <p:cNvPr id="18" name="Picture 17"/>
          <p:cNvPicPr>
            <a:picLocks noChangeAspect="1"/>
          </p:cNvPicPr>
          <p:nvPr/>
        </p:nvPicPr>
        <p:blipFill rotWithShape="1">
          <a:blip r:embed="rId7"/>
          <a:srcRect l="10736" t="1" r="11444" b="9201"/>
          <a:stretch/>
        </p:blipFill>
        <p:spPr>
          <a:xfrm>
            <a:off x="1108725" y="254125"/>
            <a:ext cx="708563" cy="607497"/>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itle 1"/>
          <p:cNvSpPr txBox="1">
            <a:spLocks/>
          </p:cNvSpPr>
          <p:nvPr/>
        </p:nvSpPr>
        <p:spPr>
          <a:xfrm>
            <a:off x="1899007" y="466224"/>
            <a:ext cx="216743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smtClean="0">
                <a:solidFill>
                  <a:schemeClr val="bg1"/>
                </a:solidFill>
                <a:latin typeface="Helvetica" panose="020B0604020202020204" pitchFamily="34" charset="0"/>
                <a:cs typeface="Helvetica" panose="020B0604020202020204" pitchFamily="34" charset="0"/>
              </a:rPr>
              <a:t>Useful Links  </a:t>
            </a:r>
            <a:endParaRPr lang="en-GB" sz="2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25533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6310"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06039" y="1228702"/>
            <a:ext cx="5785961" cy="6177894"/>
          </a:xfrm>
        </p:spPr>
        <p:txBody>
          <a:bodyPr/>
          <a:lstStyle/>
          <a:p>
            <a:pPr marL="457200" indent="-457200">
              <a:buClr>
                <a:srgbClr val="024B9C"/>
              </a:buClr>
              <a:buFont typeface="+mj-lt"/>
              <a:buAutoNum type="arabicPeriod"/>
            </a:pPr>
            <a:r>
              <a:rPr lang="en-IE" dirty="0" smtClean="0"/>
              <a:t>Before submitting you can download your application in a Word file to check that all fields have been well completed. You can also download this World file at any time.</a:t>
            </a:r>
            <a:endParaRPr lang="en-IE" dirty="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Fields marked in </a:t>
            </a:r>
            <a:r>
              <a:rPr lang="en-IE"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yellow</a:t>
            </a:r>
            <a:r>
              <a:rPr lang="en-IE" dirty="0" smtClean="0"/>
              <a:t> in the “Check and Submit</a:t>
            </a:r>
            <a:r>
              <a:rPr lang="en-IE" dirty="0"/>
              <a:t> ”</a:t>
            </a:r>
            <a:r>
              <a:rPr lang="en-IE" dirty="0" smtClean="0"/>
              <a:t> section highlight the </a:t>
            </a:r>
            <a:r>
              <a:rPr lang="en-IE"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incomplete</a:t>
            </a:r>
            <a:r>
              <a:rPr lang="en-IE" dirty="0" smtClean="0"/>
              <a:t> sections, required to submit your application.</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17" name="Title 1"/>
          <p:cNvSpPr>
            <a:spLocks noGrp="1"/>
          </p:cNvSpPr>
          <p:nvPr>
            <p:ph type="title"/>
          </p:nvPr>
        </p:nvSpPr>
        <p:spPr>
          <a:xfrm>
            <a:off x="6689979" y="522108"/>
            <a:ext cx="6087876" cy="516825"/>
          </a:xfrm>
        </p:spPr>
        <p:txBody>
          <a:bodyPr/>
          <a:lstStyle/>
          <a:p>
            <a:r>
              <a:rPr lang="en-GB" sz="2400" b="1" dirty="0" smtClean="0">
                <a:solidFill>
                  <a:schemeClr val="tx1"/>
                </a:solidFill>
              </a:rPr>
              <a:t>Before submitting your application</a:t>
            </a:r>
            <a:endParaRPr lang="en-GB" sz="2400" b="1" dirty="0">
              <a:solidFill>
                <a:schemeClr val="tx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5" name="Picture 4"/>
          <p:cNvPicPr>
            <a:picLocks noChangeAspect="1"/>
          </p:cNvPicPr>
          <p:nvPr/>
        </p:nvPicPr>
        <p:blipFill>
          <a:blip r:embed="rId2"/>
          <a:stretch>
            <a:fillRect/>
          </a:stretch>
        </p:blipFill>
        <p:spPr>
          <a:xfrm>
            <a:off x="45675" y="4293571"/>
            <a:ext cx="6215350" cy="2195024"/>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00010" y="6375858"/>
            <a:ext cx="495475" cy="541756"/>
          </a:xfrm>
          <a:prstGeom prst="rect">
            <a:avLst/>
          </a:prstGeom>
        </p:spPr>
      </p:pic>
      <p:sp>
        <p:nvSpPr>
          <p:cNvPr id="18" name="TextBox 17"/>
          <p:cNvSpPr txBox="1"/>
          <p:nvPr/>
        </p:nvSpPr>
        <p:spPr>
          <a:xfrm>
            <a:off x="580555" y="3648297"/>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19" name="TextBox 18"/>
          <p:cNvSpPr txBox="1"/>
          <p:nvPr/>
        </p:nvSpPr>
        <p:spPr>
          <a:xfrm>
            <a:off x="580555" y="1228702"/>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pic>
        <p:nvPicPr>
          <p:cNvPr id="3" name="Picture 2"/>
          <p:cNvPicPr>
            <a:picLocks noChangeAspect="1"/>
          </p:cNvPicPr>
          <p:nvPr/>
        </p:nvPicPr>
        <p:blipFill>
          <a:blip r:embed="rId5"/>
          <a:stretch>
            <a:fillRect/>
          </a:stretch>
        </p:blipFill>
        <p:spPr>
          <a:xfrm>
            <a:off x="1383770" y="1585084"/>
            <a:ext cx="2605355" cy="1744455"/>
          </a:xfrm>
          <a:prstGeom prst="rect">
            <a:avLst/>
          </a:prstGeom>
        </p:spPr>
      </p:pic>
      <p:pic>
        <p:nvPicPr>
          <p:cNvPr id="22"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580988" y="2992345"/>
            <a:ext cx="495475" cy="541756"/>
          </a:xfrm>
          <a:prstGeom prst="rect">
            <a:avLst/>
          </a:prstGeom>
        </p:spPr>
      </p:pic>
      <p:sp>
        <p:nvSpPr>
          <p:cNvPr id="23" name="Rectangle 22"/>
          <p:cNvSpPr/>
          <p:nvPr/>
        </p:nvSpPr>
        <p:spPr>
          <a:xfrm>
            <a:off x="1490977" y="2813905"/>
            <a:ext cx="1585486" cy="44931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4" name="Rectangle 23"/>
          <p:cNvSpPr/>
          <p:nvPr/>
        </p:nvSpPr>
        <p:spPr>
          <a:xfrm>
            <a:off x="1167834" y="4594624"/>
            <a:ext cx="5043173" cy="189469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5" name="Rectangle 14"/>
          <p:cNvSpPr/>
          <p:nvPr/>
        </p:nvSpPr>
        <p:spPr>
          <a:xfrm>
            <a:off x="-16826" y="6352763"/>
            <a:ext cx="768764" cy="9079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6" name="Picture 25"/>
          <p:cNvPicPr>
            <a:picLocks noChangeAspect="1"/>
          </p:cNvPicPr>
          <p:nvPr/>
        </p:nvPicPr>
        <p:blipFill rotWithShape="1">
          <a:blip r:embed="rId6"/>
          <a:srcRect t="17715" b="12965"/>
          <a:stretch/>
        </p:blipFill>
        <p:spPr>
          <a:xfrm>
            <a:off x="1490977" y="204051"/>
            <a:ext cx="708563" cy="636115"/>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itle 1"/>
          <p:cNvSpPr txBox="1">
            <a:spLocks/>
          </p:cNvSpPr>
          <p:nvPr/>
        </p:nvSpPr>
        <p:spPr>
          <a:xfrm>
            <a:off x="2266407" y="483878"/>
            <a:ext cx="300227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smtClean="0">
                <a:solidFill>
                  <a:schemeClr val="bg1"/>
                </a:solidFill>
                <a:latin typeface="Helvetica" panose="020B0604020202020204" pitchFamily="34" charset="0"/>
                <a:cs typeface="Helvetica" panose="020B0604020202020204" pitchFamily="34" charset="0"/>
              </a:rPr>
              <a:t>Check and Submit  </a:t>
            </a:r>
            <a:endParaRPr lang="en-GB" sz="2400" dirty="0">
              <a:solidFill>
                <a:schemeClr val="bg1"/>
              </a:solidFill>
              <a:latin typeface="Helvetica" panose="020B0604020202020204" pitchFamily="34" charset="0"/>
              <a:cs typeface="Helvetica" panose="020B0604020202020204" pitchFamily="34" charset="0"/>
            </a:endParaRPr>
          </a:p>
        </p:txBody>
      </p:sp>
      <p:sp>
        <p:nvSpPr>
          <p:cNvPr id="28" name="Action Button: Home 27">
            <a:hlinkClick r:id="rId7"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65993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79321" y="1233971"/>
            <a:ext cx="5604074" cy="6376099"/>
          </a:xfrm>
        </p:spPr>
        <p:txBody>
          <a:bodyPr/>
          <a:lstStyle/>
          <a:p>
            <a:pPr marL="457200" indent="-457200" algn="just">
              <a:buClr>
                <a:srgbClr val="024B9C"/>
              </a:buClr>
              <a:buFont typeface="+mj-lt"/>
              <a:buAutoNum type="arabicPeriod"/>
            </a:pPr>
            <a:r>
              <a:rPr lang="en-IE" dirty="0" smtClean="0"/>
              <a:t>Once you think that you application is complete press the “Submit” button. </a:t>
            </a:r>
          </a:p>
          <a:p>
            <a:pPr marL="0" indent="0" algn="just">
              <a:buClr>
                <a:srgbClr val="024B9C"/>
              </a:buClr>
              <a:buNone/>
            </a:pPr>
            <a:endParaRPr lang="en-IE" dirty="0"/>
          </a:p>
          <a:p>
            <a:pPr algn="just">
              <a:buClr>
                <a:srgbClr val="024B9C"/>
              </a:buClr>
            </a:pPr>
            <a:r>
              <a:rPr lang="en-IE" dirty="0" smtClean="0"/>
              <a:t>Allow yourself some time to complete the application. Prefer to submit it a few hours before the deadline to avoid technical issues.  </a:t>
            </a:r>
            <a:endParaRPr lang="en-IE" dirty="0"/>
          </a:p>
          <a:p>
            <a:pPr marL="457200" indent="-457200" algn="just">
              <a:buClr>
                <a:srgbClr val="024B9C"/>
              </a:buClr>
              <a:buFont typeface="+mj-lt"/>
              <a:buAutoNum type="arabicPeriod" startAt="2"/>
            </a:pPr>
            <a:r>
              <a:rPr lang="en-IE" dirty="0" smtClean="0"/>
              <a:t>A </a:t>
            </a:r>
            <a:r>
              <a:rPr lang="en-IE"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green</a:t>
            </a:r>
            <a:r>
              <a:rPr lang="en-IE" dirty="0" smtClean="0"/>
              <a:t> message will confirm your submission. And you can close the submission window.</a:t>
            </a:r>
            <a:endParaRPr lang="en-IE" dirty="0"/>
          </a:p>
          <a:p>
            <a:pPr marL="457200" indent="-457200" algn="just">
              <a:buClr>
                <a:srgbClr val="024B9C"/>
              </a:buClr>
              <a:buFont typeface="+mj-lt"/>
              <a:buAutoNum type="arabicPeriod" startAt="2"/>
            </a:pPr>
            <a:endParaRPr lang="en-IE" dirty="0" smtClean="0"/>
          </a:p>
          <a:p>
            <a:pPr marL="0" indent="0" algn="just">
              <a:buClr>
                <a:srgbClr val="024B9C"/>
              </a:buClr>
              <a:buNone/>
            </a:pPr>
            <a:endParaRPr lang="en-IE" dirty="0" smtClean="0"/>
          </a:p>
          <a:p>
            <a:pPr marL="457200" indent="-457200" algn="just">
              <a:buClr>
                <a:srgbClr val="024B9C"/>
              </a:buClr>
              <a:buFont typeface="+mj-lt"/>
              <a:buAutoNum type="arabicPeriod"/>
            </a:pPr>
            <a:endParaRPr lang="en-IE" dirty="0"/>
          </a:p>
          <a:p>
            <a:pPr marL="457200" indent="-457200" algn="just">
              <a:buClr>
                <a:srgbClr val="024B9C"/>
              </a:buClr>
              <a:buFont typeface="+mj-lt"/>
              <a:buAutoNum type="arabicPeriod"/>
            </a:pPr>
            <a:endParaRPr lang="en-IE" dirty="0" smtClean="0"/>
          </a:p>
          <a:p>
            <a:pPr marL="457200" indent="-457200" algn="just">
              <a:buClr>
                <a:srgbClr val="024B9C"/>
              </a:buClr>
              <a:buFont typeface="+mj-lt"/>
              <a:buAutoNum type="arabicPeriod"/>
            </a:pPr>
            <a:endParaRPr lang="fr-BE" dirty="0"/>
          </a:p>
        </p:txBody>
      </p:sp>
      <p:sp>
        <p:nvSpPr>
          <p:cNvPr id="17" name="Title 1"/>
          <p:cNvSpPr>
            <a:spLocks noGrp="1"/>
          </p:cNvSpPr>
          <p:nvPr>
            <p:ph type="title"/>
          </p:nvPr>
        </p:nvSpPr>
        <p:spPr>
          <a:xfrm>
            <a:off x="6666946" y="717146"/>
            <a:ext cx="5028824" cy="516825"/>
          </a:xfrm>
        </p:spPr>
        <p:txBody>
          <a:bodyPr/>
          <a:lstStyle/>
          <a:p>
            <a:r>
              <a:rPr lang="en-GB" sz="2800" b="1" dirty="0">
                <a:solidFill>
                  <a:schemeClr val="tx1"/>
                </a:solidFill>
              </a:rPr>
              <a:t>S</a:t>
            </a:r>
            <a:r>
              <a:rPr lang="en-GB" sz="2800" b="1" dirty="0" smtClean="0">
                <a:solidFill>
                  <a:schemeClr val="tx1"/>
                </a:solidFill>
              </a:rPr>
              <a:t>ubmitting your application</a:t>
            </a:r>
            <a:endParaRPr lang="en-GB" sz="2800" b="1" dirty="0">
              <a:solidFill>
                <a:schemeClr val="tx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Picture 2"/>
          <p:cNvPicPr>
            <a:picLocks noChangeAspect="1"/>
          </p:cNvPicPr>
          <p:nvPr/>
        </p:nvPicPr>
        <p:blipFill rotWithShape="1">
          <a:blip r:embed="rId2"/>
          <a:srcRect b="33218"/>
          <a:stretch/>
        </p:blipFill>
        <p:spPr>
          <a:xfrm>
            <a:off x="1213338" y="4103770"/>
            <a:ext cx="4286658" cy="2138688"/>
          </a:xfrm>
          <a:prstGeom prst="rect">
            <a:avLst/>
          </a:prstGeom>
        </p:spPr>
      </p:pic>
      <p:pic>
        <p:nvPicPr>
          <p:cNvPr id="4" name="Picture 3"/>
          <p:cNvPicPr>
            <a:picLocks noChangeAspect="1"/>
          </p:cNvPicPr>
          <p:nvPr/>
        </p:nvPicPr>
        <p:blipFill>
          <a:blip r:embed="rId3"/>
          <a:stretch>
            <a:fillRect/>
          </a:stretch>
        </p:blipFill>
        <p:spPr>
          <a:xfrm>
            <a:off x="420600" y="1339278"/>
            <a:ext cx="5872135" cy="1844411"/>
          </a:xfrm>
          <a:prstGeom prst="rect">
            <a:avLst/>
          </a:prstGeom>
        </p:spPr>
      </p:pic>
      <p:sp>
        <p:nvSpPr>
          <p:cNvPr id="8" name="Rectangle 7"/>
          <p:cNvSpPr/>
          <p:nvPr/>
        </p:nvSpPr>
        <p:spPr>
          <a:xfrm>
            <a:off x="4413858" y="2878888"/>
            <a:ext cx="768764" cy="9079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588664" y="2887245"/>
            <a:ext cx="495475" cy="541756"/>
          </a:xfrm>
          <a:prstGeom prst="rect">
            <a:avLst/>
          </a:prstGeom>
        </p:spPr>
      </p:pic>
      <p:sp>
        <p:nvSpPr>
          <p:cNvPr id="10" name="Freeform 9"/>
          <p:cNvSpPr/>
          <p:nvPr/>
        </p:nvSpPr>
        <p:spPr>
          <a:xfrm rot="19390821" flipH="1" flipV="1">
            <a:off x="2079975" y="3747328"/>
            <a:ext cx="2982222" cy="1039744"/>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11" name="Action Button: Home 10">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pic>
        <p:nvPicPr>
          <p:cNvPr id="12" name="Picture 11"/>
          <p:cNvPicPr>
            <a:picLocks noChangeAspect="1"/>
          </p:cNvPicPr>
          <p:nvPr/>
        </p:nvPicPr>
        <p:blipFill rotWithShape="1">
          <a:blip r:embed="rId7"/>
          <a:srcRect t="17715" b="12965"/>
          <a:stretch/>
        </p:blipFill>
        <p:spPr>
          <a:xfrm>
            <a:off x="1490977" y="204051"/>
            <a:ext cx="708563" cy="636115"/>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txBox="1">
            <a:spLocks/>
          </p:cNvSpPr>
          <p:nvPr/>
        </p:nvSpPr>
        <p:spPr>
          <a:xfrm>
            <a:off x="2266407" y="483878"/>
            <a:ext cx="300227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smtClean="0">
                <a:solidFill>
                  <a:schemeClr val="bg1"/>
                </a:solidFill>
                <a:latin typeface="Helvetica" panose="020B0604020202020204" pitchFamily="34" charset="0"/>
                <a:cs typeface="Helvetica" panose="020B0604020202020204" pitchFamily="34" charset="0"/>
              </a:rPr>
              <a:t>Check and Submit  </a:t>
            </a:r>
            <a:endParaRPr lang="en-GB" sz="2400" dirty="0">
              <a:solidFill>
                <a:schemeClr val="bg1"/>
              </a:solidFill>
              <a:latin typeface="Helvetica" panose="020B0604020202020204" pitchFamily="34" charset="0"/>
              <a:cs typeface="Helvetica" panose="020B0604020202020204" pitchFamily="34" charset="0"/>
            </a:endParaRPr>
          </a:p>
        </p:txBody>
      </p:sp>
      <p:sp>
        <p:nvSpPr>
          <p:cNvPr id="14" name="TextBox 13"/>
          <p:cNvSpPr txBox="1"/>
          <p:nvPr/>
        </p:nvSpPr>
        <p:spPr>
          <a:xfrm>
            <a:off x="534251" y="3872937"/>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15" name="TextBox 14"/>
          <p:cNvSpPr txBox="1"/>
          <p:nvPr/>
        </p:nvSpPr>
        <p:spPr>
          <a:xfrm>
            <a:off x="262769" y="815545"/>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spTree>
    <p:extLst>
      <p:ext uri="{BB962C8B-B14F-4D97-AF65-F5344CB8AC3E}">
        <p14:creationId xmlns:p14="http://schemas.microsoft.com/office/powerpoint/2010/main" val="4200367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
            <a:ext cx="6379321" cy="6793663"/>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48657" y="623958"/>
            <a:ext cx="5629012" cy="6395513"/>
          </a:xfrm>
        </p:spPr>
        <p:txBody>
          <a:bodyPr/>
          <a:lstStyle/>
          <a:p>
            <a:pPr algn="just">
              <a:buClr>
                <a:srgbClr val="024B9C"/>
              </a:buClr>
            </a:pPr>
            <a:r>
              <a:rPr lang="en-IE" dirty="0" smtClean="0"/>
              <a:t>Once you have submitted your application, </a:t>
            </a:r>
            <a:r>
              <a:rPr lang="en-IE" dirty="0"/>
              <a:t>y</a:t>
            </a:r>
            <a:r>
              <a:rPr lang="en-IE" dirty="0" smtClean="0"/>
              <a:t>ou can always go back to the submission platform and view/amend your application.</a:t>
            </a:r>
          </a:p>
          <a:p>
            <a:pPr algn="just">
              <a:buClr>
                <a:srgbClr val="024B9C"/>
              </a:buClr>
            </a:pPr>
            <a:endParaRPr lang="en-IE" dirty="0"/>
          </a:p>
          <a:p>
            <a:pPr algn="just">
              <a:buClr>
                <a:srgbClr val="024B9C"/>
              </a:buClr>
            </a:pPr>
            <a:r>
              <a:rPr lang="en-IE" dirty="0" smtClean="0"/>
              <a:t>Click on the drop-down arrow to select you desired action</a:t>
            </a:r>
            <a:endParaRPr lang="en-IE" dirty="0"/>
          </a:p>
          <a:p>
            <a:pPr algn="just">
              <a:buClr>
                <a:srgbClr val="024B9C"/>
              </a:buClr>
            </a:pPr>
            <a:r>
              <a:rPr lang="en-IE" dirty="0" smtClean="0"/>
              <a:t>You can amend your application as many times as you want, as long as it is </a:t>
            </a:r>
            <a:r>
              <a:rPr lang="en-IE" b="1" u="sng" dirty="0" smtClean="0"/>
              <a:t>before</a:t>
            </a:r>
            <a:r>
              <a:rPr lang="en-IE" dirty="0" smtClean="0"/>
              <a:t> the call deadline.</a:t>
            </a:r>
          </a:p>
          <a:p>
            <a:pPr algn="just">
              <a:buClr>
                <a:srgbClr val="024B9C"/>
              </a:buClr>
            </a:pPr>
            <a:r>
              <a:rPr lang="en-IE" dirty="0" smtClean="0"/>
              <a:t>You can also </a:t>
            </a:r>
            <a:r>
              <a:rPr lang="en-IE" b="1" u="sng" dirty="0" smtClean="0"/>
              <a:t>withdraw</a:t>
            </a:r>
            <a:r>
              <a:rPr lang="en-IE" dirty="0" smtClean="0"/>
              <a:t> your application and start a new one. </a:t>
            </a:r>
          </a:p>
          <a:p>
            <a:pPr marL="0" indent="0" algn="just">
              <a:buClr>
                <a:srgbClr val="024B9C"/>
              </a:buClr>
              <a:buNone/>
            </a:pPr>
            <a:endParaRPr lang="en-IE" dirty="0" smtClean="0"/>
          </a:p>
          <a:p>
            <a:pPr marL="0" indent="0" algn="just">
              <a:buClr>
                <a:srgbClr val="024B9C"/>
              </a:buClr>
              <a:buNone/>
            </a:pPr>
            <a:endParaRPr lang="en-IE" dirty="0"/>
          </a:p>
          <a:p>
            <a:pPr marL="0" indent="0">
              <a:buClr>
                <a:srgbClr val="024B9C"/>
              </a:buClr>
              <a:buNone/>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17" name="Title 1"/>
          <p:cNvSpPr>
            <a:spLocks noGrp="1"/>
          </p:cNvSpPr>
          <p:nvPr>
            <p:ph type="title"/>
          </p:nvPr>
        </p:nvSpPr>
        <p:spPr>
          <a:xfrm>
            <a:off x="441602" y="623959"/>
            <a:ext cx="5496116" cy="516825"/>
          </a:xfrm>
        </p:spPr>
        <p:txBody>
          <a:bodyPr/>
          <a:lstStyle/>
          <a:p>
            <a:pPr algn="ctr"/>
            <a:r>
              <a:rPr lang="en-GB" sz="2800" dirty="0" smtClean="0">
                <a:solidFill>
                  <a:schemeClr val="bg1"/>
                </a:solidFill>
              </a:rPr>
              <a:t>Can I amend/view my application post-submission?</a:t>
            </a:r>
            <a:endParaRPr lang="en-GB" sz="2800"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5" name="Picture 4"/>
          <p:cNvPicPr>
            <a:picLocks noChangeAspect="1"/>
          </p:cNvPicPr>
          <p:nvPr/>
        </p:nvPicPr>
        <p:blipFill>
          <a:blip r:embed="rId2"/>
          <a:stretch>
            <a:fillRect/>
          </a:stretch>
        </p:blipFill>
        <p:spPr>
          <a:xfrm>
            <a:off x="280412" y="1619369"/>
            <a:ext cx="6059775" cy="1960422"/>
          </a:xfrm>
          <a:prstGeom prst="rect">
            <a:avLst/>
          </a:prstGeom>
        </p:spPr>
      </p:pic>
      <p:pic>
        <p:nvPicPr>
          <p:cNvPr id="6" name="Picture 5"/>
          <p:cNvPicPr>
            <a:picLocks noChangeAspect="1"/>
          </p:cNvPicPr>
          <p:nvPr/>
        </p:nvPicPr>
        <p:blipFill>
          <a:blip r:embed="rId3"/>
          <a:stretch>
            <a:fillRect/>
          </a:stretch>
        </p:blipFill>
        <p:spPr>
          <a:xfrm>
            <a:off x="1624502" y="4161250"/>
            <a:ext cx="2340669" cy="2340669"/>
          </a:xfrm>
          <a:prstGeom prst="rect">
            <a:avLst/>
          </a:prstGeom>
        </p:spPr>
      </p:pic>
      <p:sp>
        <p:nvSpPr>
          <p:cNvPr id="11" name="Rectangle 10"/>
          <p:cNvSpPr/>
          <p:nvPr/>
        </p:nvSpPr>
        <p:spPr>
          <a:xfrm>
            <a:off x="1820487" y="5311834"/>
            <a:ext cx="1688238" cy="103077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2" name="Freeform 11"/>
          <p:cNvSpPr/>
          <p:nvPr/>
        </p:nvSpPr>
        <p:spPr>
          <a:xfrm rot="6970119" flipV="1">
            <a:off x="3013914" y="3891798"/>
            <a:ext cx="3195301" cy="887465"/>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13" name="Rectangle 12"/>
          <p:cNvSpPr/>
          <p:nvPr/>
        </p:nvSpPr>
        <p:spPr>
          <a:xfrm>
            <a:off x="5678405" y="2807482"/>
            <a:ext cx="531472" cy="28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717539" y="2895582"/>
            <a:ext cx="495475" cy="556215"/>
          </a:xfrm>
          <a:prstGeom prst="rect">
            <a:avLst/>
          </a:prstGeom>
        </p:spPr>
      </p:pic>
      <p:sp>
        <p:nvSpPr>
          <p:cNvPr id="15" name="Action Button: Home 14">
            <a:hlinkClick r:id="rId6"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
        <p:nvSpPr>
          <p:cNvPr id="16" name="TextBox 15"/>
          <p:cNvSpPr txBox="1"/>
          <p:nvPr/>
        </p:nvSpPr>
        <p:spPr>
          <a:xfrm>
            <a:off x="354102" y="3930416"/>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18" name="TextBox 17"/>
          <p:cNvSpPr txBox="1"/>
          <p:nvPr/>
        </p:nvSpPr>
        <p:spPr>
          <a:xfrm>
            <a:off x="354102" y="1106417"/>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spTree>
    <p:extLst>
      <p:ext uri="{BB962C8B-B14F-4D97-AF65-F5344CB8AC3E}">
        <p14:creationId xmlns:p14="http://schemas.microsoft.com/office/powerpoint/2010/main" val="1453108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67" y="1499133"/>
            <a:ext cx="10473268" cy="3231797"/>
          </a:xfrm>
        </p:spPr>
        <p:txBody>
          <a:bodyPr/>
          <a:lstStyle/>
          <a:p>
            <a:pPr>
              <a:lnSpc>
                <a:spcPct val="200000"/>
              </a:lnSpc>
            </a:pPr>
            <a:r>
              <a:rPr lang="en-US" dirty="0"/>
              <a:t>P</a:t>
            </a:r>
            <a:r>
              <a:rPr lang="en-US" dirty="0" smtClean="0"/>
              <a:t>rovide </a:t>
            </a:r>
            <a:r>
              <a:rPr lang="en-US" dirty="0"/>
              <a:t>project specific </a:t>
            </a:r>
            <a:r>
              <a:rPr lang="en-US" dirty="0" smtClean="0"/>
              <a:t>data</a:t>
            </a:r>
          </a:p>
          <a:p>
            <a:pPr lvl="1"/>
            <a:r>
              <a:rPr lang="en-IE" dirty="0"/>
              <a:t>In justified cases, </a:t>
            </a:r>
            <a:r>
              <a:rPr lang="en-IE" dirty="0" smtClean="0"/>
              <a:t>where </a:t>
            </a:r>
            <a:r>
              <a:rPr lang="en-IE" dirty="0"/>
              <a:t>project specific data </a:t>
            </a:r>
            <a:r>
              <a:rPr lang="en-IE" dirty="0" smtClean="0"/>
              <a:t>is </a:t>
            </a:r>
            <a:r>
              <a:rPr lang="en-IE" dirty="0"/>
              <a:t>not available or could not be produced at this stage, projects can use generic data </a:t>
            </a:r>
            <a:r>
              <a:rPr lang="en-IE" dirty="0" smtClean="0"/>
              <a:t>derived </a:t>
            </a:r>
            <a:r>
              <a:rPr lang="en-IE" dirty="0"/>
              <a:t>from similar projects implemented in similar conditions referring to the same RES sector and technology. </a:t>
            </a:r>
          </a:p>
          <a:p>
            <a:pPr lvl="0">
              <a:lnSpc>
                <a:spcPct val="200000"/>
              </a:lnSpc>
            </a:pPr>
            <a:r>
              <a:rPr lang="en-IE" dirty="0"/>
              <a:t>Data sources </a:t>
            </a:r>
            <a:r>
              <a:rPr lang="en-IE" dirty="0" smtClean="0"/>
              <a:t>must be </a:t>
            </a:r>
            <a:r>
              <a:rPr lang="en-IE" dirty="0"/>
              <a:t>verifiable, reliable and </a:t>
            </a:r>
            <a:r>
              <a:rPr lang="en-IE" dirty="0" smtClean="0"/>
              <a:t>robust</a:t>
            </a:r>
            <a:endParaRPr lang="en-IE" dirty="0"/>
          </a:p>
          <a:p>
            <a:pPr lvl="0">
              <a:lnSpc>
                <a:spcPct val="200000"/>
              </a:lnSpc>
            </a:pPr>
            <a:r>
              <a:rPr lang="en-IE" dirty="0" smtClean="0"/>
              <a:t>The calculation must be sound </a:t>
            </a:r>
            <a:r>
              <a:rPr lang="en-IE" dirty="0"/>
              <a:t>and </a:t>
            </a:r>
            <a:r>
              <a:rPr lang="en-IE" dirty="0" smtClean="0"/>
              <a:t>correct</a:t>
            </a:r>
            <a:endParaRPr lang="en-IE" dirty="0"/>
          </a:p>
          <a:p>
            <a:pPr lvl="1"/>
            <a:endParaRPr lang="en-IE" dirty="0"/>
          </a:p>
        </p:txBody>
      </p:sp>
      <p:sp>
        <p:nvSpPr>
          <p:cNvPr id="4" name="Title 3"/>
          <p:cNvSpPr>
            <a:spLocks noGrp="1"/>
          </p:cNvSpPr>
          <p:nvPr>
            <p:ph type="title"/>
          </p:nvPr>
        </p:nvSpPr>
        <p:spPr/>
        <p:txBody>
          <a:bodyPr/>
          <a:lstStyle/>
          <a:p>
            <a:r>
              <a:rPr lang="en-US" dirty="0" smtClean="0"/>
              <a:t>Recommendations</a:t>
            </a:r>
            <a:endParaRPr lang="en-IE" dirty="0"/>
          </a:p>
        </p:txBody>
      </p:sp>
    </p:spTree>
    <p:extLst>
      <p:ext uri="{BB962C8B-B14F-4D97-AF65-F5344CB8AC3E}">
        <p14:creationId xmlns:p14="http://schemas.microsoft.com/office/powerpoint/2010/main" val="416452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IE" dirty="0"/>
              <a:t/>
            </a:r>
            <a:br>
              <a:rPr lang="en-IE" dirty="0"/>
            </a:br>
            <a:r>
              <a:rPr lang="en-IE" dirty="0"/>
              <a:t> </a:t>
            </a:r>
            <a:r>
              <a:rPr lang="en-IE" b="1" dirty="0" smtClean="0"/>
              <a:t>Applicant’s </a:t>
            </a:r>
            <a:r>
              <a:rPr lang="en-IE" b="1" dirty="0"/>
              <a:t>checklist </a:t>
            </a:r>
            <a:endParaRPr lang="en-GB" b="1" dirty="0"/>
          </a:p>
        </p:txBody>
      </p:sp>
      <p:sp>
        <p:nvSpPr>
          <p:cNvPr id="6" name="Rectangle 5"/>
          <p:cNvSpPr/>
          <p:nvPr/>
        </p:nvSpPr>
        <p:spPr>
          <a:xfrm>
            <a:off x="1271516" y="1685464"/>
            <a:ext cx="10194400" cy="1908215"/>
          </a:xfrm>
          <a:prstGeom prst="rect">
            <a:avLst/>
          </a:prstGeom>
        </p:spPr>
        <p:txBody>
          <a:bodyPr wrap="square" lIns="91440" tIns="45720" rIns="91440" bIns="45720" anchor="t">
            <a:spAutoFit/>
          </a:bodyPr>
          <a:lstStyle/>
          <a:p>
            <a:pPr marL="342900" indent="-342900">
              <a:spcBef>
                <a:spcPts val="600"/>
              </a:spcBef>
              <a:buClr>
                <a:schemeClr val="tx2"/>
              </a:buClr>
              <a:buFont typeface="Arial" panose="020B0604020202020204" pitchFamily="34" charset="0"/>
              <a:buChar char="•"/>
            </a:pPr>
            <a:r>
              <a:rPr lang="en-US" sz="2400" b="1" dirty="0" smtClean="0">
                <a:cs typeface="Arial"/>
              </a:rPr>
              <a:t>Deadline</a:t>
            </a:r>
            <a:r>
              <a:rPr lang="en-US" sz="2400" dirty="0">
                <a:cs typeface="Arial"/>
              </a:rPr>
              <a:t>: Are you on track to submit your proposal </a:t>
            </a:r>
            <a:r>
              <a:rPr lang="en-US" sz="2400" dirty="0" smtClean="0">
                <a:cs typeface="Arial"/>
              </a:rPr>
              <a:t>by </a:t>
            </a:r>
            <a:r>
              <a:rPr lang="en-US" sz="2400" b="1" dirty="0">
                <a:cs typeface="Arial"/>
              </a:rPr>
              <a:t>3</a:t>
            </a:r>
            <a:r>
              <a:rPr lang="en-US" sz="2400" b="1" dirty="0" smtClean="0">
                <a:cs typeface="Arial"/>
              </a:rPr>
              <a:t> May 2023 </a:t>
            </a:r>
            <a:r>
              <a:rPr lang="en-US" sz="2400" dirty="0">
                <a:cs typeface="Arial"/>
              </a:rPr>
              <a:t>at </a:t>
            </a:r>
            <a:r>
              <a:rPr lang="en-US" sz="2400" dirty="0" smtClean="0">
                <a:cs typeface="Arial"/>
              </a:rPr>
              <a:t>17:00 </a:t>
            </a:r>
            <a:r>
              <a:rPr lang="en-US" sz="2400" dirty="0">
                <a:cs typeface="Arial"/>
              </a:rPr>
              <a:t>(Brussels time)?</a:t>
            </a:r>
          </a:p>
          <a:p>
            <a:pPr marL="800100" lvl="1" indent="-342900">
              <a:spcBef>
                <a:spcPts val="600"/>
              </a:spcBef>
              <a:buClr>
                <a:schemeClr val="tx2"/>
              </a:buClr>
              <a:buFont typeface="Arial" panose="020B0604020202020204" pitchFamily="34" charset="0"/>
              <a:buChar char="•"/>
            </a:pPr>
            <a:r>
              <a:rPr lang="en-US" sz="2000" i="1" dirty="0"/>
              <a:t>Don't forget to submit your application before the deadline, verify that your proposal was correctly submitted </a:t>
            </a:r>
            <a:endParaRPr lang="en-US" sz="2000" i="1" dirty="0" smtClean="0"/>
          </a:p>
          <a:p>
            <a:pPr lvl="2" algn="ctr">
              <a:spcBef>
                <a:spcPts val="600"/>
              </a:spcBef>
              <a:buClr>
                <a:schemeClr val="tx2"/>
              </a:buClr>
            </a:pPr>
            <a:r>
              <a:rPr lang="en-US" sz="2000" i="1" dirty="0" smtClean="0">
                <a:solidFill>
                  <a:srgbClr val="FF0000"/>
                </a:solidFill>
              </a:rPr>
              <a:t>Don’t </a:t>
            </a:r>
            <a:r>
              <a:rPr lang="en-US" sz="2000" i="1" dirty="0">
                <a:solidFill>
                  <a:srgbClr val="FF0000"/>
                </a:solidFill>
              </a:rPr>
              <a:t>leave submission for the last day!</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22" y="1534028"/>
            <a:ext cx="694929" cy="74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23" y="3446157"/>
            <a:ext cx="694929" cy="74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46C79FD-C571-418B-AB0F-5EE936C85276}" type="slidenum">
              <a:rPr lang="en-GB" smtClean="0"/>
              <a:t>26</a:t>
            </a:fld>
            <a:endParaRPr lang="en-GB"/>
          </a:p>
        </p:txBody>
      </p:sp>
      <p:sp>
        <p:nvSpPr>
          <p:cNvPr id="3" name="Rectangle 2"/>
          <p:cNvSpPr/>
          <p:nvPr/>
        </p:nvSpPr>
        <p:spPr>
          <a:xfrm>
            <a:off x="1443790" y="3903267"/>
            <a:ext cx="9849852" cy="461665"/>
          </a:xfrm>
          <a:prstGeom prst="rect">
            <a:avLst/>
          </a:prstGeom>
        </p:spPr>
        <p:txBody>
          <a:bodyPr wrap="square">
            <a:spAutoFit/>
          </a:bodyPr>
          <a:lstStyle/>
          <a:p>
            <a:pPr marL="342900" indent="-342900">
              <a:spcBef>
                <a:spcPts val="600"/>
              </a:spcBef>
              <a:buClr>
                <a:schemeClr val="tx2"/>
              </a:buClr>
              <a:buFont typeface="Arial" panose="020B0604020202020204" pitchFamily="34" charset="0"/>
              <a:buChar char="•"/>
            </a:pPr>
            <a:r>
              <a:rPr lang="en-US" sz="2400" dirty="0" smtClean="0"/>
              <a:t>…submit </a:t>
            </a:r>
            <a:r>
              <a:rPr lang="en-US" sz="2400" b="1" dirty="0" smtClean="0">
                <a:solidFill>
                  <a:srgbClr val="FF0000"/>
                </a:solidFill>
              </a:rPr>
              <a:t>all</a:t>
            </a:r>
            <a:r>
              <a:rPr lang="en-US" sz="2400" dirty="0" smtClean="0"/>
              <a:t> </a:t>
            </a:r>
            <a:r>
              <a:rPr lang="en-US" sz="2400" dirty="0"/>
              <a:t>mandatory annexes</a:t>
            </a:r>
          </a:p>
        </p:txBody>
      </p:sp>
      <p:sp>
        <p:nvSpPr>
          <p:cNvPr id="5" name="Rectangle 4"/>
          <p:cNvSpPr/>
          <p:nvPr/>
        </p:nvSpPr>
        <p:spPr>
          <a:xfrm>
            <a:off x="1443790" y="4508910"/>
            <a:ext cx="10194400" cy="1846659"/>
          </a:xfrm>
          <a:prstGeom prst="rect">
            <a:avLst/>
          </a:prstGeom>
        </p:spPr>
        <p:txBody>
          <a:bodyPr wrap="square">
            <a:spAutoFit/>
          </a:bodyPr>
          <a:lstStyle/>
          <a:p>
            <a:pPr marL="342900" indent="-342900">
              <a:spcBef>
                <a:spcPts val="600"/>
              </a:spcBef>
              <a:buClr>
                <a:schemeClr val="tx2"/>
              </a:buClr>
              <a:buFont typeface="Arial" panose="020B0604020202020204" pitchFamily="34" charset="0"/>
              <a:buChar char="•"/>
            </a:pPr>
            <a:r>
              <a:rPr lang="en-US" sz="2400" dirty="0"/>
              <a:t>Proof read your proposal</a:t>
            </a:r>
          </a:p>
          <a:p>
            <a:pPr marL="800100" lvl="1" indent="-342900">
              <a:spcBef>
                <a:spcPts val="600"/>
              </a:spcBef>
              <a:buClr>
                <a:schemeClr val="tx2"/>
              </a:buClr>
              <a:buFont typeface="Arial" panose="020B0604020202020204" pitchFamily="34" charset="0"/>
              <a:buChar char="•"/>
            </a:pPr>
            <a:r>
              <a:rPr lang="en-US" sz="2000" i="1" dirty="0"/>
              <a:t>Do one last check to ensure that your proposal is clear and easy to follow and </a:t>
            </a:r>
            <a:r>
              <a:rPr lang="en-US" sz="2000" i="1" dirty="0" smtClean="0"/>
              <a:t>explains </a:t>
            </a:r>
            <a:r>
              <a:rPr lang="en-US" sz="2000" i="1" dirty="0"/>
              <a:t>issues, including local context, that may be evident to you</a:t>
            </a:r>
          </a:p>
          <a:p>
            <a:pPr marL="800100" lvl="1" indent="-342900">
              <a:spcBef>
                <a:spcPts val="600"/>
              </a:spcBef>
              <a:buClr>
                <a:schemeClr val="tx2"/>
              </a:buClr>
              <a:buFont typeface="Arial" panose="020B0604020202020204" pitchFamily="34" charset="0"/>
              <a:buChar char="•"/>
            </a:pPr>
            <a:r>
              <a:rPr lang="en-US" sz="2000" i="1" dirty="0" smtClean="0"/>
              <a:t>Make </a:t>
            </a:r>
            <a:r>
              <a:rPr lang="en-US" sz="2000" i="1" dirty="0"/>
              <a:t>sure that your proposal is </a:t>
            </a:r>
            <a:r>
              <a:rPr lang="en-US" sz="2000" i="1" dirty="0" smtClean="0"/>
              <a:t>precise and clearly </a:t>
            </a:r>
            <a:r>
              <a:rPr lang="en-US" sz="2000" i="1" dirty="0"/>
              <a:t>responds to the questions </a:t>
            </a:r>
            <a:r>
              <a:rPr lang="en-US" sz="2000" i="1" dirty="0" smtClean="0"/>
              <a:t>asked</a:t>
            </a:r>
            <a:endParaRPr lang="en-IE"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24" y="4561751"/>
            <a:ext cx="694929" cy="74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406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406853" y="-370991"/>
            <a:ext cx="5862849" cy="5449567"/>
          </a:xfrm>
        </p:spPr>
        <p:txBody>
          <a:bodyPr/>
          <a:lstStyle/>
          <a:p>
            <a:pPr marL="0" indent="0">
              <a:buClr>
                <a:srgbClr val="024B9C"/>
              </a:buClr>
              <a:buNone/>
            </a:pPr>
            <a:r>
              <a:rPr lang="en-IE" sz="1600" i="1" dirty="0" smtClean="0"/>
              <a:t>.</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0" indent="0">
              <a:buClr>
                <a:srgbClr val="024B9C"/>
              </a:buClr>
              <a:buNone/>
            </a:pPr>
            <a:endParaRPr lang="en-IE" dirty="0" smtClean="0"/>
          </a:p>
          <a:p>
            <a:pPr marL="457200" indent="-457200">
              <a:buClr>
                <a:srgbClr val="024B9C"/>
              </a:buClr>
              <a:buFont typeface="+mj-lt"/>
              <a:buAutoNum type="arabicPeriod"/>
            </a:pPr>
            <a:r>
              <a:rPr lang="en-IE" dirty="0"/>
              <a:t>Apply from the call landing page on the CINEA website. It will directly you directly to the submission </a:t>
            </a:r>
            <a:r>
              <a:rPr lang="en-IE" dirty="0" smtClean="0"/>
              <a:t>platform. </a:t>
            </a:r>
            <a:endParaRPr lang="fr-BE" dirty="0"/>
          </a:p>
          <a:p>
            <a:pPr marL="457200" indent="-457200">
              <a:buClr>
                <a:srgbClr val="024B9C"/>
              </a:buClr>
              <a:buFont typeface="+mj-lt"/>
              <a:buAutoNum type="arabicPeriod"/>
            </a:pPr>
            <a:endParaRPr lang="fr-BE" dirty="0"/>
          </a:p>
        </p:txBody>
      </p:sp>
      <p:sp>
        <p:nvSpPr>
          <p:cNvPr id="17" name="Title 1"/>
          <p:cNvSpPr>
            <a:spLocks noGrp="1"/>
          </p:cNvSpPr>
          <p:nvPr>
            <p:ph type="title"/>
          </p:nvPr>
        </p:nvSpPr>
        <p:spPr>
          <a:xfrm>
            <a:off x="315140" y="468794"/>
            <a:ext cx="5749035" cy="782357"/>
          </a:xfrm>
        </p:spPr>
        <p:txBody>
          <a:bodyPr/>
          <a:lstStyle/>
          <a:p>
            <a:r>
              <a:rPr lang="en-GB" sz="2800" b="1" dirty="0" smtClean="0">
                <a:solidFill>
                  <a:schemeClr val="bg1"/>
                </a:solidFill>
              </a:rPr>
              <a:t>To </a:t>
            </a:r>
            <a:r>
              <a:rPr lang="en-GB" sz="2800" b="1" u="sng" dirty="0" smtClean="0">
                <a:solidFill>
                  <a:schemeClr val="bg1"/>
                </a:solidFill>
              </a:rPr>
              <a:t>access</a:t>
            </a:r>
            <a:r>
              <a:rPr lang="en-GB" sz="2800" b="1" dirty="0" smtClean="0">
                <a:solidFill>
                  <a:schemeClr val="bg1"/>
                </a:solidFill>
              </a:rPr>
              <a:t> the Submission </a:t>
            </a:r>
            <a:br>
              <a:rPr lang="en-GB" sz="2800" b="1" dirty="0" smtClean="0">
                <a:solidFill>
                  <a:schemeClr val="bg1"/>
                </a:solidFill>
              </a:rPr>
            </a:br>
            <a:r>
              <a:rPr lang="en-GB" sz="2800" b="1" dirty="0" smtClean="0">
                <a:solidFill>
                  <a:schemeClr val="bg1"/>
                </a:solidFill>
              </a:rPr>
              <a:t>Platform</a:t>
            </a:r>
            <a:endParaRPr lang="en-GB" sz="2800" b="1"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46004" y="29852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Picture 2"/>
          <p:cNvPicPr>
            <a:picLocks noChangeAspect="1"/>
          </p:cNvPicPr>
          <p:nvPr/>
        </p:nvPicPr>
        <p:blipFill>
          <a:blip r:embed="rId2"/>
          <a:stretch>
            <a:fillRect/>
          </a:stretch>
        </p:blipFill>
        <p:spPr>
          <a:xfrm>
            <a:off x="315140" y="1881264"/>
            <a:ext cx="5776571" cy="2604642"/>
          </a:xfrm>
          <a:prstGeom prst="rect">
            <a:avLst/>
          </a:prstGeom>
        </p:spPr>
      </p:pic>
      <p:pic>
        <p:nvPicPr>
          <p:cNvPr id="10" name="Picture 9"/>
          <p:cNvPicPr>
            <a:picLocks noChangeAspect="1"/>
          </p:cNvPicPr>
          <p:nvPr/>
        </p:nvPicPr>
        <p:blipFill>
          <a:blip r:embed="rId3"/>
          <a:stretch>
            <a:fillRect/>
          </a:stretch>
        </p:blipFill>
        <p:spPr>
          <a:xfrm>
            <a:off x="7085350" y="859972"/>
            <a:ext cx="4450785" cy="2987643"/>
          </a:xfrm>
          <a:prstGeom prst="rect">
            <a:avLst/>
          </a:prstGeom>
        </p:spPr>
      </p:pic>
      <p:sp>
        <p:nvSpPr>
          <p:cNvPr id="14" name="Freeform 13"/>
          <p:cNvSpPr/>
          <p:nvPr/>
        </p:nvSpPr>
        <p:spPr>
          <a:xfrm rot="9719121" flipH="1">
            <a:off x="3462348" y="2255023"/>
            <a:ext cx="5170112" cy="801777"/>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9" name="Rectangle 8"/>
          <p:cNvSpPr/>
          <p:nvPr/>
        </p:nvSpPr>
        <p:spPr>
          <a:xfrm>
            <a:off x="1145580" y="3130978"/>
            <a:ext cx="2334127" cy="28969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379293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Title 1"/>
          <p:cNvSpPr>
            <a:spLocks noGrp="1"/>
          </p:cNvSpPr>
          <p:nvPr>
            <p:ph type="title"/>
          </p:nvPr>
        </p:nvSpPr>
        <p:spPr>
          <a:xfrm>
            <a:off x="422745" y="299156"/>
            <a:ext cx="5034641" cy="782357"/>
          </a:xfrm>
        </p:spPr>
        <p:txBody>
          <a:bodyPr/>
          <a:lstStyle/>
          <a:p>
            <a:r>
              <a:rPr lang="en-GB" sz="2800" dirty="0" smtClean="0">
                <a:solidFill>
                  <a:schemeClr val="bg1"/>
                </a:solidFill>
              </a:rPr>
              <a:t>Consult the User Manual for step-by-step guidance</a:t>
            </a:r>
            <a:endParaRPr lang="en-GB" sz="2800" dirty="0">
              <a:solidFill>
                <a:schemeClr val="bg1"/>
              </a:solidFill>
            </a:endParaRPr>
          </a:p>
        </p:txBody>
      </p:sp>
      <p:pic>
        <p:nvPicPr>
          <p:cNvPr id="4" name="Picture 3"/>
          <p:cNvPicPr>
            <a:picLocks noChangeAspect="1"/>
          </p:cNvPicPr>
          <p:nvPr/>
        </p:nvPicPr>
        <p:blipFill>
          <a:blip r:embed="rId2"/>
          <a:stretch>
            <a:fillRect/>
          </a:stretch>
        </p:blipFill>
        <p:spPr>
          <a:xfrm>
            <a:off x="7600519" y="830112"/>
            <a:ext cx="3668724" cy="4942481"/>
          </a:xfrm>
          <a:prstGeom prst="rect">
            <a:avLst/>
          </a:prstGeom>
        </p:spPr>
      </p:pic>
      <p:sp>
        <p:nvSpPr>
          <p:cNvPr id="2" name="Striped Right Arrow 1">
            <a:hlinkClick r:id="rId3" action="ppaction://hlinksldjump"/>
          </p:cNvPr>
          <p:cNvSpPr/>
          <p:nvPr/>
        </p:nvSpPr>
        <p:spPr>
          <a:xfrm>
            <a:off x="11363081" y="128283"/>
            <a:ext cx="434109" cy="341745"/>
          </a:xfrm>
          <a:prstGeom prst="stripedRightArrow">
            <a:avLst/>
          </a:prstGeom>
          <a:solidFill>
            <a:srgbClr val="C7E9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p:cNvPicPr>
            <a:picLocks noChangeAspect="1"/>
          </p:cNvPicPr>
          <p:nvPr/>
        </p:nvPicPr>
        <p:blipFill>
          <a:blip r:embed="rId4"/>
          <a:stretch>
            <a:fillRect/>
          </a:stretch>
        </p:blipFill>
        <p:spPr>
          <a:xfrm>
            <a:off x="18724" y="2588374"/>
            <a:ext cx="6360597" cy="3944774"/>
          </a:xfrm>
          <a:prstGeom prst="rect">
            <a:avLst/>
          </a:prstGeom>
        </p:spPr>
      </p:pic>
      <p:sp>
        <p:nvSpPr>
          <p:cNvPr id="14" name="Freeform 13"/>
          <p:cNvSpPr/>
          <p:nvPr/>
        </p:nvSpPr>
        <p:spPr>
          <a:xfrm rot="11880879" flipH="1" flipV="1">
            <a:off x="6323707" y="1680499"/>
            <a:ext cx="2790381" cy="1954703"/>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8" name="Rectangle 7"/>
          <p:cNvSpPr/>
          <p:nvPr/>
        </p:nvSpPr>
        <p:spPr>
          <a:xfrm>
            <a:off x="5356032" y="2932798"/>
            <a:ext cx="1023289" cy="28969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885250" y="3077647"/>
            <a:ext cx="409191" cy="447412"/>
          </a:xfrm>
          <a:prstGeom prst="rect">
            <a:avLst/>
          </a:prstGeom>
        </p:spPr>
      </p:pic>
    </p:spTree>
    <p:extLst>
      <p:ext uri="{BB962C8B-B14F-4D97-AF65-F5344CB8AC3E}">
        <p14:creationId xmlns:p14="http://schemas.microsoft.com/office/powerpoint/2010/main" val="275271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29151" y="891653"/>
            <a:ext cx="5862849" cy="5449567"/>
          </a:xfrm>
        </p:spPr>
        <p:txBody>
          <a:bodyPr/>
          <a:lstStyle/>
          <a:p>
            <a:pPr marL="457200" indent="-457200">
              <a:buClr>
                <a:srgbClr val="024B9C"/>
              </a:buClr>
              <a:buFont typeface="+mj-lt"/>
              <a:buAutoNum type="arabicPeriod"/>
            </a:pPr>
            <a:r>
              <a:rPr lang="en-IE" dirty="0" smtClean="0"/>
              <a:t>Select the call from the drop-down list,  to which you wish to participate in.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r>
              <a:rPr lang="en-IE" dirty="0" smtClean="0"/>
              <a:t>Click the “create a new application” button.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window will pop-up, fill-in your project name and acronym; then click “Save”.</a:t>
            </a: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pic>
        <p:nvPicPr>
          <p:cNvPr id="6" name="Picture 5"/>
          <p:cNvPicPr>
            <a:picLocks noChangeAspect="1"/>
          </p:cNvPicPr>
          <p:nvPr/>
        </p:nvPicPr>
        <p:blipFill>
          <a:blip r:embed="rId2"/>
          <a:stretch>
            <a:fillRect/>
          </a:stretch>
        </p:blipFill>
        <p:spPr>
          <a:xfrm>
            <a:off x="672227" y="1332119"/>
            <a:ext cx="4377060" cy="731342"/>
          </a:xfrm>
          <a:prstGeom prst="rect">
            <a:avLst/>
          </a:prstGeom>
        </p:spPr>
      </p:pic>
      <p:sp>
        <p:nvSpPr>
          <p:cNvPr id="7" name="Rectangle 6"/>
          <p:cNvSpPr/>
          <p:nvPr/>
        </p:nvSpPr>
        <p:spPr>
          <a:xfrm>
            <a:off x="1618311" y="1503473"/>
            <a:ext cx="1845732" cy="102923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p:cNvSpPr txBox="1"/>
          <p:nvPr/>
        </p:nvSpPr>
        <p:spPr>
          <a:xfrm>
            <a:off x="1161111" y="913132"/>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sp>
        <p:nvSpPr>
          <p:cNvPr id="11" name="TextBox 10"/>
          <p:cNvSpPr txBox="1"/>
          <p:nvPr/>
        </p:nvSpPr>
        <p:spPr>
          <a:xfrm>
            <a:off x="1771447" y="1910367"/>
            <a:ext cx="1159112" cy="107722"/>
          </a:xfrm>
          <a:prstGeom prst="rect">
            <a:avLst/>
          </a:prstGeom>
          <a:solidFill>
            <a:schemeClr val="bg1"/>
          </a:solidFill>
        </p:spPr>
        <p:txBody>
          <a:bodyPr wrap="square" lIns="0" tIns="0" rIns="0" bIns="0" rtlCol="0">
            <a:spAutoFit/>
          </a:bodyPr>
          <a:lstStyle/>
          <a:p>
            <a:r>
              <a:rPr lang="en-IE" sz="700" dirty="0" smtClean="0">
                <a:latin typeface="Helvetica" pitchFamily="34" charset="0"/>
              </a:rPr>
              <a:t>CB RES Status 2023</a:t>
            </a:r>
            <a:endParaRPr lang="fr-BE" sz="700" dirty="0">
              <a:latin typeface="Helvetica" pitchFamily="34" charset="0"/>
            </a:endParaRPr>
          </a:p>
        </p:txBody>
      </p:sp>
      <p:sp>
        <p:nvSpPr>
          <p:cNvPr id="14" name="Freeform 13"/>
          <p:cNvSpPr/>
          <p:nvPr/>
        </p:nvSpPr>
        <p:spPr>
          <a:xfrm rot="11880879" flipH="1" flipV="1">
            <a:off x="3731221" y="895408"/>
            <a:ext cx="2790381" cy="1954703"/>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17" name="Title 1"/>
          <p:cNvSpPr>
            <a:spLocks noGrp="1"/>
          </p:cNvSpPr>
          <p:nvPr>
            <p:ph type="title"/>
          </p:nvPr>
        </p:nvSpPr>
        <p:spPr>
          <a:xfrm>
            <a:off x="715800" y="103322"/>
            <a:ext cx="5034641" cy="782357"/>
          </a:xfrm>
        </p:spPr>
        <p:txBody>
          <a:bodyPr/>
          <a:lstStyle/>
          <a:p>
            <a:r>
              <a:rPr lang="en-GB" sz="2800" dirty="0" smtClean="0">
                <a:solidFill>
                  <a:schemeClr val="bg1"/>
                </a:solidFill>
              </a:rPr>
              <a:t>How to create an application on the CB RES Submission</a:t>
            </a:r>
            <a:endParaRPr lang="en-GB" sz="2800"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2" name="Picture 21"/>
          <p:cNvPicPr>
            <a:picLocks noChangeAspect="1"/>
          </p:cNvPicPr>
          <p:nvPr/>
        </p:nvPicPr>
        <p:blipFill>
          <a:blip r:embed="rId3"/>
          <a:stretch>
            <a:fillRect/>
          </a:stretch>
        </p:blipFill>
        <p:spPr>
          <a:xfrm>
            <a:off x="630286" y="2965994"/>
            <a:ext cx="4460941" cy="334869"/>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4344338" y="3031288"/>
            <a:ext cx="495475" cy="541756"/>
          </a:xfrm>
          <a:prstGeom prst="rect">
            <a:avLst/>
          </a:prstGeom>
        </p:spPr>
      </p:pic>
      <p:sp>
        <p:nvSpPr>
          <p:cNvPr id="23" name="TextBox 22"/>
          <p:cNvSpPr txBox="1"/>
          <p:nvPr/>
        </p:nvSpPr>
        <p:spPr>
          <a:xfrm>
            <a:off x="1631347" y="3089641"/>
            <a:ext cx="1159112" cy="107722"/>
          </a:xfrm>
          <a:prstGeom prst="rect">
            <a:avLst/>
          </a:prstGeom>
          <a:solidFill>
            <a:schemeClr val="bg1"/>
          </a:solidFill>
        </p:spPr>
        <p:txBody>
          <a:bodyPr wrap="square" lIns="0" tIns="0" rIns="0" bIns="0" rtlCol="0">
            <a:spAutoFit/>
          </a:bodyPr>
          <a:lstStyle/>
          <a:p>
            <a:r>
              <a:rPr lang="en-IE" sz="700" dirty="0" smtClean="0">
                <a:latin typeface="Helvetica" pitchFamily="34" charset="0"/>
              </a:rPr>
              <a:t>CB RES Status</a:t>
            </a:r>
            <a:endParaRPr lang="fr-BE" sz="700" dirty="0">
              <a:latin typeface="Helvetica" pitchFamily="34" charset="0"/>
            </a:endParaRPr>
          </a:p>
        </p:txBody>
      </p:sp>
      <p:sp>
        <p:nvSpPr>
          <p:cNvPr id="24" name="TextBox 23"/>
          <p:cNvSpPr txBox="1"/>
          <p:nvPr/>
        </p:nvSpPr>
        <p:spPr>
          <a:xfrm>
            <a:off x="1161111" y="2482448"/>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5" name="Rectangle 24"/>
          <p:cNvSpPr/>
          <p:nvPr/>
        </p:nvSpPr>
        <p:spPr>
          <a:xfrm>
            <a:off x="3402745" y="2810779"/>
            <a:ext cx="1752004" cy="93938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6" name="Picture 25"/>
          <p:cNvPicPr>
            <a:picLocks noChangeAspect="1"/>
          </p:cNvPicPr>
          <p:nvPr/>
        </p:nvPicPr>
        <p:blipFill>
          <a:blip r:embed="rId6"/>
          <a:stretch>
            <a:fillRect/>
          </a:stretch>
        </p:blipFill>
        <p:spPr>
          <a:xfrm>
            <a:off x="630286" y="4168536"/>
            <a:ext cx="4086887" cy="2031134"/>
          </a:xfrm>
          <a:prstGeom prst="rect">
            <a:avLst/>
          </a:prstGeom>
        </p:spPr>
      </p:pic>
      <p:sp>
        <p:nvSpPr>
          <p:cNvPr id="27" name="TextBox 26"/>
          <p:cNvSpPr txBox="1"/>
          <p:nvPr/>
        </p:nvSpPr>
        <p:spPr>
          <a:xfrm>
            <a:off x="1161111" y="3672186"/>
            <a:ext cx="457200" cy="461665"/>
          </a:xfrm>
          <a:prstGeom prst="rect">
            <a:avLst/>
          </a:prstGeom>
          <a:noFill/>
        </p:spPr>
        <p:txBody>
          <a:bodyPr wrap="square" rtlCol="0">
            <a:spAutoFit/>
          </a:bodyPr>
          <a:lstStyle/>
          <a:p>
            <a:r>
              <a:rPr lang="en-IE" sz="2400" dirty="0" smtClean="0">
                <a:solidFill>
                  <a:srgbClr val="FFC000"/>
                </a:solidFill>
              </a:rPr>
              <a:t>3.</a:t>
            </a:r>
            <a:endParaRPr lang="fr-BE" sz="2400" dirty="0">
              <a:solidFill>
                <a:srgbClr val="FFC000"/>
              </a:solidFill>
            </a:endParaRP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3970" y="1888230"/>
            <a:ext cx="409191" cy="447412"/>
          </a:xfrm>
          <a:prstGeom prst="rect">
            <a:avLst/>
          </a:prstGeom>
        </p:spPr>
      </p:pic>
      <p:pic>
        <p:nvPicPr>
          <p:cNvPr id="29" name="Picture 28"/>
          <p:cNvPicPr>
            <a:picLocks noChangeAspect="1"/>
          </p:cNvPicPr>
          <p:nvPr/>
        </p:nvPicPr>
        <p:blipFill>
          <a:blip r:embed="rId8" cstate="print">
            <a:extLst>
              <a:ext uri="{BEBA8EAE-BF5A-486C-A8C5-ECC9F3942E4B}">
                <a14:imgProps xmlns:a14="http://schemas.microsoft.com/office/drawing/2010/main">
                  <a14:imgLayer r:embed="rId9">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210903" y="6064397"/>
            <a:ext cx="506350" cy="553647"/>
          </a:xfrm>
          <a:prstGeom prst="rect">
            <a:avLst/>
          </a:prstGeom>
        </p:spPr>
      </p:pic>
      <p:sp>
        <p:nvSpPr>
          <p:cNvPr id="30" name="Rectangle 29"/>
          <p:cNvSpPr/>
          <p:nvPr/>
        </p:nvSpPr>
        <p:spPr>
          <a:xfrm>
            <a:off x="1334900" y="4505174"/>
            <a:ext cx="3103749" cy="185752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2762955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6379321" cy="6858000"/>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Picture 5"/>
          <p:cNvPicPr>
            <a:picLocks noChangeAspect="1"/>
          </p:cNvPicPr>
          <p:nvPr/>
        </p:nvPicPr>
        <p:blipFill>
          <a:blip r:embed="rId2"/>
          <a:stretch>
            <a:fillRect/>
          </a:stretch>
        </p:blipFill>
        <p:spPr>
          <a:xfrm>
            <a:off x="614328" y="3590089"/>
            <a:ext cx="5295405" cy="3170450"/>
          </a:xfrm>
          <a:prstGeom prst="rect">
            <a:avLst/>
          </a:prstGeom>
        </p:spPr>
      </p:pic>
      <p:grpSp>
        <p:nvGrpSpPr>
          <p:cNvPr id="18" name="Group 17"/>
          <p:cNvGrpSpPr/>
          <p:nvPr/>
        </p:nvGrpSpPr>
        <p:grpSpPr>
          <a:xfrm>
            <a:off x="414783" y="856658"/>
            <a:ext cx="5786300" cy="1833578"/>
            <a:chOff x="90932" y="739577"/>
            <a:chExt cx="6090793" cy="1957406"/>
          </a:xfrm>
        </p:grpSpPr>
        <p:pic>
          <p:nvPicPr>
            <p:cNvPr id="5" name="Picture 4"/>
            <p:cNvPicPr>
              <a:picLocks noChangeAspect="1"/>
            </p:cNvPicPr>
            <p:nvPr/>
          </p:nvPicPr>
          <p:blipFill>
            <a:blip r:embed="rId3"/>
            <a:stretch>
              <a:fillRect/>
            </a:stretch>
          </p:blipFill>
          <p:spPr>
            <a:xfrm>
              <a:off x="90932" y="739577"/>
              <a:ext cx="6090793" cy="1957406"/>
            </a:xfrm>
            <a:prstGeom prst="rect">
              <a:avLst/>
            </a:prstGeom>
          </p:spPr>
        </p:pic>
        <p:sp>
          <p:nvSpPr>
            <p:cNvPr id="15" name="Rectangle 14"/>
            <p:cNvSpPr/>
            <p:nvPr/>
          </p:nvSpPr>
          <p:spPr>
            <a:xfrm>
              <a:off x="5136821" y="769314"/>
              <a:ext cx="617401" cy="13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Content Placeholder 1"/>
          <p:cNvSpPr>
            <a:spLocks noGrp="1"/>
          </p:cNvSpPr>
          <p:nvPr>
            <p:ph idx="1"/>
          </p:nvPr>
        </p:nvSpPr>
        <p:spPr>
          <a:xfrm>
            <a:off x="6428485" y="522339"/>
            <a:ext cx="5862849" cy="5859319"/>
          </a:xfrm>
        </p:spPr>
        <p:txBody>
          <a:bodyPr/>
          <a:lstStyle/>
          <a:p>
            <a:pPr marL="457200" indent="-457200">
              <a:buClr>
                <a:srgbClr val="024B9C"/>
              </a:buClr>
              <a:buFont typeface="+mj-lt"/>
              <a:buAutoNum type="arabicPeriod"/>
            </a:pPr>
            <a:r>
              <a:rPr lang="en-IE" dirty="0" smtClean="0"/>
              <a:t>Select the drop-down arrow and click on “Edit Application” or click directly on your project ID.</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new page will appear, with each section of your application.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Click on a section to edit its contents. </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2318" y="547748"/>
            <a:ext cx="457200" cy="461665"/>
          </a:xfrm>
          <a:prstGeom prst="rect">
            <a:avLst/>
          </a:prstGeom>
          <a:noFill/>
        </p:spPr>
        <p:txBody>
          <a:bodyPr wrap="square" rtlCol="0">
            <a:spAutoFit/>
          </a:bodyPr>
          <a:lstStyle/>
          <a:p>
            <a:r>
              <a:rPr lang="en-IE" sz="2400" dirty="0" smtClean="0">
                <a:solidFill>
                  <a:srgbClr val="FFC000"/>
                </a:solidFill>
              </a:rPr>
              <a:t>1.</a:t>
            </a:r>
            <a:endParaRPr lang="fr-BE" sz="2400" dirty="0">
              <a:solidFill>
                <a:srgbClr val="FFC000"/>
              </a:solidFill>
            </a:endParaRPr>
          </a:p>
        </p:txBody>
      </p:sp>
      <p:sp>
        <p:nvSpPr>
          <p:cNvPr id="17" name="Title 1"/>
          <p:cNvSpPr>
            <a:spLocks noGrp="1"/>
          </p:cNvSpPr>
          <p:nvPr>
            <p:ph type="title"/>
          </p:nvPr>
        </p:nvSpPr>
        <p:spPr>
          <a:xfrm>
            <a:off x="1141104" y="119569"/>
            <a:ext cx="5034641" cy="516825"/>
          </a:xfrm>
        </p:spPr>
        <p:txBody>
          <a:bodyPr/>
          <a:lstStyle/>
          <a:p>
            <a:r>
              <a:rPr lang="en-GB" sz="2800" dirty="0" smtClean="0">
                <a:solidFill>
                  <a:schemeClr val="bg1"/>
                </a:solidFill>
              </a:rPr>
              <a:t>Edit/Fill-in your application </a:t>
            </a:r>
            <a:endParaRPr lang="en-GB" sz="2800" dirty="0">
              <a:solidFill>
                <a:schemeClr val="bg1"/>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833676" y="2375628"/>
            <a:ext cx="495475" cy="541756"/>
          </a:xfrm>
          <a:prstGeom prst="rect">
            <a:avLst/>
          </a:prstGeom>
        </p:spPr>
      </p:pic>
      <p:sp>
        <p:nvSpPr>
          <p:cNvPr id="24" name="TextBox 23"/>
          <p:cNvSpPr txBox="1"/>
          <p:nvPr/>
        </p:nvSpPr>
        <p:spPr>
          <a:xfrm>
            <a:off x="-27757" y="5155579"/>
            <a:ext cx="457200" cy="461665"/>
          </a:xfrm>
          <a:prstGeom prst="rect">
            <a:avLst/>
          </a:prstGeom>
          <a:noFill/>
        </p:spPr>
        <p:txBody>
          <a:bodyPr wrap="square" rtlCol="0">
            <a:spAutoFit/>
          </a:bodyPr>
          <a:lstStyle/>
          <a:p>
            <a:r>
              <a:rPr lang="en-IE" sz="2400" dirty="0" smtClean="0">
                <a:solidFill>
                  <a:srgbClr val="FFC000"/>
                </a:solidFill>
              </a:rPr>
              <a:t>3.</a:t>
            </a:r>
            <a:endParaRPr lang="fr-BE" sz="2400" dirty="0">
              <a:solidFill>
                <a:srgbClr val="FFC000"/>
              </a:solidFill>
            </a:endParaRPr>
          </a:p>
        </p:txBody>
      </p:sp>
      <p:sp>
        <p:nvSpPr>
          <p:cNvPr id="25" name="Rectangle 24"/>
          <p:cNvSpPr/>
          <p:nvPr/>
        </p:nvSpPr>
        <p:spPr>
          <a:xfrm>
            <a:off x="5606049" y="2079274"/>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9" name="Picture 18"/>
          <p:cNvPicPr>
            <a:picLocks noChangeAspect="1"/>
          </p:cNvPicPr>
          <p:nvPr/>
        </p:nvPicPr>
        <p:blipFill rotWithShape="1">
          <a:blip r:embed="rId6"/>
          <a:srcRect t="10912" b="3961"/>
          <a:stretch/>
        </p:blipFill>
        <p:spPr>
          <a:xfrm>
            <a:off x="10174674" y="1916325"/>
            <a:ext cx="1758321" cy="1022465"/>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10818613" y="2480951"/>
            <a:ext cx="495475" cy="541756"/>
          </a:xfrm>
          <a:prstGeom prst="rect">
            <a:avLst/>
          </a:prstGeom>
        </p:spPr>
      </p:pic>
      <p:sp>
        <p:nvSpPr>
          <p:cNvPr id="34" name="Rectangle 33"/>
          <p:cNvSpPr/>
          <p:nvPr/>
        </p:nvSpPr>
        <p:spPr>
          <a:xfrm>
            <a:off x="544668" y="4402147"/>
            <a:ext cx="909192" cy="228600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5" name="Picture 34"/>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663687" y="4810734"/>
            <a:ext cx="495475" cy="541756"/>
          </a:xfrm>
          <a:prstGeom prst="rect">
            <a:avLst/>
          </a:prstGeom>
        </p:spPr>
      </p:pic>
      <p:sp>
        <p:nvSpPr>
          <p:cNvPr id="36" name="Freeform 35"/>
          <p:cNvSpPr/>
          <p:nvPr/>
        </p:nvSpPr>
        <p:spPr>
          <a:xfrm rot="14629881" flipH="1" flipV="1">
            <a:off x="2306135" y="3373622"/>
            <a:ext cx="3515609" cy="4088829"/>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39" name="TextBox 38"/>
          <p:cNvSpPr txBox="1"/>
          <p:nvPr/>
        </p:nvSpPr>
        <p:spPr>
          <a:xfrm>
            <a:off x="31623" y="3546894"/>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sp>
        <p:nvSpPr>
          <p:cNvPr id="23" name="Rectangle 22"/>
          <p:cNvSpPr/>
          <p:nvPr/>
        </p:nvSpPr>
        <p:spPr>
          <a:xfrm>
            <a:off x="488823" y="2283779"/>
            <a:ext cx="251010" cy="22646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 name="Picture 2"/>
          <p:cNvPicPr>
            <a:picLocks noChangeAspect="1"/>
          </p:cNvPicPr>
          <p:nvPr/>
        </p:nvPicPr>
        <p:blipFill rotWithShape="1">
          <a:blip r:embed="rId7"/>
          <a:srcRect r="35235"/>
          <a:stretch/>
        </p:blipFill>
        <p:spPr>
          <a:xfrm>
            <a:off x="6856722" y="1926127"/>
            <a:ext cx="2031176" cy="1002862"/>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374804" y="2387233"/>
            <a:ext cx="495475" cy="541756"/>
          </a:xfrm>
          <a:prstGeom prst="rect">
            <a:avLst/>
          </a:prstGeom>
        </p:spPr>
      </p:pic>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6924898" y="2738113"/>
            <a:ext cx="495475" cy="541756"/>
          </a:xfrm>
          <a:prstGeom prst="rect">
            <a:avLst/>
          </a:prstGeom>
        </p:spPr>
      </p:pic>
      <p:sp>
        <p:nvSpPr>
          <p:cNvPr id="4" name="TextBox 3"/>
          <p:cNvSpPr txBox="1"/>
          <p:nvPr/>
        </p:nvSpPr>
        <p:spPr>
          <a:xfrm>
            <a:off x="9160282" y="2111619"/>
            <a:ext cx="736360" cy="369332"/>
          </a:xfrm>
          <a:prstGeom prst="rect">
            <a:avLst/>
          </a:prstGeom>
          <a:noFill/>
        </p:spPr>
        <p:txBody>
          <a:bodyPr wrap="square" rtlCol="0">
            <a:spAutoFit/>
          </a:bodyPr>
          <a:lstStyle/>
          <a:p>
            <a:r>
              <a:rPr lang="en-IE" dirty="0" smtClean="0"/>
              <a:t>OR</a:t>
            </a:r>
            <a:endParaRPr lang="fr-BE" dirty="0"/>
          </a:p>
        </p:txBody>
      </p:sp>
    </p:spTree>
    <p:extLst>
      <p:ext uri="{BB962C8B-B14F-4D97-AF65-F5344CB8AC3E}">
        <p14:creationId xmlns:p14="http://schemas.microsoft.com/office/powerpoint/2010/main" val="92800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747464"/>
            <a:ext cx="12192000" cy="5184192"/>
          </a:xfrm>
          <a:prstGeom prst="rect">
            <a:avLst/>
          </a:prstGeom>
          <a:solidFill>
            <a:srgbClr val="0356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le 2"/>
          <p:cNvSpPr>
            <a:spLocks noGrp="1"/>
          </p:cNvSpPr>
          <p:nvPr>
            <p:ph type="title"/>
          </p:nvPr>
        </p:nvSpPr>
        <p:spPr/>
        <p:txBody>
          <a:bodyPr/>
          <a:lstStyle/>
          <a:p>
            <a:pPr algn="ctr"/>
            <a:r>
              <a:rPr lang="en-IE" dirty="0" smtClean="0"/>
              <a:t>Edit / Fill-in each section of the application </a:t>
            </a:r>
            <a:br>
              <a:rPr lang="en-IE" dirty="0" smtClean="0"/>
            </a:br>
            <a:r>
              <a:rPr lang="en-IE" sz="1600" i="1" dirty="0" smtClean="0">
                <a:solidFill>
                  <a:schemeClr val="tx1"/>
                </a:solidFill>
              </a:rPr>
              <a:t>Click on the section button to be directed to the section’s explanatory slide(s).</a:t>
            </a:r>
            <a:endParaRPr lang="fr-BE" sz="1600" i="1" dirty="0">
              <a:solidFill>
                <a:schemeClr val="tx1"/>
              </a:solidFill>
            </a:endParaRPr>
          </a:p>
        </p:txBody>
      </p:sp>
      <p:pic>
        <p:nvPicPr>
          <p:cNvPr id="6" name="Picture 5">
            <a:hlinkClick r:id="rId2" action="ppaction://hlinksldjump"/>
          </p:cNvPr>
          <p:cNvPicPr>
            <a:picLocks noChangeAspect="1"/>
          </p:cNvPicPr>
          <p:nvPr/>
        </p:nvPicPr>
        <p:blipFill>
          <a:blip r:embed="rId3"/>
          <a:stretch>
            <a:fillRect/>
          </a:stretch>
        </p:blipFill>
        <p:spPr>
          <a:xfrm>
            <a:off x="697039" y="2351255"/>
            <a:ext cx="62873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4" action="ppaction://hlinksldjump"/>
          </p:cNvPr>
          <p:cNvPicPr>
            <a:picLocks noChangeAspect="1"/>
          </p:cNvPicPr>
          <p:nvPr/>
        </p:nvPicPr>
        <p:blipFill>
          <a:blip r:embed="rId5"/>
          <a:stretch>
            <a:fillRect/>
          </a:stretch>
        </p:blipFill>
        <p:spPr>
          <a:xfrm>
            <a:off x="687509" y="3411265"/>
            <a:ext cx="638265" cy="59182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hlinkClick r:id="rId6" action="ppaction://hlinksldjump"/>
          </p:cNvPr>
          <p:cNvPicPr>
            <a:picLocks noChangeAspect="1"/>
          </p:cNvPicPr>
          <p:nvPr/>
        </p:nvPicPr>
        <p:blipFill rotWithShape="1">
          <a:blip r:embed="rId7"/>
          <a:srcRect l="11261" t="7746"/>
          <a:stretch/>
        </p:blipFill>
        <p:spPr>
          <a:xfrm>
            <a:off x="5443474" y="3407426"/>
            <a:ext cx="600207" cy="58003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hlinkClick r:id="rId8" action="ppaction://hlinksldjump"/>
          </p:cNvPr>
          <p:cNvPicPr>
            <a:picLocks noChangeAspect="1"/>
          </p:cNvPicPr>
          <p:nvPr/>
        </p:nvPicPr>
        <p:blipFill rotWithShape="1">
          <a:blip r:embed="rId9"/>
          <a:srcRect l="7463" b="2296"/>
          <a:stretch/>
        </p:blipFill>
        <p:spPr>
          <a:xfrm>
            <a:off x="5443474" y="4482174"/>
            <a:ext cx="600207" cy="607497"/>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hlinkClick r:id="rId10" action="ppaction://hlinksldjump"/>
          </p:cNvPr>
          <p:cNvPicPr>
            <a:picLocks noChangeAspect="1"/>
          </p:cNvPicPr>
          <p:nvPr/>
        </p:nvPicPr>
        <p:blipFill>
          <a:blip r:embed="rId11"/>
          <a:stretch>
            <a:fillRect/>
          </a:stretch>
        </p:blipFill>
        <p:spPr>
          <a:xfrm>
            <a:off x="5443474" y="5661474"/>
            <a:ext cx="600207" cy="600159"/>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hlinkClick r:id="rId12" action="ppaction://hlinksldjump"/>
          </p:cNvPr>
          <p:cNvPicPr>
            <a:picLocks noChangeAspect="1"/>
          </p:cNvPicPr>
          <p:nvPr/>
        </p:nvPicPr>
        <p:blipFill>
          <a:blip r:embed="rId13"/>
          <a:stretch>
            <a:fillRect/>
          </a:stretch>
        </p:blipFill>
        <p:spPr>
          <a:xfrm>
            <a:off x="687508" y="5727975"/>
            <a:ext cx="638265" cy="59539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hlinkClick r:id="rId14" action="ppaction://hlinksldjump"/>
          </p:cNvPr>
          <p:cNvPicPr>
            <a:picLocks noChangeAspect="1"/>
          </p:cNvPicPr>
          <p:nvPr/>
        </p:nvPicPr>
        <p:blipFill>
          <a:blip r:embed="rId15"/>
          <a:stretch>
            <a:fillRect/>
          </a:stretch>
        </p:blipFill>
        <p:spPr>
          <a:xfrm>
            <a:off x="697039" y="4548675"/>
            <a:ext cx="628738" cy="657317"/>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hlinkClick r:id="rId16" action="ppaction://hlinksldjump"/>
          </p:cNvPr>
          <p:cNvPicPr>
            <a:picLocks noChangeAspect="1"/>
          </p:cNvPicPr>
          <p:nvPr/>
        </p:nvPicPr>
        <p:blipFill rotWithShape="1">
          <a:blip r:embed="rId17"/>
          <a:srcRect r="1872" b="5785"/>
          <a:stretch/>
        </p:blipFill>
        <p:spPr>
          <a:xfrm>
            <a:off x="5443476" y="2284754"/>
            <a:ext cx="600207" cy="58110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itle 1"/>
          <p:cNvSpPr txBox="1">
            <a:spLocks/>
          </p:cNvSpPr>
          <p:nvPr/>
        </p:nvSpPr>
        <p:spPr>
          <a:xfrm>
            <a:off x="1440608" y="2349035"/>
            <a:ext cx="1755795"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1. Project  </a:t>
            </a:r>
            <a:endParaRPr lang="en-GB" sz="1800" dirty="0">
              <a:solidFill>
                <a:schemeClr val="bg1"/>
              </a:solidFill>
              <a:latin typeface="Helvetica" panose="020B0604020202020204" pitchFamily="34" charset="0"/>
              <a:cs typeface="Helvetica" panose="020B0604020202020204" pitchFamily="34" charset="0"/>
            </a:endParaRPr>
          </a:p>
        </p:txBody>
      </p:sp>
      <p:sp>
        <p:nvSpPr>
          <p:cNvPr id="20" name="Title 1"/>
          <p:cNvSpPr txBox="1">
            <a:spLocks/>
          </p:cNvSpPr>
          <p:nvPr/>
        </p:nvSpPr>
        <p:spPr>
          <a:xfrm>
            <a:off x="1416887" y="3361941"/>
            <a:ext cx="3271132"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a:solidFill>
                  <a:schemeClr val="bg1"/>
                </a:solidFill>
                <a:latin typeface="Helvetica" panose="020B0604020202020204" pitchFamily="34" charset="0"/>
                <a:cs typeface="Helvetica" panose="020B0604020202020204" pitchFamily="34" charset="0"/>
              </a:rPr>
              <a:t>2</a:t>
            </a:r>
            <a:r>
              <a:rPr lang="en-GB" sz="1800" dirty="0" smtClean="0">
                <a:solidFill>
                  <a:schemeClr val="bg1"/>
                </a:solidFill>
                <a:latin typeface="Helvetica" panose="020B0604020202020204" pitchFamily="34" charset="0"/>
                <a:cs typeface="Helvetica" panose="020B0604020202020204" pitchFamily="34" charset="0"/>
              </a:rPr>
              <a:t>. Project promoter(s) details </a:t>
            </a:r>
            <a:endParaRPr lang="en-GB" sz="1800" dirty="0">
              <a:solidFill>
                <a:schemeClr val="bg1"/>
              </a:solidFill>
              <a:latin typeface="Helvetica" panose="020B0604020202020204" pitchFamily="34" charset="0"/>
              <a:cs typeface="Helvetica" panose="020B0604020202020204" pitchFamily="34" charset="0"/>
            </a:endParaRPr>
          </a:p>
        </p:txBody>
      </p:sp>
      <p:sp>
        <p:nvSpPr>
          <p:cNvPr id="21" name="Title 1"/>
          <p:cNvSpPr txBox="1">
            <a:spLocks/>
          </p:cNvSpPr>
          <p:nvPr/>
        </p:nvSpPr>
        <p:spPr>
          <a:xfrm>
            <a:off x="1440608" y="4542269"/>
            <a:ext cx="3008728"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3. Cooperation Mechanism </a:t>
            </a:r>
            <a:endParaRPr lang="en-GB" sz="1800" dirty="0">
              <a:solidFill>
                <a:schemeClr val="bg1"/>
              </a:solidFill>
              <a:latin typeface="Helvetica" panose="020B0604020202020204" pitchFamily="34" charset="0"/>
              <a:cs typeface="Helvetica" panose="020B0604020202020204" pitchFamily="34" charset="0"/>
            </a:endParaRPr>
          </a:p>
        </p:txBody>
      </p:sp>
      <p:sp>
        <p:nvSpPr>
          <p:cNvPr id="22" name="Title 1"/>
          <p:cNvSpPr txBox="1">
            <a:spLocks/>
          </p:cNvSpPr>
          <p:nvPr/>
        </p:nvSpPr>
        <p:spPr>
          <a:xfrm>
            <a:off x="1527846" y="5776389"/>
            <a:ext cx="3545454"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a:solidFill>
                  <a:schemeClr val="bg1"/>
                </a:solidFill>
                <a:latin typeface="Helvetica" panose="020B0604020202020204" pitchFamily="34" charset="0"/>
                <a:cs typeface="Helvetica" panose="020B0604020202020204" pitchFamily="34" charset="0"/>
              </a:rPr>
              <a:t>4</a:t>
            </a:r>
            <a:r>
              <a:rPr lang="en-GB" sz="1800" dirty="0" smtClean="0">
                <a:solidFill>
                  <a:schemeClr val="bg1"/>
                </a:solidFill>
                <a:latin typeface="Helvetica" panose="020B0604020202020204" pitchFamily="34" charset="0"/>
                <a:cs typeface="Helvetica" panose="020B0604020202020204" pitchFamily="34" charset="0"/>
              </a:rPr>
              <a:t>. Project general Information </a:t>
            </a:r>
            <a:endParaRPr lang="en-GB" sz="1800" dirty="0">
              <a:solidFill>
                <a:schemeClr val="bg1"/>
              </a:solidFill>
              <a:latin typeface="Helvetica" panose="020B0604020202020204" pitchFamily="34" charset="0"/>
              <a:cs typeface="Helvetica" panose="020B0604020202020204" pitchFamily="34" charset="0"/>
            </a:endParaRPr>
          </a:p>
        </p:txBody>
      </p:sp>
      <p:sp>
        <p:nvSpPr>
          <p:cNvPr id="23" name="Title 1"/>
          <p:cNvSpPr txBox="1">
            <a:spLocks/>
          </p:cNvSpPr>
          <p:nvPr/>
        </p:nvSpPr>
        <p:spPr>
          <a:xfrm>
            <a:off x="6043681" y="2337156"/>
            <a:ext cx="4483758"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dirty="0" smtClean="0">
                <a:solidFill>
                  <a:schemeClr val="bg1"/>
                </a:solidFill>
                <a:latin typeface="Helvetica" panose="020B0604020202020204" pitchFamily="34" charset="0"/>
                <a:cs typeface="Helvetica" panose="020B0604020202020204" pitchFamily="34" charset="0"/>
              </a:rPr>
              <a:t>5. Location and Implementation schedule  </a:t>
            </a:r>
            <a:endParaRPr lang="en-GB" sz="1800" dirty="0">
              <a:solidFill>
                <a:schemeClr val="bg1"/>
              </a:solidFill>
              <a:latin typeface="Helvetica" panose="020B0604020202020204" pitchFamily="34" charset="0"/>
              <a:cs typeface="Helvetica" panose="020B0604020202020204" pitchFamily="34" charset="0"/>
            </a:endParaRPr>
          </a:p>
        </p:txBody>
      </p:sp>
      <p:sp>
        <p:nvSpPr>
          <p:cNvPr id="24" name="Title 1"/>
          <p:cNvSpPr txBox="1">
            <a:spLocks/>
          </p:cNvSpPr>
          <p:nvPr/>
        </p:nvSpPr>
        <p:spPr>
          <a:xfrm>
            <a:off x="6134796" y="3361941"/>
            <a:ext cx="1755795"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a:solidFill>
                  <a:schemeClr val="bg1"/>
                </a:solidFill>
                <a:latin typeface="Helvetica" panose="020B0604020202020204" pitchFamily="34" charset="0"/>
                <a:cs typeface="Helvetica" panose="020B0604020202020204" pitchFamily="34" charset="0"/>
              </a:rPr>
              <a:t>6</a:t>
            </a:r>
            <a:r>
              <a:rPr lang="en-GB" sz="1800" dirty="0" smtClean="0">
                <a:solidFill>
                  <a:schemeClr val="bg1"/>
                </a:solidFill>
                <a:latin typeface="Helvetica" panose="020B0604020202020204" pitchFamily="34" charset="0"/>
                <a:cs typeface="Helvetica" panose="020B0604020202020204" pitchFamily="34" charset="0"/>
              </a:rPr>
              <a:t>. Project costs  </a:t>
            </a:r>
            <a:endParaRPr lang="en-GB" sz="1800" dirty="0">
              <a:solidFill>
                <a:schemeClr val="bg1"/>
              </a:solidFill>
              <a:latin typeface="Helvetica" panose="020B0604020202020204" pitchFamily="34" charset="0"/>
              <a:cs typeface="Helvetica" panose="020B0604020202020204" pitchFamily="34" charset="0"/>
            </a:endParaRPr>
          </a:p>
        </p:txBody>
      </p:sp>
      <p:sp>
        <p:nvSpPr>
          <p:cNvPr id="25" name="Title 1"/>
          <p:cNvSpPr txBox="1">
            <a:spLocks/>
          </p:cNvSpPr>
          <p:nvPr/>
        </p:nvSpPr>
        <p:spPr>
          <a:xfrm>
            <a:off x="6158512" y="4542270"/>
            <a:ext cx="3025709"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a:solidFill>
                  <a:schemeClr val="bg1"/>
                </a:solidFill>
                <a:latin typeface="Helvetica" panose="020B0604020202020204" pitchFamily="34" charset="0"/>
                <a:cs typeface="Helvetica" panose="020B0604020202020204" pitchFamily="34" charset="0"/>
              </a:rPr>
              <a:t>7</a:t>
            </a:r>
            <a:r>
              <a:rPr lang="en-GB" sz="1800" dirty="0" smtClean="0">
                <a:solidFill>
                  <a:schemeClr val="bg1"/>
                </a:solidFill>
                <a:latin typeface="Helvetica" panose="020B0604020202020204" pitchFamily="34" charset="0"/>
                <a:cs typeface="Helvetica" panose="020B0604020202020204" pitchFamily="34" charset="0"/>
              </a:rPr>
              <a:t>. Sensitive information  </a:t>
            </a:r>
            <a:endParaRPr lang="en-GB" sz="1800" dirty="0">
              <a:solidFill>
                <a:schemeClr val="bg1"/>
              </a:solidFill>
              <a:latin typeface="Helvetica" panose="020B0604020202020204" pitchFamily="34" charset="0"/>
              <a:cs typeface="Helvetica" panose="020B0604020202020204" pitchFamily="34" charset="0"/>
            </a:endParaRPr>
          </a:p>
        </p:txBody>
      </p:sp>
      <p:sp>
        <p:nvSpPr>
          <p:cNvPr id="26" name="Title 1"/>
          <p:cNvSpPr txBox="1">
            <a:spLocks/>
          </p:cNvSpPr>
          <p:nvPr/>
        </p:nvSpPr>
        <p:spPr>
          <a:xfrm>
            <a:off x="6158512" y="5847528"/>
            <a:ext cx="1755795"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a:solidFill>
                  <a:schemeClr val="bg1"/>
                </a:solidFill>
                <a:latin typeface="Helvetica" panose="020B0604020202020204" pitchFamily="34" charset="0"/>
                <a:cs typeface="Helvetica" panose="020B0604020202020204" pitchFamily="34" charset="0"/>
              </a:rPr>
              <a:t>8</a:t>
            </a:r>
            <a:r>
              <a:rPr lang="en-GB" sz="1800" dirty="0" smtClean="0">
                <a:solidFill>
                  <a:schemeClr val="bg1"/>
                </a:solidFill>
                <a:latin typeface="Helvetica" panose="020B0604020202020204" pitchFamily="34" charset="0"/>
                <a:cs typeface="Helvetica" panose="020B0604020202020204" pitchFamily="34" charset="0"/>
              </a:rPr>
              <a:t>. Annexes  </a:t>
            </a:r>
            <a:endParaRPr lang="en-GB" sz="1800" dirty="0">
              <a:solidFill>
                <a:schemeClr val="bg1"/>
              </a:solidFill>
              <a:latin typeface="Helvetica" panose="020B0604020202020204" pitchFamily="34" charset="0"/>
              <a:cs typeface="Helvetica" panose="020B0604020202020204" pitchFamily="34" charset="0"/>
            </a:endParaRPr>
          </a:p>
        </p:txBody>
      </p:sp>
      <p:pic>
        <p:nvPicPr>
          <p:cNvPr id="2" name="Picture 1">
            <a:hlinkClick r:id="rId18" action="ppaction://hlinksldjump"/>
          </p:cNvPr>
          <p:cNvPicPr>
            <a:picLocks noChangeAspect="1"/>
          </p:cNvPicPr>
          <p:nvPr/>
        </p:nvPicPr>
        <p:blipFill rotWithShape="1">
          <a:blip r:embed="rId19"/>
          <a:srcRect t="17715" b="12965"/>
          <a:stretch/>
        </p:blipFill>
        <p:spPr>
          <a:xfrm>
            <a:off x="9280168" y="5657098"/>
            <a:ext cx="708563" cy="636115"/>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itle 1"/>
          <p:cNvSpPr txBox="1">
            <a:spLocks/>
          </p:cNvSpPr>
          <p:nvPr/>
        </p:nvSpPr>
        <p:spPr>
          <a:xfrm>
            <a:off x="10055598" y="4702806"/>
            <a:ext cx="216743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  </a:t>
            </a:r>
            <a:endParaRPr lang="en-GB" sz="1800" dirty="0">
              <a:solidFill>
                <a:schemeClr val="bg1"/>
              </a:solidFill>
              <a:latin typeface="Helvetica" panose="020B0604020202020204" pitchFamily="34" charset="0"/>
              <a:cs typeface="Helvetica" panose="020B0604020202020204" pitchFamily="34" charset="0"/>
            </a:endParaRPr>
          </a:p>
        </p:txBody>
      </p:sp>
      <p:pic>
        <p:nvPicPr>
          <p:cNvPr id="5" name="Picture 4">
            <a:hlinkClick r:id="rId20" action="ppaction://hlinksldjump"/>
          </p:cNvPr>
          <p:cNvPicPr>
            <a:picLocks noChangeAspect="1"/>
          </p:cNvPicPr>
          <p:nvPr/>
        </p:nvPicPr>
        <p:blipFill rotWithShape="1">
          <a:blip r:embed="rId21"/>
          <a:srcRect l="10736" t="1" r="11444" b="9201"/>
          <a:stretch/>
        </p:blipFill>
        <p:spPr>
          <a:xfrm>
            <a:off x="9280168" y="4482173"/>
            <a:ext cx="708563" cy="607497"/>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Title 1"/>
          <p:cNvSpPr txBox="1">
            <a:spLocks/>
          </p:cNvSpPr>
          <p:nvPr/>
        </p:nvSpPr>
        <p:spPr>
          <a:xfrm>
            <a:off x="10055597" y="5967082"/>
            <a:ext cx="216743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Check and Submit  </a:t>
            </a:r>
            <a:endParaRPr lang="en-GB" sz="1800" dirty="0">
              <a:solidFill>
                <a:schemeClr val="bg1"/>
              </a:solidFill>
              <a:latin typeface="Helvetica" panose="020B0604020202020204" pitchFamily="34" charset="0"/>
              <a:cs typeface="Helvetica" panose="020B0604020202020204" pitchFamily="34" charset="0"/>
            </a:endParaRPr>
          </a:p>
        </p:txBody>
      </p:sp>
      <p:sp>
        <p:nvSpPr>
          <p:cNvPr id="29" name="Title 1"/>
          <p:cNvSpPr txBox="1">
            <a:spLocks/>
          </p:cNvSpPr>
          <p:nvPr/>
        </p:nvSpPr>
        <p:spPr>
          <a:xfrm>
            <a:off x="9988731" y="4708489"/>
            <a:ext cx="2167439" cy="356288"/>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dirty="0" smtClean="0">
                <a:solidFill>
                  <a:schemeClr val="bg1"/>
                </a:solidFill>
                <a:latin typeface="Helvetica" panose="020B0604020202020204" pitchFamily="34" charset="0"/>
                <a:cs typeface="Helvetica" panose="020B0604020202020204" pitchFamily="34" charset="0"/>
              </a:rPr>
              <a:t>Useful Links  </a:t>
            </a:r>
            <a:endParaRPr lang="en-GB" sz="1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310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36"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Picture 3"/>
          <p:cNvPicPr>
            <a:picLocks noChangeAspect="1"/>
          </p:cNvPicPr>
          <p:nvPr/>
        </p:nvPicPr>
        <p:blipFill>
          <a:blip r:embed="rId2"/>
          <a:stretch>
            <a:fillRect/>
          </a:stretch>
        </p:blipFill>
        <p:spPr>
          <a:xfrm>
            <a:off x="271151" y="1018343"/>
            <a:ext cx="6036790" cy="2217896"/>
          </a:xfrm>
          <a:prstGeom prst="rect">
            <a:avLst/>
          </a:prstGeom>
        </p:spPr>
      </p:pic>
      <p:sp>
        <p:nvSpPr>
          <p:cNvPr id="2" name="Content Placeholder 1"/>
          <p:cNvSpPr>
            <a:spLocks noGrp="1"/>
          </p:cNvSpPr>
          <p:nvPr>
            <p:ph idx="1"/>
          </p:nvPr>
        </p:nvSpPr>
        <p:spPr>
          <a:xfrm>
            <a:off x="6447830" y="481901"/>
            <a:ext cx="5862849" cy="5721522"/>
          </a:xfrm>
        </p:spPr>
        <p:txBody>
          <a:bodyPr/>
          <a:lstStyle/>
          <a:p>
            <a:pPr marL="457200" indent="-457200">
              <a:buClr>
                <a:srgbClr val="024B9C"/>
              </a:buClr>
              <a:buFont typeface="+mj-lt"/>
              <a:buAutoNum type="arabicPeriod"/>
            </a:pPr>
            <a:r>
              <a:rPr lang="en-IE" dirty="0" smtClean="0"/>
              <a:t>Click on “Edit” to fill-in/edit the section.</a:t>
            </a:r>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window will pop-up to edit the information. Remember to click the “Save” button before moving to the next section.</a:t>
            </a:r>
          </a:p>
          <a:p>
            <a:pPr marL="457200" indent="-457200">
              <a:buClr>
                <a:srgbClr val="024B9C"/>
              </a:buClr>
              <a:buFont typeface="+mj-lt"/>
              <a:buAutoNum type="arabicPeriod"/>
            </a:pPr>
            <a:endParaRPr lang="en-IE" dirty="0" smtClean="0"/>
          </a:p>
          <a:p>
            <a:pPr marL="457254" lvl="1" indent="0">
              <a:buClr>
                <a:srgbClr val="024B9C"/>
              </a:buClr>
              <a:buNone/>
            </a:pPr>
            <a:r>
              <a:rPr lang="en-IE" dirty="0" smtClean="0"/>
              <a:t>Incomplete sections are marked in </a:t>
            </a:r>
            <a:r>
              <a:rPr lang="en-IE" dirty="0" smtClean="0">
                <a:solidFill>
                  <a:srgbClr val="FF2020"/>
                </a:solidFill>
              </a:rPr>
              <a:t>red</a:t>
            </a:r>
            <a:r>
              <a:rPr lang="en-IE" dirty="0" smtClean="0"/>
              <a:t>. </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173086" y="509414"/>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17" name="Title 1"/>
          <p:cNvSpPr>
            <a:spLocks noGrp="1"/>
          </p:cNvSpPr>
          <p:nvPr>
            <p:ph type="title"/>
          </p:nvPr>
        </p:nvSpPr>
        <p:spPr>
          <a:xfrm>
            <a:off x="1811705" y="234375"/>
            <a:ext cx="2560321" cy="516825"/>
          </a:xfrm>
        </p:spPr>
        <p:txBody>
          <a:bodyPr/>
          <a:lstStyle/>
          <a:p>
            <a:r>
              <a:rPr lang="en-GB" sz="2800" dirty="0" smtClean="0">
                <a:solidFill>
                  <a:schemeClr val="bg1"/>
                </a:solidFill>
                <a:latin typeface="Helvetica" panose="020B0604020202020204" pitchFamily="34" charset="0"/>
                <a:cs typeface="Helvetica" panose="020B0604020202020204" pitchFamily="34" charset="0"/>
              </a:rPr>
              <a:t>        </a:t>
            </a:r>
            <a:r>
              <a:rPr lang="en-GB" sz="2400" dirty="0" smtClean="0">
                <a:solidFill>
                  <a:schemeClr val="bg1"/>
                </a:solidFill>
                <a:latin typeface="Helvetica" panose="020B0604020202020204" pitchFamily="34" charset="0"/>
                <a:cs typeface="Helvetica" panose="020B0604020202020204" pitchFamily="34" charset="0"/>
              </a:rPr>
              <a:t>1. Project  </a:t>
            </a:r>
            <a:endParaRPr lang="en-GB" sz="2800" dirty="0">
              <a:solidFill>
                <a:schemeClr val="bg1"/>
              </a:solidFill>
              <a:latin typeface="Helvetica" panose="020B0604020202020204" pitchFamily="34" charset="0"/>
              <a:cs typeface="Helvetica" panose="020B0604020202020204" pitchFamily="34" charset="0"/>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893860" y="1307291"/>
            <a:ext cx="495475" cy="541756"/>
          </a:xfrm>
          <a:prstGeom prst="rect">
            <a:avLst/>
          </a:prstGeom>
        </p:spPr>
      </p:pic>
      <p:sp>
        <p:nvSpPr>
          <p:cNvPr id="24" name="TextBox 23"/>
          <p:cNvSpPr txBox="1"/>
          <p:nvPr/>
        </p:nvSpPr>
        <p:spPr>
          <a:xfrm>
            <a:off x="271151" y="363439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pic>
        <p:nvPicPr>
          <p:cNvPr id="7" name="Picture 6"/>
          <p:cNvPicPr>
            <a:picLocks noChangeAspect="1"/>
          </p:cNvPicPr>
          <p:nvPr/>
        </p:nvPicPr>
        <p:blipFill>
          <a:blip r:embed="rId5"/>
          <a:stretch>
            <a:fillRect/>
          </a:stretch>
        </p:blipFill>
        <p:spPr>
          <a:xfrm>
            <a:off x="271151" y="4113520"/>
            <a:ext cx="6036790" cy="2650772"/>
          </a:xfrm>
          <a:prstGeom prst="rect">
            <a:avLst/>
          </a:prstGeom>
        </p:spPr>
      </p:pic>
      <p:sp>
        <p:nvSpPr>
          <p:cNvPr id="25" name="Rectangle 24"/>
          <p:cNvSpPr/>
          <p:nvPr/>
        </p:nvSpPr>
        <p:spPr>
          <a:xfrm>
            <a:off x="5763527" y="982142"/>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887079" y="6376075"/>
            <a:ext cx="495475" cy="541756"/>
          </a:xfrm>
          <a:prstGeom prst="rect">
            <a:avLst/>
          </a:prstGeom>
        </p:spPr>
      </p:pic>
      <p:sp>
        <p:nvSpPr>
          <p:cNvPr id="34" name="Rectangle 33"/>
          <p:cNvSpPr/>
          <p:nvPr/>
        </p:nvSpPr>
        <p:spPr>
          <a:xfrm>
            <a:off x="2887079" y="6185458"/>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768263" y="5208871"/>
            <a:ext cx="495475" cy="541756"/>
          </a:xfrm>
          <a:prstGeom prst="rect">
            <a:avLst/>
          </a:prstGeom>
        </p:spPr>
      </p:pic>
      <p:sp>
        <p:nvSpPr>
          <p:cNvPr id="36" name="Freeform 35"/>
          <p:cNvSpPr/>
          <p:nvPr/>
        </p:nvSpPr>
        <p:spPr>
          <a:xfrm rot="6970119" flipH="1">
            <a:off x="3058604" y="3714016"/>
            <a:ext cx="4107066" cy="2199551"/>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pic>
        <p:nvPicPr>
          <p:cNvPr id="6" name="Picture 5"/>
          <p:cNvPicPr>
            <a:picLocks noChangeAspect="1"/>
          </p:cNvPicPr>
          <p:nvPr/>
        </p:nvPicPr>
        <p:blipFill>
          <a:blip r:embed="rId6"/>
          <a:stretch>
            <a:fillRect/>
          </a:stretch>
        </p:blipFill>
        <p:spPr>
          <a:xfrm>
            <a:off x="7057877" y="5645172"/>
            <a:ext cx="2255988" cy="1079478"/>
          </a:xfrm>
          <a:prstGeom prst="rect">
            <a:avLst/>
          </a:prstGeom>
        </p:spPr>
      </p:pic>
      <p:pic>
        <p:nvPicPr>
          <p:cNvPr id="18" name="Picture 17"/>
          <p:cNvPicPr>
            <a:picLocks noChangeAspect="1"/>
          </p:cNvPicPr>
          <p:nvPr/>
        </p:nvPicPr>
        <p:blipFill>
          <a:blip r:embed="rId7"/>
          <a:stretch>
            <a:fillRect/>
          </a:stretch>
        </p:blipFill>
        <p:spPr>
          <a:xfrm>
            <a:off x="2061556" y="304706"/>
            <a:ext cx="502263" cy="4642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Action Button: Home 18">
            <a:hlinkClick r:id="rId8"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7193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3997" y="0"/>
            <a:ext cx="6379321" cy="6858000"/>
          </a:xfrm>
          <a:prstGeom prst="rect">
            <a:avLst/>
          </a:prstGeom>
          <a:solidFill>
            <a:srgbClr val="09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Content Placeholder 1"/>
          <p:cNvSpPr>
            <a:spLocks noGrp="1"/>
          </p:cNvSpPr>
          <p:nvPr>
            <p:ph idx="1"/>
          </p:nvPr>
        </p:nvSpPr>
        <p:spPr>
          <a:xfrm>
            <a:off x="6390526" y="1277088"/>
            <a:ext cx="5953874" cy="5580912"/>
          </a:xfrm>
        </p:spPr>
        <p:txBody>
          <a:bodyPr/>
          <a:lstStyle/>
          <a:p>
            <a:pPr marL="457200" indent="-457200">
              <a:buClr>
                <a:srgbClr val="024B9C"/>
              </a:buClr>
              <a:buFont typeface="+mj-lt"/>
              <a:buAutoNum type="arabicPeriod"/>
            </a:pPr>
            <a:r>
              <a:rPr lang="en-IE" dirty="0" smtClean="0"/>
              <a:t>Click on the “add” button to add the details of a project promoter.</a:t>
            </a:r>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A window will pop-up. Fill-in the boxes accordingly. </a:t>
            </a:r>
            <a:r>
              <a:rPr lang="en-IE" dirty="0" smtClean="0">
                <a:solidFill>
                  <a:srgbClr val="FF0000"/>
                </a:solidFill>
              </a:rPr>
              <a:t>Red</a:t>
            </a:r>
            <a:r>
              <a:rPr lang="en-IE" dirty="0" smtClean="0"/>
              <a:t> boxes are mandatory.</a:t>
            </a:r>
          </a:p>
          <a:p>
            <a:pPr marL="457200" indent="-457200">
              <a:buClr>
                <a:srgbClr val="024B9C"/>
              </a:buClr>
              <a:buFont typeface="+mj-lt"/>
              <a:buAutoNum type="arabicPeriod"/>
            </a:pPr>
            <a:endParaRPr lang="en-IE" dirty="0"/>
          </a:p>
          <a:p>
            <a:pPr marL="457200" indent="-457200">
              <a:buClr>
                <a:srgbClr val="024B9C"/>
              </a:buClr>
              <a:buFont typeface="+mj-lt"/>
              <a:buAutoNum type="arabicPeriod"/>
            </a:pPr>
            <a:r>
              <a:rPr lang="en-IE" dirty="0" smtClean="0"/>
              <a:t>For section 2.1.5 you can add as many contact points as you wish.  Remember </a:t>
            </a:r>
            <a:r>
              <a:rPr lang="en-IE" dirty="0"/>
              <a:t>to click the “Save” button before moving to the next section.</a:t>
            </a:r>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0" indent="0">
              <a:buClr>
                <a:srgbClr val="024B9C"/>
              </a:buClr>
              <a:buNone/>
            </a:pPr>
            <a:endParaRPr lang="en-IE" dirty="0" smtClean="0"/>
          </a:p>
          <a:p>
            <a:pPr marL="457200" indent="-457200">
              <a:buClr>
                <a:srgbClr val="024B9C"/>
              </a:buClr>
              <a:buFont typeface="+mj-lt"/>
              <a:buAutoNum type="arabicPeriod"/>
            </a:pPr>
            <a:endParaRPr lang="en-IE" dirty="0"/>
          </a:p>
          <a:p>
            <a:pPr marL="457200" indent="-457200">
              <a:buClr>
                <a:srgbClr val="024B9C"/>
              </a:buClr>
              <a:buFont typeface="+mj-lt"/>
              <a:buAutoNum type="arabicPeriod"/>
            </a:pPr>
            <a:endParaRPr lang="en-IE" dirty="0" smtClean="0"/>
          </a:p>
          <a:p>
            <a:pPr marL="457200" indent="-457200">
              <a:buClr>
                <a:srgbClr val="024B9C"/>
              </a:buClr>
              <a:buFont typeface="+mj-lt"/>
              <a:buAutoNum type="arabicPeriod"/>
            </a:pPr>
            <a:endParaRPr lang="fr-BE" dirty="0"/>
          </a:p>
        </p:txBody>
      </p:sp>
      <p:sp>
        <p:nvSpPr>
          <p:cNvPr id="8" name="TextBox 7"/>
          <p:cNvSpPr txBox="1"/>
          <p:nvPr/>
        </p:nvSpPr>
        <p:spPr>
          <a:xfrm>
            <a:off x="160229" y="706746"/>
            <a:ext cx="457200" cy="461665"/>
          </a:xfrm>
          <a:prstGeom prst="rect">
            <a:avLst/>
          </a:prstGeom>
          <a:noFill/>
        </p:spPr>
        <p:txBody>
          <a:bodyPr wrap="square" rtlCol="0">
            <a:spAutoFit/>
          </a:bodyPr>
          <a:lstStyle/>
          <a:p>
            <a:r>
              <a:rPr lang="en-IE" sz="2400" dirty="0">
                <a:solidFill>
                  <a:srgbClr val="FFC000"/>
                </a:solidFill>
              </a:rPr>
              <a:t>1</a:t>
            </a:r>
            <a:r>
              <a:rPr lang="en-IE" sz="2400" dirty="0" smtClean="0">
                <a:solidFill>
                  <a:srgbClr val="FFC000"/>
                </a:solidFill>
              </a:rPr>
              <a:t>.</a:t>
            </a:r>
            <a:endParaRPr lang="fr-BE" sz="2400" dirty="0">
              <a:solidFill>
                <a:srgbClr val="FFC000"/>
              </a:solidFill>
            </a:endParaRPr>
          </a:p>
        </p:txBody>
      </p:sp>
      <p:sp>
        <p:nvSpPr>
          <p:cNvPr id="20" name="AutoShape 2" descr="Computer mouse Icon Pointer Cursor Hand, Mouse Cursor, text, pattern, point  And Click png | PNGWing"/>
          <p:cNvSpPr>
            <a:spLocks noChangeAspect="1" noChangeArrowheads="1"/>
          </p:cNvSpPr>
          <p:nvPr/>
        </p:nvSpPr>
        <p:spPr bwMode="auto">
          <a:xfrm>
            <a:off x="8634512" y="2878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4" name="TextBox 23"/>
          <p:cNvSpPr txBox="1"/>
          <p:nvPr/>
        </p:nvSpPr>
        <p:spPr>
          <a:xfrm>
            <a:off x="163852" y="2569623"/>
            <a:ext cx="457200" cy="461665"/>
          </a:xfrm>
          <a:prstGeom prst="rect">
            <a:avLst/>
          </a:prstGeom>
          <a:noFill/>
        </p:spPr>
        <p:txBody>
          <a:bodyPr wrap="square" rtlCol="0">
            <a:spAutoFit/>
          </a:bodyPr>
          <a:lstStyle/>
          <a:p>
            <a:r>
              <a:rPr lang="en-IE" sz="2400" dirty="0">
                <a:solidFill>
                  <a:srgbClr val="FFC000"/>
                </a:solidFill>
              </a:rPr>
              <a:t>2</a:t>
            </a:r>
            <a:r>
              <a:rPr lang="en-IE" sz="2400" dirty="0" smtClean="0">
                <a:solidFill>
                  <a:srgbClr val="FFC000"/>
                </a:solidFill>
              </a:rPr>
              <a:t>.</a:t>
            </a:r>
            <a:endParaRPr lang="fr-BE" sz="2400" dirty="0">
              <a:solidFill>
                <a:srgbClr val="FFC000"/>
              </a:solidFill>
            </a:endParaRPr>
          </a:p>
        </p:txBody>
      </p:sp>
      <p:pic>
        <p:nvPicPr>
          <p:cNvPr id="23" name="Picture 22"/>
          <p:cNvPicPr>
            <a:picLocks noChangeAspect="1"/>
          </p:cNvPicPr>
          <p:nvPr/>
        </p:nvPicPr>
        <p:blipFill>
          <a:blip r:embed="rId2"/>
          <a:stretch>
            <a:fillRect/>
          </a:stretch>
        </p:blipFill>
        <p:spPr>
          <a:xfrm>
            <a:off x="766453" y="243418"/>
            <a:ext cx="573736" cy="53199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itle 1"/>
          <p:cNvSpPr txBox="1">
            <a:spLocks/>
          </p:cNvSpPr>
          <p:nvPr/>
        </p:nvSpPr>
        <p:spPr>
          <a:xfrm>
            <a:off x="1397493" y="189921"/>
            <a:ext cx="5679365" cy="516825"/>
          </a:xfrm>
          <a:prstGeom prst="rect">
            <a:avLst/>
          </a:prstGeom>
        </p:spPr>
        <p:txBody>
          <a:bodyPr vert="horz" lIns="91440" tIns="45720" rIns="91440" bIns="0" rtlCol="0" anchor="b" anchorCtr="0">
            <a:noAutofit/>
          </a:bodyPr>
          <a:lstStyle>
            <a:lvl1pPr algn="l" defTabSz="914502"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bg1"/>
                </a:solidFill>
                <a:latin typeface="Helvetica" panose="020B0604020202020204" pitchFamily="34" charset="0"/>
                <a:cs typeface="Helvetica" panose="020B0604020202020204" pitchFamily="34" charset="0"/>
              </a:rPr>
              <a:t>2</a:t>
            </a:r>
            <a:r>
              <a:rPr lang="en-GB" sz="2400" dirty="0" smtClean="0">
                <a:solidFill>
                  <a:schemeClr val="bg1"/>
                </a:solidFill>
                <a:latin typeface="Helvetica" panose="020B0604020202020204" pitchFamily="34" charset="0"/>
                <a:cs typeface="Helvetica" panose="020B0604020202020204" pitchFamily="34" charset="0"/>
              </a:rPr>
              <a:t>. Project promoter(s) details </a:t>
            </a:r>
            <a:endParaRPr lang="en-GB" sz="2400" dirty="0">
              <a:solidFill>
                <a:schemeClr val="bg1"/>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stretch>
            <a:fillRect/>
          </a:stretch>
        </p:blipFill>
        <p:spPr>
          <a:xfrm>
            <a:off x="192890" y="1263952"/>
            <a:ext cx="5797951" cy="1012166"/>
          </a:xfrm>
          <a:prstGeom prst="rect">
            <a:avLst/>
          </a:prstGeom>
        </p:spPr>
      </p:pic>
      <p:sp>
        <p:nvSpPr>
          <p:cNvPr id="25" name="Rectangle 24"/>
          <p:cNvSpPr/>
          <p:nvPr/>
        </p:nvSpPr>
        <p:spPr>
          <a:xfrm>
            <a:off x="5620392" y="1097480"/>
            <a:ext cx="569696" cy="67255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5657502" y="1373630"/>
            <a:ext cx="495475" cy="541756"/>
          </a:xfrm>
          <a:prstGeom prst="rect">
            <a:avLst/>
          </a:prstGeom>
        </p:spPr>
      </p:pic>
      <p:pic>
        <p:nvPicPr>
          <p:cNvPr id="4" name="Picture 3"/>
          <p:cNvPicPr>
            <a:picLocks noChangeAspect="1"/>
          </p:cNvPicPr>
          <p:nvPr/>
        </p:nvPicPr>
        <p:blipFill>
          <a:blip r:embed="rId6"/>
          <a:stretch>
            <a:fillRect/>
          </a:stretch>
        </p:blipFill>
        <p:spPr>
          <a:xfrm>
            <a:off x="1053321" y="2536445"/>
            <a:ext cx="1805819" cy="1785110"/>
          </a:xfrm>
          <a:prstGeom prst="rect">
            <a:avLst/>
          </a:prstGeom>
        </p:spPr>
      </p:pic>
      <p:pic>
        <p:nvPicPr>
          <p:cNvPr id="35" name="Picture 34"/>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276395" y="4074834"/>
            <a:ext cx="495475" cy="541756"/>
          </a:xfrm>
          <a:prstGeom prst="rect">
            <a:avLst/>
          </a:prstGeom>
        </p:spPr>
      </p:pic>
      <p:sp>
        <p:nvSpPr>
          <p:cNvPr id="34" name="Rectangle 33"/>
          <p:cNvSpPr/>
          <p:nvPr/>
        </p:nvSpPr>
        <p:spPr>
          <a:xfrm>
            <a:off x="2271769" y="3951858"/>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p:cNvPicPr>
            <a:picLocks noChangeAspect="1"/>
          </p:cNvPicPr>
          <p:nvPr/>
        </p:nvPicPr>
        <p:blipFill>
          <a:blip r:embed="rId7"/>
          <a:stretch>
            <a:fillRect/>
          </a:stretch>
        </p:blipFill>
        <p:spPr>
          <a:xfrm>
            <a:off x="251359" y="4782419"/>
            <a:ext cx="5603811" cy="1784212"/>
          </a:xfrm>
          <a:prstGeom prst="rect">
            <a:avLst/>
          </a:prstGeom>
        </p:spPr>
      </p:pic>
      <p:sp>
        <p:nvSpPr>
          <p:cNvPr id="19" name="TextBox 18"/>
          <p:cNvSpPr txBox="1"/>
          <p:nvPr/>
        </p:nvSpPr>
        <p:spPr>
          <a:xfrm>
            <a:off x="167303" y="4236016"/>
            <a:ext cx="457200" cy="461665"/>
          </a:xfrm>
          <a:prstGeom prst="rect">
            <a:avLst/>
          </a:prstGeom>
          <a:noFill/>
        </p:spPr>
        <p:txBody>
          <a:bodyPr wrap="square" rtlCol="0">
            <a:spAutoFit/>
          </a:bodyPr>
          <a:lstStyle/>
          <a:p>
            <a:r>
              <a:rPr lang="en-IE" sz="2400" dirty="0">
                <a:solidFill>
                  <a:srgbClr val="FFC000"/>
                </a:solidFill>
              </a:rPr>
              <a:t>3</a:t>
            </a:r>
            <a:r>
              <a:rPr lang="en-IE" sz="2400" dirty="0" smtClean="0">
                <a:solidFill>
                  <a:srgbClr val="FFC000"/>
                </a:solidFill>
              </a:rPr>
              <a:t>.</a:t>
            </a:r>
            <a:endParaRPr lang="fr-BE" sz="2400" dirty="0">
              <a:solidFill>
                <a:srgbClr val="FFC000"/>
              </a:solidFill>
            </a:endParaRPr>
          </a:p>
        </p:txBody>
      </p:sp>
      <p:pic>
        <p:nvPicPr>
          <p:cNvPr id="6" name="Picture 5"/>
          <p:cNvPicPr>
            <a:picLocks noChangeAspect="1"/>
          </p:cNvPicPr>
          <p:nvPr/>
        </p:nvPicPr>
        <p:blipFill>
          <a:blip r:embed="rId8"/>
          <a:stretch>
            <a:fillRect/>
          </a:stretch>
        </p:blipFill>
        <p:spPr>
          <a:xfrm>
            <a:off x="178953" y="4752697"/>
            <a:ext cx="5692989" cy="1870606"/>
          </a:xfrm>
          <a:prstGeom prst="rect">
            <a:avLst/>
          </a:prstGeom>
        </p:spPr>
      </p:pic>
      <p:sp>
        <p:nvSpPr>
          <p:cNvPr id="22" name="Rectangle 21"/>
          <p:cNvSpPr/>
          <p:nvPr/>
        </p:nvSpPr>
        <p:spPr>
          <a:xfrm>
            <a:off x="2615751" y="6142264"/>
            <a:ext cx="409575" cy="53919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6658" b="89950" l="9890" r="89973"/>
                    </a14:imgEffect>
                  </a14:imgLayer>
                </a14:imgProps>
              </a:ext>
              <a:ext uri="{28A0092B-C50C-407E-A947-70E740481C1C}">
                <a14:useLocalDpi xmlns:a14="http://schemas.microsoft.com/office/drawing/2010/main" val="0"/>
              </a:ext>
            </a:extLst>
          </a:blip>
          <a:stretch>
            <a:fillRect/>
          </a:stretch>
        </p:blipFill>
        <p:spPr>
          <a:xfrm>
            <a:off x="2627187" y="6296105"/>
            <a:ext cx="495475" cy="541756"/>
          </a:xfrm>
          <a:prstGeom prst="rect">
            <a:avLst/>
          </a:prstGeom>
        </p:spPr>
      </p:pic>
      <p:sp>
        <p:nvSpPr>
          <p:cNvPr id="36" name="Freeform 35"/>
          <p:cNvSpPr/>
          <p:nvPr/>
        </p:nvSpPr>
        <p:spPr>
          <a:xfrm rot="1570119">
            <a:off x="3574679" y="3844931"/>
            <a:ext cx="6084241" cy="3904300"/>
          </a:xfrm>
          <a:custGeom>
            <a:avLst/>
            <a:gdLst>
              <a:gd name="connsiteX0" fmla="*/ 0 w 434340"/>
              <a:gd name="connsiteY0" fmla="*/ 472440 h 472440"/>
              <a:gd name="connsiteX1" fmla="*/ 358140 w 434340"/>
              <a:gd name="connsiteY1" fmla="*/ 243840 h 472440"/>
              <a:gd name="connsiteX2" fmla="*/ 434340 w 434340"/>
              <a:gd name="connsiteY2" fmla="*/ 0 h 472440"/>
              <a:gd name="connsiteX3" fmla="*/ 434340 w 434340"/>
              <a:gd name="connsiteY3" fmla="*/ 0 h 472440"/>
            </a:gdLst>
            <a:ahLst/>
            <a:cxnLst>
              <a:cxn ang="0">
                <a:pos x="connsiteX0" y="connsiteY0"/>
              </a:cxn>
              <a:cxn ang="0">
                <a:pos x="connsiteX1" y="connsiteY1"/>
              </a:cxn>
              <a:cxn ang="0">
                <a:pos x="connsiteX2" y="connsiteY2"/>
              </a:cxn>
              <a:cxn ang="0">
                <a:pos x="connsiteX3" y="connsiteY3"/>
              </a:cxn>
            </a:cxnLst>
            <a:rect l="l" t="t" r="r" b="b"/>
            <a:pathLst>
              <a:path w="434340" h="472440">
                <a:moveTo>
                  <a:pt x="0" y="472440"/>
                </a:moveTo>
                <a:cubicBezTo>
                  <a:pt x="142875" y="397510"/>
                  <a:pt x="285750" y="322580"/>
                  <a:pt x="358140" y="243840"/>
                </a:cubicBezTo>
                <a:cubicBezTo>
                  <a:pt x="430530" y="165100"/>
                  <a:pt x="434340" y="0"/>
                  <a:pt x="434340" y="0"/>
                </a:cubicBezTo>
                <a:lnTo>
                  <a:pt x="434340" y="0"/>
                </a:lnTo>
              </a:path>
            </a:pathLst>
          </a:cu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1" rIns="91440" bIns="45721" numCol="1" rtlCol="0" anchor="ctr" anchorCtr="0" compatLnSpc="1">
            <a:prstTxWarp prst="textNoShape">
              <a:avLst/>
            </a:prstTxWarp>
          </a:bodyPr>
          <a:lstStyle/>
          <a:p>
            <a:pPr marL="3175" defTabSz="914502" fontAlgn="base">
              <a:spcBef>
                <a:spcPct val="0"/>
              </a:spcBef>
              <a:spcAft>
                <a:spcPct val="0"/>
              </a:spcAft>
            </a:pPr>
            <a:endParaRPr lang="en-GB" sz="7600" b="1">
              <a:solidFill>
                <a:srgbClr val="FFD624"/>
              </a:solidFill>
              <a:latin typeface="Verdana" pitchFamily="34" charset="0"/>
            </a:endParaRPr>
          </a:p>
        </p:txBody>
      </p:sp>
      <p:sp>
        <p:nvSpPr>
          <p:cNvPr id="27" name="Action Button: Home 26">
            <a:hlinkClick r:id="rId9" action="ppaction://hlinksldjump" highlightClick="1"/>
          </p:cNvPr>
          <p:cNvSpPr/>
          <p:nvPr/>
        </p:nvSpPr>
        <p:spPr>
          <a:xfrm>
            <a:off x="11669486" y="91395"/>
            <a:ext cx="409302" cy="390506"/>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9055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19</TotalTime>
  <Words>1694</Words>
  <Application>Microsoft Office PowerPoint</Application>
  <PresentationFormat>Widescreen</PresentationFormat>
  <Paragraphs>329</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vt:lpstr>
      <vt:lpstr>Verdana</vt:lpstr>
      <vt:lpstr>Office Theme</vt:lpstr>
      <vt:lpstr>Drafting and Submitting your proposal</vt:lpstr>
      <vt:lpstr>Before starting your application</vt:lpstr>
      <vt:lpstr>To access the Submission  Platform</vt:lpstr>
      <vt:lpstr>Consult the User Manual for step-by-step guidance</vt:lpstr>
      <vt:lpstr>How to create an application on the CB RES Submission</vt:lpstr>
      <vt:lpstr>Edit/Fill-in your application </vt:lpstr>
      <vt:lpstr>Edit / Fill-in each section of the application  Click on the section button to be directed to the section’s explanatory slide(s).</vt:lpstr>
      <vt:lpstr>        1. Project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submitting your application</vt:lpstr>
      <vt:lpstr>Submitting your application</vt:lpstr>
      <vt:lpstr>Can I amend/view my application post-submission?</vt:lpstr>
      <vt:lpstr>Recommendations</vt:lpstr>
      <vt:lpstr>  Applicant’s checklist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 RES  in the context  of the Green Deal Objectives</dc:title>
  <dc:creator>GAYARRE LETE Sara (CINEA)</dc:creator>
  <cp:lastModifiedBy>GAYARRE LETE Sara (CINEA)</cp:lastModifiedBy>
  <cp:revision>5</cp:revision>
  <dcterms:created xsi:type="dcterms:W3CDTF">2023-01-26T16:01:53Z</dcterms:created>
  <dcterms:modified xsi:type="dcterms:W3CDTF">2023-01-26T16:21:13Z</dcterms:modified>
</cp:coreProperties>
</file>