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70" r:id="rId4"/>
    <p:sldId id="271" r:id="rId5"/>
    <p:sldId id="267" r:id="rId6"/>
    <p:sldId id="266" r:id="rId7"/>
    <p:sldId id="268" r:id="rId8"/>
    <p:sldId id="269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862"/>
    <a:srgbClr val="0070C0"/>
    <a:srgbClr val="88A344"/>
    <a:srgbClr val="2D8BBA"/>
    <a:srgbClr val="16ADDE"/>
    <a:srgbClr val="FD8330"/>
    <a:srgbClr val="FCF0EB"/>
    <a:srgbClr val="FEF2EE"/>
    <a:srgbClr val="4D77D9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84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34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900" b="1" dirty="0">
                <a:latin typeface="Verdana" panose="020B0604030504040204" pitchFamily="34" charset="0"/>
                <a:ea typeface="Verdana" panose="020B0604030504040204" pitchFamily="34" charset="0"/>
              </a:rPr>
              <a:t>LOWER</a:t>
            </a:r>
            <a:r>
              <a:rPr lang="pl-PL" sz="900" b="1" baseline="0" dirty="0">
                <a:latin typeface="Verdana" panose="020B0604030504040204" pitchFamily="34" charset="0"/>
                <a:ea typeface="Verdana" panose="020B0604030504040204" pitchFamily="34" charset="0"/>
              </a:rPr>
              <a:t> EMISSION OF PM10 IN KRAKOW 2020 THEN IN 2019 </a:t>
            </a:r>
            <a:endParaRPr lang="pl-PL" sz="900" b="1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9.1722203811366101E-2"/>
          <c:y val="0.25878013622960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rgbClr val="00B9F2">
                <a:alpha val="77000"/>
              </a:srgbClr>
            </a:solidFill>
            <a:ln>
              <a:noFill/>
            </a:ln>
            <a:effectLst/>
            <a:sp3d/>
          </c:spPr>
          <c:invertIfNegative val="0"/>
          <c:val>
            <c:numRef>
              <c:f>Arkusz1!$C$8</c:f>
              <c:numCache>
                <c:formatCode>General</c:formatCode>
                <c:ptCount val="1"/>
                <c:pt idx="0">
                  <c:v>1080866</c:v>
                </c:pt>
              </c:numCache>
            </c:numRef>
          </c:val>
        </c:ser>
        <c:ser>
          <c:idx val="1"/>
          <c:order val="1"/>
          <c:spPr>
            <a:solidFill>
              <a:srgbClr val="00B9F2">
                <a:alpha val="30000"/>
              </a:srgbClr>
            </a:solidFill>
            <a:ln>
              <a:noFill/>
            </a:ln>
            <a:effectLst/>
            <a:sp3d/>
          </c:spPr>
          <c:invertIfNegative val="0"/>
          <c:val>
            <c:numRef>
              <c:f>Arkusz1!$D$8</c:f>
              <c:numCache>
                <c:formatCode>#,##0</c:formatCode>
                <c:ptCount val="1"/>
                <c:pt idx="0">
                  <c:v>462994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gapDepth val="64"/>
        <c:shape val="box"/>
        <c:axId val="336874888"/>
        <c:axId val="336894368"/>
        <c:axId val="0"/>
      </c:bar3DChart>
      <c:catAx>
        <c:axId val="336874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894368"/>
        <c:crosses val="autoZero"/>
        <c:auto val="1"/>
        <c:lblAlgn val="ctr"/>
        <c:lblOffset val="100"/>
        <c:noMultiLvlLbl val="0"/>
      </c:catAx>
      <c:valAx>
        <c:axId val="336894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87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i="0" cap="all" baseline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Emission</a:t>
            </a:r>
            <a:r>
              <a:rPr lang="pl-PL" sz="1200" b="1" i="0" cap="all" baseline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of PM10 in </a:t>
            </a:r>
            <a:r>
              <a:rPr lang="pl-PL" sz="1200" b="1" i="0" cap="all" baseline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Krakow</a:t>
            </a:r>
            <a:r>
              <a:rPr lang="pl-PL" sz="1200" b="1" i="0" cap="all" baseline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[kg/</a:t>
            </a:r>
            <a:r>
              <a:rPr lang="pl-PL" sz="1200" b="1" i="0" cap="all" baseline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year</a:t>
            </a:r>
            <a:r>
              <a:rPr lang="pl-PL" sz="1200" b="1" i="0" cap="all" baseline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endParaRPr lang="pl-PL" sz="10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692038495188105E-2"/>
          <c:y val="0.22712962962962963"/>
          <c:w val="0.82754418197725288"/>
          <c:h val="0.5132713619130941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Arkusz1!$A$3</c:f>
              <c:strCache>
                <c:ptCount val="1"/>
                <c:pt idx="0">
                  <c:v>Communal and living</c:v>
                </c:pt>
              </c:strCache>
            </c:strRef>
          </c:tx>
          <c:spPr>
            <a:solidFill>
              <a:srgbClr val="8DC63F">
                <a:alpha val="81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Arkusz1!$B$1:$D$2</c:f>
              <c:strCache>
                <c:ptCount val="3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</c:strCache>
            </c:strRef>
          </c:cat>
          <c:val>
            <c:numRef>
              <c:f>Arkusz1!$B$3:$D$3</c:f>
              <c:numCache>
                <c:formatCode>General</c:formatCode>
                <c:ptCount val="3"/>
                <c:pt idx="0" formatCode="#,##0">
                  <c:v>40834</c:v>
                </c:pt>
                <c:pt idx="1">
                  <c:v>351767</c:v>
                </c:pt>
                <c:pt idx="2">
                  <c:v>574890</c:v>
                </c:pt>
              </c:numCache>
            </c:numRef>
          </c:val>
        </c:ser>
        <c:ser>
          <c:idx val="1"/>
          <c:order val="1"/>
          <c:tx>
            <c:strRef>
              <c:f>Arkusz1!$A$4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EC008C">
                <a:alpha val="81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Arkusz1!$B$1:$D$2</c:f>
              <c:strCache>
                <c:ptCount val="3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</c:strCache>
            </c:strRef>
          </c:cat>
          <c:val>
            <c:numRef>
              <c:f>Arkusz1!$B$4:$D$4</c:f>
              <c:numCache>
                <c:formatCode>General</c:formatCode>
                <c:ptCount val="3"/>
                <c:pt idx="0" formatCode="#,##0">
                  <c:v>129371</c:v>
                </c:pt>
                <c:pt idx="1">
                  <c:v>129226</c:v>
                </c:pt>
                <c:pt idx="2">
                  <c:v>131227</c:v>
                </c:pt>
              </c:numCache>
            </c:numRef>
          </c:val>
        </c:ser>
        <c:ser>
          <c:idx val="2"/>
          <c:order val="2"/>
          <c:tx>
            <c:strRef>
              <c:f>Arkusz1!$A$5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00B9F2">
                <a:alpha val="63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Arkusz1!$B$1:$D$2</c:f>
              <c:strCache>
                <c:ptCount val="3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</c:strCache>
            </c:strRef>
          </c:cat>
          <c:val>
            <c:numRef>
              <c:f>Arkusz1!$B$5:$D$5</c:f>
              <c:numCache>
                <c:formatCode>General</c:formatCode>
                <c:ptCount val="3"/>
                <c:pt idx="0">
                  <c:v>260117</c:v>
                </c:pt>
                <c:pt idx="1">
                  <c:v>557438</c:v>
                </c:pt>
                <c:pt idx="2">
                  <c:v>219358</c:v>
                </c:pt>
              </c:numCache>
            </c:numRef>
          </c:val>
        </c:ser>
        <c:ser>
          <c:idx val="3"/>
          <c:order val="3"/>
          <c:tx>
            <c:strRef>
              <c:f>Arkusz1!$A$6</c:f>
              <c:strCache>
                <c:ptCount val="1"/>
                <c:pt idx="0">
                  <c:v>Heaps and excavations</c:v>
                </c:pt>
              </c:strCache>
            </c:strRef>
          </c:tx>
          <c:spPr>
            <a:solidFill>
              <a:srgbClr val="FFC20E">
                <a:alpha val="78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Arkusz1!$B$1:$D$2</c:f>
              <c:strCache>
                <c:ptCount val="3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</c:strCache>
            </c:strRef>
          </c:cat>
          <c:val>
            <c:numRef>
              <c:f>Arkusz1!$B$6:$D$6</c:f>
              <c:numCache>
                <c:formatCode>General</c:formatCode>
                <c:ptCount val="3"/>
                <c:pt idx="0">
                  <c:v>7586</c:v>
                </c:pt>
                <c:pt idx="1">
                  <c:v>15725</c:v>
                </c:pt>
                <c:pt idx="2">
                  <c:v>92280</c:v>
                </c:pt>
              </c:numCache>
            </c:numRef>
          </c:val>
        </c:ser>
        <c:ser>
          <c:idx val="4"/>
          <c:order val="4"/>
          <c:tx>
            <c:strRef>
              <c:f>Arkusz1!$A$7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663399">
                <a:alpha val="78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Arkusz1!$B$1:$D$2</c:f>
              <c:strCache>
                <c:ptCount val="3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</c:strCache>
            </c:strRef>
          </c:cat>
          <c:val>
            <c:numRef>
              <c:f>Arkusz1!$B$7:$D$7</c:f>
              <c:numCache>
                <c:formatCode>General</c:formatCode>
                <c:ptCount val="3"/>
                <c:pt idx="0">
                  <c:v>25086</c:v>
                </c:pt>
                <c:pt idx="1">
                  <c:v>26710</c:v>
                </c:pt>
                <c:pt idx="2">
                  <c:v>40759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shape val="box"/>
        <c:axId val="396934976"/>
        <c:axId val="396931840"/>
        <c:axId val="0"/>
      </c:bar3DChart>
      <c:catAx>
        <c:axId val="39693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6931840"/>
        <c:crosses val="autoZero"/>
        <c:auto val="1"/>
        <c:lblAlgn val="ctr"/>
        <c:lblOffset val="100"/>
        <c:noMultiLvlLbl val="0"/>
      </c:catAx>
      <c:valAx>
        <c:axId val="396931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693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0.74688</cdr:x>
      <cdr:y>0.46875</cdr:y>
    </cdr:from>
    <cdr:to>
      <cdr:x>0.94688</cdr:x>
      <cdr:y>0.80208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414713" y="12858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800" b="1">
              <a:solidFill>
                <a:schemeClr val="tx1">
                  <a:lumMod val="65000"/>
                  <a:lumOff val="35000"/>
                </a:schemeClr>
              </a:solidFill>
            </a:rPr>
            <a:t>57%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0.26458</cdr:x>
      <cdr:y>0.83249</cdr:y>
    </cdr:from>
    <cdr:to>
      <cdr:x>0.73541</cdr:x>
      <cdr:y>0.94707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209682" y="2283681"/>
          <a:ext cx="2152635" cy="314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900" b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EMISSION</a:t>
          </a:r>
          <a:r>
            <a:rPr lang="pl-PL" sz="900" b="0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SOURCES IN KRAKOW</a:t>
          </a:r>
          <a:endParaRPr lang="pl-PL" sz="900" b="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2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1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0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8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1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7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3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0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4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AEBC-3948-4367-B9C3-EA950BE2D499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hyperlink" Target="https://powietrze.gios.gov.pl/pjp/publications/card/1406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wietrze.gios.gov.pl/pjp/rwms/publications/card/116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1"/>
          <p:cNvSpPr txBox="1">
            <a:spLocks/>
          </p:cNvSpPr>
          <p:nvPr/>
        </p:nvSpPr>
        <p:spPr bwMode="auto">
          <a:xfrm>
            <a:off x="357367" y="5275385"/>
            <a:ext cx="5037735" cy="9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/>
          <a:lstStyle/>
          <a:p>
            <a:pPr defTabSz="582613" eaLnBrk="1" hangingPunct="1">
              <a:spcBef>
                <a:spcPts val="2200"/>
              </a:spcBef>
              <a:buSzPct val="75000"/>
            </a:pPr>
            <a:r>
              <a:rPr lang="pl-PL" altLang="pl-PL" sz="1400" b="1" dirty="0" smtClean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Tomasz Pietrusiak</a:t>
            </a:r>
            <a:r>
              <a:rPr lang="en-US" altLang="pl-PL" sz="1400" dirty="0" smtClean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/>
            </a:r>
            <a:br>
              <a:rPr lang="en-US" altLang="pl-PL" sz="1400" dirty="0" smtClean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</a:br>
            <a:r>
              <a:rPr lang="pl-PL" altLang="pl-PL" sz="1200" dirty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D</a:t>
            </a:r>
            <a:r>
              <a:rPr lang="en-US" altLang="pl-PL" sz="1200" dirty="0" err="1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eputy</a:t>
            </a:r>
            <a:r>
              <a:rPr lang="en-US" altLang="pl-PL" sz="1200" dirty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 </a:t>
            </a:r>
            <a:r>
              <a:rPr lang="pl-PL" altLang="pl-PL" sz="1200" dirty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D</a:t>
            </a:r>
            <a:r>
              <a:rPr lang="en-US" altLang="pl-PL" sz="1200" dirty="0" err="1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irector</a:t>
            </a:r>
            <a:r>
              <a:rPr lang="pl-PL" altLang="pl-PL" sz="1200" dirty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 </a:t>
            </a:r>
            <a:r>
              <a:rPr lang="pl-PL" altLang="pl-PL" sz="1200" dirty="0" smtClean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of E</a:t>
            </a:r>
            <a:r>
              <a:rPr lang="en-US" altLang="pl-PL" sz="1200" dirty="0" err="1" smtClean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nvironment</a:t>
            </a:r>
            <a:r>
              <a:rPr lang="pl-PL" altLang="pl-PL" sz="1200" dirty="0" smtClean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 D</a:t>
            </a:r>
            <a:r>
              <a:rPr lang="en-US" altLang="pl-PL" sz="1200" dirty="0" err="1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epartment</a:t>
            </a:r>
            <a:r>
              <a:rPr lang="en-US" altLang="pl-PL" sz="1200" dirty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 </a:t>
            </a:r>
            <a:r>
              <a:rPr lang="pl-PL" altLang="pl-PL" sz="1200" dirty="0" smtClean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/>
            </a:r>
            <a:br>
              <a:rPr lang="pl-PL" altLang="pl-PL" sz="1200" dirty="0" smtClean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</a:br>
            <a:r>
              <a:rPr lang="pl-PL" altLang="pl-PL" sz="1200" dirty="0" smtClean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T</a:t>
            </a:r>
            <a:r>
              <a:rPr lang="en-US" altLang="pl-PL" sz="1200" dirty="0" smtClean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he Marshal's Office of the </a:t>
            </a:r>
            <a:r>
              <a:rPr lang="en-US" altLang="pl-PL" sz="1200" dirty="0" err="1" smtClean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Małopolska</a:t>
            </a:r>
            <a:r>
              <a:rPr lang="en-US" altLang="pl-PL" sz="1200" dirty="0" smtClean="0">
                <a:solidFill>
                  <a:srgbClr val="0DAFE2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Regular"/>
                <a:sym typeface="Roboto Regular"/>
              </a:rPr>
              <a:t> Region</a:t>
            </a:r>
            <a:endParaRPr lang="en-US" altLang="pl-PL" sz="1400" dirty="0">
              <a:solidFill>
                <a:srgbClr val="0DAFE2"/>
              </a:solidFill>
              <a:latin typeface="Verdana" panose="020B0604030504040204" pitchFamily="34" charset="0"/>
              <a:ea typeface="Verdana" panose="020B0604030504040204" pitchFamily="34" charset="0"/>
              <a:cs typeface="Roboto Regular"/>
              <a:sym typeface="Roboto Regular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30812" y="3706672"/>
            <a:ext cx="6096000" cy="608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2613">
              <a:lnSpc>
                <a:spcPct val="110000"/>
              </a:lnSpc>
            </a:pPr>
            <a:r>
              <a:rPr lang="pl-PL" altLang="pl-PL" sz="16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„</a:t>
            </a:r>
            <a:r>
              <a:rPr lang="pl-PL" altLang="pl-PL" sz="1600" b="1" i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Implementation</a:t>
            </a:r>
            <a:r>
              <a:rPr lang="pl-PL" altLang="pl-PL" sz="16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 of </a:t>
            </a:r>
            <a:r>
              <a:rPr lang="pl-PL" altLang="pl-PL" sz="1600" b="1" i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Air</a:t>
            </a:r>
            <a:r>
              <a:rPr lang="pl-PL" altLang="pl-PL" sz="16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 </a:t>
            </a:r>
            <a:r>
              <a:rPr lang="pl-PL" altLang="pl-PL" sz="1600" b="1" i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Quality</a:t>
            </a:r>
            <a:r>
              <a:rPr lang="pl-PL" altLang="pl-PL" sz="16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 Plan for Małopolska Region – Małopolska in a </a:t>
            </a:r>
            <a:r>
              <a:rPr lang="pl-PL" altLang="pl-PL" sz="1600" b="1" i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healthy</a:t>
            </a:r>
            <a:r>
              <a:rPr lang="pl-PL" altLang="pl-PL" sz="16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 </a:t>
            </a:r>
            <a:r>
              <a:rPr lang="pl-PL" altLang="pl-PL" sz="1600" b="1" i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atmosphere</a:t>
            </a:r>
            <a:r>
              <a:rPr lang="pl-PL" altLang="pl-PL" sz="16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”</a:t>
            </a:r>
          </a:p>
        </p:txBody>
      </p:sp>
      <p:sp>
        <p:nvSpPr>
          <p:cNvPr id="4" name="Prostokąt 3"/>
          <p:cNvSpPr/>
          <p:nvPr/>
        </p:nvSpPr>
        <p:spPr>
          <a:xfrm>
            <a:off x="357367" y="2163158"/>
            <a:ext cx="5642891" cy="583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2613">
              <a:lnSpc>
                <a:spcPct val="110000"/>
              </a:lnSpc>
            </a:pPr>
            <a:r>
              <a:rPr lang="pl-PL" altLang="pl-PL" sz="3200" b="1" dirty="0">
                <a:solidFill>
                  <a:srgbClr val="0FB2A5"/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LIFE </a:t>
            </a:r>
            <a:r>
              <a:rPr lang="pl-PL" altLang="pl-PL" sz="3200" b="1" dirty="0" err="1">
                <a:solidFill>
                  <a:srgbClr val="0FB2A5"/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Integrated</a:t>
            </a:r>
            <a:r>
              <a:rPr lang="pl-PL" altLang="pl-PL" sz="3200" b="1" dirty="0">
                <a:solidFill>
                  <a:srgbClr val="0FB2A5"/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Regular"/>
              </a:rPr>
              <a:t> Project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567" y="6273289"/>
            <a:ext cx="3068141" cy="51565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632" y="6235433"/>
            <a:ext cx="81693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023" y="1877199"/>
            <a:ext cx="4456562" cy="404809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523" y="1835631"/>
            <a:ext cx="4811369" cy="4089663"/>
          </a:xfrm>
          <a:prstGeom prst="rect">
            <a:avLst/>
          </a:prstGeom>
        </p:spPr>
      </p:pic>
      <p:sp>
        <p:nvSpPr>
          <p:cNvPr id="15" name="Prostokąt zaokrąglony 14"/>
          <p:cNvSpPr/>
          <p:nvPr/>
        </p:nvSpPr>
        <p:spPr>
          <a:xfrm>
            <a:off x="719847" y="2203592"/>
            <a:ext cx="6271676" cy="3763267"/>
          </a:xfrm>
          <a:prstGeom prst="roundRect">
            <a:avLst/>
          </a:prstGeom>
          <a:solidFill>
            <a:srgbClr val="FFF9F7"/>
          </a:solidFill>
          <a:ln w="285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52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99023" y="2339697"/>
            <a:ext cx="6096000" cy="35855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358775" lvl="0" indent="-358775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main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goal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dirty="0" err="1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acceleration</a:t>
            </a:r>
            <a:r>
              <a:rPr lang="pl-PL" sz="1600" dirty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the </a:t>
            </a:r>
            <a:br>
              <a:rPr lang="pl-PL" sz="1600" dirty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600" dirty="0" err="1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Air</a:t>
            </a:r>
            <a:r>
              <a:rPr lang="pl-PL" sz="1600" dirty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dirty="0" err="1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Quality</a:t>
            </a:r>
            <a:r>
              <a:rPr lang="pl-PL" sz="1600" dirty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Plan </a:t>
            </a:r>
            <a:r>
              <a:rPr lang="pl-PL" sz="1600" dirty="0" err="1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implementation</a:t>
            </a:r>
            <a:r>
              <a:rPr lang="pl-PL" sz="1600" dirty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69 </a:t>
            </a:r>
            <a:r>
              <a:rPr 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62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municipalities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including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Krakow</a:t>
            </a:r>
            <a:endParaRPr lang="pl-PL" altLang="pl-P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Silesian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Region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Krakow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Smog Alert (NGO), </a:t>
            </a:r>
            <a:b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KAPE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Energy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Conservation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Agency</a:t>
            </a:r>
            <a:endParaRPr lang="pl-PL" altLang="pl-P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Ministry of the Environment of the Czech Republic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Slovak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Hydrometeorological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Institute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VITO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Duration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Oct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2015 – Dec 2023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Budget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EUR 16.8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million</a:t>
            </a:r>
            <a:endParaRPr lang="pl-PL" altLang="pl-P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74306" y="1604798"/>
            <a:ext cx="3972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LIFE-IP MAŁOPOLSKA</a:t>
            </a:r>
            <a:endParaRPr lang="fr-FR" sz="2400" b="1" dirty="0">
              <a:solidFill>
                <a:srgbClr val="0054A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413" y="6263293"/>
            <a:ext cx="3066554" cy="51820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478" y="6266637"/>
            <a:ext cx="816935" cy="59136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32" y="1305852"/>
            <a:ext cx="1037925" cy="1037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25" y="1446036"/>
            <a:ext cx="749981" cy="75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847925" y="2517142"/>
            <a:ext cx="6184127" cy="3322184"/>
          </a:xfrm>
          <a:prstGeom prst="roundRect">
            <a:avLst/>
          </a:prstGeom>
          <a:solidFill>
            <a:srgbClr val="FFF9F7"/>
          </a:solidFill>
          <a:ln w="285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52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49207" y="2636346"/>
            <a:ext cx="5981564" cy="32624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Supporting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implementation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Air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Quality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</a:t>
            </a:r>
            <a:endParaRPr lang="pl-PL" altLang="pl-PL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network of 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Eco-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managers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Excellence </a:t>
            </a:r>
            <a:r>
              <a:rPr lang="pl-PL" alt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Center</a:t>
            </a:r>
            <a:endParaRPr lang="pl-PL" altLang="pl-PL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the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implementation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ban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 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solid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fuels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heating in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Krakow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modeling of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air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pollution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the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Malopolska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Region, 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Slovakia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the Czech Republic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Regional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media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campaign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promote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clean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air</a:t>
            </a:r>
            <a:endParaRPr lang="pl-PL" altLang="pl-PL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8775" lvl="0" indent="-358775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altLang="pl-P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65607" y="1598421"/>
            <a:ext cx="3972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LIFE-IP MAŁOPOLSKA</a:t>
            </a:r>
            <a:endParaRPr lang="fr-FR" sz="2400" b="1" dirty="0">
              <a:solidFill>
                <a:srgbClr val="0054A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13" y="6263293"/>
            <a:ext cx="3066554" cy="51820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478" y="6266637"/>
            <a:ext cx="816935" cy="59136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945" y="2772544"/>
            <a:ext cx="3792041" cy="23288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1738" y="1271420"/>
            <a:ext cx="1572904" cy="11156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97" y="1408234"/>
            <a:ext cx="766029" cy="7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847926" y="2330303"/>
            <a:ext cx="6184127" cy="3636556"/>
          </a:xfrm>
          <a:prstGeom prst="roundRect">
            <a:avLst/>
          </a:prstGeom>
          <a:solidFill>
            <a:srgbClr val="FFF9F7"/>
          </a:solidFill>
          <a:ln w="285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52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70953" y="2414321"/>
            <a:ext cx="6154978" cy="37548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8775" lvl="0" indent="-35877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AQP 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came into force on the </a:t>
            </a:r>
            <a:r>
              <a:rPr lang="en-US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27th of October 2020</a:t>
            </a:r>
          </a:p>
          <a:p>
            <a:pPr marL="358775" lvl="0" indent="-35877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aims of the AQP are:</a:t>
            </a:r>
          </a:p>
          <a:p>
            <a:pPr marL="815975" lvl="1" indent="-35877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implement </a:t>
            </a:r>
            <a:r>
              <a:rPr lang="en-US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Anti-smog resolutions 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(an obligation to replace out-of-class boilers by 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Małopolska Region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altLang="pl-P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15975" lvl="1" indent="-35877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achieve the limit values of: </a:t>
            </a:r>
          </a:p>
          <a:p>
            <a:pPr lvl="2">
              <a:lnSpc>
                <a:spcPct val="150000"/>
              </a:lnSpc>
              <a:spcAft>
                <a:spcPts val="600"/>
              </a:spcAft>
            </a:pP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PM10 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PM2.5 in </a:t>
            </a:r>
            <a:r>
              <a:rPr lang="en-US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2">
              <a:lnSpc>
                <a:spcPct val="150000"/>
              </a:lnSpc>
              <a:spcAft>
                <a:spcPts val="600"/>
              </a:spcAft>
            </a:pP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Benzo(a)pyrene 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US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nitrogene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dioxide in </a:t>
            </a:r>
            <a:r>
              <a:rPr lang="en-US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</a:p>
          <a:p>
            <a:pPr marL="358775" lvl="0" indent="-358775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altLang="pl-P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13" y="6263293"/>
            <a:ext cx="3066554" cy="51820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478" y="6266637"/>
            <a:ext cx="816935" cy="59136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328832" y="1598421"/>
            <a:ext cx="838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 Air Quality Plan for the </a:t>
            </a:r>
            <a:r>
              <a:rPr lang="en-US" sz="2400" b="1" dirty="0" smtClean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</a:t>
            </a:r>
            <a:r>
              <a:rPr lang="pl-PL" sz="2400" b="1" dirty="0" smtClean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ł</a:t>
            </a:r>
            <a:r>
              <a:rPr lang="en-US" sz="2400" b="1" dirty="0" err="1" smtClean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opolska</a:t>
            </a:r>
            <a:r>
              <a:rPr lang="en-US" sz="2400" b="1" dirty="0" smtClean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641" y="2166869"/>
            <a:ext cx="2192407" cy="19183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796" y="4291758"/>
            <a:ext cx="2187712" cy="1971535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0984318" y="4723527"/>
            <a:ext cx="965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Annual average </a:t>
            </a:r>
          </a:p>
          <a:p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concentration </a:t>
            </a:r>
          </a:p>
          <a:p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</a:rPr>
              <a:t>of benzo(a)pyrene [ng/m3]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4318" y="5185192"/>
            <a:ext cx="1121761" cy="95105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9709652" y="2046100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2018</a:t>
            </a:r>
            <a:endParaRPr lang="pl-PL" sz="1400" b="1" dirty="0">
              <a:solidFill>
                <a:srgbClr val="0054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847473" y="4225128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005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</a:t>
            </a:r>
            <a:endParaRPr lang="pl-PL" sz="1400" b="1" dirty="0">
              <a:solidFill>
                <a:srgbClr val="0054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2612" y="1328204"/>
            <a:ext cx="1531248" cy="10861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799" y="1452771"/>
            <a:ext cx="74987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zaokrąglony 18"/>
          <p:cNvSpPr/>
          <p:nvPr/>
        </p:nvSpPr>
        <p:spPr>
          <a:xfrm>
            <a:off x="1000722" y="2659911"/>
            <a:ext cx="5894961" cy="2475667"/>
          </a:xfrm>
          <a:prstGeom prst="roundRect">
            <a:avLst/>
          </a:prstGeom>
          <a:solidFill>
            <a:srgbClr val="FFF9F7"/>
          </a:solidFill>
          <a:ln w="285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52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13" y="6263293"/>
            <a:ext cx="3066554" cy="51820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478" y="6266637"/>
            <a:ext cx="816935" cy="591363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115872" y="2805138"/>
            <a:ext cx="531619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Anti-smog resolution for Krakow was adopted </a:t>
            </a:r>
            <a:r>
              <a:rPr lang="en-US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January </a:t>
            </a:r>
            <a:r>
              <a:rPr lang="en-US" alt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2016</a:t>
            </a:r>
            <a:endParaRPr lang="pl-PL" altLang="pl-P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endParaRPr lang="en-US" altLang="pl-P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It </a:t>
            </a:r>
            <a:r>
              <a:rPr lang="en-US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ban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s the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use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of </a:t>
            </a:r>
            <a:r>
              <a:rPr lang="en-US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solid fuels 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(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coal and wood) in boilers 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and 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space heaters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in </a:t>
            </a:r>
            <a:r>
              <a:rPr lang="pl-PL" altLang="pl-P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Krakow</a:t>
            </a:r>
            <a:endParaRPr lang="pl-PL" altLang="pl-P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342900" indent="-342900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endParaRPr lang="pl-PL" altLang="pl-P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342900" indent="-342900"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Effective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since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pl-PL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September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2019</a:t>
            </a:r>
            <a:endParaRPr lang="en-US" altLang="pl-P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115872" y="1602563"/>
            <a:ext cx="5849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</a:t>
            </a:r>
            <a:r>
              <a:rPr lang="pl-PL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-smog resolution for </a:t>
            </a:r>
            <a:r>
              <a:rPr lang="pl-PL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Krakow</a:t>
            </a:r>
            <a:endParaRPr lang="pl-PL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8319" y="1342917"/>
            <a:ext cx="1430857" cy="100764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586120" y="55885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b="1" cap="all" dirty="0">
                <a:solidFill>
                  <a:srgbClr val="1E2124"/>
                </a:solidFill>
                <a:ea typeface="Verdana" panose="020B0604030504040204" pitchFamily="34" charset="0"/>
                <a:cs typeface="Arial" charset="0"/>
              </a:rPr>
              <a:t>SOURCE: ANNUAL REPORTS FROM INSPECTORATE OF ENVIRONMENTAL PROTECION </a:t>
            </a:r>
            <a:r>
              <a:rPr lang="en-US" sz="600" b="1" cap="all" dirty="0" smtClean="0">
                <a:solidFill>
                  <a:srgbClr val="1E2124"/>
                </a:solidFill>
                <a:ea typeface="Verdana" panose="020B0604030504040204" pitchFamily="34" charset="0"/>
                <a:cs typeface="Arial" charset="0"/>
              </a:rPr>
              <a:t>2020</a:t>
            </a:r>
            <a:r>
              <a:rPr lang="pl-PL" sz="600" b="1" cap="all" dirty="0" smtClean="0">
                <a:solidFill>
                  <a:srgbClr val="1E2124"/>
                </a:solidFill>
                <a:ea typeface="Verdana" panose="020B0604030504040204" pitchFamily="34" charset="0"/>
                <a:cs typeface="Arial" charset="0"/>
              </a:rPr>
              <a:t>, 2019, 2018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600" cap="all" dirty="0">
                <a:solidFill>
                  <a:srgbClr val="1E2124"/>
                </a:solidFill>
                <a:ea typeface="Verdana" panose="020B0604030504040204" pitchFamily="34" charset="0"/>
                <a:cs typeface="Arial" charset="0"/>
                <a:hlinkClick r:id="rId6"/>
              </a:rPr>
              <a:t>https://powietrze.gios.gov.pl/pjp/publications/card/25101</a:t>
            </a:r>
            <a:endParaRPr lang="pl-PL" sz="600" cap="all" dirty="0" smtClean="0">
              <a:solidFill>
                <a:srgbClr val="1E2124"/>
              </a:solidFill>
              <a:ea typeface="Verdana" panose="020B0604030504040204" pitchFamily="34" charset="0"/>
              <a:cs typeface="Arial" charset="0"/>
              <a:hlinkClick r:id="rId6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cap="all" dirty="0" smtClean="0">
                <a:solidFill>
                  <a:srgbClr val="1E2124"/>
                </a:solidFill>
                <a:ea typeface="Verdana" panose="020B0604030504040204" pitchFamily="34" charset="0"/>
                <a:cs typeface="Arial" charset="0"/>
                <a:hlinkClick r:id="rId6"/>
              </a:rPr>
              <a:t>https</a:t>
            </a:r>
            <a:r>
              <a:rPr lang="en-US" sz="600" cap="all" dirty="0">
                <a:solidFill>
                  <a:srgbClr val="1E2124"/>
                </a:solidFill>
                <a:ea typeface="Verdana" panose="020B0604030504040204" pitchFamily="34" charset="0"/>
                <a:cs typeface="Arial" charset="0"/>
                <a:hlinkClick r:id="rId6"/>
              </a:rPr>
              <a:t>://</a:t>
            </a:r>
            <a:r>
              <a:rPr lang="en-US" sz="600" cap="all" dirty="0" smtClean="0">
                <a:solidFill>
                  <a:srgbClr val="1E2124"/>
                </a:solidFill>
                <a:ea typeface="Verdana" panose="020B0604030504040204" pitchFamily="34" charset="0"/>
                <a:cs typeface="Arial" charset="0"/>
                <a:hlinkClick r:id="rId6"/>
              </a:rPr>
              <a:t>powietrze.gios.gov.pl/pjp/rwms/publications/card/1163</a:t>
            </a:r>
            <a:endParaRPr lang="pl-PL" sz="600" cap="all" dirty="0" smtClean="0">
              <a:solidFill>
                <a:srgbClr val="1E2124"/>
              </a:solidFill>
              <a:ea typeface="Verdana" panose="020B0604030504040204" pitchFamily="34" charset="0"/>
              <a:cs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cap="all" dirty="0">
                <a:solidFill>
                  <a:srgbClr val="1E2124"/>
                </a:solidFill>
                <a:ea typeface="Verdana" panose="020B0604030504040204" pitchFamily="34" charset="0"/>
                <a:cs typeface="Arial" charset="0"/>
                <a:hlinkClick r:id="rId7"/>
              </a:rPr>
              <a:t>https://</a:t>
            </a:r>
            <a:r>
              <a:rPr lang="en-US" sz="600" cap="all" dirty="0" smtClean="0">
                <a:solidFill>
                  <a:srgbClr val="1E2124"/>
                </a:solidFill>
                <a:ea typeface="Verdana" panose="020B0604030504040204" pitchFamily="34" charset="0"/>
                <a:cs typeface="Arial" charset="0"/>
                <a:hlinkClick r:id="rId7"/>
              </a:rPr>
              <a:t>powietrze.gios.gov.pl/pjp/publications/card/14060</a:t>
            </a:r>
            <a:r>
              <a:rPr lang="pl-PL" sz="600" cap="all" dirty="0" smtClean="0">
                <a:solidFill>
                  <a:srgbClr val="1E2124"/>
                </a:solidFill>
                <a:ea typeface="Verdana" panose="020B0604030504040204" pitchFamily="34" charset="0"/>
                <a:cs typeface="Arial" charset="0"/>
              </a:rPr>
              <a:t> </a:t>
            </a:r>
            <a:endParaRPr lang="en-US" sz="600" cap="all" dirty="0">
              <a:solidFill>
                <a:srgbClr val="1E2124"/>
              </a:solidFill>
              <a:ea typeface="Verdana" panose="020B0604030504040204" pitchFamily="34" charset="0"/>
              <a:cs typeface="Arial" charset="0"/>
            </a:endParaRPr>
          </a:p>
        </p:txBody>
      </p:sp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129733"/>
              </p:ext>
            </p:extLst>
          </p:nvPr>
        </p:nvGraphicFramePr>
        <p:xfrm>
          <a:off x="7595770" y="4090534"/>
          <a:ext cx="4076701" cy="165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477131"/>
              </p:ext>
            </p:extLst>
          </p:nvPr>
        </p:nvGraphicFramePr>
        <p:xfrm>
          <a:off x="7428690" y="13473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142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1160628" y="2428041"/>
            <a:ext cx="5792847" cy="3499878"/>
          </a:xfrm>
          <a:prstGeom prst="roundRect">
            <a:avLst/>
          </a:prstGeom>
          <a:solidFill>
            <a:srgbClr val="FFF9F7"/>
          </a:solidFill>
          <a:ln w="285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52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741698" y="4962099"/>
            <a:ext cx="4630705" cy="800376"/>
          </a:xfrm>
          <a:prstGeom prst="rect">
            <a:avLst/>
          </a:prstGeom>
          <a:solidFill>
            <a:srgbClr val="FFF9F7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13" y="6263293"/>
            <a:ext cx="3066554" cy="51820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478" y="6266637"/>
            <a:ext cx="816935" cy="591363"/>
          </a:xfrm>
          <a:prstGeom prst="rect">
            <a:avLst/>
          </a:prstGeom>
        </p:spPr>
      </p:pic>
      <p:sp>
        <p:nvSpPr>
          <p:cNvPr id="9" name="Symbol zastępczy tekstu 2"/>
          <p:cNvSpPr txBox="1">
            <a:spLocks/>
          </p:cNvSpPr>
          <p:nvPr/>
        </p:nvSpPr>
        <p:spPr>
          <a:xfrm>
            <a:off x="1335293" y="2633138"/>
            <a:ext cx="5443516" cy="35069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pl-PL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Anti-smog resolution for </a:t>
            </a:r>
            <a:r>
              <a:rPr lang="pl-PL" altLang="pl-PL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Malopolska</a:t>
            </a:r>
            <a:r>
              <a:rPr lang="en-US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was </a:t>
            </a:r>
            <a:r>
              <a:rPr lang="en-US" altLang="pl-PL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adopted </a:t>
            </a:r>
            <a:r>
              <a:rPr lang="en-US" altLang="pl-PL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en-US" altLang="pl-PL" sz="6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January </a:t>
            </a:r>
            <a:r>
              <a:rPr lang="en-US" altLang="pl-PL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</a:t>
            </a:r>
            <a:r>
              <a:rPr lang="pl-PL" altLang="pl-PL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en-US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pl-PL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It </a:t>
            </a:r>
            <a:r>
              <a:rPr lang="pl-PL" altLang="pl-PL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came</a:t>
            </a:r>
            <a:r>
              <a:rPr lang="pl-PL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into</a:t>
            </a:r>
            <a:r>
              <a:rPr lang="pl-PL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force</a:t>
            </a:r>
            <a:r>
              <a:rPr lang="pl-PL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pl-PL" altLang="pl-PL" sz="6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July</a:t>
            </a:r>
            <a:r>
              <a:rPr lang="pl-PL" altLang="pl-PL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2017</a:t>
            </a:r>
            <a:r>
              <a:rPr lang="pl-PL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altLang="pl-PL" sz="6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altLang="pl-PL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Allows</a:t>
            </a:r>
            <a:r>
              <a:rPr lang="pl-PL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to </a:t>
            </a:r>
            <a:r>
              <a:rPr lang="pl-PL" altLang="pl-PL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install</a:t>
            </a:r>
            <a:r>
              <a:rPr lang="en-US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en-US" altLang="pl-PL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new solid fuel boilers or space </a:t>
            </a:r>
            <a:r>
              <a:rPr lang="en-US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heaters </a:t>
            </a:r>
            <a:r>
              <a:rPr lang="pl-PL" altLang="pl-PL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only</a:t>
            </a:r>
            <a:r>
              <a:rPr lang="pl-PL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pl-PL" altLang="pl-PL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when</a:t>
            </a:r>
            <a:r>
              <a:rPr lang="pl-PL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pl-PL" altLang="pl-PL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they</a:t>
            </a:r>
            <a:r>
              <a:rPr lang="pl-PL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en-US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comply </a:t>
            </a:r>
            <a:r>
              <a:rPr lang="en-US" altLang="pl-PL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with </a:t>
            </a:r>
            <a:r>
              <a:rPr lang="en-US" altLang="pl-PL" sz="6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ecodesign</a:t>
            </a:r>
            <a:r>
              <a:rPr lang="en-US" altLang="pl-PL" sz="6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emission standards</a:t>
            </a:r>
            <a:r>
              <a:rPr lang="en-US" altLang="pl-PL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. </a:t>
            </a:r>
            <a:endParaRPr lang="pl-PL" altLang="pl-PL" sz="6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altLang="pl-PL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Bans</a:t>
            </a:r>
            <a:r>
              <a:rPr lang="pl-PL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the </a:t>
            </a:r>
            <a:r>
              <a:rPr lang="pl-PL" altLang="pl-PL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use</a:t>
            </a:r>
            <a:r>
              <a:rPr lang="pl-PL" altLang="pl-PL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of </a:t>
            </a:r>
            <a:r>
              <a:rPr lang="pl-PL" altLang="pl-PL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the </a:t>
            </a:r>
            <a:r>
              <a:rPr lang="pl-PL" altLang="pl-PL" sz="6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worst</a:t>
            </a:r>
            <a:r>
              <a:rPr lang="pl-PL" altLang="pl-PL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pl-PL" altLang="pl-PL" sz="6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quality</a:t>
            </a:r>
            <a:r>
              <a:rPr lang="pl-PL" altLang="pl-PL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pl-PL" altLang="pl-PL" sz="6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coal</a:t>
            </a:r>
            <a:r>
              <a:rPr lang="pl-PL" altLang="pl-PL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en-US" altLang="pl-PL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or </a:t>
            </a:r>
            <a:r>
              <a:rPr lang="en-US" altLang="pl-PL" sz="6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wood </a:t>
            </a:r>
            <a:r>
              <a:rPr lang="en-US" altLang="pl-PL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with moisture content above 20%. </a:t>
            </a:r>
          </a:p>
          <a:p>
            <a:pPr lvl="1" indent="-98425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SzPct val="100000"/>
              <a:defRPr/>
            </a:pPr>
            <a:endParaRPr lang="pl-PL" altLang="pl-PL" sz="5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indent="-98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altLang="pl-PL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All existing boilers which do not comply </a:t>
            </a:r>
            <a:r>
              <a:rPr lang="en-US" altLang="pl-PL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with class 3 </a:t>
            </a:r>
            <a:r>
              <a:rPr lang="pl-PL" altLang="pl-PL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/>
            </a:r>
            <a:br>
              <a:rPr lang="pl-PL" altLang="pl-PL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</a:br>
            <a:r>
              <a:rPr lang="en-US" altLang="pl-PL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(EN 303-5:2012) have to be replaced </a:t>
            </a:r>
            <a:r>
              <a:rPr lang="pl-PL" altLang="pl-PL" sz="4800" dirty="0" smtClean="0"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/>
            </a:r>
            <a:br>
              <a:rPr lang="pl-PL" altLang="pl-PL" sz="4800" dirty="0" smtClean="0"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</a:br>
            <a:r>
              <a:rPr lang="en-US" altLang="pl-PL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until </a:t>
            </a:r>
            <a:r>
              <a:rPr lang="pl-PL" altLang="pl-PL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the end of </a:t>
            </a:r>
            <a:r>
              <a:rPr lang="en-US" altLang="pl-PL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2022 </a:t>
            </a:r>
            <a:r>
              <a:rPr lang="en-US" altLang="pl-PL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and boilers </a:t>
            </a:r>
            <a:r>
              <a:rPr lang="en-US" altLang="pl-PL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class 3 and class 4 </a:t>
            </a:r>
            <a:endParaRPr lang="pl-PL" altLang="pl-PL" sz="4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indent="-98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altLang="pl-PL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until </a:t>
            </a:r>
            <a:r>
              <a:rPr lang="pl-PL" altLang="pl-PL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the end of</a:t>
            </a:r>
            <a:r>
              <a:rPr lang="en-US" altLang="pl-PL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2026</a:t>
            </a:r>
            <a:endParaRPr lang="en-US" altLang="pl-PL" sz="4800" dirty="0" smtClean="0"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endParaRPr lang="en-US" altLang="pl-PL" dirty="0">
              <a:sym typeface="Palatino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163441" y="1599392"/>
            <a:ext cx="6476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8A3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Anti</a:t>
            </a:r>
            <a:r>
              <a:rPr kumimoji="0" 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8A3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-smog resolution for Małopolska</a:t>
            </a: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rgbClr val="88A34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673" y="1226845"/>
            <a:ext cx="3325192" cy="2299666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673" y="4025708"/>
            <a:ext cx="3182323" cy="2069918"/>
          </a:xfrm>
          <a:prstGeom prst="rect">
            <a:avLst/>
          </a:prstGeom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07E952C1-4A29-4160-A887-CEB43652B1C5}"/>
              </a:ext>
            </a:extLst>
          </p:cNvPr>
          <p:cNvSpPr/>
          <p:nvPr/>
        </p:nvSpPr>
        <p:spPr>
          <a:xfrm>
            <a:off x="7114337" y="5970807"/>
            <a:ext cx="5643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00" i="1" dirty="0" err="1" smtClean="0"/>
              <a:t>Annual</a:t>
            </a:r>
            <a:r>
              <a:rPr lang="pl-PL" sz="800" i="1" dirty="0" smtClean="0"/>
              <a:t> </a:t>
            </a:r>
            <a:r>
              <a:rPr lang="pl-PL" sz="800" i="1" dirty="0" err="1" smtClean="0"/>
              <a:t>average</a:t>
            </a:r>
            <a:r>
              <a:rPr lang="pl-PL" sz="800" i="1" dirty="0" smtClean="0"/>
              <a:t> </a:t>
            </a:r>
            <a:r>
              <a:rPr lang="en-US" sz="800" i="1" dirty="0" smtClean="0"/>
              <a:t>PM1</a:t>
            </a:r>
            <a:r>
              <a:rPr lang="pl-PL" sz="800" i="1" dirty="0"/>
              <a:t>0</a:t>
            </a:r>
            <a:r>
              <a:rPr lang="en-US" sz="800" i="1" dirty="0"/>
              <a:t> </a:t>
            </a:r>
            <a:r>
              <a:rPr lang="pl-PL" sz="800" i="1" dirty="0" err="1" smtClean="0"/>
              <a:t>concentration</a:t>
            </a:r>
            <a:r>
              <a:rPr lang="pl-PL" sz="800" i="1" dirty="0" smtClean="0"/>
              <a:t> </a:t>
            </a:r>
            <a:r>
              <a:rPr lang="pl-PL" sz="800" i="1" dirty="0" err="1" smtClean="0"/>
              <a:t>at</a:t>
            </a:r>
            <a:r>
              <a:rPr lang="pl-PL" sz="800" i="1" dirty="0" smtClean="0"/>
              <a:t> </a:t>
            </a:r>
            <a:r>
              <a:rPr lang="pl-PL" sz="800" i="1" dirty="0" err="1"/>
              <a:t>stations</a:t>
            </a:r>
            <a:r>
              <a:rPr lang="pl-PL" sz="800" i="1" dirty="0"/>
              <a:t> </a:t>
            </a:r>
            <a:br>
              <a:rPr lang="pl-PL" sz="800" i="1" dirty="0"/>
            </a:br>
            <a:r>
              <a:rPr lang="pl-PL" sz="800" i="1" dirty="0"/>
              <a:t>in the </a:t>
            </a:r>
            <a:r>
              <a:rPr lang="pl-PL" sz="800" i="1" dirty="0" smtClean="0"/>
              <a:t>Małopolska </a:t>
            </a:r>
            <a:r>
              <a:rPr lang="pl-PL" sz="800" i="1" dirty="0"/>
              <a:t>Region </a:t>
            </a:r>
            <a:r>
              <a:rPr lang="pl-PL" sz="800" i="1" dirty="0" err="1"/>
              <a:t>between</a:t>
            </a:r>
            <a:r>
              <a:rPr lang="pl-PL" sz="800" i="1" dirty="0"/>
              <a:t> 2011-2020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xmlns="" id="{EBDBBEB9-B628-471A-AE0E-CD61092EC833}"/>
              </a:ext>
            </a:extLst>
          </p:cNvPr>
          <p:cNvSpPr/>
          <p:nvPr/>
        </p:nvSpPr>
        <p:spPr>
          <a:xfrm>
            <a:off x="7772945" y="3429549"/>
            <a:ext cx="4644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00" i="1" dirty="0" smtClean="0"/>
              <a:t>The </a:t>
            </a:r>
            <a:r>
              <a:rPr lang="pl-PL" sz="800" i="1" dirty="0" err="1" smtClean="0"/>
              <a:t>number</a:t>
            </a:r>
            <a:r>
              <a:rPr lang="pl-PL" sz="800" i="1" dirty="0" smtClean="0"/>
              <a:t> of d</a:t>
            </a:r>
            <a:r>
              <a:rPr lang="en-US" sz="800" i="1" dirty="0" err="1" smtClean="0"/>
              <a:t>ays</a:t>
            </a:r>
            <a:r>
              <a:rPr lang="en-US" sz="800" i="1" dirty="0" smtClean="0"/>
              <a:t> </a:t>
            </a:r>
            <a:r>
              <a:rPr lang="en-US" sz="800" i="1" dirty="0"/>
              <a:t>with the </a:t>
            </a:r>
            <a:r>
              <a:rPr lang="en-US" sz="800" i="1" dirty="0" smtClean="0"/>
              <a:t>PM10</a:t>
            </a:r>
            <a:r>
              <a:rPr lang="pl-PL" sz="800" i="1" dirty="0" smtClean="0"/>
              <a:t> </a:t>
            </a:r>
            <a:r>
              <a:rPr lang="pl-PL" sz="800" i="1" dirty="0" err="1" smtClean="0"/>
              <a:t>daily</a:t>
            </a:r>
            <a:r>
              <a:rPr lang="en-US" sz="800" i="1" dirty="0" smtClean="0"/>
              <a:t> </a:t>
            </a:r>
            <a:r>
              <a:rPr lang="en-US" sz="800" i="1" dirty="0"/>
              <a:t>limit exceeded </a:t>
            </a:r>
            <a:r>
              <a:rPr lang="pl-PL" sz="800" i="1" dirty="0" smtClean="0"/>
              <a:t/>
            </a:r>
            <a:br>
              <a:rPr lang="pl-PL" sz="800" i="1" dirty="0" smtClean="0"/>
            </a:br>
            <a:r>
              <a:rPr lang="pl-PL" sz="800" i="1" dirty="0" err="1" smtClean="0"/>
              <a:t>at</a:t>
            </a:r>
            <a:r>
              <a:rPr lang="pl-PL" sz="800" i="1" dirty="0" smtClean="0"/>
              <a:t> </a:t>
            </a:r>
            <a:r>
              <a:rPr lang="pl-PL" sz="800" i="1" dirty="0" err="1"/>
              <a:t>stations</a:t>
            </a:r>
            <a:r>
              <a:rPr lang="pl-PL" sz="800" i="1" dirty="0"/>
              <a:t> </a:t>
            </a:r>
            <a:r>
              <a:rPr lang="pl-PL" sz="800" i="1" dirty="0" smtClean="0"/>
              <a:t>in </a:t>
            </a:r>
            <a:r>
              <a:rPr lang="pl-PL" sz="800" i="1" dirty="0"/>
              <a:t>the </a:t>
            </a:r>
            <a:r>
              <a:rPr lang="pl-PL" sz="800" i="1" dirty="0" smtClean="0"/>
              <a:t>Małopolska </a:t>
            </a:r>
            <a:r>
              <a:rPr lang="pl-PL" sz="800" i="1" dirty="0"/>
              <a:t>Region </a:t>
            </a:r>
            <a:r>
              <a:rPr lang="pl-PL" sz="800" i="1" dirty="0" err="1"/>
              <a:t>between</a:t>
            </a:r>
            <a:r>
              <a:rPr lang="pl-PL" sz="800" i="1" dirty="0"/>
              <a:t> 2011-2020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224" y="1383380"/>
            <a:ext cx="892389" cy="89238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021" y="1481184"/>
            <a:ext cx="682773" cy="6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13" y="6263293"/>
            <a:ext cx="3066554" cy="51820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478" y="6266637"/>
            <a:ext cx="816935" cy="59136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059633" y="1536047"/>
            <a:ext cx="4984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6EA86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Local</a:t>
            </a:r>
            <a:r>
              <a:rPr lang="pl-PL" sz="2400" b="1" dirty="0" smtClean="0">
                <a:solidFill>
                  <a:srgbClr val="6EA86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2400" b="1" dirty="0" err="1">
                <a:solidFill>
                  <a:srgbClr val="6EA86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</a:t>
            </a:r>
            <a:r>
              <a:rPr lang="pl-PL" sz="2400" b="1" dirty="0">
                <a:solidFill>
                  <a:srgbClr val="6EA86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-smog </a:t>
            </a:r>
            <a:r>
              <a:rPr lang="pl-PL" sz="2400" b="1" dirty="0" err="1">
                <a:solidFill>
                  <a:srgbClr val="6EA86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resolutions</a:t>
            </a:r>
            <a:endParaRPr lang="pl-PL" sz="2400" b="1" dirty="0">
              <a:solidFill>
                <a:srgbClr val="6EA86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59939" y="2226411"/>
            <a:ext cx="6133893" cy="3236989"/>
          </a:xfrm>
          <a:prstGeom prst="roundRect">
            <a:avLst/>
          </a:prstGeom>
          <a:solidFill>
            <a:srgbClr val="FFF9F7"/>
          </a:solidFill>
          <a:ln w="285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52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32128" y="2416413"/>
            <a:ext cx="60617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Adopted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</a:t>
            </a:r>
            <a:r>
              <a:rPr 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municipalities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municipalities expected in near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future</a:t>
            </a:r>
            <a:endParaRPr lang="pl-P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 ban on coal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burning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 2030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 the installation of new coal-fired boilers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pl-P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elimination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pl-P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existing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ones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2030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Keeping the other deadlines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requirements of the current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anti-smog resolution for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Małopolska</a:t>
            </a:r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16" y="1877118"/>
            <a:ext cx="3515613" cy="186767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6"/>
          <a:srcRect l="-494" t="12807" r="-435" b="11575"/>
          <a:stretch/>
        </p:blipFill>
        <p:spPr>
          <a:xfrm>
            <a:off x="7905016" y="3859698"/>
            <a:ext cx="3515613" cy="17537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0423" y="1307347"/>
            <a:ext cx="1382729" cy="97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764366" y="2126744"/>
            <a:ext cx="5981493" cy="3499878"/>
          </a:xfrm>
          <a:prstGeom prst="roundRect">
            <a:avLst/>
          </a:prstGeom>
          <a:solidFill>
            <a:srgbClr val="FFF9F7"/>
          </a:solidFill>
          <a:ln w="285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52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13" y="6263293"/>
            <a:ext cx="3066554" cy="51820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478" y="6266637"/>
            <a:ext cx="816935" cy="59136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922576" y="2222993"/>
            <a:ext cx="5823283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67 Eco-managers</a:t>
            </a: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employed </a:t>
            </a:r>
            <a:r>
              <a:rPr lang="pl-PL" altLang="pl-P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under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LIFE</a:t>
            </a: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-IP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Project</a:t>
            </a: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in municipalities 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(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104 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in total 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Eco-managers</a:t>
            </a: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)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endParaRPr lang="pl-PL" altLang="pl-P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endParaRPr lang="pl-PL" alt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The </a:t>
            </a:r>
            <a:r>
              <a:rPr lang="en-US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Clean Air </a:t>
            </a:r>
            <a:r>
              <a:rPr lang="en-US" altLang="pl-PL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Programme</a:t>
            </a:r>
            <a:r>
              <a:rPr lang="en-US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information points in 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175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en-US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municipalit</a:t>
            </a:r>
            <a:r>
              <a:rPr lang="pl-PL" alt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ies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in </a:t>
            </a:r>
            <a:r>
              <a:rPr lang="pl-PL" altLang="pl-P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Malopolska</a:t>
            </a: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- a</a:t>
            </a:r>
            <a:r>
              <a:rPr lang="en-US" altLang="pl-P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imed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to replace old heating sources </a:t>
            </a:r>
            <a:endParaRPr lang="pl-PL" altLang="pl-P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altLang="pl-P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Local education and information </a:t>
            </a:r>
            <a:r>
              <a:rPr lang="en-US" alt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campaign</a:t>
            </a:r>
            <a:r>
              <a:rPr lang="pl-PL" alt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s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to promote clean 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air</a:t>
            </a:r>
            <a:endParaRPr lang="pl-PL" altLang="pl-P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altLang="pl-P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M</a:t>
            </a:r>
            <a:r>
              <a:rPr lang="en-US" altLang="pl-P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eetings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, lectures and 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educational 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contests in cooperation with </a:t>
            </a:r>
            <a:r>
              <a:rPr lang="en-US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opinion making groups </a:t>
            </a:r>
            <a:endParaRPr lang="pl-PL" alt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r>
              <a:rPr lang="pl-PL" alt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    </a:t>
            </a:r>
            <a:r>
              <a:rPr lang="en-US" alt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(</a:t>
            </a:r>
            <a:r>
              <a:rPr lang="en-US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Palatino"/>
              </a:rPr>
              <a:t>media, priests, NGOs, doctors, teachers)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pl-P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altLang="pl-PL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altLang="pl-PL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altLang="pl-PL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altLang="pl-PL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altLang="pl-PL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altLang="pl-PL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altLang="pl-PL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sym typeface="Palatino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484" y="2126744"/>
            <a:ext cx="2804403" cy="187163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087" y="4113633"/>
            <a:ext cx="3807199" cy="126906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98883" y="1595697"/>
            <a:ext cx="409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4D77D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ACTIONS IN MUNICIPALITIES</a:t>
            </a:r>
            <a:endParaRPr lang="fr-FR" b="1" dirty="0">
              <a:solidFill>
                <a:srgbClr val="4D77D9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622" y="1337733"/>
            <a:ext cx="885261" cy="88526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0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430" y="6272603"/>
            <a:ext cx="3066554" cy="51820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495" y="6236023"/>
            <a:ext cx="816935" cy="5913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255" y="1770013"/>
            <a:ext cx="5937124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410" y="2072978"/>
            <a:ext cx="2848200" cy="47307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633" y="2072978"/>
            <a:ext cx="914931" cy="660206"/>
          </a:xfrm>
          <a:prstGeom prst="rect">
            <a:avLst/>
          </a:prstGeom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2094133" y="3885570"/>
            <a:ext cx="7972474" cy="11892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www.powietrze.malopolska.pl/en/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4476073" y="2996980"/>
            <a:ext cx="3208593" cy="437662"/>
          </a:xfrm>
          <a:prstGeom prst="roundRect">
            <a:avLst/>
          </a:prstGeom>
          <a:gradFill flip="none" rotWithShape="1">
            <a:gsLst>
              <a:gs pos="0">
                <a:srgbClr val="FD8330">
                  <a:tint val="66000"/>
                  <a:satMod val="160000"/>
                </a:srgbClr>
              </a:gs>
              <a:gs pos="50000">
                <a:srgbClr val="FD8330">
                  <a:tint val="44500"/>
                  <a:satMod val="160000"/>
                </a:srgbClr>
              </a:gs>
              <a:gs pos="100000">
                <a:srgbClr val="FD83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dtytuł 2"/>
          <p:cNvSpPr txBox="1">
            <a:spLocks/>
          </p:cNvSpPr>
          <p:nvPr/>
        </p:nvSpPr>
        <p:spPr>
          <a:xfrm>
            <a:off x="3020255" y="3046098"/>
            <a:ext cx="6120227" cy="5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Visit</a:t>
            </a:r>
            <a:r>
              <a:rPr lang="pl-PL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b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</a:t>
            </a:r>
            <a:r>
              <a:rPr lang="pl-PL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600" b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website</a:t>
            </a:r>
            <a:r>
              <a:rPr lang="pl-PL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pl-PL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461</Words>
  <Application>Microsoft Office PowerPoint</Application>
  <PresentationFormat>Panoramiczny</PresentationFormat>
  <Paragraphs>79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Palatino</vt:lpstr>
      <vt:lpstr>Roboto Regular</vt:lpstr>
      <vt:lpstr>Verdana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CAMBY Sophie (REGIO)</dc:creator>
  <cp:lastModifiedBy>Frankowska, Adrianna</cp:lastModifiedBy>
  <cp:revision>71</cp:revision>
  <dcterms:created xsi:type="dcterms:W3CDTF">2020-01-27T14:56:49Z</dcterms:created>
  <dcterms:modified xsi:type="dcterms:W3CDTF">2021-10-08T08:15:36Z</dcterms:modified>
</cp:coreProperties>
</file>