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69" r:id="rId4"/>
    <p:sldId id="264" r:id="rId5"/>
    <p:sldId id="266" r:id="rId6"/>
    <p:sldId id="259" r:id="rId7"/>
    <p:sldId id="262" r:id="rId8"/>
    <p:sldId id="279" r:id="rId9"/>
    <p:sldId id="265" r:id="rId10"/>
    <p:sldId id="275" r:id="rId11"/>
    <p:sldId id="276" r:id="rId12"/>
    <p:sldId id="281" r:id="rId13"/>
    <p:sldId id="282" r:id="rId14"/>
    <p:sldId id="263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24"/>
    <a:srgbClr val="6A6A6A"/>
    <a:srgbClr val="B9A5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87" autoAdjust="0"/>
  </p:normalViewPr>
  <p:slideViewPr>
    <p:cSldViewPr snapToGrid="0">
      <p:cViewPr varScale="1">
        <p:scale>
          <a:sx n="59" d="100"/>
          <a:sy n="59" d="100"/>
        </p:scale>
        <p:origin x="8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BFDB7-8E06-4F04-8B21-8D97F45BAEB8}" type="datetimeFigureOut">
              <a:rPr lang="fr-BE" smtClean="0"/>
              <a:t>08-01-2021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5E855-9445-4E03-B824-A12BDD1A0C3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64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517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7209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5444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7724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413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3776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2522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0082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5777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791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2611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4265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3232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2631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5E855-9445-4E03-B824-A12BDD1A0C33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900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90" y="1038165"/>
            <a:ext cx="8807822" cy="5650803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03412" y="1822445"/>
            <a:ext cx="7848600" cy="23876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FFD6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03412" y="4302120"/>
            <a:ext cx="78486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303" y="247625"/>
            <a:ext cx="1577176" cy="1096447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233863" y="6688968"/>
            <a:ext cx="676275" cy="198127"/>
          </a:xfrm>
          <a:prstGeom prst="rect">
            <a:avLst/>
          </a:prstGeom>
          <a:solidFill>
            <a:srgbClr val="186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97832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90" y="150659"/>
            <a:ext cx="8807822" cy="58332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10399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50"/>
          <a:stretch/>
        </p:blipFill>
        <p:spPr>
          <a:xfrm>
            <a:off x="7029411" y="6196323"/>
            <a:ext cx="1946499" cy="525153"/>
          </a:xfrm>
          <a:prstGeom prst="rect">
            <a:avLst/>
          </a:prstGeom>
        </p:spPr>
      </p:pic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68090" y="6356351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fld id="{DBCAEF9D-6276-4D83-B153-67FF57C39F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54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BCAEF9D-6276-4D83-B153-67FF57C39F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4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D624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95000"/>
            </a:schemeClr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431" y="2770492"/>
            <a:ext cx="7848600" cy="3120803"/>
          </a:xfrm>
        </p:spPr>
        <p:txBody>
          <a:bodyPr>
            <a:normAutofit/>
          </a:bodyPr>
          <a:lstStyle/>
          <a:p>
            <a:pPr algn="r"/>
            <a:r>
              <a:rPr lang="en-IE" sz="3200" dirty="0" smtClean="0">
                <a:latin typeface="EC Square Sans Cond Pro" panose="020B0506040000020004" pitchFamily="34" charset="0"/>
              </a:rPr>
              <a:t>LIFE 2020 Call for Proposals from NGOs on the European Green Deal</a:t>
            </a:r>
            <a:r>
              <a:rPr lang="en-IE" sz="3600" dirty="0" smtClean="0">
                <a:latin typeface="EC Square Sans Cond Pro" panose="020B0506040000020004" pitchFamily="34" charset="0"/>
              </a:rPr>
              <a:t/>
            </a:r>
            <a:br>
              <a:rPr lang="en-IE" sz="3600" dirty="0" smtClean="0">
                <a:latin typeface="EC Square Sans Cond Pro" panose="020B0506040000020004" pitchFamily="34" charset="0"/>
              </a:rPr>
            </a:br>
            <a:r>
              <a:rPr lang="en-IE" sz="2000" dirty="0" smtClean="0">
                <a:latin typeface="EC Square Sans Cond Pro" panose="020B0506040000020004" pitchFamily="34" charset="0"/>
              </a:rPr>
              <a:t>(LIFE 2020 NGO4GD)</a:t>
            </a:r>
            <a:br>
              <a:rPr lang="en-IE" sz="2000" dirty="0" smtClean="0">
                <a:latin typeface="EC Square Sans Cond Pro" panose="020B0506040000020004" pitchFamily="34" charset="0"/>
              </a:rPr>
            </a:br>
            <a:r>
              <a:rPr lang="en-IE" sz="2000" dirty="0">
                <a:latin typeface="EC Square Sans Cond Pro" panose="020B0506040000020004" pitchFamily="34" charset="0"/>
              </a:rPr>
              <a:t/>
            </a:r>
            <a:br>
              <a:rPr lang="en-IE" sz="2000" dirty="0">
                <a:latin typeface="EC Square Sans Cond Pro" panose="020B0506040000020004" pitchFamily="34" charset="0"/>
              </a:rPr>
            </a:br>
            <a:r>
              <a:rPr lang="en-IE" sz="2000" dirty="0" smtClean="0">
                <a:latin typeface="EC Square Sans Cond Pro" panose="020B0506040000020004" pitchFamily="34" charset="0"/>
              </a:rPr>
              <a:t/>
            </a:r>
            <a:br>
              <a:rPr lang="en-IE" sz="2000" dirty="0" smtClean="0">
                <a:latin typeface="EC Square Sans Cond Pro" panose="020B0506040000020004" pitchFamily="34" charset="0"/>
              </a:rPr>
            </a:br>
            <a:r>
              <a:rPr lang="en-IE" sz="2000" dirty="0">
                <a:latin typeface="EC Square Sans Cond Pro" panose="020B0506040000020004" pitchFamily="34" charset="0"/>
              </a:rPr>
              <a:t/>
            </a:r>
            <a:br>
              <a:rPr lang="en-IE" sz="2000" dirty="0">
                <a:latin typeface="EC Square Sans Cond Pro" panose="020B0506040000020004" pitchFamily="34" charset="0"/>
              </a:rPr>
            </a:br>
            <a:r>
              <a:rPr lang="en-IE" sz="2000" dirty="0" smtClean="0">
                <a:latin typeface="EC Square Sans Cond Pro" panose="020B0506040000020004" pitchFamily="34" charset="0"/>
              </a:rPr>
              <a:t/>
            </a:r>
            <a:br>
              <a:rPr lang="en-IE" sz="2000" dirty="0" smtClean="0">
                <a:latin typeface="EC Square Sans Cond Pro" panose="020B0506040000020004" pitchFamily="34" charset="0"/>
              </a:rPr>
            </a:br>
            <a:r>
              <a:rPr lang="en-IE" sz="2000" dirty="0">
                <a:latin typeface="EC Square Sans Cond Pro" panose="020B0506040000020004" pitchFamily="34" charset="0"/>
              </a:rPr>
              <a:t>Virtual Information Session</a:t>
            </a:r>
            <a:r>
              <a:rPr lang="en-IE" sz="2000" dirty="0" smtClean="0">
                <a:latin typeface="EC Square Sans Cond Pro" panose="020B0506040000020004" pitchFamily="34" charset="0"/>
              </a:rPr>
              <a:t>, 12 January 2021</a:t>
            </a:r>
            <a:br>
              <a:rPr lang="en-IE" sz="2000" dirty="0" smtClean="0">
                <a:latin typeface="EC Square Sans Cond Pro" panose="020B0506040000020004" pitchFamily="34" charset="0"/>
              </a:rPr>
            </a:br>
            <a:endParaRPr lang="en-IE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352" y="1443754"/>
            <a:ext cx="1343024" cy="1326738"/>
          </a:xfrm>
          <a:prstGeom prst="rect">
            <a:avLst/>
          </a:prstGeom>
          <a:noFill/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95776" y="5789176"/>
            <a:ext cx="7848600" cy="1655762"/>
          </a:xfrm>
        </p:spPr>
        <p:txBody>
          <a:bodyPr>
            <a:normAutofit/>
          </a:bodyPr>
          <a:lstStyle/>
          <a:p>
            <a:r>
              <a:rPr lang="en-IE" sz="2000" dirty="0" smtClean="0">
                <a:latin typeface="EC Square Sans Pro Light" panose="020B0506000000020004" pitchFamily="34" charset="0"/>
              </a:rPr>
              <a:t>Executive Agency for SMEs (EASME)</a:t>
            </a:r>
          </a:p>
          <a:p>
            <a:r>
              <a:rPr lang="en-IE" sz="2000" dirty="0" smtClean="0">
                <a:latin typeface="EC Square Sans Pro Light" panose="020B0506000000020004" pitchFamily="34" charset="0"/>
              </a:rPr>
              <a:t>Presenter: </a:t>
            </a:r>
            <a:r>
              <a:rPr lang="en-IE" sz="2000" dirty="0" err="1" smtClean="0">
                <a:latin typeface="EC Square Sans Pro Light" panose="020B0506000000020004" pitchFamily="34" charset="0"/>
              </a:rPr>
              <a:t>Joëlle</a:t>
            </a:r>
            <a:r>
              <a:rPr lang="en-IE" sz="2000" dirty="0" smtClean="0">
                <a:latin typeface="EC Square Sans Pro Light" panose="020B0506000000020004" pitchFamily="34" charset="0"/>
              </a:rPr>
              <a:t> </a:t>
            </a:r>
            <a:r>
              <a:rPr lang="en-IE" sz="2000" dirty="0" err="1" smtClean="0">
                <a:latin typeface="EC Square Sans Pro Light" panose="020B0506000000020004" pitchFamily="34" charset="0"/>
              </a:rPr>
              <a:t>Noirfalisse</a:t>
            </a:r>
            <a:r>
              <a:rPr lang="en-IE" sz="2000" dirty="0" smtClean="0">
                <a:latin typeface="EC Square Sans Pro Light" panose="020B0506000000020004" pitchFamily="34" charset="0"/>
              </a:rPr>
              <a:t>, Senior Project Advisor</a:t>
            </a:r>
          </a:p>
          <a:p>
            <a:endParaRPr lang="en-US" dirty="0" smtClean="0">
              <a:latin typeface="EC Square Sans Pro Light" panose="020B050600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5709"/>
            <a:ext cx="7886700" cy="739344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Administrative information </a:t>
            </a:r>
            <a:br>
              <a:rPr lang="fr-BE" dirty="0" smtClean="0"/>
            </a:br>
            <a:r>
              <a:rPr lang="fr-BE" sz="3100" i="1" dirty="0" err="1" smtClean="0"/>
              <a:t>Forms</a:t>
            </a:r>
            <a:r>
              <a:rPr lang="fr-BE" sz="3100" i="1" dirty="0" smtClean="0"/>
              <a:t> A</a:t>
            </a:r>
            <a:endParaRPr lang="fr-BE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5053"/>
            <a:ext cx="7886700" cy="427961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200" dirty="0" smtClean="0"/>
              <a:t>Largely administrative BUT pay particular attention to: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Form </a:t>
            </a:r>
            <a:r>
              <a:rPr lang="en-US" sz="2400" dirty="0" smtClean="0"/>
              <a:t>A1: contact </a:t>
            </a:r>
            <a:r>
              <a:rPr lang="en-US" sz="2400" dirty="0"/>
              <a:t>person </a:t>
            </a:r>
            <a:r>
              <a:rPr lang="en-US" sz="2400" dirty="0" smtClean="0"/>
              <a:t>and their contact details.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Form </a:t>
            </a:r>
            <a:r>
              <a:rPr lang="en-US" sz="2400" dirty="0" smtClean="0"/>
              <a:t>A2: description of the competences/activities of the applicant </a:t>
            </a:r>
            <a:r>
              <a:rPr lang="en-US" sz="2400" dirty="0" err="1" smtClean="0"/>
              <a:t>organisation</a:t>
            </a:r>
            <a:r>
              <a:rPr lang="en-US" sz="2400" dirty="0" smtClean="0"/>
              <a:t>. It will be used, along </a:t>
            </a:r>
            <a:r>
              <a:rPr lang="en-US" sz="2400" dirty="0"/>
              <a:t>with </a:t>
            </a:r>
            <a:r>
              <a:rPr lang="en-US" sz="2400" dirty="0" smtClean="0"/>
              <a:t>the annual </a:t>
            </a:r>
            <a:r>
              <a:rPr lang="en-US" sz="2400" dirty="0"/>
              <a:t>activity </a:t>
            </a:r>
            <a:r>
              <a:rPr lang="en-US" sz="2400" dirty="0" smtClean="0"/>
              <a:t>report,  </a:t>
            </a:r>
            <a:r>
              <a:rPr lang="en-US" sz="2400" dirty="0"/>
              <a:t>to </a:t>
            </a:r>
            <a:r>
              <a:rPr lang="en-US" sz="2400" dirty="0" smtClean="0"/>
              <a:t>assess the geographical scope of intervention of the </a:t>
            </a:r>
            <a:r>
              <a:rPr lang="en-US" sz="2400" dirty="0" err="1" smtClean="0"/>
              <a:t>organisation</a:t>
            </a:r>
            <a:r>
              <a:rPr lang="en-US" sz="2400" dirty="0" smtClean="0"/>
              <a:t> (national, regional) as well as its technical reliability.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Form A3 (coordinating beneficiary declaration) &amp; Form A4 (co-financers declaration - if relevant) must be signed and returned.  </a:t>
            </a:r>
            <a:endParaRPr lang="fr-BE" sz="2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58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5709"/>
            <a:ext cx="7886700" cy="739344"/>
          </a:xfrm>
        </p:spPr>
        <p:txBody>
          <a:bodyPr>
            <a:normAutofit fontScale="90000"/>
          </a:bodyPr>
          <a:lstStyle/>
          <a:p>
            <a:r>
              <a:rPr lang="fr-BE" dirty="0" err="1" smtClean="0"/>
              <a:t>Technical</a:t>
            </a:r>
            <a:r>
              <a:rPr lang="fr-BE" dirty="0" smtClean="0"/>
              <a:t> information</a:t>
            </a:r>
            <a:br>
              <a:rPr lang="fr-BE" dirty="0" smtClean="0"/>
            </a:br>
            <a:r>
              <a:rPr lang="fr-BE" sz="3100" i="1" dirty="0" err="1" smtClean="0"/>
              <a:t>Form</a:t>
            </a:r>
            <a:r>
              <a:rPr lang="fr-BE" sz="3100" i="1" dirty="0" smtClean="0"/>
              <a:t> B1 </a:t>
            </a:r>
            <a:endParaRPr lang="fr-BE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907" y="1433738"/>
            <a:ext cx="7886700" cy="3743901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Structured, concise and </a:t>
            </a:r>
            <a:r>
              <a:rPr lang="en-US" dirty="0" smtClean="0">
                <a:solidFill>
                  <a:schemeClr val="bg1"/>
                </a:solidFill>
              </a:rPr>
              <a:t>clear</a:t>
            </a:r>
            <a:endParaRPr lang="en-US" dirty="0">
              <a:solidFill>
                <a:schemeClr val="bg1"/>
              </a:solidFill>
            </a:endParaRP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Solid analysis of the </a:t>
            </a:r>
            <a:r>
              <a:rPr lang="en-GB" dirty="0" smtClean="0">
                <a:solidFill>
                  <a:schemeClr val="bg1"/>
                </a:solidFill>
              </a:rPr>
              <a:t>problem, </a:t>
            </a:r>
            <a:r>
              <a:rPr lang="en-GB" dirty="0">
                <a:solidFill>
                  <a:schemeClr val="bg1"/>
                </a:solidFill>
              </a:rPr>
              <a:t>state of play and solution proposed (baseline)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Specific objectives of the </a:t>
            </a:r>
            <a:r>
              <a:rPr lang="en-US" dirty="0" smtClean="0">
                <a:solidFill>
                  <a:schemeClr val="bg1"/>
                </a:solidFill>
              </a:rPr>
              <a:t>action </a:t>
            </a:r>
            <a:r>
              <a:rPr lang="en-US" dirty="0">
                <a:solidFill>
                  <a:schemeClr val="bg1"/>
                </a:solidFill>
              </a:rPr>
              <a:t>and how it will contribute to the objectives of the call for </a:t>
            </a:r>
            <a:r>
              <a:rPr lang="en-US" dirty="0" smtClean="0">
                <a:solidFill>
                  <a:schemeClr val="bg1"/>
                </a:solidFill>
              </a:rPr>
              <a:t>proposals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Relevant stakeholders and their involvement identified</a:t>
            </a:r>
          </a:p>
        </p:txBody>
      </p:sp>
    </p:spTree>
    <p:extLst>
      <p:ext uri="{BB962C8B-B14F-4D97-AF65-F5344CB8AC3E}">
        <p14:creationId xmlns:p14="http://schemas.microsoft.com/office/powerpoint/2010/main" val="35385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5709"/>
            <a:ext cx="7886700" cy="739344"/>
          </a:xfrm>
        </p:spPr>
        <p:txBody>
          <a:bodyPr>
            <a:normAutofit fontScale="90000"/>
          </a:bodyPr>
          <a:lstStyle/>
          <a:p>
            <a:r>
              <a:rPr lang="fr-BE" dirty="0" err="1" smtClean="0"/>
              <a:t>Technical</a:t>
            </a:r>
            <a:r>
              <a:rPr lang="fr-BE" dirty="0" smtClean="0"/>
              <a:t> information</a:t>
            </a:r>
            <a:br>
              <a:rPr lang="fr-BE" dirty="0" smtClean="0"/>
            </a:br>
            <a:r>
              <a:rPr lang="fr-BE" sz="3100" i="1" dirty="0" err="1" smtClean="0"/>
              <a:t>Forms</a:t>
            </a:r>
            <a:r>
              <a:rPr lang="fr-BE" sz="3100" i="1" dirty="0" smtClean="0"/>
              <a:t> B2 to B4</a:t>
            </a:r>
            <a:endParaRPr lang="fr-BE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3477"/>
            <a:ext cx="7886700" cy="349452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GB" sz="2400" dirty="0" smtClean="0"/>
              <a:t>Logical s</a:t>
            </a:r>
            <a:r>
              <a:rPr lang="en-GB" sz="2400" b="1" dirty="0" smtClean="0"/>
              <a:t>equence </a:t>
            </a:r>
            <a:r>
              <a:rPr lang="en-GB" sz="2400" b="1" dirty="0"/>
              <a:t>of </a:t>
            </a:r>
            <a:r>
              <a:rPr lang="en-GB" sz="2400" b="1" dirty="0" smtClean="0"/>
              <a:t>WP/activities </a:t>
            </a:r>
            <a:r>
              <a:rPr lang="en-GB" sz="2400" dirty="0" smtClean="0"/>
              <a:t>clearly </a:t>
            </a:r>
            <a:r>
              <a:rPr lang="en-GB" sz="2400" dirty="0"/>
              <a:t>linked to project description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bg1"/>
                </a:solidFill>
              </a:rPr>
              <a:t>Expected results and </a:t>
            </a:r>
            <a:r>
              <a:rPr lang="en-GB" sz="2400" dirty="0" smtClean="0">
                <a:solidFill>
                  <a:schemeClr val="bg1"/>
                </a:solidFill>
              </a:rPr>
              <a:t>qualitative/quantitative </a:t>
            </a:r>
            <a:r>
              <a:rPr lang="en-GB" sz="2400" dirty="0">
                <a:solidFill>
                  <a:schemeClr val="bg1"/>
                </a:solidFill>
              </a:rPr>
              <a:t>estimations of projects impacts </a:t>
            </a:r>
            <a:endParaRPr lang="en-GB" sz="2400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bg1"/>
                </a:solidFill>
              </a:rPr>
              <a:t>Main deliverables and key milestones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Expected internal and/or external </a:t>
            </a:r>
            <a:r>
              <a:rPr lang="en-US" sz="2400" dirty="0">
                <a:solidFill>
                  <a:schemeClr val="bg1"/>
                </a:solidFill>
              </a:rPr>
              <a:t>risks and </a:t>
            </a:r>
            <a:r>
              <a:rPr lang="en-US" sz="2400" dirty="0" smtClean="0">
                <a:solidFill>
                  <a:schemeClr val="bg1"/>
                </a:solidFill>
              </a:rPr>
              <a:t>constraints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r>
              <a:rPr lang="en-US" sz="2400" dirty="0" smtClean="0">
                <a:solidFill>
                  <a:schemeClr val="bg1"/>
                </a:solidFill>
              </a:rPr>
              <a:t>how </a:t>
            </a:r>
            <a:r>
              <a:rPr lang="en-US" sz="2400" dirty="0">
                <a:solidFill>
                  <a:schemeClr val="bg1"/>
                </a:solidFill>
              </a:rPr>
              <a:t>they would be </a:t>
            </a:r>
            <a:r>
              <a:rPr lang="en-US" sz="2400" dirty="0" smtClean="0">
                <a:solidFill>
                  <a:schemeClr val="bg1"/>
                </a:solidFill>
              </a:rPr>
              <a:t>overcome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9755" y="1570181"/>
            <a:ext cx="6033103" cy="5232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Max 5 Work Packages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5709"/>
            <a:ext cx="7886700" cy="739344"/>
          </a:xfrm>
        </p:spPr>
        <p:txBody>
          <a:bodyPr>
            <a:normAutofit fontScale="90000"/>
          </a:bodyPr>
          <a:lstStyle/>
          <a:p>
            <a:r>
              <a:rPr lang="fr-BE" dirty="0" err="1" smtClean="0"/>
              <a:t>Technical</a:t>
            </a:r>
            <a:r>
              <a:rPr lang="fr-BE" dirty="0" smtClean="0"/>
              <a:t> information</a:t>
            </a:r>
            <a:br>
              <a:rPr lang="fr-BE" dirty="0" smtClean="0"/>
            </a:br>
            <a:r>
              <a:rPr lang="fr-BE" sz="3100" i="1" dirty="0" err="1" smtClean="0"/>
              <a:t>Forms</a:t>
            </a:r>
            <a:r>
              <a:rPr lang="fr-BE" sz="3100" i="1" dirty="0" smtClean="0"/>
              <a:t> B2 to B4 (</a:t>
            </a:r>
            <a:r>
              <a:rPr lang="fr-BE" sz="3100" i="1" dirty="0" err="1" smtClean="0"/>
              <a:t>continued</a:t>
            </a:r>
            <a:r>
              <a:rPr lang="fr-BE" sz="3100" i="1" dirty="0" smtClean="0"/>
              <a:t>)</a:t>
            </a:r>
            <a:endParaRPr lang="fr-BE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11975"/>
            <a:ext cx="7886700" cy="374390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bg1"/>
                </a:solidFill>
              </a:rPr>
              <a:t>Clear </a:t>
            </a:r>
            <a:r>
              <a:rPr lang="en-GB" sz="2400" dirty="0">
                <a:solidFill>
                  <a:schemeClr val="bg1"/>
                </a:solidFill>
              </a:rPr>
              <a:t>strategy on how to sustain and multiply </a:t>
            </a:r>
            <a:r>
              <a:rPr lang="en-GB" sz="2400" dirty="0" smtClean="0">
                <a:solidFill>
                  <a:schemeClr val="bg1"/>
                </a:solidFill>
              </a:rPr>
              <a:t>impacts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Project management and monitoring/evaluation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</a:rPr>
              <a:t>Project carbon footprint reduction and green procurement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r>
              <a:rPr lang="en-US" sz="2400" dirty="0"/>
              <a:t>Justification for means required in relation to main activities/expected results (Form B3 in full coherence with Form B2 and Forms F 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ü"/>
            </a:pPr>
            <a:endParaRPr lang="en-GB" sz="18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§"/>
            </a:pPr>
            <a:endParaRPr 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7091"/>
            <a:ext cx="7886700" cy="7301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Where and when to submit a proposal?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4545"/>
            <a:ext cx="7886700" cy="39346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Strongly recommended to submit the proposal in English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Forms </a:t>
            </a:r>
            <a:r>
              <a:rPr lang="en-GB" dirty="0"/>
              <a:t>included in </a:t>
            </a:r>
            <a:r>
              <a:rPr lang="en-GB" dirty="0" smtClean="0"/>
              <a:t>the application pack ONLY.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Submission by </a:t>
            </a:r>
            <a:r>
              <a:rPr lang="en-GB" dirty="0"/>
              <a:t>email </a:t>
            </a:r>
            <a:r>
              <a:rPr lang="en-GB" dirty="0" smtClean="0"/>
              <a:t>ONLY: 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u="sng" dirty="0" smtClean="0"/>
              <a:t>E</a:t>
            </a:r>
            <a:r>
              <a:rPr lang="en-GB" u="sng" dirty="0" smtClean="0">
                <a:solidFill>
                  <a:schemeClr val="bg1"/>
                </a:solidFill>
              </a:rPr>
              <a:t>ASME-LIFE-2020-NGO4GD@ec.europa.eu</a:t>
            </a:r>
            <a:endParaRPr lang="fr-BE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One </a:t>
            </a:r>
            <a:r>
              <a:rPr lang="en-GB" dirty="0"/>
              <a:t>single pdf </a:t>
            </a:r>
            <a:r>
              <a:rPr lang="en-GB" dirty="0" smtClean="0"/>
              <a:t>document with technical and financial forms (readable, printable in black and white in A4 format)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Financial </a:t>
            </a:r>
            <a:r>
              <a:rPr lang="en-GB" dirty="0"/>
              <a:t>forms </a:t>
            </a:r>
            <a:r>
              <a:rPr lang="en-GB" dirty="0" smtClean="0"/>
              <a:t>in </a:t>
            </a:r>
            <a:r>
              <a:rPr lang="en-GB" dirty="0"/>
              <a:t>Excel </a:t>
            </a:r>
            <a:r>
              <a:rPr lang="en-GB" dirty="0" smtClean="0"/>
              <a:t>format in </a:t>
            </a:r>
            <a:r>
              <a:rPr lang="en-GB" dirty="0"/>
              <a:t>addition to </a:t>
            </a:r>
            <a:r>
              <a:rPr lang="en-GB" dirty="0" smtClean="0"/>
              <a:t>pdf version</a:t>
            </a:r>
            <a:endParaRPr lang="fr-BE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Supporting documents </a:t>
            </a:r>
            <a:r>
              <a:rPr lang="en-GB" dirty="0" smtClean="0"/>
              <a:t>to </a:t>
            </a:r>
            <a:r>
              <a:rPr lang="en-GB" dirty="0"/>
              <a:t>be attached to the same </a:t>
            </a:r>
            <a:r>
              <a:rPr lang="en-GB" dirty="0" smtClean="0"/>
              <a:t>email in format specified</a:t>
            </a:r>
          </a:p>
          <a:p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1677852" y="4650753"/>
            <a:ext cx="6033103" cy="12605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Deadline:</a:t>
            </a:r>
          </a:p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Wednesday 31 March 2021 – 17:00 CET (Brussels)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62341" y="2379507"/>
            <a:ext cx="3549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you!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42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23" y="341746"/>
            <a:ext cx="7886700" cy="97025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Special features of the LIFE 2020 NGO4GD Call for Proposals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523" y="1668607"/>
            <a:ext cx="7886700" cy="40103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u="sng" dirty="0"/>
              <a:t>Mono beneficiary grant</a:t>
            </a:r>
            <a:r>
              <a:rPr lang="en-GB" dirty="0"/>
              <a:t>, no partnership, no </a:t>
            </a:r>
            <a:r>
              <a:rPr lang="en-GB" dirty="0" smtClean="0"/>
              <a:t>affiliate</a:t>
            </a:r>
            <a:endParaRPr lang="en-GB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Action </a:t>
            </a:r>
            <a:r>
              <a:rPr lang="en-US" dirty="0"/>
              <a:t>grants </a:t>
            </a:r>
            <a:r>
              <a:rPr lang="en-US" dirty="0" smtClean="0"/>
              <a:t>to </a:t>
            </a:r>
            <a:r>
              <a:rPr lang="en-US" dirty="0"/>
              <a:t>deliver </a:t>
            </a:r>
            <a:r>
              <a:rPr lang="en-US" u="sng" dirty="0"/>
              <a:t>tangible results </a:t>
            </a:r>
            <a:r>
              <a:rPr lang="en-US" dirty="0" smtClean="0"/>
              <a:t>in strengthening knowledge and empowering civil society to support an inclusive </a:t>
            </a:r>
            <a:r>
              <a:rPr lang="en-US" dirty="0"/>
              <a:t>implementation of the </a:t>
            </a:r>
            <a:r>
              <a:rPr lang="en-US" dirty="0" smtClean="0"/>
              <a:t>European GD at </a:t>
            </a:r>
            <a:r>
              <a:rPr lang="en-US" dirty="0"/>
              <a:t>national and/or sub-national </a:t>
            </a:r>
            <a:r>
              <a:rPr lang="en-US" dirty="0" smtClean="0"/>
              <a:t>level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Projects must take place on an EU MS territory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Maximum project </a:t>
            </a:r>
            <a:r>
              <a:rPr lang="en-US" dirty="0"/>
              <a:t>duration of 24 </a:t>
            </a:r>
            <a:r>
              <a:rPr lang="en-US" dirty="0" smtClean="0"/>
              <a:t>months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Lump sum </a:t>
            </a:r>
            <a:r>
              <a:rPr lang="en-GB" dirty="0"/>
              <a:t>of 300 000 EUR each </a:t>
            </a:r>
            <a:r>
              <a:rPr lang="en-GB" dirty="0" smtClean="0"/>
              <a:t>maximum</a:t>
            </a:r>
            <a:endParaRPr lang="en-GB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Maximum co-financing rate 60</a:t>
            </a:r>
            <a:r>
              <a:rPr lang="en-US" dirty="0"/>
              <a:t>% of </a:t>
            </a:r>
            <a:r>
              <a:rPr lang="en-US" dirty="0" smtClean="0"/>
              <a:t>total eligible </a:t>
            </a:r>
            <a:r>
              <a:rPr lang="en-US" dirty="0"/>
              <a:t>costs.  R</a:t>
            </a:r>
            <a:r>
              <a:rPr lang="en-US" dirty="0" smtClean="0"/>
              <a:t>emaining </a:t>
            </a:r>
            <a:r>
              <a:rPr lang="en-US" dirty="0"/>
              <a:t>40% </a:t>
            </a:r>
            <a:r>
              <a:rPr lang="en-US" dirty="0" smtClean="0"/>
              <a:t>to be </a:t>
            </a:r>
            <a:r>
              <a:rPr lang="en-US" dirty="0"/>
              <a:t>covered fully by </a:t>
            </a:r>
            <a:r>
              <a:rPr lang="en-US" dirty="0" smtClean="0"/>
              <a:t>own contribution </a:t>
            </a:r>
            <a:r>
              <a:rPr lang="en-US" dirty="0"/>
              <a:t>or </a:t>
            </a:r>
            <a:r>
              <a:rPr lang="en-US" dirty="0" smtClean="0"/>
              <a:t>by co-financers </a:t>
            </a:r>
            <a:endParaRPr lang="en-GB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Specific eligibility criteria</a:t>
            </a:r>
            <a:endParaRPr lang="en-GB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721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3" y="175491"/>
            <a:ext cx="7886700" cy="692360"/>
          </a:xfrm>
        </p:spPr>
        <p:txBody>
          <a:bodyPr/>
          <a:lstStyle/>
          <a:p>
            <a:r>
              <a:rPr lang="en-GB" dirty="0" smtClean="0"/>
              <a:t>Eligibility criteria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103" y="1006396"/>
            <a:ext cx="8330623" cy="4806084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6400" dirty="0" smtClean="0"/>
              <a:t>be </a:t>
            </a:r>
            <a:r>
              <a:rPr lang="en-GB" sz="6400" dirty="0"/>
              <a:t>a non-profit making legal person; </a:t>
            </a:r>
            <a:endParaRPr lang="fr-BE" sz="6400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6400" dirty="0" smtClean="0"/>
              <a:t>be </a:t>
            </a:r>
            <a:r>
              <a:rPr lang="en-GB" sz="6400" dirty="0"/>
              <a:t>independent, in particular from government, other public authorities, and from political or commercial interests; </a:t>
            </a:r>
            <a:endParaRPr lang="fr-BE" sz="6400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6400" dirty="0" smtClean="0"/>
              <a:t>be </a:t>
            </a:r>
            <a:r>
              <a:rPr lang="en-GB" sz="6400" dirty="0"/>
              <a:t>primarily active in the areas of environment and/or climate action and have an environmental/climate objective which is aimed at: </a:t>
            </a:r>
            <a:endParaRPr lang="fr-BE" sz="6400" dirty="0"/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/>
              <a:t>a. the public good, and/or</a:t>
            </a:r>
            <a:endParaRPr lang="fr-BE" sz="5600" dirty="0"/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/>
              <a:t>b. sustainable development, and /or</a:t>
            </a:r>
            <a:endParaRPr lang="fr-BE" sz="5600" dirty="0"/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5600" dirty="0"/>
              <a:t>c. the development, implementation and enforcement of environmental and/or climate policy and legislation; </a:t>
            </a:r>
            <a:endParaRPr lang="fr-BE" sz="5600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6400" dirty="0" smtClean="0"/>
              <a:t>be </a:t>
            </a:r>
            <a:r>
              <a:rPr lang="en-GB" sz="6400" dirty="0"/>
              <a:t>established (legally registered) in one of the European Union Member States. </a:t>
            </a:r>
            <a:endParaRPr lang="fr-BE" sz="6400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6400" dirty="0" smtClean="0"/>
              <a:t>be </a:t>
            </a:r>
            <a:r>
              <a:rPr lang="en-GB" sz="6400" dirty="0"/>
              <a:t>established (legally registered) before 1 January 2018. </a:t>
            </a:r>
            <a:endParaRPr lang="fr-BE" sz="64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97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3" y="175491"/>
            <a:ext cx="7886700" cy="692360"/>
          </a:xfrm>
        </p:spPr>
        <p:txBody>
          <a:bodyPr/>
          <a:lstStyle/>
          <a:p>
            <a:r>
              <a:rPr lang="en-GB" dirty="0" smtClean="0"/>
              <a:t>Eligibility criteria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12" y="932506"/>
            <a:ext cx="8330623" cy="4461531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GB" sz="8000" dirty="0" smtClean="0"/>
              <a:t>Be operating at national level. In the case of applicants </a:t>
            </a:r>
            <a:r>
              <a:rPr lang="en-GB" sz="8000" dirty="0"/>
              <a:t>established in larger European Union Member States, this criterion can be met if the applicant operates at least at regional level (*). </a:t>
            </a:r>
            <a:endParaRPr lang="fr-BE" sz="8000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GB" sz="8000" dirty="0" smtClean="0"/>
              <a:t>Have a </a:t>
            </a:r>
            <a:r>
              <a:rPr lang="fr-BE" sz="8000" dirty="0"/>
              <a:t>total revenue </a:t>
            </a:r>
            <a:r>
              <a:rPr lang="fr-BE" sz="8000" dirty="0" err="1"/>
              <a:t>equal</a:t>
            </a:r>
            <a:r>
              <a:rPr lang="fr-BE" sz="8000" dirty="0"/>
              <a:t> to at least € 700 000 as </a:t>
            </a:r>
            <a:r>
              <a:rPr lang="fr-BE" sz="8000" dirty="0" err="1"/>
              <a:t>taken</a:t>
            </a:r>
            <a:r>
              <a:rPr lang="fr-BE" sz="8000" dirty="0"/>
              <a:t> </a:t>
            </a:r>
            <a:r>
              <a:rPr lang="fr-BE" sz="8000" dirty="0" err="1"/>
              <a:t>from</a:t>
            </a:r>
            <a:r>
              <a:rPr lang="fr-BE" sz="8000" dirty="0"/>
              <a:t> the profit and </a:t>
            </a:r>
            <a:r>
              <a:rPr lang="fr-BE" sz="8000" dirty="0" err="1"/>
              <a:t>loss</a:t>
            </a:r>
            <a:r>
              <a:rPr lang="fr-BE" sz="8000" dirty="0"/>
              <a:t> </a:t>
            </a:r>
            <a:r>
              <a:rPr lang="fr-BE" sz="8000" dirty="0" err="1"/>
              <a:t>account</a:t>
            </a:r>
            <a:r>
              <a:rPr lang="fr-BE" sz="8000" dirty="0"/>
              <a:t> of the 2019 </a:t>
            </a:r>
            <a:r>
              <a:rPr lang="fr-BE" sz="8000" dirty="0" err="1"/>
              <a:t>statements</a:t>
            </a:r>
            <a:r>
              <a:rPr lang="fr-BE" sz="8000" dirty="0"/>
              <a:t> and/or an </a:t>
            </a:r>
            <a:r>
              <a:rPr lang="fr-BE" sz="8000" dirty="0" err="1"/>
              <a:t>average</a:t>
            </a:r>
            <a:r>
              <a:rPr lang="fr-BE" sz="8000" dirty="0"/>
              <a:t> </a:t>
            </a:r>
            <a:r>
              <a:rPr lang="fr-BE" sz="8000" dirty="0" err="1"/>
              <a:t>number</a:t>
            </a:r>
            <a:r>
              <a:rPr lang="fr-BE" sz="8000" dirty="0"/>
              <a:t> of permanent staff of at least 10 in 2019. 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GB" sz="8000" dirty="0" smtClean="0"/>
              <a:t>have </a:t>
            </a:r>
            <a:r>
              <a:rPr lang="en-GB" sz="8000" dirty="0"/>
              <a:t>recorded a negative trend in revenues for </a:t>
            </a:r>
            <a:r>
              <a:rPr lang="en-IE" sz="8000" dirty="0"/>
              <a:t>2020 of at least 10% as compared to the average revenues of the previous two years OR a revenue loss of at least €  100 000;</a:t>
            </a:r>
            <a:endParaRPr lang="fr-BE" sz="8000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GB" sz="8000" dirty="0"/>
              <a:t>A</a:t>
            </a:r>
            <a:r>
              <a:rPr lang="en-GB" sz="8000" dirty="0" smtClean="0"/>
              <a:t>n </a:t>
            </a:r>
            <a:r>
              <a:rPr lang="en-GB" sz="8000" dirty="0"/>
              <a:t>applicant </a:t>
            </a:r>
            <a:r>
              <a:rPr lang="en-GB" sz="8000" b="1" u="sng" dirty="0"/>
              <a:t>CANNOT BE</a:t>
            </a:r>
            <a:r>
              <a:rPr lang="en-GB" sz="8000" dirty="0"/>
              <a:t> a recipient of a LIFE NGO Operating Grant. </a:t>
            </a:r>
            <a:endParaRPr lang="en-GB" sz="80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5600" b="1" i="1" dirty="0" smtClean="0"/>
              <a:t>(*) </a:t>
            </a:r>
            <a:r>
              <a:rPr lang="en-GB" sz="5600" b="1" i="1" dirty="0"/>
              <a:t>Larger EU MS are here defined on the basis of their total population in 2019. A </a:t>
            </a:r>
            <a:r>
              <a:rPr lang="en-GB" sz="5600" b="1" i="1" dirty="0" smtClean="0"/>
              <a:t>MS with </a:t>
            </a:r>
            <a:r>
              <a:rPr lang="en-GB" sz="5600" b="1" i="1" dirty="0"/>
              <a:t>a total population in 2019 above 25 million will be considered as large. This includes Germany, France, Italy, Spain, Poland and the UK.</a:t>
            </a:r>
            <a:endParaRPr lang="fr-BE" sz="5600" b="1" i="1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endParaRPr lang="fr-BE" sz="6400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606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1055"/>
            <a:ext cx="7886700" cy="610034"/>
          </a:xfrm>
        </p:spPr>
        <p:txBody>
          <a:bodyPr>
            <a:normAutofit/>
          </a:bodyPr>
          <a:lstStyle/>
          <a:p>
            <a:r>
              <a:rPr lang="en-GB" dirty="0" smtClean="0"/>
              <a:t>Supporting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5334"/>
            <a:ext cx="7886700" cy="4214957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Registration </a:t>
            </a:r>
            <a:r>
              <a:rPr lang="en-GB" dirty="0"/>
              <a:t>document: Register(s) of Companies, Official Gazette, etc. </a:t>
            </a:r>
            <a:endParaRPr lang="fr-BE" dirty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Statutes </a:t>
            </a:r>
            <a:r>
              <a:rPr lang="en-GB" dirty="0"/>
              <a:t>of the NGO  (or equivalent) </a:t>
            </a:r>
            <a:endParaRPr lang="fr-BE" dirty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Annual </a:t>
            </a:r>
            <a:r>
              <a:rPr lang="en-GB" dirty="0"/>
              <a:t>Activity Report of the previous year </a:t>
            </a:r>
            <a:endParaRPr lang="fr-BE" dirty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BE" dirty="0" err="1" smtClean="0"/>
              <a:t>Audited</a:t>
            </a:r>
            <a:r>
              <a:rPr lang="fr-BE" dirty="0" smtClean="0"/>
              <a:t> </a:t>
            </a:r>
            <a:r>
              <a:rPr lang="fr-BE" dirty="0" err="1"/>
              <a:t>financial</a:t>
            </a:r>
            <a:r>
              <a:rPr lang="fr-BE" dirty="0"/>
              <a:t> </a:t>
            </a:r>
            <a:r>
              <a:rPr lang="fr-BE" dirty="0" err="1"/>
              <a:t>statements</a:t>
            </a:r>
            <a:r>
              <a:rPr lang="fr-BE" dirty="0"/>
              <a:t> (balance </a:t>
            </a:r>
            <a:r>
              <a:rPr lang="fr-BE" dirty="0" err="1"/>
              <a:t>sheet</a:t>
            </a:r>
            <a:r>
              <a:rPr lang="fr-BE" dirty="0"/>
              <a:t> and profit &amp; </a:t>
            </a:r>
            <a:r>
              <a:rPr lang="fr-BE" dirty="0" err="1"/>
              <a:t>loss</a:t>
            </a:r>
            <a:r>
              <a:rPr lang="fr-BE" dirty="0"/>
              <a:t> </a:t>
            </a:r>
            <a:r>
              <a:rPr lang="fr-BE" dirty="0" err="1"/>
              <a:t>account</a:t>
            </a:r>
            <a:r>
              <a:rPr lang="fr-BE" dirty="0"/>
              <a:t>) for 2018, 2019 and 2020. 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i="1" dirty="0" smtClean="0"/>
              <a:t>If audited </a:t>
            </a:r>
            <a:r>
              <a:rPr lang="en-GB" i="1" dirty="0"/>
              <a:t>accounts are not required by law and/or in case the 2020 accounts are still provisional, a self-declaration certifying the validity of the accounts </a:t>
            </a:r>
            <a:r>
              <a:rPr lang="en-GB" i="1" dirty="0" smtClean="0"/>
              <a:t>signed </a:t>
            </a:r>
            <a:r>
              <a:rPr lang="en-GB" i="1" dirty="0"/>
              <a:t>by a legal representative </a:t>
            </a:r>
            <a:r>
              <a:rPr lang="en-GB" i="1" dirty="0" smtClean="0"/>
              <a:t>as per model.  </a:t>
            </a:r>
            <a:endParaRPr lang="fr-BE" i="1" dirty="0"/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IE" dirty="0" smtClean="0"/>
              <a:t>"LIFE </a:t>
            </a:r>
            <a:r>
              <a:rPr lang="en-IE" dirty="0"/>
              <a:t>Simplified Financial </a:t>
            </a:r>
            <a:r>
              <a:rPr lang="en-IE" dirty="0" smtClean="0"/>
              <a:t>Statements“ completed </a:t>
            </a:r>
            <a:r>
              <a:rPr lang="en-IE" dirty="0"/>
              <a:t>for 2018, 2019 and </a:t>
            </a:r>
            <a:r>
              <a:rPr lang="en-IE" dirty="0" smtClean="0"/>
              <a:t>2020.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6986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76" y="179132"/>
            <a:ext cx="7886700" cy="748581"/>
          </a:xfrm>
        </p:spPr>
        <p:txBody>
          <a:bodyPr/>
          <a:lstStyle/>
          <a:p>
            <a:r>
              <a:rPr lang="en-GB" dirty="0" smtClean="0"/>
              <a:t>The evaluation process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3995" y="5037214"/>
            <a:ext cx="7886700" cy="7015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 smtClean="0"/>
              <a:t>The </a:t>
            </a:r>
            <a:r>
              <a:rPr lang="en-US" sz="1800" i="1" dirty="0"/>
              <a:t>list of proposals recommended for funding will be established with due consideration to the </a:t>
            </a:r>
            <a:r>
              <a:rPr lang="en-US" sz="1800" i="1" dirty="0" smtClean="0"/>
              <a:t>geographical balance </a:t>
            </a:r>
            <a:r>
              <a:rPr lang="en-US" sz="1800" i="1" dirty="0"/>
              <a:t>by ensuring that at least the best passing proposal per EU Member State is included.</a:t>
            </a:r>
            <a:endParaRPr lang="en-GB" sz="180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30" y="1086988"/>
            <a:ext cx="762303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996" y="341746"/>
            <a:ext cx="7886700" cy="692360"/>
          </a:xfrm>
        </p:spPr>
        <p:txBody>
          <a:bodyPr/>
          <a:lstStyle/>
          <a:p>
            <a:r>
              <a:rPr lang="en-GB" dirty="0" smtClean="0"/>
              <a:t>Evaluation criteria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31878"/>
              </p:ext>
            </p:extLst>
          </p:nvPr>
        </p:nvGraphicFramePr>
        <p:xfrm>
          <a:off x="1560946" y="1157893"/>
          <a:ext cx="6096000" cy="3512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564">
                  <a:extLst>
                    <a:ext uri="{9D8B030D-6E8A-4147-A177-3AD203B41FA5}">
                      <a16:colId xmlns:a16="http://schemas.microsoft.com/office/drawing/2014/main" val="2582355119"/>
                    </a:ext>
                  </a:extLst>
                </a:gridCol>
                <a:gridCol w="1459345">
                  <a:extLst>
                    <a:ext uri="{9D8B030D-6E8A-4147-A177-3AD203B41FA5}">
                      <a16:colId xmlns:a16="http://schemas.microsoft.com/office/drawing/2014/main" val="604284456"/>
                    </a:ext>
                  </a:extLst>
                </a:gridCol>
                <a:gridCol w="1293091">
                  <a:extLst>
                    <a:ext uri="{9D8B030D-6E8A-4147-A177-3AD203B41FA5}">
                      <a16:colId xmlns:a16="http://schemas.microsoft.com/office/drawing/2014/main" val="3399031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Award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Criteria</a:t>
                      </a:r>
                      <a:r>
                        <a:rPr lang="fr-BE" dirty="0" smtClean="0"/>
                        <a:t> 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Min. </a:t>
                      </a:r>
                      <a:r>
                        <a:rPr lang="fr-BE" dirty="0" err="1" smtClean="0"/>
                        <a:t>pass</a:t>
                      </a:r>
                      <a:r>
                        <a:rPr lang="fr-BE" dirty="0" smtClean="0"/>
                        <a:t> score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Max. score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339976"/>
                  </a:ext>
                </a:extLst>
              </a:tr>
              <a:tr h="886923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AW1:</a:t>
                      </a:r>
                      <a:r>
                        <a:rPr lang="fr-BE" sz="1400" baseline="0" dirty="0" smtClean="0"/>
                        <a:t> </a:t>
                      </a:r>
                      <a:r>
                        <a:rPr lang="fr-BE" sz="1400" baseline="0" dirty="0" err="1" smtClean="0"/>
                        <a:t>Technical</a:t>
                      </a:r>
                      <a:r>
                        <a:rPr lang="fr-BE" sz="1400" baseline="0" dirty="0" smtClean="0"/>
                        <a:t> </a:t>
                      </a:r>
                      <a:r>
                        <a:rPr lang="fr-BE" sz="1400" baseline="0" dirty="0" err="1" smtClean="0"/>
                        <a:t>coherence</a:t>
                      </a:r>
                      <a:r>
                        <a:rPr lang="fr-BE" sz="1400" baseline="0" dirty="0" smtClean="0"/>
                        <a:t> and </a:t>
                      </a:r>
                      <a:r>
                        <a:rPr lang="fr-BE" sz="1400" baseline="0" dirty="0" err="1" smtClean="0"/>
                        <a:t>quality</a:t>
                      </a:r>
                      <a:r>
                        <a:rPr lang="fr-BE" sz="1400" baseline="0" dirty="0" smtClean="0"/>
                        <a:t> of the </a:t>
                      </a:r>
                      <a:r>
                        <a:rPr lang="fr-BE" sz="1400" baseline="0" dirty="0" err="1" smtClean="0"/>
                        <a:t>proposal</a:t>
                      </a:r>
                      <a:r>
                        <a:rPr lang="fr-BE" sz="1400" baseline="0" dirty="0" smtClean="0"/>
                        <a:t> in relation to the </a:t>
                      </a:r>
                      <a:r>
                        <a:rPr lang="fr-BE" sz="1400" baseline="0" dirty="0" err="1" smtClean="0"/>
                        <a:t>specific</a:t>
                      </a:r>
                      <a:r>
                        <a:rPr lang="fr-BE" sz="1400" baseline="0" dirty="0" smtClean="0"/>
                        <a:t> </a:t>
                      </a:r>
                      <a:r>
                        <a:rPr lang="fr-BE" sz="1400" baseline="0" dirty="0" err="1" smtClean="0"/>
                        <a:t>needs</a:t>
                      </a:r>
                      <a:r>
                        <a:rPr lang="fr-BE" sz="1400" baseline="0" dirty="0" smtClean="0"/>
                        <a:t> </a:t>
                      </a:r>
                      <a:r>
                        <a:rPr lang="fr-BE" sz="1400" baseline="0" dirty="0" err="1" smtClean="0"/>
                        <a:t>addressed</a:t>
                      </a:r>
                      <a:r>
                        <a:rPr lang="fr-BE" sz="1400" baseline="0" dirty="0" smtClean="0"/>
                        <a:t> 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45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485568"/>
                  </a:ext>
                </a:extLst>
              </a:tr>
              <a:tr h="822036">
                <a:tc>
                  <a:txBody>
                    <a:bodyPr/>
                    <a:lstStyle/>
                    <a:p>
                      <a:r>
                        <a:rPr lang="fr-BE" sz="1400" dirty="0" smtClean="0"/>
                        <a:t>AW2: </a:t>
                      </a:r>
                      <a:r>
                        <a:rPr lang="fr-BE" sz="1400" dirty="0" err="1" smtClean="0"/>
                        <a:t>Comprehensiveness</a:t>
                      </a:r>
                      <a:r>
                        <a:rPr lang="fr-BE" sz="1400" baseline="0" dirty="0" smtClean="0"/>
                        <a:t> and relevance of the </a:t>
                      </a:r>
                      <a:r>
                        <a:rPr lang="fr-BE" sz="1400" baseline="0" dirty="0" err="1" smtClean="0"/>
                        <a:t>approach</a:t>
                      </a:r>
                      <a:r>
                        <a:rPr lang="fr-BE" sz="1400" baseline="0" dirty="0" smtClean="0"/>
                        <a:t> in relation to the </a:t>
                      </a:r>
                      <a:r>
                        <a:rPr lang="fr-BE" sz="1400" baseline="0" dirty="0" err="1" smtClean="0"/>
                        <a:t>needs</a:t>
                      </a:r>
                      <a:r>
                        <a:rPr lang="fr-BE" sz="1400" baseline="0" dirty="0" smtClean="0"/>
                        <a:t> </a:t>
                      </a:r>
                      <a:r>
                        <a:rPr lang="fr-BE" sz="1400" baseline="0" dirty="0" err="1" smtClean="0"/>
                        <a:t>identified</a:t>
                      </a:r>
                      <a:endParaRPr lang="fr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15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30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42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/>
                        <a:t>AW3: Financial</a:t>
                      </a:r>
                      <a:r>
                        <a:rPr lang="fr-BE" sz="1400" baseline="0" dirty="0" smtClean="0"/>
                        <a:t> </a:t>
                      </a:r>
                      <a:r>
                        <a:rPr lang="fr-BE" sz="1400" baseline="0" dirty="0" err="1" smtClean="0"/>
                        <a:t>coherence</a:t>
                      </a:r>
                      <a:r>
                        <a:rPr lang="fr-BE" sz="1400" baseline="0" dirty="0" smtClean="0"/>
                        <a:t> and </a:t>
                      </a:r>
                      <a:r>
                        <a:rPr lang="fr-BE" sz="1400" baseline="0" dirty="0" err="1" smtClean="0"/>
                        <a:t>quality</a:t>
                      </a:r>
                      <a:r>
                        <a:rPr lang="fr-BE" sz="1400" baseline="0" dirty="0" smtClean="0"/>
                        <a:t> (</a:t>
                      </a:r>
                      <a:r>
                        <a:rPr lang="fr-BE" sz="1400" baseline="0" dirty="0" err="1" smtClean="0"/>
                        <a:t>including</a:t>
                      </a:r>
                      <a:r>
                        <a:rPr lang="fr-BE" sz="1400" baseline="0" dirty="0" smtClean="0"/>
                        <a:t> value for money)</a:t>
                      </a:r>
                      <a:endParaRPr lang="fr-BE" sz="1400" dirty="0" smtClean="0"/>
                    </a:p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12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25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304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Overall</a:t>
                      </a:r>
                      <a:r>
                        <a:rPr lang="fr-BE" dirty="0" smtClean="0"/>
                        <a:t> (</a:t>
                      </a:r>
                      <a:r>
                        <a:rPr lang="fr-BE" dirty="0" err="1" smtClean="0"/>
                        <a:t>pass</a:t>
                      </a:r>
                      <a:r>
                        <a:rPr lang="fr-BE" dirty="0" smtClean="0"/>
                        <a:t>) scores(*)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55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100</a:t>
                      </a:r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142297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5596" y="4794039"/>
            <a:ext cx="7886700" cy="701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i="1" dirty="0" smtClean="0"/>
              <a:t>(*) a project proposal has to reach at least the minimum pass score for each award criteria and also the sum of scores for criteria for which a minimum score has been fixed has to be equivalent to 55 points or more.  </a:t>
            </a:r>
          </a:p>
        </p:txBody>
      </p:sp>
    </p:spTree>
    <p:extLst>
      <p:ext uri="{BB962C8B-B14F-4D97-AF65-F5344CB8AC3E}">
        <p14:creationId xmlns:p14="http://schemas.microsoft.com/office/powerpoint/2010/main" val="21124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40" y="434109"/>
            <a:ext cx="7886700" cy="674689"/>
          </a:xfrm>
        </p:spPr>
        <p:txBody>
          <a:bodyPr/>
          <a:lstStyle/>
          <a:p>
            <a:r>
              <a:rPr lang="en-GB" dirty="0"/>
              <a:t>How to apply?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589" y="1173452"/>
            <a:ext cx="5757719" cy="33620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7864" y="4600142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Simplified set </a:t>
            </a:r>
            <a:r>
              <a:rPr lang="en-US" sz="2000" dirty="0">
                <a:solidFill>
                  <a:schemeClr val="bg1"/>
                </a:solidFill>
              </a:rPr>
              <a:t>of Application Forms: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Technical forms A and B in Word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</a:rPr>
              <a:t>Financial forms F in Excel</a:t>
            </a:r>
          </a:p>
        </p:txBody>
      </p:sp>
    </p:spTree>
    <p:extLst>
      <p:ext uri="{BB962C8B-B14F-4D97-AF65-F5344CB8AC3E}">
        <p14:creationId xmlns:p14="http://schemas.microsoft.com/office/powerpoint/2010/main" val="32019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759" y="434109"/>
            <a:ext cx="7886700" cy="674689"/>
          </a:xfrm>
        </p:spPr>
        <p:txBody>
          <a:bodyPr/>
          <a:lstStyle/>
          <a:p>
            <a:r>
              <a:rPr lang="en-GB" dirty="0" smtClean="0"/>
              <a:t>Application Forms - 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59" y="1349952"/>
            <a:ext cx="7886700" cy="413183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Format and page/character limitations must be respected. No additional information will be taken in consideration for the purpose of evaluation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P</a:t>
            </a:r>
            <a:r>
              <a:rPr lang="en-US" sz="3200" dirty="0" smtClean="0"/>
              <a:t>redefined </a:t>
            </a:r>
            <a:r>
              <a:rPr lang="en-US" sz="3200" dirty="0"/>
              <a:t>texts of </a:t>
            </a:r>
            <a:r>
              <a:rPr lang="en-US" sz="3200" dirty="0" smtClean="0"/>
              <a:t>declarations cannot be modified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I</a:t>
            </a:r>
            <a:r>
              <a:rPr lang="en-US" sz="3200" dirty="0" smtClean="0"/>
              <a:t>nstructions </a:t>
            </a:r>
            <a:r>
              <a:rPr lang="en-US" sz="3200" dirty="0"/>
              <a:t>embedded </a:t>
            </a:r>
            <a:r>
              <a:rPr lang="en-US" sz="3200" dirty="0" smtClean="0"/>
              <a:t>can </a:t>
            </a:r>
            <a:r>
              <a:rPr lang="en-US" sz="3200" dirty="0"/>
              <a:t>be </a:t>
            </a:r>
            <a:r>
              <a:rPr lang="en-US" sz="3200" dirty="0" smtClean="0"/>
              <a:t>deleted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Ensure coherence across all forms  </a:t>
            </a:r>
            <a:endParaRPr lang="en-US" sz="32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/>
              <a:t>Starting </a:t>
            </a:r>
            <a:r>
              <a:rPr lang="en-US" sz="3200" dirty="0"/>
              <a:t>date not before August 2021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598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1283</TotalTime>
  <Words>1083</Words>
  <Application>Microsoft Office PowerPoint</Application>
  <PresentationFormat>On-screen Show (4:3)</PresentationFormat>
  <Paragraphs>111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EC Square Sans Cond Pro</vt:lpstr>
      <vt:lpstr>EC Square Sans Pro Light</vt:lpstr>
      <vt:lpstr>Verdana</vt:lpstr>
      <vt:lpstr>Wingdings</vt:lpstr>
      <vt:lpstr>Office Theme</vt:lpstr>
      <vt:lpstr>LIFE 2020 Call for Proposals from NGOs on the European Green Deal (LIFE 2020 NGO4GD)     Virtual Information Session, 12 January 2021 </vt:lpstr>
      <vt:lpstr>Special features of the LIFE 2020 NGO4GD Call for Proposals</vt:lpstr>
      <vt:lpstr>Eligibility criteria (1)</vt:lpstr>
      <vt:lpstr>Eligibility criteria (2)</vt:lpstr>
      <vt:lpstr>Supporting documents</vt:lpstr>
      <vt:lpstr>The evaluation process</vt:lpstr>
      <vt:lpstr>Evaluation criteria</vt:lpstr>
      <vt:lpstr>How to apply? </vt:lpstr>
      <vt:lpstr>Application Forms - General</vt:lpstr>
      <vt:lpstr>Administrative information  Forms A</vt:lpstr>
      <vt:lpstr>Technical information Form B1 </vt:lpstr>
      <vt:lpstr>Technical information Forms B2 to B4</vt:lpstr>
      <vt:lpstr>Technical information Forms B2 to B4 (continued)</vt:lpstr>
      <vt:lpstr>Where and when to submit a proposal? 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JASAITYTE Kristina (EASME)</dc:creator>
  <cp:lastModifiedBy>NOIRFALISSE Joelle (EASME)</cp:lastModifiedBy>
  <cp:revision>72</cp:revision>
  <dcterms:created xsi:type="dcterms:W3CDTF">2019-03-06T09:44:55Z</dcterms:created>
  <dcterms:modified xsi:type="dcterms:W3CDTF">2021-01-08T16:33:55Z</dcterms:modified>
</cp:coreProperties>
</file>