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38" r:id="rId5"/>
    <p:sldId id="360" r:id="rId6"/>
    <p:sldId id="379" r:id="rId7"/>
    <p:sldId id="361" r:id="rId8"/>
    <p:sldId id="381" r:id="rId9"/>
    <p:sldId id="383" r:id="rId10"/>
    <p:sldId id="385" r:id="rId11"/>
    <p:sldId id="384" r:id="rId12"/>
    <p:sldId id="355" r:id="rId13"/>
  </p:sldIdLst>
  <p:sldSz cx="12192000" cy="6858000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23A"/>
    <a:srgbClr val="4FC2F1"/>
    <a:srgbClr val="51B4D7"/>
    <a:srgbClr val="00A2D6"/>
    <a:srgbClr val="EAB200"/>
    <a:srgbClr val="53C0F1"/>
    <a:srgbClr val="EFF3EA"/>
    <a:srgbClr val="A0C538"/>
    <a:srgbClr val="8EDA64"/>
    <a:srgbClr val="8EC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468D7-56A1-4FF6-8B99-F5FC8A98CE82}" v="21" dt="2022-03-08T17:41:55.259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0564" autoAdjust="0"/>
  </p:normalViewPr>
  <p:slideViewPr>
    <p:cSldViewPr>
      <p:cViewPr varScale="1">
        <p:scale>
          <a:sx n="79" d="100"/>
          <a:sy n="79" d="100"/>
        </p:scale>
        <p:origin x="739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930" y="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EZ BELLERIN Maria Luisa (INEA)" userId="S::maria-luisa.sanchez-bellerin_ec.europa.eu#ext#@neemoeeig.onmicrosoft.com::6539aa4a-c4c1-4aa5-af31-d91b688f5d44" providerId="AD" clId="Web-{424468D7-56A1-4FF6-8B99-F5FC8A98CE82}"/>
    <pc:docChg chg="modSld">
      <pc:chgData name="SANCHEZ BELLERIN Maria Luisa (INEA)" userId="S::maria-luisa.sanchez-bellerin_ec.europa.eu#ext#@neemoeeig.onmicrosoft.com::6539aa4a-c4c1-4aa5-af31-d91b688f5d44" providerId="AD" clId="Web-{424468D7-56A1-4FF6-8B99-F5FC8A98CE82}" dt="2022-03-08T17:41:54.915" v="18" actId="20577"/>
      <pc:docMkLst>
        <pc:docMk/>
      </pc:docMkLst>
      <pc:sldChg chg="modSp">
        <pc:chgData name="SANCHEZ BELLERIN Maria Luisa (INEA)" userId="S::maria-luisa.sanchez-bellerin_ec.europa.eu#ext#@neemoeeig.onmicrosoft.com::6539aa4a-c4c1-4aa5-af31-d91b688f5d44" providerId="AD" clId="Web-{424468D7-56A1-4FF6-8B99-F5FC8A98CE82}" dt="2022-03-08T17:41:34.321" v="7" actId="20577"/>
        <pc:sldMkLst>
          <pc:docMk/>
          <pc:sldMk cId="850635189" sldId="338"/>
        </pc:sldMkLst>
        <pc:spChg chg="mod">
          <ac:chgData name="SANCHEZ BELLERIN Maria Luisa (INEA)" userId="S::maria-luisa.sanchez-bellerin_ec.europa.eu#ext#@neemoeeig.onmicrosoft.com::6539aa4a-c4c1-4aa5-af31-d91b688f5d44" providerId="AD" clId="Web-{424468D7-56A1-4FF6-8B99-F5FC8A98CE82}" dt="2022-03-08T17:41:34.321" v="7" actId="20577"/>
          <ac:spMkLst>
            <pc:docMk/>
            <pc:sldMk cId="850635189" sldId="338"/>
            <ac:spMk id="5" creationId="{1E1BCA9E-5ECC-4B2E-B35D-EE70300843D3}"/>
          </ac:spMkLst>
        </pc:spChg>
      </pc:sldChg>
      <pc:sldChg chg="modSp">
        <pc:chgData name="SANCHEZ BELLERIN Maria Luisa (INEA)" userId="S::maria-luisa.sanchez-bellerin_ec.europa.eu#ext#@neemoeeig.onmicrosoft.com::6539aa4a-c4c1-4aa5-af31-d91b688f5d44" providerId="AD" clId="Web-{424468D7-56A1-4FF6-8B99-F5FC8A98CE82}" dt="2022-03-08T17:41:54.915" v="18" actId="20577"/>
        <pc:sldMkLst>
          <pc:docMk/>
          <pc:sldMk cId="1904176311" sldId="383"/>
        </pc:sldMkLst>
        <pc:spChg chg="mod">
          <ac:chgData name="SANCHEZ BELLERIN Maria Luisa (INEA)" userId="S::maria-luisa.sanchez-bellerin_ec.europa.eu#ext#@neemoeeig.onmicrosoft.com::6539aa4a-c4c1-4aa5-af31-d91b688f5d44" providerId="AD" clId="Web-{424468D7-56A1-4FF6-8B99-F5FC8A98CE82}" dt="2022-03-08T17:41:54.915" v="18" actId="20577"/>
          <ac:spMkLst>
            <pc:docMk/>
            <pc:sldMk cId="1904176311" sldId="383"/>
            <ac:spMk id="5" creationId="{1E1BCA9E-5ECC-4B2E-B35D-EE70300843D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EFD8147-36CF-49E3-8C5C-794FAEB5FFF6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29B1035-1AE0-4DA8-8FB4-B9FA66F61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15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6EAE9-4BC4-4A6B-9A0F-8CBBBAFAC163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5F25F-1F68-438E-BE60-83BEA712B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80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5F25F-1F68-438E-BE60-83BEA712B86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45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5F25F-1F68-438E-BE60-83BEA712B86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79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5F25F-1F68-438E-BE60-83BEA712B86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55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41B72182-3864-4764-87C3-80B5917078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400" y="2576959"/>
            <a:ext cx="10801200" cy="1092461"/>
          </a:xfrm>
        </p:spPr>
        <p:txBody>
          <a:bodyPr anchor="b" anchorCtr="0">
            <a:normAutofit/>
          </a:bodyPr>
          <a:lstStyle>
            <a:lvl1pPr algn="ctr">
              <a:defRPr sz="4400" b="1" baseline="0"/>
            </a:lvl1pPr>
          </a:lstStyle>
          <a:p>
            <a:r>
              <a:rPr lang="cs-CZ" dirty="0"/>
              <a:t>Kliknutím lze upravit název prezentace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60E91C10-1542-4147-B031-ED5BE43837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400" y="3669421"/>
            <a:ext cx="10801200" cy="779746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>
                <a:solidFill>
                  <a:srgbClr val="1AA2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podnázev</a:t>
            </a:r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5A2D62D3-9221-46FC-8745-01517FBB7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400" y="4521175"/>
            <a:ext cx="10801200" cy="708025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cs-CZ" dirty="0"/>
              <a:t>Místo, den. měsíc rok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94F8007-6F07-4327-9827-4CCF2027C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5229200"/>
            <a:ext cx="12288688" cy="135790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68DE613-68E6-4B26-B48D-490027801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00" y="372618"/>
            <a:ext cx="3315600" cy="19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6788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1484784"/>
            <a:ext cx="6090457" cy="3384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5" name="Zástupný symbol pro obrázek 2">
            <a:extLst>
              <a:ext uri="{FF2B5EF4-FFF2-40B4-BE49-F238E27FC236}">
                <a16:creationId xmlns:a16="http://schemas.microsoft.com/office/drawing/2014/main" id="{7588377D-FA62-4D28-9E76-52B9D85624B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0458" y="1484784"/>
            <a:ext cx="6101542" cy="3384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5" name="Zástupný symbol pro text 3">
            <a:extLst>
              <a:ext uri="{FF2B5EF4-FFF2-40B4-BE49-F238E27FC236}">
                <a16:creationId xmlns:a16="http://schemas.microsoft.com/office/drawing/2014/main" id="{7FC503D3-E943-463E-9D39-3E3EA9C34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5004409"/>
            <a:ext cx="5270375" cy="9361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988CD26D-F971-48F4-A986-28EE56EC8765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69176" y="5013176"/>
            <a:ext cx="5328000" cy="9361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9C3761AD-8B7A-493F-A42C-B7D9806F1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1784"/>
            <a:ext cx="10310936" cy="1143000"/>
          </a:xfrm>
        </p:spPr>
        <p:txBody>
          <a:bodyPr anchor="t" anchorCtr="0">
            <a:noAutofit/>
          </a:bodyPr>
          <a:lstStyle>
            <a:lvl1pPr algn="l">
              <a:defRPr sz="3200" b="1" baseline="0"/>
            </a:lvl1pPr>
          </a:lstStyle>
          <a:p>
            <a:r>
              <a:rPr lang="cs-CZ" dirty="0"/>
              <a:t>Kliknutím lze upravit nadpis.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D442881-879E-4E92-A5BC-311F9FD630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328303"/>
            <a:ext cx="87272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270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1x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415480" y="1484784"/>
            <a:ext cx="9217024" cy="4392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988CD26D-F971-48F4-A986-28EE56EC8765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415480" y="5949280"/>
            <a:ext cx="9217024" cy="576064"/>
          </a:xfrm>
        </p:spPr>
        <p:txBody>
          <a:bodyPr lIns="0"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164F2D13-3EA7-42CF-910D-D27C213DE6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1784"/>
            <a:ext cx="10310936" cy="1143000"/>
          </a:xfrm>
        </p:spPr>
        <p:txBody>
          <a:bodyPr anchor="t" anchorCtr="0">
            <a:noAutofit/>
          </a:bodyPr>
          <a:lstStyle>
            <a:lvl1pPr algn="l">
              <a:defRPr sz="3200" b="1" baseline="0"/>
            </a:lvl1pPr>
          </a:lstStyle>
          <a:p>
            <a:r>
              <a:rPr lang="cs-CZ" dirty="0"/>
              <a:t>Kliknutím lze upravit nadpis.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4198819-199F-448A-964B-74886C218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328303"/>
            <a:ext cx="87272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115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1x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389717" y="4800601"/>
            <a:ext cx="7315200" cy="566739"/>
          </a:xfrm>
        </p:spPr>
        <p:txBody>
          <a:bodyPr lIns="0"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text.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432449"/>
            <a:ext cx="7315200" cy="804863"/>
          </a:xfrm>
        </p:spPr>
        <p:txBody>
          <a:bodyPr l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65ED65E-7BC6-473F-A81F-B47BC2E94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328303"/>
            <a:ext cx="87272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2916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rázek 1x celobrazov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pták, květina&#10;&#10;Popis byl vytvořen automaticky">
            <a:extLst>
              <a:ext uri="{FF2B5EF4-FFF2-40B4-BE49-F238E27FC236}">
                <a16:creationId xmlns:a16="http://schemas.microsoft.com/office/drawing/2014/main" id="{FAB6F9D0-789B-46D1-A0C9-E83C1C204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4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72C4584-2767-4259-A1EC-315967B5CDD1}"/>
              </a:ext>
            </a:extLst>
          </p:cNvPr>
          <p:cNvSpPr/>
          <p:nvPr userDrawn="1"/>
        </p:nvSpPr>
        <p:spPr>
          <a:xfrm>
            <a:off x="911424" y="1484784"/>
            <a:ext cx="10297144" cy="3672408"/>
          </a:xfrm>
          <a:prstGeom prst="rect">
            <a:avLst/>
          </a:prstGeom>
          <a:solidFill>
            <a:srgbClr val="1AA23A">
              <a:alpha val="75000"/>
            </a:srgbClr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cs-CZ"/>
          </a:p>
        </p:txBody>
      </p:sp>
      <p:sp>
        <p:nvSpPr>
          <p:cNvPr id="12" name="Zástupný symbol pro text 2">
            <a:extLst>
              <a:ext uri="{FF2B5EF4-FFF2-40B4-BE49-F238E27FC236}">
                <a16:creationId xmlns:a16="http://schemas.microsoft.com/office/drawing/2014/main" id="{D7A7103A-326C-4525-895B-6BEA97C4AD1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96000" y="1628801"/>
            <a:ext cx="4968552" cy="3384376"/>
          </a:xfr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F4F87CD-EE33-4CE5-A3E1-0F9A168E9D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2199284"/>
            <a:ext cx="3827533" cy="22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19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1x celobrazov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722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19975" y="6237312"/>
            <a:ext cx="9361040" cy="4906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</p:spTree>
    <p:extLst>
      <p:ext uri="{BB962C8B-B14F-4D97-AF65-F5344CB8AC3E}">
        <p14:creationId xmlns:p14="http://schemas.microsoft.com/office/powerpoint/2010/main" val="5667489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obrázke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07368" y="273053"/>
            <a:ext cx="5401147" cy="47338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obrázek 2">
            <a:extLst>
              <a:ext uri="{FF2B5EF4-FFF2-40B4-BE49-F238E27FC236}">
                <a16:creationId xmlns:a16="http://schemas.microsoft.com/office/drawing/2014/main" id="{270E426B-72F0-4A75-887C-89B38107A73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0458" y="0"/>
            <a:ext cx="6101542" cy="61261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pro text 3">
            <a:extLst>
              <a:ext uri="{FF2B5EF4-FFF2-40B4-BE49-F238E27FC236}">
                <a16:creationId xmlns:a16="http://schemas.microsoft.com/office/drawing/2014/main" id="{51BA060F-2CE0-42F6-A764-015CA3108F4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07368" y="5190062"/>
            <a:ext cx="5401147" cy="9361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</p:spTree>
    <p:extLst>
      <p:ext uri="{BB962C8B-B14F-4D97-AF65-F5344CB8AC3E}">
        <p14:creationId xmlns:p14="http://schemas.microsoft.com/office/powerpoint/2010/main" val="111120806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09600" y="1556792"/>
            <a:ext cx="5384800" cy="435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97600" y="1556792"/>
            <a:ext cx="5384800" cy="435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E1970CCB-048C-4FDA-80B1-B3B6EF973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1784"/>
            <a:ext cx="10310936" cy="1143000"/>
          </a:xfrm>
        </p:spPr>
        <p:txBody>
          <a:bodyPr anchor="t" anchorCtr="0">
            <a:noAutofit/>
          </a:bodyPr>
          <a:lstStyle>
            <a:lvl1pPr algn="l">
              <a:defRPr sz="3200" b="1" baseline="0"/>
            </a:lvl1pPr>
          </a:lstStyle>
          <a:p>
            <a:r>
              <a:rPr lang="cs-CZ" dirty="0"/>
              <a:t>Kliknutím lze upravit nadpis.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1B45E3D-05F2-4A3B-848B-672F8A2D5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328303"/>
            <a:ext cx="87272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4484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dva pod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09600" y="1628800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09600" y="2492896"/>
            <a:ext cx="5386917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0" y="1628800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93370" y="2492896"/>
            <a:ext cx="5389033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2B388E1E-1016-44CC-85F4-430AC37A9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1784"/>
            <a:ext cx="10310936" cy="1143000"/>
          </a:xfrm>
        </p:spPr>
        <p:txBody>
          <a:bodyPr anchor="t" anchorCtr="0">
            <a:noAutofit/>
          </a:bodyPr>
          <a:lstStyle>
            <a:lvl1pPr algn="l">
              <a:defRPr sz="3200" b="1" baseline="0"/>
            </a:lvl1pPr>
          </a:lstStyle>
          <a:p>
            <a:r>
              <a:rPr lang="cs-CZ" dirty="0"/>
              <a:t>Kliknutím lze upravit nadpis.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4A45612-6927-4876-8586-3A9C552D0A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328303"/>
            <a:ext cx="87272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459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341784"/>
            <a:ext cx="10310936" cy="1143000"/>
          </a:xfrm>
        </p:spPr>
        <p:txBody>
          <a:bodyPr anchor="t" anchorCtr="0">
            <a:noAutofit/>
          </a:bodyPr>
          <a:lstStyle>
            <a:lvl1pPr algn="l">
              <a:defRPr sz="3200" b="1" baseline="0"/>
            </a:lvl1pPr>
          </a:lstStyle>
          <a:p>
            <a:r>
              <a:rPr lang="cs-CZ" dirty="0"/>
              <a:t>Kliknutím lze upravit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628800"/>
            <a:ext cx="10310936" cy="4497364"/>
          </a:xfrm>
        </p:spPr>
        <p:txBody>
          <a:bodyPr/>
          <a:lstStyle>
            <a:lvl1pPr marL="342900" indent="-342900">
              <a:lnSpc>
                <a:spcPct val="100000"/>
              </a:lnSpc>
              <a:buClr>
                <a:srgbClr val="1AA23A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66813" indent="-269875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151063" indent="-2698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Kliknutím lze upravit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09D61D8-0CD2-40C7-9BD1-02EDC93D5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328303"/>
            <a:ext cx="87272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8784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9EF5C7CF-6CB2-4E87-A8CF-289A9B470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1784"/>
            <a:ext cx="10310936" cy="1143000"/>
          </a:xfrm>
        </p:spPr>
        <p:txBody>
          <a:bodyPr anchor="t" anchorCtr="0">
            <a:noAutofit/>
          </a:bodyPr>
          <a:lstStyle>
            <a:lvl1pPr algn="l">
              <a:defRPr sz="3200" b="1" baseline="0"/>
            </a:lvl1pPr>
          </a:lstStyle>
          <a:p>
            <a:r>
              <a:rPr lang="cs-CZ" dirty="0"/>
              <a:t>Kliknutím lze upravit nadpis.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9AD518E-19AC-4C1E-B4D1-28CD161CF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328303"/>
            <a:ext cx="87272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197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4250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400" y="2348880"/>
            <a:ext cx="10363200" cy="1326009"/>
          </a:xfrm>
        </p:spPr>
        <p:txBody>
          <a:bodyPr anchor="b" anchorCtr="0">
            <a:normAutofit/>
          </a:bodyPr>
          <a:lstStyle>
            <a:lvl1pPr algn="ctr">
              <a:defRPr sz="4000" b="1" i="0" baseline="0"/>
            </a:lvl1pPr>
          </a:lstStyle>
          <a:p>
            <a:r>
              <a:rPr lang="cs-CZ" dirty="0"/>
              <a:t>Kliknutím lze upravit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14400" y="3836640"/>
            <a:ext cx="10363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podnadpis.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D14118-CC8B-43FB-8955-1F3128E33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00" y="372618"/>
            <a:ext cx="3315600" cy="19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163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400" y="2625148"/>
            <a:ext cx="10363200" cy="936103"/>
          </a:xfrm>
        </p:spPr>
        <p:txBody>
          <a:bodyPr anchor="b" anchorCtr="0">
            <a:normAutofit/>
          </a:bodyPr>
          <a:lstStyle>
            <a:lvl1pPr algn="ctr">
              <a:defRPr sz="4000" b="1" i="0" baseline="0"/>
            </a:lvl1pPr>
          </a:lstStyle>
          <a:p>
            <a:r>
              <a:rPr lang="en-GB" noProof="0" dirty="0"/>
              <a:t>Thank you for your attention.</a:t>
            </a:r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73BEF477-96A2-49E7-8FA3-A4129703BE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91544" y="3861048"/>
            <a:ext cx="4464496" cy="1584176"/>
          </a:xfrm>
        </p:spPr>
        <p:txBody>
          <a:bodyPr>
            <a:no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Jméno Příjmení</a:t>
            </a:r>
            <a:br>
              <a:rPr lang="cs-CZ" dirty="0"/>
            </a:br>
            <a:r>
              <a:rPr lang="cs-CZ" dirty="0"/>
              <a:t>Adresa</a:t>
            </a:r>
            <a:br>
              <a:rPr lang="cs-CZ" dirty="0"/>
            </a:br>
            <a:r>
              <a:rPr lang="cs-CZ" dirty="0"/>
              <a:t>E-mail</a:t>
            </a:r>
            <a:br>
              <a:rPr lang="cs-CZ" dirty="0"/>
            </a:br>
            <a:r>
              <a:rPr lang="cs-CZ" dirty="0"/>
              <a:t>Telefon</a:t>
            </a:r>
          </a:p>
        </p:txBody>
      </p:sp>
      <p:sp>
        <p:nvSpPr>
          <p:cNvPr id="14" name="Zástupný symbol pro text 3">
            <a:extLst>
              <a:ext uri="{FF2B5EF4-FFF2-40B4-BE49-F238E27FC236}">
                <a16:creationId xmlns:a16="http://schemas.microsoft.com/office/drawing/2014/main" id="{C583BC8F-64D6-485B-B3A9-3F19CB5AA8FE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898429" y="3861048"/>
            <a:ext cx="4454155" cy="1584176"/>
          </a:xfrm>
        </p:spPr>
        <p:txBody>
          <a:bodyPr>
            <a:noAutofit/>
          </a:bodyPr>
          <a:lstStyle>
            <a:lvl1pPr marL="0" indent="0" algn="l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Jméno Příjmení</a:t>
            </a:r>
            <a:br>
              <a:rPr lang="cs-CZ" dirty="0"/>
            </a:br>
            <a:r>
              <a:rPr lang="cs-CZ" dirty="0"/>
              <a:t>Adresa</a:t>
            </a:r>
            <a:br>
              <a:rPr lang="cs-CZ" dirty="0"/>
            </a:br>
            <a:r>
              <a:rPr lang="cs-CZ" dirty="0"/>
              <a:t>E-mail</a:t>
            </a:r>
            <a:br>
              <a:rPr lang="cs-CZ" dirty="0"/>
            </a:br>
            <a:r>
              <a:rPr lang="cs-CZ" dirty="0"/>
              <a:t>Telefon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EE0E2F6-EE35-4B9C-840A-FD4006D94D30}"/>
              </a:ext>
            </a:extLst>
          </p:cNvPr>
          <p:cNvSpPr txBox="1"/>
          <p:nvPr userDrawn="1"/>
        </p:nvSpPr>
        <p:spPr>
          <a:xfrm>
            <a:off x="914400" y="3531635"/>
            <a:ext cx="1036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www.jednapriroda.cz/en          @</a:t>
            </a:r>
            <a:r>
              <a:rPr lang="cs-CZ" sz="2400" dirty="0" err="1"/>
              <a:t>JednaPriroda</a:t>
            </a: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F20CC8C-32DB-4638-A10E-6116995ED1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00" y="401822"/>
            <a:ext cx="3805720" cy="110090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D8E8C6F-B43F-480D-AAD7-2735AB4386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37" y="3662975"/>
            <a:ext cx="255600" cy="2505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32770E7-2B7A-4055-AB96-E1FA1B1C65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60147"/>
            <a:ext cx="2149200" cy="12411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D50D3B9-DCC4-4AE1-AF26-950C794380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0" y="5848358"/>
            <a:ext cx="9360000" cy="61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375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1484784"/>
            <a:ext cx="3060000" cy="20377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5" name="Zástupný symbol pro obrázek 2">
            <a:extLst>
              <a:ext uri="{FF2B5EF4-FFF2-40B4-BE49-F238E27FC236}">
                <a16:creationId xmlns:a16="http://schemas.microsoft.com/office/drawing/2014/main" id="{7588377D-FA62-4D28-9E76-52B9D85624B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060000" y="1484784"/>
            <a:ext cx="3060000" cy="20377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pro obrázek 2">
            <a:extLst>
              <a:ext uri="{FF2B5EF4-FFF2-40B4-BE49-F238E27FC236}">
                <a16:creationId xmlns:a16="http://schemas.microsoft.com/office/drawing/2014/main" id="{FCFA6363-4007-4564-9202-F45CA17D8C6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120000" y="1484784"/>
            <a:ext cx="3060000" cy="20377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pro obrázek 2">
            <a:extLst>
              <a:ext uri="{FF2B5EF4-FFF2-40B4-BE49-F238E27FC236}">
                <a16:creationId xmlns:a16="http://schemas.microsoft.com/office/drawing/2014/main" id="{5534AE2C-DC16-4889-96E4-6A92E0B85862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180000" y="1484783"/>
            <a:ext cx="3060000" cy="20377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5" name="Zástupný symbol pro text 3">
            <a:extLst>
              <a:ext uri="{FF2B5EF4-FFF2-40B4-BE49-F238E27FC236}">
                <a16:creationId xmlns:a16="http://schemas.microsoft.com/office/drawing/2014/main" id="{7FC503D3-E943-463E-9D39-3E3EA9C34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4813" y="3645025"/>
            <a:ext cx="2520280" cy="23042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26" name="Zástupný symbol pro text 3">
            <a:extLst>
              <a:ext uri="{FF2B5EF4-FFF2-40B4-BE49-F238E27FC236}">
                <a16:creationId xmlns:a16="http://schemas.microsoft.com/office/drawing/2014/main" id="{E9305B17-3168-4572-A0E0-262BE9DFAE67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329860" y="3645025"/>
            <a:ext cx="2520280" cy="23042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27" name="Zástupný symbol pro text 3">
            <a:extLst>
              <a:ext uri="{FF2B5EF4-FFF2-40B4-BE49-F238E27FC236}">
                <a16:creationId xmlns:a16="http://schemas.microsoft.com/office/drawing/2014/main" id="{02B6EF88-A486-4BC0-BDAD-BC121B992AE5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389860" y="3645025"/>
            <a:ext cx="2520280" cy="23042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28" name="Zástupný symbol pro text 3">
            <a:extLst>
              <a:ext uri="{FF2B5EF4-FFF2-40B4-BE49-F238E27FC236}">
                <a16:creationId xmlns:a16="http://schemas.microsoft.com/office/drawing/2014/main" id="{1831F826-CA43-41BA-A973-DD36E68D1FD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408368" y="3645025"/>
            <a:ext cx="2520280" cy="23042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5097127A-601B-4643-BB99-5C9E0D270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1784"/>
            <a:ext cx="10310936" cy="1143000"/>
          </a:xfrm>
        </p:spPr>
        <p:txBody>
          <a:bodyPr anchor="t" anchorCtr="0">
            <a:noAutofit/>
          </a:bodyPr>
          <a:lstStyle>
            <a:lvl1pPr algn="l">
              <a:defRPr sz="3200" b="1" baseline="0"/>
            </a:lvl1pPr>
          </a:lstStyle>
          <a:p>
            <a:r>
              <a:rPr lang="cs-CZ" dirty="0"/>
              <a:t>Kliknutím lze upravit nadpis.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BD0B713-6127-47C4-887C-8BB16771BE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328303"/>
            <a:ext cx="87272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838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4x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1484784"/>
            <a:ext cx="3060000" cy="20377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5" name="Zástupný symbol pro obrázek 2">
            <a:extLst>
              <a:ext uri="{FF2B5EF4-FFF2-40B4-BE49-F238E27FC236}">
                <a16:creationId xmlns:a16="http://schemas.microsoft.com/office/drawing/2014/main" id="{7588377D-FA62-4D28-9E76-52B9D85624B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060000" y="1484784"/>
            <a:ext cx="3060000" cy="20377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pro obrázek 2">
            <a:extLst>
              <a:ext uri="{FF2B5EF4-FFF2-40B4-BE49-F238E27FC236}">
                <a16:creationId xmlns:a16="http://schemas.microsoft.com/office/drawing/2014/main" id="{FCFA6363-4007-4564-9202-F45CA17D8C6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120000" y="1484784"/>
            <a:ext cx="3060000" cy="20377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pro obrázek 2">
            <a:extLst>
              <a:ext uri="{FF2B5EF4-FFF2-40B4-BE49-F238E27FC236}">
                <a16:creationId xmlns:a16="http://schemas.microsoft.com/office/drawing/2014/main" id="{5534AE2C-DC16-4889-96E4-6A92E0B85862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180000" y="1484783"/>
            <a:ext cx="3060000" cy="20377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5" name="Zástupný symbol pro text 3">
            <a:extLst>
              <a:ext uri="{FF2B5EF4-FFF2-40B4-BE49-F238E27FC236}">
                <a16:creationId xmlns:a16="http://schemas.microsoft.com/office/drawing/2014/main" id="{7FC503D3-E943-463E-9D39-3E3EA9C34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4813" y="3645025"/>
            <a:ext cx="2520280" cy="1080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26" name="Zástupný symbol pro text 3">
            <a:extLst>
              <a:ext uri="{FF2B5EF4-FFF2-40B4-BE49-F238E27FC236}">
                <a16:creationId xmlns:a16="http://schemas.microsoft.com/office/drawing/2014/main" id="{E9305B17-3168-4572-A0E0-262BE9DFAE67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329860" y="3645025"/>
            <a:ext cx="2520280" cy="1080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27" name="Zástupný symbol pro text 3">
            <a:extLst>
              <a:ext uri="{FF2B5EF4-FFF2-40B4-BE49-F238E27FC236}">
                <a16:creationId xmlns:a16="http://schemas.microsoft.com/office/drawing/2014/main" id="{02B6EF88-A486-4BC0-BDAD-BC121B992AE5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389860" y="3645025"/>
            <a:ext cx="2520280" cy="1080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28" name="Zástupný symbol pro text 3">
            <a:extLst>
              <a:ext uri="{FF2B5EF4-FFF2-40B4-BE49-F238E27FC236}">
                <a16:creationId xmlns:a16="http://schemas.microsoft.com/office/drawing/2014/main" id="{1831F826-CA43-41BA-A973-DD36E68D1FD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408368" y="3645025"/>
            <a:ext cx="2520280" cy="1080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20" name="Zástupný symbol pro text 2">
            <a:extLst>
              <a:ext uri="{FF2B5EF4-FFF2-40B4-BE49-F238E27FC236}">
                <a16:creationId xmlns:a16="http://schemas.microsoft.com/office/drawing/2014/main" id="{953691E1-AFAD-48E9-BA32-C5B3809EB28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4813" y="4795685"/>
            <a:ext cx="11593835" cy="1225604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AD7A0C8B-66C5-448D-9FFF-3B4643DA9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1784"/>
            <a:ext cx="10310936" cy="1142999"/>
          </a:xfrm>
        </p:spPr>
        <p:txBody>
          <a:bodyPr anchor="t" anchorCtr="0">
            <a:noAutofit/>
          </a:bodyPr>
          <a:lstStyle>
            <a:lvl1pPr algn="l">
              <a:defRPr sz="3200" b="1" baseline="0"/>
            </a:lvl1pPr>
          </a:lstStyle>
          <a:p>
            <a:r>
              <a:rPr lang="cs-CZ" dirty="0"/>
              <a:t>Kliknutím lze upravit nadpis.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F5F1BFD-2941-4565-B22E-871B325DD9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328303"/>
            <a:ext cx="87272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416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3x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1484784"/>
            <a:ext cx="4079776" cy="20377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5" name="Zástupný symbol pro text 3">
            <a:extLst>
              <a:ext uri="{FF2B5EF4-FFF2-40B4-BE49-F238E27FC236}">
                <a16:creationId xmlns:a16="http://schemas.microsoft.com/office/drawing/2014/main" id="{7FC503D3-E943-463E-9D39-3E3EA9C34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4812" y="3645026"/>
            <a:ext cx="3456931" cy="9346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26" name="Zástupný symbol pro text 3">
            <a:extLst>
              <a:ext uri="{FF2B5EF4-FFF2-40B4-BE49-F238E27FC236}">
                <a16:creationId xmlns:a16="http://schemas.microsoft.com/office/drawing/2014/main" id="{E9305B17-3168-4572-A0E0-262BE9DFAE67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367260" y="3645026"/>
            <a:ext cx="3456932" cy="9346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27" name="Zástupný symbol pro text 3">
            <a:extLst>
              <a:ext uri="{FF2B5EF4-FFF2-40B4-BE49-F238E27FC236}">
                <a16:creationId xmlns:a16="http://schemas.microsoft.com/office/drawing/2014/main" id="{02B6EF88-A486-4BC0-BDAD-BC121B992AE5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00256" y="3645026"/>
            <a:ext cx="3384376" cy="9346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20" name="Zástupný symbol pro text 2">
            <a:extLst>
              <a:ext uri="{FF2B5EF4-FFF2-40B4-BE49-F238E27FC236}">
                <a16:creationId xmlns:a16="http://schemas.microsoft.com/office/drawing/2014/main" id="{953691E1-AFAD-48E9-BA32-C5B3809EB28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4813" y="4653136"/>
            <a:ext cx="11593835" cy="1368153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sp>
        <p:nvSpPr>
          <p:cNvPr id="21" name="Zástupný symbol pro obrázek 2">
            <a:extLst>
              <a:ext uri="{FF2B5EF4-FFF2-40B4-BE49-F238E27FC236}">
                <a16:creationId xmlns:a16="http://schemas.microsoft.com/office/drawing/2014/main" id="{49407328-AFBD-4AA1-A61B-A0EEB282E657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4079775" y="1484784"/>
            <a:ext cx="4032449" cy="20377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2" name="Zástupný symbol pro obrázek 2">
            <a:extLst>
              <a:ext uri="{FF2B5EF4-FFF2-40B4-BE49-F238E27FC236}">
                <a16:creationId xmlns:a16="http://schemas.microsoft.com/office/drawing/2014/main" id="{9E53FA7A-7FC1-470C-A722-76767F99B2D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8112225" y="1484784"/>
            <a:ext cx="4079776" cy="20377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BDD26DC-BB8D-4C00-A1A5-3270B299E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1784"/>
            <a:ext cx="10310936" cy="1143000"/>
          </a:xfrm>
        </p:spPr>
        <p:txBody>
          <a:bodyPr anchor="t" anchorCtr="0">
            <a:noAutofit/>
          </a:bodyPr>
          <a:lstStyle>
            <a:lvl1pPr algn="l">
              <a:defRPr sz="3200" b="1" baseline="0"/>
            </a:lvl1pPr>
          </a:lstStyle>
          <a:p>
            <a:r>
              <a:rPr lang="cs-CZ" dirty="0"/>
              <a:t>Kliknutím lze upravit nadpis.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3AF320-3AE6-4B3E-8DDE-3FD5C235B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328303"/>
            <a:ext cx="87272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76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3417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dirty="0"/>
              <a:t>Kliknutím lze upravit nadpis.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3776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4" r:id="rId3"/>
    <p:sldLayoutId id="2147483655" r:id="rId4"/>
    <p:sldLayoutId id="2147483649" r:id="rId5"/>
    <p:sldLayoutId id="2147483672" r:id="rId6"/>
    <p:sldLayoutId id="2147483662" r:id="rId7"/>
    <p:sldLayoutId id="2147483665" r:id="rId8"/>
    <p:sldLayoutId id="2147483666" r:id="rId9"/>
    <p:sldLayoutId id="2147483663" r:id="rId10"/>
    <p:sldLayoutId id="2147483664" r:id="rId11"/>
    <p:sldLayoutId id="2147483657" r:id="rId12"/>
    <p:sldLayoutId id="2147483670" r:id="rId13"/>
    <p:sldLayoutId id="2147483668" r:id="rId14"/>
    <p:sldLayoutId id="2147483656" r:id="rId15"/>
    <p:sldLayoutId id="2147483652" r:id="rId16"/>
    <p:sldLayoutId id="2147483653" r:id="rId17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buClr>
          <a:srgbClr val="1AA23A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075" indent="-2698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063" indent="-2698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15EAB84-B8E4-4644-8269-9734AB5AF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3140968"/>
            <a:ext cx="8208912" cy="1284088"/>
          </a:xfrm>
        </p:spPr>
        <p:txBody>
          <a:bodyPr>
            <a:noAutofit/>
          </a:bodyPr>
          <a:lstStyle/>
          <a:p>
            <a:r>
              <a:rPr lang="en-US" sz="3200" dirty="0"/>
              <a:t>Methodological guidelines for communication with landowners</a:t>
            </a:r>
            <a:r>
              <a:rPr lang="cs-CZ" sz="3200" dirty="0"/>
              <a:t> and </a:t>
            </a:r>
            <a:r>
              <a:rPr lang="en-GB" sz="3200" dirty="0"/>
              <a:t>land users</a:t>
            </a:r>
            <a:br>
              <a:rPr lang="en-US" sz="2400" dirty="0"/>
            </a:br>
            <a:r>
              <a:rPr lang="en-US" sz="2000" dirty="0"/>
              <a:t>One Nature project (LIFE-IP:N2K: Revisited, LIFE17/IPE/CZ/000005)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Bronislav Farkač</a:t>
            </a:r>
            <a:endParaRPr lang="en-GB" sz="24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E1BCA9E-5ECC-4B2E-B35D-EE7030084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40" y="4577596"/>
            <a:ext cx="10801200" cy="7797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IP </a:t>
            </a:r>
            <a:r>
              <a:rPr lang="cs-CZ" dirty="0" err="1"/>
              <a:t>comms</a:t>
            </a:r>
            <a:r>
              <a:rPr lang="cs-CZ" dirty="0"/>
              <a:t> </a:t>
            </a:r>
            <a:r>
              <a:rPr lang="cs-CZ" dirty="0" err="1"/>
              <a:t>workout</a:t>
            </a:r>
            <a:endParaRPr lang="en-US" dirty="0" err="1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F08433E-8418-4CAF-9042-0DFDA0C6B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0687" y="5157192"/>
            <a:ext cx="10801200" cy="708025"/>
          </a:xfrm>
        </p:spPr>
        <p:txBody>
          <a:bodyPr/>
          <a:lstStyle/>
          <a:p>
            <a:r>
              <a:rPr lang="cs-CZ" dirty="0"/>
              <a:t>Online</a:t>
            </a:r>
            <a:r>
              <a:rPr lang="en-GB" dirty="0"/>
              <a:t>, </a:t>
            </a:r>
            <a:r>
              <a:rPr lang="cs-CZ" dirty="0"/>
              <a:t>9</a:t>
            </a:r>
            <a:r>
              <a:rPr lang="en-GB" dirty="0" err="1"/>
              <a:t>th</a:t>
            </a:r>
            <a:r>
              <a:rPr lang="en-GB" dirty="0"/>
              <a:t> </a:t>
            </a:r>
            <a:r>
              <a:rPr lang="cs-CZ" dirty="0" err="1"/>
              <a:t>March</a:t>
            </a:r>
            <a:r>
              <a:rPr lang="cs-CZ" dirty="0"/>
              <a:t> </a:t>
            </a:r>
            <a:r>
              <a:rPr lang="en-GB" dirty="0"/>
              <a:t>202</a:t>
            </a:r>
            <a:r>
              <a:rPr lang="cs-CZ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6351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9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Management </a:t>
            </a:r>
            <a:br>
              <a:rPr lang="cs-CZ" sz="3600" b="1" dirty="0"/>
            </a:br>
            <a:r>
              <a:rPr lang="en-GB" sz="3600" b="1" dirty="0"/>
              <a:t>of the Natura 2000 sites brings benefits </a:t>
            </a:r>
            <a:br>
              <a:rPr lang="cs-CZ" sz="3600" b="1" dirty="0"/>
            </a:br>
            <a:r>
              <a:rPr lang="en-GB" sz="3600" b="1" dirty="0"/>
              <a:t>to nature and people.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74227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1DAD6-158D-40A9-A39A-2BA3E5CF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Methodological guidelines</a:t>
            </a:r>
            <a:r>
              <a:rPr lang="cs-CZ" sz="3200" dirty="0"/>
              <a:t> </a:t>
            </a:r>
            <a:r>
              <a:rPr lang="en-GB" sz="3200" dirty="0"/>
              <a:t>for communication</a:t>
            </a:r>
            <a:br>
              <a:rPr lang="cs-CZ" sz="3200" dirty="0"/>
            </a:br>
            <a:r>
              <a:rPr lang="cs-CZ" sz="2000" b="0" dirty="0" err="1"/>
              <a:t>Sources</a:t>
            </a:r>
            <a:endParaRPr lang="en-GB" b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6E18879-3AFC-4518-8336-67DA396E0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775"/>
            <a:ext cx="10814992" cy="449738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400" dirty="0"/>
              <a:t>International academic</a:t>
            </a:r>
            <a:r>
              <a:rPr lang="cs-CZ" sz="2400" dirty="0"/>
              <a:t> </a:t>
            </a:r>
            <a:r>
              <a:rPr lang="en-GB" sz="2400" dirty="0"/>
              <a:t>literature and good practice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400" dirty="0"/>
              <a:t>Our research</a:t>
            </a:r>
          </a:p>
          <a:p>
            <a:pPr marL="914400" lvl="1" indent="-376238">
              <a:lnSpc>
                <a:spcPct val="110000"/>
              </a:lnSpc>
              <a:buFont typeface="+mj-lt"/>
              <a:buAutoNum type="alphaLcParenR"/>
            </a:pPr>
            <a:r>
              <a:rPr lang="en-GB" sz="2000" dirty="0"/>
              <a:t>Survey conducted in all regional offices of Nature Conservation Agency (NCA)</a:t>
            </a:r>
          </a:p>
          <a:p>
            <a:pPr marL="914400" lvl="1" indent="-376238">
              <a:lnSpc>
                <a:spcPct val="110000"/>
              </a:lnSpc>
              <a:buFont typeface="+mj-lt"/>
              <a:buAutoNum type="alphaLcParenR"/>
            </a:pPr>
            <a:r>
              <a:rPr lang="en-GB" sz="2000" dirty="0"/>
              <a:t>Focus</a:t>
            </a:r>
            <a:r>
              <a:rPr lang="cs-CZ" sz="2000" dirty="0"/>
              <a:t> </a:t>
            </a:r>
            <a:r>
              <a:rPr lang="en-GB" sz="2000" dirty="0"/>
              <a:t>groups</a:t>
            </a:r>
            <a:r>
              <a:rPr lang="cs-CZ" sz="2000" dirty="0"/>
              <a:t> in 4 </a:t>
            </a:r>
            <a:r>
              <a:rPr lang="en-GB" sz="2000" dirty="0"/>
              <a:t>regional offices of </a:t>
            </a:r>
            <a:r>
              <a:rPr lang="cs-CZ" sz="2000" dirty="0"/>
              <a:t>NCA</a:t>
            </a:r>
            <a:endParaRPr lang="en-GB" sz="2000" dirty="0"/>
          </a:p>
          <a:p>
            <a:pPr marL="914400" lvl="1" indent="-376238">
              <a:lnSpc>
                <a:spcPct val="110000"/>
              </a:lnSpc>
              <a:buFont typeface="+mj-lt"/>
              <a:buAutoNum type="alphaLcParenR"/>
            </a:pPr>
            <a:r>
              <a:rPr lang="en-GB" sz="2000" dirty="0"/>
              <a:t>Individual</a:t>
            </a:r>
            <a:r>
              <a:rPr lang="cs-CZ" sz="2000" dirty="0"/>
              <a:t> </a:t>
            </a:r>
            <a:r>
              <a:rPr lang="en-GB" sz="2000" dirty="0"/>
              <a:t>in-depth interviews with landowners and land-users in 4 regions managed </a:t>
            </a:r>
            <a:r>
              <a:rPr lang="cs-CZ" sz="2000" dirty="0"/>
              <a:t>by NCA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400" dirty="0"/>
              <a:t>Direct experience of personnel from NCA regional offices -&gt; „First-hand stories“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400" dirty="0"/>
              <a:t>Feedback </a:t>
            </a:r>
            <a:r>
              <a:rPr lang="cs-CZ" sz="2400" dirty="0"/>
              <a:t>and </a:t>
            </a:r>
            <a:r>
              <a:rPr lang="en-GB" sz="2400" dirty="0"/>
              <a:t>by skilled personnel</a:t>
            </a:r>
            <a:r>
              <a:rPr lang="cs-CZ" sz="2400" dirty="0"/>
              <a:t> </a:t>
            </a:r>
            <a:r>
              <a:rPr lang="en-GB" sz="2400" dirty="0"/>
              <a:t>from NCA directorate and from regional offices </a:t>
            </a:r>
            <a:r>
              <a:rPr lang="cs-CZ" sz="2400" dirty="0" err="1"/>
              <a:t>of</a:t>
            </a:r>
            <a:r>
              <a:rPr lang="cs-CZ" sz="2400" dirty="0"/>
              <a:t> NCA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sz="2400" dirty="0"/>
              <a:t>Update </a:t>
            </a:r>
            <a:r>
              <a:rPr lang="en-GB" sz="2400" dirty="0"/>
              <a:t>based</a:t>
            </a:r>
            <a:r>
              <a:rPr lang="cs-CZ" sz="2400" dirty="0"/>
              <a:t> on feedback</a:t>
            </a:r>
            <a:endParaRPr lang="en-GB" sz="2400" dirty="0"/>
          </a:p>
          <a:p>
            <a:pPr marL="0" indent="0">
              <a:lnSpc>
                <a:spcPct val="110000"/>
              </a:lnSpc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424619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1DAD6-158D-40A9-A39A-2BA3E5CF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Methodological guidelines</a:t>
            </a:r>
            <a:r>
              <a:rPr lang="cs-CZ" sz="3200" dirty="0"/>
              <a:t> f</a:t>
            </a:r>
            <a:r>
              <a:rPr lang="en-GB" sz="3200" dirty="0"/>
              <a:t>or communication</a:t>
            </a:r>
            <a:br>
              <a:rPr lang="en-GB" sz="3200" dirty="0"/>
            </a:br>
            <a:r>
              <a:rPr lang="en-GB" sz="2000" b="0" dirty="0"/>
              <a:t>Structure of the final text</a:t>
            </a:r>
            <a:endParaRPr lang="en-GB" b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6E18879-3AFC-4518-8336-67DA396E0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775"/>
            <a:ext cx="11582400" cy="449738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400" dirty="0"/>
              <a:t>General principles in communication regarding management in protected areas (PAs)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400" dirty="0"/>
              <a:t>Communication with various categories of landowners and land users</a:t>
            </a:r>
          </a:p>
          <a:p>
            <a:pPr marL="914400" lvl="1" indent="-374650">
              <a:lnSpc>
                <a:spcPct val="110000"/>
              </a:lnSpc>
              <a:buFont typeface="+mj-lt"/>
              <a:buAutoNum type="alphaLcParenR"/>
            </a:pPr>
            <a:r>
              <a:rPr lang="en-GB" sz="1600" dirty="0"/>
              <a:t>Private land-owners and smallholder farmers</a:t>
            </a:r>
          </a:p>
          <a:p>
            <a:pPr marL="914400" lvl="1" indent="-374650">
              <a:lnSpc>
                <a:spcPct val="110000"/>
              </a:lnSpc>
              <a:buFont typeface="+mj-lt"/>
              <a:buAutoNum type="alphaLcParenR"/>
            </a:pPr>
            <a:r>
              <a:rPr lang="en-GB" sz="1600" dirty="0"/>
              <a:t>Agricultural companies , forest companies (state or private)</a:t>
            </a:r>
          </a:p>
          <a:p>
            <a:pPr marL="914400" lvl="1" indent="-374650">
              <a:lnSpc>
                <a:spcPct val="110000"/>
              </a:lnSpc>
              <a:buFont typeface="+mj-lt"/>
              <a:buAutoNum type="alphaLcParenR"/>
            </a:pPr>
            <a:r>
              <a:rPr lang="en-GB" sz="1600" dirty="0"/>
              <a:t>Municipalities</a:t>
            </a:r>
          </a:p>
          <a:p>
            <a:pPr marL="914400" lvl="1" indent="-374650">
              <a:lnSpc>
                <a:spcPct val="110000"/>
              </a:lnSpc>
              <a:buFont typeface="+mj-lt"/>
              <a:buAutoNum type="alphaLcParenR"/>
            </a:pPr>
            <a:r>
              <a:rPr lang="en-GB" sz="1600" dirty="0"/>
              <a:t>NGOs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400" dirty="0"/>
              <a:t>Legislation regarding cooperation with landowners and land users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400" dirty="0"/>
              <a:t>Concluding main points – „Ten Commandments“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+ Examples of international research and good practice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+ „First-hand“ stories provided by NCA regional offices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552009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1DAD6-158D-40A9-A39A-2BA3E5CF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Methodological guidelines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communication</a:t>
            </a:r>
            <a:br>
              <a:rPr lang="cs-CZ" sz="3200" dirty="0"/>
            </a:br>
            <a:r>
              <a:rPr lang="en-GB" sz="2000" b="0" dirty="0"/>
              <a:t>Main principles</a:t>
            </a:r>
            <a:endParaRPr lang="en-GB" b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6E18879-3AFC-4518-8336-67DA396E0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775"/>
            <a:ext cx="11582400" cy="449738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solidFill>
                  <a:srgbClr val="1AA23A"/>
                </a:solidFill>
              </a:rPr>
              <a:t>Trust</a:t>
            </a:r>
            <a:r>
              <a:rPr lang="en-GB" sz="2400" dirty="0"/>
              <a:t> as crucial concept for functioning communication and cooperation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solidFill>
                  <a:schemeClr val="tx2"/>
                </a:solidFill>
              </a:rPr>
              <a:t>Preparatory phase </a:t>
            </a:r>
            <a:r>
              <a:rPr lang="en-GB" sz="2400" dirty="0"/>
              <a:t>and first contact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Explaining and harmonizing of </a:t>
            </a:r>
            <a:r>
              <a:rPr lang="en-GB" sz="2400" b="1" dirty="0">
                <a:solidFill>
                  <a:schemeClr val="tx2"/>
                </a:solidFill>
              </a:rPr>
              <a:t>different interests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Development of </a:t>
            </a:r>
            <a:r>
              <a:rPr lang="en-GB" sz="2400" b="1" dirty="0">
                <a:solidFill>
                  <a:srgbClr val="1AA23A"/>
                </a:solidFill>
              </a:rPr>
              <a:t>long-term ties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solidFill>
                  <a:srgbClr val="1AA23A"/>
                </a:solidFill>
              </a:rPr>
              <a:t>Feedback </a:t>
            </a:r>
            <a:r>
              <a:rPr lang="en-GB" sz="2400" dirty="0"/>
              <a:t>and positive </a:t>
            </a:r>
            <a:r>
              <a:rPr lang="en-GB" sz="2400" b="1" dirty="0">
                <a:solidFill>
                  <a:srgbClr val="1AA23A"/>
                </a:solidFill>
              </a:rPr>
              <a:t>evaluation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solidFill>
                  <a:srgbClr val="1AA23A"/>
                </a:solidFill>
              </a:rPr>
              <a:t>Competence </a:t>
            </a:r>
            <a:r>
              <a:rPr lang="en-GB" sz="2400" dirty="0"/>
              <a:t>and</a:t>
            </a:r>
            <a:r>
              <a:rPr lang="en-GB" sz="2400" b="1" dirty="0">
                <a:solidFill>
                  <a:schemeClr val="tx2"/>
                </a:solidFill>
              </a:rPr>
              <a:t> first-hand knowledge </a:t>
            </a:r>
            <a:r>
              <a:rPr lang="en-GB" sz="2400" dirty="0"/>
              <a:t>of NCA personnel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539719-DD85-4B5D-8FCA-E5D467061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14" y="4247986"/>
            <a:ext cx="1575843" cy="19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6378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15EAB84-B8E4-4644-8269-9734AB5AF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544" y="2924944"/>
            <a:ext cx="8208912" cy="1092461"/>
          </a:xfrm>
        </p:spPr>
        <p:txBody>
          <a:bodyPr>
            <a:noAutofit/>
          </a:bodyPr>
          <a:lstStyle/>
          <a:p>
            <a:r>
              <a:rPr lang="en-GB" sz="3200" dirty="0"/>
              <a:t>Recording negotiations</a:t>
            </a:r>
            <a:r>
              <a:rPr lang="en-US" sz="3200" dirty="0"/>
              <a:t> with </a:t>
            </a:r>
            <a:r>
              <a:rPr lang="en-GB" sz="3200" dirty="0"/>
              <a:t>stakeholders</a:t>
            </a:r>
            <a:br>
              <a:rPr lang="en-US" sz="2400" dirty="0"/>
            </a:br>
            <a:r>
              <a:rPr lang="en-US" sz="2000" dirty="0"/>
              <a:t>One Nature project (LIFE-IP:N2K: Revisited, LIFE17/IPE/CZ/000005)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Martina </a:t>
            </a:r>
            <a:r>
              <a:rPr lang="cs-CZ" sz="2000" dirty="0" err="1"/>
              <a:t>Kobyláková</a:t>
            </a:r>
            <a:endParaRPr lang="en-GB" sz="24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E1BCA9E-5ECC-4B2E-B35D-EE7030084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400" y="4437112"/>
            <a:ext cx="10801200" cy="7797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Ip</a:t>
            </a:r>
            <a:r>
              <a:rPr lang="cs-CZ" dirty="0"/>
              <a:t> </a:t>
            </a:r>
            <a:r>
              <a:rPr lang="cs-CZ" dirty="0" err="1"/>
              <a:t>comms</a:t>
            </a:r>
            <a:r>
              <a:rPr lang="cs-CZ" dirty="0"/>
              <a:t> </a:t>
            </a:r>
            <a:r>
              <a:rPr lang="cs-CZ" dirty="0" err="1"/>
              <a:t>workout</a:t>
            </a:r>
            <a:endParaRPr lang="en-US" dirty="0" err="1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F08433E-8418-4CAF-9042-0DFDA0C6B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5085184"/>
            <a:ext cx="10801200" cy="708025"/>
          </a:xfrm>
        </p:spPr>
        <p:txBody>
          <a:bodyPr/>
          <a:lstStyle/>
          <a:p>
            <a:r>
              <a:rPr lang="cs-CZ" dirty="0"/>
              <a:t>Online</a:t>
            </a:r>
            <a:r>
              <a:rPr lang="en-GB" dirty="0"/>
              <a:t>, 9th March</a:t>
            </a:r>
            <a:r>
              <a:rPr lang="cs-CZ" dirty="0"/>
              <a:t> </a:t>
            </a:r>
            <a:r>
              <a:rPr lang="en-GB" dirty="0"/>
              <a:t>202</a:t>
            </a:r>
            <a:r>
              <a:rPr lang="cs-CZ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1763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Recording negotiations with stakeholders</a:t>
            </a:r>
            <a:br>
              <a:rPr lang="en-GB" dirty="0"/>
            </a:br>
            <a:r>
              <a:rPr lang="en-GB" sz="2000" b="0" dirty="0"/>
              <a:t>Purpose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Unified database of records representing the history of negotiations </a:t>
            </a:r>
            <a:br>
              <a:rPr lang="cs-CZ" sz="2400" dirty="0"/>
            </a:br>
            <a:r>
              <a:rPr lang="en-GB" sz="2400" dirty="0"/>
              <a:t>with stakeholders</a:t>
            </a:r>
          </a:p>
          <a:p>
            <a:endParaRPr lang="en-GB" sz="2400" dirty="0"/>
          </a:p>
          <a:p>
            <a:pPr marL="714375">
              <a:buFont typeface="Wingdings" panose="05000000000000000000" pitchFamily="2" charset="2"/>
              <a:buChar char="Ø"/>
            </a:pPr>
            <a:r>
              <a:rPr lang="en-GB" sz="2400" dirty="0"/>
              <a:t>Ensuring continuity and consistency of communication</a:t>
            </a:r>
          </a:p>
          <a:p>
            <a:pPr marL="714375">
              <a:buFont typeface="Wingdings" panose="05000000000000000000" pitchFamily="2" charset="2"/>
              <a:buChar char="Ø"/>
            </a:pPr>
            <a:r>
              <a:rPr lang="en-GB" sz="2400" dirty="0"/>
              <a:t>Data accessible to colleagues conducting negotiations with the same stakeholders</a:t>
            </a:r>
          </a:p>
          <a:p>
            <a:pPr marL="714375">
              <a:buFont typeface="Wingdings" panose="05000000000000000000" pitchFamily="2" charset="2"/>
              <a:buChar char="Ø"/>
            </a:pPr>
            <a:r>
              <a:rPr lang="en-GB" sz="2400" dirty="0"/>
              <a:t>Facilitation of passing agenda to new colleagues</a:t>
            </a:r>
          </a:p>
          <a:p>
            <a:pPr marL="714375">
              <a:buFont typeface="Wingdings" panose="05000000000000000000" pitchFamily="2" charset="2"/>
              <a:buChar char="Ø"/>
            </a:pPr>
            <a:r>
              <a:rPr lang="en-GB" sz="2400" dirty="0"/>
              <a:t>Identification of problematic localities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778715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Recording negotiations with stakeholders</a:t>
            </a:r>
            <a:br>
              <a:rPr lang="en-GB" dirty="0"/>
            </a:br>
            <a:r>
              <a:rPr lang="en-GB" sz="2000" b="0" dirty="0"/>
              <a:t>What data do we collect?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908720"/>
            <a:ext cx="4242444" cy="6363666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458">
            <a:off x="6337564" y="2954969"/>
            <a:ext cx="5490936" cy="3973704"/>
          </a:xfr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36E18879-3AFC-4518-8336-67DA396E0E09}"/>
              </a:ext>
            </a:extLst>
          </p:cNvPr>
          <p:cNvSpPr txBox="1">
            <a:spLocks/>
          </p:cNvSpPr>
          <p:nvPr/>
        </p:nvSpPr>
        <p:spPr>
          <a:xfrm>
            <a:off x="609600" y="1548151"/>
            <a:ext cx="11582400" cy="449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AA23A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6813" indent="-2698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1063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endParaRPr lang="cs-CZ" sz="2400" dirty="0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36E18879-3AFC-4518-8336-67DA396E0E09}"/>
              </a:ext>
            </a:extLst>
          </p:cNvPr>
          <p:cNvSpPr txBox="1">
            <a:spLocks/>
          </p:cNvSpPr>
          <p:nvPr/>
        </p:nvSpPr>
        <p:spPr>
          <a:xfrm>
            <a:off x="767408" y="1611518"/>
            <a:ext cx="11582400" cy="449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AA23A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6813" indent="-2698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1063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dirty="0"/>
              <a:t>Time and date of the negotiations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Parties involved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Subject of the negotiations and its location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Results of the negotiations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Contacts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Attachments</a:t>
            </a: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1882679" y="4867190"/>
            <a:ext cx="10310936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How?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1AA23A"/>
              </a:buClr>
              <a:buFont typeface="Wingdings" panose="05000000000000000000" pitchFamily="2" charset="2"/>
              <a:buChar char="Ø"/>
            </a:pPr>
            <a:r>
              <a:rPr lang="en-GB" sz="2400" b="0" dirty="0">
                <a:latin typeface="+mn-lt"/>
                <a:ea typeface="+mn-ea"/>
                <a:cs typeface="+mn-cs"/>
              </a:rPr>
              <a:t>ArcGIS Survey 123 application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1AA23A"/>
              </a:buClr>
              <a:buFont typeface="Wingdings" panose="05000000000000000000" pitchFamily="2" charset="2"/>
              <a:buChar char="Ø"/>
            </a:pPr>
            <a:r>
              <a:rPr lang="en-GB" sz="2400" b="0" dirty="0">
                <a:latin typeface="+mn-lt"/>
                <a:ea typeface="+mn-ea"/>
                <a:cs typeface="+mn-cs"/>
              </a:rPr>
              <a:t>Map application</a:t>
            </a:r>
          </a:p>
        </p:txBody>
      </p:sp>
    </p:spTree>
    <p:extLst>
      <p:ext uri="{BB962C8B-B14F-4D97-AF65-F5344CB8AC3E}">
        <p14:creationId xmlns:p14="http://schemas.microsoft.com/office/powerpoint/2010/main" val="34013984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C7A116C-6E51-43FA-94C9-1CFF590FE1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2125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iv systému Office">
  <a:themeElements>
    <a:clrScheme name="Jedna-priroda">
      <a:dk1>
        <a:sysClr val="windowText" lastClr="000000"/>
      </a:dk1>
      <a:lt1>
        <a:sysClr val="window" lastClr="FFFFFF"/>
      </a:lt1>
      <a:dk2>
        <a:srgbClr val="17A540"/>
      </a:dk2>
      <a:lt2>
        <a:srgbClr val="F2F2F2"/>
      </a:lt2>
      <a:accent1>
        <a:srgbClr val="009F95"/>
      </a:accent1>
      <a:accent2>
        <a:srgbClr val="CE302D"/>
      </a:accent2>
      <a:accent3>
        <a:srgbClr val="A3C741"/>
      </a:accent3>
      <a:accent4>
        <a:srgbClr val="1560A6"/>
      </a:accent4>
      <a:accent5>
        <a:srgbClr val="4FC2F1"/>
      </a:accent5>
      <a:accent6>
        <a:srgbClr val="EF823F"/>
      </a:accent6>
      <a:hlink>
        <a:srgbClr val="17A540"/>
      </a:hlink>
      <a:folHlink>
        <a:srgbClr val="17A54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 algn="ctr">
          <a:defRPr sz="4000" b="1" dirty="0">
            <a:solidFill>
              <a:schemeClr val="tx1">
                <a:lumMod val="85000"/>
                <a:lumOff val="1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ednapříroda-šablona" id="{FBA03894-24C7-4A5C-9AA5-0349A0578A69}" vid="{F27E337E-3A11-4CC3-AF7C-240D25B232E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992cc7-02cc-47a4-8fe0-72a0cc46b9b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863BE7D5C236E47BF96B3ED18DF3BFC" ma:contentTypeVersion="11" ma:contentTypeDescription="Crear nuevo documento." ma:contentTypeScope="" ma:versionID="467b42846ff3792ef6108544f9c198ae">
  <xsd:schema xmlns:xsd="http://www.w3.org/2001/XMLSchema" xmlns:xs="http://www.w3.org/2001/XMLSchema" xmlns:p="http://schemas.microsoft.com/office/2006/metadata/properties" xmlns:ns2="65992cc7-02cc-47a4-8fe0-72a0cc46b9b9" targetNamespace="http://schemas.microsoft.com/office/2006/metadata/properties" ma:root="true" ma:fieldsID="bce2c839bf8b57357ea51be7182f11ea" ns2:_="">
    <xsd:import namespace="65992cc7-02cc-47a4-8fe0-72a0cc46b9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92cc7-02cc-47a4-8fe0-72a0cc46b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f864d815-5c46-4abc-a670-78f342265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427826-44B8-4F33-BFDC-C858CB9E4D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F13061-058E-45D6-A781-EB2110A4B2F7}">
  <ds:schemaRefs>
    <ds:schemaRef ds:uri="http://schemas.microsoft.com/office/2006/metadata/properties"/>
    <ds:schemaRef ds:uri="http://schemas.microsoft.com/office/infopath/2007/PartnerControls"/>
    <ds:schemaRef ds:uri="65992cc7-02cc-47a4-8fe0-72a0cc46b9b9"/>
  </ds:schemaRefs>
</ds:datastoreItem>
</file>

<file path=customXml/itemProps3.xml><?xml version="1.0" encoding="utf-8"?>
<ds:datastoreItem xmlns:ds="http://schemas.openxmlformats.org/officeDocument/2006/customXml" ds:itemID="{DB5651ED-976F-480A-ACEA-78E5B64DE575}"/>
</file>

<file path=docProps/app.xml><?xml version="1.0" encoding="utf-8"?>
<Properties xmlns="http://schemas.openxmlformats.org/officeDocument/2006/extended-properties" xmlns:vt="http://schemas.openxmlformats.org/officeDocument/2006/docPropsVTypes">
  <Template>jednapříroda-šablona</Template>
  <TotalTime>711</TotalTime>
  <Words>373</Words>
  <Application>Microsoft Office PowerPoint</Application>
  <PresentationFormat>Widescreen</PresentationFormat>
  <Paragraphs>56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Motiv systému Office</vt:lpstr>
      <vt:lpstr>Methodological guidelines for communication with landowners and land users One Nature project (LIFE-IP:N2K: Revisited, LIFE17/IPE/CZ/000005)  Bronislav Farkač</vt:lpstr>
      <vt:lpstr>PowerPoint Presentation</vt:lpstr>
      <vt:lpstr>Methodological guidelines for communication Sources</vt:lpstr>
      <vt:lpstr>Methodological guidelines for communication Structure of the final text</vt:lpstr>
      <vt:lpstr>Methodological guidelines for communication Main principles</vt:lpstr>
      <vt:lpstr>Recording negotiations with stakeholders One Nature project (LIFE-IP:N2K: Revisited, LIFE17/IPE/CZ/000005)  Martina Kobyláková</vt:lpstr>
      <vt:lpstr>Recording negotiations with stakeholders Purpose</vt:lpstr>
      <vt:lpstr>Recording negotiations with stakeholders What data do we collect?</vt:lpstr>
      <vt:lpstr>Thank you for your attention.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projektu Jedna příroda</dc:title>
  <dc:creator>Jitka Kozubková</dc:creator>
  <cp:lastModifiedBy> </cp:lastModifiedBy>
  <cp:revision>74</cp:revision>
  <cp:lastPrinted>2019-11-03T22:06:37Z</cp:lastPrinted>
  <dcterms:created xsi:type="dcterms:W3CDTF">2021-04-12T08:21:47Z</dcterms:created>
  <dcterms:modified xsi:type="dcterms:W3CDTF">2022-03-08T17:41:57Z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0x0101006863BE7D5C236E47BF96B3ED18DF3BFC</vt:lpwstr>
  </property>
  <property fmtid="{D5CDD505-2E9C-101B-9397-08002B2CF9AE}" pid="3" name="MediaServiceImageTags">
    <vt:lpwstr/>
  </property>
</Properties>
</file>