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4" r:id="rId1"/>
  </p:sldMasterIdLst>
  <p:notesMasterIdLst>
    <p:notesMasterId r:id="rId57"/>
  </p:notesMasterIdLst>
  <p:handoutMasterIdLst>
    <p:handoutMasterId r:id="rId58"/>
  </p:handoutMasterIdLst>
  <p:sldIdLst>
    <p:sldId id="351" r:id="rId2"/>
    <p:sldId id="397" r:id="rId3"/>
    <p:sldId id="391" r:id="rId4"/>
    <p:sldId id="370" r:id="rId5"/>
    <p:sldId id="383" r:id="rId6"/>
    <p:sldId id="384" r:id="rId7"/>
    <p:sldId id="373" r:id="rId8"/>
    <p:sldId id="380" r:id="rId9"/>
    <p:sldId id="398" r:id="rId10"/>
    <p:sldId id="381" r:id="rId11"/>
    <p:sldId id="355" r:id="rId12"/>
    <p:sldId id="356" r:id="rId13"/>
    <p:sldId id="392" r:id="rId14"/>
    <p:sldId id="357" r:id="rId15"/>
    <p:sldId id="358" r:id="rId16"/>
    <p:sldId id="360" r:id="rId17"/>
    <p:sldId id="359" r:id="rId18"/>
    <p:sldId id="399" r:id="rId19"/>
    <p:sldId id="361" r:id="rId20"/>
    <p:sldId id="366" r:id="rId21"/>
    <p:sldId id="274" r:id="rId22"/>
    <p:sldId id="330" r:id="rId23"/>
    <p:sldId id="273" r:id="rId24"/>
    <p:sldId id="382" r:id="rId25"/>
    <p:sldId id="320" r:id="rId26"/>
    <p:sldId id="321" r:id="rId27"/>
    <p:sldId id="269" r:id="rId28"/>
    <p:sldId id="271" r:id="rId29"/>
    <p:sldId id="403" r:id="rId30"/>
    <p:sldId id="404" r:id="rId31"/>
    <p:sldId id="405" r:id="rId32"/>
    <p:sldId id="406" r:id="rId33"/>
    <p:sldId id="407" r:id="rId34"/>
    <p:sldId id="277" r:id="rId35"/>
    <p:sldId id="306" r:id="rId36"/>
    <p:sldId id="334" r:id="rId37"/>
    <p:sldId id="394" r:id="rId38"/>
    <p:sldId id="335" r:id="rId39"/>
    <p:sldId id="340" r:id="rId40"/>
    <p:sldId id="336" r:id="rId41"/>
    <p:sldId id="343" r:id="rId42"/>
    <p:sldId id="337" r:id="rId43"/>
    <p:sldId id="338" r:id="rId44"/>
    <p:sldId id="390" r:id="rId45"/>
    <p:sldId id="393" r:id="rId46"/>
    <p:sldId id="396" r:id="rId47"/>
    <p:sldId id="294" r:id="rId48"/>
    <p:sldId id="290" r:id="rId49"/>
    <p:sldId id="368" r:id="rId50"/>
    <p:sldId id="305" r:id="rId51"/>
    <p:sldId id="400" r:id="rId52"/>
    <p:sldId id="401" r:id="rId53"/>
    <p:sldId id="402" r:id="rId54"/>
    <p:sldId id="275" r:id="rId55"/>
    <p:sldId id="352" r:id="rId56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E58802-5515-4FD9-93BF-C1BC6B670B70}">
          <p14:sldIdLst>
            <p14:sldId id="351"/>
          </p14:sldIdLst>
        </p14:section>
        <p14:section name="Untitled Section" id="{2A39B1FF-5865-4489-853A-2AA4EF95D397}">
          <p14:sldIdLst>
            <p14:sldId id="397"/>
            <p14:sldId id="391"/>
            <p14:sldId id="370"/>
            <p14:sldId id="383"/>
            <p14:sldId id="384"/>
            <p14:sldId id="373"/>
            <p14:sldId id="380"/>
            <p14:sldId id="398"/>
            <p14:sldId id="381"/>
            <p14:sldId id="355"/>
            <p14:sldId id="356"/>
            <p14:sldId id="392"/>
            <p14:sldId id="357"/>
            <p14:sldId id="358"/>
            <p14:sldId id="360"/>
            <p14:sldId id="359"/>
            <p14:sldId id="399"/>
            <p14:sldId id="361"/>
            <p14:sldId id="366"/>
            <p14:sldId id="274"/>
            <p14:sldId id="330"/>
            <p14:sldId id="273"/>
            <p14:sldId id="382"/>
            <p14:sldId id="320"/>
            <p14:sldId id="321"/>
            <p14:sldId id="269"/>
            <p14:sldId id="271"/>
            <p14:sldId id="403"/>
            <p14:sldId id="404"/>
            <p14:sldId id="405"/>
            <p14:sldId id="406"/>
            <p14:sldId id="407"/>
            <p14:sldId id="277"/>
            <p14:sldId id="306"/>
            <p14:sldId id="334"/>
            <p14:sldId id="394"/>
            <p14:sldId id="335"/>
            <p14:sldId id="340"/>
            <p14:sldId id="336"/>
            <p14:sldId id="343"/>
            <p14:sldId id="337"/>
            <p14:sldId id="338"/>
            <p14:sldId id="390"/>
            <p14:sldId id="393"/>
            <p14:sldId id="396"/>
            <p14:sldId id="294"/>
            <p14:sldId id="290"/>
            <p14:sldId id="368"/>
            <p14:sldId id="305"/>
            <p14:sldId id="400"/>
            <p14:sldId id="401"/>
            <p14:sldId id="402"/>
            <p14:sldId id="275"/>
            <p14:sldId id="3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NTERO RAMIREZ Manuel (EASME)" initials="MRM" lastIdx="1" clrIdx="0"/>
  <p:cmAuthor id="1" name="GEIGER Astrid (EASME)" initials="GA(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24"/>
    <a:srgbClr val="3166CF"/>
    <a:srgbClr val="FFFF66"/>
    <a:srgbClr val="95BA38"/>
    <a:srgbClr val="7CBF33"/>
    <a:srgbClr val="0F5494"/>
    <a:srgbClr val="2D5EC1"/>
    <a:srgbClr val="3E6FD2"/>
    <a:srgbClr val="BDDE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03" autoAdjust="0"/>
    <p:restoredTop sz="95581" autoAdjust="0"/>
  </p:normalViewPr>
  <p:slideViewPr>
    <p:cSldViewPr>
      <p:cViewPr varScale="1">
        <p:scale>
          <a:sx n="110" d="100"/>
          <a:sy n="110" d="100"/>
        </p:scale>
        <p:origin x="13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3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1628401251512862E-2"/>
          <c:y val="7.712877575880861E-2"/>
          <c:w val="0.61228012771184737"/>
          <c:h val="0.83242576275380675"/>
        </c:manualLayout>
      </c:layout>
      <c:pieChart>
        <c:varyColors val="1"/>
        <c:ser>
          <c:idx val="0"/>
          <c:order val="0"/>
          <c:cat>
            <c:strRef>
              <c:f>Sheet2!$A$1:$A$12</c:f>
              <c:strCache>
                <c:ptCount val="12"/>
                <c:pt idx="0">
                  <c:v>Climate: 32</c:v>
                </c:pt>
                <c:pt idx="1">
                  <c:v>Environment and health: 24</c:v>
                </c:pt>
                <c:pt idx="2">
                  <c:v>Biodiversity: 22</c:v>
                </c:pt>
                <c:pt idx="3">
                  <c:v>Finance: 21</c:v>
                </c:pt>
                <c:pt idx="4">
                  <c:v>Water: 17</c:v>
                </c:pt>
                <c:pt idx="5">
                  <c:v>Energy: 16</c:v>
                </c:pt>
                <c:pt idx="6">
                  <c:v>Resource efficiency: 14</c:v>
                </c:pt>
                <c:pt idx="7">
                  <c:v>Agriculture: 12</c:v>
                </c:pt>
                <c:pt idx="8">
                  <c:v>Waste: 10</c:v>
                </c:pt>
                <c:pt idx="9">
                  <c:v>Forestry: 7</c:v>
                </c:pt>
                <c:pt idx="10">
                  <c:v>Air: 6</c:v>
                </c:pt>
                <c:pt idx="11">
                  <c:v>Transport: 5</c:v>
                </c:pt>
              </c:strCache>
            </c:strRef>
          </c:cat>
          <c:val>
            <c:numRef>
              <c:f>Sheet2!$B$1:$B$12</c:f>
              <c:numCache>
                <c:formatCode>General</c:formatCode>
                <c:ptCount val="12"/>
                <c:pt idx="0">
                  <c:v>32</c:v>
                </c:pt>
                <c:pt idx="1">
                  <c:v>24</c:v>
                </c:pt>
                <c:pt idx="2">
                  <c:v>22</c:v>
                </c:pt>
                <c:pt idx="3">
                  <c:v>21</c:v>
                </c:pt>
                <c:pt idx="4">
                  <c:v>17</c:v>
                </c:pt>
                <c:pt idx="5">
                  <c:v>16</c:v>
                </c:pt>
                <c:pt idx="6">
                  <c:v>14</c:v>
                </c:pt>
                <c:pt idx="7">
                  <c:v>12</c:v>
                </c:pt>
                <c:pt idx="8">
                  <c:v>10</c:v>
                </c:pt>
                <c:pt idx="9">
                  <c:v>7</c:v>
                </c:pt>
                <c:pt idx="10">
                  <c:v>6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15-4D37-B89B-9FB9632F05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429503767874029"/>
          <c:y val="9.1359465446900948E-2"/>
          <c:w val="0.5395870648518728"/>
          <c:h val="0.8044545418278609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178C-44E8-8EBD-415E04D7EC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Sheet2!$A$1:$A$5</c:f>
              <c:strCache>
                <c:ptCount val="5"/>
                <c:pt idx="0">
                  <c:v>Ineligible: 1 </c:v>
                </c:pt>
                <c:pt idx="1">
                  <c:v>Failed award: 3 </c:v>
                </c:pt>
                <c:pt idx="2">
                  <c:v>Withdrawn: 2 </c:v>
                </c:pt>
                <c:pt idx="3">
                  <c:v>Reserve: 14 </c:v>
                </c:pt>
                <c:pt idx="4">
                  <c:v>Funded: 34 </c:v>
                </c:pt>
              </c:strCache>
            </c:strRef>
          </c:cat>
          <c:val>
            <c:numRef>
              <c:f>Sheet2!$B$1:$B$5</c:f>
              <c:numCache>
                <c:formatCode>0.00%</c:formatCode>
                <c:ptCount val="5"/>
                <c:pt idx="0">
                  <c:v>1.8499999999999999E-2</c:v>
                </c:pt>
                <c:pt idx="1">
                  <c:v>5.5500000000000001E-2</c:v>
                </c:pt>
                <c:pt idx="2">
                  <c:v>3.6999999999999998E-2</c:v>
                </c:pt>
                <c:pt idx="3">
                  <c:v>0.25919999999999999</c:v>
                </c:pt>
                <c:pt idx="4">
                  <c:v>0.62960000000000005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8C-44E8-8EBD-415E04D7E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214350844486119"/>
          <c:y val="0.34541686466145288"/>
          <c:w val="0.2025769155730664"/>
          <c:h val="0.3412323363822426"/>
        </c:manualLayout>
      </c:layout>
      <c:overlay val="0"/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4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475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4" y="944475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4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3638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5" y="4723171"/>
            <a:ext cx="5445126" cy="447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475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4" y="944475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ur-lex.europa.eu/legal-content/EN/TXT/?uri=CELEX:52015DC0614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ur-lex.europa.eu/legal-content/EN/TXT/PDF/?uri=CELEX:32013D1386&amp;from=EN" TargetMode="External"/><Relationship Id="rId4" Type="http://schemas.openxmlformats.org/officeDocument/2006/relationships/hyperlink" Target="http://eur-lex.europa.eu/legal-content/EN/TXT/?uri=COM:2011:0571:FIN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clima/policies/international/negotiations/docs/eeas_26062013_en.pdf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879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296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873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718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493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916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706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024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2089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4360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223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2978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605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2067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9411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8527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1906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8382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4548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3621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3021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Main policy references: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Environment Action Programme (EAP) for the EU entitled "Living well, within the limits of our planet",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circular economy action plan,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Action plan on nature, people and the economy,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the European Commission Roadmap for a Resource Efficient Europe,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EU strategy for a climate neutral Europe by 2050 and the EU Strategy on adaptation to climate change.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Communication from the Commission to the European Parliament, the Council, the European Economic and Social Committee and the Committee of the Regions 'Closing the loop - An EU action plan for the Circular Economy',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/>
              </a:rPr>
              <a:t>http://eur-lex.europa.eu/legal-content/EN/TXT/?uri=CELEX%3A52015DC0614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Communication COM/2011/0571 final of 20 September 2011 from the Commission to the European Parliament, the Council, the European Economic and Social Committee and the Committee of the Regions, 'Roadmap to a Resource Efficient Europe',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4"/>
              </a:rPr>
              <a:t>http://eur-lex.europa.eu/legal-content/EN/TXT/?uri=COM:2011:0571:FIN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5"/>
              </a:rPr>
              <a:t>http://eur-lex.europa.eu/legal-content/EN/TXT/PDF/?uri=CELEX:32013D1386&amp;from=EN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There is no direct link between the number of thematic areas covered and the evaluation result. An applicant with high quality activities in a few areas will get a higher score than an applicant with medium quality activities in many areas.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426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3344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evaluation</a:t>
            </a:r>
            <a:r>
              <a:rPr lang="de-DE" dirty="0" smtClean="0"/>
              <a:t> will </a:t>
            </a:r>
            <a:r>
              <a:rPr lang="de-DE" dirty="0" err="1" smtClean="0"/>
              <a:t>assess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relevance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…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7981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theme is described in more detail here:</a:t>
            </a:r>
          </a:p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/>
              </a:rPr>
              <a:t>http://ec.europa.eu/clima/policies/international/negotiations/docs/eeas_26062013_en.pdf</a:t>
            </a:r>
            <a:endParaRPr lang="en-GB" sz="1200" u="sng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de-DE" sz="1200" u="sng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de-DE" sz="1200" u="non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</a:t>
            </a:r>
            <a:r>
              <a:rPr lang="de-DE" sz="1200" u="none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evaluation</a:t>
            </a:r>
            <a:r>
              <a:rPr lang="de-DE" sz="1200" u="non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will </a:t>
            </a:r>
            <a:r>
              <a:rPr lang="de-DE" sz="1200" u="none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assess</a:t>
            </a:r>
            <a:r>
              <a:rPr lang="de-DE" sz="1200" u="non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de-DE" sz="1200" u="none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</a:t>
            </a:r>
            <a:r>
              <a:rPr lang="de-DE" sz="1200" u="non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de-DE" sz="1200" u="none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extent</a:t>
            </a:r>
            <a:r>
              <a:rPr lang="de-DE" sz="1200" u="non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de-DE" sz="1200" u="none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to</a:t>
            </a:r>
            <a:r>
              <a:rPr lang="de-DE" sz="1200" u="non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de-DE" sz="1200" u="none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which</a:t>
            </a:r>
            <a:r>
              <a:rPr lang="de-DE" sz="1200" u="non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…</a:t>
            </a:r>
            <a:endParaRPr lang="en-GB" sz="1200" u="none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0542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evaluation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assess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extent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…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0528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evaluation</a:t>
            </a:r>
            <a:r>
              <a:rPr lang="de-DE" dirty="0" smtClean="0"/>
              <a:t> will </a:t>
            </a:r>
            <a:r>
              <a:rPr lang="de-DE" dirty="0" err="1" smtClean="0"/>
              <a:t>assess</a:t>
            </a:r>
            <a:r>
              <a:rPr lang="de-DE" dirty="0" smtClean="0"/>
              <a:t>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intend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realise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actions</a:t>
            </a:r>
            <a:r>
              <a:rPr lang="de-DE" baseline="0" dirty="0" smtClean="0"/>
              <a:t>:</a:t>
            </a:r>
          </a:p>
          <a:p>
            <a:r>
              <a:rPr lang="de-DE" baseline="0" dirty="0" smtClean="0"/>
              <a:t>…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8289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1195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2884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7282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2900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5035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925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BC6C1-5A18-478C-A62A-817C83F33EC7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58594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7206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6297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8547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8547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7048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4165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0321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6826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9633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21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15772" eaLnBrk="1" hangingPunct="1">
              <a:defRPr/>
            </a:pPr>
            <a:r>
              <a:rPr lang="en-GB" altLang="en-US" sz="2400" dirty="0"/>
              <a:t>The only EU financial instrument specifically targeting the environment.</a:t>
            </a:r>
          </a:p>
          <a:p>
            <a:pPr marL="0" lvl="1" defTabSz="915772" eaLnBrk="1" hangingPunct="1">
              <a:defRPr/>
            </a:pPr>
            <a:r>
              <a:rPr lang="en-GB" altLang="en-US" sz="2400" dirty="0"/>
              <a:t>Since 1992 initiative of a </a:t>
            </a:r>
          </a:p>
          <a:p>
            <a:pPr marL="0" lvl="1" defTabSz="915772" eaLnBrk="1" hangingPunct="1">
              <a:defRPr/>
            </a:pPr>
            <a:r>
              <a:rPr lang="en-GB" sz="2400" dirty="0">
                <a:latin typeface="Calibri" panose="020F0502020204030204" pitchFamily="34" charset="0"/>
              </a:rPr>
              <a:t>4262 projects so far</a:t>
            </a:r>
          </a:p>
          <a:p>
            <a:pPr marL="0" lvl="1" defTabSz="915772" eaLnBrk="1" hangingPunct="1">
              <a:defRPr/>
            </a:pPr>
            <a:endParaRPr lang="en-GB" sz="2400" dirty="0">
              <a:latin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</a:rPr>
              <a:t>contribute to:</a:t>
            </a:r>
          </a:p>
          <a:p>
            <a:pPr marL="343414" indent="-343414">
              <a:buFontTx/>
              <a:buChar char="-"/>
            </a:pPr>
            <a:r>
              <a:rPr lang="en-GB" sz="2000" dirty="0">
                <a:latin typeface="Calibri" panose="020F0502020204030204" pitchFamily="34" charset="0"/>
              </a:rPr>
              <a:t>implementation</a:t>
            </a:r>
          </a:p>
          <a:p>
            <a:pPr marL="343414" indent="-343414">
              <a:buFontTx/>
              <a:buChar char="-"/>
            </a:pPr>
            <a:r>
              <a:rPr lang="en-GB" sz="2000" dirty="0">
                <a:latin typeface="Calibri" panose="020F0502020204030204" pitchFamily="34" charset="0"/>
              </a:rPr>
              <a:t>updating </a:t>
            </a:r>
          </a:p>
          <a:p>
            <a:pPr marL="343414" indent="-343414">
              <a:buFontTx/>
              <a:buChar char="-"/>
            </a:pPr>
            <a:r>
              <a:rPr lang="en-GB" sz="2000" dirty="0">
                <a:latin typeface="Calibri" panose="020F0502020204030204" pitchFamily="34" charset="0"/>
              </a:rPr>
              <a:t>development </a:t>
            </a:r>
          </a:p>
          <a:p>
            <a:endParaRPr lang="en-GB" sz="2000" dirty="0">
              <a:latin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</a:rPr>
              <a:t>of EU environmental and climate policy and legislation by co-financing projects with European added value</a:t>
            </a:r>
          </a:p>
          <a:p>
            <a:endParaRPr lang="en-GB" sz="2000" dirty="0">
              <a:latin typeface="Calibri" panose="020F0502020204030204" pitchFamily="34" charset="0"/>
            </a:endParaRPr>
          </a:p>
          <a:p>
            <a:pPr marL="343414" indent="-343414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2014-2020: Total budget of €3.5 billion</a:t>
            </a:r>
          </a:p>
          <a:p>
            <a:pPr marL="540560" indent="-360904" eaLnBrk="1" hangingPunct="1">
              <a:spcBef>
                <a:spcPts val="601"/>
              </a:spcBef>
              <a:spcAft>
                <a:spcPts val="601"/>
              </a:spcAft>
              <a:buBlip>
                <a:blip r:embed="rId3"/>
              </a:buBlip>
            </a:pPr>
            <a:r>
              <a:rPr lang="en-GB" altLang="en-US" sz="2000" b="1" dirty="0">
                <a:cs typeface="Arial" charset="0"/>
              </a:rPr>
              <a:t>LIFE is a catalyst: </a:t>
            </a:r>
            <a:r>
              <a:rPr lang="en-GB" altLang="en-US" sz="2000" dirty="0">
                <a:cs typeface="Arial" charset="0"/>
              </a:rPr>
              <a:t>it provides a </a:t>
            </a:r>
            <a:r>
              <a:rPr lang="en-GB" altLang="en-US" sz="2000" b="1" dirty="0">
                <a:cs typeface="Arial" charset="0"/>
              </a:rPr>
              <a:t>platform</a:t>
            </a:r>
            <a:r>
              <a:rPr lang="en-GB" altLang="en-US" sz="2000" dirty="0">
                <a:cs typeface="Arial" charset="0"/>
              </a:rPr>
              <a:t> for the development and exchange of best practices and knowledge thereby improving, catalysing and accelerating changes;</a:t>
            </a:r>
          </a:p>
          <a:p>
            <a:pPr marL="540560" indent="-360904" eaLnBrk="1" hangingPunct="1">
              <a:spcBef>
                <a:spcPts val="601"/>
              </a:spcBef>
              <a:spcAft>
                <a:spcPts val="601"/>
              </a:spcAft>
              <a:buBlip>
                <a:blip r:embed="rId3"/>
              </a:buBlip>
            </a:pPr>
            <a:r>
              <a:rPr lang="en-GB" altLang="en-US" sz="2000" b="1" dirty="0">
                <a:cs typeface="Arial" charset="0"/>
              </a:rPr>
              <a:t>LIFE</a:t>
            </a:r>
            <a:r>
              <a:rPr lang="en-GB" altLang="en-US" sz="2000" dirty="0">
                <a:cs typeface="Arial" charset="0"/>
              </a:rPr>
              <a:t> is the ideal instrument to show to regional and national authorities the benefits of investing in the environment sector and incentivising them to </a:t>
            </a:r>
            <a:r>
              <a:rPr lang="en-GB" altLang="en-US" sz="2000" b="1" dirty="0">
                <a:cs typeface="Arial" charset="0"/>
              </a:rPr>
              <a:t>develop strategic frameworks for spending</a:t>
            </a:r>
            <a:endParaRPr lang="en-GB" sz="2400" dirty="0">
              <a:latin typeface="Calibri" panose="020F0502020204030204" pitchFamily="34" charset="0"/>
            </a:endParaRPr>
          </a:p>
          <a:p>
            <a:pPr marL="0" lvl="1" defTabSz="915772" eaLnBrk="1" hangingPunct="1">
              <a:defRPr/>
            </a:pPr>
            <a:endParaRPr lang="en-GB" altLang="en-US" sz="24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BC6C1-5A18-478C-A62A-817C83F33EC7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28634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*If PFP</a:t>
            </a:r>
            <a:r>
              <a:rPr lang="fr-BE" baseline="0" dirty="0" smtClean="0"/>
              <a:t> in 2 </a:t>
            </a:r>
            <a:r>
              <a:rPr lang="fr-BE" baseline="0" dirty="0" err="1" smtClean="0"/>
              <a:t>instalments</a:t>
            </a:r>
            <a:r>
              <a:rPr lang="fr-BE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fr-BE" baseline="0" dirty="0" smtClean="0"/>
              <a:t>30% 1PFP </a:t>
            </a:r>
            <a:r>
              <a:rPr lang="fr-BE" baseline="0" dirty="0" err="1" smtClean="0"/>
              <a:t>after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reception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signed</a:t>
            </a:r>
            <a:r>
              <a:rPr lang="fr-BE" baseline="0" dirty="0" smtClean="0"/>
              <a:t> of SGA</a:t>
            </a:r>
          </a:p>
          <a:p>
            <a:pPr marL="171450" indent="-171450">
              <a:buFontTx/>
              <a:buChar char="-"/>
            </a:pPr>
            <a:r>
              <a:rPr lang="fr-BE" baseline="0" dirty="0" smtClean="0"/>
              <a:t>30% 2PFP </a:t>
            </a:r>
            <a:r>
              <a:rPr lang="fr-BE" baseline="0" dirty="0" err="1" smtClean="0"/>
              <a:t>afteer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reception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interim</a:t>
            </a:r>
            <a:r>
              <a:rPr lang="fr-BE" baseline="0" dirty="0" smtClean="0"/>
              <a:t> report (</a:t>
            </a:r>
            <a:r>
              <a:rPr lang="fr-BE" baseline="0" dirty="0" err="1" smtClean="0"/>
              <a:t>technical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financial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statement</a:t>
            </a:r>
            <a:r>
              <a:rPr lang="fr-BE" baseline="0" dirty="0" smtClean="0"/>
              <a:t>), 70% first </a:t>
            </a:r>
            <a:r>
              <a:rPr lang="fr-BE" baseline="0" dirty="0" err="1" smtClean="0"/>
              <a:t>pre-finaning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consumption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57799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*If PFP</a:t>
            </a:r>
            <a:r>
              <a:rPr lang="fr-BE" baseline="0" dirty="0" smtClean="0"/>
              <a:t> in 2 </a:t>
            </a:r>
            <a:r>
              <a:rPr lang="fr-BE" baseline="0" dirty="0" err="1" smtClean="0"/>
              <a:t>instalments</a:t>
            </a:r>
            <a:r>
              <a:rPr lang="fr-BE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fr-BE" baseline="0" dirty="0" smtClean="0"/>
              <a:t>30% 1PFP </a:t>
            </a:r>
            <a:r>
              <a:rPr lang="fr-BE" baseline="0" dirty="0" err="1" smtClean="0"/>
              <a:t>after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reception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signed</a:t>
            </a:r>
            <a:r>
              <a:rPr lang="fr-BE" baseline="0" dirty="0" smtClean="0"/>
              <a:t> of SGA</a:t>
            </a:r>
          </a:p>
          <a:p>
            <a:pPr marL="171450" indent="-171450">
              <a:buFontTx/>
              <a:buChar char="-"/>
            </a:pPr>
            <a:r>
              <a:rPr lang="fr-BE" baseline="0" dirty="0" smtClean="0"/>
              <a:t>30% 2PFP </a:t>
            </a:r>
            <a:r>
              <a:rPr lang="fr-BE" baseline="0" dirty="0" err="1" smtClean="0"/>
              <a:t>afteer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reception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interim</a:t>
            </a:r>
            <a:r>
              <a:rPr lang="fr-BE" baseline="0" dirty="0" smtClean="0"/>
              <a:t> report (</a:t>
            </a:r>
            <a:r>
              <a:rPr lang="fr-BE" baseline="0" dirty="0" err="1" smtClean="0"/>
              <a:t>technical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financial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statement</a:t>
            </a:r>
            <a:r>
              <a:rPr lang="fr-BE" baseline="0" dirty="0" smtClean="0"/>
              <a:t>), 70% first </a:t>
            </a:r>
            <a:r>
              <a:rPr lang="fr-BE" baseline="0" dirty="0" err="1" smtClean="0"/>
              <a:t>pre-finaning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consumption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5779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80374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8315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47078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BC6C1-5A18-478C-A62A-817C83F33EC7}" type="slidenum">
              <a:rPr lang="en-GB" altLang="en-US" smtClean="0"/>
              <a:pPr/>
              <a:t>55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6836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Traditional:</a:t>
            </a:r>
          </a:p>
          <a:p>
            <a:r>
              <a:rPr lang="en-GB" dirty="0"/>
              <a:t>Mainly SME, NGO, public administrations active in the field of environment and climate protection;</a:t>
            </a:r>
          </a:p>
          <a:p>
            <a:r>
              <a:rPr lang="en-GB" dirty="0"/>
              <a:t>Pursuit of general and specific objectives of the 6 priority areas; </a:t>
            </a:r>
          </a:p>
          <a:p>
            <a:r>
              <a:rPr lang="en-GB" dirty="0"/>
              <a:t>Sub-programmes </a:t>
            </a:r>
            <a:r>
              <a:rPr lang="en-GB" b="1" dirty="0"/>
              <a:t>environment</a:t>
            </a:r>
            <a:r>
              <a:rPr lang="en-GB" dirty="0"/>
              <a:t> and </a:t>
            </a:r>
            <a:r>
              <a:rPr lang="en-GB" b="1" dirty="0"/>
              <a:t>climate change;</a:t>
            </a:r>
          </a:p>
          <a:p>
            <a:r>
              <a:rPr lang="en-GB" dirty="0"/>
              <a:t>1 to 5 beneficiaries;</a:t>
            </a:r>
          </a:p>
          <a:p>
            <a:r>
              <a:rPr lang="en-GB" dirty="0"/>
              <a:t>EU contribution: €500,000 to €1.5 million;</a:t>
            </a:r>
          </a:p>
          <a:p>
            <a:r>
              <a:rPr lang="en-GB" dirty="0"/>
              <a:t>60%; NAT: for priority habitat/species: 75%.</a:t>
            </a:r>
          </a:p>
          <a:p>
            <a:endParaRPr lang="en-GB" dirty="0" smtClean="0"/>
          </a:p>
          <a:p>
            <a:r>
              <a:rPr lang="en-GB" dirty="0" smtClean="0"/>
              <a:t>IPs</a:t>
            </a:r>
          </a:p>
          <a:p>
            <a:r>
              <a:rPr lang="en-GB" sz="1600" dirty="0"/>
              <a:t>Public administrations and other entities active in the fields of: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400" dirty="0"/>
              <a:t>river basin management, air quality, waste management and prevention, framework actions on nature, GHG strategies, low carbon economy</a:t>
            </a:r>
          </a:p>
          <a:p>
            <a:r>
              <a:rPr lang="en-GB" sz="1600" dirty="0"/>
              <a:t>big scale: putting into place national action/management plans</a:t>
            </a:r>
          </a:p>
          <a:p>
            <a:r>
              <a:rPr lang="en-GB" sz="1600" dirty="0"/>
              <a:t>2 to 10 beneficiaries</a:t>
            </a:r>
          </a:p>
          <a:p>
            <a:r>
              <a:rPr lang="en-GB" sz="1600" dirty="0"/>
              <a:t>EU contribution: 60%, € 8 to 12 million; about 3 IPs per Member State. </a:t>
            </a:r>
          </a:p>
          <a:p>
            <a:r>
              <a:rPr lang="en-GB" sz="1600" dirty="0"/>
              <a:t>Additionally raised funding for even larger scale – e.g. from Regional Funds, Common Agricultural Funds or other public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61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537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189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6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8735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06" y="266236"/>
            <a:ext cx="1446950" cy="10059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155" y="6309593"/>
            <a:ext cx="704850" cy="561428"/>
          </a:xfrm>
          <a:prstGeom prst="rect">
            <a:avLst/>
          </a:prstGeom>
          <a:ln w="12700">
            <a:noFill/>
          </a:ln>
        </p:spPr>
      </p:pic>
      <p:pic>
        <p:nvPicPr>
          <p:cNvPr id="15" name="Imag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82" y="1628800"/>
            <a:ext cx="6873354" cy="1728190"/>
          </a:xfrm>
          <a:prstGeom prst="rect">
            <a:avLst/>
          </a:prstGeom>
        </p:spPr>
      </p:pic>
      <p:grpSp>
        <p:nvGrpSpPr>
          <p:cNvPr id="16" name="Groupe 11"/>
          <p:cNvGrpSpPr/>
          <p:nvPr userDrawn="1"/>
        </p:nvGrpSpPr>
        <p:grpSpPr>
          <a:xfrm>
            <a:off x="840123" y="3429000"/>
            <a:ext cx="7463754" cy="1905000"/>
            <a:chOff x="866164" y="5661248"/>
            <a:chExt cx="7463754" cy="1905000"/>
          </a:xfrm>
        </p:grpSpPr>
        <p:pic>
          <p:nvPicPr>
            <p:cNvPr id="17" name="Imag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9082" y="5661248"/>
              <a:ext cx="1905000" cy="1905000"/>
            </a:xfrm>
            <a:prstGeom prst="rect">
              <a:avLst/>
            </a:prstGeom>
          </p:spPr>
        </p:pic>
        <p:pic>
          <p:nvPicPr>
            <p:cNvPr id="18" name="Imag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5661248"/>
              <a:ext cx="1905000" cy="1905000"/>
            </a:xfrm>
            <a:prstGeom prst="rect">
              <a:avLst/>
            </a:prstGeom>
          </p:spPr>
        </p:pic>
        <p:pic>
          <p:nvPicPr>
            <p:cNvPr id="28" name="Imag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4918" y="5661248"/>
              <a:ext cx="1905000" cy="1905000"/>
            </a:xfrm>
            <a:prstGeom prst="rect">
              <a:avLst/>
            </a:prstGeom>
          </p:spPr>
        </p:pic>
        <p:pic>
          <p:nvPicPr>
            <p:cNvPr id="29" name="Imag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164" y="5661248"/>
              <a:ext cx="1905000" cy="190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6310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0" y="1290134"/>
            <a:ext cx="36367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26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66" y="1339850"/>
            <a:ext cx="7924801" cy="936625"/>
          </a:xfrm>
          <a:prstGeom prst="rect">
            <a:avLst/>
          </a:prstGeom>
        </p:spPr>
        <p:txBody>
          <a:bodyPr/>
          <a:lstStyle>
            <a:lvl1pPr marL="0" algn="l">
              <a:defRPr sz="2400" b="1">
                <a:solidFill>
                  <a:srgbClr val="4345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 smtClean="0"/>
              <a:t>Click</a:t>
            </a:r>
            <a:r>
              <a:rPr lang="en-GB" dirty="0" smtClean="0"/>
              <a:t> to </a:t>
            </a:r>
            <a:r>
              <a:rPr lang="en-GB" noProof="0" dirty="0" smtClean="0"/>
              <a:t>edit</a:t>
            </a:r>
            <a:r>
              <a:rPr lang="en-GB" dirty="0" smtClean="0"/>
              <a:t>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92375"/>
            <a:ext cx="7950200" cy="3529013"/>
          </a:xfrm>
          <a:prstGeom prst="rect">
            <a:avLst/>
          </a:prstGeom>
        </p:spPr>
        <p:txBody>
          <a:bodyPr/>
          <a:lstStyle>
            <a:lvl1pPr marL="271463" indent="-271463">
              <a:buClr>
                <a:srgbClr val="434544"/>
              </a:buClr>
              <a:defRPr sz="2200" i="0">
                <a:solidFill>
                  <a:srgbClr val="434544"/>
                </a:solidFill>
                <a:latin typeface="+mj-lt"/>
              </a:defRPr>
            </a:lvl1pPr>
            <a:lvl2pPr marL="539750" indent="-285750">
              <a:buClr>
                <a:srgbClr val="434544"/>
              </a:buClr>
              <a:defRPr sz="2000" b="0">
                <a:solidFill>
                  <a:srgbClr val="434544"/>
                </a:solidFill>
                <a:latin typeface="+mj-lt"/>
              </a:defRPr>
            </a:lvl2pPr>
            <a:lvl3pPr marL="717550" indent="-176213">
              <a:buFont typeface="Arial" panose="020B0604020202020204" pitchFamily="34" charset="0"/>
              <a:buChar char="•"/>
              <a:defRPr sz="1800">
                <a:solidFill>
                  <a:srgbClr val="434544"/>
                </a:solidFill>
                <a:latin typeface="+mj-lt"/>
              </a:defRPr>
            </a:lvl3pPr>
            <a:lvl4pPr marL="896938" indent="-177800">
              <a:buClr>
                <a:srgbClr val="434544"/>
              </a:buClr>
              <a:buFont typeface="Arial" panose="020B0604020202020204" pitchFamily="34" charset="0"/>
              <a:buChar char="•"/>
              <a:defRPr sz="1600">
                <a:solidFill>
                  <a:srgbClr val="4345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074738" indent="-177800">
              <a:buClr>
                <a:srgbClr val="434544"/>
              </a:buClr>
              <a:buFont typeface="Arial" panose="020B0604020202020204" pitchFamily="34" charset="0"/>
              <a:buChar char="•"/>
              <a:defRPr sz="1400">
                <a:solidFill>
                  <a:srgbClr val="434544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Click </a:t>
            </a:r>
            <a:r>
              <a:rPr lang="en-GB" noProof="0" dirty="0" smtClean="0"/>
              <a:t>to</a:t>
            </a:r>
            <a:r>
              <a:rPr lang="en-GB" dirty="0" smtClean="0"/>
              <a:t> edit Master text styles</a:t>
            </a:r>
          </a:p>
          <a:p>
            <a:pPr lvl="1"/>
            <a:r>
              <a:rPr lang="en-GB" dirty="0" smtClean="0"/>
              <a:t>2nd level</a:t>
            </a:r>
          </a:p>
          <a:p>
            <a:pPr lvl="2"/>
            <a:r>
              <a:rPr lang="en-GB" dirty="0" smtClean="0"/>
              <a:t>3rd level</a:t>
            </a:r>
          </a:p>
          <a:p>
            <a:pPr lvl="3"/>
            <a:r>
              <a:rPr lang="en-GB" dirty="0" smtClean="0"/>
              <a:t>4th level</a:t>
            </a:r>
          </a:p>
          <a:p>
            <a:pPr lvl="4"/>
            <a:r>
              <a:rPr lang="en-GB" dirty="0" smtClean="0"/>
              <a:t>5th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978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8667"/>
            <a:ext cx="3818467" cy="4529666"/>
          </a:xfrm>
          <a:prstGeom prst="rect">
            <a:avLst/>
          </a:prstGeom>
        </p:spPr>
        <p:txBody>
          <a:bodyPr/>
          <a:lstStyle>
            <a:lvl1pPr marL="271463" indent="-271463">
              <a:buClr>
                <a:srgbClr val="434544"/>
              </a:buClr>
              <a:defRPr sz="1800" i="0">
                <a:solidFill>
                  <a:srgbClr val="434544"/>
                </a:solidFill>
                <a:latin typeface="+mj-lt"/>
              </a:defRPr>
            </a:lvl1pPr>
            <a:lvl2pPr marL="539750" indent="-285750">
              <a:buClr>
                <a:srgbClr val="434544"/>
              </a:buClr>
              <a:defRPr sz="1800" b="0">
                <a:solidFill>
                  <a:srgbClr val="434544"/>
                </a:solidFill>
                <a:latin typeface="+mj-lt"/>
              </a:defRPr>
            </a:lvl2pPr>
            <a:lvl3pPr marL="717550" indent="-176213">
              <a:buFont typeface="Arial" panose="020B0604020202020204" pitchFamily="34" charset="0"/>
              <a:buChar char="•"/>
              <a:defRPr sz="1600">
                <a:solidFill>
                  <a:srgbClr val="434544"/>
                </a:solidFill>
                <a:latin typeface="+mj-lt"/>
              </a:defRPr>
            </a:lvl3pPr>
            <a:lvl4pPr marL="896938" indent="-177800">
              <a:buClr>
                <a:srgbClr val="434544"/>
              </a:buClr>
              <a:buFont typeface="Arial" panose="020B0604020202020204" pitchFamily="34" charset="0"/>
              <a:buChar char="•"/>
              <a:defRPr sz="1400">
                <a:solidFill>
                  <a:srgbClr val="4345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074738" indent="-177800">
              <a:buClr>
                <a:srgbClr val="434544"/>
              </a:buClr>
              <a:buFont typeface="Arial" panose="020B0604020202020204" pitchFamily="34" charset="0"/>
              <a:buChar char="•"/>
              <a:defRPr sz="1200">
                <a:solidFill>
                  <a:srgbClr val="434544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2nd level</a:t>
            </a:r>
          </a:p>
          <a:p>
            <a:pPr lvl="2"/>
            <a:r>
              <a:rPr lang="en-GB" noProof="0" dirty="0" smtClean="0"/>
              <a:t>3rd level</a:t>
            </a:r>
          </a:p>
          <a:p>
            <a:pPr lvl="3"/>
            <a:r>
              <a:rPr lang="en-GB" noProof="0" dirty="0" smtClean="0"/>
              <a:t>4th level</a:t>
            </a:r>
          </a:p>
          <a:p>
            <a:pPr lvl="4"/>
            <a:r>
              <a:rPr lang="en-GB" noProof="0" dirty="0" smtClean="0"/>
              <a:t>5th level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90534" y="1608667"/>
            <a:ext cx="3818467" cy="4529666"/>
          </a:xfrm>
          <a:prstGeom prst="rect">
            <a:avLst/>
          </a:prstGeom>
        </p:spPr>
        <p:txBody>
          <a:bodyPr/>
          <a:lstStyle>
            <a:lvl1pPr marL="271463" indent="-271463">
              <a:buClr>
                <a:srgbClr val="434544"/>
              </a:buClr>
              <a:defRPr sz="1800" i="0">
                <a:solidFill>
                  <a:srgbClr val="434544"/>
                </a:solidFill>
                <a:latin typeface="+mj-lt"/>
              </a:defRPr>
            </a:lvl1pPr>
            <a:lvl2pPr marL="539750" indent="-285750">
              <a:buClr>
                <a:srgbClr val="434544"/>
              </a:buClr>
              <a:defRPr sz="1600" b="0">
                <a:solidFill>
                  <a:srgbClr val="434544"/>
                </a:solidFill>
                <a:latin typeface="+mj-lt"/>
              </a:defRPr>
            </a:lvl2pPr>
            <a:lvl3pPr marL="717550" indent="-176213">
              <a:buFont typeface="Arial" panose="020B0604020202020204" pitchFamily="34" charset="0"/>
              <a:buChar char="•"/>
              <a:defRPr sz="1400">
                <a:solidFill>
                  <a:srgbClr val="434544"/>
                </a:solidFill>
                <a:latin typeface="+mj-lt"/>
              </a:defRPr>
            </a:lvl3pPr>
            <a:lvl4pPr marL="896938" indent="-177800">
              <a:buClr>
                <a:srgbClr val="434544"/>
              </a:buClr>
              <a:buFont typeface="Arial" panose="020B0604020202020204" pitchFamily="34" charset="0"/>
              <a:buChar char="•"/>
              <a:defRPr sz="1200">
                <a:solidFill>
                  <a:srgbClr val="4345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074738" indent="-177800">
              <a:buClr>
                <a:srgbClr val="434544"/>
              </a:buClr>
              <a:buFont typeface="Arial" panose="020B0604020202020204" pitchFamily="34" charset="0"/>
              <a:buChar char="•"/>
              <a:defRPr sz="1100">
                <a:solidFill>
                  <a:srgbClr val="434544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2nd level</a:t>
            </a:r>
          </a:p>
          <a:p>
            <a:pPr lvl="2"/>
            <a:r>
              <a:rPr lang="en-GB" noProof="0" dirty="0" smtClean="0"/>
              <a:t>3rd level</a:t>
            </a:r>
          </a:p>
          <a:p>
            <a:pPr lvl="3"/>
            <a:r>
              <a:rPr lang="en-GB" noProof="0" dirty="0" smtClean="0"/>
              <a:t>4th level</a:t>
            </a:r>
          </a:p>
          <a:p>
            <a:pPr lvl="4"/>
            <a:r>
              <a:rPr lang="en-GB" noProof="0" dirty="0" smtClean="0"/>
              <a:t>5th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40192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8735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06" y="266236"/>
            <a:ext cx="1446950" cy="10059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155" y="6318060"/>
            <a:ext cx="704850" cy="561428"/>
          </a:xfrm>
          <a:prstGeom prst="rect">
            <a:avLst/>
          </a:prstGeom>
        </p:spPr>
      </p:pic>
      <p:pic>
        <p:nvPicPr>
          <p:cNvPr id="14" name="Imag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374" y="1628800"/>
            <a:ext cx="6061250" cy="15240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-1" y="327460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smtClean="0">
                <a:solidFill>
                  <a:srgbClr val="444543"/>
                </a:solidFill>
              </a:rPr>
              <a:t>THANK YOU</a:t>
            </a:r>
            <a:br>
              <a:rPr lang="en-GB" sz="3200" smtClean="0">
                <a:solidFill>
                  <a:srgbClr val="444543"/>
                </a:solidFill>
              </a:rPr>
            </a:br>
            <a:r>
              <a:rPr lang="en-GB" sz="3200" smtClean="0">
                <a:solidFill>
                  <a:srgbClr val="444543"/>
                </a:solidFill>
              </a:rPr>
              <a:t>FOR YOUR ATTENTION</a:t>
            </a:r>
            <a:endParaRPr lang="en-GB" sz="3200">
              <a:solidFill>
                <a:srgbClr val="444543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919" y="5893228"/>
            <a:ext cx="325103" cy="325103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1770159" y="5929229"/>
            <a:ext cx="1344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0" dirty="0" smtClean="0">
                <a:solidFill>
                  <a:srgbClr val="444543"/>
                </a:solidFill>
              </a:rPr>
              <a:t>EASME on Twitter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440023" y="5929230"/>
            <a:ext cx="3868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dirty="0" smtClean="0">
                <a:solidFill>
                  <a:srgbClr val="444543"/>
                </a:solidFill>
              </a:rPr>
              <a:t>@</a:t>
            </a:r>
            <a:r>
              <a:rPr lang="en-GB" sz="1000" b="0" dirty="0">
                <a:solidFill>
                  <a:srgbClr val="444543"/>
                </a:solidFill>
              </a:rPr>
              <a:t>H2020EE • @</a:t>
            </a:r>
            <a:r>
              <a:rPr lang="en-GB" sz="1000" b="0" dirty="0" smtClean="0">
                <a:solidFill>
                  <a:srgbClr val="444543"/>
                </a:solidFill>
              </a:rPr>
              <a:t>H2020SME • </a:t>
            </a:r>
            <a:r>
              <a:rPr lang="en-GB" sz="1000" b="0" dirty="0">
                <a:solidFill>
                  <a:srgbClr val="444543"/>
                </a:solidFill>
              </a:rPr>
              <a:t>@</a:t>
            </a:r>
            <a:r>
              <a:rPr lang="en-GB" sz="1000" b="0" dirty="0" smtClean="0">
                <a:solidFill>
                  <a:srgbClr val="444543"/>
                </a:solidFill>
              </a:rPr>
              <a:t>EEN_EU • @EU_ECOINNO</a:t>
            </a:r>
            <a:endParaRPr lang="en-GB" sz="1000" b="0" dirty="0">
              <a:solidFill>
                <a:srgbClr val="4445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45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ERG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2"/>
          <p:cNvSpPr>
            <a:spLocks noGrp="1"/>
          </p:cNvSpPr>
          <p:nvPr>
            <p:ph sz="quarter" idx="10"/>
          </p:nvPr>
        </p:nvSpPr>
        <p:spPr>
          <a:xfrm>
            <a:off x="935596" y="3140968"/>
            <a:ext cx="7272808" cy="3384525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3" name="Titre 13"/>
          <p:cNvSpPr>
            <a:spLocks noGrp="1"/>
          </p:cNvSpPr>
          <p:nvPr>
            <p:ph type="title"/>
          </p:nvPr>
        </p:nvSpPr>
        <p:spPr>
          <a:xfrm>
            <a:off x="939978" y="1844824"/>
            <a:ext cx="7264045" cy="103753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87016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"/>
            <a:ext cx="9144000" cy="982800"/>
          </a:xfrm>
          <a:prstGeom prst="rect">
            <a:avLst/>
          </a:prstGeom>
          <a:solidFill>
            <a:srgbClr val="0B619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200" b="0" smtClean="0">
              <a:solidFill>
                <a:srgbClr val="0F549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06" y="267284"/>
            <a:ext cx="1446950" cy="10059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155" y="6309593"/>
            <a:ext cx="704850" cy="56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4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</p:sldLayoutIdLst>
  <p:timing>
    <p:tnLst>
      <p:par>
        <p:cTn id="1" dur="indefinite" restart="never" nodeType="tmRoot"/>
      </p:par>
    </p:tnLst>
  </p:timing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asme/en/section/life/life-contract-financial-aspects#inline-nav-3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asme/en/section/life/calls-proposals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wmf"/><Relationship Id="rId4" Type="http://schemas.openxmlformats.org/officeDocument/2006/relationships/hyperlink" Target="mailto:EASME-LIFE-NGO@ec.europa.eu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lorenzina.bruno@ec.europa.eu" TargetMode="External"/><Relationship Id="rId5" Type="http://schemas.openxmlformats.org/officeDocument/2006/relationships/hyperlink" Target="mailto:eva.paparatti@ec.europa.eu" TargetMode="External"/><Relationship Id="rId4" Type="http://schemas.openxmlformats.org/officeDocument/2006/relationships/hyperlink" Target="mailto:astrid.geiger@ec.europa.eu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wm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140968"/>
            <a:ext cx="79208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444543"/>
                </a:solidFill>
              </a:rPr>
              <a:t>LIFE Operating grants for NGOs</a:t>
            </a:r>
          </a:p>
          <a:p>
            <a:pPr algn="ctr"/>
            <a:endParaRPr lang="en-GB" sz="2000" dirty="0" smtClean="0">
              <a:solidFill>
                <a:srgbClr val="444543"/>
              </a:solidFill>
            </a:endParaRPr>
          </a:p>
          <a:p>
            <a:pPr algn="ctr"/>
            <a:r>
              <a:rPr lang="en-GB" sz="1800" dirty="0" smtClean="0">
                <a:solidFill>
                  <a:srgbClr val="444543"/>
                </a:solidFill>
              </a:rPr>
              <a:t>Framework </a:t>
            </a:r>
            <a:r>
              <a:rPr lang="en-GB" sz="1800" dirty="0">
                <a:solidFill>
                  <a:srgbClr val="444543"/>
                </a:solidFill>
              </a:rPr>
              <a:t>Partnership Agreements </a:t>
            </a:r>
            <a:r>
              <a:rPr lang="en-GB" sz="1800" dirty="0" smtClean="0">
                <a:solidFill>
                  <a:srgbClr val="444543"/>
                </a:solidFill>
              </a:rPr>
              <a:t>and Specific Grant Agreements for </a:t>
            </a:r>
            <a:r>
              <a:rPr lang="en-GB" sz="1800" dirty="0">
                <a:solidFill>
                  <a:srgbClr val="444543"/>
                </a:solidFill>
              </a:rPr>
              <a:t>funding in </a:t>
            </a:r>
            <a:r>
              <a:rPr lang="en-GB" sz="1800" dirty="0" smtClean="0">
                <a:solidFill>
                  <a:srgbClr val="444543"/>
                </a:solidFill>
              </a:rPr>
              <a:t>2020 </a:t>
            </a:r>
            <a:r>
              <a:rPr lang="en-GB" sz="1800" dirty="0">
                <a:solidFill>
                  <a:srgbClr val="444543"/>
                </a:solidFill>
              </a:rPr>
              <a:t>and </a:t>
            </a:r>
            <a:r>
              <a:rPr lang="en-GB" sz="1800" dirty="0" smtClean="0">
                <a:solidFill>
                  <a:srgbClr val="444543"/>
                </a:solidFill>
              </a:rPr>
              <a:t>2021</a:t>
            </a:r>
            <a:endParaRPr lang="en-GB" sz="1800" dirty="0">
              <a:solidFill>
                <a:srgbClr val="444543"/>
              </a:solidFill>
            </a:endParaRPr>
          </a:p>
          <a:p>
            <a:pPr lvl="0" algn="ctr">
              <a:spcBef>
                <a:spcPts val="1200"/>
              </a:spcBef>
            </a:pPr>
            <a:r>
              <a:rPr lang="en-GB" sz="1800" dirty="0">
                <a:solidFill>
                  <a:srgbClr val="444543"/>
                </a:solidFill>
              </a:rPr>
              <a:t>Information session - </a:t>
            </a:r>
            <a:r>
              <a:rPr lang="en-GB" sz="1800" dirty="0" smtClean="0">
                <a:solidFill>
                  <a:srgbClr val="444543"/>
                </a:solidFill>
              </a:rPr>
              <a:t>21 March 2019 </a:t>
            </a:r>
            <a:r>
              <a:rPr lang="en-GB" sz="1800" dirty="0">
                <a:solidFill>
                  <a:srgbClr val="444543"/>
                </a:solidFill>
              </a:rPr>
              <a:t>-</a:t>
            </a:r>
            <a:r>
              <a:rPr lang="en-GB" sz="1800" dirty="0" smtClean="0">
                <a:solidFill>
                  <a:srgbClr val="444543"/>
                </a:solidFill>
              </a:rPr>
              <a:t> Brussels</a:t>
            </a:r>
          </a:p>
          <a:p>
            <a:pPr algn="ctr">
              <a:spcBef>
                <a:spcPts val="1200"/>
              </a:spcBef>
            </a:pPr>
            <a:r>
              <a:rPr lang="en-GB" sz="5400" i="1" dirty="0" smtClean="0">
                <a:solidFill>
                  <a:srgbClr val="444543"/>
                </a:solidFill>
              </a:rPr>
              <a:t>WELCOME</a:t>
            </a:r>
            <a:endParaRPr lang="en-GB" sz="5400" i="1" dirty="0">
              <a:solidFill>
                <a:srgbClr val="444543"/>
              </a:solidFill>
            </a:endParaRPr>
          </a:p>
        </p:txBody>
      </p:sp>
      <p:pic>
        <p:nvPicPr>
          <p:cNvPr id="5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375" y="1609912"/>
            <a:ext cx="60612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4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kern="1200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Twofold</a:t>
            </a:r>
            <a:r>
              <a:rPr lang="fr-BE" kern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BE" kern="1200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role</a:t>
            </a:r>
            <a:r>
              <a:rPr lang="fr-BE" kern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of the </a:t>
            </a:r>
            <a:r>
              <a:rPr lang="fr-BE" kern="12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NGOs</a:t>
            </a:r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  <a:r>
              <a:rPr lang="fr-BE" kern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fr-BE" kern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fr-BE" kern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2</a:t>
            </a:r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) </a:t>
            </a:r>
            <a:r>
              <a:rPr lang="fr-BE" kern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Top-down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Supporting implementation of EU Climate &amp; Environmental policy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Feedback to Commission on problems of implementation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Alarms or intervention in case of break of legislation/regulation in the Member States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Campaigns, exchange of best practice, awareness raising and citizen participation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18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Preparing</a:t>
            </a:r>
            <a:r>
              <a:rPr lang="de-DE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grounds</a:t>
            </a:r>
            <a:r>
              <a:rPr lang="de-DE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de-DE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policy</a:t>
            </a:r>
            <a:r>
              <a:rPr lang="de-DE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acceptance</a:t>
            </a:r>
            <a:endParaRPr lang="en-GB" sz="18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02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kern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7th EAP: environmental/climate goals</a:t>
            </a:r>
            <a:endParaRPr lang="en-GB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276872"/>
            <a:ext cx="7950200" cy="3529013"/>
          </a:xfrm>
        </p:spPr>
        <p:txBody>
          <a:bodyPr/>
          <a:lstStyle/>
          <a:p>
            <a:pPr marL="0" lvl="0" indent="0" eaLnBrk="0" hangingPunct="0">
              <a:buClr>
                <a:srgbClr val="0F5494"/>
              </a:buClr>
              <a:buNone/>
            </a:pPr>
            <a:r>
              <a:rPr lang="fr-BE" sz="1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 objectives:</a:t>
            </a:r>
          </a:p>
          <a:p>
            <a:pPr marL="342900" lvl="0" indent="-342900" eaLnBrk="0" hangingPunct="0">
              <a:buClr>
                <a:srgbClr val="0F5494"/>
              </a:buClr>
            </a:pPr>
            <a:r>
              <a:rPr lang="en-GB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protect, conserve and enhance the Union’s natural capital </a:t>
            </a:r>
          </a:p>
          <a:p>
            <a:pPr marL="342900" lvl="0" indent="-342900" eaLnBrk="0" hangingPunct="0">
              <a:buClr>
                <a:srgbClr val="0F5494"/>
              </a:buClr>
            </a:pPr>
            <a:r>
              <a:rPr lang="en-GB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turn the Union into a resource-efficient, green, and competitive low-carbon economy </a:t>
            </a:r>
          </a:p>
          <a:p>
            <a:pPr marL="342900" lvl="0" indent="-342900" eaLnBrk="0" hangingPunct="0">
              <a:buClr>
                <a:srgbClr val="0F5494"/>
              </a:buClr>
            </a:pPr>
            <a:r>
              <a:rPr lang="en-GB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safeguard the Union's citizens from environment-related pressures and risks to health and wellbeing </a:t>
            </a:r>
          </a:p>
          <a:p>
            <a:pPr marL="0" lvl="0" indent="0" eaLnBrk="0" hangingPunct="0">
              <a:buClr>
                <a:srgbClr val="0F5494"/>
              </a:buClr>
              <a:buNone/>
            </a:pPr>
            <a:r>
              <a:rPr lang="en-GB" sz="1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Horizontal priority objectives: </a:t>
            </a:r>
          </a:p>
          <a:p>
            <a:pPr marL="342900" lvl="0" indent="-342900" eaLnBrk="0" hangingPunct="0">
              <a:buClr>
                <a:srgbClr val="0F5494"/>
              </a:buClr>
            </a:pPr>
            <a:r>
              <a:rPr lang="en-GB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make the Union's cities more sustainable </a:t>
            </a:r>
          </a:p>
          <a:p>
            <a:pPr marL="342900" lvl="0" indent="-342900" eaLnBrk="0" hangingPunct="0">
              <a:buClr>
                <a:srgbClr val="0F5494"/>
              </a:buClr>
            </a:pPr>
            <a:r>
              <a:rPr lang="en-GB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help the Union address international environmental and climate challenges more effectively</a:t>
            </a:r>
          </a:p>
          <a:p>
            <a:pPr marL="0" indent="0"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8441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kern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7th EAP: enablers</a:t>
            </a:r>
            <a:endParaRPr lang="en-GB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204864"/>
            <a:ext cx="7950200" cy="3529013"/>
          </a:xfrm>
        </p:spPr>
        <p:txBody>
          <a:bodyPr/>
          <a:lstStyle/>
          <a:p>
            <a:pPr marL="0" lvl="0" indent="0" eaLnBrk="0" hangingPunct="0">
              <a:buClr>
                <a:srgbClr val="0F5494"/>
              </a:buClr>
              <a:buNone/>
            </a:pPr>
            <a:r>
              <a:rPr lang="en-GB" sz="1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Four so called "enablers" will help Europe deliver on these goals: </a:t>
            </a:r>
          </a:p>
          <a:p>
            <a:pPr marL="342900" lvl="0" indent="-342900" eaLnBrk="0" hangingPunct="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better implementation of legislation </a:t>
            </a:r>
          </a:p>
          <a:p>
            <a:pPr marL="342900" lvl="0" indent="-342900" eaLnBrk="0" hangingPunct="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better information by improving the knowledge base </a:t>
            </a:r>
          </a:p>
          <a:p>
            <a:pPr marL="342900" lvl="0" indent="-342900" eaLnBrk="0" hangingPunct="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and wiser investment for environment and climate policy </a:t>
            </a:r>
          </a:p>
          <a:p>
            <a:pPr marL="342900" lvl="0" indent="-342900" eaLnBrk="0" hangingPunct="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full integration of environmental requirements and considerations into other policies </a:t>
            </a:r>
          </a:p>
          <a:p>
            <a:pPr marL="0" indent="0"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8441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140968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444543"/>
                </a:solidFill>
              </a:rPr>
              <a:t>Eva Paparatti, Project Adviser</a:t>
            </a:r>
            <a:endParaRPr lang="en-GB" sz="2000" dirty="0">
              <a:solidFill>
                <a:srgbClr val="444543"/>
              </a:solidFill>
            </a:endParaRPr>
          </a:p>
        </p:txBody>
      </p:sp>
      <p:pic>
        <p:nvPicPr>
          <p:cNvPr id="5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375" y="1609912"/>
            <a:ext cx="60612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0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kern="1200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Previous</a:t>
            </a:r>
            <a:r>
              <a:rPr lang="fr-BE" kern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FPA Call (</a:t>
            </a:r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2017)</a:t>
            </a:r>
            <a:endParaRPr lang="en-GB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type="body" idx="1"/>
          </p:nvPr>
        </p:nvSpPr>
        <p:spPr>
          <a:xfrm>
            <a:off x="251520" y="2420888"/>
            <a:ext cx="3888432" cy="3888432"/>
          </a:xfrm>
        </p:spPr>
        <p:txBody>
          <a:bodyPr/>
          <a:lstStyle/>
          <a:p>
            <a:pPr lvl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GB" sz="18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ndicative budget: 22.4m€ for 2 years</a:t>
            </a:r>
            <a:endParaRPr lang="en-GB" sz="1800" b="0" dirty="0" smtClean="0">
              <a:solidFill>
                <a:schemeClr val="bg1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54</a:t>
            </a:r>
            <a:r>
              <a:rPr lang="en-GB" sz="1800" b="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applications received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18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Average </a:t>
            </a:r>
            <a:r>
              <a:rPr lang="de-DE" sz="1800" dirty="0" err="1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shares</a:t>
            </a:r>
            <a:r>
              <a:rPr lang="de-DE" sz="18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lvl="2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 </a:t>
            </a:r>
            <a:r>
              <a:rPr lang="de-DE" sz="1600" dirty="0" err="1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policy</a:t>
            </a:r>
            <a:r>
              <a:rPr lang="de-DE" sz="16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~ 60% </a:t>
            </a:r>
          </a:p>
          <a:p>
            <a:pPr lvl="2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1600" dirty="0" err="1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Climate</a:t>
            </a:r>
            <a:r>
              <a:rPr lang="de-DE" sz="16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dirty="0" err="1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action</a:t>
            </a:r>
            <a:r>
              <a:rPr lang="de-DE" sz="16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dirty="0" err="1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policy</a:t>
            </a:r>
            <a:r>
              <a:rPr lang="de-DE" sz="16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~ </a:t>
            </a:r>
            <a:r>
              <a:rPr lang="de-DE" sz="16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40%</a:t>
            </a:r>
            <a:endParaRPr lang="de-DE" sz="1600" dirty="0">
              <a:solidFill>
                <a:schemeClr val="bg1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requested EU contribution: </a:t>
            </a:r>
            <a:br>
              <a:rPr lang="en-GB" sz="18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8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 € 32m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2200" b="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313313"/>
              </p:ext>
            </p:extLst>
          </p:nvPr>
        </p:nvGraphicFramePr>
        <p:xfrm>
          <a:off x="3779912" y="1988840"/>
          <a:ext cx="5186363" cy="3814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441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kern="1200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Previous</a:t>
            </a:r>
            <a:r>
              <a:rPr lang="fr-BE" kern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FPA Call - </a:t>
            </a:r>
            <a:r>
              <a:rPr lang="fr-BE" kern="1200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results</a:t>
            </a:r>
            <a:endParaRPr lang="en-GB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type="body" idx="1"/>
          </p:nvPr>
        </p:nvSpPr>
        <p:spPr>
          <a:xfrm>
            <a:off x="395536" y="2204865"/>
            <a:ext cx="3312368" cy="3816524"/>
          </a:xfrm>
        </p:spPr>
        <p:txBody>
          <a:bodyPr/>
          <a:lstStyle/>
          <a:p>
            <a:pPr marL="0" lvl="1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Applications were of very high </a:t>
            </a:r>
            <a:r>
              <a:rPr lang="en-GB" sz="18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quality: funded ones reached min. 70</a:t>
            </a:r>
            <a:r>
              <a:rPr lang="en-GB" sz="1800" dirty="0" smtClean="0">
                <a:solidFill>
                  <a:schemeClr val="accent6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/80</a:t>
            </a:r>
            <a:r>
              <a:rPr lang="en-GB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award evaluation</a:t>
            </a:r>
            <a:endParaRPr lang="en-GB" sz="1800" dirty="0">
              <a:solidFill>
                <a:schemeClr val="bg1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 NGOs were selected to be funded in 2018 and 2019</a:t>
            </a:r>
          </a:p>
          <a:p>
            <a:pPr marL="0" lvl="1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Average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grant: 330,000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€ EU funding</a:t>
            </a:r>
          </a:p>
          <a:p>
            <a:pPr marL="0" lvl="1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BE" sz="1800" dirty="0" err="1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fr-BE" sz="18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2015 to 2017, the </a:t>
            </a:r>
            <a:r>
              <a:rPr lang="fr-BE" sz="1800" dirty="0" err="1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average</a:t>
            </a:r>
            <a:r>
              <a:rPr lang="fr-BE" sz="18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EU </a:t>
            </a:r>
            <a:r>
              <a:rPr lang="fr-BE" sz="1800" dirty="0" err="1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funding</a:t>
            </a:r>
            <a:r>
              <a:rPr lang="fr-BE" sz="18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800" dirty="0" err="1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decreased</a:t>
            </a:r>
            <a:r>
              <a:rPr lang="fr-BE" sz="18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800" dirty="0" err="1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fr-BE" sz="18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50% to 43% of </a:t>
            </a:r>
            <a:r>
              <a:rPr lang="fr-BE" sz="1800" dirty="0" err="1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eligible</a:t>
            </a:r>
            <a:r>
              <a:rPr lang="fr-BE" sz="18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800" dirty="0" err="1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costs</a:t>
            </a:r>
            <a:endParaRPr lang="fr-BE" sz="1800" dirty="0" smtClean="0">
              <a:solidFill>
                <a:schemeClr val="bg1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2200" b="0" dirty="0">
              <a:solidFill>
                <a:schemeClr val="bg1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1558399"/>
              </p:ext>
            </p:extLst>
          </p:nvPr>
        </p:nvGraphicFramePr>
        <p:xfrm>
          <a:off x="3203848" y="1916832"/>
          <a:ext cx="576064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441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340768"/>
            <a:ext cx="7924801" cy="936625"/>
          </a:xfrm>
        </p:spPr>
        <p:txBody>
          <a:bodyPr/>
          <a:lstStyle/>
          <a:p>
            <a:r>
              <a:rPr lang="de-DE" kern="1200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NGOs </a:t>
            </a:r>
            <a:r>
              <a:rPr lang="de-DE" kern="1200" dirty="0" err="1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currently</a:t>
            </a:r>
            <a:r>
              <a:rPr lang="de-DE" kern="1200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de-DE" kern="1200" dirty="0" err="1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funded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7584" y="2059445"/>
            <a:ext cx="7651685" cy="395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1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kern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Call </a:t>
            </a:r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2019 - </a:t>
            </a:r>
            <a:r>
              <a:rPr lang="fr-BE" kern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FPA</a:t>
            </a:r>
            <a:endParaRPr lang="en-GB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16833"/>
            <a:ext cx="8138864" cy="4104556"/>
          </a:xfrm>
        </p:spPr>
        <p:txBody>
          <a:bodyPr/>
          <a:lstStyle/>
          <a:p>
            <a:pPr marL="342900" lvl="0" indent="-342900" eaLnBrk="0" hangingPunct="0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>
                    <a:lumMod val="10000"/>
                  </a:schemeClr>
                </a:solidFill>
              </a:rPr>
              <a:t>1</a:t>
            </a:r>
            <a:r>
              <a:rPr lang="en-GB" baseline="30000" dirty="0">
                <a:solidFill>
                  <a:schemeClr val="bg1">
                    <a:lumMod val="10000"/>
                  </a:schemeClr>
                </a:solidFill>
              </a:rPr>
              <a:t>st</a:t>
            </a:r>
            <a:r>
              <a:rPr lang="en-GB" dirty="0">
                <a:solidFill>
                  <a:schemeClr val="bg1">
                    <a:lumMod val="10000"/>
                  </a:schemeClr>
                </a:solidFill>
              </a:rPr>
              <a:t> step: </a:t>
            </a:r>
            <a:r>
              <a:rPr lang="en-GB" dirty="0" smtClean="0">
                <a:solidFill>
                  <a:schemeClr val="bg1">
                    <a:lumMod val="10000"/>
                  </a:schemeClr>
                </a:solidFill>
              </a:rPr>
              <a:t>two-year framework </a:t>
            </a:r>
            <a:r>
              <a:rPr lang="en-GB" dirty="0">
                <a:solidFill>
                  <a:schemeClr val="bg1">
                    <a:lumMod val="10000"/>
                  </a:schemeClr>
                </a:solidFill>
              </a:rPr>
              <a:t>partnership </a:t>
            </a:r>
            <a:r>
              <a:rPr lang="en-GB" dirty="0" smtClean="0">
                <a:solidFill>
                  <a:schemeClr val="bg1">
                    <a:lumMod val="10000"/>
                  </a:schemeClr>
                </a:solidFill>
              </a:rPr>
              <a:t>agreement</a:t>
            </a:r>
            <a:endParaRPr lang="en-GB" dirty="0">
              <a:solidFill>
                <a:schemeClr val="bg1">
                  <a:lumMod val="10000"/>
                </a:schemeClr>
              </a:solidFill>
            </a:endParaRPr>
          </a:p>
          <a:p>
            <a:pPr marL="742950" lvl="1" eaLnBrk="0" hangingPunct="0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bg1">
                    <a:lumMod val="10000"/>
                  </a:schemeClr>
                </a:solidFill>
              </a:rPr>
              <a:t>Focus on </a:t>
            </a:r>
            <a:r>
              <a:rPr lang="en-GB" sz="1800" dirty="0" smtClean="0">
                <a:solidFill>
                  <a:schemeClr val="bg1">
                    <a:lumMod val="10000"/>
                  </a:schemeClr>
                </a:solidFill>
              </a:rPr>
              <a:t>two-year </a:t>
            </a:r>
            <a:r>
              <a:rPr lang="en-GB" sz="1800" dirty="0">
                <a:solidFill>
                  <a:schemeClr val="bg1">
                    <a:lumMod val="10000"/>
                  </a:schemeClr>
                </a:solidFill>
              </a:rPr>
              <a:t>strategy</a:t>
            </a:r>
          </a:p>
          <a:p>
            <a:pPr marL="742950" lvl="1" eaLnBrk="0" hangingPunct="0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bg1">
                    <a:lumMod val="10000"/>
                  </a:schemeClr>
                </a:solidFill>
              </a:rPr>
              <a:t>Including an outline of activities </a:t>
            </a:r>
          </a:p>
          <a:p>
            <a:pPr marL="1143000" lvl="2" indent="-228600" eaLnBrk="0" hangingPunct="0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1">
                    <a:lumMod val="10000"/>
                  </a:schemeClr>
                </a:solidFill>
              </a:rPr>
              <a:t>already known or 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</a:rPr>
              <a:t>based 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</a:rPr>
              <a:t>on experience from previous years</a:t>
            </a:r>
          </a:p>
          <a:p>
            <a:pPr marL="1143000" lvl="2" indent="-228600" eaLnBrk="0" hangingPunct="0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1600" dirty="0" err="1" smtClean="0">
                <a:solidFill>
                  <a:schemeClr val="bg1">
                    <a:lumMod val="10000"/>
                  </a:schemeClr>
                </a:solidFill>
              </a:rPr>
              <a:t>distinguished</a:t>
            </a:r>
            <a:r>
              <a:rPr lang="de-DE" sz="16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10000"/>
                  </a:schemeClr>
                </a:solidFill>
              </a:rPr>
              <a:t>between</a:t>
            </a:r>
            <a:r>
              <a:rPr lang="de-DE" sz="16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10000"/>
                  </a:schemeClr>
                </a:solidFill>
              </a:rPr>
              <a:t>the</a:t>
            </a:r>
            <a:r>
              <a:rPr lang="de-DE" sz="1600" dirty="0">
                <a:solidFill>
                  <a:schemeClr val="bg1">
                    <a:lumMod val="10000"/>
                  </a:schemeClr>
                </a:solidFill>
              </a:rPr>
              <a:t> 2 </a:t>
            </a:r>
            <a:r>
              <a:rPr lang="de-DE" sz="1600" dirty="0" err="1">
                <a:solidFill>
                  <a:schemeClr val="bg1">
                    <a:lumMod val="10000"/>
                  </a:schemeClr>
                </a:solidFill>
              </a:rPr>
              <a:t>years</a:t>
            </a:r>
            <a:endParaRPr lang="en-GB" sz="1600" dirty="0">
              <a:solidFill>
                <a:schemeClr val="bg1">
                  <a:lumMod val="10000"/>
                </a:schemeClr>
              </a:solidFill>
            </a:endParaRPr>
          </a:p>
          <a:p>
            <a:pPr marL="742950" lvl="1" eaLnBrk="0" hangingPunct="0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bg1">
                    <a:lumMod val="10000"/>
                  </a:schemeClr>
                </a:solidFill>
              </a:rPr>
              <a:t>F</a:t>
            </a:r>
            <a:r>
              <a:rPr lang="en-GB" sz="1800" dirty="0" smtClean="0">
                <a:solidFill>
                  <a:schemeClr val="bg1">
                    <a:lumMod val="10000"/>
                  </a:schemeClr>
                </a:solidFill>
              </a:rPr>
              <a:t>inancial </a:t>
            </a:r>
            <a:r>
              <a:rPr lang="en-GB" sz="1800" dirty="0">
                <a:solidFill>
                  <a:schemeClr val="bg1">
                    <a:lumMod val="10000"/>
                  </a:schemeClr>
                </a:solidFill>
              </a:rPr>
              <a:t>details </a:t>
            </a:r>
            <a:r>
              <a:rPr lang="en-GB" sz="1800" dirty="0" smtClean="0">
                <a:solidFill>
                  <a:schemeClr val="bg1">
                    <a:lumMod val="10000"/>
                  </a:schemeClr>
                </a:solidFill>
              </a:rPr>
              <a:t>will </a:t>
            </a:r>
            <a:r>
              <a:rPr lang="en-GB" sz="1800" dirty="0">
                <a:solidFill>
                  <a:schemeClr val="bg1">
                    <a:lumMod val="10000"/>
                  </a:schemeClr>
                </a:solidFill>
              </a:rPr>
              <a:t>be requested at SGA </a:t>
            </a:r>
            <a:r>
              <a:rPr lang="en-GB" sz="1800" dirty="0" smtClean="0">
                <a:solidFill>
                  <a:schemeClr val="bg1">
                    <a:lumMod val="10000"/>
                  </a:schemeClr>
                </a:solidFill>
              </a:rPr>
              <a:t>stage. Finances only matter for:</a:t>
            </a:r>
            <a:endParaRPr lang="en-GB" sz="1800" dirty="0">
              <a:solidFill>
                <a:schemeClr val="bg1">
                  <a:lumMod val="10000"/>
                </a:schemeClr>
              </a:solidFill>
            </a:endParaRPr>
          </a:p>
          <a:p>
            <a:pPr marL="1143000" lvl="2" indent="-228600" eaLnBrk="0" hangingPunct="0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1">
                    <a:lumMod val="10000"/>
                  </a:schemeClr>
                </a:solidFill>
              </a:rPr>
              <a:t>financial viability</a:t>
            </a:r>
          </a:p>
          <a:p>
            <a:pPr marL="1143000" lvl="2" indent="-228600" eaLnBrk="0" hangingPunct="0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1">
                    <a:lumMod val="10000"/>
                  </a:schemeClr>
                </a:solidFill>
              </a:rPr>
              <a:t>budget cut-off</a:t>
            </a:r>
          </a:p>
          <a:p>
            <a:pPr marL="1143000" lvl="2" indent="-228600" eaLnBrk="0" hangingPunct="0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1">
                    <a:lumMod val="10000"/>
                  </a:schemeClr>
                </a:solidFill>
              </a:rPr>
              <a:t>in case of proposals with equal 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</a:rPr>
              <a:t>score - percentage 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</a:rPr>
              <a:t>of EU funding requested compared to 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</a:rPr>
              <a:t>total 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</a:rPr>
              <a:t>eligible 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</a:rPr>
              <a:t>costs</a:t>
            </a:r>
            <a:endParaRPr lang="en-GB" sz="1600" dirty="0">
              <a:solidFill>
                <a:schemeClr val="bg1">
                  <a:lumMod val="10000"/>
                </a:schemeClr>
              </a:solidFill>
            </a:endParaRPr>
          </a:p>
          <a:p>
            <a:pPr marL="742950" lvl="1" eaLnBrk="0" hangingPunct="0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bg1">
                    <a:lumMod val="10000"/>
                  </a:schemeClr>
                </a:solidFill>
              </a:rPr>
              <a:t>No revisions for the FPA</a:t>
            </a:r>
          </a:p>
          <a:p>
            <a:pPr marL="0" indent="0"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8441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340768"/>
            <a:ext cx="7924801" cy="936625"/>
          </a:xfrm>
        </p:spPr>
        <p:txBody>
          <a:bodyPr/>
          <a:lstStyle/>
          <a:p>
            <a:r>
              <a:rPr lang="fr-BE" kern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Call </a:t>
            </a:r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2019 </a:t>
            </a:r>
            <a:r>
              <a:rPr lang="fr-BE" kern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- SGA</a:t>
            </a:r>
            <a:r>
              <a:rPr lang="en-GB" dirty="0"/>
              <a:t/>
            </a:r>
            <a:br>
              <a:rPr lang="en-GB" dirty="0"/>
            </a:br>
            <a:endParaRPr lang="en-GB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4865"/>
            <a:ext cx="7950200" cy="3816524"/>
          </a:xfrm>
        </p:spPr>
        <p:txBody>
          <a:bodyPr/>
          <a:lstStyle/>
          <a:p>
            <a:pPr marL="342900" lvl="0" indent="-342900" eaLnBrk="0" hangingPunct="0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GB" baseline="300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GB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step: specific grant agreements – </a:t>
            </a:r>
            <a:r>
              <a:rPr lang="en-GB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invitation for proposals and </a:t>
            </a:r>
            <a:r>
              <a:rPr lang="en-GB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contract for each financial year (</a:t>
            </a:r>
            <a:r>
              <a:rPr lang="en-GB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</a:t>
            </a:r>
            <a:r>
              <a:rPr lang="en-GB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GB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2021)</a:t>
            </a:r>
            <a:endParaRPr lang="en-GB" dirty="0">
              <a:solidFill>
                <a:schemeClr val="bg1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eaLnBrk="0" hangingPunct="0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Annual </a:t>
            </a:r>
            <a:r>
              <a:rPr lang="en-GB" sz="18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</a:t>
            </a:r>
            <a:r>
              <a:rPr lang="en-GB" sz="18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(from FPA)</a:t>
            </a:r>
            <a:endParaRPr lang="en-GB" sz="1800" dirty="0">
              <a:solidFill>
                <a:schemeClr val="bg1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eaLnBrk="0" hangingPunct="0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Detailed </a:t>
            </a:r>
            <a:r>
              <a:rPr lang="en-GB" sz="18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budget</a:t>
            </a:r>
          </a:p>
          <a:p>
            <a:pPr marL="474663" eaLnBrk="0" hangingPunct="0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Limited </a:t>
            </a:r>
            <a:r>
              <a:rPr lang="en-GB" sz="20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award criteria</a:t>
            </a:r>
          </a:p>
          <a:p>
            <a:pPr marL="474663" eaLnBrk="0" hangingPunct="0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Revision </a:t>
            </a:r>
            <a:r>
              <a:rPr lang="en-GB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phase</a:t>
            </a:r>
          </a:p>
          <a:p>
            <a:pPr marL="474663" eaLnBrk="0" hangingPunct="0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§"/>
            </a:pPr>
            <a:endParaRPr lang="de-DE" dirty="0">
              <a:solidFill>
                <a:schemeClr val="bg1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74663" eaLnBrk="0" hangingPunct="0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NEW: </a:t>
            </a:r>
            <a:r>
              <a:rPr lang="de-DE" dirty="0" err="1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Current</a:t>
            </a:r>
            <a:r>
              <a:rPr lang="de-DE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call</a:t>
            </a:r>
            <a:r>
              <a:rPr lang="de-DE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covers</a:t>
            </a:r>
            <a:r>
              <a:rPr lang="de-DE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FPA </a:t>
            </a:r>
            <a:r>
              <a:rPr lang="de-DE" dirty="0" err="1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de-DE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SGA</a:t>
            </a:r>
            <a:endParaRPr lang="en-GB" dirty="0">
              <a:solidFill>
                <a:schemeClr val="bg1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eaLnBrk="0" hangingPunct="0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de-DE" dirty="0">
              <a:solidFill>
                <a:srgbClr val="808080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2772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kern="1200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From</a:t>
            </a:r>
            <a:r>
              <a:rPr lang="fr-BE" kern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FPA to SGA </a:t>
            </a:r>
            <a:endParaRPr lang="en-GB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altLang="en-US" dirty="0"/>
          </a:p>
        </p:txBody>
      </p:sp>
      <p:sp>
        <p:nvSpPr>
          <p:cNvPr id="10" name="Right Arrow 9"/>
          <p:cNvSpPr/>
          <p:nvPr/>
        </p:nvSpPr>
        <p:spPr>
          <a:xfrm>
            <a:off x="4341934" y="3776723"/>
            <a:ext cx="648072" cy="504056"/>
          </a:xfrm>
          <a:prstGeom prst="rightArrow">
            <a:avLst/>
          </a:prstGeom>
          <a:solidFill>
            <a:srgbClr val="FFFF66"/>
          </a:solidFill>
          <a:ln w="9525" cap="flat" cmpd="sng" algn="ctr">
            <a:solidFill>
              <a:srgbClr val="7030A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39" y="1876101"/>
            <a:ext cx="39719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502" y="4451846"/>
            <a:ext cx="10668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93096"/>
            <a:ext cx="84772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411" y="4816971"/>
            <a:ext cx="25844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968" y="1921396"/>
            <a:ext cx="3762375" cy="395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41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8066" y="1339850"/>
            <a:ext cx="4241967" cy="456011"/>
          </a:xfrm>
        </p:spPr>
        <p:txBody>
          <a:bodyPr/>
          <a:lstStyle/>
          <a:p>
            <a:r>
              <a:rPr lang="fr-BE" dirty="0"/>
              <a:t>EASME LIFE NGO team</a:t>
            </a:r>
            <a:br>
              <a:rPr lang="fr-BE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3568" y="1916833"/>
            <a:ext cx="4048240" cy="4104455"/>
          </a:xfrm>
          <a:ln w="28575">
            <a:solidFill>
              <a:srgbClr val="0070C0"/>
            </a:solidFill>
          </a:ln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fr-BE" sz="2000" dirty="0" smtClean="0"/>
              <a:t>Unit B.3</a:t>
            </a:r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r>
              <a:rPr lang="fr-BE" sz="1200" dirty="0" smtClean="0"/>
              <a:t>	      Astrid Geiger	</a:t>
            </a:r>
          </a:p>
          <a:p>
            <a:pPr marL="0" indent="0">
              <a:buNone/>
            </a:pPr>
            <a:r>
              <a:rPr lang="fr-BE" sz="1200" dirty="0" smtClean="0"/>
              <a:t>	      Head of </a:t>
            </a:r>
            <a:r>
              <a:rPr lang="fr-BE" sz="1200" dirty="0" err="1" smtClean="0"/>
              <a:t>Sector</a:t>
            </a:r>
            <a:r>
              <a:rPr lang="fr-BE" sz="1200" dirty="0" smtClean="0"/>
              <a:t>	</a:t>
            </a:r>
          </a:p>
          <a:p>
            <a:pPr marL="0" indent="0">
              <a:buNone/>
            </a:pPr>
            <a:endParaRPr lang="fr-BE" sz="1200" dirty="0"/>
          </a:p>
          <a:p>
            <a:pPr marL="0" indent="0">
              <a:buNone/>
            </a:pPr>
            <a:endParaRPr lang="fr-BE" sz="1200" dirty="0" smtClean="0"/>
          </a:p>
          <a:p>
            <a:pPr marL="0" indent="0">
              <a:buNone/>
            </a:pPr>
            <a:endParaRPr lang="fr-BE" sz="1200" dirty="0"/>
          </a:p>
          <a:p>
            <a:pPr marL="0" indent="0">
              <a:buNone/>
            </a:pPr>
            <a:endParaRPr lang="fr-BE" sz="1200" dirty="0" smtClean="0"/>
          </a:p>
          <a:p>
            <a:pPr marL="0" indent="0">
              <a:buNone/>
            </a:pPr>
            <a:endParaRPr lang="fr-BE" sz="1200" dirty="0" smtClean="0"/>
          </a:p>
          <a:p>
            <a:pPr marL="0" indent="0">
              <a:buNone/>
            </a:pPr>
            <a:endParaRPr lang="fr-BE" sz="1200" dirty="0"/>
          </a:p>
          <a:p>
            <a:pPr marL="0" indent="0">
              <a:buNone/>
            </a:pPr>
            <a:r>
              <a:rPr lang="fr-BE" sz="1200" dirty="0" smtClean="0"/>
              <a:t>    Eva </a:t>
            </a:r>
            <a:r>
              <a:rPr lang="fr-BE" sz="1200" dirty="0"/>
              <a:t>Paparatti</a:t>
            </a:r>
          </a:p>
          <a:p>
            <a:pPr marL="0" indent="0">
              <a:buNone/>
            </a:pPr>
            <a:r>
              <a:rPr lang="fr-BE" sz="1200" dirty="0" smtClean="0"/>
              <a:t>    Project </a:t>
            </a:r>
            <a:r>
              <a:rPr lang="fr-BE" sz="1200" dirty="0" err="1"/>
              <a:t>adviser</a:t>
            </a:r>
            <a:r>
              <a:rPr lang="fr-BE" sz="1200" dirty="0" smtClean="0"/>
              <a:t>	  Manuel </a:t>
            </a:r>
            <a:r>
              <a:rPr lang="fr-BE" sz="1200" dirty="0" err="1" smtClean="0"/>
              <a:t>Montero</a:t>
            </a:r>
            <a:r>
              <a:rPr lang="fr-BE" sz="1200" dirty="0" smtClean="0"/>
              <a:t> </a:t>
            </a:r>
            <a:r>
              <a:rPr lang="fr-BE" sz="1200" dirty="0" err="1" smtClean="0"/>
              <a:t>Ramírez</a:t>
            </a:r>
            <a:endParaRPr lang="fr-BE" sz="1200" dirty="0" smtClean="0"/>
          </a:p>
          <a:p>
            <a:pPr marL="0" indent="0">
              <a:buNone/>
            </a:pPr>
            <a:r>
              <a:rPr lang="fr-BE" sz="1200" dirty="0" smtClean="0"/>
              <a:t>	       	  Project </a:t>
            </a:r>
            <a:r>
              <a:rPr lang="fr-BE" sz="1200" dirty="0" err="1" smtClean="0"/>
              <a:t>adviser</a:t>
            </a:r>
            <a:endParaRPr lang="en-GB" sz="1200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5076057" y="1196084"/>
            <a:ext cx="3600399" cy="5185244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numCol="1"/>
          <a:lstStyle/>
          <a:p>
            <a:pPr marL="0" indent="0" algn="ctr">
              <a:buNone/>
            </a:pPr>
            <a:r>
              <a:rPr lang="fr-BE" sz="2000" i="0" dirty="0" smtClean="0">
                <a:solidFill>
                  <a:schemeClr val="tx1"/>
                </a:solidFill>
              </a:rPr>
              <a:t>Unit C.1.7</a:t>
            </a:r>
          </a:p>
          <a:p>
            <a:endParaRPr lang="fr-BE" sz="1400" i="0" dirty="0">
              <a:solidFill>
                <a:schemeClr val="tx1"/>
              </a:solidFill>
            </a:endParaRPr>
          </a:p>
          <a:p>
            <a:pPr algn="just"/>
            <a:endParaRPr lang="fr-BE" sz="1400" i="0" dirty="0" smtClean="0">
              <a:solidFill>
                <a:schemeClr val="tx1"/>
              </a:solidFill>
            </a:endParaRPr>
          </a:p>
          <a:p>
            <a:pPr algn="just"/>
            <a:endParaRPr lang="fr-BE" sz="1400" i="0" dirty="0">
              <a:solidFill>
                <a:schemeClr val="tx1"/>
              </a:solidFill>
            </a:endParaRPr>
          </a:p>
          <a:p>
            <a:pPr algn="just"/>
            <a:endParaRPr lang="fr-BE" sz="1400" i="0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fr-BE" sz="1200" i="0" dirty="0" smtClean="0">
                <a:solidFill>
                  <a:schemeClr val="tx1"/>
                </a:solidFill>
              </a:rPr>
              <a:t>	   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fr-BE" sz="1200" i="0" dirty="0">
                <a:solidFill>
                  <a:schemeClr val="tx1"/>
                </a:solidFill>
              </a:rPr>
              <a:t>	 </a:t>
            </a:r>
            <a:r>
              <a:rPr lang="fr-BE" sz="1200" i="0" dirty="0" smtClean="0">
                <a:solidFill>
                  <a:schemeClr val="tx1"/>
                </a:solidFill>
              </a:rPr>
              <a:t>     Lorenzina Bruno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fr-BE" sz="1200" i="0" dirty="0" smtClean="0">
                <a:solidFill>
                  <a:schemeClr val="tx1"/>
                </a:solidFill>
              </a:rPr>
              <a:t>	      Senior </a:t>
            </a:r>
            <a:r>
              <a:rPr lang="fr-BE" sz="1200" i="0" dirty="0" err="1" smtClean="0">
                <a:solidFill>
                  <a:schemeClr val="tx1"/>
                </a:solidFill>
              </a:rPr>
              <a:t>financial</a:t>
            </a:r>
            <a:r>
              <a:rPr lang="fr-BE" sz="1200" i="0" dirty="0">
                <a:solidFill>
                  <a:schemeClr val="tx1"/>
                </a:solidFill>
              </a:rPr>
              <a:t> </a:t>
            </a:r>
            <a:r>
              <a:rPr lang="fr-BE" sz="1200" i="0" dirty="0" err="1" smtClean="0">
                <a:solidFill>
                  <a:schemeClr val="tx1"/>
                </a:solidFill>
              </a:rPr>
              <a:t>officer</a:t>
            </a:r>
            <a:r>
              <a:rPr lang="fr-BE" sz="1200" i="0" dirty="0" smtClean="0">
                <a:solidFill>
                  <a:schemeClr val="tx1"/>
                </a:solidFill>
              </a:rPr>
              <a:t>    </a:t>
            </a:r>
          </a:p>
          <a:p>
            <a:pPr>
              <a:spcBef>
                <a:spcPts val="0"/>
              </a:spcBef>
            </a:pPr>
            <a:endParaRPr lang="fr-BE" sz="1200" i="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fr-BE" sz="1200" i="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fr-BE" sz="1200" i="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fr-BE" sz="1200" i="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fr-BE" sz="1200" i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fr-BE" sz="1200" i="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BE" sz="1200" i="0" dirty="0" smtClean="0">
                <a:solidFill>
                  <a:schemeClr val="tx1"/>
                </a:solidFill>
              </a:rPr>
              <a:t>Georgios </a:t>
            </a:r>
            <a:r>
              <a:rPr lang="fr-BE" sz="1200" i="0" dirty="0" err="1" smtClean="0">
                <a:solidFill>
                  <a:schemeClr val="tx1"/>
                </a:solidFill>
              </a:rPr>
              <a:t>Georgiadis</a:t>
            </a:r>
            <a:r>
              <a:rPr lang="fr-BE" sz="1200" i="0" dirty="0" smtClean="0">
                <a:solidFill>
                  <a:schemeClr val="tx1"/>
                </a:solidFill>
              </a:rPr>
              <a:t>	      Fabio </a:t>
            </a:r>
            <a:r>
              <a:rPr lang="fr-BE" sz="1200" i="0" dirty="0">
                <a:solidFill>
                  <a:schemeClr val="tx1"/>
                </a:solidFill>
              </a:rPr>
              <a:t>Leone </a:t>
            </a:r>
            <a:r>
              <a:rPr lang="fr-BE" sz="1200" i="0" dirty="0" smtClean="0">
                <a:solidFill>
                  <a:schemeClr val="tx1"/>
                </a:solidFill>
              </a:rPr>
              <a:t>Financial </a:t>
            </a:r>
            <a:r>
              <a:rPr lang="fr-BE" sz="1200" i="0" dirty="0" err="1" smtClean="0">
                <a:solidFill>
                  <a:schemeClr val="tx1"/>
                </a:solidFill>
              </a:rPr>
              <a:t>officer</a:t>
            </a:r>
            <a:r>
              <a:rPr lang="fr-BE" sz="1200" i="0" dirty="0" smtClean="0">
                <a:solidFill>
                  <a:schemeClr val="tx1"/>
                </a:solidFill>
              </a:rPr>
              <a:t> 	      Financial </a:t>
            </a:r>
            <a:r>
              <a:rPr lang="fr-BE" sz="1200" i="0" dirty="0" err="1">
                <a:solidFill>
                  <a:schemeClr val="tx1"/>
                </a:solidFill>
              </a:rPr>
              <a:t>officer</a:t>
            </a:r>
            <a:endParaRPr lang="fr-BE" sz="1200" i="0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fr-BE" sz="1200" i="0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fr-BE" sz="1200" i="0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fr-BE" sz="1200" i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fr-BE" sz="1200" i="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fr-BE" sz="1200" i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fr-BE" sz="1200" i="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fr-BE" sz="1200" i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BE" sz="1200" i="0" dirty="0" smtClean="0">
                <a:solidFill>
                  <a:schemeClr val="tx1"/>
                </a:solidFill>
              </a:rPr>
              <a:t>Anita </a:t>
            </a:r>
            <a:r>
              <a:rPr lang="fr-BE" sz="1200" i="0" dirty="0" err="1">
                <a:solidFill>
                  <a:schemeClr val="tx1"/>
                </a:solidFill>
              </a:rPr>
              <a:t>Prtenjaca</a:t>
            </a:r>
            <a:r>
              <a:rPr lang="fr-BE" sz="1200" i="0" dirty="0">
                <a:solidFill>
                  <a:schemeClr val="tx1"/>
                </a:solidFill>
              </a:rPr>
              <a:t>  </a:t>
            </a:r>
            <a:r>
              <a:rPr lang="fr-BE" sz="1200" i="0" dirty="0" smtClean="0">
                <a:solidFill>
                  <a:schemeClr val="tx1"/>
                </a:solidFill>
              </a:rPr>
              <a:t>	    Greg </a:t>
            </a:r>
            <a:r>
              <a:rPr lang="fr-BE" sz="1200" i="0" dirty="0" err="1">
                <a:solidFill>
                  <a:schemeClr val="tx1"/>
                </a:solidFill>
              </a:rPr>
              <a:t>Ziakas</a:t>
            </a:r>
            <a:endParaRPr lang="fr-BE" sz="1200" i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BE" sz="1200" i="0" dirty="0" smtClean="0">
                <a:solidFill>
                  <a:schemeClr val="tx1"/>
                </a:solidFill>
              </a:rPr>
              <a:t>Financial </a:t>
            </a:r>
            <a:r>
              <a:rPr lang="fr-BE" sz="1200" i="0" dirty="0" err="1" smtClean="0">
                <a:solidFill>
                  <a:schemeClr val="tx1"/>
                </a:solidFill>
              </a:rPr>
              <a:t>officer</a:t>
            </a:r>
            <a:r>
              <a:rPr lang="fr-BE" sz="1200" i="0" dirty="0" smtClean="0">
                <a:solidFill>
                  <a:schemeClr val="tx1"/>
                </a:solidFill>
              </a:rPr>
              <a:t>	    Financial </a:t>
            </a:r>
            <a:r>
              <a:rPr lang="fr-BE" sz="1200" i="0" dirty="0" err="1">
                <a:solidFill>
                  <a:schemeClr val="tx1"/>
                </a:solidFill>
              </a:rPr>
              <a:t>officer</a:t>
            </a:r>
            <a:endParaRPr lang="fr-BE" sz="1200" i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fr-BE" sz="1200" i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BE" sz="1200" i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BE" sz="1200" i="0" dirty="0">
              <a:solidFill>
                <a:schemeClr val="tx1"/>
              </a:solidFill>
            </a:endParaRPr>
          </a:p>
          <a:p>
            <a:endParaRPr lang="fr-BE" sz="1200" i="0" dirty="0" smtClean="0">
              <a:solidFill>
                <a:schemeClr val="tx1"/>
              </a:solidFill>
            </a:endParaRPr>
          </a:p>
          <a:p>
            <a:endParaRPr lang="fr-BE" sz="1200" i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BE" sz="1200" i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BE" sz="1200" i="0" dirty="0">
              <a:solidFill>
                <a:schemeClr val="tx1"/>
              </a:solidFill>
            </a:endParaRPr>
          </a:p>
          <a:p>
            <a:endParaRPr lang="fr-BE" sz="1200" i="0" dirty="0" smtClean="0">
              <a:solidFill>
                <a:schemeClr val="tx1"/>
              </a:solidFill>
            </a:endParaRPr>
          </a:p>
          <a:p>
            <a:endParaRPr lang="fr-BE" sz="1200" i="0" dirty="0" smtClean="0">
              <a:solidFill>
                <a:schemeClr val="tx1"/>
              </a:solidFill>
            </a:endParaRPr>
          </a:p>
          <a:p>
            <a:endParaRPr lang="fr-BE" sz="1200" i="0" dirty="0">
              <a:solidFill>
                <a:schemeClr val="tx1"/>
              </a:solidFill>
            </a:endParaRPr>
          </a:p>
          <a:p>
            <a:endParaRPr lang="fr-BE" sz="1200" i="0" dirty="0" smtClean="0">
              <a:solidFill>
                <a:schemeClr val="tx1"/>
              </a:solidFill>
            </a:endParaRPr>
          </a:p>
          <a:p>
            <a:pPr lvl="3"/>
            <a:endParaRPr lang="fr-BE" sz="800" i="0" dirty="0">
              <a:solidFill>
                <a:schemeClr val="tx1"/>
              </a:solidFill>
            </a:endParaRPr>
          </a:p>
          <a:p>
            <a:endParaRPr lang="fr-BE" sz="1200" i="0" dirty="0" smtClean="0">
              <a:solidFill>
                <a:schemeClr val="tx1"/>
              </a:solidFill>
            </a:endParaRPr>
          </a:p>
          <a:p>
            <a:endParaRPr lang="fr-BE" sz="1200" i="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fr-BE" sz="1200" i="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fr-BE" sz="1200" i="0" dirty="0">
              <a:solidFill>
                <a:schemeClr val="tx1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fr-BE" sz="1200" i="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fr-BE" sz="1200" i="0" dirty="0">
              <a:solidFill>
                <a:schemeClr val="tx1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fr-BE" sz="1200" i="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fr-BE" sz="1200" i="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fr-BE" sz="1200" i="0" dirty="0">
              <a:solidFill>
                <a:schemeClr val="tx1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fr-BE" sz="1200" i="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fr-BE" sz="1200" i="0" dirty="0">
              <a:solidFill>
                <a:schemeClr val="tx1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fr-BE" sz="1200" i="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fr-BE" sz="1200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916" y="1695879"/>
            <a:ext cx="1036712" cy="1036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787" y="2411893"/>
            <a:ext cx="1120899" cy="1120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82" y="4077071"/>
            <a:ext cx="1120899" cy="11208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872" y="3140968"/>
            <a:ext cx="1080120" cy="10801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5686" y="4027852"/>
            <a:ext cx="1117479" cy="14594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177" y="4856546"/>
            <a:ext cx="1353268" cy="10149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163546"/>
            <a:ext cx="1057542" cy="10575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7791" y="4741701"/>
            <a:ext cx="1162680" cy="11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3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474" y="1904421"/>
            <a:ext cx="3362249" cy="434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kern="1200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From</a:t>
            </a:r>
            <a:r>
              <a:rPr lang="fr-BE" kern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SGA call to SGA signatures</a:t>
            </a:r>
            <a:endParaRPr lang="en-GB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92375"/>
            <a:ext cx="7933267" cy="3624108"/>
          </a:xfrm>
        </p:spPr>
        <p:txBody>
          <a:bodyPr/>
          <a:lstStyle/>
          <a:p>
            <a:pPr marL="0" indent="0">
              <a:buNone/>
            </a:pPr>
            <a:endParaRPr lang="en-GB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3312368" cy="425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283968" y="3786708"/>
            <a:ext cx="683690" cy="504056"/>
          </a:xfrm>
          <a:prstGeom prst="rightArrow">
            <a:avLst/>
          </a:prstGeom>
          <a:solidFill>
            <a:srgbClr val="FFFF66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7" name="TextBox 6"/>
          <p:cNvSpPr txBox="1"/>
          <p:nvPr/>
        </p:nvSpPr>
        <p:spPr>
          <a:xfrm>
            <a:off x="5188236" y="5777929"/>
            <a:ext cx="1611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Revision</a:t>
            </a:r>
            <a:endParaRPr kumimoji="0" lang="en-GB" sz="160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 rot="740745">
            <a:off x="5577874" y="529681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Failing/not submitted</a:t>
            </a:r>
          </a:p>
        </p:txBody>
      </p:sp>
      <p:sp>
        <p:nvSpPr>
          <p:cNvPr id="10" name="Curved Up Arrow 9"/>
          <p:cNvSpPr/>
          <p:nvPr/>
        </p:nvSpPr>
        <p:spPr>
          <a:xfrm rot="17384493">
            <a:off x="7814746" y="5246388"/>
            <a:ext cx="720080" cy="288032"/>
          </a:xfrm>
          <a:prstGeom prst="curvedUpArrow">
            <a:avLst/>
          </a:prstGeom>
          <a:solidFill>
            <a:srgbClr val="FF00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3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26119"/>
              </p:ext>
            </p:extLst>
          </p:nvPr>
        </p:nvGraphicFramePr>
        <p:xfrm>
          <a:off x="611560" y="1412776"/>
          <a:ext cx="7950678" cy="4392489"/>
        </p:xfrm>
        <a:graphic>
          <a:graphicData uri="http://schemas.openxmlformats.org/drawingml/2006/table">
            <a:tbl>
              <a:tblPr firstRow="1" firstCol="1" bandRow="1"/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8455"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750"/>
                        </a:spcBef>
                        <a:spcAft>
                          <a:spcPts val="150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Calendar</a:t>
                      </a:r>
                      <a:b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</a:b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Call for proposals for NGOs in </a:t>
                      </a:r>
                      <a:r>
                        <a:rPr lang="en-GB" sz="1200" b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(financial years </a:t>
                      </a:r>
                      <a:r>
                        <a:rPr lang="en-GB" sz="1200" b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and </a:t>
                      </a:r>
                      <a:r>
                        <a:rPr lang="en-GB" sz="1200" b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2021) </a:t>
                      </a:r>
                      <a:endParaRPr lang="en-GB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0898" marR="80898" marT="76200" marB="7620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590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59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50"/>
                        </a:spcBef>
                        <a:spcAft>
                          <a:spcPts val="15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a)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898" marR="80898" marT="76200" marB="7620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50"/>
                        </a:spcBef>
                        <a:spcAft>
                          <a:spcPts val="15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Publication of the present call for proposals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0898" marR="80898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50"/>
                        </a:spcBef>
                        <a:spcAft>
                          <a:spcPts val="150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March 2019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0898" marR="80898" marT="76200" marB="76200" anchor="ctr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01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50"/>
                        </a:spcBef>
                        <a:spcAft>
                          <a:spcPts val="15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)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898" marR="80898" marT="76200" marB="7620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F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50"/>
                        </a:spcBef>
                        <a:spcAft>
                          <a:spcPts val="15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Closing date/deadline for submitting applications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0898" marR="80898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F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50"/>
                        </a:spcBef>
                        <a:spcAft>
                          <a:spcPts val="150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June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(16h00 if hand-delivered) 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0898" marR="80898" marT="76200" marB="76200" anchor="ctr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56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50"/>
                        </a:spcBef>
                        <a:spcAft>
                          <a:spcPts val="15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c)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898" marR="80898" marT="76200" marB="7620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750"/>
                        </a:spcBef>
                        <a:spcAft>
                          <a:spcPts val="1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Notification of results/information to all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applicants and invitation for 2020 work programmes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0898" marR="80898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50"/>
                        </a:spcBef>
                        <a:spcAft>
                          <a:spcPts val="15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October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2019*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0898" marR="80898" marT="76200" marB="76200" anchor="ctr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92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50"/>
                        </a:spcBef>
                        <a:spcAft>
                          <a:spcPts val="150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d)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898" marR="80898" marT="76200" marB="7620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F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50"/>
                        </a:spcBef>
                        <a:spcAft>
                          <a:spcPts val="150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Signature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of the framework partnership agreements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0898" marR="80898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F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50"/>
                        </a:spcBef>
                        <a:spcAft>
                          <a:spcPts val="150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October 2019*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0898" marR="80898" marT="76200" marB="76200" anchor="ctr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59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50"/>
                        </a:spcBef>
                        <a:spcAft>
                          <a:spcPts val="15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e)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898" marR="80898" marT="76200" marB="7620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50"/>
                        </a:spcBef>
                        <a:spcAft>
                          <a:spcPts val="1500"/>
                        </a:spcAft>
                      </a:pPr>
                      <a:r>
                        <a:rPr lang="fr-FR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Deadline for </a:t>
                      </a:r>
                      <a:r>
                        <a:rPr lang="fr-FR" sz="1200" dirty="0" err="1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submitting</a:t>
                      </a:r>
                      <a:r>
                        <a:rPr lang="fr-FR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SGA </a:t>
                      </a:r>
                      <a:r>
                        <a:rPr lang="fr-FR" sz="1200" dirty="0" err="1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proposals</a:t>
                      </a:r>
                      <a:endParaRPr lang="en-GB" sz="12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0898" marR="80898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50"/>
                        </a:spcBef>
                        <a:spcAft>
                          <a:spcPts val="150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Around one month from the invitation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0898" marR="80898" marT="76200" marB="76200" anchor="ctr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59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50"/>
                        </a:spcBef>
                        <a:spcAft>
                          <a:spcPts val="15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f)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898" marR="80898" marT="76200" marB="7620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F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50"/>
                        </a:spcBef>
                        <a:spcAft>
                          <a:spcPts val="150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Notification of results for SGA proposals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0898" marR="80898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F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50"/>
                        </a:spcBef>
                        <a:spcAft>
                          <a:spcPts val="15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December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2019*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0898" marR="80898" marT="76200" marB="76200" anchor="ctr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47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50"/>
                        </a:spcBef>
                        <a:spcAft>
                          <a:spcPts val="15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g)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898" marR="80898" marT="76200" marB="7620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50"/>
                        </a:spcBef>
                        <a:spcAft>
                          <a:spcPts val="15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Revisions of the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work programmes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0898" marR="80898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50"/>
                        </a:spcBef>
                        <a:spcAft>
                          <a:spcPts val="150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December-January 2019-2020*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0898" marR="80898" marT="76200" marB="76200" anchor="ctr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327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50"/>
                        </a:spcBef>
                        <a:spcAft>
                          <a:spcPts val="15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h)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898" marR="80898" marT="76200" marB="7620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50"/>
                        </a:spcBef>
                        <a:spcAft>
                          <a:spcPts val="15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Signature of the specific operating grant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agreements</a:t>
                      </a:r>
                    </a:p>
                  </a:txBody>
                  <a:tcPr marL="80898" marR="80898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750"/>
                        </a:spcBef>
                        <a:spcAft>
                          <a:spcPts val="150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February-April 2020*</a:t>
                      </a:r>
                    </a:p>
                  </a:txBody>
                  <a:tcPr marL="80898" marR="80898" marT="76200" marB="76200" anchor="ctr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55576" y="5949280"/>
            <a:ext cx="3455988" cy="2883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BE" sz="1200" dirty="0" smtClean="0">
                <a:solidFill>
                  <a:schemeClr val="tx1"/>
                </a:solidFill>
                <a:latin typeface="+mn-lt"/>
              </a:rPr>
              <a:t>* Indicative dates</a:t>
            </a:r>
            <a:endParaRPr lang="en-GB" sz="1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140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FPA Call 2019 - Budget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04864"/>
            <a:ext cx="7950200" cy="3456384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Indicative budget for this call: 2 x 12 million €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 35 NGOs </a:t>
            </a:r>
            <a:r>
              <a:rPr lang="de-DE" sz="20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</a:t>
            </a:r>
            <a:r>
              <a:rPr lang="de-DE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funded</a:t>
            </a:r>
            <a:r>
              <a:rPr lang="de-DE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</a:t>
            </a:r>
            <a:r>
              <a:rPr lang="de-DE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</a:t>
            </a:r>
            <a:endParaRPr lang="en-GB" sz="20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Maximum EU funding: 60% of total eligible costs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700.000 € EU funding maximum per grant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Organisations</a:t>
            </a:r>
            <a:r>
              <a:rPr lang="en-U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 </a:t>
            </a:r>
            <a:r>
              <a:rPr lang="en-U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FPA 2017</a:t>
            </a: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EU requested funding limited to the amounts requested for 2018 and 2019</a:t>
            </a:r>
            <a:endParaRPr lang="en-GB" sz="20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9" r="18342"/>
          <a:stretch/>
        </p:blipFill>
        <p:spPr>
          <a:xfrm>
            <a:off x="7183224" y="5010150"/>
            <a:ext cx="1960776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kern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051099"/>
            <a:ext cx="7950200" cy="3529013"/>
          </a:xfrm>
        </p:spPr>
        <p:txBody>
          <a:bodyPr/>
          <a:lstStyle/>
          <a:p>
            <a:pPr lvl="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Pre-assessment </a:t>
            </a:r>
            <a:r>
              <a:rPr lang="en-GB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external experts (independent </a:t>
            </a:r>
            <a: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evaluations</a:t>
            </a:r>
            <a:r>
              <a:rPr lang="en-GB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GB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 </a:t>
            </a:r>
            <a: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assessment </a:t>
            </a:r>
            <a:r>
              <a:rPr lang="en-GB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an Evaluation Committee (EASME, DG </a:t>
            </a:r>
            <a: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 and DG </a:t>
            </a:r>
            <a:r>
              <a:rPr lang="en-GB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Climate Action)</a:t>
            </a:r>
          </a:p>
          <a:p>
            <a:pPr lvl="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BE" sz="18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Recommendation</a:t>
            </a:r>
            <a:r>
              <a:rPr lang="fr-BE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80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established</a:t>
            </a:r>
            <a:r>
              <a:rPr lang="fr-BE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fr-BE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consensus</a:t>
            </a:r>
            <a:endParaRPr lang="en-GB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eaLnBrk="1" hangingPunct="1">
              <a:spcBef>
                <a:spcPts val="600"/>
              </a:spcBef>
              <a:spcAft>
                <a:spcPts val="600"/>
              </a:spcAft>
              <a:buClrTx/>
              <a:buNone/>
            </a:pPr>
            <a:endParaRPr lang="en-GB" altLang="en-US" sz="2000" b="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6" name="Picture 2" descr="H:\My Documents\EASME - Work - NGO\smiley face op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19" y="4437112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40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kern="12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Admissibility</a:t>
            </a:r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and exclusion </a:t>
            </a:r>
            <a:r>
              <a:rPr lang="fr-BE" kern="12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criteria</a:t>
            </a:r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– </a:t>
            </a:r>
            <a:r>
              <a:rPr lang="fr-BE" kern="12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read</a:t>
            </a:r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the call!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76872"/>
            <a:ext cx="7994848" cy="3888431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 important: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Don't miss the deadline: </a:t>
            </a:r>
            <a:r>
              <a:rPr lang="en-GB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</a:t>
            </a:r>
            <a:r>
              <a:rPr lang="en-GB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June </a:t>
            </a:r>
            <a:r>
              <a:rPr lang="en-GB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 </a:t>
            </a:r>
            <a:r>
              <a:rPr lang="en-GB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GB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16h00 for </a:t>
            </a:r>
            <a:r>
              <a:rPr lang="en-GB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 delivery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1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</a:t>
            </a:r>
            <a:r>
              <a:rPr lang="de-DE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application</a:t>
            </a:r>
            <a:r>
              <a:rPr lang="de-DE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forms</a:t>
            </a:r>
            <a:endParaRPr lang="de-DE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de-DE" sz="1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</a:t>
            </a:r>
            <a:r>
              <a:rPr lang="de-DE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must </a:t>
            </a:r>
            <a:r>
              <a:rPr lang="de-DE" sz="1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</a:t>
            </a:r>
            <a:r>
              <a:rPr lang="de-DE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complete</a:t>
            </a:r>
            <a:r>
              <a:rPr lang="de-DE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must include a </a:t>
            </a:r>
            <a:r>
              <a:rPr lang="en-GB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hard copy and an electronic version (</a:t>
            </a:r>
            <a:r>
              <a:rPr lang="en-GB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CDrom</a:t>
            </a:r>
            <a:r>
              <a:rPr lang="en-GB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 USB stick</a:t>
            </a:r>
            <a:r>
              <a:rPr lang="en-GB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BE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</a:t>
            </a:r>
            <a:r>
              <a:rPr lang="fr-BE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</a:t>
            </a:r>
            <a:r>
              <a:rPr lang="fr-BE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fr-BE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declaration</a:t>
            </a:r>
            <a:r>
              <a:rPr lang="fr-BE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fr-BE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</a:t>
            </a:r>
            <a:r>
              <a:rPr lang="fr-BE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A1)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BE" sz="20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20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97152"/>
            <a:ext cx="250711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55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kern="12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Who</a:t>
            </a:r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BE" kern="12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can</a:t>
            </a:r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BE" kern="12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apply</a:t>
            </a:r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? </a:t>
            </a:r>
            <a:r>
              <a:rPr lang="fr-BE" kern="12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Eligibility</a:t>
            </a:r>
            <a:r>
              <a:rPr lang="fr-BE" kern="1200" baseline="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BE" kern="1200" baseline="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criteria</a:t>
            </a:r>
            <a:r>
              <a:rPr lang="fr-BE" kern="1200" baseline="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2857"/>
            <a:ext cx="6194648" cy="3888431"/>
          </a:xfrm>
        </p:spPr>
        <p:txBody>
          <a:bodyPr/>
          <a:lstStyle/>
          <a:p>
            <a:pPr marL="0" indent="0">
              <a:lnSpc>
                <a:spcPct val="90000"/>
              </a:lnSpc>
              <a:buClr>
                <a:srgbClr val="C00000"/>
              </a:buClr>
              <a:buNone/>
            </a:pPr>
            <a:r>
              <a:rPr lang="en-GB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Applicants must be: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Non-profit legal </a:t>
            </a:r>
            <a:r>
              <a:rPr lang="de-DE" sz="18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entities</a:t>
            </a:r>
            <a:endParaRPr lang="en-GB" sz="18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Independent </a:t>
            </a:r>
            <a:r>
              <a:rPr lang="fr-BE" sz="1800" b="0" i="0" u="none" dirty="0" err="1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fr-BE" sz="1800" b="0" i="0" u="none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800" b="0" i="0" u="none" dirty="0" err="1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government</a:t>
            </a:r>
            <a:r>
              <a:rPr lang="fr-BE" sz="1800" b="0" i="0" u="none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fr-BE" sz="1800" b="0" i="0" u="none" dirty="0" err="1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authorities</a:t>
            </a:r>
            <a:r>
              <a:rPr lang="fr-BE" sz="1800" b="0" i="0" u="none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r-BE" sz="1800" b="0" i="0" u="none" dirty="0" err="1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political</a:t>
            </a:r>
            <a:r>
              <a:rPr lang="fr-BE" sz="1800" b="0" i="0" u="none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parties and commercial organisations 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Primarily active in field of environment and/or climate action with an environmental/climate objective </a:t>
            </a:r>
            <a:r>
              <a:rPr lang="fr-BE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(proof: </a:t>
            </a:r>
            <a:r>
              <a:rPr lang="fr-BE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statutes</a:t>
            </a:r>
            <a:r>
              <a:rPr lang="fr-BE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GB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Aiming at t</a:t>
            </a:r>
            <a:r>
              <a:rPr lang="en-GB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 public good and sustainable development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Involved in the development, implementation and enforcement of Union environmental and/or climate policy and legislation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1800" b="0" dirty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Picture 2" descr="H:\My Documents\EASME - Work - NGO\eligibility-for-pell-grant-300x2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232" y="5005137"/>
            <a:ext cx="2174830" cy="185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39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kern="12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Who</a:t>
            </a:r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BE" kern="12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can</a:t>
            </a:r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BE" kern="12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apply</a:t>
            </a:r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? </a:t>
            </a:r>
            <a:r>
              <a:rPr lang="fr-BE" kern="12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Eligibility</a:t>
            </a:r>
            <a:r>
              <a:rPr lang="fr-BE" kern="1200" baseline="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BE" kern="1200" baseline="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criteria</a:t>
            </a:r>
            <a:r>
              <a:rPr lang="fr-BE" kern="1200" baseline="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BE" kern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(</a:t>
            </a:r>
            <a:r>
              <a:rPr lang="fr-BE" kern="1200" baseline="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060848"/>
            <a:ext cx="7950200" cy="3529013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None/>
            </a:pPr>
            <a:r>
              <a:rPr lang="en-GB" sz="2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Applicants have to:</a:t>
            </a:r>
          </a:p>
          <a:p>
            <a:pPr eaLnBrk="1" fontAlgn="auto" hangingPunct="1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 </a:t>
            </a:r>
            <a: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legally established in one of the </a:t>
            </a:r>
            <a:r>
              <a:rPr lang="en-GB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 </a:t>
            </a:r>
            <a: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Member </a:t>
            </a:r>
            <a:r>
              <a:rPr lang="en-GB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States</a:t>
            </a:r>
            <a:endParaRPr lang="en-GB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operate </a:t>
            </a:r>
            <a: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Union level with a </a:t>
            </a:r>
            <a:r>
              <a:rPr lang="en-GB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fixed structure </a:t>
            </a:r>
            <a: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activities covering at least three EU Member </a:t>
            </a:r>
            <a:r>
              <a:rPr lang="en-GB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States</a:t>
            </a:r>
          </a:p>
          <a:p>
            <a:pPr marL="685800" lvl="1" eaLnBrk="1" fontAlgn="auto" hangingPunct="1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this end, partnerships, networks and memberships are eligible if they are formally established as a legal entity (represented by a management board or other administrative forum). Loose co-operations or temporary partnerships are not eligible</a:t>
            </a:r>
          </a:p>
          <a:p>
            <a:pPr eaLnBrk="1" fontAlgn="auto" hangingPunct="1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NB: national </a:t>
            </a:r>
            <a: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NGOs are not targeted by this </a:t>
            </a:r>
            <a:r>
              <a:rPr lang="en-GB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call</a:t>
            </a:r>
          </a:p>
          <a:p>
            <a:pPr marL="0" indent="0" eaLnBrk="1" fontAlgn="auto" hangingPunct="1">
              <a:spcAft>
                <a:spcPts val="600"/>
              </a:spcAft>
              <a:buClr>
                <a:srgbClr val="C00000"/>
              </a:buClr>
              <a:buNone/>
            </a:pPr>
            <a:endParaRPr lang="en-GB" sz="1800" b="0" dirty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0" indent="0" rtl="0" eaLnBrk="1" fontAlgn="auto" hangingPunct="1">
              <a:buClr>
                <a:srgbClr val="C00000"/>
              </a:buClr>
              <a:buNone/>
            </a:pPr>
            <a:endParaRPr lang="en-GB" sz="1600" dirty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026" name="Picture 2" descr="H:\My Documents\EASME - Work - NGO\eligibility-for-pell-grant-300x2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886" y="5028980"/>
            <a:ext cx="2159114" cy="184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31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kern="1200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Selection</a:t>
            </a:r>
            <a:r>
              <a:rPr lang="fr-BE" kern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BE" kern="1200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2857"/>
            <a:ext cx="7950200" cy="3888532"/>
          </a:xfrm>
        </p:spPr>
        <p:txBody>
          <a:bodyPr/>
          <a:lstStyle/>
          <a:p>
            <a:pPr marL="822960" lvl="1" indent="-457200" eaLnBrk="1" fontAlgn="auto" hangingPunct="1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  <a:defRPr/>
            </a:pPr>
            <a:r>
              <a:rPr lang="fr-BE" kern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Operational</a:t>
            </a:r>
            <a:r>
              <a:rPr lang="fr-BE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kern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capacity</a:t>
            </a:r>
            <a:endParaRPr lang="fr-BE" kern="1200" dirty="0">
              <a:solidFill>
                <a:prstClr val="black">
                  <a:lumMod val="75000"/>
                  <a:lumOff val="2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 eaLnBrk="1" fontAlgn="auto" hangingPunct="1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  <a:defRPr/>
            </a:pPr>
            <a:r>
              <a:rPr lang="fr-BE" sz="1800" kern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Assessment</a:t>
            </a:r>
            <a:r>
              <a:rPr lang="fr-BE" sz="18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fr-BE" sz="1800" kern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professional</a:t>
            </a:r>
            <a:r>
              <a:rPr lang="fr-BE" sz="18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800" kern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competencies</a:t>
            </a:r>
            <a:r>
              <a:rPr lang="fr-BE" sz="18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qualifications </a:t>
            </a:r>
            <a:r>
              <a:rPr lang="fr-BE" sz="1800" kern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based</a:t>
            </a:r>
            <a:r>
              <a:rPr lang="fr-BE" sz="18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lang="fr-BE" sz="1800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CVs</a:t>
            </a:r>
            <a:r>
              <a:rPr lang="fr-BE" sz="1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fr-BE" sz="1800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recent</a:t>
            </a:r>
            <a:r>
              <a:rPr lang="fr-BE" sz="1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800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activity</a:t>
            </a:r>
            <a:r>
              <a:rPr lang="fr-BE" sz="1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8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reports</a:t>
            </a:r>
          </a:p>
          <a:p>
            <a:pPr marL="457200" lvl="1" indent="0" eaLnBrk="1" fontAlgn="auto" hangingPunct="1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  <a:defRPr/>
            </a:pPr>
            <a:endParaRPr lang="fr-BE" sz="1800" kern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22960" lvl="1" indent="-457200" eaLnBrk="1" fontAlgn="auto" hangingPunct="1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  <a:defRPr/>
            </a:pPr>
            <a:r>
              <a:rPr lang="fr-BE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Financial </a:t>
            </a:r>
            <a:r>
              <a:rPr lang="fr-BE" kern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capacity</a:t>
            </a:r>
            <a:endParaRPr lang="fr-BE" kern="1200" dirty="0">
              <a:solidFill>
                <a:prstClr val="black">
                  <a:lumMod val="75000"/>
                  <a:lumOff val="2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11163" indent="0" fontAlgn="auto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  <a:defRPr/>
            </a:pPr>
            <a:r>
              <a:rPr lang="fr-BE" sz="1800" kern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Assessment</a:t>
            </a:r>
            <a:r>
              <a:rPr lang="fr-BE" sz="18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fr-BE" sz="18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fr-BE" sz="1800" kern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financial</a:t>
            </a:r>
            <a:r>
              <a:rPr lang="fr-BE" sz="18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800" kern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viability</a:t>
            </a:r>
            <a:r>
              <a:rPr lang="fr-BE" sz="18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 organisation </a:t>
            </a:r>
            <a:r>
              <a:rPr lang="fr-BE" sz="1800" kern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based</a:t>
            </a:r>
            <a:r>
              <a:rPr lang="fr-BE" sz="18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lang="fr-BE" sz="1800" kern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auditor's</a:t>
            </a:r>
            <a:r>
              <a:rPr lang="fr-BE" sz="18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800" kern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certified</a:t>
            </a:r>
            <a:r>
              <a:rPr lang="fr-BE" sz="18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800" kern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accounts</a:t>
            </a:r>
            <a:r>
              <a:rPr lang="fr-BE" sz="18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fr-BE" sz="1800" kern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annual</a:t>
            </a:r>
            <a:r>
              <a:rPr lang="fr-BE" sz="18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800" kern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statement</a:t>
            </a:r>
            <a:r>
              <a:rPr lang="fr-BE" sz="18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fr-BE" sz="1800" kern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demonstrate</a:t>
            </a:r>
            <a:r>
              <a:rPr lang="fr-BE" sz="18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stable and </a:t>
            </a:r>
            <a:r>
              <a:rPr lang="fr-BE" sz="1800" kern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sufficient</a:t>
            </a:r>
            <a:r>
              <a:rPr lang="fr-BE" sz="18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sources of </a:t>
            </a:r>
            <a:r>
              <a:rPr lang="fr-BE" sz="1800" kern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co-funding</a:t>
            </a:r>
            <a:r>
              <a:rPr lang="fr-BE" sz="18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800" kern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throughout</a:t>
            </a:r>
            <a:r>
              <a:rPr lang="fr-BE" sz="18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80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fr-BE" sz="180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</a:t>
            </a:r>
            <a:r>
              <a:rPr lang="fr-BE" sz="180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80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years</a:t>
            </a:r>
            <a:endParaRPr lang="fr-BE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40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Award </a:t>
            </a:r>
            <a:r>
              <a:rPr lang="en-GB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criteria</a:t>
            </a:r>
            <a:endParaRPr lang="en-GB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609600" y="1988841"/>
            <a:ext cx="5402560" cy="720080"/>
          </a:xfrm>
        </p:spPr>
        <p:txBody>
          <a:bodyPr/>
          <a:lstStyle/>
          <a:p>
            <a:pPr marL="45720" lvl="1" indent="0" fontAlgn="auto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de-DE" dirty="0" err="1" smtClean="0">
                <a:solidFill>
                  <a:srgbClr val="808080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</a:t>
            </a:r>
            <a:r>
              <a:rPr lang="de-DE" dirty="0" smtClean="0">
                <a:solidFill>
                  <a:srgbClr val="808080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solidFill>
                  <a:srgbClr val="808080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</a:t>
            </a:r>
            <a:r>
              <a:rPr lang="de-DE" dirty="0" smtClean="0">
                <a:solidFill>
                  <a:srgbClr val="808080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solidFill>
                  <a:srgbClr val="808080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de-DE" dirty="0" smtClean="0">
                <a:solidFill>
                  <a:srgbClr val="808080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 smtClean="0">
                <a:solidFill>
                  <a:srgbClr val="808080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award</a:t>
            </a:r>
            <a:r>
              <a:rPr lang="de-DE" dirty="0" smtClean="0">
                <a:solidFill>
                  <a:srgbClr val="808080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>
                <a:solidFill>
                  <a:srgbClr val="808080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criteria</a:t>
            </a:r>
            <a:r>
              <a:rPr lang="de-DE" dirty="0">
                <a:solidFill>
                  <a:srgbClr val="808080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 been restructured and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simplified since the 2017 Call</a:t>
            </a:r>
            <a:endParaRPr lang="en-GB" dirty="0">
              <a:solidFill>
                <a:srgbClr val="808080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GB" altLang="en-US" sz="2000" b="0" i="0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endParaRPr lang="en-GB" b="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300158"/>
              </p:ext>
            </p:extLst>
          </p:nvPr>
        </p:nvGraphicFramePr>
        <p:xfrm>
          <a:off x="4510419" y="2925466"/>
          <a:ext cx="4032448" cy="3125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2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0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1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b="1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Award criteria</a:t>
                      </a:r>
                      <a:endParaRPr lang="en-GB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         Maximum score (pts)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2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</a:rPr>
                        <a:t>Policy Relevance</a:t>
                      </a:r>
                      <a:endParaRPr lang="en-GB" sz="16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20</a:t>
                      </a:r>
                      <a:endParaRPr lang="en-GB" sz="16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3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  <a:r>
                        <a:rPr lang="en-GB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olicy shaping</a:t>
                      </a:r>
                      <a:endParaRPr lang="en-GB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20</a:t>
                      </a:r>
                      <a:endParaRPr lang="en-GB" sz="16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4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</a:rPr>
                        <a:t>EU policy implementation</a:t>
                      </a:r>
                      <a:endParaRPr lang="en-GB" sz="16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</a:rPr>
                        <a:t>20</a:t>
                      </a:r>
                      <a:endParaRPr lang="en-GB" sz="16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2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</a:rPr>
                        <a:t>Sensor Function</a:t>
                      </a:r>
                      <a:endParaRPr lang="en-GB" sz="16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5</a:t>
                      </a:r>
                      <a:endParaRPr lang="en-GB" sz="16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4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</a:rPr>
                        <a:t>Organisational</a:t>
                      </a:r>
                      <a:r>
                        <a:rPr lang="en-GB" sz="1600" b="0" baseline="0" dirty="0" smtClean="0">
                          <a:effectLst/>
                        </a:rPr>
                        <a:t> development</a:t>
                      </a:r>
                      <a:endParaRPr lang="en-GB" sz="16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</a:rPr>
                        <a:t>15</a:t>
                      </a:r>
                      <a:endParaRPr lang="en-GB" sz="16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2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 </a:t>
                      </a:r>
                      <a:endParaRPr lang="en-GB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Min. </a:t>
                      </a:r>
                      <a:r>
                        <a:rPr lang="en-GB" sz="1600" b="1" dirty="0" smtClean="0">
                          <a:effectLst/>
                        </a:rPr>
                        <a:t>45 </a:t>
                      </a:r>
                      <a:r>
                        <a:rPr lang="en-GB" sz="1600" b="1" dirty="0">
                          <a:effectLst/>
                        </a:rPr>
                        <a:t>of </a:t>
                      </a:r>
                      <a:r>
                        <a:rPr lang="en-GB" sz="1600" b="1" dirty="0" smtClean="0">
                          <a:effectLst/>
                        </a:rPr>
                        <a:t>80</a:t>
                      </a:r>
                      <a:endParaRPr lang="en-GB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40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Award </a:t>
            </a:r>
            <a:r>
              <a:rPr lang="en-GB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criterion </a:t>
            </a:r>
            <a:r>
              <a:rPr lang="en-GB" kern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1 - 20 </a:t>
            </a:r>
            <a:r>
              <a:rPr lang="en-GB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points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352928" cy="4103903"/>
          </a:xfrm>
        </p:spPr>
        <p:txBody>
          <a:bodyPr/>
          <a:lstStyle/>
          <a:p>
            <a:pPr marL="45720" indent="0" fontAlgn="auto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en-GB" sz="220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"Policy Relevance": </a:t>
            </a:r>
            <a:r>
              <a:rPr lang="en-US" kern="12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Relevance of the NGO's strategic plan for the Union’s environmental and climate action policies.</a:t>
            </a:r>
            <a:endParaRPr lang="en-GB" sz="2200" kern="1200" dirty="0" smtClean="0">
              <a:solidFill>
                <a:schemeClr val="bg1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C00000"/>
              </a:buClr>
              <a:buSzPct val="100000"/>
              <a:buFont typeface="Wingdings"/>
              <a:buChar char="§"/>
            </a:pPr>
            <a:endParaRPr lang="en-GB" sz="1800" b="0" kern="1200" dirty="0" smtClean="0">
              <a:solidFill>
                <a:schemeClr val="bg1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C00000"/>
              </a:buClr>
              <a:buSzPct val="100000"/>
              <a:buFont typeface="Wingdings"/>
              <a:buChar char="§"/>
            </a:pPr>
            <a:r>
              <a:rPr lang="en-GB" sz="1800" b="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7th </a:t>
            </a:r>
            <a:r>
              <a:rPr lang="en-GB" sz="1800" b="0" kern="12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 Action </a:t>
            </a:r>
            <a:r>
              <a:rPr lang="en-GB" sz="1800" b="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Programme: thematic objectives </a:t>
            </a:r>
            <a:r>
              <a:rPr lang="en-GB" sz="1800" kern="12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horizontal priority objectives</a:t>
            </a:r>
            <a:endParaRPr lang="en-GB" sz="1800" b="0" kern="1200" dirty="0" smtClean="0">
              <a:solidFill>
                <a:schemeClr val="bg1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C00000"/>
              </a:buClr>
              <a:buSzPct val="100000"/>
              <a:buFont typeface="Wingdings"/>
              <a:buChar char="§"/>
            </a:pPr>
            <a:r>
              <a:rPr lang="en-US" sz="1800" kern="12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economy-wide action on climate and energy emission </a:t>
            </a:r>
            <a:r>
              <a:rPr lang="en-US" sz="180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reductions/ Union's </a:t>
            </a:r>
            <a:r>
              <a:rPr lang="en-US" sz="1800" kern="12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climate change adaptation strategy</a:t>
            </a:r>
            <a:endParaRPr lang="en-US" sz="1800" kern="1200" dirty="0" smtClean="0">
              <a:solidFill>
                <a:schemeClr val="bg1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C00000"/>
              </a:buClr>
              <a:buSzPct val="100000"/>
              <a:buFont typeface="Wingdings"/>
              <a:buChar char="§"/>
            </a:pPr>
            <a:endParaRPr lang="en-US" sz="1800" kern="12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fr-BE" altLang="en-US" sz="1800" b="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 </a:t>
            </a:r>
            <a:r>
              <a:rPr lang="fr-BE" altLang="en-US" sz="1800" b="0" dirty="0" err="1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added</a:t>
            </a:r>
            <a:r>
              <a:rPr lang="fr-BE" altLang="en-US" sz="1800" b="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value of the </a:t>
            </a:r>
            <a:r>
              <a:rPr lang="fr-BE" altLang="en-US" sz="1800" b="0" dirty="0" err="1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</a:t>
            </a:r>
            <a:r>
              <a:rPr lang="fr-BE" altLang="en-US" sz="1800" b="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altLang="en-US" sz="1800" b="0" dirty="0" err="1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proposed</a:t>
            </a:r>
            <a:r>
              <a:rPr lang="fr-BE" altLang="en-US" sz="1800" b="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buClr>
                <a:srgbClr val="C00000"/>
              </a:buClr>
              <a:buSzPts val="2800"/>
              <a:buFont typeface="Wingdings" panose="05000000000000000000" pitchFamily="2" charset="2"/>
              <a:buChar char="ü"/>
            </a:pPr>
            <a:endParaRPr lang="en-GB" altLang="en-US" sz="1800" b="0" dirty="0" smtClean="0">
              <a:solidFill>
                <a:schemeClr val="bg1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  <a:buSzPts val="2800"/>
              <a:buFont typeface="Wingdings" panose="05000000000000000000" pitchFamily="2" charset="2"/>
              <a:buChar char="ü"/>
            </a:pPr>
            <a:r>
              <a:rPr lang="en-GB" altLang="en-US" sz="1800" b="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 </a:t>
            </a:r>
            <a:r>
              <a:rPr lang="en-GB" altLang="en-US" sz="1800" b="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 measured against specific indicators</a:t>
            </a:r>
            <a:endParaRPr lang="fr-BE" altLang="en-US" sz="1800" b="0" dirty="0" smtClean="0">
              <a:solidFill>
                <a:schemeClr val="bg1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SzPts val="2800"/>
              <a:buNone/>
            </a:pPr>
            <a:endParaRPr lang="fr-BE" altLang="en-US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3389" y="5075892"/>
            <a:ext cx="590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 smtClean="0">
                <a:solidFill>
                  <a:schemeClr val="bg2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Explain the link between policy and strategy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612540" y="5130587"/>
            <a:ext cx="756084" cy="288032"/>
          </a:xfrm>
          <a:prstGeom prst="righ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1" name="TextBox 10"/>
          <p:cNvSpPr txBox="1"/>
          <p:nvPr/>
        </p:nvSpPr>
        <p:spPr>
          <a:xfrm>
            <a:off x="2506500" y="580526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 smtClean="0">
                <a:solidFill>
                  <a:schemeClr val="bg2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Try to estimate impacts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612540" y="5876719"/>
            <a:ext cx="756084" cy="288032"/>
          </a:xfrm>
          <a:prstGeom prst="righ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</p:spTree>
    <p:extLst>
      <p:ext uri="{BB962C8B-B14F-4D97-AF65-F5344CB8AC3E}">
        <p14:creationId xmlns:p14="http://schemas.microsoft.com/office/powerpoint/2010/main" val="312018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140968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444543"/>
                </a:solidFill>
              </a:rPr>
              <a:t>Astrid Geiger, Head of Sector</a:t>
            </a:r>
            <a:endParaRPr lang="en-GB" sz="2000" dirty="0">
              <a:solidFill>
                <a:srgbClr val="444543"/>
              </a:solidFill>
            </a:endParaRPr>
          </a:p>
        </p:txBody>
      </p:sp>
      <p:pic>
        <p:nvPicPr>
          <p:cNvPr id="5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375" y="1609912"/>
            <a:ext cx="60612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4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Award criterion </a:t>
            </a:r>
            <a:r>
              <a:rPr lang="en-GB" kern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2 -20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60849"/>
            <a:ext cx="7950200" cy="3960540"/>
          </a:xfrm>
        </p:spPr>
        <p:txBody>
          <a:bodyPr/>
          <a:lstStyle/>
          <a:p>
            <a:pPr marL="0" indent="0">
              <a:buNone/>
            </a:pPr>
            <a:r>
              <a:rPr lang="en-GB" sz="220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</a:t>
            </a:r>
            <a:r>
              <a:rPr lang="en-GB" dirty="0"/>
              <a:t>EU Policy </a:t>
            </a:r>
            <a:r>
              <a:rPr lang="en-GB" dirty="0" smtClean="0"/>
              <a:t>Shaping</a:t>
            </a:r>
            <a:r>
              <a:rPr lang="en-GB" sz="2200" kern="1200" dirty="0" smtClean="0">
                <a:solidFill>
                  <a:schemeClr val="bg1">
                    <a:lumMod val="1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": </a:t>
            </a:r>
            <a:r>
              <a:rPr lang="en-GB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Contribution of the NGO to shape, develop or update the Union's environmental and/or climate action policies.</a:t>
            </a:r>
          </a:p>
          <a:p>
            <a:pPr marL="331470" lvl="0" indent="-285750" fontAlgn="auto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800" kern="12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in-depth understanding of the EU policy </a:t>
            </a:r>
            <a:r>
              <a:rPr lang="en-US" sz="180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en-GB" sz="1800" b="0" kern="1200" dirty="0" smtClean="0">
              <a:solidFill>
                <a:schemeClr val="bg1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31470" lvl="0" indent="-285750" eaLnBrk="1" fontAlgn="auto" hangingPunct="1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sz="1800" b="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improving </a:t>
            </a:r>
            <a:r>
              <a:rPr lang="en-GB" sz="1800" b="0" kern="12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knowledge and evidence base for Union environment and/or climate action </a:t>
            </a:r>
            <a:r>
              <a:rPr lang="en-GB" sz="1800" b="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policy</a:t>
            </a:r>
          </a:p>
          <a:p>
            <a:pPr marL="331470" lvl="0" indent="-285750" eaLnBrk="1" fontAlgn="auto" hangingPunct="1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sz="1800" kern="1200" dirty="0" err="1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</a:t>
            </a:r>
            <a:r>
              <a:rPr lang="de-DE" sz="180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kern="1200" dirty="0" err="1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integration</a:t>
            </a:r>
            <a:r>
              <a:rPr lang="de-DE" sz="180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kern="1200" dirty="0" err="1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de-DE" sz="180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kern="1200" dirty="0" err="1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coherence</a:t>
            </a:r>
            <a:r>
              <a:rPr lang="de-DE" sz="180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kern="1200" dirty="0" err="1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de-DE" sz="180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kern="1200" dirty="0" err="1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</a:t>
            </a:r>
            <a:r>
              <a:rPr lang="de-DE" sz="180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kern="1200" dirty="0" err="1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policies</a:t>
            </a:r>
            <a:endParaRPr lang="en-GB" sz="1800" b="0" kern="1200" dirty="0" smtClean="0">
              <a:solidFill>
                <a:schemeClr val="bg1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31470" lvl="0" indent="-285750" fontAlgn="auto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800" kern="12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 as a channel between civil society and the EU level, providing coordinated policy input</a:t>
            </a:r>
            <a:r>
              <a:rPr lang="en-GB" sz="1800" b="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b="0" kern="12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endParaRPr lang="en-GB" sz="1800" b="0" kern="1200" dirty="0" smtClean="0">
              <a:solidFill>
                <a:schemeClr val="bg1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31470" lvl="0" indent="-285750" fontAlgn="auto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80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</a:t>
            </a:r>
            <a:r>
              <a:rPr lang="en-US" sz="1800" kern="12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appropriate means and </a:t>
            </a:r>
            <a:r>
              <a:rPr lang="en-US" sz="180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channels to </a:t>
            </a:r>
            <a:r>
              <a:rPr lang="en-US" sz="1800" kern="12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voice the concerns of EU citizens and to ensure their democratic representation vis a vis the relevant </a:t>
            </a:r>
            <a:r>
              <a:rPr lang="en-US" sz="180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institutions</a:t>
            </a:r>
            <a:endParaRPr lang="fr-BE" altLang="en-US" sz="2000" b="0" dirty="0">
              <a:solidFill>
                <a:schemeClr val="bg1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39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Award </a:t>
            </a:r>
            <a:r>
              <a:rPr lang="en-GB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criterion </a:t>
            </a:r>
            <a:r>
              <a:rPr lang="en-GB" kern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3 </a:t>
            </a:r>
            <a:r>
              <a:rPr lang="en-GB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- 20 </a:t>
            </a:r>
            <a:r>
              <a:rPr lang="en-GB" kern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8840"/>
            <a:ext cx="7950200" cy="4032549"/>
          </a:xfrm>
        </p:spPr>
        <p:txBody>
          <a:bodyPr/>
          <a:lstStyle/>
          <a:p>
            <a:pPr marL="45720" lvl="0" indent="0" fontAlgn="auto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en-GB" sz="2200" kern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"</a:t>
            </a:r>
            <a:r>
              <a:rPr lang="en-GB" dirty="0"/>
              <a:t>EU policy </a:t>
            </a:r>
            <a:r>
              <a:rPr lang="en-GB" dirty="0" smtClean="0"/>
              <a:t>implementation</a:t>
            </a:r>
            <a:r>
              <a:rPr lang="en-GB" sz="2200" kern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": </a:t>
            </a:r>
            <a:r>
              <a:rPr lang="en-GB" dirty="0"/>
              <a:t>Contribution of the NGO to implement and enforce the Union's </a:t>
            </a:r>
            <a:r>
              <a:rPr lang="en-GB" dirty="0" smtClean="0"/>
              <a:t>policies</a:t>
            </a:r>
            <a:endParaRPr lang="en-GB" sz="2200" kern="12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C00000"/>
              </a:buClr>
              <a:buSzPts val="2800"/>
              <a:buFont typeface="Wingdings"/>
              <a:buChar char="§"/>
            </a:pPr>
            <a:r>
              <a:rPr lang="en-GB" sz="1800" dirty="0" smtClean="0">
                <a:solidFill>
                  <a:schemeClr val="bg1">
                    <a:lumMod val="10000"/>
                  </a:schemeClr>
                </a:solidFill>
              </a:rPr>
              <a:t>improve </a:t>
            </a:r>
            <a:r>
              <a:rPr lang="en-GB" sz="1800" dirty="0">
                <a:solidFill>
                  <a:schemeClr val="bg1">
                    <a:lumMod val="10000"/>
                  </a:schemeClr>
                </a:solidFill>
              </a:rPr>
              <a:t>implementation and enforcement of the Union's environment and/or climate action legislation on local, Member State and/or European </a:t>
            </a:r>
            <a:r>
              <a:rPr lang="en-GB" sz="1800" dirty="0" smtClean="0">
                <a:solidFill>
                  <a:schemeClr val="bg1">
                    <a:lumMod val="10000"/>
                  </a:schemeClr>
                </a:solidFill>
              </a:rPr>
              <a:t>level</a:t>
            </a:r>
            <a:endParaRPr lang="en-GB" sz="1800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buClr>
                <a:srgbClr val="C00000"/>
              </a:buClr>
              <a:buSzPts val="2800"/>
              <a:buFont typeface="Wingdings"/>
              <a:buChar char="§"/>
            </a:pPr>
            <a:r>
              <a:rPr lang="en-GB" sz="1800" dirty="0">
                <a:solidFill>
                  <a:schemeClr val="bg1">
                    <a:lumMod val="10000"/>
                  </a:schemeClr>
                </a:solidFill>
              </a:rPr>
              <a:t>act as a channel between the EU level and civil society, promoting and ensuring acceptance of policy </a:t>
            </a:r>
            <a:r>
              <a:rPr lang="en-GB" sz="1800" dirty="0" smtClean="0">
                <a:solidFill>
                  <a:schemeClr val="bg1">
                    <a:lumMod val="10000"/>
                  </a:schemeClr>
                </a:solidFill>
              </a:rPr>
              <a:t>implementation</a:t>
            </a:r>
            <a:endParaRPr lang="en-GB" sz="1800" kern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C00000"/>
              </a:buClr>
              <a:buSzPts val="2800"/>
              <a:buFont typeface="Wingdings"/>
              <a:buChar char="§"/>
            </a:pPr>
            <a:r>
              <a:rPr lang="en-GB" sz="1800" dirty="0">
                <a:solidFill>
                  <a:schemeClr val="bg1">
                    <a:lumMod val="10000"/>
                  </a:schemeClr>
                </a:solidFill>
              </a:rPr>
              <a:t>create </a:t>
            </a:r>
            <a:r>
              <a:rPr lang="en-GB" sz="1800" dirty="0" smtClean="0">
                <a:solidFill>
                  <a:schemeClr val="bg1">
                    <a:lumMod val="10000"/>
                  </a:schemeClr>
                </a:solidFill>
              </a:rPr>
              <a:t>leverage through </a:t>
            </a:r>
            <a:r>
              <a:rPr lang="en-GB" sz="1800" dirty="0">
                <a:solidFill>
                  <a:schemeClr val="bg1">
                    <a:lumMod val="10000"/>
                  </a:schemeClr>
                </a:solidFill>
              </a:rPr>
              <a:t>awareness raising actions, media campaigns, as well as useful coordination and strategic cooperation with stakeholders, including other </a:t>
            </a:r>
            <a:r>
              <a:rPr lang="en-GB" sz="1800" dirty="0" smtClean="0">
                <a:solidFill>
                  <a:schemeClr val="bg1">
                    <a:lumMod val="10000"/>
                  </a:schemeClr>
                </a:solidFill>
              </a:rPr>
              <a:t>NGOs</a:t>
            </a:r>
          </a:p>
          <a:p>
            <a:pPr lvl="0">
              <a:buClr>
                <a:srgbClr val="C00000"/>
              </a:buClr>
              <a:buSzPts val="2800"/>
              <a:buFont typeface="Wingdings"/>
              <a:buChar char="§"/>
            </a:pPr>
            <a:r>
              <a:rPr lang="en-GB" sz="1800" dirty="0" smtClean="0">
                <a:solidFill>
                  <a:schemeClr val="bg1">
                    <a:lumMod val="10000"/>
                  </a:schemeClr>
                </a:solidFill>
              </a:rPr>
              <a:t>identify </a:t>
            </a:r>
            <a:r>
              <a:rPr lang="en-GB" sz="1800" dirty="0">
                <a:solidFill>
                  <a:schemeClr val="bg1">
                    <a:lumMod val="10000"/>
                  </a:schemeClr>
                </a:solidFill>
              </a:rPr>
              <a:t>obstacles to policy implementation at national/regional level, for policy </a:t>
            </a:r>
            <a:r>
              <a:rPr lang="en-GB" sz="1800" dirty="0" smtClean="0">
                <a:solidFill>
                  <a:schemeClr val="bg1">
                    <a:lumMod val="10000"/>
                  </a:schemeClr>
                </a:solidFill>
              </a:rPr>
              <a:t>feedback</a:t>
            </a:r>
          </a:p>
          <a:p>
            <a:pPr lvl="0">
              <a:buClr>
                <a:srgbClr val="C00000"/>
              </a:buClr>
              <a:buSzPts val="2800"/>
              <a:buFont typeface="Wingdings"/>
              <a:buChar char="§"/>
            </a:pPr>
            <a:r>
              <a:rPr lang="en-GB" sz="1800" dirty="0">
                <a:solidFill>
                  <a:schemeClr val="bg1">
                    <a:lumMod val="10000"/>
                  </a:schemeClr>
                </a:solidFill>
              </a:rPr>
              <a:t>help to secure investment for environment and/or climate action </a:t>
            </a:r>
            <a:r>
              <a:rPr lang="en-GB" sz="1800" dirty="0" smtClean="0">
                <a:solidFill>
                  <a:schemeClr val="bg1">
                    <a:lumMod val="10000"/>
                  </a:schemeClr>
                </a:solidFill>
              </a:rPr>
              <a:t>policies </a:t>
            </a:r>
            <a:endParaRPr lang="en-GB" sz="1800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buClr>
                <a:srgbClr val="C00000"/>
              </a:buClr>
              <a:buSzPts val="2800"/>
              <a:buFont typeface="Wingdings"/>
              <a:buChar char="§"/>
            </a:pPr>
            <a:endParaRPr lang="en-GB" sz="1800" b="0" kern="1200" dirty="0" smtClean="0">
              <a:solidFill>
                <a:prstClr val="black">
                  <a:lumMod val="75000"/>
                  <a:lumOff val="25000"/>
                </a:prstClr>
              </a:solidFill>
              <a:latin typeface="Trebuchet MS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fr-BE" altLang="en-US" sz="2000" b="0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02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Award </a:t>
            </a:r>
            <a:r>
              <a:rPr lang="en-GB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criterion </a:t>
            </a:r>
            <a:r>
              <a:rPr lang="en-GB" kern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4 - 5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48881"/>
            <a:ext cx="7950200" cy="3672508"/>
          </a:xfrm>
        </p:spPr>
        <p:txBody>
          <a:bodyPr/>
          <a:lstStyle/>
          <a:p>
            <a:pPr marL="45720" lvl="0" indent="0" eaLnBrk="1" fontAlgn="auto" hangingPunct="1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en-GB" sz="22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"Sensor Function": </a:t>
            </a:r>
            <a:r>
              <a:rPr lang="en-GB" sz="20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Relevance </a:t>
            </a:r>
            <a:r>
              <a:rPr lang="en-GB" sz="2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addressing </a:t>
            </a:r>
            <a:r>
              <a:rPr lang="en-GB" sz="20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and emerging </a:t>
            </a:r>
            <a:r>
              <a:rPr lang="en-GB" sz="2000" kern="12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environmental </a:t>
            </a:r>
            <a:r>
              <a:rPr lang="en-GB" sz="2000" kern="12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and/or climate-related </a:t>
            </a:r>
            <a:r>
              <a:rPr lang="en-GB" sz="2000" kern="12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issues </a:t>
            </a:r>
          </a:p>
          <a:p>
            <a:pPr marL="331470" lvl="0" indent="-285750" eaLnBrk="1" fontAlgn="auto" hangingPunct="1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sz="1800" b="0" kern="1200" dirty="0" err="1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Detection</a:t>
            </a:r>
            <a:r>
              <a:rPr lang="de-DE" sz="1800" b="0" kern="12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0" kern="1200" dirty="0" err="1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sz="1800" b="0" kern="12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0" kern="1200" dirty="0" err="1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  <a:r>
              <a:rPr lang="de-DE" sz="1800" b="0" kern="12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de-DE" sz="1800" b="0" kern="1200" dirty="0" err="1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emerging</a:t>
            </a:r>
            <a:r>
              <a:rPr lang="de-DE" sz="1800" b="0" kern="12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0" kern="1200" dirty="0" err="1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issues</a:t>
            </a:r>
            <a:r>
              <a:rPr lang="de-DE" sz="1800" b="0" kern="12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de-DE" sz="1800" b="0" kern="1200" dirty="0" err="1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threats</a:t>
            </a:r>
            <a:r>
              <a:rPr lang="de-DE" sz="1800" b="0" kern="12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e-DE" sz="1800" b="0" kern="1200" dirty="0" err="1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their</a:t>
            </a:r>
            <a:r>
              <a:rPr lang="de-DE" sz="1800" b="0" kern="12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0" kern="1200" dirty="0" err="1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causes</a:t>
            </a:r>
            <a:r>
              <a:rPr lang="de-DE" sz="1800" b="0" kern="12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0" kern="1200" dirty="0" err="1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de-DE" sz="1800" b="0" kern="12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0" kern="1200" dirty="0" err="1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possible</a:t>
            </a:r>
            <a:r>
              <a:rPr lang="de-DE" sz="1800" b="0" kern="12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0" kern="1200" dirty="0" err="1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effects</a:t>
            </a:r>
            <a:endParaRPr lang="de-DE" sz="1800" b="0" kern="1200" dirty="0" smtClean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31470" indent="-285750" eaLnBrk="1" fontAlgn="auto" hangingPunct="1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sz="1800" b="0" kern="1200" dirty="0" err="1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Capacity</a:t>
            </a:r>
            <a:r>
              <a:rPr lang="de-DE" sz="1800" b="0" kern="12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0" kern="1200" dirty="0" err="1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de-DE" sz="1800" b="0" kern="12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0" kern="1200" dirty="0" err="1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propose</a:t>
            </a:r>
            <a:r>
              <a:rPr lang="de-DE" sz="1800" b="0" kern="12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0" kern="1200" dirty="0" err="1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solutions</a:t>
            </a:r>
            <a:r>
              <a:rPr lang="de-DE" sz="1800" kern="12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e-DE" sz="1800" kern="1200" dirty="0" err="1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de-DE" sz="1800" kern="12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kern="1200" dirty="0" err="1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address</a:t>
            </a:r>
            <a:r>
              <a:rPr lang="de-DE" sz="1800" kern="12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kern="1200" dirty="0" err="1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800" kern="12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kern="1200" dirty="0" err="1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issues</a:t>
            </a:r>
            <a:r>
              <a:rPr lang="de-DE" sz="1800" kern="12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kern="1200" dirty="0" err="1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</a:t>
            </a:r>
            <a:r>
              <a:rPr lang="de-DE" sz="1800" kern="12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0" kern="1200" dirty="0" err="1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de-DE" sz="1800" b="0" kern="12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0" kern="1200" dirty="0" err="1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</a:t>
            </a:r>
            <a:r>
              <a:rPr lang="de-DE" sz="1800" b="0" kern="12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feedback for </a:t>
            </a:r>
            <a:r>
              <a:rPr lang="de-DE" sz="1800" b="0" kern="1200" dirty="0" err="1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improved</a:t>
            </a:r>
            <a:r>
              <a:rPr lang="de-DE" sz="1800" b="0" kern="12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0" kern="1200" dirty="0" err="1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policy</a:t>
            </a:r>
            <a:r>
              <a:rPr lang="de-DE" sz="1800" b="0" kern="120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0" kern="1200" dirty="0" err="1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making</a:t>
            </a:r>
            <a:endParaRPr lang="en-GB" sz="1800" b="0" kern="1200" dirty="0" smtClean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Award </a:t>
            </a:r>
            <a:r>
              <a:rPr lang="en-GB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criterion </a:t>
            </a:r>
            <a:r>
              <a:rPr lang="en-GB" kern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5 </a:t>
            </a:r>
            <a:r>
              <a:rPr lang="en-GB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- 15 </a:t>
            </a:r>
            <a:r>
              <a:rPr lang="en-GB" kern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2856"/>
            <a:ext cx="7950200" cy="3888533"/>
          </a:xfrm>
        </p:spPr>
        <p:txBody>
          <a:bodyPr/>
          <a:lstStyle/>
          <a:p>
            <a:pPr marL="45720" indent="0" fontAlgn="auto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en-GB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"Organisational </a:t>
            </a:r>
            <a:r>
              <a:rPr lang="en-GB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development": </a:t>
            </a:r>
            <a:r>
              <a:rPr lang="en-US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Potential to develop in order to become a more efficient stakeholder in the Union's policy </a:t>
            </a:r>
            <a:r>
              <a:rPr lang="en-US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b="0" i="0" u="none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analyse and describe the organisation's needs</a:t>
            </a:r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b="0" i="0" u="none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propose </a:t>
            </a:r>
            <a:r>
              <a:rPr lang="en-US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strategy that is </a:t>
            </a:r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appropriate to meet </a:t>
            </a:r>
            <a:r>
              <a:rPr lang="en-US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identified  needs; </a:t>
            </a:r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will contribute to strengthening the </a:t>
            </a:r>
            <a:r>
              <a:rPr lang="en-US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organisation</a:t>
            </a:r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1800" b="0" i="0" u="none" dirty="0" smtClean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dirty="0" smtClean="0"/>
              <a:t>endeavour </a:t>
            </a:r>
            <a:r>
              <a:rPr lang="en-GB" sz="1800" dirty="0"/>
              <a:t>to develop </a:t>
            </a:r>
            <a:r>
              <a:rPr lang="en-GB" sz="1800" dirty="0" smtClean="0"/>
              <a:t>the NGO's grassroots </a:t>
            </a:r>
            <a:r>
              <a:rPr lang="en-GB" sz="1800" dirty="0"/>
              <a:t>or members </a:t>
            </a:r>
            <a:r>
              <a:rPr lang="en-GB" sz="1800" dirty="0" smtClean="0"/>
              <a:t>base</a:t>
            </a:r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dirty="0" smtClean="0"/>
              <a:t>convincing </a:t>
            </a:r>
            <a:r>
              <a:rPr lang="en-GB" sz="1800" dirty="0"/>
              <a:t>fundraising strategy based on the current </a:t>
            </a:r>
            <a:r>
              <a:rPr lang="en-GB" sz="1800" dirty="0" smtClean="0"/>
              <a:t>situation, aimed </a:t>
            </a:r>
            <a:r>
              <a:rPr lang="en-GB" sz="1800" dirty="0"/>
              <a:t>to ensure the diversification and sustainability of the </a:t>
            </a:r>
            <a:r>
              <a:rPr lang="en-GB" sz="1800" dirty="0" smtClean="0"/>
              <a:t>organisation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8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 the dependence </a:t>
            </a:r>
            <a:r>
              <a:rPr lang="en-US" sz="1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NGO on the LIFE operating grant </a:t>
            </a:r>
            <a:r>
              <a:rPr lang="en-US" sz="18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propose convincing strategies to address </a:t>
            </a:r>
            <a:r>
              <a:rPr lang="en-US" sz="1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</a:t>
            </a:r>
            <a:r>
              <a:rPr lang="en-US" sz="18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dependence</a:t>
            </a:r>
            <a:endParaRPr lang="en-GB" sz="1800" kern="1200" dirty="0" smtClean="0">
              <a:solidFill>
                <a:prstClr val="black">
                  <a:lumMod val="75000"/>
                  <a:lumOff val="2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49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kern="1200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Preparation</a:t>
            </a:r>
            <a:r>
              <a:rPr lang="fr-BE" kern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of the </a:t>
            </a:r>
            <a:r>
              <a:rPr lang="fr-BE" kern="1200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proposal</a:t>
            </a:r>
            <a:r>
              <a:rPr lang="fr-BE" kern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60849"/>
            <a:ext cx="8308379" cy="3960540"/>
          </a:xfrm>
        </p:spPr>
        <p:txBody>
          <a:bodyPr/>
          <a:lstStyle/>
          <a:p>
            <a:pPr marL="651510" lvl="1" fontAlgn="auto"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sz="180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Guidelines, forms </a:t>
            </a:r>
            <a:r>
              <a:rPr lang="fr-BE" sz="180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FAQ</a:t>
            </a:r>
            <a:r>
              <a:rPr lang="en-GB" sz="180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kern="12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available on the </a:t>
            </a:r>
            <a:r>
              <a:rPr lang="en-GB" sz="180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</a:t>
            </a:r>
          </a:p>
          <a:p>
            <a:pPr marL="1051560" lvl="2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80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= administrative forms </a:t>
            </a:r>
          </a:p>
          <a:p>
            <a:pPr marL="1051560" lvl="2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80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 = technical forms</a:t>
            </a:r>
          </a:p>
          <a:p>
            <a:pPr marL="1051560" lvl="2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80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 = financial forms</a:t>
            </a:r>
          </a:p>
          <a:p>
            <a:pPr marL="651510" lvl="1" fontAlgn="auto">
              <a:spcBef>
                <a:spcPts val="6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r>
              <a:rPr lang="fr-BE" sz="180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fr-BE" sz="1800" kern="1200" dirty="0" err="1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submit</a:t>
            </a:r>
            <a:r>
              <a:rPr lang="fr-BE" sz="180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1051560" lvl="2" eaLnBrk="1" fontAlgn="auto" hangingPunct="1">
              <a:spcBef>
                <a:spcPts val="6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r>
              <a:rPr lang="fr-BE" sz="160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fr-BE" sz="1600" kern="1200" dirty="0" err="1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complete</a:t>
            </a:r>
            <a:r>
              <a:rPr lang="fr-BE" sz="160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original + one copy</a:t>
            </a:r>
          </a:p>
          <a:p>
            <a:pPr marL="1051560" lvl="2" eaLnBrk="1" fontAlgn="auto" hangingPunct="1">
              <a:spcBef>
                <a:spcPts val="6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r>
              <a:rPr lang="fr-BE" sz="160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CD/USB stick </a:t>
            </a:r>
            <a:r>
              <a:rPr lang="fr-BE" sz="1600" kern="1200" dirty="0" err="1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fr-BE" sz="1600" kern="12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full </a:t>
            </a:r>
            <a:r>
              <a:rPr lang="fr-BE" sz="160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application</a:t>
            </a:r>
          </a:p>
          <a:p>
            <a:pPr marL="651510" lvl="1" eaLnBrk="1" fontAlgn="auto" hangingPunct="1">
              <a:spcBef>
                <a:spcPts val="6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r>
              <a:rPr lang="fr-BE" sz="1800" kern="1200" dirty="0" err="1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</a:t>
            </a:r>
            <a:r>
              <a:rPr lang="fr-BE" sz="180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800" kern="1200" dirty="0" err="1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send</a:t>
            </a:r>
            <a:r>
              <a:rPr lang="fr-BE" sz="180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us an email once </a:t>
            </a:r>
            <a:r>
              <a:rPr lang="fr-BE" sz="1800" kern="1200" dirty="0" err="1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submitted</a:t>
            </a:r>
            <a:r>
              <a:rPr lang="fr-BE" sz="180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(for </a:t>
            </a:r>
            <a:r>
              <a:rPr lang="fr-BE" sz="1800" kern="1200" dirty="0" err="1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</a:t>
            </a:r>
            <a:r>
              <a:rPr lang="fr-BE" sz="180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planning)</a:t>
            </a:r>
          </a:p>
          <a:p>
            <a:pPr marL="651510" lvl="1" eaLnBrk="1" fontAlgn="auto" hangingPunct="1">
              <a:spcBef>
                <a:spcPts val="6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r>
              <a:rPr lang="fr-BE" sz="180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Financial Guidelines are </a:t>
            </a:r>
            <a:r>
              <a:rPr lang="fr-BE" sz="1800" kern="1200" dirty="0" err="1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available</a:t>
            </a:r>
            <a:r>
              <a:rPr lang="fr-BE" sz="180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at:</a:t>
            </a:r>
          </a:p>
          <a:p>
            <a:pPr marL="365760" lvl="1" indent="0" fontAlgn="auto">
              <a:spcBef>
                <a:spcPts val="6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en-GB" sz="1400" dirty="0"/>
              <a:t> </a:t>
            </a:r>
            <a:r>
              <a:rPr lang="fr-BE" sz="1400" u="sng" dirty="0">
                <a:hlinkClick r:id="rId3"/>
              </a:rPr>
              <a:t>https://ec.europa.eu/easme/en/section/life/life-contract-financial-aspects#inline-nav-3</a:t>
            </a:r>
            <a:endParaRPr lang="fr-BE" sz="1400" kern="1200" dirty="0" smtClean="0">
              <a:solidFill>
                <a:schemeClr val="tx1"/>
              </a:solidFill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237288"/>
            <a:ext cx="100965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10" name="Explosion 1 9"/>
          <p:cNvSpPr/>
          <p:nvPr/>
        </p:nvSpPr>
        <p:spPr>
          <a:xfrm rot="20944154">
            <a:off x="5589617" y="3215336"/>
            <a:ext cx="3174149" cy="1163438"/>
          </a:xfrm>
          <a:prstGeom prst="irregularSeal1">
            <a:avLst/>
          </a:prstGeom>
          <a:solidFill>
            <a:srgbClr val="FFFF66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20647785">
            <a:off x="6061410" y="3553346"/>
            <a:ext cx="20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0" dirty="0" smtClean="0">
                <a:solidFill>
                  <a:sysClr val="windowText" lastClr="000000"/>
                </a:solidFill>
              </a:rPr>
              <a:t>Submission </a:t>
            </a:r>
            <a:r>
              <a:rPr lang="de-DE" sz="1200" b="0" dirty="0" err="1" smtClean="0">
                <a:solidFill>
                  <a:sysClr val="windowText" lastClr="000000"/>
                </a:solidFill>
              </a:rPr>
              <a:t>by</a:t>
            </a:r>
            <a:r>
              <a:rPr lang="de-DE" sz="1200" b="0" dirty="0" smtClean="0">
                <a:solidFill>
                  <a:sysClr val="windowText" lastClr="000000"/>
                </a:solidFill>
              </a:rPr>
              <a:t> email </a:t>
            </a:r>
            <a:r>
              <a:rPr lang="de-DE" sz="1200" b="0" dirty="0" err="1" smtClean="0">
                <a:solidFill>
                  <a:sysClr val="windowText" lastClr="000000"/>
                </a:solidFill>
              </a:rPr>
              <a:t>is</a:t>
            </a:r>
            <a:r>
              <a:rPr lang="de-DE" sz="1200" b="0" dirty="0" smtClean="0">
                <a:solidFill>
                  <a:sysClr val="windowText" lastClr="000000"/>
                </a:solidFill>
              </a:rPr>
              <a:t> not </a:t>
            </a:r>
            <a:r>
              <a:rPr lang="de-DE" sz="1200" b="0" dirty="0" err="1" smtClean="0">
                <a:solidFill>
                  <a:sysClr val="windowText" lastClr="000000"/>
                </a:solidFill>
              </a:rPr>
              <a:t>sufficient</a:t>
            </a:r>
            <a:r>
              <a:rPr lang="de-DE" sz="1200" b="0" dirty="0" smtClean="0">
                <a:solidFill>
                  <a:sysClr val="windowText" lastClr="000000"/>
                </a:solidFill>
              </a:rPr>
              <a:t>!</a:t>
            </a:r>
          </a:p>
          <a:p>
            <a:pPr algn="ctr"/>
            <a:endParaRPr lang="en-GB" sz="1200" b="0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04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Section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069312"/>
            <a:ext cx="7950200" cy="3529013"/>
          </a:xfrm>
        </p:spPr>
        <p:txBody>
          <a:bodyPr/>
          <a:lstStyle/>
          <a:p>
            <a:pPr marL="0" lvl="0" indent="0">
              <a:lnSpc>
                <a:spcPct val="90000"/>
              </a:lnSpc>
              <a:buClr>
                <a:srgbClr val="C00000"/>
              </a:buClr>
              <a:buNone/>
            </a:pPr>
            <a:r>
              <a:rPr lang="en-GB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Administrative information</a:t>
            </a:r>
          </a:p>
          <a:p>
            <a:pPr lvl="0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18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 A1: Applicant declaration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 </a:t>
            </a:r>
            <a:r>
              <a:rPr lang="en-GB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A2: </a:t>
            </a:r>
            <a:r>
              <a:rPr lang="en-GB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Applicant profile information 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18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</a:t>
            </a:r>
            <a:r>
              <a:rPr lang="fr-FR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A3: </a:t>
            </a:r>
            <a:r>
              <a:rPr lang="fr-FR" sz="18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Previous</a:t>
            </a:r>
            <a:r>
              <a:rPr lang="fr-FR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EU </a:t>
            </a:r>
            <a:r>
              <a:rPr lang="fr-FR" sz="18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funding</a:t>
            </a:r>
            <a:endParaRPr lang="fr-FR" sz="18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 descr="H:\My Documents\photos adaptation\Peblinge-Dosseringen-CP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81128"/>
            <a:ext cx="3168352" cy="196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43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Section 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4865"/>
            <a:ext cx="7950200" cy="3816524"/>
          </a:xfrm>
        </p:spPr>
        <p:txBody>
          <a:bodyPr/>
          <a:lstStyle/>
          <a:p>
            <a:pPr lvl="0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1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</a:t>
            </a:r>
            <a:r>
              <a:rPr lang="de-DE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</a:t>
            </a:r>
            <a:r>
              <a:rPr lang="de-DE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English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de-DE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 clear – avoid jargon and acronyms (include a glossary if needed</a:t>
            </a:r>
            <a:r>
              <a:rPr lang="en-GB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 </a:t>
            </a:r>
            <a:r>
              <a:rPr lang="en-GB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proper background and </a:t>
            </a:r>
            <a:r>
              <a:rPr lang="en-GB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context</a:t>
            </a:r>
          </a:p>
          <a:p>
            <a:pPr lvl="0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de-DE" sz="18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parts</a:t>
            </a:r>
            <a:r>
              <a:rPr lang="de-DE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e-DE" sz="18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</a:t>
            </a:r>
            <a:r>
              <a:rPr lang="de-DE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</a:t>
            </a:r>
            <a:r>
              <a:rPr lang="de-DE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separated</a:t>
            </a:r>
            <a:r>
              <a:rPr lang="de-DE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according</a:t>
            </a:r>
            <a:r>
              <a:rPr lang="de-DE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de-DE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</a:t>
            </a:r>
            <a:r>
              <a:rPr lang="de-DE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implementation</a:t>
            </a:r>
            <a:r>
              <a:rPr lang="de-DE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(2020/2021)</a:t>
            </a:r>
            <a:endParaRPr lang="en-GB" sz="18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1800" b="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lvl="0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1800" b="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25144"/>
            <a:ext cx="26638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90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kern="12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Forms</a:t>
            </a:r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T1, T2, T3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4865"/>
            <a:ext cx="8066856" cy="381652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T1: List </a:t>
            </a:r>
            <a:r>
              <a:rPr lang="en-US" sz="2000" dirty="0"/>
              <a:t>of all official member </a:t>
            </a:r>
            <a:r>
              <a:rPr lang="en-US" sz="2000" dirty="0" err="1"/>
              <a:t>organisations</a:t>
            </a:r>
            <a:r>
              <a:rPr lang="en-US" sz="2000" dirty="0"/>
              <a:t> per country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T2: Brief description of the nature, structure and activities of the applicant and members involved in the planned work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T3: Thematic priorities – main areas of work</a:t>
            </a:r>
            <a:endParaRPr lang="en-GB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956" y="4797152"/>
            <a:ext cx="288290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6543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Section T4: </a:t>
            </a:r>
            <a:r>
              <a:rPr lang="fr-BE" kern="12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Strategy</a:t>
            </a:r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8840"/>
            <a:ext cx="7950200" cy="4032549"/>
          </a:xfrm>
        </p:spPr>
        <p:txBody>
          <a:bodyPr/>
          <a:lstStyle/>
          <a:p>
            <a:pPr lvl="0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10000"/>
                  </a:schemeClr>
                </a:solidFill>
              </a:rPr>
              <a:t>Use </a:t>
            </a:r>
            <a:r>
              <a:rPr lang="en-GB" sz="2000" dirty="0">
                <a:solidFill>
                  <a:schemeClr val="bg1">
                    <a:lumMod val="10000"/>
                  </a:schemeClr>
                </a:solidFill>
              </a:rPr>
              <a:t>only </a:t>
            </a:r>
            <a:r>
              <a:rPr lang="en-GB" sz="2000" dirty="0" smtClean="0">
                <a:solidFill>
                  <a:schemeClr val="bg1">
                    <a:lumMod val="10000"/>
                  </a:schemeClr>
                </a:solidFill>
              </a:rPr>
              <a:t>this </a:t>
            </a:r>
            <a:r>
              <a:rPr lang="en-GB" sz="2000" dirty="0">
                <a:solidFill>
                  <a:schemeClr val="bg1">
                    <a:lumMod val="10000"/>
                  </a:schemeClr>
                </a:solidFill>
              </a:rPr>
              <a:t>form to describe your </a:t>
            </a:r>
            <a:r>
              <a:rPr lang="en-GB" sz="2000" dirty="0" smtClean="0">
                <a:solidFill>
                  <a:schemeClr val="bg1">
                    <a:lumMod val="10000"/>
                  </a:schemeClr>
                </a:solidFill>
              </a:rPr>
              <a:t>biennial </a:t>
            </a:r>
            <a:r>
              <a:rPr lang="en-GB" sz="2000" dirty="0">
                <a:solidFill>
                  <a:schemeClr val="bg1">
                    <a:lumMod val="10000"/>
                  </a:schemeClr>
                </a:solidFill>
              </a:rPr>
              <a:t>strategic plan and </a:t>
            </a:r>
            <a:r>
              <a:rPr lang="en-GB" sz="2000" dirty="0" smtClean="0">
                <a:solidFill>
                  <a:schemeClr val="bg1">
                    <a:lumMod val="10000"/>
                  </a:schemeClr>
                </a:solidFill>
              </a:rPr>
              <a:t>activities </a:t>
            </a:r>
            <a:r>
              <a:rPr lang="en-GB" sz="2000" dirty="0">
                <a:solidFill>
                  <a:schemeClr val="bg1">
                    <a:lumMod val="10000"/>
                  </a:schemeClr>
                </a:solidFill>
              </a:rPr>
              <a:t>during the 2 years (no other documents</a:t>
            </a:r>
            <a:r>
              <a:rPr lang="en-GB" sz="2000" dirty="0" smtClean="0">
                <a:solidFill>
                  <a:schemeClr val="bg1">
                    <a:lumMod val="10000"/>
                  </a:schemeClr>
                </a:solidFill>
              </a:rPr>
              <a:t>)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bg1">
                    <a:lumMod val="10000"/>
                  </a:schemeClr>
                </a:solidFill>
              </a:rPr>
              <a:t>Max. length of whole section T4: 50 pages</a:t>
            </a:r>
          </a:p>
          <a:p>
            <a:pPr lvl="0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2000" dirty="0" smtClean="0">
              <a:solidFill>
                <a:schemeClr val="bg1">
                  <a:lumMod val="10000"/>
                </a:schemeClr>
              </a:solidFill>
            </a:endParaRPr>
          </a:p>
          <a:p>
            <a:pPr lvl="0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chemeClr val="bg1">
                    <a:lumMod val="10000"/>
                  </a:schemeClr>
                </a:solidFill>
              </a:rPr>
              <a:t>Form T4.1</a:t>
            </a:r>
            <a:r>
              <a:rPr lang="en-GB" sz="2000" b="0" dirty="0" smtClean="0">
                <a:solidFill>
                  <a:schemeClr val="bg1">
                    <a:lumMod val="10000"/>
                  </a:schemeClr>
                </a:solidFill>
              </a:rPr>
              <a:t>: Summarise the biennial strategic plan, its objectives and expected results (core element of the proposal)</a:t>
            </a:r>
            <a:endParaRPr lang="en-GB" sz="2000" b="0" dirty="0">
              <a:solidFill>
                <a:schemeClr val="bg1">
                  <a:lumMod val="10000"/>
                </a:schemeClr>
              </a:solidFill>
            </a:endParaRPr>
          </a:p>
          <a:p>
            <a:pPr lvl="1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chemeClr val="bg1">
                    <a:lumMod val="10000"/>
                  </a:schemeClr>
                </a:solidFill>
              </a:rPr>
              <a:t>Global </a:t>
            </a:r>
            <a:r>
              <a:rPr lang="en-GB" sz="1800" dirty="0">
                <a:solidFill>
                  <a:schemeClr val="bg1">
                    <a:lumMod val="10000"/>
                  </a:schemeClr>
                </a:solidFill>
              </a:rPr>
              <a:t>description of the two-year strategy 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GB" sz="1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GB" sz="1400" i="1" dirty="0">
                <a:solidFill>
                  <a:schemeClr val="bg1">
                    <a:lumMod val="10000"/>
                  </a:schemeClr>
                </a:solidFill>
              </a:rPr>
              <a:t>link it to the strategy of the </a:t>
            </a:r>
            <a:r>
              <a:rPr lang="en-GB" sz="1400" i="1" dirty="0" smtClean="0">
                <a:solidFill>
                  <a:schemeClr val="bg1">
                    <a:lumMod val="10000"/>
                  </a:schemeClr>
                </a:solidFill>
              </a:rPr>
              <a:t>NGO</a:t>
            </a:r>
            <a:endParaRPr lang="en-GB" sz="1400" dirty="0">
              <a:solidFill>
                <a:schemeClr val="bg1">
                  <a:lumMod val="10000"/>
                </a:schemeClr>
              </a:solidFill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chemeClr val="bg1">
                    <a:lumMod val="10000"/>
                  </a:schemeClr>
                </a:solidFill>
              </a:rPr>
              <a:t>Main objectives </a:t>
            </a:r>
            <a:endParaRPr lang="en-GB" sz="1800" dirty="0">
              <a:solidFill>
                <a:schemeClr val="bg1">
                  <a:lumMod val="10000"/>
                </a:schemeClr>
              </a:solidFill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chemeClr val="bg1">
                    <a:lumMod val="10000"/>
                  </a:schemeClr>
                </a:solidFill>
              </a:rPr>
              <a:t>Main expected outputs</a:t>
            </a:r>
            <a:r>
              <a:rPr lang="en-GB" sz="1600" b="0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GB" sz="1600" b="0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en-GB" sz="1400" i="1" dirty="0">
                <a:solidFill>
                  <a:schemeClr val="bg1">
                    <a:lumMod val="10000"/>
                  </a:schemeClr>
                </a:solidFill>
              </a:rPr>
              <a:t>major activities/milestones as well as related medium term results/impacts </a:t>
            </a:r>
            <a:r>
              <a:rPr lang="en-GB" sz="1400" i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GB" sz="1400" i="1" dirty="0">
                <a:solidFill>
                  <a:schemeClr val="bg1">
                    <a:lumMod val="10000"/>
                  </a:schemeClr>
                </a:solidFill>
              </a:rPr>
              <a:t>– please</a:t>
            </a:r>
            <a:r>
              <a:rPr lang="en-GB" sz="1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GB" sz="1400" i="1" dirty="0">
                <a:solidFill>
                  <a:schemeClr val="bg1">
                    <a:lumMod val="10000"/>
                  </a:schemeClr>
                </a:solidFill>
              </a:rPr>
              <a:t>quantify as much as possible; you may indicate ranges</a:t>
            </a:r>
            <a:endParaRPr lang="en-GB" sz="1400" b="0" i="1" dirty="0" smtClean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40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kern="12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Form</a:t>
            </a:r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T4.1 </a:t>
            </a:r>
            <a:r>
              <a:rPr lang="fr-BE" kern="12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Summary</a:t>
            </a:r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(</a:t>
            </a:r>
            <a:r>
              <a:rPr lang="fr-BE" kern="12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cont</a:t>
            </a:r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.)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76872"/>
            <a:ext cx="7950200" cy="3888431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EU added value of the work proposed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1800" b="0" dirty="0" smtClean="0">
              <a:solidFill>
                <a:schemeClr val="bg1">
                  <a:lumMod val="10000"/>
                </a:schemeClr>
              </a:solidFill>
              <a:latin typeface="+mn-lt"/>
            </a:endParaRPr>
          </a:p>
          <a:p>
            <a:pPr lvl="0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Policies addressed directly by your proposal (policy papers / directives / regulations)</a:t>
            </a:r>
            <a:br>
              <a:rPr lang="en-GB" sz="1800" b="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</a:br>
            <a:r>
              <a:rPr lang="en-GB" sz="1400" i="1" dirty="0" smtClean="0">
                <a:solidFill>
                  <a:schemeClr val="bg1">
                    <a:lumMod val="1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 s</a:t>
            </a:r>
            <a:r>
              <a:rPr lang="en-GB" sz="1400" b="0" i="1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imple list is sufficient</a:t>
            </a:r>
            <a:endParaRPr lang="en-GB" sz="1800" b="0" dirty="0" smtClean="0">
              <a:solidFill>
                <a:schemeClr val="bg1">
                  <a:lumMod val="10000"/>
                </a:schemeClr>
              </a:solidFill>
              <a:latin typeface="+mn-lt"/>
            </a:endParaRPr>
          </a:p>
          <a:p>
            <a:pPr lvl="0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1800" b="0" dirty="0" smtClean="0">
              <a:solidFill>
                <a:schemeClr val="bg1">
                  <a:lumMod val="10000"/>
                </a:schemeClr>
              </a:solidFill>
              <a:latin typeface="+mn-lt"/>
            </a:endParaRPr>
          </a:p>
          <a:p>
            <a:pPr lvl="0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Channels and </a:t>
            </a:r>
            <a:r>
              <a:rPr lang="en-GB" sz="18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means: describe </a:t>
            </a:r>
            <a:r>
              <a:rPr lang="en-GB" sz="1800" b="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structure(s) in place to facilitate access to relevant European institutions  and to civil society</a:t>
            </a:r>
          </a:p>
          <a:p>
            <a:pPr marL="400050" lvl="1" indent="0">
              <a:lnSpc>
                <a:spcPct val="90000"/>
              </a:lnSpc>
              <a:buClr>
                <a:srgbClr val="C00000"/>
              </a:buClr>
              <a:buNone/>
            </a:pPr>
            <a:r>
              <a:rPr lang="en-GB" sz="1800" b="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– if you plan to set-up new structures during 2020-2021 please describe them (which, how,…)	</a:t>
            </a:r>
            <a:br>
              <a:rPr lang="en-GB" sz="1800" b="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</a:br>
            <a:r>
              <a:rPr lang="en-GB" sz="1400" i="1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e.g</a:t>
            </a:r>
            <a:r>
              <a:rPr lang="en-GB" sz="1400" i="1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. working groups /stakeholder groups / advisory committees of the European Commission / European Parliament / European Council or at Member </a:t>
            </a:r>
            <a:r>
              <a:rPr lang="en-GB" sz="1400" i="1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State level</a:t>
            </a:r>
            <a:endParaRPr lang="en-GB" sz="1400" b="0" dirty="0" smtClean="0">
              <a:solidFill>
                <a:schemeClr val="bg1">
                  <a:lumMod val="10000"/>
                </a:schemeClr>
              </a:solidFill>
              <a:latin typeface="+mn-lt"/>
            </a:endParaRPr>
          </a:p>
          <a:p>
            <a:pPr lvl="0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1800" b="0" dirty="0" smtClean="0">
              <a:solidFill>
                <a:schemeClr val="bg1">
                  <a:lumMod val="10000"/>
                </a:schemeClr>
              </a:solidFill>
              <a:latin typeface="+mn-lt"/>
            </a:endParaRPr>
          </a:p>
          <a:p>
            <a:pPr lvl="0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% of work related to environment &amp; to climate action</a:t>
            </a:r>
            <a:br>
              <a:rPr lang="en-GB" sz="1800" b="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</a:br>
            <a:r>
              <a:rPr lang="en-GB" sz="1400" i="1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for statistical </a:t>
            </a:r>
            <a:r>
              <a:rPr lang="en-GB" sz="1400" i="1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purposes</a:t>
            </a:r>
            <a:endParaRPr lang="en-GB" sz="1400" b="0" i="1" dirty="0" smtClean="0">
              <a:solidFill>
                <a:schemeClr val="bg1">
                  <a:lumMod val="1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786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60558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Section T4.2 Strategic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87574"/>
            <a:ext cx="7950200" cy="3744516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 a detailed description of your biennial strategic plan by </a:t>
            </a:r>
            <a:r>
              <a:rPr lang="en-GB" sz="1800" b="1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policy area</a:t>
            </a:r>
            <a:r>
              <a:rPr lang="en-GB" sz="1800" b="1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by</a:t>
            </a:r>
            <a:r>
              <a:rPr lang="en-GB" sz="1800" b="1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financial year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 concrete in developing this strategy and support it with an outline of accompanying </a:t>
            </a:r>
            <a:r>
              <a:rPr lang="en-GB" sz="1800" b="1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actions</a:t>
            </a:r>
            <a:r>
              <a:rPr lang="en-GB" sz="1800" b="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b="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many </a:t>
            </a:r>
            <a:r>
              <a:rPr lang="en-GB" sz="1800" b="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policy areas </a:t>
            </a:r>
            <a:r>
              <a:rPr lang="en-GB" sz="1800" b="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covered, it is recommended to </a:t>
            </a:r>
            <a:r>
              <a:rPr lang="en-GB" sz="1800" b="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select </a:t>
            </a:r>
            <a:r>
              <a:rPr lang="en-GB" sz="1800" b="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most relevant for the </a:t>
            </a:r>
            <a:r>
              <a:rPr lang="en-GB" sz="1800" b="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FPA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Link the policies to your strategy. It should become clear how you plan to contribute to the policies mentioned in section T4.1</a:t>
            </a:r>
          </a:p>
          <a:p>
            <a:pPr marL="0" indent="0">
              <a:lnSpc>
                <a:spcPct val="90000"/>
              </a:lnSpc>
              <a:buClr>
                <a:srgbClr val="C00000"/>
              </a:buClr>
              <a:buNone/>
            </a:pPr>
            <a:endParaRPr lang="en-GB" sz="1800" b="0" dirty="0">
              <a:solidFill>
                <a:schemeClr val="bg1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lnSpc>
                <a:spcPct val="90000"/>
              </a:lnSpc>
              <a:buClr>
                <a:srgbClr val="C00000"/>
              </a:buClr>
              <a:buNone/>
            </a:pPr>
            <a:endParaRPr lang="en-GB" sz="1800" b="0" dirty="0">
              <a:solidFill>
                <a:schemeClr val="bg1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17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Section T4.2 Strategic Plan (</a:t>
            </a:r>
            <a:r>
              <a:rPr lang="fr-BE" kern="12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cont</a:t>
            </a:r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.)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76873"/>
            <a:ext cx="8066856" cy="3744516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None/>
            </a:pPr>
            <a:r>
              <a:rPr lang="en-GB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the headings </a:t>
            </a:r>
            <a:r>
              <a:rPr lang="en-GB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form </a:t>
            </a:r>
            <a:r>
              <a:rPr lang="en-GB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T4.2:</a:t>
            </a:r>
            <a:endParaRPr lang="en-GB" sz="20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Context</a:t>
            </a:r>
            <a:r>
              <a:rPr lang="en-GB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specific European policies addressed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Objectives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</a:t>
            </a:r>
            <a:endParaRPr lang="en-GB" sz="18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Channels/means</a:t>
            </a:r>
          </a:p>
          <a:p>
            <a:pPr marL="457200" lvl="1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None/>
            </a:pPr>
            <a:r>
              <a:rPr lang="en-GB" sz="14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Description </a:t>
            </a:r>
            <a:r>
              <a:rPr lang="en-GB" sz="14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capacities, expertise, </a:t>
            </a:r>
            <a:r>
              <a:rPr lang="en-GB" sz="14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infrastructure</a:t>
            </a:r>
            <a:r>
              <a:rPr lang="en-GB" sz="14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4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tools </a:t>
            </a:r>
            <a:r>
              <a:rPr lang="en-GB" sz="14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place to perform the </a:t>
            </a:r>
            <a:r>
              <a:rPr lang="en-GB" sz="14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work.</a:t>
            </a:r>
          </a:p>
          <a:p>
            <a:pPr marL="457200" lvl="1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None/>
            </a:pPr>
            <a:r>
              <a:rPr lang="en-GB" sz="14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Description of the staff and technical sub-contractors</a:t>
            </a:r>
            <a:endParaRPr lang="en-GB" sz="14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Expected results</a:t>
            </a:r>
          </a:p>
          <a:p>
            <a:pPr marL="457200" lvl="1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None/>
            </a:pPr>
            <a:r>
              <a:rPr lang="en-GB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GB" sz="14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Contribution </a:t>
            </a:r>
            <a:r>
              <a:rPr lang="en-GB" sz="14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expert groups, stakeholder consultations, position </a:t>
            </a:r>
            <a:r>
              <a:rPr lang="en-GB" sz="14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papers, etc.</a:t>
            </a:r>
            <a:endParaRPr lang="en-GB" sz="14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lnSpc>
                <a:spcPct val="90000"/>
              </a:lnSpc>
              <a:buClr>
                <a:srgbClr val="C00000"/>
              </a:buClr>
              <a:buNone/>
            </a:pPr>
            <a:endParaRPr lang="en-GB" sz="1800" b="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36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Section T4.3 </a:t>
            </a:r>
            <a:r>
              <a:rPr lang="fr-BE" kern="12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Organisational</a:t>
            </a:r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BE" kern="12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development</a:t>
            </a:r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and </a:t>
            </a:r>
            <a:r>
              <a:rPr lang="fr-BE" kern="12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capacity</a:t>
            </a:r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building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36912"/>
            <a:ext cx="7950200" cy="3384476"/>
          </a:xfrm>
        </p:spPr>
        <p:txBody>
          <a:bodyPr/>
          <a:lstStyle/>
          <a:p>
            <a:pPr lvl="0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Describe the identified needs and development perspectives of your organisation in relation to the NGO operating grant</a:t>
            </a:r>
          </a:p>
          <a:p>
            <a:pPr lvl="0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18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description of your fundraising strategy should form a core element of the </a:t>
            </a:r>
            <a:r>
              <a:rPr lang="en-GB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application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 a long-term view on economic sustainability, especially in relation to addressing any dependence of the LIFE operating grant</a:t>
            </a:r>
          </a:p>
          <a:p>
            <a:pPr lvl="0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18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41168"/>
            <a:ext cx="2704202" cy="171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8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Section T4.3 (</a:t>
            </a:r>
            <a:r>
              <a:rPr lang="fr-BE" kern="12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cont</a:t>
            </a:r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.)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76873"/>
            <a:ext cx="7950200" cy="3744516"/>
          </a:xfrm>
        </p:spPr>
        <p:txBody>
          <a:bodyPr/>
          <a:lstStyle/>
          <a:p>
            <a:pPr lvl="0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Describe how the grant is expected to improve your organisation compared to the present situation in various aspects, e.g.: 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Organisational structure and staffing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Better policy impact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Strategic approach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Financial management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1800" dirty="0" err="1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Dependency</a:t>
            </a:r>
            <a:r>
              <a:rPr lang="de-DE" sz="18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</a:t>
            </a:r>
            <a:r>
              <a:rPr lang="de-DE" sz="1800" dirty="0" err="1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operating</a:t>
            </a:r>
            <a:r>
              <a:rPr lang="de-DE" sz="18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dirty="0" err="1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grant</a:t>
            </a:r>
            <a:endParaRPr lang="en-GB" sz="1800" dirty="0">
              <a:solidFill>
                <a:schemeClr val="bg1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Evaluation and reporting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Internal communication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Technical expertise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Network enlargement/new members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18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etc.</a:t>
            </a:r>
            <a:endParaRPr lang="en-GB" b="0" dirty="0">
              <a:solidFill>
                <a:schemeClr val="bg1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866" y="4653136"/>
            <a:ext cx="2376264" cy="19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0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FPA </a:t>
            </a:r>
            <a:r>
              <a:rPr lang="fr-BE" kern="12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evaluations</a:t>
            </a:r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: contacts </a:t>
            </a:r>
            <a:r>
              <a:rPr lang="fr-BE" kern="1200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during</a:t>
            </a:r>
            <a:r>
              <a:rPr lang="fr-BE" kern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the </a:t>
            </a:r>
            <a:r>
              <a:rPr lang="fr-BE" kern="1200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48881"/>
            <a:ext cx="7950200" cy="3672508"/>
          </a:xfrm>
        </p:spPr>
        <p:txBody>
          <a:bodyPr/>
          <a:lstStyle/>
          <a:p>
            <a:pPr marL="502920" lvl="0" indent="-457200" eaLnBrk="1" fontAlgn="auto" hangingPunct="1">
              <a:lnSpc>
                <a:spcPct val="9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r>
              <a:rPr lang="fr-BE" sz="2000" b="0" kern="12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</a:t>
            </a:r>
            <a:r>
              <a:rPr lang="fr-BE" sz="2000" b="0" kern="1200" dirty="0" err="1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evaluation</a:t>
            </a:r>
            <a:r>
              <a:rPr lang="fr-BE" sz="2000" b="0" kern="12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2000" b="0" kern="1200" dirty="0" err="1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r>
              <a:rPr lang="fr-BE" sz="2000" b="0" kern="12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2000" b="0" kern="1200" dirty="0" err="1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fr-BE" sz="2000" b="0" kern="12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2000" b="0" kern="1200" dirty="0" err="1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</a:t>
            </a:r>
            <a:r>
              <a:rPr lang="fr-BE" sz="2000" b="0" kern="12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2000" b="0" kern="1200" dirty="0" err="1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</a:t>
            </a:r>
            <a:r>
              <a:rPr lang="fr-BE" sz="2000" b="0" kern="12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2000" b="0" kern="1200" dirty="0" err="1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contacted</a:t>
            </a:r>
            <a:r>
              <a:rPr lang="fr-BE" sz="2000" b="0" kern="12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by email in case of:</a:t>
            </a:r>
          </a:p>
          <a:p>
            <a:pPr marL="982980" lvl="2" indent="-342900" eaLnBrk="1" fontAlgn="auto" hangingPunct="1">
              <a:lnSpc>
                <a:spcPct val="9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r>
              <a:rPr lang="fr-BE" kern="1200" dirty="0" err="1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Obvious</a:t>
            </a:r>
            <a:r>
              <a:rPr lang="fr-BE" kern="12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kern="1200" dirty="0" err="1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clerical</a:t>
            </a:r>
            <a:r>
              <a:rPr lang="fr-BE" kern="12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kern="1200" dirty="0" err="1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errors</a:t>
            </a:r>
            <a:r>
              <a:rPr lang="fr-BE" kern="12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 </a:t>
            </a:r>
            <a:r>
              <a:rPr lang="fr-BE" kern="1200" dirty="0" err="1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minor</a:t>
            </a:r>
            <a:r>
              <a:rPr lang="fr-BE" kern="12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omissions </a:t>
            </a:r>
          </a:p>
          <a:p>
            <a:pPr marL="982980" lvl="2" indent="-342900" eaLnBrk="1" fontAlgn="auto" hangingPunct="1">
              <a:lnSpc>
                <a:spcPct val="9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r>
              <a:rPr lang="fr-BE" kern="1200" dirty="0" err="1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</a:t>
            </a:r>
            <a:r>
              <a:rPr lang="fr-BE" kern="12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</a:t>
            </a:r>
            <a:r>
              <a:rPr lang="fr-BE" kern="1200" dirty="0" err="1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further</a:t>
            </a:r>
            <a:r>
              <a:rPr lang="fr-BE" kern="12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kern="1200" dirty="0" err="1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clarifying</a:t>
            </a:r>
            <a:r>
              <a:rPr lang="fr-BE" kern="12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information</a:t>
            </a:r>
          </a:p>
          <a:p>
            <a:pPr marL="502920" lvl="0" indent="-457200" eaLnBrk="1" fontAlgn="auto" hangingPunct="1">
              <a:lnSpc>
                <a:spcPct val="9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r>
              <a:rPr lang="fr-BE" sz="2000" b="0" kern="1200" dirty="0" err="1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Reply</a:t>
            </a:r>
            <a:r>
              <a:rPr lang="fr-BE" sz="2000" b="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2000" b="0" kern="1200" dirty="0" err="1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fr-BE" sz="2000" b="0" kern="12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2000" b="0" kern="1200" dirty="0" err="1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needed</a:t>
            </a:r>
            <a:r>
              <a:rPr lang="fr-BE" sz="2000" b="0" kern="12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2000" b="0" kern="1200" dirty="0" err="1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within</a:t>
            </a:r>
            <a:r>
              <a:rPr lang="fr-BE" sz="2000" b="0" kern="12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2000" b="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</a:t>
            </a:r>
            <a:r>
              <a:rPr lang="fr-BE" sz="2000" b="0" kern="1200" dirty="0" err="1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calendar</a:t>
            </a:r>
            <a:r>
              <a:rPr lang="fr-BE" sz="2000" b="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2000" b="0" kern="1200" dirty="0" err="1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days</a:t>
            </a:r>
            <a:r>
              <a:rPr lang="fr-BE" sz="2000" b="0" kern="12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fr-BE" sz="2000" b="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contact </a:t>
            </a:r>
            <a:r>
              <a:rPr lang="fr-BE" sz="2000" b="0" kern="12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 </a:t>
            </a:r>
            <a:r>
              <a:rPr lang="fr-BE" sz="2000" b="0" kern="1200" dirty="0" err="1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address</a:t>
            </a:r>
            <a:r>
              <a:rPr lang="fr-BE" sz="2000" b="0" kern="12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2000" b="0" kern="1200" dirty="0" err="1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indicated</a:t>
            </a:r>
            <a:r>
              <a:rPr lang="fr-BE" sz="2000" b="0" kern="12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fr-BE" sz="2000" b="0" kern="1200" dirty="0" err="1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</a:t>
            </a:r>
            <a:r>
              <a:rPr lang="fr-BE" sz="2000" b="0" kern="12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2000" b="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A2 </a:t>
            </a:r>
            <a:r>
              <a:rPr lang="fr-BE" sz="2000" b="0" kern="1200" dirty="0" err="1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should</a:t>
            </a:r>
            <a:r>
              <a:rPr lang="fr-BE" sz="2000" b="0" kern="12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2000" b="0" kern="1200" dirty="0" err="1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</a:t>
            </a:r>
            <a:r>
              <a:rPr lang="fr-BE" sz="2000" b="0" kern="12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active and </a:t>
            </a:r>
            <a:r>
              <a:rPr lang="fr-BE" sz="2000" b="0" u="sng" kern="1200" dirty="0" err="1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checked</a:t>
            </a:r>
            <a:r>
              <a:rPr lang="fr-BE" sz="2000" b="0" u="sng" kern="12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a </a:t>
            </a:r>
            <a:r>
              <a:rPr lang="fr-BE" sz="2000" b="0" u="sng" kern="1200" dirty="0" err="1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regular</a:t>
            </a:r>
            <a:r>
              <a:rPr lang="fr-BE" sz="2000" b="0" u="sng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basis</a:t>
            </a:r>
          </a:p>
          <a:p>
            <a:pPr marL="502920" lvl="0" indent="-457200" eaLnBrk="1" fontAlgn="auto" hangingPunct="1">
              <a:lnSpc>
                <a:spcPct val="9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r>
              <a:rPr lang="fr-BE" sz="2000" b="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 </a:t>
            </a:r>
            <a:r>
              <a:rPr lang="fr-BE" sz="2000" b="0" kern="1200" dirty="0" err="1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period</a:t>
            </a:r>
            <a:r>
              <a:rPr lang="fr-BE" sz="2000" b="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contacts: </a:t>
            </a:r>
            <a:r>
              <a:rPr lang="fr-BE" sz="2000" b="0" kern="1200" dirty="0" err="1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June</a:t>
            </a:r>
            <a:r>
              <a:rPr lang="fr-BE" sz="2000" b="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/July – if </a:t>
            </a:r>
            <a:r>
              <a:rPr lang="fr-BE" sz="2000" b="0" kern="1200" dirty="0" err="1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fr-BE" sz="2000" b="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on </a:t>
            </a:r>
            <a:r>
              <a:rPr lang="fr-BE" sz="2000" b="0" kern="1200" dirty="0" err="1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holidays</a:t>
            </a:r>
            <a:r>
              <a:rPr lang="fr-BE" sz="2000" b="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r-BE" sz="2000" b="0" kern="1200" dirty="0" err="1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</a:t>
            </a:r>
            <a:r>
              <a:rPr lang="fr-BE" sz="2000" b="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2000" b="0" kern="1200" dirty="0" err="1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</a:t>
            </a:r>
            <a:r>
              <a:rPr lang="fr-BE" sz="2000" b="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backup and put an out of office </a:t>
            </a:r>
            <a:r>
              <a:rPr lang="fr-BE" sz="2000" b="0" kern="1200" dirty="0" err="1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reply</a:t>
            </a:r>
            <a:r>
              <a:rPr lang="fr-BE" sz="2000" b="0" kern="12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en-GB" sz="2000" b="0" kern="1200" dirty="0">
              <a:solidFill>
                <a:schemeClr val="bg1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086" y="5277855"/>
            <a:ext cx="1021715" cy="10217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44008" y="5373216"/>
            <a:ext cx="4186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0" i="1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We must be strict with </a:t>
            </a:r>
            <a:r>
              <a:rPr lang="en-GB" sz="2400" b="0" i="1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deadlines!</a:t>
            </a:r>
            <a:endParaRPr lang="en-GB" sz="2400" b="0" i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0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140968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444543"/>
                </a:solidFill>
              </a:rPr>
              <a:t>Lorenzina Bruno, Senior Financial Officer</a:t>
            </a:r>
            <a:endParaRPr lang="en-GB" sz="2000" dirty="0">
              <a:solidFill>
                <a:srgbClr val="444543"/>
              </a:solidFill>
            </a:endParaRPr>
          </a:p>
        </p:txBody>
      </p:sp>
      <p:pic>
        <p:nvPicPr>
          <p:cNvPr id="5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375" y="1609912"/>
            <a:ext cx="60612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5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Section F – Financial </a:t>
            </a:r>
            <a:r>
              <a:rPr lang="fr-BE" kern="12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4865"/>
            <a:ext cx="7950200" cy="3816524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 </a:t>
            </a:r>
            <a:r>
              <a:rPr lang="de-DE" sz="1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page</a:t>
            </a:r>
            <a:endParaRPr lang="de-DE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F-Form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 data relates </a:t>
            </a:r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the first financial year (2020</a:t>
            </a:r>
            <a:r>
              <a:rPr lang="en-US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Financial data relates to year t0 and t-1</a:t>
            </a:r>
          </a:p>
          <a:p>
            <a:pPr marL="254000" lvl="1" indent="0"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None/>
            </a:pPr>
            <a:endParaRPr lang="en-GB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Budget overview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16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BE" sz="1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Estimated</a:t>
            </a:r>
            <a:r>
              <a:rPr lang="fr-BE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budget for 2020 and 2021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BE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 </a:t>
            </a:r>
            <a:r>
              <a:rPr lang="fr-BE" sz="1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requested</a:t>
            </a:r>
            <a:r>
              <a:rPr lang="fr-BE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funding</a:t>
            </a:r>
            <a:r>
              <a:rPr lang="fr-BE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2021 ≤ 2020 (</a:t>
            </a:r>
            <a:r>
              <a:rPr lang="fr-BE" sz="1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same</a:t>
            </a:r>
            <a:r>
              <a:rPr lang="fr-BE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amounts</a:t>
            </a:r>
            <a:r>
              <a:rPr lang="fr-BE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</a:t>
            </a:r>
            <a:r>
              <a:rPr lang="fr-BE" sz="1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both</a:t>
            </a:r>
            <a:r>
              <a:rPr lang="fr-BE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years</a:t>
            </a:r>
            <a:r>
              <a:rPr lang="fr-BE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recommended</a:t>
            </a:r>
            <a:r>
              <a:rPr lang="fr-BE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BE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Organisations </a:t>
            </a:r>
            <a:r>
              <a:rPr lang="fr-BE" sz="1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</a:t>
            </a:r>
            <a:r>
              <a:rPr lang="fr-BE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FPA2017: </a:t>
            </a:r>
            <a:r>
              <a:rPr lang="fr-BE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 </a:t>
            </a:r>
            <a:r>
              <a:rPr lang="fr-BE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requested</a:t>
            </a:r>
            <a:r>
              <a:rPr lang="fr-BE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funding</a:t>
            </a:r>
            <a:r>
              <a:rPr lang="fr-BE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limited</a:t>
            </a:r>
            <a:r>
              <a:rPr lang="fr-BE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the </a:t>
            </a:r>
            <a:r>
              <a:rPr lang="fr-BE" sz="1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amounts</a:t>
            </a:r>
            <a:r>
              <a:rPr lang="fr-BE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requested</a:t>
            </a:r>
            <a:r>
              <a:rPr lang="fr-BE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2018 and 2019</a:t>
            </a:r>
            <a:endParaRPr lang="en-GB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18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lvl="0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1800" b="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lvl="0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1800" b="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9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Outlook on Financial Rules of SGA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8840"/>
            <a:ext cx="7950200" cy="4104456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de-DE" sz="2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detailed</a:t>
            </a:r>
            <a:r>
              <a:rPr lang="de-DE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budget</a:t>
            </a:r>
            <a:r>
              <a:rPr lang="de-DE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de-DE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</a:t>
            </a:r>
            <a:r>
              <a:rPr lang="de-DE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required</a:t>
            </a:r>
            <a:r>
              <a:rPr lang="de-DE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de-DE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SGA </a:t>
            </a:r>
            <a:r>
              <a:rPr lang="de-DE" sz="2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submission</a:t>
            </a:r>
            <a:endParaRPr lang="de-DE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Determination </a:t>
            </a:r>
            <a:r>
              <a:rPr lang="en-GB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final </a:t>
            </a:r>
            <a:r>
              <a:rPr lang="en-GB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amount 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budget cannot be increased (from FPA to SGA submission)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 funding % applied to eligible costs</a:t>
            </a:r>
            <a:endParaRPr lang="en-GB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b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Implementation </a:t>
            </a:r>
            <a:r>
              <a:rPr lang="en-GB" sz="2000" b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contracts/subcontracting:</a:t>
            </a:r>
          </a:p>
          <a:p>
            <a:pPr marL="809625" lvl="0" indent="-363538" algn="just" eaLnBrk="1" fontAlgn="auto" hangingPunct="1">
              <a:lnSpc>
                <a:spcPct val="90000"/>
              </a:lnSpc>
              <a:spcAft>
                <a:spcPts val="1200"/>
              </a:spcAft>
              <a:buClr>
                <a:srgbClr val="F14124">
                  <a:lumMod val="75000"/>
                </a:srgbClr>
              </a:buClr>
              <a:buSzPct val="100000"/>
              <a:buFont typeface="Arial" pitchFamily="34" charset="0"/>
              <a:buChar char="−"/>
            </a:pPr>
            <a: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60.000€ </a:t>
            </a:r>
            <a: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request 3 offers</a:t>
            </a:r>
          </a:p>
          <a:p>
            <a:pPr marL="809625" lvl="0" indent="-363538" algn="just" eaLnBrk="1" fontAlgn="auto" hangingPunct="1">
              <a:lnSpc>
                <a:spcPct val="90000"/>
              </a:lnSpc>
              <a:spcAft>
                <a:spcPts val="1200"/>
              </a:spcAft>
              <a:buClr>
                <a:srgbClr val="F14124">
                  <a:lumMod val="75000"/>
                </a:srgbClr>
              </a:buClr>
              <a:buSzPct val="100000"/>
              <a:buFont typeface="Arial" pitchFamily="34" charset="0"/>
              <a:buChar char="−"/>
            </a:pPr>
            <a: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&gt; </a:t>
            </a:r>
            <a:r>
              <a:rPr lang="en-GB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135.000</a:t>
            </a:r>
            <a:r>
              <a:rPr lang="en-GB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€  publish a call</a:t>
            </a:r>
          </a:p>
          <a:p>
            <a:pPr marL="501650" indent="-457200" fontAlgn="auto">
              <a:lnSpc>
                <a:spcPct val="90000"/>
              </a:lnSpc>
              <a:spcAft>
                <a:spcPts val="1200"/>
              </a:spcAft>
              <a:buClr>
                <a:srgbClr val="F14124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/>
                </a:solidFill>
              </a:rPr>
              <a:t>Best </a:t>
            </a:r>
            <a:r>
              <a:rPr lang="en-GB" sz="2000" dirty="0">
                <a:solidFill>
                  <a:schemeClr val="tx1"/>
                </a:solidFill>
              </a:rPr>
              <a:t>value for money principle to follow for procurement </a:t>
            </a:r>
            <a:r>
              <a:rPr lang="en-GB" sz="2000" dirty="0" smtClean="0">
                <a:solidFill>
                  <a:schemeClr val="tx1"/>
                </a:solidFill>
              </a:rPr>
              <a:t>contracts</a:t>
            </a:r>
          </a:p>
          <a:p>
            <a:pPr marL="501650" indent="-457200" fontAlgn="auto">
              <a:lnSpc>
                <a:spcPct val="90000"/>
              </a:lnSpc>
              <a:spcAft>
                <a:spcPts val="1200"/>
              </a:spcAft>
              <a:buClr>
                <a:srgbClr val="F14124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</a:pPr>
            <a:r>
              <a:rPr lang="fr-BE" sz="1800" dirty="0" err="1">
                <a:solidFill>
                  <a:schemeClr val="tx1"/>
                </a:solidFill>
              </a:rPr>
              <a:t>Usual</a:t>
            </a:r>
            <a:r>
              <a:rPr lang="fr-BE" sz="1800" dirty="0">
                <a:solidFill>
                  <a:schemeClr val="tx1"/>
                </a:solidFill>
              </a:rPr>
              <a:t> practice of organisation to </a:t>
            </a:r>
            <a:r>
              <a:rPr lang="fr-BE" sz="1800" dirty="0" err="1">
                <a:solidFill>
                  <a:schemeClr val="tx1"/>
                </a:solidFill>
              </a:rPr>
              <a:t>follow</a:t>
            </a:r>
            <a:r>
              <a:rPr lang="fr-BE" sz="1800" dirty="0">
                <a:solidFill>
                  <a:schemeClr val="tx1"/>
                </a:solidFill>
              </a:rPr>
              <a:t> (</a:t>
            </a:r>
            <a:r>
              <a:rPr lang="fr-BE" sz="1800" dirty="0" err="1">
                <a:solidFill>
                  <a:schemeClr val="tx1"/>
                </a:solidFill>
              </a:rPr>
              <a:t>accounting</a:t>
            </a:r>
            <a:r>
              <a:rPr lang="fr-BE" sz="1800" dirty="0">
                <a:solidFill>
                  <a:schemeClr val="tx1"/>
                </a:solidFill>
              </a:rPr>
              <a:t> </a:t>
            </a:r>
            <a:r>
              <a:rPr lang="fr-BE" sz="1800" dirty="0" err="1">
                <a:solidFill>
                  <a:schemeClr val="tx1"/>
                </a:solidFill>
              </a:rPr>
              <a:t>rules</a:t>
            </a:r>
            <a:r>
              <a:rPr lang="fr-BE" sz="1800" dirty="0">
                <a:solidFill>
                  <a:schemeClr val="tx1"/>
                </a:solidFill>
              </a:rPr>
              <a:t>, salaries, </a:t>
            </a:r>
            <a:r>
              <a:rPr lang="fr-BE" sz="1800" dirty="0" err="1">
                <a:solidFill>
                  <a:schemeClr val="tx1"/>
                </a:solidFill>
              </a:rPr>
              <a:t>reserve</a:t>
            </a:r>
            <a:r>
              <a:rPr lang="fr-BE" sz="1800" dirty="0">
                <a:solidFill>
                  <a:schemeClr val="tx1"/>
                </a:solidFill>
              </a:rPr>
              <a:t>,..)</a:t>
            </a:r>
          </a:p>
          <a:p>
            <a:pPr marL="501650" indent="-457200" fontAlgn="auto">
              <a:lnSpc>
                <a:spcPct val="90000"/>
              </a:lnSpc>
              <a:spcAft>
                <a:spcPts val="1200"/>
              </a:spcAft>
              <a:buClr>
                <a:srgbClr val="F14124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</a:pPr>
            <a:endParaRPr lang="en-GB" sz="1600" dirty="0">
              <a:solidFill>
                <a:srgbClr val="000000"/>
              </a:solidFill>
            </a:endParaRPr>
          </a:p>
          <a:p>
            <a:pPr marL="501650" lvl="0" indent="-457200" eaLnBrk="1" fontAlgn="auto" hangingPunct="1">
              <a:lnSpc>
                <a:spcPct val="90000"/>
              </a:lnSpc>
              <a:spcAft>
                <a:spcPts val="1200"/>
              </a:spcAft>
              <a:buClr>
                <a:srgbClr val="F14124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</a:pPr>
            <a:endParaRPr lang="en-GB" sz="2000" b="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01650" lvl="0" indent="-457200" eaLnBrk="1" fontAlgn="auto" hangingPunct="1">
              <a:lnSpc>
                <a:spcPct val="90000"/>
              </a:lnSpc>
              <a:spcAft>
                <a:spcPts val="1200"/>
              </a:spcAft>
              <a:buClr>
                <a:srgbClr val="F14124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</a:pPr>
            <a:endParaRPr lang="en-GB" sz="20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18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lvl="0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2200" b="0" dirty="0" smtClean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639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Outlook on Financial Rules of SGA (2)</a:t>
            </a:r>
            <a:endParaRPr lang="en-GB" kern="1200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8352928" cy="4248472"/>
          </a:xfrm>
        </p:spPr>
        <p:txBody>
          <a:bodyPr/>
          <a:lstStyle/>
          <a:p>
            <a:pPr lvl="0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Non-cumulative award</a:t>
            </a:r>
            <a:r>
              <a:rPr lang="en-GB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GB" sz="20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dirty="0" smtClean="0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IMPORTANT: </a:t>
            </a:r>
            <a:r>
              <a:rPr lang="en-US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Applicants </a:t>
            </a:r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 receive only one operating grant per financial year from </a:t>
            </a:r>
            <a:r>
              <a:rPr lang="en-US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budget </a:t>
            </a:r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European </a:t>
            </a:r>
            <a:r>
              <a:rPr lang="en-US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Union.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 no circumstances shall the same costs be financed twice by the </a:t>
            </a:r>
            <a:r>
              <a:rPr lang="en-US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Union budget</a:t>
            </a:r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4000" lvl="1" indent="0">
              <a:lnSpc>
                <a:spcPct val="90000"/>
              </a:lnSpc>
              <a:buClr>
                <a:srgbClr val="C00000"/>
              </a:buClr>
              <a:buNone/>
            </a:pPr>
            <a:endParaRPr lang="en-GB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Earliest start of expenditure:</a:t>
            </a:r>
            <a:endParaRPr lang="en-GB" sz="20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start of the beneficiary's budgetary year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BE" sz="1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Earliest</a:t>
            </a:r>
            <a:r>
              <a:rPr lang="fr-BE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</a:t>
            </a:r>
            <a:r>
              <a:rPr lang="fr-BE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date </a:t>
            </a:r>
            <a:r>
              <a:rPr lang="fr-BE" sz="1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fr-BE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01/01/2020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BE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BE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Co-</a:t>
            </a:r>
            <a:r>
              <a:rPr lang="fr-BE" sz="20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financing</a:t>
            </a:r>
            <a:r>
              <a:rPr lang="fr-BE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BE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EU </a:t>
            </a:r>
            <a:r>
              <a:rPr lang="fr-BE" sz="18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</a:t>
            </a:r>
            <a:r>
              <a:rPr lang="fr-BE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8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</a:t>
            </a:r>
            <a:r>
              <a:rPr lang="fr-BE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8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co-fund</a:t>
            </a:r>
            <a:r>
              <a:rPr lang="fr-BE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part of the </a:t>
            </a:r>
            <a:r>
              <a:rPr lang="fr-BE" sz="18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</a:t>
            </a:r>
            <a:r>
              <a:rPr lang="fr-BE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programme (up to 60%)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BE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fr-BE" sz="18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applicant</a:t>
            </a:r>
            <a:r>
              <a:rPr lang="fr-BE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8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</a:t>
            </a:r>
            <a:r>
              <a:rPr lang="fr-BE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have to </a:t>
            </a:r>
            <a:r>
              <a:rPr lang="fr-BE" sz="18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</a:t>
            </a:r>
            <a:r>
              <a:rPr lang="fr-BE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8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its</a:t>
            </a:r>
            <a:r>
              <a:rPr lang="fr-BE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8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share</a:t>
            </a:r>
            <a:r>
              <a:rPr lang="fr-BE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the </a:t>
            </a:r>
            <a:r>
              <a:rPr lang="fr-BE" sz="18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eligible</a:t>
            </a:r>
            <a:r>
              <a:rPr lang="fr-BE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8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costs</a:t>
            </a:r>
            <a:r>
              <a:rPr lang="fr-BE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</a:t>
            </a:r>
            <a:r>
              <a:rPr lang="fr-BE" sz="18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well</a:t>
            </a:r>
            <a:r>
              <a:rPr lang="fr-BE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all non-</a:t>
            </a:r>
            <a:r>
              <a:rPr lang="fr-BE" sz="18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eligible</a:t>
            </a:r>
            <a:r>
              <a:rPr lang="fr-BE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8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costs</a:t>
            </a:r>
            <a:endParaRPr lang="en-GB" sz="18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1800" b="0" dirty="0">
              <a:solidFill>
                <a:srgbClr val="000000"/>
              </a:solidFill>
              <a:latin typeface="Arial"/>
            </a:endParaRPr>
          </a:p>
          <a:p>
            <a:pPr lvl="0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18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169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Financial Rules of SGA (3) – Eligible costs</a:t>
            </a:r>
            <a:r>
              <a:rPr lang="fr-BE" dirty="0" smtClean="0">
                <a:latin typeface="+mj-lt"/>
              </a:rPr>
              <a:t> </a:t>
            </a:r>
            <a:endParaRPr lang="en-GB" kern="1200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8840"/>
            <a:ext cx="7950200" cy="4032549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Actually incurred by the </a:t>
            </a:r>
            <a:r>
              <a:rPr lang="en-GB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beneficiary (not member organisation/affiliates)</a:t>
            </a:r>
            <a:endParaRPr lang="en-GB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Incurred during WP duration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Indicated in estimated budget (Annex III)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Linked to WP, in line with  Annex I and necessary for its implementation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Identifiable and verifiable (accounting records of beneficiary and in line with applicable accounting standards of the country)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Complying with tax and social legislation requirements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Reasonable, </a:t>
            </a:r>
            <a:r>
              <a:rPr lang="en-GB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justified and comply with principle of sound financial management (economy and efficiency)</a:t>
            </a:r>
          </a:p>
          <a:p>
            <a:pPr lvl="0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1800" b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75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cpa\Pictures\life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192863"/>
            <a:ext cx="2240302" cy="2070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" descr="Risultati immagini per update docu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Risultati immagini per update docum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Risultati immagini per update docume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10" descr="Risultati immagini per Update polic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12" descr="Risultati immagini per Update policy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460375" y="1844824"/>
            <a:ext cx="2672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Since</a:t>
            </a:r>
            <a:r>
              <a:rPr lang="en-GB" sz="4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1992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327459" y="2274744"/>
            <a:ext cx="1258431" cy="1216619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Oval 33"/>
          <p:cNvSpPr/>
          <p:nvPr/>
        </p:nvSpPr>
        <p:spPr>
          <a:xfrm>
            <a:off x="4817273" y="2274745"/>
            <a:ext cx="1258431" cy="1216619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Oval 34"/>
          <p:cNvSpPr/>
          <p:nvPr/>
        </p:nvSpPr>
        <p:spPr>
          <a:xfrm>
            <a:off x="3182648" y="2274746"/>
            <a:ext cx="1258431" cy="1216619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000" r="-3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TextBox 25"/>
          <p:cNvSpPr txBox="1"/>
          <p:nvPr/>
        </p:nvSpPr>
        <p:spPr>
          <a:xfrm>
            <a:off x="3785308" y="3607939"/>
            <a:ext cx="4580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ct val="30000"/>
              </a:spcBef>
              <a:defRPr/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Contribute to the implementation, update and development of the EU 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</a:rPr>
              <a:t>environmental and climate policy and </a:t>
            </a:r>
            <a:r>
              <a:rPr lang="en-GB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legislation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5044695" y="5506427"/>
            <a:ext cx="39636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3.5 billion </a:t>
            </a:r>
            <a:r>
              <a:rPr lang="en-GB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euros - 2014-2020</a:t>
            </a:r>
            <a:endParaRPr lang="en-GB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6" t="10869" r="47250" b="12556"/>
          <a:stretch/>
        </p:blipFill>
        <p:spPr>
          <a:xfrm>
            <a:off x="8180794" y="11113"/>
            <a:ext cx="963206" cy="1058658"/>
          </a:xfrm>
          <a:prstGeom prst="rect">
            <a:avLst/>
          </a:prstGeom>
          <a:effectLst>
            <a:glow rad="127000">
              <a:schemeClr val="accent1">
                <a:alpha val="29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0389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kern="12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If </a:t>
            </a:r>
            <a:r>
              <a:rPr lang="fr-BE" kern="1200" dirty="0" err="1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selected</a:t>
            </a:r>
            <a:r>
              <a:rPr lang="fr-BE" kern="1200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for SGA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4865"/>
            <a:ext cx="7950200" cy="3816524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60% pre-financing after </a:t>
            </a:r>
            <a:r>
              <a:rPr lang="en-GB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reception of the signed grant agreement (in case financial capacity results is low, the beneficiary could receive a pre-financing in two instalments </a:t>
            </a:r>
            <a:r>
              <a:rPr lang="en-GB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GB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2*30%) or submit a financial guarantee covering the 60% pre-financing amount)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</a:t>
            </a:r>
            <a:r>
              <a:rPr lang="en-GB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after approval of the final reports </a:t>
            </a:r>
            <a:r>
              <a:rPr lang="en-GB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(to </a:t>
            </a:r>
            <a:r>
              <a:rPr lang="en-GB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 submitted </a:t>
            </a:r>
            <a:r>
              <a:rPr lang="en-GB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the latest 3 months </a:t>
            </a:r>
            <a:r>
              <a:rPr lang="en-GB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the end of the </a:t>
            </a:r>
            <a:r>
              <a:rPr lang="en-GB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financial year)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EASME will follow-up on your work together with external experts (NEEMO)</a:t>
            </a:r>
          </a:p>
          <a:p>
            <a:pPr lvl="0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2000" b="0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4814100"/>
            <a:ext cx="2051720" cy="202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43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kern="1200" dirty="0" err="1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Follow</a:t>
            </a:r>
            <a:r>
              <a:rPr lang="fr-BE" kern="1200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-up of </a:t>
            </a:r>
            <a:r>
              <a:rPr lang="fr-BE" kern="1200" dirty="0" err="1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grant</a:t>
            </a:r>
            <a:r>
              <a:rPr lang="fr-BE" kern="1200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BE" kern="1200" dirty="0" err="1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activities</a:t>
            </a:r>
            <a:r>
              <a:rPr lang="fr-BE" kern="1200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by </a:t>
            </a:r>
            <a:r>
              <a:rPr lang="fr-BE" kern="1200" dirty="0" err="1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external</a:t>
            </a:r>
            <a:r>
              <a:rPr lang="fr-BE" kern="1200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monitors </a:t>
            </a:r>
            <a:r>
              <a:rPr lang="fr-BE" kern="1200" dirty="0" err="1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together</a:t>
            </a:r>
            <a:r>
              <a:rPr lang="fr-BE" kern="1200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BE" kern="1200" dirty="0" err="1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with</a:t>
            </a:r>
            <a:r>
              <a:rPr lang="fr-BE" kern="1200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EASME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420888"/>
            <a:ext cx="7950200" cy="3744516"/>
          </a:xfrm>
        </p:spPr>
        <p:txBody>
          <a:bodyPr/>
          <a:lstStyle/>
          <a:p>
            <a:pPr marL="0" lvl="0" indent="0"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None/>
            </a:pP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NEEMO Monitoring Team - Who are we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NEEMO: consortium 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monitors all LIFE projects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auditors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advise but do not decide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 service to EC/EASME 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beneficiaries/grantees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869160"/>
            <a:ext cx="28479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4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NEEMO </a:t>
            </a:r>
            <a:r>
              <a:rPr lang="fr-BE" kern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monitoring </a:t>
            </a:r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team – </a:t>
            </a:r>
            <a:r>
              <a:rPr lang="fr-BE" kern="12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what</a:t>
            </a:r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BE" kern="12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we</a:t>
            </a:r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do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017" y="1844824"/>
            <a:ext cx="7950200" cy="435680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Evaluations </a:t>
            </a:r>
            <a:r>
              <a:rPr lang="en-US" dirty="0"/>
              <a:t>of </a:t>
            </a:r>
            <a:r>
              <a:rPr lang="en-US" dirty="0" smtClean="0"/>
              <a:t>NGOs’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Final </a:t>
            </a:r>
            <a:r>
              <a:rPr lang="en-US" dirty="0"/>
              <a:t>reports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  <a:r>
              <a:rPr lang="en-US" dirty="0" smtClean="0"/>
              <a:t>			</a:t>
            </a:r>
            <a:r>
              <a:rPr lang="en-US" dirty="0"/>
              <a:t>		</a:t>
            </a:r>
            <a:r>
              <a:rPr lang="en-US" dirty="0" smtClean="0"/>
              <a:t>		Monitoring </a:t>
            </a:r>
            <a:r>
              <a:rPr lang="en-US" dirty="0"/>
              <a:t>visits to 					selected NGOs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Propose </a:t>
            </a:r>
            <a:r>
              <a:rPr lang="en-US" dirty="0"/>
              <a:t>highlights </a:t>
            </a:r>
          </a:p>
          <a:p>
            <a:pPr marL="0" indent="0">
              <a:buNone/>
            </a:pPr>
            <a:r>
              <a:rPr lang="en-US" dirty="0" smtClean="0"/>
              <a:t>				for </a:t>
            </a:r>
            <a:r>
              <a:rPr lang="en-US" dirty="0"/>
              <a:t>LIFE brochure</a:t>
            </a:r>
          </a:p>
          <a:p>
            <a:endParaRPr lang="en-GB" dirty="0"/>
          </a:p>
        </p:txBody>
      </p:sp>
      <p:pic>
        <p:nvPicPr>
          <p:cNvPr id="4" name="Picture 4" descr="https://www.herbertsmithfreehills.com/-/media/Images/Modules/Final%20Report%20FSI_hub_modu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579" y="2047301"/>
            <a:ext cx="1957841" cy="140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studavp.net/userfiles/images/NTOSarajevo/NEO%20BH%20monitoring%20visit%2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33147"/>
            <a:ext cx="2520280" cy="181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LIFE support for European environmental and climate NGOs in 20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365104"/>
            <a:ext cx="14287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7043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kern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NGO monitoring team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11522" t="17727" r="14581" b="11718"/>
          <a:stretch/>
        </p:blipFill>
        <p:spPr bwMode="auto">
          <a:xfrm>
            <a:off x="618065" y="1988840"/>
            <a:ext cx="7924801" cy="4248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8444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kern="12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Website</a:t>
            </a:r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&amp; </a:t>
            </a:r>
            <a:r>
              <a:rPr lang="fr-BE" kern="12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functional</a:t>
            </a:r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BE" kern="12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mailbox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76873"/>
            <a:ext cx="8138864" cy="3744516"/>
          </a:xfrm>
        </p:spPr>
        <p:txBody>
          <a:bodyPr/>
          <a:lstStyle/>
          <a:p>
            <a:pPr marL="0" lvl="0" indent="0" algn="ctr"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lang="en-GB" sz="2000" dirty="0">
                <a:hlinkClick r:id="rId3"/>
              </a:rPr>
              <a:t>https://</a:t>
            </a:r>
            <a:r>
              <a:rPr lang="en-GB" sz="2000" dirty="0" smtClean="0">
                <a:hlinkClick r:id="rId3"/>
              </a:rPr>
              <a:t>ec.europa.eu/easme/en/section/life/calls-proposals</a:t>
            </a:r>
            <a:r>
              <a:rPr lang="en-GB" sz="2000" dirty="0" smtClean="0"/>
              <a:t> </a:t>
            </a:r>
            <a:endParaRPr lang="fr-BE" sz="2000" b="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lvl="0" indent="0" algn="ctr" eaLnBrk="1" hangingPunct="1"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lang="fr-BE" sz="2000" b="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This </a:t>
            </a:r>
            <a:r>
              <a:rPr lang="fr-BE" sz="2000" b="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presentation</a:t>
            </a:r>
            <a:r>
              <a:rPr lang="fr-BE" sz="2000" b="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and the </a:t>
            </a:r>
            <a:r>
              <a:rPr lang="fr-BE" sz="2000" b="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video</a:t>
            </a:r>
            <a:r>
              <a:rPr lang="fr-BE" sz="2000" b="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fr-BE" sz="2000" b="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recording</a:t>
            </a:r>
            <a:r>
              <a:rPr lang="fr-BE" sz="2000" b="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fr-BE" sz="2000" b="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will</a:t>
            </a:r>
            <a:r>
              <a:rPr lang="fr-BE" sz="2000" b="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fr-BE" sz="2000" b="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be</a:t>
            </a:r>
            <a:r>
              <a:rPr lang="fr-BE" sz="2000" b="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put online </a:t>
            </a:r>
            <a:r>
              <a:rPr lang="fr-BE" sz="2000" b="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there</a:t>
            </a:r>
            <a:endParaRPr lang="fr-BE" sz="2000" b="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lvl="0" indent="0" algn="ctr" eaLnBrk="1" hangingPunct="1">
              <a:spcBef>
                <a:spcPts val="600"/>
              </a:spcBef>
              <a:spcAft>
                <a:spcPts val="600"/>
              </a:spcAft>
              <a:buClrTx/>
              <a:buNone/>
            </a:pPr>
            <a:endParaRPr lang="fr-BE" sz="2000" b="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lvl="0" indent="0" algn="ctr" eaLnBrk="1" hangingPunct="1"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lang="fr-BE" sz="2000" b="0" dirty="0">
                <a:solidFill>
                  <a:schemeClr val="tx1"/>
                </a:solidFill>
                <a:latin typeface="Trebuchet MS" panose="020B0603020202020204" pitchFamily="34" charset="0"/>
              </a:rPr>
              <a:t>	</a:t>
            </a:r>
            <a:r>
              <a:rPr lang="fr-BE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fr-BE" sz="20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</a:t>
            </a:r>
            <a:r>
              <a:rPr lang="fr-BE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questions </a:t>
            </a:r>
            <a:r>
              <a:rPr lang="fr-BE" sz="20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</a:t>
            </a:r>
            <a:r>
              <a:rPr lang="fr-BE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20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send</a:t>
            </a:r>
            <a:r>
              <a:rPr lang="fr-BE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 email to:</a:t>
            </a:r>
            <a:endParaRPr lang="en-GB" sz="20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r:id="rId4"/>
            </a:endParaRPr>
          </a:p>
          <a:p>
            <a:pPr marL="0" lvl="0" indent="0" algn="ctr" eaLnBrk="1" hangingPunct="1"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EASME-LIFE-NGO@ec.europa.eu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lvl="0" indent="0" algn="ctr" eaLnBrk="1" hangingPunct="1"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lang="de-DE" sz="2000" dirty="0" smtClean="0">
                <a:latin typeface="Trebuchet MS" panose="020B0603020202020204" pitchFamily="34" charset="0"/>
              </a:rPr>
              <a:t>		</a:t>
            </a:r>
            <a:endParaRPr lang="en-GB" sz="2000" dirty="0" smtClean="0">
              <a:ln>
                <a:solidFill>
                  <a:srgbClr val="FFC000"/>
                </a:solidFill>
              </a:ln>
              <a:latin typeface="Trebuchet MS" panose="020B0603020202020204" pitchFamily="34" charset="0"/>
            </a:endParaRPr>
          </a:p>
          <a:p>
            <a:pPr marL="0" lvl="0" indent="0" algn="ctr" eaLnBrk="1" hangingPunct="1">
              <a:spcBef>
                <a:spcPts val="600"/>
              </a:spcBef>
              <a:spcAft>
                <a:spcPts val="600"/>
              </a:spcAft>
              <a:buClrTx/>
              <a:buNone/>
            </a:pPr>
            <a:endParaRPr lang="fr-BE" altLang="en-US" sz="2000" b="0" dirty="0">
              <a:latin typeface="Trebuchet MS" panose="020B0603020202020204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56077"/>
            <a:ext cx="1976437" cy="293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16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327460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444543"/>
                </a:solidFill>
              </a:rPr>
              <a:t>THANK YOU</a:t>
            </a:r>
            <a:br>
              <a:rPr lang="en-GB" sz="2400" dirty="0" smtClean="0">
                <a:solidFill>
                  <a:srgbClr val="444543"/>
                </a:solidFill>
              </a:rPr>
            </a:br>
            <a:r>
              <a:rPr lang="en-GB" sz="2400" dirty="0" smtClean="0">
                <a:solidFill>
                  <a:srgbClr val="444543"/>
                </a:solidFill>
              </a:rPr>
              <a:t>FOR YOUR ATTENTION</a:t>
            </a:r>
            <a:endParaRPr lang="en-GB" sz="2400" dirty="0">
              <a:solidFill>
                <a:srgbClr val="44454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7" y="1638299"/>
            <a:ext cx="7096125" cy="1524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422108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>
                <a:solidFill>
                  <a:srgbClr val="444543"/>
                </a:solidFill>
              </a:rPr>
              <a:t>Astrid Geiger, Head of Sector</a:t>
            </a:r>
          </a:p>
          <a:p>
            <a:pPr algn="ctr"/>
            <a:r>
              <a:rPr lang="en-GB" sz="1400" b="0" dirty="0">
                <a:solidFill>
                  <a:srgbClr val="444543"/>
                </a:solidFill>
              </a:rPr>
              <a:t>Eva Paparatti, Project </a:t>
            </a:r>
            <a:r>
              <a:rPr lang="en-GB" sz="1400" b="0" dirty="0" smtClean="0">
                <a:solidFill>
                  <a:srgbClr val="444543"/>
                </a:solidFill>
              </a:rPr>
              <a:t>Adviser</a:t>
            </a:r>
          </a:p>
          <a:p>
            <a:pPr algn="ctr"/>
            <a:r>
              <a:rPr lang="it-IT" sz="1400" b="0" dirty="0" smtClean="0">
                <a:solidFill>
                  <a:srgbClr val="444543"/>
                </a:solidFill>
              </a:rPr>
              <a:t>Lorenzina </a:t>
            </a:r>
            <a:r>
              <a:rPr lang="it-IT" sz="1400" b="0" dirty="0">
                <a:solidFill>
                  <a:srgbClr val="444543"/>
                </a:solidFill>
              </a:rPr>
              <a:t>Bruno, Senior Financial </a:t>
            </a:r>
            <a:r>
              <a:rPr lang="it-IT" sz="1400" b="0" dirty="0" err="1">
                <a:solidFill>
                  <a:srgbClr val="444543"/>
                </a:solidFill>
              </a:rPr>
              <a:t>Officer</a:t>
            </a:r>
            <a:endParaRPr lang="it-IT" sz="1400" b="0" dirty="0">
              <a:solidFill>
                <a:srgbClr val="444543"/>
              </a:solidFill>
            </a:endParaRPr>
          </a:p>
          <a:p>
            <a:pPr algn="ctr"/>
            <a:r>
              <a:rPr lang="en-GB" sz="1400" b="0" dirty="0" smtClean="0">
                <a:solidFill>
                  <a:srgbClr val="444543"/>
                </a:solidFill>
              </a:rPr>
              <a:t>EASME </a:t>
            </a:r>
            <a:r>
              <a:rPr lang="en-GB" sz="1400" b="0" dirty="0">
                <a:solidFill>
                  <a:srgbClr val="444543"/>
                </a:solidFill>
              </a:rPr>
              <a:t>Units B.3 and </a:t>
            </a:r>
            <a:r>
              <a:rPr lang="en-GB" sz="1400" b="0" dirty="0" smtClean="0">
                <a:solidFill>
                  <a:srgbClr val="444543"/>
                </a:solidFill>
              </a:rPr>
              <a:t>C.1.7 </a:t>
            </a:r>
            <a:r>
              <a:rPr lang="en-GB" sz="1400" b="0" dirty="0">
                <a:solidFill>
                  <a:srgbClr val="444543"/>
                </a:solidFill>
              </a:rPr>
              <a:t>LIFE and CIP </a:t>
            </a:r>
            <a:r>
              <a:rPr lang="en-GB" sz="1400" b="0" dirty="0" err="1" smtClean="0">
                <a:solidFill>
                  <a:srgbClr val="444543"/>
                </a:solidFill>
              </a:rPr>
              <a:t>Eco-Innovation</a:t>
            </a:r>
            <a:endParaRPr lang="en-GB" sz="1400" b="0" dirty="0" smtClean="0">
              <a:solidFill>
                <a:srgbClr val="444543"/>
              </a:solidFill>
            </a:endParaRPr>
          </a:p>
          <a:p>
            <a:pPr algn="ctr"/>
            <a:r>
              <a:rPr lang="en-GB" sz="1400" b="0" dirty="0" smtClean="0">
                <a:solidFill>
                  <a:srgbClr val="444543"/>
                </a:solidFill>
              </a:rPr>
              <a:t/>
            </a:r>
            <a:br>
              <a:rPr lang="en-GB" sz="1400" b="0" dirty="0" smtClean="0">
                <a:solidFill>
                  <a:srgbClr val="444543"/>
                </a:solidFill>
              </a:rPr>
            </a:br>
            <a:r>
              <a:rPr lang="en-GB" sz="1400" b="0" dirty="0" smtClean="0">
                <a:solidFill>
                  <a:srgbClr val="444543"/>
                </a:solidFill>
                <a:hlinkClick r:id="rId4"/>
              </a:rPr>
              <a:t>astrid.geiger@ec.europa.eu</a:t>
            </a:r>
            <a:r>
              <a:rPr lang="en-GB" sz="1400" b="0" dirty="0" smtClean="0">
                <a:solidFill>
                  <a:srgbClr val="444543"/>
                </a:solidFill>
              </a:rPr>
              <a:t> </a:t>
            </a:r>
            <a:r>
              <a:rPr lang="en-GB" sz="1400" b="0" dirty="0" smtClean="0">
                <a:solidFill>
                  <a:srgbClr val="444543"/>
                </a:solidFill>
                <a:hlinkClick r:id="rId5"/>
              </a:rPr>
              <a:t>eva.paparatti@ec.europa.eu</a:t>
            </a:r>
            <a:r>
              <a:rPr lang="en-GB" sz="1400" b="0" dirty="0">
                <a:solidFill>
                  <a:srgbClr val="444543"/>
                </a:solidFill>
              </a:rPr>
              <a:t> </a:t>
            </a:r>
            <a:r>
              <a:rPr lang="en-GB" sz="1400" b="0" dirty="0" smtClean="0">
                <a:solidFill>
                  <a:srgbClr val="444543"/>
                </a:solidFill>
                <a:hlinkClick r:id="rId6"/>
              </a:rPr>
              <a:t>lorenzina.bruno@ec.europa.eu</a:t>
            </a:r>
            <a:r>
              <a:rPr lang="en-GB" sz="1400" b="0" dirty="0" smtClean="0">
                <a:solidFill>
                  <a:srgbClr val="444543"/>
                </a:solidFill>
              </a:rPr>
              <a:t>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70159" y="5929229"/>
            <a:ext cx="1344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0" dirty="0" smtClean="0">
                <a:solidFill>
                  <a:srgbClr val="444543"/>
                </a:solidFill>
              </a:rPr>
              <a:t>EASME on Twitter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40023" y="5929230"/>
            <a:ext cx="3868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smtClean="0">
                <a:solidFill>
                  <a:srgbClr val="444543"/>
                </a:solidFill>
              </a:rPr>
              <a:t>@</a:t>
            </a:r>
            <a:r>
              <a:rPr lang="en-GB" sz="1000" b="0">
                <a:solidFill>
                  <a:srgbClr val="444543"/>
                </a:solidFill>
              </a:rPr>
              <a:t>H2020EE • @</a:t>
            </a:r>
            <a:r>
              <a:rPr lang="en-GB" sz="1000" b="0" smtClean="0">
                <a:solidFill>
                  <a:srgbClr val="444543"/>
                </a:solidFill>
              </a:rPr>
              <a:t>H2020SME • </a:t>
            </a:r>
            <a:r>
              <a:rPr lang="en-GB" sz="1000" b="0">
                <a:solidFill>
                  <a:srgbClr val="444543"/>
                </a:solidFill>
              </a:rPr>
              <a:t>@</a:t>
            </a:r>
            <a:r>
              <a:rPr lang="en-GB" sz="1000" b="0" smtClean="0">
                <a:solidFill>
                  <a:srgbClr val="444543"/>
                </a:solidFill>
              </a:rPr>
              <a:t>EEN_EU • @EU_ECOINNO</a:t>
            </a:r>
            <a:endParaRPr lang="en-GB" sz="1000" b="0">
              <a:solidFill>
                <a:srgbClr val="44454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130" y="5870792"/>
            <a:ext cx="395309" cy="39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2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44151" y="1375476"/>
            <a:ext cx="7264045" cy="1037531"/>
          </a:xfrm>
        </p:spPr>
        <p:txBody>
          <a:bodyPr/>
          <a:lstStyle/>
          <a:p>
            <a:r>
              <a:rPr lang="fr-BE" sz="2400" b="1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LIFE </a:t>
            </a:r>
            <a:r>
              <a:rPr lang="fr-BE" sz="2400" b="1" kern="12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strands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749760" y="2204864"/>
            <a:ext cx="7224874" cy="4432433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Char char="•"/>
              <a:defRPr sz="2000" 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dirty="0" smtClean="0">
                <a:solidFill>
                  <a:schemeClr val="tx1"/>
                </a:solidFill>
              </a:rPr>
              <a:t>Traditional Projects:</a:t>
            </a:r>
          </a:p>
          <a:p>
            <a:pPr lvl="1"/>
            <a:r>
              <a:rPr lang="en-GB" altLang="en-US" b="0" dirty="0" smtClean="0">
                <a:solidFill>
                  <a:schemeClr val="tx1"/>
                </a:solidFill>
              </a:rPr>
              <a:t>Pilot, demonstration and </a:t>
            </a:r>
            <a:r>
              <a:rPr lang="en-GB" altLang="en-US" b="0" dirty="0">
                <a:solidFill>
                  <a:schemeClr val="tx1"/>
                </a:solidFill>
              </a:rPr>
              <a:t>best practice </a:t>
            </a:r>
            <a:r>
              <a:rPr lang="en-GB" altLang="en-US" b="0" dirty="0" smtClean="0">
                <a:solidFill>
                  <a:schemeClr val="tx1"/>
                </a:solidFill>
              </a:rPr>
              <a:t>projects</a:t>
            </a:r>
            <a:endParaRPr lang="en-GB" altLang="en-US" b="0" dirty="0">
              <a:solidFill>
                <a:schemeClr val="tx1"/>
              </a:solidFill>
            </a:endParaRPr>
          </a:p>
          <a:p>
            <a:pPr lvl="1"/>
            <a:r>
              <a:rPr lang="en-GB" altLang="en-US" b="0" dirty="0" smtClean="0">
                <a:solidFill>
                  <a:schemeClr val="tx1"/>
                </a:solidFill>
              </a:rPr>
              <a:t>information</a:t>
            </a:r>
            <a:r>
              <a:rPr lang="en-GB" altLang="en-US" b="0" dirty="0">
                <a:solidFill>
                  <a:schemeClr val="tx1"/>
                </a:solidFill>
              </a:rPr>
              <a:t>, awareness, and dissemination projects</a:t>
            </a:r>
          </a:p>
          <a:p>
            <a:r>
              <a:rPr lang="en-GB" altLang="en-US" dirty="0">
                <a:solidFill>
                  <a:schemeClr val="tx1"/>
                </a:solidFill>
              </a:rPr>
              <a:t>Integrated Projects </a:t>
            </a:r>
            <a:endParaRPr lang="en-GB" altLang="en-US" dirty="0" smtClean="0">
              <a:solidFill>
                <a:schemeClr val="tx1"/>
              </a:solidFill>
            </a:endParaRPr>
          </a:p>
          <a:p>
            <a:pPr lvl="1"/>
            <a:r>
              <a:rPr lang="en-GB" altLang="en-US" b="0" dirty="0" smtClean="0">
                <a:solidFill>
                  <a:schemeClr val="tx1"/>
                </a:solidFill>
              </a:rPr>
              <a:t>implementing </a:t>
            </a:r>
            <a:r>
              <a:rPr lang="en-GB" altLang="en-US" b="0" dirty="0">
                <a:solidFill>
                  <a:schemeClr val="tx1"/>
                </a:solidFill>
              </a:rPr>
              <a:t>action plans of Member States </a:t>
            </a:r>
            <a:endParaRPr lang="en-GB" altLang="en-US" b="0" dirty="0" smtClean="0">
              <a:solidFill>
                <a:schemeClr val="tx1"/>
              </a:solidFill>
            </a:endParaRPr>
          </a:p>
          <a:p>
            <a:r>
              <a:rPr lang="en-GB" altLang="en-US" dirty="0" smtClean="0">
                <a:solidFill>
                  <a:schemeClr val="tx1"/>
                </a:solidFill>
              </a:rPr>
              <a:t>Capacity Building Projects </a:t>
            </a:r>
            <a:endParaRPr lang="en-GB" altLang="en-US" b="0" dirty="0" smtClean="0">
              <a:solidFill>
                <a:schemeClr val="tx1"/>
              </a:solidFill>
            </a:endParaRPr>
          </a:p>
          <a:p>
            <a:pPr lvl="1"/>
            <a:r>
              <a:rPr lang="en-GB" altLang="en-US" b="0" dirty="0" smtClean="0">
                <a:solidFill>
                  <a:schemeClr val="tx1"/>
                </a:solidFill>
              </a:rPr>
              <a:t>helping </a:t>
            </a:r>
            <a:r>
              <a:rPr lang="en-GB" altLang="en-US" b="0" dirty="0">
                <a:solidFill>
                  <a:schemeClr val="tx1"/>
                </a:solidFill>
              </a:rPr>
              <a:t>Member States </a:t>
            </a:r>
            <a:r>
              <a:rPr lang="en-GB" altLang="en-US" b="0" dirty="0" smtClean="0">
                <a:solidFill>
                  <a:schemeClr val="tx1"/>
                </a:solidFill>
              </a:rPr>
              <a:t>to improve </a:t>
            </a:r>
            <a:r>
              <a:rPr lang="en-GB" altLang="en-US" b="0" dirty="0">
                <a:solidFill>
                  <a:schemeClr val="tx1"/>
                </a:solidFill>
              </a:rPr>
              <a:t>LIFE </a:t>
            </a:r>
            <a:r>
              <a:rPr lang="en-GB" altLang="en-US" b="0" dirty="0" smtClean="0">
                <a:solidFill>
                  <a:schemeClr val="tx1"/>
                </a:solidFill>
              </a:rPr>
              <a:t>participation</a:t>
            </a:r>
            <a:endParaRPr lang="en-GB" altLang="en-US" b="0" dirty="0">
              <a:solidFill>
                <a:schemeClr val="tx1"/>
              </a:solidFill>
            </a:endParaRPr>
          </a:p>
          <a:p>
            <a:r>
              <a:rPr lang="en-GB" altLang="en-US" dirty="0">
                <a:solidFill>
                  <a:srgbClr val="FF0000"/>
                </a:solidFill>
              </a:rPr>
              <a:t>NGO Operating Grants </a:t>
            </a:r>
          </a:p>
        </p:txBody>
      </p:sp>
      <p:pic>
        <p:nvPicPr>
          <p:cNvPr id="6" name="Picture 7" descr="C:\Users\pardodo\AppData\Local\Local Documents - no backup\Pictures\imagesCAY9SY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38"/>
          <a:stretch/>
        </p:blipFill>
        <p:spPr bwMode="auto">
          <a:xfrm>
            <a:off x="4304" y="5761027"/>
            <a:ext cx="1650206" cy="109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40" y="2413007"/>
            <a:ext cx="1658491" cy="110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" y="3516548"/>
            <a:ext cx="1654349" cy="110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" y="4589832"/>
            <a:ext cx="1650207" cy="124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7" descr="P:\LIFE Focus brochures archive\3 Art17 Improving conservation status\pictures\pictures for Daniel\folders_by_pages\page11\lynx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8" y="1052736"/>
            <a:ext cx="1654349" cy="136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6" t="10869" r="47250" b="12556"/>
          <a:stretch/>
        </p:blipFill>
        <p:spPr>
          <a:xfrm>
            <a:off x="8180794" y="11113"/>
            <a:ext cx="963206" cy="1058658"/>
          </a:xfrm>
          <a:prstGeom prst="rect">
            <a:avLst/>
          </a:prstGeom>
          <a:effectLst>
            <a:glow rad="127000">
              <a:schemeClr val="accent1">
                <a:alpha val="29000"/>
              </a:schemeClr>
            </a:glow>
          </a:effectLst>
        </p:spPr>
      </p:pic>
      <p:sp>
        <p:nvSpPr>
          <p:cNvPr id="12" name="Explosion 1 11"/>
          <p:cNvSpPr/>
          <p:nvPr/>
        </p:nvSpPr>
        <p:spPr>
          <a:xfrm rot="20659281">
            <a:off x="4947593" y="1586125"/>
            <a:ext cx="3133768" cy="1079479"/>
          </a:xfrm>
          <a:prstGeom prst="irregularSeal1">
            <a:avLst/>
          </a:prstGeom>
          <a:solidFill>
            <a:srgbClr val="FFFF66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20647785">
            <a:off x="5292537" y="2007984"/>
            <a:ext cx="2462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0" dirty="0" smtClean="0">
                <a:solidFill>
                  <a:sysClr val="windowText" lastClr="000000"/>
                </a:solidFill>
              </a:rPr>
              <a:t>Next Call: 4 April</a:t>
            </a:r>
          </a:p>
          <a:p>
            <a:pPr algn="ctr"/>
            <a:endParaRPr lang="en-GB" sz="1200" b="0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68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NGO operating </a:t>
            </a:r>
            <a:r>
              <a:rPr lang="fr-BE" kern="12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grants</a:t>
            </a:r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– </a:t>
            </a:r>
            <a:r>
              <a:rPr lang="fr-BE" kern="12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why</a:t>
            </a:r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GB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46515"/>
            <a:ext cx="7950200" cy="3974874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800" dirty="0" smtClean="0"/>
              <a:t>The </a:t>
            </a:r>
            <a:r>
              <a:rPr lang="en-GB" sz="1800" b="1" dirty="0" smtClean="0"/>
              <a:t>LIFE Regulation </a:t>
            </a:r>
            <a:r>
              <a:rPr lang="en-GB" sz="1800" dirty="0" smtClean="0"/>
              <a:t>aims at promoting better environmental and climate governance as a specific objective of the priority areas of Governance </a:t>
            </a:r>
            <a:r>
              <a:rPr lang="en-GB" sz="1800" dirty="0"/>
              <a:t>&amp; </a:t>
            </a:r>
            <a:r>
              <a:rPr lang="en-GB" sz="1800" dirty="0" smtClean="0"/>
              <a:t>Information on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The </a:t>
            </a:r>
            <a:r>
              <a:rPr lang="de-DE" sz="1800" dirty="0" err="1" smtClean="0"/>
              <a:t>environment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on</a:t>
            </a:r>
            <a:endParaRPr lang="en-GB" sz="1800" dirty="0" smtClean="0"/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dirty="0" smtClean="0"/>
              <a:t>The climate</a:t>
            </a:r>
          </a:p>
          <a:p>
            <a:pPr marL="0" indent="0" rtl="0" eaLnBrk="1" fontAlgn="base" hangingPunct="1">
              <a:buNone/>
            </a:pPr>
            <a:r>
              <a:rPr lang="en-GB" sz="1800" i="0" dirty="0" smtClean="0">
                <a:solidFill>
                  <a:srgbClr val="434544"/>
                </a:solidFill>
                <a:effectLst/>
              </a:rPr>
              <a:t>by supporting a broad range of NGOs.</a:t>
            </a:r>
          </a:p>
          <a:p>
            <a:pPr marL="0" indent="0" rtl="0" eaLnBrk="1" fontAlgn="base" hangingPunct="1">
              <a:buNone/>
            </a:pPr>
            <a:endParaRPr lang="en-GB" sz="1800" dirty="0" smtClean="0">
              <a:effectLst/>
            </a:endParaRP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400" dirty="0" smtClean="0"/>
              <a:t>LIFE Regulation, Preamble and Articles </a:t>
            </a:r>
            <a:r>
              <a:rPr lang="en-GB" sz="1400" dirty="0"/>
              <a:t>12(d) and </a:t>
            </a:r>
            <a:r>
              <a:rPr lang="en-GB" sz="1400" dirty="0" smtClean="0"/>
              <a:t>16(d)</a:t>
            </a:r>
          </a:p>
        </p:txBody>
      </p:sp>
    </p:spTree>
    <p:extLst>
      <p:ext uri="{BB962C8B-B14F-4D97-AF65-F5344CB8AC3E}">
        <p14:creationId xmlns:p14="http://schemas.microsoft.com/office/powerpoint/2010/main" val="170447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kern="12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Who</a:t>
            </a:r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do </a:t>
            </a:r>
            <a:r>
              <a:rPr lang="fr-BE" kern="12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we</a:t>
            </a:r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look for?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60848"/>
            <a:ext cx="7950200" cy="3960541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Non-governmental organisations – independent from political or commercial interest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NGOs </a:t>
            </a:r>
            <a:r>
              <a:rPr lang="de-DE" sz="20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de-DE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de-DE" sz="20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network</a:t>
            </a:r>
            <a:r>
              <a:rPr lang="de-DE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</a:t>
            </a:r>
            <a:r>
              <a:rPr lang="de-DE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structure</a:t>
            </a:r>
            <a:r>
              <a:rPr lang="de-DE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de-DE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allows</a:t>
            </a:r>
            <a:r>
              <a:rPr lang="de-DE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access</a:t>
            </a:r>
            <a:r>
              <a:rPr lang="de-DE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de-DE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EU </a:t>
            </a:r>
            <a:r>
              <a:rPr lang="de-DE" sz="20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institutions</a:t>
            </a:r>
            <a:endParaRPr lang="de-DE" sz="20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NGOs </a:t>
            </a:r>
            <a:r>
              <a:rPr lang="de-DE" sz="20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de-DE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de-DE" sz="20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network</a:t>
            </a:r>
            <a:r>
              <a:rPr lang="de-DE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</a:t>
            </a:r>
            <a:r>
              <a:rPr lang="de-DE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structure</a:t>
            </a:r>
            <a:r>
              <a:rPr lang="de-DE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representing</a:t>
            </a:r>
            <a:r>
              <a:rPr lang="de-DE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civil</a:t>
            </a:r>
            <a:r>
              <a:rPr lang="de-DE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society</a:t>
            </a:r>
            <a:endParaRPr lang="de-DE" sz="20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Not-for-profit </a:t>
            </a:r>
            <a:r>
              <a:rPr lang="de-DE" sz="20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organisations</a:t>
            </a:r>
            <a:endParaRPr lang="de-DE" sz="20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NGOs </a:t>
            </a:r>
            <a:r>
              <a:rPr lang="de-DE" sz="20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de-DE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 environmental </a:t>
            </a:r>
            <a:r>
              <a:rPr lang="de-DE" sz="20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de-DE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de-DE" sz="20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</a:t>
            </a:r>
            <a:r>
              <a:rPr lang="de-DE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climate</a:t>
            </a:r>
            <a:r>
              <a:rPr lang="de-DE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mission</a:t>
            </a:r>
            <a:endParaRPr lang="de-DE" sz="20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 </a:t>
            </a:r>
            <a:r>
              <a:rPr lang="de-DE" sz="20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added</a:t>
            </a:r>
            <a:r>
              <a:rPr lang="de-DE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value</a:t>
            </a:r>
            <a:endParaRPr lang="de-DE" sz="20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 b="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</a:t>
            </a:r>
            <a:r>
              <a:rPr lang="de-DE" sz="2000" b="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Read </a:t>
            </a:r>
            <a:r>
              <a:rPr lang="de-DE" sz="2000" b="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carefully</a:t>
            </a:r>
            <a:r>
              <a:rPr lang="de-DE" sz="2000" b="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b="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eligibility</a:t>
            </a:r>
            <a:r>
              <a:rPr lang="de-DE" sz="2000" b="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b="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de-DE" sz="2000" b="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b="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award</a:t>
            </a:r>
            <a:r>
              <a:rPr lang="de-DE" sz="2000" b="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b="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criteria</a:t>
            </a:r>
            <a:endParaRPr lang="de-DE" sz="2000" b="0" i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22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de-DE" sz="1400" b="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1400" b="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43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kern="12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Twofold</a:t>
            </a:r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BE" kern="12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role</a:t>
            </a:r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of the </a:t>
            </a:r>
            <a:r>
              <a:rPr lang="fr-BE" kern="12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NGOs</a:t>
            </a:r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  <a:b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1) </a:t>
            </a:r>
            <a:r>
              <a:rPr lang="fr-BE" kern="12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Bottom</a:t>
            </a:r>
            <a:r>
              <a:rPr lang="fr-BE" kern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-up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Shaping EU policies: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Channelling members' views to the EU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Alert policy makers about new issues to be addressed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Participate in consultative groups or expert panels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 input to policy formulation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1400" b="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04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EASME-PPT-Theme">
      <a:dk1>
        <a:srgbClr val="434445"/>
      </a:dk1>
      <a:lt1>
        <a:srgbClr val="F2F2F2"/>
      </a:lt1>
      <a:dk2>
        <a:srgbClr val="0B6192"/>
      </a:dk2>
      <a:lt2>
        <a:srgbClr val="FFFFFF"/>
      </a:lt2>
      <a:accent1>
        <a:srgbClr val="434544"/>
      </a:accent1>
      <a:accent2>
        <a:srgbClr val="EB775B"/>
      </a:accent2>
      <a:accent3>
        <a:srgbClr val="F8B334"/>
      </a:accent3>
      <a:accent4>
        <a:srgbClr val="97BF0D"/>
      </a:accent4>
      <a:accent5>
        <a:srgbClr val="4DB9C7"/>
      </a:accent5>
      <a:accent6>
        <a:srgbClr val="F2F2F2"/>
      </a:accent6>
      <a:hlink>
        <a:srgbClr val="3AAEF0"/>
      </a:hlink>
      <a:folHlink>
        <a:srgbClr val="434544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3520</TotalTime>
  <Words>3276</Words>
  <Application>Microsoft Office PowerPoint</Application>
  <PresentationFormat>On-screen Show (4:3)</PresentationFormat>
  <Paragraphs>572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Calibri</vt:lpstr>
      <vt:lpstr>Courier New</vt:lpstr>
      <vt:lpstr>Times New Roman</vt:lpstr>
      <vt:lpstr>Trebuchet MS</vt:lpstr>
      <vt:lpstr>Verdana</vt:lpstr>
      <vt:lpstr>Wingdings</vt:lpstr>
      <vt:lpstr>blank</vt:lpstr>
      <vt:lpstr>PowerPoint Presentation</vt:lpstr>
      <vt:lpstr>EASME LIFE NGO team </vt:lpstr>
      <vt:lpstr>PowerPoint Presentation</vt:lpstr>
      <vt:lpstr>PowerPoint Presentation</vt:lpstr>
      <vt:lpstr>PowerPoint Presentation</vt:lpstr>
      <vt:lpstr>LIFE strands</vt:lpstr>
      <vt:lpstr>NGO operating grants – why?</vt:lpstr>
      <vt:lpstr>Who do we look for?</vt:lpstr>
      <vt:lpstr>Twofold role of the NGOs: 1) Bottom-up</vt:lpstr>
      <vt:lpstr>Twofold role of the NGOs: 2) Top-down</vt:lpstr>
      <vt:lpstr>7th EAP: environmental/climate goals</vt:lpstr>
      <vt:lpstr>7th EAP: enablers</vt:lpstr>
      <vt:lpstr>PowerPoint Presentation</vt:lpstr>
      <vt:lpstr>Previous FPA Call (2017)</vt:lpstr>
      <vt:lpstr>Previous FPA Call - results</vt:lpstr>
      <vt:lpstr>NGOs currently funded</vt:lpstr>
      <vt:lpstr>Call 2019 - FPA</vt:lpstr>
      <vt:lpstr>Call 2019 - SGA </vt:lpstr>
      <vt:lpstr>From FPA to SGA </vt:lpstr>
      <vt:lpstr>From SGA call to SGA signatures</vt:lpstr>
      <vt:lpstr>PowerPoint Presentation</vt:lpstr>
      <vt:lpstr>FPA Call 2019 - Budget</vt:lpstr>
      <vt:lpstr>Evaluation</vt:lpstr>
      <vt:lpstr>Admissibility and exclusion criteria – read the call!</vt:lpstr>
      <vt:lpstr>Who can apply? Eligibility criteria (1)</vt:lpstr>
      <vt:lpstr>Who can apply? Eligibility criteria (2)</vt:lpstr>
      <vt:lpstr>Selection criteria</vt:lpstr>
      <vt:lpstr>Award criteria</vt:lpstr>
      <vt:lpstr>Award criterion 1 - 20 points</vt:lpstr>
      <vt:lpstr>Award criterion 2 -20 points</vt:lpstr>
      <vt:lpstr>Award criterion 3 - 20 points</vt:lpstr>
      <vt:lpstr>Award criterion 4 - 5 points</vt:lpstr>
      <vt:lpstr>Award criterion 5 - 15 points</vt:lpstr>
      <vt:lpstr>Preparation of the proposal </vt:lpstr>
      <vt:lpstr>Section A</vt:lpstr>
      <vt:lpstr>Section T</vt:lpstr>
      <vt:lpstr>Forms T1, T2, T3</vt:lpstr>
      <vt:lpstr>Section T4: Strategy </vt:lpstr>
      <vt:lpstr>Form T4.1 Summary (cont.) </vt:lpstr>
      <vt:lpstr>Section T4.2 Strategic plan</vt:lpstr>
      <vt:lpstr>Section T4.2 Strategic Plan (cont.)</vt:lpstr>
      <vt:lpstr>Section T4.3 Organisational development and capacity building</vt:lpstr>
      <vt:lpstr>Section T4.3 (cont.)</vt:lpstr>
      <vt:lpstr>FPA evaluations: contacts during the evaluation</vt:lpstr>
      <vt:lpstr>PowerPoint Presentation</vt:lpstr>
      <vt:lpstr>Section F – Financial forms</vt:lpstr>
      <vt:lpstr>Outlook on Financial Rules of SGA (1)</vt:lpstr>
      <vt:lpstr>Outlook on Financial Rules of SGA (2)</vt:lpstr>
      <vt:lpstr>Financial Rules of SGA (3) – Eligible costs </vt:lpstr>
      <vt:lpstr>If selected for SGA</vt:lpstr>
      <vt:lpstr>Follow-up of grant activities by external monitors together with EASME</vt:lpstr>
      <vt:lpstr>NEEMO monitoring team – what we do </vt:lpstr>
      <vt:lpstr>NGO monitoring team</vt:lpstr>
      <vt:lpstr>Website &amp; functional mailbox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PAPARATTI Eva (EASME)</cp:lastModifiedBy>
  <cp:revision>534</cp:revision>
  <cp:lastPrinted>2019-03-20T12:17:33Z</cp:lastPrinted>
  <dcterms:created xsi:type="dcterms:W3CDTF">2011-10-28T10:25:18Z</dcterms:created>
  <dcterms:modified xsi:type="dcterms:W3CDTF">2019-03-21T16:58:41Z</dcterms:modified>
</cp:coreProperties>
</file>