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Lst>
  <p:notesMasterIdLst>
    <p:notesMasterId r:id="rId24"/>
  </p:notesMasterIdLst>
  <p:handoutMasterIdLst>
    <p:handoutMasterId r:id="rId25"/>
  </p:handoutMasterIdLst>
  <p:sldIdLst>
    <p:sldId id="334" r:id="rId3"/>
    <p:sldId id="338" r:id="rId4"/>
    <p:sldId id="340" r:id="rId5"/>
    <p:sldId id="341" r:id="rId6"/>
    <p:sldId id="342" r:id="rId7"/>
    <p:sldId id="343" r:id="rId8"/>
    <p:sldId id="344" r:id="rId9"/>
    <p:sldId id="356" r:id="rId10"/>
    <p:sldId id="358" r:id="rId11"/>
    <p:sldId id="345" r:id="rId12"/>
    <p:sldId id="346" r:id="rId13"/>
    <p:sldId id="347" r:id="rId14"/>
    <p:sldId id="357" r:id="rId15"/>
    <p:sldId id="348" r:id="rId16"/>
    <p:sldId id="349" r:id="rId17"/>
    <p:sldId id="350" r:id="rId18"/>
    <p:sldId id="351" r:id="rId19"/>
    <p:sldId id="352" r:id="rId20"/>
    <p:sldId id="353" r:id="rId21"/>
    <p:sldId id="355" r:id="rId22"/>
    <p:sldId id="354" r:id="rId23"/>
  </p:sldIdLst>
  <p:sldSz cx="9144000" cy="6858000" type="screen4x3"/>
  <p:notesSz cx="6669088"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1" userDrawn="1">
          <p15:clr>
            <a:srgbClr val="A4A3A4"/>
          </p15:clr>
        </p15:guide>
        <p15:guide id="2" pos="2098" userDrawn="1">
          <p15:clr>
            <a:srgbClr val="A4A3A4"/>
          </p15:clr>
        </p15:guide>
        <p15:guide id="3" orient="horz" pos="3127"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IERE Elke (EASME)" initials="R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3166CF"/>
    <a:srgbClr val="0F5494"/>
    <a:srgbClr val="2D5EC1"/>
    <a:srgbClr val="E7F4F5"/>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p:cViewPr varScale="1">
        <p:scale>
          <a:sx n="59" d="100"/>
          <a:sy n="59" d="100"/>
        </p:scale>
        <p:origin x="137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1"/>
        <p:guide pos="2098"/>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890665" cy="496888"/>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70" y="0"/>
            <a:ext cx="2890665" cy="496888"/>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428169"/>
            <a:ext cx="2890665" cy="496887"/>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70" y="9428169"/>
            <a:ext cx="2890665" cy="496887"/>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2890665" cy="496888"/>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70" y="0"/>
            <a:ext cx="2890665" cy="496888"/>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9" y="4714879"/>
            <a:ext cx="5335893" cy="4467225"/>
          </a:xfrm>
          <a:prstGeom prst="rect">
            <a:avLst/>
          </a:prstGeom>
          <a:noFill/>
          <a:ln w="9525">
            <a:noFill/>
            <a:miter lim="800000"/>
            <a:headEnd/>
            <a:tailEnd/>
          </a:ln>
          <a:effectLst/>
        </p:spPr>
        <p:txBody>
          <a:bodyPr vert="horz" wrap="square" lIns="90724" tIns="45363" rIns="90724" bIns="4536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428169"/>
            <a:ext cx="2890665" cy="496887"/>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70" y="9428169"/>
            <a:ext cx="2890665" cy="496887"/>
          </a:xfrm>
          <a:prstGeom prst="rect">
            <a:avLst/>
          </a:prstGeom>
          <a:noFill/>
          <a:ln w="9525">
            <a:noFill/>
            <a:miter lim="800000"/>
            <a:headEnd/>
            <a:tailEnd/>
          </a:ln>
          <a:effectLst/>
        </p:spPr>
        <p:txBody>
          <a:bodyPr vert="horz" wrap="square" lIns="90724" tIns="45363" rIns="90724" bIns="45363"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9103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991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1978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891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581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876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645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903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1-EU Institutions &amp; </a:t>
            </a:r>
            <a:r>
              <a:rPr lang="fr-BE" dirty="0" err="1" smtClean="0"/>
              <a:t>their</a:t>
            </a:r>
            <a:r>
              <a:rPr lang="fr-BE" dirty="0" smtClean="0"/>
              <a:t> </a:t>
            </a:r>
            <a:r>
              <a:rPr lang="fr-BE" dirty="0" err="1" smtClean="0"/>
              <a:t>contractors</a:t>
            </a:r>
            <a:r>
              <a:rPr lang="fr-BE" dirty="0" smtClean="0"/>
              <a:t> – for services provider </a:t>
            </a:r>
            <a:r>
              <a:rPr lang="fr-BE" dirty="0" err="1" smtClean="0"/>
              <a:t>under</a:t>
            </a:r>
            <a:r>
              <a:rPr lang="fr-BE" dirty="0" smtClean="0"/>
              <a:t> a </a:t>
            </a:r>
            <a:r>
              <a:rPr lang="fr-BE" dirty="0" err="1" smtClean="0"/>
              <a:t>contract</a:t>
            </a:r>
            <a:r>
              <a:rPr lang="fr-BE" dirty="0" smtClean="0"/>
              <a:t> </a:t>
            </a:r>
            <a:r>
              <a:rPr lang="fr-BE" dirty="0" err="1" smtClean="0"/>
              <a:t>with</a:t>
            </a:r>
            <a:r>
              <a:rPr lang="fr-BE" dirty="0" smtClean="0"/>
              <a:t> EUI - have </a:t>
            </a:r>
            <a:r>
              <a:rPr lang="fr-BE" dirty="0" err="1" smtClean="0"/>
              <a:t>their</a:t>
            </a:r>
            <a:r>
              <a:rPr lang="fr-BE" baseline="0" dirty="0" smtClean="0"/>
              <a:t> </a:t>
            </a:r>
            <a:r>
              <a:rPr lang="fr-BE" baseline="0" dirty="0" err="1" smtClean="0"/>
              <a:t>proper</a:t>
            </a:r>
            <a:r>
              <a:rPr lang="fr-BE" baseline="0" dirty="0" smtClean="0"/>
              <a:t> </a:t>
            </a:r>
            <a:r>
              <a:rPr lang="fr-BE" baseline="0" dirty="0" err="1" smtClean="0"/>
              <a:t>legislation</a:t>
            </a:r>
            <a:r>
              <a:rPr lang="fr-BE" baseline="0" dirty="0" smtClean="0"/>
              <a:t> on data protection, and are not </a:t>
            </a:r>
            <a:r>
              <a:rPr lang="fr-BE" baseline="0" dirty="0" err="1" smtClean="0"/>
              <a:t>directly</a:t>
            </a:r>
            <a:r>
              <a:rPr lang="fr-BE" baseline="0" dirty="0" smtClean="0"/>
              <a:t> </a:t>
            </a:r>
            <a:r>
              <a:rPr lang="fr-BE" baseline="0" dirty="0" err="1" smtClean="0"/>
              <a:t>subject</a:t>
            </a:r>
            <a:r>
              <a:rPr lang="fr-BE" baseline="0" dirty="0" smtClean="0"/>
              <a:t> to GDPR, but </a:t>
            </a:r>
            <a:r>
              <a:rPr lang="fr-BE" baseline="0" dirty="0" err="1" smtClean="0"/>
              <a:t>apply</a:t>
            </a:r>
            <a:r>
              <a:rPr lang="fr-BE" baseline="0" dirty="0" smtClean="0"/>
              <a:t> the </a:t>
            </a:r>
            <a:r>
              <a:rPr lang="fr-BE" baseline="0" dirty="0" err="1" smtClean="0"/>
              <a:t>same</a:t>
            </a:r>
            <a:r>
              <a:rPr lang="fr-BE" baseline="0" dirty="0" smtClean="0"/>
              <a:t> </a:t>
            </a:r>
            <a:r>
              <a:rPr lang="fr-BE" baseline="0" dirty="0" err="1" smtClean="0"/>
              <a:t>principles</a:t>
            </a:r>
            <a:r>
              <a:rPr lang="fr-BE" baseline="0" dirty="0" smtClean="0"/>
              <a:t>!</a:t>
            </a:r>
          </a:p>
          <a:p>
            <a:r>
              <a:rPr lang="fr-BE" baseline="0" dirty="0" smtClean="0"/>
              <a:t>Is </a:t>
            </a:r>
            <a:r>
              <a:rPr lang="fr-BE" baseline="0" dirty="0" err="1" smtClean="0"/>
              <a:t>sometiles</a:t>
            </a:r>
            <a:r>
              <a:rPr lang="fr-BE" baseline="0" dirty="0" smtClean="0"/>
              <a:t> </a:t>
            </a:r>
            <a:r>
              <a:rPr lang="fr-BE" baseline="0" dirty="0" err="1" smtClean="0"/>
              <a:t>refered</a:t>
            </a:r>
            <a:r>
              <a:rPr lang="fr-BE" baseline="0" dirty="0" smtClean="0"/>
              <a:t> to as the « GDPR for EU Institutions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97711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err="1" smtClean="0"/>
              <a:t>Definitions</a:t>
            </a:r>
            <a:r>
              <a:rPr lang="fr-BE" dirty="0" smtClean="0"/>
              <a:t> </a:t>
            </a:r>
            <a:r>
              <a:rPr lang="fr-BE" dirty="0" err="1" smtClean="0"/>
              <a:t>from</a:t>
            </a:r>
            <a:r>
              <a:rPr lang="fr-BE" dirty="0" smtClean="0"/>
              <a:t> the GDPR:</a:t>
            </a:r>
          </a:p>
          <a:p>
            <a:r>
              <a:rPr lang="fr-BE" dirty="0" smtClean="0"/>
              <a:t>1-</a:t>
            </a:r>
            <a:r>
              <a:rPr lang="en-US" dirty="0" smtClean="0"/>
              <a:t>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p>
          <a:p>
            <a:r>
              <a:rPr lang="en-US" dirty="0" smtClean="0"/>
              <a:t>2-‘processor’ means a natural or legal person, public authority, agency or other body which processes personal data on behalf of the controller;</a:t>
            </a:r>
          </a:p>
          <a:p>
            <a:r>
              <a:rPr lang="en-US" dirty="0" smtClean="0"/>
              <a:t>3-‘data subject’ means an identified or identifiable natural person; </a:t>
            </a:r>
            <a:br>
              <a:rPr lang="en-US" dirty="0" smtClean="0"/>
            </a:br>
            <a:r>
              <a:rPr lang="en-US" dirty="0" smtClean="0"/>
              <a:t>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US" dirty="0" smtClean="0"/>
              <a:t>4-‘personal data’ means any information relating to a data subject;</a:t>
            </a:r>
          </a:p>
          <a:p>
            <a:r>
              <a:rPr lang="en-US" dirty="0" smtClean="0"/>
              <a:t>5-’data protection officer’ mainly informs and advices the data controller or processor of their duties</a:t>
            </a:r>
          </a:p>
          <a:p>
            <a:r>
              <a:rPr lang="en-US" dirty="0" smtClean="0"/>
              <a:t>6-’National data protection authorities’ are ‘supervisory authority’ which means an independent public authority established by a Member State pursuant to Article 51 GDPR;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081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1-data protection </a:t>
            </a:r>
            <a:r>
              <a:rPr lang="fr-BE" dirty="0" err="1" smtClean="0"/>
              <a:t>rules</a:t>
            </a:r>
            <a:r>
              <a:rPr lang="fr-BE" dirty="0" smtClean="0"/>
              <a:t> do not </a:t>
            </a:r>
            <a:r>
              <a:rPr lang="fr-BE" dirty="0" err="1" smtClean="0"/>
              <a:t>apply</a:t>
            </a:r>
            <a:r>
              <a:rPr lang="fr-BE" dirty="0" smtClean="0"/>
              <a:t> to information</a:t>
            </a:r>
            <a:r>
              <a:rPr lang="fr-BE" baseline="0" dirty="0" smtClean="0"/>
              <a:t> </a:t>
            </a:r>
            <a:r>
              <a:rPr lang="fr-BE" baseline="0" dirty="0" err="1" smtClean="0"/>
              <a:t>linked</a:t>
            </a:r>
            <a:r>
              <a:rPr lang="fr-BE" baseline="0" dirty="0" smtClean="0"/>
              <a:t> to </a:t>
            </a:r>
            <a:r>
              <a:rPr lang="fr-BE" baseline="0" dirty="0" err="1" smtClean="0"/>
              <a:t>companies</a:t>
            </a:r>
            <a:r>
              <a:rPr lang="fr-BE" baseline="0" dirty="0" smtClean="0"/>
              <a:t>, </a:t>
            </a:r>
            <a:r>
              <a:rPr lang="fr-BE" baseline="0" dirty="0" err="1" smtClean="0"/>
              <a:t>project</a:t>
            </a:r>
            <a:r>
              <a:rPr lang="fr-BE" baseline="0" dirty="0" smtClean="0"/>
              <a:t> </a:t>
            </a:r>
            <a:r>
              <a:rPr lang="fr-BE" baseline="0" dirty="0" err="1" smtClean="0"/>
              <a:t>names</a:t>
            </a:r>
            <a:r>
              <a:rPr lang="fr-BE" baseline="0" dirty="0" smtClean="0"/>
              <a:t> or </a:t>
            </a:r>
            <a:r>
              <a:rPr lang="fr-BE" baseline="0" dirty="0" err="1" smtClean="0"/>
              <a:t>numbers</a:t>
            </a:r>
            <a:r>
              <a:rPr lang="fr-BE" baseline="0" dirty="0" smtClean="0"/>
              <a:t>, </a:t>
            </a:r>
            <a:r>
              <a:rPr lang="fr-BE" baseline="0" dirty="0" err="1" smtClean="0"/>
              <a:t>only</a:t>
            </a:r>
            <a:r>
              <a:rPr lang="fr-BE" baseline="0" dirty="0" smtClean="0"/>
              <a:t> to information about </a:t>
            </a:r>
            <a:r>
              <a:rPr lang="fr-BE" u="sng" baseline="0" dirty="0" err="1" smtClean="0"/>
              <a:t>individuals</a:t>
            </a:r>
            <a:r>
              <a:rPr lang="fr-BE" baseline="0" dirty="0" smtClean="0"/>
              <a:t>.</a:t>
            </a:r>
            <a:r>
              <a:rPr lang="fr-BE" sz="1200" u="none" baseline="0" dirty="0" smtClean="0"/>
              <a:t> i.e. contact or identification data.</a:t>
            </a:r>
            <a:endParaRPr lang="fr-BE" baseline="0" dirty="0" smtClean="0"/>
          </a:p>
          <a:p>
            <a:r>
              <a:rPr lang="fr-BE" baseline="0" dirty="0" smtClean="0"/>
              <a:t>2-processing of </a:t>
            </a:r>
            <a:r>
              <a:rPr lang="fr-BE" u="sng" baseline="0" dirty="0" err="1" smtClean="0"/>
              <a:t>special</a:t>
            </a:r>
            <a:r>
              <a:rPr lang="fr-BE" u="sng" baseline="0" dirty="0" smtClean="0"/>
              <a:t> </a:t>
            </a:r>
            <a:r>
              <a:rPr lang="fr-BE" u="sng" baseline="0" dirty="0" err="1" smtClean="0"/>
              <a:t>categories</a:t>
            </a:r>
            <a:r>
              <a:rPr lang="fr-BE" u="sng" baseline="0" dirty="0" smtClean="0"/>
              <a:t> of </a:t>
            </a:r>
            <a:r>
              <a:rPr lang="fr-BE" u="sng" baseline="0" dirty="0" err="1" smtClean="0"/>
              <a:t>personal</a:t>
            </a:r>
            <a:r>
              <a:rPr lang="fr-BE" u="sng" baseline="0" dirty="0" smtClean="0"/>
              <a:t> data</a:t>
            </a:r>
            <a:r>
              <a:rPr lang="fr-BE" u="none" baseline="0" dirty="0" smtClean="0"/>
              <a:t>  </a:t>
            </a:r>
            <a:r>
              <a:rPr lang="fr-BE" sz="800" u="none" baseline="0" dirty="0" smtClean="0"/>
              <a:t>(</a:t>
            </a:r>
            <a:r>
              <a:rPr lang="fr-BE" sz="800" u="none" baseline="0" dirty="0" err="1" smtClean="0"/>
              <a:t>ie</a:t>
            </a:r>
            <a:r>
              <a:rPr lang="fr-BE" sz="1000" u="none" baseline="0" dirty="0" smtClean="0"/>
              <a:t> </a:t>
            </a:r>
            <a:r>
              <a:rPr lang="fr-BE" sz="1000" u="none" baseline="0" dirty="0" err="1" smtClean="0"/>
              <a:t>revealing</a:t>
            </a:r>
            <a:r>
              <a:rPr lang="fr-BE" sz="1000" u="none" baseline="0" dirty="0" smtClean="0"/>
              <a:t> racial or </a:t>
            </a:r>
            <a:r>
              <a:rPr lang="fr-BE" sz="1000" u="none" baseline="0" dirty="0" err="1" smtClean="0"/>
              <a:t>ethnic</a:t>
            </a:r>
            <a:r>
              <a:rPr lang="fr-BE" sz="1000" u="none" baseline="0" dirty="0" smtClean="0"/>
              <a:t> origine, </a:t>
            </a:r>
            <a:r>
              <a:rPr lang="fr-BE" sz="1000" u="none" baseline="0" dirty="0" err="1" smtClean="0"/>
              <a:t>political</a:t>
            </a:r>
            <a:r>
              <a:rPr lang="fr-BE" sz="1000" u="none" baseline="0" dirty="0" smtClean="0"/>
              <a:t> opinions, </a:t>
            </a:r>
            <a:r>
              <a:rPr lang="fr-BE" sz="1000" u="none" baseline="0" dirty="0" err="1" smtClean="0"/>
              <a:t>religious</a:t>
            </a:r>
            <a:r>
              <a:rPr lang="fr-BE" sz="1000" u="none" baseline="0" dirty="0" smtClean="0"/>
              <a:t> or </a:t>
            </a:r>
            <a:r>
              <a:rPr lang="fr-BE" sz="1000" u="none" baseline="0" dirty="0" err="1" smtClean="0"/>
              <a:t>philisophical</a:t>
            </a:r>
            <a:r>
              <a:rPr lang="fr-BE" sz="1000" u="none" baseline="0" dirty="0" smtClean="0"/>
              <a:t> </a:t>
            </a:r>
            <a:r>
              <a:rPr lang="fr-BE" sz="1000" u="none" baseline="0" dirty="0" err="1" smtClean="0"/>
              <a:t>beliefs</a:t>
            </a:r>
            <a:r>
              <a:rPr lang="fr-BE" sz="1000" u="none" baseline="0" dirty="0" smtClean="0"/>
              <a:t> or </a:t>
            </a:r>
            <a:r>
              <a:rPr lang="fr-BE" sz="1000" u="none" baseline="0" dirty="0" err="1" smtClean="0"/>
              <a:t>trade</a:t>
            </a:r>
            <a:r>
              <a:rPr lang="fr-BE" sz="1000" u="none" baseline="0" dirty="0" smtClean="0"/>
              <a:t> union </a:t>
            </a:r>
            <a:r>
              <a:rPr lang="fr-BE" sz="1000" u="none" baseline="0" dirty="0" err="1" smtClean="0"/>
              <a:t>membership</a:t>
            </a:r>
            <a:r>
              <a:rPr lang="fr-BE" sz="1000" u="none" baseline="0" dirty="0" smtClean="0"/>
              <a:t>; </a:t>
            </a:r>
            <a:r>
              <a:rPr lang="fr-BE" sz="1000" u="none" baseline="0" dirty="0" err="1" smtClean="0"/>
              <a:t>genetic</a:t>
            </a:r>
            <a:r>
              <a:rPr lang="fr-BE" sz="1000" u="none" baseline="0" dirty="0" smtClean="0"/>
              <a:t> or </a:t>
            </a:r>
            <a:r>
              <a:rPr lang="fr-BE" sz="1000" u="none" baseline="0" dirty="0" err="1" smtClean="0"/>
              <a:t>biometric</a:t>
            </a:r>
            <a:r>
              <a:rPr lang="fr-BE" sz="1000" u="none" baseline="0" dirty="0" smtClean="0"/>
              <a:t> data for identification; </a:t>
            </a:r>
            <a:r>
              <a:rPr lang="fr-BE" sz="1000" u="none" baseline="0" dirty="0" err="1" smtClean="0"/>
              <a:t>health</a:t>
            </a:r>
            <a:r>
              <a:rPr lang="fr-BE" sz="1000" u="none" baseline="0" dirty="0" smtClean="0"/>
              <a:t> </a:t>
            </a:r>
            <a:r>
              <a:rPr lang="fr-BE" sz="1000" u="none" baseline="0" dirty="0" err="1" smtClean="0"/>
              <a:t>related</a:t>
            </a:r>
            <a:r>
              <a:rPr lang="fr-BE" sz="1000" u="none" baseline="0" dirty="0" smtClean="0"/>
              <a:t> data, </a:t>
            </a:r>
            <a:r>
              <a:rPr lang="fr-BE" sz="1000" u="none" baseline="0" dirty="0" err="1" smtClean="0"/>
              <a:t>revealing</a:t>
            </a:r>
            <a:r>
              <a:rPr lang="fr-BE" sz="1000" u="none" baseline="0" dirty="0" smtClean="0"/>
              <a:t> a </a:t>
            </a:r>
            <a:r>
              <a:rPr lang="fr-BE" sz="1000" u="none" baseline="0" dirty="0" err="1" smtClean="0"/>
              <a:t>natural’s</a:t>
            </a:r>
            <a:r>
              <a:rPr lang="fr-BE" sz="1000" u="none" baseline="0" dirty="0" smtClean="0"/>
              <a:t> </a:t>
            </a:r>
            <a:r>
              <a:rPr lang="fr-BE" sz="1000" u="none" baseline="0" dirty="0" err="1" smtClean="0"/>
              <a:t>person’s</a:t>
            </a:r>
            <a:r>
              <a:rPr lang="fr-BE" sz="1000" u="none" baseline="0" dirty="0" smtClean="0"/>
              <a:t> </a:t>
            </a:r>
            <a:r>
              <a:rPr lang="fr-BE" sz="1000" u="none" baseline="0" dirty="0" err="1" smtClean="0"/>
              <a:t>sex</a:t>
            </a:r>
            <a:r>
              <a:rPr lang="fr-BE" sz="1000" u="none" baseline="0" dirty="0" smtClean="0"/>
              <a:t> life or orientation)</a:t>
            </a:r>
            <a:br>
              <a:rPr lang="fr-BE" sz="1000" u="none" baseline="0" dirty="0" smtClean="0"/>
            </a:br>
            <a:r>
              <a:rPr lang="fr-BE" sz="1000" u="none" baseline="0" dirty="0" smtClean="0"/>
              <a:t> </a:t>
            </a:r>
            <a:r>
              <a:rPr lang="fr-BE" u="none" baseline="0" dirty="0" err="1" smtClean="0"/>
              <a:t>is</a:t>
            </a:r>
            <a:r>
              <a:rPr lang="fr-BE" u="none" baseline="0" dirty="0" smtClean="0"/>
              <a:t> </a:t>
            </a:r>
            <a:r>
              <a:rPr lang="fr-BE" u="sng" baseline="0" dirty="0" err="1" smtClean="0"/>
              <a:t>prohibited</a:t>
            </a:r>
            <a:r>
              <a:rPr lang="fr-BE" u="sng" baseline="0" dirty="0" smtClean="0"/>
              <a:t>, </a:t>
            </a:r>
            <a:r>
              <a:rPr lang="fr-BE" u="sng" baseline="0" dirty="0" err="1" smtClean="0"/>
              <a:t>unless</a:t>
            </a:r>
            <a:r>
              <a:rPr lang="fr-BE" u="sng" baseline="0" dirty="0" smtClean="0"/>
              <a:t>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based</a:t>
            </a:r>
            <a:r>
              <a:rPr lang="fr-BE" baseline="0" dirty="0" smtClean="0"/>
              <a:t> on:</a:t>
            </a:r>
          </a:p>
          <a:p>
            <a:r>
              <a:rPr lang="fr-BE" baseline="0" dirty="0" smtClean="0"/>
              <a:t>-</a:t>
            </a:r>
            <a:r>
              <a:rPr lang="fr-BE" sz="1000" u="none" kern="1200" baseline="0" dirty="0" smtClean="0">
                <a:solidFill>
                  <a:schemeClr val="tx1"/>
                </a:solidFill>
                <a:latin typeface="Arial" charset="0"/>
                <a:ea typeface="+mn-ea"/>
                <a:cs typeface="+mn-cs"/>
              </a:rPr>
              <a:t>explicit consent by data </a:t>
            </a:r>
            <a:r>
              <a:rPr lang="fr-BE" sz="1000" u="none" kern="1200" baseline="0" dirty="0" err="1" smtClean="0">
                <a:solidFill>
                  <a:schemeClr val="tx1"/>
                </a:solidFill>
                <a:latin typeface="Arial" charset="0"/>
                <a:ea typeface="+mn-ea"/>
                <a:cs typeface="+mn-cs"/>
              </a:rPr>
              <a:t>subject</a:t>
            </a:r>
            <a:r>
              <a:rPr lang="fr-BE" sz="1000" u="none" kern="1200" baseline="0" dirty="0" smtClean="0">
                <a:solidFill>
                  <a:schemeClr val="tx1"/>
                </a:solidFill>
                <a:latin typeface="Arial" charset="0"/>
                <a:ea typeface="+mn-ea"/>
                <a:cs typeface="+mn-cs"/>
              </a:rPr>
              <a:t> (but </a:t>
            </a:r>
            <a:r>
              <a:rPr lang="fr-BE" sz="1000" u="none" kern="1200" baseline="0" dirty="0" err="1" smtClean="0">
                <a:solidFill>
                  <a:schemeClr val="tx1"/>
                </a:solidFill>
                <a:latin typeface="Arial" charset="0"/>
                <a:ea typeface="+mn-ea"/>
                <a:cs typeface="+mn-cs"/>
              </a:rPr>
              <a:t>might</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be</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withdrawn</a:t>
            </a:r>
            <a:r>
              <a:rPr lang="fr-BE" sz="1000" u="none" kern="1200" baseline="0" dirty="0" smtClean="0">
                <a:solidFill>
                  <a:schemeClr val="tx1"/>
                </a:solidFill>
                <a:latin typeface="Arial" charset="0"/>
                <a:ea typeface="+mn-ea"/>
                <a:cs typeface="+mn-cs"/>
              </a:rPr>
              <a:t> at </a:t>
            </a:r>
            <a:r>
              <a:rPr lang="fr-BE" sz="1000" u="none" kern="1200" baseline="0" dirty="0" err="1" smtClean="0">
                <a:solidFill>
                  <a:schemeClr val="tx1"/>
                </a:solidFill>
                <a:latin typeface="Arial" charset="0"/>
                <a:ea typeface="+mn-ea"/>
                <a:cs typeface="+mn-cs"/>
              </a:rPr>
              <a:t>any</a:t>
            </a:r>
            <a:r>
              <a:rPr lang="fr-BE" sz="1000" u="none" kern="1200" baseline="0" dirty="0" smtClean="0">
                <a:solidFill>
                  <a:schemeClr val="tx1"/>
                </a:solidFill>
                <a:latin typeface="Arial" charset="0"/>
                <a:ea typeface="+mn-ea"/>
                <a:cs typeface="+mn-cs"/>
              </a:rPr>
              <a:t> time)</a:t>
            </a: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specific</a:t>
            </a:r>
            <a:r>
              <a:rPr lang="fr-BE" sz="1000" u="none" kern="1200" baseline="0" dirty="0" smtClean="0">
                <a:solidFill>
                  <a:schemeClr val="tx1"/>
                </a:solidFill>
                <a:latin typeface="Arial" charset="0"/>
                <a:ea typeface="+mn-ea"/>
                <a:cs typeface="+mn-cs"/>
              </a:rPr>
              <a:t> obligations of the </a:t>
            </a:r>
            <a:r>
              <a:rPr lang="fr-BE" sz="1000" u="none" kern="1200" baseline="0" dirty="0" err="1" smtClean="0">
                <a:solidFill>
                  <a:schemeClr val="tx1"/>
                </a:solidFill>
                <a:latin typeface="Arial" charset="0"/>
                <a:ea typeface="+mn-ea"/>
                <a:cs typeface="+mn-cs"/>
              </a:rPr>
              <a:t>controller</a:t>
            </a:r>
            <a:r>
              <a:rPr lang="fr-BE" sz="1000" u="none" kern="1200" baseline="0" dirty="0" smtClean="0">
                <a:solidFill>
                  <a:schemeClr val="tx1"/>
                </a:solidFill>
                <a:latin typeface="Arial" charset="0"/>
                <a:ea typeface="+mn-ea"/>
                <a:cs typeface="+mn-cs"/>
              </a:rPr>
              <a:t> in </a:t>
            </a:r>
            <a:r>
              <a:rPr lang="fr-BE" sz="1000" u="none" kern="1200" baseline="0" dirty="0" err="1" smtClean="0">
                <a:solidFill>
                  <a:schemeClr val="tx1"/>
                </a:solidFill>
                <a:latin typeface="Arial" charset="0"/>
                <a:ea typeface="+mn-ea"/>
                <a:cs typeface="+mn-cs"/>
              </a:rPr>
              <a:t>employment</a:t>
            </a:r>
            <a:r>
              <a:rPr lang="fr-BE" sz="1000" u="none" kern="1200" baseline="0" dirty="0" smtClean="0">
                <a:solidFill>
                  <a:schemeClr val="tx1"/>
                </a:solidFill>
                <a:latin typeface="Arial" charset="0"/>
                <a:ea typeface="+mn-ea"/>
                <a:cs typeface="+mn-cs"/>
              </a:rPr>
              <a:t> and social </a:t>
            </a:r>
            <a:r>
              <a:rPr lang="fr-BE" sz="1000" u="none" kern="1200" baseline="0" dirty="0" err="1" smtClean="0">
                <a:solidFill>
                  <a:schemeClr val="tx1"/>
                </a:solidFill>
                <a:latin typeface="Arial" charset="0"/>
                <a:ea typeface="+mn-ea"/>
                <a:cs typeface="+mn-cs"/>
              </a:rPr>
              <a:t>security</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law</a:t>
            </a:r>
            <a:endParaRPr lang="fr-BE" sz="1000" u="none" kern="1200" baseline="0" dirty="0" smtClean="0">
              <a:solidFill>
                <a:schemeClr val="tx1"/>
              </a:solidFill>
              <a:latin typeface="Arial" charset="0"/>
              <a:ea typeface="+mn-ea"/>
              <a:cs typeface="+mn-cs"/>
            </a:endParaRPr>
          </a:p>
          <a:p>
            <a:r>
              <a:rPr lang="fr-BE" sz="1000" u="none" kern="1200" baseline="0" dirty="0" smtClean="0">
                <a:solidFill>
                  <a:schemeClr val="tx1"/>
                </a:solidFill>
                <a:latin typeface="Arial" charset="0"/>
                <a:ea typeface="+mn-ea"/>
                <a:cs typeface="+mn-cs"/>
              </a:rPr>
              <a:t>-protection of vital </a:t>
            </a:r>
            <a:r>
              <a:rPr lang="fr-BE" sz="1000" u="none" kern="1200" baseline="0" dirty="0" err="1" smtClean="0">
                <a:solidFill>
                  <a:schemeClr val="tx1"/>
                </a:solidFill>
                <a:latin typeface="Arial" charset="0"/>
                <a:ea typeface="+mn-ea"/>
                <a:cs typeface="+mn-cs"/>
              </a:rPr>
              <a:t>interests</a:t>
            </a:r>
            <a:endParaRPr lang="fr-BE" sz="1000" u="none" kern="1200" baseline="0" dirty="0" smtClean="0">
              <a:solidFill>
                <a:schemeClr val="tx1"/>
              </a:solidFill>
              <a:latin typeface="Arial" charset="0"/>
              <a:ea typeface="+mn-ea"/>
              <a:cs typeface="+mn-cs"/>
            </a:endParaRP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legitimate</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activities</a:t>
            </a:r>
            <a:r>
              <a:rPr lang="fr-BE" sz="1000" u="none" kern="1200" baseline="0" dirty="0" smtClean="0">
                <a:solidFill>
                  <a:schemeClr val="tx1"/>
                </a:solidFill>
                <a:latin typeface="Arial" charset="0"/>
                <a:ea typeface="+mn-ea"/>
                <a:cs typeface="+mn-cs"/>
              </a:rPr>
              <a:t> of </a:t>
            </a:r>
            <a:r>
              <a:rPr lang="fr-BE" sz="1000" u="none" kern="1200" baseline="0" dirty="0" err="1" smtClean="0">
                <a:solidFill>
                  <a:schemeClr val="tx1"/>
                </a:solidFill>
                <a:latin typeface="Arial" charset="0"/>
                <a:ea typeface="+mn-ea"/>
                <a:cs typeface="+mn-cs"/>
              </a:rPr>
              <a:t>foundations</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accosiations</a:t>
            </a:r>
            <a:r>
              <a:rPr lang="fr-BE" sz="1000" u="none" kern="1200" baseline="0" dirty="0" smtClean="0">
                <a:solidFill>
                  <a:schemeClr val="tx1"/>
                </a:solidFill>
                <a:latin typeface="Arial" charset="0"/>
                <a:ea typeface="+mn-ea"/>
                <a:cs typeface="+mn-cs"/>
              </a:rPr>
              <a:t> etc.</a:t>
            </a: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manifest</a:t>
            </a:r>
            <a:r>
              <a:rPr lang="fr-BE" sz="1000" u="none" kern="1200" baseline="0" dirty="0" smtClean="0">
                <a:solidFill>
                  <a:schemeClr val="tx1"/>
                </a:solidFill>
                <a:latin typeface="Arial" charset="0"/>
                <a:ea typeface="+mn-ea"/>
                <a:cs typeface="+mn-cs"/>
              </a:rPr>
              <a:t> public information</a:t>
            </a: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legal</a:t>
            </a:r>
            <a:r>
              <a:rPr lang="fr-BE" sz="1000" u="none" kern="1200" baseline="0" dirty="0" smtClean="0">
                <a:solidFill>
                  <a:schemeClr val="tx1"/>
                </a:solidFill>
                <a:latin typeface="Arial" charset="0"/>
                <a:ea typeface="+mn-ea"/>
                <a:cs typeface="+mn-cs"/>
              </a:rPr>
              <a:t> claims or </a:t>
            </a:r>
            <a:r>
              <a:rPr lang="fr-BE" sz="1000" u="none" kern="1200" baseline="0" dirty="0" err="1" smtClean="0">
                <a:solidFill>
                  <a:schemeClr val="tx1"/>
                </a:solidFill>
                <a:latin typeface="Arial" charset="0"/>
                <a:ea typeface="+mn-ea"/>
                <a:cs typeface="+mn-cs"/>
              </a:rPr>
              <a:t>substantial</a:t>
            </a:r>
            <a:r>
              <a:rPr lang="fr-BE" sz="1000" u="none" kern="1200" baseline="0" dirty="0" smtClean="0">
                <a:solidFill>
                  <a:schemeClr val="tx1"/>
                </a:solidFill>
                <a:latin typeface="Arial" charset="0"/>
                <a:ea typeface="+mn-ea"/>
                <a:cs typeface="+mn-cs"/>
              </a:rPr>
              <a:t> public </a:t>
            </a:r>
            <a:r>
              <a:rPr lang="fr-BE" sz="1000" u="none" kern="1200" baseline="0" dirty="0" err="1" smtClean="0">
                <a:solidFill>
                  <a:schemeClr val="tx1"/>
                </a:solidFill>
                <a:latin typeface="Arial" charset="0"/>
                <a:ea typeface="+mn-ea"/>
                <a:cs typeface="+mn-cs"/>
              </a:rPr>
              <a:t>interest</a:t>
            </a:r>
            <a:endParaRPr lang="fr-BE" sz="1000" u="none" kern="1200" baseline="0" dirty="0" smtClean="0">
              <a:solidFill>
                <a:schemeClr val="tx1"/>
              </a:solidFill>
              <a:latin typeface="Arial" charset="0"/>
              <a:ea typeface="+mn-ea"/>
              <a:cs typeface="+mn-cs"/>
            </a:endParaRP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preventive</a:t>
            </a:r>
            <a:r>
              <a:rPr lang="fr-BE" sz="1000" u="none" kern="1200" baseline="0" dirty="0" smtClean="0">
                <a:solidFill>
                  <a:schemeClr val="tx1"/>
                </a:solidFill>
                <a:latin typeface="Arial" charset="0"/>
                <a:ea typeface="+mn-ea"/>
                <a:cs typeface="+mn-cs"/>
              </a:rPr>
              <a:t> or </a:t>
            </a:r>
            <a:r>
              <a:rPr lang="fr-BE" sz="1000" u="none" kern="1200" baseline="0" dirty="0" err="1" smtClean="0">
                <a:solidFill>
                  <a:schemeClr val="tx1"/>
                </a:solidFill>
                <a:latin typeface="Arial" charset="0"/>
                <a:ea typeface="+mn-ea"/>
                <a:cs typeface="+mn-cs"/>
              </a:rPr>
              <a:t>occupentional</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medecine</a:t>
            </a:r>
            <a:r>
              <a:rPr lang="fr-BE" sz="1000" u="none" kern="1200" baseline="0" dirty="0" smtClean="0">
                <a:solidFill>
                  <a:schemeClr val="tx1"/>
                </a:solidFill>
                <a:latin typeface="Arial" charset="0"/>
                <a:ea typeface="+mn-ea"/>
                <a:cs typeface="+mn-cs"/>
              </a:rPr>
              <a:t> or public </a:t>
            </a:r>
            <a:r>
              <a:rPr lang="fr-BE" sz="1000" u="none" kern="1200" baseline="0" dirty="0" err="1" smtClean="0">
                <a:solidFill>
                  <a:schemeClr val="tx1"/>
                </a:solidFill>
                <a:latin typeface="Arial" charset="0"/>
                <a:ea typeface="+mn-ea"/>
                <a:cs typeface="+mn-cs"/>
              </a:rPr>
              <a:t>interest</a:t>
            </a:r>
            <a:r>
              <a:rPr lang="fr-BE" sz="1000" u="none" kern="1200" baseline="0" dirty="0" smtClean="0">
                <a:solidFill>
                  <a:schemeClr val="tx1"/>
                </a:solidFill>
                <a:latin typeface="Arial" charset="0"/>
                <a:ea typeface="+mn-ea"/>
                <a:cs typeface="+mn-cs"/>
              </a:rPr>
              <a:t> of public </a:t>
            </a:r>
            <a:r>
              <a:rPr lang="fr-BE" sz="1000" u="none" kern="1200" baseline="0" dirty="0" err="1" smtClean="0">
                <a:solidFill>
                  <a:schemeClr val="tx1"/>
                </a:solidFill>
                <a:latin typeface="Arial" charset="0"/>
                <a:ea typeface="+mn-ea"/>
                <a:cs typeface="+mn-cs"/>
              </a:rPr>
              <a:t>health</a:t>
            </a:r>
            <a:endParaRPr lang="fr-BE" sz="1000" u="none" kern="1200" baseline="0" dirty="0" smtClean="0">
              <a:solidFill>
                <a:schemeClr val="tx1"/>
              </a:solidFill>
              <a:latin typeface="Arial" charset="0"/>
              <a:ea typeface="+mn-ea"/>
              <a:cs typeface="+mn-cs"/>
            </a:endParaRPr>
          </a:p>
          <a:p>
            <a:r>
              <a:rPr lang="fr-BE" sz="1000" u="none" kern="1200" baseline="0" dirty="0" smtClean="0">
                <a:solidFill>
                  <a:schemeClr val="tx1"/>
                </a:solidFill>
                <a:latin typeface="Arial" charset="0"/>
                <a:ea typeface="+mn-ea"/>
                <a:cs typeface="+mn-cs"/>
              </a:rPr>
              <a:t>-</a:t>
            </a:r>
            <a:r>
              <a:rPr lang="fr-BE" sz="1000" u="none" kern="1200" baseline="0" dirty="0" err="1" smtClean="0">
                <a:solidFill>
                  <a:schemeClr val="tx1"/>
                </a:solidFill>
                <a:latin typeface="Arial" charset="0"/>
                <a:ea typeface="+mn-ea"/>
                <a:cs typeface="+mn-cs"/>
              </a:rPr>
              <a:t>archiving</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purposes</a:t>
            </a:r>
            <a:r>
              <a:rPr lang="fr-BE" sz="1000" u="none" kern="1200" baseline="0" dirty="0" smtClean="0">
                <a:solidFill>
                  <a:schemeClr val="tx1"/>
                </a:solidFill>
                <a:latin typeface="Arial" charset="0"/>
                <a:ea typeface="+mn-ea"/>
                <a:cs typeface="+mn-cs"/>
              </a:rPr>
              <a:t> in the public </a:t>
            </a:r>
            <a:r>
              <a:rPr lang="fr-BE" sz="1000" u="none" kern="1200" baseline="0" dirty="0" err="1" smtClean="0">
                <a:solidFill>
                  <a:schemeClr val="tx1"/>
                </a:solidFill>
                <a:latin typeface="Arial" charset="0"/>
                <a:ea typeface="+mn-ea"/>
                <a:cs typeface="+mn-cs"/>
              </a:rPr>
              <a:t>interest</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scientific</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historical</a:t>
            </a:r>
            <a:r>
              <a:rPr lang="fr-BE" sz="1000" u="none" kern="1200" baseline="0" dirty="0" smtClean="0">
                <a:solidFill>
                  <a:schemeClr val="tx1"/>
                </a:solidFill>
                <a:latin typeface="Arial" charset="0"/>
                <a:ea typeface="+mn-ea"/>
                <a:cs typeface="+mn-cs"/>
              </a:rPr>
              <a:t> or </a:t>
            </a:r>
            <a:r>
              <a:rPr lang="fr-BE" sz="1000" u="none" kern="1200" baseline="0" dirty="0" err="1" smtClean="0">
                <a:solidFill>
                  <a:schemeClr val="tx1"/>
                </a:solidFill>
                <a:latin typeface="Arial" charset="0"/>
                <a:ea typeface="+mn-ea"/>
                <a:cs typeface="+mn-cs"/>
              </a:rPr>
              <a:t>statistical</a:t>
            </a:r>
            <a:r>
              <a:rPr lang="fr-BE" sz="1000" u="none" kern="1200" baseline="0" dirty="0" smtClean="0">
                <a:solidFill>
                  <a:schemeClr val="tx1"/>
                </a:solidFill>
                <a:latin typeface="Arial" charset="0"/>
                <a:ea typeface="+mn-ea"/>
                <a:cs typeface="+mn-cs"/>
              </a:rPr>
              <a:t> </a:t>
            </a:r>
            <a:r>
              <a:rPr lang="fr-BE" sz="1000" u="none" kern="1200" baseline="0" dirty="0" err="1" smtClean="0">
                <a:solidFill>
                  <a:schemeClr val="tx1"/>
                </a:solidFill>
                <a:latin typeface="Arial" charset="0"/>
                <a:ea typeface="+mn-ea"/>
                <a:cs typeface="+mn-cs"/>
              </a:rPr>
              <a:t>purposes</a:t>
            </a:r>
            <a:endParaRPr lang="fr-BE" sz="1000" u="none" kern="1200" baseline="0" dirty="0" smtClean="0">
              <a:solidFill>
                <a:schemeClr val="tx1"/>
              </a:solidFill>
              <a:latin typeface="Arial" charset="0"/>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6658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1-The </a:t>
            </a:r>
            <a:r>
              <a:rPr lang="fr-BE" dirty="0" err="1" smtClean="0"/>
              <a:t>responsibility</a:t>
            </a:r>
            <a:r>
              <a:rPr lang="fr-BE" dirty="0" smtClean="0"/>
              <a:t> of</a:t>
            </a:r>
            <a:r>
              <a:rPr lang="fr-BE" baseline="0" dirty="0" smtClean="0"/>
              <a:t> the data </a:t>
            </a:r>
            <a:r>
              <a:rPr lang="fr-BE" baseline="0" dirty="0" err="1" smtClean="0"/>
              <a:t>controller</a:t>
            </a:r>
            <a:r>
              <a:rPr lang="fr-BE" baseline="0" dirty="0" smtClean="0"/>
              <a:t> </a:t>
            </a:r>
            <a:r>
              <a:rPr lang="fr-BE" baseline="0" dirty="0" err="1" smtClean="0"/>
              <a:t>is</a:t>
            </a:r>
            <a:r>
              <a:rPr lang="fr-BE" baseline="0" dirty="0" smtClean="0"/>
              <a:t> </a:t>
            </a:r>
            <a:r>
              <a:rPr lang="fr-BE" baseline="0" dirty="0" err="1" smtClean="0"/>
              <a:t>enforced</a:t>
            </a:r>
            <a:r>
              <a:rPr lang="fr-BE" baseline="0" dirty="0" smtClean="0"/>
              <a:t> </a:t>
            </a:r>
            <a:r>
              <a:rPr lang="fr-BE" baseline="0" dirty="0" err="1" smtClean="0"/>
              <a:t>with</a:t>
            </a:r>
            <a:r>
              <a:rPr lang="fr-BE" baseline="0" dirty="0" smtClean="0"/>
              <a:t> the new </a:t>
            </a:r>
            <a:r>
              <a:rPr lang="fr-BE" baseline="0" dirty="0" err="1" smtClean="0"/>
              <a:t>Regualtions</a:t>
            </a:r>
            <a:r>
              <a:rPr lang="fr-BE" baseline="0" dirty="0" smtClean="0"/>
              <a:t>.</a:t>
            </a:r>
          </a:p>
          <a:p>
            <a:r>
              <a:rPr lang="fr-BE" baseline="0" dirty="0" smtClean="0"/>
              <a:t>2- The data </a:t>
            </a:r>
            <a:r>
              <a:rPr lang="fr-BE" baseline="0" dirty="0" err="1" smtClean="0"/>
              <a:t>controller</a:t>
            </a:r>
            <a:r>
              <a:rPr lang="fr-BE" baseline="0" dirty="0" smtClean="0"/>
              <a:t> has to </a:t>
            </a:r>
            <a:r>
              <a:rPr lang="fr-BE" baseline="0" dirty="0" err="1" smtClean="0"/>
              <a:t>be</a:t>
            </a:r>
            <a:r>
              <a:rPr lang="fr-BE" baseline="0" dirty="0" smtClean="0"/>
              <a:t> able to </a:t>
            </a:r>
            <a:r>
              <a:rPr lang="fr-BE" baseline="0" dirty="0" err="1" smtClean="0"/>
              <a:t>demontrate</a:t>
            </a:r>
            <a:r>
              <a:rPr lang="fr-BE" baseline="0" dirty="0" smtClean="0"/>
              <a:t> compliance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89387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 </a:t>
            </a:r>
            <a:r>
              <a:rPr lang="fr-BE" dirty="0" err="1" smtClean="0"/>
              <a:t>offer</a:t>
            </a:r>
            <a:r>
              <a:rPr lang="fr-BE" dirty="0" smtClean="0"/>
              <a:t> for service </a:t>
            </a:r>
            <a:r>
              <a:rPr lang="fr-BE" dirty="0" err="1" smtClean="0"/>
              <a:t>contract</a:t>
            </a:r>
            <a:r>
              <a:rPr lang="fr-BE" dirty="0" smtClean="0"/>
              <a:t>: the </a:t>
            </a:r>
            <a:r>
              <a:rPr lang="fr-BE" dirty="0" err="1" smtClean="0"/>
              <a:t>personal</a:t>
            </a:r>
            <a:r>
              <a:rPr lang="fr-BE" dirty="0" smtClean="0"/>
              <a:t> data </a:t>
            </a:r>
            <a:r>
              <a:rPr lang="fr-BE" dirty="0" err="1" smtClean="0"/>
              <a:t>contained</a:t>
            </a:r>
            <a:r>
              <a:rPr lang="fr-BE" dirty="0" smtClean="0"/>
              <a:t> in the </a:t>
            </a:r>
            <a:r>
              <a:rPr lang="fr-BE" dirty="0" err="1" smtClean="0"/>
              <a:t>offer</a:t>
            </a:r>
            <a:r>
              <a:rPr lang="fr-BE" dirty="0" smtClean="0"/>
              <a:t> </a:t>
            </a:r>
            <a:r>
              <a:rPr lang="fr-BE" dirty="0" err="1" smtClean="0"/>
              <a:t>is</a:t>
            </a:r>
            <a:r>
              <a:rPr lang="fr-BE" dirty="0" smtClean="0"/>
              <a:t> </a:t>
            </a:r>
            <a:r>
              <a:rPr lang="fr-BE" dirty="0" err="1" smtClean="0"/>
              <a:t>adressed</a:t>
            </a:r>
            <a:r>
              <a:rPr lang="fr-BE" dirty="0" smtClean="0"/>
              <a:t> to EU Institution (CINEA </a:t>
            </a:r>
            <a:r>
              <a:rPr lang="fr-BE" dirty="0" err="1" smtClean="0"/>
              <a:t>is</a:t>
            </a:r>
            <a:r>
              <a:rPr lang="fr-BE" dirty="0" smtClean="0"/>
              <a:t> the data </a:t>
            </a:r>
            <a:r>
              <a:rPr lang="fr-BE" dirty="0" err="1" smtClean="0"/>
              <a:t>controller</a:t>
            </a:r>
            <a:r>
              <a:rPr lang="fr-BE" dirty="0" smtClean="0"/>
              <a:t>).</a:t>
            </a:r>
          </a:p>
          <a:p>
            <a:r>
              <a:rPr lang="fr-BE" dirty="0" smtClean="0"/>
              <a:t>2- </a:t>
            </a:r>
            <a:r>
              <a:rPr lang="fr-BE" dirty="0" err="1" smtClean="0"/>
              <a:t>during</a:t>
            </a:r>
            <a:r>
              <a:rPr lang="fr-BE" dirty="0" smtClean="0"/>
              <a:t> the </a:t>
            </a:r>
            <a:r>
              <a:rPr lang="fr-BE" dirty="0" err="1" smtClean="0"/>
              <a:t>contract</a:t>
            </a:r>
            <a:r>
              <a:rPr lang="fr-BE" dirty="0" smtClean="0"/>
              <a:t> </a:t>
            </a:r>
            <a:r>
              <a:rPr lang="fr-BE" dirty="0" err="1" smtClean="0"/>
              <a:t>implementation</a:t>
            </a:r>
            <a:r>
              <a:rPr lang="fr-BE" dirty="0" smtClean="0"/>
              <a:t>: CINEA </a:t>
            </a:r>
            <a:r>
              <a:rPr lang="fr-BE" dirty="0" err="1" smtClean="0"/>
              <a:t>is</a:t>
            </a:r>
            <a:r>
              <a:rPr lang="fr-BE" dirty="0" smtClean="0"/>
              <a:t> the </a:t>
            </a:r>
            <a:r>
              <a:rPr lang="fr-BE" dirty="0" err="1" smtClean="0"/>
              <a:t>responsible</a:t>
            </a:r>
            <a:r>
              <a:rPr lang="fr-BE" dirty="0" smtClean="0"/>
              <a:t> data </a:t>
            </a:r>
            <a:r>
              <a:rPr lang="fr-BE" dirty="0" err="1" smtClean="0"/>
              <a:t>controllers</a:t>
            </a:r>
            <a:r>
              <a:rPr lang="fr-BE" dirty="0" smtClean="0"/>
              <a:t>/</a:t>
            </a:r>
            <a:r>
              <a:rPr lang="fr-BE" baseline="0" dirty="0" smtClean="0"/>
              <a:t> </a:t>
            </a:r>
            <a:r>
              <a:rPr lang="fr-BE" baseline="0" dirty="0" err="1" smtClean="0"/>
              <a:t>contractors</a:t>
            </a:r>
            <a:r>
              <a:rPr lang="fr-BE" baseline="0" dirty="0" smtClean="0"/>
              <a:t> </a:t>
            </a:r>
            <a:r>
              <a:rPr lang="fr-BE" baseline="0" dirty="0" err="1" smtClean="0"/>
              <a:t>is</a:t>
            </a:r>
            <a:r>
              <a:rPr lang="fr-BE" baseline="0" dirty="0" smtClean="0"/>
              <a:t> processors.</a:t>
            </a:r>
            <a:r>
              <a:rPr lang="fr-BE" dirty="0" smtClean="0"/>
              <a:t> </a:t>
            </a:r>
          </a:p>
          <a:p>
            <a:r>
              <a:rPr lang="fr-BE" dirty="0" smtClean="0"/>
              <a:t>3- </a:t>
            </a:r>
            <a:r>
              <a:rPr lang="fr-BE" dirty="0" err="1" smtClean="0"/>
              <a:t>after</a:t>
            </a:r>
            <a:r>
              <a:rPr lang="fr-BE" dirty="0" smtClean="0"/>
              <a:t> the service </a:t>
            </a:r>
            <a:r>
              <a:rPr lang="fr-BE" dirty="0" err="1" smtClean="0"/>
              <a:t>contract</a:t>
            </a:r>
            <a:r>
              <a:rPr lang="fr-BE" dirty="0" smtClean="0"/>
              <a:t>:</a:t>
            </a:r>
            <a:r>
              <a:rPr lang="fr-BE" baseline="0" dirty="0" smtClean="0"/>
              <a:t> the </a:t>
            </a:r>
            <a:r>
              <a:rPr lang="fr-BE" baseline="0" dirty="0" err="1" smtClean="0"/>
              <a:t>remain</a:t>
            </a:r>
            <a:r>
              <a:rPr lang="fr-BE" baseline="0" dirty="0" smtClean="0"/>
              <a:t> </a:t>
            </a:r>
            <a:r>
              <a:rPr lang="fr-BE" baseline="0" dirty="0" err="1" smtClean="0"/>
              <a:t>responsible</a:t>
            </a:r>
            <a:r>
              <a:rPr lang="fr-BE" baseline="0" dirty="0" smtClean="0"/>
              <a:t> </a:t>
            </a:r>
            <a:r>
              <a:rPr lang="fr-BE" baseline="0" dirty="0" err="1" smtClean="0"/>
              <a:t>unless</a:t>
            </a:r>
            <a:r>
              <a:rPr lang="fr-BE" baseline="0" dirty="0" smtClean="0"/>
              <a:t> </a:t>
            </a:r>
            <a:r>
              <a:rPr lang="fr-BE" baseline="0" dirty="0" err="1" smtClean="0"/>
              <a:t>transfer</a:t>
            </a:r>
            <a:r>
              <a:rPr lang="fr-BE" baseline="0" dirty="0" smtClean="0"/>
              <a:t> to DG or </a:t>
            </a:r>
            <a:r>
              <a:rPr lang="fr-BE" baseline="0" dirty="0" err="1" smtClean="0"/>
              <a:t>other</a:t>
            </a:r>
            <a:r>
              <a:rPr lang="fr-BE" baseline="0" dirty="0" smtClean="0"/>
              <a:t> </a:t>
            </a:r>
            <a:r>
              <a:rPr lang="fr-BE" baseline="0" dirty="0" err="1" smtClean="0"/>
              <a:t>contractor</a:t>
            </a:r>
            <a:r>
              <a:rPr lang="fr-BE" baseline="0" dirty="0" smtClean="0"/>
              <a:t> / </a:t>
            </a:r>
            <a:r>
              <a:rPr lang="fr-BE" baseline="0" dirty="0" err="1" smtClean="0"/>
              <a:t>beneficaires</a:t>
            </a:r>
            <a:r>
              <a:rPr lang="fr-BE" baseline="0" dirty="0" smtClean="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025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 </a:t>
            </a:r>
            <a:r>
              <a:rPr lang="fr-BE" dirty="0" err="1" smtClean="0"/>
              <a:t>examples</a:t>
            </a:r>
            <a:r>
              <a:rPr lang="fr-BE" dirty="0" smtClean="0"/>
              <a:t> of data </a:t>
            </a:r>
            <a:r>
              <a:rPr lang="fr-BE" dirty="0" err="1" smtClean="0"/>
              <a:t>breach</a:t>
            </a:r>
            <a:r>
              <a:rPr lang="fr-BE" dirty="0" smtClean="0"/>
              <a:t>: hacking of servers/</a:t>
            </a:r>
            <a:r>
              <a:rPr lang="fr-BE" dirty="0" err="1" smtClean="0"/>
              <a:t>websites</a:t>
            </a:r>
            <a:r>
              <a:rPr lang="fr-BE" dirty="0" smtClean="0"/>
              <a:t>, </a:t>
            </a:r>
            <a:r>
              <a:rPr lang="fr-BE" dirty="0" err="1" smtClean="0"/>
              <a:t>sending</a:t>
            </a:r>
            <a:r>
              <a:rPr lang="fr-BE" dirty="0" smtClean="0"/>
              <a:t> a message </a:t>
            </a:r>
            <a:r>
              <a:rPr lang="fr-BE" dirty="0" err="1" smtClean="0"/>
              <a:t>with</a:t>
            </a:r>
            <a:r>
              <a:rPr lang="fr-BE" dirty="0" smtClean="0"/>
              <a:t> (sensitive) </a:t>
            </a:r>
            <a:r>
              <a:rPr lang="fr-BE" dirty="0" err="1" smtClean="0"/>
              <a:t>personal</a:t>
            </a:r>
            <a:r>
              <a:rPr lang="fr-BE" dirty="0" smtClean="0"/>
              <a:t> data to the </a:t>
            </a:r>
            <a:r>
              <a:rPr lang="fr-BE" dirty="0" err="1" smtClean="0"/>
              <a:t>wrong</a:t>
            </a:r>
            <a:r>
              <a:rPr lang="fr-BE" dirty="0" smtClean="0"/>
              <a:t> </a:t>
            </a:r>
            <a:r>
              <a:rPr lang="fr-BE" dirty="0" err="1" smtClean="0"/>
              <a:t>person</a:t>
            </a:r>
            <a:r>
              <a:rPr lang="fr-BE" dirty="0" smtClean="0"/>
              <a:t>; </a:t>
            </a:r>
            <a:r>
              <a:rPr lang="fr-BE" dirty="0" err="1" smtClean="0"/>
              <a:t>loss</a:t>
            </a:r>
            <a:r>
              <a:rPr lang="fr-BE" dirty="0" smtClean="0"/>
              <a:t> of PC, phone, USB stick </a:t>
            </a:r>
            <a:r>
              <a:rPr lang="fr-BE" dirty="0" err="1" smtClean="0"/>
              <a:t>containing</a:t>
            </a:r>
            <a:r>
              <a:rPr lang="fr-BE" dirty="0" smtClean="0"/>
              <a:t> personale data  if not</a:t>
            </a:r>
            <a:r>
              <a:rPr lang="fr-BE" baseline="0" dirty="0" smtClean="0"/>
              <a:t> </a:t>
            </a:r>
            <a:r>
              <a:rPr lang="fr-BE" baseline="0" dirty="0" err="1" smtClean="0"/>
              <a:t>encrypted</a:t>
            </a:r>
            <a:r>
              <a:rPr lang="fr-BE" dirty="0" smtClean="0"/>
              <a:t>…</a:t>
            </a:r>
          </a:p>
          <a:p>
            <a:r>
              <a:rPr lang="fr-BE" dirty="0" smtClean="0"/>
              <a:t>2- </a:t>
            </a:r>
            <a:r>
              <a:rPr lang="fr-BE" dirty="0" err="1" smtClean="0"/>
              <a:t>advice</a:t>
            </a:r>
            <a:r>
              <a:rPr lang="fr-BE" dirty="0" smtClean="0"/>
              <a:t>: </a:t>
            </a:r>
            <a:r>
              <a:rPr lang="fr-BE" dirty="0" err="1" smtClean="0"/>
              <a:t>protect</a:t>
            </a:r>
            <a:r>
              <a:rPr lang="fr-BE" dirty="0" smtClean="0"/>
              <a:t> files </a:t>
            </a:r>
            <a:r>
              <a:rPr lang="fr-BE" dirty="0" err="1" smtClean="0"/>
              <a:t>containing</a:t>
            </a:r>
            <a:r>
              <a:rPr lang="fr-BE" baseline="0" dirty="0" smtClean="0"/>
              <a:t> </a:t>
            </a:r>
            <a:r>
              <a:rPr lang="fr-BE" baseline="0" dirty="0" err="1" smtClean="0"/>
              <a:t>personal</a:t>
            </a:r>
            <a:r>
              <a:rPr lang="fr-BE" baseline="0" dirty="0" smtClean="0"/>
              <a:t> data </a:t>
            </a:r>
            <a:r>
              <a:rPr lang="fr-BE" baseline="0" dirty="0" err="1" smtClean="0"/>
              <a:t>with</a:t>
            </a:r>
            <a:r>
              <a:rPr lang="fr-BE" baseline="0" dirty="0" smtClean="0"/>
              <a:t> </a:t>
            </a:r>
            <a:r>
              <a:rPr lang="fr-BE" baseline="0" dirty="0" err="1" smtClean="0"/>
              <a:t>passwords</a:t>
            </a:r>
            <a:r>
              <a:rPr lang="fr-BE" baseline="0" dirty="0" smtClean="0"/>
              <a:t>, </a:t>
            </a:r>
            <a:r>
              <a:rPr lang="fr-BE" baseline="0" dirty="0" err="1" smtClean="0"/>
              <a:t>encryption</a:t>
            </a:r>
            <a:r>
              <a:rPr lang="fr-BE" baseline="0" dirty="0" smtClean="0"/>
              <a:t> etc.</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143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Comment:</a:t>
            </a:r>
          </a:p>
          <a:p>
            <a:r>
              <a:rPr lang="en-GB" noProof="0" dirty="0" smtClean="0"/>
              <a:t>1- contractor has 48h</a:t>
            </a:r>
            <a:r>
              <a:rPr lang="en-GB" baseline="0" noProof="0" dirty="0" smtClean="0"/>
              <a:t> to notify data breach to CINEA</a:t>
            </a:r>
          </a:p>
          <a:p>
            <a:r>
              <a:rPr lang="en-GB" noProof="0" dirty="0" smtClean="0"/>
              <a:t>3-contractor has to provide all technical information and evidence, take preventive measures…</a:t>
            </a:r>
          </a:p>
          <a:p>
            <a:r>
              <a:rPr lang="en-GB" noProof="0" dirty="0" smtClean="0"/>
              <a:t>4-for this a template for incident report is on CINEA Intranet.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noProof="0" dirty="0" smtClean="0"/>
              <a:t>2-CINEA has 72h to notify as from becoming aware that a breach presents a risk to natural persons,</a:t>
            </a:r>
          </a:p>
          <a:p>
            <a:r>
              <a:rPr lang="en-GB" noProof="0" dirty="0" smtClean="0"/>
              <a:t>-- Do not leak on Fridays!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37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Comments</a:t>
            </a:r>
            <a:r>
              <a:rPr lang="fr-BE" dirty="0" smtClean="0"/>
              <a:t>:</a:t>
            </a:r>
          </a:p>
          <a:p>
            <a:r>
              <a:rPr lang="fr-BE" dirty="0" smtClean="0"/>
              <a:t>1- Commission </a:t>
            </a:r>
            <a:r>
              <a:rPr lang="fr-BE" dirty="0" err="1" smtClean="0"/>
              <a:t>webpage</a:t>
            </a:r>
            <a:r>
              <a:rPr lang="fr-BE" dirty="0" smtClean="0"/>
              <a:t> has </a:t>
            </a:r>
            <a:r>
              <a:rPr lang="fr-BE" dirty="0" err="1" smtClean="0"/>
              <a:t>dedicated</a:t>
            </a:r>
            <a:r>
              <a:rPr lang="fr-BE" dirty="0" smtClean="0"/>
              <a:t> and </a:t>
            </a:r>
            <a:r>
              <a:rPr lang="fr-BE" dirty="0" err="1" smtClean="0"/>
              <a:t>very</a:t>
            </a:r>
            <a:r>
              <a:rPr lang="fr-BE" dirty="0" smtClean="0"/>
              <a:t> </a:t>
            </a:r>
            <a:r>
              <a:rPr lang="fr-BE" dirty="0" err="1" smtClean="0"/>
              <a:t>useful</a:t>
            </a:r>
            <a:r>
              <a:rPr lang="fr-BE" dirty="0" smtClean="0"/>
              <a:t> section for </a:t>
            </a:r>
            <a:r>
              <a:rPr lang="fr-BE" dirty="0" err="1" smtClean="0"/>
              <a:t>Companies</a:t>
            </a:r>
            <a:r>
              <a:rPr lang="fr-BE" dirty="0" smtClean="0"/>
              <a:t> and Institutions.</a:t>
            </a:r>
          </a:p>
          <a:p>
            <a:r>
              <a:rPr lang="fr-BE" dirty="0" smtClean="0"/>
              <a:t>2-only the </a:t>
            </a:r>
            <a:r>
              <a:rPr lang="fr-BE" dirty="0" err="1" smtClean="0"/>
              <a:t>appointed</a:t>
            </a:r>
            <a:r>
              <a:rPr lang="fr-BE" dirty="0" smtClean="0"/>
              <a:t> </a:t>
            </a:r>
            <a:r>
              <a:rPr lang="fr-BE" u="sng" dirty="0" smtClean="0"/>
              <a:t>National </a:t>
            </a:r>
            <a:r>
              <a:rPr lang="fr-BE" u="sng" dirty="0" err="1" smtClean="0"/>
              <a:t>Authorities</a:t>
            </a:r>
            <a:r>
              <a:rPr lang="fr-BE" u="sng" dirty="0" smtClean="0"/>
              <a:t> </a:t>
            </a:r>
            <a:r>
              <a:rPr lang="fr-BE" dirty="0" smtClean="0"/>
              <a:t>are </a:t>
            </a:r>
            <a:r>
              <a:rPr lang="fr-BE" dirty="0" err="1" smtClean="0"/>
              <a:t>competent</a:t>
            </a:r>
            <a:r>
              <a:rPr lang="fr-BE" dirty="0" smtClean="0"/>
              <a:t> to </a:t>
            </a:r>
            <a:r>
              <a:rPr lang="en-GB" dirty="0" smtClean="0"/>
              <a:t>monitor the application of the GDPR at national level</a:t>
            </a:r>
            <a:r>
              <a:rPr lang="fr-BE"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5307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4572000" y="5557903"/>
            <a:ext cx="3780235" cy="528998"/>
          </a:xfrm>
        </p:spPr>
        <p:txBody>
          <a:bodyPr>
            <a:noAutofit/>
          </a:bodyPr>
          <a:lstStyle>
            <a:lvl1pPr marL="0" indent="0" algn="r">
              <a:buFontTx/>
              <a:buNone/>
              <a:defRPr sz="1650" i="1">
                <a:solidFill>
                  <a:schemeClr val="bg1"/>
                </a:solidFill>
              </a:defRPr>
            </a:lvl1pPr>
          </a:lstStyle>
          <a:p>
            <a:pPr lvl="0"/>
            <a:r>
              <a:rPr lang="en-US" dirty="0"/>
              <a:t>Edit Master text styles</a:t>
            </a:r>
          </a:p>
        </p:txBody>
      </p:sp>
      <p:pic>
        <p:nvPicPr>
          <p:cNvPr id="9" name="Picture 8" descr="Text&#10;&#10;Description automatically generated">
            <a:extLst>
              <a:ext uri="{FF2B5EF4-FFF2-40B4-BE49-F238E27FC236}">
                <a16:creationId xmlns:a16="http://schemas.microsoft.com/office/drawing/2014/main" id="{4FA6ACE7-BAE8-044D-A377-5E5C294DBB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184"/>
          <a:stretch/>
        </p:blipFill>
        <p:spPr>
          <a:xfrm>
            <a:off x="4303188" y="6313848"/>
            <a:ext cx="539831" cy="544152"/>
          </a:xfrm>
          <a:prstGeom prst="rect">
            <a:avLst/>
          </a:prstGeom>
        </p:spPr>
      </p:pic>
    </p:spTree>
    <p:extLst>
      <p:ext uri="{BB962C8B-B14F-4D97-AF65-F5344CB8AC3E}">
        <p14:creationId xmlns:p14="http://schemas.microsoft.com/office/powerpoint/2010/main" val="2329312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4572000" y="5557903"/>
            <a:ext cx="3780235" cy="528998"/>
          </a:xfrm>
        </p:spPr>
        <p:txBody>
          <a:bodyPr>
            <a:noAutofit/>
          </a:bodyPr>
          <a:lstStyle>
            <a:lvl1pPr marL="0" indent="0" algn="r">
              <a:buFontTx/>
              <a:buNone/>
              <a:defRPr sz="1650" i="1">
                <a:solidFill>
                  <a:schemeClr val="bg1"/>
                </a:solidFill>
              </a:defRPr>
            </a:lvl1pPr>
          </a:lstStyle>
          <a:p>
            <a:pPr lvl="0"/>
            <a:r>
              <a:rPr lang="en-US" dirty="0"/>
              <a:t>Edit Master text styles</a:t>
            </a:r>
          </a:p>
        </p:txBody>
      </p:sp>
      <p:pic>
        <p:nvPicPr>
          <p:cNvPr id="9" name="Picture 8" descr="Text&#10;&#10;Description automatically generated">
            <a:extLst>
              <a:ext uri="{FF2B5EF4-FFF2-40B4-BE49-F238E27FC236}">
                <a16:creationId xmlns:a16="http://schemas.microsoft.com/office/drawing/2014/main" id="{4FA6ACE7-BAE8-044D-A377-5E5C294DBB8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184"/>
          <a:stretch/>
        </p:blipFill>
        <p:spPr>
          <a:xfrm>
            <a:off x="4303188" y="6313848"/>
            <a:ext cx="539831" cy="544152"/>
          </a:xfrm>
          <a:prstGeom prst="rect">
            <a:avLst/>
          </a:prstGeom>
        </p:spPr>
      </p:pic>
    </p:spTree>
    <p:extLst>
      <p:ext uri="{BB962C8B-B14F-4D97-AF65-F5344CB8AC3E}">
        <p14:creationId xmlns:p14="http://schemas.microsoft.com/office/powerpoint/2010/main" val="3003339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9"/>
            <a:ext cx="9144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4"/>
            <a:ext cx="9144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872647"/>
          </a:xfrm>
        </p:spPr>
        <p:txBody>
          <a:bodyPr anchor="t">
            <a:norm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803513" y="3067468"/>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4572000" y="5783535"/>
            <a:ext cx="3780235" cy="528998"/>
          </a:xfrm>
        </p:spPr>
        <p:txBody>
          <a:bodyPr anchor="b" anchorCtr="0">
            <a:noAutofit/>
          </a:bodyPr>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88422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9144000" cy="6059194"/>
          </a:xfrm>
          <a:prstGeom prst="rect">
            <a:avLst/>
          </a:prstGeom>
        </p:spPr>
      </p:pic>
      <p:sp>
        <p:nvSpPr>
          <p:cNvPr id="14" name="Rectangle 13"/>
          <p:cNvSpPr/>
          <p:nvPr userDrawn="1"/>
        </p:nvSpPr>
        <p:spPr>
          <a:xfrm>
            <a:off x="3967" y="1078174"/>
            <a:ext cx="9148010"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2" name="Subtitle 2"/>
          <p:cNvSpPr>
            <a:spLocks noGrp="1"/>
          </p:cNvSpPr>
          <p:nvPr>
            <p:ph type="subTitle" idx="1"/>
          </p:nvPr>
        </p:nvSpPr>
        <p:spPr>
          <a:xfrm>
            <a:off x="803513" y="4418049"/>
            <a:ext cx="7548918" cy="897754"/>
          </a:xfrm>
        </p:spPr>
        <p:txBody>
          <a:bodyPr wrap="none">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16" name="Text Placeholder 18"/>
          <p:cNvSpPr>
            <a:spLocks noGrp="1"/>
          </p:cNvSpPr>
          <p:nvPr>
            <p:ph type="body" sz="quarter" idx="13"/>
          </p:nvPr>
        </p:nvSpPr>
        <p:spPr>
          <a:xfrm>
            <a:off x="4572000" y="5557903"/>
            <a:ext cx="3780235" cy="528998"/>
          </a:xfrm>
        </p:spPr>
        <p:txBody>
          <a:bodyPr wrap="none">
            <a:noAutofit/>
          </a:bodyPr>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725492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2" name="Title 1"/>
          <p:cNvSpPr>
            <a:spLocks noGrp="1"/>
          </p:cNvSpPr>
          <p:nvPr>
            <p:ph type="ctrTitle"/>
          </p:nvPr>
        </p:nvSpPr>
        <p:spPr>
          <a:xfrm>
            <a:off x="802642" y="1122363"/>
            <a:ext cx="8007029" cy="2387600"/>
          </a:xfrm>
        </p:spPr>
        <p:txBody>
          <a:bodyPr anchor="b">
            <a:noAutofit/>
          </a:bodyPr>
          <a:lstStyle>
            <a:lvl1pPr algn="l">
              <a:defRPr sz="45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02642" y="3602038"/>
            <a:ext cx="8007029" cy="1655762"/>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62865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0786" y="6045258"/>
            <a:ext cx="1288884" cy="451153"/>
          </a:xfrm>
          <a:prstGeom prst="rect">
            <a:avLst/>
          </a:prstGeom>
        </p:spPr>
      </p:pic>
    </p:spTree>
    <p:extLst>
      <p:ext uri="{BB962C8B-B14F-4D97-AF65-F5344CB8AC3E}">
        <p14:creationId xmlns:p14="http://schemas.microsoft.com/office/powerpoint/2010/main" val="403453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5389" y="6045865"/>
            <a:ext cx="1287150" cy="450546"/>
          </a:xfrm>
          <a:prstGeom prst="rect">
            <a:avLst/>
          </a:prstGeom>
        </p:spPr>
      </p:pic>
      <p:sp>
        <p:nvSpPr>
          <p:cNvPr id="11" name="Title 1"/>
          <p:cNvSpPr>
            <a:spLocks noGrp="1"/>
          </p:cNvSpPr>
          <p:nvPr>
            <p:ph type="ctrTitle"/>
          </p:nvPr>
        </p:nvSpPr>
        <p:spPr>
          <a:xfrm>
            <a:off x="807760" y="1122363"/>
            <a:ext cx="7617223" cy="2387600"/>
          </a:xfrm>
        </p:spPr>
        <p:txBody>
          <a:bodyPr anchor="b">
            <a:noAutofit/>
          </a:bodyPr>
          <a:lstStyle>
            <a:lvl1pPr algn="l">
              <a:defRPr sz="45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62865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02642" y="3602038"/>
            <a:ext cx="7617223" cy="1655762"/>
          </a:xfrm>
        </p:spPr>
        <p:txBody>
          <a:bodyPr>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77270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9144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1122363"/>
            <a:ext cx="7617223" cy="1240348"/>
          </a:xfrm>
        </p:spPr>
        <p:txBody>
          <a:bodyPr anchor="b">
            <a:noAutofit/>
          </a:bodyPr>
          <a:lstStyle>
            <a:lvl1pPr algn="l">
              <a:defRPr sz="45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628650" y="1"/>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4160827"/>
            <a:ext cx="816707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821475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9144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1122363"/>
            <a:ext cx="7617223" cy="1240348"/>
          </a:xfrm>
        </p:spPr>
        <p:txBody>
          <a:bodyPr anchor="b">
            <a:noAutofit/>
          </a:bodyPr>
          <a:lstStyle>
            <a:lvl1pPr algn="l">
              <a:defRPr sz="45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628650" y="1"/>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4160827"/>
            <a:ext cx="816707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182809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6155" y="6318060"/>
            <a:ext cx="704850" cy="56142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79274"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94685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1688" y="1825626"/>
            <a:ext cx="3996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3638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1688" y="1825626"/>
            <a:ext cx="3996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8408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3453735" y="1825625"/>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6278821" y="1825625"/>
            <a:ext cx="2518867"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6564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6"/>
            <a:ext cx="3868340"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681163"/>
            <a:ext cx="3887391"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505076"/>
            <a:ext cx="3887391"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670445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911355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2410536" y="1992574"/>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4586" y="743803"/>
            <a:ext cx="408692" cy="544923"/>
          </a:xfrm>
          <a:prstGeom prst="rect">
            <a:avLst/>
          </a:prstGeom>
        </p:spPr>
      </p:pic>
      <p:sp>
        <p:nvSpPr>
          <p:cNvPr id="3" name="Content Placeholder 2"/>
          <p:cNvSpPr>
            <a:spLocks noGrp="1"/>
          </p:cNvSpPr>
          <p:nvPr>
            <p:ph idx="1"/>
          </p:nvPr>
        </p:nvSpPr>
        <p:spPr>
          <a:xfrm>
            <a:off x="2653748" y="1992573"/>
            <a:ext cx="616953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766213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792" y="1825626"/>
            <a:ext cx="369513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5112792" y="482861"/>
            <a:ext cx="350195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34787" y="-46383"/>
            <a:ext cx="4606787"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2463799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7108965" y="1913417"/>
            <a:ext cx="1406386"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5288551" y="2898477"/>
            <a:ext cx="1730463"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3061485" y="1913416"/>
            <a:ext cx="2389134"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703660" y="1748078"/>
            <a:ext cx="1982390"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130189" y="2860831"/>
            <a:ext cx="1215323"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3689323" y="3790927"/>
            <a:ext cx="1490663"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703660" y="3908959"/>
            <a:ext cx="1313615"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90962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628650" y="1748080"/>
            <a:ext cx="1422217" cy="1896289"/>
          </a:xfrm>
          <a:solidFill>
            <a:schemeClr val="bg2"/>
          </a:solidFill>
        </p:spPr>
        <p:txBody>
          <a:bodyPr/>
          <a:lstStyle/>
          <a:p>
            <a:endParaRPr lang="en-GB"/>
          </a:p>
        </p:txBody>
      </p:sp>
      <p:sp>
        <p:nvSpPr>
          <p:cNvPr id="7" name="Picture Placeholder 5"/>
          <p:cNvSpPr>
            <a:spLocks noGrp="1"/>
          </p:cNvSpPr>
          <p:nvPr>
            <p:ph type="pic" sz="quarter" idx="12"/>
          </p:nvPr>
        </p:nvSpPr>
        <p:spPr>
          <a:xfrm>
            <a:off x="2244771" y="1748080"/>
            <a:ext cx="1422217" cy="1896289"/>
          </a:xfrm>
          <a:solidFill>
            <a:schemeClr val="bg2"/>
          </a:solidFill>
        </p:spPr>
        <p:txBody>
          <a:bodyPr/>
          <a:lstStyle/>
          <a:p>
            <a:endParaRPr lang="en-GB"/>
          </a:p>
        </p:txBody>
      </p:sp>
      <p:sp>
        <p:nvSpPr>
          <p:cNvPr id="8" name="Picture Placeholder 5"/>
          <p:cNvSpPr>
            <a:spLocks noGrp="1"/>
          </p:cNvSpPr>
          <p:nvPr>
            <p:ph type="pic" sz="quarter" idx="13"/>
          </p:nvPr>
        </p:nvSpPr>
        <p:spPr>
          <a:xfrm>
            <a:off x="3860892" y="1748079"/>
            <a:ext cx="1422217" cy="1896289"/>
          </a:xfrm>
          <a:solidFill>
            <a:schemeClr val="bg2"/>
          </a:solidFill>
        </p:spPr>
        <p:txBody>
          <a:bodyPr/>
          <a:lstStyle/>
          <a:p>
            <a:endParaRPr lang="en-GB"/>
          </a:p>
        </p:txBody>
      </p:sp>
      <p:sp>
        <p:nvSpPr>
          <p:cNvPr id="9" name="Picture Placeholder 5"/>
          <p:cNvSpPr>
            <a:spLocks noGrp="1"/>
          </p:cNvSpPr>
          <p:nvPr>
            <p:ph type="pic" sz="quarter" idx="14"/>
          </p:nvPr>
        </p:nvSpPr>
        <p:spPr>
          <a:xfrm>
            <a:off x="5477013" y="1748078"/>
            <a:ext cx="1422217" cy="1896289"/>
          </a:xfrm>
          <a:solidFill>
            <a:schemeClr val="bg2"/>
          </a:solidFill>
        </p:spPr>
        <p:txBody>
          <a:bodyPr/>
          <a:lstStyle/>
          <a:p>
            <a:endParaRPr lang="en-GB"/>
          </a:p>
        </p:txBody>
      </p:sp>
      <p:sp>
        <p:nvSpPr>
          <p:cNvPr id="10" name="Picture Placeholder 5"/>
          <p:cNvSpPr>
            <a:spLocks noGrp="1"/>
          </p:cNvSpPr>
          <p:nvPr>
            <p:ph type="pic" sz="quarter" idx="15"/>
          </p:nvPr>
        </p:nvSpPr>
        <p:spPr>
          <a:xfrm>
            <a:off x="7093134" y="1748078"/>
            <a:ext cx="1422217" cy="1896289"/>
          </a:xfrm>
          <a:solidFill>
            <a:schemeClr val="bg2"/>
          </a:solidFill>
        </p:spPr>
        <p:txBody>
          <a:bodyPr/>
          <a:lstStyle/>
          <a:p>
            <a:endParaRPr lang="en-GB"/>
          </a:p>
        </p:txBody>
      </p:sp>
      <p:sp>
        <p:nvSpPr>
          <p:cNvPr id="11" name="Picture Placeholder 5"/>
          <p:cNvSpPr>
            <a:spLocks noGrp="1"/>
          </p:cNvSpPr>
          <p:nvPr>
            <p:ph type="pic" sz="quarter" idx="16"/>
          </p:nvPr>
        </p:nvSpPr>
        <p:spPr>
          <a:xfrm>
            <a:off x="628650" y="3934112"/>
            <a:ext cx="1422217" cy="1896289"/>
          </a:xfrm>
          <a:solidFill>
            <a:schemeClr val="bg2"/>
          </a:solidFill>
        </p:spPr>
        <p:txBody>
          <a:bodyPr/>
          <a:lstStyle/>
          <a:p>
            <a:endParaRPr lang="en-GB"/>
          </a:p>
        </p:txBody>
      </p:sp>
      <p:sp>
        <p:nvSpPr>
          <p:cNvPr id="12" name="Picture Placeholder 5"/>
          <p:cNvSpPr>
            <a:spLocks noGrp="1"/>
          </p:cNvSpPr>
          <p:nvPr>
            <p:ph type="pic" sz="quarter" idx="17"/>
          </p:nvPr>
        </p:nvSpPr>
        <p:spPr>
          <a:xfrm>
            <a:off x="2244771" y="3934112"/>
            <a:ext cx="1422217" cy="1896289"/>
          </a:xfrm>
          <a:solidFill>
            <a:schemeClr val="bg2"/>
          </a:solidFill>
        </p:spPr>
        <p:txBody>
          <a:bodyPr/>
          <a:lstStyle/>
          <a:p>
            <a:endParaRPr lang="en-GB"/>
          </a:p>
        </p:txBody>
      </p:sp>
      <p:sp>
        <p:nvSpPr>
          <p:cNvPr id="13" name="Picture Placeholder 5"/>
          <p:cNvSpPr>
            <a:spLocks noGrp="1"/>
          </p:cNvSpPr>
          <p:nvPr>
            <p:ph type="pic" sz="quarter" idx="18"/>
          </p:nvPr>
        </p:nvSpPr>
        <p:spPr>
          <a:xfrm>
            <a:off x="3860892" y="3934111"/>
            <a:ext cx="1422217" cy="1896289"/>
          </a:xfrm>
          <a:solidFill>
            <a:schemeClr val="bg2"/>
          </a:solidFill>
        </p:spPr>
        <p:txBody>
          <a:bodyPr/>
          <a:lstStyle/>
          <a:p>
            <a:endParaRPr lang="en-GB"/>
          </a:p>
        </p:txBody>
      </p:sp>
      <p:sp>
        <p:nvSpPr>
          <p:cNvPr id="14" name="Picture Placeholder 5"/>
          <p:cNvSpPr>
            <a:spLocks noGrp="1"/>
          </p:cNvSpPr>
          <p:nvPr>
            <p:ph type="pic" sz="quarter" idx="19"/>
          </p:nvPr>
        </p:nvSpPr>
        <p:spPr>
          <a:xfrm>
            <a:off x="5477013" y="3934110"/>
            <a:ext cx="1422217" cy="1896289"/>
          </a:xfrm>
          <a:solidFill>
            <a:schemeClr val="bg2"/>
          </a:solidFill>
        </p:spPr>
        <p:txBody>
          <a:bodyPr/>
          <a:lstStyle/>
          <a:p>
            <a:endParaRPr lang="en-GB"/>
          </a:p>
        </p:txBody>
      </p:sp>
      <p:sp>
        <p:nvSpPr>
          <p:cNvPr id="15" name="Picture Placeholder 5"/>
          <p:cNvSpPr>
            <a:spLocks noGrp="1"/>
          </p:cNvSpPr>
          <p:nvPr>
            <p:ph type="pic" sz="quarter" idx="20"/>
          </p:nvPr>
        </p:nvSpPr>
        <p:spPr>
          <a:xfrm>
            <a:off x="7093134" y="3934110"/>
            <a:ext cx="1422217" cy="1896289"/>
          </a:xfrm>
          <a:solidFill>
            <a:schemeClr val="bg2"/>
          </a:solidFill>
        </p:spPr>
        <p:txBody>
          <a:bodyPr/>
          <a:lstStyle/>
          <a:p>
            <a:endParaRPr lang="en-GB"/>
          </a:p>
        </p:txBody>
      </p:sp>
      <p:sp>
        <p:nvSpPr>
          <p:cNvPr id="16"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749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6226917"/>
            <a:ext cx="2987823" cy="440393"/>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728042" y="2284668"/>
            <a:ext cx="2356247" cy="2090737"/>
          </a:xfrm>
          <a:solidFill>
            <a:schemeClr val="bg2"/>
          </a:solidFill>
        </p:spPr>
        <p:txBody>
          <a:bodyPr/>
          <a:lstStyle/>
          <a:p>
            <a:endParaRPr lang="en-GB"/>
          </a:p>
        </p:txBody>
      </p:sp>
      <p:sp>
        <p:nvSpPr>
          <p:cNvPr id="11" name="Picture Placeholder 2"/>
          <p:cNvSpPr>
            <a:spLocks noGrp="1"/>
          </p:cNvSpPr>
          <p:nvPr>
            <p:ph type="pic" sz="quarter" idx="14"/>
          </p:nvPr>
        </p:nvSpPr>
        <p:spPr>
          <a:xfrm>
            <a:off x="5926089" y="2284669"/>
            <a:ext cx="2356247" cy="2090737"/>
          </a:xfrm>
          <a:solidFill>
            <a:schemeClr val="bg2"/>
          </a:solidFill>
        </p:spPr>
        <p:txBody>
          <a:bodyPr/>
          <a:lstStyle/>
          <a:p>
            <a:endParaRPr lang="en-GB"/>
          </a:p>
        </p:txBody>
      </p:sp>
      <p:sp>
        <p:nvSpPr>
          <p:cNvPr id="12" name="Picture Placeholder 2"/>
          <p:cNvSpPr>
            <a:spLocks noGrp="1"/>
          </p:cNvSpPr>
          <p:nvPr>
            <p:ph type="pic" sz="quarter" idx="15"/>
          </p:nvPr>
        </p:nvSpPr>
        <p:spPr>
          <a:xfrm>
            <a:off x="3327065" y="2284668"/>
            <a:ext cx="2356247" cy="2090737"/>
          </a:xfrm>
          <a:solidFill>
            <a:schemeClr val="bg2"/>
          </a:solidFill>
        </p:spPr>
        <p:txBody>
          <a:bodyPr/>
          <a:lstStyle/>
          <a:p>
            <a:endParaRPr lang="en-GB"/>
          </a:p>
        </p:txBody>
      </p:sp>
      <p:sp>
        <p:nvSpPr>
          <p:cNvPr id="13" name="Text Placeholder 12"/>
          <p:cNvSpPr>
            <a:spLocks noGrp="1"/>
          </p:cNvSpPr>
          <p:nvPr>
            <p:ph type="body" sz="quarter" idx="16"/>
          </p:nvPr>
        </p:nvSpPr>
        <p:spPr>
          <a:xfrm>
            <a:off x="905080" y="4038685"/>
            <a:ext cx="2002169" cy="1524235"/>
          </a:xfrm>
          <a:solidFill>
            <a:schemeClr val="bg1"/>
          </a:solidFill>
        </p:spPr>
        <p:txBody>
          <a:bodyPr tIns="90000"/>
          <a:lstStyle>
            <a:lvl1pPr marL="0" indent="0" algn="ctr">
              <a:buNone/>
              <a:defRPr sz="1500"/>
            </a:lvl1pPr>
          </a:lstStyle>
          <a:p>
            <a:pPr lvl="0"/>
            <a:r>
              <a:rPr lang="en-US" dirty="0"/>
              <a:t>Edit Master text styles</a:t>
            </a:r>
          </a:p>
        </p:txBody>
      </p:sp>
      <p:sp>
        <p:nvSpPr>
          <p:cNvPr id="15" name="Text Placeholder 12"/>
          <p:cNvSpPr>
            <a:spLocks noGrp="1"/>
          </p:cNvSpPr>
          <p:nvPr>
            <p:ph type="body" sz="quarter" idx="17"/>
          </p:nvPr>
        </p:nvSpPr>
        <p:spPr>
          <a:xfrm>
            <a:off x="3504104" y="4041945"/>
            <a:ext cx="2002169" cy="1524235"/>
          </a:xfrm>
          <a:solidFill>
            <a:schemeClr val="bg1"/>
          </a:solidFill>
        </p:spPr>
        <p:txBody>
          <a:bodyPr tIns="90000"/>
          <a:lstStyle>
            <a:lvl1pPr marL="0" indent="0" algn="ctr">
              <a:buNone/>
              <a:defRPr sz="1500"/>
            </a:lvl1pPr>
          </a:lstStyle>
          <a:p>
            <a:pPr lvl="0"/>
            <a:r>
              <a:rPr lang="en-US" dirty="0"/>
              <a:t>Edit Master text styles</a:t>
            </a:r>
          </a:p>
        </p:txBody>
      </p:sp>
      <p:sp>
        <p:nvSpPr>
          <p:cNvPr id="16" name="Text Placeholder 12"/>
          <p:cNvSpPr>
            <a:spLocks noGrp="1"/>
          </p:cNvSpPr>
          <p:nvPr>
            <p:ph type="body" sz="quarter" idx="18"/>
          </p:nvPr>
        </p:nvSpPr>
        <p:spPr>
          <a:xfrm>
            <a:off x="6103127" y="4037438"/>
            <a:ext cx="2002169" cy="1524235"/>
          </a:xfrm>
          <a:solidFill>
            <a:schemeClr val="bg1"/>
          </a:solidFill>
        </p:spPr>
        <p:txBody>
          <a:bodyPr tIns="90000"/>
          <a:lstStyle>
            <a:lvl1pPr marL="0" indent="0" algn="ctr">
              <a:buNone/>
              <a:defRPr sz="1500"/>
            </a:lvl1pPr>
          </a:lstStyle>
          <a:p>
            <a:pPr lvl="0"/>
            <a:r>
              <a:rPr lang="en-US" dirty="0"/>
              <a:t>Edit Master text styles</a:t>
            </a:r>
          </a:p>
        </p:txBody>
      </p:sp>
    </p:spTree>
    <p:extLst>
      <p:ext uri="{BB962C8B-B14F-4D97-AF65-F5344CB8AC3E}">
        <p14:creationId xmlns:p14="http://schemas.microsoft.com/office/powerpoint/2010/main" val="3987950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2785402" y="2159957"/>
            <a:ext cx="1846193" cy="1638158"/>
          </a:xfrm>
          <a:solidFill>
            <a:schemeClr val="bg2"/>
          </a:solidFill>
        </p:spPr>
        <p:txBody>
          <a:bodyPr/>
          <a:lstStyle/>
          <a:p>
            <a:endParaRPr lang="en-GB"/>
          </a:p>
        </p:txBody>
      </p:sp>
      <p:sp>
        <p:nvSpPr>
          <p:cNvPr id="11" name="Picture Placeholder 2"/>
          <p:cNvSpPr>
            <a:spLocks noGrp="1"/>
          </p:cNvSpPr>
          <p:nvPr>
            <p:ph type="pic" sz="quarter" idx="14"/>
          </p:nvPr>
        </p:nvSpPr>
        <p:spPr>
          <a:xfrm>
            <a:off x="2785402" y="3968881"/>
            <a:ext cx="1846193" cy="1638158"/>
          </a:xfrm>
          <a:solidFill>
            <a:schemeClr val="bg2"/>
          </a:solidFill>
        </p:spPr>
        <p:txBody>
          <a:bodyPr/>
          <a:lstStyle/>
          <a:p>
            <a:endParaRPr lang="en-GB"/>
          </a:p>
        </p:txBody>
      </p:sp>
      <p:sp>
        <p:nvSpPr>
          <p:cNvPr id="12" name="Picture Placeholder 2"/>
          <p:cNvSpPr>
            <a:spLocks noGrp="1"/>
          </p:cNvSpPr>
          <p:nvPr>
            <p:ph type="pic" sz="quarter" idx="15"/>
          </p:nvPr>
        </p:nvSpPr>
        <p:spPr>
          <a:xfrm>
            <a:off x="4743411" y="2159957"/>
            <a:ext cx="1846195" cy="1638159"/>
          </a:xfrm>
          <a:solidFill>
            <a:schemeClr val="bg2"/>
          </a:solidFill>
        </p:spPr>
        <p:txBody>
          <a:bodyPr/>
          <a:lstStyle/>
          <a:p>
            <a:endParaRPr lang="en-GB"/>
          </a:p>
        </p:txBody>
      </p:sp>
      <p:sp>
        <p:nvSpPr>
          <p:cNvPr id="13" name="Text Placeholder 12"/>
          <p:cNvSpPr>
            <a:spLocks noGrp="1"/>
          </p:cNvSpPr>
          <p:nvPr>
            <p:ph type="body" sz="quarter" idx="16"/>
          </p:nvPr>
        </p:nvSpPr>
        <p:spPr>
          <a:xfrm>
            <a:off x="6701420" y="3968880"/>
            <a:ext cx="1890000" cy="1638158"/>
          </a:xfrm>
          <a:noFill/>
        </p:spPr>
        <p:txBody>
          <a:bodyPr tIns="90000"/>
          <a:lstStyle>
            <a:lvl1pPr marL="0" indent="0" algn="l">
              <a:buNone/>
              <a:defRPr sz="1500"/>
            </a:lvl1pPr>
          </a:lstStyle>
          <a:p>
            <a:pPr lvl="0"/>
            <a:r>
              <a:rPr lang="en-US" dirty="0"/>
              <a:t>Edit Master text styles</a:t>
            </a:r>
          </a:p>
        </p:txBody>
      </p:sp>
      <p:sp>
        <p:nvSpPr>
          <p:cNvPr id="16" name="Text Placeholder 12"/>
          <p:cNvSpPr>
            <a:spLocks noGrp="1"/>
          </p:cNvSpPr>
          <p:nvPr>
            <p:ph type="body" sz="quarter" idx="18"/>
          </p:nvPr>
        </p:nvSpPr>
        <p:spPr>
          <a:xfrm>
            <a:off x="775213" y="2159958"/>
            <a:ext cx="1890000" cy="1638159"/>
          </a:xfrm>
          <a:noFill/>
        </p:spPr>
        <p:txBody>
          <a:bodyPr tIns="90000"/>
          <a:lstStyle>
            <a:lvl1pPr marL="0" indent="0" algn="r">
              <a:buNone/>
              <a:defRPr sz="1500"/>
            </a:lvl1pPr>
          </a:lstStyle>
          <a:p>
            <a:pPr lvl="0"/>
            <a:r>
              <a:rPr lang="en-US" dirty="0"/>
              <a:t>Edit Master text styles</a:t>
            </a:r>
          </a:p>
        </p:txBody>
      </p:sp>
      <p:sp>
        <p:nvSpPr>
          <p:cNvPr id="14" name="Picture Placeholder 2"/>
          <p:cNvSpPr>
            <a:spLocks noGrp="1"/>
          </p:cNvSpPr>
          <p:nvPr>
            <p:ph type="pic" sz="quarter" idx="19"/>
          </p:nvPr>
        </p:nvSpPr>
        <p:spPr>
          <a:xfrm>
            <a:off x="4743412" y="3968880"/>
            <a:ext cx="1846193" cy="1638158"/>
          </a:xfrm>
          <a:solidFill>
            <a:schemeClr val="bg2"/>
          </a:solidFill>
        </p:spPr>
        <p:txBody>
          <a:bodyPr/>
          <a:lstStyle/>
          <a:p>
            <a:endParaRPr lang="en-GB"/>
          </a:p>
        </p:txBody>
      </p:sp>
      <p:sp>
        <p:nvSpPr>
          <p:cNvPr id="17" name="Text Placeholder 12"/>
          <p:cNvSpPr>
            <a:spLocks noGrp="1"/>
          </p:cNvSpPr>
          <p:nvPr>
            <p:ph type="body" sz="quarter" idx="20"/>
          </p:nvPr>
        </p:nvSpPr>
        <p:spPr>
          <a:xfrm>
            <a:off x="775213" y="3968881"/>
            <a:ext cx="1890000" cy="1638158"/>
          </a:xfrm>
          <a:noFill/>
        </p:spPr>
        <p:txBody>
          <a:bodyPr tIns="90000"/>
          <a:lstStyle>
            <a:lvl1pPr marL="0" indent="0" algn="r">
              <a:buNone/>
              <a:defRPr sz="1500"/>
            </a:lvl1pPr>
          </a:lstStyle>
          <a:p>
            <a:pPr lvl="0"/>
            <a:r>
              <a:rPr lang="en-US" dirty="0"/>
              <a:t>Edit Master text styles</a:t>
            </a:r>
          </a:p>
        </p:txBody>
      </p:sp>
      <p:sp>
        <p:nvSpPr>
          <p:cNvPr id="18" name="Text Placeholder 12"/>
          <p:cNvSpPr>
            <a:spLocks noGrp="1"/>
          </p:cNvSpPr>
          <p:nvPr>
            <p:ph type="body" sz="quarter" idx="21"/>
          </p:nvPr>
        </p:nvSpPr>
        <p:spPr>
          <a:xfrm>
            <a:off x="6724742" y="2159957"/>
            <a:ext cx="1890000" cy="1638159"/>
          </a:xfrm>
          <a:noFill/>
        </p:spPr>
        <p:txBody>
          <a:bodyPr tIns="90000"/>
          <a:lstStyle>
            <a:lvl1pPr marL="0" indent="0" algn="l">
              <a:buNone/>
              <a:defRPr sz="1500"/>
            </a:lvl1pPr>
          </a:lstStyle>
          <a:p>
            <a:pPr lvl="0"/>
            <a:r>
              <a:rPr lang="en-US" dirty="0"/>
              <a:t>Edit Master text styles</a:t>
            </a:r>
          </a:p>
        </p:txBody>
      </p:sp>
    </p:spTree>
    <p:extLst>
      <p:ext uri="{BB962C8B-B14F-4D97-AF65-F5344CB8AC3E}">
        <p14:creationId xmlns:p14="http://schemas.microsoft.com/office/powerpoint/2010/main" val="1183603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727473" y="1843396"/>
            <a:ext cx="1604002"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2686050" y="1843395"/>
            <a:ext cx="1604002"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4644628" y="1843394"/>
            <a:ext cx="1604002"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6603206" y="1843393"/>
            <a:ext cx="1604002"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2512253"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4477814"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6443375"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748423" y="4260555"/>
            <a:ext cx="1562100" cy="1249363"/>
          </a:xfrm>
        </p:spPr>
        <p:txBody>
          <a:bodyPr/>
          <a:lstStyle>
            <a:lvl1pPr marL="0" indent="0" algn="ctr">
              <a:buNone/>
              <a:defRPr sz="1500"/>
            </a:lvl1pPr>
          </a:lstStyle>
          <a:p>
            <a:pPr lvl="0"/>
            <a:r>
              <a:rPr lang="en-US" dirty="0"/>
              <a:t>Edit Master text styles</a:t>
            </a:r>
          </a:p>
        </p:txBody>
      </p:sp>
      <p:sp>
        <p:nvSpPr>
          <p:cNvPr id="16" name="Content Placeholder 7"/>
          <p:cNvSpPr>
            <a:spLocks noGrp="1"/>
          </p:cNvSpPr>
          <p:nvPr>
            <p:ph sz="quarter" idx="16"/>
          </p:nvPr>
        </p:nvSpPr>
        <p:spPr>
          <a:xfrm>
            <a:off x="2713984" y="4260555"/>
            <a:ext cx="1562100" cy="1249363"/>
          </a:xfrm>
        </p:spPr>
        <p:txBody>
          <a:bodyPr/>
          <a:lstStyle>
            <a:lvl1pPr marL="0" indent="0" algn="ctr">
              <a:buNone/>
              <a:defRPr sz="1500"/>
            </a:lvl1pPr>
          </a:lstStyle>
          <a:p>
            <a:pPr lvl="0"/>
            <a:r>
              <a:rPr lang="en-US" dirty="0"/>
              <a:t>Edit Master text styles</a:t>
            </a:r>
          </a:p>
        </p:txBody>
      </p:sp>
      <p:sp>
        <p:nvSpPr>
          <p:cNvPr id="17" name="Content Placeholder 7"/>
          <p:cNvSpPr>
            <a:spLocks noGrp="1"/>
          </p:cNvSpPr>
          <p:nvPr>
            <p:ph sz="quarter" idx="17"/>
          </p:nvPr>
        </p:nvSpPr>
        <p:spPr>
          <a:xfrm>
            <a:off x="4679545" y="4260555"/>
            <a:ext cx="1562100" cy="1249363"/>
          </a:xfrm>
        </p:spPr>
        <p:txBody>
          <a:bodyPr/>
          <a:lstStyle>
            <a:lvl1pPr marL="0" indent="0" algn="ctr">
              <a:buNone/>
              <a:defRPr sz="1500"/>
            </a:lvl1pPr>
          </a:lstStyle>
          <a:p>
            <a:pPr lvl="0"/>
            <a:r>
              <a:rPr lang="en-US" dirty="0"/>
              <a:t>Edit Master text styles</a:t>
            </a:r>
          </a:p>
        </p:txBody>
      </p:sp>
      <p:sp>
        <p:nvSpPr>
          <p:cNvPr id="18" name="Content Placeholder 7"/>
          <p:cNvSpPr>
            <a:spLocks noGrp="1"/>
          </p:cNvSpPr>
          <p:nvPr>
            <p:ph sz="quarter" idx="18"/>
          </p:nvPr>
        </p:nvSpPr>
        <p:spPr>
          <a:xfrm>
            <a:off x="6645107" y="4260555"/>
            <a:ext cx="1562100" cy="1249363"/>
          </a:xfrm>
        </p:spPr>
        <p:txBody>
          <a:bodyPr/>
          <a:lstStyle>
            <a:lvl1pPr marL="0" indent="0" algn="ctr">
              <a:buNone/>
              <a:defRPr sz="1500"/>
            </a:lvl1pPr>
          </a:lstStyle>
          <a:p>
            <a:pPr lvl="0"/>
            <a:r>
              <a:rPr lang="en-US" dirty="0"/>
              <a:t>Edit Master text styles</a:t>
            </a:r>
          </a:p>
        </p:txBody>
      </p:sp>
    </p:spTree>
    <p:extLst>
      <p:ext uri="{BB962C8B-B14F-4D97-AF65-F5344CB8AC3E}">
        <p14:creationId xmlns:p14="http://schemas.microsoft.com/office/powerpoint/2010/main" val="799704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9144000" cy="3429000"/>
          </a:xfrm>
          <a:solidFill>
            <a:schemeClr val="bg2"/>
          </a:solidFill>
        </p:spPr>
        <p:txBody>
          <a:bodyPr/>
          <a:lstStyle/>
          <a:p>
            <a:endParaRPr lang="en-GB"/>
          </a:p>
        </p:txBody>
      </p:sp>
      <p:sp>
        <p:nvSpPr>
          <p:cNvPr id="2" name="Title 1"/>
          <p:cNvSpPr>
            <a:spLocks noGrp="1"/>
          </p:cNvSpPr>
          <p:nvPr>
            <p:ph type="title"/>
          </p:nvPr>
        </p:nvSpPr>
        <p:spPr>
          <a:xfrm>
            <a:off x="628650" y="2646644"/>
            <a:ext cx="78867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628650" y="3630614"/>
            <a:ext cx="78867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2724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428307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6.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2861"/>
            <a:ext cx="78867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28650" y="6131287"/>
            <a:ext cx="20574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525389" y="6045989"/>
            <a:ext cx="1286800" cy="450423"/>
          </a:xfrm>
          <a:prstGeom prst="rect">
            <a:avLst/>
          </a:prstGeom>
        </p:spPr>
      </p:pic>
    </p:spTree>
    <p:extLst>
      <p:ext uri="{BB962C8B-B14F-4D97-AF65-F5344CB8AC3E}">
        <p14:creationId xmlns:p14="http://schemas.microsoft.com/office/powerpoint/2010/main" val="40718549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justice/smedataprotect/index_en.htm"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ec.europa.eu/newsroom/article29/document.cfm?action=display&amp;doc_id=50061"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uoou.cz/" TargetMode="External"/><Relationship Id="rId3" Type="http://schemas.openxmlformats.org/officeDocument/2006/relationships/hyperlink" Target="http://www.dsb.gv.at/" TargetMode="External"/><Relationship Id="rId7" Type="http://schemas.openxmlformats.org/officeDocument/2006/relationships/hyperlink" Target="http://www.dataprotection.gov.cy/"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www.azop.hr/" TargetMode="External"/><Relationship Id="rId5" Type="http://schemas.openxmlformats.org/officeDocument/2006/relationships/hyperlink" Target="http://www.cpdp.bg/" TargetMode="External"/><Relationship Id="rId4" Type="http://schemas.openxmlformats.org/officeDocument/2006/relationships/hyperlink" Target="http://www.privacycommission.b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datenschutz-wiki.de/Aufsichtsbeh%c3%b6rden_und_Landesdatenschutzbeauftragte" TargetMode="External"/><Relationship Id="rId3" Type="http://schemas.openxmlformats.org/officeDocument/2006/relationships/hyperlink" Target="http://www.datatilsynet.dk/" TargetMode="External"/><Relationship Id="rId7" Type="http://schemas.openxmlformats.org/officeDocument/2006/relationships/hyperlink" Target="http://www.bfdi.bund.de/"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www.cnil.fr/" TargetMode="External"/><Relationship Id="rId5" Type="http://schemas.openxmlformats.org/officeDocument/2006/relationships/hyperlink" Target="http://www.tietosuoja.fi/en" TargetMode="External"/><Relationship Id="rId4" Type="http://schemas.openxmlformats.org/officeDocument/2006/relationships/hyperlink" Target="http://www.aki.ee/e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ada.lt/" TargetMode="External"/><Relationship Id="rId3" Type="http://schemas.openxmlformats.org/officeDocument/2006/relationships/hyperlink" Target="http://www.dpa.gr/" TargetMode="External"/><Relationship Id="rId7" Type="http://schemas.openxmlformats.org/officeDocument/2006/relationships/hyperlink" Target="http://www.dvi.gov.lv/"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hyperlink" Target="http://www.garanteprivacy.it/" TargetMode="External"/><Relationship Id="rId5" Type="http://schemas.openxmlformats.org/officeDocument/2006/relationships/hyperlink" Target="http://www.dataprotection.ie/" TargetMode="External"/><Relationship Id="rId4" Type="http://schemas.openxmlformats.org/officeDocument/2006/relationships/hyperlink" Target="http://www.naih.h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ataprotection.ro/" TargetMode="External"/><Relationship Id="rId7" Type="http://schemas.openxmlformats.org/officeDocument/2006/relationships/hyperlink" Target="http://www.datainspektionen.se/"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hyperlink" Target="https://www.agpd.es/" TargetMode="External"/><Relationship Id="rId5" Type="http://schemas.openxmlformats.org/officeDocument/2006/relationships/hyperlink" Target="https://www.ip-rs.si/" TargetMode="External"/><Relationship Id="rId4" Type="http://schemas.openxmlformats.org/officeDocument/2006/relationships/hyperlink" Target="http://www.dataprotection.gov.s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ico.org.uk/" TargetMode="External"/><Relationship Id="rId7" Type="http://schemas.openxmlformats.org/officeDocument/2006/relationships/hyperlink" Target="https://www.edoeb.admin.ch/edoeb/de/home.html"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hyperlink" Target="https://www.datatilsynet.no/" TargetMode="External"/><Relationship Id="rId5" Type="http://schemas.openxmlformats.org/officeDocument/2006/relationships/hyperlink" Target="https://www.datenschutzstelle.li/" TargetMode="External"/><Relationship Id="rId4" Type="http://schemas.openxmlformats.org/officeDocument/2006/relationships/hyperlink" Target="https://www.personuvernd.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ttps://eur-lex.europa.eu/legal-content/EN/TXT/HTML/?uri=CELEX:32018R1725&amp;from=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7540" y="1486831"/>
            <a:ext cx="7548918" cy="2149523"/>
          </a:xfrm>
        </p:spPr>
        <p:txBody>
          <a:bodyPr>
            <a:noAutofit/>
          </a:bodyPr>
          <a:lstStyle/>
          <a:p>
            <a:pPr algn="ctr"/>
            <a:r>
              <a:rPr lang="en-GB" sz="4800" b="1" dirty="0" smtClean="0"/>
              <a:t> </a:t>
            </a:r>
            <a:r>
              <a:rPr lang="en-GB" sz="4400" dirty="0"/>
              <a:t>Data protection </a:t>
            </a:r>
            <a:r>
              <a:rPr lang="en-GB" sz="4400" dirty="0" smtClean="0"/>
              <a:t>requirements</a:t>
            </a:r>
            <a:r>
              <a:rPr lang="en-GB" sz="4400" dirty="0"/>
              <a:t/>
            </a:r>
            <a:br>
              <a:rPr lang="en-GB" sz="4400" dirty="0"/>
            </a:br>
            <a:r>
              <a:rPr lang="en-GB" sz="4400" dirty="0"/>
              <a:t> for </a:t>
            </a:r>
            <a:r>
              <a:rPr lang="en-GB" sz="4400" dirty="0" smtClean="0"/>
              <a:t>Contractors </a:t>
            </a:r>
            <a:br>
              <a:rPr lang="en-GB" sz="4400" dirty="0" smtClean="0"/>
            </a:br>
            <a:r>
              <a:rPr lang="en-GB" sz="4400" dirty="0" smtClean="0"/>
              <a:t>in the scope of EMFAF </a:t>
            </a:r>
            <a:r>
              <a:rPr lang="en-GB" sz="4400" dirty="0"/>
              <a:t>projects</a:t>
            </a:r>
            <a:endParaRPr lang="en-GB" sz="4400" b="1" dirty="0"/>
          </a:p>
        </p:txBody>
      </p:sp>
      <p:sp>
        <p:nvSpPr>
          <p:cNvPr id="7" name="Subtitle 6"/>
          <p:cNvSpPr>
            <a:spLocks noGrp="1"/>
          </p:cNvSpPr>
          <p:nvPr>
            <p:ph type="subTitle" idx="1"/>
          </p:nvPr>
        </p:nvSpPr>
        <p:spPr/>
        <p:txBody>
          <a:bodyPr/>
          <a:lstStyle/>
          <a:p>
            <a:r>
              <a:rPr lang="en-GB" dirty="0"/>
              <a:t>[EVENT XYZ]</a:t>
            </a:r>
          </a:p>
          <a:p>
            <a:r>
              <a:rPr lang="en-GB" dirty="0"/>
              <a:t>DD-MM-YYYY</a:t>
            </a:r>
          </a:p>
          <a:p>
            <a:endParaRPr lang="en-GB" dirty="0"/>
          </a:p>
        </p:txBody>
      </p:sp>
      <p:sp>
        <p:nvSpPr>
          <p:cNvPr id="8" name="Text Placeholder 7"/>
          <p:cNvSpPr>
            <a:spLocks noGrp="1"/>
          </p:cNvSpPr>
          <p:nvPr>
            <p:ph type="body" sz="quarter" idx="13"/>
          </p:nvPr>
        </p:nvSpPr>
        <p:spPr/>
        <p:txBody>
          <a:bodyPr/>
          <a:lstStyle/>
          <a:p>
            <a:r>
              <a:rPr lang="en-GB" dirty="0"/>
              <a:t>CINEA</a:t>
            </a:r>
          </a:p>
          <a:p>
            <a:r>
              <a:rPr lang="en-GB" dirty="0"/>
              <a:t>[DPO or insert PM/</a:t>
            </a:r>
            <a:r>
              <a:rPr lang="en-GB" dirty="0" err="1"/>
              <a:t>HoS’</a:t>
            </a:r>
            <a:r>
              <a:rPr lang="en-GB" dirty="0"/>
              <a:t> name ]</a:t>
            </a:r>
          </a:p>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829712"/>
            <a:ext cx="2304256" cy="17281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541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116632"/>
            <a:ext cx="7886700" cy="782357"/>
          </a:xfrm>
        </p:spPr>
        <p:txBody>
          <a:bodyPr/>
          <a:lstStyle/>
          <a:p>
            <a:r>
              <a:rPr lang="en-GB" b="1" kern="0" dirty="0">
                <a:solidFill>
                  <a:srgbClr val="0F5494"/>
                </a:solidFill>
                <a:latin typeface="Verdana"/>
              </a:rPr>
              <a:t>4.Where is personal data involved?</a:t>
            </a:r>
            <a:endParaRPr lang="en-GB" dirty="0"/>
          </a:p>
        </p:txBody>
      </p:sp>
      <p:sp>
        <p:nvSpPr>
          <p:cNvPr id="2" name="Content Placeholder 1"/>
          <p:cNvSpPr>
            <a:spLocks noGrp="1"/>
          </p:cNvSpPr>
          <p:nvPr>
            <p:ph sz="half" idx="1"/>
          </p:nvPr>
        </p:nvSpPr>
        <p:spPr>
          <a:xfrm>
            <a:off x="734417" y="898989"/>
            <a:ext cx="8158064" cy="4834267"/>
          </a:xfrm>
        </p:spPr>
        <p:txBody>
          <a:bodyPr/>
          <a:lstStyle/>
          <a:p>
            <a:pPr marL="0" lvl="0" indent="0" defTabSz="914400" eaLnBrk="0" fontAlgn="base" hangingPunct="0">
              <a:spcAft>
                <a:spcPct val="0"/>
              </a:spcAft>
              <a:buClr>
                <a:srgbClr val="0F5494"/>
              </a:buClr>
              <a:buNone/>
            </a:pPr>
            <a:endParaRPr lang="en-GB" b="1" kern="0" dirty="0" smtClean="0">
              <a:solidFill>
                <a:srgbClr val="0F5494"/>
              </a:solidFill>
              <a:latin typeface="Verdana"/>
            </a:endParaRPr>
          </a:p>
          <a:p>
            <a:pPr marL="0" lvl="0" indent="0" defTabSz="914400" eaLnBrk="0" fontAlgn="base" hangingPunct="0">
              <a:spcAft>
                <a:spcPct val="0"/>
              </a:spcAft>
              <a:buClr>
                <a:srgbClr val="0F5494"/>
              </a:buClr>
              <a:buNone/>
            </a:pPr>
            <a:r>
              <a:rPr lang="en-GB" b="1" kern="0" dirty="0" smtClean="0">
                <a:solidFill>
                  <a:srgbClr val="0F5494"/>
                </a:solidFill>
                <a:latin typeface="Verdana"/>
              </a:rPr>
              <a:t>Offer</a:t>
            </a:r>
            <a:r>
              <a:rPr lang="en-GB" b="1" kern="0" dirty="0">
                <a:solidFill>
                  <a:srgbClr val="0F5494"/>
                </a:solidFill>
                <a:latin typeface="Verdana"/>
              </a:rPr>
              <a:t>:</a:t>
            </a:r>
            <a:r>
              <a:rPr lang="en-GB" i="1" kern="0" dirty="0">
                <a:solidFill>
                  <a:srgbClr val="0F5494"/>
                </a:solidFill>
                <a:latin typeface="Verdana"/>
              </a:rPr>
              <a:t> </a:t>
            </a:r>
            <a:r>
              <a:rPr lang="en-GB" kern="0" dirty="0" smtClean="0">
                <a:solidFill>
                  <a:srgbClr val="0F5494"/>
                </a:solidFill>
                <a:latin typeface="Verdana"/>
              </a:rPr>
              <a:t>personal </a:t>
            </a:r>
            <a:r>
              <a:rPr lang="en-GB" kern="0" dirty="0">
                <a:solidFill>
                  <a:srgbClr val="0F5494"/>
                </a:solidFill>
                <a:latin typeface="Verdana"/>
              </a:rPr>
              <a:t>data of legal representative, tenderer’s staff </a:t>
            </a:r>
            <a:br>
              <a:rPr lang="en-GB" kern="0" dirty="0">
                <a:solidFill>
                  <a:srgbClr val="0F5494"/>
                </a:solidFill>
                <a:latin typeface="Verdana"/>
              </a:rPr>
            </a:br>
            <a:r>
              <a:rPr lang="en-GB" kern="0" dirty="0">
                <a:solidFill>
                  <a:srgbClr val="0F5494"/>
                </a:solidFill>
                <a:latin typeface="Verdana"/>
              </a:rPr>
              <a:t> (CVs), sub-contractors’ </a:t>
            </a:r>
            <a:r>
              <a:rPr lang="en-GB" kern="0" dirty="0" smtClean="0">
                <a:solidFill>
                  <a:srgbClr val="0F5494"/>
                </a:solidFill>
                <a:latin typeface="Verdana"/>
              </a:rPr>
              <a:t>staff, etc.</a:t>
            </a:r>
            <a:endParaRPr lang="en-GB" kern="0" dirty="0">
              <a:solidFill>
                <a:srgbClr val="0F5494"/>
              </a:solidFill>
              <a:latin typeface="Verdana"/>
            </a:endParaRPr>
          </a:p>
          <a:p>
            <a:pPr marL="0" lvl="0" indent="0" defTabSz="914400" eaLnBrk="0" fontAlgn="base" hangingPunct="0">
              <a:spcBef>
                <a:spcPts val="600"/>
              </a:spcBef>
              <a:spcAft>
                <a:spcPts val="600"/>
              </a:spcAft>
              <a:buClr>
                <a:srgbClr val="0F5494"/>
              </a:buClr>
              <a:buNone/>
            </a:pPr>
            <a:endParaRPr lang="en-GB" b="1" kern="0" dirty="0">
              <a:solidFill>
                <a:srgbClr val="0F5494"/>
              </a:solidFill>
              <a:latin typeface="Verdana"/>
            </a:endParaRPr>
          </a:p>
          <a:p>
            <a:pPr marL="0" lvl="0" indent="0" defTabSz="914400" eaLnBrk="0" fontAlgn="base" hangingPunct="0">
              <a:spcAft>
                <a:spcPts val="0"/>
              </a:spcAft>
              <a:buClr>
                <a:srgbClr val="0F5494"/>
              </a:buClr>
              <a:buNone/>
            </a:pPr>
            <a:r>
              <a:rPr lang="en-GB" b="1" kern="0" dirty="0">
                <a:solidFill>
                  <a:srgbClr val="0F5494"/>
                </a:solidFill>
                <a:latin typeface="Verdana"/>
              </a:rPr>
              <a:t>Contract/services: </a:t>
            </a:r>
            <a:endParaRPr lang="en-GB" b="1" kern="0" dirty="0" smtClean="0">
              <a:solidFill>
                <a:srgbClr val="0F5494"/>
              </a:solidFill>
              <a:latin typeface="Verdana"/>
            </a:endParaRPr>
          </a:p>
          <a:p>
            <a:pPr marL="0" lvl="0" indent="0" defTabSz="914400" eaLnBrk="0" fontAlgn="base" hangingPunct="0">
              <a:spcAft>
                <a:spcPts val="0"/>
              </a:spcAft>
              <a:buClr>
                <a:srgbClr val="0F5494"/>
              </a:buClr>
              <a:buNone/>
            </a:pPr>
            <a:r>
              <a:rPr lang="en-GB" kern="0" dirty="0" smtClean="0">
                <a:solidFill>
                  <a:srgbClr val="0F5494"/>
                </a:solidFill>
                <a:latin typeface="Verdana"/>
              </a:rPr>
              <a:t>-</a:t>
            </a:r>
            <a:r>
              <a:rPr lang="en-GB" kern="0" dirty="0">
                <a:solidFill>
                  <a:srgbClr val="0F5494"/>
                </a:solidFill>
                <a:latin typeface="Verdana"/>
              </a:rPr>
              <a:t>personal data of </a:t>
            </a:r>
            <a:r>
              <a:rPr lang="en-GB" kern="0" dirty="0" smtClean="0">
                <a:solidFill>
                  <a:srgbClr val="0F5494"/>
                </a:solidFill>
                <a:latin typeface="Verdana"/>
              </a:rPr>
              <a:t>participants</a:t>
            </a:r>
            <a:r>
              <a:rPr lang="en-GB" kern="0" dirty="0">
                <a:solidFill>
                  <a:srgbClr val="0F5494"/>
                </a:solidFill>
                <a:latin typeface="Verdana"/>
              </a:rPr>
              <a:t>/ stakeholders  </a:t>
            </a:r>
            <a:r>
              <a:rPr lang="en-GB" kern="0" dirty="0" smtClean="0">
                <a:solidFill>
                  <a:srgbClr val="0F5494"/>
                </a:solidFill>
                <a:latin typeface="Verdana"/>
              </a:rPr>
              <a:t>to events</a:t>
            </a:r>
            <a:r>
              <a:rPr lang="en-GB" kern="0" dirty="0">
                <a:solidFill>
                  <a:srgbClr val="0F5494"/>
                </a:solidFill>
                <a:latin typeface="Verdana"/>
              </a:rPr>
              <a:t/>
            </a:r>
            <a:br>
              <a:rPr lang="en-GB" kern="0" dirty="0">
                <a:solidFill>
                  <a:srgbClr val="0F5494"/>
                </a:solidFill>
                <a:latin typeface="Verdana"/>
              </a:rPr>
            </a:br>
            <a:r>
              <a:rPr lang="en-GB" kern="0" dirty="0">
                <a:solidFill>
                  <a:srgbClr val="0F5494"/>
                </a:solidFill>
                <a:latin typeface="Verdana"/>
              </a:rPr>
              <a:t>(i.e. attendance lists, signatures, photos, videos, web streaming)</a:t>
            </a:r>
          </a:p>
          <a:p>
            <a:pPr marL="0" lvl="0" indent="0" defTabSz="914400" eaLnBrk="0" fontAlgn="base" hangingPunct="0">
              <a:spcAft>
                <a:spcPts val="300"/>
              </a:spcAft>
              <a:buClr>
                <a:srgbClr val="0F5494"/>
              </a:buClr>
              <a:buNone/>
            </a:pPr>
            <a:r>
              <a:rPr lang="en-GB" kern="0" dirty="0">
                <a:solidFill>
                  <a:srgbClr val="0F5494"/>
                </a:solidFill>
                <a:latin typeface="Verdana"/>
              </a:rPr>
              <a:t>-personal data of users/clients </a:t>
            </a:r>
            <a:br>
              <a:rPr lang="en-GB" kern="0" dirty="0">
                <a:solidFill>
                  <a:srgbClr val="0F5494"/>
                </a:solidFill>
                <a:latin typeface="Verdana"/>
              </a:rPr>
            </a:br>
            <a:r>
              <a:rPr lang="en-GB" kern="0" dirty="0">
                <a:solidFill>
                  <a:srgbClr val="0F5494"/>
                </a:solidFill>
                <a:latin typeface="Verdana"/>
              </a:rPr>
              <a:t>(i.e. mailing lists with contact data, identification or usage data)</a:t>
            </a:r>
          </a:p>
          <a:p>
            <a:pPr marL="0" lvl="0" indent="0" defTabSz="914400" eaLnBrk="0" fontAlgn="base" hangingPunct="0">
              <a:spcAft>
                <a:spcPts val="1200"/>
              </a:spcAft>
              <a:buClr>
                <a:srgbClr val="0F5494"/>
              </a:buClr>
              <a:buNone/>
            </a:pPr>
            <a:endParaRPr lang="en-GB" i="1" kern="0" dirty="0" smtClean="0">
              <a:solidFill>
                <a:srgbClr val="0F5494"/>
              </a:solidFill>
              <a:latin typeface="Verdana"/>
            </a:endParaRPr>
          </a:p>
          <a:p>
            <a:pPr marL="0" lvl="0" indent="0" defTabSz="914400" eaLnBrk="0" fontAlgn="base" hangingPunct="0">
              <a:spcAft>
                <a:spcPts val="1200"/>
              </a:spcAft>
              <a:buClr>
                <a:srgbClr val="0F5494"/>
              </a:buClr>
              <a:buNone/>
            </a:pPr>
            <a:r>
              <a:rPr lang="en-GB" i="1" kern="0" dirty="0" smtClean="0">
                <a:solidFill>
                  <a:srgbClr val="0F5494"/>
                </a:solidFill>
                <a:latin typeface="Verdana"/>
              </a:rPr>
              <a:t>=&gt;CINEA </a:t>
            </a:r>
            <a:r>
              <a:rPr lang="en-GB" i="1" kern="0" dirty="0">
                <a:solidFill>
                  <a:srgbClr val="0F5494"/>
                </a:solidFill>
                <a:latin typeface="Verdana"/>
              </a:rPr>
              <a:t>Data protection notice for events, webpages etc</a:t>
            </a:r>
            <a:r>
              <a:rPr lang="en-GB" i="1" kern="0" dirty="0" smtClean="0">
                <a:solidFill>
                  <a:srgbClr val="0F5494"/>
                </a:solidFill>
                <a:latin typeface="Verdana"/>
              </a:rPr>
              <a:t>!</a:t>
            </a:r>
          </a:p>
          <a:p>
            <a:pPr marL="0" lvl="0" indent="0" defTabSz="914400" eaLnBrk="0" fontAlgn="base" hangingPunct="0">
              <a:spcAft>
                <a:spcPts val="1200"/>
              </a:spcAft>
              <a:buClr>
                <a:srgbClr val="0F5494"/>
              </a:buClr>
              <a:buNone/>
            </a:pPr>
            <a:r>
              <a:rPr lang="en-GB" i="1" kern="0" dirty="0" smtClean="0">
                <a:solidFill>
                  <a:srgbClr val="0F5494"/>
                </a:solidFill>
                <a:latin typeface="Verdana"/>
              </a:rPr>
              <a:t>Don’t forget to ask the consent before you process the personal data  related to events (conference, workshop, Info Days , etc) </a:t>
            </a:r>
            <a:r>
              <a:rPr lang="en-GB" i="1" kern="0" dirty="0">
                <a:solidFill>
                  <a:srgbClr val="0F5494"/>
                </a:solidFill>
                <a:latin typeface="Verdana"/>
              </a:rPr>
              <a:t/>
            </a:r>
            <a:br>
              <a:rPr lang="en-GB" i="1" kern="0" dirty="0">
                <a:solidFill>
                  <a:srgbClr val="0F5494"/>
                </a:solidFill>
                <a:latin typeface="Verdana"/>
              </a:rPr>
            </a:br>
            <a:endParaRPr lang="en-GB" i="1" kern="0" dirty="0">
              <a:solidFill>
                <a:srgbClr val="0F5494"/>
              </a:solidFill>
              <a:latin typeface="Verdana"/>
            </a:endParaRPr>
          </a:p>
        </p:txBody>
      </p:sp>
    </p:spTree>
    <p:extLst>
      <p:ext uri="{BB962C8B-B14F-4D97-AF65-F5344CB8AC3E}">
        <p14:creationId xmlns:p14="http://schemas.microsoft.com/office/powerpoint/2010/main" val="2094766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260648"/>
            <a:ext cx="7886700" cy="782357"/>
          </a:xfrm>
        </p:spPr>
        <p:txBody>
          <a:bodyPr/>
          <a:lstStyle/>
          <a:p>
            <a:r>
              <a:rPr lang="fr-BE" b="1" kern="0" dirty="0" smtClean="0">
                <a:solidFill>
                  <a:srgbClr val="0F5494"/>
                </a:solidFill>
                <a:latin typeface="Verdana"/>
              </a:rPr>
              <a:t>5.</a:t>
            </a:r>
            <a:r>
              <a:rPr lang="en-GB" b="1" kern="0" dirty="0" smtClean="0">
                <a:solidFill>
                  <a:srgbClr val="0F5494"/>
                </a:solidFill>
                <a:latin typeface="Verdana"/>
              </a:rPr>
              <a:t> </a:t>
            </a:r>
            <a:r>
              <a:rPr lang="en-GB" b="1" kern="0" dirty="0">
                <a:solidFill>
                  <a:srgbClr val="0F5494"/>
                </a:solidFill>
                <a:latin typeface="Verdana"/>
              </a:rPr>
              <a:t>What to do in case of data breaches? (</a:t>
            </a:r>
            <a:r>
              <a:rPr lang="en-GB" b="1" kern="0" dirty="0" smtClean="0">
                <a:solidFill>
                  <a:srgbClr val="0F5494"/>
                </a:solidFill>
                <a:latin typeface="Verdana"/>
              </a:rPr>
              <a:t>1/3)</a:t>
            </a:r>
            <a:endParaRPr lang="en-GB" dirty="0"/>
          </a:p>
        </p:txBody>
      </p:sp>
      <p:sp>
        <p:nvSpPr>
          <p:cNvPr id="2" name="Content Placeholder 1"/>
          <p:cNvSpPr>
            <a:spLocks noGrp="1"/>
          </p:cNvSpPr>
          <p:nvPr>
            <p:ph sz="half" idx="1"/>
          </p:nvPr>
        </p:nvSpPr>
        <p:spPr>
          <a:xfrm>
            <a:off x="734416" y="1268760"/>
            <a:ext cx="8191823" cy="3906435"/>
          </a:xfrm>
        </p:spPr>
        <p:txBody>
          <a:bodyPr/>
          <a:lstStyle/>
          <a:p>
            <a:pPr marL="0" lvl="0" indent="0" defTabSz="914400" eaLnBrk="0" fontAlgn="base" hangingPunct="0">
              <a:spcBef>
                <a:spcPct val="20000"/>
              </a:spcBef>
              <a:spcAft>
                <a:spcPct val="0"/>
              </a:spcAft>
              <a:buClr>
                <a:srgbClr val="0F5494"/>
              </a:buClr>
              <a:buNone/>
            </a:pPr>
            <a:r>
              <a:rPr lang="en-GB" sz="2400" b="1" i="1" kern="0" dirty="0">
                <a:solidFill>
                  <a:srgbClr val="0F5494"/>
                </a:solidFill>
                <a:latin typeface="Verdana"/>
              </a:rPr>
              <a:t>What is a data </a:t>
            </a:r>
            <a:r>
              <a:rPr lang="en-GB" sz="2400" b="1" i="1" kern="0" dirty="0" smtClean="0">
                <a:solidFill>
                  <a:srgbClr val="0F5494"/>
                </a:solidFill>
                <a:latin typeface="Verdana"/>
              </a:rPr>
              <a:t>breach? </a:t>
            </a:r>
          </a:p>
          <a:p>
            <a:pPr marL="0" lvl="0" indent="0" defTabSz="914400" eaLnBrk="0" fontAlgn="base" hangingPunct="0">
              <a:spcBef>
                <a:spcPct val="20000"/>
              </a:spcBef>
              <a:spcAft>
                <a:spcPct val="0"/>
              </a:spcAft>
              <a:buClr>
                <a:srgbClr val="0F5494"/>
              </a:buClr>
              <a:buNone/>
            </a:pPr>
            <a:r>
              <a:rPr lang="en-GB" kern="0" dirty="0" smtClean="0">
                <a:solidFill>
                  <a:srgbClr val="0F5494"/>
                </a:solidFill>
                <a:latin typeface="Verdana"/>
              </a:rPr>
              <a:t>Art </a:t>
            </a:r>
            <a:r>
              <a:rPr lang="en-GB" kern="0" dirty="0">
                <a:solidFill>
                  <a:srgbClr val="0F5494"/>
                </a:solidFill>
                <a:latin typeface="Verdana"/>
              </a:rPr>
              <a:t>3 (16</a:t>
            </a:r>
            <a:r>
              <a:rPr lang="en-GB" kern="0" dirty="0" smtClean="0">
                <a:solidFill>
                  <a:srgbClr val="0F5494"/>
                </a:solidFill>
                <a:latin typeface="Verdana"/>
              </a:rPr>
              <a:t>) of  </a:t>
            </a:r>
            <a:r>
              <a:rPr lang="en-GB" kern="0" dirty="0">
                <a:solidFill>
                  <a:srgbClr val="0F5494"/>
                </a:solidFill>
                <a:latin typeface="Verdana"/>
              </a:rPr>
              <a:t>Regulation (EU) 2015/1725: </a:t>
            </a:r>
            <a:br>
              <a:rPr lang="en-GB" kern="0" dirty="0">
                <a:solidFill>
                  <a:srgbClr val="0F5494"/>
                </a:solidFill>
                <a:latin typeface="Verdana"/>
              </a:rPr>
            </a:br>
            <a:r>
              <a:rPr lang="en-GB" kern="0" dirty="0">
                <a:solidFill>
                  <a:srgbClr val="0F5494"/>
                </a:solidFill>
                <a:latin typeface="Verdana"/>
              </a:rPr>
              <a:t>“</a:t>
            </a:r>
            <a:r>
              <a:rPr lang="en-GB" i="1" kern="0" dirty="0">
                <a:solidFill>
                  <a:srgbClr val="0F5494"/>
                </a:solidFill>
                <a:latin typeface="Verdana"/>
              </a:rPr>
              <a:t>a breach of security leading to the accidental unlawful destruction, loss, alteration, unauthorized disclosure of, or access to, personal data transmitted, stored or otherwise processed</a:t>
            </a:r>
            <a:r>
              <a:rPr lang="en-GB" kern="0" dirty="0">
                <a:solidFill>
                  <a:srgbClr val="0F5494"/>
                </a:solidFill>
                <a:latin typeface="Verdana"/>
              </a:rPr>
              <a:t>.”</a:t>
            </a:r>
          </a:p>
          <a:p>
            <a:pPr marL="342900" lvl="0" indent="-342900" defTabSz="914400" eaLnBrk="0" fontAlgn="base" hangingPunct="0">
              <a:spcBef>
                <a:spcPts val="1200"/>
              </a:spcBef>
              <a:spcAft>
                <a:spcPct val="0"/>
              </a:spcAft>
              <a:buClr>
                <a:srgbClr val="0F5494"/>
              </a:buClr>
              <a:buFont typeface="Wingdings" panose="05000000000000000000" pitchFamily="2" charset="2"/>
              <a:buChar char="Ø"/>
            </a:pPr>
            <a:r>
              <a:rPr lang="en-GB" sz="2200" kern="0" dirty="0">
                <a:solidFill>
                  <a:srgbClr val="0F5494"/>
                </a:solidFill>
                <a:latin typeface="Verdana"/>
              </a:rPr>
              <a:t>un/intentional/potential disclosure/access/loss of personal data</a:t>
            </a:r>
          </a:p>
          <a:p>
            <a:pPr marL="343260" lvl="0" indent="-342900" defTabSz="914400" eaLnBrk="0" fontAlgn="base" hangingPunct="0">
              <a:spcBef>
                <a:spcPts val="1200"/>
              </a:spcBef>
              <a:spcAft>
                <a:spcPct val="0"/>
              </a:spcAft>
              <a:buClr>
                <a:srgbClr val="333399"/>
              </a:buClr>
              <a:buFont typeface="Wingdings" panose="05000000000000000000" pitchFamily="2" charset="2"/>
              <a:buChar char="Ø"/>
            </a:pPr>
            <a:r>
              <a:rPr lang="en-GB" sz="2200" kern="0" dirty="0">
                <a:solidFill>
                  <a:srgbClr val="0F5494"/>
                </a:solidFill>
                <a:latin typeface="Verdana"/>
              </a:rPr>
              <a:t>leading to the compromise of:</a:t>
            </a:r>
          </a:p>
          <a:p>
            <a:pPr marL="573480" lvl="2" indent="0" defTabSz="914400" eaLnBrk="0" fontAlgn="base" hangingPunct="0">
              <a:spcBef>
                <a:spcPts val="400"/>
              </a:spcBef>
              <a:spcAft>
                <a:spcPct val="0"/>
              </a:spcAft>
              <a:buClr>
                <a:srgbClr val="333399"/>
              </a:buClr>
              <a:buNone/>
            </a:pPr>
            <a:r>
              <a:rPr lang="en-GB" sz="2200" kern="0" dirty="0">
                <a:solidFill>
                  <a:srgbClr val="0F5494"/>
                </a:solidFill>
                <a:latin typeface="Verdana"/>
                <a:sym typeface="Wingdings" panose="05000000000000000000" pitchFamily="2" charset="2"/>
              </a:rPr>
              <a:t> </a:t>
            </a:r>
            <a:r>
              <a:rPr lang="en-GB" sz="2200" kern="0" dirty="0">
                <a:solidFill>
                  <a:srgbClr val="0F5494"/>
                </a:solidFill>
                <a:latin typeface="Verdana"/>
              </a:rPr>
              <a:t>CONFIDENTIALITY and/or</a:t>
            </a:r>
          </a:p>
          <a:p>
            <a:pPr marL="573480" lvl="2" indent="0" defTabSz="914400" eaLnBrk="0" fontAlgn="base" hangingPunct="0">
              <a:spcBef>
                <a:spcPts val="400"/>
              </a:spcBef>
              <a:spcAft>
                <a:spcPct val="0"/>
              </a:spcAft>
              <a:buClr>
                <a:srgbClr val="333399"/>
              </a:buClr>
              <a:buNone/>
            </a:pPr>
            <a:r>
              <a:rPr lang="en-GB" sz="2200" kern="0" dirty="0">
                <a:solidFill>
                  <a:srgbClr val="0F5494"/>
                </a:solidFill>
                <a:latin typeface="Verdana"/>
                <a:sym typeface="Wingdings" panose="05000000000000000000" pitchFamily="2" charset="2"/>
              </a:rPr>
              <a:t> </a:t>
            </a:r>
            <a:r>
              <a:rPr lang="en-GB" sz="2200" kern="0" dirty="0">
                <a:solidFill>
                  <a:srgbClr val="0F5494"/>
                </a:solidFill>
                <a:latin typeface="Verdana"/>
              </a:rPr>
              <a:t>AVAILABILITY	and/or</a:t>
            </a:r>
          </a:p>
          <a:p>
            <a:pPr marL="573480" lvl="2" indent="0" defTabSz="914400" eaLnBrk="0" fontAlgn="base" hangingPunct="0">
              <a:spcBef>
                <a:spcPts val="400"/>
              </a:spcBef>
              <a:spcAft>
                <a:spcPct val="0"/>
              </a:spcAft>
              <a:buClr>
                <a:srgbClr val="333399"/>
              </a:buClr>
              <a:buNone/>
            </a:pPr>
            <a:r>
              <a:rPr lang="en-GB" sz="2200" kern="0" dirty="0">
                <a:solidFill>
                  <a:srgbClr val="0F5494"/>
                </a:solidFill>
                <a:latin typeface="Verdana"/>
                <a:sym typeface="Wingdings" panose="05000000000000000000" pitchFamily="2" charset="2"/>
              </a:rPr>
              <a:t> </a:t>
            </a:r>
            <a:r>
              <a:rPr lang="en-GB" sz="2200" kern="0" dirty="0">
                <a:solidFill>
                  <a:srgbClr val="0F5494"/>
                </a:solidFill>
                <a:latin typeface="Verdana"/>
              </a:rPr>
              <a:t>INTEGRITY </a:t>
            </a:r>
          </a:p>
          <a:p>
            <a:pPr marL="573480" lvl="2" indent="0" defTabSz="914400" eaLnBrk="0" fontAlgn="base" hangingPunct="0">
              <a:spcBef>
                <a:spcPts val="400"/>
              </a:spcBef>
              <a:spcAft>
                <a:spcPct val="0"/>
              </a:spcAft>
              <a:buClr>
                <a:srgbClr val="333399"/>
              </a:buClr>
              <a:buNone/>
            </a:pPr>
            <a:r>
              <a:rPr lang="en-GB" sz="2200" kern="0" dirty="0">
                <a:solidFill>
                  <a:srgbClr val="0F5494"/>
                </a:solidFill>
                <a:latin typeface="Verdana"/>
              </a:rPr>
              <a:t>of personal data under the </a:t>
            </a:r>
            <a:r>
              <a:rPr lang="en-GB" sz="2200" i="1" kern="0" dirty="0">
                <a:solidFill>
                  <a:srgbClr val="0F5494"/>
                </a:solidFill>
                <a:latin typeface="Verdana"/>
              </a:rPr>
              <a:t>responsibility of </a:t>
            </a:r>
            <a:r>
              <a:rPr lang="en-GB" sz="2200" i="1" kern="0" dirty="0" smtClean="0">
                <a:solidFill>
                  <a:srgbClr val="0F5494"/>
                </a:solidFill>
                <a:latin typeface="Verdana"/>
              </a:rPr>
              <a:t>CINEA</a:t>
            </a:r>
            <a:r>
              <a:rPr lang="en-GB" sz="2200" kern="0" dirty="0" smtClean="0">
                <a:solidFill>
                  <a:srgbClr val="0F5494"/>
                </a:solidFill>
                <a:latin typeface="Verdana"/>
              </a:rPr>
              <a:t> </a:t>
            </a:r>
            <a:r>
              <a:rPr lang="en-GB" sz="2200" kern="0" dirty="0">
                <a:solidFill>
                  <a:srgbClr val="0F5494"/>
                </a:solidFill>
                <a:latin typeface="Verdana"/>
              </a:rPr>
              <a:t>as data controller.</a:t>
            </a:r>
          </a:p>
          <a:p>
            <a:endParaRPr lang="en-GB" dirty="0"/>
          </a:p>
        </p:txBody>
      </p:sp>
    </p:spTree>
    <p:extLst>
      <p:ext uri="{BB962C8B-B14F-4D97-AF65-F5344CB8AC3E}">
        <p14:creationId xmlns:p14="http://schemas.microsoft.com/office/powerpoint/2010/main" val="57709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260648"/>
            <a:ext cx="7886700" cy="782357"/>
          </a:xfrm>
        </p:spPr>
        <p:txBody>
          <a:bodyPr/>
          <a:lstStyle/>
          <a:p>
            <a:r>
              <a:rPr lang="fr-BE" b="1" kern="0" dirty="0" smtClean="0">
                <a:solidFill>
                  <a:srgbClr val="0F5494"/>
                </a:solidFill>
                <a:latin typeface="Verdana"/>
              </a:rPr>
              <a:t>5.</a:t>
            </a:r>
            <a:r>
              <a:rPr lang="en-GB" b="1" kern="0" dirty="0" smtClean="0">
                <a:solidFill>
                  <a:srgbClr val="0F5494"/>
                </a:solidFill>
                <a:latin typeface="Verdana"/>
              </a:rPr>
              <a:t> What </a:t>
            </a:r>
            <a:r>
              <a:rPr lang="en-GB" b="1" kern="0" dirty="0">
                <a:solidFill>
                  <a:srgbClr val="0F5494"/>
                </a:solidFill>
                <a:latin typeface="Verdana"/>
              </a:rPr>
              <a:t>to do in case of data breaches? (</a:t>
            </a:r>
            <a:r>
              <a:rPr lang="en-GB" b="1" kern="0" dirty="0" smtClean="0">
                <a:solidFill>
                  <a:srgbClr val="0F5494"/>
                </a:solidFill>
                <a:latin typeface="Verdana"/>
              </a:rPr>
              <a:t>2/3)</a:t>
            </a:r>
            <a:endParaRPr lang="en-GB" dirty="0"/>
          </a:p>
        </p:txBody>
      </p:sp>
      <p:sp>
        <p:nvSpPr>
          <p:cNvPr id="2" name="Content Placeholder 1"/>
          <p:cNvSpPr>
            <a:spLocks noGrp="1"/>
          </p:cNvSpPr>
          <p:nvPr>
            <p:ph sz="half" idx="1"/>
          </p:nvPr>
        </p:nvSpPr>
        <p:spPr>
          <a:xfrm>
            <a:off x="734416" y="1268760"/>
            <a:ext cx="8191823" cy="3906435"/>
          </a:xfrm>
        </p:spPr>
        <p:txBody>
          <a:bodyPr/>
          <a:lstStyle/>
          <a:p>
            <a:pPr marL="0" lvl="0" indent="0" defTabSz="914400" eaLnBrk="0" fontAlgn="base" hangingPunct="0">
              <a:spcBef>
                <a:spcPct val="20000"/>
              </a:spcBef>
              <a:spcAft>
                <a:spcPct val="0"/>
              </a:spcAft>
              <a:buClr>
                <a:srgbClr val="0F5494"/>
              </a:buClr>
              <a:buNone/>
            </a:pPr>
            <a:r>
              <a:rPr lang="en-GB" sz="2000" b="1" i="1" kern="0" dirty="0">
                <a:solidFill>
                  <a:srgbClr val="0F5494"/>
                </a:solidFill>
                <a:latin typeface="Verdana"/>
              </a:rPr>
              <a:t>What to do when data breach happened?</a:t>
            </a: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r>
              <a:rPr lang="en-GB" sz="2000" kern="0" dirty="0">
                <a:solidFill>
                  <a:srgbClr val="0F5494"/>
                </a:solidFill>
                <a:latin typeface="Verdana"/>
              </a:rPr>
              <a:t>take immediately </a:t>
            </a:r>
            <a:r>
              <a:rPr lang="en-GB" sz="2000" kern="0" dirty="0" smtClean="0">
                <a:solidFill>
                  <a:srgbClr val="0F5494"/>
                </a:solidFill>
                <a:latin typeface="Verdana"/>
              </a:rPr>
              <a:t>appropriate remedial &amp; mitigating actions</a:t>
            </a:r>
            <a:r>
              <a:rPr lang="en-GB" sz="2000" kern="0" dirty="0">
                <a:solidFill>
                  <a:srgbClr val="0F5494"/>
                </a:solidFill>
                <a:latin typeface="Verdana"/>
              </a:rPr>
              <a:t>: identify and stop </a:t>
            </a:r>
            <a:r>
              <a:rPr lang="en-GB" sz="2000" kern="0" dirty="0" smtClean="0">
                <a:solidFill>
                  <a:srgbClr val="0F5494"/>
                </a:solidFill>
                <a:latin typeface="Verdana"/>
              </a:rPr>
              <a:t> the breach</a:t>
            </a:r>
            <a:endParaRPr lang="en-GB" sz="2000" kern="0" dirty="0">
              <a:solidFill>
                <a:srgbClr val="0F5494"/>
              </a:solidFill>
              <a:latin typeface="Verdana"/>
            </a:endParaRP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r>
              <a:rPr lang="en-GB" sz="2000" b="1" kern="0" dirty="0">
                <a:solidFill>
                  <a:schemeClr val="accent6">
                    <a:lumMod val="50000"/>
                  </a:schemeClr>
                </a:solidFill>
                <a:latin typeface="Verdana"/>
              </a:rPr>
              <a:t>notify </a:t>
            </a:r>
            <a:r>
              <a:rPr lang="en-GB" sz="2000" b="1" i="1" kern="0" dirty="0">
                <a:solidFill>
                  <a:schemeClr val="accent6">
                    <a:lumMod val="50000"/>
                  </a:schemeClr>
                </a:solidFill>
                <a:latin typeface="Verdana"/>
              </a:rPr>
              <a:t>immediately</a:t>
            </a:r>
            <a:r>
              <a:rPr lang="en-GB" sz="2000" b="1" kern="0" dirty="0">
                <a:solidFill>
                  <a:schemeClr val="accent6">
                    <a:lumMod val="50000"/>
                  </a:schemeClr>
                </a:solidFill>
                <a:latin typeface="Verdana"/>
              </a:rPr>
              <a:t> </a:t>
            </a:r>
            <a:r>
              <a:rPr lang="en-GB" sz="2000" b="1" kern="0" dirty="0" smtClean="0">
                <a:solidFill>
                  <a:schemeClr val="accent6">
                    <a:lumMod val="50000"/>
                  </a:schemeClr>
                </a:solidFill>
                <a:latin typeface="Verdana"/>
              </a:rPr>
              <a:t>CINEA </a:t>
            </a:r>
            <a:r>
              <a:rPr lang="en-GB" sz="2000" kern="0" dirty="0" smtClean="0">
                <a:solidFill>
                  <a:srgbClr val="0F5494"/>
                </a:solidFill>
                <a:latin typeface="Verdana"/>
              </a:rPr>
              <a:t>(at </a:t>
            </a:r>
            <a:r>
              <a:rPr lang="en-GB" sz="2000" kern="0" dirty="0">
                <a:solidFill>
                  <a:srgbClr val="0F5494"/>
                </a:solidFill>
                <a:latin typeface="Verdana"/>
              </a:rPr>
              <a:t>the latest within 48 hours) after you become aware of it &amp; give the following info:  </a:t>
            </a:r>
          </a:p>
          <a:p>
            <a:pPr lvl="1" defTabSz="914400" eaLnBrk="0" fontAlgn="base" hangingPunct="0">
              <a:spcBef>
                <a:spcPts val="600"/>
              </a:spcBef>
              <a:spcAft>
                <a:spcPts val="200"/>
              </a:spcAft>
              <a:buClr>
                <a:srgbClr val="0F5494"/>
              </a:buClr>
            </a:pPr>
            <a:r>
              <a:rPr lang="en-GB" sz="1700" kern="0" dirty="0">
                <a:solidFill>
                  <a:srgbClr val="0F5494"/>
                </a:solidFill>
                <a:latin typeface="Verdana"/>
              </a:rPr>
              <a:t>What kind of breach ?</a:t>
            </a:r>
          </a:p>
          <a:p>
            <a:pPr lvl="1" defTabSz="914400" eaLnBrk="0" fontAlgn="base" hangingPunct="0">
              <a:spcBef>
                <a:spcPts val="600"/>
              </a:spcBef>
              <a:spcAft>
                <a:spcPts val="200"/>
              </a:spcAft>
              <a:buClr>
                <a:srgbClr val="0F5494"/>
              </a:buClr>
            </a:pPr>
            <a:r>
              <a:rPr lang="en-GB" sz="1700" kern="0" dirty="0">
                <a:solidFill>
                  <a:srgbClr val="0F5494"/>
                </a:solidFill>
                <a:latin typeface="Verdana"/>
              </a:rPr>
              <a:t>How many data &amp; data subjects  are concerned? </a:t>
            </a:r>
          </a:p>
          <a:p>
            <a:pPr lvl="1" defTabSz="914400" eaLnBrk="0" fontAlgn="base" hangingPunct="0">
              <a:spcBef>
                <a:spcPts val="600"/>
              </a:spcBef>
              <a:spcAft>
                <a:spcPts val="200"/>
              </a:spcAft>
              <a:buClr>
                <a:srgbClr val="0F5494"/>
              </a:buClr>
            </a:pPr>
            <a:r>
              <a:rPr lang="en-GB" sz="1700" kern="0" dirty="0">
                <a:solidFill>
                  <a:srgbClr val="0F5494"/>
                </a:solidFill>
                <a:latin typeface="Verdana"/>
              </a:rPr>
              <a:t>What are the consequences?</a:t>
            </a:r>
          </a:p>
          <a:p>
            <a:pPr lvl="1" defTabSz="914400" eaLnBrk="0" fontAlgn="base" hangingPunct="0">
              <a:spcBef>
                <a:spcPts val="600"/>
              </a:spcBef>
              <a:spcAft>
                <a:spcPts val="200"/>
              </a:spcAft>
              <a:buClr>
                <a:srgbClr val="0F5494"/>
              </a:buClr>
            </a:pPr>
            <a:r>
              <a:rPr lang="en-GB" sz="1700" kern="0" dirty="0">
                <a:solidFill>
                  <a:srgbClr val="0F5494"/>
                </a:solidFill>
                <a:latin typeface="Verdana"/>
              </a:rPr>
              <a:t>What mitigation measures did you take or propose to take?  </a:t>
            </a:r>
          </a:p>
          <a:p>
            <a:pPr lvl="1" defTabSz="914400" eaLnBrk="0" fontAlgn="base" hangingPunct="0">
              <a:spcBef>
                <a:spcPts val="600"/>
              </a:spcBef>
              <a:spcAft>
                <a:spcPts val="200"/>
              </a:spcAft>
              <a:buClr>
                <a:srgbClr val="0F5494"/>
              </a:buClr>
            </a:pPr>
            <a:r>
              <a:rPr lang="en-GB" sz="1700" kern="0" dirty="0">
                <a:solidFill>
                  <a:srgbClr val="0F5494"/>
                </a:solidFill>
                <a:latin typeface="Verdana"/>
              </a:rPr>
              <a:t>If applicable only: is there an infringement to the GDPR?</a:t>
            </a:r>
            <a:endParaRPr lang="fr-BE" sz="1700" kern="0" dirty="0">
              <a:solidFill>
                <a:srgbClr val="0F5494"/>
              </a:solidFill>
              <a:latin typeface="Verdana"/>
            </a:endParaRP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r>
              <a:rPr lang="en-GB" sz="2000" kern="0" dirty="0" smtClean="0">
                <a:solidFill>
                  <a:srgbClr val="0F5494"/>
                </a:solidFill>
                <a:latin typeface="Verdana"/>
              </a:rPr>
              <a:t>document your breach </a:t>
            </a:r>
            <a:r>
              <a:rPr lang="en-GB" sz="2000" kern="0" dirty="0">
                <a:solidFill>
                  <a:srgbClr val="0F5494"/>
                </a:solidFill>
                <a:latin typeface="Verdana"/>
              </a:rPr>
              <a:t>in “</a:t>
            </a:r>
            <a:r>
              <a:rPr lang="en-GB" sz="2000" b="1" kern="0" dirty="0">
                <a:solidFill>
                  <a:srgbClr val="0F5494"/>
                </a:solidFill>
                <a:latin typeface="Verdana"/>
              </a:rPr>
              <a:t>incident report</a:t>
            </a:r>
            <a:r>
              <a:rPr lang="en-GB" sz="2000" kern="0" dirty="0" smtClean="0">
                <a:solidFill>
                  <a:srgbClr val="0F5494"/>
                </a:solidFill>
                <a:latin typeface="Verdana"/>
              </a:rPr>
              <a:t>” with facts</a:t>
            </a:r>
            <a:r>
              <a:rPr lang="en-GB" sz="2000" kern="0" dirty="0">
                <a:solidFill>
                  <a:srgbClr val="0F5494"/>
                </a:solidFill>
                <a:latin typeface="Verdana"/>
              </a:rPr>
              <a:t>, effects, remedial and notification actions, including rationale for decisions (risk assessment) and all relevant </a:t>
            </a:r>
            <a:r>
              <a:rPr lang="en-GB" sz="2000" kern="0" dirty="0" smtClean="0">
                <a:solidFill>
                  <a:srgbClr val="0F5494"/>
                </a:solidFill>
                <a:latin typeface="Verdana"/>
              </a:rPr>
              <a:t>evidence</a:t>
            </a:r>
            <a:endParaRPr lang="en-GB" sz="2000" kern="0" dirty="0">
              <a:solidFill>
                <a:srgbClr val="0F5494"/>
              </a:solidFill>
              <a:latin typeface="Verdana"/>
            </a:endParaRPr>
          </a:p>
        </p:txBody>
      </p:sp>
    </p:spTree>
    <p:extLst>
      <p:ext uri="{BB962C8B-B14F-4D97-AF65-F5344CB8AC3E}">
        <p14:creationId xmlns:p14="http://schemas.microsoft.com/office/powerpoint/2010/main" val="208546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3568" y="1412776"/>
            <a:ext cx="7704855" cy="4319285"/>
          </a:xfrm>
        </p:spPr>
        <p:txBody>
          <a:bodyPr/>
          <a:lstStyle/>
          <a:p>
            <a:pPr marL="0" lvl="0" indent="0" defTabSz="914400" eaLnBrk="0" fontAlgn="base" hangingPunct="0">
              <a:spcBef>
                <a:spcPct val="20000"/>
              </a:spcBef>
              <a:spcAft>
                <a:spcPct val="0"/>
              </a:spcAft>
              <a:buClr>
                <a:srgbClr val="333399"/>
              </a:buClr>
              <a:buNone/>
            </a:pPr>
            <a:r>
              <a:rPr lang="en-GB" kern="0" dirty="0" smtClean="0">
                <a:solidFill>
                  <a:srgbClr val="0F5494"/>
                </a:solidFill>
                <a:latin typeface="Verdana"/>
              </a:rPr>
              <a:t>Why do you need to inform us ASAP?</a:t>
            </a:r>
          </a:p>
          <a:p>
            <a:pPr marL="0" lvl="0" indent="0" defTabSz="914400" eaLnBrk="0" fontAlgn="base" hangingPunct="0">
              <a:spcBef>
                <a:spcPct val="20000"/>
              </a:spcBef>
              <a:spcAft>
                <a:spcPct val="0"/>
              </a:spcAft>
              <a:buClr>
                <a:srgbClr val="333399"/>
              </a:buClr>
              <a:buNone/>
            </a:pPr>
            <a:endParaRPr lang="en-GB" kern="0" dirty="0">
              <a:solidFill>
                <a:srgbClr val="0F5494"/>
              </a:solidFill>
              <a:latin typeface="Verdana"/>
            </a:endParaRPr>
          </a:p>
          <a:p>
            <a:pPr marL="0" lvl="0" indent="0" defTabSz="914400" eaLnBrk="0" fontAlgn="base" hangingPunct="0">
              <a:spcBef>
                <a:spcPct val="20000"/>
              </a:spcBef>
              <a:spcAft>
                <a:spcPct val="0"/>
              </a:spcAft>
              <a:buClr>
                <a:srgbClr val="333399"/>
              </a:buClr>
              <a:buNone/>
            </a:pPr>
            <a:r>
              <a:rPr lang="en-GB" kern="0" dirty="0" smtClean="0">
                <a:solidFill>
                  <a:srgbClr val="0F5494"/>
                </a:solidFill>
                <a:latin typeface="Verdana"/>
              </a:rPr>
              <a:t>CINEA has legal obligations: </a:t>
            </a: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endParaRPr lang="en-GB" kern="0" dirty="0" smtClean="0">
              <a:solidFill>
                <a:srgbClr val="0F5494"/>
              </a:solidFill>
              <a:latin typeface="Verdana"/>
            </a:endParaRP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r>
              <a:rPr lang="en-GB" kern="0" dirty="0" smtClean="0">
                <a:solidFill>
                  <a:srgbClr val="0F5494"/>
                </a:solidFill>
                <a:latin typeface="Verdana"/>
              </a:rPr>
              <a:t>As Controller, we have to </a:t>
            </a:r>
            <a:r>
              <a:rPr lang="en-GB" b="1" kern="0" dirty="0">
                <a:solidFill>
                  <a:srgbClr val="0F5494"/>
                </a:solidFill>
                <a:latin typeface="Verdana"/>
              </a:rPr>
              <a:t>notify to EDPS</a:t>
            </a:r>
            <a:r>
              <a:rPr lang="en-GB" kern="0" dirty="0">
                <a:solidFill>
                  <a:srgbClr val="0F5494"/>
                </a:solidFill>
                <a:latin typeface="Verdana"/>
              </a:rPr>
              <a:t>,</a:t>
            </a:r>
            <a:r>
              <a:rPr lang="en-GB" b="1" kern="0" dirty="0">
                <a:solidFill>
                  <a:srgbClr val="0F5494"/>
                </a:solidFill>
                <a:latin typeface="Verdana"/>
              </a:rPr>
              <a:t> </a:t>
            </a:r>
            <a:r>
              <a:rPr lang="en-GB" kern="0" dirty="0" smtClean="0">
                <a:solidFill>
                  <a:srgbClr val="0F5494"/>
                </a:solidFill>
                <a:latin typeface="Verdana"/>
              </a:rPr>
              <a:t>our </a:t>
            </a:r>
            <a:r>
              <a:rPr lang="en-GB" kern="0" dirty="0">
                <a:solidFill>
                  <a:srgbClr val="0F5494"/>
                </a:solidFill>
                <a:latin typeface="Verdana"/>
              </a:rPr>
              <a:t>supervisory authority,</a:t>
            </a:r>
            <a:r>
              <a:rPr lang="en-GB" b="1" kern="0" dirty="0">
                <a:solidFill>
                  <a:srgbClr val="0F5494"/>
                </a:solidFill>
                <a:latin typeface="Verdana"/>
              </a:rPr>
              <a:t> </a:t>
            </a:r>
            <a:r>
              <a:rPr lang="en-GB" b="1" kern="0" dirty="0" smtClean="0">
                <a:solidFill>
                  <a:srgbClr val="0F5494"/>
                </a:solidFill>
                <a:latin typeface="Verdana"/>
              </a:rPr>
              <a:t>within </a:t>
            </a:r>
            <a:r>
              <a:rPr lang="en-GB" b="1" kern="0" dirty="0">
                <a:solidFill>
                  <a:srgbClr val="0F5494"/>
                </a:solidFill>
                <a:latin typeface="Verdana"/>
              </a:rPr>
              <a:t>72hours</a:t>
            </a:r>
            <a:r>
              <a:rPr lang="en-GB" kern="0" dirty="0">
                <a:solidFill>
                  <a:srgbClr val="0F5494"/>
                </a:solidFill>
                <a:latin typeface="Verdana"/>
              </a:rPr>
              <a:t>,</a:t>
            </a:r>
            <a:r>
              <a:rPr lang="en-GB" b="1" kern="0" dirty="0">
                <a:solidFill>
                  <a:srgbClr val="0F5494"/>
                </a:solidFill>
                <a:latin typeface="Verdana"/>
              </a:rPr>
              <a:t> </a:t>
            </a:r>
            <a:r>
              <a:rPr lang="en-GB" kern="0" dirty="0" smtClean="0">
                <a:solidFill>
                  <a:srgbClr val="0F5494"/>
                </a:solidFill>
                <a:latin typeface="Verdana"/>
              </a:rPr>
              <a:t>if there is a </a:t>
            </a:r>
            <a:r>
              <a:rPr lang="en-GB" b="1" kern="0" dirty="0" smtClean="0">
                <a:solidFill>
                  <a:srgbClr val="0F5494"/>
                </a:solidFill>
                <a:latin typeface="Verdana"/>
              </a:rPr>
              <a:t>risk </a:t>
            </a:r>
            <a:r>
              <a:rPr lang="en-GB" b="1" kern="0" dirty="0">
                <a:solidFill>
                  <a:srgbClr val="0F5494"/>
                </a:solidFill>
                <a:latin typeface="Verdana"/>
              </a:rPr>
              <a:t>to the data subject! </a:t>
            </a:r>
          </a:p>
          <a:p>
            <a:pPr marL="324180" lvl="0" indent="-342900" defTabSz="914400" eaLnBrk="0" fontAlgn="base" hangingPunct="0">
              <a:spcBef>
                <a:spcPct val="20000"/>
              </a:spcBef>
              <a:spcAft>
                <a:spcPct val="0"/>
              </a:spcAft>
              <a:buClr>
                <a:srgbClr val="333399"/>
              </a:buClr>
              <a:buFont typeface="Wingdings" panose="05000000000000000000" pitchFamily="2" charset="2"/>
              <a:buChar char="Ø"/>
            </a:pPr>
            <a:r>
              <a:rPr lang="en-GB" kern="0" dirty="0" smtClean="0">
                <a:solidFill>
                  <a:srgbClr val="0F5494"/>
                </a:solidFill>
                <a:latin typeface="Verdana"/>
              </a:rPr>
              <a:t>We have to </a:t>
            </a:r>
            <a:r>
              <a:rPr lang="en-GB" b="1" kern="0" dirty="0" smtClean="0">
                <a:solidFill>
                  <a:srgbClr val="0F5494"/>
                </a:solidFill>
                <a:latin typeface="Verdana"/>
              </a:rPr>
              <a:t>inform </a:t>
            </a:r>
            <a:r>
              <a:rPr lang="en-GB" b="1" kern="0" dirty="0">
                <a:solidFill>
                  <a:srgbClr val="0F5494"/>
                </a:solidFill>
                <a:latin typeface="Verdana"/>
              </a:rPr>
              <a:t>data subjects </a:t>
            </a:r>
            <a:r>
              <a:rPr lang="en-GB" kern="0" dirty="0">
                <a:solidFill>
                  <a:srgbClr val="0F5494"/>
                </a:solidFill>
                <a:latin typeface="Verdana"/>
              </a:rPr>
              <a:t>without undue delay, if </a:t>
            </a:r>
            <a:r>
              <a:rPr lang="en-GB" kern="0" dirty="0" smtClean="0">
                <a:solidFill>
                  <a:srgbClr val="0F5494"/>
                </a:solidFill>
                <a:latin typeface="Verdana"/>
              </a:rPr>
              <a:t>there is a </a:t>
            </a:r>
            <a:r>
              <a:rPr lang="en-GB" b="1" kern="0" dirty="0" smtClean="0">
                <a:solidFill>
                  <a:srgbClr val="0F5494"/>
                </a:solidFill>
                <a:latin typeface="Verdana"/>
              </a:rPr>
              <a:t>HIGH </a:t>
            </a:r>
            <a:r>
              <a:rPr lang="en-GB" b="1" kern="0" dirty="0">
                <a:solidFill>
                  <a:srgbClr val="0F5494"/>
                </a:solidFill>
                <a:latin typeface="Verdana"/>
              </a:rPr>
              <a:t>risk to the data subject! </a:t>
            </a:r>
          </a:p>
          <a:p>
            <a:pPr marL="0" lvl="0" indent="0" defTabSz="914400" eaLnBrk="0" fontAlgn="base" hangingPunct="0">
              <a:spcBef>
                <a:spcPct val="20000"/>
              </a:spcBef>
              <a:spcAft>
                <a:spcPct val="0"/>
              </a:spcAft>
              <a:buClr>
                <a:srgbClr val="0F5494"/>
              </a:buClr>
              <a:buNone/>
            </a:pPr>
            <a:endParaRPr lang="en-GB" kern="0" dirty="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GB" kern="0" dirty="0" smtClean="0">
                <a:solidFill>
                  <a:srgbClr val="0F5494"/>
                </a:solidFill>
                <a:latin typeface="Verdana"/>
              </a:rPr>
              <a:t>To avoid personal data breach: </a:t>
            </a:r>
          </a:p>
          <a:p>
            <a:pPr marL="0" lvl="0" indent="0" defTabSz="914400" eaLnBrk="0" fontAlgn="base" hangingPunct="0">
              <a:spcBef>
                <a:spcPct val="20000"/>
              </a:spcBef>
              <a:spcAft>
                <a:spcPct val="0"/>
              </a:spcAft>
              <a:buClr>
                <a:srgbClr val="0F5494"/>
              </a:buClr>
              <a:buNone/>
            </a:pPr>
            <a:r>
              <a:rPr lang="en-GB" kern="0" dirty="0" smtClean="0">
                <a:solidFill>
                  <a:srgbClr val="0F5494"/>
                </a:solidFill>
                <a:latin typeface="Verdana"/>
              </a:rPr>
              <a:t>Put </a:t>
            </a:r>
            <a:r>
              <a:rPr lang="en-GB" kern="0" dirty="0">
                <a:solidFill>
                  <a:srgbClr val="0F5494"/>
                </a:solidFill>
                <a:latin typeface="Verdana"/>
              </a:rPr>
              <a:t>in place appropriate internal procedures!</a:t>
            </a:r>
          </a:p>
          <a:p>
            <a:endParaRPr lang="fr-BE" dirty="0"/>
          </a:p>
        </p:txBody>
      </p:sp>
      <p:sp>
        <p:nvSpPr>
          <p:cNvPr id="4" name="Title 3"/>
          <p:cNvSpPr>
            <a:spLocks noGrp="1"/>
          </p:cNvSpPr>
          <p:nvPr>
            <p:ph type="title"/>
          </p:nvPr>
        </p:nvSpPr>
        <p:spPr>
          <a:xfrm>
            <a:off x="683568" y="404664"/>
            <a:ext cx="7886700" cy="782357"/>
          </a:xfrm>
        </p:spPr>
        <p:txBody>
          <a:bodyPr/>
          <a:lstStyle/>
          <a:p>
            <a:r>
              <a:rPr lang="en-GB" b="1" kern="0" dirty="0">
                <a:solidFill>
                  <a:srgbClr val="0F5494"/>
                </a:solidFill>
                <a:latin typeface="Verdana"/>
              </a:rPr>
              <a:t>What to do in case of data breaches? </a:t>
            </a:r>
            <a:r>
              <a:rPr lang="en-GB" b="1" kern="0" dirty="0" smtClean="0">
                <a:solidFill>
                  <a:srgbClr val="0F5494"/>
                </a:solidFill>
                <a:latin typeface="Verdana"/>
              </a:rPr>
              <a:t>(3/3)</a:t>
            </a:r>
            <a:endParaRPr lang="fr-BE" dirty="0"/>
          </a:p>
        </p:txBody>
      </p:sp>
    </p:spTree>
    <p:extLst>
      <p:ext uri="{BB962C8B-B14F-4D97-AF65-F5344CB8AC3E}">
        <p14:creationId xmlns:p14="http://schemas.microsoft.com/office/powerpoint/2010/main" val="350140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7886700" cy="782357"/>
          </a:xfrm>
        </p:spPr>
        <p:txBody>
          <a:bodyPr/>
          <a:lstStyle/>
          <a:p>
            <a:r>
              <a:rPr lang="fr-BE" altLang="en-US" b="1" kern="0" dirty="0">
                <a:solidFill>
                  <a:srgbClr val="0F5494"/>
                </a:solidFill>
                <a:latin typeface="Verdana"/>
              </a:rPr>
              <a:t> For </a:t>
            </a:r>
            <a:r>
              <a:rPr lang="fr-BE" altLang="en-US" b="1" kern="0" dirty="0" err="1">
                <a:solidFill>
                  <a:srgbClr val="0F5494"/>
                </a:solidFill>
                <a:latin typeface="Verdana"/>
              </a:rPr>
              <a:t>further</a:t>
            </a:r>
            <a:r>
              <a:rPr lang="fr-BE" altLang="en-US" b="1" kern="0" dirty="0">
                <a:solidFill>
                  <a:srgbClr val="0F5494"/>
                </a:solidFill>
                <a:latin typeface="Verdana"/>
              </a:rPr>
              <a:t> information: </a:t>
            </a:r>
            <a:endParaRPr lang="en-GB" dirty="0"/>
          </a:p>
        </p:txBody>
      </p:sp>
      <p:sp>
        <p:nvSpPr>
          <p:cNvPr id="2" name="Content Placeholder 1"/>
          <p:cNvSpPr>
            <a:spLocks noGrp="1"/>
          </p:cNvSpPr>
          <p:nvPr>
            <p:ph sz="half" idx="1"/>
          </p:nvPr>
        </p:nvSpPr>
        <p:spPr>
          <a:xfrm>
            <a:off x="734416" y="1916832"/>
            <a:ext cx="8191823" cy="2070579"/>
          </a:xfrm>
        </p:spPr>
        <p:txBody>
          <a:bodyPr/>
          <a:lstStyle/>
          <a:p>
            <a:pPr marL="0" indent="0">
              <a:buNone/>
            </a:pPr>
            <a:r>
              <a:rPr lang="fr-BE" altLang="en-US" sz="3000" b="1" kern="0" dirty="0">
                <a:solidFill>
                  <a:srgbClr val="0F5494"/>
                </a:solidFill>
                <a:latin typeface="Verdana"/>
                <a:ea typeface="+mj-ea"/>
                <a:cs typeface="+mj-cs"/>
                <a:sym typeface="Wingdings" panose="05000000000000000000" pitchFamily="2" charset="2"/>
              </a:rPr>
              <a:t> </a:t>
            </a:r>
            <a:r>
              <a:rPr lang="en-GB" altLang="en-US" sz="3000" kern="0" dirty="0">
                <a:solidFill>
                  <a:srgbClr val="0F5494"/>
                </a:solidFill>
                <a:latin typeface="Verdana"/>
                <a:ea typeface="+mj-ea"/>
                <a:cs typeface="+mj-cs"/>
              </a:rPr>
              <a:t>Commission webpage on </a:t>
            </a:r>
            <a:r>
              <a:rPr lang="en-GB" altLang="en-US" sz="3000" kern="0" dirty="0">
                <a:solidFill>
                  <a:srgbClr val="0F5494"/>
                </a:solidFill>
                <a:latin typeface="Verdana"/>
                <a:ea typeface="+mj-ea"/>
                <a:cs typeface="+mj-cs"/>
                <a:hlinkClick r:id="rId3"/>
              </a:rPr>
              <a:t>GDPR</a:t>
            </a:r>
            <a:r>
              <a:rPr lang="en-GB" altLang="en-US" sz="3000" kern="0" dirty="0">
                <a:solidFill>
                  <a:srgbClr val="0F5494"/>
                </a:solidFill>
                <a:latin typeface="Verdana"/>
                <a:ea typeface="+mj-ea"/>
                <a:cs typeface="+mj-cs"/>
              </a:rPr>
              <a:t/>
            </a:r>
            <a:br>
              <a:rPr lang="en-GB" altLang="en-US" sz="3000" kern="0" dirty="0">
                <a:solidFill>
                  <a:srgbClr val="0F5494"/>
                </a:solidFill>
                <a:latin typeface="Verdana"/>
                <a:ea typeface="+mj-ea"/>
                <a:cs typeface="+mj-cs"/>
              </a:rPr>
            </a:br>
            <a:r>
              <a:rPr lang="en-GB" altLang="en-US" sz="3000" kern="0" dirty="0">
                <a:solidFill>
                  <a:srgbClr val="0F5494"/>
                </a:solidFill>
                <a:latin typeface="Verdana"/>
                <a:ea typeface="+mj-ea"/>
                <a:cs typeface="+mj-cs"/>
              </a:rPr>
              <a:t/>
            </a:r>
            <a:br>
              <a:rPr lang="en-GB" altLang="en-US" sz="3000" kern="0" dirty="0">
                <a:solidFill>
                  <a:srgbClr val="0F5494"/>
                </a:solidFill>
                <a:latin typeface="Verdana"/>
                <a:ea typeface="+mj-ea"/>
                <a:cs typeface="+mj-cs"/>
              </a:rPr>
            </a:br>
            <a:r>
              <a:rPr lang="fr-BE" altLang="en-US" sz="3000" b="1" kern="0" dirty="0">
                <a:solidFill>
                  <a:srgbClr val="0F5494"/>
                </a:solidFill>
                <a:latin typeface="Verdana"/>
                <a:ea typeface="+mj-ea"/>
                <a:cs typeface="+mj-cs"/>
                <a:sym typeface="Wingdings" panose="05000000000000000000" pitchFamily="2" charset="2"/>
              </a:rPr>
              <a:t> </a:t>
            </a:r>
            <a:r>
              <a:rPr lang="en-GB" altLang="en-US" sz="3000" kern="0" dirty="0">
                <a:solidFill>
                  <a:srgbClr val="0F5494"/>
                </a:solidFill>
                <a:latin typeface="Verdana"/>
                <a:ea typeface="+mj-ea"/>
                <a:cs typeface="+mj-cs"/>
              </a:rPr>
              <a:t>webpages of </a:t>
            </a:r>
            <a:r>
              <a:rPr lang="en-GB" altLang="en-US" sz="3000" kern="0" dirty="0">
                <a:solidFill>
                  <a:srgbClr val="0F5494"/>
                </a:solidFill>
                <a:latin typeface="Verdana"/>
                <a:ea typeface="+mj-ea"/>
                <a:cs typeface="+mj-cs"/>
                <a:hlinkClick r:id="rId4"/>
              </a:rPr>
              <a:t>national authorities</a:t>
            </a:r>
            <a:r>
              <a:rPr lang="en-GB" altLang="en-US" sz="3000" kern="0" dirty="0">
                <a:solidFill>
                  <a:srgbClr val="0F5494"/>
                </a:solidFill>
                <a:latin typeface="Verdana"/>
                <a:ea typeface="+mj-ea"/>
                <a:cs typeface="+mj-cs"/>
              </a:rPr>
              <a:t>:</a:t>
            </a:r>
            <a:endParaRPr lang="en-GB" dirty="0"/>
          </a:p>
        </p:txBody>
      </p:sp>
    </p:spTree>
    <p:extLst>
      <p:ext uri="{BB962C8B-B14F-4D97-AF65-F5344CB8AC3E}">
        <p14:creationId xmlns:p14="http://schemas.microsoft.com/office/powerpoint/2010/main" val="392160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8409584" cy="782357"/>
          </a:xfrm>
        </p:spPr>
        <p:txBody>
          <a:bodyPr/>
          <a:lstStyle/>
          <a:p>
            <a:r>
              <a:rPr lang="fr-BE" altLang="en-US" b="1" kern="0" dirty="0">
                <a:solidFill>
                  <a:srgbClr val="0F5494"/>
                </a:solidFill>
                <a:latin typeface="Verdana"/>
              </a:rPr>
              <a:t> </a:t>
            </a:r>
            <a:r>
              <a:rPr lang="en-GB" b="1" kern="0" dirty="0">
                <a:solidFill>
                  <a:srgbClr val="0F5494"/>
                </a:solidFill>
                <a:latin typeface="Verdana"/>
              </a:rPr>
              <a:t>National Data Protection Authorities</a:t>
            </a:r>
            <a:endParaRPr lang="en-GB" dirty="0"/>
          </a:p>
        </p:txBody>
      </p:sp>
      <p:sp>
        <p:nvSpPr>
          <p:cNvPr id="2" name="Content Placeholder 1"/>
          <p:cNvSpPr>
            <a:spLocks noGrp="1"/>
          </p:cNvSpPr>
          <p:nvPr>
            <p:ph sz="half" idx="1"/>
          </p:nvPr>
        </p:nvSpPr>
        <p:spPr>
          <a:xfrm>
            <a:off x="734416" y="782357"/>
            <a:ext cx="8191823" cy="5616624"/>
          </a:xfrm>
        </p:spPr>
        <p:txBody>
          <a:bodyPr/>
          <a:lstStyle/>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Austria: </a:t>
            </a:r>
            <a:r>
              <a:rPr lang="en-GB" i="1" kern="0" dirty="0" err="1">
                <a:solidFill>
                  <a:srgbClr val="0F5494"/>
                </a:solidFill>
                <a:latin typeface="Verdana"/>
              </a:rPr>
              <a:t>Österreichische</a:t>
            </a:r>
            <a:r>
              <a:rPr lang="en-GB" i="1" kern="0" dirty="0">
                <a:solidFill>
                  <a:srgbClr val="0F5494"/>
                </a:solidFill>
                <a:latin typeface="Verdana"/>
              </a:rPr>
              <a:t> </a:t>
            </a:r>
            <a:r>
              <a:rPr lang="en-GB" i="1" kern="0" dirty="0" err="1">
                <a:solidFill>
                  <a:srgbClr val="0F5494"/>
                </a:solidFill>
                <a:latin typeface="Verdana"/>
              </a:rPr>
              <a:t>Datenschutzbehörde</a:t>
            </a:r>
            <a:r>
              <a:rPr lang="en-GB" i="1" kern="0" dirty="0">
                <a:solidFill>
                  <a:srgbClr val="0F5494"/>
                </a:solidFill>
                <a:latin typeface="Verdana"/>
              </a:rPr>
              <a:t>       </a:t>
            </a:r>
            <a:r>
              <a:rPr lang="en-GB" i="1" kern="0" dirty="0">
                <a:solidFill>
                  <a:srgbClr val="0F5494"/>
                </a:solidFill>
                <a:latin typeface="Verdana"/>
                <a:hlinkClick r:id="rId3"/>
              </a:rPr>
              <a:t>http://www.dsb.gv.at</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Belgium: Commission de la protection de la vie </a:t>
            </a:r>
            <a:r>
              <a:rPr lang="en-GB" i="1" kern="0" dirty="0" err="1" smtClean="0">
                <a:solidFill>
                  <a:srgbClr val="0F5494"/>
                </a:solidFill>
                <a:latin typeface="Verdana"/>
              </a:rPr>
              <a:t>privée</a:t>
            </a:r>
            <a:r>
              <a:rPr lang="en-GB" i="1" kern="0" dirty="0" smtClean="0">
                <a:solidFill>
                  <a:srgbClr val="0F5494"/>
                </a:solidFill>
                <a:latin typeface="Verdana"/>
              </a:rPr>
              <a:t>                                                     </a:t>
            </a:r>
            <a:r>
              <a:rPr lang="en-GB" i="1" kern="0" dirty="0">
                <a:solidFill>
                  <a:srgbClr val="0F5494"/>
                </a:solidFill>
                <a:latin typeface="Verdana"/>
                <a:hlinkClick r:id="rId4"/>
              </a:rPr>
              <a:t>http://</a:t>
            </a:r>
            <a:r>
              <a:rPr lang="en-GB" i="1" kern="0" dirty="0" smtClean="0">
                <a:solidFill>
                  <a:srgbClr val="0F5494"/>
                </a:solidFill>
                <a:latin typeface="Verdana"/>
                <a:hlinkClick r:id="rId4"/>
              </a:rPr>
              <a:t>www.privacycommission.be</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Bulgaria: Commission for Personal Data Protection </a:t>
            </a:r>
            <a:r>
              <a:rPr lang="en-GB" i="1" kern="0" dirty="0">
                <a:solidFill>
                  <a:srgbClr val="0F5494"/>
                </a:solidFill>
                <a:latin typeface="Verdana"/>
                <a:hlinkClick r:id="rId5"/>
              </a:rPr>
              <a:t>http://www.cpdp.bg</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Croatia: Croatian Personal Data Protection Agency  </a:t>
            </a:r>
            <a:r>
              <a:rPr lang="en-GB" i="1" kern="0" dirty="0">
                <a:solidFill>
                  <a:srgbClr val="0F5494"/>
                </a:solidFill>
                <a:latin typeface="Verdana"/>
                <a:hlinkClick r:id="rId6"/>
              </a:rPr>
              <a:t>http://www.azop.hr</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Cyprus: Commissioner for Personal Data </a:t>
            </a:r>
            <a:r>
              <a:rPr lang="en-GB" i="1" kern="0" dirty="0" smtClean="0">
                <a:solidFill>
                  <a:srgbClr val="0F5494"/>
                </a:solidFill>
                <a:latin typeface="Verdana"/>
              </a:rPr>
              <a:t>Protection                                                     </a:t>
            </a:r>
            <a:r>
              <a:rPr lang="en-GB" i="1" kern="0" dirty="0">
                <a:solidFill>
                  <a:srgbClr val="0F5494"/>
                </a:solidFill>
                <a:latin typeface="Verdana"/>
                <a:hlinkClick r:id="rId7"/>
              </a:rPr>
              <a:t>http://</a:t>
            </a:r>
            <a:r>
              <a:rPr lang="en-GB" i="1" kern="0" dirty="0" smtClean="0">
                <a:solidFill>
                  <a:srgbClr val="0F5494"/>
                </a:solidFill>
                <a:latin typeface="Verdana"/>
                <a:hlinkClick r:id="rId7"/>
              </a:rPr>
              <a:t>www.dataprotection.gov.cy</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Czech Republic: The Office for Personal Data </a:t>
            </a:r>
            <a:r>
              <a:rPr lang="en-GB" i="1" kern="0" dirty="0" smtClean="0">
                <a:solidFill>
                  <a:srgbClr val="0F5494"/>
                </a:solidFill>
                <a:latin typeface="Verdana"/>
              </a:rPr>
              <a:t>Protection                                                                         </a:t>
            </a:r>
            <a:r>
              <a:rPr lang="en-GB" i="1" kern="0" dirty="0">
                <a:solidFill>
                  <a:srgbClr val="0F5494"/>
                </a:solidFill>
                <a:latin typeface="Verdana"/>
                <a:hlinkClick r:id="rId8"/>
              </a:rPr>
              <a:t>http://www.uoou.cz</a:t>
            </a:r>
            <a:r>
              <a:rPr lang="en-GB" i="1" kern="0" dirty="0">
                <a:solidFill>
                  <a:srgbClr val="0F5494"/>
                </a:solidFill>
                <a:latin typeface="Verdana"/>
              </a:rPr>
              <a:t> </a:t>
            </a:r>
          </a:p>
          <a:p>
            <a:endParaRPr lang="en-GB" dirty="0"/>
          </a:p>
        </p:txBody>
      </p:sp>
    </p:spTree>
    <p:extLst>
      <p:ext uri="{BB962C8B-B14F-4D97-AF65-F5344CB8AC3E}">
        <p14:creationId xmlns:p14="http://schemas.microsoft.com/office/powerpoint/2010/main" val="352796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8409584" cy="782357"/>
          </a:xfrm>
        </p:spPr>
        <p:txBody>
          <a:bodyPr/>
          <a:lstStyle/>
          <a:p>
            <a:r>
              <a:rPr lang="fr-BE" altLang="en-US" b="1" kern="0" dirty="0">
                <a:solidFill>
                  <a:srgbClr val="0F5494"/>
                </a:solidFill>
                <a:latin typeface="Verdana"/>
              </a:rPr>
              <a:t> </a:t>
            </a:r>
            <a:r>
              <a:rPr lang="en-GB" b="1" kern="0" dirty="0">
                <a:solidFill>
                  <a:srgbClr val="0F5494"/>
                </a:solidFill>
                <a:latin typeface="Verdana"/>
              </a:rPr>
              <a:t>National Data Protection Authorities</a:t>
            </a:r>
            <a:endParaRPr lang="en-GB" dirty="0"/>
          </a:p>
        </p:txBody>
      </p:sp>
      <p:sp>
        <p:nvSpPr>
          <p:cNvPr id="2" name="Content Placeholder 1"/>
          <p:cNvSpPr>
            <a:spLocks noGrp="1"/>
          </p:cNvSpPr>
          <p:nvPr>
            <p:ph sz="half" idx="1"/>
          </p:nvPr>
        </p:nvSpPr>
        <p:spPr>
          <a:xfrm>
            <a:off x="734416" y="908720"/>
            <a:ext cx="8191823" cy="5616624"/>
          </a:xfrm>
        </p:spPr>
        <p:txBody>
          <a:bodyPr/>
          <a:lstStyle/>
          <a:p>
            <a:pPr marL="342900" indent="-342900" defTabSz="914400" eaLnBrk="0" fontAlgn="base" hangingPunct="0">
              <a:spcBef>
                <a:spcPct val="20000"/>
              </a:spcBef>
              <a:spcAft>
                <a:spcPct val="0"/>
              </a:spcAft>
              <a:buClr>
                <a:srgbClr val="0F5494"/>
              </a:buClr>
            </a:pPr>
            <a:r>
              <a:rPr lang="en-GB" i="1" kern="0" dirty="0">
                <a:solidFill>
                  <a:srgbClr val="0F5494"/>
                </a:solidFill>
                <a:latin typeface="Verdana"/>
              </a:rPr>
              <a:t>Denmark: </a:t>
            </a:r>
            <a:r>
              <a:rPr lang="en-GB" i="1" kern="0" dirty="0" err="1">
                <a:solidFill>
                  <a:srgbClr val="0F5494"/>
                </a:solidFill>
                <a:latin typeface="Verdana"/>
              </a:rPr>
              <a:t>Datatilsynet</a:t>
            </a:r>
            <a:r>
              <a:rPr lang="en-GB" i="1" kern="0" dirty="0">
                <a:solidFill>
                  <a:srgbClr val="0F5494"/>
                </a:solidFill>
                <a:latin typeface="Verdana"/>
              </a:rPr>
              <a:t>                               </a:t>
            </a:r>
            <a:r>
              <a:rPr lang="en-GB" i="1" kern="0" dirty="0">
                <a:solidFill>
                  <a:srgbClr val="0F5494"/>
                </a:solidFill>
                <a:latin typeface="Verdana"/>
                <a:hlinkClick r:id="rId3"/>
              </a:rPr>
              <a:t>http://www.datatilsynet.dk</a:t>
            </a:r>
            <a:r>
              <a:rPr lang="en-GB" i="1" kern="0" dirty="0">
                <a:solidFill>
                  <a:srgbClr val="0F5494"/>
                </a:solidFill>
                <a:latin typeface="Verdana"/>
              </a:rPr>
              <a:t> </a:t>
            </a:r>
            <a:endParaRPr lang="en-GB" i="1" kern="0" dirty="0" smtClean="0">
              <a:solidFill>
                <a:srgbClr val="0F5494"/>
              </a:solidFill>
              <a:latin typeface="Verdana"/>
            </a:endParaRPr>
          </a:p>
          <a:p>
            <a:pPr marL="34290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smtClean="0">
                <a:solidFill>
                  <a:srgbClr val="0F5494"/>
                </a:solidFill>
                <a:latin typeface="Verdana"/>
              </a:rPr>
              <a:t>Estonia</a:t>
            </a:r>
            <a:r>
              <a:rPr lang="en-GB" i="1" kern="0" dirty="0">
                <a:solidFill>
                  <a:srgbClr val="0F5494"/>
                </a:solidFill>
                <a:latin typeface="Verdana"/>
              </a:rPr>
              <a:t>: Estonian Data Protection Inspectorate (</a:t>
            </a:r>
            <a:r>
              <a:rPr lang="en-GB" i="1" kern="0" dirty="0" err="1">
                <a:solidFill>
                  <a:srgbClr val="0F5494"/>
                </a:solidFill>
                <a:latin typeface="Verdana"/>
              </a:rPr>
              <a:t>Andmekaitse</a:t>
            </a:r>
            <a:r>
              <a:rPr lang="en-GB" i="1" kern="0" dirty="0">
                <a:solidFill>
                  <a:srgbClr val="0F5494"/>
                </a:solidFill>
                <a:latin typeface="Verdana"/>
              </a:rPr>
              <a:t> </a:t>
            </a:r>
            <a:r>
              <a:rPr lang="en-GB" i="1" kern="0" dirty="0" err="1">
                <a:solidFill>
                  <a:srgbClr val="0F5494"/>
                </a:solidFill>
                <a:latin typeface="Verdana"/>
              </a:rPr>
              <a:t>Inspektsioon</a:t>
            </a:r>
            <a:r>
              <a:rPr lang="en-GB" i="1" kern="0" dirty="0">
                <a:solidFill>
                  <a:srgbClr val="0F5494"/>
                </a:solidFill>
                <a:latin typeface="Verdana"/>
              </a:rPr>
              <a:t>)                                                    </a:t>
            </a:r>
            <a:r>
              <a:rPr lang="en-GB" i="1" kern="0" dirty="0">
                <a:solidFill>
                  <a:srgbClr val="0F5494"/>
                </a:solidFill>
                <a:latin typeface="Verdana"/>
                <a:hlinkClick r:id="rId4"/>
              </a:rPr>
              <a:t>http://</a:t>
            </a:r>
            <a:r>
              <a:rPr lang="en-GB" i="1" kern="0" dirty="0" smtClean="0">
                <a:solidFill>
                  <a:srgbClr val="0F5494"/>
                </a:solidFill>
                <a:latin typeface="Verdana"/>
                <a:hlinkClick r:id="rId4"/>
              </a:rPr>
              <a:t>www.aki.ee/en</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Finland: Office of the Data Protection Ombudsman </a:t>
            </a:r>
            <a:r>
              <a:rPr lang="en-GB" i="1" kern="0" dirty="0" smtClean="0">
                <a:solidFill>
                  <a:srgbClr val="0F5494"/>
                </a:solidFill>
                <a:latin typeface="Verdana"/>
              </a:rPr>
              <a:t>                                                               </a:t>
            </a:r>
            <a:r>
              <a:rPr lang="en-GB" i="1" kern="0" dirty="0">
                <a:solidFill>
                  <a:srgbClr val="0F5494"/>
                </a:solidFill>
                <a:latin typeface="Verdana"/>
                <a:hlinkClick r:id="rId5"/>
              </a:rPr>
              <a:t>http://</a:t>
            </a:r>
            <a:r>
              <a:rPr lang="en-GB" i="1" kern="0" dirty="0" smtClean="0">
                <a:solidFill>
                  <a:srgbClr val="0F5494"/>
                </a:solidFill>
                <a:latin typeface="Verdana"/>
                <a:hlinkClick r:id="rId5"/>
              </a:rPr>
              <a:t>www.tietosuoja.fi/en</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fr-FR" i="1" kern="0" dirty="0">
                <a:solidFill>
                  <a:srgbClr val="0F5494"/>
                </a:solidFill>
                <a:latin typeface="Verdana"/>
              </a:rPr>
              <a:t>France: CNIL - Commission Nationale de l'Informatique et des </a:t>
            </a:r>
            <a:r>
              <a:rPr lang="fr-FR" i="1" kern="0" dirty="0" smtClean="0">
                <a:solidFill>
                  <a:srgbClr val="0F5494"/>
                </a:solidFill>
                <a:latin typeface="Verdana"/>
              </a:rPr>
              <a:t>Libertés                                                                       </a:t>
            </a:r>
            <a:r>
              <a:rPr lang="fr-FR" i="1" kern="0" dirty="0">
                <a:solidFill>
                  <a:srgbClr val="0F5494"/>
                </a:solidFill>
                <a:latin typeface="Verdana"/>
                <a:hlinkClick r:id="rId6"/>
              </a:rPr>
              <a:t>http://</a:t>
            </a:r>
            <a:r>
              <a:rPr lang="fr-FR" i="1" kern="0" dirty="0" smtClean="0">
                <a:solidFill>
                  <a:srgbClr val="0F5494"/>
                </a:solidFill>
                <a:latin typeface="Verdana"/>
                <a:hlinkClick r:id="rId6"/>
              </a:rPr>
              <a:t>www.cnil.fr</a:t>
            </a:r>
            <a:endParaRPr lang="fr-FR"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fr-FR"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Germany: Die </a:t>
            </a:r>
            <a:r>
              <a:rPr lang="en-GB" i="1" kern="0" dirty="0" err="1">
                <a:solidFill>
                  <a:srgbClr val="0F5494"/>
                </a:solidFill>
                <a:latin typeface="Verdana"/>
              </a:rPr>
              <a:t>Bundesbeauftragte</a:t>
            </a:r>
            <a:r>
              <a:rPr lang="en-GB" i="1" kern="0" dirty="0">
                <a:solidFill>
                  <a:srgbClr val="0F5494"/>
                </a:solidFill>
                <a:latin typeface="Verdana"/>
              </a:rPr>
              <a:t> </a:t>
            </a:r>
            <a:r>
              <a:rPr lang="en-GB" i="1" kern="0" dirty="0" err="1">
                <a:solidFill>
                  <a:srgbClr val="0F5494"/>
                </a:solidFill>
                <a:latin typeface="Verdana"/>
              </a:rPr>
              <a:t>für</a:t>
            </a:r>
            <a:r>
              <a:rPr lang="en-GB" i="1" kern="0" dirty="0">
                <a:solidFill>
                  <a:srgbClr val="0F5494"/>
                </a:solidFill>
                <a:latin typeface="Verdana"/>
              </a:rPr>
              <a:t> den </a:t>
            </a:r>
            <a:r>
              <a:rPr lang="en-GB" i="1" kern="0" dirty="0" err="1">
                <a:solidFill>
                  <a:srgbClr val="0F5494"/>
                </a:solidFill>
                <a:latin typeface="Verdana"/>
              </a:rPr>
              <a:t>Datenschutz</a:t>
            </a:r>
            <a:r>
              <a:rPr lang="en-GB" i="1" kern="0" dirty="0">
                <a:solidFill>
                  <a:srgbClr val="0F5494"/>
                </a:solidFill>
                <a:latin typeface="Verdana"/>
              </a:rPr>
              <a:t> und die </a:t>
            </a:r>
            <a:r>
              <a:rPr lang="en-GB" i="1" kern="0" dirty="0" err="1">
                <a:solidFill>
                  <a:srgbClr val="0F5494"/>
                </a:solidFill>
                <a:latin typeface="Verdana"/>
              </a:rPr>
              <a:t>Informationsfreiheit</a:t>
            </a:r>
            <a:r>
              <a:rPr lang="en-GB" i="1" kern="0" dirty="0">
                <a:solidFill>
                  <a:srgbClr val="0F5494"/>
                </a:solidFill>
                <a:latin typeface="Verdana"/>
              </a:rPr>
              <a:t>                                 </a:t>
            </a:r>
            <a:r>
              <a:rPr lang="en-GB" i="1" kern="0" dirty="0">
                <a:solidFill>
                  <a:srgbClr val="0F5494"/>
                </a:solidFill>
                <a:latin typeface="Verdana"/>
                <a:hlinkClick r:id="rId7"/>
              </a:rPr>
              <a:t>http://www.bfdi.bund.de</a:t>
            </a:r>
            <a:r>
              <a:rPr lang="en-GB" i="1" kern="0" dirty="0" smtClean="0">
                <a:solidFill>
                  <a:srgbClr val="0F5494"/>
                </a:solidFill>
                <a:latin typeface="Verdana"/>
              </a:rPr>
              <a:t>;                                                           </a:t>
            </a:r>
            <a:r>
              <a:rPr lang="en-GB" i="1" kern="0" dirty="0" err="1">
                <a:solidFill>
                  <a:srgbClr val="0F5494"/>
                </a:solidFill>
                <a:latin typeface="Verdana"/>
                <a:hlinkClick r:id="rId8"/>
              </a:rPr>
              <a:t>Landesdatenschutzbeauftragte</a:t>
            </a:r>
            <a:endParaRPr lang="en-GB" i="1" kern="0" dirty="0">
              <a:solidFill>
                <a:srgbClr val="0F5494"/>
              </a:solidFill>
              <a:latin typeface="Verdana"/>
            </a:endParaRPr>
          </a:p>
          <a:p>
            <a:endParaRPr lang="en-GB" dirty="0"/>
          </a:p>
        </p:txBody>
      </p:sp>
    </p:spTree>
    <p:extLst>
      <p:ext uri="{BB962C8B-B14F-4D97-AF65-F5344CB8AC3E}">
        <p14:creationId xmlns:p14="http://schemas.microsoft.com/office/powerpoint/2010/main" val="3777211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8409584" cy="782357"/>
          </a:xfrm>
        </p:spPr>
        <p:txBody>
          <a:bodyPr/>
          <a:lstStyle/>
          <a:p>
            <a:r>
              <a:rPr lang="fr-BE" altLang="en-US" b="1" kern="0" dirty="0">
                <a:solidFill>
                  <a:srgbClr val="0F5494"/>
                </a:solidFill>
                <a:latin typeface="Verdana"/>
              </a:rPr>
              <a:t> </a:t>
            </a:r>
            <a:r>
              <a:rPr lang="en-GB" b="1" kern="0" dirty="0">
                <a:solidFill>
                  <a:srgbClr val="0F5494"/>
                </a:solidFill>
                <a:latin typeface="Verdana"/>
              </a:rPr>
              <a:t>National Data Protection Authorities</a:t>
            </a:r>
            <a:endParaRPr lang="en-GB" dirty="0"/>
          </a:p>
        </p:txBody>
      </p:sp>
      <p:sp>
        <p:nvSpPr>
          <p:cNvPr id="2" name="Content Placeholder 1"/>
          <p:cNvSpPr>
            <a:spLocks noGrp="1"/>
          </p:cNvSpPr>
          <p:nvPr>
            <p:ph sz="half" idx="1"/>
          </p:nvPr>
        </p:nvSpPr>
        <p:spPr>
          <a:xfrm>
            <a:off x="734416" y="908720"/>
            <a:ext cx="8191823" cy="5616624"/>
          </a:xfrm>
        </p:spPr>
        <p:txBody>
          <a:bodyPr/>
          <a:lstStyle/>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Greece: Hellenic Data Protection </a:t>
            </a:r>
            <a:r>
              <a:rPr lang="en-GB" i="1" kern="0" dirty="0" smtClean="0">
                <a:solidFill>
                  <a:srgbClr val="0F5494"/>
                </a:solidFill>
                <a:latin typeface="Verdana"/>
              </a:rPr>
              <a:t>Authority</a:t>
            </a:r>
          </a:p>
          <a:p>
            <a:pPr marL="0" lvl="0" indent="0" defTabSz="914400" eaLnBrk="0" fontAlgn="base" hangingPunct="0">
              <a:spcBef>
                <a:spcPct val="20000"/>
              </a:spcBef>
              <a:spcAft>
                <a:spcPct val="0"/>
              </a:spcAft>
              <a:buClr>
                <a:srgbClr val="0F5494"/>
              </a:buClr>
              <a:buNone/>
            </a:pPr>
            <a:r>
              <a:rPr lang="en-GB" i="1" kern="0" dirty="0" smtClean="0">
                <a:solidFill>
                  <a:srgbClr val="0F5494"/>
                </a:solidFill>
                <a:latin typeface="Verdana"/>
              </a:rPr>
              <a:t>   </a:t>
            </a:r>
            <a:r>
              <a:rPr lang="en-GB" i="1" kern="0" dirty="0">
                <a:solidFill>
                  <a:srgbClr val="0F5494"/>
                </a:solidFill>
                <a:latin typeface="Verdana"/>
                <a:hlinkClick r:id="rId3"/>
              </a:rPr>
              <a:t>http://www.dpa.gr</a:t>
            </a:r>
            <a:r>
              <a:rPr lang="en-GB" i="1" kern="0" dirty="0">
                <a:solidFill>
                  <a:srgbClr val="0F5494"/>
                </a:solidFill>
                <a:latin typeface="Verdana"/>
              </a:rPr>
              <a:t>  </a:t>
            </a:r>
            <a:endParaRPr lang="en-GB"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GB" i="1" kern="0" dirty="0" smtClean="0">
                <a:solidFill>
                  <a:srgbClr val="0F5494"/>
                </a:solidFill>
                <a:latin typeface="Verdana"/>
              </a:rPr>
              <a:t> </a:t>
            </a: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Hungary: National Authority for Data Protection and Freedom of Information   </a:t>
            </a:r>
            <a:endParaRPr lang="en-GB"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GB" i="1" kern="0" dirty="0" smtClean="0">
                <a:solidFill>
                  <a:srgbClr val="0F5494"/>
                </a:solidFill>
                <a:latin typeface="Verdana"/>
              </a:rPr>
              <a:t>    </a:t>
            </a:r>
            <a:r>
              <a:rPr lang="en-GB" i="1" kern="0" dirty="0">
                <a:solidFill>
                  <a:srgbClr val="0F5494"/>
                </a:solidFill>
                <a:latin typeface="Verdana"/>
                <a:hlinkClick r:id="rId4"/>
              </a:rPr>
              <a:t>http://www.naih.hu</a:t>
            </a:r>
            <a:r>
              <a:rPr lang="en-GB" i="1" kern="0" dirty="0">
                <a:solidFill>
                  <a:srgbClr val="0F5494"/>
                </a:solidFill>
                <a:latin typeface="Verdana"/>
              </a:rPr>
              <a:t> </a:t>
            </a:r>
            <a:endParaRPr lang="en-GB"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US" i="1" kern="0" dirty="0">
                <a:solidFill>
                  <a:srgbClr val="0F5494"/>
                </a:solidFill>
                <a:latin typeface="Verdana"/>
              </a:rPr>
              <a:t>Ireland: Data Protection Commissioner     </a:t>
            </a:r>
            <a:r>
              <a:rPr lang="en-US" i="1" kern="0" dirty="0">
                <a:solidFill>
                  <a:srgbClr val="0F5494"/>
                </a:solidFill>
                <a:latin typeface="Verdana"/>
                <a:hlinkClick r:id="rId5"/>
              </a:rPr>
              <a:t>http://www.dataprotection.ie</a:t>
            </a:r>
            <a:r>
              <a:rPr lang="en-US" i="1" kern="0" dirty="0">
                <a:solidFill>
                  <a:srgbClr val="0F5494"/>
                </a:solidFill>
                <a:latin typeface="Verdana"/>
              </a:rPr>
              <a:t>  </a:t>
            </a:r>
            <a:endParaRPr lang="en-US"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US" i="1" kern="0" dirty="0" smtClean="0">
                <a:solidFill>
                  <a:srgbClr val="0F5494"/>
                </a:solidFill>
                <a:latin typeface="Verdana"/>
              </a:rPr>
              <a:t> </a:t>
            </a:r>
            <a:endParaRPr lang="en-US"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it-IT" i="1" kern="0" dirty="0" err="1">
                <a:solidFill>
                  <a:srgbClr val="0F5494"/>
                </a:solidFill>
                <a:latin typeface="Verdana"/>
              </a:rPr>
              <a:t>Italy</a:t>
            </a:r>
            <a:r>
              <a:rPr lang="it-IT" i="1" kern="0" dirty="0">
                <a:solidFill>
                  <a:srgbClr val="0F5494"/>
                </a:solidFill>
                <a:latin typeface="Verdana"/>
              </a:rPr>
              <a:t>: Garante per la protezione dei dati personali   </a:t>
            </a:r>
            <a:r>
              <a:rPr lang="it-IT" i="1" kern="0" dirty="0" smtClean="0">
                <a:solidFill>
                  <a:srgbClr val="0F5494"/>
                </a:solidFill>
                <a:latin typeface="Verdana"/>
              </a:rPr>
              <a:t>                                                            </a:t>
            </a:r>
            <a:r>
              <a:rPr lang="it-IT" i="1" kern="0" dirty="0">
                <a:solidFill>
                  <a:srgbClr val="0F5494"/>
                </a:solidFill>
                <a:latin typeface="Verdana"/>
                <a:hlinkClick r:id="rId6"/>
              </a:rPr>
              <a:t>http://www.garanteprivacy.it</a:t>
            </a:r>
            <a:r>
              <a:rPr lang="it-IT" i="1" kern="0" dirty="0">
                <a:solidFill>
                  <a:srgbClr val="0F5494"/>
                </a:solidFill>
                <a:latin typeface="Verdana"/>
              </a:rPr>
              <a:t> </a:t>
            </a:r>
            <a:endParaRPr lang="it-IT"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it-IT"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Latvia: Data State Inspectorate </a:t>
            </a:r>
            <a:endParaRPr lang="en-GB"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GB" i="1" kern="0" dirty="0" smtClean="0">
                <a:solidFill>
                  <a:srgbClr val="0F5494"/>
                </a:solidFill>
                <a:latin typeface="Verdana"/>
              </a:rPr>
              <a:t>    </a:t>
            </a:r>
            <a:r>
              <a:rPr lang="en-GB" i="1" kern="0" dirty="0">
                <a:solidFill>
                  <a:srgbClr val="0F5494"/>
                </a:solidFill>
                <a:latin typeface="Verdana"/>
                <a:hlinkClick r:id="rId7"/>
              </a:rPr>
              <a:t>http://</a:t>
            </a:r>
            <a:r>
              <a:rPr lang="en-GB" i="1" kern="0" dirty="0" smtClean="0">
                <a:solidFill>
                  <a:srgbClr val="0F5494"/>
                </a:solidFill>
                <a:latin typeface="Verdana"/>
                <a:hlinkClick r:id="rId7"/>
              </a:rPr>
              <a:t>www.dvi.gov.lv</a:t>
            </a:r>
            <a:endParaRPr lang="en-GB"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lt-LT" i="1" kern="0" dirty="0">
                <a:solidFill>
                  <a:srgbClr val="0F5494"/>
                </a:solidFill>
                <a:latin typeface="Verdana"/>
              </a:rPr>
              <a:t>Lithuania</a:t>
            </a:r>
            <a:r>
              <a:rPr lang="fr-BE" i="1" kern="0" dirty="0">
                <a:solidFill>
                  <a:srgbClr val="0F5494"/>
                </a:solidFill>
                <a:latin typeface="Verdana"/>
              </a:rPr>
              <a:t>:</a:t>
            </a:r>
            <a:r>
              <a:rPr lang="lt-LT" i="1" kern="0" dirty="0">
                <a:solidFill>
                  <a:srgbClr val="0F5494"/>
                </a:solidFill>
                <a:latin typeface="Verdana"/>
              </a:rPr>
              <a:t> </a:t>
            </a:r>
            <a:r>
              <a:rPr lang="lt-LT" i="1" kern="0" dirty="0" err="1">
                <a:solidFill>
                  <a:srgbClr val="0F5494"/>
                </a:solidFill>
                <a:latin typeface="Verdana"/>
              </a:rPr>
              <a:t>State</a:t>
            </a:r>
            <a:r>
              <a:rPr lang="lt-LT" i="1" kern="0" dirty="0">
                <a:solidFill>
                  <a:srgbClr val="0F5494"/>
                </a:solidFill>
                <a:latin typeface="Verdana"/>
              </a:rPr>
              <a:t> Data </a:t>
            </a:r>
            <a:r>
              <a:rPr lang="lt-LT" i="1" kern="0" dirty="0" err="1" smtClean="0">
                <a:solidFill>
                  <a:srgbClr val="0F5494"/>
                </a:solidFill>
                <a:latin typeface="Verdana"/>
              </a:rPr>
              <a:t>Protection</a:t>
            </a:r>
            <a:endParaRPr lang="en-IE" i="1" kern="0" dirty="0" smtClean="0">
              <a:solidFill>
                <a:srgbClr val="0F5494"/>
              </a:solidFill>
              <a:latin typeface="Verdana"/>
            </a:endParaRPr>
          </a:p>
          <a:p>
            <a:pPr marL="0" lvl="0" indent="0" defTabSz="914400" eaLnBrk="0" fontAlgn="base" hangingPunct="0">
              <a:spcBef>
                <a:spcPct val="20000"/>
              </a:spcBef>
              <a:spcAft>
                <a:spcPct val="0"/>
              </a:spcAft>
              <a:buClr>
                <a:srgbClr val="0F5494"/>
              </a:buClr>
              <a:buNone/>
            </a:pPr>
            <a:r>
              <a:rPr lang="fr-BE" i="1" kern="0" dirty="0" smtClean="0">
                <a:solidFill>
                  <a:srgbClr val="0F5494"/>
                </a:solidFill>
                <a:latin typeface="Verdana"/>
              </a:rPr>
              <a:t>    </a:t>
            </a:r>
            <a:r>
              <a:rPr lang="lt-LT" i="1" kern="0" dirty="0">
                <a:solidFill>
                  <a:srgbClr val="0F5494"/>
                </a:solidFill>
                <a:latin typeface="Verdana"/>
                <a:hlinkClick r:id="rId8"/>
              </a:rPr>
              <a:t>http://www.ada.lt</a:t>
            </a:r>
            <a:r>
              <a:rPr lang="fr-BE" i="1" kern="0" dirty="0">
                <a:solidFill>
                  <a:srgbClr val="0F5494"/>
                </a:solidFill>
                <a:latin typeface="Verdana"/>
              </a:rPr>
              <a:t> </a:t>
            </a:r>
          </a:p>
        </p:txBody>
      </p:sp>
    </p:spTree>
    <p:extLst>
      <p:ext uri="{BB962C8B-B14F-4D97-AF65-F5344CB8AC3E}">
        <p14:creationId xmlns:p14="http://schemas.microsoft.com/office/powerpoint/2010/main" val="47763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8409584" cy="782357"/>
          </a:xfrm>
        </p:spPr>
        <p:txBody>
          <a:bodyPr/>
          <a:lstStyle/>
          <a:p>
            <a:r>
              <a:rPr lang="fr-BE" altLang="en-US" b="1" kern="0" dirty="0">
                <a:solidFill>
                  <a:srgbClr val="0F5494"/>
                </a:solidFill>
                <a:latin typeface="Verdana"/>
              </a:rPr>
              <a:t> </a:t>
            </a:r>
            <a:r>
              <a:rPr lang="en-GB" b="1" kern="0" dirty="0">
                <a:solidFill>
                  <a:srgbClr val="0F5494"/>
                </a:solidFill>
                <a:latin typeface="Verdana"/>
              </a:rPr>
              <a:t>National Data Protection Authorities</a:t>
            </a:r>
            <a:endParaRPr lang="en-GB" dirty="0"/>
          </a:p>
        </p:txBody>
      </p:sp>
      <p:sp>
        <p:nvSpPr>
          <p:cNvPr id="2" name="Content Placeholder 1"/>
          <p:cNvSpPr>
            <a:spLocks noGrp="1"/>
          </p:cNvSpPr>
          <p:nvPr>
            <p:ph sz="half" idx="1"/>
          </p:nvPr>
        </p:nvSpPr>
        <p:spPr>
          <a:xfrm>
            <a:off x="734416" y="908720"/>
            <a:ext cx="8191823" cy="5616624"/>
          </a:xfrm>
        </p:spPr>
        <p:txBody>
          <a:bodyPr/>
          <a:lstStyle/>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Romania: The National Supervisory Authority for Personal Data Processing    </a:t>
            </a:r>
            <a:r>
              <a:rPr lang="en-GB" i="1" kern="0" dirty="0" smtClean="0">
                <a:solidFill>
                  <a:srgbClr val="0F5494"/>
                </a:solidFill>
                <a:latin typeface="Verdana"/>
              </a:rPr>
              <a:t>                                        </a:t>
            </a:r>
            <a:r>
              <a:rPr lang="en-GB" i="1" kern="0" dirty="0">
                <a:solidFill>
                  <a:srgbClr val="0F5494"/>
                </a:solidFill>
                <a:latin typeface="Verdana"/>
                <a:hlinkClick r:id="rId3"/>
              </a:rPr>
              <a:t>http://www.dataprotection.ro</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Slovakia: Office for Personal Data Protection of the Slovak Republic  </a:t>
            </a:r>
            <a:r>
              <a:rPr lang="en-GB" i="1" kern="0" dirty="0" smtClean="0">
                <a:solidFill>
                  <a:srgbClr val="0F5494"/>
                </a:solidFill>
                <a:latin typeface="Verdana"/>
              </a:rPr>
              <a:t>                                                     </a:t>
            </a:r>
            <a:r>
              <a:rPr lang="en-GB" i="1" kern="0" dirty="0">
                <a:solidFill>
                  <a:srgbClr val="0F5494"/>
                </a:solidFill>
                <a:latin typeface="Verdana"/>
                <a:hlinkClick r:id="rId4"/>
              </a:rPr>
              <a:t>http://www.dataprotection.gov.sk</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Slovenia: Information Commissioner                     </a:t>
            </a:r>
            <a:r>
              <a:rPr lang="en-GB" i="1" kern="0" dirty="0">
                <a:solidFill>
                  <a:srgbClr val="0F5494"/>
                </a:solidFill>
                <a:latin typeface="Verdana"/>
                <a:hlinkClick r:id="rId5"/>
              </a:rPr>
              <a:t>https://www.ip-rs.si</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s-ES" i="1" kern="0" dirty="0" err="1">
                <a:solidFill>
                  <a:srgbClr val="0F5494"/>
                </a:solidFill>
                <a:latin typeface="Verdana"/>
              </a:rPr>
              <a:t>Spain</a:t>
            </a:r>
            <a:r>
              <a:rPr lang="es-ES" i="1" kern="0" dirty="0">
                <a:solidFill>
                  <a:srgbClr val="0F5494"/>
                </a:solidFill>
                <a:latin typeface="Verdana"/>
              </a:rPr>
              <a:t>: Agencia de Protección de Datos                 </a:t>
            </a:r>
            <a:r>
              <a:rPr lang="es-ES" i="1" kern="0" dirty="0">
                <a:solidFill>
                  <a:srgbClr val="0F5494"/>
                </a:solidFill>
                <a:latin typeface="Verdana"/>
                <a:hlinkClick r:id="rId6"/>
              </a:rPr>
              <a:t>https://</a:t>
            </a:r>
            <a:r>
              <a:rPr lang="es-ES" i="1" kern="0" dirty="0" smtClean="0">
                <a:solidFill>
                  <a:srgbClr val="0F5494"/>
                </a:solidFill>
                <a:latin typeface="Verdana"/>
                <a:hlinkClick r:id="rId6"/>
              </a:rPr>
              <a:t>www.agpd.es</a:t>
            </a:r>
            <a:endParaRPr lang="es-ES"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s-ES"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Sweden: </a:t>
            </a:r>
            <a:r>
              <a:rPr lang="en-GB" i="1" kern="0" dirty="0" err="1">
                <a:solidFill>
                  <a:srgbClr val="0F5494"/>
                </a:solidFill>
                <a:latin typeface="Verdana"/>
              </a:rPr>
              <a:t>Datainspektionen</a:t>
            </a:r>
            <a:r>
              <a:rPr lang="en-GB" i="1" kern="0" dirty="0">
                <a:solidFill>
                  <a:srgbClr val="0F5494"/>
                </a:solidFill>
                <a:latin typeface="Verdana"/>
              </a:rPr>
              <a:t>                  </a:t>
            </a:r>
            <a:r>
              <a:rPr lang="en-GB" i="1" kern="0" dirty="0">
                <a:solidFill>
                  <a:srgbClr val="0F5494"/>
                </a:solidFill>
                <a:latin typeface="Verdana"/>
                <a:hlinkClick r:id="rId7"/>
              </a:rPr>
              <a:t>http://www.datainspektionen.se</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p:txBody>
      </p:sp>
    </p:spTree>
    <p:extLst>
      <p:ext uri="{BB962C8B-B14F-4D97-AF65-F5344CB8AC3E}">
        <p14:creationId xmlns:p14="http://schemas.microsoft.com/office/powerpoint/2010/main" val="409957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0"/>
            <a:ext cx="8409584" cy="782357"/>
          </a:xfrm>
        </p:spPr>
        <p:txBody>
          <a:bodyPr/>
          <a:lstStyle/>
          <a:p>
            <a:r>
              <a:rPr lang="fr-BE" altLang="en-US" b="1" kern="0" dirty="0">
                <a:solidFill>
                  <a:srgbClr val="0F5494"/>
                </a:solidFill>
                <a:latin typeface="Verdana"/>
              </a:rPr>
              <a:t> </a:t>
            </a:r>
            <a:r>
              <a:rPr lang="en-GB" b="1" kern="0" dirty="0">
                <a:solidFill>
                  <a:srgbClr val="0F5494"/>
                </a:solidFill>
                <a:latin typeface="Verdana"/>
              </a:rPr>
              <a:t>National Data Protection Authorities</a:t>
            </a:r>
            <a:endParaRPr lang="en-GB" dirty="0"/>
          </a:p>
        </p:txBody>
      </p:sp>
      <p:sp>
        <p:nvSpPr>
          <p:cNvPr id="2" name="Content Placeholder 1"/>
          <p:cNvSpPr>
            <a:spLocks noGrp="1"/>
          </p:cNvSpPr>
          <p:nvPr>
            <p:ph sz="half" idx="1"/>
          </p:nvPr>
        </p:nvSpPr>
        <p:spPr>
          <a:xfrm>
            <a:off x="734416" y="908720"/>
            <a:ext cx="8191823" cy="5616624"/>
          </a:xfrm>
        </p:spPr>
        <p:txBody>
          <a:bodyPr/>
          <a:lstStyle/>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US" i="1" kern="0" dirty="0">
                <a:solidFill>
                  <a:srgbClr val="0F5494"/>
                </a:solidFill>
                <a:latin typeface="Verdana"/>
              </a:rPr>
              <a:t>United Kingdom: The Information Commissioner’s </a:t>
            </a:r>
            <a:r>
              <a:rPr lang="en-US" i="1" kern="0" dirty="0" smtClean="0">
                <a:solidFill>
                  <a:srgbClr val="0F5494"/>
                </a:solidFill>
                <a:latin typeface="Verdana"/>
              </a:rPr>
              <a:t>Office                                                                             </a:t>
            </a:r>
            <a:r>
              <a:rPr lang="en-US" i="1" kern="0" dirty="0">
                <a:solidFill>
                  <a:srgbClr val="0F5494"/>
                </a:solidFill>
                <a:latin typeface="Verdana"/>
                <a:hlinkClick r:id="rId3"/>
              </a:rPr>
              <a:t>https://ico.org.uk</a:t>
            </a:r>
            <a:r>
              <a:rPr lang="en-US" i="1" kern="0" dirty="0">
                <a:solidFill>
                  <a:srgbClr val="0F5494"/>
                </a:solidFill>
                <a:latin typeface="Verdana"/>
              </a:rPr>
              <a:t> </a:t>
            </a:r>
            <a:endParaRPr lang="en-US"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US" i="1" kern="0" dirty="0">
              <a:solidFill>
                <a:srgbClr val="0F5494"/>
              </a:solidFill>
              <a:latin typeface="Verdana"/>
            </a:endParaRPr>
          </a:p>
          <a:p>
            <a:pPr marL="0" lvl="0" indent="0" defTabSz="914400" eaLnBrk="0" fontAlgn="base" hangingPunct="0">
              <a:spcBef>
                <a:spcPct val="20000"/>
              </a:spcBef>
              <a:spcAft>
                <a:spcPct val="0"/>
              </a:spcAft>
              <a:buClr>
                <a:srgbClr val="0F5494"/>
              </a:buClr>
              <a:buNone/>
            </a:pPr>
            <a:r>
              <a:rPr lang="en-US" b="1" i="1" kern="0" dirty="0">
                <a:solidFill>
                  <a:srgbClr val="0F5494"/>
                </a:solidFill>
                <a:latin typeface="Verdana"/>
              </a:rPr>
              <a:t>EFTA </a:t>
            </a:r>
            <a:r>
              <a:rPr lang="en-US" i="1" kern="0" dirty="0">
                <a:solidFill>
                  <a:srgbClr val="0F5494"/>
                </a:solidFill>
                <a:latin typeface="Verdana"/>
              </a:rPr>
              <a:t> </a:t>
            </a: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Iceland: Icelandic Data Protection Agency </a:t>
            </a:r>
            <a:r>
              <a:rPr lang="en-GB" i="1" kern="0" dirty="0">
                <a:solidFill>
                  <a:srgbClr val="0F5494"/>
                </a:solidFill>
                <a:latin typeface="Verdana"/>
                <a:hlinkClick r:id="rId4"/>
              </a:rPr>
              <a:t>https://www.personuvernd.is</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Liechtenstein: Data Protection Office    </a:t>
            </a:r>
            <a:r>
              <a:rPr lang="en-GB" i="1" kern="0" dirty="0">
                <a:solidFill>
                  <a:srgbClr val="0F5494"/>
                </a:solidFill>
                <a:latin typeface="Verdana"/>
                <a:hlinkClick r:id="rId5"/>
              </a:rPr>
              <a:t>https://www.datenschutzstelle.li</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Norway: </a:t>
            </a:r>
            <a:r>
              <a:rPr lang="en-GB" i="1" kern="0" dirty="0" err="1">
                <a:solidFill>
                  <a:srgbClr val="0F5494"/>
                </a:solidFill>
                <a:latin typeface="Verdana"/>
              </a:rPr>
              <a:t>Datatilsynet</a:t>
            </a:r>
            <a:r>
              <a:rPr lang="en-GB" i="1" kern="0" dirty="0">
                <a:solidFill>
                  <a:srgbClr val="0F5494"/>
                </a:solidFill>
                <a:latin typeface="Verdana"/>
              </a:rPr>
              <a:t> The Data Inspectorate </a:t>
            </a:r>
            <a:r>
              <a:rPr lang="en-GB" i="1" kern="0" dirty="0" smtClean="0">
                <a:solidFill>
                  <a:srgbClr val="0F5494"/>
                </a:solidFill>
                <a:latin typeface="Verdana"/>
              </a:rPr>
              <a:t>                                                              </a:t>
            </a:r>
            <a:r>
              <a:rPr lang="en-GB" i="1" kern="0" dirty="0">
                <a:solidFill>
                  <a:srgbClr val="0F5494"/>
                </a:solidFill>
                <a:latin typeface="Verdana"/>
                <a:hlinkClick r:id="rId6"/>
              </a:rPr>
              <a:t>https://www.datatilsynet.no</a:t>
            </a:r>
            <a:r>
              <a:rPr lang="en-GB" i="1" kern="0" dirty="0">
                <a:solidFill>
                  <a:srgbClr val="0F5494"/>
                </a:solidFill>
                <a:latin typeface="Verdana"/>
              </a:rPr>
              <a:t> </a:t>
            </a:r>
            <a:endParaRPr lang="en-GB" i="1" kern="0" dirty="0" smtClean="0">
              <a:solidFill>
                <a:srgbClr val="0F5494"/>
              </a:solidFill>
              <a:latin typeface="Verdana"/>
            </a:endParaRPr>
          </a:p>
          <a:p>
            <a:pPr marL="342900" lvl="0" indent="-342900" defTabSz="914400" eaLnBrk="0" fontAlgn="base" hangingPunct="0">
              <a:spcBef>
                <a:spcPct val="20000"/>
              </a:spcBef>
              <a:spcAft>
                <a:spcPct val="0"/>
              </a:spcAft>
              <a:buClr>
                <a:srgbClr val="0F5494"/>
              </a:buClr>
            </a:pPr>
            <a:endParaRPr lang="en-GB" i="1" kern="0" dirty="0">
              <a:solidFill>
                <a:srgbClr val="0F5494"/>
              </a:solidFill>
              <a:latin typeface="Verdana"/>
            </a:endParaRPr>
          </a:p>
          <a:p>
            <a:pPr marL="342900" lvl="0" indent="-342900" defTabSz="914400" eaLnBrk="0" fontAlgn="base" hangingPunct="0">
              <a:spcBef>
                <a:spcPct val="20000"/>
              </a:spcBef>
              <a:spcAft>
                <a:spcPct val="0"/>
              </a:spcAft>
              <a:buClr>
                <a:srgbClr val="0F5494"/>
              </a:buClr>
            </a:pPr>
            <a:r>
              <a:rPr lang="en-GB" i="1" kern="0" dirty="0">
                <a:solidFill>
                  <a:srgbClr val="0F5494"/>
                </a:solidFill>
                <a:latin typeface="Verdana"/>
              </a:rPr>
              <a:t>Switzerland: Data Protection and Information Commissioner of Switzerland            </a:t>
            </a:r>
            <a:r>
              <a:rPr lang="en-GB" i="1" kern="0" dirty="0">
                <a:solidFill>
                  <a:srgbClr val="0F5494"/>
                </a:solidFill>
                <a:latin typeface="Verdana"/>
                <a:hlinkClick r:id="rId7"/>
              </a:rPr>
              <a:t>https://www.edoeb.admin.ch/edoeb/de/home.html</a:t>
            </a:r>
            <a:endParaRPr lang="en-GB" i="1" kern="0" dirty="0">
              <a:solidFill>
                <a:srgbClr val="0F5494"/>
              </a:solidFill>
              <a:latin typeface="Verdana"/>
            </a:endParaRPr>
          </a:p>
          <a:p>
            <a:endParaRPr lang="en-GB" dirty="0"/>
          </a:p>
        </p:txBody>
      </p:sp>
    </p:spTree>
    <p:extLst>
      <p:ext uri="{BB962C8B-B14F-4D97-AF65-F5344CB8AC3E}">
        <p14:creationId xmlns:p14="http://schemas.microsoft.com/office/powerpoint/2010/main" val="121054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7010" y="1468914"/>
            <a:ext cx="8263831" cy="3906435"/>
          </a:xfrm>
        </p:spPr>
        <p:txBody>
          <a:bodyPr/>
          <a:lstStyle/>
          <a:p>
            <a:pPr marL="0" lvl="0" indent="0" defTabSz="914400" eaLnBrk="0" fontAlgn="base" hangingPunct="0">
              <a:spcBef>
                <a:spcPct val="20000"/>
              </a:spcBef>
              <a:spcAft>
                <a:spcPct val="0"/>
              </a:spcAft>
              <a:buClr>
                <a:srgbClr val="0F5494"/>
              </a:buClr>
              <a:buNone/>
            </a:pPr>
            <a:r>
              <a:rPr lang="en-GB" b="1" i="1" kern="0" dirty="0">
                <a:solidFill>
                  <a:srgbClr val="0F5494"/>
                </a:solidFill>
                <a:latin typeface="Verdana"/>
              </a:rPr>
              <a:t>Protection of personal data is a fundamental right!</a:t>
            </a:r>
          </a:p>
          <a:p>
            <a:pPr marL="0" lvl="0" indent="0" algn="ctr" defTabSz="914400" eaLnBrk="0" fontAlgn="base" hangingPunct="0">
              <a:spcBef>
                <a:spcPct val="20000"/>
              </a:spcBef>
              <a:spcAft>
                <a:spcPct val="0"/>
              </a:spcAft>
              <a:buClr>
                <a:srgbClr val="0F5494"/>
              </a:buClr>
              <a:buNone/>
            </a:pPr>
            <a:r>
              <a:rPr lang="en-GB" i="1" kern="0" dirty="0">
                <a:solidFill>
                  <a:srgbClr val="0F5494"/>
                </a:solidFill>
                <a:latin typeface="Verdana"/>
              </a:rPr>
              <a:t>Article 8 - EU Charter of Fundamental Rights</a:t>
            </a:r>
          </a:p>
          <a:p>
            <a:pPr marL="0" lvl="0" indent="0" algn="ctr" defTabSz="914400" eaLnBrk="0" fontAlgn="base" hangingPunct="0">
              <a:spcBef>
                <a:spcPts val="1800"/>
              </a:spcBef>
              <a:spcAft>
                <a:spcPts val="0"/>
              </a:spcAft>
              <a:buClr>
                <a:srgbClr val="0F5494"/>
              </a:buClr>
              <a:buNone/>
            </a:pPr>
            <a:r>
              <a:rPr lang="fr-BE" i="1" kern="0" dirty="0" smtClean="0">
                <a:solidFill>
                  <a:srgbClr val="0F5494"/>
                </a:solidFill>
                <a:latin typeface="Verdana"/>
              </a:rPr>
              <a:t>***</a:t>
            </a:r>
          </a:p>
          <a:p>
            <a:pPr marL="0" indent="0" defTabSz="914400" eaLnBrk="0" fontAlgn="base" hangingPunct="0">
              <a:spcBef>
                <a:spcPts val="1800"/>
              </a:spcBef>
              <a:spcAft>
                <a:spcPts val="0"/>
              </a:spcAft>
              <a:buClr>
                <a:srgbClr val="0F5494"/>
              </a:buClr>
              <a:buNone/>
            </a:pPr>
            <a:r>
              <a:rPr lang="en-US" b="1" i="1" kern="0" dirty="0" smtClean="0">
                <a:solidFill>
                  <a:srgbClr val="0F5494"/>
                </a:solidFill>
                <a:latin typeface="Verdana"/>
              </a:rPr>
              <a:t>2 Legal </a:t>
            </a:r>
            <a:r>
              <a:rPr lang="en-US" b="1" i="1" kern="0" dirty="0">
                <a:solidFill>
                  <a:srgbClr val="0F5494"/>
                </a:solidFill>
                <a:latin typeface="Verdana"/>
              </a:rPr>
              <a:t>basis: </a:t>
            </a:r>
            <a:r>
              <a:rPr lang="en-US" b="1" i="1" kern="0" dirty="0" smtClean="0">
                <a:solidFill>
                  <a:srgbClr val="0F5494"/>
                </a:solidFill>
                <a:latin typeface="Verdana"/>
              </a:rPr>
              <a:t>- </a:t>
            </a:r>
            <a:r>
              <a:rPr lang="en-US" kern="0" dirty="0">
                <a:solidFill>
                  <a:srgbClr val="0F5494"/>
                </a:solidFill>
                <a:latin typeface="Verdana"/>
              </a:rPr>
              <a:t>at MS level = GDPR </a:t>
            </a:r>
            <a:br>
              <a:rPr lang="en-US" kern="0" dirty="0">
                <a:solidFill>
                  <a:srgbClr val="0F5494"/>
                </a:solidFill>
                <a:latin typeface="Verdana"/>
              </a:rPr>
            </a:br>
            <a:r>
              <a:rPr lang="en-US" kern="0" dirty="0">
                <a:solidFill>
                  <a:srgbClr val="0F5494"/>
                </a:solidFill>
                <a:latin typeface="Verdana"/>
              </a:rPr>
              <a:t>                      </a:t>
            </a:r>
            <a:r>
              <a:rPr lang="en-US" kern="0" dirty="0" smtClean="0">
                <a:solidFill>
                  <a:srgbClr val="0F5494"/>
                </a:solidFill>
                <a:latin typeface="Verdana"/>
              </a:rPr>
              <a:t> </a:t>
            </a:r>
            <a:r>
              <a:rPr lang="en-US" b="1" kern="0" dirty="0" smtClean="0">
                <a:solidFill>
                  <a:srgbClr val="0F5494"/>
                </a:solidFill>
                <a:latin typeface="Verdana"/>
              </a:rPr>
              <a:t>-</a:t>
            </a:r>
            <a:r>
              <a:rPr lang="en-US" kern="0" dirty="0" smtClean="0">
                <a:solidFill>
                  <a:srgbClr val="0F5494"/>
                </a:solidFill>
                <a:latin typeface="Verdana"/>
              </a:rPr>
              <a:t> </a:t>
            </a:r>
            <a:r>
              <a:rPr lang="en-US" kern="0" dirty="0">
                <a:solidFill>
                  <a:srgbClr val="0F5494"/>
                </a:solidFill>
                <a:latin typeface="Verdana"/>
              </a:rPr>
              <a:t>for EUI/CINEA = Regulation </a:t>
            </a:r>
            <a:r>
              <a:rPr lang="en-US" kern="0" dirty="0" smtClean="0">
                <a:solidFill>
                  <a:srgbClr val="0F5494"/>
                </a:solidFill>
                <a:latin typeface="Verdana"/>
              </a:rPr>
              <a:t>(EU) 2018/1725 </a:t>
            </a:r>
            <a:endParaRPr lang="en-US" kern="0" dirty="0">
              <a:solidFill>
                <a:srgbClr val="0F5494"/>
              </a:solidFill>
              <a:latin typeface="Verdana"/>
            </a:endParaRPr>
          </a:p>
          <a:p>
            <a:pPr marL="0" lvl="0" indent="0" defTabSz="914400" eaLnBrk="0" fontAlgn="base" hangingPunct="0">
              <a:spcBef>
                <a:spcPts val="1800"/>
              </a:spcBef>
              <a:spcAft>
                <a:spcPts val="0"/>
              </a:spcAft>
              <a:buClr>
                <a:srgbClr val="0F5494"/>
              </a:buClr>
              <a:buNone/>
            </a:pPr>
            <a:r>
              <a:rPr lang="en-GB" b="1" i="1" kern="0" dirty="0" smtClean="0">
                <a:solidFill>
                  <a:srgbClr val="0F5494"/>
                </a:solidFill>
                <a:latin typeface="Verdana"/>
              </a:rPr>
              <a:t>In </a:t>
            </a:r>
            <a:r>
              <a:rPr lang="en-GB" b="1" i="1" kern="0" dirty="0">
                <a:solidFill>
                  <a:srgbClr val="0F5494"/>
                </a:solidFill>
                <a:latin typeface="Verdana"/>
              </a:rPr>
              <a:t>EU Member States (MS):</a:t>
            </a:r>
          </a:p>
          <a:p>
            <a:pPr marL="0" lvl="0" indent="0" defTabSz="914400" eaLnBrk="0" fontAlgn="base" hangingPunct="0">
              <a:spcBef>
                <a:spcPts val="1200"/>
              </a:spcBef>
              <a:spcAft>
                <a:spcPts val="600"/>
              </a:spcAft>
              <a:buClr>
                <a:srgbClr val="0F5494"/>
              </a:buClr>
              <a:buNone/>
            </a:pPr>
            <a:r>
              <a:rPr lang="en-GB" b="1" kern="0" dirty="0">
                <a:solidFill>
                  <a:srgbClr val="0F5494"/>
                </a:solidFill>
                <a:latin typeface="Verdana"/>
              </a:rPr>
              <a:t>General Data Protection Regulation </a:t>
            </a:r>
            <a:r>
              <a:rPr lang="en-GB" kern="0" dirty="0">
                <a:solidFill>
                  <a:srgbClr val="0F5494"/>
                </a:solidFill>
                <a:latin typeface="Verdana"/>
              </a:rPr>
              <a:t>(</a:t>
            </a:r>
            <a:r>
              <a:rPr lang="en-GB" b="1" kern="0" dirty="0">
                <a:solidFill>
                  <a:srgbClr val="0F5494"/>
                </a:solidFill>
                <a:latin typeface="Verdana"/>
              </a:rPr>
              <a:t>GDPR</a:t>
            </a:r>
            <a:r>
              <a:rPr lang="en-GB" kern="0" dirty="0">
                <a:solidFill>
                  <a:srgbClr val="0F5494"/>
                </a:solidFill>
                <a:latin typeface="Verdana"/>
              </a:rPr>
              <a:t>)</a:t>
            </a:r>
          </a:p>
          <a:p>
            <a:pPr lvl="0" defTabSz="914400" eaLnBrk="0" fontAlgn="base" hangingPunct="0">
              <a:spcBef>
                <a:spcPts val="1200"/>
              </a:spcBef>
              <a:spcAft>
                <a:spcPts val="600"/>
              </a:spcAft>
              <a:buClr>
                <a:srgbClr val="0F5494"/>
              </a:buClr>
              <a:buFont typeface="Wingdings" panose="05000000000000000000" pitchFamily="2" charset="2"/>
              <a:buChar char="Ø"/>
            </a:pPr>
            <a:r>
              <a:rPr lang="en-GB" kern="0" dirty="0">
                <a:solidFill>
                  <a:srgbClr val="0F5494"/>
                </a:solidFill>
                <a:latin typeface="Verdana"/>
              </a:rPr>
              <a:t> entered into force on 25 May 2018</a:t>
            </a:r>
          </a:p>
          <a:p>
            <a:pPr defTabSz="914400" eaLnBrk="0" fontAlgn="base" hangingPunct="0">
              <a:spcBef>
                <a:spcPts val="1200"/>
              </a:spcBef>
              <a:spcAft>
                <a:spcPts val="600"/>
              </a:spcAft>
              <a:buClr>
                <a:srgbClr val="0F5494"/>
              </a:buClr>
              <a:buFont typeface="Wingdings" panose="05000000000000000000" pitchFamily="2" charset="2"/>
              <a:buChar char="Ø"/>
            </a:pPr>
            <a:r>
              <a:rPr lang="en-GB" kern="0" dirty="0">
                <a:solidFill>
                  <a:srgbClr val="0F5494"/>
                </a:solidFill>
                <a:latin typeface="Verdana"/>
              </a:rPr>
              <a:t>replacing Directive 95/46 to harmonise national rules</a:t>
            </a:r>
          </a:p>
          <a:p>
            <a:pPr lvl="0" defTabSz="914400" eaLnBrk="0" fontAlgn="base" hangingPunct="0">
              <a:spcBef>
                <a:spcPts val="1200"/>
              </a:spcBef>
              <a:spcAft>
                <a:spcPts val="600"/>
              </a:spcAft>
              <a:buClr>
                <a:srgbClr val="0F5494"/>
              </a:buClr>
              <a:buFont typeface="Wingdings" panose="05000000000000000000" pitchFamily="2" charset="2"/>
              <a:buChar char="Ø"/>
            </a:pPr>
            <a:r>
              <a:rPr lang="en-GB" kern="0" dirty="0">
                <a:solidFill>
                  <a:srgbClr val="0F5494"/>
                </a:solidFill>
                <a:latin typeface="Verdana"/>
              </a:rPr>
              <a:t> still allowing some national differences among MS:  </a:t>
            </a:r>
            <a:r>
              <a:rPr lang="en-GB" i="1" kern="0" dirty="0">
                <a:solidFill>
                  <a:srgbClr val="0F5494"/>
                </a:solidFill>
                <a:latin typeface="Verdana"/>
              </a:rPr>
              <a:t>e.g. DPO appointment, age of minors’ consent, etc</a:t>
            </a:r>
          </a:p>
          <a:p>
            <a:endParaRPr lang="en-GB" dirty="0"/>
          </a:p>
        </p:txBody>
      </p:sp>
      <p:sp>
        <p:nvSpPr>
          <p:cNvPr id="4" name="Title 3"/>
          <p:cNvSpPr>
            <a:spLocks noGrp="1"/>
          </p:cNvSpPr>
          <p:nvPr>
            <p:ph type="title"/>
          </p:nvPr>
        </p:nvSpPr>
        <p:spPr>
          <a:xfrm>
            <a:off x="755576" y="116632"/>
            <a:ext cx="7886700" cy="782357"/>
          </a:xfrm>
        </p:spPr>
        <p:txBody>
          <a:bodyPr/>
          <a:lstStyle/>
          <a:p>
            <a:r>
              <a:rPr lang="en-GB" b="1" kern="0" dirty="0">
                <a:solidFill>
                  <a:srgbClr val="0F5494"/>
                </a:solidFill>
                <a:latin typeface="Verdana"/>
              </a:rPr>
              <a:t>1.Data protection Legislation: </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051" r="16538"/>
          <a:stretch/>
        </p:blipFill>
        <p:spPr>
          <a:xfrm>
            <a:off x="7559824" y="154"/>
            <a:ext cx="1584176" cy="1468760"/>
          </a:xfrm>
          <a:prstGeom prst="rect">
            <a:avLst/>
          </a:prstGeom>
        </p:spPr>
      </p:pic>
    </p:spTree>
    <p:extLst>
      <p:ext uri="{BB962C8B-B14F-4D97-AF65-F5344CB8AC3E}">
        <p14:creationId xmlns:p14="http://schemas.microsoft.com/office/powerpoint/2010/main" val="1905956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332656"/>
            <a:ext cx="8409584" cy="782357"/>
          </a:xfrm>
        </p:spPr>
        <p:txBody>
          <a:bodyPr/>
          <a:lstStyle/>
          <a:p>
            <a:pPr algn="ctr"/>
            <a:r>
              <a:rPr lang="fr-BE" altLang="en-US" b="1" kern="0" dirty="0">
                <a:solidFill>
                  <a:srgbClr val="0F5494"/>
                </a:solidFill>
                <a:latin typeface="Verdana"/>
              </a:rPr>
              <a:t> </a:t>
            </a:r>
            <a:r>
              <a:rPr lang="en-US" b="1" kern="0" dirty="0" smtClean="0">
                <a:solidFill>
                  <a:srgbClr val="0F5494"/>
                </a:solidFill>
                <a:latin typeface="Verdana"/>
              </a:rPr>
              <a:t>CINEA </a:t>
            </a:r>
            <a:r>
              <a:rPr lang="en-US" b="1" kern="0" dirty="0">
                <a:solidFill>
                  <a:srgbClr val="0F5494"/>
                </a:solidFill>
                <a:latin typeface="Verdana"/>
              </a:rPr>
              <a:t>webmasters data protection checklist </a:t>
            </a:r>
            <a:endParaRPr lang="en-GB" dirty="0"/>
          </a:p>
        </p:txBody>
      </p:sp>
      <p:graphicFrame>
        <p:nvGraphicFramePr>
          <p:cNvPr id="2" name="Object 1"/>
          <p:cNvGraphicFramePr>
            <a:graphicFrameLocks noChangeAspect="1"/>
          </p:cNvGraphicFramePr>
          <p:nvPr>
            <p:extLst>
              <p:ext uri="{D42A27DB-BD31-4B8C-83A1-F6EECF244321}">
                <p14:modId xmlns:p14="http://schemas.microsoft.com/office/powerpoint/2010/main" val="1832412105"/>
              </p:ext>
            </p:extLst>
          </p:nvPr>
        </p:nvGraphicFramePr>
        <p:xfrm>
          <a:off x="4114800" y="3025775"/>
          <a:ext cx="914400" cy="806450"/>
        </p:xfrm>
        <a:graphic>
          <a:graphicData uri="http://schemas.openxmlformats.org/presentationml/2006/ole">
            <mc:AlternateContent xmlns:mc="http://schemas.openxmlformats.org/markup-compatibility/2006">
              <mc:Choice xmlns:v="urn:schemas-microsoft-com:vml" Requires="v">
                <p:oleObj spid="_x0000_s2084" name="Document" showAsIcon="1" r:id="rId4" imgW="914400" imgH="806400" progId="Word.Document.12">
                  <p:embed/>
                </p:oleObj>
              </mc:Choice>
              <mc:Fallback>
                <p:oleObj name="Document" showAsIcon="1" r:id="rId4" imgW="914400" imgH="806400" progId="Word.Document.12">
                  <p:embed/>
                  <p:pic>
                    <p:nvPicPr>
                      <p:cNvPr id="0" name=""/>
                      <p:cNvPicPr/>
                      <p:nvPr/>
                    </p:nvPicPr>
                    <p:blipFill>
                      <a:blip r:embed="rId5"/>
                      <a:stretch>
                        <a:fillRect/>
                      </a:stretch>
                    </p:blipFill>
                    <p:spPr>
                      <a:xfrm>
                        <a:off x="4114800"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69634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algn="ctr"/>
            <a:r>
              <a:rPr lang="en-GB" sz="4800" dirty="0" smtClean="0"/>
              <a:t>  </a:t>
            </a:r>
            <a:endParaRPr lang="en-GB" dirty="0"/>
          </a:p>
        </p:txBody>
      </p:sp>
      <p:sp>
        <p:nvSpPr>
          <p:cNvPr id="7" name="Subtitle 6"/>
          <p:cNvSpPr>
            <a:spLocks noGrp="1"/>
          </p:cNvSpPr>
          <p:nvPr>
            <p:ph type="subTitle" idx="1"/>
          </p:nvPr>
        </p:nvSpPr>
        <p:spPr/>
        <p:txBody>
          <a:bodyPr/>
          <a:lstStyle/>
          <a:p>
            <a:endParaRPr lang="en-GB" dirty="0"/>
          </a:p>
        </p:txBody>
      </p:sp>
      <p:sp>
        <p:nvSpPr>
          <p:cNvPr id="8" name="Text Placeholder 7"/>
          <p:cNvSpPr>
            <a:spLocks noGrp="1"/>
          </p:cNvSpPr>
          <p:nvPr>
            <p:ph type="body" sz="quarter" idx="13"/>
          </p:nvPr>
        </p:nvSpPr>
        <p:spPr/>
        <p:txBody>
          <a:bodyPr/>
          <a:lstStyle/>
          <a:p>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132856"/>
            <a:ext cx="5652646" cy="29764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2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838059" y="1468438"/>
            <a:ext cx="7721882" cy="3906837"/>
          </a:xfrm>
          <a:prstGeom prst="rect">
            <a:avLst/>
          </a:prstGeom>
        </p:spPr>
      </p:pic>
      <p:sp>
        <p:nvSpPr>
          <p:cNvPr id="4" name="Title 3"/>
          <p:cNvSpPr>
            <a:spLocks noGrp="1"/>
          </p:cNvSpPr>
          <p:nvPr>
            <p:ph type="title"/>
          </p:nvPr>
        </p:nvSpPr>
        <p:spPr>
          <a:xfrm>
            <a:off x="755576" y="116632"/>
            <a:ext cx="7886700" cy="782357"/>
          </a:xfrm>
        </p:spPr>
        <p:txBody>
          <a:bodyPr/>
          <a:lstStyle/>
          <a:p>
            <a:r>
              <a:rPr lang="en-GB" b="1" kern="0" dirty="0">
                <a:solidFill>
                  <a:srgbClr val="0F5494"/>
                </a:solidFill>
                <a:latin typeface="Verdana"/>
              </a:rPr>
              <a:t>1.Data protection Legislation: </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051" r="16538"/>
          <a:stretch/>
        </p:blipFill>
        <p:spPr>
          <a:xfrm>
            <a:off x="7380312" y="507810"/>
            <a:ext cx="1584176" cy="1468760"/>
          </a:xfrm>
          <a:prstGeom prst="rect">
            <a:avLst/>
          </a:prstGeom>
        </p:spPr>
      </p:pic>
    </p:spTree>
    <p:extLst>
      <p:ext uri="{BB962C8B-B14F-4D97-AF65-F5344CB8AC3E}">
        <p14:creationId xmlns:p14="http://schemas.microsoft.com/office/powerpoint/2010/main" val="96565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16632"/>
            <a:ext cx="7886700" cy="782357"/>
          </a:xfrm>
        </p:spPr>
        <p:txBody>
          <a:bodyPr/>
          <a:lstStyle/>
          <a:p>
            <a:r>
              <a:rPr lang="en-GB" b="1" kern="0" dirty="0">
                <a:solidFill>
                  <a:srgbClr val="0F5494"/>
                </a:solidFill>
                <a:latin typeface="Verdana"/>
              </a:rPr>
              <a:t>1.Data protection Legislation: </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051" r="16538"/>
          <a:stretch/>
        </p:blipFill>
        <p:spPr>
          <a:xfrm>
            <a:off x="6660232" y="4077072"/>
            <a:ext cx="1475656" cy="1468760"/>
          </a:xfrm>
          <a:prstGeom prst="rect">
            <a:avLst/>
          </a:prstGeom>
        </p:spPr>
      </p:pic>
      <p:sp>
        <p:nvSpPr>
          <p:cNvPr id="2" name="Content Placeholder 1"/>
          <p:cNvSpPr>
            <a:spLocks noGrp="1"/>
          </p:cNvSpPr>
          <p:nvPr>
            <p:ph sz="half" idx="1"/>
          </p:nvPr>
        </p:nvSpPr>
        <p:spPr>
          <a:xfrm>
            <a:off x="628648" y="1825626"/>
            <a:ext cx="8013627" cy="3906435"/>
          </a:xfrm>
        </p:spPr>
        <p:txBody>
          <a:bodyPr/>
          <a:lstStyle/>
          <a:p>
            <a:pPr marL="0" lvl="0" indent="0" defTabSz="914400" eaLnBrk="0" fontAlgn="base" hangingPunct="0">
              <a:spcBef>
                <a:spcPts val="600"/>
              </a:spcBef>
              <a:spcAft>
                <a:spcPct val="0"/>
              </a:spcAft>
              <a:buClr>
                <a:srgbClr val="0F5494"/>
              </a:buClr>
              <a:buNone/>
            </a:pPr>
            <a:r>
              <a:rPr lang="en-GB" sz="2400" b="1" i="1" kern="0" dirty="0">
                <a:solidFill>
                  <a:srgbClr val="0F5494"/>
                </a:solidFill>
                <a:latin typeface="Verdana"/>
              </a:rPr>
              <a:t>For EU Institutions and their contractors</a:t>
            </a:r>
          </a:p>
          <a:p>
            <a:pPr marL="342900" lvl="0" indent="-342900" defTabSz="914400" eaLnBrk="0" fontAlgn="base" hangingPunct="0">
              <a:spcBef>
                <a:spcPts val="600"/>
              </a:spcBef>
              <a:spcAft>
                <a:spcPts val="600"/>
              </a:spcAft>
              <a:buClr>
                <a:srgbClr val="0F5494"/>
              </a:buClr>
              <a:buFont typeface="Verdana" panose="020B0604030504040204" pitchFamily="34" charset="0"/>
              <a:buChar char="‒"/>
            </a:pPr>
            <a:r>
              <a:rPr lang="en-GB" sz="2400" i="1" kern="0" dirty="0">
                <a:solidFill>
                  <a:srgbClr val="0F5494"/>
                </a:solidFill>
                <a:latin typeface="Verdana"/>
              </a:rPr>
              <a:t>Specific data </a:t>
            </a:r>
            <a:r>
              <a:rPr lang="en-GB" sz="2400" i="1" kern="0" dirty="0" smtClean="0">
                <a:solidFill>
                  <a:srgbClr val="0F5494"/>
                </a:solidFill>
                <a:latin typeface="Verdana"/>
              </a:rPr>
              <a:t>protection law = </a:t>
            </a:r>
            <a:r>
              <a:rPr lang="en-GB" sz="2400" b="1" kern="0" dirty="0" smtClean="0">
                <a:solidFill>
                  <a:srgbClr val="0F5494"/>
                </a:solidFill>
                <a:latin typeface="Verdana"/>
                <a:hlinkClick r:id="rId4"/>
              </a:rPr>
              <a:t>Regulation </a:t>
            </a:r>
            <a:r>
              <a:rPr lang="en-GB" sz="2400" b="1" kern="0" dirty="0">
                <a:solidFill>
                  <a:srgbClr val="0F5494"/>
                </a:solidFill>
                <a:latin typeface="Verdana"/>
                <a:hlinkClick r:id="rId4"/>
              </a:rPr>
              <a:t>(EU) 2018/1725</a:t>
            </a:r>
            <a:endParaRPr lang="en-GB" sz="2400" kern="0" dirty="0">
              <a:solidFill>
                <a:srgbClr val="0F5494"/>
              </a:solidFill>
              <a:latin typeface="Verdana"/>
            </a:endParaRPr>
          </a:p>
          <a:p>
            <a:pPr marL="342900" lvl="0" indent="-342900" defTabSz="914400" eaLnBrk="0" fontAlgn="base" hangingPunct="0">
              <a:spcBef>
                <a:spcPts val="600"/>
              </a:spcBef>
              <a:spcAft>
                <a:spcPts val="600"/>
              </a:spcAft>
              <a:buClr>
                <a:srgbClr val="0F5494"/>
              </a:buClr>
              <a:buFont typeface="Verdana" panose="020B0604030504040204" pitchFamily="34" charset="0"/>
              <a:buChar char="‒"/>
            </a:pPr>
            <a:r>
              <a:rPr lang="en-GB" sz="2400" kern="0" dirty="0">
                <a:solidFill>
                  <a:srgbClr val="0F5494"/>
                </a:solidFill>
                <a:latin typeface="Verdana"/>
              </a:rPr>
              <a:t>replacing previous Regulation </a:t>
            </a:r>
            <a:r>
              <a:rPr lang="en-GB" sz="2400" kern="0" dirty="0" smtClean="0">
                <a:solidFill>
                  <a:srgbClr val="0F5494"/>
                </a:solidFill>
                <a:latin typeface="Verdana"/>
              </a:rPr>
              <a:t>(EC) 45/2001 &amp; </a:t>
            </a:r>
            <a:r>
              <a:rPr lang="en-GB" sz="2400" kern="0" dirty="0">
                <a:solidFill>
                  <a:srgbClr val="0F5494"/>
                </a:solidFill>
                <a:latin typeface="Verdana"/>
              </a:rPr>
              <a:t>entered into force mid-December </a:t>
            </a:r>
            <a:r>
              <a:rPr lang="en-GB" sz="2400" kern="0" dirty="0" smtClean="0">
                <a:solidFill>
                  <a:srgbClr val="0F5494"/>
                </a:solidFill>
                <a:latin typeface="Verdana"/>
              </a:rPr>
              <a:t>2018</a:t>
            </a:r>
            <a:endParaRPr lang="en-GB" sz="2400" kern="0" dirty="0">
              <a:solidFill>
                <a:srgbClr val="0F5494"/>
              </a:solidFill>
              <a:latin typeface="Verdana"/>
            </a:endParaRPr>
          </a:p>
          <a:p>
            <a:pPr marL="342900" lvl="0" indent="-342900" defTabSz="914400" eaLnBrk="0" fontAlgn="base" hangingPunct="0">
              <a:spcBef>
                <a:spcPts val="600"/>
              </a:spcBef>
              <a:spcAft>
                <a:spcPts val="600"/>
              </a:spcAft>
              <a:buClr>
                <a:srgbClr val="0F5494"/>
              </a:buClr>
              <a:buFont typeface="Verdana" panose="020B0604030504040204" pitchFamily="34" charset="0"/>
              <a:buChar char="‒"/>
            </a:pPr>
            <a:r>
              <a:rPr lang="fr-BE" sz="2400" kern="0" dirty="0" err="1">
                <a:solidFill>
                  <a:srgbClr val="0F5494"/>
                </a:solidFill>
                <a:latin typeface="Verdana"/>
              </a:rPr>
              <a:t>based</a:t>
            </a:r>
            <a:r>
              <a:rPr lang="fr-BE" sz="2400" kern="0" dirty="0">
                <a:solidFill>
                  <a:srgbClr val="0F5494"/>
                </a:solidFill>
                <a:latin typeface="Verdana"/>
              </a:rPr>
              <a:t> on </a:t>
            </a:r>
            <a:r>
              <a:rPr lang="fr-BE" sz="2400" kern="0" dirty="0" err="1">
                <a:solidFill>
                  <a:srgbClr val="0F5494"/>
                </a:solidFill>
                <a:latin typeface="Verdana"/>
              </a:rPr>
              <a:t>same</a:t>
            </a:r>
            <a:r>
              <a:rPr lang="fr-BE" sz="2400" kern="0" dirty="0">
                <a:solidFill>
                  <a:srgbClr val="0F5494"/>
                </a:solidFill>
                <a:latin typeface="Verdana"/>
              </a:rPr>
              <a:t> </a:t>
            </a:r>
            <a:r>
              <a:rPr lang="fr-BE" sz="2400" kern="0" dirty="0" err="1">
                <a:solidFill>
                  <a:srgbClr val="0F5494"/>
                </a:solidFill>
                <a:latin typeface="Verdana"/>
              </a:rPr>
              <a:t>principles</a:t>
            </a:r>
            <a:r>
              <a:rPr lang="fr-BE" sz="2400" kern="0" dirty="0">
                <a:solidFill>
                  <a:srgbClr val="0F5494"/>
                </a:solidFill>
                <a:latin typeface="Verdana"/>
              </a:rPr>
              <a:t> as GDPR!</a:t>
            </a:r>
            <a:endParaRPr lang="en-GB" sz="2400" kern="0" dirty="0">
              <a:solidFill>
                <a:srgbClr val="0F5494"/>
              </a:solidFill>
              <a:latin typeface="Verdana"/>
            </a:endParaRPr>
          </a:p>
          <a:p>
            <a:endParaRPr lang="en-GB" dirty="0"/>
          </a:p>
        </p:txBody>
      </p:sp>
    </p:spTree>
    <p:extLst>
      <p:ext uri="{BB962C8B-B14F-4D97-AF65-F5344CB8AC3E}">
        <p14:creationId xmlns:p14="http://schemas.microsoft.com/office/powerpoint/2010/main" val="22818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16632"/>
            <a:ext cx="7886700" cy="782357"/>
          </a:xfrm>
        </p:spPr>
        <p:txBody>
          <a:bodyPr/>
          <a:lstStyle/>
          <a:p>
            <a:r>
              <a:rPr lang="en-GB" b="1" kern="0" dirty="0">
                <a:solidFill>
                  <a:srgbClr val="0F5494"/>
                </a:solidFill>
                <a:latin typeface="Verdana"/>
              </a:rPr>
              <a:t>2.Who are the key players?</a:t>
            </a:r>
            <a:endParaRPr lang="en-GB" dirty="0"/>
          </a:p>
        </p:txBody>
      </p:sp>
      <p:sp>
        <p:nvSpPr>
          <p:cNvPr id="7" name="Rectangle 6"/>
          <p:cNvSpPr/>
          <p:nvPr/>
        </p:nvSpPr>
        <p:spPr>
          <a:xfrm>
            <a:off x="2339752" y="1340768"/>
            <a:ext cx="5025307" cy="4025833"/>
          </a:xfrm>
          <a:prstGeom prst="rect">
            <a:avLst/>
          </a:prstGeom>
          <a:noFill/>
          <a:ln>
            <a:solidFill>
              <a:srgbClr val="133176">
                <a:alpha val="8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Content Placeholder 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192012"/>
            <a:ext cx="792088" cy="102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1" b="89844" l="0" r="100000">
                        <a14:foregroundMark x1="14844" y1="63184" x2="14844" y2="63184"/>
                        <a14:foregroundMark x1="10742" y1="74316" x2="10742" y2="74316"/>
                        <a14:foregroundMark x1="22461" y1="20215" x2="22461" y2="20215"/>
                        <a14:foregroundMark x1="39551" y1="34961" x2="39551" y2="34961"/>
                        <a14:foregroundMark x1="50098" y1="46680" x2="50098" y2="46680"/>
                        <a14:foregroundMark x1="51270" y1="51953" x2="51270" y2="51953"/>
                        <a14:foregroundMark x1="58398" y1="38477" x2="58398" y2="38477"/>
                        <a14:foregroundMark x1="41309" y1="39063" x2="41309" y2="39063"/>
                        <a14:foregroundMark x1="37793" y1="54980" x2="37793" y2="54980"/>
                        <a14:foregroundMark x1="66602" y1="51367" x2="66602" y2="51367"/>
                        <a14:foregroundMark x1="83594" y1="58496" x2="83594" y2="58496"/>
                        <a14:foregroundMark x1="82422" y1="20801" x2="82422" y2="20801"/>
                      </a14:backgroundRemoval>
                    </a14:imgEffect>
                  </a14:imgLayer>
                </a14:imgProps>
              </a:ext>
              <a:ext uri="{28A0092B-C50C-407E-A947-70E740481C1C}">
                <a14:useLocalDpi xmlns:a14="http://schemas.microsoft.com/office/drawing/2010/main" val="0"/>
              </a:ext>
            </a:extLst>
          </a:blip>
          <a:srcRect/>
          <a:stretch>
            <a:fillRect/>
          </a:stretch>
        </p:blipFill>
        <p:spPr bwMode="auto">
          <a:xfrm>
            <a:off x="4939922" y="1600822"/>
            <a:ext cx="676500" cy="6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419274" y="2507380"/>
            <a:ext cx="295232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p:cNvSpPr/>
          <p:nvPr/>
        </p:nvSpPr>
        <p:spPr>
          <a:xfrm>
            <a:off x="2915816" y="2313462"/>
            <a:ext cx="5065221" cy="1384995"/>
          </a:xfrm>
          <a:prstGeom prst="rect">
            <a:avLst/>
          </a:prstGeom>
        </p:spPr>
        <p:txBody>
          <a:bodyPr wrap="square">
            <a:spAutoFit/>
          </a:bodyPr>
          <a:lstStyle/>
          <a:p>
            <a:pPr lvl="0" fontAlgn="auto">
              <a:spcBef>
                <a:spcPts val="0"/>
              </a:spcBef>
              <a:spcAft>
                <a:spcPts val="0"/>
              </a:spcAft>
              <a:defRPr/>
            </a:pPr>
            <a:r>
              <a:rPr lang="en-US" sz="2400" b="0" kern="0" dirty="0">
                <a:solidFill>
                  <a:srgbClr val="0F5494"/>
                </a:solidFill>
              </a:rPr>
              <a:t>Data Controller </a:t>
            </a:r>
            <a:br>
              <a:rPr lang="en-US" sz="2400" b="0" kern="0" dirty="0">
                <a:solidFill>
                  <a:srgbClr val="0F5494"/>
                </a:solidFill>
              </a:rPr>
            </a:br>
            <a:r>
              <a:rPr lang="en-US" sz="2000" b="0" kern="0" dirty="0">
                <a:solidFill>
                  <a:srgbClr val="0F5494"/>
                </a:solidFill>
              </a:rPr>
              <a:t>Institution, Company</a:t>
            </a:r>
            <a:r>
              <a:rPr lang="en-US" sz="2000" b="0" kern="0" dirty="0" smtClean="0">
                <a:solidFill>
                  <a:srgbClr val="0F5494"/>
                </a:solidFill>
              </a:rPr>
              <a:t>, etc </a:t>
            </a:r>
            <a:r>
              <a:rPr lang="en-US" sz="2000" b="0" kern="0" dirty="0">
                <a:solidFill>
                  <a:srgbClr val="0F5494"/>
                </a:solidFill>
              </a:rPr>
              <a:t/>
            </a:r>
            <a:br>
              <a:rPr lang="en-US" sz="2000" b="0" kern="0" dirty="0">
                <a:solidFill>
                  <a:srgbClr val="0F5494"/>
                </a:solidFill>
              </a:rPr>
            </a:br>
            <a:r>
              <a:rPr lang="en-US" sz="2000" b="0" kern="0" dirty="0">
                <a:solidFill>
                  <a:srgbClr val="0F5494"/>
                </a:solidFill>
              </a:rPr>
              <a:t>-defines purpose &amp; means</a:t>
            </a:r>
          </a:p>
          <a:p>
            <a:pPr lvl="0" fontAlgn="auto">
              <a:spcBef>
                <a:spcPts val="0"/>
              </a:spcBef>
              <a:spcAft>
                <a:spcPts val="0"/>
              </a:spcAft>
              <a:defRPr/>
            </a:pPr>
            <a:r>
              <a:rPr lang="en-US" sz="2000" b="0" kern="0" dirty="0">
                <a:solidFill>
                  <a:srgbClr val="0F5494"/>
                </a:solidFill>
              </a:rPr>
              <a:t>- is accountable</a:t>
            </a:r>
          </a:p>
        </p:txBody>
      </p:sp>
      <p:pic>
        <p:nvPicPr>
          <p:cNvPr id="14"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2499" t="18891" r="9722" b="18421"/>
          <a:stretch/>
        </p:blipFill>
        <p:spPr bwMode="auto">
          <a:xfrm>
            <a:off x="6929779" y="2094149"/>
            <a:ext cx="1486539" cy="11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597053" y="3545264"/>
            <a:ext cx="2367435" cy="1035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p:cNvSpPr/>
          <p:nvPr/>
        </p:nvSpPr>
        <p:spPr>
          <a:xfrm>
            <a:off x="6519015" y="3259850"/>
            <a:ext cx="4758498" cy="17235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F5494"/>
                </a:solidFill>
                <a:effectLst/>
                <a:uLnTx/>
                <a:uFillTx/>
                <a:latin typeface="Verdana" pitchFamily="34" charset="0"/>
                <a:ea typeface="+mn-ea"/>
                <a:cs typeface="+mn-cs"/>
              </a:rPr>
              <a:t>Data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srgbClr val="0F5494"/>
                </a:solidFill>
                <a:effectLst/>
                <a:uLnTx/>
                <a:uFillTx/>
                <a:latin typeface="Verdana" pitchFamily="34" charset="0"/>
                <a:ea typeface="+mn-ea"/>
                <a:cs typeface="+mn-cs"/>
              </a:rPr>
              <a:t>(</a:t>
            </a:r>
            <a:r>
              <a:rPr kumimoji="0" lang="fr-BE"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sub</a:t>
            </a: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a:t>
            </a:r>
            <a:r>
              <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rPr>
              <a:t>contractors</a:t>
            </a: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kumimoji="0" lang="fr-BE"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acts</a:t>
            </a: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 on </a:t>
            </a:r>
            <a:r>
              <a:rPr kumimoji="0" lang="fr-BE"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behalf</a:t>
            </a: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smtClean="0">
                <a:ln>
                  <a:noFill/>
                </a:ln>
                <a:solidFill>
                  <a:srgbClr val="0F5494"/>
                </a:solidFill>
                <a:effectLst/>
                <a:uLnTx/>
                <a:uFillTx/>
                <a:latin typeface="Verdana" pitchFamily="34" charset="0"/>
                <a:ea typeface="+mn-ea"/>
                <a:cs typeface="+mn-cs"/>
              </a:rPr>
              <a:t> data </a:t>
            </a:r>
            <a:r>
              <a:rPr kumimoji="0" lang="fr-BE" sz="2000" b="0" i="0" u="none" strike="noStrike" kern="1200" cap="none" spc="0" normalizeH="0" baseline="0" noProof="0" dirty="0" err="1" smtClean="0">
                <a:ln>
                  <a:noFill/>
                </a:ln>
                <a:solidFill>
                  <a:srgbClr val="0F5494"/>
                </a:solidFill>
                <a:effectLst/>
                <a:uLnTx/>
                <a:uFillTx/>
                <a:latin typeface="Verdana" pitchFamily="34" charset="0"/>
                <a:ea typeface="+mn-ea"/>
                <a:cs typeface="+mn-cs"/>
              </a:rPr>
              <a:t>controllers</a:t>
            </a:r>
            <a:endParaRPr kumimoji="0" lang="en-GB" sz="2000" b="0" i="0" u="none" strike="noStrike" kern="1200" cap="none" spc="0" normalizeH="0" baseline="0" noProof="0" dirty="0" smtClean="0">
              <a:ln>
                <a:noFill/>
              </a:ln>
              <a:solidFill>
                <a:srgbClr val="0F5494"/>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smtClean="0">
              <a:ln>
                <a:noFill/>
              </a:ln>
              <a:solidFill>
                <a:srgbClr val="0F5494"/>
              </a:solidFill>
              <a:effectLst/>
              <a:uLnTx/>
              <a:uFillTx/>
              <a:latin typeface="Verdana" pitchFamily="34" charset="0"/>
              <a:ea typeface="+mn-ea"/>
              <a:cs typeface="+mn-cs"/>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1029" y="3922301"/>
            <a:ext cx="874796" cy="1040413"/>
          </a:xfrm>
          <a:prstGeom prst="rect">
            <a:avLst/>
          </a:prstGeom>
        </p:spPr>
      </p:pic>
      <p:sp>
        <p:nvSpPr>
          <p:cNvPr id="18" name="Rectangle 17"/>
          <p:cNvSpPr/>
          <p:nvPr/>
        </p:nvSpPr>
        <p:spPr>
          <a:xfrm>
            <a:off x="2965824" y="4150709"/>
            <a:ext cx="2650597" cy="7110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defRPr/>
            </a:pPr>
            <a:r>
              <a:rPr lang="en-GB" sz="2400" b="0" dirty="0" smtClean="0">
                <a:solidFill>
                  <a:srgbClr val="0F5494"/>
                </a:solidFill>
                <a:latin typeface="Verdana" pitchFamily="34" charset="0"/>
              </a:rPr>
              <a:t>Data </a:t>
            </a:r>
            <a:r>
              <a:rPr lang="en-GB" sz="2400" b="0" dirty="0">
                <a:solidFill>
                  <a:srgbClr val="0F5494"/>
                </a:solidFill>
                <a:latin typeface="Verdana" pitchFamily="34" charset="0"/>
              </a:rPr>
              <a:t>Protection </a:t>
            </a:r>
            <a:r>
              <a:rPr lang="en-GB" sz="2400" b="0" dirty="0" smtClean="0">
                <a:solidFill>
                  <a:srgbClr val="0F5494"/>
                </a:solidFill>
                <a:latin typeface="Verdana" pitchFamily="34" charset="0"/>
              </a:rPr>
              <a:t>Office</a:t>
            </a:r>
            <a:r>
              <a:rPr lang="en-GB" sz="2000" b="0" dirty="0" smtClean="0">
                <a:solidFill>
                  <a:srgbClr val="0F5494"/>
                </a:solidFill>
                <a:latin typeface="Verdana" pitchFamily="34" charset="0"/>
              </a:rPr>
              <a:t>r = adviser </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pic>
        <p:nvPicPr>
          <p:cNvPr id="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6228" y="4331937"/>
            <a:ext cx="999778" cy="9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419274" y="5375755"/>
            <a:ext cx="5545215" cy="9635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kumimoji="0" lang="en-GB" sz="2400" b="0" i="0" u="none" strike="noStrike" kern="1200" cap="none" spc="0" normalizeH="0" baseline="0" noProof="0" dirty="0">
                <a:ln>
                  <a:noFill/>
                </a:ln>
                <a:solidFill>
                  <a:srgbClr val="0F5494"/>
                </a:solidFill>
                <a:effectLst/>
                <a:uLnTx/>
                <a:uFillTx/>
                <a:latin typeface="Verdana" pitchFamily="34" charset="0"/>
                <a:ea typeface="+mn-ea"/>
                <a:cs typeface="+mn-cs"/>
              </a:rPr>
              <a:t>Data Subject </a:t>
            </a:r>
            <a:r>
              <a:rPr kumimoji="0" lang="en-GB" sz="1800" b="0" i="0" u="none" strike="noStrike" kern="1200" cap="none" spc="0" normalizeH="0" baseline="0" noProof="0" dirty="0" smtClean="0">
                <a:ln>
                  <a:noFill/>
                </a:ln>
                <a:solidFill>
                  <a:srgbClr val="0F5494"/>
                </a:solidFill>
                <a:effectLst/>
                <a:uLnTx/>
                <a:uFillTx/>
                <a:latin typeface="Verdana" pitchFamily="34" charset="0"/>
                <a:ea typeface="+mn-ea"/>
                <a:cs typeface="+mn-cs"/>
              </a:rPr>
              <a:t>= </a:t>
            </a:r>
            <a:r>
              <a:rPr lang="en-GB" sz="2000" b="0" dirty="0">
                <a:solidFill>
                  <a:srgbClr val="0F5494"/>
                </a:solidFill>
                <a:latin typeface="Verdana" pitchFamily="34" charset="0"/>
              </a:rPr>
              <a:t>whose data is processed </a:t>
            </a:r>
            <a:r>
              <a:rPr lang="en-GB" sz="1800" b="0" dirty="0">
                <a:solidFill>
                  <a:srgbClr val="0F5494"/>
                </a:solidFill>
                <a:latin typeface="Verdana" pitchFamily="34" charset="0"/>
              </a:rPr>
              <a:t>(staff, clients, visitors, experts, etc) </a:t>
            </a:r>
          </a:p>
        </p:txBody>
      </p:sp>
      <p:sp>
        <p:nvSpPr>
          <p:cNvPr id="22" name="Rectangle 21"/>
          <p:cNvSpPr/>
          <p:nvPr/>
        </p:nvSpPr>
        <p:spPr>
          <a:xfrm>
            <a:off x="139265" y="5621387"/>
            <a:ext cx="2920997" cy="7135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400" b="0" i="0" u="none" strike="noStrike" kern="1200" cap="none" spc="0" normalizeH="0" baseline="0" noProof="0" dirty="0">
                <a:ln>
                  <a:noFill/>
                </a:ln>
                <a:solidFill>
                  <a:srgbClr val="0F5494"/>
                </a:solidFill>
                <a:effectLst/>
                <a:uLnTx/>
                <a:uFillTx/>
                <a:latin typeface="Verdana" pitchFamily="34" charset="0"/>
                <a:ea typeface="+mn-ea"/>
                <a:cs typeface="+mn-cs"/>
              </a:rPr>
              <a:t>National Data protection </a:t>
            </a:r>
            <a:r>
              <a:rPr kumimoji="0" lang="fr-BE" sz="2400" b="0" i="0" u="none" strike="noStrike" kern="1200" cap="none" spc="0" normalizeH="0" baseline="0" noProof="0" dirty="0" err="1">
                <a:ln>
                  <a:noFill/>
                </a:ln>
                <a:solidFill>
                  <a:srgbClr val="0F5494"/>
                </a:solidFill>
                <a:effectLst/>
                <a:uLnTx/>
                <a:uFillTx/>
                <a:latin typeface="Verdana" pitchFamily="34" charset="0"/>
                <a:ea typeface="+mn-ea"/>
                <a:cs typeface="+mn-cs"/>
              </a:rPr>
              <a:t>Authorities</a:t>
            </a:r>
            <a:endParaRPr kumimoji="0" lang="en-GB" sz="2400" b="0" i="0" u="none" strike="noStrike" kern="1200" cap="none" spc="0" normalizeH="0" baseline="0" noProof="0" dirty="0" err="1">
              <a:ln>
                <a:noFill/>
              </a:ln>
              <a:solidFill>
                <a:srgbClr val="0F5494"/>
              </a:solidFill>
              <a:effectLst/>
              <a:uLnTx/>
              <a:uFillTx/>
              <a:latin typeface="Verdana" pitchFamily="34" charset="0"/>
              <a:ea typeface="+mn-ea"/>
              <a:cs typeface="+mn-cs"/>
            </a:endParaRPr>
          </a:p>
        </p:txBody>
      </p:sp>
      <p:pic>
        <p:nvPicPr>
          <p:cNvPr id="23" name="Picture 9" descr="G:\INEA Common\Communications\Pictures\Shutterstock\DataProtection\shutterstock_10393044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265" y="4145476"/>
            <a:ext cx="1398710" cy="132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3684"/>
            <a:ext cx="7886700" cy="782357"/>
          </a:xfrm>
        </p:spPr>
        <p:txBody>
          <a:bodyPr/>
          <a:lstStyle/>
          <a:p>
            <a:r>
              <a:rPr lang="en-GB" b="1" kern="0" dirty="0">
                <a:solidFill>
                  <a:srgbClr val="0F5494"/>
                </a:solidFill>
                <a:latin typeface="Verdana"/>
              </a:rPr>
              <a:t>2. Data protection principles</a:t>
            </a:r>
            <a:endParaRPr lang="en-GB" dirty="0"/>
          </a:p>
        </p:txBody>
      </p:sp>
      <p:sp>
        <p:nvSpPr>
          <p:cNvPr id="2" name="Content Placeholder 1"/>
          <p:cNvSpPr>
            <a:spLocks noGrp="1"/>
          </p:cNvSpPr>
          <p:nvPr>
            <p:ph sz="half" idx="1"/>
          </p:nvPr>
        </p:nvSpPr>
        <p:spPr>
          <a:xfrm>
            <a:off x="734416" y="898989"/>
            <a:ext cx="8191823" cy="3906435"/>
          </a:xfrm>
        </p:spPr>
        <p:txBody>
          <a:bodyPr/>
          <a:lstStyle/>
          <a:p>
            <a:pPr marL="0" lvl="0" indent="0" defTabSz="914400" eaLnBrk="0" fontAlgn="base" hangingPunct="0">
              <a:spcBef>
                <a:spcPct val="20000"/>
              </a:spcBef>
              <a:spcAft>
                <a:spcPct val="0"/>
              </a:spcAft>
              <a:buClr>
                <a:srgbClr val="0F5494"/>
              </a:buClr>
              <a:buNone/>
            </a:pPr>
            <a:r>
              <a:rPr lang="en-GB" sz="1600" b="1" i="1" kern="0" dirty="0">
                <a:solidFill>
                  <a:srgbClr val="0F5494"/>
                </a:solidFill>
                <a:latin typeface="Verdana"/>
              </a:rPr>
              <a:t>What is personal data? </a:t>
            </a:r>
          </a:p>
          <a:p>
            <a:pPr marL="0" lvl="0" indent="0" defTabSz="914400" eaLnBrk="0" fontAlgn="base" hangingPunct="0">
              <a:spcAft>
                <a:spcPts val="0"/>
              </a:spcAft>
              <a:buClr>
                <a:srgbClr val="0F5494"/>
              </a:buClr>
              <a:buNone/>
            </a:pPr>
            <a:r>
              <a:rPr lang="en-GB" sz="1600" kern="0" dirty="0">
                <a:solidFill>
                  <a:srgbClr val="0F5494"/>
                </a:solidFill>
                <a:latin typeface="Verdana"/>
              </a:rPr>
              <a:t>Any information relating to an </a:t>
            </a:r>
            <a:r>
              <a:rPr lang="en-GB" sz="1600" i="1" kern="0" dirty="0">
                <a:solidFill>
                  <a:srgbClr val="0F5494"/>
                </a:solidFill>
                <a:latin typeface="Verdana"/>
              </a:rPr>
              <a:t>identified</a:t>
            </a:r>
            <a:r>
              <a:rPr lang="en-GB" sz="1600" kern="0" dirty="0">
                <a:solidFill>
                  <a:srgbClr val="0F5494"/>
                </a:solidFill>
                <a:latin typeface="Verdana"/>
              </a:rPr>
              <a:t> or </a:t>
            </a:r>
            <a:r>
              <a:rPr lang="en-GB" sz="1600" i="1" kern="0" dirty="0">
                <a:solidFill>
                  <a:srgbClr val="0F5494"/>
                </a:solidFill>
                <a:latin typeface="Verdana"/>
              </a:rPr>
              <a:t>identifiable  natural person; </a:t>
            </a:r>
          </a:p>
          <a:p>
            <a:pPr marL="0" lvl="0" indent="0" defTabSz="914400" eaLnBrk="0" fontAlgn="base" hangingPunct="0">
              <a:spcAft>
                <a:spcPts val="0"/>
              </a:spcAft>
              <a:buClr>
                <a:srgbClr val="0F5494"/>
              </a:buClr>
              <a:buNone/>
            </a:pPr>
            <a:r>
              <a:rPr lang="en-GB" sz="1600" i="1" kern="0" dirty="0">
                <a:solidFill>
                  <a:srgbClr val="0F5494"/>
                </a:solidFill>
                <a:latin typeface="Verdana"/>
              </a:rPr>
              <a:t>        ! </a:t>
            </a:r>
            <a:r>
              <a:rPr lang="en-GB" sz="1600" kern="0" dirty="0">
                <a:solidFill>
                  <a:srgbClr val="0F5494"/>
                </a:solidFill>
                <a:latin typeface="Verdana"/>
              </a:rPr>
              <a:t>NOT for companies or legal persons, project </a:t>
            </a:r>
            <a:r>
              <a:rPr lang="en-GB" sz="1600" kern="0" dirty="0" smtClean="0">
                <a:solidFill>
                  <a:srgbClr val="0F5494"/>
                </a:solidFill>
                <a:latin typeface="Verdana"/>
              </a:rPr>
              <a:t>name/numbers, etc.</a:t>
            </a:r>
            <a:endParaRPr lang="en-GB" sz="1600" kern="0" dirty="0">
              <a:solidFill>
                <a:srgbClr val="0F5494"/>
              </a:solidFill>
              <a:latin typeface="Verdana"/>
            </a:endParaRPr>
          </a:p>
          <a:p>
            <a:pPr marL="0" lvl="0" indent="0" defTabSz="914400" eaLnBrk="0" fontAlgn="base" hangingPunct="0">
              <a:spcAft>
                <a:spcPts val="300"/>
              </a:spcAft>
              <a:buClr>
                <a:srgbClr val="0F5494"/>
              </a:buClr>
              <a:buNone/>
            </a:pPr>
            <a:r>
              <a:rPr lang="en-GB" sz="1600" kern="0" dirty="0">
                <a:solidFill>
                  <a:srgbClr val="0F5494"/>
                </a:solidFill>
                <a:latin typeface="Verdana"/>
              </a:rPr>
              <a:t>        </a:t>
            </a:r>
            <a:r>
              <a:rPr lang="en-GB" sz="1600" i="1" kern="0" dirty="0">
                <a:solidFill>
                  <a:srgbClr val="0F5494"/>
                </a:solidFill>
                <a:latin typeface="Verdana"/>
              </a:rPr>
              <a:t>!</a:t>
            </a:r>
            <a:r>
              <a:rPr lang="en-GB" sz="1600" kern="0" dirty="0">
                <a:solidFill>
                  <a:srgbClr val="0F5494"/>
                </a:solidFill>
                <a:latin typeface="Verdana"/>
              </a:rPr>
              <a:t> NOT for anonymous data</a:t>
            </a:r>
          </a:p>
          <a:p>
            <a:pPr marL="0" lvl="0" indent="0" defTabSz="914400" eaLnBrk="0" fontAlgn="base" hangingPunct="0">
              <a:spcAft>
                <a:spcPts val="0"/>
              </a:spcAft>
              <a:buClr>
                <a:srgbClr val="0F5494"/>
              </a:buClr>
              <a:buNone/>
            </a:pPr>
            <a:r>
              <a:rPr lang="en-GB" sz="1600" i="1" kern="0" dirty="0">
                <a:solidFill>
                  <a:srgbClr val="0F5494"/>
                </a:solidFill>
                <a:latin typeface="Verdana"/>
              </a:rPr>
              <a:t>Examples: name, email, address, phone number, ID, picture, bank account, localisation data etc allowing identification of a human being  </a:t>
            </a:r>
            <a:br>
              <a:rPr lang="en-GB" sz="1600" i="1" kern="0" dirty="0">
                <a:solidFill>
                  <a:srgbClr val="0F5494"/>
                </a:solidFill>
                <a:latin typeface="Verdana"/>
              </a:rPr>
            </a:br>
            <a:r>
              <a:rPr lang="en-GB" sz="1600" i="1" kern="0" dirty="0">
                <a:solidFill>
                  <a:srgbClr val="0F5494"/>
                </a:solidFill>
                <a:latin typeface="Verdana"/>
              </a:rPr>
              <a:t>                </a:t>
            </a:r>
          </a:p>
          <a:p>
            <a:pPr marL="0" lvl="0" indent="0" defTabSz="914400" eaLnBrk="0" fontAlgn="base" hangingPunct="0">
              <a:spcBef>
                <a:spcPct val="20000"/>
              </a:spcBef>
              <a:spcAft>
                <a:spcPct val="0"/>
              </a:spcAft>
              <a:buClr>
                <a:srgbClr val="0F5494"/>
              </a:buClr>
              <a:buNone/>
            </a:pPr>
            <a:r>
              <a:rPr lang="en-GB" sz="1600" b="1" i="1" kern="0" dirty="0">
                <a:solidFill>
                  <a:srgbClr val="0F5494"/>
                </a:solidFill>
                <a:latin typeface="Verdana"/>
              </a:rPr>
              <a:t>What is processing of personal data?</a:t>
            </a:r>
          </a:p>
          <a:p>
            <a:pPr marL="0" lvl="0" indent="0" defTabSz="914400" eaLnBrk="0" fontAlgn="base" hangingPunct="0">
              <a:spcAft>
                <a:spcPts val="300"/>
              </a:spcAft>
              <a:buClr>
                <a:srgbClr val="0F5494"/>
              </a:buClr>
              <a:buNone/>
            </a:pPr>
            <a:r>
              <a:rPr lang="en-GB" sz="1600" kern="0" dirty="0">
                <a:solidFill>
                  <a:srgbClr val="0F5494"/>
                </a:solidFill>
                <a:latin typeface="Verdana"/>
              </a:rPr>
              <a:t>Any operation on personal data whether or not by automated means: e.g. collecting, recording, storing, using, organising, combining, disclosing, transferring, erasing…</a:t>
            </a:r>
          </a:p>
          <a:p>
            <a:pPr marL="0" lvl="0" indent="0" defTabSz="914400" eaLnBrk="0" fontAlgn="base" hangingPunct="0">
              <a:spcAft>
                <a:spcPts val="0"/>
              </a:spcAft>
              <a:buClr>
                <a:srgbClr val="0F5494"/>
              </a:buClr>
              <a:buNone/>
            </a:pPr>
            <a:r>
              <a:rPr lang="en-GB" sz="1600" i="1" kern="0" dirty="0">
                <a:solidFill>
                  <a:srgbClr val="0F5494"/>
                </a:solidFill>
                <a:latin typeface="Verdana"/>
              </a:rPr>
              <a:t>Example: preparing proposals with CV’s for submission, database with personal email address to send newsletters on the projects, etc</a:t>
            </a:r>
          </a:p>
          <a:p>
            <a:pPr marL="0" lvl="0" indent="0" defTabSz="914400" eaLnBrk="0" fontAlgn="base" hangingPunct="0">
              <a:spcBef>
                <a:spcPct val="20000"/>
              </a:spcBef>
              <a:spcAft>
                <a:spcPct val="0"/>
              </a:spcAft>
              <a:buClr>
                <a:srgbClr val="0F5494"/>
              </a:buClr>
              <a:buNone/>
            </a:pPr>
            <a:r>
              <a:rPr lang="en-GB" sz="1600" b="1" i="1" kern="0" dirty="0" smtClean="0">
                <a:solidFill>
                  <a:srgbClr val="0F5494"/>
                </a:solidFill>
                <a:latin typeface="Verdana"/>
              </a:rPr>
              <a:t>When </a:t>
            </a:r>
            <a:r>
              <a:rPr lang="en-GB" sz="1600" b="1" i="1" kern="0" dirty="0">
                <a:solidFill>
                  <a:srgbClr val="0F5494"/>
                </a:solidFill>
                <a:latin typeface="Verdana"/>
              </a:rPr>
              <a:t>can you process personal data?</a:t>
            </a:r>
          </a:p>
          <a:p>
            <a:pPr marL="742950" lvl="1" indent="-285750" algn="just" defTabSz="914400" eaLnBrk="0" fontAlgn="base" hangingPunct="0">
              <a:spcBef>
                <a:spcPts val="0"/>
              </a:spcBef>
              <a:spcAft>
                <a:spcPts val="0"/>
              </a:spcAft>
              <a:buClr>
                <a:srgbClr val="0F5494"/>
              </a:buClr>
              <a:buFontTx/>
              <a:buChar char="-"/>
            </a:pPr>
            <a:r>
              <a:rPr lang="en-GB" altLang="en-US" sz="1600" kern="0" dirty="0">
                <a:solidFill>
                  <a:srgbClr val="0F5494"/>
                </a:solidFill>
                <a:latin typeface="Verdana"/>
              </a:rPr>
              <a:t>lawfulness, fairness and transparency (via privacy statement/DPN)</a:t>
            </a:r>
          </a:p>
          <a:p>
            <a:pPr marL="742950" lvl="1" indent="-285750" algn="just" defTabSz="914400" eaLnBrk="0" fontAlgn="base" hangingPunct="0">
              <a:spcBef>
                <a:spcPts val="0"/>
              </a:spcBef>
              <a:spcAft>
                <a:spcPts val="0"/>
              </a:spcAft>
              <a:buClr>
                <a:srgbClr val="0F5494"/>
              </a:buClr>
              <a:buFontTx/>
              <a:buChar char="-"/>
            </a:pPr>
            <a:r>
              <a:rPr lang="en-GB" altLang="en-US" sz="1600" kern="0" dirty="0">
                <a:solidFill>
                  <a:srgbClr val="0F5494"/>
                </a:solidFill>
                <a:latin typeface="Verdana"/>
              </a:rPr>
              <a:t>purpose limitation &amp; data minimisation </a:t>
            </a:r>
          </a:p>
          <a:p>
            <a:pPr marL="742950" lvl="1" indent="-285750" algn="just" defTabSz="914400" eaLnBrk="0" fontAlgn="base" hangingPunct="0">
              <a:spcBef>
                <a:spcPts val="0"/>
              </a:spcBef>
              <a:spcAft>
                <a:spcPts val="0"/>
              </a:spcAft>
              <a:buClr>
                <a:srgbClr val="0F5494"/>
              </a:buClr>
              <a:buFontTx/>
              <a:buChar char="-"/>
            </a:pPr>
            <a:r>
              <a:rPr lang="en-GB" altLang="en-US" sz="1600" kern="0" dirty="0">
                <a:solidFill>
                  <a:srgbClr val="0F5494"/>
                </a:solidFill>
                <a:latin typeface="Verdana"/>
              </a:rPr>
              <a:t>accuracy, integrity and confidentiality</a:t>
            </a:r>
          </a:p>
          <a:p>
            <a:pPr marL="742950" lvl="1" indent="-285750" algn="just" defTabSz="914400" eaLnBrk="0" fontAlgn="base" hangingPunct="0">
              <a:spcBef>
                <a:spcPts val="0"/>
              </a:spcBef>
              <a:spcAft>
                <a:spcPts val="0"/>
              </a:spcAft>
              <a:buClr>
                <a:srgbClr val="0F5494"/>
              </a:buClr>
              <a:buFontTx/>
              <a:buChar char="-"/>
            </a:pPr>
            <a:r>
              <a:rPr lang="en-GB" altLang="en-US" sz="1600" kern="0" dirty="0">
                <a:solidFill>
                  <a:srgbClr val="0F5494"/>
                </a:solidFill>
                <a:latin typeface="Verdana"/>
              </a:rPr>
              <a:t>storage limitation</a:t>
            </a:r>
          </a:p>
          <a:p>
            <a:pPr marL="57150" lvl="0" indent="0" algn="just" defTabSz="914400" eaLnBrk="0" fontAlgn="base" hangingPunct="0">
              <a:spcBef>
                <a:spcPct val="20000"/>
              </a:spcBef>
              <a:spcAft>
                <a:spcPts val="0"/>
              </a:spcAft>
              <a:buClr>
                <a:srgbClr val="0F5494"/>
              </a:buClr>
              <a:buNone/>
            </a:pPr>
            <a:r>
              <a:rPr lang="en-GB" altLang="en-US" sz="1600" b="1" i="1" kern="0" dirty="0">
                <a:solidFill>
                  <a:srgbClr val="0F5494"/>
                </a:solidFill>
                <a:latin typeface="Verdana"/>
              </a:rPr>
              <a:t>Can you collect special categories of personal data?</a:t>
            </a:r>
          </a:p>
          <a:p>
            <a:pPr marL="57150" lvl="0" indent="0" algn="just" defTabSz="914400" eaLnBrk="0" fontAlgn="base" hangingPunct="0">
              <a:spcAft>
                <a:spcPts val="400"/>
              </a:spcAft>
              <a:buClr>
                <a:srgbClr val="0F5494"/>
              </a:buClr>
              <a:buNone/>
            </a:pPr>
            <a:r>
              <a:rPr lang="en-GB" sz="1600" i="1" kern="0" dirty="0">
                <a:solidFill>
                  <a:srgbClr val="0F5494"/>
                </a:solidFill>
                <a:latin typeface="Verdana"/>
              </a:rPr>
              <a:t>- e.g. health, medical data, religious belief, political philosophical convictions</a:t>
            </a:r>
          </a:p>
          <a:p>
            <a:pPr marL="57150" lvl="0" indent="0" algn="just" defTabSz="914400" eaLnBrk="0" fontAlgn="base" hangingPunct="0">
              <a:spcAft>
                <a:spcPts val="400"/>
              </a:spcAft>
              <a:buClr>
                <a:srgbClr val="0F5494"/>
              </a:buClr>
              <a:buNone/>
            </a:pPr>
            <a:r>
              <a:rPr lang="en-GB" altLang="en-US" sz="1600" i="1" kern="0" dirty="0">
                <a:solidFill>
                  <a:srgbClr val="0F5494"/>
                </a:solidFill>
                <a:latin typeface="Verdana"/>
              </a:rPr>
              <a:t>- allowed only in exceptional cases</a:t>
            </a:r>
          </a:p>
          <a:p>
            <a:endParaRPr lang="en-GB" dirty="0"/>
          </a:p>
        </p:txBody>
      </p:sp>
    </p:spTree>
    <p:extLst>
      <p:ext uri="{BB962C8B-B14F-4D97-AF65-F5344CB8AC3E}">
        <p14:creationId xmlns:p14="http://schemas.microsoft.com/office/powerpoint/2010/main" val="1938459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416" y="116632"/>
            <a:ext cx="7886700" cy="782357"/>
          </a:xfrm>
        </p:spPr>
        <p:txBody>
          <a:bodyPr/>
          <a:lstStyle/>
          <a:p>
            <a:r>
              <a:rPr lang="en-GB" b="1" kern="0" dirty="0">
                <a:solidFill>
                  <a:srgbClr val="0F5494"/>
                </a:solidFill>
                <a:latin typeface="Verdana"/>
              </a:rPr>
              <a:t>3.What are the obligations for Data Processor?</a:t>
            </a:r>
            <a:endParaRPr lang="en-GB" dirty="0"/>
          </a:p>
        </p:txBody>
      </p:sp>
      <p:sp>
        <p:nvSpPr>
          <p:cNvPr id="2" name="Content Placeholder 1"/>
          <p:cNvSpPr>
            <a:spLocks noGrp="1"/>
          </p:cNvSpPr>
          <p:nvPr>
            <p:ph sz="half" idx="1"/>
          </p:nvPr>
        </p:nvSpPr>
        <p:spPr>
          <a:xfrm>
            <a:off x="746327" y="898989"/>
            <a:ext cx="8191823" cy="3826155"/>
          </a:xfrm>
        </p:spPr>
        <p:txBody>
          <a:bodyPr/>
          <a:lstStyle/>
          <a:p>
            <a:pPr marL="0" lvl="0" indent="0" algn="ctr" defTabSz="914400" eaLnBrk="0" fontAlgn="base" hangingPunct="0">
              <a:spcAft>
                <a:spcPct val="0"/>
              </a:spcAft>
              <a:buClr>
                <a:srgbClr val="0F5494"/>
              </a:buClr>
              <a:buNone/>
            </a:pPr>
            <a:r>
              <a:rPr lang="en-GB" sz="2000" kern="0" dirty="0">
                <a:solidFill>
                  <a:srgbClr val="0F5494"/>
                </a:solidFill>
                <a:latin typeface="Verdana"/>
              </a:rPr>
              <a:t>…is acting on behalf of the data controller </a:t>
            </a:r>
            <a:br>
              <a:rPr lang="en-GB" sz="2000" kern="0" dirty="0">
                <a:solidFill>
                  <a:srgbClr val="0F5494"/>
                </a:solidFill>
                <a:latin typeface="Verdana"/>
              </a:rPr>
            </a:br>
            <a:r>
              <a:rPr lang="en-GB" sz="2000" kern="0" dirty="0">
                <a:solidFill>
                  <a:srgbClr val="0F5494"/>
                </a:solidFill>
                <a:latin typeface="Verdana"/>
              </a:rPr>
              <a:t>based on a service contract </a:t>
            </a:r>
            <a:r>
              <a:rPr lang="en-GB" sz="2000" kern="0" dirty="0" smtClean="0">
                <a:solidFill>
                  <a:srgbClr val="0F5494"/>
                </a:solidFill>
                <a:latin typeface="Verdana"/>
              </a:rPr>
              <a:t>&amp; </a:t>
            </a:r>
            <a:r>
              <a:rPr lang="en-GB" sz="2000" kern="0" dirty="0">
                <a:solidFill>
                  <a:srgbClr val="0F5494"/>
                </a:solidFill>
                <a:latin typeface="Verdana"/>
              </a:rPr>
              <a:t>Art. 29 </a:t>
            </a:r>
            <a:r>
              <a:rPr lang="en-GB" sz="2000" kern="0" dirty="0" smtClean="0">
                <a:solidFill>
                  <a:srgbClr val="0F5494"/>
                </a:solidFill>
                <a:latin typeface="Verdana"/>
              </a:rPr>
              <a:t>Reg.(EU) 2018/1725 </a:t>
            </a:r>
            <a:endParaRPr lang="en-GB" sz="2000" kern="0" dirty="0">
              <a:solidFill>
                <a:srgbClr val="0F5494"/>
              </a:solidFill>
              <a:latin typeface="Verdana"/>
            </a:endParaRPr>
          </a:p>
          <a:p>
            <a:pPr marL="0" lvl="0" indent="0" defTabSz="914400" eaLnBrk="0" fontAlgn="base" hangingPunct="0">
              <a:spcBef>
                <a:spcPts val="600"/>
              </a:spcBef>
              <a:spcAft>
                <a:spcPts val="200"/>
              </a:spcAft>
              <a:buClr>
                <a:srgbClr val="0F5494"/>
              </a:buClr>
              <a:buNone/>
            </a:pPr>
            <a:r>
              <a:rPr lang="en-GB" sz="2000" kern="0" dirty="0" smtClean="0">
                <a:solidFill>
                  <a:srgbClr val="0F5494"/>
                </a:solidFill>
                <a:latin typeface="Verdana"/>
              </a:rPr>
              <a:t>Check the data protection clauses of your contract (e.g.: Art</a:t>
            </a:r>
            <a:r>
              <a:rPr lang="en-GB" sz="2000" kern="0" dirty="0">
                <a:solidFill>
                  <a:srgbClr val="0F5494"/>
                </a:solidFill>
                <a:latin typeface="Verdana"/>
              </a:rPr>
              <a:t>. </a:t>
            </a:r>
            <a:r>
              <a:rPr lang="en-GB" sz="2000" kern="0" dirty="0" smtClean="0">
                <a:solidFill>
                  <a:srgbClr val="0F5494"/>
                </a:solidFill>
                <a:latin typeface="Verdana"/>
              </a:rPr>
              <a:t>I.9, II.4, II.9, II.18 of service contract v. Dec 2018,  etc. )</a:t>
            </a:r>
          </a:p>
          <a:p>
            <a:pPr marL="342900" lvl="0" indent="-342900" defTabSz="914400" eaLnBrk="0" fontAlgn="base" hangingPunct="0">
              <a:spcBef>
                <a:spcPts val="600"/>
              </a:spcBef>
              <a:spcAft>
                <a:spcPts val="200"/>
              </a:spcAft>
              <a:buClr>
                <a:srgbClr val="0F5494"/>
              </a:buClr>
            </a:pPr>
            <a:r>
              <a:rPr lang="en-US" sz="2000" kern="0" dirty="0" smtClean="0">
                <a:solidFill>
                  <a:srgbClr val="0F5494"/>
                </a:solidFill>
                <a:latin typeface="Verdana"/>
              </a:rPr>
              <a:t>1.Process </a:t>
            </a:r>
            <a:r>
              <a:rPr lang="en-US" sz="2000" kern="0" dirty="0">
                <a:solidFill>
                  <a:srgbClr val="0F5494"/>
                </a:solidFill>
                <a:latin typeface="Verdana"/>
              </a:rPr>
              <a:t>the personal data </a:t>
            </a:r>
            <a:r>
              <a:rPr lang="en-US" sz="2000" kern="0" dirty="0" smtClean="0">
                <a:solidFill>
                  <a:srgbClr val="0F5494"/>
                </a:solidFill>
                <a:latin typeface="Verdana"/>
              </a:rPr>
              <a:t>solely </a:t>
            </a:r>
            <a:r>
              <a:rPr lang="en-US" sz="2000" kern="0" dirty="0">
                <a:solidFill>
                  <a:srgbClr val="0F5494"/>
                </a:solidFill>
                <a:latin typeface="Verdana"/>
              </a:rPr>
              <a:t>for the </a:t>
            </a:r>
            <a:r>
              <a:rPr lang="en-US" sz="2000" kern="0" dirty="0" smtClean="0">
                <a:solidFill>
                  <a:srgbClr val="0F5494"/>
                </a:solidFill>
                <a:latin typeface="Verdana"/>
              </a:rPr>
              <a:t>purpose of the contract (no marketing, etc)  ; </a:t>
            </a:r>
            <a:endParaRPr lang="en-US" sz="2000" kern="0" dirty="0">
              <a:solidFill>
                <a:srgbClr val="0F5494"/>
              </a:solidFill>
              <a:latin typeface="Verdana"/>
            </a:endParaRPr>
          </a:p>
          <a:p>
            <a:pPr marL="342900" lvl="0" indent="-342900" defTabSz="914400" eaLnBrk="0" fontAlgn="base" hangingPunct="0">
              <a:spcBef>
                <a:spcPts val="600"/>
              </a:spcBef>
              <a:spcAft>
                <a:spcPts val="200"/>
              </a:spcAft>
              <a:buClr>
                <a:srgbClr val="0F5494"/>
              </a:buClr>
            </a:pPr>
            <a:r>
              <a:rPr lang="en-US" sz="2000" kern="0" dirty="0" smtClean="0">
                <a:solidFill>
                  <a:srgbClr val="0F5494"/>
                </a:solidFill>
                <a:latin typeface="Verdana"/>
              </a:rPr>
              <a:t>2.Assist </a:t>
            </a:r>
            <a:r>
              <a:rPr lang="en-US" sz="2000" kern="0" dirty="0">
                <a:solidFill>
                  <a:srgbClr val="0F5494"/>
                </a:solidFill>
                <a:latin typeface="Verdana"/>
              </a:rPr>
              <a:t>CINEA for the fulfilment of the its obligation as controller to respond to requests </a:t>
            </a:r>
            <a:r>
              <a:rPr lang="en-US" sz="2000" kern="0" dirty="0" smtClean="0">
                <a:solidFill>
                  <a:srgbClr val="0F5494"/>
                </a:solidFill>
                <a:latin typeface="Verdana"/>
              </a:rPr>
              <a:t>of data subjects  </a:t>
            </a:r>
            <a:r>
              <a:rPr lang="en-US" sz="2000" kern="0" dirty="0">
                <a:solidFill>
                  <a:srgbClr val="0F5494"/>
                </a:solidFill>
                <a:latin typeface="Verdana"/>
              </a:rPr>
              <a:t>exercising </a:t>
            </a:r>
            <a:r>
              <a:rPr lang="en-US" sz="2000" kern="0" dirty="0" smtClean="0">
                <a:solidFill>
                  <a:srgbClr val="0F5494"/>
                </a:solidFill>
                <a:latin typeface="Verdana"/>
              </a:rPr>
              <a:t>their rights:</a:t>
            </a:r>
          </a:p>
          <a:p>
            <a:pPr marL="685800" lvl="1" indent="-342900" defTabSz="914400" eaLnBrk="0" fontAlgn="base" hangingPunct="0">
              <a:spcBef>
                <a:spcPts val="600"/>
              </a:spcBef>
              <a:spcAft>
                <a:spcPts val="200"/>
              </a:spcAft>
              <a:buClr>
                <a:srgbClr val="0F5494"/>
              </a:buClr>
            </a:pPr>
            <a:r>
              <a:rPr lang="en-US" sz="1700" kern="0" dirty="0">
                <a:solidFill>
                  <a:srgbClr val="0F5494"/>
                </a:solidFill>
                <a:latin typeface="Verdana"/>
              </a:rPr>
              <a:t>If you come across such a request, please inform </a:t>
            </a:r>
            <a:r>
              <a:rPr lang="en-US" sz="1700" kern="0" dirty="0" smtClean="0">
                <a:solidFill>
                  <a:srgbClr val="0F5494"/>
                </a:solidFill>
                <a:latin typeface="Verdana"/>
              </a:rPr>
              <a:t>us asap! </a:t>
            </a:r>
          </a:p>
          <a:p>
            <a:pPr marL="342900" lvl="0" indent="-342900" defTabSz="914400" eaLnBrk="0" fontAlgn="base" hangingPunct="0">
              <a:spcBef>
                <a:spcPts val="600"/>
              </a:spcBef>
              <a:spcAft>
                <a:spcPts val="200"/>
              </a:spcAft>
              <a:buClr>
                <a:srgbClr val="0F5494"/>
              </a:buClr>
            </a:pPr>
            <a:r>
              <a:rPr lang="en-US" sz="2000" kern="0" dirty="0" smtClean="0">
                <a:solidFill>
                  <a:srgbClr val="0F5494"/>
                </a:solidFill>
                <a:latin typeface="Verdana"/>
              </a:rPr>
              <a:t>3.Limit access to your staff to the necessary data only &amp; bound them to confidentiality </a:t>
            </a:r>
          </a:p>
          <a:p>
            <a:pPr marL="342900" lvl="0" indent="-342900" defTabSz="914400" eaLnBrk="0" fontAlgn="base" hangingPunct="0">
              <a:spcBef>
                <a:spcPts val="600"/>
              </a:spcBef>
              <a:spcAft>
                <a:spcPts val="200"/>
              </a:spcAft>
              <a:buClr>
                <a:srgbClr val="0F5494"/>
              </a:buClr>
            </a:pPr>
            <a:r>
              <a:rPr lang="en-US" sz="2000" kern="0" dirty="0" smtClean="0">
                <a:solidFill>
                  <a:srgbClr val="0F5494"/>
                </a:solidFill>
                <a:latin typeface="Verdana"/>
              </a:rPr>
              <a:t>4.Keep </a:t>
            </a:r>
            <a:r>
              <a:rPr lang="en-US" sz="2000" kern="0" dirty="0">
                <a:solidFill>
                  <a:srgbClr val="0F5494"/>
                </a:solidFill>
                <a:latin typeface="Verdana"/>
              </a:rPr>
              <a:t>personal data no longer than </a:t>
            </a:r>
            <a:r>
              <a:rPr lang="en-US" sz="2000" kern="0" dirty="0" smtClean="0">
                <a:solidFill>
                  <a:srgbClr val="0F5494"/>
                </a:solidFill>
                <a:latin typeface="Verdana"/>
              </a:rPr>
              <a:t>required. After: </a:t>
            </a:r>
          </a:p>
          <a:p>
            <a:pPr marL="685800" lvl="1" indent="-342900" defTabSz="914400" eaLnBrk="0" fontAlgn="base" hangingPunct="0">
              <a:spcBef>
                <a:spcPts val="600"/>
              </a:spcBef>
              <a:spcAft>
                <a:spcPts val="200"/>
              </a:spcAft>
              <a:buClr>
                <a:srgbClr val="0F5494"/>
              </a:buClr>
            </a:pPr>
            <a:r>
              <a:rPr lang="en-US" sz="1700" kern="0" dirty="0">
                <a:solidFill>
                  <a:srgbClr val="0F5494"/>
                </a:solidFill>
                <a:latin typeface="Verdana"/>
              </a:rPr>
              <a:t>Either return </a:t>
            </a:r>
            <a:r>
              <a:rPr lang="en-US" sz="1700" kern="0" dirty="0" smtClean="0">
                <a:solidFill>
                  <a:srgbClr val="0F5494"/>
                </a:solidFill>
                <a:latin typeface="Verdana"/>
              </a:rPr>
              <a:t>the data to CINEA </a:t>
            </a:r>
            <a:endParaRPr lang="en-US" sz="1700" kern="0" dirty="0">
              <a:solidFill>
                <a:srgbClr val="0F5494"/>
              </a:solidFill>
              <a:latin typeface="Verdana"/>
            </a:endParaRPr>
          </a:p>
          <a:p>
            <a:pPr marL="685800" lvl="1" indent="-342900" defTabSz="914400" eaLnBrk="0" fontAlgn="base" hangingPunct="0">
              <a:spcBef>
                <a:spcPts val="600"/>
              </a:spcBef>
              <a:spcAft>
                <a:spcPts val="200"/>
              </a:spcAft>
              <a:buClr>
                <a:srgbClr val="0F5494"/>
              </a:buClr>
            </a:pPr>
            <a:r>
              <a:rPr lang="en-US" sz="1700" kern="0" dirty="0" smtClean="0">
                <a:solidFill>
                  <a:srgbClr val="0F5494"/>
                </a:solidFill>
                <a:latin typeface="Verdana"/>
              </a:rPr>
              <a:t>Or destroy them  </a:t>
            </a:r>
            <a:endParaRPr lang="en-US" sz="1700" kern="0" dirty="0">
              <a:solidFill>
                <a:srgbClr val="0F5494"/>
              </a:solidFill>
              <a:latin typeface="Verdana"/>
            </a:endParaRPr>
          </a:p>
          <a:p>
            <a:pPr marL="685800" lvl="1" indent="-342900" defTabSz="914400" eaLnBrk="0" fontAlgn="base" hangingPunct="0">
              <a:spcBef>
                <a:spcPts val="600"/>
              </a:spcBef>
              <a:spcAft>
                <a:spcPts val="200"/>
              </a:spcAft>
              <a:buClr>
                <a:srgbClr val="0F5494"/>
              </a:buClr>
            </a:pPr>
            <a:endParaRPr lang="en-GB" sz="1700" kern="0" dirty="0" smtClean="0">
              <a:solidFill>
                <a:srgbClr val="0F5494"/>
              </a:solidFill>
              <a:latin typeface="Verdana"/>
            </a:endParaRPr>
          </a:p>
          <a:p>
            <a:endParaRPr lang="en-GB" dirty="0"/>
          </a:p>
        </p:txBody>
      </p:sp>
    </p:spTree>
    <p:extLst>
      <p:ext uri="{BB962C8B-B14F-4D97-AF65-F5344CB8AC3E}">
        <p14:creationId xmlns:p14="http://schemas.microsoft.com/office/powerpoint/2010/main" val="392724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700808"/>
            <a:ext cx="7992888" cy="4176464"/>
          </a:xfrm>
        </p:spPr>
        <p:txBody>
          <a:bodyPr/>
          <a:lstStyle/>
          <a:p>
            <a:pPr marL="342900" indent="-342900" defTabSz="914400" eaLnBrk="0" fontAlgn="base" hangingPunct="0">
              <a:spcBef>
                <a:spcPts val="600"/>
              </a:spcBef>
              <a:spcAft>
                <a:spcPts val="200"/>
              </a:spcAft>
              <a:buClr>
                <a:srgbClr val="0F5494"/>
              </a:buClr>
            </a:pPr>
            <a:r>
              <a:rPr lang="en-GB" sz="2000" kern="0" dirty="0" smtClean="0">
                <a:solidFill>
                  <a:srgbClr val="0F5494"/>
                </a:solidFill>
                <a:latin typeface="Verdana"/>
              </a:rPr>
              <a:t>5.Maintain </a:t>
            </a:r>
            <a:r>
              <a:rPr lang="en-GB" sz="2000" kern="0" dirty="0">
                <a:solidFill>
                  <a:srgbClr val="0F5494"/>
                </a:solidFill>
                <a:latin typeface="Verdana"/>
              </a:rPr>
              <a:t>a record of all data processing operations carried on behalf of CINEA (data transfers, security breaches, responses to data subjects, requests for access by third parties )</a:t>
            </a:r>
            <a:endParaRPr lang="fr-BE" sz="2000" kern="0" dirty="0">
              <a:solidFill>
                <a:srgbClr val="0F5494"/>
              </a:solidFill>
              <a:latin typeface="Verdana"/>
            </a:endParaRPr>
          </a:p>
          <a:p>
            <a:pPr marL="342900" indent="-342900" defTabSz="914400" eaLnBrk="0" fontAlgn="base" hangingPunct="0">
              <a:spcBef>
                <a:spcPts val="600"/>
              </a:spcBef>
              <a:spcAft>
                <a:spcPts val="200"/>
              </a:spcAft>
              <a:buClr>
                <a:srgbClr val="0F5494"/>
              </a:buClr>
            </a:pPr>
            <a:r>
              <a:rPr lang="en-GB" sz="2000" kern="0" dirty="0" smtClean="0">
                <a:solidFill>
                  <a:srgbClr val="0F5494"/>
                </a:solidFill>
                <a:latin typeface="Verdana"/>
              </a:rPr>
              <a:t>6.Inform CINEA asap of any request for disclosure of personal data  if you receive  so from any national public authority, including from a third country: </a:t>
            </a:r>
          </a:p>
          <a:p>
            <a:pPr marL="685800" lvl="1" indent="-342900" defTabSz="914400" eaLnBrk="0" fontAlgn="base" hangingPunct="0">
              <a:spcBef>
                <a:spcPts val="600"/>
              </a:spcBef>
              <a:spcAft>
                <a:spcPts val="200"/>
              </a:spcAft>
              <a:buClr>
                <a:srgbClr val="0F5494"/>
              </a:buClr>
            </a:pPr>
            <a:r>
              <a:rPr lang="en-GB" sz="1700" kern="0" dirty="0" smtClean="0">
                <a:solidFill>
                  <a:srgbClr val="0F5494"/>
                </a:solidFill>
                <a:latin typeface="Verdana"/>
              </a:rPr>
              <a:t>No access without the prior written authorisation of CINEA.</a:t>
            </a:r>
          </a:p>
          <a:p>
            <a:pPr marL="342900" indent="-342900" defTabSz="914400" eaLnBrk="0" fontAlgn="base" hangingPunct="0">
              <a:spcBef>
                <a:spcPts val="600"/>
              </a:spcBef>
              <a:spcAft>
                <a:spcPts val="200"/>
              </a:spcAft>
              <a:buClr>
                <a:srgbClr val="0F5494"/>
              </a:buClr>
            </a:pPr>
            <a:r>
              <a:rPr lang="en-US" sz="2000" kern="0" dirty="0" smtClean="0">
                <a:solidFill>
                  <a:srgbClr val="0F5494"/>
                </a:solidFill>
                <a:latin typeface="Verdana"/>
              </a:rPr>
              <a:t>7.Do not engage other sub-processors than those agreed under the contract without informing beforehand CINEA</a:t>
            </a:r>
          </a:p>
          <a:p>
            <a:pPr marL="342900" indent="-342900" defTabSz="914400" eaLnBrk="0" fontAlgn="base" hangingPunct="0">
              <a:spcBef>
                <a:spcPts val="600"/>
              </a:spcBef>
              <a:spcAft>
                <a:spcPts val="200"/>
              </a:spcAft>
              <a:buClr>
                <a:srgbClr val="0F5494"/>
              </a:buClr>
            </a:pPr>
            <a:r>
              <a:rPr lang="fr-BE" sz="2000" kern="0" dirty="0" smtClean="0">
                <a:solidFill>
                  <a:srgbClr val="0F5494"/>
                </a:solidFill>
                <a:latin typeface="Verdana"/>
              </a:rPr>
              <a:t>8.Data </a:t>
            </a:r>
            <a:r>
              <a:rPr lang="fr-BE" sz="2000" kern="0" dirty="0">
                <a:solidFill>
                  <a:srgbClr val="0F5494"/>
                </a:solidFill>
                <a:latin typeface="Verdana"/>
              </a:rPr>
              <a:t>localisation: </a:t>
            </a:r>
            <a:r>
              <a:rPr lang="fr-BE" sz="2000" kern="0" dirty="0" smtClean="0">
                <a:solidFill>
                  <a:srgbClr val="0F5494"/>
                </a:solidFill>
                <a:latin typeface="Verdana"/>
              </a:rPr>
              <a:t>check </a:t>
            </a:r>
            <a:r>
              <a:rPr lang="fr-BE" sz="2000" kern="0" dirty="0" err="1" smtClean="0">
                <a:solidFill>
                  <a:srgbClr val="0F5494"/>
                </a:solidFill>
                <a:latin typeface="Verdana"/>
              </a:rPr>
              <a:t>your</a:t>
            </a:r>
            <a:r>
              <a:rPr lang="fr-BE" sz="2000" kern="0" dirty="0" smtClean="0">
                <a:solidFill>
                  <a:srgbClr val="0F5494"/>
                </a:solidFill>
                <a:latin typeface="Verdana"/>
              </a:rPr>
              <a:t> </a:t>
            </a:r>
            <a:r>
              <a:rPr lang="fr-BE" sz="2000" kern="0" dirty="0" err="1" smtClean="0">
                <a:solidFill>
                  <a:srgbClr val="0F5494"/>
                </a:solidFill>
                <a:latin typeface="Verdana"/>
              </a:rPr>
              <a:t>contract</a:t>
            </a:r>
            <a:r>
              <a:rPr lang="fr-BE" sz="2000" kern="0" dirty="0" smtClean="0">
                <a:solidFill>
                  <a:srgbClr val="0F5494"/>
                </a:solidFill>
                <a:latin typeface="Verdana"/>
              </a:rPr>
              <a:t> - in </a:t>
            </a:r>
            <a:r>
              <a:rPr lang="fr-BE" sz="2000" kern="0" dirty="0" err="1" smtClean="0">
                <a:solidFill>
                  <a:srgbClr val="0F5494"/>
                </a:solidFill>
                <a:latin typeface="Verdana"/>
              </a:rPr>
              <a:t>principle</a:t>
            </a:r>
            <a:r>
              <a:rPr lang="fr-BE" sz="2000" kern="0" dirty="0" smtClean="0">
                <a:solidFill>
                  <a:srgbClr val="0F5494"/>
                </a:solidFill>
                <a:latin typeface="Verdana"/>
              </a:rPr>
              <a:t> </a:t>
            </a:r>
            <a:r>
              <a:rPr lang="fr-BE" sz="2000" kern="0" dirty="0" err="1" smtClean="0">
                <a:solidFill>
                  <a:srgbClr val="0F5494"/>
                </a:solidFill>
                <a:latin typeface="Verdana"/>
              </a:rPr>
              <a:t>only</a:t>
            </a:r>
            <a:r>
              <a:rPr lang="fr-BE" sz="2000" kern="0" dirty="0" smtClean="0">
                <a:solidFill>
                  <a:srgbClr val="0F5494"/>
                </a:solidFill>
                <a:latin typeface="Verdana"/>
              </a:rPr>
              <a:t> in EEA (= EU + IS, LIE &amp; NO)  </a:t>
            </a:r>
            <a:endParaRPr lang="fr-BE" sz="2000" kern="0" dirty="0">
              <a:solidFill>
                <a:srgbClr val="0F5494"/>
              </a:solidFill>
              <a:latin typeface="Verdana"/>
            </a:endParaRPr>
          </a:p>
        </p:txBody>
      </p:sp>
      <p:sp>
        <p:nvSpPr>
          <p:cNvPr id="4" name="Title 3"/>
          <p:cNvSpPr>
            <a:spLocks noGrp="1"/>
          </p:cNvSpPr>
          <p:nvPr>
            <p:ph type="title"/>
          </p:nvPr>
        </p:nvSpPr>
        <p:spPr/>
        <p:txBody>
          <a:bodyPr/>
          <a:lstStyle/>
          <a:p>
            <a:r>
              <a:rPr lang="en-GB" b="1" kern="0" dirty="0">
                <a:solidFill>
                  <a:srgbClr val="0F5494"/>
                </a:solidFill>
                <a:latin typeface="Verdana"/>
              </a:rPr>
              <a:t>3.What are the obligations for Data Processor?</a:t>
            </a:r>
            <a:endParaRPr lang="fr-BE" dirty="0"/>
          </a:p>
        </p:txBody>
      </p:sp>
    </p:spTree>
    <p:extLst>
      <p:ext uri="{BB962C8B-B14F-4D97-AF65-F5344CB8AC3E}">
        <p14:creationId xmlns:p14="http://schemas.microsoft.com/office/powerpoint/2010/main" val="169439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48" y="1825626"/>
            <a:ext cx="7986093" cy="3906435"/>
          </a:xfrm>
        </p:spPr>
        <p:txBody>
          <a:bodyPr/>
          <a:lstStyle/>
          <a:p>
            <a:pPr marL="342900" lvl="0" indent="-342900" defTabSz="914400" eaLnBrk="0" fontAlgn="base" hangingPunct="0">
              <a:spcBef>
                <a:spcPts val="600"/>
              </a:spcBef>
              <a:spcAft>
                <a:spcPts val="200"/>
              </a:spcAft>
              <a:buClr>
                <a:srgbClr val="0F5494"/>
              </a:buClr>
            </a:pPr>
            <a:r>
              <a:rPr lang="en-GB" sz="2000" kern="0" dirty="0" smtClean="0">
                <a:solidFill>
                  <a:srgbClr val="0F5494"/>
                </a:solidFill>
                <a:latin typeface="Verdana"/>
              </a:rPr>
              <a:t>9. Implement </a:t>
            </a:r>
            <a:r>
              <a:rPr lang="en-GB" sz="2000" kern="0" dirty="0">
                <a:solidFill>
                  <a:srgbClr val="0F5494"/>
                </a:solidFill>
                <a:latin typeface="Verdana"/>
              </a:rPr>
              <a:t>appropriate technical </a:t>
            </a:r>
            <a:r>
              <a:rPr lang="en-GB" sz="2000" kern="0" dirty="0" smtClean="0">
                <a:solidFill>
                  <a:srgbClr val="0F5494"/>
                </a:solidFill>
                <a:latin typeface="Verdana"/>
              </a:rPr>
              <a:t>&amp; organisational </a:t>
            </a:r>
            <a:r>
              <a:rPr lang="en-GB" sz="2000" kern="0" dirty="0">
                <a:solidFill>
                  <a:srgbClr val="0F5494"/>
                </a:solidFill>
                <a:latin typeface="Verdana"/>
              </a:rPr>
              <a:t>security </a:t>
            </a:r>
            <a:r>
              <a:rPr lang="en-GB" sz="2000" kern="0" dirty="0" smtClean="0">
                <a:solidFill>
                  <a:srgbClr val="0F5494"/>
                </a:solidFill>
                <a:latin typeface="Verdana"/>
              </a:rPr>
              <a:t>measures as applicable to ensure data security, </a:t>
            </a:r>
            <a:r>
              <a:rPr lang="en-GB" sz="2000" kern="0" dirty="0">
                <a:solidFill>
                  <a:srgbClr val="0F5494"/>
                </a:solidFill>
                <a:latin typeface="Verdana"/>
              </a:rPr>
              <a:t>e.g.: </a:t>
            </a:r>
            <a:endParaRPr lang="fr-BE" sz="2000" kern="0" dirty="0">
              <a:solidFill>
                <a:srgbClr val="0F5494"/>
              </a:solidFill>
              <a:latin typeface="Verdana"/>
            </a:endParaRPr>
          </a:p>
          <a:p>
            <a:pPr marL="685800" lvl="2" indent="-342900" defTabSz="914400" eaLnBrk="0" fontAlgn="base" hangingPunct="0">
              <a:spcBef>
                <a:spcPts val="600"/>
              </a:spcBef>
              <a:spcAft>
                <a:spcPts val="200"/>
              </a:spcAft>
              <a:buClr>
                <a:srgbClr val="0F5494"/>
              </a:buClr>
            </a:pPr>
            <a:r>
              <a:rPr lang="en-GB" sz="1850" kern="0" dirty="0" err="1" smtClean="0">
                <a:solidFill>
                  <a:srgbClr val="0F5494"/>
                </a:solidFill>
                <a:latin typeface="Verdana"/>
              </a:rPr>
              <a:t>pseudonymisation</a:t>
            </a:r>
            <a:r>
              <a:rPr lang="en-GB" sz="1850" kern="0" dirty="0" smtClean="0">
                <a:solidFill>
                  <a:srgbClr val="0F5494"/>
                </a:solidFill>
                <a:latin typeface="Verdana"/>
              </a:rPr>
              <a:t> </a:t>
            </a:r>
            <a:r>
              <a:rPr lang="en-GB" sz="1850" kern="0" dirty="0">
                <a:solidFill>
                  <a:srgbClr val="0F5494"/>
                </a:solidFill>
                <a:latin typeface="Verdana"/>
              </a:rPr>
              <a:t>and encryption , </a:t>
            </a:r>
            <a:endParaRPr lang="fr-BE" sz="1850" kern="0" dirty="0">
              <a:solidFill>
                <a:srgbClr val="0F5494"/>
              </a:solidFill>
              <a:latin typeface="Verdana"/>
            </a:endParaRPr>
          </a:p>
          <a:p>
            <a:pPr marL="685800" lvl="2" indent="-342900" defTabSz="914400" eaLnBrk="0" fontAlgn="base" hangingPunct="0">
              <a:spcBef>
                <a:spcPts val="600"/>
              </a:spcBef>
              <a:spcAft>
                <a:spcPts val="200"/>
              </a:spcAft>
              <a:buClr>
                <a:srgbClr val="0F5494"/>
              </a:buClr>
            </a:pPr>
            <a:r>
              <a:rPr lang="en-GB" sz="1850" kern="0" dirty="0">
                <a:solidFill>
                  <a:srgbClr val="0F5494"/>
                </a:solidFill>
                <a:latin typeface="Verdana"/>
              </a:rPr>
              <a:t>regular testing of the  measures,  </a:t>
            </a:r>
            <a:endParaRPr lang="fr-BE" sz="1850" kern="0" dirty="0">
              <a:solidFill>
                <a:srgbClr val="0F5494"/>
              </a:solidFill>
              <a:latin typeface="Verdana"/>
            </a:endParaRPr>
          </a:p>
          <a:p>
            <a:pPr marL="685800" lvl="2" indent="-342900" defTabSz="914400" eaLnBrk="0" fontAlgn="base" hangingPunct="0">
              <a:spcBef>
                <a:spcPts val="600"/>
              </a:spcBef>
              <a:spcAft>
                <a:spcPts val="200"/>
              </a:spcAft>
              <a:buClr>
                <a:srgbClr val="0F5494"/>
              </a:buClr>
            </a:pPr>
            <a:r>
              <a:rPr lang="en-GB" sz="1850" kern="0" dirty="0">
                <a:solidFill>
                  <a:srgbClr val="0F5494"/>
                </a:solidFill>
                <a:latin typeface="Verdana"/>
              </a:rPr>
              <a:t>ability to restore access in case  of a physical or technical incident, </a:t>
            </a:r>
            <a:endParaRPr lang="fr-BE" sz="1850" kern="0" dirty="0">
              <a:solidFill>
                <a:srgbClr val="0F5494"/>
              </a:solidFill>
              <a:latin typeface="Verdana"/>
            </a:endParaRPr>
          </a:p>
          <a:p>
            <a:pPr marL="685800" lvl="2" indent="-342900" defTabSz="914400" eaLnBrk="0" fontAlgn="base" hangingPunct="0">
              <a:spcBef>
                <a:spcPts val="600"/>
              </a:spcBef>
              <a:spcAft>
                <a:spcPts val="200"/>
              </a:spcAft>
              <a:buClr>
                <a:srgbClr val="0F5494"/>
              </a:buClr>
            </a:pPr>
            <a:r>
              <a:rPr lang="en-GB" sz="1850" kern="0" dirty="0">
                <a:solidFill>
                  <a:srgbClr val="0F5494"/>
                </a:solidFill>
                <a:latin typeface="Verdana"/>
              </a:rPr>
              <a:t>protection against accidental or unlawful destruction, loss, alteration, unauthorised disclosure of etc. ) </a:t>
            </a:r>
            <a:endParaRPr lang="en-GB" sz="1850" kern="0" dirty="0" smtClean="0">
              <a:solidFill>
                <a:srgbClr val="0F5494"/>
              </a:solidFill>
              <a:latin typeface="Verdana"/>
            </a:endParaRPr>
          </a:p>
          <a:p>
            <a:pPr marL="685800" lvl="2" indent="-342900" defTabSz="914400" eaLnBrk="0" fontAlgn="base" hangingPunct="0">
              <a:spcBef>
                <a:spcPts val="600"/>
              </a:spcBef>
              <a:spcAft>
                <a:spcPts val="200"/>
              </a:spcAft>
              <a:buClr>
                <a:srgbClr val="0F5494"/>
              </a:buClr>
            </a:pPr>
            <a:r>
              <a:rPr lang="en-GB" sz="1850" kern="0" dirty="0" smtClean="0">
                <a:solidFill>
                  <a:srgbClr val="0F5494"/>
                </a:solidFill>
                <a:latin typeface="Verdana"/>
              </a:rPr>
              <a:t>etc</a:t>
            </a:r>
            <a:endParaRPr lang="fr-BE" sz="1850" kern="0" dirty="0">
              <a:solidFill>
                <a:srgbClr val="0F5494"/>
              </a:solidFill>
              <a:latin typeface="Verdana"/>
            </a:endParaRPr>
          </a:p>
          <a:p>
            <a:pPr marL="0" indent="0" defTabSz="914400" eaLnBrk="0" fontAlgn="base" hangingPunct="0">
              <a:spcBef>
                <a:spcPts val="600"/>
              </a:spcBef>
              <a:spcAft>
                <a:spcPts val="200"/>
              </a:spcAft>
              <a:buClr>
                <a:srgbClr val="0F5494"/>
              </a:buClr>
              <a:buNone/>
            </a:pPr>
            <a:r>
              <a:rPr lang="en-US" sz="2000" b="1" kern="0" dirty="0">
                <a:solidFill>
                  <a:schemeClr val="accent6">
                    <a:lumMod val="50000"/>
                  </a:schemeClr>
                </a:solidFill>
                <a:latin typeface="Verdana"/>
              </a:rPr>
              <a:t>In case of  </a:t>
            </a:r>
            <a:r>
              <a:rPr lang="en-US" sz="2000" b="1" kern="0" dirty="0" smtClean="0">
                <a:solidFill>
                  <a:schemeClr val="accent6">
                    <a:lumMod val="50000"/>
                  </a:schemeClr>
                </a:solidFill>
                <a:latin typeface="Verdana"/>
              </a:rPr>
              <a:t>breach </a:t>
            </a:r>
            <a:r>
              <a:rPr lang="en-US" sz="2000" b="1" kern="0" dirty="0">
                <a:solidFill>
                  <a:schemeClr val="accent6">
                    <a:lumMod val="50000"/>
                  </a:schemeClr>
                </a:solidFill>
                <a:latin typeface="Verdana"/>
              </a:rPr>
              <a:t>of or non- compliance to the data protection obligations</a:t>
            </a:r>
            <a:r>
              <a:rPr lang="en-US" sz="2000" b="1" kern="0" dirty="0" smtClean="0">
                <a:solidFill>
                  <a:schemeClr val="accent6">
                    <a:lumMod val="50000"/>
                  </a:schemeClr>
                </a:solidFill>
                <a:latin typeface="Verdana"/>
              </a:rPr>
              <a:t>, </a:t>
            </a:r>
            <a:r>
              <a:rPr lang="en-US" sz="2000" b="1" kern="0" dirty="0">
                <a:solidFill>
                  <a:schemeClr val="accent6">
                    <a:lumMod val="50000"/>
                  </a:schemeClr>
                </a:solidFill>
                <a:latin typeface="Verdana"/>
              </a:rPr>
              <a:t>CINEA may terminate the contract &amp; </a:t>
            </a:r>
            <a:r>
              <a:rPr lang="en-US" sz="2000" b="1" kern="0" dirty="0" smtClean="0">
                <a:solidFill>
                  <a:schemeClr val="accent6">
                    <a:lumMod val="50000"/>
                  </a:schemeClr>
                </a:solidFill>
                <a:latin typeface="Verdana"/>
              </a:rPr>
              <a:t>compensation for damage may apply </a:t>
            </a:r>
            <a:endParaRPr lang="fr-BE" b="1" dirty="0">
              <a:solidFill>
                <a:schemeClr val="accent6">
                  <a:lumMod val="50000"/>
                </a:schemeClr>
              </a:solidFill>
            </a:endParaRPr>
          </a:p>
        </p:txBody>
      </p:sp>
      <p:sp>
        <p:nvSpPr>
          <p:cNvPr id="4" name="Title 3"/>
          <p:cNvSpPr>
            <a:spLocks noGrp="1"/>
          </p:cNvSpPr>
          <p:nvPr>
            <p:ph type="title"/>
          </p:nvPr>
        </p:nvSpPr>
        <p:spPr/>
        <p:txBody>
          <a:bodyPr/>
          <a:lstStyle/>
          <a:p>
            <a:r>
              <a:rPr lang="en-GB" b="1" kern="0" dirty="0">
                <a:solidFill>
                  <a:srgbClr val="0F5494"/>
                </a:solidFill>
                <a:latin typeface="Verdana"/>
              </a:rPr>
              <a:t>3.What are the obligations for Data Processor?</a:t>
            </a:r>
            <a:endParaRPr lang="fr-BE" dirty="0"/>
          </a:p>
        </p:txBody>
      </p:sp>
    </p:spTree>
    <p:extLst>
      <p:ext uri="{BB962C8B-B14F-4D97-AF65-F5344CB8AC3E}">
        <p14:creationId xmlns:p14="http://schemas.microsoft.com/office/powerpoint/2010/main" val="26523726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6885</TotalTime>
  <Words>2259</Words>
  <Application>Microsoft Office PowerPoint</Application>
  <PresentationFormat>On-screen Show (4:3)</PresentationFormat>
  <Paragraphs>232</Paragraphs>
  <Slides>21</Slides>
  <Notes>16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7" baseType="lpstr">
      <vt:lpstr>Arial</vt:lpstr>
      <vt:lpstr>Verdana</vt:lpstr>
      <vt:lpstr>Wingdings</vt:lpstr>
      <vt:lpstr>Default Design</vt:lpstr>
      <vt:lpstr>Office Theme</vt:lpstr>
      <vt:lpstr>Document</vt:lpstr>
      <vt:lpstr> Data protection requirements  for Contractors  in the scope of EMFAF projects</vt:lpstr>
      <vt:lpstr>1.Data protection Legislation: </vt:lpstr>
      <vt:lpstr>1.Data protection Legislation: </vt:lpstr>
      <vt:lpstr>1.Data protection Legislation: </vt:lpstr>
      <vt:lpstr>2.Who are the key players?</vt:lpstr>
      <vt:lpstr>2. Data protection principles</vt:lpstr>
      <vt:lpstr>3.What are the obligations for Data Processor?</vt:lpstr>
      <vt:lpstr>3.What are the obligations for Data Processor?</vt:lpstr>
      <vt:lpstr>3.What are the obligations for Data Processor?</vt:lpstr>
      <vt:lpstr>4.Where is personal data involved?</vt:lpstr>
      <vt:lpstr>5. What to do in case of data breaches? (1/3)</vt:lpstr>
      <vt:lpstr>5. What to do in case of data breaches? (2/3)</vt:lpstr>
      <vt:lpstr>What to do in case of data breaches? (3/3)</vt:lpstr>
      <vt:lpstr> For further information: </vt:lpstr>
      <vt:lpstr> National Data Protection Authorities</vt:lpstr>
      <vt:lpstr> National Data Protection Authorities</vt:lpstr>
      <vt:lpstr> National Data Protection Authorities</vt:lpstr>
      <vt:lpstr> National Data Protection Authorities</vt:lpstr>
      <vt:lpstr> National Data Protection Authorities</vt:lpstr>
      <vt:lpstr> CINEA webmasters data protection checklist </vt:lpstr>
      <vt:lpstr>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FALCO Francesco (CINEA)</cp:lastModifiedBy>
  <cp:revision>412</cp:revision>
  <cp:lastPrinted>2018-10-26T16:30:22Z</cp:lastPrinted>
  <dcterms:created xsi:type="dcterms:W3CDTF">2011-10-28T10:25:18Z</dcterms:created>
  <dcterms:modified xsi:type="dcterms:W3CDTF">2021-06-29T13:36:56Z</dcterms:modified>
</cp:coreProperties>
</file>