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751" r:id="rId5"/>
    <p:sldId id="752" r:id="rId6"/>
    <p:sldId id="741" r:id="rId7"/>
    <p:sldId id="753" r:id="rId8"/>
    <p:sldId id="754" r:id="rId9"/>
    <p:sldId id="756" r:id="rId10"/>
    <p:sldId id="758" r:id="rId11"/>
    <p:sldId id="757" r:id="rId12"/>
    <p:sldId id="759" r:id="rId13"/>
    <p:sldId id="760" r:id="rId14"/>
    <p:sldId id="761" r:id="rId15"/>
    <p:sldId id="762" r:id="rId16"/>
    <p:sldId id="763" r:id="rId17"/>
    <p:sldId id="764" r:id="rId18"/>
    <p:sldId id="765" r:id="rId19"/>
    <p:sldId id="766" r:id="rId20"/>
    <p:sldId id="767" r:id="rId21"/>
    <p:sldId id="769" r:id="rId22"/>
    <p:sldId id="771" r:id="rId23"/>
    <p:sldId id="772" r:id="rId24"/>
    <p:sldId id="773" r:id="rId25"/>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65" userDrawn="1">
          <p15:clr>
            <a:srgbClr val="A4A3A4"/>
          </p15:clr>
        </p15:guide>
        <p15:guide id="3" orient="horz" pos="709" userDrawn="1">
          <p15:clr>
            <a:srgbClr val="A4A3A4"/>
          </p15:clr>
        </p15:guide>
        <p15:guide id="5" pos="529" userDrawn="1">
          <p15:clr>
            <a:srgbClr val="A4A3A4"/>
          </p15:clr>
        </p15:guide>
        <p15:guide id="6" orient="horz" pos="3475" userDrawn="1">
          <p15:clr>
            <a:srgbClr val="A4A3A4"/>
          </p15:clr>
        </p15:guide>
        <p15:guide id="7" orient="horz" pos="1162" userDrawn="1">
          <p15:clr>
            <a:srgbClr val="A4A3A4"/>
          </p15:clr>
        </p15:guide>
        <p15:guide id="8" pos="1387" userDrawn="1">
          <p15:clr>
            <a:srgbClr val="A4A3A4"/>
          </p15:clr>
        </p15:guide>
        <p15:guide id="9" orient="horz" pos="1933"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OSINSKA Maja (CINEA)" initials="MM(" lastIdx="2" clrIdx="0">
    <p:extLst>
      <p:ext uri="{19B8F6BF-5375-455C-9EA6-DF929625EA0E}">
        <p15:presenceInfo xmlns:p15="http://schemas.microsoft.com/office/powerpoint/2012/main" userId="S-1-5-21-1606980848-2025429265-839522115-420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B341"/>
    <a:srgbClr val="B1C28B"/>
    <a:srgbClr val="9BC275"/>
    <a:srgbClr val="0356B1"/>
    <a:srgbClr val="C2D599"/>
    <a:srgbClr val="00B8D2"/>
    <a:srgbClr val="024B9C"/>
    <a:srgbClr val="024EA2"/>
    <a:srgbClr val="4CDE00"/>
    <a:srgbClr val="F39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4" autoAdjust="0"/>
    <p:restoredTop sz="63267" autoAdjust="0"/>
  </p:normalViewPr>
  <p:slideViewPr>
    <p:cSldViewPr>
      <p:cViewPr varScale="1">
        <p:scale>
          <a:sx n="55" d="100"/>
          <a:sy n="55" d="100"/>
        </p:scale>
        <p:origin x="1680" y="62"/>
      </p:cViewPr>
      <p:guideLst>
        <p:guide pos="665"/>
        <p:guide orient="horz" pos="709"/>
        <p:guide pos="529"/>
        <p:guide orient="horz" pos="3475"/>
        <p:guide orient="horz" pos="1162"/>
        <p:guide pos="1387"/>
        <p:guide orient="horz" pos="1933"/>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111" d="100"/>
          <a:sy n="111" d="100"/>
        </p:scale>
        <p:origin x="4488" y="224"/>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3A939EFE-0303-44F6-9A16-FD3B5E015DB1}" type="datetimeFigureOut">
              <a:rPr lang="en-GB" smtClean="0"/>
              <a:t>06/09/2022</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A3B926D1-0013-4A80-B64E-9D824EE65210}" type="datetimeFigureOut">
              <a:rPr lang="en-GB" smtClean="0"/>
              <a:t>06/09/2022</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8384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3894890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113591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3311568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1140683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20</a:t>
            </a:fld>
            <a:endParaRPr lang="en-GB"/>
          </a:p>
        </p:txBody>
      </p:sp>
    </p:spTree>
    <p:extLst>
      <p:ext uri="{BB962C8B-B14F-4D97-AF65-F5344CB8AC3E}">
        <p14:creationId xmlns:p14="http://schemas.microsoft.com/office/powerpoint/2010/main" val="296124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169446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gn="just">
              <a:lnSpc>
                <a:spcPct val="107000"/>
              </a:lnSpc>
              <a:spcAft>
                <a:spcPts val="800"/>
              </a:spcAft>
              <a:buFont typeface="Arial" panose="020B0604020202020204" pitchFamily="34" charset="0"/>
              <a:buChar char="•"/>
            </a:pP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endParaRPr lang="en-GB" sz="2000" dirty="0"/>
          </a:p>
          <a:p>
            <a:pPr marL="108000" indent="-457200">
              <a:spcAft>
                <a:spcPts val="6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FR" sz="1800" b="1" dirty="0" smtClean="0"/>
              <a:t>Projects</a:t>
            </a:r>
          </a:p>
          <a:p>
            <a:pPr marL="108000" indent="-457200"/>
            <a:r>
              <a:rPr lang="fr-FR" sz="1800" dirty="0" smtClean="0"/>
              <a:t>•	</a:t>
            </a:r>
            <a:r>
              <a:rPr lang="fr-FR" sz="1800" dirty="0" err="1" smtClean="0"/>
              <a:t>Develop</a:t>
            </a:r>
            <a:r>
              <a:rPr lang="fr-FR" sz="1800" dirty="0" smtClean="0"/>
              <a:t> and </a:t>
            </a:r>
            <a:r>
              <a:rPr lang="fr-FR" sz="1800" dirty="0" err="1" smtClean="0"/>
              <a:t>demonstrate</a:t>
            </a:r>
            <a:r>
              <a:rPr lang="fr-FR" sz="1800" dirty="0" smtClean="0"/>
              <a:t> </a:t>
            </a:r>
            <a:r>
              <a:rPr lang="fr-FR" sz="1800" dirty="0" err="1" smtClean="0"/>
              <a:t>eco-innovative</a:t>
            </a:r>
            <a:r>
              <a:rPr lang="fr-FR" sz="1800" dirty="0" smtClean="0"/>
              <a:t> techniques and </a:t>
            </a:r>
            <a:r>
              <a:rPr lang="fr-FR" sz="1800" dirty="0" err="1" smtClean="0"/>
              <a:t>approaches</a:t>
            </a:r>
            <a:endParaRPr lang="fr-FR" sz="1800" dirty="0" smtClean="0"/>
          </a:p>
          <a:p>
            <a:r>
              <a:rPr lang="fr-FR" sz="1800" dirty="0" smtClean="0"/>
              <a:t>• </a:t>
            </a:r>
            <a:r>
              <a:rPr lang="en-US" sz="1800" dirty="0" smtClean="0"/>
              <a:t>Promote best practices and  behavioral changes </a:t>
            </a:r>
            <a:endParaRPr lang="fr-FR" sz="1800" dirty="0" smtClean="0"/>
          </a:p>
          <a:p>
            <a:pPr marL="108000" indent="-457200"/>
            <a:r>
              <a:rPr lang="fr-FR" sz="1800" dirty="0" smtClean="0"/>
              <a:t>•	Help to </a:t>
            </a:r>
            <a:r>
              <a:rPr lang="fr-FR" sz="1800" dirty="0" err="1" smtClean="0"/>
              <a:t>implement</a:t>
            </a:r>
            <a:r>
              <a:rPr lang="fr-FR" sz="1800" dirty="0" smtClean="0"/>
              <a:t> and </a:t>
            </a:r>
            <a:r>
              <a:rPr lang="fr-FR" sz="1800" dirty="0" err="1" smtClean="0"/>
              <a:t>enforce</a:t>
            </a:r>
            <a:r>
              <a:rPr lang="fr-FR" sz="1800" dirty="0" smtClean="0"/>
              <a:t> plans and </a:t>
            </a:r>
            <a:r>
              <a:rPr lang="fr-FR" sz="1800" dirty="0" err="1" smtClean="0"/>
              <a:t>strategies</a:t>
            </a:r>
            <a:r>
              <a:rPr lang="fr-FR" sz="1800" dirty="0" smtClean="0"/>
              <a:t>, in compliance </a:t>
            </a:r>
            <a:r>
              <a:rPr lang="fr-FR" sz="1800" dirty="0" err="1" smtClean="0"/>
              <a:t>with</a:t>
            </a:r>
            <a:r>
              <a:rPr lang="fr-FR" sz="1800" dirty="0" smtClean="0"/>
              <a:t> EU </a:t>
            </a:r>
            <a:r>
              <a:rPr lang="fr-FR" sz="1800" dirty="0" err="1" smtClean="0"/>
              <a:t>legislation</a:t>
            </a:r>
            <a:r>
              <a:rPr lang="fr-FR" sz="1800" dirty="0" smtClean="0"/>
              <a:t>.</a:t>
            </a:r>
          </a:p>
          <a:p>
            <a:pPr marL="108000" indent="-457200"/>
            <a:r>
              <a:rPr lang="fr-FR" sz="1800" dirty="0" smtClean="0"/>
              <a:t>•	Catalyse the large-</a:t>
            </a:r>
            <a:r>
              <a:rPr lang="fr-FR" sz="1800" dirty="0" err="1" smtClean="0"/>
              <a:t>scale</a:t>
            </a:r>
            <a:r>
              <a:rPr lang="fr-FR" sz="1800" dirty="0" smtClean="0"/>
              <a:t> </a:t>
            </a:r>
            <a:r>
              <a:rPr lang="fr-FR" sz="1800" dirty="0" err="1" smtClean="0"/>
              <a:t>deployment</a:t>
            </a:r>
            <a:r>
              <a:rPr lang="fr-FR" sz="1800" dirty="0" smtClean="0"/>
              <a:t> of </a:t>
            </a:r>
            <a:r>
              <a:rPr lang="fr-FR" sz="1800" dirty="0" err="1" smtClean="0"/>
              <a:t>successful</a:t>
            </a:r>
            <a:r>
              <a:rPr lang="fr-FR" sz="1800" dirty="0" smtClean="0"/>
              <a:t> solutions</a:t>
            </a:r>
          </a:p>
          <a:p>
            <a:pPr>
              <a:spcAft>
                <a:spcPts val="600"/>
              </a:spcAft>
            </a:pPr>
            <a:r>
              <a:rPr lang="fr-FR" sz="1800" dirty="0" smtClean="0"/>
              <a:t>• </a:t>
            </a:r>
            <a:r>
              <a:rPr lang="fr-FR" sz="1800" dirty="0" err="1" smtClean="0"/>
              <a:t>Contributes</a:t>
            </a:r>
            <a:r>
              <a:rPr lang="fr-FR" sz="1800" dirty="0" smtClean="0"/>
              <a:t> to </a:t>
            </a:r>
            <a:r>
              <a:rPr lang="fr-FR" sz="1800" dirty="0" err="1" smtClean="0"/>
              <a:t>policies</a:t>
            </a:r>
            <a:r>
              <a:rPr lang="fr-FR" sz="1800" dirty="0" smtClean="0"/>
              <a:t> and </a:t>
            </a:r>
            <a:r>
              <a:rPr lang="fr-FR" sz="1800" dirty="0" err="1" smtClean="0"/>
              <a:t>legislation</a:t>
            </a:r>
            <a:r>
              <a:rPr lang="fr-FR" sz="1800" dirty="0" smtClean="0"/>
              <a:t>  </a:t>
            </a:r>
            <a:r>
              <a:rPr lang="fr-FR" sz="1800" dirty="0" err="1" smtClean="0"/>
              <a:t>development</a:t>
            </a:r>
            <a:r>
              <a:rPr lang="fr-FR" sz="1800" dirty="0" smtClean="0"/>
              <a:t>, monitoring and </a:t>
            </a:r>
            <a:r>
              <a:rPr lang="fr-FR" sz="1800" dirty="0" err="1" smtClean="0"/>
              <a:t>enforcement</a:t>
            </a:r>
            <a:endParaRPr lang="fr-FR" sz="1800" dirty="0" smtClean="0"/>
          </a:p>
          <a:p>
            <a:pPr marL="108000" indent="-457200">
              <a:spcAft>
                <a:spcPts val="200"/>
              </a:spcAft>
            </a:pPr>
            <a:r>
              <a:rPr lang="fr-FR" sz="1800" dirty="0" smtClean="0"/>
              <a:t>• Help </a:t>
            </a:r>
            <a:r>
              <a:rPr lang="fr-FR" sz="1800" dirty="0" err="1" smtClean="0"/>
              <a:t>Member</a:t>
            </a:r>
            <a:r>
              <a:rPr lang="fr-FR" sz="1800" dirty="0" smtClean="0"/>
              <a:t> States to </a:t>
            </a:r>
            <a:r>
              <a:rPr lang="fr-FR" sz="1800" dirty="0" err="1" smtClean="0"/>
              <a:t>improve</a:t>
            </a:r>
            <a:r>
              <a:rPr lang="fr-FR" sz="1800" dirty="0" smtClean="0"/>
              <a:t> </a:t>
            </a:r>
            <a:r>
              <a:rPr lang="fr-FR" sz="1800" dirty="0" err="1" smtClean="0"/>
              <a:t>their</a:t>
            </a:r>
            <a:r>
              <a:rPr lang="fr-FR" sz="1800" dirty="0" smtClean="0"/>
              <a:t> </a:t>
            </a:r>
            <a:r>
              <a:rPr lang="fr-FR" sz="1800" dirty="0" err="1" smtClean="0"/>
              <a:t>implementation</a:t>
            </a:r>
            <a:r>
              <a:rPr lang="fr-FR" sz="1800" dirty="0" smtClean="0"/>
              <a:t> </a:t>
            </a:r>
          </a:p>
          <a:p>
            <a:pPr>
              <a:spcAft>
                <a:spcPts val="600"/>
              </a:spcAft>
            </a:pPr>
            <a:r>
              <a:rPr lang="fr-FR" sz="1800" b="1" dirty="0" smtClean="0"/>
              <a:t>Project </a:t>
            </a:r>
            <a:r>
              <a:rPr lang="fr-FR" sz="1800" b="1" dirty="0" err="1" smtClean="0"/>
              <a:t>beneficiaries</a:t>
            </a:r>
            <a:r>
              <a:rPr lang="fr-FR" sz="1800" b="1" dirty="0" smtClean="0"/>
              <a:t> are: </a:t>
            </a:r>
          </a:p>
          <a:p>
            <a:pPr marL="108000" indent="-457200">
              <a:spcAft>
                <a:spcPts val="200"/>
              </a:spcAft>
              <a:buFont typeface="Arial" panose="020B0604020202020204" pitchFamily="34" charset="0"/>
              <a:buChar char="•"/>
            </a:pPr>
            <a:r>
              <a:rPr lang="fr-FR" sz="1800" dirty="0" err="1" smtClean="0"/>
              <a:t>Private</a:t>
            </a:r>
            <a:r>
              <a:rPr lang="fr-FR" sz="1800" dirty="0" smtClean="0"/>
              <a:t> </a:t>
            </a:r>
            <a:r>
              <a:rPr lang="fr-FR" sz="1800" dirty="0" err="1" smtClean="0"/>
              <a:t>enterprises</a:t>
            </a:r>
            <a:endParaRPr lang="fr-FR" sz="1800" dirty="0" smtClean="0"/>
          </a:p>
          <a:p>
            <a:pPr marL="108000" indent="-457200">
              <a:spcAft>
                <a:spcPts val="200"/>
              </a:spcAft>
              <a:buFont typeface="Arial" panose="020B0604020202020204" pitchFamily="34" charset="0"/>
              <a:buChar char="•"/>
            </a:pPr>
            <a:r>
              <a:rPr lang="fr-FR" sz="1800" dirty="0" err="1" smtClean="0"/>
              <a:t>NGOs</a:t>
            </a:r>
            <a:r>
              <a:rPr lang="fr-FR" sz="1800" dirty="0" smtClean="0"/>
              <a:t> and civil society organisations</a:t>
            </a:r>
          </a:p>
          <a:p>
            <a:pPr marL="108000" indent="-457200">
              <a:spcAft>
                <a:spcPts val="200"/>
              </a:spcAft>
              <a:buFont typeface="Arial" panose="020B0604020202020204" pitchFamily="34" charset="0"/>
              <a:buChar char="•"/>
            </a:pPr>
            <a:r>
              <a:rPr lang="fr-FR" sz="1800" dirty="0" smtClean="0"/>
              <a:t>Public </a:t>
            </a:r>
            <a:r>
              <a:rPr lang="fr-FR" sz="1800" dirty="0" err="1" smtClean="0"/>
              <a:t>authorities</a:t>
            </a:r>
            <a:endParaRPr lang="fr-FR" sz="1800" dirty="0" smtClean="0"/>
          </a:p>
          <a:p>
            <a:pPr marL="108000" indent="-457200">
              <a:spcAft>
                <a:spcPts val="200"/>
              </a:spcAft>
            </a:pPr>
            <a:endParaRPr lang="fr-FR" sz="1800" dirty="0" smtClean="0"/>
          </a:p>
          <a:p>
            <a:pPr marL="108000" indent="-457200"/>
            <a:endParaRPr lang="fr-FR" sz="1800" dirty="0" smtClean="0"/>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14ECFB-37BE-4AF5-BE68-AF6AE83E91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350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195114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3166" y="4293141"/>
            <a:ext cx="6335949" cy="3753256"/>
          </a:xfrm>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14ECFB-37BE-4AF5-BE68-AF6AE83E91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283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8000" lvl="1" fontAlgn="base">
              <a:spcBef>
                <a:spcPts val="200"/>
              </a:spcBef>
              <a:spcAft>
                <a:spcPts val="300"/>
              </a:spcAft>
            </a:pPr>
            <a:endParaRPr lang="en-US" sz="1500" dirty="0" smtClean="0">
              <a:latin typeface="Arial" panose="020B0604020202020204" pitchFamily="34" charset="0"/>
              <a:cs typeface="Arial" panose="020B0604020202020204" pitchFamily="34" charset="0"/>
            </a:endParaRPr>
          </a:p>
          <a:p>
            <a:pPr marL="648000" marR="0" lvl="1" indent="0" algn="l" defTabSz="914400" rtl="0" eaLnBrk="1" fontAlgn="base" latinLnBrk="0" hangingPunct="1">
              <a:lnSpc>
                <a:spcPct val="100000"/>
              </a:lnSpc>
              <a:spcBef>
                <a:spcPts val="200"/>
              </a:spcBef>
              <a:spcAft>
                <a:spcPts val="300"/>
              </a:spcAft>
              <a:buClrTx/>
              <a:buSzTx/>
              <a:buFontTx/>
              <a:buNone/>
              <a:tabLst/>
              <a:defRPr/>
            </a:pPr>
            <a:r>
              <a:rPr lang="fr-BE" sz="1600" b="1" dirty="0" err="1" smtClean="0">
                <a:cs typeface="Arial" panose="020B0604020202020204" pitchFamily="34" charset="0"/>
              </a:rPr>
              <a:t>Traditional</a:t>
            </a:r>
            <a:r>
              <a:rPr lang="fr-BE" sz="1600" b="1" dirty="0" smtClean="0">
                <a:cs typeface="Arial" panose="020B0604020202020204" pitchFamily="34" charset="0"/>
              </a:rPr>
              <a:t>’ LIFE </a:t>
            </a:r>
            <a:r>
              <a:rPr lang="fr-BE" sz="1600" b="1" dirty="0" err="1" smtClean="0">
                <a:cs typeface="Arial" panose="020B0604020202020204" pitchFamily="34" charset="0"/>
              </a:rPr>
              <a:t>projects</a:t>
            </a:r>
            <a:r>
              <a:rPr lang="fr-BE" sz="1600" b="1" dirty="0" smtClean="0">
                <a:cs typeface="Arial" panose="020B0604020202020204" pitchFamily="34" charset="0"/>
              </a:rPr>
              <a:t> </a:t>
            </a:r>
            <a:r>
              <a:rPr lang="en-US" sz="1600" b="1" dirty="0" smtClean="0">
                <a:cs typeface="Arial" panose="020B0604020202020204" pitchFamily="34" charset="0"/>
              </a:rPr>
              <a:t>aimed to: </a:t>
            </a:r>
            <a:endParaRPr lang="en-GB" sz="1600" b="1" dirty="0" smtClean="0">
              <a:cs typeface="Arial" panose="020B0604020202020204" pitchFamily="34" charset="0"/>
            </a:endParaRPr>
          </a:p>
          <a:p>
            <a:pPr marL="933750" lvl="1" indent="-285750" fontAlgn="base">
              <a:spcBef>
                <a:spcPts val="200"/>
              </a:spcBef>
              <a:spcAft>
                <a:spcPts val="300"/>
              </a:spcAft>
              <a:buFont typeface="Arial" panose="020B0604020202020204" pitchFamily="34" charset="0"/>
              <a:buChar char="•"/>
            </a:pPr>
            <a:r>
              <a:rPr lang="en-US" sz="1500" dirty="0" smtClean="0">
                <a:latin typeface="Arial" panose="020B0604020202020204" pitchFamily="34" charset="0"/>
                <a:cs typeface="Arial" panose="020B0604020202020204" pitchFamily="34" charset="0"/>
              </a:rPr>
              <a:t>develop, demonstrate and promote innovative techniques, methods and approaches; </a:t>
            </a:r>
            <a:endParaRPr lang="en-GB" sz="1500" dirty="0" smtClean="0">
              <a:latin typeface="Arial" panose="020B0604020202020204" pitchFamily="34" charset="0"/>
              <a:cs typeface="Arial" panose="020B0604020202020204" pitchFamily="34" charset="0"/>
            </a:endParaRPr>
          </a:p>
          <a:p>
            <a:pPr marL="933750" lvl="1" indent="-285750" fontAlgn="base">
              <a:spcBef>
                <a:spcPts val="200"/>
              </a:spcBef>
              <a:spcAft>
                <a:spcPts val="300"/>
              </a:spcAft>
              <a:buFont typeface="Arial" panose="020B0604020202020204" pitchFamily="34" charset="0"/>
              <a:buChar char="•"/>
            </a:pPr>
            <a:r>
              <a:rPr lang="en-US" sz="1500" dirty="0" smtClean="0">
                <a:latin typeface="Arial" panose="020B0604020202020204" pitchFamily="34" charset="0"/>
                <a:cs typeface="Arial" panose="020B0604020202020204" pitchFamily="34" charset="0"/>
              </a:rPr>
              <a:t>contribute to the knowledge base and to the application of best practices; </a:t>
            </a:r>
            <a:endParaRPr lang="en-GB" sz="1500" dirty="0" smtClean="0">
              <a:latin typeface="Arial" panose="020B0604020202020204" pitchFamily="34" charset="0"/>
              <a:cs typeface="Arial" panose="020B0604020202020204" pitchFamily="34" charset="0"/>
            </a:endParaRPr>
          </a:p>
          <a:p>
            <a:pPr marL="933750" lvl="1" indent="-285750" fontAlgn="base">
              <a:spcBef>
                <a:spcPts val="200"/>
              </a:spcBef>
              <a:spcAft>
                <a:spcPts val="300"/>
              </a:spcAft>
              <a:buFont typeface="Arial" panose="020B0604020202020204" pitchFamily="34" charset="0"/>
              <a:buChar char="•"/>
            </a:pPr>
            <a:r>
              <a:rPr lang="en-US" sz="1500" dirty="0" smtClean="0">
                <a:latin typeface="Arial" panose="020B0604020202020204" pitchFamily="34" charset="0"/>
                <a:cs typeface="Arial" panose="020B0604020202020204" pitchFamily="34" charset="0"/>
              </a:rPr>
              <a:t>support the development, implementation, monitoring and enforcement of the relevant Union legislation and policy, including by improving governance at all levels, in particular through enhancing capacities of public and private actors and the involvement of civil society; </a:t>
            </a:r>
            <a:endParaRPr lang="en-GB" sz="1500" dirty="0" smtClean="0">
              <a:latin typeface="Arial" panose="020B0604020202020204" pitchFamily="34" charset="0"/>
              <a:cs typeface="Arial" panose="020B0604020202020204" pitchFamily="34" charset="0"/>
            </a:endParaRPr>
          </a:p>
          <a:p>
            <a:pPr marL="933750" lvl="1" indent="-285750">
              <a:spcBef>
                <a:spcPts val="200"/>
              </a:spcBef>
              <a:spcAft>
                <a:spcPts val="1200"/>
              </a:spcAft>
              <a:buFont typeface="Arial" panose="020B0604020202020204" pitchFamily="34" charset="0"/>
              <a:buChar char="•"/>
            </a:pPr>
            <a:r>
              <a:rPr lang="en-US" sz="1500" dirty="0" err="1" smtClean="0">
                <a:latin typeface="Arial" panose="020B0604020202020204" pitchFamily="34" charset="0"/>
                <a:cs typeface="Arial" panose="020B0604020202020204" pitchFamily="34" charset="0"/>
              </a:rPr>
              <a:t>catalyse</a:t>
            </a:r>
            <a:r>
              <a:rPr lang="en-US" sz="1500" dirty="0" smtClean="0">
                <a:latin typeface="Arial" panose="020B0604020202020204" pitchFamily="34" charset="0"/>
                <a:cs typeface="Arial" panose="020B0604020202020204" pitchFamily="34" charset="0"/>
              </a:rPr>
              <a:t> the large-scale deployment of successful technical and policy related solutions for implementing the relevant Union legislation and policy by replicating results, integrating related objectives into other policies and into public and private sector practices, </a:t>
            </a:r>
            <a:r>
              <a:rPr lang="en-US" sz="1500" dirty="0" err="1" smtClean="0">
                <a:latin typeface="Arial" panose="020B0604020202020204" pitchFamily="34" charset="0"/>
                <a:cs typeface="Arial" panose="020B0604020202020204" pitchFamily="34" charset="0"/>
              </a:rPr>
              <a:t>mobilising</a:t>
            </a:r>
            <a:r>
              <a:rPr lang="en-US" sz="1500" dirty="0" smtClean="0">
                <a:latin typeface="Arial" panose="020B0604020202020204" pitchFamily="34" charset="0"/>
                <a:cs typeface="Arial" panose="020B0604020202020204" pitchFamily="34" charset="0"/>
              </a:rPr>
              <a:t> investment and improving access to finance</a:t>
            </a:r>
            <a:endParaRPr lang="fr-BE" sz="1500" dirty="0" smtClean="0">
              <a:latin typeface="Arial" panose="020B0604020202020204" pitchFamily="34" charset="0"/>
              <a:cs typeface="Arial" panose="020B0604020202020204" pitchFamily="34" charset="0"/>
            </a:endParaRPr>
          </a:p>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3467749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3418174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296229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281568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155258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endParaRPr lang="en-GB" dirty="0">
              <a:solidFill>
                <a:schemeClr val="accent4"/>
              </a:solidFill>
            </a:endParaRPr>
          </a:p>
        </p:txBody>
      </p:sp>
      <p:sp>
        <p:nvSpPr>
          <p:cNvPr id="6" name="Title 1"/>
          <p:cNvSpPr>
            <a:spLocks noGrp="1"/>
          </p:cNvSpPr>
          <p:nvPr>
            <p:ph type="ctrTitle"/>
          </p:nvPr>
        </p:nvSpPr>
        <p:spPr>
          <a:xfrm>
            <a:off x="1071350" y="2488675"/>
            <a:ext cx="10065224" cy="1653420"/>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00416"/>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pic>
        <p:nvPicPr>
          <p:cNvPr id="10" name="Image 9">
            <a:extLst>
              <a:ext uri="{FF2B5EF4-FFF2-40B4-BE49-F238E27FC236}">
                <a16:creationId xmlns:a16="http://schemas.microsoft.com/office/drawing/2014/main" id="{68498A33-8940-0C41-B2B7-5823564EDC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7571" y="258144"/>
            <a:ext cx="1668865" cy="1152461"/>
          </a:xfrm>
          <a:prstGeom prst="rect">
            <a:avLst/>
          </a:prstGeom>
        </p:spPr>
      </p:pic>
      <p:pic>
        <p:nvPicPr>
          <p:cNvPr id="18" name="Image 17">
            <a:extLst>
              <a:ext uri="{FF2B5EF4-FFF2-40B4-BE49-F238E27FC236}">
                <a16:creationId xmlns:a16="http://schemas.microsoft.com/office/drawing/2014/main" id="{73E8AA13-1374-DC4D-BC41-E84D4DA250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3238" y="6335393"/>
            <a:ext cx="785524" cy="544799"/>
          </a:xfrm>
          <a:prstGeom prst="rect">
            <a:avLst/>
          </a:prstGeom>
        </p:spPr>
      </p:pic>
      <p:pic>
        <p:nvPicPr>
          <p:cNvPr id="21" name="Image 20">
            <a:extLst>
              <a:ext uri="{FF2B5EF4-FFF2-40B4-BE49-F238E27FC236}">
                <a16:creationId xmlns:a16="http://schemas.microsoft.com/office/drawing/2014/main" id="{F69BF826-34BE-E040-B601-D81738D54FD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687" y="5563922"/>
            <a:ext cx="1016969" cy="799668"/>
          </a:xfrm>
          <a:prstGeom prst="rect">
            <a:avLst/>
          </a:prstGeom>
        </p:spPr>
      </p:pic>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a:xfrm>
            <a:off x="4856922" y="6109905"/>
            <a:ext cx="2743200" cy="365125"/>
          </a:xfrm>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a:xfrm>
            <a:off x="4856922" y="6082590"/>
            <a:ext cx="2743200" cy="365125"/>
          </a:xfrm>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a:xfrm>
            <a:off x="4856922" y="6109644"/>
            <a:ext cx="2743200" cy="365125"/>
          </a:xfrm>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4856922" y="6082590"/>
            <a:ext cx="2743200" cy="365125"/>
          </a:xfrm>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882054" y="-48814"/>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4635317" y="6082590"/>
            <a:ext cx="2743200" cy="365125"/>
          </a:xfrm>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4856922" y="6136654"/>
            <a:ext cx="2743200" cy="365125"/>
          </a:xfrm>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4724400" y="6142107"/>
            <a:ext cx="2743200" cy="365125"/>
          </a:xfrm>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820439" y="6104233"/>
            <a:ext cx="2743200" cy="365125"/>
          </a:xfrm>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a:xfrm>
            <a:off x="2373022" y="6241393"/>
            <a:ext cx="2743200" cy="365125"/>
          </a:xfrm>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pic>
        <p:nvPicPr>
          <p:cNvPr id="13" name="Image 12">
            <a:extLst>
              <a:ext uri="{FF2B5EF4-FFF2-40B4-BE49-F238E27FC236}">
                <a16:creationId xmlns:a16="http://schemas.microsoft.com/office/drawing/2014/main" id="{000EA104-6311-5E47-A5A4-5F6AFAA4A3E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687" y="5912699"/>
            <a:ext cx="1016969" cy="799668"/>
          </a:xfrm>
          <a:prstGeom prst="rect">
            <a:avLst/>
          </a:prstGeom>
        </p:spPr>
      </p:pic>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pic>
        <p:nvPicPr>
          <p:cNvPr id="15" name="Image 14">
            <a:extLst>
              <a:ext uri="{FF2B5EF4-FFF2-40B4-BE49-F238E27FC236}">
                <a16:creationId xmlns:a16="http://schemas.microsoft.com/office/drawing/2014/main" id="{3AF6F55C-2897-E647-8558-8BEDD3FAAB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687" y="5422568"/>
            <a:ext cx="1016969" cy="799668"/>
          </a:xfrm>
          <a:prstGeom prst="rect">
            <a:avLst/>
          </a:prstGeom>
        </p:spPr>
      </p:pic>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a:xfrm>
            <a:off x="5036608" y="6126893"/>
            <a:ext cx="2743200" cy="365125"/>
          </a:xfrm>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pic>
        <p:nvPicPr>
          <p:cNvPr id="12" name="Image 11">
            <a:extLst>
              <a:ext uri="{FF2B5EF4-FFF2-40B4-BE49-F238E27FC236}">
                <a16:creationId xmlns:a16="http://schemas.microsoft.com/office/drawing/2014/main" id="{678FF4EC-9D51-6D46-9BCE-E41D8E70E9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036070"/>
            <a:ext cx="626929" cy="455948"/>
          </a:xfrm>
          <a:prstGeom prst="rect">
            <a:avLst/>
          </a:prstGeom>
        </p:spPr>
      </p:pic>
    </p:spTree>
    <p:extLst>
      <p:ext uri="{BB962C8B-B14F-4D97-AF65-F5344CB8AC3E}">
        <p14:creationId xmlns:p14="http://schemas.microsoft.com/office/powerpoint/2010/main" val="37886990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Image 9">
            <a:extLst>
              <a:ext uri="{FF2B5EF4-FFF2-40B4-BE49-F238E27FC236}">
                <a16:creationId xmlns:a16="http://schemas.microsoft.com/office/drawing/2014/main" id="{58919925-D462-2244-8963-2C9DD228AE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036070"/>
            <a:ext cx="626929" cy="455948"/>
          </a:xfrm>
          <a:prstGeom prst="rect">
            <a:avLst/>
          </a:prstGeom>
        </p:spPr>
      </p:pic>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a:xfrm>
            <a:off x="4724400" y="6116227"/>
            <a:ext cx="2743200" cy="365125"/>
          </a:xfrm>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a:xfrm>
            <a:off x="4911319" y="6104233"/>
            <a:ext cx="2743200" cy="365125"/>
          </a:xfrm>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4919448" y="6085374"/>
            <a:ext cx="2743200" cy="365125"/>
          </a:xfrm>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a:xfrm>
            <a:off x="4856922" y="6098765"/>
            <a:ext cx="2743200" cy="365125"/>
          </a:xfrm>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47244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pic>
        <p:nvPicPr>
          <p:cNvPr id="9" name="Image 8">
            <a:extLst>
              <a:ext uri="{FF2B5EF4-FFF2-40B4-BE49-F238E27FC236}">
                <a16:creationId xmlns:a16="http://schemas.microsoft.com/office/drawing/2014/main" id="{B19F991B-8FF5-1445-A640-8FA468FD6DC2}"/>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838200" y="6036070"/>
            <a:ext cx="626929" cy="455948"/>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environment.ec.europa.eu/publications/criteria-and-guidance-protected-areas-designations-staff-working-document_en"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hyperlink" Target="https://www.linkedin.com/company/lifeprogramme/" TargetMode="External"/><Relationship Id="rId18" Type="http://schemas.openxmlformats.org/officeDocument/2006/relationships/image" Target="../media/image26.png"/><Relationship Id="rId3" Type="http://schemas.openxmlformats.org/officeDocument/2006/relationships/image" Target="../media/image23.png"/><Relationship Id="rId21" Type="http://schemas.openxmlformats.org/officeDocument/2006/relationships/hyperlink" Target="https://www.privacy-network.it/violazione-dati-facebook-come-proteggersi/" TargetMode="External"/><Relationship Id="rId7" Type="http://schemas.openxmlformats.org/officeDocument/2006/relationships/hyperlink" Target="https://www.facebook.com/LIFE.programme" TargetMode="External"/><Relationship Id="rId17" Type="http://schemas.openxmlformats.org/officeDocument/2006/relationships/hyperlink" Target="https://uk.wikipedia.org/wiki/Instagram" TargetMode="External"/><Relationship Id="rId2" Type="http://schemas.openxmlformats.org/officeDocument/2006/relationships/notesSlide" Target="../notesSlides/notesSlide15.xml"/><Relationship Id="rId16" Type="http://schemas.openxmlformats.org/officeDocument/2006/relationships/image" Target="../media/image25.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https://twitter.com/lifeprogramme" TargetMode="External"/><Relationship Id="rId11" Type="http://schemas.openxmlformats.org/officeDocument/2006/relationships/image" Target="../media/image24.png"/><Relationship Id="rId24" Type="http://schemas.openxmlformats.org/officeDocument/2006/relationships/hyperlink" Target="https://anantalaibiethestar28.wordpress.com/2015/02/09/bie-sukrit-youtube-official/" TargetMode="External"/><Relationship Id="rId5" Type="http://schemas.openxmlformats.org/officeDocument/2006/relationships/hyperlink" Target="https://twitter.com/lifeprogramme?" TargetMode="External"/><Relationship Id="rId15" Type="http://schemas.openxmlformats.org/officeDocument/2006/relationships/hyperlink" Target="https://freepngimg.com/png/34996-twitter-transparent" TargetMode="External"/><Relationship Id="rId23" Type="http://schemas.microsoft.com/office/2007/relationships/hdphoto" Target="../media/hdphoto1.wdp"/><Relationship Id="rId10" Type="http://schemas.openxmlformats.org/officeDocument/2006/relationships/hyperlink" Target="https://www.instagram.com/lifeprogramme/" TargetMode="External"/><Relationship Id="rId19" Type="http://schemas.openxmlformats.org/officeDocument/2006/relationships/hyperlink" Target="https://pngimg.com/download/55014" TargetMode="External"/><Relationship Id="rId4" Type="http://schemas.openxmlformats.org/officeDocument/2006/relationships/hyperlink" Target="https://cinea.ec.europa.eu/life_en" TargetMode="External"/><Relationship Id="rId9" Type="http://schemas.openxmlformats.org/officeDocument/2006/relationships/hyperlink" Target="https://www.youtube.com/channel/UC-htisi9TeqdRkTTpNtznrg" TargetMode="External"/><Relationship Id="rId22"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cinea.ec.europa.eu/publications/bringing-nature-back-through-life-study_e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92777" y="2008718"/>
            <a:ext cx="10572206" cy="2142232"/>
          </a:xfrm>
        </p:spPr>
        <p:txBody>
          <a:bodyPr>
            <a:noAutofit/>
          </a:bodyPr>
          <a:lstStyle/>
          <a:p>
            <a:pPr fontAlgn="base"/>
            <a:r>
              <a:rPr lang="en-GB" sz="4800" dirty="0"/>
              <a:t>The EU LIFE </a:t>
            </a:r>
            <a:r>
              <a:rPr lang="en-GB" sz="4800" dirty="0" smtClean="0"/>
              <a:t>fund</a:t>
            </a:r>
            <a:br>
              <a:rPr lang="en-GB" sz="4800" dirty="0" smtClean="0"/>
            </a:br>
            <a:r>
              <a:rPr lang="en-GB" sz="4800" dirty="0" smtClean="0">
                <a:latin typeface="PF Square Sans Pro" panose="02000506040000020004" pitchFamily="2" charset="0"/>
              </a:rPr>
              <a:t>LIFE </a:t>
            </a:r>
            <a:r>
              <a:rPr lang="en-GB" sz="4800" dirty="0">
                <a:latin typeface="PF Square Sans Pro" panose="02000506040000020004" pitchFamily="2" charset="0"/>
              </a:rPr>
              <a:t>priorities linked to nature restoration </a:t>
            </a:r>
            <a:r>
              <a:rPr lang="en-GB" sz="8000" dirty="0"/>
              <a:t/>
            </a:r>
            <a:br>
              <a:rPr lang="en-GB" sz="8000" dirty="0"/>
            </a:br>
            <a:r>
              <a:rPr lang="en-GB" sz="4800" dirty="0">
                <a:latin typeface="PF Square Sans Pro" panose="02000506040000020004" pitchFamily="2" charset="0"/>
              </a:rPr>
              <a:t>Key information on how to </a:t>
            </a:r>
            <a:r>
              <a:rPr lang="en-GB" sz="4800" dirty="0" smtClean="0">
                <a:latin typeface="PF Square Sans Pro" panose="02000506040000020004" pitchFamily="2" charset="0"/>
              </a:rPr>
              <a:t>apply</a:t>
            </a:r>
            <a:r>
              <a:rPr lang="en-GB" sz="8000" dirty="0"/>
              <a:t/>
            </a:r>
            <a:br>
              <a:rPr lang="en-GB" sz="8000" dirty="0"/>
            </a:br>
            <a:r>
              <a:rPr lang="en-GB" sz="4800" dirty="0" smtClean="0"/>
              <a:t> </a:t>
            </a:r>
            <a:br>
              <a:rPr lang="en-GB" sz="4800" dirty="0" smtClean="0"/>
            </a:br>
            <a:endParaRPr lang="en-GB" sz="4800" dirty="0"/>
          </a:p>
        </p:txBody>
      </p:sp>
      <p:pic>
        <p:nvPicPr>
          <p:cNvPr id="10" name="Image 9" descr="logo-Life-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8248" y="5545950"/>
            <a:ext cx="1670815" cy="131205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7683" y="5805931"/>
            <a:ext cx="1150694" cy="792088"/>
          </a:xfrm>
          <a:prstGeom prst="rect">
            <a:avLst/>
          </a:prstGeom>
        </p:spPr>
      </p:pic>
      <p:sp>
        <p:nvSpPr>
          <p:cNvPr id="3" name="TextBox 2"/>
          <p:cNvSpPr txBox="1"/>
          <p:nvPr/>
        </p:nvSpPr>
        <p:spPr>
          <a:xfrm>
            <a:off x="3791744" y="4530092"/>
            <a:ext cx="4228573" cy="1015663"/>
          </a:xfrm>
          <a:prstGeom prst="rect">
            <a:avLst/>
          </a:prstGeom>
          <a:noFill/>
        </p:spPr>
        <p:txBody>
          <a:bodyPr wrap="square" rtlCol="0">
            <a:spAutoFit/>
          </a:bodyPr>
          <a:lstStyle/>
          <a:p>
            <a:pPr algn="ctr"/>
            <a:r>
              <a:rPr lang="en-IE" sz="2800" dirty="0">
                <a:solidFill>
                  <a:srgbClr val="FFC000"/>
                </a:solidFill>
              </a:rPr>
              <a:t>Sylvia Barova</a:t>
            </a:r>
          </a:p>
          <a:p>
            <a:pPr algn="ctr"/>
            <a:r>
              <a:rPr lang="en-IE" sz="1600" dirty="0">
                <a:solidFill>
                  <a:schemeClr val="bg1"/>
                </a:solidFill>
              </a:rPr>
              <a:t>Project advisor, EU LIFE Programme</a:t>
            </a:r>
          </a:p>
          <a:p>
            <a:pPr algn="ctr"/>
            <a:r>
              <a:rPr lang="en-IE" sz="1600" dirty="0">
                <a:solidFill>
                  <a:schemeClr val="bg1"/>
                </a:solidFill>
              </a:rPr>
              <a:t>CINEA </a:t>
            </a:r>
            <a:r>
              <a:rPr lang="en-IE" sz="1600" dirty="0" smtClean="0">
                <a:solidFill>
                  <a:schemeClr val="bg1"/>
                </a:solidFill>
              </a:rPr>
              <a:t>D.2.2</a:t>
            </a:r>
            <a:endParaRPr lang="en-IE" sz="1600" dirty="0">
              <a:solidFill>
                <a:schemeClr val="bg1"/>
              </a:solidFill>
            </a:endParaRPr>
          </a:p>
        </p:txBody>
      </p:sp>
      <p:pic>
        <p:nvPicPr>
          <p:cNvPr id="7" name="Picture 6" descr="Text&#10;&#10;Description automatically generated with medium confidence">
            <a:extLst>
              <a:ext uri="{FF2B5EF4-FFF2-40B4-BE49-F238E27FC236}">
                <a16:creationId xmlns:a16="http://schemas.microsoft.com/office/drawing/2014/main" id="{79302BD0-9C1C-7342-DCF0-FD1541F53C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840" y="5589240"/>
            <a:ext cx="7070968" cy="1156034"/>
          </a:xfrm>
          <a:prstGeom prst="rect">
            <a:avLst/>
          </a:prstGeom>
        </p:spPr>
      </p:pic>
    </p:spTree>
    <p:extLst>
      <p:ext uri="{BB962C8B-B14F-4D97-AF65-F5344CB8AC3E}">
        <p14:creationId xmlns:p14="http://schemas.microsoft.com/office/powerpoint/2010/main" val="1546972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656" y="443345"/>
            <a:ext cx="10816126" cy="779064"/>
          </a:xfrm>
        </p:spPr>
        <p:txBody>
          <a:bodyPr/>
          <a:lstStyle/>
          <a:p>
            <a:r>
              <a:rPr lang="en-IE" i="1" dirty="0" smtClean="0"/>
              <a:t>Policy priority area 2: EU Biodiversity Strategy</a:t>
            </a:r>
            <a:endParaRPr lang="en-IE" i="1" dirty="0"/>
          </a:p>
        </p:txBody>
      </p:sp>
      <p:sp>
        <p:nvSpPr>
          <p:cNvPr id="9" name="TextBox 8"/>
          <p:cNvSpPr txBox="1"/>
          <p:nvPr/>
        </p:nvSpPr>
        <p:spPr>
          <a:xfrm>
            <a:off x="1015656" y="1202644"/>
            <a:ext cx="10069712" cy="5139869"/>
          </a:xfrm>
          <a:prstGeom prst="rect">
            <a:avLst/>
          </a:prstGeom>
          <a:noFill/>
        </p:spPr>
        <p:txBody>
          <a:bodyPr wrap="square" rtlCol="0">
            <a:spAutoFit/>
          </a:bodyPr>
          <a:lstStyle/>
          <a:p>
            <a:endParaRPr lang="en-IE" b="1" dirty="0" smtClean="0"/>
          </a:p>
          <a:p>
            <a:pPr marL="285750" indent="-285750">
              <a:spcAft>
                <a:spcPts val="1000"/>
              </a:spcAft>
              <a:buFont typeface="Arial" panose="020B0604020202020204" pitchFamily="34" charset="0"/>
              <a:buChar char="•"/>
            </a:pPr>
            <a:r>
              <a:rPr lang="en-IE" sz="2400" b="1" dirty="0" smtClean="0">
                <a:solidFill>
                  <a:schemeClr val="tx2"/>
                </a:solidFill>
              </a:rPr>
              <a:t>Establishing a coherent </a:t>
            </a:r>
            <a:r>
              <a:rPr lang="en-IE" sz="2400" b="1" dirty="0">
                <a:solidFill>
                  <a:schemeClr val="tx2"/>
                </a:solidFill>
              </a:rPr>
              <a:t>network of protected </a:t>
            </a:r>
            <a:r>
              <a:rPr lang="en-IE" sz="2400" b="1" dirty="0" smtClean="0">
                <a:solidFill>
                  <a:schemeClr val="tx2"/>
                </a:solidFill>
              </a:rPr>
              <a:t>areas</a:t>
            </a:r>
          </a:p>
          <a:p>
            <a:pPr marL="285750" indent="-285750">
              <a:spcAft>
                <a:spcPts val="1000"/>
              </a:spcAft>
              <a:buFont typeface="Arial" panose="020B0604020202020204" pitchFamily="34" charset="0"/>
              <a:buChar char="•"/>
            </a:pPr>
            <a:r>
              <a:rPr lang="en-IE" sz="2400" b="1" dirty="0">
                <a:solidFill>
                  <a:schemeClr val="tx2"/>
                </a:solidFill>
              </a:rPr>
              <a:t>I</a:t>
            </a:r>
            <a:r>
              <a:rPr lang="en-IE" sz="2400" b="1" dirty="0" smtClean="0">
                <a:solidFill>
                  <a:schemeClr val="tx2"/>
                </a:solidFill>
              </a:rPr>
              <a:t>mplementing </a:t>
            </a:r>
            <a:r>
              <a:rPr lang="en-IE" sz="2400" b="1" dirty="0">
                <a:solidFill>
                  <a:schemeClr val="tx2"/>
                </a:solidFill>
              </a:rPr>
              <a:t>EU nature restoration targets for species and </a:t>
            </a:r>
            <a:r>
              <a:rPr lang="en-IE" sz="2400" b="1" dirty="0" smtClean="0">
                <a:solidFill>
                  <a:schemeClr val="tx2"/>
                </a:solidFill>
              </a:rPr>
              <a:t>habitats</a:t>
            </a:r>
          </a:p>
          <a:p>
            <a:pPr marL="285750" indent="-285750">
              <a:spcAft>
                <a:spcPts val="1000"/>
              </a:spcAft>
              <a:buFont typeface="Arial" panose="020B0604020202020204" pitchFamily="34" charset="0"/>
              <a:buChar char="•"/>
            </a:pPr>
            <a:r>
              <a:rPr lang="en-IE" sz="2400" b="1" dirty="0" smtClean="0">
                <a:solidFill>
                  <a:schemeClr val="tx2"/>
                </a:solidFill>
              </a:rPr>
              <a:t>Restoring </a:t>
            </a:r>
            <a:r>
              <a:rPr lang="en-IE" sz="2400" b="1" dirty="0">
                <a:solidFill>
                  <a:schemeClr val="tx2"/>
                </a:solidFill>
              </a:rPr>
              <a:t>degraded and carbon-rich ecosystems; prevent and reduce the impact of natural </a:t>
            </a:r>
            <a:r>
              <a:rPr lang="en-IE" sz="2400" b="1" dirty="0" smtClean="0">
                <a:solidFill>
                  <a:schemeClr val="tx2"/>
                </a:solidFill>
              </a:rPr>
              <a:t>disasters</a:t>
            </a:r>
          </a:p>
          <a:p>
            <a:pPr marL="285750" indent="-285750">
              <a:spcAft>
                <a:spcPts val="1000"/>
              </a:spcAft>
              <a:buFont typeface="Arial" panose="020B0604020202020204" pitchFamily="34" charset="0"/>
              <a:buChar char="•"/>
            </a:pPr>
            <a:r>
              <a:rPr lang="en-IE" sz="2400" b="1" dirty="0" smtClean="0">
                <a:solidFill>
                  <a:schemeClr val="tx2"/>
                </a:solidFill>
              </a:rPr>
              <a:t>Improving </a:t>
            </a:r>
            <a:r>
              <a:rPr lang="en-IE" sz="2400" b="1" dirty="0">
                <a:solidFill>
                  <a:schemeClr val="tx2"/>
                </a:solidFill>
              </a:rPr>
              <a:t>the health and resilience of managed </a:t>
            </a:r>
            <a:r>
              <a:rPr lang="en-IE" sz="2400" b="1" dirty="0" smtClean="0">
                <a:solidFill>
                  <a:schemeClr val="tx2"/>
                </a:solidFill>
              </a:rPr>
              <a:t>forests</a:t>
            </a:r>
          </a:p>
          <a:p>
            <a:pPr marL="285750" indent="-285750">
              <a:spcAft>
                <a:spcPts val="1000"/>
              </a:spcAft>
              <a:buFont typeface="Arial" panose="020B0604020202020204" pitchFamily="34" charset="0"/>
              <a:buChar char="•"/>
            </a:pPr>
            <a:r>
              <a:rPr lang="en-IE" sz="2400" b="1" dirty="0" smtClean="0">
                <a:solidFill>
                  <a:schemeClr val="tx2"/>
                </a:solidFill>
              </a:rPr>
              <a:t>Reversing </a:t>
            </a:r>
            <a:r>
              <a:rPr lang="en-IE" sz="2400" b="1" dirty="0">
                <a:solidFill>
                  <a:schemeClr val="tx2"/>
                </a:solidFill>
              </a:rPr>
              <a:t>the decline of </a:t>
            </a:r>
            <a:r>
              <a:rPr lang="en-IE" sz="2400" b="1" dirty="0" smtClean="0">
                <a:solidFill>
                  <a:schemeClr val="tx2"/>
                </a:solidFill>
              </a:rPr>
              <a:t>pollinators</a:t>
            </a:r>
          </a:p>
          <a:p>
            <a:pPr marL="285750" indent="-285750">
              <a:spcAft>
                <a:spcPts val="1000"/>
              </a:spcAft>
              <a:buFont typeface="Arial" panose="020B0604020202020204" pitchFamily="34" charset="0"/>
              <a:buChar char="•"/>
            </a:pPr>
            <a:r>
              <a:rPr lang="en-IE" sz="2400" b="1" dirty="0">
                <a:solidFill>
                  <a:schemeClr val="tx2"/>
                </a:solidFill>
              </a:rPr>
              <a:t>B</a:t>
            </a:r>
            <a:r>
              <a:rPr lang="en-IE" sz="2400" b="1" dirty="0" smtClean="0">
                <a:solidFill>
                  <a:schemeClr val="tx2"/>
                </a:solidFill>
              </a:rPr>
              <a:t>ringing </a:t>
            </a:r>
            <a:r>
              <a:rPr lang="en-IE" sz="2400" b="1" dirty="0">
                <a:solidFill>
                  <a:schemeClr val="tx2"/>
                </a:solidFill>
              </a:rPr>
              <a:t>nature back to agricultural </a:t>
            </a:r>
            <a:r>
              <a:rPr lang="en-IE" sz="2400" b="1" dirty="0" smtClean="0">
                <a:solidFill>
                  <a:schemeClr val="tx2"/>
                </a:solidFill>
              </a:rPr>
              <a:t>land</a:t>
            </a:r>
          </a:p>
          <a:p>
            <a:pPr marL="285750" indent="-285750">
              <a:spcAft>
                <a:spcPts val="1000"/>
              </a:spcAft>
              <a:buFont typeface="Arial" panose="020B0604020202020204" pitchFamily="34" charset="0"/>
              <a:buChar char="•"/>
            </a:pPr>
            <a:r>
              <a:rPr lang="en-IE" sz="2400" b="1" dirty="0">
                <a:solidFill>
                  <a:schemeClr val="tx2"/>
                </a:solidFill>
              </a:rPr>
              <a:t>Greening urban and </a:t>
            </a:r>
            <a:r>
              <a:rPr lang="en-IE" sz="2400" b="1" dirty="0" err="1">
                <a:solidFill>
                  <a:schemeClr val="tx2"/>
                </a:solidFill>
              </a:rPr>
              <a:t>peri</a:t>
            </a:r>
            <a:r>
              <a:rPr lang="en-IE" sz="2400" b="1" dirty="0">
                <a:solidFill>
                  <a:schemeClr val="tx2"/>
                </a:solidFill>
              </a:rPr>
              <a:t>-urban </a:t>
            </a:r>
            <a:r>
              <a:rPr lang="en-IE" sz="2400" b="1" dirty="0" smtClean="0">
                <a:solidFill>
                  <a:schemeClr val="tx2"/>
                </a:solidFill>
              </a:rPr>
              <a:t>areas</a:t>
            </a:r>
          </a:p>
          <a:p>
            <a:pPr marL="285750" indent="-285750">
              <a:spcAft>
                <a:spcPts val="1000"/>
              </a:spcAft>
              <a:buFont typeface="Arial" panose="020B0604020202020204" pitchFamily="34" charset="0"/>
              <a:buChar char="•"/>
            </a:pPr>
            <a:r>
              <a:rPr lang="en-IE" sz="2400" b="1" dirty="0">
                <a:solidFill>
                  <a:schemeClr val="tx2"/>
                </a:solidFill>
              </a:rPr>
              <a:t>Measuring and integrating the value of </a:t>
            </a:r>
            <a:r>
              <a:rPr lang="en-IE" sz="2400" b="1" dirty="0" smtClean="0">
                <a:solidFill>
                  <a:schemeClr val="tx2"/>
                </a:solidFill>
              </a:rPr>
              <a:t>nature</a:t>
            </a:r>
          </a:p>
        </p:txBody>
      </p:sp>
    </p:spTree>
    <p:extLst>
      <p:ext uri="{BB962C8B-B14F-4D97-AF65-F5344CB8AC3E}">
        <p14:creationId xmlns:p14="http://schemas.microsoft.com/office/powerpoint/2010/main" val="4166778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656" y="443345"/>
            <a:ext cx="10816126" cy="779064"/>
          </a:xfrm>
        </p:spPr>
        <p:txBody>
          <a:bodyPr/>
          <a:lstStyle/>
          <a:p>
            <a:r>
              <a:rPr lang="en-IE" i="1" dirty="0" smtClean="0"/>
              <a:t>Policy priority area 2: EU Biodiversity Strategy</a:t>
            </a:r>
            <a:endParaRPr lang="en-IE" i="1" dirty="0"/>
          </a:p>
        </p:txBody>
      </p:sp>
      <p:sp>
        <p:nvSpPr>
          <p:cNvPr id="9" name="TextBox 8"/>
          <p:cNvSpPr txBox="1"/>
          <p:nvPr/>
        </p:nvSpPr>
        <p:spPr>
          <a:xfrm>
            <a:off x="1034128" y="1202644"/>
            <a:ext cx="8518256" cy="4878259"/>
          </a:xfrm>
          <a:prstGeom prst="rect">
            <a:avLst/>
          </a:prstGeom>
          <a:noFill/>
        </p:spPr>
        <p:txBody>
          <a:bodyPr wrap="square" rtlCol="0">
            <a:spAutoFit/>
          </a:bodyPr>
          <a:lstStyle/>
          <a:p>
            <a:endParaRPr lang="en-IE" b="1" dirty="0" smtClean="0"/>
          </a:p>
          <a:p>
            <a:r>
              <a:rPr lang="en-IE" sz="2400" b="1" dirty="0" smtClean="0">
                <a:solidFill>
                  <a:schemeClr val="tx2"/>
                </a:solidFill>
              </a:rPr>
              <a:t>Establishing a coherent </a:t>
            </a:r>
            <a:r>
              <a:rPr lang="en-IE" sz="2400" b="1" dirty="0">
                <a:solidFill>
                  <a:schemeClr val="tx2"/>
                </a:solidFill>
              </a:rPr>
              <a:t>network of protected </a:t>
            </a:r>
            <a:r>
              <a:rPr lang="en-IE" sz="2400" b="1" dirty="0" smtClean="0">
                <a:solidFill>
                  <a:schemeClr val="tx2"/>
                </a:solidFill>
              </a:rPr>
              <a:t>areas</a:t>
            </a:r>
          </a:p>
          <a:p>
            <a:pPr>
              <a:spcAft>
                <a:spcPts val="1000"/>
              </a:spcAft>
            </a:pPr>
            <a:endParaRPr lang="en-US" sz="2400" b="1" dirty="0">
              <a:solidFill>
                <a:schemeClr val="tx2"/>
              </a:solidFill>
            </a:endParaRPr>
          </a:p>
          <a:p>
            <a:pPr marL="342900" indent="-342900">
              <a:spcAft>
                <a:spcPts val="1000"/>
              </a:spcAft>
              <a:buFont typeface="Arial" panose="020B0604020202020204" pitchFamily="34" charset="0"/>
              <a:buChar char="•"/>
            </a:pPr>
            <a:r>
              <a:rPr lang="en-US" sz="2000" dirty="0" smtClean="0">
                <a:solidFill>
                  <a:schemeClr val="tx2"/>
                </a:solidFill>
              </a:rPr>
              <a:t>Proposals </a:t>
            </a:r>
            <a:r>
              <a:rPr lang="en-US" sz="2000" dirty="0">
                <a:solidFill>
                  <a:schemeClr val="tx2"/>
                </a:solidFill>
              </a:rPr>
              <a:t>focused on </a:t>
            </a:r>
            <a:r>
              <a:rPr lang="en-US" sz="2000" b="1" dirty="0">
                <a:solidFill>
                  <a:schemeClr val="tx2"/>
                </a:solidFill>
              </a:rPr>
              <a:t>increasing the share of EU land or marine area under protection </a:t>
            </a:r>
            <a:r>
              <a:rPr lang="en-US" sz="2000" dirty="0">
                <a:solidFill>
                  <a:schemeClr val="tx2"/>
                </a:solidFill>
              </a:rPr>
              <a:t>(within the definition of “protected areas” in the relevant </a:t>
            </a:r>
            <a:r>
              <a:rPr lang="en-US" sz="2000" dirty="0">
                <a:solidFill>
                  <a:schemeClr val="tx2"/>
                </a:solidFill>
                <a:hlinkClick r:id="rId3"/>
              </a:rPr>
              <a:t>EU Guidance under the Biodiversity Strategy</a:t>
            </a:r>
            <a:r>
              <a:rPr lang="en-US" sz="2000" dirty="0">
                <a:solidFill>
                  <a:schemeClr val="tx2"/>
                </a:solidFill>
              </a:rPr>
              <a:t>). </a:t>
            </a:r>
            <a:endParaRPr lang="en-US" sz="2000" dirty="0" smtClean="0">
              <a:solidFill>
                <a:schemeClr val="tx2"/>
              </a:solidFill>
            </a:endParaRPr>
          </a:p>
          <a:p>
            <a:pPr marL="342900" indent="-342900">
              <a:spcAft>
                <a:spcPts val="1000"/>
              </a:spcAft>
              <a:buFont typeface="Arial" panose="020B0604020202020204" pitchFamily="34" charset="0"/>
              <a:buChar char="•"/>
            </a:pPr>
            <a:r>
              <a:rPr lang="en-US" sz="2000" dirty="0" smtClean="0">
                <a:solidFill>
                  <a:schemeClr val="tx2"/>
                </a:solidFill>
              </a:rPr>
              <a:t>In </a:t>
            </a:r>
            <a:r>
              <a:rPr lang="en-US" sz="2000" dirty="0">
                <a:solidFill>
                  <a:schemeClr val="tx2"/>
                </a:solidFill>
              </a:rPr>
              <a:t>this context, priority is also given to the set-up of ecological corridors, such as green and blue </a:t>
            </a:r>
            <a:r>
              <a:rPr lang="en-US" sz="2000" dirty="0" smtClean="0">
                <a:solidFill>
                  <a:schemeClr val="tx2"/>
                </a:solidFill>
              </a:rPr>
              <a:t>infrastructure that reduce land or seascape fragmentation and pressures/ threats, and that directly </a:t>
            </a:r>
            <a:r>
              <a:rPr lang="en-US" sz="2000" b="1" dirty="0" smtClean="0">
                <a:solidFill>
                  <a:schemeClr val="tx2"/>
                </a:solidFill>
              </a:rPr>
              <a:t>contribute to the resilience, effective management, and connectivity of protected areas</a:t>
            </a:r>
            <a:r>
              <a:rPr lang="en-US" sz="2000" dirty="0" smtClean="0">
                <a:solidFill>
                  <a:schemeClr val="tx2"/>
                </a:solidFill>
              </a:rPr>
              <a:t>.</a:t>
            </a:r>
          </a:p>
          <a:p>
            <a:pPr marL="342900" indent="-342900">
              <a:spcAft>
                <a:spcPts val="1000"/>
              </a:spcAft>
              <a:buFont typeface="Arial" panose="020B0604020202020204" pitchFamily="34" charset="0"/>
              <a:buChar char="•"/>
            </a:pPr>
            <a:r>
              <a:rPr lang="en-US" sz="2000" dirty="0" smtClean="0">
                <a:solidFill>
                  <a:schemeClr val="tx2"/>
                </a:solidFill>
              </a:rPr>
              <a:t>Proposals focused on </a:t>
            </a:r>
            <a:r>
              <a:rPr lang="en-US" sz="2000" b="1" dirty="0" smtClean="0">
                <a:solidFill>
                  <a:schemeClr val="tx2"/>
                </a:solidFill>
              </a:rPr>
              <a:t>increasing the share of EU land or marine area under strict protection </a:t>
            </a:r>
            <a:r>
              <a:rPr lang="en-US" sz="2000" dirty="0" smtClean="0">
                <a:solidFill>
                  <a:schemeClr val="tx2"/>
                </a:solidFill>
              </a:rPr>
              <a:t>(within the definition of “strictly protected areas” in the relevant EU Guidance under the Biodiversity Strategy). </a:t>
            </a:r>
            <a:endParaRPr lang="en-IE" sz="2400" b="1" dirty="0">
              <a:solidFill>
                <a:schemeClr val="tx2"/>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8748" y="3140968"/>
            <a:ext cx="2606670" cy="3421255"/>
          </a:xfrm>
          <a:prstGeom prst="rect">
            <a:avLst/>
          </a:prstGeom>
        </p:spPr>
      </p:pic>
    </p:spTree>
    <p:extLst>
      <p:ext uri="{BB962C8B-B14F-4D97-AF65-F5344CB8AC3E}">
        <p14:creationId xmlns:p14="http://schemas.microsoft.com/office/powerpoint/2010/main" val="1494048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656" y="443345"/>
            <a:ext cx="10816126" cy="779064"/>
          </a:xfrm>
        </p:spPr>
        <p:txBody>
          <a:bodyPr/>
          <a:lstStyle/>
          <a:p>
            <a:r>
              <a:rPr lang="en-IE" i="1" dirty="0" smtClean="0"/>
              <a:t>Policy priority area 2: EU Biodiversity Strategy</a:t>
            </a:r>
            <a:endParaRPr lang="en-IE" i="1" dirty="0"/>
          </a:p>
        </p:txBody>
      </p:sp>
      <p:sp>
        <p:nvSpPr>
          <p:cNvPr id="9" name="TextBox 8"/>
          <p:cNvSpPr txBox="1"/>
          <p:nvPr/>
        </p:nvSpPr>
        <p:spPr>
          <a:xfrm>
            <a:off x="1034128" y="1202644"/>
            <a:ext cx="10069712" cy="5068054"/>
          </a:xfrm>
          <a:prstGeom prst="rect">
            <a:avLst/>
          </a:prstGeom>
          <a:noFill/>
        </p:spPr>
        <p:txBody>
          <a:bodyPr wrap="square" rtlCol="0">
            <a:spAutoFit/>
          </a:bodyPr>
          <a:lstStyle/>
          <a:p>
            <a:endParaRPr lang="en-IE" b="1" dirty="0" smtClean="0"/>
          </a:p>
          <a:p>
            <a:pPr>
              <a:spcAft>
                <a:spcPts val="1000"/>
              </a:spcAft>
            </a:pPr>
            <a:r>
              <a:rPr lang="en-IE" sz="2400" b="1" dirty="0" smtClean="0">
                <a:solidFill>
                  <a:schemeClr val="tx2"/>
                </a:solidFill>
              </a:rPr>
              <a:t>Implementing </a:t>
            </a:r>
            <a:r>
              <a:rPr lang="en-IE" sz="2400" b="1" dirty="0">
                <a:solidFill>
                  <a:schemeClr val="tx2"/>
                </a:solidFill>
              </a:rPr>
              <a:t>EU nature restoration targets for species and </a:t>
            </a:r>
            <a:r>
              <a:rPr lang="en-IE" sz="2400" b="1" dirty="0" smtClean="0">
                <a:solidFill>
                  <a:schemeClr val="tx2"/>
                </a:solidFill>
              </a:rPr>
              <a:t>habitats</a:t>
            </a:r>
          </a:p>
          <a:p>
            <a:pPr>
              <a:spcAft>
                <a:spcPts val="1000"/>
              </a:spcAft>
            </a:pPr>
            <a:endParaRPr lang="en-IE" sz="2400" dirty="0" smtClean="0">
              <a:solidFill>
                <a:schemeClr val="tx2"/>
              </a:solidFill>
            </a:endParaRPr>
          </a:p>
          <a:p>
            <a:pPr>
              <a:spcAft>
                <a:spcPts val="1000"/>
              </a:spcAft>
            </a:pPr>
            <a:r>
              <a:rPr lang="en-US" sz="2000" dirty="0" smtClean="0">
                <a:solidFill>
                  <a:schemeClr val="tx2"/>
                </a:solidFill>
              </a:rPr>
              <a:t>According to the </a:t>
            </a:r>
            <a:r>
              <a:rPr lang="en-US" sz="2000" dirty="0">
                <a:solidFill>
                  <a:schemeClr val="tx2"/>
                </a:solidFill>
              </a:rPr>
              <a:t>Biodiversity Strategy for </a:t>
            </a:r>
            <a:r>
              <a:rPr lang="en-US" sz="2000" dirty="0" smtClean="0">
                <a:solidFill>
                  <a:schemeClr val="tx2"/>
                </a:solidFill>
              </a:rPr>
              <a:t>2030, “The </a:t>
            </a:r>
            <a:r>
              <a:rPr lang="en-US" sz="2000" dirty="0">
                <a:solidFill>
                  <a:schemeClr val="tx2"/>
                </a:solidFill>
              </a:rPr>
              <a:t>Commission will request and support Member States to raise the level of implementation of existing legislation within clear deadlines. It will in particular request Member States to ensure no deterioration in conservation trends and status of all protected habitats and species by 2030. In addition, Member States will have to ensure that at least 30% of species and habitats not currently in </a:t>
            </a:r>
            <a:r>
              <a:rPr lang="en-US" sz="2000" dirty="0" err="1">
                <a:solidFill>
                  <a:schemeClr val="tx2"/>
                </a:solidFill>
              </a:rPr>
              <a:t>favourable</a:t>
            </a:r>
            <a:r>
              <a:rPr lang="en-US" sz="2000" dirty="0">
                <a:solidFill>
                  <a:schemeClr val="tx2"/>
                </a:solidFill>
              </a:rPr>
              <a:t> status are in that category or show a strong positive trend</a:t>
            </a:r>
            <a:r>
              <a:rPr lang="en-US" sz="2000" dirty="0" smtClean="0">
                <a:solidFill>
                  <a:schemeClr val="tx2"/>
                </a:solidFill>
              </a:rPr>
              <a:t>.”</a:t>
            </a:r>
            <a:endParaRPr lang="en-US" sz="2000" dirty="0">
              <a:solidFill>
                <a:schemeClr val="tx2"/>
              </a:solidFill>
            </a:endParaRPr>
          </a:p>
          <a:p>
            <a:pPr>
              <a:spcAft>
                <a:spcPts val="1000"/>
              </a:spcAft>
            </a:pPr>
            <a:r>
              <a:rPr lang="en-US" sz="2000" dirty="0" smtClean="0">
                <a:solidFill>
                  <a:schemeClr val="tx2"/>
                </a:solidFill>
              </a:rPr>
              <a:t>Therefore, </a:t>
            </a:r>
            <a:r>
              <a:rPr lang="en-US" sz="2000" b="1" dirty="0" smtClean="0">
                <a:solidFill>
                  <a:schemeClr val="tx2"/>
                </a:solidFill>
              </a:rPr>
              <a:t>once </a:t>
            </a:r>
            <a:r>
              <a:rPr lang="en-US" sz="2000" b="1" dirty="0">
                <a:solidFill>
                  <a:schemeClr val="tx2"/>
                </a:solidFill>
              </a:rPr>
              <a:t>Member States have submitted their commitments or pledges </a:t>
            </a:r>
            <a:r>
              <a:rPr lang="en-US" sz="2000" dirty="0">
                <a:solidFill>
                  <a:schemeClr val="tx2"/>
                </a:solidFill>
              </a:rPr>
              <a:t>in relation to this target, projects that are focused on implementing any such national commitments or pledges, including through trans-national or trans-boundary approaches are given priority for LIFE </a:t>
            </a:r>
            <a:r>
              <a:rPr lang="en-US" sz="2000" dirty="0" smtClean="0">
                <a:solidFill>
                  <a:schemeClr val="tx2"/>
                </a:solidFill>
              </a:rPr>
              <a:t>support.</a:t>
            </a:r>
            <a:endParaRPr lang="en-IE" sz="2000" dirty="0">
              <a:solidFill>
                <a:schemeClr val="tx2"/>
              </a:solidFill>
            </a:endParaRPr>
          </a:p>
          <a:p>
            <a:pPr>
              <a:spcAft>
                <a:spcPts val="1000"/>
              </a:spcAft>
            </a:pPr>
            <a:endParaRPr lang="en-IE" sz="2400" b="1" dirty="0" smtClean="0"/>
          </a:p>
        </p:txBody>
      </p:sp>
    </p:spTree>
    <p:extLst>
      <p:ext uri="{BB962C8B-B14F-4D97-AF65-F5344CB8AC3E}">
        <p14:creationId xmlns:p14="http://schemas.microsoft.com/office/powerpoint/2010/main" val="2514545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656" y="443345"/>
            <a:ext cx="10816126" cy="779064"/>
          </a:xfrm>
        </p:spPr>
        <p:txBody>
          <a:bodyPr/>
          <a:lstStyle/>
          <a:p>
            <a:r>
              <a:rPr lang="en-IE" i="1" dirty="0" smtClean="0"/>
              <a:t>Policy priority area 2: EU Biodiversity Strategy</a:t>
            </a:r>
            <a:endParaRPr lang="en-IE" i="1" dirty="0"/>
          </a:p>
        </p:txBody>
      </p:sp>
      <p:sp>
        <p:nvSpPr>
          <p:cNvPr id="9" name="TextBox 8"/>
          <p:cNvSpPr txBox="1"/>
          <p:nvPr/>
        </p:nvSpPr>
        <p:spPr>
          <a:xfrm>
            <a:off x="1199456" y="1412776"/>
            <a:ext cx="10069712" cy="3954929"/>
          </a:xfrm>
          <a:prstGeom prst="rect">
            <a:avLst/>
          </a:prstGeom>
          <a:noFill/>
        </p:spPr>
        <p:txBody>
          <a:bodyPr wrap="square" rtlCol="0">
            <a:spAutoFit/>
          </a:bodyPr>
          <a:lstStyle/>
          <a:p>
            <a:endParaRPr lang="en-IE" b="1" dirty="0" smtClean="0"/>
          </a:p>
          <a:p>
            <a:pPr>
              <a:spcAft>
                <a:spcPts val="1000"/>
              </a:spcAft>
            </a:pPr>
            <a:r>
              <a:rPr lang="en-IE" sz="2400" b="1" dirty="0" smtClean="0">
                <a:solidFill>
                  <a:schemeClr val="tx2"/>
                </a:solidFill>
              </a:rPr>
              <a:t>Restoring </a:t>
            </a:r>
            <a:r>
              <a:rPr lang="en-IE" sz="2400" b="1" dirty="0">
                <a:solidFill>
                  <a:schemeClr val="tx2"/>
                </a:solidFill>
              </a:rPr>
              <a:t>degraded and carbon-rich ecosystems; prevent and reduce the impact of natural </a:t>
            </a:r>
            <a:r>
              <a:rPr lang="en-IE" sz="2400" b="1" dirty="0" smtClean="0">
                <a:solidFill>
                  <a:schemeClr val="tx2"/>
                </a:solidFill>
              </a:rPr>
              <a:t>disasters</a:t>
            </a:r>
          </a:p>
          <a:p>
            <a:pPr>
              <a:spcAft>
                <a:spcPts val="1000"/>
              </a:spcAft>
            </a:pPr>
            <a:endParaRPr lang="en-IE" sz="2000" dirty="0" smtClean="0">
              <a:solidFill>
                <a:schemeClr val="tx2"/>
              </a:solidFill>
            </a:endParaRPr>
          </a:p>
          <a:p>
            <a:pPr>
              <a:spcAft>
                <a:spcPts val="1000"/>
              </a:spcAft>
            </a:pPr>
            <a:r>
              <a:rPr lang="en-US" sz="2000" dirty="0" smtClean="0">
                <a:solidFill>
                  <a:schemeClr val="tx2"/>
                </a:solidFill>
              </a:rPr>
              <a:t>Project proposals </a:t>
            </a:r>
            <a:r>
              <a:rPr lang="en-US" sz="2000" dirty="0">
                <a:solidFill>
                  <a:schemeClr val="tx2"/>
                </a:solidFill>
              </a:rPr>
              <a:t>with a focus on </a:t>
            </a:r>
            <a:r>
              <a:rPr lang="en-US" sz="2000" b="1" dirty="0">
                <a:solidFill>
                  <a:schemeClr val="tx2"/>
                </a:solidFill>
              </a:rPr>
              <a:t>restoring degraded and/or carbon-rich ecosystems </a:t>
            </a:r>
            <a:r>
              <a:rPr lang="en-US" sz="2000" dirty="0">
                <a:solidFill>
                  <a:schemeClr val="tx2"/>
                </a:solidFill>
              </a:rPr>
              <a:t>are given priority for LIFE support. For forests, this includes proposals aimed at forest restoration to primary forest structure, composition and functioning. </a:t>
            </a:r>
            <a:endParaRPr lang="en-IE" sz="2000" dirty="0">
              <a:solidFill>
                <a:schemeClr val="tx2"/>
              </a:solidFill>
            </a:endParaRPr>
          </a:p>
          <a:p>
            <a:pPr>
              <a:spcAft>
                <a:spcPts val="1000"/>
              </a:spcAft>
            </a:pPr>
            <a:r>
              <a:rPr lang="en-US" sz="2000" dirty="0" smtClean="0">
                <a:solidFill>
                  <a:schemeClr val="tx2"/>
                </a:solidFill>
              </a:rPr>
              <a:t>Proposals </a:t>
            </a:r>
            <a:r>
              <a:rPr lang="en-US" sz="2000" dirty="0">
                <a:solidFill>
                  <a:schemeClr val="tx2"/>
                </a:solidFill>
              </a:rPr>
              <a:t>with a focus on deploying Green and Blue Infrastructure in line with the EU </a:t>
            </a:r>
            <a:r>
              <a:rPr lang="en-US" sz="2000" dirty="0" smtClean="0">
                <a:solidFill>
                  <a:schemeClr val="tx2"/>
                </a:solidFill>
              </a:rPr>
              <a:t>guidance </a:t>
            </a:r>
            <a:r>
              <a:rPr lang="en-US" sz="2000" dirty="0">
                <a:solidFill>
                  <a:schemeClr val="tx2"/>
                </a:solidFill>
              </a:rPr>
              <a:t>as well as other nature-based solutions and restoration actions </a:t>
            </a:r>
            <a:r>
              <a:rPr lang="en-US" sz="2000" b="1" dirty="0">
                <a:solidFill>
                  <a:schemeClr val="tx2"/>
                </a:solidFill>
              </a:rPr>
              <a:t>that would help prevent or reduce the impact of natural disasters, including river restoration projects, </a:t>
            </a:r>
            <a:r>
              <a:rPr lang="en-US" sz="2000" dirty="0">
                <a:solidFill>
                  <a:schemeClr val="tx2"/>
                </a:solidFill>
              </a:rPr>
              <a:t>are given priority for LIFE </a:t>
            </a:r>
            <a:r>
              <a:rPr lang="en-US" sz="2000" dirty="0" smtClean="0">
                <a:solidFill>
                  <a:schemeClr val="tx2"/>
                </a:solidFill>
              </a:rPr>
              <a:t>support.</a:t>
            </a:r>
            <a:endParaRPr lang="en-IE" sz="2000" dirty="0" smtClean="0">
              <a:solidFill>
                <a:schemeClr val="tx2"/>
              </a:solidFill>
            </a:endParaRPr>
          </a:p>
        </p:txBody>
      </p:sp>
      <p:pic>
        <p:nvPicPr>
          <p:cNvPr id="4" name="Grafik 12">
            <a:extLst>
              <a:ext uri="{FF2B5EF4-FFF2-40B4-BE49-F238E27FC236}">
                <a16:creationId xmlns:a16="http://schemas.microsoft.com/office/drawing/2014/main" id="{40140A8A-752E-444C-84E3-776DAC8B4E4F}"/>
              </a:ext>
            </a:extLst>
          </p:cNvPr>
          <p:cNvPicPr>
            <a:picLocks noChangeAspect="1"/>
          </p:cNvPicPr>
          <p:nvPr/>
        </p:nvPicPr>
        <p:blipFill>
          <a:blip r:embed="rId3"/>
          <a:stretch>
            <a:fillRect/>
          </a:stretch>
        </p:blipFill>
        <p:spPr>
          <a:xfrm>
            <a:off x="4223640" y="5390347"/>
            <a:ext cx="2718832" cy="135242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1806000" y="5380135"/>
            <a:ext cx="1761788" cy="1335620"/>
          </a:xfrm>
          <a:prstGeom prst="rect">
            <a:avLst/>
          </a:prstGeom>
        </p:spPr>
      </p:pic>
      <p:pic>
        <p:nvPicPr>
          <p:cNvPr id="1028" name="Picture 4" descr="https://lagoon.biodiversity.bg/images/2/8d84e14bced950f6a66d9e781199e0e9/014-12-67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0176" y="5347591"/>
            <a:ext cx="2052246" cy="1368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531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656" y="443345"/>
            <a:ext cx="10816126" cy="779064"/>
          </a:xfrm>
        </p:spPr>
        <p:txBody>
          <a:bodyPr/>
          <a:lstStyle/>
          <a:p>
            <a:r>
              <a:rPr lang="en-IE" i="1" dirty="0" smtClean="0"/>
              <a:t>Policy priority area 2: EU Biodiversity Strategy</a:t>
            </a:r>
            <a:endParaRPr lang="en-IE" i="1" dirty="0"/>
          </a:p>
        </p:txBody>
      </p:sp>
      <p:sp>
        <p:nvSpPr>
          <p:cNvPr id="9" name="TextBox 8"/>
          <p:cNvSpPr txBox="1"/>
          <p:nvPr/>
        </p:nvSpPr>
        <p:spPr>
          <a:xfrm>
            <a:off x="1034128" y="1202644"/>
            <a:ext cx="10069712" cy="3518912"/>
          </a:xfrm>
          <a:prstGeom prst="rect">
            <a:avLst/>
          </a:prstGeom>
          <a:noFill/>
        </p:spPr>
        <p:txBody>
          <a:bodyPr wrap="square" rtlCol="0">
            <a:spAutoFit/>
          </a:bodyPr>
          <a:lstStyle/>
          <a:p>
            <a:endParaRPr lang="en-IE" b="1" dirty="0" smtClean="0"/>
          </a:p>
          <a:p>
            <a:pPr>
              <a:spcAft>
                <a:spcPts val="1000"/>
              </a:spcAft>
            </a:pPr>
            <a:r>
              <a:rPr lang="en-IE" sz="2400" b="1" dirty="0" smtClean="0">
                <a:solidFill>
                  <a:schemeClr val="tx2"/>
                </a:solidFill>
              </a:rPr>
              <a:t>Improving </a:t>
            </a:r>
            <a:r>
              <a:rPr lang="en-IE" sz="2400" b="1" dirty="0">
                <a:solidFill>
                  <a:schemeClr val="tx2"/>
                </a:solidFill>
              </a:rPr>
              <a:t>the health and resilience of managed </a:t>
            </a:r>
            <a:r>
              <a:rPr lang="en-IE" sz="2400" b="1" dirty="0" smtClean="0">
                <a:solidFill>
                  <a:schemeClr val="tx2"/>
                </a:solidFill>
              </a:rPr>
              <a:t>forests</a:t>
            </a:r>
          </a:p>
          <a:p>
            <a:pPr>
              <a:spcAft>
                <a:spcPts val="1000"/>
              </a:spcAft>
            </a:pPr>
            <a:endParaRPr lang="en-IE" sz="2400" b="1" dirty="0">
              <a:solidFill>
                <a:schemeClr val="tx2"/>
              </a:solidFill>
            </a:endParaRPr>
          </a:p>
          <a:p>
            <a:pPr>
              <a:spcAft>
                <a:spcPts val="1000"/>
              </a:spcAft>
            </a:pPr>
            <a:r>
              <a:rPr lang="en-US" sz="2000" dirty="0" smtClean="0">
                <a:solidFill>
                  <a:schemeClr val="tx2"/>
                </a:solidFill>
              </a:rPr>
              <a:t>Project </a:t>
            </a:r>
            <a:r>
              <a:rPr lang="en-US" sz="2000" dirty="0">
                <a:solidFill>
                  <a:schemeClr val="tx2"/>
                </a:solidFill>
              </a:rPr>
              <a:t>proposals for </a:t>
            </a:r>
            <a:r>
              <a:rPr lang="en-US" sz="2000" b="1" dirty="0">
                <a:solidFill>
                  <a:schemeClr val="tx2"/>
                </a:solidFill>
              </a:rPr>
              <a:t>demonstrating “closer to nature forestry” practices</a:t>
            </a:r>
            <a:r>
              <a:rPr lang="en-US" sz="2000" dirty="0">
                <a:solidFill>
                  <a:schemeClr val="tx2"/>
                </a:solidFill>
              </a:rPr>
              <a:t>, meaning practices that try to achieve management objectives with minimum necessary human intervention and combine conservation with productivity objectives, are given priority for LIFE support; these are also defined as continuous cover forestry, reduced impact logging, retention forestry, mimicking natural disturbances. EU guidelines developed pursuant to the Biodiversity Strategy for 2030, once available, will be the reference for closer-to-nature </a:t>
            </a:r>
            <a:r>
              <a:rPr lang="en-US" sz="2000" dirty="0" smtClean="0">
                <a:solidFill>
                  <a:schemeClr val="tx2"/>
                </a:solidFill>
              </a:rPr>
              <a:t>forestry</a:t>
            </a:r>
            <a:r>
              <a:rPr lang="en-US" sz="2000" dirty="0" smtClean="0"/>
              <a:t>.</a:t>
            </a:r>
            <a:endParaRPr lang="en-IE" sz="2000" dirty="0" smtClean="0"/>
          </a:p>
        </p:txBody>
      </p:sp>
    </p:spTree>
    <p:extLst>
      <p:ext uri="{BB962C8B-B14F-4D97-AF65-F5344CB8AC3E}">
        <p14:creationId xmlns:p14="http://schemas.microsoft.com/office/powerpoint/2010/main" val="3596556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656" y="443345"/>
            <a:ext cx="10816126" cy="779064"/>
          </a:xfrm>
        </p:spPr>
        <p:txBody>
          <a:bodyPr/>
          <a:lstStyle/>
          <a:p>
            <a:r>
              <a:rPr lang="en-IE" i="1" dirty="0" smtClean="0"/>
              <a:t>Policy priority areas: EU Biodiversity Strategy</a:t>
            </a:r>
            <a:endParaRPr lang="en-IE" i="1" dirty="0"/>
          </a:p>
        </p:txBody>
      </p:sp>
      <p:sp>
        <p:nvSpPr>
          <p:cNvPr id="9" name="TextBox 8"/>
          <p:cNvSpPr txBox="1"/>
          <p:nvPr/>
        </p:nvSpPr>
        <p:spPr>
          <a:xfrm>
            <a:off x="1034128" y="1202644"/>
            <a:ext cx="10069712" cy="5196294"/>
          </a:xfrm>
          <a:prstGeom prst="rect">
            <a:avLst/>
          </a:prstGeom>
          <a:noFill/>
        </p:spPr>
        <p:txBody>
          <a:bodyPr wrap="square" rtlCol="0">
            <a:spAutoFit/>
          </a:bodyPr>
          <a:lstStyle/>
          <a:p>
            <a:endParaRPr lang="en-IE" b="1" dirty="0" smtClean="0"/>
          </a:p>
          <a:p>
            <a:pPr>
              <a:spcAft>
                <a:spcPts val="1000"/>
              </a:spcAft>
            </a:pPr>
            <a:r>
              <a:rPr lang="en-IE" sz="2400" b="1" dirty="0" smtClean="0">
                <a:solidFill>
                  <a:schemeClr val="tx2"/>
                </a:solidFill>
              </a:rPr>
              <a:t>Reversing the decline of pollinators</a:t>
            </a:r>
          </a:p>
          <a:p>
            <a:pPr>
              <a:spcAft>
                <a:spcPts val="1000"/>
              </a:spcAft>
            </a:pPr>
            <a:endParaRPr lang="en-IE" sz="2400" b="1" dirty="0">
              <a:solidFill>
                <a:schemeClr val="tx2"/>
              </a:solidFill>
            </a:endParaRPr>
          </a:p>
          <a:p>
            <a:pPr>
              <a:spcAft>
                <a:spcPts val="1000"/>
              </a:spcAft>
            </a:pPr>
            <a:r>
              <a:rPr lang="en-US" sz="2000" dirty="0">
                <a:solidFill>
                  <a:schemeClr val="tx2"/>
                </a:solidFill>
              </a:rPr>
              <a:t>Project proposals for the restoration of habitats where pollination by animals plays an important role, </a:t>
            </a:r>
            <a:r>
              <a:rPr lang="en-US" sz="2000" b="1" dirty="0">
                <a:solidFill>
                  <a:schemeClr val="tx2"/>
                </a:solidFill>
              </a:rPr>
              <a:t>need to outline how the improvement of their associated pollinator communities is taken into account by the project activities</a:t>
            </a:r>
            <a:r>
              <a:rPr lang="en-US" sz="2000" dirty="0">
                <a:solidFill>
                  <a:schemeClr val="tx2"/>
                </a:solidFill>
              </a:rPr>
              <a:t>. </a:t>
            </a:r>
          </a:p>
          <a:p>
            <a:pPr>
              <a:spcAft>
                <a:spcPts val="1000"/>
              </a:spcAft>
            </a:pPr>
            <a:r>
              <a:rPr lang="en-US" sz="2000" dirty="0">
                <a:solidFill>
                  <a:schemeClr val="tx2"/>
                </a:solidFill>
              </a:rPr>
              <a:t>Furthermore, even where proposals do not directly address pollinators, applicants are invited to measure the project’s success against, among others, the improvement of pollinator communities. Indicators for improvement could be based, for example, on measuring changes in the diversity or abundance of </a:t>
            </a:r>
            <a:r>
              <a:rPr lang="en-US" sz="2000" dirty="0" err="1">
                <a:solidFill>
                  <a:schemeClr val="tx2"/>
                </a:solidFill>
              </a:rPr>
              <a:t>Apoidea</a:t>
            </a:r>
            <a:r>
              <a:rPr lang="en-US" sz="2000" dirty="0">
                <a:solidFill>
                  <a:schemeClr val="tx2"/>
                </a:solidFill>
              </a:rPr>
              <a:t>, </a:t>
            </a:r>
            <a:r>
              <a:rPr lang="en-US" sz="2000" dirty="0" err="1">
                <a:solidFill>
                  <a:schemeClr val="tx2"/>
                </a:solidFill>
              </a:rPr>
              <a:t>Syrphidae</a:t>
            </a:r>
            <a:r>
              <a:rPr lang="en-US" sz="2000" dirty="0">
                <a:solidFill>
                  <a:schemeClr val="tx2"/>
                </a:solidFill>
              </a:rPr>
              <a:t>, Lepidoptera or any other relevant taxonomic groups.</a:t>
            </a:r>
          </a:p>
          <a:p>
            <a:pPr>
              <a:spcAft>
                <a:spcPts val="1000"/>
              </a:spcAft>
            </a:pPr>
            <a:r>
              <a:rPr lang="en-US" sz="2000" dirty="0">
                <a:solidFill>
                  <a:schemeClr val="tx2"/>
                </a:solidFill>
              </a:rPr>
              <a:t>P</a:t>
            </a:r>
            <a:r>
              <a:rPr lang="en-US" sz="2000" dirty="0" smtClean="0">
                <a:solidFill>
                  <a:schemeClr val="tx2"/>
                </a:solidFill>
              </a:rPr>
              <a:t>roject </a:t>
            </a:r>
            <a:r>
              <a:rPr lang="en-US" sz="2000" dirty="0">
                <a:solidFill>
                  <a:schemeClr val="tx2"/>
                </a:solidFill>
              </a:rPr>
              <a:t>proposals that have a positive impact on pollinator communities  based on at least one of the above requirements are given priority for LIFE support.</a:t>
            </a:r>
          </a:p>
          <a:p>
            <a:pPr>
              <a:spcAft>
                <a:spcPts val="1000"/>
              </a:spcAft>
            </a:pPr>
            <a:endParaRPr lang="en-IE" sz="2400" b="1" dirty="0" smtClean="0"/>
          </a:p>
        </p:txBody>
      </p:sp>
    </p:spTree>
    <p:extLst>
      <p:ext uri="{BB962C8B-B14F-4D97-AF65-F5344CB8AC3E}">
        <p14:creationId xmlns:p14="http://schemas.microsoft.com/office/powerpoint/2010/main" val="1085948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656" y="443345"/>
            <a:ext cx="10816126" cy="779064"/>
          </a:xfrm>
        </p:spPr>
        <p:txBody>
          <a:bodyPr/>
          <a:lstStyle/>
          <a:p>
            <a:r>
              <a:rPr lang="en-IE" i="1" dirty="0" smtClean="0"/>
              <a:t>Policy priority areas: EU Biodiversity Strategy</a:t>
            </a:r>
            <a:endParaRPr lang="en-IE" i="1" dirty="0"/>
          </a:p>
        </p:txBody>
      </p:sp>
      <p:sp>
        <p:nvSpPr>
          <p:cNvPr id="9" name="TextBox 8"/>
          <p:cNvSpPr txBox="1"/>
          <p:nvPr/>
        </p:nvSpPr>
        <p:spPr>
          <a:xfrm>
            <a:off x="1034128" y="1289269"/>
            <a:ext cx="10069712" cy="4211409"/>
          </a:xfrm>
          <a:prstGeom prst="rect">
            <a:avLst/>
          </a:prstGeom>
          <a:noFill/>
        </p:spPr>
        <p:txBody>
          <a:bodyPr wrap="square" rtlCol="0">
            <a:spAutoFit/>
          </a:bodyPr>
          <a:lstStyle/>
          <a:p>
            <a:pPr>
              <a:spcAft>
                <a:spcPts val="1000"/>
              </a:spcAft>
            </a:pPr>
            <a:endParaRPr lang="en-IE" b="1" dirty="0"/>
          </a:p>
          <a:p>
            <a:pPr>
              <a:spcAft>
                <a:spcPts val="1000"/>
              </a:spcAft>
            </a:pPr>
            <a:r>
              <a:rPr lang="en-IE" sz="2400" b="1" dirty="0" smtClean="0">
                <a:solidFill>
                  <a:schemeClr val="tx2"/>
                </a:solidFill>
              </a:rPr>
              <a:t>Bringing </a:t>
            </a:r>
            <a:r>
              <a:rPr lang="en-IE" sz="2400" b="1" dirty="0">
                <a:solidFill>
                  <a:schemeClr val="tx2"/>
                </a:solidFill>
              </a:rPr>
              <a:t>nature back to agricultural </a:t>
            </a:r>
            <a:r>
              <a:rPr lang="en-IE" sz="2400" b="1" dirty="0" smtClean="0">
                <a:solidFill>
                  <a:schemeClr val="tx2"/>
                </a:solidFill>
              </a:rPr>
              <a:t>land</a:t>
            </a:r>
          </a:p>
          <a:p>
            <a:pPr>
              <a:spcAft>
                <a:spcPts val="1000"/>
              </a:spcAft>
            </a:pPr>
            <a:endParaRPr lang="en-IE" sz="2400" b="1" dirty="0">
              <a:solidFill>
                <a:schemeClr val="tx2"/>
              </a:solidFill>
            </a:endParaRPr>
          </a:p>
          <a:p>
            <a:pPr>
              <a:spcAft>
                <a:spcPts val="1000"/>
              </a:spcAft>
            </a:pPr>
            <a:r>
              <a:rPr lang="en-US" sz="2000" dirty="0" smtClean="0">
                <a:solidFill>
                  <a:schemeClr val="tx2"/>
                </a:solidFill>
              </a:rPr>
              <a:t>Project </a:t>
            </a:r>
            <a:r>
              <a:rPr lang="en-US" sz="2000" dirty="0">
                <a:solidFill>
                  <a:schemeClr val="tx2"/>
                </a:solidFill>
              </a:rPr>
              <a:t>proposals that </a:t>
            </a:r>
            <a:r>
              <a:rPr lang="en-US" sz="2000" b="1" u="sng" dirty="0">
                <a:solidFill>
                  <a:schemeClr val="tx2"/>
                </a:solidFill>
              </a:rPr>
              <a:t>demonstrate</a:t>
            </a:r>
            <a:r>
              <a:rPr lang="en-US" sz="2000" b="1" dirty="0">
                <a:solidFill>
                  <a:schemeClr val="tx2"/>
                </a:solidFill>
              </a:rPr>
              <a:t> innovative approaches to restoring high-biodiversity landscape features </a:t>
            </a:r>
            <a:r>
              <a:rPr lang="en-US" sz="2000" dirty="0">
                <a:solidFill>
                  <a:schemeClr val="tx2"/>
                </a:solidFill>
              </a:rPr>
              <a:t>in agroecosystems that also bring benefits for farmers and communities (such as preventing soil erosion and depletion, filtering air and water, and supporting climate adaptation) and communicate such approaches, are given priority for LIFE support</a:t>
            </a:r>
            <a:r>
              <a:rPr lang="en-US" sz="2000" dirty="0" smtClean="0">
                <a:solidFill>
                  <a:schemeClr val="tx2"/>
                </a:solidFill>
              </a:rPr>
              <a:t>.</a:t>
            </a:r>
          </a:p>
          <a:p>
            <a:pPr>
              <a:spcAft>
                <a:spcPts val="1000"/>
              </a:spcAft>
            </a:pPr>
            <a:endParaRPr lang="en-US" sz="2000" dirty="0">
              <a:solidFill>
                <a:schemeClr val="tx2"/>
              </a:solidFill>
            </a:endParaRPr>
          </a:p>
          <a:p>
            <a:pPr>
              <a:spcAft>
                <a:spcPts val="1000"/>
              </a:spcAft>
            </a:pPr>
            <a:r>
              <a:rPr lang="en-US" sz="2000" b="1" dirty="0" smtClean="0">
                <a:solidFill>
                  <a:schemeClr val="tx2"/>
                </a:solidFill>
              </a:rPr>
              <a:t>(LIFE funded actions must complement those to be financed under the CAP strategic plans</a:t>
            </a:r>
            <a:r>
              <a:rPr lang="en-US" sz="2000" dirty="0" smtClean="0">
                <a:solidFill>
                  <a:schemeClr val="tx2"/>
                </a:solidFill>
              </a:rPr>
              <a:t>, hence a focus on the demonstration of innovative approaches)</a:t>
            </a:r>
            <a:endParaRPr lang="en-IE" sz="2000" dirty="0" smtClean="0">
              <a:solidFill>
                <a:schemeClr val="tx2"/>
              </a:solidFill>
            </a:endParaRPr>
          </a:p>
        </p:txBody>
      </p:sp>
    </p:spTree>
    <p:extLst>
      <p:ext uri="{BB962C8B-B14F-4D97-AF65-F5344CB8AC3E}">
        <p14:creationId xmlns:p14="http://schemas.microsoft.com/office/powerpoint/2010/main" val="3200134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656" y="443345"/>
            <a:ext cx="10816126" cy="779064"/>
          </a:xfrm>
        </p:spPr>
        <p:txBody>
          <a:bodyPr/>
          <a:lstStyle/>
          <a:p>
            <a:r>
              <a:rPr lang="en-IE" i="1" dirty="0" smtClean="0"/>
              <a:t>Policy priority areas: EU Biodiversity Strategy</a:t>
            </a:r>
            <a:endParaRPr lang="en-IE" i="1" dirty="0"/>
          </a:p>
        </p:txBody>
      </p:sp>
      <p:sp>
        <p:nvSpPr>
          <p:cNvPr id="9" name="TextBox 8"/>
          <p:cNvSpPr txBox="1"/>
          <p:nvPr/>
        </p:nvSpPr>
        <p:spPr>
          <a:xfrm>
            <a:off x="1015656" y="1222409"/>
            <a:ext cx="10408936" cy="5134739"/>
          </a:xfrm>
          <a:prstGeom prst="rect">
            <a:avLst/>
          </a:prstGeom>
          <a:noFill/>
        </p:spPr>
        <p:txBody>
          <a:bodyPr wrap="square" rtlCol="0">
            <a:spAutoFit/>
          </a:bodyPr>
          <a:lstStyle/>
          <a:p>
            <a:endParaRPr lang="en-IE" b="1" dirty="0" smtClean="0"/>
          </a:p>
          <a:p>
            <a:pPr>
              <a:spcAft>
                <a:spcPts val="1000"/>
              </a:spcAft>
            </a:pPr>
            <a:r>
              <a:rPr lang="en-IE" sz="2400" b="1" dirty="0">
                <a:solidFill>
                  <a:schemeClr val="tx2"/>
                </a:solidFill>
              </a:rPr>
              <a:t>G</a:t>
            </a:r>
            <a:r>
              <a:rPr lang="en-IE" sz="2400" b="1" dirty="0" smtClean="0">
                <a:solidFill>
                  <a:schemeClr val="tx2"/>
                </a:solidFill>
              </a:rPr>
              <a:t>reening </a:t>
            </a:r>
            <a:r>
              <a:rPr lang="en-IE" sz="2400" b="1" dirty="0">
                <a:solidFill>
                  <a:schemeClr val="tx2"/>
                </a:solidFill>
              </a:rPr>
              <a:t>urban and </a:t>
            </a:r>
            <a:r>
              <a:rPr lang="en-IE" sz="2400" b="1" dirty="0" err="1">
                <a:solidFill>
                  <a:schemeClr val="tx2"/>
                </a:solidFill>
              </a:rPr>
              <a:t>peri</a:t>
            </a:r>
            <a:r>
              <a:rPr lang="en-IE" sz="2400" b="1" dirty="0">
                <a:solidFill>
                  <a:schemeClr val="tx2"/>
                </a:solidFill>
              </a:rPr>
              <a:t>-urban </a:t>
            </a:r>
            <a:r>
              <a:rPr lang="en-IE" sz="2400" b="1" dirty="0" smtClean="0">
                <a:solidFill>
                  <a:schemeClr val="tx2"/>
                </a:solidFill>
              </a:rPr>
              <a:t>areas</a:t>
            </a:r>
            <a:endParaRPr lang="en-IE" sz="2400" b="1" dirty="0">
              <a:solidFill>
                <a:schemeClr val="tx2"/>
              </a:solidFill>
            </a:endParaRPr>
          </a:p>
          <a:p>
            <a:pPr>
              <a:spcAft>
                <a:spcPts val="1000"/>
              </a:spcAft>
            </a:pPr>
            <a:r>
              <a:rPr lang="en-US" sz="2000" dirty="0" smtClean="0">
                <a:solidFill>
                  <a:schemeClr val="tx2"/>
                </a:solidFill>
              </a:rPr>
              <a:t>Project </a:t>
            </a:r>
            <a:r>
              <a:rPr lang="en-US" sz="2000" dirty="0">
                <a:solidFill>
                  <a:schemeClr val="tx2"/>
                </a:solidFill>
              </a:rPr>
              <a:t>proposals for the </a:t>
            </a:r>
            <a:r>
              <a:rPr lang="en-US" sz="2000" b="1" dirty="0">
                <a:solidFill>
                  <a:schemeClr val="tx2"/>
                </a:solidFill>
              </a:rPr>
              <a:t>restoration of healthy and biodiverse ecosystems in urban green areas, </a:t>
            </a:r>
            <a:r>
              <a:rPr lang="en-US" sz="2000" dirty="0">
                <a:solidFill>
                  <a:schemeClr val="tx2"/>
                </a:solidFill>
              </a:rPr>
              <a:t>as well as for the development of green infrastructure and nature-based solutions that bring about significant benefits for biodiversity while providing solutions to urban challenges and increasing access to nature, are given priority for LIFE support, especially if they implement biodiversity objectives and measures in urban greening plans</a:t>
            </a:r>
            <a:r>
              <a:rPr lang="en-US" sz="2000" dirty="0" smtClean="0">
                <a:solidFill>
                  <a:schemeClr val="tx2"/>
                </a:solidFill>
              </a:rPr>
              <a:t>.</a:t>
            </a:r>
          </a:p>
          <a:p>
            <a:pPr>
              <a:spcAft>
                <a:spcPts val="1000"/>
              </a:spcAft>
            </a:pPr>
            <a:endParaRPr lang="en-US" sz="2000" dirty="0">
              <a:solidFill>
                <a:schemeClr val="tx2"/>
              </a:solidFill>
            </a:endParaRPr>
          </a:p>
          <a:p>
            <a:pPr>
              <a:spcAft>
                <a:spcPts val="1000"/>
              </a:spcAft>
            </a:pPr>
            <a:r>
              <a:rPr lang="en-IE" sz="2400" b="1" dirty="0">
                <a:solidFill>
                  <a:schemeClr val="tx2"/>
                </a:solidFill>
              </a:rPr>
              <a:t>Measuring and integrating the value of </a:t>
            </a:r>
            <a:r>
              <a:rPr lang="en-IE" sz="2400" b="1" dirty="0" smtClean="0">
                <a:solidFill>
                  <a:schemeClr val="tx2"/>
                </a:solidFill>
              </a:rPr>
              <a:t>nature</a:t>
            </a:r>
            <a:endParaRPr lang="en-IE" sz="2400" b="1" dirty="0">
              <a:solidFill>
                <a:schemeClr val="tx2"/>
              </a:solidFill>
            </a:endParaRPr>
          </a:p>
          <a:p>
            <a:pPr>
              <a:spcAft>
                <a:spcPts val="1000"/>
              </a:spcAft>
            </a:pPr>
            <a:r>
              <a:rPr lang="en-US" sz="2000" dirty="0">
                <a:solidFill>
                  <a:schemeClr val="tx2"/>
                </a:solidFill>
              </a:rPr>
              <a:t>Project proposals that lead to an </a:t>
            </a:r>
            <a:r>
              <a:rPr lang="en-US" sz="2000" b="1" dirty="0">
                <a:solidFill>
                  <a:schemeClr val="tx2"/>
                </a:solidFill>
              </a:rPr>
              <a:t>effective accounting, measurement and integration of biodiversity values into public and private decision-making </a:t>
            </a:r>
            <a:r>
              <a:rPr lang="en-US" sz="2000" dirty="0">
                <a:solidFill>
                  <a:schemeClr val="tx2"/>
                </a:solidFill>
              </a:rPr>
              <a:t>applying the guidance, methods, criteria and standards developed by the Commission are given priority for LIFE support. </a:t>
            </a:r>
            <a:endParaRPr lang="en-IE" sz="2000" dirty="0">
              <a:solidFill>
                <a:schemeClr val="tx2"/>
              </a:solidFill>
            </a:endParaRPr>
          </a:p>
          <a:p>
            <a:pPr>
              <a:spcAft>
                <a:spcPts val="1000"/>
              </a:spcAft>
            </a:pPr>
            <a:endParaRPr lang="en-IE" sz="2000" dirty="0" smtClean="0">
              <a:solidFill>
                <a:schemeClr val="tx2"/>
              </a:solidFill>
            </a:endParaRPr>
          </a:p>
        </p:txBody>
      </p:sp>
    </p:spTree>
    <p:extLst>
      <p:ext uri="{BB962C8B-B14F-4D97-AF65-F5344CB8AC3E}">
        <p14:creationId xmlns:p14="http://schemas.microsoft.com/office/powerpoint/2010/main" val="2974717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474" y="404264"/>
            <a:ext cx="9806075" cy="1174280"/>
          </a:xfrm>
          <a:ln>
            <a:solidFill>
              <a:schemeClr val="accent1"/>
            </a:solidFill>
          </a:ln>
        </p:spPr>
        <p:txBody>
          <a:bodyPr/>
          <a:lstStyle/>
          <a:p>
            <a:r>
              <a:rPr lang="en-IE" sz="3600" i="1" dirty="0" smtClean="0"/>
              <a:t>EU nature and biodiversity legislation-related compliance assurance and access to justice</a:t>
            </a:r>
            <a:endParaRPr lang="en-IE" sz="3600" i="1" dirty="0"/>
          </a:p>
        </p:txBody>
      </p:sp>
      <p:sp>
        <p:nvSpPr>
          <p:cNvPr id="9" name="TextBox 8"/>
          <p:cNvSpPr txBox="1"/>
          <p:nvPr/>
        </p:nvSpPr>
        <p:spPr>
          <a:xfrm>
            <a:off x="1128223" y="1785992"/>
            <a:ext cx="9806076" cy="4585871"/>
          </a:xfrm>
          <a:prstGeom prst="rect">
            <a:avLst/>
          </a:prstGeom>
          <a:noFill/>
        </p:spPr>
        <p:txBody>
          <a:bodyPr wrap="square" rtlCol="0">
            <a:spAutoFit/>
          </a:bodyPr>
          <a:lstStyle/>
          <a:p>
            <a:pPr marL="285750" lvl="0" indent="-285750">
              <a:spcAft>
                <a:spcPts val="900"/>
              </a:spcAft>
              <a:buFont typeface="Arial" panose="020B0604020202020204" pitchFamily="34" charset="0"/>
              <a:buChar char="•"/>
            </a:pPr>
            <a:r>
              <a:rPr lang="en-US" dirty="0">
                <a:solidFill>
                  <a:schemeClr val="tx2"/>
                </a:solidFill>
              </a:rPr>
              <a:t>establishing new or, where in place, enhancing existing </a:t>
            </a:r>
            <a:r>
              <a:rPr lang="en-US" b="1" dirty="0">
                <a:solidFill>
                  <a:schemeClr val="tx2"/>
                </a:solidFill>
              </a:rPr>
              <a:t>cross-border, national or regional networks of compliance assurance practitioners or experts</a:t>
            </a:r>
            <a:r>
              <a:rPr lang="en-US" dirty="0">
                <a:solidFill>
                  <a:schemeClr val="tx2"/>
                </a:solidFill>
              </a:rPr>
              <a:t>; and/or establishing or, where in place, improving professional qualifications and training to improve compliance with binding EU legal instruments on nature and biodiversity, through promoting, checking and enforcing compliance, or</a:t>
            </a:r>
            <a:endParaRPr lang="de-DE" dirty="0">
              <a:solidFill>
                <a:schemeClr val="tx2"/>
              </a:solidFill>
            </a:endParaRPr>
          </a:p>
          <a:p>
            <a:pPr marL="285750" lvl="0" indent="-285750">
              <a:spcAft>
                <a:spcPts val="900"/>
              </a:spcAft>
              <a:buFont typeface="Arial" panose="020B0604020202020204" pitchFamily="34" charset="0"/>
              <a:buChar char="•"/>
            </a:pPr>
            <a:r>
              <a:rPr lang="en-US" dirty="0" smtClean="0">
                <a:solidFill>
                  <a:schemeClr val="tx2"/>
                </a:solidFill>
              </a:rPr>
              <a:t>applying </a:t>
            </a:r>
            <a:r>
              <a:rPr lang="en-US" dirty="0">
                <a:solidFill>
                  <a:schemeClr val="tx2"/>
                </a:solidFill>
              </a:rPr>
              <a:t>the polluter pays principle, using a mix of administrative law, criminal law and environmental liability; and/or </a:t>
            </a:r>
            <a:endParaRPr lang="de-DE" dirty="0">
              <a:solidFill>
                <a:schemeClr val="tx2"/>
              </a:solidFill>
            </a:endParaRPr>
          </a:p>
          <a:p>
            <a:pPr marL="285750" lvl="0" indent="-285750">
              <a:spcAft>
                <a:spcPts val="900"/>
              </a:spcAft>
              <a:buFont typeface="Arial" panose="020B0604020202020204" pitchFamily="34" charset="0"/>
              <a:buChar char="•"/>
            </a:pPr>
            <a:r>
              <a:rPr lang="en-US" dirty="0">
                <a:solidFill>
                  <a:schemeClr val="tx2"/>
                </a:solidFill>
              </a:rPr>
              <a:t>by developing and implementing strategies and policies and/or developing and using innovative tools and actions to promote, monitor and enforce compliance with binding EU instruments on nature and biodiversity, or ensure application of the polluter pays principles through environmental liability; and/or </a:t>
            </a:r>
            <a:endParaRPr lang="de-DE" dirty="0">
              <a:solidFill>
                <a:schemeClr val="tx2"/>
              </a:solidFill>
            </a:endParaRPr>
          </a:p>
          <a:p>
            <a:pPr marL="285750" lvl="0" indent="-285750">
              <a:spcAft>
                <a:spcPts val="900"/>
              </a:spcAft>
              <a:buFont typeface="Arial" panose="020B0604020202020204" pitchFamily="34" charset="0"/>
              <a:buChar char="•"/>
            </a:pPr>
            <a:r>
              <a:rPr lang="en-US" dirty="0">
                <a:solidFill>
                  <a:schemeClr val="tx2"/>
                </a:solidFill>
              </a:rPr>
              <a:t>improving relevant information systems operated by public authorities; and/or</a:t>
            </a:r>
            <a:endParaRPr lang="de-DE" dirty="0">
              <a:solidFill>
                <a:schemeClr val="tx2"/>
              </a:solidFill>
            </a:endParaRPr>
          </a:p>
          <a:p>
            <a:pPr marL="285750" lvl="0" indent="-285750">
              <a:spcAft>
                <a:spcPts val="900"/>
              </a:spcAft>
              <a:buFont typeface="Arial" panose="020B0604020202020204" pitchFamily="34" charset="0"/>
              <a:buChar char="•"/>
            </a:pPr>
            <a:r>
              <a:rPr lang="en-US" dirty="0">
                <a:solidFill>
                  <a:schemeClr val="tx2"/>
                </a:solidFill>
              </a:rPr>
              <a:t>engaging with citizens and others to promote and monitor compliance, and ensure application of environmental liability in relation to EU nature and biodiversity legislation.  </a:t>
            </a:r>
            <a:endParaRPr lang="fr-BE" sz="2400" dirty="0" smtClean="0">
              <a:solidFill>
                <a:schemeClr val="tx2"/>
              </a:solidFill>
            </a:endParaRPr>
          </a:p>
        </p:txBody>
      </p:sp>
    </p:spTree>
    <p:extLst>
      <p:ext uri="{BB962C8B-B14F-4D97-AF65-F5344CB8AC3E}">
        <p14:creationId xmlns:p14="http://schemas.microsoft.com/office/powerpoint/2010/main" val="3028452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182" y="1434164"/>
            <a:ext cx="9806075" cy="4726012"/>
          </a:xfrm>
          <a:ln>
            <a:solidFill>
              <a:schemeClr val="accent1"/>
            </a:solidFill>
          </a:ln>
        </p:spPr>
        <p:txBody>
          <a:bodyPr/>
          <a:lstStyle/>
          <a:p>
            <a:pPr>
              <a:spcAft>
                <a:spcPts val="1200"/>
              </a:spcAft>
              <a:tabLst>
                <a:tab pos="895350" algn="l"/>
              </a:tabLst>
            </a:pPr>
            <a:r>
              <a:rPr lang="en-US" sz="2600" i="1" dirty="0" smtClean="0">
                <a:solidFill>
                  <a:srgbClr val="004494"/>
                </a:solidFill>
                <a:latin typeface="+mn-lt"/>
              </a:rPr>
              <a:t/>
            </a:r>
            <a:br>
              <a:rPr lang="en-US" sz="2600" i="1" dirty="0" smtClean="0">
                <a:solidFill>
                  <a:srgbClr val="004494"/>
                </a:solidFill>
                <a:latin typeface="+mn-lt"/>
              </a:rPr>
            </a:br>
            <a:r>
              <a:rPr lang="en-US" sz="2600" i="1" dirty="0">
                <a:solidFill>
                  <a:srgbClr val="004494"/>
                </a:solidFill>
                <a:latin typeface="+mn-lt"/>
              </a:rPr>
              <a:t/>
            </a:r>
            <a:br>
              <a:rPr lang="en-US" sz="2600" i="1" dirty="0">
                <a:solidFill>
                  <a:srgbClr val="004494"/>
                </a:solidFill>
                <a:latin typeface="+mn-lt"/>
              </a:rPr>
            </a:br>
            <a:r>
              <a:rPr lang="en-US" sz="2600" i="1" dirty="0" smtClean="0">
                <a:solidFill>
                  <a:srgbClr val="004494"/>
                </a:solidFill>
                <a:latin typeface="+mn-lt"/>
              </a:rPr>
              <a:t>To </a:t>
            </a:r>
            <a:r>
              <a:rPr lang="en-US" sz="2600" i="1" dirty="0">
                <a:solidFill>
                  <a:srgbClr val="004494"/>
                </a:solidFill>
                <a:latin typeface="+mn-lt"/>
              </a:rPr>
              <a:t>support the achievement of Union nature and biodiversity objectives by </a:t>
            </a:r>
            <a:r>
              <a:rPr lang="en-US" sz="2600" b="1" i="1" dirty="0">
                <a:solidFill>
                  <a:srgbClr val="004494"/>
                </a:solidFill>
                <a:latin typeface="+mn-lt"/>
              </a:rPr>
              <a:t>implementing coherent </a:t>
            </a:r>
            <a:r>
              <a:rPr lang="en-US" sz="2600" b="1" i="1" dirty="0" smtClean="0">
                <a:solidFill>
                  <a:srgbClr val="004494"/>
                </a:solidFill>
                <a:latin typeface="+mn-lt"/>
              </a:rPr>
              <a:t>programs </a:t>
            </a:r>
            <a:r>
              <a:rPr lang="en-US" sz="2600" b="1" i="1" dirty="0">
                <a:solidFill>
                  <a:srgbClr val="004494"/>
                </a:solidFill>
                <a:latin typeface="+mn-lt"/>
              </a:rPr>
              <a:t>of action in the Member States </a:t>
            </a:r>
            <a:r>
              <a:rPr lang="en-US" sz="2600" i="1" dirty="0">
                <a:solidFill>
                  <a:srgbClr val="004494"/>
                </a:solidFill>
                <a:latin typeface="+mn-lt"/>
              </a:rPr>
              <a:t>in order to mainstream these objectives and priorities into other policies and financing instruments, including through coordinated implementation of the Prioritized Action Frameworks (PAF) established pursuant to Directive 92/43/EEC. </a:t>
            </a:r>
            <a:r>
              <a:rPr lang="en-US" sz="2400" i="1" dirty="0">
                <a:solidFill>
                  <a:srgbClr val="004494"/>
                </a:solidFill>
              </a:rPr>
              <a:t/>
            </a:r>
            <a:br>
              <a:rPr lang="en-US" sz="2400" i="1" dirty="0">
                <a:solidFill>
                  <a:srgbClr val="004494"/>
                </a:solidFill>
              </a:rPr>
            </a:br>
            <a:r>
              <a:rPr lang="en-US" sz="2400" i="1" dirty="0" smtClean="0">
                <a:solidFill>
                  <a:srgbClr val="004494"/>
                </a:solidFill>
              </a:rPr>
              <a:t/>
            </a:r>
            <a:br>
              <a:rPr lang="en-US" sz="2400" i="1" dirty="0" smtClean="0">
                <a:solidFill>
                  <a:srgbClr val="004494"/>
                </a:solidFill>
              </a:rPr>
            </a:br>
            <a:r>
              <a:rPr lang="en-US" sz="2400" i="1" dirty="0" smtClean="0">
                <a:solidFill>
                  <a:srgbClr val="004494"/>
                </a:solidFill>
              </a:rPr>
              <a:t>The </a:t>
            </a:r>
            <a:r>
              <a:rPr lang="en-US" sz="2400" i="1" dirty="0">
                <a:solidFill>
                  <a:srgbClr val="004494"/>
                </a:solidFill>
              </a:rPr>
              <a:t>SNAPs will target the following strategies and </a:t>
            </a:r>
            <a:r>
              <a:rPr lang="en-US" sz="2400" i="1" dirty="0" smtClean="0">
                <a:solidFill>
                  <a:srgbClr val="004494"/>
                </a:solidFill>
              </a:rPr>
              <a:t>plans:</a:t>
            </a:r>
            <a:r>
              <a:rPr lang="en-US" sz="1800" i="1" dirty="0" smtClean="0">
                <a:solidFill>
                  <a:srgbClr val="004494"/>
                </a:solidFill>
              </a:rPr>
              <a:t/>
            </a:r>
            <a:br>
              <a:rPr lang="en-US" sz="1800" i="1" dirty="0" smtClean="0">
                <a:solidFill>
                  <a:srgbClr val="004494"/>
                </a:solidFill>
              </a:rPr>
            </a:br>
            <a:r>
              <a:rPr lang="en-US" sz="1800" i="1" dirty="0">
                <a:solidFill>
                  <a:srgbClr val="004494"/>
                </a:solidFill>
              </a:rPr>
              <a:t/>
            </a:r>
            <a:br>
              <a:rPr lang="en-US" sz="1800" i="1" dirty="0">
                <a:solidFill>
                  <a:srgbClr val="004494"/>
                </a:solidFill>
              </a:rPr>
            </a:br>
            <a:r>
              <a:rPr lang="en-US" sz="2400" i="1" dirty="0">
                <a:solidFill>
                  <a:srgbClr val="004494"/>
                </a:solidFill>
              </a:rPr>
              <a:t>•	</a:t>
            </a:r>
            <a:r>
              <a:rPr lang="en-US" sz="2400" i="1" dirty="0" smtClean="0">
                <a:solidFill>
                  <a:srgbClr val="004494"/>
                </a:solidFill>
              </a:rPr>
              <a:t>Prioritized Action Frameworks (PAFs) under the EU Habitats 	Directive </a:t>
            </a:r>
            <a:r>
              <a:rPr lang="en-US" sz="2400" i="1" dirty="0">
                <a:solidFill>
                  <a:srgbClr val="004494"/>
                </a:solidFill>
              </a:rPr>
              <a:t>and</a:t>
            </a:r>
            <a:r>
              <a:rPr lang="en-US" sz="2400" i="1" dirty="0" smtClean="0">
                <a:solidFill>
                  <a:srgbClr val="004494"/>
                </a:solidFill>
              </a:rPr>
              <a:t>;</a:t>
            </a:r>
            <a:r>
              <a:rPr lang="en-US" sz="1100" i="1" dirty="0" smtClean="0">
                <a:solidFill>
                  <a:srgbClr val="004494"/>
                </a:solidFill>
              </a:rPr>
              <a:t/>
            </a:r>
            <a:br>
              <a:rPr lang="en-US" sz="1100" i="1" dirty="0" smtClean="0">
                <a:solidFill>
                  <a:srgbClr val="004494"/>
                </a:solidFill>
              </a:rPr>
            </a:br>
            <a:r>
              <a:rPr lang="en-US" sz="1100" i="1" dirty="0">
                <a:solidFill>
                  <a:srgbClr val="004494"/>
                </a:solidFill>
              </a:rPr>
              <a:t/>
            </a:r>
            <a:br>
              <a:rPr lang="en-US" sz="1100" i="1" dirty="0">
                <a:solidFill>
                  <a:srgbClr val="004494"/>
                </a:solidFill>
              </a:rPr>
            </a:br>
            <a:r>
              <a:rPr lang="en-US" sz="2400" i="1" dirty="0">
                <a:solidFill>
                  <a:srgbClr val="004494"/>
                </a:solidFill>
              </a:rPr>
              <a:t>•	Other plans or strategies </a:t>
            </a:r>
            <a:r>
              <a:rPr lang="en-US" sz="2400" i="1" dirty="0" smtClean="0">
                <a:solidFill>
                  <a:srgbClr val="004494"/>
                </a:solidFill>
              </a:rPr>
              <a:t>that </a:t>
            </a:r>
            <a:r>
              <a:rPr lang="en-US" sz="2400" i="1" dirty="0">
                <a:solidFill>
                  <a:srgbClr val="004494"/>
                </a:solidFill>
              </a:rPr>
              <a:t>implement EU nature and/or </a:t>
            </a:r>
            <a:r>
              <a:rPr lang="en-US" sz="2400" i="1" dirty="0" smtClean="0">
                <a:solidFill>
                  <a:srgbClr val="004494"/>
                </a:solidFill>
              </a:rPr>
              <a:t>	biodiversity </a:t>
            </a:r>
            <a:r>
              <a:rPr lang="en-US" sz="2400" i="1" dirty="0">
                <a:solidFill>
                  <a:srgbClr val="004494"/>
                </a:solidFill>
              </a:rPr>
              <a:t>policy or </a:t>
            </a:r>
            <a:r>
              <a:rPr lang="en-US" sz="2400" i="1" dirty="0" smtClean="0">
                <a:solidFill>
                  <a:srgbClr val="004494"/>
                </a:solidFill>
              </a:rPr>
              <a:t>legislation.</a:t>
            </a:r>
            <a:r>
              <a:rPr lang="en-US" sz="2000" i="1" dirty="0" smtClean="0">
                <a:solidFill>
                  <a:srgbClr val="004494"/>
                </a:solidFill>
              </a:rPr>
              <a:t> </a:t>
            </a:r>
            <a:br>
              <a:rPr lang="en-US" sz="2000" i="1" dirty="0" smtClean="0">
                <a:solidFill>
                  <a:srgbClr val="004494"/>
                </a:solidFill>
              </a:rPr>
            </a:br>
            <a:endParaRPr lang="en-US" sz="700" i="1" dirty="0">
              <a:solidFill>
                <a:srgbClr val="004494"/>
              </a:solidFill>
            </a:endParaRPr>
          </a:p>
        </p:txBody>
      </p:sp>
      <p:sp>
        <p:nvSpPr>
          <p:cNvPr id="4" name="Title 1"/>
          <p:cNvSpPr txBox="1">
            <a:spLocks/>
          </p:cNvSpPr>
          <p:nvPr/>
        </p:nvSpPr>
        <p:spPr>
          <a:xfrm>
            <a:off x="1175182" y="631867"/>
            <a:ext cx="10333327" cy="581891"/>
          </a:xfrm>
          <a:prstGeom prst="rect">
            <a:avLst/>
          </a:prstGeom>
          <a:ln>
            <a:noFill/>
          </a:ln>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sz="3600" b="1" i="1" dirty="0" smtClean="0"/>
              <a:t>Strategic Nature Projects (SNAPs):</a:t>
            </a:r>
            <a:endParaRPr lang="en-IE" sz="3600" b="1" i="1" dirty="0"/>
          </a:p>
        </p:txBody>
      </p:sp>
    </p:spTree>
    <p:extLst>
      <p:ext uri="{BB962C8B-B14F-4D97-AF65-F5344CB8AC3E}">
        <p14:creationId xmlns:p14="http://schemas.microsoft.com/office/powerpoint/2010/main" val="1694563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B24F5E-14D8-454F-A60A-043DC5820F7A}"/>
              </a:ext>
            </a:extLst>
          </p:cNvPr>
          <p:cNvSpPr>
            <a:spLocks noGrp="1"/>
          </p:cNvSpPr>
          <p:nvPr>
            <p:ph type="title"/>
          </p:nvPr>
        </p:nvSpPr>
        <p:spPr/>
        <p:txBody>
          <a:bodyPr/>
          <a:lstStyle/>
          <a:p>
            <a:r>
              <a:rPr lang="en-GB" dirty="0"/>
              <a:t>What is the EU LIFE Programme </a:t>
            </a:r>
          </a:p>
        </p:txBody>
      </p:sp>
      <p:sp>
        <p:nvSpPr>
          <p:cNvPr id="3" name="Content Placeholder 4"/>
          <p:cNvSpPr txBox="1">
            <a:spLocks/>
          </p:cNvSpPr>
          <p:nvPr/>
        </p:nvSpPr>
        <p:spPr>
          <a:xfrm>
            <a:off x="970722" y="1787236"/>
            <a:ext cx="7419256" cy="5070764"/>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34EA2"/>
              </a:buClr>
              <a:defRPr/>
            </a:pPr>
            <a:r>
              <a:rPr lang="en-GB" dirty="0">
                <a:solidFill>
                  <a:schemeClr val="tx2"/>
                </a:solidFill>
                <a:latin typeface="Arial"/>
              </a:rPr>
              <a:t>Created in 1992 LIFE is the key European fund for nature conservation</a:t>
            </a: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2"/>
                </a:solidFill>
                <a:effectLst/>
                <a:uLnTx/>
                <a:uFillTx/>
                <a:latin typeface="Arial"/>
                <a:ea typeface="+mn-ea"/>
                <a:cs typeface="+mn-cs"/>
              </a:rPr>
              <a:t>Today LIFE </a:t>
            </a:r>
            <a:r>
              <a:rPr kumimoji="0" lang="en-US" sz="2400" b="0" i="0" u="none" strike="noStrike" kern="1200" cap="none" spc="0" normalizeH="0" baseline="0" noProof="0" dirty="0">
                <a:ln>
                  <a:noFill/>
                </a:ln>
                <a:solidFill>
                  <a:schemeClr val="tx2"/>
                </a:solidFill>
                <a:effectLst/>
                <a:uLnTx/>
                <a:uFillTx/>
                <a:latin typeface="Arial"/>
                <a:ea typeface="+mn-ea"/>
                <a:cs typeface="+mn-cs"/>
              </a:rPr>
              <a:t>programme as a whole constitutes a 100% contribution to the objectives and targets of the European Green Deal.</a:t>
            </a: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Arial"/>
                <a:ea typeface="+mn-ea"/>
                <a:cs typeface="+mn-cs"/>
              </a:rPr>
              <a:t>The only EU programme dedicated exclusively to the environment, nature conservation and climate action. </a:t>
            </a: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Arial"/>
                <a:ea typeface="+mn-ea"/>
                <a:cs typeface="+mn-cs"/>
              </a:rPr>
              <a:t>For the years 2021-2027, a budget of 5.43 billion €.</a:t>
            </a:r>
            <a:endParaRPr kumimoji="0" lang="fr-BE" sz="2400" b="0" i="0" u="none" strike="noStrike" kern="1200" cap="none" spc="0" normalizeH="0" baseline="0" noProof="0" dirty="0">
              <a:ln>
                <a:noFill/>
              </a:ln>
              <a:solidFill>
                <a:schemeClr val="tx2"/>
              </a:solidFill>
              <a:effectLst/>
              <a:uLnTx/>
              <a:uFillTx/>
              <a:latin typeface="Arial"/>
              <a:ea typeface="+mn-ea"/>
              <a:cs typeface="+mn-cs"/>
            </a:endParaRPr>
          </a:p>
        </p:txBody>
      </p:sp>
      <p:pic>
        <p:nvPicPr>
          <p:cNvPr id="7" name="Image 19">
            <a:extLst>
              <a:ext uri="{FF2B5EF4-FFF2-40B4-BE49-F238E27FC236}">
                <a16:creationId xmlns:a16="http://schemas.microsoft.com/office/drawing/2014/main" id="{EBDB3244-DBEF-64B2-701C-D51E294000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536" r="42754"/>
          <a:stretch/>
        </p:blipFill>
        <p:spPr>
          <a:xfrm>
            <a:off x="8714014" y="980728"/>
            <a:ext cx="3096344" cy="5998540"/>
          </a:xfrm>
          <a:prstGeom prst="rect">
            <a:avLst/>
          </a:prstGeom>
        </p:spPr>
      </p:pic>
      <p:sp>
        <p:nvSpPr>
          <p:cNvPr id="8" name="ZoneTexte 9">
            <a:extLst>
              <a:ext uri="{FF2B5EF4-FFF2-40B4-BE49-F238E27FC236}">
                <a16:creationId xmlns:a16="http://schemas.microsoft.com/office/drawing/2014/main" id="{FAC63C62-DE1B-1CE0-7549-2FBF66B08B9A}"/>
              </a:ext>
            </a:extLst>
          </p:cNvPr>
          <p:cNvSpPr txBox="1"/>
          <p:nvPr/>
        </p:nvSpPr>
        <p:spPr>
          <a:xfrm>
            <a:off x="10201673" y="1501475"/>
            <a:ext cx="1296144" cy="523220"/>
          </a:xfrm>
          <a:prstGeom prst="rect">
            <a:avLst/>
          </a:prstGeom>
          <a:noFill/>
        </p:spPr>
        <p:txBody>
          <a:bodyPr wrap="square" rtlCol="0">
            <a:spAutoFit/>
          </a:bodyPr>
          <a:lstStyle/>
          <a:p>
            <a:r>
              <a:rPr lang="fr-FR" sz="1400" b="1" dirty="0">
                <a:solidFill>
                  <a:srgbClr val="0356B1"/>
                </a:solidFill>
              </a:rPr>
              <a:t>Nature and </a:t>
            </a:r>
            <a:r>
              <a:rPr lang="fr-FR" sz="1400" b="1" dirty="0" err="1">
                <a:solidFill>
                  <a:srgbClr val="0356B1"/>
                </a:solidFill>
              </a:rPr>
              <a:t>Biodiversity</a:t>
            </a:r>
            <a:endParaRPr lang="fr-FR" sz="1400" b="1" dirty="0">
              <a:solidFill>
                <a:srgbClr val="0356B1"/>
              </a:solidFill>
            </a:endParaRPr>
          </a:p>
        </p:txBody>
      </p:sp>
      <p:sp>
        <p:nvSpPr>
          <p:cNvPr id="9" name="ZoneTexte 10">
            <a:extLst>
              <a:ext uri="{FF2B5EF4-FFF2-40B4-BE49-F238E27FC236}">
                <a16:creationId xmlns:a16="http://schemas.microsoft.com/office/drawing/2014/main" id="{9E75842D-056B-63A9-ECF5-7C5E9B8C4BF6}"/>
              </a:ext>
            </a:extLst>
          </p:cNvPr>
          <p:cNvSpPr txBox="1"/>
          <p:nvPr/>
        </p:nvSpPr>
        <p:spPr>
          <a:xfrm>
            <a:off x="10201673" y="2852936"/>
            <a:ext cx="1512168" cy="954107"/>
          </a:xfrm>
          <a:prstGeom prst="rect">
            <a:avLst/>
          </a:prstGeom>
          <a:noFill/>
        </p:spPr>
        <p:txBody>
          <a:bodyPr wrap="square" rtlCol="0">
            <a:spAutoFit/>
          </a:bodyPr>
          <a:lstStyle/>
          <a:p>
            <a:r>
              <a:rPr lang="fr-FR" sz="1400" b="1" dirty="0" err="1">
                <a:solidFill>
                  <a:srgbClr val="0356B1"/>
                </a:solidFill>
              </a:rPr>
              <a:t>Circular</a:t>
            </a:r>
            <a:r>
              <a:rPr lang="fr-FR" sz="1400" b="1" dirty="0">
                <a:solidFill>
                  <a:srgbClr val="0356B1"/>
                </a:solidFill>
              </a:rPr>
              <a:t> Economy </a:t>
            </a:r>
          </a:p>
          <a:p>
            <a:r>
              <a:rPr lang="fr-FR" sz="1400" b="1" dirty="0">
                <a:solidFill>
                  <a:srgbClr val="0356B1"/>
                </a:solidFill>
              </a:rPr>
              <a:t>and </a:t>
            </a:r>
            <a:r>
              <a:rPr lang="fr-FR" sz="1400" b="1" dirty="0" err="1">
                <a:solidFill>
                  <a:srgbClr val="0356B1"/>
                </a:solidFill>
              </a:rPr>
              <a:t>Quality</a:t>
            </a:r>
            <a:r>
              <a:rPr lang="fr-FR" sz="1400" b="1" dirty="0">
                <a:solidFill>
                  <a:srgbClr val="0356B1"/>
                </a:solidFill>
              </a:rPr>
              <a:t> of Life</a:t>
            </a:r>
          </a:p>
        </p:txBody>
      </p:sp>
      <p:sp>
        <p:nvSpPr>
          <p:cNvPr id="10" name="ZoneTexte 11">
            <a:extLst>
              <a:ext uri="{FF2B5EF4-FFF2-40B4-BE49-F238E27FC236}">
                <a16:creationId xmlns:a16="http://schemas.microsoft.com/office/drawing/2014/main" id="{5C812F61-E209-E6BE-86C3-C0ED7761022C}"/>
              </a:ext>
            </a:extLst>
          </p:cNvPr>
          <p:cNvSpPr txBox="1"/>
          <p:nvPr/>
        </p:nvSpPr>
        <p:spPr>
          <a:xfrm>
            <a:off x="10237677" y="4158230"/>
            <a:ext cx="1440160" cy="954107"/>
          </a:xfrm>
          <a:prstGeom prst="rect">
            <a:avLst/>
          </a:prstGeom>
          <a:noFill/>
        </p:spPr>
        <p:txBody>
          <a:bodyPr wrap="square" rtlCol="0">
            <a:spAutoFit/>
          </a:bodyPr>
          <a:lstStyle/>
          <a:p>
            <a:r>
              <a:rPr lang="fr-FR" sz="1400" b="1" dirty="0" err="1">
                <a:solidFill>
                  <a:srgbClr val="0356B1"/>
                </a:solidFill>
              </a:rPr>
              <a:t>Climate</a:t>
            </a:r>
            <a:r>
              <a:rPr lang="fr-FR" sz="1400" b="1" dirty="0">
                <a:solidFill>
                  <a:srgbClr val="0356B1"/>
                </a:solidFill>
              </a:rPr>
              <a:t> Change </a:t>
            </a:r>
            <a:br>
              <a:rPr lang="fr-FR" sz="1400" b="1" dirty="0">
                <a:solidFill>
                  <a:srgbClr val="0356B1"/>
                </a:solidFill>
              </a:rPr>
            </a:br>
            <a:r>
              <a:rPr lang="fr-FR" sz="1400" b="1" dirty="0">
                <a:solidFill>
                  <a:srgbClr val="0356B1"/>
                </a:solidFill>
              </a:rPr>
              <a:t>Mitigation and Adaptation</a:t>
            </a:r>
          </a:p>
        </p:txBody>
      </p:sp>
      <p:sp>
        <p:nvSpPr>
          <p:cNvPr id="11" name="ZoneTexte 12">
            <a:extLst>
              <a:ext uri="{FF2B5EF4-FFF2-40B4-BE49-F238E27FC236}">
                <a16:creationId xmlns:a16="http://schemas.microsoft.com/office/drawing/2014/main" id="{5444C3D1-EAAD-B388-1836-9EA57C6C88F1}"/>
              </a:ext>
            </a:extLst>
          </p:cNvPr>
          <p:cNvSpPr txBox="1"/>
          <p:nvPr/>
        </p:nvSpPr>
        <p:spPr>
          <a:xfrm>
            <a:off x="10262186" y="5662409"/>
            <a:ext cx="1224136" cy="738664"/>
          </a:xfrm>
          <a:prstGeom prst="rect">
            <a:avLst/>
          </a:prstGeom>
          <a:noFill/>
        </p:spPr>
        <p:txBody>
          <a:bodyPr wrap="square" rtlCol="0">
            <a:spAutoFit/>
          </a:bodyPr>
          <a:lstStyle/>
          <a:p>
            <a:r>
              <a:rPr lang="fr-FR" sz="1400" b="1" dirty="0">
                <a:solidFill>
                  <a:srgbClr val="0356B1"/>
                </a:solidFill>
              </a:rPr>
              <a:t>Clean Energy Transition</a:t>
            </a:r>
          </a:p>
        </p:txBody>
      </p:sp>
    </p:spTree>
    <p:extLst>
      <p:ext uri="{BB962C8B-B14F-4D97-AF65-F5344CB8AC3E}">
        <p14:creationId xmlns:p14="http://schemas.microsoft.com/office/powerpoint/2010/main" val="3834061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474" y="462735"/>
            <a:ext cx="9806075" cy="759674"/>
          </a:xfrm>
        </p:spPr>
        <p:txBody>
          <a:bodyPr/>
          <a:lstStyle/>
          <a:p>
            <a:r>
              <a:rPr lang="en-IE" i="1" dirty="0" smtClean="0"/>
              <a:t>SNAPs: key issues to be considered</a:t>
            </a:r>
            <a:endParaRPr lang="en-IE" i="1" dirty="0"/>
          </a:p>
        </p:txBody>
      </p:sp>
      <p:sp>
        <p:nvSpPr>
          <p:cNvPr id="9" name="TextBox 8"/>
          <p:cNvSpPr txBox="1"/>
          <p:nvPr/>
        </p:nvSpPr>
        <p:spPr>
          <a:xfrm>
            <a:off x="1147474" y="1340768"/>
            <a:ext cx="9911955" cy="4755148"/>
          </a:xfrm>
          <a:prstGeom prst="rect">
            <a:avLst/>
          </a:prstGeom>
          <a:noFill/>
        </p:spPr>
        <p:txBody>
          <a:bodyPr wrap="square" rtlCol="0">
            <a:spAutoFit/>
          </a:bodyPr>
          <a:lstStyle/>
          <a:p>
            <a:pPr>
              <a:spcAft>
                <a:spcPts val="1200"/>
              </a:spcAft>
            </a:pPr>
            <a:r>
              <a:rPr lang="en-US" sz="2200" dirty="0">
                <a:solidFill>
                  <a:schemeClr val="tx2"/>
                </a:solidFill>
              </a:rPr>
              <a:t>Depending on the needs of the given Members States (or regions) as identified in their PAFs or in other nature and biodiversity plans (</a:t>
            </a:r>
            <a:r>
              <a:rPr lang="en-US" sz="2200" b="1" dirty="0">
                <a:solidFill>
                  <a:schemeClr val="tx2"/>
                </a:solidFill>
              </a:rPr>
              <a:t>which </a:t>
            </a:r>
            <a:r>
              <a:rPr lang="en-US" sz="2200" b="1" dirty="0" smtClean="0">
                <a:solidFill>
                  <a:schemeClr val="tx2"/>
                </a:solidFill>
              </a:rPr>
              <a:t>must be available by the time a full SNAP proposal is submitted</a:t>
            </a:r>
            <a:r>
              <a:rPr lang="en-US" sz="2200" dirty="0" smtClean="0">
                <a:solidFill>
                  <a:schemeClr val="tx2"/>
                </a:solidFill>
              </a:rPr>
              <a:t>), measures in </a:t>
            </a:r>
            <a:r>
              <a:rPr lang="en-US" sz="2200" dirty="0">
                <a:solidFill>
                  <a:schemeClr val="tx2"/>
                </a:solidFill>
              </a:rPr>
              <a:t>a SNAP </a:t>
            </a:r>
            <a:r>
              <a:rPr lang="en-US" sz="2200" dirty="0" smtClean="0">
                <a:solidFill>
                  <a:schemeClr val="tx2"/>
                </a:solidFill>
              </a:rPr>
              <a:t>shall </a:t>
            </a:r>
            <a:r>
              <a:rPr lang="en-US" sz="2200" dirty="0">
                <a:solidFill>
                  <a:schemeClr val="tx2"/>
                </a:solidFill>
              </a:rPr>
              <a:t>include the following: </a:t>
            </a:r>
            <a:endParaRPr lang="en-US" sz="2200" dirty="0" smtClean="0">
              <a:solidFill>
                <a:schemeClr val="tx2"/>
              </a:solidFill>
            </a:endParaRPr>
          </a:p>
          <a:p>
            <a:pPr marL="722313" indent="-269875">
              <a:spcAft>
                <a:spcPts val="1200"/>
              </a:spcAft>
              <a:buFont typeface="Arial" panose="020B0604020202020204" pitchFamily="34" charset="0"/>
              <a:buChar char="•"/>
            </a:pPr>
            <a:r>
              <a:rPr lang="en-US" sz="2000" dirty="0" smtClean="0">
                <a:solidFill>
                  <a:schemeClr val="tx2"/>
                </a:solidFill>
              </a:rPr>
              <a:t>institutional </a:t>
            </a:r>
            <a:r>
              <a:rPr lang="en-US" sz="2000" dirty="0">
                <a:solidFill>
                  <a:schemeClr val="tx2"/>
                </a:solidFill>
              </a:rPr>
              <a:t>support and capacity building actions; </a:t>
            </a:r>
          </a:p>
          <a:p>
            <a:pPr marL="742950" lvl="1" indent="-285750">
              <a:spcAft>
                <a:spcPts val="1200"/>
              </a:spcAft>
              <a:buFont typeface="Arial" panose="020B0604020202020204" pitchFamily="34" charset="0"/>
              <a:buChar char="•"/>
            </a:pPr>
            <a:r>
              <a:rPr lang="en-US" sz="2000" dirty="0" smtClean="0">
                <a:solidFill>
                  <a:schemeClr val="tx2"/>
                </a:solidFill>
              </a:rPr>
              <a:t>mobilization </a:t>
            </a:r>
            <a:r>
              <a:rPr lang="en-US" sz="2000" dirty="0">
                <a:solidFill>
                  <a:schemeClr val="tx2"/>
                </a:solidFill>
              </a:rPr>
              <a:t>and coordination of additional </a:t>
            </a:r>
            <a:r>
              <a:rPr lang="en-US" sz="2000" dirty="0" smtClean="0">
                <a:solidFill>
                  <a:schemeClr val="tx2"/>
                </a:solidFill>
              </a:rPr>
              <a:t>finance, </a:t>
            </a:r>
            <a:r>
              <a:rPr lang="en-US" sz="2000" dirty="0">
                <a:solidFill>
                  <a:schemeClr val="tx2"/>
                </a:solidFill>
              </a:rPr>
              <a:t>in particular from other EU funding instruments and </a:t>
            </a:r>
            <a:r>
              <a:rPr lang="en-US" sz="2000" dirty="0" smtClean="0">
                <a:solidFill>
                  <a:schemeClr val="tx2"/>
                </a:solidFill>
              </a:rPr>
              <a:t>programs</a:t>
            </a:r>
            <a:r>
              <a:rPr lang="en-US" sz="2000" dirty="0">
                <a:solidFill>
                  <a:schemeClr val="tx2"/>
                </a:solidFill>
              </a:rPr>
              <a:t>. </a:t>
            </a:r>
          </a:p>
          <a:p>
            <a:pPr>
              <a:spcAft>
                <a:spcPts val="1800"/>
              </a:spcAft>
            </a:pPr>
            <a:r>
              <a:rPr lang="en-US" sz="2200" dirty="0">
                <a:solidFill>
                  <a:schemeClr val="tx2"/>
                </a:solidFill>
              </a:rPr>
              <a:t>In addition, SNAPs </a:t>
            </a:r>
            <a:r>
              <a:rPr lang="en-US" sz="2200" u="sng" dirty="0">
                <a:solidFill>
                  <a:schemeClr val="tx2"/>
                </a:solidFill>
              </a:rPr>
              <a:t>may</a:t>
            </a:r>
            <a:r>
              <a:rPr lang="en-US" sz="2200" dirty="0">
                <a:solidFill>
                  <a:schemeClr val="tx2"/>
                </a:solidFill>
              </a:rPr>
              <a:t> also include concrete conservation </a:t>
            </a:r>
            <a:r>
              <a:rPr lang="en-US" sz="2200" dirty="0" smtClean="0">
                <a:solidFill>
                  <a:schemeClr val="tx2"/>
                </a:solidFill>
              </a:rPr>
              <a:t>measures, in particular if they cannot </a:t>
            </a:r>
            <a:r>
              <a:rPr lang="en-US" sz="2200" dirty="0">
                <a:solidFill>
                  <a:schemeClr val="tx2"/>
                </a:solidFill>
              </a:rPr>
              <a:t>be supported through other EU funding </a:t>
            </a:r>
            <a:r>
              <a:rPr lang="en-US" sz="2200" dirty="0" smtClean="0">
                <a:solidFill>
                  <a:schemeClr val="tx2"/>
                </a:solidFill>
              </a:rPr>
              <a:t>programs.</a:t>
            </a:r>
            <a:endParaRPr lang="en-US" sz="2200" dirty="0">
              <a:solidFill>
                <a:schemeClr val="tx2"/>
              </a:solidFill>
            </a:endParaRPr>
          </a:p>
          <a:p>
            <a:pPr>
              <a:spcAft>
                <a:spcPts val="600"/>
              </a:spcAft>
            </a:pPr>
            <a:r>
              <a:rPr lang="en-US" sz="2200" dirty="0">
                <a:solidFill>
                  <a:schemeClr val="tx2"/>
                </a:solidFill>
              </a:rPr>
              <a:t>The </a:t>
            </a:r>
            <a:r>
              <a:rPr lang="en-US" sz="2200" b="1" dirty="0">
                <a:solidFill>
                  <a:schemeClr val="tx2"/>
                </a:solidFill>
              </a:rPr>
              <a:t>authorities competent for nature and biodiversity and responsible for PAF implementation</a:t>
            </a:r>
            <a:r>
              <a:rPr lang="en-US" sz="2200" dirty="0">
                <a:solidFill>
                  <a:schemeClr val="tx2"/>
                </a:solidFill>
              </a:rPr>
              <a:t>, shall participate in the SNAP proposals, either as applicant or, in duly justified cases, as associated beneficiaries. </a:t>
            </a:r>
            <a:endParaRPr lang="fr-BE" sz="2200" dirty="0" smtClean="0">
              <a:solidFill>
                <a:schemeClr val="tx2"/>
              </a:solidFill>
            </a:endParaRPr>
          </a:p>
        </p:txBody>
      </p:sp>
    </p:spTree>
    <p:extLst>
      <p:ext uri="{BB962C8B-B14F-4D97-AF65-F5344CB8AC3E}">
        <p14:creationId xmlns:p14="http://schemas.microsoft.com/office/powerpoint/2010/main" val="1169185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6327972" y="1122363"/>
            <a:ext cx="4905338" cy="1240348"/>
          </a:xfrm>
        </p:spPr>
        <p:txBody>
          <a:bodyPr/>
          <a:lstStyle/>
          <a:p>
            <a:r>
              <a:rPr lang="fr-FR" dirty="0" err="1">
                <a:cs typeface="Arial"/>
              </a:rPr>
              <a:t>Thank</a:t>
            </a:r>
            <a:r>
              <a:rPr lang="fr-FR" dirty="0">
                <a:cs typeface="Arial"/>
              </a:rPr>
              <a:t> </a:t>
            </a:r>
            <a:r>
              <a:rPr lang="fr-FR" dirty="0" err="1">
                <a:cs typeface="Arial"/>
              </a:rPr>
              <a:t>you</a:t>
            </a:r>
            <a:r>
              <a:rPr lang="fr-FR" dirty="0">
                <a:cs typeface="Arial"/>
              </a:rPr>
              <a:t>!</a:t>
            </a:r>
            <a:endParaRPr lang="fr-FR" dirty="0"/>
          </a:p>
        </p:txBody>
      </p:sp>
      <p:sp>
        <p:nvSpPr>
          <p:cNvPr id="2" name="TextBox 1"/>
          <p:cNvSpPr txBox="1"/>
          <p:nvPr/>
        </p:nvSpPr>
        <p:spPr>
          <a:xfrm flipH="1">
            <a:off x="1983474" y="3380125"/>
            <a:ext cx="10072940" cy="2369880"/>
          </a:xfrm>
          <a:prstGeom prst="rect">
            <a:avLst/>
          </a:prstGeom>
          <a:noFill/>
        </p:spPr>
        <p:txBody>
          <a:bodyPr wrap="square" rtlCol="0">
            <a:spAutoFit/>
          </a:bodyPr>
          <a:lstStyle/>
          <a:p>
            <a:endParaRPr lang="en-US" sz="2400" u="sng" dirty="0">
              <a:solidFill>
                <a:schemeClr val="tx2"/>
              </a:solidFill>
            </a:endParaRPr>
          </a:p>
          <a:p>
            <a:endParaRPr lang="en-US" u="sng" dirty="0">
              <a:solidFill>
                <a:schemeClr val="tx2"/>
              </a:solidFill>
            </a:endParaRPr>
          </a:p>
          <a:p>
            <a:r>
              <a:rPr lang="en-GB" b="1" dirty="0"/>
              <a:t>                                               </a:t>
            </a:r>
          </a:p>
          <a:p>
            <a:endParaRPr lang="en-GB" b="1" dirty="0"/>
          </a:p>
          <a:p>
            <a:endParaRPr lang="en-GB" b="1" dirty="0"/>
          </a:p>
          <a:p>
            <a:r>
              <a:rPr lang="en-GB" b="1" dirty="0"/>
              <a:t>                                           </a:t>
            </a:r>
          </a:p>
          <a:p>
            <a:r>
              <a:rPr lang="en-GB" b="1" dirty="0"/>
              <a:t>                                      </a:t>
            </a:r>
            <a:endParaRPr lang="en-US" sz="2000" u="sng" dirty="0">
              <a:solidFill>
                <a:srgbClr val="00B0F0"/>
              </a:solidFill>
            </a:endParaRPr>
          </a:p>
          <a:p>
            <a:endParaRPr lang="en-US" sz="1600" dirty="0">
              <a:solidFill>
                <a:schemeClr val="tx2"/>
              </a:solidFill>
            </a:endParaRPr>
          </a:p>
        </p:txBody>
      </p:sp>
      <p:sp>
        <p:nvSpPr>
          <p:cNvPr id="4" name="AutoShape 2" descr="Photo of Birds, Bee-eaters &amp; relatives, European Roller, Coracias garrul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6" name="Picture 5"/>
          <p:cNvPicPr>
            <a:picLocks noChangeAspect="1"/>
          </p:cNvPicPr>
          <p:nvPr/>
        </p:nvPicPr>
        <p:blipFill>
          <a:blip r:embed="rId3"/>
          <a:stretch>
            <a:fillRect/>
          </a:stretch>
        </p:blipFill>
        <p:spPr>
          <a:xfrm>
            <a:off x="0" y="0"/>
            <a:ext cx="5130121" cy="3424355"/>
          </a:xfrm>
          <a:prstGeom prst="rect">
            <a:avLst/>
          </a:prstGeom>
        </p:spPr>
      </p:pic>
      <p:sp>
        <p:nvSpPr>
          <p:cNvPr id="16" name="Rectangle 15">
            <a:hlinkClick r:id="rId4" tooltip="cinea.ec.europa/life_en"/>
            <a:extLst>
              <a:ext uri="{FF2B5EF4-FFF2-40B4-BE49-F238E27FC236}">
                <a16:creationId xmlns:a16="http://schemas.microsoft.com/office/drawing/2014/main" id="{63FB5A03-43C4-4C4B-B418-50535D853783}"/>
              </a:ext>
            </a:extLst>
          </p:cNvPr>
          <p:cNvSpPr/>
          <p:nvPr/>
        </p:nvSpPr>
        <p:spPr>
          <a:xfrm>
            <a:off x="2515833" y="4005064"/>
            <a:ext cx="7160334" cy="52322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latin typeface="PF Square Sans Pro" panose="02000506040000020004" pitchFamily="2" charset="0"/>
                <a:cs typeface="Verdana"/>
              </a:rPr>
              <a:t>Find out more at: </a:t>
            </a:r>
            <a:r>
              <a:rPr lang="en-GB" sz="2800" u="sng" dirty="0">
                <a:solidFill>
                  <a:srgbClr val="143580"/>
                </a:solidFill>
                <a:latin typeface="PF Square Sans Pro" panose="02000506040000020004" pitchFamily="2" charset="0"/>
                <a:cs typeface="Verdana"/>
                <a:hlinkClick r:id="rId4"/>
              </a:rPr>
              <a:t>cinea.ec.europa/life_en</a:t>
            </a:r>
            <a:endParaRPr lang="en-GB" sz="2800" u="sng" dirty="0">
              <a:solidFill>
                <a:srgbClr val="143580"/>
              </a:solidFill>
              <a:latin typeface="PF Square Sans Pro" panose="02000506040000020004" pitchFamily="2" charset="0"/>
              <a:cs typeface="Verdana"/>
            </a:endParaRPr>
          </a:p>
        </p:txBody>
      </p:sp>
      <p:grpSp>
        <p:nvGrpSpPr>
          <p:cNvPr id="5" name="Group 4"/>
          <p:cNvGrpSpPr/>
          <p:nvPr/>
        </p:nvGrpSpPr>
        <p:grpSpPr>
          <a:xfrm>
            <a:off x="3268548" y="4725144"/>
            <a:ext cx="6118848" cy="1463668"/>
            <a:chOff x="3329838" y="5133684"/>
            <a:chExt cx="6118848" cy="1463668"/>
          </a:xfrm>
        </p:grpSpPr>
        <p:sp>
          <p:nvSpPr>
            <p:cNvPr id="17" name="ZoneTexte 19">
              <a:hlinkClick r:id="rId5" tooltip="@LIFEprogramme"/>
              <a:extLst>
                <a:ext uri="{FF2B5EF4-FFF2-40B4-BE49-F238E27FC236}">
                  <a16:creationId xmlns:a16="http://schemas.microsoft.com/office/drawing/2014/main" id="{FE26CAE2-99D4-4586-B7F6-FAF96BF0FBD6}"/>
                </a:ext>
              </a:extLst>
            </p:cNvPr>
            <p:cNvSpPr txBox="1"/>
            <p:nvPr/>
          </p:nvSpPr>
          <p:spPr>
            <a:xfrm>
              <a:off x="4051261" y="5133684"/>
              <a:ext cx="2328413"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PF Square Sans Pro" panose="02000506040000020004" pitchFamily="2" charset="0"/>
                  <a:cs typeface="Verdana"/>
                  <a:hlinkClick r:id="rId6"/>
                </a:rPr>
                <a:t>@LIFEprogramme</a:t>
              </a:r>
              <a:endParaRPr lang="en-GB" dirty="0">
                <a:latin typeface="PF Square Sans Pro" panose="02000506040000020004" pitchFamily="2" charset="0"/>
                <a:cs typeface="Verdana"/>
              </a:endParaRPr>
            </a:p>
          </p:txBody>
        </p:sp>
        <p:sp>
          <p:nvSpPr>
            <p:cNvPr id="18" name="ZoneTexte 20">
              <a:hlinkClick r:id="rId5" tooltip="@LIFEprogramme"/>
              <a:extLst>
                <a:ext uri="{FF2B5EF4-FFF2-40B4-BE49-F238E27FC236}">
                  <a16:creationId xmlns:a16="http://schemas.microsoft.com/office/drawing/2014/main" id="{D5CA0D45-A4DB-4A5C-A214-89F6511EE6E4}"/>
                </a:ext>
              </a:extLst>
            </p:cNvPr>
            <p:cNvSpPr txBox="1"/>
            <p:nvPr/>
          </p:nvSpPr>
          <p:spPr>
            <a:xfrm>
              <a:off x="7120273" y="5978906"/>
              <a:ext cx="2328413"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PF Square Sans Pro" panose="02000506040000020004" pitchFamily="2" charset="0"/>
                  <a:cs typeface="Verdana"/>
                  <a:hlinkClick r:id="rId7" tooltip="LIFE programme"/>
                </a:rPr>
                <a:t>LIFE programme</a:t>
              </a:r>
              <a:endParaRPr lang="en-GB" dirty="0">
                <a:latin typeface="PF Square Sans Pro" panose="02000506040000020004" pitchFamily="2" charset="0"/>
                <a:cs typeface="Verdana"/>
              </a:endParaRPr>
            </a:p>
          </p:txBody>
        </p:sp>
        <p:sp>
          <p:nvSpPr>
            <p:cNvPr id="19" name="ZoneTexte 21">
              <a:hlinkClick r:id="rId4" tooltip="ec.europa.eu/life"/>
              <a:extLst>
                <a:ext uri="{FF2B5EF4-FFF2-40B4-BE49-F238E27FC236}">
                  <a16:creationId xmlns:a16="http://schemas.microsoft.com/office/drawing/2014/main" id="{A13C496C-0328-4F37-A4ED-1C931F9E5144}"/>
                </a:ext>
              </a:extLst>
            </p:cNvPr>
            <p:cNvSpPr txBox="1"/>
            <p:nvPr/>
          </p:nvSpPr>
          <p:spPr>
            <a:xfrm>
              <a:off x="7120272" y="5417651"/>
              <a:ext cx="2328413"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PF Square Sans Pro" panose="02000506040000020004" pitchFamily="2" charset="0"/>
                  <a:cs typeface="Verdana"/>
                  <a:hlinkClick r:id="rId8"/>
                </a:rPr>
                <a:t>LIFE programme</a:t>
              </a:r>
              <a:endParaRPr lang="en-GB" dirty="0">
                <a:latin typeface="PF Square Sans Pro" panose="02000506040000020004" pitchFamily="2" charset="0"/>
                <a:cs typeface="Verdana"/>
              </a:endParaRPr>
            </a:p>
          </p:txBody>
        </p:sp>
        <p:sp>
          <p:nvSpPr>
            <p:cNvPr id="20" name="ZoneTexte 1">
              <a:extLst>
                <a:ext uri="{FF2B5EF4-FFF2-40B4-BE49-F238E27FC236}">
                  <a16:creationId xmlns:a16="http://schemas.microsoft.com/office/drawing/2014/main" id="{2969050C-C273-49DC-B9D0-EC3D5301E870}"/>
                </a:ext>
              </a:extLst>
            </p:cNvPr>
            <p:cNvSpPr txBox="1"/>
            <p:nvPr/>
          </p:nvSpPr>
          <p:spPr>
            <a:xfrm>
              <a:off x="4057293" y="5680852"/>
              <a:ext cx="2322381"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PF Square Sans Pro" panose="02000506040000020004" pitchFamily="2" charset="0"/>
                  <a:cs typeface="Verdana"/>
                  <a:hlinkClick r:id="rId9"/>
                </a:rPr>
                <a:t>LIFE programme</a:t>
              </a:r>
              <a:endParaRPr lang="en-GB" dirty="0">
                <a:latin typeface="PF Square Sans Pro" panose="02000506040000020004" pitchFamily="2" charset="0"/>
                <a:cs typeface="Verdana"/>
              </a:endParaRPr>
            </a:p>
          </p:txBody>
        </p:sp>
        <p:sp>
          <p:nvSpPr>
            <p:cNvPr id="21" name="ZoneTexte 1">
              <a:extLst>
                <a:ext uri="{FF2B5EF4-FFF2-40B4-BE49-F238E27FC236}">
                  <a16:creationId xmlns:a16="http://schemas.microsoft.com/office/drawing/2014/main" id="{DEEAA4BB-FEC3-63CC-5A7A-D7D6B7782B66}"/>
                </a:ext>
              </a:extLst>
            </p:cNvPr>
            <p:cNvSpPr txBox="1"/>
            <p:nvPr/>
          </p:nvSpPr>
          <p:spPr>
            <a:xfrm>
              <a:off x="4085174" y="6228020"/>
              <a:ext cx="2322381"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PF Square Sans Pro" panose="02000506040000020004" pitchFamily="2" charset="0"/>
                  <a:cs typeface="Verdana"/>
                  <a:hlinkClick r:id="rId10"/>
                </a:rPr>
                <a:t>lifeprogramme</a:t>
              </a:r>
              <a:endParaRPr lang="en-GB" dirty="0">
                <a:latin typeface="PF Square Sans Pro" panose="02000506040000020004" pitchFamily="2" charset="0"/>
                <a:cs typeface="Verdana"/>
              </a:endParaRPr>
            </a:p>
          </p:txBody>
        </p:sp>
        <p:pic>
          <p:nvPicPr>
            <p:cNvPr id="22" name="Picture 21" descr="Logo&#10;&#10;Description automatically generated with low confidence">
              <a:extLst>
                <a:ext uri="{FF2B5EF4-FFF2-40B4-BE49-F238E27FC236}">
                  <a16:creationId xmlns:a16="http://schemas.microsoft.com/office/drawing/2014/main" id="{0AEC8FF7-ECD7-172A-53DD-386F72FFADEE}"/>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 xmlns:a1611="http://schemas.microsoft.com/office/drawing/2016/11/main" xmlns:lc="http://schemas.openxmlformats.org/drawingml/2006/lockedCanvas" r:id="rId15"/>
                </a:ext>
              </a:extLst>
            </a:blip>
            <a:stretch>
              <a:fillRect/>
            </a:stretch>
          </p:blipFill>
          <p:spPr>
            <a:xfrm>
              <a:off x="3329838" y="5157026"/>
              <a:ext cx="715553" cy="402498"/>
            </a:xfrm>
            <a:prstGeom prst="rect">
              <a:avLst/>
            </a:prstGeom>
          </p:spPr>
        </p:pic>
        <p:pic>
          <p:nvPicPr>
            <p:cNvPr id="23" name="Picture 22" descr="Logo, icon&#10;&#10;Description automatically generated">
              <a:extLst>
                <a:ext uri="{FF2B5EF4-FFF2-40B4-BE49-F238E27FC236}">
                  <a16:creationId xmlns:a16="http://schemas.microsoft.com/office/drawing/2014/main" id="{5059DB0E-3514-5693-95DB-9C2E8F62F639}"/>
                </a:ext>
              </a:extLst>
            </p:cNvPr>
            <p:cNvPicPr>
              <a:picLocks noChangeAspect="1"/>
            </p:cNvPicPr>
            <p:nvPr/>
          </p:nvPicPr>
          <p:blipFill>
            <a:blip r:embed="rId16" cstate="print">
              <a:extLst>
                <a:ext uri="{28A0092B-C50C-407E-A947-70E740481C1C}">
                  <a14:useLocalDpi xmlns:a14="http://schemas.microsoft.com/office/drawing/2010/main" val="0"/>
                </a:ext>
                <a:ext uri="{837473B0-CC2E-450A-ABE3-18F120FF3D39}">
                  <a1611:picAttrSrcUrl xmlns="" xmlns:a1611="http://schemas.microsoft.com/office/drawing/2016/11/main" xmlns:lc="http://schemas.openxmlformats.org/drawingml/2006/lockedCanvas" r:id="rId17"/>
                </a:ext>
              </a:extLst>
            </a:blip>
            <a:stretch>
              <a:fillRect/>
            </a:stretch>
          </p:blipFill>
          <p:spPr>
            <a:xfrm>
              <a:off x="3526043" y="6220306"/>
              <a:ext cx="369332" cy="369332"/>
            </a:xfrm>
            <a:prstGeom prst="rect">
              <a:avLst/>
            </a:prstGeom>
          </p:spPr>
        </p:pic>
        <p:pic>
          <p:nvPicPr>
            <p:cNvPr id="24" name="Picture 23" descr="Logo&#10;&#10;Description automatically generated">
              <a:extLst>
                <a:ext uri="{FF2B5EF4-FFF2-40B4-BE49-F238E27FC236}">
                  <a16:creationId xmlns:a16="http://schemas.microsoft.com/office/drawing/2014/main" id="{B5390CD1-75FC-3CA9-815A-0665E15BC84A}"/>
                </a:ext>
              </a:extLst>
            </p:cNvPr>
            <p:cNvPicPr>
              <a:picLocks noChangeAspect="1"/>
            </p:cNvPicPr>
            <p:nvPr/>
          </p:nvPicPr>
          <p:blipFill>
            <a:blip r:embed="rId18" cstate="print">
              <a:extLst>
                <a:ext uri="{28A0092B-C50C-407E-A947-70E740481C1C}">
                  <a14:useLocalDpi xmlns:a14="http://schemas.microsoft.com/office/drawing/2010/main" val="0"/>
                </a:ext>
                <a:ext uri="{837473B0-CC2E-450A-ABE3-18F120FF3D39}">
                  <a1611:picAttrSrcUrl xmlns="" xmlns:a1611="http://schemas.microsoft.com/office/drawing/2016/11/main" xmlns:lc="http://schemas.openxmlformats.org/drawingml/2006/lockedCanvas" r:id="rId19"/>
                </a:ext>
              </a:extLst>
            </a:blip>
            <a:stretch>
              <a:fillRect/>
            </a:stretch>
          </p:blipFill>
          <p:spPr>
            <a:xfrm>
              <a:off x="6566395" y="5336589"/>
              <a:ext cx="453549" cy="453549"/>
            </a:xfrm>
            <a:prstGeom prst="rect">
              <a:avLst/>
            </a:prstGeom>
          </p:spPr>
        </p:pic>
        <p:pic>
          <p:nvPicPr>
            <p:cNvPr id="25" name="Picture 24" descr="Icon&#10;&#10;Description automatically generated">
              <a:extLst>
                <a:ext uri="{FF2B5EF4-FFF2-40B4-BE49-F238E27FC236}">
                  <a16:creationId xmlns:a16="http://schemas.microsoft.com/office/drawing/2014/main" id="{3360E97D-CFFA-80A0-1E2C-15401A79DD4D}"/>
                </a:ext>
              </a:extLst>
            </p:cNvPr>
            <p:cNvPicPr>
              <a:picLocks noChangeAspect="1"/>
            </p:cNvPicPr>
            <p:nvPr/>
          </p:nvPicPr>
          <p:blipFill>
            <a:blip r:embed="rId20" cstate="print">
              <a:extLst>
                <a:ext uri="{28A0092B-C50C-407E-A947-70E740481C1C}">
                  <a14:useLocalDpi xmlns:a14="http://schemas.microsoft.com/office/drawing/2010/main" val="0"/>
                </a:ext>
                <a:ext uri="{837473B0-CC2E-450A-ABE3-18F120FF3D39}">
                  <a1611:picAttrSrcUrl xmlns="" xmlns:a1611="http://schemas.microsoft.com/office/drawing/2016/11/main" xmlns:lc="http://schemas.openxmlformats.org/drawingml/2006/lockedCanvas" r:id="rId21"/>
                </a:ext>
              </a:extLst>
            </a:blip>
            <a:stretch>
              <a:fillRect/>
            </a:stretch>
          </p:blipFill>
          <p:spPr>
            <a:xfrm>
              <a:off x="6463313" y="5824898"/>
              <a:ext cx="684841" cy="684841"/>
            </a:xfrm>
            <a:prstGeom prst="rect">
              <a:avLst/>
            </a:prstGeom>
          </p:spPr>
        </p:pic>
        <p:pic>
          <p:nvPicPr>
            <p:cNvPr id="26" name="Picture 25" descr="Logo&#10;&#10;Description automatically generated">
              <a:extLst>
                <a:ext uri="{FF2B5EF4-FFF2-40B4-BE49-F238E27FC236}">
                  <a16:creationId xmlns:a16="http://schemas.microsoft.com/office/drawing/2014/main" id="{0F95E35B-FDEA-9EB7-D1A8-1C9079800A02}"/>
                </a:ext>
              </a:extLst>
            </p:cNvPr>
            <p:cNvPicPr>
              <a:picLocks noChangeAspect="1"/>
            </p:cNvPicPr>
            <p:nvPr/>
          </p:nvPicPr>
          <p:blipFill>
            <a:blip r:embed="rId22" cstate="print">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xmlns:lc="http://schemas.openxmlformats.org/drawingml/2006/lockedCanvas" r:id="rId24"/>
                </a:ext>
              </a:extLst>
            </a:blip>
            <a:stretch>
              <a:fillRect/>
            </a:stretch>
          </p:blipFill>
          <p:spPr>
            <a:xfrm>
              <a:off x="3345811" y="5545269"/>
              <a:ext cx="683605" cy="682751"/>
            </a:xfrm>
            <a:prstGeom prst="rect">
              <a:avLst/>
            </a:prstGeom>
          </p:spPr>
        </p:pic>
      </p:grpSp>
    </p:spTree>
    <p:extLst>
      <p:ext uri="{BB962C8B-B14F-4D97-AF65-F5344CB8AC3E}">
        <p14:creationId xmlns:p14="http://schemas.microsoft.com/office/powerpoint/2010/main" val="3231663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AC77F1E-20FD-9449-8A5B-7585DF45564D}"/>
              </a:ext>
            </a:extLst>
          </p:cNvPr>
          <p:cNvSpPr>
            <a:spLocks noGrp="1"/>
          </p:cNvSpPr>
          <p:nvPr>
            <p:ph sz="half" idx="1"/>
          </p:nvPr>
        </p:nvSpPr>
        <p:spPr>
          <a:xfrm>
            <a:off x="970722" y="1832389"/>
            <a:ext cx="5832648" cy="4548940"/>
          </a:xfrm>
        </p:spPr>
        <p:txBody>
          <a:bodyPr/>
          <a:lstStyle/>
          <a:p>
            <a:pPr marL="0" indent="0">
              <a:buSzPct val="140000"/>
              <a:buNone/>
            </a:pPr>
            <a:r>
              <a:rPr lang="fr-BE" b="1" dirty="0">
                <a:solidFill>
                  <a:schemeClr val="tx2"/>
                </a:solidFill>
                <a:latin typeface="Arial" panose="020B0604020202020204" pitchFamily="34" charset="0"/>
                <a:cs typeface="Arial" panose="020B0604020202020204" pitchFamily="34" charset="0"/>
              </a:rPr>
              <a:t>Grants</a:t>
            </a:r>
          </a:p>
          <a:p>
            <a:pPr>
              <a:buSzPct val="140000"/>
            </a:pPr>
            <a:r>
              <a:rPr lang="fr-BE" sz="1700" b="1" dirty="0">
                <a:solidFill>
                  <a:schemeClr val="tx2"/>
                </a:solidFill>
                <a:latin typeface="Arial" panose="020B0604020202020204" pitchFamily="34" charset="0"/>
                <a:cs typeface="Arial" panose="020B0604020202020204" pitchFamily="34" charset="0"/>
              </a:rPr>
              <a:t>Action </a:t>
            </a:r>
            <a:r>
              <a:rPr lang="fr-BE" sz="1700" b="1" dirty="0" err="1">
                <a:solidFill>
                  <a:schemeClr val="tx2"/>
                </a:solidFill>
                <a:latin typeface="Arial" panose="020B0604020202020204" pitchFamily="34" charset="0"/>
                <a:cs typeface="Arial" panose="020B0604020202020204" pitchFamily="34" charset="0"/>
              </a:rPr>
              <a:t>grants</a:t>
            </a:r>
            <a:r>
              <a:rPr lang="fr-BE" sz="1700" b="1" dirty="0">
                <a:solidFill>
                  <a:schemeClr val="tx2"/>
                </a:solidFill>
                <a:latin typeface="Arial" panose="020B0604020202020204" pitchFamily="34" charset="0"/>
                <a:cs typeface="Arial" panose="020B0604020202020204" pitchFamily="34" charset="0"/>
              </a:rPr>
              <a:t>: </a:t>
            </a:r>
          </a:p>
          <a:p>
            <a:pPr marL="648000" lvl="1" indent="-285750">
              <a:spcBef>
                <a:spcPts val="0"/>
              </a:spcBef>
              <a:spcAft>
                <a:spcPts val="1200"/>
              </a:spcAft>
              <a:buSzPct val="100000"/>
            </a:pPr>
            <a:r>
              <a:rPr lang="fr-BE" sz="1700" dirty="0">
                <a:solidFill>
                  <a:schemeClr val="tx2"/>
                </a:solidFill>
                <a:latin typeface="Arial" panose="020B0604020202020204" pitchFamily="34" charset="0"/>
                <a:cs typeface="Arial" panose="020B0604020202020204" pitchFamily="34" charset="0"/>
              </a:rPr>
              <a:t>Standard action </a:t>
            </a:r>
            <a:r>
              <a:rPr lang="fr-BE" sz="1700" dirty="0" err="1">
                <a:solidFill>
                  <a:schemeClr val="tx2"/>
                </a:solidFill>
                <a:latin typeface="Arial" panose="020B0604020202020204" pitchFamily="34" charset="0"/>
                <a:cs typeface="Arial" panose="020B0604020202020204" pitchFamily="34" charset="0"/>
              </a:rPr>
              <a:t>projects</a:t>
            </a:r>
            <a:r>
              <a:rPr lang="fr-BE" sz="1700" dirty="0">
                <a:solidFill>
                  <a:schemeClr val="tx2"/>
                </a:solidFill>
                <a:latin typeface="Arial" panose="020B0604020202020204" pitchFamily="34" charset="0"/>
                <a:cs typeface="Arial" panose="020B0604020202020204" pitchFamily="34" charset="0"/>
              </a:rPr>
              <a:t> (</a:t>
            </a:r>
            <a:r>
              <a:rPr lang="fr-BE" sz="1700" dirty="0" err="1">
                <a:solidFill>
                  <a:schemeClr val="tx2"/>
                </a:solidFill>
                <a:latin typeface="Arial" panose="020B0604020202020204" pitchFamily="34" charset="0"/>
                <a:cs typeface="Arial" panose="020B0604020202020204" pitchFamily="34" charset="0"/>
              </a:rPr>
              <a:t>SAPs</a:t>
            </a:r>
            <a:r>
              <a:rPr lang="fr-BE" sz="1700" dirty="0" smtClean="0">
                <a:solidFill>
                  <a:schemeClr val="tx2"/>
                </a:solidFill>
                <a:latin typeface="Arial" panose="020B0604020202020204" pitchFamily="34" charset="0"/>
                <a:cs typeface="Arial" panose="020B0604020202020204" pitchFamily="34" charset="0"/>
              </a:rPr>
              <a:t>) (max 10 </a:t>
            </a:r>
            <a:r>
              <a:rPr lang="fr-BE" sz="1700" dirty="0" err="1" smtClean="0">
                <a:solidFill>
                  <a:schemeClr val="tx2"/>
                </a:solidFill>
                <a:latin typeface="Arial" panose="020B0604020202020204" pitchFamily="34" charset="0"/>
                <a:cs typeface="Arial" panose="020B0604020202020204" pitchFamily="34" charset="0"/>
              </a:rPr>
              <a:t>years</a:t>
            </a:r>
            <a:r>
              <a:rPr lang="fr-BE" sz="1700" dirty="0" smtClean="0">
                <a:solidFill>
                  <a:schemeClr val="tx2"/>
                </a:solidFill>
                <a:latin typeface="Arial" panose="020B0604020202020204" pitchFamily="34" charset="0"/>
                <a:cs typeface="Arial" panose="020B0604020202020204" pitchFamily="34" charset="0"/>
              </a:rPr>
              <a:t>) </a:t>
            </a:r>
            <a:endParaRPr lang="fr-BE" sz="1700" dirty="0">
              <a:solidFill>
                <a:schemeClr val="tx2"/>
              </a:solidFill>
              <a:latin typeface="Arial" panose="020B0604020202020204" pitchFamily="34" charset="0"/>
              <a:cs typeface="Arial" panose="020B0604020202020204" pitchFamily="34" charset="0"/>
            </a:endParaRPr>
          </a:p>
          <a:p>
            <a:pPr marL="648000" lvl="1" indent="-285750">
              <a:spcBef>
                <a:spcPts val="0"/>
              </a:spcBef>
              <a:spcAft>
                <a:spcPts val="1200"/>
              </a:spcAft>
              <a:buSzPct val="100000"/>
            </a:pPr>
            <a:r>
              <a:rPr lang="en-US" sz="1700" dirty="0">
                <a:solidFill>
                  <a:schemeClr val="tx2"/>
                </a:solidFill>
                <a:latin typeface="Arial" panose="020B0604020202020204" pitchFamily="34" charset="0"/>
                <a:cs typeface="Arial" panose="020B0604020202020204" pitchFamily="34" charset="0"/>
              </a:rPr>
              <a:t>Strategic Nature Projects (SNAPs</a:t>
            </a:r>
            <a:r>
              <a:rPr lang="en-US" sz="1700" dirty="0" smtClean="0">
                <a:solidFill>
                  <a:schemeClr val="tx2"/>
                </a:solidFill>
                <a:latin typeface="Arial" panose="020B0604020202020204" pitchFamily="34" charset="0"/>
                <a:cs typeface="Arial" panose="020B0604020202020204" pitchFamily="34" charset="0"/>
              </a:rPr>
              <a:t>) ( max 14 years</a:t>
            </a:r>
            <a:r>
              <a:rPr lang="en-US" sz="1700" u="sng" dirty="0" smtClean="0">
                <a:solidFill>
                  <a:schemeClr val="tx2"/>
                </a:solidFill>
                <a:latin typeface="Arial" panose="020B0604020202020204" pitchFamily="34" charset="0"/>
                <a:cs typeface="Arial" panose="020B0604020202020204" pitchFamily="34" charset="0"/>
              </a:rPr>
              <a:t>)</a:t>
            </a:r>
            <a:endParaRPr lang="en-US" sz="1700" u="sng" dirty="0">
              <a:solidFill>
                <a:schemeClr val="tx2"/>
              </a:solidFill>
              <a:latin typeface="Arial" panose="020B0604020202020204" pitchFamily="34" charset="0"/>
              <a:cs typeface="Arial" panose="020B0604020202020204" pitchFamily="34" charset="0"/>
            </a:endParaRPr>
          </a:p>
          <a:p>
            <a:pPr marL="648000" lvl="1" indent="-285750">
              <a:spcBef>
                <a:spcPts val="0"/>
              </a:spcBef>
              <a:spcAft>
                <a:spcPts val="1200"/>
              </a:spcAft>
              <a:buSzPct val="100000"/>
            </a:pPr>
            <a:r>
              <a:rPr lang="en-US" sz="1700" dirty="0">
                <a:solidFill>
                  <a:schemeClr val="tx2"/>
                </a:solidFill>
                <a:latin typeface="Arial" panose="020B0604020202020204" pitchFamily="34" charset="0"/>
                <a:cs typeface="Arial" panose="020B0604020202020204" pitchFamily="34" charset="0"/>
              </a:rPr>
              <a:t>Strategic Integrated Projects (SIPs)</a:t>
            </a:r>
          </a:p>
          <a:p>
            <a:pPr marL="648000" lvl="1" indent="-285750">
              <a:spcBef>
                <a:spcPts val="0"/>
              </a:spcBef>
              <a:spcAft>
                <a:spcPts val="1200"/>
              </a:spcAft>
              <a:buSzPct val="100000"/>
            </a:pPr>
            <a:r>
              <a:rPr lang="fr-BE" sz="1700" dirty="0" err="1">
                <a:solidFill>
                  <a:schemeClr val="tx2"/>
                </a:solidFill>
                <a:latin typeface="Arial" panose="020B0604020202020204" pitchFamily="34" charset="0"/>
                <a:cs typeface="Arial" panose="020B0604020202020204" pitchFamily="34" charset="0"/>
              </a:rPr>
              <a:t>Technical</a:t>
            </a:r>
            <a:r>
              <a:rPr lang="fr-BE" sz="1700" dirty="0">
                <a:solidFill>
                  <a:schemeClr val="tx2"/>
                </a:solidFill>
                <a:latin typeface="Arial" panose="020B0604020202020204" pitchFamily="34" charset="0"/>
                <a:cs typeface="Arial" panose="020B0604020202020204" pitchFamily="34" charset="0"/>
              </a:rPr>
              <a:t> Assistance (TA)</a:t>
            </a:r>
          </a:p>
          <a:p>
            <a:pPr marL="648000" lvl="1" indent="-285750">
              <a:spcBef>
                <a:spcPts val="200"/>
              </a:spcBef>
              <a:spcAft>
                <a:spcPts val="1200"/>
              </a:spcAft>
              <a:buSzPct val="100000"/>
            </a:pPr>
            <a:r>
              <a:rPr lang="fr-BE" sz="1700" dirty="0" err="1">
                <a:solidFill>
                  <a:schemeClr val="tx2"/>
                </a:solidFill>
                <a:latin typeface="Arial" panose="020B0604020202020204" pitchFamily="34" charset="0"/>
                <a:cs typeface="Arial" panose="020B0604020202020204" pitchFamily="34" charset="0"/>
              </a:rPr>
              <a:t>Other</a:t>
            </a:r>
            <a:r>
              <a:rPr lang="fr-BE" sz="1700" dirty="0">
                <a:solidFill>
                  <a:schemeClr val="tx2"/>
                </a:solidFill>
                <a:latin typeface="Arial" panose="020B0604020202020204" pitchFamily="34" charset="0"/>
                <a:cs typeface="Arial" panose="020B0604020202020204" pitchFamily="34" charset="0"/>
              </a:rPr>
              <a:t> actions (OA) – </a:t>
            </a:r>
            <a:r>
              <a:rPr lang="fr-BE" sz="1700" dirty="0" err="1">
                <a:solidFill>
                  <a:schemeClr val="tx2"/>
                </a:solidFill>
                <a:latin typeface="Arial" panose="020B0604020202020204" pitchFamily="34" charset="0"/>
                <a:cs typeface="Arial" panose="020B0604020202020204" pitchFamily="34" charset="0"/>
              </a:rPr>
              <a:t>including</a:t>
            </a:r>
            <a:r>
              <a:rPr lang="fr-BE" sz="1700" dirty="0">
                <a:solidFill>
                  <a:schemeClr val="tx2"/>
                </a:solidFill>
                <a:latin typeface="Arial" panose="020B0604020202020204" pitchFamily="34" charset="0"/>
                <a:cs typeface="Arial" panose="020B0604020202020204" pitchFamily="34" charset="0"/>
              </a:rPr>
              <a:t> Coordination and Support Actions (</a:t>
            </a:r>
            <a:r>
              <a:rPr lang="fr-BE" sz="1700" dirty="0" err="1">
                <a:solidFill>
                  <a:schemeClr val="tx2"/>
                </a:solidFill>
                <a:latin typeface="Arial" panose="020B0604020202020204" pitchFamily="34" charset="0"/>
                <a:cs typeface="Arial" panose="020B0604020202020204" pitchFamily="34" charset="0"/>
              </a:rPr>
              <a:t>CSAs</a:t>
            </a:r>
            <a:r>
              <a:rPr lang="fr-BE" sz="1700" dirty="0">
                <a:solidFill>
                  <a:schemeClr val="tx2"/>
                </a:solidFill>
                <a:latin typeface="Arial" panose="020B0604020202020204" pitchFamily="34" charset="0"/>
                <a:cs typeface="Arial" panose="020B0604020202020204" pitchFamily="34" charset="0"/>
              </a:rPr>
              <a:t>)</a:t>
            </a:r>
          </a:p>
          <a:p>
            <a:pPr>
              <a:buSzPct val="140000"/>
            </a:pPr>
            <a:r>
              <a:rPr lang="fr-BE" sz="1700" b="1" dirty="0">
                <a:solidFill>
                  <a:schemeClr val="tx2"/>
                </a:solidFill>
                <a:latin typeface="Arial" panose="020B0604020202020204" pitchFamily="34" charset="0"/>
                <a:cs typeface="Arial" panose="020B0604020202020204" pitchFamily="34" charset="0"/>
              </a:rPr>
              <a:t>Operating </a:t>
            </a:r>
            <a:r>
              <a:rPr lang="fr-BE" sz="1700" b="1" dirty="0" err="1" smtClean="0">
                <a:solidFill>
                  <a:schemeClr val="tx2"/>
                </a:solidFill>
                <a:latin typeface="Arial" panose="020B0604020202020204" pitchFamily="34" charset="0"/>
                <a:cs typeface="Arial" panose="020B0604020202020204" pitchFamily="34" charset="0"/>
              </a:rPr>
              <a:t>grants</a:t>
            </a:r>
            <a:r>
              <a:rPr lang="fr-BE" sz="1700" b="1" dirty="0" smtClean="0">
                <a:solidFill>
                  <a:schemeClr val="tx2"/>
                </a:solidFill>
                <a:latin typeface="Arial" panose="020B0604020202020204" pitchFamily="34" charset="0"/>
                <a:cs typeface="Arial" panose="020B0604020202020204" pitchFamily="34" charset="0"/>
              </a:rPr>
              <a:t> for </a:t>
            </a:r>
            <a:r>
              <a:rPr lang="fr-BE" sz="1700" b="1" dirty="0" err="1" smtClean="0">
                <a:solidFill>
                  <a:schemeClr val="tx2"/>
                </a:solidFill>
                <a:latin typeface="Arial" panose="020B0604020202020204" pitchFamily="34" charset="0"/>
                <a:cs typeface="Arial" panose="020B0604020202020204" pitchFamily="34" charset="0"/>
              </a:rPr>
              <a:t>NGOs</a:t>
            </a:r>
            <a:endParaRPr lang="en-GB" sz="1700" b="1" dirty="0">
              <a:solidFill>
                <a:schemeClr val="tx2"/>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36D454B9-C4F6-264F-BFC6-C467A90C6719}"/>
              </a:ext>
            </a:extLst>
          </p:cNvPr>
          <p:cNvSpPr>
            <a:spLocks noGrp="1"/>
          </p:cNvSpPr>
          <p:nvPr>
            <p:ph sz="half" idx="2"/>
          </p:nvPr>
        </p:nvSpPr>
        <p:spPr>
          <a:xfrm>
            <a:off x="7536160" y="1832389"/>
            <a:ext cx="3950162" cy="3906435"/>
          </a:xfrm>
        </p:spPr>
        <p:txBody>
          <a:bodyPr/>
          <a:lstStyle/>
          <a:p>
            <a:pPr marL="0" indent="0">
              <a:buNone/>
            </a:pPr>
            <a:r>
              <a:rPr lang="fr-BE" b="1" dirty="0" err="1">
                <a:solidFill>
                  <a:schemeClr val="tx2"/>
                </a:solidFill>
                <a:latin typeface="Arial" panose="020B0604020202020204" pitchFamily="34" charset="0"/>
                <a:cs typeface="Arial" panose="020B0604020202020204" pitchFamily="34" charset="0"/>
              </a:rPr>
              <a:t>Other</a:t>
            </a:r>
            <a:r>
              <a:rPr lang="fr-BE" b="1" dirty="0">
                <a:solidFill>
                  <a:schemeClr val="tx2"/>
                </a:solidFill>
                <a:latin typeface="Arial" panose="020B0604020202020204" pitchFamily="34" charset="0"/>
                <a:cs typeface="Arial" panose="020B0604020202020204" pitchFamily="34" charset="0"/>
              </a:rPr>
              <a:t> </a:t>
            </a:r>
            <a:r>
              <a:rPr lang="fr-BE" b="1" dirty="0" err="1">
                <a:solidFill>
                  <a:schemeClr val="tx2"/>
                </a:solidFill>
                <a:latin typeface="Arial" panose="020B0604020202020204" pitchFamily="34" charset="0"/>
                <a:cs typeface="Arial" panose="020B0604020202020204" pitchFamily="34" charset="0"/>
              </a:rPr>
              <a:t>Forms</a:t>
            </a:r>
            <a:r>
              <a:rPr lang="fr-BE" b="1" dirty="0">
                <a:solidFill>
                  <a:schemeClr val="tx2"/>
                </a:solidFill>
                <a:latin typeface="Arial" panose="020B0604020202020204" pitchFamily="34" charset="0"/>
                <a:cs typeface="Arial" panose="020B0604020202020204" pitchFamily="34" charset="0"/>
              </a:rPr>
              <a:t> of </a:t>
            </a:r>
            <a:r>
              <a:rPr lang="fr-BE" b="1" dirty="0" err="1">
                <a:solidFill>
                  <a:schemeClr val="tx2"/>
                </a:solidFill>
                <a:latin typeface="Arial" panose="020B0604020202020204" pitchFamily="34" charset="0"/>
                <a:cs typeface="Arial" panose="020B0604020202020204" pitchFamily="34" charset="0"/>
              </a:rPr>
              <a:t>Funding</a:t>
            </a:r>
            <a:endParaRPr lang="fr-BE" b="1" dirty="0">
              <a:solidFill>
                <a:schemeClr val="tx2"/>
              </a:solidFill>
              <a:latin typeface="Arial" panose="020B0604020202020204" pitchFamily="34" charset="0"/>
              <a:cs typeface="Arial" panose="020B0604020202020204" pitchFamily="34" charset="0"/>
            </a:endParaRPr>
          </a:p>
          <a:p>
            <a:pPr>
              <a:buSzPct val="140000"/>
            </a:pPr>
            <a:r>
              <a:rPr lang="fr-BE" sz="1700" b="1" dirty="0" err="1">
                <a:solidFill>
                  <a:schemeClr val="tx2"/>
                </a:solidFill>
                <a:latin typeface="Arial" panose="020B0604020202020204" pitchFamily="34" charset="0"/>
                <a:cs typeface="Arial" panose="020B0604020202020204" pitchFamily="34" charset="0"/>
              </a:rPr>
              <a:t>Procurement</a:t>
            </a:r>
            <a:r>
              <a:rPr lang="fr-BE" sz="1700" b="1" dirty="0">
                <a:solidFill>
                  <a:schemeClr val="tx2"/>
                </a:solidFill>
                <a:latin typeface="Arial" panose="020B0604020202020204" pitchFamily="34" charset="0"/>
                <a:cs typeface="Arial" panose="020B0604020202020204" pitchFamily="34" charset="0"/>
              </a:rPr>
              <a:t> </a:t>
            </a:r>
            <a:endParaRPr lang="fr-BE" sz="1700" i="1" dirty="0">
              <a:solidFill>
                <a:schemeClr val="tx2"/>
              </a:solidFill>
              <a:latin typeface="Arial" panose="020B0604020202020204" pitchFamily="34" charset="0"/>
              <a:cs typeface="Arial" panose="020B0604020202020204" pitchFamily="34" charset="0"/>
            </a:endParaRPr>
          </a:p>
          <a:p>
            <a:pPr>
              <a:buSzPct val="140000"/>
            </a:pPr>
            <a:r>
              <a:rPr lang="fr-BE" sz="1700" b="1" dirty="0" err="1" smtClean="0">
                <a:solidFill>
                  <a:schemeClr val="tx2"/>
                </a:solidFill>
                <a:latin typeface="Arial" panose="020B0604020202020204" pitchFamily="34" charset="0"/>
                <a:cs typeface="Arial" panose="020B0604020202020204" pitchFamily="34" charset="0"/>
              </a:rPr>
              <a:t>Prizes</a:t>
            </a:r>
            <a:endParaRPr lang="fr-BE" sz="1700" b="1" dirty="0" smtClean="0">
              <a:solidFill>
                <a:schemeClr val="tx2"/>
              </a:solidFill>
              <a:latin typeface="Arial" panose="020B0604020202020204" pitchFamily="34" charset="0"/>
              <a:cs typeface="Arial" panose="020B0604020202020204" pitchFamily="34" charset="0"/>
            </a:endParaRPr>
          </a:p>
          <a:p>
            <a:pPr>
              <a:buSzPct val="140000"/>
            </a:pPr>
            <a:r>
              <a:rPr lang="fr-BE" sz="1700" b="1" dirty="0" err="1" smtClean="0">
                <a:solidFill>
                  <a:schemeClr val="tx2"/>
                </a:solidFill>
                <a:latin typeface="Arial" panose="020B0604020202020204" pitchFamily="34" charset="0"/>
                <a:cs typeface="Arial" panose="020B0604020202020204" pitchFamily="34" charset="0"/>
              </a:rPr>
              <a:t>Blending</a:t>
            </a:r>
            <a:endParaRPr lang="fr-BE" dirty="0">
              <a:solidFill>
                <a:schemeClr val="tx2"/>
              </a:solidFill>
            </a:endParaRPr>
          </a:p>
        </p:txBody>
      </p:sp>
      <p:sp>
        <p:nvSpPr>
          <p:cNvPr id="4" name="Titre 3">
            <a:extLst>
              <a:ext uri="{FF2B5EF4-FFF2-40B4-BE49-F238E27FC236}">
                <a16:creationId xmlns:a16="http://schemas.microsoft.com/office/drawing/2014/main" id="{8C00E675-8C9D-5544-B1D8-FF9EBB23350A}"/>
              </a:ext>
            </a:extLst>
          </p:cNvPr>
          <p:cNvSpPr>
            <a:spLocks noGrp="1"/>
          </p:cNvSpPr>
          <p:nvPr>
            <p:ph type="title"/>
          </p:nvPr>
        </p:nvSpPr>
        <p:spPr/>
        <p:txBody>
          <a:bodyPr/>
          <a:lstStyle/>
          <a:p>
            <a:r>
              <a:rPr lang="fr-BE" dirty="0"/>
              <a:t>Types of </a:t>
            </a:r>
            <a:r>
              <a:rPr lang="fr-BE" dirty="0" err="1"/>
              <a:t>activities</a:t>
            </a:r>
            <a:r>
              <a:rPr lang="fr-BE" dirty="0"/>
              <a:t> </a:t>
            </a:r>
            <a:r>
              <a:rPr lang="fr-BE" dirty="0" err="1"/>
              <a:t>funded</a:t>
            </a:r>
            <a:r>
              <a:rPr lang="fr-BE" dirty="0"/>
              <a:t> </a:t>
            </a:r>
            <a:r>
              <a:rPr lang="fr-BE" dirty="0" err="1"/>
              <a:t>under</a:t>
            </a:r>
            <a:r>
              <a:rPr lang="fr-BE" dirty="0"/>
              <a:t> LIFE</a:t>
            </a:r>
            <a:endParaRPr lang="fr-FR" dirty="0"/>
          </a:p>
        </p:txBody>
      </p:sp>
      <p:sp>
        <p:nvSpPr>
          <p:cNvPr id="5" name="5-Point Star 4"/>
          <p:cNvSpPr/>
          <p:nvPr/>
        </p:nvSpPr>
        <p:spPr>
          <a:xfrm>
            <a:off x="6250902" y="2708920"/>
            <a:ext cx="338336"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5-Point Star 5"/>
          <p:cNvSpPr/>
          <p:nvPr/>
        </p:nvSpPr>
        <p:spPr>
          <a:xfrm>
            <a:off x="6589238" y="3211792"/>
            <a:ext cx="338336"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84350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285AA4C-30DF-4E76-BE95-4936CF8787B4}"/>
              </a:ext>
            </a:extLst>
          </p:cNvPr>
          <p:cNvSpPr txBox="1"/>
          <p:nvPr/>
        </p:nvSpPr>
        <p:spPr>
          <a:xfrm>
            <a:off x="838198" y="1572998"/>
            <a:ext cx="6553946" cy="4448290"/>
          </a:xfrm>
          <a:prstGeom prst="rect">
            <a:avLst/>
          </a:prstGeom>
        </p:spPr>
        <p:txBody>
          <a:bodyPr vert="horz" lIns="91440" tIns="45720" rIns="91440" bIns="45720" rtlCol="0" anchor="t">
            <a:normAutofit/>
          </a:bodyPr>
          <a:lstStyle/>
          <a:p>
            <a:pPr marL="285750" marR="0" lvl="0" indent="-228600" algn="l" defTabSz="914400" rtl="0" eaLnBrk="1" fontAlgn="auto" latinLnBrk="0" hangingPunct="1">
              <a:lnSpc>
                <a:spcPct val="90000"/>
              </a:lnSpc>
              <a:spcBef>
                <a:spcPts val="0"/>
              </a:spcBef>
              <a:spcAft>
                <a:spcPts val="1800"/>
              </a:spcAft>
              <a:buClr>
                <a:srgbClr val="034EA2"/>
              </a:buClr>
              <a:buSzTx/>
              <a:buFont typeface="Arial" panose="020B0604020202020204" pitchFamily="34" charset="0"/>
              <a:buChar char="•"/>
              <a:tabLst/>
              <a:defRPr/>
            </a:pPr>
            <a:r>
              <a:rPr kumimoji="0" lang="en-GB" sz="1900" b="0" i="0" u="none" strike="noStrike" kern="1200" cap="none" spc="0" normalizeH="0" baseline="0" noProof="0" dirty="0">
                <a:ln>
                  <a:noFill/>
                </a:ln>
                <a:solidFill>
                  <a:schemeClr val="tx2"/>
                </a:solidFill>
                <a:effectLst/>
                <a:uLnTx/>
                <a:uFillTx/>
                <a:latin typeface="Arial"/>
              </a:rPr>
              <a:t>Saving endangered EU habitats and species </a:t>
            </a:r>
          </a:p>
          <a:p>
            <a:pPr marL="285750" marR="0" lvl="0" indent="-228600" algn="l" defTabSz="914400" rtl="0" eaLnBrk="1" fontAlgn="auto" latinLnBrk="0" hangingPunct="1">
              <a:lnSpc>
                <a:spcPct val="90000"/>
              </a:lnSpc>
              <a:spcBef>
                <a:spcPts val="0"/>
              </a:spcBef>
              <a:spcAft>
                <a:spcPts val="1800"/>
              </a:spcAft>
              <a:buClr>
                <a:srgbClr val="034EA2"/>
              </a:buClr>
              <a:buSzTx/>
              <a:buFont typeface="Arial" panose="020B0604020202020204" pitchFamily="34" charset="0"/>
              <a:buChar char="•"/>
              <a:tabLst/>
              <a:defRPr/>
            </a:pPr>
            <a:r>
              <a:rPr kumimoji="0" lang="en-GB" sz="1900" b="0" i="0" u="none" strike="noStrike" kern="1200" cap="none" spc="0" normalizeH="0" baseline="0" noProof="0" dirty="0">
                <a:ln>
                  <a:noFill/>
                </a:ln>
                <a:solidFill>
                  <a:schemeClr val="tx2"/>
                </a:solidFill>
                <a:effectLst/>
                <a:uLnTx/>
                <a:uFillTx/>
                <a:latin typeface="Arial"/>
              </a:rPr>
              <a:t>Identifying and expanding the Natura 2000 network </a:t>
            </a:r>
          </a:p>
          <a:p>
            <a:pPr marL="285750" marR="0" lvl="0" indent="-228600" algn="l" defTabSz="914400" rtl="0" eaLnBrk="1" fontAlgn="auto" latinLnBrk="0" hangingPunct="1">
              <a:lnSpc>
                <a:spcPct val="90000"/>
              </a:lnSpc>
              <a:spcBef>
                <a:spcPts val="0"/>
              </a:spcBef>
              <a:spcAft>
                <a:spcPts val="1800"/>
              </a:spcAft>
              <a:buClr>
                <a:srgbClr val="034EA2"/>
              </a:buClr>
              <a:buSzTx/>
              <a:buFont typeface="Arial" panose="020B0604020202020204" pitchFamily="34" charset="0"/>
              <a:buChar char="•"/>
              <a:tabLst/>
              <a:defRPr/>
            </a:pPr>
            <a:r>
              <a:rPr kumimoji="0" lang="en-GB" sz="1900" b="0" i="0" u="none" strike="noStrike" kern="1200" cap="none" spc="0" normalizeH="0" baseline="0" noProof="0" dirty="0">
                <a:ln>
                  <a:noFill/>
                </a:ln>
                <a:solidFill>
                  <a:schemeClr val="tx2"/>
                </a:solidFill>
                <a:effectLst/>
                <a:uLnTx/>
                <a:uFillTx/>
                <a:latin typeface="Arial"/>
                <a:cs typeface="Arial"/>
              </a:rPr>
              <a:t>Boosting awareness of EU nature legislation </a:t>
            </a:r>
          </a:p>
          <a:p>
            <a:pPr marL="285750" marR="0" lvl="0" indent="-228600" algn="l" defTabSz="914400" rtl="0" eaLnBrk="1" fontAlgn="auto" latinLnBrk="0" hangingPunct="1">
              <a:lnSpc>
                <a:spcPct val="90000"/>
              </a:lnSpc>
              <a:spcBef>
                <a:spcPts val="0"/>
              </a:spcBef>
              <a:spcAft>
                <a:spcPts val="1800"/>
              </a:spcAft>
              <a:buClr>
                <a:srgbClr val="034EA2"/>
              </a:buClr>
              <a:buSzTx/>
              <a:buFont typeface="Arial" panose="020B0604020202020204" pitchFamily="34" charset="0"/>
              <a:buChar char="•"/>
              <a:tabLst/>
              <a:defRPr/>
            </a:pPr>
            <a:r>
              <a:rPr kumimoji="0" lang="en-GB" sz="1900" b="0" i="0" u="none" strike="noStrike" kern="1200" cap="none" spc="0" normalizeH="0" baseline="0" noProof="0" dirty="0">
                <a:ln>
                  <a:noFill/>
                </a:ln>
                <a:solidFill>
                  <a:schemeClr val="tx2"/>
                </a:solidFill>
                <a:effectLst/>
                <a:uLnTx/>
                <a:uFillTx/>
                <a:latin typeface="Arial"/>
                <a:cs typeface="Arial"/>
              </a:rPr>
              <a:t>Improving knowledge of nature’s value to the economy, </a:t>
            </a:r>
            <a:r>
              <a:rPr kumimoji="0" lang="en-GB" sz="1900" b="0" i="0" u="none" strike="noStrike" kern="1200" cap="none" spc="0" normalizeH="0" baseline="0" noProof="0" dirty="0" smtClean="0">
                <a:ln>
                  <a:noFill/>
                </a:ln>
                <a:solidFill>
                  <a:schemeClr val="tx2"/>
                </a:solidFill>
                <a:effectLst/>
                <a:uLnTx/>
                <a:uFillTx/>
                <a:latin typeface="Arial"/>
                <a:cs typeface="Arial"/>
              </a:rPr>
              <a:t>society </a:t>
            </a:r>
            <a:r>
              <a:rPr kumimoji="0" lang="en-GB" sz="1900" b="0" i="0" u="none" strike="noStrike" kern="1200" cap="none" spc="0" normalizeH="0" baseline="0" noProof="0" dirty="0">
                <a:ln>
                  <a:noFill/>
                </a:ln>
                <a:solidFill>
                  <a:schemeClr val="tx2"/>
                </a:solidFill>
                <a:effectLst/>
                <a:uLnTx/>
                <a:uFillTx/>
                <a:latin typeface="Arial"/>
                <a:cs typeface="Arial"/>
              </a:rPr>
              <a:t>and our well-being</a:t>
            </a:r>
          </a:p>
          <a:p>
            <a:pPr marL="285750" marR="0" lvl="0" indent="-228600" algn="l" defTabSz="914400" rtl="0" eaLnBrk="1" fontAlgn="auto" latinLnBrk="0" hangingPunct="1">
              <a:lnSpc>
                <a:spcPct val="90000"/>
              </a:lnSpc>
              <a:spcBef>
                <a:spcPts val="0"/>
              </a:spcBef>
              <a:spcAft>
                <a:spcPts val="1800"/>
              </a:spcAft>
              <a:buClr>
                <a:srgbClr val="034EA2"/>
              </a:buClr>
              <a:buSzTx/>
              <a:buFont typeface="Arial" panose="020B0604020202020204" pitchFamily="34" charset="0"/>
              <a:buChar char="•"/>
              <a:tabLst/>
              <a:defRPr/>
            </a:pPr>
            <a:r>
              <a:rPr kumimoji="0" lang="en-GB" sz="1900" b="0" i="0" u="none" strike="noStrike" kern="1200" cap="none" spc="0" normalizeH="0" baseline="0" noProof="0" dirty="0">
                <a:ln>
                  <a:noFill/>
                </a:ln>
                <a:solidFill>
                  <a:schemeClr val="tx2"/>
                </a:solidFill>
                <a:effectLst/>
                <a:uLnTx/>
                <a:uFillTx/>
                <a:latin typeface="Arial"/>
                <a:cs typeface="Arial"/>
              </a:rPr>
              <a:t>Removing Invasive Alien Species</a:t>
            </a:r>
          </a:p>
          <a:p>
            <a:pPr marL="285750" marR="0" lvl="0" indent="-228600" algn="l" defTabSz="914400" rtl="0" eaLnBrk="1" fontAlgn="auto" latinLnBrk="0" hangingPunct="1">
              <a:lnSpc>
                <a:spcPct val="90000"/>
              </a:lnSpc>
              <a:spcBef>
                <a:spcPts val="0"/>
              </a:spcBef>
              <a:spcAft>
                <a:spcPts val="1800"/>
              </a:spcAft>
              <a:buClr>
                <a:srgbClr val="034EA2"/>
              </a:buClr>
              <a:buSzTx/>
              <a:buFont typeface="Arial" panose="020B0604020202020204" pitchFamily="34" charset="0"/>
              <a:buChar char="•"/>
              <a:tabLst/>
              <a:defRPr/>
            </a:pPr>
            <a:r>
              <a:rPr kumimoji="0" lang="en-GB" sz="1900" b="0" i="0" u="none" strike="noStrike" kern="1200" cap="none" spc="0" normalizeH="0" baseline="0" noProof="0" dirty="0">
                <a:ln>
                  <a:noFill/>
                </a:ln>
                <a:solidFill>
                  <a:schemeClr val="tx2"/>
                </a:solidFill>
                <a:effectLst/>
                <a:uLnTx/>
                <a:uFillTx/>
                <a:latin typeface="Arial"/>
              </a:rPr>
              <a:t>Reaching out to government, civil society, business</a:t>
            </a:r>
          </a:p>
          <a:p>
            <a:pPr marL="285750" marR="0" lvl="0" indent="-228600" algn="l" defTabSz="914400" rtl="0" eaLnBrk="1" fontAlgn="auto" latinLnBrk="0" hangingPunct="1">
              <a:lnSpc>
                <a:spcPct val="90000"/>
              </a:lnSpc>
              <a:spcBef>
                <a:spcPts val="0"/>
              </a:spcBef>
              <a:spcAft>
                <a:spcPts val="1800"/>
              </a:spcAft>
              <a:buClr>
                <a:srgbClr val="034EA2"/>
              </a:buClr>
              <a:buSzTx/>
              <a:buFont typeface="Arial" panose="020B0604020202020204" pitchFamily="34" charset="0"/>
              <a:buChar char="•"/>
              <a:tabLst/>
              <a:defRPr/>
            </a:pPr>
            <a:r>
              <a:rPr kumimoji="0" lang="en-GB" sz="1900" b="0" i="0" u="none" strike="noStrike" kern="1200" cap="none" spc="0" normalizeH="0" baseline="0" noProof="0" dirty="0">
                <a:ln>
                  <a:noFill/>
                </a:ln>
                <a:solidFill>
                  <a:schemeClr val="tx2"/>
                </a:solidFill>
                <a:effectLst/>
                <a:uLnTx/>
                <a:uFillTx/>
                <a:latin typeface="Arial"/>
                <a:cs typeface="Arial"/>
              </a:rPr>
              <a:t>… and much </a:t>
            </a:r>
            <a:r>
              <a:rPr kumimoji="0" lang="en-GB" sz="1900" b="0" i="0" u="none" strike="noStrike" kern="1200" cap="none" spc="0" normalizeH="0" baseline="0" noProof="0" dirty="0" smtClean="0">
                <a:ln>
                  <a:noFill/>
                </a:ln>
                <a:solidFill>
                  <a:schemeClr val="tx2"/>
                </a:solidFill>
                <a:effectLst/>
                <a:uLnTx/>
                <a:uFillTx/>
                <a:latin typeface="Arial"/>
                <a:cs typeface="Arial"/>
              </a:rPr>
              <a:t>more</a:t>
            </a:r>
            <a:endParaRPr lang="en-GB" sz="1900" dirty="0" smtClean="0">
              <a:solidFill>
                <a:schemeClr val="tx2"/>
              </a:solidFill>
              <a:latin typeface="Arial"/>
              <a:cs typeface="Arial"/>
            </a:endParaRPr>
          </a:p>
        </p:txBody>
      </p:sp>
      <p:pic>
        <p:nvPicPr>
          <p:cNvPr id="21" name="Picture Placeholder 42" descr="A bee on a flower&#10;&#10;Description automatically generated">
            <a:extLst>
              <a:ext uri="{FF2B5EF4-FFF2-40B4-BE49-F238E27FC236}">
                <a16:creationId xmlns:a16="http://schemas.microsoft.com/office/drawing/2014/main" id="{EF6C829C-C6C3-40AD-A9F4-3D08259A6DA0}"/>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9300" r="1" b="1"/>
          <a:stretch/>
        </p:blipFill>
        <p:spPr>
          <a:xfrm>
            <a:off x="7392144" y="1700808"/>
            <a:ext cx="4338106" cy="3180655"/>
          </a:xfrm>
          <a:noFill/>
        </p:spPr>
      </p:pic>
      <p:sp>
        <p:nvSpPr>
          <p:cNvPr id="3" name="Title 2">
            <a:extLst>
              <a:ext uri="{FF2B5EF4-FFF2-40B4-BE49-F238E27FC236}">
                <a16:creationId xmlns:a16="http://schemas.microsoft.com/office/drawing/2014/main" id="{77BC360C-C7CB-436F-B1C1-5A424AA48D03}"/>
              </a:ext>
            </a:extLst>
          </p:cNvPr>
          <p:cNvSpPr>
            <a:spLocks noGrp="1"/>
          </p:cNvSpPr>
          <p:nvPr>
            <p:ph type="title"/>
          </p:nvPr>
        </p:nvSpPr>
        <p:spPr>
          <a:xfrm>
            <a:off x="970722" y="482860"/>
            <a:ext cx="10759528" cy="782357"/>
          </a:xfrm>
        </p:spPr>
        <p:txBody>
          <a:bodyPr vert="horz" lIns="91440" tIns="45720" rIns="91440" bIns="0" rtlCol="0" anchor="b" anchorCtr="0">
            <a:normAutofit/>
          </a:bodyPr>
          <a:lstStyle/>
          <a:p>
            <a:r>
              <a:rPr lang="en-GB" dirty="0" smtClean="0"/>
              <a:t>LIFE Nature and Biodiversity</a:t>
            </a:r>
            <a:endParaRPr lang="en-GB" dirty="0"/>
          </a:p>
        </p:txBody>
      </p:sp>
      <p:sp>
        <p:nvSpPr>
          <p:cNvPr id="2" name="TextBox 1"/>
          <p:cNvSpPr txBox="1"/>
          <p:nvPr/>
        </p:nvSpPr>
        <p:spPr>
          <a:xfrm>
            <a:off x="970722" y="5373216"/>
            <a:ext cx="10165838" cy="661720"/>
          </a:xfrm>
          <a:prstGeom prst="rect">
            <a:avLst/>
          </a:prstGeom>
          <a:noFill/>
        </p:spPr>
        <p:txBody>
          <a:bodyPr wrap="square" rtlCol="0">
            <a:spAutoFit/>
          </a:bodyPr>
          <a:lstStyle/>
          <a:p>
            <a:r>
              <a:rPr lang="en-GB" b="1" dirty="0">
                <a:solidFill>
                  <a:srgbClr val="4D4D4D"/>
                </a:solidFill>
                <a:cs typeface="Arial"/>
              </a:rPr>
              <a:t>More information of what had been achieved so far: </a:t>
            </a:r>
            <a:r>
              <a:rPr lang="en-US" b="1" dirty="0">
                <a:hlinkClick r:id="rId4"/>
              </a:rPr>
              <a:t>Bringing nature back through LIFE</a:t>
            </a:r>
            <a:endParaRPr lang="en-US" b="1" dirty="0"/>
          </a:p>
          <a:p>
            <a:endParaRPr lang="en-IE" dirty="0"/>
          </a:p>
        </p:txBody>
      </p:sp>
    </p:spTree>
    <p:extLst>
      <p:ext uri="{BB962C8B-B14F-4D97-AF65-F5344CB8AC3E}">
        <p14:creationId xmlns:p14="http://schemas.microsoft.com/office/powerpoint/2010/main" val="675544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61334" y="766617"/>
            <a:ext cx="10347175" cy="581891"/>
          </a:xfrm>
          <a:prstGeom prst="rect">
            <a:avLst/>
          </a:prstGeom>
          <a:ln>
            <a:noFill/>
          </a:ln>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sz="3600" b="1" i="1" dirty="0" smtClean="0"/>
              <a:t>Standard Action Projects (SAPs) under Nature and Biodiversity sub-programme:</a:t>
            </a:r>
            <a:endParaRPr lang="en-IE" sz="3600" b="1" i="1" dirty="0"/>
          </a:p>
        </p:txBody>
      </p:sp>
      <p:sp>
        <p:nvSpPr>
          <p:cNvPr id="8" name="Rectangle 7"/>
          <p:cNvSpPr/>
          <p:nvPr/>
        </p:nvSpPr>
        <p:spPr>
          <a:xfrm>
            <a:off x="1072382" y="1484784"/>
            <a:ext cx="10525077" cy="4801314"/>
          </a:xfrm>
          <a:prstGeom prst="rect">
            <a:avLst/>
          </a:prstGeom>
        </p:spPr>
        <p:txBody>
          <a:bodyPr wrap="square">
            <a:spAutoFit/>
          </a:bodyPr>
          <a:lstStyle/>
          <a:p>
            <a:pPr lvl="0"/>
            <a:r>
              <a:rPr lang="en-GB" dirty="0">
                <a:solidFill>
                  <a:schemeClr val="tx2"/>
                </a:solidFill>
              </a:rPr>
              <a:t>There are two topics under </a:t>
            </a:r>
            <a:r>
              <a:rPr lang="en-GB" dirty="0" smtClean="0">
                <a:solidFill>
                  <a:schemeClr val="tx2"/>
                </a:solidFill>
              </a:rPr>
              <a:t>2022 </a:t>
            </a:r>
            <a:r>
              <a:rPr lang="en-GB" dirty="0">
                <a:solidFill>
                  <a:schemeClr val="tx2"/>
                </a:solidFill>
              </a:rPr>
              <a:t>call:</a:t>
            </a:r>
          </a:p>
          <a:p>
            <a:pPr lvl="0"/>
            <a:endParaRPr lang="en-GB" dirty="0">
              <a:solidFill>
                <a:schemeClr val="tx2"/>
              </a:solidFill>
            </a:endParaRPr>
          </a:p>
          <a:p>
            <a:r>
              <a:rPr lang="en-GB" b="1" dirty="0">
                <a:solidFill>
                  <a:schemeClr val="tx2"/>
                </a:solidFill>
              </a:rPr>
              <a:t>LIFE-2022-SAP-NAT-NATURE – Nature and Biodiversity</a:t>
            </a:r>
          </a:p>
          <a:p>
            <a:r>
              <a:rPr lang="en-US" dirty="0">
                <a:solidFill>
                  <a:schemeClr val="tx2"/>
                </a:solidFill>
              </a:rPr>
              <a:t>SMART outcome-based implementation of EU nature legislation or targets of the EU Biodiversity Strategy for 2030</a:t>
            </a:r>
            <a:endParaRPr lang="en-GB" dirty="0">
              <a:solidFill>
                <a:schemeClr val="tx2"/>
              </a:solidFill>
            </a:endParaRPr>
          </a:p>
          <a:p>
            <a:endParaRPr lang="en-GB" dirty="0">
              <a:solidFill>
                <a:schemeClr val="tx2"/>
              </a:solidFill>
            </a:endParaRPr>
          </a:p>
          <a:p>
            <a:pPr marL="285750" indent="-285750">
              <a:buFont typeface="Arial" panose="020B0604020202020204" pitchFamily="34" charset="0"/>
              <a:buChar char="•"/>
            </a:pPr>
            <a:r>
              <a:rPr lang="en-GB" dirty="0">
                <a:solidFill>
                  <a:schemeClr val="tx2"/>
                </a:solidFill>
              </a:rPr>
              <a:t>	Topic budget: EUR </a:t>
            </a:r>
            <a:r>
              <a:rPr lang="en-US" dirty="0">
                <a:solidFill>
                  <a:schemeClr val="tx2"/>
                </a:solidFill>
              </a:rPr>
              <a:t>132 739 347 	</a:t>
            </a:r>
            <a:endParaRPr lang="en-GB" dirty="0">
              <a:solidFill>
                <a:schemeClr val="tx2"/>
              </a:solidFill>
            </a:endParaRPr>
          </a:p>
          <a:p>
            <a:pPr marL="285750" indent="-285750">
              <a:buFont typeface="Arial" panose="020B0604020202020204" pitchFamily="34" charset="0"/>
              <a:buChar char="•"/>
            </a:pPr>
            <a:r>
              <a:rPr lang="en-GB" dirty="0">
                <a:solidFill>
                  <a:schemeClr val="tx2"/>
                </a:solidFill>
              </a:rPr>
              <a:t>	Funding rate: 60%-67%-75%</a:t>
            </a:r>
          </a:p>
          <a:p>
            <a:endParaRPr lang="en-GB" dirty="0">
              <a:solidFill>
                <a:schemeClr val="tx2"/>
              </a:solidFill>
            </a:endParaRPr>
          </a:p>
          <a:p>
            <a:endParaRPr lang="en-GB" dirty="0">
              <a:solidFill>
                <a:schemeClr val="tx2"/>
              </a:solidFill>
            </a:endParaRPr>
          </a:p>
          <a:p>
            <a:pPr lvl="0"/>
            <a:r>
              <a:rPr lang="en-GB" b="1" dirty="0">
                <a:solidFill>
                  <a:schemeClr val="tx2"/>
                </a:solidFill>
              </a:rPr>
              <a:t>LIFE-2022-SAP-NAT-GOV – Nature Governance	NEW from 2021 call</a:t>
            </a:r>
          </a:p>
          <a:p>
            <a:r>
              <a:rPr lang="en-US" dirty="0">
                <a:solidFill>
                  <a:schemeClr val="tx2"/>
                </a:solidFill>
              </a:rPr>
              <a:t>EU nature and biodiversity legislation-related compliance assurance, public participation and access to justice</a:t>
            </a:r>
          </a:p>
          <a:p>
            <a:pPr lvl="0"/>
            <a:endParaRPr lang="en-GB" dirty="0">
              <a:solidFill>
                <a:schemeClr val="tx2"/>
              </a:solidFill>
            </a:endParaRPr>
          </a:p>
          <a:p>
            <a:pPr marL="285750" indent="-285750">
              <a:buFont typeface="Arial" panose="020B0604020202020204" pitchFamily="34" charset="0"/>
              <a:buChar char="•"/>
            </a:pPr>
            <a:r>
              <a:rPr lang="en-GB" dirty="0">
                <a:solidFill>
                  <a:schemeClr val="tx2"/>
                </a:solidFill>
              </a:rPr>
              <a:t>	Topic budget: EUR 3 000 000</a:t>
            </a:r>
          </a:p>
          <a:p>
            <a:pPr marL="285750" indent="-285750">
              <a:buFont typeface="Arial" panose="020B0604020202020204" pitchFamily="34" charset="0"/>
              <a:buChar char="•"/>
            </a:pPr>
            <a:r>
              <a:rPr lang="en-GB" dirty="0">
                <a:solidFill>
                  <a:schemeClr val="tx2"/>
                </a:solidFill>
              </a:rPr>
              <a:t>	Funding rate: 60%</a:t>
            </a:r>
          </a:p>
          <a:p>
            <a:pPr lvl="0"/>
            <a:r>
              <a:rPr lang="en-GB" dirty="0">
                <a:solidFill>
                  <a:schemeClr val="tx2"/>
                </a:solidFill>
              </a:rPr>
              <a:t>	</a:t>
            </a:r>
          </a:p>
        </p:txBody>
      </p:sp>
    </p:spTree>
    <p:extLst>
      <p:ext uri="{BB962C8B-B14F-4D97-AF65-F5344CB8AC3E}">
        <p14:creationId xmlns:p14="http://schemas.microsoft.com/office/powerpoint/2010/main" val="2616753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57841145"/>
              </p:ext>
            </p:extLst>
          </p:nvPr>
        </p:nvGraphicFramePr>
        <p:xfrm>
          <a:off x="394636" y="221380"/>
          <a:ext cx="11386685" cy="6506975"/>
        </p:xfrm>
        <a:graphic>
          <a:graphicData uri="http://schemas.openxmlformats.org/drawingml/2006/table">
            <a:tbl>
              <a:tblPr firstRow="1" firstCol="1" bandRow="1">
                <a:tableStyleId>{5C22544A-7EE6-4342-B048-85BDC9FD1C3A}</a:tableStyleId>
              </a:tblPr>
              <a:tblGrid>
                <a:gridCol w="2585895">
                  <a:extLst>
                    <a:ext uri="{9D8B030D-6E8A-4147-A177-3AD203B41FA5}">
                      <a16:colId xmlns:a16="http://schemas.microsoft.com/office/drawing/2014/main" val="2600892471"/>
                    </a:ext>
                  </a:extLst>
                </a:gridCol>
                <a:gridCol w="2584679">
                  <a:extLst>
                    <a:ext uri="{9D8B030D-6E8A-4147-A177-3AD203B41FA5}">
                      <a16:colId xmlns:a16="http://schemas.microsoft.com/office/drawing/2014/main" val="2787824363"/>
                    </a:ext>
                  </a:extLst>
                </a:gridCol>
                <a:gridCol w="3152430">
                  <a:extLst>
                    <a:ext uri="{9D8B030D-6E8A-4147-A177-3AD203B41FA5}">
                      <a16:colId xmlns:a16="http://schemas.microsoft.com/office/drawing/2014/main" val="3299412851"/>
                    </a:ext>
                  </a:extLst>
                </a:gridCol>
                <a:gridCol w="3063681">
                  <a:extLst>
                    <a:ext uri="{9D8B030D-6E8A-4147-A177-3AD203B41FA5}">
                      <a16:colId xmlns:a16="http://schemas.microsoft.com/office/drawing/2014/main" val="1864477454"/>
                    </a:ext>
                  </a:extLst>
                </a:gridCol>
              </a:tblGrid>
              <a:tr h="1270305">
                <a:tc>
                  <a:txBody>
                    <a:bodyPr/>
                    <a:lstStyle/>
                    <a:p>
                      <a:pPr>
                        <a:lnSpc>
                          <a:spcPct val="107000"/>
                        </a:lnSpc>
                      </a:pPr>
                      <a:endParaRPr lang="en-GB" sz="1100" dirty="0">
                        <a:effectLst/>
                        <a:latin typeface="Calibri" panose="020F0502020204030204" pitchFamily="34" charset="0"/>
                        <a:cs typeface="Times New Roman" panose="02020603050405020304" pitchFamily="18" charset="0"/>
                      </a:endParaRPr>
                    </a:p>
                  </a:txBody>
                  <a:tcPr marL="43261" marR="43261" marT="0" marB="0" anchor="b"/>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43261" marR="43261" marT="0" marB="0" anchor="b"/>
                </a:tc>
                <a:tc gridSpan="2">
                  <a:txBody>
                    <a:bodyPr/>
                    <a:lstStyle/>
                    <a:p>
                      <a:pPr>
                        <a:lnSpc>
                          <a:spcPct val="107000"/>
                        </a:lnSpc>
                        <a:spcAft>
                          <a:spcPts val="600"/>
                        </a:spcAft>
                      </a:pPr>
                      <a:r>
                        <a:rPr lang="en-IE" sz="2400" dirty="0">
                          <a:effectLst/>
                        </a:rPr>
                        <a:t>EU policy priorities for Nature and Biodiversity</a:t>
                      </a:r>
                      <a:r>
                        <a:rPr lang="en-GB" sz="1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3261" marR="43261" marT="0" marB="0" anchor="ctr"/>
                </a:tc>
                <a:tc hMerge="1">
                  <a:txBody>
                    <a:bodyPr/>
                    <a:lstStyle/>
                    <a:p>
                      <a:endParaRPr lang="en-GB"/>
                    </a:p>
                  </a:txBody>
                  <a:tcPr/>
                </a:tc>
                <a:extLst>
                  <a:ext uri="{0D108BD9-81ED-4DB2-BD59-A6C34878D82A}">
                    <a16:rowId xmlns:a16="http://schemas.microsoft.com/office/drawing/2014/main" val="2905764364"/>
                  </a:ext>
                </a:extLst>
              </a:tr>
              <a:tr h="2365792">
                <a:tc>
                  <a:txBody>
                    <a:bodyPr/>
                    <a:lstStyle/>
                    <a:p>
                      <a:pPr>
                        <a:lnSpc>
                          <a:spcPct val="107000"/>
                        </a:lnSpc>
                      </a:pPr>
                      <a:endParaRPr lang="en-GB" sz="1100" dirty="0">
                        <a:effectLst/>
                        <a:latin typeface="Calibri" panose="020F0502020204030204" pitchFamily="34" charset="0"/>
                        <a:cs typeface="Times New Roman" panose="02020603050405020304" pitchFamily="18" charset="0"/>
                      </a:endParaRPr>
                    </a:p>
                  </a:txBody>
                  <a:tcPr marL="43261" marR="43261" marT="0" marB="0" anchor="b"/>
                </a:tc>
                <a:tc>
                  <a:txBody>
                    <a:bodyPr/>
                    <a:lstStyle/>
                    <a:p>
                      <a:pPr>
                        <a:lnSpc>
                          <a:spcPct val="107000"/>
                        </a:lnSpc>
                      </a:pPr>
                      <a:endParaRPr lang="en-GB" sz="1100" dirty="0">
                        <a:effectLst/>
                        <a:latin typeface="Calibri" panose="020F0502020204030204" pitchFamily="34" charset="0"/>
                        <a:cs typeface="Times New Roman" panose="02020603050405020304" pitchFamily="18" charset="0"/>
                      </a:endParaRPr>
                    </a:p>
                  </a:txBody>
                  <a:tcPr marL="43261" marR="43261" marT="0" marB="0" anchor="b"/>
                </a:tc>
                <a:tc>
                  <a:txBody>
                    <a:bodyPr/>
                    <a:lstStyle/>
                    <a:p>
                      <a:pPr>
                        <a:lnSpc>
                          <a:spcPct val="107000"/>
                        </a:lnSpc>
                        <a:spcAft>
                          <a:spcPts val="600"/>
                        </a:spcAft>
                      </a:pPr>
                      <a:r>
                        <a:rPr lang="en-IE" sz="1600" b="1" dirty="0">
                          <a:effectLst/>
                        </a:rPr>
                        <a:t>Priority 1: </a:t>
                      </a:r>
                      <a:r>
                        <a:rPr lang="en-IE" sz="1600" dirty="0">
                          <a:effectLst/>
                        </a:rPr>
                        <a:t>The extent to which the proposal contributes to the objectives of EU Nature and Biodiversity legislation in particular under the EU Birds and Habitats Directive (incl. </a:t>
                      </a:r>
                      <a:r>
                        <a:rPr lang="nl-NL" sz="1600" dirty="0">
                          <a:effectLst/>
                        </a:rPr>
                        <a:t>Natura 2000) </a:t>
                      </a:r>
                      <a:r>
                        <a:rPr lang="nl-NL" sz="1600" dirty="0" err="1">
                          <a:effectLst/>
                        </a:rPr>
                        <a:t>and</a:t>
                      </a:r>
                      <a:r>
                        <a:rPr lang="nl-NL" sz="1600" dirty="0">
                          <a:effectLst/>
                        </a:rPr>
                        <a:t> </a:t>
                      </a:r>
                      <a:r>
                        <a:rPr lang="nl-NL" sz="1600" dirty="0" err="1" smtClean="0">
                          <a:effectLst/>
                        </a:rPr>
                        <a:t>Regulation</a:t>
                      </a:r>
                      <a:r>
                        <a:rPr lang="nl-NL" sz="1600" dirty="0" smtClean="0">
                          <a:effectLst/>
                        </a:rPr>
                        <a:t> </a:t>
                      </a:r>
                      <a:r>
                        <a:rPr lang="nl-NL" sz="1600" dirty="0">
                          <a:effectLst/>
                        </a:rPr>
                        <a:t>1143/2014 on </a:t>
                      </a:r>
                      <a:r>
                        <a:rPr lang="nl-NL" sz="1600" dirty="0" err="1">
                          <a:effectLst/>
                        </a:rPr>
                        <a:t>Invasive</a:t>
                      </a:r>
                      <a:r>
                        <a:rPr lang="nl-NL" sz="1600" dirty="0">
                          <a:effectLst/>
                        </a:rPr>
                        <a:t> Alien Species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261" marR="43261" marT="0" marB="0">
                    <a:solidFill>
                      <a:schemeClr val="bg2"/>
                    </a:solidFill>
                  </a:tcPr>
                </a:tc>
                <a:tc>
                  <a:txBody>
                    <a:bodyPr/>
                    <a:lstStyle/>
                    <a:p>
                      <a:pPr>
                        <a:lnSpc>
                          <a:spcPct val="107000"/>
                        </a:lnSpc>
                        <a:spcAft>
                          <a:spcPts val="600"/>
                        </a:spcAft>
                      </a:pPr>
                      <a:r>
                        <a:rPr lang="en-IE" sz="1600" dirty="0">
                          <a:effectLst/>
                        </a:rPr>
                        <a:t>Priority 2: The extent to which the proposal contributes to the targets of the EU Biodiversity Strategy for 2030 for a Trans-European Nature Network and the EU Restoration Plan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261" marR="43261" marT="0" marB="0">
                    <a:solidFill>
                      <a:schemeClr val="bg2"/>
                    </a:solidFill>
                  </a:tcPr>
                </a:tc>
                <a:extLst>
                  <a:ext uri="{0D108BD9-81ED-4DB2-BD59-A6C34878D82A}">
                    <a16:rowId xmlns:a16="http://schemas.microsoft.com/office/drawing/2014/main" val="4145281877"/>
                  </a:ext>
                </a:extLst>
              </a:tr>
              <a:tr h="1567137">
                <a:tc rowSpan="2">
                  <a:txBody>
                    <a:bodyPr/>
                    <a:lstStyle/>
                    <a:p>
                      <a:pPr>
                        <a:lnSpc>
                          <a:spcPct val="107000"/>
                        </a:lnSpc>
                        <a:spcAft>
                          <a:spcPts val="600"/>
                        </a:spcAft>
                      </a:pPr>
                      <a:r>
                        <a:rPr lang="en-IE" sz="1800" dirty="0">
                          <a:effectLst/>
                        </a:rPr>
                        <a:t>Two </a:t>
                      </a:r>
                      <a:r>
                        <a:rPr lang="en-IE" sz="1800" dirty="0" smtClean="0">
                          <a:solidFill>
                            <a:schemeClr val="bg1"/>
                          </a:solidFill>
                          <a:effectLst/>
                        </a:rPr>
                        <a:t>areas of intervention </a:t>
                      </a:r>
                      <a:r>
                        <a:rPr lang="en-GB" sz="1100" dirty="0">
                          <a:solidFill>
                            <a:schemeClr val="bg1"/>
                          </a:solidFill>
                          <a:effectLst/>
                        </a:rPr>
                        <a:t> </a:t>
                      </a:r>
                      <a:r>
                        <a:rPr lang="en-IE" sz="1800" dirty="0">
                          <a:effectLst/>
                        </a:rPr>
                        <a:t>that require specific and measurable (SMART) outcome based objectives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1" marR="43261" marT="0" marB="0" anchor="ctr"/>
                </a:tc>
                <a:tc>
                  <a:txBody>
                    <a:bodyPr/>
                    <a:lstStyle/>
                    <a:p>
                      <a:pPr>
                        <a:lnSpc>
                          <a:spcPct val="107000"/>
                        </a:lnSpc>
                        <a:spcAft>
                          <a:spcPts val="600"/>
                        </a:spcAft>
                      </a:pPr>
                      <a:r>
                        <a:rPr lang="en-IE" sz="1600" dirty="0" smtClean="0">
                          <a:solidFill>
                            <a:srgbClr val="FF0000"/>
                          </a:solidFill>
                          <a:effectLst/>
                        </a:rPr>
                        <a:t>Intervention area</a:t>
                      </a:r>
                      <a:r>
                        <a:rPr lang="en-IE" sz="1600" baseline="0" dirty="0" smtClean="0">
                          <a:solidFill>
                            <a:srgbClr val="FF0000"/>
                          </a:solidFill>
                          <a:effectLst/>
                        </a:rPr>
                        <a:t> </a:t>
                      </a:r>
                      <a:r>
                        <a:rPr lang="en-IE" sz="1600" dirty="0" smtClean="0">
                          <a:effectLst/>
                        </a:rPr>
                        <a:t>1</a:t>
                      </a:r>
                      <a:r>
                        <a:rPr lang="en-IE" sz="1600" dirty="0">
                          <a:effectLst/>
                        </a:rPr>
                        <a:t>: "Space for nature": area-based conservation and restoration measures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261" marR="43261" marT="0" marB="0" anchor="ctr">
                    <a:solidFill>
                      <a:schemeClr val="bg2"/>
                    </a:solidFill>
                  </a:tcPr>
                </a:tc>
                <a:tc rowSpan="2" gridSpan="2">
                  <a:txBody>
                    <a:bodyPr/>
                    <a:lstStyle/>
                    <a:p>
                      <a:pPr>
                        <a:lnSpc>
                          <a:spcPct val="107000"/>
                        </a:lnSpc>
                        <a:spcAft>
                          <a:spcPts val="600"/>
                        </a:spcAft>
                      </a:pPr>
                      <a:r>
                        <a:rPr lang="en-IE" sz="2400" dirty="0">
                          <a:effectLst/>
                        </a:rPr>
                        <a:t>Any proposal that falls into at least one of the two </a:t>
                      </a:r>
                      <a:r>
                        <a:rPr lang="en-IE" sz="2400" dirty="0" smtClean="0">
                          <a:solidFill>
                            <a:schemeClr val="tx1"/>
                          </a:solidFill>
                          <a:effectLst/>
                        </a:rPr>
                        <a:t>areas of intervention </a:t>
                      </a:r>
                      <a:r>
                        <a:rPr lang="en-IE" sz="2400" u="sng" dirty="0" smtClean="0">
                          <a:effectLst/>
                        </a:rPr>
                        <a:t>and</a:t>
                      </a:r>
                      <a:r>
                        <a:rPr lang="en-IE" sz="2400" dirty="0" smtClean="0">
                          <a:effectLst/>
                        </a:rPr>
                        <a:t> </a:t>
                      </a:r>
                      <a:r>
                        <a:rPr lang="en-IE" sz="2400" dirty="0">
                          <a:effectLst/>
                        </a:rPr>
                        <a:t>at least one of the two policy priorities could be financed through a </a:t>
                      </a:r>
                      <a:r>
                        <a:rPr lang="en-IE" sz="2400" b="1" dirty="0">
                          <a:effectLst/>
                        </a:rPr>
                        <a:t>Standard Action Project </a:t>
                      </a:r>
                      <a:r>
                        <a:rPr lang="en-IE" sz="2400" dirty="0">
                          <a:effectLst/>
                        </a:rPr>
                        <a:t>under LIFE Nature and Biodiversity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3261" marR="43261" marT="0" marB="0" anchor="ctr"/>
                </a:tc>
                <a:tc rowSpan="2" hMerge="1">
                  <a:txBody>
                    <a:bodyPr/>
                    <a:lstStyle/>
                    <a:p>
                      <a:endParaRPr lang="en-GB"/>
                    </a:p>
                  </a:txBody>
                  <a:tcPr/>
                </a:tc>
                <a:extLst>
                  <a:ext uri="{0D108BD9-81ED-4DB2-BD59-A6C34878D82A}">
                    <a16:rowId xmlns:a16="http://schemas.microsoft.com/office/drawing/2014/main" val="3280075718"/>
                  </a:ext>
                </a:extLst>
              </a:tr>
              <a:tr h="1303741">
                <a:tc vMerge="1">
                  <a:txBody>
                    <a:bodyPr/>
                    <a:lstStyle/>
                    <a:p>
                      <a:endParaRPr lang="en-GB"/>
                    </a:p>
                  </a:txBody>
                  <a:tcPr/>
                </a:tc>
                <a:tc>
                  <a:txBody>
                    <a:bodyPr/>
                    <a:lstStyle/>
                    <a:p>
                      <a:pPr>
                        <a:lnSpc>
                          <a:spcPct val="107000"/>
                        </a:lnSpc>
                        <a:spcAft>
                          <a:spcPts val="600"/>
                        </a:spcAft>
                      </a:pPr>
                      <a:r>
                        <a:rPr lang="en-IE" sz="1600" dirty="0" smtClean="0">
                          <a:solidFill>
                            <a:srgbClr val="FF0000"/>
                          </a:solidFill>
                          <a:effectLst/>
                        </a:rPr>
                        <a:t>Intervention area</a:t>
                      </a:r>
                      <a:r>
                        <a:rPr lang="en-IE" sz="1600" baseline="0" dirty="0" smtClean="0">
                          <a:solidFill>
                            <a:srgbClr val="FF0000"/>
                          </a:solidFill>
                          <a:effectLst/>
                        </a:rPr>
                        <a:t> </a:t>
                      </a:r>
                      <a:r>
                        <a:rPr lang="en-IE" sz="1600" dirty="0" smtClean="0">
                          <a:effectLst/>
                        </a:rPr>
                        <a:t>2</a:t>
                      </a:r>
                      <a:r>
                        <a:rPr lang="en-IE" sz="1600" dirty="0">
                          <a:effectLst/>
                        </a:rPr>
                        <a:t>: "Safeguarding our species": measures targeting specific species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261" marR="43261" marT="0" marB="0" anchor="ctr">
                    <a:solidFill>
                      <a:schemeClr val="bg2"/>
                    </a:solidFill>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684520121"/>
                  </a:ext>
                </a:extLst>
              </a:tr>
            </a:tbl>
          </a:graphicData>
        </a:graphic>
      </p:graphicFrame>
    </p:spTree>
    <p:extLst>
      <p:ext uri="{BB962C8B-B14F-4D97-AF65-F5344CB8AC3E}">
        <p14:creationId xmlns:p14="http://schemas.microsoft.com/office/powerpoint/2010/main" val="2458516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656" y="324185"/>
            <a:ext cx="9937894" cy="759674"/>
          </a:xfrm>
        </p:spPr>
        <p:txBody>
          <a:bodyPr/>
          <a:lstStyle/>
          <a:p>
            <a:r>
              <a:rPr lang="fr-BE" i="1" dirty="0" smtClean="0"/>
              <a:t>Policy </a:t>
            </a:r>
            <a:r>
              <a:rPr lang="fr-BE" i="1" dirty="0" err="1" smtClean="0"/>
              <a:t>priority</a:t>
            </a:r>
            <a:r>
              <a:rPr lang="fr-BE" i="1" dirty="0" smtClean="0"/>
              <a:t> area 1: EU Nature </a:t>
            </a:r>
            <a:r>
              <a:rPr lang="fr-BE" i="1" dirty="0" err="1" smtClean="0"/>
              <a:t>legislation</a:t>
            </a:r>
            <a:endParaRPr lang="en-GB" i="1" dirty="0"/>
          </a:p>
        </p:txBody>
      </p:sp>
      <p:sp>
        <p:nvSpPr>
          <p:cNvPr id="9" name="TextBox 8"/>
          <p:cNvSpPr txBox="1"/>
          <p:nvPr/>
        </p:nvSpPr>
        <p:spPr>
          <a:xfrm>
            <a:off x="1015655" y="1369333"/>
            <a:ext cx="9937895" cy="4729500"/>
          </a:xfrm>
          <a:prstGeom prst="rect">
            <a:avLst/>
          </a:prstGeom>
          <a:noFill/>
        </p:spPr>
        <p:txBody>
          <a:bodyPr wrap="square" rtlCol="0">
            <a:spAutoFit/>
          </a:bodyPr>
          <a:lstStyle/>
          <a:p>
            <a:pPr>
              <a:spcAft>
                <a:spcPts val="1200"/>
              </a:spcAft>
            </a:pPr>
            <a:r>
              <a:rPr lang="en-US" sz="2000" dirty="0" smtClean="0">
                <a:solidFill>
                  <a:schemeClr val="tx2"/>
                </a:solidFill>
              </a:rPr>
              <a:t>Priority </a:t>
            </a:r>
            <a:r>
              <a:rPr lang="en-US" sz="2000" dirty="0">
                <a:solidFill>
                  <a:schemeClr val="tx2"/>
                </a:solidFill>
              </a:rPr>
              <a:t>is given to proposals for </a:t>
            </a:r>
            <a:r>
              <a:rPr lang="en-US" sz="2000" b="1" dirty="0">
                <a:solidFill>
                  <a:schemeClr val="tx2"/>
                </a:solidFill>
              </a:rPr>
              <a:t>improving the conservation status or trends of species and habitats of EU importance</a:t>
            </a:r>
            <a:r>
              <a:rPr lang="en-US" sz="2000" dirty="0">
                <a:solidFill>
                  <a:schemeClr val="tx2"/>
                </a:solidFill>
              </a:rPr>
              <a:t>, notably where such projects are implementing objectives and measures as outlined in national or regional </a:t>
            </a:r>
            <a:r>
              <a:rPr lang="en-IE" sz="2000" i="1" dirty="0" smtClean="0">
                <a:solidFill>
                  <a:schemeClr val="tx2"/>
                </a:solidFill>
              </a:rPr>
              <a:t>Prioritized </a:t>
            </a:r>
            <a:r>
              <a:rPr lang="en-IE" sz="2000" i="1" dirty="0">
                <a:solidFill>
                  <a:schemeClr val="tx2"/>
                </a:solidFill>
              </a:rPr>
              <a:t>Action Frameworks (</a:t>
            </a:r>
            <a:r>
              <a:rPr lang="en-GB" sz="2000" dirty="0">
                <a:solidFill>
                  <a:schemeClr val="tx2"/>
                </a:solidFill>
              </a:rPr>
              <a:t> </a:t>
            </a:r>
            <a:r>
              <a:rPr lang="en-IE" sz="2000" i="1" dirty="0">
                <a:solidFill>
                  <a:schemeClr val="tx2"/>
                </a:solidFill>
              </a:rPr>
              <a:t>PAFs)</a:t>
            </a:r>
            <a:r>
              <a:rPr lang="en-IE" sz="2000" dirty="0">
                <a:solidFill>
                  <a:schemeClr val="tx2"/>
                </a:solidFill>
              </a:rPr>
              <a:t>. In particular:</a:t>
            </a:r>
            <a:endParaRPr lang="en-GB" sz="2000" dirty="0">
              <a:solidFill>
                <a:schemeClr val="tx2"/>
              </a:solidFill>
            </a:endParaRPr>
          </a:p>
          <a:p>
            <a:pPr marL="285750" lvl="0" indent="-285750">
              <a:spcBef>
                <a:spcPts val="200"/>
              </a:spcBef>
              <a:spcAft>
                <a:spcPts val="1200"/>
              </a:spcAft>
              <a:buFont typeface="Arial" panose="020B0604020202020204" pitchFamily="34" charset="0"/>
              <a:buChar char="•"/>
            </a:pPr>
            <a:r>
              <a:rPr lang="en-IE" sz="1600" dirty="0" smtClean="0">
                <a:solidFill>
                  <a:schemeClr val="tx2"/>
                </a:solidFill>
              </a:rPr>
              <a:t>“Space </a:t>
            </a:r>
            <a:r>
              <a:rPr lang="en-IE" sz="1600" dirty="0">
                <a:solidFill>
                  <a:schemeClr val="tx2"/>
                </a:solidFill>
              </a:rPr>
              <a:t>for Nature</a:t>
            </a:r>
            <a:r>
              <a:rPr lang="en-IE" sz="1600" dirty="0" smtClean="0">
                <a:solidFill>
                  <a:schemeClr val="tx2"/>
                </a:solidFill>
              </a:rPr>
              <a:t>”: </a:t>
            </a:r>
            <a:r>
              <a:rPr lang="en-IE" sz="1600" dirty="0">
                <a:solidFill>
                  <a:schemeClr val="tx2"/>
                </a:solidFill>
              </a:rPr>
              <a:t>projects that focus their actions on the </a:t>
            </a:r>
            <a:r>
              <a:rPr lang="en-IE" sz="1600" b="1" dirty="0">
                <a:solidFill>
                  <a:schemeClr val="tx2"/>
                </a:solidFill>
              </a:rPr>
              <a:t>implementation of </a:t>
            </a:r>
            <a:r>
              <a:rPr lang="en-IE" sz="1600" b="1" dirty="0" smtClean="0">
                <a:solidFill>
                  <a:schemeClr val="tx2"/>
                </a:solidFill>
              </a:rPr>
              <a:t>conservation </a:t>
            </a:r>
            <a:r>
              <a:rPr lang="en-IE" sz="1600" b="1" dirty="0">
                <a:solidFill>
                  <a:schemeClr val="tx2"/>
                </a:solidFill>
              </a:rPr>
              <a:t>objectives </a:t>
            </a:r>
            <a:r>
              <a:rPr lang="en-GB" sz="1600" b="1" dirty="0">
                <a:solidFill>
                  <a:schemeClr val="tx2"/>
                </a:solidFill>
              </a:rPr>
              <a:t> </a:t>
            </a:r>
            <a:r>
              <a:rPr lang="en-IE" sz="1600" b="1" dirty="0">
                <a:solidFill>
                  <a:schemeClr val="tx2"/>
                </a:solidFill>
              </a:rPr>
              <a:t>for existing Natura 2000 sites</a:t>
            </a:r>
            <a:r>
              <a:rPr lang="en-IE" sz="1600" dirty="0" smtClean="0">
                <a:solidFill>
                  <a:schemeClr val="tx2"/>
                </a:solidFill>
              </a:rPr>
              <a:t>, notably where such conservation objectives are clearly established, </a:t>
            </a:r>
            <a:r>
              <a:rPr lang="en-IE" sz="1600" dirty="0">
                <a:solidFill>
                  <a:schemeClr val="tx2"/>
                </a:solidFill>
              </a:rPr>
              <a:t>improving the condition of species and habitats for which the sites are designated. </a:t>
            </a:r>
            <a:endParaRPr lang="en-GB" sz="1600" dirty="0">
              <a:solidFill>
                <a:schemeClr val="tx2"/>
              </a:solidFill>
            </a:endParaRPr>
          </a:p>
          <a:p>
            <a:pPr marL="285750" lvl="0" indent="-285750">
              <a:spcBef>
                <a:spcPts val="200"/>
              </a:spcBef>
              <a:buFont typeface="Arial" panose="020B0604020202020204" pitchFamily="34" charset="0"/>
              <a:buChar char="•"/>
            </a:pPr>
            <a:r>
              <a:rPr lang="en-IE" sz="1600" dirty="0" smtClean="0">
                <a:solidFill>
                  <a:schemeClr val="tx2"/>
                </a:solidFill>
              </a:rPr>
              <a:t>“Protecting </a:t>
            </a:r>
            <a:r>
              <a:rPr lang="en-IE" sz="1600" dirty="0">
                <a:solidFill>
                  <a:schemeClr val="tx2"/>
                </a:solidFill>
              </a:rPr>
              <a:t>our </a:t>
            </a:r>
            <a:r>
              <a:rPr lang="en-IE" sz="1600" dirty="0" smtClean="0">
                <a:solidFill>
                  <a:schemeClr val="tx2"/>
                </a:solidFill>
              </a:rPr>
              <a:t>species”: projects </a:t>
            </a:r>
            <a:r>
              <a:rPr lang="en-IE" sz="1600" dirty="0">
                <a:solidFill>
                  <a:schemeClr val="tx2"/>
                </a:solidFill>
              </a:rPr>
              <a:t>that focus their </a:t>
            </a:r>
            <a:r>
              <a:rPr lang="en-IE" sz="1600" dirty="0" smtClean="0">
                <a:solidFill>
                  <a:schemeClr val="tx2"/>
                </a:solidFill>
              </a:rPr>
              <a:t>activities on</a:t>
            </a:r>
            <a:r>
              <a:rPr lang="en-GB" sz="1600" dirty="0">
                <a:solidFill>
                  <a:schemeClr val="tx2"/>
                </a:solidFill>
              </a:rPr>
              <a:t> </a:t>
            </a:r>
            <a:r>
              <a:rPr lang="en-IE" sz="1600" b="1" dirty="0">
                <a:solidFill>
                  <a:schemeClr val="tx2"/>
                </a:solidFill>
              </a:rPr>
              <a:t>reducing mortality of </a:t>
            </a:r>
            <a:r>
              <a:rPr lang="en-IE" sz="1600" b="1" dirty="0" smtClean="0">
                <a:solidFill>
                  <a:schemeClr val="tx2"/>
                </a:solidFill>
              </a:rPr>
              <a:t>these </a:t>
            </a:r>
            <a:r>
              <a:rPr lang="en-IE" sz="1600" b="1" dirty="0">
                <a:solidFill>
                  <a:schemeClr val="tx2"/>
                </a:solidFill>
              </a:rPr>
              <a:t>species (e.g. poisoning, illegal killing, by-catch), preventing stakeholder conflicts, improving</a:t>
            </a:r>
            <a:r>
              <a:rPr lang="en-GB" sz="1600" b="1" dirty="0">
                <a:solidFill>
                  <a:schemeClr val="tx2"/>
                </a:solidFill>
              </a:rPr>
              <a:t> </a:t>
            </a:r>
            <a:r>
              <a:rPr lang="en-IE" sz="1600" b="1" dirty="0">
                <a:solidFill>
                  <a:schemeClr val="tx2"/>
                </a:solidFill>
              </a:rPr>
              <a:t> acceptance and promoting co-existenc</a:t>
            </a:r>
            <a:r>
              <a:rPr lang="en-IE" sz="1600" dirty="0">
                <a:solidFill>
                  <a:schemeClr val="tx2"/>
                </a:solidFill>
              </a:rPr>
              <a:t>e with protected species.</a:t>
            </a:r>
            <a:r>
              <a:rPr lang="en-GB" dirty="0">
                <a:solidFill>
                  <a:schemeClr val="tx2"/>
                </a:solidFill>
              </a:rPr>
              <a:t> </a:t>
            </a:r>
          </a:p>
          <a:p>
            <a:r>
              <a:rPr lang="en-GB" sz="2000" dirty="0">
                <a:solidFill>
                  <a:schemeClr val="tx2"/>
                </a:solidFill>
              </a:rPr>
              <a:t> </a:t>
            </a:r>
            <a:endParaRPr lang="en-GB" sz="2000" dirty="0" smtClean="0">
              <a:solidFill>
                <a:schemeClr val="tx2"/>
              </a:solidFill>
            </a:endParaRPr>
          </a:p>
          <a:p>
            <a:r>
              <a:rPr lang="en-US" sz="2000" dirty="0" smtClean="0">
                <a:solidFill>
                  <a:schemeClr val="tx2"/>
                </a:solidFill>
              </a:rPr>
              <a:t>In </a:t>
            </a:r>
            <a:r>
              <a:rPr lang="en-US" sz="2000" dirty="0">
                <a:solidFill>
                  <a:schemeClr val="tx2"/>
                </a:solidFill>
              </a:rPr>
              <a:t>addition to the above, priority will also be given to certain habitats and species in </a:t>
            </a:r>
            <a:r>
              <a:rPr lang="en-US" sz="2000" dirty="0" err="1">
                <a:solidFill>
                  <a:schemeClr val="tx2"/>
                </a:solidFill>
              </a:rPr>
              <a:t>unfavourable</a:t>
            </a:r>
            <a:r>
              <a:rPr lang="en-US" sz="2000" dirty="0">
                <a:solidFill>
                  <a:schemeClr val="tx2"/>
                </a:solidFill>
              </a:rPr>
              <a:t> conservation status (including certain species listed in annex IV and V of the Habitats Directive), under the Biodiversity Strategy-related policy priority for “Implementing EU nature restoration targets for species and habitats”</a:t>
            </a:r>
            <a:endParaRPr lang="en-GB" sz="3200" dirty="0">
              <a:solidFill>
                <a:schemeClr val="tx2"/>
              </a:solidFill>
            </a:endParaRPr>
          </a:p>
        </p:txBody>
      </p:sp>
    </p:spTree>
    <p:extLst>
      <p:ext uri="{BB962C8B-B14F-4D97-AF65-F5344CB8AC3E}">
        <p14:creationId xmlns:p14="http://schemas.microsoft.com/office/powerpoint/2010/main" val="1887182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004" y="154009"/>
            <a:ext cx="11848699" cy="6487423"/>
          </a:xfrm>
          <a:prstGeom prst="rect">
            <a:avLst/>
          </a:prstGeom>
          <a:solidFill>
            <a:schemeClr val="accent5">
              <a:lumMod val="20000"/>
              <a:lumOff val="80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798898" y="182884"/>
            <a:ext cx="10210457" cy="1039524"/>
          </a:xfrm>
        </p:spPr>
        <p:txBody>
          <a:bodyPr/>
          <a:lstStyle/>
          <a:p>
            <a:r>
              <a:rPr lang="en-IE" sz="2800" b="1" dirty="0" smtClean="0"/>
              <a:t>EU co-funding rates for SAPs under LIFE Nature and Biodiversity (</a:t>
            </a:r>
            <a:r>
              <a:rPr lang="en-IE" sz="2800" b="1" dirty="0" smtClean="0">
                <a:sym typeface="Wingdings" panose="05000000000000000000" pitchFamily="2" charset="2"/>
              </a:rPr>
              <a:t> indicated in the </a:t>
            </a:r>
            <a:r>
              <a:rPr lang="en-IE" sz="2800" b="1" dirty="0" smtClean="0"/>
              <a:t>MAWP):</a:t>
            </a:r>
            <a:endParaRPr lang="en-IE" sz="2800" b="1" dirty="0"/>
          </a:p>
        </p:txBody>
      </p:sp>
      <p:sp>
        <p:nvSpPr>
          <p:cNvPr id="9" name="TextBox 8"/>
          <p:cNvSpPr txBox="1"/>
          <p:nvPr/>
        </p:nvSpPr>
        <p:spPr>
          <a:xfrm>
            <a:off x="798898" y="1443790"/>
            <a:ext cx="10501162" cy="4893647"/>
          </a:xfrm>
          <a:prstGeom prst="rect">
            <a:avLst/>
          </a:prstGeom>
          <a:noFill/>
        </p:spPr>
        <p:txBody>
          <a:bodyPr wrap="square" rtlCol="0">
            <a:spAutoFit/>
          </a:bodyPr>
          <a:lstStyle/>
          <a:p>
            <a:pPr>
              <a:spcAft>
                <a:spcPts val="600"/>
              </a:spcAft>
            </a:pPr>
            <a:r>
              <a:rPr lang="en-US" dirty="0" smtClean="0">
                <a:sym typeface="Wingdings" panose="05000000000000000000" pitchFamily="2" charset="2"/>
              </a:rPr>
              <a:t> </a:t>
            </a:r>
            <a:r>
              <a:rPr lang="en-US" dirty="0" smtClean="0"/>
              <a:t>Up to </a:t>
            </a:r>
            <a:r>
              <a:rPr lang="en-US" b="1" dirty="0" smtClean="0"/>
              <a:t>75% </a:t>
            </a:r>
            <a:r>
              <a:rPr lang="en-US" dirty="0"/>
              <a:t>of total eligible costs </a:t>
            </a:r>
            <a:r>
              <a:rPr lang="en-US" dirty="0" smtClean="0"/>
              <a:t>for projects that exclusively concern</a:t>
            </a:r>
            <a:r>
              <a:rPr lang="en-US" dirty="0"/>
              <a:t>: </a:t>
            </a:r>
          </a:p>
          <a:p>
            <a:pPr marL="895350" indent="-285750">
              <a:spcAft>
                <a:spcPts val="600"/>
              </a:spcAft>
              <a:buFont typeface="Arial" panose="020B0604020202020204" pitchFamily="34" charset="0"/>
              <a:buChar char="•"/>
            </a:pPr>
            <a:r>
              <a:rPr lang="en-US" sz="1600" dirty="0" smtClean="0"/>
              <a:t>priority </a:t>
            </a:r>
            <a:r>
              <a:rPr lang="en-US" sz="1600" dirty="0"/>
              <a:t>habitat or species </a:t>
            </a:r>
            <a:r>
              <a:rPr lang="en-US" sz="1600" dirty="0" smtClean="0"/>
              <a:t>as </a:t>
            </a:r>
            <a:r>
              <a:rPr lang="en-US" sz="1600" dirty="0"/>
              <a:t>listed in the relevant annexes of </a:t>
            </a:r>
            <a:r>
              <a:rPr lang="en-US" sz="1600" dirty="0" smtClean="0"/>
              <a:t>the EU Habitats Directive </a:t>
            </a:r>
            <a:r>
              <a:rPr lang="en-US" sz="1600" dirty="0"/>
              <a:t>Directive; </a:t>
            </a:r>
          </a:p>
          <a:p>
            <a:pPr marL="895350" indent="-285750">
              <a:spcAft>
                <a:spcPts val="600"/>
              </a:spcAft>
              <a:buFont typeface="Arial" panose="020B0604020202020204" pitchFamily="34" charset="0"/>
              <a:buChar char="•"/>
            </a:pPr>
            <a:r>
              <a:rPr lang="en-US" sz="1600" dirty="0" smtClean="0"/>
              <a:t>bird </a:t>
            </a:r>
            <a:r>
              <a:rPr lang="en-US" sz="1600" dirty="0"/>
              <a:t>species considered as “priority for funding” by the </a:t>
            </a:r>
            <a:r>
              <a:rPr lang="en-US" sz="1600" dirty="0" err="1" smtClean="0"/>
              <a:t>Ornis</a:t>
            </a:r>
            <a:r>
              <a:rPr lang="en-US" sz="1600" dirty="0" smtClean="0"/>
              <a:t> Committee (</a:t>
            </a:r>
            <a:r>
              <a:rPr lang="en-US" sz="1600" dirty="0"/>
              <a:t>EU Birds Directive); </a:t>
            </a:r>
          </a:p>
          <a:p>
            <a:pPr marL="895350" indent="-285750">
              <a:spcAft>
                <a:spcPts val="600"/>
              </a:spcAft>
              <a:buFont typeface="Arial" panose="020B0604020202020204" pitchFamily="34" charset="0"/>
              <a:buChar char="•"/>
            </a:pPr>
            <a:r>
              <a:rPr lang="en-US" sz="1600" dirty="0" smtClean="0"/>
              <a:t>habitat </a:t>
            </a:r>
            <a:r>
              <a:rPr lang="en-US" sz="1600" dirty="0"/>
              <a:t>type or species listed in the annexes of the Habitats Directive, </a:t>
            </a:r>
            <a:r>
              <a:rPr lang="en-US" sz="1600" b="1" dirty="0"/>
              <a:t>the conservation status of which has been assessed as unfavorable-bad and </a:t>
            </a:r>
            <a:r>
              <a:rPr lang="en-US" sz="1600" b="1" dirty="0" smtClean="0"/>
              <a:t>declining (</a:t>
            </a:r>
            <a:r>
              <a:rPr lang="en-US" sz="1600" b="1" dirty="0"/>
              <a:t>U2-</a:t>
            </a:r>
            <a:r>
              <a:rPr lang="en-US" sz="1600" dirty="0"/>
              <a:t>) in the most recent available EU- and national-level biogeographical region assessments; </a:t>
            </a:r>
          </a:p>
          <a:p>
            <a:pPr marL="895350" indent="-285750">
              <a:spcAft>
                <a:spcPts val="600"/>
              </a:spcAft>
              <a:buFont typeface="Arial" panose="020B0604020202020204" pitchFamily="34" charset="0"/>
              <a:buChar char="•"/>
            </a:pPr>
            <a:r>
              <a:rPr lang="en-US" sz="1600" dirty="0" smtClean="0"/>
              <a:t>habitat </a:t>
            </a:r>
            <a:r>
              <a:rPr lang="en-US" sz="1600" dirty="0"/>
              <a:t>type or species (other than bird species) the EU-level threat status of which has been </a:t>
            </a:r>
            <a:r>
              <a:rPr lang="en-US" sz="1600" b="1" dirty="0"/>
              <a:t>assessed as “endangered” or worse in the most </a:t>
            </a:r>
            <a:r>
              <a:rPr lang="en-US" sz="1600" b="1" dirty="0" smtClean="0"/>
              <a:t>up-to-date European </a:t>
            </a:r>
            <a:r>
              <a:rPr lang="en-US" sz="1600" b="1" dirty="0"/>
              <a:t>species or habitats Red Lists </a:t>
            </a:r>
          </a:p>
          <a:p>
            <a:pPr marL="895350" indent="-285750">
              <a:spcAft>
                <a:spcPts val="600"/>
              </a:spcAft>
              <a:buFont typeface="Arial" panose="020B0604020202020204" pitchFamily="34" charset="0"/>
              <a:buChar char="•"/>
            </a:pPr>
            <a:r>
              <a:rPr lang="en-US" sz="1600" dirty="0" smtClean="0"/>
              <a:t>other </a:t>
            </a:r>
            <a:r>
              <a:rPr lang="en-US" sz="1600" dirty="0"/>
              <a:t>habitat or species in territories not covered by the European </a:t>
            </a:r>
            <a:r>
              <a:rPr lang="en-US" sz="1600" dirty="0" smtClean="0"/>
              <a:t>Red </a:t>
            </a:r>
            <a:r>
              <a:rPr lang="en-US" sz="1600" dirty="0"/>
              <a:t>Lists, the threat status of which has been assessed as “endangered” or worse in the most up-to date </a:t>
            </a:r>
            <a:r>
              <a:rPr lang="en-US" sz="1600" b="1" dirty="0" smtClean="0"/>
              <a:t>global </a:t>
            </a:r>
            <a:r>
              <a:rPr lang="en-US" sz="1600" b="1" dirty="0"/>
              <a:t>IUCN Red </a:t>
            </a:r>
            <a:r>
              <a:rPr lang="en-US" sz="1600" b="1" dirty="0" smtClean="0"/>
              <a:t>Lists</a:t>
            </a:r>
            <a:r>
              <a:rPr lang="en-US" sz="1600" dirty="0" smtClean="0"/>
              <a:t>.  </a:t>
            </a:r>
          </a:p>
          <a:p>
            <a:pPr marL="609600">
              <a:spcAft>
                <a:spcPts val="1200"/>
              </a:spcAft>
            </a:pPr>
            <a:r>
              <a:rPr lang="en-US" b="1" dirty="0" smtClean="0"/>
              <a:t>Applicants will need to argue in their proposal that all actions are clearly tailored towards benefiting habitats or species that qualify for 75% co-funding. </a:t>
            </a:r>
          </a:p>
          <a:p>
            <a:pPr>
              <a:spcBef>
                <a:spcPts val="600"/>
              </a:spcBef>
              <a:spcAft>
                <a:spcPts val="1200"/>
              </a:spcAft>
            </a:pPr>
            <a:r>
              <a:rPr lang="en-US" dirty="0" smtClean="0">
                <a:sym typeface="Wingdings" panose="05000000000000000000" pitchFamily="2" charset="2"/>
              </a:rPr>
              <a:t> </a:t>
            </a:r>
            <a:r>
              <a:rPr lang="en-US" dirty="0" smtClean="0"/>
              <a:t>Up </a:t>
            </a:r>
            <a:r>
              <a:rPr lang="en-US" dirty="0"/>
              <a:t>to </a:t>
            </a:r>
            <a:r>
              <a:rPr lang="en-US" b="1" dirty="0"/>
              <a:t>67% </a:t>
            </a:r>
            <a:r>
              <a:rPr lang="en-US" dirty="0" smtClean="0"/>
              <a:t>EU co-funding for projects </a:t>
            </a:r>
            <a:r>
              <a:rPr lang="en-US" dirty="0"/>
              <a:t>targeting both priority and non-priority habitats and/or </a:t>
            </a:r>
            <a:r>
              <a:rPr lang="en-US" dirty="0" smtClean="0"/>
              <a:t>species, provided priority species/habitats represent </a:t>
            </a:r>
            <a:r>
              <a:rPr lang="en-US" dirty="0"/>
              <a:t>a clear focus of the </a:t>
            </a:r>
            <a:r>
              <a:rPr lang="en-US" dirty="0" smtClean="0"/>
              <a:t>project.</a:t>
            </a:r>
          </a:p>
          <a:p>
            <a:pPr>
              <a:spcBef>
                <a:spcPts val="600"/>
              </a:spcBef>
              <a:spcAft>
                <a:spcPts val="1200"/>
              </a:spcAft>
            </a:pPr>
            <a:r>
              <a:rPr lang="en-US" dirty="0" smtClean="0">
                <a:sym typeface="Wingdings" panose="05000000000000000000" pitchFamily="2" charset="2"/>
              </a:rPr>
              <a:t> </a:t>
            </a:r>
            <a:r>
              <a:rPr lang="en-US" dirty="0" smtClean="0"/>
              <a:t>Up to </a:t>
            </a:r>
            <a:r>
              <a:rPr lang="en-US" b="1" dirty="0" smtClean="0"/>
              <a:t>60</a:t>
            </a:r>
            <a:r>
              <a:rPr lang="en-US" b="1" dirty="0"/>
              <a:t>% </a:t>
            </a:r>
            <a:r>
              <a:rPr lang="en-US" dirty="0"/>
              <a:t>of total eligible costs </a:t>
            </a:r>
            <a:r>
              <a:rPr lang="en-US" dirty="0" smtClean="0"/>
              <a:t>for all other projects.</a:t>
            </a:r>
            <a:endParaRPr lang="fr-BE" dirty="0" smtClean="0"/>
          </a:p>
        </p:txBody>
      </p:sp>
    </p:spTree>
    <p:extLst>
      <p:ext uri="{BB962C8B-B14F-4D97-AF65-F5344CB8AC3E}">
        <p14:creationId xmlns:p14="http://schemas.microsoft.com/office/powerpoint/2010/main" val="733221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656" y="324185"/>
            <a:ext cx="9937894" cy="759674"/>
          </a:xfrm>
        </p:spPr>
        <p:txBody>
          <a:bodyPr/>
          <a:lstStyle/>
          <a:p>
            <a:r>
              <a:rPr lang="fr-BE" i="1" dirty="0" smtClean="0"/>
              <a:t>Policy </a:t>
            </a:r>
            <a:r>
              <a:rPr lang="fr-BE" i="1" dirty="0" err="1" smtClean="0"/>
              <a:t>priority</a:t>
            </a:r>
            <a:r>
              <a:rPr lang="fr-BE" i="1" dirty="0" smtClean="0"/>
              <a:t> area 1: IAS </a:t>
            </a:r>
            <a:r>
              <a:rPr lang="fr-BE" i="1" dirty="0" err="1" smtClean="0"/>
              <a:t>Regulation</a:t>
            </a:r>
            <a:endParaRPr lang="en-GB" i="1" dirty="0"/>
          </a:p>
        </p:txBody>
      </p:sp>
      <p:sp>
        <p:nvSpPr>
          <p:cNvPr id="9" name="TextBox 8"/>
          <p:cNvSpPr txBox="1"/>
          <p:nvPr/>
        </p:nvSpPr>
        <p:spPr>
          <a:xfrm>
            <a:off x="1015656" y="1521737"/>
            <a:ext cx="10400490" cy="3231654"/>
          </a:xfrm>
          <a:prstGeom prst="rect">
            <a:avLst/>
          </a:prstGeom>
          <a:noFill/>
        </p:spPr>
        <p:txBody>
          <a:bodyPr wrap="square" rtlCol="0">
            <a:spAutoFit/>
          </a:bodyPr>
          <a:lstStyle/>
          <a:p>
            <a:pPr>
              <a:spcAft>
                <a:spcPts val="1200"/>
              </a:spcAft>
            </a:pPr>
            <a:r>
              <a:rPr lang="en-IE" sz="2400" dirty="0" smtClean="0">
                <a:solidFill>
                  <a:schemeClr val="tx2"/>
                </a:solidFill>
              </a:rPr>
              <a:t>Priority </a:t>
            </a:r>
            <a:r>
              <a:rPr lang="en-IE" sz="2400" dirty="0">
                <a:solidFill>
                  <a:schemeClr val="tx2"/>
                </a:solidFill>
              </a:rPr>
              <a:t>is given to proposals addressing:</a:t>
            </a:r>
            <a:endParaRPr lang="en-GB" sz="2400" dirty="0">
              <a:solidFill>
                <a:schemeClr val="tx2"/>
              </a:solidFill>
            </a:endParaRPr>
          </a:p>
          <a:p>
            <a:pPr marL="285750" lvl="0" indent="-285750">
              <a:spcAft>
                <a:spcPts val="1200"/>
              </a:spcAft>
              <a:buFont typeface="Arial" panose="020B0604020202020204" pitchFamily="34" charset="0"/>
              <a:buChar char="•"/>
            </a:pPr>
            <a:r>
              <a:rPr lang="en-IE" sz="2000" b="1" dirty="0">
                <a:solidFill>
                  <a:schemeClr val="tx2"/>
                </a:solidFill>
              </a:rPr>
              <a:t>invasive alien species included on the list of invasive alien species of Union concern </a:t>
            </a:r>
            <a:r>
              <a:rPr lang="en-IE" sz="2000" dirty="0">
                <a:solidFill>
                  <a:schemeClr val="tx2"/>
                </a:solidFill>
              </a:rPr>
              <a:t>pursuant to Article 4(1) of the Regulation (EU) No 1143/2014, and/or invasive alien species of Member State or regional concern pursuant to Articles 12 and 11 of the Regulation respectively; or</a:t>
            </a:r>
            <a:endParaRPr lang="en-GB" sz="2000" dirty="0">
              <a:solidFill>
                <a:schemeClr val="tx2"/>
              </a:solidFill>
            </a:endParaRPr>
          </a:p>
          <a:p>
            <a:pPr marL="285750" lvl="0" indent="-285750">
              <a:buFont typeface="Arial" panose="020B0604020202020204" pitchFamily="34" charset="0"/>
              <a:buChar char="•"/>
            </a:pPr>
            <a:r>
              <a:rPr lang="en-IE" sz="2000" b="1" dirty="0">
                <a:solidFill>
                  <a:schemeClr val="tx2"/>
                </a:solidFill>
              </a:rPr>
              <a:t>other invasive alien s</a:t>
            </a:r>
            <a:r>
              <a:rPr lang="en-IE" sz="2000" dirty="0">
                <a:solidFill>
                  <a:schemeClr val="tx2"/>
                </a:solidFill>
              </a:rPr>
              <a:t>pecies that negatively affect the conservation status or trends of species and habitats of EU </a:t>
            </a:r>
            <a:r>
              <a:rPr lang="en-IE" sz="2000" dirty="0" smtClean="0">
                <a:solidFill>
                  <a:schemeClr val="tx2"/>
                </a:solidFill>
              </a:rPr>
              <a:t>importance, </a:t>
            </a:r>
            <a:r>
              <a:rPr lang="en-IE" sz="2000" dirty="0">
                <a:solidFill>
                  <a:schemeClr val="tx2"/>
                </a:solidFill>
              </a:rPr>
              <a:t>other threatened species protected under EU legislation, or </a:t>
            </a:r>
            <a:r>
              <a:rPr lang="en-IE" sz="2000" dirty="0" smtClean="0">
                <a:solidFill>
                  <a:schemeClr val="tx2"/>
                </a:solidFill>
              </a:rPr>
              <a:t>listed as threatened species in </a:t>
            </a:r>
            <a:r>
              <a:rPr lang="en-IE" sz="2000" dirty="0">
                <a:solidFill>
                  <a:schemeClr val="tx2"/>
                </a:solidFill>
              </a:rPr>
              <a:t>EU or global red </a:t>
            </a:r>
            <a:r>
              <a:rPr lang="en-IE" sz="2000" dirty="0" smtClean="0">
                <a:solidFill>
                  <a:schemeClr val="tx2"/>
                </a:solidFill>
              </a:rPr>
              <a:t>lists (for species groups and/or regions not covered by EU Red lists).</a:t>
            </a:r>
            <a:endParaRPr lang="en-GB" sz="3600"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16" y="4830408"/>
            <a:ext cx="2974453" cy="198296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9776" y="4874575"/>
            <a:ext cx="4032448" cy="193880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8131" y="4852368"/>
            <a:ext cx="3456384" cy="1944216"/>
          </a:xfrm>
          <a:prstGeom prst="rect">
            <a:avLst/>
          </a:prstGeom>
        </p:spPr>
      </p:pic>
    </p:spTree>
    <p:extLst>
      <p:ext uri="{BB962C8B-B14F-4D97-AF65-F5344CB8AC3E}">
        <p14:creationId xmlns:p14="http://schemas.microsoft.com/office/powerpoint/2010/main" val="102745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AAF3C2ADBDF64F9465416C0A8B70E0" ma:contentTypeVersion="16" ma:contentTypeDescription="Crée un document." ma:contentTypeScope="" ma:versionID="e3ff1ce1e59d0f3ca8e0c5f889e2651f">
  <xsd:schema xmlns:xsd="http://www.w3.org/2001/XMLSchema" xmlns:xs="http://www.w3.org/2001/XMLSchema" xmlns:p="http://schemas.microsoft.com/office/2006/metadata/properties" xmlns:ns2="4f6f93b7-94cf-4d3a-bf74-a3344d6846bf" xmlns:ns3="cb57de10-1650-4131-a0f8-c887f7c5eb10" targetNamespace="http://schemas.microsoft.com/office/2006/metadata/properties" ma:root="true" ma:fieldsID="0077161d49350f6728426b37a61105bb" ns2:_="" ns3:_="">
    <xsd:import namespace="4f6f93b7-94cf-4d3a-bf74-a3344d6846bf"/>
    <xsd:import namespace="cb57de10-1650-4131-a0f8-c887f7c5eb10"/>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6f93b7-94cf-4d3a-bf74-a3344d6846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f864d815-5c46-4abc-a670-78f3422650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b57de10-1650-4131-a0f8-c887f7c5eb10"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af463a33-95a8-4c97-b68f-25e1d4ad570e}" ma:internalName="TaxCatchAll" ma:showField="CatchAllData" ma:web="cb57de10-1650-4131-a0f8-c887f7c5eb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f6f93b7-94cf-4d3a-bf74-a3344d6846bf">
      <Terms xmlns="http://schemas.microsoft.com/office/infopath/2007/PartnerControls"/>
    </lcf76f155ced4ddcb4097134ff3c332f>
    <TaxCatchAll xmlns="cb57de10-1650-4131-a0f8-c887f7c5eb1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8D0179-98E3-4C08-929A-5C8285392E83}"/>
</file>

<file path=customXml/itemProps2.xml><?xml version="1.0" encoding="utf-8"?>
<ds:datastoreItem xmlns:ds="http://schemas.openxmlformats.org/officeDocument/2006/customXml" ds:itemID="{1FF87431-2774-4E17-BE38-8A579357848D}">
  <ds:schemaRefs>
    <ds:schemaRef ds:uri="http://www.w3.org/XML/1998/namespace"/>
    <ds:schemaRef ds:uri="http://schemas.microsoft.com/office/infopath/2007/PartnerControls"/>
    <ds:schemaRef ds:uri="http://purl.org/dc/dcmitype/"/>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2842de65-5acd-4b7e-90dd-02d34835af41"/>
    <ds:schemaRef ds:uri="6a04500c-5611-4532-85c9-50b5628a6bcc"/>
  </ds:schemaRefs>
</ds:datastoreItem>
</file>

<file path=customXml/itemProps3.xml><?xml version="1.0" encoding="utf-8"?>
<ds:datastoreItem xmlns:ds="http://schemas.openxmlformats.org/officeDocument/2006/customXml" ds:itemID="{4B1CAF70-02D1-4551-A536-63581F6A8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13132</TotalTime>
  <Words>2628</Words>
  <Application>Microsoft Office PowerPoint</Application>
  <PresentationFormat>Widescreen</PresentationFormat>
  <Paragraphs>200</Paragraphs>
  <Slides>21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PF Square Sans Pro</vt:lpstr>
      <vt:lpstr>Times New Roman</vt:lpstr>
      <vt:lpstr>Verdana</vt:lpstr>
      <vt:lpstr>Wingdings</vt:lpstr>
      <vt:lpstr>Office Theme</vt:lpstr>
      <vt:lpstr>The EU LIFE fund LIFE priorities linked to nature restoration  Key information on how to apply   </vt:lpstr>
      <vt:lpstr>What is the EU LIFE Programme </vt:lpstr>
      <vt:lpstr>Types of activities funded under LIFE</vt:lpstr>
      <vt:lpstr>LIFE Nature and Biodiversity</vt:lpstr>
      <vt:lpstr>PowerPoint Presentation</vt:lpstr>
      <vt:lpstr>PowerPoint Presentation</vt:lpstr>
      <vt:lpstr>Policy priority area 1: EU Nature legislation</vt:lpstr>
      <vt:lpstr>EU co-funding rates for SAPs under LIFE Nature and Biodiversity ( indicated in the MAWP):</vt:lpstr>
      <vt:lpstr>Policy priority area 1: IAS Regulation</vt:lpstr>
      <vt:lpstr>Policy priority area 2: EU Biodiversity Strategy</vt:lpstr>
      <vt:lpstr>Policy priority area 2: EU Biodiversity Strategy</vt:lpstr>
      <vt:lpstr>Policy priority area 2: EU Biodiversity Strategy</vt:lpstr>
      <vt:lpstr>Policy priority area 2: EU Biodiversity Strategy</vt:lpstr>
      <vt:lpstr>Policy priority area 2: EU Biodiversity Strategy</vt:lpstr>
      <vt:lpstr>Policy priority areas: EU Biodiversity Strategy</vt:lpstr>
      <vt:lpstr>Policy priority areas: EU Biodiversity Strategy</vt:lpstr>
      <vt:lpstr>Policy priority areas: EU Biodiversity Strategy</vt:lpstr>
      <vt:lpstr>EU nature and biodiversity legislation-related compliance assurance and access to justice</vt:lpstr>
      <vt:lpstr>  To support the achievement of Union nature and biodiversity objectives by implementing coherent programs of action in the Member States in order to mainstream these objectives and priorities into other policies and financing instruments, including through coordinated implementation of the Prioritized Action Frameworks (PAF) established pursuant to Directive 92/43/EEC.   The SNAPs will target the following strategies and plans:  • Prioritized Action Frameworks (PAFs) under the EU Habitats  Directive and;  • Other plans or strategies that implement EU nature and/or  biodiversity policy or legislation.  </vt:lpstr>
      <vt:lpstr>SNAPs: key issues to be considered</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BAROVA Sylvia (CINEA)</cp:lastModifiedBy>
  <cp:revision>264</cp:revision>
  <cp:lastPrinted>2022-05-18T06:26:47Z</cp:lastPrinted>
  <dcterms:created xsi:type="dcterms:W3CDTF">2019-08-09T12:06:42Z</dcterms:created>
  <dcterms:modified xsi:type="dcterms:W3CDTF">2022-09-06T14:29:33Z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0x01010072AAF3C2ADBDF64F9465416C0A8B70E0</vt:lpwstr>
  </property>
</Properties>
</file>