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3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colors12.xml" ContentType="application/vnd.ms-office.chartcolorstyle+xml"/>
  <Override PartName="/ppt/notesMasters/notesMaster1.xml" ContentType="application/vnd.openxmlformats-officedocument.presentationml.notesMaster+xml"/>
  <Override PartName="/ppt/charts/style12.xml" ContentType="application/vnd.ms-office.chart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theme/theme2.xml" ContentType="application/vnd.openxmlformats-officedocument.theme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1.xml" ContentType="application/vnd.ms-office.chartcolorstyle+xml"/>
  <Override PartName="/ppt/charts/chart3.xml" ContentType="application/vnd.openxmlformats-officedocument.drawingml.chart+xml"/>
  <Override PartName="/ppt/charts/colors3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3.xml" ContentType="application/vnd.ms-office.chartstyle+xml"/>
  <Override PartName="/ppt/charts/chart7.xml" ContentType="application/vnd.openxmlformats-officedocument.drawingml.chart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7.xml" ContentType="application/vnd.ms-office.chartstyle+xml"/>
  <Override PartName="/ppt/charts/style6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6.xml" ContentType="application/vnd.ms-office.chartcolorstyle+xml"/>
  <Override PartName="/ppt/charts/style5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1" r:id="rId2"/>
    <p:sldId id="473" r:id="rId3"/>
    <p:sldId id="309" r:id="rId4"/>
    <p:sldId id="474" r:id="rId5"/>
    <p:sldId id="360" r:id="rId6"/>
    <p:sldId id="305" r:id="rId7"/>
    <p:sldId id="391" r:id="rId8"/>
    <p:sldId id="270" r:id="rId9"/>
    <p:sldId id="279" r:id="rId10"/>
    <p:sldId id="461" r:id="rId11"/>
    <p:sldId id="462" r:id="rId12"/>
    <p:sldId id="466" r:id="rId13"/>
    <p:sldId id="468" r:id="rId14"/>
    <p:sldId id="471" r:id="rId15"/>
    <p:sldId id="441" r:id="rId16"/>
    <p:sldId id="442" r:id="rId17"/>
    <p:sldId id="443" r:id="rId18"/>
    <p:sldId id="444" r:id="rId19"/>
    <p:sldId id="445" r:id="rId20"/>
    <p:sldId id="472" r:id="rId21"/>
    <p:sldId id="447" r:id="rId22"/>
    <p:sldId id="448" r:id="rId23"/>
    <p:sldId id="449" r:id="rId24"/>
    <p:sldId id="451" r:id="rId25"/>
    <p:sldId id="452" r:id="rId26"/>
    <p:sldId id="453" r:id="rId27"/>
    <p:sldId id="454" r:id="rId28"/>
    <p:sldId id="456" r:id="rId29"/>
    <p:sldId id="457" r:id="rId30"/>
    <p:sldId id="458" r:id="rId31"/>
    <p:sldId id="459" r:id="rId3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DFF85F0-7C82-47DA-9B54-9273D8DCD067}">
          <p14:sldIdLst>
            <p14:sldId id="291"/>
            <p14:sldId id="473"/>
            <p14:sldId id="309"/>
            <p14:sldId id="474"/>
            <p14:sldId id="360"/>
            <p14:sldId id="305"/>
            <p14:sldId id="391"/>
            <p14:sldId id="270"/>
            <p14:sldId id="279"/>
            <p14:sldId id="461"/>
            <p14:sldId id="462"/>
            <p14:sldId id="466"/>
            <p14:sldId id="468"/>
            <p14:sldId id="471"/>
            <p14:sldId id="441"/>
            <p14:sldId id="442"/>
            <p14:sldId id="443"/>
            <p14:sldId id="444"/>
            <p14:sldId id="445"/>
            <p14:sldId id="472"/>
            <p14:sldId id="447"/>
            <p14:sldId id="448"/>
            <p14:sldId id="449"/>
            <p14:sldId id="451"/>
            <p14:sldId id="452"/>
            <p14:sldId id="453"/>
            <p14:sldId id="454"/>
            <p14:sldId id="456"/>
            <p14:sldId id="457"/>
            <p14:sldId id="458"/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E94"/>
    <a:srgbClr val="20AD8E"/>
    <a:srgbClr val="E2E6F2"/>
    <a:srgbClr val="DDDDDD"/>
    <a:srgbClr val="CCCCFF"/>
    <a:srgbClr val="F8C5C6"/>
    <a:srgbClr val="E8B8B5"/>
    <a:srgbClr val="2ED082"/>
    <a:srgbClr val="82DF8F"/>
    <a:srgbClr val="83D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68" autoAdjust="0"/>
    <p:restoredTop sz="94660"/>
  </p:normalViewPr>
  <p:slideViewPr>
    <p:cSldViewPr>
      <p:cViewPr varScale="1">
        <p:scale>
          <a:sx n="65" d="100"/>
          <a:sy n="65" d="100"/>
        </p:scale>
        <p:origin x="48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193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as\Documents\quarentena\programa_metropolit&#224;\dades_habitatges_AMB_sense_BCN_vs_ES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ela\Documents\JORDI_VARIS\01_AJUNTAMENT\COMNOVA\model_financer\Copia%20de%20QUADRE%20PRESSUPOST_1111201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grpm03\GRP_CMH_ATECNICA\06-CONSORCI\programa_metropolit&#224;\ites\ites_subv_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ela\Documents\JORDI_VARIS\01_AJUNTAMENT\COMNOVA\model_financer\Copia%20de%20QUADRE%20PRESSUPOST_1111201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as\Documents\quarentena\programa_metropolit&#224;\subvencions\acr_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ela\Documents\JORDI_VARIS\01_AJUNTAMENT\COMNOVA\model_financer\Copia%20de%20QUADRE%20PRESSUPOST_1111201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ela\Documents\JORDI_VARIS\01_AJUNTAMENT\COMNOVA\model_financer\Copia%20de%20QUADRE%20PRESSUPOST_11112015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as\Documents\quarentena\programa_metropolit&#224;\subvencions\acr_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'24-28-36-more (3)'!$J$120</c:f>
              <c:strCache>
                <c:ptCount val="1"/>
                <c:pt idx="0">
                  <c:v>ALTA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'24-28-36-more (3)'!$I$121:$I$124</c:f>
              <c:strCache>
                <c:ptCount val="4"/>
                <c:pt idx="0">
                  <c:v>&lt;24.000€</c:v>
                </c:pt>
                <c:pt idx="1">
                  <c:v>&lt;28.000€</c:v>
                </c:pt>
                <c:pt idx="2">
                  <c:v>&lt;36.000€</c:v>
                </c:pt>
                <c:pt idx="3">
                  <c:v>&gt;36.000€</c:v>
                </c:pt>
              </c:strCache>
            </c:strRef>
          </c:cat>
          <c:val>
            <c:numRef>
              <c:f>'24-28-36-more (3)'!$J$121:$J$124</c:f>
              <c:numCache>
                <c:formatCode>0.00%</c:formatCode>
                <c:ptCount val="4"/>
                <c:pt idx="0">
                  <c:v>0.89709987132534885</c:v>
                </c:pt>
                <c:pt idx="1">
                  <c:v>0.87837997701615633</c:v>
                </c:pt>
                <c:pt idx="2">
                  <c:v>0.65294455211841007</c:v>
                </c:pt>
                <c:pt idx="3">
                  <c:v>0.38427123644993694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28-4180-8E6C-9182B28792A1}"/>
            </c:ext>
          </c:extLst>
        </c:ser>
        <c:ser>
          <c:idx val="1"/>
          <c:order val="1"/>
          <c:tx>
            <c:strRef>
              <c:f>'24-28-36-more (3)'!$K$120</c:f>
              <c:strCache>
                <c:ptCount val="1"/>
                <c:pt idx="0">
                  <c:v>BAIXA</c:v>
                </c:pt>
              </c:strCache>
            </c:strRef>
          </c:tx>
          <c:spPr>
            <a:solidFill>
              <a:srgbClr val="20AD8E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'24-28-36-more (3)'!$I$121:$I$124</c:f>
              <c:strCache>
                <c:ptCount val="4"/>
                <c:pt idx="0">
                  <c:v>&lt;24.000€</c:v>
                </c:pt>
                <c:pt idx="1">
                  <c:v>&lt;28.000€</c:v>
                </c:pt>
                <c:pt idx="2">
                  <c:v>&lt;36.000€</c:v>
                </c:pt>
                <c:pt idx="3">
                  <c:v>&gt;36.000€</c:v>
                </c:pt>
              </c:strCache>
            </c:strRef>
          </c:cat>
          <c:val>
            <c:numRef>
              <c:f>'24-28-36-more (3)'!$K$121:$K$124</c:f>
              <c:numCache>
                <c:formatCode>0.00%</c:formatCode>
                <c:ptCount val="4"/>
                <c:pt idx="0">
                  <c:v>0.10290012867465109</c:v>
                </c:pt>
                <c:pt idx="1">
                  <c:v>0.12162002298384371</c:v>
                </c:pt>
                <c:pt idx="2">
                  <c:v>0.34705544788158993</c:v>
                </c:pt>
                <c:pt idx="3">
                  <c:v>0.61572876355006312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28-4180-8E6C-9182B2879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709184"/>
        <c:axId val="79709744"/>
      </c:barChart>
      <c:catAx>
        <c:axId val="797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9709744"/>
        <c:crosses val="autoZero"/>
        <c:auto val="1"/>
        <c:lblAlgn val="ctr"/>
        <c:lblOffset val="100"/>
        <c:noMultiLvlLbl val="0"/>
      </c:catAx>
      <c:valAx>
        <c:axId val="7970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970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'Hoja1 (2)'!$G$43</c:f>
              <c:strCache>
                <c:ptCount val="1"/>
                <c:pt idx="0">
                  <c:v>50-50%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'Hoja1 (2)'!$F$44:$F$45</c:f>
              <c:strCache>
                <c:ptCount val="2"/>
                <c:pt idx="0">
                  <c:v>Propietarios Ocupantes</c:v>
                </c:pt>
                <c:pt idx="1">
                  <c:v>Propietarios No Ocupantes</c:v>
                </c:pt>
              </c:strCache>
            </c:strRef>
          </c:cat>
          <c:val>
            <c:numRef>
              <c:f>'Hoja1 (2)'!$G$44:$G$45</c:f>
              <c:numCache>
                <c:formatCode>0.0%</c:formatCode>
                <c:ptCount val="2"/>
                <c:pt idx="0">
                  <c:v>9.5041322314050172E-2</c:v>
                </c:pt>
                <c:pt idx="1">
                  <c:v>3.8338658146964855E-2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D-493F-8C5F-EF781B3D3B8C}"/>
            </c:ext>
          </c:extLst>
        </c:ser>
        <c:ser>
          <c:idx val="1"/>
          <c:order val="1"/>
          <c:tx>
            <c:strRef>
              <c:f>'Hoja1 (2)'!$H$43</c:f>
              <c:strCache>
                <c:ptCount val="1"/>
                <c:pt idx="0">
                  <c:v>60 mensualidades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'Hoja1 (2)'!$F$44:$F$45</c:f>
              <c:strCache>
                <c:ptCount val="2"/>
                <c:pt idx="0">
                  <c:v>Propietarios Ocupantes</c:v>
                </c:pt>
                <c:pt idx="1">
                  <c:v>Propietarios No Ocupantes</c:v>
                </c:pt>
              </c:strCache>
            </c:strRef>
          </c:cat>
          <c:val>
            <c:numRef>
              <c:f>'Hoja1 (2)'!$H$44:$H$45</c:f>
              <c:numCache>
                <c:formatCode>0.0%</c:formatCode>
                <c:ptCount val="2"/>
                <c:pt idx="0">
                  <c:v>0.6446280991735579</c:v>
                </c:pt>
                <c:pt idx="1">
                  <c:v>0.71246006389776118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D-493F-8C5F-EF781B3D3B8C}"/>
            </c:ext>
          </c:extLst>
        </c:ser>
        <c:ser>
          <c:idx val="2"/>
          <c:order val="2"/>
          <c:tx>
            <c:strRef>
              <c:f>'Hoja1 (2)'!$I$43</c:f>
              <c:strCache>
                <c:ptCount val="1"/>
                <c:pt idx="0">
                  <c:v>Inscripción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'Hoja1 (2)'!$F$44:$F$45</c:f>
              <c:strCache>
                <c:ptCount val="2"/>
                <c:pt idx="0">
                  <c:v>Propietarios Ocupantes</c:v>
                </c:pt>
                <c:pt idx="1">
                  <c:v>Propietarios No Ocupantes</c:v>
                </c:pt>
              </c:strCache>
            </c:strRef>
          </c:cat>
          <c:val>
            <c:numRef>
              <c:f>'Hoja1 (2)'!$I$44:$I$45</c:f>
              <c:numCache>
                <c:formatCode>General</c:formatCode>
                <c:ptCount val="2"/>
                <c:pt idx="0" formatCode="0.0%">
                  <c:v>0.13636363636363635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D-493F-8C5F-EF781B3D3B8C}"/>
            </c:ext>
          </c:extLst>
        </c:ser>
        <c:ser>
          <c:idx val="3"/>
          <c:order val="3"/>
          <c:tx>
            <c:strRef>
              <c:f>'Hoja1 (2)'!$J$43</c:f>
              <c:strCache>
                <c:ptCount val="1"/>
                <c:pt idx="0">
                  <c:v>Pendiente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'Hoja1 (2)'!$F$44:$F$45</c:f>
              <c:strCache>
                <c:ptCount val="2"/>
                <c:pt idx="0">
                  <c:v>Propietarios Ocupantes</c:v>
                </c:pt>
                <c:pt idx="1">
                  <c:v>Propietarios No Ocupantes</c:v>
                </c:pt>
              </c:strCache>
            </c:strRef>
          </c:cat>
          <c:val>
            <c:numRef>
              <c:f>'Hoja1 (2)'!$J$44:$J$45</c:f>
              <c:numCache>
                <c:formatCode>0.0%</c:formatCode>
                <c:ptCount val="2"/>
                <c:pt idx="0">
                  <c:v>0.12396694214876061</c:v>
                </c:pt>
                <c:pt idx="1">
                  <c:v>0.24920127795527194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DD-493F-8C5F-EF781B3D3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8613016"/>
        <c:axId val="282952072"/>
      </c:barChart>
      <c:catAx>
        <c:axId val="2286130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82952072"/>
        <c:crosses val="autoZero"/>
        <c:auto val="1"/>
        <c:lblAlgn val="ctr"/>
        <c:lblOffset val="100"/>
        <c:noMultiLvlLbl val="0"/>
      </c:catAx>
      <c:valAx>
        <c:axId val="282952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28613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all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cap="all" baseline="0">
          <a:latin typeface="Arial Narrow" panose="020B0606020202030204" pitchFamily="34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652103693959185"/>
          <c:y val="6.5335819597357153E-2"/>
          <c:w val="0.44382261936091055"/>
          <c:h val="0.9092784625237734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5-48D3-91EE-5C4993FBA90C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23F-4436-B222-446A96ABA12F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65-48D3-91EE-5C4993FBA90C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65-48D3-91EE-5C4993FBA90C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3F-4436-B222-446A96ABA12F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65-48D3-91EE-5C4993FBA90C}"/>
              </c:ext>
            </c:extLst>
          </c:dPt>
          <c:dLbls>
            <c:dLbl>
              <c:idx val="1"/>
              <c:layout>
                <c:manualLayout>
                  <c:x val="-9.9978832698314327E-2"/>
                  <c:y val="5.615266604364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23F-4436-B222-446A96ABA12F}"/>
                </c:ext>
              </c:extLst>
            </c:dLbl>
            <c:dLbl>
              <c:idx val="4"/>
              <c:layout>
                <c:manualLayout>
                  <c:x val="-5.7494573252544708E-2"/>
                  <c:y val="-5.557088638896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23F-4436-B222-446A96ABA1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han pagat</c:v>
                </c:pt>
                <c:pt idx="1">
                  <c:v>fraccionament</c:v>
                </c:pt>
                <c:pt idx="2">
                  <c:v>canvi propietat</c:v>
                </c:pt>
                <c:pt idx="3">
                  <c:v>problemes econòmics</c:v>
                </c:pt>
                <c:pt idx="4">
                  <c:v>malaltia o defunció</c:v>
                </c:pt>
                <c:pt idx="5">
                  <c:v>no localitzats o sense identificar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0.16189999999999999</c:v>
                </c:pt>
                <c:pt idx="1">
                  <c:v>5.7100000000000012E-2</c:v>
                </c:pt>
                <c:pt idx="2">
                  <c:v>6.6699999999999995E-2</c:v>
                </c:pt>
                <c:pt idx="3">
                  <c:v>0.1333</c:v>
                </c:pt>
                <c:pt idx="4">
                  <c:v>7.6200000000000004E-2</c:v>
                </c:pt>
                <c:pt idx="5">
                  <c:v>0.50480000000000003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3F-4436-B222-446A96ABA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791959505768735E-2"/>
          <c:y val="0.17063093844418128"/>
          <c:w val="0.52277943338300337"/>
          <c:h val="0.70432206878974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all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cap="all" baseline="0">
          <a:latin typeface="Adobe Fan Heiti Std B" pitchFamily="34" charset="-128"/>
        </a:defRPr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82632275132274"/>
          <c:y val="0"/>
          <c:w val="0.85640132275132275"/>
          <c:h val="0.7060182539682540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Subvenció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Adobe Fan Heiti Std B" pitchFamily="34" charset="-128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1"/>
                <c:pt idx="0">
                  <c:v>ESCENARI 2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1"/>
                <c:pt idx="0">
                  <c:v>0.31090000000000001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Hoja1!$B$2</c15:sqref>
                  <c15:dLbl>
                    <c:idx val="-1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9CB9-451F-B307-5F5EBFC0155E}"/>
                      </c:ext>
                    </c:extLst>
                  </c15:dLbl>
                </c15:categoryFilterException>
              </c15:categoryFilterExceptions>
            </c:ext>
            <c:ext xmlns:c16="http://schemas.microsoft.com/office/drawing/2014/chart" uri="{C3380CC4-5D6E-409C-BE32-E72D297353CC}">
              <c16:uniqueId val="{00000001-9CB9-451F-B307-5F5EBFC0155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50-50%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Adobe Fan Heiti Std B" pitchFamily="34" charset="-128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1"/>
                <c:pt idx="0">
                  <c:v>ESCENARI 2</c:v>
                </c:pt>
              </c:strCache>
            </c:strRef>
          </c:cat>
          <c:val>
            <c:numRef>
              <c:f>Hoja1!$C$2:$C$4</c:f>
              <c:numCache>
                <c:formatCode>0.00%</c:formatCode>
                <c:ptCount val="1"/>
                <c:pt idx="0">
                  <c:v>0.22750000000000001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B9-451F-B307-5F5EBFC0155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60 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Adobe Fan Heiti Std B" pitchFamily="34" charset="-128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1"/>
                <c:pt idx="0">
                  <c:v>ESCENARI 2</c:v>
                </c:pt>
              </c:strCache>
            </c:strRef>
          </c:cat>
          <c:val>
            <c:numRef>
              <c:f>Hoja1!$D$2:$D$4</c:f>
              <c:numCache>
                <c:formatCode>0.00%</c:formatCode>
                <c:ptCount val="1"/>
                <c:pt idx="0">
                  <c:v>0.4088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B9-451F-B307-5F5EBFC0155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Inscripció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Adobe Fan Heiti Std B" pitchFamily="34" charset="-128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1"/>
                <c:pt idx="0">
                  <c:v>ESCENARI 2</c:v>
                </c:pt>
              </c:strCache>
            </c:strRef>
          </c:cat>
          <c:val>
            <c:numRef>
              <c:f>Hoja1!$E$2:$E$4</c:f>
              <c:numCache>
                <c:formatCode>0.00%</c:formatCode>
                <c:ptCount val="1"/>
                <c:pt idx="0">
                  <c:v>5.28E-2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B9-451F-B307-5F5EBFC01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840520"/>
        <c:axId val="384846008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Hoja1!$F$1</c15:sqref>
                        </c15:formulaRef>
                      </c:ext>
                    </c:extLst>
                    <c:strCache>
                      <c:ptCount val="1"/>
                      <c:pt idx="0">
                        <c:v>Pendent</c:v>
                      </c:pt>
                    </c:strCache>
                  </c:strRef>
                </c:tx>
                <c:spPr>
                  <a:solidFill>
                    <a:schemeClr val="accent1">
                      <a:tint val="54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9CB9-451F-B307-5F5EBFC0155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 kern="1200" cap="all" baseline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Adobe Fan Heiti Std B" pitchFamily="34" charset="-128"/>
                          <a:cs typeface="+mn-cs"/>
                        </a:defRPr>
                      </a:pPr>
                      <a:endParaRPr lang="es-E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layout/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Hoja1!$A$2:$A$4</c15:sqref>
                        </c15:formulaRef>
                      </c:ext>
                    </c:extLst>
                    <c:strCache>
                      <c:ptCount val="1"/>
                      <c:pt idx="0">
                        <c:v>ESCENARI 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Hoja1!$F$2:$F$4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uri="{02D57815-91ED-43cb-92C2-25804820EDAC}">
                    <c15:categoryFilterExceptions>
                      <c15:categoryFilterException>
                        <c15:sqref>Hoja1!$F$2</c15:sqref>
                        <c15:dLbl>
                          <c:idx val="-1"/>
                          <c:delete val="1"/>
                          <c:extLst>
                            <c:ext uri="{CE6537A1-D6FC-4f65-9D91-7224C49458BB}"/>
                            <c:ext xmlns:c16="http://schemas.microsoft.com/office/drawing/2014/chart" uri="{C3380CC4-5D6E-409C-BE32-E72D297353CC}">
                              <c16:uniqueId val="{00000005-9CB9-451F-B307-5F5EBFC0155E}"/>
                            </c:ext>
                          </c:extLst>
                        </c15:dLbl>
                      </c15:categoryFilterException>
                    </c15:categoryFilterExceptions>
                  </c:ext>
                  <c:ext xmlns:c16="http://schemas.microsoft.com/office/drawing/2014/chart" uri="{C3380CC4-5D6E-409C-BE32-E72D297353CC}">
                    <c16:uniqueId val="{00000007-9CB9-451F-B307-5F5EBFC0155E}"/>
                  </c:ext>
                </c:extLst>
              </c15:ser>
            </c15:filteredBarSeries>
          </c:ext>
        </c:extLst>
      </c:barChart>
      <c:catAx>
        <c:axId val="3848405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Adobe Fan Heiti Std B" pitchFamily="34" charset="-128"/>
                <a:cs typeface="+mn-cs"/>
              </a:defRPr>
            </a:pPr>
            <a:endParaRPr lang="es-ES"/>
          </a:p>
        </c:txPr>
        <c:crossAx val="384846008"/>
        <c:crosses val="autoZero"/>
        <c:auto val="1"/>
        <c:lblAlgn val="ctr"/>
        <c:lblOffset val="100"/>
        <c:noMultiLvlLbl val="0"/>
      </c:catAx>
      <c:valAx>
        <c:axId val="384846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Adobe Fan Heiti Std B" pitchFamily="34" charset="-128"/>
                <a:cs typeface="+mn-cs"/>
              </a:defRPr>
            </a:pPr>
            <a:endParaRPr lang="es-ES"/>
          </a:p>
        </c:txPr>
        <c:crossAx val="384840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all" baseline="0">
              <a:solidFill>
                <a:schemeClr val="tx1"/>
              </a:solidFill>
              <a:latin typeface="Arial Narrow" panose="020B0606020202030204" pitchFamily="34" charset="0"/>
              <a:ea typeface="Adobe Fan Heiti Std B" pitchFamily="34" charset="-128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cap="all" baseline="0">
          <a:latin typeface="Arial Narrow" panose="020B0606020202030204" pitchFamily="34" charset="0"/>
          <a:ea typeface="Adobe Fan Heiti Std B" pitchFamily="34" charset="-128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'expl_1950-80'!$AX$28</c:f>
              <c:strCache>
                <c:ptCount val="1"/>
                <c:pt idx="0">
                  <c:v>% subvencions sobre el total d'habitatges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'expl_1950-80'!$AX$30:$AX$34</c:f>
              <c:strCache>
                <c:ptCount val="4"/>
                <c:pt idx="0">
                  <c:v>&lt;24.000€</c:v>
                </c:pt>
                <c:pt idx="1">
                  <c:v>&lt;28.000€</c:v>
                </c:pt>
                <c:pt idx="2">
                  <c:v>&lt;36.000€</c:v>
                </c:pt>
                <c:pt idx="3">
                  <c:v>≥36.000€</c:v>
                </c:pt>
              </c:strCache>
            </c:strRef>
          </c:cat>
          <c:val>
            <c:numRef>
              <c:f>'expl_1950-80'!$BD$30:$BD$34</c:f>
              <c:numCache>
                <c:formatCode>0.0%</c:formatCode>
                <c:ptCount val="4"/>
                <c:pt idx="0">
                  <c:v>3.1324635335451906E-2</c:v>
                </c:pt>
                <c:pt idx="1">
                  <c:v>5.5891768378901169E-2</c:v>
                </c:pt>
                <c:pt idx="2">
                  <c:v>6.6889787262244024E-2</c:v>
                </c:pt>
                <c:pt idx="3">
                  <c:v>8.8202074134921454E-2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B-40D9-9D15-397C3985B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14"/>
        <c:axId val="118805360"/>
        <c:axId val="118805920"/>
      </c:barChart>
      <c:catAx>
        <c:axId val="11880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8805920"/>
        <c:crosses val="autoZero"/>
        <c:auto val="1"/>
        <c:lblAlgn val="ctr"/>
        <c:lblOffset val="100"/>
        <c:noMultiLvlLbl val="0"/>
      </c:catAx>
      <c:valAx>
        <c:axId val="11880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880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74-4616-B1FB-715C6BC27DB4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74-4616-B1FB-715C6BC27DB4}"/>
              </c:ext>
            </c:extLst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29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74-4616-B1FB-715C6BC27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E9-4549-9506-72602FC52CCC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E9-4549-9506-72602FC52CCC}"/>
              </c:ext>
            </c:extLst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E9-4549-9506-72602FC52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72-429A-B54A-C3EB2CBFD9C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72-429A-B54A-C3EB2CBFD9C2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72-429A-B54A-C3EB2CBFD9C2}"/>
              </c:ext>
            </c:extLst>
          </c:dPt>
          <c:cat>
            <c:strRef>
              <c:f>REHACSA!$AT$41:$AT$43</c:f>
              <c:strCache>
                <c:ptCount val="3"/>
                <c:pt idx="0">
                  <c:v>Propietarios ocupantes</c:v>
                </c:pt>
                <c:pt idx="1">
                  <c:v>Propietarios no ocupantes</c:v>
                </c:pt>
                <c:pt idx="2">
                  <c:v>Entidades Financieras</c:v>
                </c:pt>
              </c:strCache>
            </c:strRef>
          </c:cat>
          <c:val>
            <c:numRef>
              <c:f>REHACSA!$AU$41:$AU$43</c:f>
              <c:numCache>
                <c:formatCode>0.0%</c:formatCode>
                <c:ptCount val="3"/>
                <c:pt idx="0">
                  <c:v>0.445312500000001</c:v>
                </c:pt>
                <c:pt idx="1">
                  <c:v>0.33593750000000094</c:v>
                </c:pt>
                <c:pt idx="2">
                  <c:v>0.21875000000000044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72-429A-B54A-C3EB2CBFD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Dades_ACR1_ACR2!$AL$119</c:f>
              <c:strCache>
                <c:ptCount val="1"/>
                <c:pt idx="0">
                  <c:v>CONSERVACIÓ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Dades_ACR1_ACR2!$AK$120:$AK$123</c:f>
              <c:strCache>
                <c:ptCount val="2"/>
                <c:pt idx="0">
                  <c:v>TOTAL ACR</c:v>
                </c:pt>
                <c:pt idx="1">
                  <c:v>NO ACR</c:v>
                </c:pt>
              </c:strCache>
            </c:strRef>
          </c:cat>
          <c:val>
            <c:numRef>
              <c:f>Dades_ACR1_ACR2!$AL$120:$AL$123</c:f>
              <c:numCache>
                <c:formatCode>0.00%</c:formatCode>
                <c:ptCount val="2"/>
                <c:pt idx="0">
                  <c:v>0.20789473684210527</c:v>
                </c:pt>
                <c:pt idx="1">
                  <c:v>0.90577777777777779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0-43FA-AB16-6C56714A4549}"/>
            </c:ext>
          </c:extLst>
        </c:ser>
        <c:ser>
          <c:idx val="1"/>
          <c:order val="1"/>
          <c:tx>
            <c:strRef>
              <c:f>Dades_ACR1_ACR2!$AM$119</c:f>
              <c:strCache>
                <c:ptCount val="1"/>
                <c:pt idx="0">
                  <c:v>EFICIÈNCIA ENERGÈTICA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Dades_ACR1_ACR2!$AK$120:$AK$123</c:f>
              <c:strCache>
                <c:ptCount val="2"/>
                <c:pt idx="0">
                  <c:v>TOTAL ACR</c:v>
                </c:pt>
                <c:pt idx="1">
                  <c:v>NO ACR</c:v>
                </c:pt>
              </c:strCache>
            </c:strRef>
          </c:cat>
          <c:val>
            <c:numRef>
              <c:f>Dades_ACR1_ACR2!$AM$120:$AM$123</c:f>
              <c:numCache>
                <c:formatCode>0.00%</c:formatCode>
                <c:ptCount val="2"/>
                <c:pt idx="0">
                  <c:v>0.79210526315789465</c:v>
                </c:pt>
                <c:pt idx="1">
                  <c:v>9.4222222222222221E-2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D0-43FA-AB16-6C56714A45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1239424"/>
        <c:axId val="321230688"/>
      </c:barChart>
      <c:catAx>
        <c:axId val="321239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1230688"/>
        <c:crosses val="autoZero"/>
        <c:auto val="1"/>
        <c:lblAlgn val="ctr"/>
        <c:lblOffset val="100"/>
        <c:noMultiLvlLbl val="0"/>
      </c:catAx>
      <c:valAx>
        <c:axId val="321230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123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1039188838877783E-2"/>
                  <c:y val="6.5186359764735091E-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7,59%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0F7-400D-B722-83EC3570680E}"/>
                </c:ext>
              </c:extLst>
            </c:dLbl>
            <c:dLbl>
              <c:idx val="4"/>
              <c:layout>
                <c:manualLayout>
                  <c:x val="8.0432754718944999E-3"/>
                  <c:y val="-1.050535630721163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16,53%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0F7-400D-B722-83EC3570680E}"/>
                </c:ext>
              </c:extLst>
            </c:dLbl>
            <c:dLbl>
              <c:idx val="5"/>
              <c:layout>
                <c:manualLayout>
                  <c:x val="-2.4249057412039426E-3"/>
                  <c:y val="-0.1194402221302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0F7-400D-B722-83EC357068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REHACSA!$J$41:$J$46</c:f>
              <c:strCache>
                <c:ptCount val="6"/>
                <c:pt idx="0">
                  <c:v>HASTA 3.000</c:v>
                </c:pt>
                <c:pt idx="1">
                  <c:v>3.000-5.000</c:v>
                </c:pt>
                <c:pt idx="2">
                  <c:v>5.000-7.000</c:v>
                </c:pt>
                <c:pt idx="3">
                  <c:v>7.000-9.000</c:v>
                </c:pt>
                <c:pt idx="4">
                  <c:v>9.000-11.000</c:v>
                </c:pt>
                <c:pt idx="5">
                  <c:v>MÁS DE 11.000</c:v>
                </c:pt>
              </c:strCache>
            </c:strRef>
          </c:cat>
          <c:val>
            <c:numRef>
              <c:f>REHACSA!$K$41:$K$46</c:f>
              <c:numCache>
                <c:formatCode>0.00%</c:formatCode>
                <c:ptCount val="6"/>
                <c:pt idx="0">
                  <c:v>0.12737127371273713</c:v>
                </c:pt>
                <c:pt idx="1">
                  <c:v>0.53116531165311665</c:v>
                </c:pt>
                <c:pt idx="2">
                  <c:v>9.214092140921408E-2</c:v>
                </c:pt>
                <c:pt idx="3">
                  <c:v>7.58807588075881E-2</c:v>
                </c:pt>
                <c:pt idx="4">
                  <c:v>0.1653116531165312</c:v>
                </c:pt>
                <c:pt idx="5">
                  <c:v>8.130081300813009E-3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F7-400D-B722-83EC35706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9738736"/>
        <c:axId val="229731288"/>
      </c:barChart>
      <c:catAx>
        <c:axId val="22973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29731288"/>
        <c:crosses val="autoZero"/>
        <c:auto val="1"/>
        <c:lblAlgn val="ctr"/>
        <c:lblOffset val="100"/>
        <c:noMultiLvlLbl val="0"/>
      </c:catAx>
      <c:valAx>
        <c:axId val="229731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2973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cap="all" baseline="0">
          <a:latin typeface="Adobe Fan Heiti Std B" pitchFamily="34" charset="-128"/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cap="all" baseline="0">
                    <a:solidFill>
                      <a:schemeClr val="tx1"/>
                    </a:solidFill>
                    <a:latin typeface="Adobe Fan Heiti Std B" pitchFamily="34" charset="-128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REHACSA!$N$41:$N$46</c:f>
              <c:strCache>
                <c:ptCount val="6"/>
                <c:pt idx="0">
                  <c:v>MENOS DE 60€</c:v>
                </c:pt>
                <c:pt idx="1">
                  <c:v>DE 60 A 90</c:v>
                </c:pt>
                <c:pt idx="2">
                  <c:v>DE 90 A 120</c:v>
                </c:pt>
                <c:pt idx="3">
                  <c:v>DE 120 A 150</c:v>
                </c:pt>
                <c:pt idx="4">
                  <c:v>DE 150 A 180</c:v>
                </c:pt>
                <c:pt idx="5">
                  <c:v>DE 180 A 220</c:v>
                </c:pt>
              </c:strCache>
            </c:strRef>
          </c:cat>
          <c:val>
            <c:numRef>
              <c:f>REHACSA!$O$41:$O$46</c:f>
              <c:numCache>
                <c:formatCode>0.00%</c:formatCode>
                <c:ptCount val="6"/>
                <c:pt idx="0">
                  <c:v>0.47668393782383506</c:v>
                </c:pt>
                <c:pt idx="1">
                  <c:v>0.17616580310880828</c:v>
                </c:pt>
                <c:pt idx="2">
                  <c:v>6.4766839378238655E-2</c:v>
                </c:pt>
                <c:pt idx="3">
                  <c:v>0.12435233160621761</c:v>
                </c:pt>
                <c:pt idx="4">
                  <c:v>5.1813471502590844E-2</c:v>
                </c:pt>
                <c:pt idx="5">
                  <c:v>0.10621761658031099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C2-4AF8-B680-2AFCDF868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989112"/>
        <c:axId val="278985976"/>
      </c:barChart>
      <c:catAx>
        <c:axId val="278989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78985976"/>
        <c:crosses val="autoZero"/>
        <c:auto val="1"/>
        <c:lblAlgn val="ctr"/>
        <c:lblOffset val="100"/>
        <c:noMultiLvlLbl val="0"/>
      </c:catAx>
      <c:valAx>
        <c:axId val="278985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ES"/>
          </a:p>
        </c:txPr>
        <c:crossAx val="278989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cap="all" baseline="0">
          <a:latin typeface="Adobe Fan Heiti Std B" pitchFamily="34" charset="-128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NO ACR</c:v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Dades_ACR1_ACR2!$W$77:$AB$77</c:f>
              <c:strCache>
                <c:ptCount val="6"/>
                <c:pt idx="0">
                  <c:v>2-5 hab</c:v>
                </c:pt>
                <c:pt idx="1">
                  <c:v>6-10 hab</c:v>
                </c:pt>
                <c:pt idx="2">
                  <c:v>11-15 hab</c:v>
                </c:pt>
                <c:pt idx="3">
                  <c:v>16-20 hab</c:v>
                </c:pt>
                <c:pt idx="4">
                  <c:v>&gt;20 hab</c:v>
                </c:pt>
                <c:pt idx="5">
                  <c:v>Total</c:v>
                </c:pt>
              </c:strCache>
            </c:strRef>
          </c:cat>
          <c:val>
            <c:numRef>
              <c:f>Dades_ACR1_ACR2!$P$98:$U$98</c:f>
              <c:numCache>
                <c:formatCode>_("€"* #,##0.00_);_("€"* \(#,##0.00\);_("€"* "-"??_);_(@_)</c:formatCode>
                <c:ptCount val="6"/>
                <c:pt idx="0">
                  <c:v>6034</c:v>
                </c:pt>
                <c:pt idx="1">
                  <c:v>3630.3673469387754</c:v>
                </c:pt>
                <c:pt idx="2">
                  <c:v>1685.9047619047619</c:v>
                </c:pt>
                <c:pt idx="3">
                  <c:v>2915.377049180328</c:v>
                </c:pt>
                <c:pt idx="4">
                  <c:v>2666.4346349745333</c:v>
                </c:pt>
                <c:pt idx="5">
                  <c:v>2772.9905325443788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E-40AD-9C1A-B7CAEAD0CC2C}"/>
            </c:ext>
          </c:extLst>
        </c:ser>
        <c:ser>
          <c:idx val="0"/>
          <c:order val="1"/>
          <c:tx>
            <c:v>ACR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Dades_ACR1_ACR2!$W$77:$AB$77</c:f>
              <c:strCache>
                <c:ptCount val="6"/>
                <c:pt idx="0">
                  <c:v>2-5 hab</c:v>
                </c:pt>
                <c:pt idx="1">
                  <c:v>6-10 hab</c:v>
                </c:pt>
                <c:pt idx="2">
                  <c:v>11-15 hab</c:v>
                </c:pt>
                <c:pt idx="3">
                  <c:v>16-20 hab</c:v>
                </c:pt>
                <c:pt idx="4">
                  <c:v>&gt;20 hab</c:v>
                </c:pt>
                <c:pt idx="5">
                  <c:v>Total</c:v>
                </c:pt>
              </c:strCache>
            </c:strRef>
          </c:cat>
          <c:val>
            <c:numRef>
              <c:f>Dades_ACR1_ACR2!$P$99:$U$99</c:f>
              <c:numCache>
                <c:formatCode>_("€"* #,##0.00_);_("€"* \(#,##0.00\);_("€"* "-"??_);_(@_)</c:formatCode>
                <c:ptCount val="6"/>
                <c:pt idx="0">
                  <c:v>9194.5414235742392</c:v>
                </c:pt>
                <c:pt idx="1">
                  <c:v>6503.7743640959488</c:v>
                </c:pt>
                <c:pt idx="2">
                  <c:v>7392.3641594080873</c:v>
                </c:pt>
                <c:pt idx="3">
                  <c:v>4758.2961423258866</c:v>
                </c:pt>
                <c:pt idx="4">
                  <c:v>5296.5543533157897</c:v>
                </c:pt>
                <c:pt idx="5">
                  <c:v>5868.4692137134734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4E-40AD-9C1A-B7CAEAD0CC2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2094544"/>
        <c:axId val="322101200"/>
      </c:barChart>
      <c:catAx>
        <c:axId val="32209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2101200"/>
        <c:crosses val="autoZero"/>
        <c:auto val="1"/>
        <c:lblAlgn val="ctr"/>
        <c:lblOffset val="100"/>
        <c:noMultiLvlLbl val="0"/>
      </c:catAx>
      <c:valAx>
        <c:axId val="32210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209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EC011-09B0-4D2E-BDF4-01AB5A2C4AFD}" type="datetimeFigureOut">
              <a:rPr lang="ca-ES" smtClean="0"/>
              <a:t>19/5/2021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23E46-458E-42A2-8B0C-D0B828AF4DF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455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3E46-458E-42A2-8B0C-D0B828AF4DF6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859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3E46-458E-42A2-8B0C-D0B828AF4DF6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835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23E46-458E-42A2-8B0C-D0B828AF4DF6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327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16632"/>
            <a:ext cx="1578521" cy="72161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707E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0" name="Conector recto 9"/>
          <p:cNvCxnSpPr/>
          <p:nvPr userDrawn="1"/>
        </p:nvCxnSpPr>
        <p:spPr>
          <a:xfrm>
            <a:off x="6804248" y="3669758"/>
            <a:ext cx="0" cy="10081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>
            <a:off x="6804248" y="3669758"/>
            <a:ext cx="0" cy="10081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16632"/>
            <a:ext cx="1578521" cy="721610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0" y="1196752"/>
            <a:ext cx="611560" cy="5661248"/>
          </a:xfrm>
          <a:prstGeom prst="rect">
            <a:avLst/>
          </a:prstGeom>
          <a:solidFill>
            <a:srgbClr val="707E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6682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>
            <a:off x="6804248" y="3669758"/>
            <a:ext cx="0" cy="10081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16632"/>
            <a:ext cx="1578521" cy="7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 userDrawn="1"/>
        </p:nvCxnSpPr>
        <p:spPr>
          <a:xfrm>
            <a:off x="6804248" y="3669758"/>
            <a:ext cx="0" cy="10081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16632"/>
            <a:ext cx="1578521" cy="721610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>
          <a:xfrm>
            <a:off x="0" y="4953817"/>
            <a:ext cx="9143999" cy="1904183"/>
          </a:xfrm>
          <a:prstGeom prst="rect">
            <a:avLst/>
          </a:prstGeom>
          <a:solidFill>
            <a:srgbClr val="E2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43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16632"/>
            <a:ext cx="1578521" cy="72161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7E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423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6EB3A-39F0-4C89-A025-A1759F8C5806}" type="datetimeFigureOut">
              <a:rPr lang="ca-ES" smtClean="0"/>
              <a:t>19/5/2021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70FE-3E1D-4EC8-AA82-F49D6B76FDB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384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50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35488" y="0"/>
            <a:ext cx="4608512" cy="6858000"/>
          </a:xfrm>
          <a:prstGeom prst="rect">
            <a:avLst/>
          </a:prstGeom>
          <a:solidFill>
            <a:srgbClr val="E2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CuadroTexto 18"/>
          <p:cNvSpPr txBox="1"/>
          <p:nvPr/>
        </p:nvSpPr>
        <p:spPr>
          <a:xfrm>
            <a:off x="4859524" y="209017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PREX</a:t>
            </a:r>
            <a:endParaRPr lang="ca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18030"/>
            <a:ext cx="9505056" cy="67136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68760"/>
            <a:ext cx="1791993" cy="138820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820472" y="5805264"/>
            <a:ext cx="1296144" cy="15841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9" name="Rectángulo 8"/>
          <p:cNvSpPr/>
          <p:nvPr/>
        </p:nvSpPr>
        <p:spPr>
          <a:xfrm>
            <a:off x="8676456" y="3068960"/>
            <a:ext cx="4675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-2473920" y="3964413"/>
            <a:ext cx="547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2- PROGRAMES</a:t>
            </a:r>
            <a:endParaRPr lang="ca-ES" sz="8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9" y="1244592"/>
            <a:ext cx="7952181" cy="56331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0802" y="1596597"/>
            <a:ext cx="3024336" cy="1976419"/>
          </a:xfrm>
          <a:prstGeom prst="rect">
            <a:avLst/>
          </a:prstGeom>
          <a:solidFill>
            <a:srgbClr val="2B3E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-2473920" y="3964413"/>
            <a:ext cx="547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2- PROGRAMES</a:t>
            </a:r>
            <a:endParaRPr lang="ca-ES" sz="8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73045" y="19390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CMH – 1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294724" y="2348784"/>
            <a:ext cx="262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 smtClean="0">
                <a:solidFill>
                  <a:schemeClr val="tx2"/>
                </a:solidFill>
              </a:rPr>
              <a:t>&gt; 36.000</a:t>
            </a:r>
            <a:r>
              <a:rPr lang="ca-ES" sz="1200" b="1" dirty="0" smtClean="0">
                <a:solidFill>
                  <a:schemeClr val="tx2"/>
                </a:solidFill>
              </a:rPr>
              <a:t>€</a:t>
            </a:r>
            <a:endParaRPr lang="ca-ES" sz="12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82852" y="2669284"/>
            <a:ext cx="3604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SUPPORT </a:t>
            </a:r>
            <a:r>
              <a:rPr lang="en-US" sz="1200" b="1" dirty="0">
                <a:solidFill>
                  <a:schemeClr val="tx2"/>
                </a:solidFill>
              </a:rPr>
              <a:t>WEBSITE </a:t>
            </a:r>
            <a:endParaRPr lang="en-US" sz="1200" b="1" dirty="0">
              <a:solidFill>
                <a:schemeClr val="tx2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TECHNICAL PROJECT </a:t>
            </a:r>
            <a:r>
              <a:rPr lang="en-US" sz="1200" b="1" dirty="0">
                <a:solidFill>
                  <a:schemeClr val="tx2"/>
                </a:solidFill>
              </a:rPr>
              <a:t>GRANT (100%) </a:t>
            </a:r>
            <a:endParaRPr lang="en-US" sz="1200" b="1" dirty="0">
              <a:solidFill>
                <a:schemeClr val="tx2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PUBLIC </a:t>
            </a:r>
            <a:r>
              <a:rPr lang="en-US" sz="1200" b="1" dirty="0">
                <a:solidFill>
                  <a:schemeClr val="tx2"/>
                </a:solidFill>
              </a:rPr>
              <a:t>FINANCING (ACH-ICF) </a:t>
            </a:r>
            <a:endParaRPr lang="en-US" sz="1200" b="1" dirty="0">
              <a:solidFill>
                <a:schemeClr val="tx2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35</a:t>
            </a:r>
            <a:r>
              <a:rPr lang="en-US" sz="1200" b="1" dirty="0">
                <a:solidFill>
                  <a:schemeClr val="tx2"/>
                </a:solidFill>
              </a:rPr>
              <a:t>% GRANT (PREE) </a:t>
            </a:r>
            <a:endParaRPr lang="es-E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2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9" y="1244592"/>
            <a:ext cx="7889105" cy="557442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0802" y="1596597"/>
            <a:ext cx="3024336" cy="1976419"/>
          </a:xfrm>
          <a:prstGeom prst="rect">
            <a:avLst/>
          </a:prstGeom>
          <a:solidFill>
            <a:srgbClr val="2B3E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-2473920" y="3964413"/>
            <a:ext cx="547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2- PROGRAMES</a:t>
            </a:r>
            <a:endParaRPr lang="ca-ES" sz="8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73045" y="19390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CMH – </a:t>
            </a:r>
            <a:r>
              <a:rPr lang="ca-ES" b="1" dirty="0">
                <a:solidFill>
                  <a:srgbClr val="2B3E94"/>
                </a:solidFill>
                <a:latin typeface="Helvetica" panose="020B0604020202020204" pitchFamily="2" charset="0"/>
              </a:rPr>
              <a:t>2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94724" y="2348784"/>
            <a:ext cx="2629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 smtClean="0">
                <a:solidFill>
                  <a:schemeClr val="tx2"/>
                </a:solidFill>
              </a:rPr>
              <a:t>28.000€ - </a:t>
            </a:r>
            <a:r>
              <a:rPr lang="ca-ES" sz="1200" b="1" dirty="0" smtClean="0">
                <a:solidFill>
                  <a:schemeClr val="tx2"/>
                </a:solidFill>
              </a:rPr>
              <a:t>36.000</a:t>
            </a:r>
            <a:r>
              <a:rPr lang="ca-ES" sz="1200" b="1" dirty="0" smtClean="0">
                <a:solidFill>
                  <a:schemeClr val="tx2"/>
                </a:solidFill>
              </a:rPr>
              <a:t>€</a:t>
            </a:r>
          </a:p>
          <a:p>
            <a:endParaRPr lang="ca-ES" sz="1200" b="1" dirty="0">
              <a:solidFill>
                <a:schemeClr val="tx2"/>
              </a:solidFill>
            </a:endParaRPr>
          </a:p>
          <a:p>
            <a:r>
              <a:rPr lang="ca-ES" sz="1200" b="1" dirty="0" smtClean="0">
                <a:solidFill>
                  <a:schemeClr val="tx2"/>
                </a:solidFill>
              </a:rPr>
              <a:t>CMH1 + INFORMATION CAMPAIGN 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314192" y="5445224"/>
            <a:ext cx="8298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02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3" y="1282944"/>
            <a:ext cx="7830075" cy="55360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0802" y="1596597"/>
            <a:ext cx="3024336" cy="1976419"/>
          </a:xfrm>
          <a:prstGeom prst="rect">
            <a:avLst/>
          </a:prstGeom>
          <a:solidFill>
            <a:srgbClr val="2B3E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-2473920" y="3964413"/>
            <a:ext cx="547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2- PROGRAMES</a:t>
            </a:r>
            <a:endParaRPr lang="ca-ES" sz="8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73045" y="19390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CMH – </a:t>
            </a:r>
            <a:r>
              <a:rPr lang="ca-ES" b="1" dirty="0">
                <a:solidFill>
                  <a:srgbClr val="2B3E94"/>
                </a:solidFill>
                <a:latin typeface="Helvetica" panose="020B0604020202020204" pitchFamily="2" charset="0"/>
              </a:rPr>
              <a:t>3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294724" y="2348784"/>
            <a:ext cx="2629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 smtClean="0">
                <a:solidFill>
                  <a:srgbClr val="2B3E94"/>
                </a:solidFill>
              </a:rPr>
              <a:t>24.000€ - 28.000€</a:t>
            </a:r>
          </a:p>
          <a:p>
            <a:endParaRPr lang="ca-ES" sz="1200" b="1" dirty="0">
              <a:solidFill>
                <a:srgbClr val="2B3E94"/>
              </a:solidFill>
            </a:endParaRPr>
          </a:p>
          <a:p>
            <a:r>
              <a:rPr lang="es-ES" sz="1200" b="1" dirty="0" smtClean="0">
                <a:solidFill>
                  <a:srgbClr val="2B3E94"/>
                </a:solidFill>
              </a:rPr>
              <a:t>CMH2 + COMMUNITY MEDIATORS</a:t>
            </a:r>
            <a:endParaRPr lang="ca-ES" sz="1200" b="1" dirty="0">
              <a:solidFill>
                <a:srgbClr val="2B3E94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314192" y="5445224"/>
            <a:ext cx="8298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950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1264049"/>
            <a:ext cx="7769442" cy="554932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0802" y="1596597"/>
            <a:ext cx="3024336" cy="1976419"/>
          </a:xfrm>
          <a:prstGeom prst="rect">
            <a:avLst/>
          </a:prstGeom>
          <a:solidFill>
            <a:srgbClr val="2B3E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-2473920" y="3964413"/>
            <a:ext cx="547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2- PROGRAMES</a:t>
            </a:r>
            <a:endParaRPr lang="ca-ES" sz="8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73045" y="19390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CMH - 4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294724" y="2348784"/>
            <a:ext cx="2629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 smtClean="0">
                <a:solidFill>
                  <a:srgbClr val="2B3E94"/>
                </a:solidFill>
              </a:rPr>
              <a:t>&lt; 24.000€</a:t>
            </a:r>
          </a:p>
          <a:p>
            <a:endParaRPr lang="ca-ES" sz="1200" b="1" dirty="0">
              <a:solidFill>
                <a:srgbClr val="2B3E94"/>
              </a:solidFill>
            </a:endParaRPr>
          </a:p>
          <a:p>
            <a:r>
              <a:rPr lang="ca-ES" sz="1200" b="1" dirty="0" smtClean="0">
                <a:solidFill>
                  <a:srgbClr val="2B3E94"/>
                </a:solidFill>
              </a:rPr>
              <a:t>PRIORITY AREAS FOR BUILDING RENOVATION (ACR)</a:t>
            </a:r>
            <a:endParaRPr lang="ca-ES" sz="1200" b="1" dirty="0" smtClean="0">
              <a:solidFill>
                <a:srgbClr val="2B3E94"/>
              </a:solidFill>
            </a:endParaRPr>
          </a:p>
          <a:p>
            <a:endParaRPr lang="ca-ES" sz="12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6948264" y="4653136"/>
            <a:ext cx="936104" cy="936104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4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Imagen"/>
          <p:cNvPicPr/>
          <p:nvPr/>
        </p:nvPicPr>
        <p:blipFill rotWithShape="1">
          <a:blip r:embed="rId2"/>
          <a:srcRect t="11661"/>
          <a:stretch/>
        </p:blipFill>
        <p:spPr>
          <a:xfrm>
            <a:off x="0" y="1124744"/>
            <a:ext cx="9143280" cy="57679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 Imagen"/>
          <p:cNvPicPr/>
          <p:nvPr/>
        </p:nvPicPr>
        <p:blipFill rotWithShape="1">
          <a:blip r:embed="rId2"/>
          <a:srcRect t="11661"/>
          <a:stretch/>
        </p:blipFill>
        <p:spPr>
          <a:xfrm>
            <a:off x="0" y="1124744"/>
            <a:ext cx="9143280" cy="5767912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3"/>
          <a:srcRect l="24340" r="6147" b="9721"/>
          <a:stretch/>
        </p:blipFill>
        <p:spPr>
          <a:xfrm>
            <a:off x="7092280" y="4752000"/>
            <a:ext cx="604800" cy="431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4108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 rotWithShape="1">
          <a:blip r:embed="rId2"/>
          <a:srcRect l="24356" t="10569" r="6150" b="9737"/>
          <a:stretch/>
        </p:blipFill>
        <p:spPr>
          <a:xfrm>
            <a:off x="0" y="1124744"/>
            <a:ext cx="9143280" cy="576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997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356" t="10569" r="6150" b="9737"/>
          <a:stretch/>
        </p:blipFill>
        <p:spPr>
          <a:xfrm>
            <a:off x="0" y="1124744"/>
            <a:ext cx="9143280" cy="5760640"/>
          </a:xfrm>
          <a:prstGeom prst="rect">
            <a:avLst/>
          </a:prstGeom>
          <a:ln w="9360">
            <a:noFill/>
          </a:ln>
        </p:spPr>
      </p:pic>
      <p:pic>
        <p:nvPicPr>
          <p:cNvPr id="3" name="8 Imagen" descr="pirineus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03" r="5404" b="7398"/>
          <a:stretch>
            <a:fillRect/>
          </a:stretch>
        </p:blipFill>
        <p:spPr>
          <a:xfrm>
            <a:off x="-126000" y="363600"/>
            <a:ext cx="9360000" cy="66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 Imagen" descr="pirineus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03" r="5404" b="7398"/>
          <a:stretch>
            <a:fillRect/>
          </a:stretch>
        </p:blipFill>
        <p:spPr>
          <a:xfrm>
            <a:off x="-126000" y="363600"/>
            <a:ext cx="9360000" cy="6679484"/>
          </a:xfrm>
          <a:prstGeom prst="rect">
            <a:avLst/>
          </a:prstGeom>
        </p:spPr>
      </p:pic>
      <p:sp>
        <p:nvSpPr>
          <p:cNvPr id="13" name="7 CuadroTexto"/>
          <p:cNvSpPr txBox="1"/>
          <p:nvPr/>
        </p:nvSpPr>
        <p:spPr>
          <a:xfrm>
            <a:off x="755576" y="1124744"/>
            <a:ext cx="3583240" cy="1231106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ca-ES"/>
            </a:defPPr>
            <a:lvl1pPr algn="r">
              <a:lnSpc>
                <a:spcPct val="100000"/>
              </a:lnSpc>
              <a:defRPr sz="1200" b="1">
                <a:solidFill>
                  <a:srgbClr val="2B3E9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RESIDENTIAL BUILDINGS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386 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FLATS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649 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OWNERS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PERIOD OF CONSTRUCTION 1968-74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9 CuadroTexto"/>
          <p:cNvSpPr txBox="1"/>
          <p:nvPr/>
        </p:nvSpPr>
        <p:spPr>
          <a:xfrm>
            <a:off x="755576" y="5437192"/>
            <a:ext cx="432048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 OWNERS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Adobe Heiti Std R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83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" name="10 CuadroTexto"/>
          <p:cNvSpPr txBox="1"/>
          <p:nvPr/>
        </p:nvSpPr>
        <p:spPr>
          <a:xfrm>
            <a:off x="4932040" y="5445224"/>
            <a:ext cx="432048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TENANTS</a:t>
            </a:r>
            <a:endParaRPr kumimoji="0" lang="es-ES" sz="1200" b="1" i="0" u="none" strike="noStrike" kern="1200" cap="none" spc="0" normalizeH="0" baseline="0" noProof="0" dirty="0" smtClean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Adobe Heiti Std R" pitchFamily="34" charset="-128"/>
              <a:cs typeface="+mn-cs"/>
            </a:endParaRPr>
          </a:p>
          <a:p>
            <a:pPr lvl="0">
              <a:defRPr/>
            </a:pPr>
            <a:r>
              <a:rPr lang="es-ES" sz="1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29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lvl="0">
              <a:defRPr/>
            </a:pPr>
            <a:r>
              <a:rPr lang="es-ES" sz="1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71%</a:t>
            </a:r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PROJECTE</a:t>
            </a:r>
            <a:endParaRPr kumimoji="0" lang="ca-E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16" name="11 CuadroTexto"/>
          <p:cNvSpPr txBox="1"/>
          <p:nvPr/>
        </p:nvSpPr>
        <p:spPr>
          <a:xfrm>
            <a:off x="4932040" y="1124744"/>
            <a:ext cx="4320480" cy="1231106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ca-ES"/>
            </a:defPPr>
            <a:lvl1pPr algn="r">
              <a:lnSpc>
                <a:spcPct val="100000"/>
              </a:lnSpc>
              <a:defRPr sz="1200" b="1">
                <a:solidFill>
                  <a:srgbClr val="2B3E9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OWNERSHIP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RESIDENT OWNERS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	44.5%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NON RESIDENT OWNERS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	33.6%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noProof="0" dirty="0" smtClean="0">
                <a:solidFill>
                  <a:prstClr val="white">
                    <a:lumMod val="50000"/>
                  </a:prstClr>
                </a:solidFill>
              </a:rPr>
              <a:t>BANKS, ETC	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	21.9%</a:t>
            </a:r>
          </a:p>
        </p:txBody>
      </p:sp>
      <p:graphicFrame>
        <p:nvGraphicFramePr>
          <p:cNvPr id="17" name="15 Gráfico"/>
          <p:cNvGraphicFramePr/>
          <p:nvPr>
            <p:extLst/>
          </p:nvPr>
        </p:nvGraphicFramePr>
        <p:xfrm>
          <a:off x="7327148" y="5192035"/>
          <a:ext cx="129614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16 Gráfico"/>
          <p:cNvGraphicFramePr/>
          <p:nvPr>
            <p:extLst/>
          </p:nvPr>
        </p:nvGraphicFramePr>
        <p:xfrm>
          <a:off x="2987824" y="5181042"/>
          <a:ext cx="129614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10 Gráfico"/>
          <p:cNvGraphicFramePr/>
          <p:nvPr>
            <p:extLst/>
          </p:nvPr>
        </p:nvGraphicFramePr>
        <p:xfrm>
          <a:off x="7147128" y="1124744"/>
          <a:ext cx="16561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907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82" y="1113596"/>
            <a:ext cx="7115118" cy="57332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5576" y="114177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AMB </a:t>
            </a:r>
            <a:r>
              <a:rPr lang="en-US" sz="1600" dirty="0" smtClean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(Metropolitan Area of Barcelona) represents </a:t>
            </a:r>
            <a:r>
              <a:rPr lang="en-US" sz="1600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of the largest metropolitan areas in Europe</a:t>
            </a:r>
            <a:br>
              <a:rPr lang="en-US" sz="1600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occupies the eighth position in terms of population</a:t>
            </a:r>
            <a:r>
              <a:rPr lang="en-US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br>
              <a:rPr lang="en-US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00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(Source: Eurostat: metropolitan regions. Eurostat, 2012)</a:t>
            </a:r>
            <a:endParaRPr lang="es-ES" sz="1000" dirty="0">
              <a:solidFill>
                <a:srgbClr val="2B3E9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9592" y="1196752"/>
            <a:ext cx="457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B3E94"/>
                </a:solidFill>
              </a:rPr>
              <a:t>PRIORITY AREAS FOR BUILDING RENOVATION 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1043608" y="1844824"/>
            <a:ext cx="6840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RENOVATION OF PRIVATE BUILDINGS IS IN THE PUBLIC INTEREST </a:t>
            </a:r>
            <a:endParaRPr lang="es-ES" dirty="0" smtClean="0"/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PUBLIC LEADERSHIP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PRIVATE OWNERSHIP</a:t>
            </a:r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SO, PUBLIC-PRIVATE COOPERATION</a:t>
            </a:r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TOWN PLANNING APPROACH</a:t>
            </a:r>
          </a:p>
          <a:p>
            <a:pPr marL="285750" indent="-285750">
              <a:buFontTx/>
              <a:buChar char="-"/>
            </a:pPr>
            <a:r>
              <a:rPr lang="en-US" cap="all" dirty="0"/>
              <a:t>public tendering procedure for the </a:t>
            </a:r>
            <a:r>
              <a:rPr lang="en-US" cap="all" dirty="0" smtClean="0"/>
              <a:t>TECHNICAL PROJECTS AND THE construction works</a:t>
            </a:r>
          </a:p>
          <a:p>
            <a:pPr marL="285750" indent="-285750">
              <a:buFontTx/>
              <a:buChar char="-"/>
            </a:pPr>
            <a:r>
              <a:rPr lang="en-US" cap="all" dirty="0" smtClean="0"/>
              <a:t>PUBLIC FINANCING</a:t>
            </a:r>
          </a:p>
          <a:p>
            <a:pPr marL="285750" indent="-285750">
              <a:buFontTx/>
              <a:buChar char="-"/>
            </a:pPr>
            <a:r>
              <a:rPr lang="en-US" cap="all" dirty="0" smtClean="0"/>
              <a:t>GRANTS</a:t>
            </a:r>
          </a:p>
          <a:p>
            <a:pPr marL="285750" indent="-285750">
              <a:buFontTx/>
              <a:buChar char="-"/>
            </a:pPr>
            <a:endParaRPr lang="en-US" cap="all" dirty="0"/>
          </a:p>
          <a:p>
            <a:pPr marL="285750" indent="-285750">
              <a:buFontTx/>
              <a:buChar char="-"/>
            </a:pPr>
            <a:r>
              <a:rPr lang="en-US" cap="all" dirty="0" smtClean="0"/>
              <a:t>AGREEMENT BETWEEN CONDOMINIUM AND LOCAL AUTHORITY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EACH OWNER CHOOSES BETWEEN SEVERAL PAYMENT OPTIONS</a:t>
            </a:r>
          </a:p>
        </p:txBody>
      </p:sp>
    </p:spTree>
    <p:extLst>
      <p:ext uri="{BB962C8B-B14F-4D97-AF65-F5344CB8AC3E}">
        <p14:creationId xmlns:p14="http://schemas.microsoft.com/office/powerpoint/2010/main" val="29938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 noProof="0" dirty="0" smtClean="0">
                <a:solidFill>
                  <a:srgbClr val="2B3E94"/>
                </a:solidFill>
                <a:latin typeface="Helvetica" panose="020B0604020202020204" pitchFamily="2" charset="0"/>
              </a:rPr>
              <a:t>ARCHITECTURAL COMPETITION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PROJECTE</a:t>
            </a:r>
            <a:endParaRPr kumimoji="0" lang="ca-E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pic>
        <p:nvPicPr>
          <p:cNvPr id="11" name="Picture 2" descr="http://www.studioallegroarchitects.com/wp-content/uploads/2015/03/santacoloma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59632" y="3573016"/>
            <a:ext cx="7313596" cy="26723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686" y="2213224"/>
            <a:ext cx="7067833" cy="13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1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irineus2.jpg"/>
          <p:cNvPicPr>
            <a:picLocks noChangeAspect="1"/>
          </p:cNvPicPr>
          <p:nvPr/>
        </p:nvPicPr>
        <p:blipFill>
          <a:blip r:embed="rId2" cstate="print"/>
          <a:srcRect l="28194" t="27739" r="8670" b="40560"/>
          <a:stretch>
            <a:fillRect/>
          </a:stretch>
        </p:blipFill>
        <p:spPr>
          <a:xfrm>
            <a:off x="827584" y="2348880"/>
            <a:ext cx="3491879" cy="963277"/>
          </a:xfrm>
          <a:prstGeom prst="rect">
            <a:avLst/>
          </a:prstGeom>
        </p:spPr>
      </p:pic>
      <p:graphicFrame>
        <p:nvGraphicFramePr>
          <p:cNvPr id="3" name="Gráfico 2"/>
          <p:cNvGraphicFramePr>
            <a:graphicFrameLocks/>
          </p:cNvGraphicFramePr>
          <p:nvPr>
            <p:extLst/>
          </p:nvPr>
        </p:nvGraphicFramePr>
        <p:xfrm>
          <a:off x="1691680" y="3501008"/>
          <a:ext cx="6264696" cy="276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3608" y="119675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PROMOTING ENERGY RENOVATION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7" y="1988840"/>
            <a:ext cx="835821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3608" y="119675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PROMOTING ENERGY RENOVATION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irineus2.jpg"/>
          <p:cNvPicPr>
            <a:picLocks noChangeAspect="1"/>
          </p:cNvPicPr>
          <p:nvPr/>
        </p:nvPicPr>
        <p:blipFill>
          <a:blip r:embed="rId2" cstate="print"/>
          <a:srcRect l="28194" t="27739" r="8670" b="40560"/>
          <a:stretch>
            <a:fillRect/>
          </a:stretch>
        </p:blipFill>
        <p:spPr>
          <a:xfrm>
            <a:off x="827584" y="2348880"/>
            <a:ext cx="3491879" cy="9632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FEES PER</a:t>
            </a:r>
            <a:r>
              <a:rPr kumimoji="0" lang="ca-ES" sz="1800" b="1" i="0" u="none" strike="noStrike" kern="1200" cap="none" spc="0" normalizeH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PROPERTY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8" name="7 Gráfico"/>
          <p:cNvGraphicFramePr/>
          <p:nvPr>
            <p:extLst/>
          </p:nvPr>
        </p:nvGraphicFramePr>
        <p:xfrm>
          <a:off x="827584" y="4031035"/>
          <a:ext cx="8064896" cy="2710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9 Gráfico"/>
          <p:cNvGraphicFramePr/>
          <p:nvPr>
            <p:extLst/>
          </p:nvPr>
        </p:nvGraphicFramePr>
        <p:xfrm>
          <a:off x="4395796" y="1510755"/>
          <a:ext cx="4478428" cy="211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uadroTexto 9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irineus2.jpg"/>
          <p:cNvPicPr>
            <a:picLocks noChangeAspect="1"/>
          </p:cNvPicPr>
          <p:nvPr/>
        </p:nvPicPr>
        <p:blipFill>
          <a:blip r:embed="rId2" cstate="print"/>
          <a:srcRect l="28194" t="27739" r="8670" b="40560"/>
          <a:stretch>
            <a:fillRect/>
          </a:stretch>
        </p:blipFill>
        <p:spPr>
          <a:xfrm>
            <a:off x="906364" y="1340768"/>
            <a:ext cx="3491879" cy="963277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983492"/>
              </p:ext>
            </p:extLst>
          </p:nvPr>
        </p:nvGraphicFramePr>
        <p:xfrm>
          <a:off x="1115616" y="2385259"/>
          <a:ext cx="7776864" cy="436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43737" y="1351851"/>
            <a:ext cx="4800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AVERAGE INVESTMENT PER HOUSE</a:t>
            </a:r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: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IN </a:t>
            </a:r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HOUSES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WITH </a:t>
            </a:r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NET INCOME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&lt;24,000 €</a:t>
            </a:r>
            <a:endParaRPr lang="es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irineus2.jpg"/>
          <p:cNvPicPr>
            <a:picLocks noChangeAspect="1"/>
          </p:cNvPicPr>
          <p:nvPr/>
        </p:nvPicPr>
        <p:blipFill>
          <a:blip r:embed="rId2" cstate="print"/>
          <a:srcRect l="28194" t="27739" r="8670" b="40560"/>
          <a:stretch>
            <a:fillRect/>
          </a:stretch>
        </p:blipFill>
        <p:spPr>
          <a:xfrm>
            <a:off x="827584" y="2348880"/>
            <a:ext cx="3491879" cy="9632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PAYMENT OPTIONS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10" name="3 Gráfico"/>
          <p:cNvGraphicFramePr/>
          <p:nvPr>
            <p:extLst/>
          </p:nvPr>
        </p:nvGraphicFramePr>
        <p:xfrm>
          <a:off x="745389" y="3905672"/>
          <a:ext cx="8368764" cy="283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5 Gráfico"/>
          <p:cNvGraphicFramePr/>
          <p:nvPr>
            <p:extLst/>
          </p:nvPr>
        </p:nvGraphicFramePr>
        <p:xfrm>
          <a:off x="4340811" y="1188159"/>
          <a:ext cx="4633944" cy="221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Imagen" descr="pirineus2.jpg"/>
          <p:cNvPicPr>
            <a:picLocks noChangeAspect="1"/>
          </p:cNvPicPr>
          <p:nvPr/>
        </p:nvPicPr>
        <p:blipFill>
          <a:blip r:embed="rId2" cstate="print"/>
          <a:srcRect l="28194" t="27739" r="8670" b="40560"/>
          <a:stretch>
            <a:fillRect/>
          </a:stretch>
        </p:blipFill>
        <p:spPr>
          <a:xfrm>
            <a:off x="827584" y="2348880"/>
            <a:ext cx="3491879" cy="9632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3E9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EXPECTED DEFAULT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2B3E9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2737593701"/>
              </p:ext>
            </p:extLst>
          </p:nvPr>
        </p:nvGraphicFramePr>
        <p:xfrm>
          <a:off x="972000" y="3934800"/>
          <a:ext cx="756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RESULTATS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tge 1"/>
          <p:cNvPicPr/>
          <p:nvPr/>
        </p:nvPicPr>
        <p:blipFill rotWithShape="1">
          <a:blip r:embed="rId2"/>
          <a:srcRect t="11989" b="13411"/>
          <a:stretch/>
        </p:blipFill>
        <p:spPr>
          <a:xfrm>
            <a:off x="360" y="1124744"/>
            <a:ext cx="9143640" cy="51125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3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1"/>
          <p:cNvPicPr/>
          <p:nvPr/>
        </p:nvPicPr>
        <p:blipFill rotWithShape="1">
          <a:blip r:embed="rId2"/>
          <a:srcRect t="11989" b="13411"/>
          <a:stretch/>
        </p:blipFill>
        <p:spPr>
          <a:xfrm>
            <a:off x="4114" y="1124744"/>
            <a:ext cx="9143640" cy="5112568"/>
          </a:xfrm>
          <a:prstGeom prst="rect">
            <a:avLst/>
          </a:prstGeom>
          <a:ln>
            <a:noFill/>
          </a:ln>
        </p:spPr>
      </p:pic>
      <p:pic>
        <p:nvPicPr>
          <p:cNvPr id="210" name="Imatge 1"/>
          <p:cNvPicPr/>
          <p:nvPr/>
        </p:nvPicPr>
        <p:blipFill rotWithShape="1">
          <a:blip r:embed="rId2"/>
          <a:srcRect t="11989" b="13411"/>
          <a:stretch/>
        </p:blipFill>
        <p:spPr>
          <a:xfrm>
            <a:off x="360" y="1124744"/>
            <a:ext cx="9143640" cy="5112568"/>
          </a:xfrm>
          <a:prstGeom prst="rect">
            <a:avLst/>
          </a:prstGeom>
          <a:ln>
            <a:noFill/>
          </a:ln>
        </p:spPr>
      </p:pic>
      <p:pic>
        <p:nvPicPr>
          <p:cNvPr id="5" name="Imatge 2"/>
          <p:cNvPicPr/>
          <p:nvPr/>
        </p:nvPicPr>
        <p:blipFill rotWithShape="1">
          <a:blip r:embed="rId3"/>
          <a:srcRect t="11639" b="13760"/>
          <a:stretch/>
        </p:blipFill>
        <p:spPr>
          <a:xfrm>
            <a:off x="360" y="1124744"/>
            <a:ext cx="9143640" cy="51125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4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3543" r="6095" b="8360"/>
          <a:stretch/>
        </p:blipFill>
        <p:spPr>
          <a:xfrm>
            <a:off x="611560" y="1196752"/>
            <a:ext cx="8568952" cy="56886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-399"/>
          <a:stretch/>
        </p:blipFill>
        <p:spPr>
          <a:xfrm>
            <a:off x="2574000" y="980728"/>
            <a:ext cx="7200800" cy="645729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73448" y="5949280"/>
            <a:ext cx="90706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CuadroTexto 5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AMB </a:t>
            </a:r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36 MUNICIPALITIES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-2139553" y="4062264"/>
            <a:ext cx="489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01- </a:t>
            </a:r>
            <a:r>
              <a:rPr lang="ca-ES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ÀMBIT COMPETENCIAL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21007" y="15361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B3E9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CMH </a:t>
            </a:r>
            <a:r>
              <a:rPr lang="ca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35 MUNICIPALITIES + REGIONAL GOVERNMENT 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tge 1"/>
          <p:cNvPicPr/>
          <p:nvPr/>
        </p:nvPicPr>
        <p:blipFill rotWithShape="1">
          <a:blip r:embed="rId2"/>
          <a:srcRect t="11127" b="13223"/>
          <a:stretch/>
        </p:blipFill>
        <p:spPr>
          <a:xfrm>
            <a:off x="0" y="836712"/>
            <a:ext cx="9143640" cy="5184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9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1"/>
          <p:cNvPicPr/>
          <p:nvPr/>
        </p:nvPicPr>
        <p:blipFill rotWithShape="1">
          <a:blip r:embed="rId2"/>
          <a:srcRect t="11127" b="13223"/>
          <a:stretch/>
        </p:blipFill>
        <p:spPr>
          <a:xfrm>
            <a:off x="0" y="836712"/>
            <a:ext cx="9143640" cy="5184576"/>
          </a:xfrm>
          <a:prstGeom prst="rect">
            <a:avLst/>
          </a:prstGeom>
          <a:ln>
            <a:noFill/>
          </a:ln>
        </p:spPr>
      </p:pic>
      <p:pic>
        <p:nvPicPr>
          <p:cNvPr id="8" name="Imatge 1"/>
          <p:cNvPicPr/>
          <p:nvPr/>
        </p:nvPicPr>
        <p:blipFill rotWithShape="1">
          <a:blip r:embed="rId3"/>
          <a:srcRect t="10282" r="2302" b="14493"/>
          <a:stretch/>
        </p:blipFill>
        <p:spPr>
          <a:xfrm>
            <a:off x="0" y="800528"/>
            <a:ext cx="9108504" cy="52565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0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b="4904"/>
          <a:stretch/>
        </p:blipFill>
        <p:spPr>
          <a:xfrm>
            <a:off x="539552" y="1196752"/>
            <a:ext cx="8104085" cy="55446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73448" y="5949280"/>
            <a:ext cx="90706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t="-2737" r="19375" b="1485"/>
          <a:stretch/>
        </p:blipFill>
        <p:spPr>
          <a:xfrm>
            <a:off x="2915816" y="1761500"/>
            <a:ext cx="4176464" cy="441511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b="4904"/>
          <a:stretch/>
        </p:blipFill>
        <p:spPr>
          <a:xfrm>
            <a:off x="537473" y="1196752"/>
            <a:ext cx="810408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r="14995" b="10097"/>
          <a:stretch/>
        </p:blipFill>
        <p:spPr>
          <a:xfrm>
            <a:off x="540000" y="1196753"/>
            <a:ext cx="8568504" cy="568863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39552" y="1186747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PERCENTAGE OF HOUSES </a:t>
            </a:r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IN MULTIFAMILY BUILDINGS BUILT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BEFORE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1981 </a:t>
            </a:r>
            <a:endParaRPr lang="en-US" b="1" dirty="0" smtClean="0">
              <a:solidFill>
                <a:srgbClr val="2B3E94"/>
              </a:solidFill>
              <a:latin typeface="Helvetica" panose="020B0604020202020204" pitchFamily="2" charset="0"/>
            </a:endParaRPr>
          </a:p>
          <a:p>
            <a:r>
              <a:rPr lang="en-US" sz="1100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BY </a:t>
            </a:r>
            <a:r>
              <a:rPr lang="en-US" sz="1100" b="1" dirty="0">
                <a:solidFill>
                  <a:srgbClr val="2B3E94"/>
                </a:solidFill>
                <a:latin typeface="Helvetica" panose="020B0604020202020204" pitchFamily="2" charset="0"/>
              </a:rPr>
              <a:t>CENSUS SECTION</a:t>
            </a:r>
            <a:endParaRPr lang="ca-ES" sz="1100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01- CARACTERÍSTIQUES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899592" y="5733256"/>
            <a:ext cx="144016" cy="144016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/>
          <p:cNvSpPr/>
          <p:nvPr/>
        </p:nvSpPr>
        <p:spPr>
          <a:xfrm>
            <a:off x="1115616" y="5669037"/>
            <a:ext cx="15123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&lt;25%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50% - 75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&gt;75%</a:t>
            </a:r>
            <a:endParaRPr lang="ca-ES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899592" y="5940520"/>
            <a:ext cx="144016" cy="144016"/>
          </a:xfrm>
          <a:prstGeom prst="ellipse">
            <a:avLst/>
          </a:prstGeom>
          <a:solidFill>
            <a:srgbClr val="CF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Elipse 14"/>
          <p:cNvSpPr/>
          <p:nvPr/>
        </p:nvSpPr>
        <p:spPr>
          <a:xfrm>
            <a:off x="899592" y="6138000"/>
            <a:ext cx="144016" cy="144016"/>
          </a:xfrm>
          <a:prstGeom prst="ellipse">
            <a:avLst/>
          </a:prstGeom>
          <a:solidFill>
            <a:srgbClr val="339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Elipse 15"/>
          <p:cNvSpPr/>
          <p:nvPr/>
        </p:nvSpPr>
        <p:spPr>
          <a:xfrm>
            <a:off x="899592" y="6341480"/>
            <a:ext cx="144016" cy="144016"/>
          </a:xfrm>
          <a:prstGeom prst="ellipse">
            <a:avLst/>
          </a:prstGeom>
          <a:solidFill>
            <a:srgbClr val="02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ángulo 4"/>
          <p:cNvSpPr/>
          <p:nvPr/>
        </p:nvSpPr>
        <p:spPr>
          <a:xfrm>
            <a:off x="8316416" y="4941168"/>
            <a:ext cx="936104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822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r="14995" b="10097"/>
          <a:stretch/>
        </p:blipFill>
        <p:spPr>
          <a:xfrm>
            <a:off x="540000" y="1196751"/>
            <a:ext cx="8568504" cy="56886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02- RENDA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39552" y="119675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NET FAMILY INCOME </a:t>
            </a:r>
            <a:r>
              <a:rPr lang="en-US" sz="1100" b="1" dirty="0">
                <a:solidFill>
                  <a:srgbClr val="2B3E94"/>
                </a:solidFill>
                <a:latin typeface="Helvetica" panose="020B0604020202020204" pitchFamily="2" charset="0"/>
              </a:rPr>
              <a:t>BY </a:t>
            </a:r>
            <a:r>
              <a:rPr lang="en-US" sz="1100" b="1" dirty="0">
                <a:solidFill>
                  <a:srgbClr val="2B3E94"/>
                </a:solidFill>
                <a:latin typeface="Helvetica" panose="020B0604020202020204" pitchFamily="2" charset="0"/>
              </a:rPr>
              <a:t>CENSUS SECTION</a:t>
            </a:r>
            <a:endParaRPr lang="ca-ES" sz="1100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99592" y="5733256"/>
            <a:ext cx="144016" cy="144016"/>
          </a:xfrm>
          <a:prstGeom prst="ellipse">
            <a:avLst/>
          </a:prstGeom>
          <a:solidFill>
            <a:srgbClr val="56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Rectángulo 13"/>
          <p:cNvSpPr/>
          <p:nvPr/>
        </p:nvSpPr>
        <p:spPr>
          <a:xfrm>
            <a:off x="1115616" y="5669037"/>
            <a:ext cx="15123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&lt;24.000 </a:t>
            </a:r>
            <a:r>
              <a:rPr lang="ca-E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r>
              <a:rPr lang="es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a-E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28.000 </a:t>
            </a:r>
            <a:r>
              <a:rPr lang="ca-E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ca-ES" sz="13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a-E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&lt;36.000 </a:t>
            </a:r>
            <a:r>
              <a:rPr lang="ca-E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endParaRPr lang="ca-ES" sz="13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a-ES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&gt;36.000 € </a:t>
            </a:r>
          </a:p>
        </p:txBody>
      </p:sp>
      <p:sp>
        <p:nvSpPr>
          <p:cNvPr id="15" name="Elipse 14"/>
          <p:cNvSpPr/>
          <p:nvPr/>
        </p:nvSpPr>
        <p:spPr>
          <a:xfrm>
            <a:off x="899592" y="5940520"/>
            <a:ext cx="144016" cy="144016"/>
          </a:xfrm>
          <a:prstGeom prst="ellipse">
            <a:avLst/>
          </a:prstGeom>
          <a:solidFill>
            <a:srgbClr val="C4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Elipse 15"/>
          <p:cNvSpPr/>
          <p:nvPr/>
        </p:nvSpPr>
        <p:spPr>
          <a:xfrm>
            <a:off x="899592" y="6138000"/>
            <a:ext cx="144016" cy="144016"/>
          </a:xfrm>
          <a:prstGeom prst="ellipse">
            <a:avLst/>
          </a:prstGeom>
          <a:solidFill>
            <a:srgbClr val="D8A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Elipse 16"/>
          <p:cNvSpPr/>
          <p:nvPr/>
        </p:nvSpPr>
        <p:spPr>
          <a:xfrm>
            <a:off x="899592" y="6341480"/>
            <a:ext cx="144016" cy="144016"/>
          </a:xfrm>
          <a:prstGeom prst="ellipse">
            <a:avLst/>
          </a:prstGeom>
          <a:solidFill>
            <a:srgbClr val="E7D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/>
          <p:cNvSpPr/>
          <p:nvPr/>
        </p:nvSpPr>
        <p:spPr>
          <a:xfrm>
            <a:off x="8316416" y="5013176"/>
            <a:ext cx="82758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83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7447" r="2351" b="11151"/>
          <a:stretch/>
        </p:blipFill>
        <p:spPr>
          <a:xfrm>
            <a:off x="611560" y="1340768"/>
            <a:ext cx="8568952" cy="525658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40618" y="6111298"/>
            <a:ext cx="1639894" cy="1404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83568" y="11247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2B3E94"/>
                </a:solidFill>
                <a:latin typeface="Helvetica" panose="020B0604020202020204" pitchFamily="2" charset="0"/>
              </a:rPr>
              <a:t>DOMESTIC COLD RISK </a:t>
            </a:r>
            <a:r>
              <a:rPr lang="es-E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INDICATOR </a:t>
            </a:r>
            <a:r>
              <a:rPr lang="en-US" sz="1100" b="1" dirty="0">
                <a:solidFill>
                  <a:srgbClr val="2B3E94"/>
                </a:solidFill>
                <a:latin typeface="Helvetica" panose="020B0604020202020204" pitchFamily="2" charset="0"/>
              </a:rPr>
              <a:t>BY CENSUS SECTION</a:t>
            </a:r>
            <a:endParaRPr lang="ca-ES" sz="1100" b="1" dirty="0">
              <a:solidFill>
                <a:srgbClr val="2B3E94"/>
              </a:solidFill>
              <a:latin typeface="Helvetica" panose="020B0604020202020204" pitchFamily="2" charset="0"/>
            </a:endParaRPr>
          </a:p>
          <a:p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-1671501" y="453031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chemeClr val="bg1"/>
                </a:solidFill>
                <a:latin typeface="Helvetica" panose="020B0604020202020204" pitchFamily="2" charset="0"/>
              </a:rPr>
              <a:t>03- CONSUMS</a:t>
            </a:r>
            <a:endParaRPr lang="ca-ES" sz="1000" b="1" dirty="0">
              <a:solidFill>
                <a:schemeClr val="bg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907001" y="4630737"/>
            <a:ext cx="4788532" cy="52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uadroTexto 1"/>
          <p:cNvSpPr txBox="1"/>
          <p:nvPr/>
        </p:nvSpPr>
        <p:spPr>
          <a:xfrm>
            <a:off x="1043608" y="119675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2B3E94"/>
                </a:solidFill>
                <a:latin typeface="Helvetica" panose="020B0604020202020204" pitchFamily="2" charset="0"/>
              </a:rPr>
              <a:t>POTENTIAL NEED FOR </a:t>
            </a:r>
            <a:r>
              <a:rPr lang="es-ES" b="1" dirty="0">
                <a:solidFill>
                  <a:srgbClr val="2B3E94"/>
                </a:solidFill>
                <a:latin typeface="Helvetica" panose="020B0604020202020204" pitchFamily="2" charset="0"/>
              </a:rPr>
              <a:t>RENOVATION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9552" y="4953817"/>
            <a:ext cx="8604447" cy="1904183"/>
          </a:xfrm>
          <a:prstGeom prst="rect">
            <a:avLst/>
          </a:prstGeom>
          <a:solidFill>
            <a:srgbClr val="E2E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3001274694"/>
              </p:ext>
            </p:extLst>
          </p:nvPr>
        </p:nvGraphicFramePr>
        <p:xfrm>
          <a:off x="2021010" y="1628800"/>
          <a:ext cx="5641530" cy="33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41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43608" y="11967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HOUSES BUILT BEFORE 1981 WITH A </a:t>
            </a:r>
            <a:r>
              <a:rPr lang="en-US" b="1" dirty="0" smtClean="0">
                <a:solidFill>
                  <a:srgbClr val="2B3E94"/>
                </a:solidFill>
                <a:latin typeface="Helvetica" panose="020B0604020202020204" pitchFamily="2" charset="0"/>
              </a:rPr>
              <a:t>RENOVATION </a:t>
            </a:r>
            <a:r>
              <a:rPr lang="en-US" b="1" dirty="0">
                <a:solidFill>
                  <a:srgbClr val="2B3E94"/>
                </a:solidFill>
                <a:latin typeface="Helvetica" panose="020B0604020202020204" pitchFamily="2" charset="0"/>
              </a:rPr>
              <a:t>GRANT</a:t>
            </a:r>
            <a:endParaRPr lang="ca-ES" b="1" dirty="0">
              <a:solidFill>
                <a:srgbClr val="2B3E94"/>
              </a:solidFill>
              <a:latin typeface="Helvetica" panose="020B0604020202020204" pitchFamily="2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898314"/>
              </p:ext>
            </p:extLst>
          </p:nvPr>
        </p:nvGraphicFramePr>
        <p:xfrm>
          <a:off x="2123728" y="1700808"/>
          <a:ext cx="5112568" cy="326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24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29614A7C1E1ED42A275A2756A90BF33" ma:contentTypeVersion="10" ma:contentTypeDescription="Crear nuevo documento." ma:contentTypeScope="" ma:versionID="4129d7c32d36d061f6c9f5fc3429e0cb">
  <xsd:schema xmlns:xsd="http://www.w3.org/2001/XMLSchema" xmlns:xs="http://www.w3.org/2001/XMLSchema" xmlns:p="http://schemas.microsoft.com/office/2006/metadata/properties" xmlns:ns2="9ab3f326-c3b7-45e6-a5e4-94d9120c7687" xmlns:ns3="929d0b73-9bac-4852-98d9-001969296573" targetNamespace="http://schemas.microsoft.com/office/2006/metadata/properties" ma:root="true" ma:fieldsID="66664f0168ff70bff66995872eddbae8" ns2:_="" ns3:_="">
    <xsd:import namespace="9ab3f326-c3b7-45e6-a5e4-94d9120c7687"/>
    <xsd:import namespace="929d0b73-9bac-4852-98d9-00196929657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b3f326-c3b7-45e6-a5e4-94d9120c76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d0b73-9bac-4852-98d9-0019692965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002ADB-EE55-4A5A-B19C-3A0AEC48F7A5}"/>
</file>

<file path=customXml/itemProps2.xml><?xml version="1.0" encoding="utf-8"?>
<ds:datastoreItem xmlns:ds="http://schemas.openxmlformats.org/officeDocument/2006/customXml" ds:itemID="{D662BBF7-1B18-4D04-AB1F-1FD2F069DDC2}"/>
</file>

<file path=customXml/itemProps3.xml><?xml version="1.0" encoding="utf-8"?>
<ds:datastoreItem xmlns:ds="http://schemas.openxmlformats.org/officeDocument/2006/customXml" ds:itemID="{9FD0FC51-FF52-426A-8360-3E5F8B46ACB4}"/>
</file>

<file path=docProps/app.xml><?xml version="1.0" encoding="utf-8"?>
<Properties xmlns="http://schemas.openxmlformats.org/officeDocument/2006/extended-properties" xmlns:vt="http://schemas.openxmlformats.org/officeDocument/2006/docPropsVTypes">
  <TotalTime>12753</TotalTime>
  <Words>350</Words>
  <Application>Microsoft Office PowerPoint</Application>
  <PresentationFormat>Presentación en pantalla (4:3)</PresentationFormat>
  <Paragraphs>102</Paragraphs>
  <Slides>31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Adobe Heiti Std R</vt:lpstr>
      <vt:lpstr>Arial</vt:lpstr>
      <vt:lpstr>Arial Narrow</vt:lpstr>
      <vt:lpstr>Calibri</vt:lpstr>
      <vt:lpstr>Helvetica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</dc:creator>
  <cp:lastModifiedBy>Mas Herrero, Jordi</cp:lastModifiedBy>
  <cp:revision>315</cp:revision>
  <dcterms:created xsi:type="dcterms:W3CDTF">2020-02-25T18:53:41Z</dcterms:created>
  <dcterms:modified xsi:type="dcterms:W3CDTF">2021-05-20T09:39:41Z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0x010100029614A7C1E1ED42A275A2756A90BF33</vt:lpwstr>
  </property>
</Properties>
</file>