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8" r:id="rId3"/>
    <p:sldId id="273" r:id="rId4"/>
    <p:sldId id="288" r:id="rId5"/>
    <p:sldId id="291" r:id="rId6"/>
    <p:sldId id="289" r:id="rId7"/>
    <p:sldId id="287" r:id="rId8"/>
    <p:sldId id="277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  <p15:guide id="4" orient="horz" pos="29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ó Viktória" initials="DV" lastIdx="2" clrIdx="0">
    <p:extLst>
      <p:ext uri="{19B8F6BF-5375-455C-9EA6-DF929625EA0E}">
        <p15:presenceInfo xmlns:p15="http://schemas.microsoft.com/office/powerpoint/2012/main" userId="Doró Viktó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B5D"/>
    <a:srgbClr val="AECB54"/>
    <a:srgbClr val="D9C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Sötét stílus 1 – 6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Közepesen sötét stílus 3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448" y="184"/>
      </p:cViewPr>
      <p:guideLst>
        <p:guide orient="horz" pos="3453"/>
        <p:guide pos="3840"/>
        <p:guide orient="horz" pos="1321"/>
        <p:guide orient="horz" pos="2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1B153-15BE-0645-A940-A3F55550ADC8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14E45-D724-7A4F-9E4B-09DBC6FE5CD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565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lot</a:t>
            </a:r>
            <a:r>
              <a:rPr lang="hu-HU" dirty="0"/>
              <a:t> of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projects</a:t>
            </a:r>
            <a:r>
              <a:rPr lang="hu-HU" dirty="0"/>
              <a:t> </a:t>
            </a:r>
            <a:r>
              <a:rPr lang="hu-HU" dirty="0" err="1"/>
              <a:t>dealing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environmental</a:t>
            </a:r>
            <a:r>
              <a:rPr lang="hu-HU" dirty="0"/>
              <a:t> </a:t>
            </a:r>
            <a:r>
              <a:rPr lang="hu-HU" dirty="0" err="1"/>
              <a:t>issues</a:t>
            </a:r>
            <a:r>
              <a:rPr lang="hu-HU" dirty="0"/>
              <a:t>. </a:t>
            </a:r>
            <a:r>
              <a:rPr lang="hu-HU" dirty="0" err="1"/>
              <a:t>One</a:t>
            </a:r>
            <a:r>
              <a:rPr lang="hu-HU" dirty="0"/>
              <a:t> </a:t>
            </a:r>
            <a:r>
              <a:rPr lang="hu-HU" dirty="0" err="1"/>
              <a:t>another</a:t>
            </a:r>
            <a:r>
              <a:rPr lang="hu-HU" dirty="0"/>
              <a:t> here in HOI, and more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organizations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 err="1"/>
              <a:t>I'm</a:t>
            </a:r>
            <a:r>
              <a:rPr lang="hu-HU" dirty="0"/>
              <a:t> </a:t>
            </a:r>
            <a:r>
              <a:rPr lang="hu-HU" dirty="0" err="1"/>
              <a:t>going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progresson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E </a:t>
            </a:r>
            <a:r>
              <a:rPr lang="hu-HU" dirty="0" err="1"/>
              <a:t>actions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4E45-D724-7A4F-9E4B-09DBC6FE5CD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2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Communicating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grassland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habitats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species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subsequently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decision-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makers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grassland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conservation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and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colleagues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appearance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4E45-D724-7A4F-9E4B-09DBC6FE5CD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947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We </a:t>
            </a:r>
            <a:r>
              <a:rPr lang="hu-HU" dirty="0" err="1"/>
              <a:t>delayed</a:t>
            </a:r>
            <a:r>
              <a:rPr lang="hu-HU" dirty="0"/>
              <a:t>.</a:t>
            </a:r>
          </a:p>
          <a:p>
            <a:r>
              <a:rPr lang="hu-HU" dirty="0" err="1"/>
              <a:t>Within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framework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Grassland</a:t>
            </a:r>
            <a:r>
              <a:rPr lang="hu-HU" dirty="0"/>
              <a:t>-HU LIFE </a:t>
            </a:r>
            <a:r>
              <a:rPr lang="hu-HU" dirty="0" err="1"/>
              <a:t>integrated</a:t>
            </a:r>
            <a:r>
              <a:rPr lang="hu-HU" dirty="0"/>
              <a:t> project, Herman Ottó Institute Nonprofit Kft. and </a:t>
            </a:r>
            <a:r>
              <a:rPr lang="hu-HU" dirty="0" err="1"/>
              <a:t>its</a:t>
            </a:r>
            <a:r>
              <a:rPr lang="hu-HU" dirty="0"/>
              <a:t> project </a:t>
            </a:r>
            <a:r>
              <a:rPr lang="hu-HU" dirty="0" err="1"/>
              <a:t>partners</a:t>
            </a:r>
            <a:r>
              <a:rPr lang="hu-HU" dirty="0"/>
              <a:t> </a:t>
            </a:r>
            <a:r>
              <a:rPr lang="hu-HU" dirty="0" err="1"/>
              <a:t>announce</a:t>
            </a:r>
            <a:r>
              <a:rPr lang="hu-HU" dirty="0"/>
              <a:t> a </a:t>
            </a:r>
            <a:r>
              <a:rPr lang="hu-HU" dirty="0" err="1"/>
              <a:t>photo</a:t>
            </a:r>
            <a:r>
              <a:rPr lang="hu-HU" dirty="0"/>
              <a:t> contest,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aim</a:t>
            </a:r>
            <a:r>
              <a:rPr lang="hu-HU" dirty="0"/>
              <a:t> of </a:t>
            </a:r>
            <a:r>
              <a:rPr lang="hu-HU" dirty="0" err="1"/>
              <a:t>which</a:t>
            </a:r>
            <a:r>
              <a:rPr lang="hu-HU" dirty="0"/>
              <a:t>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and </a:t>
            </a:r>
            <a:r>
              <a:rPr lang="hu-HU" dirty="0" err="1"/>
              <a:t>promote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values</a:t>
            </a:r>
            <a:r>
              <a:rPr lang="hu-HU" dirty="0"/>
              <a:t> of </a:t>
            </a:r>
            <a:r>
              <a:rPr lang="hu-HU" dirty="0" err="1"/>
              <a:t>grassland</a:t>
            </a:r>
            <a:r>
              <a:rPr lang="hu-HU" dirty="0"/>
              <a:t> </a:t>
            </a:r>
            <a:r>
              <a:rPr lang="hu-HU" dirty="0" err="1"/>
              <a:t>habitats</a:t>
            </a:r>
            <a:r>
              <a:rPr lang="hu-HU" dirty="0"/>
              <a:t>, </a:t>
            </a:r>
            <a:r>
              <a:rPr lang="hu-HU" dirty="0" err="1"/>
              <a:t>typical</a:t>
            </a:r>
            <a:r>
              <a:rPr lang="hu-HU" dirty="0"/>
              <a:t> </a:t>
            </a:r>
            <a:r>
              <a:rPr lang="hu-HU" dirty="0" err="1"/>
              <a:t>plant</a:t>
            </a:r>
            <a:r>
              <a:rPr lang="hu-HU" dirty="0"/>
              <a:t> and </a:t>
            </a:r>
            <a:r>
              <a:rPr lang="hu-HU" dirty="0" err="1"/>
              <a:t>animal</a:t>
            </a:r>
            <a:r>
              <a:rPr lang="hu-HU" dirty="0"/>
              <a:t> species.</a:t>
            </a:r>
          </a:p>
          <a:p>
            <a:r>
              <a:rPr lang="hu-HU" dirty="0"/>
              <a:t>The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theme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photo</a:t>
            </a:r>
            <a:r>
              <a:rPr lang="hu-HU" dirty="0"/>
              <a:t> contest,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aims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tradition</a:t>
            </a:r>
            <a:r>
              <a:rPr lang="hu-HU" dirty="0"/>
              <a:t>,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PLANT SPECIES of </a:t>
            </a:r>
            <a:r>
              <a:rPr lang="hu-HU" dirty="0" err="1"/>
              <a:t>grassland</a:t>
            </a:r>
            <a:r>
              <a:rPr lang="hu-HU" dirty="0"/>
              <a:t> habitats.</a:t>
            </a:r>
          </a:p>
          <a:p>
            <a:endParaRPr lang="hu-HU" dirty="0"/>
          </a:p>
          <a:p>
            <a:r>
              <a:rPr lang="hu-HU" dirty="0"/>
              <a:t>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now</a:t>
            </a:r>
            <a:r>
              <a:rPr lang="hu-HU" dirty="0"/>
              <a:t> 15 contestant and more </a:t>
            </a:r>
            <a:r>
              <a:rPr lang="hu-HU" dirty="0" err="1"/>
              <a:t>than</a:t>
            </a:r>
            <a:r>
              <a:rPr lang="hu-HU" dirty="0"/>
              <a:t> 50 </a:t>
            </a:r>
            <a:r>
              <a:rPr lang="hu-HU" dirty="0" err="1"/>
              <a:t>photos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4E45-D724-7A4F-9E4B-09DBC6FE5CD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092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We </a:t>
            </a:r>
            <a:r>
              <a:rPr lang="hu-HU" dirty="0" err="1"/>
              <a:t>delayed</a:t>
            </a:r>
            <a:r>
              <a:rPr lang="hu-HU" dirty="0"/>
              <a:t>.</a:t>
            </a:r>
          </a:p>
          <a:p>
            <a:r>
              <a:rPr lang="hu-HU" dirty="0" err="1"/>
              <a:t>Within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framework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Grassland</a:t>
            </a:r>
            <a:r>
              <a:rPr lang="hu-HU" dirty="0"/>
              <a:t>-HU LIFE </a:t>
            </a:r>
            <a:r>
              <a:rPr lang="hu-HU" dirty="0" err="1"/>
              <a:t>integrated</a:t>
            </a:r>
            <a:r>
              <a:rPr lang="hu-HU" dirty="0"/>
              <a:t> project, Herman Ottó Institute Nonprofit Kft. and </a:t>
            </a:r>
            <a:r>
              <a:rPr lang="hu-HU" dirty="0" err="1"/>
              <a:t>its</a:t>
            </a:r>
            <a:r>
              <a:rPr lang="hu-HU" dirty="0"/>
              <a:t> project </a:t>
            </a:r>
            <a:r>
              <a:rPr lang="hu-HU" dirty="0" err="1"/>
              <a:t>partners</a:t>
            </a:r>
            <a:r>
              <a:rPr lang="hu-HU" dirty="0"/>
              <a:t> </a:t>
            </a:r>
            <a:r>
              <a:rPr lang="hu-HU" dirty="0" err="1"/>
              <a:t>announce</a:t>
            </a:r>
            <a:r>
              <a:rPr lang="hu-HU" dirty="0"/>
              <a:t> a </a:t>
            </a:r>
            <a:r>
              <a:rPr lang="hu-HU" dirty="0" err="1"/>
              <a:t>photo</a:t>
            </a:r>
            <a:r>
              <a:rPr lang="hu-HU" dirty="0"/>
              <a:t> contest,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aim</a:t>
            </a:r>
            <a:r>
              <a:rPr lang="hu-HU" dirty="0"/>
              <a:t> of </a:t>
            </a:r>
            <a:r>
              <a:rPr lang="hu-HU" dirty="0" err="1"/>
              <a:t>which</a:t>
            </a:r>
            <a:r>
              <a:rPr lang="hu-HU" dirty="0"/>
              <a:t>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and </a:t>
            </a:r>
            <a:r>
              <a:rPr lang="hu-HU" dirty="0" err="1"/>
              <a:t>promote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values</a:t>
            </a:r>
            <a:r>
              <a:rPr lang="hu-HU" dirty="0"/>
              <a:t> of </a:t>
            </a:r>
            <a:r>
              <a:rPr lang="hu-HU" dirty="0" err="1"/>
              <a:t>grassland</a:t>
            </a:r>
            <a:r>
              <a:rPr lang="hu-HU" dirty="0"/>
              <a:t> </a:t>
            </a:r>
            <a:r>
              <a:rPr lang="hu-HU" dirty="0" err="1"/>
              <a:t>habitats</a:t>
            </a:r>
            <a:r>
              <a:rPr lang="hu-HU" dirty="0"/>
              <a:t>, </a:t>
            </a:r>
            <a:r>
              <a:rPr lang="hu-HU" dirty="0" err="1"/>
              <a:t>typical</a:t>
            </a:r>
            <a:r>
              <a:rPr lang="hu-HU" dirty="0"/>
              <a:t> </a:t>
            </a:r>
            <a:r>
              <a:rPr lang="hu-HU" dirty="0" err="1"/>
              <a:t>plant</a:t>
            </a:r>
            <a:r>
              <a:rPr lang="hu-HU" dirty="0"/>
              <a:t> and </a:t>
            </a:r>
            <a:r>
              <a:rPr lang="hu-HU" dirty="0" err="1"/>
              <a:t>animal</a:t>
            </a:r>
            <a:r>
              <a:rPr lang="hu-HU" dirty="0"/>
              <a:t> species.</a:t>
            </a:r>
          </a:p>
          <a:p>
            <a:r>
              <a:rPr lang="hu-HU" dirty="0"/>
              <a:t>The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theme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photo</a:t>
            </a:r>
            <a:r>
              <a:rPr lang="hu-HU" dirty="0"/>
              <a:t> contest,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aims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tradition</a:t>
            </a:r>
            <a:r>
              <a:rPr lang="hu-HU" dirty="0"/>
              <a:t>,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PLANT SPECIES of </a:t>
            </a:r>
            <a:r>
              <a:rPr lang="hu-HU" dirty="0" err="1"/>
              <a:t>grassland</a:t>
            </a:r>
            <a:r>
              <a:rPr lang="hu-HU" dirty="0"/>
              <a:t> habitats.</a:t>
            </a:r>
          </a:p>
          <a:p>
            <a:endParaRPr lang="hu-HU" dirty="0"/>
          </a:p>
          <a:p>
            <a:r>
              <a:rPr lang="hu-HU" dirty="0"/>
              <a:t>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now</a:t>
            </a:r>
            <a:r>
              <a:rPr lang="hu-HU" dirty="0"/>
              <a:t> 15 contestant and more </a:t>
            </a:r>
            <a:r>
              <a:rPr lang="hu-HU" dirty="0" err="1"/>
              <a:t>than</a:t>
            </a:r>
            <a:r>
              <a:rPr lang="hu-HU" dirty="0"/>
              <a:t> 50 </a:t>
            </a:r>
            <a:r>
              <a:rPr lang="hu-HU" dirty="0" err="1"/>
              <a:t>photos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4E45-D724-7A4F-9E4B-09DBC6FE5CD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02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We </a:t>
            </a:r>
            <a:r>
              <a:rPr lang="hu-HU" dirty="0" err="1"/>
              <a:t>delayed</a:t>
            </a:r>
            <a:r>
              <a:rPr lang="hu-HU" dirty="0"/>
              <a:t>.</a:t>
            </a:r>
          </a:p>
          <a:p>
            <a:r>
              <a:rPr lang="hu-HU" dirty="0" err="1"/>
              <a:t>Within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framework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Grassland</a:t>
            </a:r>
            <a:r>
              <a:rPr lang="hu-HU" dirty="0"/>
              <a:t>-HU LIFE </a:t>
            </a:r>
            <a:r>
              <a:rPr lang="hu-HU" dirty="0" err="1"/>
              <a:t>integrated</a:t>
            </a:r>
            <a:r>
              <a:rPr lang="hu-HU" dirty="0"/>
              <a:t> project, Herman Ottó Institute Nonprofit Kft. and </a:t>
            </a:r>
            <a:r>
              <a:rPr lang="hu-HU" dirty="0" err="1"/>
              <a:t>its</a:t>
            </a:r>
            <a:r>
              <a:rPr lang="hu-HU" dirty="0"/>
              <a:t> project </a:t>
            </a:r>
            <a:r>
              <a:rPr lang="hu-HU" dirty="0" err="1"/>
              <a:t>partners</a:t>
            </a:r>
            <a:r>
              <a:rPr lang="hu-HU" dirty="0"/>
              <a:t> </a:t>
            </a:r>
            <a:r>
              <a:rPr lang="hu-HU" dirty="0" err="1"/>
              <a:t>announce</a:t>
            </a:r>
            <a:r>
              <a:rPr lang="hu-HU" dirty="0"/>
              <a:t> a </a:t>
            </a:r>
            <a:r>
              <a:rPr lang="hu-HU" dirty="0" err="1"/>
              <a:t>photo</a:t>
            </a:r>
            <a:r>
              <a:rPr lang="hu-HU" dirty="0"/>
              <a:t> contest,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aim</a:t>
            </a:r>
            <a:r>
              <a:rPr lang="hu-HU" dirty="0"/>
              <a:t> of </a:t>
            </a:r>
            <a:r>
              <a:rPr lang="hu-HU" dirty="0" err="1"/>
              <a:t>which</a:t>
            </a:r>
            <a:r>
              <a:rPr lang="hu-HU" dirty="0"/>
              <a:t>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and </a:t>
            </a:r>
            <a:r>
              <a:rPr lang="hu-HU" dirty="0" err="1"/>
              <a:t>promote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values</a:t>
            </a:r>
            <a:r>
              <a:rPr lang="hu-HU" dirty="0"/>
              <a:t> of </a:t>
            </a:r>
            <a:r>
              <a:rPr lang="hu-HU" dirty="0" err="1"/>
              <a:t>grassland</a:t>
            </a:r>
            <a:r>
              <a:rPr lang="hu-HU" dirty="0"/>
              <a:t> </a:t>
            </a:r>
            <a:r>
              <a:rPr lang="hu-HU" dirty="0" err="1"/>
              <a:t>habitats</a:t>
            </a:r>
            <a:r>
              <a:rPr lang="hu-HU" dirty="0"/>
              <a:t>, </a:t>
            </a:r>
            <a:r>
              <a:rPr lang="hu-HU" dirty="0" err="1"/>
              <a:t>typical</a:t>
            </a:r>
            <a:r>
              <a:rPr lang="hu-HU" dirty="0"/>
              <a:t> </a:t>
            </a:r>
            <a:r>
              <a:rPr lang="hu-HU" dirty="0" err="1"/>
              <a:t>plant</a:t>
            </a:r>
            <a:r>
              <a:rPr lang="hu-HU" dirty="0"/>
              <a:t> and </a:t>
            </a:r>
            <a:r>
              <a:rPr lang="hu-HU" dirty="0" err="1"/>
              <a:t>animal</a:t>
            </a:r>
            <a:r>
              <a:rPr lang="hu-HU" dirty="0"/>
              <a:t> species.</a:t>
            </a:r>
          </a:p>
          <a:p>
            <a:r>
              <a:rPr lang="hu-HU" dirty="0"/>
              <a:t>The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theme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photo</a:t>
            </a:r>
            <a:r>
              <a:rPr lang="hu-HU" dirty="0"/>
              <a:t> contest,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aims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tradition</a:t>
            </a:r>
            <a:r>
              <a:rPr lang="hu-HU" dirty="0"/>
              <a:t>,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PLANT SPECIES of </a:t>
            </a:r>
            <a:r>
              <a:rPr lang="hu-HU" dirty="0" err="1"/>
              <a:t>grassland</a:t>
            </a:r>
            <a:r>
              <a:rPr lang="hu-HU" dirty="0"/>
              <a:t> habitats.</a:t>
            </a:r>
          </a:p>
          <a:p>
            <a:endParaRPr lang="hu-HU" dirty="0"/>
          </a:p>
          <a:p>
            <a:r>
              <a:rPr lang="hu-HU" dirty="0"/>
              <a:t>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now</a:t>
            </a:r>
            <a:r>
              <a:rPr lang="hu-HU" dirty="0"/>
              <a:t> 15 contestant and more </a:t>
            </a:r>
            <a:r>
              <a:rPr lang="hu-HU" dirty="0" err="1"/>
              <a:t>than</a:t>
            </a:r>
            <a:r>
              <a:rPr lang="hu-HU" dirty="0"/>
              <a:t> 50 </a:t>
            </a:r>
            <a:r>
              <a:rPr lang="hu-HU" dirty="0" err="1"/>
              <a:t>photos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4E45-D724-7A4F-9E4B-09DBC6FE5CD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61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We </a:t>
            </a:r>
            <a:r>
              <a:rPr lang="hu-HU" dirty="0" err="1"/>
              <a:t>delayed</a:t>
            </a:r>
            <a:r>
              <a:rPr lang="hu-HU" dirty="0"/>
              <a:t>.</a:t>
            </a:r>
          </a:p>
          <a:p>
            <a:r>
              <a:rPr lang="hu-HU" dirty="0" err="1"/>
              <a:t>Within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framework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Grassland</a:t>
            </a:r>
            <a:r>
              <a:rPr lang="hu-HU" dirty="0"/>
              <a:t>-HU LIFE </a:t>
            </a:r>
            <a:r>
              <a:rPr lang="hu-HU" dirty="0" err="1"/>
              <a:t>integrated</a:t>
            </a:r>
            <a:r>
              <a:rPr lang="hu-HU" dirty="0"/>
              <a:t> project, Herman Ottó Institute Nonprofit Kft. and </a:t>
            </a:r>
            <a:r>
              <a:rPr lang="hu-HU" dirty="0" err="1"/>
              <a:t>its</a:t>
            </a:r>
            <a:r>
              <a:rPr lang="hu-HU" dirty="0"/>
              <a:t> project </a:t>
            </a:r>
            <a:r>
              <a:rPr lang="hu-HU" dirty="0" err="1"/>
              <a:t>partners</a:t>
            </a:r>
            <a:r>
              <a:rPr lang="hu-HU" dirty="0"/>
              <a:t> </a:t>
            </a:r>
            <a:r>
              <a:rPr lang="hu-HU" dirty="0" err="1"/>
              <a:t>announce</a:t>
            </a:r>
            <a:r>
              <a:rPr lang="hu-HU" dirty="0"/>
              <a:t> a </a:t>
            </a:r>
            <a:r>
              <a:rPr lang="hu-HU" dirty="0" err="1"/>
              <a:t>photo</a:t>
            </a:r>
            <a:r>
              <a:rPr lang="hu-HU" dirty="0"/>
              <a:t> contest,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aim</a:t>
            </a:r>
            <a:r>
              <a:rPr lang="hu-HU" dirty="0"/>
              <a:t> of </a:t>
            </a:r>
            <a:r>
              <a:rPr lang="hu-HU" dirty="0" err="1"/>
              <a:t>which</a:t>
            </a:r>
            <a:r>
              <a:rPr lang="hu-HU" dirty="0"/>
              <a:t>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and </a:t>
            </a:r>
            <a:r>
              <a:rPr lang="hu-HU" dirty="0" err="1"/>
              <a:t>promote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values</a:t>
            </a:r>
            <a:r>
              <a:rPr lang="hu-HU" dirty="0"/>
              <a:t> of </a:t>
            </a:r>
            <a:r>
              <a:rPr lang="hu-HU" dirty="0" err="1"/>
              <a:t>grassland</a:t>
            </a:r>
            <a:r>
              <a:rPr lang="hu-HU" dirty="0"/>
              <a:t> </a:t>
            </a:r>
            <a:r>
              <a:rPr lang="hu-HU" dirty="0" err="1"/>
              <a:t>habitats</a:t>
            </a:r>
            <a:r>
              <a:rPr lang="hu-HU" dirty="0"/>
              <a:t>, </a:t>
            </a:r>
            <a:r>
              <a:rPr lang="hu-HU" dirty="0" err="1"/>
              <a:t>typical</a:t>
            </a:r>
            <a:r>
              <a:rPr lang="hu-HU" dirty="0"/>
              <a:t> </a:t>
            </a:r>
            <a:r>
              <a:rPr lang="hu-HU" dirty="0" err="1"/>
              <a:t>plant</a:t>
            </a:r>
            <a:r>
              <a:rPr lang="hu-HU" dirty="0"/>
              <a:t> and </a:t>
            </a:r>
            <a:r>
              <a:rPr lang="hu-HU" dirty="0" err="1"/>
              <a:t>animal</a:t>
            </a:r>
            <a:r>
              <a:rPr lang="hu-HU" dirty="0"/>
              <a:t> species.</a:t>
            </a:r>
          </a:p>
          <a:p>
            <a:r>
              <a:rPr lang="hu-HU" dirty="0"/>
              <a:t>The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theme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photo</a:t>
            </a:r>
            <a:r>
              <a:rPr lang="hu-HU" dirty="0"/>
              <a:t> contest,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aims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tradition</a:t>
            </a:r>
            <a:r>
              <a:rPr lang="hu-HU" dirty="0"/>
              <a:t>,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PLANT SPECIES of </a:t>
            </a:r>
            <a:r>
              <a:rPr lang="hu-HU" dirty="0" err="1"/>
              <a:t>grassland</a:t>
            </a:r>
            <a:r>
              <a:rPr lang="hu-HU" dirty="0"/>
              <a:t> habitats.</a:t>
            </a:r>
          </a:p>
          <a:p>
            <a:endParaRPr lang="hu-HU" dirty="0"/>
          </a:p>
          <a:p>
            <a:r>
              <a:rPr lang="hu-HU" dirty="0"/>
              <a:t>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now</a:t>
            </a:r>
            <a:r>
              <a:rPr lang="hu-HU" dirty="0"/>
              <a:t> 15 contestant and more </a:t>
            </a:r>
            <a:r>
              <a:rPr lang="hu-HU" dirty="0" err="1"/>
              <a:t>than</a:t>
            </a:r>
            <a:r>
              <a:rPr lang="hu-HU" dirty="0"/>
              <a:t> 50 </a:t>
            </a:r>
            <a:r>
              <a:rPr lang="hu-HU" dirty="0" err="1"/>
              <a:t>photos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4E45-D724-7A4F-9E4B-09DBC6FE5CD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99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We </a:t>
            </a:r>
            <a:r>
              <a:rPr lang="hu-HU" dirty="0" err="1"/>
              <a:t>delayed</a:t>
            </a:r>
            <a:r>
              <a:rPr lang="hu-HU" dirty="0"/>
              <a:t>.</a:t>
            </a:r>
          </a:p>
          <a:p>
            <a:r>
              <a:rPr lang="hu-HU" dirty="0" err="1"/>
              <a:t>Within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framework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Grassland</a:t>
            </a:r>
            <a:r>
              <a:rPr lang="hu-HU" dirty="0"/>
              <a:t>-HU LIFE </a:t>
            </a:r>
            <a:r>
              <a:rPr lang="hu-HU" dirty="0" err="1"/>
              <a:t>integrated</a:t>
            </a:r>
            <a:r>
              <a:rPr lang="hu-HU" dirty="0"/>
              <a:t> project, Herman Ottó Institute Nonprofit Kft. and </a:t>
            </a:r>
            <a:r>
              <a:rPr lang="hu-HU" dirty="0" err="1"/>
              <a:t>its</a:t>
            </a:r>
            <a:r>
              <a:rPr lang="hu-HU" dirty="0"/>
              <a:t> project </a:t>
            </a:r>
            <a:r>
              <a:rPr lang="hu-HU" dirty="0" err="1"/>
              <a:t>partners</a:t>
            </a:r>
            <a:r>
              <a:rPr lang="hu-HU" dirty="0"/>
              <a:t> </a:t>
            </a:r>
            <a:r>
              <a:rPr lang="hu-HU" dirty="0" err="1"/>
              <a:t>announce</a:t>
            </a:r>
            <a:r>
              <a:rPr lang="hu-HU" dirty="0"/>
              <a:t> a </a:t>
            </a:r>
            <a:r>
              <a:rPr lang="hu-HU" dirty="0" err="1"/>
              <a:t>photo</a:t>
            </a:r>
            <a:r>
              <a:rPr lang="hu-HU" dirty="0"/>
              <a:t> contest,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aim</a:t>
            </a:r>
            <a:r>
              <a:rPr lang="hu-HU" dirty="0"/>
              <a:t> of </a:t>
            </a:r>
            <a:r>
              <a:rPr lang="hu-HU" dirty="0" err="1"/>
              <a:t>which</a:t>
            </a:r>
            <a:r>
              <a:rPr lang="hu-HU" dirty="0"/>
              <a:t>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and </a:t>
            </a:r>
            <a:r>
              <a:rPr lang="hu-HU" dirty="0" err="1"/>
              <a:t>promote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values</a:t>
            </a:r>
            <a:r>
              <a:rPr lang="hu-HU" dirty="0"/>
              <a:t> of </a:t>
            </a:r>
            <a:r>
              <a:rPr lang="hu-HU" dirty="0" err="1"/>
              <a:t>grassland</a:t>
            </a:r>
            <a:r>
              <a:rPr lang="hu-HU" dirty="0"/>
              <a:t> </a:t>
            </a:r>
            <a:r>
              <a:rPr lang="hu-HU" dirty="0" err="1"/>
              <a:t>habitats</a:t>
            </a:r>
            <a:r>
              <a:rPr lang="hu-HU" dirty="0"/>
              <a:t>, </a:t>
            </a:r>
            <a:r>
              <a:rPr lang="hu-HU" dirty="0" err="1"/>
              <a:t>typical</a:t>
            </a:r>
            <a:r>
              <a:rPr lang="hu-HU" dirty="0"/>
              <a:t> </a:t>
            </a:r>
            <a:r>
              <a:rPr lang="hu-HU" dirty="0" err="1"/>
              <a:t>plant</a:t>
            </a:r>
            <a:r>
              <a:rPr lang="hu-HU" dirty="0"/>
              <a:t> and </a:t>
            </a:r>
            <a:r>
              <a:rPr lang="hu-HU" dirty="0" err="1"/>
              <a:t>animal</a:t>
            </a:r>
            <a:r>
              <a:rPr lang="hu-HU" dirty="0"/>
              <a:t> species.</a:t>
            </a:r>
          </a:p>
          <a:p>
            <a:r>
              <a:rPr lang="hu-HU" dirty="0"/>
              <a:t>The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theme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photo</a:t>
            </a:r>
            <a:r>
              <a:rPr lang="hu-HU" dirty="0"/>
              <a:t> contest,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aims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tradition</a:t>
            </a:r>
            <a:r>
              <a:rPr lang="hu-HU" dirty="0"/>
              <a:t>,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PLANT SPECIES of </a:t>
            </a:r>
            <a:r>
              <a:rPr lang="hu-HU" dirty="0" err="1"/>
              <a:t>grassland</a:t>
            </a:r>
            <a:r>
              <a:rPr lang="hu-HU" dirty="0"/>
              <a:t> habitats.</a:t>
            </a:r>
          </a:p>
          <a:p>
            <a:endParaRPr lang="hu-HU" dirty="0"/>
          </a:p>
          <a:p>
            <a:r>
              <a:rPr lang="hu-HU" dirty="0"/>
              <a:t>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now</a:t>
            </a:r>
            <a:r>
              <a:rPr lang="hu-HU" dirty="0"/>
              <a:t> 15 contestant and more </a:t>
            </a:r>
            <a:r>
              <a:rPr lang="hu-HU" dirty="0" err="1"/>
              <a:t>than</a:t>
            </a:r>
            <a:r>
              <a:rPr lang="hu-HU" dirty="0"/>
              <a:t> 50 </a:t>
            </a:r>
            <a:r>
              <a:rPr lang="hu-HU" dirty="0" err="1"/>
              <a:t>photos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4E45-D724-7A4F-9E4B-09DBC6FE5CD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10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any</a:t>
            </a:r>
            <a:r>
              <a:rPr lang="hu-HU" dirty="0"/>
              <a:t> </a:t>
            </a:r>
            <a:r>
              <a:rPr lang="hu-HU" dirty="0" err="1"/>
              <a:t>question</a:t>
            </a:r>
            <a:r>
              <a:rPr lang="hu-HU" dirty="0"/>
              <a:t> </a:t>
            </a:r>
            <a:r>
              <a:rPr lang="hu-HU" dirty="0" err="1"/>
              <a:t>don't</a:t>
            </a:r>
            <a:r>
              <a:rPr lang="hu-HU" dirty="0"/>
              <a:t> </a:t>
            </a:r>
            <a:r>
              <a:rPr lang="hu-HU" dirty="0" err="1"/>
              <a:t>hesitate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ask</a:t>
            </a:r>
            <a:r>
              <a:rPr lang="hu-HU" dirty="0"/>
              <a:t>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14E45-D724-7A4F-9E4B-09DBC6FE5CD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21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C36211-BE19-40D0-92FA-D03548D2D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C0112A1-E841-402F-BF03-C336D64D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A28A1DD-B72F-4F33-99A1-E92C3A67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C8ED-029E-483F-A072-2D93B8CC088C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FC84A3-41D7-4DFD-B013-48DFFB8C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E595E3-7E5E-4A01-AEDD-20CD588C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A9EF-D404-43FF-83D0-46399F8F2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0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9DC3B0-F0BE-4971-8C76-32E58FD5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552A35C-5B50-49A3-9A6C-DD93720CC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363B3A4-1555-48C1-B286-14AA0BF5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C8ED-029E-483F-A072-2D93B8CC088C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480AAB-AF21-4E56-AACC-9B4CABA2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50599B-E31F-46CB-BABD-D56AE92E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A9EF-D404-43FF-83D0-46399F8F2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8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66D9056-9B00-48F0-BE8E-CF12CAAE0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5AF0852-6F07-45A5-8CE2-C5D16DAC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4EAEBD-FBBA-495F-88A5-94260D8E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C8ED-029E-483F-A072-2D93B8CC088C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309EDF-7820-42D1-BD21-FEA170DE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A6C540A-AF1A-4017-BE56-19FCAE80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A9EF-D404-43FF-83D0-46399F8F2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0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ED271F-D7C7-4ADB-8518-172CCC6B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D231EB-E73B-4883-97B1-F943448BF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73C26B-3452-4890-96B3-67B838F2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C8ED-029E-483F-A072-2D93B8CC088C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219EBB5-EB22-4423-A736-A055F6E7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19382F-FC42-4907-93E1-F385BA32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A9EF-D404-43FF-83D0-46399F8F2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142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CBA30A-63C9-4012-A0A0-8FD616AF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F667535-8496-4691-92E6-F94113B52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E742697-3A76-4F42-BCAA-CAB9F5A9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C8ED-029E-483F-A072-2D93B8CC088C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FD581A-5E02-4232-B3DD-A0320D41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32010B-B345-4672-9F3C-02033037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A9EF-D404-43FF-83D0-46399F8F2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67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AEA9B6-435C-458B-9DE4-F2D79F18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F5117C-8455-4F6E-95AE-B47E3E8D3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853A12E-743C-4367-9188-8B52E42D3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EDFC779-B385-4DAD-A3FB-E9018022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C8ED-029E-483F-A072-2D93B8CC088C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EC7BB39-32EE-44A1-9E75-E95372AE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D2E2061-C87A-4351-841B-D0CAF500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A9EF-D404-43FF-83D0-46399F8F2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512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D874C0-6FA2-491B-9E08-E85F03BD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777AAE-CCF5-43C2-BCFE-21B119B14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1694D1E-CA37-4A78-ABEB-738C7E72B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BF480DE-B89F-4A11-8221-859D7889A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07CA980-2EE6-439D-A1D9-369C41816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EE9D839-35CF-4B82-AD1A-B9E0F0C6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C8ED-029E-483F-A072-2D93B8CC088C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6CEFA3B-1191-4A89-935E-BDF58D03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724238A-0AC2-40C1-AF62-1AA38B67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A9EF-D404-43FF-83D0-46399F8F2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893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DC0856-97E3-440F-9EA9-1D2EF4F7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5D3318B-FD83-4739-BA8B-8C6226C6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C8ED-029E-483F-A072-2D93B8CC088C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049713C-3CF2-43B8-AA6C-649646E4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0EF15EE-E3A2-415A-AF0A-5F1E943E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A9EF-D404-43FF-83D0-46399F8F2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16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C9FD6F-EC95-4593-A6A3-6EA5C8A0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C8ED-029E-483F-A072-2D93B8CC088C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7C02285-F256-4F57-BD4C-7EC909E7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A6D158F-124D-4C87-82EB-B599F507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A9EF-D404-43FF-83D0-46399F8F2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10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F61682-A221-447C-B56D-1012C099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516DEA-5E96-4B22-B8B2-DF3998088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0D65B3B-CB6E-460F-82E0-0A46D2BC8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689017A-0FE6-482B-9274-56FD1EB4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C8ED-029E-483F-A072-2D93B8CC088C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61AFD62-AEE8-4B99-A131-A7E8A2CF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412DD74-F214-442B-957A-C84786C5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A9EF-D404-43FF-83D0-46399F8F2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33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675379-A6BE-4295-B019-25959EDB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DD302F5-14C4-4F3A-8DD1-C524DF813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46B46EA-EFD5-4F7E-88ED-6485692B2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EB8AD9-CE0F-485C-A442-60C6DB9F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C8ED-029E-483F-A072-2D93B8CC088C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A8E57A-8316-459F-8FB5-CFE6796F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77F6D37-0A24-4EC9-9BF0-ECEA00BF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A9EF-D404-43FF-83D0-46399F8F2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63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E4BDE89-EFA6-4BD6-8183-8C7865EA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AD855B3-96EB-43CD-AC55-30A4C0B1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393245-D215-4897-98B8-308B78524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C8ED-029E-483F-A072-2D93B8CC088C}" type="datetimeFigureOut">
              <a:rPr lang="hu-HU" smtClean="0"/>
              <a:t>2022. 02. 25.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0680579-B8F6-40B6-AF5A-D17181212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3CF437-FAFD-418B-AFF6-606A8A44B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A9EF-D404-43FF-83D0-46399F8F2F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90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17.png"/><Relationship Id="rId4" Type="http://schemas.openxmlformats.org/officeDocument/2006/relationships/image" Target="../media/image6.sv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mailto:dorov@hoi.hu" TargetMode="Externa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21.jpg"/><Relationship Id="rId4" Type="http://schemas.openxmlformats.org/officeDocument/2006/relationships/image" Target="../media/image1.pn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2A0D9303-50BE-4A2C-8D38-6DC1D6E4E005}"/>
              </a:ext>
            </a:extLst>
          </p:cNvPr>
          <p:cNvSpPr/>
          <p:nvPr/>
        </p:nvSpPr>
        <p:spPr>
          <a:xfrm>
            <a:off x="0" y="2097088"/>
            <a:ext cx="12192000" cy="3399991"/>
          </a:xfrm>
          <a:prstGeom prst="rect">
            <a:avLst/>
          </a:prstGeom>
          <a:solidFill>
            <a:srgbClr val="AEC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753D61A-6784-4EED-A302-062DCE774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3304"/>
            <a:ext cx="9144000" cy="2384297"/>
          </a:xfrm>
        </p:spPr>
        <p:txBody>
          <a:bodyPr>
            <a:normAutofit/>
          </a:bodyPr>
          <a:lstStyle/>
          <a:p>
            <a:br>
              <a:rPr lang="hu-HU" sz="4000" baseline="30000" dirty="0"/>
            </a:br>
            <a:r>
              <a:rPr lang="hu-HU" sz="4000" b="1" baseline="30000" dirty="0">
                <a:solidFill>
                  <a:schemeClr val="bg1"/>
                </a:solidFill>
                <a:latin typeface="+mn-lt"/>
              </a:rPr>
              <a:t>GRASSLAND-HU LIFE IP</a:t>
            </a:r>
            <a:br>
              <a:rPr lang="hu-HU" sz="4000" b="1" baseline="30000" dirty="0">
                <a:solidFill>
                  <a:schemeClr val="bg1"/>
                </a:solidFill>
                <a:latin typeface="+mn-lt"/>
              </a:rPr>
            </a:br>
            <a:r>
              <a:rPr lang="hu-HU" sz="4000" b="1" baseline="30000" dirty="0">
                <a:solidFill>
                  <a:schemeClr val="bg1"/>
                </a:solidFill>
                <a:latin typeface="+mn-lt"/>
              </a:rPr>
              <a:t>THE SECRETS OF THE GRASSLANDS</a:t>
            </a:r>
            <a:endParaRPr lang="hu-H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104BE97-561A-4CBB-8F06-E80CDC523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7752"/>
            <a:ext cx="9144000" cy="1578548"/>
          </a:xfrm>
        </p:spPr>
        <p:txBody>
          <a:bodyPr>
            <a:normAutofit/>
          </a:bodyPr>
          <a:lstStyle/>
          <a:p>
            <a:r>
              <a:rPr lang="hu-HU" baseline="30000" dirty="0"/>
              <a:t>Viktória Laukó-</a:t>
            </a:r>
            <a:r>
              <a:rPr lang="hu-HU" baseline="30000" dirty="0" err="1"/>
              <a:t>Doró</a:t>
            </a:r>
            <a:r>
              <a:rPr lang="hu-HU" baseline="30000" dirty="0"/>
              <a:t> </a:t>
            </a:r>
            <a:r>
              <a:rPr lang="hu-HU" baseline="30000" dirty="0" err="1"/>
              <a:t>communication</a:t>
            </a:r>
            <a:r>
              <a:rPr lang="hu-HU" baseline="30000" dirty="0"/>
              <a:t> </a:t>
            </a:r>
            <a:r>
              <a:rPr lang="hu-HU" baseline="30000" dirty="0" err="1"/>
              <a:t>expert</a:t>
            </a:r>
            <a:endParaRPr lang="hu-HU" baseline="30000" dirty="0"/>
          </a:p>
          <a:p>
            <a:r>
              <a:rPr lang="hu-HU" baseline="30000" dirty="0"/>
              <a:t>Herman Ottó Institute Nonprofit Ltd.</a:t>
            </a:r>
          </a:p>
          <a:p>
            <a:br>
              <a:rPr lang="hu-HU" baseline="30000" dirty="0"/>
            </a:br>
            <a:r>
              <a:rPr lang="hu-HU" baseline="30000" dirty="0"/>
              <a:t>09/03/2021</a:t>
            </a: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A23CF019-E7C3-455D-9E09-3F54C1D64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1979" y="2097088"/>
            <a:ext cx="12880390" cy="151534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AE86CED3-6A48-425C-A16E-79C72B2F9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439016" y="5345545"/>
            <a:ext cx="12880390" cy="15153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22A57ED3-B879-4D65-9EB0-A5F15F68E9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73" y="248968"/>
            <a:ext cx="2171653" cy="162781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F55E998-E416-9B44-80A5-522B01BC2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17381"/>
            <a:ext cx="2209800" cy="9144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2108531-3541-3149-9E41-620103A826D6}"/>
              </a:ext>
            </a:extLst>
          </p:cNvPr>
          <p:cNvSpPr txBox="1"/>
          <p:nvPr/>
        </p:nvSpPr>
        <p:spPr>
          <a:xfrm>
            <a:off x="3992452" y="5879198"/>
            <a:ext cx="69288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/>
              <a:t>A LIFE IP GRASSLAND-HU (LIFE17 IPE/HU/000018) project </a:t>
            </a:r>
            <a:r>
              <a:rPr lang="hu-HU" sz="1400" i="1" dirty="0" err="1"/>
              <a:t>implemented</a:t>
            </a:r>
            <a:r>
              <a:rPr lang="hu-HU" sz="1400" i="1" dirty="0"/>
              <a:t> </a:t>
            </a:r>
            <a:r>
              <a:rPr lang="hu-HU" sz="1400" i="1" dirty="0" err="1"/>
              <a:t>with</a:t>
            </a:r>
            <a:r>
              <a:rPr lang="hu-HU" sz="1400" i="1" dirty="0"/>
              <a:t> </a:t>
            </a:r>
            <a:r>
              <a:rPr lang="hu-HU" sz="1400" i="1" dirty="0" err="1"/>
              <a:t>the</a:t>
            </a:r>
            <a:r>
              <a:rPr lang="hu-HU" sz="1400" i="1" dirty="0"/>
              <a:t> </a:t>
            </a:r>
            <a:r>
              <a:rPr lang="hu-HU" sz="1400" i="1" dirty="0" err="1"/>
              <a:t>support</a:t>
            </a:r>
            <a:r>
              <a:rPr lang="hu-HU" sz="1400" i="1" dirty="0"/>
              <a:t> of </a:t>
            </a:r>
            <a:r>
              <a:rPr lang="hu-HU" sz="1400" i="1" dirty="0" err="1"/>
              <a:t>the</a:t>
            </a:r>
            <a:r>
              <a:rPr lang="hu-HU" sz="1400" i="1" dirty="0"/>
              <a:t> European </a:t>
            </a:r>
            <a:r>
              <a:rPr lang="hu-HU" sz="1400" i="1" dirty="0" err="1"/>
              <a:t>Union's</a:t>
            </a:r>
            <a:r>
              <a:rPr lang="hu-HU" sz="1400" i="1" dirty="0"/>
              <a:t> LIFE Program.</a:t>
            </a:r>
            <a:endParaRPr lang="hu-HU" sz="1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21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A88FD8-8698-4855-9A10-818EB9DF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79" y="220862"/>
            <a:ext cx="10515600" cy="877079"/>
          </a:xfrm>
        </p:spPr>
        <p:txBody>
          <a:bodyPr>
            <a:normAutofit fontScale="90000"/>
          </a:bodyPr>
          <a:lstStyle/>
          <a:p>
            <a:pPr algn="ctr"/>
            <a:br>
              <a:rPr lang="hu-HU" sz="2400" b="1" dirty="0">
                <a:solidFill>
                  <a:srgbClr val="B6CB5D"/>
                </a:solidFill>
                <a:latin typeface="Montserrat" panose="00000500000000000000" pitchFamily="2" charset="-18"/>
              </a:rPr>
            </a:br>
            <a:r>
              <a:rPr lang="hu-HU" sz="2700" b="1" dirty="0">
                <a:solidFill>
                  <a:srgbClr val="B6CB5D"/>
                </a:solidFill>
                <a:latin typeface="+mn-lt"/>
              </a:rPr>
              <a:t> </a:t>
            </a:r>
            <a:r>
              <a:rPr lang="hu-HU" sz="3600" b="1" dirty="0">
                <a:solidFill>
                  <a:srgbClr val="B6CB5D"/>
                </a:solidFill>
                <a:latin typeface="+mn-lt"/>
              </a:rPr>
              <a:t>GRASSLAND-HU LIFE IP</a:t>
            </a:r>
            <a:br>
              <a:rPr lang="hu-HU" dirty="0"/>
            </a:br>
            <a:endParaRPr lang="hu-HU" sz="2400" dirty="0"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5E3A3D-56C6-45B8-B2C5-B3497BDB2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br>
              <a:rPr lang="hu-HU" sz="1600" dirty="0"/>
            </a:br>
            <a:endParaRPr lang="hu-HU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hu-HU" sz="1600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12FCB0B-D67F-E446-88B8-90F1A52CA15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28033" y="1383279"/>
            <a:ext cx="11150045" cy="4793684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b="1" dirty="0"/>
              <a:t>Long </a:t>
            </a:r>
            <a:r>
              <a:rPr lang="hu-HU" sz="2400" b="1" dirty="0" err="1"/>
              <a:t>term</a:t>
            </a:r>
            <a:r>
              <a:rPr lang="hu-HU" sz="2400" b="1" dirty="0"/>
              <a:t> </a:t>
            </a:r>
            <a:r>
              <a:rPr lang="hu-HU" sz="2400" b="1" dirty="0" err="1"/>
              <a:t>conservation</a:t>
            </a:r>
            <a:r>
              <a:rPr lang="hu-HU" sz="2400" b="1" dirty="0"/>
              <a:t> of Pannonian </a:t>
            </a:r>
            <a:r>
              <a:rPr lang="hu-HU" sz="2400" b="1" dirty="0" err="1"/>
              <a:t>grasslands</a:t>
            </a:r>
            <a:r>
              <a:rPr lang="hu-HU" sz="2400" b="1" dirty="0"/>
              <a:t>  and </a:t>
            </a:r>
            <a:r>
              <a:rPr lang="hu-HU" sz="2400" b="1" dirty="0" err="1"/>
              <a:t>related</a:t>
            </a:r>
            <a:r>
              <a:rPr lang="hu-HU" sz="2400" b="1" dirty="0"/>
              <a:t> </a:t>
            </a:r>
            <a:r>
              <a:rPr lang="hu-HU" sz="2400" b="1" dirty="0" err="1"/>
              <a:t>habitats</a:t>
            </a:r>
            <a:r>
              <a:rPr lang="hu-HU" sz="2400" b="1" dirty="0"/>
              <a:t> </a:t>
            </a:r>
            <a:r>
              <a:rPr lang="hu-HU" sz="2400" b="1" dirty="0" err="1"/>
              <a:t>through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implementation</a:t>
            </a:r>
            <a:r>
              <a:rPr lang="hu-HU" sz="2400" b="1" dirty="0"/>
              <a:t> of Prioritized Action Framework (PAF) </a:t>
            </a:r>
            <a:r>
              <a:rPr lang="hu-HU" sz="2400" b="1" dirty="0" err="1"/>
              <a:t>strategic</a:t>
            </a:r>
            <a:r>
              <a:rPr lang="hu-HU" sz="2400" b="1" dirty="0"/>
              <a:t> </a:t>
            </a:r>
            <a:r>
              <a:rPr lang="hu-HU" sz="2400" b="1" dirty="0" err="1"/>
              <a:t>measures</a:t>
            </a:r>
            <a:endParaRPr lang="hu-HU" sz="2400" b="1" dirty="0"/>
          </a:p>
          <a:p>
            <a:pPr marL="0" indent="0">
              <a:buNone/>
            </a:pPr>
            <a:endParaRPr lang="hu-HU" dirty="0"/>
          </a:p>
          <a:p>
            <a:r>
              <a:rPr lang="hu-HU" sz="2000" b="1" dirty="0"/>
              <a:t>Project duration:</a:t>
            </a:r>
            <a:r>
              <a:rPr lang="hu-HU" sz="2000" dirty="0"/>
              <a:t> 01/01/2019 – 31/12/2026</a:t>
            </a:r>
          </a:p>
          <a:p>
            <a:r>
              <a:rPr lang="hu-HU" sz="2000" b="1" dirty="0" err="1"/>
              <a:t>Coordinating</a:t>
            </a:r>
            <a:r>
              <a:rPr lang="hu-HU" sz="2000" b="1" dirty="0"/>
              <a:t> </a:t>
            </a:r>
            <a:r>
              <a:rPr lang="hu-HU" sz="2000" b="1" dirty="0" err="1"/>
              <a:t>Beneficiary</a:t>
            </a:r>
            <a:r>
              <a:rPr lang="hu-HU" sz="2000" b="1" dirty="0"/>
              <a:t>:</a:t>
            </a:r>
            <a:r>
              <a:rPr lang="hu-HU" sz="2000" dirty="0"/>
              <a:t> Herman Ottó Institute Nonprofit Ltd.</a:t>
            </a:r>
          </a:p>
          <a:p>
            <a:r>
              <a:rPr lang="hu-HU" sz="2000" b="1" dirty="0" err="1"/>
              <a:t>Associated</a:t>
            </a:r>
            <a:r>
              <a:rPr lang="hu-HU" sz="2000" b="1" dirty="0"/>
              <a:t> </a:t>
            </a:r>
            <a:r>
              <a:rPr lang="hu-HU" sz="2000" b="1" dirty="0" err="1"/>
              <a:t>Beneficiaries</a:t>
            </a:r>
            <a:r>
              <a:rPr lang="hu-HU" sz="2000" b="1" dirty="0"/>
              <a:t>:</a:t>
            </a:r>
            <a:r>
              <a:rPr lang="hu-HU" sz="2000" dirty="0"/>
              <a:t> 14 project partner (9 National Park </a:t>
            </a:r>
            <a:r>
              <a:rPr lang="hu-HU" sz="2000" dirty="0" err="1"/>
              <a:t>Directorate</a:t>
            </a:r>
            <a:r>
              <a:rPr lang="hu-HU" sz="2000" dirty="0"/>
              <a:t>)</a:t>
            </a:r>
          </a:p>
          <a:p>
            <a:pPr marL="0" indent="0">
              <a:buNone/>
            </a:pPr>
            <a:endParaRPr lang="hu-HU" sz="1800" b="1" dirty="0"/>
          </a:p>
          <a:p>
            <a:pPr marL="0" indent="0">
              <a:buNone/>
            </a:pPr>
            <a:endParaRPr lang="hu-HU" sz="1800" b="1" dirty="0"/>
          </a:p>
          <a:p>
            <a:pPr marL="0" indent="0">
              <a:buNone/>
            </a:pPr>
            <a:r>
              <a:rPr lang="hu-HU" sz="2000" dirty="0"/>
              <a:t>The </a:t>
            </a:r>
            <a:r>
              <a:rPr lang="hu-HU" sz="2000" dirty="0" err="1"/>
              <a:t>aim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project is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improve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conservation</a:t>
            </a:r>
            <a:r>
              <a:rPr lang="hu-HU" sz="2000" dirty="0"/>
              <a:t> status and </a:t>
            </a:r>
            <a:r>
              <a:rPr lang="hu-HU" sz="2000" dirty="0" err="1"/>
              <a:t>long-term</a:t>
            </a:r>
            <a:r>
              <a:rPr lang="hu-HU" sz="2000" dirty="0"/>
              <a:t> </a:t>
            </a:r>
            <a:r>
              <a:rPr lang="hu-HU" sz="2000" dirty="0" err="1"/>
              <a:t>conservation</a:t>
            </a:r>
            <a:r>
              <a:rPr lang="hu-HU" sz="2000" dirty="0"/>
              <a:t> of </a:t>
            </a:r>
            <a:r>
              <a:rPr lang="hu-HU" sz="2000" dirty="0" err="1"/>
              <a:t>grassland</a:t>
            </a:r>
            <a:r>
              <a:rPr lang="hu-HU" sz="2000" dirty="0"/>
              <a:t> </a:t>
            </a:r>
            <a:r>
              <a:rPr lang="hu-HU" sz="2000" dirty="0" err="1"/>
              <a:t>habitats</a:t>
            </a:r>
            <a:r>
              <a:rPr lang="hu-HU" sz="2000" dirty="0"/>
              <a:t> and </a:t>
            </a:r>
            <a:r>
              <a:rPr lang="hu-HU" sz="2000" dirty="0" err="1"/>
              <a:t>associated</a:t>
            </a:r>
            <a:r>
              <a:rPr lang="hu-HU" sz="2000" dirty="0"/>
              <a:t> species. </a:t>
            </a:r>
            <a:r>
              <a:rPr lang="hu-HU" sz="2000" b="1" dirty="0"/>
              <a:t>	</a:t>
            </a:r>
            <a:r>
              <a:rPr lang="hu-HU" sz="1800" b="1" dirty="0"/>
              <a:t>			</a:t>
            </a:r>
            <a:endParaRPr lang="hu-HU" sz="1600" dirty="0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AFD91A9A-0C26-44AF-B8F3-30D33493D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51979" y="0"/>
            <a:ext cx="12880390" cy="151534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4DBA9F3E-5229-4393-A5F2-C3A39D452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439016" y="6706466"/>
            <a:ext cx="12880390" cy="151534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302FE768-E725-4C25-96CE-05168D92A23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490" y="5948010"/>
            <a:ext cx="2172659" cy="774065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4457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7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05DF96-06BB-8A4E-8375-C940ECAE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27" y="270457"/>
            <a:ext cx="11067473" cy="774322"/>
          </a:xfrm>
        </p:spPr>
        <p:txBody>
          <a:bodyPr>
            <a:normAutofit/>
          </a:bodyPr>
          <a:lstStyle/>
          <a:p>
            <a:r>
              <a:rPr lang="hu-HU" sz="2400" b="1" dirty="0" err="1">
                <a:latin typeface="+mn-lt"/>
              </a:rPr>
              <a:t>Communication</a:t>
            </a:r>
            <a:r>
              <a:rPr lang="hu-HU" sz="2400" b="1" dirty="0">
                <a:latin typeface="+mn-lt"/>
              </a:rPr>
              <a:t> </a:t>
            </a:r>
            <a:r>
              <a:rPr lang="hu-HU" sz="2400" b="1" dirty="0" err="1">
                <a:latin typeface="+mn-lt"/>
              </a:rPr>
              <a:t>tasks</a:t>
            </a:r>
            <a:r>
              <a:rPr lang="hu-HU" sz="2400" b="1" dirty="0">
                <a:latin typeface="+mn-lt"/>
              </a:rPr>
              <a:t>...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694B56-3DE7-1041-9C86-02348F52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89" y="1044778"/>
            <a:ext cx="11769531" cy="5661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sz="1900" dirty="0"/>
              <a:t>				   ... </a:t>
            </a:r>
            <a:r>
              <a:rPr lang="hu-HU" altLang="hu-HU" sz="1900" dirty="0" err="1"/>
              <a:t>when</a:t>
            </a:r>
            <a:r>
              <a:rPr lang="hu-HU" altLang="hu-HU" sz="1900" dirty="0"/>
              <a:t> </a:t>
            </a:r>
            <a:r>
              <a:rPr lang="hu-HU" altLang="hu-HU" sz="1900" dirty="0" err="1"/>
              <a:t>the</a:t>
            </a:r>
            <a:r>
              <a:rPr lang="hu-HU" altLang="hu-HU" sz="1900" dirty="0"/>
              <a:t> </a:t>
            </a:r>
            <a:r>
              <a:rPr lang="hu-HU" altLang="hu-HU" sz="1900" dirty="0" err="1"/>
              <a:t>target</a:t>
            </a:r>
            <a:r>
              <a:rPr lang="hu-HU" altLang="hu-HU" sz="1900" dirty="0"/>
              <a:t> </a:t>
            </a:r>
            <a:r>
              <a:rPr lang="hu-HU" altLang="hu-HU" sz="1900" dirty="0" err="1"/>
              <a:t>group</a:t>
            </a:r>
            <a:r>
              <a:rPr lang="hu-HU" altLang="hu-HU" sz="1900" dirty="0"/>
              <a:t> is </a:t>
            </a:r>
            <a:r>
              <a:rPr lang="hu-HU" altLang="hu-HU" sz="1900" dirty="0" err="1"/>
              <a:t>the</a:t>
            </a:r>
            <a:r>
              <a:rPr lang="hu-HU" altLang="hu-HU" sz="1900" dirty="0"/>
              <a:t> </a:t>
            </a:r>
            <a:r>
              <a:rPr lang="hu-HU" altLang="hu-HU" sz="1900" dirty="0" err="1"/>
              <a:t>population</a:t>
            </a:r>
            <a:endParaRPr lang="hu-HU" altLang="hu-HU" sz="1900" dirty="0"/>
          </a:p>
          <a:p>
            <a:pPr marL="0" indent="0">
              <a:buNone/>
            </a:pPr>
            <a:endParaRPr lang="hu-HU" altLang="hu-HU" sz="1900" dirty="0"/>
          </a:p>
          <a:p>
            <a:pPr marL="0" indent="0">
              <a:buNone/>
            </a:pPr>
            <a:endParaRPr lang="hu-HU" altLang="hu-HU" sz="1900" dirty="0"/>
          </a:p>
          <a:p>
            <a:pPr marL="0" indent="0">
              <a:buNone/>
            </a:pPr>
            <a:endParaRPr lang="hu-HU" altLang="hu-HU" sz="1900" dirty="0"/>
          </a:p>
          <a:p>
            <a:pPr marL="0" indent="0">
              <a:buNone/>
            </a:pPr>
            <a:endParaRPr lang="hu-HU" altLang="hu-HU" sz="1900" dirty="0"/>
          </a:p>
          <a:p>
            <a:pPr marL="0" indent="0">
              <a:buNone/>
            </a:pPr>
            <a:br>
              <a:rPr lang="hu-HU" altLang="hu-HU" sz="1900" dirty="0"/>
            </a:br>
            <a:endParaRPr lang="hu-HU" altLang="hu-HU" sz="1900" dirty="0"/>
          </a:p>
          <a:p>
            <a:pPr marL="0" indent="0">
              <a:buNone/>
            </a:pPr>
            <a:endParaRPr lang="hu-HU" sz="1600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B66AF7B-4071-B04A-9EE9-F643B925F637}"/>
              </a:ext>
            </a:extLst>
          </p:cNvPr>
          <p:cNvSpPr/>
          <p:nvPr/>
        </p:nvSpPr>
        <p:spPr>
          <a:xfrm>
            <a:off x="586221" y="213251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altLang="hu-HU" sz="1600" dirty="0">
              <a:latin typeface="Arial Unicode MS"/>
            </a:endParaRPr>
          </a:p>
          <a:p>
            <a:pPr>
              <a:buFontTx/>
              <a:buChar char="-"/>
            </a:pPr>
            <a:endParaRPr lang="hu-HU" altLang="hu-HU" sz="1200" dirty="0"/>
          </a:p>
          <a:p>
            <a:endParaRPr lang="hu-HU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Ábra 6">
            <a:extLst>
              <a:ext uri="{FF2B5EF4-FFF2-40B4-BE49-F238E27FC236}">
                <a16:creationId xmlns:a16="http://schemas.microsoft.com/office/drawing/2014/main" id="{302FE768-E725-4C25-96CE-05168D92A2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490" y="5932401"/>
            <a:ext cx="2172659" cy="774065"/>
          </a:xfrm>
          <a:prstGeom prst="rect">
            <a:avLst/>
          </a:prstGeom>
        </p:spPr>
      </p:pic>
      <p:pic>
        <p:nvPicPr>
          <p:cNvPr id="10" name="Ábra 3">
            <a:extLst>
              <a:ext uri="{FF2B5EF4-FFF2-40B4-BE49-F238E27FC236}">
                <a16:creationId xmlns:a16="http://schemas.microsoft.com/office/drawing/2014/main" id="{AFD91A9A-0C26-44AF-B8F3-30D33493D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51979" y="0"/>
            <a:ext cx="12880390" cy="15153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EE1245C-0BD3-8942-AB32-271BB40F371B}"/>
              </a:ext>
            </a:extLst>
          </p:cNvPr>
          <p:cNvSpPr txBox="1"/>
          <p:nvPr/>
        </p:nvSpPr>
        <p:spPr>
          <a:xfrm>
            <a:off x="286327" y="1163702"/>
            <a:ext cx="11653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  <a:p>
            <a:pPr algn="ctr"/>
            <a:endParaRPr lang="hu-H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err="1"/>
              <a:t>Sensitization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population</a:t>
            </a:r>
            <a:endParaRPr lang="hu-H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err="1"/>
              <a:t>Get</a:t>
            </a:r>
            <a:r>
              <a:rPr lang="hu-HU" dirty="0"/>
              <a:t> interest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topic</a:t>
            </a:r>
            <a:endParaRPr lang="hu-HU" dirty="0"/>
          </a:p>
          <a:p>
            <a:pPr algn="ctr"/>
            <a:endParaRPr lang="hu-H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err="1"/>
              <a:t>Dissemination</a:t>
            </a:r>
            <a:r>
              <a:rPr lang="hu-HU" dirty="0"/>
              <a:t> of </a:t>
            </a:r>
            <a:r>
              <a:rPr lang="hu-HU" dirty="0" err="1"/>
              <a:t>knowledge</a:t>
            </a:r>
            <a:r>
              <a:rPr lang="hu-HU" dirty="0"/>
              <a:t>, </a:t>
            </a:r>
            <a:r>
              <a:rPr lang="hu-HU" dirty="0" err="1"/>
              <a:t>dispelling</a:t>
            </a:r>
            <a:r>
              <a:rPr lang="hu-HU" dirty="0"/>
              <a:t> </a:t>
            </a:r>
            <a:r>
              <a:rPr lang="hu-HU" dirty="0" err="1"/>
              <a:t>misconceptions</a:t>
            </a:r>
            <a:endParaRPr lang="hu-HU" dirty="0"/>
          </a:p>
          <a:p>
            <a:pPr algn="ctr"/>
            <a:endParaRPr lang="hu-H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err="1"/>
              <a:t>Expanding</a:t>
            </a:r>
            <a:r>
              <a:rPr lang="hu-HU" dirty="0"/>
              <a:t> </a:t>
            </a:r>
            <a:r>
              <a:rPr lang="hu-HU" dirty="0" err="1"/>
              <a:t>knowledge</a:t>
            </a:r>
            <a:r>
              <a:rPr lang="hu-HU" dirty="0"/>
              <a:t> (</a:t>
            </a:r>
            <a:r>
              <a:rPr lang="hu-HU" dirty="0" err="1"/>
              <a:t>sharing</a:t>
            </a:r>
            <a:r>
              <a:rPr lang="hu-HU" dirty="0"/>
              <a:t> project </a:t>
            </a:r>
            <a:r>
              <a:rPr lang="hu-HU" dirty="0" err="1"/>
              <a:t>results</a:t>
            </a:r>
            <a:r>
              <a:rPr lang="hu-HU" dirty="0"/>
              <a:t>)</a:t>
            </a:r>
          </a:p>
          <a:p>
            <a:pPr algn="ctr"/>
            <a:endParaRPr lang="hu-H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err="1"/>
              <a:t>Creating</a:t>
            </a:r>
            <a:r>
              <a:rPr lang="hu-HU" dirty="0"/>
              <a:t> </a:t>
            </a:r>
            <a:r>
              <a:rPr lang="hu-HU" dirty="0" err="1"/>
              <a:t>commitment</a:t>
            </a:r>
            <a:r>
              <a:rPr lang="hu-HU" dirty="0"/>
              <a:t> and </a:t>
            </a:r>
            <a:r>
              <a:rPr lang="hu-HU" dirty="0" err="1"/>
              <a:t>emotional</a:t>
            </a:r>
            <a:r>
              <a:rPr lang="hu-HU" dirty="0"/>
              <a:t> </a:t>
            </a:r>
            <a:r>
              <a:rPr lang="hu-HU" dirty="0" err="1"/>
              <a:t>attachment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grassland</a:t>
            </a:r>
            <a:r>
              <a:rPr lang="hu-HU" dirty="0"/>
              <a:t> </a:t>
            </a:r>
            <a:r>
              <a:rPr lang="hu-HU" dirty="0" err="1"/>
              <a:t>habitats</a:t>
            </a:r>
            <a:r>
              <a:rPr lang="hu-HU" dirty="0"/>
              <a:t> and </a:t>
            </a:r>
            <a:r>
              <a:rPr lang="hu-HU" dirty="0" err="1"/>
              <a:t>related</a:t>
            </a:r>
            <a:r>
              <a:rPr lang="hu-HU" dirty="0"/>
              <a:t> </a:t>
            </a:r>
            <a:r>
              <a:rPr lang="hu-HU" dirty="0" err="1"/>
              <a:t>animal</a:t>
            </a:r>
            <a:r>
              <a:rPr lang="hu-HU" dirty="0"/>
              <a:t> and </a:t>
            </a:r>
            <a:r>
              <a:rPr lang="hu-HU" dirty="0" err="1"/>
              <a:t>plant</a:t>
            </a:r>
            <a:r>
              <a:rPr lang="hu-HU" dirty="0"/>
              <a:t> species: "</a:t>
            </a:r>
            <a:r>
              <a:rPr lang="hu-HU" dirty="0" err="1"/>
              <a:t>what</a:t>
            </a:r>
            <a:r>
              <a:rPr lang="hu-HU" dirty="0"/>
              <a:t> I </a:t>
            </a:r>
            <a:r>
              <a:rPr lang="hu-HU" dirty="0" err="1"/>
              <a:t>know</a:t>
            </a:r>
            <a:r>
              <a:rPr lang="hu-HU" dirty="0"/>
              <a:t>, </a:t>
            </a:r>
            <a:r>
              <a:rPr lang="hu-HU" dirty="0" err="1"/>
              <a:t>what</a:t>
            </a:r>
            <a:r>
              <a:rPr lang="hu-HU" dirty="0"/>
              <a:t> I love, I </a:t>
            </a:r>
            <a:r>
              <a:rPr lang="hu-HU" dirty="0" err="1"/>
              <a:t>want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protect</a:t>
            </a:r>
            <a:r>
              <a:rPr lang="hu-HU" dirty="0"/>
              <a:t>"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81042469-A2F8-384A-A478-DEBF818FE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49" y="4781358"/>
            <a:ext cx="2890553" cy="1925108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799EE7A0-2230-7E4B-A0F7-9894932243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13" y="4781358"/>
            <a:ext cx="2936383" cy="1957589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4F38E892-517D-3D43-BD7A-E33C6099F2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93" y="4771569"/>
            <a:ext cx="2917027" cy="194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3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05DF96-06BB-8A4E-8375-C940ECAE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08" y="258329"/>
            <a:ext cx="10993193" cy="862133"/>
          </a:xfrm>
        </p:spPr>
        <p:txBody>
          <a:bodyPr>
            <a:normAutofit/>
          </a:bodyPr>
          <a:lstStyle/>
          <a:p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Photo </a:t>
            </a:r>
            <a:r>
              <a:rPr lang="hu-HU" altLang="hu-HU" sz="2400" b="1" dirty="0" err="1">
                <a:solidFill>
                  <a:srgbClr val="B6CB5D"/>
                </a:solidFill>
                <a:latin typeface="+mn-lt"/>
              </a:rPr>
              <a:t>competition</a:t>
            </a:r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: The </a:t>
            </a:r>
            <a:r>
              <a:rPr lang="hu-HU" altLang="hu-HU" sz="2400" b="1" dirty="0" err="1">
                <a:solidFill>
                  <a:srgbClr val="B6CB5D"/>
                </a:solidFill>
                <a:latin typeface="+mn-lt"/>
              </a:rPr>
              <a:t>secrets</a:t>
            </a:r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 of </a:t>
            </a:r>
            <a:r>
              <a:rPr lang="hu-HU" altLang="hu-HU" sz="2400" b="1" dirty="0" err="1">
                <a:solidFill>
                  <a:srgbClr val="B6CB5D"/>
                </a:solidFill>
                <a:latin typeface="+mn-lt"/>
              </a:rPr>
              <a:t>the</a:t>
            </a:r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 </a:t>
            </a:r>
            <a:r>
              <a:rPr lang="hu-HU" altLang="hu-HU" sz="2400" b="1" dirty="0" err="1">
                <a:solidFill>
                  <a:srgbClr val="B6CB5D"/>
                </a:solidFill>
                <a:latin typeface="+mn-lt"/>
              </a:rPr>
              <a:t>grasslands</a:t>
            </a:r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 I.</a:t>
            </a:r>
            <a:endParaRPr lang="hu-HU" sz="2400" b="1" dirty="0">
              <a:solidFill>
                <a:srgbClr val="B6CB5D"/>
              </a:solidFill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694B56-3DE7-1041-9C86-02348F52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08" y="1004553"/>
            <a:ext cx="11590986" cy="57019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hu-HU" sz="2300" dirty="0"/>
            </a:br>
            <a:r>
              <a:rPr lang="hu-HU" sz="2300" dirty="0"/>
              <a:t>I</a:t>
            </a:r>
            <a:r>
              <a:rPr lang="hu-HU" sz="2400" dirty="0"/>
              <a:t>t </a:t>
            </a:r>
            <a:r>
              <a:rPr lang="hu-HU" sz="2400" dirty="0" err="1"/>
              <a:t>was</a:t>
            </a:r>
            <a:r>
              <a:rPr lang="hu-HU" sz="2400" dirty="0"/>
              <a:t> </a:t>
            </a:r>
            <a:r>
              <a:rPr lang="hu-HU" sz="2400" dirty="0" err="1"/>
              <a:t>first</a:t>
            </a:r>
            <a:r>
              <a:rPr lang="hu-HU" sz="2400" dirty="0"/>
              <a:t> </a:t>
            </a:r>
            <a:r>
              <a:rPr lang="hu-HU" sz="2400" dirty="0" err="1"/>
              <a:t>announced</a:t>
            </a:r>
            <a:r>
              <a:rPr lang="hu-HU" sz="2400" dirty="0"/>
              <a:t> in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summer</a:t>
            </a:r>
            <a:r>
              <a:rPr lang="hu-HU" sz="2400" dirty="0"/>
              <a:t> of 2020 </a:t>
            </a: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intent</a:t>
            </a:r>
            <a:r>
              <a:rPr lang="hu-HU" sz="2400" dirty="0"/>
              <a:t> of </a:t>
            </a:r>
            <a:r>
              <a:rPr lang="hu-HU" sz="2400" dirty="0" err="1"/>
              <a:t>creating</a:t>
            </a:r>
            <a:r>
              <a:rPr lang="hu-HU" sz="2400" dirty="0"/>
              <a:t> a </a:t>
            </a:r>
            <a:r>
              <a:rPr lang="hu-HU" sz="2400" dirty="0" err="1"/>
              <a:t>tradition</a:t>
            </a:r>
            <a:r>
              <a:rPr lang="hu-HU" sz="2400" dirty="0"/>
              <a:t>.</a:t>
            </a:r>
            <a:endParaRPr lang="hu-HU" altLang="hu-HU" sz="2300" b="1" dirty="0"/>
          </a:p>
          <a:p>
            <a:pPr marL="0" indent="0" algn="ctr">
              <a:buNone/>
            </a:pPr>
            <a:endParaRPr lang="hu-HU" altLang="hu-HU" sz="2300" b="1" dirty="0"/>
          </a:p>
          <a:p>
            <a:pPr>
              <a:buFontTx/>
              <a:buChar char="-"/>
            </a:pPr>
            <a:r>
              <a:rPr lang="hu-HU" sz="2400" dirty="0"/>
              <a:t>The </a:t>
            </a:r>
            <a:r>
              <a:rPr lang="hu-HU" sz="2400" dirty="0" err="1"/>
              <a:t>topic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first</a:t>
            </a:r>
            <a:r>
              <a:rPr lang="hu-HU" sz="2400" dirty="0"/>
              <a:t> </a:t>
            </a:r>
            <a:r>
              <a:rPr lang="hu-HU" sz="2400" dirty="0" err="1"/>
              <a:t>year</a:t>
            </a:r>
            <a:r>
              <a:rPr lang="hu-HU" sz="2400" dirty="0"/>
              <a:t> </a:t>
            </a:r>
            <a:r>
              <a:rPr lang="hu-HU" sz="2400" dirty="0" err="1"/>
              <a:t>was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presentation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plant</a:t>
            </a:r>
            <a:r>
              <a:rPr lang="hu-HU" sz="2400" dirty="0"/>
              <a:t> species of </a:t>
            </a:r>
            <a:r>
              <a:rPr lang="hu-HU" sz="2400" dirty="0" err="1"/>
              <a:t>grassland</a:t>
            </a:r>
            <a:r>
              <a:rPr lang="hu-HU" sz="2400" dirty="0"/>
              <a:t> </a:t>
            </a:r>
            <a:r>
              <a:rPr lang="hu-HU" sz="2400" dirty="0" err="1"/>
              <a:t>habitats</a:t>
            </a:r>
            <a:endParaRPr lang="hu-HU" sz="2400" dirty="0"/>
          </a:p>
          <a:p>
            <a:pPr>
              <a:buFontTx/>
              <a:buChar char="-"/>
            </a:pPr>
            <a:r>
              <a:rPr lang="hu-HU" sz="2400" dirty="0"/>
              <a:t>Both </a:t>
            </a:r>
            <a:r>
              <a:rPr lang="hu-HU" sz="2400" dirty="0" err="1"/>
              <a:t>amateur</a:t>
            </a:r>
            <a:r>
              <a:rPr lang="hu-HU" sz="2400" dirty="0"/>
              <a:t> and </a:t>
            </a:r>
            <a:r>
              <a:rPr lang="hu-HU" sz="2400" dirty="0" err="1"/>
              <a:t>professional</a:t>
            </a:r>
            <a:r>
              <a:rPr lang="hu-HU" sz="2400" dirty="0"/>
              <a:t> </a:t>
            </a:r>
            <a:r>
              <a:rPr lang="hu-HU" sz="2400" dirty="0" err="1"/>
              <a:t>photographers</a:t>
            </a:r>
            <a:r>
              <a:rPr lang="hu-HU" sz="2400" dirty="0"/>
              <a:t> </a:t>
            </a:r>
            <a:r>
              <a:rPr lang="hu-HU" sz="2400" dirty="0" err="1"/>
              <a:t>could</a:t>
            </a:r>
            <a:r>
              <a:rPr lang="hu-HU" sz="2400" dirty="0"/>
              <a:t> </a:t>
            </a:r>
            <a:r>
              <a:rPr lang="hu-HU" sz="2400" dirty="0" err="1"/>
              <a:t>apply</a:t>
            </a:r>
            <a:endParaRPr lang="hu-HU" altLang="hu-HU" sz="2300" dirty="0"/>
          </a:p>
          <a:p>
            <a:pPr>
              <a:buFontTx/>
              <a:buChar char="-"/>
            </a:pPr>
            <a:r>
              <a:rPr lang="hu-HU" sz="2400" dirty="0"/>
              <a:t>2 </a:t>
            </a:r>
            <a:r>
              <a:rPr lang="hu-HU" sz="2400" dirty="0" err="1"/>
              <a:t>months</a:t>
            </a:r>
            <a:r>
              <a:rPr lang="hu-HU" sz="2400" dirty="0"/>
              <a:t> </a:t>
            </a:r>
            <a:r>
              <a:rPr lang="hu-HU" sz="2400" dirty="0" err="1"/>
              <a:t>application</a:t>
            </a:r>
            <a:r>
              <a:rPr lang="hu-HU" sz="2400" dirty="0"/>
              <a:t> </a:t>
            </a:r>
            <a:r>
              <a:rPr lang="hu-HU" sz="2400" dirty="0" err="1"/>
              <a:t>period</a:t>
            </a:r>
            <a:endParaRPr lang="hu-HU" altLang="hu-HU" sz="2300" dirty="0"/>
          </a:p>
          <a:p>
            <a:pPr>
              <a:buFontTx/>
              <a:buChar char="-"/>
            </a:pPr>
            <a:r>
              <a:rPr lang="hu-HU" altLang="hu-HU" sz="2300" dirty="0"/>
              <a:t>No </a:t>
            </a:r>
            <a:r>
              <a:rPr lang="hu-HU" altLang="hu-HU" sz="2300" dirty="0" err="1"/>
              <a:t>application</a:t>
            </a:r>
            <a:r>
              <a:rPr lang="hu-HU" altLang="hu-HU" sz="2300" dirty="0"/>
              <a:t> </a:t>
            </a:r>
            <a:r>
              <a:rPr lang="hu-HU" altLang="hu-HU" sz="2300" dirty="0" err="1"/>
              <a:t>fee</a:t>
            </a:r>
            <a:endParaRPr lang="hu-HU" altLang="hu-HU" sz="2300" dirty="0"/>
          </a:p>
          <a:p>
            <a:pPr>
              <a:buFontTx/>
              <a:buChar char="-"/>
            </a:pPr>
            <a:r>
              <a:rPr lang="hu-HU" sz="2400" dirty="0" err="1"/>
              <a:t>Applicants</a:t>
            </a:r>
            <a:r>
              <a:rPr lang="hu-HU" sz="2400" dirty="0"/>
              <a:t> </a:t>
            </a:r>
            <a:r>
              <a:rPr lang="hu-HU" sz="2400" dirty="0" err="1"/>
              <a:t>were</a:t>
            </a:r>
            <a:r>
              <a:rPr lang="hu-HU" sz="2400" dirty="0"/>
              <a:t> </a:t>
            </a:r>
            <a:r>
              <a:rPr lang="hu-HU" sz="2400" dirty="0" err="1"/>
              <a:t>required</a:t>
            </a:r>
            <a:r>
              <a:rPr lang="hu-HU" sz="2400" dirty="0"/>
              <a:t> </a:t>
            </a:r>
            <a:r>
              <a:rPr lang="hu-HU" sz="2400" dirty="0" err="1"/>
              <a:t>to</a:t>
            </a:r>
            <a:r>
              <a:rPr lang="hu-HU" sz="2400" dirty="0"/>
              <a:t> </a:t>
            </a:r>
            <a:r>
              <a:rPr lang="hu-HU" sz="2400" dirty="0" err="1"/>
              <a:t>indicate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location</a:t>
            </a:r>
            <a:r>
              <a:rPr lang="hu-HU" sz="2400" dirty="0"/>
              <a:t> </a:t>
            </a:r>
            <a:r>
              <a:rPr lang="hu-HU" sz="2400" dirty="0" err="1"/>
              <a:t>where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image </a:t>
            </a:r>
            <a:r>
              <a:rPr lang="hu-HU" sz="2400" dirty="0" err="1"/>
              <a:t>was</a:t>
            </a:r>
            <a:r>
              <a:rPr lang="hu-HU" sz="2400" dirty="0"/>
              <a:t> </a:t>
            </a:r>
            <a:r>
              <a:rPr lang="hu-HU" sz="2400" dirty="0" err="1"/>
              <a:t>taken</a:t>
            </a:r>
            <a:r>
              <a:rPr lang="hu-HU" sz="2400" dirty="0"/>
              <a:t> and </a:t>
            </a:r>
            <a:r>
              <a:rPr lang="hu-HU" sz="2400" dirty="0" err="1"/>
              <a:t>the</a:t>
            </a:r>
            <a:r>
              <a:rPr lang="hu-HU" sz="2400" dirty="0"/>
              <a:t> species </a:t>
            </a:r>
            <a:r>
              <a:rPr lang="hu-HU" sz="2400" dirty="0" err="1"/>
              <a:t>shown</a:t>
            </a:r>
            <a:r>
              <a:rPr lang="hu-HU" sz="2400" dirty="0"/>
              <a:t> in </a:t>
            </a:r>
            <a:r>
              <a:rPr lang="hu-HU" sz="2400" dirty="0" err="1"/>
              <a:t>the</a:t>
            </a:r>
            <a:r>
              <a:rPr lang="hu-HU" sz="2400" dirty="0"/>
              <a:t> image</a:t>
            </a:r>
            <a:endParaRPr lang="hu-HU" altLang="hu-HU" sz="2300" dirty="0"/>
          </a:p>
          <a:p>
            <a:pPr marL="0" indent="0">
              <a:buNone/>
            </a:pPr>
            <a:r>
              <a:rPr lang="hu-HU" altLang="hu-HU" sz="2300" dirty="0"/>
              <a:t>-   </a:t>
            </a:r>
            <a:r>
              <a:rPr lang="hu-HU" sz="2400" dirty="0" err="1"/>
              <a:t>Jury</a:t>
            </a:r>
            <a:r>
              <a:rPr lang="hu-HU" sz="2400" dirty="0"/>
              <a:t>: </a:t>
            </a:r>
            <a:r>
              <a:rPr lang="hu-HU" sz="2400" dirty="0" err="1"/>
              <a:t>professionals</a:t>
            </a:r>
            <a:r>
              <a:rPr lang="hu-HU" sz="2400" dirty="0"/>
              <a:t> and </a:t>
            </a:r>
            <a:r>
              <a:rPr lang="hu-HU" sz="2400" dirty="0" err="1"/>
              <a:t>celebrities</a:t>
            </a:r>
            <a:r>
              <a:rPr lang="hu-HU" sz="2400" dirty="0"/>
              <a:t> (</a:t>
            </a:r>
            <a:r>
              <a:rPr lang="hu-HU" sz="2400" dirty="0" err="1"/>
              <a:t>photographers</a:t>
            </a:r>
            <a:r>
              <a:rPr lang="hu-HU" sz="2400" dirty="0"/>
              <a:t>, </a:t>
            </a:r>
            <a:r>
              <a:rPr lang="hu-HU" sz="2400" dirty="0" err="1"/>
              <a:t>bloggers</a:t>
            </a:r>
            <a:r>
              <a:rPr lang="hu-HU" sz="2400" dirty="0"/>
              <a:t>, </a:t>
            </a:r>
            <a:r>
              <a:rPr lang="hu-HU" sz="2400" dirty="0" err="1"/>
              <a:t>actresses</a:t>
            </a:r>
            <a:r>
              <a:rPr lang="hu-HU" sz="2400" dirty="0"/>
              <a:t>)</a:t>
            </a:r>
            <a:endParaRPr lang="hu-HU" altLang="hu-HU" sz="2300" dirty="0"/>
          </a:p>
          <a:p>
            <a:pPr>
              <a:buFontTx/>
              <a:buChar char="-"/>
            </a:pPr>
            <a:r>
              <a:rPr lang="hu-HU" sz="2400" dirty="0"/>
              <a:t>The </a:t>
            </a:r>
            <a:r>
              <a:rPr lang="hu-HU" sz="2400" dirty="0" err="1"/>
              <a:t>audience</a:t>
            </a:r>
            <a:r>
              <a:rPr lang="hu-HU" sz="2400" dirty="0"/>
              <a:t> </a:t>
            </a:r>
            <a:r>
              <a:rPr lang="hu-HU" sz="2400" dirty="0" err="1"/>
              <a:t>award</a:t>
            </a:r>
            <a:r>
              <a:rPr lang="hu-HU" sz="2400" dirty="0"/>
              <a:t> </a:t>
            </a:r>
            <a:r>
              <a:rPr lang="hu-HU" sz="2400" dirty="0" err="1"/>
              <a:t>was</a:t>
            </a:r>
            <a:r>
              <a:rPr lang="hu-HU" sz="2400" dirty="0"/>
              <a:t> </a:t>
            </a:r>
            <a:r>
              <a:rPr lang="hu-HU" sz="2400" dirty="0" err="1"/>
              <a:t>voted</a:t>
            </a:r>
            <a:r>
              <a:rPr lang="hu-HU" sz="2400" dirty="0"/>
              <a:t> </a:t>
            </a:r>
            <a:r>
              <a:rPr lang="hu-HU" sz="2400" dirty="0" err="1"/>
              <a:t>on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Facebook </a:t>
            </a:r>
            <a:r>
              <a:rPr lang="hu-HU" sz="2400" dirty="0" err="1"/>
              <a:t>users</a:t>
            </a:r>
            <a:endParaRPr lang="hu-HU" sz="2400" dirty="0"/>
          </a:p>
          <a:p>
            <a:pPr>
              <a:buFontTx/>
              <a:buChar char="-"/>
            </a:pPr>
            <a:endParaRPr lang="hu-HU" altLang="hu-HU" sz="2300" u="sng" dirty="0"/>
          </a:p>
          <a:p>
            <a:pPr marL="0" indent="0">
              <a:buNone/>
            </a:pPr>
            <a:r>
              <a:rPr lang="hu-HU" altLang="hu-HU" sz="2300" u="sng" dirty="0" err="1"/>
              <a:t>Communication</a:t>
            </a:r>
            <a:r>
              <a:rPr lang="hu-HU" altLang="hu-HU" sz="2300" u="sng" dirty="0"/>
              <a:t> </a:t>
            </a:r>
            <a:r>
              <a:rPr lang="hu-HU" altLang="hu-HU" sz="2300" u="sng" dirty="0" err="1"/>
              <a:t>channels</a:t>
            </a:r>
            <a:r>
              <a:rPr lang="hu-HU" altLang="hu-HU" sz="2300" u="sng" dirty="0"/>
              <a:t>: </a:t>
            </a:r>
          </a:p>
          <a:p>
            <a:pPr marL="0" indent="0">
              <a:buNone/>
            </a:pPr>
            <a:r>
              <a:rPr lang="hu-HU" altLang="hu-HU" sz="2300" dirty="0"/>
              <a:t>GRASSLAND-HU </a:t>
            </a:r>
            <a:r>
              <a:rPr lang="hu-HU" altLang="hu-HU" sz="2300" dirty="0" err="1"/>
              <a:t>webpage</a:t>
            </a:r>
            <a:r>
              <a:rPr lang="hu-HU" altLang="hu-HU" sz="2300" dirty="0"/>
              <a:t>, </a:t>
            </a:r>
          </a:p>
          <a:p>
            <a:pPr marL="0" indent="0">
              <a:buNone/>
            </a:pPr>
            <a:r>
              <a:rPr lang="hu-HU" altLang="hu-HU" sz="2300" dirty="0"/>
              <a:t>GRASSLAND-HU Facebook </a:t>
            </a:r>
            <a:r>
              <a:rPr lang="hu-HU" altLang="hu-HU" sz="2300" dirty="0" err="1"/>
              <a:t>page</a:t>
            </a:r>
            <a:r>
              <a:rPr lang="hu-HU" altLang="hu-HU" sz="2300" dirty="0"/>
              <a:t> (</a:t>
            </a:r>
            <a:r>
              <a:rPr lang="hu-HU" altLang="hu-HU" sz="2300" dirty="0" err="1"/>
              <a:t>paid</a:t>
            </a:r>
            <a:r>
              <a:rPr lang="hu-HU" altLang="hu-HU" sz="2300" dirty="0"/>
              <a:t> </a:t>
            </a:r>
            <a:r>
              <a:rPr lang="hu-HU" altLang="hu-HU" sz="2300" dirty="0" err="1"/>
              <a:t>advertising</a:t>
            </a:r>
            <a:r>
              <a:rPr lang="hu-HU" altLang="hu-HU" sz="2300" dirty="0"/>
              <a:t>),</a:t>
            </a:r>
          </a:p>
          <a:p>
            <a:pPr marL="0" indent="0">
              <a:buNone/>
            </a:pPr>
            <a:r>
              <a:rPr lang="hu-HU" altLang="hu-HU" sz="2300" dirty="0" err="1"/>
              <a:t>Communication</a:t>
            </a:r>
            <a:r>
              <a:rPr lang="hu-HU" altLang="hu-HU" sz="2300" dirty="0"/>
              <a:t> </a:t>
            </a:r>
            <a:r>
              <a:rPr lang="hu-HU" altLang="hu-HU" sz="2300" dirty="0" err="1"/>
              <a:t>channels</a:t>
            </a:r>
            <a:r>
              <a:rPr lang="hu-HU" altLang="hu-HU" sz="2300" dirty="0"/>
              <a:t> of </a:t>
            </a:r>
            <a:r>
              <a:rPr lang="hu-HU" altLang="hu-HU" sz="2300" dirty="0" err="1"/>
              <a:t>the</a:t>
            </a:r>
            <a:r>
              <a:rPr lang="hu-HU" altLang="hu-HU" sz="2300" dirty="0"/>
              <a:t> </a:t>
            </a:r>
            <a:r>
              <a:rPr lang="hu-HU" altLang="hu-HU" sz="2300" dirty="0" err="1"/>
              <a:t>partners</a:t>
            </a:r>
            <a:r>
              <a:rPr lang="hu-HU" altLang="hu-HU" sz="2300" dirty="0"/>
              <a:t> (</a:t>
            </a:r>
            <a:r>
              <a:rPr lang="hu-HU" altLang="hu-HU" sz="2300" dirty="0" err="1"/>
              <a:t>Fb</a:t>
            </a:r>
            <a:r>
              <a:rPr lang="hu-HU" altLang="hu-HU" sz="2300" dirty="0"/>
              <a:t> </a:t>
            </a:r>
            <a:r>
              <a:rPr lang="hu-HU" altLang="hu-HU" sz="2300" dirty="0" err="1"/>
              <a:t>pages</a:t>
            </a:r>
            <a:r>
              <a:rPr lang="hu-HU" altLang="hu-HU" sz="2300" dirty="0"/>
              <a:t>, </a:t>
            </a:r>
            <a:r>
              <a:rPr lang="hu-HU" altLang="hu-HU" sz="2300" dirty="0" err="1"/>
              <a:t>webpages</a:t>
            </a:r>
            <a:r>
              <a:rPr lang="hu-HU" altLang="hu-HU" sz="2300" dirty="0"/>
              <a:t>),</a:t>
            </a:r>
          </a:p>
          <a:p>
            <a:pPr marL="0" indent="0">
              <a:buNone/>
            </a:pPr>
            <a:r>
              <a:rPr lang="hu-HU" altLang="hu-HU" sz="2300" dirty="0"/>
              <a:t>Press </a:t>
            </a:r>
            <a:r>
              <a:rPr lang="hu-HU" altLang="hu-HU" sz="2300" dirty="0" err="1"/>
              <a:t>releases</a:t>
            </a:r>
            <a:r>
              <a:rPr lang="hu-HU" altLang="hu-HU" sz="2300" dirty="0"/>
              <a:t> (</a:t>
            </a:r>
            <a:r>
              <a:rPr lang="hu-HU" altLang="hu-HU" sz="2300" dirty="0" err="1"/>
              <a:t>opening</a:t>
            </a:r>
            <a:r>
              <a:rPr lang="hu-HU" altLang="hu-HU" sz="2300" dirty="0"/>
              <a:t>, </a:t>
            </a:r>
            <a:r>
              <a:rPr lang="hu-HU" altLang="hu-HU" sz="2300" dirty="0" err="1"/>
              <a:t>closing</a:t>
            </a:r>
            <a:r>
              <a:rPr lang="hu-HU" altLang="hu-HU" sz="2300" dirty="0"/>
              <a:t>)                          </a:t>
            </a:r>
          </a:p>
          <a:p>
            <a:pPr marL="0" indent="0">
              <a:buNone/>
            </a:pPr>
            <a:r>
              <a:rPr lang="hu-HU" altLang="hu-HU" sz="1900" dirty="0"/>
              <a:t>	</a:t>
            </a:r>
            <a:br>
              <a:rPr lang="hu-HU" altLang="hu-HU" sz="1900" dirty="0"/>
            </a:br>
            <a:r>
              <a:rPr lang="hu-HU" altLang="hu-HU" sz="1900" dirty="0"/>
              <a:t>		</a:t>
            </a:r>
            <a:br>
              <a:rPr lang="hu-HU" altLang="hu-HU" sz="1900" dirty="0"/>
            </a:br>
            <a:endParaRPr lang="hu-HU" altLang="hu-HU" sz="1900" dirty="0"/>
          </a:p>
          <a:p>
            <a:pPr marL="0" indent="0">
              <a:buNone/>
            </a:pPr>
            <a:endParaRPr lang="hu-HU" sz="1600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B66AF7B-4071-B04A-9EE9-F643B925F637}"/>
              </a:ext>
            </a:extLst>
          </p:cNvPr>
          <p:cNvSpPr/>
          <p:nvPr/>
        </p:nvSpPr>
        <p:spPr>
          <a:xfrm>
            <a:off x="586221" y="213251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altLang="hu-HU" sz="1600" dirty="0">
              <a:latin typeface="Arial Unicode MS"/>
            </a:endParaRPr>
          </a:p>
          <a:p>
            <a:pPr>
              <a:buFontTx/>
              <a:buChar char="-"/>
            </a:pPr>
            <a:endParaRPr lang="hu-HU" altLang="hu-HU" sz="1200" dirty="0"/>
          </a:p>
          <a:p>
            <a:endParaRPr lang="hu-HU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Ábra 6">
            <a:extLst>
              <a:ext uri="{FF2B5EF4-FFF2-40B4-BE49-F238E27FC236}">
                <a16:creationId xmlns:a16="http://schemas.microsoft.com/office/drawing/2014/main" id="{302FE768-E725-4C25-96CE-05168D92A2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490" y="5932401"/>
            <a:ext cx="2172659" cy="774065"/>
          </a:xfrm>
          <a:prstGeom prst="rect">
            <a:avLst/>
          </a:prstGeom>
        </p:spPr>
      </p:pic>
      <p:pic>
        <p:nvPicPr>
          <p:cNvPr id="10" name="Ábra 3">
            <a:extLst>
              <a:ext uri="{FF2B5EF4-FFF2-40B4-BE49-F238E27FC236}">
                <a16:creationId xmlns:a16="http://schemas.microsoft.com/office/drawing/2014/main" id="{AFD91A9A-0C26-44AF-B8F3-30D33493D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51979" y="0"/>
            <a:ext cx="12880390" cy="151534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A903F9C-011A-0947-81C2-D8170949C16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92" y="4284327"/>
            <a:ext cx="4306024" cy="242213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077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05DF96-06BB-8A4E-8375-C940ECAE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08" y="263656"/>
            <a:ext cx="11320529" cy="778671"/>
          </a:xfrm>
        </p:spPr>
        <p:txBody>
          <a:bodyPr>
            <a:normAutofit/>
          </a:bodyPr>
          <a:lstStyle/>
          <a:p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Photo </a:t>
            </a:r>
            <a:r>
              <a:rPr lang="hu-HU" altLang="hu-HU" sz="2400" b="1" dirty="0" err="1">
                <a:solidFill>
                  <a:srgbClr val="B6CB5D"/>
                </a:solidFill>
                <a:latin typeface="+mn-lt"/>
              </a:rPr>
              <a:t>competition</a:t>
            </a:r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: The </a:t>
            </a:r>
            <a:r>
              <a:rPr lang="hu-HU" altLang="hu-HU" sz="2400" b="1" dirty="0" err="1">
                <a:solidFill>
                  <a:srgbClr val="B6CB5D"/>
                </a:solidFill>
                <a:latin typeface="+mn-lt"/>
              </a:rPr>
              <a:t>secrets</a:t>
            </a:r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 of </a:t>
            </a:r>
            <a:r>
              <a:rPr lang="hu-HU" altLang="hu-HU" sz="2400" b="1" dirty="0" err="1">
                <a:solidFill>
                  <a:srgbClr val="B6CB5D"/>
                </a:solidFill>
                <a:latin typeface="+mn-lt"/>
              </a:rPr>
              <a:t>the</a:t>
            </a:r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 </a:t>
            </a:r>
            <a:r>
              <a:rPr lang="hu-HU" altLang="hu-HU" sz="2400" b="1" dirty="0" err="1">
                <a:solidFill>
                  <a:srgbClr val="B6CB5D"/>
                </a:solidFill>
                <a:latin typeface="+mn-lt"/>
              </a:rPr>
              <a:t>grasslands</a:t>
            </a:r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 I.</a:t>
            </a:r>
            <a:endParaRPr lang="hu-HU" sz="2400" b="1" dirty="0">
              <a:solidFill>
                <a:srgbClr val="B6CB5D"/>
              </a:solidFill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694B56-3DE7-1041-9C86-02348F52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23" y="848753"/>
            <a:ext cx="11590986" cy="5185291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hu-HU" sz="1900" dirty="0"/>
            </a:br>
            <a:r>
              <a:rPr lang="hu-HU" sz="1900" u="sng" dirty="0" err="1"/>
              <a:t>Results</a:t>
            </a:r>
            <a:r>
              <a:rPr lang="hu-HU" altLang="hu-HU" sz="1900" u="sng" dirty="0"/>
              <a:t>:</a:t>
            </a:r>
          </a:p>
          <a:p>
            <a:pPr>
              <a:buFontTx/>
              <a:buChar char="-"/>
            </a:pPr>
            <a:r>
              <a:rPr lang="hu-HU" sz="2000" dirty="0"/>
              <a:t>149 </a:t>
            </a:r>
            <a:r>
              <a:rPr lang="hu-HU" sz="2000" dirty="0" err="1"/>
              <a:t>applicants</a:t>
            </a:r>
            <a:r>
              <a:rPr lang="hu-HU" sz="2000" dirty="0"/>
              <a:t> - 605 </a:t>
            </a:r>
            <a:r>
              <a:rPr lang="hu-HU" sz="2000" dirty="0" err="1"/>
              <a:t>pictures</a:t>
            </a:r>
            <a:r>
              <a:rPr lang="hu-HU" sz="2000" dirty="0"/>
              <a:t> (</a:t>
            </a:r>
            <a:r>
              <a:rPr lang="hu-HU" sz="2000" dirty="0" err="1"/>
              <a:t>one</a:t>
            </a:r>
            <a:r>
              <a:rPr lang="hu-HU" sz="2000" dirty="0"/>
              <a:t> </a:t>
            </a:r>
            <a:r>
              <a:rPr lang="hu-HU" sz="2000" dirty="0" err="1"/>
              <a:t>applicant</a:t>
            </a:r>
            <a:r>
              <a:rPr lang="hu-HU" sz="2000" dirty="0"/>
              <a:t> </a:t>
            </a:r>
            <a:r>
              <a:rPr lang="hu-HU" sz="2000" dirty="0" err="1"/>
              <a:t>could</a:t>
            </a:r>
            <a:r>
              <a:rPr lang="hu-HU" sz="2000" dirty="0"/>
              <a:t> </a:t>
            </a:r>
            <a:r>
              <a:rPr lang="hu-HU" sz="2000" dirty="0" err="1"/>
              <a:t>send</a:t>
            </a:r>
            <a:r>
              <a:rPr lang="hu-HU" sz="2000" dirty="0"/>
              <a:t> maximum 5 </a:t>
            </a:r>
            <a:r>
              <a:rPr lang="hu-HU" sz="2000" dirty="0" err="1"/>
              <a:t>pictures</a:t>
            </a:r>
            <a:r>
              <a:rPr lang="hu-HU" sz="2000" dirty="0"/>
              <a:t>) </a:t>
            </a:r>
          </a:p>
          <a:p>
            <a:pPr>
              <a:buFontTx/>
              <a:buChar char="-"/>
            </a:pPr>
            <a:r>
              <a:rPr lang="hu-HU" sz="2000" dirty="0" err="1"/>
              <a:t>Award</a:t>
            </a:r>
            <a:r>
              <a:rPr lang="hu-HU" sz="2000" dirty="0"/>
              <a:t> </a:t>
            </a:r>
            <a:r>
              <a:rPr lang="hu-HU" sz="2000" dirty="0" err="1"/>
              <a:t>ceremony</a:t>
            </a:r>
            <a:r>
              <a:rPr lang="hu-HU" sz="2000" dirty="0"/>
              <a:t> and </a:t>
            </a:r>
            <a:r>
              <a:rPr lang="hu-HU" sz="2000" dirty="0" err="1"/>
              <a:t>exhibition</a:t>
            </a:r>
            <a:r>
              <a:rPr lang="hu-HU" sz="2000" dirty="0"/>
              <a:t> </a:t>
            </a:r>
            <a:r>
              <a:rPr lang="hu-HU" sz="2000" dirty="0" err="1"/>
              <a:t>opening</a:t>
            </a:r>
            <a:r>
              <a:rPr lang="hu-HU" sz="2000" dirty="0"/>
              <a:t> (</a:t>
            </a:r>
            <a:r>
              <a:rPr lang="hu-HU" sz="2000" dirty="0" err="1"/>
              <a:t>press</a:t>
            </a:r>
            <a:r>
              <a:rPr lang="hu-HU" sz="2000" dirty="0"/>
              <a:t> </a:t>
            </a:r>
            <a:r>
              <a:rPr lang="hu-HU" sz="2000" dirty="0" err="1"/>
              <a:t>public</a:t>
            </a:r>
            <a:r>
              <a:rPr lang="hu-HU" sz="2000" dirty="0"/>
              <a:t>)</a:t>
            </a:r>
          </a:p>
          <a:p>
            <a:pPr>
              <a:buFontTx/>
              <a:buChar char="-"/>
            </a:pPr>
            <a:r>
              <a:rPr lang="hu-HU" sz="2000" dirty="0" err="1"/>
              <a:t>Traveling</a:t>
            </a:r>
            <a:r>
              <a:rPr lang="hu-HU" sz="2000" dirty="0"/>
              <a:t> </a:t>
            </a:r>
            <a:r>
              <a:rPr lang="hu-HU" sz="2000" dirty="0" err="1"/>
              <a:t>exhibition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best</a:t>
            </a:r>
            <a:r>
              <a:rPr lang="hu-HU" sz="2000" dirty="0"/>
              <a:t> 30 </a:t>
            </a:r>
            <a:r>
              <a:rPr lang="hu-HU" sz="2000" dirty="0" err="1"/>
              <a:t>pictures</a:t>
            </a:r>
            <a:r>
              <a:rPr lang="hu-HU" sz="2000" dirty="0"/>
              <a:t>. The </a:t>
            </a:r>
            <a:r>
              <a:rPr lang="hu-HU" sz="2000" dirty="0" err="1"/>
              <a:t>locations</a:t>
            </a:r>
            <a:r>
              <a:rPr lang="hu-HU" sz="2000" dirty="0"/>
              <a:t> </a:t>
            </a:r>
            <a:r>
              <a:rPr lang="hu-HU" sz="2000" dirty="0" err="1"/>
              <a:t>are</a:t>
            </a:r>
            <a:r>
              <a:rPr lang="hu-HU" sz="2000" dirty="0"/>
              <a:t> </a:t>
            </a:r>
            <a:r>
              <a:rPr lang="hu-HU" sz="2000" dirty="0" err="1"/>
              <a:t>provided</a:t>
            </a:r>
            <a:r>
              <a:rPr lang="hu-HU" sz="2000" dirty="0"/>
              <a:t> </a:t>
            </a:r>
            <a:r>
              <a:rPr lang="hu-HU" sz="2000" dirty="0" err="1"/>
              <a:t>by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</a:p>
          <a:p>
            <a:pPr marL="0" indent="0">
              <a:buNone/>
            </a:pPr>
            <a:r>
              <a:rPr lang="hu-HU" sz="2000" dirty="0"/>
              <a:t>    </a:t>
            </a:r>
            <a:r>
              <a:rPr lang="hu-HU" sz="2000" dirty="0" err="1"/>
              <a:t>partners</a:t>
            </a:r>
            <a:r>
              <a:rPr lang="hu-HU" sz="2000" dirty="0"/>
              <a:t> (</a:t>
            </a:r>
            <a:r>
              <a:rPr lang="hu-HU" sz="2000" dirty="0" err="1"/>
              <a:t>national</a:t>
            </a:r>
            <a:r>
              <a:rPr lang="hu-HU" sz="2000" dirty="0"/>
              <a:t> </a:t>
            </a:r>
            <a:r>
              <a:rPr lang="hu-HU" sz="2000" dirty="0" err="1"/>
              <a:t>parks</a:t>
            </a:r>
            <a:r>
              <a:rPr lang="hu-HU" sz="2000" dirty="0"/>
              <a:t>) </a:t>
            </a:r>
          </a:p>
          <a:p>
            <a:pPr>
              <a:buFontTx/>
              <a:buChar char="-"/>
            </a:pPr>
            <a:r>
              <a:rPr lang="hu-HU" sz="2000" dirty="0"/>
              <a:t>Media </a:t>
            </a:r>
            <a:r>
              <a:rPr lang="hu-HU" sz="2000" dirty="0" err="1"/>
              <a:t>appearances</a:t>
            </a:r>
            <a:r>
              <a:rPr lang="hu-HU" sz="2000" dirty="0"/>
              <a:t>: TV, </a:t>
            </a:r>
            <a:r>
              <a:rPr lang="hu-HU" sz="2000" dirty="0" err="1"/>
              <a:t>radio</a:t>
            </a:r>
            <a:r>
              <a:rPr lang="hu-HU" sz="2000" dirty="0"/>
              <a:t>, online                    45 </a:t>
            </a:r>
            <a:r>
              <a:rPr lang="hu-HU" sz="2000" dirty="0" err="1"/>
              <a:t>pcs</a:t>
            </a:r>
            <a:r>
              <a:rPr lang="hu-HU" sz="2000" dirty="0"/>
              <a:t> </a:t>
            </a:r>
          </a:p>
          <a:p>
            <a:pPr>
              <a:buFontTx/>
              <a:buChar char="-"/>
            </a:pPr>
            <a:r>
              <a:rPr lang="hu-HU" sz="2000" dirty="0" err="1"/>
              <a:t>Traffic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website and </a:t>
            </a:r>
            <a:r>
              <a:rPr lang="hu-HU" sz="2000" dirty="0" err="1"/>
              <a:t>Fb</a:t>
            </a:r>
            <a:r>
              <a:rPr lang="hu-HU" sz="2000" dirty="0"/>
              <a:t> site has </a:t>
            </a:r>
            <a:r>
              <a:rPr lang="hu-HU" sz="2000" dirty="0" err="1"/>
              <a:t>increased</a:t>
            </a:r>
            <a:r>
              <a:rPr lang="hu-HU" sz="2000" dirty="0"/>
              <a:t> </a:t>
            </a:r>
            <a:r>
              <a:rPr lang="hu-HU" sz="2000" dirty="0" err="1"/>
              <a:t>significantly</a:t>
            </a:r>
            <a:br>
              <a:rPr lang="hu-HU" altLang="hu-HU" sz="1900" dirty="0"/>
            </a:br>
            <a:r>
              <a:rPr lang="hu-HU" altLang="hu-HU" sz="1900" dirty="0"/>
              <a:t>		</a:t>
            </a:r>
            <a:br>
              <a:rPr lang="hu-HU" altLang="hu-HU" sz="1900" dirty="0"/>
            </a:br>
            <a:endParaRPr lang="hu-HU" altLang="hu-HU" sz="1900" dirty="0"/>
          </a:p>
          <a:p>
            <a:pPr marL="0" indent="0">
              <a:buNone/>
            </a:pPr>
            <a:endParaRPr lang="hu-HU" sz="1600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B66AF7B-4071-B04A-9EE9-F643B925F637}"/>
              </a:ext>
            </a:extLst>
          </p:cNvPr>
          <p:cNvSpPr/>
          <p:nvPr/>
        </p:nvSpPr>
        <p:spPr>
          <a:xfrm>
            <a:off x="586221" y="213251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altLang="hu-HU" sz="1600" dirty="0">
              <a:latin typeface="Arial Unicode MS"/>
            </a:endParaRPr>
          </a:p>
          <a:p>
            <a:pPr>
              <a:buFontTx/>
              <a:buChar char="-"/>
            </a:pPr>
            <a:endParaRPr lang="hu-HU" altLang="hu-HU" sz="1200" dirty="0"/>
          </a:p>
          <a:p>
            <a:endParaRPr lang="hu-HU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Ábra 6">
            <a:extLst>
              <a:ext uri="{FF2B5EF4-FFF2-40B4-BE49-F238E27FC236}">
                <a16:creationId xmlns:a16="http://schemas.microsoft.com/office/drawing/2014/main" id="{302FE768-E725-4C25-96CE-05168D92A2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490" y="5932401"/>
            <a:ext cx="2172659" cy="774065"/>
          </a:xfrm>
          <a:prstGeom prst="rect">
            <a:avLst/>
          </a:prstGeom>
        </p:spPr>
      </p:pic>
      <p:pic>
        <p:nvPicPr>
          <p:cNvPr id="10" name="Ábra 3">
            <a:extLst>
              <a:ext uri="{FF2B5EF4-FFF2-40B4-BE49-F238E27FC236}">
                <a16:creationId xmlns:a16="http://schemas.microsoft.com/office/drawing/2014/main" id="{AFD91A9A-0C26-44AF-B8F3-30D33493D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51979" y="0"/>
            <a:ext cx="12880390" cy="15153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20959D0-2C40-ED4C-BF95-3187B218C7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26" y="1824832"/>
            <a:ext cx="3332774" cy="503316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50FFEF4-C128-444F-916A-EE6FEA1D0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73" y="3905296"/>
            <a:ext cx="4468958" cy="2952704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7419BC64-21B0-104C-A474-5617479AB7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96"/>
            <a:ext cx="4300678" cy="2952704"/>
          </a:xfrm>
          <a:prstGeom prst="rect">
            <a:avLst/>
          </a:prstGeom>
        </p:spPr>
      </p:pic>
      <p:sp>
        <p:nvSpPr>
          <p:cNvPr id="15" name="Jobbra mutató nyíl 14">
            <a:extLst>
              <a:ext uri="{FF2B5EF4-FFF2-40B4-BE49-F238E27FC236}">
                <a16:creationId xmlns:a16="http://schemas.microsoft.com/office/drawing/2014/main" id="{6F4DB0D0-C3DF-3F4F-8CD6-7870B60E003D}"/>
              </a:ext>
            </a:extLst>
          </p:cNvPr>
          <p:cNvSpPr/>
          <p:nvPr/>
        </p:nvSpPr>
        <p:spPr>
          <a:xfrm>
            <a:off x="4596952" y="3151000"/>
            <a:ext cx="965529" cy="27045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n>
                <a:solidFill>
                  <a:srgbClr val="AECB54"/>
                </a:solidFill>
              </a:ln>
              <a:solidFill>
                <a:srgbClr val="B6CB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6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05DF96-06BB-8A4E-8375-C940ECAE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10" y="365125"/>
            <a:ext cx="10917090" cy="930997"/>
          </a:xfrm>
        </p:spPr>
        <p:txBody>
          <a:bodyPr>
            <a:normAutofit/>
          </a:bodyPr>
          <a:lstStyle/>
          <a:p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Photo </a:t>
            </a:r>
            <a:r>
              <a:rPr lang="hu-HU" altLang="hu-HU" sz="2400" b="1" dirty="0" err="1">
                <a:solidFill>
                  <a:srgbClr val="B6CB5D"/>
                </a:solidFill>
                <a:latin typeface="+mn-lt"/>
              </a:rPr>
              <a:t>competition</a:t>
            </a:r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: The </a:t>
            </a:r>
            <a:r>
              <a:rPr lang="hu-HU" altLang="hu-HU" sz="2400" b="1" dirty="0" err="1">
                <a:solidFill>
                  <a:srgbClr val="B6CB5D"/>
                </a:solidFill>
                <a:latin typeface="+mn-lt"/>
              </a:rPr>
              <a:t>secrets</a:t>
            </a:r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 of </a:t>
            </a:r>
            <a:r>
              <a:rPr lang="hu-HU" altLang="hu-HU" sz="2400" b="1" dirty="0" err="1">
                <a:solidFill>
                  <a:srgbClr val="B6CB5D"/>
                </a:solidFill>
                <a:latin typeface="+mn-lt"/>
              </a:rPr>
              <a:t>the</a:t>
            </a:r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 </a:t>
            </a:r>
            <a:r>
              <a:rPr lang="hu-HU" altLang="hu-HU" sz="2400" b="1" dirty="0" err="1">
                <a:solidFill>
                  <a:srgbClr val="B6CB5D"/>
                </a:solidFill>
                <a:latin typeface="+mn-lt"/>
              </a:rPr>
              <a:t>grasslands</a:t>
            </a:r>
            <a:r>
              <a:rPr lang="hu-HU" altLang="hu-HU" sz="2400" b="1" dirty="0">
                <a:solidFill>
                  <a:srgbClr val="B6CB5D"/>
                </a:solidFill>
                <a:latin typeface="+mn-lt"/>
              </a:rPr>
              <a:t> II.</a:t>
            </a:r>
            <a:endParaRPr lang="hu-HU" sz="2400" b="1" dirty="0"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694B56-3DE7-1041-9C86-02348F525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hu-HU" sz="1900" dirty="0"/>
            </a:br>
            <a:endParaRPr lang="hu-HU" altLang="hu-HU" sz="2400" b="1" dirty="0"/>
          </a:p>
          <a:p>
            <a:pPr marL="0" indent="0" algn="ctr">
              <a:buNone/>
            </a:pPr>
            <a:endParaRPr lang="hu-HU" altLang="hu-HU" sz="1900" b="1" dirty="0"/>
          </a:p>
          <a:p>
            <a:pPr marL="0" indent="0">
              <a:buNone/>
            </a:pPr>
            <a:r>
              <a:rPr lang="hu-HU" altLang="hu-HU" sz="1900" dirty="0"/>
              <a:t>	</a:t>
            </a:r>
            <a:br>
              <a:rPr lang="hu-HU" altLang="hu-HU" sz="1900" dirty="0"/>
            </a:br>
            <a:r>
              <a:rPr lang="hu-HU" altLang="hu-HU" sz="1900" dirty="0"/>
              <a:t>		</a:t>
            </a:r>
            <a:br>
              <a:rPr lang="hu-HU" altLang="hu-HU" sz="1900" dirty="0"/>
            </a:br>
            <a:endParaRPr lang="hu-HU" altLang="hu-HU" sz="1900" dirty="0"/>
          </a:p>
          <a:p>
            <a:pPr marL="0" indent="0">
              <a:buNone/>
            </a:pPr>
            <a:endParaRPr lang="hu-HU" sz="1600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663AB80-5A8C-1248-BED5-530699D5F6F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6710" y="1043190"/>
            <a:ext cx="11584799" cy="5663276"/>
          </a:xfrm>
        </p:spPr>
        <p:txBody>
          <a:bodyPr/>
          <a:lstStyle/>
          <a:p>
            <a:pPr marL="0" indent="0">
              <a:buNone/>
            </a:pPr>
            <a:br>
              <a:rPr lang="hu-HU" dirty="0"/>
            </a:br>
            <a:r>
              <a:rPr lang="hu-HU" sz="2000" dirty="0"/>
              <a:t>The </a:t>
            </a:r>
            <a:r>
              <a:rPr lang="hu-HU" sz="2000" dirty="0" err="1"/>
              <a:t>topic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second</a:t>
            </a:r>
            <a:r>
              <a:rPr lang="hu-HU" sz="2000" dirty="0"/>
              <a:t> </a:t>
            </a:r>
            <a:r>
              <a:rPr lang="hu-HU" sz="2000" dirty="0" err="1"/>
              <a:t>year</a:t>
            </a:r>
            <a:r>
              <a:rPr lang="hu-HU" sz="2000" dirty="0"/>
              <a:t> </a:t>
            </a:r>
            <a:r>
              <a:rPr lang="hu-HU" sz="2000" dirty="0" err="1"/>
              <a:t>was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invertebrate</a:t>
            </a:r>
            <a:r>
              <a:rPr lang="hu-HU" sz="2000" dirty="0"/>
              <a:t> species of </a:t>
            </a:r>
            <a:r>
              <a:rPr lang="hu-HU" sz="2000" dirty="0" err="1"/>
              <a:t>grassland</a:t>
            </a:r>
            <a:r>
              <a:rPr lang="hu-HU" sz="2000" dirty="0"/>
              <a:t> </a:t>
            </a:r>
          </a:p>
          <a:p>
            <a:pPr marL="0" indent="0">
              <a:buNone/>
            </a:pPr>
            <a:r>
              <a:rPr lang="hu-HU" sz="2000" dirty="0"/>
              <a:t> habitats. </a:t>
            </a:r>
          </a:p>
          <a:p>
            <a:pPr marL="0" indent="0">
              <a:buNone/>
            </a:pPr>
            <a:r>
              <a:rPr lang="hu-HU" sz="2000" dirty="0"/>
              <a:t>The </a:t>
            </a:r>
            <a:r>
              <a:rPr lang="hu-HU" sz="2000" dirty="0" err="1"/>
              <a:t>methodology</a:t>
            </a:r>
            <a:r>
              <a:rPr lang="hu-HU" sz="2000" dirty="0"/>
              <a:t> </a:t>
            </a:r>
            <a:r>
              <a:rPr lang="hu-HU" sz="2000" dirty="0" err="1"/>
              <a:t>was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same</a:t>
            </a:r>
            <a:r>
              <a:rPr lang="hu-HU" sz="2000" dirty="0"/>
              <a:t>.</a:t>
            </a:r>
          </a:p>
          <a:p>
            <a:pPr marL="0" indent="0">
              <a:buNone/>
            </a:pPr>
            <a:r>
              <a:rPr lang="hu-HU" sz="2000" dirty="0"/>
              <a:t>The </a:t>
            </a:r>
            <a:r>
              <a:rPr lang="hu-HU" sz="2000" dirty="0" err="1"/>
              <a:t>number</a:t>
            </a:r>
            <a:r>
              <a:rPr lang="hu-HU" sz="2000" dirty="0"/>
              <a:t> of </a:t>
            </a:r>
            <a:r>
              <a:rPr lang="hu-HU" sz="2000" dirty="0" err="1"/>
              <a:t>competitors</a:t>
            </a:r>
            <a:r>
              <a:rPr lang="hu-HU" sz="2000" dirty="0"/>
              <a:t> has more </a:t>
            </a:r>
            <a:r>
              <a:rPr lang="hu-HU" sz="2000" dirty="0" err="1"/>
              <a:t>than</a:t>
            </a:r>
            <a:r>
              <a:rPr lang="hu-HU" sz="2000" dirty="0"/>
              <a:t> </a:t>
            </a:r>
            <a:r>
              <a:rPr lang="hu-HU" sz="2000" dirty="0" err="1"/>
              <a:t>doubled</a:t>
            </a:r>
            <a:r>
              <a:rPr lang="hu-HU" sz="2000" dirty="0"/>
              <a:t>!</a:t>
            </a:r>
          </a:p>
          <a:p>
            <a:pPr marL="0" indent="0">
              <a:buNone/>
            </a:pPr>
            <a:r>
              <a:rPr lang="hu-HU" sz="1900" dirty="0"/>
              <a:t>									    </a:t>
            </a:r>
            <a:r>
              <a:rPr lang="hu-HU" sz="1600" i="1" dirty="0" err="1">
                <a:solidFill>
                  <a:schemeClr val="bg2">
                    <a:lumMod val="50000"/>
                  </a:schemeClr>
                </a:solidFill>
              </a:rPr>
              <a:t>Source</a:t>
            </a:r>
            <a:r>
              <a:rPr lang="hu-HU" sz="1600" i="1" dirty="0">
                <a:solidFill>
                  <a:schemeClr val="bg2">
                    <a:lumMod val="50000"/>
                  </a:schemeClr>
                </a:solidFill>
              </a:rPr>
              <a:t>: Google </a:t>
            </a:r>
            <a:r>
              <a:rPr lang="hu-HU" sz="1600" i="1" dirty="0" err="1">
                <a:solidFill>
                  <a:schemeClr val="bg2">
                    <a:lumMod val="50000"/>
                  </a:schemeClr>
                </a:solidFill>
              </a:rPr>
              <a:t>Analytics</a:t>
            </a:r>
            <a:r>
              <a:rPr lang="hu-HU" sz="1600" i="1" dirty="0">
                <a:solidFill>
                  <a:schemeClr val="bg2">
                    <a:lumMod val="50000"/>
                  </a:schemeClr>
                </a:solidFill>
              </a:rPr>
              <a:t>, 2021</a:t>
            </a:r>
          </a:p>
          <a:p>
            <a:pPr marL="0" indent="0" algn="ctr">
              <a:buNone/>
            </a:pPr>
            <a:r>
              <a:rPr lang="hu-HU" sz="1900" b="1" dirty="0">
                <a:solidFill>
                  <a:srgbClr val="B6CB5D"/>
                </a:solidFill>
              </a:rPr>
              <a:t> </a:t>
            </a:r>
            <a:r>
              <a:rPr lang="hu-HU" sz="2400" b="1" dirty="0">
                <a:solidFill>
                  <a:srgbClr val="B6CB5D"/>
                </a:solidFill>
              </a:rPr>
              <a:t>323 </a:t>
            </a:r>
            <a:r>
              <a:rPr lang="hu-HU" sz="2400" b="1" dirty="0" err="1">
                <a:solidFill>
                  <a:srgbClr val="B6CB5D"/>
                </a:solidFill>
              </a:rPr>
              <a:t>applicants</a:t>
            </a:r>
            <a:r>
              <a:rPr lang="hu-HU" sz="2400" b="1" dirty="0">
                <a:solidFill>
                  <a:srgbClr val="B6CB5D"/>
                </a:solidFill>
              </a:rPr>
              <a:t> - 1165 </a:t>
            </a:r>
            <a:r>
              <a:rPr lang="hu-HU" sz="2400" b="1" dirty="0" err="1">
                <a:solidFill>
                  <a:srgbClr val="B6CB5D"/>
                </a:solidFill>
              </a:rPr>
              <a:t>pictures</a:t>
            </a:r>
            <a:r>
              <a:rPr lang="hu-HU" sz="2400" b="1" dirty="0">
                <a:solidFill>
                  <a:srgbClr val="B6CB5D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hu-HU" sz="2000" dirty="0"/>
              <a:t>The </a:t>
            </a:r>
            <a:r>
              <a:rPr lang="hu-HU" sz="2000" dirty="0" err="1"/>
              <a:t>prestige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photo</a:t>
            </a:r>
            <a:r>
              <a:rPr lang="hu-HU" sz="2000" dirty="0"/>
              <a:t> </a:t>
            </a:r>
            <a:r>
              <a:rPr lang="hu-HU" sz="2000" dirty="0" err="1"/>
              <a:t>competition</a:t>
            </a:r>
            <a:r>
              <a:rPr lang="hu-HU" sz="2000" dirty="0"/>
              <a:t> has </a:t>
            </a:r>
            <a:r>
              <a:rPr lang="hu-HU" sz="2000" dirty="0" err="1"/>
              <a:t>increased</a:t>
            </a:r>
            <a:r>
              <a:rPr lang="hu-HU" sz="2000" dirty="0"/>
              <a:t>, and </a:t>
            </a:r>
            <a:r>
              <a:rPr lang="hu-HU" sz="2000" dirty="0" err="1"/>
              <a:t>so</a:t>
            </a:r>
            <a:r>
              <a:rPr lang="hu-HU" sz="2000" dirty="0"/>
              <a:t> has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popularity</a:t>
            </a:r>
            <a:r>
              <a:rPr lang="hu-HU" sz="2000" dirty="0"/>
              <a:t> of GRASSLAND-HU LIFE IP</a:t>
            </a:r>
            <a:endParaRPr lang="hu-HU" sz="2000" b="1" dirty="0">
              <a:solidFill>
                <a:srgbClr val="B6CB5D"/>
              </a:solidFill>
            </a:endParaRPr>
          </a:p>
          <a:p>
            <a:pPr marL="0" indent="0" algn="ctr">
              <a:buNone/>
            </a:pPr>
            <a:br>
              <a:rPr lang="hu-HU" sz="2000" dirty="0"/>
            </a:br>
            <a:endParaRPr lang="hu-HU" sz="2000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B66AF7B-4071-B04A-9EE9-F643B925F637}"/>
              </a:ext>
            </a:extLst>
          </p:cNvPr>
          <p:cNvSpPr/>
          <p:nvPr/>
        </p:nvSpPr>
        <p:spPr>
          <a:xfrm>
            <a:off x="586221" y="213251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altLang="hu-HU" sz="1600" dirty="0">
              <a:latin typeface="Arial Unicode MS"/>
            </a:endParaRPr>
          </a:p>
          <a:p>
            <a:pPr>
              <a:buFontTx/>
              <a:buChar char="-"/>
            </a:pPr>
            <a:endParaRPr lang="hu-HU" altLang="hu-HU" sz="1200" dirty="0"/>
          </a:p>
          <a:p>
            <a:endParaRPr lang="hu-HU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Ábra 6">
            <a:extLst>
              <a:ext uri="{FF2B5EF4-FFF2-40B4-BE49-F238E27FC236}">
                <a16:creationId xmlns:a16="http://schemas.microsoft.com/office/drawing/2014/main" id="{302FE768-E725-4C25-96CE-05168D92A2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490" y="5932401"/>
            <a:ext cx="2172659" cy="774065"/>
          </a:xfrm>
          <a:prstGeom prst="rect">
            <a:avLst/>
          </a:prstGeom>
        </p:spPr>
      </p:pic>
      <p:pic>
        <p:nvPicPr>
          <p:cNvPr id="10" name="Ábra 3">
            <a:extLst>
              <a:ext uri="{FF2B5EF4-FFF2-40B4-BE49-F238E27FC236}">
                <a16:creationId xmlns:a16="http://schemas.microsoft.com/office/drawing/2014/main" id="{AFD91A9A-0C26-44AF-B8F3-30D33493D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51979" y="0"/>
            <a:ext cx="12880390" cy="151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741DFE0-1FE2-E649-9817-AC89346AE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1" y="4303636"/>
            <a:ext cx="3693172" cy="2462115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8A81FE83-FDFE-B64F-8578-D623045FBB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1" y="4300834"/>
            <a:ext cx="3706644" cy="2464918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A1F4B189-02A9-BE42-B5ED-6D534F7B14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4" y="4303280"/>
            <a:ext cx="3702965" cy="2462472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42A65CEC-B491-E540-9F9E-FBE19A2D73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85" y="374077"/>
            <a:ext cx="3980924" cy="24256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C3DE20D1-8238-4446-A03C-064B0DE4D105}"/>
              </a:ext>
            </a:extLst>
          </p:cNvPr>
          <p:cNvCxnSpPr>
            <a:cxnSpLocks/>
          </p:cNvCxnSpPr>
          <p:nvPr/>
        </p:nvCxnSpPr>
        <p:spPr>
          <a:xfrm>
            <a:off x="9005021" y="679563"/>
            <a:ext cx="102602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73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05DF96-06BB-8A4E-8375-C940ECAE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08" y="365125"/>
            <a:ext cx="10993191" cy="1025793"/>
          </a:xfrm>
        </p:spPr>
        <p:txBody>
          <a:bodyPr>
            <a:normAutofit/>
          </a:bodyPr>
          <a:lstStyle/>
          <a:p>
            <a:r>
              <a:rPr lang="hu-HU" sz="2400" b="1" dirty="0" err="1">
                <a:solidFill>
                  <a:srgbClr val="B6CB5D"/>
                </a:solidFill>
                <a:latin typeface="+mn-lt"/>
              </a:rPr>
              <a:t>To</a:t>
            </a:r>
            <a:r>
              <a:rPr lang="hu-HU" sz="2400" b="1" dirty="0">
                <a:solidFill>
                  <a:srgbClr val="B6CB5D"/>
                </a:solidFill>
                <a:latin typeface="+mn-lt"/>
              </a:rPr>
              <a:t> be </a:t>
            </a:r>
            <a:r>
              <a:rPr lang="hu-HU" sz="2400" b="1" dirty="0" err="1">
                <a:solidFill>
                  <a:srgbClr val="B6CB5D"/>
                </a:solidFill>
                <a:latin typeface="+mn-lt"/>
              </a:rPr>
              <a:t>continue</a:t>
            </a:r>
            <a:r>
              <a:rPr lang="hu-HU" sz="2400" b="1" dirty="0">
                <a:solidFill>
                  <a:srgbClr val="B6CB5D"/>
                </a:solidFill>
                <a:latin typeface="+mn-lt"/>
              </a:rPr>
              <a:t>...</a:t>
            </a:r>
            <a:br>
              <a:rPr lang="hu-HU" sz="2400" b="1" dirty="0">
                <a:solidFill>
                  <a:srgbClr val="B6CB5D"/>
                </a:solidFill>
              </a:rPr>
            </a:br>
            <a:endParaRPr lang="hu-HU" sz="2400" b="1" dirty="0"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694B56-3DE7-1041-9C86-02348F52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hu-HU" altLang="hu-HU" sz="1900" dirty="0"/>
            </a:br>
            <a:endParaRPr lang="hu-HU" altLang="hu-HU" sz="1900" dirty="0"/>
          </a:p>
          <a:p>
            <a:pPr marL="0" indent="0">
              <a:buNone/>
            </a:pPr>
            <a:endParaRPr lang="hu-HU" sz="1600" dirty="0"/>
          </a:p>
        </p:txBody>
      </p:sp>
      <p:sp>
        <p:nvSpPr>
          <p:cNvPr id="17" name="Tartalom helye 16">
            <a:extLst>
              <a:ext uri="{FF2B5EF4-FFF2-40B4-BE49-F238E27FC236}">
                <a16:creationId xmlns:a16="http://schemas.microsoft.com/office/drawing/2014/main" id="{AA30F2D7-0804-1943-A3B4-B1388D38F57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081088"/>
            <a:ext cx="5181600" cy="5095875"/>
          </a:xfrm>
        </p:spPr>
        <p:txBody>
          <a:bodyPr/>
          <a:lstStyle/>
          <a:p>
            <a:pPr marL="0" indent="0">
              <a:buNone/>
            </a:pPr>
            <a:br>
              <a:rPr lang="hu-HU" sz="1800" dirty="0"/>
            </a:b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B66AF7B-4071-B04A-9EE9-F643B925F637}"/>
              </a:ext>
            </a:extLst>
          </p:cNvPr>
          <p:cNvSpPr/>
          <p:nvPr/>
        </p:nvSpPr>
        <p:spPr>
          <a:xfrm>
            <a:off x="586221" y="213251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altLang="hu-HU" sz="1600" dirty="0">
              <a:latin typeface="Arial Unicode MS"/>
            </a:endParaRPr>
          </a:p>
          <a:p>
            <a:pPr>
              <a:buFontTx/>
              <a:buChar char="-"/>
            </a:pPr>
            <a:endParaRPr lang="hu-HU" altLang="hu-HU" sz="1200" dirty="0"/>
          </a:p>
          <a:p>
            <a:endParaRPr lang="hu-HU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Ábra 6">
            <a:extLst>
              <a:ext uri="{FF2B5EF4-FFF2-40B4-BE49-F238E27FC236}">
                <a16:creationId xmlns:a16="http://schemas.microsoft.com/office/drawing/2014/main" id="{302FE768-E725-4C25-96CE-05168D92A2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490" y="5932401"/>
            <a:ext cx="2172659" cy="774065"/>
          </a:xfrm>
          <a:prstGeom prst="rect">
            <a:avLst/>
          </a:prstGeom>
        </p:spPr>
      </p:pic>
      <p:pic>
        <p:nvPicPr>
          <p:cNvPr id="10" name="Ábra 3">
            <a:extLst>
              <a:ext uri="{FF2B5EF4-FFF2-40B4-BE49-F238E27FC236}">
                <a16:creationId xmlns:a16="http://schemas.microsoft.com/office/drawing/2014/main" id="{AFD91A9A-0C26-44AF-B8F3-30D33493D6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51979" y="0"/>
            <a:ext cx="12880390" cy="15153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8554DD3-4257-1442-93BD-0BC594C8E773}"/>
              </a:ext>
            </a:extLst>
          </p:cNvPr>
          <p:cNvSpPr txBox="1"/>
          <p:nvPr/>
        </p:nvSpPr>
        <p:spPr>
          <a:xfrm>
            <a:off x="170490" y="1390918"/>
            <a:ext cx="115364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In 2022, we </a:t>
            </a:r>
            <a:r>
              <a:rPr lang="hu-HU" sz="2000" dirty="0" err="1"/>
              <a:t>will</a:t>
            </a:r>
            <a:r>
              <a:rPr lang="hu-HU" sz="2000" dirty="0"/>
              <a:t> be </a:t>
            </a:r>
            <a:r>
              <a:rPr lang="hu-HU" sz="2000" dirty="0" err="1"/>
              <a:t>launching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photo</a:t>
            </a:r>
            <a:r>
              <a:rPr lang="hu-HU" sz="2000" dirty="0"/>
              <a:t> </a:t>
            </a:r>
            <a:r>
              <a:rPr lang="hu-HU" sz="2000" dirty="0" err="1"/>
              <a:t>competition</a:t>
            </a:r>
            <a:r>
              <a:rPr lang="hu-HU" sz="2000" dirty="0"/>
              <a:t>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third</a:t>
            </a:r>
            <a:r>
              <a:rPr lang="hu-HU" sz="2000" dirty="0"/>
              <a:t> </a:t>
            </a:r>
            <a:r>
              <a:rPr lang="hu-HU" sz="2000" dirty="0" err="1"/>
              <a:t>time</a:t>
            </a:r>
            <a:r>
              <a:rPr lang="hu-HU" sz="2000" dirty="0"/>
              <a:t>. </a:t>
            </a:r>
          </a:p>
          <a:p>
            <a:r>
              <a:rPr lang="hu-HU" sz="2000" dirty="0" err="1"/>
              <a:t>This</a:t>
            </a:r>
            <a:r>
              <a:rPr lang="hu-HU" sz="2000" dirty="0"/>
              <a:t> </a:t>
            </a:r>
            <a:r>
              <a:rPr lang="hu-HU" sz="2000" dirty="0" err="1"/>
              <a:t>time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topic</a:t>
            </a:r>
            <a:r>
              <a:rPr lang="hu-HU" sz="2000" dirty="0"/>
              <a:t> </a:t>
            </a:r>
            <a:r>
              <a:rPr lang="hu-HU" sz="2000" dirty="0" err="1"/>
              <a:t>will</a:t>
            </a:r>
            <a:r>
              <a:rPr lang="hu-HU" sz="2000" dirty="0"/>
              <a:t> be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bird</a:t>
            </a:r>
            <a:r>
              <a:rPr lang="hu-HU" sz="2000" dirty="0"/>
              <a:t> species of </a:t>
            </a:r>
            <a:r>
              <a:rPr lang="hu-HU" sz="2000" dirty="0" err="1"/>
              <a:t>grasslands</a:t>
            </a:r>
            <a:r>
              <a:rPr lang="hu-HU" sz="2000" dirty="0"/>
              <a:t>. </a:t>
            </a:r>
          </a:p>
          <a:p>
            <a:endParaRPr lang="hu-HU" sz="2000" dirty="0"/>
          </a:p>
          <a:p>
            <a:r>
              <a:rPr lang="hu-HU" sz="2000" dirty="0" err="1"/>
              <a:t>Our</a:t>
            </a:r>
            <a:r>
              <a:rPr lang="hu-HU" sz="2000" dirty="0"/>
              <a:t> </a:t>
            </a:r>
            <a:r>
              <a:rPr lang="hu-HU" sz="2000" dirty="0" err="1"/>
              <a:t>goal</a:t>
            </a:r>
            <a:r>
              <a:rPr lang="hu-HU" sz="2000" dirty="0"/>
              <a:t> is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deliver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pictures</a:t>
            </a:r>
            <a:r>
              <a:rPr lang="hu-HU" sz="2000" dirty="0"/>
              <a:t> and </a:t>
            </a:r>
            <a:r>
              <a:rPr lang="hu-HU" sz="2000" dirty="0" err="1"/>
              <a:t>their</a:t>
            </a:r>
            <a:r>
              <a:rPr lang="hu-HU" sz="2000" dirty="0"/>
              <a:t> </a:t>
            </a:r>
            <a:r>
              <a:rPr lang="hu-HU" sz="2000" dirty="0" err="1"/>
              <a:t>messages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more </a:t>
            </a:r>
            <a:r>
              <a:rPr lang="hu-HU" sz="2000" dirty="0" err="1"/>
              <a:t>people</a:t>
            </a:r>
            <a:r>
              <a:rPr lang="hu-HU" sz="2000" dirty="0"/>
              <a:t>, </a:t>
            </a:r>
          </a:p>
          <a:p>
            <a:r>
              <a:rPr lang="hu-HU" sz="2000" dirty="0" err="1"/>
              <a:t>so</a:t>
            </a:r>
            <a:r>
              <a:rPr lang="hu-HU" sz="2000" dirty="0"/>
              <a:t>:</a:t>
            </a:r>
          </a:p>
          <a:p>
            <a:endParaRPr lang="hu-HU" sz="2000" dirty="0"/>
          </a:p>
          <a:p>
            <a:pPr marL="342900" indent="-342900">
              <a:buAutoNum type="arabicPeriod"/>
            </a:pPr>
            <a:r>
              <a:rPr lang="hu-HU" sz="2000" dirty="0"/>
              <a:t>We </a:t>
            </a:r>
            <a:r>
              <a:rPr lang="hu-HU" sz="2000" dirty="0" err="1"/>
              <a:t>are</a:t>
            </a:r>
            <a:r>
              <a:rPr lang="hu-HU" sz="2000" dirty="0"/>
              <a:t> </a:t>
            </a:r>
            <a:r>
              <a:rPr lang="hu-HU" sz="2000" dirty="0" err="1"/>
              <a:t>planning</a:t>
            </a:r>
            <a:r>
              <a:rPr lang="hu-HU" sz="2000" dirty="0"/>
              <a:t> an </a:t>
            </a:r>
            <a:r>
              <a:rPr lang="hu-HU" sz="2000" dirty="0" err="1"/>
              <a:t>outdoor</a:t>
            </a:r>
            <a:r>
              <a:rPr lang="hu-HU" sz="2000" dirty="0"/>
              <a:t> </a:t>
            </a:r>
            <a:r>
              <a:rPr lang="hu-HU" sz="2000" dirty="0" err="1"/>
              <a:t>exhibition</a:t>
            </a:r>
            <a:r>
              <a:rPr lang="hu-HU" sz="2000" dirty="0"/>
              <a:t> in Budapest.</a:t>
            </a:r>
          </a:p>
          <a:p>
            <a:pPr marL="342900" indent="-342900">
              <a:buAutoNum type="arabicPeriod"/>
            </a:pPr>
            <a:r>
              <a:rPr lang="hu-HU" sz="2000" dirty="0"/>
              <a:t>We </a:t>
            </a:r>
            <a:r>
              <a:rPr lang="hu-HU" sz="2000" dirty="0" err="1"/>
              <a:t>will</a:t>
            </a:r>
            <a:r>
              <a:rPr lang="hu-HU" sz="2000" dirty="0"/>
              <a:t> </a:t>
            </a:r>
            <a:r>
              <a:rPr lang="hu-HU" sz="2000" dirty="0" err="1"/>
              <a:t>release</a:t>
            </a:r>
            <a:r>
              <a:rPr lang="hu-HU" sz="2000" dirty="0"/>
              <a:t> a </a:t>
            </a:r>
            <a:r>
              <a:rPr lang="hu-HU" sz="2000" dirty="0" err="1"/>
              <a:t>photo</a:t>
            </a:r>
            <a:r>
              <a:rPr lang="hu-HU" sz="2000" dirty="0"/>
              <a:t> album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best</a:t>
            </a:r>
            <a:r>
              <a:rPr lang="hu-HU" sz="2000" dirty="0"/>
              <a:t> </a:t>
            </a:r>
            <a:r>
              <a:rPr lang="hu-HU" sz="2000" dirty="0" err="1"/>
              <a:t>pictures</a:t>
            </a:r>
            <a:r>
              <a:rPr lang="hu-HU" sz="2000" dirty="0"/>
              <a:t> - </a:t>
            </a:r>
            <a:r>
              <a:rPr lang="hu-HU" sz="2000" dirty="0" err="1"/>
              <a:t>with</a:t>
            </a:r>
            <a:r>
              <a:rPr lang="hu-HU" sz="2000" dirty="0"/>
              <a:t> </a:t>
            </a:r>
            <a:r>
              <a:rPr lang="hu-HU" sz="2000" dirty="0" err="1"/>
              <a:t>descriptions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species and </a:t>
            </a:r>
            <a:r>
              <a:rPr lang="hu-HU" sz="2000" dirty="0" err="1"/>
              <a:t>grasslands</a:t>
            </a:r>
            <a:r>
              <a:rPr lang="hu-HU" sz="2000" dirty="0"/>
              <a:t> in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pictures</a:t>
            </a:r>
            <a:r>
              <a:rPr lang="hu-HU" sz="2000" dirty="0"/>
              <a:t>.</a:t>
            </a:r>
          </a:p>
          <a:p>
            <a:pPr marL="342900" indent="-342900">
              <a:buAutoNum type="arabicPeriod"/>
            </a:pPr>
            <a:r>
              <a:rPr lang="hu-HU" sz="2000" dirty="0"/>
              <a:t>The species of </a:t>
            </a:r>
            <a:r>
              <a:rPr lang="hu-HU" sz="2000" dirty="0" err="1"/>
              <a:t>the</a:t>
            </a:r>
            <a:r>
              <a:rPr lang="hu-HU" sz="2000" dirty="0"/>
              <a:t> TOP 30 </a:t>
            </a:r>
            <a:r>
              <a:rPr lang="hu-HU" sz="2000" dirty="0" err="1"/>
              <a:t>pictures</a:t>
            </a:r>
            <a:r>
              <a:rPr lang="hu-HU" sz="2000" dirty="0"/>
              <a:t> </a:t>
            </a:r>
            <a:r>
              <a:rPr lang="hu-HU" sz="2000" dirty="0" err="1"/>
              <a:t>will</a:t>
            </a:r>
            <a:r>
              <a:rPr lang="hu-HU" sz="2000" dirty="0"/>
              <a:t> be </a:t>
            </a:r>
            <a:r>
              <a:rPr lang="hu-HU" sz="2000" dirty="0" err="1"/>
              <a:t>presented</a:t>
            </a:r>
            <a:r>
              <a:rPr lang="hu-HU" sz="2000" dirty="0"/>
              <a:t> in a Facebook post series. </a:t>
            </a:r>
          </a:p>
          <a:p>
            <a:endParaRPr lang="hu-HU" sz="2000" dirty="0"/>
          </a:p>
          <a:p>
            <a:r>
              <a:rPr lang="hu-HU" sz="2000" dirty="0"/>
              <a:t>+ We </a:t>
            </a:r>
            <a:r>
              <a:rPr lang="hu-HU" sz="2000" dirty="0" err="1"/>
              <a:t>would</a:t>
            </a:r>
            <a:r>
              <a:rPr lang="hu-HU" sz="2000" dirty="0"/>
              <a:t> </a:t>
            </a:r>
            <a:r>
              <a:rPr lang="hu-HU" sz="2000" dirty="0" err="1"/>
              <a:t>like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organize</a:t>
            </a:r>
            <a:r>
              <a:rPr lang="hu-HU" sz="2000" dirty="0"/>
              <a:t> an </a:t>
            </a:r>
            <a:r>
              <a:rPr lang="hu-HU" sz="2000" dirty="0" err="1"/>
              <a:t>exhibition</a:t>
            </a:r>
            <a:r>
              <a:rPr lang="hu-HU" sz="2000" dirty="0"/>
              <a:t> in </a:t>
            </a:r>
            <a:r>
              <a:rPr lang="hu-HU" sz="2000" dirty="0" err="1"/>
              <a:t>Brussels</a:t>
            </a:r>
            <a:r>
              <a:rPr lang="hu-HU" sz="2000" dirty="0"/>
              <a:t> </a:t>
            </a:r>
            <a:r>
              <a:rPr lang="hu-HU" sz="2000" dirty="0" err="1"/>
              <a:t>from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pictures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first</a:t>
            </a:r>
            <a:r>
              <a:rPr lang="hu-HU" sz="2000" dirty="0"/>
              <a:t> 3 </a:t>
            </a:r>
            <a:r>
              <a:rPr lang="hu-HU" sz="2000" dirty="0" err="1"/>
              <a:t>years</a:t>
            </a:r>
            <a:r>
              <a:rPr lang="hu-HU" sz="2000" dirty="0"/>
              <a:t>, </a:t>
            </a:r>
            <a:r>
              <a:rPr lang="hu-HU" sz="2000" dirty="0" err="1"/>
              <a:t>celebrating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30th </a:t>
            </a:r>
            <a:r>
              <a:rPr lang="hu-HU" sz="2000" dirty="0" err="1"/>
              <a:t>anniversary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launch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LIFE programs.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EF2F94F-F245-024F-A1C5-1CC30781EF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95" y="183004"/>
            <a:ext cx="4405305" cy="271894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788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>
            <a:extLst>
              <a:ext uri="{FF2B5EF4-FFF2-40B4-BE49-F238E27FC236}">
                <a16:creationId xmlns:a16="http://schemas.microsoft.com/office/drawing/2014/main" id="{4102B880-1F91-4B91-8211-6BA4565AD35E}"/>
              </a:ext>
            </a:extLst>
          </p:cNvPr>
          <p:cNvSpPr/>
          <p:nvPr/>
        </p:nvSpPr>
        <p:spPr>
          <a:xfrm>
            <a:off x="3990660" y="4317664"/>
            <a:ext cx="8201339" cy="2540336"/>
          </a:xfrm>
          <a:prstGeom prst="rect">
            <a:avLst/>
          </a:prstGeom>
          <a:solidFill>
            <a:srgbClr val="D9C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chemeClr val="bg1"/>
              </a:solidFill>
            </a:endParaRPr>
          </a:p>
          <a:p>
            <a:pPr algn="ctr"/>
            <a:r>
              <a:rPr lang="hu-HU" sz="2400" b="1" dirty="0" err="1">
                <a:solidFill>
                  <a:schemeClr val="bg1"/>
                </a:solidFill>
              </a:rPr>
              <a:t>Contact</a:t>
            </a:r>
            <a:r>
              <a:rPr lang="hu-HU" sz="2400" b="1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Viktória Laukó-</a:t>
            </a:r>
            <a:r>
              <a:rPr lang="hu-HU" sz="2400" dirty="0" err="1">
                <a:solidFill>
                  <a:schemeClr val="bg1"/>
                </a:solidFill>
              </a:rPr>
              <a:t>Doró</a:t>
            </a:r>
            <a:endParaRPr lang="hu-HU" sz="240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hu-HU" sz="2400" b="1" dirty="0">
                <a:solidFill>
                  <a:srgbClr val="B6CB5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doro.viktoria@hoi.hu</a:t>
            </a:r>
            <a:endParaRPr lang="hu-HU" sz="2400" b="1" dirty="0">
              <a:solidFill>
                <a:srgbClr val="B6CB5D"/>
              </a:solidFill>
            </a:endParaRP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06 30 343 5394</a:t>
            </a:r>
          </a:p>
          <a:p>
            <a:pPr algn="ctr"/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D0E5B13-00BB-42C3-B8C8-ECCEA56953F2}"/>
              </a:ext>
            </a:extLst>
          </p:cNvPr>
          <p:cNvSpPr/>
          <p:nvPr/>
        </p:nvSpPr>
        <p:spPr>
          <a:xfrm>
            <a:off x="0" y="4317663"/>
            <a:ext cx="3990660" cy="2540337"/>
          </a:xfrm>
          <a:prstGeom prst="rect">
            <a:avLst/>
          </a:prstGeom>
          <a:solidFill>
            <a:srgbClr val="AEC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AFD91A9A-0C26-44AF-B8F3-30D33493D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51979" y="0"/>
            <a:ext cx="12880390" cy="151534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4DBA9F3E-5229-4393-A5F2-C3A39D452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439016" y="6706466"/>
            <a:ext cx="12880390" cy="151534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07F6894F-A3F0-465E-8008-653BE4AED0D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490" y="5948010"/>
            <a:ext cx="2172659" cy="774065"/>
          </a:xfrm>
          <a:prstGeom prst="rect">
            <a:avLst/>
          </a:prstGeom>
        </p:spPr>
      </p:pic>
      <p:sp>
        <p:nvSpPr>
          <p:cNvPr id="18" name="Cím 1">
            <a:extLst>
              <a:ext uri="{FF2B5EF4-FFF2-40B4-BE49-F238E27FC236}">
                <a16:creationId xmlns:a16="http://schemas.microsoft.com/office/drawing/2014/main" id="{13A4E260-F344-430F-A673-B02CE4090C76}"/>
              </a:ext>
            </a:extLst>
          </p:cNvPr>
          <p:cNvSpPr txBox="1">
            <a:spLocks/>
          </p:cNvSpPr>
          <p:nvPr/>
        </p:nvSpPr>
        <p:spPr>
          <a:xfrm>
            <a:off x="838200" y="29580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>
              <a:latin typeface="+mn-lt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608E0C6-E3C7-4F4D-B251-F750F17F99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475"/>
            <a:ext cx="3778001" cy="256135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72340BC-9431-0647-89A0-94435FF070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-3012"/>
            <a:ext cx="3936702" cy="2578831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729F01CD-F91A-E24D-BE43-7F4E6322F79D}"/>
              </a:ext>
            </a:extLst>
          </p:cNvPr>
          <p:cNvSpPr txBox="1"/>
          <p:nvPr/>
        </p:nvSpPr>
        <p:spPr>
          <a:xfrm>
            <a:off x="1486819" y="3314126"/>
            <a:ext cx="9402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/>
              <a:t>Thank</a:t>
            </a:r>
            <a:r>
              <a:rPr lang="hu-HU" sz="4000" dirty="0"/>
              <a:t> </a:t>
            </a:r>
            <a:r>
              <a:rPr lang="hu-HU" sz="4000" dirty="0" err="1"/>
              <a:t>you</a:t>
            </a:r>
            <a:r>
              <a:rPr lang="hu-HU" sz="4000" dirty="0"/>
              <a:t> </a:t>
            </a:r>
            <a:r>
              <a:rPr lang="hu-HU" sz="4000" dirty="0" err="1"/>
              <a:t>for</a:t>
            </a:r>
            <a:r>
              <a:rPr lang="hu-HU" sz="4000" dirty="0"/>
              <a:t> </a:t>
            </a:r>
            <a:r>
              <a:rPr lang="hu-HU" sz="4000" dirty="0" err="1"/>
              <a:t>your</a:t>
            </a:r>
            <a:r>
              <a:rPr lang="hu-HU" sz="4000" dirty="0"/>
              <a:t> </a:t>
            </a:r>
            <a:r>
              <a:rPr lang="hu-HU" sz="4000" dirty="0" err="1"/>
              <a:t>attention</a:t>
            </a:r>
            <a:r>
              <a:rPr lang="hu-HU" sz="4000" dirty="0"/>
              <a:t>!</a:t>
            </a:r>
          </a:p>
          <a:p>
            <a:pPr algn="ctr"/>
            <a:endParaRPr lang="hu-HU" sz="44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E49E7A7-53F7-B546-813F-FCE7EFE384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1" y="-12371"/>
            <a:ext cx="4601226" cy="25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63BE7D5C236E47BF96B3ED18DF3BFC" ma:contentTypeVersion="11" ma:contentTypeDescription="Crear nuevo documento." ma:contentTypeScope="" ma:versionID="467b42846ff3792ef6108544f9c198ae">
  <xsd:schema xmlns:xsd="http://www.w3.org/2001/XMLSchema" xmlns:xs="http://www.w3.org/2001/XMLSchema" xmlns:p="http://schemas.microsoft.com/office/2006/metadata/properties" xmlns:ns2="65992cc7-02cc-47a4-8fe0-72a0cc46b9b9" targetNamespace="http://schemas.microsoft.com/office/2006/metadata/properties" ma:root="true" ma:fieldsID="bce2c839bf8b57357ea51be7182f11ea" ns2:_="">
    <xsd:import namespace="65992cc7-02cc-47a4-8fe0-72a0cc46b9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92cc7-02cc-47a4-8fe0-72a0cc46b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f864d815-5c46-4abc-a670-78f342265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992cc7-02cc-47a4-8fe0-72a0cc46b9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F3DDBD-CE96-4F25-8F83-17010298468B}"/>
</file>

<file path=customXml/itemProps2.xml><?xml version="1.0" encoding="utf-8"?>
<ds:datastoreItem xmlns:ds="http://schemas.openxmlformats.org/officeDocument/2006/customXml" ds:itemID="{88EDCF91-C9BA-4E87-BDD7-217BA04FD10B}"/>
</file>

<file path=customXml/itemProps3.xml><?xml version="1.0" encoding="utf-8"?>
<ds:datastoreItem xmlns:ds="http://schemas.openxmlformats.org/officeDocument/2006/customXml" ds:itemID="{A464B7A0-4AB7-4420-BD2C-730981EACEE1}"/>
</file>

<file path=docProps/app.xml><?xml version="1.0" encoding="utf-8"?>
<Properties xmlns="http://schemas.openxmlformats.org/officeDocument/2006/extended-properties" xmlns:vt="http://schemas.openxmlformats.org/officeDocument/2006/docPropsVTypes">
  <TotalTime>20784</TotalTime>
  <Words>1175</Words>
  <Application>Microsoft Macintosh PowerPoint</Application>
  <PresentationFormat>Szélesvásznú</PresentationFormat>
  <Paragraphs>137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Calibri</vt:lpstr>
      <vt:lpstr>Calibri Light</vt:lpstr>
      <vt:lpstr>Montserrat</vt:lpstr>
      <vt:lpstr>Office-téma</vt:lpstr>
      <vt:lpstr> GRASSLAND-HU LIFE IP THE SECRETS OF THE GRASSLANDS</vt:lpstr>
      <vt:lpstr>  GRASSLAND-HU LIFE IP </vt:lpstr>
      <vt:lpstr>Communication tasks...</vt:lpstr>
      <vt:lpstr>Photo competition: The secrets of the grasslands I.</vt:lpstr>
      <vt:lpstr>Photo competition: The secrets of the grasslands I.</vt:lpstr>
      <vt:lpstr>Photo competition: The secrets of the grasslands II.</vt:lpstr>
      <vt:lpstr>To be continue... </vt:lpstr>
      <vt:lpstr>PowerPoint-bemutató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varga.f.peter@gmail.com</dc:creator>
  <cp:lastModifiedBy>Microsoft Office User</cp:lastModifiedBy>
  <cp:revision>294</cp:revision>
  <dcterms:created xsi:type="dcterms:W3CDTF">2019-08-25T11:34:18Z</dcterms:created>
  <dcterms:modified xsi:type="dcterms:W3CDTF">2022-02-25T13:18:16Z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0x0101006863BE7D5C236E47BF96B3ED18DF3BFC</vt:lpwstr>
  </property>
</Properties>
</file>