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2" r:id="rId6"/>
  </p:sldMasterIdLst>
  <p:notesMasterIdLst>
    <p:notesMasterId r:id="rId41"/>
  </p:notesMasterIdLst>
  <p:handoutMasterIdLst>
    <p:handoutMasterId r:id="rId42"/>
  </p:handoutMasterIdLst>
  <p:sldIdLst>
    <p:sldId id="306" r:id="rId7"/>
    <p:sldId id="274" r:id="rId8"/>
    <p:sldId id="304" r:id="rId9"/>
    <p:sldId id="275" r:id="rId10"/>
    <p:sldId id="305" r:id="rId11"/>
    <p:sldId id="308" r:id="rId12"/>
    <p:sldId id="277" r:id="rId13"/>
    <p:sldId id="278" r:id="rId14"/>
    <p:sldId id="279" r:id="rId15"/>
    <p:sldId id="280" r:id="rId16"/>
    <p:sldId id="281" r:id="rId17"/>
    <p:sldId id="282" r:id="rId18"/>
    <p:sldId id="283" r:id="rId19"/>
    <p:sldId id="284" r:id="rId20"/>
    <p:sldId id="285" r:id="rId21"/>
    <p:sldId id="309" r:id="rId22"/>
    <p:sldId id="286" r:id="rId23"/>
    <p:sldId id="287" r:id="rId24"/>
    <p:sldId id="288"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271"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C1"/>
    <a:srgbClr val="024EA2"/>
    <a:srgbClr val="024B9C"/>
    <a:srgbClr val="0356B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11" d="100"/>
          <a:sy n="111" d="100"/>
        </p:scale>
        <p:origin x="51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07/05/2021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a:t>In addition to the legacy programmes, The European Climate, Environment and Infrastructure Agency will be managing (</a:t>
            </a:r>
            <a:r>
              <a:rPr lang="en-IE" u="sng" baseline="0" dirty="0"/>
              <a:t>pending MFF final approval</a:t>
            </a:r>
            <a:r>
              <a:rPr lang="en-IE" baseline="0" dirty="0"/>
              <a: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IE" baseline="0" dirty="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Horizon Europe (Cluster 5)</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CEF2 Transport and Energy</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LIFE programme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Innovation Fund (already since June 2020)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Renewable Financing Mechanism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a:t>Just Transition </a:t>
            </a:r>
            <a:r>
              <a:rPr lang="en-IE" baseline="0" dirty="0" smtClean="0"/>
              <a:t>Mechanism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E" baseline="0" dirty="0" smtClean="0"/>
              <a:t>European Maritime, Fisheries and Aquaculture Fund (EMFAF)</a:t>
            </a:r>
            <a:endParaRPr lang="en-IE" dirty="0"/>
          </a:p>
          <a:p>
            <a:pPr marL="171450" indent="-171450">
              <a:buFont typeface="Arial" panose="020B0604020202020204" pitchFamily="34" charset="0"/>
              <a:buChar char="•"/>
            </a:pPr>
            <a:r>
              <a:rPr lang="en-IE" dirty="0"/>
              <a:t>INEA’s CEF Telecom</a:t>
            </a:r>
            <a:r>
              <a:rPr lang="en-IE" baseline="0" dirty="0"/>
              <a:t> programme will be transferred to </a:t>
            </a:r>
            <a:r>
              <a:rPr lang="en-IE" baseline="0" dirty="0" smtClean="0"/>
              <a:t>the new Health and Digital Executive Agency (</a:t>
            </a:r>
            <a:r>
              <a:rPr lang="en-IE" baseline="0" dirty="0" err="1" smtClean="0"/>
              <a:t>HaDEA</a:t>
            </a:r>
            <a:r>
              <a:rPr lang="en-IE" baseline="0" dirty="0" smtClean="0"/>
              <a:t>)(</a:t>
            </a:r>
            <a:r>
              <a:rPr lang="en-IE" baseline="0" dirty="0"/>
              <a:t>together with WiFi4EU)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45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985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1078173"/>
            <a:ext cx="12192000" cy="5779827"/>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anchor="t"/>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p:cNvSpPr>
            <a:spLocks noGrp="1"/>
          </p:cNvSpPr>
          <p:nvPr>
            <p:ph type="subTitle" idx="1"/>
          </p:nvPr>
        </p:nvSpPr>
        <p:spPr>
          <a:xfrm>
            <a:off x="1071351" y="4418049"/>
            <a:ext cx="10065224" cy="897754"/>
          </a:xfrm>
        </p:spPr>
        <p:txBody>
          <a:bodyPr>
            <a:norm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rm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2" name="Title 1"/>
          <p:cNvSpPr>
            <a:spLocks noGrp="1"/>
          </p:cNvSpPr>
          <p:nvPr>
            <p:ph type="title"/>
          </p:nvPr>
        </p:nvSpPr>
        <p:spPr>
          <a:xfrm>
            <a:off x="6817056" y="365125"/>
            <a:ext cx="4926842" cy="782357"/>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17056" y="1825625"/>
            <a:ext cx="4926841" cy="37699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5" name="Picture Placeholder 4"/>
          <p:cNvSpPr>
            <a:spLocks noGrp="1"/>
          </p:cNvSpPr>
          <p:nvPr>
            <p:ph type="pic" sz="quarter" idx="13"/>
          </p:nvPr>
        </p:nvSpPr>
        <p:spPr>
          <a:xfrm>
            <a:off x="0" y="0"/>
            <a:ext cx="6096000" cy="6858000"/>
          </a:xfrm>
        </p:spPr>
        <p:txBody>
          <a:bodyPr/>
          <a:lstStyle/>
          <a:p>
            <a:endParaRPr lang="en-GB" dirty="0"/>
          </a:p>
        </p:txBody>
      </p:sp>
      <p:cxnSp>
        <p:nvCxnSpPr>
          <p:cNvPr id="8" name="Straight Connector 7"/>
          <p:cNvCxnSpPr/>
          <p:nvPr userDrawn="1"/>
        </p:nvCxnSpPr>
        <p:spPr>
          <a:xfrm>
            <a:off x="6108511" y="0"/>
            <a:ext cx="0" cy="6858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6096000" cy="6858000"/>
          </a:xfrm>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userDrawn="1"/>
        </p:nvCxnSpPr>
        <p:spPr>
          <a:xfrm>
            <a:off x="6108511" y="0"/>
            <a:ext cx="0" cy="6858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59128" y="362035"/>
            <a:ext cx="10892050" cy="782357"/>
          </a:xfrm>
        </p:spPr>
        <p:txBody>
          <a:bodyPr/>
          <a:lstStyle/>
          <a:p>
            <a:r>
              <a:rPr lang="en-US" smtClean="0"/>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72848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2272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9991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6710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507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088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ctrTitle"/>
          </p:nvPr>
        </p:nvSpPr>
        <p:spPr>
          <a:xfrm>
            <a:off x="1071350" y="1992572"/>
            <a:ext cx="10065224" cy="2149523"/>
          </a:xfrm>
        </p:spPr>
        <p:txBody>
          <a:bodyPr anchor="t"/>
          <a:lstStyle>
            <a:lvl1pPr algn="l">
              <a:defRPr sz="6000" b="0">
                <a:solidFill>
                  <a:schemeClr val="bg1"/>
                </a:solidFill>
              </a:defRPr>
            </a:lvl1pPr>
          </a:lstStyle>
          <a:p>
            <a:r>
              <a:rPr lang="en-US" dirty="0" smtClean="0"/>
              <a:t>Click to edit Master title style</a:t>
            </a:r>
            <a:endParaRPr lang="en-GB" dirty="0"/>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ubtitle 2"/>
          <p:cNvSpPr>
            <a:spLocks noGrp="1"/>
          </p:cNvSpPr>
          <p:nvPr>
            <p:ph type="subTitle" idx="1"/>
          </p:nvPr>
        </p:nvSpPr>
        <p:spPr>
          <a:xfrm>
            <a:off x="1071351" y="4418049"/>
            <a:ext cx="10065224" cy="897754"/>
          </a:xfrm>
        </p:spPr>
        <p:txBody>
          <a:bodyPr>
            <a:norm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a:norm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8943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10435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0704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7078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6002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8167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172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09414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171024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8275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5886450" cy="6858000"/>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1070189" y="1122363"/>
            <a:ext cx="10676038" cy="2387600"/>
          </a:xfrm>
        </p:spPr>
        <p:txBody>
          <a:bodyPr anchor="b"/>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1410" y="5967471"/>
            <a:ext cx="2014817" cy="528940"/>
          </a:xfrm>
          <a:prstGeom prst="rect">
            <a:avLst/>
          </a:prstGeom>
        </p:spPr>
      </p:pic>
    </p:spTree>
    <p:extLst>
      <p:ext uri="{BB962C8B-B14F-4D97-AF65-F5344CB8AC3E}">
        <p14:creationId xmlns:p14="http://schemas.microsoft.com/office/powerpoint/2010/main" val="3788699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291773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29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87267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602148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1818750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6573130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59375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75933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72455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470056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1829" y="5966576"/>
            <a:ext cx="2018223" cy="529835"/>
          </a:xfrm>
          <a:prstGeom prst="rect">
            <a:avLst/>
          </a:prstGeom>
        </p:spPr>
      </p:pic>
      <p:sp>
        <p:nvSpPr>
          <p:cNvPr id="11" name="Title 1"/>
          <p:cNvSpPr>
            <a:spLocks noGrp="1"/>
          </p:cNvSpPr>
          <p:nvPr>
            <p:ph type="ctrTitle"/>
          </p:nvPr>
        </p:nvSpPr>
        <p:spPr>
          <a:xfrm>
            <a:off x="1077013" y="1122363"/>
            <a:ext cx="10156297" cy="2387600"/>
          </a:xfrm>
        </p:spPr>
        <p:txBody>
          <a:bodyPr anchor="b"/>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586839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475767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884451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878611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577567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693996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20488537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41925533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3055542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404517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9129" y="365125"/>
            <a:ext cx="10905698" cy="782357"/>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838199" y="1825625"/>
            <a:ext cx="10905699" cy="38819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41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770201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403452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1059128" y="362035"/>
            <a:ext cx="10892050" cy="78235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198" y="1825625"/>
            <a:ext cx="5328000" cy="390643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059128" y="362035"/>
            <a:ext cx="10892050" cy="782357"/>
          </a:xfrm>
        </p:spPr>
        <p:txBody>
          <a:bodyPr/>
          <a:lstStyle/>
          <a:p>
            <a:r>
              <a:rPr lang="en-US" smtClean="0"/>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p:nvPr>
        </p:nvSpPr>
        <p:spPr>
          <a:xfrm>
            <a:off x="4604979" y="1825625"/>
            <a:ext cx="3358489" cy="376313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
          <p:cNvSpPr>
            <a:spLocks noGrp="1"/>
          </p:cNvSpPr>
          <p:nvPr>
            <p:ph type="title"/>
          </p:nvPr>
        </p:nvSpPr>
        <p:spPr>
          <a:xfrm>
            <a:off x="1059128" y="362035"/>
            <a:ext cx="10892050" cy="782357"/>
          </a:xfrm>
        </p:spPr>
        <p:txBody>
          <a:bodyPr/>
          <a:lstStyle/>
          <a:p>
            <a:r>
              <a:rPr lang="en-US" smtClean="0"/>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a:off x="838200" y="0"/>
            <a:ext cx="0" cy="11474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059128" y="362035"/>
            <a:ext cx="10892050" cy="782357"/>
          </a:xfrm>
        </p:spPr>
        <p:txBody>
          <a:bodyPr/>
          <a:lstStyle/>
          <a:p>
            <a:r>
              <a:rPr lang="en-US" smtClean="0"/>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82357"/>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31032" y="5966490"/>
            <a:ext cx="2018553" cy="529921"/>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49" r:id="rId3"/>
    <p:sldLayoutId id="2147483651" r:id="rId4"/>
    <p:sldLayoutId id="2147483650" r:id="rId5"/>
    <p:sldLayoutId id="2147483660" r:id="rId6"/>
    <p:sldLayoutId id="2147483652" r:id="rId7"/>
    <p:sldLayoutId id="2147483661" r:id="rId8"/>
    <p:sldLayoutId id="2147483653" r:id="rId9"/>
    <p:sldLayoutId id="2147483658" r:id="rId10"/>
    <p:sldLayoutId id="2147483659" r:id="rId11"/>
    <p:sldLayoutId id="2147483654" r:id="rId12"/>
    <p:sldLayoutId id="2147483655" r:id="rId1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7762076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9675818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cinea_EU" TargetMode="External"/><Relationship Id="rId2" Type="http://schemas.openxmlformats.org/officeDocument/2006/relationships/hyperlink" Target="http://cinea.ec.europa.eu/" TargetMode="External"/><Relationship Id="rId1" Type="http://schemas.openxmlformats.org/officeDocument/2006/relationships/slideLayout" Target="../slideLayouts/slideLayout3.xml"/><Relationship Id="rId5" Type="http://schemas.openxmlformats.org/officeDocument/2006/relationships/hyperlink" Target="https://www.youtube.com/channel/UCDic9AVxO1PP1SqoKbHMwrA" TargetMode="External"/><Relationship Id="rId4" Type="http://schemas.openxmlformats.org/officeDocument/2006/relationships/hyperlink" Target="https://www.linkedin.com/company/303490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CEF </a:t>
            </a:r>
            <a:r>
              <a:rPr lang="en-GB" dirty="0"/>
              <a:t>Action n°</a:t>
            </a:r>
            <a:br>
              <a:rPr lang="en-GB" dirty="0"/>
            </a:br>
            <a:r>
              <a:rPr lang="en-GB" dirty="0"/>
              <a:t>Title</a:t>
            </a:r>
            <a:br>
              <a:rPr lang="en-GB" dirty="0"/>
            </a:br>
            <a:endParaRPr lang="en-GB" dirty="0"/>
          </a:p>
        </p:txBody>
      </p:sp>
      <p:sp>
        <p:nvSpPr>
          <p:cNvPr id="3" name="Subtitle 2"/>
          <p:cNvSpPr>
            <a:spLocks noGrp="1"/>
          </p:cNvSpPr>
          <p:nvPr>
            <p:ph type="subTitle" idx="1"/>
          </p:nvPr>
        </p:nvSpPr>
        <p:spPr/>
        <p:txBody>
          <a:bodyPr/>
          <a:lstStyle/>
          <a:p>
            <a:r>
              <a:rPr lang="en-GB" dirty="0"/>
              <a:t>Grant agreement preparation meeting</a:t>
            </a:r>
          </a:p>
          <a:p>
            <a:endParaRPr lang="en-GB" dirty="0" smtClean="0"/>
          </a:p>
          <a:p>
            <a:r>
              <a:rPr lang="en-GB" dirty="0" smtClean="0"/>
              <a:t>Brussels, xx </a:t>
            </a:r>
            <a:r>
              <a:rPr lang="en-GB" i="1" dirty="0" smtClean="0"/>
              <a:t>month</a:t>
            </a:r>
            <a:r>
              <a:rPr lang="en-GB" dirty="0" smtClean="0"/>
              <a:t> 202x</a:t>
            </a:r>
            <a:endParaRPr lang="en-GB" dirty="0"/>
          </a:p>
        </p:txBody>
      </p:sp>
      <p:sp>
        <p:nvSpPr>
          <p:cNvPr id="4" name="TextBox 3"/>
          <p:cNvSpPr txBox="1">
            <a:spLocks noChangeArrowheads="1"/>
          </p:cNvSpPr>
          <p:nvPr/>
        </p:nvSpPr>
        <p:spPr bwMode="auto">
          <a:xfrm rot="-1020000">
            <a:off x="8492183" y="4938466"/>
            <a:ext cx="3630612"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2000" b="1" i="0" dirty="0">
                <a:solidFill>
                  <a:srgbClr val="FF0000"/>
                </a:solidFill>
              </a:rPr>
              <a:t>Presentation to be adapted to beneficiary and specific call/action!</a:t>
            </a:r>
          </a:p>
        </p:txBody>
      </p:sp>
      <p:sp>
        <p:nvSpPr>
          <p:cNvPr id="5" name="TextBox 1"/>
          <p:cNvSpPr txBox="1">
            <a:spLocks noChangeArrowheads="1"/>
          </p:cNvSpPr>
          <p:nvPr/>
        </p:nvSpPr>
        <p:spPr bwMode="auto">
          <a:xfrm>
            <a:off x="10360324" y="202407"/>
            <a:ext cx="1831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200" i="0" dirty="0"/>
              <a:t>[Version </a:t>
            </a:r>
            <a:r>
              <a:rPr lang="fr-BE" altLang="en-US" sz="1200" i="0" dirty="0" smtClean="0"/>
              <a:t>May 2021]</a:t>
            </a:r>
            <a:endParaRPr lang="fr-BE" altLang="en-US" sz="1200" i="0" dirty="0"/>
          </a:p>
        </p:txBody>
      </p:sp>
    </p:spTree>
    <p:extLst>
      <p:ext uri="{BB962C8B-B14F-4D97-AF65-F5344CB8AC3E}">
        <p14:creationId xmlns:p14="http://schemas.microsoft.com/office/powerpoint/2010/main" val="1443424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37532" y="220006"/>
            <a:ext cx="10537525" cy="142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Drafting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 (2/4)</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790647" y="1875252"/>
            <a:ext cx="10984410" cy="424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1" i="1" u="sng" strike="noStrike" kern="0" cap="none" spc="0" normalizeH="0" baseline="0" noProof="0" dirty="0" smtClean="0">
                <a:ln>
                  <a:noFill/>
                </a:ln>
                <a:solidFill>
                  <a:srgbClr val="0F5494"/>
                </a:solidFill>
                <a:effectLst/>
                <a:uLnTx/>
                <a:uFillTx/>
                <a:latin typeface="Verdana"/>
              </a:rPr>
              <a:t>Activities</a:t>
            </a: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i="0" u="none" strike="noStrike" kern="0" cap="none" spc="0" normalizeH="0" baseline="0" noProof="0" dirty="0" smtClean="0">
                <a:ln>
                  <a:noFill/>
                </a:ln>
                <a:solidFill>
                  <a:srgbClr val="0F5494"/>
                </a:solidFill>
                <a:effectLst/>
                <a:uLnTx/>
                <a:uFillTx/>
                <a:latin typeface="Verdana"/>
              </a:rPr>
              <a:t>List </a:t>
            </a:r>
            <a:r>
              <a:rPr kumimoji="0" lang="en-GB" sz="2200" i="0" u="none" strike="noStrike" kern="0" cap="none" spc="0" normalizeH="0" baseline="0" noProof="0" dirty="0" smtClean="0">
                <a:ln>
                  <a:noFill/>
                </a:ln>
                <a:solidFill>
                  <a:srgbClr val="0F5494"/>
                </a:solidFill>
                <a:effectLst/>
                <a:uLnTx/>
                <a:uFillTx/>
                <a:latin typeface="Verdana"/>
              </a:rPr>
              <a:t>of activities foreseen in the grant agreement </a:t>
            </a: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endParaRPr kumimoji="0" lang="fr-BE"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i="0" u="none" strike="noStrike" kern="0" cap="none" spc="0" normalizeH="0" baseline="0" noProof="0" dirty="0" smtClean="0">
                <a:ln>
                  <a:noFill/>
                </a:ln>
                <a:solidFill>
                  <a:srgbClr val="0F5494"/>
                </a:solidFill>
                <a:effectLst/>
                <a:uLnTx/>
                <a:uFillTx/>
                <a:latin typeface="Verdana"/>
              </a:rPr>
              <a:t>Detailed </a:t>
            </a:r>
            <a:r>
              <a:rPr kumimoji="0" lang="en-GB" sz="2200" i="0" u="none" strike="noStrike" kern="0" cap="none" spc="0" normalizeH="0" baseline="0" noProof="0" dirty="0" smtClean="0">
                <a:ln>
                  <a:noFill/>
                </a:ln>
                <a:solidFill>
                  <a:srgbClr val="0F5494"/>
                </a:solidFill>
                <a:effectLst/>
                <a:uLnTx/>
                <a:uFillTx/>
                <a:latin typeface="Verdana"/>
              </a:rPr>
              <a:t>description of each activity and where relevant sub-activity, with quantitative facts (dimension, capacity etc.),  steps, expected output/result</a:t>
            </a:r>
            <a:r>
              <a:rPr kumimoji="0" lang="en-GB" sz="2200" i="0" u="none" strike="noStrike" kern="0" cap="none" spc="0" normalizeH="0" baseline="0" noProof="0" dirty="0" smtClean="0">
                <a:ln>
                  <a:noFill/>
                </a:ln>
                <a:solidFill>
                  <a:srgbClr val="0F5494"/>
                </a:solidFill>
                <a:effectLst/>
                <a:uLnTx/>
                <a:uFillTx/>
                <a:latin typeface="Verdana"/>
              </a:rPr>
              <a:t>.</a:t>
            </a:r>
            <a:endParaRPr kumimoji="0" lang="en-GB" sz="2200" i="0" u="none" strike="noStrike" kern="0" cap="none" spc="0" normalizeH="0" baseline="0" noProof="0" dirty="0" smtClean="0">
              <a:ln>
                <a:noFill/>
              </a:ln>
              <a:solidFill>
                <a:srgbClr val="0F5494"/>
              </a:solidFill>
              <a:effectLst/>
              <a:uLnTx/>
              <a:uFillTx/>
              <a:latin typeface="Verdana"/>
            </a:endParaRPr>
          </a:p>
          <a:p>
            <a:pPr marL="285750" marR="0" lvl="0" indent="-285750" algn="l" defTabSz="914400" rtl="0" eaLnBrk="0" fontAlgn="base" latinLnBrk="0" hangingPunct="0">
              <a:lnSpc>
                <a:spcPct val="100000"/>
              </a:lnSpc>
              <a:spcBef>
                <a:spcPct val="20000"/>
              </a:spcBef>
              <a:spcAft>
                <a:spcPct val="0"/>
              </a:spcAft>
              <a:buClr>
                <a:srgbClr val="3E6FD2"/>
              </a:buClr>
              <a:buSzTx/>
              <a:buFont typeface="Arial" pitchFamily="34" charset="0"/>
              <a:buChar char="•"/>
              <a:tabLst/>
              <a:defRPr/>
            </a:pPr>
            <a:endParaRPr kumimoji="0" lang="fr-BE" sz="2200" b="0" i="1" u="none" strike="noStrike" kern="0" cap="none" spc="0" normalizeH="0" baseline="0" noProof="0" dirty="0" smtClean="0">
              <a:ln>
                <a:noFill/>
              </a:ln>
              <a:solidFill>
                <a:srgbClr val="0F5494"/>
              </a:solidFill>
              <a:effectLst/>
              <a:uLnTx/>
              <a:uFillTx/>
              <a:latin typeface="Verdana"/>
            </a:endParaRPr>
          </a:p>
          <a:p>
            <a:pPr marL="0" marR="0" lvl="0" indent="0" algn="l" defTabSz="914400" rtl="0" eaLnBrk="0" fontAlgn="base" latinLnBrk="0" hangingPunct="0">
              <a:lnSpc>
                <a:spcPct val="100000"/>
              </a:lnSpc>
              <a:spcBef>
                <a:spcPct val="20000"/>
              </a:spcBef>
              <a:spcAft>
                <a:spcPct val="0"/>
              </a:spcAft>
              <a:buClr>
                <a:srgbClr val="3E6FD2"/>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a:ln>
                <a:noFill/>
              </a:ln>
              <a:solidFill>
                <a:srgbClr val="0F5494"/>
              </a:solidFill>
              <a:effectLst/>
              <a:uLnTx/>
              <a:uFillTx/>
              <a:latin typeface="Verdana"/>
            </a:endParaRPr>
          </a:p>
        </p:txBody>
      </p:sp>
      <p:sp>
        <p:nvSpPr>
          <p:cNvPr id="6" name="TextBox 4"/>
          <p:cNvSpPr txBox="1">
            <a:spLocks noChangeArrowheads="1"/>
          </p:cNvSpPr>
          <p:nvPr/>
        </p:nvSpPr>
        <p:spPr bwMode="auto">
          <a:xfrm>
            <a:off x="9669342" y="1721265"/>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ANNEX I</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7" name="TextBox 5"/>
          <p:cNvSpPr txBox="1">
            <a:spLocks noChangeArrowheads="1"/>
          </p:cNvSpPr>
          <p:nvPr/>
        </p:nvSpPr>
        <p:spPr bwMode="auto">
          <a:xfrm>
            <a:off x="9093080" y="1584740"/>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565" y="2811958"/>
            <a:ext cx="8782050" cy="1827213"/>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866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55306" y="358202"/>
            <a:ext cx="10737001" cy="98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Drafting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 (3/4)</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1220945" y="1347156"/>
            <a:ext cx="10571363" cy="512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3E6FD2"/>
              </a:buClr>
              <a:buSzTx/>
              <a:buFont typeface="Arial" pitchFamily="34" charset="0"/>
              <a:buChar char="•"/>
              <a:tabLst/>
              <a:defRPr/>
            </a:pPr>
            <a:endParaRPr kumimoji="0" lang="fr-BE" sz="2200" b="0" i="1" u="none" strike="noStrike" kern="0" cap="none" spc="0" normalizeH="0" baseline="0" noProof="0" dirty="0" smtClean="0">
              <a:ln>
                <a:noFill/>
              </a:ln>
              <a:solidFill>
                <a:srgbClr val="0F5494"/>
              </a:solidFill>
              <a:effectLst/>
              <a:uLnTx/>
              <a:uFillTx/>
              <a:latin typeface="Verdana"/>
              <a:ea typeface="+mn-ea"/>
              <a:cs typeface="+mn-cs"/>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1" i="1" u="sng" strike="noStrike" kern="0" cap="none" spc="0" normalizeH="0" baseline="0" noProof="0" dirty="0" smtClean="0">
                <a:ln>
                  <a:noFill/>
                </a:ln>
                <a:solidFill>
                  <a:srgbClr val="0F5494"/>
                </a:solidFill>
                <a:effectLst/>
                <a:uLnTx/>
                <a:uFillTx/>
                <a:latin typeface="Verdana"/>
                <a:ea typeface="+mn-ea"/>
                <a:cs typeface="+mn-cs"/>
              </a:rPr>
              <a:t>Milestones</a:t>
            </a:r>
            <a:r>
              <a:rPr kumimoji="0" lang="en-GB" sz="2200" b="0" i="1" u="sng" strike="noStrike" kern="0" cap="none" spc="0" normalizeH="0" baseline="0" noProof="0" dirty="0" smtClean="0">
                <a:ln>
                  <a:noFill/>
                </a:ln>
                <a:solidFill>
                  <a:srgbClr val="0F5494"/>
                </a:solidFill>
                <a:effectLst/>
                <a:uLnTx/>
                <a:uFillTx/>
                <a:latin typeface="Verdana"/>
                <a:ea typeface="+mn-ea"/>
                <a:cs typeface="+mn-cs"/>
              </a:rPr>
              <a:t> </a:t>
            </a:r>
          </a:p>
          <a:p>
            <a:pPr marL="630238"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Should </a:t>
            </a:r>
            <a:r>
              <a:rPr kumimoji="0" lang="en-GB" sz="2200" b="0" i="0" u="none" strike="noStrike" kern="0" cap="none" spc="0" normalizeH="0" baseline="0" noProof="0" dirty="0" smtClean="0">
                <a:ln>
                  <a:noFill/>
                </a:ln>
                <a:solidFill>
                  <a:srgbClr val="0F5494"/>
                </a:solidFill>
                <a:effectLst/>
                <a:uLnTx/>
                <a:uFillTx/>
                <a:latin typeface="Verdana"/>
                <a:ea typeface="+mn-ea"/>
                <a:cs typeface="+mn-cs"/>
              </a:rPr>
              <a:t>be clear and logical 'check points' during the implementation of an Activity</a:t>
            </a:r>
          </a:p>
          <a:p>
            <a:pPr marL="630238"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The 'Means of verification' should be easy to verify</a:t>
            </a:r>
          </a:p>
          <a:p>
            <a:pPr marL="630238"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fr-BE" sz="2200" b="0" i="0" u="none" strike="noStrike" kern="0" cap="none" spc="0" normalizeH="0" baseline="0" noProof="0" dirty="0" smtClean="0">
                <a:ln>
                  <a:noFill/>
                </a:ln>
                <a:solidFill>
                  <a:srgbClr val="0F5494"/>
                </a:solidFill>
                <a:effectLst/>
                <a:uLnTx/>
                <a:uFillTx/>
                <a:latin typeface="Verdana"/>
                <a:ea typeface="+mn-ea"/>
                <a:cs typeface="+mn-cs"/>
              </a:rPr>
              <a:t>At least one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milestone</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per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year</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per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ongoing</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Activity</a:t>
            </a:r>
            <a:endParaRPr kumimoji="0" lang="en-GB" sz="2200" b="0" i="0" u="none" strike="noStrike" kern="0" cap="none" spc="0" normalizeH="0" baseline="0" noProof="0" dirty="0" smtClean="0">
              <a:ln>
                <a:noFill/>
              </a:ln>
              <a:solidFill>
                <a:srgbClr val="0F5494"/>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
                <a:srgbClr val="3E6FD2"/>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a typeface="+mn-ea"/>
              <a:cs typeface="+mn-cs"/>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a:ln>
                <a:noFill/>
              </a:ln>
              <a:solidFill>
                <a:srgbClr val="0F5494"/>
              </a:solidFill>
              <a:effectLst/>
              <a:uLnTx/>
              <a:uFillTx/>
              <a:latin typeface="Verdana"/>
              <a:ea typeface="+mn-ea"/>
              <a:cs typeface="+mn-cs"/>
            </a:endParaRPr>
          </a:p>
        </p:txBody>
      </p:sp>
      <p:sp>
        <p:nvSpPr>
          <p:cNvPr id="6" name="TextBox 4"/>
          <p:cNvSpPr txBox="1">
            <a:spLocks noChangeArrowheads="1"/>
          </p:cNvSpPr>
          <p:nvPr/>
        </p:nvSpPr>
        <p:spPr bwMode="auto">
          <a:xfrm>
            <a:off x="9703797" y="1483681"/>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ANNEX I</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5"/>
          <p:cNvSpPr txBox="1">
            <a:spLocks noChangeArrowheads="1"/>
          </p:cNvSpPr>
          <p:nvPr/>
        </p:nvSpPr>
        <p:spPr bwMode="auto">
          <a:xfrm>
            <a:off x="9127535" y="1347156"/>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018" y="3964151"/>
            <a:ext cx="8208180" cy="1987042"/>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456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62800" y="275700"/>
            <a:ext cx="1081736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Drafting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 (3/4)</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942176" y="904117"/>
            <a:ext cx="10737989" cy="404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3E6FD2"/>
              </a:buClr>
              <a:buSzTx/>
              <a:buFont typeface="Arial" pitchFamily="34" charset="0"/>
              <a:buChar char="•"/>
              <a:tabLst/>
              <a:defRPr/>
            </a:pPr>
            <a:endParaRPr kumimoji="0" lang="fr-BE" sz="2200" b="0" i="1" u="none" strike="noStrike" kern="0" cap="none" spc="0" normalizeH="0" baseline="0" noProof="0" dirty="0" smtClean="0">
              <a:ln>
                <a:noFill/>
              </a:ln>
              <a:solidFill>
                <a:srgbClr val="0F5494"/>
              </a:solidFill>
              <a:effectLst/>
              <a:uLnTx/>
              <a:uFillTx/>
              <a:latin typeface="Verdana"/>
              <a:ea typeface="+mn-ea"/>
              <a:cs typeface="+mn-cs"/>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sng" strike="noStrike" kern="0" cap="none" spc="0" normalizeH="0" baseline="0" noProof="0" dirty="0" smtClean="0">
                <a:ln>
                  <a:noFill/>
                </a:ln>
                <a:solidFill>
                  <a:srgbClr val="0F5494"/>
                </a:solidFill>
                <a:effectLst/>
                <a:uLnTx/>
                <a:uFillTx/>
                <a:latin typeface="Verdana"/>
                <a:ea typeface="+mn-ea"/>
                <a:cs typeface="+mn-cs"/>
              </a:rPr>
              <a:t>Milestones </a:t>
            </a: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sng" strike="noStrike" kern="0" cap="none" spc="0" normalizeH="0" baseline="0" noProof="0" dirty="0" smtClean="0">
              <a:ln>
                <a:noFill/>
              </a:ln>
              <a:solidFill>
                <a:srgbClr val="0F5494"/>
              </a:solidFill>
              <a:effectLst/>
              <a:uLnTx/>
              <a:uFillTx/>
              <a:latin typeface="Verdana"/>
              <a:ea typeface="+mn-ea"/>
              <a:cs typeface="+mn-cs"/>
            </a:endParaRPr>
          </a:p>
          <a:p>
            <a:pPr marL="285750"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Should be clear and logical 'check points' during the implementation of an Activity</a:t>
            </a:r>
          </a:p>
          <a:p>
            <a:pPr marL="285750"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The 'Means of verification' should be easy to verify</a:t>
            </a:r>
          </a:p>
          <a:p>
            <a:pPr marL="285750" marR="0" lvl="0" indent="-28575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fr-BE" sz="2200" b="0" i="0" u="none" strike="noStrike" kern="0" cap="none" spc="0" normalizeH="0" baseline="0" noProof="0" dirty="0" smtClean="0">
                <a:ln>
                  <a:noFill/>
                </a:ln>
                <a:solidFill>
                  <a:srgbClr val="0F5494"/>
                </a:solidFill>
                <a:effectLst/>
                <a:uLnTx/>
                <a:uFillTx/>
                <a:latin typeface="Verdana"/>
                <a:ea typeface="+mn-ea"/>
                <a:cs typeface="+mn-cs"/>
              </a:rPr>
              <a:t>At least one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milestone</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per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year</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per </a:t>
            </a:r>
            <a:r>
              <a:rPr kumimoji="0" lang="fr-BE" sz="2200" b="0" i="0" u="none" strike="noStrike" kern="0" cap="none" spc="0" normalizeH="0" baseline="0" noProof="0" dirty="0" err="1" smtClean="0">
                <a:ln>
                  <a:noFill/>
                </a:ln>
                <a:solidFill>
                  <a:srgbClr val="0F5494"/>
                </a:solidFill>
                <a:effectLst/>
                <a:uLnTx/>
                <a:uFillTx/>
                <a:latin typeface="Verdana"/>
                <a:ea typeface="+mn-ea"/>
                <a:cs typeface="+mn-cs"/>
              </a:rPr>
              <a:t>ongoing</a:t>
            </a:r>
            <a:r>
              <a:rPr kumimoji="0" lang="fr-BE" sz="2200" b="0" i="0" u="none" strike="noStrike" kern="0" cap="none" spc="0" normalizeH="0" baseline="0" noProof="0" dirty="0" smtClean="0">
                <a:ln>
                  <a:noFill/>
                </a:ln>
                <a:solidFill>
                  <a:srgbClr val="0F5494"/>
                </a:solidFill>
                <a:effectLst/>
                <a:uLnTx/>
                <a:uFillTx/>
                <a:latin typeface="Verdana"/>
                <a:ea typeface="+mn-ea"/>
                <a:cs typeface="+mn-cs"/>
              </a:rPr>
              <a:t> Activity</a:t>
            </a:r>
            <a:endParaRPr kumimoji="0" lang="en-GB" sz="2200" b="0" i="0" u="none" strike="noStrike" kern="0" cap="none" spc="0" normalizeH="0" baseline="0" noProof="0" dirty="0" smtClean="0">
              <a:ln>
                <a:noFill/>
              </a:ln>
              <a:solidFill>
                <a:srgbClr val="0F5494"/>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
                <a:srgbClr val="3E6FD2"/>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a typeface="+mn-ea"/>
              <a:cs typeface="+mn-cs"/>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a:ln>
                <a:noFill/>
              </a:ln>
              <a:solidFill>
                <a:srgbClr val="0F5494"/>
              </a:solidFill>
              <a:effectLst/>
              <a:uLnTx/>
              <a:uFillTx/>
              <a:latin typeface="Verdana"/>
              <a:ea typeface="+mn-ea"/>
              <a:cs typeface="+mn-cs"/>
            </a:endParaRPr>
          </a:p>
        </p:txBody>
      </p:sp>
      <p:sp>
        <p:nvSpPr>
          <p:cNvPr id="6" name="TextBox 4"/>
          <p:cNvSpPr txBox="1">
            <a:spLocks noChangeArrowheads="1"/>
          </p:cNvSpPr>
          <p:nvPr/>
        </p:nvSpPr>
        <p:spPr bwMode="auto">
          <a:xfrm>
            <a:off x="9571676" y="1467343"/>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ANNEX I</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5"/>
          <p:cNvSpPr txBox="1">
            <a:spLocks noChangeArrowheads="1"/>
          </p:cNvSpPr>
          <p:nvPr/>
        </p:nvSpPr>
        <p:spPr bwMode="auto">
          <a:xfrm>
            <a:off x="8995414" y="1330818"/>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888" y="3881938"/>
            <a:ext cx="8820150" cy="213518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376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82388" y="222286"/>
            <a:ext cx="10590743" cy="11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Drafting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 (4/4)</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1056653" y="1203946"/>
            <a:ext cx="10511367" cy="509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marR="0" lvl="0" indent="-285750" algn="just" defTabSz="914400" rtl="0" eaLnBrk="0" fontAlgn="base" latinLnBrk="0" hangingPunct="0">
              <a:lnSpc>
                <a:spcPct val="100000"/>
              </a:lnSpc>
              <a:spcBef>
                <a:spcPct val="20000"/>
              </a:spcBef>
              <a:spcAft>
                <a:spcPct val="0"/>
              </a:spcAft>
              <a:buClr>
                <a:srgbClr val="3E6FD2"/>
              </a:buClr>
              <a:buSzTx/>
              <a:buFont typeface="Arial" pitchFamily="34" charset="0"/>
              <a:buChar char="•"/>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sng" strike="noStrike" kern="0" cap="none" spc="0" normalizeH="0" baseline="0" noProof="0" dirty="0" smtClean="0">
                <a:ln>
                  <a:noFill/>
                </a:ln>
                <a:solidFill>
                  <a:srgbClr val="0F5494"/>
                </a:solidFill>
                <a:effectLst/>
                <a:uLnTx/>
                <a:uFillTx/>
                <a:latin typeface="Verdana"/>
              </a:rPr>
              <a:t>Estimated </a:t>
            </a:r>
            <a:r>
              <a:rPr kumimoji="0" lang="en-GB" sz="2200" b="0" i="1" u="sng" strike="noStrike" kern="0" cap="none" spc="0" normalizeH="0" baseline="0" noProof="0" dirty="0" smtClean="0">
                <a:ln>
                  <a:noFill/>
                </a:ln>
                <a:solidFill>
                  <a:srgbClr val="0F5494"/>
                </a:solidFill>
                <a:effectLst/>
                <a:uLnTx/>
                <a:uFillTx/>
                <a:latin typeface="Verdana"/>
              </a:rPr>
              <a:t>budget</a:t>
            </a: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1" i="0" u="none" strike="noStrike" kern="0" cap="none" spc="0" normalizeH="0" baseline="0" noProof="0" dirty="0" smtClean="0">
                <a:ln>
                  <a:noFill/>
                </a:ln>
                <a:solidFill>
                  <a:srgbClr val="0F5494"/>
                </a:solidFill>
                <a:effectLst/>
                <a:uLnTx/>
                <a:uFillTx/>
                <a:latin typeface="Verdana"/>
              </a:rPr>
              <a:t>Revisit proposed budget</a:t>
            </a:r>
          </a:p>
          <a:p>
            <a:pPr marL="1257300" marR="0" lvl="2" indent="-3429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rPr>
              <a:t>Are the costs* still up to date ? Beneficiary must explicitly re-confirm costs.</a:t>
            </a:r>
          </a:p>
          <a:p>
            <a:pPr marL="1257300" marR="0" lvl="2" indent="-3429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rPr>
              <a:t>Activities not retained for funding</a:t>
            </a:r>
            <a:r>
              <a:rPr kumimoji="0" lang="en-GB" sz="2200" b="0" i="0" u="none" strike="noStrike" kern="0" cap="none" spc="0" normalizeH="0" baseline="0" noProof="0" dirty="0" smtClean="0">
                <a:ln>
                  <a:noFill/>
                </a:ln>
                <a:solidFill>
                  <a:srgbClr val="0F5494"/>
                </a:solidFill>
                <a:effectLst/>
                <a:uLnTx/>
                <a:uFillTx/>
                <a:latin typeface="Verdana"/>
              </a:rPr>
              <a:t>?</a:t>
            </a:r>
            <a:endParaRPr kumimoji="0" lang="en-GB" sz="2200" b="0" i="0" u="none"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1" i="0" u="none" strike="noStrike" kern="0" cap="none" spc="0" normalizeH="0" baseline="0" noProof="0" dirty="0" smtClean="0">
                <a:ln>
                  <a:noFill/>
                </a:ln>
                <a:solidFill>
                  <a:srgbClr val="0F5494"/>
                </a:solidFill>
                <a:effectLst/>
                <a:uLnTx/>
                <a:uFillTx/>
                <a:latin typeface="Verdana"/>
              </a:rPr>
              <a:t>Review the planned financing sources of the action taking into account the maximum grant </a:t>
            </a:r>
            <a:r>
              <a:rPr kumimoji="0" lang="en-GB" sz="2200" b="1" i="0" u="none" strike="noStrike" kern="0" cap="none" spc="0" normalizeH="0" baseline="0" noProof="0" dirty="0" smtClean="0">
                <a:ln>
                  <a:noFill/>
                </a:ln>
                <a:solidFill>
                  <a:srgbClr val="0F5494"/>
                </a:solidFill>
                <a:effectLst/>
                <a:uLnTx/>
                <a:uFillTx/>
                <a:latin typeface="Verdana"/>
              </a:rPr>
              <a:t>amount</a:t>
            </a: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1" i="0" u="none" strike="noStrike" kern="0" cap="none" spc="0" normalizeH="0" baseline="0" noProof="0" dirty="0" smtClean="0">
                <a:ln>
                  <a:noFill/>
                </a:ln>
                <a:solidFill>
                  <a:srgbClr val="0F5494"/>
                </a:solidFill>
                <a:effectLst/>
                <a:uLnTx/>
                <a:uFillTx/>
                <a:latin typeface="Verdana"/>
              </a:rPr>
              <a:t>Review the indicative breakdown of estimated eligible costs by activity, beneficiary </a:t>
            </a:r>
            <a:r>
              <a:rPr kumimoji="0" lang="en-GB" sz="2200" b="1" i="0" u="sng" strike="noStrike" kern="0" cap="none" spc="0" normalizeH="0" baseline="0" noProof="0" dirty="0" smtClean="0">
                <a:ln>
                  <a:noFill/>
                </a:ln>
                <a:solidFill>
                  <a:srgbClr val="0F5494"/>
                </a:solidFill>
                <a:effectLst/>
                <a:uLnTx/>
                <a:uFillTx/>
                <a:latin typeface="Verdana"/>
              </a:rPr>
              <a:t>and </a:t>
            </a:r>
            <a:r>
              <a:rPr kumimoji="0" lang="en-GB" sz="2200" b="1" i="0" u="sng" strike="noStrike" kern="0" cap="none" spc="0" normalizeH="0" baseline="0" noProof="0" dirty="0" smtClean="0">
                <a:ln>
                  <a:noFill/>
                </a:ln>
                <a:solidFill>
                  <a:srgbClr val="0F5494"/>
                </a:solidFill>
                <a:effectLst/>
                <a:uLnTx/>
                <a:uFillTx/>
                <a:latin typeface="Verdana"/>
              </a:rPr>
              <a:t>year</a:t>
            </a:r>
            <a:endParaRPr kumimoji="0" lang="fr-BE" sz="2200" b="1" i="0" u="sng"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fr-BE" sz="2200" b="1" i="0" u="none" strike="noStrike" kern="0" cap="none" spc="0" normalizeH="0" baseline="0" noProof="0" dirty="0" smtClean="0">
                <a:ln>
                  <a:noFill/>
                </a:ln>
                <a:solidFill>
                  <a:srgbClr val="0F5494"/>
                </a:solidFill>
                <a:effectLst/>
                <a:uLnTx/>
                <a:uFillTx/>
                <a:latin typeface="Verdana"/>
              </a:rPr>
              <a:t>There </a:t>
            </a:r>
            <a:r>
              <a:rPr kumimoji="0" lang="fr-BE" sz="2200" b="1" i="0" u="none" strike="noStrike" kern="0" cap="none" spc="0" normalizeH="0" baseline="0" noProof="0" dirty="0" err="1" smtClean="0">
                <a:ln>
                  <a:noFill/>
                </a:ln>
                <a:solidFill>
                  <a:srgbClr val="0F5494"/>
                </a:solidFill>
                <a:effectLst/>
                <a:uLnTx/>
                <a:uFillTx/>
                <a:latin typeface="Verdana"/>
              </a:rPr>
              <a:t>should</a:t>
            </a:r>
            <a:r>
              <a:rPr kumimoji="0" lang="fr-BE" sz="2200" b="1" i="0" u="none" strike="noStrike" kern="0" cap="none" spc="0" normalizeH="0" baseline="0" noProof="0" dirty="0" smtClean="0">
                <a:ln>
                  <a:noFill/>
                </a:ln>
                <a:solidFill>
                  <a:srgbClr val="0F5494"/>
                </a:solidFill>
                <a:effectLst/>
                <a:uLnTx/>
                <a:uFillTx/>
                <a:latin typeface="Verdana"/>
              </a:rPr>
              <a:t> </a:t>
            </a:r>
            <a:r>
              <a:rPr kumimoji="0" lang="fr-BE" sz="2200" b="1" i="0" u="none" strike="noStrike" kern="0" cap="none" spc="0" normalizeH="0" baseline="0" noProof="0" dirty="0" err="1" smtClean="0">
                <a:ln>
                  <a:noFill/>
                </a:ln>
                <a:solidFill>
                  <a:srgbClr val="0F5494"/>
                </a:solidFill>
                <a:effectLst/>
                <a:uLnTx/>
                <a:uFillTx/>
                <a:latin typeface="Verdana"/>
              </a:rPr>
              <a:t>be</a:t>
            </a:r>
            <a:r>
              <a:rPr kumimoji="0" lang="fr-BE" sz="2200" b="1" i="0" u="none" strike="noStrike" kern="0" cap="none" spc="0" normalizeH="0" baseline="0" noProof="0" dirty="0" smtClean="0">
                <a:ln>
                  <a:noFill/>
                </a:ln>
                <a:solidFill>
                  <a:srgbClr val="0F5494"/>
                </a:solidFill>
                <a:effectLst/>
                <a:uLnTx/>
                <a:uFillTx/>
                <a:latin typeface="Verdana"/>
              </a:rPr>
              <a:t> </a:t>
            </a:r>
            <a:r>
              <a:rPr kumimoji="0" lang="fr-BE" sz="2200" b="1" i="0" u="none" strike="noStrike" kern="0" cap="none" spc="0" normalizeH="0" baseline="0" noProof="0" dirty="0" err="1" smtClean="0">
                <a:ln>
                  <a:noFill/>
                </a:ln>
                <a:solidFill>
                  <a:srgbClr val="0F5494"/>
                </a:solidFill>
                <a:effectLst/>
                <a:uLnTx/>
                <a:uFillTx/>
                <a:latin typeface="Verdana"/>
              </a:rPr>
              <a:t>costs</a:t>
            </a:r>
            <a:r>
              <a:rPr kumimoji="0" lang="fr-BE" sz="2200" b="1" i="0" u="none" strike="noStrike" kern="0" cap="none" spc="0" normalizeH="0" baseline="0" noProof="0" dirty="0" smtClean="0">
                <a:ln>
                  <a:noFill/>
                </a:ln>
                <a:solidFill>
                  <a:srgbClr val="0F5494"/>
                </a:solidFill>
                <a:effectLst/>
                <a:uLnTx/>
                <a:uFillTx/>
                <a:latin typeface="Verdana"/>
              </a:rPr>
              <a:t> in </a:t>
            </a:r>
            <a:r>
              <a:rPr kumimoji="0" lang="fr-BE" sz="2200" b="1" i="0" u="none" strike="noStrike" kern="0" cap="none" spc="0" normalizeH="0" baseline="0" noProof="0" dirty="0" err="1" smtClean="0">
                <a:ln>
                  <a:noFill/>
                </a:ln>
                <a:solidFill>
                  <a:srgbClr val="0F5494"/>
                </a:solidFill>
                <a:effectLst/>
                <a:uLnTx/>
                <a:uFillTx/>
                <a:latin typeface="Verdana"/>
              </a:rPr>
              <a:t>each</a:t>
            </a:r>
            <a:r>
              <a:rPr kumimoji="0" lang="fr-BE" sz="2200" b="1" i="0" u="none" strike="noStrike" kern="0" cap="none" spc="0" normalizeH="0" baseline="0" noProof="0" dirty="0" smtClean="0">
                <a:ln>
                  <a:noFill/>
                </a:ln>
                <a:solidFill>
                  <a:srgbClr val="0F5494"/>
                </a:solidFill>
                <a:effectLst/>
                <a:uLnTx/>
                <a:uFillTx/>
                <a:latin typeface="Verdana"/>
              </a:rPr>
              <a:t> </a:t>
            </a:r>
            <a:r>
              <a:rPr kumimoji="0" lang="fr-BE" sz="2200" b="1" i="0" u="none" strike="noStrike" kern="0" cap="none" spc="0" normalizeH="0" baseline="0" noProof="0" dirty="0" err="1" smtClean="0">
                <a:ln>
                  <a:noFill/>
                </a:ln>
                <a:solidFill>
                  <a:srgbClr val="0F5494"/>
                </a:solidFill>
                <a:effectLst/>
                <a:uLnTx/>
                <a:uFillTx/>
                <a:latin typeface="Verdana"/>
              </a:rPr>
              <a:t>year</a:t>
            </a:r>
            <a:r>
              <a:rPr kumimoji="0" lang="fr-BE" sz="2200" b="1" i="0" u="none" strike="noStrike" kern="0" cap="none" spc="0" normalizeH="0" baseline="0" noProof="0" dirty="0" smtClean="0">
                <a:ln>
                  <a:noFill/>
                </a:ln>
                <a:solidFill>
                  <a:srgbClr val="0F5494"/>
                </a:solidFill>
                <a:effectLst/>
                <a:uLnTx/>
                <a:uFillTx/>
                <a:latin typeface="Verdana"/>
              </a:rPr>
              <a:t> of the Activity</a:t>
            </a: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just" defTabSz="914400" rtl="0" eaLnBrk="0" fontAlgn="base" latinLnBrk="0" hangingPunct="0">
              <a:lnSpc>
                <a:spcPct val="100000"/>
              </a:lnSpc>
              <a:spcBef>
                <a:spcPct val="20000"/>
              </a:spcBef>
              <a:spcAft>
                <a:spcPct val="0"/>
              </a:spcAft>
              <a:buClr>
                <a:srgbClr val="009FBA"/>
              </a:buClr>
              <a:buSzTx/>
              <a:buFont typeface="Arial" pitchFamily="34" charset="0"/>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r>
              <a:rPr kumimoji="0" lang="fr-BE" sz="2200" b="0" i="1" u="none" strike="noStrike" kern="0" cap="none" spc="0" normalizeH="0" baseline="0" noProof="0" dirty="0" smtClean="0">
                <a:ln>
                  <a:noFill/>
                </a:ln>
                <a:solidFill>
                  <a:srgbClr val="0F5494"/>
                </a:solidFill>
                <a:effectLst/>
                <a:uLnTx/>
                <a:uFillTx/>
                <a:latin typeface="Verdana"/>
              </a:rPr>
              <a:t>* </a:t>
            </a:r>
            <a:r>
              <a:rPr kumimoji="0" lang="fr-BE" sz="2200" b="0" i="1" u="none" strike="noStrike" kern="0" cap="none" spc="0" normalizeH="0" baseline="0" noProof="0" dirty="0" err="1" smtClean="0">
                <a:ln>
                  <a:noFill/>
                </a:ln>
                <a:solidFill>
                  <a:srgbClr val="0F5494"/>
                </a:solidFill>
                <a:effectLst/>
                <a:uLnTx/>
                <a:uFillTx/>
                <a:latin typeface="Verdana"/>
              </a:rPr>
              <a:t>Costs</a:t>
            </a:r>
            <a:r>
              <a:rPr kumimoji="0" lang="fr-BE" sz="2200" b="0" i="1" u="none" strike="noStrike" kern="0" cap="none" spc="0" normalizeH="0" baseline="0" noProof="0" dirty="0" smtClean="0">
                <a:ln>
                  <a:noFill/>
                </a:ln>
                <a:solidFill>
                  <a:srgbClr val="0F5494"/>
                </a:solidFill>
                <a:effectLst/>
                <a:uLnTx/>
                <a:uFillTx/>
                <a:latin typeface="Verdana"/>
              </a:rPr>
              <a:t> </a:t>
            </a:r>
            <a:r>
              <a:rPr kumimoji="0" lang="fr-BE" sz="2200" b="0" i="1" u="none" strike="noStrike" kern="0" cap="none" spc="0" normalizeH="0" baseline="0" noProof="0" dirty="0" err="1" smtClean="0">
                <a:ln>
                  <a:noFill/>
                </a:ln>
                <a:solidFill>
                  <a:srgbClr val="0F5494"/>
                </a:solidFill>
                <a:effectLst/>
                <a:uLnTx/>
                <a:uFillTx/>
                <a:latin typeface="Verdana"/>
              </a:rPr>
              <a:t>should</a:t>
            </a:r>
            <a:r>
              <a:rPr kumimoji="0" lang="fr-BE" sz="2200" b="0" i="1" u="none" strike="noStrike" kern="0" cap="none" spc="0" normalizeH="0" baseline="0" noProof="0" dirty="0" smtClean="0">
                <a:ln>
                  <a:noFill/>
                </a:ln>
                <a:solidFill>
                  <a:srgbClr val="0F5494"/>
                </a:solidFill>
                <a:effectLst/>
                <a:uLnTx/>
                <a:uFillTx/>
                <a:latin typeface="Verdana"/>
              </a:rPr>
              <a:t> </a:t>
            </a:r>
            <a:r>
              <a:rPr kumimoji="0" lang="fr-BE" sz="2200" b="0" i="1" u="none" strike="noStrike" kern="0" cap="none" spc="0" normalizeH="0" baseline="0" noProof="0" dirty="0" err="1" smtClean="0">
                <a:ln>
                  <a:noFill/>
                </a:ln>
                <a:solidFill>
                  <a:srgbClr val="0F5494"/>
                </a:solidFill>
                <a:effectLst/>
                <a:uLnTx/>
                <a:uFillTx/>
                <a:latin typeface="Verdana"/>
              </a:rPr>
              <a:t>be</a:t>
            </a:r>
            <a:r>
              <a:rPr kumimoji="0" lang="fr-BE" sz="2200" b="0" i="1" u="none" strike="noStrike" kern="0" cap="none" spc="0" normalizeH="0" baseline="0" noProof="0" dirty="0" smtClean="0">
                <a:ln>
                  <a:noFill/>
                </a:ln>
                <a:solidFill>
                  <a:srgbClr val="0F5494"/>
                </a:solidFill>
                <a:effectLst/>
                <a:uLnTx/>
                <a:uFillTx/>
                <a:latin typeface="Verdana"/>
              </a:rPr>
              <a:t> </a:t>
            </a:r>
            <a:r>
              <a:rPr kumimoji="0" lang="fr-BE" sz="2200" b="0" i="1" u="none" strike="noStrike" kern="0" cap="none" spc="0" normalizeH="0" baseline="0" noProof="0" dirty="0" err="1" smtClean="0">
                <a:ln>
                  <a:noFill/>
                </a:ln>
                <a:solidFill>
                  <a:srgbClr val="0F5494"/>
                </a:solidFill>
                <a:effectLst/>
                <a:uLnTx/>
                <a:uFillTx/>
                <a:latin typeface="Verdana"/>
              </a:rPr>
              <a:t>costs</a:t>
            </a:r>
            <a:r>
              <a:rPr kumimoji="0" lang="fr-BE" sz="2200" b="0" i="1" u="none" strike="noStrike" kern="0" cap="none" spc="0" normalizeH="0" baseline="0" noProof="0" dirty="0" smtClean="0">
                <a:ln>
                  <a:noFill/>
                </a:ln>
                <a:solidFill>
                  <a:srgbClr val="0F5494"/>
                </a:solidFill>
                <a:effectLst/>
                <a:uLnTx/>
                <a:uFillTx/>
                <a:latin typeface="Verdana"/>
              </a:rPr>
              <a:t> </a:t>
            </a:r>
            <a:r>
              <a:rPr kumimoji="0" lang="fr-BE" sz="2200" b="1" i="0" u="none" strike="noStrike" kern="0" cap="none" spc="0" normalizeH="0" baseline="0" noProof="0" dirty="0" err="1" smtClean="0">
                <a:ln>
                  <a:noFill/>
                </a:ln>
                <a:solidFill>
                  <a:srgbClr val="0F5494"/>
                </a:solidFill>
                <a:effectLst/>
                <a:uLnTx/>
                <a:uFillTx/>
                <a:latin typeface="Verdana"/>
              </a:rPr>
              <a:t>incurred</a:t>
            </a:r>
            <a:r>
              <a:rPr kumimoji="0" lang="fr-BE" sz="2200" b="0" i="1" u="none" strike="noStrike" kern="0" cap="none" spc="0" normalizeH="0" baseline="0" noProof="0" dirty="0" smtClean="0">
                <a:ln>
                  <a:noFill/>
                </a:ln>
                <a:solidFill>
                  <a:srgbClr val="0F5494"/>
                </a:solidFill>
                <a:effectLst/>
                <a:uLnTx/>
                <a:uFillTx/>
                <a:latin typeface="Verdana"/>
              </a:rPr>
              <a:t> !</a:t>
            </a:r>
            <a:endParaRPr kumimoji="0" lang="en-GB" sz="2200" b="0" i="1" u="none" strike="noStrike" kern="0" cap="none" spc="0" normalizeH="0" baseline="0" noProof="0" dirty="0" smtClean="0">
              <a:ln>
                <a:noFill/>
              </a:ln>
              <a:solidFill>
                <a:srgbClr val="0F5494"/>
              </a:solidFill>
              <a:effectLst/>
              <a:uLnTx/>
              <a:uFillTx/>
              <a:latin typeface="Verdana"/>
            </a:endParaRP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rgbClr val="0F5494"/>
                </a:solidFill>
                <a:effectLst/>
                <a:uLnTx/>
                <a:uFillTx/>
                <a:latin typeface="Verdana"/>
              </a:rPr>
              <a:t>	</a:t>
            </a: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a:ln>
                <a:noFill/>
              </a:ln>
              <a:solidFill>
                <a:srgbClr val="0F5494"/>
              </a:solidFill>
              <a:effectLst/>
              <a:uLnTx/>
              <a:uFillTx/>
              <a:latin typeface="Verdana"/>
            </a:endParaRPr>
          </a:p>
        </p:txBody>
      </p:sp>
      <p:sp>
        <p:nvSpPr>
          <p:cNvPr id="6" name="TextBox 4"/>
          <p:cNvSpPr txBox="1">
            <a:spLocks noChangeArrowheads="1"/>
          </p:cNvSpPr>
          <p:nvPr/>
        </p:nvSpPr>
        <p:spPr bwMode="auto">
          <a:xfrm>
            <a:off x="9743008" y="1511074"/>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ANNEX III</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7" name="TextBox 5"/>
          <p:cNvSpPr txBox="1">
            <a:spLocks noChangeArrowheads="1"/>
          </p:cNvSpPr>
          <p:nvPr/>
        </p:nvSpPr>
        <p:spPr bwMode="auto">
          <a:xfrm>
            <a:off x="9166746" y="1374549"/>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356717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00030" y="137504"/>
            <a:ext cx="7524858" cy="20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[The Coordinator]</a:t>
            </a:r>
            <a:b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b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660733" y="1832705"/>
            <a:ext cx="11088443" cy="43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889000" marR="0" lvl="1" indent="-342900" algn="l" defTabSz="914400" rtl="0" eaLnBrk="0" fontAlgn="base" latinLnBrk="0" hangingPunct="0">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Signs by default on behalf of all beneficiaries (mandate template GA Annex IV)</a:t>
            </a:r>
          </a:p>
          <a:p>
            <a:pPr marL="889000" marR="0" lvl="1" indent="-342900" algn="l" defTabSz="914400" rtl="0" eaLnBrk="0" fontAlgn="base" latinLnBrk="0" hangingPunct="0">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Receives by default all payments made by the Agency </a:t>
            </a:r>
          </a:p>
          <a:p>
            <a:pPr marL="889000" marR="0" lvl="1" indent="-342900" algn="l" defTabSz="914400" rtl="0" eaLnBrk="0" fontAlgn="base" latinLnBrk="0" hangingPunct="0">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Will be intermediary for all communications with the Agency</a:t>
            </a:r>
          </a:p>
          <a:p>
            <a:pPr marL="889000" marR="0" lvl="1" indent="-342900" algn="l" defTabSz="914400" rtl="0" eaLnBrk="0" fontAlgn="base" latinLnBrk="0" hangingPunct="0">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Will establish the requests for payments and submit ASRs</a:t>
            </a:r>
          </a:p>
          <a:p>
            <a:pPr marL="546100" marR="0" lvl="1" indent="0" algn="l" defTabSz="914400" rtl="0" eaLnBrk="1" fontAlgn="base" latinLnBrk="0" hangingPunct="1">
              <a:lnSpc>
                <a:spcPct val="100000"/>
              </a:lnSpc>
              <a:spcBef>
                <a:spcPct val="20000"/>
              </a:spcBef>
              <a:spcAft>
                <a:spcPct val="0"/>
              </a:spcAft>
              <a:buClr>
                <a:srgbClr val="009FBA"/>
              </a:buClr>
              <a:buSzTx/>
              <a:buFontTx/>
              <a:buNone/>
              <a:tabLst/>
              <a:defRPr/>
            </a:pPr>
            <a:endParaRPr kumimoji="0" lang="en-US" sz="2200" b="0" i="0" u="none" strike="noStrike" kern="0" cap="none" spc="0" normalizeH="0" baseline="0" noProof="0" dirty="0" smtClean="0">
              <a:ln>
                <a:noFill/>
              </a:ln>
              <a:solidFill>
                <a:srgbClr val="0F5494"/>
              </a:solidFill>
              <a:effectLst/>
              <a:uLnTx/>
              <a:uFillTx/>
              <a:latin typeface="Verdana"/>
            </a:endParaRPr>
          </a:p>
          <a:p>
            <a:pPr marL="889000" marR="0" lvl="1" indent="-342900" algn="l" defTabSz="914400" rtl="0" eaLnBrk="1" fontAlgn="base" latinLnBrk="0" hangingPunct="1">
              <a:lnSpc>
                <a:spcPct val="100000"/>
              </a:lnSpc>
              <a:spcBef>
                <a:spcPct val="20000"/>
              </a:spcBef>
              <a:spcAft>
                <a:spcPct val="0"/>
              </a:spcAft>
              <a:buClr>
                <a:srgbClr val="009FBA"/>
              </a:buClr>
              <a:buSzTx/>
              <a:buFont typeface="Arial" panose="020B0604020202020204" pitchFamily="34" charset="0"/>
              <a:buChar char="•"/>
              <a:tabLst/>
              <a:defRPr/>
            </a:pPr>
            <a:endParaRPr kumimoji="0" lang="en-US" sz="2200" b="0" i="0" u="none" strike="noStrike" kern="0" cap="none" spc="0" normalizeH="0" baseline="0" noProof="0" dirty="0" smtClean="0">
              <a:ln>
                <a:noFill/>
              </a:ln>
              <a:solidFill>
                <a:srgbClr val="0F5494"/>
              </a:solidFill>
              <a:effectLst/>
              <a:uLnTx/>
              <a:uFillTx/>
              <a:latin typeface="Verdana"/>
            </a:endParaRPr>
          </a:p>
        </p:txBody>
      </p:sp>
      <p:sp>
        <p:nvSpPr>
          <p:cNvPr id="6" name="TextBox 2"/>
          <p:cNvSpPr txBox="1">
            <a:spLocks noChangeArrowheads="1"/>
          </p:cNvSpPr>
          <p:nvPr/>
        </p:nvSpPr>
        <p:spPr bwMode="auto">
          <a:xfrm>
            <a:off x="9290685" y="1172064"/>
            <a:ext cx="9560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884285" y="1340395"/>
            <a:ext cx="2086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II.1 </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98399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59053" y="253569"/>
            <a:ext cx="10238034" cy="8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Signature of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891569" y="1685913"/>
            <a:ext cx="10719586" cy="40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fr-BE" altLang="en-US" sz="2200" b="0" i="1" u="none" strike="noStrike" kern="0" cap="none" spc="0" normalizeH="0" baseline="0" noProof="0" dirty="0" err="1" smtClean="0">
                <a:ln>
                  <a:noFill/>
                </a:ln>
                <a:solidFill>
                  <a:srgbClr val="0F5494"/>
                </a:solidFill>
                <a:effectLst/>
                <a:uLnTx/>
                <a:uFillTx/>
                <a:latin typeface="Verdana"/>
              </a:rPr>
              <a:t>Beneficiary</a:t>
            </a:r>
            <a:r>
              <a:rPr kumimoji="0" lang="fr-BE" altLang="en-US" sz="2200" b="0" i="1" u="none" strike="noStrike" kern="0" cap="none" spc="0" normalizeH="0" baseline="0" noProof="0" dirty="0" smtClean="0">
                <a:ln>
                  <a:noFill/>
                </a:ln>
                <a:solidFill>
                  <a:srgbClr val="0F5494"/>
                </a:solidFill>
                <a:effectLst/>
                <a:uLnTx/>
                <a:uFillTx/>
                <a:latin typeface="Verdana"/>
              </a:rPr>
              <a:t>/</a:t>
            </a:r>
            <a:r>
              <a:rPr kumimoji="0" lang="fr-BE" altLang="en-US" sz="2200" b="0" i="1" u="none" strike="noStrike" kern="0" cap="none" spc="0" normalizeH="0" baseline="0" noProof="0" dirty="0" err="1" smtClean="0">
                <a:ln>
                  <a:noFill/>
                </a:ln>
                <a:solidFill>
                  <a:srgbClr val="0F5494"/>
                </a:solidFill>
                <a:effectLst/>
                <a:uLnTx/>
                <a:uFillTx/>
                <a:latin typeface="Verdana"/>
              </a:rPr>
              <a:t>coordinator</a:t>
            </a:r>
            <a:r>
              <a:rPr kumimoji="0" lang="fr-BE" altLang="en-US" sz="2200" b="0" i="1" u="none" strike="noStrike" kern="0" cap="none" spc="0" normalizeH="0" baseline="0" noProof="0" dirty="0" smtClean="0">
                <a:ln>
                  <a:noFill/>
                </a:ln>
                <a:solidFill>
                  <a:srgbClr val="0F5494"/>
                </a:solidFill>
                <a:effectLst/>
                <a:uLnTx/>
                <a:uFillTx/>
                <a:latin typeface="Verdana"/>
              </a:rPr>
              <a:t> </a:t>
            </a:r>
            <a:r>
              <a:rPr kumimoji="0" lang="fr-BE" altLang="en-US" sz="2200" b="0" i="1" u="none" strike="noStrike" kern="0" cap="none" spc="0" normalizeH="0" baseline="0" noProof="0" dirty="0" err="1" smtClean="0">
                <a:ln>
                  <a:noFill/>
                </a:ln>
                <a:solidFill>
                  <a:srgbClr val="0F5494"/>
                </a:solidFill>
                <a:effectLst/>
                <a:uLnTx/>
                <a:uFillTx/>
                <a:latin typeface="Verdana"/>
              </a:rPr>
              <a:t>will</a:t>
            </a:r>
            <a:r>
              <a:rPr kumimoji="0" lang="fr-BE" altLang="en-US" sz="2200" b="0" i="1" u="none" strike="noStrike" kern="0" cap="none" spc="0" normalizeH="0" baseline="0" noProof="0" dirty="0" smtClean="0">
                <a:ln>
                  <a:noFill/>
                </a:ln>
                <a:solidFill>
                  <a:srgbClr val="0F5494"/>
                </a:solidFill>
                <a:effectLst/>
                <a:uLnTx/>
                <a:uFillTx/>
                <a:latin typeface="Verdana"/>
              </a:rPr>
              <a:t> </a:t>
            </a:r>
            <a:r>
              <a:rPr kumimoji="0" lang="fr-BE" altLang="en-US" sz="2200" b="0" i="1" u="none" strike="noStrike" kern="0" cap="none" spc="0" normalizeH="0" baseline="0" noProof="0" dirty="0" err="1" smtClean="0">
                <a:ln>
                  <a:noFill/>
                </a:ln>
                <a:solidFill>
                  <a:srgbClr val="0F5494"/>
                </a:solidFill>
                <a:effectLst/>
                <a:uLnTx/>
                <a:uFillTx/>
                <a:latin typeface="Verdana"/>
              </a:rPr>
              <a:t>receive</a:t>
            </a:r>
            <a:r>
              <a:rPr kumimoji="0" lang="fr-BE" altLang="en-US" sz="2200" b="0" i="1" u="none" strike="noStrike" kern="0" cap="none" spc="0" normalizeH="0" baseline="0" noProof="0" dirty="0" smtClean="0">
                <a:ln>
                  <a:noFill/>
                </a:ln>
                <a:solidFill>
                  <a:srgbClr val="0F5494"/>
                </a:solidFill>
                <a:effectLst/>
                <a:uLnTx/>
                <a:uFillTx/>
                <a:latin typeface="Verdana"/>
              </a:rPr>
              <a:t> a </a:t>
            </a:r>
            <a:r>
              <a:rPr kumimoji="0" lang="fr-BE" altLang="en-US" sz="2200" b="0" i="1" u="none" strike="noStrike" kern="0" cap="none" spc="0" normalizeH="0" baseline="0" noProof="0" dirty="0" err="1" smtClean="0">
                <a:ln>
                  <a:noFill/>
                </a:ln>
                <a:solidFill>
                  <a:srgbClr val="0F5494"/>
                </a:solidFill>
                <a:effectLst/>
                <a:uLnTx/>
                <a:uFillTx/>
                <a:latin typeface="Verdana"/>
              </a:rPr>
              <a:t>sealed</a:t>
            </a:r>
            <a:r>
              <a:rPr kumimoji="0" lang="fr-BE" altLang="en-US" sz="2200" b="0" i="1" u="none" strike="noStrike" kern="0" cap="none" spc="0" normalizeH="0" baseline="0" noProof="0" dirty="0" smtClean="0">
                <a:ln>
                  <a:noFill/>
                </a:ln>
                <a:solidFill>
                  <a:srgbClr val="0F5494"/>
                </a:solidFill>
                <a:effectLst/>
                <a:uLnTx/>
                <a:uFillTx/>
                <a:latin typeface="Verdana"/>
              </a:rPr>
              <a:t> PDF version </a:t>
            </a:r>
            <a:r>
              <a:rPr kumimoji="0" lang="fr-BE" altLang="en-US" sz="2200" b="0" i="1" u="none" strike="noStrike" kern="0" cap="none" spc="0" normalizeH="0" baseline="0" noProof="0" dirty="0" err="1" smtClean="0">
                <a:ln>
                  <a:noFill/>
                </a:ln>
                <a:solidFill>
                  <a:srgbClr val="0F5494"/>
                </a:solidFill>
                <a:effectLst/>
                <a:uLnTx/>
                <a:uFillTx/>
                <a:latin typeface="Verdana"/>
              </a:rPr>
              <a:t>with</a:t>
            </a:r>
            <a:r>
              <a:rPr kumimoji="0" lang="fr-BE" altLang="en-US" sz="2200" b="0" i="1" u="none" strike="noStrike" kern="0" cap="none" spc="0" normalizeH="0" baseline="0" noProof="0" dirty="0" smtClean="0">
                <a:ln>
                  <a:noFill/>
                </a:ln>
                <a:solidFill>
                  <a:srgbClr val="0F5494"/>
                </a:solidFill>
                <a:effectLst/>
                <a:uLnTx/>
                <a:uFillTx/>
                <a:latin typeface="Verdana"/>
              </a:rPr>
              <a:t> </a:t>
            </a:r>
            <a:r>
              <a:rPr kumimoji="0" lang="fr-BE" altLang="en-US" sz="2200" b="0" i="1" u="none" strike="noStrike" kern="0" cap="none" spc="0" normalizeH="0" baseline="0" noProof="0" dirty="0" err="1" smtClean="0">
                <a:ln>
                  <a:noFill/>
                </a:ln>
                <a:solidFill>
                  <a:srgbClr val="0F5494"/>
                </a:solidFill>
                <a:effectLst/>
                <a:uLnTx/>
                <a:uFillTx/>
                <a:latin typeface="Verdana"/>
              </a:rPr>
              <a:t>watermark</a:t>
            </a:r>
            <a:r>
              <a:rPr kumimoji="0" lang="fr-BE" altLang="en-US" sz="2200" b="0" i="1" u="none" strike="noStrike" kern="0" cap="none" spc="0" normalizeH="0" baseline="0" noProof="0" dirty="0" smtClean="0">
                <a:ln>
                  <a:noFill/>
                </a:ln>
                <a:solidFill>
                  <a:srgbClr val="0F5494"/>
                </a:solidFill>
                <a:effectLst/>
                <a:uLnTx/>
                <a:uFillTx/>
                <a:latin typeface="Verdana"/>
              </a:rPr>
              <a:t> via E-mail for signature:</a:t>
            </a:r>
          </a:p>
          <a:p>
            <a:pPr marL="889000" marR="0" lvl="1"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fr-BE" altLang="en-US" sz="2200" b="1" i="0" u="none" strike="noStrike" kern="0" cap="none" spc="0" normalizeH="0" baseline="0" noProof="0" dirty="0" err="1" smtClean="0">
                <a:ln>
                  <a:noFill/>
                </a:ln>
                <a:solidFill>
                  <a:srgbClr val="0F5494"/>
                </a:solidFill>
                <a:effectLst/>
                <a:uLnTx/>
                <a:uFillTx/>
                <a:latin typeface="Verdana"/>
              </a:rPr>
              <a:t>Establish</a:t>
            </a:r>
            <a:r>
              <a:rPr kumimoji="0" lang="fr-BE" altLang="en-US" sz="2200" b="1" i="0" u="none" strike="noStrike" kern="0" cap="none" spc="0" normalizeH="0" baseline="0" noProof="0" dirty="0" smtClean="0">
                <a:ln>
                  <a:noFill/>
                </a:ln>
                <a:solidFill>
                  <a:srgbClr val="0F5494"/>
                </a:solidFill>
                <a:effectLst/>
                <a:uLnTx/>
                <a:uFillTx/>
                <a:latin typeface="Verdana"/>
              </a:rPr>
              <a:t> the signature </a:t>
            </a:r>
            <a:r>
              <a:rPr kumimoji="0" lang="fr-BE" altLang="en-US" sz="2200" b="1" i="0" u="none" strike="noStrike" kern="0" cap="none" spc="0" normalizeH="0" baseline="0" noProof="0" dirty="0" err="1" smtClean="0">
                <a:ln>
                  <a:noFill/>
                </a:ln>
                <a:solidFill>
                  <a:srgbClr val="0F5494"/>
                </a:solidFill>
                <a:effectLst/>
                <a:uLnTx/>
                <a:uFillTx/>
                <a:latin typeface="Verdana"/>
              </a:rPr>
              <a:t>process</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0F5494"/>
                </a:solidFill>
                <a:effectLst/>
                <a:uLnTx/>
                <a:uFillTx/>
                <a:latin typeface="Verdana"/>
              </a:rPr>
              <a:t>within</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0F5494"/>
                </a:solidFill>
                <a:effectLst/>
                <a:uLnTx/>
                <a:uFillTx/>
                <a:latin typeface="Verdana"/>
              </a:rPr>
              <a:t>your</a:t>
            </a:r>
            <a:r>
              <a:rPr kumimoji="0" lang="fr-BE" altLang="en-US" sz="2200" b="1" i="0" u="none" strike="noStrike" kern="0" cap="none" spc="0" normalizeH="0" baseline="0" noProof="0" dirty="0" smtClean="0">
                <a:ln>
                  <a:noFill/>
                </a:ln>
                <a:solidFill>
                  <a:srgbClr val="0F5494"/>
                </a:solidFill>
                <a:effectLst/>
                <a:uLnTx/>
                <a:uFillTx/>
                <a:latin typeface="Verdana"/>
              </a:rPr>
              <a:t> organisation </a:t>
            </a:r>
            <a:r>
              <a:rPr kumimoji="0" lang="fr-BE" altLang="en-US" sz="2200" b="1" i="0" u="none" strike="noStrike" kern="0" cap="none" spc="0" normalizeH="0" baseline="0" noProof="0" dirty="0" smtClean="0">
                <a:ln>
                  <a:noFill/>
                </a:ln>
                <a:solidFill>
                  <a:srgbClr val="FF0000"/>
                </a:solidFill>
                <a:effectLst/>
                <a:uLnTx/>
                <a:uFillTx/>
                <a:latin typeface="Verdana"/>
              </a:rPr>
              <a:t>in</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FF0000"/>
                </a:solidFill>
                <a:effectLst/>
                <a:uLnTx/>
                <a:uFillTx/>
                <a:latin typeface="Verdana"/>
              </a:rPr>
              <a:t>advance</a:t>
            </a:r>
            <a:r>
              <a:rPr kumimoji="0" lang="fr-BE" altLang="en-US" sz="2200" b="1" i="0" u="none" strike="noStrike" kern="0" cap="none" spc="0" normalizeH="0" baseline="0" noProof="0" dirty="0" smtClean="0">
                <a:ln>
                  <a:noFill/>
                </a:ln>
                <a:solidFill>
                  <a:srgbClr val="0F5494"/>
                </a:solidFill>
                <a:effectLst/>
                <a:uLnTx/>
                <a:uFillTx/>
                <a:latin typeface="Verdana"/>
              </a:rPr>
              <a:t>, in </a:t>
            </a:r>
            <a:r>
              <a:rPr kumimoji="0" lang="fr-BE" altLang="en-US" sz="2200" b="1" i="0" u="none" strike="noStrike" kern="0" cap="none" spc="0" normalizeH="0" baseline="0" noProof="0" dirty="0" err="1" smtClean="0">
                <a:ln>
                  <a:noFill/>
                </a:ln>
                <a:solidFill>
                  <a:srgbClr val="0F5494"/>
                </a:solidFill>
                <a:effectLst/>
                <a:uLnTx/>
                <a:uFillTx/>
                <a:latin typeface="Verdana"/>
              </a:rPr>
              <a:t>particular</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0F5494"/>
                </a:solidFill>
                <a:effectLst/>
                <a:uLnTx/>
                <a:uFillTx/>
                <a:latin typeface="Verdana"/>
              </a:rPr>
              <a:t>who</a:t>
            </a:r>
            <a:r>
              <a:rPr kumimoji="0" lang="fr-BE" altLang="en-US" sz="2200" b="1" i="0" u="none" strike="noStrike" kern="0" cap="none" spc="0" normalizeH="0" baseline="0" noProof="0" dirty="0" smtClean="0">
                <a:ln>
                  <a:noFill/>
                </a:ln>
                <a:solidFill>
                  <a:srgbClr val="0F5494"/>
                </a:solidFill>
                <a:effectLst/>
                <a:uLnTx/>
                <a:uFillTx/>
                <a:latin typeface="Verdana"/>
              </a:rPr>
              <a:t> has mandate to </a:t>
            </a:r>
            <a:r>
              <a:rPr kumimoji="0" lang="fr-BE" altLang="en-US" sz="2200" b="1" i="0" u="none" strike="noStrike" kern="0" cap="none" spc="0" normalizeH="0" baseline="0" noProof="0" dirty="0" err="1" smtClean="0">
                <a:ln>
                  <a:noFill/>
                </a:ln>
                <a:solidFill>
                  <a:srgbClr val="0F5494"/>
                </a:solidFill>
                <a:effectLst/>
                <a:uLnTx/>
                <a:uFillTx/>
                <a:latin typeface="Verdana"/>
              </a:rPr>
              <a:t>sign</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0F5494"/>
                </a:solidFill>
                <a:effectLst/>
                <a:uLnTx/>
                <a:uFillTx/>
                <a:latin typeface="Verdana"/>
              </a:rPr>
              <a:t>legal</a:t>
            </a:r>
            <a:r>
              <a:rPr kumimoji="0" lang="fr-BE" altLang="en-US" sz="2200" b="1" i="0" u="none" strike="noStrike" kern="0" cap="none" spc="0" normalizeH="0" baseline="0" noProof="0" dirty="0" smtClean="0">
                <a:ln>
                  <a:noFill/>
                </a:ln>
                <a:solidFill>
                  <a:srgbClr val="0F5494"/>
                </a:solidFill>
                <a:effectLst/>
                <a:uLnTx/>
                <a:uFillTx/>
                <a:latin typeface="Verdana"/>
              </a:rPr>
              <a:t> </a:t>
            </a:r>
            <a:r>
              <a:rPr kumimoji="0" lang="fr-BE" altLang="en-US" sz="2200" b="1" i="0" u="none" strike="noStrike" kern="0" cap="none" spc="0" normalizeH="0" baseline="0" noProof="0" dirty="0" err="1" smtClean="0">
                <a:ln>
                  <a:noFill/>
                </a:ln>
                <a:solidFill>
                  <a:srgbClr val="0F5494"/>
                </a:solidFill>
                <a:effectLst/>
                <a:uLnTx/>
                <a:uFillTx/>
                <a:latin typeface="Verdana"/>
              </a:rPr>
              <a:t>representative</a:t>
            </a:r>
            <a:r>
              <a:rPr kumimoji="0" lang="fr-BE" altLang="en-US" sz="2200" b="1" i="0" u="none" strike="noStrike" kern="0" cap="none" spc="0" normalizeH="0" baseline="0" noProof="0" dirty="0" smtClean="0">
                <a:ln>
                  <a:noFill/>
                </a:ln>
                <a:solidFill>
                  <a:srgbClr val="0F5494"/>
                </a:solidFill>
                <a:effectLst/>
                <a:uLnTx/>
                <a:uFillTx/>
                <a:latin typeface="Verdana"/>
              </a:rPr>
              <a:t>) !</a:t>
            </a:r>
          </a:p>
          <a:p>
            <a:pPr marL="889000" marR="0" lvl="1" indent="-342900" algn="just" defTabSz="914400" rtl="0" eaLnBrk="0" fontAlgn="base" latinLnBrk="0" hangingPunct="0">
              <a:lnSpc>
                <a:spcPct val="100000"/>
              </a:lnSpc>
              <a:spcBef>
                <a:spcPct val="20000"/>
              </a:spcBef>
              <a:spcAft>
                <a:spcPct val="0"/>
              </a:spcAft>
              <a:buClr>
                <a:srgbClr val="024EA2"/>
              </a:buClr>
              <a:buSzTx/>
              <a:buFontTx/>
              <a:buChar char="•"/>
              <a:tabLst/>
              <a:defRPr/>
            </a:pPr>
            <a:endParaRPr kumimoji="0" lang="fr-BE" altLang="en-US" sz="2200" b="1" i="0" u="none" strike="noStrike" kern="0" cap="none" spc="0" normalizeH="0" baseline="0" noProof="0" dirty="0" smtClean="0">
              <a:ln>
                <a:noFill/>
              </a:ln>
              <a:solidFill>
                <a:srgbClr val="0F5494"/>
              </a:solidFill>
              <a:effectLst/>
              <a:uLnTx/>
              <a:uFillTx/>
              <a:latin typeface="Verdana"/>
            </a:endParaRPr>
          </a:p>
          <a:p>
            <a:pPr marL="342900" marR="0" lvl="0"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fr-BE" altLang="en-US" sz="2200" b="0" i="1" u="none" strike="noStrike" kern="0" cap="none" spc="0" normalizeH="0" baseline="0" noProof="0" dirty="0" err="1" smtClean="0">
                <a:ln>
                  <a:noFill/>
                </a:ln>
                <a:solidFill>
                  <a:srgbClr val="0F5494"/>
                </a:solidFill>
                <a:effectLst/>
                <a:uLnTx/>
                <a:uFillTx/>
                <a:latin typeface="Verdana"/>
              </a:rPr>
              <a:t>Coordinator</a:t>
            </a:r>
            <a:r>
              <a:rPr kumimoji="0" lang="fr-BE" altLang="en-US" sz="2200" b="0" i="1" u="none" strike="noStrike" kern="0" cap="none" spc="0" normalizeH="0" baseline="0" noProof="0" dirty="0" smtClean="0">
                <a:ln>
                  <a:noFill/>
                </a:ln>
                <a:solidFill>
                  <a:srgbClr val="0F5494"/>
                </a:solidFill>
                <a:effectLst/>
                <a:uLnTx/>
                <a:uFillTx/>
                <a:latin typeface="Verdana"/>
              </a:rPr>
              <a:t>:</a:t>
            </a:r>
          </a:p>
          <a:p>
            <a:pPr marL="889000" marR="0" lvl="1"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fr-BE" altLang="en-US" sz="2200" b="1" i="0" u="none" strike="noStrike" kern="0" cap="none" spc="0" normalizeH="0" baseline="0" noProof="0" dirty="0" err="1" smtClean="0">
                <a:ln>
                  <a:noFill/>
                </a:ln>
                <a:solidFill>
                  <a:srgbClr val="0F5494"/>
                </a:solidFill>
                <a:effectLst/>
                <a:uLnTx/>
                <a:uFillTx/>
                <a:latin typeface="Verdana"/>
              </a:rPr>
              <a:t>Collect</a:t>
            </a:r>
            <a:r>
              <a:rPr kumimoji="0" lang="fr-BE" altLang="en-US" sz="2200" b="1" i="0" u="none" strike="noStrike" kern="0" cap="none" spc="0" normalizeH="0" baseline="0" noProof="0" dirty="0" smtClean="0">
                <a:ln>
                  <a:noFill/>
                </a:ln>
                <a:solidFill>
                  <a:srgbClr val="0F5494"/>
                </a:solidFill>
                <a:effectLst/>
                <a:uLnTx/>
                <a:uFillTx/>
                <a:latin typeface="Verdana"/>
              </a:rPr>
              <a:t> mandates </a:t>
            </a:r>
            <a:r>
              <a:rPr kumimoji="0" lang="fr-BE" altLang="en-US" sz="2200" b="1" i="0" u="none" strike="noStrike" kern="0" cap="none" spc="0" normalizeH="0" baseline="0" noProof="0" dirty="0" smtClean="0">
                <a:ln>
                  <a:noFill/>
                </a:ln>
                <a:solidFill>
                  <a:srgbClr val="FF0000"/>
                </a:solidFill>
                <a:effectLst/>
                <a:uLnTx/>
                <a:uFillTx/>
                <a:latin typeface="Verdana"/>
              </a:rPr>
              <a:t>in </a:t>
            </a:r>
            <a:r>
              <a:rPr kumimoji="0" lang="fr-BE" altLang="en-US" sz="2200" b="1" i="0" u="none" strike="noStrike" kern="0" cap="none" spc="0" normalizeH="0" baseline="0" noProof="0" dirty="0" err="1" smtClean="0">
                <a:ln>
                  <a:noFill/>
                </a:ln>
                <a:solidFill>
                  <a:srgbClr val="FF0000"/>
                </a:solidFill>
                <a:effectLst/>
                <a:uLnTx/>
                <a:uFillTx/>
                <a:latin typeface="Verdana"/>
              </a:rPr>
              <a:t>advance</a:t>
            </a:r>
            <a:r>
              <a:rPr kumimoji="0" lang="fr-BE" altLang="en-US" sz="2200" b="1" i="0" u="none" strike="noStrike" kern="0" cap="none" spc="0" normalizeH="0" baseline="0" noProof="0" dirty="0" smtClean="0">
                <a:ln>
                  <a:noFill/>
                </a:ln>
                <a:solidFill>
                  <a:srgbClr val="FF0000"/>
                </a:solidFill>
                <a:effectLst/>
                <a:uLnTx/>
                <a:uFillTx/>
                <a:latin typeface="Verdana"/>
              </a:rPr>
              <a:t> </a:t>
            </a:r>
            <a:r>
              <a:rPr kumimoji="0" lang="fr-BE" altLang="en-US" sz="2200" b="0" i="0" u="none" strike="noStrike" kern="0" cap="none" spc="0" normalizeH="0" baseline="0" noProof="0" dirty="0" smtClean="0">
                <a:ln>
                  <a:noFill/>
                </a:ln>
                <a:solidFill>
                  <a:srgbClr val="0F5494"/>
                </a:solidFill>
                <a:effectLst/>
                <a:uLnTx/>
                <a:uFillTx/>
                <a:latin typeface="Verdana"/>
              </a:rPr>
              <a:t>(</a:t>
            </a:r>
            <a:r>
              <a:rPr kumimoji="0" lang="en-US" altLang="en-US" sz="2200" b="0" i="0" u="none" strike="noStrike" kern="0" cap="none" spc="0" normalizeH="0" baseline="0" noProof="0" dirty="0" smtClean="0">
                <a:ln>
                  <a:noFill/>
                </a:ln>
                <a:solidFill>
                  <a:srgbClr val="0F5494"/>
                </a:solidFill>
                <a:effectLst/>
                <a:uLnTx/>
                <a:uFillTx/>
                <a:latin typeface="Verdana"/>
              </a:rPr>
              <a:t>Annex IV)</a:t>
            </a:r>
          </a:p>
          <a:p>
            <a:pPr marL="342900" marR="0" lvl="0" indent="-342900" algn="just" defTabSz="914400" rtl="0" eaLnBrk="0" fontAlgn="base" latinLnBrk="0" hangingPunct="0">
              <a:lnSpc>
                <a:spcPct val="100000"/>
              </a:lnSpc>
              <a:spcBef>
                <a:spcPct val="20000"/>
              </a:spcBef>
              <a:spcAft>
                <a:spcPct val="0"/>
              </a:spcAft>
              <a:buClr>
                <a:srgbClr val="024EA2"/>
              </a:buClr>
              <a:buSzTx/>
              <a:buFontTx/>
              <a:buNone/>
              <a:tabLst/>
              <a:defRPr/>
            </a:pPr>
            <a:endParaRPr kumimoji="0" lang="en-US" altLang="en-US" sz="2200" b="0" i="1" u="none" strike="noStrike" kern="0" cap="none" spc="0" normalizeH="0" baseline="0" noProof="0" dirty="0" smtClean="0">
              <a:ln>
                <a:noFill/>
              </a:ln>
              <a:solidFill>
                <a:srgbClr val="0F5494"/>
              </a:solidFill>
              <a:effectLst/>
              <a:uLnTx/>
              <a:uFillTx/>
              <a:latin typeface="Verdana"/>
            </a:endParaRPr>
          </a:p>
          <a:p>
            <a:pPr marL="342900" marR="0" lvl="0"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en-US" altLang="en-US" sz="2200" b="0" i="1" u="none" strike="noStrike" kern="0" cap="none" spc="0" normalizeH="0" baseline="0" noProof="0" dirty="0" smtClean="0">
                <a:ln>
                  <a:noFill/>
                </a:ln>
                <a:solidFill>
                  <a:srgbClr val="0F5494"/>
                </a:solidFill>
                <a:effectLst/>
                <a:uLnTx/>
                <a:uFillTx/>
                <a:latin typeface="Verdana"/>
              </a:rPr>
              <a:t>E-signature:</a:t>
            </a:r>
          </a:p>
          <a:p>
            <a:pPr marL="889000" marR="0" lvl="1" indent="-342900" algn="just" defTabSz="914400" rtl="0" eaLnBrk="0" fontAlgn="base" latinLnBrk="0" hangingPunct="0">
              <a:lnSpc>
                <a:spcPct val="100000"/>
              </a:lnSpc>
              <a:spcBef>
                <a:spcPct val="20000"/>
              </a:spcBef>
              <a:spcAft>
                <a:spcPct val="0"/>
              </a:spcAft>
              <a:buClr>
                <a:srgbClr val="024EA2"/>
              </a:buClr>
              <a:buSzTx/>
              <a:buFontTx/>
              <a:buChar char="•"/>
              <a:tabLst/>
              <a:defRPr/>
            </a:pPr>
            <a:r>
              <a:rPr kumimoji="0" lang="en-GB" altLang="en-US" sz="2200" b="1" i="0" u="none" strike="noStrike" kern="0" cap="none" spc="0" normalizeH="0" baseline="0" noProof="0" dirty="0" smtClean="0">
                <a:ln>
                  <a:noFill/>
                </a:ln>
                <a:solidFill>
                  <a:srgbClr val="0F5494"/>
                </a:solidFill>
                <a:effectLst/>
                <a:uLnTx/>
                <a:uFillTx/>
                <a:latin typeface="Verdana"/>
              </a:rPr>
              <a:t>The GA may be signed with a certified e-signature</a:t>
            </a:r>
          </a:p>
        </p:txBody>
      </p:sp>
    </p:spTree>
    <p:extLst>
      <p:ext uri="{BB962C8B-B14F-4D97-AF65-F5344CB8AC3E}">
        <p14:creationId xmlns:p14="http://schemas.microsoft.com/office/powerpoint/2010/main" val="239753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 2</a:t>
            </a:r>
            <a:r>
              <a:rPr lang="en-GB" dirty="0"/>
              <a:t/>
            </a:r>
            <a:br>
              <a:rPr lang="en-GB" dirty="0"/>
            </a:br>
            <a:endParaRPr lang="en-GB" dirty="0"/>
          </a:p>
        </p:txBody>
      </p:sp>
      <p:sp>
        <p:nvSpPr>
          <p:cNvPr id="3" name="Subtitle 2"/>
          <p:cNvSpPr>
            <a:spLocks noGrp="1"/>
          </p:cNvSpPr>
          <p:nvPr>
            <p:ph type="subTitle" idx="1"/>
          </p:nvPr>
        </p:nvSpPr>
        <p:spPr/>
        <p:txBody>
          <a:bodyPr/>
          <a:lstStyle/>
          <a:p>
            <a:r>
              <a:rPr lang="en-US" dirty="0" smtClean="0"/>
              <a:t>Implementation </a:t>
            </a:r>
            <a:r>
              <a:rPr lang="en-US" dirty="0"/>
              <a:t>of the Grant Agreement </a:t>
            </a:r>
          </a:p>
          <a:p>
            <a:r>
              <a:rPr lang="en-US" dirty="0" smtClean="0"/>
              <a:t> </a:t>
            </a:r>
            <a:endParaRPr lang="en-US" dirty="0"/>
          </a:p>
        </p:txBody>
      </p:sp>
    </p:spTree>
    <p:extLst>
      <p:ext uri="{BB962C8B-B14F-4D97-AF65-F5344CB8AC3E}">
        <p14:creationId xmlns:p14="http://schemas.microsoft.com/office/powerpoint/2010/main" val="2478938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59054" y="414068"/>
            <a:ext cx="8229600" cy="78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Pre-financing</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605609" y="1727035"/>
            <a:ext cx="10531091" cy="422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889000" marR="0" lvl="1" indent="-342900" algn="l" defTabSz="914400" rtl="0" eaLnBrk="1" fontAlgn="base" latinLnBrk="0" hangingPunct="1">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Pre-financing of [</a:t>
            </a:r>
            <a:r>
              <a:rPr kumimoji="0" lang="en-US" sz="2200" b="0" i="0" u="none" strike="noStrike" kern="0" cap="none" spc="0" normalizeH="0" baseline="0" noProof="0" dirty="0" smtClean="0">
                <a:ln>
                  <a:noFill/>
                </a:ln>
                <a:solidFill>
                  <a:srgbClr val="E7511E"/>
                </a:solidFill>
                <a:effectLst/>
                <a:uLnTx/>
                <a:uFillTx/>
                <a:latin typeface="Verdana"/>
              </a:rPr>
              <a:t>…%</a:t>
            </a:r>
            <a:r>
              <a:rPr kumimoji="0" lang="en-US" sz="2200" b="0" i="0" u="none" strike="noStrike" kern="0" cap="none" spc="0" normalizeH="0" baseline="0" noProof="0" dirty="0" smtClean="0">
                <a:ln>
                  <a:noFill/>
                </a:ln>
                <a:solidFill>
                  <a:srgbClr val="0F5494"/>
                </a:solidFill>
                <a:effectLst/>
                <a:uLnTx/>
                <a:uFillTx/>
                <a:latin typeface="Verdana"/>
              </a:rPr>
              <a:t> of the maximum grant amount] […% of the first installment] [EUR …]</a:t>
            </a:r>
          </a:p>
          <a:p>
            <a:pPr marL="889000" marR="0" lvl="1" indent="-342900" algn="l" defTabSz="914400" rtl="0" eaLnBrk="1" fontAlgn="base" latinLnBrk="0" hangingPunct="1">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Paid within </a:t>
            </a:r>
            <a:r>
              <a:rPr kumimoji="0" lang="en-US" sz="2200" b="0" i="0" u="none" strike="noStrike" kern="0" cap="none" spc="0" normalizeH="0" baseline="0" noProof="0" dirty="0" smtClean="0">
                <a:ln>
                  <a:noFill/>
                </a:ln>
                <a:solidFill>
                  <a:srgbClr val="E7511E"/>
                </a:solidFill>
                <a:effectLst/>
                <a:uLnTx/>
                <a:uFillTx/>
                <a:latin typeface="Verdana"/>
              </a:rPr>
              <a:t>30 days </a:t>
            </a:r>
            <a:r>
              <a:rPr kumimoji="0" lang="en-US" sz="2200" b="0" i="0" u="none" strike="noStrike" kern="0" cap="none" spc="0" normalizeH="0" baseline="0" noProof="0" dirty="0" smtClean="0">
                <a:ln>
                  <a:noFill/>
                </a:ln>
                <a:solidFill>
                  <a:srgbClr val="0F5494"/>
                </a:solidFill>
                <a:effectLst/>
                <a:uLnTx/>
                <a:uFillTx/>
                <a:latin typeface="Verdana"/>
              </a:rPr>
              <a:t>[upon entry into force of the agreement] [following specified date]</a:t>
            </a:r>
          </a:p>
          <a:p>
            <a:pPr marL="889000" marR="0" lvl="1" indent="-342900" algn="l" defTabSz="914400" rtl="0" eaLnBrk="1" fontAlgn="base" latinLnBrk="0" hangingPunct="1">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[subject to the receipt of a financial guarantee of EUR …]</a:t>
            </a:r>
          </a:p>
          <a:p>
            <a:pPr marL="889000" marR="0" lvl="1" indent="-342900" algn="l" defTabSz="914400" rtl="0" eaLnBrk="1" fontAlgn="base" latinLnBrk="0" hangingPunct="1">
              <a:lnSpc>
                <a:spcPct val="100000"/>
              </a:lnSpc>
              <a:spcBef>
                <a:spcPct val="20000"/>
              </a:spcBef>
              <a:spcAft>
                <a:spcPts val="600"/>
              </a:spcAft>
              <a:buClr>
                <a:srgbClr val="024EA2"/>
              </a:buClr>
              <a:buSzTx/>
              <a:buFontTx/>
              <a:buChar char="•"/>
              <a:tabLst/>
              <a:defRPr/>
            </a:pPr>
            <a:r>
              <a:rPr kumimoji="0" lang="en-US" sz="2200" b="0" i="0" u="none" strike="noStrike" kern="0" cap="none" spc="0" normalizeH="0" baseline="0" noProof="0" dirty="0" smtClean="0">
                <a:ln>
                  <a:noFill/>
                </a:ln>
                <a:solidFill>
                  <a:srgbClr val="0F5494"/>
                </a:solidFill>
                <a:effectLst/>
                <a:uLnTx/>
                <a:uFillTx/>
                <a:latin typeface="Verdana"/>
              </a:rPr>
              <a:t>[further pre-financing = </a:t>
            </a:r>
            <a:r>
              <a:rPr kumimoji="0" lang="en-US" sz="2200" b="0" i="0" u="none" strike="noStrike" kern="0" cap="none" spc="0" normalizeH="0" baseline="0" noProof="0" dirty="0" smtClean="0">
                <a:ln>
                  <a:noFill/>
                </a:ln>
                <a:solidFill>
                  <a:srgbClr val="E7511E"/>
                </a:solidFill>
                <a:effectLst/>
                <a:uLnTx/>
                <a:uFillTx/>
                <a:latin typeface="Verdana"/>
              </a:rPr>
              <a:t>…%</a:t>
            </a:r>
            <a:r>
              <a:rPr kumimoji="0" lang="en-US" sz="2200" b="0" i="0" u="none" strike="noStrike" kern="0" cap="none" spc="0" normalizeH="0" baseline="0" noProof="0" dirty="0" smtClean="0">
                <a:ln>
                  <a:noFill/>
                </a:ln>
                <a:solidFill>
                  <a:srgbClr val="0F5494"/>
                </a:solidFill>
                <a:effectLst/>
                <a:uLnTx/>
                <a:uFillTx/>
                <a:latin typeface="Verdana"/>
              </a:rPr>
              <a:t> of financial needs, upon request]</a:t>
            </a:r>
          </a:p>
          <a:p>
            <a:pPr marL="546100" marR="0" lvl="1" indent="0" algn="l" defTabSz="914400" rtl="0" eaLnBrk="1" fontAlgn="base" latinLnBrk="0" hangingPunct="1">
              <a:lnSpc>
                <a:spcPct val="100000"/>
              </a:lnSpc>
              <a:spcBef>
                <a:spcPct val="20000"/>
              </a:spcBef>
              <a:spcAft>
                <a:spcPct val="0"/>
              </a:spcAft>
              <a:buClr>
                <a:srgbClr val="009FBA"/>
              </a:buClr>
              <a:buSzTx/>
              <a:buFontTx/>
              <a:buNone/>
              <a:tabLst/>
              <a:defRPr/>
            </a:pPr>
            <a:endParaRPr kumimoji="0" lang="en-US" sz="2200" b="0" i="0" u="none" strike="noStrike" kern="0" cap="none" spc="0" normalizeH="0" baseline="0" noProof="0" dirty="0" smtClean="0">
              <a:ln>
                <a:noFill/>
              </a:ln>
              <a:solidFill>
                <a:srgbClr val="0F5494"/>
              </a:solidFill>
              <a:effectLst/>
              <a:uLnTx/>
              <a:uFillTx/>
              <a:latin typeface="Verdana"/>
            </a:endParaRPr>
          </a:p>
          <a:p>
            <a:pPr marL="889000" marR="0" lvl="1" indent="-342900" algn="l" defTabSz="914400" rtl="0" eaLnBrk="1" fontAlgn="base" latinLnBrk="0" hangingPunct="1">
              <a:lnSpc>
                <a:spcPct val="100000"/>
              </a:lnSpc>
              <a:spcBef>
                <a:spcPct val="20000"/>
              </a:spcBef>
              <a:spcAft>
                <a:spcPct val="0"/>
              </a:spcAft>
              <a:buClr>
                <a:srgbClr val="009FBA"/>
              </a:buClr>
              <a:buSzTx/>
              <a:buFont typeface="Arial" panose="020B0604020202020204" pitchFamily="34" charset="0"/>
              <a:buChar char="•"/>
              <a:tabLst/>
              <a:defRPr/>
            </a:pPr>
            <a:endParaRPr kumimoji="0" lang="en-US" sz="2200" b="0" i="0" u="none" strike="noStrike" kern="0" cap="none" spc="0" normalizeH="0" baseline="0" noProof="0" dirty="0" smtClean="0">
              <a:ln>
                <a:noFill/>
              </a:ln>
              <a:solidFill>
                <a:srgbClr val="0F5494"/>
              </a:solidFill>
              <a:effectLst/>
              <a:uLnTx/>
              <a:uFillTx/>
              <a:latin typeface="Verdana"/>
            </a:endParaRPr>
          </a:p>
        </p:txBody>
      </p:sp>
      <p:sp>
        <p:nvSpPr>
          <p:cNvPr id="6" name="TextBox 2"/>
          <p:cNvSpPr txBox="1">
            <a:spLocks noChangeArrowheads="1"/>
          </p:cNvSpPr>
          <p:nvPr/>
        </p:nvSpPr>
        <p:spPr bwMode="auto">
          <a:xfrm>
            <a:off x="8089265" y="1019010"/>
            <a:ext cx="935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8663939" y="1152360"/>
            <a:ext cx="253314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4.1.2, II.23.1.2 and II.24.1</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336093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42082" y="260674"/>
            <a:ext cx="822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Payments</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TextBox 2"/>
          <p:cNvSpPr txBox="1">
            <a:spLocks noChangeArrowheads="1"/>
          </p:cNvSpPr>
          <p:nvPr/>
        </p:nvSpPr>
        <p:spPr bwMode="auto">
          <a:xfrm>
            <a:off x="8435057" y="849185"/>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6" name="Content Placeholder 2"/>
          <p:cNvSpPr txBox="1">
            <a:spLocks/>
          </p:cNvSpPr>
          <p:nvPr/>
        </p:nvSpPr>
        <p:spPr bwMode="auto">
          <a:xfrm>
            <a:off x="469221" y="1203199"/>
            <a:ext cx="10529458" cy="457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889000" marR="0" lvl="1" indent="-342900" algn="l" defTabSz="914400" rtl="0" eaLnBrk="1" fontAlgn="base" latinLnBrk="0" hangingPunct="1">
              <a:lnSpc>
                <a:spcPct val="100000"/>
              </a:lnSpc>
              <a:spcBef>
                <a:spcPct val="20000"/>
              </a:spcBef>
              <a:spcAft>
                <a:spcPct val="0"/>
              </a:spcAft>
              <a:buClr>
                <a:srgbClr val="009FBA"/>
              </a:buClr>
              <a:buSzTx/>
              <a:buFontTx/>
              <a:buChar char="•"/>
              <a:tabLst/>
              <a:defRPr/>
            </a:pPr>
            <a:endParaRPr kumimoji="0" lang="en-US" altLang="en-US" sz="2200" b="0" i="0" u="none" strike="noStrike" kern="0" cap="none" spc="0" normalizeH="0" baseline="0" noProof="0" dirty="0" smtClean="0">
              <a:ln>
                <a:noFill/>
              </a:ln>
              <a:solidFill>
                <a:srgbClr val="0F5494"/>
              </a:solidFill>
              <a:effectLst/>
              <a:uLnTx/>
              <a:uFillTx/>
              <a:latin typeface="Verdana"/>
            </a:endParaRPr>
          </a:p>
          <a:p>
            <a:pPr marL="889000" marR="0" lvl="1" indent="-342900"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US" altLang="en-US" sz="2200" b="0" i="0" u="none" strike="noStrike" kern="0" cap="none" spc="0" normalizeH="0" baseline="0" noProof="0" dirty="0" smtClean="0">
                <a:ln>
                  <a:noFill/>
                </a:ln>
                <a:solidFill>
                  <a:srgbClr val="0F5494"/>
                </a:solidFill>
                <a:effectLst/>
                <a:uLnTx/>
                <a:uFillTx/>
                <a:latin typeface="Verdana"/>
              </a:rPr>
              <a:t>Indicative breakdown of estimated eligible costs per year in </a:t>
            </a:r>
            <a:r>
              <a:rPr kumimoji="0" lang="en-US" altLang="en-US" sz="2200" b="0" i="0" u="none" strike="noStrike" kern="0" cap="none" spc="0" normalizeH="0" baseline="0" noProof="0" dirty="0" smtClean="0">
                <a:ln>
                  <a:noFill/>
                </a:ln>
                <a:solidFill>
                  <a:srgbClr val="E7511E"/>
                </a:solidFill>
                <a:effectLst/>
                <a:uLnTx/>
                <a:uFillTx/>
                <a:latin typeface="Verdana"/>
              </a:rPr>
              <a:t>Annex III</a:t>
            </a:r>
            <a:endParaRPr kumimoji="0" lang="en-US" altLang="en-US" sz="2200" b="0" i="1" u="none" strike="noStrike" kern="0" cap="none" spc="0" normalizeH="0" baseline="0" noProof="0" dirty="0" smtClean="0">
              <a:ln>
                <a:noFill/>
              </a:ln>
              <a:solidFill>
                <a:srgbClr val="7030A0"/>
              </a:solidFill>
              <a:effectLst/>
              <a:uLnTx/>
              <a:uFillTx/>
              <a:latin typeface="Verdana"/>
            </a:endParaRPr>
          </a:p>
          <a:p>
            <a:pPr marL="889000" marR="0" lvl="1" indent="-342900"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US" altLang="en-US" sz="2200" b="0" i="0" u="none" strike="noStrike" kern="0" cap="none" spc="0" normalizeH="0" baseline="0" noProof="0" dirty="0" smtClean="0">
                <a:ln>
                  <a:noFill/>
                </a:ln>
                <a:solidFill>
                  <a:srgbClr val="0F5494"/>
                </a:solidFill>
                <a:effectLst/>
                <a:uLnTx/>
                <a:uFillTx/>
                <a:latin typeface="Verdana"/>
              </a:rPr>
              <a:t>[Request for </a:t>
            </a:r>
            <a:r>
              <a:rPr kumimoji="0" lang="en-US" altLang="en-US" sz="2200" b="0" i="0" u="none" strike="noStrike" kern="0" cap="none" spc="0" normalizeH="0" baseline="0" noProof="0" dirty="0" smtClean="0">
                <a:ln>
                  <a:noFill/>
                </a:ln>
                <a:solidFill>
                  <a:srgbClr val="E7511E"/>
                </a:solidFill>
                <a:effectLst/>
                <a:uLnTx/>
                <a:uFillTx/>
                <a:latin typeface="Verdana"/>
              </a:rPr>
              <a:t>interim payments </a:t>
            </a:r>
            <a:r>
              <a:rPr kumimoji="0" lang="en-US" altLang="en-US" sz="2200" b="0" i="0" u="none" strike="noStrike" kern="0" cap="none" spc="0" normalizeH="0" baseline="0" noProof="0" dirty="0" smtClean="0">
                <a:ln>
                  <a:noFill/>
                </a:ln>
                <a:solidFill>
                  <a:srgbClr val="0F5494"/>
                </a:solidFill>
                <a:effectLst/>
                <a:uLnTx/>
                <a:uFillTx/>
                <a:latin typeface="Verdana"/>
              </a:rPr>
              <a:t>at least every two reporting periods]</a:t>
            </a:r>
          </a:p>
          <a:p>
            <a:pPr marL="889000" marR="0" lvl="1" indent="-342900"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US" altLang="en-US" sz="2200" b="0" i="0" u="none" strike="noStrike" kern="0" cap="none" spc="0" normalizeH="0" baseline="0" noProof="0" dirty="0" smtClean="0">
                <a:ln>
                  <a:noFill/>
                </a:ln>
                <a:solidFill>
                  <a:srgbClr val="0F5494"/>
                </a:solidFill>
                <a:effectLst/>
                <a:uLnTx/>
                <a:uFillTx/>
                <a:latin typeface="Verdana"/>
              </a:rPr>
              <a:t>[total amount of pre-financing and interim payments shall not exceed </a:t>
            </a:r>
            <a:r>
              <a:rPr kumimoji="0" lang="en-US" altLang="en-US" sz="2200" b="0" i="0" u="none" strike="noStrike" kern="0" cap="none" spc="0" normalizeH="0" baseline="0" noProof="0" dirty="0" smtClean="0">
                <a:ln>
                  <a:noFill/>
                </a:ln>
                <a:solidFill>
                  <a:srgbClr val="E7511E"/>
                </a:solidFill>
                <a:effectLst/>
                <a:uLnTx/>
                <a:uFillTx/>
                <a:latin typeface="Verdana"/>
              </a:rPr>
              <a:t>…%</a:t>
            </a:r>
            <a:r>
              <a:rPr kumimoji="0" lang="en-US" altLang="en-US" sz="2200" b="0" i="0" u="none" strike="noStrike" kern="0" cap="none" spc="0" normalizeH="0" baseline="0" noProof="0" dirty="0" smtClean="0">
                <a:ln>
                  <a:noFill/>
                </a:ln>
                <a:solidFill>
                  <a:srgbClr val="0F5494"/>
                </a:solidFill>
                <a:effectLst/>
                <a:uLnTx/>
                <a:uFillTx/>
                <a:latin typeface="Verdana"/>
              </a:rPr>
              <a:t> of the maximum grant amount]</a:t>
            </a:r>
          </a:p>
          <a:p>
            <a:pPr marL="889000" marR="0" lvl="1" indent="-342900"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US" altLang="en-US" sz="2200" b="0" i="0" u="none" strike="noStrike" kern="0" cap="none" spc="0" normalizeH="0" baseline="0" noProof="0" dirty="0" smtClean="0">
                <a:ln>
                  <a:noFill/>
                </a:ln>
                <a:solidFill>
                  <a:srgbClr val="0F5494"/>
                </a:solidFill>
                <a:effectLst/>
                <a:uLnTx/>
                <a:uFillTx/>
                <a:latin typeface="Verdana"/>
              </a:rPr>
              <a:t>Request for </a:t>
            </a:r>
            <a:r>
              <a:rPr kumimoji="0" lang="en-US" altLang="en-US" sz="2200" b="0" i="0" u="none" strike="noStrike" kern="0" cap="none" spc="0" normalizeH="0" baseline="0" noProof="0" dirty="0" smtClean="0">
                <a:ln>
                  <a:noFill/>
                </a:ln>
                <a:solidFill>
                  <a:srgbClr val="E7511E"/>
                </a:solidFill>
                <a:effectLst/>
                <a:uLnTx/>
                <a:uFillTx/>
                <a:latin typeface="Verdana"/>
              </a:rPr>
              <a:t>payment of the balance </a:t>
            </a:r>
            <a:r>
              <a:rPr kumimoji="0" lang="en-US" altLang="en-US" sz="2200" b="0" i="0" u="none" strike="noStrike" kern="0" cap="none" spc="0" normalizeH="0" baseline="0" noProof="0" dirty="0" smtClean="0">
                <a:ln>
                  <a:noFill/>
                </a:ln>
                <a:solidFill>
                  <a:srgbClr val="0F5494"/>
                </a:solidFill>
                <a:effectLst/>
                <a:uLnTx/>
                <a:uFillTx/>
                <a:latin typeface="Verdana"/>
              </a:rPr>
              <a:t>within 12 months following completion date of the action</a:t>
            </a:r>
          </a:p>
          <a:p>
            <a:pPr marL="8890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US" altLang="en-US" sz="2200" b="0" i="0" u="none" strike="noStrike" kern="0" cap="none" spc="0" normalizeH="0" baseline="0" noProof="0" dirty="0" smtClean="0">
                <a:ln>
                  <a:noFill/>
                </a:ln>
                <a:solidFill>
                  <a:srgbClr val="0F5494"/>
                </a:solidFill>
                <a:effectLst/>
                <a:uLnTx/>
                <a:uFillTx/>
                <a:latin typeface="Verdana"/>
              </a:rPr>
              <a:t>Time limit of </a:t>
            </a:r>
            <a:r>
              <a:rPr kumimoji="0" lang="en-US" altLang="en-US" sz="2200" b="0" i="0" u="none" strike="noStrike" kern="0" cap="none" spc="0" normalizeH="0" baseline="0" noProof="0" dirty="0" smtClean="0">
                <a:ln>
                  <a:noFill/>
                </a:ln>
                <a:solidFill>
                  <a:srgbClr val="E7511E"/>
                </a:solidFill>
                <a:effectLst/>
                <a:uLnTx/>
                <a:uFillTx/>
                <a:latin typeface="Verdana"/>
              </a:rPr>
              <a:t>90 days </a:t>
            </a:r>
            <a:r>
              <a:rPr kumimoji="0" lang="en-US" altLang="en-US" sz="2200" b="0" i="0" u="none" strike="noStrike" kern="0" cap="none" spc="0" normalizeH="0" baseline="0" noProof="0" dirty="0" smtClean="0">
                <a:ln>
                  <a:noFill/>
                </a:ln>
                <a:solidFill>
                  <a:srgbClr val="0F5494"/>
                </a:solidFill>
                <a:effectLst/>
                <a:uLnTx/>
                <a:uFillTx/>
                <a:latin typeface="Verdana"/>
              </a:rPr>
              <a:t>to make the payments</a:t>
            </a:r>
          </a:p>
        </p:txBody>
      </p:sp>
      <p:sp>
        <p:nvSpPr>
          <p:cNvPr id="7" name="TextBox 1"/>
          <p:cNvSpPr txBox="1">
            <a:spLocks noChangeArrowheads="1"/>
          </p:cNvSpPr>
          <p:nvPr/>
        </p:nvSpPr>
        <p:spPr bwMode="auto">
          <a:xfrm>
            <a:off x="9002124" y="1049211"/>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4.1.2 and II.23,24</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114038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775613" y="426841"/>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Reporting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requirements</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9" name="Content Placeholder 2"/>
          <p:cNvSpPr txBox="1">
            <a:spLocks/>
          </p:cNvSpPr>
          <p:nvPr/>
        </p:nvSpPr>
        <p:spPr bwMode="auto">
          <a:xfrm>
            <a:off x="840012" y="1955076"/>
            <a:ext cx="10874660" cy="341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77800" marR="0" lvl="0" indent="-177800" algn="l" defTabSz="914400" rtl="0" eaLnBrk="1" fontAlgn="base" latinLnBrk="0" hangingPunct="1">
              <a:lnSpc>
                <a:spcPct val="100000"/>
              </a:lnSpc>
              <a:spcBef>
                <a:spcPts val="600"/>
              </a:spcBef>
              <a:spcAft>
                <a:spcPts val="1200"/>
              </a:spcAft>
              <a:buClr>
                <a:srgbClr val="FFFFFF"/>
              </a:buClr>
              <a:buSzTx/>
              <a:buFontTx/>
              <a:buNone/>
              <a:tabLst/>
              <a:defRPr/>
            </a:pPr>
            <a:r>
              <a:rPr kumimoji="0" lang="en-GB" sz="2200" b="1" i="1" u="none" strike="noStrike" kern="0" cap="none" spc="0" normalizeH="0" baseline="0" noProof="0" dirty="0" smtClean="0">
                <a:ln>
                  <a:noFill/>
                </a:ln>
                <a:solidFill>
                  <a:srgbClr val="E7511E"/>
                </a:solidFill>
                <a:effectLst/>
                <a:uLnTx/>
                <a:uFillTx/>
                <a:latin typeface="Verdana"/>
              </a:rPr>
              <a:t>Action </a:t>
            </a:r>
            <a:r>
              <a:rPr kumimoji="0" lang="en-GB" sz="2200" b="1" i="1" u="none" strike="noStrike" kern="0" cap="none" spc="0" normalizeH="0" baseline="0" noProof="0" dirty="0" smtClean="0">
                <a:ln>
                  <a:noFill/>
                </a:ln>
                <a:solidFill>
                  <a:srgbClr val="E7511E"/>
                </a:solidFill>
                <a:effectLst/>
                <a:uLnTx/>
                <a:uFillTx/>
                <a:latin typeface="Verdana"/>
              </a:rPr>
              <a:t>Status Report (ASR)</a:t>
            </a:r>
            <a:r>
              <a:rPr kumimoji="0" lang="en-GB" sz="2200" b="0" i="1" u="none" strike="noStrike" kern="0" cap="none" spc="0" normalizeH="0" baseline="0" noProof="0" dirty="0" smtClean="0">
                <a:ln>
                  <a:noFill/>
                </a:ln>
                <a:solidFill>
                  <a:srgbClr val="0F5494"/>
                </a:solidFill>
                <a:effectLst/>
                <a:uLnTx/>
                <a:uFillTx/>
                <a:latin typeface="Verdana"/>
              </a:rPr>
              <a:t>  </a:t>
            </a:r>
          </a:p>
          <a:p>
            <a:pPr marL="712788" marR="0" lvl="1" indent="-350838"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To be submitted by [Coordinator] [each beneficiary]</a:t>
            </a:r>
          </a:p>
          <a:p>
            <a:pPr marL="712788" marR="0" lvl="1" indent="-350838"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Due 31 March following each reporting period</a:t>
            </a:r>
          </a:p>
          <a:p>
            <a:pPr marL="712788" marR="0" lvl="1" indent="-350838"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Template provided by CINEA </a:t>
            </a:r>
          </a:p>
          <a:p>
            <a:pPr marL="712788" marR="0" lvl="1" indent="-350838" algn="l" defTabSz="914400" rtl="0" eaLnBrk="1" fontAlgn="base" latinLnBrk="0" hangingPunct="1">
              <a:lnSpc>
                <a:spcPct val="100000"/>
              </a:lnSpc>
              <a:spcBef>
                <a:spcPct val="20000"/>
              </a:spcBef>
              <a:spcAft>
                <a:spcPts val="12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First ASR due by 31 March [</a:t>
            </a:r>
            <a:r>
              <a:rPr kumimoji="0" lang="en-GB" sz="2200" b="0" i="0" u="none" strike="noStrike" kern="0" cap="none" spc="0" normalizeH="0" baseline="0" noProof="0" dirty="0" smtClean="0">
                <a:ln>
                  <a:noFill/>
                </a:ln>
                <a:solidFill>
                  <a:srgbClr val="0F5494"/>
                </a:solidFill>
                <a:effectLst/>
                <a:uLnTx/>
                <a:uFillTx/>
                <a:latin typeface="Verdana"/>
              </a:rPr>
              <a:t>20</a:t>
            </a:r>
            <a:r>
              <a:rPr kumimoji="0" lang="en-GB" sz="2200" b="0" i="0" u="none" strike="noStrike" kern="0" cap="none" spc="0" normalizeH="0" baseline="0" noProof="0" dirty="0" smtClean="0">
                <a:ln>
                  <a:noFill/>
                </a:ln>
                <a:solidFill>
                  <a:srgbClr val="FF0000"/>
                </a:solidFill>
                <a:effectLst/>
                <a:uLnTx/>
                <a:uFillTx/>
                <a:latin typeface="Verdana"/>
              </a:rPr>
              <a:t>xx</a:t>
            </a:r>
            <a:r>
              <a:rPr kumimoji="0" lang="en-GB" sz="2200" b="0" i="0" u="none" strike="noStrike" kern="0" cap="none" spc="0" normalizeH="0" baseline="0" noProof="0" dirty="0" smtClean="0">
                <a:ln>
                  <a:noFill/>
                </a:ln>
                <a:solidFill>
                  <a:srgbClr val="0F5494"/>
                </a:solidFill>
                <a:effectLst/>
                <a:uLnTx/>
                <a:uFillTx/>
                <a:latin typeface="Verdana"/>
              </a:rPr>
              <a:t>]</a:t>
            </a:r>
            <a:endParaRPr kumimoji="0" lang="en-GB" sz="2200" b="0" i="0" u="none" strike="noStrike" kern="0" cap="none" spc="0" normalizeH="0" baseline="0" noProof="0" dirty="0" smtClean="0">
              <a:ln>
                <a:noFill/>
              </a:ln>
              <a:solidFill>
                <a:srgbClr val="0F5494"/>
              </a:solidFill>
              <a:effectLst/>
              <a:uLnTx/>
              <a:uFillTx/>
              <a:latin typeface="Verdana"/>
            </a:endParaRP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First ASR shall contain specific information</a:t>
            </a:r>
          </a:p>
          <a:p>
            <a:pPr marL="361950" marR="0" lvl="1" indent="0" algn="l" defTabSz="914400" rtl="0" eaLnBrk="1" fontAlgn="base" latinLnBrk="0" hangingPunct="1">
              <a:lnSpc>
                <a:spcPct val="100000"/>
              </a:lnSpc>
              <a:spcBef>
                <a:spcPct val="20000"/>
              </a:spcBef>
              <a:spcAft>
                <a:spcPct val="0"/>
              </a:spcAft>
              <a:buClr>
                <a:srgbClr val="009FBA"/>
              </a:buClr>
              <a:buSzTx/>
              <a:buFontTx/>
              <a:buNone/>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12788" marR="0" lvl="1" indent="-350838" algn="l" defTabSz="914400" rtl="0" eaLnBrk="1" fontAlgn="base" latinLnBrk="0" hangingPunct="1">
              <a:lnSpc>
                <a:spcPct val="100000"/>
              </a:lnSpc>
              <a:spcBef>
                <a:spcPct val="20000"/>
              </a:spcBef>
              <a:spcAft>
                <a:spcPct val="0"/>
              </a:spcAft>
              <a:buClr>
                <a:srgbClr val="009FBA"/>
              </a:buClr>
              <a:buSzTx/>
              <a:buFontTx/>
              <a:buChar char="•"/>
              <a:tabLst>
                <a:tab pos="712788" algn="l"/>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166688" marR="0" lvl="0" indent="-350838" algn="l" defTabSz="914400" rtl="0" eaLnBrk="1" fontAlgn="base" latinLnBrk="0" hangingPunct="1">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ndParaRPr>
          </a:p>
        </p:txBody>
      </p:sp>
      <p:sp>
        <p:nvSpPr>
          <p:cNvPr id="10" name="TextBox 2"/>
          <p:cNvSpPr txBox="1">
            <a:spLocks noChangeArrowheads="1"/>
          </p:cNvSpPr>
          <p:nvPr/>
        </p:nvSpPr>
        <p:spPr bwMode="auto">
          <a:xfrm>
            <a:off x="9140929" y="1225353"/>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11" name="TextBox 1"/>
          <p:cNvSpPr txBox="1">
            <a:spLocks noChangeArrowheads="1"/>
          </p:cNvSpPr>
          <p:nvPr/>
        </p:nvSpPr>
        <p:spPr bwMode="auto">
          <a:xfrm>
            <a:off x="9755292" y="134282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II.23.1.1</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112090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2652" y="633263"/>
            <a:ext cx="82296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Agenda/content</a:t>
            </a:r>
          </a:p>
        </p:txBody>
      </p:sp>
      <p:sp>
        <p:nvSpPr>
          <p:cNvPr id="5" name="Content Placeholder 2"/>
          <p:cNvSpPr txBox="1">
            <a:spLocks/>
          </p:cNvSpPr>
          <p:nvPr/>
        </p:nvSpPr>
        <p:spPr bwMode="auto">
          <a:xfrm>
            <a:off x="710745" y="1575458"/>
            <a:ext cx="11081563" cy="43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Intro / purpose of the meeting / role of CINEA</a:t>
            </a:r>
          </a:p>
          <a:p>
            <a:pPr marL="0" marR="0" lvl="0" indent="0" algn="l" defTabSz="914400" rtl="0" eaLnBrk="1" fontAlgn="base" latinLnBrk="0" hangingPunct="1">
              <a:lnSpc>
                <a:spcPct val="100000"/>
              </a:lnSpc>
              <a:spcBef>
                <a:spcPts val="600"/>
              </a:spcBef>
              <a:spcAft>
                <a:spcPts val="600"/>
              </a:spcAft>
              <a:buClr>
                <a:srgbClr val="0F5494"/>
              </a:buClr>
              <a:buSzTx/>
              <a:buFontTx/>
              <a:buNone/>
              <a:tabLst/>
              <a:defRPr/>
            </a:pPr>
            <a:r>
              <a:rPr kumimoji="0" lang="en-GB" altLang="en-US" sz="2200" b="1" i="1" u="none" strike="noStrike" kern="0" cap="none" spc="0" normalizeH="0" baseline="0" noProof="0" dirty="0" smtClean="0">
                <a:ln>
                  <a:noFill/>
                </a:ln>
                <a:solidFill>
                  <a:srgbClr val="E7511E"/>
                </a:solidFill>
                <a:effectLst/>
                <a:uLnTx/>
                <a:uFillTx/>
                <a:latin typeface="Verdana"/>
              </a:rPr>
              <a:t>Part 1:</a:t>
            </a:r>
            <a:r>
              <a:rPr kumimoji="0" lang="en-GB" altLang="en-US" sz="2200" b="1" i="1" u="none" strike="noStrike" kern="0" cap="none" spc="0" normalizeH="0" baseline="0" noProof="0" dirty="0" smtClean="0">
                <a:ln>
                  <a:noFill/>
                </a:ln>
                <a:solidFill>
                  <a:srgbClr val="0F5494"/>
                </a:solidFill>
                <a:effectLst/>
                <a:uLnTx/>
                <a:uFillTx/>
                <a:latin typeface="Verdana"/>
              </a:rPr>
              <a:t> Preparation of the Grant Agreement</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Presentation of action by beneficiary (15-30 min)</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Timetable for preparing and signing </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Key elements of the grant agreement – outstanding issues - [Walk through of draft grant agreement text]</a:t>
            </a:r>
          </a:p>
          <a:p>
            <a:pPr marL="0" marR="0" lvl="0" indent="0" algn="l" defTabSz="914400" rtl="0" eaLnBrk="1" fontAlgn="base" latinLnBrk="0" hangingPunct="1">
              <a:lnSpc>
                <a:spcPct val="100000"/>
              </a:lnSpc>
              <a:spcBef>
                <a:spcPts val="600"/>
              </a:spcBef>
              <a:spcAft>
                <a:spcPts val="600"/>
              </a:spcAft>
              <a:buClr>
                <a:srgbClr val="0F5494"/>
              </a:buClr>
              <a:buSzTx/>
              <a:buFontTx/>
              <a:buNone/>
              <a:tabLst/>
              <a:defRPr/>
            </a:pPr>
            <a:r>
              <a:rPr kumimoji="0" lang="en-GB" altLang="en-US" sz="2200" b="1" i="1" u="none" strike="noStrike" kern="0" cap="none" spc="0" normalizeH="0" baseline="0" noProof="0" dirty="0" smtClean="0">
                <a:ln>
                  <a:noFill/>
                </a:ln>
                <a:solidFill>
                  <a:srgbClr val="E7511E"/>
                </a:solidFill>
                <a:effectLst/>
                <a:uLnTx/>
                <a:uFillTx/>
                <a:latin typeface="Verdana"/>
              </a:rPr>
              <a:t>Part </a:t>
            </a:r>
            <a:r>
              <a:rPr kumimoji="0" lang="en-GB" altLang="en-US" sz="2200" b="1" i="1" u="none" strike="noStrike" kern="0" cap="none" spc="0" normalizeH="0" baseline="0" noProof="0" dirty="0" smtClean="0">
                <a:ln>
                  <a:noFill/>
                </a:ln>
                <a:solidFill>
                  <a:srgbClr val="E7511E"/>
                </a:solidFill>
                <a:effectLst/>
                <a:uLnTx/>
                <a:uFillTx/>
                <a:latin typeface="Verdana"/>
              </a:rPr>
              <a:t>2:</a:t>
            </a:r>
            <a:r>
              <a:rPr kumimoji="0" lang="en-GB" altLang="en-US" sz="2200" b="1" i="1" u="none" strike="noStrike" kern="0" cap="none" spc="0" normalizeH="0" baseline="0" noProof="0" dirty="0" smtClean="0">
                <a:ln>
                  <a:noFill/>
                </a:ln>
                <a:solidFill>
                  <a:srgbClr val="0F5494"/>
                </a:solidFill>
                <a:effectLst/>
                <a:uLnTx/>
                <a:uFillTx/>
                <a:latin typeface="Verdana"/>
              </a:rPr>
              <a:t> Implementation of the Grant Agreement</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Pre-financing / payments</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Reporting requirements </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Eligibility of costs – financial documentation – procurement aspects</a:t>
            </a:r>
          </a:p>
          <a:p>
            <a:pPr marL="889000" marR="0" lvl="1" indent="-342900" algn="l" defTabSz="914400" rtl="0" eaLnBrk="1" fontAlgn="base" latinLnBrk="0" hangingPunct="1">
              <a:lnSpc>
                <a:spcPct val="100000"/>
              </a:lnSpc>
              <a:spcBef>
                <a:spcPct val="20000"/>
              </a:spcBef>
              <a:spcAft>
                <a:spcPct val="0"/>
              </a:spcAft>
              <a:buClr>
                <a:srgbClr val="0F5494"/>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Other key aspects and follow-up</a:t>
            </a:r>
            <a:endParaRPr kumimoji="0" lang="en-GB" altLang="en-US" sz="2200" b="1" i="0" u="none" strike="noStrike" kern="0" cap="none" spc="0" normalizeH="0" baseline="0" noProof="0" dirty="0" smtClean="0">
              <a:ln>
                <a:noFill/>
              </a:ln>
              <a:solidFill>
                <a:srgbClr val="0F5494"/>
              </a:solidFill>
              <a:effectLst/>
              <a:uLnTx/>
              <a:uFillTx/>
              <a:latin typeface="Verdana"/>
            </a:endParaRPr>
          </a:p>
        </p:txBody>
      </p:sp>
    </p:spTree>
    <p:extLst>
      <p:ext uri="{BB962C8B-B14F-4D97-AF65-F5344CB8AC3E}">
        <p14:creationId xmlns:p14="http://schemas.microsoft.com/office/powerpoint/2010/main" val="215273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03475" y="410657"/>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Reporting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requirements</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976499" y="915482"/>
            <a:ext cx="10755425" cy="510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712788" marR="0" lvl="1" indent="-350838" algn="l" defTabSz="914400" rtl="0" eaLnBrk="1" fontAlgn="base" latinLnBrk="0" hangingPunct="1">
              <a:lnSpc>
                <a:spcPct val="100000"/>
              </a:lnSpc>
              <a:spcBef>
                <a:spcPct val="20000"/>
              </a:spcBef>
              <a:spcAft>
                <a:spcPct val="0"/>
              </a:spcAft>
              <a:buClr>
                <a:srgbClr val="009FBA"/>
              </a:buClr>
              <a:buSzTx/>
              <a:buFontTx/>
              <a:buChar char="•"/>
              <a:tabLst/>
              <a:defRPr/>
            </a:pPr>
            <a:endParaRPr kumimoji="0" lang="en-GB" sz="2200" b="1" i="0" u="none" strike="noStrike" kern="0" cap="none" spc="0" normalizeH="0" baseline="0" noProof="0" dirty="0" smtClean="0">
              <a:ln>
                <a:noFill/>
              </a:ln>
              <a:solidFill>
                <a:srgbClr val="BBE0E3">
                  <a:lumMod val="75000"/>
                </a:srgbClr>
              </a:solidFill>
              <a:effectLst/>
              <a:uLnTx/>
              <a:uFillTx/>
              <a:latin typeface="Verdana"/>
            </a:endParaRPr>
          </a:p>
          <a:p>
            <a:pPr marL="0" marR="0" lvl="1" indent="0" algn="l" defTabSz="914400" rtl="0" eaLnBrk="1" fontAlgn="base" latinLnBrk="0" hangingPunct="1">
              <a:lnSpc>
                <a:spcPct val="100000"/>
              </a:lnSpc>
              <a:spcBef>
                <a:spcPts val="600"/>
              </a:spcBef>
              <a:spcAft>
                <a:spcPts val="600"/>
              </a:spcAft>
              <a:buClr>
                <a:srgbClr val="FFFFFF"/>
              </a:buClr>
              <a:buSzTx/>
              <a:buFontTx/>
              <a:buNone/>
              <a:tabLst/>
              <a:defRPr/>
            </a:pPr>
            <a:r>
              <a:rPr kumimoji="0" lang="fr-BE" sz="2200" b="1" i="1" u="none" strike="noStrike" kern="0" cap="none" spc="0" normalizeH="0" baseline="0" noProof="0" dirty="0" smtClean="0">
                <a:ln>
                  <a:noFill/>
                </a:ln>
                <a:solidFill>
                  <a:srgbClr val="E7511E"/>
                </a:solidFill>
                <a:effectLst/>
                <a:uLnTx/>
                <a:uFillTx/>
                <a:latin typeface="Verdana"/>
              </a:rPr>
              <a:t>[</a:t>
            </a:r>
            <a:r>
              <a:rPr kumimoji="0" lang="fr-BE" sz="2200" b="1" i="1" u="none" strike="noStrike" kern="0" cap="none" spc="0" normalizeH="0" baseline="0" noProof="0" dirty="0" err="1" smtClean="0">
                <a:ln>
                  <a:noFill/>
                </a:ln>
                <a:solidFill>
                  <a:srgbClr val="E7511E"/>
                </a:solidFill>
                <a:effectLst/>
                <a:uLnTx/>
                <a:uFillTx/>
                <a:latin typeface="Verdana"/>
              </a:rPr>
              <a:t>Interim</a:t>
            </a:r>
            <a:r>
              <a:rPr kumimoji="0" lang="fr-BE" sz="2200" b="1" i="1" u="none" strike="noStrike" kern="0" cap="none" spc="0" normalizeH="0" baseline="0" noProof="0" dirty="0" smtClean="0">
                <a:ln>
                  <a:noFill/>
                </a:ln>
                <a:solidFill>
                  <a:srgbClr val="E7511E"/>
                </a:solidFill>
                <a:effectLst/>
                <a:uLnTx/>
                <a:uFillTx/>
                <a:latin typeface="Verdana"/>
              </a:rPr>
              <a:t> </a:t>
            </a:r>
            <a:r>
              <a:rPr kumimoji="0" lang="fr-BE" sz="2200" b="1" i="1" u="none" strike="noStrike" kern="0" cap="none" spc="0" normalizeH="0" baseline="0" noProof="0" dirty="0" err="1" smtClean="0">
                <a:ln>
                  <a:noFill/>
                </a:ln>
                <a:solidFill>
                  <a:srgbClr val="E7511E"/>
                </a:solidFill>
                <a:effectLst/>
                <a:uLnTx/>
                <a:uFillTx/>
                <a:latin typeface="Verdana"/>
              </a:rPr>
              <a:t>financial</a:t>
            </a:r>
            <a:r>
              <a:rPr kumimoji="0" lang="fr-BE" sz="2200" b="1" i="1" u="none" strike="noStrike" kern="0" cap="none" spc="0" normalizeH="0" baseline="0" noProof="0" dirty="0" smtClean="0">
                <a:ln>
                  <a:noFill/>
                </a:ln>
                <a:solidFill>
                  <a:srgbClr val="E7511E"/>
                </a:solidFill>
                <a:effectLst/>
                <a:uLnTx/>
                <a:uFillTx/>
                <a:latin typeface="Verdana"/>
              </a:rPr>
              <a:t> </a:t>
            </a:r>
            <a:r>
              <a:rPr kumimoji="0" lang="fr-BE" sz="2200" b="1" i="1" u="none" strike="noStrike" kern="0" cap="none" spc="0" normalizeH="0" baseline="0" noProof="0" dirty="0" err="1" smtClean="0">
                <a:ln>
                  <a:noFill/>
                </a:ln>
                <a:solidFill>
                  <a:srgbClr val="E7511E"/>
                </a:solidFill>
                <a:effectLst/>
                <a:uLnTx/>
                <a:uFillTx/>
                <a:latin typeface="Verdana"/>
              </a:rPr>
              <a:t>statement</a:t>
            </a:r>
            <a:r>
              <a:rPr kumimoji="0" lang="fr-BE" sz="2200" b="1" i="1" u="none" strike="noStrike" kern="0" cap="none" spc="0" normalizeH="0" baseline="0" noProof="0" dirty="0" smtClean="0">
                <a:ln>
                  <a:noFill/>
                </a:ln>
                <a:solidFill>
                  <a:srgbClr val="E7511E"/>
                </a:solidFill>
                <a:effectLst/>
                <a:uLnTx/>
                <a:uFillTx/>
                <a:latin typeface="Verdana"/>
              </a:rPr>
              <a:t>]</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en-GB" sz="2200" b="0" i="0" u="none" strike="noStrike" kern="0" cap="none" spc="0" normalizeH="0" baseline="0" noProof="0" dirty="0" smtClean="0">
                <a:ln>
                  <a:noFill/>
                </a:ln>
                <a:solidFill>
                  <a:srgbClr val="0F5494"/>
                </a:solidFill>
                <a:effectLst/>
                <a:uLnTx/>
                <a:uFillTx/>
                <a:latin typeface="Verdana"/>
              </a:rPr>
              <a:t>To be submitted with requests for interim payment, within 8 months of the end of the reporting period(s)</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fr-BE" sz="2200" b="0" i="0" u="none" strike="noStrike" kern="0" cap="none" spc="0" normalizeH="0" baseline="0" noProof="0" dirty="0" smtClean="0">
                <a:ln>
                  <a:noFill/>
                </a:ln>
                <a:solidFill>
                  <a:srgbClr val="0F5494"/>
                </a:solidFill>
                <a:effectLst/>
                <a:uLnTx/>
                <a:uFillTx/>
                <a:latin typeface="Verdana"/>
              </a:rPr>
              <a:t>Template </a:t>
            </a:r>
            <a:r>
              <a:rPr kumimoji="0" lang="fr-BE" sz="2200" b="0" i="0" u="none" strike="noStrike" kern="0" cap="none" spc="0" normalizeH="0" baseline="0" noProof="0" dirty="0" err="1" smtClean="0">
                <a:ln>
                  <a:noFill/>
                </a:ln>
                <a:solidFill>
                  <a:srgbClr val="0F5494"/>
                </a:solidFill>
                <a:effectLst/>
                <a:uLnTx/>
                <a:uFillTx/>
                <a:latin typeface="Verdana"/>
              </a:rPr>
              <a:t>provided</a:t>
            </a:r>
            <a:r>
              <a:rPr kumimoji="0" lang="fr-BE" sz="2200" b="0" i="0" u="none" strike="noStrike" kern="0" cap="none" spc="0" normalizeH="0" baseline="0" noProof="0" dirty="0" smtClean="0">
                <a:ln>
                  <a:noFill/>
                </a:ln>
                <a:solidFill>
                  <a:srgbClr val="0F5494"/>
                </a:solidFill>
                <a:effectLst/>
                <a:uLnTx/>
                <a:uFillTx/>
                <a:latin typeface="Verdana"/>
              </a:rPr>
              <a:t> by CINEA (GA </a:t>
            </a:r>
            <a:r>
              <a:rPr kumimoji="0" lang="fr-BE" sz="2200" b="0" i="0" u="none" strike="noStrike" kern="0" cap="none" spc="0" normalizeH="0" baseline="0" noProof="0" dirty="0" err="1" smtClean="0">
                <a:ln>
                  <a:noFill/>
                </a:ln>
                <a:solidFill>
                  <a:srgbClr val="0F5494"/>
                </a:solidFill>
                <a:effectLst/>
                <a:uLnTx/>
                <a:uFillTx/>
                <a:latin typeface="Verdana"/>
              </a:rPr>
              <a:t>Annex</a:t>
            </a:r>
            <a:r>
              <a:rPr kumimoji="0" lang="fr-BE" sz="2200" b="0" i="0" u="none" strike="noStrike" kern="0" cap="none" spc="0" normalizeH="0" baseline="0" noProof="0" dirty="0" smtClean="0">
                <a:ln>
                  <a:noFill/>
                </a:ln>
                <a:solidFill>
                  <a:srgbClr val="0F5494"/>
                </a:solidFill>
                <a:effectLst/>
                <a:uLnTx/>
                <a:uFillTx/>
                <a:latin typeface="Verdana"/>
              </a:rPr>
              <a:t> VI)</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fr-BE" sz="2200" b="0" i="0" u="none" strike="noStrike" kern="0" cap="none" spc="0" normalizeH="0" baseline="0" noProof="0" dirty="0" smtClean="0">
                <a:ln>
                  <a:noFill/>
                </a:ln>
                <a:solidFill>
                  <a:srgbClr val="0F5494"/>
                </a:solidFill>
                <a:effectLst/>
                <a:uLnTx/>
                <a:uFillTx/>
                <a:latin typeface="Verdana"/>
              </a:rPr>
              <a:t>[First </a:t>
            </a:r>
            <a:r>
              <a:rPr kumimoji="0" lang="fr-BE" sz="2200" b="0" i="0" u="none" strike="noStrike" kern="0" cap="none" spc="0" normalizeH="0" baseline="0" noProof="0" dirty="0" err="1" smtClean="0">
                <a:ln>
                  <a:noFill/>
                </a:ln>
                <a:solidFill>
                  <a:srgbClr val="0F5494"/>
                </a:solidFill>
                <a:effectLst/>
                <a:uLnTx/>
                <a:uFillTx/>
                <a:latin typeface="Verdana"/>
              </a:rPr>
              <a:t>mandatory</a:t>
            </a:r>
            <a:r>
              <a:rPr kumimoji="0" lang="fr-BE" sz="2200" b="0" i="0" u="none" strike="noStrike" kern="0" cap="none" spc="0" normalizeH="0" baseline="0" noProof="0" dirty="0" smtClean="0">
                <a:ln>
                  <a:noFill/>
                </a:ln>
                <a:solidFill>
                  <a:srgbClr val="0F5494"/>
                </a:solidFill>
                <a:effectLst/>
                <a:uLnTx/>
                <a:uFillTx/>
                <a:latin typeface="Verdana"/>
              </a:rPr>
              <a:t> IFS due by …]</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fr-BE" sz="2200" b="0" i="0" u="none" strike="noStrike" kern="0" cap="none" spc="0" normalizeH="0" baseline="0" noProof="0" dirty="0" smtClean="0">
                <a:ln>
                  <a:noFill/>
                </a:ln>
                <a:solidFill>
                  <a:srgbClr val="0F5494"/>
                </a:solidFill>
                <a:effectLst/>
                <a:uLnTx/>
                <a:uFillTx/>
                <a:latin typeface="Verdana"/>
              </a:rPr>
              <a:t>[Audit </a:t>
            </a:r>
            <a:r>
              <a:rPr kumimoji="0" lang="fr-BE" sz="2200" b="0" i="0" u="none" strike="noStrike" kern="0" cap="none" spc="0" normalizeH="0" baseline="0" noProof="0" dirty="0" err="1" smtClean="0">
                <a:ln>
                  <a:noFill/>
                </a:ln>
                <a:solidFill>
                  <a:srgbClr val="0F5494"/>
                </a:solidFill>
                <a:effectLst/>
                <a:uLnTx/>
                <a:uFillTx/>
                <a:latin typeface="Verdana"/>
              </a:rPr>
              <a:t>certificate</a:t>
            </a:r>
            <a:r>
              <a:rPr kumimoji="0" lang="fr-BE" sz="2200" b="0" i="0" u="none" strike="noStrike" kern="0" cap="none" spc="0" normalizeH="0" baseline="0" noProof="0" dirty="0" smtClean="0">
                <a:ln>
                  <a:noFill/>
                </a:ln>
                <a:solidFill>
                  <a:srgbClr val="0F5494"/>
                </a:solidFill>
                <a:effectLst/>
                <a:uLnTx/>
                <a:uFillTx/>
                <a:latin typeface="Verdana"/>
              </a:rPr>
              <a:t> (GA </a:t>
            </a:r>
            <a:r>
              <a:rPr kumimoji="0" lang="fr-BE" sz="2200" b="0" i="0" u="none" strike="noStrike" kern="0" cap="none" spc="0" normalizeH="0" baseline="0" noProof="0" dirty="0" err="1" smtClean="0">
                <a:ln>
                  <a:noFill/>
                </a:ln>
                <a:solidFill>
                  <a:srgbClr val="0F5494"/>
                </a:solidFill>
                <a:effectLst/>
                <a:uLnTx/>
                <a:uFillTx/>
                <a:latin typeface="Verdana"/>
              </a:rPr>
              <a:t>Annex</a:t>
            </a:r>
            <a:r>
              <a:rPr kumimoji="0" lang="fr-BE" sz="2200" b="0" i="0" u="none" strike="noStrike" kern="0" cap="none" spc="0" normalizeH="0" baseline="0" noProof="0" dirty="0" smtClean="0">
                <a:ln>
                  <a:noFill/>
                </a:ln>
                <a:solidFill>
                  <a:srgbClr val="0F5494"/>
                </a:solidFill>
                <a:effectLst/>
                <a:uLnTx/>
                <a:uFillTx/>
                <a:latin typeface="Verdana"/>
              </a:rPr>
              <a:t> VII)]</a:t>
            </a:r>
          </a:p>
          <a:p>
            <a:pPr marL="361950" marR="0" lvl="1" indent="0" algn="l" defTabSz="914400" rtl="0" eaLnBrk="1" fontAlgn="base" latinLnBrk="0" hangingPunct="1">
              <a:lnSpc>
                <a:spcPct val="100000"/>
              </a:lnSpc>
              <a:spcBef>
                <a:spcPct val="20000"/>
              </a:spcBef>
              <a:spcAft>
                <a:spcPct val="0"/>
              </a:spcAft>
              <a:buClr>
                <a:srgbClr val="009FBA"/>
              </a:buClr>
              <a:buSzTx/>
              <a:buFontTx/>
              <a:buNone/>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177800" marR="0" lvl="0" indent="-177800" algn="l" defTabSz="914400" rtl="0" eaLnBrk="1" fontAlgn="base" latinLnBrk="0" hangingPunct="1">
              <a:lnSpc>
                <a:spcPct val="100000"/>
              </a:lnSpc>
              <a:spcBef>
                <a:spcPts val="600"/>
              </a:spcBef>
              <a:spcAft>
                <a:spcPts val="600"/>
              </a:spcAft>
              <a:buClr>
                <a:srgbClr val="FFFFFF"/>
              </a:buClr>
              <a:buSzTx/>
              <a:buFontTx/>
              <a:buNone/>
              <a:tabLst/>
              <a:defRPr/>
            </a:pPr>
            <a:r>
              <a:rPr kumimoji="0" lang="en-GB" sz="2200" b="1" i="1" u="none" strike="noStrike" kern="0" cap="none" spc="0" normalizeH="0" baseline="0" noProof="0" dirty="0" smtClean="0">
                <a:ln>
                  <a:noFill/>
                </a:ln>
                <a:solidFill>
                  <a:srgbClr val="E7511E"/>
                </a:solidFill>
                <a:effectLst/>
                <a:uLnTx/>
                <a:uFillTx/>
                <a:latin typeface="Verdana"/>
              </a:rPr>
              <a:t>Final report and financial statement </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en-GB" sz="2200" b="0" i="0" u="none" strike="noStrike" kern="0" cap="none" spc="0" normalizeH="0" baseline="0" noProof="0" dirty="0" smtClean="0">
                <a:ln>
                  <a:noFill/>
                </a:ln>
                <a:solidFill>
                  <a:srgbClr val="0F5494"/>
                </a:solidFill>
                <a:effectLst/>
                <a:uLnTx/>
                <a:uFillTx/>
                <a:latin typeface="Verdana"/>
              </a:rPr>
              <a:t>Within 12 months following completion date (and preferably earlier) </a:t>
            </a: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en-GB" sz="2200" b="0" i="0" u="none" strike="noStrike" kern="0" cap="none" spc="0" normalizeH="0" baseline="0" noProof="0" dirty="0" smtClean="0">
                <a:ln>
                  <a:noFill/>
                </a:ln>
                <a:solidFill>
                  <a:srgbClr val="0F5494"/>
                </a:solidFill>
                <a:effectLst/>
                <a:uLnTx/>
                <a:uFillTx/>
                <a:latin typeface="Verdana"/>
              </a:rPr>
              <a:t>Certification by the concerned Member State(s)</a:t>
            </a:r>
            <a:endParaRPr kumimoji="0" lang="fr-BE" sz="2200" b="1" i="0" u="none" strike="noStrike" kern="0" cap="none" spc="0" normalizeH="0" baseline="0" noProof="0" dirty="0" smtClean="0">
              <a:ln>
                <a:noFill/>
              </a:ln>
              <a:solidFill>
                <a:srgbClr val="0F5494"/>
              </a:solidFill>
              <a:effectLst/>
              <a:uLnTx/>
              <a:uFillTx/>
              <a:latin typeface="Verdana"/>
            </a:endParaRPr>
          </a:p>
          <a:p>
            <a:pPr marL="712788" marR="0" lvl="1" indent="-350838" algn="l" defTabSz="914400" rtl="0" eaLnBrk="1" fontAlgn="base" latinLnBrk="0" hangingPunct="1">
              <a:lnSpc>
                <a:spcPct val="100000"/>
              </a:lnSpc>
              <a:spcBef>
                <a:spcPct val="20000"/>
              </a:spcBef>
              <a:spcAft>
                <a:spcPct val="0"/>
              </a:spcAft>
              <a:buClr>
                <a:srgbClr val="024EA2"/>
              </a:buClr>
              <a:buSzTx/>
              <a:buFontTx/>
              <a:buChar char="•"/>
              <a:tabLst>
                <a:tab pos="712788" algn="l"/>
              </a:tabLst>
              <a:defRPr/>
            </a:pPr>
            <a:r>
              <a:rPr kumimoji="0" lang="fr-BE" sz="2200" b="0" i="0" u="none" strike="noStrike" kern="0" cap="none" spc="0" normalizeH="0" baseline="0" noProof="0" dirty="0" smtClean="0">
                <a:ln>
                  <a:noFill/>
                </a:ln>
                <a:solidFill>
                  <a:srgbClr val="0F5494"/>
                </a:solidFill>
                <a:effectLst/>
                <a:uLnTx/>
                <a:uFillTx/>
                <a:latin typeface="Verdana"/>
              </a:rPr>
              <a:t>[Audit </a:t>
            </a:r>
            <a:r>
              <a:rPr kumimoji="0" lang="fr-BE" sz="2200" b="0" i="0" u="none" strike="noStrike" kern="0" cap="none" spc="0" normalizeH="0" baseline="0" noProof="0" dirty="0" err="1" smtClean="0">
                <a:ln>
                  <a:noFill/>
                </a:ln>
                <a:solidFill>
                  <a:srgbClr val="0F5494"/>
                </a:solidFill>
                <a:effectLst/>
                <a:uLnTx/>
                <a:uFillTx/>
                <a:latin typeface="Verdana"/>
              </a:rPr>
              <a:t>certificate</a:t>
            </a:r>
            <a:r>
              <a:rPr kumimoji="0" lang="fr-BE" sz="2200" b="0" i="0" u="none" strike="noStrike" kern="0" cap="none" spc="0" normalizeH="0" baseline="0" noProof="0" dirty="0" smtClean="0">
                <a:ln>
                  <a:noFill/>
                </a:ln>
                <a:solidFill>
                  <a:srgbClr val="0F5494"/>
                </a:solidFill>
                <a:effectLst/>
                <a:uLnTx/>
                <a:uFillTx/>
                <a:latin typeface="Verdana"/>
              </a:rPr>
              <a:t> (GA </a:t>
            </a:r>
            <a:r>
              <a:rPr kumimoji="0" lang="fr-BE" sz="2200" b="0" i="0" u="none" strike="noStrike" kern="0" cap="none" spc="0" normalizeH="0" baseline="0" noProof="0" dirty="0" err="1" smtClean="0">
                <a:ln>
                  <a:noFill/>
                </a:ln>
                <a:solidFill>
                  <a:srgbClr val="0F5494"/>
                </a:solidFill>
                <a:effectLst/>
                <a:uLnTx/>
                <a:uFillTx/>
                <a:latin typeface="Verdana"/>
              </a:rPr>
              <a:t>Annex</a:t>
            </a:r>
            <a:r>
              <a:rPr kumimoji="0" lang="fr-BE" sz="2200" b="0" i="0" u="none" strike="noStrike" kern="0" cap="none" spc="0" normalizeH="0" baseline="0" noProof="0" dirty="0" smtClean="0">
                <a:ln>
                  <a:noFill/>
                </a:ln>
                <a:solidFill>
                  <a:srgbClr val="0F5494"/>
                </a:solidFill>
                <a:effectLst/>
                <a:uLnTx/>
                <a:uFillTx/>
                <a:latin typeface="Verdana"/>
              </a:rPr>
              <a:t> VII)]</a:t>
            </a:r>
            <a:endParaRPr kumimoji="0" lang="en-GB" sz="2200" b="0" i="0" u="none" strike="noStrike" kern="0" cap="none" spc="0" normalizeH="0" baseline="0" noProof="0" dirty="0">
              <a:ln>
                <a:noFill/>
              </a:ln>
              <a:solidFill>
                <a:srgbClr val="0F5494"/>
              </a:solidFill>
              <a:effectLst/>
              <a:uLnTx/>
              <a:uFillTx/>
              <a:latin typeface="Verdana"/>
            </a:endParaRPr>
          </a:p>
        </p:txBody>
      </p:sp>
      <p:sp>
        <p:nvSpPr>
          <p:cNvPr id="6" name="TextBox 2"/>
          <p:cNvSpPr txBox="1">
            <a:spLocks noChangeArrowheads="1"/>
          </p:cNvSpPr>
          <p:nvPr/>
        </p:nvSpPr>
        <p:spPr bwMode="auto">
          <a:xfrm>
            <a:off x="9231889" y="1012798"/>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920864" y="1157261"/>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II.23.2.1</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8" name="TextBox 1"/>
          <p:cNvSpPr txBox="1">
            <a:spLocks noChangeArrowheads="1"/>
          </p:cNvSpPr>
          <p:nvPr/>
        </p:nvSpPr>
        <p:spPr bwMode="auto">
          <a:xfrm>
            <a:off x="9923290" y="352739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II.23.2.2</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9" name="TextBox 2"/>
          <p:cNvSpPr txBox="1">
            <a:spLocks noChangeArrowheads="1"/>
          </p:cNvSpPr>
          <p:nvPr/>
        </p:nvSpPr>
        <p:spPr bwMode="auto">
          <a:xfrm>
            <a:off x="9285864" y="3327373"/>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288856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31663" y="451118"/>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Eligibility of costs (1/3)</a:t>
            </a:r>
          </a:p>
        </p:txBody>
      </p:sp>
      <p:sp>
        <p:nvSpPr>
          <p:cNvPr id="5" name="Content Placeholder 1"/>
          <p:cNvSpPr txBox="1">
            <a:spLocks/>
          </p:cNvSpPr>
          <p:nvPr/>
        </p:nvSpPr>
        <p:spPr bwMode="auto">
          <a:xfrm>
            <a:off x="631092" y="1539872"/>
            <a:ext cx="10816162" cy="487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l" defTabSz="914400" rtl="0" eaLnBrk="0" fontAlgn="base" latinLnBrk="0" hangingPunct="0">
              <a:lnSpc>
                <a:spcPct val="100000"/>
              </a:lnSpc>
              <a:spcBef>
                <a:spcPts val="600"/>
              </a:spcBef>
              <a:spcAft>
                <a:spcPts val="600"/>
              </a:spcAft>
              <a:buClr>
                <a:srgbClr val="FFFFFF"/>
              </a:buClr>
              <a:buSzTx/>
              <a:buFont typeface="Arial" pitchFamily="34" charset="0"/>
              <a:buChar char="•"/>
              <a:tabLst/>
              <a:defRPr/>
            </a:pPr>
            <a:r>
              <a:rPr kumimoji="0" lang="en-GB" sz="2200" b="0" i="0" u="none" strike="noStrike" kern="0" cap="none" spc="0" normalizeH="0" baseline="0" noProof="0" dirty="0" smtClean="0">
                <a:ln>
                  <a:noFill/>
                </a:ln>
                <a:solidFill>
                  <a:srgbClr val="E7511E"/>
                </a:solidFill>
                <a:effectLst/>
                <a:uLnTx/>
                <a:uFillTx/>
                <a:latin typeface="Verdana"/>
              </a:rPr>
              <a:t>Templates for cost claims available on the CINEA website</a:t>
            </a:r>
          </a:p>
          <a:p>
            <a:pPr marL="342900" marR="0" lvl="0" indent="-342900" algn="l" defTabSz="914400" rtl="0" eaLnBrk="0" fontAlgn="base" latinLnBrk="0" hangingPunct="0">
              <a:lnSpc>
                <a:spcPct val="100000"/>
              </a:lnSpc>
              <a:spcBef>
                <a:spcPct val="20000"/>
              </a:spcBef>
              <a:spcAft>
                <a:spcPct val="0"/>
              </a:spcAft>
              <a:buClr>
                <a:srgbClr val="FFFFFF"/>
              </a:buClr>
              <a:buSzTx/>
              <a:buFont typeface="Arial" pitchFamily="34" charset="0"/>
              <a:buChar char="•"/>
              <a:tabLst/>
              <a:defRPr/>
            </a:pPr>
            <a:r>
              <a:rPr kumimoji="0" lang="en-GB" sz="2200" b="0" i="0" u="none" strike="noStrike" kern="0" cap="none" spc="0" normalizeH="0" baseline="0" noProof="0" dirty="0" smtClean="0">
                <a:ln>
                  <a:noFill/>
                </a:ln>
                <a:solidFill>
                  <a:srgbClr val="E7511E"/>
                </a:solidFill>
                <a:effectLst/>
                <a:uLnTx/>
                <a:uFillTx/>
                <a:latin typeface="Verdana"/>
              </a:rPr>
              <a:t>Eligible costs</a:t>
            </a:r>
            <a:r>
              <a:rPr kumimoji="0" lang="en-GB" sz="2200" b="0" i="0" u="none" strike="noStrike" kern="0" cap="none" spc="0" normalizeH="0" baseline="0" noProof="0" dirty="0" smtClean="0">
                <a:ln>
                  <a:noFill/>
                </a:ln>
                <a:solidFill>
                  <a:srgbClr val="0F5494"/>
                </a:solidFill>
                <a:effectLst/>
                <a:uLnTx/>
                <a:uFillTx/>
                <a:latin typeface="Verdana"/>
              </a:rPr>
              <a:t> are costs actually </a:t>
            </a:r>
            <a:r>
              <a:rPr kumimoji="0" lang="en-GB" sz="2200" b="0" i="0" u="sng" strike="noStrike" kern="0" cap="none" spc="0" normalizeH="0" baseline="0" noProof="0" dirty="0" smtClean="0">
                <a:ln>
                  <a:noFill/>
                </a:ln>
                <a:solidFill>
                  <a:srgbClr val="0F5494"/>
                </a:solidFill>
                <a:effectLst/>
                <a:uLnTx/>
                <a:uFillTx/>
                <a:latin typeface="Verdana"/>
              </a:rPr>
              <a:t>incurred</a:t>
            </a:r>
            <a:r>
              <a:rPr kumimoji="0" lang="en-GB" sz="2200" b="0" i="0" u="none" strike="noStrike" kern="0" cap="none" spc="0" normalizeH="0" baseline="0" noProof="0" dirty="0" smtClean="0">
                <a:ln>
                  <a:noFill/>
                </a:ln>
                <a:solidFill>
                  <a:srgbClr val="0F5494"/>
                </a:solidFill>
                <a:effectLst/>
                <a:uLnTx/>
                <a:uFillTx/>
                <a:latin typeface="Verdana"/>
              </a:rPr>
              <a:t> by the beneficiary(</a:t>
            </a:r>
            <a:r>
              <a:rPr kumimoji="0" lang="en-GB" sz="2200" b="0" i="0" u="none" strike="noStrike" kern="0" cap="none" spc="0" normalizeH="0" baseline="0" noProof="0" dirty="0" err="1" smtClean="0">
                <a:ln>
                  <a:noFill/>
                </a:ln>
                <a:solidFill>
                  <a:srgbClr val="0F5494"/>
                </a:solidFill>
                <a:effectLst/>
                <a:uLnTx/>
                <a:uFillTx/>
                <a:latin typeface="Verdana"/>
              </a:rPr>
              <a:t>ies</a:t>
            </a:r>
            <a:r>
              <a:rPr kumimoji="0" lang="en-GB" sz="2200" b="0" i="0" u="none" strike="noStrike" kern="0" cap="none" spc="0" normalizeH="0" baseline="0" noProof="0" dirty="0" smtClean="0">
                <a:ln>
                  <a:noFill/>
                </a:ln>
                <a:solidFill>
                  <a:srgbClr val="0F5494"/>
                </a:solidFill>
                <a:effectLst/>
                <a:uLnTx/>
                <a:uFillTx/>
                <a:latin typeface="Verdana"/>
              </a:rPr>
              <a:t>), [affiliated entities and implementing bodies] which:</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Are </a:t>
            </a:r>
            <a:r>
              <a:rPr kumimoji="0" lang="en-GB" sz="2200" b="0" i="0" u="sng" strike="noStrike" kern="0" cap="none" spc="0" normalizeH="0" baseline="0" noProof="0" dirty="0" smtClean="0">
                <a:ln>
                  <a:noFill/>
                </a:ln>
                <a:solidFill>
                  <a:srgbClr val="0F5494"/>
                </a:solidFill>
                <a:effectLst/>
                <a:uLnTx/>
                <a:uFillTx/>
                <a:latin typeface="Verdana"/>
              </a:rPr>
              <a:t>incurred</a:t>
            </a:r>
            <a:r>
              <a:rPr kumimoji="0" lang="en-GB" sz="2200" b="0" i="0" u="none" strike="noStrike" kern="0" cap="none" spc="0" normalizeH="0" baseline="0" noProof="0" dirty="0" smtClean="0">
                <a:ln>
                  <a:noFill/>
                </a:ln>
                <a:solidFill>
                  <a:srgbClr val="0F5494"/>
                </a:solidFill>
                <a:effectLst/>
                <a:uLnTx/>
                <a:uFillTx/>
                <a:latin typeface="Verdana"/>
              </a:rPr>
              <a:t> during the action duration; </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Are indicated in GA Annex III;</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Are necessary for the implementation of the Action;</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Are identifiable and verifiable;</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Comply with tax and social obligations;</a:t>
            </a:r>
          </a:p>
          <a:p>
            <a:pPr marL="546100" marR="0" lvl="1" indent="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 Are reasonable, justified and comply with sound financial management principles</a:t>
            </a:r>
          </a:p>
          <a:p>
            <a:pPr marL="342900" marR="0" lvl="0" indent="-342900" algn="l" defTabSz="914400" rtl="0" eaLnBrk="0" fontAlgn="base" latinLnBrk="0" hangingPunct="0">
              <a:lnSpc>
                <a:spcPct val="100000"/>
              </a:lnSpc>
              <a:spcBef>
                <a:spcPts val="600"/>
              </a:spcBef>
              <a:spcAft>
                <a:spcPts val="600"/>
              </a:spcAft>
              <a:buClr>
                <a:srgbClr val="FFFFFF"/>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rPr>
              <a:t>Examples of </a:t>
            </a:r>
            <a:r>
              <a:rPr kumimoji="0" lang="en-GB" sz="2200" b="0" i="0" u="none" strike="noStrike" kern="0" cap="none" spc="0" normalizeH="0" baseline="0" noProof="0" dirty="0" smtClean="0">
                <a:ln>
                  <a:noFill/>
                </a:ln>
                <a:solidFill>
                  <a:srgbClr val="E7511E"/>
                </a:solidFill>
                <a:effectLst/>
                <a:uLnTx/>
                <a:uFillTx/>
                <a:latin typeface="Verdana"/>
              </a:rPr>
              <a:t>ineligible costs</a:t>
            </a:r>
            <a:r>
              <a:rPr kumimoji="0" lang="en-GB" sz="2200" b="0" i="0" u="none" strike="noStrike" kern="0" cap="none" spc="0" normalizeH="0" baseline="0" noProof="0" dirty="0" smtClean="0">
                <a:ln>
                  <a:noFill/>
                </a:ln>
                <a:solidFill>
                  <a:srgbClr val="0F5494"/>
                </a:solidFill>
                <a:effectLst/>
                <a:uLnTx/>
                <a:uFillTx/>
                <a:latin typeface="Verdana"/>
              </a:rPr>
              <a:t>: return on capital, deductible VAT, [costs of land and building acquisition], indirect costs…</a:t>
            </a:r>
          </a:p>
          <a:p>
            <a:pPr marL="546100" marR="0" lvl="1" indent="0" algn="l" defTabSz="914400" rtl="0" eaLnBrk="0" fontAlgn="base" latinLnBrk="0" hangingPunct="0">
              <a:lnSpc>
                <a:spcPct val="100000"/>
              </a:lnSpc>
              <a:spcBef>
                <a:spcPct val="20000"/>
              </a:spcBef>
              <a:spcAft>
                <a:spcPct val="0"/>
              </a:spcAft>
              <a:buClr>
                <a:srgbClr val="009FBA"/>
              </a:buClr>
              <a:buSzTx/>
              <a:buFontTx/>
              <a:buChar char="•"/>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0" marR="0" lvl="0" indent="0" algn="l"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546100" marR="0" lvl="1" indent="0" algn="l" defTabSz="914400" rtl="0" eaLnBrk="0" fontAlgn="base" latinLnBrk="0" hangingPunct="0">
              <a:lnSpc>
                <a:spcPct val="100000"/>
              </a:lnSpc>
              <a:spcBef>
                <a:spcPct val="20000"/>
              </a:spcBef>
              <a:spcAft>
                <a:spcPct val="0"/>
              </a:spcAft>
              <a:buClr>
                <a:srgbClr val="009FBA"/>
              </a:buClr>
              <a:buSzTx/>
              <a:buFontTx/>
              <a:buChar char="•"/>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546100" marR="0" lvl="1" indent="0" algn="l" defTabSz="914400" rtl="0" eaLnBrk="0" fontAlgn="base" latinLnBrk="0" hangingPunct="0">
              <a:lnSpc>
                <a:spcPct val="100000"/>
              </a:lnSpc>
              <a:spcBef>
                <a:spcPct val="20000"/>
              </a:spcBef>
              <a:spcAft>
                <a:spcPct val="0"/>
              </a:spcAft>
              <a:buClr>
                <a:srgbClr val="009FBA"/>
              </a:buClr>
              <a:buSzTx/>
              <a:buFontTx/>
              <a:buChar char="•"/>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546100" marR="0" lvl="1" indent="0" algn="l" defTabSz="914400" rtl="0" eaLnBrk="0" fontAlgn="base" latinLnBrk="0" hangingPunct="0">
              <a:lnSpc>
                <a:spcPct val="100000"/>
              </a:lnSpc>
              <a:spcBef>
                <a:spcPct val="20000"/>
              </a:spcBef>
              <a:spcAft>
                <a:spcPct val="0"/>
              </a:spcAft>
              <a:buClr>
                <a:srgbClr val="009FBA"/>
              </a:buClr>
              <a:buSzTx/>
              <a:buFontTx/>
              <a:buChar char="•"/>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342900" marR="0" lvl="0" indent="-342900" algn="l" defTabSz="914400" rtl="0" eaLnBrk="0" fontAlgn="base" latinLnBrk="0" hangingPunct="0">
              <a:lnSpc>
                <a:spcPct val="100000"/>
              </a:lnSpc>
              <a:spcBef>
                <a:spcPct val="20000"/>
              </a:spcBef>
              <a:spcAft>
                <a:spcPct val="0"/>
              </a:spcAft>
              <a:buClr>
                <a:srgbClr val="FFFFFF"/>
              </a:buClr>
              <a:buSzTx/>
              <a:buFont typeface="Arial" pitchFamily="34" charset="0"/>
              <a:buChar char="•"/>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342900" marR="0" lvl="0" indent="-342900" algn="l" defTabSz="914400" rtl="0" eaLnBrk="0" fontAlgn="base" latinLnBrk="0" hangingPunct="0">
              <a:lnSpc>
                <a:spcPct val="100000"/>
              </a:lnSpc>
              <a:spcBef>
                <a:spcPct val="20000"/>
              </a:spcBef>
              <a:spcAft>
                <a:spcPct val="0"/>
              </a:spcAft>
              <a:buClr>
                <a:srgbClr val="FFFFFF"/>
              </a:buClr>
              <a:buSzTx/>
              <a:buFont typeface="Arial" pitchFamily="34" charset="0"/>
              <a:buChar char="•"/>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rgbClr val="0F5494"/>
                </a:solidFill>
                <a:effectLst/>
                <a:uLnTx/>
                <a:uFillTx/>
                <a:latin typeface="Verdana"/>
              </a:rPr>
              <a:t> </a:t>
            </a:r>
            <a:endParaRPr kumimoji="0" lang="en-GB" sz="2200" b="0" i="1" u="none" strike="noStrike" kern="0" cap="none" spc="0" normalizeH="0" baseline="0" noProof="0" dirty="0">
              <a:ln>
                <a:noFill/>
              </a:ln>
              <a:solidFill>
                <a:srgbClr val="0F5494"/>
              </a:solidFill>
              <a:effectLst/>
              <a:uLnTx/>
              <a:uFillTx/>
              <a:latin typeface="Verdana"/>
            </a:endParaRPr>
          </a:p>
        </p:txBody>
      </p:sp>
      <p:sp>
        <p:nvSpPr>
          <p:cNvPr id="6" name="TextBox 2"/>
          <p:cNvSpPr txBox="1">
            <a:spLocks noChangeArrowheads="1"/>
          </p:cNvSpPr>
          <p:nvPr/>
        </p:nvSpPr>
        <p:spPr bwMode="auto">
          <a:xfrm>
            <a:off x="9119035" y="955943"/>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695298" y="109246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II.19</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208833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86007" y="271701"/>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Eligibility of costs (2/3)</a:t>
            </a:r>
          </a:p>
        </p:txBody>
      </p:sp>
      <p:sp>
        <p:nvSpPr>
          <p:cNvPr id="5" name="Content Placeholder 2"/>
          <p:cNvSpPr txBox="1">
            <a:spLocks/>
          </p:cNvSpPr>
          <p:nvPr/>
        </p:nvSpPr>
        <p:spPr bwMode="auto">
          <a:xfrm>
            <a:off x="815005" y="1424227"/>
            <a:ext cx="10916919" cy="463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Direct personnel costs: t</a:t>
            </a:r>
            <a:r>
              <a:rPr kumimoji="0" lang="en-GB" sz="2200" b="0" i="0" u="none" strike="noStrike" kern="0" cap="none" spc="0" normalizeH="0" baseline="0" noProof="0" dirty="0" smtClean="0">
                <a:ln>
                  <a:noFill/>
                </a:ln>
                <a:solidFill>
                  <a:srgbClr val="0F5494"/>
                </a:solidFill>
                <a:effectLst/>
                <a:uLnTx/>
                <a:uFillTx/>
                <a:latin typeface="Verdana"/>
              </a:rPr>
              <a:t>wo possible ways of declaring:</a:t>
            </a:r>
          </a:p>
          <a:p>
            <a:pPr marL="457200" marR="0" lvl="0" indent="-457200" algn="l" defTabSz="914400" rtl="0" eaLnBrk="0" fontAlgn="base" latinLnBrk="0" hangingPunct="0">
              <a:lnSpc>
                <a:spcPct val="100000"/>
              </a:lnSpc>
              <a:spcBef>
                <a:spcPct val="20000"/>
              </a:spcBef>
              <a:spcAft>
                <a:spcPct val="0"/>
              </a:spcAft>
              <a:buClr>
                <a:srgbClr val="FFFFFF"/>
              </a:buClr>
              <a:buSzTx/>
              <a:buFont typeface="+mj-lt"/>
              <a:buAutoNum type="arabicPeriod"/>
              <a:tabLst/>
              <a:defRPr/>
            </a:pPr>
            <a:r>
              <a:rPr kumimoji="0" lang="en-GB" sz="2200" b="0" i="0" u="none" strike="noStrike" kern="0" cap="none" spc="0" normalizeH="0" baseline="0" noProof="0" dirty="0" smtClean="0">
                <a:ln>
                  <a:noFill/>
                </a:ln>
                <a:solidFill>
                  <a:srgbClr val="0F5494"/>
                </a:solidFill>
                <a:effectLst/>
                <a:uLnTx/>
                <a:uFillTx/>
                <a:latin typeface="Verdana"/>
              </a:rPr>
              <a:t>1) Declare </a:t>
            </a:r>
            <a:r>
              <a:rPr kumimoji="0" lang="en-GB" sz="2200" b="0" i="0" u="sng" strike="noStrike" kern="0" cap="none" spc="0" normalizeH="0" baseline="0" noProof="0" dirty="0" smtClean="0">
                <a:ln>
                  <a:noFill/>
                </a:ln>
                <a:solidFill>
                  <a:srgbClr val="0F5494"/>
                </a:solidFill>
                <a:effectLst/>
                <a:uLnTx/>
                <a:uFillTx/>
                <a:latin typeface="Verdana"/>
              </a:rPr>
              <a:t>actual personnel costs</a:t>
            </a:r>
            <a:r>
              <a:rPr kumimoji="0" lang="en-GB" sz="2200" b="0" i="0" u="none" strike="noStrike" kern="0" cap="none" spc="0" normalizeH="0" baseline="0" noProof="0" dirty="0" smtClean="0">
                <a:ln>
                  <a:noFill/>
                </a:ln>
                <a:solidFill>
                  <a:srgbClr val="0F5494"/>
                </a:solidFill>
                <a:effectLst/>
                <a:uLnTx/>
                <a:uFillTx/>
                <a:latin typeface="Verdana"/>
              </a:rPr>
              <a:t>:</a:t>
            </a:r>
            <a:r>
              <a:rPr kumimoji="0" lang="en-GB" sz="2200" b="0" i="1" u="none" strike="noStrike" kern="0" cap="none" spc="0" normalizeH="0" baseline="0" noProof="0" dirty="0" smtClean="0">
                <a:ln>
                  <a:noFill/>
                </a:ln>
                <a:solidFill>
                  <a:srgbClr val="0F5494"/>
                </a:solidFill>
                <a:effectLst/>
                <a:uLnTx/>
                <a:uFillTx/>
                <a:latin typeface="Verdana"/>
              </a:rPr>
              <a:t> </a:t>
            </a:r>
          </a:p>
          <a:p>
            <a:pPr marL="457200" marR="0" lvl="0" indent="-457200" algn="l" defTabSz="914400" rtl="0" eaLnBrk="0" fontAlgn="base" latinLnBrk="0" hangingPunct="0">
              <a:lnSpc>
                <a:spcPct val="100000"/>
              </a:lnSpc>
              <a:spcBef>
                <a:spcPct val="20000"/>
              </a:spcBef>
              <a:spcAft>
                <a:spcPct val="0"/>
              </a:spcAft>
              <a:buClr>
                <a:srgbClr val="FFFFFF"/>
              </a:buClr>
              <a:buSzTx/>
              <a:buFont typeface="+mj-lt"/>
              <a:buAutoNum type="arabicPeriod"/>
              <a:tabLst/>
              <a:defRPr/>
            </a:pPr>
            <a:endParaRPr kumimoji="0" lang="en-GB" sz="2200" b="0" i="1" u="none" strike="noStrike" kern="0" cap="none" spc="0" normalizeH="0" baseline="0" noProof="0" dirty="0" smtClean="0">
              <a:ln>
                <a:noFill/>
              </a:ln>
              <a:solidFill>
                <a:srgbClr val="0F5494"/>
              </a:solidFill>
              <a:effectLst/>
              <a:uLnTx/>
              <a:uFillTx/>
              <a:latin typeface="Verdana"/>
            </a:endParaRPr>
          </a:p>
          <a:p>
            <a:pPr marL="712788" marR="0" lvl="1" indent="-350838" algn="l" defTabSz="914400" rtl="0" eaLnBrk="1" fontAlgn="base" latinLnBrk="0" hangingPunct="1">
              <a:lnSpc>
                <a:spcPct val="100000"/>
              </a:lnSpc>
              <a:spcBef>
                <a:spcPct val="20000"/>
              </a:spcBef>
              <a:spcAft>
                <a:spcPct val="0"/>
              </a:spcAft>
              <a:buClr>
                <a:srgbClr val="024EA2"/>
              </a:buClr>
              <a:buSzTx/>
              <a:buFont typeface="Wingdings" pitchFamily="2" charset="2"/>
              <a:buChar char="ü"/>
              <a:tabLst/>
              <a:defRPr/>
            </a:pPr>
            <a:r>
              <a:rPr kumimoji="0" lang="en-GB" altLang="en-US" sz="2200" b="0" i="0" u="none" strike="noStrike" kern="0" cap="none" spc="0" normalizeH="0" baseline="0" noProof="0" dirty="0" smtClean="0">
                <a:ln>
                  <a:noFill/>
                </a:ln>
                <a:solidFill>
                  <a:srgbClr val="0F5494"/>
                </a:solidFill>
                <a:effectLst/>
                <a:uLnTx/>
                <a:uFillTx/>
                <a:latin typeface="Verdana"/>
              </a:rPr>
              <a:t>Time recording system required</a:t>
            </a:r>
          </a:p>
          <a:p>
            <a:pPr marL="712788" marR="0" lvl="1" indent="-350838" algn="l" defTabSz="914400" rtl="0" eaLnBrk="1" fontAlgn="base" latinLnBrk="0" hangingPunct="1">
              <a:lnSpc>
                <a:spcPct val="100000"/>
              </a:lnSpc>
              <a:spcBef>
                <a:spcPct val="20000"/>
              </a:spcBef>
              <a:spcAft>
                <a:spcPct val="0"/>
              </a:spcAft>
              <a:buClr>
                <a:srgbClr val="024EA2"/>
              </a:buClr>
              <a:buSzTx/>
              <a:buFont typeface="Wingdings" pitchFamily="2" charset="2"/>
              <a:buChar char="ü"/>
              <a:tabLst/>
              <a:defRPr/>
            </a:pPr>
            <a:r>
              <a:rPr kumimoji="0" lang="en-GB" altLang="en-US" sz="2200" b="0" i="0" u="none" strike="noStrike" kern="0" cap="none" spc="0" normalizeH="0" baseline="0" noProof="0" dirty="0" smtClean="0">
                <a:ln>
                  <a:noFill/>
                </a:ln>
                <a:solidFill>
                  <a:srgbClr val="0F5494"/>
                </a:solidFill>
                <a:effectLst/>
                <a:uLnTx/>
                <a:uFillTx/>
                <a:latin typeface="Verdana"/>
              </a:rPr>
              <a:t>Cost of staff must be actual (not average) and should include all tax and social security contributions. Other benefits can be included if actually part of remuneration package. An explanation of how the unit cost (man/day) was calculated must be provided</a:t>
            </a:r>
          </a:p>
          <a:p>
            <a:pPr marL="712788" marR="0" lvl="1" indent="-350838" algn="l" defTabSz="914400" rtl="0" eaLnBrk="1" fontAlgn="base" latinLnBrk="0" hangingPunct="1">
              <a:lnSpc>
                <a:spcPct val="100000"/>
              </a:lnSpc>
              <a:spcBef>
                <a:spcPct val="20000"/>
              </a:spcBef>
              <a:spcAft>
                <a:spcPct val="0"/>
              </a:spcAft>
              <a:buClr>
                <a:srgbClr val="024EA2"/>
              </a:buClr>
              <a:buSzTx/>
              <a:buFont typeface="Wingdings" pitchFamily="2" charset="2"/>
              <a:buChar char="ü"/>
              <a:tabLst/>
              <a:defRPr/>
            </a:pPr>
            <a:r>
              <a:rPr kumimoji="0" lang="en-GB" altLang="en-US" sz="2200" b="0" i="0" u="none" strike="noStrike" kern="0" cap="none" spc="0" normalizeH="0" baseline="0" noProof="0" dirty="0" smtClean="0">
                <a:ln>
                  <a:noFill/>
                </a:ln>
                <a:solidFill>
                  <a:srgbClr val="0F5494"/>
                </a:solidFill>
                <a:effectLst/>
                <a:uLnTx/>
                <a:uFillTx/>
                <a:latin typeface="Verdana"/>
              </a:rPr>
              <a:t>Cost of staff cannot include overheads</a:t>
            </a:r>
          </a:p>
          <a:p>
            <a:pPr marL="712788" marR="0" lvl="1" indent="-350838" algn="l" defTabSz="914400" rtl="0" eaLnBrk="1" fontAlgn="base" latinLnBrk="0" hangingPunct="1">
              <a:lnSpc>
                <a:spcPct val="100000"/>
              </a:lnSpc>
              <a:spcBef>
                <a:spcPct val="20000"/>
              </a:spcBef>
              <a:spcAft>
                <a:spcPct val="0"/>
              </a:spcAft>
              <a:buClr>
                <a:srgbClr val="024EA2"/>
              </a:buClr>
              <a:buSzTx/>
              <a:buFont typeface="Wingdings" pitchFamily="2" charset="2"/>
              <a:buChar char="ü"/>
              <a:tabLst/>
              <a:defRPr/>
            </a:pPr>
            <a:r>
              <a:rPr kumimoji="0" lang="en-GB" altLang="en-US" sz="2200" b="0" i="0" u="none" strike="noStrike" kern="0" cap="none" spc="0" normalizeH="0" baseline="0" noProof="0" dirty="0" smtClean="0">
                <a:ln>
                  <a:noFill/>
                </a:ln>
                <a:solidFill>
                  <a:srgbClr val="0F5494"/>
                </a:solidFill>
                <a:effectLst/>
                <a:uLnTx/>
                <a:uFillTx/>
                <a:latin typeface="Verdana"/>
              </a:rPr>
              <a:t>Travel and subsistence can be reported – keep record of date, place and reason for travelling (keep documentation, can be included in sample of invoices)</a:t>
            </a:r>
          </a:p>
          <a:p>
            <a:pPr marL="712788" marR="0" lvl="1" indent="-350838" algn="l" defTabSz="914400" rtl="0" eaLnBrk="1" fontAlgn="base" latinLnBrk="0" hangingPunct="1">
              <a:lnSpc>
                <a:spcPct val="100000"/>
              </a:lnSpc>
              <a:spcBef>
                <a:spcPct val="20000"/>
              </a:spcBef>
              <a:spcAft>
                <a:spcPct val="0"/>
              </a:spcAft>
              <a:buClr>
                <a:srgbClr val="3E6FD2"/>
              </a:buClr>
              <a:buSzTx/>
              <a:buFont typeface="Wingdings" pitchFamily="2" charset="2"/>
              <a:buChar char="ü"/>
              <a:tabLst/>
              <a:defRPr/>
            </a:pPr>
            <a:endParaRPr kumimoji="0" lang="en-GB" altLang="en-US" sz="2200" b="0" i="0" u="none" strike="noStrike" kern="0" cap="none" spc="0" normalizeH="0" baseline="0" noProof="0" dirty="0" smtClean="0">
              <a:ln>
                <a:noFill/>
              </a:ln>
              <a:solidFill>
                <a:srgbClr val="0F5494"/>
              </a:solidFill>
              <a:effectLst/>
              <a:uLnTx/>
              <a:uFillTx/>
              <a:latin typeface="Verdana"/>
            </a:endParaRPr>
          </a:p>
          <a:p>
            <a:pPr marL="546100" marR="0" lvl="1" indent="0" algn="l" defTabSz="914400" rtl="0" eaLnBrk="0" fontAlgn="base" latinLnBrk="0" hangingPunct="0">
              <a:lnSpc>
                <a:spcPct val="100000"/>
              </a:lnSpc>
              <a:spcBef>
                <a:spcPct val="20000"/>
              </a:spcBef>
              <a:spcAft>
                <a:spcPct val="0"/>
              </a:spcAft>
              <a:buClr>
                <a:srgbClr val="009FBA"/>
              </a:buClr>
              <a:buSzTx/>
              <a:buFontTx/>
              <a:buNone/>
              <a:tabLst/>
              <a:defRPr/>
            </a:pPr>
            <a:endParaRPr kumimoji="0" lang="en-GB" sz="2200" b="0" i="0" u="sng" strike="noStrike" kern="0" cap="none" spc="0" normalizeH="0" baseline="0" noProof="0" dirty="0" smtClean="0">
              <a:ln>
                <a:noFill/>
              </a:ln>
              <a:solidFill>
                <a:srgbClr val="0F5494"/>
              </a:solidFill>
              <a:effectLst/>
              <a:uLnTx/>
              <a:uFillTx/>
              <a:latin typeface="Verdana"/>
            </a:endParaRPr>
          </a:p>
        </p:txBody>
      </p:sp>
      <p:sp>
        <p:nvSpPr>
          <p:cNvPr id="6" name="TextBox 2"/>
          <p:cNvSpPr txBox="1">
            <a:spLocks noChangeArrowheads="1"/>
          </p:cNvSpPr>
          <p:nvPr/>
        </p:nvSpPr>
        <p:spPr bwMode="auto">
          <a:xfrm>
            <a:off x="9323916" y="916975"/>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900178" y="1053500"/>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3. a). i.</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166165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8308" y="38499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Eligibility of costs (3/3)</a:t>
            </a:r>
          </a:p>
        </p:txBody>
      </p:sp>
      <p:sp>
        <p:nvSpPr>
          <p:cNvPr id="5" name="Content Placeholder 2"/>
          <p:cNvSpPr txBox="1">
            <a:spLocks/>
          </p:cNvSpPr>
          <p:nvPr/>
        </p:nvSpPr>
        <p:spPr bwMode="auto">
          <a:xfrm>
            <a:off x="715381" y="1336712"/>
            <a:ext cx="10412693" cy="510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marR="0" lvl="0" indent="-457200" algn="just" defTabSz="914400" rtl="0" eaLnBrk="0" fontAlgn="base" latinLnBrk="0" hangingPunct="0">
              <a:lnSpc>
                <a:spcPct val="100000"/>
              </a:lnSpc>
              <a:spcBef>
                <a:spcPct val="20000"/>
              </a:spcBef>
              <a:spcAft>
                <a:spcPct val="0"/>
              </a:spcAft>
              <a:buClr>
                <a:srgbClr val="FFFFFF"/>
              </a:buClr>
              <a:buSzTx/>
              <a:buFont typeface="+mj-lt"/>
              <a:buAutoNum type="arabicPeriod"/>
              <a:tabLst/>
              <a:defRPr/>
            </a:pPr>
            <a:r>
              <a:rPr kumimoji="0" lang="en-GB" sz="2200" b="0" i="0" u="none" strike="noStrike" kern="0" cap="none" spc="0" normalizeH="0" baseline="0" noProof="0" dirty="0" smtClean="0">
                <a:ln>
                  <a:noFill/>
                </a:ln>
                <a:solidFill>
                  <a:srgbClr val="0F5494"/>
                </a:solidFill>
                <a:effectLst/>
                <a:uLnTx/>
                <a:uFillTx/>
                <a:latin typeface="Verdana"/>
              </a:rPr>
              <a:t>2) Declare </a:t>
            </a:r>
            <a:r>
              <a:rPr kumimoji="0" lang="en-GB" sz="2200" b="0" i="0" u="sng" strike="noStrike" kern="0" cap="none" spc="0" normalizeH="0" baseline="0" noProof="0" dirty="0" smtClean="0">
                <a:ln>
                  <a:noFill/>
                </a:ln>
                <a:solidFill>
                  <a:srgbClr val="0F5494"/>
                </a:solidFill>
                <a:effectLst/>
                <a:uLnTx/>
                <a:uFillTx/>
                <a:latin typeface="Verdana"/>
              </a:rPr>
              <a:t>average personnel costs</a:t>
            </a:r>
            <a:r>
              <a:rPr kumimoji="0" lang="en-GB" sz="2200" b="0" i="0" u="none" strike="noStrike" kern="0" cap="none" spc="0" normalizeH="0" baseline="0" noProof="0" dirty="0" smtClean="0">
                <a:ln>
                  <a:noFill/>
                </a:ln>
                <a:solidFill>
                  <a:srgbClr val="0F5494"/>
                </a:solidFill>
                <a:effectLst/>
                <a:uLnTx/>
                <a:uFillTx/>
                <a:latin typeface="Verdana"/>
              </a:rPr>
              <a:t>:</a:t>
            </a:r>
          </a:p>
          <a:p>
            <a:pPr marL="457200" marR="0" lvl="0" indent="-457200" algn="just" defTabSz="914400" rtl="0" eaLnBrk="0" fontAlgn="base" latinLnBrk="0" hangingPunct="0">
              <a:lnSpc>
                <a:spcPct val="100000"/>
              </a:lnSpc>
              <a:spcBef>
                <a:spcPct val="20000"/>
              </a:spcBef>
              <a:spcAft>
                <a:spcPct val="0"/>
              </a:spcAft>
              <a:buClr>
                <a:srgbClr val="FFFFFF"/>
              </a:buClr>
              <a:buSzTx/>
              <a:buFont typeface="+mj-lt"/>
              <a:buAutoNum type="arabicPeriod"/>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712788" marR="0" lvl="1" indent="-350838" algn="just" defTabSz="914400" rtl="0" eaLnBrk="1" fontAlgn="base" latinLnBrk="0" hangingPunct="1">
              <a:lnSpc>
                <a:spcPct val="100000"/>
              </a:lnSpc>
              <a:spcBef>
                <a:spcPct val="20000"/>
              </a:spcBef>
              <a:spcAft>
                <a:spcPts val="600"/>
              </a:spcAft>
              <a:buClr>
                <a:srgbClr val="024EA2"/>
              </a:buClr>
              <a:buSzTx/>
              <a:buFont typeface="Wingdings" pitchFamily="2" charset="2"/>
              <a:buChar char="ü"/>
              <a:tabLst/>
              <a:defRPr/>
            </a:pPr>
            <a:r>
              <a:rPr kumimoji="0" lang="en-GB" sz="2200" b="0" i="0" u="none" strike="noStrike" kern="0" cap="none" spc="0" normalizeH="0" baseline="0" noProof="0" dirty="0" smtClean="0">
                <a:ln>
                  <a:noFill/>
                </a:ln>
                <a:solidFill>
                  <a:srgbClr val="0F5494"/>
                </a:solidFill>
                <a:effectLst/>
                <a:uLnTx/>
                <a:uFillTx/>
                <a:latin typeface="Verdana"/>
              </a:rPr>
              <a:t>based on the beneficiaries usual costs accounting practices and in compliance with the conditions laid down in </a:t>
            </a:r>
            <a:r>
              <a:rPr kumimoji="0" lang="en-GB" sz="2200" b="0" i="0" u="sng" strike="noStrike" kern="0" cap="none" spc="0" normalizeH="0" baseline="0" noProof="0" dirty="0" smtClean="0">
                <a:ln>
                  <a:noFill/>
                </a:ln>
                <a:solidFill>
                  <a:srgbClr val="0F5494"/>
                </a:solidFill>
                <a:effectLst/>
                <a:uLnTx/>
                <a:uFillTx/>
                <a:latin typeface="Verdana"/>
              </a:rPr>
              <a:t>Commission Decision C(2016)478</a:t>
            </a:r>
          </a:p>
          <a:p>
            <a:pPr marL="712788" marR="0" lvl="1" indent="-350838" algn="just" defTabSz="914400" rtl="0" eaLnBrk="1" fontAlgn="base" latinLnBrk="0" hangingPunct="1">
              <a:lnSpc>
                <a:spcPct val="100000"/>
              </a:lnSpc>
              <a:spcBef>
                <a:spcPct val="20000"/>
              </a:spcBef>
              <a:spcAft>
                <a:spcPts val="600"/>
              </a:spcAft>
              <a:buClr>
                <a:srgbClr val="024EA2"/>
              </a:buClr>
              <a:buSzTx/>
              <a:buFont typeface="Wingdings" pitchFamily="2" charset="2"/>
              <a:buChar char="ü"/>
              <a:tabLst/>
              <a:defRPr/>
            </a:pPr>
            <a:r>
              <a:rPr kumimoji="0" lang="en-GB" sz="2200" b="0" i="0" u="none" strike="noStrike" kern="0" cap="none" spc="0" normalizeH="0" baseline="0" noProof="0" dirty="0" smtClean="0">
                <a:ln>
                  <a:noFill/>
                </a:ln>
                <a:solidFill>
                  <a:srgbClr val="0F5494"/>
                </a:solidFill>
                <a:effectLst/>
                <a:uLnTx/>
                <a:uFillTx/>
                <a:latin typeface="Verdana"/>
              </a:rPr>
              <a:t>The Commission Decision also provides for the use of </a:t>
            </a:r>
            <a:r>
              <a:rPr kumimoji="0" lang="en-GB" sz="2200" b="0" i="0" u="sng" strike="noStrike" kern="0" cap="none" spc="0" normalizeH="0" baseline="0" noProof="0" dirty="0" smtClean="0">
                <a:ln>
                  <a:noFill/>
                </a:ln>
                <a:solidFill>
                  <a:srgbClr val="0F5494"/>
                </a:solidFill>
                <a:effectLst/>
                <a:uLnTx/>
                <a:uFillTx/>
                <a:latin typeface="Verdana"/>
              </a:rPr>
              <a:t>unit costs for SME owners who do not receive any salary</a:t>
            </a:r>
            <a:r>
              <a:rPr kumimoji="0" lang="en-GB" sz="2200" b="0" i="0" u="none" strike="noStrike" kern="0" cap="none" spc="0" normalizeH="0" baseline="0" noProof="0" dirty="0" smtClean="0">
                <a:ln>
                  <a:noFill/>
                </a:ln>
                <a:solidFill>
                  <a:srgbClr val="0F5494"/>
                </a:solidFill>
                <a:effectLst/>
                <a:uLnTx/>
                <a:uFillTx/>
                <a:latin typeface="Verdana"/>
              </a:rPr>
              <a:t>. The hourly rate is based on a fixed monthly allowance multiplied by a country correction coefficient as defined in the Appendix of the Decision </a:t>
            </a:r>
          </a:p>
          <a:p>
            <a:pPr marL="712788" marR="0" lvl="1" indent="-350838" algn="just" defTabSz="914400" rtl="0" eaLnBrk="1" fontAlgn="base" latinLnBrk="0" hangingPunct="1">
              <a:lnSpc>
                <a:spcPct val="100000"/>
              </a:lnSpc>
              <a:spcBef>
                <a:spcPct val="20000"/>
              </a:spcBef>
              <a:spcAft>
                <a:spcPts val="600"/>
              </a:spcAft>
              <a:buClr>
                <a:srgbClr val="024EA2"/>
              </a:buClr>
              <a:buSzTx/>
              <a:buFont typeface="Wingdings" pitchFamily="2" charset="2"/>
              <a:buChar char="ü"/>
              <a:tabLst/>
              <a:defRPr/>
            </a:pPr>
            <a:r>
              <a:rPr kumimoji="0" lang="en-GB" sz="2200" b="0" i="0" u="none" strike="noStrike" kern="0" cap="none" spc="0" normalizeH="0" baseline="0" noProof="0" dirty="0" smtClean="0">
                <a:ln>
                  <a:noFill/>
                </a:ln>
                <a:solidFill>
                  <a:srgbClr val="0F5494"/>
                </a:solidFill>
                <a:effectLst/>
                <a:uLnTx/>
                <a:uFillTx/>
                <a:latin typeface="Verdana"/>
              </a:rPr>
              <a:t>the Decision also establishes the basic conditions regarding time recording for personnel costs that should be respected by all CEF beneficiaries</a:t>
            </a:r>
          </a:p>
          <a:p>
            <a:pPr marL="712788" marR="0" lvl="1" indent="-350838" algn="just" defTabSz="914400" rtl="0" eaLnBrk="1" fontAlgn="base" latinLnBrk="0" hangingPunct="1">
              <a:lnSpc>
                <a:spcPct val="100000"/>
              </a:lnSpc>
              <a:spcBef>
                <a:spcPct val="20000"/>
              </a:spcBef>
              <a:spcAft>
                <a:spcPct val="0"/>
              </a:spcAft>
              <a:buClr>
                <a:srgbClr val="3E6FD2"/>
              </a:buClr>
              <a:buSzTx/>
              <a:buFont typeface="Wingdings" pitchFamily="2" charset="2"/>
              <a:buChar char="ü"/>
              <a:tabLst/>
              <a:defRPr/>
            </a:pPr>
            <a:endParaRPr kumimoji="0" lang="en-GB" altLang="en-US" sz="2200" b="0" i="0" u="none" strike="noStrike" kern="0" cap="none" spc="0" normalizeH="0" baseline="0" noProof="0" dirty="0" smtClean="0">
              <a:ln>
                <a:noFill/>
              </a:ln>
              <a:solidFill>
                <a:srgbClr val="0F5494"/>
              </a:solidFill>
              <a:effectLst/>
              <a:uLnTx/>
              <a:uFillTx/>
              <a:latin typeface="Verdana"/>
            </a:endParaRPr>
          </a:p>
          <a:p>
            <a:pPr marL="546100" marR="0" lvl="1" indent="0" algn="just" defTabSz="914400" rtl="0" eaLnBrk="0" fontAlgn="base" latinLnBrk="0" hangingPunct="0">
              <a:lnSpc>
                <a:spcPct val="100000"/>
              </a:lnSpc>
              <a:spcBef>
                <a:spcPct val="20000"/>
              </a:spcBef>
              <a:spcAft>
                <a:spcPct val="0"/>
              </a:spcAft>
              <a:buClr>
                <a:srgbClr val="009FBA"/>
              </a:buClr>
              <a:buSzTx/>
              <a:buFontTx/>
              <a:buNone/>
              <a:tabLst/>
              <a:defRPr/>
            </a:pPr>
            <a:endParaRPr kumimoji="0" lang="en-GB" sz="2200" b="0" i="0" u="sng" strike="noStrike" kern="0" cap="none" spc="0" normalizeH="0" baseline="0" noProof="0" dirty="0" smtClean="0">
              <a:ln>
                <a:noFill/>
              </a:ln>
              <a:solidFill>
                <a:srgbClr val="0F5494"/>
              </a:solidFill>
              <a:effectLst/>
              <a:uLnTx/>
              <a:uFillTx/>
              <a:latin typeface="Verdana"/>
            </a:endParaRPr>
          </a:p>
        </p:txBody>
      </p:sp>
      <p:sp>
        <p:nvSpPr>
          <p:cNvPr id="6" name="TextBox 2"/>
          <p:cNvSpPr txBox="1">
            <a:spLocks noChangeArrowheads="1"/>
          </p:cNvSpPr>
          <p:nvPr/>
        </p:nvSpPr>
        <p:spPr bwMode="auto">
          <a:xfrm>
            <a:off x="9030259" y="961253"/>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606521" y="1097778"/>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3. a). v. </a:t>
            </a:r>
            <a:r>
              <a:rPr kumimoji="0" lang="fr-BE" altLang="en-US" sz="1400" b="1" i="0" u="none" strike="noStrike" kern="0" cap="none" spc="0" normalizeH="0" baseline="0" noProof="0" dirty="0" smtClean="0">
                <a:ln>
                  <a:noFill/>
                </a:ln>
                <a:solidFill>
                  <a:srgbClr val="E7511E"/>
                </a:solidFill>
                <a:effectLst/>
                <a:uLnTx/>
                <a:uFillTx/>
                <a:latin typeface="Verdana" panose="020B0604030504040204" pitchFamily="34" charset="0"/>
              </a:rPr>
              <a:t>and </a:t>
            </a: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10 </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224141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69228" y="271701"/>
            <a:ext cx="8229600" cy="793750"/>
          </a:xfrm>
        </p:spPr>
        <p:txBody>
          <a:bodyPr>
            <a:normAutofit/>
          </a:bodyPr>
          <a:lstStyle/>
          <a:p>
            <a:pPr eaLnBrk="1" hangingPunct="1"/>
            <a:r>
              <a:rPr lang="fr-BE" altLang="en-US" dirty="0" smtClean="0"/>
              <a:t>Financial documentation</a:t>
            </a:r>
            <a:endParaRPr lang="en-GB" altLang="en-US" dirty="0" smtClean="0"/>
          </a:p>
        </p:txBody>
      </p:sp>
      <p:sp>
        <p:nvSpPr>
          <p:cNvPr id="5" name="Content Placeholder 2"/>
          <p:cNvSpPr>
            <a:spLocks noGrp="1"/>
          </p:cNvSpPr>
          <p:nvPr>
            <p:ph idx="1"/>
          </p:nvPr>
        </p:nvSpPr>
        <p:spPr>
          <a:xfrm>
            <a:off x="960204" y="1471131"/>
            <a:ext cx="10452543" cy="4662249"/>
          </a:xfrm>
        </p:spPr>
        <p:txBody>
          <a:bodyPr>
            <a:normAutofit/>
          </a:bodyPr>
          <a:lstStyle/>
          <a:p>
            <a:pPr marL="449263" lvl="1" indent="-342900" algn="just" eaLnBrk="0" fontAlgn="base" hangingPunct="0">
              <a:lnSpc>
                <a:spcPct val="100000"/>
              </a:lnSpc>
              <a:spcBef>
                <a:spcPct val="20000"/>
              </a:spcBef>
              <a:spcAft>
                <a:spcPts val="600"/>
              </a:spcAft>
              <a:buClr>
                <a:srgbClr val="024EA2"/>
              </a:buClr>
              <a:buFontTx/>
              <a:buChar char="•"/>
              <a:defRPr/>
            </a:pPr>
            <a:r>
              <a:rPr lang="en-GB" sz="2200" kern="0" dirty="0">
                <a:solidFill>
                  <a:srgbClr val="0F5494"/>
                </a:solidFill>
                <a:latin typeface="Verdana"/>
              </a:rPr>
              <a:t>Need for appropriate accounting system and documentation to facilitate reporting and readily available upon request:</a:t>
            </a:r>
          </a:p>
          <a:p>
            <a:pPr marL="800100" lvl="2" indent="-342900" algn="just">
              <a:spcBef>
                <a:spcPts val="1000"/>
              </a:spcBef>
              <a:buClr>
                <a:srgbClr val="024EA2"/>
              </a:buClr>
              <a:buFont typeface="Wingdings" panose="05000000000000000000" pitchFamily="2" charset="2"/>
              <a:buChar char="§"/>
              <a:defRPr/>
            </a:pPr>
            <a:r>
              <a:rPr lang="en-GB" sz="2200" kern="0" dirty="0">
                <a:solidFill>
                  <a:srgbClr val="0F5494"/>
                </a:solidFill>
                <a:latin typeface="Verdana"/>
              </a:rPr>
              <a:t>No </a:t>
            </a:r>
            <a:r>
              <a:rPr lang="en-GB" sz="2200" kern="0" dirty="0">
                <a:solidFill>
                  <a:srgbClr val="0F5494"/>
                </a:solidFill>
                <a:latin typeface="Verdana"/>
              </a:rPr>
              <a:t>invoices or bank statements to be provided together with financial reports, but </a:t>
            </a:r>
            <a:r>
              <a:rPr lang="en-GB" sz="2200" kern="0" dirty="0">
                <a:solidFill>
                  <a:srgbClr val="0F5494"/>
                </a:solidFill>
                <a:latin typeface="Verdana"/>
              </a:rPr>
              <a:t>CINEA </a:t>
            </a:r>
            <a:r>
              <a:rPr lang="en-GB" sz="2200" kern="0" dirty="0">
                <a:solidFill>
                  <a:srgbClr val="0F5494"/>
                </a:solidFill>
                <a:latin typeface="Verdana"/>
              </a:rPr>
              <a:t>will ask for sampling</a:t>
            </a:r>
          </a:p>
          <a:p>
            <a:pPr marL="800100" lvl="2" indent="-342900" algn="just">
              <a:spcBef>
                <a:spcPts val="1000"/>
              </a:spcBef>
              <a:buClr>
                <a:srgbClr val="024EA2"/>
              </a:buClr>
              <a:buFont typeface="Wingdings" panose="05000000000000000000" pitchFamily="2" charset="2"/>
              <a:buChar char="§"/>
              <a:defRPr/>
            </a:pPr>
            <a:r>
              <a:rPr lang="en-GB" sz="2200" kern="0" dirty="0">
                <a:solidFill>
                  <a:srgbClr val="0F5494"/>
                </a:solidFill>
                <a:latin typeface="Verdana"/>
              </a:rPr>
              <a:t>SAP </a:t>
            </a:r>
            <a:r>
              <a:rPr lang="en-GB" sz="2200" kern="0" dirty="0">
                <a:solidFill>
                  <a:srgbClr val="0F5494"/>
                </a:solidFill>
                <a:latin typeface="Verdana"/>
              </a:rPr>
              <a:t>printouts and bank statements accepted for payment documentation</a:t>
            </a:r>
          </a:p>
          <a:p>
            <a:pPr marL="800100" lvl="2" indent="-342900" algn="just">
              <a:spcBef>
                <a:spcPts val="1000"/>
              </a:spcBef>
              <a:buClr>
                <a:srgbClr val="024EA2"/>
              </a:buClr>
              <a:buFont typeface="Wingdings" panose="05000000000000000000" pitchFamily="2" charset="2"/>
              <a:buChar char="§"/>
              <a:defRPr/>
            </a:pPr>
            <a:r>
              <a:rPr lang="en-GB" sz="2200" kern="0" dirty="0">
                <a:solidFill>
                  <a:srgbClr val="0F5494"/>
                </a:solidFill>
                <a:latin typeface="Verdana"/>
              </a:rPr>
              <a:t>Checks/ Audits possible during the GA implementation and until 5 years after the balance payment [3 years in case of grant lower than EUR 60,000]</a:t>
            </a:r>
          </a:p>
          <a:p>
            <a:pPr marL="800100" lvl="2" indent="-342900" algn="just">
              <a:spcBef>
                <a:spcPts val="1000"/>
              </a:spcBef>
              <a:buClr>
                <a:srgbClr val="024EA2"/>
              </a:buClr>
              <a:buFont typeface="Wingdings" panose="05000000000000000000" pitchFamily="2" charset="2"/>
              <a:buChar char="§"/>
              <a:defRPr/>
            </a:pPr>
            <a:r>
              <a:rPr lang="en-GB" sz="2200" kern="0" dirty="0">
                <a:solidFill>
                  <a:srgbClr val="0F5494"/>
                </a:solidFill>
                <a:latin typeface="Verdana"/>
              </a:rPr>
              <a:t>Procurement </a:t>
            </a:r>
            <a:r>
              <a:rPr lang="en-GB" sz="2200" kern="0" dirty="0">
                <a:solidFill>
                  <a:srgbClr val="0F5494"/>
                </a:solidFill>
                <a:latin typeface="Verdana"/>
              </a:rPr>
              <a:t>documentation will be requested</a:t>
            </a:r>
          </a:p>
          <a:p>
            <a:pPr algn="just" eaLnBrk="1" hangingPunct="1">
              <a:defRPr/>
            </a:pPr>
            <a:endParaRPr lang="en-GB" sz="2200" dirty="0"/>
          </a:p>
        </p:txBody>
      </p:sp>
    </p:spTree>
    <p:extLst>
      <p:ext uri="{BB962C8B-B14F-4D97-AF65-F5344CB8AC3E}">
        <p14:creationId xmlns:p14="http://schemas.microsoft.com/office/powerpoint/2010/main" val="77123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15479" y="345921"/>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Procurement</a:t>
            </a:r>
          </a:p>
        </p:txBody>
      </p:sp>
      <p:sp>
        <p:nvSpPr>
          <p:cNvPr id="5" name="TextBox 2"/>
          <p:cNvSpPr txBox="1">
            <a:spLocks noChangeArrowheads="1"/>
          </p:cNvSpPr>
          <p:nvPr/>
        </p:nvSpPr>
        <p:spPr bwMode="auto">
          <a:xfrm>
            <a:off x="9206367" y="895461"/>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6" name="TextBox 1"/>
          <p:cNvSpPr txBox="1">
            <a:spLocks noChangeArrowheads="1"/>
          </p:cNvSpPr>
          <p:nvPr/>
        </p:nvSpPr>
        <p:spPr bwMode="auto">
          <a:xfrm>
            <a:off x="9782630" y="1031986"/>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II.9</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Content Placeholder 2"/>
          <p:cNvSpPr txBox="1">
            <a:spLocks/>
          </p:cNvSpPr>
          <p:nvPr/>
        </p:nvSpPr>
        <p:spPr bwMode="auto">
          <a:xfrm>
            <a:off x="636598" y="1598129"/>
            <a:ext cx="11078073" cy="472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34988" marR="0" lvl="1"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fr-BE" altLang="en-US" sz="2200" b="0" i="0" u="none" strike="noStrike" kern="0" cap="none" spc="0" normalizeH="0" baseline="0" noProof="0" dirty="0" err="1" smtClean="0">
                <a:ln>
                  <a:noFill/>
                </a:ln>
                <a:solidFill>
                  <a:srgbClr val="0F5494"/>
                </a:solidFill>
                <a:effectLst/>
                <a:uLnTx/>
                <a:uFillTx/>
                <a:latin typeface="Verdana"/>
              </a:rPr>
              <a:t>Award</a:t>
            </a:r>
            <a:r>
              <a:rPr kumimoji="0" lang="fr-BE" altLang="en-US" sz="2200" b="0" i="0" u="none" strike="noStrike" kern="0" cap="none" spc="0" normalizeH="0" baseline="0" noProof="0" dirty="0" smtClean="0">
                <a:ln>
                  <a:noFill/>
                </a:ln>
                <a:solidFill>
                  <a:srgbClr val="0F5494"/>
                </a:solidFill>
                <a:effectLst/>
                <a:uLnTx/>
                <a:uFillTx/>
                <a:latin typeface="Verdana"/>
              </a:rPr>
              <a:t> to tender </a:t>
            </a:r>
            <a:r>
              <a:rPr kumimoji="0" lang="fr-BE" altLang="en-US" sz="2200" b="0" i="0" u="none" strike="noStrike" kern="0" cap="none" spc="0" normalizeH="0" baseline="0" noProof="0" dirty="0" err="1" smtClean="0">
                <a:ln>
                  <a:noFill/>
                </a:ln>
                <a:solidFill>
                  <a:srgbClr val="0F5494"/>
                </a:solidFill>
                <a:effectLst/>
                <a:uLnTx/>
                <a:uFillTx/>
                <a:latin typeface="Verdana"/>
              </a:rPr>
              <a:t>offering</a:t>
            </a:r>
            <a:r>
              <a:rPr kumimoji="0" lang="fr-BE" altLang="en-US" sz="2200" b="0" i="0" u="none" strike="noStrike" kern="0" cap="none" spc="0" normalizeH="0" baseline="0" noProof="0" dirty="0" smtClean="0">
                <a:ln>
                  <a:noFill/>
                </a:ln>
                <a:solidFill>
                  <a:srgbClr val="0F5494"/>
                </a:solidFill>
                <a:effectLst/>
                <a:uLnTx/>
                <a:uFillTx/>
                <a:latin typeface="Verdana"/>
              </a:rPr>
              <a:t> best value for money or, as </a:t>
            </a:r>
            <a:r>
              <a:rPr kumimoji="0" lang="fr-BE" altLang="en-US" sz="2200" b="0" i="0" u="none" strike="noStrike" kern="0" cap="none" spc="0" normalizeH="0" baseline="0" noProof="0" dirty="0" err="1" smtClean="0">
                <a:ln>
                  <a:noFill/>
                </a:ln>
                <a:solidFill>
                  <a:srgbClr val="0F5494"/>
                </a:solidFill>
                <a:effectLst/>
                <a:uLnTx/>
                <a:uFillTx/>
                <a:latin typeface="Verdana"/>
              </a:rPr>
              <a:t>appropriate</a:t>
            </a:r>
            <a:r>
              <a:rPr kumimoji="0" lang="fr-BE" altLang="en-US" sz="2200" b="0" i="0" u="none" strike="noStrike" kern="0" cap="none" spc="0" normalizeH="0" baseline="0" noProof="0" dirty="0" smtClean="0">
                <a:ln>
                  <a:noFill/>
                </a:ln>
                <a:solidFill>
                  <a:srgbClr val="0F5494"/>
                </a:solidFill>
                <a:effectLst/>
                <a:uLnTx/>
                <a:uFillTx/>
                <a:latin typeface="Verdana"/>
              </a:rPr>
              <a:t>, the </a:t>
            </a:r>
            <a:r>
              <a:rPr kumimoji="0" lang="fr-BE" altLang="en-US" sz="2200" b="0" i="0" u="none" strike="noStrike" kern="0" cap="none" spc="0" normalizeH="0" baseline="0" noProof="0" dirty="0" err="1" smtClean="0">
                <a:ln>
                  <a:noFill/>
                </a:ln>
                <a:solidFill>
                  <a:srgbClr val="0F5494"/>
                </a:solidFill>
                <a:effectLst/>
                <a:uLnTx/>
                <a:uFillTx/>
                <a:latin typeface="Verdana"/>
              </a:rPr>
              <a:t>lowest</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price</a:t>
            </a:r>
            <a:endParaRPr kumimoji="0" lang="en-GB" altLang="en-US" sz="2200" b="0" i="0" u="none" strike="noStrike" kern="0" cap="none" spc="0" normalizeH="0" baseline="0" noProof="0" dirty="0" smtClean="0">
              <a:ln>
                <a:noFill/>
              </a:ln>
              <a:solidFill>
                <a:srgbClr val="0F5494"/>
              </a:solidFill>
              <a:effectLst/>
              <a:uLnTx/>
              <a:uFillTx/>
              <a:latin typeface="Verdana"/>
            </a:endParaRPr>
          </a:p>
          <a:p>
            <a:pPr marL="534988" marR="0" lvl="1"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fr-BE" altLang="en-US" sz="2200" b="0" i="0" u="none" strike="noStrike" kern="0" cap="none" spc="0" normalizeH="0" baseline="0" noProof="0" dirty="0" err="1" smtClean="0">
                <a:ln>
                  <a:noFill/>
                </a:ln>
                <a:solidFill>
                  <a:srgbClr val="0F5494"/>
                </a:solidFill>
                <a:effectLst/>
                <a:uLnTx/>
                <a:uFillTx/>
                <a:latin typeface="Verdana"/>
              </a:rPr>
              <a:t>Contracting</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authorities</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entities</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within</a:t>
            </a:r>
            <a:r>
              <a:rPr kumimoji="0" lang="fr-BE" altLang="en-US" sz="2200" b="0" i="0" u="none" strike="noStrike" kern="0" cap="none" spc="0" normalizeH="0" baseline="0" noProof="0" dirty="0" smtClean="0">
                <a:ln>
                  <a:noFill/>
                </a:ln>
                <a:solidFill>
                  <a:srgbClr val="0F5494"/>
                </a:solidFill>
                <a:effectLst/>
                <a:uLnTx/>
                <a:uFillTx/>
                <a:latin typeface="Verdana"/>
              </a:rPr>
              <a:t> the </a:t>
            </a:r>
            <a:r>
              <a:rPr kumimoji="0" lang="fr-BE" altLang="en-US" sz="2200" b="0" i="0" u="none" strike="noStrike" kern="0" cap="none" spc="0" normalizeH="0" baseline="0" noProof="0" dirty="0" err="1" smtClean="0">
                <a:ln>
                  <a:noFill/>
                </a:ln>
                <a:solidFill>
                  <a:srgbClr val="0F5494"/>
                </a:solidFill>
                <a:effectLst/>
                <a:uLnTx/>
                <a:uFillTx/>
                <a:latin typeface="Verdana"/>
              </a:rPr>
              <a:t>meaning</a:t>
            </a:r>
            <a:r>
              <a:rPr kumimoji="0" lang="fr-BE" altLang="en-US" sz="2200" b="0" i="0" u="none" strike="noStrike" kern="0" cap="none" spc="0" normalizeH="0" baseline="0" noProof="0" dirty="0" smtClean="0">
                <a:ln>
                  <a:noFill/>
                </a:ln>
                <a:solidFill>
                  <a:srgbClr val="0F5494"/>
                </a:solidFill>
                <a:effectLst/>
                <a:uLnTx/>
                <a:uFillTx/>
                <a:latin typeface="Verdana"/>
              </a:rPr>
              <a:t> of EU Directives </a:t>
            </a:r>
            <a:r>
              <a:rPr kumimoji="0" lang="fr-BE" altLang="en-US" sz="2200" b="0" i="0" u="none" strike="noStrike" kern="0" cap="none" spc="0" normalizeH="0" baseline="0" noProof="0" dirty="0" err="1" smtClean="0">
                <a:ln>
                  <a:noFill/>
                </a:ln>
                <a:solidFill>
                  <a:srgbClr val="0F5494"/>
                </a:solidFill>
                <a:effectLst/>
                <a:uLnTx/>
                <a:uFillTx/>
                <a:latin typeface="Verdana"/>
              </a:rPr>
              <a:t>shall</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follow</a:t>
            </a:r>
            <a:r>
              <a:rPr kumimoji="0" lang="fr-BE" altLang="en-US" sz="2200" b="0" i="0" u="none" strike="noStrike" kern="0" cap="none" spc="0" normalizeH="0" baseline="0" noProof="0" dirty="0" smtClean="0">
                <a:ln>
                  <a:noFill/>
                </a:ln>
                <a:solidFill>
                  <a:srgbClr val="0F5494"/>
                </a:solidFill>
                <a:effectLst/>
                <a:uLnTx/>
                <a:uFillTx/>
                <a:latin typeface="Verdana"/>
              </a:rPr>
              <a:t> applicable national / EU Directives public </a:t>
            </a:r>
            <a:r>
              <a:rPr kumimoji="0" lang="fr-BE" altLang="en-US" sz="2200" b="0" i="0" u="none" strike="noStrike" kern="0" cap="none" spc="0" normalizeH="0" baseline="0" noProof="0" dirty="0" err="1" smtClean="0">
                <a:ln>
                  <a:noFill/>
                </a:ln>
                <a:solidFill>
                  <a:srgbClr val="0F5494"/>
                </a:solidFill>
                <a:effectLst/>
                <a:uLnTx/>
                <a:uFillTx/>
                <a:latin typeface="Verdana"/>
              </a:rPr>
              <a:t>procurement</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rules</a:t>
            </a:r>
            <a:endParaRPr kumimoji="0" lang="fr-BE" altLang="en-US" sz="2200" b="0" i="0" u="none" strike="noStrike" kern="0" cap="none" spc="0" normalizeH="0" baseline="0" noProof="0" dirty="0" smtClean="0">
              <a:ln>
                <a:noFill/>
              </a:ln>
              <a:solidFill>
                <a:srgbClr val="0F5494"/>
              </a:solidFill>
              <a:effectLst/>
              <a:uLnTx/>
              <a:uFillTx/>
              <a:latin typeface="Verdana"/>
            </a:endParaRPr>
          </a:p>
          <a:p>
            <a:pPr marL="534988" marR="0" lvl="1"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fr-BE" altLang="en-US" sz="2200" b="0" i="0" u="none" strike="noStrike" kern="0" cap="none" spc="0" normalizeH="0" baseline="0" noProof="0" dirty="0" smtClean="0">
                <a:ln>
                  <a:noFill/>
                </a:ln>
                <a:solidFill>
                  <a:srgbClr val="0F5494"/>
                </a:solidFill>
                <a:effectLst/>
                <a:uLnTx/>
                <a:uFillTx/>
                <a:latin typeface="Verdana"/>
              </a:rPr>
              <a:t>For </a:t>
            </a:r>
            <a:r>
              <a:rPr kumimoji="0" lang="fr-BE" altLang="en-US" sz="2200" b="0" i="0" u="none" strike="noStrike" kern="0" cap="none" spc="0" normalizeH="0" baseline="0" noProof="0" dirty="0" err="1" smtClean="0">
                <a:ln>
                  <a:noFill/>
                </a:ln>
                <a:solidFill>
                  <a:srgbClr val="0F5494"/>
                </a:solidFill>
                <a:effectLst/>
                <a:uLnTx/>
                <a:uFillTx/>
                <a:latin typeface="Verdana"/>
              </a:rPr>
              <a:t>Beneficiaries</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other</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than</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contracting</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authorities</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entities</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sound</a:t>
            </a:r>
            <a:r>
              <a:rPr kumimoji="0" lang="fr-BE" altLang="en-US" sz="2200" b="0" i="0" u="none" strike="noStrike" kern="0" cap="none" spc="0" normalizeH="0" baseline="0" noProof="0" dirty="0" smtClean="0">
                <a:ln>
                  <a:noFill/>
                </a:ln>
                <a:solidFill>
                  <a:srgbClr val="0F5494"/>
                </a:solidFill>
                <a:effectLst/>
                <a:uLnTx/>
                <a:uFillTx/>
                <a:latin typeface="Verdana"/>
              </a:rPr>
              <a:t> </a:t>
            </a:r>
            <a:r>
              <a:rPr kumimoji="0" lang="fr-BE" altLang="en-US" sz="2200" b="0" i="0" u="none" strike="noStrike" kern="0" cap="none" spc="0" normalizeH="0" baseline="0" noProof="0" dirty="0" err="1" smtClean="0">
                <a:ln>
                  <a:noFill/>
                </a:ln>
                <a:solidFill>
                  <a:srgbClr val="0F5494"/>
                </a:solidFill>
                <a:effectLst/>
                <a:uLnTx/>
                <a:uFillTx/>
                <a:latin typeface="Verdana"/>
              </a:rPr>
              <a:t>financial</a:t>
            </a:r>
            <a:r>
              <a:rPr kumimoji="0" lang="fr-BE" altLang="en-US" sz="2200" b="0" i="0" u="none" strike="noStrike" kern="0" cap="none" spc="0" normalizeH="0" baseline="0" noProof="0" dirty="0" smtClean="0">
                <a:ln>
                  <a:noFill/>
                </a:ln>
                <a:solidFill>
                  <a:srgbClr val="0F5494"/>
                </a:solidFill>
                <a:effectLst/>
                <a:uLnTx/>
                <a:uFillTx/>
                <a:latin typeface="Verdana"/>
              </a:rPr>
              <a:t> management</a:t>
            </a:r>
            <a:endParaRPr kumimoji="0" lang="en-GB" altLang="en-US" sz="2200" b="0" i="0" u="none" strike="noStrike" kern="0" cap="none" spc="0" normalizeH="0" baseline="0" noProof="0" dirty="0" smtClean="0">
              <a:ln>
                <a:noFill/>
              </a:ln>
              <a:solidFill>
                <a:srgbClr val="0F5494"/>
              </a:solidFill>
              <a:effectLst/>
              <a:uLnTx/>
              <a:uFillTx/>
              <a:latin typeface="Verdana"/>
            </a:endParaRPr>
          </a:p>
          <a:p>
            <a:pPr marL="534988" marR="0" lvl="1"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Procurement will be verified at payment time together with the verification of the sampled costs (and documentation should be readily available for audit purposes) </a:t>
            </a:r>
          </a:p>
          <a:p>
            <a:pPr marL="534988" marR="0" lvl="1"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Non-compliance will lead to rejection of costs or reduction of support </a:t>
            </a:r>
          </a:p>
          <a:p>
            <a:pPr marL="534988" marR="0" lvl="0" indent="-342900" algn="just" defTabSz="914400" rtl="0" eaLnBrk="0" fontAlgn="base" latinLnBrk="0" hangingPunct="0">
              <a:lnSpc>
                <a:spcPct val="100000"/>
              </a:lnSpc>
              <a:spcBef>
                <a:spcPct val="20000"/>
              </a:spcBef>
              <a:spcAft>
                <a:spcPct val="0"/>
              </a:spcAft>
              <a:buClr>
                <a:srgbClr val="024EA2"/>
              </a:buClr>
              <a:buSzTx/>
              <a:buFontTx/>
              <a:buChar char="•"/>
              <a:tabLst/>
              <a:defRPr/>
            </a:pPr>
            <a:endParaRPr kumimoji="0" lang="en-GB" altLang="en-US" sz="2200" b="0" i="0" u="none" strike="noStrike" kern="0" cap="none" spc="0" normalizeH="0" baseline="0" noProof="0" dirty="0" smtClean="0">
              <a:ln>
                <a:noFill/>
              </a:ln>
              <a:solidFill>
                <a:srgbClr val="0F5494"/>
              </a:solidFill>
              <a:effectLst/>
              <a:uLnTx/>
              <a:uFillTx/>
              <a:latin typeface="Verdana"/>
            </a:endParaRPr>
          </a:p>
        </p:txBody>
      </p:sp>
    </p:spTree>
    <p:extLst>
      <p:ext uri="{BB962C8B-B14F-4D97-AF65-F5344CB8AC3E}">
        <p14:creationId xmlns:p14="http://schemas.microsoft.com/office/powerpoint/2010/main" val="155126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5018" y="217839"/>
            <a:ext cx="9268053" cy="106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Frequent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audit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findings</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t>
            </a:r>
            <a:r>
              <a:rPr kumimoji="0" lang="fr-BE" altLang="en-US" sz="2800" b="1" i="0" u="none" strike="noStrike" kern="0" cap="none" spc="0" normalizeH="0" baseline="0" noProof="0" dirty="0" smtClean="0">
                <a:ln>
                  <a:noFill/>
                </a:ln>
                <a:solidFill>
                  <a:srgbClr val="0F5494"/>
                </a:solidFill>
                <a:effectLst/>
                <a:uLnTx/>
                <a:uFillTx/>
                <a:latin typeface="Verdana"/>
                <a:ea typeface="+mj-ea"/>
                <a:cs typeface="+mj-cs"/>
              </a:rPr>
              <a:t/>
            </a:r>
            <a:br>
              <a:rPr kumimoji="0" lang="fr-BE" altLang="en-US" sz="2800" b="1" i="0" u="none" strike="noStrike" kern="0" cap="none" spc="0" normalizeH="0" baseline="0" noProof="0" dirty="0" smtClean="0">
                <a:ln>
                  <a:noFill/>
                </a:ln>
                <a:solidFill>
                  <a:srgbClr val="0F5494"/>
                </a:solidFill>
                <a:effectLst/>
                <a:uLnTx/>
                <a:uFillTx/>
                <a:latin typeface="Verdana"/>
                <a:ea typeface="+mj-ea"/>
                <a:cs typeface="+mj-cs"/>
              </a:rPr>
            </a:br>
            <a:r>
              <a:rPr kumimoji="0" lang="fr-BE" altLang="en-US" sz="1600" b="0" i="0" u="none" strike="noStrike" kern="0" cap="none" spc="0" normalizeH="0" baseline="0" noProof="0" dirty="0" smtClean="0">
                <a:ln>
                  <a:noFill/>
                </a:ln>
                <a:solidFill>
                  <a:srgbClr val="0F5494"/>
                </a:solidFill>
                <a:effectLst/>
                <a:uLnTx/>
                <a:uFillTx/>
                <a:latin typeface="Verdana"/>
                <a:ea typeface="+mj-ea"/>
                <a:cs typeface="+mj-cs"/>
              </a:rPr>
              <a:t>(by CINEA and the </a:t>
            </a:r>
            <a:r>
              <a:rPr kumimoji="0" lang="fr-BE" altLang="en-US" sz="1600" b="0" i="0" u="none" strike="noStrike" kern="0" cap="none" spc="0" normalizeH="0" baseline="0" noProof="0" dirty="0" err="1" smtClean="0">
                <a:ln>
                  <a:noFill/>
                </a:ln>
                <a:solidFill>
                  <a:srgbClr val="0F5494"/>
                </a:solidFill>
                <a:effectLst/>
                <a:uLnTx/>
                <a:uFillTx/>
                <a:latin typeface="Verdana"/>
                <a:ea typeface="+mj-ea"/>
                <a:cs typeface="+mj-cs"/>
              </a:rPr>
              <a:t>European</a:t>
            </a:r>
            <a:r>
              <a:rPr kumimoji="0" lang="fr-BE" altLang="en-US" sz="1600" b="0" i="0" u="none" strike="noStrike" kern="0" cap="none" spc="0" normalizeH="0" baseline="0" noProof="0" dirty="0" smtClean="0">
                <a:ln>
                  <a:noFill/>
                </a:ln>
                <a:solidFill>
                  <a:srgbClr val="0F5494"/>
                </a:solidFill>
                <a:effectLst/>
                <a:uLnTx/>
                <a:uFillTx/>
                <a:latin typeface="Verdana"/>
                <a:ea typeface="+mj-ea"/>
                <a:cs typeface="+mj-cs"/>
              </a:rPr>
              <a:t> Court of </a:t>
            </a:r>
            <a:r>
              <a:rPr kumimoji="0" lang="fr-BE" altLang="en-US" sz="1600" b="0" i="0" u="none" strike="noStrike" kern="0" cap="none" spc="0" normalizeH="0" baseline="0" noProof="0" dirty="0" err="1" smtClean="0">
                <a:ln>
                  <a:noFill/>
                </a:ln>
                <a:solidFill>
                  <a:srgbClr val="0F5494"/>
                </a:solidFill>
                <a:effectLst/>
                <a:uLnTx/>
                <a:uFillTx/>
                <a:latin typeface="Verdana"/>
                <a:ea typeface="+mj-ea"/>
                <a:cs typeface="+mj-cs"/>
              </a:rPr>
              <a:t>Auditors</a:t>
            </a:r>
            <a:r>
              <a:rPr kumimoji="0" lang="fr-BE" altLang="en-US" sz="1600" b="0" i="0" u="none" strike="noStrike" kern="0" cap="none" spc="0" normalizeH="0" baseline="0" noProof="0" dirty="0" smtClean="0">
                <a:ln>
                  <a:noFill/>
                </a:ln>
                <a:solidFill>
                  <a:srgbClr val="0F5494"/>
                </a:solidFill>
                <a:effectLst/>
                <a:uLnTx/>
                <a:uFillTx/>
                <a:latin typeface="Verdana"/>
                <a:ea typeface="+mj-ea"/>
                <a:cs typeface="+mj-cs"/>
              </a:rPr>
              <a:t>)</a:t>
            </a:r>
            <a:endParaRPr kumimoji="0" lang="en-GB" altLang="en-US" sz="1600" b="0"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1075019" y="1663422"/>
            <a:ext cx="10635639" cy="481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3E6FD2"/>
              </a:buClr>
              <a:buSzTx/>
              <a:buFontTx/>
              <a:buNone/>
              <a:tabLst/>
              <a:defRPr/>
            </a:pPr>
            <a:r>
              <a:rPr kumimoji="0" lang="en-GB" sz="2200" b="0" i="0" u="none" strike="noStrike" kern="0" cap="none" spc="0" normalizeH="0" baseline="0" noProof="0" dirty="0" smtClean="0">
                <a:ln>
                  <a:noFill/>
                </a:ln>
                <a:solidFill>
                  <a:srgbClr val="E7511E"/>
                </a:solidFill>
                <a:effectLst/>
                <a:uLnTx/>
                <a:uFillTx/>
                <a:latin typeface="Verdana"/>
                <a:ea typeface="+mn-ea"/>
                <a:cs typeface="+mn-cs"/>
              </a:rPr>
              <a:t>Costs</a:t>
            </a:r>
          </a:p>
          <a:p>
            <a:pPr marL="342900" marR="0" lvl="0" indent="-34290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Outside eligibility period</a:t>
            </a:r>
          </a:p>
          <a:p>
            <a:pPr marL="342900" marR="0" lvl="0" indent="-34290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Staff costs (include overheads, lack of proper time recording)</a:t>
            </a:r>
          </a:p>
          <a:p>
            <a:pPr marL="342900" marR="0" lvl="0" indent="-342900" algn="l" defTabSz="914400" rtl="0" eaLnBrk="0" fontAlgn="base" latinLnBrk="0" hangingPunct="0">
              <a:lnSpc>
                <a:spcPct val="100000"/>
              </a:lnSpc>
              <a:spcBef>
                <a:spcPct val="20000"/>
              </a:spcBef>
              <a:spcAft>
                <a:spcPct val="0"/>
              </a:spcAft>
              <a:buClr>
                <a:srgbClr val="024EA2"/>
              </a:buClr>
              <a:buSzTx/>
              <a:buFont typeface="Arial" panose="020B0604020202020204"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Not relevant (necessary) or excessive</a:t>
            </a:r>
          </a:p>
          <a:p>
            <a:pPr marL="0" marR="0" lvl="0" indent="0" algn="l" defTabSz="914400" rtl="0" eaLnBrk="0" fontAlgn="base" latinLnBrk="0" hangingPunct="0">
              <a:lnSpc>
                <a:spcPct val="100000"/>
              </a:lnSpc>
              <a:spcBef>
                <a:spcPct val="20000"/>
              </a:spcBef>
              <a:spcAft>
                <a:spcPct val="0"/>
              </a:spcAft>
              <a:buClr>
                <a:srgbClr val="024EA2"/>
              </a:buClr>
              <a:buSzTx/>
              <a:buFontTx/>
              <a:buNone/>
              <a:tabLst/>
              <a:defRPr/>
            </a:pPr>
            <a:r>
              <a:rPr kumimoji="0" lang="en-GB" sz="2200" b="0" i="0" u="none" strike="noStrike" kern="0" cap="none" spc="0" normalizeH="0" baseline="0" noProof="0" dirty="0" smtClean="0">
                <a:ln>
                  <a:noFill/>
                </a:ln>
                <a:solidFill>
                  <a:srgbClr val="E7511E"/>
                </a:solidFill>
                <a:effectLst/>
                <a:uLnTx/>
                <a:uFillTx/>
                <a:latin typeface="Verdana"/>
                <a:ea typeface="+mn-ea"/>
                <a:cs typeface="+mn-cs"/>
              </a:rPr>
              <a:t>Public procurement</a:t>
            </a:r>
            <a:endParaRPr kumimoji="0" lang="en-GB" sz="22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Not using/avoiding EU level procedures, including slicing</a:t>
            </a:r>
          </a:p>
          <a:p>
            <a:pPr marL="342900" marR="0" lvl="0" indent="-3429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Lack of publication  - Unlawful selection criteria (e.g. excessive requirements regarding turnover)</a:t>
            </a:r>
          </a:p>
          <a:p>
            <a:pPr marL="0" marR="0" lvl="0" indent="0" algn="l" defTabSz="914400" rtl="0" eaLnBrk="0" fontAlgn="base" latinLnBrk="0" hangingPunct="0">
              <a:lnSpc>
                <a:spcPct val="100000"/>
              </a:lnSpc>
              <a:spcBef>
                <a:spcPct val="20000"/>
              </a:spcBef>
              <a:spcAft>
                <a:spcPct val="0"/>
              </a:spcAft>
              <a:buClr>
                <a:srgbClr val="024EA2"/>
              </a:buClr>
              <a:buSzTx/>
              <a:buFontTx/>
              <a:buNone/>
              <a:tabLst/>
              <a:defRPr/>
            </a:pPr>
            <a:r>
              <a:rPr kumimoji="0" lang="en-GB" sz="2200" b="0" i="0" u="none" strike="noStrike" kern="0" cap="none" spc="0" normalizeH="0" baseline="0" noProof="0" dirty="0" smtClean="0">
                <a:ln>
                  <a:noFill/>
                </a:ln>
                <a:solidFill>
                  <a:srgbClr val="E7511E"/>
                </a:solidFill>
                <a:effectLst/>
                <a:uLnTx/>
                <a:uFillTx/>
                <a:latin typeface="Verdana"/>
                <a:ea typeface="+mn-ea"/>
                <a:cs typeface="+mn-cs"/>
              </a:rPr>
              <a:t>Amendments/additional works</a:t>
            </a:r>
          </a:p>
          <a:p>
            <a:pPr marL="342900" marR="0" lvl="1" indent="-3429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Not foreseen in contract</a:t>
            </a:r>
          </a:p>
          <a:p>
            <a:pPr marL="342900" marR="0" lvl="1" indent="-342900" algn="l" defTabSz="914400" rtl="0" eaLnBrk="0" fontAlgn="base" latinLnBrk="0" hangingPunct="0">
              <a:lnSpc>
                <a:spcPct val="100000"/>
              </a:lnSpc>
              <a:spcBef>
                <a:spcPct val="20000"/>
              </a:spcBef>
              <a:spcAft>
                <a:spcPct val="0"/>
              </a:spcAft>
              <a:buClr>
                <a:srgbClr val="024EA2"/>
              </a:buClr>
              <a:buSzTx/>
              <a:buFont typeface="Arial" pitchFamily="34" charset="0"/>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cs typeface="+mn-cs"/>
              </a:rPr>
              <a:t>'</a:t>
            </a:r>
            <a:r>
              <a:rPr kumimoji="0" lang="en-GB" sz="2200" b="0" i="0" u="none" strike="noStrike" kern="0" cap="none" spc="0" normalizeH="0" baseline="0" noProof="0" dirty="0" err="1" smtClean="0">
                <a:ln>
                  <a:noFill/>
                </a:ln>
                <a:solidFill>
                  <a:srgbClr val="0F5494"/>
                </a:solidFill>
                <a:effectLst/>
                <a:uLnTx/>
                <a:uFillTx/>
                <a:latin typeface="Verdana"/>
                <a:ea typeface="+mn-ea"/>
                <a:cs typeface="+mn-cs"/>
              </a:rPr>
              <a:t>Unforeseeability</a:t>
            </a:r>
            <a:r>
              <a:rPr kumimoji="0" lang="en-GB" sz="2200" b="0" i="0" u="none" strike="noStrike" kern="0" cap="none" spc="0" normalizeH="0" baseline="0" noProof="0" dirty="0" smtClean="0">
                <a:ln>
                  <a:noFill/>
                </a:ln>
                <a:solidFill>
                  <a:srgbClr val="0F5494"/>
                </a:solidFill>
                <a:effectLst/>
                <a:uLnTx/>
                <a:uFillTx/>
                <a:latin typeface="Verdana"/>
                <a:ea typeface="+mn-ea"/>
                <a:cs typeface="+mn-cs"/>
              </a:rPr>
              <a:t>' or 'Urgency' not justified</a:t>
            </a:r>
            <a:endParaRPr kumimoji="0" lang="en-GB" sz="22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337858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94099" y="172528"/>
            <a:ext cx="11039750" cy="12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Modifications to Existing Contracts (public procurement)</a:t>
            </a:r>
            <a:endParaRPr kumimoji="0" lang="en-IE"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848976" y="1658775"/>
            <a:ext cx="10710420" cy="471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Introduced via Public Procurement Directives (2014/24/EU – Article 72) and (2014/25/EU – Article 89) </a:t>
            </a:r>
          </a:p>
          <a:p>
            <a:pPr marL="342900" marR="0" lvl="0"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The interpretation of the eligibility of the modification of public contracts is restrictive. The criteria defined in the Articles above apply. There are a number of possibilities provided.</a:t>
            </a:r>
          </a:p>
          <a:p>
            <a:pPr marL="342900" marR="0" lvl="0"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Clear documentary evidence of the technical and legal justification of a modification under one the of possibilities provided by the Directives are required. If the evidence is not available, there is a risk the modification will be considered ineligible. </a:t>
            </a:r>
          </a:p>
          <a:p>
            <a:pPr marL="342900" marR="0" lvl="0" indent="-342900" algn="just" defTabSz="914400" rtl="0" eaLnBrk="0" fontAlgn="base" latinLnBrk="0" hangingPunct="0">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The documented decision making process to agree a modification should include an assessment of the compliance with these criteria as transposed into National law. </a:t>
            </a:r>
            <a:endParaRPr kumimoji="0" lang="en-IE" altLang="en-US" sz="2200" b="0" i="0" u="none" strike="noStrike" kern="0" cap="none" spc="0" normalizeH="0" baseline="0" noProof="0" dirty="0" smtClean="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189683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77914" y="336438"/>
            <a:ext cx="8748515" cy="5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Budget transfers</a:t>
            </a:r>
          </a:p>
        </p:txBody>
      </p:sp>
      <p:sp>
        <p:nvSpPr>
          <p:cNvPr id="5" name="Content Placeholder 2"/>
          <p:cNvSpPr txBox="1">
            <a:spLocks/>
          </p:cNvSpPr>
          <p:nvPr/>
        </p:nvSpPr>
        <p:spPr bwMode="auto">
          <a:xfrm>
            <a:off x="977914" y="1562621"/>
            <a:ext cx="10689612" cy="368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1" indent="-342900" algn="just" defTabSz="914400" rtl="0" eaLnBrk="1" fontAlgn="base" latinLnBrk="0" hangingPunct="1">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Adjustments </a:t>
            </a:r>
            <a:r>
              <a:rPr kumimoji="0" lang="en-GB" altLang="en-US" sz="2200" b="0" i="0" u="none" strike="noStrike" kern="0" cap="none" spc="0" normalizeH="0" baseline="0" noProof="0" dirty="0" smtClean="0">
                <a:ln>
                  <a:noFill/>
                </a:ln>
                <a:solidFill>
                  <a:srgbClr val="E7511E"/>
                </a:solidFill>
                <a:effectLst/>
                <a:uLnTx/>
                <a:uFillTx/>
                <a:latin typeface="Verdana"/>
              </a:rPr>
              <a:t>between budget categories and activities </a:t>
            </a:r>
            <a:r>
              <a:rPr kumimoji="0" lang="en-GB" altLang="en-US" sz="2200" b="0" i="0" u="none" strike="noStrike" kern="0" cap="none" spc="0" normalizeH="0" baseline="0" noProof="0" dirty="0" smtClean="0">
                <a:ln>
                  <a:noFill/>
                </a:ln>
                <a:solidFill>
                  <a:srgbClr val="0F5494"/>
                </a:solidFill>
                <a:effectLst/>
                <a:uLnTx/>
                <a:uFillTx/>
                <a:latin typeface="Verdana"/>
              </a:rPr>
              <a:t>of each beneficiary are allowed without this being considered an amendment. </a:t>
            </a:r>
          </a:p>
          <a:p>
            <a:pPr marL="342900" marR="0" lvl="1" indent="-342900" algn="just" defTabSz="914400" rtl="0" eaLnBrk="1" fontAlgn="base" latinLnBrk="0" hangingPunct="1">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However, </a:t>
            </a:r>
            <a:r>
              <a:rPr kumimoji="0" lang="en-GB" altLang="en-US" sz="2200" b="0" i="0" u="none" strike="noStrike" kern="0" cap="none" spc="0" normalizeH="0" baseline="0" noProof="0" dirty="0" smtClean="0">
                <a:ln>
                  <a:noFill/>
                </a:ln>
                <a:solidFill>
                  <a:srgbClr val="E7511E"/>
                </a:solidFill>
                <a:effectLst/>
                <a:uLnTx/>
                <a:uFillTx/>
                <a:latin typeface="Verdana"/>
              </a:rPr>
              <a:t>amendments</a:t>
            </a:r>
            <a:r>
              <a:rPr kumimoji="0" lang="en-GB" altLang="en-US" sz="2200" b="0" i="0" u="none" strike="noStrike" kern="0" cap="none" spc="0" normalizeH="0" baseline="0" noProof="0" dirty="0" smtClean="0">
                <a:ln>
                  <a:noFill/>
                </a:ln>
                <a:solidFill>
                  <a:srgbClr val="0F5494"/>
                </a:solidFill>
                <a:effectLst/>
                <a:uLnTx/>
                <a:uFillTx/>
                <a:latin typeface="Verdana"/>
              </a:rPr>
              <a:t> are always required </a:t>
            </a:r>
            <a:r>
              <a:rPr kumimoji="0" lang="en-GB" altLang="en-US" sz="2200" b="0" i="0" u="none" strike="noStrike" kern="0" cap="none" spc="0" normalizeH="0" baseline="0" noProof="0" dirty="0" err="1" smtClean="0">
                <a:ln>
                  <a:noFill/>
                </a:ln>
                <a:solidFill>
                  <a:srgbClr val="0F5494"/>
                </a:solidFill>
                <a:effectLst/>
                <a:uLnTx/>
                <a:uFillTx/>
                <a:latin typeface="Verdana"/>
              </a:rPr>
              <a:t>i.a</a:t>
            </a:r>
            <a:r>
              <a:rPr kumimoji="0" lang="en-GB" altLang="en-US" sz="2200" b="0" i="0" u="none" strike="noStrike" kern="0" cap="none" spc="0" normalizeH="0" baseline="0" noProof="0" dirty="0" smtClean="0">
                <a:ln>
                  <a:noFill/>
                </a:ln>
                <a:solidFill>
                  <a:srgbClr val="0F5494"/>
                </a:solidFill>
                <a:effectLst/>
                <a:uLnTx/>
                <a:uFillTx/>
                <a:latin typeface="Verdana"/>
              </a:rPr>
              <a:t>. for:</a:t>
            </a:r>
          </a:p>
          <a:p>
            <a:pPr marL="876300" marR="0" lvl="2" indent="-342900" algn="just" defTabSz="914400" rtl="0" eaLnBrk="1" fontAlgn="base" latinLnBrk="0" hangingPunct="1">
              <a:lnSpc>
                <a:spcPct val="100000"/>
              </a:lnSpc>
              <a:spcBef>
                <a:spcPct val="20000"/>
              </a:spcBef>
              <a:spcAft>
                <a:spcPts val="60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transfers of amounts between beneficiaries where no coordinator is designated,</a:t>
            </a:r>
          </a:p>
          <a:p>
            <a:pPr marL="876300" marR="0" lvl="2" indent="-342900" algn="just" defTabSz="914400" rtl="0" eaLnBrk="1" fontAlgn="base" latinLnBrk="0" hangingPunct="1">
              <a:lnSpc>
                <a:spcPct val="100000"/>
              </a:lnSpc>
              <a:spcBef>
                <a:spcPct val="20000"/>
              </a:spcBef>
              <a:spcAft>
                <a:spcPct val="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rPr>
              <a:t>modification to the total estimated CEF contribution, which beneficiaries are entitled to receive, where a coordinator is designated</a:t>
            </a:r>
            <a:r>
              <a:rPr kumimoji="0" lang="en-GB" altLang="en-US" sz="2200" b="0" i="0" u="none" strike="noStrike" kern="0" cap="none" spc="0" normalizeH="0" baseline="0" noProof="0" dirty="0" smtClean="0">
                <a:ln>
                  <a:noFill/>
                </a:ln>
                <a:solidFill>
                  <a:srgbClr val="0F5494"/>
                </a:solidFill>
                <a:effectLst/>
                <a:uLnTx/>
                <a:uFillTx/>
                <a:latin typeface="Verdana"/>
              </a:rPr>
              <a:t>.</a:t>
            </a:r>
            <a:endParaRPr kumimoji="0" lang="en-GB" altLang="en-US" sz="2200" b="0" i="0" u="none" strike="noStrike" kern="0" cap="none" spc="0" normalizeH="0" baseline="0" noProof="0" dirty="0" smtClean="0">
              <a:ln>
                <a:noFill/>
              </a:ln>
              <a:solidFill>
                <a:srgbClr val="0F5494"/>
              </a:solidFill>
              <a:effectLst/>
              <a:uLnTx/>
              <a:uFillTx/>
              <a:latin typeface="Verdana"/>
            </a:endParaRPr>
          </a:p>
        </p:txBody>
      </p:sp>
      <p:sp>
        <p:nvSpPr>
          <p:cNvPr id="6" name="TextBox 2"/>
          <p:cNvSpPr txBox="1">
            <a:spLocks noChangeArrowheads="1"/>
          </p:cNvSpPr>
          <p:nvPr/>
        </p:nvSpPr>
        <p:spPr bwMode="auto">
          <a:xfrm>
            <a:off x="9257117" y="854735"/>
            <a:ext cx="612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907992" y="1008031"/>
            <a:ext cx="1684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II.22</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242485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10283" y="461583"/>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Amendments</a:t>
            </a:r>
          </a:p>
        </p:txBody>
      </p:sp>
      <p:sp>
        <p:nvSpPr>
          <p:cNvPr id="5" name="Content Placeholder 2"/>
          <p:cNvSpPr txBox="1">
            <a:spLocks/>
          </p:cNvSpPr>
          <p:nvPr/>
        </p:nvSpPr>
        <p:spPr bwMode="auto">
          <a:xfrm>
            <a:off x="1010283" y="1674434"/>
            <a:ext cx="10728741" cy="29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just" defTabSz="914400" rtl="0" eaLnBrk="1" fontAlgn="base" latinLnBrk="0" hangingPunct="1">
              <a:lnSpc>
                <a:spcPct val="100000"/>
              </a:lnSpc>
              <a:spcBef>
                <a:spcPct val="20000"/>
              </a:spcBef>
              <a:spcAft>
                <a:spcPts val="6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Shall </a:t>
            </a:r>
            <a:r>
              <a:rPr kumimoji="0" lang="en-GB" sz="2200" b="0" i="0" u="none" strike="noStrike" kern="0" cap="none" spc="0" normalizeH="0" baseline="0" noProof="0" dirty="0" smtClean="0">
                <a:ln>
                  <a:noFill/>
                </a:ln>
                <a:solidFill>
                  <a:srgbClr val="0F5494"/>
                </a:solidFill>
                <a:effectLst/>
                <a:uLnTx/>
                <a:uFillTx/>
                <a:latin typeface="Verdana"/>
              </a:rPr>
              <a:t>not have the purpose or the effect of making changes which would call into question the award of the grant</a:t>
            </a:r>
          </a:p>
          <a:p>
            <a:pPr marL="342900" marR="0" lvl="0" indent="-342900" algn="just" defTabSz="914400" rtl="0" eaLnBrk="1" fontAlgn="base" latinLnBrk="0" hangingPunct="1">
              <a:lnSpc>
                <a:spcPct val="100000"/>
              </a:lnSpc>
              <a:spcBef>
                <a:spcPct val="20000"/>
              </a:spcBef>
              <a:spcAft>
                <a:spcPts val="60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Amendments should be an exception. Will only be accepted in </a:t>
            </a:r>
            <a:r>
              <a:rPr kumimoji="0" lang="en-GB" sz="2200" b="0" i="0" u="none" strike="noStrike" kern="0" cap="none" spc="0" normalizeH="0" baseline="0" noProof="0" dirty="0" smtClean="0">
                <a:ln>
                  <a:noFill/>
                </a:ln>
                <a:solidFill>
                  <a:srgbClr val="E7511E"/>
                </a:solidFill>
                <a:effectLst/>
                <a:uLnTx/>
                <a:uFillTx/>
                <a:latin typeface="Verdana"/>
              </a:rPr>
              <a:t>duly justified and substantiated</a:t>
            </a:r>
            <a:r>
              <a:rPr kumimoji="0" lang="en-GB" sz="2200" b="0" i="0" u="none" strike="noStrike" kern="0" cap="none" spc="0" normalizeH="0" baseline="0" noProof="0" dirty="0" smtClean="0">
                <a:ln>
                  <a:noFill/>
                </a:ln>
                <a:solidFill>
                  <a:srgbClr val="0F5494"/>
                </a:solidFill>
                <a:effectLst/>
                <a:uLnTx/>
                <a:uFillTx/>
                <a:latin typeface="Verdana"/>
              </a:rPr>
              <a:t> cases</a:t>
            </a:r>
          </a:p>
          <a:p>
            <a:pPr marL="342900" marR="0" lvl="1" indent="-342900" algn="just"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Request for Amendments must be submitted by specific letter at the latest </a:t>
            </a:r>
            <a:r>
              <a:rPr kumimoji="0" lang="en-GB" sz="2200" b="0" i="0" u="none" strike="noStrike" kern="0" cap="none" spc="0" normalizeH="0" baseline="0" noProof="0" dirty="0" smtClean="0">
                <a:ln>
                  <a:noFill/>
                </a:ln>
                <a:solidFill>
                  <a:srgbClr val="E7511E"/>
                </a:solidFill>
                <a:effectLst/>
                <a:uLnTx/>
                <a:uFillTx/>
                <a:latin typeface="Verdana"/>
              </a:rPr>
              <a:t>3 months </a:t>
            </a:r>
            <a:r>
              <a:rPr kumimoji="0" lang="en-GB" sz="2200" b="0" i="0" u="none" strike="noStrike" kern="0" cap="none" spc="0" normalizeH="0" baseline="0" noProof="0" dirty="0" smtClean="0">
                <a:ln>
                  <a:noFill/>
                </a:ln>
                <a:solidFill>
                  <a:srgbClr val="0F5494"/>
                </a:solidFill>
                <a:effectLst/>
                <a:uLnTx/>
                <a:uFillTx/>
                <a:latin typeface="Verdana"/>
              </a:rPr>
              <a:t>before end date</a:t>
            </a:r>
            <a:endParaRPr kumimoji="0" lang="en-GB" sz="2200" b="0" i="0" u="none" strike="noStrike" kern="0" cap="none" spc="0" normalizeH="0" baseline="0" noProof="0" dirty="0">
              <a:ln>
                <a:noFill/>
              </a:ln>
              <a:solidFill>
                <a:srgbClr val="0F5494"/>
              </a:solidFill>
              <a:effectLst/>
              <a:uLnTx/>
              <a:uFillTx/>
              <a:latin typeface="Verdana"/>
            </a:endParaRPr>
          </a:p>
        </p:txBody>
      </p:sp>
      <p:sp>
        <p:nvSpPr>
          <p:cNvPr id="6" name="TextBox 2"/>
          <p:cNvSpPr txBox="1">
            <a:spLocks noChangeArrowheads="1"/>
          </p:cNvSpPr>
          <p:nvPr/>
        </p:nvSpPr>
        <p:spPr bwMode="auto">
          <a:xfrm>
            <a:off x="9239883" y="966408"/>
            <a:ext cx="574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dirty="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7" name="TextBox 1"/>
          <p:cNvSpPr txBox="1">
            <a:spLocks noChangeArrowheads="1"/>
          </p:cNvSpPr>
          <p:nvPr/>
        </p:nvSpPr>
        <p:spPr bwMode="auto">
          <a:xfrm>
            <a:off x="9905045" y="1094995"/>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a:ln>
                  <a:noFill/>
                </a:ln>
                <a:solidFill>
                  <a:srgbClr val="E7511E"/>
                </a:solidFill>
                <a:effectLst/>
                <a:uLnTx/>
                <a:uFillTx/>
                <a:latin typeface="Verdana" panose="020B0604030504040204" pitchFamily="34" charset="0"/>
              </a:rPr>
              <a:t>GA II.12</a:t>
            </a:r>
            <a:endParaRPr kumimoji="0" lang="en-GB" altLang="en-US" sz="1400" b="1" i="0" u="none" strike="noStrike" kern="0" cap="none" spc="0" normalizeH="0" baseline="0" noProof="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42089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620015D3-8122-BE47-A9D6-2B793968CE2C}"/>
              </a:ext>
            </a:extLst>
          </p:cNvPr>
          <p:cNvCxnSpPr>
            <a:cxnSpLocks/>
          </p:cNvCxnSpPr>
          <p:nvPr/>
        </p:nvCxnSpPr>
        <p:spPr>
          <a:xfrm flipH="1" flipV="1">
            <a:off x="5119834" y="1399480"/>
            <a:ext cx="201030" cy="693307"/>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1CAA2EDC-81ED-224C-81A3-05184DC2CF6E}"/>
              </a:ext>
            </a:extLst>
          </p:cNvPr>
          <p:cNvCxnSpPr>
            <a:cxnSpLocks/>
          </p:cNvCxnSpPr>
          <p:nvPr/>
        </p:nvCxnSpPr>
        <p:spPr>
          <a:xfrm flipH="1">
            <a:off x="3847151" y="4090442"/>
            <a:ext cx="1061849" cy="359190"/>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EB9E4734-B521-CF4F-A721-209E6285C664}"/>
              </a:ext>
            </a:extLst>
          </p:cNvPr>
          <p:cNvCxnSpPr>
            <a:cxnSpLocks/>
          </p:cNvCxnSpPr>
          <p:nvPr/>
        </p:nvCxnSpPr>
        <p:spPr>
          <a:xfrm>
            <a:off x="6518709" y="4809299"/>
            <a:ext cx="91101" cy="591745"/>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2AC297DC-80A9-514B-918E-39814FCE5BB3}"/>
              </a:ext>
            </a:extLst>
          </p:cNvPr>
          <p:cNvCxnSpPr>
            <a:cxnSpLocks/>
          </p:cNvCxnSpPr>
          <p:nvPr/>
        </p:nvCxnSpPr>
        <p:spPr>
          <a:xfrm>
            <a:off x="6375973" y="3434443"/>
            <a:ext cx="1513894" cy="1274446"/>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23DD5603-E560-6142-82D7-237B8565B083}"/>
              </a:ext>
            </a:extLst>
          </p:cNvPr>
          <p:cNvCxnSpPr>
            <a:cxnSpLocks/>
          </p:cNvCxnSpPr>
          <p:nvPr/>
        </p:nvCxnSpPr>
        <p:spPr>
          <a:xfrm>
            <a:off x="7225468" y="2938941"/>
            <a:ext cx="921630" cy="36203"/>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D813BF5D-B3F2-D540-BE56-405E96EA7E7A}"/>
              </a:ext>
            </a:extLst>
          </p:cNvPr>
          <p:cNvCxnSpPr>
            <a:cxnSpLocks/>
          </p:cNvCxnSpPr>
          <p:nvPr/>
        </p:nvCxnSpPr>
        <p:spPr>
          <a:xfrm flipV="1">
            <a:off x="6692491" y="1514871"/>
            <a:ext cx="1323800" cy="765961"/>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45DC64BE-E1CD-5843-928B-16AA83BFB6E7}"/>
              </a:ext>
            </a:extLst>
          </p:cNvPr>
          <p:cNvCxnSpPr>
            <a:cxnSpLocks/>
          </p:cNvCxnSpPr>
          <p:nvPr/>
        </p:nvCxnSpPr>
        <p:spPr>
          <a:xfrm>
            <a:off x="4044508" y="2938941"/>
            <a:ext cx="864492" cy="203600"/>
          </a:xfrm>
          <a:prstGeom prst="line">
            <a:avLst/>
          </a:prstGeom>
          <a:ln w="50800">
            <a:solidFill>
              <a:schemeClr val="bg1">
                <a:lumMod val="75000"/>
              </a:schemeClr>
            </a:solidFill>
          </a:ln>
        </p:spPr>
        <p:style>
          <a:lnRef idx="2">
            <a:schemeClr val="dk1"/>
          </a:lnRef>
          <a:fillRef idx="0">
            <a:schemeClr val="dk1"/>
          </a:fillRef>
          <a:effectRef idx="1">
            <a:schemeClr val="dk1"/>
          </a:effectRef>
          <a:fontRef idx="minor">
            <a:schemeClr val="tx1"/>
          </a:fontRef>
        </p:style>
      </p:cxnSp>
      <p:grpSp>
        <p:nvGrpSpPr>
          <p:cNvPr id="55" name="Group 54">
            <a:extLst>
              <a:ext uri="{FF2B5EF4-FFF2-40B4-BE49-F238E27FC236}">
                <a16:creationId xmlns:a16="http://schemas.microsoft.com/office/drawing/2014/main" id="{C02C214B-3736-2640-9322-E976C3C32ADB}"/>
              </a:ext>
            </a:extLst>
          </p:cNvPr>
          <p:cNvGrpSpPr>
            <a:grpSpLocks noChangeAspect="1"/>
          </p:cNvGrpSpPr>
          <p:nvPr/>
        </p:nvGrpSpPr>
        <p:grpSpPr>
          <a:xfrm>
            <a:off x="4289499" y="1759520"/>
            <a:ext cx="3367756" cy="3373659"/>
            <a:chOff x="419594" y="1828964"/>
            <a:chExt cx="3905582" cy="3905759"/>
          </a:xfrm>
        </p:grpSpPr>
        <p:grpSp>
          <p:nvGrpSpPr>
            <p:cNvPr id="46" name="Main circle">
              <a:extLst>
                <a:ext uri="{FF2B5EF4-FFF2-40B4-BE49-F238E27FC236}">
                  <a16:creationId xmlns:a16="http://schemas.microsoft.com/office/drawing/2014/main" id="{BF3E4888-5213-E74E-A436-F0F77D6E6D2A}"/>
                </a:ext>
              </a:extLst>
            </p:cNvPr>
            <p:cNvGrpSpPr/>
            <p:nvPr/>
          </p:nvGrpSpPr>
          <p:grpSpPr>
            <a:xfrm>
              <a:off x="419594" y="1828964"/>
              <a:ext cx="3905582" cy="3905759"/>
              <a:chOff x="1733221" y="2953542"/>
              <a:chExt cx="7812219" cy="7811518"/>
            </a:xfrm>
          </p:grpSpPr>
          <p:sp>
            <p:nvSpPr>
              <p:cNvPr id="47" name="Connection shape">
                <a:extLst>
                  <a:ext uri="{FF2B5EF4-FFF2-40B4-BE49-F238E27FC236}">
                    <a16:creationId xmlns:a16="http://schemas.microsoft.com/office/drawing/2014/main" id="{2762967C-2AC6-884D-9CB6-4D0A01D3DD66}"/>
                  </a:ext>
                </a:extLst>
              </p:cNvPr>
              <p:cNvSpPr/>
              <p:nvPr/>
            </p:nvSpPr>
            <p:spPr>
              <a:xfrm>
                <a:off x="1733221" y="2953543"/>
                <a:ext cx="3852277" cy="7811517"/>
              </a:xfrm>
              <a:custGeom>
                <a:avLst/>
                <a:gdLst/>
                <a:ahLst/>
                <a:cxnLst/>
                <a:rect l="0" t="0" r="0" b="0"/>
                <a:pathLst>
                  <a:path w="3852278" h="7811515">
                    <a:moveTo>
                      <a:pt x="3852278" y="3905757"/>
                    </a:moveTo>
                    <a:lnTo>
                      <a:pt x="3852278" y="0"/>
                    </a:lnTo>
                    <a:cubicBezTo>
                      <a:pt x="1719808" y="29019"/>
                      <a:pt x="0" y="1766392"/>
                      <a:pt x="0" y="3905757"/>
                    </a:cubicBezTo>
                    <a:cubicBezTo>
                      <a:pt x="0" y="6045111"/>
                      <a:pt x="1719808" y="7782496"/>
                      <a:pt x="3852278" y="7811515"/>
                    </a:cubicBezTo>
                    <a:close/>
                  </a:path>
                </a:pathLst>
              </a:custGeom>
              <a:solidFill>
                <a:srgbClr val="004494"/>
              </a:solidFill>
              <a:ln w="12700" cmpd="sng">
                <a:noFill/>
                <a:prstDash val="solid"/>
              </a:ln>
            </p:spPr>
            <p:txBody>
              <a:bodyPr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8" name="D">
                <a:extLst>
                  <a:ext uri="{FF2B5EF4-FFF2-40B4-BE49-F238E27FC236}">
                    <a16:creationId xmlns:a16="http://schemas.microsoft.com/office/drawing/2014/main" id="{D0267E84-DA73-2348-A709-3DE57968E813}"/>
                  </a:ext>
                </a:extLst>
              </p:cNvPr>
              <p:cNvSpPr/>
              <p:nvPr/>
            </p:nvSpPr>
            <p:spPr>
              <a:xfrm>
                <a:off x="5693821" y="6990049"/>
                <a:ext cx="2669376" cy="3775011"/>
              </a:xfrm>
              <a:custGeom>
                <a:avLst/>
                <a:gdLst/>
                <a:ahLst/>
                <a:cxnLst/>
                <a:rect l="0" t="0" r="0" b="0"/>
                <a:pathLst>
                  <a:path w="2669374" h="3775011">
                    <a:moveTo>
                      <a:pt x="0" y="0"/>
                    </a:moveTo>
                    <a:lnTo>
                      <a:pt x="0" y="3775011"/>
                    </a:lnTo>
                    <a:cubicBezTo>
                      <a:pt x="1037793" y="3760889"/>
                      <a:pt x="1977732" y="3342208"/>
                      <a:pt x="2669374" y="2669362"/>
                    </a:cubicBezTo>
                    <a:close/>
                  </a:path>
                </a:pathLst>
              </a:custGeom>
              <a:solidFill>
                <a:srgbClr val="EBC627"/>
              </a:solidFill>
              <a:ln w="12700" cmpd="sng">
                <a:noFill/>
                <a:prstDash val="solid"/>
              </a:ln>
            </p:spPr>
            <p:txBody>
              <a:bodyPr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9" name="C">
                <a:extLst>
                  <a:ext uri="{FF2B5EF4-FFF2-40B4-BE49-F238E27FC236}">
                    <a16:creationId xmlns:a16="http://schemas.microsoft.com/office/drawing/2014/main" id="{09F1F39C-52EC-1144-AC65-DB5CEEC2E637}"/>
                  </a:ext>
                </a:extLst>
              </p:cNvPr>
              <p:cNvSpPr/>
              <p:nvPr/>
            </p:nvSpPr>
            <p:spPr>
              <a:xfrm>
                <a:off x="5770413" y="6913465"/>
                <a:ext cx="3775024" cy="2669363"/>
              </a:xfrm>
              <a:custGeom>
                <a:avLst/>
                <a:gdLst/>
                <a:ahLst/>
                <a:cxnLst/>
                <a:rect l="0" t="0" r="0" b="0"/>
                <a:pathLst>
                  <a:path w="3775024" h="2669362">
                    <a:moveTo>
                      <a:pt x="0" y="0"/>
                    </a:moveTo>
                    <a:lnTo>
                      <a:pt x="2669374" y="2669362"/>
                    </a:lnTo>
                    <a:cubicBezTo>
                      <a:pt x="3342208" y="1977720"/>
                      <a:pt x="3760901" y="1037780"/>
                      <a:pt x="3775024" y="0"/>
                    </a:cubicBezTo>
                    <a:close/>
                  </a:path>
                </a:pathLst>
              </a:custGeom>
              <a:solidFill>
                <a:srgbClr val="AAD536">
                  <a:alpha val="99000"/>
                </a:srgbClr>
              </a:solidFill>
              <a:ln w="12700" cmpd="sng">
                <a:noFill/>
                <a:prstDash val="solid"/>
              </a:ln>
            </p:spPr>
            <p:txBody>
              <a:bodyPr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50" name="B">
                <a:extLst>
                  <a:ext uri="{FF2B5EF4-FFF2-40B4-BE49-F238E27FC236}">
                    <a16:creationId xmlns:a16="http://schemas.microsoft.com/office/drawing/2014/main" id="{9B14BA8C-389E-B44E-9CCD-BD7973D23A04}"/>
                  </a:ext>
                </a:extLst>
              </p:cNvPr>
              <p:cNvSpPr/>
              <p:nvPr/>
            </p:nvSpPr>
            <p:spPr>
              <a:xfrm>
                <a:off x="5770416" y="4135780"/>
                <a:ext cx="3775024" cy="2669363"/>
              </a:xfrm>
              <a:custGeom>
                <a:avLst/>
                <a:gdLst/>
                <a:ahLst/>
                <a:cxnLst/>
                <a:rect l="0" t="0" r="0" b="0"/>
                <a:pathLst>
                  <a:path w="3775024" h="2669362">
                    <a:moveTo>
                      <a:pt x="3775024" y="2669362"/>
                    </a:moveTo>
                    <a:cubicBezTo>
                      <a:pt x="3760901" y="1631581"/>
                      <a:pt x="3342208" y="691642"/>
                      <a:pt x="2669362" y="0"/>
                    </a:cubicBezTo>
                    <a:lnTo>
                      <a:pt x="0" y="2669362"/>
                    </a:lnTo>
                    <a:close/>
                  </a:path>
                </a:pathLst>
              </a:custGeom>
              <a:solidFill>
                <a:srgbClr val="3AC3D2"/>
              </a:solidFill>
              <a:ln w="12700" cmpd="sng">
                <a:noFill/>
                <a:prstDash val="solid"/>
              </a:ln>
            </p:spPr>
            <p:txBody>
              <a:bodyPr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51" name="A">
                <a:extLst>
                  <a:ext uri="{FF2B5EF4-FFF2-40B4-BE49-F238E27FC236}">
                    <a16:creationId xmlns:a16="http://schemas.microsoft.com/office/drawing/2014/main" id="{463134CD-28E0-B14C-ADA7-1BBA0701C793}"/>
                  </a:ext>
                </a:extLst>
              </p:cNvPr>
              <p:cNvSpPr/>
              <p:nvPr/>
            </p:nvSpPr>
            <p:spPr>
              <a:xfrm>
                <a:off x="5693821" y="2953542"/>
                <a:ext cx="2669376" cy="3775013"/>
              </a:xfrm>
              <a:custGeom>
                <a:avLst/>
                <a:gdLst/>
                <a:ahLst/>
                <a:cxnLst/>
                <a:rect l="0" t="0" r="0" b="0"/>
                <a:pathLst>
                  <a:path w="2669374" h="3775011">
                    <a:moveTo>
                      <a:pt x="0" y="0"/>
                    </a:moveTo>
                    <a:lnTo>
                      <a:pt x="0" y="3775011"/>
                    </a:lnTo>
                    <a:lnTo>
                      <a:pt x="2669374" y="1105649"/>
                    </a:lnTo>
                    <a:cubicBezTo>
                      <a:pt x="1977732" y="432803"/>
                      <a:pt x="1037793" y="14122"/>
                      <a:pt x="0" y="0"/>
                    </a:cubicBezTo>
                    <a:close/>
                  </a:path>
                </a:pathLst>
              </a:custGeom>
              <a:solidFill>
                <a:srgbClr val="3669B5"/>
              </a:solidFill>
              <a:ln w="12700" cmpd="sng">
                <a:noFill/>
                <a:prstDash val="solid"/>
              </a:ln>
            </p:spPr>
            <p:txBody>
              <a:bodyPr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52" name="White circle">
                <a:extLst>
                  <a:ext uri="{FF2B5EF4-FFF2-40B4-BE49-F238E27FC236}">
                    <a16:creationId xmlns:a16="http://schemas.microsoft.com/office/drawing/2014/main" id="{9C8D3808-5D17-1A4A-A015-F51EEC0F8CC5}"/>
                  </a:ext>
                </a:extLst>
              </p:cNvPr>
              <p:cNvSpPr/>
              <p:nvPr/>
            </p:nvSpPr>
            <p:spPr>
              <a:xfrm>
                <a:off x="2070407" y="3289066"/>
                <a:ext cx="7206816" cy="7207785"/>
              </a:xfrm>
              <a:custGeom>
                <a:avLst/>
                <a:gdLst/>
                <a:ahLst/>
                <a:cxnLst/>
                <a:rect l="0" t="0" r="0" b="0"/>
                <a:pathLst>
                  <a:path w="7275093" h="7275093">
                    <a:moveTo>
                      <a:pt x="0" y="3637559"/>
                    </a:moveTo>
                    <a:cubicBezTo>
                      <a:pt x="0" y="5646508"/>
                      <a:pt x="1628571" y="7275093"/>
                      <a:pt x="3637533" y="7275093"/>
                    </a:cubicBezTo>
                    <a:lnTo>
                      <a:pt x="3637533" y="7275093"/>
                    </a:lnTo>
                    <a:cubicBezTo>
                      <a:pt x="5646508" y="7275093"/>
                      <a:pt x="7275093" y="5646508"/>
                      <a:pt x="7275093" y="3637559"/>
                    </a:cubicBezTo>
                    <a:lnTo>
                      <a:pt x="7275093" y="3637559"/>
                    </a:lnTo>
                    <a:cubicBezTo>
                      <a:pt x="7275093" y="1628597"/>
                      <a:pt x="5646508" y="0"/>
                      <a:pt x="3637533" y="0"/>
                    </a:cubicBezTo>
                    <a:lnTo>
                      <a:pt x="3637533" y="0"/>
                    </a:lnTo>
                    <a:cubicBezTo>
                      <a:pt x="1628571" y="0"/>
                      <a:pt x="0" y="1628597"/>
                      <a:pt x="0" y="3637559"/>
                    </a:cubicBezTo>
                    <a:close/>
                  </a:path>
                </a:pathLst>
              </a:custGeom>
              <a:gradFill>
                <a:gsLst>
                  <a:gs pos="0">
                    <a:srgbClr val="EAEAEA"/>
                  </a:gs>
                  <a:gs pos="100000">
                    <a:srgbClr val="FEFFFF"/>
                  </a:gs>
                </a:gsLst>
                <a:lin ang="13500000" scaled="1"/>
              </a:gradFill>
              <a:ln w="12700" cmpd="sng">
                <a:noFill/>
                <a:prstDash val="solid"/>
              </a:ln>
              <a:effectLst>
                <a:outerShdw blurRad="635000" dist="508000" dir="2700000" sx="98000" sy="98000" algn="tl" rotWithShape="0">
                  <a:prstClr val="black">
                    <a:alpha val="60000"/>
                  </a:prstClr>
                </a:out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grpSp>
        <p:pic>
          <p:nvPicPr>
            <p:cNvPr id="53" name="Picture 52" descr="A picture containing transport, wheel&#10;&#10;Description automatically generated">
              <a:extLst>
                <a:ext uri="{FF2B5EF4-FFF2-40B4-BE49-F238E27FC236}">
                  <a16:creationId xmlns:a16="http://schemas.microsoft.com/office/drawing/2014/main" id="{072B16B8-7F7D-C646-A092-7E0CB0ECB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498" y="4348839"/>
              <a:ext cx="1135429" cy="954741"/>
            </a:xfrm>
            <a:prstGeom prst="rect">
              <a:avLst/>
            </a:prstGeom>
          </p:spPr>
        </p:pic>
        <p:sp>
          <p:nvSpPr>
            <p:cNvPr id="54" name="Name">
              <a:extLst>
                <a:ext uri="{FF2B5EF4-FFF2-40B4-BE49-F238E27FC236}">
                  <a16:creationId xmlns:a16="http://schemas.microsoft.com/office/drawing/2014/main" id="{2DF1A363-B620-5346-9674-D2A71B313BE3}"/>
                </a:ext>
              </a:extLst>
            </p:cNvPr>
            <p:cNvSpPr txBox="1">
              <a:spLocks/>
            </p:cNvSpPr>
            <p:nvPr/>
          </p:nvSpPr>
          <p:spPr>
            <a:xfrm>
              <a:off x="645954" y="2709192"/>
              <a:ext cx="3453205" cy="1409268"/>
            </a:xfrm>
            <a:prstGeom prst="rect">
              <a:avLst/>
            </a:prstGeom>
            <a:noFill/>
            <a:ln>
              <a:noFill/>
            </a:ln>
          </p:spPr>
          <p:txBody>
            <a:bodyPr wrap="square" lIns="0" tIns="0" rIns="0" bIns="0" anchor="t"/>
            <a:lstStyle/>
            <a:p>
              <a:pPr marL="0" marR="0" lvl="0" indent="0" algn="ctr" defTabSz="914400" rtl="0" eaLnBrk="1" fontAlgn="auto" latinLnBrk="0" hangingPunct="1">
                <a:lnSpc>
                  <a:spcPts val="2600"/>
                </a:lnSpc>
                <a:spcBef>
                  <a:spcPts val="0"/>
                </a:spcBef>
                <a:spcAft>
                  <a:spcPts val="600"/>
                </a:spcAft>
                <a:buClrTx/>
                <a:buSzTx/>
                <a:buFontTx/>
                <a:buNone/>
                <a:tabLst>
                  <a:tab pos="237007" algn="l"/>
                </a:tabLst>
                <a:defRPr lang="en-US"/>
              </a:pPr>
              <a:r>
                <a:rPr kumimoji="0" lang="en-US" sz="2000" b="1" i="0" u="none" strike="noStrike" kern="1200" cap="none" spc="0" normalizeH="0" baseline="0" noProof="0" dirty="0">
                  <a:ln>
                    <a:noFill/>
                  </a:ln>
                  <a:solidFill>
                    <a:srgbClr val="444444"/>
                  </a:solidFill>
                  <a:effectLst/>
                  <a:uLnTx/>
                  <a:uFillTx/>
                  <a:latin typeface="EC Square Sans Pro Medium" panose="02000506040000020004" pitchFamily="2" charset="0"/>
                  <a:ea typeface="Montserrat-Bold" charset="77"/>
                  <a:cs typeface="Montserrat-Bold" charset="77"/>
                </a:rPr>
                <a:t>EUROPEAN CLIMATE, </a:t>
              </a:r>
              <a:r>
                <a:rPr kumimoji="0" lang="en-US" sz="2000" b="1" i="0" u="none" strike="noStrike" kern="1200" cap="none" spc="0" normalizeH="0" baseline="0" noProof="0" dirty="0" smtClean="0">
                  <a:ln>
                    <a:noFill/>
                  </a:ln>
                  <a:solidFill>
                    <a:srgbClr val="444444"/>
                  </a:solidFill>
                  <a:effectLst/>
                  <a:uLnTx/>
                  <a:uFillTx/>
                  <a:latin typeface="EC Square Sans Pro Medium" panose="02000506040000020004" pitchFamily="2" charset="0"/>
                  <a:ea typeface="Montserrat-Bold" charset="77"/>
                  <a:cs typeface="Montserrat-Bold" charset="77"/>
                </a:rPr>
                <a:t>INFRASTRUCTURE AND </a:t>
              </a:r>
              <a:r>
                <a:rPr kumimoji="0" lang="en-US" sz="2000" b="1" i="0" u="none" strike="noStrike" kern="1200" cap="none" spc="0" normalizeH="0" baseline="0" noProof="0" dirty="0">
                  <a:ln>
                    <a:noFill/>
                  </a:ln>
                  <a:solidFill>
                    <a:srgbClr val="444444"/>
                  </a:solidFill>
                  <a:effectLst/>
                  <a:uLnTx/>
                  <a:uFillTx/>
                  <a:latin typeface="EC Square Sans Pro Medium" panose="02000506040000020004" pitchFamily="2" charset="0"/>
                  <a:ea typeface="Montserrat-Bold" charset="77"/>
                  <a:cs typeface="Montserrat-Bold" charset="77"/>
                </a:rPr>
                <a:t>ENVIRONMENT </a:t>
              </a:r>
              <a:r>
                <a:rPr kumimoji="0" lang="en-US" sz="2000" b="1" i="0" u="none" strike="noStrike" kern="1200" cap="none" spc="0" normalizeH="0" baseline="0" noProof="0" dirty="0" smtClean="0">
                  <a:ln>
                    <a:noFill/>
                  </a:ln>
                  <a:solidFill>
                    <a:srgbClr val="444444"/>
                  </a:solidFill>
                  <a:effectLst/>
                  <a:uLnTx/>
                  <a:uFillTx/>
                  <a:latin typeface="EC Square Sans Pro Medium" panose="02000506040000020004" pitchFamily="2" charset="0"/>
                  <a:ea typeface="Montserrat-Bold" charset="77"/>
                  <a:cs typeface="Montserrat-Bold" charset="77"/>
                </a:rPr>
                <a:t>EXECUTIVE </a:t>
              </a:r>
              <a:r>
                <a:rPr kumimoji="0" lang="en-US" sz="2000" b="1" i="0" u="none" strike="noStrike" kern="1200" cap="none" spc="0" normalizeH="0" baseline="0" noProof="0" dirty="0">
                  <a:ln>
                    <a:noFill/>
                  </a:ln>
                  <a:solidFill>
                    <a:srgbClr val="444444"/>
                  </a:solidFill>
                  <a:effectLst/>
                  <a:uLnTx/>
                  <a:uFillTx/>
                  <a:latin typeface="EC Square Sans Pro Medium" panose="02000506040000020004" pitchFamily="2" charset="0"/>
                  <a:ea typeface="Montserrat-Bold" charset="77"/>
                  <a:cs typeface="Montserrat-Bold" charset="77"/>
                </a:rPr>
                <a:t>AGENCY</a:t>
              </a:r>
            </a:p>
          </p:txBody>
        </p:sp>
      </p:grpSp>
      <p:sp>
        <p:nvSpPr>
          <p:cNvPr id="58" name="Body">
            <a:extLst>
              <a:ext uri="{FF2B5EF4-FFF2-40B4-BE49-F238E27FC236}">
                <a16:creationId xmlns:a16="http://schemas.microsoft.com/office/drawing/2014/main" id="{DEFD62F3-5D5E-FD4A-B154-FF167E541A63}"/>
              </a:ext>
            </a:extLst>
          </p:cNvPr>
          <p:cNvSpPr/>
          <p:nvPr/>
        </p:nvSpPr>
        <p:spPr>
          <a:xfrm>
            <a:off x="7760683" y="4455172"/>
            <a:ext cx="3410306" cy="944889"/>
          </a:xfrm>
          <a:custGeom>
            <a:avLst/>
            <a:gdLst/>
            <a:ahLst/>
            <a:cxnLst/>
            <a:rect l="0" t="0" r="0" b="0"/>
            <a:pathLst>
              <a:path w="8205165" h="2722372">
                <a:moveTo>
                  <a:pt x="6843979" y="0"/>
                </a:moveTo>
                <a:lnTo>
                  <a:pt x="6843953" y="0"/>
                </a:lnTo>
                <a:lnTo>
                  <a:pt x="1361198" y="0"/>
                </a:lnTo>
                <a:cubicBezTo>
                  <a:pt x="609434" y="0"/>
                  <a:pt x="0" y="609422"/>
                  <a:pt x="0" y="1361198"/>
                </a:cubicBezTo>
                <a:cubicBezTo>
                  <a:pt x="0" y="2112937"/>
                  <a:pt x="609434" y="2722372"/>
                  <a:pt x="1361198" y="2722372"/>
                </a:cubicBezTo>
                <a:lnTo>
                  <a:pt x="6843953" y="2722372"/>
                </a:lnTo>
                <a:lnTo>
                  <a:pt x="6843979" y="2722372"/>
                </a:lnTo>
                <a:cubicBezTo>
                  <a:pt x="7595717" y="2722372"/>
                  <a:pt x="8205165" y="2112937"/>
                  <a:pt x="8205165" y="1361198"/>
                </a:cubicBezTo>
                <a:cubicBezTo>
                  <a:pt x="8205165" y="609422"/>
                  <a:pt x="7595717" y="0"/>
                  <a:pt x="6843979" y="0"/>
                </a:cubicBezTo>
                <a:close/>
              </a:path>
            </a:pathLst>
          </a:custGeom>
          <a:solidFill>
            <a:srgbClr val="AAD536">
              <a:alpha val="99000"/>
            </a:srgbClr>
          </a:solidFill>
          <a:ln w="12700" cmpd="sng">
            <a:noFill/>
            <a:prstDash val="solid"/>
          </a:ln>
          <a:effectLst>
            <a:innerShdw blurRad="190500" dist="63500" dir="135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72" name="Body">
            <a:extLst>
              <a:ext uri="{FF2B5EF4-FFF2-40B4-BE49-F238E27FC236}">
                <a16:creationId xmlns:a16="http://schemas.microsoft.com/office/drawing/2014/main" id="{1D62C275-F24C-6D49-83D6-D33A2B2C863F}"/>
              </a:ext>
            </a:extLst>
          </p:cNvPr>
          <p:cNvSpPr/>
          <p:nvPr/>
        </p:nvSpPr>
        <p:spPr>
          <a:xfrm>
            <a:off x="3533041" y="5415652"/>
            <a:ext cx="3896127" cy="933725"/>
          </a:xfrm>
          <a:custGeom>
            <a:avLst/>
            <a:gdLst/>
            <a:ahLst/>
            <a:cxnLst/>
            <a:rect l="0" t="0" r="0" b="0"/>
            <a:pathLst>
              <a:path w="8205165" h="2722372">
                <a:moveTo>
                  <a:pt x="6843979" y="0"/>
                </a:moveTo>
                <a:lnTo>
                  <a:pt x="6843953" y="0"/>
                </a:lnTo>
                <a:lnTo>
                  <a:pt x="1361198" y="0"/>
                </a:lnTo>
                <a:cubicBezTo>
                  <a:pt x="609434" y="0"/>
                  <a:pt x="0" y="609422"/>
                  <a:pt x="0" y="1361198"/>
                </a:cubicBezTo>
                <a:cubicBezTo>
                  <a:pt x="0" y="2112937"/>
                  <a:pt x="609434" y="2722372"/>
                  <a:pt x="1361198" y="2722372"/>
                </a:cubicBezTo>
                <a:lnTo>
                  <a:pt x="6843953" y="2722372"/>
                </a:lnTo>
                <a:lnTo>
                  <a:pt x="6843979" y="2722372"/>
                </a:lnTo>
                <a:cubicBezTo>
                  <a:pt x="7595717" y="2722372"/>
                  <a:pt x="8205165" y="2112937"/>
                  <a:pt x="8205165" y="1361198"/>
                </a:cubicBezTo>
                <a:cubicBezTo>
                  <a:pt x="8205165" y="609422"/>
                  <a:pt x="7595717" y="0"/>
                  <a:pt x="6843979" y="0"/>
                </a:cubicBezTo>
                <a:close/>
              </a:path>
            </a:pathLst>
          </a:custGeom>
          <a:solidFill>
            <a:srgbClr val="FAD128"/>
          </a:solidFill>
          <a:ln w="12700" cmpd="sng">
            <a:noFill/>
            <a:prstDash val="solid"/>
          </a:ln>
          <a:effectLst>
            <a:innerShdw blurRad="190500" dist="63500" dir="99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7" name="Body">
            <a:extLst>
              <a:ext uri="{FF2B5EF4-FFF2-40B4-BE49-F238E27FC236}">
                <a16:creationId xmlns:a16="http://schemas.microsoft.com/office/drawing/2014/main" id="{B048ED67-DE07-604D-A4C7-DA93925C57E5}"/>
              </a:ext>
            </a:extLst>
          </p:cNvPr>
          <p:cNvSpPr/>
          <p:nvPr/>
        </p:nvSpPr>
        <p:spPr>
          <a:xfrm>
            <a:off x="8003342" y="2553320"/>
            <a:ext cx="3758598" cy="1111883"/>
          </a:xfrm>
          <a:custGeom>
            <a:avLst/>
            <a:gdLst/>
            <a:ahLst/>
            <a:cxnLst/>
            <a:rect l="0" t="0" r="0" b="0"/>
            <a:pathLst>
              <a:path w="8205165" h="2722372">
                <a:moveTo>
                  <a:pt x="6843979" y="0"/>
                </a:moveTo>
                <a:lnTo>
                  <a:pt x="6843953" y="0"/>
                </a:lnTo>
                <a:lnTo>
                  <a:pt x="1361198" y="0"/>
                </a:lnTo>
                <a:cubicBezTo>
                  <a:pt x="609434" y="0"/>
                  <a:pt x="0" y="609422"/>
                  <a:pt x="0" y="1361185"/>
                </a:cubicBezTo>
                <a:cubicBezTo>
                  <a:pt x="0" y="2112937"/>
                  <a:pt x="609434" y="2722372"/>
                  <a:pt x="1361198" y="2722372"/>
                </a:cubicBezTo>
                <a:lnTo>
                  <a:pt x="6843953" y="2722372"/>
                </a:lnTo>
                <a:lnTo>
                  <a:pt x="6843979" y="2722372"/>
                </a:lnTo>
                <a:cubicBezTo>
                  <a:pt x="7595717" y="2722372"/>
                  <a:pt x="8205165" y="2112937"/>
                  <a:pt x="8205165" y="1361185"/>
                </a:cubicBezTo>
                <a:cubicBezTo>
                  <a:pt x="8205165" y="609422"/>
                  <a:pt x="7595717" y="0"/>
                  <a:pt x="6843979" y="0"/>
                </a:cubicBezTo>
                <a:close/>
              </a:path>
            </a:pathLst>
          </a:custGeom>
          <a:solidFill>
            <a:srgbClr val="3AC3D2">
              <a:alpha val="99000"/>
            </a:srgbClr>
          </a:solidFill>
          <a:ln w="12700" cmpd="sng">
            <a:noFill/>
            <a:prstDash val="solid"/>
          </a:ln>
          <a:effectLst>
            <a:innerShdw blurRad="190500" dist="63500" dir="1194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89" name="TextBox 88">
            <a:extLst>
              <a:ext uri="{FF2B5EF4-FFF2-40B4-BE49-F238E27FC236}">
                <a16:creationId xmlns:a16="http://schemas.microsoft.com/office/drawing/2014/main" id="{D6C51ADC-CD04-9F4B-8FE6-93DA3255052B}"/>
              </a:ext>
            </a:extLst>
          </p:cNvPr>
          <p:cNvSpPr txBox="1"/>
          <p:nvPr/>
        </p:nvSpPr>
        <p:spPr>
          <a:xfrm>
            <a:off x="7786228" y="2768154"/>
            <a:ext cx="40670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300" normalizeH="0" baseline="0" noProof="0" dirty="0">
                <a:ln>
                  <a:noFill/>
                </a:ln>
                <a:solidFill>
                  <a:srgbClr val="FFFFFF"/>
                </a:solidFill>
                <a:effectLst/>
                <a:uLnTx/>
                <a:uFillTx/>
                <a:latin typeface="EC Square Sans Pro Medium" panose="02000506040000020004" pitchFamily="2" charset="0"/>
                <a:ea typeface="+mn-ea"/>
                <a:cs typeface="+mn-cs"/>
              </a:rPr>
              <a:t>HORIZON EUROPE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EC Square Sans Pro Light" panose="02000506000000020004" pitchFamily="2" charset="0"/>
                <a:ea typeface="+mn-ea"/>
                <a:cs typeface="+mn-cs"/>
              </a:rPr>
              <a:t>Climate</a:t>
            </a:r>
            <a:r>
              <a:rPr kumimoji="0" lang="en-US" sz="1800" b="0"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 </a:t>
            </a:r>
            <a:r>
              <a:rPr kumimoji="0" lang="en-US" sz="1800" b="1"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Energy</a:t>
            </a:r>
            <a:r>
              <a:rPr kumimoji="0" lang="en-US" sz="1800" b="0"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 </a:t>
            </a:r>
            <a:r>
              <a:rPr kumimoji="0" lang="en-US" sz="1800" b="1"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and</a:t>
            </a:r>
            <a:r>
              <a:rPr kumimoji="0" lang="en-US" sz="1800" b="0"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 </a:t>
            </a:r>
            <a:r>
              <a:rPr kumimoji="0" lang="en-US" sz="1800" b="1" i="0" u="none" strike="noStrike" kern="1200" cap="none" spc="0" normalizeH="0" baseline="0" noProof="0" dirty="0" smtClean="0">
                <a:ln>
                  <a:noFill/>
                </a:ln>
                <a:solidFill>
                  <a:srgbClr val="FFFFFF"/>
                </a:solidFill>
                <a:effectLst/>
                <a:uLnTx/>
                <a:uFillTx/>
                <a:latin typeface="EC Square Sans Pro Light" panose="02000506000000020004" pitchFamily="2" charset="0"/>
                <a:ea typeface="+mn-ea"/>
                <a:cs typeface="+mn-cs"/>
              </a:rPr>
              <a:t>Mobility</a:t>
            </a:r>
            <a:endParaRPr kumimoji="0" lang="en-US" sz="1800" b="0"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endParaRPr>
          </a:p>
        </p:txBody>
      </p:sp>
      <p:sp>
        <p:nvSpPr>
          <p:cNvPr id="98" name="TextBox 97">
            <a:extLst>
              <a:ext uri="{FF2B5EF4-FFF2-40B4-BE49-F238E27FC236}">
                <a16:creationId xmlns:a16="http://schemas.microsoft.com/office/drawing/2014/main" id="{7A5B79A6-F9D4-7147-B5A0-8FCC23EF2686}"/>
              </a:ext>
            </a:extLst>
          </p:cNvPr>
          <p:cNvSpPr txBox="1"/>
          <p:nvPr/>
        </p:nvSpPr>
        <p:spPr>
          <a:xfrm>
            <a:off x="7760683" y="4735839"/>
            <a:ext cx="36371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300" normalizeH="0" baseline="0" noProof="0" dirty="0">
                <a:ln>
                  <a:noFill/>
                </a:ln>
                <a:solidFill>
                  <a:srgbClr val="FFFFFF"/>
                </a:solidFill>
                <a:effectLst/>
                <a:uLnTx/>
                <a:uFillTx/>
                <a:latin typeface="EC Square Sans Pro Medium" panose="02000506040000020004" pitchFamily="2" charset="0"/>
                <a:ea typeface="+mn-ea"/>
                <a:cs typeface="+mn-cs"/>
              </a:rPr>
              <a:t>INNOVATION </a:t>
            </a:r>
            <a:r>
              <a:rPr kumimoji="0" lang="en-IE" sz="1800" b="1" i="0" u="none" strike="noStrike" kern="1200" cap="none" spc="300" normalizeH="0" baseline="0" noProof="0" dirty="0" smtClean="0">
                <a:ln>
                  <a:noFill/>
                </a:ln>
                <a:solidFill>
                  <a:srgbClr val="FFFFFF"/>
                </a:solidFill>
                <a:effectLst/>
                <a:uLnTx/>
                <a:uFillTx/>
                <a:latin typeface="EC Square Sans Pro Medium" panose="02000506040000020004" pitchFamily="2" charset="0"/>
                <a:ea typeface="+mn-ea"/>
                <a:cs typeface="+mn-cs"/>
              </a:rPr>
              <a:t>FUND</a:t>
            </a:r>
            <a:endParaRPr kumimoji="0" lang="en-IE" sz="1800" b="1" i="0" u="none" strike="noStrike" kern="1200" cap="none" spc="300" normalizeH="0" baseline="0" noProof="0" dirty="0">
              <a:ln>
                <a:noFill/>
              </a:ln>
              <a:solidFill>
                <a:srgbClr val="FFFFFF"/>
              </a:solidFill>
              <a:effectLst/>
              <a:uLnTx/>
              <a:uFillTx/>
              <a:latin typeface="EC Square Sans Pro Medium" panose="02000506040000020004" pitchFamily="2" charset="0"/>
              <a:ea typeface="+mn-ea"/>
              <a:cs typeface="+mn-cs"/>
            </a:endParaRPr>
          </a:p>
        </p:txBody>
      </p:sp>
      <p:sp>
        <p:nvSpPr>
          <p:cNvPr id="105" name="Rectangle 104">
            <a:extLst>
              <a:ext uri="{FF2B5EF4-FFF2-40B4-BE49-F238E27FC236}">
                <a16:creationId xmlns:a16="http://schemas.microsoft.com/office/drawing/2014/main" id="{0AB641C5-3E3C-944B-A562-D6D1CA814E6A}"/>
              </a:ext>
            </a:extLst>
          </p:cNvPr>
          <p:cNvSpPr/>
          <p:nvPr/>
        </p:nvSpPr>
        <p:spPr>
          <a:xfrm>
            <a:off x="4219145" y="5693230"/>
            <a:ext cx="48470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300" normalizeH="0" baseline="0" noProof="0" dirty="0">
                <a:ln>
                  <a:noFill/>
                </a:ln>
                <a:solidFill>
                  <a:srgbClr val="0A1E52"/>
                </a:solidFill>
                <a:effectLst/>
                <a:uLnTx/>
                <a:uFillTx/>
                <a:latin typeface="EC Square Sans Pro Medium" panose="02000506040000020004" pitchFamily="2" charset="0"/>
                <a:ea typeface="+mn-ea"/>
                <a:cs typeface="+mn-cs"/>
              </a:rPr>
              <a:t>LIFE </a:t>
            </a:r>
            <a:r>
              <a:rPr kumimoji="0" lang="en-IE" sz="1800" b="1" i="0" u="none" strike="noStrike" kern="1200" cap="none" spc="300" normalizeH="0" baseline="0" noProof="0" dirty="0" smtClean="0">
                <a:ln>
                  <a:noFill/>
                </a:ln>
                <a:solidFill>
                  <a:srgbClr val="0A1E52"/>
                </a:solidFill>
                <a:effectLst/>
                <a:uLnTx/>
                <a:uFillTx/>
                <a:latin typeface="EC Square Sans Pro Medium" panose="02000506040000020004" pitchFamily="2" charset="0"/>
                <a:ea typeface="+mn-ea"/>
                <a:cs typeface="+mn-cs"/>
              </a:rPr>
              <a:t>PROGRAMME</a:t>
            </a:r>
            <a:endParaRPr kumimoji="0" lang="en-IE" sz="1800" b="0" i="1" u="none" strike="noStrike" kern="1300" cap="none" spc="0" normalizeH="0" baseline="0" noProof="0" dirty="0">
              <a:ln>
                <a:noFill/>
              </a:ln>
              <a:solidFill>
                <a:srgbClr val="0A1E52"/>
              </a:solidFill>
              <a:effectLst/>
              <a:uLnTx/>
              <a:uFillTx/>
              <a:latin typeface="EC Square Sans Pro Light" panose="02000506000000020004" pitchFamily="2" charset="0"/>
              <a:ea typeface="+mn-ea"/>
              <a:cs typeface="+mn-cs"/>
            </a:endParaRPr>
          </a:p>
        </p:txBody>
      </p:sp>
      <p:sp>
        <p:nvSpPr>
          <p:cNvPr id="4" name="Title 3"/>
          <p:cNvSpPr>
            <a:spLocks noGrp="1"/>
          </p:cNvSpPr>
          <p:nvPr>
            <p:ph type="title"/>
          </p:nvPr>
        </p:nvSpPr>
        <p:spPr>
          <a:xfrm>
            <a:off x="945965" y="170464"/>
            <a:ext cx="2796871" cy="1207598"/>
          </a:xfrm>
        </p:spPr>
        <p:txBody>
          <a:bodyPr/>
          <a:lstStyle/>
          <a:p>
            <a:r>
              <a:rPr lang="en-IE" dirty="0" smtClean="0"/>
              <a:t>CINEA’s </a:t>
            </a:r>
            <a:r>
              <a:rPr lang="en-IE" sz="3200" dirty="0" smtClean="0"/>
              <a:t>Programmes</a:t>
            </a:r>
            <a:endParaRPr lang="en-IE" sz="3200" dirty="0"/>
          </a:p>
        </p:txBody>
      </p:sp>
      <p:sp>
        <p:nvSpPr>
          <p:cNvPr id="41" name="Body">
            <a:extLst>
              <a:ext uri="{FF2B5EF4-FFF2-40B4-BE49-F238E27FC236}">
                <a16:creationId xmlns:a16="http://schemas.microsoft.com/office/drawing/2014/main" id="{708717C8-6297-CB41-89AA-002F48A51C55}"/>
              </a:ext>
            </a:extLst>
          </p:cNvPr>
          <p:cNvSpPr/>
          <p:nvPr/>
        </p:nvSpPr>
        <p:spPr>
          <a:xfrm>
            <a:off x="8016291" y="916079"/>
            <a:ext cx="3601635" cy="999989"/>
          </a:xfrm>
          <a:custGeom>
            <a:avLst/>
            <a:gdLst/>
            <a:ahLst/>
            <a:cxnLst/>
            <a:rect l="0" t="0" r="0" b="0"/>
            <a:pathLst>
              <a:path w="8205165" h="2722359">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chemeClr val="tx2">
              <a:alpha val="99000"/>
            </a:schemeClr>
          </a:solidFill>
          <a:ln w="12700" cmpd="sng">
            <a:noFill/>
            <a:prstDash val="solid"/>
          </a:ln>
          <a:effectLst>
            <a:innerShdw blurRad="190500" dist="63500" dir="135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3" name="Body">
            <a:extLst>
              <a:ext uri="{FF2B5EF4-FFF2-40B4-BE49-F238E27FC236}">
                <a16:creationId xmlns:a16="http://schemas.microsoft.com/office/drawing/2014/main" id="{708717C8-6297-CB41-89AA-002F48A51C55}"/>
              </a:ext>
            </a:extLst>
          </p:cNvPr>
          <p:cNvSpPr/>
          <p:nvPr/>
        </p:nvSpPr>
        <p:spPr>
          <a:xfrm>
            <a:off x="481351" y="2422809"/>
            <a:ext cx="3605268" cy="1022863"/>
          </a:xfrm>
          <a:custGeom>
            <a:avLst/>
            <a:gdLst/>
            <a:ahLst/>
            <a:cxnLst/>
            <a:rect l="0" t="0" r="0" b="0"/>
            <a:pathLst>
              <a:path w="8205165" h="2722359">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chemeClr val="tx2">
              <a:lumMod val="60000"/>
              <a:lumOff val="40000"/>
              <a:alpha val="99000"/>
            </a:schemeClr>
          </a:solidFill>
          <a:ln w="12700" cmpd="sng">
            <a:noFill/>
            <a:prstDash val="solid"/>
          </a:ln>
          <a:effectLst>
            <a:innerShdw blurRad="190500" dist="63500" dir="135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44" name="TextBox 43">
            <a:extLst>
              <a:ext uri="{FF2B5EF4-FFF2-40B4-BE49-F238E27FC236}">
                <a16:creationId xmlns:a16="http://schemas.microsoft.com/office/drawing/2014/main" id="{1FCBC915-B7C3-7049-8DFE-C2F231D83235}"/>
              </a:ext>
            </a:extLst>
          </p:cNvPr>
          <p:cNvSpPr txBox="1"/>
          <p:nvPr/>
        </p:nvSpPr>
        <p:spPr>
          <a:xfrm>
            <a:off x="346803" y="2615775"/>
            <a:ext cx="38800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rPr>
              <a:t>RENEWABLE ENERGY FINANCING MECHANISM </a:t>
            </a:r>
            <a:endParaRPr kumimoji="0" lang="en-BE"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endParaRPr>
          </a:p>
        </p:txBody>
      </p:sp>
      <p:sp>
        <p:nvSpPr>
          <p:cNvPr id="45" name="Body">
            <a:extLst>
              <a:ext uri="{FF2B5EF4-FFF2-40B4-BE49-F238E27FC236}">
                <a16:creationId xmlns:a16="http://schemas.microsoft.com/office/drawing/2014/main" id="{708717C8-6297-CB41-89AA-002F48A51C55}"/>
              </a:ext>
            </a:extLst>
          </p:cNvPr>
          <p:cNvSpPr/>
          <p:nvPr/>
        </p:nvSpPr>
        <p:spPr>
          <a:xfrm>
            <a:off x="375343" y="4090442"/>
            <a:ext cx="3520130" cy="1049153"/>
          </a:xfrm>
          <a:custGeom>
            <a:avLst/>
            <a:gdLst/>
            <a:ahLst/>
            <a:cxnLst/>
            <a:rect l="0" t="0" r="0" b="0"/>
            <a:pathLst>
              <a:path w="8205165" h="2722359">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chemeClr val="bg2">
              <a:lumMod val="50000"/>
              <a:alpha val="99000"/>
            </a:schemeClr>
          </a:solidFill>
          <a:ln w="12700" cmpd="sng">
            <a:noFill/>
            <a:prstDash val="solid"/>
          </a:ln>
          <a:effectLst>
            <a:innerShdw blurRad="190500" dist="63500" dir="135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56" name="TextBox 55">
            <a:extLst>
              <a:ext uri="{FF2B5EF4-FFF2-40B4-BE49-F238E27FC236}">
                <a16:creationId xmlns:a16="http://schemas.microsoft.com/office/drawing/2014/main" id="{1FCBC915-B7C3-7049-8DFE-C2F231D83235}"/>
              </a:ext>
            </a:extLst>
          </p:cNvPr>
          <p:cNvSpPr txBox="1"/>
          <p:nvPr/>
        </p:nvSpPr>
        <p:spPr>
          <a:xfrm>
            <a:off x="187906" y="4232185"/>
            <a:ext cx="393219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rPr>
              <a:t>JUST TRANSITION MECHANISM</a:t>
            </a:r>
            <a:endParaRPr kumimoji="0" lang="en-IE"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EC Square Sans Pro Light" panose="020B0506000000020004" pitchFamily="34" charset="0"/>
                <a:ea typeface="+mn-ea"/>
                <a:cs typeface="+mn-cs"/>
              </a:rPr>
              <a:t>Public Sector Loan Facility </a:t>
            </a:r>
            <a:r>
              <a:rPr kumimoji="0" lang="en-US" sz="1800" b="1" i="1" u="none" strike="noStrike" kern="1200" cap="none" spc="0" normalizeH="0" baseline="0" noProof="0" dirty="0" smtClean="0">
                <a:ln>
                  <a:noFill/>
                </a:ln>
                <a:solidFill>
                  <a:srgbClr val="FFFFFF"/>
                </a:solidFill>
                <a:effectLst/>
                <a:uLnTx/>
                <a:uFillTx/>
                <a:latin typeface="EC Square Sans Pro Light" panose="020B0506000000020004" pitchFamily="34" charset="0"/>
                <a:ea typeface="+mn-ea"/>
                <a:cs typeface="+mn-cs"/>
              </a:rPr>
              <a:t>pillar</a:t>
            </a:r>
            <a:endParaRPr kumimoji="0" lang="en-GB" sz="1800" b="1" i="1" u="none" strike="noStrike" kern="1200" cap="none" spc="0" normalizeH="0" baseline="0" noProof="0" dirty="0">
              <a:ln>
                <a:noFill/>
              </a:ln>
              <a:solidFill>
                <a:srgbClr val="FFFFFF"/>
              </a:solidFill>
              <a:effectLst/>
              <a:uLnTx/>
              <a:uFillTx/>
              <a:latin typeface="EC Square Sans Pro Light" panose="020B0506000000020004" pitchFamily="34" charset="0"/>
              <a:ea typeface="+mn-ea"/>
              <a:cs typeface="+mn-cs"/>
            </a:endParaRPr>
          </a:p>
        </p:txBody>
      </p:sp>
      <p:sp>
        <p:nvSpPr>
          <p:cNvPr id="33" name="TextBox 32">
            <a:extLst>
              <a:ext uri="{FF2B5EF4-FFF2-40B4-BE49-F238E27FC236}">
                <a16:creationId xmlns:a16="http://schemas.microsoft.com/office/drawing/2014/main" id="{1FCBC915-B7C3-7049-8DFE-C2F231D83235}"/>
              </a:ext>
            </a:extLst>
          </p:cNvPr>
          <p:cNvSpPr txBox="1"/>
          <p:nvPr/>
        </p:nvSpPr>
        <p:spPr>
          <a:xfrm>
            <a:off x="7889867" y="1161061"/>
            <a:ext cx="37280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rPr>
              <a:t>CONNECTING EUROPE FACILITY 2 </a:t>
            </a:r>
            <a:r>
              <a:rPr kumimoji="0" lang="en-BE" sz="1800" b="1" i="0" u="none" strike="noStrike" kern="1200" cap="none" spc="0" normalizeH="0" baseline="0" noProof="0" dirty="0" smtClean="0">
                <a:ln>
                  <a:noFill/>
                </a:ln>
                <a:solidFill>
                  <a:srgbClr val="FFFFFF"/>
                </a:solidFill>
                <a:effectLst/>
                <a:uLnTx/>
                <a:uFillTx/>
                <a:latin typeface="EC Square Sans Pro Light" panose="02000506000000020004" pitchFamily="2" charset="0"/>
                <a:ea typeface="+mn-ea"/>
                <a:cs typeface="+mn-cs"/>
              </a:rPr>
              <a:t>Transport</a:t>
            </a:r>
            <a:r>
              <a:rPr kumimoji="0" lang="fr-BE" sz="1800" b="1"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rPr>
              <a:t> </a:t>
            </a:r>
            <a:r>
              <a:rPr kumimoji="0" lang="fr-BE" sz="1800" b="1" i="0" u="none" strike="noStrike" kern="1200" cap="none" spc="0" normalizeH="0" baseline="0" noProof="0" dirty="0" smtClean="0">
                <a:ln>
                  <a:noFill/>
                </a:ln>
                <a:solidFill>
                  <a:srgbClr val="FFFFFF"/>
                </a:solidFill>
                <a:effectLst/>
                <a:uLnTx/>
                <a:uFillTx/>
                <a:latin typeface="EC Square Sans Pro Light" panose="02000506000000020004" pitchFamily="2" charset="0"/>
                <a:ea typeface="+mn-ea"/>
                <a:cs typeface="+mn-cs"/>
              </a:rPr>
              <a:t>and </a:t>
            </a:r>
            <a:r>
              <a:rPr kumimoji="0" lang="en-BE" sz="1800" b="1" i="0" u="none" strike="noStrike" kern="1200" cap="none" spc="0" normalizeH="0" baseline="0" noProof="0" dirty="0" smtClean="0">
                <a:ln>
                  <a:noFill/>
                </a:ln>
                <a:solidFill>
                  <a:srgbClr val="FFFFFF"/>
                </a:solidFill>
                <a:effectLst/>
                <a:uLnTx/>
                <a:uFillTx/>
                <a:latin typeface="EC Square Sans Pro Light" panose="02000506000000020004" pitchFamily="2" charset="0"/>
                <a:ea typeface="+mn-ea"/>
                <a:cs typeface="+mn-cs"/>
              </a:rPr>
              <a:t>Energy</a:t>
            </a:r>
            <a:endParaRPr kumimoji="0" lang="en-IE" sz="1800" b="1" i="0" u="none" strike="noStrike" kern="1200" cap="none" spc="0" normalizeH="0" baseline="0" noProof="0" dirty="0">
              <a:ln>
                <a:noFill/>
              </a:ln>
              <a:solidFill>
                <a:srgbClr val="FFFFFF"/>
              </a:solidFill>
              <a:effectLst/>
              <a:uLnTx/>
              <a:uFillTx/>
              <a:latin typeface="EC Square Sans Pro Light" panose="02000506000000020004" pitchFamily="2" charset="0"/>
              <a:ea typeface="+mn-ea"/>
              <a:cs typeface="+mn-cs"/>
            </a:endParaRPr>
          </a:p>
        </p:txBody>
      </p:sp>
      <p:sp>
        <p:nvSpPr>
          <p:cNvPr id="60" name="Body">
            <a:extLst>
              <a:ext uri="{FF2B5EF4-FFF2-40B4-BE49-F238E27FC236}">
                <a16:creationId xmlns:a16="http://schemas.microsoft.com/office/drawing/2014/main" id="{2289F6EC-3321-C546-AAE0-09435C19C2E3}"/>
              </a:ext>
            </a:extLst>
          </p:cNvPr>
          <p:cNvSpPr/>
          <p:nvPr/>
        </p:nvSpPr>
        <p:spPr>
          <a:xfrm>
            <a:off x="3603679" y="325416"/>
            <a:ext cx="3865789" cy="1166064"/>
          </a:xfrm>
          <a:custGeom>
            <a:avLst/>
            <a:gdLst/>
            <a:ahLst/>
            <a:cxnLst/>
            <a:rect l="0" t="0" r="0" b="0"/>
            <a:pathLst>
              <a:path w="8205165" h="2722359">
                <a:moveTo>
                  <a:pt x="6843979" y="0"/>
                </a:moveTo>
                <a:lnTo>
                  <a:pt x="6843953" y="0"/>
                </a:lnTo>
                <a:lnTo>
                  <a:pt x="1361198" y="0"/>
                </a:lnTo>
                <a:cubicBezTo>
                  <a:pt x="609434" y="0"/>
                  <a:pt x="0" y="609422"/>
                  <a:pt x="0" y="1361186"/>
                </a:cubicBezTo>
                <a:cubicBezTo>
                  <a:pt x="0" y="2112937"/>
                  <a:pt x="609434" y="2722359"/>
                  <a:pt x="1361198" y="2722359"/>
                </a:cubicBezTo>
                <a:lnTo>
                  <a:pt x="6843953" y="2722359"/>
                </a:lnTo>
                <a:lnTo>
                  <a:pt x="6843979" y="2722359"/>
                </a:lnTo>
                <a:cubicBezTo>
                  <a:pt x="7595717" y="2722359"/>
                  <a:pt x="8205165" y="2112937"/>
                  <a:pt x="8205165" y="1361186"/>
                </a:cubicBezTo>
                <a:cubicBezTo>
                  <a:pt x="8205165" y="609422"/>
                  <a:pt x="7595717" y="0"/>
                  <a:pt x="6843979" y="0"/>
                </a:cubicBezTo>
                <a:close/>
              </a:path>
            </a:pathLst>
          </a:custGeom>
          <a:solidFill>
            <a:schemeClr val="tx2">
              <a:lumMod val="50000"/>
              <a:alpha val="99000"/>
            </a:schemeClr>
          </a:solidFill>
          <a:ln w="12700" cmpd="sng">
            <a:noFill/>
            <a:prstDash val="solid"/>
          </a:ln>
          <a:effectLst>
            <a:innerShdw blurRad="190500" dist="63500" dir="13500000">
              <a:prstClr val="black">
                <a:alpha val="50000"/>
              </a:prstClr>
            </a:innerShdw>
          </a:effectLst>
        </p:spPr>
        <p:txBody>
          <a:bodyPr wrap="square" lIns="60940" tIns="30470" rIns="60940" bIns="3047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A1E52"/>
              </a:solidFill>
              <a:effectLst/>
              <a:uLnTx/>
              <a:uFillTx/>
              <a:latin typeface="Arial"/>
              <a:ea typeface="+mn-ea"/>
              <a:cs typeface="+mn-cs"/>
            </a:endParaRPr>
          </a:p>
        </p:txBody>
      </p:sp>
      <p:sp>
        <p:nvSpPr>
          <p:cNvPr id="61" name="TextBox 60">
            <a:extLst>
              <a:ext uri="{FF2B5EF4-FFF2-40B4-BE49-F238E27FC236}">
                <a16:creationId xmlns:a16="http://schemas.microsoft.com/office/drawing/2014/main" id="{79358E8E-6CE2-A041-A54D-A361B6899A62}"/>
              </a:ext>
            </a:extLst>
          </p:cNvPr>
          <p:cNvSpPr txBox="1"/>
          <p:nvPr/>
        </p:nvSpPr>
        <p:spPr>
          <a:xfrm>
            <a:off x="3603679" y="616135"/>
            <a:ext cx="38800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EC Square Sans Pro Medium" panose="02000506040000020004" pitchFamily="2" charset="0"/>
                <a:ea typeface="+mn-ea"/>
                <a:cs typeface="+mn-cs"/>
              </a:rPr>
              <a:t>EUROPEAN MARITIME FISHERIES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EC Square Sans Pro Medium" panose="02000506040000020004" pitchFamily="2" charset="0"/>
                <a:ea typeface="+mn-ea"/>
                <a:cs typeface="+mn-cs"/>
              </a:rPr>
              <a:t>AND AQUACULTURE FUND</a:t>
            </a:r>
            <a:endParaRPr kumimoji="0" lang="en-BE" sz="1800" b="1" i="0" u="none" strike="noStrike" kern="1200" cap="none" spc="0" normalizeH="0" baseline="0" noProof="0" dirty="0">
              <a:ln>
                <a:noFill/>
              </a:ln>
              <a:solidFill>
                <a:srgbClr val="FFFFFF"/>
              </a:solidFill>
              <a:effectLst/>
              <a:uLnTx/>
              <a:uFillTx/>
              <a:latin typeface="EC Square Sans Pro Medium" panose="02000506040000020004"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Tree>
    <p:extLst>
      <p:ext uri="{BB962C8B-B14F-4D97-AF65-F5344CB8AC3E}">
        <p14:creationId xmlns:p14="http://schemas.microsoft.com/office/powerpoint/2010/main" val="1520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37455" y="1456164"/>
            <a:ext cx="10741184" cy="50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3166CF"/>
              </a:buClr>
              <a:buSzTx/>
              <a:buFontTx/>
              <a:buNone/>
              <a:tabLst/>
              <a:defRPr/>
            </a:pPr>
            <a:r>
              <a:rPr kumimoji="0" lang="en-GB" sz="2200" b="0" i="0" u="none" strike="noStrike" kern="0" cap="none" spc="0" normalizeH="0" baseline="0" noProof="0" dirty="0" smtClean="0">
                <a:ln>
                  <a:noFill/>
                </a:ln>
                <a:solidFill>
                  <a:srgbClr val="E7511E"/>
                </a:solidFill>
                <a:effectLst/>
                <a:uLnTx/>
                <a:uFillTx/>
                <a:latin typeface="Verdana"/>
              </a:rPr>
              <a:t>Publicity regarding the EU funding is an obligation.</a:t>
            </a:r>
            <a:r>
              <a:rPr kumimoji="0" lang="en-GB" sz="2200" b="0" i="0" u="none" strike="noStrike" kern="0" cap="none" spc="0" normalizeH="0" baseline="0" noProof="0" dirty="0" smtClean="0">
                <a:ln>
                  <a:noFill/>
                </a:ln>
                <a:solidFill>
                  <a:srgbClr val="0F5494"/>
                </a:solidFill>
                <a:effectLst/>
                <a:uLnTx/>
                <a:uFillTx/>
                <a:latin typeface="Verdana"/>
              </a:rPr>
              <a:t> We expect at least the following:</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Information on beneficiaries’ websites</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Billboards visible to the public during construction</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Logo on cover of study reports (+ disclaimer)</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Permanent commemorative plaque after completion </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Press releases, articles, presentation, etc. of activities co-financed by CEF must include a reference to EU funding</a:t>
            </a:r>
          </a:p>
          <a:p>
            <a:pPr marL="342900" marR="0" lvl="1"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sz="2200" b="0" i="0" u="none" strike="noStrike" kern="0" cap="none" spc="0" normalizeH="0" baseline="0" noProof="0" dirty="0" smtClean="0">
                <a:ln>
                  <a:noFill/>
                </a:ln>
                <a:solidFill>
                  <a:srgbClr val="0F5494"/>
                </a:solidFill>
                <a:effectLst/>
                <a:uLnTx/>
                <a:uFillTx/>
                <a:latin typeface="Verdana"/>
              </a:rPr>
              <a:t>Keep us informed about events (press releases, inauguration, etc.) as we would like to publicise it too! </a:t>
            </a:r>
          </a:p>
          <a:p>
            <a:pPr marL="0" marR="0" lvl="1" indent="0" algn="l" defTabSz="914400" rtl="0" eaLnBrk="1" fontAlgn="base" latinLnBrk="0" hangingPunct="1">
              <a:lnSpc>
                <a:spcPct val="100000"/>
              </a:lnSpc>
              <a:spcBef>
                <a:spcPct val="20000"/>
              </a:spcBef>
              <a:spcAft>
                <a:spcPct val="0"/>
              </a:spcAft>
              <a:buClr>
                <a:srgbClr val="3166CF"/>
              </a:buClr>
              <a:buSzTx/>
              <a:buFontTx/>
              <a:buNone/>
              <a:tabLst/>
              <a:defRPr/>
            </a:pPr>
            <a:r>
              <a:rPr kumimoji="0" lang="en-GB" sz="2200" b="0" i="0" u="none" strike="noStrike" kern="0" cap="none" spc="0" normalizeH="0" baseline="0" noProof="0" dirty="0" smtClean="0">
                <a:ln>
                  <a:noFill/>
                </a:ln>
                <a:solidFill>
                  <a:srgbClr val="0F5494"/>
                </a:solidFill>
                <a:effectLst/>
                <a:uLnTx/>
                <a:uFillTx/>
                <a:latin typeface="Verdana"/>
              </a:rPr>
              <a:t>Please see our </a:t>
            </a:r>
            <a:r>
              <a:rPr kumimoji="0" lang="en-GB" sz="2200" b="0" i="0" u="none" strike="noStrike" kern="0" cap="none" spc="0" normalizeH="0" baseline="0" noProof="0" dirty="0" smtClean="0">
                <a:ln>
                  <a:noFill/>
                </a:ln>
                <a:solidFill>
                  <a:srgbClr val="E7511E"/>
                </a:solidFill>
                <a:effectLst/>
                <a:uLnTx/>
                <a:uFillTx/>
                <a:latin typeface="Verdana"/>
              </a:rPr>
              <a:t>guidelines on publicity and downloads </a:t>
            </a:r>
            <a:r>
              <a:rPr kumimoji="0" lang="en-GB" sz="2200" b="0" i="0" u="none" strike="noStrike" kern="0" cap="none" spc="0" normalizeH="0" baseline="0" noProof="0" dirty="0" smtClean="0">
                <a:ln>
                  <a:noFill/>
                </a:ln>
                <a:solidFill>
                  <a:srgbClr val="0F5494"/>
                </a:solidFill>
                <a:effectLst/>
                <a:uLnTx/>
                <a:uFillTx/>
                <a:latin typeface="Verdana"/>
              </a:rPr>
              <a:t>on CINEA's website</a:t>
            </a:r>
            <a:endParaRPr kumimoji="0" lang="en-GB" sz="2200" b="1" i="0" u="none" strike="noStrike" kern="0" cap="none" spc="0" normalizeH="0" baseline="0" noProof="0" dirty="0" smtClean="0">
              <a:ln>
                <a:noFill/>
              </a:ln>
              <a:solidFill>
                <a:srgbClr val="0F5494"/>
              </a:solidFill>
              <a:effectLst/>
              <a:uLnTx/>
              <a:uFillTx/>
              <a:latin typeface="Verdana"/>
            </a:endParaRPr>
          </a:p>
        </p:txBody>
      </p:sp>
      <p:sp>
        <p:nvSpPr>
          <p:cNvPr id="5" name="Title 1"/>
          <p:cNvSpPr txBox="1">
            <a:spLocks/>
          </p:cNvSpPr>
          <p:nvPr/>
        </p:nvSpPr>
        <p:spPr bwMode="auto">
          <a:xfrm>
            <a:off x="937455" y="336437"/>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Publicity</a:t>
            </a:r>
          </a:p>
        </p:txBody>
      </p:sp>
    </p:spTree>
    <p:extLst>
      <p:ext uri="{BB962C8B-B14F-4D97-AF65-F5344CB8AC3E}">
        <p14:creationId xmlns:p14="http://schemas.microsoft.com/office/powerpoint/2010/main" val="318393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15479" y="304070"/>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Project follow-up (1/2) </a:t>
            </a:r>
          </a:p>
        </p:txBody>
      </p:sp>
      <p:sp>
        <p:nvSpPr>
          <p:cNvPr id="5" name="Content Placeholder 2"/>
          <p:cNvSpPr txBox="1">
            <a:spLocks/>
          </p:cNvSpPr>
          <p:nvPr/>
        </p:nvSpPr>
        <p:spPr bwMode="auto">
          <a:xfrm>
            <a:off x="866840" y="1091380"/>
            <a:ext cx="11149756" cy="51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3166CF"/>
              </a:buClr>
              <a:buSzTx/>
              <a:buFontTx/>
              <a:buNone/>
              <a:tabLst/>
              <a:defRPr/>
            </a:pPr>
            <a:r>
              <a:rPr kumimoji="0" lang="en-GB" sz="2000" b="0" i="0" u="none" strike="noStrike" kern="0" cap="none" spc="0" normalizeH="0" baseline="0" noProof="0" dirty="0" smtClean="0">
                <a:ln>
                  <a:noFill/>
                </a:ln>
                <a:solidFill>
                  <a:srgbClr val="E7511E"/>
                </a:solidFill>
                <a:effectLst/>
                <a:uLnTx/>
                <a:uFillTx/>
                <a:latin typeface="Verdana"/>
              </a:rPr>
              <a:t>The formal reporting requirements form the basis to monitor the implementation of the Action</a:t>
            </a:r>
          </a:p>
          <a:p>
            <a:pPr marL="0" marR="0" lvl="1" indent="0" algn="l" defTabSz="914400" rtl="0" eaLnBrk="1" fontAlgn="base" latinLnBrk="0" hangingPunct="1">
              <a:lnSpc>
                <a:spcPct val="100000"/>
              </a:lnSpc>
              <a:spcBef>
                <a:spcPct val="20000"/>
              </a:spcBef>
              <a:spcAft>
                <a:spcPct val="0"/>
              </a:spcAft>
              <a:buClr>
                <a:srgbClr val="3166CF"/>
              </a:buClr>
              <a:buSzTx/>
              <a:buFontTx/>
              <a:buNone/>
              <a:tabLst/>
              <a:defRPr/>
            </a:pPr>
            <a:r>
              <a:rPr kumimoji="0" lang="en-GB" b="0" i="0" u="none" strike="noStrike" kern="0" cap="none" spc="0" normalizeH="0" baseline="0" noProof="0" dirty="0" smtClean="0">
                <a:ln>
                  <a:noFill/>
                </a:ln>
                <a:solidFill>
                  <a:srgbClr val="0F5494"/>
                </a:solidFill>
                <a:effectLst/>
                <a:uLnTx/>
                <a:uFillTx/>
                <a:latin typeface="Verdana"/>
              </a:rPr>
              <a:t>During the Action the PM will:</a:t>
            </a:r>
          </a:p>
          <a:p>
            <a:pPr marL="449263" marR="0" lvl="1"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b="0" i="0" u="none" strike="noStrike" kern="0" cap="none" spc="0" normalizeH="0" baseline="0" noProof="0" dirty="0" smtClean="0">
                <a:ln>
                  <a:noFill/>
                </a:ln>
                <a:solidFill>
                  <a:srgbClr val="0F5494"/>
                </a:solidFill>
                <a:effectLst/>
                <a:uLnTx/>
                <a:uFillTx/>
                <a:latin typeface="Verdana"/>
              </a:rPr>
              <a:t>Monitor on a regular basis the implementation of the Action and verify that it is consistent with the grant agreement. </a:t>
            </a:r>
          </a:p>
          <a:p>
            <a:pPr marL="449263" marR="0" lvl="1"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b="0" i="0" u="none" strike="noStrike" kern="0" cap="none" spc="0" normalizeH="0" baseline="0" noProof="0" dirty="0" smtClean="0">
                <a:ln>
                  <a:noFill/>
                </a:ln>
                <a:solidFill>
                  <a:srgbClr val="0F5494"/>
                </a:solidFill>
                <a:effectLst/>
                <a:uLnTx/>
                <a:uFillTx/>
                <a:latin typeface="Verdana"/>
              </a:rPr>
              <a:t>Initially based on the ASR but also through regular contacts and updates from you (every 3-4 months or as required), on-site visits, consistency of technical and financial progress, etc.</a:t>
            </a:r>
          </a:p>
          <a:p>
            <a:pPr marL="449263" marR="0" lvl="1"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b="0" i="0" u="none" strike="noStrike" kern="0" cap="none" spc="0" normalizeH="0" baseline="0" noProof="0" dirty="0" smtClean="0">
                <a:ln>
                  <a:noFill/>
                </a:ln>
                <a:solidFill>
                  <a:srgbClr val="0F5494"/>
                </a:solidFill>
                <a:effectLst/>
                <a:uLnTx/>
                <a:uFillTx/>
                <a:latin typeface="Verdana"/>
              </a:rPr>
              <a:t>Deal with ad hoc issues and problems, e.g. delays</a:t>
            </a:r>
          </a:p>
          <a:p>
            <a:pPr marL="0" marR="0" lvl="1" indent="0" algn="l" defTabSz="914400" rtl="0" eaLnBrk="1" fontAlgn="base" latinLnBrk="0" hangingPunct="1">
              <a:lnSpc>
                <a:spcPct val="100000"/>
              </a:lnSpc>
              <a:spcBef>
                <a:spcPct val="20000"/>
              </a:spcBef>
              <a:spcAft>
                <a:spcPct val="0"/>
              </a:spcAft>
              <a:buClr>
                <a:srgbClr val="3166CF"/>
              </a:buClr>
              <a:buSzTx/>
              <a:buFontTx/>
              <a:buNone/>
              <a:tabLst/>
              <a:defRPr/>
            </a:pPr>
            <a:r>
              <a:rPr kumimoji="0" lang="en-GB" b="0" i="0" u="none" strike="noStrike" kern="0" cap="none" spc="0" normalizeH="0" baseline="0" noProof="0" dirty="0" smtClean="0">
                <a:ln>
                  <a:noFill/>
                </a:ln>
                <a:solidFill>
                  <a:srgbClr val="0F5494"/>
                </a:solidFill>
                <a:effectLst/>
                <a:uLnTx/>
                <a:uFillTx/>
                <a:latin typeface="Verdana"/>
              </a:rPr>
              <a:t>After the end of the Action the PM will:</a:t>
            </a:r>
          </a:p>
          <a:p>
            <a:pPr marL="449263" marR="0" lvl="1"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b="0" i="0" u="none" strike="noStrike" kern="0" cap="none" spc="0" normalizeH="0" baseline="0" noProof="0" dirty="0" smtClean="0">
                <a:ln>
                  <a:noFill/>
                </a:ln>
                <a:solidFill>
                  <a:srgbClr val="0F5494"/>
                </a:solidFill>
                <a:effectLst/>
                <a:uLnTx/>
                <a:uFillTx/>
                <a:latin typeface="Verdana"/>
              </a:rPr>
              <a:t>Assess whether the Action has achieved its objectives and verify, together with a financial officer, that the costs are eligible and relevant, procurement rules have been respected, publicity measures followed etc. to determine the final amount of the grant</a:t>
            </a:r>
          </a:p>
          <a:p>
            <a:pPr marL="449263" marR="0" lvl="1"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b="0" i="0" u="none" strike="noStrike" kern="0" cap="none" spc="0" normalizeH="0" baseline="0" noProof="0" dirty="0" smtClean="0">
                <a:ln>
                  <a:noFill/>
                </a:ln>
                <a:solidFill>
                  <a:srgbClr val="0F5494"/>
                </a:solidFill>
                <a:effectLst/>
                <a:uLnTx/>
                <a:uFillTx/>
                <a:latin typeface="Verdana"/>
              </a:rPr>
              <a:t>This is based on the final report and financial statement and on a final close down meeting (normally on-site)</a:t>
            </a:r>
          </a:p>
          <a:p>
            <a:pPr marL="1257300" marR="0" lvl="2"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GB" sz="2000" b="0" i="0" u="none" strike="noStrike" kern="0" cap="none" spc="0" normalizeH="0" baseline="0" noProof="0" dirty="0" smtClean="0">
              <a:ln>
                <a:noFill/>
              </a:ln>
              <a:solidFill>
                <a:srgbClr val="0F5494"/>
              </a:solidFill>
              <a:effectLst/>
              <a:uLnTx/>
              <a:uFillTx/>
              <a:latin typeface="Verdana"/>
            </a:endParaRPr>
          </a:p>
          <a:p>
            <a:pPr marL="0" marR="0" lvl="0" indent="0" algn="l" defTabSz="914400" rtl="0" eaLnBrk="1" fontAlgn="base" latinLnBrk="0" hangingPunct="1">
              <a:lnSpc>
                <a:spcPct val="100000"/>
              </a:lnSpc>
              <a:spcBef>
                <a:spcPct val="20000"/>
              </a:spcBef>
              <a:spcAft>
                <a:spcPct val="0"/>
              </a:spcAft>
              <a:buClr>
                <a:srgbClr val="3166CF"/>
              </a:buClr>
              <a:buSzTx/>
              <a:buFontTx/>
              <a:buNone/>
              <a:tabLst/>
              <a:defRPr/>
            </a:pPr>
            <a:endParaRPr kumimoji="0" lang="en-GB" sz="2000" b="0" i="0" u="none" strike="noStrike" kern="0" cap="none" spc="0" normalizeH="0" baseline="0" noProof="0" dirty="0">
              <a:ln>
                <a:noFill/>
              </a:ln>
              <a:solidFill>
                <a:srgbClr val="E7511E"/>
              </a:solidFill>
              <a:effectLst/>
              <a:uLnTx/>
              <a:uFillTx/>
              <a:latin typeface="Verdana"/>
            </a:endParaRPr>
          </a:p>
        </p:txBody>
      </p:sp>
    </p:spTree>
    <p:extLst>
      <p:ext uri="{BB962C8B-B14F-4D97-AF65-F5344CB8AC3E}">
        <p14:creationId xmlns:p14="http://schemas.microsoft.com/office/powerpoint/2010/main" val="357606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50743" y="376898"/>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Project follow-up (2/2) </a:t>
            </a:r>
          </a:p>
        </p:txBody>
      </p:sp>
      <p:sp>
        <p:nvSpPr>
          <p:cNvPr id="5" name="Content Placeholder 2"/>
          <p:cNvSpPr txBox="1">
            <a:spLocks/>
          </p:cNvSpPr>
          <p:nvPr/>
        </p:nvSpPr>
        <p:spPr bwMode="auto">
          <a:xfrm>
            <a:off x="871115" y="1520556"/>
            <a:ext cx="10602017" cy="454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024EA2"/>
              </a:buClr>
              <a:buSzTx/>
              <a:buFont typeface="Wingdings" panose="05000000000000000000" pitchFamily="2" charset="2"/>
              <a:buChar char="Ø"/>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Contact the CINEA project manager immediately when an issue occurs to agree how to proceed</a:t>
            </a:r>
          </a:p>
          <a:p>
            <a:pPr marL="342900" marR="0" lvl="0" indent="-342900" algn="l" defTabSz="914400" rtl="0" eaLnBrk="1" fontAlgn="base" latinLnBrk="0" hangingPunct="1">
              <a:lnSpc>
                <a:spcPct val="100000"/>
              </a:lnSpc>
              <a:spcBef>
                <a:spcPct val="20000"/>
              </a:spcBef>
              <a:spcAft>
                <a:spcPct val="0"/>
              </a:spcAft>
              <a:buClr>
                <a:srgbClr val="024EA2"/>
              </a:buClr>
              <a:buSzTx/>
              <a:buFont typeface="Wingdings" panose="05000000000000000000" pitchFamily="2" charset="2"/>
              <a:buChar char="Ø"/>
              <a:tabLst/>
              <a:defRPr/>
            </a:pPr>
            <a:endParaRPr kumimoji="0" lang="en-GB" altLang="en-US" sz="22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24EA2"/>
              </a:buClr>
              <a:buSzTx/>
              <a:buFont typeface="Wingdings" panose="05000000000000000000" pitchFamily="2" charset="2"/>
              <a:buChar char="Ø"/>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Be open and put all facts on the table – otherwise it could be too late to solve a problem!  </a:t>
            </a:r>
          </a:p>
          <a:p>
            <a:pPr marL="342900" marR="0" lvl="0" indent="-342900" algn="l" defTabSz="914400" rtl="0" eaLnBrk="1" fontAlgn="base" latinLnBrk="0" hangingPunct="1">
              <a:lnSpc>
                <a:spcPct val="100000"/>
              </a:lnSpc>
              <a:spcBef>
                <a:spcPct val="20000"/>
              </a:spcBef>
              <a:spcAft>
                <a:spcPct val="0"/>
              </a:spcAft>
              <a:buClr>
                <a:srgbClr val="024EA2"/>
              </a:buClr>
              <a:buSzTx/>
              <a:buFont typeface="Wingdings" panose="05000000000000000000" pitchFamily="2" charset="2"/>
              <a:buChar char="Ø"/>
              <a:tabLst/>
              <a:defRPr/>
            </a:pPr>
            <a:endParaRPr kumimoji="0" lang="en-GB" altLang="en-US" sz="22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24EA2"/>
              </a:buClr>
              <a:buSzTx/>
              <a:buFont typeface="Wingdings" panose="05000000000000000000" pitchFamily="2" charset="2"/>
              <a:buChar char="Ø"/>
              <a:tabLst/>
              <a:defRPr/>
            </a:pP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CINEA is there to help and support projects – use us !</a:t>
            </a:r>
          </a:p>
        </p:txBody>
      </p:sp>
    </p:spTree>
    <p:extLst>
      <p:ext uri="{BB962C8B-B14F-4D97-AF65-F5344CB8AC3E}">
        <p14:creationId xmlns:p14="http://schemas.microsoft.com/office/powerpoint/2010/main" val="120200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938676" y="598810"/>
            <a:ext cx="4499172" cy="4604369"/>
          </a:xfrm>
          <a:prstGeom prst="rect">
            <a:avLst/>
          </a:prstGeom>
          <a:noFill/>
          <a:ln>
            <a:solidFill>
              <a:srgbClr val="0F5494"/>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ctr"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r>
              <a:rPr kumimoji="0" lang="fr-BE" sz="2200" b="1" i="0" u="none" strike="noStrike" kern="0" cap="none" spc="0" normalizeH="0" baseline="0" noProof="0" dirty="0" smtClean="0">
                <a:ln>
                  <a:noFill/>
                </a:ln>
                <a:solidFill>
                  <a:srgbClr val="0F5494"/>
                </a:solidFill>
                <a:effectLst/>
                <a:uLnTx/>
                <a:uFillTx/>
                <a:latin typeface="Verdana"/>
                <a:ea typeface="+mn-ea"/>
                <a:cs typeface="+mn-cs"/>
              </a:rPr>
              <a:t>	</a:t>
            </a:r>
            <a:r>
              <a:rPr kumimoji="0" lang="fr-BE" sz="2200" b="1" i="0" u="none" strike="noStrike" kern="0" cap="none" spc="0" normalizeH="0" baseline="0" noProof="0" dirty="0" err="1" smtClean="0">
                <a:ln>
                  <a:noFill/>
                </a:ln>
                <a:solidFill>
                  <a:schemeClr val="bg1"/>
                </a:solidFill>
                <a:effectLst/>
                <a:uLnTx/>
                <a:uFillTx/>
                <a:latin typeface="Verdana"/>
                <a:ea typeface="+mn-ea"/>
                <a:cs typeface="+mn-cs"/>
              </a:rPr>
              <a:t>Disclaimer</a:t>
            </a:r>
            <a:endParaRPr kumimoji="0" lang="fr-BE" sz="2200" b="1" i="0" u="none" strike="noStrike" kern="0" cap="none" spc="0" normalizeH="0" baseline="0" noProof="0" dirty="0" smtClean="0">
              <a:ln>
                <a:noFill/>
              </a:ln>
              <a:solidFill>
                <a:schemeClr val="bg1"/>
              </a:solidFill>
              <a:effectLst/>
              <a:uLnTx/>
              <a:uFillTx/>
              <a:latin typeface="Verdana"/>
              <a:ea typeface="+mn-ea"/>
              <a:cs typeface="+mn-cs"/>
            </a:endParaRP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endParaRPr kumimoji="0" lang="en-US" sz="2200" b="0" i="1" u="none" strike="noStrike" kern="0" cap="none" spc="0" normalizeH="0" baseline="0" noProof="0" dirty="0" smtClean="0">
              <a:ln>
                <a:noFill/>
              </a:ln>
              <a:solidFill>
                <a:schemeClr val="bg1"/>
              </a:solidFill>
              <a:effectLst/>
              <a:uLnTx/>
              <a:uFillTx/>
              <a:latin typeface="Verdana"/>
              <a:ea typeface="+mn-ea"/>
              <a:cs typeface="+mn-cs"/>
            </a:endParaRPr>
          </a:p>
          <a:p>
            <a:pPr marL="177800" marR="0" lvl="0" indent="0" algn="just"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chemeClr val="bg1"/>
                </a:solidFill>
                <a:effectLst/>
                <a:uLnTx/>
                <a:uFillTx/>
                <a:latin typeface="Verdana"/>
                <a:ea typeface="+mn-ea"/>
                <a:cs typeface="+mn-cs"/>
              </a:rPr>
              <a:t>The content and conditions of the grant agreement always</a:t>
            </a:r>
          </a:p>
          <a:p>
            <a:pPr marL="177800" marR="0" lvl="0" indent="0" algn="just"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chemeClr val="bg1"/>
                </a:solidFill>
                <a:effectLst/>
                <a:uLnTx/>
                <a:uFillTx/>
                <a:latin typeface="Verdana"/>
                <a:ea typeface="+mn-ea"/>
                <a:cs typeface="+mn-cs"/>
              </a:rPr>
              <a:t>prevail on any different information, which may be included in this document and/or in any formal or informal communication with the beneficiaries such as the approval of reports (e.g. ASR), exchange of emails, etc.</a:t>
            </a:r>
          </a:p>
        </p:txBody>
      </p:sp>
      <p:sp>
        <p:nvSpPr>
          <p:cNvPr id="18" name="Rectangle 17"/>
          <p:cNvSpPr/>
          <p:nvPr/>
        </p:nvSpPr>
        <p:spPr>
          <a:xfrm flipH="1">
            <a:off x="6441258" y="4046018"/>
            <a:ext cx="5551138" cy="2166940"/>
          </a:xfrm>
          <a:prstGeom prst="rect">
            <a:avLst/>
          </a:prstGeom>
        </p:spPr>
        <p:txBody>
          <a:bodyPr wrap="square">
            <a:spAutoFit/>
          </a:bodyPr>
          <a:lstStyle/>
          <a:p>
            <a:pPr>
              <a:lnSpc>
                <a:spcPct val="107000"/>
              </a:lnSpc>
              <a:spcAft>
                <a:spcPts val="0"/>
              </a:spcAft>
            </a:pPr>
            <a: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t>European Climate, Infrastructure and Environment Executive Agency (CINEA)</a:t>
            </a:r>
            <a:b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br>
            <a:r>
              <a:rPr lang="en-GB" sz="1400" dirty="0">
                <a:solidFill>
                  <a:srgbClr val="035DC1"/>
                </a:solidFill>
                <a:latin typeface="Calibri" panose="020F0502020204030204" pitchFamily="34" charset="0"/>
                <a:ea typeface="Calibri" panose="020F0502020204030204" pitchFamily="34" charset="0"/>
                <a:cs typeface="Calibri" panose="020F0502020204030204" pitchFamily="34" charset="0"/>
              </a:rPr>
              <a:t>Established by the European Commission</a:t>
            </a:r>
            <a: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t/>
            </a:r>
            <a:b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br>
            <a:endParaRPr lang="en-GB" sz="1400" dirty="0">
              <a:solidFill>
                <a:srgbClr val="035D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rgbClr val="035DC1"/>
                </a:solidFill>
                <a:latin typeface="Calibri" panose="020F0502020204030204" pitchFamily="34" charset="0"/>
                <a:ea typeface="Calibri" panose="020F0502020204030204" pitchFamily="34" charset="0"/>
                <a:cs typeface="Calibri" panose="020F0502020204030204" pitchFamily="34" charset="0"/>
              </a:rPr>
              <a:t>Chaussée de Wavre 910</a:t>
            </a:r>
          </a:p>
          <a:p>
            <a:pPr>
              <a:lnSpc>
                <a:spcPct val="107000"/>
              </a:lnSpc>
              <a:spcAft>
                <a:spcPts val="0"/>
              </a:spcAft>
            </a:pPr>
            <a:r>
              <a:rPr lang="fr-FR" sz="1400" dirty="0">
                <a:solidFill>
                  <a:srgbClr val="035DC1"/>
                </a:solidFill>
                <a:latin typeface="Calibri" panose="020F0502020204030204" pitchFamily="34" charset="0"/>
                <a:ea typeface="Calibri" panose="020F0502020204030204" pitchFamily="34" charset="0"/>
                <a:cs typeface="Calibri" panose="020F0502020204030204" pitchFamily="34" charset="0"/>
              </a:rPr>
              <a:t>B-1040 Brussels, </a:t>
            </a:r>
            <a:r>
              <a:rPr lang="fr-FR" sz="1400" dirty="0" err="1" smtClean="0">
                <a:solidFill>
                  <a:srgbClr val="035DC1"/>
                </a:solidFill>
                <a:latin typeface="Calibri" panose="020F0502020204030204" pitchFamily="34" charset="0"/>
                <a:ea typeface="Calibri" panose="020F0502020204030204" pitchFamily="34" charset="0"/>
                <a:cs typeface="Calibri" panose="020F0502020204030204" pitchFamily="34" charset="0"/>
              </a:rPr>
              <a:t>Belgium</a:t>
            </a:r>
            <a:endParaRPr lang="fr-FR" sz="1400" dirty="0" smtClean="0">
              <a:solidFill>
                <a:srgbClr val="035DC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fr-FR" sz="1400" dirty="0" smtClean="0">
                <a:solidFill>
                  <a:srgbClr val="035DC1"/>
                </a:solidFill>
                <a:latin typeface="Calibri" panose="020F0502020204030204" pitchFamily="34" charset="0"/>
                <a:ea typeface="Calibri" panose="020F0502020204030204" pitchFamily="34" charset="0"/>
                <a:cs typeface="Calibri" panose="020F0502020204030204" pitchFamily="34" charset="0"/>
              </a:rPr>
              <a:t>Tel: </a:t>
            </a:r>
            <a:r>
              <a:rPr lang="en-GB" sz="1400" dirty="0" smtClean="0">
                <a:solidFill>
                  <a:srgbClr val="035DC1"/>
                </a:solidFill>
                <a:latin typeface="Calibri" panose="020F0502020204030204" pitchFamily="34" charset="0"/>
                <a:ea typeface="Calibri" panose="020F0502020204030204" pitchFamily="34" charset="0"/>
                <a:cs typeface="Calibri" panose="020F0502020204030204" pitchFamily="34" charset="0"/>
              </a:rPr>
              <a:t>+32 </a:t>
            </a:r>
            <a:r>
              <a:rPr lang="en-GB" sz="1400" dirty="0">
                <a:solidFill>
                  <a:srgbClr val="035DC1"/>
                </a:solidFill>
                <a:latin typeface="Calibri" panose="020F0502020204030204" pitchFamily="34" charset="0"/>
                <a:ea typeface="Calibri" panose="020F0502020204030204" pitchFamily="34" charset="0"/>
                <a:cs typeface="Calibri" panose="020F0502020204030204" pitchFamily="34" charset="0"/>
              </a:rPr>
              <a:t>2 295 </a:t>
            </a:r>
            <a:r>
              <a:rPr lang="en-GB" sz="1400" dirty="0" smtClean="0">
                <a:solidFill>
                  <a:srgbClr val="035DC1"/>
                </a:solidFill>
                <a:latin typeface="Calibri" panose="020F0502020204030204" pitchFamily="34" charset="0"/>
                <a:ea typeface="Calibri" panose="020F0502020204030204" pitchFamily="34" charset="0"/>
                <a:cs typeface="Calibri" panose="020F0502020204030204" pitchFamily="34" charset="0"/>
              </a:rPr>
              <a:t>52 52</a:t>
            </a:r>
            <a: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t/>
            </a:r>
            <a:br>
              <a:rPr lang="en-GB" sz="1400" b="1" dirty="0">
                <a:solidFill>
                  <a:srgbClr val="035DC1"/>
                </a:solidFill>
                <a:latin typeface="Calibri" panose="020F0502020204030204" pitchFamily="34" charset="0"/>
                <a:ea typeface="Calibri" panose="020F0502020204030204" pitchFamily="34" charset="0"/>
                <a:cs typeface="Calibri" panose="020F0502020204030204" pitchFamily="34" charset="0"/>
              </a:rPr>
            </a:br>
            <a:r>
              <a:rPr lang="en-GB" sz="1400" u="sng" dirty="0" smtClean="0">
                <a:solidFill>
                  <a:srgbClr val="035DC1"/>
                </a:solidFill>
                <a:latin typeface="Calibri" panose="020F0502020204030204" pitchFamily="34" charset="0"/>
                <a:ea typeface="Calibri" panose="020F0502020204030204" pitchFamily="34" charset="0"/>
                <a:cs typeface="Calibri" panose="020F0502020204030204" pitchFamily="34" charset="0"/>
                <a:hlinkClick r:id="rId2"/>
              </a:rPr>
              <a:t>http</a:t>
            </a:r>
            <a:r>
              <a:rPr lang="en-GB" sz="1400" u="sng" dirty="0">
                <a:solidFill>
                  <a:srgbClr val="035DC1"/>
                </a:solidFill>
                <a:latin typeface="Calibri" panose="020F0502020204030204" pitchFamily="34" charset="0"/>
                <a:ea typeface="Calibri" panose="020F0502020204030204" pitchFamily="34" charset="0"/>
                <a:cs typeface="Calibri" panose="020F0502020204030204" pitchFamily="34" charset="0"/>
                <a:hlinkClick r:id="rId2"/>
              </a:rPr>
              <a:t>://cinea.ec.europa.eu/</a:t>
            </a:r>
            <a:endParaRPr lang="en-GB" sz="1400" dirty="0">
              <a:solidFill>
                <a:srgbClr val="035D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035DC1"/>
                </a:solidFill>
                <a:latin typeface="Calibri" panose="020F0502020204030204" pitchFamily="34" charset="0"/>
                <a:ea typeface="Times New Roman" panose="02020603050405020304" pitchFamily="18" charset="0"/>
                <a:cs typeface="Times New Roman" panose="02020603050405020304" pitchFamily="18" charset="0"/>
              </a:rPr>
              <a:t>Follow CINEA on </a:t>
            </a:r>
            <a:r>
              <a:rPr lang="en-GB" sz="1400" u="sng" dirty="0">
                <a:solidFill>
                  <a:srgbClr val="035DC1"/>
                </a:solidFill>
                <a:latin typeface="Calibri" panose="020F0502020204030204" pitchFamily="34" charset="0"/>
                <a:ea typeface="Times New Roman" panose="02020603050405020304" pitchFamily="18" charset="0"/>
                <a:cs typeface="Times New Roman" panose="02020603050405020304" pitchFamily="18" charset="0"/>
                <a:hlinkClick r:id="rId3"/>
              </a:rPr>
              <a:t>Twitter</a:t>
            </a:r>
            <a:r>
              <a:rPr lang="en-GB" sz="1400" dirty="0">
                <a:solidFill>
                  <a:srgbClr val="035DC1"/>
                </a:solidFill>
                <a:latin typeface="Calibri" panose="020F0502020204030204" pitchFamily="34" charset="0"/>
                <a:ea typeface="Times New Roman" panose="02020603050405020304" pitchFamily="18" charset="0"/>
                <a:cs typeface="Times New Roman" panose="02020603050405020304" pitchFamily="18" charset="0"/>
              </a:rPr>
              <a:t>, </a:t>
            </a:r>
            <a:r>
              <a:rPr lang="en-GB" sz="1400" u="sng" dirty="0" err="1">
                <a:solidFill>
                  <a:srgbClr val="035DC1"/>
                </a:solidFill>
                <a:latin typeface="Calibri" panose="020F0502020204030204" pitchFamily="34" charset="0"/>
                <a:ea typeface="Times New Roman" panose="02020603050405020304" pitchFamily="18" charset="0"/>
                <a:cs typeface="Times New Roman" panose="02020603050405020304" pitchFamily="18" charset="0"/>
                <a:hlinkClick r:id="rId4"/>
              </a:rPr>
              <a:t>Linkedin</a:t>
            </a:r>
            <a:r>
              <a:rPr lang="en-GB" sz="1400" dirty="0">
                <a:solidFill>
                  <a:srgbClr val="035DC1"/>
                </a:solidFill>
                <a:latin typeface="Calibri" panose="020F0502020204030204" pitchFamily="34" charset="0"/>
                <a:ea typeface="Times New Roman" panose="02020603050405020304" pitchFamily="18" charset="0"/>
                <a:cs typeface="Times New Roman" panose="02020603050405020304" pitchFamily="18" charset="0"/>
              </a:rPr>
              <a:t> and </a:t>
            </a:r>
            <a:r>
              <a:rPr lang="en-GB" sz="1400" u="sng" dirty="0">
                <a:solidFill>
                  <a:srgbClr val="035DC1"/>
                </a:solidFill>
                <a:latin typeface="Calibri" panose="020F0502020204030204" pitchFamily="34" charset="0"/>
                <a:ea typeface="Times New Roman" panose="02020603050405020304" pitchFamily="18" charset="0"/>
                <a:cs typeface="Times New Roman" panose="02020603050405020304" pitchFamily="18" charset="0"/>
                <a:hlinkClick r:id="rId5"/>
              </a:rPr>
              <a:t>YouTube</a:t>
            </a:r>
            <a:endParaRPr lang="en-GB" sz="1400" dirty="0">
              <a:solidFill>
                <a:srgbClr val="035DC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20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336661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1276" y="226881"/>
            <a:ext cx="7703612" cy="9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CINEA at a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glance</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(I)</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852265" y="1537563"/>
            <a:ext cx="10576367" cy="440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just" defTabSz="914400" rtl="0" eaLnBrk="0" fontAlgn="base" latinLnBrk="0" hangingPunct="0">
              <a:lnSpc>
                <a:spcPct val="100000"/>
              </a:lnSpc>
              <a:spcBef>
                <a:spcPct val="20000"/>
              </a:spcBef>
              <a:spcAft>
                <a:spcPts val="1200"/>
              </a:spcAft>
              <a:buClr>
                <a:srgbClr val="024EA2"/>
              </a:buClr>
              <a:buSzPct val="110000"/>
              <a:buFont typeface="Wingdings" pitchFamily="2" charset="2"/>
              <a:buChar char="§"/>
              <a:tabLst/>
              <a:defRPr/>
            </a:pPr>
            <a:r>
              <a:rPr kumimoji="0" lang="fr-BE" sz="2200" b="0" i="0" u="none" strike="noStrike" kern="0" cap="none" spc="0" normalizeH="0" baseline="0" noProof="0" dirty="0" smtClean="0">
                <a:ln>
                  <a:noFill/>
                </a:ln>
                <a:solidFill>
                  <a:srgbClr val="0F5494"/>
                </a:solidFill>
                <a:effectLst/>
                <a:uLnTx/>
                <a:uFillTx/>
                <a:latin typeface="Verdana"/>
                <a:ea typeface="+mn-ea"/>
              </a:rPr>
              <a:t>An </a:t>
            </a:r>
            <a:r>
              <a:rPr kumimoji="0" lang="fr-BE" sz="2200" b="1" i="0" u="none" strike="noStrike" kern="0" cap="none" spc="0" normalizeH="0" baseline="0" noProof="0" dirty="0" err="1" smtClean="0">
                <a:ln>
                  <a:noFill/>
                </a:ln>
                <a:solidFill>
                  <a:srgbClr val="0F5494"/>
                </a:solidFill>
                <a:effectLst/>
                <a:uLnTx/>
                <a:uFillTx/>
                <a:latin typeface="Verdana"/>
                <a:ea typeface="+mn-ea"/>
              </a:rPr>
              <a:t>Executive</a:t>
            </a:r>
            <a:r>
              <a:rPr kumimoji="0" lang="fr-BE" sz="2200" b="1" i="0" u="none" strike="noStrike" kern="0" cap="none" spc="0" normalizeH="0" baseline="0" noProof="0" dirty="0" smtClean="0">
                <a:ln>
                  <a:noFill/>
                </a:ln>
                <a:solidFill>
                  <a:srgbClr val="0F5494"/>
                </a:solidFill>
                <a:effectLst/>
                <a:uLnTx/>
                <a:uFillTx/>
                <a:latin typeface="Verdana"/>
                <a:ea typeface="+mn-ea"/>
              </a:rPr>
              <a:t> Agency </a:t>
            </a:r>
            <a:r>
              <a:rPr kumimoji="0" lang="fr-BE" sz="2200" b="0" i="0" u="none" strike="noStrike" kern="0" cap="none" spc="0" normalizeH="0" baseline="0" noProof="0" dirty="0" err="1" smtClean="0">
                <a:ln>
                  <a:noFill/>
                </a:ln>
                <a:solidFill>
                  <a:srgbClr val="0F5494"/>
                </a:solidFill>
                <a:effectLst/>
                <a:uLnTx/>
                <a:uFillTx/>
                <a:latin typeface="Verdana"/>
                <a:ea typeface="+mn-ea"/>
              </a:rPr>
              <a:t>established</a:t>
            </a:r>
            <a:r>
              <a:rPr kumimoji="0" lang="fr-BE" sz="2200" b="0" i="0" u="none" strike="noStrike" kern="0" cap="none" spc="0" normalizeH="0" baseline="0" noProof="0" dirty="0" smtClean="0">
                <a:ln>
                  <a:noFill/>
                </a:ln>
                <a:solidFill>
                  <a:srgbClr val="0F5494"/>
                </a:solidFill>
                <a:effectLst/>
                <a:uLnTx/>
                <a:uFillTx/>
                <a:latin typeface="Verdana"/>
                <a:ea typeface="+mn-ea"/>
              </a:rPr>
              <a:t>/</a:t>
            </a:r>
            <a:r>
              <a:rPr kumimoji="0" lang="fr-BE" sz="2200" b="0" i="0" u="none" strike="noStrike" kern="0" cap="none" spc="0" normalizeH="0" baseline="0" noProof="0" dirty="0" err="1" smtClean="0">
                <a:ln>
                  <a:noFill/>
                </a:ln>
                <a:solidFill>
                  <a:srgbClr val="0F5494"/>
                </a:solidFill>
                <a:effectLst/>
                <a:uLnTx/>
                <a:uFillTx/>
                <a:latin typeface="Verdana"/>
                <a:ea typeface="+mn-ea"/>
              </a:rPr>
              <a:t>supervised</a:t>
            </a:r>
            <a:r>
              <a:rPr kumimoji="0" lang="fr-BE" sz="2200" b="0" i="0" u="none" strike="noStrike" kern="0" cap="none" spc="0" normalizeH="0" baseline="0" noProof="0" dirty="0" smtClean="0">
                <a:ln>
                  <a:noFill/>
                </a:ln>
                <a:solidFill>
                  <a:srgbClr val="0F5494"/>
                </a:solidFill>
                <a:effectLst/>
                <a:uLnTx/>
                <a:uFillTx/>
                <a:latin typeface="Verdana"/>
                <a:ea typeface="+mn-ea"/>
              </a:rPr>
              <a:t> by the Commission (parent </a:t>
            </a:r>
            <a:r>
              <a:rPr kumimoji="0" lang="fr-BE" sz="2200" b="0" i="0" u="none" strike="noStrike" kern="0" cap="none" spc="0" normalizeH="0" baseline="0" noProof="0" dirty="0" err="1" smtClean="0">
                <a:ln>
                  <a:noFill/>
                </a:ln>
                <a:solidFill>
                  <a:srgbClr val="0F5494"/>
                </a:solidFill>
                <a:effectLst/>
                <a:uLnTx/>
                <a:uFillTx/>
                <a:latin typeface="Verdana"/>
                <a:ea typeface="+mn-ea"/>
              </a:rPr>
              <a:t>DGs</a:t>
            </a:r>
            <a:r>
              <a:rPr kumimoji="0" lang="fr-BE" sz="2200" b="0" i="0" u="none" strike="noStrike" kern="0" cap="none" spc="0" normalizeH="0" baseline="0" noProof="0" dirty="0" smtClean="0">
                <a:ln>
                  <a:noFill/>
                </a:ln>
                <a:solidFill>
                  <a:srgbClr val="0F5494"/>
                </a:solidFill>
                <a:effectLst/>
                <a:uLnTx/>
                <a:uFillTx/>
                <a:latin typeface="Verdana"/>
                <a:ea typeface="+mn-ea"/>
              </a:rPr>
              <a:t> MOVE, RTD, ENER, CLIMA, REGIO, MARE,</a:t>
            </a:r>
            <a:r>
              <a:rPr kumimoji="0" lang="fr-BE" sz="2200" b="0" i="0" u="none" strike="noStrike" kern="0" cap="none" spc="0" normalizeH="0" noProof="0" dirty="0" smtClean="0">
                <a:ln>
                  <a:noFill/>
                </a:ln>
                <a:solidFill>
                  <a:srgbClr val="0F5494"/>
                </a:solidFill>
                <a:effectLst/>
                <a:uLnTx/>
                <a:uFillTx/>
                <a:latin typeface="Verdana"/>
                <a:ea typeface="+mn-ea"/>
              </a:rPr>
              <a:t> ENV</a:t>
            </a:r>
            <a:r>
              <a:rPr kumimoji="0" lang="fr-BE" sz="2200" b="0" i="0" u="none" strike="noStrike" kern="0" cap="none" spc="0" normalizeH="0" baseline="0" noProof="0" dirty="0" smtClean="0">
                <a:ln>
                  <a:noFill/>
                </a:ln>
                <a:solidFill>
                  <a:srgbClr val="0F5494"/>
                </a:solidFill>
                <a:effectLst/>
                <a:uLnTx/>
                <a:uFillTx/>
                <a:latin typeface="Verdana"/>
                <a:ea typeface="+mn-ea"/>
              </a:rPr>
              <a:t>)</a:t>
            </a:r>
          </a:p>
          <a:p>
            <a:pPr marL="342900" marR="0" lvl="0" indent="-342900" algn="just" defTabSz="914400" rtl="0" eaLnBrk="0" fontAlgn="base" latinLnBrk="0" hangingPunct="0">
              <a:lnSpc>
                <a:spcPct val="100000"/>
              </a:lnSpc>
              <a:spcBef>
                <a:spcPts val="600"/>
              </a:spcBef>
              <a:spcAft>
                <a:spcPts val="1200"/>
              </a:spcAft>
              <a:buClr>
                <a:srgbClr val="024EA2"/>
              </a:buClr>
              <a:buSzPct val="110000"/>
              <a:buFont typeface="Wingdings" pitchFamily="2" charset="2"/>
              <a:buChar char="§"/>
              <a:tabLst/>
              <a:defRPr/>
            </a:pPr>
            <a:r>
              <a:rPr kumimoji="0" lang="en-GB" sz="2200" b="0" i="0" u="none" strike="noStrike" kern="0" cap="none" spc="0" normalizeH="0" baseline="0" noProof="0" dirty="0" smtClean="0">
                <a:ln>
                  <a:noFill/>
                </a:ln>
                <a:solidFill>
                  <a:srgbClr val="0F5494"/>
                </a:solidFill>
                <a:effectLst/>
                <a:uLnTx/>
                <a:uFillTx/>
                <a:latin typeface="Verdana"/>
                <a:ea typeface="+mn-ea"/>
              </a:rPr>
              <a:t>Entrusted with certain tasks relating </a:t>
            </a:r>
            <a:r>
              <a:rPr kumimoji="0" lang="en-GB" sz="2200" b="0" i="0" u="none" strike="noStrike" kern="0" cap="none" spc="0" normalizeH="0" baseline="0" noProof="0" dirty="0" err="1" smtClean="0">
                <a:ln>
                  <a:noFill/>
                </a:ln>
                <a:solidFill>
                  <a:srgbClr val="0F5494"/>
                </a:solidFill>
                <a:effectLst/>
                <a:uLnTx/>
                <a:uFillTx/>
                <a:latin typeface="Verdana"/>
                <a:ea typeface="+mn-ea"/>
              </a:rPr>
              <a:t>i.a</a:t>
            </a:r>
            <a:r>
              <a:rPr kumimoji="0" lang="en-GB" sz="2200" b="0" i="0" u="none" strike="noStrike" kern="0" cap="none" spc="0" normalizeH="0" baseline="0" noProof="0" dirty="0" smtClean="0">
                <a:ln>
                  <a:noFill/>
                </a:ln>
                <a:solidFill>
                  <a:srgbClr val="0F5494"/>
                </a:solidFill>
                <a:effectLst/>
                <a:uLnTx/>
                <a:uFillTx/>
                <a:latin typeface="Verdana"/>
                <a:ea typeface="+mn-ea"/>
              </a:rPr>
              <a:t>. to the </a:t>
            </a:r>
            <a:r>
              <a:rPr kumimoji="0" lang="en-GB" sz="2200" b="1" i="0" u="none" strike="noStrike" kern="0" cap="none" spc="0" normalizeH="0" baseline="0" noProof="0" dirty="0" smtClean="0">
                <a:ln>
                  <a:noFill/>
                </a:ln>
                <a:solidFill>
                  <a:srgbClr val="E7511E"/>
                </a:solidFill>
                <a:effectLst/>
                <a:uLnTx/>
                <a:uFillTx/>
                <a:latin typeface="Verdana"/>
                <a:ea typeface="+mn-ea"/>
              </a:rPr>
              <a:t>management of the CEF Programme</a:t>
            </a:r>
            <a:r>
              <a:rPr kumimoji="0" lang="en-GB" sz="2200" b="0" i="0" u="none" strike="noStrike" kern="0" cap="none" spc="0" normalizeH="0" baseline="0" noProof="0" dirty="0" smtClean="0">
                <a:ln>
                  <a:noFill/>
                </a:ln>
                <a:solidFill>
                  <a:srgbClr val="0F5494"/>
                </a:solidFill>
                <a:effectLst/>
                <a:uLnTx/>
                <a:uFillTx/>
                <a:latin typeface="Verdana"/>
                <a:ea typeface="+mn-ea"/>
              </a:rPr>
              <a:t> and the related </a:t>
            </a:r>
            <a:r>
              <a:rPr kumimoji="0" lang="en-GB" sz="2200" b="1" i="0" u="none" strike="noStrike" kern="0" cap="none" spc="0" normalizeH="0" baseline="0" noProof="0" dirty="0" smtClean="0">
                <a:ln>
                  <a:noFill/>
                </a:ln>
                <a:solidFill>
                  <a:srgbClr val="0F5494"/>
                </a:solidFill>
                <a:effectLst/>
                <a:uLnTx/>
                <a:uFillTx/>
                <a:latin typeface="Verdana"/>
                <a:ea typeface="+mn-ea"/>
              </a:rPr>
              <a:t>Union budget lines</a:t>
            </a:r>
          </a:p>
          <a:p>
            <a:pPr marL="342900" marR="0" lvl="0" indent="-342900" algn="just" defTabSz="914400" rtl="0" eaLnBrk="0" fontAlgn="base" latinLnBrk="0" hangingPunct="0">
              <a:lnSpc>
                <a:spcPct val="100000"/>
              </a:lnSpc>
              <a:spcBef>
                <a:spcPct val="20000"/>
              </a:spcBef>
              <a:spcAft>
                <a:spcPts val="1200"/>
              </a:spcAft>
              <a:buClr>
                <a:srgbClr val="024EA2"/>
              </a:buClr>
              <a:buSzPct val="110000"/>
              <a:buFont typeface="Wingdings" pitchFamily="2" charset="2"/>
              <a:buChar char="§"/>
              <a:tabLst/>
              <a:defRPr/>
            </a:pP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We have our own </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legal personality </a:t>
            </a: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and are represented by a </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Director </a:t>
            </a: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 who is an official appointed by the Commission</a:t>
            </a:r>
            <a:endParaRPr kumimoji="0" lang="en-GB" sz="2200" b="0" i="0" u="none" strike="noStrike" kern="0" cap="none" spc="0" normalizeH="0" baseline="0" noProof="0" dirty="0" smtClean="0">
              <a:ln>
                <a:noFill/>
              </a:ln>
              <a:solidFill>
                <a:srgbClr val="0F5494"/>
              </a:solidFill>
              <a:effectLst/>
              <a:uLnTx/>
              <a:uFillTx/>
              <a:latin typeface="Verdana"/>
              <a:ea typeface="+mn-ea"/>
              <a:cs typeface="Times New Roman" pitchFamily="18" charset="0"/>
            </a:endParaRPr>
          </a:p>
          <a:p>
            <a:pPr marL="342900" marR="0" lvl="0" indent="-342900" algn="just" defTabSz="914400" rtl="0" eaLnBrk="0" fontAlgn="base" latinLnBrk="0" hangingPunct="0">
              <a:lnSpc>
                <a:spcPct val="100000"/>
              </a:lnSpc>
              <a:spcBef>
                <a:spcPct val="20000"/>
              </a:spcBef>
              <a:spcAft>
                <a:spcPts val="1200"/>
              </a:spcAft>
              <a:buClr>
                <a:srgbClr val="024EA2"/>
              </a:buClr>
              <a:buSzPct val="110000"/>
              <a:buFont typeface="Wingdings" pitchFamily="2" charset="2"/>
              <a:buChar char="§"/>
              <a:tabLst/>
              <a:defRPr/>
            </a:pP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We are managed by a </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Steering Committee </a:t>
            </a: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nominated by the Commission, and by the Director aided by a </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Management Team</a:t>
            </a:r>
          </a:p>
          <a:p>
            <a:pPr marL="342900" marR="0" lvl="0" indent="-342900" algn="just" defTabSz="914400" rtl="0" eaLnBrk="0" fontAlgn="base" latinLnBrk="0" hangingPunct="0">
              <a:lnSpc>
                <a:spcPct val="100000"/>
              </a:lnSpc>
              <a:spcBef>
                <a:spcPct val="20000"/>
              </a:spcBef>
              <a:spcAft>
                <a:spcPts val="1200"/>
              </a:spcAft>
              <a:buClr>
                <a:srgbClr val="024EA2"/>
              </a:buClr>
              <a:buSzPct val="110000"/>
              <a:buFont typeface="Wingdings" pitchFamily="2" charset="2"/>
              <a:buChar char="§"/>
              <a:tabLst/>
              <a:defRPr/>
            </a:pP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Our procedures</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 </a:t>
            </a: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follow the </a:t>
            </a:r>
            <a:r>
              <a:rPr kumimoji="0" lang="en-US" sz="2200" b="1" i="0" u="none" strike="noStrike" kern="0" cap="none" spc="0" normalizeH="0" baseline="0" noProof="0" dirty="0" smtClean="0">
                <a:ln>
                  <a:noFill/>
                </a:ln>
                <a:solidFill>
                  <a:srgbClr val="0F5494"/>
                </a:solidFill>
                <a:effectLst/>
                <a:uLnTx/>
                <a:uFillTx/>
                <a:latin typeface="Verdana"/>
                <a:ea typeface="+mn-ea"/>
                <a:cs typeface="Times New Roman" pitchFamily="18" charset="0"/>
              </a:rPr>
              <a:t>EU Financial Regulation </a:t>
            </a:r>
            <a:r>
              <a:rPr kumimoji="0" lang="en-US" sz="2200" b="0" i="0" u="none" strike="noStrike" kern="0" cap="none" spc="0" normalizeH="0" baseline="0" noProof="0" dirty="0" smtClean="0">
                <a:ln>
                  <a:noFill/>
                </a:ln>
                <a:solidFill>
                  <a:srgbClr val="0F5494"/>
                </a:solidFill>
                <a:effectLst/>
                <a:uLnTx/>
                <a:uFillTx/>
                <a:latin typeface="Verdana"/>
                <a:ea typeface="+mn-ea"/>
                <a:cs typeface="Times New Roman" pitchFamily="18" charset="0"/>
              </a:rPr>
              <a:t>and the Commission rules</a:t>
            </a:r>
            <a:endParaRPr kumimoji="0" lang="en-GB" sz="2200" b="0" i="0" u="none" strike="noStrike" kern="0" cap="none" spc="0" normalizeH="0" baseline="0" noProof="0" dirty="0" smtClean="0">
              <a:ln>
                <a:noFill/>
              </a:ln>
              <a:solidFill>
                <a:srgbClr val="0F5494"/>
              </a:solidFill>
              <a:effectLst/>
              <a:uLnTx/>
              <a:uFillTx/>
              <a:latin typeface="Verdana"/>
              <a:ea typeface="+mn-ea"/>
              <a:cs typeface="Times New Roman" pitchFamily="18" charset="0"/>
            </a:endParaRPr>
          </a:p>
          <a:p>
            <a:pPr marL="177800" marR="0" lvl="0" indent="-177800" algn="just" defTabSz="914400" rtl="0" eaLnBrk="0" fontAlgn="base" latinLnBrk="0" hangingPunct="0">
              <a:lnSpc>
                <a:spcPct val="100000"/>
              </a:lnSpc>
              <a:spcBef>
                <a:spcPct val="20000"/>
              </a:spcBef>
              <a:spcAft>
                <a:spcPct val="0"/>
              </a:spcAft>
              <a:buClr>
                <a:srgbClr val="FFFFFF"/>
              </a:buClr>
              <a:buSzTx/>
              <a:buFontTx/>
              <a:buNone/>
              <a:tabLst/>
              <a:defRPr/>
            </a:pPr>
            <a:endParaRPr kumimoji="0" lang="en-GB" sz="2200" b="0" i="1" u="none" strike="noStrike" kern="0" cap="none" spc="0" normalizeH="0" baseline="0" noProof="0" dirty="0" smtClean="0">
              <a:ln>
                <a:noFill/>
              </a:ln>
              <a:solidFill>
                <a:srgbClr val="0F5494"/>
              </a:solidFill>
              <a:effectLst/>
              <a:uLnTx/>
              <a:uFillTx/>
              <a:latin typeface="Verdana"/>
              <a:ea typeface="+mn-ea"/>
            </a:endParaRPr>
          </a:p>
        </p:txBody>
      </p:sp>
    </p:spTree>
    <p:extLst>
      <p:ext uri="{BB962C8B-B14F-4D97-AF65-F5344CB8AC3E}">
        <p14:creationId xmlns:p14="http://schemas.microsoft.com/office/powerpoint/2010/main" val="89945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bwMode="auto">
          <a:xfrm>
            <a:off x="1367521" y="1394192"/>
            <a:ext cx="40401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bg1"/>
              </a:buClr>
              <a:buNone/>
              <a:defRPr sz="2400" b="1" i="1">
                <a:solidFill>
                  <a:srgbClr val="0F5494"/>
                </a:solidFill>
                <a:latin typeface="+mn-lt"/>
                <a:ea typeface="+mn-ea"/>
                <a:cs typeface="+mn-cs"/>
              </a:defRPr>
            </a:lvl1pPr>
            <a:lvl2pPr marL="457200" indent="0" algn="l" rtl="0" eaLnBrk="0" fontAlgn="base" hangingPunct="0">
              <a:spcBef>
                <a:spcPct val="20000"/>
              </a:spcBef>
              <a:spcAft>
                <a:spcPct val="0"/>
              </a:spcAft>
              <a:buClr>
                <a:srgbClr val="009FBA"/>
              </a:buClr>
              <a:buNone/>
              <a:defRPr sz="2000" b="1">
                <a:solidFill>
                  <a:srgbClr val="0F5494"/>
                </a:solidFill>
                <a:latin typeface="+mn-lt"/>
              </a:defRPr>
            </a:lvl2pPr>
            <a:lvl3pPr marL="914400" indent="0" algn="l" rtl="0" eaLnBrk="0" fontAlgn="base" hangingPunct="0">
              <a:spcBef>
                <a:spcPct val="20000"/>
              </a:spcBef>
              <a:spcAft>
                <a:spcPct val="0"/>
              </a:spcAft>
              <a:buNone/>
              <a:defRPr sz="1800" b="1">
                <a:solidFill>
                  <a:srgbClr val="0F5494"/>
                </a:solidFill>
                <a:latin typeface="+mn-lt"/>
              </a:defRPr>
            </a:lvl3pPr>
            <a:lvl4pPr marL="1371600" indent="0" algn="l" rtl="0" eaLnBrk="0" fontAlgn="base" hangingPunct="0">
              <a:spcBef>
                <a:spcPct val="20000"/>
              </a:spcBef>
              <a:spcAft>
                <a:spcPct val="0"/>
              </a:spcAft>
              <a:buNone/>
              <a:defRPr sz="1600" b="1">
                <a:solidFill>
                  <a:schemeClr val="tx1"/>
                </a:solidFill>
                <a:latin typeface="Arial" charset="0"/>
              </a:defRPr>
            </a:lvl4pPr>
            <a:lvl5pPr marL="1828800" indent="0" algn="l" rtl="0" eaLnBrk="0" fontAlgn="base" hangingPunct="0">
              <a:spcBef>
                <a:spcPct val="20000"/>
              </a:spcBef>
              <a:spcAft>
                <a:spcPct val="0"/>
              </a:spcAft>
              <a:buNone/>
              <a:defRPr sz="1600" b="1">
                <a:solidFill>
                  <a:schemeClr val="tx1"/>
                </a:solidFill>
                <a:latin typeface="Arial" charset="0"/>
              </a:defRPr>
            </a:lvl5pPr>
            <a:lvl6pPr marL="2286000" indent="0" algn="l" rtl="0" fontAlgn="base">
              <a:spcBef>
                <a:spcPct val="20000"/>
              </a:spcBef>
              <a:spcAft>
                <a:spcPct val="0"/>
              </a:spcAft>
              <a:buNone/>
              <a:defRPr sz="1600" b="1">
                <a:solidFill>
                  <a:schemeClr val="tx1"/>
                </a:solidFill>
                <a:latin typeface="Arial" charset="0"/>
              </a:defRPr>
            </a:lvl6pPr>
            <a:lvl7pPr marL="2743200" indent="0" algn="l" rtl="0" fontAlgn="base">
              <a:spcBef>
                <a:spcPct val="20000"/>
              </a:spcBef>
              <a:spcAft>
                <a:spcPct val="0"/>
              </a:spcAft>
              <a:buNone/>
              <a:defRPr sz="1600" b="1">
                <a:solidFill>
                  <a:schemeClr val="tx1"/>
                </a:solidFill>
                <a:latin typeface="Arial" charset="0"/>
              </a:defRPr>
            </a:lvl7pPr>
            <a:lvl8pPr marL="3200400" indent="0" algn="l" rtl="0" fontAlgn="base">
              <a:spcBef>
                <a:spcPct val="20000"/>
              </a:spcBef>
              <a:spcAft>
                <a:spcPct val="0"/>
              </a:spcAft>
              <a:buNone/>
              <a:defRPr sz="1600" b="1">
                <a:solidFill>
                  <a:schemeClr val="tx1"/>
                </a:solidFill>
                <a:latin typeface="Arial" charset="0"/>
              </a:defRPr>
            </a:lvl8pPr>
            <a:lvl9pPr marL="3657600" indent="0" algn="l" rtl="0" fontAlgn="base">
              <a:spcBef>
                <a:spcPct val="20000"/>
              </a:spcBef>
              <a:spcAft>
                <a:spcPct val="0"/>
              </a:spcAft>
              <a:buNone/>
              <a:defRPr sz="1600" b="1">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en-GB" altLang="en-US" sz="2400" b="1" i="0" u="none" strike="noStrike" kern="0" cap="none" spc="0" normalizeH="0" baseline="0" noProof="0" dirty="0" smtClean="0">
                <a:ln>
                  <a:noFill/>
                </a:ln>
                <a:solidFill>
                  <a:srgbClr val="0F5494"/>
                </a:solidFill>
                <a:effectLst/>
                <a:uLnTx/>
                <a:uFillTx/>
                <a:latin typeface="Verdana"/>
                <a:ea typeface="+mn-ea"/>
                <a:cs typeface="+mn-cs"/>
              </a:rPr>
              <a:t>European Commission</a:t>
            </a:r>
            <a:endParaRPr kumimoji="0" lang="en-GB" altLang="en-US" sz="2400" b="0" i="0" u="none" strike="noStrike" kern="0" cap="none" spc="0" normalizeH="0" baseline="0" noProof="0" dirty="0" smtClean="0">
              <a:ln>
                <a:noFill/>
              </a:ln>
              <a:solidFill>
                <a:srgbClr val="0F5494"/>
              </a:solidFill>
              <a:effectLst/>
              <a:uLnTx/>
              <a:uFillTx/>
              <a:latin typeface="Verdana"/>
              <a:ea typeface="+mn-ea"/>
              <a:cs typeface="+mn-cs"/>
            </a:endParaRPr>
          </a:p>
        </p:txBody>
      </p:sp>
      <p:sp>
        <p:nvSpPr>
          <p:cNvPr id="7" name="Content Placeholder 5"/>
          <p:cNvSpPr txBox="1">
            <a:spLocks/>
          </p:cNvSpPr>
          <p:nvPr/>
        </p:nvSpPr>
        <p:spPr bwMode="auto">
          <a:xfrm>
            <a:off x="1367521" y="2113328"/>
            <a:ext cx="4843498" cy="34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8900" indent="-889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55600" algn="l" rtl="0" eaLnBrk="0" fontAlgn="base" hangingPunct="0">
              <a:spcBef>
                <a:spcPct val="20000"/>
              </a:spcBef>
              <a:spcAft>
                <a:spcPct val="0"/>
              </a:spcAft>
              <a:defRPr sz="1800">
                <a:solidFill>
                  <a:srgbClr val="0F5494"/>
                </a:solidFill>
                <a:latin typeface="+mn-lt"/>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600">
                <a:solidFill>
                  <a:schemeClr val="tx1"/>
                </a:solidFill>
                <a:latin typeface="Arial" charset="0"/>
              </a:defRPr>
            </a:lvl5pPr>
            <a:lvl6pPr marL="2514600" indent="-228600" algn="l" rtl="0" fontAlgn="base">
              <a:spcBef>
                <a:spcPct val="20000"/>
              </a:spcBef>
              <a:spcAft>
                <a:spcPct val="0"/>
              </a:spcAft>
              <a:buChar char="»"/>
              <a:defRPr sz="1600">
                <a:solidFill>
                  <a:schemeClr val="tx1"/>
                </a:solidFill>
                <a:latin typeface="Arial" charset="0"/>
              </a:defRPr>
            </a:lvl6pPr>
            <a:lvl7pPr marL="2971800" indent="-228600" algn="l" rtl="0" fontAlgn="base">
              <a:spcBef>
                <a:spcPct val="20000"/>
              </a:spcBef>
              <a:spcAft>
                <a:spcPct val="0"/>
              </a:spcAft>
              <a:buChar char="»"/>
              <a:defRPr sz="1600">
                <a:solidFill>
                  <a:schemeClr val="tx1"/>
                </a:solidFill>
                <a:latin typeface="Arial" charset="0"/>
              </a:defRPr>
            </a:lvl7pPr>
            <a:lvl8pPr marL="3429000" indent="-228600" algn="l" rtl="0" fontAlgn="base">
              <a:spcBef>
                <a:spcPct val="20000"/>
              </a:spcBef>
              <a:spcAft>
                <a:spcPct val="0"/>
              </a:spcAft>
              <a:buChar char="»"/>
              <a:defRPr sz="1600">
                <a:solidFill>
                  <a:schemeClr val="tx1"/>
                </a:solidFill>
                <a:latin typeface="Arial" charset="0"/>
              </a:defRPr>
            </a:lvl8pPr>
            <a:lvl9pPr marL="3886200" indent="-228600" algn="l" rtl="0" fontAlgn="base">
              <a:spcBef>
                <a:spcPct val="20000"/>
              </a:spcBef>
              <a:spcAft>
                <a:spcPct val="0"/>
              </a:spcAft>
              <a:buChar cha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Political </a:t>
            </a: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decisions regarding </a:t>
            </a: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the CEF programme</a:t>
            </a:r>
          </a:p>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endParaRPr kumimoji="0" lang="en-GB" altLang="en-US" sz="22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Defines strategy, objectives </a:t>
            </a:r>
            <a:b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b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and priority areas of action</a:t>
            </a:r>
          </a:p>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endParaRPr kumimoji="0" lang="en-GB" altLang="en-US" sz="22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r>
              <a:rPr kumimoji="0" lang="en-GB" altLang="en-US" sz="2200" b="0" i="0" u="none" strike="noStrike" kern="0" cap="none" spc="0" normalizeH="0" baseline="0" noProof="0" dirty="0" smtClean="0">
                <a:ln>
                  <a:noFill/>
                </a:ln>
                <a:solidFill>
                  <a:srgbClr val="0F5494"/>
                </a:solidFill>
                <a:effectLst/>
                <a:uLnTx/>
                <a:uFillTx/>
                <a:latin typeface="Verdana"/>
                <a:ea typeface="+mn-ea"/>
                <a:cs typeface="+mn-cs"/>
              </a:rPr>
              <a:t>Supervises the Agency</a:t>
            </a:r>
          </a:p>
          <a:p>
            <a:pPr marL="342900" marR="0" lvl="0" indent="-342900" algn="l" defTabSz="914400" rtl="0" eaLnBrk="1" fontAlgn="base" latinLnBrk="0" hangingPunct="1">
              <a:lnSpc>
                <a:spcPct val="100000"/>
              </a:lnSpc>
              <a:spcBef>
                <a:spcPct val="20000"/>
              </a:spcBef>
              <a:spcAft>
                <a:spcPct val="0"/>
              </a:spcAft>
              <a:buClr>
                <a:srgbClr val="024EA2"/>
              </a:buClr>
              <a:buSzTx/>
              <a:buFontTx/>
              <a:buChar char="•"/>
              <a:tabLst/>
              <a:defRPr/>
            </a:pPr>
            <a:endParaRPr kumimoji="0" lang="en-GB" altLang="en-US" sz="2200" b="0" i="0" u="none" strike="noStrike" kern="0" cap="none" spc="0" normalizeH="0" baseline="0" noProof="0" dirty="0" smtClean="0">
              <a:ln>
                <a:noFill/>
              </a:ln>
              <a:solidFill>
                <a:srgbClr val="0F5494"/>
              </a:solidFill>
              <a:effectLst/>
              <a:uLnTx/>
              <a:uFillTx/>
              <a:latin typeface="Verdana"/>
              <a:ea typeface="+mn-ea"/>
              <a:cs typeface="+mn-cs"/>
            </a:endParaRPr>
          </a:p>
        </p:txBody>
      </p:sp>
      <p:sp>
        <p:nvSpPr>
          <p:cNvPr id="8" name="Text Placeholder 6"/>
          <p:cNvSpPr txBox="1">
            <a:spLocks/>
          </p:cNvSpPr>
          <p:nvPr/>
        </p:nvSpPr>
        <p:spPr bwMode="auto">
          <a:xfrm>
            <a:off x="6495565" y="1394192"/>
            <a:ext cx="4908556"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bg1"/>
              </a:buClr>
              <a:buNone/>
              <a:defRPr sz="2400" b="1" i="1">
                <a:solidFill>
                  <a:srgbClr val="0F5494"/>
                </a:solidFill>
                <a:latin typeface="+mn-lt"/>
                <a:ea typeface="+mn-ea"/>
                <a:cs typeface="+mn-cs"/>
              </a:defRPr>
            </a:lvl1pPr>
            <a:lvl2pPr marL="457200" indent="0" algn="l" rtl="0" eaLnBrk="0" fontAlgn="base" hangingPunct="0">
              <a:spcBef>
                <a:spcPct val="20000"/>
              </a:spcBef>
              <a:spcAft>
                <a:spcPct val="0"/>
              </a:spcAft>
              <a:buClr>
                <a:srgbClr val="009FBA"/>
              </a:buClr>
              <a:buNone/>
              <a:defRPr sz="2000" b="1">
                <a:solidFill>
                  <a:srgbClr val="0F5494"/>
                </a:solidFill>
                <a:latin typeface="+mn-lt"/>
              </a:defRPr>
            </a:lvl2pPr>
            <a:lvl3pPr marL="914400" indent="0" algn="l" rtl="0" eaLnBrk="0" fontAlgn="base" hangingPunct="0">
              <a:spcBef>
                <a:spcPct val="20000"/>
              </a:spcBef>
              <a:spcAft>
                <a:spcPct val="0"/>
              </a:spcAft>
              <a:buNone/>
              <a:defRPr sz="1800" b="1">
                <a:solidFill>
                  <a:srgbClr val="0F5494"/>
                </a:solidFill>
                <a:latin typeface="+mn-lt"/>
              </a:defRPr>
            </a:lvl3pPr>
            <a:lvl4pPr marL="1371600" indent="0" algn="l" rtl="0" eaLnBrk="0" fontAlgn="base" hangingPunct="0">
              <a:spcBef>
                <a:spcPct val="20000"/>
              </a:spcBef>
              <a:spcAft>
                <a:spcPct val="0"/>
              </a:spcAft>
              <a:buNone/>
              <a:defRPr sz="1600" b="1">
                <a:solidFill>
                  <a:schemeClr val="tx1"/>
                </a:solidFill>
                <a:latin typeface="Arial" charset="0"/>
              </a:defRPr>
            </a:lvl4pPr>
            <a:lvl5pPr marL="1828800" indent="0" algn="l" rtl="0" eaLnBrk="0" fontAlgn="base" hangingPunct="0">
              <a:spcBef>
                <a:spcPct val="20000"/>
              </a:spcBef>
              <a:spcAft>
                <a:spcPct val="0"/>
              </a:spcAft>
              <a:buNone/>
              <a:defRPr sz="1600" b="1">
                <a:solidFill>
                  <a:schemeClr val="tx1"/>
                </a:solidFill>
                <a:latin typeface="Arial" charset="0"/>
              </a:defRPr>
            </a:lvl5pPr>
            <a:lvl6pPr marL="2286000" indent="0" algn="l" rtl="0" fontAlgn="base">
              <a:spcBef>
                <a:spcPct val="20000"/>
              </a:spcBef>
              <a:spcAft>
                <a:spcPct val="0"/>
              </a:spcAft>
              <a:buNone/>
              <a:defRPr sz="1600" b="1">
                <a:solidFill>
                  <a:schemeClr val="tx1"/>
                </a:solidFill>
                <a:latin typeface="Arial" charset="0"/>
              </a:defRPr>
            </a:lvl6pPr>
            <a:lvl7pPr marL="2743200" indent="0" algn="l" rtl="0" fontAlgn="base">
              <a:spcBef>
                <a:spcPct val="20000"/>
              </a:spcBef>
              <a:spcAft>
                <a:spcPct val="0"/>
              </a:spcAft>
              <a:buNone/>
              <a:defRPr sz="1600" b="1">
                <a:solidFill>
                  <a:schemeClr val="tx1"/>
                </a:solidFill>
                <a:latin typeface="Arial" charset="0"/>
              </a:defRPr>
            </a:lvl7pPr>
            <a:lvl8pPr marL="3200400" indent="0" algn="l" rtl="0" fontAlgn="base">
              <a:spcBef>
                <a:spcPct val="20000"/>
              </a:spcBef>
              <a:spcAft>
                <a:spcPct val="0"/>
              </a:spcAft>
              <a:buNone/>
              <a:defRPr sz="1600" b="1">
                <a:solidFill>
                  <a:schemeClr val="tx1"/>
                </a:solidFill>
                <a:latin typeface="Arial" charset="0"/>
              </a:defRPr>
            </a:lvl8pPr>
            <a:lvl9pPr marL="3657600" indent="0" algn="l" rtl="0" fontAlgn="base">
              <a:spcBef>
                <a:spcPct val="20000"/>
              </a:spcBef>
              <a:spcAft>
                <a:spcPct val="0"/>
              </a:spcAft>
              <a:buNone/>
              <a:defRPr sz="1600" b="1">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en-GB" altLang="en-US" sz="2400" b="1" i="0" u="none" strike="noStrike" kern="0" cap="none" spc="0" normalizeH="0" baseline="0" noProof="0" dirty="0" smtClean="0">
                <a:ln>
                  <a:noFill/>
                </a:ln>
                <a:solidFill>
                  <a:srgbClr val="E7511E"/>
                </a:solidFill>
                <a:effectLst/>
                <a:uLnTx/>
                <a:uFillTx/>
                <a:latin typeface="Verdana"/>
                <a:ea typeface="+mn-ea"/>
                <a:cs typeface="+mn-cs"/>
              </a:rPr>
              <a:t>CINEA </a:t>
            </a:r>
            <a:endParaRPr kumimoji="0" lang="en-GB" altLang="en-US" sz="2400" b="0" i="0" u="none" strike="noStrike" kern="0" cap="none" spc="0" normalizeH="0" baseline="0" noProof="0" dirty="0" smtClean="0">
              <a:ln>
                <a:noFill/>
              </a:ln>
              <a:solidFill>
                <a:srgbClr val="E7511E"/>
              </a:solidFill>
              <a:effectLst/>
              <a:uLnTx/>
              <a:uFillTx/>
              <a:latin typeface="Verdana"/>
              <a:ea typeface="+mn-ea"/>
              <a:cs typeface="+mn-cs"/>
            </a:endParaRPr>
          </a:p>
        </p:txBody>
      </p:sp>
      <p:sp>
        <p:nvSpPr>
          <p:cNvPr id="9" name="Content Placeholder 7"/>
          <p:cNvSpPr txBox="1">
            <a:spLocks/>
          </p:cNvSpPr>
          <p:nvPr/>
        </p:nvSpPr>
        <p:spPr bwMode="auto">
          <a:xfrm>
            <a:off x="6495565" y="2113328"/>
            <a:ext cx="5124216" cy="34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8900" indent="-889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55600" algn="l" rtl="0" eaLnBrk="0" fontAlgn="base" hangingPunct="0">
              <a:spcBef>
                <a:spcPct val="20000"/>
              </a:spcBef>
              <a:spcAft>
                <a:spcPct val="0"/>
              </a:spcAft>
              <a:defRPr sz="1800">
                <a:solidFill>
                  <a:srgbClr val="0F5494"/>
                </a:solidFill>
                <a:latin typeface="+mn-lt"/>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600">
                <a:solidFill>
                  <a:schemeClr val="tx1"/>
                </a:solidFill>
                <a:latin typeface="Arial" charset="0"/>
              </a:defRPr>
            </a:lvl5pPr>
            <a:lvl6pPr marL="2514600" indent="-228600" algn="l" rtl="0" fontAlgn="base">
              <a:spcBef>
                <a:spcPct val="20000"/>
              </a:spcBef>
              <a:spcAft>
                <a:spcPct val="0"/>
              </a:spcAft>
              <a:buChar char="»"/>
              <a:defRPr sz="1600">
                <a:solidFill>
                  <a:schemeClr val="tx1"/>
                </a:solidFill>
                <a:latin typeface="Arial" charset="0"/>
              </a:defRPr>
            </a:lvl6pPr>
            <a:lvl7pPr marL="2971800" indent="-228600" algn="l" rtl="0" fontAlgn="base">
              <a:spcBef>
                <a:spcPct val="20000"/>
              </a:spcBef>
              <a:spcAft>
                <a:spcPct val="0"/>
              </a:spcAft>
              <a:buChar char="»"/>
              <a:defRPr sz="1600">
                <a:solidFill>
                  <a:schemeClr val="tx1"/>
                </a:solidFill>
                <a:latin typeface="Arial" charset="0"/>
              </a:defRPr>
            </a:lvl7pPr>
            <a:lvl8pPr marL="3429000" indent="-228600" algn="l" rtl="0" fontAlgn="base">
              <a:spcBef>
                <a:spcPct val="20000"/>
              </a:spcBef>
              <a:spcAft>
                <a:spcPct val="0"/>
              </a:spcAft>
              <a:buChar char="»"/>
              <a:defRPr sz="1600">
                <a:solidFill>
                  <a:schemeClr val="tx1"/>
                </a:solidFill>
                <a:latin typeface="Arial" charset="0"/>
              </a:defRPr>
            </a:lvl8pPr>
            <a:lvl9pPr marL="3886200" indent="-228600" algn="l" rtl="0" fontAlgn="base">
              <a:spcBef>
                <a:spcPct val="20000"/>
              </a:spcBef>
              <a:spcAft>
                <a:spcPct val="0"/>
              </a:spcAft>
              <a:buChar cha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chemeClr val="accent4"/>
              </a:buClr>
              <a:buSzTx/>
              <a:buFontTx/>
              <a:buChar char="•"/>
              <a:tabLst/>
              <a:defRPr/>
            </a:pP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Implements the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CEF</a:t>
            </a:r>
            <a:r>
              <a:rPr kumimoji="0" lang="en-GB" altLang="en-US" sz="2200" b="0" i="0" u="none" strike="noStrike" kern="0" cap="none" spc="0" normalizeH="0" noProof="0" dirty="0" smtClean="0">
                <a:ln>
                  <a:noFill/>
                </a:ln>
                <a:solidFill>
                  <a:srgbClr val="E7511E"/>
                </a:solidFill>
                <a:effectLst/>
                <a:uLnTx/>
                <a:uFillTx/>
                <a:latin typeface="Verdana"/>
                <a:ea typeface="+mn-ea"/>
                <a:cs typeface="+mn-cs"/>
              </a:rPr>
              <a:t> p</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rogramme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on behalf of the EC </a:t>
            </a:r>
          </a:p>
          <a:p>
            <a:pPr marL="342900" marR="0" lvl="0" indent="-342900" algn="l" defTabSz="914400" rtl="0" eaLnBrk="1" fontAlgn="base" latinLnBrk="0" hangingPunct="1">
              <a:lnSpc>
                <a:spcPct val="100000"/>
              </a:lnSpc>
              <a:spcBef>
                <a:spcPct val="20000"/>
              </a:spcBef>
              <a:spcAft>
                <a:spcPct val="0"/>
              </a:spcAft>
              <a:buClr>
                <a:schemeClr val="accent4"/>
              </a:buClr>
              <a:buSzTx/>
              <a:buFontTx/>
              <a:buChar char="•"/>
              <a:tabLst/>
              <a:defRPr/>
            </a:pPr>
            <a:endParaRPr kumimoji="0" lang="en-GB" altLang="en-US" sz="2200" b="0" i="0" u="none" strike="noStrike" kern="0" cap="none" spc="0" normalizeH="0" baseline="0" noProof="0" dirty="0" smtClean="0">
              <a:ln>
                <a:noFill/>
              </a:ln>
              <a:solidFill>
                <a:srgbClr val="E7511E"/>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4"/>
              </a:buClr>
              <a:buSzTx/>
              <a:buFontTx/>
              <a:buChar char="•"/>
              <a:tabLst/>
              <a:defRPr/>
            </a:pP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Manages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entire project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lifecycle and interacts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with </a:t>
            </a: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beneficiaries</a:t>
            </a:r>
          </a:p>
          <a:p>
            <a:pPr marL="342900" marR="0" lvl="0" indent="-342900" algn="l" defTabSz="914400" rtl="0" eaLnBrk="1" fontAlgn="base" latinLnBrk="0" hangingPunct="1">
              <a:lnSpc>
                <a:spcPct val="100000"/>
              </a:lnSpc>
              <a:spcBef>
                <a:spcPct val="20000"/>
              </a:spcBef>
              <a:spcAft>
                <a:spcPct val="0"/>
              </a:spcAft>
              <a:buClr>
                <a:schemeClr val="accent4"/>
              </a:buClr>
              <a:buSzTx/>
              <a:buFontTx/>
              <a:buChar char="•"/>
              <a:tabLst/>
              <a:defRPr/>
            </a:pPr>
            <a:endParaRPr kumimoji="0" lang="en-GB" altLang="en-US" sz="2200" b="0" i="0" u="none" strike="noStrike" kern="0" cap="none" spc="0" normalizeH="0" baseline="0" noProof="0" dirty="0" smtClean="0">
              <a:ln>
                <a:noFill/>
              </a:ln>
              <a:solidFill>
                <a:srgbClr val="E7511E"/>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4"/>
              </a:buClr>
              <a:buSzTx/>
              <a:buFontTx/>
              <a:buChar char="•"/>
              <a:tabLst/>
              <a:defRPr/>
            </a:pPr>
            <a:r>
              <a:rPr kumimoji="0" lang="en-GB" altLang="en-US" sz="2200" b="0" i="0" u="none" strike="noStrike" kern="0" cap="none" spc="0" normalizeH="0" baseline="0" noProof="0" dirty="0" smtClean="0">
                <a:ln>
                  <a:noFill/>
                </a:ln>
                <a:solidFill>
                  <a:srgbClr val="E7511E"/>
                </a:solidFill>
                <a:effectLst/>
                <a:uLnTx/>
                <a:uFillTx/>
                <a:latin typeface="Verdana"/>
                <a:ea typeface="+mn-ea"/>
                <a:cs typeface="+mn-cs"/>
              </a:rPr>
              <a:t>Provides key feedback to the EC</a:t>
            </a:r>
          </a:p>
        </p:txBody>
      </p:sp>
      <p:sp>
        <p:nvSpPr>
          <p:cNvPr id="10" name="Title 1"/>
          <p:cNvSpPr txBox="1">
            <a:spLocks/>
          </p:cNvSpPr>
          <p:nvPr/>
        </p:nvSpPr>
        <p:spPr bwMode="auto">
          <a:xfrm>
            <a:off x="1147847" y="234023"/>
            <a:ext cx="822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8900" indent="-8890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fr-BE" sz="4000" kern="0" dirty="0" smtClean="0">
                <a:latin typeface="Verdana"/>
              </a:rPr>
              <a:t>CINEA at a </a:t>
            </a:r>
            <a:r>
              <a:rPr lang="fr-BE" sz="4000" kern="0" dirty="0" err="1" smtClean="0">
                <a:latin typeface="Verdana"/>
              </a:rPr>
              <a:t>glance</a:t>
            </a:r>
            <a:r>
              <a:rPr lang="fr-BE" sz="4000" kern="0" dirty="0" smtClean="0">
                <a:latin typeface="Verdana"/>
              </a:rPr>
              <a:t> (II)</a:t>
            </a:r>
            <a:endParaRPr lang="en-GB" sz="4000" kern="0" dirty="0" smtClean="0">
              <a:latin typeface="Verdana"/>
            </a:endParaRPr>
          </a:p>
        </p:txBody>
      </p:sp>
    </p:spTree>
    <p:extLst>
      <p:ext uri="{BB962C8B-B14F-4D97-AF65-F5344CB8AC3E}">
        <p14:creationId xmlns:p14="http://schemas.microsoft.com/office/powerpoint/2010/main" val="351050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 1</a:t>
            </a:r>
            <a:r>
              <a:rPr lang="en-GB" dirty="0"/>
              <a:t/>
            </a:r>
            <a:br>
              <a:rPr lang="en-GB" dirty="0"/>
            </a:br>
            <a:endParaRPr lang="en-GB" dirty="0"/>
          </a:p>
        </p:txBody>
      </p:sp>
      <p:sp>
        <p:nvSpPr>
          <p:cNvPr id="3" name="Subtitle 2"/>
          <p:cNvSpPr>
            <a:spLocks noGrp="1"/>
          </p:cNvSpPr>
          <p:nvPr>
            <p:ph type="subTitle" idx="1"/>
          </p:nvPr>
        </p:nvSpPr>
        <p:spPr/>
        <p:txBody>
          <a:bodyPr/>
          <a:lstStyle/>
          <a:p>
            <a:r>
              <a:rPr lang="en-US" dirty="0"/>
              <a:t>Preparation of the Grant Agreement </a:t>
            </a:r>
          </a:p>
        </p:txBody>
      </p:sp>
    </p:spTree>
    <p:extLst>
      <p:ext uri="{BB962C8B-B14F-4D97-AF65-F5344CB8AC3E}">
        <p14:creationId xmlns:p14="http://schemas.microsoft.com/office/powerpoint/2010/main" val="230149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bwMode="auto">
          <a:xfrm>
            <a:off x="914401" y="219193"/>
            <a:ext cx="11153954" cy="114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
            </a:r>
            <a:b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b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Presentation of the action by beneficiary(</a:t>
            </a:r>
            <a:r>
              <a:rPr kumimoji="0" lang="en-GB" altLang="en-US" sz="4000" b="1" i="0" u="none" strike="noStrike" kern="0" cap="none" spc="0" normalizeH="0" baseline="0" noProof="0" dirty="0" err="1" smtClean="0">
                <a:ln>
                  <a:noFill/>
                </a:ln>
                <a:solidFill>
                  <a:srgbClr val="0F5494"/>
                </a:solidFill>
                <a:effectLst/>
                <a:uLnTx/>
                <a:uFillTx/>
                <a:latin typeface="Verdana"/>
                <a:ea typeface="+mj-ea"/>
                <a:cs typeface="+mj-cs"/>
              </a:rPr>
              <a:t>ies</a:t>
            </a: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a:t>
            </a:r>
          </a:p>
          <a:p>
            <a:pPr marL="8890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2" name="Rectangle 1"/>
          <p:cNvSpPr/>
          <p:nvPr/>
        </p:nvSpPr>
        <p:spPr>
          <a:xfrm>
            <a:off x="1177781" y="1552274"/>
            <a:ext cx="2074607" cy="461665"/>
          </a:xfrm>
          <a:prstGeom prst="rect">
            <a:avLst/>
          </a:prstGeom>
        </p:spPr>
        <p:txBody>
          <a:bodyPr wrap="none">
            <a:spAutoFit/>
          </a:bodyPr>
          <a:lstStyle/>
          <a:p>
            <a:pPr marL="177800" lvl="0" indent="-177800" fontAlgn="base">
              <a:spcBef>
                <a:spcPct val="20000"/>
              </a:spcBef>
              <a:spcAft>
                <a:spcPct val="0"/>
              </a:spcAft>
              <a:buClr>
                <a:srgbClr val="FFFFFF"/>
              </a:buClr>
            </a:pPr>
            <a:r>
              <a:rPr lang="en-GB" altLang="en-US" sz="2400" i="1" kern="0" dirty="0">
                <a:solidFill>
                  <a:srgbClr val="0F5494"/>
                </a:solidFill>
                <a:latin typeface="Verdana"/>
              </a:rPr>
              <a:t>(15-30 min)</a:t>
            </a:r>
          </a:p>
        </p:txBody>
      </p:sp>
    </p:spTree>
    <p:extLst>
      <p:ext uri="{BB962C8B-B14F-4D97-AF65-F5344CB8AC3E}">
        <p14:creationId xmlns:p14="http://schemas.microsoft.com/office/powerpoint/2010/main" val="358930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10307" y="597413"/>
            <a:ext cx="10751012" cy="99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F5494"/>
                </a:solidFill>
                <a:effectLst/>
                <a:uLnTx/>
                <a:uFillTx/>
                <a:latin typeface="Verdana"/>
                <a:ea typeface="+mj-ea"/>
                <a:cs typeface="+mj-cs"/>
              </a:rPr>
              <a:t>Indicative timetable for the grant agreement</a:t>
            </a:r>
          </a:p>
        </p:txBody>
      </p:sp>
      <p:sp>
        <p:nvSpPr>
          <p:cNvPr id="5" name="Content Placeholder 1"/>
          <p:cNvSpPr txBox="1">
            <a:spLocks/>
          </p:cNvSpPr>
          <p:nvPr/>
        </p:nvSpPr>
        <p:spPr bwMode="auto">
          <a:xfrm>
            <a:off x="904798" y="1928426"/>
            <a:ext cx="10956521" cy="372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indent="-342900" eaLnBrk="1" hangingPunct="1">
              <a:spcAft>
                <a:spcPts val="1200"/>
              </a:spcAft>
              <a:buClr>
                <a:srgbClr val="024EA2"/>
              </a:buClr>
              <a:buFontTx/>
              <a:buChar char="•"/>
              <a:defRPr/>
            </a:pPr>
            <a:r>
              <a:rPr lang="en-GB" sz="2200" i="0" kern="0" dirty="0">
                <a:latin typeface="Verdana"/>
              </a:rPr>
              <a:t>CINEA sends draft grant agreement for review by […/</a:t>
            </a:r>
            <a:r>
              <a:rPr lang="en-GB" sz="2200" i="0" kern="0" dirty="0" smtClean="0">
                <a:latin typeface="Verdana"/>
              </a:rPr>
              <a:t>20</a:t>
            </a:r>
            <a:r>
              <a:rPr lang="en-GB" sz="2200" i="0" kern="0" dirty="0" smtClean="0">
                <a:solidFill>
                  <a:srgbClr val="FF0000"/>
                </a:solidFill>
                <a:latin typeface="Verdana"/>
              </a:rPr>
              <a:t>xx</a:t>
            </a:r>
            <a:r>
              <a:rPr lang="en-GB" sz="2200" i="0" kern="0" dirty="0" smtClean="0">
                <a:latin typeface="Verdana"/>
              </a:rPr>
              <a:t>]</a:t>
            </a:r>
            <a:endParaRPr lang="en-GB" sz="2200" i="0" kern="0" dirty="0">
              <a:latin typeface="Verdana"/>
            </a:endParaRPr>
          </a:p>
          <a:p>
            <a:pPr marL="342900" indent="-342900" eaLnBrk="1" hangingPunct="1">
              <a:spcAft>
                <a:spcPts val="1200"/>
              </a:spcAft>
              <a:buClr>
                <a:srgbClr val="024EA2"/>
              </a:buClr>
              <a:buFontTx/>
              <a:buChar char="•"/>
              <a:defRPr/>
            </a:pPr>
            <a:r>
              <a:rPr lang="en-GB" sz="2200" i="0" kern="0" dirty="0">
                <a:latin typeface="Verdana"/>
              </a:rPr>
              <a:t>First meeting with CINEA on […/</a:t>
            </a:r>
            <a:r>
              <a:rPr lang="en-GB" sz="2200" i="0" kern="0" dirty="0" smtClean="0">
                <a:latin typeface="Verdana"/>
              </a:rPr>
              <a:t>20</a:t>
            </a:r>
            <a:r>
              <a:rPr lang="en-GB" sz="2200" i="0" kern="0" dirty="0" smtClean="0">
                <a:solidFill>
                  <a:srgbClr val="FF0000"/>
                </a:solidFill>
                <a:latin typeface="Verdana"/>
              </a:rPr>
              <a:t>xx</a:t>
            </a:r>
            <a:r>
              <a:rPr lang="en-GB" sz="2200" i="0" kern="0" dirty="0" smtClean="0">
                <a:latin typeface="Verdana"/>
              </a:rPr>
              <a:t>]</a:t>
            </a:r>
            <a:endParaRPr lang="en-GB" sz="2200" i="0" kern="0" dirty="0">
              <a:latin typeface="Verdana"/>
            </a:endParaRPr>
          </a:p>
          <a:p>
            <a:pPr marL="342900" indent="-342900" eaLnBrk="1" hangingPunct="1">
              <a:spcAft>
                <a:spcPts val="1200"/>
              </a:spcAft>
              <a:buClr>
                <a:srgbClr val="024EA2"/>
              </a:buClr>
              <a:buFontTx/>
              <a:buChar char="•"/>
              <a:defRPr/>
            </a:pPr>
            <a:r>
              <a:rPr lang="en-GB" sz="2200" i="0" kern="0" dirty="0">
                <a:latin typeface="Verdana"/>
              </a:rPr>
              <a:t>Beneficiaries provides comments by [within 2 weeks]</a:t>
            </a:r>
          </a:p>
          <a:p>
            <a:pPr marL="342900" indent="-342900" eaLnBrk="1" hangingPunct="1">
              <a:spcAft>
                <a:spcPts val="1200"/>
              </a:spcAft>
              <a:buClr>
                <a:srgbClr val="024EA2"/>
              </a:buClr>
              <a:buFontTx/>
              <a:buChar char="•"/>
              <a:defRPr/>
            </a:pPr>
            <a:r>
              <a:rPr lang="fr-BE" sz="2200" i="0" kern="0" dirty="0">
                <a:latin typeface="Verdana"/>
              </a:rPr>
              <a:t>Signature </a:t>
            </a:r>
            <a:r>
              <a:rPr lang="fr-BE" sz="2200" i="0" kern="0" dirty="0" err="1">
                <a:latin typeface="Verdana"/>
              </a:rPr>
              <a:t>process</a:t>
            </a:r>
            <a:r>
              <a:rPr lang="fr-BE" sz="2200" i="0" kern="0" dirty="0">
                <a:latin typeface="Verdana"/>
              </a:rPr>
              <a:t> [to </a:t>
            </a:r>
            <a:r>
              <a:rPr lang="fr-BE" sz="2200" i="0" kern="0" dirty="0" err="1">
                <a:latin typeface="Verdana"/>
              </a:rPr>
              <a:t>be</a:t>
            </a:r>
            <a:r>
              <a:rPr lang="fr-BE" sz="2200" i="0" kern="0" dirty="0">
                <a:latin typeface="Verdana"/>
              </a:rPr>
              <a:t> </a:t>
            </a:r>
            <a:r>
              <a:rPr lang="fr-BE" sz="2200" i="0" kern="0" dirty="0" err="1">
                <a:latin typeface="Verdana"/>
              </a:rPr>
              <a:t>specified</a:t>
            </a:r>
            <a:r>
              <a:rPr lang="fr-BE" sz="2200" i="0" kern="0" dirty="0">
                <a:latin typeface="Verdana"/>
              </a:rPr>
              <a:t>]</a:t>
            </a:r>
          </a:p>
          <a:p>
            <a:pPr marL="342900" indent="-342900" eaLnBrk="1" hangingPunct="1">
              <a:spcAft>
                <a:spcPts val="1200"/>
              </a:spcAft>
              <a:buClr>
                <a:srgbClr val="024EA2"/>
              </a:buClr>
              <a:buFontTx/>
              <a:buChar char="•"/>
              <a:defRPr/>
            </a:pPr>
            <a:r>
              <a:rPr lang="en-GB" sz="2200" i="0" kern="0" dirty="0">
                <a:latin typeface="Verdana"/>
              </a:rPr>
              <a:t>The GA enters into force on the date of the last signature</a:t>
            </a:r>
          </a:p>
          <a:p>
            <a:pPr marL="342900" indent="-342900" eaLnBrk="1" hangingPunct="1">
              <a:spcAft>
                <a:spcPts val="1200"/>
              </a:spcAft>
              <a:buClr>
                <a:srgbClr val="024EA2"/>
              </a:buClr>
              <a:buFontTx/>
              <a:buChar char="•"/>
              <a:defRPr/>
            </a:pPr>
            <a:r>
              <a:rPr lang="en-GB" sz="2200" i="0" kern="0" dirty="0">
                <a:latin typeface="Verdana"/>
              </a:rPr>
              <a:t>CINEA sends a copy of the signed grant agreement to the Member States concerned for information with the beneficiaries in copy</a:t>
            </a:r>
          </a:p>
          <a:p>
            <a:pPr marL="546100" marR="0" lvl="1" indent="0" algn="l" defTabSz="914400" rtl="0" eaLnBrk="0" fontAlgn="base" latinLnBrk="0" hangingPunct="0">
              <a:lnSpc>
                <a:spcPct val="100000"/>
              </a:lnSpc>
              <a:spcBef>
                <a:spcPct val="20000"/>
              </a:spcBef>
              <a:spcAft>
                <a:spcPct val="0"/>
              </a:spcAft>
              <a:buClr>
                <a:srgbClr val="009FBA"/>
              </a:buClr>
              <a:buSzTx/>
              <a:buFontTx/>
              <a:buNone/>
              <a:tabLst/>
              <a:defRPr/>
            </a:pPr>
            <a:endParaRPr kumimoji="0" lang="en-GB" sz="2200" b="0" i="0" u="none" strike="noStrike" kern="0" cap="none" spc="0" normalizeH="0" baseline="0" noProof="0" dirty="0" smtClean="0">
              <a:ln>
                <a:noFill/>
              </a:ln>
              <a:solidFill>
                <a:srgbClr val="0F5494"/>
              </a:solidFill>
              <a:effectLst/>
              <a:uLnTx/>
              <a:uFillTx/>
              <a:latin typeface="Verdana"/>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Char char="•"/>
              <a:tabLst/>
              <a:defRPr/>
            </a:pPr>
            <a:endParaRPr kumimoji="0" lang="en-GB" sz="2200" b="0" i="1" u="none" strike="noStrike" kern="0" cap="none" spc="0" normalizeH="0" baseline="0" noProof="0" dirty="0" smtClean="0">
              <a:ln>
                <a:noFill/>
              </a:ln>
              <a:solidFill>
                <a:srgbClr val="0F5494"/>
              </a:solidFill>
              <a:effectLst/>
              <a:uLnTx/>
              <a:uFillTx/>
              <a:latin typeface="Verdana"/>
            </a:endParaRPr>
          </a:p>
        </p:txBody>
      </p:sp>
    </p:spTree>
    <p:extLst>
      <p:ext uri="{BB962C8B-B14F-4D97-AF65-F5344CB8AC3E}">
        <p14:creationId xmlns:p14="http://schemas.microsoft.com/office/powerpoint/2010/main" val="347009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07179" y="164193"/>
            <a:ext cx="10811009"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8900" indent="0" algn="l" rtl="0" eaLnBrk="0" fontAlgn="base" hangingPunct="0">
              <a:spcBef>
                <a:spcPct val="0"/>
              </a:spcBef>
              <a:spcAft>
                <a:spcPct val="0"/>
              </a:spcAft>
              <a:defRPr sz="3000" b="1">
                <a:solidFill>
                  <a:srgbClr val="0F5494"/>
                </a:solidFill>
                <a:latin typeface="+mj-lt"/>
                <a:ea typeface="+mj-ea"/>
                <a:cs typeface="+mj-cs"/>
              </a:defRPr>
            </a:lvl1pPr>
            <a:lvl2pPr marL="88900" indent="-88900" algn="l" rtl="0" eaLnBrk="0" fontAlgn="base" hangingPunct="0">
              <a:spcBef>
                <a:spcPct val="0"/>
              </a:spcBef>
              <a:spcAft>
                <a:spcPct val="0"/>
              </a:spcAft>
              <a:defRPr sz="3000" b="1">
                <a:solidFill>
                  <a:srgbClr val="0F5494"/>
                </a:solidFill>
                <a:latin typeface="Verdana" pitchFamily="34" charset="0"/>
              </a:defRPr>
            </a:lvl2pPr>
            <a:lvl3pPr marL="88900" indent="-88900" algn="l" rtl="0" eaLnBrk="0" fontAlgn="base" hangingPunct="0">
              <a:spcBef>
                <a:spcPct val="0"/>
              </a:spcBef>
              <a:spcAft>
                <a:spcPct val="0"/>
              </a:spcAft>
              <a:defRPr sz="3000" b="1">
                <a:solidFill>
                  <a:srgbClr val="0F5494"/>
                </a:solidFill>
                <a:latin typeface="Verdana" pitchFamily="34" charset="0"/>
              </a:defRPr>
            </a:lvl3pPr>
            <a:lvl4pPr marL="88900" indent="-88900" algn="l" rtl="0" eaLnBrk="0" fontAlgn="base" hangingPunct="0">
              <a:spcBef>
                <a:spcPct val="0"/>
              </a:spcBef>
              <a:spcAft>
                <a:spcPct val="0"/>
              </a:spcAft>
              <a:defRPr sz="3000" b="1">
                <a:solidFill>
                  <a:srgbClr val="0F5494"/>
                </a:solidFill>
                <a:latin typeface="Verdana" pitchFamily="34" charset="0"/>
              </a:defRPr>
            </a:lvl4pPr>
            <a:lvl5pPr marL="88900" indent="-88900"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88900" marR="0" lvl="0" indent="0" algn="l" defTabSz="914400" rtl="0" eaLnBrk="0" fontAlgn="base" latinLnBrk="0" hangingPunct="0">
              <a:lnSpc>
                <a:spcPct val="100000"/>
              </a:lnSpc>
              <a:spcBef>
                <a:spcPct val="0"/>
              </a:spcBef>
              <a:spcAft>
                <a:spcPct val="0"/>
              </a:spcAft>
              <a:buClrTx/>
              <a:buSzTx/>
              <a:buFontTx/>
              <a:buNone/>
              <a:tabLst/>
              <a:defRPr/>
            </a:pP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Drafting</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the </a:t>
            </a:r>
            <a:r>
              <a:rPr kumimoji="0" lang="fr-BE" altLang="en-US" sz="4000" b="1" i="0" u="none" strike="noStrike" kern="0" cap="none" spc="0" normalizeH="0" baseline="0" noProof="0" dirty="0" err="1" smtClean="0">
                <a:ln>
                  <a:noFill/>
                </a:ln>
                <a:solidFill>
                  <a:srgbClr val="0F5494"/>
                </a:solidFill>
                <a:effectLst/>
                <a:uLnTx/>
                <a:uFillTx/>
                <a:latin typeface="Verdana"/>
                <a:ea typeface="+mj-ea"/>
                <a:cs typeface="+mj-cs"/>
              </a:rPr>
              <a:t>grant</a:t>
            </a:r>
            <a:r>
              <a:rPr kumimoji="0" lang="fr-BE" altLang="en-US" sz="4000" b="1" i="0" u="none" strike="noStrike" kern="0" cap="none" spc="0" normalizeH="0" baseline="0" noProof="0" dirty="0" smtClean="0">
                <a:ln>
                  <a:noFill/>
                </a:ln>
                <a:solidFill>
                  <a:srgbClr val="0F5494"/>
                </a:solidFill>
                <a:effectLst/>
                <a:uLnTx/>
                <a:uFillTx/>
                <a:latin typeface="Verdana"/>
                <a:ea typeface="+mj-ea"/>
                <a:cs typeface="+mj-cs"/>
              </a:rPr>
              <a:t> agreement (1/4)</a:t>
            </a:r>
            <a:endParaRPr kumimoji="0" lang="en-GB" altLang="en-US" sz="4000" b="1" i="0" u="none" strike="noStrike" kern="0" cap="none" spc="0" normalizeH="0" baseline="0" noProof="0" dirty="0" smtClean="0">
              <a:ln>
                <a:noFill/>
              </a:ln>
              <a:solidFill>
                <a:srgbClr val="0F5494"/>
              </a:solidFill>
              <a:effectLst/>
              <a:uLnTx/>
              <a:uFillTx/>
              <a:latin typeface="Verdana"/>
              <a:ea typeface="+mj-ea"/>
              <a:cs typeface="+mj-cs"/>
            </a:endParaRPr>
          </a:p>
        </p:txBody>
      </p:sp>
      <p:sp>
        <p:nvSpPr>
          <p:cNvPr id="5" name="Content Placeholder 2"/>
          <p:cNvSpPr txBox="1">
            <a:spLocks/>
          </p:cNvSpPr>
          <p:nvPr/>
        </p:nvSpPr>
        <p:spPr bwMode="auto">
          <a:xfrm>
            <a:off x="909862" y="1699304"/>
            <a:ext cx="10761677" cy="299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buClr>
                <a:schemeClr val="bg1"/>
              </a:buClr>
              <a:defRPr sz="2400" i="1">
                <a:solidFill>
                  <a:srgbClr val="0F5494"/>
                </a:solidFill>
                <a:latin typeface="+mn-lt"/>
                <a:ea typeface="+mn-ea"/>
                <a:cs typeface="+mn-cs"/>
              </a:defRPr>
            </a:lvl1pPr>
            <a:lvl2pPr marL="723900" indent="-368300" algn="l" rtl="0" eaLnBrk="0" fontAlgn="base" hangingPunct="0">
              <a:spcBef>
                <a:spcPct val="20000"/>
              </a:spcBef>
              <a:spcAft>
                <a:spcPct val="0"/>
              </a:spcAft>
              <a:buClr>
                <a:srgbClr val="009FBA"/>
              </a:buClr>
              <a:buChar char="•"/>
              <a:defRPr sz="2000" b="1">
                <a:solidFill>
                  <a:srgbClr val="0F5494"/>
                </a:solidFill>
                <a:latin typeface="+mn-lt"/>
              </a:defRPr>
            </a:lvl2pPr>
            <a:lvl3pPr marL="1257300" indent="-342900" algn="l" rtl="0" eaLnBrk="0" fontAlgn="base" hangingPunct="0">
              <a:spcBef>
                <a:spcPct val="20000"/>
              </a:spcBef>
              <a:spcAft>
                <a:spcPct val="0"/>
              </a:spcAft>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sng" strike="noStrike" kern="0" cap="none" spc="0" normalizeH="0" baseline="0" noProof="0" dirty="0" smtClean="0">
                <a:ln>
                  <a:noFill/>
                </a:ln>
                <a:solidFill>
                  <a:srgbClr val="0F5494"/>
                </a:solidFill>
                <a:effectLst/>
                <a:uLnTx/>
                <a:uFillTx/>
                <a:latin typeface="Verdana"/>
              </a:rPr>
              <a:t>Scope and objectives of the Action</a:t>
            </a:r>
          </a:p>
          <a:p>
            <a:pPr marL="355600" marR="0" lvl="1" indent="0" algn="l" defTabSz="914400" rtl="0" eaLnBrk="0" fontAlgn="base" latinLnBrk="0" hangingPunct="0">
              <a:lnSpc>
                <a:spcPct val="100000"/>
              </a:lnSpc>
              <a:spcBef>
                <a:spcPct val="20000"/>
              </a:spcBef>
              <a:spcAft>
                <a:spcPct val="0"/>
              </a:spcAft>
              <a:buClr>
                <a:srgbClr val="009FBA"/>
              </a:buClr>
              <a:buSzTx/>
              <a:buNone/>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i="0" u="none" strike="noStrike" kern="0" cap="none" spc="0" normalizeH="0" baseline="0" noProof="0" dirty="0" smtClean="0">
                <a:ln>
                  <a:noFill/>
                </a:ln>
                <a:solidFill>
                  <a:srgbClr val="0F5494"/>
                </a:solidFill>
                <a:effectLst/>
                <a:uLnTx/>
                <a:uFillTx/>
                <a:latin typeface="Verdana"/>
              </a:rPr>
              <a:t>Summary of the action, main scope, objectives and technical data</a:t>
            </a:r>
          </a:p>
          <a:p>
            <a:pPr marL="355600" marR="0" lvl="1" indent="0" algn="l" defTabSz="914400" rtl="0" eaLnBrk="0" fontAlgn="base" latinLnBrk="0" hangingPunct="0">
              <a:lnSpc>
                <a:spcPct val="100000"/>
              </a:lnSpc>
              <a:spcBef>
                <a:spcPct val="20000"/>
              </a:spcBef>
              <a:spcAft>
                <a:spcPct val="0"/>
              </a:spcAft>
              <a:buClr>
                <a:srgbClr val="024EA2"/>
              </a:buClr>
              <a:buSzTx/>
              <a:buFontTx/>
              <a:buNone/>
              <a:tabLst/>
              <a:defRPr/>
            </a:pPr>
            <a:r>
              <a:rPr kumimoji="0" lang="en-GB" sz="2200" b="1" i="0" u="none" strike="noStrike" kern="0" cap="none" spc="0" normalizeH="0" baseline="0" noProof="0" dirty="0" smtClean="0">
                <a:ln>
                  <a:noFill/>
                </a:ln>
                <a:solidFill>
                  <a:srgbClr val="0F5494"/>
                </a:solidFill>
                <a:effectLst/>
                <a:uLnTx/>
                <a:uFillTx/>
                <a:latin typeface="Verdana"/>
              </a:rPr>
              <a:t>	</a:t>
            </a:r>
            <a:r>
              <a:rPr kumimoji="0" lang="en-GB" sz="2200" b="0" i="1" u="none" strike="noStrike" kern="0" cap="none" spc="0" normalizeH="0" baseline="0" noProof="0" dirty="0" smtClean="0">
                <a:ln>
                  <a:noFill/>
                </a:ln>
                <a:solidFill>
                  <a:srgbClr val="0F5494"/>
                </a:solidFill>
                <a:effectLst/>
                <a:uLnTx/>
                <a:uFillTx/>
                <a:latin typeface="Verdana"/>
              </a:rPr>
              <a:t>Ref: Section "Summary of the action" in application form D2.1</a:t>
            </a:r>
          </a:p>
          <a:p>
            <a:pPr marL="723900" marR="0" lvl="1" indent="-368300" algn="l" defTabSz="914400" rtl="0" eaLnBrk="0" fontAlgn="base" latinLnBrk="0" hangingPunct="0">
              <a:lnSpc>
                <a:spcPct val="100000"/>
              </a:lnSpc>
              <a:spcBef>
                <a:spcPct val="20000"/>
              </a:spcBef>
              <a:spcAft>
                <a:spcPct val="0"/>
              </a:spcAft>
              <a:buClr>
                <a:srgbClr val="024EA2"/>
              </a:buClr>
              <a:buSzTx/>
              <a:buFontTx/>
              <a:buChar char="•"/>
              <a:tabLst/>
              <a:defRPr/>
            </a:pPr>
            <a:endParaRPr kumimoji="0" lang="en-GB" sz="2200" b="1" i="0" u="none" strike="noStrike" kern="0" cap="none" spc="0" normalizeH="0" baseline="0" noProof="0" dirty="0" smtClean="0">
              <a:ln>
                <a:noFill/>
              </a:ln>
              <a:solidFill>
                <a:srgbClr val="0F5494"/>
              </a:solidFill>
              <a:effectLst/>
              <a:uLnTx/>
              <a:uFillTx/>
              <a:latin typeface="Verdana"/>
            </a:endParaRPr>
          </a:p>
          <a:p>
            <a:pPr marL="723900" marR="0" lvl="1" indent="-368300" algn="l" defTabSz="914400" rtl="0" eaLnBrk="0" fontAlgn="base" latinLnBrk="0" hangingPunct="0">
              <a:lnSpc>
                <a:spcPct val="100000"/>
              </a:lnSpc>
              <a:spcBef>
                <a:spcPct val="20000"/>
              </a:spcBef>
              <a:spcAft>
                <a:spcPct val="0"/>
              </a:spcAft>
              <a:buClr>
                <a:srgbClr val="024EA2"/>
              </a:buClr>
              <a:buSzTx/>
              <a:buFontTx/>
              <a:buChar char="•"/>
              <a:tabLst/>
              <a:defRPr/>
            </a:pPr>
            <a:r>
              <a:rPr kumimoji="0" lang="en-GB" sz="2200" i="0" u="none" strike="noStrike" kern="0" cap="none" spc="0" normalizeH="0" baseline="0" noProof="0" dirty="0" smtClean="0">
                <a:ln>
                  <a:noFill/>
                </a:ln>
                <a:solidFill>
                  <a:srgbClr val="0F5494"/>
                </a:solidFill>
                <a:effectLst/>
                <a:uLnTx/>
                <a:uFillTx/>
                <a:latin typeface="Verdana"/>
              </a:rPr>
              <a:t>Context and possible evolutions since application</a:t>
            </a: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rgbClr val="0F5494"/>
                </a:solidFill>
                <a:effectLst/>
                <a:uLnTx/>
                <a:uFillTx/>
                <a:latin typeface="Verdana"/>
              </a:rPr>
              <a:t> </a:t>
            </a:r>
          </a:p>
          <a:p>
            <a:pPr marL="177800" marR="0" lvl="0" indent="-177800" algn="l" defTabSz="914400" rtl="0" eaLnBrk="0" fontAlgn="base" latinLnBrk="0" hangingPunct="0">
              <a:lnSpc>
                <a:spcPct val="100000"/>
              </a:lnSpc>
              <a:spcBef>
                <a:spcPct val="20000"/>
              </a:spcBef>
              <a:spcAft>
                <a:spcPct val="0"/>
              </a:spcAft>
              <a:buClr>
                <a:srgbClr val="FFFFFF"/>
              </a:buClr>
              <a:buSzTx/>
              <a:buFontTx/>
              <a:buNone/>
              <a:tabLst/>
              <a:defRPr/>
            </a:pPr>
            <a:r>
              <a:rPr kumimoji="0" lang="en-GB" sz="2200" b="0" i="1" u="none" strike="noStrike" kern="0" cap="none" spc="0" normalizeH="0" baseline="0" noProof="0" dirty="0" smtClean="0">
                <a:ln>
                  <a:noFill/>
                </a:ln>
                <a:solidFill>
                  <a:srgbClr val="0F5494"/>
                </a:solidFill>
                <a:effectLst/>
                <a:uLnTx/>
                <a:uFillTx/>
                <a:latin typeface="Verdana"/>
              </a:rPr>
              <a:t>	</a:t>
            </a:r>
          </a:p>
        </p:txBody>
      </p:sp>
      <p:sp>
        <p:nvSpPr>
          <p:cNvPr id="6" name="TextBox 1"/>
          <p:cNvSpPr txBox="1">
            <a:spLocks noChangeArrowheads="1"/>
          </p:cNvSpPr>
          <p:nvPr/>
        </p:nvSpPr>
        <p:spPr bwMode="auto">
          <a:xfrm>
            <a:off x="9621164" y="1254804"/>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1400" b="1" i="0" u="none" strike="noStrike" kern="0" cap="none" spc="0" normalizeH="0" baseline="0" noProof="0" dirty="0">
                <a:ln>
                  <a:noFill/>
                </a:ln>
                <a:solidFill>
                  <a:srgbClr val="E7511E"/>
                </a:solidFill>
                <a:effectLst/>
                <a:uLnTx/>
                <a:uFillTx/>
                <a:latin typeface="Verdana" panose="020B0604030504040204" pitchFamily="34" charset="0"/>
              </a:rPr>
              <a:t>GA ANNEX I</a:t>
            </a:r>
            <a:endParaRPr kumimoji="0" lang="en-GB" altLang="en-US" sz="1400" b="1" i="0" u="none" strike="noStrike" kern="0" cap="none" spc="0" normalizeH="0" baseline="0" noProof="0" dirty="0">
              <a:ln>
                <a:noFill/>
              </a:ln>
              <a:solidFill>
                <a:srgbClr val="E7511E"/>
              </a:solidFill>
              <a:effectLst/>
              <a:uLnTx/>
              <a:uFillTx/>
              <a:latin typeface="Verdana" panose="020B0604030504040204" pitchFamily="34" charset="0"/>
            </a:endParaRPr>
          </a:p>
        </p:txBody>
      </p:sp>
      <p:sp>
        <p:nvSpPr>
          <p:cNvPr id="7" name="TextBox 2"/>
          <p:cNvSpPr txBox="1">
            <a:spLocks noChangeArrowheads="1"/>
          </p:cNvSpPr>
          <p:nvPr/>
        </p:nvSpPr>
        <p:spPr bwMode="auto">
          <a:xfrm>
            <a:off x="9044902" y="1118279"/>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altLang="en-US" sz="4000" b="0" i="0" u="none" strike="noStrike" kern="0" cap="none" spc="0" normalizeH="0" baseline="0" noProof="0">
                <a:ln>
                  <a:noFill/>
                </a:ln>
                <a:solidFill>
                  <a:srgbClr val="E7511E"/>
                </a:solidFill>
                <a:effectLst/>
                <a:uLnTx/>
                <a:uFillTx/>
                <a:latin typeface="Verdana" panose="020B0604030504040204" pitchFamily="34" charset="0"/>
                <a:sym typeface="Wingdings" panose="05000000000000000000" pitchFamily="2" charset="2"/>
              </a:rPr>
              <a:t></a:t>
            </a:r>
            <a:endParaRPr kumimoji="0" lang="en-GB" altLang="en-US" sz="4000" b="0" i="0" u="none" strike="noStrike" kern="0" cap="none" spc="0" normalizeH="0" baseline="0" noProof="0">
              <a:ln>
                <a:noFill/>
              </a:ln>
              <a:solidFill>
                <a:srgbClr val="E7511E"/>
              </a:solidFill>
              <a:effectLst/>
              <a:uLnTx/>
              <a:uFillTx/>
              <a:latin typeface="Verdana" panose="020B0604030504040204" pitchFamily="34" charset="0"/>
            </a:endParaRPr>
          </a:p>
        </p:txBody>
      </p:sp>
    </p:spTree>
    <p:extLst>
      <p:ext uri="{BB962C8B-B14F-4D97-AF65-F5344CB8AC3E}">
        <p14:creationId xmlns:p14="http://schemas.microsoft.com/office/powerpoint/2010/main" val="3619437269"/>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BFCE1D-30D0-44F9-A3D2-562AD250E4C8}">
  <ds:schemaRefs>
    <ds:schemaRef ds:uri="http://schemas.microsoft.com/sharepoint/v3/contenttype/forms"/>
  </ds:schemaRefs>
</ds:datastoreItem>
</file>

<file path=customXml/itemProps2.xml><?xml version="1.0" encoding="utf-8"?>
<ds:datastoreItem xmlns:ds="http://schemas.openxmlformats.org/officeDocument/2006/customXml" ds:itemID="{B6BDB8F7-AC3E-4F1D-8466-ADE4F5CDF18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8FC0CE6-D5A2-4839-BB21-82BC34BF0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TotalTime>
  <Words>2490</Words>
  <Application>Microsoft Office PowerPoint</Application>
  <PresentationFormat>Widescreen</PresentationFormat>
  <Paragraphs>307</Paragraphs>
  <Slides>34</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Courier New</vt:lpstr>
      <vt:lpstr>EC Square Sans Pro Light</vt:lpstr>
      <vt:lpstr>EC Square Sans Pro Medium</vt:lpstr>
      <vt:lpstr>Montserrat-Bold</vt:lpstr>
      <vt:lpstr>Times New Roman</vt:lpstr>
      <vt:lpstr>Verdana</vt:lpstr>
      <vt:lpstr>Wingdings</vt:lpstr>
      <vt:lpstr>Office Theme</vt:lpstr>
      <vt:lpstr>1_Office Theme</vt:lpstr>
      <vt:lpstr>2_Office Theme</vt:lpstr>
      <vt:lpstr>CEF Action n° Title </vt:lpstr>
      <vt:lpstr>PowerPoint Presentation</vt:lpstr>
      <vt:lpstr>CINEA’s Programmes</vt:lpstr>
      <vt:lpstr>PowerPoint Presentation</vt:lpstr>
      <vt:lpstr>PowerPoint Presentation</vt:lpstr>
      <vt:lpstr>Part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Georgios PATRIS</cp:lastModifiedBy>
  <cp:revision>53</cp:revision>
  <dcterms:created xsi:type="dcterms:W3CDTF">2019-08-09T12:06:42Z</dcterms:created>
  <dcterms:modified xsi:type="dcterms:W3CDTF">2021-05-07T06:21:58Z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