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5" r:id="rId2"/>
    <p:sldMasterId id="2147483697" r:id="rId3"/>
    <p:sldMasterId id="2147483692" r:id="rId4"/>
    <p:sldMasterId id="2147483699" r:id="rId5"/>
    <p:sldMasterId id="2147483648" r:id="rId6"/>
  </p:sldMasterIdLst>
  <p:notesMasterIdLst>
    <p:notesMasterId r:id="rId16"/>
  </p:notesMasterIdLst>
  <p:handoutMasterIdLst>
    <p:handoutMasterId r:id="rId17"/>
  </p:handoutMasterIdLst>
  <p:sldIdLst>
    <p:sldId id="320" r:id="rId7"/>
    <p:sldId id="351" r:id="rId8"/>
    <p:sldId id="327" r:id="rId9"/>
    <p:sldId id="330" r:id="rId10"/>
    <p:sldId id="324" r:id="rId11"/>
    <p:sldId id="355" r:id="rId12"/>
    <p:sldId id="341" r:id="rId13"/>
    <p:sldId id="348" r:id="rId14"/>
    <p:sldId id="339" r:id="rId15"/>
  </p:sldIdLst>
  <p:sldSz cx="6858000" cy="51435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A82E"/>
    <a:srgbClr val="96B43D"/>
    <a:srgbClr val="E1CB27"/>
    <a:srgbClr val="F0DC61"/>
    <a:srgbClr val="8CB04E"/>
    <a:srgbClr val="C5C232"/>
    <a:srgbClr val="68A67A"/>
    <a:srgbClr val="1E3565"/>
    <a:srgbClr val="4BA090"/>
    <a:srgbClr val="85AF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5" autoAdjust="0"/>
    <p:restoredTop sz="75819" autoAdjust="0"/>
  </p:normalViewPr>
  <p:slideViewPr>
    <p:cSldViewPr>
      <p:cViewPr varScale="1">
        <p:scale>
          <a:sx n="81" d="100"/>
          <a:sy n="81" d="100"/>
        </p:scale>
        <p:origin x="1694" y="67"/>
      </p:cViewPr>
      <p:guideLst>
        <p:guide orient="horz" pos="2160"/>
        <p:guide pos="2160"/>
        <p:guide orient="horz" pos="1620"/>
      </p:guideLst>
    </p:cSldViewPr>
  </p:slideViewPr>
  <p:outlineViewPr>
    <p:cViewPr>
      <p:scale>
        <a:sx n="33" d="100"/>
        <a:sy n="33" d="100"/>
      </p:scale>
      <p:origin x="0" y="388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706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97AF0E-3F80-4D91-B681-7BD8399958F7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D9C7773-600E-479B-9B2C-3BE09A20AEB0}">
      <dgm:prSet phldrT="[Text]" custT="1"/>
      <dgm:spPr/>
      <dgm:t>
        <a:bodyPr/>
        <a:lstStyle/>
        <a:p>
          <a:r>
            <a:rPr lang="en-GB" sz="1600" noProof="0" dirty="0">
              <a:latin typeface="Arial" panose="020B0604020202020204" pitchFamily="34" charset="0"/>
              <a:cs typeface="Arial" panose="020B0604020202020204" pitchFamily="34" charset="0"/>
            </a:rPr>
            <a:t>Contract with external experts</a:t>
          </a:r>
        </a:p>
      </dgm:t>
    </dgm:pt>
    <dgm:pt modelId="{E652B961-2364-4DBC-AAC6-FCA4A21D320C}" type="parTrans" cxnId="{85F2F2DD-DB9F-4998-B1A7-AC79177BDB2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84BA40-9CEF-4AE6-AB94-FAEA92C497ED}" type="sibTrans" cxnId="{85F2F2DD-DB9F-4998-B1A7-AC79177BDB2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6E2DED-D347-447A-91C7-6DCFE996B0D4}">
      <dgm:prSet phldrT="[Text]" custT="1"/>
      <dgm:spPr/>
      <dgm:t>
        <a:bodyPr/>
        <a:lstStyle/>
        <a:p>
          <a:r>
            <a:rPr lang="en-GB" sz="1600" noProof="0" dirty="0">
              <a:latin typeface="Arial" panose="020B0604020202020204" pitchFamily="34" charset="0"/>
              <a:cs typeface="Arial" panose="020B0604020202020204" pitchFamily="34" charset="0"/>
            </a:rPr>
            <a:t>Meetings with municipalities</a:t>
          </a:r>
        </a:p>
      </dgm:t>
    </dgm:pt>
    <dgm:pt modelId="{45594DF4-520B-49F7-9B0A-EB9A58F0F0D5}" type="parTrans" cxnId="{1086FD95-3E9B-4676-A40F-217BFF8789D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A4E9A0-5B1B-4DDD-AF16-0D4031968AC9}" type="sibTrans" cxnId="{1086FD95-3E9B-4676-A40F-217BFF8789D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D7ED0C-3041-48E0-B246-CC4C7B0A4E98}">
      <dgm:prSet phldrT="[Text]" custT="1"/>
      <dgm:spPr/>
      <dgm:t>
        <a:bodyPr/>
        <a:lstStyle/>
        <a:p>
          <a:r>
            <a:rPr lang="en-GB" sz="1600" noProof="0" dirty="0">
              <a:latin typeface="Arial" panose="020B0604020202020204" pitchFamily="34" charset="0"/>
              <a:cs typeface="Arial" panose="020B0604020202020204" pitchFamily="34" charset="0"/>
            </a:rPr>
            <a:t>Meetings with stakeholders</a:t>
          </a:r>
        </a:p>
      </dgm:t>
    </dgm:pt>
    <dgm:pt modelId="{7F055D93-E343-4873-9BDE-331BC5AF6B46}" type="parTrans" cxnId="{355C10FE-B7A3-45A9-AC9F-93AB6897396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89015E-4077-40C7-BA94-6E4D0DB47951}" type="sibTrans" cxnId="{355C10FE-B7A3-45A9-AC9F-93AB6897396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CF6071-2E06-43F5-B039-B828BC5B1F07}">
      <dgm:prSet phldrT="[Text]" custT="1"/>
      <dgm:spPr/>
      <dgm:t>
        <a:bodyPr/>
        <a:lstStyle/>
        <a:p>
          <a:r>
            <a:rPr lang="lv-LV" sz="1600" dirty="0">
              <a:latin typeface="Arial" panose="020B0604020202020204" pitchFamily="34" charset="0"/>
              <a:cs typeface="Arial" panose="020B0604020202020204" pitchFamily="34" charset="0"/>
            </a:rPr>
            <a:t>Project </a:t>
          </a:r>
          <a:r>
            <a:rPr lang="en-GB" sz="1600" noProof="0" dirty="0">
              <a:latin typeface="Arial" panose="020B0604020202020204" pitchFamily="34" charset="0"/>
              <a:cs typeface="Arial" panose="020B0604020202020204" pitchFamily="34" charset="0"/>
            </a:rPr>
            <a:t>scope</a:t>
          </a:r>
          <a:r>
            <a:rPr lang="lv-LV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600" noProof="0" dirty="0">
              <a:latin typeface="Arial" panose="020B0604020202020204" pitchFamily="34" charset="0"/>
              <a:cs typeface="Arial" panose="020B0604020202020204" pitchFamily="34" charset="0"/>
            </a:rPr>
            <a:t>definition</a:t>
          </a:r>
        </a:p>
      </dgm:t>
    </dgm:pt>
    <dgm:pt modelId="{976BE785-0055-4E35-81BB-CF12BE27A3EA}" type="parTrans" cxnId="{D5642541-FE2B-437B-AA69-4DA181C4F32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66F132-3550-4306-9B62-1E50690CEE97}" type="sibTrans" cxnId="{D5642541-FE2B-437B-AA69-4DA181C4F32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4F6D89-78C1-40F2-8DBC-F5A1BF4C4F7D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300" kern="1200" noProof="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Meetings with EIB to discuss pre application form</a:t>
          </a:r>
        </a:p>
      </dgm:t>
    </dgm:pt>
    <dgm:pt modelId="{539FE08F-9568-40B8-AEAE-92D16CA7111C}" type="parTrans" cxnId="{266007B9-6BD9-4983-A3C4-C033143A377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C94BDA-0461-4295-8B95-312EB70B8129}" type="sibTrans" cxnId="{266007B9-6BD9-4983-A3C4-C033143A377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43970A-C9EA-4B02-B731-1226119BAC6A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300" kern="1200" noProof="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Submitted 3 versions of pre application form to EIB</a:t>
          </a:r>
        </a:p>
      </dgm:t>
    </dgm:pt>
    <dgm:pt modelId="{C79DB972-154E-450C-AC6E-65E45343F706}" type="parTrans" cxnId="{794C5443-4404-4144-B5D6-83E9860FD79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3E192D-A7E5-4170-802A-EC7C906EADEB}" type="sibTrans" cxnId="{794C5443-4404-4144-B5D6-83E9860FD79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F0ECC9-07AE-4135-AE8D-0DD208DBB2F6}" type="pres">
      <dgm:prSet presAssocID="{5497AF0E-3F80-4D91-B681-7BD8399958F7}" presName="diagram" presStyleCnt="0">
        <dgm:presLayoutVars>
          <dgm:dir/>
          <dgm:resizeHandles val="exact"/>
        </dgm:presLayoutVars>
      </dgm:prSet>
      <dgm:spPr/>
    </dgm:pt>
    <dgm:pt modelId="{20F833F3-F4FB-4C82-B1A4-C41B61922AA5}" type="pres">
      <dgm:prSet presAssocID="{CD9C7773-600E-479B-9B2C-3BE09A20AEB0}" presName="node" presStyleLbl="node1" presStyleIdx="0" presStyleCnt="6" custLinFactNeighborX="233" custLinFactNeighborY="1162">
        <dgm:presLayoutVars>
          <dgm:bulletEnabled val="1"/>
        </dgm:presLayoutVars>
      </dgm:prSet>
      <dgm:spPr/>
    </dgm:pt>
    <dgm:pt modelId="{D994262D-3D27-42A1-926F-533C4ABB3096}" type="pres">
      <dgm:prSet presAssocID="{2B84BA40-9CEF-4AE6-AB94-FAEA92C497ED}" presName="sibTrans" presStyleLbl="sibTrans2D1" presStyleIdx="0" presStyleCnt="5"/>
      <dgm:spPr/>
    </dgm:pt>
    <dgm:pt modelId="{B74937EA-13A5-4F74-89E7-CD8EC1AA5887}" type="pres">
      <dgm:prSet presAssocID="{2B84BA40-9CEF-4AE6-AB94-FAEA92C497ED}" presName="connectorText" presStyleLbl="sibTrans2D1" presStyleIdx="0" presStyleCnt="5"/>
      <dgm:spPr/>
    </dgm:pt>
    <dgm:pt modelId="{A3FAABB1-FCA1-4734-AAD4-C508B830F1A4}" type="pres">
      <dgm:prSet presAssocID="{EE6E2DED-D347-447A-91C7-6DCFE996B0D4}" presName="node" presStyleLbl="node1" presStyleIdx="1" presStyleCnt="6" custLinFactNeighborX="233" custLinFactNeighborY="-98">
        <dgm:presLayoutVars>
          <dgm:bulletEnabled val="1"/>
        </dgm:presLayoutVars>
      </dgm:prSet>
      <dgm:spPr/>
    </dgm:pt>
    <dgm:pt modelId="{6F52F4E1-6548-4D80-AB5E-AB55AC9D814A}" type="pres">
      <dgm:prSet presAssocID="{B7A4E9A0-5B1B-4DDD-AF16-0D4031968AC9}" presName="sibTrans" presStyleLbl="sibTrans2D1" presStyleIdx="1" presStyleCnt="5"/>
      <dgm:spPr/>
    </dgm:pt>
    <dgm:pt modelId="{5A1F1B24-9E17-4C00-BB48-7F9D210680D2}" type="pres">
      <dgm:prSet presAssocID="{B7A4E9A0-5B1B-4DDD-AF16-0D4031968AC9}" presName="connectorText" presStyleLbl="sibTrans2D1" presStyleIdx="1" presStyleCnt="5"/>
      <dgm:spPr/>
    </dgm:pt>
    <dgm:pt modelId="{64CD5B2E-FD2C-45A3-9FCD-0AC0A46EACD0}" type="pres">
      <dgm:prSet presAssocID="{0AD7ED0C-3041-48E0-B246-CC4C7B0A4E98}" presName="node" presStyleLbl="node1" presStyleIdx="2" presStyleCnt="6" custLinFactNeighborX="233" custLinFactNeighborY="1162">
        <dgm:presLayoutVars>
          <dgm:bulletEnabled val="1"/>
        </dgm:presLayoutVars>
      </dgm:prSet>
      <dgm:spPr/>
    </dgm:pt>
    <dgm:pt modelId="{3F36F930-1B36-43C4-9819-11857128F878}" type="pres">
      <dgm:prSet presAssocID="{4E89015E-4077-40C7-BA94-6E4D0DB47951}" presName="sibTrans" presStyleLbl="sibTrans2D1" presStyleIdx="2" presStyleCnt="5"/>
      <dgm:spPr/>
    </dgm:pt>
    <dgm:pt modelId="{39D51965-83B0-4E62-8D0E-E67AD3527116}" type="pres">
      <dgm:prSet presAssocID="{4E89015E-4077-40C7-BA94-6E4D0DB47951}" presName="connectorText" presStyleLbl="sibTrans2D1" presStyleIdx="2" presStyleCnt="5"/>
      <dgm:spPr/>
    </dgm:pt>
    <dgm:pt modelId="{0DDE0353-4989-4EFC-A22F-B2DADC42D8BB}" type="pres">
      <dgm:prSet presAssocID="{ABCF6071-2E06-43F5-B039-B828BC5B1F07}" presName="node" presStyleLbl="node1" presStyleIdx="3" presStyleCnt="6">
        <dgm:presLayoutVars>
          <dgm:bulletEnabled val="1"/>
        </dgm:presLayoutVars>
      </dgm:prSet>
      <dgm:spPr/>
    </dgm:pt>
    <dgm:pt modelId="{145EFD07-74FC-49FA-BB9F-60F0BC5B2848}" type="pres">
      <dgm:prSet presAssocID="{DE66F132-3550-4306-9B62-1E50690CEE97}" presName="sibTrans" presStyleLbl="sibTrans2D1" presStyleIdx="3" presStyleCnt="5"/>
      <dgm:spPr/>
    </dgm:pt>
    <dgm:pt modelId="{2D0D85B5-03A6-4473-B70D-FB77BA8522BC}" type="pres">
      <dgm:prSet presAssocID="{DE66F132-3550-4306-9B62-1E50690CEE97}" presName="connectorText" presStyleLbl="sibTrans2D1" presStyleIdx="3" presStyleCnt="5"/>
      <dgm:spPr/>
    </dgm:pt>
    <dgm:pt modelId="{576215E2-97CA-424D-B6A2-2BFAE6D63048}" type="pres">
      <dgm:prSet presAssocID="{F04F6D89-78C1-40F2-8DBC-F5A1BF4C4F7D}" presName="node" presStyleLbl="node1" presStyleIdx="4" presStyleCnt="6">
        <dgm:presLayoutVars>
          <dgm:bulletEnabled val="1"/>
        </dgm:presLayoutVars>
      </dgm:prSet>
      <dgm:spPr/>
    </dgm:pt>
    <dgm:pt modelId="{9F452729-45F8-4B36-99F8-63BC90BA42F3}" type="pres">
      <dgm:prSet presAssocID="{B9C94BDA-0461-4295-8B95-312EB70B8129}" presName="sibTrans" presStyleLbl="sibTrans2D1" presStyleIdx="4" presStyleCnt="5"/>
      <dgm:spPr/>
    </dgm:pt>
    <dgm:pt modelId="{77A33C2B-A526-4F37-84B7-D3729A139225}" type="pres">
      <dgm:prSet presAssocID="{B9C94BDA-0461-4295-8B95-312EB70B8129}" presName="connectorText" presStyleLbl="sibTrans2D1" presStyleIdx="4" presStyleCnt="5"/>
      <dgm:spPr/>
    </dgm:pt>
    <dgm:pt modelId="{3B540089-FA49-4E9D-8D22-A90A6E62F1B6}" type="pres">
      <dgm:prSet presAssocID="{9243970A-C9EA-4B02-B731-1226119BAC6A}" presName="node" presStyleLbl="node1" presStyleIdx="5" presStyleCnt="6">
        <dgm:presLayoutVars>
          <dgm:bulletEnabled val="1"/>
        </dgm:presLayoutVars>
      </dgm:prSet>
      <dgm:spPr/>
    </dgm:pt>
  </dgm:ptLst>
  <dgm:cxnLst>
    <dgm:cxn modelId="{E0B40D02-6B86-4A60-8DE5-CFBFBF626235}" type="presOf" srcId="{9243970A-C9EA-4B02-B731-1226119BAC6A}" destId="{3B540089-FA49-4E9D-8D22-A90A6E62F1B6}" srcOrd="0" destOrd="0" presId="urn:microsoft.com/office/officeart/2005/8/layout/process5"/>
    <dgm:cxn modelId="{F6B81228-CDD8-461F-8A85-A52544982018}" type="presOf" srcId="{4E89015E-4077-40C7-BA94-6E4D0DB47951}" destId="{3F36F930-1B36-43C4-9819-11857128F878}" srcOrd="0" destOrd="0" presId="urn:microsoft.com/office/officeart/2005/8/layout/process5"/>
    <dgm:cxn modelId="{D5642541-FE2B-437B-AA69-4DA181C4F325}" srcId="{5497AF0E-3F80-4D91-B681-7BD8399958F7}" destId="{ABCF6071-2E06-43F5-B039-B828BC5B1F07}" srcOrd="3" destOrd="0" parTransId="{976BE785-0055-4E35-81BB-CF12BE27A3EA}" sibTransId="{DE66F132-3550-4306-9B62-1E50690CEE97}"/>
    <dgm:cxn modelId="{794C5443-4404-4144-B5D6-83E9860FD795}" srcId="{5497AF0E-3F80-4D91-B681-7BD8399958F7}" destId="{9243970A-C9EA-4B02-B731-1226119BAC6A}" srcOrd="5" destOrd="0" parTransId="{C79DB972-154E-450C-AC6E-65E45343F706}" sibTransId="{7B3E192D-A7E5-4170-802A-EC7C906EADEB}"/>
    <dgm:cxn modelId="{B7496964-CA59-4A10-A15D-01AE6A989536}" type="presOf" srcId="{B7A4E9A0-5B1B-4DDD-AF16-0D4031968AC9}" destId="{5A1F1B24-9E17-4C00-BB48-7F9D210680D2}" srcOrd="1" destOrd="0" presId="urn:microsoft.com/office/officeart/2005/8/layout/process5"/>
    <dgm:cxn modelId="{76D6E844-A9C2-4FA8-9DC9-39A60BDFED30}" type="presOf" srcId="{4E89015E-4077-40C7-BA94-6E4D0DB47951}" destId="{39D51965-83B0-4E62-8D0E-E67AD3527116}" srcOrd="1" destOrd="0" presId="urn:microsoft.com/office/officeart/2005/8/layout/process5"/>
    <dgm:cxn modelId="{6DC9184E-E78F-4BDB-A905-C0DE98D34566}" type="presOf" srcId="{B9C94BDA-0461-4295-8B95-312EB70B8129}" destId="{77A33C2B-A526-4F37-84B7-D3729A139225}" srcOrd="1" destOrd="0" presId="urn:microsoft.com/office/officeart/2005/8/layout/process5"/>
    <dgm:cxn modelId="{EB52D950-1113-4266-B885-9F5B2894F613}" type="presOf" srcId="{B7A4E9A0-5B1B-4DDD-AF16-0D4031968AC9}" destId="{6F52F4E1-6548-4D80-AB5E-AB55AC9D814A}" srcOrd="0" destOrd="0" presId="urn:microsoft.com/office/officeart/2005/8/layout/process5"/>
    <dgm:cxn modelId="{51CC8353-FE0B-4EF3-B7C6-7C96639F85F2}" type="presOf" srcId="{2B84BA40-9CEF-4AE6-AB94-FAEA92C497ED}" destId="{D994262D-3D27-42A1-926F-533C4ABB3096}" srcOrd="0" destOrd="0" presId="urn:microsoft.com/office/officeart/2005/8/layout/process5"/>
    <dgm:cxn modelId="{99027674-F9F3-48D9-84CE-5B7A208F4E44}" type="presOf" srcId="{2B84BA40-9CEF-4AE6-AB94-FAEA92C497ED}" destId="{B74937EA-13A5-4F74-89E7-CD8EC1AA5887}" srcOrd="1" destOrd="0" presId="urn:microsoft.com/office/officeart/2005/8/layout/process5"/>
    <dgm:cxn modelId="{9454F85A-10F5-4CA3-A711-7DF5E95B8202}" type="presOf" srcId="{CD9C7773-600E-479B-9B2C-3BE09A20AEB0}" destId="{20F833F3-F4FB-4C82-B1A4-C41B61922AA5}" srcOrd="0" destOrd="0" presId="urn:microsoft.com/office/officeart/2005/8/layout/process5"/>
    <dgm:cxn modelId="{DEC7C87B-35B0-43AD-ADA0-1E9F08C3E38F}" type="presOf" srcId="{F04F6D89-78C1-40F2-8DBC-F5A1BF4C4F7D}" destId="{576215E2-97CA-424D-B6A2-2BFAE6D63048}" srcOrd="0" destOrd="0" presId="urn:microsoft.com/office/officeart/2005/8/layout/process5"/>
    <dgm:cxn modelId="{1086FD95-3E9B-4676-A40F-217BFF8789D8}" srcId="{5497AF0E-3F80-4D91-B681-7BD8399958F7}" destId="{EE6E2DED-D347-447A-91C7-6DCFE996B0D4}" srcOrd="1" destOrd="0" parTransId="{45594DF4-520B-49F7-9B0A-EB9A58F0F0D5}" sibTransId="{B7A4E9A0-5B1B-4DDD-AF16-0D4031968AC9}"/>
    <dgm:cxn modelId="{8EA24999-4CB4-4997-A407-7DAFB5A03AB0}" type="presOf" srcId="{ABCF6071-2E06-43F5-B039-B828BC5B1F07}" destId="{0DDE0353-4989-4EFC-A22F-B2DADC42D8BB}" srcOrd="0" destOrd="0" presId="urn:microsoft.com/office/officeart/2005/8/layout/process5"/>
    <dgm:cxn modelId="{266007B9-6BD9-4983-A3C4-C033143A3778}" srcId="{5497AF0E-3F80-4D91-B681-7BD8399958F7}" destId="{F04F6D89-78C1-40F2-8DBC-F5A1BF4C4F7D}" srcOrd="4" destOrd="0" parTransId="{539FE08F-9568-40B8-AEAE-92D16CA7111C}" sibTransId="{B9C94BDA-0461-4295-8B95-312EB70B8129}"/>
    <dgm:cxn modelId="{41E28FC1-7B90-44E5-A941-2EE30EB6BAFE}" type="presOf" srcId="{DE66F132-3550-4306-9B62-1E50690CEE97}" destId="{2D0D85B5-03A6-4473-B70D-FB77BA8522BC}" srcOrd="1" destOrd="0" presId="urn:microsoft.com/office/officeart/2005/8/layout/process5"/>
    <dgm:cxn modelId="{48CA05C3-FE05-43DD-B5D4-59408E8B3B28}" type="presOf" srcId="{DE66F132-3550-4306-9B62-1E50690CEE97}" destId="{145EFD07-74FC-49FA-BB9F-60F0BC5B2848}" srcOrd="0" destOrd="0" presId="urn:microsoft.com/office/officeart/2005/8/layout/process5"/>
    <dgm:cxn modelId="{781DD6C8-C5F0-45E1-AE0B-D5B3007DD1EF}" type="presOf" srcId="{EE6E2DED-D347-447A-91C7-6DCFE996B0D4}" destId="{A3FAABB1-FCA1-4734-AAD4-C508B830F1A4}" srcOrd="0" destOrd="0" presId="urn:microsoft.com/office/officeart/2005/8/layout/process5"/>
    <dgm:cxn modelId="{85F2F2DD-DB9F-4998-B1A7-AC79177BDB2F}" srcId="{5497AF0E-3F80-4D91-B681-7BD8399958F7}" destId="{CD9C7773-600E-479B-9B2C-3BE09A20AEB0}" srcOrd="0" destOrd="0" parTransId="{E652B961-2364-4DBC-AAC6-FCA4A21D320C}" sibTransId="{2B84BA40-9CEF-4AE6-AB94-FAEA92C497ED}"/>
    <dgm:cxn modelId="{70E1A4E9-3CFA-42C3-8743-E89B9A9C8B68}" type="presOf" srcId="{B9C94BDA-0461-4295-8B95-312EB70B8129}" destId="{9F452729-45F8-4B36-99F8-63BC90BA42F3}" srcOrd="0" destOrd="0" presId="urn:microsoft.com/office/officeart/2005/8/layout/process5"/>
    <dgm:cxn modelId="{3E43F1EF-572A-4E22-9EAD-A4525A8B03E7}" type="presOf" srcId="{5497AF0E-3F80-4D91-B681-7BD8399958F7}" destId="{2FF0ECC9-07AE-4135-AE8D-0DD208DBB2F6}" srcOrd="0" destOrd="0" presId="urn:microsoft.com/office/officeart/2005/8/layout/process5"/>
    <dgm:cxn modelId="{472AC0FB-1F0E-4E18-919D-7DD1B4CCFFBA}" type="presOf" srcId="{0AD7ED0C-3041-48E0-B246-CC4C7B0A4E98}" destId="{64CD5B2E-FD2C-45A3-9FCD-0AC0A46EACD0}" srcOrd="0" destOrd="0" presId="urn:microsoft.com/office/officeart/2005/8/layout/process5"/>
    <dgm:cxn modelId="{355C10FE-B7A3-45A9-AC9F-93AB6897396B}" srcId="{5497AF0E-3F80-4D91-B681-7BD8399958F7}" destId="{0AD7ED0C-3041-48E0-B246-CC4C7B0A4E98}" srcOrd="2" destOrd="0" parTransId="{7F055D93-E343-4873-9BDE-331BC5AF6B46}" sibTransId="{4E89015E-4077-40C7-BA94-6E4D0DB47951}"/>
    <dgm:cxn modelId="{D72048EE-DFCE-4A05-A832-834B92510C61}" type="presParOf" srcId="{2FF0ECC9-07AE-4135-AE8D-0DD208DBB2F6}" destId="{20F833F3-F4FB-4C82-B1A4-C41B61922AA5}" srcOrd="0" destOrd="0" presId="urn:microsoft.com/office/officeart/2005/8/layout/process5"/>
    <dgm:cxn modelId="{06538263-C864-46E8-8D20-8FB1A198B2DA}" type="presParOf" srcId="{2FF0ECC9-07AE-4135-AE8D-0DD208DBB2F6}" destId="{D994262D-3D27-42A1-926F-533C4ABB3096}" srcOrd="1" destOrd="0" presId="urn:microsoft.com/office/officeart/2005/8/layout/process5"/>
    <dgm:cxn modelId="{1FAD2F84-514D-4D8F-838E-C0F84E6A133B}" type="presParOf" srcId="{D994262D-3D27-42A1-926F-533C4ABB3096}" destId="{B74937EA-13A5-4F74-89E7-CD8EC1AA5887}" srcOrd="0" destOrd="0" presId="urn:microsoft.com/office/officeart/2005/8/layout/process5"/>
    <dgm:cxn modelId="{6AF8AEA7-3776-4EBF-8AC9-6C3199F75E6C}" type="presParOf" srcId="{2FF0ECC9-07AE-4135-AE8D-0DD208DBB2F6}" destId="{A3FAABB1-FCA1-4734-AAD4-C508B830F1A4}" srcOrd="2" destOrd="0" presId="urn:microsoft.com/office/officeart/2005/8/layout/process5"/>
    <dgm:cxn modelId="{23E7BF1A-B46F-4A68-B4FC-5B52A5521CFD}" type="presParOf" srcId="{2FF0ECC9-07AE-4135-AE8D-0DD208DBB2F6}" destId="{6F52F4E1-6548-4D80-AB5E-AB55AC9D814A}" srcOrd="3" destOrd="0" presId="urn:microsoft.com/office/officeart/2005/8/layout/process5"/>
    <dgm:cxn modelId="{2A737598-147B-4AD2-B7BF-9AA048BEC569}" type="presParOf" srcId="{6F52F4E1-6548-4D80-AB5E-AB55AC9D814A}" destId="{5A1F1B24-9E17-4C00-BB48-7F9D210680D2}" srcOrd="0" destOrd="0" presId="urn:microsoft.com/office/officeart/2005/8/layout/process5"/>
    <dgm:cxn modelId="{FB2989B1-896C-4F71-BF82-A908B0F355BD}" type="presParOf" srcId="{2FF0ECC9-07AE-4135-AE8D-0DD208DBB2F6}" destId="{64CD5B2E-FD2C-45A3-9FCD-0AC0A46EACD0}" srcOrd="4" destOrd="0" presId="urn:microsoft.com/office/officeart/2005/8/layout/process5"/>
    <dgm:cxn modelId="{F14E9DC5-1303-43FB-ACB9-F0116A67F28F}" type="presParOf" srcId="{2FF0ECC9-07AE-4135-AE8D-0DD208DBB2F6}" destId="{3F36F930-1B36-43C4-9819-11857128F878}" srcOrd="5" destOrd="0" presId="urn:microsoft.com/office/officeart/2005/8/layout/process5"/>
    <dgm:cxn modelId="{7904CF26-E0C4-42E9-B4B5-01D6A9C01C09}" type="presParOf" srcId="{3F36F930-1B36-43C4-9819-11857128F878}" destId="{39D51965-83B0-4E62-8D0E-E67AD3527116}" srcOrd="0" destOrd="0" presId="urn:microsoft.com/office/officeart/2005/8/layout/process5"/>
    <dgm:cxn modelId="{E5956A60-9BEC-4D20-AD22-F336B5F12E31}" type="presParOf" srcId="{2FF0ECC9-07AE-4135-AE8D-0DD208DBB2F6}" destId="{0DDE0353-4989-4EFC-A22F-B2DADC42D8BB}" srcOrd="6" destOrd="0" presId="urn:microsoft.com/office/officeart/2005/8/layout/process5"/>
    <dgm:cxn modelId="{97211E13-6C4D-43A5-8C30-957137AA1B11}" type="presParOf" srcId="{2FF0ECC9-07AE-4135-AE8D-0DD208DBB2F6}" destId="{145EFD07-74FC-49FA-BB9F-60F0BC5B2848}" srcOrd="7" destOrd="0" presId="urn:microsoft.com/office/officeart/2005/8/layout/process5"/>
    <dgm:cxn modelId="{D08F9948-B376-4A83-AA20-464F1969D0EB}" type="presParOf" srcId="{145EFD07-74FC-49FA-BB9F-60F0BC5B2848}" destId="{2D0D85B5-03A6-4473-B70D-FB77BA8522BC}" srcOrd="0" destOrd="0" presId="urn:microsoft.com/office/officeart/2005/8/layout/process5"/>
    <dgm:cxn modelId="{9DCC144B-C0DC-4CBA-83D6-19CBDA5624A7}" type="presParOf" srcId="{2FF0ECC9-07AE-4135-AE8D-0DD208DBB2F6}" destId="{576215E2-97CA-424D-B6A2-2BFAE6D63048}" srcOrd="8" destOrd="0" presId="urn:microsoft.com/office/officeart/2005/8/layout/process5"/>
    <dgm:cxn modelId="{28B0C012-CC3F-4904-8A72-13AE24F7CCDB}" type="presParOf" srcId="{2FF0ECC9-07AE-4135-AE8D-0DD208DBB2F6}" destId="{9F452729-45F8-4B36-99F8-63BC90BA42F3}" srcOrd="9" destOrd="0" presId="urn:microsoft.com/office/officeart/2005/8/layout/process5"/>
    <dgm:cxn modelId="{5FD1B3D4-0C57-490A-996B-506D7318F446}" type="presParOf" srcId="{9F452729-45F8-4B36-99F8-63BC90BA42F3}" destId="{77A33C2B-A526-4F37-84B7-D3729A139225}" srcOrd="0" destOrd="0" presId="urn:microsoft.com/office/officeart/2005/8/layout/process5"/>
    <dgm:cxn modelId="{4179E07E-A49F-4068-B854-727767135027}" type="presParOf" srcId="{2FF0ECC9-07AE-4135-AE8D-0DD208DBB2F6}" destId="{3B540089-FA49-4E9D-8D22-A90A6E62F1B6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833F3-F4FB-4C82-B1A4-C41B61922AA5}">
      <dsp:nvSpPr>
        <dsp:cNvPr id="0" name=""/>
        <dsp:cNvSpPr/>
      </dsp:nvSpPr>
      <dsp:spPr>
        <a:xfrm>
          <a:off x="9429" y="206429"/>
          <a:ext cx="1661442" cy="9968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latin typeface="Arial" panose="020B0604020202020204" pitchFamily="34" charset="0"/>
              <a:cs typeface="Arial" panose="020B0604020202020204" pitchFamily="34" charset="0"/>
            </a:rPr>
            <a:t>Contract with external experts</a:t>
          </a:r>
        </a:p>
      </dsp:txBody>
      <dsp:txXfrm>
        <a:off x="38626" y="235626"/>
        <a:ext cx="1603048" cy="938471"/>
      </dsp:txXfrm>
    </dsp:sp>
    <dsp:sp modelId="{D994262D-3D27-42A1-926F-533C4ABB3096}">
      <dsp:nvSpPr>
        <dsp:cNvPr id="0" name=""/>
        <dsp:cNvSpPr/>
      </dsp:nvSpPr>
      <dsp:spPr>
        <a:xfrm rot="21581436">
          <a:off x="1817077" y="492616"/>
          <a:ext cx="352231" cy="412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17078" y="575308"/>
        <a:ext cx="246562" cy="247223"/>
      </dsp:txXfrm>
    </dsp:sp>
    <dsp:sp modelId="{A3FAABB1-FCA1-4734-AAD4-C508B830F1A4}">
      <dsp:nvSpPr>
        <dsp:cNvPr id="0" name=""/>
        <dsp:cNvSpPr/>
      </dsp:nvSpPr>
      <dsp:spPr>
        <a:xfrm>
          <a:off x="2335449" y="193868"/>
          <a:ext cx="1661442" cy="9968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latin typeface="Arial" panose="020B0604020202020204" pitchFamily="34" charset="0"/>
              <a:cs typeface="Arial" panose="020B0604020202020204" pitchFamily="34" charset="0"/>
            </a:rPr>
            <a:t>Meetings with municipalities</a:t>
          </a:r>
        </a:p>
      </dsp:txBody>
      <dsp:txXfrm>
        <a:off x="2364646" y="223065"/>
        <a:ext cx="1603048" cy="938471"/>
      </dsp:txXfrm>
    </dsp:sp>
    <dsp:sp modelId="{6F52F4E1-6548-4D80-AB5E-AB55AC9D814A}">
      <dsp:nvSpPr>
        <dsp:cNvPr id="0" name=""/>
        <dsp:cNvSpPr/>
      </dsp:nvSpPr>
      <dsp:spPr>
        <a:xfrm rot="18564">
          <a:off x="4143096" y="492509"/>
          <a:ext cx="352231" cy="412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43097" y="574631"/>
        <a:ext cx="246562" cy="247223"/>
      </dsp:txXfrm>
    </dsp:sp>
    <dsp:sp modelId="{64CD5B2E-FD2C-45A3-9FCD-0AC0A46EACD0}">
      <dsp:nvSpPr>
        <dsp:cNvPr id="0" name=""/>
        <dsp:cNvSpPr/>
      </dsp:nvSpPr>
      <dsp:spPr>
        <a:xfrm>
          <a:off x="4661469" y="206429"/>
          <a:ext cx="1661442" cy="9968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latin typeface="Arial" panose="020B0604020202020204" pitchFamily="34" charset="0"/>
              <a:cs typeface="Arial" panose="020B0604020202020204" pitchFamily="34" charset="0"/>
            </a:rPr>
            <a:t>Meetings with stakeholders</a:t>
          </a:r>
        </a:p>
      </dsp:txBody>
      <dsp:txXfrm>
        <a:off x="4690666" y="235626"/>
        <a:ext cx="1603048" cy="938471"/>
      </dsp:txXfrm>
    </dsp:sp>
    <dsp:sp modelId="{3F36F930-1B36-43C4-9819-11857128F878}">
      <dsp:nvSpPr>
        <dsp:cNvPr id="0" name=""/>
        <dsp:cNvSpPr/>
      </dsp:nvSpPr>
      <dsp:spPr>
        <a:xfrm rot="5408066">
          <a:off x="5317234" y="1313977"/>
          <a:ext cx="346087" cy="412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5366788" y="1346952"/>
        <a:ext cx="247223" cy="242261"/>
      </dsp:txXfrm>
    </dsp:sp>
    <dsp:sp modelId="{0DDE0353-4989-4EFC-A22F-B2DADC42D8BB}">
      <dsp:nvSpPr>
        <dsp:cNvPr id="0" name=""/>
        <dsp:cNvSpPr/>
      </dsp:nvSpPr>
      <dsp:spPr>
        <a:xfrm>
          <a:off x="4657598" y="1856288"/>
          <a:ext cx="1661442" cy="9968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>
              <a:latin typeface="Arial" panose="020B0604020202020204" pitchFamily="34" charset="0"/>
              <a:cs typeface="Arial" panose="020B0604020202020204" pitchFamily="34" charset="0"/>
            </a:rPr>
            <a:t>Project </a:t>
          </a:r>
          <a:r>
            <a:rPr lang="en-GB" sz="1600" kern="1200" noProof="0" dirty="0">
              <a:latin typeface="Arial" panose="020B0604020202020204" pitchFamily="34" charset="0"/>
              <a:cs typeface="Arial" panose="020B0604020202020204" pitchFamily="34" charset="0"/>
            </a:rPr>
            <a:t>scope</a:t>
          </a:r>
          <a:r>
            <a:rPr lang="lv-LV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600" kern="1200" noProof="0" dirty="0">
              <a:latin typeface="Arial" panose="020B0604020202020204" pitchFamily="34" charset="0"/>
              <a:cs typeface="Arial" panose="020B0604020202020204" pitchFamily="34" charset="0"/>
            </a:rPr>
            <a:t>definition</a:t>
          </a:r>
        </a:p>
      </dsp:txBody>
      <dsp:txXfrm>
        <a:off x="4686795" y="1885485"/>
        <a:ext cx="1603048" cy="938471"/>
      </dsp:txXfrm>
    </dsp:sp>
    <dsp:sp modelId="{145EFD07-74FC-49FA-BB9F-60F0BC5B2848}">
      <dsp:nvSpPr>
        <dsp:cNvPr id="0" name=""/>
        <dsp:cNvSpPr/>
      </dsp:nvSpPr>
      <dsp:spPr>
        <a:xfrm rot="10800000">
          <a:off x="4159165" y="2148702"/>
          <a:ext cx="352225" cy="412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264832" y="2231109"/>
        <a:ext cx="246558" cy="247223"/>
      </dsp:txXfrm>
    </dsp:sp>
    <dsp:sp modelId="{576215E2-97CA-424D-B6A2-2BFAE6D63048}">
      <dsp:nvSpPr>
        <dsp:cNvPr id="0" name=""/>
        <dsp:cNvSpPr/>
      </dsp:nvSpPr>
      <dsp:spPr>
        <a:xfrm>
          <a:off x="2331578" y="1856288"/>
          <a:ext cx="1661442" cy="9968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300" kern="1200" noProof="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Meetings with EIB to discuss pre application form</a:t>
          </a:r>
        </a:p>
      </dsp:txBody>
      <dsp:txXfrm>
        <a:off x="2360775" y="1885485"/>
        <a:ext cx="1603048" cy="938471"/>
      </dsp:txXfrm>
    </dsp:sp>
    <dsp:sp modelId="{9F452729-45F8-4B36-99F8-63BC90BA42F3}">
      <dsp:nvSpPr>
        <dsp:cNvPr id="0" name=""/>
        <dsp:cNvSpPr/>
      </dsp:nvSpPr>
      <dsp:spPr>
        <a:xfrm rot="10800000">
          <a:off x="1833145" y="2148702"/>
          <a:ext cx="352225" cy="4120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938812" y="2231109"/>
        <a:ext cx="246558" cy="247223"/>
      </dsp:txXfrm>
    </dsp:sp>
    <dsp:sp modelId="{3B540089-FA49-4E9D-8D22-A90A6E62F1B6}">
      <dsp:nvSpPr>
        <dsp:cNvPr id="0" name=""/>
        <dsp:cNvSpPr/>
      </dsp:nvSpPr>
      <dsp:spPr>
        <a:xfrm>
          <a:off x="5558" y="1856288"/>
          <a:ext cx="1661442" cy="9968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300" kern="1200" noProof="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Submitted 3 versions of pre application form to EIB</a:t>
          </a:r>
        </a:p>
      </dsp:txBody>
      <dsp:txXfrm>
        <a:off x="34755" y="1885485"/>
        <a:ext cx="1603048" cy="938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65F1CA8-E0B2-4323-B00C-BCB9D6AE8A38}" type="datetimeFigureOut">
              <a:rPr lang="el-GR" smtClean="0"/>
              <a:t>7/6/2021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2FC88E4-8221-4FB3-BDEB-AC2791F0310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9727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F11271F-DBC5-4A87-93C4-006D29AFB632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1255CD2-8DE5-4218-85FC-A4494D28D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4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Ltd. "AC </a:t>
            </a:r>
            <a:r>
              <a:rPr lang="en-US" sz="1200" b="1" dirty="0" err="1">
                <a:solidFill>
                  <a:schemeClr val="tx1"/>
                </a:solidFill>
              </a:rPr>
              <a:t>Konsultācijas</a:t>
            </a:r>
            <a:r>
              <a:rPr lang="en-US" sz="1200" b="1" dirty="0">
                <a:solidFill>
                  <a:schemeClr val="tx1"/>
                </a:solidFill>
              </a:rPr>
              <a:t>" </a:t>
            </a:r>
            <a:r>
              <a:rPr lang="en-US" sz="1200" dirty="0">
                <a:solidFill>
                  <a:schemeClr val="tx1"/>
                </a:solidFill>
              </a:rPr>
              <a:t>to prepare project application to be submitted to ELENA </a:t>
            </a:r>
            <a:r>
              <a:rPr lang="en-US" sz="1200" dirty="0" err="1">
                <a:solidFill>
                  <a:schemeClr val="tx1"/>
                </a:solidFill>
              </a:rPr>
              <a:t>programme</a:t>
            </a:r>
            <a:r>
              <a:rPr lang="en-US" sz="1200" dirty="0">
                <a:solidFill>
                  <a:schemeClr val="tx1"/>
                </a:solidFill>
              </a:rPr>
              <a:t>.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55CD2-8DE5-4218-85FC-A4494D28DB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065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Planning documents of the municipalities have indicated the mobility points as a potential project to </a:t>
            </a:r>
            <a:r>
              <a:rPr lang="en-GB" noProof="0" dirty="0" err="1"/>
              <a:t>impruve</a:t>
            </a:r>
            <a:r>
              <a:rPr lang="en-GB" noProof="0" dirty="0"/>
              <a:t> CO2 emission reductions in transport sector.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255CD2-8DE5-4218-85FC-A4494D28DB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64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255CD2-8DE5-4218-85FC-A4494D28DB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71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33475" y="1123950"/>
            <a:ext cx="4591050" cy="1371600"/>
          </a:xfrm>
          <a:prstGeom prst="rect">
            <a:avLst/>
          </a:prstGeom>
          <a:noFill/>
          <a:ln w="6350" cmpd="dbl">
            <a:noFill/>
          </a:ln>
          <a:effectLst>
            <a:outerShdw blurRad="177800" dist="76200" dir="2700000" algn="tl" rotWithShape="0">
              <a:schemeClr val="accent4">
                <a:lumMod val="60000"/>
                <a:lumOff val="4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>
              <a:defRPr lang="en-US" sz="3600" b="1" baseline="0" dirty="0">
                <a:solidFill>
                  <a:schemeClr val="accent1">
                    <a:lumMod val="50000"/>
                  </a:schemeClr>
                </a:solidFill>
                <a:effectLst/>
                <a:latin typeface="Cambria" pitchFamily="18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C-TRACK 50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3075" y="2647950"/>
            <a:ext cx="3371850" cy="5143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i="1" baseline="0">
                <a:solidFill>
                  <a:schemeClr val="accent1">
                    <a:lumMod val="75000"/>
                  </a:schemeClr>
                </a:solidFill>
                <a:effectLst/>
                <a:latin typeface="Cambria" pitchFamily="18" charset="0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C-TRACK 50 subtitle</a:t>
            </a:r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743075" y="3409950"/>
            <a:ext cx="3371849" cy="3238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200" b="0" kern="1200" baseline="0" dirty="0" smtClean="0">
                <a:solidFill>
                  <a:srgbClr val="5D5D5D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Presenters</a:t>
            </a:r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42900" y="4552950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1310200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514350" y="1597819"/>
            <a:ext cx="5829300" cy="1102519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028700" y="2914650"/>
            <a:ext cx="4800600" cy="13144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Noklikšķiniet, lai rediģētu šablona apakšvirsraksta stilu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>
          <a:xfrm>
            <a:off x="342900" y="4767263"/>
            <a:ext cx="16002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8B7F12F-4DD2-4212-AE6A-3DDAF8669FB4}" type="datetimeFigureOut">
              <a:rPr lang="lv-LV" smtClean="0"/>
              <a:t>07.06.2021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>
          <a:xfrm>
            <a:off x="2343150" y="4767263"/>
            <a:ext cx="21717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23574-3613-4BC7-92B6-70EB1B4E1FB3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67932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>
          <a:xfrm>
            <a:off x="342900" y="4767263"/>
            <a:ext cx="16002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8B7F12F-4DD2-4212-AE6A-3DDAF8669FB4}" type="datetimeFigureOut">
              <a:rPr lang="lv-LV" smtClean="0"/>
              <a:t>07.06.2021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>
          <a:xfrm>
            <a:off x="2343150" y="4767263"/>
            <a:ext cx="21717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23574-3613-4BC7-92B6-70EB1B4E1FB3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47512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200400" y="3181350"/>
            <a:ext cx="2914650" cy="914400"/>
          </a:xfrm>
          <a:prstGeom prst="rect">
            <a:avLst/>
          </a:prstGeom>
          <a:ln w="6350">
            <a:solidFill>
              <a:srgbClr val="1E3565"/>
            </a:solidFill>
            <a:prstDash val="lgDash"/>
          </a:ln>
        </p:spPr>
        <p:txBody>
          <a:bodyPr lIns="68580" tIns="34290" rIns="68580" bIns="34290" anchor="t"/>
          <a:lstStyle>
            <a:lvl1pPr marL="0" indent="0" algn="l">
              <a:buNone/>
              <a:defRPr sz="1200" i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defRPr>
            </a:lvl1pPr>
            <a:lvl2pPr marL="3428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100" i="1" dirty="0">
                <a:latin typeface="DaunPenh" pitchFamily="2" charset="0"/>
                <a:cs typeface="DaunPenh" pitchFamily="2" charset="0"/>
              </a:rPr>
              <a:t>Name: … Email: …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1600201" y="2190750"/>
            <a:ext cx="1932260" cy="473206"/>
          </a:xfrm>
          <a:prstGeom prst="rect">
            <a:avLst/>
          </a:prstGeom>
          <a:noFill/>
        </p:spPr>
        <p:txBody>
          <a:bodyPr wrap="none" lIns="68579" tIns="34289" rIns="68579" bIns="34289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2600" b="1" cap="none" spc="0" baseline="0" dirty="0">
                <a:ln w="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</a:rPr>
              <a:t>Thank you!</a:t>
            </a:r>
          </a:p>
        </p:txBody>
      </p:sp>
      <p:sp>
        <p:nvSpPr>
          <p:cNvPr id="7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42900" y="4552950"/>
            <a:ext cx="1257300" cy="2857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2508141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0296B79F-5A48-074C-8F78-810AFE286CB1}"/>
              </a:ext>
            </a:extLst>
          </p:cNvPr>
          <p:cNvSpPr txBox="1"/>
          <p:nvPr userDrawn="1"/>
        </p:nvSpPr>
        <p:spPr>
          <a:xfrm>
            <a:off x="1008529" y="-262218"/>
            <a:ext cx="184731" cy="170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z="506" dirty="0"/>
          </a:p>
        </p:txBody>
      </p:sp>
      <p:sp>
        <p:nvSpPr>
          <p:cNvPr id="15" name="Segnaposto testo 14">
            <a:extLst>
              <a:ext uri="{FF2B5EF4-FFF2-40B4-BE49-F238E27FC236}">
                <a16:creationId xmlns:a16="http://schemas.microsoft.com/office/drawing/2014/main" id="{545287B4-C169-994B-82AD-D09E704E3D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9901" y="1127090"/>
            <a:ext cx="2078631" cy="322685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lIns="108000" tIns="108000" rIns="108000" bIns="108000"/>
          <a:lstStyle>
            <a:lvl1pPr>
              <a:defRPr sz="900" b="1">
                <a:solidFill>
                  <a:schemeClr val="bg2"/>
                </a:solidFill>
              </a:defRPr>
            </a:lvl1pPr>
            <a:lvl2pPr marL="96458" indent="-96458">
              <a:buFont typeface="Wingdings" pitchFamily="2" charset="2"/>
              <a:buChar char="§"/>
              <a:defRPr sz="900">
                <a:solidFill>
                  <a:schemeClr val="bg2"/>
                </a:solidFill>
              </a:defRPr>
            </a:lvl2pPr>
            <a:lvl3pPr marL="177472" indent="-96458">
              <a:buFont typeface="Wingdings" pitchFamily="2" charset="2"/>
              <a:buChar char="§"/>
              <a:defRPr sz="900">
                <a:solidFill>
                  <a:schemeClr val="bg2"/>
                </a:solidFill>
              </a:defRPr>
            </a:lvl3pPr>
            <a:lvl4pPr>
              <a:defRPr sz="900">
                <a:solidFill>
                  <a:schemeClr val="bg2"/>
                </a:solidFill>
              </a:defRPr>
            </a:lvl4pPr>
            <a:lvl5pPr>
              <a:defRPr sz="675">
                <a:solidFill>
                  <a:schemeClr val="bg2"/>
                </a:solidFill>
              </a:defRPr>
            </a:lvl5pPr>
          </a:lstStyle>
          <a:p>
            <a:pPr lvl="0"/>
            <a:r>
              <a:rPr lang="it-IT" noProof="0" dirty="0"/>
              <a:t>Fare clic per modificare gli stili del testo dello schema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  <a:endParaRPr lang="en-GB" noProof="0" dirty="0"/>
          </a:p>
        </p:txBody>
      </p:sp>
      <p:sp>
        <p:nvSpPr>
          <p:cNvPr id="12" name="Segnaposto testo 14">
            <a:extLst>
              <a:ext uri="{FF2B5EF4-FFF2-40B4-BE49-F238E27FC236}">
                <a16:creationId xmlns:a16="http://schemas.microsoft.com/office/drawing/2014/main" id="{3A0B6FCF-0F54-DB48-A05A-94F4FA4A08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1307" y="1127090"/>
            <a:ext cx="2078631" cy="322685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lIns="108000" tIns="108000" rIns="108000" bIns="108000"/>
          <a:lstStyle>
            <a:lvl1pPr>
              <a:defRPr sz="900" b="1">
                <a:solidFill>
                  <a:schemeClr val="bg2"/>
                </a:solidFill>
              </a:defRPr>
            </a:lvl1pPr>
            <a:lvl2pPr marL="96458" indent="-96458">
              <a:buFont typeface="Wingdings" pitchFamily="2" charset="2"/>
              <a:buChar char="§"/>
              <a:defRPr sz="900">
                <a:solidFill>
                  <a:schemeClr val="bg2"/>
                </a:solidFill>
              </a:defRPr>
            </a:lvl2pPr>
            <a:lvl3pPr marL="177472" indent="-96458">
              <a:buFont typeface="Wingdings" pitchFamily="2" charset="2"/>
              <a:buChar char="§"/>
              <a:defRPr sz="900">
                <a:solidFill>
                  <a:schemeClr val="bg2"/>
                </a:solidFill>
              </a:defRPr>
            </a:lvl3pPr>
            <a:lvl4pPr>
              <a:defRPr sz="900">
                <a:solidFill>
                  <a:schemeClr val="bg2"/>
                </a:solidFill>
              </a:defRPr>
            </a:lvl4pPr>
            <a:lvl5pPr>
              <a:defRPr sz="675">
                <a:solidFill>
                  <a:schemeClr val="bg2"/>
                </a:solidFill>
              </a:defRPr>
            </a:lvl5pPr>
          </a:lstStyle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  <a:endParaRPr lang="en-GB" noProof="0"/>
          </a:p>
        </p:txBody>
      </p:sp>
      <p:sp>
        <p:nvSpPr>
          <p:cNvPr id="14" name="Segnaposto testo 14">
            <a:extLst>
              <a:ext uri="{FF2B5EF4-FFF2-40B4-BE49-F238E27FC236}">
                <a16:creationId xmlns:a16="http://schemas.microsoft.com/office/drawing/2014/main" id="{0FC1B0AD-88D9-4647-A9B5-886D1DD6CC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30604" y="1127090"/>
            <a:ext cx="2078631" cy="322685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lIns="108000" tIns="108000" rIns="108000" bIns="108000"/>
          <a:lstStyle>
            <a:lvl1pPr>
              <a:defRPr sz="900" b="1">
                <a:solidFill>
                  <a:schemeClr val="bg2"/>
                </a:solidFill>
              </a:defRPr>
            </a:lvl1pPr>
            <a:lvl2pPr marL="96458" indent="-96458">
              <a:buFont typeface="Wingdings" pitchFamily="2" charset="2"/>
              <a:buChar char="§"/>
              <a:defRPr sz="900">
                <a:solidFill>
                  <a:schemeClr val="bg2"/>
                </a:solidFill>
              </a:defRPr>
            </a:lvl2pPr>
            <a:lvl3pPr marL="177472" indent="-96458">
              <a:buFont typeface="Wingdings" pitchFamily="2" charset="2"/>
              <a:buChar char="§"/>
              <a:defRPr sz="900">
                <a:solidFill>
                  <a:schemeClr val="bg2"/>
                </a:solidFill>
              </a:defRPr>
            </a:lvl3pPr>
            <a:lvl4pPr>
              <a:defRPr sz="900">
                <a:solidFill>
                  <a:schemeClr val="bg2"/>
                </a:solidFill>
              </a:defRPr>
            </a:lvl4pPr>
            <a:lvl5pPr>
              <a:defRPr sz="675">
                <a:solidFill>
                  <a:schemeClr val="bg2"/>
                </a:solidFill>
              </a:defRPr>
            </a:lvl5pPr>
          </a:lstStyle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  <a:endParaRPr lang="en-GB" noProof="0"/>
          </a:p>
        </p:txBody>
      </p:sp>
      <p:sp>
        <p:nvSpPr>
          <p:cNvPr id="16" name="Titolo 12">
            <a:extLst>
              <a:ext uri="{FF2B5EF4-FFF2-40B4-BE49-F238E27FC236}">
                <a16:creationId xmlns:a16="http://schemas.microsoft.com/office/drawing/2014/main" id="{23E47626-F0A5-474E-BC98-1CA1D6223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649" y="292819"/>
            <a:ext cx="5915025" cy="469729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noProof="0" dirty="0"/>
              <a:t>Fare clic per modificare</a:t>
            </a:r>
            <a:endParaRPr lang="en-GB" noProof="0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A93ED384-2CD6-8C4A-87F0-72AB15DE27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398121" y="4650981"/>
            <a:ext cx="251817" cy="443273"/>
          </a:xfrm>
          <a:prstGeom prst="rect">
            <a:avLst/>
          </a:prstGeom>
        </p:spPr>
        <p:txBody>
          <a:bodyPr anchor="ctr"/>
          <a:lstStyle>
            <a:lvl1pPr algn="r">
              <a:defRPr b="0" i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  <p:cxnSp>
        <p:nvCxnSpPr>
          <p:cNvPr id="17" name="Connettore 1 16">
            <a:extLst>
              <a:ext uri="{FF2B5EF4-FFF2-40B4-BE49-F238E27FC236}">
                <a16:creationId xmlns:a16="http://schemas.microsoft.com/office/drawing/2014/main" id="{AEF9C5A7-B865-5340-96C9-9535ABCA69B3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90866" y="4596975"/>
            <a:ext cx="6676268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700" cap="flat" cmpd="sng" algn="ctr">
            <a:solidFill>
              <a:schemeClr val="bg2"/>
            </a:solidFill>
            <a:prstDash val="solid"/>
            <a:miter lim="400000"/>
            <a:headEnd type="none" w="med" len="med"/>
            <a:tailEnd type="none" w="med" len="med"/>
          </a:ln>
          <a:effectLst/>
        </p:spPr>
      </p:cxn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85122348-A614-7446-8F89-8FDD6C475FA7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6284567" y="4650981"/>
            <a:ext cx="0" cy="443277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700" cap="flat" cmpd="sng" algn="ctr">
            <a:solidFill>
              <a:schemeClr val="bg2"/>
            </a:solidFill>
            <a:prstDash val="solid"/>
            <a:miter lim="400000"/>
            <a:headEnd type="none" w="med" len="med"/>
            <a:tailEnd type="none" w="med" len="med"/>
          </a:ln>
          <a:effectLst/>
        </p:spPr>
      </p:cxnSp>
      <p:pic>
        <p:nvPicPr>
          <p:cNvPr id="19" name="Immagine 18">
            <a:extLst>
              <a:ext uri="{FF2B5EF4-FFF2-40B4-BE49-F238E27FC236}">
                <a16:creationId xmlns:a16="http://schemas.microsoft.com/office/drawing/2014/main" id="{FDC75DBC-D4C9-CA45-B68E-9481F23ECA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9768" y="4785996"/>
            <a:ext cx="1296277" cy="188687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480F4244-0DF6-D540-A898-8AE34BA6DF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1613" y="4776770"/>
            <a:ext cx="1580743" cy="22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043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0296B79F-5A48-074C-8F78-810AFE286CB1}"/>
              </a:ext>
            </a:extLst>
          </p:cNvPr>
          <p:cNvSpPr txBox="1"/>
          <p:nvPr userDrawn="1"/>
        </p:nvSpPr>
        <p:spPr>
          <a:xfrm>
            <a:off x="1008529" y="-262218"/>
            <a:ext cx="184731" cy="170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z="506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9433302-EF87-7647-9871-9C46CD14B0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398121" y="4650981"/>
            <a:ext cx="251817" cy="443273"/>
          </a:xfrm>
          <a:prstGeom prst="rect">
            <a:avLst/>
          </a:prstGeom>
        </p:spPr>
        <p:txBody>
          <a:bodyPr anchor="ctr"/>
          <a:lstStyle>
            <a:lvl1pPr algn="r">
              <a:defRPr b="0" i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92EA81C3-DEB3-B042-AC59-382F46FFFCC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90866" y="4596975"/>
            <a:ext cx="6676268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700" cap="flat" cmpd="sng" algn="ctr">
            <a:solidFill>
              <a:schemeClr val="bg2"/>
            </a:solidFill>
            <a:prstDash val="solid"/>
            <a:miter lim="400000"/>
            <a:headEnd type="none" w="med" len="med"/>
            <a:tailEnd type="none" w="med" len="med"/>
          </a:ln>
          <a:effectLst/>
        </p:spPr>
      </p:cxn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BFF8829C-2E0E-7D4B-A888-84281116CEC5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6284567" y="4650981"/>
            <a:ext cx="0" cy="443277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700" cap="flat" cmpd="sng" algn="ctr">
            <a:solidFill>
              <a:schemeClr val="bg2"/>
            </a:solidFill>
            <a:prstDash val="solid"/>
            <a:miter lim="400000"/>
            <a:headEnd type="none" w="med" len="med"/>
            <a:tailEnd type="none" w="med" len="med"/>
          </a:ln>
          <a:effectLst/>
        </p:spPr>
      </p:cxnSp>
      <p:sp>
        <p:nvSpPr>
          <p:cNvPr id="13" name="Titolo 12">
            <a:extLst>
              <a:ext uri="{FF2B5EF4-FFF2-40B4-BE49-F238E27FC236}">
                <a16:creationId xmlns:a16="http://schemas.microsoft.com/office/drawing/2014/main" id="{FCF7DBD7-D17E-5844-9274-D1FA65DDD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649" y="292820"/>
            <a:ext cx="5915025" cy="45899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noProof="0" dirty="0"/>
              <a:t>Fare clic per modificare</a:t>
            </a:r>
            <a:endParaRPr lang="en-GB" noProof="0" dirty="0"/>
          </a:p>
        </p:txBody>
      </p:sp>
      <p:sp>
        <p:nvSpPr>
          <p:cNvPr id="15" name="Segnaposto testo 14">
            <a:extLst>
              <a:ext uri="{FF2B5EF4-FFF2-40B4-BE49-F238E27FC236}">
                <a16:creationId xmlns:a16="http://schemas.microsoft.com/office/drawing/2014/main" id="{545287B4-C169-994B-82AD-D09E704E3D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5756" y="1147448"/>
            <a:ext cx="4334024" cy="2241351"/>
          </a:xfrm>
          <a:prstGeom prst="rect">
            <a:avLst/>
          </a:prstGeom>
        </p:spPr>
        <p:txBody>
          <a:bodyPr lIns="90000"/>
          <a:lstStyle>
            <a:lvl1pPr>
              <a:defRPr sz="900" b="1">
                <a:solidFill>
                  <a:schemeClr val="bg2"/>
                </a:solidFill>
              </a:defRPr>
            </a:lvl1pPr>
            <a:lvl2pPr marL="96458" indent="-96458">
              <a:buFont typeface="Wingdings" pitchFamily="2" charset="2"/>
              <a:buChar char="§"/>
              <a:defRPr sz="900">
                <a:solidFill>
                  <a:schemeClr val="bg2"/>
                </a:solidFill>
              </a:defRPr>
            </a:lvl2pPr>
            <a:lvl3pPr marL="177472" indent="-96458">
              <a:buFont typeface="Wingdings" pitchFamily="2" charset="2"/>
              <a:buChar char="§"/>
              <a:defRPr sz="900">
                <a:solidFill>
                  <a:schemeClr val="bg2"/>
                </a:solidFill>
              </a:defRPr>
            </a:lvl3pPr>
            <a:lvl4pPr>
              <a:defRPr sz="900">
                <a:solidFill>
                  <a:schemeClr val="bg2"/>
                </a:solidFill>
              </a:defRPr>
            </a:lvl4pPr>
            <a:lvl5pPr>
              <a:defRPr sz="675">
                <a:solidFill>
                  <a:schemeClr val="bg2"/>
                </a:solidFill>
              </a:defRPr>
            </a:lvl5pPr>
          </a:lstStyle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  <a:endParaRPr lang="en-GB" noProof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4A0ADCA-4D49-8C4E-9181-686901E650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9768" y="4785996"/>
            <a:ext cx="1296277" cy="188687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E92BB4CE-2188-AC45-A24C-5D059986C7D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1613" y="4776770"/>
            <a:ext cx="1580743" cy="22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589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200400" y="3181350"/>
            <a:ext cx="2914650" cy="914400"/>
          </a:xfrm>
          <a:prstGeom prst="rect">
            <a:avLst/>
          </a:prstGeom>
          <a:ln w="6350">
            <a:solidFill>
              <a:srgbClr val="1E3565"/>
            </a:solidFill>
            <a:prstDash val="lgDash"/>
          </a:ln>
        </p:spPr>
        <p:txBody>
          <a:bodyPr anchor="t"/>
          <a:lstStyle>
            <a:lvl1pPr marL="0" indent="0" algn="l">
              <a:buNone/>
              <a:defRPr sz="1200" i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100" i="1" dirty="0">
                <a:latin typeface="DaunPenh" pitchFamily="2" charset="0"/>
                <a:cs typeface="DaunPenh" pitchFamily="2" charset="0"/>
              </a:rPr>
              <a:t>Name: … Email: …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1600200" y="2190750"/>
            <a:ext cx="1932260" cy="47320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2625" b="1" cap="none" spc="0" baseline="0" dirty="0">
                <a:ln w="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</a:rPr>
              <a:t>Thank you!</a:t>
            </a:r>
          </a:p>
        </p:txBody>
      </p:sp>
      <p:sp>
        <p:nvSpPr>
          <p:cNvPr id="7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42900" y="4552950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724116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028701"/>
            <a:ext cx="6172200" cy="339447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 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028701"/>
            <a:ext cx="3714750" cy="3394472"/>
          </a:xfrm>
          <a:prstGeom prst="rect">
            <a:avLst/>
          </a:prstGeom>
        </p:spPr>
        <p:txBody>
          <a:bodyPr/>
          <a:lstStyle>
            <a:lvl1pPr marL="214313" indent="-214313" algn="just" defTabSz="685800" rtl="0" eaLnBrk="1" latinLnBrk="0" hangingPunct="1">
              <a:spcBef>
                <a:spcPts val="225"/>
              </a:spcBef>
              <a:spcAft>
                <a:spcPts val="225"/>
              </a:spcAft>
              <a:buClr>
                <a:schemeClr val="accent1">
                  <a:lumMod val="50000"/>
                </a:schemeClr>
              </a:buClr>
              <a:buFont typeface="Wingdings 3" panose="05040102010807070707" pitchFamily="18" charset="2"/>
              <a:buChar char="´"/>
              <a:defRPr lang="en-US" sz="1400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 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endParaRPr lang="en-GB" noProof="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4057650" y="3086100"/>
            <a:ext cx="2400300" cy="131445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8"/>
          </p:nvPr>
        </p:nvSpPr>
        <p:spPr>
          <a:xfrm>
            <a:off x="4057650" y="1028700"/>
            <a:ext cx="2400300" cy="19431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1797812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elay 7"/>
          <p:cNvSpPr/>
          <p:nvPr userDrawn="1"/>
        </p:nvSpPr>
        <p:spPr>
          <a:xfrm rot="10800000">
            <a:off x="57151" y="1371600"/>
            <a:ext cx="457200" cy="2743200"/>
          </a:xfrm>
          <a:prstGeom prst="flowChartDelay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 rot="16200000">
            <a:off x="-771524" y="2543175"/>
            <a:ext cx="2228850" cy="342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 baseline="0">
                <a:solidFill>
                  <a:schemeClr val="bg1"/>
                </a:solidFill>
                <a:latin typeface="Cambria" pitchFamily="18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800100" y="1028701"/>
            <a:ext cx="3143250" cy="339447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 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endParaRPr lang="en-GB" noProof="0" dirty="0"/>
          </a:p>
        </p:txBody>
      </p:sp>
      <p:sp>
        <p:nvSpPr>
          <p:cNvPr id="24" name="SmartArt Placeholder 23"/>
          <p:cNvSpPr>
            <a:spLocks noGrp="1"/>
          </p:cNvSpPr>
          <p:nvPr>
            <p:ph type="dgm" sz="quarter" idx="18"/>
          </p:nvPr>
        </p:nvSpPr>
        <p:spPr>
          <a:xfrm>
            <a:off x="4229100" y="1028700"/>
            <a:ext cx="2343150" cy="337185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20103521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2153544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200400" y="3181350"/>
            <a:ext cx="2914650" cy="914400"/>
          </a:xfrm>
          <a:prstGeom prst="rect">
            <a:avLst/>
          </a:prstGeom>
          <a:ln w="6350">
            <a:solidFill>
              <a:srgbClr val="1E3565"/>
            </a:solidFill>
            <a:prstDash val="lgDash"/>
          </a:ln>
        </p:spPr>
        <p:txBody>
          <a:bodyPr anchor="t"/>
          <a:lstStyle>
            <a:lvl1pPr marL="0" indent="0" algn="l">
              <a:buNone/>
              <a:defRPr sz="1200" i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100" i="1" dirty="0">
                <a:latin typeface="DaunPenh" pitchFamily="2" charset="0"/>
                <a:cs typeface="DaunPenh" pitchFamily="2" charset="0"/>
              </a:rPr>
              <a:t>Name: … Email: …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1600200" y="1809750"/>
            <a:ext cx="1932260" cy="47320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2625" b="1" cap="none" spc="0" baseline="0" dirty="0">
                <a:ln w="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</a:rPr>
              <a:t>Thank you!</a:t>
            </a:r>
          </a:p>
        </p:txBody>
      </p:sp>
      <p:sp>
        <p:nvSpPr>
          <p:cNvPr id="7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42900" y="4552950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23687066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171450"/>
            <a:ext cx="6400800" cy="56921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43400" y="4803738"/>
            <a:ext cx="2283714" cy="274320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E3696F3C-259A-4CF1-A343-B217C16025DB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769779"/>
            <a:ext cx="342900" cy="330994"/>
          </a:xfrm>
        </p:spPr>
        <p:txBody>
          <a:bodyPr/>
          <a:lstStyle/>
          <a:p>
            <a:fld id="{DDA8C3A7-4688-483D-9659-086F84A7A6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1145286"/>
            <a:ext cx="6377940" cy="342900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08860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7819"/>
            <a:ext cx="5829300" cy="1102519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914650"/>
            <a:ext cx="4800600" cy="13144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4767263"/>
            <a:ext cx="16002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D8BD707-D9CF-40AE-B4C6-C98DA3205C09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4767263"/>
            <a:ext cx="21717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4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3075" y="2647950"/>
            <a:ext cx="3371850" cy="5143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i="1" baseline="0">
                <a:solidFill>
                  <a:schemeClr val="accent1"/>
                </a:solidFill>
                <a:effectLst/>
                <a:latin typeface="+mn-lt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C-Track 50 subtitle</a:t>
            </a:r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743075" y="3409950"/>
            <a:ext cx="3371849" cy="3238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200" b="0" kern="1200" baseline="0" dirty="0" smtClean="0">
                <a:solidFill>
                  <a:schemeClr val="accent3">
                    <a:lumMod val="50000"/>
                  </a:schemeClr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Presenters</a:t>
            </a:r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42900" y="4552950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143001" y="1422917"/>
            <a:ext cx="4495800" cy="1148833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C-Track 50 Presentation Title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76690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028701"/>
            <a:ext cx="6172200" cy="339447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 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174257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028701"/>
            <a:ext cx="3714750" cy="3394472"/>
          </a:xfrm>
          <a:prstGeom prst="rect">
            <a:avLst/>
          </a:prstGeom>
        </p:spPr>
        <p:txBody>
          <a:bodyPr/>
          <a:lstStyle>
            <a:lvl1pPr marL="214313" indent="-214313" algn="just" defTabSz="685800" rtl="0" eaLnBrk="1" latinLnBrk="0" hangingPunct="1">
              <a:spcBef>
                <a:spcPts val="225"/>
              </a:spcBef>
              <a:spcAft>
                <a:spcPts val="225"/>
              </a:spcAft>
              <a:buClr>
                <a:schemeClr val="accent1">
                  <a:lumMod val="50000"/>
                </a:schemeClr>
              </a:buClr>
              <a:buFont typeface="Wingdings 3" panose="05040102010807070707" pitchFamily="18" charset="2"/>
              <a:buChar char="´"/>
              <a:defRPr lang="en-US" sz="1400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 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endParaRPr lang="en-GB" noProof="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4057650" y="3086100"/>
            <a:ext cx="2400300" cy="131445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8"/>
          </p:nvPr>
        </p:nvSpPr>
        <p:spPr>
          <a:xfrm>
            <a:off x="4057650" y="1028700"/>
            <a:ext cx="2400300" cy="19431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99603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elay 7"/>
          <p:cNvSpPr/>
          <p:nvPr userDrawn="1"/>
        </p:nvSpPr>
        <p:spPr>
          <a:xfrm rot="10800000">
            <a:off x="57151" y="1371600"/>
            <a:ext cx="457200" cy="2743200"/>
          </a:xfrm>
          <a:prstGeom prst="flowChartDelay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 rot="16200000">
            <a:off x="-771524" y="2543175"/>
            <a:ext cx="2228850" cy="342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 baseline="0">
                <a:solidFill>
                  <a:schemeClr val="bg1"/>
                </a:solidFill>
                <a:latin typeface="+mn-lt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800100" y="1028701"/>
            <a:ext cx="3143250" cy="339447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 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endParaRPr lang="en-GB" noProof="0" dirty="0"/>
          </a:p>
        </p:txBody>
      </p:sp>
      <p:sp>
        <p:nvSpPr>
          <p:cNvPr id="24" name="SmartArt Placeholder 23"/>
          <p:cNvSpPr>
            <a:spLocks noGrp="1"/>
          </p:cNvSpPr>
          <p:nvPr>
            <p:ph type="dgm" sz="quarter" idx="18"/>
          </p:nvPr>
        </p:nvSpPr>
        <p:spPr>
          <a:xfrm>
            <a:off x="4229100" y="1028700"/>
            <a:ext cx="2343150" cy="337185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405013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3357366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33475" y="1123950"/>
            <a:ext cx="4591050" cy="1371600"/>
          </a:xfrm>
          <a:prstGeom prst="rect">
            <a:avLst/>
          </a:prstGeom>
          <a:noFill/>
          <a:ln w="6350" cmpd="dbl">
            <a:noFill/>
          </a:ln>
          <a:effectLst>
            <a:outerShdw blurRad="177800" dist="76200" dir="2700000" algn="tl" rotWithShape="0">
              <a:schemeClr val="accent4">
                <a:lumMod val="60000"/>
                <a:lumOff val="4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>
              <a:defRPr lang="en-US" sz="3600" b="1" baseline="0" dirty="0">
                <a:solidFill>
                  <a:schemeClr val="accent1">
                    <a:lumMod val="50000"/>
                  </a:schemeClr>
                </a:solidFill>
                <a:effectLst/>
                <a:latin typeface="Cambria" pitchFamily="18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C-TRACK 50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3075" y="2647950"/>
            <a:ext cx="3371850" cy="5143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i="1" baseline="0">
                <a:solidFill>
                  <a:schemeClr val="accent1">
                    <a:lumMod val="75000"/>
                  </a:schemeClr>
                </a:solidFill>
                <a:effectLst/>
                <a:latin typeface="Cambria" pitchFamily="18" charset="0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C-TRACK 50 subtitle</a:t>
            </a:r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743075" y="3409950"/>
            <a:ext cx="3371849" cy="3238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200" b="0" kern="1200" baseline="0" dirty="0" smtClean="0">
                <a:solidFill>
                  <a:srgbClr val="5D5D5D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Presenters</a:t>
            </a:r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42900" y="4552950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174298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4300" y="4735592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419600" y="64100"/>
            <a:ext cx="23545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>
                <a:solidFill>
                  <a:schemeClr val="accent1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Putting Regions on Track for Carbon Neutrality by 2050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4705350"/>
            <a:ext cx="2171700" cy="3429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numCol="1" rtlCol="0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baseline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This project has received funding from the European Union’s Horizon 2020 research and innovation programme under grant agreement No 784974.</a:t>
            </a:r>
            <a:endParaRPr lang="el-GR" sz="600" kern="1200" baseline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5" name="Picture 14" descr="http://europa.eu/about-eu/basic-information/symbols/images/flag_yellow_low.jp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705353"/>
            <a:ext cx="400050" cy="304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801" y="716042"/>
            <a:ext cx="6807199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89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4300" y="4735592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419600" y="64100"/>
            <a:ext cx="23545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0" eaLnBrk="1" latinLnBrk="0" hangingPunct="1"/>
            <a:r>
              <a:rPr lang="en-US" sz="1350" kern="1200" dirty="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Calibri" panose="020F0502020204030204" pitchFamily="34" charset="0"/>
              </a:rPr>
              <a:t>Putting Regions on Track for Carbon Neutrality by 2050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0" y="4705350"/>
            <a:ext cx="2171700" cy="3429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numCol="1" rtlCol="0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baseline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This project has received funding from the European Union’s Horizon 2020 research and innovation programme under grant agreement No 784974.</a:t>
            </a:r>
            <a:endParaRPr lang="el-GR" sz="600" kern="1200" baseline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3" descr="http://europa.eu/about-eu/basic-information/symbols/images/flag_yellow_low.jpg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705353"/>
            <a:ext cx="400050" cy="304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801" y="716042"/>
            <a:ext cx="6807199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62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4300" y="4735592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389120" y="249372"/>
            <a:ext cx="23545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Putting Regions on Track for Carbon Neutrality by 2050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4705350"/>
            <a:ext cx="2171700" cy="3429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numCol="1" rtlCol="0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baseline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This project has received funding from the European Union’s Horizon 2020 research and innovation programme under grant agreement No 784974.</a:t>
            </a:r>
            <a:endParaRPr lang="el-GR" sz="600" kern="1200" baseline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5" name="Picture 14" descr="http://europa.eu/about-eu/basic-information/symbols/images/flag_yellow_low.jp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705353"/>
            <a:ext cx="400050" cy="304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4" y="57150"/>
            <a:ext cx="2133600" cy="739877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381000" y="1047750"/>
            <a:ext cx="2700000" cy="3312000"/>
            <a:chOff x="228600" y="834684"/>
            <a:chExt cx="2590800" cy="3217789"/>
          </a:xfrm>
        </p:grpSpPr>
        <p:grpSp>
          <p:nvGrpSpPr>
            <p:cNvPr id="5" name="Group 4"/>
            <p:cNvGrpSpPr/>
            <p:nvPr userDrawn="1"/>
          </p:nvGrpSpPr>
          <p:grpSpPr>
            <a:xfrm>
              <a:off x="228600" y="834684"/>
              <a:ext cx="2590800" cy="3217789"/>
              <a:chOff x="114300" y="1028994"/>
              <a:chExt cx="2620482" cy="3486149"/>
            </a:xfrm>
          </p:grpSpPr>
          <p:pic>
            <p:nvPicPr>
              <p:cNvPr id="3" name="Picture 2"/>
              <p:cNvPicPr>
                <a:picLocks noChangeAspect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300" y="1028994"/>
                <a:ext cx="2549724" cy="3486149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 userDrawn="1"/>
            </p:nvSpPr>
            <p:spPr>
              <a:xfrm>
                <a:off x="119616" y="1178513"/>
                <a:ext cx="2615166" cy="3200400"/>
              </a:xfrm>
              <a:prstGeom prst="rect">
                <a:avLst/>
              </a:prstGeom>
              <a:solidFill>
                <a:srgbClr val="FFFFFF">
                  <a:alpha val="4313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  <p:sp>
          <p:nvSpPr>
            <p:cNvPr id="12" name="Rectangle 11"/>
            <p:cNvSpPr/>
            <p:nvPr userDrawn="1"/>
          </p:nvSpPr>
          <p:spPr>
            <a:xfrm>
              <a:off x="228600" y="1087348"/>
              <a:ext cx="2571170" cy="2712459"/>
            </a:xfrm>
            <a:prstGeom prst="rect">
              <a:avLst/>
            </a:prstGeom>
            <a:solidFill>
              <a:srgbClr val="FFFFFF">
                <a:alpha val="6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</p:spTree>
    <p:extLst>
      <p:ext uri="{BB962C8B-B14F-4D97-AF65-F5344CB8AC3E}">
        <p14:creationId xmlns:p14="http://schemas.microsoft.com/office/powerpoint/2010/main" val="2065508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" y="4648200"/>
            <a:ext cx="6858000" cy="514350"/>
          </a:xfrm>
          <a:prstGeom prst="rect">
            <a:avLst/>
          </a:prstGeom>
          <a:solidFill>
            <a:schemeClr val="accent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dirty="0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486400" y="4736306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9A0622E7-5F78-4C68-B259-B08476B644C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4343400" y="1885950"/>
            <a:ext cx="2361040" cy="2819400"/>
            <a:chOff x="1526318" y="1447800"/>
            <a:chExt cx="2890963" cy="3562350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0" y="1447800"/>
              <a:ext cx="2605456" cy="356235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 userDrawn="1"/>
          </p:nvSpPr>
          <p:spPr>
            <a:xfrm>
              <a:off x="1526318" y="1600449"/>
              <a:ext cx="2890963" cy="3257051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10" name="Rectangle 9"/>
          <p:cNvSpPr/>
          <p:nvPr userDrawn="1"/>
        </p:nvSpPr>
        <p:spPr>
          <a:xfrm>
            <a:off x="0" y="541020"/>
            <a:ext cx="6858000" cy="3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575" y="81143"/>
            <a:ext cx="1227275" cy="425587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-1" y="594836"/>
            <a:ext cx="6858000" cy="25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4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Wingdings" pitchFamily="2" charset="2"/>
        <a:buChar char="v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4300" y="4735592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0" y="4705350"/>
            <a:ext cx="2171700" cy="3429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numCol="1" rtlCol="0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baseline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This project has received funding from the European Union’s Horizon 2020 research and innovation programme under grant agreement No 784974.</a:t>
            </a:r>
            <a:endParaRPr lang="el-GR" sz="600" kern="1200" baseline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3" descr="http://europa.eu/about-eu/basic-information/symbols/images/flag_yellow_low.jp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705353"/>
            <a:ext cx="400050" cy="304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4" y="57150"/>
            <a:ext cx="2133600" cy="739877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366823" y="760256"/>
            <a:ext cx="2571170" cy="2980141"/>
            <a:chOff x="290623" y="742950"/>
            <a:chExt cx="2571170" cy="2980141"/>
          </a:xfrm>
        </p:grpSpPr>
        <p:grpSp>
          <p:nvGrpSpPr>
            <p:cNvPr id="8" name="Group 7"/>
            <p:cNvGrpSpPr/>
            <p:nvPr userDrawn="1"/>
          </p:nvGrpSpPr>
          <p:grpSpPr>
            <a:xfrm>
              <a:off x="304800" y="742950"/>
              <a:ext cx="2247900" cy="2980141"/>
              <a:chOff x="114300" y="1028994"/>
              <a:chExt cx="2620482" cy="3486149"/>
            </a:xfrm>
          </p:grpSpPr>
          <p:pic>
            <p:nvPicPr>
              <p:cNvPr id="11" name="Picture 10"/>
              <p:cNvPicPr>
                <a:picLocks noChangeAspect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300" y="1028994"/>
                <a:ext cx="2549724" cy="3486149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 userDrawn="1"/>
            </p:nvSpPr>
            <p:spPr>
              <a:xfrm>
                <a:off x="119616" y="1178513"/>
                <a:ext cx="2615166" cy="3200400"/>
              </a:xfrm>
              <a:prstGeom prst="rect">
                <a:avLst/>
              </a:prstGeom>
              <a:solidFill>
                <a:srgbClr val="FFFFFF">
                  <a:alpha val="4313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290623" y="919437"/>
              <a:ext cx="2571170" cy="2712459"/>
            </a:xfrm>
            <a:prstGeom prst="rect">
              <a:avLst/>
            </a:prstGeom>
            <a:solidFill>
              <a:srgbClr val="FFFFFF">
                <a:alpha val="6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4389120" y="249372"/>
            <a:ext cx="23545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Putting Regions on Track for Carbon Neutrality by 2050</a:t>
            </a:r>
          </a:p>
        </p:txBody>
      </p:sp>
    </p:spTree>
    <p:extLst>
      <p:ext uri="{BB962C8B-B14F-4D97-AF65-F5344CB8AC3E}">
        <p14:creationId xmlns:p14="http://schemas.microsoft.com/office/powerpoint/2010/main" val="3189448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486400" y="4736306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22E7-5F78-4C68-B259-B08476B644C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0"/>
            <a:ext cx="6858000" cy="617220"/>
            <a:chOff x="0" y="0"/>
            <a:chExt cx="6858000" cy="617220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0"/>
              <a:ext cx="6858000" cy="514350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 sz="1350" dirty="0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541020"/>
              <a:ext cx="6858000" cy="76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801" y="716042"/>
            <a:ext cx="6807199" cy="382905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17220"/>
            <a:ext cx="6858000" cy="3935730"/>
          </a:xfrm>
          <a:prstGeom prst="rect">
            <a:avLst/>
          </a:prstGeom>
          <a:solidFill>
            <a:srgbClr val="FFFFFF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0" r:id="rId2"/>
    <p:sldLayoutId id="2147483671" r:id="rId3"/>
    <p:sldLayoutId id="2147483674" r:id="rId4"/>
    <p:sldLayoutId id="2147483679" r:id="rId5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Wingdings" pitchFamily="2" charset="2"/>
        <a:buChar char="v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19150"/>
            <a:ext cx="5829300" cy="1102519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  <a:t>Covenant of Mayors' Investment Forum  </a:t>
            </a:r>
            <a:b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</a:b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b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</a:b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  <a:t>Riga Planning Region experience with ELENA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  <a:ea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543858"/>
            <a:ext cx="4800600" cy="68524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r"/>
            <a:r>
              <a:rPr lang="en-US" sz="1600" b="1" i="1" dirty="0">
                <a:solidFill>
                  <a:schemeClr val="accent1"/>
                </a:solidFill>
                <a:latin typeface="+mn-lt"/>
              </a:rPr>
              <a:t>Brussels, 15</a:t>
            </a:r>
            <a:r>
              <a:rPr lang="en-US" sz="1600" b="1" i="1" baseline="30000" dirty="0">
                <a:solidFill>
                  <a:schemeClr val="accent1"/>
                </a:solidFill>
                <a:latin typeface="+mn-lt"/>
              </a:rPr>
              <a:t>th</a:t>
            </a:r>
            <a:r>
              <a:rPr lang="en-US" sz="1600" b="1" i="1" dirty="0">
                <a:solidFill>
                  <a:schemeClr val="accent1"/>
                </a:solidFill>
                <a:latin typeface="+mn-lt"/>
              </a:rPr>
              <a:t>  - 16</a:t>
            </a:r>
            <a:r>
              <a:rPr lang="en-US" sz="1600" b="1" i="1" baseline="30000" dirty="0">
                <a:solidFill>
                  <a:schemeClr val="accent1"/>
                </a:solidFill>
                <a:latin typeface="+mn-lt"/>
              </a:rPr>
              <a:t>th</a:t>
            </a:r>
            <a:r>
              <a:rPr lang="en-US" sz="1600" b="1" i="1" dirty="0">
                <a:solidFill>
                  <a:schemeClr val="accent1"/>
                </a:solidFill>
                <a:latin typeface="+mn-lt"/>
              </a:rPr>
              <a:t> June 2021</a:t>
            </a:r>
          </a:p>
          <a:p>
            <a:pPr algn="r"/>
            <a:r>
              <a:rPr lang="en-US" sz="1600" b="1" i="1" dirty="0" err="1">
                <a:solidFill>
                  <a:schemeClr val="accent1"/>
                </a:solidFill>
                <a:latin typeface="+mn-lt"/>
              </a:rPr>
              <a:t>A.Zucika</a:t>
            </a:r>
            <a:r>
              <a:rPr lang="en-US" sz="1600" b="1" i="1" dirty="0">
                <a:solidFill>
                  <a:schemeClr val="accent1"/>
                </a:solidFill>
                <a:latin typeface="+mn-lt"/>
              </a:rPr>
              <a:t> – Riga planning region</a:t>
            </a:r>
            <a:endParaRPr lang="lv-LV" sz="1600" b="1" i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E3C4E5-EE38-467D-AEF7-60DD975AE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29150"/>
            <a:ext cx="6858000" cy="54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564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E0C9D2A-EE9B-CC46-B283-B556A0B0ED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621" y="971550"/>
            <a:ext cx="6687675" cy="1687267"/>
          </a:xfrm>
          <a:solidFill>
            <a:schemeClr val="accent2">
              <a:lumMod val="60000"/>
              <a:lumOff val="40000"/>
            </a:schemeClr>
          </a:solidFill>
        </p:spPr>
        <p:txBody>
          <a:bodyPr lIns="50625" tIns="50625" rIns="50625" bIns="50625"/>
          <a:lstStyle/>
          <a:p>
            <a:pPr marL="0" indent="0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Investment programme</a:t>
            </a:r>
            <a:endParaRPr lang="lv-LV" sz="12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Overall objective</a:t>
            </a:r>
            <a:r>
              <a:rPr lang="lv-LV" sz="1200" dirty="0">
                <a:solidFill>
                  <a:schemeClr val="tx1"/>
                </a:solidFill>
              </a:rPr>
              <a:t>: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GB" sz="1200" b="0" dirty="0">
                <a:solidFill>
                  <a:schemeClr val="tx1"/>
                </a:solidFill>
              </a:rPr>
              <a:t>54 smart and sustainable mobility hubs’ system </a:t>
            </a:r>
            <a:r>
              <a:rPr lang="en-GB" sz="1200" dirty="0">
                <a:solidFill>
                  <a:schemeClr val="tx1"/>
                </a:solidFill>
              </a:rPr>
              <a:t>to encourage </a:t>
            </a:r>
            <a:r>
              <a:rPr lang="en-GB" sz="1200" b="0" dirty="0">
                <a:solidFill>
                  <a:schemeClr val="tx1"/>
                </a:solidFill>
              </a:rPr>
              <a:t>sustainable </a:t>
            </a:r>
            <a:r>
              <a:rPr lang="en-GB" sz="1200" dirty="0">
                <a:solidFill>
                  <a:schemeClr val="tx1"/>
                </a:solidFill>
              </a:rPr>
              <a:t>modal shift </a:t>
            </a:r>
            <a:r>
              <a:rPr lang="en-GB" sz="1200" b="0" dirty="0">
                <a:solidFill>
                  <a:schemeClr val="tx1"/>
                </a:solidFill>
              </a:rPr>
              <a:t>towards public transport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Main expected results</a:t>
            </a:r>
            <a:r>
              <a:rPr lang="lv-LV" sz="1200" dirty="0">
                <a:solidFill>
                  <a:schemeClr val="tx1"/>
                </a:solidFill>
              </a:rPr>
              <a:t>:</a:t>
            </a:r>
            <a:endParaRPr lang="en-GB" sz="12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GB" sz="1200" b="0" dirty="0">
                <a:solidFill>
                  <a:schemeClr val="tx1"/>
                </a:solidFill>
              </a:rPr>
              <a:t>improved or new railway and public transport </a:t>
            </a:r>
            <a:r>
              <a:rPr lang="en-GB" sz="1200" dirty="0">
                <a:solidFill>
                  <a:schemeClr val="tx1"/>
                </a:solidFill>
              </a:rPr>
              <a:t>smart </a:t>
            </a:r>
            <a:r>
              <a:rPr lang="lv-LV" sz="1200" dirty="0">
                <a:solidFill>
                  <a:schemeClr val="tx1"/>
                </a:solidFill>
              </a:rPr>
              <a:t>and </a:t>
            </a:r>
            <a:r>
              <a:rPr lang="en-GB" sz="1200" dirty="0">
                <a:solidFill>
                  <a:schemeClr val="tx1"/>
                </a:solidFill>
              </a:rPr>
              <a:t>digital </a:t>
            </a:r>
            <a:r>
              <a:rPr lang="en-GB" sz="1200" b="0" dirty="0">
                <a:solidFill>
                  <a:schemeClr val="tx1"/>
                </a:solidFill>
              </a:rPr>
              <a:t>station infrastructure, new public transport, private car and micromobility </a:t>
            </a:r>
            <a:r>
              <a:rPr lang="en-GB" sz="1200" dirty="0">
                <a:solidFill>
                  <a:schemeClr val="tx1"/>
                </a:solidFill>
              </a:rPr>
              <a:t>charging</a:t>
            </a:r>
            <a:r>
              <a:rPr lang="en-GB" sz="1200" b="0" dirty="0">
                <a:solidFill>
                  <a:schemeClr val="tx1"/>
                </a:solidFill>
              </a:rPr>
              <a:t> </a:t>
            </a:r>
            <a:r>
              <a:rPr lang="en-GB" sz="1200" dirty="0">
                <a:solidFill>
                  <a:schemeClr val="tx1"/>
                </a:solidFill>
              </a:rPr>
              <a:t>infrastructure</a:t>
            </a:r>
            <a:r>
              <a:rPr lang="en-GB" sz="1200" b="0" dirty="0">
                <a:solidFill>
                  <a:schemeClr val="tx1"/>
                </a:solidFill>
              </a:rPr>
              <a:t>, improved </a:t>
            </a:r>
            <a:r>
              <a:rPr lang="en-GB" sz="1200" dirty="0">
                <a:solidFill>
                  <a:schemeClr val="tx1"/>
                </a:solidFill>
              </a:rPr>
              <a:t>accessibility</a:t>
            </a:r>
            <a:r>
              <a:rPr lang="en-GB" sz="1200" b="0" dirty="0">
                <a:solidFill>
                  <a:schemeClr val="tx1"/>
                </a:solidFill>
              </a:rPr>
              <a:t> and </a:t>
            </a:r>
            <a:r>
              <a:rPr lang="en-GB" sz="1200" dirty="0">
                <a:solidFill>
                  <a:schemeClr val="tx1"/>
                </a:solidFill>
              </a:rPr>
              <a:t>energy-efficiency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FFC3F37-C6AD-C34B-B96E-685DCAB1D1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95544" y="2865523"/>
            <a:ext cx="1548402" cy="1329353"/>
          </a:xfrm>
          <a:solidFill>
            <a:schemeClr val="bg1">
              <a:lumMod val="85000"/>
            </a:schemeClr>
          </a:solidFill>
        </p:spPr>
        <p:txBody>
          <a:bodyPr lIns="50625" tIns="50625" rIns="50625" bIns="50625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1000" dirty="0">
                <a:solidFill>
                  <a:schemeClr val="tx1"/>
                </a:solidFill>
              </a:rPr>
              <a:t>Smart energy infrastructure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000" b="0" dirty="0">
                <a:solidFill>
                  <a:schemeClr val="tx1"/>
                </a:solidFill>
              </a:rPr>
              <a:t>smart / energy efficient lighting system, local renewable electric generation units, etc.</a:t>
            </a:r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F68A8710-A21B-E046-94DC-A651288DB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264" y="133350"/>
            <a:ext cx="6272664" cy="326798"/>
          </a:xfrm>
        </p:spPr>
        <p:txBody>
          <a:bodyPr/>
          <a:lstStyle/>
          <a:p>
            <a:pPr algn="l"/>
            <a:r>
              <a:rPr lang="en-GB" sz="16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  <a:t>Development of mobility points in Riga metropolitan area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EA9F05A-FBB1-AF4E-BB19-B1AE0515FF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92129" y="4722511"/>
            <a:ext cx="251817" cy="33245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7C205F5-B05A-2C4F-8652-025C43E558A2}" type="slidenum">
              <a:rPr lang="en-GB" altLang="x-none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en-GB" altLang="x-none" dirty="0">
              <a:solidFill>
                <a:schemeClr val="tx1"/>
              </a:solidFill>
            </a:endParaRPr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36093FC8-B7CD-449C-A598-560D04B37C8D}"/>
              </a:ext>
            </a:extLst>
          </p:cNvPr>
          <p:cNvSpPr txBox="1">
            <a:spLocks/>
          </p:cNvSpPr>
          <p:nvPr/>
        </p:nvSpPr>
        <p:spPr>
          <a:xfrm>
            <a:off x="62621" y="2854956"/>
            <a:ext cx="1519687" cy="13685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50625" tIns="50625" rIns="50625" bIns="50625"/>
          <a:lstStyle>
            <a:lvl1pPr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1pPr>
            <a:lvl2pPr marL="342900" indent="-3429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32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2pPr>
            <a:lvl3pPr marL="630900" indent="-3429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32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3pPr>
            <a:lvl4pPr indent="6858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4pPr>
            <a:lvl5pPr indent="9144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dirty="0">
                <a:solidFill>
                  <a:schemeClr val="tx1"/>
                </a:solidFill>
              </a:rPr>
              <a:t>Modernisation, digitalisation </a:t>
            </a:r>
          </a:p>
          <a:p>
            <a:pPr algn="ctr">
              <a:lnSpc>
                <a:spcPct val="100000"/>
              </a:lnSpc>
            </a:pPr>
            <a:r>
              <a:rPr lang="en-GB" sz="1000" b="0" dirty="0">
                <a:solidFill>
                  <a:schemeClr val="tx1"/>
                </a:solidFill>
              </a:rPr>
              <a:t>of public transport hubs, railway stations – smart stations, smart platforms, shared mobility infrastructure</a:t>
            </a:r>
          </a:p>
        </p:txBody>
      </p:sp>
      <p:sp>
        <p:nvSpPr>
          <p:cNvPr id="18" name="Segnaposto testo 4">
            <a:extLst>
              <a:ext uri="{FF2B5EF4-FFF2-40B4-BE49-F238E27FC236}">
                <a16:creationId xmlns:a16="http://schemas.microsoft.com/office/drawing/2014/main" id="{E91EB680-E4B1-40B0-985D-C6DFB131EED3}"/>
              </a:ext>
            </a:extLst>
          </p:cNvPr>
          <p:cNvSpPr txBox="1">
            <a:spLocks/>
          </p:cNvSpPr>
          <p:nvPr/>
        </p:nvSpPr>
        <p:spPr>
          <a:xfrm>
            <a:off x="1828502" y="2845947"/>
            <a:ext cx="1519687" cy="13685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50625" tIns="50625" rIns="50625" bIns="50625"/>
          <a:lstStyle>
            <a:lvl1pPr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1pPr>
            <a:lvl2pPr marL="342900" indent="-3429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32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2pPr>
            <a:lvl3pPr marL="630900" indent="-3429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32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3pPr>
            <a:lvl4pPr indent="6858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4pPr>
            <a:lvl5pPr indent="9144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dirty="0">
                <a:solidFill>
                  <a:schemeClr val="tx1"/>
                </a:solidFill>
              </a:rPr>
              <a:t>E-charging </a:t>
            </a:r>
            <a:endParaRPr lang="lv-LV" sz="1000" dirty="0">
              <a:solidFill>
                <a:schemeClr val="tx1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en-GB" sz="1000" dirty="0">
                <a:solidFill>
                  <a:schemeClr val="tx1"/>
                </a:solidFill>
              </a:rPr>
              <a:t>infrastructure </a:t>
            </a:r>
            <a:endParaRPr lang="lv-LV" sz="1000" dirty="0">
              <a:solidFill>
                <a:schemeClr val="tx1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en-GB" sz="1000" b="0" dirty="0">
                <a:solidFill>
                  <a:schemeClr val="tx1"/>
                </a:solidFill>
              </a:rPr>
              <a:t>for public transport, private cars in P&amp;R and shared mobility areas and micromobility in B&amp;R areas</a:t>
            </a:r>
          </a:p>
        </p:txBody>
      </p:sp>
      <p:sp>
        <p:nvSpPr>
          <p:cNvPr id="19" name="Segnaposto testo 4">
            <a:extLst>
              <a:ext uri="{FF2B5EF4-FFF2-40B4-BE49-F238E27FC236}">
                <a16:creationId xmlns:a16="http://schemas.microsoft.com/office/drawing/2014/main" id="{B4ABAB97-FB62-4517-9289-BA6724F73C14}"/>
              </a:ext>
            </a:extLst>
          </p:cNvPr>
          <p:cNvSpPr txBox="1">
            <a:spLocks/>
          </p:cNvSpPr>
          <p:nvPr/>
        </p:nvSpPr>
        <p:spPr>
          <a:xfrm>
            <a:off x="3546784" y="2845947"/>
            <a:ext cx="1548402" cy="13685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50625" tIns="50625" rIns="50625" bIns="50625"/>
          <a:lstStyle>
            <a:lvl1pPr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1pPr>
            <a:lvl2pPr marL="342900" indent="-3429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32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2pPr>
            <a:lvl3pPr marL="630900" indent="-3429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32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3pPr>
            <a:lvl4pPr indent="6858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4pPr>
            <a:lvl5pPr indent="914400" algn="l" defTabSz="8255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dirty="0">
                <a:solidFill>
                  <a:schemeClr val="tx1"/>
                </a:solidFill>
              </a:rPr>
              <a:t>Intelligent transport system </a:t>
            </a:r>
            <a:r>
              <a:rPr lang="en-GB" sz="1000" b="0" dirty="0">
                <a:solidFill>
                  <a:schemeClr val="tx1"/>
                </a:solidFill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en-GB" sz="1000" b="0" dirty="0">
                <a:solidFill>
                  <a:schemeClr val="tx1"/>
                </a:solidFill>
              </a:rPr>
              <a:t>digital integrated real-time travel information system, smart ticketing system, smart-phone applications for mobility hub users, etc.</a:t>
            </a:r>
          </a:p>
        </p:txBody>
      </p:sp>
      <p:pic>
        <p:nvPicPr>
          <p:cNvPr id="20" name="Picture 2" descr="C:\Users\AijaZucika\AppData\Local\Microsoft\Windows\Temporary Internet Files\Content.Outlook\IUFNDO2V\pilnais_ENG_liels.jpg">
            <a:extLst>
              <a:ext uri="{FF2B5EF4-FFF2-40B4-BE49-F238E27FC236}">
                <a16:creationId xmlns:a16="http://schemas.microsoft.com/office/drawing/2014/main" id="{F26DF136-5EE8-4CD1-9BCF-A7ED5DB1E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4648201"/>
            <a:ext cx="954098" cy="51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26D71F-2996-4E02-BAEB-C2C62E24C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21" y="4614929"/>
            <a:ext cx="6858000" cy="54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51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AijaZucika\AppData\Local\Microsoft\Windows\Temporary Internet Files\Content.Outlook\IUFNDO2V\pilnais_ENG_liels.jpg">
            <a:extLst>
              <a:ext uri="{FF2B5EF4-FFF2-40B4-BE49-F238E27FC236}">
                <a16:creationId xmlns:a16="http://schemas.microsoft.com/office/drawing/2014/main" id="{9A9CCF8D-FCFC-4754-8768-8631FE7F9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7" y="4629150"/>
            <a:ext cx="954101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78E69DC8-F4C4-45F6-99DB-49F9FEA675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00989"/>
              </p:ext>
            </p:extLst>
          </p:nvPr>
        </p:nvGraphicFramePr>
        <p:xfrm>
          <a:off x="381000" y="1352550"/>
          <a:ext cx="63246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itolo 5">
            <a:extLst>
              <a:ext uri="{FF2B5EF4-FFF2-40B4-BE49-F238E27FC236}">
                <a16:creationId xmlns:a16="http://schemas.microsoft.com/office/drawing/2014/main" id="{45B74BBC-2CC8-49F2-8472-2D091317E90E}"/>
              </a:ext>
            </a:extLst>
          </p:cNvPr>
          <p:cNvSpPr txBox="1">
            <a:spLocks/>
          </p:cNvSpPr>
          <p:nvPr/>
        </p:nvSpPr>
        <p:spPr>
          <a:xfrm>
            <a:off x="-24264" y="133350"/>
            <a:ext cx="6272664" cy="326798"/>
          </a:xfrm>
          <a:prstGeom prst="rect">
            <a:avLst/>
          </a:prstGeom>
          <a:noFill/>
          <a:ln w="6350" cap="flat" cmpd="dbl" algn="ctr">
            <a:noFill/>
            <a:prstDash val="solid"/>
          </a:ln>
          <a:effectLst>
            <a:outerShdw blurRad="177800" dist="76200" dir="2700000" algn="tl" rotWithShape="0">
              <a:schemeClr val="accent4">
                <a:lumMod val="60000"/>
                <a:lumOff val="4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lang="en-US" sz="3600" b="1" strike="noStrike" kern="1200" baseline="0" dirty="0">
                <a:solidFill>
                  <a:schemeClr val="accent1">
                    <a:lumMod val="50000"/>
                  </a:schemeClr>
                </a:solidFill>
                <a:effectLst/>
                <a:latin typeface="Cambria" pitchFamily="18" charset="0"/>
                <a:ea typeface="+mn-ea"/>
                <a:cs typeface="Arial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/>
              <a:t>Development of mobility points in Riga metropolitan area</a:t>
            </a:r>
          </a:p>
        </p:txBody>
      </p:sp>
    </p:spTree>
    <p:extLst>
      <p:ext uri="{BB962C8B-B14F-4D97-AF65-F5344CB8AC3E}">
        <p14:creationId xmlns:p14="http://schemas.microsoft.com/office/powerpoint/2010/main" val="875545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ctrTitle"/>
          </p:nvPr>
        </p:nvSpPr>
        <p:spPr>
          <a:xfrm>
            <a:off x="32970" y="0"/>
            <a:ext cx="6400800" cy="501807"/>
          </a:xfrm>
        </p:spPr>
        <p:txBody>
          <a:bodyPr>
            <a:noAutofit/>
          </a:bodyPr>
          <a:lstStyle/>
          <a:p>
            <a:pPr algn="l"/>
            <a:r>
              <a:rPr lang="en-US" sz="1600" dirty="0"/>
              <a:t>Involved parties</a:t>
            </a:r>
            <a:endParaRPr lang="el-GR" sz="16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C749AE-37E4-41EE-B515-56A8FF834F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8600" y="895351"/>
            <a:ext cx="6553200" cy="3549807"/>
          </a:xfrm>
        </p:spPr>
        <p:txBody>
          <a:bodyPr lIns="68580" tIns="34290" rIns="68580" bIns="34290"/>
          <a:lstStyle/>
          <a:p>
            <a:pPr marL="457189" indent="-457189" algn="l">
              <a:buFont typeface="Arial" panose="020B0604020202020204" pitchFamily="34" charset="0"/>
              <a:buChar char="•"/>
            </a:pPr>
            <a:endParaRPr lang="lv-LV" sz="1000" dirty="0">
              <a:solidFill>
                <a:schemeClr val="tx1"/>
              </a:solidFill>
            </a:endParaRPr>
          </a:p>
          <a:p>
            <a:pPr algn="l"/>
            <a:r>
              <a:rPr lang="lv-LV" sz="1800" i="1" dirty="0">
                <a:solidFill>
                  <a:srgbClr val="77777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9" name="Picture 2" descr="C:\Users\AijaZucika\AppData\Local\Microsoft\Windows\Temporary Internet Files\Content.Outlook\IUFNDO2V\pilnais_ENG_liels.jpg">
            <a:extLst>
              <a:ext uri="{FF2B5EF4-FFF2-40B4-BE49-F238E27FC236}">
                <a16:creationId xmlns:a16="http://schemas.microsoft.com/office/drawing/2014/main" id="{9A9CCF8D-FCFC-4754-8768-8631FE7F9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8" y="4617931"/>
            <a:ext cx="974912" cy="52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F8E4D0-2343-4390-BB3D-12D36229D3F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88640" y="1005576"/>
            <a:ext cx="6212160" cy="316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775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28359"/>
            <a:ext cx="6172200" cy="599617"/>
          </a:xfrm>
        </p:spPr>
        <p:txBody>
          <a:bodyPr>
            <a:normAutofit fontScale="90000"/>
          </a:bodyPr>
          <a:lstStyle/>
          <a:p>
            <a:pPr algn="l"/>
            <a:br>
              <a:rPr lang="lv-LV" sz="20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</a:br>
            <a:r>
              <a:rPr lang="lv-LV" sz="20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  <a:t>T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  <a:t>ransport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  <a:t> and mobility</a:t>
            </a:r>
            <a:endParaRPr lang="lv-LV" sz="20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  <a:ea typeface="+mn-ea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73344"/>
            <a:ext cx="65" cy="19621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lv-LV" altLang="lv-LV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86200" y="840690"/>
            <a:ext cx="2630508" cy="31743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lv-LV" sz="1200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en-US" altLang="lv-LV" sz="1200" b="1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and mobility</a:t>
            </a:r>
            <a:r>
              <a:rPr lang="en-US" altLang="lv-LV" sz="1200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lv-LV" sz="1200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of the main priorities of the action plan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lv-LV" sz="1200" dirty="0">
              <a:solidFill>
                <a:srgbClr val="2021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lv-LV" sz="1200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principles for internal accessibility of metropolitan areas:</a:t>
            </a:r>
          </a:p>
          <a:p>
            <a:pPr marL="214313" indent="-214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lv-LV" sz="1200" b="1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Basis - railway </a:t>
            </a:r>
          </a:p>
          <a:p>
            <a:pPr marL="214313" indent="-214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lv-LV" sz="1200" b="1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- roads </a:t>
            </a:r>
          </a:p>
          <a:p>
            <a:pPr marL="214313" indent="-214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lv-LV" sz="1200" b="1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transport </a:t>
            </a:r>
          </a:p>
          <a:p>
            <a:pPr marL="214313" indent="-214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lv-LV" sz="1200" b="1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Mobility </a:t>
            </a:r>
            <a:r>
              <a:rPr lang="lv-LV" altLang="lv-LV" sz="1200" b="1" dirty="0" err="1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hubs</a:t>
            </a:r>
            <a:r>
              <a:rPr lang="en-US" altLang="lv-LV" sz="1200" b="1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14313" indent="-214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lv-LV" sz="1200" b="1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Bicycle infrastructure </a:t>
            </a:r>
          </a:p>
          <a:p>
            <a:pPr marL="214313" indent="-214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lv-LV" sz="1200" b="1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Waterways </a:t>
            </a:r>
          </a:p>
          <a:p>
            <a:pPr marL="214313" indent="-214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lv-LV" sz="1200" b="1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 mobility</a:t>
            </a:r>
            <a:r>
              <a:rPr lang="en-US" altLang="lv-LV" sz="1200" b="1" dirty="0">
                <a:latin typeface="Arial" panose="020B0604020202020204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8" name="Picture 2" descr="C:\Users\AijaZucika\AppData\Local\Microsoft\Windows\Temporary Internet Files\Content.Outlook\IUFNDO2V\pilnais_ENG_liels.jpg">
            <a:extLst>
              <a:ext uri="{FF2B5EF4-FFF2-40B4-BE49-F238E27FC236}">
                <a16:creationId xmlns:a16="http://schemas.microsoft.com/office/drawing/2014/main" id="{9A9CCF8D-FCFC-4754-8768-8631FE7F9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9508"/>
            <a:ext cx="990535" cy="53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D0FB5E-CFDD-457E-961F-C08DC6D613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95965"/>
            <a:ext cx="2768084" cy="363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465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8DA037E-38D5-9942-8A5C-33625D30CF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C205F5-B05A-2C4F-8652-025C43E558A2}" type="slidenum">
              <a:rPr lang="en-GB" altLang="x-none" smtClean="0">
                <a:solidFill>
                  <a:schemeClr val="tx1"/>
                </a:solidFill>
              </a:rPr>
              <a:pPr>
                <a:defRPr/>
              </a:pPr>
              <a:t>6</a:t>
            </a:fld>
            <a:endParaRPr lang="en-GB" altLang="x-none">
              <a:solidFill>
                <a:schemeClr val="tx1"/>
              </a:solidFill>
            </a:endParaRP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0720D98B-F5F1-E243-9716-54D55A481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33350"/>
            <a:ext cx="4114800" cy="458998"/>
          </a:xfrm>
        </p:spPr>
        <p:txBody>
          <a:bodyPr/>
          <a:lstStyle/>
          <a:p>
            <a:pPr algn="l"/>
            <a:r>
              <a:rPr lang="en-GB" sz="17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  <a:t>Challenges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4DFACD0-1451-0147-8AC3-BBF9060E6E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3539" y="1047750"/>
            <a:ext cx="6144582" cy="2650361"/>
          </a:xfrm>
        </p:spPr>
        <p:txBody>
          <a:bodyPr/>
          <a:lstStyle/>
          <a:p>
            <a:pPr marL="0" indent="0">
              <a:spcAft>
                <a:spcPts val="675"/>
              </a:spcAft>
              <a:buNone/>
            </a:pPr>
            <a:r>
              <a:rPr lang="en-GB" sz="1200" dirty="0">
                <a:solidFill>
                  <a:schemeClr val="tx1"/>
                </a:solidFill>
              </a:rPr>
              <a:t>Municipalities</a:t>
            </a:r>
          </a:p>
          <a:p>
            <a:pPr marL="228600" indent="-228600">
              <a:spcAft>
                <a:spcPts val="169"/>
              </a:spcAft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The difference of the interests and capacity of the municipalities - cooperation / individual work;</a:t>
            </a:r>
          </a:p>
          <a:p>
            <a:pPr marL="228600" indent="-228600">
              <a:spcAft>
                <a:spcPts val="169"/>
              </a:spcAft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The lack of interest for such funding mechanism for the project – ELENA/other grants;</a:t>
            </a:r>
          </a:p>
          <a:p>
            <a:pPr marL="228600" indent="-228600">
              <a:spcAft>
                <a:spcPts val="169"/>
              </a:spcAft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The lack of trust and capacity in the project realization - own involvement / outsourced consultants.</a:t>
            </a:r>
          </a:p>
          <a:p>
            <a:pPr marL="0" indent="0">
              <a:spcAft>
                <a:spcPts val="169"/>
              </a:spcAft>
              <a:buNone/>
            </a:pPr>
            <a:endParaRPr lang="en-GB" sz="1200" b="0" dirty="0">
              <a:solidFill>
                <a:schemeClr val="tx1"/>
              </a:solidFill>
              <a:ea typeface="Open Sans Light" panose="020B0306030504020204" pitchFamily="34" charset="0"/>
            </a:endParaRPr>
          </a:p>
          <a:p>
            <a:pPr marL="0" indent="0">
              <a:spcAft>
                <a:spcPts val="169"/>
              </a:spcAft>
              <a:buNone/>
            </a:pPr>
            <a:r>
              <a:rPr lang="en-GB" sz="1200" dirty="0">
                <a:solidFill>
                  <a:schemeClr val="tx1"/>
                </a:solidFill>
              </a:rPr>
              <a:t>Application development</a:t>
            </a:r>
          </a:p>
          <a:p>
            <a:pPr marL="228600" indent="-228600">
              <a:spcAft>
                <a:spcPts val="169"/>
              </a:spcAft>
              <a:buFont typeface="+mj-lt"/>
              <a:buAutoNum type="arabicPeriod"/>
            </a:pPr>
            <a:r>
              <a:rPr lang="lv-LV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Small experience in Latvia</a:t>
            </a:r>
            <a:r>
              <a:rPr lang="en-US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;</a:t>
            </a:r>
            <a:endParaRPr lang="lv-LV" sz="1200" b="0" dirty="0">
              <a:solidFill>
                <a:schemeClr val="tx1"/>
              </a:solidFill>
              <a:ea typeface="Open Sans Light" panose="020B0306030504020204" pitchFamily="34" charset="0"/>
            </a:endParaRPr>
          </a:p>
          <a:p>
            <a:pPr marL="228600" indent="-228600">
              <a:spcAft>
                <a:spcPts val="169"/>
              </a:spcAft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Long period of consultancy with EIB;</a:t>
            </a:r>
          </a:p>
          <a:p>
            <a:pPr marL="228600" indent="-228600">
              <a:spcAft>
                <a:spcPts val="169"/>
              </a:spcAft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The lack of staff capacity for project application development.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C84147-FA7A-488C-A50F-7875D3EE8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44631"/>
            <a:ext cx="6858000" cy="54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87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ctrTitle"/>
          </p:nvPr>
        </p:nvSpPr>
        <p:spPr>
          <a:xfrm>
            <a:off x="78038" y="-247650"/>
            <a:ext cx="6629400" cy="698342"/>
          </a:xfrm>
        </p:spPr>
        <p:txBody>
          <a:bodyPr/>
          <a:lstStyle/>
          <a:p>
            <a:pPr lvl="0" algn="l">
              <a:lnSpc>
                <a:spcPct val="115000"/>
              </a:lnSpc>
            </a:pPr>
            <a:br>
              <a:rPr lang="en-GB" sz="1700" dirty="0"/>
            </a:br>
            <a:r>
              <a:rPr lang="lv-LV" sz="1700" dirty="0"/>
              <a:t>C – </a:t>
            </a:r>
            <a:r>
              <a:rPr lang="en-US" sz="1700" dirty="0"/>
              <a:t>Track 50 added value</a:t>
            </a:r>
            <a:endParaRPr lang="lv-LV" sz="17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C749AE-37E4-41EE-B515-56A8FF834F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2338" y="1367660"/>
            <a:ext cx="3200400" cy="3092607"/>
          </a:xfrm>
        </p:spPr>
        <p:txBody>
          <a:bodyPr lIns="68580" tIns="34290" rIns="68580" bIns="34290"/>
          <a:lstStyle/>
          <a:p>
            <a:pPr lvl="0" algn="l">
              <a:lnSpc>
                <a:spcPct val="115000"/>
              </a:lnSpc>
            </a:pPr>
            <a:endParaRPr lang="lv-LV" dirty="0">
              <a:solidFill>
                <a:schemeClr val="tx1"/>
              </a:solidFill>
            </a:endParaRPr>
          </a:p>
          <a:p>
            <a:pPr marL="342892" indent="-342892" algn="l">
              <a:lnSpc>
                <a:spcPct val="115000"/>
              </a:lnSpc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marL="342892" indent="-342892" algn="l">
              <a:lnSpc>
                <a:spcPct val="115000"/>
              </a:lnSpc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algn="l"/>
            <a:endParaRPr lang="lv-LV" sz="1400" dirty="0">
              <a:solidFill>
                <a:schemeClr val="tx1"/>
              </a:solidFill>
            </a:endParaRPr>
          </a:p>
        </p:txBody>
      </p:sp>
      <p:pic>
        <p:nvPicPr>
          <p:cNvPr id="9" name="Picture 2" descr="C:\Users\AijaZucika\AppData\Local\Microsoft\Windows\Temporary Internet Files\Content.Outlook\IUFNDO2V\pilnais_ENG_liels.jpg">
            <a:extLst>
              <a:ext uri="{FF2B5EF4-FFF2-40B4-BE49-F238E27FC236}">
                <a16:creationId xmlns:a16="http://schemas.microsoft.com/office/drawing/2014/main" id="{9A9CCF8D-FCFC-4754-8768-8631FE7F9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8" y="4617931"/>
            <a:ext cx="974912" cy="52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A9C749AE-37E4-41EE-B515-56A8FF834F8E}"/>
              </a:ext>
            </a:extLst>
          </p:cNvPr>
          <p:cNvSpPr txBox="1">
            <a:spLocks/>
          </p:cNvSpPr>
          <p:nvPr/>
        </p:nvSpPr>
        <p:spPr>
          <a:xfrm>
            <a:off x="288270" y="1123950"/>
            <a:ext cx="6425453" cy="2697560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200" b="0" kern="1200" baseline="0" dirty="0" smtClean="0">
                <a:solidFill>
                  <a:srgbClr val="5D5D5D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The region learned through best practice examples on the possibility to apply to ELENA.</a:t>
            </a:r>
          </a:p>
          <a:p>
            <a:pPr marL="171450" indent="-171450" algn="l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Know how on the process in the region has been built through contracted field experts, who have closely worked with the region’s staff.</a:t>
            </a:r>
          </a:p>
          <a:p>
            <a:pPr marL="171450" indent="-171450" algn="l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Through collaboration with municipalities and provision of technical assistance on the preparation of their plans, a trusteed relationship between the region and the municipalities was built.</a:t>
            </a:r>
          </a:p>
          <a:p>
            <a:pPr marL="171450" indent="-171450" algn="l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The series of meetings held on discussing the project idea and inviting the municipalities to contribute set the basis for multi stakeholder dialogue.</a:t>
            </a:r>
          </a:p>
          <a:p>
            <a:pPr marL="171450" indent="-171450" algn="l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Through this process, and best practice examples from the partners, the region realised the governance role it can play for supporting its local authorities in various ways.</a:t>
            </a:r>
          </a:p>
          <a:p>
            <a:pPr marL="171450" indent="-171450" algn="l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The municipalities collaborate under the region’s umbrella, as they perceive it as a neutral coordinator to identify common goal and lead the process.</a:t>
            </a:r>
          </a:p>
          <a:p>
            <a:pPr algn="l">
              <a:lnSpc>
                <a:spcPct val="130000"/>
              </a:lnSpc>
            </a:pPr>
            <a:endParaRPr lang="en-GB" dirty="0">
              <a:solidFill>
                <a:schemeClr val="tx1"/>
              </a:solidFill>
            </a:endParaRPr>
          </a:p>
          <a:p>
            <a:pPr marL="342892" indent="-342892" algn="l">
              <a:lnSpc>
                <a:spcPct val="130000"/>
              </a:lnSpc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algn="l">
              <a:lnSpc>
                <a:spcPct val="130000"/>
              </a:lnSpc>
            </a:pP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967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8DA037E-38D5-9942-8A5C-33625D30CF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C205F5-B05A-2C4F-8652-025C43E558A2}" type="slidenum">
              <a:rPr lang="en-GB" altLang="x-none" smtClean="0">
                <a:solidFill>
                  <a:schemeClr val="tx1"/>
                </a:solidFill>
              </a:rPr>
              <a:pPr>
                <a:defRPr/>
              </a:pPr>
              <a:t>8</a:t>
            </a:fld>
            <a:endParaRPr lang="en-GB" altLang="x-none">
              <a:solidFill>
                <a:schemeClr val="tx1"/>
              </a:solidFill>
            </a:endParaRP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0720D98B-F5F1-E243-9716-54D55A481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2" y="133350"/>
            <a:ext cx="5915025" cy="458998"/>
          </a:xfrm>
        </p:spPr>
        <p:txBody>
          <a:bodyPr/>
          <a:lstStyle/>
          <a:p>
            <a:pPr algn="l"/>
            <a:r>
              <a:rPr lang="en-GB" sz="17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  <a:t>Lessons learned</a:t>
            </a:r>
          </a:p>
        </p:txBody>
      </p:sp>
      <p:sp>
        <p:nvSpPr>
          <p:cNvPr id="10" name="Segnaposto testo 4">
            <a:extLst>
              <a:ext uri="{FF2B5EF4-FFF2-40B4-BE49-F238E27FC236}">
                <a16:creationId xmlns:a16="http://schemas.microsoft.com/office/drawing/2014/main" id="{5A528693-7597-9F48-9CC9-740DC26F0406}"/>
              </a:ext>
            </a:extLst>
          </p:cNvPr>
          <p:cNvSpPr txBox="1">
            <a:spLocks/>
          </p:cNvSpPr>
          <p:nvPr/>
        </p:nvSpPr>
        <p:spPr>
          <a:xfrm>
            <a:off x="1157446" y="2568247"/>
            <a:ext cx="4965103" cy="1502170"/>
          </a:xfrm>
          <a:prstGeom prst="rect">
            <a:avLst/>
          </a:prstGeom>
        </p:spPr>
        <p:txBody>
          <a:bodyPr lIns="25313"/>
          <a:lstStyle>
            <a:lvl1pPr algn="l" defTabSz="8255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1pPr>
            <a:lvl2pPr marL="342900" indent="-342900" algn="l" defTabSz="8255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3200" kern="12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2pPr>
            <a:lvl3pPr marL="630900" indent="-342900" algn="l" defTabSz="8255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3200" kern="12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3pPr>
            <a:lvl4pPr indent="685800" algn="l" defTabSz="8255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2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4pPr>
            <a:lvl5pPr indent="914400" algn="l" defTabSz="8255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2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Poppin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75"/>
              </a:spcAft>
            </a:pPr>
            <a:endParaRPr lang="en-GB" sz="1238" b="0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43F834-AC8B-4014-A7B6-BA81DD54B3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9009" y="857841"/>
            <a:ext cx="6599981" cy="3009309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675"/>
              </a:spcAft>
              <a:buNone/>
            </a:pPr>
            <a:r>
              <a:rPr lang="en-GB" sz="1200" dirty="0">
                <a:solidFill>
                  <a:schemeClr val="tx1"/>
                </a:solidFill>
              </a:rPr>
              <a:t>Actors’ engagement</a:t>
            </a:r>
          </a:p>
          <a:p>
            <a:pPr marL="179388" indent="-179388" algn="l">
              <a:lnSpc>
                <a:spcPct val="115000"/>
              </a:lnSpc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</a:rPr>
              <a:t>Establishing multi stakeholder dialogue is a lengthy and demanding process;</a:t>
            </a:r>
          </a:p>
          <a:p>
            <a:pPr marL="179388" indent="-179388" algn="l">
              <a:lnSpc>
                <a:spcPct val="115000"/>
              </a:lnSpc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</a:rPr>
              <a:t>Common efforts led by the region are positively perceived by municipalities, who find in the region a trustful multi level project coordinator;</a:t>
            </a:r>
          </a:p>
          <a:p>
            <a:pPr marL="179388" indent="-179388" algn="l">
              <a:lnSpc>
                <a:spcPct val="115000"/>
              </a:lnSpc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</a:rPr>
              <a:t>Region can identify financial support possibilities </a:t>
            </a:r>
            <a:r>
              <a:rPr lang="lv-LV" sz="1200" b="0" dirty="0" err="1">
                <a:solidFill>
                  <a:schemeClr val="tx1"/>
                </a:solidFill>
              </a:rPr>
              <a:t>for</a:t>
            </a:r>
            <a:r>
              <a:rPr lang="en-GB" sz="1200" b="0" dirty="0">
                <a:solidFill>
                  <a:schemeClr val="tx1"/>
                </a:solidFill>
              </a:rPr>
              <a:t> governmental funds;</a:t>
            </a:r>
            <a:endParaRPr lang="en-GB" sz="12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Aft>
                <a:spcPts val="675"/>
              </a:spcAft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Aft>
                <a:spcPts val="675"/>
              </a:spcAft>
              <a:buNone/>
            </a:pPr>
            <a:r>
              <a:rPr lang="en-GB" sz="1200" dirty="0">
                <a:solidFill>
                  <a:schemeClr val="tx1"/>
                </a:solidFill>
              </a:rPr>
              <a:t>Application preparation</a:t>
            </a:r>
          </a:p>
          <a:p>
            <a:pPr marL="228600" indent="-228600">
              <a:lnSpc>
                <a:spcPct val="100000"/>
              </a:lnSpc>
              <a:spcAft>
                <a:spcPts val="169"/>
              </a:spcAft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Clear and detailed concept of investment programme necessary</a:t>
            </a:r>
            <a:r>
              <a:rPr lang="lv-LV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;</a:t>
            </a:r>
            <a:endParaRPr lang="en-GB" sz="1200" b="0" dirty="0">
              <a:solidFill>
                <a:schemeClr val="tx1"/>
              </a:solidFill>
              <a:ea typeface="Open Sans Light" panose="020B0306030504020204" pitchFamily="34" charset="0"/>
            </a:endParaRPr>
          </a:p>
          <a:p>
            <a:pPr marL="228600" indent="-228600">
              <a:lnSpc>
                <a:spcPct val="100000"/>
              </a:lnSpc>
              <a:spcAft>
                <a:spcPts val="169"/>
              </a:spcAft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Pre-application stage can take up to 1 year. </a:t>
            </a:r>
            <a:r>
              <a:rPr lang="en-GB" sz="1200" b="0" dirty="0">
                <a:solidFill>
                  <a:schemeClr val="tx1"/>
                </a:solidFill>
              </a:rPr>
              <a:t>Plan additional time for the pre application form development; </a:t>
            </a:r>
          </a:p>
          <a:p>
            <a:pPr marL="228600" indent="-228600">
              <a:lnSpc>
                <a:spcPct val="100000"/>
              </a:lnSpc>
              <a:spcAft>
                <a:spcPts val="169"/>
              </a:spcAft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</a:rPr>
              <a:t>The attraction of external experts</a:t>
            </a:r>
            <a:r>
              <a:rPr lang="lv-LV" sz="1200" b="0" dirty="0">
                <a:solidFill>
                  <a:schemeClr val="tx1"/>
                </a:solidFill>
              </a:rPr>
              <a:t>;</a:t>
            </a:r>
            <a:endParaRPr lang="en-GB" sz="1200" b="0" dirty="0">
              <a:solidFill>
                <a:schemeClr val="tx1"/>
              </a:solidFill>
              <a:ea typeface="Open Sans Light" panose="020B0306030504020204" pitchFamily="34" charset="0"/>
            </a:endParaRPr>
          </a:p>
          <a:p>
            <a:pPr marL="228600" indent="-228600">
              <a:lnSpc>
                <a:spcPct val="100000"/>
              </a:lnSpc>
              <a:spcAft>
                <a:spcPts val="169"/>
              </a:spcAft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Multi-stakeholder involvement: 80% time work with stakeholders, 20% time application preparation</a:t>
            </a:r>
            <a:r>
              <a:rPr lang="lv-LV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.</a:t>
            </a:r>
            <a:endParaRPr lang="en-GB" sz="1200" b="0" dirty="0">
              <a:solidFill>
                <a:schemeClr val="tx1"/>
              </a:solidFill>
              <a:ea typeface="Open Sans Light" panose="020B0306030504020204" pitchFamily="34" charset="0"/>
            </a:endParaRPr>
          </a:p>
          <a:p>
            <a:pPr marL="228600" indent="-228600">
              <a:lnSpc>
                <a:spcPct val="100000"/>
              </a:lnSpc>
              <a:spcAft>
                <a:spcPts val="169"/>
              </a:spcAft>
              <a:buFont typeface="+mj-lt"/>
              <a:buAutoNum type="arabicPeriod"/>
            </a:pPr>
            <a:r>
              <a:rPr lang="en-GB" sz="1200" b="0" dirty="0">
                <a:solidFill>
                  <a:schemeClr val="tx1"/>
                </a:solidFill>
                <a:ea typeface="Open Sans Light" panose="020B0306030504020204" pitchFamily="34" charset="0"/>
              </a:rPr>
              <a:t>Global situation – uncertainty with possibilities while ELENA is looking for stability</a:t>
            </a:r>
          </a:p>
          <a:p>
            <a:pPr marL="160763" indent="-160763">
              <a:lnSpc>
                <a:spcPct val="100000"/>
              </a:lnSpc>
              <a:spcAft>
                <a:spcPts val="169"/>
              </a:spcAft>
              <a:buFont typeface="Arial" panose="020B0604020202020204" pitchFamily="34" charset="0"/>
              <a:buChar char="•"/>
            </a:pPr>
            <a:endParaRPr lang="en-GB" sz="1200" b="0" dirty="0">
              <a:solidFill>
                <a:schemeClr val="tx1"/>
              </a:solidFill>
              <a:ea typeface="Open Sans Light" panose="020B0306030504020204" pitchFamily="34" charset="0"/>
            </a:endParaRPr>
          </a:p>
          <a:p>
            <a:endParaRPr lang="en-GB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9A49893-D677-4D84-A684-6DAA83F67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98806"/>
            <a:ext cx="6858000" cy="54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025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B24060-A33D-49B6-8B5A-D2D598977F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/>
              <a:t>Aija </a:t>
            </a:r>
            <a:r>
              <a:rPr lang="lv-LV" dirty="0" err="1"/>
              <a:t>Zučika</a:t>
            </a:r>
            <a:endParaRPr lang="lv-LV" dirty="0"/>
          </a:p>
          <a:p>
            <a:r>
              <a:rPr lang="lv-LV" dirty="0"/>
              <a:t>Project </a:t>
            </a:r>
            <a:r>
              <a:rPr lang="lv-LV" dirty="0" err="1"/>
              <a:t>coordinator</a:t>
            </a:r>
            <a:r>
              <a:rPr lang="lv-LV" dirty="0"/>
              <a:t> </a:t>
            </a:r>
            <a:r>
              <a:rPr lang="lv-LV" dirty="0" err="1"/>
              <a:t>at</a:t>
            </a:r>
            <a:r>
              <a:rPr lang="lv-LV" dirty="0"/>
              <a:t> </a:t>
            </a:r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Planning</a:t>
            </a:r>
            <a:r>
              <a:rPr lang="lv-LV" dirty="0"/>
              <a:t> </a:t>
            </a:r>
            <a:r>
              <a:rPr lang="lv-LV" dirty="0" err="1"/>
              <a:t>Region</a:t>
            </a:r>
            <a:endParaRPr lang="lv-LV" dirty="0"/>
          </a:p>
        </p:txBody>
      </p:sp>
      <p:pic>
        <p:nvPicPr>
          <p:cNvPr id="4" name="Picture 2" descr="C:\Users\AijaZucika\AppData\Local\Microsoft\Windows\Temporary Internet Files\Content.Outlook\IUFNDO2V\pilnais_ENG_liels.jpg"/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1750" y="4597400"/>
            <a:ext cx="1063578" cy="57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300436"/>
      </p:ext>
    </p:extLst>
  </p:cSld>
  <p:clrMapOvr>
    <a:masterClrMapping/>
  </p:clrMapOvr>
</p:sld>
</file>

<file path=ppt/theme/theme1.xml><?xml version="1.0" encoding="utf-8"?>
<a:theme xmlns:a="http://schemas.openxmlformats.org/drawingml/2006/main" name="C-TRACK 50 layou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-TRACK 50 layou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-TRACK 50 layout">
  <a:themeElements>
    <a:clrScheme name="C-Track 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77D"/>
      </a:accent1>
      <a:accent2>
        <a:srgbClr val="339F97"/>
      </a:accent2>
      <a:accent3>
        <a:srgbClr val="CCCCCC"/>
      </a:accent3>
      <a:accent4>
        <a:srgbClr val="06804C"/>
      </a:accent4>
      <a:accent5>
        <a:srgbClr val="D0AD00"/>
      </a:accent5>
      <a:accent6>
        <a:srgbClr val="080E86"/>
      </a:accent6>
      <a:hlink>
        <a:srgbClr val="003068"/>
      </a:hlink>
      <a:folHlink>
        <a:srgbClr val="003068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C-Track 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77D"/>
      </a:accent1>
      <a:accent2>
        <a:srgbClr val="339F97"/>
      </a:accent2>
      <a:accent3>
        <a:srgbClr val="CCCCCC"/>
      </a:accent3>
      <a:accent4>
        <a:srgbClr val="06804C"/>
      </a:accent4>
      <a:accent5>
        <a:srgbClr val="D0AD00"/>
      </a:accent5>
      <a:accent6>
        <a:srgbClr val="080E86"/>
      </a:accent6>
      <a:hlink>
        <a:srgbClr val="003068"/>
      </a:hlink>
      <a:folHlink>
        <a:srgbClr val="003068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-TRACK 50 layout">
  <a:themeElements>
    <a:clrScheme name="C-Track 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77D"/>
      </a:accent1>
      <a:accent2>
        <a:srgbClr val="339F97"/>
      </a:accent2>
      <a:accent3>
        <a:srgbClr val="CCCCCC"/>
      </a:accent3>
      <a:accent4>
        <a:srgbClr val="06804C"/>
      </a:accent4>
      <a:accent5>
        <a:srgbClr val="D0AD00"/>
      </a:accent5>
      <a:accent6>
        <a:srgbClr val="080E86"/>
      </a:accent6>
      <a:hlink>
        <a:srgbClr val="003068"/>
      </a:hlink>
      <a:folHlink>
        <a:srgbClr val="003068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3158</TotalTime>
  <Words>656</Words>
  <Application>Microsoft Office PowerPoint</Application>
  <PresentationFormat>Custom</PresentationFormat>
  <Paragraphs>82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Arial</vt:lpstr>
      <vt:lpstr>Calibri</vt:lpstr>
      <vt:lpstr>Cambria</vt:lpstr>
      <vt:lpstr>DaunPenh</vt:lpstr>
      <vt:lpstr>Open Sans</vt:lpstr>
      <vt:lpstr>Open Sans Light</vt:lpstr>
      <vt:lpstr>Wingdings</vt:lpstr>
      <vt:lpstr>Wingdings 3</vt:lpstr>
      <vt:lpstr>C-TRACK 50 layout</vt:lpstr>
      <vt:lpstr>1_C-TRACK 50 layout</vt:lpstr>
      <vt:lpstr>2_C-TRACK 50 layout</vt:lpstr>
      <vt:lpstr>1_Office Theme</vt:lpstr>
      <vt:lpstr>3_C-TRACK 50 layout</vt:lpstr>
      <vt:lpstr>Office Theme</vt:lpstr>
      <vt:lpstr>Covenant of Mayors' Investment Forum     Riga Planning Region experience with ELENA</vt:lpstr>
      <vt:lpstr>Development of mobility points in Riga metropolitan area</vt:lpstr>
      <vt:lpstr>PowerPoint Presentation</vt:lpstr>
      <vt:lpstr>Involved parties</vt:lpstr>
      <vt:lpstr> Transport and mobility</vt:lpstr>
      <vt:lpstr>Challenges</vt:lpstr>
      <vt:lpstr> C – Track 50 added value</vt:lpstr>
      <vt:lpstr>Lessons learned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PROSPECT PPT template</dc:title>
  <dc:creator>Hera Neofytou</dc:creator>
  <cp:lastModifiedBy>Alexandra Papadopoulou</cp:lastModifiedBy>
  <cp:revision>378</cp:revision>
  <cp:lastPrinted>2020-02-11T09:31:55Z</cp:lastPrinted>
  <dcterms:created xsi:type="dcterms:W3CDTF">2006-08-16T00:00:00Z</dcterms:created>
  <dcterms:modified xsi:type="dcterms:W3CDTF">2021-06-07T17:10:42Z</dcterms:modified>
</cp:coreProperties>
</file>