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75" r:id="rId7"/>
    <p:sldId id="280" r:id="rId8"/>
    <p:sldId id="267" r:id="rId9"/>
    <p:sldId id="276" r:id="rId10"/>
    <p:sldId id="286" r:id="rId11"/>
    <p:sldId id="282" r:id="rId12"/>
    <p:sldId id="287" r:id="rId13"/>
    <p:sldId id="266" r:id="rId14"/>
    <p:sldId id="283" r:id="rId15"/>
    <p:sldId id="278" r:id="rId16"/>
    <p:sldId id="279" r:id="rId17"/>
    <p:sldId id="271" r:id="rId18"/>
    <p:sldId id="284" r:id="rId19"/>
    <p:sldId id="281" r:id="rId20"/>
    <p:sldId id="263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4343" autoAdjust="0"/>
  </p:normalViewPr>
  <p:slideViewPr>
    <p:cSldViewPr snapToGrid="0">
      <p:cViewPr>
        <p:scale>
          <a:sx n="66" d="100"/>
          <a:sy n="66" d="100"/>
        </p:scale>
        <p:origin x="3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Navatazo" userId="0fffd9db-f41c-4f6a-832b-a70385901e37" providerId="ADAL" clId="{352CFFD7-613B-4BBA-81D6-A611E103DC6D}"/>
    <pc:docChg chg="undo custSel modSld">
      <pc:chgData name="Ana Navatazo" userId="0fffd9db-f41c-4f6a-832b-a70385901e37" providerId="ADAL" clId="{352CFFD7-613B-4BBA-81D6-A611E103DC6D}" dt="2021-08-31T11:34:10.524" v="77"/>
      <pc:docMkLst>
        <pc:docMk/>
      </pc:docMkLst>
      <pc:sldChg chg="modSp mod">
        <pc:chgData name="Ana Navatazo" userId="0fffd9db-f41c-4f6a-832b-a70385901e37" providerId="ADAL" clId="{352CFFD7-613B-4BBA-81D6-A611E103DC6D}" dt="2021-08-31T11:34:10.524" v="77"/>
        <pc:sldMkLst>
          <pc:docMk/>
          <pc:sldMk cId="1679420795" sldId="256"/>
        </pc:sldMkLst>
        <pc:spChg chg="mod">
          <ac:chgData name="Ana Navatazo" userId="0fffd9db-f41c-4f6a-832b-a70385901e37" providerId="ADAL" clId="{352CFFD7-613B-4BBA-81D6-A611E103DC6D}" dt="2021-08-31T11:34:10.524" v="77"/>
          <ac:spMkLst>
            <pc:docMk/>
            <pc:sldMk cId="1679420795" sldId="256"/>
            <ac:spMk id="5" creationId="{00000000-0000-0000-0000-000000000000}"/>
          </ac:spMkLst>
        </pc:spChg>
        <pc:spChg chg="mod">
          <ac:chgData name="Ana Navatazo" userId="0fffd9db-f41c-4f6a-832b-a70385901e37" providerId="ADAL" clId="{352CFFD7-613B-4BBA-81D6-A611E103DC6D}" dt="2021-08-31T11:32:35.053" v="1"/>
          <ac:spMkLst>
            <pc:docMk/>
            <pc:sldMk cId="1679420795" sldId="256"/>
            <ac:spMk id="6" creationId="{00000000-0000-0000-0000-000000000000}"/>
          </ac:spMkLst>
        </pc:spChg>
        <pc:spChg chg="mod">
          <ac:chgData name="Ana Navatazo" userId="0fffd9db-f41c-4f6a-832b-a70385901e37" providerId="ADAL" clId="{352CFFD7-613B-4BBA-81D6-A611E103DC6D}" dt="2021-08-31T11:33:37.059" v="10"/>
          <ac:spMkLst>
            <pc:docMk/>
            <pc:sldMk cId="1679420795" sldId="256"/>
            <ac:spMk id="7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veliina\ownCloud\Documents\Kukk_Kull_joonis_puisniidu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7978704044187"/>
          <c:y val="2.4919303928860666E-2"/>
          <c:w val="0.80433031409966826"/>
          <c:h val="0.78639287892330234"/>
        </c:manualLayout>
      </c:layout>
      <c:scatterChart>
        <c:scatterStyle val="lineMarker"/>
        <c:varyColors val="0"/>
        <c:ser>
          <c:idx val="0"/>
          <c:order val="0"/>
          <c:spPr>
            <a:ln w="41275" cap="sq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Sheet1!$A$1:$A$17</c:f>
              <c:numCache>
                <c:formatCode>General</c:formatCode>
                <c:ptCount val="17"/>
                <c:pt idx="0">
                  <c:v>1900</c:v>
                </c:pt>
                <c:pt idx="1">
                  <c:v>1912.5595838832301</c:v>
                </c:pt>
                <c:pt idx="2">
                  <c:v>1927.01712492872</c:v>
                </c:pt>
                <c:pt idx="3">
                  <c:v>1938.41386270609</c:v>
                </c:pt>
                <c:pt idx="4">
                  <c:v>1939.89950448267</c:v>
                </c:pt>
                <c:pt idx="5">
                  <c:v>1950.0577434285699</c:v>
                </c:pt>
                <c:pt idx="6">
                  <c:v>1955.02919295728</c:v>
                </c:pt>
                <c:pt idx="7">
                  <c:v>1960.2382552222</c:v>
                </c:pt>
                <c:pt idx="8">
                  <c:v>1965.28316231605</c:v>
                </c:pt>
                <c:pt idx="9">
                  <c:v>1970.0839247327599</c:v>
                </c:pt>
                <c:pt idx="10">
                  <c:v>1975.12786809762</c:v>
                </c:pt>
                <c:pt idx="11">
                  <c:v>1980.33275420359</c:v>
                </c:pt>
                <c:pt idx="12">
                  <c:v>1985.2075095904399</c:v>
                </c:pt>
                <c:pt idx="13">
                  <c:v>1990.0824791392799</c:v>
                </c:pt>
                <c:pt idx="14">
                  <c:v>1995.2029854182399</c:v>
                </c:pt>
                <c:pt idx="15">
                  <c:v>1999.91069444704</c:v>
                </c:pt>
                <c:pt idx="16">
                  <c:v>2018</c:v>
                </c:pt>
              </c:numCache>
            </c:numRef>
          </c:xVal>
          <c:yVal>
            <c:numRef>
              <c:f>Sheet1!$E$1:$E$17</c:f>
              <c:numCache>
                <c:formatCode>General</c:formatCode>
                <c:ptCount val="17"/>
                <c:pt idx="0">
                  <c:v>857841.40768680908</c:v>
                </c:pt>
                <c:pt idx="1">
                  <c:v>849212.82080797898</c:v>
                </c:pt>
                <c:pt idx="2">
                  <c:v>772060.96121258498</c:v>
                </c:pt>
                <c:pt idx="3">
                  <c:v>699125.95134774805</c:v>
                </c:pt>
                <c:pt idx="4">
                  <c:v>688713.39502983505</c:v>
                </c:pt>
                <c:pt idx="5">
                  <c:v>470557.27628771501</c:v>
                </c:pt>
                <c:pt idx="6">
                  <c:v>350061.17002053204</c:v>
                </c:pt>
                <c:pt idx="7">
                  <c:v>246179.75151854201</c:v>
                </c:pt>
                <c:pt idx="8">
                  <c:v>171336.55825607802</c:v>
                </c:pt>
                <c:pt idx="9">
                  <c:v>92349.330342203903</c:v>
                </c:pt>
                <c:pt idx="10">
                  <c:v>56937.644057405996</c:v>
                </c:pt>
                <c:pt idx="11">
                  <c:v>46430.856460597999</c:v>
                </c:pt>
                <c:pt idx="12">
                  <c:v>25567.194665224601</c:v>
                </c:pt>
                <c:pt idx="13">
                  <c:v>10888.5313573318</c:v>
                </c:pt>
                <c:pt idx="14">
                  <c:v>2459.1151361669199</c:v>
                </c:pt>
                <c:pt idx="15">
                  <c:v>2339.1844175730498</c:v>
                </c:pt>
                <c:pt idx="16">
                  <c:v>650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AB-4C0A-9D90-3B615B8FC71B}"/>
            </c:ext>
          </c:extLst>
        </c:ser>
        <c:ser>
          <c:idx val="1"/>
          <c:order val="1"/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Sheet1!$A$1:$A$17</c:f>
              <c:numCache>
                <c:formatCode>General</c:formatCode>
                <c:ptCount val="17"/>
                <c:pt idx="0">
                  <c:v>1900</c:v>
                </c:pt>
                <c:pt idx="1">
                  <c:v>1912.5595838832301</c:v>
                </c:pt>
                <c:pt idx="2">
                  <c:v>1927.01712492872</c:v>
                </c:pt>
                <c:pt idx="3">
                  <c:v>1938.41386270609</c:v>
                </c:pt>
                <c:pt idx="4">
                  <c:v>1939.89950448267</c:v>
                </c:pt>
                <c:pt idx="5">
                  <c:v>1950.0577434285699</c:v>
                </c:pt>
                <c:pt idx="6">
                  <c:v>1955.02919295728</c:v>
                </c:pt>
                <c:pt idx="7">
                  <c:v>1960.2382552222</c:v>
                </c:pt>
                <c:pt idx="8">
                  <c:v>1965.28316231605</c:v>
                </c:pt>
                <c:pt idx="9">
                  <c:v>1970.0839247327599</c:v>
                </c:pt>
                <c:pt idx="10">
                  <c:v>1975.12786809762</c:v>
                </c:pt>
                <c:pt idx="11">
                  <c:v>1980.33275420359</c:v>
                </c:pt>
                <c:pt idx="12">
                  <c:v>1985.2075095904399</c:v>
                </c:pt>
                <c:pt idx="13">
                  <c:v>1990.0824791392799</c:v>
                </c:pt>
                <c:pt idx="14">
                  <c:v>1995.2029854182399</c:v>
                </c:pt>
                <c:pt idx="15">
                  <c:v>1999.91069444704</c:v>
                </c:pt>
                <c:pt idx="16">
                  <c:v>2018</c:v>
                </c:pt>
              </c:numCache>
            </c:numRef>
          </c:xVal>
          <c:yVal>
            <c:numRef>
              <c:f>Sheet1!$D$1:$D$17</c:f>
              <c:numCache>
                <c:formatCode>General</c:formatCode>
                <c:ptCount val="17"/>
                <c:pt idx="0">
                  <c:v>1791701.2225973001</c:v>
                </c:pt>
                <c:pt idx="1">
                  <c:v>1791371.4131211699</c:v>
                </c:pt>
                <c:pt idx="2">
                  <c:v>1604225.95161545</c:v>
                </c:pt>
                <c:pt idx="3">
                  <c:v>1535447.8261218702</c:v>
                </c:pt>
                <c:pt idx="4">
                  <c:v>1543710.1959849899</c:v>
                </c:pt>
                <c:pt idx="5">
                  <c:v>1477039.42454671</c:v>
                </c:pt>
                <c:pt idx="6">
                  <c:v>1130347.55815167</c:v>
                </c:pt>
                <c:pt idx="7">
                  <c:v>978720.86392949696</c:v>
                </c:pt>
                <c:pt idx="8">
                  <c:v>808421.38514625898</c:v>
                </c:pt>
                <c:pt idx="9">
                  <c:v>569645.74928590294</c:v>
                </c:pt>
                <c:pt idx="10">
                  <c:v>418023.33830367599</c:v>
                </c:pt>
                <c:pt idx="11">
                  <c:v>347330.60455254797</c:v>
                </c:pt>
                <c:pt idx="12">
                  <c:v>274571.20752565202</c:v>
                </c:pt>
                <c:pt idx="13">
                  <c:v>197661.35098742001</c:v>
                </c:pt>
                <c:pt idx="14">
                  <c:v>162249.66470262199</c:v>
                </c:pt>
                <c:pt idx="15">
                  <c:v>126848.686517699</c:v>
                </c:pt>
                <c:pt idx="16">
                  <c:v>80000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1AB-4C0A-9D90-3B615B8FC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06336"/>
        <c:axId val="119661696"/>
      </c:scatterChart>
      <c:valAx>
        <c:axId val="115406336"/>
        <c:scaling>
          <c:orientation val="minMax"/>
          <c:max val="2020"/>
          <c:min val="19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sz="2400" b="0" smtClean="0">
                    <a:solidFill>
                      <a:sysClr val="windowText" lastClr="000000"/>
                    </a:solidFill>
                  </a:rPr>
                  <a:t>YEAR</a:t>
                </a:r>
                <a:endParaRPr lang="en-US" sz="2400" b="0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61696"/>
        <c:crosses val="autoZero"/>
        <c:crossBetween val="midCat"/>
      </c:valAx>
      <c:valAx>
        <c:axId val="119661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sz="2400" baseline="0" smtClean="0">
                    <a:solidFill>
                      <a:sysClr val="windowText" lastClr="000000"/>
                    </a:solidFill>
                  </a:rPr>
                  <a:t>AREA (ha*1000)</a:t>
                </a:r>
                <a:endParaRPr lang="en-US" sz="24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6481657026404965E-2"/>
              <c:y val="0.16016904431743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06336"/>
        <c:crosses val="autoZero"/>
        <c:crossBetween val="midCat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0.26778</cdr:x>
      <cdr:y>0</cdr:y>
    </cdr:from>
    <cdr:to>
      <cdr:x>0.63816</cdr:x>
      <cdr:y>0.16399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11544" y="-800086"/>
          <a:ext cx="3058946" cy="91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t-EE" sz="2800" smtClean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t-EE" sz="2400" smtClean="0">
              <a:solidFill>
                <a:schemeClr val="accent2">
                  <a:lumMod val="75000"/>
                </a:schemeClr>
              </a:solidFill>
            </a:rPr>
            <a:t>all grasslands: 1.8 million ha -&gt; 120 000 ha </a:t>
          </a:r>
          <a:endParaRPr lang="en-US" sz="2800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93AD4-A26D-4394-A4AD-A563BD188293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53A98-DDE8-4D1D-8B37-FA4656F45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4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 smtClean="0"/>
              <a:t>Historical</a:t>
            </a:r>
            <a:r>
              <a:rPr lang="et-EE" dirty="0" smtClean="0"/>
              <a:t> </a:t>
            </a:r>
            <a:r>
              <a:rPr lang="et-EE" dirty="0" err="1" smtClean="0"/>
              <a:t>view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alvar </a:t>
            </a:r>
            <a:r>
              <a:rPr lang="et-EE" dirty="0" err="1" smtClean="0"/>
              <a:t>grassland</a:t>
            </a:r>
            <a:endParaRPr lang="et-E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C91A3-8070-434C-9811-5E54FC08BE8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t-EE" altLang="et-E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Wrap-up conclusions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Thank-you (LIFE projects, technical team, SERE organisers, audience).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Reply to our feedback form on sli.do (#LIFEforEcoRestoration)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Segoe UI" panose="020B0502040204020203" pitchFamily="34" charset="0"/>
              </a:rPr>
              <a:t>Follow-up on social media (info-session videos available in YouTube) and visit our website</a:t>
            </a:r>
            <a:endParaRPr lang="en-GB" sz="1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0AB55-5992-48DF-A75B-16B8249F6EE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34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48" y="488113"/>
            <a:ext cx="10515600" cy="809157"/>
          </a:xfrm>
        </p:spPr>
        <p:txBody>
          <a:bodyPr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48" y="1464171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982410"/>
            <a:ext cx="12192000" cy="875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2410"/>
            <a:ext cx="12192000" cy="8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52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88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927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D9557-30B1-4BEC-BCE6-798C332BF23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42325-396A-4A69-BD01-4C2F4C113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86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903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10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41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85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18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2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98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1B8E-FF85-4ADE-B632-7C50C8810840}" type="datetimeFigureOut">
              <a:rPr lang="es-ES" smtClean="0"/>
              <a:t>29/08/2022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09E82-71FA-408A-9044-BBFE1777B8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4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tif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s://www.privacy-network.it/violazione-dati-facebook-come-proteggersi/" TargetMode="External"/><Relationship Id="rId3" Type="http://schemas.openxmlformats.org/officeDocument/2006/relationships/hyperlink" Target="https://life.envir.ee/elualvaritel" TargetMode="External"/><Relationship Id="rId7" Type="http://schemas.openxmlformats.org/officeDocument/2006/relationships/image" Target="../media/image7.jpe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60.jpeg"/><Relationship Id="rId15" Type="http://schemas.openxmlformats.org/officeDocument/2006/relationships/image" Target="../media/image9.tiff"/><Relationship Id="rId10" Type="http://schemas.openxmlformats.org/officeDocument/2006/relationships/image" Target="../media/image62.png"/><Relationship Id="rId4" Type="http://schemas.openxmlformats.org/officeDocument/2006/relationships/hyperlink" Target="https://landscape.ut.ee/restoration-of-alvar-grasslands" TargetMode="External"/><Relationship Id="rId9" Type="http://schemas.openxmlformats.org/officeDocument/2006/relationships/hyperlink" Target="https://freepngimg.com/png/34996-twitter-transparent" TargetMode="External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tiff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6.gif"/><Relationship Id="rId7" Type="http://schemas.openxmlformats.org/officeDocument/2006/relationships/image" Target="../media/image9.tif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8167"/>
          <a:stretch/>
        </p:blipFill>
        <p:spPr>
          <a:xfrm>
            <a:off x="68383" y="-471637"/>
            <a:ext cx="12609193" cy="73296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17661" y="2265019"/>
            <a:ext cx="916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smtClean="0">
                <a:latin typeface="Segoe UI" panose="020B0502040204020203" pitchFamily="34" charset="0"/>
                <a:cs typeface="Segoe UI" panose="020B0502040204020203" pitchFamily="34" charset="0"/>
              </a:rPr>
              <a:t>LIFE to Alvars</a:t>
            </a:r>
            <a:endParaRPr lang="es-E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17659" y="2769991"/>
            <a:ext cx="633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mtClean="0">
                <a:latin typeface="Segoe UI" panose="020B0502040204020203" pitchFamily="34" charset="0"/>
                <a:cs typeface="Segoe UI" panose="020B0502040204020203" pitchFamily="34" charset="0"/>
              </a:rPr>
              <a:t>Restoration of Estonian alvar grasslands</a:t>
            </a:r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17659" y="3428871"/>
            <a:ext cx="6333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i="1" smtClean="0">
                <a:latin typeface="Segoe UI" panose="020B0502040204020203" pitchFamily="34" charset="0"/>
                <a:cs typeface="Segoe UI" panose="020B0502040204020203" pitchFamily="34" charset="0"/>
              </a:rPr>
              <a:t>Aveliina Helm</a:t>
            </a:r>
          </a:p>
          <a:p>
            <a:r>
              <a:rPr lang="et-EE" i="1" smtClean="0">
                <a:latin typeface="Segoe UI" panose="020B0502040204020203" pitchFamily="34" charset="0"/>
                <a:cs typeface="Segoe UI" panose="020B0502040204020203" pitchFamily="34" charset="0"/>
              </a:rPr>
              <a:t>University of Tartu, Estonia</a:t>
            </a:r>
          </a:p>
          <a:p>
            <a:r>
              <a:rPr lang="et-EE" b="1" i="1" smtClean="0">
                <a:latin typeface="Segoe UI" panose="020B0502040204020203" pitchFamily="34" charset="0"/>
                <a:cs typeface="Segoe UI" panose="020B0502040204020203" pitchFamily="34" charset="0"/>
              </a:rPr>
              <a:t>landscape.ut.ee</a:t>
            </a:r>
            <a:endParaRPr lang="es-ES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B151FF-DD75-489B-9DA1-787F086AF65D}"/>
              </a:ext>
            </a:extLst>
          </p:cNvPr>
          <p:cNvGrpSpPr/>
          <p:nvPr/>
        </p:nvGrpSpPr>
        <p:grpSpPr>
          <a:xfrm>
            <a:off x="902249" y="4808184"/>
            <a:ext cx="3159357" cy="1015882"/>
            <a:chOff x="3338457" y="5297895"/>
            <a:chExt cx="2383646" cy="76645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6C8E166-23A7-4CE0-921C-CB1B19198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68A9B9D-27B1-4F5B-9143-DD89F48A1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050FBED-6C17-4C85-03B2-DEB9DE09B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16188"/>
          <a:stretch/>
        </p:blipFill>
        <p:spPr>
          <a:xfrm>
            <a:off x="1740023" y="-170879"/>
            <a:ext cx="8442664" cy="199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E908C-11A0-432C-BA2A-B53B2C31D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2"/>
          <a:stretch/>
        </p:blipFill>
        <p:spPr>
          <a:xfrm>
            <a:off x="1702538" y="3484345"/>
            <a:ext cx="8813063" cy="29843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04265" y="606981"/>
            <a:ext cx="150375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t-EE"/>
              <a:t>Lõetsa, Muhu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02538" y="3524250"/>
            <a:ext cx="17037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t-EE"/>
              <a:t>Türju, Saaremaa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48465" y="6488668"/>
            <a:ext cx="383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/>
              <a:t>Helm 2015 Journal of Applied Ecology </a:t>
            </a:r>
            <a:endParaRPr lang="en-US" b="1"/>
          </a:p>
        </p:txBody>
      </p:sp>
      <p:pic>
        <p:nvPicPr>
          <p:cNvPr id="11" name="Picture 6" descr="C:\Users\Aveliina\Dropbox\NORDIC BOTANICAL\INFOTAHVLID_LIFE_TO_ALVARS\Koguva2\Koguva_peale_1_aasta_taastami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12133" r="16992" b="2751"/>
          <a:stretch/>
        </p:blipFill>
        <p:spPr bwMode="auto">
          <a:xfrm>
            <a:off x="6171149" y="969150"/>
            <a:ext cx="4358886" cy="25244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49" y="529219"/>
            <a:ext cx="4458985" cy="29647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695208" y="926584"/>
            <a:ext cx="153805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t-EE" smtClean="0"/>
              <a:t>Koguva, Muhu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47384" y="1862051"/>
            <a:ext cx="601447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t-EE" sz="1600" smtClean="0">
                <a:solidFill>
                  <a:schemeClr val="bg1"/>
                </a:solidFill>
              </a:rPr>
              <a:t>2014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0377" y="1862051"/>
            <a:ext cx="601447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t-EE" sz="1600" smtClean="0">
                <a:solidFill>
                  <a:schemeClr val="bg1"/>
                </a:solidFill>
              </a:rPr>
              <a:t>2017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656198" y="2292675"/>
            <a:ext cx="994860" cy="2195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36" y="3467970"/>
            <a:ext cx="6491732" cy="3136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831" y="1548123"/>
            <a:ext cx="5066508" cy="3839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5" y="139265"/>
            <a:ext cx="6583363" cy="3102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" y="443131"/>
            <a:ext cx="250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smtClean="0">
                <a:solidFill>
                  <a:schemeClr val="accent6">
                    <a:lumMod val="75000"/>
                  </a:schemeClr>
                </a:solidFill>
              </a:rPr>
              <a:t>Butterflies</a:t>
            </a:r>
            <a:endParaRPr lang="en-US" sz="32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5586631"/>
            <a:ext cx="250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smtClean="0">
                <a:solidFill>
                  <a:schemeClr val="accent6">
                    <a:lumMod val="75000"/>
                  </a:schemeClr>
                </a:solidFill>
              </a:rPr>
              <a:t>All taxa</a:t>
            </a:r>
            <a:endParaRPr lang="en-US" sz="32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9584" y="6506694"/>
            <a:ext cx="622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mtClean="0"/>
              <a:t>Prangel et al. submitted; Helm et al. in prep; Helm et al. 2019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361" y="383460"/>
            <a:ext cx="6936039" cy="6171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925"/>
            <a:ext cx="10515600" cy="809625"/>
          </a:xfrm>
        </p:spPr>
        <p:txBody>
          <a:bodyPr>
            <a:normAutofit/>
          </a:bodyPr>
          <a:lstStyle/>
          <a:p>
            <a:r>
              <a:rPr lang="et-EE" sz="2800" smtClean="0"/>
              <a:t>Recognizing and addressing different </a:t>
            </a:r>
            <a:r>
              <a:rPr lang="et-EE" sz="2800" smtClean="0"/>
              <a:t>value systems</a:t>
            </a:r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4" y="844550"/>
            <a:ext cx="2461864" cy="349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5445"/>
            <a:ext cx="1257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smtClean="0"/>
              <a:t>H</a:t>
            </a:r>
            <a:r>
              <a:rPr lang="en-US" smtClean="0"/>
              <a:t>og</a:t>
            </a:r>
            <a:r>
              <a:rPr lang="et-EE"/>
              <a:t> </a:t>
            </a:r>
            <a:r>
              <a:rPr lang="et-EE"/>
              <a:t>2017 - socio-economic monitoring of LIFE to </a:t>
            </a:r>
            <a:r>
              <a:rPr lang="et-EE"/>
              <a:t>Alvars </a:t>
            </a:r>
            <a:r>
              <a:rPr lang="et-EE" smtClean="0"/>
              <a:t>project Available: </a:t>
            </a:r>
            <a:r>
              <a:rPr lang="et-EE"/>
              <a:t>https://landscape.ut.ee/restoration-of-alvar-grasslands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0820056" y="1179500"/>
            <a:ext cx="1318863" cy="92333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t-EE" i="1" smtClean="0"/>
              <a:t>Tourism, summer, vacation</a:t>
            </a:r>
            <a:endParaRPr lang="en-US" i="1"/>
          </a:p>
        </p:txBody>
      </p:sp>
      <p:sp>
        <p:nvSpPr>
          <p:cNvPr id="10" name="TextBox 9"/>
          <p:cNvSpPr txBox="1"/>
          <p:nvPr/>
        </p:nvSpPr>
        <p:spPr>
          <a:xfrm flipH="1">
            <a:off x="3484384" y="2104271"/>
            <a:ext cx="206781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t-EE" i="1" smtClean="0"/>
              <a:t>Farming, animals, restoration, machinery</a:t>
            </a:r>
            <a:endParaRPr lang="en-US" i="1"/>
          </a:p>
        </p:txBody>
      </p:sp>
      <p:sp>
        <p:nvSpPr>
          <p:cNvPr id="11" name="TextBox 10"/>
          <p:cNvSpPr txBox="1"/>
          <p:nvPr/>
        </p:nvSpPr>
        <p:spPr>
          <a:xfrm flipH="1">
            <a:off x="7487683" y="5391593"/>
            <a:ext cx="203930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t-EE" i="1" smtClean="0"/>
              <a:t>Emotions, childhood memories</a:t>
            </a:r>
            <a:endParaRPr lang="en-US" i="1"/>
          </a:p>
        </p:txBody>
      </p:sp>
      <p:pic>
        <p:nvPicPr>
          <p:cNvPr id="12" name="Picture 2" descr="https://scontent-frt3-1.xx.fbcdn.net/v/t1.0-9/14199517_653539824813056_1406344503622678777_n.jpg?oh=e60418d0bf15c99bde376f7914b476cc&amp;oe=58884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" y="3777616"/>
            <a:ext cx="4072853" cy="229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4" y="3193"/>
            <a:ext cx="5111880" cy="4887456"/>
          </a:xfrm>
          <a:prstGeom prst="rect">
            <a:avLst/>
          </a:prstGeom>
        </p:spPr>
      </p:pic>
      <p:pic>
        <p:nvPicPr>
          <p:cNvPr id="2050" name="Picture 2" descr="Võib olla pilt järgmisest: 1 isik ja vabas õh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448" y="195308"/>
            <a:ext cx="4285408" cy="24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169" y="77937"/>
            <a:ext cx="2303174" cy="3901028"/>
          </a:xfrm>
          <a:prstGeom prst="rect">
            <a:avLst/>
          </a:prstGeom>
        </p:spPr>
      </p:pic>
      <p:pic>
        <p:nvPicPr>
          <p:cNvPr id="2054" name="Picture 6" descr="Foto kirjeldus ei ole saadaval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448" y="2796637"/>
            <a:ext cx="4367936" cy="29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058" y="4230091"/>
            <a:ext cx="2565485" cy="1984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50" y="4890649"/>
            <a:ext cx="3323617" cy="20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696" y="67374"/>
            <a:ext cx="3345011" cy="4764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802" b="30312"/>
          <a:stretch/>
        </p:blipFill>
        <p:spPr>
          <a:xfrm>
            <a:off x="2868329" y="-4811"/>
            <a:ext cx="5563402" cy="4148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2264"/>
          <a:stretch/>
        </p:blipFill>
        <p:spPr>
          <a:xfrm>
            <a:off x="2868329" y="4057050"/>
            <a:ext cx="5564439" cy="2627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7292" y="4985889"/>
            <a:ext cx="2782738" cy="12897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" y="67374"/>
            <a:ext cx="1704596" cy="17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IFE Project Cover Photo"/>
          <p:cNvSpPr>
            <a:spLocks noChangeAspect="1" noChangeArrowheads="1"/>
          </p:cNvSpPr>
          <p:nvPr/>
        </p:nvSpPr>
        <p:spPr bwMode="auto">
          <a:xfrm>
            <a:off x="998954" y="8587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Foto kirjeldus ei ole saadaval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65" y="1312705"/>
            <a:ext cx="4103188" cy="410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629" y="1002864"/>
            <a:ext cx="861936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b="1" smtClean="0"/>
              <a:t>WoodMeadowLIFE</a:t>
            </a:r>
          </a:p>
          <a:p>
            <a:r>
              <a:rPr lang="et-EE" sz="2400" b="1"/>
              <a:t>	</a:t>
            </a:r>
            <a:r>
              <a:rPr lang="et-EE" sz="2400" smtClean="0"/>
              <a:t>- 2021-2026</a:t>
            </a:r>
          </a:p>
          <a:p>
            <a:r>
              <a:rPr lang="et-EE" sz="2400" b="1"/>
              <a:t>	</a:t>
            </a:r>
            <a:r>
              <a:rPr lang="et-EE" sz="2400" smtClean="0"/>
              <a:t>- restoration of 700 hectares of wooded meadows in Estonia and Latvia</a:t>
            </a:r>
          </a:p>
          <a:p>
            <a:r>
              <a:rPr lang="et-EE" sz="2400"/>
              <a:t>	</a:t>
            </a:r>
            <a:r>
              <a:rPr lang="et-EE" sz="2400" smtClean="0"/>
              <a:t>- see poster, Heidi and Kaidi</a:t>
            </a:r>
          </a:p>
          <a:p>
            <a:r>
              <a:rPr lang="et-EE" sz="2800" b="1" smtClean="0"/>
              <a:t>LIFE Connecting Meadows</a:t>
            </a:r>
          </a:p>
          <a:p>
            <a:r>
              <a:rPr lang="et-EE" sz="2400" b="1"/>
              <a:t>	</a:t>
            </a:r>
            <a:r>
              <a:rPr lang="et-EE" sz="2400" b="1" smtClean="0"/>
              <a:t>- </a:t>
            </a:r>
            <a:r>
              <a:rPr lang="et-EE" sz="2400" smtClean="0"/>
              <a:t>2020-2025</a:t>
            </a:r>
          </a:p>
          <a:p>
            <a:r>
              <a:rPr lang="et-EE" sz="2400" b="1"/>
              <a:t>	</a:t>
            </a:r>
            <a:r>
              <a:rPr lang="et-EE" sz="2400" b="1" smtClean="0"/>
              <a:t>- </a:t>
            </a:r>
            <a:r>
              <a:rPr lang="et-EE" sz="2400" smtClean="0"/>
              <a:t>restoration of grasslands and linear landscape elements for improved connectivity in Muhu</a:t>
            </a:r>
          </a:p>
          <a:p>
            <a:r>
              <a:rPr lang="et-EE" sz="2400" b="1"/>
              <a:t>	</a:t>
            </a:r>
            <a:r>
              <a:rPr lang="et-EE" sz="2400" b="1" smtClean="0"/>
              <a:t>- </a:t>
            </a:r>
            <a:r>
              <a:rPr lang="et-EE" sz="2400" smtClean="0"/>
              <a:t>Annely Esko</a:t>
            </a:r>
          </a:p>
          <a:p>
            <a:r>
              <a:rPr lang="et-EE" sz="2800" b="1"/>
              <a:t>LIFE-IP </a:t>
            </a:r>
            <a:r>
              <a:rPr lang="et-EE" sz="2800" b="1"/>
              <a:t>Project </a:t>
            </a:r>
            <a:r>
              <a:rPr lang="et-EE" sz="2800" b="1" smtClean="0"/>
              <a:t>ForEst&amp;FarmLand</a:t>
            </a:r>
          </a:p>
          <a:p>
            <a:r>
              <a:rPr lang="et-EE" sz="2400" b="1"/>
              <a:t>	</a:t>
            </a:r>
            <a:r>
              <a:rPr lang="et-EE" sz="2400" b="1" smtClean="0"/>
              <a:t>- </a:t>
            </a:r>
            <a:r>
              <a:rPr lang="et-EE" sz="2400" smtClean="0"/>
              <a:t>Update subsidy system for grasslands (results-based schemes) </a:t>
            </a:r>
          </a:p>
          <a:p>
            <a:r>
              <a:rPr lang="et-EE" sz="2400" b="1"/>
              <a:t>	</a:t>
            </a:r>
            <a:r>
              <a:rPr lang="et-EE" sz="2400" b="1" smtClean="0"/>
              <a:t>- </a:t>
            </a:r>
            <a:r>
              <a:rPr lang="et-EE" sz="2400" smtClean="0"/>
              <a:t>Restoration of grasslands</a:t>
            </a:r>
          </a:p>
          <a:p>
            <a:r>
              <a:rPr lang="et-EE" sz="2400" b="1"/>
              <a:t>	</a:t>
            </a:r>
            <a:r>
              <a:rPr lang="et-EE" sz="2400" b="1" smtClean="0"/>
              <a:t>- </a:t>
            </a:r>
            <a:r>
              <a:rPr lang="et-EE" sz="2400" smtClean="0"/>
              <a:t>Agro-ecological demo areas for intensive farmers</a:t>
            </a:r>
            <a:endParaRPr lang="et-EE" sz="2400" b="1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8376" y="14785"/>
            <a:ext cx="9581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altLang="et-EE" sz="2800" b="1" smtClean="0">
                <a:solidFill>
                  <a:schemeClr val="accent6">
                    <a:lumMod val="75000"/>
                  </a:schemeClr>
                </a:solidFill>
              </a:rPr>
              <a:t>BIRTHBED OF NEW LIFE PROJECTS</a:t>
            </a:r>
            <a:endParaRPr lang="et-EE" altLang="et-E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4" descr="http://ec.europa.eu/environment/life/toolkit/comtools/resources/images/natura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94" y="470514"/>
            <a:ext cx="1232661" cy="1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c.europa.eu/environment/life/toolkit/comtools/resources/images/li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61" y="470514"/>
            <a:ext cx="1490466" cy="107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4" descr="Icono&#10;&#10;Descripción generada automáticamente">
            <a:extLst>
              <a:ext uri="{FF2B5EF4-FFF2-40B4-BE49-F238E27FC236}">
                <a16:creationId xmlns:a16="http://schemas.microsoft.com/office/drawing/2014/main" id="{DD70ADD4-0BF9-707C-C024-68B4767BA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37" y="189007"/>
            <a:ext cx="3258044" cy="1842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48" y="4376595"/>
            <a:ext cx="2776415" cy="24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388" y="-185738"/>
            <a:ext cx="13058775" cy="72294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23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3FB5A03-43C4-4C4B-B418-50535D853783}"/>
              </a:ext>
            </a:extLst>
          </p:cNvPr>
          <p:cNvSpPr/>
          <p:nvPr/>
        </p:nvSpPr>
        <p:spPr>
          <a:xfrm>
            <a:off x="2277397" y="1279117"/>
            <a:ext cx="93306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PF Square Sans Pro" panose="02000506040000020004" pitchFamily="2" charset="0"/>
                <a:cs typeface="Verdana"/>
              </a:rPr>
              <a:t>Find out more at</a:t>
            </a:r>
            <a:r>
              <a:rPr lang="en-GB" sz="2800" b="1">
                <a:latin typeface="PF Square Sans Pro" panose="02000506040000020004" pitchFamily="2" charset="0"/>
                <a:cs typeface="Verdana"/>
              </a:rPr>
              <a:t>: </a:t>
            </a:r>
            <a:endParaRPr lang="et-EE" sz="2800" b="1" smtClean="0">
              <a:latin typeface="PF Square Sans Pro" panose="02000506040000020004" pitchFamily="2" charset="0"/>
              <a:cs typeface="Verdana"/>
            </a:endParaRPr>
          </a:p>
          <a:p>
            <a:pPr algn="ctr"/>
            <a:r>
              <a:rPr lang="en-GB" sz="2800" b="1" smtClean="0">
                <a:latin typeface="PF Square Sans Pro" panose="02000506040000020004" pitchFamily="2" charset="0"/>
                <a:cs typeface="Verdana"/>
                <a:hlinkClick r:id="rId3"/>
              </a:rPr>
              <a:t>https</a:t>
            </a:r>
            <a:r>
              <a:rPr lang="en-GB" sz="2800" b="1">
                <a:latin typeface="PF Square Sans Pro" panose="02000506040000020004" pitchFamily="2" charset="0"/>
                <a:cs typeface="Verdana"/>
                <a:hlinkClick r:id="rId3"/>
              </a:rPr>
              <a:t>://</a:t>
            </a:r>
            <a:r>
              <a:rPr lang="en-GB" sz="2800" b="1" smtClean="0">
                <a:latin typeface="PF Square Sans Pro" panose="02000506040000020004" pitchFamily="2" charset="0"/>
                <a:cs typeface="Verdana"/>
                <a:hlinkClick r:id="rId3"/>
              </a:rPr>
              <a:t>life.envir.ee/elualvaritel</a:t>
            </a:r>
            <a:r>
              <a:rPr lang="et-EE" sz="2800" b="1">
                <a:latin typeface="PF Square Sans Pro" panose="02000506040000020004" pitchFamily="2" charset="0"/>
                <a:cs typeface="Verdana"/>
              </a:rPr>
              <a:t> </a:t>
            </a:r>
            <a:endParaRPr lang="et-EE" sz="2800" b="1" smtClean="0">
              <a:latin typeface="PF Square Sans Pro" panose="02000506040000020004" pitchFamily="2" charset="0"/>
              <a:cs typeface="Verdana"/>
            </a:endParaRPr>
          </a:p>
          <a:p>
            <a:pPr algn="ctr"/>
            <a:r>
              <a:rPr lang="et-EE" sz="2800" b="1" smtClean="0">
                <a:latin typeface="PF Square Sans Pro" panose="02000506040000020004" pitchFamily="2" charset="0"/>
                <a:cs typeface="Verdana"/>
              </a:rPr>
              <a:t>and</a:t>
            </a:r>
          </a:p>
          <a:p>
            <a:pPr algn="ctr"/>
            <a:r>
              <a:rPr lang="et-EE" sz="2800" b="1" smtClean="0">
                <a:latin typeface="PF Square Sans Pro" panose="02000506040000020004" pitchFamily="2" charset="0"/>
                <a:cs typeface="Verdana"/>
              </a:rPr>
              <a:t> </a:t>
            </a:r>
            <a:r>
              <a:rPr lang="et-EE" sz="2800" b="1">
                <a:latin typeface="PF Square Sans Pro" panose="02000506040000020004" pitchFamily="2" charset="0"/>
                <a:cs typeface="Verdana"/>
                <a:hlinkClick r:id="rId4"/>
              </a:rPr>
              <a:t>https</a:t>
            </a:r>
            <a:r>
              <a:rPr lang="et-EE" sz="2800" b="1">
                <a:latin typeface="PF Square Sans Pro" panose="02000506040000020004" pitchFamily="2" charset="0"/>
                <a:cs typeface="Verdana"/>
                <a:hlinkClick r:id="rId4"/>
              </a:rPr>
              <a:t>://</a:t>
            </a:r>
            <a:r>
              <a:rPr lang="et-EE" sz="2800" b="1" smtClean="0">
                <a:latin typeface="PF Square Sans Pro" panose="02000506040000020004" pitchFamily="2" charset="0"/>
                <a:cs typeface="Verdana"/>
                <a:hlinkClick r:id="rId4"/>
              </a:rPr>
              <a:t>landscape.ut.ee/restoration-of-alvar-grasslands</a:t>
            </a:r>
            <a:endParaRPr lang="en-GB" sz="2800" dirty="0">
              <a:latin typeface="PF Square Sans Pro" panose="02000506040000020004" pitchFamily="2" charset="0"/>
              <a:cs typeface="Verdana"/>
            </a:endParaRPr>
          </a:p>
        </p:txBody>
      </p:sp>
      <p:sp>
        <p:nvSpPr>
          <p:cNvPr id="16" name="ZoneTexte 19">
            <a:extLst>
              <a:ext uri="{FF2B5EF4-FFF2-40B4-BE49-F238E27FC236}">
                <a16:creationId xmlns:a16="http://schemas.microsoft.com/office/drawing/2014/main" id="{FE26CAE2-99D4-4586-B7F6-FAF96BF0FBD6}"/>
              </a:ext>
            </a:extLst>
          </p:cNvPr>
          <p:cNvSpPr txBox="1"/>
          <p:nvPr/>
        </p:nvSpPr>
        <p:spPr>
          <a:xfrm>
            <a:off x="910806" y="5442462"/>
            <a:ext cx="232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latin typeface="PF Square Sans Pro" panose="02000506040000020004" pitchFamily="2" charset="0"/>
                <a:cs typeface="Verdana"/>
              </a:rPr>
              <a:t>@</a:t>
            </a:r>
            <a:r>
              <a:rPr lang="et-EE" smtClean="0">
                <a:latin typeface="PF Square Sans Pro" panose="02000506040000020004" pitchFamily="2" charset="0"/>
                <a:cs typeface="Verdana"/>
              </a:rPr>
              <a:t>aveliina</a:t>
            </a:r>
            <a:endParaRPr lang="en-GB" dirty="0">
              <a:latin typeface="PF Square Sans Pro" panose="02000506040000020004" pitchFamily="2" charset="0"/>
              <a:cs typeface="Verdana"/>
            </a:endParaRPr>
          </a:p>
        </p:txBody>
      </p:sp>
      <p:sp>
        <p:nvSpPr>
          <p:cNvPr id="18" name="ZoneTexte 20">
            <a:extLst>
              <a:ext uri="{FF2B5EF4-FFF2-40B4-BE49-F238E27FC236}">
                <a16:creationId xmlns:a16="http://schemas.microsoft.com/office/drawing/2014/main" id="{D5CA0D45-A4DB-4A5C-A214-89F6511EE6E4}"/>
              </a:ext>
            </a:extLst>
          </p:cNvPr>
          <p:cNvSpPr txBox="1"/>
          <p:nvPr/>
        </p:nvSpPr>
        <p:spPr>
          <a:xfrm>
            <a:off x="5256850" y="3182643"/>
            <a:ext cx="393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PF Square Sans Pro" panose="02000506040000020004" pitchFamily="2" charset="0"/>
                <a:cs typeface="Verdana"/>
              </a:rPr>
              <a:t>https://www.facebook.com/lifetoalvars/</a:t>
            </a:r>
            <a:endParaRPr lang="en-GB" dirty="0">
              <a:latin typeface="PF Square Sans Pro" panose="02000506040000020004" pitchFamily="2" charset="0"/>
              <a:cs typeface="Verdan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0338F-BFC4-4DD7-9772-057847815C4F}"/>
              </a:ext>
            </a:extLst>
          </p:cNvPr>
          <p:cNvSpPr txBox="1"/>
          <p:nvPr/>
        </p:nvSpPr>
        <p:spPr>
          <a:xfrm>
            <a:off x="195253" y="5045098"/>
            <a:ext cx="5718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002060"/>
                </a:solidFill>
                <a:effectLst/>
                <a:latin typeface="PF Square Sans Pro" panose="02000506040000020004" pitchFamily="2" charset="0"/>
              </a:rPr>
              <a:t>Keep in touch</a:t>
            </a:r>
            <a:r>
              <a:rPr lang="en-GB" sz="1800" b="0" i="0">
                <a:solidFill>
                  <a:srgbClr val="002060"/>
                </a:solidFill>
                <a:effectLst/>
                <a:latin typeface="PF Square Sans Pro" panose="02000506040000020004" pitchFamily="2" charset="0"/>
              </a:rPr>
              <a:t>: </a:t>
            </a:r>
            <a:r>
              <a:rPr lang="et-EE" sz="1800" b="0" i="0" smtClean="0">
                <a:solidFill>
                  <a:srgbClr val="002060"/>
                </a:solidFill>
                <a:effectLst/>
                <a:latin typeface="PF Square Sans Pro" panose="02000506040000020004" pitchFamily="2" charset="0"/>
              </a:rPr>
              <a:t>Aveliina Helm - </a:t>
            </a:r>
            <a:r>
              <a:rPr lang="et-EE" smtClean="0">
                <a:solidFill>
                  <a:srgbClr val="002060"/>
                </a:solidFill>
                <a:latin typeface="PF Square Sans Pro" panose="02000506040000020004" pitchFamily="2" charset="0"/>
              </a:rPr>
              <a:t>a</a:t>
            </a:r>
            <a:r>
              <a:rPr lang="et-EE" smtClean="0">
                <a:solidFill>
                  <a:srgbClr val="002060"/>
                </a:solidFill>
                <a:latin typeface="PF Square Sans Pro" panose="02000506040000020004" pitchFamily="2" charset="0"/>
              </a:rPr>
              <a:t>veliina.helm@ut.ee</a:t>
            </a:r>
            <a:endParaRPr lang="en-GB" sz="1800" dirty="0">
              <a:solidFill>
                <a:srgbClr val="002060"/>
              </a:solidFill>
              <a:latin typeface="PF Square Sans Pro" panose="02000506040000020004" pitchFamily="2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4DDA758-2119-9627-EF74-6C81B24A6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57" y="56936"/>
            <a:ext cx="7759083" cy="12685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B73F39-37A6-0C9F-135C-E32AC38C4B92}"/>
              </a:ext>
            </a:extLst>
          </p:cNvPr>
          <p:cNvGrpSpPr/>
          <p:nvPr/>
        </p:nvGrpSpPr>
        <p:grpSpPr>
          <a:xfrm>
            <a:off x="9554126" y="284786"/>
            <a:ext cx="2422408" cy="778918"/>
            <a:chOff x="3338457" y="5297895"/>
            <a:chExt cx="2383646" cy="76645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9870FE7-D6F2-B956-DAFF-02D1AB9D4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98DDF59-D283-7E10-05BE-69A889063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1537CFD1-9238-ACCD-0E3B-112A537CF3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95253" y="5426887"/>
            <a:ext cx="715553" cy="4024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D2B6F13-FCEF-0603-39D9-16B59B40CB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4663793" y="3033652"/>
            <a:ext cx="684841" cy="684841"/>
          </a:xfrm>
          <a:prstGeom prst="rect">
            <a:avLst/>
          </a:prstGeom>
        </p:spPr>
      </p:pic>
      <p:pic>
        <p:nvPicPr>
          <p:cNvPr id="24" name="Picture 2" descr="KIK | Võru Lasteaed Punamütsik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56" y="277544"/>
            <a:ext cx="1933403" cy="8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8" y="104847"/>
            <a:ext cx="1095078" cy="10927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982410"/>
            <a:ext cx="12192000" cy="8755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361" y="1781597"/>
            <a:ext cx="2589196" cy="2535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6379" y="4549631"/>
            <a:ext cx="524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smtClean="0">
                <a:solidFill>
                  <a:schemeClr val="accent1">
                    <a:lumMod val="50000"/>
                  </a:schemeClr>
                </a:solidFill>
              </a:rPr>
              <a:t>MORE RESULTS: </a:t>
            </a:r>
          </a:p>
          <a:p>
            <a:r>
              <a:rPr lang="et-EE" b="1" smtClean="0">
                <a:solidFill>
                  <a:schemeClr val="accent1">
                    <a:lumMod val="50000"/>
                  </a:schemeClr>
                </a:solidFill>
              </a:rPr>
              <a:t>- Triin Reitalu, session S12.2 - Grassland restoration</a:t>
            </a:r>
          </a:p>
          <a:p>
            <a:r>
              <a:rPr lang="et-EE" b="1" smtClean="0">
                <a:solidFill>
                  <a:schemeClr val="accent1">
                    <a:lumMod val="50000"/>
                  </a:schemeClr>
                </a:solidFill>
              </a:rPr>
              <a:t>- Elisabeth Prangel, poster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95526" y="4468181"/>
            <a:ext cx="6312539" cy="107597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">
            <a:extLst>
              <a:ext uri="{FF2B5EF4-FFF2-40B4-BE49-F238E27FC236}">
                <a16:creationId xmlns:a16="http://schemas.microsoft.com/office/drawing/2014/main" id="{9A6C1D71-59A7-4776-BD20-A342F232EF1B}"/>
              </a:ext>
            </a:extLst>
          </p:cNvPr>
          <p:cNvSpPr txBox="1"/>
          <p:nvPr/>
        </p:nvSpPr>
        <p:spPr>
          <a:xfrm>
            <a:off x="1157180" y="1707398"/>
            <a:ext cx="9165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smtClean="0">
                <a:latin typeface="Segoe UI" panose="020B0502040204020203" pitchFamily="34" charset="0"/>
                <a:cs typeface="Segoe UI" panose="020B0502040204020203" pitchFamily="34" charset="0"/>
              </a:rPr>
              <a:t>LIFE to alvars</a:t>
            </a:r>
          </a:p>
          <a:p>
            <a:r>
              <a:rPr lang="et-EE" sz="2400">
                <a:latin typeface="Segoe UI" panose="020B0502040204020203" pitchFamily="34" charset="0"/>
                <a:cs typeface="Segoe UI" panose="020B0502040204020203" pitchFamily="34" charset="0"/>
              </a:rPr>
              <a:t>Restoration of Estonian alvar grasslands</a:t>
            </a:r>
            <a:endParaRPr lang="fr-FR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t-EE" sz="2400" b="1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s-ES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CF30A1-EE33-420F-9CC8-2919DE69682C}"/>
              </a:ext>
            </a:extLst>
          </p:cNvPr>
          <p:cNvGrpSpPr/>
          <p:nvPr/>
        </p:nvGrpSpPr>
        <p:grpSpPr>
          <a:xfrm>
            <a:off x="9174977" y="355281"/>
            <a:ext cx="2422408" cy="778918"/>
            <a:chOff x="3338457" y="5297895"/>
            <a:chExt cx="2383646" cy="76645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6E2D656-9D03-4795-AB2C-FA8010617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337" y="5333797"/>
              <a:ext cx="1010766" cy="73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4EA5960-D51A-416E-A8F0-95F6AF539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457" y="5297895"/>
              <a:ext cx="1113455" cy="76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F08561F-6CE5-9442-CFFF-5A5DA15C8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173" y="4570186"/>
            <a:ext cx="8637973" cy="1412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E7AE31-5D02-BDC4-21DA-43A4884C4627}"/>
              </a:ext>
            </a:extLst>
          </p:cNvPr>
          <p:cNvSpPr txBox="1"/>
          <p:nvPr/>
        </p:nvSpPr>
        <p:spPr>
          <a:xfrm>
            <a:off x="1110088" y="2692438"/>
            <a:ext cx="9757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t-EE" b="1" smtClean="0"/>
              <a:t>Large-scale </a:t>
            </a:r>
            <a:r>
              <a:rPr lang="et-EE" b="1"/>
              <a:t>calcareous </a:t>
            </a:r>
            <a:r>
              <a:rPr lang="et-EE" b="1" smtClean="0"/>
              <a:t>grassland </a:t>
            </a:r>
            <a:r>
              <a:rPr lang="et-EE" b="1"/>
              <a:t>restoration </a:t>
            </a:r>
            <a:r>
              <a:rPr lang="et-EE" b="1" smtClean="0"/>
              <a:t>in </a:t>
            </a:r>
            <a:r>
              <a:rPr lang="et-EE" b="1"/>
              <a:t>Estonia</a:t>
            </a:r>
            <a:endParaRPr lang="en-US" sz="1100" b="1"/>
          </a:p>
          <a:p>
            <a:pPr>
              <a:defRPr/>
            </a:pPr>
            <a:endParaRPr lang="et-EE" smtClean="0"/>
          </a:p>
          <a:p>
            <a:pPr>
              <a:defRPr/>
            </a:pPr>
            <a:r>
              <a:rPr lang="et-EE" smtClean="0"/>
              <a:t>2014-2019</a:t>
            </a:r>
          </a:p>
          <a:p>
            <a:pPr>
              <a:defRPr/>
            </a:pPr>
            <a:endParaRPr lang="et-EE" smtClean="0"/>
          </a:p>
          <a:p>
            <a:pPr>
              <a:defRPr/>
            </a:pPr>
            <a:r>
              <a:rPr lang="et-EE"/>
              <a:t>https</a:t>
            </a:r>
            <a:r>
              <a:rPr lang="et-EE"/>
              <a:t>://</a:t>
            </a:r>
            <a:r>
              <a:rPr lang="et-EE" smtClean="0"/>
              <a:t>landscape.ut.ee/restoration-of-alvar-grasslands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2410"/>
            <a:ext cx="12192000" cy="8755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5" y="227032"/>
            <a:ext cx="1404091" cy="1401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958" y="1433176"/>
            <a:ext cx="4266700" cy="41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t="7515" b="7898"/>
          <a:stretch>
            <a:fillRect/>
          </a:stretch>
        </p:blipFill>
        <p:spPr>
          <a:xfrm>
            <a:off x="0" y="435"/>
            <a:ext cx="12192000" cy="68575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81861" y="609600"/>
            <a:ext cx="8347839" cy="5567363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81861" y="733100"/>
          <a:ext cx="8258939" cy="5599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2982305" y="1145587"/>
            <a:ext cx="5069495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t-EE" sz="2400" smtClean="0">
                <a:solidFill>
                  <a:schemeClr val="accent1"/>
                </a:solidFill>
              </a:rPr>
              <a:t>wooded meadows: </a:t>
            </a:r>
            <a:r>
              <a:rPr lang="et-EE" sz="2400" dirty="0" smtClean="0">
                <a:solidFill>
                  <a:schemeClr val="accent1"/>
                </a:solidFill>
              </a:rPr>
              <a:t>850 </a:t>
            </a:r>
            <a:r>
              <a:rPr lang="et-EE" sz="2400" smtClean="0">
                <a:solidFill>
                  <a:schemeClr val="accent1"/>
                </a:solidFill>
              </a:rPr>
              <a:t>000 ha </a:t>
            </a:r>
            <a:r>
              <a:rPr lang="et-EE" sz="2400" dirty="0" smtClean="0">
                <a:solidFill>
                  <a:schemeClr val="accent1"/>
                </a:solidFill>
              </a:rPr>
              <a:t>-&gt; 750 ha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00" y="6332815"/>
            <a:ext cx="410740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>
            <a:softEdge rad="3175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t-EE" b="1" smtClean="0">
                <a:solidFill>
                  <a:schemeClr val="accent5"/>
                </a:solidFill>
              </a:rPr>
              <a:t>Kukk &amp; Kull 1997; Helm &amp; Toussaint 2020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924" y="849025"/>
            <a:ext cx="2754192" cy="48963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8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veliina\AppData\Local\Temp\looalade_levikupiirkonnad_euroopas_Helm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2932" r="18519" b="10375"/>
          <a:stretch/>
        </p:blipFill>
        <p:spPr bwMode="auto">
          <a:xfrm>
            <a:off x="177679" y="559339"/>
            <a:ext cx="7095083" cy="439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veliina\Desktop\Temp kataloogist\Excursion pictures Lars high res\excursion_highres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7242"/>
          <a:stretch/>
        </p:blipFill>
        <p:spPr bwMode="auto">
          <a:xfrm>
            <a:off x="7186493" y="3859731"/>
            <a:ext cx="4748055" cy="283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0.gstatic.com/images?q=tbn:ANd9GcQkxmvFFhzxTa4retVv2kaUWYlKO9h66spJAx4FcGlcLtmgwwGvS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51" y="559339"/>
            <a:ext cx="1918156" cy="255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vaator.ee/galerii/3419_115204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r="21534"/>
          <a:stretch/>
        </p:blipFill>
        <p:spPr bwMode="auto">
          <a:xfrm>
            <a:off x="9398496" y="559339"/>
            <a:ext cx="2423470" cy="25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19856"/>
            <a:ext cx="12548968" cy="43831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3600" b="1" smtClean="0">
                <a:solidFill>
                  <a:schemeClr val="tx1"/>
                </a:solidFill>
                <a:latin typeface="+mj-lt"/>
              </a:rPr>
              <a:t>Alvar grasslands (6280*)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50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1443"/>
          <a:stretch/>
        </p:blipFill>
        <p:spPr bwMode="auto">
          <a:xfrm rot="154247">
            <a:off x="5833095" y="284919"/>
            <a:ext cx="7955236" cy="69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8877F"/>
              </a:clrFrom>
              <a:clrTo>
                <a:srgbClr val="88877F">
                  <a:alpha val="0"/>
                </a:srgbClr>
              </a:clrTo>
            </a:clrChange>
          </a:blip>
          <a:srcRect l="1" r="10745"/>
          <a:stretch/>
        </p:blipFill>
        <p:spPr bwMode="auto">
          <a:xfrm>
            <a:off x="-2850065" y="213414"/>
            <a:ext cx="9001000" cy="674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316797" y="81186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solidFill>
                  <a:prstClr val="black"/>
                </a:solidFill>
              </a:rPr>
              <a:t>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8345" y="78709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>
                <a:solidFill>
                  <a:prstClr val="black"/>
                </a:solidFill>
              </a:rPr>
              <a:t>1923</a:t>
            </a:r>
            <a:endParaRPr lang="et-EE" sz="2400" b="1" dirty="0">
              <a:solidFill>
                <a:prstClr val="black"/>
              </a:solidFill>
            </a:endParaRPr>
          </a:p>
        </p:txBody>
      </p:sp>
      <p:pic>
        <p:nvPicPr>
          <p:cNvPr id="14" name="Content Placeholder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1" t="34043" r="22022" b="20339"/>
          <a:stretch/>
        </p:blipFill>
        <p:spPr bwMode="auto">
          <a:xfrm>
            <a:off x="2809999" y="4133575"/>
            <a:ext cx="3340936" cy="205535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19856"/>
            <a:ext cx="12548968" cy="43831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3600" b="1" smtClean="0">
                <a:solidFill>
                  <a:schemeClr val="tx1"/>
                </a:solidFill>
                <a:latin typeface="+mj-lt"/>
              </a:rPr>
              <a:t>Alvar grasslands (6280*)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65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3827" y="13548"/>
            <a:ext cx="4336693" cy="3682152"/>
            <a:chOff x="1976751" y="2097263"/>
            <a:chExt cx="5358256" cy="347486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1976751" y="2097263"/>
              <a:ext cx="5190497" cy="3474862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211017" y="2148384"/>
              <a:ext cx="1123990" cy="408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t-EE" sz="2000" b="1"/>
                <a:t>2012</a:t>
              </a:r>
              <a:endParaRPr lang="en-US" sz="2000" b="1"/>
            </a:p>
          </p:txBody>
        </p:sp>
      </p:grpSp>
      <p:pic>
        <p:nvPicPr>
          <p:cNvPr id="46084" name="Picture 4" descr="C:\Users\Aveliina\Dropbox\NORDIC BOTANICAL\Infotahvlite must materjal\Pilte raamatust E.Kaar Metsakasvatuse võimalustest Saaremaa Looaladel. 1959\Istutusaugud Atl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96" y="3535125"/>
            <a:ext cx="4648117" cy="321103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98753" y="353512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/>
              <a:t>1967</a:t>
            </a:r>
            <a:endParaRPr lang="en-US" sz="2000" b="1"/>
          </a:p>
        </p:txBody>
      </p:sp>
      <p:pic>
        <p:nvPicPr>
          <p:cNvPr id="46083" name="Picture 3" descr="C:\Users\Aveliina\Dropbox\NORDIC BOTANICAL\Infotahvlite must materjal\Pilte raamatust E.Kaar Metsakasvatuse võimalustest Saaremaa Looaladel. 1959\vagude kündmine loopealsele metsaistutamise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03" y="3535124"/>
            <a:ext cx="4629371" cy="320798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49364" y="351406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/>
              <a:t>1967</a:t>
            </a:r>
            <a:endParaRPr lang="en-US" sz="20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30" t="3574" r="2868"/>
          <a:stretch/>
        </p:blipFill>
        <p:spPr>
          <a:xfrm>
            <a:off x="129288" y="42528"/>
            <a:ext cx="4444540" cy="350077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5314160" y="45585"/>
            <a:ext cx="80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>
                <a:solidFill>
                  <a:schemeClr val="bg1"/>
                </a:solidFill>
              </a:rPr>
              <a:t>2015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" y="13548"/>
            <a:ext cx="85151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t-EE" sz="2000" b="1"/>
              <a:t>2012</a:t>
            </a:r>
            <a:endParaRPr lang="en-US" sz="2000" b="1"/>
          </a:p>
        </p:txBody>
      </p:sp>
      <p:pic>
        <p:nvPicPr>
          <p:cNvPr id="16" name="Picture 2" descr="C:\Users\Aveliina\Dropbox\NORDIC BOTANICAL\Infotahvlite must materjal\Pilte raamatust E.Kaar Metsakasvatuse võimalustest Saaremaa Looaladel. 1959\lõhkamisaukude puurimine Ilpl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/>
          <a:stretch/>
        </p:blipFill>
        <p:spPr bwMode="auto">
          <a:xfrm>
            <a:off x="8800949" y="42529"/>
            <a:ext cx="3391052" cy="496127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840200" y="8362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/>
              <a:t>1967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4667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3827" y="13548"/>
            <a:ext cx="4336693" cy="3682152"/>
            <a:chOff x="1976751" y="2097263"/>
            <a:chExt cx="5358256" cy="347486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1976751" y="2097263"/>
              <a:ext cx="5190497" cy="3474862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211017" y="2148384"/>
              <a:ext cx="1123990" cy="4087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t-EE" sz="2000" b="1"/>
                <a:t>2012</a:t>
              </a:r>
              <a:endParaRPr lang="en-US" sz="2000" b="1"/>
            </a:p>
          </p:txBody>
        </p:sp>
      </p:grpSp>
      <p:pic>
        <p:nvPicPr>
          <p:cNvPr id="46084" name="Picture 4" descr="C:\Users\Aveliina\Dropbox\NORDIC BOTANICAL\Infotahvlite must materjal\Pilte raamatust E.Kaar Metsakasvatuse võimalustest Saaremaa Looaladel. 1959\Istutusaugud Atl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96" y="3535125"/>
            <a:ext cx="4648117" cy="321103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98753" y="353512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/>
              <a:t>1967</a:t>
            </a:r>
            <a:endParaRPr lang="en-US" sz="2000" b="1"/>
          </a:p>
        </p:txBody>
      </p:sp>
      <p:pic>
        <p:nvPicPr>
          <p:cNvPr id="46083" name="Picture 3" descr="C:\Users\Aveliina\Dropbox\NORDIC BOTANICAL\Infotahvlite must materjal\Pilte raamatust E.Kaar Metsakasvatuse võimalustest Saaremaa Looaladel. 1959\vagude kündmine loopealsele metsaistutamise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03" y="3535124"/>
            <a:ext cx="4629371" cy="320798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49364" y="351406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/>
              <a:t>1967</a:t>
            </a:r>
            <a:endParaRPr lang="en-US" sz="20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30" t="3574" r="2868"/>
          <a:stretch/>
        </p:blipFill>
        <p:spPr>
          <a:xfrm>
            <a:off x="129288" y="42528"/>
            <a:ext cx="4444540" cy="350077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5314160" y="45585"/>
            <a:ext cx="80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>
                <a:solidFill>
                  <a:schemeClr val="bg1"/>
                </a:solidFill>
              </a:rPr>
              <a:t>2015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" y="13548"/>
            <a:ext cx="85151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t-EE" sz="2000" b="1"/>
              <a:t>2012</a:t>
            </a:r>
            <a:endParaRPr lang="en-US" sz="2000" b="1"/>
          </a:p>
        </p:txBody>
      </p:sp>
      <p:pic>
        <p:nvPicPr>
          <p:cNvPr id="16" name="Picture 2" descr="C:\Users\Aveliina\Dropbox\NORDIC BOTANICAL\Infotahvlite must materjal\Pilte raamatust E.Kaar Metsakasvatuse võimalustest Saaremaa Looaladel. 1959\lõhkamisaukude puurimine Ilpl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/>
          <a:stretch/>
        </p:blipFill>
        <p:spPr bwMode="auto">
          <a:xfrm>
            <a:off x="8800949" y="42529"/>
            <a:ext cx="3391052" cy="496127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840200" y="8362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/>
              <a:t>1967</a:t>
            </a:r>
            <a:endParaRPr lang="en-US" sz="20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237" y="804862"/>
            <a:ext cx="83915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0" y="2085975"/>
            <a:ext cx="9201150" cy="4772025"/>
          </a:xfrm>
        </p:spPr>
        <p:txBody>
          <a:bodyPr>
            <a:normAutofit/>
          </a:bodyPr>
          <a:lstStyle/>
          <a:p>
            <a:pPr marL="1080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t-EE" sz="1800" smtClean="0"/>
              <a:t>restoration of </a:t>
            </a:r>
            <a:r>
              <a:rPr lang="en-US" sz="1800" smtClean="0"/>
              <a:t>2500 </a:t>
            </a:r>
            <a:r>
              <a:rPr lang="en-US" sz="1800"/>
              <a:t>ha of historical </a:t>
            </a:r>
            <a:r>
              <a:rPr lang="en-US" sz="1800" smtClean="0"/>
              <a:t>alvar grasslands</a:t>
            </a:r>
            <a:endParaRPr lang="et-EE" sz="1800"/>
          </a:p>
          <a:p>
            <a:pPr marL="1080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t-EE" sz="1800" smtClean="0"/>
              <a:t>creation of </a:t>
            </a:r>
            <a:r>
              <a:rPr lang="en-US" sz="1800" smtClean="0"/>
              <a:t>infrastructure </a:t>
            </a:r>
            <a:r>
              <a:rPr lang="en-US" sz="1800"/>
              <a:t>for subsequent grazing</a:t>
            </a:r>
          </a:p>
          <a:p>
            <a:pPr marL="1080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t-EE" sz="1800" smtClean="0"/>
              <a:t>introduction/exploration of effective</a:t>
            </a:r>
            <a:r>
              <a:rPr lang="et-EE" sz="1800" smtClean="0"/>
              <a:t> </a:t>
            </a:r>
            <a:r>
              <a:rPr lang="et-EE" sz="1800"/>
              <a:t>large-scale restoration methods</a:t>
            </a:r>
          </a:p>
          <a:p>
            <a:pPr marL="1080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t-EE" sz="1800" smtClean="0"/>
              <a:t>preservation of </a:t>
            </a:r>
            <a:r>
              <a:rPr lang="en-US" sz="1800" smtClean="0"/>
              <a:t>cultural </a:t>
            </a:r>
            <a:r>
              <a:rPr lang="en-US" sz="1800"/>
              <a:t>heritage</a:t>
            </a:r>
            <a:endParaRPr lang="et-EE" sz="1800"/>
          </a:p>
          <a:p>
            <a:pPr marL="1080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t-EE" sz="1800" smtClean="0"/>
              <a:t>involvement of </a:t>
            </a:r>
            <a:r>
              <a:rPr lang="en-US" sz="1800" smtClean="0"/>
              <a:t>private</a:t>
            </a:r>
            <a:r>
              <a:rPr lang="et-EE" sz="1800" smtClean="0"/>
              <a:t> </a:t>
            </a:r>
            <a:r>
              <a:rPr lang="en-US" sz="1800"/>
              <a:t>landowners and </a:t>
            </a:r>
            <a:r>
              <a:rPr lang="en-US" sz="1800" smtClean="0"/>
              <a:t>awareness</a:t>
            </a:r>
            <a:r>
              <a:rPr lang="et-EE" sz="1800" smtClean="0"/>
              <a:t>-raising about the </a:t>
            </a:r>
            <a:r>
              <a:rPr lang="en-US" sz="1800" smtClean="0"/>
              <a:t>value </a:t>
            </a:r>
            <a:r>
              <a:rPr lang="en-US" sz="1800"/>
              <a:t>of semi-natural grasslands </a:t>
            </a:r>
            <a:r>
              <a:rPr lang="et-EE" sz="1800" smtClean="0"/>
              <a:t>- more than 600 </a:t>
            </a:r>
            <a:r>
              <a:rPr lang="et-EE" sz="1800" smtClean="0"/>
              <a:t>land-owners involved!</a:t>
            </a:r>
          </a:p>
          <a:p>
            <a:pPr marL="1080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  <a:defRPr/>
            </a:pPr>
            <a:r>
              <a:rPr lang="et-EE" sz="1800" smtClean="0"/>
              <a:t>Read more: http://landscape.ut.ee/restoration-of-alvar-grasslands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8" y="4205203"/>
            <a:ext cx="3514152" cy="263561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63662"/>
            <a:ext cx="923911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8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LIFE </a:t>
            </a:r>
            <a:r>
              <a:rPr lang="et-EE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to</a:t>
            </a:r>
            <a:r>
              <a:rPr lang="et-EE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t-EE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Alvars</a:t>
            </a:r>
            <a:r>
              <a:rPr lang="et-EE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: </a:t>
            </a:r>
            <a:r>
              <a:rPr lang="et-EE" sz="2800" b="1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large-scale</a:t>
            </a:r>
            <a:r>
              <a:rPr lang="et-EE" sz="28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t-EE" sz="2800" b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calcareous alvar </a:t>
            </a:r>
            <a:r>
              <a:rPr lang="et-EE" sz="28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grassland </a:t>
            </a:r>
            <a:r>
              <a:rPr lang="et-EE" sz="2800" b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restoration </a:t>
            </a:r>
            <a:r>
              <a:rPr lang="et-EE" sz="28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in </a:t>
            </a:r>
            <a:r>
              <a:rPr lang="et-EE" sz="28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Estonia </a:t>
            </a:r>
            <a:r>
              <a:rPr lang="et-EE" sz="2800" b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(LIFE13NAT/EE/000082)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Picture 4" descr="http://ec.europa.eu/environment/life/toolkit/comtools/resources/images/natura2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14" y="105099"/>
            <a:ext cx="1232661" cy="1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ec.europa.eu/environment/life/toolkit/comtools/resources/images/lif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8" y="105099"/>
            <a:ext cx="1490466" cy="107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1" y="103414"/>
            <a:ext cx="1080999" cy="1078707"/>
          </a:xfrm>
          <a:prstGeom prst="rect">
            <a:avLst/>
          </a:prstGeom>
        </p:spPr>
      </p:pic>
      <p:pic>
        <p:nvPicPr>
          <p:cNvPr id="13" name="Picture 2" descr="https://scontent-arn2-1.xx.fbcdn.net/t31.0-8/10945724_423768737790167_4688696516321568522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665" y="4191534"/>
            <a:ext cx="1990011" cy="265334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44" y="4210015"/>
            <a:ext cx="3501317" cy="2625988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https://scontent-arn2-1.xx.fbcdn.net/t31.0-8/11084184_448425791991128_4489373512114835328_o.jpg">
            <a:extLst>
              <a:ext uri="{FF2B5EF4-FFF2-40B4-BE49-F238E27FC236}">
                <a16:creationId xmlns:a16="http://schemas.microsoft.com/office/drawing/2014/main" id="{3BE2F42B-7E34-40AF-AF3D-4053EC4B2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 bwMode="auto">
          <a:xfrm>
            <a:off x="9418203" y="5248515"/>
            <a:ext cx="2700000" cy="159945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8204" y="1608030"/>
            <a:ext cx="2700000" cy="174375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b="1961"/>
          <a:stretch/>
        </p:blipFill>
        <p:spPr>
          <a:xfrm>
            <a:off x="9418203" y="3439860"/>
            <a:ext cx="2700000" cy="172057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https://landscape.ut.ee/wp-content/uploads/2021/03/161631150_789236165023849_2845059324503165332_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203" y="0"/>
            <a:ext cx="2700000" cy="151995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IK | Võru Lasteaed Punamütsik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83" y="138926"/>
            <a:ext cx="1933403" cy="8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7091" y="635268"/>
            <a:ext cx="8662926" cy="5710211"/>
            <a:chOff x="6919642" y="-61261"/>
            <a:chExt cx="5759005" cy="3926220"/>
          </a:xfrm>
        </p:grpSpPr>
        <p:sp>
          <p:nvSpPr>
            <p:cNvPr id="3" name="Rectangle 2"/>
            <p:cNvSpPr/>
            <p:nvPr/>
          </p:nvSpPr>
          <p:spPr>
            <a:xfrm>
              <a:off x="6919642" y="18130"/>
              <a:ext cx="228150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t-EE" altLang="en-US" sz="1400" dirty="0">
                  <a:latin typeface="Arial" panose="020B0604020202020204" pitchFamily="34" charset="0"/>
                </a:rPr>
                <a:t>Postimees 21.09.2012 </a:t>
              </a:r>
              <a:r>
                <a:rPr lang="et-EE" altLang="en-US" sz="1400" dirty="0" smtClean="0">
                  <a:latin typeface="Arial" panose="020B0604020202020204" pitchFamily="34" charset="0"/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lang="et-EE" altLang="en-US" sz="1400" b="1" smtClean="0">
                  <a:latin typeface="Arial" panose="020B0604020202020204" pitchFamily="34" charset="0"/>
                </a:rPr>
                <a:t>Editorial: Can citizens trust their country?</a:t>
              </a:r>
              <a:endParaRPr lang="en-US" altLang="en-US" sz="1400" dirty="0">
                <a:latin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874" y="0"/>
              <a:ext cx="3084872" cy="38649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702868" y="-61261"/>
              <a:ext cx="1894411" cy="803463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t-EE" sz="1600" smtClean="0"/>
                <a:t>Give your animals and start marching towards kolkhoz!</a:t>
              </a:r>
              <a:endParaRPr lang="en-US" sz="1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52101" y="1520470"/>
              <a:ext cx="2226546" cy="967131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t-EE" sz="2400" smtClean="0"/>
                <a:t>Take animals and start farming!</a:t>
              </a:r>
            </a:p>
            <a:p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7274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6f93b7-94cf-4d3a-bf74-a3344d6846bf">
      <Terms xmlns="http://schemas.microsoft.com/office/infopath/2007/PartnerControls"/>
    </lcf76f155ced4ddcb4097134ff3c332f>
    <TaxCatchAll xmlns="cb57de10-1650-4131-a0f8-c887f7c5eb1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AF3C2ADBDF64F9465416C0A8B70E0" ma:contentTypeVersion="16" ma:contentTypeDescription="Crée un document." ma:contentTypeScope="" ma:versionID="e3ff1ce1e59d0f3ca8e0c5f889e2651f">
  <xsd:schema xmlns:xsd="http://www.w3.org/2001/XMLSchema" xmlns:xs="http://www.w3.org/2001/XMLSchema" xmlns:p="http://schemas.microsoft.com/office/2006/metadata/properties" xmlns:ns2="4f6f93b7-94cf-4d3a-bf74-a3344d6846bf" xmlns:ns3="cb57de10-1650-4131-a0f8-c887f7c5eb10" targetNamespace="http://schemas.microsoft.com/office/2006/metadata/properties" ma:root="true" ma:fieldsID="0077161d49350f6728426b37a61105bb" ns2:_="" ns3:_="">
    <xsd:import namespace="4f6f93b7-94cf-4d3a-bf74-a3344d6846bf"/>
    <xsd:import namespace="cb57de10-1650-4131-a0f8-c887f7c5eb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f93b7-94cf-4d3a-bf74-a3344d6846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f864d815-5c46-4abc-a670-78f342265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7de10-1650-4131-a0f8-c887f7c5eb1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f463a33-95a8-4c97-b68f-25e1d4ad570e}" ma:internalName="TaxCatchAll" ma:showField="CatchAllData" ma:web="cb57de10-1650-4131-a0f8-c887f7c5eb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6C5F63-9E07-46BB-9492-EC084F6C33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BE8150-17CA-4483-8B5F-208239BDE6B2}">
  <ds:schemaRefs>
    <ds:schemaRef ds:uri="4f6f93b7-94cf-4d3a-bf74-a3344d6846bf"/>
    <ds:schemaRef ds:uri="http://purl.org/dc/terms/"/>
    <ds:schemaRef ds:uri="cb57de10-1650-4131-a0f8-c887f7c5eb1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3729BD-D9C3-4F17-8129-FFE14B135C4D}"/>
</file>

<file path=docProps/app.xml><?xml version="1.0" encoding="utf-8"?>
<Properties xmlns="http://schemas.openxmlformats.org/officeDocument/2006/extended-properties" xmlns:vt="http://schemas.openxmlformats.org/officeDocument/2006/docPropsVTypes">
  <TotalTime>12784</TotalTime>
  <Words>429</Words>
  <Application>Microsoft Office PowerPoint</Application>
  <PresentationFormat>Widescreen</PresentationFormat>
  <Paragraphs>88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PF Square Sans Pro</vt:lpstr>
      <vt:lpstr>Segoe UI</vt:lpstr>
      <vt:lpstr>Times New Roman</vt:lpstr>
      <vt:lpstr>Verdana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Recognizing and addressing different value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Patricia</dc:creator>
  <cp:lastModifiedBy>Aveliina Helm</cp:lastModifiedBy>
  <cp:revision>54</cp:revision>
  <dcterms:created xsi:type="dcterms:W3CDTF">2021-06-01T13:40:28Z</dcterms:created>
  <dcterms:modified xsi:type="dcterms:W3CDTF">2022-09-07T13:24:00Z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0x01010072AAF3C2ADBDF64F9465416C0A8B70E0</vt:lpwstr>
  </property>
  <property fmtid="{D5CDD505-2E9C-101B-9397-08002B2CF9AE}" pid="3" name="MediaServiceImageTags">
    <vt:lpwstr/>
  </property>
</Properties>
</file>