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165" r:id="rId1"/>
    <p:sldMasterId id="2147490924" r:id="rId2"/>
    <p:sldMasterId id="2147490925" r:id="rId3"/>
  </p:sldMasterIdLst>
  <p:notesMasterIdLst>
    <p:notesMasterId r:id="rId16"/>
  </p:notesMasterIdLst>
  <p:handoutMasterIdLst>
    <p:handoutMasterId r:id="rId17"/>
  </p:handoutMasterIdLst>
  <p:sldIdLst>
    <p:sldId id="4122" r:id="rId4"/>
    <p:sldId id="4143" r:id="rId5"/>
    <p:sldId id="4146" r:id="rId6"/>
    <p:sldId id="4141" r:id="rId7"/>
    <p:sldId id="4155" r:id="rId8"/>
    <p:sldId id="4157" r:id="rId9"/>
    <p:sldId id="4156" r:id="rId10"/>
    <p:sldId id="4160" r:id="rId11"/>
    <p:sldId id="4159" r:id="rId12"/>
    <p:sldId id="4161" r:id="rId13"/>
    <p:sldId id="4158" r:id="rId14"/>
    <p:sldId id="4135" r:id="rId15"/>
  </p:sldIdLst>
  <p:sldSz cx="9906000" cy="6858000" type="A4"/>
  <p:notesSz cx="6858000" cy="9945688"/>
  <p:defaultTextStyle>
    <a:defPPr>
      <a:defRPr lang="de-DE"/>
    </a:defPPr>
    <a:lvl1pPr algn="l" rtl="0" fontAlgn="base">
      <a:spcBef>
        <a:spcPct val="0"/>
      </a:spcBef>
      <a:spcAft>
        <a:spcPct val="0"/>
      </a:spcAft>
      <a:defRPr sz="1000" kern="1200">
        <a:solidFill>
          <a:schemeClr val="tx1"/>
        </a:solidFill>
        <a:latin typeface="Tahoma" pitchFamily="34" charset="0"/>
        <a:ea typeface="+mn-ea"/>
        <a:cs typeface="+mn-cs"/>
      </a:defRPr>
    </a:lvl1pPr>
    <a:lvl2pPr marL="457200" algn="l" rtl="0" fontAlgn="base">
      <a:spcBef>
        <a:spcPct val="0"/>
      </a:spcBef>
      <a:spcAft>
        <a:spcPct val="0"/>
      </a:spcAft>
      <a:defRPr sz="1000" kern="1200">
        <a:solidFill>
          <a:schemeClr val="tx1"/>
        </a:solidFill>
        <a:latin typeface="Tahoma" pitchFamily="34" charset="0"/>
        <a:ea typeface="+mn-ea"/>
        <a:cs typeface="+mn-cs"/>
      </a:defRPr>
    </a:lvl2pPr>
    <a:lvl3pPr marL="914400" algn="l" rtl="0" fontAlgn="base">
      <a:spcBef>
        <a:spcPct val="0"/>
      </a:spcBef>
      <a:spcAft>
        <a:spcPct val="0"/>
      </a:spcAft>
      <a:defRPr sz="1000" kern="1200">
        <a:solidFill>
          <a:schemeClr val="tx1"/>
        </a:solidFill>
        <a:latin typeface="Tahoma" pitchFamily="34" charset="0"/>
        <a:ea typeface="+mn-ea"/>
        <a:cs typeface="+mn-cs"/>
      </a:defRPr>
    </a:lvl3pPr>
    <a:lvl4pPr marL="1371600" algn="l" rtl="0" fontAlgn="base">
      <a:spcBef>
        <a:spcPct val="0"/>
      </a:spcBef>
      <a:spcAft>
        <a:spcPct val="0"/>
      </a:spcAft>
      <a:defRPr sz="1000" kern="1200">
        <a:solidFill>
          <a:schemeClr val="tx1"/>
        </a:solidFill>
        <a:latin typeface="Tahoma" pitchFamily="34" charset="0"/>
        <a:ea typeface="+mn-ea"/>
        <a:cs typeface="+mn-cs"/>
      </a:defRPr>
    </a:lvl4pPr>
    <a:lvl5pPr marL="1828800" algn="l" rtl="0" fontAlgn="base">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Tiemann" initials="A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3A"/>
    <a:srgbClr val="EBC4C7"/>
    <a:srgbClr val="FF33CC"/>
    <a:srgbClr val="0E4194"/>
    <a:srgbClr val="0563C1"/>
    <a:srgbClr val="878787"/>
    <a:srgbClr val="004480"/>
    <a:srgbClr val="565A50"/>
    <a:srgbClr val="75756E"/>
    <a:srgbClr val="A9B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046" autoAdjust="0"/>
  </p:normalViewPr>
  <p:slideViewPr>
    <p:cSldViewPr snapToGrid="0" showGuides="1">
      <p:cViewPr varScale="1">
        <p:scale>
          <a:sx n="69" d="100"/>
          <a:sy n="69" d="100"/>
        </p:scale>
        <p:origin x="512" y="44"/>
      </p:cViewPr>
      <p:guideLst>
        <p:guide orient="horz" pos="431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0"/>
    </p:cViewPr>
  </p:sorterViewPr>
  <p:notesViewPr>
    <p:cSldViewPr snapToGrid="0">
      <p:cViewPr varScale="1">
        <p:scale>
          <a:sx n="75" d="100"/>
          <a:sy n="75" d="100"/>
        </p:scale>
        <p:origin x="3306" y="8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1" y="0"/>
            <a:ext cx="2970946" cy="497842"/>
          </a:xfrm>
          <a:prstGeom prst="rect">
            <a:avLst/>
          </a:prstGeom>
          <a:noFill/>
          <a:ln w="9525">
            <a:noFill/>
            <a:miter lim="800000"/>
            <a:headEnd/>
            <a:tailEnd/>
          </a:ln>
          <a:effectLst/>
        </p:spPr>
        <p:txBody>
          <a:bodyPr vert="horz" wrap="square" lIns="91862" tIns="45931" rIns="91862" bIns="45931" numCol="1" anchor="t" anchorCtr="0" compatLnSpc="1">
            <a:prstTxWarp prst="textNoShape">
              <a:avLst/>
            </a:prstTxWarp>
          </a:bodyPr>
          <a:lstStyle>
            <a:lvl1pPr>
              <a:defRPr sz="1200">
                <a:latin typeface="Arial" charset="0"/>
              </a:defRPr>
            </a:lvl1pPr>
          </a:lstStyle>
          <a:p>
            <a:pPr>
              <a:defRPr/>
            </a:pPr>
            <a:endParaRPr lang="de-DE" dirty="0"/>
          </a:p>
        </p:txBody>
      </p:sp>
      <p:sp>
        <p:nvSpPr>
          <p:cNvPr id="249859" name="Rectangle 3"/>
          <p:cNvSpPr>
            <a:spLocks noGrp="1" noChangeArrowheads="1"/>
          </p:cNvSpPr>
          <p:nvPr>
            <p:ph type="dt" sz="quarter" idx="1"/>
          </p:nvPr>
        </p:nvSpPr>
        <p:spPr bwMode="auto">
          <a:xfrm>
            <a:off x="3885453" y="0"/>
            <a:ext cx="2970946" cy="497842"/>
          </a:xfrm>
          <a:prstGeom prst="rect">
            <a:avLst/>
          </a:prstGeom>
          <a:noFill/>
          <a:ln w="9525">
            <a:noFill/>
            <a:miter lim="800000"/>
            <a:headEnd/>
            <a:tailEnd/>
          </a:ln>
          <a:effectLst/>
        </p:spPr>
        <p:txBody>
          <a:bodyPr vert="horz" wrap="square" lIns="91862" tIns="45931" rIns="91862" bIns="45931" numCol="1" anchor="t" anchorCtr="0" compatLnSpc="1">
            <a:prstTxWarp prst="textNoShape">
              <a:avLst/>
            </a:prstTxWarp>
          </a:bodyPr>
          <a:lstStyle>
            <a:lvl1pPr algn="r">
              <a:defRPr sz="1200">
                <a:latin typeface="Arial" charset="0"/>
              </a:defRPr>
            </a:lvl1pPr>
          </a:lstStyle>
          <a:p>
            <a:pPr>
              <a:defRPr/>
            </a:pPr>
            <a:endParaRPr lang="de-DE" dirty="0"/>
          </a:p>
        </p:txBody>
      </p:sp>
      <p:sp>
        <p:nvSpPr>
          <p:cNvPr id="249860" name="Rectangle 4"/>
          <p:cNvSpPr>
            <a:spLocks noGrp="1" noChangeArrowheads="1"/>
          </p:cNvSpPr>
          <p:nvPr>
            <p:ph type="ftr" sz="quarter" idx="2"/>
          </p:nvPr>
        </p:nvSpPr>
        <p:spPr bwMode="auto">
          <a:xfrm>
            <a:off x="1" y="9446257"/>
            <a:ext cx="2970946" cy="497841"/>
          </a:xfrm>
          <a:prstGeom prst="rect">
            <a:avLst/>
          </a:prstGeom>
          <a:noFill/>
          <a:ln w="9525">
            <a:noFill/>
            <a:miter lim="800000"/>
            <a:headEnd/>
            <a:tailEnd/>
          </a:ln>
          <a:effectLst/>
        </p:spPr>
        <p:txBody>
          <a:bodyPr vert="horz" wrap="square" lIns="91862" tIns="45931" rIns="91862" bIns="45931" numCol="1" anchor="b" anchorCtr="0" compatLnSpc="1">
            <a:prstTxWarp prst="textNoShape">
              <a:avLst/>
            </a:prstTxWarp>
          </a:bodyPr>
          <a:lstStyle>
            <a:lvl1pPr>
              <a:defRPr sz="1200">
                <a:latin typeface="Arial" charset="0"/>
              </a:defRPr>
            </a:lvl1pPr>
          </a:lstStyle>
          <a:p>
            <a:pPr>
              <a:defRPr/>
            </a:pPr>
            <a:endParaRPr lang="de-DE" dirty="0"/>
          </a:p>
        </p:txBody>
      </p:sp>
      <p:sp>
        <p:nvSpPr>
          <p:cNvPr id="249861" name="Rectangle 5"/>
          <p:cNvSpPr>
            <a:spLocks noGrp="1" noChangeArrowheads="1"/>
          </p:cNvSpPr>
          <p:nvPr>
            <p:ph type="sldNum" sz="quarter" idx="3"/>
          </p:nvPr>
        </p:nvSpPr>
        <p:spPr bwMode="auto">
          <a:xfrm>
            <a:off x="3885453" y="9446257"/>
            <a:ext cx="2970946" cy="497841"/>
          </a:xfrm>
          <a:prstGeom prst="rect">
            <a:avLst/>
          </a:prstGeom>
          <a:noFill/>
          <a:ln w="9525">
            <a:noFill/>
            <a:miter lim="800000"/>
            <a:headEnd/>
            <a:tailEnd/>
          </a:ln>
          <a:effectLst/>
        </p:spPr>
        <p:txBody>
          <a:bodyPr vert="horz" wrap="square" lIns="91862" tIns="45931" rIns="91862" bIns="45931" numCol="1" anchor="b" anchorCtr="0" compatLnSpc="1">
            <a:prstTxWarp prst="textNoShape">
              <a:avLst/>
            </a:prstTxWarp>
          </a:bodyPr>
          <a:lstStyle>
            <a:lvl1pPr algn="r">
              <a:defRPr sz="1200">
                <a:latin typeface="Arial" charset="0"/>
              </a:defRPr>
            </a:lvl1pPr>
          </a:lstStyle>
          <a:p>
            <a:pPr>
              <a:defRPr/>
            </a:pPr>
            <a:fld id="{95F1989C-FD87-445C-8DDC-7EE395ED3058}" type="slidenum">
              <a:rPr lang="de-DE"/>
              <a:pPr>
                <a:defRPr/>
              </a:pPr>
              <a:t>‹Nr.›</a:t>
            </a:fld>
            <a:endParaRPr lang="de-DE" dirty="0"/>
          </a:p>
        </p:txBody>
      </p:sp>
    </p:spTree>
    <p:extLst>
      <p:ext uri="{BB962C8B-B14F-4D97-AF65-F5344CB8AC3E}">
        <p14:creationId xmlns:p14="http://schemas.microsoft.com/office/powerpoint/2010/main" val="64946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2970946" cy="497842"/>
          </a:xfrm>
          <a:prstGeom prst="rect">
            <a:avLst/>
          </a:prstGeom>
          <a:noFill/>
          <a:ln w="9525">
            <a:noFill/>
            <a:miter lim="800000"/>
            <a:headEnd/>
            <a:tailEnd/>
          </a:ln>
          <a:effectLst/>
        </p:spPr>
        <p:txBody>
          <a:bodyPr vert="horz" wrap="square" lIns="91862" tIns="45931" rIns="91862" bIns="45931" numCol="1" anchor="t" anchorCtr="0" compatLnSpc="1">
            <a:prstTxWarp prst="textNoShape">
              <a:avLst/>
            </a:prstTxWarp>
          </a:bodyPr>
          <a:lstStyle>
            <a:lvl1pPr>
              <a:defRPr sz="1200">
                <a:latin typeface="Arial" charset="0"/>
              </a:defRPr>
            </a:lvl1pPr>
          </a:lstStyle>
          <a:p>
            <a:pPr>
              <a:defRPr/>
            </a:pPr>
            <a:endParaRPr lang="de-DE" dirty="0"/>
          </a:p>
        </p:txBody>
      </p:sp>
      <p:sp>
        <p:nvSpPr>
          <p:cNvPr id="39939" name="Rectangle 3"/>
          <p:cNvSpPr>
            <a:spLocks noGrp="1" noChangeArrowheads="1"/>
          </p:cNvSpPr>
          <p:nvPr>
            <p:ph type="dt" idx="1"/>
          </p:nvPr>
        </p:nvSpPr>
        <p:spPr bwMode="auto">
          <a:xfrm>
            <a:off x="3885453" y="0"/>
            <a:ext cx="2970946" cy="497842"/>
          </a:xfrm>
          <a:prstGeom prst="rect">
            <a:avLst/>
          </a:prstGeom>
          <a:noFill/>
          <a:ln w="9525">
            <a:noFill/>
            <a:miter lim="800000"/>
            <a:headEnd/>
            <a:tailEnd/>
          </a:ln>
          <a:effectLst/>
        </p:spPr>
        <p:txBody>
          <a:bodyPr vert="horz" wrap="square" lIns="91862" tIns="45931" rIns="91862" bIns="45931" numCol="1" anchor="t" anchorCtr="0" compatLnSpc="1">
            <a:prstTxWarp prst="textNoShape">
              <a:avLst/>
            </a:prstTxWarp>
          </a:bodyPr>
          <a:lstStyle>
            <a:lvl1pPr algn="r">
              <a:defRPr sz="1200">
                <a:latin typeface="Arial" charset="0"/>
              </a:defRPr>
            </a:lvl1pPr>
          </a:lstStyle>
          <a:p>
            <a:pPr>
              <a:defRPr/>
            </a:pPr>
            <a:endParaRPr lang="de-DE" dirty="0"/>
          </a:p>
        </p:txBody>
      </p:sp>
      <p:sp>
        <p:nvSpPr>
          <p:cNvPr id="34820" name="Rectangle 4"/>
          <p:cNvSpPr>
            <a:spLocks noGrp="1" noRot="1" noChangeAspect="1" noChangeArrowheads="1" noTextEdit="1"/>
          </p:cNvSpPr>
          <p:nvPr>
            <p:ph type="sldImg" idx="2"/>
          </p:nvPr>
        </p:nvSpPr>
        <p:spPr bwMode="auto">
          <a:xfrm>
            <a:off x="736600" y="746125"/>
            <a:ext cx="5386388"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480" y="4725515"/>
            <a:ext cx="5487041" cy="4474207"/>
          </a:xfrm>
          <a:prstGeom prst="rect">
            <a:avLst/>
          </a:prstGeom>
          <a:noFill/>
          <a:ln w="9525">
            <a:noFill/>
            <a:miter lim="800000"/>
            <a:headEnd/>
            <a:tailEnd/>
          </a:ln>
          <a:effectLst/>
        </p:spPr>
        <p:txBody>
          <a:bodyPr vert="horz" wrap="square" lIns="91862" tIns="45931" rIns="91862" bIns="4593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9942" name="Rectangle 6"/>
          <p:cNvSpPr>
            <a:spLocks noGrp="1" noChangeArrowheads="1"/>
          </p:cNvSpPr>
          <p:nvPr>
            <p:ph type="ftr" sz="quarter" idx="4"/>
          </p:nvPr>
        </p:nvSpPr>
        <p:spPr bwMode="auto">
          <a:xfrm>
            <a:off x="1" y="9446257"/>
            <a:ext cx="2970946" cy="497841"/>
          </a:xfrm>
          <a:prstGeom prst="rect">
            <a:avLst/>
          </a:prstGeom>
          <a:noFill/>
          <a:ln w="9525">
            <a:noFill/>
            <a:miter lim="800000"/>
            <a:headEnd/>
            <a:tailEnd/>
          </a:ln>
          <a:effectLst/>
        </p:spPr>
        <p:txBody>
          <a:bodyPr vert="horz" wrap="square" lIns="91862" tIns="45931" rIns="91862" bIns="45931" numCol="1" anchor="b" anchorCtr="0" compatLnSpc="1">
            <a:prstTxWarp prst="textNoShape">
              <a:avLst/>
            </a:prstTxWarp>
          </a:bodyPr>
          <a:lstStyle>
            <a:lvl1pPr>
              <a:defRPr sz="1200">
                <a:latin typeface="Arial" charset="0"/>
              </a:defRPr>
            </a:lvl1pPr>
          </a:lstStyle>
          <a:p>
            <a:pPr>
              <a:defRPr/>
            </a:pPr>
            <a:endParaRPr lang="de-DE" dirty="0"/>
          </a:p>
        </p:txBody>
      </p:sp>
      <p:sp>
        <p:nvSpPr>
          <p:cNvPr id="39943" name="Rectangle 7"/>
          <p:cNvSpPr>
            <a:spLocks noGrp="1" noChangeArrowheads="1"/>
          </p:cNvSpPr>
          <p:nvPr>
            <p:ph type="sldNum" sz="quarter" idx="5"/>
          </p:nvPr>
        </p:nvSpPr>
        <p:spPr bwMode="auto">
          <a:xfrm>
            <a:off x="3885453" y="9446257"/>
            <a:ext cx="2970946" cy="497841"/>
          </a:xfrm>
          <a:prstGeom prst="rect">
            <a:avLst/>
          </a:prstGeom>
          <a:noFill/>
          <a:ln w="9525">
            <a:noFill/>
            <a:miter lim="800000"/>
            <a:headEnd/>
            <a:tailEnd/>
          </a:ln>
          <a:effectLst/>
        </p:spPr>
        <p:txBody>
          <a:bodyPr vert="horz" wrap="square" lIns="91862" tIns="45931" rIns="91862" bIns="45931" numCol="1" anchor="b" anchorCtr="0" compatLnSpc="1">
            <a:prstTxWarp prst="textNoShape">
              <a:avLst/>
            </a:prstTxWarp>
          </a:bodyPr>
          <a:lstStyle>
            <a:lvl1pPr algn="r">
              <a:defRPr sz="1200">
                <a:latin typeface="Arial" charset="0"/>
              </a:defRPr>
            </a:lvl1pPr>
          </a:lstStyle>
          <a:p>
            <a:pPr>
              <a:defRPr/>
            </a:pPr>
            <a:fld id="{810C7F0B-8627-471D-950F-3674FBE30972}" type="slidenum">
              <a:rPr lang="de-DE"/>
              <a:pPr>
                <a:defRPr/>
              </a:pPr>
              <a:t>‹Nr.›</a:t>
            </a:fld>
            <a:endParaRPr lang="de-DE" dirty="0"/>
          </a:p>
        </p:txBody>
      </p:sp>
    </p:spTree>
    <p:extLst>
      <p:ext uri="{BB962C8B-B14F-4D97-AF65-F5344CB8AC3E}">
        <p14:creationId xmlns:p14="http://schemas.microsoft.com/office/powerpoint/2010/main" val="212622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10C7F0B-8627-471D-950F-3674FBE30972}" type="slidenum">
              <a:rPr lang="de-DE" smtClean="0"/>
              <a:pPr>
                <a:defRPr/>
              </a:pPr>
              <a:t>1</a:t>
            </a:fld>
            <a:endParaRPr lang="de-DE" dirty="0"/>
          </a:p>
        </p:txBody>
      </p:sp>
    </p:spTree>
    <p:extLst>
      <p:ext uri="{BB962C8B-B14F-4D97-AF65-F5344CB8AC3E}">
        <p14:creationId xmlns:p14="http://schemas.microsoft.com/office/powerpoint/2010/main" val="243579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10C7F0B-8627-471D-950F-3674FBE30972}" type="slidenum">
              <a:rPr lang="de-DE" smtClean="0"/>
              <a:pPr>
                <a:defRPr/>
              </a:pPr>
              <a:t>3</a:t>
            </a:fld>
            <a:endParaRPr lang="de-DE" dirty="0"/>
          </a:p>
        </p:txBody>
      </p:sp>
    </p:spTree>
    <p:extLst>
      <p:ext uri="{BB962C8B-B14F-4D97-AF65-F5344CB8AC3E}">
        <p14:creationId xmlns:p14="http://schemas.microsoft.com/office/powerpoint/2010/main" val="326556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10C7F0B-8627-471D-950F-3674FBE30972}" type="slidenum">
              <a:rPr lang="de-DE" smtClean="0"/>
              <a:pPr>
                <a:defRPr/>
              </a:pPr>
              <a:t>4</a:t>
            </a:fld>
            <a:endParaRPr lang="de-DE" dirty="0"/>
          </a:p>
        </p:txBody>
      </p:sp>
    </p:spTree>
    <p:extLst>
      <p:ext uri="{BB962C8B-B14F-4D97-AF65-F5344CB8AC3E}">
        <p14:creationId xmlns:p14="http://schemas.microsoft.com/office/powerpoint/2010/main" val="673416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m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19023" y="5500148"/>
            <a:ext cx="5823318" cy="356611"/>
          </a:xfrm>
          <a:prstGeom prst="rect">
            <a:avLst/>
          </a:prstGeom>
        </p:spPr>
        <p:txBody>
          <a:bodyPr anchor="ctr"/>
          <a:lstStyle>
            <a:lvl1pPr marL="0" indent="0" algn="l" rtl="0" eaLnBrk="0" fontAlgn="base" hangingPunct="0">
              <a:spcBef>
                <a:spcPct val="20000"/>
              </a:spcBef>
              <a:spcAft>
                <a:spcPct val="0"/>
              </a:spcAft>
              <a:buFont typeface="Arial" charset="0"/>
              <a:buNone/>
              <a:defRPr lang="de-DE" sz="2000" b="1" kern="1200" baseline="0" dirty="0">
                <a:solidFill>
                  <a:srgbClr val="52A523"/>
                </a:solidFill>
                <a:latin typeface="Segoe UI" panose="020B0502040204020203" pitchFamily="34" charset="0"/>
                <a:ea typeface="Tahoma" panose="020B0604030504040204"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„Titel der Präsentation“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640" y="1346432"/>
            <a:ext cx="9612000" cy="4123236"/>
          </a:xfrm>
          <a:prstGeom prst="rect">
            <a:avLst/>
          </a:prstGeom>
        </p:spPr>
      </p:pic>
      <p:sp>
        <p:nvSpPr>
          <p:cNvPr id="2" name="Textfeld 1"/>
          <p:cNvSpPr txBox="1"/>
          <p:nvPr userDrawn="1"/>
        </p:nvSpPr>
        <p:spPr>
          <a:xfrm>
            <a:off x="412673" y="6241303"/>
            <a:ext cx="1849760" cy="246221"/>
          </a:xfrm>
          <a:prstGeom prst="rect">
            <a:avLst/>
          </a:prstGeom>
          <a:noFill/>
        </p:spPr>
        <p:txBody>
          <a:bodyPr wrap="square" rtlCol="0">
            <a:spAutoFit/>
          </a:bodyPr>
          <a:lstStyle/>
          <a:p>
            <a:r>
              <a:rPr lang="de-DE" dirty="0" smtClean="0">
                <a:latin typeface="+mn-lt"/>
              </a:rPr>
              <a:t>16 June 2021</a:t>
            </a:r>
            <a:endParaRPr lang="de-DE" dirty="0">
              <a:latin typeface="+mn-lt"/>
            </a:endParaRPr>
          </a:p>
        </p:txBody>
      </p:sp>
      <p:sp>
        <p:nvSpPr>
          <p:cNvPr id="13" name="Textplatzhalter 12"/>
          <p:cNvSpPr>
            <a:spLocks noGrp="1"/>
          </p:cNvSpPr>
          <p:nvPr>
            <p:ph type="body" sz="quarter" idx="10" hasCustomPrompt="1"/>
          </p:nvPr>
        </p:nvSpPr>
        <p:spPr>
          <a:xfrm>
            <a:off x="419023" y="5946475"/>
            <a:ext cx="4459578" cy="215582"/>
          </a:xfrm>
          <a:prstGeom prst="rect">
            <a:avLst/>
          </a:prstGeom>
        </p:spPr>
        <p:txBody>
          <a:bodyPr/>
          <a:lstStyle>
            <a:lvl1pPr marL="0" indent="0">
              <a:buNone/>
              <a:defRPr sz="1000" b="1"/>
            </a:lvl1pPr>
          </a:lstStyle>
          <a:p>
            <a:pPr lvl="0"/>
            <a:r>
              <a:rPr lang="de-DE" dirty="0"/>
              <a:t>„Vorname“ „Name“, „Position“</a:t>
            </a:r>
          </a:p>
        </p:txBody>
      </p:sp>
      <p:grpSp>
        <p:nvGrpSpPr>
          <p:cNvPr id="8" name="Gruppieren 7"/>
          <p:cNvGrpSpPr/>
          <p:nvPr userDrawn="1"/>
        </p:nvGrpSpPr>
        <p:grpSpPr>
          <a:xfrm>
            <a:off x="8259626" y="5839944"/>
            <a:ext cx="1168911" cy="630013"/>
            <a:chOff x="8760110" y="6075161"/>
            <a:chExt cx="1168911" cy="630013"/>
          </a:xfrm>
        </p:grpSpPr>
        <p:pic>
          <p:nvPicPr>
            <p:cNvPr id="5" name="Grafi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5546" y="6075161"/>
              <a:ext cx="578038" cy="392727"/>
            </a:xfrm>
            <a:prstGeom prst="rect">
              <a:avLst/>
            </a:prstGeom>
          </p:spPr>
        </p:pic>
        <p:sp>
          <p:nvSpPr>
            <p:cNvPr id="6" name="Textfeld 5"/>
            <p:cNvSpPr txBox="1"/>
            <p:nvPr userDrawn="1"/>
          </p:nvSpPr>
          <p:spPr>
            <a:xfrm>
              <a:off x="8760110" y="6458953"/>
              <a:ext cx="1168911" cy="246221"/>
            </a:xfrm>
            <a:prstGeom prst="rect">
              <a:avLst/>
            </a:prstGeom>
            <a:noFill/>
          </p:spPr>
          <p:txBody>
            <a:bodyPr wrap="none" rtlCol="0">
              <a:spAutoFit/>
            </a:bodyPr>
            <a:lstStyle/>
            <a:p>
              <a:pPr algn="ctr"/>
              <a:r>
                <a:rPr lang="de-DE" sz="500" dirty="0">
                  <a:solidFill>
                    <a:srgbClr val="0E4194"/>
                  </a:solidFill>
                  <a:latin typeface="Tahoma" panose="020B0604030504040204" pitchFamily="34" charset="0"/>
                  <a:ea typeface="Tahoma" panose="020B0604030504040204" pitchFamily="34" charset="0"/>
                  <a:cs typeface="Tahoma" panose="020B0604030504040204" pitchFamily="34" charset="0"/>
                </a:rPr>
                <a:t>Co-funded by the Horizon</a:t>
              </a:r>
              <a:r>
                <a:rPr lang="de-DE" sz="500" baseline="0" dirty="0">
                  <a:solidFill>
                    <a:srgbClr val="0E4194"/>
                  </a:solidFill>
                  <a:latin typeface="Tahoma" panose="020B0604030504040204" pitchFamily="34" charset="0"/>
                  <a:ea typeface="Tahoma" panose="020B0604030504040204" pitchFamily="34" charset="0"/>
                  <a:cs typeface="Tahoma" panose="020B0604030504040204" pitchFamily="34" charset="0"/>
                </a:rPr>
                <a:t> 2020</a:t>
              </a:r>
            </a:p>
            <a:p>
              <a:pPr algn="ctr"/>
              <a:r>
                <a:rPr lang="de-DE" sz="500" baseline="0" dirty="0">
                  <a:solidFill>
                    <a:srgbClr val="0E4194"/>
                  </a:solidFill>
                  <a:latin typeface="Tahoma" panose="020B0604030504040204" pitchFamily="34" charset="0"/>
                  <a:ea typeface="Tahoma" panose="020B0604030504040204" pitchFamily="34" charset="0"/>
                  <a:cs typeface="Tahoma" panose="020B0604030504040204" pitchFamily="34" charset="0"/>
                </a:rPr>
                <a:t>Programme of the European Union</a:t>
              </a:r>
              <a:endParaRPr lang="de-DE" sz="500" dirty="0">
                <a:solidFill>
                  <a:srgbClr val="0E4194"/>
                </a:solidFill>
                <a:latin typeface="Tahoma" panose="020B0604030504040204" pitchFamily="34" charset="0"/>
                <a:ea typeface="Tahoma" panose="020B0604030504040204" pitchFamily="34" charset="0"/>
                <a:cs typeface="Tahoma" panose="020B0604030504040204" pitchFamily="34" charset="0"/>
              </a:endParaRPr>
            </a:p>
          </p:txBody>
        </p:sp>
      </p:gr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2855" y="5794206"/>
            <a:ext cx="910542" cy="648000"/>
          </a:xfrm>
          <a:prstGeom prst="rect">
            <a:avLst/>
          </a:prstGeom>
        </p:spPr>
      </p:pic>
    </p:spTree>
    <p:extLst>
      <p:ext uri="{BB962C8B-B14F-4D97-AF65-F5344CB8AC3E}">
        <p14:creationId xmlns:p14="http://schemas.microsoft.com/office/powerpoint/2010/main" val="41375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_Hintergrund grün">
    <p:spTree>
      <p:nvGrpSpPr>
        <p:cNvPr id="1" name=""/>
        <p:cNvGrpSpPr/>
        <p:nvPr/>
      </p:nvGrpSpPr>
      <p:grpSpPr>
        <a:xfrm>
          <a:off x="0" y="0"/>
          <a:ext cx="0" cy="0"/>
          <a:chOff x="0" y="0"/>
          <a:chExt cx="0" cy="0"/>
        </a:xfrm>
      </p:grpSpPr>
      <p:sp>
        <p:nvSpPr>
          <p:cNvPr id="7" name="Rechteck 6"/>
          <p:cNvSpPr/>
          <p:nvPr userDrawn="1"/>
        </p:nvSpPr>
        <p:spPr>
          <a:xfrm>
            <a:off x="312420" y="1341120"/>
            <a:ext cx="9593580" cy="5516880"/>
          </a:xfrm>
          <a:prstGeom prst="rect">
            <a:avLst/>
          </a:prstGeom>
          <a:solidFill>
            <a:srgbClr val="00653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460200" y="352800"/>
            <a:ext cx="8915400" cy="698400"/>
          </a:xfrm>
          <a:prstGeom prst="rect">
            <a:avLst/>
          </a:prstGeom>
        </p:spPr>
        <p:txBody>
          <a:bodyPr anchor="ctr">
            <a:normAutofit/>
          </a:bodyPr>
          <a:lstStyle>
            <a:lvl1pPr algn="l">
              <a:defRPr sz="2400" b="1">
                <a:latin typeface="Tahoma" panose="020B0604030504040204" pitchFamily="34" charset="0"/>
                <a:ea typeface="Tahoma" panose="020B0604030504040204" pitchFamily="34" charset="0"/>
                <a:cs typeface="Tahoma" panose="020B0604030504040204" pitchFamily="34" charset="0"/>
              </a:defRPr>
            </a:lvl1pPr>
          </a:lstStyle>
          <a:p>
            <a:r>
              <a:rPr lang="de-DE" dirty="0"/>
              <a:t>Titelmasterformat durch Klicken</a:t>
            </a:r>
          </a:p>
        </p:txBody>
      </p:sp>
      <p:sp>
        <p:nvSpPr>
          <p:cNvPr id="6" name="Foliennummernplatzhalter 5"/>
          <p:cNvSpPr>
            <a:spLocks noGrp="1"/>
          </p:cNvSpPr>
          <p:nvPr>
            <p:ph type="sldNum" sz="quarter" idx="12"/>
          </p:nvPr>
        </p:nvSpPr>
        <p:spPr/>
        <p:txBody>
          <a:bodyPr/>
          <a:lstStyle>
            <a:lvl1pPr>
              <a:defRPr/>
            </a:lvl1pPr>
          </a:lstStyle>
          <a:p>
            <a:pPr>
              <a:defRPr/>
            </a:pPr>
            <a:fld id="{BDC5263C-7175-418C-B511-E98A88C40A77}" type="slidenum">
              <a:rPr lang="de-DE"/>
              <a:pPr>
                <a:defRPr/>
              </a:pPr>
              <a:t>‹Nr.›</a:t>
            </a:fld>
            <a:endParaRPr lang="de-DE" dirty="0"/>
          </a:p>
        </p:txBody>
      </p:sp>
      <p:sp>
        <p:nvSpPr>
          <p:cNvPr id="8" name="Inhaltsplatzhalter 2"/>
          <p:cNvSpPr>
            <a:spLocks noGrp="1"/>
          </p:cNvSpPr>
          <p:nvPr>
            <p:ph idx="1"/>
          </p:nvPr>
        </p:nvSpPr>
        <p:spPr>
          <a:xfrm>
            <a:off x="495300" y="1600200"/>
            <a:ext cx="8915400" cy="4525963"/>
          </a:xfrm>
          <a:prstGeom prst="rect">
            <a:avLst/>
          </a:prstGeom>
        </p:spPr>
        <p:txBody>
          <a:bodyPr>
            <a:normAutofit/>
          </a:bodyPr>
          <a:lstStyle>
            <a:lvl1pPr marL="342900" indent="-342900">
              <a:buClr>
                <a:srgbClr val="00653A"/>
              </a:buClr>
              <a:buFont typeface="Wingdings" panose="05000000000000000000" pitchFamily="2" charset="2"/>
              <a:buChar char="Ø"/>
              <a:defRPr sz="1800" baseline="0">
                <a:latin typeface="+mj-lt"/>
              </a:defRPr>
            </a:lvl1pPr>
            <a:lvl2pPr marL="742950" indent="-285750">
              <a:buClr>
                <a:srgbClr val="00653A"/>
              </a:buClr>
              <a:buFont typeface="Arial" panose="020B0604020202020204" pitchFamily="34" charset="0"/>
              <a:buChar char="•"/>
              <a:defRPr sz="1800" baseline="0">
                <a:latin typeface="+mj-lt"/>
              </a:defRPr>
            </a:lvl2pPr>
            <a:lvl3pPr>
              <a:buClr>
                <a:srgbClr val="00653A"/>
              </a:buClr>
              <a:defRPr sz="1600" baseline="0">
                <a:latin typeface="+mj-lt"/>
              </a:defRPr>
            </a:lvl3pPr>
            <a:lvl4pPr>
              <a:buClr>
                <a:srgbClr val="00653A"/>
              </a:buClr>
              <a:defRPr sz="1400" baseline="0">
                <a:latin typeface="+mj-lt"/>
              </a:defRPr>
            </a:lvl4pPr>
            <a:lvl5pPr marL="2057400" indent="-228600">
              <a:buClr>
                <a:srgbClr val="00653A"/>
              </a:buClr>
              <a:buFont typeface="Symbol" panose="05050102010706020507" pitchFamily="18" charset="2"/>
              <a:buChar char="-"/>
              <a:defRPr sz="1200" baseline="0">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1748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ie_Hintergrund grün_links">
    <p:spTree>
      <p:nvGrpSpPr>
        <p:cNvPr id="1" name=""/>
        <p:cNvGrpSpPr/>
        <p:nvPr/>
      </p:nvGrpSpPr>
      <p:grpSpPr>
        <a:xfrm>
          <a:off x="0" y="0"/>
          <a:ext cx="0" cy="0"/>
          <a:chOff x="0" y="0"/>
          <a:chExt cx="0" cy="0"/>
        </a:xfrm>
      </p:grpSpPr>
      <p:sp>
        <p:nvSpPr>
          <p:cNvPr id="7" name="Rechteck 6"/>
          <p:cNvSpPr/>
          <p:nvPr userDrawn="1"/>
        </p:nvSpPr>
        <p:spPr>
          <a:xfrm>
            <a:off x="312421" y="1341120"/>
            <a:ext cx="4641320" cy="5516880"/>
          </a:xfrm>
          <a:prstGeom prst="rect">
            <a:avLst/>
          </a:prstGeom>
          <a:solidFill>
            <a:srgbClr val="00653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460200" y="352800"/>
            <a:ext cx="8915400" cy="698400"/>
          </a:xfrm>
          <a:prstGeom prst="rect">
            <a:avLst/>
          </a:prstGeom>
        </p:spPr>
        <p:txBody>
          <a:bodyPr anchor="ctr">
            <a:normAutofit/>
          </a:bodyPr>
          <a:lstStyle>
            <a:lvl1pPr algn="l">
              <a:defRPr sz="2400" b="1">
                <a:latin typeface="Tahoma" panose="020B0604030504040204" pitchFamily="34" charset="0"/>
                <a:ea typeface="Tahoma" panose="020B0604030504040204" pitchFamily="34" charset="0"/>
                <a:cs typeface="Tahoma" panose="020B0604030504040204" pitchFamily="34" charset="0"/>
              </a:defRPr>
            </a:lvl1pPr>
          </a:lstStyle>
          <a:p>
            <a:r>
              <a:rPr lang="de-DE" dirty="0"/>
              <a:t>Titelmasterformat durch Klicken</a:t>
            </a:r>
          </a:p>
        </p:txBody>
      </p:sp>
      <p:sp>
        <p:nvSpPr>
          <p:cNvPr id="6" name="Foliennummernplatzhalter 5"/>
          <p:cNvSpPr>
            <a:spLocks noGrp="1"/>
          </p:cNvSpPr>
          <p:nvPr>
            <p:ph type="sldNum" sz="quarter" idx="12"/>
          </p:nvPr>
        </p:nvSpPr>
        <p:spPr/>
        <p:txBody>
          <a:bodyPr/>
          <a:lstStyle>
            <a:lvl1pPr>
              <a:defRPr/>
            </a:lvl1pPr>
          </a:lstStyle>
          <a:p>
            <a:pPr>
              <a:defRPr/>
            </a:pPr>
            <a:fld id="{BDC5263C-7175-418C-B511-E98A88C40A77}" type="slidenum">
              <a:rPr lang="de-DE"/>
              <a:pPr>
                <a:defRPr/>
              </a:pPr>
              <a:t>‹Nr.›</a:t>
            </a:fld>
            <a:endParaRPr lang="de-DE" dirty="0"/>
          </a:p>
        </p:txBody>
      </p:sp>
      <p:sp>
        <p:nvSpPr>
          <p:cNvPr id="8" name="Inhaltsplatzhalter 2"/>
          <p:cNvSpPr>
            <a:spLocks noGrp="1"/>
          </p:cNvSpPr>
          <p:nvPr>
            <p:ph idx="1"/>
          </p:nvPr>
        </p:nvSpPr>
        <p:spPr>
          <a:xfrm>
            <a:off x="495300" y="1600200"/>
            <a:ext cx="8915400" cy="4525963"/>
          </a:xfrm>
          <a:prstGeom prst="rect">
            <a:avLst/>
          </a:prstGeom>
        </p:spPr>
        <p:txBody>
          <a:bodyPr>
            <a:normAutofit/>
          </a:bodyPr>
          <a:lstStyle>
            <a:lvl1pPr marL="342900" indent="-342900">
              <a:buClr>
                <a:srgbClr val="00653A"/>
              </a:buClr>
              <a:buFont typeface="Wingdings" panose="05000000000000000000" pitchFamily="2" charset="2"/>
              <a:buChar char="Ø"/>
              <a:defRPr sz="1800" baseline="0">
                <a:latin typeface="+mj-lt"/>
              </a:defRPr>
            </a:lvl1pPr>
            <a:lvl2pPr marL="742950" indent="-285750">
              <a:buClr>
                <a:srgbClr val="00653A"/>
              </a:buClr>
              <a:buFont typeface="Arial" panose="020B0604020202020204" pitchFamily="34" charset="0"/>
              <a:buChar char="•"/>
              <a:defRPr sz="1800" baseline="0">
                <a:latin typeface="+mj-lt"/>
              </a:defRPr>
            </a:lvl2pPr>
            <a:lvl3pPr>
              <a:buClr>
                <a:srgbClr val="00653A"/>
              </a:buClr>
              <a:defRPr sz="1600" baseline="0">
                <a:latin typeface="+mj-lt"/>
              </a:defRPr>
            </a:lvl3pPr>
            <a:lvl4pPr>
              <a:buClr>
                <a:srgbClr val="00653A"/>
              </a:buClr>
              <a:defRPr sz="1400" baseline="0">
                <a:latin typeface="+mj-lt"/>
              </a:defRPr>
            </a:lvl4pPr>
            <a:lvl5pPr marL="2057400" indent="-228600">
              <a:buClr>
                <a:srgbClr val="00653A"/>
              </a:buClr>
              <a:buFont typeface="Symbol" panose="05050102010706020507" pitchFamily="18" charset="2"/>
              <a:buChar char="-"/>
              <a:defRPr sz="1200" baseline="0">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702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Folie_Hintergrund grün_rechts">
    <p:spTree>
      <p:nvGrpSpPr>
        <p:cNvPr id="1" name=""/>
        <p:cNvGrpSpPr/>
        <p:nvPr/>
      </p:nvGrpSpPr>
      <p:grpSpPr>
        <a:xfrm>
          <a:off x="0" y="0"/>
          <a:ext cx="0" cy="0"/>
          <a:chOff x="0" y="0"/>
          <a:chExt cx="0" cy="0"/>
        </a:xfrm>
      </p:grpSpPr>
      <p:sp>
        <p:nvSpPr>
          <p:cNvPr id="2" name="Titel 1"/>
          <p:cNvSpPr>
            <a:spLocks noGrp="1"/>
          </p:cNvSpPr>
          <p:nvPr>
            <p:ph type="title"/>
          </p:nvPr>
        </p:nvSpPr>
        <p:spPr>
          <a:xfrm>
            <a:off x="460200" y="352800"/>
            <a:ext cx="8915400" cy="698400"/>
          </a:xfrm>
          <a:prstGeom prst="rect">
            <a:avLst/>
          </a:prstGeom>
        </p:spPr>
        <p:txBody>
          <a:bodyPr anchor="ctr">
            <a:normAutofit/>
          </a:bodyPr>
          <a:lstStyle>
            <a:lvl1pPr algn="l">
              <a:defRPr sz="2400" b="1">
                <a:latin typeface="Tahoma" panose="020B0604030504040204" pitchFamily="34" charset="0"/>
                <a:ea typeface="Tahoma" panose="020B0604030504040204" pitchFamily="34" charset="0"/>
                <a:cs typeface="Tahoma" panose="020B0604030504040204" pitchFamily="34" charset="0"/>
              </a:defRPr>
            </a:lvl1pPr>
          </a:lstStyle>
          <a:p>
            <a:r>
              <a:rPr lang="de-DE" dirty="0"/>
              <a:t>Titelmasterformat durch Klicken</a:t>
            </a:r>
          </a:p>
        </p:txBody>
      </p:sp>
      <p:sp>
        <p:nvSpPr>
          <p:cNvPr id="3" name="Inhaltsplatzhalter 2"/>
          <p:cNvSpPr>
            <a:spLocks noGrp="1"/>
          </p:cNvSpPr>
          <p:nvPr>
            <p:ph idx="1"/>
          </p:nvPr>
        </p:nvSpPr>
        <p:spPr>
          <a:xfrm>
            <a:off x="495300" y="1600200"/>
            <a:ext cx="8915400" cy="4525963"/>
          </a:xfrm>
          <a:prstGeom prst="rect">
            <a:avLst/>
          </a:prstGeom>
        </p:spPr>
        <p:txBody>
          <a:bodyPr>
            <a:normAutofit/>
          </a:bodyPr>
          <a:lstStyle>
            <a:lvl1pPr marL="342900" indent="-342900">
              <a:buClr>
                <a:srgbClr val="00653A"/>
              </a:buClr>
              <a:buFont typeface="Wingdings" panose="05000000000000000000" pitchFamily="2" charset="2"/>
              <a:buChar char="Ø"/>
              <a:defRPr sz="1800" baseline="0">
                <a:latin typeface="+mj-lt"/>
              </a:defRPr>
            </a:lvl1pPr>
            <a:lvl2pPr marL="742950" indent="-285750">
              <a:buClr>
                <a:srgbClr val="00653A"/>
              </a:buClr>
              <a:buFont typeface="Arial" panose="020B0604020202020204" pitchFamily="34" charset="0"/>
              <a:buChar char="•"/>
              <a:defRPr sz="1800" baseline="0">
                <a:latin typeface="+mj-lt"/>
              </a:defRPr>
            </a:lvl2pPr>
            <a:lvl3pPr>
              <a:buClr>
                <a:srgbClr val="00653A"/>
              </a:buClr>
              <a:defRPr sz="1600" baseline="0">
                <a:latin typeface="+mj-lt"/>
              </a:defRPr>
            </a:lvl3pPr>
            <a:lvl4pPr>
              <a:buClr>
                <a:srgbClr val="00653A"/>
              </a:buClr>
              <a:defRPr sz="1400" baseline="0">
                <a:latin typeface="+mj-lt"/>
              </a:defRPr>
            </a:lvl4pPr>
            <a:lvl5pPr marL="2057400" indent="-228600">
              <a:buClr>
                <a:srgbClr val="00653A"/>
              </a:buClr>
              <a:buFont typeface="Symbol" panose="05050102010706020507" pitchFamily="18" charset="2"/>
              <a:buChar char="-"/>
              <a:defRPr sz="1200" baseline="0">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lvl1pPr>
              <a:defRPr/>
            </a:lvl1pPr>
          </a:lstStyle>
          <a:p>
            <a:pPr>
              <a:defRPr/>
            </a:pPr>
            <a:fld id="{BDC5263C-7175-418C-B511-E98A88C40A77}" type="slidenum">
              <a:rPr lang="de-DE"/>
              <a:pPr>
                <a:defRPr/>
              </a:pPr>
              <a:t>‹Nr.›</a:t>
            </a:fld>
            <a:endParaRPr lang="de-DE" dirty="0"/>
          </a:p>
        </p:txBody>
      </p:sp>
      <p:sp>
        <p:nvSpPr>
          <p:cNvPr id="7" name="Rechteck 6"/>
          <p:cNvSpPr/>
          <p:nvPr userDrawn="1"/>
        </p:nvSpPr>
        <p:spPr>
          <a:xfrm>
            <a:off x="4962617" y="1341120"/>
            <a:ext cx="4943382" cy="5516880"/>
          </a:xfrm>
          <a:prstGeom prst="rect">
            <a:avLst/>
          </a:prstGeom>
          <a:solidFill>
            <a:srgbClr val="00653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4008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lie_Hintergrund weiß">
    <p:spTree>
      <p:nvGrpSpPr>
        <p:cNvPr id="1" name=""/>
        <p:cNvGrpSpPr/>
        <p:nvPr/>
      </p:nvGrpSpPr>
      <p:grpSpPr>
        <a:xfrm>
          <a:off x="0" y="0"/>
          <a:ext cx="0" cy="0"/>
          <a:chOff x="0" y="0"/>
          <a:chExt cx="0" cy="0"/>
        </a:xfrm>
      </p:grpSpPr>
      <p:sp>
        <p:nvSpPr>
          <p:cNvPr id="2" name="Titel 1"/>
          <p:cNvSpPr>
            <a:spLocks noGrp="1"/>
          </p:cNvSpPr>
          <p:nvPr>
            <p:ph type="title"/>
          </p:nvPr>
        </p:nvSpPr>
        <p:spPr>
          <a:xfrm>
            <a:off x="460200" y="352800"/>
            <a:ext cx="8915400" cy="698400"/>
          </a:xfrm>
          <a:prstGeom prst="rect">
            <a:avLst/>
          </a:prstGeom>
        </p:spPr>
        <p:txBody>
          <a:bodyPr anchor="ctr">
            <a:normAutofit/>
          </a:bodyPr>
          <a:lstStyle>
            <a:lvl1pPr algn="l">
              <a:defRPr sz="2400" b="1">
                <a:latin typeface="Tahoma" panose="020B0604030504040204" pitchFamily="34" charset="0"/>
                <a:ea typeface="Tahoma" panose="020B0604030504040204" pitchFamily="34" charset="0"/>
                <a:cs typeface="Tahoma" panose="020B0604030504040204" pitchFamily="34" charset="0"/>
              </a:defRPr>
            </a:lvl1pPr>
          </a:lstStyle>
          <a:p>
            <a:r>
              <a:rPr lang="de-DE" dirty="0"/>
              <a:t>Titelmasterformat durch Klicken</a:t>
            </a:r>
          </a:p>
        </p:txBody>
      </p:sp>
      <p:sp>
        <p:nvSpPr>
          <p:cNvPr id="6" name="Foliennummernplatzhalter 5"/>
          <p:cNvSpPr>
            <a:spLocks noGrp="1"/>
          </p:cNvSpPr>
          <p:nvPr>
            <p:ph type="sldNum" sz="quarter" idx="12"/>
          </p:nvPr>
        </p:nvSpPr>
        <p:spPr/>
        <p:txBody>
          <a:bodyPr/>
          <a:lstStyle>
            <a:lvl1pPr>
              <a:defRPr/>
            </a:lvl1pPr>
          </a:lstStyle>
          <a:p>
            <a:pPr>
              <a:defRPr/>
            </a:pPr>
            <a:fld id="{BDC5263C-7175-418C-B511-E98A88C40A77}" type="slidenum">
              <a:rPr lang="de-DE"/>
              <a:pPr>
                <a:defRPr/>
              </a:pPr>
              <a:t>‹Nr.›</a:t>
            </a:fld>
            <a:endParaRPr lang="de-DE" dirty="0"/>
          </a:p>
        </p:txBody>
      </p:sp>
      <p:sp>
        <p:nvSpPr>
          <p:cNvPr id="7" name="Inhaltsplatzhalter 2"/>
          <p:cNvSpPr>
            <a:spLocks noGrp="1"/>
          </p:cNvSpPr>
          <p:nvPr>
            <p:ph idx="1"/>
          </p:nvPr>
        </p:nvSpPr>
        <p:spPr>
          <a:xfrm>
            <a:off x="495300" y="1600200"/>
            <a:ext cx="8915400" cy="4525963"/>
          </a:xfrm>
          <a:prstGeom prst="rect">
            <a:avLst/>
          </a:prstGeom>
        </p:spPr>
        <p:txBody>
          <a:bodyPr>
            <a:normAutofit/>
          </a:bodyPr>
          <a:lstStyle>
            <a:lvl1pPr marL="342900" indent="-342900">
              <a:buClr>
                <a:srgbClr val="00653A"/>
              </a:buClr>
              <a:buFont typeface="Wingdings" panose="05000000000000000000" pitchFamily="2" charset="2"/>
              <a:buChar char="Ø"/>
              <a:defRPr sz="1800" baseline="0">
                <a:latin typeface="+mj-lt"/>
              </a:defRPr>
            </a:lvl1pPr>
            <a:lvl2pPr marL="742950" indent="-285750">
              <a:buClr>
                <a:srgbClr val="00653A"/>
              </a:buClr>
              <a:buFont typeface="Arial" panose="020B0604020202020204" pitchFamily="34" charset="0"/>
              <a:buChar char="•"/>
              <a:defRPr sz="1800" baseline="0">
                <a:latin typeface="+mj-lt"/>
              </a:defRPr>
            </a:lvl2pPr>
            <a:lvl3pPr>
              <a:buClr>
                <a:srgbClr val="00653A"/>
              </a:buClr>
              <a:defRPr sz="1600" baseline="0">
                <a:latin typeface="+mj-lt"/>
              </a:defRPr>
            </a:lvl3pPr>
            <a:lvl4pPr>
              <a:buClr>
                <a:srgbClr val="00653A"/>
              </a:buClr>
              <a:defRPr sz="1400" baseline="0">
                <a:latin typeface="+mj-lt"/>
              </a:defRPr>
            </a:lvl4pPr>
            <a:lvl5pPr marL="2057400" indent="-228600">
              <a:buClr>
                <a:srgbClr val="00653A"/>
              </a:buClr>
              <a:buFont typeface="Symbol" panose="05050102010706020507" pitchFamily="18" charset="2"/>
              <a:buChar char="-"/>
              <a:defRPr sz="1200" baseline="0">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11023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a:defRPr/>
            </a:lvl1pPr>
          </a:lstStyle>
          <a:p>
            <a:pPr>
              <a:defRPr/>
            </a:pPr>
            <a:fld id="{C7C3C101-2AE0-4FFA-81DE-C391315C4966}" type="slidenum">
              <a:rPr lang="de-DE"/>
              <a:pPr>
                <a:defRPr/>
              </a:pPr>
              <a:t>‹Nr.›</a:t>
            </a:fld>
            <a:endParaRPr lang="de-DE" dirty="0"/>
          </a:p>
        </p:txBody>
      </p:sp>
    </p:spTree>
    <p:extLst>
      <p:ext uri="{BB962C8B-B14F-4D97-AF65-F5344CB8AC3E}">
        <p14:creationId xmlns:p14="http://schemas.microsoft.com/office/powerpoint/2010/main" val="52933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7" name="Textplatzhalter 26"/>
          <p:cNvSpPr>
            <a:spLocks noGrp="1"/>
          </p:cNvSpPr>
          <p:nvPr>
            <p:ph type="body" sz="quarter" idx="10" hasCustomPrompt="1"/>
          </p:nvPr>
        </p:nvSpPr>
        <p:spPr>
          <a:xfrm>
            <a:off x="2963582" y="4119442"/>
            <a:ext cx="5128318" cy="298654"/>
          </a:xfrm>
          <a:prstGeom prst="rect">
            <a:avLst/>
          </a:prstGeom>
        </p:spPr>
        <p:txBody>
          <a:bodyPr/>
          <a:lstStyle>
            <a:lvl1pPr marL="0" indent="0">
              <a:buNone/>
              <a:defRPr sz="1800">
                <a:latin typeface="Segoe UI" panose="020B0502040204020203" pitchFamily="34" charset="0"/>
                <a:cs typeface="Segoe UI" panose="020B0502040204020203" pitchFamily="34" charset="0"/>
              </a:defRPr>
            </a:lvl1pPr>
          </a:lstStyle>
          <a:p>
            <a:pPr lvl="0"/>
            <a:r>
              <a:rPr lang="de-DE" dirty="0"/>
              <a:t>„Name“</a:t>
            </a:r>
          </a:p>
        </p:txBody>
      </p:sp>
      <p:sp>
        <p:nvSpPr>
          <p:cNvPr id="29" name="Textplatzhalter 28"/>
          <p:cNvSpPr>
            <a:spLocks noGrp="1"/>
          </p:cNvSpPr>
          <p:nvPr>
            <p:ph type="body" sz="quarter" idx="11" hasCustomPrompt="1"/>
          </p:nvPr>
        </p:nvSpPr>
        <p:spPr>
          <a:xfrm>
            <a:off x="2962889" y="4418096"/>
            <a:ext cx="5129011" cy="335513"/>
          </a:xfrm>
          <a:prstGeom prst="rect">
            <a:avLst/>
          </a:prstGeom>
        </p:spPr>
        <p:txBody>
          <a:bodyPr/>
          <a:lstStyle>
            <a:lvl1pPr marL="0" indent="0">
              <a:buNone/>
              <a:defRPr sz="1800">
                <a:latin typeface="Segoe UI" panose="020B0502040204020203" pitchFamily="34" charset="0"/>
                <a:cs typeface="Segoe UI" panose="020B0502040204020203" pitchFamily="34" charset="0"/>
              </a:defRPr>
            </a:lvl1pPr>
          </a:lstStyle>
          <a:p>
            <a:pPr lvl="0"/>
            <a:r>
              <a:rPr lang="de-DE" dirty="0"/>
              <a:t>„Position“</a:t>
            </a:r>
          </a:p>
        </p:txBody>
      </p:sp>
      <p:sp>
        <p:nvSpPr>
          <p:cNvPr id="31" name="Textplatzhalter 30"/>
          <p:cNvSpPr>
            <a:spLocks noGrp="1"/>
          </p:cNvSpPr>
          <p:nvPr>
            <p:ph type="body" sz="quarter" idx="12" hasCustomPrompt="1"/>
          </p:nvPr>
        </p:nvSpPr>
        <p:spPr>
          <a:xfrm>
            <a:off x="3516533" y="4861711"/>
            <a:ext cx="4294709" cy="307864"/>
          </a:xfrm>
          <a:prstGeom prst="rect">
            <a:avLst/>
          </a:prstGeom>
        </p:spPr>
        <p:txBody>
          <a:bodyPr/>
          <a:lstStyle>
            <a:lvl1pPr marL="0" indent="0">
              <a:buNone/>
              <a:defRPr sz="1600">
                <a:latin typeface="Segoe UI" panose="020B0502040204020203" pitchFamily="34" charset="0"/>
                <a:cs typeface="Segoe UI" panose="020B0502040204020203" pitchFamily="34" charset="0"/>
              </a:defRPr>
            </a:lvl1pPr>
          </a:lstStyle>
          <a:p>
            <a:pPr lvl="0"/>
            <a:r>
              <a:rPr lang="de-DE" dirty="0"/>
              <a:t>„Telefonnummer“</a:t>
            </a:r>
          </a:p>
        </p:txBody>
      </p:sp>
      <p:sp>
        <p:nvSpPr>
          <p:cNvPr id="33" name="Textplatzhalter 32"/>
          <p:cNvSpPr>
            <a:spLocks noGrp="1"/>
          </p:cNvSpPr>
          <p:nvPr>
            <p:ph type="body" sz="quarter" idx="13" hasCustomPrompt="1"/>
          </p:nvPr>
        </p:nvSpPr>
        <p:spPr>
          <a:xfrm>
            <a:off x="3516533" y="5163477"/>
            <a:ext cx="4294710" cy="298533"/>
          </a:xfrm>
          <a:prstGeom prst="rect">
            <a:avLst/>
          </a:prstGeom>
        </p:spPr>
        <p:txBody>
          <a:bodyPr/>
          <a:lstStyle>
            <a:lvl1pPr marL="0" indent="0">
              <a:buNone/>
              <a:defRPr sz="1600">
                <a:solidFill>
                  <a:schemeClr val="tx1"/>
                </a:solidFill>
                <a:latin typeface="Segoe UI" panose="020B0502040204020203" pitchFamily="34" charset="0"/>
                <a:cs typeface="Segoe UI" panose="020B0502040204020203" pitchFamily="34" charset="0"/>
              </a:defRPr>
            </a:lvl1pPr>
          </a:lstStyle>
          <a:p>
            <a:pPr lvl="0"/>
            <a:r>
              <a:rPr lang="de-DE" dirty="0"/>
              <a:t>„Mailadresse“</a:t>
            </a:r>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18" y="1351005"/>
            <a:ext cx="9582582" cy="1371600"/>
          </a:xfrm>
          <a:prstGeom prst="rect">
            <a:avLst/>
          </a:prstGeom>
        </p:spPr>
      </p:pic>
    </p:spTree>
    <p:extLst>
      <p:ext uri="{BB962C8B-B14F-4D97-AF65-F5344CB8AC3E}">
        <p14:creationId xmlns:p14="http://schemas.microsoft.com/office/powerpoint/2010/main" val="112600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grün">
    <p:spTree>
      <p:nvGrpSpPr>
        <p:cNvPr id="1" name=""/>
        <p:cNvGrpSpPr/>
        <p:nvPr/>
      </p:nvGrpSpPr>
      <p:grpSpPr>
        <a:xfrm>
          <a:off x="0" y="0"/>
          <a:ext cx="0" cy="0"/>
          <a:chOff x="0" y="0"/>
          <a:chExt cx="0" cy="0"/>
        </a:xfrm>
      </p:grpSpPr>
      <p:sp>
        <p:nvSpPr>
          <p:cNvPr id="7" name="Rechteck 6"/>
          <p:cNvSpPr/>
          <p:nvPr userDrawn="1"/>
        </p:nvSpPr>
        <p:spPr>
          <a:xfrm>
            <a:off x="0" y="0"/>
            <a:ext cx="9906000" cy="6858000"/>
          </a:xfrm>
          <a:prstGeom prst="rect">
            <a:avLst/>
          </a:prstGeom>
          <a:solidFill>
            <a:srgbClr val="00653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5942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weiß">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7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3FCFCA24-3435-4FDD-A3F1-5D2355903D9C}" type="slidenum">
              <a:rPr lang="de-DE"/>
              <a:pPr>
                <a:defRPr/>
              </a:pPr>
              <a:t>‹Nr.›</a:t>
            </a:fld>
            <a:endParaRPr lang="de-DE" dirty="0"/>
          </a:p>
        </p:txBody>
      </p:sp>
      <p:pic>
        <p:nvPicPr>
          <p:cNvPr id="11273" name="Grafik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46988" y="473075"/>
            <a:ext cx="168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a:xfrm>
            <a:off x="0" y="0"/>
            <a:ext cx="312738" cy="6858000"/>
          </a:xfrm>
          <a:prstGeom prst="rect">
            <a:avLst/>
          </a:prstGeom>
          <a:solidFill>
            <a:srgbClr val="006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cxnSp>
        <p:nvCxnSpPr>
          <p:cNvPr id="8" name="Gerade Verbindung 7"/>
          <p:cNvCxnSpPr/>
          <p:nvPr userDrawn="1"/>
        </p:nvCxnSpPr>
        <p:spPr>
          <a:xfrm>
            <a:off x="276225" y="1341438"/>
            <a:ext cx="9629775" cy="0"/>
          </a:xfrm>
          <a:prstGeom prst="line">
            <a:avLst/>
          </a:prstGeom>
          <a:ln w="15875">
            <a:solidFill>
              <a:srgbClr val="00653A"/>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8038769" y="972734"/>
            <a:ext cx="941283" cy="184666"/>
          </a:xfrm>
          <a:prstGeom prst="rect">
            <a:avLst/>
          </a:prstGeom>
          <a:noFill/>
        </p:spPr>
        <p:txBody>
          <a:bodyPr wrap="none" rtlCol="0">
            <a:spAutoFit/>
          </a:bodyPr>
          <a:lstStyle/>
          <a:p>
            <a:r>
              <a:rPr lang="de-DE" sz="600" b="1" dirty="0">
                <a:solidFill>
                  <a:srgbClr val="878787"/>
                </a:solidFill>
              </a:rPr>
              <a:t>100 % Tochter der </a:t>
            </a:r>
          </a:p>
        </p:txBody>
      </p:sp>
      <p:pic>
        <p:nvPicPr>
          <p:cNvPr id="16" name="Grafik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922651" y="995124"/>
            <a:ext cx="406588" cy="288000"/>
          </a:xfrm>
          <a:prstGeom prst="rect">
            <a:avLst/>
          </a:prstGeom>
        </p:spPr>
      </p:pic>
    </p:spTree>
  </p:cSld>
  <p:clrMap bg1="lt1" tx1="dk1" bg2="lt2" tx2="dk2" accent1="accent1" accent2="accent2" accent3="accent3" accent4="accent4" accent5="accent5" accent6="accent6" hlink="hlink" folHlink="folHlink"/>
  <p:sldLayoutIdLst>
    <p:sldLayoutId id="2147490920" r:id="rId1"/>
    <p:sldLayoutId id="2147490897" r:id="rId2"/>
    <p:sldLayoutId id="2147490922" r:id="rId3"/>
    <p:sldLayoutId id="2147490923" r:id="rId4"/>
    <p:sldLayoutId id="2147490921" r:id="rId5"/>
    <p:sldLayoutId id="2147490902" r:id="rId6"/>
  </p:sldLayoutIdLst>
  <p:hf hdr="0" ftr="0"/>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6988" y="473075"/>
            <a:ext cx="168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0" y="0"/>
            <a:ext cx="312738" cy="6858000"/>
          </a:xfrm>
          <a:prstGeom prst="rect">
            <a:avLst/>
          </a:prstGeom>
          <a:solidFill>
            <a:srgbClr val="006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latin typeface="Segoe UI" panose="020B0502040204020203" pitchFamily="34" charset="0"/>
              <a:cs typeface="Segoe UI" panose="020B0502040204020203" pitchFamily="34" charset="0"/>
            </a:endParaRPr>
          </a:p>
        </p:txBody>
      </p:sp>
      <p:cxnSp>
        <p:nvCxnSpPr>
          <p:cNvPr id="12" name="Gerade Verbindung 7"/>
          <p:cNvCxnSpPr/>
          <p:nvPr userDrawn="1"/>
        </p:nvCxnSpPr>
        <p:spPr>
          <a:xfrm>
            <a:off x="276225" y="1341438"/>
            <a:ext cx="9629775" cy="0"/>
          </a:xfrm>
          <a:prstGeom prst="line">
            <a:avLst/>
          </a:prstGeom>
          <a:ln w="15875">
            <a:solidFill>
              <a:srgbClr val="00653A"/>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userDrawn="1"/>
        </p:nvSpPr>
        <p:spPr>
          <a:xfrm>
            <a:off x="8038769" y="972734"/>
            <a:ext cx="941283" cy="184666"/>
          </a:xfrm>
          <a:prstGeom prst="rect">
            <a:avLst/>
          </a:prstGeom>
          <a:noFill/>
        </p:spPr>
        <p:txBody>
          <a:bodyPr wrap="none" rtlCol="0">
            <a:spAutoFit/>
          </a:bodyPr>
          <a:lstStyle/>
          <a:p>
            <a:r>
              <a:rPr lang="de-DE" sz="600" b="1" dirty="0">
                <a:solidFill>
                  <a:srgbClr val="878787"/>
                </a:solidFill>
                <a:latin typeface="Tahoma" panose="020B0604030504040204" pitchFamily="34" charset="0"/>
                <a:ea typeface="Tahoma" panose="020B0604030504040204" pitchFamily="34" charset="0"/>
                <a:cs typeface="Tahoma" panose="020B0604030504040204" pitchFamily="34" charset="0"/>
              </a:rPr>
              <a:t>100 % Tochter der </a:t>
            </a: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22651" y="995124"/>
            <a:ext cx="406588" cy="288000"/>
          </a:xfrm>
          <a:prstGeom prst="rect">
            <a:avLst/>
          </a:prstGeom>
        </p:spPr>
      </p:pic>
      <p:sp>
        <p:nvSpPr>
          <p:cNvPr id="15" name="Rechteck 14"/>
          <p:cNvSpPr/>
          <p:nvPr userDrawn="1"/>
        </p:nvSpPr>
        <p:spPr>
          <a:xfrm>
            <a:off x="2806988" y="3625850"/>
            <a:ext cx="69388" cy="2349373"/>
          </a:xfrm>
          <a:prstGeom prst="rect">
            <a:avLst/>
          </a:prstGeom>
          <a:solidFill>
            <a:srgbClr val="006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latin typeface="Segoe UI" panose="020B0502040204020203" pitchFamily="34" charset="0"/>
              <a:cs typeface="Segoe UI" panose="020B0502040204020203" pitchFamily="34" charset="0"/>
            </a:endParaRPr>
          </a:p>
        </p:txBody>
      </p:sp>
      <p:sp>
        <p:nvSpPr>
          <p:cNvPr id="16" name="Rectangle 20"/>
          <p:cNvSpPr txBox="1">
            <a:spLocks noChangeArrowheads="1"/>
          </p:cNvSpPr>
          <p:nvPr userDrawn="1"/>
        </p:nvSpPr>
        <p:spPr>
          <a:xfrm>
            <a:off x="2971862" y="3527282"/>
            <a:ext cx="5733000" cy="2620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pPr>
            <a:r>
              <a:rPr lang="de-DE" sz="2400"/>
              <a:t>Thanks for your interest!</a:t>
            </a:r>
            <a:endParaRPr lang="de-DE" sz="2400" dirty="0">
              <a:latin typeface="Segoe UI" panose="020B0502040204020203" pitchFamily="34" charset="0"/>
              <a:ea typeface="Tahoma" panose="020B0604030504040204" pitchFamily="34" charset="0"/>
              <a:cs typeface="Segoe UI" panose="020B0502040204020203" pitchFamily="34" charset="0"/>
            </a:endParaRPr>
          </a:p>
        </p:txBody>
      </p:sp>
      <p:sp>
        <p:nvSpPr>
          <p:cNvPr id="18" name="Rechteck 17"/>
          <p:cNvSpPr/>
          <p:nvPr userDrawn="1"/>
        </p:nvSpPr>
        <p:spPr>
          <a:xfrm>
            <a:off x="2962809" y="5605891"/>
            <a:ext cx="5733000" cy="369332"/>
          </a:xfrm>
          <a:prstGeom prst="rect">
            <a:avLst/>
          </a:prstGeom>
        </p:spPr>
        <p:txBody>
          <a:bodyPr wrap="square">
            <a:spAutoFit/>
          </a:bodyPr>
          <a:lstStyle/>
          <a:p>
            <a:pPr eaLnBrk="1" fontAlgn="auto" hangingPunct="1">
              <a:spcAft>
                <a:spcPts val="0"/>
              </a:spcAft>
              <a:defRPr/>
            </a:pPr>
            <a:r>
              <a:rPr lang="de-DE" sz="1800" kern="1200" dirty="0">
                <a:solidFill>
                  <a:schemeClr val="tx1"/>
                </a:solidFill>
                <a:latin typeface="Segoe UI" panose="020B0502040204020203" pitchFamily="34" charset="0"/>
                <a:ea typeface="+mn-ea"/>
                <a:cs typeface="Segoe UI" panose="020B0502040204020203" pitchFamily="34" charset="0"/>
              </a:rPr>
              <a:t>B.E.M. Berliner Energiemanagement GmbH</a:t>
            </a:r>
          </a:p>
        </p:txBody>
      </p:sp>
      <p:sp>
        <p:nvSpPr>
          <p:cNvPr id="26" name="Rechteck 25"/>
          <p:cNvSpPr/>
          <p:nvPr userDrawn="1"/>
        </p:nvSpPr>
        <p:spPr>
          <a:xfrm>
            <a:off x="2971862" y="4840072"/>
            <a:ext cx="5733000" cy="338554"/>
          </a:xfrm>
          <a:prstGeom prst="rect">
            <a:avLst/>
          </a:prstGeom>
        </p:spPr>
        <p:txBody>
          <a:bodyPr wrap="square">
            <a:spAutoFit/>
          </a:bodyPr>
          <a:lstStyle/>
          <a:p>
            <a:pPr eaLnBrk="1" fontAlgn="auto" hangingPunct="1">
              <a:spcAft>
                <a:spcPts val="0"/>
              </a:spcAft>
              <a:defRPr/>
            </a:pPr>
            <a:r>
              <a:rPr lang="de-DE" sz="1600" kern="1200" dirty="0">
                <a:solidFill>
                  <a:schemeClr val="tx1"/>
                </a:solidFill>
                <a:latin typeface="Segoe UI" panose="020B0502040204020203" pitchFamily="34" charset="0"/>
                <a:ea typeface="+mn-ea"/>
                <a:cs typeface="Segoe UI" panose="020B0502040204020203" pitchFamily="34" charset="0"/>
              </a:rPr>
              <a:t>Tel.:</a:t>
            </a:r>
          </a:p>
        </p:txBody>
      </p:sp>
      <p:sp>
        <p:nvSpPr>
          <p:cNvPr id="27" name="Rechteck 26"/>
          <p:cNvSpPr/>
          <p:nvPr userDrawn="1"/>
        </p:nvSpPr>
        <p:spPr>
          <a:xfrm>
            <a:off x="2971862" y="5136911"/>
            <a:ext cx="5733000" cy="338554"/>
          </a:xfrm>
          <a:prstGeom prst="rect">
            <a:avLst/>
          </a:prstGeom>
        </p:spPr>
        <p:txBody>
          <a:bodyPr wrap="square">
            <a:spAutoFit/>
          </a:bodyPr>
          <a:lstStyle/>
          <a:p>
            <a:pPr eaLnBrk="1" fontAlgn="auto" hangingPunct="1">
              <a:spcAft>
                <a:spcPts val="0"/>
              </a:spcAft>
              <a:defRPr/>
            </a:pPr>
            <a:r>
              <a:rPr lang="de-DE" sz="1600" kern="1200" dirty="0">
                <a:solidFill>
                  <a:schemeClr val="tx1"/>
                </a:solidFill>
                <a:latin typeface="Segoe UI" panose="020B0502040204020203" pitchFamily="34" charset="0"/>
                <a:ea typeface="+mn-ea"/>
                <a:cs typeface="Segoe UI" panose="020B0502040204020203" pitchFamily="34" charset="0"/>
              </a:rPr>
              <a:t>Mail:</a:t>
            </a:r>
          </a:p>
        </p:txBody>
      </p:sp>
      <p:sp>
        <p:nvSpPr>
          <p:cNvPr id="17" name="Rechteck 16"/>
          <p:cNvSpPr/>
          <p:nvPr userDrawn="1"/>
        </p:nvSpPr>
        <p:spPr>
          <a:xfrm>
            <a:off x="570200" y="5268309"/>
            <a:ext cx="2236787" cy="307777"/>
          </a:xfrm>
          <a:prstGeom prst="rect">
            <a:avLst/>
          </a:prstGeom>
        </p:spPr>
        <p:txBody>
          <a:bodyPr wrap="square">
            <a:spAutoFit/>
          </a:bodyPr>
          <a:lstStyle/>
          <a:p>
            <a:pPr algn="ctr" eaLnBrk="1" fontAlgn="auto" hangingPunct="1">
              <a:spcAft>
                <a:spcPts val="0"/>
              </a:spcAft>
              <a:defRPr/>
            </a:pPr>
            <a:r>
              <a:rPr lang="de-DE" sz="1400" kern="1200" dirty="0">
                <a:solidFill>
                  <a:schemeClr val="tx1"/>
                </a:solidFill>
                <a:latin typeface="Segoe UI" panose="020B0502040204020203" pitchFamily="34" charset="0"/>
                <a:ea typeface="+mn-ea"/>
                <a:cs typeface="Segoe UI" panose="020B0502040204020203" pitchFamily="34" charset="0"/>
              </a:rPr>
              <a:t>bem-berlin.de</a:t>
            </a:r>
          </a:p>
        </p:txBody>
      </p:sp>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593" y="3527282"/>
            <a:ext cx="1800000" cy="1800000"/>
          </a:xfrm>
          <a:prstGeom prst="rect">
            <a:avLst/>
          </a:prstGeom>
        </p:spPr>
      </p:pic>
    </p:spTree>
    <p:extLst>
      <p:ext uri="{BB962C8B-B14F-4D97-AF65-F5344CB8AC3E}">
        <p14:creationId xmlns:p14="http://schemas.microsoft.com/office/powerpoint/2010/main" val="2638996100"/>
      </p:ext>
    </p:extLst>
  </p:cSld>
  <p:clrMap bg1="lt1" tx1="dk1" bg2="lt2" tx2="dk2" accent1="accent1" accent2="accent2" accent3="accent3" accent4="accent4" accent5="accent5" accent6="accent6" hlink="hlink" folHlink="folHlink"/>
  <p:sldLayoutIdLst>
    <p:sldLayoutId id="21474909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43449"/>
      </p:ext>
    </p:extLst>
  </p:cSld>
  <p:clrMap bg1="lt1" tx1="dk1" bg2="lt2" tx2="dk2" accent1="accent1" accent2="accent2" accent3="accent3" accent4="accent4" accent5="accent5" accent6="accent6" hlink="hlink" folHlink="folHlink"/>
  <p:sldLayoutIdLst>
    <p:sldLayoutId id="2147490926" r:id="rId1"/>
    <p:sldLayoutId id="21474909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2.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package" Target="../embeddings/Microsoft_Excel-Arbeitsblatt1.xlsx"/><Relationship Id="rId5" Type="http://schemas.openxmlformats.org/officeDocument/2006/relationships/image" Target="../media/image11.emf"/><Relationship Id="rId4" Type="http://schemas.openxmlformats.org/officeDocument/2006/relationships/package" Target="../embeddings/Microsoft_Excel-Arbeitsblatt.xlsx"/></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419022" y="5500148"/>
            <a:ext cx="9331467" cy="356611"/>
          </a:xfrm>
        </p:spPr>
        <p:txBody>
          <a:bodyPr/>
          <a:lstStyle/>
          <a:p>
            <a:r>
              <a:rPr lang="de-DE" dirty="0" smtClean="0"/>
              <a:t>Efficiency </a:t>
            </a:r>
            <a:r>
              <a:rPr lang="de-DE" dirty="0" err="1" smtClean="0"/>
              <a:t>for</a:t>
            </a:r>
            <a:r>
              <a:rPr lang="de-DE" dirty="0" smtClean="0"/>
              <a:t> Berlin Properties Investment Programme</a:t>
            </a:r>
            <a:endParaRPr lang="de-DE" dirty="0"/>
          </a:p>
        </p:txBody>
      </p:sp>
      <p:sp>
        <p:nvSpPr>
          <p:cNvPr id="6" name="Textplatzhalter 5"/>
          <p:cNvSpPr>
            <a:spLocks noGrp="1"/>
          </p:cNvSpPr>
          <p:nvPr>
            <p:ph type="body" sz="quarter" idx="10"/>
          </p:nvPr>
        </p:nvSpPr>
        <p:spPr/>
        <p:txBody>
          <a:bodyPr/>
          <a:lstStyle/>
          <a:p>
            <a:r>
              <a:rPr lang="de-DE" dirty="0"/>
              <a:t>Christoph Blaschke, Energy Efficiency Manager</a:t>
            </a:r>
          </a:p>
        </p:txBody>
      </p:sp>
    </p:spTree>
    <p:extLst>
      <p:ext uri="{BB962C8B-B14F-4D97-AF65-F5344CB8AC3E}">
        <p14:creationId xmlns:p14="http://schemas.microsoft.com/office/powerpoint/2010/main" val="78432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a:bodyPr>
          <a:lstStyle/>
          <a:p>
            <a:r>
              <a:rPr lang="en-US" dirty="0" smtClean="0"/>
              <a:t>Lessons learned and replicability</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10</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495301" y="1527382"/>
            <a:ext cx="9036626" cy="5039673"/>
          </a:xfrm>
        </p:spPr>
        <p:txBody>
          <a:bodyPr>
            <a:normAutofit/>
          </a:bodyPr>
          <a:lstStyle/>
          <a:p>
            <a:pPr>
              <a:spcBef>
                <a:spcPts val="600"/>
              </a:spcBef>
            </a:pPr>
            <a:r>
              <a:rPr lang="en-US" b="1" dirty="0"/>
              <a:t>ELENA co-financing for project development </a:t>
            </a:r>
            <a:r>
              <a:rPr lang="en-US" dirty="0"/>
              <a:t>of the various projects has complemented very well with B.E.M./BIM's </a:t>
            </a:r>
            <a:r>
              <a:rPr lang="en-US" b="1" dirty="0"/>
              <a:t>flexible investment financing </a:t>
            </a:r>
            <a:r>
              <a:rPr lang="en-US" b="1" dirty="0" smtClean="0"/>
              <a:t>strategy</a:t>
            </a:r>
          </a:p>
          <a:p>
            <a:pPr>
              <a:spcBef>
                <a:spcPts val="600"/>
              </a:spcBef>
            </a:pPr>
            <a:r>
              <a:rPr lang="en-US" dirty="0" smtClean="0"/>
              <a:t>In the </a:t>
            </a:r>
            <a:r>
              <a:rPr lang="en-US" dirty="0"/>
              <a:t>case of a large number of existing buildings, the great heterogeneity and the evolved building and </a:t>
            </a:r>
            <a:r>
              <a:rPr lang="en-US" dirty="0" err="1"/>
              <a:t>organisational</a:t>
            </a:r>
            <a:r>
              <a:rPr lang="en-US" dirty="0"/>
              <a:t> structures require a considerable effort in the </a:t>
            </a:r>
            <a:r>
              <a:rPr lang="en-US" b="1" dirty="0"/>
              <a:t>initial building analysis and project structuring</a:t>
            </a:r>
            <a:endParaRPr lang="en-US" b="1" dirty="0"/>
          </a:p>
          <a:p>
            <a:pPr>
              <a:spcBef>
                <a:spcPts val="600"/>
              </a:spcBef>
            </a:pPr>
            <a:r>
              <a:rPr lang="en-US" dirty="0" smtClean="0"/>
              <a:t>Fast technological progress, </a:t>
            </a:r>
            <a:r>
              <a:rPr lang="en-US" dirty="0"/>
              <a:t>especially </a:t>
            </a:r>
            <a:r>
              <a:rPr lang="en-US" dirty="0" smtClean="0"/>
              <a:t>regarding comprehensive </a:t>
            </a:r>
            <a:r>
              <a:rPr lang="en-US" dirty="0" err="1"/>
              <a:t>decarbonisation</a:t>
            </a:r>
            <a:r>
              <a:rPr lang="en-US" dirty="0"/>
              <a:t> through near-building photovoltaics and </a:t>
            </a:r>
            <a:r>
              <a:rPr lang="en-US" dirty="0" smtClean="0"/>
              <a:t>real-time </a:t>
            </a:r>
            <a:r>
              <a:rPr lang="en-US" dirty="0"/>
              <a:t>analysis and control through </a:t>
            </a:r>
            <a:r>
              <a:rPr lang="en-US" dirty="0" err="1"/>
              <a:t>IoT</a:t>
            </a:r>
            <a:r>
              <a:rPr lang="en-US" dirty="0"/>
              <a:t> technologies, requires continuous further development of </a:t>
            </a:r>
            <a:r>
              <a:rPr lang="en-US" dirty="0" smtClean="0"/>
              <a:t>measures to </a:t>
            </a:r>
            <a:r>
              <a:rPr lang="en-US" b="1" dirty="0"/>
              <a:t>tap </a:t>
            </a:r>
            <a:r>
              <a:rPr lang="en-US" b="1" dirty="0" smtClean="0"/>
              <a:t>new potentials</a:t>
            </a:r>
            <a:r>
              <a:rPr lang="en-US" dirty="0" smtClean="0"/>
              <a:t> </a:t>
            </a:r>
            <a:r>
              <a:rPr lang="en-US" dirty="0"/>
              <a:t>and </a:t>
            </a:r>
            <a:r>
              <a:rPr lang="en-US" b="1" dirty="0"/>
              <a:t>avoid </a:t>
            </a:r>
            <a:r>
              <a:rPr lang="en-US" b="1" dirty="0" smtClean="0"/>
              <a:t>lock-in effects</a:t>
            </a:r>
            <a:r>
              <a:rPr lang="en-US" dirty="0" smtClean="0"/>
              <a:t> </a:t>
            </a:r>
          </a:p>
          <a:p>
            <a:pPr>
              <a:spcBef>
                <a:spcPts val="600"/>
              </a:spcBef>
            </a:pPr>
            <a:r>
              <a:rPr lang="en-US" dirty="0"/>
              <a:t>An important insight from the measures already completed is that without a focused property-specific analysis, both in terms of the </a:t>
            </a:r>
            <a:r>
              <a:rPr lang="en-US" b="1" dirty="0"/>
              <a:t>technological starting point and the </a:t>
            </a:r>
            <a:r>
              <a:rPr lang="en-US" b="1" dirty="0" err="1"/>
              <a:t>organisational</a:t>
            </a:r>
            <a:r>
              <a:rPr lang="en-US" b="1" dirty="0"/>
              <a:t> boundary conditions</a:t>
            </a:r>
            <a:r>
              <a:rPr lang="en-US" dirty="0"/>
              <a:t>, delays and obstacles can occur that can eat up the cost-reducing effect of </a:t>
            </a:r>
            <a:r>
              <a:rPr lang="en-US" dirty="0" err="1"/>
              <a:t>serialising</a:t>
            </a:r>
            <a:r>
              <a:rPr lang="en-US" dirty="0"/>
              <a:t> the </a:t>
            </a:r>
            <a:r>
              <a:rPr lang="en-US" dirty="0" smtClean="0"/>
              <a:t>measure.</a:t>
            </a:r>
          </a:p>
          <a:p>
            <a:pPr>
              <a:spcBef>
                <a:spcPts val="600"/>
              </a:spcBef>
            </a:pPr>
            <a:r>
              <a:rPr lang="en-US" dirty="0" smtClean="0"/>
              <a:t>Accordingly</a:t>
            </a:r>
            <a:r>
              <a:rPr lang="en-US" dirty="0"/>
              <a:t>, in the new rollout projects, a stronger focus was placed on the </a:t>
            </a:r>
            <a:r>
              <a:rPr lang="en-US" b="1" dirty="0"/>
              <a:t>match between technology, building characteristics and users</a:t>
            </a:r>
            <a:r>
              <a:rPr lang="en-US" dirty="0"/>
              <a:t> of the property</a:t>
            </a:r>
            <a:endParaRPr lang="en-US" dirty="0"/>
          </a:p>
        </p:txBody>
      </p:sp>
    </p:spTree>
    <p:extLst>
      <p:ext uri="{BB962C8B-B14F-4D97-AF65-F5344CB8AC3E}">
        <p14:creationId xmlns:p14="http://schemas.microsoft.com/office/powerpoint/2010/main" val="245782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a:bodyPr>
          <a:lstStyle/>
          <a:p>
            <a:r>
              <a:rPr lang="en-US" dirty="0" smtClean="0"/>
              <a:t>Conclusions regarding efficiency finance</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11</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589509" y="1644074"/>
            <a:ext cx="8950500" cy="4861126"/>
          </a:xfrm>
        </p:spPr>
        <p:txBody>
          <a:bodyPr>
            <a:normAutofit lnSpcReduction="10000"/>
          </a:bodyPr>
          <a:lstStyle/>
          <a:p>
            <a:pPr>
              <a:spcBef>
                <a:spcPts val="1200"/>
              </a:spcBef>
            </a:pPr>
            <a:r>
              <a:rPr lang="en-US" b="1" dirty="0" smtClean="0"/>
              <a:t>Shared Savings for complex projects</a:t>
            </a:r>
            <a:r>
              <a:rPr lang="en-US" dirty="0" smtClean="0"/>
              <a:t>: </a:t>
            </a:r>
            <a:r>
              <a:rPr lang="en-US" dirty="0"/>
              <a:t>Performance share motivates to put effort into maximizing the savings (often by tuning the installation post-commissioning)</a:t>
            </a:r>
          </a:p>
          <a:p>
            <a:pPr>
              <a:spcBef>
                <a:spcPts val="1200"/>
              </a:spcBef>
            </a:pPr>
            <a:r>
              <a:rPr lang="en-US" b="1" dirty="0"/>
              <a:t>Supply of Capital</a:t>
            </a:r>
            <a:r>
              <a:rPr lang="en-US" dirty="0"/>
              <a:t>: Ready-to-call financing in the internal fund reduces financing costs and implementation time </a:t>
            </a:r>
            <a:endParaRPr lang="en-US" dirty="0" smtClean="0"/>
          </a:p>
          <a:p>
            <a:pPr>
              <a:spcBef>
                <a:spcPts val="1200"/>
              </a:spcBef>
            </a:pPr>
            <a:r>
              <a:rPr lang="en-US" b="1" dirty="0" smtClean="0"/>
              <a:t>Size </a:t>
            </a:r>
            <a:r>
              <a:rPr lang="en-US" b="1" dirty="0"/>
              <a:t>and Duration of Contract</a:t>
            </a:r>
            <a:r>
              <a:rPr lang="en-US" dirty="0"/>
              <a:t>: Using </a:t>
            </a:r>
            <a:r>
              <a:rPr lang="en-US" dirty="0" smtClean="0"/>
              <a:t>an Internal Fund </a:t>
            </a:r>
            <a:r>
              <a:rPr lang="en-US" dirty="0"/>
              <a:t>enables shorter contract terms and more flexible financing options</a:t>
            </a:r>
          </a:p>
          <a:p>
            <a:pPr>
              <a:spcBef>
                <a:spcPts val="1200"/>
              </a:spcBef>
            </a:pPr>
            <a:r>
              <a:rPr lang="en-US" b="1" dirty="0" smtClean="0"/>
              <a:t>Flexible Procurement Options</a:t>
            </a:r>
            <a:r>
              <a:rPr lang="en-US" dirty="0"/>
              <a:t>: In addition to the Internal Fund, partner financing is available through equipment lease models </a:t>
            </a:r>
            <a:endParaRPr lang="en-US" dirty="0" smtClean="0"/>
          </a:p>
          <a:p>
            <a:pPr>
              <a:spcBef>
                <a:spcPts val="1200"/>
              </a:spcBef>
            </a:pPr>
            <a:r>
              <a:rPr lang="en-US" b="1" dirty="0" smtClean="0"/>
              <a:t>Multi-stage financing</a:t>
            </a:r>
            <a:r>
              <a:rPr lang="en-US" dirty="0"/>
              <a:t>: Preparatory ELENA project development funding ideally complements technology-specific funding for individual investment packages </a:t>
            </a:r>
            <a:r>
              <a:rPr lang="en-US" dirty="0" smtClean="0"/>
              <a:t>(capital </a:t>
            </a:r>
            <a:r>
              <a:rPr lang="en-US" dirty="0"/>
              <a:t>investments) </a:t>
            </a:r>
            <a:endParaRPr lang="en-US" dirty="0" smtClean="0"/>
          </a:p>
          <a:p>
            <a:pPr>
              <a:spcBef>
                <a:spcPts val="1200"/>
              </a:spcBef>
            </a:pPr>
            <a:r>
              <a:rPr lang="en-US" b="1" dirty="0" smtClean="0"/>
              <a:t>Numbering-up</a:t>
            </a:r>
            <a:r>
              <a:rPr lang="en-US" dirty="0" smtClean="0"/>
              <a:t> </a:t>
            </a:r>
            <a:r>
              <a:rPr lang="en-US" dirty="0"/>
              <a:t>and </a:t>
            </a:r>
            <a:r>
              <a:rPr lang="en-US" b="1" dirty="0"/>
              <a:t>Scale-up</a:t>
            </a:r>
            <a:r>
              <a:rPr lang="en-US" dirty="0"/>
              <a:t> are two successful models to accelerate energy efficiency investments depending on the size of the property</a:t>
            </a:r>
          </a:p>
          <a:p>
            <a:pPr>
              <a:spcBef>
                <a:spcPts val="1200"/>
              </a:spcBef>
            </a:pPr>
            <a:r>
              <a:rPr lang="en-US" b="1" dirty="0"/>
              <a:t>Tenant-landlord model</a:t>
            </a:r>
            <a:r>
              <a:rPr lang="en-US" dirty="0"/>
              <a:t> for public buildings enables </a:t>
            </a:r>
            <a:r>
              <a:rPr lang="en-US" dirty="0" smtClean="0"/>
              <a:t>institution of Internal Fund model for the entire managed building portfolio</a:t>
            </a:r>
            <a:endParaRPr lang="en-US" dirty="0"/>
          </a:p>
        </p:txBody>
      </p:sp>
    </p:spTree>
    <p:extLst>
      <p:ext uri="{BB962C8B-B14F-4D97-AF65-F5344CB8AC3E}">
        <p14:creationId xmlns:p14="http://schemas.microsoft.com/office/powerpoint/2010/main" val="128340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Christoph Blaschke</a:t>
            </a:r>
          </a:p>
        </p:txBody>
      </p:sp>
      <p:sp>
        <p:nvSpPr>
          <p:cNvPr id="3" name="Textplatzhalter 2"/>
          <p:cNvSpPr>
            <a:spLocks noGrp="1"/>
          </p:cNvSpPr>
          <p:nvPr>
            <p:ph type="body" sz="quarter" idx="11"/>
          </p:nvPr>
        </p:nvSpPr>
        <p:spPr/>
        <p:txBody>
          <a:bodyPr/>
          <a:lstStyle/>
          <a:p>
            <a:r>
              <a:rPr lang="de-DE" dirty="0"/>
              <a:t>Energy Efficiency Manager</a:t>
            </a:r>
          </a:p>
        </p:txBody>
      </p:sp>
      <p:sp>
        <p:nvSpPr>
          <p:cNvPr id="5" name="Textplatzhalter 4"/>
          <p:cNvSpPr>
            <a:spLocks noGrp="1"/>
          </p:cNvSpPr>
          <p:nvPr>
            <p:ph type="body" sz="quarter" idx="12"/>
          </p:nvPr>
        </p:nvSpPr>
        <p:spPr/>
        <p:txBody>
          <a:bodyPr/>
          <a:lstStyle/>
          <a:p>
            <a:r>
              <a:rPr lang="de-DE" dirty="0"/>
              <a:t>+49 30 90166 - 2420</a:t>
            </a:r>
          </a:p>
        </p:txBody>
      </p:sp>
      <p:sp>
        <p:nvSpPr>
          <p:cNvPr id="8" name="Textplatzhalter 7"/>
          <p:cNvSpPr>
            <a:spLocks noGrp="1"/>
          </p:cNvSpPr>
          <p:nvPr>
            <p:ph type="body" sz="quarter" idx="13"/>
          </p:nvPr>
        </p:nvSpPr>
        <p:spPr/>
        <p:txBody>
          <a:bodyPr/>
          <a:lstStyle/>
          <a:p>
            <a:r>
              <a:rPr lang="de-DE" dirty="0"/>
              <a:t>christoph.blaschke@bem-berlin.de</a:t>
            </a:r>
          </a:p>
        </p:txBody>
      </p:sp>
      <p:sp>
        <p:nvSpPr>
          <p:cNvPr id="4" name="Foliennummernplatzhalter 3"/>
          <p:cNvSpPr>
            <a:spLocks noGrp="1"/>
          </p:cNvSpPr>
          <p:nvPr>
            <p:ph type="sldNum" sz="quarter" idx="4294967295"/>
          </p:nvPr>
        </p:nvSpPr>
        <p:spPr>
          <a:xfrm>
            <a:off x="7594600" y="6356350"/>
            <a:ext cx="2311400" cy="365125"/>
          </a:xfrm>
          <a:prstGeom prst="rect">
            <a:avLst/>
          </a:prstGeom>
        </p:spPr>
        <p:txBody>
          <a:bodyPr/>
          <a:lstStyle/>
          <a:p>
            <a:pPr>
              <a:defRPr/>
            </a:pPr>
            <a:fld id="{2AE03BC0-E1F2-4F70-97FE-7E7CDEDE0A5D}" type="slidenum">
              <a:rPr lang="de-DE" smtClean="0"/>
              <a:pPr>
                <a:defRPr/>
              </a:pPr>
              <a:t>12</a:t>
            </a:fld>
            <a:endParaRPr lang="de-DE" dirty="0"/>
          </a:p>
        </p:txBody>
      </p:sp>
    </p:spTree>
    <p:extLst>
      <p:ext uri="{BB962C8B-B14F-4D97-AF65-F5344CB8AC3E}">
        <p14:creationId xmlns:p14="http://schemas.microsoft.com/office/powerpoint/2010/main" val="188166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ieren 35"/>
          <p:cNvGrpSpPr>
            <a:grpSpLocks noChangeAspect="1"/>
          </p:cNvGrpSpPr>
          <p:nvPr/>
        </p:nvGrpSpPr>
        <p:grpSpPr>
          <a:xfrm>
            <a:off x="5117692" y="2654710"/>
            <a:ext cx="4775031" cy="4104852"/>
            <a:chOff x="1335028" y="3198179"/>
            <a:chExt cx="3731248" cy="3025110"/>
          </a:xfrm>
        </p:grpSpPr>
        <p:grpSp>
          <p:nvGrpSpPr>
            <p:cNvPr id="37" name="Gruppieren 36"/>
            <p:cNvGrpSpPr/>
            <p:nvPr/>
          </p:nvGrpSpPr>
          <p:grpSpPr>
            <a:xfrm>
              <a:off x="1335028" y="3198179"/>
              <a:ext cx="3731248" cy="3025110"/>
              <a:chOff x="2660908" y="3099119"/>
              <a:chExt cx="3731248" cy="3025110"/>
            </a:xfrm>
          </p:grpSpPr>
          <p:grpSp>
            <p:nvGrpSpPr>
              <p:cNvPr id="39" name="Gruppieren 38"/>
              <p:cNvGrpSpPr/>
              <p:nvPr/>
            </p:nvGrpSpPr>
            <p:grpSpPr>
              <a:xfrm>
                <a:off x="2660908" y="3099119"/>
                <a:ext cx="3731248" cy="3025110"/>
                <a:chOff x="1159768" y="2702057"/>
                <a:chExt cx="3731248" cy="3025110"/>
              </a:xfrm>
            </p:grpSpPr>
            <p:pic>
              <p:nvPicPr>
                <p:cNvPr id="44" name="Grafik 43"/>
                <p:cNvPicPr>
                  <a:picLocks noChangeAspect="1"/>
                </p:cNvPicPr>
                <p:nvPr/>
              </p:nvPicPr>
              <p:blipFill rotWithShape="1">
                <a:blip r:embed="rId2" cstate="print">
                  <a:extLst>
                    <a:ext uri="{28A0092B-C50C-407E-A947-70E740481C1C}">
                      <a14:useLocalDpi xmlns:a14="http://schemas.microsoft.com/office/drawing/2010/main" val="0"/>
                    </a:ext>
                  </a:extLst>
                </a:blip>
                <a:srcRect l="6781" t="11076" r="7779" b="3729"/>
                <a:stretch/>
              </p:blipFill>
              <p:spPr>
                <a:xfrm>
                  <a:off x="1159768" y="2702057"/>
                  <a:ext cx="3731248" cy="3025110"/>
                </a:xfrm>
                <a:prstGeom prst="rect">
                  <a:avLst/>
                </a:prstGeom>
              </p:spPr>
            </p:pic>
            <p:grpSp>
              <p:nvGrpSpPr>
                <p:cNvPr id="45" name="Gruppieren 44"/>
                <p:cNvGrpSpPr/>
                <p:nvPr/>
              </p:nvGrpSpPr>
              <p:grpSpPr>
                <a:xfrm>
                  <a:off x="2446181" y="3895239"/>
                  <a:ext cx="1020351" cy="871632"/>
                  <a:chOff x="7188331" y="4607632"/>
                  <a:chExt cx="826550" cy="726133"/>
                </a:xfrm>
              </p:grpSpPr>
              <p:grpSp>
                <p:nvGrpSpPr>
                  <p:cNvPr id="60" name="Gruppieren 59"/>
                  <p:cNvGrpSpPr/>
                  <p:nvPr/>
                </p:nvGrpSpPr>
                <p:grpSpPr>
                  <a:xfrm>
                    <a:off x="7320621" y="4607632"/>
                    <a:ext cx="572784" cy="726133"/>
                    <a:chOff x="-1031903" y="1425686"/>
                    <a:chExt cx="590550" cy="784114"/>
                  </a:xfrm>
                </p:grpSpPr>
                <p:sp>
                  <p:nvSpPr>
                    <p:cNvPr id="62" name="Rechteck 61"/>
                    <p:cNvSpPr/>
                    <p:nvPr/>
                  </p:nvSpPr>
                  <p:spPr>
                    <a:xfrm>
                      <a:off x="-1031903" y="1695450"/>
                      <a:ext cx="590550" cy="51435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Gleichschenkliges Dreieck 62"/>
                    <p:cNvSpPr/>
                    <p:nvPr/>
                  </p:nvSpPr>
                  <p:spPr>
                    <a:xfrm>
                      <a:off x="-1031903" y="1425686"/>
                      <a:ext cx="590550" cy="269765"/>
                    </a:xfrm>
                    <a:prstGeom prst="triangle">
                      <a:avLst>
                        <a:gd name="adj" fmla="val 49312"/>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1" name="Textfeld 60"/>
                  <p:cNvSpPr txBox="1"/>
                  <p:nvPr/>
                </p:nvSpPr>
                <p:spPr>
                  <a:xfrm>
                    <a:off x="7188331" y="4859051"/>
                    <a:ext cx="826550" cy="217940"/>
                  </a:xfrm>
                  <a:prstGeom prst="rect">
                    <a:avLst/>
                  </a:prstGeom>
                  <a:noFill/>
                </p:spPr>
                <p:txBody>
                  <a:bodyPr wrap="square" rtlCol="0">
                    <a:spAutoFit/>
                  </a:bodyPr>
                  <a:lstStyle/>
                  <a:p>
                    <a:pPr algn="ctr"/>
                    <a:r>
                      <a:rPr lang="de-DE" sz="1100" b="1" dirty="0">
                        <a:solidFill>
                          <a:schemeClr val="bg1"/>
                        </a:solidFill>
                      </a:rPr>
                      <a:t>SILB</a:t>
                    </a:r>
                  </a:p>
                </p:txBody>
              </p:sp>
            </p:gr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21754" y="3304645"/>
                  <a:ext cx="452030" cy="301974"/>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uppieren 46"/>
                <p:cNvGrpSpPr/>
                <p:nvPr/>
              </p:nvGrpSpPr>
              <p:grpSpPr>
                <a:xfrm>
                  <a:off x="3198749" y="3309503"/>
                  <a:ext cx="374211" cy="504000"/>
                  <a:chOff x="-1106117" y="1171376"/>
                  <a:chExt cx="590551" cy="863733"/>
                </a:xfrm>
                <a:solidFill>
                  <a:srgbClr val="004494"/>
                </a:solidFill>
              </p:grpSpPr>
              <p:sp>
                <p:nvSpPr>
                  <p:cNvPr id="58" name="Rechteck 57"/>
                  <p:cNvSpPr/>
                  <p:nvPr/>
                </p:nvSpPr>
                <p:spPr>
                  <a:xfrm>
                    <a:off x="-1106117" y="1520758"/>
                    <a:ext cx="590548" cy="514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494"/>
                      </a:solidFill>
                    </a:endParaRPr>
                  </a:p>
                </p:txBody>
              </p:sp>
              <p:sp>
                <p:nvSpPr>
                  <p:cNvPr id="59" name="Gleichschenkliges Dreieck 58"/>
                  <p:cNvSpPr/>
                  <p:nvPr/>
                </p:nvSpPr>
                <p:spPr>
                  <a:xfrm>
                    <a:off x="-1106115" y="1171376"/>
                    <a:ext cx="590549" cy="349383"/>
                  </a:xfrm>
                  <a:prstGeom prst="triangle">
                    <a:avLst>
                      <a:gd name="adj" fmla="val 51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494"/>
                      </a:solidFill>
                    </a:endParaRPr>
                  </a:p>
                </p:txBody>
              </p:sp>
            </p:grpSp>
            <p:grpSp>
              <p:nvGrpSpPr>
                <p:cNvPr id="48" name="Gruppieren 47"/>
                <p:cNvGrpSpPr/>
                <p:nvPr/>
              </p:nvGrpSpPr>
              <p:grpSpPr>
                <a:xfrm>
                  <a:off x="1897443" y="4085709"/>
                  <a:ext cx="391478" cy="511331"/>
                  <a:chOff x="7822295" y="1851042"/>
                  <a:chExt cx="391478" cy="511331"/>
                </a:xfrm>
              </p:grpSpPr>
              <p:grpSp>
                <p:nvGrpSpPr>
                  <p:cNvPr id="54" name="Gruppieren 53"/>
                  <p:cNvGrpSpPr/>
                  <p:nvPr/>
                </p:nvGrpSpPr>
                <p:grpSpPr>
                  <a:xfrm>
                    <a:off x="7831470" y="1858373"/>
                    <a:ext cx="374210" cy="504000"/>
                    <a:chOff x="-1019175" y="1346068"/>
                    <a:chExt cx="590550" cy="863732"/>
                  </a:xfrm>
                  <a:solidFill>
                    <a:srgbClr val="004494"/>
                  </a:solidFill>
                </p:grpSpPr>
                <p:sp>
                  <p:nvSpPr>
                    <p:cNvPr id="56" name="Rechteck 55"/>
                    <p:cNvSpPr/>
                    <p:nvPr/>
                  </p:nvSpPr>
                  <p:spPr>
                    <a:xfrm>
                      <a:off x="-1019175" y="1695450"/>
                      <a:ext cx="590550" cy="514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494"/>
                        </a:solidFill>
                      </a:endParaRPr>
                    </a:p>
                  </p:txBody>
                </p:sp>
                <p:sp>
                  <p:nvSpPr>
                    <p:cNvPr id="57" name="Gleichschenkliges Dreieck 56"/>
                    <p:cNvSpPr/>
                    <p:nvPr/>
                  </p:nvSpPr>
                  <p:spPr>
                    <a:xfrm>
                      <a:off x="-1019174" y="1346068"/>
                      <a:ext cx="590549" cy="349383"/>
                    </a:xfrm>
                    <a:prstGeom prst="triangle">
                      <a:avLst>
                        <a:gd name="adj" fmla="val 51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494"/>
                        </a:solidFill>
                      </a:endParaRPr>
                    </a:p>
                  </p:txBody>
                </p:sp>
              </p:grpSp>
              <p:sp>
                <p:nvSpPr>
                  <p:cNvPr id="55" name="Rechteck 54"/>
                  <p:cNvSpPr/>
                  <p:nvPr/>
                </p:nvSpPr>
                <p:spPr>
                  <a:xfrm>
                    <a:off x="7822295" y="1851042"/>
                    <a:ext cx="391478" cy="511331"/>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p:cNvGrpSpPr/>
                <p:nvPr/>
              </p:nvGrpSpPr>
              <p:grpSpPr>
                <a:xfrm>
                  <a:off x="3688652" y="4503252"/>
                  <a:ext cx="391478" cy="511331"/>
                  <a:chOff x="7735969" y="1943320"/>
                  <a:chExt cx="391478" cy="511331"/>
                </a:xfrm>
              </p:grpSpPr>
              <p:grpSp>
                <p:nvGrpSpPr>
                  <p:cNvPr id="50" name="Gruppieren 49"/>
                  <p:cNvGrpSpPr/>
                  <p:nvPr/>
                </p:nvGrpSpPr>
                <p:grpSpPr>
                  <a:xfrm>
                    <a:off x="7737994" y="1943320"/>
                    <a:ext cx="375765" cy="504002"/>
                    <a:chOff x="-1166685" y="1491657"/>
                    <a:chExt cx="592999" cy="863731"/>
                  </a:xfrm>
                  <a:solidFill>
                    <a:srgbClr val="004494"/>
                  </a:solidFill>
                </p:grpSpPr>
                <p:sp>
                  <p:nvSpPr>
                    <p:cNvPr id="52" name="Rechteck 51"/>
                    <p:cNvSpPr/>
                    <p:nvPr/>
                  </p:nvSpPr>
                  <p:spPr>
                    <a:xfrm>
                      <a:off x="-1166685" y="1841038"/>
                      <a:ext cx="590541" cy="514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494"/>
                        </a:solidFill>
                      </a:endParaRPr>
                    </a:p>
                  </p:txBody>
                </p:sp>
                <p:sp>
                  <p:nvSpPr>
                    <p:cNvPr id="53" name="Gleichschenkliges Dreieck 52"/>
                    <p:cNvSpPr/>
                    <p:nvPr/>
                  </p:nvSpPr>
                  <p:spPr>
                    <a:xfrm>
                      <a:off x="-1164222" y="1491657"/>
                      <a:ext cx="590536" cy="349381"/>
                    </a:xfrm>
                    <a:prstGeom prst="triangle">
                      <a:avLst>
                        <a:gd name="adj" fmla="val 51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494"/>
                        </a:solidFill>
                      </a:endParaRPr>
                    </a:p>
                  </p:txBody>
                </p:sp>
              </p:grpSp>
              <p:sp>
                <p:nvSpPr>
                  <p:cNvPr id="51" name="Rechteck 50"/>
                  <p:cNvSpPr/>
                  <p:nvPr/>
                </p:nvSpPr>
                <p:spPr>
                  <a:xfrm>
                    <a:off x="7735969" y="1943320"/>
                    <a:ext cx="391478" cy="511331"/>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40" name="Rechteck 39"/>
              <p:cNvSpPr/>
              <p:nvPr/>
            </p:nvSpPr>
            <p:spPr>
              <a:xfrm>
                <a:off x="4691254" y="3908512"/>
                <a:ext cx="391478" cy="306945"/>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1" name="Gruppieren 40"/>
              <p:cNvGrpSpPr/>
              <p:nvPr/>
            </p:nvGrpSpPr>
            <p:grpSpPr>
              <a:xfrm>
                <a:off x="3306387" y="4203999"/>
                <a:ext cx="1761151" cy="1712586"/>
                <a:chOff x="6606540" y="4794894"/>
                <a:chExt cx="1761151" cy="1712586"/>
              </a:xfrm>
            </p:grpSpPr>
            <p:cxnSp>
              <p:nvCxnSpPr>
                <p:cNvPr id="42" name="Gerade Verbindung 6"/>
                <p:cNvCxnSpPr>
                  <a:stCxn id="43" idx="3"/>
                </p:cNvCxnSpPr>
                <p:nvPr/>
              </p:nvCxnSpPr>
              <p:spPr>
                <a:xfrm flipH="1">
                  <a:off x="6606540" y="5788384"/>
                  <a:ext cx="705555" cy="71909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7130983" y="4794894"/>
                  <a:ext cx="1236708" cy="1163946"/>
                </a:xfrm>
                <a:prstGeom prst="ellipse">
                  <a:avLst/>
                </a:prstGeom>
                <a:noFill/>
                <a:ln w="38100">
                  <a:solidFill>
                    <a:srgbClr val="006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38" name="Gleichschenkliges Dreieck 37"/>
            <p:cNvSpPr/>
            <p:nvPr/>
          </p:nvSpPr>
          <p:spPr>
            <a:xfrm>
              <a:off x="3374007" y="3803703"/>
              <a:ext cx="374210" cy="203870"/>
            </a:xfrm>
            <a:prstGeom prst="triangle">
              <a:avLst>
                <a:gd name="adj" fmla="val 51663"/>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itel 1"/>
          <p:cNvSpPr>
            <a:spLocks noGrp="1"/>
          </p:cNvSpPr>
          <p:nvPr>
            <p:ph type="title"/>
          </p:nvPr>
        </p:nvSpPr>
        <p:spPr/>
        <p:txBody>
          <a:bodyPr>
            <a:normAutofit/>
          </a:bodyPr>
          <a:lstStyle/>
          <a:p>
            <a:r>
              <a:rPr lang="de-DE" dirty="0"/>
              <a:t>Berliner Immobilienmanagement GmbH </a:t>
            </a:r>
            <a:r>
              <a:rPr lang="de-DE" dirty="0" smtClean="0"/>
              <a:t>BIM</a:t>
            </a:r>
            <a:endParaRPr lang="de-DE" dirty="0"/>
          </a:p>
        </p:txBody>
      </p:sp>
      <p:sp>
        <p:nvSpPr>
          <p:cNvPr id="5" name="Foliennummernplatzhalter 4"/>
          <p:cNvSpPr>
            <a:spLocks noGrp="1"/>
          </p:cNvSpPr>
          <p:nvPr>
            <p:ph type="sldNum" sz="quarter" idx="12"/>
          </p:nvPr>
        </p:nvSpPr>
        <p:spPr/>
        <p:txBody>
          <a:bodyPr/>
          <a:lstStyle/>
          <a:p>
            <a:pPr>
              <a:defRPr/>
            </a:pPr>
            <a:fld id="{BDC5263C-7175-418C-B511-E98A88C40A77}" type="slidenum">
              <a:rPr lang="de-DE" smtClean="0"/>
              <a:pPr>
                <a:defRPr/>
              </a:pPr>
              <a:t>2</a:t>
            </a:fld>
            <a:endParaRPr lang="de-DE" dirty="0"/>
          </a:p>
        </p:txBody>
      </p:sp>
      <p:sp>
        <p:nvSpPr>
          <p:cNvPr id="3" name="Inhaltsplatzhalter 2"/>
          <p:cNvSpPr>
            <a:spLocks noGrp="1"/>
          </p:cNvSpPr>
          <p:nvPr>
            <p:ph idx="1"/>
          </p:nvPr>
        </p:nvSpPr>
        <p:spPr/>
        <p:txBody>
          <a:bodyPr>
            <a:normAutofit/>
          </a:bodyPr>
          <a:lstStyle/>
          <a:p>
            <a:r>
              <a:rPr lang="en-US" dirty="0" smtClean="0"/>
              <a:t>Owner </a:t>
            </a:r>
            <a:r>
              <a:rPr lang="en-US" dirty="0"/>
              <a:t>representative of the real estate assets of the Berlin Senate</a:t>
            </a:r>
            <a:endParaRPr lang="de-DE" sz="1800" dirty="0"/>
          </a:p>
          <a:p>
            <a:pPr>
              <a:spcBef>
                <a:spcPts val="1200"/>
              </a:spcBef>
            </a:pPr>
            <a:r>
              <a:rPr lang="en-US" dirty="0"/>
              <a:t>BIM GmbH portfolio - state-owned real estate, various asset groups, including the</a:t>
            </a:r>
            <a:endParaRPr lang="de-DE" sz="1800" dirty="0"/>
          </a:p>
          <a:p>
            <a:pPr marL="628650" lvl="1" indent="0">
              <a:spcBef>
                <a:spcPts val="600"/>
              </a:spcBef>
              <a:buNone/>
            </a:pPr>
            <a:r>
              <a:rPr lang="de-DE" sz="1600" b="1" dirty="0">
                <a:solidFill>
                  <a:srgbClr val="00653A"/>
                </a:solidFill>
              </a:rPr>
              <a:t> </a:t>
            </a:r>
            <a:r>
              <a:rPr lang="de-DE" sz="1800" b="1" dirty="0"/>
              <a:t>SILB* </a:t>
            </a:r>
            <a:r>
              <a:rPr lang="de-DE" sz="1600" dirty="0"/>
              <a:t>(</a:t>
            </a:r>
            <a:r>
              <a:rPr lang="en-US" sz="1600" dirty="0"/>
              <a:t>Special property of the state of Berlin</a:t>
            </a:r>
            <a:r>
              <a:rPr lang="de-DE" sz="1600" dirty="0"/>
              <a:t>)</a:t>
            </a:r>
            <a:endParaRPr lang="de-DE" sz="1400" dirty="0"/>
          </a:p>
          <a:p>
            <a:pPr marL="1076325" lvl="1" indent="0">
              <a:buNone/>
            </a:pPr>
            <a:r>
              <a:rPr lang="de-DE" sz="1600" dirty="0"/>
              <a:t>      </a:t>
            </a:r>
            <a:r>
              <a:rPr lang="en-US" sz="1600" dirty="0"/>
              <a:t>Heterogeneous use - around 5 million </a:t>
            </a:r>
            <a:r>
              <a:rPr lang="de-DE" sz="1600" dirty="0"/>
              <a:t>m²</a:t>
            </a:r>
            <a:r>
              <a:rPr lang="de-DE" sz="1050" dirty="0"/>
              <a:t>GFA</a:t>
            </a:r>
          </a:p>
          <a:p>
            <a:pPr marL="457200" lvl="1" indent="0">
              <a:buNone/>
            </a:pPr>
            <a:r>
              <a:rPr lang="de-DE" sz="1800" dirty="0"/>
              <a:t>	        </a:t>
            </a:r>
            <a:r>
              <a:rPr lang="de-DE" sz="1600" dirty="0" err="1"/>
              <a:t>approx</a:t>
            </a:r>
            <a:r>
              <a:rPr lang="de-DE" sz="1600" dirty="0"/>
              <a:t>. 380 </a:t>
            </a:r>
            <a:r>
              <a:rPr lang="de-DE" sz="1600" dirty="0" err="1"/>
              <a:t>building</a:t>
            </a:r>
            <a:r>
              <a:rPr lang="de-DE" sz="1600" dirty="0"/>
              <a:t> </a:t>
            </a:r>
            <a:r>
              <a:rPr lang="de-DE" sz="1600" dirty="0" err="1"/>
              <a:t>complexes</a:t>
            </a:r>
            <a:endParaRPr lang="de-DE" sz="1600" dirty="0"/>
          </a:p>
        </p:txBody>
      </p:sp>
      <p:sp>
        <p:nvSpPr>
          <p:cNvPr id="12" name="Textfeld 11"/>
          <p:cNvSpPr txBox="1"/>
          <p:nvPr/>
        </p:nvSpPr>
        <p:spPr>
          <a:xfrm>
            <a:off x="1771957" y="4282867"/>
            <a:ext cx="3550281" cy="2246769"/>
          </a:xfrm>
          <a:prstGeom prst="rect">
            <a:avLst/>
          </a:prstGeom>
          <a:noFill/>
        </p:spPr>
        <p:txBody>
          <a:bodyPr wrap="square" rtlCol="0">
            <a:spAutoFit/>
          </a:bodyPr>
          <a:lstStyle/>
          <a:p>
            <a:pPr algn="ctr" eaLnBrk="1" hangingPunct="1">
              <a:spcBef>
                <a:spcPts val="0"/>
              </a:spcBef>
              <a:spcAft>
                <a:spcPts val="1200"/>
              </a:spcAft>
              <a:buClr>
                <a:srgbClr val="00653A"/>
              </a:buClr>
              <a:defRPr/>
            </a:pPr>
            <a:r>
              <a:rPr lang="en-US" altLang="de-DE" sz="1800" b="1" dirty="0">
                <a:solidFill>
                  <a:srgbClr val="00653A"/>
                </a:solidFill>
                <a:latin typeface="+mj-lt"/>
              </a:rPr>
              <a:t>Energy efficiency measures in the area of technical building equipment</a:t>
            </a:r>
            <a:r>
              <a:rPr lang="de-DE" altLang="de-DE" sz="1800" b="1" dirty="0">
                <a:solidFill>
                  <a:srgbClr val="00653A"/>
                </a:solidFill>
                <a:latin typeface="+mj-lt"/>
              </a:rPr>
              <a:t/>
            </a:r>
            <a:br>
              <a:rPr lang="de-DE" altLang="de-DE" sz="1800" b="1" dirty="0">
                <a:solidFill>
                  <a:srgbClr val="00653A"/>
                </a:solidFill>
                <a:latin typeface="+mj-lt"/>
              </a:rPr>
            </a:br>
            <a:r>
              <a:rPr lang="de-DE" altLang="de-DE" sz="1600" dirty="0" err="1">
                <a:solidFill>
                  <a:srgbClr val="00653A"/>
                </a:solidFill>
                <a:latin typeface="+mj-lt"/>
              </a:rPr>
              <a:t>including</a:t>
            </a:r>
            <a:r>
              <a:rPr lang="de-DE" altLang="de-DE" sz="1600" dirty="0">
                <a:solidFill>
                  <a:srgbClr val="00653A"/>
                </a:solidFill>
                <a:latin typeface="+mj-lt"/>
              </a:rPr>
              <a:t> </a:t>
            </a:r>
            <a:r>
              <a:rPr lang="de-DE" altLang="de-DE" sz="1600" dirty="0" err="1">
                <a:solidFill>
                  <a:srgbClr val="00653A"/>
                </a:solidFill>
                <a:latin typeface="+mj-lt"/>
              </a:rPr>
              <a:t>electrical</a:t>
            </a:r>
            <a:r>
              <a:rPr lang="de-DE" altLang="de-DE" sz="1600" dirty="0">
                <a:solidFill>
                  <a:srgbClr val="00653A"/>
                </a:solidFill>
                <a:latin typeface="+mj-lt"/>
              </a:rPr>
              <a:t> </a:t>
            </a:r>
            <a:r>
              <a:rPr lang="de-DE" altLang="de-DE" sz="1600" dirty="0" err="1">
                <a:solidFill>
                  <a:srgbClr val="00653A"/>
                </a:solidFill>
                <a:latin typeface="+mj-lt"/>
              </a:rPr>
              <a:t>systems</a:t>
            </a:r>
            <a:endParaRPr lang="de-DE" altLang="de-DE" sz="1600" dirty="0">
              <a:solidFill>
                <a:srgbClr val="00653A"/>
              </a:solidFill>
              <a:latin typeface="+mj-lt"/>
            </a:endParaRPr>
          </a:p>
          <a:p>
            <a:pPr algn="ctr">
              <a:spcBef>
                <a:spcPts val="0"/>
              </a:spcBef>
              <a:spcAft>
                <a:spcPts val="1200"/>
              </a:spcAft>
              <a:buClr>
                <a:srgbClr val="00653A"/>
              </a:buClr>
              <a:defRPr/>
            </a:pPr>
            <a:r>
              <a:rPr lang="de-DE" altLang="de-DE" sz="1600" dirty="0">
                <a:latin typeface="+mj-lt"/>
              </a:rPr>
              <a:t>Payback </a:t>
            </a:r>
            <a:r>
              <a:rPr lang="de-DE" altLang="de-DE" sz="1600" dirty="0" err="1">
                <a:latin typeface="+mj-lt"/>
              </a:rPr>
              <a:t>period</a:t>
            </a:r>
            <a:r>
              <a:rPr lang="de-DE" altLang="de-DE" sz="1600" dirty="0">
                <a:latin typeface="+mj-lt"/>
              </a:rPr>
              <a:t> &lt; 10 </a:t>
            </a:r>
            <a:r>
              <a:rPr lang="de-DE" altLang="de-DE" sz="1600" dirty="0" err="1">
                <a:latin typeface="+mj-lt"/>
              </a:rPr>
              <a:t>years</a:t>
            </a:r>
            <a:r>
              <a:rPr lang="de-DE" altLang="de-DE" sz="1600" dirty="0">
                <a:latin typeface="+mj-lt"/>
              </a:rPr>
              <a:t>  </a:t>
            </a:r>
            <a:br>
              <a:rPr lang="de-DE" altLang="de-DE" sz="1600" dirty="0">
                <a:latin typeface="+mj-lt"/>
              </a:rPr>
            </a:br>
            <a:r>
              <a:rPr lang="de-DE" altLang="de-DE" sz="1600" dirty="0">
                <a:latin typeface="+mj-lt"/>
              </a:rPr>
              <a:t>Maximum CO</a:t>
            </a:r>
            <a:r>
              <a:rPr lang="de-DE" altLang="de-DE" sz="1600" baseline="-25000" dirty="0">
                <a:latin typeface="+mj-lt"/>
              </a:rPr>
              <a:t>2</a:t>
            </a:r>
            <a:r>
              <a:rPr lang="de-DE" altLang="de-DE" sz="1600" dirty="0">
                <a:latin typeface="+mj-lt"/>
              </a:rPr>
              <a:t> </a:t>
            </a:r>
            <a:r>
              <a:rPr lang="de-DE" altLang="de-DE" sz="1600" dirty="0" err="1">
                <a:latin typeface="+mj-lt"/>
              </a:rPr>
              <a:t>savings</a:t>
            </a:r>
            <a:endParaRPr lang="de-DE" altLang="de-DE" sz="1600" dirty="0">
              <a:latin typeface="+mj-lt"/>
            </a:endParaRPr>
          </a:p>
          <a:p>
            <a:pPr algn="ctr" eaLnBrk="1" hangingPunct="1">
              <a:spcBef>
                <a:spcPts val="0"/>
              </a:spcBef>
              <a:spcAft>
                <a:spcPts val="1200"/>
              </a:spcAft>
              <a:buClr>
                <a:srgbClr val="00653A"/>
              </a:buClr>
              <a:defRPr/>
            </a:pPr>
            <a:endParaRPr lang="de-DE" sz="1800" b="1" dirty="0">
              <a:solidFill>
                <a:srgbClr val="00653A"/>
              </a:solidFill>
              <a:latin typeface="+mj-lt"/>
            </a:endParaRPr>
          </a:p>
        </p:txBody>
      </p:sp>
      <p:sp>
        <p:nvSpPr>
          <p:cNvPr id="13" name="Pfeil nach unten 12"/>
          <p:cNvSpPr/>
          <p:nvPr/>
        </p:nvSpPr>
        <p:spPr>
          <a:xfrm>
            <a:off x="3371851" y="3816390"/>
            <a:ext cx="384072" cy="450389"/>
          </a:xfrm>
          <a:prstGeom prst="downArrow">
            <a:avLst/>
          </a:prstGeom>
          <a:solidFill>
            <a:srgbClr val="006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p:cNvSpPr txBox="1"/>
          <p:nvPr/>
        </p:nvSpPr>
        <p:spPr>
          <a:xfrm>
            <a:off x="495300" y="6069130"/>
            <a:ext cx="5667430" cy="507831"/>
          </a:xfrm>
          <a:prstGeom prst="rect">
            <a:avLst/>
          </a:prstGeom>
          <a:noFill/>
        </p:spPr>
        <p:txBody>
          <a:bodyPr wrap="square" rtlCol="0">
            <a:spAutoFit/>
          </a:bodyPr>
          <a:lstStyle/>
          <a:p>
            <a:r>
              <a:rPr lang="de-DE" sz="800" dirty="0"/>
              <a:t>* Portfolios </a:t>
            </a:r>
            <a:r>
              <a:rPr lang="de-DE" sz="800" dirty="0" err="1"/>
              <a:t>of</a:t>
            </a:r>
            <a:r>
              <a:rPr lang="de-DE" sz="800" dirty="0"/>
              <a:t> SILB:</a:t>
            </a:r>
          </a:p>
          <a:p>
            <a:pPr marL="171450" indent="-171450">
              <a:buFont typeface="Arial" charset="0"/>
              <a:buChar char="•"/>
            </a:pPr>
            <a:endParaRPr lang="de-DE" sz="300" dirty="0"/>
          </a:p>
          <a:p>
            <a:r>
              <a:rPr lang="en-US" sz="800" dirty="0"/>
              <a:t>Fire stations, schools, courts, correctional facilities, cultural sites, police stations, external tenants, accommodation for refugees &amp; general stock (tax offices, administration buildings, etc.)</a:t>
            </a:r>
            <a:endParaRPr lang="en-GB" sz="800" dirty="0"/>
          </a:p>
        </p:txBody>
      </p:sp>
    </p:spTree>
    <p:extLst>
      <p:ext uri="{BB962C8B-B14F-4D97-AF65-F5344CB8AC3E}">
        <p14:creationId xmlns:p14="http://schemas.microsoft.com/office/powerpoint/2010/main" val="33378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752" r="24502" b="5318"/>
          <a:stretch/>
        </p:blipFill>
        <p:spPr>
          <a:xfrm>
            <a:off x="310619" y="-72570"/>
            <a:ext cx="9595380" cy="6923314"/>
          </a:xfrm>
        </p:spPr>
      </p:pic>
      <p:sp>
        <p:nvSpPr>
          <p:cNvPr id="14" name="Rechteck 13"/>
          <p:cNvSpPr/>
          <p:nvPr/>
        </p:nvSpPr>
        <p:spPr>
          <a:xfrm>
            <a:off x="7106060" y="-72570"/>
            <a:ext cx="2806699" cy="707895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 name="Titel 1"/>
          <p:cNvSpPr>
            <a:spLocks noGrp="1"/>
          </p:cNvSpPr>
          <p:nvPr>
            <p:ph type="title"/>
          </p:nvPr>
        </p:nvSpPr>
        <p:spPr>
          <a:xfrm>
            <a:off x="460199" y="465391"/>
            <a:ext cx="5192455" cy="474629"/>
          </a:xfrm>
          <a:solidFill>
            <a:srgbClr val="FFFFFF">
              <a:alpha val="74902"/>
            </a:srgbClr>
          </a:solidFill>
        </p:spPr>
        <p:txBody>
          <a:bodyPr>
            <a:normAutofit fontScale="90000"/>
          </a:bodyPr>
          <a:lstStyle/>
          <a:p>
            <a:r>
              <a:rPr lang="de-DE" dirty="0" err="1" smtClean="0"/>
              <a:t>Scope</a:t>
            </a:r>
            <a:r>
              <a:rPr lang="de-DE" dirty="0" smtClean="0"/>
              <a:t> </a:t>
            </a:r>
            <a:r>
              <a:rPr lang="de-DE" dirty="0" err="1" smtClean="0"/>
              <a:t>of</a:t>
            </a:r>
            <a:r>
              <a:rPr lang="de-DE" dirty="0" smtClean="0"/>
              <a:t> </a:t>
            </a:r>
            <a:r>
              <a:rPr lang="de-DE" dirty="0" err="1" smtClean="0"/>
              <a:t>the</a:t>
            </a:r>
            <a:r>
              <a:rPr lang="de-DE" dirty="0" smtClean="0"/>
              <a:t> „B.E.M. Energy Team“</a:t>
            </a:r>
            <a:endParaRPr lang="de-DE" dirty="0"/>
          </a:p>
        </p:txBody>
      </p:sp>
      <p:sp>
        <p:nvSpPr>
          <p:cNvPr id="4" name="Foliennummernplatzhalter 3"/>
          <p:cNvSpPr>
            <a:spLocks noGrp="1"/>
          </p:cNvSpPr>
          <p:nvPr>
            <p:ph type="sldNum" sz="quarter" idx="12"/>
          </p:nvPr>
        </p:nvSpPr>
        <p:spPr/>
        <p:txBody>
          <a:bodyPr/>
          <a:lstStyle/>
          <a:p>
            <a:pPr>
              <a:defRPr/>
            </a:pPr>
            <a:fld id="{BDC5263C-7175-418C-B511-E98A88C40A77}" type="slidenum">
              <a:rPr lang="de-DE" smtClean="0"/>
              <a:pPr>
                <a:defRPr/>
              </a:pPr>
              <a:t>3</a:t>
            </a:fld>
            <a:endParaRPr lang="de-DE" dirty="0"/>
          </a:p>
        </p:txBody>
      </p:sp>
      <p:sp>
        <p:nvSpPr>
          <p:cNvPr id="6" name="Rechteck 5"/>
          <p:cNvSpPr/>
          <p:nvPr/>
        </p:nvSpPr>
        <p:spPr>
          <a:xfrm>
            <a:off x="7293445" y="1815810"/>
            <a:ext cx="2301936" cy="1514560"/>
          </a:xfrm>
          <a:prstGeom prst="rect">
            <a:avLst/>
          </a:prstGeom>
        </p:spPr>
        <p:txBody>
          <a:bodyPr wrap="square">
            <a:spAutoFit/>
          </a:bodyPr>
          <a:lstStyle/>
          <a:p>
            <a:pPr algn="ctr">
              <a:spcBef>
                <a:spcPts val="1200"/>
              </a:spcBef>
              <a:buClr>
                <a:srgbClr val="00653A"/>
              </a:buClr>
            </a:pPr>
            <a:r>
              <a:rPr lang="de-DE" sz="1800" b="1" dirty="0" err="1">
                <a:latin typeface="+mj-lt"/>
                <a:cs typeface="Segoe UI" panose="020B0502040204020203" pitchFamily="34" charset="0"/>
              </a:rPr>
              <a:t>technical</a:t>
            </a:r>
            <a:r>
              <a:rPr lang="de-DE" sz="1800" b="1" dirty="0">
                <a:latin typeface="+mj-lt"/>
                <a:cs typeface="Segoe UI" panose="020B0502040204020203" pitchFamily="34" charset="0"/>
              </a:rPr>
              <a:t> </a:t>
            </a:r>
            <a:r>
              <a:rPr lang="de-DE" sz="1800" b="1" dirty="0" err="1">
                <a:latin typeface="+mj-lt"/>
                <a:cs typeface="Segoe UI" panose="020B0502040204020203" pitchFamily="34" charset="0"/>
              </a:rPr>
              <a:t>building</a:t>
            </a:r>
            <a:r>
              <a:rPr lang="de-DE" sz="1800" b="1" dirty="0">
                <a:latin typeface="+mj-lt"/>
                <a:cs typeface="Segoe UI" panose="020B0502040204020203" pitchFamily="34" charset="0"/>
              </a:rPr>
              <a:t> </a:t>
            </a:r>
            <a:r>
              <a:rPr lang="de-DE" sz="1800" b="1" dirty="0" err="1">
                <a:latin typeface="+mj-lt"/>
                <a:cs typeface="Segoe UI" panose="020B0502040204020203" pitchFamily="34" charset="0"/>
              </a:rPr>
              <a:t>equipment</a:t>
            </a:r>
            <a:endParaRPr lang="de-DE" sz="1800" b="1" dirty="0">
              <a:latin typeface="+mj-lt"/>
              <a:cs typeface="Segoe UI" panose="020B0502040204020203" pitchFamily="34" charset="0"/>
            </a:endParaRPr>
          </a:p>
          <a:p>
            <a:pPr algn="ctr">
              <a:spcBef>
                <a:spcPts val="1200"/>
              </a:spcBef>
              <a:buClr>
                <a:srgbClr val="00653A"/>
              </a:buClr>
            </a:pPr>
            <a:r>
              <a:rPr lang="de-DE" sz="1800" dirty="0" err="1">
                <a:latin typeface="+mj-lt"/>
                <a:cs typeface="Segoe UI" panose="020B0502040204020203" pitchFamily="34" charset="0"/>
              </a:rPr>
              <a:t>including</a:t>
            </a:r>
            <a:r>
              <a:rPr lang="de-DE" sz="1800" dirty="0">
                <a:latin typeface="+mj-lt"/>
                <a:cs typeface="Segoe UI" panose="020B0502040204020203" pitchFamily="34" charset="0"/>
              </a:rPr>
              <a:t> </a:t>
            </a:r>
          </a:p>
          <a:p>
            <a:pPr algn="ctr">
              <a:spcBef>
                <a:spcPts val="1200"/>
              </a:spcBef>
              <a:buClr>
                <a:srgbClr val="00653A"/>
              </a:buClr>
            </a:pPr>
            <a:r>
              <a:rPr lang="de-DE" sz="1800" dirty="0" err="1">
                <a:latin typeface="+mj-lt"/>
                <a:cs typeface="Segoe UI" panose="020B0502040204020203" pitchFamily="34" charset="0"/>
              </a:rPr>
              <a:t>electrical</a:t>
            </a:r>
            <a:r>
              <a:rPr lang="de-DE" sz="1800" dirty="0">
                <a:latin typeface="+mj-lt"/>
                <a:cs typeface="Segoe UI" panose="020B0502040204020203" pitchFamily="34" charset="0"/>
              </a:rPr>
              <a:t> </a:t>
            </a:r>
            <a:r>
              <a:rPr lang="de-DE" sz="1800" dirty="0" err="1">
                <a:latin typeface="+mj-lt"/>
                <a:cs typeface="Segoe UI" panose="020B0502040204020203" pitchFamily="34" charset="0"/>
              </a:rPr>
              <a:t>systems</a:t>
            </a:r>
            <a:r>
              <a:rPr lang="de-DE" sz="1800" dirty="0">
                <a:latin typeface="+mj-lt"/>
                <a:cs typeface="Segoe UI" panose="020B0502040204020203" pitchFamily="34" charset="0"/>
              </a:rPr>
              <a:t> </a:t>
            </a:r>
          </a:p>
        </p:txBody>
      </p:sp>
      <p:sp>
        <p:nvSpPr>
          <p:cNvPr id="3" name="Textfeld 2"/>
          <p:cNvSpPr txBox="1"/>
          <p:nvPr/>
        </p:nvSpPr>
        <p:spPr>
          <a:xfrm>
            <a:off x="8093468" y="3496147"/>
            <a:ext cx="896399" cy="338554"/>
          </a:xfrm>
          <a:prstGeom prst="rect">
            <a:avLst/>
          </a:prstGeom>
          <a:noFill/>
        </p:spPr>
        <p:txBody>
          <a:bodyPr wrap="none" rtlCol="0">
            <a:spAutoFit/>
          </a:bodyPr>
          <a:lstStyle/>
          <a:p>
            <a:r>
              <a:rPr lang="de-DE" sz="1600" dirty="0" err="1">
                <a:solidFill>
                  <a:srgbClr val="00653A"/>
                </a:solidFill>
                <a:latin typeface="+mj-lt"/>
              </a:rPr>
              <a:t>Heating</a:t>
            </a:r>
            <a:endParaRPr lang="de-DE" sz="1600" dirty="0">
              <a:solidFill>
                <a:srgbClr val="00653A"/>
              </a:solidFill>
              <a:latin typeface="+mj-lt"/>
            </a:endParaRPr>
          </a:p>
        </p:txBody>
      </p:sp>
      <p:sp>
        <p:nvSpPr>
          <p:cNvPr id="7" name="Textfeld 6"/>
          <p:cNvSpPr txBox="1"/>
          <p:nvPr/>
        </p:nvSpPr>
        <p:spPr>
          <a:xfrm>
            <a:off x="7486602" y="4551803"/>
            <a:ext cx="2127377" cy="338554"/>
          </a:xfrm>
          <a:prstGeom prst="rect">
            <a:avLst/>
          </a:prstGeom>
          <a:noFill/>
        </p:spPr>
        <p:txBody>
          <a:bodyPr wrap="none" rtlCol="0">
            <a:spAutoFit/>
          </a:bodyPr>
          <a:lstStyle/>
          <a:p>
            <a:r>
              <a:rPr lang="de-DE" sz="1600" dirty="0" err="1" smtClean="0">
                <a:solidFill>
                  <a:srgbClr val="00653A"/>
                </a:solidFill>
                <a:latin typeface="+mj-lt"/>
              </a:rPr>
              <a:t>Cooling</a:t>
            </a:r>
            <a:r>
              <a:rPr lang="de-DE" sz="1600" dirty="0" smtClean="0">
                <a:solidFill>
                  <a:srgbClr val="00653A"/>
                </a:solidFill>
                <a:latin typeface="+mj-lt"/>
              </a:rPr>
              <a:t> &amp; Ventilation</a:t>
            </a:r>
            <a:endParaRPr lang="de-DE" sz="1600" dirty="0">
              <a:solidFill>
                <a:srgbClr val="00653A"/>
              </a:solidFill>
              <a:latin typeface="+mj-lt"/>
            </a:endParaRPr>
          </a:p>
        </p:txBody>
      </p:sp>
      <p:sp>
        <p:nvSpPr>
          <p:cNvPr id="8" name="Textfeld 7"/>
          <p:cNvSpPr txBox="1"/>
          <p:nvPr/>
        </p:nvSpPr>
        <p:spPr>
          <a:xfrm>
            <a:off x="7437175" y="6168855"/>
            <a:ext cx="2363339" cy="338554"/>
          </a:xfrm>
          <a:prstGeom prst="rect">
            <a:avLst/>
          </a:prstGeom>
          <a:noFill/>
        </p:spPr>
        <p:txBody>
          <a:bodyPr wrap="none" rtlCol="0">
            <a:spAutoFit/>
          </a:bodyPr>
          <a:lstStyle/>
          <a:p>
            <a:r>
              <a:rPr lang="de-DE" sz="1600" dirty="0" err="1" smtClean="0">
                <a:solidFill>
                  <a:srgbClr val="00653A"/>
                </a:solidFill>
                <a:latin typeface="+mj-lt"/>
              </a:rPr>
              <a:t>Photovoltaics</a:t>
            </a:r>
            <a:r>
              <a:rPr lang="de-DE" sz="1600" dirty="0" smtClean="0">
                <a:solidFill>
                  <a:srgbClr val="00653A"/>
                </a:solidFill>
                <a:latin typeface="+mj-lt"/>
              </a:rPr>
              <a:t> &amp; Storage</a:t>
            </a:r>
          </a:p>
        </p:txBody>
      </p:sp>
      <p:sp>
        <p:nvSpPr>
          <p:cNvPr id="9" name="Textfeld 8"/>
          <p:cNvSpPr txBox="1"/>
          <p:nvPr/>
        </p:nvSpPr>
        <p:spPr>
          <a:xfrm>
            <a:off x="7705797" y="3982407"/>
            <a:ext cx="1671740" cy="338554"/>
          </a:xfrm>
          <a:prstGeom prst="rect">
            <a:avLst/>
          </a:prstGeom>
          <a:noFill/>
        </p:spPr>
        <p:txBody>
          <a:bodyPr wrap="none" rtlCol="0">
            <a:spAutoFit/>
          </a:bodyPr>
          <a:lstStyle/>
          <a:p>
            <a:r>
              <a:rPr lang="de-DE" sz="1600" dirty="0" err="1">
                <a:solidFill>
                  <a:srgbClr val="00653A"/>
                </a:solidFill>
                <a:latin typeface="+mj-lt"/>
              </a:rPr>
              <a:t>Artificial</a:t>
            </a:r>
            <a:r>
              <a:rPr lang="de-DE" sz="1600" dirty="0">
                <a:solidFill>
                  <a:srgbClr val="00653A"/>
                </a:solidFill>
                <a:latin typeface="+mj-lt"/>
              </a:rPr>
              <a:t> </a:t>
            </a:r>
            <a:r>
              <a:rPr lang="de-DE" sz="1600" dirty="0" err="1">
                <a:solidFill>
                  <a:srgbClr val="00653A"/>
                </a:solidFill>
                <a:latin typeface="+mj-lt"/>
              </a:rPr>
              <a:t>lighting</a:t>
            </a:r>
            <a:endParaRPr lang="de-DE" sz="1600" dirty="0">
              <a:solidFill>
                <a:srgbClr val="00653A"/>
              </a:solidFill>
              <a:latin typeface="+mj-lt"/>
            </a:endParaRPr>
          </a:p>
        </p:txBody>
      </p:sp>
      <p:sp>
        <p:nvSpPr>
          <p:cNvPr id="10" name="Textfeld 9"/>
          <p:cNvSpPr txBox="1"/>
          <p:nvPr/>
        </p:nvSpPr>
        <p:spPr>
          <a:xfrm>
            <a:off x="7199512" y="5038057"/>
            <a:ext cx="2738250" cy="338554"/>
          </a:xfrm>
          <a:prstGeom prst="rect">
            <a:avLst/>
          </a:prstGeom>
          <a:noFill/>
        </p:spPr>
        <p:txBody>
          <a:bodyPr wrap="none" rtlCol="0">
            <a:spAutoFit/>
          </a:bodyPr>
          <a:lstStyle/>
          <a:p>
            <a:r>
              <a:rPr lang="de-DE" sz="1600" dirty="0" smtClean="0">
                <a:solidFill>
                  <a:srgbClr val="00653A"/>
                </a:solidFill>
                <a:latin typeface="+mj-lt"/>
              </a:rPr>
              <a:t>Smart Monitoring &amp; Control</a:t>
            </a:r>
            <a:endParaRPr lang="de-DE" sz="1600" dirty="0">
              <a:solidFill>
                <a:srgbClr val="00653A"/>
              </a:solidFill>
              <a:latin typeface="+mj-lt"/>
            </a:endParaRPr>
          </a:p>
        </p:txBody>
      </p:sp>
      <p:pic>
        <p:nvPicPr>
          <p:cNvPr id="16" name="Grafik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46988" y="473075"/>
            <a:ext cx="168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8038769" y="972734"/>
            <a:ext cx="966931" cy="184666"/>
          </a:xfrm>
          <a:prstGeom prst="rect">
            <a:avLst/>
          </a:prstGeom>
          <a:noFill/>
        </p:spPr>
        <p:txBody>
          <a:bodyPr wrap="none" rtlCol="0">
            <a:spAutoFit/>
          </a:bodyPr>
          <a:lstStyle/>
          <a:p>
            <a:r>
              <a:rPr lang="de-DE" sz="600" b="1" dirty="0">
                <a:solidFill>
                  <a:srgbClr val="878787"/>
                </a:solidFill>
              </a:rPr>
              <a:t>100%  </a:t>
            </a:r>
            <a:r>
              <a:rPr lang="de-DE" sz="600" b="1" dirty="0" err="1">
                <a:solidFill>
                  <a:srgbClr val="878787"/>
                </a:solidFill>
              </a:rPr>
              <a:t>subsidiary</a:t>
            </a:r>
            <a:r>
              <a:rPr lang="de-DE" sz="600" b="1" dirty="0">
                <a:solidFill>
                  <a:srgbClr val="878787"/>
                </a:solidFill>
              </a:rPr>
              <a:t> </a:t>
            </a:r>
            <a:r>
              <a:rPr lang="de-DE" sz="600" b="1" dirty="0" err="1">
                <a:solidFill>
                  <a:srgbClr val="878787"/>
                </a:solidFill>
              </a:rPr>
              <a:t>of</a:t>
            </a:r>
            <a:endParaRPr lang="de-DE" sz="600" b="1" dirty="0">
              <a:solidFill>
                <a:srgbClr val="878787"/>
              </a:solidFill>
            </a:endParaRPr>
          </a:p>
        </p:txBody>
      </p:sp>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2651" y="995124"/>
            <a:ext cx="406588" cy="288000"/>
          </a:xfrm>
          <a:prstGeom prst="rect">
            <a:avLst/>
          </a:prstGeom>
        </p:spPr>
      </p:pic>
      <p:cxnSp>
        <p:nvCxnSpPr>
          <p:cNvPr id="19" name="Gerade Verbindung 7"/>
          <p:cNvCxnSpPr/>
          <p:nvPr/>
        </p:nvCxnSpPr>
        <p:spPr>
          <a:xfrm flipV="1">
            <a:off x="7106060" y="1341439"/>
            <a:ext cx="2801899" cy="0"/>
          </a:xfrm>
          <a:prstGeom prst="line">
            <a:avLst/>
          </a:prstGeom>
          <a:ln w="15875">
            <a:solidFill>
              <a:srgbClr val="00653A"/>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7556267" y="5603456"/>
            <a:ext cx="1988045" cy="338554"/>
          </a:xfrm>
          <a:prstGeom prst="rect">
            <a:avLst/>
          </a:prstGeom>
          <a:noFill/>
        </p:spPr>
        <p:txBody>
          <a:bodyPr wrap="none" rtlCol="0">
            <a:spAutoFit/>
          </a:bodyPr>
          <a:lstStyle/>
          <a:p>
            <a:r>
              <a:rPr lang="de-DE" sz="1600" dirty="0" smtClean="0">
                <a:solidFill>
                  <a:srgbClr val="00653A"/>
                </a:solidFill>
                <a:latin typeface="+mj-lt"/>
              </a:rPr>
              <a:t>High-efficiency CHP</a:t>
            </a:r>
          </a:p>
        </p:txBody>
      </p:sp>
    </p:spTree>
    <p:extLst>
      <p:ext uri="{BB962C8B-B14F-4D97-AF65-F5344CB8AC3E}">
        <p14:creationId xmlns:p14="http://schemas.microsoft.com/office/powerpoint/2010/main" val="379626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Focus </a:t>
            </a:r>
            <a:r>
              <a:rPr lang="de-DE" dirty="0" err="1" smtClean="0"/>
              <a:t>areas</a:t>
            </a:r>
            <a:r>
              <a:rPr lang="de-DE" dirty="0" smtClean="0"/>
              <a:t> </a:t>
            </a:r>
            <a:r>
              <a:rPr lang="de-DE" dirty="0" err="1" smtClean="0"/>
              <a:t>of</a:t>
            </a:r>
            <a:r>
              <a:rPr lang="de-DE" dirty="0" smtClean="0"/>
              <a:t> </a:t>
            </a:r>
            <a:r>
              <a:rPr lang="de-DE" dirty="0" err="1" smtClean="0"/>
              <a:t>the</a:t>
            </a:r>
            <a:r>
              <a:rPr lang="de-DE" dirty="0" smtClean="0"/>
              <a:t> </a:t>
            </a:r>
            <a:r>
              <a:rPr lang="de-DE" dirty="0" err="1" smtClean="0"/>
              <a:t>investment</a:t>
            </a:r>
            <a:r>
              <a:rPr lang="de-DE" dirty="0" smtClean="0"/>
              <a:t> </a:t>
            </a:r>
            <a:r>
              <a:rPr lang="de-DE" dirty="0" err="1" smtClean="0"/>
              <a:t>programme</a:t>
            </a:r>
            <a:endParaRPr lang="de-DE" dirty="0"/>
          </a:p>
        </p:txBody>
      </p:sp>
      <p:sp>
        <p:nvSpPr>
          <p:cNvPr id="4" name="Foliennummernplatzhalter 3"/>
          <p:cNvSpPr>
            <a:spLocks noGrp="1"/>
          </p:cNvSpPr>
          <p:nvPr>
            <p:ph type="sldNum" sz="quarter" idx="12"/>
          </p:nvPr>
        </p:nvSpPr>
        <p:spPr/>
        <p:txBody>
          <a:bodyPr/>
          <a:lstStyle/>
          <a:p>
            <a:pPr>
              <a:defRPr/>
            </a:pPr>
            <a:fld id="{BDC5263C-7175-418C-B511-E98A88C40A77}" type="slidenum">
              <a:rPr lang="de-DE" smtClean="0"/>
              <a:pPr>
                <a:defRPr/>
              </a:pPr>
              <a:t>4</a:t>
            </a:fld>
            <a:endParaRPr lang="de-DE" dirty="0"/>
          </a:p>
        </p:txBody>
      </p:sp>
      <p:sp>
        <p:nvSpPr>
          <p:cNvPr id="12" name="Inhaltsplatzhalter 5"/>
          <p:cNvSpPr txBox="1">
            <a:spLocks/>
          </p:cNvSpPr>
          <p:nvPr/>
        </p:nvSpPr>
        <p:spPr>
          <a:xfrm>
            <a:off x="513590" y="1594399"/>
            <a:ext cx="4711700" cy="5028756"/>
          </a:xfrm>
          <a:prstGeom prst="rect">
            <a:avLst/>
          </a:prstGeom>
        </p:spPr>
        <p:txBody>
          <a:bodyPr>
            <a:normAutofit/>
          </a:bodyPr>
          <a:lstStyle>
            <a:lvl1pPr marL="342900" indent="-342900" algn="l" rtl="0" eaLnBrk="0" fontAlgn="base" hangingPunct="0">
              <a:spcBef>
                <a:spcPct val="20000"/>
              </a:spcBef>
              <a:spcAft>
                <a:spcPct val="0"/>
              </a:spcAft>
              <a:buClr>
                <a:srgbClr val="00653A"/>
              </a:buClr>
              <a:buFont typeface="Wingdings" panose="05000000000000000000" pitchFamily="2" charset="2"/>
              <a:buChar char="Ø"/>
              <a:defRPr sz="1800" kern="1200" baseline="0">
                <a:solidFill>
                  <a:schemeClr val="tx1"/>
                </a:solidFill>
                <a:latin typeface="Tahoma" panose="020B0604030504040204" pitchFamily="34" charset="0"/>
                <a:ea typeface="+mn-ea"/>
                <a:cs typeface="+mn-cs"/>
              </a:defRPr>
            </a:lvl1pPr>
            <a:lvl2pPr marL="742950" indent="-285750" algn="l" rtl="0" eaLnBrk="0" fontAlgn="base" hangingPunct="0">
              <a:spcBef>
                <a:spcPct val="20000"/>
              </a:spcBef>
              <a:spcAft>
                <a:spcPct val="0"/>
              </a:spcAft>
              <a:buClr>
                <a:srgbClr val="00653A"/>
              </a:buClr>
              <a:buFont typeface="Arial" panose="020B0604020202020204" pitchFamily="34" charset="0"/>
              <a:buChar char="•"/>
              <a:defRPr sz="1800" kern="1200" baseline="0">
                <a:solidFill>
                  <a:schemeClr val="tx1"/>
                </a:solidFill>
                <a:latin typeface="Tahoma" panose="020B0604030504040204" pitchFamily="34" charset="0"/>
                <a:ea typeface="+mn-ea"/>
                <a:cs typeface="+mn-cs"/>
              </a:defRPr>
            </a:lvl2pPr>
            <a:lvl3pPr marL="1143000" indent="-228600" algn="l" rtl="0" eaLnBrk="0" fontAlgn="base" hangingPunct="0">
              <a:spcBef>
                <a:spcPct val="20000"/>
              </a:spcBef>
              <a:spcAft>
                <a:spcPct val="0"/>
              </a:spcAft>
              <a:buClr>
                <a:srgbClr val="00653A"/>
              </a:buClr>
              <a:buFont typeface="Arial" charset="0"/>
              <a:buChar char="•"/>
              <a:defRPr sz="1600" kern="1200" baseline="0">
                <a:solidFill>
                  <a:schemeClr val="tx1"/>
                </a:solidFill>
                <a:latin typeface="Tahoma" panose="020B0604030504040204" pitchFamily="34" charset="0"/>
                <a:ea typeface="+mn-ea"/>
                <a:cs typeface="+mn-cs"/>
              </a:defRPr>
            </a:lvl3pPr>
            <a:lvl4pPr marL="1600200" indent="-228600" algn="l" rtl="0" eaLnBrk="0" fontAlgn="base" hangingPunct="0">
              <a:spcBef>
                <a:spcPct val="20000"/>
              </a:spcBef>
              <a:spcAft>
                <a:spcPct val="0"/>
              </a:spcAft>
              <a:buClr>
                <a:srgbClr val="00653A"/>
              </a:buClr>
              <a:buFont typeface="Arial" charset="0"/>
              <a:buChar char="–"/>
              <a:defRPr sz="1400" kern="1200" baseline="0">
                <a:solidFill>
                  <a:schemeClr val="tx1"/>
                </a:solidFill>
                <a:latin typeface="Tahoma" panose="020B0604030504040204" pitchFamily="34" charset="0"/>
                <a:ea typeface="+mn-ea"/>
                <a:cs typeface="+mn-cs"/>
              </a:defRPr>
            </a:lvl4pPr>
            <a:lvl5pPr marL="2057400" indent="-228600" algn="l" rtl="0" eaLnBrk="0" fontAlgn="base" hangingPunct="0">
              <a:spcBef>
                <a:spcPct val="20000"/>
              </a:spcBef>
              <a:spcAft>
                <a:spcPct val="0"/>
              </a:spcAft>
              <a:buClr>
                <a:srgbClr val="00653A"/>
              </a:buClr>
              <a:buFont typeface="Symbol" panose="05050102010706020507" pitchFamily="18" charset="2"/>
              <a:buChar char="-"/>
              <a:defRPr sz="1200" kern="1200" baseline="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de-DE" sz="1600" b="1" dirty="0">
                <a:solidFill>
                  <a:srgbClr val="00653A"/>
                </a:solidFill>
                <a:latin typeface="+mj-lt"/>
                <a:ea typeface="Tahoma" panose="020B0604030504040204" pitchFamily="34" charset="0"/>
                <a:cs typeface="Tahoma" panose="020B0604030504040204" pitchFamily="34" charset="0"/>
              </a:rPr>
              <a:t>Heat </a:t>
            </a:r>
            <a:r>
              <a:rPr lang="de-DE" sz="1600" b="1" dirty="0" err="1">
                <a:solidFill>
                  <a:srgbClr val="00653A"/>
                </a:solidFill>
                <a:latin typeface="+mj-lt"/>
                <a:ea typeface="Tahoma" panose="020B0604030504040204" pitchFamily="34" charset="0"/>
                <a:cs typeface="Tahoma" panose="020B0604030504040204" pitchFamily="34" charset="0"/>
              </a:rPr>
              <a:t>package</a:t>
            </a:r>
            <a:r>
              <a:rPr lang="de-DE" sz="1600" b="1" dirty="0">
                <a:solidFill>
                  <a:srgbClr val="00653A"/>
                </a:solidFill>
                <a:latin typeface="+mj-lt"/>
                <a:ea typeface="Tahoma" panose="020B0604030504040204" pitchFamily="34" charset="0"/>
                <a:cs typeface="Tahoma" panose="020B0604030504040204" pitchFamily="34" charset="0"/>
              </a:rPr>
              <a:t/>
            </a:r>
            <a:br>
              <a:rPr lang="de-DE" sz="1600" b="1" dirty="0">
                <a:solidFill>
                  <a:srgbClr val="00653A"/>
                </a:solidFill>
                <a:latin typeface="+mj-lt"/>
                <a:ea typeface="Tahoma" panose="020B0604030504040204" pitchFamily="34" charset="0"/>
                <a:cs typeface="Tahoma" panose="020B0604030504040204" pitchFamily="34" charset="0"/>
              </a:rPr>
            </a:br>
            <a:r>
              <a:rPr lang="en-US" sz="1600" dirty="0">
                <a:latin typeface="+mj-lt"/>
                <a:ea typeface="Tahoma" panose="020B0604030504040204" pitchFamily="34" charset="0"/>
                <a:cs typeface="Tahoma" panose="020B0604030504040204" pitchFamily="34" charset="0"/>
              </a:rPr>
              <a:t>Combination of heating control optimization, hydraulic balancing and pump optimization</a:t>
            </a:r>
            <a:endParaRPr lang="de-DE" sz="1600" dirty="0">
              <a:latin typeface="+mj-lt"/>
              <a:ea typeface="Tahoma" panose="020B0604030504040204" pitchFamily="34" charset="0"/>
              <a:cs typeface="Tahoma" panose="020B0604030504040204" pitchFamily="34" charset="0"/>
            </a:endParaRPr>
          </a:p>
          <a:p>
            <a:pPr marL="0" indent="0">
              <a:spcBef>
                <a:spcPts val="0"/>
              </a:spcBef>
              <a:spcAft>
                <a:spcPts val="0"/>
              </a:spcAft>
              <a:buFont typeface="Wingdings" panose="05000000000000000000" pitchFamily="2" charset="2"/>
              <a:buNone/>
            </a:pPr>
            <a:endParaRPr lang="de-DE" sz="1600" dirty="0">
              <a:latin typeface="+mj-lt"/>
              <a:ea typeface="Tahoma" panose="020B0604030504040204" pitchFamily="34" charset="0"/>
              <a:cs typeface="Tahoma" panose="020B0604030504040204" pitchFamily="34" charset="0"/>
            </a:endParaRPr>
          </a:p>
          <a:p>
            <a:pPr marL="0" indent="0">
              <a:spcBef>
                <a:spcPts val="0"/>
              </a:spcBef>
              <a:spcAft>
                <a:spcPts val="0"/>
              </a:spcAft>
              <a:buNone/>
            </a:pPr>
            <a:r>
              <a:rPr lang="de-DE" sz="1600" b="1" dirty="0">
                <a:solidFill>
                  <a:srgbClr val="00653A"/>
                </a:solidFill>
                <a:latin typeface="+mj-lt"/>
                <a:ea typeface="Tahoma" panose="020B0604030504040204" pitchFamily="34" charset="0"/>
                <a:cs typeface="Tahoma" panose="020B0604030504040204" pitchFamily="34" charset="0"/>
              </a:rPr>
              <a:t>Individual </a:t>
            </a:r>
            <a:r>
              <a:rPr lang="de-DE" sz="1600" b="1" dirty="0" err="1">
                <a:solidFill>
                  <a:srgbClr val="00653A"/>
                </a:solidFill>
                <a:latin typeface="+mj-lt"/>
                <a:ea typeface="Tahoma" panose="020B0604030504040204" pitchFamily="34" charset="0"/>
                <a:cs typeface="Tahoma" panose="020B0604030504040204" pitchFamily="34" charset="0"/>
              </a:rPr>
              <a:t>room</a:t>
            </a:r>
            <a:r>
              <a:rPr lang="de-DE" sz="1600" b="1" dirty="0">
                <a:solidFill>
                  <a:srgbClr val="00653A"/>
                </a:solidFill>
                <a:latin typeface="+mj-lt"/>
                <a:ea typeface="Tahoma" panose="020B0604030504040204" pitchFamily="34" charset="0"/>
                <a:cs typeface="Tahoma" panose="020B0604030504040204" pitchFamily="34" charset="0"/>
              </a:rPr>
              <a:t> </a:t>
            </a:r>
            <a:r>
              <a:rPr lang="de-DE" sz="1600" b="1" dirty="0" err="1">
                <a:solidFill>
                  <a:srgbClr val="00653A"/>
                </a:solidFill>
                <a:latin typeface="+mj-lt"/>
                <a:ea typeface="Tahoma" panose="020B0604030504040204" pitchFamily="34" charset="0"/>
                <a:cs typeface="Tahoma" panose="020B0604030504040204" pitchFamily="34" charset="0"/>
              </a:rPr>
              <a:t>temperature</a:t>
            </a:r>
            <a:r>
              <a:rPr lang="de-DE" sz="1600" b="1" dirty="0">
                <a:solidFill>
                  <a:srgbClr val="00653A"/>
                </a:solidFill>
                <a:latin typeface="+mj-lt"/>
                <a:ea typeface="Tahoma" panose="020B0604030504040204" pitchFamily="34" charset="0"/>
                <a:cs typeface="Tahoma" panose="020B0604030504040204" pitchFamily="34" charset="0"/>
              </a:rPr>
              <a:t> </a:t>
            </a:r>
            <a:r>
              <a:rPr lang="de-DE" sz="1600" b="1" dirty="0" err="1">
                <a:solidFill>
                  <a:srgbClr val="00653A"/>
                </a:solidFill>
                <a:latin typeface="+mj-lt"/>
                <a:ea typeface="Tahoma" panose="020B0604030504040204" pitchFamily="34" charset="0"/>
                <a:cs typeface="Tahoma" panose="020B0604030504040204" pitchFamily="34" charset="0"/>
              </a:rPr>
              <a:t>control</a:t>
            </a:r>
            <a:r>
              <a:rPr lang="de-DE" sz="1600" b="1" dirty="0">
                <a:solidFill>
                  <a:srgbClr val="00653A"/>
                </a:solidFill>
                <a:latin typeface="+mj-lt"/>
                <a:ea typeface="Tahoma" panose="020B0604030504040204" pitchFamily="34" charset="0"/>
                <a:cs typeface="Tahoma" panose="020B0604030504040204" pitchFamily="34" charset="0"/>
              </a:rPr>
              <a:t/>
            </a:r>
            <a:br>
              <a:rPr lang="de-DE" sz="1600" b="1" dirty="0">
                <a:solidFill>
                  <a:srgbClr val="00653A"/>
                </a:solidFill>
                <a:latin typeface="+mj-lt"/>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Efficiency optimization of room-by-room heating. Installation of intelligent single room thermostats</a:t>
            </a:r>
            <a:endParaRPr lang="de-DE" sz="1600" dirty="0">
              <a:solidFill>
                <a:prstClr val="black"/>
              </a:solidFill>
              <a:latin typeface="+mj-lt"/>
              <a:ea typeface="Tahoma" panose="020B0604030504040204" pitchFamily="34" charset="0"/>
              <a:cs typeface="Tahoma" panose="020B0604030504040204" pitchFamily="34" charset="0"/>
            </a:endParaRPr>
          </a:p>
          <a:p>
            <a:pPr marL="0" indent="0">
              <a:spcBef>
                <a:spcPts val="0"/>
              </a:spcBef>
              <a:spcAft>
                <a:spcPts val="0"/>
              </a:spcAft>
              <a:buFont typeface="Wingdings" panose="05000000000000000000" pitchFamily="2" charset="2"/>
              <a:buNone/>
            </a:pPr>
            <a:endParaRPr lang="de-DE" sz="1600" dirty="0">
              <a:solidFill>
                <a:prstClr val="black"/>
              </a:solidFill>
              <a:latin typeface="+mj-lt"/>
              <a:ea typeface="Tahoma" panose="020B0604030504040204" pitchFamily="34" charset="0"/>
              <a:cs typeface="Tahoma" panose="020B0604030504040204" pitchFamily="34" charset="0"/>
            </a:endParaRPr>
          </a:p>
          <a:p>
            <a:pPr marL="0" indent="0" eaLnBrk="1" hangingPunct="1">
              <a:spcBef>
                <a:spcPct val="0"/>
              </a:spcBef>
              <a:spcAft>
                <a:spcPts val="0"/>
              </a:spcAft>
              <a:buClrTx/>
              <a:buNone/>
            </a:pPr>
            <a:r>
              <a:rPr lang="en-US" sz="1600" b="1" dirty="0" err="1" smtClean="0">
                <a:solidFill>
                  <a:srgbClr val="00653A"/>
                </a:solidFill>
                <a:latin typeface="+mj-lt"/>
                <a:ea typeface="Tahoma" panose="020B0604030504040204" pitchFamily="34" charset="0"/>
                <a:cs typeface="Tahoma" panose="020B0604030504040204" pitchFamily="34" charset="0"/>
              </a:rPr>
              <a:t>Intracting</a:t>
            </a:r>
            <a:r>
              <a:rPr lang="en-US" sz="1600" b="1" dirty="0" smtClean="0">
                <a:solidFill>
                  <a:srgbClr val="00653A"/>
                </a:solidFill>
                <a:latin typeface="+mj-lt"/>
                <a:ea typeface="Tahoma" panose="020B0604030504040204" pitchFamily="34" charset="0"/>
                <a:cs typeface="Tahoma" panose="020B0604030504040204" pitchFamily="34" charset="0"/>
              </a:rPr>
              <a:t> </a:t>
            </a:r>
            <a:r>
              <a:rPr lang="en-US" sz="1600" b="1" dirty="0">
                <a:solidFill>
                  <a:srgbClr val="00653A"/>
                </a:solidFill>
                <a:latin typeface="+mj-lt"/>
                <a:ea typeface="Tahoma" panose="020B0604030504040204" pitchFamily="34" charset="0"/>
                <a:cs typeface="Tahoma" panose="020B0604030504040204" pitchFamily="34" charset="0"/>
              </a:rPr>
              <a:t>projects </a:t>
            </a:r>
            <a:r>
              <a:rPr lang="en-US" sz="1600" b="1" dirty="0" smtClean="0">
                <a:solidFill>
                  <a:srgbClr val="00653A"/>
                </a:solidFill>
                <a:latin typeface="+mj-lt"/>
                <a:ea typeface="Tahoma" panose="020B0604030504040204" pitchFamily="34" charset="0"/>
                <a:cs typeface="Tahoma" panose="020B0604030504040204" pitchFamily="34" charset="0"/>
              </a:rPr>
              <a:t>with </a:t>
            </a:r>
            <a:r>
              <a:rPr lang="en-US" sz="1600" b="1" dirty="0">
                <a:solidFill>
                  <a:srgbClr val="00653A"/>
                </a:solidFill>
                <a:latin typeface="+mj-lt"/>
                <a:ea typeface="Tahoma" panose="020B0604030504040204" pitchFamily="34" charset="0"/>
                <a:cs typeface="Tahoma" panose="020B0604030504040204" pitchFamily="34" charset="0"/>
              </a:rPr>
              <a:t>general contractor model</a:t>
            </a:r>
            <a:r>
              <a:rPr lang="de-DE" sz="1600" b="1" dirty="0">
                <a:solidFill>
                  <a:srgbClr val="00653A"/>
                </a:solidFill>
                <a:latin typeface="+mj-lt"/>
                <a:ea typeface="Tahoma" panose="020B0604030504040204" pitchFamily="34" charset="0"/>
                <a:cs typeface="Tahoma" panose="020B0604030504040204" pitchFamily="34" charset="0"/>
              </a:rPr>
              <a:t/>
            </a:r>
            <a:br>
              <a:rPr lang="de-DE" sz="1600" b="1" dirty="0">
                <a:solidFill>
                  <a:srgbClr val="00653A"/>
                </a:solidFill>
                <a:latin typeface="+mj-lt"/>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Holistic and cross-discipline implementation of property-specific efficiency measures in the area of technical building equipment</a:t>
            </a:r>
          </a:p>
          <a:p>
            <a:pPr marL="0" indent="0" eaLnBrk="1" hangingPunct="1">
              <a:spcBef>
                <a:spcPct val="0"/>
              </a:spcBef>
              <a:spcAft>
                <a:spcPts val="0"/>
              </a:spcAft>
              <a:buClrTx/>
              <a:buNone/>
            </a:pPr>
            <a:endParaRPr lang="de-DE" sz="1600" dirty="0">
              <a:solidFill>
                <a:prstClr val="black"/>
              </a:solidFill>
              <a:latin typeface="+mj-lt"/>
              <a:ea typeface="Tahoma" panose="020B0604030504040204" pitchFamily="34" charset="0"/>
              <a:cs typeface="Tahoma" panose="020B0604030504040204" pitchFamily="34" charset="0"/>
            </a:endParaRPr>
          </a:p>
          <a:p>
            <a:pPr marL="0" indent="0">
              <a:spcBef>
                <a:spcPts val="0"/>
              </a:spcBef>
              <a:spcAft>
                <a:spcPts val="0"/>
              </a:spcAft>
              <a:buNone/>
            </a:pPr>
            <a:r>
              <a:rPr lang="de-DE" sz="1600" b="1" dirty="0" smtClean="0">
                <a:solidFill>
                  <a:srgbClr val="00653A"/>
                </a:solidFill>
                <a:latin typeface="+mj-lt"/>
                <a:ea typeface="Tahoma" panose="020B0604030504040204" pitchFamily="34" charset="0"/>
                <a:cs typeface="Tahoma" panose="020B0604030504040204" pitchFamily="34" charset="0"/>
              </a:rPr>
              <a:t>Development </a:t>
            </a:r>
            <a:r>
              <a:rPr lang="de-DE" sz="1600" b="1" dirty="0" err="1">
                <a:solidFill>
                  <a:srgbClr val="00653A"/>
                </a:solidFill>
                <a:latin typeface="+mj-lt"/>
                <a:ea typeface="Tahoma" panose="020B0604030504040204" pitchFamily="34" charset="0"/>
                <a:cs typeface="Tahoma" panose="020B0604030504040204" pitchFamily="34" charset="0"/>
              </a:rPr>
              <a:t>of</a:t>
            </a:r>
            <a:r>
              <a:rPr lang="de-DE" sz="1600" b="1" dirty="0">
                <a:solidFill>
                  <a:srgbClr val="00653A"/>
                </a:solidFill>
                <a:latin typeface="+mj-lt"/>
                <a:ea typeface="Tahoma" panose="020B0604030504040204" pitchFamily="34" charset="0"/>
                <a:cs typeface="Tahoma" panose="020B0604030504040204" pitchFamily="34" charset="0"/>
              </a:rPr>
              <a:t> CHP plants</a:t>
            </a:r>
            <a:br>
              <a:rPr lang="de-DE" sz="1600" b="1" dirty="0">
                <a:solidFill>
                  <a:srgbClr val="00653A"/>
                </a:solidFill>
                <a:latin typeface="+mj-lt"/>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in cooperation with the Berliner </a:t>
            </a:r>
            <a:r>
              <a:rPr lang="en-US" sz="1600" dirty="0" err="1" smtClean="0">
                <a:solidFill>
                  <a:prstClr val="black"/>
                </a:solidFill>
                <a:latin typeface="+mj-lt"/>
                <a:ea typeface="Tahoma" panose="020B0604030504040204" pitchFamily="34" charset="0"/>
                <a:cs typeface="Tahoma" panose="020B0604030504040204" pitchFamily="34" charset="0"/>
              </a:rPr>
              <a:t>Stadtwerke</a:t>
            </a:r>
            <a:endParaRPr lang="en-US" sz="1600" dirty="0" smtClean="0">
              <a:solidFill>
                <a:prstClr val="black"/>
              </a:solidFill>
              <a:latin typeface="+mj-lt"/>
              <a:ea typeface="Tahoma" panose="020B0604030504040204" pitchFamily="34" charset="0"/>
              <a:cs typeface="Tahoma" panose="020B0604030504040204" pitchFamily="34" charset="0"/>
            </a:endParaRPr>
          </a:p>
          <a:p>
            <a:pPr marL="0" indent="0">
              <a:spcBef>
                <a:spcPts val="0"/>
              </a:spcBef>
              <a:spcAft>
                <a:spcPts val="0"/>
              </a:spcAft>
              <a:buNone/>
            </a:pPr>
            <a:endParaRPr lang="en-US" sz="1600" dirty="0">
              <a:solidFill>
                <a:prstClr val="black"/>
              </a:solidFill>
              <a:latin typeface="+mj-lt"/>
              <a:ea typeface="Tahoma" panose="020B0604030504040204" pitchFamily="34" charset="0"/>
              <a:cs typeface="Tahoma" panose="020B0604030504040204" pitchFamily="34" charset="0"/>
            </a:endParaRPr>
          </a:p>
          <a:p>
            <a:pPr marL="0" indent="0">
              <a:spcBef>
                <a:spcPts val="0"/>
              </a:spcBef>
              <a:spcAft>
                <a:spcPts val="0"/>
              </a:spcAft>
              <a:buNone/>
            </a:pPr>
            <a:r>
              <a:rPr lang="de-DE" sz="1600" b="1" dirty="0" smtClean="0">
                <a:solidFill>
                  <a:srgbClr val="00653A"/>
                </a:solidFill>
                <a:latin typeface="+mj-lt"/>
                <a:ea typeface="Tahoma" panose="020B0604030504040204" pitchFamily="34" charset="0"/>
                <a:cs typeface="Tahoma" panose="020B0604030504040204" pitchFamily="34" charset="0"/>
              </a:rPr>
              <a:t>Development </a:t>
            </a:r>
            <a:r>
              <a:rPr lang="de-DE" sz="1600" b="1" dirty="0" err="1">
                <a:solidFill>
                  <a:srgbClr val="00653A"/>
                </a:solidFill>
                <a:latin typeface="+mj-lt"/>
                <a:ea typeface="Tahoma" panose="020B0604030504040204" pitchFamily="34" charset="0"/>
                <a:cs typeface="Tahoma" panose="020B0604030504040204" pitchFamily="34" charset="0"/>
              </a:rPr>
              <a:t>of</a:t>
            </a:r>
            <a:r>
              <a:rPr lang="de-DE" sz="1600" b="1" dirty="0">
                <a:solidFill>
                  <a:srgbClr val="00653A"/>
                </a:solidFill>
                <a:latin typeface="+mj-lt"/>
                <a:ea typeface="Tahoma" panose="020B0604030504040204" pitchFamily="34" charset="0"/>
                <a:cs typeface="Tahoma" panose="020B0604030504040204" pitchFamily="34" charset="0"/>
              </a:rPr>
              <a:t> </a:t>
            </a:r>
            <a:r>
              <a:rPr lang="de-DE" sz="1600" b="1" dirty="0" err="1">
                <a:solidFill>
                  <a:srgbClr val="00653A"/>
                </a:solidFill>
                <a:latin typeface="+mj-lt"/>
                <a:ea typeface="Tahoma" panose="020B0604030504040204" pitchFamily="34" charset="0"/>
                <a:cs typeface="Tahoma" panose="020B0604030504040204" pitchFamily="34" charset="0"/>
              </a:rPr>
              <a:t>PV+Storage</a:t>
            </a:r>
            <a:r>
              <a:rPr lang="de-DE" sz="1600" b="1" dirty="0">
                <a:solidFill>
                  <a:srgbClr val="00653A"/>
                </a:solidFill>
                <a:latin typeface="+mj-lt"/>
                <a:ea typeface="Tahoma" panose="020B0604030504040204" pitchFamily="34" charset="0"/>
                <a:cs typeface="Tahoma" panose="020B0604030504040204" pitchFamily="34" charset="0"/>
              </a:rPr>
              <a:t> </a:t>
            </a:r>
            <a:r>
              <a:rPr lang="de-DE" sz="1600" b="1" dirty="0" err="1">
                <a:solidFill>
                  <a:srgbClr val="00653A"/>
                </a:solidFill>
                <a:latin typeface="+mj-lt"/>
                <a:ea typeface="Tahoma" panose="020B0604030504040204" pitchFamily="34" charset="0"/>
                <a:cs typeface="Tahoma" panose="020B0604030504040204" pitchFamily="34" charset="0"/>
              </a:rPr>
              <a:t>plants</a:t>
            </a:r>
            <a:r>
              <a:rPr lang="de-DE" sz="1600" b="1" dirty="0">
                <a:solidFill>
                  <a:srgbClr val="00653A"/>
                </a:solidFill>
                <a:ea typeface="Tahoma" panose="020B0604030504040204" pitchFamily="34" charset="0"/>
                <a:cs typeface="Tahoma" panose="020B0604030504040204" pitchFamily="34" charset="0"/>
              </a:rPr>
              <a:t/>
            </a:r>
            <a:br>
              <a:rPr lang="de-DE" sz="1600" b="1" dirty="0">
                <a:solidFill>
                  <a:srgbClr val="00653A"/>
                </a:solidFill>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in cooperation with the Berliner </a:t>
            </a:r>
            <a:r>
              <a:rPr lang="en-US" sz="1600" dirty="0" err="1">
                <a:solidFill>
                  <a:prstClr val="black"/>
                </a:solidFill>
                <a:latin typeface="+mj-lt"/>
                <a:ea typeface="Tahoma" panose="020B0604030504040204" pitchFamily="34" charset="0"/>
                <a:cs typeface="Tahoma" panose="020B0604030504040204" pitchFamily="34" charset="0"/>
              </a:rPr>
              <a:t>Stadtwerke</a:t>
            </a:r>
            <a:endParaRPr lang="en-US" sz="1600" dirty="0">
              <a:solidFill>
                <a:prstClr val="black"/>
              </a:solidFill>
              <a:latin typeface="+mj-lt"/>
              <a:ea typeface="Tahoma" panose="020B0604030504040204" pitchFamily="34" charset="0"/>
              <a:cs typeface="Tahoma" panose="020B0604030504040204" pitchFamily="34" charset="0"/>
            </a:endParaRPr>
          </a:p>
          <a:p>
            <a:pPr marL="0" indent="0">
              <a:spcBef>
                <a:spcPts val="0"/>
              </a:spcBef>
              <a:spcAft>
                <a:spcPts val="0"/>
              </a:spcAft>
              <a:buNone/>
            </a:pPr>
            <a:endParaRPr lang="de-DE" sz="1600" dirty="0">
              <a:solidFill>
                <a:prstClr val="black"/>
              </a:solidFill>
              <a:latin typeface="+mj-lt"/>
              <a:ea typeface="Tahoma" panose="020B0604030504040204" pitchFamily="34" charset="0"/>
              <a:cs typeface="Tahoma" panose="020B0604030504040204" pitchFamily="34" charset="0"/>
            </a:endParaRPr>
          </a:p>
        </p:txBody>
      </p:sp>
      <p:sp>
        <p:nvSpPr>
          <p:cNvPr id="36" name="Inhaltsplatzhalter 5"/>
          <p:cNvSpPr txBox="1">
            <a:spLocks/>
          </p:cNvSpPr>
          <p:nvPr/>
        </p:nvSpPr>
        <p:spPr>
          <a:xfrm>
            <a:off x="5190200" y="1584566"/>
            <a:ext cx="4458697" cy="4663631"/>
          </a:xfrm>
          <a:prstGeom prst="rect">
            <a:avLst/>
          </a:prstGeom>
        </p:spPr>
        <p:txBody>
          <a:bodyPr>
            <a:noAutofit/>
          </a:bodyPr>
          <a:lstStyle>
            <a:lvl1pPr marL="342900" indent="-342900" algn="l" rtl="0" eaLnBrk="0" fontAlgn="base" hangingPunct="0">
              <a:spcBef>
                <a:spcPct val="20000"/>
              </a:spcBef>
              <a:spcAft>
                <a:spcPct val="0"/>
              </a:spcAft>
              <a:buClr>
                <a:srgbClr val="00653A"/>
              </a:buClr>
              <a:buFont typeface="Wingdings" panose="05000000000000000000" pitchFamily="2" charset="2"/>
              <a:buChar char="Ø"/>
              <a:defRPr sz="1800" kern="1200" baseline="0">
                <a:solidFill>
                  <a:schemeClr val="tx1"/>
                </a:solidFill>
                <a:latin typeface="Tahoma" panose="020B0604030504040204" pitchFamily="34" charset="0"/>
                <a:ea typeface="+mn-ea"/>
                <a:cs typeface="+mn-cs"/>
              </a:defRPr>
            </a:lvl1pPr>
            <a:lvl2pPr marL="742950" indent="-285750" algn="l" rtl="0" eaLnBrk="0" fontAlgn="base" hangingPunct="0">
              <a:spcBef>
                <a:spcPct val="20000"/>
              </a:spcBef>
              <a:spcAft>
                <a:spcPct val="0"/>
              </a:spcAft>
              <a:buClr>
                <a:srgbClr val="00653A"/>
              </a:buClr>
              <a:buFont typeface="Arial" panose="020B0604020202020204" pitchFamily="34" charset="0"/>
              <a:buChar char="•"/>
              <a:defRPr sz="1800" kern="1200" baseline="0">
                <a:solidFill>
                  <a:schemeClr val="tx1"/>
                </a:solidFill>
                <a:latin typeface="Tahoma" panose="020B0604030504040204" pitchFamily="34" charset="0"/>
                <a:ea typeface="+mn-ea"/>
                <a:cs typeface="+mn-cs"/>
              </a:defRPr>
            </a:lvl2pPr>
            <a:lvl3pPr marL="1143000" indent="-228600" algn="l" rtl="0" eaLnBrk="0" fontAlgn="base" hangingPunct="0">
              <a:spcBef>
                <a:spcPct val="20000"/>
              </a:spcBef>
              <a:spcAft>
                <a:spcPct val="0"/>
              </a:spcAft>
              <a:buClr>
                <a:srgbClr val="00653A"/>
              </a:buClr>
              <a:buFont typeface="Arial" charset="0"/>
              <a:buChar char="•"/>
              <a:defRPr sz="1600" kern="1200" baseline="0">
                <a:solidFill>
                  <a:schemeClr val="tx1"/>
                </a:solidFill>
                <a:latin typeface="Tahoma" panose="020B0604030504040204" pitchFamily="34" charset="0"/>
                <a:ea typeface="+mn-ea"/>
                <a:cs typeface="+mn-cs"/>
              </a:defRPr>
            </a:lvl3pPr>
            <a:lvl4pPr marL="1600200" indent="-228600" algn="l" rtl="0" eaLnBrk="0" fontAlgn="base" hangingPunct="0">
              <a:spcBef>
                <a:spcPct val="20000"/>
              </a:spcBef>
              <a:spcAft>
                <a:spcPct val="0"/>
              </a:spcAft>
              <a:buClr>
                <a:srgbClr val="00653A"/>
              </a:buClr>
              <a:buFont typeface="Arial" charset="0"/>
              <a:buChar char="–"/>
              <a:defRPr sz="1400" kern="1200" baseline="0">
                <a:solidFill>
                  <a:schemeClr val="tx1"/>
                </a:solidFill>
                <a:latin typeface="Tahoma" panose="020B0604030504040204" pitchFamily="34" charset="0"/>
                <a:ea typeface="+mn-ea"/>
                <a:cs typeface="+mn-cs"/>
              </a:defRPr>
            </a:lvl4pPr>
            <a:lvl5pPr marL="2057400" indent="-228600" algn="l" rtl="0" eaLnBrk="0" fontAlgn="base" hangingPunct="0">
              <a:spcBef>
                <a:spcPct val="20000"/>
              </a:spcBef>
              <a:spcAft>
                <a:spcPct val="0"/>
              </a:spcAft>
              <a:buClr>
                <a:srgbClr val="00653A"/>
              </a:buClr>
              <a:buFont typeface="Symbol" panose="05050102010706020507" pitchFamily="18" charset="2"/>
              <a:buChar char="-"/>
              <a:defRPr sz="1200" kern="1200" baseline="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de-DE" sz="1600" b="1" dirty="0" err="1">
                <a:solidFill>
                  <a:srgbClr val="00653A"/>
                </a:solidFill>
                <a:latin typeface="+mj-lt"/>
                <a:ea typeface="Tahoma" panose="020B0604030504040204" pitchFamily="34" charset="0"/>
                <a:cs typeface="Tahoma" panose="020B0604030504040204" pitchFamily="34" charset="0"/>
              </a:rPr>
              <a:t>Conversion</a:t>
            </a:r>
            <a:r>
              <a:rPr lang="de-DE" sz="1600" b="1" dirty="0">
                <a:solidFill>
                  <a:srgbClr val="00653A"/>
                </a:solidFill>
                <a:latin typeface="+mj-lt"/>
                <a:ea typeface="Tahoma" panose="020B0604030504040204" pitchFamily="34" charset="0"/>
                <a:cs typeface="Tahoma" panose="020B0604030504040204" pitchFamily="34" charset="0"/>
              </a:rPr>
              <a:t> </a:t>
            </a:r>
            <a:r>
              <a:rPr lang="de-DE" sz="1600" b="1" dirty="0" err="1">
                <a:solidFill>
                  <a:srgbClr val="00653A"/>
                </a:solidFill>
                <a:latin typeface="+mj-lt"/>
                <a:ea typeface="Tahoma" panose="020B0604030504040204" pitchFamily="34" charset="0"/>
                <a:cs typeface="Tahoma" panose="020B0604030504040204" pitchFamily="34" charset="0"/>
              </a:rPr>
              <a:t>to</a:t>
            </a:r>
            <a:r>
              <a:rPr lang="de-DE" sz="1600" b="1" dirty="0">
                <a:solidFill>
                  <a:srgbClr val="00653A"/>
                </a:solidFill>
                <a:latin typeface="+mj-lt"/>
                <a:ea typeface="Tahoma" panose="020B0604030504040204" pitchFamily="34" charset="0"/>
                <a:cs typeface="Tahoma" panose="020B0604030504040204" pitchFamily="34" charset="0"/>
              </a:rPr>
              <a:t> LED</a:t>
            </a:r>
            <a:r>
              <a:rPr lang="de-DE" sz="1600" b="1" dirty="0">
                <a:latin typeface="+mj-lt"/>
                <a:ea typeface="Tahoma" panose="020B0604030504040204" pitchFamily="34" charset="0"/>
                <a:cs typeface="Tahoma" panose="020B0604030504040204" pitchFamily="34" charset="0"/>
              </a:rPr>
              <a:t/>
            </a:r>
            <a:br>
              <a:rPr lang="de-DE" sz="1600" b="1" dirty="0">
                <a:latin typeface="+mj-lt"/>
                <a:ea typeface="Tahoma" panose="020B0604030504040204" pitchFamily="34" charset="0"/>
                <a:cs typeface="Tahoma" panose="020B0604030504040204" pitchFamily="34" charset="0"/>
              </a:rPr>
            </a:br>
            <a:r>
              <a:rPr lang="en-US" sz="1600" dirty="0">
                <a:latin typeface="+mj-lt"/>
                <a:ea typeface="Tahoma" panose="020B0604030504040204" pitchFamily="34" charset="0"/>
                <a:cs typeface="Tahoma" panose="020B0604030504040204" pitchFamily="34" charset="0"/>
              </a:rPr>
              <a:t>Efficiency optimization of artificial lighting. Substitution of conventional fluorescent materials on LED</a:t>
            </a:r>
            <a:endParaRPr lang="de-DE" altLang="de-DE" sz="1600" dirty="0">
              <a:latin typeface="+mj-lt"/>
              <a:ea typeface="Tahoma" panose="020B0604030504040204" pitchFamily="34" charset="0"/>
              <a:cs typeface="Tahoma" panose="020B0604030504040204" pitchFamily="34" charset="0"/>
            </a:endParaRPr>
          </a:p>
          <a:p>
            <a:pPr marL="0" indent="0">
              <a:spcBef>
                <a:spcPts val="0"/>
              </a:spcBef>
              <a:spcAft>
                <a:spcPts val="0"/>
              </a:spcAft>
              <a:buFont typeface="Wingdings" panose="05000000000000000000" pitchFamily="2" charset="2"/>
              <a:buNone/>
            </a:pPr>
            <a:endParaRPr lang="de-DE" altLang="de-DE" sz="1600" dirty="0">
              <a:latin typeface="+mj-lt"/>
              <a:ea typeface="Tahoma" panose="020B0604030504040204" pitchFamily="34" charset="0"/>
              <a:cs typeface="Tahoma" panose="020B0604030504040204" pitchFamily="34" charset="0"/>
            </a:endParaRPr>
          </a:p>
          <a:p>
            <a:pPr marL="0" lvl="0" indent="0" eaLnBrk="1" hangingPunct="1">
              <a:spcBef>
                <a:spcPct val="0"/>
              </a:spcBef>
              <a:spcAft>
                <a:spcPts val="0"/>
              </a:spcAft>
              <a:buClrTx/>
              <a:buNone/>
            </a:pPr>
            <a:r>
              <a:rPr lang="de-DE" sz="1600" b="1" dirty="0" err="1">
                <a:solidFill>
                  <a:srgbClr val="00653A"/>
                </a:solidFill>
                <a:latin typeface="+mj-lt"/>
                <a:ea typeface="Tahoma" panose="020B0604030504040204" pitchFamily="34" charset="0"/>
                <a:cs typeface="Tahoma" panose="020B0604030504040204" pitchFamily="34" charset="0"/>
              </a:rPr>
              <a:t>Digitalization</a:t>
            </a:r>
            <a:r>
              <a:rPr lang="de-DE" sz="1600" b="1" dirty="0">
                <a:solidFill>
                  <a:prstClr val="black"/>
                </a:solidFill>
                <a:latin typeface="+mj-lt"/>
                <a:ea typeface="Tahoma" panose="020B0604030504040204" pitchFamily="34" charset="0"/>
                <a:cs typeface="Tahoma" panose="020B0604030504040204" pitchFamily="34" charset="0"/>
              </a:rPr>
              <a:t/>
            </a:r>
            <a:br>
              <a:rPr lang="de-DE" sz="1600" b="1" dirty="0">
                <a:solidFill>
                  <a:prstClr val="black"/>
                </a:solidFill>
                <a:latin typeface="+mj-lt"/>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Development of a cross-property building management system as well as an energy monitoring and controlling system</a:t>
            </a:r>
            <a:endParaRPr lang="de-DE" sz="1600" dirty="0">
              <a:solidFill>
                <a:prstClr val="black"/>
              </a:solidFill>
              <a:latin typeface="+mj-lt"/>
              <a:ea typeface="Tahoma" panose="020B0604030504040204" pitchFamily="34" charset="0"/>
              <a:cs typeface="Tahoma" panose="020B0604030504040204" pitchFamily="34" charset="0"/>
            </a:endParaRPr>
          </a:p>
          <a:p>
            <a:pPr marL="0" lvl="0" indent="0" eaLnBrk="1" hangingPunct="1">
              <a:spcBef>
                <a:spcPct val="0"/>
              </a:spcBef>
              <a:spcAft>
                <a:spcPts val="0"/>
              </a:spcAft>
              <a:buClrTx/>
              <a:buNone/>
            </a:pPr>
            <a:endParaRPr lang="de-DE" sz="1600" dirty="0">
              <a:solidFill>
                <a:prstClr val="black"/>
              </a:solidFill>
              <a:latin typeface="+mj-lt"/>
              <a:ea typeface="Tahoma" panose="020B0604030504040204" pitchFamily="34" charset="0"/>
              <a:cs typeface="Tahoma" panose="020B0604030504040204" pitchFamily="34" charset="0"/>
            </a:endParaRPr>
          </a:p>
          <a:p>
            <a:pPr marL="0" indent="0" eaLnBrk="1" hangingPunct="1">
              <a:spcBef>
                <a:spcPct val="0"/>
              </a:spcBef>
              <a:spcAft>
                <a:spcPts val="0"/>
              </a:spcAft>
              <a:buClrTx/>
              <a:buNone/>
            </a:pPr>
            <a:r>
              <a:rPr lang="de-DE" sz="1600" b="1" dirty="0">
                <a:solidFill>
                  <a:srgbClr val="00653A"/>
                </a:solidFill>
                <a:latin typeface="+mj-lt"/>
                <a:ea typeface="Tahoma" panose="020B0604030504040204" pitchFamily="34" charset="0"/>
                <a:cs typeface="Tahoma" panose="020B0604030504040204" pitchFamily="34" charset="0"/>
              </a:rPr>
              <a:t>Energy Communities / </a:t>
            </a:r>
            <a:r>
              <a:rPr lang="de-DE" sz="1600" b="1" dirty="0" err="1">
                <a:solidFill>
                  <a:srgbClr val="00653A"/>
                </a:solidFill>
                <a:latin typeface="+mj-lt"/>
                <a:ea typeface="Tahoma" panose="020B0604030504040204" pitchFamily="34" charset="0"/>
                <a:cs typeface="Tahoma" panose="020B0604030504040204" pitchFamily="34" charset="0"/>
              </a:rPr>
              <a:t>Quarters</a:t>
            </a:r>
            <a:r>
              <a:rPr lang="de-DE" sz="1600" b="1" dirty="0">
                <a:solidFill>
                  <a:srgbClr val="00653A"/>
                </a:solidFill>
                <a:latin typeface="+mj-lt"/>
                <a:ea typeface="Tahoma" panose="020B0604030504040204" pitchFamily="34" charset="0"/>
                <a:cs typeface="Tahoma" panose="020B0604030504040204" pitchFamily="34" charset="0"/>
              </a:rPr>
              <a:t/>
            </a:r>
            <a:br>
              <a:rPr lang="de-DE" sz="1600" b="1" dirty="0">
                <a:solidFill>
                  <a:srgbClr val="00653A"/>
                </a:solidFill>
                <a:latin typeface="+mj-lt"/>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Shared use of decentralized energy generation</a:t>
            </a:r>
          </a:p>
          <a:p>
            <a:pPr marL="685800" lvl="1" eaLnBrk="1" hangingPunct="1">
              <a:spcBef>
                <a:spcPct val="0"/>
              </a:spcBef>
              <a:spcAft>
                <a:spcPts val="0"/>
              </a:spcAft>
              <a:buClrTx/>
            </a:pPr>
            <a:r>
              <a:rPr lang="en-US" sz="1600" dirty="0">
                <a:solidFill>
                  <a:prstClr val="black"/>
                </a:solidFill>
                <a:latin typeface="+mj-lt"/>
                <a:ea typeface="Tahoma" panose="020B0604030504040204" pitchFamily="34" charset="0"/>
                <a:cs typeface="Tahoma" panose="020B0604030504040204" pitchFamily="34" charset="0"/>
              </a:rPr>
              <a:t>in customer facilities (BIM properties)</a:t>
            </a:r>
          </a:p>
          <a:p>
            <a:pPr marL="685800" lvl="1" eaLnBrk="1" hangingPunct="1">
              <a:spcBef>
                <a:spcPct val="0"/>
              </a:spcBef>
              <a:spcAft>
                <a:spcPts val="0"/>
              </a:spcAft>
              <a:buClrTx/>
            </a:pPr>
            <a:r>
              <a:rPr lang="en-US" sz="1600" dirty="0">
                <a:solidFill>
                  <a:prstClr val="black"/>
                </a:solidFill>
                <a:latin typeface="+mj-lt"/>
                <a:ea typeface="Tahoma" panose="020B0604030504040204" pitchFamily="34" charset="0"/>
                <a:cs typeface="Tahoma" panose="020B0604030504040204" pitchFamily="34" charset="0"/>
              </a:rPr>
              <a:t>in urban quarters</a:t>
            </a:r>
            <a:r>
              <a:rPr lang="de-DE" sz="1600" dirty="0">
                <a:solidFill>
                  <a:prstClr val="black"/>
                </a:solidFill>
                <a:latin typeface="+mj-lt"/>
                <a:ea typeface="Tahoma" panose="020B0604030504040204" pitchFamily="34" charset="0"/>
                <a:cs typeface="Tahoma" panose="020B0604030504040204" pitchFamily="34" charset="0"/>
              </a:rPr>
              <a:t> </a:t>
            </a:r>
          </a:p>
          <a:p>
            <a:pPr marL="0" lvl="0" indent="0" eaLnBrk="1" hangingPunct="1">
              <a:spcBef>
                <a:spcPct val="0"/>
              </a:spcBef>
              <a:spcAft>
                <a:spcPts val="0"/>
              </a:spcAft>
              <a:buClrTx/>
              <a:buNone/>
            </a:pPr>
            <a:endParaRPr lang="de-DE" sz="1600" dirty="0">
              <a:solidFill>
                <a:prstClr val="black"/>
              </a:solidFill>
              <a:latin typeface="+mj-lt"/>
              <a:ea typeface="Tahoma" panose="020B0604030504040204" pitchFamily="34" charset="0"/>
              <a:cs typeface="Tahoma" panose="020B0604030504040204" pitchFamily="34" charset="0"/>
            </a:endParaRPr>
          </a:p>
          <a:p>
            <a:pPr marL="0" lvl="0" indent="0" eaLnBrk="1" hangingPunct="1">
              <a:spcBef>
                <a:spcPct val="0"/>
              </a:spcBef>
              <a:spcAft>
                <a:spcPts val="1800"/>
              </a:spcAft>
              <a:buClrTx/>
              <a:buNone/>
            </a:pPr>
            <a:r>
              <a:rPr lang="de-DE" sz="1600" b="1" dirty="0" err="1">
                <a:solidFill>
                  <a:srgbClr val="00653A"/>
                </a:solidFill>
                <a:latin typeface="+mj-lt"/>
                <a:ea typeface="Tahoma" panose="020B0604030504040204" pitchFamily="34" charset="0"/>
                <a:cs typeface="Tahoma" panose="020B0604030504040204" pitchFamily="34" charset="0"/>
              </a:rPr>
              <a:t>Voltage</a:t>
            </a:r>
            <a:r>
              <a:rPr lang="de-DE" sz="1600" b="1" dirty="0">
                <a:solidFill>
                  <a:srgbClr val="00653A"/>
                </a:solidFill>
                <a:latin typeface="+mj-lt"/>
                <a:ea typeface="Tahoma" panose="020B0604030504040204" pitchFamily="34" charset="0"/>
                <a:cs typeface="Tahoma" panose="020B0604030504040204" pitchFamily="34" charset="0"/>
              </a:rPr>
              <a:t> </a:t>
            </a:r>
            <a:r>
              <a:rPr lang="de-DE" sz="1600" b="1" dirty="0" err="1">
                <a:solidFill>
                  <a:srgbClr val="00653A"/>
                </a:solidFill>
                <a:latin typeface="+mj-lt"/>
                <a:ea typeface="Tahoma" panose="020B0604030504040204" pitchFamily="34" charset="0"/>
                <a:cs typeface="Tahoma" panose="020B0604030504040204" pitchFamily="34" charset="0"/>
              </a:rPr>
              <a:t>management</a:t>
            </a:r>
            <a:r>
              <a:rPr lang="de-DE" sz="1600" b="1" dirty="0">
                <a:solidFill>
                  <a:prstClr val="black"/>
                </a:solidFill>
                <a:latin typeface="+mj-lt"/>
                <a:ea typeface="Tahoma" panose="020B0604030504040204" pitchFamily="34" charset="0"/>
                <a:cs typeface="Tahoma" panose="020B0604030504040204" pitchFamily="34" charset="0"/>
              </a:rPr>
              <a:t/>
            </a:r>
            <a:br>
              <a:rPr lang="de-DE" sz="1600" b="1" dirty="0">
                <a:solidFill>
                  <a:prstClr val="black"/>
                </a:solidFill>
                <a:latin typeface="+mj-lt"/>
                <a:ea typeface="Tahoma" panose="020B0604030504040204" pitchFamily="34" charset="0"/>
                <a:cs typeface="Tahoma" panose="020B0604030504040204" pitchFamily="34" charset="0"/>
              </a:rPr>
            </a:br>
            <a:r>
              <a:rPr lang="en-US" sz="1600" dirty="0">
                <a:solidFill>
                  <a:prstClr val="black"/>
                </a:solidFill>
                <a:latin typeface="+mj-lt"/>
                <a:ea typeface="Tahoma" panose="020B0604030504040204" pitchFamily="34" charset="0"/>
                <a:cs typeface="Tahoma" panose="020B0604030504040204" pitchFamily="34" charset="0"/>
              </a:rPr>
              <a:t>Optimization of the power grid quality, regulation of the supply voltage</a:t>
            </a:r>
            <a:endParaRPr lang="de-DE" sz="1600" dirty="0">
              <a:solidFill>
                <a:prstClr val="black"/>
              </a:solidFill>
              <a:latin typeface="+mj-lt"/>
              <a:ea typeface="Tahoma" panose="020B0604030504040204" pitchFamily="34" charset="0"/>
              <a:cs typeface="Tahoma" panose="020B0604030504040204" pitchFamily="34" charset="0"/>
            </a:endParaRPr>
          </a:p>
          <a:p>
            <a:pPr marL="0" indent="0">
              <a:spcAft>
                <a:spcPts val="1800"/>
              </a:spcAft>
              <a:buFont typeface="Wingdings" panose="05000000000000000000" pitchFamily="2" charset="2"/>
              <a:buNone/>
            </a:pPr>
            <a:endParaRPr lang="de-DE" altLang="de-DE" sz="16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322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fontScale="90000"/>
          </a:bodyPr>
          <a:lstStyle/>
          <a:p>
            <a:r>
              <a:rPr lang="en-US" dirty="0" err="1" smtClean="0"/>
              <a:t>Intracting</a:t>
            </a:r>
            <a:r>
              <a:rPr lang="en-US" dirty="0" smtClean="0"/>
              <a:t> example: </a:t>
            </a:r>
            <a:r>
              <a:rPr lang="en-US" dirty="0"/>
              <a:t>Berlin Secondary College for</a:t>
            </a:r>
            <a:br>
              <a:rPr lang="en-US" dirty="0"/>
            </a:br>
            <a:r>
              <a:rPr lang="en-US" dirty="0"/>
              <a:t>Information and Medical Equipment Technology</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5</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3968191" y="4995159"/>
            <a:ext cx="5592559" cy="731385"/>
          </a:xfrm>
        </p:spPr>
        <p:txBody>
          <a:bodyPr>
            <a:normAutofit fontScale="77500" lnSpcReduction="20000"/>
          </a:bodyPr>
          <a:lstStyle/>
          <a:p>
            <a:pPr marL="0" indent="0">
              <a:buNone/>
            </a:pPr>
            <a:r>
              <a:rPr lang="en-US" dirty="0"/>
              <a:t>OSZ IMT college was founded in 2002 and is the biggest school of its kind in Berlin with around 3.000 students and 160 teachers. The students are, on average, between 16 and 22 years old.</a:t>
            </a:r>
            <a:endParaRPr lang="it-IT" dirty="0"/>
          </a:p>
        </p:txBody>
      </p:sp>
      <p:pic>
        <p:nvPicPr>
          <p:cNvPr id="5" name="Grafik 4">
            <a:extLst>
              <a:ext uri="{FF2B5EF4-FFF2-40B4-BE49-F238E27FC236}">
                <a16:creationId xmlns:a16="http://schemas.microsoft.com/office/drawing/2014/main" id="{6E73A90D-6CB8-4686-8681-A9593621FBDE}"/>
              </a:ext>
            </a:extLst>
          </p:cNvPr>
          <p:cNvPicPr>
            <a:picLocks noChangeAspect="1"/>
          </p:cNvPicPr>
          <p:nvPr/>
        </p:nvPicPr>
        <p:blipFill>
          <a:blip r:embed="rId3"/>
          <a:stretch>
            <a:fillRect/>
          </a:stretch>
        </p:blipFill>
        <p:spPr>
          <a:xfrm>
            <a:off x="460201" y="1465490"/>
            <a:ext cx="3354418" cy="3233934"/>
          </a:xfrm>
          <a:prstGeom prst="rect">
            <a:avLst/>
          </a:prstGeom>
        </p:spPr>
      </p:pic>
      <p:graphicFrame>
        <p:nvGraphicFramePr>
          <p:cNvPr id="10" name="Objekt 9">
            <a:extLst>
              <a:ext uri="{FF2B5EF4-FFF2-40B4-BE49-F238E27FC236}">
                <a16:creationId xmlns:a16="http://schemas.microsoft.com/office/drawing/2014/main" id="{844B6913-44EB-4175-A91B-CD63E6CD48C9}"/>
              </a:ext>
            </a:extLst>
          </p:cNvPr>
          <p:cNvGraphicFramePr>
            <a:graphicFrameLocks noChangeAspect="1"/>
          </p:cNvGraphicFramePr>
          <p:nvPr>
            <p:extLst>
              <p:ext uri="{D42A27DB-BD31-4B8C-83A1-F6EECF244321}">
                <p14:modId xmlns:p14="http://schemas.microsoft.com/office/powerpoint/2010/main" val="3398303796"/>
              </p:ext>
            </p:extLst>
          </p:nvPr>
        </p:nvGraphicFramePr>
        <p:xfrm>
          <a:off x="3954352" y="1490048"/>
          <a:ext cx="5606398" cy="3367379"/>
        </p:xfrm>
        <a:graphic>
          <a:graphicData uri="http://schemas.openxmlformats.org/presentationml/2006/ole">
            <mc:AlternateContent xmlns:mc="http://schemas.openxmlformats.org/markup-compatibility/2006">
              <mc:Choice xmlns:v="urn:schemas-microsoft-com:vml" Requires="v">
                <p:oleObj spid="_x0000_s1230" name="Worksheet" r:id="rId4" imgW="4023468" imgH="2415528" progId="Excel.Sheet.12">
                  <p:embed/>
                </p:oleObj>
              </mc:Choice>
              <mc:Fallback>
                <p:oleObj name="Worksheet" r:id="rId4" imgW="4023468" imgH="2415528" progId="Excel.Sheet.12">
                  <p:embed/>
                  <p:pic>
                    <p:nvPicPr>
                      <p:cNvPr id="7" name="Objekt 6">
                        <a:extLst>
                          <a:ext uri="{FF2B5EF4-FFF2-40B4-BE49-F238E27FC236}">
                            <a16:creationId xmlns:a16="http://schemas.microsoft.com/office/drawing/2014/main" id="{304305A0-78C5-4E40-A377-CD90AD1C3AD6}"/>
                          </a:ext>
                        </a:extLst>
                      </p:cNvPr>
                      <p:cNvPicPr/>
                      <p:nvPr/>
                    </p:nvPicPr>
                    <p:blipFill>
                      <a:blip r:embed="rId5"/>
                      <a:stretch>
                        <a:fillRect/>
                      </a:stretch>
                    </p:blipFill>
                    <p:spPr>
                      <a:xfrm>
                        <a:off x="3954352" y="1490048"/>
                        <a:ext cx="5606398" cy="3367379"/>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6ABB8FFB-55B3-4270-9BF5-AE0EA48E3557}"/>
              </a:ext>
            </a:extLst>
          </p:cNvPr>
          <p:cNvGraphicFramePr>
            <a:graphicFrameLocks noChangeAspect="1"/>
          </p:cNvGraphicFramePr>
          <p:nvPr>
            <p:extLst>
              <p:ext uri="{D42A27DB-BD31-4B8C-83A1-F6EECF244321}">
                <p14:modId xmlns:p14="http://schemas.microsoft.com/office/powerpoint/2010/main" val="3793214428"/>
              </p:ext>
            </p:extLst>
          </p:nvPr>
        </p:nvGraphicFramePr>
        <p:xfrm>
          <a:off x="460199" y="4776486"/>
          <a:ext cx="3354417" cy="1755118"/>
        </p:xfrm>
        <a:graphic>
          <a:graphicData uri="http://schemas.openxmlformats.org/presentationml/2006/ole">
            <mc:AlternateContent xmlns:mc="http://schemas.openxmlformats.org/markup-compatibility/2006">
              <mc:Choice xmlns:v="urn:schemas-microsoft-com:vml" Requires="v">
                <p:oleObj spid="_x0000_s1231" name="Worksheet" r:id="rId6" imgW="2461235" imgH="1287792" progId="Excel.Sheet.12">
                  <p:embed/>
                </p:oleObj>
              </mc:Choice>
              <mc:Fallback>
                <p:oleObj name="Worksheet" r:id="rId6" imgW="2461235" imgH="1287792" progId="Excel.Sheet.12">
                  <p:embed/>
                  <p:pic>
                    <p:nvPicPr>
                      <p:cNvPr id="0" name=""/>
                      <p:cNvPicPr/>
                      <p:nvPr/>
                    </p:nvPicPr>
                    <p:blipFill>
                      <a:blip r:embed="rId7"/>
                      <a:stretch>
                        <a:fillRect/>
                      </a:stretch>
                    </p:blipFill>
                    <p:spPr>
                      <a:xfrm>
                        <a:off x="460199" y="4776486"/>
                        <a:ext cx="3354417" cy="1755118"/>
                      </a:xfrm>
                      <a:prstGeom prst="rect">
                        <a:avLst/>
                      </a:prstGeom>
                    </p:spPr>
                  </p:pic>
                </p:oleObj>
              </mc:Fallback>
            </mc:AlternateContent>
          </a:graphicData>
        </a:graphic>
      </p:graphicFrame>
    </p:spTree>
    <p:extLst>
      <p:ext uri="{BB962C8B-B14F-4D97-AF65-F5344CB8AC3E}">
        <p14:creationId xmlns:p14="http://schemas.microsoft.com/office/powerpoint/2010/main" val="2094904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fontScale="90000"/>
          </a:bodyPr>
          <a:lstStyle/>
          <a:p>
            <a:r>
              <a:rPr lang="en-US" dirty="0" smtClean="0"/>
              <a:t>Concept-based contract award</a:t>
            </a:r>
            <a:r>
              <a:rPr lang="en-US" dirty="0"/>
              <a:t/>
            </a:r>
            <a:br>
              <a:rPr lang="en-US" dirty="0"/>
            </a:br>
            <a:r>
              <a:rPr lang="en-US" dirty="0" smtClean="0"/>
              <a:t>(General contractor model / internal funding)</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6</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589509" y="1477824"/>
            <a:ext cx="8950500" cy="2893291"/>
          </a:xfrm>
        </p:spPr>
        <p:txBody>
          <a:bodyPr>
            <a:normAutofit/>
          </a:bodyPr>
          <a:lstStyle/>
          <a:p>
            <a:r>
              <a:rPr lang="en-US" dirty="0"/>
              <a:t>Heating technology – CHP</a:t>
            </a:r>
          </a:p>
          <a:p>
            <a:r>
              <a:rPr lang="it-IT" dirty="0" err="1"/>
              <a:t>Heating</a:t>
            </a:r>
            <a:r>
              <a:rPr lang="it-IT" dirty="0"/>
              <a:t> </a:t>
            </a:r>
            <a:r>
              <a:rPr lang="it-IT" dirty="0" err="1"/>
              <a:t>technology</a:t>
            </a:r>
            <a:r>
              <a:rPr lang="it-IT" dirty="0"/>
              <a:t> - </a:t>
            </a:r>
            <a:r>
              <a:rPr lang="it-IT" dirty="0" err="1"/>
              <a:t>further</a:t>
            </a:r>
            <a:r>
              <a:rPr lang="it-IT" dirty="0"/>
              <a:t> </a:t>
            </a:r>
            <a:r>
              <a:rPr lang="it-IT" dirty="0" err="1"/>
              <a:t>measures</a:t>
            </a:r>
            <a:r>
              <a:rPr lang="it-IT" dirty="0"/>
              <a:t> (e.g. </a:t>
            </a:r>
            <a:r>
              <a:rPr lang="en-US" dirty="0"/>
              <a:t>optimization of the system hydraulics)</a:t>
            </a:r>
            <a:endParaRPr lang="it-IT" dirty="0"/>
          </a:p>
          <a:p>
            <a:r>
              <a:rPr lang="it-IT" dirty="0" err="1"/>
              <a:t>Ventilation</a:t>
            </a:r>
            <a:r>
              <a:rPr lang="it-IT" dirty="0"/>
              <a:t> </a:t>
            </a:r>
            <a:r>
              <a:rPr lang="it-IT" dirty="0" err="1"/>
              <a:t>technology</a:t>
            </a:r>
            <a:endParaRPr lang="it-IT" dirty="0"/>
          </a:p>
          <a:p>
            <a:r>
              <a:rPr lang="it-IT" dirty="0" err="1"/>
              <a:t>Artificial</a:t>
            </a:r>
            <a:r>
              <a:rPr lang="it-IT" dirty="0"/>
              <a:t> lighting</a:t>
            </a:r>
          </a:p>
          <a:p>
            <a:r>
              <a:rPr lang="it-IT" dirty="0" err="1"/>
              <a:t>Measurement</a:t>
            </a:r>
            <a:r>
              <a:rPr lang="it-IT" dirty="0"/>
              <a:t> and control </a:t>
            </a:r>
            <a:r>
              <a:rPr lang="it-IT" dirty="0" err="1"/>
              <a:t>equipment</a:t>
            </a:r>
            <a:endParaRPr lang="it-IT" dirty="0"/>
          </a:p>
          <a:p>
            <a:r>
              <a:rPr lang="it-IT" dirty="0" err="1"/>
              <a:t>Various</a:t>
            </a:r>
            <a:r>
              <a:rPr lang="it-IT" dirty="0"/>
              <a:t> </a:t>
            </a:r>
            <a:r>
              <a:rPr lang="it-IT" dirty="0" err="1"/>
              <a:t>measures</a:t>
            </a:r>
            <a:r>
              <a:rPr lang="it-IT" dirty="0"/>
              <a:t> (e.g. </a:t>
            </a:r>
            <a:r>
              <a:rPr lang="it-IT" dirty="0" err="1"/>
              <a:t>optimization</a:t>
            </a:r>
            <a:r>
              <a:rPr lang="it-IT" dirty="0"/>
              <a:t> </a:t>
            </a:r>
            <a:r>
              <a:rPr lang="en-US" dirty="0"/>
              <a:t>of the central refrigeration system)</a:t>
            </a:r>
            <a:endParaRPr lang="it-IT" dirty="0"/>
          </a:p>
          <a:p>
            <a:r>
              <a:rPr lang="it-IT" dirty="0" err="1"/>
              <a:t>Controlling</a:t>
            </a:r>
            <a:r>
              <a:rPr lang="it-IT" dirty="0"/>
              <a:t> and monitoring system (web-</a:t>
            </a:r>
            <a:r>
              <a:rPr lang="it-IT" dirty="0" err="1"/>
              <a:t>based</a:t>
            </a:r>
            <a:r>
              <a:rPr lang="it-IT" dirty="0"/>
              <a:t> building management system)</a:t>
            </a:r>
          </a:p>
          <a:p>
            <a:r>
              <a:rPr lang="it-IT" dirty="0"/>
              <a:t>Concept of user </a:t>
            </a:r>
            <a:r>
              <a:rPr lang="it-IT" dirty="0" err="1"/>
              <a:t>motivation</a:t>
            </a:r>
            <a:endParaRPr lang="it-IT" dirty="0"/>
          </a:p>
          <a:p>
            <a:endParaRPr lang="it-IT" dirty="0"/>
          </a:p>
          <a:p>
            <a:endParaRPr lang="it-IT" dirty="0"/>
          </a:p>
          <a:p>
            <a:endParaRPr lang="it-IT" dirty="0"/>
          </a:p>
        </p:txBody>
      </p:sp>
      <p:pic>
        <p:nvPicPr>
          <p:cNvPr id="10" name="Grafik 9">
            <a:extLst>
              <a:ext uri="{FF2B5EF4-FFF2-40B4-BE49-F238E27FC236}">
                <a16:creationId xmlns:a16="http://schemas.microsoft.com/office/drawing/2014/main" id="{ACD938C6-DCF6-4821-9186-15BAD23923E8}"/>
              </a:ext>
            </a:extLst>
          </p:cNvPr>
          <p:cNvPicPr>
            <a:picLocks noChangeAspect="1"/>
          </p:cNvPicPr>
          <p:nvPr/>
        </p:nvPicPr>
        <p:blipFill>
          <a:blip r:embed="rId2"/>
          <a:stretch>
            <a:fillRect/>
          </a:stretch>
        </p:blipFill>
        <p:spPr>
          <a:xfrm>
            <a:off x="4852324" y="4585279"/>
            <a:ext cx="4053647" cy="1882977"/>
          </a:xfrm>
          <a:prstGeom prst="rect">
            <a:avLst/>
          </a:prstGeom>
        </p:spPr>
      </p:pic>
      <p:pic>
        <p:nvPicPr>
          <p:cNvPr id="11" name="Grafik 10">
            <a:extLst>
              <a:ext uri="{FF2B5EF4-FFF2-40B4-BE49-F238E27FC236}">
                <a16:creationId xmlns:a16="http://schemas.microsoft.com/office/drawing/2014/main" id="{E2383E51-F076-470E-8B3D-458E503A98ED}"/>
              </a:ext>
            </a:extLst>
          </p:cNvPr>
          <p:cNvPicPr>
            <a:picLocks noChangeAspect="1"/>
          </p:cNvPicPr>
          <p:nvPr/>
        </p:nvPicPr>
        <p:blipFill>
          <a:blip r:embed="rId3"/>
          <a:stretch>
            <a:fillRect/>
          </a:stretch>
        </p:blipFill>
        <p:spPr>
          <a:xfrm>
            <a:off x="747821" y="4453653"/>
            <a:ext cx="3733206" cy="2051547"/>
          </a:xfrm>
          <a:prstGeom prst="rect">
            <a:avLst/>
          </a:prstGeom>
        </p:spPr>
      </p:pic>
    </p:spTree>
    <p:extLst>
      <p:ext uri="{BB962C8B-B14F-4D97-AF65-F5344CB8AC3E}">
        <p14:creationId xmlns:p14="http://schemas.microsoft.com/office/powerpoint/2010/main" val="174269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a:bodyPr>
          <a:lstStyle/>
          <a:p>
            <a:r>
              <a:rPr lang="en-US" dirty="0"/>
              <a:t>P</a:t>
            </a:r>
            <a:r>
              <a:rPr lang="en-US" dirty="0" smtClean="0"/>
              <a:t>erformance incentive agreement</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7</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495301" y="1527382"/>
            <a:ext cx="6136408" cy="5048909"/>
          </a:xfrm>
        </p:spPr>
        <p:txBody>
          <a:bodyPr>
            <a:normAutofit/>
          </a:bodyPr>
          <a:lstStyle/>
          <a:p>
            <a:pPr>
              <a:spcBef>
                <a:spcPts val="600"/>
              </a:spcBef>
            </a:pPr>
            <a:r>
              <a:rPr lang="en-US" dirty="0" smtClean="0"/>
              <a:t>EPC arrangement </a:t>
            </a:r>
            <a:r>
              <a:rPr lang="en-US" dirty="0"/>
              <a:t>using an </a:t>
            </a:r>
            <a:r>
              <a:rPr lang="en-US" b="1" dirty="0"/>
              <a:t>internal </a:t>
            </a:r>
            <a:r>
              <a:rPr lang="en-US" b="1" dirty="0" smtClean="0"/>
              <a:t>fund model</a:t>
            </a:r>
            <a:endParaRPr lang="en-US" b="1" dirty="0"/>
          </a:p>
          <a:p>
            <a:pPr>
              <a:spcBef>
                <a:spcPts val="600"/>
              </a:spcBef>
            </a:pPr>
            <a:r>
              <a:rPr lang="en-US" dirty="0"/>
              <a:t>A simpler contractual guarantee making a portion of payment conditional on performance (Energy Performance-Related Payment)</a:t>
            </a:r>
          </a:p>
          <a:p>
            <a:pPr>
              <a:spcBef>
                <a:spcPts val="600"/>
              </a:spcBef>
            </a:pPr>
            <a:r>
              <a:rPr lang="en-US" dirty="0"/>
              <a:t>The contractor's right to remuneration is made up of the following components:</a:t>
            </a:r>
          </a:p>
          <a:p>
            <a:pPr marL="800100" lvl="1" indent="-342900">
              <a:spcBef>
                <a:spcPts val="600"/>
              </a:spcBef>
              <a:buFont typeface="+mj-lt"/>
              <a:buAutoNum type="alphaLcPeriod"/>
            </a:pPr>
            <a:r>
              <a:rPr lang="en-US" b="1" dirty="0"/>
              <a:t>Investment share</a:t>
            </a:r>
            <a:r>
              <a:rPr lang="en-US" dirty="0"/>
              <a:t>: 80% of the total investment</a:t>
            </a:r>
          </a:p>
          <a:p>
            <a:pPr marL="800100" lvl="1" indent="-342900">
              <a:spcBef>
                <a:spcPts val="600"/>
              </a:spcBef>
              <a:buFont typeface="+mj-lt"/>
              <a:buAutoNum type="alphaLcPeriod"/>
            </a:pPr>
            <a:r>
              <a:rPr lang="en-US" b="1" dirty="0"/>
              <a:t>Performance share</a:t>
            </a:r>
            <a:r>
              <a:rPr lang="en-US" dirty="0"/>
              <a:t>: 20% of the total investment</a:t>
            </a:r>
          </a:p>
          <a:p>
            <a:pPr>
              <a:spcBef>
                <a:spcPts val="600"/>
              </a:spcBef>
            </a:pPr>
            <a:r>
              <a:rPr lang="en-US" dirty="0"/>
              <a:t>If less than 70% of the savings target is achieved, the contractor is no longer entitled to compensation for the performance share</a:t>
            </a:r>
          </a:p>
          <a:p>
            <a:pPr>
              <a:spcBef>
                <a:spcPts val="600"/>
              </a:spcBef>
            </a:pPr>
            <a:r>
              <a:rPr lang="en-US" dirty="0"/>
              <a:t>If the CO</a:t>
            </a:r>
            <a:r>
              <a:rPr lang="en-US" baseline="-25000" dirty="0"/>
              <a:t>2</a:t>
            </a:r>
            <a:r>
              <a:rPr lang="en-US" dirty="0"/>
              <a:t> emissions are reduced by 70% of the savings target, the contractor will receive 40% of the performance share. With savings of over 70%, the entitlement to remuneration for the performance share increases in a ratio of 1:2</a:t>
            </a:r>
          </a:p>
        </p:txBody>
      </p:sp>
      <p:graphicFrame>
        <p:nvGraphicFramePr>
          <p:cNvPr id="14" name="Objekt 13">
            <a:extLst>
              <a:ext uri="{FF2B5EF4-FFF2-40B4-BE49-F238E27FC236}">
                <a16:creationId xmlns:a16="http://schemas.microsoft.com/office/drawing/2014/main" id="{E5783E30-47E1-42D4-BC6D-45B20F759C98}"/>
              </a:ext>
            </a:extLst>
          </p:cNvPr>
          <p:cNvGraphicFramePr>
            <a:graphicFrameLocks noChangeAspect="1"/>
          </p:cNvGraphicFramePr>
          <p:nvPr>
            <p:extLst>
              <p:ext uri="{D42A27DB-BD31-4B8C-83A1-F6EECF244321}">
                <p14:modId xmlns:p14="http://schemas.microsoft.com/office/powerpoint/2010/main" val="271123980"/>
              </p:ext>
            </p:extLst>
          </p:nvPr>
        </p:nvGraphicFramePr>
        <p:xfrm>
          <a:off x="6622175" y="1857252"/>
          <a:ext cx="2808143" cy="4191800"/>
        </p:xfrm>
        <a:graphic>
          <a:graphicData uri="http://schemas.openxmlformats.org/presentationml/2006/ole">
            <mc:AlternateContent xmlns:mc="http://schemas.openxmlformats.org/markup-compatibility/2006">
              <mc:Choice xmlns:v="urn:schemas-microsoft-com:vml" Requires="v">
                <p:oleObj spid="_x0000_s2150" name="Worksheet" r:id="rId3" imgW="1965919" imgH="2933712" progId="Excel.Sheet.12">
                  <p:embed/>
                </p:oleObj>
              </mc:Choice>
              <mc:Fallback>
                <p:oleObj name="Worksheet" r:id="rId3" imgW="1965919" imgH="2933712" progId="Excel.Sheet.12">
                  <p:embed/>
                  <p:pic>
                    <p:nvPicPr>
                      <p:cNvPr id="0" name=""/>
                      <p:cNvPicPr/>
                      <p:nvPr/>
                    </p:nvPicPr>
                    <p:blipFill>
                      <a:blip r:embed="rId4"/>
                      <a:stretch>
                        <a:fillRect/>
                      </a:stretch>
                    </p:blipFill>
                    <p:spPr>
                      <a:xfrm>
                        <a:off x="6622175" y="1857252"/>
                        <a:ext cx="2808143" cy="4191800"/>
                      </a:xfrm>
                      <a:prstGeom prst="rect">
                        <a:avLst/>
                      </a:prstGeom>
                    </p:spPr>
                  </p:pic>
                </p:oleObj>
              </mc:Fallback>
            </mc:AlternateContent>
          </a:graphicData>
        </a:graphic>
      </p:graphicFrame>
    </p:spTree>
    <p:extLst>
      <p:ext uri="{BB962C8B-B14F-4D97-AF65-F5344CB8AC3E}">
        <p14:creationId xmlns:p14="http://schemas.microsoft.com/office/powerpoint/2010/main" val="1022553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a:bodyPr>
          <a:lstStyle/>
          <a:p>
            <a:r>
              <a:rPr lang="en-US" dirty="0" smtClean="0"/>
              <a:t>Selection </a:t>
            </a:r>
            <a:r>
              <a:rPr lang="en-US" dirty="0" smtClean="0"/>
              <a:t>of buildings </a:t>
            </a:r>
            <a:r>
              <a:rPr lang="en-US" dirty="0" smtClean="0"/>
              <a:t>for technology rollouts</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8</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495301" y="1527382"/>
            <a:ext cx="8990444" cy="4947309"/>
          </a:xfrm>
        </p:spPr>
        <p:txBody>
          <a:bodyPr>
            <a:normAutofit/>
          </a:bodyPr>
          <a:lstStyle/>
          <a:p>
            <a:pPr>
              <a:spcBef>
                <a:spcPts val="600"/>
              </a:spcBef>
            </a:pPr>
            <a:r>
              <a:rPr lang="en-US" sz="2000" dirty="0"/>
              <a:t>With </a:t>
            </a:r>
            <a:r>
              <a:rPr lang="en-US" sz="2000" dirty="0" smtClean="0"/>
              <a:t>the </a:t>
            </a:r>
            <a:r>
              <a:rPr lang="en-US" sz="2000" b="1" dirty="0" smtClean="0"/>
              <a:t>internal energy efficiency fund</a:t>
            </a:r>
            <a:r>
              <a:rPr lang="en-US" sz="2000" dirty="0"/>
              <a:t>, in addition to the holistic energy </a:t>
            </a:r>
            <a:r>
              <a:rPr lang="en-US" sz="2000" dirty="0" err="1"/>
              <a:t>modernisation</a:t>
            </a:r>
            <a:r>
              <a:rPr lang="en-US" sz="2000" dirty="0"/>
              <a:t> of large property complexes </a:t>
            </a:r>
            <a:r>
              <a:rPr lang="en-US" sz="2000" dirty="0" smtClean="0"/>
              <a:t>a </a:t>
            </a:r>
            <a:r>
              <a:rPr lang="en-US" sz="2000" dirty="0"/>
              <a:t>series of technology rollouts were initiated for a large number of </a:t>
            </a:r>
            <a:r>
              <a:rPr lang="en-US" sz="2000" b="1" dirty="0"/>
              <a:t>small and </a:t>
            </a:r>
            <a:r>
              <a:rPr lang="en-US" sz="2000" b="1" dirty="0" smtClean="0"/>
              <a:t>medium-sized properties </a:t>
            </a:r>
            <a:r>
              <a:rPr lang="en-US" sz="2000" dirty="0" smtClean="0"/>
              <a:t>(annual </a:t>
            </a:r>
            <a:r>
              <a:rPr lang="en-US" sz="2000" dirty="0"/>
              <a:t>energy costs </a:t>
            </a:r>
            <a:r>
              <a:rPr lang="en-US" sz="2000" dirty="0" smtClean="0"/>
              <a:t>below </a:t>
            </a:r>
            <a:r>
              <a:rPr lang="en-US" sz="2000" dirty="0"/>
              <a:t>100,000 </a:t>
            </a:r>
            <a:r>
              <a:rPr lang="en-US" sz="2000" dirty="0" smtClean="0"/>
              <a:t>euros):</a:t>
            </a:r>
            <a:endParaRPr lang="en-US" sz="2000" dirty="0"/>
          </a:p>
          <a:p>
            <a:pPr lvl="1">
              <a:spcBef>
                <a:spcPts val="600"/>
              </a:spcBef>
            </a:pPr>
            <a:r>
              <a:rPr lang="en-US" sz="2000" dirty="0" smtClean="0"/>
              <a:t>Heating </a:t>
            </a:r>
            <a:r>
              <a:rPr lang="en-US" sz="2000" dirty="0"/>
              <a:t>system </a:t>
            </a:r>
            <a:r>
              <a:rPr lang="en-US" sz="2000" dirty="0" err="1"/>
              <a:t>optimisation</a:t>
            </a:r>
            <a:r>
              <a:rPr lang="en-US" sz="2000" dirty="0"/>
              <a:t> </a:t>
            </a:r>
            <a:r>
              <a:rPr lang="en-US" sz="2000" dirty="0" smtClean="0"/>
              <a:t>in cultural and policy properties</a:t>
            </a:r>
          </a:p>
          <a:p>
            <a:pPr lvl="1">
              <a:spcBef>
                <a:spcPts val="600"/>
              </a:spcBef>
            </a:pPr>
            <a:r>
              <a:rPr lang="en-US" sz="2000" dirty="0"/>
              <a:t>Individual room temperature </a:t>
            </a:r>
            <a:r>
              <a:rPr lang="en-US" sz="2000" dirty="0" smtClean="0"/>
              <a:t>control </a:t>
            </a:r>
            <a:r>
              <a:rPr lang="en-US" sz="2000" dirty="0" smtClean="0"/>
              <a:t>in school buildings</a:t>
            </a:r>
          </a:p>
          <a:p>
            <a:pPr lvl="1">
              <a:spcBef>
                <a:spcPts val="600"/>
              </a:spcBef>
            </a:pPr>
            <a:r>
              <a:rPr lang="en-US" sz="2000" dirty="0"/>
              <a:t>Conversion to </a:t>
            </a:r>
            <a:r>
              <a:rPr lang="en-US" sz="2000" dirty="0" smtClean="0"/>
              <a:t>LED in all property segments</a:t>
            </a:r>
          </a:p>
          <a:p>
            <a:pPr lvl="1">
              <a:spcBef>
                <a:spcPts val="600"/>
              </a:spcBef>
            </a:pPr>
            <a:r>
              <a:rPr lang="en-US" sz="2000" dirty="0" smtClean="0"/>
              <a:t>Smart </a:t>
            </a:r>
            <a:r>
              <a:rPr lang="en-US" sz="2000" dirty="0" smtClean="0"/>
              <a:t>Heat pump program for selected </a:t>
            </a:r>
            <a:r>
              <a:rPr lang="en-US" sz="2000" dirty="0" smtClean="0"/>
              <a:t>properties</a:t>
            </a:r>
          </a:p>
          <a:p>
            <a:pPr lvl="1">
              <a:spcBef>
                <a:spcPts val="600"/>
              </a:spcBef>
            </a:pPr>
            <a:r>
              <a:rPr lang="en-US" sz="2000" dirty="0"/>
              <a:t>Real-time energy management </a:t>
            </a:r>
            <a:r>
              <a:rPr lang="en-US" sz="2000" dirty="0" smtClean="0"/>
              <a:t>systems </a:t>
            </a:r>
            <a:r>
              <a:rPr lang="en-US" sz="2000" dirty="0" smtClean="0"/>
              <a:t>in all property segments</a:t>
            </a:r>
            <a:endParaRPr lang="en-US" sz="2000" dirty="0" smtClean="0"/>
          </a:p>
          <a:p>
            <a:pPr>
              <a:spcBef>
                <a:spcPts val="600"/>
              </a:spcBef>
            </a:pPr>
            <a:r>
              <a:rPr lang="en-US" sz="2000" dirty="0" smtClean="0"/>
              <a:t>As </a:t>
            </a:r>
            <a:r>
              <a:rPr lang="en-US" sz="2000" dirty="0"/>
              <a:t>part of the </a:t>
            </a:r>
            <a:r>
              <a:rPr lang="en-US" sz="2000" dirty="0" smtClean="0"/>
              <a:t>selection strategy</a:t>
            </a:r>
            <a:r>
              <a:rPr lang="en-US" sz="2000" dirty="0"/>
              <a:t>, </a:t>
            </a:r>
            <a:r>
              <a:rPr lang="en-US" sz="2000" b="1" dirty="0" err="1"/>
              <a:t>organisational</a:t>
            </a:r>
            <a:r>
              <a:rPr lang="en-US" sz="2000" b="1" dirty="0"/>
              <a:t> requirements </a:t>
            </a:r>
            <a:r>
              <a:rPr lang="en-US" sz="2000" dirty="0" smtClean="0"/>
              <a:t>had to be taken </a:t>
            </a:r>
            <a:r>
              <a:rPr lang="en-US" sz="2000" dirty="0"/>
              <a:t>into account when clustering </a:t>
            </a:r>
            <a:r>
              <a:rPr lang="en-US" sz="2000" dirty="0" smtClean="0"/>
              <a:t>properties</a:t>
            </a:r>
          </a:p>
          <a:p>
            <a:pPr>
              <a:spcBef>
                <a:spcPts val="600"/>
              </a:spcBef>
            </a:pPr>
            <a:r>
              <a:rPr lang="en-US" sz="2000" dirty="0"/>
              <a:t>This applies, for example, to those properties that are subject to special security requirements both in terms of the analysis phase/inspections and the implementation phase, such as those of the police and fire brigade.</a:t>
            </a:r>
            <a:endParaRPr lang="en-US" sz="2000" dirty="0"/>
          </a:p>
        </p:txBody>
      </p:sp>
    </p:spTree>
    <p:extLst>
      <p:ext uri="{BB962C8B-B14F-4D97-AF65-F5344CB8AC3E}">
        <p14:creationId xmlns:p14="http://schemas.microsoft.com/office/powerpoint/2010/main" val="1849135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4FE-B690-4FA0-A12F-823C55D782A9}"/>
              </a:ext>
            </a:extLst>
          </p:cNvPr>
          <p:cNvSpPr>
            <a:spLocks noGrp="1"/>
          </p:cNvSpPr>
          <p:nvPr>
            <p:ph type="title"/>
          </p:nvPr>
        </p:nvSpPr>
        <p:spPr/>
        <p:txBody>
          <a:bodyPr>
            <a:normAutofit/>
          </a:bodyPr>
          <a:lstStyle/>
          <a:p>
            <a:r>
              <a:rPr lang="en-US" dirty="0" smtClean="0"/>
              <a:t>Experiences with fund financing mechanism</a:t>
            </a:r>
            <a:endParaRPr lang="it-IT" dirty="0"/>
          </a:p>
        </p:txBody>
      </p:sp>
      <p:sp>
        <p:nvSpPr>
          <p:cNvPr id="3" name="Foliennummernplatzhalter 2">
            <a:extLst>
              <a:ext uri="{FF2B5EF4-FFF2-40B4-BE49-F238E27FC236}">
                <a16:creationId xmlns:a16="http://schemas.microsoft.com/office/drawing/2014/main" id="{FB147CEB-E018-4EE9-B3BC-7D9B6B874EC5}"/>
              </a:ext>
            </a:extLst>
          </p:cNvPr>
          <p:cNvSpPr>
            <a:spLocks noGrp="1"/>
          </p:cNvSpPr>
          <p:nvPr>
            <p:ph type="sldNum" sz="quarter" idx="12"/>
          </p:nvPr>
        </p:nvSpPr>
        <p:spPr/>
        <p:txBody>
          <a:bodyPr/>
          <a:lstStyle/>
          <a:p>
            <a:pPr>
              <a:defRPr/>
            </a:pPr>
            <a:fld id="{BDC5263C-7175-418C-B511-E98A88C40A77}" type="slidenum">
              <a:rPr lang="de-DE" smtClean="0"/>
              <a:pPr>
                <a:defRPr/>
              </a:pPr>
              <a:t>9</a:t>
            </a:fld>
            <a:endParaRPr lang="de-DE" dirty="0"/>
          </a:p>
        </p:txBody>
      </p:sp>
      <p:sp>
        <p:nvSpPr>
          <p:cNvPr id="4" name="Inhaltsplatzhalter 3">
            <a:extLst>
              <a:ext uri="{FF2B5EF4-FFF2-40B4-BE49-F238E27FC236}">
                <a16:creationId xmlns:a16="http://schemas.microsoft.com/office/drawing/2014/main" id="{EB692862-003D-4038-BAB5-711DC2B51FF1}"/>
              </a:ext>
            </a:extLst>
          </p:cNvPr>
          <p:cNvSpPr>
            <a:spLocks noGrp="1"/>
          </p:cNvSpPr>
          <p:nvPr>
            <p:ph idx="1"/>
          </p:nvPr>
        </p:nvSpPr>
        <p:spPr>
          <a:xfrm>
            <a:off x="495301" y="1527382"/>
            <a:ext cx="9036626" cy="5039673"/>
          </a:xfrm>
        </p:spPr>
        <p:txBody>
          <a:bodyPr>
            <a:normAutofit/>
          </a:bodyPr>
          <a:lstStyle/>
          <a:p>
            <a:pPr>
              <a:spcBef>
                <a:spcPts val="600"/>
              </a:spcBef>
            </a:pPr>
            <a:r>
              <a:rPr lang="en-US" sz="2000" dirty="0"/>
              <a:t>The clustering of technology-specific investments in a large number of properties allows a </a:t>
            </a:r>
            <a:r>
              <a:rPr lang="en-US" sz="2000" b="1" dirty="0"/>
              <a:t>technology-specific financing strategy </a:t>
            </a:r>
            <a:r>
              <a:rPr lang="en-US" sz="2000" dirty="0"/>
              <a:t>to be </a:t>
            </a:r>
            <a:r>
              <a:rPr lang="en-US" sz="2000" dirty="0" smtClean="0"/>
              <a:t>applied. This </a:t>
            </a:r>
            <a:r>
              <a:rPr lang="en-US" sz="2000" dirty="0"/>
              <a:t>is particularly useful in rollout projects, for which in many cases technology-specific subsidies or lease financing can be </a:t>
            </a:r>
            <a:r>
              <a:rPr lang="en-US" sz="2000" dirty="0" smtClean="0"/>
              <a:t>used</a:t>
            </a:r>
          </a:p>
          <a:p>
            <a:pPr>
              <a:spcBef>
                <a:spcPts val="600"/>
              </a:spcBef>
            </a:pPr>
            <a:r>
              <a:rPr lang="en-US" sz="2000" dirty="0"/>
              <a:t>However, the most important financing pillar in each case was the </a:t>
            </a:r>
            <a:r>
              <a:rPr lang="en-US" sz="2000" b="1" dirty="0"/>
              <a:t>dedicated internal </a:t>
            </a:r>
            <a:r>
              <a:rPr lang="en-US" sz="2000" b="1" dirty="0" smtClean="0"/>
              <a:t>fund</a:t>
            </a:r>
            <a:r>
              <a:rPr lang="en-US" sz="2000" dirty="0" smtClean="0"/>
              <a:t> which </a:t>
            </a:r>
            <a:r>
              <a:rPr lang="en-US" sz="2000" dirty="0"/>
              <a:t>represents pre-agreed financing while adhering to the agreed refinancing </a:t>
            </a:r>
            <a:r>
              <a:rPr lang="en-US" sz="2000" dirty="0" smtClean="0"/>
              <a:t>horizon, usually </a:t>
            </a:r>
            <a:r>
              <a:rPr lang="en-US" sz="2000" dirty="0"/>
              <a:t>10 years for own </a:t>
            </a:r>
            <a:r>
              <a:rPr lang="en-US" sz="2000" dirty="0" smtClean="0"/>
              <a:t>funds </a:t>
            </a:r>
            <a:r>
              <a:rPr lang="en-US" sz="2000" dirty="0"/>
              <a:t>(=first funding pillar</a:t>
            </a:r>
            <a:r>
              <a:rPr lang="en-US" sz="2000" dirty="0" smtClean="0"/>
              <a:t>)</a:t>
            </a:r>
            <a:endParaRPr lang="en-US" sz="2000" dirty="0"/>
          </a:p>
          <a:p>
            <a:pPr>
              <a:spcBef>
                <a:spcPts val="600"/>
              </a:spcBef>
            </a:pPr>
            <a:r>
              <a:rPr lang="en-US" sz="2000" dirty="0"/>
              <a:t>These own resources could in many several cases be supplemented by </a:t>
            </a:r>
            <a:r>
              <a:rPr lang="en-US" sz="2000" b="1" dirty="0"/>
              <a:t>investment </a:t>
            </a:r>
            <a:r>
              <a:rPr lang="en-US" sz="2000" b="1" dirty="0" smtClean="0"/>
              <a:t>grants</a:t>
            </a:r>
            <a:r>
              <a:rPr lang="en-US" sz="2000" dirty="0" smtClean="0"/>
              <a:t>, </a:t>
            </a:r>
            <a:r>
              <a:rPr lang="en-US" sz="2000" dirty="0"/>
              <a:t>as far as applicable for clustered </a:t>
            </a:r>
            <a:r>
              <a:rPr lang="en-US" sz="2000" dirty="0" smtClean="0"/>
              <a:t>projects (=</a:t>
            </a:r>
            <a:r>
              <a:rPr lang="en-US" sz="2000" dirty="0" smtClean="0"/>
              <a:t>second funding pillar)</a:t>
            </a:r>
          </a:p>
          <a:p>
            <a:pPr>
              <a:spcBef>
                <a:spcPts val="600"/>
              </a:spcBef>
            </a:pPr>
            <a:r>
              <a:rPr lang="en-US" sz="2000" dirty="0"/>
              <a:t>Particularly for the </a:t>
            </a:r>
            <a:r>
              <a:rPr lang="en-US" sz="2000" dirty="0" err="1"/>
              <a:t>decarbonisation</a:t>
            </a:r>
            <a:r>
              <a:rPr lang="en-US" sz="2000" dirty="0"/>
              <a:t> of electricity generation through photovoltaics and CHP modules, it was also possible to access </a:t>
            </a:r>
            <a:r>
              <a:rPr lang="en-US" sz="2000" b="1" dirty="0"/>
              <a:t>lease models </a:t>
            </a:r>
            <a:r>
              <a:rPr lang="en-US" sz="2000" dirty="0"/>
              <a:t>with the Berlin public utilities for the financing </a:t>
            </a:r>
            <a:r>
              <a:rPr lang="en-US" sz="2000" dirty="0" smtClean="0"/>
              <a:t>(=third funding </a:t>
            </a:r>
            <a:r>
              <a:rPr lang="en-US" sz="2000" dirty="0" smtClean="0"/>
              <a:t>pillar)</a:t>
            </a:r>
            <a:endParaRPr lang="en-US" sz="2000" dirty="0" smtClean="0"/>
          </a:p>
        </p:txBody>
      </p:sp>
    </p:spTree>
    <p:extLst>
      <p:ext uri="{BB962C8B-B14F-4D97-AF65-F5344CB8AC3E}">
        <p14:creationId xmlns:p14="http://schemas.microsoft.com/office/powerpoint/2010/main" val="1832673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M - PowerPointvorlage">
  <a:themeElements>
    <a:clrScheme name="Benutzerdefiniert 1">
      <a:dk1>
        <a:sysClr val="windowText" lastClr="000000"/>
      </a:dk1>
      <a:lt1>
        <a:sysClr val="window" lastClr="FFFFFF"/>
      </a:lt1>
      <a:dk2>
        <a:srgbClr val="1F497D"/>
      </a:dk2>
      <a:lt2>
        <a:srgbClr val="EEECE1"/>
      </a:lt2>
      <a:accent1>
        <a:srgbClr val="00653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5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chluss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A4-Papier (210 x 297 mm)</PresentationFormat>
  <Paragraphs>110</Paragraphs>
  <Slides>12</Slides>
  <Notes>3</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12</vt:i4>
      </vt:variant>
    </vt:vector>
  </HeadingPairs>
  <TitlesOfParts>
    <vt:vector size="22" baseType="lpstr">
      <vt:lpstr>Arial</vt:lpstr>
      <vt:lpstr>Calibri</vt:lpstr>
      <vt:lpstr>Segoe UI</vt:lpstr>
      <vt:lpstr>Symbol</vt:lpstr>
      <vt:lpstr>Tahoma</vt:lpstr>
      <vt:lpstr>Wingdings</vt:lpstr>
      <vt:lpstr>BEM - PowerPointvorlage</vt:lpstr>
      <vt:lpstr>Schlussfolie</vt:lpstr>
      <vt:lpstr>leer</vt:lpstr>
      <vt:lpstr>Worksheet</vt:lpstr>
      <vt:lpstr>PowerPoint-Präsentation</vt:lpstr>
      <vt:lpstr>Berliner Immobilienmanagement GmbH BIM</vt:lpstr>
      <vt:lpstr>Scope of the „B.E.M. Energy Team“</vt:lpstr>
      <vt:lpstr>Focus areas of the investment programme</vt:lpstr>
      <vt:lpstr>Intracting example: Berlin Secondary College for Information and Medical Equipment Technology</vt:lpstr>
      <vt:lpstr>Concept-based contract award (General contractor model / internal funding)</vt:lpstr>
      <vt:lpstr>Performance incentive agreement</vt:lpstr>
      <vt:lpstr>Selection of buildings for technology rollouts</vt:lpstr>
      <vt:lpstr>Experiences with fund financing mechanism</vt:lpstr>
      <vt:lpstr>Lessons learned and replicability</vt:lpstr>
      <vt:lpstr>Conclusions regarding efficiency finance</vt:lpstr>
      <vt:lpstr>PowerPoint-Präsentation</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Jessica.Stritter@bem-berlin.de</dc:creator>
  <cp:lastModifiedBy>Blaschke Christoph</cp:lastModifiedBy>
  <cp:revision>1209</cp:revision>
  <cp:lastPrinted>2020-04-27T21:45:48Z</cp:lastPrinted>
  <dcterms:created xsi:type="dcterms:W3CDTF">2007-08-02T14:31:52Z</dcterms:created>
  <dcterms:modified xsi:type="dcterms:W3CDTF">2021-06-15T13:29:54Z</dcterms:modified>
</cp:coreProperties>
</file>