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5" r:id="rId3"/>
    <p:sldId id="264" r:id="rId4"/>
    <p:sldId id="266" r:id="rId5"/>
    <p:sldId id="267" r:id="rId6"/>
    <p:sldId id="268" r:id="rId7"/>
    <p:sldId id="257" r:id="rId8"/>
    <p:sldId id="269" r:id="rId9"/>
    <p:sldId id="270" r:id="rId10"/>
    <p:sldId id="271" r:id="rId11"/>
    <p:sldId id="260" r:id="rId12"/>
    <p:sldId id="272" r:id="rId13"/>
    <p:sldId id="259" r:id="rId14"/>
    <p:sldId id="280" r:id="rId15"/>
    <p:sldId id="273" r:id="rId16"/>
    <p:sldId id="277" r:id="rId17"/>
    <p:sldId id="279" r:id="rId18"/>
    <p:sldId id="283" r:id="rId19"/>
    <p:sldId id="284" r:id="rId20"/>
    <p:sldId id="275" r:id="rId21"/>
    <p:sldId id="276" r:id="rId22"/>
    <p:sldId id="278" r:id="rId23"/>
    <p:sldId id="274" r:id="rId24"/>
    <p:sldId id="261" r:id="rId25"/>
    <p:sldId id="263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159"/>
    <a:srgbClr val="0D2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5" autoAdjust="0"/>
    <p:restoredTop sz="83644" autoAdjust="0"/>
  </p:normalViewPr>
  <p:slideViewPr>
    <p:cSldViewPr snapToGrid="0">
      <p:cViewPr varScale="1">
        <p:scale>
          <a:sx n="56" d="100"/>
          <a:sy n="56" d="100"/>
        </p:scale>
        <p:origin x="141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0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570770476950537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6.9465079420315531E-2"/>
          <c:y val="7.468726421482326E-2"/>
          <c:w val="0.8966272965879265"/>
          <c:h val="0.37936427479734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Tabelle1!$B$8</c:f>
              <c:strCache>
                <c:ptCount val="1"/>
                <c:pt idx="0">
                  <c:v>Inhabitants (mio)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Tabelle1!$C$6:$I$6</c:f>
              <c:strCache>
                <c:ptCount val="7"/>
                <c:pt idx="0">
                  <c:v>Bilbao</c:v>
                </c:pt>
                <c:pt idx="1">
                  <c:v>Bratislava</c:v>
                </c:pt>
                <c:pt idx="2">
                  <c:v>Dublin</c:v>
                </c:pt>
                <c:pt idx="3">
                  <c:v>Munich</c:v>
                </c:pt>
                <c:pt idx="4">
                  <c:v>Rotterdam</c:v>
                </c:pt>
                <c:pt idx="5">
                  <c:v>Vienna</c:v>
                </c:pt>
                <c:pt idx="6">
                  <c:v>Winterthur</c:v>
                </c:pt>
              </c:strCache>
            </c:strRef>
          </c:cat>
          <c:val>
            <c:numRef>
              <c:f>Tabelle1!$C$8:$I$8</c:f>
              <c:numCache>
                <c:formatCode>General</c:formatCode>
                <c:ptCount val="7"/>
                <c:pt idx="0">
                  <c:v>0.35</c:v>
                </c:pt>
                <c:pt idx="1">
                  <c:v>0.43</c:v>
                </c:pt>
                <c:pt idx="2">
                  <c:v>0.55000000000000004</c:v>
                </c:pt>
                <c:pt idx="3">
                  <c:v>1.46</c:v>
                </c:pt>
                <c:pt idx="4">
                  <c:v>0.65</c:v>
                </c:pt>
                <c:pt idx="5">
                  <c:v>1.8</c:v>
                </c:pt>
                <c:pt idx="6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49-4F3D-9164-7EC078DB6D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6502416"/>
        <c:axId val="556501432"/>
      </c:barChart>
      <c:catAx>
        <c:axId val="55650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6501432"/>
        <c:crosses val="autoZero"/>
        <c:auto val="1"/>
        <c:lblAlgn val="ctr"/>
        <c:lblOffset val="100"/>
        <c:noMultiLvlLbl val="0"/>
      </c:catAx>
      <c:valAx>
        <c:axId val="556501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650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5A1AE-8D5F-4BE8-993D-4A2C3A8DB757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A9DA5-3910-4894-8F96-086B77CB9F9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29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B4C6A-F782-4B3C-88C5-4CF0A4FBC639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C75D8-AB33-4B62-BC31-C5DA007AFF4E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8110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+mn-lt"/>
                <a:cs typeface="+mn-cs"/>
              </a:rPr>
              <a:t>In cooperation with decision makers from politics, administration, businesses and research, we develop innovative strategies for overcoming the diverse and complex challenges facing modern cities today.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C75D8-AB33-4B62-BC31-C5DA007AFF4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478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Shorten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2 </a:t>
            </a:r>
            <a:r>
              <a:rPr lang="de-DE" dirty="0" err="1"/>
              <a:t>Minutes</a:t>
            </a:r>
            <a:r>
              <a:rPr lang="de-DE" dirty="0"/>
              <a:t> </a:t>
            </a:r>
            <a:r>
              <a:rPr lang="de-DE" dirty="0" err="1"/>
              <a:t>max</a:t>
            </a:r>
            <a:r>
              <a:rPr lang="de-DE" dirty="0"/>
              <a:t>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C75D8-AB33-4B62-BC31-C5DA007AFF4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544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dirty="0" err="1"/>
              <a:t>Good</a:t>
            </a:r>
            <a:r>
              <a:rPr lang="de-DE" sz="1200" dirty="0"/>
              <a:t> and </a:t>
            </a:r>
            <a:r>
              <a:rPr lang="de-DE" sz="1200" dirty="0" err="1"/>
              <a:t>bad</a:t>
            </a:r>
            <a:r>
              <a:rPr lang="de-DE" sz="1200" dirty="0"/>
              <a:t> – but </a:t>
            </a:r>
            <a:r>
              <a:rPr lang="de-DE" sz="1200" dirty="0" err="1"/>
              <a:t>mostly</a:t>
            </a:r>
            <a:r>
              <a:rPr lang="de-DE" sz="1200" dirty="0"/>
              <a:t> </a:t>
            </a:r>
            <a:r>
              <a:rPr lang="de-DE" sz="1200" dirty="0" err="1"/>
              <a:t>good</a:t>
            </a:r>
            <a:r>
              <a:rPr lang="de-DE" sz="1200" dirty="0"/>
              <a:t> </a:t>
            </a:r>
            <a:endParaRPr lang="de-DE" dirty="0"/>
          </a:p>
          <a:p>
            <a:pPr marL="171450" indent="-171450">
              <a:lnSpc>
                <a:spcPct val="115000"/>
              </a:lnSpc>
              <a:buFontTx/>
              <a:buChar char="-"/>
            </a:pPr>
            <a:r>
              <a:rPr lang="de-DE" sz="1200" dirty="0" err="1"/>
              <a:t>overwhelmed</a:t>
            </a:r>
            <a:r>
              <a:rPr lang="de-DE" sz="1200" dirty="0"/>
              <a:t> </a:t>
            </a:r>
            <a:r>
              <a:rPr lang="de-DE" sz="1200" dirty="0" err="1"/>
              <a:t>staff</a:t>
            </a:r>
            <a:r>
              <a:rPr lang="de-DE" sz="1200" dirty="0"/>
              <a:t> </a:t>
            </a:r>
            <a:r>
              <a:rPr lang="de-DE" sz="1200" dirty="0" err="1"/>
              <a:t>sometimes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degree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incapacity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learn</a:t>
            </a:r>
            <a:r>
              <a:rPr lang="de-DE" sz="1200" dirty="0"/>
              <a:t> and </a:t>
            </a:r>
            <a:r>
              <a:rPr lang="de-DE" sz="1200" dirty="0" err="1"/>
              <a:t>benefit</a:t>
            </a:r>
            <a:r>
              <a:rPr lang="de-DE" sz="1200" dirty="0"/>
              <a:t> </a:t>
            </a:r>
            <a:r>
              <a:rPr lang="de-DE" sz="1200" dirty="0" err="1"/>
              <a:t>from</a:t>
            </a:r>
            <a:r>
              <a:rPr lang="de-DE" sz="1200" dirty="0"/>
              <a:t> </a:t>
            </a:r>
            <a:r>
              <a:rPr lang="de-DE" sz="1200" dirty="0" err="1"/>
              <a:t>project</a:t>
            </a:r>
            <a:endParaRPr lang="de-DE" sz="1200" dirty="0"/>
          </a:p>
          <a:p>
            <a:pPr marL="171450" indent="-171450">
              <a:lnSpc>
                <a:spcPct val="115000"/>
              </a:lnSpc>
              <a:buFontTx/>
              <a:buChar char="-"/>
            </a:pPr>
            <a:r>
              <a:rPr lang="de-DE" sz="1200" dirty="0"/>
              <a:t>Generally </a:t>
            </a:r>
            <a:r>
              <a:rPr lang="de-DE" sz="1200" dirty="0" err="1"/>
              <a:t>risk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overwhelming</a:t>
            </a:r>
            <a:r>
              <a:rPr lang="de-DE" sz="1200" dirty="0"/>
              <a:t> </a:t>
            </a:r>
            <a:r>
              <a:rPr lang="de-DE" sz="1200" dirty="0" err="1"/>
              <a:t>cities</a:t>
            </a:r>
            <a:r>
              <a:rPr lang="de-DE" sz="1200" dirty="0"/>
              <a:t> </a:t>
            </a:r>
            <a:r>
              <a:rPr lang="de-DE" sz="1200" dirty="0" err="1"/>
              <a:t>staff</a:t>
            </a:r>
            <a:endParaRPr lang="de-DE" sz="1200" dirty="0"/>
          </a:p>
          <a:p>
            <a:pPr>
              <a:lnSpc>
                <a:spcPct val="115000"/>
              </a:lnSpc>
              <a:buFontTx/>
              <a:buChar char="-"/>
            </a:pPr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C75D8-AB33-4B62-BC31-C5DA007AFF4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355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HU: different possibilities and combinations for participating cities to explore, with respect to technical and economic strengths and weaknesses of the different low-carbon H/C supply choices available for (dense) urban areas.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UIV: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functioning</a:t>
            </a:r>
            <a:r>
              <a:rPr lang="de-DE" dirty="0"/>
              <a:t>, </a:t>
            </a:r>
            <a:r>
              <a:rPr lang="de-DE" dirty="0" err="1"/>
              <a:t>lasting</a:t>
            </a:r>
            <a:r>
              <a:rPr lang="de-DE" dirty="0"/>
              <a:t> and robust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group</a:t>
            </a:r>
            <a:endParaRPr lang="de-DE" dirty="0"/>
          </a:p>
          <a:p>
            <a:endParaRPr lang="de-DE" dirty="0"/>
          </a:p>
          <a:p>
            <a:r>
              <a:rPr lang="de-DE" dirty="0"/>
              <a:t>Kees: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C75D8-AB33-4B62-BC31-C5DA007AFF4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022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10000"/>
              </a:lnSpc>
              <a:spcAft>
                <a:spcPts val="1000"/>
              </a:spcAft>
              <a:buBlip>
                <a:blip r:embed="rId3"/>
              </a:buBlip>
            </a:pPr>
            <a:r>
              <a:rPr lang="de-DE" sz="1200" dirty="0" err="1">
                <a:latin typeface="+mn-lt"/>
                <a:cs typeface="+mn-cs"/>
              </a:rPr>
              <a:t>Local</a:t>
            </a:r>
            <a:r>
              <a:rPr lang="de-DE" sz="1200" dirty="0">
                <a:latin typeface="+mn-lt"/>
                <a:cs typeface="+mn-cs"/>
              </a:rPr>
              <a:t> Working Group </a:t>
            </a:r>
            <a:r>
              <a:rPr lang="de-DE" sz="1200" dirty="0" err="1">
                <a:latin typeface="+mn-lt"/>
                <a:cs typeface="+mn-cs"/>
              </a:rPr>
              <a:t>convended</a:t>
            </a:r>
            <a:r>
              <a:rPr lang="de-DE" sz="1200" dirty="0">
                <a:latin typeface="+mn-lt"/>
                <a:cs typeface="+mn-cs"/>
              </a:rPr>
              <a:t> 5x in </a:t>
            </a:r>
            <a:r>
              <a:rPr lang="de-DE" sz="1200" dirty="0" err="1">
                <a:latin typeface="+mn-lt"/>
                <a:cs typeface="+mn-cs"/>
              </a:rPr>
              <a:t>plenum</a:t>
            </a:r>
            <a:r>
              <a:rPr lang="de-DE" sz="1200" dirty="0">
                <a:latin typeface="+mn-lt"/>
                <a:cs typeface="+mn-cs"/>
              </a:rPr>
              <a:t>, plus </a:t>
            </a:r>
            <a:r>
              <a:rPr lang="de-DE" sz="1200" dirty="0" err="1">
                <a:latin typeface="+mn-lt"/>
                <a:cs typeface="+mn-cs"/>
              </a:rPr>
              <a:t>technical</a:t>
            </a:r>
            <a:r>
              <a:rPr lang="de-DE" sz="1200" dirty="0">
                <a:latin typeface="+mn-lt"/>
                <a:cs typeface="+mn-cs"/>
              </a:rPr>
              <a:t> sub-groups </a:t>
            </a:r>
          </a:p>
          <a:p>
            <a:pPr marL="285750" indent="-285750">
              <a:lnSpc>
                <a:spcPct val="110000"/>
              </a:lnSpc>
              <a:spcAft>
                <a:spcPts val="1000"/>
              </a:spcAft>
              <a:buBlip>
                <a:blip r:embed="rId3"/>
              </a:buBlip>
            </a:pPr>
            <a:r>
              <a:rPr lang="en-GB" sz="1200" dirty="0">
                <a:latin typeface="+mn-lt"/>
                <a:cs typeface="+mn-cs"/>
              </a:rPr>
              <a:t>Agreement among the members of the working committee on a plausible zero-carbon supply and demand outlook has been reached, including: </a:t>
            </a:r>
            <a:endParaRPr lang="de-DE" sz="1200" dirty="0">
              <a:latin typeface="+mn-lt"/>
              <a:cs typeface="+mn-cs"/>
            </a:endParaRPr>
          </a:p>
          <a:p>
            <a:pPr marL="285750" indent="-285750">
              <a:lnSpc>
                <a:spcPct val="110000"/>
              </a:lnSpc>
              <a:spcAft>
                <a:spcPts val="1000"/>
              </a:spcAft>
              <a:buBlip>
                <a:blip r:embed="rId3"/>
              </a:buBlip>
            </a:pPr>
            <a:r>
              <a:rPr lang="en-GB" sz="1200" dirty="0">
                <a:latin typeface="+mn-lt"/>
                <a:cs typeface="+mn-cs"/>
              </a:rPr>
              <a:t>CO2-reduction pathway </a:t>
            </a:r>
          </a:p>
          <a:p>
            <a:pPr marL="285750" indent="-285750">
              <a:lnSpc>
                <a:spcPct val="110000"/>
              </a:lnSpc>
              <a:spcAft>
                <a:spcPts val="1000"/>
              </a:spcAft>
              <a:buBlip>
                <a:blip r:embed="rId3"/>
              </a:buBlip>
            </a:pPr>
            <a:r>
              <a:rPr lang="en-GB" sz="1200" dirty="0">
                <a:latin typeface="+mn-lt"/>
                <a:cs typeface="+mn-cs"/>
              </a:rPr>
              <a:t>energy demand scenario </a:t>
            </a:r>
          </a:p>
          <a:p>
            <a:pPr marL="285750" indent="-285750">
              <a:lnSpc>
                <a:spcPct val="110000"/>
              </a:lnSpc>
              <a:spcAft>
                <a:spcPts val="1000"/>
              </a:spcAft>
              <a:buBlip>
                <a:blip r:embed="rId3"/>
              </a:buBlip>
            </a:pPr>
            <a:r>
              <a:rPr lang="en-GB" sz="1200" dirty="0">
                <a:latin typeface="+mn-lt"/>
                <a:cs typeface="+mn-cs"/>
              </a:rPr>
              <a:t>thermal renovation activity &amp; heating system exchange rates </a:t>
            </a:r>
          </a:p>
          <a:p>
            <a:pPr marL="285750" indent="-285750">
              <a:lnSpc>
                <a:spcPct val="110000"/>
              </a:lnSpc>
              <a:spcAft>
                <a:spcPts val="1000"/>
              </a:spcAft>
              <a:buBlip>
                <a:blip r:embed="rId3"/>
              </a:buBlip>
            </a:pPr>
            <a:r>
              <a:rPr lang="en-GB" sz="1200" dirty="0">
                <a:latin typeface="+mn-lt"/>
                <a:cs typeface="+mn-cs"/>
              </a:rPr>
              <a:t>break-down of potential renewable energy sources</a:t>
            </a:r>
          </a:p>
          <a:p>
            <a:pPr marL="285750" indent="-285750">
              <a:lnSpc>
                <a:spcPct val="110000"/>
              </a:lnSpc>
              <a:spcAft>
                <a:spcPts val="1000"/>
              </a:spcAft>
              <a:buBlip>
                <a:blip r:embed="rId3"/>
              </a:buBlip>
            </a:pPr>
            <a:r>
              <a:rPr lang="en-GB" sz="1200" dirty="0">
                <a:latin typeface="+mn-lt"/>
                <a:cs typeface="+mn-cs"/>
              </a:rPr>
              <a:t>expected market share between DH or all-electric solutions (albeit rough)</a:t>
            </a:r>
            <a:endParaRPr lang="de-DE" sz="1200" dirty="0">
              <a:latin typeface="+mn-lt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C75D8-AB33-4B62-BC31-C5DA007AFF4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234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C75D8-AB33-4B62-BC31-C5DA007AFF4E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900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9668"/>
            <a:ext cx="9143999" cy="538833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6045099"/>
            <a:ext cx="2438400" cy="559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086" y="157077"/>
            <a:ext cx="1637828" cy="1157373"/>
          </a:xfrm>
          <a:prstGeom prst="rect">
            <a:avLst/>
          </a:prstGeom>
        </p:spPr>
      </p:pic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045544" y="103503"/>
            <a:ext cx="2057400" cy="2527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APRIL,9 2021</a:t>
            </a:r>
            <a:endParaRPr lang="fr-FR" dirty="0"/>
          </a:p>
        </p:txBody>
      </p:sp>
      <p:sp>
        <p:nvSpPr>
          <p:cNvPr id="14" name="Titre 13"/>
          <p:cNvSpPr>
            <a:spLocks noGrp="1"/>
          </p:cNvSpPr>
          <p:nvPr>
            <p:ph type="title" hasCustomPrompt="1"/>
          </p:nvPr>
        </p:nvSpPr>
        <p:spPr>
          <a:xfrm>
            <a:off x="882032" y="2573912"/>
            <a:ext cx="7379936" cy="582134"/>
          </a:xfrm>
          <a:solidFill>
            <a:schemeClr val="bg1"/>
          </a:solidFill>
        </p:spPr>
        <p:txBody>
          <a:bodyPr tIns="72000"/>
          <a:lstStyle>
            <a:lvl1pPr algn="ctr">
              <a:defRPr sz="2800"/>
            </a:lvl1pPr>
          </a:lstStyle>
          <a:p>
            <a:pPr algn="ctr"/>
            <a:r>
              <a:rPr lang="fr-FR" sz="3600" b="0" dirty="0">
                <a:solidFill>
                  <a:schemeClr val="accent1"/>
                </a:solidFill>
              </a:rPr>
              <a:t>TITLE OF THE DOCUMENT</a:t>
            </a: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2537570" y="3677974"/>
            <a:ext cx="4068861" cy="424768"/>
          </a:xfrm>
          <a:solidFill>
            <a:schemeClr val="bg1"/>
          </a:solidFill>
        </p:spPr>
        <p:txBody>
          <a:bodyPr tIns="72000" bIns="72000"/>
          <a:lstStyle/>
          <a:p>
            <a:r>
              <a:rPr lang="fr-FR" dirty="0" err="1"/>
              <a:t>Subtitle</a:t>
            </a:r>
            <a:r>
              <a:rPr lang="fr-FR" dirty="0"/>
              <a:t> of the document</a:t>
            </a:r>
          </a:p>
        </p:txBody>
      </p:sp>
    </p:spTree>
    <p:extLst>
      <p:ext uri="{BB962C8B-B14F-4D97-AF65-F5344CB8AC3E}">
        <p14:creationId xmlns:p14="http://schemas.microsoft.com/office/powerpoint/2010/main" val="3792281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8650" y="914400"/>
            <a:ext cx="7886700" cy="490538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TITLE OF THE SLIDE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APRIL,9 2021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63743"/>
            <a:ext cx="1247539" cy="8815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2164007"/>
            <a:ext cx="3621378" cy="63907"/>
          </a:xfrm>
          <a:prstGeom prst="rect">
            <a:avLst/>
          </a:prstGeom>
        </p:spPr>
      </p:pic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66686" y="6487358"/>
            <a:ext cx="2057400" cy="234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FC63F3-CFEB-4101-B7E6-99AB64429F3A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3" hasCustomPrompt="1"/>
          </p:nvPr>
        </p:nvSpPr>
        <p:spPr>
          <a:xfrm>
            <a:off x="527247" y="1719263"/>
            <a:ext cx="4445000" cy="34925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algn="l"/>
            <a:r>
              <a:rPr lang="fr-FR" b="1" dirty="0" err="1">
                <a:solidFill>
                  <a:schemeClr val="tx2"/>
                </a:solidFill>
              </a:rPr>
              <a:t>Subtitle</a:t>
            </a:r>
            <a:r>
              <a:rPr lang="fr-FR" b="1" dirty="0">
                <a:solidFill>
                  <a:schemeClr val="tx2"/>
                </a:solidFill>
              </a:rPr>
              <a:t> of the </a:t>
            </a:r>
            <a:r>
              <a:rPr lang="fr-FR" b="1" dirty="0" err="1">
                <a:solidFill>
                  <a:schemeClr val="tx2"/>
                </a:solidFill>
              </a:rPr>
              <a:t>slide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5" hasCustomPrompt="1"/>
          </p:nvPr>
        </p:nvSpPr>
        <p:spPr>
          <a:xfrm>
            <a:off x="519155" y="2390930"/>
            <a:ext cx="4541732" cy="4096428"/>
          </a:xfrm>
        </p:spPr>
        <p:txBody>
          <a:bodyPr>
            <a:normAutofit/>
          </a:bodyPr>
          <a:lstStyle>
            <a:lvl1pPr marL="285750" indent="-285750">
              <a:spcAft>
                <a:spcPts val="1000"/>
              </a:spcAft>
              <a:buFontTx/>
              <a:buBlip>
                <a:blip r:embed="rId4"/>
              </a:buBlip>
              <a:defRPr sz="1600" b="0"/>
            </a:lvl1pPr>
          </a:lstStyle>
          <a:p>
            <a:pPr marL="285750" indent="-285750">
              <a:spcAft>
                <a:spcPts val="1000"/>
              </a:spcAft>
              <a:buFontTx/>
              <a:buBlip>
                <a:blip r:embed="rId4"/>
              </a:buBlip>
            </a:pPr>
            <a:r>
              <a:rPr lang="pt-B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 </a:t>
            </a:r>
            <a:r>
              <a:rPr lang="pt-B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 ob rem cave Catoni anteponas </a:t>
            </a:r>
          </a:p>
          <a:p>
            <a:pPr marL="285750" indent="-285750">
              <a:spcAft>
                <a:spcPts val="1000"/>
              </a:spcAft>
              <a:buFontTx/>
              <a:buBlip>
                <a:blip r:embed="rId4"/>
              </a:buBlip>
            </a:pPr>
            <a:r>
              <a:rPr lang="pl-PL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22%</a:t>
            </a:r>
            <a:r>
              <a:rPr lang="pl-PL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 autem, Fanni, quod mihi tantum</a:t>
            </a:r>
            <a:endParaRPr lang="fr-FR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FontTx/>
              <a:buBlip>
                <a:blip r:embed="rId4"/>
              </a:buBlip>
            </a:pPr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8%</a:t>
            </a:r>
            <a:r>
              <a:rPr lang="fr-F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fr-F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fr-FR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istam</a:t>
            </a:r>
            <a:r>
              <a:rPr lang="fr-F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omnem</a:t>
            </a:r>
            <a:r>
              <a:rPr lang="fr-F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orationem</a:t>
            </a:r>
            <a:endParaRPr lang="fr-FR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FontTx/>
              <a:buBlip>
                <a:blip r:embed="rId4"/>
              </a:buBlip>
            </a:pPr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32%</a:t>
            </a:r>
            <a:r>
              <a:rPr lang="fr-F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quia </a:t>
            </a:r>
            <a:r>
              <a:rPr lang="fr-FR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Mesopotamiae</a:t>
            </a:r>
            <a:r>
              <a:rPr lang="fr-F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tractus</a:t>
            </a:r>
          </a:p>
          <a:p>
            <a:pPr marL="285750" indent="-285750">
              <a:spcAft>
                <a:spcPts val="1000"/>
              </a:spcAft>
              <a:buFontTx/>
              <a:buBlip>
                <a:blip r:embed="rId4"/>
              </a:buBlip>
            </a:pPr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11%</a:t>
            </a:r>
            <a:r>
              <a:rPr lang="fr-F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Quanta </a:t>
            </a:r>
            <a:r>
              <a:rPr lang="fr-FR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autem</a:t>
            </a:r>
            <a:r>
              <a:rPr lang="fr-F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vis </a:t>
            </a:r>
            <a:r>
              <a:rPr lang="fr-FR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amicitiae</a:t>
            </a:r>
            <a:r>
              <a:rPr lang="fr-F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endParaRPr lang="fr-FR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FontTx/>
              <a:buBlip>
                <a:blip r:embed="rId4"/>
              </a:buBlip>
            </a:pPr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6%</a:t>
            </a:r>
            <a:r>
              <a:rPr lang="fr-F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</a:t>
            </a:r>
            <a:r>
              <a:rPr lang="fr-F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Rufinus</a:t>
            </a:r>
            <a:r>
              <a:rPr lang="fr-F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fr-F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tempestate</a:t>
            </a:r>
            <a:endParaRPr lang="fr-FR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5420401" y="5733492"/>
            <a:ext cx="3497262" cy="522453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400" b="0"/>
            </a:lvl1pPr>
            <a:lvl4pPr marL="1371600" indent="0" algn="l">
              <a:buFontTx/>
              <a:buNone/>
              <a:defRPr lang="fr-FR" dirty="0"/>
            </a:lvl4pPr>
          </a:lstStyle>
          <a:p>
            <a:pPr lvl="0"/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ob</a:t>
            </a:r>
            <a:r>
              <a:rPr lang="fr-FR" dirty="0"/>
              <a:t> rem cave </a:t>
            </a:r>
            <a:r>
              <a:rPr lang="fr-FR" dirty="0" err="1"/>
              <a:t>Catoni</a:t>
            </a:r>
            <a:br>
              <a:rPr lang="fr-FR" dirty="0"/>
            </a:br>
            <a:r>
              <a:rPr lang="fr-FR" dirty="0"/>
              <a:t>Bilbao, 2021</a:t>
            </a:r>
          </a:p>
        </p:txBody>
      </p:sp>
      <p:sp>
        <p:nvSpPr>
          <p:cNvPr id="26" name="Espace réservé pour une image  25"/>
          <p:cNvSpPr>
            <a:spLocks noGrp="1"/>
          </p:cNvSpPr>
          <p:nvPr>
            <p:ph type="pic" sz="quarter" idx="17"/>
          </p:nvPr>
        </p:nvSpPr>
        <p:spPr>
          <a:xfrm>
            <a:off x="5214796" y="1874067"/>
            <a:ext cx="3702867" cy="36847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pic>
        <p:nvPicPr>
          <p:cNvPr id="28" name="Image 2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052" y="6802915"/>
            <a:ext cx="385948" cy="5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7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APRIL,9 2021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63743"/>
            <a:ext cx="1247539" cy="881575"/>
          </a:xfrm>
          <a:prstGeom prst="rect">
            <a:avLst/>
          </a:prstGeom>
        </p:spPr>
      </p:pic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66686" y="6487358"/>
            <a:ext cx="2057400" cy="234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FC63F3-CFEB-4101-B7E6-99AB64429F3A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628650" y="914400"/>
            <a:ext cx="7886700" cy="490538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TITLE OF THE SLIDE</a:t>
            </a:r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2164007"/>
            <a:ext cx="3621378" cy="63907"/>
          </a:xfrm>
          <a:prstGeom prst="rect">
            <a:avLst/>
          </a:prstGeom>
        </p:spPr>
      </p:pic>
      <p:sp>
        <p:nvSpPr>
          <p:cNvPr id="22" name="Espace réservé du texte 15"/>
          <p:cNvSpPr>
            <a:spLocks noGrp="1"/>
          </p:cNvSpPr>
          <p:nvPr>
            <p:ph type="body" sz="quarter" idx="13" hasCustomPrompt="1"/>
          </p:nvPr>
        </p:nvSpPr>
        <p:spPr>
          <a:xfrm>
            <a:off x="527247" y="1719263"/>
            <a:ext cx="4445000" cy="34925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algn="l"/>
            <a:r>
              <a:rPr lang="fr-FR" b="1" dirty="0" err="1">
                <a:solidFill>
                  <a:schemeClr val="tx2"/>
                </a:solidFill>
              </a:rPr>
              <a:t>Subtitle</a:t>
            </a:r>
            <a:r>
              <a:rPr lang="fr-FR" b="1" dirty="0">
                <a:solidFill>
                  <a:schemeClr val="tx2"/>
                </a:solidFill>
              </a:rPr>
              <a:t> of the </a:t>
            </a:r>
            <a:r>
              <a:rPr lang="fr-FR" b="1" dirty="0" err="1">
                <a:solidFill>
                  <a:schemeClr val="tx2"/>
                </a:solidFill>
              </a:rPr>
              <a:t>slide</a:t>
            </a:r>
            <a:endParaRPr lang="fr-FR" b="1" dirty="0">
              <a:solidFill>
                <a:schemeClr val="tx2"/>
              </a:solidFill>
            </a:endParaRPr>
          </a:p>
        </p:txBody>
      </p:sp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05" y="2162506"/>
            <a:ext cx="3621378" cy="63907"/>
          </a:xfrm>
          <a:prstGeom prst="rect">
            <a:avLst/>
          </a:prstGeom>
        </p:spPr>
      </p:pic>
      <p:sp>
        <p:nvSpPr>
          <p:cNvPr id="25" name="Espace réservé du texte 15"/>
          <p:cNvSpPr>
            <a:spLocks noGrp="1"/>
          </p:cNvSpPr>
          <p:nvPr>
            <p:ph type="body" sz="quarter" idx="16" hasCustomPrompt="1"/>
          </p:nvPr>
        </p:nvSpPr>
        <p:spPr>
          <a:xfrm>
            <a:off x="4798977" y="1717762"/>
            <a:ext cx="4445000" cy="34925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algn="l"/>
            <a:r>
              <a:rPr lang="fr-FR" b="1" dirty="0" err="1">
                <a:solidFill>
                  <a:schemeClr val="tx2"/>
                </a:solidFill>
              </a:rPr>
              <a:t>Subtitle</a:t>
            </a:r>
            <a:r>
              <a:rPr lang="fr-FR" b="1" dirty="0">
                <a:solidFill>
                  <a:schemeClr val="tx2"/>
                </a:solidFill>
              </a:rPr>
              <a:t> of the </a:t>
            </a:r>
            <a:r>
              <a:rPr lang="fr-FR" b="1" dirty="0" err="1">
                <a:solidFill>
                  <a:schemeClr val="tx2"/>
                </a:solidFill>
              </a:rPr>
              <a:t>slide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527050" y="2444750"/>
            <a:ext cx="4098925" cy="4043363"/>
          </a:xfrm>
        </p:spPr>
        <p:txBody>
          <a:bodyPr>
            <a:normAutofit/>
          </a:bodyPr>
          <a:lstStyle>
            <a:lvl1pPr marL="285750" indent="-285750" algn="l">
              <a:lnSpc>
                <a:spcPct val="105000"/>
              </a:lnSpc>
              <a:buFontTx/>
              <a:buBlip>
                <a:blip r:embed="rId4"/>
              </a:buBlip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95 % Et </a:t>
            </a:r>
            <a:r>
              <a:rPr lang="fr-FR" dirty="0" err="1"/>
              <a:t>erubesceret</a:t>
            </a:r>
            <a:r>
              <a:rPr lang="fr-FR" dirty="0"/>
              <a:t> </a:t>
            </a:r>
            <a:r>
              <a:rPr lang="fr-FR" dirty="0" err="1"/>
              <a:t>aerario</a:t>
            </a:r>
            <a:r>
              <a:rPr lang="fr-FR" dirty="0"/>
              <a:t> </a:t>
            </a:r>
            <a:r>
              <a:rPr lang="fr-FR" dirty="0" err="1"/>
              <a:t>erubesceret</a:t>
            </a:r>
            <a:r>
              <a:rPr lang="fr-FR" dirty="0"/>
              <a:t> </a:t>
            </a:r>
            <a:r>
              <a:rPr lang="fr-FR" dirty="0" err="1"/>
              <a:t>aerario</a:t>
            </a:r>
            <a:r>
              <a:rPr lang="fr-FR" dirty="0"/>
              <a:t> </a:t>
            </a:r>
            <a:r>
              <a:rPr lang="fr-FR" dirty="0" err="1"/>
              <a:t>Reguli</a:t>
            </a:r>
            <a:r>
              <a:rPr lang="fr-FR" dirty="0"/>
              <a:t> </a:t>
            </a:r>
            <a:r>
              <a:rPr lang="fr-FR" dirty="0" err="1"/>
              <a:t>dotatur</a:t>
            </a:r>
            <a:r>
              <a:rPr lang="fr-FR" dirty="0"/>
              <a:t> </a:t>
            </a:r>
            <a:r>
              <a:rPr lang="fr-FR" dirty="0" err="1"/>
              <a:t>liberis</a:t>
            </a:r>
            <a:r>
              <a:rPr lang="fr-FR" dirty="0"/>
              <a:t> nobilitas </a:t>
            </a:r>
            <a:r>
              <a:rPr lang="fr-FR" dirty="0" err="1"/>
              <a:t>Reguli</a:t>
            </a:r>
            <a:r>
              <a:rPr lang="fr-FR" dirty="0"/>
              <a:t> uxor </a:t>
            </a:r>
            <a:r>
              <a:rPr lang="fr-FR" dirty="0" err="1"/>
              <a:t>subsidiis</a:t>
            </a:r>
            <a:r>
              <a:rPr lang="fr-FR" dirty="0"/>
              <a:t> </a:t>
            </a:r>
            <a:r>
              <a:rPr lang="fr-FR" dirty="0" err="1"/>
              <a:t>ille</a:t>
            </a:r>
            <a:r>
              <a:rPr lang="fr-FR" dirty="0"/>
              <a:t> </a:t>
            </a:r>
            <a:r>
              <a:rPr lang="fr-FR" dirty="0" err="1"/>
              <a:t>dotatur</a:t>
            </a:r>
            <a:r>
              <a:rPr lang="fr-FR" dirty="0"/>
              <a:t> Publicola.</a:t>
            </a:r>
          </a:p>
          <a:p>
            <a:pPr lvl="0"/>
            <a:r>
              <a:rPr lang="fr-FR" dirty="0"/>
              <a:t>3 </a:t>
            </a:r>
            <a:r>
              <a:rPr lang="fr-FR" dirty="0" err="1"/>
              <a:t>years</a:t>
            </a:r>
            <a:r>
              <a:rPr lang="fr-FR" dirty="0"/>
              <a:t> </a:t>
            </a:r>
            <a:r>
              <a:rPr lang="fr-FR" dirty="0" err="1"/>
              <a:t>Admodum</a:t>
            </a:r>
            <a:r>
              <a:rPr lang="fr-FR" dirty="0"/>
              <a:t> </a:t>
            </a:r>
            <a:r>
              <a:rPr lang="fr-FR" dirty="0" err="1"/>
              <a:t>inquam</a:t>
            </a:r>
            <a:r>
              <a:rPr lang="fr-FR" dirty="0"/>
              <a:t> </a:t>
            </a:r>
            <a:r>
              <a:rPr lang="fr-FR" dirty="0" err="1"/>
              <a:t>eloquentiam</a:t>
            </a:r>
            <a:r>
              <a:rPr lang="fr-FR" dirty="0"/>
              <a:t> </a:t>
            </a:r>
            <a:r>
              <a:rPr lang="fr-FR" dirty="0" err="1"/>
              <a:t>igitur</a:t>
            </a:r>
            <a:r>
              <a:rPr lang="fr-FR" dirty="0"/>
              <a:t> non et </a:t>
            </a:r>
            <a:r>
              <a:rPr lang="fr-FR" dirty="0" err="1"/>
              <a:t>dicit</a:t>
            </a:r>
            <a:r>
              <a:rPr lang="fr-FR" dirty="0"/>
              <a:t> </a:t>
            </a:r>
            <a:r>
              <a:rPr lang="fr-FR" dirty="0" err="1"/>
              <a:t>dicit</a:t>
            </a:r>
            <a:r>
              <a:rPr lang="fr-FR" dirty="0"/>
              <a:t> </a:t>
            </a:r>
            <a:r>
              <a:rPr lang="fr-FR" dirty="0" err="1"/>
              <a:t>Torquate</a:t>
            </a:r>
            <a:r>
              <a:rPr lang="fr-FR" dirty="0"/>
              <a:t> non </a:t>
            </a:r>
            <a:r>
              <a:rPr lang="fr-FR" dirty="0" err="1"/>
              <a:t>afferat</a:t>
            </a:r>
            <a:r>
              <a:rPr lang="fr-FR" dirty="0"/>
              <a:t> quod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locis</a:t>
            </a:r>
            <a:r>
              <a:rPr lang="fr-FR" dirty="0"/>
              <a:t> me.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4807833" y="2452302"/>
            <a:ext cx="4098925" cy="4043363"/>
          </a:xfrm>
        </p:spPr>
        <p:txBody>
          <a:bodyPr>
            <a:normAutofit/>
          </a:bodyPr>
          <a:lstStyle>
            <a:lvl1pPr marL="285750" indent="-285750" algn="l">
              <a:lnSpc>
                <a:spcPct val="105000"/>
              </a:lnSpc>
              <a:buFontTx/>
              <a:buBlip>
                <a:blip r:embed="rId4"/>
              </a:buBlip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Bilbao Modo </a:t>
            </a:r>
            <a:r>
              <a:rPr lang="fr-FR" dirty="0" err="1"/>
              <a:t>inanima</a:t>
            </a:r>
            <a:r>
              <a:rPr lang="fr-FR" dirty="0"/>
              <a:t> </a:t>
            </a:r>
            <a:r>
              <a:rPr lang="fr-FR" dirty="0" err="1"/>
              <a:t>montuosis</a:t>
            </a:r>
            <a:r>
              <a:rPr lang="fr-FR" dirty="0"/>
              <a:t> </a:t>
            </a:r>
            <a:r>
              <a:rPr lang="fr-FR" dirty="0" err="1"/>
              <a:t>eo</a:t>
            </a:r>
            <a:r>
              <a:rPr lang="fr-FR" dirty="0"/>
              <a:t> novo.</a:t>
            </a:r>
          </a:p>
          <a:p>
            <a:pPr lvl="0"/>
            <a:r>
              <a:rPr lang="fr-FR" dirty="0"/>
              <a:t>Dublin </a:t>
            </a:r>
            <a:r>
              <a:rPr lang="fr-FR" dirty="0" err="1"/>
              <a:t>Mihi</a:t>
            </a:r>
            <a:r>
              <a:rPr lang="fr-FR" dirty="0"/>
              <a:t> </a:t>
            </a:r>
            <a:r>
              <a:rPr lang="fr-FR" dirty="0" err="1"/>
              <a:t>memineram</a:t>
            </a:r>
            <a:r>
              <a:rPr lang="fr-FR" dirty="0"/>
              <a:t> </a:t>
            </a:r>
            <a:r>
              <a:rPr lang="fr-FR" dirty="0" err="1"/>
              <a:t>Galum</a:t>
            </a:r>
            <a:r>
              <a:rPr lang="fr-FR" dirty="0"/>
              <a:t> </a:t>
            </a:r>
            <a:r>
              <a:rPr lang="fr-FR" dirty="0" err="1"/>
              <a:t>Cato</a:t>
            </a:r>
            <a:r>
              <a:rPr lang="fr-FR" dirty="0"/>
              <a:t> quod.</a:t>
            </a:r>
          </a:p>
          <a:p>
            <a:pPr lvl="0"/>
            <a:r>
              <a:rPr lang="fr-FR" dirty="0"/>
              <a:t>Rotterdam </a:t>
            </a:r>
            <a:r>
              <a:rPr lang="fr-FR" dirty="0" err="1"/>
              <a:t>Amictu</a:t>
            </a:r>
            <a:r>
              <a:rPr lang="fr-FR" dirty="0"/>
              <a:t> nec </a:t>
            </a:r>
            <a:r>
              <a:rPr lang="fr-FR" dirty="0" err="1"/>
              <a:t>illud</a:t>
            </a:r>
            <a:r>
              <a:rPr lang="fr-FR" dirty="0"/>
              <a:t>  </a:t>
            </a:r>
            <a:r>
              <a:rPr lang="fr-FR" dirty="0" err="1"/>
              <a:t>orensium</a:t>
            </a:r>
            <a:r>
              <a:rPr lang="fr-FR" dirty="0"/>
              <a:t> </a:t>
            </a:r>
            <a:r>
              <a:rPr lang="fr-FR" dirty="0" err="1"/>
              <a:t>suspensus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Winterthur </a:t>
            </a:r>
            <a:r>
              <a:rPr lang="fr-FR" dirty="0" err="1"/>
              <a:t>Populum</a:t>
            </a:r>
            <a:r>
              <a:rPr lang="fr-FR" dirty="0"/>
              <a:t> culpa </a:t>
            </a:r>
            <a:r>
              <a:rPr lang="fr-FR" dirty="0" err="1"/>
              <a:t>iuste</a:t>
            </a:r>
            <a:r>
              <a:rPr lang="fr-FR" dirty="0"/>
              <a:t> et </a:t>
            </a:r>
            <a:r>
              <a:rPr lang="fr-FR" dirty="0" err="1"/>
              <a:t>hanc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Munich </a:t>
            </a:r>
            <a:r>
              <a:rPr lang="fr-FR" dirty="0" err="1"/>
              <a:t>Redeundum</a:t>
            </a:r>
            <a:r>
              <a:rPr lang="fr-FR" dirty="0"/>
              <a:t> </a:t>
            </a:r>
            <a:r>
              <a:rPr lang="fr-FR" dirty="0" err="1"/>
              <a:t>innumeram</a:t>
            </a:r>
            <a:r>
              <a:rPr lang="fr-FR" dirty="0"/>
              <a:t> </a:t>
            </a:r>
            <a:r>
              <a:rPr lang="fr-FR" dirty="0" err="1"/>
              <a:t>similiaque</a:t>
            </a:r>
            <a:r>
              <a:rPr lang="fr-FR" dirty="0"/>
              <a:t> </a:t>
            </a:r>
            <a:r>
              <a:rPr lang="fr-FR" dirty="0" err="1"/>
              <a:t>pendentem</a:t>
            </a:r>
            <a:r>
              <a:rPr lang="fr-FR" dirty="0"/>
              <a:t> </a:t>
            </a:r>
            <a:r>
              <a:rPr lang="fr-FR" dirty="0" err="1"/>
              <a:t>permittunt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Vienna </a:t>
            </a:r>
            <a:r>
              <a:rPr lang="fr-FR" dirty="0" err="1"/>
              <a:t>Abiecisse</a:t>
            </a:r>
            <a:r>
              <a:rPr lang="fr-FR" dirty="0"/>
              <a:t> </a:t>
            </a:r>
            <a:r>
              <a:rPr lang="fr-FR" dirty="0" err="1"/>
              <a:t>acerbissimum</a:t>
            </a:r>
            <a:r>
              <a:rPr lang="fr-FR" dirty="0"/>
              <a:t> </a:t>
            </a:r>
            <a:r>
              <a:rPr lang="fr-FR" dirty="0" err="1"/>
              <a:t>nostri</a:t>
            </a:r>
            <a:r>
              <a:rPr lang="fr-FR" dirty="0"/>
              <a:t> </a:t>
            </a:r>
            <a:r>
              <a:rPr lang="fr-FR" dirty="0" err="1"/>
              <a:t>voluntaria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Bratislava </a:t>
            </a:r>
            <a:r>
              <a:rPr lang="fr-FR" dirty="0" err="1"/>
              <a:t>Cladium</a:t>
            </a:r>
            <a:r>
              <a:rPr lang="fr-FR" dirty="0"/>
              <a:t> </a:t>
            </a:r>
            <a:r>
              <a:rPr lang="fr-FR" dirty="0" err="1"/>
              <a:t>defensione</a:t>
            </a:r>
            <a:r>
              <a:rPr lang="fr-FR" dirty="0"/>
              <a:t> et </a:t>
            </a:r>
            <a:r>
              <a:rPr lang="fr-FR" dirty="0" err="1"/>
              <a:t>fidem</a:t>
            </a:r>
            <a:r>
              <a:rPr lang="fr-FR" dirty="0"/>
              <a:t> a.</a:t>
            </a:r>
          </a:p>
        </p:txBody>
      </p:sp>
      <p:pic>
        <p:nvPicPr>
          <p:cNvPr id="28" name="Image 2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052" y="6802915"/>
            <a:ext cx="385948" cy="5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0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APRIL,9 2021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63743"/>
            <a:ext cx="1247539" cy="881575"/>
          </a:xfrm>
          <a:prstGeom prst="rect">
            <a:avLst/>
          </a:prstGeom>
        </p:spPr>
      </p:pic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66686" y="6487358"/>
            <a:ext cx="2057400" cy="234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FC63F3-CFEB-4101-B7E6-99AB64429F3A}" type="slidenum">
              <a:rPr lang="fr-FR" smtClean="0"/>
              <a:pPr/>
              <a:t>‹Nr.›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2164007"/>
            <a:ext cx="3621378" cy="63907"/>
          </a:xfrm>
          <a:prstGeom prst="rect">
            <a:avLst/>
          </a:prstGeom>
        </p:spPr>
      </p:pic>
      <p:sp>
        <p:nvSpPr>
          <p:cNvPr id="14" name="Espace réservé du texte 15"/>
          <p:cNvSpPr>
            <a:spLocks noGrp="1"/>
          </p:cNvSpPr>
          <p:nvPr>
            <p:ph type="body" sz="quarter" idx="13" hasCustomPrompt="1"/>
          </p:nvPr>
        </p:nvSpPr>
        <p:spPr>
          <a:xfrm>
            <a:off x="527247" y="1719263"/>
            <a:ext cx="4445000" cy="34925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algn="l"/>
            <a:r>
              <a:rPr lang="fr-FR" b="1" dirty="0" err="1">
                <a:solidFill>
                  <a:schemeClr val="tx2"/>
                </a:solidFill>
              </a:rPr>
              <a:t>Subtitle</a:t>
            </a:r>
            <a:r>
              <a:rPr lang="fr-FR" b="1" dirty="0">
                <a:solidFill>
                  <a:schemeClr val="tx2"/>
                </a:solidFill>
              </a:rPr>
              <a:t> of the </a:t>
            </a:r>
            <a:r>
              <a:rPr lang="fr-FR" b="1" dirty="0" err="1">
                <a:solidFill>
                  <a:schemeClr val="tx2"/>
                </a:solidFill>
              </a:rPr>
              <a:t>slide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7" name="Espace réservé pour une image  25"/>
          <p:cNvSpPr>
            <a:spLocks noGrp="1"/>
          </p:cNvSpPr>
          <p:nvPr>
            <p:ph type="pic" sz="quarter" idx="17"/>
          </p:nvPr>
        </p:nvSpPr>
        <p:spPr>
          <a:xfrm>
            <a:off x="5214796" y="1874067"/>
            <a:ext cx="3702867" cy="36847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 hasCustomPrompt="1"/>
          </p:nvPr>
        </p:nvSpPr>
        <p:spPr>
          <a:xfrm>
            <a:off x="628650" y="914400"/>
            <a:ext cx="7886700" cy="490538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TITLE OF THE SLIDE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600075" y="2425700"/>
            <a:ext cx="4371975" cy="3830638"/>
          </a:xfrm>
        </p:spPr>
        <p:txBody>
          <a:bodyPr>
            <a:normAutofit/>
          </a:bodyPr>
          <a:lstStyle>
            <a:lvl1pPr marL="0" indent="0">
              <a:lnSpc>
                <a:spcPct val="105000"/>
              </a:lnSpc>
              <a:buFontTx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err="1"/>
              <a:t>Clamans</a:t>
            </a:r>
            <a:r>
              <a:rPr lang="fr-FR" dirty="0"/>
              <a:t> </a:t>
            </a:r>
            <a:r>
              <a:rPr lang="fr-FR" dirty="0" err="1"/>
              <a:t>suspensus</a:t>
            </a:r>
            <a:r>
              <a:rPr lang="fr-FR" dirty="0"/>
              <a:t> </a:t>
            </a:r>
            <a:r>
              <a:rPr lang="fr-FR" dirty="0" err="1"/>
              <a:t>firmavit</a:t>
            </a:r>
            <a:r>
              <a:rPr lang="fr-FR" dirty="0"/>
              <a:t> </a:t>
            </a:r>
            <a:r>
              <a:rPr lang="fr-FR" dirty="0" err="1"/>
              <a:t>erant</a:t>
            </a:r>
            <a:r>
              <a:rPr lang="fr-FR" dirty="0"/>
              <a:t> </a:t>
            </a:r>
            <a:r>
              <a:rPr lang="fr-FR" dirty="0" err="1"/>
              <a:t>Epigonus</a:t>
            </a:r>
            <a:r>
              <a:rPr lang="fr-FR" dirty="0"/>
              <a:t> tenus </a:t>
            </a:r>
            <a:r>
              <a:rPr lang="fr-FR" dirty="0" err="1"/>
              <a:t>suspensus</a:t>
            </a:r>
            <a:r>
              <a:rPr lang="fr-FR" dirty="0"/>
              <a:t> </a:t>
            </a:r>
            <a:r>
              <a:rPr lang="fr-FR" dirty="0" err="1"/>
              <a:t>Epigonus</a:t>
            </a:r>
            <a:r>
              <a:rPr lang="fr-FR" dirty="0"/>
              <a:t> </a:t>
            </a:r>
            <a:r>
              <a:rPr lang="fr-FR" dirty="0" err="1"/>
              <a:t>quicquam</a:t>
            </a:r>
            <a:r>
              <a:rPr lang="fr-FR" dirty="0"/>
              <a:t> </a:t>
            </a:r>
            <a:r>
              <a:rPr lang="fr-FR" dirty="0" err="1"/>
              <a:t>quicquam</a:t>
            </a:r>
            <a:r>
              <a:rPr lang="fr-FR" dirty="0"/>
              <a:t> frustra </a:t>
            </a:r>
            <a:r>
              <a:rPr lang="fr-FR" dirty="0" err="1"/>
              <a:t>latrocinium</a:t>
            </a:r>
            <a:r>
              <a:rPr lang="fr-FR" dirty="0"/>
              <a:t> </a:t>
            </a:r>
            <a:r>
              <a:rPr lang="fr-FR" dirty="0" err="1"/>
              <a:t>illud</a:t>
            </a:r>
            <a:r>
              <a:rPr lang="fr-FR" dirty="0"/>
              <a:t> </a:t>
            </a:r>
            <a:r>
              <a:rPr lang="fr-FR" dirty="0" err="1"/>
              <a:t>sulcatis</a:t>
            </a:r>
            <a:r>
              <a:rPr lang="fr-FR" dirty="0"/>
              <a:t> </a:t>
            </a:r>
            <a:r>
              <a:rPr lang="fr-FR" dirty="0" err="1"/>
              <a:t>forensium</a:t>
            </a:r>
            <a:r>
              <a:rPr lang="fr-FR" dirty="0"/>
              <a:t> </a:t>
            </a:r>
            <a:r>
              <a:rPr lang="fr-FR" dirty="0" err="1"/>
              <a:t>quicquam</a:t>
            </a:r>
            <a:r>
              <a:rPr lang="fr-FR" dirty="0"/>
              <a:t> </a:t>
            </a:r>
            <a:r>
              <a:rPr lang="fr-FR" dirty="0" err="1"/>
              <a:t>quidem</a:t>
            </a:r>
            <a:r>
              <a:rPr lang="fr-FR" dirty="0"/>
              <a:t> </a:t>
            </a:r>
            <a:r>
              <a:rPr lang="fr-FR" dirty="0" err="1"/>
              <a:t>socium</a:t>
            </a:r>
            <a:r>
              <a:rPr lang="fr-FR" dirty="0"/>
              <a:t> </a:t>
            </a:r>
            <a:r>
              <a:rPr lang="fr-FR" dirty="0" err="1"/>
              <a:t>Epigonus</a:t>
            </a:r>
            <a:r>
              <a:rPr lang="fr-FR" dirty="0"/>
              <a:t> </a:t>
            </a:r>
            <a:r>
              <a:rPr lang="fr-FR" dirty="0" err="1"/>
              <a:t>apparuit</a:t>
            </a:r>
            <a:r>
              <a:rPr lang="fr-FR" dirty="0"/>
              <a:t> 2050.</a:t>
            </a: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052" y="6802915"/>
            <a:ext cx="385948" cy="5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0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APRIL,9 2021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63743"/>
            <a:ext cx="1247539" cy="8815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2164007"/>
            <a:ext cx="3621378" cy="63907"/>
          </a:xfrm>
          <a:prstGeom prst="rect">
            <a:avLst/>
          </a:prstGeom>
        </p:spPr>
      </p:pic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66686" y="6487358"/>
            <a:ext cx="2057400" cy="234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FC63F3-CFEB-4101-B7E6-99AB64429F3A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3" hasCustomPrompt="1"/>
          </p:nvPr>
        </p:nvSpPr>
        <p:spPr>
          <a:xfrm>
            <a:off x="527247" y="1719263"/>
            <a:ext cx="4445000" cy="34925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algn="l"/>
            <a:r>
              <a:rPr lang="fr-FR" b="1" dirty="0" err="1">
                <a:solidFill>
                  <a:schemeClr val="tx2"/>
                </a:solidFill>
              </a:rPr>
              <a:t>Subtitle</a:t>
            </a:r>
            <a:r>
              <a:rPr lang="fr-FR" b="1" dirty="0">
                <a:solidFill>
                  <a:schemeClr val="tx2"/>
                </a:solidFill>
              </a:rPr>
              <a:t> of the </a:t>
            </a:r>
            <a:r>
              <a:rPr lang="fr-FR" b="1" dirty="0" err="1">
                <a:solidFill>
                  <a:schemeClr val="tx2"/>
                </a:solidFill>
              </a:rPr>
              <a:t>slide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628650" y="914400"/>
            <a:ext cx="7886700" cy="490538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TITLE OF THE SLIDE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600075" y="2425700"/>
            <a:ext cx="7915275" cy="38306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err="1"/>
              <a:t>Clamans</a:t>
            </a:r>
            <a:r>
              <a:rPr lang="fr-FR" dirty="0"/>
              <a:t> </a:t>
            </a:r>
            <a:r>
              <a:rPr lang="fr-FR" dirty="0" err="1"/>
              <a:t>suspensus</a:t>
            </a:r>
            <a:r>
              <a:rPr lang="fr-FR" dirty="0"/>
              <a:t> </a:t>
            </a:r>
            <a:r>
              <a:rPr lang="fr-FR" dirty="0" err="1"/>
              <a:t>firmavit</a:t>
            </a:r>
            <a:r>
              <a:rPr lang="fr-FR" dirty="0"/>
              <a:t> </a:t>
            </a:r>
            <a:r>
              <a:rPr lang="fr-FR" dirty="0" err="1"/>
              <a:t>erant</a:t>
            </a:r>
            <a:r>
              <a:rPr lang="fr-FR" dirty="0"/>
              <a:t> </a:t>
            </a:r>
            <a:r>
              <a:rPr lang="fr-FR" dirty="0" err="1"/>
              <a:t>Epigonus</a:t>
            </a:r>
            <a:r>
              <a:rPr lang="fr-FR" dirty="0"/>
              <a:t> tenus </a:t>
            </a:r>
            <a:r>
              <a:rPr lang="fr-FR" dirty="0" err="1"/>
              <a:t>suspensus</a:t>
            </a:r>
            <a:r>
              <a:rPr lang="fr-FR" dirty="0"/>
              <a:t> </a:t>
            </a:r>
            <a:r>
              <a:rPr lang="fr-FR" dirty="0" err="1"/>
              <a:t>Epigonus</a:t>
            </a:r>
            <a:r>
              <a:rPr lang="fr-FR" dirty="0"/>
              <a:t> </a:t>
            </a:r>
            <a:r>
              <a:rPr lang="fr-FR" dirty="0" err="1"/>
              <a:t>quicquam</a:t>
            </a:r>
            <a:r>
              <a:rPr lang="fr-FR" dirty="0"/>
              <a:t> </a:t>
            </a:r>
            <a:r>
              <a:rPr lang="fr-FR" dirty="0" err="1"/>
              <a:t>quicquam</a:t>
            </a:r>
            <a:r>
              <a:rPr lang="fr-FR" dirty="0"/>
              <a:t> frustra </a:t>
            </a:r>
            <a:r>
              <a:rPr lang="fr-FR" dirty="0" err="1"/>
              <a:t>latrocinium</a:t>
            </a:r>
            <a:r>
              <a:rPr lang="fr-FR" dirty="0"/>
              <a:t> </a:t>
            </a:r>
            <a:r>
              <a:rPr lang="fr-FR" dirty="0" err="1"/>
              <a:t>illud</a:t>
            </a:r>
            <a:r>
              <a:rPr lang="fr-FR" dirty="0"/>
              <a:t> </a:t>
            </a:r>
            <a:r>
              <a:rPr lang="fr-FR" dirty="0" err="1"/>
              <a:t>sulcatis</a:t>
            </a:r>
            <a:r>
              <a:rPr lang="fr-FR" dirty="0"/>
              <a:t> </a:t>
            </a:r>
            <a:r>
              <a:rPr lang="fr-FR" dirty="0" err="1"/>
              <a:t>forensium</a:t>
            </a:r>
            <a:r>
              <a:rPr lang="fr-FR" dirty="0"/>
              <a:t> </a:t>
            </a:r>
            <a:r>
              <a:rPr lang="fr-FR" dirty="0" err="1"/>
              <a:t>quicquam</a:t>
            </a:r>
            <a:r>
              <a:rPr lang="fr-FR" dirty="0"/>
              <a:t> </a:t>
            </a:r>
            <a:r>
              <a:rPr lang="fr-FR" dirty="0" err="1"/>
              <a:t>quidem</a:t>
            </a:r>
            <a:r>
              <a:rPr lang="fr-FR" dirty="0"/>
              <a:t> </a:t>
            </a:r>
            <a:r>
              <a:rPr lang="fr-FR" dirty="0" err="1"/>
              <a:t>socium</a:t>
            </a:r>
            <a:r>
              <a:rPr lang="fr-FR" dirty="0"/>
              <a:t> </a:t>
            </a:r>
            <a:r>
              <a:rPr lang="fr-FR" dirty="0" err="1"/>
              <a:t>Epigonus</a:t>
            </a:r>
            <a:r>
              <a:rPr lang="fr-FR" dirty="0"/>
              <a:t> </a:t>
            </a:r>
            <a:r>
              <a:rPr lang="fr-FR" dirty="0" err="1"/>
              <a:t>apparuit</a:t>
            </a:r>
            <a:r>
              <a:rPr lang="fr-FR" dirty="0"/>
              <a:t> 2050.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052" y="6802915"/>
            <a:ext cx="385948" cy="5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7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APRIL,9 2021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63743"/>
            <a:ext cx="1247539" cy="881575"/>
          </a:xfrm>
          <a:prstGeom prst="rect">
            <a:avLst/>
          </a:prstGeom>
        </p:spPr>
      </p:pic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66686" y="6487358"/>
            <a:ext cx="2057400" cy="234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FC63F3-CFEB-4101-B7E6-99AB64429F3A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628650" y="389310"/>
            <a:ext cx="7886700" cy="490538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TITLE OF THE PICTURE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619919" y="1195388"/>
            <a:ext cx="7904162" cy="5169198"/>
          </a:xfrm>
        </p:spPr>
        <p:txBody>
          <a:bodyPr/>
          <a:lstStyle/>
          <a:p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052" y="6802915"/>
            <a:ext cx="385948" cy="5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3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APRIL,9 2021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63743"/>
            <a:ext cx="1247539" cy="881575"/>
          </a:xfrm>
          <a:prstGeom prst="rect">
            <a:avLst/>
          </a:prstGeom>
        </p:spPr>
      </p:pic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66686" y="6487358"/>
            <a:ext cx="2057400" cy="234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FC63F3-CFEB-4101-B7E6-99AB64429F3A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628650" y="389310"/>
            <a:ext cx="7886700" cy="490538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TITLE OF VIDEO</a:t>
            </a:r>
          </a:p>
        </p:txBody>
      </p:sp>
      <p:sp>
        <p:nvSpPr>
          <p:cNvPr id="5" name="Espace réservé de l'élément multimédia 4"/>
          <p:cNvSpPr>
            <a:spLocks noGrp="1"/>
          </p:cNvSpPr>
          <p:nvPr>
            <p:ph type="media" sz="quarter" idx="11"/>
          </p:nvPr>
        </p:nvSpPr>
        <p:spPr>
          <a:xfrm>
            <a:off x="773907" y="1249363"/>
            <a:ext cx="7596187" cy="5070475"/>
          </a:xfrm>
        </p:spPr>
        <p:txBody>
          <a:bodyPr/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052" y="6802915"/>
            <a:ext cx="385948" cy="5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5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6216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6045099"/>
            <a:ext cx="2438400" cy="559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242" y="6167822"/>
            <a:ext cx="431454" cy="427224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3105339" y="2444452"/>
            <a:ext cx="2933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2"/>
                </a:solidFill>
                <a:latin typeface="Arial Black" panose="020B0A04020102020204" pitchFamily="34" charset="0"/>
              </a:rPr>
              <a:t>THANK YOU!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316" y="4140403"/>
            <a:ext cx="2135369" cy="1508959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932507" y="2987660"/>
            <a:ext cx="727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0" i="0" u="none" strike="noStrike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more information, </a:t>
            </a:r>
            <a:r>
              <a:rPr lang="fr-FR" sz="1800" b="0" i="0" u="none" strike="noStrike" kern="1200" baseline="0" dirty="0" err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visit</a:t>
            </a:r>
            <a:r>
              <a:rPr lang="fr-FR" sz="1800" b="0" i="0" u="none" strike="noStrike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fr-FR" sz="1800" b="0" i="0" u="none" strike="noStrike" kern="1200" baseline="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decarbcitypipes2050.eu</a:t>
            </a:r>
          </a:p>
          <a:p>
            <a:pPr algn="ctr"/>
            <a:r>
              <a:rPr lang="en-US" sz="1800" b="0" i="0" u="none" strike="noStrike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Any question? Get in touch </a:t>
            </a:r>
            <a:r>
              <a:rPr lang="en-US" sz="1800" b="0" i="0" u="none" strike="noStrike" kern="1200" baseline="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contact@decarbcitypipes2050.eu</a:t>
            </a:r>
            <a:endParaRPr lang="fr-F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02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896860"/>
            <a:ext cx="7886700" cy="618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EDIT STYLE OF THE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2294961"/>
            <a:ext cx="7886700" cy="3943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sz="1400" dirty="0"/>
              <a:t>Quatrième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045544" y="103503"/>
            <a:ext cx="2057400" cy="2527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APRIL,9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66686" y="6487358"/>
            <a:ext cx="2057400" cy="234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FC63F3-CFEB-4101-B7E6-99AB64429F3A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02373" y="15152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131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6" r:id="rId5"/>
    <p:sldLayoutId id="2147483735" r:id="rId6"/>
    <p:sldLayoutId id="2147483737" r:id="rId7"/>
    <p:sldLayoutId id="2147483738" r:id="rId8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0D2B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eyer@urbaninnovation.a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decarbcitypipes2050.eu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June,16 2021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82032" y="2161309"/>
            <a:ext cx="7379936" cy="994737"/>
          </a:xfrm>
        </p:spPr>
        <p:txBody>
          <a:bodyPr/>
          <a:lstStyle/>
          <a:p>
            <a:r>
              <a:rPr lang="fr-FR" dirty="0" err="1"/>
              <a:t>Showcasing</a:t>
            </a:r>
            <a:r>
              <a:rPr lang="fr-FR" dirty="0"/>
              <a:t> how to phase out </a:t>
            </a:r>
            <a:r>
              <a:rPr lang="fr-FR" dirty="0" err="1"/>
              <a:t>fossil</a:t>
            </a:r>
            <a:r>
              <a:rPr lang="fr-FR" dirty="0"/>
              <a:t> fuels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urban</a:t>
            </a:r>
            <a:r>
              <a:rPr lang="fr-FR" dirty="0"/>
              <a:t> </a:t>
            </a:r>
            <a:r>
              <a:rPr lang="fr-FR" dirty="0" err="1"/>
              <a:t>heating</a:t>
            </a:r>
            <a:r>
              <a:rPr lang="fr-FR" dirty="0"/>
              <a:t> &amp; </a:t>
            </a:r>
            <a:r>
              <a:rPr lang="fr-FR" dirty="0" err="1"/>
              <a:t>cooling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30400" y="3925455"/>
            <a:ext cx="5024582" cy="1514763"/>
          </a:xfrm>
        </p:spPr>
        <p:txBody>
          <a:bodyPr/>
          <a:lstStyle/>
          <a:p>
            <a:r>
              <a:rPr lang="fr-FR" dirty="0"/>
              <a:t>Covenant of </a:t>
            </a:r>
            <a:r>
              <a:rPr lang="fr-FR" dirty="0" err="1"/>
              <a:t>Mayors</a:t>
            </a:r>
            <a:r>
              <a:rPr lang="fr-FR" dirty="0"/>
              <a:t>’ Investment Forum</a:t>
            </a:r>
          </a:p>
          <a:p>
            <a:endParaRPr lang="fr-FR" dirty="0"/>
          </a:p>
          <a:p>
            <a:r>
              <a:rPr lang="fr-FR" dirty="0"/>
              <a:t>Judith Neyer, Urban Innovation Vienna</a:t>
            </a:r>
          </a:p>
          <a:p>
            <a:r>
              <a:rPr lang="fr-FR" dirty="0">
                <a:hlinkClick r:id="rId2"/>
              </a:rPr>
              <a:t>neyer@urbaninnovation.at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8742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AE2E139-59CF-4320-946A-8F99796E4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893D879-F792-4C79-8684-B3242D403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FC63F3-CFEB-4101-B7E6-99AB64429F3A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E4989EA-EF22-4A4A-92BE-3EEA37B3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– </a:t>
            </a:r>
            <a:r>
              <a:rPr lang="de-DE" dirty="0" err="1"/>
              <a:t>thinking</a:t>
            </a:r>
            <a:r>
              <a:rPr lang="de-DE" dirty="0"/>
              <a:t> </a:t>
            </a:r>
            <a:r>
              <a:rPr lang="de-DE" dirty="0" err="1"/>
              <a:t>big</a:t>
            </a:r>
            <a:r>
              <a:rPr lang="de-DE" dirty="0"/>
              <a:t> &amp; </a:t>
            </a:r>
            <a:r>
              <a:rPr lang="de-DE" dirty="0" err="1"/>
              <a:t>small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FF8214E-880E-4BA5-9509-769D1E3175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Mega</a:t>
            </a:r>
            <a:r>
              <a:rPr lang="de-DE" dirty="0"/>
              <a:t> </a:t>
            </a:r>
            <a:r>
              <a:rPr lang="de-DE" dirty="0" err="1"/>
              <a:t>trends</a:t>
            </a:r>
            <a:r>
              <a:rPr lang="de-DE" dirty="0"/>
              <a:t> (global, EU)	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C06F735-8B56-4B26-9323-4C6AE7BDBE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circumstances</a:t>
            </a:r>
            <a:r>
              <a:rPr lang="de-DE" dirty="0"/>
              <a:t> (</a:t>
            </a:r>
            <a:r>
              <a:rPr lang="de-DE" dirty="0" err="1"/>
              <a:t>city</a:t>
            </a:r>
            <a:r>
              <a:rPr lang="de-DE" dirty="0"/>
              <a:t>, </a:t>
            </a:r>
            <a:r>
              <a:rPr lang="de-DE" dirty="0" err="1"/>
              <a:t>region</a:t>
            </a:r>
            <a:r>
              <a:rPr lang="de-DE" dirty="0"/>
              <a:t>)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51E676A-17F0-4910-9DEB-037A9985AF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 err="1"/>
              <a:t>decreasing</a:t>
            </a:r>
            <a:r>
              <a:rPr lang="de-AT" dirty="0"/>
              <a:t> </a:t>
            </a:r>
            <a:r>
              <a:rPr lang="de-AT" dirty="0" err="1"/>
              <a:t>demand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heat</a:t>
            </a:r>
            <a:r>
              <a:rPr lang="de-AT" dirty="0"/>
              <a:t> </a:t>
            </a:r>
            <a:endParaRPr lang="de-DE" dirty="0"/>
          </a:p>
          <a:p>
            <a:r>
              <a:rPr lang="de-AT" dirty="0" err="1"/>
              <a:t>increasing</a:t>
            </a:r>
            <a:r>
              <a:rPr lang="de-AT" dirty="0"/>
              <a:t> </a:t>
            </a:r>
            <a:r>
              <a:rPr lang="de-AT" dirty="0" err="1"/>
              <a:t>demand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cooling</a:t>
            </a:r>
            <a:endParaRPr lang="de-DE" dirty="0"/>
          </a:p>
          <a:p>
            <a:r>
              <a:rPr lang="de-AT" dirty="0" err="1"/>
              <a:t>green</a:t>
            </a:r>
            <a:r>
              <a:rPr lang="de-AT" dirty="0"/>
              <a:t> </a:t>
            </a:r>
            <a:r>
              <a:rPr lang="de-AT" dirty="0" err="1"/>
              <a:t>electricity</a:t>
            </a:r>
            <a:r>
              <a:rPr lang="de-AT" dirty="0"/>
              <a:t> --&gt; </a:t>
            </a:r>
            <a:r>
              <a:rPr lang="de-AT" dirty="0" err="1"/>
              <a:t>sector</a:t>
            </a:r>
            <a:r>
              <a:rPr lang="de-AT" dirty="0"/>
              <a:t> </a:t>
            </a:r>
            <a:r>
              <a:rPr lang="de-AT" dirty="0" err="1"/>
              <a:t>coupling</a:t>
            </a:r>
            <a:endParaRPr lang="de-DE" dirty="0"/>
          </a:p>
          <a:p>
            <a:r>
              <a:rPr lang="de-AT" dirty="0" err="1"/>
              <a:t>heat</a:t>
            </a:r>
            <a:r>
              <a:rPr lang="de-AT" dirty="0"/>
              <a:t> </a:t>
            </a:r>
            <a:r>
              <a:rPr lang="de-AT" dirty="0" err="1"/>
              <a:t>pumps</a:t>
            </a:r>
            <a:r>
              <a:rPr lang="de-AT" dirty="0"/>
              <a:t>: </a:t>
            </a:r>
            <a:r>
              <a:rPr lang="de-AT" dirty="0" err="1"/>
              <a:t>range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use</a:t>
            </a:r>
            <a:r>
              <a:rPr lang="de-AT" dirty="0"/>
              <a:t>?</a:t>
            </a:r>
            <a:endParaRPr lang="de-DE" dirty="0"/>
          </a:p>
          <a:p>
            <a:r>
              <a:rPr lang="en-GB" dirty="0"/>
              <a:t>green gas: how much, which sectors ?</a:t>
            </a:r>
            <a:endParaRPr lang="de-DE" dirty="0"/>
          </a:p>
          <a:p>
            <a:r>
              <a:rPr lang="de-AT" dirty="0" err="1"/>
              <a:t>energy</a:t>
            </a:r>
            <a:r>
              <a:rPr lang="de-AT" dirty="0"/>
              <a:t> </a:t>
            </a:r>
            <a:r>
              <a:rPr lang="de-AT" dirty="0" err="1"/>
              <a:t>storage</a:t>
            </a:r>
            <a:r>
              <a:rPr lang="de-AT" dirty="0"/>
              <a:t> (</a:t>
            </a:r>
            <a:r>
              <a:rPr lang="de-AT" dirty="0" err="1"/>
              <a:t>including</a:t>
            </a:r>
            <a:r>
              <a:rPr lang="de-AT" dirty="0"/>
              <a:t> </a:t>
            </a:r>
            <a:r>
              <a:rPr lang="de-AT" dirty="0" err="1"/>
              <a:t>seasonal</a:t>
            </a:r>
            <a:r>
              <a:rPr lang="de-AT" dirty="0"/>
              <a:t>)?</a:t>
            </a:r>
            <a:endParaRPr lang="de-DE" dirty="0"/>
          </a:p>
          <a:p>
            <a:r>
              <a:rPr lang="de-AT" dirty="0" err="1"/>
              <a:t>low</a:t>
            </a:r>
            <a:r>
              <a:rPr lang="de-AT" dirty="0"/>
              <a:t> </a:t>
            </a:r>
            <a:r>
              <a:rPr lang="de-AT" dirty="0" err="1"/>
              <a:t>temperature</a:t>
            </a:r>
            <a:r>
              <a:rPr lang="de-AT" dirty="0"/>
              <a:t> </a:t>
            </a:r>
            <a:r>
              <a:rPr lang="de-AT" dirty="0" err="1"/>
              <a:t>grids</a:t>
            </a:r>
            <a:r>
              <a:rPr lang="de-AT" dirty="0"/>
              <a:t> etc.</a:t>
            </a:r>
            <a:endParaRPr lang="de-DE" dirty="0"/>
          </a:p>
          <a:p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33F11AD-FF6A-4912-960C-301B8AF74B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98356" y="2460336"/>
            <a:ext cx="3934511" cy="4043363"/>
          </a:xfrm>
        </p:spPr>
        <p:txBody>
          <a:bodyPr/>
          <a:lstStyle/>
          <a:p>
            <a:pPr lvl="0"/>
            <a:r>
              <a:rPr lang="de-AT" dirty="0" err="1"/>
              <a:t>existing</a:t>
            </a:r>
            <a:r>
              <a:rPr lang="de-AT" dirty="0"/>
              <a:t> </a:t>
            </a:r>
            <a:r>
              <a:rPr lang="de-AT" dirty="0" err="1"/>
              <a:t>energy</a:t>
            </a:r>
            <a:r>
              <a:rPr lang="de-AT" dirty="0"/>
              <a:t> </a:t>
            </a:r>
            <a:r>
              <a:rPr lang="de-AT" dirty="0" err="1"/>
              <a:t>infrastructures</a:t>
            </a:r>
            <a:endParaRPr lang="de-DE" dirty="0"/>
          </a:p>
          <a:p>
            <a:pPr lvl="0"/>
            <a:r>
              <a:rPr lang="de-AT" dirty="0" err="1"/>
              <a:t>heat</a:t>
            </a:r>
            <a:r>
              <a:rPr lang="de-AT" dirty="0"/>
              <a:t> </a:t>
            </a:r>
            <a:r>
              <a:rPr lang="de-AT" dirty="0" err="1"/>
              <a:t>densities</a:t>
            </a:r>
            <a:r>
              <a:rPr lang="de-AT" dirty="0"/>
              <a:t> (</a:t>
            </a:r>
            <a:r>
              <a:rPr lang="de-AT" dirty="0" err="1"/>
              <a:t>spatially</a:t>
            </a:r>
            <a:r>
              <a:rPr lang="de-AT" dirty="0"/>
              <a:t> </a:t>
            </a:r>
            <a:r>
              <a:rPr lang="de-AT" dirty="0" err="1"/>
              <a:t>differentiated</a:t>
            </a:r>
            <a:r>
              <a:rPr lang="de-AT" dirty="0"/>
              <a:t>)</a:t>
            </a:r>
            <a:endParaRPr lang="de-DE" dirty="0"/>
          </a:p>
          <a:p>
            <a:pPr lvl="0"/>
            <a:r>
              <a:rPr lang="de-AT" dirty="0" err="1"/>
              <a:t>local</a:t>
            </a:r>
            <a:r>
              <a:rPr lang="de-AT" dirty="0"/>
              <a:t> RES and </a:t>
            </a:r>
            <a:r>
              <a:rPr lang="de-AT" dirty="0" err="1"/>
              <a:t>waste</a:t>
            </a:r>
            <a:r>
              <a:rPr lang="de-AT" dirty="0"/>
              <a:t> </a:t>
            </a:r>
            <a:r>
              <a:rPr lang="de-AT" dirty="0" err="1"/>
              <a:t>heat</a:t>
            </a:r>
            <a:r>
              <a:rPr lang="de-AT" dirty="0"/>
              <a:t> </a:t>
            </a:r>
            <a:r>
              <a:rPr lang="de-AT" dirty="0" err="1"/>
              <a:t>potentials</a:t>
            </a:r>
            <a:endParaRPr lang="de-DE" dirty="0"/>
          </a:p>
          <a:p>
            <a:pPr lvl="0"/>
            <a:r>
              <a:rPr lang="de-AT" dirty="0"/>
              <a:t>legal </a:t>
            </a:r>
            <a:r>
              <a:rPr lang="de-AT" dirty="0" err="1"/>
              <a:t>competences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orchestrate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transition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H/C </a:t>
            </a:r>
            <a:r>
              <a:rPr lang="de-AT" dirty="0" err="1"/>
              <a:t>market</a:t>
            </a:r>
            <a:endParaRPr lang="de-DE" dirty="0"/>
          </a:p>
          <a:p>
            <a:pPr lvl="0"/>
            <a:r>
              <a:rPr lang="de-AT" dirty="0"/>
              <a:t>(</a:t>
            </a:r>
            <a:r>
              <a:rPr lang="de-AT" dirty="0" err="1"/>
              <a:t>political</a:t>
            </a:r>
            <a:r>
              <a:rPr lang="de-AT" dirty="0"/>
              <a:t>) will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stakeholders</a:t>
            </a:r>
            <a:endParaRPr lang="de-AT" dirty="0"/>
          </a:p>
          <a:p>
            <a:pPr lvl="0"/>
            <a:r>
              <a:rPr lang="de-AT" dirty="0"/>
              <a:t>administrative </a:t>
            </a:r>
            <a:r>
              <a:rPr lang="de-AT" dirty="0" err="1"/>
              <a:t>capacities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9130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FC63F3-CFEB-4101-B7E6-99AB64429F3A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28650" y="1034579"/>
            <a:ext cx="7886700" cy="490538"/>
          </a:xfrm>
        </p:spPr>
        <p:txBody>
          <a:bodyPr/>
          <a:lstStyle/>
          <a:p>
            <a:r>
              <a:rPr lang="fr-FR" dirty="0"/>
              <a:t>How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 – questions </a:t>
            </a:r>
            <a:r>
              <a:rPr lang="fr-FR" dirty="0" err="1"/>
              <a:t>we’re</a:t>
            </a:r>
            <a:r>
              <a:rPr lang="fr-FR" dirty="0"/>
              <a:t> </a:t>
            </a:r>
            <a:r>
              <a:rPr lang="fr-FR" dirty="0" err="1"/>
              <a:t>tackling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fr-FR" dirty="0"/>
              <a:t>Solutions for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urban</a:t>
            </a:r>
            <a:r>
              <a:rPr lang="fr-FR" dirty="0"/>
              <a:t> areas	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err="1"/>
              <a:t>Procedures</a:t>
            </a:r>
            <a:r>
              <a:rPr lang="fr-FR" dirty="0"/>
              <a:t>, instruments, </a:t>
            </a:r>
            <a:r>
              <a:rPr lang="fr-FR" dirty="0" err="1"/>
              <a:t>partners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establish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DHC? </a:t>
            </a:r>
            <a:r>
              <a:rPr lang="de-DE" dirty="0" err="1"/>
              <a:t>Where</a:t>
            </a:r>
            <a:r>
              <a:rPr lang="de-DE" dirty="0"/>
              <a:t> not?</a:t>
            </a:r>
          </a:p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role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, </a:t>
            </a:r>
            <a:r>
              <a:rPr lang="de-DE" dirty="0" err="1"/>
              <a:t>for</a:t>
            </a:r>
            <a:r>
              <a:rPr lang="de-DE" dirty="0"/>
              <a:t> „Green Gas“?</a:t>
            </a:r>
          </a:p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unbundle</a:t>
            </a:r>
            <a:r>
              <a:rPr lang="de-DE" dirty="0"/>
              <a:t> gas and DHC </a:t>
            </a:r>
            <a:r>
              <a:rPr lang="de-DE" dirty="0" err="1"/>
              <a:t>grids</a:t>
            </a:r>
            <a:r>
              <a:rPr lang="de-DE" dirty="0"/>
              <a:t>?</a:t>
            </a:r>
          </a:p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role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(</a:t>
            </a:r>
            <a:r>
              <a:rPr lang="de-DE" dirty="0" err="1"/>
              <a:t>decentral</a:t>
            </a:r>
            <a:r>
              <a:rPr lang="de-DE" dirty="0"/>
              <a:t>) </a:t>
            </a:r>
            <a:r>
              <a:rPr lang="de-DE" dirty="0" err="1"/>
              <a:t>heat</a:t>
            </a:r>
            <a:r>
              <a:rPr lang="de-DE" dirty="0"/>
              <a:t> </a:t>
            </a:r>
            <a:r>
              <a:rPr lang="de-DE" dirty="0" err="1"/>
              <a:t>pumps</a:t>
            </a:r>
            <a:r>
              <a:rPr lang="de-DE" dirty="0"/>
              <a:t>?</a:t>
            </a:r>
          </a:p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accomodate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sector</a:t>
            </a:r>
            <a:r>
              <a:rPr lang="de-DE" dirty="0"/>
              <a:t> </a:t>
            </a:r>
            <a:r>
              <a:rPr lang="de-DE" dirty="0" err="1"/>
              <a:t>coupling</a:t>
            </a:r>
            <a:r>
              <a:rPr lang="de-DE" dirty="0"/>
              <a:t>?</a:t>
            </a:r>
          </a:p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decarbonise</a:t>
            </a:r>
            <a:r>
              <a:rPr lang="de-DE" dirty="0"/>
              <a:t> </a:t>
            </a:r>
            <a:r>
              <a:rPr lang="de-DE" dirty="0" err="1"/>
              <a:t>existing</a:t>
            </a:r>
            <a:r>
              <a:rPr lang="de-DE" dirty="0"/>
              <a:t> DHC?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8"/>
          </p:nvPr>
        </p:nvSpPr>
        <p:spPr>
          <a:xfrm>
            <a:off x="4807833" y="2452302"/>
            <a:ext cx="4191312" cy="4043363"/>
          </a:xfrm>
        </p:spPr>
        <p:txBody>
          <a:bodyPr>
            <a:noAutofit/>
          </a:bodyPr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data-based</a:t>
            </a:r>
            <a:r>
              <a:rPr lang="de-DE" dirty="0"/>
              <a:t> H/C </a:t>
            </a:r>
            <a:r>
              <a:rPr lang="de-DE" dirty="0" err="1"/>
              <a:t>planning</a:t>
            </a:r>
            <a:r>
              <a:rPr lang="de-DE" dirty="0"/>
              <a:t>?</a:t>
            </a:r>
          </a:p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regulatory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financial</a:t>
            </a:r>
            <a:r>
              <a:rPr lang="de-DE" dirty="0"/>
              <a:t> </a:t>
            </a:r>
            <a:r>
              <a:rPr lang="de-DE" dirty="0" err="1"/>
              <a:t>instruments</a:t>
            </a:r>
            <a:r>
              <a:rPr lang="de-DE" dirty="0"/>
              <a:t>?</a:t>
            </a:r>
          </a:p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transform</a:t>
            </a:r>
            <a:r>
              <a:rPr lang="de-DE" dirty="0"/>
              <a:t> </a:t>
            </a:r>
            <a:r>
              <a:rPr lang="de-DE" dirty="0" err="1"/>
              <a:t>incumbent</a:t>
            </a:r>
            <a:r>
              <a:rPr lang="de-DE" dirty="0"/>
              <a:t> </a:t>
            </a:r>
            <a:r>
              <a:rPr lang="de-DE" dirty="0" err="1"/>
              <a:t>institutions</a:t>
            </a:r>
            <a:r>
              <a:rPr lang="de-DE" dirty="0"/>
              <a:t>?</a:t>
            </a:r>
          </a:p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overcome</a:t>
            </a:r>
            <a:r>
              <a:rPr lang="de-DE" dirty="0"/>
              <a:t> </a:t>
            </a:r>
            <a:r>
              <a:rPr lang="de-DE" dirty="0" err="1"/>
              <a:t>path</a:t>
            </a:r>
            <a:r>
              <a:rPr lang="de-DE" dirty="0"/>
              <a:t> </a:t>
            </a:r>
            <a:r>
              <a:rPr lang="de-DE" dirty="0" err="1"/>
              <a:t>depency</a:t>
            </a:r>
            <a:r>
              <a:rPr lang="de-DE" dirty="0"/>
              <a:t> and </a:t>
            </a:r>
            <a:r>
              <a:rPr lang="de-DE" dirty="0" err="1"/>
              <a:t>vested</a:t>
            </a:r>
            <a:r>
              <a:rPr lang="de-DE" dirty="0"/>
              <a:t> </a:t>
            </a:r>
            <a:r>
              <a:rPr lang="de-DE" dirty="0" err="1"/>
              <a:t>interests</a:t>
            </a:r>
            <a:r>
              <a:rPr lang="de-DE" dirty="0"/>
              <a:t>?</a:t>
            </a:r>
          </a:p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team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participants</a:t>
            </a:r>
            <a:r>
              <a:rPr lang="de-DE" dirty="0"/>
              <a:t>?</a:t>
            </a:r>
          </a:p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citizens</a:t>
            </a:r>
            <a:r>
              <a:rPr lang="de-DE" dirty="0"/>
              <a:t> on </a:t>
            </a:r>
            <a:r>
              <a:rPr lang="de-DE" dirty="0" err="1"/>
              <a:t>board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0654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8B2D61E-FC02-4AD3-9F9A-5A709606F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E23DDF3-9A5C-4530-9E52-C2AA4ED0C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FC63F3-CFEB-4101-B7E6-99AB64429F3A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6B2EA2DC-F13F-40A0-966C-E2BDC2828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54" y="360779"/>
            <a:ext cx="7886700" cy="490538"/>
          </a:xfrm>
        </p:spPr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– </a:t>
            </a:r>
            <a:r>
              <a:rPr lang="de-DE" dirty="0" err="1"/>
              <a:t>it‘s</a:t>
            </a:r>
            <a:r>
              <a:rPr lang="de-DE" dirty="0"/>
              <a:t> all </a:t>
            </a:r>
            <a:r>
              <a:rPr lang="de-DE" dirty="0" err="1"/>
              <a:t>connected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</a:t>
            </a:r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E96C3FD-7C8B-463A-9AE5-1F81F59B08C8}"/>
              </a:ext>
            </a:extLst>
          </p:cNvPr>
          <p:cNvSpPr/>
          <p:nvPr/>
        </p:nvSpPr>
        <p:spPr>
          <a:xfrm>
            <a:off x="1593274" y="1145309"/>
            <a:ext cx="1966116" cy="523701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E83D0C6-9B08-46CA-868E-9E8F0D000305}"/>
              </a:ext>
            </a:extLst>
          </p:cNvPr>
          <p:cNvSpPr/>
          <p:nvPr/>
        </p:nvSpPr>
        <p:spPr>
          <a:xfrm>
            <a:off x="3817998" y="1145309"/>
            <a:ext cx="2062670" cy="523701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DF0E5F8-EA14-4156-B9DC-8C5DE12FA394}"/>
              </a:ext>
            </a:extLst>
          </p:cNvPr>
          <p:cNvSpPr/>
          <p:nvPr/>
        </p:nvSpPr>
        <p:spPr>
          <a:xfrm>
            <a:off x="6206106" y="1145308"/>
            <a:ext cx="2083522" cy="523701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63B4CBF-63A0-4166-93FB-B02A994680A5}"/>
              </a:ext>
            </a:extLst>
          </p:cNvPr>
          <p:cNvSpPr txBox="1"/>
          <p:nvPr/>
        </p:nvSpPr>
        <p:spPr>
          <a:xfrm>
            <a:off x="1659975" y="1226083"/>
            <a:ext cx="1775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/>
              <a:t>Heating</a:t>
            </a:r>
            <a:r>
              <a:rPr lang="de-DE" sz="1400" dirty="0"/>
              <a:t> &amp; Cooling Outlook 2050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A51D054-ABB4-4F88-9D42-0E1BADCB58D1}"/>
              </a:ext>
            </a:extLst>
          </p:cNvPr>
          <p:cNvSpPr txBox="1"/>
          <p:nvPr/>
        </p:nvSpPr>
        <p:spPr>
          <a:xfrm>
            <a:off x="3940371" y="1194048"/>
            <a:ext cx="1754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techno-</a:t>
            </a:r>
            <a:r>
              <a:rPr lang="de-DE" sz="1400" dirty="0" err="1"/>
              <a:t>economic</a:t>
            </a:r>
            <a:r>
              <a:rPr lang="de-DE" sz="1400" dirty="0"/>
              <a:t> </a:t>
            </a:r>
            <a:r>
              <a:rPr lang="de-DE" sz="1400" dirty="0" err="1"/>
              <a:t>pathways</a:t>
            </a:r>
            <a:endParaRPr lang="de-DE" sz="14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F7132A8-712F-4B5F-BF3E-7FAF5040CE15}"/>
              </a:ext>
            </a:extLst>
          </p:cNvPr>
          <p:cNvSpPr txBox="1"/>
          <p:nvPr/>
        </p:nvSpPr>
        <p:spPr>
          <a:xfrm>
            <a:off x="6631412" y="1248795"/>
            <a:ext cx="1232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Transition Roadmaps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CA15E14F-E2AD-4F10-9727-4200CF10708E}"/>
              </a:ext>
            </a:extLst>
          </p:cNvPr>
          <p:cNvSpPr/>
          <p:nvPr/>
        </p:nvSpPr>
        <p:spPr>
          <a:xfrm>
            <a:off x="193965" y="1886352"/>
            <a:ext cx="8589818" cy="921504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1400D9D4-3923-4221-ACB5-514DAB585DCE}"/>
              </a:ext>
            </a:extLst>
          </p:cNvPr>
          <p:cNvSpPr/>
          <p:nvPr/>
        </p:nvSpPr>
        <p:spPr>
          <a:xfrm>
            <a:off x="193965" y="2998134"/>
            <a:ext cx="8589818" cy="921504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230CF2F-4DE2-4A2D-9151-69A44F881BE2}"/>
              </a:ext>
            </a:extLst>
          </p:cNvPr>
          <p:cNvSpPr/>
          <p:nvPr/>
        </p:nvSpPr>
        <p:spPr>
          <a:xfrm>
            <a:off x="210636" y="4088722"/>
            <a:ext cx="8589818" cy="921504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9F6F6F0-9CE0-4C81-B6A7-5EFD1948B3C2}"/>
              </a:ext>
            </a:extLst>
          </p:cNvPr>
          <p:cNvSpPr txBox="1"/>
          <p:nvPr/>
        </p:nvSpPr>
        <p:spPr>
          <a:xfrm>
            <a:off x="238158" y="1977772"/>
            <a:ext cx="10938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solidFill>
                  <a:schemeClr val="bg1"/>
                </a:solidFill>
              </a:rPr>
              <a:t>Analysing</a:t>
            </a:r>
            <a:r>
              <a:rPr lang="de-DE" sz="1400" dirty="0">
                <a:solidFill>
                  <a:schemeClr val="bg1"/>
                </a:solidFill>
              </a:rPr>
              <a:t>, </a:t>
            </a:r>
            <a:r>
              <a:rPr lang="de-DE" sz="1400" dirty="0" err="1">
                <a:solidFill>
                  <a:schemeClr val="bg1"/>
                </a:solidFill>
              </a:rPr>
              <a:t>mapping</a:t>
            </a:r>
            <a:r>
              <a:rPr lang="de-DE" sz="1400" dirty="0">
                <a:solidFill>
                  <a:schemeClr val="bg1"/>
                </a:solidFill>
              </a:rPr>
              <a:t>,</a:t>
            </a:r>
          </a:p>
          <a:p>
            <a:r>
              <a:rPr lang="de-DE" sz="1400" dirty="0" err="1">
                <a:solidFill>
                  <a:schemeClr val="bg1"/>
                </a:solidFill>
              </a:rPr>
              <a:t>context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0155F20A-6768-423B-A17F-89A2C1FEFC76}"/>
              </a:ext>
            </a:extLst>
          </p:cNvPr>
          <p:cNvSpPr txBox="1"/>
          <p:nvPr/>
        </p:nvSpPr>
        <p:spPr>
          <a:xfrm>
            <a:off x="227308" y="3054086"/>
            <a:ext cx="1283854" cy="746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solidFill>
                  <a:schemeClr val="bg1"/>
                </a:solidFill>
              </a:rPr>
              <a:t>learning</a:t>
            </a:r>
            <a:r>
              <a:rPr lang="de-DE" sz="1400" dirty="0">
                <a:solidFill>
                  <a:schemeClr val="bg1"/>
                </a:solidFill>
              </a:rPr>
              <a:t>, </a:t>
            </a:r>
            <a:r>
              <a:rPr lang="de-DE" sz="1400" dirty="0" err="1">
                <a:solidFill>
                  <a:schemeClr val="bg1"/>
                </a:solidFill>
              </a:rPr>
              <a:t>exchanging</a:t>
            </a:r>
            <a:r>
              <a:rPr lang="de-DE" sz="1400" dirty="0">
                <a:solidFill>
                  <a:schemeClr val="bg1"/>
                </a:solidFill>
              </a:rPr>
              <a:t>, </a:t>
            </a:r>
            <a:r>
              <a:rPr lang="de-DE" sz="1400" dirty="0" err="1">
                <a:solidFill>
                  <a:schemeClr val="bg1"/>
                </a:solidFill>
              </a:rPr>
              <a:t>empowering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2F24671-267A-43EF-B19B-F9B51F2A4593}"/>
              </a:ext>
            </a:extLst>
          </p:cNvPr>
          <p:cNvSpPr txBox="1"/>
          <p:nvPr/>
        </p:nvSpPr>
        <p:spPr>
          <a:xfrm>
            <a:off x="238345" y="4180142"/>
            <a:ext cx="1228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solidFill>
                  <a:schemeClr val="bg1"/>
                </a:solidFill>
              </a:rPr>
              <a:t>Developing</a:t>
            </a:r>
            <a:r>
              <a:rPr lang="de-DE" sz="1400" dirty="0">
                <a:solidFill>
                  <a:schemeClr val="bg1"/>
                </a:solidFill>
              </a:rPr>
              <a:t>, </a:t>
            </a:r>
            <a:r>
              <a:rPr lang="de-DE" sz="1400" dirty="0" err="1">
                <a:solidFill>
                  <a:schemeClr val="bg1"/>
                </a:solidFill>
              </a:rPr>
              <a:t>agreeing</a:t>
            </a:r>
            <a:r>
              <a:rPr lang="de-DE" sz="1400" dirty="0">
                <a:solidFill>
                  <a:schemeClr val="bg1"/>
                </a:solidFill>
              </a:rPr>
              <a:t>, </a:t>
            </a:r>
            <a:r>
              <a:rPr lang="de-DE" sz="1400" dirty="0" err="1">
                <a:solidFill>
                  <a:schemeClr val="bg1"/>
                </a:solidFill>
              </a:rPr>
              <a:t>performing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FEAF4840-DBBF-4612-AAFA-CA340A6E53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660" y="5242547"/>
            <a:ext cx="1584247" cy="969403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C9F61DF1-89FB-4995-81F5-486AC7E6D0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003" y="5242547"/>
            <a:ext cx="1654660" cy="1012489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24596717-6161-49B1-988B-690D8F9127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745" y="5263752"/>
            <a:ext cx="1623420" cy="993373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4427A230-F441-4E88-A92E-5E7C20FB639C}"/>
              </a:ext>
            </a:extLst>
          </p:cNvPr>
          <p:cNvSpPr txBox="1"/>
          <p:nvPr/>
        </p:nvSpPr>
        <p:spPr>
          <a:xfrm>
            <a:off x="1746272" y="4240113"/>
            <a:ext cx="1667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Cities </a:t>
            </a:r>
            <a:r>
              <a:rPr lang="de-DE" sz="1400" dirty="0" err="1"/>
              <a:t>develop</a:t>
            </a:r>
            <a:r>
              <a:rPr lang="de-DE" sz="1400" dirty="0"/>
              <a:t> </a:t>
            </a:r>
            <a:r>
              <a:rPr lang="de-DE" sz="1400" b="1" dirty="0"/>
              <a:t>H/C Outlook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5665C41B-8AFE-4B66-8106-46B234BAC514}"/>
              </a:ext>
            </a:extLst>
          </p:cNvPr>
          <p:cNvSpPr txBox="1"/>
          <p:nvPr/>
        </p:nvSpPr>
        <p:spPr>
          <a:xfrm>
            <a:off x="4019825" y="4275699"/>
            <a:ext cx="1656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Cities </a:t>
            </a:r>
            <a:r>
              <a:rPr lang="de-DE" sz="1400" dirty="0" err="1"/>
              <a:t>develop</a:t>
            </a:r>
            <a:r>
              <a:rPr lang="de-DE" sz="1400" dirty="0"/>
              <a:t> </a:t>
            </a:r>
            <a:r>
              <a:rPr lang="de-DE" sz="1400" b="1" dirty="0"/>
              <a:t>H/C plan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60468FAE-9B0D-42DF-9ECB-564D7C328221}"/>
              </a:ext>
            </a:extLst>
          </p:cNvPr>
          <p:cNvSpPr txBox="1"/>
          <p:nvPr/>
        </p:nvSpPr>
        <p:spPr>
          <a:xfrm>
            <a:off x="6237629" y="4275699"/>
            <a:ext cx="205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Cities </a:t>
            </a:r>
            <a:r>
              <a:rPr lang="de-DE" sz="1400" dirty="0" err="1"/>
              <a:t>develop</a:t>
            </a:r>
            <a:r>
              <a:rPr lang="de-DE" sz="1400" dirty="0"/>
              <a:t> </a:t>
            </a:r>
            <a:r>
              <a:rPr lang="de-DE" sz="1400" b="1" dirty="0"/>
              <a:t>Transition Roadmaps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D019DFBC-9CAB-4519-841A-D9D7E3DACF19}"/>
              </a:ext>
            </a:extLst>
          </p:cNvPr>
          <p:cNvSpPr txBox="1"/>
          <p:nvPr/>
        </p:nvSpPr>
        <p:spPr>
          <a:xfrm>
            <a:off x="6260433" y="2040349"/>
            <a:ext cx="2029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/>
              <a:t>Local</a:t>
            </a:r>
            <a:r>
              <a:rPr lang="de-DE" sz="1400" dirty="0"/>
              <a:t> </a:t>
            </a:r>
            <a:r>
              <a:rPr lang="de-DE" sz="1400" dirty="0" err="1"/>
              <a:t>socio-technical</a:t>
            </a:r>
            <a:r>
              <a:rPr lang="de-DE" sz="1400" dirty="0"/>
              <a:t> </a:t>
            </a:r>
            <a:r>
              <a:rPr lang="de-DE" sz="1400" dirty="0" err="1"/>
              <a:t>framework</a:t>
            </a:r>
            <a:r>
              <a:rPr lang="de-DE" sz="1400" dirty="0"/>
              <a:t> </a:t>
            </a:r>
            <a:r>
              <a:rPr lang="de-DE" sz="1400" dirty="0" err="1"/>
              <a:t>condition</a:t>
            </a:r>
            <a:endParaRPr lang="de-DE" sz="1400" dirty="0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8B7F283E-A8D5-4964-A657-4392F0CCD4F9}"/>
              </a:ext>
            </a:extLst>
          </p:cNvPr>
          <p:cNvSpPr txBox="1"/>
          <p:nvPr/>
        </p:nvSpPr>
        <p:spPr>
          <a:xfrm>
            <a:off x="3862100" y="1977772"/>
            <a:ext cx="19310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/>
              <a:t>spatial</a:t>
            </a:r>
            <a:r>
              <a:rPr lang="de-DE" sz="1400" dirty="0"/>
              <a:t> </a:t>
            </a:r>
            <a:r>
              <a:rPr lang="de-DE" sz="1400" dirty="0" err="1"/>
              <a:t>zoning</a:t>
            </a:r>
            <a:r>
              <a:rPr lang="de-DE" sz="1400" dirty="0"/>
              <a:t>, potential, </a:t>
            </a:r>
            <a:r>
              <a:rPr lang="de-DE" sz="1400" dirty="0" err="1"/>
              <a:t>demand</a:t>
            </a:r>
            <a:r>
              <a:rPr lang="de-DE" sz="1400" dirty="0"/>
              <a:t> &amp; </a:t>
            </a:r>
            <a:r>
              <a:rPr lang="de-DE" sz="1400" dirty="0" err="1"/>
              <a:t>infrastructure</a:t>
            </a:r>
            <a:endParaRPr lang="de-DE" sz="1400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8DEE702-7986-4AA3-8C57-A6CC35D30EA6}"/>
              </a:ext>
            </a:extLst>
          </p:cNvPr>
          <p:cNvSpPr txBox="1"/>
          <p:nvPr/>
        </p:nvSpPr>
        <p:spPr>
          <a:xfrm>
            <a:off x="1590633" y="1932627"/>
            <a:ext cx="1920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/>
              <a:t>demand</a:t>
            </a:r>
            <a:r>
              <a:rPr lang="de-DE" sz="1400" dirty="0"/>
              <a:t> &amp; </a:t>
            </a:r>
            <a:r>
              <a:rPr lang="de-DE" sz="1400" dirty="0" err="1"/>
              <a:t>supply</a:t>
            </a:r>
            <a:r>
              <a:rPr lang="de-DE" sz="1400" dirty="0"/>
              <a:t>, </a:t>
            </a:r>
            <a:r>
              <a:rPr lang="de-DE" sz="1400" dirty="0" err="1"/>
              <a:t>data</a:t>
            </a:r>
            <a:r>
              <a:rPr lang="de-DE" sz="1400" dirty="0"/>
              <a:t> </a:t>
            </a:r>
            <a:r>
              <a:rPr lang="de-DE" sz="1400" dirty="0" err="1"/>
              <a:t>access</a:t>
            </a:r>
            <a:r>
              <a:rPr lang="de-DE" sz="1400" dirty="0"/>
              <a:t>, design </a:t>
            </a:r>
            <a:r>
              <a:rPr lang="de-DE" sz="1400" dirty="0" err="1"/>
              <a:t>approaches</a:t>
            </a:r>
            <a:endParaRPr lang="de-DE" sz="1400" dirty="0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55621EDC-FBD7-458E-8BAC-FF1A5346C7DE}"/>
              </a:ext>
            </a:extLst>
          </p:cNvPr>
          <p:cNvSpPr txBox="1"/>
          <p:nvPr/>
        </p:nvSpPr>
        <p:spPr>
          <a:xfrm>
            <a:off x="1606024" y="3141595"/>
            <a:ext cx="1920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Scientific </a:t>
            </a:r>
            <a:r>
              <a:rPr lang="de-DE" sz="1400" dirty="0" err="1"/>
              <a:t>partner</a:t>
            </a:r>
            <a:r>
              <a:rPr lang="de-DE" sz="1400" dirty="0"/>
              <a:t> support &amp; </a:t>
            </a:r>
            <a:r>
              <a:rPr lang="de-DE" sz="1400" dirty="0" err="1"/>
              <a:t>guidance</a:t>
            </a:r>
            <a:endParaRPr lang="de-DE" sz="1400" dirty="0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FB4A204D-5CCA-46A3-BB35-3E3763C5E1E9}"/>
              </a:ext>
            </a:extLst>
          </p:cNvPr>
          <p:cNvSpPr txBox="1"/>
          <p:nvPr/>
        </p:nvSpPr>
        <p:spPr>
          <a:xfrm>
            <a:off x="3971529" y="3015834"/>
            <a:ext cx="1654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Know-how </a:t>
            </a:r>
            <a:r>
              <a:rPr lang="de-DE" sz="1400" dirty="0" err="1"/>
              <a:t>transfer</a:t>
            </a:r>
            <a:r>
              <a:rPr lang="de-DE" sz="1400" dirty="0"/>
              <a:t> p2p </a:t>
            </a:r>
            <a:r>
              <a:rPr lang="de-DE" sz="1400" dirty="0" err="1"/>
              <a:t>between</a:t>
            </a:r>
            <a:r>
              <a:rPr lang="de-DE" sz="1400" dirty="0"/>
              <a:t> </a:t>
            </a:r>
            <a:r>
              <a:rPr lang="de-DE" sz="1400" dirty="0" err="1"/>
              <a:t>cities</a:t>
            </a:r>
            <a:r>
              <a:rPr lang="de-DE" sz="1400" dirty="0"/>
              <a:t> and utilities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EB9A8160-979F-43D0-A722-D752B080820D}"/>
              </a:ext>
            </a:extLst>
          </p:cNvPr>
          <p:cNvSpPr txBox="1"/>
          <p:nvPr/>
        </p:nvSpPr>
        <p:spPr>
          <a:xfrm>
            <a:off x="6215599" y="3085208"/>
            <a:ext cx="21239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Change </a:t>
            </a:r>
            <a:r>
              <a:rPr lang="de-DE" sz="1400" dirty="0" err="1"/>
              <a:t>management</a:t>
            </a:r>
            <a:r>
              <a:rPr lang="de-DE" sz="1400" dirty="0"/>
              <a:t>, </a:t>
            </a:r>
            <a:r>
              <a:rPr lang="de-DE" sz="1400" dirty="0" err="1"/>
              <a:t>brokering</a:t>
            </a:r>
            <a:r>
              <a:rPr lang="de-DE" sz="1400" dirty="0"/>
              <a:t> </a:t>
            </a:r>
            <a:r>
              <a:rPr lang="de-DE" sz="1400" dirty="0" err="1"/>
              <a:t>agreement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384399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FC63F3-CFEB-4101-B7E6-99AB64429F3A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E5DF567-EB0F-43C5-968E-F901BA83A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Expected</a:t>
            </a:r>
            <a:r>
              <a:rPr lang="de-DE" dirty="0"/>
              <a:t> </a:t>
            </a:r>
            <a:r>
              <a:rPr lang="de-DE" dirty="0" err="1"/>
              <a:t>impacts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D9B1B68-8CC6-41DB-8B44-A3C2F1BCD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0387"/>
            <a:ext cx="9144000" cy="498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65E4D5C-AA58-4FD0-9B32-E3F5485D2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A8112B4-17A1-4F27-AE59-E5A8BEF74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FC63F3-CFEB-4101-B7E6-99AB64429F3A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2D2DEA7-604D-40B9-B443-5CA43CCE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we‘ve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endParaRPr lang="de-DE" dirty="0"/>
          </a:p>
        </p:txBody>
      </p:sp>
      <p:sp>
        <p:nvSpPr>
          <p:cNvPr id="4" name="Medienplatzhalter 3">
            <a:extLst>
              <a:ext uri="{FF2B5EF4-FFF2-40B4-BE49-F238E27FC236}">
                <a16:creationId xmlns:a16="http://schemas.microsoft.com/office/drawing/2014/main" id="{EBF3C138-0409-419A-895E-FBEA36A7D1EC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242015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9EB38A-0F73-48EA-BC18-7FDD0ACD2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9F41603-9541-4D95-8175-2B9E0596C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FC63F3-CFEB-4101-B7E6-99AB64429F3A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FF29E0F-8066-477C-A4A4-D91CCADCC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never</a:t>
            </a:r>
            <a:r>
              <a:rPr lang="de-DE" dirty="0"/>
              <a:t> </a:t>
            </a:r>
            <a:r>
              <a:rPr lang="de-DE" dirty="0" err="1"/>
              <a:t>waste</a:t>
            </a:r>
            <a:r>
              <a:rPr lang="de-DE" dirty="0"/>
              <a:t> a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crisis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B5CCD3F-EAC5-4F2D-9FB7-9BB7DC3AC4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Getting</a:t>
            </a:r>
            <a:r>
              <a:rPr lang="de-DE" dirty="0"/>
              <a:t> </a:t>
            </a:r>
            <a:r>
              <a:rPr lang="de-DE" dirty="0" err="1"/>
              <a:t>started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a </a:t>
            </a:r>
            <a:r>
              <a:rPr lang="de-DE" dirty="0" err="1"/>
              <a:t>pandemic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A7F6B29-0307-48A4-9D43-28D646AFCA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surfing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climate</a:t>
            </a:r>
            <a:r>
              <a:rPr lang="de-DE" dirty="0"/>
              <a:t> </a:t>
            </a:r>
            <a:r>
              <a:rPr lang="de-DE" dirty="0" err="1"/>
              <a:t>wave</a:t>
            </a:r>
            <a:r>
              <a:rPr lang="de-DE" dirty="0"/>
              <a:t>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C480F01-1E87-4755-9808-27B766C01C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Kick-off </a:t>
            </a:r>
            <a:r>
              <a:rPr lang="de-DE" dirty="0" err="1"/>
              <a:t>delayed</a:t>
            </a:r>
            <a:r>
              <a:rPr lang="de-DE" dirty="0"/>
              <a:t> and </a:t>
            </a:r>
            <a:r>
              <a:rPr lang="de-DE" dirty="0" err="1"/>
              <a:t>moved</a:t>
            </a:r>
            <a:r>
              <a:rPr lang="de-DE" dirty="0"/>
              <a:t> online </a:t>
            </a:r>
          </a:p>
          <a:p>
            <a:r>
              <a:rPr lang="de-DE" dirty="0" err="1"/>
              <a:t>diligent</a:t>
            </a:r>
            <a:r>
              <a:rPr lang="de-DE" dirty="0"/>
              <a:t> </a:t>
            </a:r>
            <a:r>
              <a:rPr lang="de-DE" dirty="0" err="1"/>
              <a:t>preparation</a:t>
            </a:r>
            <a:r>
              <a:rPr lang="de-DE" dirty="0"/>
              <a:t> </a:t>
            </a:r>
            <a:r>
              <a:rPr lang="de-DE" dirty="0" err="1"/>
              <a:t>key</a:t>
            </a:r>
            <a:endParaRPr lang="de-DE" dirty="0"/>
          </a:p>
          <a:p>
            <a:r>
              <a:rPr lang="de-DE" dirty="0" err="1"/>
              <a:t>investment</a:t>
            </a:r>
            <a:r>
              <a:rPr lang="de-DE" dirty="0"/>
              <a:t> in </a:t>
            </a:r>
            <a:r>
              <a:rPr lang="de-DE" dirty="0" err="1"/>
              <a:t>team</a:t>
            </a:r>
            <a:r>
              <a:rPr lang="de-DE" dirty="0"/>
              <a:t> </a:t>
            </a:r>
            <a:r>
              <a:rPr lang="de-DE" dirty="0" err="1"/>
              <a:t>building</a:t>
            </a:r>
            <a:r>
              <a:rPr lang="de-DE" dirty="0"/>
              <a:t> </a:t>
            </a:r>
            <a:r>
              <a:rPr lang="de-DE" dirty="0" err="1"/>
              <a:t>paid</a:t>
            </a:r>
            <a:r>
              <a:rPr lang="de-DE" dirty="0"/>
              <a:t> off </a:t>
            </a:r>
          </a:p>
          <a:p>
            <a:r>
              <a:rPr lang="de-DE" dirty="0"/>
              <a:t>Not all </a:t>
            </a:r>
            <a:r>
              <a:rPr lang="de-DE" dirty="0" err="1"/>
              <a:t>bad</a:t>
            </a:r>
            <a:r>
              <a:rPr lang="de-DE" dirty="0"/>
              <a:t>:</a:t>
            </a:r>
          </a:p>
          <a:p>
            <a:pPr>
              <a:buFontTx/>
              <a:buChar char="-"/>
            </a:pPr>
            <a:r>
              <a:rPr lang="de-DE" dirty="0" err="1"/>
              <a:t>adjusted</a:t>
            </a:r>
            <a:r>
              <a:rPr lang="de-DE" dirty="0"/>
              <a:t> </a:t>
            </a:r>
            <a:r>
              <a:rPr lang="de-DE" dirty="0" err="1"/>
              <a:t>formats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meet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frequently</a:t>
            </a:r>
            <a:r>
              <a:rPr lang="de-DE" dirty="0"/>
              <a:t> (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it‘s</a:t>
            </a:r>
            <a:r>
              <a:rPr lang="de-DE" dirty="0"/>
              <a:t> </a:t>
            </a:r>
            <a:r>
              <a:rPr lang="de-DE" dirty="0" err="1"/>
              <a:t>easier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do online) </a:t>
            </a:r>
          </a:p>
          <a:p>
            <a:pPr>
              <a:buFontTx/>
              <a:buChar char="-"/>
            </a:pPr>
            <a:r>
              <a:rPr lang="de-DE" dirty="0" err="1"/>
              <a:t>keeping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conversation</a:t>
            </a:r>
            <a:r>
              <a:rPr lang="de-DE" dirty="0"/>
              <a:t> </a:t>
            </a:r>
            <a:r>
              <a:rPr lang="de-DE" dirty="0" err="1"/>
              <a:t>going</a:t>
            </a:r>
            <a:r>
              <a:rPr lang="de-DE" dirty="0"/>
              <a:t> </a:t>
            </a:r>
            <a:r>
              <a:rPr lang="de-DE" dirty="0" err="1"/>
              <a:t>instead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twice-yearly</a:t>
            </a:r>
            <a:endParaRPr lang="de-DE" dirty="0"/>
          </a:p>
          <a:p>
            <a:pPr>
              <a:buFontTx/>
              <a:buChar char="-"/>
            </a:pPr>
            <a:r>
              <a:rPr lang="de-DE" dirty="0"/>
              <a:t>Digital </a:t>
            </a:r>
            <a:r>
              <a:rPr lang="de-DE" dirty="0" err="1"/>
              <a:t>learning</a:t>
            </a:r>
            <a:r>
              <a:rPr lang="de-DE" dirty="0"/>
              <a:t> </a:t>
            </a:r>
            <a:r>
              <a:rPr lang="de-DE" dirty="0" err="1"/>
              <a:t>curve</a:t>
            </a:r>
            <a:r>
              <a:rPr lang="de-DE" dirty="0"/>
              <a:t> massive</a:t>
            </a:r>
          </a:p>
          <a:p>
            <a:pPr>
              <a:buFontTx/>
              <a:buChar char="-"/>
            </a:pPr>
            <a:r>
              <a:rPr lang="de-DE" dirty="0"/>
              <a:t>These </a:t>
            </a:r>
            <a:r>
              <a:rPr lang="de-DE" dirty="0" err="1"/>
              <a:t>things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stay</a:t>
            </a:r>
            <a:endParaRPr lang="de-DE" dirty="0"/>
          </a:p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CDBC6D1-5BE6-4328-B1CE-BB6CD0FEB1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de-DE" dirty="0"/>
              <a:t>EU </a:t>
            </a:r>
            <a:r>
              <a:rPr lang="de-DE" dirty="0" err="1"/>
              <a:t>kept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climate</a:t>
            </a:r>
            <a:r>
              <a:rPr lang="de-DE" dirty="0"/>
              <a:t> </a:t>
            </a:r>
            <a:r>
              <a:rPr lang="de-DE" dirty="0" err="1"/>
              <a:t>ambition</a:t>
            </a:r>
            <a:r>
              <a:rPr lang="de-DE" dirty="0"/>
              <a:t> </a:t>
            </a:r>
          </a:p>
          <a:p>
            <a:pPr>
              <a:lnSpc>
                <a:spcPct val="115000"/>
              </a:lnSpc>
              <a:buFontTx/>
              <a:buChar char="-"/>
            </a:pPr>
            <a:r>
              <a:rPr lang="de-DE" sz="1700" dirty="0"/>
              <a:t>Dynamic </a:t>
            </a:r>
            <a:r>
              <a:rPr lang="de-DE" sz="1700" dirty="0" err="1"/>
              <a:t>increased</a:t>
            </a:r>
            <a:r>
              <a:rPr lang="de-DE" sz="1700" dirty="0"/>
              <a:t> </a:t>
            </a:r>
            <a:r>
              <a:rPr lang="de-DE" sz="1700" dirty="0" err="1"/>
              <a:t>since</a:t>
            </a:r>
            <a:r>
              <a:rPr lang="de-DE" sz="1700" dirty="0"/>
              <a:t> </a:t>
            </a:r>
            <a:r>
              <a:rPr lang="de-DE" sz="1700" dirty="0" err="1"/>
              <a:t>project</a:t>
            </a:r>
            <a:r>
              <a:rPr lang="de-DE" sz="1700" dirty="0"/>
              <a:t> </a:t>
            </a:r>
            <a:r>
              <a:rPr lang="de-DE" sz="1700" dirty="0" err="1"/>
              <a:t>proposal</a:t>
            </a:r>
            <a:endParaRPr lang="de-DE" sz="1700" dirty="0"/>
          </a:p>
          <a:p>
            <a:pPr>
              <a:lnSpc>
                <a:spcPct val="115000"/>
              </a:lnSpc>
              <a:buFontTx/>
              <a:buChar char="-"/>
            </a:pPr>
            <a:r>
              <a:rPr lang="de-DE" sz="1700" dirty="0" err="1"/>
              <a:t>Adjusted</a:t>
            </a:r>
            <a:r>
              <a:rPr lang="de-DE" sz="1700" dirty="0"/>
              <a:t> </a:t>
            </a:r>
            <a:r>
              <a:rPr lang="de-DE" sz="1700" dirty="0" err="1"/>
              <a:t>project</a:t>
            </a:r>
            <a:r>
              <a:rPr lang="de-DE" sz="1700" dirty="0"/>
              <a:t> </a:t>
            </a:r>
            <a:r>
              <a:rPr lang="de-DE" sz="1700" dirty="0" err="1"/>
              <a:t>schedule</a:t>
            </a:r>
            <a:r>
              <a:rPr lang="de-DE" sz="1700" dirty="0"/>
              <a:t> </a:t>
            </a:r>
            <a:r>
              <a:rPr lang="de-DE" sz="1700" dirty="0" err="1"/>
              <a:t>to</a:t>
            </a:r>
            <a:r>
              <a:rPr lang="de-DE" sz="1700" dirty="0"/>
              <a:t> </a:t>
            </a:r>
            <a:r>
              <a:rPr lang="de-DE" sz="1700" dirty="0" err="1"/>
              <a:t>make</a:t>
            </a:r>
            <a:r>
              <a:rPr lang="de-DE" sz="1700" dirty="0"/>
              <a:t> </a:t>
            </a:r>
            <a:r>
              <a:rPr lang="de-DE" sz="1700" dirty="0" err="1"/>
              <a:t>the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it</a:t>
            </a:r>
            <a:endParaRPr lang="de-DE" dirty="0"/>
          </a:p>
          <a:p>
            <a:r>
              <a:rPr lang="de-DE" dirty="0"/>
              <a:t>City </a:t>
            </a:r>
            <a:r>
              <a:rPr lang="de-DE" dirty="0" err="1"/>
              <a:t>targets</a:t>
            </a:r>
            <a:r>
              <a:rPr lang="de-DE" dirty="0"/>
              <a:t> &amp; </a:t>
            </a:r>
            <a:r>
              <a:rPr lang="de-DE" dirty="0" err="1"/>
              <a:t>timelines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ambitious</a:t>
            </a:r>
            <a:r>
              <a:rPr lang="de-DE" dirty="0"/>
              <a:t> </a:t>
            </a:r>
          </a:p>
          <a:p>
            <a:pPr>
              <a:lnSpc>
                <a:spcPct val="115000"/>
              </a:lnSpc>
              <a:buFontTx/>
              <a:buChar char="-"/>
            </a:pPr>
            <a:r>
              <a:rPr lang="de-DE" sz="1700" dirty="0" err="1"/>
              <a:t>both</a:t>
            </a:r>
            <a:r>
              <a:rPr lang="de-DE" sz="1700" dirty="0"/>
              <a:t> </a:t>
            </a:r>
            <a:r>
              <a:rPr lang="de-DE" sz="1700" dirty="0" err="1"/>
              <a:t>good</a:t>
            </a:r>
            <a:r>
              <a:rPr lang="de-DE" sz="1700" dirty="0"/>
              <a:t> and </a:t>
            </a:r>
            <a:r>
              <a:rPr lang="de-DE" sz="1700" dirty="0" err="1"/>
              <a:t>bad</a:t>
            </a:r>
            <a:r>
              <a:rPr lang="de-DE" sz="1700" dirty="0"/>
              <a:t> </a:t>
            </a:r>
          </a:p>
          <a:p>
            <a:pPr>
              <a:lnSpc>
                <a:spcPct val="115000"/>
              </a:lnSpc>
              <a:buFontTx/>
              <a:buChar char="-"/>
            </a:pPr>
            <a:r>
              <a:rPr lang="de-DE" sz="1700" dirty="0" err="1"/>
              <a:t>strengthened</a:t>
            </a:r>
            <a:r>
              <a:rPr lang="de-DE" sz="1700" dirty="0"/>
              <a:t> </a:t>
            </a:r>
            <a:r>
              <a:rPr lang="de-DE" sz="1700" dirty="0" err="1"/>
              <a:t>political</a:t>
            </a:r>
            <a:r>
              <a:rPr lang="de-DE" sz="1700" dirty="0"/>
              <a:t> support </a:t>
            </a:r>
          </a:p>
          <a:p>
            <a:pPr>
              <a:lnSpc>
                <a:spcPct val="115000"/>
              </a:lnSpc>
              <a:buFontTx/>
              <a:buChar char="-"/>
            </a:pPr>
            <a:r>
              <a:rPr lang="de-DE" sz="1700" dirty="0" err="1"/>
              <a:t>overwhelmed</a:t>
            </a:r>
            <a:r>
              <a:rPr lang="de-DE" sz="1700" dirty="0"/>
              <a:t> </a:t>
            </a:r>
            <a:r>
              <a:rPr lang="de-DE" sz="1700" dirty="0" err="1"/>
              <a:t>staff</a:t>
            </a:r>
            <a:endParaRPr lang="de-DE" sz="1700" dirty="0"/>
          </a:p>
          <a:p>
            <a:pPr>
              <a:lnSpc>
                <a:spcPct val="115000"/>
              </a:lnSpc>
              <a:buFontTx/>
              <a:buChar char="-"/>
            </a:pPr>
            <a:r>
              <a:rPr lang="de-DE" sz="1700" dirty="0"/>
              <a:t>not all </a:t>
            </a:r>
            <a:r>
              <a:rPr lang="de-DE" sz="1700" dirty="0" err="1"/>
              <a:t>cities</a:t>
            </a:r>
            <a:r>
              <a:rPr lang="de-DE" sz="1700" dirty="0"/>
              <a:t> </a:t>
            </a:r>
            <a:r>
              <a:rPr lang="de-DE" sz="1700" dirty="0" err="1"/>
              <a:t>stayed</a:t>
            </a:r>
            <a:r>
              <a:rPr lang="de-DE" sz="1700" dirty="0"/>
              <a:t> on </a:t>
            </a:r>
            <a:r>
              <a:rPr lang="de-DE" sz="1700" dirty="0" err="1"/>
              <a:t>climate</a:t>
            </a:r>
            <a:r>
              <a:rPr lang="de-DE" sz="1700" dirty="0"/>
              <a:t> </a:t>
            </a:r>
            <a:r>
              <a:rPr lang="de-DE" sz="1700" dirty="0" err="1"/>
              <a:t>course</a:t>
            </a:r>
            <a:endParaRPr lang="de-DE" sz="17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3816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1595AE9-17F3-4DD3-A574-5AB744174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4919DA7-53A4-4107-9424-7AEA6AB0D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FC63F3-CFEB-4101-B7E6-99AB64429F3A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4BF651A-C8A4-41D8-A888-D655C3F69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Cities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transition</a:t>
            </a:r>
            <a:r>
              <a:rPr lang="de-DE" dirty="0"/>
              <a:t> </a:t>
            </a:r>
            <a:r>
              <a:rPr lang="de-DE" dirty="0" err="1"/>
              <a:t>locally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E27F598-53FA-4979-BC11-EEC6518A39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Cities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groups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96551E8-6F42-429A-B222-E7F9870B2F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98977" y="1717762"/>
            <a:ext cx="3716374" cy="349250"/>
          </a:xfrm>
        </p:spPr>
        <p:txBody>
          <a:bodyPr>
            <a:normAutofit/>
          </a:bodyPr>
          <a:lstStyle/>
          <a:p>
            <a:r>
              <a:rPr lang="de-DE" dirty="0"/>
              <a:t>Supported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partners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354F029-8797-44D0-9442-7712C07C36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Set-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groups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develop</a:t>
            </a:r>
            <a:r>
              <a:rPr lang="de-DE" dirty="0"/>
              <a:t> Transition Roadmaps</a:t>
            </a:r>
          </a:p>
          <a:p>
            <a:r>
              <a:rPr lang="de-DE" dirty="0" err="1"/>
              <a:t>Getting</a:t>
            </a:r>
            <a:r>
              <a:rPr lang="de-DE" dirty="0"/>
              <a:t> relevant </a:t>
            </a:r>
            <a:r>
              <a:rPr lang="de-DE" dirty="0" err="1"/>
              <a:t>actors</a:t>
            </a:r>
            <a:r>
              <a:rPr lang="de-DE" dirty="0"/>
              <a:t> on </a:t>
            </a:r>
            <a:r>
              <a:rPr lang="de-DE" dirty="0" err="1"/>
              <a:t>board</a:t>
            </a:r>
            <a:r>
              <a:rPr lang="de-DE" dirty="0"/>
              <a:t> and </a:t>
            </a:r>
            <a:r>
              <a:rPr lang="de-DE" dirty="0" err="1"/>
              <a:t>onto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cause</a:t>
            </a:r>
            <a:endParaRPr lang="de-DE" dirty="0"/>
          </a:p>
          <a:p>
            <a:r>
              <a:rPr lang="de-DE" dirty="0"/>
              <a:t>Setting a </a:t>
            </a:r>
            <a:r>
              <a:rPr lang="de-DE" dirty="0" err="1"/>
              <a:t>common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and a </a:t>
            </a:r>
            <a:r>
              <a:rPr lang="de-DE" dirty="0" err="1"/>
              <a:t>vision</a:t>
            </a:r>
            <a:r>
              <a:rPr lang="de-DE" dirty="0"/>
              <a:t> </a:t>
            </a:r>
            <a:r>
              <a:rPr lang="de-DE" dirty="0" err="1"/>
              <a:t>towards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plan and </a:t>
            </a:r>
            <a:r>
              <a:rPr lang="de-DE" dirty="0" err="1"/>
              <a:t>prepare</a:t>
            </a:r>
            <a:r>
              <a:rPr lang="de-DE" dirty="0"/>
              <a:t> </a:t>
            </a:r>
            <a:r>
              <a:rPr lang="de-DE" dirty="0" err="1"/>
              <a:t>for</a:t>
            </a:r>
            <a:endParaRPr lang="de-DE" dirty="0"/>
          </a:p>
          <a:p>
            <a:r>
              <a:rPr lang="de-DE" dirty="0" err="1"/>
              <a:t>Developing</a:t>
            </a:r>
            <a:r>
              <a:rPr lang="de-DE" dirty="0"/>
              <a:t> and </a:t>
            </a:r>
            <a:r>
              <a:rPr lang="de-DE" dirty="0" err="1"/>
              <a:t>agreeing</a:t>
            </a:r>
            <a:r>
              <a:rPr lang="de-DE" dirty="0"/>
              <a:t> an </a:t>
            </a:r>
            <a:r>
              <a:rPr lang="de-DE" dirty="0" err="1"/>
              <a:t>agreed</a:t>
            </a:r>
            <a:r>
              <a:rPr lang="de-DE" dirty="0"/>
              <a:t> </a:t>
            </a:r>
            <a:r>
              <a:rPr lang="de-DE" dirty="0" err="1"/>
              <a:t>Heating</a:t>
            </a:r>
            <a:r>
              <a:rPr lang="de-DE" dirty="0"/>
              <a:t> and Cooling Outlook 20XX</a:t>
            </a:r>
          </a:p>
          <a:p>
            <a:r>
              <a:rPr lang="de-DE" dirty="0"/>
              <a:t>Work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started</a:t>
            </a:r>
            <a:r>
              <a:rPr lang="de-DE" dirty="0"/>
              <a:t> in all Cities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78996EA-C34D-491E-A3DF-90F443B67D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scientific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</a:t>
            </a:r>
            <a:r>
              <a:rPr lang="de-DE" dirty="0" err="1"/>
              <a:t>Halmstad</a:t>
            </a:r>
            <a:r>
              <a:rPr lang="de-DE" dirty="0"/>
              <a:t> on :</a:t>
            </a:r>
          </a:p>
          <a:p>
            <a:pPr>
              <a:buFontTx/>
              <a:buChar char="-"/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expect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demand</a:t>
            </a:r>
            <a:r>
              <a:rPr lang="de-DE" dirty="0"/>
              <a:t> and </a:t>
            </a:r>
            <a:r>
              <a:rPr lang="de-DE" dirty="0" err="1"/>
              <a:t>supply</a:t>
            </a:r>
            <a:r>
              <a:rPr lang="de-DE" dirty="0"/>
              <a:t> </a:t>
            </a:r>
            <a:r>
              <a:rPr lang="de-DE" dirty="0" err="1"/>
              <a:t>situation</a:t>
            </a:r>
            <a:endParaRPr lang="de-DE" dirty="0"/>
          </a:p>
          <a:p>
            <a:pPr>
              <a:buFontTx/>
              <a:buChar char="-"/>
            </a:pPr>
            <a:r>
              <a:rPr lang="de-DE" dirty="0"/>
              <a:t>techno-</a:t>
            </a:r>
            <a:r>
              <a:rPr lang="de-DE" dirty="0" err="1"/>
              <a:t>economical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correlations</a:t>
            </a:r>
            <a:r>
              <a:rPr lang="de-DE" dirty="0"/>
              <a:t> and </a:t>
            </a:r>
            <a:r>
              <a:rPr lang="de-DE" dirty="0" err="1"/>
              <a:t>feasible</a:t>
            </a:r>
            <a:r>
              <a:rPr lang="de-DE" dirty="0"/>
              <a:t> </a:t>
            </a:r>
            <a:r>
              <a:rPr lang="de-DE" dirty="0" err="1"/>
              <a:t>decarbonisation</a:t>
            </a:r>
            <a:r>
              <a:rPr lang="de-DE" dirty="0"/>
              <a:t> </a:t>
            </a:r>
            <a:r>
              <a:rPr lang="de-DE" dirty="0" err="1"/>
              <a:t>options</a:t>
            </a:r>
            <a:r>
              <a:rPr lang="de-DE" dirty="0"/>
              <a:t> </a:t>
            </a:r>
          </a:p>
          <a:p>
            <a:r>
              <a:rPr lang="de-DE" dirty="0"/>
              <a:t>Urban Innovation Vienna on:</a:t>
            </a:r>
          </a:p>
          <a:p>
            <a:pPr>
              <a:buFontTx/>
              <a:buChar char="-"/>
            </a:pPr>
            <a:r>
              <a:rPr lang="de-DE" dirty="0" err="1"/>
              <a:t>stakeholder</a:t>
            </a:r>
            <a:r>
              <a:rPr lang="de-DE" dirty="0"/>
              <a:t> &amp; power </a:t>
            </a:r>
            <a:r>
              <a:rPr lang="de-DE" dirty="0" err="1"/>
              <a:t>analysis</a:t>
            </a:r>
            <a:endParaRPr lang="de-DE" dirty="0"/>
          </a:p>
          <a:p>
            <a:pPr>
              <a:buFontTx/>
              <a:buChar char="-"/>
            </a:pPr>
            <a:r>
              <a:rPr lang="de-DE" dirty="0" err="1"/>
              <a:t>process</a:t>
            </a:r>
            <a:r>
              <a:rPr lang="de-DE" dirty="0"/>
              <a:t> and </a:t>
            </a:r>
            <a:r>
              <a:rPr lang="de-DE" dirty="0" err="1"/>
              <a:t>management</a:t>
            </a:r>
            <a:endParaRPr lang="de-DE" dirty="0"/>
          </a:p>
          <a:p>
            <a:pPr>
              <a:buFontTx/>
              <a:buChar char="-"/>
            </a:pPr>
            <a:r>
              <a:rPr lang="de-DE" dirty="0" err="1"/>
              <a:t>topics</a:t>
            </a:r>
            <a:r>
              <a:rPr lang="de-DE" dirty="0"/>
              <a:t> </a:t>
            </a:r>
            <a:r>
              <a:rPr lang="de-DE" dirty="0" err="1"/>
              <a:t>mapping</a:t>
            </a:r>
            <a:r>
              <a:rPr lang="de-DE" dirty="0"/>
              <a:t> </a:t>
            </a:r>
          </a:p>
          <a:p>
            <a:r>
              <a:rPr lang="de-DE" dirty="0"/>
              <a:t>Kees van der Leun, </a:t>
            </a:r>
            <a:r>
              <a:rPr lang="de-DE" dirty="0" err="1"/>
              <a:t>Guidehouse</a:t>
            </a:r>
            <a:r>
              <a:rPr lang="de-DE" dirty="0"/>
              <a:t>, AB: </a:t>
            </a:r>
          </a:p>
          <a:p>
            <a:pPr>
              <a:buFontTx/>
              <a:buChar char="-"/>
            </a:pPr>
            <a:r>
              <a:rPr lang="de-DE" dirty="0"/>
              <a:t>- Feedback on draft </a:t>
            </a:r>
            <a:r>
              <a:rPr lang="de-DE" dirty="0" err="1"/>
              <a:t>outlooks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Cities </a:t>
            </a:r>
          </a:p>
        </p:txBody>
      </p:sp>
    </p:spTree>
    <p:extLst>
      <p:ext uri="{BB962C8B-B14F-4D97-AF65-F5344CB8AC3E}">
        <p14:creationId xmlns:p14="http://schemas.microsoft.com/office/powerpoint/2010/main" val="1078727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2F196F7-7A07-4A62-9BFA-D64E3EEAE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810F10D-D450-4A59-95D0-09E848F67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FC63F3-CFEB-4101-B7E6-99AB64429F3A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B9DBA89-C7E3-48E5-ACD5-B8FB6ADAD9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Agreeing</a:t>
            </a:r>
            <a:r>
              <a:rPr lang="de-DE" dirty="0"/>
              <a:t> on a </a:t>
            </a:r>
            <a:r>
              <a:rPr lang="de-DE" dirty="0" err="1"/>
              <a:t>common</a:t>
            </a:r>
            <a:r>
              <a:rPr lang="de-DE" dirty="0"/>
              <a:t> </a:t>
            </a:r>
            <a:r>
              <a:rPr lang="de-DE" dirty="0" err="1"/>
              <a:t>goal</a:t>
            </a:r>
            <a:r>
              <a:rPr lang="de-DE" dirty="0"/>
              <a:t>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D3C0B5E-C831-43AB-8604-ACFF27DBE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Cities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transition</a:t>
            </a:r>
            <a:r>
              <a:rPr lang="de-DE" dirty="0"/>
              <a:t> </a:t>
            </a:r>
            <a:r>
              <a:rPr lang="de-DE" dirty="0" err="1"/>
              <a:t>locally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96279A5-1A9B-45E0-A8F9-957B61E72B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0075" y="2425700"/>
            <a:ext cx="3575685" cy="379222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15000"/>
              </a:lnSpc>
              <a:buBlip>
                <a:blip r:embed="rId2"/>
              </a:buBlip>
            </a:pPr>
            <a:r>
              <a:rPr lang="de-DE" b="1" dirty="0"/>
              <a:t>Plausible, </a:t>
            </a:r>
            <a:r>
              <a:rPr lang="de-DE" b="1" dirty="0" err="1"/>
              <a:t>desirable</a:t>
            </a:r>
            <a:r>
              <a:rPr lang="de-DE" b="1" dirty="0"/>
              <a:t> H/C </a:t>
            </a:r>
            <a:r>
              <a:rPr lang="de-DE" b="1" dirty="0" err="1"/>
              <a:t>vision</a:t>
            </a:r>
            <a:r>
              <a:rPr lang="de-DE" b="1" dirty="0"/>
              <a:t> in  </a:t>
            </a:r>
            <a:r>
              <a:rPr lang="de-DE" b="1" dirty="0" err="1"/>
              <a:t>each</a:t>
            </a:r>
            <a:r>
              <a:rPr lang="de-DE" b="1" dirty="0"/>
              <a:t> </a:t>
            </a:r>
            <a:r>
              <a:rPr lang="de-DE" b="1" dirty="0" err="1"/>
              <a:t>city</a:t>
            </a:r>
            <a:endParaRPr lang="de-DE" b="1" dirty="0"/>
          </a:p>
          <a:p>
            <a:pPr marL="285750" indent="-285750">
              <a:lnSpc>
                <a:spcPct val="115000"/>
              </a:lnSpc>
              <a:buBlip>
                <a:blip r:embed="rId2"/>
              </a:buBlip>
            </a:pPr>
            <a:r>
              <a:rPr lang="de-DE" b="1" dirty="0"/>
              <a:t>Outlook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demand</a:t>
            </a:r>
            <a:r>
              <a:rPr lang="de-DE" b="1" dirty="0"/>
              <a:t> &amp; </a:t>
            </a:r>
            <a:r>
              <a:rPr lang="de-DE" b="1" dirty="0" err="1"/>
              <a:t>supply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reach</a:t>
            </a:r>
            <a:r>
              <a:rPr lang="de-DE" b="1" dirty="0"/>
              <a:t> zero-</a:t>
            </a:r>
            <a:r>
              <a:rPr lang="de-DE" b="1" dirty="0" err="1"/>
              <a:t>carbon</a:t>
            </a:r>
            <a:r>
              <a:rPr lang="de-DE" b="1" dirty="0"/>
              <a:t> H/C in </a:t>
            </a:r>
            <a:r>
              <a:rPr lang="de-DE" b="1" dirty="0" err="1"/>
              <a:t>target</a:t>
            </a:r>
            <a:r>
              <a:rPr lang="de-DE" b="1" dirty="0"/>
              <a:t> </a:t>
            </a:r>
            <a:r>
              <a:rPr lang="de-DE" b="1" dirty="0" err="1"/>
              <a:t>year</a:t>
            </a:r>
            <a:r>
              <a:rPr lang="de-DE" b="1" dirty="0"/>
              <a:t> (2035 </a:t>
            </a:r>
            <a:r>
              <a:rPr lang="de-DE" b="1" dirty="0" err="1"/>
              <a:t>to</a:t>
            </a:r>
            <a:r>
              <a:rPr lang="de-DE" b="1" dirty="0"/>
              <a:t> 2050)</a:t>
            </a:r>
          </a:p>
          <a:p>
            <a:pPr marL="285750" indent="-285750">
              <a:lnSpc>
                <a:spcPct val="115000"/>
              </a:lnSpc>
              <a:buBlip>
                <a:blip r:embed="rId2"/>
              </a:buBlip>
            </a:pPr>
            <a:r>
              <a:rPr lang="de-DE" b="1" dirty="0"/>
              <a:t>CO2-reduction </a:t>
            </a:r>
            <a:r>
              <a:rPr lang="de-DE" b="1" dirty="0" err="1"/>
              <a:t>pathways</a:t>
            </a:r>
            <a:endParaRPr lang="de-DE" b="1" dirty="0"/>
          </a:p>
          <a:p>
            <a:pPr marL="285750" indent="-285750">
              <a:lnSpc>
                <a:spcPct val="115000"/>
              </a:lnSpc>
              <a:buBlip>
                <a:blip r:embed="rId2"/>
              </a:buBlip>
            </a:pPr>
            <a:r>
              <a:rPr lang="de-DE" b="1" dirty="0" err="1"/>
              <a:t>renovation</a:t>
            </a:r>
            <a:r>
              <a:rPr lang="de-DE" b="1" dirty="0"/>
              <a:t> </a:t>
            </a:r>
            <a:r>
              <a:rPr lang="de-DE" b="1" dirty="0" err="1"/>
              <a:t>rates</a:t>
            </a:r>
            <a:r>
              <a:rPr lang="de-DE" b="1" dirty="0"/>
              <a:t> </a:t>
            </a:r>
          </a:p>
          <a:p>
            <a:pPr marL="285750" indent="-285750">
              <a:lnSpc>
                <a:spcPct val="115000"/>
              </a:lnSpc>
              <a:buBlip>
                <a:blip r:embed="rId2"/>
              </a:buBlip>
            </a:pPr>
            <a:r>
              <a:rPr lang="de-DE" b="1" dirty="0" err="1"/>
              <a:t>heating</a:t>
            </a:r>
            <a:r>
              <a:rPr lang="de-DE" b="1" dirty="0"/>
              <a:t> </a:t>
            </a:r>
            <a:r>
              <a:rPr lang="de-DE" b="1" dirty="0" err="1"/>
              <a:t>system</a:t>
            </a:r>
            <a:r>
              <a:rPr lang="de-DE" b="1" dirty="0"/>
              <a:t> </a:t>
            </a:r>
            <a:r>
              <a:rPr lang="de-DE" b="1" dirty="0" err="1"/>
              <a:t>exchange</a:t>
            </a:r>
            <a:r>
              <a:rPr lang="de-DE" b="1" dirty="0"/>
              <a:t> </a:t>
            </a:r>
            <a:r>
              <a:rPr lang="de-DE" b="1" dirty="0" err="1"/>
              <a:t>scenarios</a:t>
            </a:r>
            <a:endParaRPr lang="de-DE" b="1" dirty="0"/>
          </a:p>
          <a:p>
            <a:pPr marL="285750" indent="-285750">
              <a:lnSpc>
                <a:spcPct val="115000"/>
              </a:lnSpc>
              <a:buBlip>
                <a:blip r:embed="rId2"/>
              </a:buBlip>
            </a:pPr>
            <a:r>
              <a:rPr lang="de-DE" b="1" dirty="0"/>
              <a:t>Agreement </a:t>
            </a:r>
            <a:r>
              <a:rPr lang="de-DE" b="1" dirty="0" err="1"/>
              <a:t>among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key</a:t>
            </a:r>
            <a:r>
              <a:rPr lang="de-DE" b="1" dirty="0"/>
              <a:t> </a:t>
            </a:r>
            <a:r>
              <a:rPr lang="de-DE" b="1" dirty="0" err="1"/>
              <a:t>actors</a:t>
            </a:r>
            <a:r>
              <a:rPr lang="de-DE" b="1" dirty="0"/>
              <a:t>!</a:t>
            </a:r>
          </a:p>
          <a:p>
            <a:pPr marL="285750" indent="-285750">
              <a:lnSpc>
                <a:spcPct val="115000"/>
              </a:lnSpc>
              <a:buBlip>
                <a:blip r:embed="rId2"/>
              </a:buBlip>
            </a:pPr>
            <a:r>
              <a:rPr lang="de-DE" b="1" dirty="0" err="1"/>
              <a:t>Foundation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next</a:t>
            </a:r>
            <a:r>
              <a:rPr lang="de-DE" b="1" dirty="0"/>
              <a:t> </a:t>
            </a:r>
            <a:r>
              <a:rPr lang="de-DE" b="1" dirty="0" err="1"/>
              <a:t>planning</a:t>
            </a:r>
            <a:r>
              <a:rPr lang="de-DE" b="1" dirty="0"/>
              <a:t> </a:t>
            </a:r>
            <a:r>
              <a:rPr lang="de-DE" b="1" dirty="0" err="1"/>
              <a:t>steps</a:t>
            </a:r>
            <a:endParaRPr lang="de-DE" b="1" dirty="0"/>
          </a:p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31F5FA3-9E19-4B57-80E4-DCA2EA744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009" y="1807195"/>
            <a:ext cx="4572000" cy="338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35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Driving Changes in Dublin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APRIL,9 2021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FC63F3-CFEB-4101-B7E6-99AB64429F3A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Impacts </a:t>
            </a:r>
            <a:r>
              <a:rPr lang="fr-FR" dirty="0" err="1"/>
              <a:t>so</a:t>
            </a:r>
            <a:r>
              <a:rPr lang="fr-FR" dirty="0"/>
              <a:t> far: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519155" y="2390930"/>
            <a:ext cx="5024395" cy="4096428"/>
          </a:xfrm>
        </p:spPr>
        <p:txBody>
          <a:bodyPr/>
          <a:lstStyle/>
          <a:p>
            <a:r>
              <a:rPr lang="en-US" dirty="0"/>
              <a:t>Creation of Local Working Group - highlighting local challenges to be addressed in the project</a:t>
            </a:r>
          </a:p>
          <a:p>
            <a:r>
              <a:rPr lang="en-US" dirty="0"/>
              <a:t>Developing a heating &amp; cooling outlook for Dublin within the Local Working Group</a:t>
            </a:r>
          </a:p>
          <a:p>
            <a:r>
              <a:rPr lang="en-US" dirty="0"/>
              <a:t>Knowledge sharing with local stakeholders through group sessions/webinars – data management, geothermal etc.</a:t>
            </a:r>
          </a:p>
          <a:p>
            <a:r>
              <a:rPr lang="en-US" dirty="0"/>
              <a:t>Consortium members (ROT, VIE) speak with local authority spatial planners to inspire them and show what's possible based on work in other regions</a:t>
            </a:r>
            <a:endParaRPr lang="fr-FR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4D49048-B53C-45B2-850C-ACA7C66E44B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t="14398" b="14398"/>
          <a:stretch/>
        </p:blipFill>
        <p:spPr>
          <a:xfrm>
            <a:off x="5751456" y="2292892"/>
            <a:ext cx="3097282" cy="3082137"/>
          </a:xfrm>
        </p:spPr>
      </p:pic>
    </p:spTree>
    <p:extLst>
      <p:ext uri="{BB962C8B-B14F-4D97-AF65-F5344CB8AC3E}">
        <p14:creationId xmlns:p14="http://schemas.microsoft.com/office/powerpoint/2010/main" val="577778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EDCE3C-DCEF-47DE-AB40-B2761E8BE9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45544" y="103503"/>
            <a:ext cx="2057400" cy="77634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857F6FE-4FD1-4FB4-BEEF-83DD305A5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FC63F3-CFEB-4101-B7E6-99AB64429F3A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54CE11DC-FE56-4E6A-B38E-7DCBBBD3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Vienna‘s</a:t>
            </a:r>
            <a:r>
              <a:rPr lang="de-DE" dirty="0"/>
              <a:t> H/C </a:t>
            </a:r>
            <a:r>
              <a:rPr lang="de-DE" dirty="0" err="1"/>
              <a:t>outlook</a:t>
            </a:r>
            <a:r>
              <a:rPr lang="de-DE" dirty="0"/>
              <a:t> 2040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0697EA9B-A66B-46FA-9035-FD33EA347C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1026" name="Grafik 3" descr="image001">
            <a:extLst>
              <a:ext uri="{FF2B5EF4-FFF2-40B4-BE49-F238E27FC236}">
                <a16:creationId xmlns:a16="http://schemas.microsoft.com/office/drawing/2014/main" id="{EC67092A-D9E8-47FB-8CC5-F36585350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9" y="1165655"/>
            <a:ext cx="8386920" cy="507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941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869055E-D35F-47B0-9E4D-A1D21532F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3A1502A-E51C-423D-8435-824DB9333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FC63F3-CFEB-4101-B7E6-99AB64429F3A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3C95A3A-8CDC-493D-B09D-22ACAC723F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Urban Innovation Vienna</a:t>
            </a:r>
          </a:p>
        </p:txBody>
      </p:sp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D3BFAA37-8F6B-4C73-BCE6-FCDD51B3637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2" r="12382"/>
          <a:stretch>
            <a:fillRect/>
          </a:stretch>
        </p:blipFill>
        <p:spPr/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38393243-61D7-45BD-AFE5-7BECAFABE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us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F07F8B6-E519-459D-ACD0-7BCAA92749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 marL="285750" indent="-285750">
              <a:spcAft>
                <a:spcPts val="1000"/>
              </a:spcAft>
              <a:buBlip>
                <a:blip r:embed="rId4"/>
              </a:buBlip>
            </a:pPr>
            <a:r>
              <a:rPr lang="en-US" dirty="0">
                <a:latin typeface="+mn-lt"/>
                <a:cs typeface="+mn-cs"/>
              </a:rPr>
              <a:t>Energy Agency &amp; competence center for future urban issues in Vienna</a:t>
            </a:r>
          </a:p>
          <a:p>
            <a:pPr marL="285750" indent="-285750">
              <a:spcAft>
                <a:spcPts val="1000"/>
              </a:spcAft>
              <a:buBlip>
                <a:blip r:embed="rId4"/>
              </a:buBlip>
            </a:pPr>
            <a:r>
              <a:rPr lang="en-US" dirty="0">
                <a:latin typeface="+mn-lt"/>
                <a:cs typeface="+mn-cs"/>
              </a:rPr>
              <a:t>Innovative strategies for diverse and complex challenges facing modern cities today</a:t>
            </a:r>
          </a:p>
          <a:p>
            <a:pPr marL="285750" indent="-285750">
              <a:spcAft>
                <a:spcPts val="1000"/>
              </a:spcAft>
              <a:buBlip>
                <a:blip r:embed="rId4"/>
              </a:buBlip>
            </a:pPr>
            <a:r>
              <a:rPr lang="en-US" dirty="0">
                <a:latin typeface="+mn-lt"/>
                <a:cs typeface="+mn-cs"/>
              </a:rPr>
              <a:t>Working closely with international partners </a:t>
            </a:r>
          </a:p>
          <a:p>
            <a:pPr marL="285750" indent="-285750">
              <a:spcAft>
                <a:spcPts val="1000"/>
              </a:spcAft>
              <a:buBlip>
                <a:blip r:embed="rId4"/>
              </a:buBlip>
            </a:pPr>
            <a:r>
              <a:rPr lang="en-US" dirty="0">
                <a:latin typeface="+mn-lt"/>
                <a:cs typeface="+mn-cs"/>
              </a:rPr>
              <a:t>Sharing experience and expertise</a:t>
            </a:r>
          </a:p>
          <a:p>
            <a:pPr marL="285750" indent="-285750">
              <a:spcAft>
                <a:spcPts val="1000"/>
              </a:spcAft>
              <a:buBlip>
                <a:blip r:embed="rId4"/>
              </a:buBlip>
            </a:pPr>
            <a:r>
              <a:rPr lang="en-US" dirty="0">
                <a:latin typeface="+mn-lt"/>
                <a:cs typeface="+mn-cs"/>
              </a:rPr>
              <a:t>Learning from other cities</a:t>
            </a:r>
            <a:endParaRPr lang="de-DE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779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2D5F0D9-950C-4DE8-9D04-3D3242DAF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45544" y="136525"/>
            <a:ext cx="2057400" cy="21973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EC0FD3B-37B3-4196-B9F7-48E4844BD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FC63F3-CFEB-4101-B7E6-99AB64429F3A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94B921B-5198-4AB1-B216-348E5E91FC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246" y="1686561"/>
            <a:ext cx="7661714" cy="467162"/>
          </a:xfrm>
        </p:spPr>
        <p:txBody>
          <a:bodyPr>
            <a:normAutofit/>
          </a:bodyPr>
          <a:lstStyle/>
          <a:p>
            <a:r>
              <a:rPr lang="de-DE" dirty="0" err="1"/>
              <a:t>Supporting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and </a:t>
            </a:r>
            <a:r>
              <a:rPr lang="de-DE" dirty="0" err="1"/>
              <a:t>getting</a:t>
            </a:r>
            <a:r>
              <a:rPr lang="de-DE" dirty="0"/>
              <a:t> </a:t>
            </a:r>
            <a:r>
              <a:rPr lang="de-DE" dirty="0" err="1"/>
              <a:t>competent</a:t>
            </a:r>
            <a:r>
              <a:rPr lang="de-DE" dirty="0"/>
              <a:t> </a:t>
            </a:r>
            <a:r>
              <a:rPr lang="de-DE" dirty="0" err="1"/>
              <a:t>help</a:t>
            </a:r>
            <a:r>
              <a:rPr lang="de-DE" dirty="0"/>
              <a:t>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needed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10B66C6-58D1-4969-BEEB-3A14BEF2D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4080"/>
            <a:ext cx="7886700" cy="659289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dirty="0"/>
              <a:t>Peer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peer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 and </a:t>
            </a:r>
            <a:r>
              <a:rPr lang="de-DE" dirty="0" err="1"/>
              <a:t>knowledge</a:t>
            </a:r>
            <a:r>
              <a:rPr lang="de-DE" dirty="0"/>
              <a:t> </a:t>
            </a:r>
            <a:r>
              <a:rPr lang="de-DE" dirty="0" err="1"/>
              <a:t>transfer</a:t>
            </a: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73053A4-BF10-4394-9232-D79C510F2B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8650" y="2443480"/>
            <a:ext cx="7793990" cy="375412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5000"/>
              </a:lnSpc>
              <a:buBlip>
                <a:blip r:embed="rId2"/>
              </a:buBlip>
            </a:pPr>
            <a:r>
              <a:rPr lang="en-US" dirty="0"/>
              <a:t>Identification of topics of interest with City partners</a:t>
            </a:r>
          </a:p>
          <a:p>
            <a:pPr marL="285750" indent="-285750">
              <a:lnSpc>
                <a:spcPct val="105000"/>
              </a:lnSpc>
              <a:buBlip>
                <a:blip r:embed="rId2"/>
              </a:buBlip>
            </a:pPr>
            <a:r>
              <a:rPr lang="en-US" dirty="0"/>
              <a:t>Development of workplan for capacity building activities 2021</a:t>
            </a:r>
          </a:p>
          <a:p>
            <a:pPr marL="285750" indent="-285750">
              <a:lnSpc>
                <a:spcPct val="105000"/>
              </a:lnSpc>
              <a:buBlip>
                <a:blip r:embed="rId2"/>
              </a:buBlip>
            </a:pPr>
            <a:r>
              <a:rPr lang="en-US" dirty="0"/>
              <a:t>Now: implementation in monthly online-meetings in fixed slots since February</a:t>
            </a:r>
          </a:p>
          <a:p>
            <a:pPr marL="285750" indent="-285750">
              <a:lnSpc>
                <a:spcPct val="105000"/>
              </a:lnSpc>
              <a:buBlip>
                <a:blip r:embed="rId2"/>
              </a:buBlip>
            </a:pPr>
            <a:r>
              <a:rPr lang="en-US" dirty="0"/>
              <a:t>Later: different formats (presentations, smaller working groups, study visits, etc.)</a:t>
            </a:r>
          </a:p>
          <a:p>
            <a:pPr marL="285750" indent="-285750">
              <a:lnSpc>
                <a:spcPct val="105000"/>
              </a:lnSpc>
              <a:buBlip>
                <a:blip r:embed="rId2"/>
              </a:buBlip>
            </a:pPr>
            <a:r>
              <a:rPr lang="en-US" dirty="0"/>
              <a:t>Includes utility perspectives (e.g. Deep Geothermal Energy, grid transformation, funding schemes) for some sessions</a:t>
            </a:r>
          </a:p>
          <a:p>
            <a:pPr marL="285750" indent="-285750">
              <a:lnSpc>
                <a:spcPct val="105000"/>
              </a:lnSpc>
              <a:buBlip>
                <a:blip r:embed="rId2"/>
              </a:buBlip>
            </a:pPr>
            <a:r>
              <a:rPr lang="en-US" dirty="0"/>
              <a:t>Additional cities from outside the project consortium participate</a:t>
            </a:r>
          </a:p>
          <a:p>
            <a:pPr marL="285750" indent="-285750">
              <a:lnSpc>
                <a:spcPct val="105000"/>
              </a:lnSpc>
              <a:buBlip>
                <a:blip r:embed="rId2"/>
              </a:buBlip>
            </a:pPr>
            <a:r>
              <a:rPr lang="en-US" dirty="0"/>
              <a:t>Participation averaged between 20 and 50 persons per session</a:t>
            </a:r>
          </a:p>
          <a:p>
            <a:pPr marL="285750" indent="-285750">
              <a:lnSpc>
                <a:spcPct val="105000"/>
              </a:lnSpc>
              <a:buBlip>
                <a:blip r:embed="rId2"/>
              </a:buBlip>
            </a:pPr>
            <a:r>
              <a:rPr lang="en-US" dirty="0" err="1"/>
              <a:t>Programme</a:t>
            </a:r>
            <a:r>
              <a:rPr lang="en-US" dirty="0"/>
              <a:t> adjustable – city driven!</a:t>
            </a:r>
          </a:p>
        </p:txBody>
      </p:sp>
    </p:spTree>
    <p:extLst>
      <p:ext uri="{BB962C8B-B14F-4D97-AF65-F5344CB8AC3E}">
        <p14:creationId xmlns:p14="http://schemas.microsoft.com/office/powerpoint/2010/main" val="462873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C16F6E3-9488-49EC-A912-0EEABB2F0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D63CEC9-C1EC-4472-8CEB-037C985EE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FC63F3-CFEB-4101-B7E6-99AB64429F3A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CC4A1D1-D8E4-4AC7-BC0E-A17796951A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074" y="1404938"/>
            <a:ext cx="7334886" cy="576897"/>
          </a:xfrm>
        </p:spPr>
        <p:txBody>
          <a:bodyPr>
            <a:normAutofit/>
          </a:bodyPr>
          <a:lstStyle/>
          <a:p>
            <a:r>
              <a:rPr lang="de-DE" dirty="0"/>
              <a:t>Risk </a:t>
            </a:r>
            <a:r>
              <a:rPr lang="de-DE" dirty="0" err="1"/>
              <a:t>mitigation</a:t>
            </a:r>
            <a:r>
              <a:rPr lang="de-DE" dirty="0"/>
              <a:t> </a:t>
            </a:r>
            <a:r>
              <a:rPr lang="de-DE" dirty="0" err="1"/>
              <a:t>strategies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cities</a:t>
            </a:r>
            <a:r>
              <a:rPr lang="de-DE" dirty="0"/>
              <a:t> </a:t>
            </a:r>
            <a:r>
              <a:rPr lang="de-DE" dirty="0" err="1"/>
              <a:t>around</a:t>
            </a:r>
            <a:r>
              <a:rPr lang="de-DE" dirty="0"/>
              <a:t> </a:t>
            </a:r>
            <a:r>
              <a:rPr lang="de-DE" dirty="0" err="1"/>
              <a:t>green</a:t>
            </a:r>
            <a:r>
              <a:rPr lang="de-DE" dirty="0"/>
              <a:t> gas &amp; hydrogen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2C4CEEC-75AE-4C5F-AC0F-3FDDF5C0A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Highlights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capacity</a:t>
            </a:r>
            <a:r>
              <a:rPr lang="de-DE" dirty="0"/>
              <a:t>-building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593E3D8-16AA-48FF-94D5-86F20B4E56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0075" y="2425700"/>
            <a:ext cx="3067685" cy="3761740"/>
          </a:xfrm>
        </p:spPr>
        <p:txBody>
          <a:bodyPr>
            <a:normAutofit/>
          </a:bodyPr>
          <a:lstStyle/>
          <a:p>
            <a:r>
              <a:rPr lang="de-DE" sz="2000" dirty="0"/>
              <a:t>Lisa Fischer, E3G</a:t>
            </a:r>
          </a:p>
          <a:p>
            <a:r>
              <a:rPr lang="de-DE" dirty="0"/>
              <a:t>Project Advisory Board: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414DC26-5275-4D4D-BD33-53BB2AACD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4" y="3344853"/>
            <a:ext cx="5678806" cy="3062626"/>
          </a:xfrm>
          <a:prstGeom prst="rect">
            <a:avLst/>
          </a:prstGeom>
        </p:spPr>
      </p:pic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D0EF49C5-6848-4446-811C-F322F810831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" b="257"/>
          <a:stretch>
            <a:fillRect/>
          </a:stretch>
        </p:blipFill>
        <p:spPr>
          <a:xfrm>
            <a:off x="5643249" y="2324091"/>
            <a:ext cx="2900676" cy="2885757"/>
          </a:xfrm>
        </p:spPr>
      </p:pic>
    </p:spTree>
    <p:extLst>
      <p:ext uri="{BB962C8B-B14F-4D97-AF65-F5344CB8AC3E}">
        <p14:creationId xmlns:p14="http://schemas.microsoft.com/office/powerpoint/2010/main" val="3100672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5C63BD5-1F14-433B-8A17-E2D7E85A0D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6600" y="118821"/>
            <a:ext cx="2057400" cy="19367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EA11DC8-BFD9-45F6-A374-9428EDCE2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FC63F3-CFEB-4101-B7E6-99AB64429F3A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70B73DC-D75A-47C2-B9F5-3AB8E831E6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087" y="1546543"/>
            <a:ext cx="7295953" cy="389459"/>
          </a:xfrm>
        </p:spPr>
        <p:txBody>
          <a:bodyPr>
            <a:normAutofit/>
          </a:bodyPr>
          <a:lstStyle/>
          <a:p>
            <a:r>
              <a:rPr lang="de-DE" dirty="0"/>
              <a:t>The </a:t>
            </a:r>
            <a:r>
              <a:rPr lang="de-DE" dirty="0" err="1"/>
              <a:t>role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geothermal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heat</a:t>
            </a:r>
            <a:r>
              <a:rPr lang="de-DE" dirty="0"/>
              <a:t> </a:t>
            </a:r>
            <a:r>
              <a:rPr lang="de-DE" dirty="0" err="1"/>
              <a:t>decarbonisation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125051C-A57D-4555-BD6B-EC28158D7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Highlights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capacity-builidng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76A2F33-448A-4E3A-B0C3-CEBF7658FC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0075" y="2425700"/>
            <a:ext cx="3443605" cy="3893982"/>
          </a:xfrm>
        </p:spPr>
        <p:txBody>
          <a:bodyPr>
            <a:normAutofit/>
          </a:bodyPr>
          <a:lstStyle/>
          <a:p>
            <a:r>
              <a:rPr lang="de-DE" dirty="0"/>
              <a:t>Sarah Blake, </a:t>
            </a:r>
            <a:r>
              <a:rPr lang="de-DE" dirty="0" err="1"/>
              <a:t>Goelogical</a:t>
            </a:r>
            <a:r>
              <a:rPr lang="de-DE" dirty="0"/>
              <a:t> Survey </a:t>
            </a:r>
            <a:r>
              <a:rPr lang="de-DE" dirty="0" err="1"/>
              <a:t>Ireland</a:t>
            </a:r>
            <a:r>
              <a:rPr lang="de-DE" dirty="0"/>
              <a:t> / </a:t>
            </a:r>
            <a:r>
              <a:rPr lang="de-DE" b="1" dirty="0"/>
              <a:t>Dublin</a:t>
            </a:r>
          </a:p>
          <a:p>
            <a:r>
              <a:rPr lang="de-DE" dirty="0"/>
              <a:t>Caroline Steiner, Geologisches Bundesamt Österreich / </a:t>
            </a:r>
            <a:r>
              <a:rPr lang="de-DE" b="1" dirty="0"/>
              <a:t>Vienna</a:t>
            </a:r>
          </a:p>
          <a:p>
            <a:r>
              <a:rPr lang="de-DE" dirty="0"/>
              <a:t>Annelieke Vis, City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/>
              <a:t>Rotterdam</a:t>
            </a:r>
          </a:p>
          <a:p>
            <a:r>
              <a:rPr lang="de-DE" dirty="0" err="1"/>
              <a:t>Annecatrin</a:t>
            </a:r>
            <a:r>
              <a:rPr lang="de-DE" dirty="0"/>
              <a:t> Theis, Stadtwerke </a:t>
            </a:r>
            <a:r>
              <a:rPr lang="de-DE" b="1" dirty="0"/>
              <a:t>Munich</a:t>
            </a:r>
            <a:r>
              <a:rPr lang="de-DE" dirty="0"/>
              <a:t> 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4027FC77-ED98-4B58-8BBB-5E1C4EE52BA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2" r="21742"/>
          <a:stretch>
            <a:fillRect/>
          </a:stretch>
        </p:blipFill>
        <p:spPr>
          <a:xfrm>
            <a:off x="4572000" y="2103678"/>
            <a:ext cx="4236720" cy="4216004"/>
          </a:xfrm>
        </p:spPr>
      </p:pic>
    </p:spTree>
    <p:extLst>
      <p:ext uri="{BB962C8B-B14F-4D97-AF65-F5344CB8AC3E}">
        <p14:creationId xmlns:p14="http://schemas.microsoft.com/office/powerpoint/2010/main" val="852468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3F6FACB-7DFB-4DD2-BEAB-0E93D7506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F9D68D4-46A4-4884-8F9C-D67256506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FC63F3-CFEB-4101-B7E6-99AB64429F3A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BEF0CC5-5E3F-4F1B-B4D1-F3863D3CD0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246" y="1497170"/>
            <a:ext cx="7886700" cy="490538"/>
          </a:xfrm>
        </p:spPr>
        <p:txBody>
          <a:bodyPr>
            <a:normAutofit fontScale="92500"/>
          </a:bodyPr>
          <a:lstStyle/>
          <a:p>
            <a:r>
              <a:rPr lang="de-DE" dirty="0"/>
              <a:t>Cities </a:t>
            </a:r>
            <a:r>
              <a:rPr lang="de-DE" dirty="0" err="1"/>
              <a:t>getting</a:t>
            </a:r>
            <a:r>
              <a:rPr lang="de-DE" dirty="0"/>
              <a:t> real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phasing</a:t>
            </a:r>
            <a:r>
              <a:rPr lang="de-DE" dirty="0"/>
              <a:t> out fossil </a:t>
            </a:r>
            <a:r>
              <a:rPr lang="de-DE" dirty="0" err="1"/>
              <a:t>fuels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heating</a:t>
            </a:r>
            <a:r>
              <a:rPr lang="de-DE" dirty="0"/>
              <a:t> and </a:t>
            </a:r>
            <a:r>
              <a:rPr lang="de-DE" dirty="0" err="1"/>
              <a:t>cooling</a:t>
            </a:r>
            <a:r>
              <a:rPr lang="de-DE" dirty="0"/>
              <a:t> </a:t>
            </a:r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27C4F956-46F2-44A8-A89B-24FDDE18B92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124" y="2675942"/>
            <a:ext cx="3904540" cy="2581858"/>
          </a:xfr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D81CA9A1-4727-449B-B6B6-7288019EE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next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0EA490A-CDA5-4FB2-B27F-F2716CEE75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Blip>
                <a:blip r:embed="rId4"/>
              </a:buBlip>
            </a:pPr>
            <a:r>
              <a:rPr lang="de-DE" dirty="0"/>
              <a:t>Moving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activities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quantitative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spatial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marL="285750" indent="-285750">
              <a:buBlip>
                <a:blip r:embed="rId4"/>
              </a:buBlip>
            </a:pPr>
            <a:r>
              <a:rPr lang="de-DE" dirty="0"/>
              <a:t>Next </a:t>
            </a:r>
            <a:r>
              <a:rPr lang="de-DE" dirty="0" err="1"/>
              <a:t>up</a:t>
            </a:r>
            <a:r>
              <a:rPr lang="de-DE" dirty="0"/>
              <a:t> : H/C Maps in </a:t>
            </a:r>
            <a:r>
              <a:rPr lang="de-DE" dirty="0" err="1"/>
              <a:t>each</a:t>
            </a:r>
            <a:r>
              <a:rPr lang="de-DE" dirty="0"/>
              <a:t> City</a:t>
            </a:r>
          </a:p>
          <a:p>
            <a:pPr marL="285750" indent="-285750">
              <a:buBlip>
                <a:blip r:embed="rId4"/>
              </a:buBlip>
            </a:pPr>
            <a:r>
              <a:rPr lang="de-DE" dirty="0"/>
              <a:t>Start </a:t>
            </a:r>
            <a:r>
              <a:rPr lang="de-DE" dirty="0" err="1"/>
              <a:t>looking</a:t>
            </a:r>
            <a:r>
              <a:rPr lang="de-DE" dirty="0"/>
              <a:t> at </a:t>
            </a:r>
            <a:r>
              <a:rPr lang="de-DE" dirty="0" err="1"/>
              <a:t>process</a:t>
            </a:r>
            <a:r>
              <a:rPr lang="de-DE" dirty="0"/>
              <a:t> and </a:t>
            </a:r>
            <a:r>
              <a:rPr lang="de-DE" dirty="0" err="1"/>
              <a:t>change-management</a:t>
            </a:r>
            <a:r>
              <a:rPr lang="de-DE" dirty="0"/>
              <a:t> </a:t>
            </a:r>
            <a:r>
              <a:rPr lang="de-DE" dirty="0" err="1"/>
              <a:t>questions</a:t>
            </a:r>
            <a:endParaRPr lang="de-DE" dirty="0"/>
          </a:p>
          <a:p>
            <a:pPr marL="285750" indent="-285750">
              <a:buBlip>
                <a:blip r:embed="rId4"/>
              </a:buBlip>
            </a:pPr>
            <a:r>
              <a:rPr lang="de-DE" dirty="0"/>
              <a:t>Next </a:t>
            </a:r>
            <a:r>
              <a:rPr lang="de-DE" dirty="0" err="1"/>
              <a:t>up</a:t>
            </a:r>
            <a:r>
              <a:rPr lang="de-DE" dirty="0"/>
              <a:t>: </a:t>
            </a:r>
            <a:r>
              <a:rPr lang="de-DE" dirty="0" err="1"/>
              <a:t>mission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scientific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Utrecht University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explore</a:t>
            </a:r>
            <a:r>
              <a:rPr lang="de-DE" dirty="0"/>
              <a:t> </a:t>
            </a:r>
            <a:r>
              <a:rPr lang="de-DE" dirty="0" err="1"/>
              <a:t>situation</a:t>
            </a:r>
            <a:r>
              <a:rPr lang="de-DE" dirty="0"/>
              <a:t> in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city</a:t>
            </a:r>
            <a:endParaRPr lang="de-DE" dirty="0"/>
          </a:p>
          <a:p>
            <a:pPr marL="285750" indent="-285750">
              <a:buBlip>
                <a:blip r:embed="rId4"/>
              </a:buBlip>
            </a:pPr>
            <a:r>
              <a:rPr lang="de-DE" dirty="0" err="1"/>
              <a:t>Changing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multi-level </a:t>
            </a:r>
            <a:r>
              <a:rPr lang="de-DE" dirty="0" err="1"/>
              <a:t>governance</a:t>
            </a:r>
            <a:r>
              <a:rPr lang="de-DE" dirty="0"/>
              <a:t> </a:t>
            </a:r>
            <a:r>
              <a:rPr lang="de-DE" dirty="0" err="1"/>
              <a:t>framework</a:t>
            </a:r>
            <a:r>
              <a:rPr lang="de-DE" dirty="0"/>
              <a:t> </a:t>
            </a:r>
          </a:p>
          <a:p>
            <a:pPr marL="285750" indent="-285750">
              <a:buBlip>
                <a:blip r:embed="rId4"/>
              </a:buBlip>
            </a:pPr>
            <a:r>
              <a:rPr lang="de-DE" dirty="0"/>
              <a:t>Next </a:t>
            </a:r>
            <a:r>
              <a:rPr lang="de-DE" dirty="0" err="1"/>
              <a:t>up</a:t>
            </a:r>
            <a:r>
              <a:rPr lang="de-DE" dirty="0"/>
              <a:t>: City &amp; national, EC </a:t>
            </a:r>
            <a:r>
              <a:rPr lang="de-DE" dirty="0" err="1"/>
              <a:t>consultations</a:t>
            </a:r>
            <a:endParaRPr lang="de-DE" dirty="0"/>
          </a:p>
          <a:p>
            <a:pPr marL="285750" indent="-285750">
              <a:buBlip>
                <a:blip r:embed="rId4"/>
              </a:buBlip>
            </a:pPr>
            <a:r>
              <a:rPr lang="de-DE" dirty="0" err="1"/>
              <a:t>Finally</a:t>
            </a:r>
            <a:r>
              <a:rPr lang="de-DE" dirty="0"/>
              <a:t>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de-DE" dirty="0" err="1"/>
              <a:t>everyone</a:t>
            </a:r>
            <a:r>
              <a:rPr lang="de-DE" dirty="0"/>
              <a:t> in </a:t>
            </a:r>
            <a:r>
              <a:rPr lang="de-DE" dirty="0" err="1"/>
              <a:t>person</a:t>
            </a:r>
            <a:r>
              <a:rPr lang="de-DE" dirty="0"/>
              <a:t>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1408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APRIL,9 2021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FC63F3-CFEB-4101-B7E6-99AB64429F3A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Your</a:t>
            </a:r>
            <a:r>
              <a:rPr lang="fr-FR" dirty="0"/>
              <a:t> questions</a:t>
            </a:r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" b="9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1927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120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0B6BD6D-E8FC-4199-AC96-3E7DFEF67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49E0E09-A551-4B06-B627-20690E41E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FC63F3-CFEB-4101-B7E6-99AB64429F3A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79F8483-A347-4EE8-B176-23754F989C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959C43B-77C1-4A0E-846B-66BBA5D08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About </a:t>
            </a:r>
            <a:r>
              <a:rPr lang="de-DE" dirty="0" err="1"/>
              <a:t>today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0C4F3AC1-1688-4A61-B92B-AD9615A412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0076" y="2425700"/>
            <a:ext cx="3879560" cy="3830638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90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de-DE" b="1" dirty="0" err="1">
                <a:latin typeface="+mn-lt"/>
                <a:cs typeface="+mn-cs"/>
              </a:rPr>
              <a:t>Why</a:t>
            </a:r>
            <a:r>
              <a:rPr lang="de-DE" b="1" dirty="0">
                <a:latin typeface="+mn-lt"/>
                <a:cs typeface="+mn-cs"/>
              </a:rPr>
              <a:t> </a:t>
            </a:r>
            <a:r>
              <a:rPr lang="de-DE" dirty="0" err="1">
                <a:latin typeface="+mn-lt"/>
                <a:cs typeface="+mn-cs"/>
              </a:rPr>
              <a:t>Decarb</a:t>
            </a:r>
            <a:r>
              <a:rPr lang="de-DE" dirty="0">
                <a:latin typeface="+mn-lt"/>
                <a:cs typeface="+mn-cs"/>
              </a:rPr>
              <a:t> City Pipes</a:t>
            </a:r>
            <a:br>
              <a:rPr lang="de-DE" dirty="0">
                <a:latin typeface="+mn-lt"/>
                <a:cs typeface="+mn-cs"/>
              </a:rPr>
            </a:br>
            <a:r>
              <a:rPr lang="de-DE" dirty="0" err="1">
                <a:latin typeface="+mn-lt"/>
                <a:cs typeface="+mn-cs"/>
              </a:rPr>
              <a:t>project</a:t>
            </a:r>
            <a:r>
              <a:rPr lang="de-DE" dirty="0">
                <a:latin typeface="+mn-lt"/>
                <a:cs typeface="+mn-cs"/>
              </a:rPr>
              <a:t> rationale &amp; </a:t>
            </a:r>
            <a:r>
              <a:rPr lang="de-DE" dirty="0" err="1">
                <a:latin typeface="+mn-lt"/>
                <a:cs typeface="+mn-cs"/>
              </a:rPr>
              <a:t>goals</a:t>
            </a:r>
            <a:endParaRPr lang="de-DE" dirty="0">
              <a:latin typeface="+mn-lt"/>
              <a:cs typeface="+mn-cs"/>
            </a:endParaRP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de-DE" b="1" dirty="0">
                <a:latin typeface="+mn-lt"/>
                <a:cs typeface="+mn-cs"/>
              </a:rPr>
              <a:t>Who </a:t>
            </a:r>
            <a:r>
              <a:rPr lang="de-DE" dirty="0" err="1">
                <a:latin typeface="+mn-lt"/>
                <a:cs typeface="+mn-cs"/>
              </a:rPr>
              <a:t>we</a:t>
            </a:r>
            <a:r>
              <a:rPr lang="de-DE" dirty="0">
                <a:latin typeface="+mn-lt"/>
                <a:cs typeface="+mn-cs"/>
              </a:rPr>
              <a:t> </a:t>
            </a:r>
            <a:r>
              <a:rPr lang="de-DE" dirty="0" err="1">
                <a:latin typeface="+mn-lt"/>
                <a:cs typeface="+mn-cs"/>
              </a:rPr>
              <a:t>are</a:t>
            </a:r>
            <a:br>
              <a:rPr lang="de-DE" dirty="0">
                <a:latin typeface="+mn-lt"/>
                <a:cs typeface="+mn-cs"/>
              </a:rPr>
            </a:br>
            <a:r>
              <a:rPr lang="de-DE" dirty="0">
                <a:latin typeface="+mn-lt"/>
                <a:cs typeface="+mn-cs"/>
              </a:rPr>
              <a:t>The </a:t>
            </a:r>
            <a:r>
              <a:rPr lang="de-DE" dirty="0" err="1">
                <a:latin typeface="+mn-lt"/>
                <a:cs typeface="+mn-cs"/>
              </a:rPr>
              <a:t>cities</a:t>
            </a:r>
            <a:r>
              <a:rPr lang="de-DE" dirty="0">
                <a:latin typeface="+mn-lt"/>
                <a:cs typeface="+mn-cs"/>
              </a:rPr>
              <a:t>, </a:t>
            </a:r>
            <a:r>
              <a:rPr lang="de-DE" dirty="0" err="1">
                <a:latin typeface="+mn-lt"/>
                <a:cs typeface="+mn-cs"/>
              </a:rPr>
              <a:t>consortium</a:t>
            </a:r>
            <a:r>
              <a:rPr lang="de-DE" dirty="0">
                <a:latin typeface="+mn-lt"/>
                <a:cs typeface="+mn-cs"/>
              </a:rPr>
              <a:t> &amp; </a:t>
            </a:r>
            <a:r>
              <a:rPr lang="de-DE" dirty="0" err="1">
                <a:latin typeface="+mn-lt"/>
                <a:cs typeface="+mn-cs"/>
              </a:rPr>
              <a:t>people</a:t>
            </a:r>
            <a:endParaRPr lang="de-DE" dirty="0">
              <a:latin typeface="+mn-lt"/>
              <a:cs typeface="+mn-cs"/>
            </a:endParaRP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de-DE" b="1" dirty="0" err="1">
                <a:latin typeface="+mn-lt"/>
                <a:cs typeface="+mn-cs"/>
              </a:rPr>
              <a:t>How</a:t>
            </a:r>
            <a:r>
              <a:rPr lang="de-DE" b="1" dirty="0">
                <a:latin typeface="+mn-lt"/>
                <a:cs typeface="+mn-cs"/>
              </a:rPr>
              <a:t> </a:t>
            </a:r>
            <a:r>
              <a:rPr lang="de-DE" dirty="0" err="1">
                <a:latin typeface="+mn-lt"/>
                <a:cs typeface="+mn-cs"/>
              </a:rPr>
              <a:t>we</a:t>
            </a:r>
            <a:r>
              <a:rPr lang="de-DE" dirty="0">
                <a:latin typeface="+mn-lt"/>
                <a:cs typeface="+mn-cs"/>
              </a:rPr>
              <a:t> </a:t>
            </a:r>
            <a:r>
              <a:rPr lang="de-DE" dirty="0" err="1">
                <a:latin typeface="+mn-lt"/>
                <a:cs typeface="+mn-cs"/>
              </a:rPr>
              <a:t>work</a:t>
            </a:r>
            <a:br>
              <a:rPr lang="de-DE" dirty="0">
                <a:latin typeface="+mn-lt"/>
                <a:cs typeface="+mn-cs"/>
              </a:rPr>
            </a:br>
            <a:r>
              <a:rPr lang="de-DE" dirty="0" err="1">
                <a:latin typeface="+mn-lt"/>
                <a:cs typeface="+mn-cs"/>
              </a:rPr>
              <a:t>Our</a:t>
            </a:r>
            <a:r>
              <a:rPr lang="de-DE" dirty="0">
                <a:latin typeface="+mn-lt"/>
                <a:cs typeface="+mn-cs"/>
              </a:rPr>
              <a:t> </a:t>
            </a:r>
            <a:r>
              <a:rPr lang="de-DE" dirty="0" err="1">
                <a:latin typeface="+mn-lt"/>
                <a:cs typeface="+mn-cs"/>
              </a:rPr>
              <a:t>method</a:t>
            </a:r>
            <a:r>
              <a:rPr lang="de-DE" dirty="0">
                <a:latin typeface="+mn-lt"/>
                <a:cs typeface="+mn-cs"/>
              </a:rPr>
              <a:t> &amp; </a:t>
            </a:r>
            <a:r>
              <a:rPr lang="de-DE" dirty="0" err="1">
                <a:latin typeface="+mn-lt"/>
                <a:cs typeface="+mn-cs"/>
              </a:rPr>
              <a:t>our</a:t>
            </a:r>
            <a:r>
              <a:rPr lang="de-DE" dirty="0">
                <a:latin typeface="+mn-lt"/>
                <a:cs typeface="+mn-cs"/>
              </a:rPr>
              <a:t> </a:t>
            </a:r>
            <a:r>
              <a:rPr lang="de-DE" dirty="0" err="1">
                <a:latin typeface="+mn-lt"/>
                <a:cs typeface="+mn-cs"/>
              </a:rPr>
              <a:t>approach</a:t>
            </a:r>
            <a:endParaRPr lang="de-DE" dirty="0">
              <a:latin typeface="+mn-lt"/>
              <a:cs typeface="+mn-cs"/>
            </a:endParaRP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de-DE" b="1" dirty="0" err="1">
                <a:latin typeface="+mn-lt"/>
                <a:cs typeface="+mn-cs"/>
              </a:rPr>
              <a:t>What</a:t>
            </a:r>
            <a:r>
              <a:rPr lang="de-DE" b="1" dirty="0">
                <a:latin typeface="+mn-lt"/>
                <a:cs typeface="+mn-cs"/>
              </a:rPr>
              <a:t> </a:t>
            </a:r>
            <a:r>
              <a:rPr lang="de-DE" dirty="0" err="1">
                <a:latin typeface="+mn-lt"/>
                <a:cs typeface="+mn-cs"/>
              </a:rPr>
              <a:t>we‘ve</a:t>
            </a:r>
            <a:r>
              <a:rPr lang="de-DE" dirty="0">
                <a:latin typeface="+mn-lt"/>
                <a:cs typeface="+mn-cs"/>
              </a:rPr>
              <a:t> </a:t>
            </a:r>
            <a:r>
              <a:rPr lang="de-DE" dirty="0" err="1">
                <a:latin typeface="+mn-lt"/>
                <a:cs typeface="+mn-cs"/>
              </a:rPr>
              <a:t>been</a:t>
            </a:r>
            <a:r>
              <a:rPr lang="de-DE" dirty="0">
                <a:latin typeface="+mn-lt"/>
                <a:cs typeface="+mn-cs"/>
              </a:rPr>
              <a:t> </a:t>
            </a:r>
            <a:r>
              <a:rPr lang="de-DE" dirty="0" err="1">
                <a:latin typeface="+mn-lt"/>
                <a:cs typeface="+mn-cs"/>
              </a:rPr>
              <a:t>up</a:t>
            </a:r>
            <a:r>
              <a:rPr lang="de-DE" dirty="0">
                <a:latin typeface="+mn-lt"/>
                <a:cs typeface="+mn-cs"/>
              </a:rPr>
              <a:t> </a:t>
            </a:r>
            <a:r>
              <a:rPr lang="de-DE" dirty="0" err="1">
                <a:latin typeface="+mn-lt"/>
                <a:cs typeface="+mn-cs"/>
              </a:rPr>
              <a:t>to</a:t>
            </a:r>
            <a:r>
              <a:rPr lang="de-DE" dirty="0">
                <a:latin typeface="+mn-lt"/>
                <a:cs typeface="+mn-cs"/>
              </a:rPr>
              <a:t> so </a:t>
            </a:r>
            <a:r>
              <a:rPr lang="de-DE" dirty="0" err="1">
                <a:latin typeface="+mn-lt"/>
                <a:cs typeface="+mn-cs"/>
              </a:rPr>
              <a:t>far</a:t>
            </a:r>
            <a:br>
              <a:rPr lang="de-DE" dirty="0">
                <a:latin typeface="+mn-lt"/>
                <a:cs typeface="+mn-cs"/>
              </a:rPr>
            </a:br>
            <a:r>
              <a:rPr lang="de-DE" dirty="0" err="1">
                <a:latin typeface="+mn-lt"/>
                <a:cs typeface="+mn-cs"/>
              </a:rPr>
              <a:t>Activities</a:t>
            </a:r>
            <a:r>
              <a:rPr lang="de-DE" dirty="0">
                <a:latin typeface="+mn-lt"/>
                <a:cs typeface="+mn-cs"/>
              </a:rPr>
              <a:t> &amp; </a:t>
            </a:r>
            <a:r>
              <a:rPr lang="de-DE" dirty="0" err="1">
                <a:latin typeface="+mn-lt"/>
                <a:cs typeface="+mn-cs"/>
              </a:rPr>
              <a:t>results</a:t>
            </a:r>
            <a:r>
              <a:rPr lang="de-DE" dirty="0">
                <a:latin typeface="+mn-lt"/>
                <a:cs typeface="+mn-cs"/>
              </a:rPr>
              <a:t> </a:t>
            </a: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de-DE" b="1" dirty="0" err="1">
                <a:latin typeface="+mn-lt"/>
                <a:cs typeface="+mn-cs"/>
              </a:rPr>
              <a:t>Where</a:t>
            </a:r>
            <a:r>
              <a:rPr lang="de-DE" b="1" dirty="0">
                <a:latin typeface="+mn-lt"/>
                <a:cs typeface="+mn-cs"/>
              </a:rPr>
              <a:t> </a:t>
            </a:r>
            <a:r>
              <a:rPr lang="de-DE" dirty="0" err="1">
                <a:latin typeface="+mn-lt"/>
                <a:cs typeface="+mn-cs"/>
              </a:rPr>
              <a:t>next</a:t>
            </a:r>
            <a:br>
              <a:rPr lang="de-DE" dirty="0">
                <a:latin typeface="+mn-lt"/>
                <a:cs typeface="+mn-cs"/>
              </a:rPr>
            </a:br>
            <a:r>
              <a:rPr lang="de-DE" dirty="0">
                <a:latin typeface="+mn-lt"/>
                <a:cs typeface="+mn-cs"/>
              </a:rPr>
              <a:t> Plans &amp; </a:t>
            </a:r>
            <a:r>
              <a:rPr lang="de-DE" dirty="0" err="1">
                <a:latin typeface="+mn-lt"/>
                <a:cs typeface="+mn-cs"/>
              </a:rPr>
              <a:t>progress</a:t>
            </a:r>
            <a:endParaRPr lang="de-DE" dirty="0">
              <a:latin typeface="+mn-lt"/>
              <a:cs typeface="+mn-cs"/>
            </a:endParaRP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de-DE" b="1" dirty="0" err="1">
                <a:latin typeface="+mn-lt"/>
                <a:cs typeface="+mn-cs"/>
              </a:rPr>
              <a:t>Your</a:t>
            </a:r>
            <a:r>
              <a:rPr lang="de-DE" b="1" dirty="0">
                <a:latin typeface="+mn-lt"/>
                <a:cs typeface="+mn-cs"/>
              </a:rPr>
              <a:t> </a:t>
            </a:r>
            <a:r>
              <a:rPr lang="de-DE" b="1" dirty="0" err="1">
                <a:latin typeface="+mn-lt"/>
                <a:cs typeface="+mn-cs"/>
              </a:rPr>
              <a:t>questions</a:t>
            </a:r>
            <a:endParaRPr lang="de-DE" b="1" dirty="0">
              <a:latin typeface="+mn-lt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pic>
        <p:nvPicPr>
          <p:cNvPr id="18" name="Bildplatzhalter 17">
            <a:extLst>
              <a:ext uri="{FF2B5EF4-FFF2-40B4-BE49-F238E27FC236}">
                <a16:creationId xmlns:a16="http://schemas.microsoft.com/office/drawing/2014/main" id="{0B9B0A1A-5E63-4839-858C-4E386981940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7" r="11467"/>
          <a:stretch>
            <a:fillRect/>
          </a:stretch>
        </p:blipFill>
        <p:spPr>
          <a:xfrm>
            <a:off x="4885437" y="1866107"/>
            <a:ext cx="3702867" cy="3684761"/>
          </a:xfrm>
        </p:spPr>
      </p:pic>
    </p:spTree>
    <p:extLst>
      <p:ext uri="{BB962C8B-B14F-4D97-AF65-F5344CB8AC3E}">
        <p14:creationId xmlns:p14="http://schemas.microsoft.com/office/powerpoint/2010/main" val="1441725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EF1F49C-F3E7-44D9-890C-731C3E9ED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9588" y="103503"/>
            <a:ext cx="2057400" cy="25275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4800944-A5A3-424E-81FB-42B7B39AD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FC63F3-CFEB-4101-B7E6-99AB64429F3A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3421C356-B352-4118-8221-251EA428B7E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" r="4239"/>
          <a:stretch>
            <a:fillRect/>
          </a:stretch>
        </p:blipFill>
        <p:spPr>
          <a:xfrm>
            <a:off x="5214938" y="2513013"/>
            <a:ext cx="3702050" cy="3743325"/>
          </a:xfr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C598891D-C298-4B99-AF5A-8897308F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914400"/>
            <a:ext cx="7988300" cy="1041042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dirty="0"/>
              <a:t>Transition </a:t>
            </a:r>
            <a:r>
              <a:rPr lang="de-DE" dirty="0" err="1"/>
              <a:t>roadmaps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efficient</a:t>
            </a:r>
            <a:r>
              <a:rPr lang="de-DE" dirty="0"/>
              <a:t>, zero-</a:t>
            </a:r>
            <a:r>
              <a:rPr lang="de-DE" dirty="0" err="1"/>
              <a:t>carbon</a:t>
            </a:r>
            <a:r>
              <a:rPr lang="de-DE" dirty="0"/>
              <a:t> urban </a:t>
            </a:r>
            <a:r>
              <a:rPr lang="de-DE" dirty="0" err="1"/>
              <a:t>heating</a:t>
            </a:r>
            <a:r>
              <a:rPr lang="de-DE" dirty="0"/>
              <a:t> and </a:t>
            </a:r>
            <a:r>
              <a:rPr lang="de-DE" dirty="0" err="1"/>
              <a:t>cooling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85F2C2F-6543-4518-9804-0E8AAF3A52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4729" y="2513582"/>
            <a:ext cx="4371975" cy="3742756"/>
          </a:xfrm>
        </p:spPr>
        <p:txBody>
          <a:bodyPr/>
          <a:lstStyle/>
          <a:p>
            <a:pPr marL="285750" indent="-285750">
              <a:lnSpc>
                <a:spcPct val="90000"/>
              </a:lnSpc>
              <a:spcAft>
                <a:spcPts val="1000"/>
              </a:spcAft>
              <a:buBlip>
                <a:blip r:embed="rId3"/>
              </a:buBlip>
            </a:pPr>
            <a:r>
              <a:rPr lang="en-GB" dirty="0">
                <a:latin typeface="+mn-lt"/>
                <a:cs typeface="+mn-cs"/>
              </a:rPr>
              <a:t>Horizon 2020 – Energy Call 2019</a:t>
            </a: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Blip>
                <a:blip r:embed="rId3"/>
              </a:buBlip>
            </a:pPr>
            <a:r>
              <a:rPr lang="en-GB" dirty="0">
                <a:latin typeface="+mn-lt"/>
                <a:cs typeface="+mn-cs"/>
              </a:rPr>
              <a:t>Topic: Supporting public authorities to implement the Energy Union</a:t>
            </a: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Blip>
                <a:blip r:embed="rId3"/>
              </a:buBlip>
            </a:pPr>
            <a:r>
              <a:rPr lang="en-GB" dirty="0">
                <a:latin typeface="+mn-lt"/>
                <a:cs typeface="+mn-cs"/>
              </a:rPr>
              <a:t>Duration: July 2020 to August 2023</a:t>
            </a: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Blip>
                <a:blip r:embed="rId3"/>
              </a:buBlip>
            </a:pPr>
            <a:r>
              <a:rPr lang="de-AT" dirty="0">
                <a:latin typeface="+mn-lt"/>
                <a:cs typeface="+mn-cs"/>
              </a:rPr>
              <a:t>Budget: 1,9 </a:t>
            </a:r>
            <a:r>
              <a:rPr lang="de-AT" dirty="0" err="1">
                <a:latin typeface="+mn-lt"/>
                <a:cs typeface="+mn-cs"/>
              </a:rPr>
              <a:t>Mio</a:t>
            </a:r>
            <a:r>
              <a:rPr lang="de-AT" dirty="0">
                <a:latin typeface="+mn-lt"/>
                <a:cs typeface="+mn-cs"/>
              </a:rPr>
              <a:t> Euro</a:t>
            </a: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Blip>
                <a:blip r:embed="rId3"/>
              </a:buBlip>
            </a:pPr>
            <a:r>
              <a:rPr lang="de-AT" dirty="0">
                <a:latin typeface="+mn-lt"/>
                <a:cs typeface="+mn-cs"/>
                <a:hlinkClick r:id="rId4"/>
              </a:rPr>
              <a:t>www.decarbcitypipes2050.eu</a:t>
            </a:r>
            <a:r>
              <a:rPr lang="de-AT" dirty="0">
                <a:latin typeface="+mn-lt"/>
                <a:cs typeface="+mn-cs"/>
              </a:rPr>
              <a:t>   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608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A4BD8C1-A106-4A87-B827-3DD27293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6FFC988-8B04-4366-B2AE-E75A32110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FC63F3-CFEB-4101-B7E6-99AB64429F3A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36970EC-789A-4BF9-A36D-926DEBC5DC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075" y="1599407"/>
            <a:ext cx="5699125" cy="490537"/>
          </a:xfrm>
        </p:spPr>
        <p:txBody>
          <a:bodyPr>
            <a:normAutofit fontScale="92500"/>
          </a:bodyPr>
          <a:lstStyle/>
          <a:p>
            <a:r>
              <a:rPr lang="de-DE" dirty="0" err="1"/>
              <a:t>It‘s</a:t>
            </a:r>
            <a:r>
              <a:rPr lang="de-DE" dirty="0"/>
              <a:t> </a:t>
            </a:r>
            <a:r>
              <a:rPr lang="de-DE" dirty="0" err="1"/>
              <a:t>complicated</a:t>
            </a:r>
            <a:r>
              <a:rPr lang="de-DE" dirty="0"/>
              <a:t>, </a:t>
            </a:r>
            <a:r>
              <a:rPr lang="de-DE" dirty="0" err="1"/>
              <a:t>it‘s</a:t>
            </a:r>
            <a:r>
              <a:rPr lang="de-DE" dirty="0"/>
              <a:t> urgent and </a:t>
            </a:r>
            <a:r>
              <a:rPr lang="de-DE" dirty="0" err="1"/>
              <a:t>we‘re</a:t>
            </a:r>
            <a:r>
              <a:rPr lang="de-DE" dirty="0"/>
              <a:t> not </a:t>
            </a:r>
            <a:r>
              <a:rPr lang="de-DE" dirty="0" err="1"/>
              <a:t>prepared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6351EA8-04C8-4D11-9627-54BA5B736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decarb</a:t>
            </a:r>
            <a:r>
              <a:rPr lang="de-DE" dirty="0"/>
              <a:t> </a:t>
            </a:r>
            <a:r>
              <a:rPr lang="de-DE" dirty="0" err="1"/>
              <a:t>city</a:t>
            </a:r>
            <a:r>
              <a:rPr lang="de-DE" dirty="0"/>
              <a:t> </a:t>
            </a:r>
            <a:r>
              <a:rPr lang="de-DE" dirty="0" err="1"/>
              <a:t>pipes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3CE629C-F413-4EDB-92B4-601D4317FB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Climate </a:t>
            </a:r>
            <a:r>
              <a:rPr lang="de-DE" dirty="0" err="1"/>
              <a:t>urgency</a:t>
            </a:r>
            <a:r>
              <a:rPr lang="de-DE" dirty="0"/>
              <a:t> </a:t>
            </a:r>
            <a:r>
              <a:rPr lang="de-DE" dirty="0" err="1"/>
              <a:t>requires</a:t>
            </a:r>
            <a:r>
              <a:rPr lang="de-DE" dirty="0"/>
              <a:t> </a:t>
            </a:r>
            <a:r>
              <a:rPr lang="de-DE" b="1" dirty="0" err="1"/>
              <a:t>more</a:t>
            </a:r>
            <a:r>
              <a:rPr lang="de-DE" b="1" dirty="0"/>
              <a:t> stringent and </a:t>
            </a:r>
            <a:r>
              <a:rPr lang="de-DE" b="1" dirty="0" err="1"/>
              <a:t>faster</a:t>
            </a:r>
            <a:r>
              <a:rPr lang="de-DE" b="1" dirty="0"/>
              <a:t> </a:t>
            </a:r>
            <a:r>
              <a:rPr lang="de-DE" b="1" dirty="0" err="1"/>
              <a:t>action</a:t>
            </a:r>
            <a:endParaRPr lang="de-DE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err="1"/>
              <a:t>Transitioning</a:t>
            </a:r>
            <a:r>
              <a:rPr lang="de-DE" b="1" dirty="0"/>
              <a:t> urban </a:t>
            </a:r>
            <a:r>
              <a:rPr lang="de-DE" b="1" dirty="0" err="1"/>
              <a:t>heating</a:t>
            </a:r>
            <a:r>
              <a:rPr lang="de-DE" b="1" dirty="0"/>
              <a:t> and </a:t>
            </a:r>
            <a:r>
              <a:rPr lang="de-DE" b="1" dirty="0" err="1"/>
              <a:t>cooling</a:t>
            </a:r>
            <a:r>
              <a:rPr lang="de-DE" b="1" dirty="0"/>
              <a:t> </a:t>
            </a:r>
            <a:r>
              <a:rPr lang="de-DE" b="1" dirty="0" err="1"/>
              <a:t>is</a:t>
            </a:r>
            <a:r>
              <a:rPr lang="de-DE" b="1" dirty="0"/>
              <a:t> </a:t>
            </a:r>
            <a:r>
              <a:rPr lang="de-DE" b="1" dirty="0" err="1"/>
              <a:t>key</a:t>
            </a:r>
            <a:endParaRPr lang="de-D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Long </a:t>
            </a:r>
            <a:r>
              <a:rPr lang="de-DE" b="1" dirty="0" err="1"/>
              <a:t>life-cycles</a:t>
            </a:r>
            <a:r>
              <a:rPr lang="de-DE" b="1" dirty="0"/>
              <a:t> </a:t>
            </a:r>
            <a:r>
              <a:rPr lang="de-DE" b="1" dirty="0" err="1"/>
              <a:t>mean</a:t>
            </a:r>
            <a:r>
              <a:rPr lang="de-DE" b="1" dirty="0"/>
              <a:t> </a:t>
            </a:r>
            <a:r>
              <a:rPr lang="de-DE" b="1" dirty="0" err="1"/>
              <a:t>urgency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start</a:t>
            </a:r>
            <a:r>
              <a:rPr lang="de-DE" b="1" dirty="0"/>
              <a:t>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b="1" dirty="0"/>
              <a:t>NOW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Many </a:t>
            </a:r>
            <a:r>
              <a:rPr lang="de-DE" b="1" dirty="0" err="1"/>
              <a:t>uncertainties</a:t>
            </a:r>
            <a:r>
              <a:rPr lang="de-DE" b="1" dirty="0"/>
              <a:t> </a:t>
            </a:r>
            <a:r>
              <a:rPr lang="de-DE" dirty="0"/>
              <a:t>(</a:t>
            </a:r>
            <a:r>
              <a:rPr lang="de-DE" dirty="0" err="1"/>
              <a:t>technical</a:t>
            </a:r>
            <a:r>
              <a:rPr lang="de-DE" dirty="0"/>
              <a:t>, legal, </a:t>
            </a:r>
            <a:r>
              <a:rPr lang="de-DE" dirty="0" err="1"/>
              <a:t>process-related</a:t>
            </a:r>
            <a:r>
              <a:rPr lang="de-DE" dirty="0"/>
              <a:t>, social)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High-level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skills</a:t>
            </a:r>
            <a:r>
              <a:rPr lang="de-DE" dirty="0"/>
              <a:t>, </a:t>
            </a:r>
            <a:r>
              <a:rPr lang="de-DE" dirty="0" err="1"/>
              <a:t>knowledge</a:t>
            </a:r>
            <a:r>
              <a:rPr lang="de-DE" dirty="0"/>
              <a:t> and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capacity</a:t>
            </a:r>
            <a:r>
              <a:rPr lang="de-DE" dirty="0"/>
              <a:t> </a:t>
            </a:r>
            <a:r>
              <a:rPr lang="de-DE" b="1" dirty="0" err="1"/>
              <a:t>required</a:t>
            </a:r>
            <a:endParaRPr lang="de-DE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Cities </a:t>
            </a:r>
            <a:r>
              <a:rPr lang="de-DE" b="1" dirty="0" err="1"/>
              <a:t>are</a:t>
            </a:r>
            <a:r>
              <a:rPr lang="de-DE" b="1" dirty="0"/>
              <a:t> </a:t>
            </a:r>
            <a:r>
              <a:rPr lang="de-DE" b="1" dirty="0" err="1"/>
              <a:t>ill-equipped</a:t>
            </a:r>
            <a:r>
              <a:rPr lang="de-DE" b="1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challenge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1605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B3938DC-3566-4C24-B201-2B85AEC4B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22F9BC4-7691-489E-B2A8-6D840D5A7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FC63F3-CFEB-4101-B7E6-99AB64429F3A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B213E37-2B82-4D7D-941F-35A108DFEB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247" y="1719263"/>
            <a:ext cx="6852608" cy="349250"/>
          </a:xfrm>
        </p:spPr>
        <p:txBody>
          <a:bodyPr>
            <a:normAutofit fontScale="92500"/>
          </a:bodyPr>
          <a:lstStyle/>
          <a:p>
            <a:r>
              <a:rPr lang="de-DE" dirty="0" err="1"/>
              <a:t>Equip</a:t>
            </a:r>
            <a:r>
              <a:rPr lang="de-DE" dirty="0"/>
              <a:t> </a:t>
            </a:r>
            <a:r>
              <a:rPr lang="de-DE" dirty="0" err="1"/>
              <a:t>cities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know-how</a:t>
            </a:r>
            <a:r>
              <a:rPr lang="de-DE" dirty="0"/>
              <a:t>, </a:t>
            </a:r>
            <a:r>
              <a:rPr lang="de-DE" dirty="0" err="1"/>
              <a:t>capacity</a:t>
            </a:r>
            <a:r>
              <a:rPr lang="de-DE" dirty="0"/>
              <a:t> and </a:t>
            </a:r>
            <a:r>
              <a:rPr lang="de-DE" dirty="0" err="1"/>
              <a:t>mandate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act</a:t>
            </a:r>
            <a:endParaRPr lang="de-DE" dirty="0"/>
          </a:p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846B210-69A8-46BB-9CCB-30FB16C55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going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do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it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17954E-55D6-44B6-8807-61FA5DDD8E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build-up planning and implementation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decarbonization options for different urban typologies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address the </a:t>
            </a:r>
            <a:r>
              <a:rPr lang="en-US" b="1" dirty="0"/>
              <a:t>“hot potato” </a:t>
            </a:r>
            <a:r>
              <a:rPr lang="en-US" dirty="0"/>
              <a:t>of </a:t>
            </a:r>
            <a:r>
              <a:rPr lang="en-US" b="1" dirty="0"/>
              <a:t>phasing out natural gas in building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understand potential and limitations of “green gas” for urban H/C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Break challenge down into manageable, concrete steps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Show-case how local authorities can succeed in this challenge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 and spread the 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a valuable contribution to European climate action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2033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APRIL,9 2021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FC63F3-CFEB-4101-B7E6-99AB64429F3A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are – the </a:t>
            </a:r>
            <a:r>
              <a:rPr lang="fr-FR" dirty="0" err="1"/>
              <a:t>cities</a:t>
            </a:r>
            <a:endParaRPr lang="fr-FR" dirty="0"/>
          </a:p>
        </p:txBody>
      </p:sp>
      <p:graphicFrame>
        <p:nvGraphicFramePr>
          <p:cNvPr id="10" name="Inhaltsplatzhalter 4">
            <a:extLst>
              <a:ext uri="{FF2B5EF4-FFF2-40B4-BE49-F238E27FC236}">
                <a16:creationId xmlns:a16="http://schemas.microsoft.com/office/drawing/2014/main" id="{2CBBDB51-35BA-4E86-BB3E-2DE6E2952751}"/>
              </a:ext>
            </a:extLst>
          </p:cNvPr>
          <p:cNvGraphicFramePr>
            <a:graphicFrameLocks noGrp="1"/>
          </p:cNvGraphicFramePr>
          <p:nvPr>
            <p:ph type="pic" sz="quarter" idx="11"/>
            <p:extLst>
              <p:ext uri="{D42A27DB-BD31-4B8C-83A1-F6EECF244321}">
                <p14:modId xmlns:p14="http://schemas.microsoft.com/office/powerpoint/2010/main" val="237733219"/>
              </p:ext>
            </p:extLst>
          </p:nvPr>
        </p:nvGraphicFramePr>
        <p:xfrm>
          <a:off x="620713" y="1195388"/>
          <a:ext cx="7902575" cy="516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B46AE3A2-E9B2-4E7B-B2AD-3CE2FC4C2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26202"/>
              </p:ext>
            </p:extLst>
          </p:nvPr>
        </p:nvGraphicFramePr>
        <p:xfrm>
          <a:off x="905165" y="4016856"/>
          <a:ext cx="7610185" cy="2408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174">
                  <a:extLst>
                    <a:ext uri="{9D8B030D-6E8A-4147-A177-3AD203B41FA5}">
                      <a16:colId xmlns:a16="http://schemas.microsoft.com/office/drawing/2014/main" val="376890004"/>
                    </a:ext>
                  </a:extLst>
                </a:gridCol>
                <a:gridCol w="920017">
                  <a:extLst>
                    <a:ext uri="{9D8B030D-6E8A-4147-A177-3AD203B41FA5}">
                      <a16:colId xmlns:a16="http://schemas.microsoft.com/office/drawing/2014/main" val="66841575"/>
                    </a:ext>
                  </a:extLst>
                </a:gridCol>
                <a:gridCol w="1037382">
                  <a:extLst>
                    <a:ext uri="{9D8B030D-6E8A-4147-A177-3AD203B41FA5}">
                      <a16:colId xmlns:a16="http://schemas.microsoft.com/office/drawing/2014/main" val="2130075923"/>
                    </a:ext>
                  </a:extLst>
                </a:gridCol>
                <a:gridCol w="806852">
                  <a:extLst>
                    <a:ext uri="{9D8B030D-6E8A-4147-A177-3AD203B41FA5}">
                      <a16:colId xmlns:a16="http://schemas.microsoft.com/office/drawing/2014/main" val="3318432713"/>
                    </a:ext>
                  </a:extLst>
                </a:gridCol>
                <a:gridCol w="854880">
                  <a:extLst>
                    <a:ext uri="{9D8B030D-6E8A-4147-A177-3AD203B41FA5}">
                      <a16:colId xmlns:a16="http://schemas.microsoft.com/office/drawing/2014/main" val="3407194425"/>
                    </a:ext>
                  </a:extLst>
                </a:gridCol>
                <a:gridCol w="1075802">
                  <a:extLst>
                    <a:ext uri="{9D8B030D-6E8A-4147-A177-3AD203B41FA5}">
                      <a16:colId xmlns:a16="http://schemas.microsoft.com/office/drawing/2014/main" val="1905349446"/>
                    </a:ext>
                  </a:extLst>
                </a:gridCol>
                <a:gridCol w="825476">
                  <a:extLst>
                    <a:ext uri="{9D8B030D-6E8A-4147-A177-3AD203B41FA5}">
                      <a16:colId xmlns:a16="http://schemas.microsoft.com/office/drawing/2014/main" val="1353859953"/>
                    </a:ext>
                  </a:extLst>
                </a:gridCol>
                <a:gridCol w="1073602">
                  <a:extLst>
                    <a:ext uri="{9D8B030D-6E8A-4147-A177-3AD203B41FA5}">
                      <a16:colId xmlns:a16="http://schemas.microsoft.com/office/drawing/2014/main" val="84434350"/>
                    </a:ext>
                  </a:extLst>
                </a:gridCol>
              </a:tblGrid>
              <a:tr h="406482">
                <a:tc>
                  <a:txBody>
                    <a:bodyPr/>
                    <a:lstStyle/>
                    <a:p>
                      <a:r>
                        <a:rPr lang="de-DE" sz="12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Bilbao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Bratislava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Dublin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Munich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Rotterdam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Vienna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Winterthur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494581"/>
                  </a:ext>
                </a:extLst>
              </a:tr>
              <a:tr h="400497">
                <a:tc>
                  <a:txBody>
                    <a:bodyPr/>
                    <a:lstStyle/>
                    <a:p>
                      <a:r>
                        <a:rPr lang="de-DE" sz="1200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406364"/>
                  </a:ext>
                </a:extLst>
              </a:tr>
              <a:tr h="400497">
                <a:tc>
                  <a:txBody>
                    <a:bodyPr/>
                    <a:lstStyle/>
                    <a:p>
                      <a:r>
                        <a:rPr lang="de-DE" sz="1200" dirty="0"/>
                        <a:t>Capitol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No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No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No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No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917959"/>
                  </a:ext>
                </a:extLst>
              </a:tr>
              <a:tr h="400497">
                <a:tc>
                  <a:txBody>
                    <a:bodyPr/>
                    <a:lstStyle/>
                    <a:p>
                      <a:r>
                        <a:rPr lang="de-DE" sz="1200" dirty="0"/>
                        <a:t>0-emission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2050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2050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2050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2035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2050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2040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2050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719801"/>
                  </a:ext>
                </a:extLst>
              </a:tr>
              <a:tr h="400497">
                <a:tc>
                  <a:txBody>
                    <a:bodyPr/>
                    <a:lstStyle/>
                    <a:p>
                      <a:r>
                        <a:rPr lang="de-DE" sz="1200" dirty="0"/>
                        <a:t>Gas </a:t>
                      </a:r>
                      <a:r>
                        <a:rPr lang="de-DE" sz="1200" dirty="0" err="1"/>
                        <a:t>grid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Yes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390268"/>
                  </a:ext>
                </a:extLst>
              </a:tr>
              <a:tr h="400497">
                <a:tc>
                  <a:txBody>
                    <a:bodyPr/>
                    <a:lstStyle/>
                    <a:p>
                      <a:r>
                        <a:rPr lang="de-DE" sz="1200" dirty="0"/>
                        <a:t>DHC </a:t>
                      </a:r>
                      <a:r>
                        <a:rPr lang="de-DE" sz="1200" dirty="0" err="1"/>
                        <a:t>grid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Not </a:t>
                      </a:r>
                      <a:r>
                        <a:rPr lang="de-DE" sz="1200" dirty="0" err="1"/>
                        <a:t>yet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Not </a:t>
                      </a:r>
                      <a:r>
                        <a:rPr lang="de-DE" sz="1200" dirty="0" err="1"/>
                        <a:t>yet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287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645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66D2866-3E30-464C-853D-41E233B77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1E96378-247F-4998-A41B-4D265AD71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FC63F3-CFEB-4101-B7E6-99AB64429F3A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9396DC4-8623-4E83-A844-E53C6FFE0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Who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–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partners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2572BD6-CD0D-4AED-B499-E490A15B6A28}"/>
              </a:ext>
            </a:extLst>
          </p:cNvPr>
          <p:cNvSpPr/>
          <p:nvPr/>
        </p:nvSpPr>
        <p:spPr>
          <a:xfrm>
            <a:off x="207899" y="1524169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2000" dirty="0">
                <a:solidFill>
                  <a:schemeClr val="accent1"/>
                </a:solidFill>
              </a:rPr>
              <a:t>Project </a:t>
            </a:r>
            <a:r>
              <a:rPr lang="de-AT" sz="2000" dirty="0" err="1">
                <a:solidFill>
                  <a:schemeClr val="accent1"/>
                </a:solidFill>
              </a:rPr>
              <a:t>coordinator</a:t>
            </a:r>
            <a:r>
              <a:rPr lang="de-AT" sz="2000" dirty="0">
                <a:solidFill>
                  <a:schemeClr val="accent1"/>
                </a:solidFill>
              </a:rPr>
              <a:t>:</a:t>
            </a:r>
          </a:p>
          <a:p>
            <a:r>
              <a:rPr lang="de-AT" b="1" dirty="0"/>
              <a:t>Urban Innovation Vienna </a:t>
            </a:r>
            <a:r>
              <a:rPr lang="de-AT" dirty="0"/>
              <a:t>(AT)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C99AE4D-DB60-48A0-B126-2E3F37E0492D}"/>
              </a:ext>
            </a:extLst>
          </p:cNvPr>
          <p:cNvSpPr/>
          <p:nvPr/>
        </p:nvSpPr>
        <p:spPr>
          <a:xfrm>
            <a:off x="106219" y="3636063"/>
            <a:ext cx="4359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err="1">
                <a:solidFill>
                  <a:schemeClr val="accent1"/>
                </a:solidFill>
              </a:rPr>
              <a:t>Capacity</a:t>
            </a:r>
            <a:r>
              <a:rPr lang="de-AT" dirty="0">
                <a:solidFill>
                  <a:schemeClr val="accent1"/>
                </a:solidFill>
              </a:rPr>
              <a:t>-building &amp; </a:t>
            </a:r>
            <a:r>
              <a:rPr lang="de-AT" dirty="0" err="1">
                <a:solidFill>
                  <a:schemeClr val="accent1"/>
                </a:solidFill>
              </a:rPr>
              <a:t>dissemination</a:t>
            </a:r>
            <a:r>
              <a:rPr lang="de-AT" dirty="0">
                <a:solidFill>
                  <a:schemeClr val="accent1"/>
                </a:solidFill>
              </a:rPr>
              <a:t>:</a:t>
            </a:r>
          </a:p>
          <a:p>
            <a:r>
              <a:rPr lang="de-AT" b="1" dirty="0"/>
              <a:t>Energy Cities </a:t>
            </a:r>
            <a:r>
              <a:rPr lang="de-AT" dirty="0"/>
              <a:t>(FR)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5ED4105-2C8B-4799-9548-22AA5346C015}"/>
              </a:ext>
            </a:extLst>
          </p:cNvPr>
          <p:cNvSpPr/>
          <p:nvPr/>
        </p:nvSpPr>
        <p:spPr>
          <a:xfrm>
            <a:off x="4364101" y="1509000"/>
            <a:ext cx="4572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2000" dirty="0">
                <a:solidFill>
                  <a:schemeClr val="accent1"/>
                </a:solidFill>
              </a:rPr>
              <a:t>Scientific </a:t>
            </a:r>
            <a:r>
              <a:rPr lang="de-AT" sz="2000" dirty="0" err="1">
                <a:solidFill>
                  <a:schemeClr val="accent1"/>
                </a:solidFill>
              </a:rPr>
              <a:t>partners</a:t>
            </a:r>
            <a:r>
              <a:rPr lang="de-AT" sz="2000" dirty="0">
                <a:solidFill>
                  <a:schemeClr val="accent1"/>
                </a:solidFill>
              </a:rPr>
              <a:t>:</a:t>
            </a:r>
          </a:p>
          <a:p>
            <a:endParaRPr lang="de-AT" sz="2000" dirty="0">
              <a:solidFill>
                <a:schemeClr val="accent1"/>
              </a:solidFill>
            </a:endParaRPr>
          </a:p>
          <a:p>
            <a:r>
              <a:rPr lang="de-AT" b="1" dirty="0"/>
              <a:t>University Utrecht</a:t>
            </a:r>
            <a:r>
              <a:rPr lang="de-AT" dirty="0"/>
              <a:t> (NL) </a:t>
            </a:r>
            <a:br>
              <a:rPr lang="de-AT" dirty="0"/>
            </a:br>
            <a:r>
              <a:rPr lang="de-AT" dirty="0" err="1"/>
              <a:t>Dpt</a:t>
            </a:r>
            <a:r>
              <a:rPr lang="de-AT" dirty="0"/>
              <a:t>. </a:t>
            </a:r>
            <a:r>
              <a:rPr lang="de-AT" dirty="0" err="1"/>
              <a:t>for</a:t>
            </a:r>
            <a:r>
              <a:rPr lang="de-AT" dirty="0"/>
              <a:t> Human </a:t>
            </a:r>
            <a:r>
              <a:rPr lang="de-AT" dirty="0" err="1"/>
              <a:t>Geography</a:t>
            </a:r>
            <a:r>
              <a:rPr lang="de-AT" dirty="0"/>
              <a:t> &amp; </a:t>
            </a:r>
            <a:r>
              <a:rPr lang="de-AT" dirty="0" err="1"/>
              <a:t>Spatial</a:t>
            </a:r>
            <a:r>
              <a:rPr lang="de-AT" dirty="0"/>
              <a:t> </a:t>
            </a:r>
            <a:r>
              <a:rPr lang="de-AT" dirty="0" err="1"/>
              <a:t>Planning</a:t>
            </a:r>
            <a:endParaRPr lang="de-AT" dirty="0"/>
          </a:p>
          <a:p>
            <a:r>
              <a:rPr lang="de-AT" dirty="0"/>
              <a:t> 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r>
              <a:rPr lang="de-AT" b="1" dirty="0"/>
              <a:t>University </a:t>
            </a:r>
            <a:r>
              <a:rPr lang="de-AT" b="1" dirty="0" err="1"/>
              <a:t>Halmstad</a:t>
            </a:r>
            <a:r>
              <a:rPr lang="de-AT" dirty="0"/>
              <a:t> (SE)</a:t>
            </a:r>
            <a:br>
              <a:rPr lang="de-AT" dirty="0"/>
            </a:br>
            <a:r>
              <a:rPr lang="de-AT" dirty="0" err="1"/>
              <a:t>Dpt</a:t>
            </a:r>
            <a:r>
              <a:rPr lang="de-AT" dirty="0"/>
              <a:t>. </a:t>
            </a:r>
            <a:r>
              <a:rPr lang="de-AT" dirty="0" err="1"/>
              <a:t>for</a:t>
            </a:r>
            <a:r>
              <a:rPr lang="de-AT" dirty="0"/>
              <a:t> Construction &amp; </a:t>
            </a:r>
            <a:br>
              <a:rPr lang="de-AT" dirty="0"/>
            </a:br>
            <a:r>
              <a:rPr lang="de-AT" dirty="0"/>
              <a:t>Energy Engineering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4AA7CDF-99C3-4C2D-BB77-3BEBD36A6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121" y="4570533"/>
            <a:ext cx="1147792" cy="84599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6FF3851-44BF-4B91-B078-ED168CBED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677" y="4993528"/>
            <a:ext cx="1018679" cy="120481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AFFB9EE-C892-4B03-9D1E-25C169726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185" y="3024757"/>
            <a:ext cx="1433832" cy="56587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5750825-1F0B-4270-B7B9-EBAF7F3341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95" y="2426412"/>
            <a:ext cx="1469122" cy="60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02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13A4A5A-BAC4-4580-A469-41EB0DE76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DFD2F8D-5865-4A08-AA78-F2066DA7E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FC63F3-CFEB-4101-B7E6-99AB64429F3A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EEF6ACB-6726-4C7F-BABF-102CE50EA6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247" y="1719263"/>
            <a:ext cx="6196826" cy="349250"/>
          </a:xfrm>
        </p:spPr>
        <p:txBody>
          <a:bodyPr>
            <a:normAutofit fontScale="92500"/>
          </a:bodyPr>
          <a:lstStyle/>
          <a:p>
            <a:r>
              <a:rPr lang="de-DE" dirty="0"/>
              <a:t>Cities </a:t>
            </a:r>
            <a:r>
              <a:rPr lang="de-DE" dirty="0" err="1"/>
              <a:t>learning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cities</a:t>
            </a:r>
            <a:r>
              <a:rPr lang="de-DE" dirty="0"/>
              <a:t>, </a:t>
            </a:r>
            <a:r>
              <a:rPr lang="de-DE" dirty="0" err="1"/>
              <a:t>guided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scientific</a:t>
            </a:r>
            <a:r>
              <a:rPr lang="de-DE" dirty="0"/>
              <a:t> </a:t>
            </a:r>
            <a:r>
              <a:rPr lang="de-DE" dirty="0" err="1"/>
              <a:t>partners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C480A08-B8DC-4D98-B2EB-DA2DC692A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– </a:t>
            </a:r>
            <a:r>
              <a:rPr lang="de-DE" dirty="0" err="1"/>
              <a:t>concept</a:t>
            </a:r>
            <a:r>
              <a:rPr lang="de-DE" dirty="0"/>
              <a:t> &amp; </a:t>
            </a:r>
            <a:r>
              <a:rPr lang="de-DE" dirty="0" err="1"/>
              <a:t>method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DE55932-2FCC-4D54-A7AB-A7BAAC46DA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7 </a:t>
            </a:r>
            <a:r>
              <a:rPr lang="de-DE" b="1" dirty="0" err="1"/>
              <a:t>cities</a:t>
            </a:r>
            <a:r>
              <a:rPr lang="de-DE" b="1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represent</a:t>
            </a:r>
            <a:r>
              <a:rPr lang="de-DE" dirty="0"/>
              <a:t> </a:t>
            </a:r>
            <a:r>
              <a:rPr lang="de-DE" b="1" dirty="0"/>
              <a:t>different </a:t>
            </a:r>
            <a:r>
              <a:rPr lang="de-DE" b="1" dirty="0" err="1"/>
              <a:t>stages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development</a:t>
            </a:r>
            <a:r>
              <a:rPr lang="de-DE" dirty="0"/>
              <a:t> and </a:t>
            </a:r>
            <a:r>
              <a:rPr lang="de-DE" b="1" dirty="0" err="1"/>
              <a:t>socio-technical</a:t>
            </a:r>
            <a:r>
              <a:rPr lang="de-DE" b="1" dirty="0"/>
              <a:t> </a:t>
            </a:r>
            <a:r>
              <a:rPr lang="de-DE" b="1" dirty="0" err="1"/>
              <a:t>characteristics</a:t>
            </a: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City-</a:t>
            </a:r>
            <a:r>
              <a:rPr lang="de-DE" dirty="0" err="1"/>
              <a:t>driven</a:t>
            </a:r>
            <a:r>
              <a:rPr lang="de-DE" dirty="0"/>
              <a:t>: </a:t>
            </a:r>
            <a:r>
              <a:rPr lang="de-DE" b="1" dirty="0"/>
              <a:t>„</a:t>
            </a:r>
            <a:r>
              <a:rPr lang="de-DE" b="1" dirty="0" err="1"/>
              <a:t>Local</a:t>
            </a:r>
            <a:r>
              <a:rPr lang="de-DE" b="1" dirty="0"/>
              <a:t> Working Groups“ </a:t>
            </a:r>
            <a:r>
              <a:rPr lang="de-DE" dirty="0" err="1"/>
              <a:t>as</a:t>
            </a:r>
            <a:r>
              <a:rPr lang="de-DE" dirty="0"/>
              <a:t> essential </a:t>
            </a:r>
            <a:r>
              <a:rPr lang="de-DE" dirty="0" err="1"/>
              <a:t>engagement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/>
              <a:t>Peer-to-peer</a:t>
            </a:r>
            <a:r>
              <a:rPr lang="de-DE" b="1" dirty="0"/>
              <a:t> </a:t>
            </a:r>
            <a:r>
              <a:rPr lang="de-DE" b="1" dirty="0" err="1"/>
              <a:t>learning</a:t>
            </a:r>
            <a:r>
              <a:rPr lang="de-DE" b="1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cities</a:t>
            </a:r>
            <a:r>
              <a:rPr lang="de-DE" dirty="0"/>
              <a:t> and </a:t>
            </a:r>
            <a:r>
              <a:rPr lang="de-DE" dirty="0" err="1"/>
              <a:t>local</a:t>
            </a:r>
            <a:r>
              <a:rPr lang="de-DE" dirty="0"/>
              <a:t> utilities/DSOs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/>
              <a:t>Two</a:t>
            </a:r>
            <a:r>
              <a:rPr lang="de-DE" b="1" dirty="0"/>
              <a:t> </a:t>
            </a:r>
            <a:r>
              <a:rPr lang="de-DE" b="1" dirty="0" err="1"/>
              <a:t>scientific</a:t>
            </a:r>
            <a:r>
              <a:rPr lang="de-DE" b="1" dirty="0"/>
              <a:t> </a:t>
            </a:r>
            <a:r>
              <a:rPr lang="de-DE" b="1" dirty="0" err="1"/>
              <a:t>partners</a:t>
            </a:r>
            <a:r>
              <a:rPr lang="de-DE" b="1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guide</a:t>
            </a:r>
            <a:r>
              <a:rPr lang="de-DE" dirty="0"/>
              <a:t> </a:t>
            </a:r>
            <a:r>
              <a:rPr lang="de-DE" dirty="0" err="1"/>
              <a:t>cities</a:t>
            </a:r>
            <a:r>
              <a:rPr lang="de-DE" dirty="0"/>
              <a:t> on </a:t>
            </a:r>
          </a:p>
          <a:p>
            <a:pPr marL="285750" indent="-285750">
              <a:buFontTx/>
              <a:buChar char="-"/>
            </a:pPr>
            <a:r>
              <a:rPr lang="de-DE" dirty="0"/>
              <a:t>techno-</a:t>
            </a:r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decarbonisation</a:t>
            </a:r>
            <a:r>
              <a:rPr lang="de-DE" dirty="0"/>
              <a:t> </a:t>
            </a:r>
            <a:r>
              <a:rPr lang="de-DE" dirty="0" err="1"/>
              <a:t>options</a:t>
            </a:r>
            <a:r>
              <a:rPr lang="de-DE" dirty="0"/>
              <a:t> (</a:t>
            </a:r>
            <a:r>
              <a:rPr lang="de-DE" b="1" dirty="0" err="1"/>
              <a:t>Halmstad</a:t>
            </a:r>
            <a:r>
              <a:rPr lang="de-DE" b="1" dirty="0"/>
              <a:t> University</a:t>
            </a:r>
            <a:r>
              <a:rPr lang="de-DE" dirty="0"/>
              <a:t>) </a:t>
            </a:r>
          </a:p>
          <a:p>
            <a:pPr marL="285750" indent="-285750">
              <a:buFontTx/>
              <a:buChar char="-"/>
            </a:pPr>
            <a:r>
              <a:rPr lang="de-DE" dirty="0" err="1"/>
              <a:t>process-related</a:t>
            </a:r>
            <a:r>
              <a:rPr lang="de-DE" dirty="0"/>
              <a:t>, </a:t>
            </a:r>
            <a:r>
              <a:rPr lang="de-DE" dirty="0" err="1"/>
              <a:t>governance</a:t>
            </a:r>
            <a:r>
              <a:rPr lang="de-DE" dirty="0"/>
              <a:t> </a:t>
            </a:r>
            <a:r>
              <a:rPr lang="de-DE" dirty="0" err="1"/>
              <a:t>framework</a:t>
            </a:r>
            <a:r>
              <a:rPr lang="de-DE" dirty="0"/>
              <a:t> and </a:t>
            </a:r>
            <a:r>
              <a:rPr lang="de-DE" dirty="0" err="1"/>
              <a:t>transition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 (</a:t>
            </a:r>
            <a:r>
              <a:rPr lang="de-DE" b="1" dirty="0"/>
              <a:t>Utrecht University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Energy Cities network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disseminate</a:t>
            </a:r>
            <a:r>
              <a:rPr lang="de-DE" b="1" dirty="0"/>
              <a:t> and </a:t>
            </a:r>
            <a:r>
              <a:rPr lang="de-DE" b="1" dirty="0" err="1"/>
              <a:t>replicate</a:t>
            </a:r>
            <a:r>
              <a:rPr lang="de-DE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Distinguished</a:t>
            </a:r>
            <a:r>
              <a:rPr lang="de-DE" dirty="0"/>
              <a:t> </a:t>
            </a:r>
            <a:r>
              <a:rPr lang="de-DE" b="1" dirty="0"/>
              <a:t>Advisory Board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challenge</a:t>
            </a:r>
            <a:r>
              <a:rPr lang="de-DE" dirty="0"/>
              <a:t> and </a:t>
            </a:r>
            <a:r>
              <a:rPr lang="de-DE" dirty="0" err="1"/>
              <a:t>strategically</a:t>
            </a:r>
            <a:r>
              <a:rPr lang="de-DE" dirty="0"/>
              <a:t> </a:t>
            </a:r>
            <a:r>
              <a:rPr lang="de-DE" dirty="0" err="1"/>
              <a:t>guide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cities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3458710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Decarb City Pipes 2050">
      <a:dk1>
        <a:sysClr val="windowText" lastClr="000000"/>
      </a:dk1>
      <a:lt1>
        <a:sysClr val="window" lastClr="FFFFFF"/>
      </a:lt1>
      <a:dk2>
        <a:srgbClr val="1B435A"/>
      </a:dk2>
      <a:lt2>
        <a:srgbClr val="E7E6E6"/>
      </a:lt2>
      <a:accent1>
        <a:srgbClr val="0192A5"/>
      </a:accent1>
      <a:accent2>
        <a:srgbClr val="D7575C"/>
      </a:accent2>
      <a:accent3>
        <a:srgbClr val="A5A5A5"/>
      </a:accent3>
      <a:accent4>
        <a:srgbClr val="F2CB3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1680</Words>
  <Application>Microsoft Office PowerPoint</Application>
  <PresentationFormat>Bildschirmpräsentation (4:3)</PresentationFormat>
  <Paragraphs>303</Paragraphs>
  <Slides>25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Calibri</vt:lpstr>
      <vt:lpstr>Century Gothic</vt:lpstr>
      <vt:lpstr>Wingdings</vt:lpstr>
      <vt:lpstr>Conception personnalisée</vt:lpstr>
      <vt:lpstr>Showcasing how to phase out fossil fuels from urban heating &amp; cooling</vt:lpstr>
      <vt:lpstr>about us</vt:lpstr>
      <vt:lpstr>About today</vt:lpstr>
      <vt:lpstr> Transition roadmaps to energy efficient, zero-carbon urban heating and cooling</vt:lpstr>
      <vt:lpstr>Why decarb city pipes</vt:lpstr>
      <vt:lpstr>What are we going to do about it</vt:lpstr>
      <vt:lpstr>Who we are – the cities</vt:lpstr>
      <vt:lpstr>Who we are – other partners</vt:lpstr>
      <vt:lpstr>How we work – concept &amp; method</vt:lpstr>
      <vt:lpstr>How we work – thinking big &amp; small</vt:lpstr>
      <vt:lpstr>How we work – questions we’re tackling</vt:lpstr>
      <vt:lpstr>How we work – it‘s all connected </vt:lpstr>
      <vt:lpstr>Expected impacts</vt:lpstr>
      <vt:lpstr>What we‘ve been up to</vt:lpstr>
      <vt:lpstr>never waste a good crisis</vt:lpstr>
      <vt:lpstr>Cities planning the transition locally</vt:lpstr>
      <vt:lpstr>Cities planning the transition locally</vt:lpstr>
      <vt:lpstr>Driving Changes in Dublin</vt:lpstr>
      <vt:lpstr>Vienna‘s H/C outlook 2040</vt:lpstr>
      <vt:lpstr> Peer to peer learning and knowledge transfer </vt:lpstr>
      <vt:lpstr>Highlights from the capacity-building</vt:lpstr>
      <vt:lpstr>Highlights from the capacity-builidng</vt:lpstr>
      <vt:lpstr>Where to next</vt:lpstr>
      <vt:lpstr>Your questions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Neyer Judith</cp:lastModifiedBy>
  <cp:revision>114</cp:revision>
  <dcterms:created xsi:type="dcterms:W3CDTF">2020-09-01T13:03:47Z</dcterms:created>
  <dcterms:modified xsi:type="dcterms:W3CDTF">2021-06-15T11:29:21Z</dcterms:modified>
</cp:coreProperties>
</file>