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8" r:id="rId5"/>
    <p:sldId id="316" r:id="rId6"/>
    <p:sldId id="293" r:id="rId7"/>
    <p:sldId id="294" r:id="rId8"/>
    <p:sldId id="297" r:id="rId9"/>
    <p:sldId id="295" r:id="rId10"/>
    <p:sldId id="303" r:id="rId11"/>
    <p:sldId id="304" r:id="rId12"/>
    <p:sldId id="296" r:id="rId13"/>
    <p:sldId id="317" r:id="rId14"/>
    <p:sldId id="298" r:id="rId15"/>
    <p:sldId id="299" r:id="rId16"/>
    <p:sldId id="300" r:id="rId17"/>
    <p:sldId id="301" r:id="rId18"/>
    <p:sldId id="315" r:id="rId19"/>
    <p:sldId id="305" r:id="rId20"/>
    <p:sldId id="302" r:id="rId21"/>
    <p:sldId id="312" r:id="rId22"/>
    <p:sldId id="306" r:id="rId23"/>
    <p:sldId id="313" r:id="rId24"/>
    <p:sldId id="307" r:id="rId25"/>
    <p:sldId id="314" r:id="rId26"/>
    <p:sldId id="318"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IGER Astrid (EASME)" initials="GA(" lastIdx="1" clrIdx="0">
    <p:extLst>
      <p:ext uri="{19B8F6BF-5375-455C-9EA6-DF929625EA0E}">
        <p15:presenceInfo xmlns:p15="http://schemas.microsoft.com/office/powerpoint/2012/main" userId="S-1-5-21-1606980848-2025429265-839522115-446365" providerId="AD"/>
      </p:ext>
    </p:extLst>
  </p:cmAuthor>
  <p:cmAuthor id="2" name=" " initials="" lastIdx="1" clrIdx="1">
    <p:extLst>
      <p:ext uri="{19B8F6BF-5375-455C-9EA6-DF929625EA0E}">
        <p15:presenceInfo xmlns:p15="http://schemas.microsoft.com/office/powerpoint/2012/main" userId="S-1-5-21-1229272821-1957994488-839522115-377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99" autoAdjust="0"/>
  </p:normalViewPr>
  <p:slideViewPr>
    <p:cSldViewPr snapToGrid="0">
      <p:cViewPr varScale="1">
        <p:scale>
          <a:sx n="39" d="100"/>
          <a:sy n="39" d="100"/>
        </p:scale>
        <p:origin x="28" y="1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E45F1-B51A-48A7-8C93-AACD6C5695EE}" type="datetimeFigureOut">
              <a:rPr lang="en-GB" smtClean="0"/>
              <a:t>16/01/2022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4ECFB-37BE-4AF5-BE68-AF6AE83E91D4}" type="slidenum">
              <a:rPr lang="en-GB" smtClean="0"/>
              <a:t>‹#›</a:t>
            </a:fld>
            <a:endParaRPr lang="en-GB"/>
          </a:p>
        </p:txBody>
      </p:sp>
    </p:spTree>
    <p:extLst>
      <p:ext uri="{BB962C8B-B14F-4D97-AF65-F5344CB8AC3E}">
        <p14:creationId xmlns:p14="http://schemas.microsoft.com/office/powerpoint/2010/main" val="41365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buFont typeface="Arial"/>
              <a:buNone/>
            </a:pPr>
            <a:r>
              <a:rPr lang="en-US" altLang="x-none" dirty="0" smtClean="0">
                <a:ea typeface="ヒラギノ角ゴ Pro W3" charset="-128"/>
              </a:rPr>
              <a:t>Introductory</a:t>
            </a:r>
            <a:r>
              <a:rPr lang="en-US" altLang="x-none" baseline="0" dirty="0" smtClean="0">
                <a:ea typeface="ヒラギノ角ゴ Pro W3" charset="-128"/>
              </a:rPr>
              <a:t> remarks:</a:t>
            </a:r>
            <a:endParaRPr lang="en-US" altLang="x-none" dirty="0" smtClean="0">
              <a:ea typeface="ヒラギノ角ゴ Pro W3" charset="-128"/>
            </a:endParaRPr>
          </a:p>
          <a:p>
            <a:pPr>
              <a:buSzPct val="100000"/>
              <a:buFont typeface="Arial"/>
              <a:buChar char="•"/>
            </a:pPr>
            <a:r>
              <a:rPr lang="en-US" altLang="x-none" dirty="0" smtClean="0">
                <a:ea typeface="ヒラギノ角ゴ Pro W3" charset="-128"/>
              </a:rPr>
              <a:t>The present call ‘LIFE-2021-BEST –Grant Scheme for Biodiversity in Outermost Regions and Overseas Countries and Territories’ builds on the results and lessons learnt from previous BEST </a:t>
            </a:r>
            <a:r>
              <a:rPr lang="en-US" altLang="x-none" dirty="0" err="1" smtClean="0">
                <a:ea typeface="ヒラギノ角ゴ Pro W3" charset="-128"/>
              </a:rPr>
              <a:t>Programmes</a:t>
            </a:r>
            <a:r>
              <a:rPr lang="en-US" altLang="x-none" dirty="0" smtClean="0">
                <a:ea typeface="ヒラギノ角ゴ Pro W3" charset="-128"/>
              </a:rPr>
              <a:t>.</a:t>
            </a:r>
          </a:p>
          <a:p>
            <a:pPr>
              <a:spcAft>
                <a:spcPts val="1200"/>
              </a:spcAft>
              <a:buSzPct val="100000"/>
              <a:buFont typeface="Arial"/>
              <a:buChar char="•"/>
            </a:pPr>
            <a:r>
              <a:rPr lang="en-US" altLang="x-none" dirty="0" smtClean="0">
                <a:ea typeface="ヒラギノ角ゴ Pro W3" charset="-128"/>
              </a:rPr>
              <a:t>The call states explicitly that the proposed project should build on the experience of past </a:t>
            </a:r>
            <a:r>
              <a:rPr lang="en-US" altLang="x-none" dirty="0" err="1" smtClean="0">
                <a:ea typeface="ヒラギノ角ゴ Pro W3" charset="-128"/>
              </a:rPr>
              <a:t>programmes</a:t>
            </a:r>
            <a:r>
              <a:rPr lang="en-US" altLang="x-none" dirty="0" smtClean="0">
                <a:ea typeface="ヒラギノ角ゴ Pro W3" charset="-128"/>
              </a:rPr>
              <a:t> that supported a small grant scheme for biodiversity action in the EU’s ORs and OCTs.</a:t>
            </a:r>
          </a:p>
          <a:p>
            <a:pPr>
              <a:spcAft>
                <a:spcPts val="1200"/>
              </a:spcAft>
              <a:buSzPct val="100000"/>
              <a:buFont typeface="Arial"/>
              <a:buChar char="•"/>
            </a:pPr>
            <a:r>
              <a:rPr lang="en-US" altLang="x-none" dirty="0" smtClean="0">
                <a:ea typeface="ヒラギノ角ゴ Pro W3" charset="-128"/>
              </a:rPr>
              <a:t>In the 1st part of this presentation I will therefore give you an overview of past BEST projects and highlight some key insights with a focus on how they worked and lessons learnt.</a:t>
            </a:r>
          </a:p>
          <a:p>
            <a:pPr>
              <a:spcAft>
                <a:spcPts val="1200"/>
              </a:spcAft>
              <a:buSzPct val="100000"/>
              <a:buFont typeface="Arial"/>
              <a:buChar char="•"/>
            </a:pPr>
            <a:r>
              <a:rPr lang="en-US" altLang="x-none" dirty="0" smtClean="0">
                <a:ea typeface="ヒラギノ角ゴ Pro W3" charset="-128"/>
              </a:rPr>
              <a:t>The 2nd part of this presentation will focus on the scope of the activities to be funded under the small Grant Scheme to be established through under this call.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56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23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14ECFB-37BE-4AF5-BE68-AF6AE83E91D4}" type="slidenum">
              <a:rPr lang="en-GB" smtClean="0"/>
              <a:t>5</a:t>
            </a:fld>
            <a:endParaRPr lang="en-GB"/>
          </a:p>
        </p:txBody>
      </p:sp>
    </p:spTree>
    <p:extLst>
      <p:ext uri="{BB962C8B-B14F-4D97-AF65-F5344CB8AC3E}">
        <p14:creationId xmlns:p14="http://schemas.microsoft.com/office/powerpoint/2010/main" val="331968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2020, Life4BEST and BEST 2.0+ </a:t>
            </a:r>
            <a:r>
              <a:rPr lang="en-US" dirty="0" err="1" smtClean="0"/>
              <a:t>programmes</a:t>
            </a:r>
            <a:r>
              <a:rPr lang="en-US" dirty="0" smtClean="0"/>
              <a:t> took over following the end of BEST RUP and BEST 2.0, respectively covering the ORs and the OCTs. </a:t>
            </a:r>
          </a:p>
          <a:p>
            <a:endParaRPr lang="en-GB" dirty="0"/>
          </a:p>
        </p:txBody>
      </p:sp>
      <p:sp>
        <p:nvSpPr>
          <p:cNvPr id="4" name="Slide Number Placeholder 3"/>
          <p:cNvSpPr>
            <a:spLocks noGrp="1"/>
          </p:cNvSpPr>
          <p:nvPr>
            <p:ph type="sldNum" sz="quarter" idx="10"/>
          </p:nvPr>
        </p:nvSpPr>
        <p:spPr/>
        <p:txBody>
          <a:bodyPr/>
          <a:lstStyle/>
          <a:p>
            <a:fld id="{4814ECFB-37BE-4AF5-BE68-AF6AE83E91D4}" type="slidenum">
              <a:rPr lang="en-GB" smtClean="0"/>
              <a:t>11</a:t>
            </a:fld>
            <a:endParaRPr lang="en-GB"/>
          </a:p>
        </p:txBody>
      </p:sp>
    </p:spTree>
    <p:extLst>
      <p:ext uri="{BB962C8B-B14F-4D97-AF65-F5344CB8AC3E}">
        <p14:creationId xmlns:p14="http://schemas.microsoft.com/office/powerpoint/2010/main" val="121116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4514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24</a:t>
            </a:fld>
            <a:endParaRPr lang="en-GB"/>
          </a:p>
        </p:txBody>
      </p:sp>
    </p:spTree>
    <p:extLst>
      <p:ext uri="{BB962C8B-B14F-4D97-AF65-F5344CB8AC3E}">
        <p14:creationId xmlns:p14="http://schemas.microsoft.com/office/powerpoint/2010/main" val="3369825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97436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93233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54142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053931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6485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483854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a:p>
        </p:txBody>
      </p:sp>
    </p:spTree>
    <p:extLst>
      <p:ext uri="{BB962C8B-B14F-4D97-AF65-F5344CB8AC3E}">
        <p14:creationId xmlns:p14="http://schemas.microsoft.com/office/powerpoint/2010/main" val="2739939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578461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41421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49405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56841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227154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947479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28674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18043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7119726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7291298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92007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52949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177422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ec.europa.eu/environment/nature/biodiversity/best/pdf/Best_PA_Web.pdf"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ec.europa.eu/environment/nature/biodiversity/best/regions/index_en.ht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ec.europa.eu/environment/nature/biodiversity/best/pdf/Best_PA_Web.pdf" TargetMode="External"/><Relationship Id="rId7" Type="http://schemas.openxmlformats.org/officeDocument/2006/relationships/hyperlink" Target="http://www.best2plus.org/" TargetMode="External"/><Relationship Id="rId2" Type="http://schemas.openxmlformats.org/officeDocument/2006/relationships/hyperlink" Target="https://ec.europa.eu/environment/nature/biodiversity/best/index_en.htm" TargetMode="External"/><Relationship Id="rId1" Type="http://schemas.openxmlformats.org/officeDocument/2006/relationships/slideLayout" Target="../slideLayouts/slideLayout8.xml"/><Relationship Id="rId6" Type="http://schemas.openxmlformats.org/officeDocument/2006/relationships/hyperlink" Target="http://www.life4best.org/" TargetMode="External"/><Relationship Id="rId5" Type="http://schemas.openxmlformats.org/officeDocument/2006/relationships/hyperlink" Target="http://www.iucn.org/fr/theme/aires-protegees/best-rup-project" TargetMode="External"/><Relationship Id="rId4" Type="http://schemas.openxmlformats.org/officeDocument/2006/relationships/hyperlink" Target="http://www.iucn.org/theme/protected-areas/our-work/eu-overseas/best-20-grant-programm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2008718"/>
            <a:ext cx="9799850" cy="2142232"/>
          </a:xfrm>
        </p:spPr>
        <p:txBody>
          <a:bodyPr>
            <a:noAutofit/>
          </a:bodyPr>
          <a:lstStyle/>
          <a:p>
            <a:r>
              <a:rPr lang="en-US" sz="4800" dirty="0" smtClean="0"/>
              <a:t>Background to the LIFE BEST call &amp; </a:t>
            </a:r>
            <a:br>
              <a:rPr lang="en-US" sz="4800" dirty="0" smtClean="0"/>
            </a:br>
            <a:r>
              <a:rPr lang="en-US" sz="4800" dirty="0" smtClean="0"/>
              <a:t>Scope of LIFE-2021-BEST call</a:t>
            </a:r>
            <a:br>
              <a:rPr lang="en-US" sz="4800" dirty="0" smtClean="0"/>
            </a:br>
            <a:endParaRPr lang="en-GB" sz="4800" dirty="0"/>
          </a:p>
        </p:txBody>
      </p:sp>
      <p:pic>
        <p:nvPicPr>
          <p:cNvPr id="10" name="Image 9" descr="logo-Lif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350" y="5657623"/>
            <a:ext cx="1163241" cy="913465"/>
          </a:xfrm>
          <a:prstGeom prst="rect">
            <a:avLst/>
          </a:prstGeom>
        </p:spPr>
      </p:pic>
      <p:sp>
        <p:nvSpPr>
          <p:cNvPr id="9" name="Espace réservé du texte 3"/>
          <p:cNvSpPr>
            <a:spLocks noGrp="1"/>
          </p:cNvSpPr>
          <p:nvPr>
            <p:ph type="body" sz="quarter" idx="13"/>
          </p:nvPr>
        </p:nvSpPr>
        <p:spPr>
          <a:xfrm>
            <a:off x="4357077" y="5040134"/>
            <a:ext cx="6779237" cy="528998"/>
          </a:xfrm>
        </p:spPr>
        <p:txBody>
          <a:bodyPr/>
          <a:lstStyle/>
          <a:p>
            <a:r>
              <a:rPr lang="en-GB" altLang="x-none" sz="2400" dirty="0"/>
              <a:t/>
            </a:r>
            <a:br>
              <a:rPr lang="en-GB" altLang="x-none" sz="2400" dirty="0"/>
            </a:br>
            <a:r>
              <a:rPr lang="en-GB" altLang="ja-JP" sz="2400" strike="sngStrike" dirty="0"/>
              <a:t/>
            </a:r>
            <a:br>
              <a:rPr lang="en-GB" altLang="ja-JP" sz="2400" strike="sngStrike" dirty="0"/>
            </a:br>
            <a:r>
              <a:rPr lang="en-GB" altLang="ja-JP" sz="2400" dirty="0"/>
              <a:t>18 January 2022</a:t>
            </a:r>
            <a:r>
              <a:rPr lang="en-GB" altLang="x-none" sz="2400" dirty="0"/>
              <a:t>/ Brussels</a:t>
            </a:r>
          </a:p>
          <a:p>
            <a:endParaRPr lang="fr-FR" dirty="0"/>
          </a:p>
        </p:txBody>
      </p:sp>
      <p:sp>
        <p:nvSpPr>
          <p:cNvPr id="13" name="Subtitle 6"/>
          <p:cNvSpPr txBox="1">
            <a:spLocks/>
          </p:cNvSpPr>
          <p:nvPr/>
        </p:nvSpPr>
        <p:spPr>
          <a:xfrm>
            <a:off x="1055426" y="2830342"/>
            <a:ext cx="10065224"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endParaRPr kumimoji="0" lang="en-GB" sz="2800" b="0" i="0" u="none" kern="1200" cap="none" spc="0" normalizeH="0" baseline="0" noProof="0" dirty="0">
              <a:ln>
                <a:noFill/>
              </a:ln>
              <a:solidFill>
                <a:srgbClr val="FFC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GB" sz="2800" b="0" i="0" u="none" kern="1200" cap="none" spc="0" normalizeH="0" baseline="0" noProof="0" dirty="0" smtClean="0">
                <a:ln>
                  <a:noFill/>
                </a:ln>
                <a:solidFill>
                  <a:srgbClr val="FFC000"/>
                </a:solidFill>
                <a:effectLst/>
                <a:uLnTx/>
                <a:uFillTx/>
                <a:latin typeface="Arial"/>
                <a:ea typeface="+mn-ea"/>
                <a:cs typeface="+mn-cs"/>
              </a:rPr>
              <a:t>Small Grant Facility on Biodiversity (BEST) Info session </a:t>
            </a:r>
            <a:r>
              <a:rPr kumimoji="0" lang="en-GB" sz="2800" b="0" i="0" u="none" strike="sngStrike" kern="1200" cap="none" spc="0" normalizeH="0" baseline="0" noProof="0" dirty="0">
                <a:ln>
                  <a:noFill/>
                </a:ln>
                <a:solidFill>
                  <a:srgbClr val="FFC000"/>
                </a:solidFill>
                <a:effectLst/>
                <a:uLnTx/>
                <a:uFillTx/>
                <a:latin typeface="Arial"/>
                <a:ea typeface="+mn-ea"/>
                <a:cs typeface="+mn-cs"/>
              </a:rPr>
              <a:t/>
            </a:r>
            <a:br>
              <a:rPr kumimoji="0" lang="en-GB" sz="2800" b="0" i="0" u="none" strike="sngStrike" kern="1200" cap="none" spc="0" normalizeH="0" baseline="0" noProof="0" dirty="0">
                <a:ln>
                  <a:noFill/>
                </a:ln>
                <a:solidFill>
                  <a:srgbClr val="FFC000"/>
                </a:solidFill>
                <a:effectLst/>
                <a:uLnTx/>
                <a:uFillTx/>
                <a:latin typeface="Arial"/>
                <a:ea typeface="+mn-ea"/>
                <a:cs typeface="+mn-cs"/>
              </a:rPr>
            </a:br>
            <a:r>
              <a:rPr kumimoji="0" lang="en-GB" sz="2800" b="0" i="0" u="none" strike="noStrike" kern="1200" cap="none" spc="0" normalizeH="0" baseline="0" noProof="0" dirty="0">
                <a:ln>
                  <a:noFill/>
                </a:ln>
                <a:solidFill>
                  <a:srgbClr val="FFC000"/>
                </a:solidFill>
                <a:effectLst/>
                <a:uLnTx/>
                <a:uFillTx/>
                <a:latin typeface="Arial"/>
                <a:ea typeface="+mn-ea"/>
                <a:cs typeface="+mn-cs"/>
              </a:rPr>
              <a:t> </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1383" y="1401080"/>
            <a:ext cx="11767458" cy="3881904"/>
          </a:xfrm>
        </p:spPr>
        <p:txBody>
          <a:bodyPr/>
          <a:lstStyle/>
          <a:p>
            <a:pPr lvl="1"/>
            <a:r>
              <a:rPr lang="fr-BE" sz="2800" dirty="0"/>
              <a:t>RUP = Régions Ultrapériphériques Françaises</a:t>
            </a:r>
          </a:p>
          <a:p>
            <a:pPr lvl="1"/>
            <a:r>
              <a:rPr lang="en-US" sz="2800" dirty="0"/>
              <a:t>3 year project launched in 2017</a:t>
            </a:r>
          </a:p>
          <a:p>
            <a:pPr lvl="1"/>
            <a:r>
              <a:rPr lang="en-US" sz="2800" dirty="0" smtClean="0"/>
              <a:t>implemented </a:t>
            </a:r>
            <a:r>
              <a:rPr lang="en-US" sz="2800" dirty="0"/>
              <a:t>the pilot project ‘inventory of species and habitats and environmentally sensitive areas in the French Outermost Regions (ORs)’ adopted by the EP in 2015. </a:t>
            </a:r>
            <a:endParaRPr lang="fr-BE" sz="2800" dirty="0"/>
          </a:p>
          <a:p>
            <a:pPr lvl="1"/>
            <a:r>
              <a:rPr lang="en-US" sz="2800" dirty="0" smtClean="0"/>
              <a:t>conceived </a:t>
            </a:r>
            <a:r>
              <a:rPr lang="en-US" sz="2800" dirty="0"/>
              <a:t>as a further element to build a sustainable partnership to promote the conservation of biodiversity and the sustainable use of ecosystem services including ecosystem-based approaches to climate change adaptation and mitigation, and nature-based solutions in the EU’s ORs and OCTs.</a:t>
            </a:r>
            <a:endParaRPr lang="fr-BE" sz="2800" dirty="0"/>
          </a:p>
        </p:txBody>
      </p:sp>
      <p:sp>
        <p:nvSpPr>
          <p:cNvPr id="3" name="Title 2"/>
          <p:cNvSpPr>
            <a:spLocks noGrp="1"/>
          </p:cNvSpPr>
          <p:nvPr>
            <p:ph type="title"/>
          </p:nvPr>
        </p:nvSpPr>
        <p:spPr>
          <a:xfrm>
            <a:off x="954393" y="123631"/>
            <a:ext cx="11079764" cy="782357"/>
          </a:xfrm>
        </p:spPr>
        <p:txBody>
          <a:bodyPr/>
          <a:lstStyle/>
          <a:p>
            <a:r>
              <a:rPr lang="en-US" dirty="0" smtClean="0"/>
              <a:t>Initial follow-up projects (2): BEST RUP</a:t>
            </a:r>
            <a:endParaRPr lang="en-GB" dirty="0"/>
          </a:p>
        </p:txBody>
      </p:sp>
    </p:spTree>
    <p:extLst>
      <p:ext uri="{BB962C8B-B14F-4D97-AF65-F5344CB8AC3E}">
        <p14:creationId xmlns:p14="http://schemas.microsoft.com/office/powerpoint/2010/main" val="35010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296" y="1450062"/>
            <a:ext cx="10905699" cy="3881904"/>
          </a:xfrm>
        </p:spPr>
        <p:txBody>
          <a:bodyPr/>
          <a:lstStyle/>
          <a:p>
            <a:r>
              <a:rPr lang="en-US" sz="2800" b="1" dirty="0"/>
              <a:t>LIFE4BEST</a:t>
            </a:r>
            <a:r>
              <a:rPr lang="en-US" sz="2800" dirty="0"/>
              <a:t>: direct follow up of the LIFE RUP </a:t>
            </a:r>
            <a:r>
              <a:rPr lang="en-US" sz="2800" dirty="0" err="1"/>
              <a:t>programme</a:t>
            </a:r>
            <a:r>
              <a:rPr lang="en-US" sz="2800" dirty="0"/>
              <a:t>, covers ORs – funded through the LIFE </a:t>
            </a:r>
            <a:r>
              <a:rPr lang="en-US" sz="2800" dirty="0" err="1"/>
              <a:t>Programme</a:t>
            </a:r>
            <a:r>
              <a:rPr lang="en-US" sz="2800" dirty="0"/>
              <a:t>, OFB &amp; AFD.</a:t>
            </a:r>
          </a:p>
          <a:p>
            <a:r>
              <a:rPr lang="en-US" sz="2800" b="1" dirty="0" smtClean="0"/>
              <a:t>BEST 2.0+</a:t>
            </a:r>
            <a:r>
              <a:rPr lang="en-US" sz="2800" dirty="0" smtClean="0"/>
              <a:t>: direct follow up of BEST 2.0, covers OCTs – funded by DG INTPA</a:t>
            </a:r>
          </a:p>
          <a:p>
            <a:r>
              <a:rPr lang="en-US" sz="2800" dirty="0" smtClean="0"/>
              <a:t>Both </a:t>
            </a:r>
            <a:r>
              <a:rPr lang="en-US" sz="2800" dirty="0" err="1"/>
              <a:t>programmes</a:t>
            </a:r>
            <a:r>
              <a:rPr lang="en-US" sz="2800" dirty="0"/>
              <a:t> support field actions, which aim </a:t>
            </a:r>
            <a:r>
              <a:rPr lang="en-US" sz="2800" dirty="0" smtClean="0"/>
              <a:t>to: </a:t>
            </a:r>
            <a:r>
              <a:rPr lang="en-US" sz="2800" dirty="0"/>
              <a:t>enable, empower and strengthen local authorities and civil society </a:t>
            </a:r>
            <a:r>
              <a:rPr lang="en-US" sz="2800" dirty="0" err="1"/>
              <a:t>organisations</a:t>
            </a:r>
            <a:r>
              <a:rPr lang="en-US" sz="2800" dirty="0"/>
              <a:t> committed to local development, biodiversity conservation and sustainable use of ecosystem services, through the implementation of grant schemes accompanied by capacity building activities</a:t>
            </a:r>
            <a:r>
              <a:rPr lang="en-US" sz="2800" dirty="0" smtClean="0"/>
              <a:t>.</a:t>
            </a:r>
          </a:p>
        </p:txBody>
      </p:sp>
      <p:sp>
        <p:nvSpPr>
          <p:cNvPr id="3" name="Title 2"/>
          <p:cNvSpPr>
            <a:spLocks noGrp="1"/>
          </p:cNvSpPr>
          <p:nvPr>
            <p:ph type="title"/>
          </p:nvPr>
        </p:nvSpPr>
        <p:spPr>
          <a:xfrm>
            <a:off x="970722" y="597163"/>
            <a:ext cx="10515600" cy="782357"/>
          </a:xfrm>
        </p:spPr>
        <p:txBody>
          <a:bodyPr/>
          <a:lstStyle/>
          <a:p>
            <a:r>
              <a:rPr lang="fr-BE" dirty="0" err="1" smtClean="0"/>
              <a:t>Recent</a:t>
            </a:r>
            <a:r>
              <a:rPr lang="fr-BE" dirty="0" smtClean="0"/>
              <a:t> </a:t>
            </a:r>
            <a:r>
              <a:rPr lang="fr-BE" dirty="0" err="1" smtClean="0"/>
              <a:t>follow</a:t>
            </a:r>
            <a:r>
              <a:rPr lang="fr-BE" dirty="0" smtClean="0"/>
              <a:t>-up </a:t>
            </a:r>
            <a:r>
              <a:rPr lang="fr-BE" dirty="0" err="1" smtClean="0"/>
              <a:t>projects</a:t>
            </a:r>
            <a:r>
              <a:rPr lang="fr-BE" dirty="0" smtClean="0"/>
              <a:t> (2020): </a:t>
            </a:r>
            <a:r>
              <a:rPr lang="fr-BE" dirty="0"/>
              <a:t/>
            </a:r>
            <a:br>
              <a:rPr lang="fr-BE" dirty="0"/>
            </a:br>
            <a:r>
              <a:rPr lang="fr-BE" dirty="0" smtClean="0"/>
              <a:t>LIFE4BEST &amp; BEST </a:t>
            </a:r>
            <a:r>
              <a:rPr lang="fr-BE" dirty="0"/>
              <a:t>2.0</a:t>
            </a:r>
            <a:endParaRPr lang="en-GB" dirty="0"/>
          </a:p>
        </p:txBody>
      </p:sp>
    </p:spTree>
    <p:extLst>
      <p:ext uri="{BB962C8B-B14F-4D97-AF65-F5344CB8AC3E}">
        <p14:creationId xmlns:p14="http://schemas.microsoft.com/office/powerpoint/2010/main" val="3539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722" y="1326913"/>
            <a:ext cx="5040091" cy="4232274"/>
          </a:xfrm>
        </p:spPr>
        <p:txBody>
          <a:bodyPr/>
          <a:lstStyle/>
          <a:p>
            <a:pPr lvl="0"/>
            <a:r>
              <a:rPr lang="en-US" dirty="0"/>
              <a:t>BEST </a:t>
            </a:r>
            <a:r>
              <a:rPr lang="en-US" dirty="0" err="1"/>
              <a:t>programmes</a:t>
            </a:r>
            <a:r>
              <a:rPr lang="en-US" dirty="0"/>
              <a:t> supported field actions to empower and strengthen local stakeholders committed to local development, biodiversity conservation and sustainable use of </a:t>
            </a:r>
            <a:r>
              <a:rPr lang="en-US" dirty="0" smtClean="0"/>
              <a:t>ESS;</a:t>
            </a:r>
            <a:endParaRPr lang="en-GB" dirty="0"/>
          </a:p>
        </p:txBody>
      </p:sp>
      <p:sp>
        <p:nvSpPr>
          <p:cNvPr id="3" name="Title 2"/>
          <p:cNvSpPr>
            <a:spLocks noGrp="1"/>
          </p:cNvSpPr>
          <p:nvPr>
            <p:ph type="title"/>
          </p:nvPr>
        </p:nvSpPr>
        <p:spPr>
          <a:xfrm>
            <a:off x="970722" y="221599"/>
            <a:ext cx="10515600" cy="782357"/>
          </a:xfrm>
        </p:spPr>
        <p:txBody>
          <a:bodyPr/>
          <a:lstStyle/>
          <a:p>
            <a:r>
              <a:rPr lang="fr-BE" dirty="0" err="1" smtClean="0"/>
              <a:t>Results</a:t>
            </a:r>
            <a:r>
              <a:rPr lang="fr-BE" dirty="0" smtClean="0"/>
              <a:t> (2021)</a:t>
            </a:r>
            <a:endParaRPr lang="en-GB" dirty="0"/>
          </a:p>
        </p:txBody>
      </p:sp>
      <p:pic>
        <p:nvPicPr>
          <p:cNvPr id="4" name="Picture 3"/>
          <p:cNvPicPr>
            <a:picLocks noChangeAspect="1"/>
          </p:cNvPicPr>
          <p:nvPr/>
        </p:nvPicPr>
        <p:blipFill>
          <a:blip r:embed="rId2"/>
          <a:stretch>
            <a:fillRect/>
          </a:stretch>
        </p:blipFill>
        <p:spPr>
          <a:xfrm>
            <a:off x="5049494" y="643170"/>
            <a:ext cx="7142506" cy="3076772"/>
          </a:xfrm>
          <a:prstGeom prst="rect">
            <a:avLst/>
          </a:prstGeom>
        </p:spPr>
      </p:pic>
      <p:sp>
        <p:nvSpPr>
          <p:cNvPr id="5" name="Content Placeholder 1"/>
          <p:cNvSpPr txBox="1">
            <a:spLocks/>
          </p:cNvSpPr>
          <p:nvPr/>
        </p:nvSpPr>
        <p:spPr>
          <a:xfrm>
            <a:off x="125630" y="3799921"/>
            <a:ext cx="11335326" cy="42322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Over 100 projects were supported by BEST in 6 regions: Amazonia, Caribbean, Indian Ocean, Pacific, Polar and Subpolar, and South Atlantic;</a:t>
            </a:r>
          </a:p>
          <a:p>
            <a:r>
              <a:rPr lang="en-US" dirty="0" smtClean="0"/>
              <a:t>7 regional ecosystem profiles: 400 new key biodiversity areas (KBAs) &amp; ecological corridors identified;</a:t>
            </a:r>
            <a:endParaRPr lang="en-GB" dirty="0" smtClean="0"/>
          </a:p>
          <a:p>
            <a:r>
              <a:rPr lang="en-US" dirty="0" smtClean="0"/>
              <a:t>7 regional investment strategies with 450 ready-to-be funded projects identified.</a:t>
            </a:r>
            <a:endParaRPr lang="en-GB" dirty="0" smtClean="0"/>
          </a:p>
          <a:p>
            <a:endParaRPr lang="en-GB" dirty="0"/>
          </a:p>
        </p:txBody>
      </p:sp>
      <p:sp>
        <p:nvSpPr>
          <p:cNvPr id="6" name="TextBox 5"/>
          <p:cNvSpPr txBox="1"/>
          <p:nvPr/>
        </p:nvSpPr>
        <p:spPr>
          <a:xfrm>
            <a:off x="40932" y="6523628"/>
            <a:ext cx="8734567" cy="369332"/>
          </a:xfrm>
          <a:prstGeom prst="rect">
            <a:avLst/>
          </a:prstGeom>
          <a:noFill/>
        </p:spPr>
        <p:txBody>
          <a:bodyPr wrap="square" rtlCol="0">
            <a:spAutoFit/>
          </a:bodyPr>
          <a:lstStyle/>
          <a:p>
            <a:r>
              <a:rPr lang="fr-BE" dirty="0" smtClean="0"/>
              <a:t>Source: IUCN (2020) BEST Global Impact </a:t>
            </a:r>
            <a:r>
              <a:rPr lang="fr-BE" dirty="0" err="1" smtClean="0"/>
              <a:t>Factsheet</a:t>
            </a:r>
            <a:r>
              <a:rPr lang="fr-BE" dirty="0" smtClean="0"/>
              <a:t> 2015-2019</a:t>
            </a:r>
            <a:endParaRPr lang="en-GB" dirty="0"/>
          </a:p>
        </p:txBody>
      </p:sp>
    </p:spTree>
    <p:extLst>
      <p:ext uri="{BB962C8B-B14F-4D97-AF65-F5344CB8AC3E}">
        <p14:creationId xmlns:p14="http://schemas.microsoft.com/office/powerpoint/2010/main" val="264891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9778" y="63439"/>
            <a:ext cx="10515600" cy="782357"/>
          </a:xfrm>
        </p:spPr>
        <p:txBody>
          <a:bodyPr/>
          <a:lstStyle/>
          <a:p>
            <a:r>
              <a:rPr lang="fr-BE" dirty="0" err="1" smtClean="0"/>
              <a:t>Results</a:t>
            </a:r>
            <a:r>
              <a:rPr lang="fr-BE" dirty="0" smtClean="0"/>
              <a:t> </a:t>
            </a:r>
            <a:r>
              <a:rPr lang="fr-BE" dirty="0" err="1" smtClean="0"/>
              <a:t>overall</a:t>
            </a:r>
            <a:r>
              <a:rPr lang="fr-BE" dirty="0" smtClean="0"/>
              <a:t> figures (2015-2019)</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9607" y="978735"/>
            <a:ext cx="9764485" cy="5453742"/>
          </a:xfrm>
          <a:prstGeom prst="rect">
            <a:avLst/>
          </a:prstGeom>
          <a:noFill/>
          <a:ln>
            <a:noFill/>
          </a:ln>
        </p:spPr>
      </p:pic>
      <p:sp>
        <p:nvSpPr>
          <p:cNvPr id="5" name="TextBox 4"/>
          <p:cNvSpPr txBox="1"/>
          <p:nvPr/>
        </p:nvSpPr>
        <p:spPr>
          <a:xfrm>
            <a:off x="40932" y="6523628"/>
            <a:ext cx="8734567" cy="369332"/>
          </a:xfrm>
          <a:prstGeom prst="rect">
            <a:avLst/>
          </a:prstGeom>
          <a:noFill/>
        </p:spPr>
        <p:txBody>
          <a:bodyPr wrap="square" rtlCol="0">
            <a:spAutoFit/>
          </a:bodyPr>
          <a:lstStyle/>
          <a:p>
            <a:r>
              <a:rPr lang="fr-BE" dirty="0" smtClean="0"/>
              <a:t>Source: IUCN (2020) BEST Global Impact </a:t>
            </a:r>
            <a:r>
              <a:rPr lang="fr-BE" dirty="0" err="1" smtClean="0"/>
              <a:t>Factsheet</a:t>
            </a:r>
            <a:r>
              <a:rPr lang="fr-BE" dirty="0" smtClean="0"/>
              <a:t> 2015-2019</a:t>
            </a:r>
            <a:endParaRPr lang="en-GB" dirty="0"/>
          </a:p>
        </p:txBody>
      </p:sp>
    </p:spTree>
    <p:extLst>
      <p:ext uri="{BB962C8B-B14F-4D97-AF65-F5344CB8AC3E}">
        <p14:creationId xmlns:p14="http://schemas.microsoft.com/office/powerpoint/2010/main" val="4047766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8834" y="-97425"/>
            <a:ext cx="10515600" cy="782357"/>
          </a:xfrm>
        </p:spPr>
        <p:txBody>
          <a:bodyPr/>
          <a:lstStyle/>
          <a:p>
            <a:r>
              <a:rPr lang="fr-BE" dirty="0" smtClean="0"/>
              <a:t>Project </a:t>
            </a:r>
            <a:r>
              <a:rPr lang="fr-BE" dirty="0" err="1" smtClean="0"/>
              <a:t>results</a:t>
            </a:r>
            <a:r>
              <a:rPr lang="fr-BE" dirty="0" smtClean="0"/>
              <a:t> (2015-2019)</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0642" y="832513"/>
            <a:ext cx="9544882" cy="5709155"/>
          </a:xfrm>
          <a:prstGeom prst="rect">
            <a:avLst/>
          </a:prstGeom>
          <a:noFill/>
          <a:ln>
            <a:noFill/>
          </a:ln>
        </p:spPr>
      </p:pic>
      <p:sp>
        <p:nvSpPr>
          <p:cNvPr id="5" name="TextBox 4"/>
          <p:cNvSpPr txBox="1"/>
          <p:nvPr/>
        </p:nvSpPr>
        <p:spPr>
          <a:xfrm>
            <a:off x="40932" y="6523628"/>
            <a:ext cx="8734567" cy="369332"/>
          </a:xfrm>
          <a:prstGeom prst="rect">
            <a:avLst/>
          </a:prstGeom>
          <a:noFill/>
        </p:spPr>
        <p:txBody>
          <a:bodyPr wrap="square" rtlCol="0">
            <a:spAutoFit/>
          </a:bodyPr>
          <a:lstStyle/>
          <a:p>
            <a:r>
              <a:rPr lang="fr-BE" dirty="0" smtClean="0"/>
              <a:t>Source: IUCN (2020) BEST Global Impact </a:t>
            </a:r>
            <a:r>
              <a:rPr lang="fr-BE" dirty="0" err="1" smtClean="0"/>
              <a:t>Factsheet</a:t>
            </a:r>
            <a:r>
              <a:rPr lang="fr-BE" dirty="0" smtClean="0"/>
              <a:t> 2015-2019</a:t>
            </a:r>
            <a:endParaRPr lang="en-GB" dirty="0"/>
          </a:p>
        </p:txBody>
      </p:sp>
    </p:spTree>
    <p:extLst>
      <p:ext uri="{BB962C8B-B14F-4D97-AF65-F5344CB8AC3E}">
        <p14:creationId xmlns:p14="http://schemas.microsoft.com/office/powerpoint/2010/main" val="2854539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6130" y="-42821"/>
            <a:ext cx="10515600" cy="782357"/>
          </a:xfrm>
        </p:spPr>
        <p:txBody>
          <a:bodyPr/>
          <a:lstStyle/>
          <a:p>
            <a:r>
              <a:rPr lang="fr-BE" dirty="0" smtClean="0"/>
              <a:t>Project </a:t>
            </a:r>
            <a:r>
              <a:rPr lang="fr-BE" dirty="0" err="1" smtClean="0"/>
              <a:t>results</a:t>
            </a:r>
            <a:r>
              <a:rPr lang="fr-BE" dirty="0" smtClean="0"/>
              <a:t> (2015-2019)</a:t>
            </a:r>
            <a:endParaRPr lang="en-GB"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10664" y="910992"/>
            <a:ext cx="9610195" cy="5600700"/>
          </a:xfrm>
          <a:prstGeom prst="rect">
            <a:avLst/>
          </a:prstGeom>
          <a:noFill/>
          <a:ln>
            <a:noFill/>
          </a:ln>
        </p:spPr>
      </p:pic>
      <p:sp>
        <p:nvSpPr>
          <p:cNvPr id="6" name="TextBox 5"/>
          <p:cNvSpPr txBox="1"/>
          <p:nvPr/>
        </p:nvSpPr>
        <p:spPr>
          <a:xfrm>
            <a:off x="40932" y="6523628"/>
            <a:ext cx="8734567" cy="369332"/>
          </a:xfrm>
          <a:prstGeom prst="rect">
            <a:avLst/>
          </a:prstGeom>
          <a:noFill/>
        </p:spPr>
        <p:txBody>
          <a:bodyPr wrap="square" rtlCol="0">
            <a:spAutoFit/>
          </a:bodyPr>
          <a:lstStyle/>
          <a:p>
            <a:r>
              <a:rPr lang="fr-BE" dirty="0" smtClean="0"/>
              <a:t>Source: IUCN (2020) BEST Global Impact </a:t>
            </a:r>
            <a:r>
              <a:rPr lang="fr-BE" dirty="0" err="1" smtClean="0"/>
              <a:t>Factsheet</a:t>
            </a:r>
            <a:r>
              <a:rPr lang="fr-BE" dirty="0" smtClean="0"/>
              <a:t> 2015-2019</a:t>
            </a:r>
            <a:endParaRPr lang="en-GB" dirty="0"/>
          </a:p>
        </p:txBody>
      </p:sp>
    </p:spTree>
    <p:extLst>
      <p:ext uri="{BB962C8B-B14F-4D97-AF65-F5344CB8AC3E}">
        <p14:creationId xmlns:p14="http://schemas.microsoft.com/office/powerpoint/2010/main" val="3905141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853" y="1300182"/>
            <a:ext cx="11852767" cy="3881904"/>
          </a:xfrm>
        </p:spPr>
        <p:txBody>
          <a:bodyPr/>
          <a:lstStyle/>
          <a:p>
            <a:r>
              <a:rPr lang="en-US" dirty="0" smtClean="0"/>
              <a:t>BEST Initiative </a:t>
            </a:r>
            <a:r>
              <a:rPr lang="en-US" dirty="0"/>
              <a:t>increased awareness of the global importance of the EU Overseas biodiversity. </a:t>
            </a:r>
          </a:p>
          <a:p>
            <a:r>
              <a:rPr lang="en-US" dirty="0"/>
              <a:t>A</a:t>
            </a:r>
            <a:r>
              <a:rPr lang="en-US" dirty="0" smtClean="0"/>
              <a:t>ctivities </a:t>
            </a:r>
            <a:r>
              <a:rPr lang="en-US" dirty="0"/>
              <a:t>funded </a:t>
            </a:r>
            <a:r>
              <a:rPr lang="en-US" dirty="0" smtClean="0"/>
              <a:t>laid the </a:t>
            </a:r>
            <a:r>
              <a:rPr lang="en-US" dirty="0"/>
              <a:t>foundations for establishing a sustainable grant scheme for small and medium sized biodiversity actions in the ORs and </a:t>
            </a:r>
            <a:r>
              <a:rPr lang="en-US" dirty="0" smtClean="0"/>
              <a:t>OCTs.</a:t>
            </a:r>
            <a:endParaRPr lang="en-US" dirty="0"/>
          </a:p>
          <a:p>
            <a:r>
              <a:rPr lang="en-US" dirty="0" smtClean="0"/>
              <a:t>The </a:t>
            </a:r>
            <a:r>
              <a:rPr lang="en-US" dirty="0"/>
              <a:t>need for this funding and readiness of local actors has been </a:t>
            </a:r>
            <a:r>
              <a:rPr lang="en-US" dirty="0" smtClean="0"/>
              <a:t>demonstrated </a:t>
            </a:r>
            <a:r>
              <a:rPr lang="en-US" dirty="0"/>
              <a:t>by the response to the calls for proposals launched to date.</a:t>
            </a:r>
          </a:p>
          <a:p>
            <a:r>
              <a:rPr lang="en-US" dirty="0"/>
              <a:t>F</a:t>
            </a:r>
            <a:r>
              <a:rPr lang="en-US" dirty="0" smtClean="0"/>
              <a:t>uture grant schemes should:</a:t>
            </a:r>
          </a:p>
          <a:p>
            <a:pPr lvl="1"/>
            <a:r>
              <a:rPr lang="en-US" dirty="0" smtClean="0"/>
              <a:t>respect </a:t>
            </a:r>
            <a:r>
              <a:rPr lang="en-US" dirty="0"/>
              <a:t>the principles of effectiveness, efficiency and good </a:t>
            </a:r>
            <a:r>
              <a:rPr lang="en-US" dirty="0" smtClean="0"/>
              <a:t>governance; </a:t>
            </a:r>
          </a:p>
          <a:p>
            <a:pPr lvl="1"/>
            <a:r>
              <a:rPr lang="en-US" dirty="0" smtClean="0"/>
              <a:t>provide </a:t>
            </a:r>
            <a:r>
              <a:rPr lang="en-US" dirty="0"/>
              <a:t>opportunities for collaboration a</a:t>
            </a:r>
            <a:r>
              <a:rPr lang="en-US" dirty="0" smtClean="0"/>
              <a:t>cross OCTs </a:t>
            </a:r>
            <a:r>
              <a:rPr lang="en-US" dirty="0"/>
              <a:t>&amp; </a:t>
            </a:r>
            <a:r>
              <a:rPr lang="en-US" dirty="0" smtClean="0"/>
              <a:t>ORs + development </a:t>
            </a:r>
            <a:r>
              <a:rPr lang="en-US" dirty="0"/>
              <a:t>of regional initiatives, which pool resources and expertise to </a:t>
            </a:r>
            <a:r>
              <a:rPr lang="en-US" dirty="0" smtClean="0"/>
              <a:t>address common </a:t>
            </a:r>
            <a:r>
              <a:rPr lang="en-US" dirty="0"/>
              <a:t>issues </a:t>
            </a:r>
            <a:r>
              <a:rPr lang="en-US" dirty="0" err="1" smtClean="0"/>
              <a:t>eg</a:t>
            </a:r>
            <a:r>
              <a:rPr lang="en-US" dirty="0" smtClean="0"/>
              <a:t>. impacts </a:t>
            </a:r>
            <a:r>
              <a:rPr lang="en-US" dirty="0"/>
              <a:t>of climate change and </a:t>
            </a:r>
            <a:r>
              <a:rPr lang="en-US" dirty="0" smtClean="0"/>
              <a:t>IAS.</a:t>
            </a:r>
            <a:endParaRPr lang="en-US" dirty="0"/>
          </a:p>
          <a:p>
            <a:endParaRPr lang="en-GB" dirty="0"/>
          </a:p>
        </p:txBody>
      </p:sp>
      <p:sp>
        <p:nvSpPr>
          <p:cNvPr id="3" name="Title 2"/>
          <p:cNvSpPr>
            <a:spLocks noGrp="1"/>
          </p:cNvSpPr>
          <p:nvPr>
            <p:ph type="title"/>
          </p:nvPr>
        </p:nvSpPr>
        <p:spPr>
          <a:xfrm>
            <a:off x="970722" y="404634"/>
            <a:ext cx="10515600" cy="782357"/>
          </a:xfrm>
        </p:spPr>
        <p:txBody>
          <a:bodyPr/>
          <a:lstStyle/>
          <a:p>
            <a:r>
              <a:rPr lang="fr-BE" dirty="0" smtClean="0"/>
              <a:t>Conclusions </a:t>
            </a:r>
            <a:r>
              <a:rPr lang="fr-BE" dirty="0" err="1" smtClean="0"/>
              <a:t>from</a:t>
            </a:r>
            <a:r>
              <a:rPr lang="fr-BE" dirty="0" smtClean="0"/>
              <a:t> BEST </a:t>
            </a:r>
            <a:r>
              <a:rPr lang="fr-BE" dirty="0" err="1" smtClean="0"/>
              <a:t>implementation</a:t>
            </a:r>
            <a:r>
              <a:rPr lang="fr-BE" dirty="0" smtClean="0"/>
              <a:t> (2017)</a:t>
            </a:r>
            <a:endParaRPr lang="en-GB" dirty="0"/>
          </a:p>
        </p:txBody>
      </p:sp>
      <p:sp>
        <p:nvSpPr>
          <p:cNvPr id="5" name="TextBox 4"/>
          <p:cNvSpPr txBox="1"/>
          <p:nvPr/>
        </p:nvSpPr>
        <p:spPr>
          <a:xfrm>
            <a:off x="40932" y="6523628"/>
            <a:ext cx="9703569" cy="369332"/>
          </a:xfrm>
          <a:prstGeom prst="rect">
            <a:avLst/>
          </a:prstGeom>
          <a:noFill/>
        </p:spPr>
        <p:txBody>
          <a:bodyPr wrap="square" rtlCol="0">
            <a:spAutoFit/>
          </a:bodyPr>
          <a:lstStyle/>
          <a:p>
            <a:r>
              <a:rPr lang="fr-BE" dirty="0" smtClean="0"/>
              <a:t>Source: </a:t>
            </a:r>
            <a:r>
              <a:rPr lang="fr-BE" dirty="0" smtClean="0">
                <a:hlinkClick r:id="rId2"/>
              </a:rPr>
              <a:t>https</a:t>
            </a:r>
            <a:r>
              <a:rPr lang="fr-BE" dirty="0">
                <a:hlinkClick r:id="rId2"/>
              </a:rPr>
              <a:t>://</a:t>
            </a:r>
            <a:r>
              <a:rPr lang="fr-BE" dirty="0" smtClean="0">
                <a:hlinkClick r:id="rId2"/>
              </a:rPr>
              <a:t>ec.europa.eu/environment/nature/biodiversity/best/pdf/Best_PA_Web.pdf</a:t>
            </a:r>
            <a:r>
              <a:rPr lang="fr-BE" dirty="0" smtClean="0"/>
              <a:t> </a:t>
            </a:r>
            <a:endParaRPr lang="en-GB" dirty="0"/>
          </a:p>
        </p:txBody>
      </p:sp>
    </p:spTree>
    <p:extLst>
      <p:ext uri="{BB962C8B-B14F-4D97-AF65-F5344CB8AC3E}">
        <p14:creationId xmlns:p14="http://schemas.microsoft.com/office/powerpoint/2010/main" val="3717798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4912" y="1267285"/>
            <a:ext cx="10905699" cy="3881904"/>
          </a:xfrm>
        </p:spPr>
        <p:txBody>
          <a:bodyPr/>
          <a:lstStyle/>
          <a:p>
            <a:r>
              <a:rPr lang="en-US" dirty="0" smtClean="0"/>
              <a:t>Small </a:t>
            </a:r>
            <a:r>
              <a:rPr lang="en-US" dirty="0"/>
              <a:t>grants can have an important impact not only locally but as well at the EU and international levels. They have a multiplier effect; </a:t>
            </a:r>
          </a:p>
          <a:p>
            <a:r>
              <a:rPr lang="en-US" dirty="0" smtClean="0"/>
              <a:t>Diversity </a:t>
            </a:r>
            <a:r>
              <a:rPr lang="en-US" dirty="0"/>
              <a:t>of needs and capacities requires a diversity of approaches grants and mechanisms that can play in synergy and complementarity; </a:t>
            </a:r>
          </a:p>
          <a:p>
            <a:r>
              <a:rPr lang="en-US" dirty="0" smtClean="0"/>
              <a:t>When </a:t>
            </a:r>
            <a:r>
              <a:rPr lang="en-US" dirty="0"/>
              <a:t>empowered, local stakeholders and citizens can make a difference: they are key for the EU Biodiversity strategy implementation </a:t>
            </a:r>
          </a:p>
          <a:p>
            <a:r>
              <a:rPr lang="en-US" dirty="0" smtClean="0"/>
              <a:t>Presence </a:t>
            </a:r>
            <a:r>
              <a:rPr lang="en-US" dirty="0"/>
              <a:t>on the ground and regional expertise to assess/monitor is key</a:t>
            </a:r>
          </a:p>
          <a:p>
            <a:r>
              <a:rPr lang="en-US" dirty="0" smtClean="0"/>
              <a:t>Capacity-building </a:t>
            </a:r>
            <a:r>
              <a:rPr lang="en-US" dirty="0"/>
              <a:t>and Monitoring activities are a must and should not be underestimated;</a:t>
            </a:r>
          </a:p>
          <a:p>
            <a:r>
              <a:rPr lang="en-US" dirty="0" smtClean="0"/>
              <a:t>Participative </a:t>
            </a:r>
            <a:r>
              <a:rPr lang="en-US" dirty="0"/>
              <a:t>preparation of a pipeline of projects is fundamental</a:t>
            </a:r>
            <a:r>
              <a:rPr lang="en-US" dirty="0" smtClean="0"/>
              <a:t>;</a:t>
            </a:r>
            <a:endParaRPr lang="en-US" dirty="0"/>
          </a:p>
        </p:txBody>
      </p:sp>
      <p:sp>
        <p:nvSpPr>
          <p:cNvPr id="3" name="Title 2"/>
          <p:cNvSpPr>
            <a:spLocks noGrp="1"/>
          </p:cNvSpPr>
          <p:nvPr>
            <p:ph type="title"/>
          </p:nvPr>
        </p:nvSpPr>
        <p:spPr>
          <a:xfrm>
            <a:off x="970722" y="172611"/>
            <a:ext cx="10515600" cy="782357"/>
          </a:xfrm>
        </p:spPr>
        <p:txBody>
          <a:bodyPr/>
          <a:lstStyle/>
          <a:p>
            <a:r>
              <a:rPr lang="fr-BE" dirty="0" smtClean="0"/>
              <a:t>Key </a:t>
            </a:r>
            <a:r>
              <a:rPr lang="fr-BE" dirty="0" err="1"/>
              <a:t>l</a:t>
            </a:r>
            <a:r>
              <a:rPr lang="fr-BE" dirty="0" err="1" smtClean="0"/>
              <a:t>essons</a:t>
            </a:r>
            <a:r>
              <a:rPr lang="fr-BE" dirty="0" smtClean="0"/>
              <a:t> </a:t>
            </a:r>
            <a:r>
              <a:rPr lang="fr-BE" dirty="0" err="1" smtClean="0"/>
              <a:t>learnt</a:t>
            </a:r>
            <a:r>
              <a:rPr lang="fr-BE" dirty="0" smtClean="0"/>
              <a:t> </a:t>
            </a:r>
            <a:r>
              <a:rPr lang="fr-BE" dirty="0" err="1" smtClean="0"/>
              <a:t>from</a:t>
            </a:r>
            <a:r>
              <a:rPr lang="fr-BE" dirty="0" smtClean="0"/>
              <a:t> BEST 2011-2020</a:t>
            </a:r>
            <a:endParaRPr lang="en-GB" dirty="0"/>
          </a:p>
        </p:txBody>
      </p:sp>
      <p:sp>
        <p:nvSpPr>
          <p:cNvPr id="6" name="TextBox 5"/>
          <p:cNvSpPr txBox="1"/>
          <p:nvPr/>
        </p:nvSpPr>
        <p:spPr>
          <a:xfrm>
            <a:off x="40932" y="6523628"/>
            <a:ext cx="9498853" cy="369332"/>
          </a:xfrm>
          <a:prstGeom prst="rect">
            <a:avLst/>
          </a:prstGeom>
          <a:noFill/>
        </p:spPr>
        <p:txBody>
          <a:bodyPr wrap="square" rtlCol="0">
            <a:spAutoFit/>
          </a:bodyPr>
          <a:lstStyle/>
          <a:p>
            <a:r>
              <a:rPr lang="fr-BE" dirty="0" smtClean="0"/>
              <a:t>Source: </a:t>
            </a:r>
            <a:r>
              <a:rPr lang="fr-BE" dirty="0" err="1" smtClean="0"/>
              <a:t>Presentation</a:t>
            </a:r>
            <a:r>
              <a:rPr lang="fr-BE" dirty="0" smtClean="0"/>
              <a:t> to </a:t>
            </a:r>
            <a:r>
              <a:rPr lang="fr-BE" dirty="0" err="1" smtClean="0"/>
              <a:t>European</a:t>
            </a:r>
            <a:r>
              <a:rPr lang="fr-BE" dirty="0" smtClean="0"/>
              <a:t> </a:t>
            </a:r>
            <a:r>
              <a:rPr lang="fr-BE" dirty="0" err="1" smtClean="0"/>
              <a:t>Parliament</a:t>
            </a:r>
            <a:r>
              <a:rPr lang="fr-BE" dirty="0" smtClean="0"/>
              <a:t> by Carole Martinez, IUCN, March 2021</a:t>
            </a:r>
            <a:endParaRPr lang="en-GB" dirty="0"/>
          </a:p>
        </p:txBody>
      </p:sp>
    </p:spTree>
    <p:extLst>
      <p:ext uri="{BB962C8B-B14F-4D97-AF65-F5344CB8AC3E}">
        <p14:creationId xmlns:p14="http://schemas.microsoft.com/office/powerpoint/2010/main" val="2574313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2008718"/>
            <a:ext cx="9799850" cy="2142232"/>
          </a:xfrm>
        </p:spPr>
        <p:txBody>
          <a:bodyPr>
            <a:noAutofit/>
          </a:bodyPr>
          <a:lstStyle/>
          <a:p>
            <a:r>
              <a:rPr lang="en-US" sz="4800" dirty="0" smtClean="0"/>
              <a:t>Part II:</a:t>
            </a:r>
            <a:br>
              <a:rPr lang="en-US" sz="4800" dirty="0" smtClean="0"/>
            </a:br>
            <a:r>
              <a:rPr lang="en-US" sz="4800" dirty="0" smtClean="0"/>
              <a:t>Scope of LIFE-2021-BEST call</a:t>
            </a:r>
            <a:br>
              <a:rPr lang="en-US" sz="4800" dirty="0" smtClean="0"/>
            </a:br>
            <a:endParaRPr lang="en-GB" sz="4800" dirty="0"/>
          </a:p>
        </p:txBody>
      </p:sp>
      <p:pic>
        <p:nvPicPr>
          <p:cNvPr id="10" name="Image 9" descr="logo-Lif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350" y="5657623"/>
            <a:ext cx="1163241" cy="913465"/>
          </a:xfrm>
          <a:prstGeom prst="rect">
            <a:avLst/>
          </a:prstGeom>
        </p:spPr>
      </p:pic>
      <p:sp>
        <p:nvSpPr>
          <p:cNvPr id="9" name="Espace réservé du texte 3"/>
          <p:cNvSpPr>
            <a:spLocks noGrp="1"/>
          </p:cNvSpPr>
          <p:nvPr>
            <p:ph type="body" sz="quarter" idx="13"/>
          </p:nvPr>
        </p:nvSpPr>
        <p:spPr>
          <a:xfrm>
            <a:off x="4357077" y="5040134"/>
            <a:ext cx="6779237" cy="528998"/>
          </a:xfrm>
        </p:spPr>
        <p:txBody>
          <a:bodyPr/>
          <a:lstStyle/>
          <a:p>
            <a:r>
              <a:rPr lang="en-GB" altLang="x-none" sz="2400" dirty="0"/>
              <a:t/>
            </a:r>
            <a:br>
              <a:rPr lang="en-GB" altLang="x-none" sz="2400" dirty="0"/>
            </a:br>
            <a:r>
              <a:rPr lang="en-GB" altLang="ja-JP" sz="2400" strike="sngStrike" dirty="0"/>
              <a:t/>
            </a:r>
            <a:br>
              <a:rPr lang="en-GB" altLang="ja-JP" sz="2400" strike="sngStrike" dirty="0"/>
            </a:br>
            <a:r>
              <a:rPr lang="en-GB" altLang="ja-JP" sz="2400" dirty="0"/>
              <a:t>18 January 2022</a:t>
            </a:r>
            <a:r>
              <a:rPr lang="en-GB" altLang="x-none" sz="2400" dirty="0"/>
              <a:t>/ Brussels</a:t>
            </a:r>
          </a:p>
          <a:p>
            <a:endParaRPr lang="fr-FR" dirty="0"/>
          </a:p>
        </p:txBody>
      </p:sp>
      <p:sp>
        <p:nvSpPr>
          <p:cNvPr id="13" name="Subtitle 6"/>
          <p:cNvSpPr txBox="1">
            <a:spLocks/>
          </p:cNvSpPr>
          <p:nvPr/>
        </p:nvSpPr>
        <p:spPr>
          <a:xfrm>
            <a:off x="1055426" y="2830342"/>
            <a:ext cx="10065224"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endParaRPr kumimoji="0" lang="en-GB" sz="2800" b="0" i="0" u="none" kern="1200" cap="none" spc="0" normalizeH="0" baseline="0" noProof="0" dirty="0">
              <a:ln>
                <a:noFill/>
              </a:ln>
              <a:solidFill>
                <a:srgbClr val="FFC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GB" sz="2800" b="0" i="0" u="none" kern="1200" cap="none" spc="0" normalizeH="0" baseline="0" noProof="0" dirty="0" smtClean="0">
                <a:ln>
                  <a:noFill/>
                </a:ln>
                <a:solidFill>
                  <a:srgbClr val="FFC000"/>
                </a:solidFill>
                <a:effectLst/>
                <a:uLnTx/>
                <a:uFillTx/>
                <a:latin typeface="Arial"/>
                <a:ea typeface="+mn-ea"/>
                <a:cs typeface="+mn-cs"/>
              </a:rPr>
              <a:t>Small Grant Facility on Biodiversity (BEST) Info session </a:t>
            </a:r>
            <a:r>
              <a:rPr kumimoji="0" lang="en-GB" sz="2800" b="0" i="0" u="none" strike="sngStrike" kern="1200" cap="none" spc="0" normalizeH="0" baseline="0" noProof="0" dirty="0">
                <a:ln>
                  <a:noFill/>
                </a:ln>
                <a:solidFill>
                  <a:srgbClr val="FFC000"/>
                </a:solidFill>
                <a:effectLst/>
                <a:uLnTx/>
                <a:uFillTx/>
                <a:latin typeface="Arial"/>
                <a:ea typeface="+mn-ea"/>
                <a:cs typeface="+mn-cs"/>
              </a:rPr>
              <a:t/>
            </a:r>
            <a:br>
              <a:rPr kumimoji="0" lang="en-GB" sz="2800" b="0" i="0" u="none" strike="sngStrike" kern="1200" cap="none" spc="0" normalizeH="0" baseline="0" noProof="0" dirty="0">
                <a:ln>
                  <a:noFill/>
                </a:ln>
                <a:solidFill>
                  <a:srgbClr val="FFC000"/>
                </a:solidFill>
                <a:effectLst/>
                <a:uLnTx/>
                <a:uFillTx/>
                <a:latin typeface="Arial"/>
                <a:ea typeface="+mn-ea"/>
                <a:cs typeface="+mn-cs"/>
              </a:rPr>
            </a:br>
            <a:r>
              <a:rPr kumimoji="0" lang="en-GB" sz="2800" b="0" i="0" u="none" strike="noStrike" kern="1200" cap="none" spc="0" normalizeH="0" baseline="0" noProof="0" dirty="0">
                <a:ln>
                  <a:noFill/>
                </a:ln>
                <a:solidFill>
                  <a:srgbClr val="FFC000"/>
                </a:solidFill>
                <a:effectLst/>
                <a:uLnTx/>
                <a:uFillTx/>
                <a:latin typeface="Arial"/>
                <a:ea typeface="+mn-ea"/>
                <a:cs typeface="+mn-cs"/>
              </a:rPr>
              <a:t> </a:t>
            </a:r>
          </a:p>
        </p:txBody>
      </p:sp>
    </p:spTree>
    <p:extLst>
      <p:ext uri="{BB962C8B-B14F-4D97-AF65-F5344CB8AC3E}">
        <p14:creationId xmlns:p14="http://schemas.microsoft.com/office/powerpoint/2010/main" val="2565974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637" y="1482724"/>
            <a:ext cx="11342920" cy="3881904"/>
          </a:xfrm>
        </p:spPr>
        <p:txBody>
          <a:bodyPr/>
          <a:lstStyle/>
          <a:p>
            <a:r>
              <a:rPr lang="en-US" dirty="0" smtClean="0"/>
              <a:t>Aim of proposed project: </a:t>
            </a:r>
            <a:r>
              <a:rPr lang="en-US" dirty="0"/>
              <a:t>to implement a small grant scheme for biodiversity action in the EU’s ORs and OCTs. </a:t>
            </a:r>
          </a:p>
          <a:p>
            <a:r>
              <a:rPr lang="en-US" dirty="0" smtClean="0"/>
              <a:t>Purpose: </a:t>
            </a:r>
          </a:p>
          <a:p>
            <a:pPr lvl="1"/>
            <a:r>
              <a:rPr lang="en-US" dirty="0" smtClean="0"/>
              <a:t>to </a:t>
            </a:r>
            <a:r>
              <a:rPr lang="en-US" dirty="0"/>
              <a:t>further unlock the local potential for biodiversity action in the  EU's ORs and </a:t>
            </a:r>
            <a:r>
              <a:rPr lang="en-US" dirty="0" smtClean="0"/>
              <a:t>OCTs;</a:t>
            </a:r>
          </a:p>
          <a:p>
            <a:pPr lvl="1"/>
            <a:r>
              <a:rPr lang="en-US" dirty="0" smtClean="0"/>
              <a:t>to </a:t>
            </a:r>
            <a:r>
              <a:rPr lang="en-US" dirty="0"/>
              <a:t>foster the implementation of concrete conservation  activities in those areas aiming at protecting nature and reversing the degradation of  ecosystems. </a:t>
            </a:r>
          </a:p>
          <a:p>
            <a:r>
              <a:rPr lang="en-US" dirty="0"/>
              <a:t>P</a:t>
            </a:r>
            <a:r>
              <a:rPr lang="en-US" dirty="0" smtClean="0"/>
              <a:t>roposed </a:t>
            </a:r>
            <a:r>
              <a:rPr lang="en-US" dirty="0"/>
              <a:t>project should build </a:t>
            </a:r>
            <a:r>
              <a:rPr lang="en-US" dirty="0" smtClean="0"/>
              <a:t>on </a:t>
            </a:r>
            <a:r>
              <a:rPr lang="en-US" dirty="0"/>
              <a:t>experience of past </a:t>
            </a:r>
            <a:r>
              <a:rPr lang="en-US" dirty="0" err="1"/>
              <a:t>programmes</a:t>
            </a:r>
            <a:r>
              <a:rPr lang="en-US" dirty="0"/>
              <a:t> that supported a small grant scheme for biodiversity action in the EU’s ORs &amp;</a:t>
            </a:r>
            <a:r>
              <a:rPr lang="en-US" dirty="0" smtClean="0"/>
              <a:t> </a:t>
            </a:r>
            <a:r>
              <a:rPr lang="en-US" dirty="0"/>
              <a:t>OCTs</a:t>
            </a:r>
            <a:r>
              <a:rPr lang="en-US" dirty="0" smtClean="0"/>
              <a:t>.</a:t>
            </a:r>
          </a:p>
          <a:p>
            <a:r>
              <a:rPr lang="en-US" dirty="0"/>
              <a:t>In particular Ecosystems profiles and regional investments strategies for each region of the ORs and OCTs provide </a:t>
            </a:r>
            <a:r>
              <a:rPr lang="en-US" dirty="0" smtClean="0"/>
              <a:t>guidance </a:t>
            </a:r>
            <a:r>
              <a:rPr lang="en-US" sz="1400" dirty="0" smtClean="0"/>
              <a:t>(=&gt; </a:t>
            </a:r>
            <a:r>
              <a:rPr lang="en-US" sz="1400" dirty="0" smtClean="0">
                <a:hlinkClick r:id="rId2"/>
              </a:rPr>
              <a:t>https</a:t>
            </a:r>
            <a:r>
              <a:rPr lang="en-US" sz="1400" dirty="0">
                <a:hlinkClick r:id="rId2"/>
              </a:rPr>
              <a:t>://</a:t>
            </a:r>
            <a:r>
              <a:rPr lang="en-US" sz="1400" dirty="0" smtClean="0">
                <a:hlinkClick r:id="rId2"/>
              </a:rPr>
              <a:t>ec.europa.eu/environment/nature/biodiversity/best/regions/index_en.htm</a:t>
            </a:r>
            <a:r>
              <a:rPr lang="en-US" sz="1400" dirty="0" smtClean="0"/>
              <a:t> )</a:t>
            </a:r>
            <a:endParaRPr lang="en-US" sz="1400" dirty="0"/>
          </a:p>
          <a:p>
            <a:endParaRPr lang="en-US" dirty="0"/>
          </a:p>
        </p:txBody>
      </p:sp>
      <p:sp>
        <p:nvSpPr>
          <p:cNvPr id="3" name="Title 2"/>
          <p:cNvSpPr>
            <a:spLocks noGrp="1"/>
          </p:cNvSpPr>
          <p:nvPr>
            <p:ph type="title"/>
          </p:nvPr>
        </p:nvSpPr>
        <p:spPr/>
        <p:txBody>
          <a:bodyPr/>
          <a:lstStyle/>
          <a:p>
            <a:r>
              <a:rPr lang="fr-BE" dirty="0" err="1" smtClean="0"/>
              <a:t>Activities</a:t>
            </a:r>
            <a:r>
              <a:rPr lang="fr-BE" dirty="0" smtClean="0"/>
              <a:t> </a:t>
            </a:r>
            <a:r>
              <a:rPr lang="fr-BE" dirty="0" err="1" smtClean="0"/>
              <a:t>that</a:t>
            </a:r>
            <a:r>
              <a:rPr lang="fr-BE" dirty="0" smtClean="0"/>
              <a:t> </a:t>
            </a:r>
            <a:r>
              <a:rPr lang="fr-BE" dirty="0" err="1" smtClean="0"/>
              <a:t>can</a:t>
            </a:r>
            <a:r>
              <a:rPr lang="fr-BE" dirty="0" smtClean="0"/>
              <a:t> </a:t>
            </a:r>
            <a:r>
              <a:rPr lang="fr-BE" dirty="0" err="1" smtClean="0"/>
              <a:t>be</a:t>
            </a:r>
            <a:r>
              <a:rPr lang="fr-BE" dirty="0" smtClean="0"/>
              <a:t> </a:t>
            </a:r>
            <a:r>
              <a:rPr lang="fr-BE" dirty="0" err="1" smtClean="0"/>
              <a:t>funded</a:t>
            </a:r>
            <a:r>
              <a:rPr lang="fr-BE" dirty="0" smtClean="0"/>
              <a:t> (1): </a:t>
            </a:r>
            <a:r>
              <a:rPr lang="fr-BE" dirty="0" err="1" smtClean="0"/>
              <a:t>Aim</a:t>
            </a:r>
            <a:r>
              <a:rPr lang="fr-BE" dirty="0" smtClean="0"/>
              <a:t> &amp; </a:t>
            </a:r>
            <a:r>
              <a:rPr lang="fr-BE" dirty="0" err="1" smtClean="0"/>
              <a:t>purpose</a:t>
            </a:r>
            <a:endParaRPr lang="en-GB" dirty="0"/>
          </a:p>
        </p:txBody>
      </p:sp>
    </p:spTree>
    <p:extLst>
      <p:ext uri="{BB962C8B-B14F-4D97-AF65-F5344CB8AC3E}">
        <p14:creationId xmlns:p14="http://schemas.microsoft.com/office/powerpoint/2010/main" val="1566616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2008718"/>
            <a:ext cx="9799850" cy="2142232"/>
          </a:xfrm>
        </p:spPr>
        <p:txBody>
          <a:bodyPr>
            <a:noAutofit/>
          </a:bodyPr>
          <a:lstStyle/>
          <a:p>
            <a:r>
              <a:rPr lang="en-US" sz="4800" dirty="0" smtClean="0"/>
              <a:t>Part I: Background to the LIFE BEST </a:t>
            </a:r>
            <a:br>
              <a:rPr lang="en-US" sz="4800" dirty="0" smtClean="0"/>
            </a:br>
            <a:r>
              <a:rPr lang="en-US" sz="4800" dirty="0" smtClean="0"/>
              <a:t>call</a:t>
            </a:r>
            <a:r>
              <a:rPr lang="en-US" sz="4800" dirty="0" smtClean="0"/>
              <a:t/>
            </a:r>
            <a:br>
              <a:rPr lang="en-US" sz="4800" dirty="0" smtClean="0"/>
            </a:br>
            <a:endParaRPr lang="en-GB" sz="4800" dirty="0"/>
          </a:p>
        </p:txBody>
      </p:sp>
      <p:pic>
        <p:nvPicPr>
          <p:cNvPr id="10" name="Image 9" descr="logo-Lif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350" y="5657623"/>
            <a:ext cx="1163241" cy="913465"/>
          </a:xfrm>
          <a:prstGeom prst="rect">
            <a:avLst/>
          </a:prstGeom>
        </p:spPr>
      </p:pic>
      <p:sp>
        <p:nvSpPr>
          <p:cNvPr id="9" name="Espace réservé du texte 3"/>
          <p:cNvSpPr>
            <a:spLocks noGrp="1"/>
          </p:cNvSpPr>
          <p:nvPr>
            <p:ph type="body" sz="quarter" idx="13"/>
          </p:nvPr>
        </p:nvSpPr>
        <p:spPr>
          <a:xfrm>
            <a:off x="4357077" y="5040134"/>
            <a:ext cx="6779237" cy="528998"/>
          </a:xfrm>
        </p:spPr>
        <p:txBody>
          <a:bodyPr/>
          <a:lstStyle/>
          <a:p>
            <a:r>
              <a:rPr lang="en-GB" altLang="x-none" sz="2400" dirty="0"/>
              <a:t/>
            </a:r>
            <a:br>
              <a:rPr lang="en-GB" altLang="x-none" sz="2400" dirty="0"/>
            </a:br>
            <a:r>
              <a:rPr lang="en-GB" altLang="ja-JP" sz="2400" strike="sngStrike" dirty="0"/>
              <a:t/>
            </a:r>
            <a:br>
              <a:rPr lang="en-GB" altLang="ja-JP" sz="2400" strike="sngStrike" dirty="0"/>
            </a:br>
            <a:r>
              <a:rPr lang="en-GB" altLang="ja-JP" sz="2400" dirty="0"/>
              <a:t>18 January 2022</a:t>
            </a:r>
            <a:r>
              <a:rPr lang="en-GB" altLang="x-none" sz="2400" dirty="0"/>
              <a:t>/ Brussels</a:t>
            </a:r>
          </a:p>
          <a:p>
            <a:endParaRPr lang="fr-FR" dirty="0"/>
          </a:p>
        </p:txBody>
      </p:sp>
      <p:sp>
        <p:nvSpPr>
          <p:cNvPr id="13" name="Subtitle 6"/>
          <p:cNvSpPr txBox="1">
            <a:spLocks/>
          </p:cNvSpPr>
          <p:nvPr/>
        </p:nvSpPr>
        <p:spPr>
          <a:xfrm>
            <a:off x="1055426" y="2830342"/>
            <a:ext cx="10065224"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endParaRPr kumimoji="0" lang="en-GB" sz="2800" b="0" i="0" u="none" kern="1200" cap="none" spc="0" normalizeH="0" baseline="0" noProof="0" dirty="0">
              <a:ln>
                <a:noFill/>
              </a:ln>
              <a:solidFill>
                <a:srgbClr val="FFC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None/>
              <a:tabLst/>
              <a:defRPr/>
            </a:pPr>
            <a:r>
              <a:rPr kumimoji="0" lang="en-GB" sz="2800" b="0" i="0" u="none" kern="1200" cap="none" spc="0" normalizeH="0" baseline="0" noProof="0" dirty="0" smtClean="0">
                <a:ln>
                  <a:noFill/>
                </a:ln>
                <a:solidFill>
                  <a:srgbClr val="FFC000"/>
                </a:solidFill>
                <a:effectLst/>
                <a:uLnTx/>
                <a:uFillTx/>
                <a:latin typeface="Arial"/>
                <a:ea typeface="+mn-ea"/>
                <a:cs typeface="+mn-cs"/>
              </a:rPr>
              <a:t>Small Grant Facility on Biodiversity (BEST) Info session </a:t>
            </a:r>
            <a:r>
              <a:rPr kumimoji="0" lang="en-GB" sz="2800" b="0" i="0" u="none" strike="sngStrike" kern="1200" cap="none" spc="0" normalizeH="0" baseline="0" noProof="0" dirty="0">
                <a:ln>
                  <a:noFill/>
                </a:ln>
                <a:solidFill>
                  <a:srgbClr val="FFC000"/>
                </a:solidFill>
                <a:effectLst/>
                <a:uLnTx/>
                <a:uFillTx/>
                <a:latin typeface="Arial"/>
                <a:ea typeface="+mn-ea"/>
                <a:cs typeface="+mn-cs"/>
              </a:rPr>
              <a:t/>
            </a:r>
            <a:br>
              <a:rPr kumimoji="0" lang="en-GB" sz="2800" b="0" i="0" u="none" strike="sngStrike" kern="1200" cap="none" spc="0" normalizeH="0" baseline="0" noProof="0" dirty="0">
                <a:ln>
                  <a:noFill/>
                </a:ln>
                <a:solidFill>
                  <a:srgbClr val="FFC000"/>
                </a:solidFill>
                <a:effectLst/>
                <a:uLnTx/>
                <a:uFillTx/>
                <a:latin typeface="Arial"/>
                <a:ea typeface="+mn-ea"/>
                <a:cs typeface="+mn-cs"/>
              </a:rPr>
            </a:br>
            <a:r>
              <a:rPr kumimoji="0" lang="en-GB" sz="2800" b="0" i="0" u="none" strike="noStrike" kern="1200" cap="none" spc="0" normalizeH="0" baseline="0" noProof="0" dirty="0">
                <a:ln>
                  <a:noFill/>
                </a:ln>
                <a:solidFill>
                  <a:srgbClr val="FFC000"/>
                </a:solidFill>
                <a:effectLst/>
                <a:uLnTx/>
                <a:uFillTx/>
                <a:latin typeface="Arial"/>
                <a:ea typeface="+mn-ea"/>
                <a:cs typeface="+mn-cs"/>
              </a:rPr>
              <a:t> </a:t>
            </a:r>
          </a:p>
        </p:txBody>
      </p:sp>
    </p:spTree>
    <p:extLst>
      <p:ext uri="{BB962C8B-B14F-4D97-AF65-F5344CB8AC3E}">
        <p14:creationId xmlns:p14="http://schemas.microsoft.com/office/powerpoint/2010/main" val="4265757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367" y="1629677"/>
            <a:ext cx="10905699" cy="3881904"/>
          </a:xfrm>
        </p:spPr>
        <p:txBody>
          <a:bodyPr/>
          <a:lstStyle/>
          <a:p>
            <a:r>
              <a:rPr lang="en-US" sz="2800" dirty="0"/>
              <a:t>C</a:t>
            </a:r>
            <a:r>
              <a:rPr lang="en-US" sz="2800" dirty="0" smtClean="0"/>
              <a:t>alls </a:t>
            </a:r>
            <a:r>
              <a:rPr lang="en-US" sz="2800" dirty="0"/>
              <a:t>for proposals &amp;</a:t>
            </a:r>
            <a:r>
              <a:rPr lang="en-US" sz="2800" dirty="0" smtClean="0"/>
              <a:t> </a:t>
            </a:r>
            <a:r>
              <a:rPr lang="en-US" sz="2800" dirty="0"/>
              <a:t>the selection of the grants should </a:t>
            </a:r>
            <a:r>
              <a:rPr lang="en-US" sz="2800" dirty="0" smtClean="0"/>
              <a:t>be based </a:t>
            </a:r>
            <a:r>
              <a:rPr lang="en-US" sz="2800" dirty="0"/>
              <a:t>on a  strategic intervention logic and clear mechanism that </a:t>
            </a:r>
            <a:r>
              <a:rPr lang="en-US" sz="2800" dirty="0" smtClean="0"/>
              <a:t>guarantees:</a:t>
            </a:r>
          </a:p>
          <a:p>
            <a:pPr lvl="1"/>
            <a:r>
              <a:rPr lang="en-US" sz="2400" dirty="0" smtClean="0"/>
              <a:t>the  </a:t>
            </a:r>
            <a:r>
              <a:rPr lang="en-US" sz="2400" dirty="0"/>
              <a:t>maximum level of coordination and coherence between the individual small  grants (especially when operating in the same geographical area), </a:t>
            </a:r>
            <a:endParaRPr lang="en-US" sz="2400" dirty="0" smtClean="0"/>
          </a:p>
          <a:p>
            <a:pPr lvl="1"/>
            <a:r>
              <a:rPr lang="en-US" sz="2400" dirty="0" smtClean="0"/>
              <a:t>logical  </a:t>
            </a:r>
            <a:r>
              <a:rPr lang="en-US" sz="2400" dirty="0"/>
              <a:t>continuity of interventions and </a:t>
            </a:r>
            <a:endParaRPr lang="en-US" sz="2400" dirty="0" smtClean="0"/>
          </a:p>
          <a:p>
            <a:pPr lvl="1"/>
            <a:r>
              <a:rPr lang="en-US" sz="2400" dirty="0" smtClean="0"/>
              <a:t>maximal </a:t>
            </a:r>
            <a:r>
              <a:rPr lang="en-US" sz="2400" dirty="0"/>
              <a:t>long term impact</a:t>
            </a:r>
            <a:r>
              <a:rPr lang="en-US" sz="2400" dirty="0" smtClean="0"/>
              <a:t>. </a:t>
            </a:r>
          </a:p>
          <a:p>
            <a:r>
              <a:rPr lang="en-US" sz="2800" dirty="0" smtClean="0"/>
              <a:t>A </a:t>
            </a:r>
            <a:r>
              <a:rPr lang="en-US" sz="2800" dirty="0"/>
              <a:t>preliminary description of the criteria to be used for selection of small grants should be described in the project application.</a:t>
            </a:r>
          </a:p>
          <a:p>
            <a:endParaRPr lang="en-GB" dirty="0"/>
          </a:p>
        </p:txBody>
      </p:sp>
      <p:sp>
        <p:nvSpPr>
          <p:cNvPr id="3" name="Title 2"/>
          <p:cNvSpPr>
            <a:spLocks noGrp="1"/>
          </p:cNvSpPr>
          <p:nvPr>
            <p:ph type="title"/>
          </p:nvPr>
        </p:nvSpPr>
        <p:spPr/>
        <p:txBody>
          <a:bodyPr/>
          <a:lstStyle/>
          <a:p>
            <a:r>
              <a:rPr lang="fr-BE" dirty="0" err="1" smtClean="0"/>
              <a:t>Activities</a:t>
            </a:r>
            <a:r>
              <a:rPr lang="fr-BE" dirty="0" smtClean="0"/>
              <a:t> </a:t>
            </a:r>
            <a:r>
              <a:rPr lang="fr-BE" dirty="0" err="1" smtClean="0"/>
              <a:t>that</a:t>
            </a:r>
            <a:r>
              <a:rPr lang="fr-BE" dirty="0" smtClean="0"/>
              <a:t> </a:t>
            </a:r>
            <a:r>
              <a:rPr lang="fr-BE" dirty="0" err="1" smtClean="0"/>
              <a:t>can</a:t>
            </a:r>
            <a:r>
              <a:rPr lang="fr-BE" dirty="0" smtClean="0"/>
              <a:t> </a:t>
            </a:r>
            <a:r>
              <a:rPr lang="fr-BE" dirty="0" err="1" smtClean="0"/>
              <a:t>be</a:t>
            </a:r>
            <a:r>
              <a:rPr lang="fr-BE" dirty="0" smtClean="0"/>
              <a:t> </a:t>
            </a:r>
            <a:r>
              <a:rPr lang="fr-BE" dirty="0" err="1" smtClean="0"/>
              <a:t>funded</a:t>
            </a:r>
            <a:r>
              <a:rPr lang="fr-BE" dirty="0" smtClean="0"/>
              <a:t> (2): the </a:t>
            </a:r>
            <a:r>
              <a:rPr lang="fr-BE" dirty="0" err="1" smtClean="0"/>
              <a:t>approach</a:t>
            </a:r>
            <a:endParaRPr lang="en-GB" dirty="0"/>
          </a:p>
        </p:txBody>
      </p:sp>
    </p:spTree>
    <p:extLst>
      <p:ext uri="{BB962C8B-B14F-4D97-AF65-F5344CB8AC3E}">
        <p14:creationId xmlns:p14="http://schemas.microsoft.com/office/powerpoint/2010/main" val="2233465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8338" y="1450058"/>
            <a:ext cx="11424562" cy="3881904"/>
          </a:xfrm>
        </p:spPr>
        <p:txBody>
          <a:bodyPr/>
          <a:lstStyle/>
          <a:p>
            <a:r>
              <a:rPr lang="en-US" sz="2800" dirty="0" smtClean="0"/>
              <a:t>“</a:t>
            </a:r>
            <a:r>
              <a:rPr lang="en-US" sz="2800" b="1" dirty="0" smtClean="0"/>
              <a:t>implement </a:t>
            </a:r>
            <a:r>
              <a:rPr lang="en-US" sz="2800" b="1" dirty="0"/>
              <a:t>outcome-oriented effective measures </a:t>
            </a:r>
            <a:r>
              <a:rPr lang="en-US" sz="2800" dirty="0"/>
              <a:t>that lead to direct and sustainable improvements of the status of wildlife species and natural habitats in terrestrial, inland water, coastal and or marine areas; </a:t>
            </a:r>
            <a:r>
              <a:rPr lang="en-US" sz="2800" b="1" dirty="0"/>
              <a:t>introduce and apply nature-based solutions</a:t>
            </a:r>
            <a:r>
              <a:rPr lang="en-US" sz="2800" dirty="0"/>
              <a:t>; and/or </a:t>
            </a:r>
            <a:r>
              <a:rPr lang="en-US" sz="2800" b="1" dirty="0"/>
              <a:t>strengthen the policy framework for nature restoration and conservation</a:t>
            </a:r>
            <a:r>
              <a:rPr lang="en-US" sz="2800" dirty="0"/>
              <a:t> and/or </a:t>
            </a:r>
            <a:r>
              <a:rPr lang="en-US" sz="2800" b="1" dirty="0"/>
              <a:t>promote sustainable use of ecosystem </a:t>
            </a:r>
            <a:r>
              <a:rPr lang="en-US" sz="2800" b="1" dirty="0" smtClean="0"/>
              <a:t>services</a:t>
            </a:r>
            <a:endParaRPr lang="en-US" sz="2800" b="1" dirty="0"/>
          </a:p>
          <a:p>
            <a:r>
              <a:rPr lang="en-US" sz="2800" b="1" dirty="0" smtClean="0"/>
              <a:t>implement </a:t>
            </a:r>
            <a:r>
              <a:rPr lang="en-US" sz="2800" b="1" dirty="0"/>
              <a:t>and/or ensure coherence with</a:t>
            </a:r>
            <a:r>
              <a:rPr lang="en-US" sz="2800" dirty="0"/>
              <a:t> the relevant National Biodiversity Strategies and Action Plans (NBSAPs) and other </a:t>
            </a:r>
            <a:r>
              <a:rPr lang="en-US" sz="2800" b="1" dirty="0"/>
              <a:t>applicable national biodiversity plans and </a:t>
            </a:r>
            <a:r>
              <a:rPr lang="en-US" sz="2800" b="1" dirty="0" smtClean="0"/>
              <a:t>strategies</a:t>
            </a:r>
          </a:p>
          <a:p>
            <a:r>
              <a:rPr lang="en-US" sz="2800" dirty="0" smtClean="0"/>
              <a:t>(…)</a:t>
            </a:r>
            <a:endParaRPr lang="en-US" sz="2800" dirty="0"/>
          </a:p>
        </p:txBody>
      </p:sp>
      <p:sp>
        <p:nvSpPr>
          <p:cNvPr id="3" name="Title 2"/>
          <p:cNvSpPr>
            <a:spLocks noGrp="1"/>
          </p:cNvSpPr>
          <p:nvPr>
            <p:ph type="title"/>
          </p:nvPr>
        </p:nvSpPr>
        <p:spPr>
          <a:xfrm>
            <a:off x="970722" y="172615"/>
            <a:ext cx="10515600" cy="782357"/>
          </a:xfrm>
        </p:spPr>
        <p:txBody>
          <a:bodyPr/>
          <a:lstStyle/>
          <a:p>
            <a:r>
              <a:rPr lang="fr-BE" dirty="0" err="1" smtClean="0"/>
              <a:t>Each</a:t>
            </a:r>
            <a:r>
              <a:rPr lang="fr-BE" dirty="0" smtClean="0"/>
              <a:t> </a:t>
            </a:r>
            <a:r>
              <a:rPr lang="fr-BE" dirty="0" err="1" smtClean="0"/>
              <a:t>small</a:t>
            </a:r>
            <a:r>
              <a:rPr lang="fr-BE" dirty="0" smtClean="0"/>
              <a:t> </a:t>
            </a:r>
            <a:r>
              <a:rPr lang="fr-BE" dirty="0" err="1" smtClean="0"/>
              <a:t>grant</a:t>
            </a:r>
            <a:r>
              <a:rPr lang="fr-BE" dirty="0" smtClean="0"/>
              <a:t> </a:t>
            </a:r>
            <a:r>
              <a:rPr lang="fr-BE" dirty="0" err="1" smtClean="0"/>
              <a:t>should</a:t>
            </a:r>
            <a:r>
              <a:rPr lang="fr-BE" dirty="0" smtClean="0"/>
              <a:t> inter alia: (1)</a:t>
            </a:r>
            <a:endParaRPr lang="en-GB" dirty="0"/>
          </a:p>
        </p:txBody>
      </p:sp>
    </p:spTree>
    <p:extLst>
      <p:ext uri="{BB962C8B-B14F-4D97-AF65-F5344CB8AC3E}">
        <p14:creationId xmlns:p14="http://schemas.microsoft.com/office/powerpoint/2010/main" val="2839155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2012" y="1482717"/>
            <a:ext cx="11587845" cy="3881904"/>
          </a:xfrm>
        </p:spPr>
        <p:txBody>
          <a:bodyPr/>
          <a:lstStyle/>
          <a:p>
            <a:r>
              <a:rPr lang="en-US" sz="2800" dirty="0" smtClean="0"/>
              <a:t>(…) </a:t>
            </a:r>
            <a:r>
              <a:rPr lang="en-US" sz="2800" b="1" dirty="0"/>
              <a:t>increase the extent, connectivity and effective management of protected areas </a:t>
            </a:r>
            <a:r>
              <a:rPr lang="en-US" sz="2800" dirty="0"/>
              <a:t>(e.g. developing and implementing management plans for the sites) when targeting site related activities, contributing to the development of a network of protected areas on land and at sea; </a:t>
            </a:r>
          </a:p>
          <a:p>
            <a:r>
              <a:rPr lang="en-US" sz="2800" b="1" dirty="0" smtClean="0"/>
              <a:t>engage </a:t>
            </a:r>
            <a:r>
              <a:rPr lang="en-US" sz="2800" b="1" dirty="0"/>
              <a:t>local authorities and civil society </a:t>
            </a:r>
            <a:r>
              <a:rPr lang="en-US" sz="2800" b="1" dirty="0" err="1"/>
              <a:t>organisations</a:t>
            </a:r>
            <a:r>
              <a:rPr lang="en-US" sz="2800" b="1" dirty="0"/>
              <a:t> </a:t>
            </a:r>
            <a:r>
              <a:rPr lang="en-US" sz="2800" dirty="0"/>
              <a:t>which are committed in local development and biodiversity conservation, ecosystem restoration and sustainable use of ecosystem services;</a:t>
            </a:r>
          </a:p>
          <a:p>
            <a:r>
              <a:rPr lang="en-US" sz="2800" b="1" dirty="0" smtClean="0"/>
              <a:t>introduce </a:t>
            </a:r>
            <a:r>
              <a:rPr lang="en-US" sz="2800" b="1" dirty="0"/>
              <a:t>measures to improve knowledge, and/or financing and/or investments </a:t>
            </a:r>
            <a:r>
              <a:rPr lang="en-US" sz="2800" dirty="0"/>
              <a:t>in biodiversity conservation, restoration and sustainable us</a:t>
            </a:r>
            <a:r>
              <a:rPr lang="en-US" sz="2800" dirty="0" smtClean="0"/>
              <a:t>.”</a:t>
            </a:r>
            <a:endParaRPr lang="en-US" sz="2800" dirty="0"/>
          </a:p>
          <a:p>
            <a:endParaRPr lang="en-GB" dirty="0"/>
          </a:p>
        </p:txBody>
      </p:sp>
      <p:sp>
        <p:nvSpPr>
          <p:cNvPr id="3" name="Title 2"/>
          <p:cNvSpPr>
            <a:spLocks noGrp="1"/>
          </p:cNvSpPr>
          <p:nvPr>
            <p:ph type="title"/>
          </p:nvPr>
        </p:nvSpPr>
        <p:spPr>
          <a:xfrm>
            <a:off x="970722" y="221602"/>
            <a:ext cx="10515600" cy="782357"/>
          </a:xfrm>
        </p:spPr>
        <p:txBody>
          <a:bodyPr/>
          <a:lstStyle/>
          <a:p>
            <a:r>
              <a:rPr lang="fr-BE" dirty="0" err="1" smtClean="0"/>
              <a:t>Each</a:t>
            </a:r>
            <a:r>
              <a:rPr lang="fr-BE" dirty="0" smtClean="0"/>
              <a:t> </a:t>
            </a:r>
            <a:r>
              <a:rPr lang="fr-BE" dirty="0" err="1" smtClean="0"/>
              <a:t>small</a:t>
            </a:r>
            <a:r>
              <a:rPr lang="fr-BE" dirty="0" smtClean="0"/>
              <a:t> </a:t>
            </a:r>
            <a:r>
              <a:rPr lang="fr-BE" dirty="0" err="1" smtClean="0"/>
              <a:t>grant</a:t>
            </a:r>
            <a:r>
              <a:rPr lang="fr-BE" dirty="0" smtClean="0"/>
              <a:t> </a:t>
            </a:r>
            <a:r>
              <a:rPr lang="fr-BE" dirty="0" err="1" smtClean="0"/>
              <a:t>shall</a:t>
            </a:r>
            <a:r>
              <a:rPr lang="fr-BE" dirty="0" smtClean="0"/>
              <a:t> inter alia:(2)</a:t>
            </a:r>
            <a:endParaRPr lang="en-GB" dirty="0"/>
          </a:p>
        </p:txBody>
      </p:sp>
    </p:spTree>
    <p:extLst>
      <p:ext uri="{BB962C8B-B14F-4D97-AF65-F5344CB8AC3E}">
        <p14:creationId xmlns:p14="http://schemas.microsoft.com/office/powerpoint/2010/main" val="152492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319420"/>
            <a:ext cx="10773177" cy="3881904"/>
          </a:xfrm>
        </p:spPr>
        <p:txBody>
          <a:bodyPr/>
          <a:lstStyle/>
          <a:p>
            <a:pPr marL="0" indent="0">
              <a:buNone/>
            </a:pPr>
            <a:r>
              <a:rPr lang="en-GB" b="1" dirty="0" smtClean="0"/>
              <a:t>BEST INITIATIVE =&gt;</a:t>
            </a:r>
          </a:p>
          <a:p>
            <a:pPr marL="0" indent="0">
              <a:buNone/>
            </a:pPr>
            <a:r>
              <a:rPr lang="en-GB" sz="2000" dirty="0">
                <a:hlinkClick r:id="rId2"/>
              </a:rPr>
              <a:t>https://ec.europa.eu/environment/nature/biodiversity/best/index_en.htm</a:t>
            </a:r>
            <a:r>
              <a:rPr lang="en-GB" sz="2000" dirty="0"/>
              <a:t> </a:t>
            </a:r>
            <a:endParaRPr lang="en-GB" sz="2000" b="1" dirty="0" smtClean="0"/>
          </a:p>
          <a:p>
            <a:pPr marL="0" indent="0">
              <a:buNone/>
            </a:pPr>
            <a:r>
              <a:rPr lang="en-GB" b="1" dirty="0" smtClean="0"/>
              <a:t>BEST Preparatory Action =&gt;</a:t>
            </a:r>
            <a:endParaRPr lang="en-GB" b="1" dirty="0"/>
          </a:p>
          <a:p>
            <a:pPr marL="0" indent="0">
              <a:buNone/>
            </a:pPr>
            <a:r>
              <a:rPr lang="en-GB" sz="2000" dirty="0">
                <a:hlinkClick r:id="rId3"/>
              </a:rPr>
              <a:t>https://</a:t>
            </a:r>
            <a:r>
              <a:rPr lang="en-GB" sz="2000" dirty="0" smtClean="0">
                <a:hlinkClick r:id="rId3"/>
              </a:rPr>
              <a:t>ec.europa.eu/environment/nature/biodiversity/best/pdf/Best_PA_Web.pdf</a:t>
            </a:r>
            <a:r>
              <a:rPr lang="en-GB" sz="2000" dirty="0" smtClean="0"/>
              <a:t> </a:t>
            </a:r>
            <a:endParaRPr lang="en-GB" sz="2000" dirty="0"/>
          </a:p>
          <a:p>
            <a:pPr marL="0" indent="0">
              <a:buNone/>
            </a:pPr>
            <a:r>
              <a:rPr lang="en-GB" b="1" dirty="0" smtClean="0"/>
              <a:t>BEST </a:t>
            </a:r>
            <a:r>
              <a:rPr lang="en-GB" b="1" dirty="0"/>
              <a:t>2.0. </a:t>
            </a:r>
            <a:r>
              <a:rPr lang="en-GB" b="1" dirty="0" smtClean="0"/>
              <a:t>=&gt; </a:t>
            </a:r>
            <a:r>
              <a:rPr lang="en-GB" sz="2000" dirty="0" smtClean="0">
                <a:hlinkClick r:id="rId4"/>
              </a:rPr>
              <a:t>www.iucn.org/theme/protected-areas/our-work/eu-overseas/best-20-grant-programme</a:t>
            </a:r>
            <a:r>
              <a:rPr lang="en-GB" sz="2000" dirty="0" smtClean="0"/>
              <a:t> </a:t>
            </a:r>
            <a:endParaRPr lang="en-GB" sz="2000" dirty="0"/>
          </a:p>
          <a:p>
            <a:pPr marL="0" indent="0">
              <a:buNone/>
            </a:pPr>
            <a:r>
              <a:rPr lang="en-GB" b="1" dirty="0"/>
              <a:t>BEST </a:t>
            </a:r>
            <a:r>
              <a:rPr lang="en-GB" b="1" dirty="0" smtClean="0"/>
              <a:t>RUP =&gt; </a:t>
            </a:r>
            <a:r>
              <a:rPr lang="en-GB" sz="2000" dirty="0" smtClean="0">
                <a:hlinkClick r:id="rId5"/>
              </a:rPr>
              <a:t>www.iucn.org/fr/theme/aires-protegees/best-rup-project</a:t>
            </a:r>
            <a:r>
              <a:rPr lang="en-GB" sz="2000" dirty="0" smtClean="0"/>
              <a:t> </a:t>
            </a:r>
            <a:endParaRPr lang="en-GB" sz="2000" dirty="0"/>
          </a:p>
          <a:p>
            <a:pPr marL="0" indent="0">
              <a:buNone/>
            </a:pPr>
            <a:r>
              <a:rPr lang="en-GB" b="1" dirty="0" smtClean="0"/>
              <a:t>LIFE4BEST =&gt; </a:t>
            </a:r>
            <a:r>
              <a:rPr lang="en-GB" sz="2000" dirty="0" smtClean="0">
                <a:hlinkClick r:id="rId6"/>
              </a:rPr>
              <a:t>www.life4best.org</a:t>
            </a:r>
            <a:r>
              <a:rPr lang="en-GB" sz="2000" dirty="0" smtClean="0"/>
              <a:t> </a:t>
            </a:r>
            <a:endParaRPr lang="en-GB" sz="2000" dirty="0"/>
          </a:p>
          <a:p>
            <a:pPr marL="0" indent="0">
              <a:buNone/>
            </a:pPr>
            <a:r>
              <a:rPr lang="en-GB" b="1" dirty="0"/>
              <a:t>BEST 2.0</a:t>
            </a:r>
            <a:r>
              <a:rPr lang="en-GB" b="1" dirty="0" smtClean="0"/>
              <a:t>+ =&gt; </a:t>
            </a:r>
            <a:r>
              <a:rPr lang="en-GB" sz="2000" dirty="0" smtClean="0">
                <a:hlinkClick r:id="rId7"/>
              </a:rPr>
              <a:t>www.best2plus.org/</a:t>
            </a:r>
            <a:r>
              <a:rPr lang="en-GB" sz="2000" dirty="0" smtClean="0"/>
              <a:t> </a:t>
            </a:r>
            <a:endParaRPr lang="en-GB" sz="2000" dirty="0"/>
          </a:p>
          <a:p>
            <a:pPr marL="0" indent="0">
              <a:buNone/>
            </a:pPr>
            <a:endParaRPr lang="en-GB" dirty="0"/>
          </a:p>
        </p:txBody>
      </p:sp>
      <p:sp>
        <p:nvSpPr>
          <p:cNvPr id="3" name="Title 2"/>
          <p:cNvSpPr>
            <a:spLocks noGrp="1"/>
          </p:cNvSpPr>
          <p:nvPr>
            <p:ph type="title"/>
          </p:nvPr>
        </p:nvSpPr>
        <p:spPr>
          <a:xfrm>
            <a:off x="970722" y="156286"/>
            <a:ext cx="10515600" cy="782357"/>
          </a:xfrm>
        </p:spPr>
        <p:txBody>
          <a:bodyPr/>
          <a:lstStyle/>
          <a:p>
            <a:r>
              <a:rPr lang="fr-BE" dirty="0" err="1" smtClean="0"/>
              <a:t>Useful</a:t>
            </a:r>
            <a:r>
              <a:rPr lang="fr-BE" dirty="0" smtClean="0"/>
              <a:t> links</a:t>
            </a:r>
            <a:endParaRPr lang="en-GB" dirty="0"/>
          </a:p>
        </p:txBody>
      </p:sp>
    </p:spTree>
    <p:extLst>
      <p:ext uri="{BB962C8B-B14F-4D97-AF65-F5344CB8AC3E}">
        <p14:creationId xmlns:p14="http://schemas.microsoft.com/office/powerpoint/2010/main" val="4079227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en-GB">
                <a:ea typeface="ヒラギノ角ゴ Pro W3" charset="-128"/>
              </a:rPr>
              <a:t>Thank you! </a:t>
            </a:r>
            <a:endParaRPr lang="fr-FR"/>
          </a:p>
        </p:txBody>
      </p:sp>
      <p:pic>
        <p:nvPicPr>
          <p:cNvPr id="2" name="Picture 1"/>
          <p:cNvPicPr>
            <a:picLocks noChangeAspect="1"/>
          </p:cNvPicPr>
          <p:nvPr/>
        </p:nvPicPr>
        <p:blipFill>
          <a:blip r:embed="rId3"/>
          <a:stretch>
            <a:fillRect/>
          </a:stretch>
        </p:blipFill>
        <p:spPr>
          <a:xfrm>
            <a:off x="880523" y="3718244"/>
            <a:ext cx="8325807" cy="2894819"/>
          </a:xfrm>
          <a:prstGeom prst="rect">
            <a:avLst/>
          </a:prstGeom>
        </p:spPr>
      </p:pic>
    </p:spTree>
    <p:extLst>
      <p:ext uri="{BB962C8B-B14F-4D97-AF65-F5344CB8AC3E}">
        <p14:creationId xmlns:p14="http://schemas.microsoft.com/office/powerpoint/2010/main" val="92404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640" y="1450062"/>
            <a:ext cx="10905699" cy="3881904"/>
          </a:xfrm>
        </p:spPr>
        <p:txBody>
          <a:bodyPr/>
          <a:lstStyle/>
          <a:p>
            <a:r>
              <a:rPr lang="en-US" sz="2800" dirty="0" smtClean="0"/>
              <a:t>The </a:t>
            </a:r>
            <a:r>
              <a:rPr lang="en-US" sz="2800" dirty="0"/>
              <a:t>BEST initiative started as a follow up to the 2008 ‘</a:t>
            </a:r>
            <a:r>
              <a:rPr lang="en-US" sz="2800" i="1" dirty="0"/>
              <a:t>Message from La Reunion Island</a:t>
            </a:r>
            <a:r>
              <a:rPr lang="en-US" sz="2800" dirty="0"/>
              <a:t>’ that called for a dedicated funding mechanism to support the conservation of EU Overseas’ biodiversity. </a:t>
            </a:r>
          </a:p>
          <a:p>
            <a:r>
              <a:rPr lang="en-US" sz="2800" dirty="0" smtClean="0"/>
              <a:t>Following </a:t>
            </a:r>
            <a:r>
              <a:rPr lang="en-US" sz="2800" dirty="0"/>
              <a:t>up on this recommendation, the EC in collaboration with the EP set up a draft concept with general objectives and basic principles. </a:t>
            </a:r>
          </a:p>
          <a:p>
            <a:r>
              <a:rPr lang="en-US" sz="2800" dirty="0" smtClean="0"/>
              <a:t>It </a:t>
            </a:r>
            <a:r>
              <a:rPr lang="en-US" sz="2800" dirty="0"/>
              <a:t>resulted in the BEST Initiative that started in 2011 with the BEST Preparatory Action as a «Voluntary scheme for </a:t>
            </a:r>
            <a:r>
              <a:rPr lang="en-US" sz="2800" b="1" u="sng" dirty="0"/>
              <a:t>B</a:t>
            </a:r>
            <a:r>
              <a:rPr lang="en-US" sz="2800" dirty="0"/>
              <a:t>iodiversity and </a:t>
            </a:r>
            <a:r>
              <a:rPr lang="en-US" sz="2800" b="1" u="sng" dirty="0"/>
              <a:t>E</a:t>
            </a:r>
            <a:r>
              <a:rPr lang="en-US" sz="2800" dirty="0"/>
              <a:t>cosystem </a:t>
            </a:r>
            <a:r>
              <a:rPr lang="en-US" sz="2800" b="1" u="sng" dirty="0"/>
              <a:t>S</a:t>
            </a:r>
            <a:r>
              <a:rPr lang="en-US" sz="2800" dirty="0"/>
              <a:t>ervices in </a:t>
            </a:r>
            <a:r>
              <a:rPr lang="en-US" sz="2800" b="1" u="sng" dirty="0"/>
              <a:t>T</a:t>
            </a:r>
            <a:r>
              <a:rPr lang="en-US" sz="2800" dirty="0"/>
              <a:t>erritories of European Overseas»</a:t>
            </a:r>
          </a:p>
          <a:p>
            <a:endParaRPr lang="en-GB" dirty="0"/>
          </a:p>
        </p:txBody>
      </p:sp>
      <p:sp>
        <p:nvSpPr>
          <p:cNvPr id="3" name="Title 2"/>
          <p:cNvSpPr>
            <a:spLocks noGrp="1"/>
          </p:cNvSpPr>
          <p:nvPr>
            <p:ph type="title"/>
          </p:nvPr>
        </p:nvSpPr>
        <p:spPr>
          <a:xfrm>
            <a:off x="938064" y="352228"/>
            <a:ext cx="10515600" cy="782357"/>
          </a:xfrm>
        </p:spPr>
        <p:txBody>
          <a:bodyPr/>
          <a:lstStyle/>
          <a:p>
            <a:r>
              <a:rPr lang="fr-BE" dirty="0" smtClean="0"/>
              <a:t>BEST: </a:t>
            </a:r>
            <a:r>
              <a:rPr lang="fr-BE" dirty="0" err="1" smtClean="0"/>
              <a:t>origins</a:t>
            </a:r>
            <a:endParaRPr lang="en-GB" dirty="0"/>
          </a:p>
        </p:txBody>
      </p:sp>
    </p:spTree>
    <p:extLst>
      <p:ext uri="{BB962C8B-B14F-4D97-AF65-F5344CB8AC3E}">
        <p14:creationId xmlns:p14="http://schemas.microsoft.com/office/powerpoint/2010/main" val="282738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346" y="1282876"/>
            <a:ext cx="11513024" cy="3881904"/>
          </a:xfrm>
        </p:spPr>
        <p:txBody>
          <a:bodyPr/>
          <a:lstStyle/>
          <a:p>
            <a:pPr marL="457200" indent="-457200">
              <a:buFont typeface="+mj-lt"/>
              <a:buAutoNum type="arabicPeriod"/>
            </a:pPr>
            <a:r>
              <a:rPr lang="en-US" sz="2800" dirty="0" smtClean="0"/>
              <a:t>To </a:t>
            </a:r>
            <a:r>
              <a:rPr lang="en-US" sz="2800" dirty="0"/>
              <a:t>facilitate access to EU funds for actors in the EU Outermost Regions (ORs) and EU Overseas Countries and Territories (OCTs) so as to unlock initiatives and potential in the fields of biodiversity conservation and the sustainable use of ecosystem services, including ecosystem‐based approaches to climate change adaptation and mitigation, as a basis for sustainable development.</a:t>
            </a:r>
          </a:p>
          <a:p>
            <a:pPr marL="457200" indent="-457200">
              <a:buFont typeface="+mj-lt"/>
              <a:buAutoNum type="arabicPeriod"/>
            </a:pPr>
            <a:r>
              <a:rPr lang="en-US" sz="2800" dirty="0" smtClean="0"/>
              <a:t>To </a:t>
            </a:r>
            <a:r>
              <a:rPr lang="en-US" sz="2800" dirty="0"/>
              <a:t>increase the capacity of ORs and OCTs actors to access and effectively manage EU funds.</a:t>
            </a:r>
          </a:p>
          <a:p>
            <a:pPr marL="457200" indent="-457200">
              <a:buFont typeface="+mj-lt"/>
              <a:buAutoNum type="arabicPeriod"/>
            </a:pPr>
            <a:r>
              <a:rPr lang="en-US" sz="2800" dirty="0" smtClean="0"/>
              <a:t>To </a:t>
            </a:r>
            <a:r>
              <a:rPr lang="en-US" sz="2800" dirty="0"/>
              <a:t>increase the visibility of EU ORs and OCTs as key contributors to the achievement of EU and global biodiversity targets and strategies.</a:t>
            </a:r>
          </a:p>
          <a:p>
            <a:endParaRPr lang="en-GB" dirty="0"/>
          </a:p>
        </p:txBody>
      </p:sp>
      <p:sp>
        <p:nvSpPr>
          <p:cNvPr id="3" name="Title 2"/>
          <p:cNvSpPr>
            <a:spLocks noGrp="1"/>
          </p:cNvSpPr>
          <p:nvPr>
            <p:ph type="title"/>
          </p:nvPr>
        </p:nvSpPr>
        <p:spPr>
          <a:xfrm>
            <a:off x="970722" y="264492"/>
            <a:ext cx="10515600" cy="782357"/>
          </a:xfrm>
        </p:spPr>
        <p:txBody>
          <a:bodyPr/>
          <a:lstStyle/>
          <a:p>
            <a:r>
              <a:rPr lang="fr-BE" dirty="0" smtClean="0"/>
              <a:t>BEST </a:t>
            </a:r>
            <a:r>
              <a:rPr lang="fr-BE" dirty="0" err="1" smtClean="0"/>
              <a:t>initiative’s</a:t>
            </a:r>
            <a:r>
              <a:rPr lang="fr-BE" dirty="0" smtClean="0"/>
              <a:t> </a:t>
            </a:r>
            <a:r>
              <a:rPr lang="fr-BE" dirty="0" err="1" smtClean="0"/>
              <a:t>overall</a:t>
            </a:r>
            <a:r>
              <a:rPr lang="fr-BE" dirty="0" smtClean="0"/>
              <a:t> objectives</a:t>
            </a:r>
            <a:endParaRPr lang="en-GB" dirty="0"/>
          </a:p>
        </p:txBody>
      </p:sp>
    </p:spTree>
    <p:extLst>
      <p:ext uri="{BB962C8B-B14F-4D97-AF65-F5344CB8AC3E}">
        <p14:creationId xmlns:p14="http://schemas.microsoft.com/office/powerpoint/2010/main" val="262042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3018" y="1237789"/>
            <a:ext cx="11457224" cy="3881904"/>
          </a:xfrm>
        </p:spPr>
        <p:txBody>
          <a:bodyPr/>
          <a:lstStyle/>
          <a:p>
            <a:r>
              <a:rPr lang="en-US" dirty="0" smtClean="0"/>
              <a:t>was </a:t>
            </a:r>
            <a:r>
              <a:rPr lang="en-US" dirty="0"/>
              <a:t>first adopted by the EP in 2010, then resubmitted twice in 2011 and 2012, with an overall budget of 6 million Euros. </a:t>
            </a:r>
          </a:p>
          <a:p>
            <a:r>
              <a:rPr lang="en-US" dirty="0" smtClean="0"/>
              <a:t>16 projects were </a:t>
            </a:r>
            <a:r>
              <a:rPr lang="en-US" dirty="0"/>
              <a:t>funded </a:t>
            </a:r>
            <a:r>
              <a:rPr lang="en-US" dirty="0" smtClean="0"/>
              <a:t>through </a:t>
            </a:r>
            <a:r>
              <a:rPr lang="en-US" dirty="0"/>
              <a:t>2 open calls for </a:t>
            </a:r>
            <a:r>
              <a:rPr lang="en-US" dirty="0" smtClean="0"/>
              <a:t>proposals;</a:t>
            </a:r>
            <a:endParaRPr lang="en-US" dirty="0"/>
          </a:p>
          <a:p>
            <a:r>
              <a:rPr lang="en-US" dirty="0" smtClean="0"/>
              <a:t>Projects involved </a:t>
            </a:r>
            <a:r>
              <a:rPr lang="en-US" dirty="0" err="1"/>
              <a:t>organisations</a:t>
            </a:r>
            <a:r>
              <a:rPr lang="en-US" dirty="0"/>
              <a:t> in the ORs, OCTs and, in Member States, including NGOs, public bodies, regional and international </a:t>
            </a:r>
            <a:r>
              <a:rPr lang="en-US" dirty="0" err="1"/>
              <a:t>organisations</a:t>
            </a:r>
            <a:r>
              <a:rPr lang="en-US" dirty="0"/>
              <a:t> and research institutes for the implementation of activities at local and regional levels</a:t>
            </a:r>
          </a:p>
          <a:p>
            <a:r>
              <a:rPr lang="en-US" dirty="0" smtClean="0"/>
              <a:t>supported </a:t>
            </a:r>
            <a:r>
              <a:rPr lang="en-US" dirty="0"/>
              <a:t>activities for:</a:t>
            </a:r>
          </a:p>
          <a:p>
            <a:pPr lvl="1"/>
            <a:r>
              <a:rPr lang="en-US" sz="2400" dirty="0" smtClean="0"/>
              <a:t>the </a:t>
            </a:r>
            <a:r>
              <a:rPr lang="en-US" sz="2400" dirty="0"/>
              <a:t>designation and management of terrestrial and marine protected </a:t>
            </a:r>
            <a:r>
              <a:rPr lang="en-US" sz="2400" dirty="0" smtClean="0"/>
              <a:t>areas; combatting </a:t>
            </a:r>
            <a:r>
              <a:rPr lang="en-US" sz="2400" dirty="0"/>
              <a:t>invasive alien </a:t>
            </a:r>
            <a:r>
              <a:rPr lang="en-US" sz="2400" dirty="0" smtClean="0"/>
              <a:t>species; establishing </a:t>
            </a:r>
            <a:r>
              <a:rPr lang="en-US" sz="2400" dirty="0"/>
              <a:t>synergies using ecosystem services for climate change adaptation and </a:t>
            </a:r>
            <a:r>
              <a:rPr lang="en-US" sz="2400" dirty="0" smtClean="0"/>
              <a:t>mitigation; the </a:t>
            </a:r>
            <a:r>
              <a:rPr lang="en-US" sz="2400" dirty="0"/>
              <a:t>valuation of ecosystem </a:t>
            </a:r>
            <a:r>
              <a:rPr lang="en-US" sz="2400" dirty="0" smtClean="0"/>
              <a:t>services; increasing </a:t>
            </a:r>
            <a:r>
              <a:rPr lang="en-US" sz="2400" dirty="0"/>
              <a:t>knowledge, networking, education, capacity building and outreach activities.</a:t>
            </a:r>
          </a:p>
          <a:p>
            <a:endParaRPr lang="en-GB" dirty="0"/>
          </a:p>
        </p:txBody>
      </p:sp>
      <p:sp>
        <p:nvSpPr>
          <p:cNvPr id="3" name="Title 2"/>
          <p:cNvSpPr>
            <a:spLocks noGrp="1"/>
          </p:cNvSpPr>
          <p:nvPr>
            <p:ph type="title"/>
          </p:nvPr>
        </p:nvSpPr>
        <p:spPr>
          <a:xfrm>
            <a:off x="970722" y="172613"/>
            <a:ext cx="10515600" cy="782357"/>
          </a:xfrm>
        </p:spPr>
        <p:txBody>
          <a:bodyPr/>
          <a:lstStyle/>
          <a:p>
            <a:r>
              <a:rPr lang="fr-BE" dirty="0" smtClean="0"/>
              <a:t>BEST </a:t>
            </a:r>
            <a:r>
              <a:rPr lang="fr-BE" dirty="0" err="1" smtClean="0"/>
              <a:t>Preparatory</a:t>
            </a:r>
            <a:r>
              <a:rPr lang="fr-BE" dirty="0" smtClean="0"/>
              <a:t> Action (1)</a:t>
            </a:r>
            <a:endParaRPr lang="en-GB" dirty="0"/>
          </a:p>
        </p:txBody>
      </p:sp>
    </p:spTree>
    <p:extLst>
      <p:ext uri="{BB962C8B-B14F-4D97-AF65-F5344CB8AC3E}">
        <p14:creationId xmlns:p14="http://schemas.microsoft.com/office/powerpoint/2010/main" val="172619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1870" y="1531703"/>
            <a:ext cx="10905699" cy="3881904"/>
          </a:xfrm>
        </p:spPr>
        <p:txBody>
          <a:bodyPr/>
          <a:lstStyle/>
          <a:p>
            <a:pPr marL="0" indent="0">
              <a:buNone/>
            </a:pPr>
            <a:r>
              <a:rPr lang="en-US" sz="3200" dirty="0" smtClean="0"/>
              <a:t>3rd </a:t>
            </a:r>
            <a:r>
              <a:rPr lang="en-US" sz="3200" dirty="0"/>
              <a:t>and last year of the BEST PA was implemented through an open call for tender for ‘Measures towards sustaining the BEST PA’ and helped build BEST as:</a:t>
            </a:r>
          </a:p>
          <a:p>
            <a:r>
              <a:rPr lang="en-US" sz="3200" dirty="0" smtClean="0"/>
              <a:t>An </a:t>
            </a:r>
            <a:r>
              <a:rPr lang="en-US" sz="3200" dirty="0"/>
              <a:t>open </a:t>
            </a:r>
            <a:r>
              <a:rPr lang="en-US" sz="3200" dirty="0" smtClean="0"/>
              <a:t>partnership;</a:t>
            </a:r>
            <a:endParaRPr lang="en-US" sz="3200" dirty="0"/>
          </a:p>
          <a:p>
            <a:r>
              <a:rPr lang="en-US" sz="3200" dirty="0" smtClean="0"/>
              <a:t>A </a:t>
            </a:r>
            <a:r>
              <a:rPr lang="en-US" sz="3200" dirty="0"/>
              <a:t>field-based and participative </a:t>
            </a:r>
            <a:r>
              <a:rPr lang="en-US" sz="3200" dirty="0" smtClean="0"/>
              <a:t>approach;</a:t>
            </a:r>
            <a:endParaRPr lang="en-US" sz="3200" dirty="0"/>
          </a:p>
          <a:p>
            <a:r>
              <a:rPr lang="en-US" sz="3200" dirty="0" smtClean="0"/>
              <a:t>A </a:t>
            </a:r>
            <a:r>
              <a:rPr lang="en-US" sz="3200" dirty="0"/>
              <a:t>science-based action </a:t>
            </a:r>
            <a:r>
              <a:rPr lang="en-US" sz="3200" dirty="0" smtClean="0"/>
              <a:t>strategy;</a:t>
            </a:r>
            <a:endParaRPr lang="en-US" sz="3200" dirty="0"/>
          </a:p>
          <a:p>
            <a:r>
              <a:rPr lang="en-US" sz="3200" dirty="0" smtClean="0"/>
              <a:t>A </a:t>
            </a:r>
            <a:r>
              <a:rPr lang="en-US" sz="3200" dirty="0"/>
              <a:t>networking </a:t>
            </a:r>
            <a:r>
              <a:rPr lang="en-US" sz="3200" dirty="0" smtClean="0"/>
              <a:t>instrument.</a:t>
            </a:r>
            <a:endParaRPr lang="en-US" sz="3200" dirty="0"/>
          </a:p>
          <a:p>
            <a:endParaRPr lang="en-GB" dirty="0"/>
          </a:p>
        </p:txBody>
      </p:sp>
      <p:sp>
        <p:nvSpPr>
          <p:cNvPr id="3" name="Title 2"/>
          <p:cNvSpPr>
            <a:spLocks noGrp="1"/>
          </p:cNvSpPr>
          <p:nvPr>
            <p:ph type="title"/>
          </p:nvPr>
        </p:nvSpPr>
        <p:spPr/>
        <p:txBody>
          <a:bodyPr/>
          <a:lstStyle/>
          <a:p>
            <a:r>
              <a:rPr lang="fr-BE" dirty="0" smtClean="0"/>
              <a:t>BEST </a:t>
            </a:r>
            <a:r>
              <a:rPr lang="fr-BE" dirty="0" err="1" smtClean="0"/>
              <a:t>Preparatory</a:t>
            </a:r>
            <a:r>
              <a:rPr lang="fr-BE" dirty="0" smtClean="0"/>
              <a:t> Action (2)</a:t>
            </a:r>
            <a:endParaRPr lang="en-GB" dirty="0"/>
          </a:p>
        </p:txBody>
      </p:sp>
    </p:spTree>
    <p:extLst>
      <p:ext uri="{BB962C8B-B14F-4D97-AF65-F5344CB8AC3E}">
        <p14:creationId xmlns:p14="http://schemas.microsoft.com/office/powerpoint/2010/main" val="352096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5930" y="1416920"/>
            <a:ext cx="11567622" cy="3881904"/>
          </a:xfrm>
        </p:spPr>
        <p:txBody>
          <a:bodyPr/>
          <a:lstStyle/>
          <a:p>
            <a:pPr lvl="0"/>
            <a:r>
              <a:rPr lang="en-US" sz="2800" dirty="0"/>
              <a:t>Target small and local </a:t>
            </a:r>
            <a:r>
              <a:rPr lang="en-US" sz="2800" dirty="0" err="1"/>
              <a:t>organisations</a:t>
            </a:r>
            <a:r>
              <a:rPr lang="en-US" sz="2800" dirty="0"/>
              <a:t> to unlock the local potential through more accessible small grants; </a:t>
            </a:r>
            <a:endParaRPr lang="en-GB" sz="2800" dirty="0"/>
          </a:p>
          <a:p>
            <a:pPr lvl="0"/>
            <a:r>
              <a:rPr lang="en-US" sz="2800" dirty="0" err="1"/>
              <a:t>Organise</a:t>
            </a:r>
            <a:r>
              <a:rPr lang="en-US" sz="2800" dirty="0"/>
              <a:t> regional calls to mitigate potentially unbalanced competition between regions and between ORs and OCTs with different capacities and situations; </a:t>
            </a:r>
            <a:endParaRPr lang="en-GB" sz="2800" dirty="0"/>
          </a:p>
          <a:p>
            <a:pPr lvl="0"/>
            <a:r>
              <a:rPr lang="en-US" sz="2800" dirty="0"/>
              <a:t>Invest in capacity building </a:t>
            </a:r>
            <a:r>
              <a:rPr lang="en-US" sz="2800" dirty="0" smtClean="0"/>
              <a:t>to </a:t>
            </a:r>
            <a:r>
              <a:rPr lang="en-US" sz="2800" dirty="0"/>
              <a:t>enable, empower and strengthen local authorities and (particularly small) civil society </a:t>
            </a:r>
            <a:r>
              <a:rPr lang="en-US" sz="2800" dirty="0" err="1"/>
              <a:t>organisations</a:t>
            </a:r>
            <a:r>
              <a:rPr lang="en-US" sz="2800" dirty="0"/>
              <a:t> in their competences to develop and deliver relevant and effective projects; </a:t>
            </a:r>
            <a:endParaRPr lang="en-GB" sz="2800" dirty="0"/>
          </a:p>
          <a:p>
            <a:pPr lvl="0"/>
            <a:r>
              <a:rPr lang="en-US" sz="2800" dirty="0"/>
              <a:t>Clearly define rules for eligibility, duration and maximal budget and selection criteria. </a:t>
            </a:r>
            <a:endParaRPr lang="en-GB" sz="2800" dirty="0"/>
          </a:p>
          <a:p>
            <a:endParaRPr lang="en-GB" dirty="0"/>
          </a:p>
        </p:txBody>
      </p:sp>
      <p:sp>
        <p:nvSpPr>
          <p:cNvPr id="3" name="Title 2"/>
          <p:cNvSpPr>
            <a:spLocks noGrp="1"/>
          </p:cNvSpPr>
          <p:nvPr>
            <p:ph type="title"/>
          </p:nvPr>
        </p:nvSpPr>
        <p:spPr>
          <a:xfrm>
            <a:off x="970722" y="564748"/>
            <a:ext cx="10515600" cy="782357"/>
          </a:xfrm>
        </p:spPr>
        <p:txBody>
          <a:bodyPr/>
          <a:lstStyle/>
          <a:p>
            <a:r>
              <a:rPr lang="fr-BE" dirty="0" err="1" smtClean="0"/>
              <a:t>Recommendations</a:t>
            </a:r>
            <a:r>
              <a:rPr lang="fr-BE" dirty="0" smtClean="0"/>
              <a:t> </a:t>
            </a:r>
            <a:r>
              <a:rPr lang="fr-BE" dirty="0" err="1" smtClean="0"/>
              <a:t>from</a:t>
            </a:r>
            <a:r>
              <a:rPr lang="fr-BE" dirty="0" smtClean="0"/>
              <a:t> BEST PA </a:t>
            </a:r>
            <a:r>
              <a:rPr lang="fr-BE" dirty="0" err="1" smtClean="0"/>
              <a:t>re</a:t>
            </a:r>
            <a:r>
              <a:rPr lang="fr-BE" dirty="0" smtClean="0"/>
              <a:t>: open calls for tenders</a:t>
            </a:r>
            <a:endParaRPr lang="en-GB" dirty="0"/>
          </a:p>
        </p:txBody>
      </p:sp>
    </p:spTree>
    <p:extLst>
      <p:ext uri="{BB962C8B-B14F-4D97-AF65-F5344CB8AC3E}">
        <p14:creationId xmlns:p14="http://schemas.microsoft.com/office/powerpoint/2010/main" val="295453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5239" y="1384751"/>
            <a:ext cx="11473546" cy="4134305"/>
          </a:xfrm>
        </p:spPr>
        <p:txBody>
          <a:bodyPr/>
          <a:lstStyle/>
          <a:p>
            <a:r>
              <a:rPr lang="en-US" sz="2000" dirty="0" smtClean="0"/>
              <a:t>Invest </a:t>
            </a:r>
            <a:r>
              <a:rPr lang="en-US" sz="2000" dirty="0"/>
              <a:t>in capacity building for preparing, managing and reporting on projects and provide sufficient resources for capacity-building </a:t>
            </a:r>
            <a:r>
              <a:rPr lang="en-US" sz="2000" dirty="0" smtClean="0"/>
              <a:t>for </a:t>
            </a:r>
            <a:r>
              <a:rPr lang="en-US" sz="2000" dirty="0"/>
              <a:t>potential </a:t>
            </a:r>
            <a:r>
              <a:rPr lang="en-US" sz="2000" dirty="0" smtClean="0"/>
              <a:t>applicants &amp; beneficiaries</a:t>
            </a:r>
            <a:r>
              <a:rPr lang="en-US" sz="2000" dirty="0"/>
              <a:t>; </a:t>
            </a:r>
          </a:p>
          <a:p>
            <a:r>
              <a:rPr lang="en-US" sz="2000" dirty="0" smtClean="0"/>
              <a:t>Provide </a:t>
            </a:r>
            <a:r>
              <a:rPr lang="en-US" sz="2000" dirty="0"/>
              <a:t>readily understandable</a:t>
            </a:r>
            <a:r>
              <a:rPr lang="en-US" sz="2000" dirty="0" smtClean="0"/>
              <a:t>/ accessible </a:t>
            </a:r>
            <a:r>
              <a:rPr lang="en-US" sz="2000" dirty="0"/>
              <a:t>and comprehensive information; from project application to final reporting for potential beneficiaries; </a:t>
            </a:r>
          </a:p>
          <a:p>
            <a:r>
              <a:rPr lang="en-US" sz="2000" dirty="0" smtClean="0"/>
              <a:t>Ensure </a:t>
            </a:r>
            <a:r>
              <a:rPr lang="en-US" sz="2000" dirty="0"/>
              <a:t>that the feasibility of the project timelines is properly assessed during the evaluation of proposals and provide an opportunity prior to the signature of the grant agreements for timelines to be extended if required; </a:t>
            </a:r>
          </a:p>
          <a:p>
            <a:r>
              <a:rPr lang="en-US" sz="2000" dirty="0" smtClean="0"/>
              <a:t>Keep </a:t>
            </a:r>
            <a:r>
              <a:rPr lang="en-US" sz="2000" dirty="0"/>
              <a:t>financial </a:t>
            </a:r>
            <a:r>
              <a:rPr lang="en-US" sz="2000" dirty="0" smtClean="0"/>
              <a:t>reporting simple; </a:t>
            </a:r>
            <a:r>
              <a:rPr lang="en-US" sz="2000" dirty="0"/>
              <a:t>explore the possibility of lump sums and results based payments; </a:t>
            </a:r>
          </a:p>
          <a:p>
            <a:r>
              <a:rPr lang="en-US" sz="2000" dirty="0" smtClean="0"/>
              <a:t>Make </a:t>
            </a:r>
            <a:r>
              <a:rPr lang="en-US" sz="2000" dirty="0"/>
              <a:t>provisions that unused budget can be used for next calls for proposals to fund additional biodiversity action and projects in the ORs and OCTs </a:t>
            </a:r>
          </a:p>
          <a:p>
            <a:r>
              <a:rPr lang="en-US" sz="2000" dirty="0" smtClean="0"/>
              <a:t>Make </a:t>
            </a:r>
            <a:r>
              <a:rPr lang="en-US" sz="2000" dirty="0"/>
              <a:t>sure that projects with a policy focus have the necessary support for project conception and are implemented with tangible activities on the ground and in partnership with local actors. </a:t>
            </a:r>
          </a:p>
          <a:p>
            <a:endParaRPr lang="en-GB" dirty="0"/>
          </a:p>
        </p:txBody>
      </p:sp>
      <p:sp>
        <p:nvSpPr>
          <p:cNvPr id="3" name="Title 2"/>
          <p:cNvSpPr>
            <a:spLocks noGrp="1"/>
          </p:cNvSpPr>
          <p:nvPr>
            <p:ph type="title"/>
          </p:nvPr>
        </p:nvSpPr>
        <p:spPr/>
        <p:txBody>
          <a:bodyPr/>
          <a:lstStyle/>
          <a:p>
            <a:r>
              <a:rPr lang="fr-BE" dirty="0" err="1" smtClean="0"/>
              <a:t>Recommendations</a:t>
            </a:r>
            <a:r>
              <a:rPr lang="fr-BE" dirty="0" smtClean="0"/>
              <a:t> </a:t>
            </a:r>
            <a:r>
              <a:rPr lang="fr-BE" dirty="0" err="1" smtClean="0"/>
              <a:t>from</a:t>
            </a:r>
            <a:r>
              <a:rPr lang="fr-BE" dirty="0" smtClean="0"/>
              <a:t> BEST PA </a:t>
            </a:r>
            <a:r>
              <a:rPr lang="fr-BE" dirty="0" err="1" smtClean="0"/>
              <a:t>re</a:t>
            </a:r>
            <a:r>
              <a:rPr lang="fr-BE" dirty="0" smtClean="0"/>
              <a:t>: </a:t>
            </a:r>
            <a:r>
              <a:rPr lang="fr-BE" dirty="0" err="1" smtClean="0"/>
              <a:t>grant</a:t>
            </a:r>
            <a:r>
              <a:rPr lang="fr-BE" dirty="0" smtClean="0"/>
              <a:t> </a:t>
            </a:r>
            <a:r>
              <a:rPr lang="fr-BE" dirty="0" err="1" smtClean="0"/>
              <a:t>execution</a:t>
            </a:r>
            <a:endParaRPr lang="en-GB" dirty="0"/>
          </a:p>
        </p:txBody>
      </p:sp>
    </p:spTree>
    <p:extLst>
      <p:ext uri="{BB962C8B-B14F-4D97-AF65-F5344CB8AC3E}">
        <p14:creationId xmlns:p14="http://schemas.microsoft.com/office/powerpoint/2010/main" val="164565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1383" y="1401080"/>
            <a:ext cx="11767458" cy="3881904"/>
          </a:xfrm>
        </p:spPr>
        <p:txBody>
          <a:bodyPr/>
          <a:lstStyle/>
          <a:p>
            <a:pPr lvl="1"/>
            <a:r>
              <a:rPr lang="fr-BE" sz="2800" dirty="0" err="1" smtClean="0"/>
              <a:t>Launched</a:t>
            </a:r>
            <a:r>
              <a:rPr lang="fr-BE" sz="2800" dirty="0" smtClean="0"/>
              <a:t> in 2014 </a:t>
            </a:r>
            <a:r>
              <a:rPr lang="fr-BE" sz="2800" dirty="0" err="1" smtClean="0"/>
              <a:t>drawing</a:t>
            </a:r>
            <a:r>
              <a:rPr lang="fr-BE" sz="2800" dirty="0" smtClean="0"/>
              <a:t> on </a:t>
            </a:r>
            <a:r>
              <a:rPr lang="fr-BE" sz="2800" dirty="0" err="1" smtClean="0"/>
              <a:t>lessons</a:t>
            </a:r>
            <a:r>
              <a:rPr lang="fr-BE" sz="2800" dirty="0" smtClean="0"/>
              <a:t> of the BEST PA.</a:t>
            </a:r>
          </a:p>
          <a:p>
            <a:pPr lvl="1"/>
            <a:r>
              <a:rPr lang="en-US" sz="2800" dirty="0" smtClean="0"/>
              <a:t>Objective was to enable, empower </a:t>
            </a:r>
            <a:r>
              <a:rPr lang="en-US" sz="2800" dirty="0"/>
              <a:t>and </a:t>
            </a:r>
            <a:r>
              <a:rPr lang="en-US" sz="2800" dirty="0" smtClean="0"/>
              <a:t>strengthen </a:t>
            </a:r>
            <a:r>
              <a:rPr lang="en-US" sz="2800" dirty="0"/>
              <a:t>local authorities and civil society </a:t>
            </a:r>
            <a:r>
              <a:rPr lang="en-US" sz="2800" dirty="0" err="1" smtClean="0"/>
              <a:t>organisations</a:t>
            </a:r>
            <a:r>
              <a:rPr lang="en-US" sz="2800" dirty="0" smtClean="0"/>
              <a:t> </a:t>
            </a:r>
            <a:r>
              <a:rPr lang="en-US" sz="2800" dirty="0"/>
              <a:t>committed to local development and biodiversity conservation and sustainable use of ecosystem services in the OCTs to implement actions on the ground. </a:t>
            </a:r>
          </a:p>
          <a:p>
            <a:pPr lvl="1"/>
            <a:r>
              <a:rPr lang="en-US" sz="2800" dirty="0" smtClean="0"/>
              <a:t>The </a:t>
            </a:r>
            <a:r>
              <a:rPr lang="en-US" sz="2800" dirty="0" err="1"/>
              <a:t>programme</a:t>
            </a:r>
            <a:r>
              <a:rPr lang="en-US" sz="2800" dirty="0"/>
              <a:t> established a grant facility for small (up to 100,000 Euros) and medium-sized (up to 400,000 Euros) grants for biodiversity action in OCTs. </a:t>
            </a:r>
            <a:endParaRPr lang="en-US" sz="2800" dirty="0" smtClean="0"/>
          </a:p>
          <a:p>
            <a:pPr lvl="1"/>
            <a:r>
              <a:rPr lang="en-US" sz="2800" dirty="0" smtClean="0"/>
              <a:t>3 calls for project proposals; 60 projects </a:t>
            </a:r>
            <a:r>
              <a:rPr lang="en-US" sz="2800" dirty="0" err="1" smtClean="0"/>
              <a:t>awared</a:t>
            </a:r>
            <a:r>
              <a:rPr lang="en-US" sz="2800" dirty="0" smtClean="0"/>
              <a:t> in the five regions</a:t>
            </a:r>
            <a:endParaRPr lang="en-GB" sz="2800" dirty="0" smtClean="0"/>
          </a:p>
        </p:txBody>
      </p:sp>
      <p:sp>
        <p:nvSpPr>
          <p:cNvPr id="3" name="Title 2"/>
          <p:cNvSpPr>
            <a:spLocks noGrp="1"/>
          </p:cNvSpPr>
          <p:nvPr>
            <p:ph type="title"/>
          </p:nvPr>
        </p:nvSpPr>
        <p:spPr>
          <a:xfrm>
            <a:off x="954393" y="172617"/>
            <a:ext cx="11079764" cy="782357"/>
          </a:xfrm>
        </p:spPr>
        <p:txBody>
          <a:bodyPr/>
          <a:lstStyle/>
          <a:p>
            <a:r>
              <a:rPr lang="en-US" dirty="0" smtClean="0"/>
              <a:t>Initial follow-up projects (1): BEST 2.0</a:t>
            </a:r>
            <a:endParaRPr lang="en-GB" dirty="0"/>
          </a:p>
        </p:txBody>
      </p:sp>
    </p:spTree>
    <p:extLst>
      <p:ext uri="{BB962C8B-B14F-4D97-AF65-F5344CB8AC3E}">
        <p14:creationId xmlns:p14="http://schemas.microsoft.com/office/powerpoint/2010/main" val="2037177988"/>
      </p:ext>
    </p:extLst>
  </p:cSld>
  <p:clrMapOvr>
    <a:masterClrMapping/>
  </p:clrMapOvr>
</p:sld>
</file>

<file path=ppt/theme/theme1.xml><?xml version="1.0" encoding="utf-8"?>
<a:theme xmlns:a="http://schemas.openxmlformats.org/drawingml/2006/main" name="1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AAF3C2ADBDF64F9465416C0A8B70E0" ma:contentTypeVersion="12" ma:contentTypeDescription="Create a new document." ma:contentTypeScope="" ma:versionID="a020d6698d40b2d3d60439279f2663b3">
  <xsd:schema xmlns:xsd="http://www.w3.org/2001/XMLSchema" xmlns:xs="http://www.w3.org/2001/XMLSchema" xmlns:p="http://schemas.microsoft.com/office/2006/metadata/properties" xmlns:ns2="4f6f93b7-94cf-4d3a-bf74-a3344d6846bf" xmlns:ns3="cb57de10-1650-4131-a0f8-c887f7c5eb10" targetNamespace="http://schemas.microsoft.com/office/2006/metadata/properties" ma:root="true" ma:fieldsID="31e13bfe0ca184b5d992822379ab0614" ns2:_="" ns3:_="">
    <xsd:import namespace="4f6f93b7-94cf-4d3a-bf74-a3344d6846bf"/>
    <xsd:import namespace="cb57de10-1650-4131-a0f8-c887f7c5eb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f93b7-94cf-4d3a-bf74-a3344d684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57de10-1650-4131-a0f8-c887f7c5eb1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97E789-CB37-400B-94FB-0DDDC6FD01D6}">
  <ds:schemaRefs>
    <ds:schemaRef ds:uri="cb57de10-1650-4131-a0f8-c887f7c5eb10"/>
    <ds:schemaRef ds:uri="http://purl.org/dc/dcmitype/"/>
    <ds:schemaRef ds:uri="http://schemas.microsoft.com/office/infopath/2007/PartnerControls"/>
    <ds:schemaRef ds:uri="http://purl.org/dc/elements/1.1/"/>
    <ds:schemaRef ds:uri="http://schemas.microsoft.com/office/2006/documentManagement/types"/>
    <ds:schemaRef ds:uri="4f6f93b7-94cf-4d3a-bf74-a3344d6846bf"/>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1AF5021-3350-4148-9E01-D957AE49FA68}">
  <ds:schemaRefs>
    <ds:schemaRef ds:uri="4f6f93b7-94cf-4d3a-bf74-a3344d6846bf"/>
    <ds:schemaRef ds:uri="cb57de10-1650-4131-a0f8-c887f7c5eb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28FB96-516C-417D-9F70-3E90F6C9F0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1412</TotalTime>
  <Words>2008</Words>
  <Application>Microsoft Office PowerPoint</Application>
  <PresentationFormat>Widescreen</PresentationFormat>
  <Paragraphs>129</Paragraphs>
  <Slides>24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ヒラギノ角ゴ Pro W3</vt:lpstr>
      <vt:lpstr>1_Office Theme</vt:lpstr>
      <vt:lpstr>Background to the LIFE BEST call &amp;  Scope of LIFE-2021-BEST call </vt:lpstr>
      <vt:lpstr>Part I: Background to the LIFE BEST  call </vt:lpstr>
      <vt:lpstr>BEST: origins</vt:lpstr>
      <vt:lpstr>BEST initiative’s overall objectives</vt:lpstr>
      <vt:lpstr>BEST Preparatory Action (1)</vt:lpstr>
      <vt:lpstr>BEST Preparatory Action (2)</vt:lpstr>
      <vt:lpstr>Recommendations from BEST PA re: open calls for tenders</vt:lpstr>
      <vt:lpstr>Recommendations from BEST PA re: grant execution</vt:lpstr>
      <vt:lpstr>Initial follow-up projects (1): BEST 2.0</vt:lpstr>
      <vt:lpstr>Initial follow-up projects (2): BEST RUP</vt:lpstr>
      <vt:lpstr>Recent follow-up projects (2020):  LIFE4BEST &amp; BEST 2.0</vt:lpstr>
      <vt:lpstr>Results (2021)</vt:lpstr>
      <vt:lpstr>Results overall figures (2015-2019)</vt:lpstr>
      <vt:lpstr>Project results (2015-2019)</vt:lpstr>
      <vt:lpstr>Project results (2015-2019)</vt:lpstr>
      <vt:lpstr>Conclusions from BEST implementation (2017)</vt:lpstr>
      <vt:lpstr>Key lessons learnt from BEST 2011-2020</vt:lpstr>
      <vt:lpstr>Part II: Scope of LIFE-2021-BEST call </vt:lpstr>
      <vt:lpstr>Activities that can be funded (1): Aim &amp; purpose</vt:lpstr>
      <vt:lpstr>Activities that can be funded (2): the approach</vt:lpstr>
      <vt:lpstr>Each small grant should inter alia: (1)</vt:lpstr>
      <vt:lpstr>Each small grant shall inter alia:(2)</vt:lpstr>
      <vt:lpstr>Useful links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Programme 2014-2020</dc:title>
  <dc:creator>Clare Taylor</dc:creator>
  <cp:lastModifiedBy>MAZZA Leonardo (ENV)</cp:lastModifiedBy>
  <cp:revision>81</cp:revision>
  <dcterms:created xsi:type="dcterms:W3CDTF">2020-03-30T08:29:33Z</dcterms:created>
  <dcterms:modified xsi:type="dcterms:W3CDTF">2022-01-16T17:58:44Z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0x01010072AAF3C2ADBDF64F9465416C0A8B70E0</vt:lpwstr>
  </property>
</Properties>
</file>