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12192000"/>
  <p:notesSz cx="6858000" cy="9144000"/>
  <p:embeddedFontLst>
    <p:embeddedFont>
      <p:font typeface="Roboto"/>
      <p:regular r:id="rId46"/>
      <p:bold r:id="rId47"/>
      <p:italic r:id="rId48"/>
      <p:boldItalic r:id="rId49"/>
    </p:embeddedFont>
    <p:embeddedFont>
      <p:font typeface="Roboto Light"/>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4" roundtripDataSignature="AMtx7mjydGzFslPOURIFsXDmfYRAVvLO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263533-5468-4377-9A92-FFE1ED20C6BD}">
  <a:tblStyle styleId="{E7263533-5468-4377-9A92-FFE1ED20C6B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1977C27-6DBB-4C12-903B-F92702FEECC6}"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0F0"/>
          </a:solidFill>
        </a:fill>
      </a:tcStyle>
    </a:wholeTbl>
    <a:band1H>
      <a:tcTxStyle/>
      <a:tcStyle>
        <a:fill>
          <a:solidFill>
            <a:srgbClr val="E0E0E0"/>
          </a:solidFill>
        </a:fill>
      </a:tcStyle>
    </a:band1H>
    <a:band2H>
      <a:tcTxStyle/>
    </a:band2H>
    <a:band1V>
      <a:tcTxStyle/>
      <a:tcStyle>
        <a:fill>
          <a:solidFill>
            <a:srgbClr val="E0E0E0"/>
          </a:solidFill>
        </a:fill>
      </a:tcStyle>
    </a:band1V>
    <a:band2V>
      <a:tcTxStyle/>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Light-bold.fntdata"/><Relationship Id="rId50" Type="http://schemas.openxmlformats.org/officeDocument/2006/relationships/font" Target="fonts/RobotoLight-regular.fntdata"/><Relationship Id="rId53" Type="http://schemas.openxmlformats.org/officeDocument/2006/relationships/font" Target="fonts/RobotoLight-boldItalic.fntdata"/><Relationship Id="rId52" Type="http://schemas.openxmlformats.org/officeDocument/2006/relationships/font" Target="fonts/RobotoLight-italic.fntdata"/><Relationship Id="rId11" Type="http://schemas.openxmlformats.org/officeDocument/2006/relationships/slide" Target="slides/slide6.xml"/><Relationship Id="rId10" Type="http://schemas.openxmlformats.org/officeDocument/2006/relationships/slide" Target="slides/slide5.xml"/><Relationship Id="rId54"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gioba\Google%20Drive\Comune_Padova\parti_PAESC\risultati_raggiunti_def_rev.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gioba\Google%20Drive\Comune_Padova\parti_PAESC\risultati_raggiunti_def_re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87206277561212"/>
          <c:y val="0.17171296296296296"/>
          <c:w val="0.67457250831427307"/>
          <c:h val="0.72088764946048411"/>
        </c:manualLayout>
      </c:layout>
      <c:barChart>
        <c:barDir val="col"/>
        <c:grouping val="stack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numRef>
              <c:f>risultati2030!$D$6:$F$6</c:f>
              <c:numCache>
                <c:formatCode>General</c:formatCode>
                <c:ptCount val="3"/>
                <c:pt idx="0">
                  <c:v>2005</c:v>
                </c:pt>
                <c:pt idx="1">
                  <c:v>2017</c:v>
                </c:pt>
                <c:pt idx="2">
                  <c:v>2030</c:v>
                </c:pt>
              </c:numCache>
            </c:numRef>
          </c:cat>
          <c:val>
            <c:numRef>
              <c:f>risultati2030!$D$7:$F$7</c:f>
              <c:numCache>
                <c:formatCode>#,##0</c:formatCode>
                <c:ptCount val="3"/>
                <c:pt idx="0">
                  <c:v>2094868</c:v>
                </c:pt>
                <c:pt idx="1">
                  <c:v>1310016</c:v>
                </c:pt>
                <c:pt idx="2">
                  <c:v>936347.66799999995</c:v>
                </c:pt>
              </c:numCache>
            </c:numRef>
          </c:val>
          <c:extLst>
            <c:ext xmlns:c16="http://schemas.microsoft.com/office/drawing/2014/chart" uri="{C3380CC4-5D6E-409C-BE32-E72D297353CC}">
              <c16:uniqueId val="{00000000-11AD-4762-B0F8-CE82EEEA3ED7}"/>
            </c:ext>
          </c:extLst>
        </c:ser>
        <c:ser>
          <c:idx val="1"/>
          <c:order val="1"/>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Pt>
            <c:idx val="1"/>
            <c:invertIfNegative val="0"/>
            <c:bubble3D val="0"/>
            <c:spPr>
              <a:solidFill>
                <a:schemeClr val="accent3"/>
              </a:solidFill>
              <a:ln>
                <a:noFill/>
              </a:ln>
              <a:effectLst>
                <a:innerShdw blurRad="114300">
                  <a:schemeClr val="accent2"/>
                </a:innerShdw>
              </a:effectLst>
            </c:spPr>
            <c:extLst>
              <c:ext xmlns:c16="http://schemas.microsoft.com/office/drawing/2014/chart" uri="{C3380CC4-5D6E-409C-BE32-E72D297353CC}">
                <c16:uniqueId val="{00000002-11AD-4762-B0F8-CE82EEEA3ED7}"/>
              </c:ext>
            </c:extLst>
          </c:dPt>
          <c:dPt>
            <c:idx val="2"/>
            <c:invertIfNegative val="0"/>
            <c:bubble3D val="0"/>
            <c:spPr>
              <a:solidFill>
                <a:srgbClr val="FFFF00"/>
              </a:solidFill>
              <a:ln>
                <a:noFill/>
              </a:ln>
              <a:effectLst>
                <a:innerShdw blurRad="114300">
                  <a:schemeClr val="accent2"/>
                </a:innerShdw>
              </a:effectLst>
            </c:spPr>
            <c:extLst>
              <c:ext xmlns:c16="http://schemas.microsoft.com/office/drawing/2014/chart" uri="{C3380CC4-5D6E-409C-BE32-E72D297353CC}">
                <c16:uniqueId val="{00000004-11AD-4762-B0F8-CE82EEEA3ED7}"/>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AD-4762-B0F8-CE82EEEA3ED7}"/>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AD-4762-B0F8-CE82EEEA3ED7}"/>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lte Haas Grotesk" panose="02000503000000020004" pitchFamily="2" charset="0"/>
                    <a:ea typeface="+mn-ea"/>
                    <a:cs typeface="+mn-cs"/>
                  </a:defRPr>
                </a:pPr>
                <a:endParaRPr lang="es-E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risultati2030!$D$6:$F$6</c:f>
              <c:numCache>
                <c:formatCode>General</c:formatCode>
                <c:ptCount val="3"/>
                <c:pt idx="0">
                  <c:v>2005</c:v>
                </c:pt>
                <c:pt idx="1">
                  <c:v>2017</c:v>
                </c:pt>
                <c:pt idx="2">
                  <c:v>2030</c:v>
                </c:pt>
              </c:numCache>
            </c:numRef>
          </c:cat>
          <c:val>
            <c:numRef>
              <c:f>risultati2030!$D$8:$F$8</c:f>
              <c:numCache>
                <c:formatCode>#,##0</c:formatCode>
                <c:ptCount val="3"/>
                <c:pt idx="0">
                  <c:v>0</c:v>
                </c:pt>
                <c:pt idx="1">
                  <c:v>784852</c:v>
                </c:pt>
                <c:pt idx="2">
                  <c:v>373668.33200000005</c:v>
                </c:pt>
              </c:numCache>
            </c:numRef>
          </c:val>
          <c:extLst>
            <c:ext xmlns:c16="http://schemas.microsoft.com/office/drawing/2014/chart" uri="{C3380CC4-5D6E-409C-BE32-E72D297353CC}">
              <c16:uniqueId val="{00000005-11AD-4762-B0F8-CE82EEEA3ED7}"/>
            </c:ext>
          </c:extLst>
        </c:ser>
        <c:dLbls>
          <c:showLegendKey val="0"/>
          <c:showVal val="0"/>
          <c:showCatName val="0"/>
          <c:showSerName val="0"/>
          <c:showPercent val="0"/>
          <c:showBubbleSize val="0"/>
        </c:dLbls>
        <c:gapWidth val="150"/>
        <c:overlap val="100"/>
        <c:axId val="1075650512"/>
        <c:axId val="1075651344"/>
      </c:barChart>
      <c:catAx>
        <c:axId val="107565051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lte Haas Grotesk" panose="02000503000000020004" pitchFamily="2" charset="0"/>
                <a:ea typeface="+mn-ea"/>
                <a:cs typeface="+mn-cs"/>
              </a:defRPr>
            </a:pPr>
            <a:endParaRPr lang="es-ES"/>
          </a:p>
        </c:txPr>
        <c:crossAx val="1075651344"/>
        <c:crosses val="autoZero"/>
        <c:auto val="1"/>
        <c:lblAlgn val="ctr"/>
        <c:lblOffset val="100"/>
        <c:noMultiLvlLbl val="0"/>
      </c:catAx>
      <c:valAx>
        <c:axId val="1075651344"/>
        <c:scaling>
          <c:orientation val="minMax"/>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Alte Haas Grotesk" panose="02000503000000020004" pitchFamily="2" charset="0"/>
                    <a:ea typeface="+mn-ea"/>
                    <a:cs typeface="+mn-cs"/>
                  </a:defRPr>
                </a:pPr>
                <a:r>
                  <a:rPr lang="it-IT" sz="1600" dirty="0"/>
                  <a:t>Climate-</a:t>
                </a:r>
                <a:r>
                  <a:rPr lang="it-IT" sz="1600" dirty="0" err="1"/>
                  <a:t>changing</a:t>
                </a:r>
                <a:r>
                  <a:rPr lang="it-IT" sz="1600" baseline="0" dirty="0"/>
                  <a:t> </a:t>
                </a:r>
                <a:r>
                  <a:rPr lang="it-IT" sz="1600" baseline="0" dirty="0" err="1"/>
                  <a:t>emissions</a:t>
                </a:r>
                <a:r>
                  <a:rPr lang="it-IT" sz="1600" dirty="0"/>
                  <a:t> (ton CO</a:t>
                </a:r>
                <a:r>
                  <a:rPr lang="it-IT" sz="1600" baseline="-25000" dirty="0"/>
                  <a:t>2</a:t>
                </a:r>
                <a:r>
                  <a:rPr lang="it-IT" sz="1600" dirty="0"/>
                  <a:t>)</a:t>
                </a:r>
              </a:p>
            </c:rich>
          </c:tx>
          <c:layout>
            <c:manualLayout>
              <c:xMode val="edge"/>
              <c:yMode val="edge"/>
              <c:x val="2.1244132276968194E-2"/>
              <c:y val="0.156960858592091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Alte Haas Grotesk" panose="02000503000000020004" pitchFamily="2" charset="0"/>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lte Haas Grotesk" panose="02000503000000020004" pitchFamily="2" charset="0"/>
                <a:ea typeface="+mn-ea"/>
                <a:cs typeface="+mn-cs"/>
              </a:defRPr>
            </a:pPr>
            <a:endParaRPr lang="es-ES"/>
          </a:p>
        </c:txPr>
        <c:crossAx val="10756505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lte Haas Grotesk" panose="02000503000000020004" pitchFamily="2"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11574919196794"/>
          <c:y val="9.694188381267746E-2"/>
          <c:w val="0.52814557044984445"/>
          <c:h val="0.84576284983212968"/>
        </c:manualLayout>
      </c:layout>
      <c:pieChart>
        <c:varyColors val="1"/>
        <c:ser>
          <c:idx val="0"/>
          <c:order val="0"/>
          <c:tx>
            <c:strRef>
              <c:f>azioni_in_corso!$D$161</c:f>
              <c:strCache>
                <c:ptCount val="1"/>
                <c:pt idx="0">
                  <c:v>Tons</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DFFA-444A-B7FD-BCD64C495B10}"/>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DFFA-444A-B7FD-BCD64C495B10}"/>
              </c:ext>
            </c:extLst>
          </c:dPt>
          <c:dPt>
            <c:idx val="2"/>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5-DFFA-444A-B7FD-BCD64C495B10}"/>
              </c:ext>
            </c:extLst>
          </c:dPt>
          <c:dPt>
            <c:idx val="3"/>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7-DFFA-444A-B7FD-BCD64C495B10}"/>
              </c:ext>
            </c:extLst>
          </c:dPt>
          <c:dPt>
            <c:idx val="4"/>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9-DFFA-444A-B7FD-BCD64C495B10}"/>
              </c:ext>
            </c:extLst>
          </c:dPt>
          <c:dLbls>
            <c:dLbl>
              <c:idx val="4"/>
              <c:layout>
                <c:manualLayout>
                  <c:x val="3.1292650918635172E-3"/>
                  <c:y val="8.6738116068824731E-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FFA-444A-B7FD-BCD64C495B10}"/>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lte Haas Grotesk" panose="02000503000000020004" pitchFamily="2" charset="0"/>
                    <a:ea typeface="+mn-ea"/>
                    <a:cs typeface="+mn-cs"/>
                  </a:defRPr>
                </a:pPr>
                <a:endParaRPr lang="es-E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azioni_in_corso!$C$162:$C$166</c:f>
              <c:strCache>
                <c:ptCount val="5"/>
                <c:pt idx="0">
                  <c:v>1. Una città con nuove energie a zero CO2</c:v>
                </c:pt>
                <c:pt idx="1">
                  <c:v>2. Una città più efficiente</c:v>
                </c:pt>
                <c:pt idx="2">
                  <c:v>3. Una città con reti e servizi intelligenti</c:v>
                </c:pt>
                <c:pt idx="3">
                  <c:v>4. Una città che si muove meglio</c:v>
                </c:pt>
                <c:pt idx="4">
                  <c:v>5. Una città con un’economia a basse emissioni</c:v>
                </c:pt>
              </c:strCache>
            </c:strRef>
          </c:cat>
          <c:val>
            <c:numRef>
              <c:f>azioni_in_corso!$D$162:$D$166</c:f>
              <c:numCache>
                <c:formatCode>#,##0</c:formatCode>
                <c:ptCount val="5"/>
                <c:pt idx="0">
                  <c:v>50477.3</c:v>
                </c:pt>
                <c:pt idx="1">
                  <c:v>80642.432000000001</c:v>
                </c:pt>
                <c:pt idx="2">
                  <c:v>73419.5</c:v>
                </c:pt>
                <c:pt idx="3">
                  <c:v>155584.6</c:v>
                </c:pt>
                <c:pt idx="4">
                  <c:v>12255.5</c:v>
                </c:pt>
              </c:numCache>
            </c:numRef>
          </c:val>
          <c:extLst>
            <c:ext xmlns:c16="http://schemas.microsoft.com/office/drawing/2014/chart" uri="{C3380CC4-5D6E-409C-BE32-E72D297353CC}">
              <c16:uniqueId val="{0000000A-DFFA-444A-B7FD-BCD64C495B1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600">
          <a:latin typeface="Alte Haas Grotesk" panose="02000503000000020004" pitchFamily="2"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europa.eu/energy/en/topics/energy-efficiency/energy-performance-of-buildings/energy-performance-buildings-directiv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94" name="Google Shape;9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it-IT"/>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29" name="Google Shape;22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it-I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42" name="Google Shape;24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it-I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56" name="Google Shape;25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it-I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latin typeface="Calibri"/>
              <a:ea typeface="Calibri"/>
              <a:cs typeface="Calibri"/>
              <a:sym typeface="Calibri"/>
            </a:endParaRPr>
          </a:p>
        </p:txBody>
      </p:sp>
      <p:sp>
        <p:nvSpPr>
          <p:cNvPr id="270" name="Google Shape;27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it-IT"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77" name="Google Shape;27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it-IT"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26" name="Google Shape;32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it-I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08" name="Google Shape;10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it-IT"/>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66" name="Google Shape;36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it-IT"/>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STANDARD SLIDE FOR TEXT PRESENTATIONS</a:t>
            </a:r>
            <a:endParaRPr/>
          </a:p>
        </p:txBody>
      </p:sp>
      <p:sp>
        <p:nvSpPr>
          <p:cNvPr id="492" name="Google Shape;49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STANDARD SLIDE FOR TEXT PRESENTATIONS</a:t>
            </a:r>
            <a:endParaRPr/>
          </a:p>
        </p:txBody>
      </p:sp>
      <p:sp>
        <p:nvSpPr>
          <p:cNvPr id="527" name="Google Shape;527;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STANDARD SLIDE FOR TEXT PRESENTATIONS</a:t>
            </a:r>
            <a:endParaRPr/>
          </a:p>
        </p:txBody>
      </p:sp>
      <p:sp>
        <p:nvSpPr>
          <p:cNvPr id="545" name="Google Shape;545;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STANDARD SLIDE FOR TEXT PRESENTATIONS</a:t>
            </a:r>
            <a:endParaRPr/>
          </a:p>
        </p:txBody>
      </p:sp>
      <p:sp>
        <p:nvSpPr>
          <p:cNvPr id="561" name="Google Shape;561;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STANDARD SLIDE FOR TEXT PRESENTATIONS</a:t>
            </a:r>
            <a:endParaRPr/>
          </a:p>
        </p:txBody>
      </p:sp>
      <p:sp>
        <p:nvSpPr>
          <p:cNvPr id="575" name="Google Shape;57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STANDARD SLIDE FOR TEXT PRESENTATIONS</a:t>
            </a:r>
            <a:endParaRPr/>
          </a:p>
        </p:txBody>
      </p:sp>
      <p:sp>
        <p:nvSpPr>
          <p:cNvPr id="590" name="Google Shape;590;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STANDARD SLIDE FOR TEXT PRESENTATIONS</a:t>
            </a:r>
            <a:endParaRPr/>
          </a:p>
        </p:txBody>
      </p:sp>
      <p:sp>
        <p:nvSpPr>
          <p:cNvPr id="599" name="Google Shape;599;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STANDARD SLIDE FOR TEXT PRESENTATIONS</a:t>
            </a:r>
            <a:endParaRPr/>
          </a:p>
        </p:txBody>
      </p:sp>
      <p:sp>
        <p:nvSpPr>
          <p:cNvPr id="612" name="Google Shape;612;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STANDARD SLIDE FOR TEXT PRESENTATIONS</a:t>
            </a:r>
            <a:endParaRPr/>
          </a:p>
        </p:txBody>
      </p:sp>
      <p:sp>
        <p:nvSpPr>
          <p:cNvPr id="625" name="Google Shape;625;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STANDARD SLIDE FOR TEXT PRESENTATIONS</a:t>
            </a:r>
            <a:endParaRPr/>
          </a:p>
        </p:txBody>
      </p:sp>
      <p:sp>
        <p:nvSpPr>
          <p:cNvPr id="638" name="Google Shape;638;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STANDARD SLIDE FOR TEXT PRESENTATIONS</a:t>
            </a:r>
            <a:endParaRPr/>
          </a:p>
        </p:txBody>
      </p:sp>
      <p:sp>
        <p:nvSpPr>
          <p:cNvPr id="651" name="Google Shape;65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STANDARD SLIDE FOR TEXT PRESENTATIONS</a:t>
            </a:r>
            <a:endParaRPr/>
          </a:p>
        </p:txBody>
      </p:sp>
      <p:sp>
        <p:nvSpPr>
          <p:cNvPr id="669" name="Google Shape;669;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39:notes"/>
          <p:cNvSpPr txBox="1"/>
          <p:nvPr>
            <p:ph idx="1" type="body"/>
          </p:nvPr>
        </p:nvSpPr>
        <p:spPr>
          <a:xfrm>
            <a:off x="685800" y="4400640"/>
            <a:ext cx="5483880" cy="35978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820" name="Google Shape;820;p39:notes"/>
          <p:cNvSpPr/>
          <p:nvPr/>
        </p:nvSpPr>
        <p:spPr>
          <a:xfrm>
            <a:off x="3884760" y="8685360"/>
            <a:ext cx="2969280" cy="4561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lang="it-IT" sz="1200" strike="noStrike">
                <a:solidFill>
                  <a:srgbClr val="000000"/>
                </a:solidFill>
                <a:latin typeface="Calibri"/>
                <a:ea typeface="Calibri"/>
                <a:cs typeface="Calibri"/>
                <a:sym typeface="Calibri"/>
              </a:rPr>
              <a:t>‹#›</a:t>
            </a:fld>
            <a:endParaRPr b="0" sz="1200" strike="noStrike">
              <a:solidFill>
                <a:schemeClr val="dk1"/>
              </a:solidFill>
              <a:latin typeface="Arial"/>
              <a:ea typeface="Arial"/>
              <a:cs typeface="Arial"/>
              <a:sym typeface="Arial"/>
            </a:endParaRPr>
          </a:p>
        </p:txBody>
      </p:sp>
      <p:sp>
        <p:nvSpPr>
          <p:cNvPr id="821" name="Google Shape;82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STANDARD SLIDE FOR TEXT PRESENTATIONS</a:t>
            </a:r>
            <a:endParaRPr/>
          </a:p>
        </p:txBody>
      </p:sp>
      <p:sp>
        <p:nvSpPr>
          <p:cNvPr id="135" name="Google Shape;13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8" name="Google Shape;828;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STANDARD SLIDE FOR TEXT PRESENTATIONS</a:t>
            </a:r>
            <a:endParaRPr/>
          </a:p>
        </p:txBody>
      </p:sp>
      <p:sp>
        <p:nvSpPr>
          <p:cNvPr id="829" name="Google Shape;829;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rgbClr val="7BCEFF"/>
              </a:buClr>
              <a:buSzPts val="1200"/>
              <a:buFont typeface="Calibri"/>
              <a:buAutoNum type="arabicPeriod"/>
            </a:pPr>
            <a:r>
              <a:rPr b="0" lang="it-IT" sz="1200">
                <a:solidFill>
                  <a:srgbClr val="002060"/>
                </a:solidFill>
                <a:latin typeface="Arial"/>
                <a:ea typeface="Arial"/>
                <a:cs typeface="Arial"/>
                <a:sym typeface="Arial"/>
              </a:rPr>
              <a:t>On one side and continuing with what we began with the first BUILD UPON, </a:t>
            </a:r>
            <a:r>
              <a:rPr b="1" lang="it-IT" sz="1200">
                <a:solidFill>
                  <a:srgbClr val="002060"/>
                </a:solidFill>
                <a:latin typeface="Arial"/>
                <a:ea typeface="Arial"/>
                <a:cs typeface="Arial"/>
                <a:sym typeface="Arial"/>
              </a:rPr>
              <a:t>Buildings renovation is crucial for the decarbonisation objective in 2050 </a:t>
            </a:r>
            <a:r>
              <a:rPr b="0" lang="it-IT" sz="1200">
                <a:solidFill>
                  <a:srgbClr val="002060"/>
                </a:solidFill>
                <a:latin typeface="Arial"/>
                <a:ea typeface="Arial"/>
                <a:cs typeface="Arial"/>
                <a:sym typeface="Arial"/>
              </a:rPr>
              <a:t>as they are responsible for 36% of the overall CO2 emissions</a:t>
            </a:r>
            <a:endParaRPr/>
          </a:p>
          <a:p>
            <a:pPr indent="-457200" lvl="0" marL="457200" rtl="0" algn="l">
              <a:spcBef>
                <a:spcPts val="3000"/>
              </a:spcBef>
              <a:spcAft>
                <a:spcPts val="0"/>
              </a:spcAft>
              <a:buClr>
                <a:srgbClr val="7BCEFF"/>
              </a:buClr>
              <a:buSzPts val="1200"/>
              <a:buFont typeface="Calibri"/>
              <a:buAutoNum type="arabicPeriod"/>
            </a:pPr>
            <a:r>
              <a:rPr b="0" lang="it-IT" sz="1200">
                <a:solidFill>
                  <a:srgbClr val="002060"/>
                </a:solidFill>
                <a:latin typeface="Arial"/>
                <a:ea typeface="Arial"/>
                <a:cs typeface="Arial"/>
                <a:sym typeface="Arial"/>
              </a:rPr>
              <a:t>Related to this all the countries of the EU have a mandate to create and update </a:t>
            </a:r>
            <a:r>
              <a:rPr b="1" lang="it-IT" sz="1200">
                <a:solidFill>
                  <a:srgbClr val="002060"/>
                </a:solidFill>
                <a:latin typeface="Arial"/>
                <a:ea typeface="Arial"/>
                <a:cs typeface="Arial"/>
                <a:sym typeface="Arial"/>
              </a:rPr>
              <a:t>Long Term Renovation Strategies</a:t>
            </a:r>
            <a:r>
              <a:rPr b="0" lang="it-IT" sz="1200">
                <a:solidFill>
                  <a:srgbClr val="002060"/>
                </a:solidFill>
                <a:latin typeface="Arial"/>
                <a:ea typeface="Arial"/>
                <a:cs typeface="Arial"/>
                <a:sym typeface="Arial"/>
              </a:rPr>
              <a:t>, an obligation derived from the </a:t>
            </a:r>
            <a:r>
              <a:rPr b="1" lang="it-IT" sz="1200" u="sng">
                <a:solidFill>
                  <a:srgbClr val="002060"/>
                </a:solidFill>
                <a:latin typeface="Arial"/>
                <a:ea typeface="Arial"/>
                <a:cs typeface="Arial"/>
                <a:sym typeface="Arial"/>
                <a:hlinkClick r:id="rId2">
                  <a:extLst>
                    <a:ext uri="{A12FA001-AC4F-418D-AE19-62706E023703}">
                      <ahyp:hlinkClr val="tx"/>
                    </a:ext>
                  </a:extLst>
                </a:hlinkClick>
              </a:rPr>
              <a:t>Energy performance of buildings directive </a:t>
            </a:r>
            <a:r>
              <a:rPr b="0" lang="it-IT" sz="1200">
                <a:solidFill>
                  <a:srgbClr val="002060"/>
                </a:solidFill>
                <a:latin typeface="Arial"/>
                <a:ea typeface="Arial"/>
                <a:cs typeface="Arial"/>
                <a:sym typeface="Arial"/>
              </a:rPr>
              <a:t>(</a:t>
            </a:r>
            <a:r>
              <a:rPr lang="it-IT" sz="1200">
                <a:solidFill>
                  <a:srgbClr val="002060"/>
                </a:solidFill>
                <a:latin typeface="Arial"/>
                <a:ea typeface="Arial"/>
                <a:cs typeface="Arial"/>
                <a:sym typeface="Arial"/>
              </a:rPr>
              <a:t>EPBD).  So the Long-Term Renovation Strategies are the key instrument at national </a:t>
            </a:r>
            <a:r>
              <a:rPr b="1" lang="it-IT" sz="1200">
                <a:solidFill>
                  <a:srgbClr val="002060"/>
                </a:solidFill>
                <a:latin typeface="Arial"/>
                <a:ea typeface="Arial"/>
                <a:cs typeface="Arial"/>
                <a:sym typeface="Arial"/>
              </a:rPr>
              <a:t>level to achieve the decarbonization of our building stock</a:t>
            </a:r>
            <a:endParaRPr/>
          </a:p>
          <a:p>
            <a:pPr indent="-457200" lvl="0" marL="457200" rtl="0" algn="l">
              <a:spcBef>
                <a:spcPts val="3000"/>
              </a:spcBef>
              <a:spcAft>
                <a:spcPts val="0"/>
              </a:spcAft>
              <a:buClr>
                <a:srgbClr val="7BCEFF"/>
              </a:buClr>
              <a:buSzPts val="1200"/>
              <a:buFont typeface="Calibri"/>
              <a:buAutoNum type="arabicPeriod"/>
            </a:pPr>
            <a:r>
              <a:rPr b="0" lang="it-IT" sz="1200">
                <a:solidFill>
                  <a:srgbClr val="002060"/>
                </a:solidFill>
                <a:latin typeface="Arial"/>
                <a:ea typeface="Arial"/>
                <a:cs typeface="Arial"/>
                <a:sym typeface="Arial"/>
              </a:rPr>
              <a:t>At the same time</a:t>
            </a:r>
            <a:r>
              <a:rPr b="1" lang="it-IT" sz="1200">
                <a:solidFill>
                  <a:srgbClr val="002060"/>
                </a:solidFill>
                <a:latin typeface="Arial"/>
                <a:ea typeface="Arial"/>
                <a:cs typeface="Arial"/>
                <a:sym typeface="Arial"/>
              </a:rPr>
              <a:t>, Cities are the protagonists </a:t>
            </a:r>
            <a:r>
              <a:rPr lang="it-IT" sz="1200">
                <a:solidFill>
                  <a:srgbClr val="002060"/>
                </a:solidFill>
                <a:latin typeface="Arial"/>
                <a:ea typeface="Arial"/>
                <a:cs typeface="Arial"/>
                <a:sym typeface="Arial"/>
              </a:rPr>
              <a:t>where the real action takes place, so we understand that working at local and municipal scale is key</a:t>
            </a:r>
            <a:endParaRPr/>
          </a:p>
          <a:p>
            <a:pPr indent="-457200" lvl="0" marL="457200" rtl="0" algn="l">
              <a:spcBef>
                <a:spcPts val="3000"/>
              </a:spcBef>
              <a:spcAft>
                <a:spcPts val="0"/>
              </a:spcAft>
              <a:buClr>
                <a:srgbClr val="7BCEFF"/>
              </a:buClr>
              <a:buSzPts val="1200"/>
              <a:buFont typeface="Calibri"/>
              <a:buAutoNum type="arabicPeriod"/>
            </a:pPr>
            <a:r>
              <a:rPr lang="it-IT" sz="1200">
                <a:solidFill>
                  <a:srgbClr val="002060"/>
                </a:solidFill>
                <a:latin typeface="Arial"/>
                <a:ea typeface="Arial"/>
                <a:cs typeface="Arial"/>
                <a:sym typeface="Arial"/>
              </a:rPr>
              <a:t>Finally, we have a pending issue in </a:t>
            </a:r>
            <a:r>
              <a:rPr b="1" lang="it-IT" sz="1200">
                <a:solidFill>
                  <a:srgbClr val="002060"/>
                </a:solidFill>
                <a:latin typeface="Arial"/>
                <a:ea typeface="Arial"/>
                <a:cs typeface="Arial"/>
                <a:sym typeface="Arial"/>
              </a:rPr>
              <a:t>tracking progress </a:t>
            </a:r>
            <a:r>
              <a:rPr lang="it-IT" sz="1200">
                <a:solidFill>
                  <a:srgbClr val="002060"/>
                </a:solidFill>
                <a:latin typeface="Arial"/>
                <a:ea typeface="Arial"/>
                <a:cs typeface="Arial"/>
                <a:sym typeface="Arial"/>
              </a:rPr>
              <a:t>through monitoring and reporting the progress and effects of Long-term Renovation Strategies, something that is mandatory since the last update of the EPBD</a:t>
            </a:r>
            <a:endParaRPr/>
          </a:p>
        </p:txBody>
      </p:sp>
      <p:sp>
        <p:nvSpPr>
          <p:cNvPr id="149" name="Google Shape;14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71" name="Google Shape;17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7BCEFF"/>
              </a:buClr>
              <a:buSzPts val="1200"/>
              <a:buFont typeface="Calibri"/>
              <a:buNone/>
            </a:pPr>
            <a:r>
              <a:t/>
            </a:r>
            <a:endParaRPr/>
          </a:p>
        </p:txBody>
      </p:sp>
      <p:sp>
        <p:nvSpPr>
          <p:cNvPr id="186" name="Google Shape;18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Also 8 pilot cities will be collaborating in this Project, where the Impact Framework has been tested.</a:t>
            </a:r>
            <a:endParaRPr/>
          </a:p>
          <a:p>
            <a:pPr indent="0" lvl="0" marL="0" rtl="0" algn="l">
              <a:spcBef>
                <a:spcPts val="0"/>
              </a:spcBef>
              <a:spcAft>
                <a:spcPts val="0"/>
              </a:spcAft>
              <a:buNone/>
            </a:pPr>
            <a:r>
              <a:rPr lang="it-IT"/>
              <a:t>Mention NSG</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And you, the 24 follower cities (3 per country), still to be completely defined</a:t>
            </a:r>
            <a:endParaRPr/>
          </a:p>
        </p:txBody>
      </p:sp>
      <p:sp>
        <p:nvSpPr>
          <p:cNvPr id="199" name="Google Shape;19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5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5" name="Google Shape;75;p5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5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5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5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Disposition personnalisée">
  <p:cSld name="5_Disposition personnalisée">
    <p:spTree>
      <p:nvGrpSpPr>
        <p:cNvPr id="16" name="Shape 16"/>
        <p:cNvGrpSpPr/>
        <p:nvPr/>
      </p:nvGrpSpPr>
      <p:grpSpPr>
        <a:xfrm>
          <a:off x="0" y="0"/>
          <a:ext cx="0" cy="0"/>
          <a:chOff x="0" y="0"/>
          <a:chExt cx="0" cy="0"/>
        </a:xfrm>
      </p:grpSpPr>
      <p:pic>
        <p:nvPicPr>
          <p:cNvPr id="17" name="Google Shape;17;p43"/>
          <p:cNvPicPr preferRelativeResize="0"/>
          <p:nvPr/>
        </p:nvPicPr>
        <p:blipFill rotWithShape="1">
          <a:blip r:embed="rId2">
            <a:alphaModFix/>
          </a:blip>
          <a:srcRect b="0" l="0" r="0" t="0"/>
          <a:stretch/>
        </p:blipFill>
        <p:spPr>
          <a:xfrm>
            <a:off x="10164089" y="5683952"/>
            <a:ext cx="1506801" cy="849827"/>
          </a:xfrm>
          <a:prstGeom prst="rect">
            <a:avLst/>
          </a:prstGeom>
          <a:noFill/>
          <a:ln>
            <a:noFill/>
          </a:ln>
        </p:spPr>
      </p:pic>
      <p:sp>
        <p:nvSpPr>
          <p:cNvPr id="18" name="Google Shape;18;p43"/>
          <p:cNvSpPr txBox="1"/>
          <p:nvPr>
            <p:ph type="title"/>
          </p:nvPr>
        </p:nvSpPr>
        <p:spPr>
          <a:xfrm>
            <a:off x="220156" y="318905"/>
            <a:ext cx="3317701" cy="37414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625D5C"/>
              </a:buClr>
              <a:buSzPts val="4800"/>
              <a:buFont typeface="Arial"/>
              <a:buNone/>
              <a:defRPr sz="4800">
                <a:solidFill>
                  <a:srgbClr val="625D5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3"/>
          <p:cNvSpPr txBox="1"/>
          <p:nvPr>
            <p:ph idx="1" type="body"/>
          </p:nvPr>
        </p:nvSpPr>
        <p:spPr>
          <a:xfrm>
            <a:off x="4443813" y="1616204"/>
            <a:ext cx="7227077" cy="1243204"/>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52B1CE"/>
              </a:buClr>
              <a:buSzPts val="3200"/>
              <a:buFont typeface="Noto Sans Symbols"/>
              <a:buChar char="▶"/>
              <a:defRPr sz="3200">
                <a:solidFill>
                  <a:srgbClr val="625D5C"/>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43"/>
          <p:cNvPicPr preferRelativeResize="0"/>
          <p:nvPr/>
        </p:nvPicPr>
        <p:blipFill rotWithShape="1">
          <a:blip r:embed="rId3">
            <a:alphaModFix/>
          </a:blip>
          <a:srcRect b="0" l="0" r="0" t="0"/>
          <a:stretch/>
        </p:blipFill>
        <p:spPr>
          <a:xfrm>
            <a:off x="415636" y="6050500"/>
            <a:ext cx="1688163" cy="610336"/>
          </a:xfrm>
          <a:prstGeom prst="rect">
            <a:avLst/>
          </a:prstGeom>
          <a:noFill/>
          <a:ln>
            <a:noFill/>
          </a:ln>
        </p:spPr>
      </p:pic>
      <p:pic>
        <p:nvPicPr>
          <p:cNvPr descr="Une image contenant transport&#10;&#10;Description générée avec un niveau de confiance élevé" id="21" name="Google Shape;21;p43"/>
          <p:cNvPicPr preferRelativeResize="0"/>
          <p:nvPr/>
        </p:nvPicPr>
        <p:blipFill rotWithShape="1">
          <a:blip r:embed="rId4">
            <a:alphaModFix/>
          </a:blip>
          <a:srcRect b="0" l="0" r="0" t="0"/>
          <a:stretch/>
        </p:blipFill>
        <p:spPr>
          <a:xfrm>
            <a:off x="5709034" y="6045136"/>
            <a:ext cx="773932" cy="5158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22" name="Shape 22"/>
        <p:cNvGrpSpPr/>
        <p:nvPr/>
      </p:nvGrpSpPr>
      <p:grpSpPr>
        <a:xfrm>
          <a:off x="0" y="0"/>
          <a:ext cx="0" cy="0"/>
          <a:chOff x="0" y="0"/>
          <a:chExt cx="0" cy="0"/>
        </a:xfrm>
      </p:grpSpPr>
      <p:sp>
        <p:nvSpPr>
          <p:cNvPr id="23" name="Google Shape;23;p4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4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4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4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4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4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4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7.gif"/><Relationship Id="rId7"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33.jpg"/><Relationship Id="rId7"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5.jp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24.png"/><Relationship Id="rId7"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0.jpg"/><Relationship Id="rId4" Type="http://schemas.openxmlformats.org/officeDocument/2006/relationships/image" Target="../media/image29.png"/><Relationship Id="rId5"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0.jpg"/><Relationship Id="rId4" Type="http://schemas.openxmlformats.org/officeDocument/2006/relationships/image" Target="../media/image29.png"/><Relationship Id="rId5"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jpg"/><Relationship Id="rId4" Type="http://schemas.openxmlformats.org/officeDocument/2006/relationships/image" Target="../media/image8.png"/><Relationship Id="rId9" Type="http://schemas.openxmlformats.org/officeDocument/2006/relationships/image" Target="../media/image43.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20.jpg"/><Relationship Id="rId8"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20.jpg"/><Relationship Id="rId8" Type="http://schemas.openxmlformats.org/officeDocument/2006/relationships/image" Target="../media/image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20.jpg"/><Relationship Id="rId8"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20.jpg"/><Relationship Id="rId8"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1.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38.jpg"/><Relationship Id="rId7" Type="http://schemas.openxmlformats.org/officeDocument/2006/relationships/image" Target="../media/image45.png"/><Relationship Id="rId8" Type="http://schemas.openxmlformats.org/officeDocument/2006/relationships/image" Target="../media/image52.png"/></Relationships>
</file>

<file path=ppt/slides/_rels/slide28.xml.rels><?xml version="1.0" encoding="UTF-8" standalone="yes"?><Relationships xmlns="http://schemas.openxmlformats.org/package/2006/relationships"><Relationship Id="rId11" Type="http://schemas.openxmlformats.org/officeDocument/2006/relationships/image" Target="../media/image40.jpg"/><Relationship Id="rId10" Type="http://schemas.openxmlformats.org/officeDocument/2006/relationships/image" Target="../media/image46.jpg"/><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1.png"/><Relationship Id="rId4" Type="http://schemas.openxmlformats.org/officeDocument/2006/relationships/image" Target="../media/image7.png"/><Relationship Id="rId9" Type="http://schemas.openxmlformats.org/officeDocument/2006/relationships/image" Target="../media/image39.jpg"/><Relationship Id="rId5" Type="http://schemas.openxmlformats.org/officeDocument/2006/relationships/image" Target="../media/image10.png"/><Relationship Id="rId6" Type="http://schemas.openxmlformats.org/officeDocument/2006/relationships/image" Target="../media/image49.jpg"/><Relationship Id="rId7" Type="http://schemas.openxmlformats.org/officeDocument/2006/relationships/image" Target="../media/image47.jpg"/><Relationship Id="rId8" Type="http://schemas.openxmlformats.org/officeDocument/2006/relationships/image" Target="../media/image5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41.png"/><Relationship Id="rId5" Type="http://schemas.openxmlformats.org/officeDocument/2006/relationships/image" Target="../media/image7.png"/><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41.png"/><Relationship Id="rId5" Type="http://schemas.openxmlformats.org/officeDocument/2006/relationships/image" Target="../media/image7.png"/><Relationship Id="rId6"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1.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4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1.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4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1.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4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1.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3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1.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3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1.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chart" Target="../charts/chart1.xml"/></Relationships>
</file>

<file path=ppt/slides/_rels/slide38.xml.rels><?xml version="1.0" encoding="UTF-8" standalone="yes"?><Relationships xmlns="http://schemas.openxmlformats.org/package/2006/relationships"><Relationship Id="rId11" Type="http://schemas.openxmlformats.org/officeDocument/2006/relationships/image" Target="../media/image63.jpg"/><Relationship Id="rId10" Type="http://schemas.openxmlformats.org/officeDocument/2006/relationships/image" Target="../media/image54.jpg"/><Relationship Id="rId13" Type="http://schemas.openxmlformats.org/officeDocument/2006/relationships/image" Target="../media/image56.jpg"/><Relationship Id="rId12" Type="http://schemas.openxmlformats.org/officeDocument/2006/relationships/image" Target="../media/image55.jpg"/><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1.png"/><Relationship Id="rId4" Type="http://schemas.openxmlformats.org/officeDocument/2006/relationships/image" Target="../media/image7.png"/><Relationship Id="rId9" Type="http://schemas.openxmlformats.org/officeDocument/2006/relationships/image" Target="../media/image53.jpg"/><Relationship Id="rId15" Type="http://schemas.openxmlformats.org/officeDocument/2006/relationships/image" Target="../media/image57.jpg"/><Relationship Id="rId14" Type="http://schemas.openxmlformats.org/officeDocument/2006/relationships/image" Target="../media/image62.jpg"/><Relationship Id="rId17" Type="http://schemas.openxmlformats.org/officeDocument/2006/relationships/image" Target="../media/image64.jpg"/><Relationship Id="rId16" Type="http://schemas.openxmlformats.org/officeDocument/2006/relationships/image" Target="../media/image65.jpg"/><Relationship Id="rId5" Type="http://schemas.openxmlformats.org/officeDocument/2006/relationships/image" Target="../media/image10.png"/><Relationship Id="rId6" Type="http://schemas.openxmlformats.org/officeDocument/2006/relationships/chart" Target="../charts/chart2.xml"/><Relationship Id="rId7" Type="http://schemas.openxmlformats.org/officeDocument/2006/relationships/image" Target="../media/image60.jpg"/><Relationship Id="rId8" Type="http://schemas.openxmlformats.org/officeDocument/2006/relationships/image" Target="../media/image5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mailto:venetoadapt@comune.padova.it" TargetMode="Externa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61.png"/><Relationship Id="rId4" Type="http://schemas.openxmlformats.org/officeDocument/2006/relationships/image" Target="../media/image58.jpg"/><Relationship Id="rId5" Type="http://schemas.openxmlformats.org/officeDocument/2006/relationships/image" Target="../media/image7.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hyperlink" Target="http://www.worldgbc.org/BUILD-UPON" TargetMode="External"/><Relationship Id="rId12"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image" Target="../media/image14.jpg"/><Relationship Id="rId6" Type="http://schemas.openxmlformats.org/officeDocument/2006/relationships/image" Target="../media/image13.jpg"/><Relationship Id="rId7" Type="http://schemas.openxmlformats.org/officeDocument/2006/relationships/image" Target="../media/image16.jpg"/><Relationship Id="rId8"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5.jpg"/><Relationship Id="rId7" Type="http://schemas.openxmlformats.org/officeDocument/2006/relationships/hyperlink" Target="http://www.worldgbc.org/BUILD-UP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5.jpg"/><Relationship Id="rId7" Type="http://schemas.openxmlformats.org/officeDocument/2006/relationships/hyperlink" Target="http://www.worldgbc.org/BUILD-UP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1.jpg"/><Relationship Id="rId4" Type="http://schemas.openxmlformats.org/officeDocument/2006/relationships/image" Target="../media/image27.jpg"/><Relationship Id="rId9" Type="http://schemas.openxmlformats.org/officeDocument/2006/relationships/image" Target="../media/image20.jpg"/><Relationship Id="rId5" Type="http://schemas.openxmlformats.org/officeDocument/2006/relationships/image" Target="../media/image32.jpg"/><Relationship Id="rId6" Type="http://schemas.openxmlformats.org/officeDocument/2006/relationships/image" Target="../media/image22.jpg"/><Relationship Id="rId7" Type="http://schemas.openxmlformats.org/officeDocument/2006/relationships/image" Target="../media/image18.jpg"/><Relationship Id="rId8"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
          <p:cNvPicPr preferRelativeResize="0"/>
          <p:nvPr/>
        </p:nvPicPr>
        <p:blipFill rotWithShape="1">
          <a:blip r:embed="rId3">
            <a:alphaModFix/>
          </a:blip>
          <a:srcRect b="0" l="0" r="0" t="0"/>
          <a:stretch/>
        </p:blipFill>
        <p:spPr>
          <a:xfrm>
            <a:off x="0" y="-19664"/>
            <a:ext cx="12187084" cy="6897327"/>
          </a:xfrm>
          <a:prstGeom prst="rect">
            <a:avLst/>
          </a:prstGeom>
          <a:noFill/>
          <a:ln>
            <a:noFill/>
          </a:ln>
        </p:spPr>
      </p:pic>
      <p:pic>
        <p:nvPicPr>
          <p:cNvPr id="97" name="Google Shape;97;p1"/>
          <p:cNvPicPr preferRelativeResize="0"/>
          <p:nvPr/>
        </p:nvPicPr>
        <p:blipFill rotWithShape="1">
          <a:blip r:embed="rId4">
            <a:alphaModFix/>
          </a:blip>
          <a:srcRect b="0" l="0" r="0" t="0"/>
          <a:stretch/>
        </p:blipFill>
        <p:spPr>
          <a:xfrm>
            <a:off x="-4916" y="-19664"/>
            <a:ext cx="12196916" cy="6897326"/>
          </a:xfrm>
          <a:prstGeom prst="rect">
            <a:avLst/>
          </a:prstGeom>
          <a:noFill/>
          <a:ln>
            <a:noFill/>
          </a:ln>
        </p:spPr>
      </p:pic>
      <p:sp>
        <p:nvSpPr>
          <p:cNvPr id="98" name="Google Shape;98;p1"/>
          <p:cNvSpPr/>
          <p:nvPr/>
        </p:nvSpPr>
        <p:spPr>
          <a:xfrm>
            <a:off x="8255214" y="5505641"/>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99" name="Google Shape;99;p1"/>
          <p:cNvPicPr preferRelativeResize="0"/>
          <p:nvPr/>
        </p:nvPicPr>
        <p:blipFill rotWithShape="1">
          <a:blip r:embed="rId5">
            <a:alphaModFix/>
          </a:blip>
          <a:srcRect b="0" l="0" r="0" t="0"/>
          <a:stretch/>
        </p:blipFill>
        <p:spPr>
          <a:xfrm>
            <a:off x="11253701" y="5710241"/>
            <a:ext cx="674914" cy="450774"/>
          </a:xfrm>
          <a:prstGeom prst="rect">
            <a:avLst/>
          </a:prstGeom>
          <a:noFill/>
          <a:ln>
            <a:noFill/>
          </a:ln>
        </p:spPr>
      </p:pic>
      <p:pic>
        <p:nvPicPr>
          <p:cNvPr id="100" name="Google Shape;100;p1"/>
          <p:cNvPicPr preferRelativeResize="0"/>
          <p:nvPr/>
        </p:nvPicPr>
        <p:blipFill rotWithShape="1">
          <a:blip r:embed="rId6">
            <a:alphaModFix/>
          </a:blip>
          <a:srcRect b="0" l="0" r="0" t="0"/>
          <a:stretch/>
        </p:blipFill>
        <p:spPr>
          <a:xfrm>
            <a:off x="9907786" y="5596685"/>
            <a:ext cx="1099222" cy="620737"/>
          </a:xfrm>
          <a:prstGeom prst="rect">
            <a:avLst/>
          </a:prstGeom>
          <a:noFill/>
          <a:ln>
            <a:noFill/>
          </a:ln>
        </p:spPr>
      </p:pic>
      <p:sp>
        <p:nvSpPr>
          <p:cNvPr id="101" name="Google Shape;101;p1"/>
          <p:cNvSpPr/>
          <p:nvPr/>
        </p:nvSpPr>
        <p:spPr>
          <a:xfrm>
            <a:off x="8900302" y="6515164"/>
            <a:ext cx="3291697" cy="20005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300"/>
              <a:buFont typeface="Arial"/>
              <a:buNone/>
            </a:pPr>
            <a:r>
              <a:rPr b="0" i="0" lang="it-IT" sz="1300" u="none" cap="none" strike="noStrike">
                <a:solidFill>
                  <a:schemeClr val="lt1"/>
                </a:solidFill>
                <a:latin typeface="Arial"/>
                <a:ea typeface="Arial"/>
                <a:cs typeface="Arial"/>
                <a:sym typeface="Arial"/>
              </a:rPr>
              <a:t>WWW.WORLDGBC.ORG/BUILD-UPON</a:t>
            </a:r>
            <a:endParaRPr b="0" i="0" sz="1800" u="none" cap="none" strike="noStrike">
              <a:solidFill>
                <a:schemeClr val="dk1"/>
              </a:solidFill>
              <a:latin typeface="Arial"/>
              <a:ea typeface="Arial"/>
              <a:cs typeface="Arial"/>
              <a:sym typeface="Arial"/>
            </a:endParaRPr>
          </a:p>
        </p:txBody>
      </p:sp>
      <p:sp>
        <p:nvSpPr>
          <p:cNvPr id="102" name="Google Shape;102;p1"/>
          <p:cNvSpPr/>
          <p:nvPr/>
        </p:nvSpPr>
        <p:spPr>
          <a:xfrm>
            <a:off x="171082" y="180353"/>
            <a:ext cx="1110964" cy="20005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300"/>
              <a:buFont typeface="Arial"/>
              <a:buNone/>
            </a:pPr>
            <a:r>
              <a:rPr b="0" i="0" lang="it-IT" sz="1300" u="none" cap="none" strike="noStrike">
                <a:solidFill>
                  <a:schemeClr val="lt1"/>
                </a:solidFill>
                <a:latin typeface="Arial"/>
                <a:ea typeface="Arial"/>
                <a:cs typeface="Arial"/>
                <a:sym typeface="Arial"/>
              </a:rPr>
              <a:t>#BUILDUPON</a:t>
            </a:r>
            <a:endParaRPr b="0" i="0" sz="1800" u="none" cap="none" strike="noStrike">
              <a:solidFill>
                <a:schemeClr val="dk1"/>
              </a:solidFill>
              <a:latin typeface="Arial"/>
              <a:ea typeface="Arial"/>
              <a:cs typeface="Arial"/>
              <a:sym typeface="Arial"/>
            </a:endParaRPr>
          </a:p>
        </p:txBody>
      </p:sp>
      <p:sp>
        <p:nvSpPr>
          <p:cNvPr id="103" name="Google Shape;103;p1"/>
          <p:cNvSpPr/>
          <p:nvPr/>
        </p:nvSpPr>
        <p:spPr>
          <a:xfrm>
            <a:off x="2133836" y="1341139"/>
            <a:ext cx="9119865" cy="48016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it-IT" sz="7200" u="none" cap="none" strike="noStrike">
                <a:solidFill>
                  <a:schemeClr val="lt1"/>
                </a:solidFill>
                <a:latin typeface="Arial"/>
                <a:ea typeface="Arial"/>
                <a:cs typeface="Arial"/>
                <a:sym typeface="Arial"/>
              </a:rPr>
              <a:t>BUILD UPON</a:t>
            </a:r>
            <a:r>
              <a:rPr b="0" baseline="30000" i="0" lang="it-IT" sz="7200" u="none" cap="none" strike="noStrike">
                <a:solidFill>
                  <a:schemeClr val="lt1"/>
                </a:solidFill>
                <a:latin typeface="Arial"/>
                <a:ea typeface="Arial"/>
                <a:cs typeface="Arial"/>
                <a:sym typeface="Arial"/>
              </a:rPr>
              <a:t>2</a:t>
            </a:r>
            <a:r>
              <a:rPr b="0" i="0" lang="it-IT" sz="7200" u="none" cap="none" strike="noStrike">
                <a:solidFill>
                  <a:schemeClr val="lt1"/>
                </a:solidFill>
                <a:latin typeface="Arial"/>
                <a:ea typeface="Arial"/>
                <a:cs typeface="Arial"/>
                <a:sym typeface="Arial"/>
              </a:rPr>
              <a:t> </a:t>
            </a:r>
            <a:br>
              <a:rPr b="0" i="0" lang="it-IT" sz="7200" u="none" cap="none" strike="noStrike">
                <a:solidFill>
                  <a:schemeClr val="lt1"/>
                </a:solidFill>
                <a:latin typeface="Roboto"/>
                <a:ea typeface="Roboto"/>
                <a:cs typeface="Roboto"/>
                <a:sym typeface="Roboto"/>
              </a:rPr>
            </a:br>
            <a:r>
              <a:rPr b="1" i="0" lang="it-IT" sz="4400" u="none" cap="none" strike="noStrike">
                <a:solidFill>
                  <a:schemeClr val="lt1"/>
                </a:solidFill>
                <a:latin typeface="Arial"/>
                <a:ea typeface="Arial"/>
                <a:cs typeface="Arial"/>
                <a:sym typeface="Arial"/>
              </a:rPr>
              <a:t>A Multi-level Energy Renovation </a:t>
            </a:r>
            <a:endParaRPr/>
          </a:p>
          <a:p>
            <a:pPr indent="0" lvl="0" marL="0" marR="0" rtl="0" algn="l">
              <a:spcBef>
                <a:spcPts val="0"/>
              </a:spcBef>
              <a:spcAft>
                <a:spcPts val="0"/>
              </a:spcAft>
              <a:buNone/>
            </a:pPr>
            <a:r>
              <a:rPr b="1" lang="it-IT" sz="4400">
                <a:solidFill>
                  <a:schemeClr val="lt1"/>
                </a:solidFill>
                <a:latin typeface="Arial"/>
                <a:ea typeface="Arial"/>
                <a:cs typeface="Arial"/>
                <a:sym typeface="Arial"/>
              </a:rPr>
              <a:t>Impact Framework </a:t>
            </a:r>
            <a:endParaRPr/>
          </a:p>
          <a:p>
            <a:pPr indent="0" lvl="0" marL="0" marR="0" rtl="0" algn="l">
              <a:spcBef>
                <a:spcPts val="600"/>
              </a:spcBef>
              <a:spcAft>
                <a:spcPts val="0"/>
              </a:spcAft>
              <a:buClr>
                <a:schemeClr val="lt1"/>
              </a:buClr>
              <a:buSzPts val="3200"/>
              <a:buFont typeface="Arial"/>
              <a:buNone/>
            </a:pPr>
            <a:r>
              <a:rPr lang="it-IT" sz="3200">
                <a:solidFill>
                  <a:schemeClr val="lt1"/>
                </a:solidFill>
                <a:latin typeface="Arial"/>
                <a:ea typeface="Arial"/>
                <a:cs typeface="Arial"/>
                <a:sym typeface="Arial"/>
              </a:rPr>
              <a:t>Covenant of Mayors Investment Forum - </a:t>
            </a:r>
            <a:endParaRPr/>
          </a:p>
          <a:p>
            <a:pPr indent="0" lvl="0" marL="0" marR="0" rtl="0" algn="l">
              <a:spcBef>
                <a:spcPts val="0"/>
              </a:spcBef>
              <a:spcAft>
                <a:spcPts val="0"/>
              </a:spcAft>
              <a:buClr>
                <a:schemeClr val="lt1"/>
              </a:buClr>
              <a:buSzPts val="3200"/>
              <a:buFont typeface="Arial"/>
              <a:buNone/>
            </a:pPr>
            <a:r>
              <a:rPr lang="it-IT" sz="3200">
                <a:solidFill>
                  <a:schemeClr val="lt1"/>
                </a:solidFill>
                <a:latin typeface="Arial"/>
                <a:ea typeface="Arial"/>
                <a:cs typeface="Arial"/>
                <a:sym typeface="Arial"/>
              </a:rPr>
              <a:t>Energy Efficiency Finance Market Place 2021 </a:t>
            </a:r>
            <a:endParaRPr/>
          </a:p>
          <a:p>
            <a:pPr indent="0" lvl="0" marL="0" marR="0" rtl="0" algn="l">
              <a:spcBef>
                <a:spcPts val="1200"/>
              </a:spcBef>
              <a:spcAft>
                <a:spcPts val="0"/>
              </a:spcAft>
              <a:buClr>
                <a:schemeClr val="lt1"/>
              </a:buClr>
              <a:buSzPts val="4400"/>
              <a:buFont typeface="Arial"/>
              <a:buNone/>
            </a:pPr>
            <a:r>
              <a:rPr lang="it-IT" sz="4400">
                <a:solidFill>
                  <a:schemeClr val="lt1"/>
                </a:solidFill>
                <a:latin typeface="Arial"/>
                <a:ea typeface="Arial"/>
                <a:cs typeface="Arial"/>
                <a:sym typeface="Arial"/>
              </a:rPr>
              <a:t>15.06.2021</a:t>
            </a:r>
            <a:endParaRPr sz="1800">
              <a:solidFill>
                <a:schemeClr val="lt1"/>
              </a:solidFill>
              <a:latin typeface="Arial"/>
              <a:ea typeface="Arial"/>
              <a:cs typeface="Arial"/>
              <a:sym typeface="Arial"/>
            </a:endParaRPr>
          </a:p>
        </p:txBody>
      </p:sp>
      <p:pic>
        <p:nvPicPr>
          <p:cNvPr descr="Imagen que contiene dibujo&#10;&#10;Descripción generada automáticamente" id="104" name="Google Shape;104;p1"/>
          <p:cNvPicPr preferRelativeResize="0"/>
          <p:nvPr/>
        </p:nvPicPr>
        <p:blipFill rotWithShape="1">
          <a:blip r:embed="rId7">
            <a:alphaModFix/>
          </a:blip>
          <a:srcRect b="0" l="0" r="0" t="0"/>
          <a:stretch/>
        </p:blipFill>
        <p:spPr>
          <a:xfrm>
            <a:off x="8356922" y="5786811"/>
            <a:ext cx="1423686" cy="4059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10"/>
          <p:cNvPicPr preferRelativeResize="0"/>
          <p:nvPr/>
        </p:nvPicPr>
        <p:blipFill rotWithShape="1">
          <a:blip r:embed="rId3">
            <a:alphaModFix/>
          </a:blip>
          <a:srcRect b="0" l="0" r="0" t="0"/>
          <a:stretch/>
        </p:blipFill>
        <p:spPr>
          <a:xfrm>
            <a:off x="0" y="0"/>
            <a:ext cx="10994571" cy="6858000"/>
          </a:xfrm>
          <a:prstGeom prst="rect">
            <a:avLst/>
          </a:prstGeom>
          <a:noFill/>
          <a:ln>
            <a:noFill/>
          </a:ln>
        </p:spPr>
      </p:pic>
      <p:sp>
        <p:nvSpPr>
          <p:cNvPr id="232" name="Google Shape;232;p10"/>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33" name="Google Shape;233;p10"/>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pic>
        <p:nvPicPr>
          <p:cNvPr id="234" name="Google Shape;234;p10"/>
          <p:cNvPicPr preferRelativeResize="0"/>
          <p:nvPr/>
        </p:nvPicPr>
        <p:blipFill rotWithShape="1">
          <a:blip r:embed="rId5">
            <a:alphaModFix/>
          </a:blip>
          <a:srcRect b="0" l="0" r="0" t="0"/>
          <a:stretch/>
        </p:blipFill>
        <p:spPr>
          <a:xfrm>
            <a:off x="1416115" y="5661344"/>
            <a:ext cx="1099222" cy="620737"/>
          </a:xfrm>
          <a:prstGeom prst="rect">
            <a:avLst/>
          </a:prstGeom>
          <a:noFill/>
          <a:ln>
            <a:noFill/>
          </a:ln>
        </p:spPr>
      </p:pic>
      <p:sp>
        <p:nvSpPr>
          <p:cNvPr id="235" name="Google Shape;235;p10"/>
          <p:cNvSpPr/>
          <p:nvPr/>
        </p:nvSpPr>
        <p:spPr>
          <a:xfrm>
            <a:off x="76813" y="6543445"/>
            <a:ext cx="3291697" cy="20005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300"/>
              <a:buFont typeface="Arial"/>
              <a:buNone/>
            </a:pPr>
            <a:r>
              <a:rPr b="0" i="0" lang="it-IT" sz="1300" u="none" cap="none" strike="noStrike">
                <a:solidFill>
                  <a:srgbClr val="FFFFFF"/>
                </a:solidFill>
                <a:latin typeface="Arial"/>
                <a:ea typeface="Arial"/>
                <a:cs typeface="Arial"/>
                <a:sym typeface="Arial"/>
              </a:rPr>
              <a:t>WWW.WORLDGBC.ORG/BUILD-UPON</a:t>
            </a:r>
            <a:endParaRPr b="0" i="0" sz="1400" u="none" cap="none" strike="noStrike">
              <a:solidFill>
                <a:srgbClr val="000000"/>
              </a:solidFill>
              <a:latin typeface="Arial"/>
              <a:ea typeface="Arial"/>
              <a:cs typeface="Arial"/>
              <a:sym typeface="Arial"/>
            </a:endParaRPr>
          </a:p>
        </p:txBody>
      </p:sp>
      <p:sp>
        <p:nvSpPr>
          <p:cNvPr id="236" name="Google Shape;236;p10"/>
          <p:cNvSpPr/>
          <p:nvPr/>
        </p:nvSpPr>
        <p:spPr>
          <a:xfrm>
            <a:off x="4093030" y="326571"/>
            <a:ext cx="7946570" cy="621687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000"/>
              <a:buFont typeface="Arial"/>
              <a:buNone/>
            </a:pPr>
            <a:r>
              <a:rPr b="1" i="0" lang="it-IT" sz="4000" u="none" cap="none" strike="noStrike">
                <a:solidFill>
                  <a:srgbClr val="1D4F90"/>
                </a:solidFill>
                <a:latin typeface="Arial"/>
                <a:ea typeface="Arial"/>
                <a:cs typeface="Arial"/>
                <a:sym typeface="Arial"/>
              </a:rPr>
              <a:t>OBJECTIVES</a:t>
            </a:r>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70C0"/>
              </a:solidFill>
              <a:latin typeface="Arial"/>
              <a:ea typeface="Arial"/>
              <a:cs typeface="Arial"/>
              <a:sym typeface="Arial"/>
            </a:endParaRPr>
          </a:p>
          <a:p>
            <a:pPr indent="-685800" lvl="0" marL="685800" marR="0" rtl="0" algn="l">
              <a:lnSpc>
                <a:spcPct val="100000"/>
              </a:lnSpc>
              <a:spcBef>
                <a:spcPts val="0"/>
              </a:spcBef>
              <a:spcAft>
                <a:spcPts val="0"/>
              </a:spcAft>
              <a:buClr>
                <a:srgbClr val="000000"/>
              </a:buClr>
              <a:buSzPts val="2000"/>
              <a:buFont typeface="Arial"/>
              <a:buChar char="•"/>
            </a:pPr>
            <a:r>
              <a:rPr b="0" i="0" lang="it-IT" sz="2000" u="none" cap="none" strike="noStrike">
                <a:solidFill>
                  <a:srgbClr val="0070C0"/>
                </a:solidFill>
                <a:latin typeface="Arial"/>
                <a:ea typeface="Arial"/>
                <a:cs typeface="Arial"/>
                <a:sym typeface="Arial"/>
              </a:rPr>
              <a:t>Better </a:t>
            </a:r>
            <a:r>
              <a:rPr b="1" i="0" lang="it-IT" sz="2000" u="none" cap="none" strike="noStrike">
                <a:solidFill>
                  <a:srgbClr val="0070C0"/>
                </a:solidFill>
                <a:latin typeface="Arial"/>
                <a:ea typeface="Arial"/>
                <a:cs typeface="Arial"/>
                <a:sym typeface="Arial"/>
              </a:rPr>
              <a:t>align local and national retrofit initiatives</a:t>
            </a:r>
            <a:r>
              <a:rPr b="0" i="0" lang="it-IT" sz="2000" u="none" cap="none" strike="noStrike">
                <a:solidFill>
                  <a:srgbClr val="0070C0"/>
                </a:solidFill>
                <a:latin typeface="Arial"/>
                <a:ea typeface="Arial"/>
                <a:cs typeface="Arial"/>
                <a:sym typeface="Arial"/>
              </a:rPr>
              <a:t> by ensuring that data is collected in a consistent format</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70C0"/>
              </a:solidFill>
              <a:latin typeface="Arial"/>
              <a:ea typeface="Arial"/>
              <a:cs typeface="Arial"/>
              <a:sym typeface="Arial"/>
            </a:endParaRPr>
          </a:p>
          <a:p>
            <a:pPr indent="-685800" lvl="0" marL="685800" marR="0" rtl="0" algn="l">
              <a:lnSpc>
                <a:spcPct val="100000"/>
              </a:lnSpc>
              <a:spcBef>
                <a:spcPts val="0"/>
              </a:spcBef>
              <a:spcAft>
                <a:spcPts val="0"/>
              </a:spcAft>
              <a:buClr>
                <a:srgbClr val="000000"/>
              </a:buClr>
              <a:buSzPts val="2000"/>
              <a:buFont typeface="Arial"/>
              <a:buChar char="•"/>
            </a:pPr>
            <a:r>
              <a:rPr b="0" i="0" lang="it-IT" sz="2000" u="none" cap="none" strike="noStrike">
                <a:solidFill>
                  <a:srgbClr val="0070C0"/>
                </a:solidFill>
                <a:latin typeface="Arial"/>
                <a:ea typeface="Arial"/>
                <a:cs typeface="Arial"/>
                <a:sym typeface="Arial"/>
              </a:rPr>
              <a:t>Enable the </a:t>
            </a:r>
            <a:r>
              <a:rPr b="1" i="0" lang="it-IT" sz="2000" u="none" cap="none" strike="noStrike">
                <a:solidFill>
                  <a:srgbClr val="0070C0"/>
                </a:solidFill>
                <a:latin typeface="Arial"/>
                <a:ea typeface="Arial"/>
                <a:cs typeface="Arial"/>
                <a:sym typeface="Arial"/>
              </a:rPr>
              <a:t>capturing of sound data and knowledge at the local level in a structured way</a:t>
            </a:r>
            <a:r>
              <a:rPr b="0" i="0" lang="it-IT" sz="2000" u="none" cap="none" strike="noStrike">
                <a:solidFill>
                  <a:srgbClr val="0070C0"/>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70C0"/>
              </a:solidFill>
              <a:latin typeface="Arial"/>
              <a:ea typeface="Arial"/>
              <a:cs typeface="Arial"/>
              <a:sym typeface="Arial"/>
            </a:endParaRPr>
          </a:p>
          <a:p>
            <a:pPr indent="-685800" lvl="0" marL="685800" marR="0" rtl="0" algn="l">
              <a:lnSpc>
                <a:spcPct val="100000"/>
              </a:lnSpc>
              <a:spcBef>
                <a:spcPts val="0"/>
              </a:spcBef>
              <a:spcAft>
                <a:spcPts val="0"/>
              </a:spcAft>
              <a:buClr>
                <a:srgbClr val="000000"/>
              </a:buClr>
              <a:buSzPts val="2000"/>
              <a:buFont typeface="Arial"/>
              <a:buChar char="•"/>
            </a:pPr>
            <a:r>
              <a:rPr b="0" i="0" lang="it-IT" sz="2000" u="none" cap="none" strike="noStrike">
                <a:solidFill>
                  <a:srgbClr val="0070C0"/>
                </a:solidFill>
                <a:latin typeface="Arial"/>
                <a:ea typeface="Arial"/>
                <a:cs typeface="Arial"/>
                <a:sym typeface="Arial"/>
              </a:rPr>
              <a:t>Be able </a:t>
            </a:r>
            <a:r>
              <a:rPr b="1" i="0" lang="it-IT" sz="2000" u="none" cap="none" strike="noStrike">
                <a:solidFill>
                  <a:srgbClr val="0070C0"/>
                </a:solidFill>
                <a:latin typeface="Arial"/>
                <a:ea typeface="Arial"/>
                <a:cs typeface="Arial"/>
                <a:sym typeface="Arial"/>
              </a:rPr>
              <a:t>to better evaluate the success of local renovation initiatives</a:t>
            </a:r>
            <a:r>
              <a:rPr b="0" i="0" lang="it-IT" sz="2000" u="none" cap="none" strike="noStrike">
                <a:solidFill>
                  <a:srgbClr val="0070C0"/>
                </a:solidFill>
                <a:latin typeface="Arial"/>
                <a:ea typeface="Arial"/>
                <a:cs typeface="Arial"/>
                <a:sym typeface="Arial"/>
              </a:rPr>
              <a:t>, to </a:t>
            </a:r>
            <a:r>
              <a:rPr b="1" i="0" lang="it-IT" sz="2000" u="none" cap="none" strike="noStrike">
                <a:solidFill>
                  <a:srgbClr val="0070C0"/>
                </a:solidFill>
                <a:latin typeface="Arial"/>
                <a:ea typeface="Arial"/>
                <a:cs typeface="Arial"/>
                <a:sym typeface="Arial"/>
              </a:rPr>
              <a:t>better identify best practice </a:t>
            </a:r>
            <a:r>
              <a:rPr b="0" i="0" lang="it-IT" sz="2000" u="none" cap="none" strike="noStrike">
                <a:solidFill>
                  <a:srgbClr val="0070C0"/>
                </a:solidFill>
                <a:latin typeface="Arial"/>
                <a:ea typeface="Arial"/>
                <a:cs typeface="Arial"/>
                <a:sym typeface="Arial"/>
              </a:rPr>
              <a:t>and to </a:t>
            </a:r>
            <a:r>
              <a:rPr b="1" i="0" lang="it-IT" sz="2000" u="none" cap="none" strike="noStrike">
                <a:solidFill>
                  <a:srgbClr val="0070C0"/>
                </a:solidFill>
                <a:latin typeface="Arial"/>
                <a:ea typeface="Arial"/>
                <a:cs typeface="Arial"/>
                <a:sym typeface="Arial"/>
              </a:rPr>
              <a:t>make a valuable contribution for the design of national policies</a:t>
            </a:r>
            <a:r>
              <a:rPr b="0" i="0" lang="it-IT" sz="2000" u="none" cap="none" strike="noStrike">
                <a:solidFill>
                  <a:srgbClr val="0070C0"/>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70C0"/>
              </a:solidFill>
              <a:latin typeface="Arial"/>
              <a:ea typeface="Arial"/>
              <a:cs typeface="Arial"/>
              <a:sym typeface="Arial"/>
            </a:endParaRPr>
          </a:p>
          <a:p>
            <a:pPr indent="-685800" lvl="0" marL="685800" marR="0" rtl="0" algn="l">
              <a:lnSpc>
                <a:spcPct val="100000"/>
              </a:lnSpc>
              <a:spcBef>
                <a:spcPts val="0"/>
              </a:spcBef>
              <a:spcAft>
                <a:spcPts val="0"/>
              </a:spcAft>
              <a:buClr>
                <a:srgbClr val="000000"/>
              </a:buClr>
              <a:buSzPts val="2000"/>
              <a:buFont typeface="Arial"/>
              <a:buChar char="•"/>
            </a:pPr>
            <a:r>
              <a:rPr b="1" i="0" lang="it-IT" sz="2000" u="none" cap="none" strike="noStrike">
                <a:solidFill>
                  <a:srgbClr val="0070C0"/>
                </a:solidFill>
                <a:latin typeface="Arial"/>
                <a:ea typeface="Arial"/>
                <a:cs typeface="Arial"/>
                <a:sym typeface="Arial"/>
              </a:rPr>
              <a:t>Better capture and use data on the co-benefits of energy renovation</a:t>
            </a:r>
            <a:r>
              <a:rPr b="0" i="0" lang="it-IT" sz="2000" u="none" cap="none" strike="noStrike">
                <a:solidFill>
                  <a:srgbClr val="0070C0"/>
                </a:solidFill>
                <a:latin typeface="Arial"/>
                <a:ea typeface="Arial"/>
                <a:cs typeface="Arial"/>
                <a:sym typeface="Arial"/>
              </a:rPr>
              <a:t>, hence providing useful information to policy decision-makers.</a:t>
            </a:r>
            <a:endParaRPr/>
          </a:p>
          <a:p>
            <a:pPr indent="-520700" lvl="0" marL="68580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70C0"/>
              </a:solidFill>
              <a:latin typeface="Arial"/>
              <a:ea typeface="Arial"/>
              <a:cs typeface="Arial"/>
              <a:sym typeface="Arial"/>
            </a:endParaRPr>
          </a:p>
          <a:p>
            <a:pPr indent="-520700" lvl="0" marL="68580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70C0"/>
              </a:solidFill>
              <a:latin typeface="Arial"/>
              <a:ea typeface="Arial"/>
              <a:cs typeface="Arial"/>
              <a:sym typeface="Arial"/>
            </a:endParaRPr>
          </a:p>
          <a:p>
            <a:pPr indent="-520700" lvl="0" marL="68580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1D4F90"/>
              </a:solidFill>
              <a:latin typeface="Arial"/>
              <a:ea typeface="Arial"/>
              <a:cs typeface="Arial"/>
              <a:sym typeface="Arial"/>
            </a:endParaRPr>
          </a:p>
        </p:txBody>
      </p:sp>
      <p:sp>
        <p:nvSpPr>
          <p:cNvPr id="237" name="Google Shape;237;p10"/>
          <p:cNvSpPr/>
          <p:nvPr/>
        </p:nvSpPr>
        <p:spPr>
          <a:xfrm>
            <a:off x="171082" y="180353"/>
            <a:ext cx="1110964" cy="20005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300"/>
              <a:buFont typeface="Arial"/>
              <a:buNone/>
            </a:pPr>
            <a:r>
              <a:rPr b="0" i="0" lang="it-IT" sz="1300" u="none" cap="none" strike="noStrike">
                <a:solidFill>
                  <a:srgbClr val="FFFFFF"/>
                </a:solidFill>
                <a:latin typeface="Arial"/>
                <a:ea typeface="Arial"/>
                <a:cs typeface="Arial"/>
                <a:sym typeface="Arial"/>
              </a:rPr>
              <a:t>#BUILDUPON</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238" name="Google Shape;238;p10"/>
          <p:cNvPicPr preferRelativeResize="0"/>
          <p:nvPr/>
        </p:nvPicPr>
        <p:blipFill rotWithShape="1">
          <a:blip r:embed="rId6">
            <a:alphaModFix/>
          </a:blip>
          <a:srcRect b="0" l="0" r="0" t="0"/>
          <a:stretch/>
        </p:blipFill>
        <p:spPr>
          <a:xfrm>
            <a:off x="59775" y="5901076"/>
            <a:ext cx="1197429" cy="3972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11"/>
          <p:cNvPicPr preferRelativeResize="0"/>
          <p:nvPr/>
        </p:nvPicPr>
        <p:blipFill rotWithShape="1">
          <a:blip r:embed="rId3">
            <a:alphaModFix/>
          </a:blip>
          <a:srcRect b="0" l="0" r="0" t="0"/>
          <a:stretch/>
        </p:blipFill>
        <p:spPr>
          <a:xfrm>
            <a:off x="0" y="0"/>
            <a:ext cx="10994571" cy="6858000"/>
          </a:xfrm>
          <a:prstGeom prst="rect">
            <a:avLst/>
          </a:prstGeom>
          <a:noFill/>
          <a:ln>
            <a:noFill/>
          </a:ln>
        </p:spPr>
      </p:pic>
      <p:sp>
        <p:nvSpPr>
          <p:cNvPr id="245" name="Google Shape;245;p11"/>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46" name="Google Shape;246;p11"/>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pic>
        <p:nvPicPr>
          <p:cNvPr id="247" name="Google Shape;247;p11"/>
          <p:cNvPicPr preferRelativeResize="0"/>
          <p:nvPr/>
        </p:nvPicPr>
        <p:blipFill rotWithShape="1">
          <a:blip r:embed="rId5">
            <a:alphaModFix/>
          </a:blip>
          <a:srcRect b="0" l="0" r="0" t="0"/>
          <a:stretch/>
        </p:blipFill>
        <p:spPr>
          <a:xfrm>
            <a:off x="1416115" y="5661344"/>
            <a:ext cx="1099222" cy="620737"/>
          </a:xfrm>
          <a:prstGeom prst="rect">
            <a:avLst/>
          </a:prstGeom>
          <a:noFill/>
          <a:ln>
            <a:noFill/>
          </a:ln>
        </p:spPr>
      </p:pic>
      <p:sp>
        <p:nvSpPr>
          <p:cNvPr id="248" name="Google Shape;248;p11"/>
          <p:cNvSpPr/>
          <p:nvPr/>
        </p:nvSpPr>
        <p:spPr>
          <a:xfrm>
            <a:off x="76813" y="6543445"/>
            <a:ext cx="3291697" cy="20005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300"/>
              <a:buFont typeface="Arial"/>
              <a:buNone/>
            </a:pPr>
            <a:r>
              <a:rPr b="0" i="0" lang="it-IT" sz="1300" u="none" cap="none" strike="noStrike">
                <a:solidFill>
                  <a:srgbClr val="FFFFFF"/>
                </a:solidFill>
                <a:latin typeface="Arial"/>
                <a:ea typeface="Arial"/>
                <a:cs typeface="Arial"/>
                <a:sym typeface="Arial"/>
              </a:rPr>
              <a:t>WWW.WORLDGBC.ORG/BUILD-UPON</a:t>
            </a:r>
            <a:endParaRPr b="0" i="0" sz="1400" u="none" cap="none" strike="noStrike">
              <a:solidFill>
                <a:srgbClr val="000000"/>
              </a:solidFill>
              <a:latin typeface="Arial"/>
              <a:ea typeface="Arial"/>
              <a:cs typeface="Arial"/>
              <a:sym typeface="Arial"/>
            </a:endParaRPr>
          </a:p>
        </p:txBody>
      </p:sp>
      <p:sp>
        <p:nvSpPr>
          <p:cNvPr id="249" name="Google Shape;249;p11"/>
          <p:cNvSpPr/>
          <p:nvPr/>
        </p:nvSpPr>
        <p:spPr>
          <a:xfrm>
            <a:off x="4093030" y="326571"/>
            <a:ext cx="7946570" cy="93617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000"/>
              <a:buFont typeface="Arial"/>
              <a:buNone/>
            </a:pPr>
            <a:r>
              <a:rPr b="1" i="0" lang="it-IT" sz="4000" u="none" cap="none" strike="noStrike">
                <a:solidFill>
                  <a:srgbClr val="1D4F90"/>
                </a:solidFill>
                <a:latin typeface="Arial"/>
                <a:ea typeface="Arial"/>
                <a:cs typeface="Arial"/>
                <a:sym typeface="Arial"/>
              </a:rPr>
              <a:t>FROM LOCAL TO NATIONAL </a:t>
            </a:r>
            <a:endParaRPr b="0" i="0" sz="26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600" u="none" cap="none" strike="noStrike">
              <a:solidFill>
                <a:srgbClr val="0070C0"/>
              </a:solidFill>
              <a:latin typeface="Arial"/>
              <a:ea typeface="Arial"/>
              <a:cs typeface="Arial"/>
              <a:sym typeface="Arial"/>
            </a:endParaRPr>
          </a:p>
          <a:p>
            <a:pPr indent="-520700" lvl="0" marL="68580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70C0"/>
              </a:solidFill>
              <a:latin typeface="Arial"/>
              <a:ea typeface="Arial"/>
              <a:cs typeface="Arial"/>
              <a:sym typeface="Arial"/>
            </a:endParaRPr>
          </a:p>
          <a:p>
            <a:pPr indent="-520700" lvl="0" marL="68580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1D4F90"/>
              </a:solidFill>
              <a:latin typeface="Arial"/>
              <a:ea typeface="Arial"/>
              <a:cs typeface="Arial"/>
              <a:sym typeface="Arial"/>
            </a:endParaRPr>
          </a:p>
        </p:txBody>
      </p:sp>
      <p:sp>
        <p:nvSpPr>
          <p:cNvPr id="250" name="Google Shape;250;p11"/>
          <p:cNvSpPr/>
          <p:nvPr/>
        </p:nvSpPr>
        <p:spPr>
          <a:xfrm>
            <a:off x="171082" y="180353"/>
            <a:ext cx="1110964" cy="20005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300"/>
              <a:buFont typeface="Arial"/>
              <a:buNone/>
            </a:pPr>
            <a:r>
              <a:rPr b="0" i="0" lang="it-IT" sz="1300" u="none" cap="none" strike="noStrike">
                <a:solidFill>
                  <a:srgbClr val="FFFFFF"/>
                </a:solidFill>
                <a:latin typeface="Arial"/>
                <a:ea typeface="Arial"/>
                <a:cs typeface="Arial"/>
                <a:sym typeface="Arial"/>
              </a:rPr>
              <a:t>#BUILDUPON</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251" name="Google Shape;251;p11"/>
          <p:cNvPicPr preferRelativeResize="0"/>
          <p:nvPr/>
        </p:nvPicPr>
        <p:blipFill rotWithShape="1">
          <a:blip r:embed="rId6">
            <a:alphaModFix/>
          </a:blip>
          <a:srcRect b="0" l="0" r="0" t="0"/>
          <a:stretch/>
        </p:blipFill>
        <p:spPr>
          <a:xfrm>
            <a:off x="59775" y="5901076"/>
            <a:ext cx="1197429" cy="397251"/>
          </a:xfrm>
          <a:prstGeom prst="rect">
            <a:avLst/>
          </a:prstGeom>
          <a:noFill/>
          <a:ln>
            <a:noFill/>
          </a:ln>
        </p:spPr>
      </p:pic>
      <p:pic>
        <p:nvPicPr>
          <p:cNvPr id="252" name="Google Shape;252;p11"/>
          <p:cNvPicPr preferRelativeResize="0"/>
          <p:nvPr/>
        </p:nvPicPr>
        <p:blipFill rotWithShape="1">
          <a:blip r:embed="rId7">
            <a:alphaModFix/>
          </a:blip>
          <a:srcRect b="0" l="0" r="0" t="0"/>
          <a:stretch/>
        </p:blipFill>
        <p:spPr>
          <a:xfrm>
            <a:off x="4393590" y="1036585"/>
            <a:ext cx="7002265" cy="56772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12"/>
          <p:cNvPicPr preferRelativeResize="0"/>
          <p:nvPr/>
        </p:nvPicPr>
        <p:blipFill rotWithShape="1">
          <a:blip r:embed="rId3">
            <a:alphaModFix/>
          </a:blip>
          <a:srcRect b="0" l="0" r="0" t="0"/>
          <a:stretch/>
        </p:blipFill>
        <p:spPr>
          <a:xfrm>
            <a:off x="0" y="0"/>
            <a:ext cx="10994571" cy="6858000"/>
          </a:xfrm>
          <a:prstGeom prst="rect">
            <a:avLst/>
          </a:prstGeom>
          <a:noFill/>
          <a:ln>
            <a:noFill/>
          </a:ln>
        </p:spPr>
      </p:pic>
      <p:sp>
        <p:nvSpPr>
          <p:cNvPr id="259" name="Google Shape;259;p12"/>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pic>
        <p:nvPicPr>
          <p:cNvPr id="260" name="Google Shape;260;p12"/>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pic>
        <p:nvPicPr>
          <p:cNvPr id="261" name="Google Shape;261;p12"/>
          <p:cNvPicPr preferRelativeResize="0"/>
          <p:nvPr/>
        </p:nvPicPr>
        <p:blipFill rotWithShape="1">
          <a:blip r:embed="rId5">
            <a:alphaModFix/>
          </a:blip>
          <a:srcRect b="0" l="0" r="0" t="0"/>
          <a:stretch/>
        </p:blipFill>
        <p:spPr>
          <a:xfrm>
            <a:off x="1416115" y="5661344"/>
            <a:ext cx="1099222" cy="620737"/>
          </a:xfrm>
          <a:prstGeom prst="rect">
            <a:avLst/>
          </a:prstGeom>
          <a:noFill/>
          <a:ln>
            <a:noFill/>
          </a:ln>
        </p:spPr>
      </p:pic>
      <p:sp>
        <p:nvSpPr>
          <p:cNvPr id="262" name="Google Shape;262;p12"/>
          <p:cNvSpPr/>
          <p:nvPr/>
        </p:nvSpPr>
        <p:spPr>
          <a:xfrm>
            <a:off x="76813" y="6543445"/>
            <a:ext cx="3291697" cy="20005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300"/>
              <a:buFont typeface="Calibri"/>
              <a:buNone/>
            </a:pPr>
            <a:r>
              <a:rPr lang="it-IT" sz="1300">
                <a:solidFill>
                  <a:schemeClr val="lt1"/>
                </a:solidFill>
                <a:latin typeface="Calibri"/>
                <a:ea typeface="Calibri"/>
                <a:cs typeface="Calibri"/>
                <a:sym typeface="Calibri"/>
              </a:rPr>
              <a:t>WWW.WORLDGBC.ORG/BUILD-UPON</a:t>
            </a:r>
            <a:endParaRPr sz="1800">
              <a:solidFill>
                <a:schemeClr val="dk1"/>
              </a:solidFill>
              <a:latin typeface="Calibri"/>
              <a:ea typeface="Calibri"/>
              <a:cs typeface="Calibri"/>
              <a:sym typeface="Calibri"/>
            </a:endParaRPr>
          </a:p>
        </p:txBody>
      </p:sp>
      <p:sp>
        <p:nvSpPr>
          <p:cNvPr id="263" name="Google Shape;263;p12"/>
          <p:cNvSpPr/>
          <p:nvPr/>
        </p:nvSpPr>
        <p:spPr>
          <a:xfrm>
            <a:off x="4093030" y="326571"/>
            <a:ext cx="7946570" cy="6216874"/>
          </a:xfrm>
          <a:prstGeom prst="rect">
            <a:avLst/>
          </a:prstGeom>
          <a:noFill/>
          <a:ln>
            <a:noFill/>
          </a:ln>
        </p:spPr>
        <p:txBody>
          <a:bodyPr anchorCtr="0" anchor="t" bIns="0" lIns="0" spcFirstLastPara="1" rIns="0" wrap="square" tIns="0">
            <a:noAutofit/>
          </a:bodyPr>
          <a:lstStyle/>
          <a:p>
            <a:pPr indent="-520700" lvl="0" marL="685800" marR="0" rtl="0" algn="l">
              <a:spcBef>
                <a:spcPts val="0"/>
              </a:spcBef>
              <a:spcAft>
                <a:spcPts val="0"/>
              </a:spcAft>
              <a:buClr>
                <a:schemeClr val="dk1"/>
              </a:buClr>
              <a:buSzPts val="2600"/>
              <a:buFont typeface="Arial"/>
              <a:buNone/>
            </a:pPr>
            <a:r>
              <a:t/>
            </a:r>
            <a:endParaRPr sz="2600">
              <a:solidFill>
                <a:srgbClr val="1D4F90"/>
              </a:solidFill>
              <a:latin typeface="Calibri"/>
              <a:ea typeface="Calibri"/>
              <a:cs typeface="Calibri"/>
              <a:sym typeface="Calibri"/>
            </a:endParaRPr>
          </a:p>
        </p:txBody>
      </p:sp>
      <p:sp>
        <p:nvSpPr>
          <p:cNvPr id="264" name="Google Shape;264;p12"/>
          <p:cNvSpPr/>
          <p:nvPr/>
        </p:nvSpPr>
        <p:spPr>
          <a:xfrm>
            <a:off x="171082" y="180353"/>
            <a:ext cx="1110964" cy="20005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300"/>
              <a:buFont typeface="Calibri"/>
              <a:buNone/>
            </a:pPr>
            <a:r>
              <a:rPr lang="it-IT" sz="1300">
                <a:solidFill>
                  <a:schemeClr val="lt1"/>
                </a:solidFill>
                <a:latin typeface="Calibri"/>
                <a:ea typeface="Calibri"/>
                <a:cs typeface="Calibri"/>
                <a:sym typeface="Calibri"/>
              </a:rPr>
              <a:t>#BUILDUPON</a:t>
            </a:r>
            <a:endParaRPr sz="1800">
              <a:solidFill>
                <a:schemeClr val="dk1"/>
              </a:solidFill>
              <a:latin typeface="Calibri"/>
              <a:ea typeface="Calibri"/>
              <a:cs typeface="Calibri"/>
              <a:sym typeface="Calibri"/>
            </a:endParaRPr>
          </a:p>
        </p:txBody>
      </p:sp>
      <p:pic>
        <p:nvPicPr>
          <p:cNvPr descr="A picture containing drawing&#10;&#10;Description automatically generated" id="265" name="Google Shape;265;p12"/>
          <p:cNvPicPr preferRelativeResize="0"/>
          <p:nvPr/>
        </p:nvPicPr>
        <p:blipFill rotWithShape="1">
          <a:blip r:embed="rId6">
            <a:alphaModFix/>
          </a:blip>
          <a:srcRect b="0" l="0" r="0" t="0"/>
          <a:stretch/>
        </p:blipFill>
        <p:spPr>
          <a:xfrm>
            <a:off x="171081" y="5939976"/>
            <a:ext cx="1084857" cy="305881"/>
          </a:xfrm>
          <a:prstGeom prst="rect">
            <a:avLst/>
          </a:prstGeom>
          <a:noFill/>
          <a:ln>
            <a:noFill/>
          </a:ln>
        </p:spPr>
      </p:pic>
      <p:pic>
        <p:nvPicPr>
          <p:cNvPr descr="Diagram&#10;&#10;Description automatically generated" id="266" name="Google Shape;266;p12"/>
          <p:cNvPicPr preferRelativeResize="0"/>
          <p:nvPr/>
        </p:nvPicPr>
        <p:blipFill rotWithShape="1">
          <a:blip r:embed="rId7">
            <a:alphaModFix/>
          </a:blip>
          <a:srcRect b="0" l="0" r="0" t="0"/>
          <a:stretch/>
        </p:blipFill>
        <p:spPr>
          <a:xfrm>
            <a:off x="0" y="0"/>
            <a:ext cx="12192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3"/>
          <p:cNvSpPr txBox="1"/>
          <p:nvPr>
            <p:ph type="title"/>
          </p:nvPr>
        </p:nvSpPr>
        <p:spPr>
          <a:xfrm>
            <a:off x="220156" y="318905"/>
            <a:ext cx="3317701" cy="37414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D5C"/>
              </a:buClr>
              <a:buSzPts val="4800"/>
              <a:buFont typeface="Arial"/>
              <a:buNone/>
            </a:pPr>
            <a:r>
              <a:t/>
            </a:r>
            <a:endParaRPr/>
          </a:p>
        </p:txBody>
      </p:sp>
      <p:pic>
        <p:nvPicPr>
          <p:cNvPr descr="Diagram&#10;&#10;Description automatically generated" id="273" name="Google Shape;273;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Diagram&#10;&#10;Description automatically generated" id="279" name="Google Shape;279;p1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80" name="Google Shape;280;p14"/>
          <p:cNvPicPr preferRelativeResize="0"/>
          <p:nvPr/>
        </p:nvPicPr>
        <p:blipFill rotWithShape="1">
          <a:blip r:embed="rId4">
            <a:alphaModFix/>
          </a:blip>
          <a:srcRect b="0" l="0" r="0" t="0"/>
          <a:stretch/>
        </p:blipFill>
        <p:spPr>
          <a:xfrm>
            <a:off x="9528628" y="5542280"/>
            <a:ext cx="1516743" cy="10617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15"/>
          <p:cNvPicPr preferRelativeResize="0"/>
          <p:nvPr/>
        </p:nvPicPr>
        <p:blipFill rotWithShape="1">
          <a:blip r:embed="rId3">
            <a:alphaModFix/>
          </a:blip>
          <a:srcRect b="0" l="0" r="0" t="0"/>
          <a:stretch/>
        </p:blipFill>
        <p:spPr>
          <a:xfrm>
            <a:off x="1" y="-1"/>
            <a:ext cx="12201832" cy="6858001"/>
          </a:xfrm>
          <a:prstGeom prst="rect">
            <a:avLst/>
          </a:prstGeom>
          <a:noFill/>
          <a:ln>
            <a:noFill/>
          </a:ln>
        </p:spPr>
      </p:pic>
      <p:pic>
        <p:nvPicPr>
          <p:cNvPr id="287" name="Google Shape;287;p15"/>
          <p:cNvPicPr preferRelativeResize="0"/>
          <p:nvPr/>
        </p:nvPicPr>
        <p:blipFill rotWithShape="1">
          <a:blip r:embed="rId4">
            <a:alphaModFix/>
          </a:blip>
          <a:srcRect b="0" l="0" r="0" t="0"/>
          <a:stretch/>
        </p:blipFill>
        <p:spPr>
          <a:xfrm>
            <a:off x="1" y="0"/>
            <a:ext cx="12196915" cy="6858000"/>
          </a:xfrm>
          <a:prstGeom prst="rect">
            <a:avLst/>
          </a:prstGeom>
          <a:noFill/>
          <a:ln>
            <a:noFill/>
          </a:ln>
        </p:spPr>
      </p:pic>
      <p:sp>
        <p:nvSpPr>
          <p:cNvPr id="288" name="Google Shape;288;p15"/>
          <p:cNvSpPr/>
          <p:nvPr/>
        </p:nvSpPr>
        <p:spPr>
          <a:xfrm>
            <a:off x="1057780" y="2378065"/>
            <a:ext cx="9534020" cy="2846933"/>
          </a:xfrm>
          <a:prstGeom prst="rect">
            <a:avLst/>
          </a:prstGeom>
          <a:noFill/>
          <a:ln>
            <a:noFill/>
          </a:ln>
        </p:spPr>
        <p:txBody>
          <a:bodyPr anchorCtr="0" anchor="t" bIns="0" lIns="0" spcFirstLastPara="1" rIns="0" wrap="square" tIns="0">
            <a:spAutoFit/>
          </a:bodyPr>
          <a:lstStyle/>
          <a:p>
            <a:pPr indent="-806450" lvl="0" marL="806450" marR="0" rtl="0" algn="l">
              <a:spcBef>
                <a:spcPts val="0"/>
              </a:spcBef>
              <a:spcAft>
                <a:spcPts val="0"/>
              </a:spcAft>
              <a:buNone/>
            </a:pPr>
            <a:r>
              <a:rPr b="1" lang="it-IT" sz="5400">
                <a:solidFill>
                  <a:schemeClr val="lt1"/>
                </a:solidFill>
                <a:latin typeface="Arial"/>
                <a:ea typeface="Arial"/>
                <a:cs typeface="Arial"/>
                <a:sym typeface="Arial"/>
              </a:rPr>
              <a:t>3. In dialogue with cities:</a:t>
            </a:r>
            <a:br>
              <a:rPr b="1" lang="it-IT" sz="5400">
                <a:solidFill>
                  <a:schemeClr val="lt1"/>
                </a:solidFill>
                <a:latin typeface="Arial"/>
                <a:ea typeface="Arial"/>
                <a:cs typeface="Arial"/>
                <a:sym typeface="Arial"/>
              </a:rPr>
            </a:br>
            <a:r>
              <a:rPr b="1" lang="it-IT" sz="5400">
                <a:solidFill>
                  <a:schemeClr val="lt1"/>
                </a:solidFill>
                <a:latin typeface="Arial"/>
                <a:ea typeface="Arial"/>
                <a:cs typeface="Arial"/>
                <a:sym typeface="Arial"/>
              </a:rPr>
              <a:t>Lessons learnt and toolkit</a:t>
            </a:r>
            <a:endParaRPr/>
          </a:p>
          <a:p>
            <a:pPr indent="717550" lvl="0" marL="0" marR="0" rtl="0" algn="l">
              <a:spcBef>
                <a:spcPts val="600"/>
              </a:spcBef>
              <a:spcAft>
                <a:spcPts val="0"/>
              </a:spcAft>
              <a:buNone/>
            </a:pPr>
            <a:r>
              <a:rPr lang="it-IT" sz="3600">
                <a:solidFill>
                  <a:schemeClr val="lt1"/>
                </a:solidFill>
                <a:latin typeface="Arial"/>
                <a:ea typeface="Arial"/>
                <a:cs typeface="Arial"/>
                <a:sym typeface="Arial"/>
              </a:rPr>
              <a:t>Anuschka Ruge</a:t>
            </a:r>
            <a:endParaRPr sz="3600">
              <a:solidFill>
                <a:schemeClr val="lt1"/>
              </a:solidFill>
              <a:latin typeface="Arial"/>
              <a:ea typeface="Arial"/>
              <a:cs typeface="Arial"/>
              <a:sym typeface="Arial"/>
            </a:endParaRPr>
          </a:p>
          <a:p>
            <a:pPr indent="717550" lvl="0" marL="0" marR="0" rtl="0" algn="l">
              <a:spcBef>
                <a:spcPts val="0"/>
              </a:spcBef>
              <a:spcAft>
                <a:spcPts val="0"/>
              </a:spcAft>
              <a:buNone/>
            </a:pPr>
            <a:r>
              <a:rPr lang="it-IT" sz="3600">
                <a:solidFill>
                  <a:schemeClr val="lt1"/>
                </a:solidFill>
                <a:latin typeface="Arial"/>
                <a:ea typeface="Arial"/>
                <a:cs typeface="Arial"/>
                <a:sym typeface="Arial"/>
              </a:rPr>
              <a:t>Climate Alliance</a:t>
            </a:r>
            <a:endParaRPr/>
          </a:p>
        </p:txBody>
      </p:sp>
      <p:sp>
        <p:nvSpPr>
          <p:cNvPr id="289" name="Google Shape;289;p15"/>
          <p:cNvSpPr/>
          <p:nvPr/>
        </p:nvSpPr>
        <p:spPr>
          <a:xfrm>
            <a:off x="8255214" y="5505641"/>
            <a:ext cx="3946619"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0" name="Google Shape;290;p15"/>
          <p:cNvPicPr preferRelativeResize="0"/>
          <p:nvPr/>
        </p:nvPicPr>
        <p:blipFill rotWithShape="1">
          <a:blip r:embed="rId5">
            <a:alphaModFix/>
          </a:blip>
          <a:srcRect b="0" l="0" r="0" t="0"/>
          <a:stretch/>
        </p:blipFill>
        <p:spPr>
          <a:xfrm>
            <a:off x="11253701" y="5710241"/>
            <a:ext cx="674914" cy="450774"/>
          </a:xfrm>
          <a:prstGeom prst="rect">
            <a:avLst/>
          </a:prstGeom>
          <a:noFill/>
          <a:ln>
            <a:noFill/>
          </a:ln>
        </p:spPr>
      </p:pic>
      <p:pic>
        <p:nvPicPr>
          <p:cNvPr id="291" name="Google Shape;291;p15"/>
          <p:cNvPicPr preferRelativeResize="0"/>
          <p:nvPr/>
        </p:nvPicPr>
        <p:blipFill rotWithShape="1">
          <a:blip r:embed="rId6">
            <a:alphaModFix/>
          </a:blip>
          <a:srcRect b="0" l="0" r="0" t="0"/>
          <a:stretch/>
        </p:blipFill>
        <p:spPr>
          <a:xfrm>
            <a:off x="9907786" y="5625260"/>
            <a:ext cx="1099222" cy="620737"/>
          </a:xfrm>
          <a:prstGeom prst="rect">
            <a:avLst/>
          </a:prstGeom>
          <a:noFill/>
          <a:ln>
            <a:noFill/>
          </a:ln>
        </p:spPr>
      </p:pic>
      <p:sp>
        <p:nvSpPr>
          <p:cNvPr id="292" name="Google Shape;292;p15"/>
          <p:cNvSpPr/>
          <p:nvPr/>
        </p:nvSpPr>
        <p:spPr>
          <a:xfrm>
            <a:off x="8900302" y="6515164"/>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WWW.WORLDGBC.ORG/BUILD-UPON</a:t>
            </a:r>
            <a:endParaRPr/>
          </a:p>
        </p:txBody>
      </p:sp>
      <p:sp>
        <p:nvSpPr>
          <p:cNvPr id="293" name="Google Shape;293;p15"/>
          <p:cNvSpPr/>
          <p:nvPr/>
        </p:nvSpPr>
        <p:spPr>
          <a:xfrm>
            <a:off x="171082" y="180353"/>
            <a:ext cx="1110964"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#BUILDUPON</a:t>
            </a:r>
            <a:endParaRPr/>
          </a:p>
        </p:txBody>
      </p:sp>
      <p:pic>
        <p:nvPicPr>
          <p:cNvPr descr="Climate Alliance - Home" id="294" name="Google Shape;294;p15"/>
          <p:cNvPicPr preferRelativeResize="0"/>
          <p:nvPr/>
        </p:nvPicPr>
        <p:blipFill rotWithShape="1">
          <a:blip r:embed="rId7">
            <a:alphaModFix/>
          </a:blip>
          <a:srcRect b="0" l="0" r="0" t="0"/>
          <a:stretch/>
        </p:blipFill>
        <p:spPr>
          <a:xfrm>
            <a:off x="8501789" y="5592012"/>
            <a:ext cx="985730" cy="68015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1" name="Google Shape;301;p16"/>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02" name="Google Shape;302;p16"/>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pic>
        <p:nvPicPr>
          <p:cNvPr id="303" name="Google Shape;303;p16"/>
          <p:cNvPicPr preferRelativeResize="0"/>
          <p:nvPr/>
        </p:nvPicPr>
        <p:blipFill rotWithShape="1">
          <a:blip r:embed="rId5">
            <a:alphaModFix/>
          </a:blip>
          <a:srcRect b="0" l="0" r="0" t="0"/>
          <a:stretch/>
        </p:blipFill>
        <p:spPr>
          <a:xfrm>
            <a:off x="1649905" y="5710103"/>
            <a:ext cx="1099222" cy="620737"/>
          </a:xfrm>
          <a:prstGeom prst="rect">
            <a:avLst/>
          </a:prstGeom>
          <a:noFill/>
          <a:ln>
            <a:noFill/>
          </a:ln>
        </p:spPr>
      </p:pic>
      <p:sp>
        <p:nvSpPr>
          <p:cNvPr id="304" name="Google Shape;304;p16"/>
          <p:cNvSpPr/>
          <p:nvPr/>
        </p:nvSpPr>
        <p:spPr>
          <a:xfrm>
            <a:off x="76813" y="6543445"/>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Roboto Light"/>
                <a:ea typeface="Roboto Light"/>
                <a:cs typeface="Roboto Light"/>
                <a:sym typeface="Roboto Light"/>
              </a:rPr>
              <a:t>WWW.WORLDGBC.ORG/BUILD-UPON</a:t>
            </a:r>
            <a:endParaRPr/>
          </a:p>
        </p:txBody>
      </p:sp>
      <p:sp>
        <p:nvSpPr>
          <p:cNvPr id="305" name="Google Shape;305;p16"/>
          <p:cNvSpPr/>
          <p:nvPr/>
        </p:nvSpPr>
        <p:spPr>
          <a:xfrm>
            <a:off x="4949636" y="423999"/>
            <a:ext cx="6767881" cy="113877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it-IT" sz="5400">
                <a:solidFill>
                  <a:srgbClr val="1D4F90"/>
                </a:solidFill>
                <a:latin typeface="Arial"/>
                <a:ea typeface="Arial"/>
                <a:cs typeface="Arial"/>
                <a:sym typeface="Arial"/>
              </a:rPr>
              <a:t>Our Pilot cities</a:t>
            </a:r>
            <a:endParaRPr b="1" sz="36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000">
              <a:solidFill>
                <a:srgbClr val="1D4F90"/>
              </a:solidFill>
              <a:latin typeface="Arial"/>
              <a:ea typeface="Arial"/>
              <a:cs typeface="Arial"/>
              <a:sym typeface="Arial"/>
            </a:endParaRPr>
          </a:p>
        </p:txBody>
      </p:sp>
      <p:pic>
        <p:nvPicPr>
          <p:cNvPr id="306" name="Google Shape;306;p16"/>
          <p:cNvPicPr preferRelativeResize="0"/>
          <p:nvPr/>
        </p:nvPicPr>
        <p:blipFill rotWithShape="1">
          <a:blip r:embed="rId6">
            <a:alphaModFix/>
          </a:blip>
          <a:srcRect b="0" l="0" r="0" t="0"/>
          <a:stretch/>
        </p:blipFill>
        <p:spPr>
          <a:xfrm>
            <a:off x="4602258" y="1703645"/>
            <a:ext cx="7462635" cy="4316826"/>
          </a:xfrm>
          <a:prstGeom prst="rect">
            <a:avLst/>
          </a:prstGeom>
          <a:noFill/>
          <a:ln>
            <a:noFill/>
          </a:ln>
        </p:spPr>
      </p:pic>
      <p:pic>
        <p:nvPicPr>
          <p:cNvPr descr="Image result for climate alliance" id="307" name="Google Shape;307;p16"/>
          <p:cNvPicPr preferRelativeResize="0"/>
          <p:nvPr/>
        </p:nvPicPr>
        <p:blipFill rotWithShape="1">
          <a:blip r:embed="rId7">
            <a:alphaModFix/>
          </a:blip>
          <a:srcRect b="0" l="0" r="0" t="0"/>
          <a:stretch/>
        </p:blipFill>
        <p:spPr>
          <a:xfrm>
            <a:off x="408863" y="5692783"/>
            <a:ext cx="979507" cy="655375"/>
          </a:xfrm>
          <a:prstGeom prst="rect">
            <a:avLst/>
          </a:prstGeom>
          <a:noFill/>
          <a:ln>
            <a:noFill/>
          </a:ln>
        </p:spPr>
      </p:pic>
      <p:sp>
        <p:nvSpPr>
          <p:cNvPr id="308" name="Google Shape;308;p16"/>
          <p:cNvSpPr txBox="1"/>
          <p:nvPr/>
        </p:nvSpPr>
        <p:spPr>
          <a:xfrm>
            <a:off x="4861146" y="3304300"/>
            <a:ext cx="1549486"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595959"/>
                </a:solidFill>
                <a:latin typeface="Arial"/>
                <a:ea typeface="Arial"/>
                <a:cs typeface="Arial"/>
                <a:sym typeface="Arial"/>
              </a:rPr>
              <a:t>Rybnik, Poland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17"/>
          <p:cNvPicPr preferRelativeResize="0"/>
          <p:nvPr/>
        </p:nvPicPr>
        <p:blipFill rotWithShape="1">
          <a:blip r:embed="rId3">
            <a:alphaModFix/>
          </a:blip>
          <a:srcRect b="0" l="0" r="0" t="0"/>
          <a:stretch/>
        </p:blipFill>
        <p:spPr>
          <a:xfrm>
            <a:off x="1" y="-1"/>
            <a:ext cx="12201832" cy="6858001"/>
          </a:xfrm>
          <a:prstGeom prst="rect">
            <a:avLst/>
          </a:prstGeom>
          <a:noFill/>
          <a:ln>
            <a:noFill/>
          </a:ln>
        </p:spPr>
      </p:pic>
      <p:pic>
        <p:nvPicPr>
          <p:cNvPr id="315" name="Google Shape;315;p17"/>
          <p:cNvPicPr preferRelativeResize="0"/>
          <p:nvPr/>
        </p:nvPicPr>
        <p:blipFill rotWithShape="1">
          <a:blip r:embed="rId4">
            <a:alphaModFix/>
          </a:blip>
          <a:srcRect b="0" l="0" r="0" t="0"/>
          <a:stretch/>
        </p:blipFill>
        <p:spPr>
          <a:xfrm>
            <a:off x="1" y="0"/>
            <a:ext cx="12201832" cy="6858000"/>
          </a:xfrm>
          <a:prstGeom prst="rect">
            <a:avLst/>
          </a:prstGeom>
          <a:noFill/>
          <a:ln>
            <a:noFill/>
          </a:ln>
        </p:spPr>
      </p:pic>
      <p:sp>
        <p:nvSpPr>
          <p:cNvPr id="316" name="Google Shape;316;p17"/>
          <p:cNvSpPr/>
          <p:nvPr/>
        </p:nvSpPr>
        <p:spPr>
          <a:xfrm>
            <a:off x="1181603" y="2139940"/>
            <a:ext cx="10837481" cy="249299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it-IT" sz="5400">
                <a:solidFill>
                  <a:schemeClr val="lt1"/>
                </a:solidFill>
                <a:latin typeface="Arial"/>
                <a:ea typeface="Arial"/>
                <a:cs typeface="Arial"/>
                <a:sym typeface="Arial"/>
              </a:rPr>
              <a:t>Setting a Roadmap for the implementation of the Framework</a:t>
            </a:r>
            <a:endParaRPr/>
          </a:p>
        </p:txBody>
      </p:sp>
      <p:sp>
        <p:nvSpPr>
          <p:cNvPr id="317" name="Google Shape;317;p17"/>
          <p:cNvSpPr/>
          <p:nvPr/>
        </p:nvSpPr>
        <p:spPr>
          <a:xfrm>
            <a:off x="8255214" y="5505641"/>
            <a:ext cx="3946619"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8" name="Google Shape;318;p17"/>
          <p:cNvPicPr preferRelativeResize="0"/>
          <p:nvPr/>
        </p:nvPicPr>
        <p:blipFill rotWithShape="1">
          <a:blip r:embed="rId5">
            <a:alphaModFix/>
          </a:blip>
          <a:srcRect b="0" l="0" r="0" t="0"/>
          <a:stretch/>
        </p:blipFill>
        <p:spPr>
          <a:xfrm>
            <a:off x="11253701" y="5710241"/>
            <a:ext cx="674914" cy="450774"/>
          </a:xfrm>
          <a:prstGeom prst="rect">
            <a:avLst/>
          </a:prstGeom>
          <a:noFill/>
          <a:ln>
            <a:noFill/>
          </a:ln>
        </p:spPr>
      </p:pic>
      <p:pic>
        <p:nvPicPr>
          <p:cNvPr id="319" name="Google Shape;319;p17"/>
          <p:cNvPicPr preferRelativeResize="0"/>
          <p:nvPr/>
        </p:nvPicPr>
        <p:blipFill rotWithShape="1">
          <a:blip r:embed="rId6">
            <a:alphaModFix/>
          </a:blip>
          <a:srcRect b="0" l="0" r="0" t="0"/>
          <a:stretch/>
        </p:blipFill>
        <p:spPr>
          <a:xfrm>
            <a:off x="9907786" y="5625260"/>
            <a:ext cx="1099222" cy="620737"/>
          </a:xfrm>
          <a:prstGeom prst="rect">
            <a:avLst/>
          </a:prstGeom>
          <a:noFill/>
          <a:ln>
            <a:noFill/>
          </a:ln>
        </p:spPr>
      </p:pic>
      <p:sp>
        <p:nvSpPr>
          <p:cNvPr id="320" name="Google Shape;320;p17"/>
          <p:cNvSpPr/>
          <p:nvPr/>
        </p:nvSpPr>
        <p:spPr>
          <a:xfrm>
            <a:off x="8900302" y="6515164"/>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WWW.WORLDGBC.ORG/BUILD-UPON</a:t>
            </a:r>
            <a:endParaRPr/>
          </a:p>
        </p:txBody>
      </p:sp>
      <p:sp>
        <p:nvSpPr>
          <p:cNvPr id="321" name="Google Shape;321;p17"/>
          <p:cNvSpPr/>
          <p:nvPr/>
        </p:nvSpPr>
        <p:spPr>
          <a:xfrm>
            <a:off x="171082" y="180353"/>
            <a:ext cx="1110964"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#BUILDUPON</a:t>
            </a:r>
            <a:endParaRPr/>
          </a:p>
        </p:txBody>
      </p:sp>
      <p:pic>
        <p:nvPicPr>
          <p:cNvPr descr="Image result for climate alliance" id="322" name="Google Shape;322;p17"/>
          <p:cNvPicPr preferRelativeResize="0"/>
          <p:nvPr/>
        </p:nvPicPr>
        <p:blipFill rotWithShape="1">
          <a:blip r:embed="rId7">
            <a:alphaModFix/>
          </a:blip>
          <a:srcRect b="0" l="0" r="0" t="0"/>
          <a:stretch/>
        </p:blipFill>
        <p:spPr>
          <a:xfrm>
            <a:off x="8524163" y="5625260"/>
            <a:ext cx="979507" cy="655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descr="A picture containing shape&#10;&#10;Description automatically generated" id="328" name="Google Shape;328;p18"/>
          <p:cNvPicPr preferRelativeResize="0"/>
          <p:nvPr/>
        </p:nvPicPr>
        <p:blipFill rotWithShape="1">
          <a:blip r:embed="rId3">
            <a:alphaModFix/>
          </a:blip>
          <a:srcRect b="1660" l="-700" r="699" t="-1660"/>
          <a:stretch/>
        </p:blipFill>
        <p:spPr>
          <a:xfrm>
            <a:off x="0" y="0"/>
            <a:ext cx="12192000" cy="6858000"/>
          </a:xfrm>
          <a:prstGeom prst="rect">
            <a:avLst/>
          </a:prstGeom>
          <a:noFill/>
          <a:ln>
            <a:noFill/>
          </a:ln>
        </p:spPr>
      </p:pic>
      <p:sp>
        <p:nvSpPr>
          <p:cNvPr id="329" name="Google Shape;329;p18"/>
          <p:cNvSpPr txBox="1"/>
          <p:nvPr/>
        </p:nvSpPr>
        <p:spPr>
          <a:xfrm>
            <a:off x="6364762" y="893994"/>
            <a:ext cx="178066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000">
                <a:solidFill>
                  <a:schemeClr val="lt1"/>
                </a:solidFill>
                <a:latin typeface="Calibri"/>
                <a:ea typeface="Calibri"/>
                <a:cs typeface="Calibri"/>
                <a:sym typeface="Calibri"/>
              </a:rPr>
              <a:t>Considerations</a:t>
            </a:r>
            <a:endParaRPr/>
          </a:p>
        </p:txBody>
      </p:sp>
      <p:sp>
        <p:nvSpPr>
          <p:cNvPr id="330" name="Google Shape;330;p18"/>
          <p:cNvSpPr txBox="1"/>
          <p:nvPr/>
        </p:nvSpPr>
        <p:spPr>
          <a:xfrm>
            <a:off x="2528973" y="801662"/>
            <a:ext cx="299372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3200">
                <a:solidFill>
                  <a:schemeClr val="lt1"/>
                </a:solidFill>
                <a:latin typeface="Calibri"/>
                <a:ea typeface="Calibri"/>
                <a:cs typeface="Calibri"/>
                <a:sym typeface="Calibri"/>
              </a:rPr>
              <a:t>KEY STEPS</a:t>
            </a:r>
            <a:endParaRPr i="1" sz="3200">
              <a:solidFill>
                <a:schemeClr val="lt1"/>
              </a:solidFill>
              <a:latin typeface="Calibri"/>
              <a:ea typeface="Calibri"/>
              <a:cs typeface="Calibri"/>
              <a:sym typeface="Calibri"/>
            </a:endParaRPr>
          </a:p>
        </p:txBody>
      </p:sp>
      <p:grpSp>
        <p:nvGrpSpPr>
          <p:cNvPr id="331" name="Google Shape;331;p18"/>
          <p:cNvGrpSpPr/>
          <p:nvPr/>
        </p:nvGrpSpPr>
        <p:grpSpPr>
          <a:xfrm>
            <a:off x="766119" y="2195732"/>
            <a:ext cx="9983943" cy="4078143"/>
            <a:chOff x="766119" y="2195732"/>
            <a:chExt cx="9983943" cy="4078143"/>
          </a:xfrm>
        </p:grpSpPr>
        <p:grpSp>
          <p:nvGrpSpPr>
            <p:cNvPr id="332" name="Google Shape;332;p18"/>
            <p:cNvGrpSpPr/>
            <p:nvPr/>
          </p:nvGrpSpPr>
          <p:grpSpPr>
            <a:xfrm>
              <a:off x="2167044" y="2210204"/>
              <a:ext cx="3693681" cy="4056051"/>
              <a:chOff x="2167044" y="2210204"/>
              <a:chExt cx="3693681" cy="4056051"/>
            </a:xfrm>
          </p:grpSpPr>
          <p:sp>
            <p:nvSpPr>
              <p:cNvPr id="333" name="Google Shape;333;p18"/>
              <p:cNvSpPr/>
              <p:nvPr/>
            </p:nvSpPr>
            <p:spPr>
              <a:xfrm>
                <a:off x="2167044" y="2210204"/>
                <a:ext cx="3693681" cy="966249"/>
              </a:xfrm>
              <a:prstGeom prst="roundRect">
                <a:avLst>
                  <a:gd fmla="val 16667" name="adj"/>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900">
                    <a:solidFill>
                      <a:schemeClr val="lt1"/>
                    </a:solidFill>
                    <a:latin typeface="Calibri"/>
                    <a:ea typeface="Calibri"/>
                    <a:cs typeface="Calibri"/>
                    <a:sym typeface="Calibri"/>
                  </a:rPr>
                  <a:t>Setting the key conditions for the Framework to be put into practice</a:t>
                </a:r>
                <a:endParaRPr/>
              </a:p>
            </p:txBody>
          </p:sp>
          <p:sp>
            <p:nvSpPr>
              <p:cNvPr id="334" name="Google Shape;334;p18"/>
              <p:cNvSpPr/>
              <p:nvPr/>
            </p:nvSpPr>
            <p:spPr>
              <a:xfrm>
                <a:off x="2167044" y="3240138"/>
                <a:ext cx="3693681" cy="966249"/>
              </a:xfrm>
              <a:prstGeom prst="roundRect">
                <a:avLst>
                  <a:gd fmla="val 16667" name="adj"/>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900">
                    <a:solidFill>
                      <a:schemeClr val="lt1"/>
                    </a:solidFill>
                    <a:latin typeface="Calibri"/>
                    <a:ea typeface="Calibri"/>
                    <a:cs typeface="Calibri"/>
                    <a:sym typeface="Calibri"/>
                  </a:rPr>
                  <a:t>Define City Council’s structures supporting the implementation of the Framework</a:t>
                </a:r>
                <a:endParaRPr/>
              </a:p>
            </p:txBody>
          </p:sp>
          <p:sp>
            <p:nvSpPr>
              <p:cNvPr id="335" name="Google Shape;335;p18"/>
              <p:cNvSpPr/>
              <p:nvPr/>
            </p:nvSpPr>
            <p:spPr>
              <a:xfrm>
                <a:off x="2167044" y="4270072"/>
                <a:ext cx="3693681" cy="966249"/>
              </a:xfrm>
              <a:prstGeom prst="roundRect">
                <a:avLst>
                  <a:gd fmla="val 16667" name="adj"/>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900">
                    <a:solidFill>
                      <a:schemeClr val="lt1"/>
                    </a:solidFill>
                    <a:latin typeface="Calibri"/>
                    <a:ea typeface="Calibri"/>
                    <a:cs typeface="Calibri"/>
                    <a:sym typeface="Calibri"/>
                  </a:rPr>
                  <a:t>Establishing partnerships agreements or liaisons with other administrative levels</a:t>
                </a:r>
                <a:endParaRPr/>
              </a:p>
            </p:txBody>
          </p:sp>
          <p:sp>
            <p:nvSpPr>
              <p:cNvPr id="336" name="Google Shape;336;p18"/>
              <p:cNvSpPr/>
              <p:nvPr/>
            </p:nvSpPr>
            <p:spPr>
              <a:xfrm>
                <a:off x="2167044" y="5300006"/>
                <a:ext cx="3693681" cy="966249"/>
              </a:xfrm>
              <a:prstGeom prst="roundRect">
                <a:avLst>
                  <a:gd fmla="val 16667" name="adj"/>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900">
                    <a:solidFill>
                      <a:schemeClr val="lt1"/>
                    </a:solidFill>
                    <a:latin typeface="Calibri"/>
                    <a:ea typeface="Calibri"/>
                    <a:cs typeface="Calibri"/>
                    <a:sym typeface="Calibri"/>
                  </a:rPr>
                  <a:t>Identifying the conditions for the Framework to be included in existing strategies and / or SECAPs</a:t>
                </a:r>
                <a:endParaRPr/>
              </a:p>
            </p:txBody>
          </p:sp>
        </p:grpSp>
        <p:sp>
          <p:nvSpPr>
            <p:cNvPr id="337" name="Google Shape;337;p18"/>
            <p:cNvSpPr/>
            <p:nvPr/>
          </p:nvSpPr>
          <p:spPr>
            <a:xfrm>
              <a:off x="6141981" y="2216841"/>
              <a:ext cx="2143375" cy="966249"/>
            </a:xfrm>
            <a:prstGeom prst="roundRect">
              <a:avLst>
                <a:gd fmla="val 16667" name="adj"/>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900">
                  <a:solidFill>
                    <a:schemeClr val="lt1"/>
                  </a:solidFill>
                  <a:latin typeface="Calibri"/>
                  <a:ea typeface="Calibri"/>
                  <a:cs typeface="Calibri"/>
                  <a:sym typeface="Calibri"/>
                </a:rPr>
                <a:t>City and/or project level</a:t>
              </a:r>
              <a:endParaRPr sz="1900">
                <a:solidFill>
                  <a:schemeClr val="lt1"/>
                </a:solidFill>
                <a:latin typeface="Calibri"/>
                <a:ea typeface="Calibri"/>
                <a:cs typeface="Calibri"/>
                <a:sym typeface="Calibri"/>
              </a:endParaRPr>
            </a:p>
          </p:txBody>
        </p:sp>
        <p:sp>
          <p:nvSpPr>
            <p:cNvPr id="338" name="Google Shape;338;p18"/>
            <p:cNvSpPr/>
            <p:nvPr/>
          </p:nvSpPr>
          <p:spPr>
            <a:xfrm>
              <a:off x="6140272" y="3231200"/>
              <a:ext cx="2145900" cy="3042675"/>
            </a:xfrm>
            <a:custGeom>
              <a:rect b="b" l="l" r="r" t="t"/>
              <a:pathLst>
                <a:path extrusionOk="0" h="3042675" w="2145900">
                  <a:moveTo>
                    <a:pt x="1709" y="364856"/>
                  </a:moveTo>
                  <a:cubicBezTo>
                    <a:pt x="1709" y="167560"/>
                    <a:pt x="-28851" y="7620"/>
                    <a:pt x="168445" y="7620"/>
                  </a:cubicBezTo>
                  <a:lnTo>
                    <a:pt x="1970728" y="0"/>
                  </a:lnTo>
                  <a:cubicBezTo>
                    <a:pt x="2168024" y="0"/>
                    <a:pt x="2145084" y="167560"/>
                    <a:pt x="2145084" y="364856"/>
                  </a:cubicBezTo>
                  <a:lnTo>
                    <a:pt x="2145084" y="2677819"/>
                  </a:lnTo>
                  <a:cubicBezTo>
                    <a:pt x="2145084" y="2875115"/>
                    <a:pt x="2160404" y="3027435"/>
                    <a:pt x="1963108" y="3027435"/>
                  </a:cubicBezTo>
                  <a:lnTo>
                    <a:pt x="183685" y="3042675"/>
                  </a:lnTo>
                  <a:cubicBezTo>
                    <a:pt x="-13611" y="3042675"/>
                    <a:pt x="1709" y="2875115"/>
                    <a:pt x="1709" y="2677819"/>
                  </a:cubicBezTo>
                  <a:lnTo>
                    <a:pt x="1709" y="364856"/>
                  </a:lnTo>
                  <a:close/>
                </a:path>
              </a:pathLst>
            </a:cu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900">
                  <a:solidFill>
                    <a:schemeClr val="lt1"/>
                  </a:solidFill>
                  <a:latin typeface="Calibri"/>
                  <a:ea typeface="Calibri"/>
                  <a:cs typeface="Calibri"/>
                  <a:sym typeface="Calibri"/>
                </a:rPr>
                <a:t>Dedicated staff members</a:t>
              </a:r>
              <a:endParaRPr sz="19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a:p>
              <a:pPr indent="0" lvl="0" marL="0" marR="0" rtl="0" algn="ctr">
                <a:spcBef>
                  <a:spcPts val="0"/>
                </a:spcBef>
                <a:spcAft>
                  <a:spcPts val="0"/>
                </a:spcAft>
                <a:buNone/>
              </a:pPr>
              <a:r>
                <a:rPr lang="it-IT" sz="1900">
                  <a:solidFill>
                    <a:schemeClr val="lt1"/>
                  </a:solidFill>
                  <a:latin typeface="Calibri"/>
                  <a:ea typeface="Calibri"/>
                  <a:cs typeface="Calibri"/>
                  <a:sym typeface="Calibri"/>
                </a:rPr>
                <a:t>National bodies / agencies / private actors</a:t>
              </a:r>
              <a:endParaRPr sz="19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a:p>
              <a:pPr indent="0" lvl="0" marL="0" marR="0" rtl="0" algn="ctr">
                <a:spcBef>
                  <a:spcPts val="0"/>
                </a:spcBef>
                <a:spcAft>
                  <a:spcPts val="0"/>
                </a:spcAft>
                <a:buNone/>
              </a:pPr>
              <a:r>
                <a:rPr lang="it-IT" sz="1900">
                  <a:solidFill>
                    <a:schemeClr val="lt1"/>
                  </a:solidFill>
                  <a:latin typeface="Calibri"/>
                  <a:ea typeface="Calibri"/>
                  <a:cs typeface="Calibri"/>
                  <a:sym typeface="Calibri"/>
                </a:rPr>
                <a:t>Dedicated guidance</a:t>
              </a:r>
              <a:endParaRPr sz="1900">
                <a:solidFill>
                  <a:schemeClr val="lt1"/>
                </a:solidFill>
                <a:latin typeface="Calibri"/>
                <a:ea typeface="Calibri"/>
                <a:cs typeface="Calibri"/>
                <a:sym typeface="Calibri"/>
              </a:endParaRPr>
            </a:p>
          </p:txBody>
        </p:sp>
        <p:sp>
          <p:nvSpPr>
            <p:cNvPr id="339" name="Google Shape;339;p18"/>
            <p:cNvSpPr/>
            <p:nvPr/>
          </p:nvSpPr>
          <p:spPr>
            <a:xfrm rot="-5400000">
              <a:off x="-690177" y="3673137"/>
              <a:ext cx="4049414" cy="1136822"/>
            </a:xfrm>
            <a:prstGeom prst="roundRect">
              <a:avLst>
                <a:gd fmla="val 16667" name="adj"/>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rPr b="1" lang="it-IT" sz="3200">
                  <a:solidFill>
                    <a:schemeClr val="lt1"/>
                  </a:solidFill>
                  <a:latin typeface="Calibri"/>
                  <a:ea typeface="Calibri"/>
                  <a:cs typeface="Calibri"/>
                  <a:sym typeface="Calibri"/>
                </a:rPr>
                <a:t>ROADMAP </a:t>
              </a:r>
              <a:r>
                <a:rPr b="1" lang="it-IT" sz="3200">
                  <a:solidFill>
                    <a:srgbClr val="FFC000"/>
                  </a:solidFill>
                  <a:latin typeface="Calibri"/>
                  <a:ea typeface="Calibri"/>
                  <a:cs typeface="Calibri"/>
                  <a:sym typeface="Calibri"/>
                </a:rPr>
                <a:t>xx</a:t>
              </a:r>
              <a:endParaRPr/>
            </a:p>
          </p:txBody>
        </p:sp>
        <p:pic>
          <p:nvPicPr>
            <p:cNvPr id="340" name="Google Shape;340;p18"/>
            <p:cNvPicPr preferRelativeResize="0"/>
            <p:nvPr/>
          </p:nvPicPr>
          <p:blipFill rotWithShape="1">
            <a:blip r:embed="rId4">
              <a:alphaModFix/>
            </a:blip>
            <a:srcRect b="0" l="0" r="0" t="0"/>
            <a:stretch/>
          </p:blipFill>
          <p:spPr>
            <a:xfrm>
              <a:off x="870048" y="5119257"/>
              <a:ext cx="928962" cy="928962"/>
            </a:xfrm>
            <a:prstGeom prst="rect">
              <a:avLst/>
            </a:prstGeom>
            <a:noFill/>
            <a:ln>
              <a:noFill/>
            </a:ln>
          </p:spPr>
        </p:pic>
        <p:pic>
          <p:nvPicPr>
            <p:cNvPr descr="Checkmark with solid fill" id="341" name="Google Shape;341;p18"/>
            <p:cNvPicPr preferRelativeResize="0"/>
            <p:nvPr/>
          </p:nvPicPr>
          <p:blipFill rotWithShape="1">
            <a:blip r:embed="rId5">
              <a:alphaModFix/>
            </a:blip>
            <a:srcRect b="0" l="0" r="0" t="0"/>
            <a:stretch/>
          </p:blipFill>
          <p:spPr>
            <a:xfrm>
              <a:off x="8717281" y="2195732"/>
              <a:ext cx="914400" cy="914400"/>
            </a:xfrm>
            <a:prstGeom prst="rect">
              <a:avLst/>
            </a:prstGeom>
            <a:noFill/>
            <a:ln>
              <a:noFill/>
            </a:ln>
          </p:spPr>
        </p:pic>
        <p:pic>
          <p:nvPicPr>
            <p:cNvPr descr="Checkmark with solid fill" id="342" name="Google Shape;342;p18"/>
            <p:cNvPicPr preferRelativeResize="0"/>
            <p:nvPr/>
          </p:nvPicPr>
          <p:blipFill rotWithShape="1">
            <a:blip r:embed="rId5">
              <a:alphaModFix/>
            </a:blip>
            <a:srcRect b="0" l="0" r="0" t="0"/>
            <a:stretch/>
          </p:blipFill>
          <p:spPr>
            <a:xfrm>
              <a:off x="9835662" y="2195732"/>
              <a:ext cx="914400" cy="914400"/>
            </a:xfrm>
            <a:prstGeom prst="rect">
              <a:avLst/>
            </a:prstGeom>
            <a:noFill/>
            <a:ln>
              <a:noFill/>
            </a:ln>
          </p:spPr>
        </p:pic>
        <p:pic>
          <p:nvPicPr>
            <p:cNvPr descr="Checkmark with solid fill" id="343" name="Google Shape;343;p18"/>
            <p:cNvPicPr preferRelativeResize="0"/>
            <p:nvPr/>
          </p:nvPicPr>
          <p:blipFill rotWithShape="1">
            <a:blip r:embed="rId5">
              <a:alphaModFix/>
            </a:blip>
            <a:srcRect b="0" l="0" r="0" t="0"/>
            <a:stretch/>
          </p:blipFill>
          <p:spPr>
            <a:xfrm>
              <a:off x="8717281" y="3291987"/>
              <a:ext cx="914400" cy="914400"/>
            </a:xfrm>
            <a:prstGeom prst="rect">
              <a:avLst/>
            </a:prstGeom>
            <a:noFill/>
            <a:ln>
              <a:noFill/>
            </a:ln>
          </p:spPr>
        </p:pic>
        <p:pic>
          <p:nvPicPr>
            <p:cNvPr descr="Checkmark with solid fill" id="344" name="Google Shape;344;p18"/>
            <p:cNvPicPr preferRelativeResize="0"/>
            <p:nvPr/>
          </p:nvPicPr>
          <p:blipFill rotWithShape="1">
            <a:blip r:embed="rId5">
              <a:alphaModFix/>
            </a:blip>
            <a:srcRect b="0" l="0" r="0" t="0"/>
            <a:stretch/>
          </p:blipFill>
          <p:spPr>
            <a:xfrm>
              <a:off x="9835662" y="3291987"/>
              <a:ext cx="914400" cy="914400"/>
            </a:xfrm>
            <a:prstGeom prst="rect">
              <a:avLst/>
            </a:prstGeom>
            <a:noFill/>
            <a:ln>
              <a:noFill/>
            </a:ln>
          </p:spPr>
        </p:pic>
        <p:pic>
          <p:nvPicPr>
            <p:cNvPr descr="Checkmark with solid fill" id="345" name="Google Shape;345;p18"/>
            <p:cNvPicPr preferRelativeResize="0"/>
            <p:nvPr/>
          </p:nvPicPr>
          <p:blipFill rotWithShape="1">
            <a:blip r:embed="rId5">
              <a:alphaModFix/>
            </a:blip>
            <a:srcRect b="0" l="0" r="0" t="0"/>
            <a:stretch/>
          </p:blipFill>
          <p:spPr>
            <a:xfrm>
              <a:off x="8717281" y="4376362"/>
              <a:ext cx="914400" cy="914400"/>
            </a:xfrm>
            <a:prstGeom prst="rect">
              <a:avLst/>
            </a:prstGeom>
            <a:noFill/>
            <a:ln>
              <a:noFill/>
            </a:ln>
          </p:spPr>
        </p:pic>
        <p:pic>
          <p:nvPicPr>
            <p:cNvPr descr="Checkmark with solid fill" id="346" name="Google Shape;346;p18"/>
            <p:cNvPicPr preferRelativeResize="0"/>
            <p:nvPr/>
          </p:nvPicPr>
          <p:blipFill rotWithShape="1">
            <a:blip r:embed="rId5">
              <a:alphaModFix/>
            </a:blip>
            <a:srcRect b="0" l="0" r="0" t="0"/>
            <a:stretch/>
          </p:blipFill>
          <p:spPr>
            <a:xfrm>
              <a:off x="9835662" y="4376362"/>
              <a:ext cx="914400" cy="914400"/>
            </a:xfrm>
            <a:prstGeom prst="rect">
              <a:avLst/>
            </a:prstGeom>
            <a:noFill/>
            <a:ln>
              <a:noFill/>
            </a:ln>
          </p:spPr>
        </p:pic>
        <p:pic>
          <p:nvPicPr>
            <p:cNvPr descr="Checkmark with solid fill" id="347" name="Google Shape;347;p18"/>
            <p:cNvPicPr preferRelativeResize="0"/>
            <p:nvPr/>
          </p:nvPicPr>
          <p:blipFill rotWithShape="1">
            <a:blip r:embed="rId5">
              <a:alphaModFix/>
            </a:blip>
            <a:srcRect b="0" l="0" r="0" t="0"/>
            <a:stretch/>
          </p:blipFill>
          <p:spPr>
            <a:xfrm>
              <a:off x="8717281" y="5319055"/>
              <a:ext cx="914400" cy="914400"/>
            </a:xfrm>
            <a:prstGeom prst="rect">
              <a:avLst/>
            </a:prstGeom>
            <a:noFill/>
            <a:ln>
              <a:noFill/>
            </a:ln>
          </p:spPr>
        </p:pic>
        <p:pic>
          <p:nvPicPr>
            <p:cNvPr descr="Checkmark with solid fill" id="348" name="Google Shape;348;p18"/>
            <p:cNvPicPr preferRelativeResize="0"/>
            <p:nvPr/>
          </p:nvPicPr>
          <p:blipFill rotWithShape="1">
            <a:blip r:embed="rId5">
              <a:alphaModFix/>
            </a:blip>
            <a:srcRect b="0" l="0" r="0" t="0"/>
            <a:stretch/>
          </p:blipFill>
          <p:spPr>
            <a:xfrm>
              <a:off x="9835662" y="5319055"/>
              <a:ext cx="914400" cy="914400"/>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19"/>
          <p:cNvPicPr preferRelativeResize="0"/>
          <p:nvPr/>
        </p:nvPicPr>
        <p:blipFill rotWithShape="1">
          <a:blip r:embed="rId3">
            <a:alphaModFix/>
          </a:blip>
          <a:srcRect b="0" l="0" r="0" t="0"/>
          <a:stretch/>
        </p:blipFill>
        <p:spPr>
          <a:xfrm>
            <a:off x="1" y="-1"/>
            <a:ext cx="12201832" cy="6858001"/>
          </a:xfrm>
          <a:prstGeom prst="rect">
            <a:avLst/>
          </a:prstGeom>
          <a:noFill/>
          <a:ln>
            <a:noFill/>
          </a:ln>
        </p:spPr>
      </p:pic>
      <p:pic>
        <p:nvPicPr>
          <p:cNvPr id="355" name="Google Shape;355;p19"/>
          <p:cNvPicPr preferRelativeResize="0"/>
          <p:nvPr/>
        </p:nvPicPr>
        <p:blipFill rotWithShape="1">
          <a:blip r:embed="rId4">
            <a:alphaModFix/>
          </a:blip>
          <a:srcRect b="0" l="0" r="0" t="0"/>
          <a:stretch/>
        </p:blipFill>
        <p:spPr>
          <a:xfrm>
            <a:off x="1" y="0"/>
            <a:ext cx="12201832" cy="6858000"/>
          </a:xfrm>
          <a:prstGeom prst="rect">
            <a:avLst/>
          </a:prstGeom>
          <a:noFill/>
          <a:ln>
            <a:noFill/>
          </a:ln>
        </p:spPr>
      </p:pic>
      <p:sp>
        <p:nvSpPr>
          <p:cNvPr id="356" name="Google Shape;356;p19"/>
          <p:cNvSpPr/>
          <p:nvPr/>
        </p:nvSpPr>
        <p:spPr>
          <a:xfrm>
            <a:off x="1181604" y="2120890"/>
            <a:ext cx="9430712" cy="249299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it-IT" sz="5400">
                <a:solidFill>
                  <a:schemeClr val="lt1"/>
                </a:solidFill>
                <a:latin typeface="Arial"/>
                <a:ea typeface="Arial"/>
                <a:cs typeface="Arial"/>
                <a:sym typeface="Arial"/>
              </a:rPr>
              <a:t>Using the Framework on existing building renovation projects</a:t>
            </a:r>
            <a:endParaRPr/>
          </a:p>
        </p:txBody>
      </p:sp>
      <p:sp>
        <p:nvSpPr>
          <p:cNvPr id="357" name="Google Shape;357;p19"/>
          <p:cNvSpPr/>
          <p:nvPr/>
        </p:nvSpPr>
        <p:spPr>
          <a:xfrm>
            <a:off x="8255214" y="5505641"/>
            <a:ext cx="3946619"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58" name="Google Shape;358;p19"/>
          <p:cNvPicPr preferRelativeResize="0"/>
          <p:nvPr/>
        </p:nvPicPr>
        <p:blipFill rotWithShape="1">
          <a:blip r:embed="rId5">
            <a:alphaModFix/>
          </a:blip>
          <a:srcRect b="0" l="0" r="0" t="0"/>
          <a:stretch/>
        </p:blipFill>
        <p:spPr>
          <a:xfrm>
            <a:off x="11253701" y="5710241"/>
            <a:ext cx="674914" cy="450774"/>
          </a:xfrm>
          <a:prstGeom prst="rect">
            <a:avLst/>
          </a:prstGeom>
          <a:noFill/>
          <a:ln>
            <a:noFill/>
          </a:ln>
        </p:spPr>
      </p:pic>
      <p:pic>
        <p:nvPicPr>
          <p:cNvPr id="359" name="Google Shape;359;p19"/>
          <p:cNvPicPr preferRelativeResize="0"/>
          <p:nvPr/>
        </p:nvPicPr>
        <p:blipFill rotWithShape="1">
          <a:blip r:embed="rId6">
            <a:alphaModFix/>
          </a:blip>
          <a:srcRect b="0" l="0" r="0" t="0"/>
          <a:stretch/>
        </p:blipFill>
        <p:spPr>
          <a:xfrm>
            <a:off x="9907786" y="5625260"/>
            <a:ext cx="1099222" cy="620737"/>
          </a:xfrm>
          <a:prstGeom prst="rect">
            <a:avLst/>
          </a:prstGeom>
          <a:noFill/>
          <a:ln>
            <a:noFill/>
          </a:ln>
        </p:spPr>
      </p:pic>
      <p:sp>
        <p:nvSpPr>
          <p:cNvPr id="360" name="Google Shape;360;p19"/>
          <p:cNvSpPr/>
          <p:nvPr/>
        </p:nvSpPr>
        <p:spPr>
          <a:xfrm>
            <a:off x="8900302" y="6515164"/>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WWW.WORLDGBC.ORG/BUILD-UPON</a:t>
            </a:r>
            <a:endParaRPr/>
          </a:p>
        </p:txBody>
      </p:sp>
      <p:sp>
        <p:nvSpPr>
          <p:cNvPr id="361" name="Google Shape;361;p19"/>
          <p:cNvSpPr/>
          <p:nvPr/>
        </p:nvSpPr>
        <p:spPr>
          <a:xfrm>
            <a:off x="171082" y="180353"/>
            <a:ext cx="1110964"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#BUILDUPON</a:t>
            </a:r>
            <a:endParaRPr/>
          </a:p>
        </p:txBody>
      </p:sp>
      <p:pic>
        <p:nvPicPr>
          <p:cNvPr descr="Image result for climate alliance" id="362" name="Google Shape;362;p19"/>
          <p:cNvPicPr preferRelativeResize="0"/>
          <p:nvPr/>
        </p:nvPicPr>
        <p:blipFill rotWithShape="1">
          <a:blip r:embed="rId7">
            <a:alphaModFix/>
          </a:blip>
          <a:srcRect b="0" l="0" r="0" t="0"/>
          <a:stretch/>
        </p:blipFill>
        <p:spPr>
          <a:xfrm>
            <a:off x="8524163" y="5625260"/>
            <a:ext cx="979507" cy="655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
          <p:cNvPicPr preferRelativeResize="0"/>
          <p:nvPr/>
        </p:nvPicPr>
        <p:blipFill rotWithShape="1">
          <a:blip r:embed="rId3">
            <a:alphaModFix/>
          </a:blip>
          <a:srcRect b="0" l="0" r="49439" t="0"/>
          <a:stretch/>
        </p:blipFill>
        <p:spPr>
          <a:xfrm>
            <a:off x="2" y="0"/>
            <a:ext cx="4348064" cy="6858000"/>
          </a:xfrm>
          <a:prstGeom prst="rect">
            <a:avLst/>
          </a:prstGeom>
          <a:noFill/>
          <a:ln>
            <a:noFill/>
          </a:ln>
        </p:spPr>
      </p:pic>
      <p:sp>
        <p:nvSpPr>
          <p:cNvPr id="111" name="Google Shape;111;p2"/>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pic>
        <p:nvPicPr>
          <p:cNvPr id="112" name="Google Shape;112;p2"/>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pic>
        <p:nvPicPr>
          <p:cNvPr id="113" name="Google Shape;113;p2"/>
          <p:cNvPicPr preferRelativeResize="0"/>
          <p:nvPr/>
        </p:nvPicPr>
        <p:blipFill rotWithShape="1">
          <a:blip r:embed="rId5">
            <a:alphaModFix/>
          </a:blip>
          <a:srcRect b="0" l="0" r="0" t="0"/>
          <a:stretch/>
        </p:blipFill>
        <p:spPr>
          <a:xfrm>
            <a:off x="1649905" y="5691053"/>
            <a:ext cx="1099222" cy="620737"/>
          </a:xfrm>
          <a:prstGeom prst="rect">
            <a:avLst/>
          </a:prstGeom>
          <a:noFill/>
          <a:ln>
            <a:noFill/>
          </a:ln>
        </p:spPr>
      </p:pic>
      <p:sp>
        <p:nvSpPr>
          <p:cNvPr id="114" name="Google Shape;114;p2"/>
          <p:cNvSpPr/>
          <p:nvPr/>
        </p:nvSpPr>
        <p:spPr>
          <a:xfrm>
            <a:off x="76813" y="6543445"/>
            <a:ext cx="3291697" cy="20005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300"/>
              <a:buFont typeface="Arial"/>
              <a:buNone/>
            </a:pPr>
            <a:r>
              <a:rPr lang="it-IT" sz="1300">
                <a:solidFill>
                  <a:schemeClr val="lt1"/>
                </a:solidFill>
                <a:latin typeface="Arial"/>
                <a:ea typeface="Arial"/>
                <a:cs typeface="Arial"/>
                <a:sym typeface="Arial"/>
              </a:rPr>
              <a:t>WWW.WORLDGBC.ORG/BUILD-UPON</a:t>
            </a:r>
            <a:endParaRPr sz="1800">
              <a:solidFill>
                <a:schemeClr val="dk1"/>
              </a:solidFill>
              <a:latin typeface="Arial"/>
              <a:ea typeface="Arial"/>
              <a:cs typeface="Arial"/>
              <a:sym typeface="Arial"/>
            </a:endParaRPr>
          </a:p>
        </p:txBody>
      </p:sp>
      <p:pic>
        <p:nvPicPr>
          <p:cNvPr descr="Imagen que contiene dibujo&#10;&#10;Descripción generada automáticamente" id="115" name="Google Shape;115;p2"/>
          <p:cNvPicPr preferRelativeResize="0"/>
          <p:nvPr/>
        </p:nvPicPr>
        <p:blipFill rotWithShape="1">
          <a:blip r:embed="rId6">
            <a:alphaModFix/>
          </a:blip>
          <a:srcRect b="0" l="0" r="0" t="0"/>
          <a:stretch/>
        </p:blipFill>
        <p:spPr>
          <a:xfrm>
            <a:off x="113110" y="5867717"/>
            <a:ext cx="1423686" cy="405973"/>
          </a:xfrm>
          <a:prstGeom prst="rect">
            <a:avLst/>
          </a:prstGeom>
          <a:noFill/>
          <a:ln>
            <a:noFill/>
          </a:ln>
        </p:spPr>
      </p:pic>
      <p:sp>
        <p:nvSpPr>
          <p:cNvPr id="116" name="Google Shape;116;p2"/>
          <p:cNvSpPr txBox="1"/>
          <p:nvPr/>
        </p:nvSpPr>
        <p:spPr>
          <a:xfrm>
            <a:off x="4519146" y="796414"/>
            <a:ext cx="7672852" cy="52168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3600">
                <a:solidFill>
                  <a:srgbClr val="1D4F90"/>
                </a:solidFill>
                <a:latin typeface="Arial"/>
                <a:ea typeface="Arial"/>
                <a:cs typeface="Arial"/>
                <a:sym typeface="Arial"/>
              </a:rPr>
              <a:t>THE BUILD UPON</a:t>
            </a:r>
            <a:r>
              <a:rPr baseline="30000" lang="it-IT" sz="3600">
                <a:solidFill>
                  <a:srgbClr val="1D4F90"/>
                </a:solidFill>
                <a:latin typeface="Arial"/>
                <a:ea typeface="Arial"/>
                <a:cs typeface="Arial"/>
                <a:sym typeface="Arial"/>
              </a:rPr>
              <a:t>2</a:t>
            </a:r>
            <a:r>
              <a:rPr lang="it-IT" sz="3600">
                <a:solidFill>
                  <a:srgbClr val="1D4F90"/>
                </a:solidFill>
                <a:latin typeface="Arial"/>
                <a:ea typeface="Arial"/>
                <a:cs typeface="Arial"/>
                <a:sym typeface="Arial"/>
              </a:rPr>
              <a:t> PROJECT</a:t>
            </a:r>
            <a:endParaRPr/>
          </a:p>
          <a:p>
            <a:pPr indent="0" lvl="0" marL="0" marR="0" rtl="0" algn="l">
              <a:spcBef>
                <a:spcPts val="600"/>
              </a:spcBef>
              <a:spcAft>
                <a:spcPts val="0"/>
              </a:spcAft>
              <a:buNone/>
            </a:pPr>
            <a:r>
              <a:t/>
            </a:r>
            <a:endParaRPr b="1" sz="2400">
              <a:solidFill>
                <a:srgbClr val="0070C0"/>
              </a:solidFill>
              <a:latin typeface="Arial"/>
              <a:ea typeface="Arial"/>
              <a:cs typeface="Arial"/>
              <a:sym typeface="Arial"/>
            </a:endParaRPr>
          </a:p>
          <a:p>
            <a:pPr indent="0" lvl="0" marL="354012" marR="0" rtl="0" algn="l">
              <a:spcBef>
                <a:spcPts val="600"/>
              </a:spcBef>
              <a:spcAft>
                <a:spcPts val="0"/>
              </a:spcAft>
              <a:buNone/>
            </a:pPr>
            <a:r>
              <a:rPr b="1" lang="it-IT" sz="2800">
                <a:solidFill>
                  <a:srgbClr val="526DAE"/>
                </a:solidFill>
                <a:latin typeface="Arial"/>
                <a:ea typeface="Arial"/>
                <a:cs typeface="Arial"/>
                <a:sym typeface="Arial"/>
              </a:rPr>
              <a:t>1</a:t>
            </a:r>
            <a:r>
              <a:rPr lang="it-IT" sz="2800">
                <a:solidFill>
                  <a:srgbClr val="526DAE"/>
                </a:solidFill>
                <a:latin typeface="Arial"/>
                <a:ea typeface="Arial"/>
                <a:cs typeface="Arial"/>
                <a:sym typeface="Arial"/>
              </a:rPr>
              <a:t>.</a:t>
            </a:r>
            <a:r>
              <a:rPr b="1" lang="it-IT" sz="2800">
                <a:solidFill>
                  <a:srgbClr val="526DAE"/>
                </a:solidFill>
                <a:latin typeface="Arial"/>
                <a:ea typeface="Arial"/>
                <a:cs typeface="Arial"/>
                <a:sym typeface="Arial"/>
              </a:rPr>
              <a:t> </a:t>
            </a:r>
            <a:r>
              <a:rPr lang="it-IT" sz="2400">
                <a:solidFill>
                  <a:srgbClr val="526DAE"/>
                </a:solidFill>
                <a:latin typeface="Arial"/>
                <a:ea typeface="Arial"/>
                <a:cs typeface="Arial"/>
                <a:sym typeface="Arial"/>
              </a:rPr>
              <a:t>Project description</a:t>
            </a:r>
            <a:endParaRPr/>
          </a:p>
          <a:p>
            <a:pPr indent="0" lvl="0" marL="354012" marR="0" rtl="0" algn="l">
              <a:spcBef>
                <a:spcPts val="1800"/>
              </a:spcBef>
              <a:spcAft>
                <a:spcPts val="0"/>
              </a:spcAft>
              <a:buNone/>
            </a:pPr>
            <a:r>
              <a:rPr b="1" lang="it-IT" sz="2800">
                <a:solidFill>
                  <a:srgbClr val="526DAE"/>
                </a:solidFill>
                <a:latin typeface="Arial"/>
                <a:ea typeface="Arial"/>
                <a:cs typeface="Arial"/>
                <a:sym typeface="Arial"/>
              </a:rPr>
              <a:t>2</a:t>
            </a:r>
            <a:r>
              <a:rPr lang="it-IT" sz="2800">
                <a:solidFill>
                  <a:srgbClr val="526DAE"/>
                </a:solidFill>
                <a:latin typeface="Arial"/>
                <a:ea typeface="Arial"/>
                <a:cs typeface="Arial"/>
                <a:sym typeface="Arial"/>
              </a:rPr>
              <a:t>.</a:t>
            </a:r>
            <a:r>
              <a:rPr lang="it-IT" sz="2400">
                <a:solidFill>
                  <a:srgbClr val="526DAE"/>
                </a:solidFill>
                <a:latin typeface="Arial"/>
                <a:ea typeface="Arial"/>
                <a:cs typeface="Arial"/>
                <a:sym typeface="Arial"/>
              </a:rPr>
              <a:t> The Impact Framework</a:t>
            </a:r>
            <a:endParaRPr/>
          </a:p>
          <a:p>
            <a:pPr indent="-315278" lvl="0" marL="806450" marR="0" rtl="0" algn="l">
              <a:spcBef>
                <a:spcPts val="1800"/>
              </a:spcBef>
              <a:spcAft>
                <a:spcPts val="0"/>
              </a:spcAft>
              <a:buClr>
                <a:schemeClr val="dk1"/>
              </a:buClr>
              <a:buSzPts val="2160"/>
              <a:buFont typeface="Calibri"/>
              <a:buNone/>
            </a:pPr>
            <a:r>
              <a:t/>
            </a:r>
            <a:endParaRPr sz="1800">
              <a:solidFill>
                <a:srgbClr val="526DAE"/>
              </a:solidFill>
              <a:latin typeface="Arial"/>
              <a:ea typeface="Arial"/>
              <a:cs typeface="Arial"/>
              <a:sym typeface="Arial"/>
            </a:endParaRPr>
          </a:p>
          <a:p>
            <a:pPr indent="0" lvl="0" marL="354012" marR="0" rtl="0" algn="l">
              <a:spcBef>
                <a:spcPts val="1800"/>
              </a:spcBef>
              <a:spcAft>
                <a:spcPts val="0"/>
              </a:spcAft>
              <a:buNone/>
            </a:pPr>
            <a:r>
              <a:rPr b="1" lang="it-IT" sz="2800">
                <a:solidFill>
                  <a:srgbClr val="526DAE"/>
                </a:solidFill>
                <a:latin typeface="Arial"/>
                <a:ea typeface="Arial"/>
                <a:cs typeface="Arial"/>
                <a:sym typeface="Arial"/>
              </a:rPr>
              <a:t>3</a:t>
            </a:r>
            <a:r>
              <a:rPr lang="it-IT" sz="2400">
                <a:solidFill>
                  <a:srgbClr val="526DAE"/>
                </a:solidFill>
                <a:latin typeface="Arial"/>
                <a:ea typeface="Arial"/>
                <a:cs typeface="Arial"/>
                <a:sym typeface="Arial"/>
              </a:rPr>
              <a:t>. The work with pilot and follower cities</a:t>
            </a:r>
            <a:endParaRPr/>
          </a:p>
          <a:p>
            <a:pPr indent="0" lvl="0" marL="354012" marR="0" rtl="0" algn="l">
              <a:spcBef>
                <a:spcPts val="1800"/>
              </a:spcBef>
              <a:spcAft>
                <a:spcPts val="0"/>
              </a:spcAft>
              <a:buNone/>
            </a:pPr>
            <a:r>
              <a:rPr b="1" lang="it-IT" sz="2800">
                <a:solidFill>
                  <a:srgbClr val="526DAE"/>
                </a:solidFill>
                <a:latin typeface="Arial"/>
                <a:ea typeface="Arial"/>
                <a:cs typeface="Arial"/>
                <a:sym typeface="Arial"/>
              </a:rPr>
              <a:t>4</a:t>
            </a:r>
            <a:r>
              <a:rPr lang="it-IT" sz="2400">
                <a:solidFill>
                  <a:srgbClr val="526DAE"/>
                </a:solidFill>
                <a:latin typeface="Arial"/>
                <a:ea typeface="Arial"/>
                <a:cs typeface="Arial"/>
                <a:sym typeface="Arial"/>
              </a:rPr>
              <a:t>. The experience of Padova as pilot city</a:t>
            </a:r>
            <a:endParaRPr/>
          </a:p>
          <a:p>
            <a:pPr indent="0" lvl="0" marL="354012" marR="0" rtl="0" algn="l">
              <a:spcBef>
                <a:spcPts val="1800"/>
              </a:spcBef>
              <a:spcAft>
                <a:spcPts val="0"/>
              </a:spcAft>
              <a:buNone/>
            </a:pPr>
            <a:r>
              <a:rPr lang="it-IT" sz="2400">
                <a:solidFill>
                  <a:srgbClr val="526DAE"/>
                </a:solidFill>
                <a:latin typeface="Arial"/>
                <a:ea typeface="Arial"/>
                <a:cs typeface="Arial"/>
                <a:sym typeface="Arial"/>
              </a:rPr>
              <a:t> </a:t>
            </a:r>
            <a:endParaRPr/>
          </a:p>
          <a:p>
            <a:pPr indent="0" lvl="0" marL="0" marR="0" rtl="0" algn="l">
              <a:spcBef>
                <a:spcPts val="1800"/>
              </a:spcBef>
              <a:spcAft>
                <a:spcPts val="0"/>
              </a:spcAft>
              <a:buNone/>
            </a:pPr>
            <a:r>
              <a:t/>
            </a:r>
            <a:endParaRPr sz="1500">
              <a:solidFill>
                <a:srgbClr val="1D4F90"/>
              </a:solidFill>
              <a:latin typeface="Arial"/>
              <a:ea typeface="Arial"/>
              <a:cs typeface="Arial"/>
              <a:sym typeface="Arial"/>
            </a:endParaRPr>
          </a:p>
        </p:txBody>
      </p:sp>
      <p:sp>
        <p:nvSpPr>
          <p:cNvPr id="117" name="Google Shape;117;p2"/>
          <p:cNvSpPr/>
          <p:nvPr/>
        </p:nvSpPr>
        <p:spPr>
          <a:xfrm>
            <a:off x="171082" y="180353"/>
            <a:ext cx="1110964" cy="20005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300"/>
              <a:buFont typeface="Arial"/>
              <a:buNone/>
            </a:pPr>
            <a:r>
              <a:rPr lang="it-IT" sz="1300">
                <a:solidFill>
                  <a:schemeClr val="lt1"/>
                </a:solidFill>
                <a:latin typeface="Arial"/>
                <a:ea typeface="Arial"/>
                <a:cs typeface="Arial"/>
                <a:sym typeface="Arial"/>
              </a:rPr>
              <a:t>#BUILDUPON</a:t>
            </a: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A picture containing shape&#10;&#10;Description automatically generated" id="368" name="Google Shape;368;p20"/>
          <p:cNvPicPr preferRelativeResize="0"/>
          <p:nvPr/>
        </p:nvPicPr>
        <p:blipFill rotWithShape="1">
          <a:blip r:embed="rId3">
            <a:alphaModFix/>
          </a:blip>
          <a:srcRect b="1660" l="-700" r="699" t="-1660"/>
          <a:stretch/>
        </p:blipFill>
        <p:spPr>
          <a:xfrm>
            <a:off x="0" y="0"/>
            <a:ext cx="12192000" cy="6858000"/>
          </a:xfrm>
          <a:prstGeom prst="rect">
            <a:avLst/>
          </a:prstGeom>
          <a:noFill/>
          <a:ln>
            <a:noFill/>
          </a:ln>
        </p:spPr>
      </p:pic>
      <p:sp>
        <p:nvSpPr>
          <p:cNvPr id="369" name="Google Shape;369;p20"/>
          <p:cNvSpPr txBox="1"/>
          <p:nvPr/>
        </p:nvSpPr>
        <p:spPr>
          <a:xfrm>
            <a:off x="6313124" y="893994"/>
            <a:ext cx="194724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000">
                <a:solidFill>
                  <a:schemeClr val="lt1"/>
                </a:solidFill>
                <a:latin typeface="Calibri"/>
                <a:ea typeface="Calibri"/>
                <a:cs typeface="Calibri"/>
                <a:sym typeface="Calibri"/>
              </a:rPr>
              <a:t>Responsibilities</a:t>
            </a:r>
            <a:endParaRPr/>
          </a:p>
        </p:txBody>
      </p:sp>
      <p:sp>
        <p:nvSpPr>
          <p:cNvPr id="370" name="Google Shape;370;p20"/>
          <p:cNvSpPr txBox="1"/>
          <p:nvPr/>
        </p:nvSpPr>
        <p:spPr>
          <a:xfrm>
            <a:off x="2302220" y="3422624"/>
            <a:ext cx="344722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600">
                <a:solidFill>
                  <a:schemeClr val="lt1"/>
                </a:solidFill>
                <a:latin typeface="Arial"/>
                <a:ea typeface="Arial"/>
                <a:cs typeface="Arial"/>
                <a:sym typeface="Arial"/>
              </a:rPr>
              <a:t>Develop contract and occupant questionnaires</a:t>
            </a:r>
            <a:endParaRPr/>
          </a:p>
        </p:txBody>
      </p:sp>
      <p:sp>
        <p:nvSpPr>
          <p:cNvPr id="371" name="Google Shape;371;p20"/>
          <p:cNvSpPr txBox="1"/>
          <p:nvPr/>
        </p:nvSpPr>
        <p:spPr>
          <a:xfrm>
            <a:off x="2528973" y="801662"/>
            <a:ext cx="299372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3200">
                <a:solidFill>
                  <a:schemeClr val="lt1"/>
                </a:solidFill>
                <a:latin typeface="Calibri"/>
                <a:ea typeface="Calibri"/>
                <a:cs typeface="Calibri"/>
                <a:sym typeface="Calibri"/>
              </a:rPr>
              <a:t>KEY STEPS</a:t>
            </a:r>
            <a:endParaRPr i="1" sz="3200">
              <a:solidFill>
                <a:schemeClr val="lt1"/>
              </a:solidFill>
              <a:latin typeface="Calibri"/>
              <a:ea typeface="Calibri"/>
              <a:cs typeface="Calibri"/>
              <a:sym typeface="Calibri"/>
            </a:endParaRPr>
          </a:p>
        </p:txBody>
      </p:sp>
      <p:grpSp>
        <p:nvGrpSpPr>
          <p:cNvPr id="372" name="Google Shape;372;p20"/>
          <p:cNvGrpSpPr/>
          <p:nvPr/>
        </p:nvGrpSpPr>
        <p:grpSpPr>
          <a:xfrm>
            <a:off x="766119" y="2195732"/>
            <a:ext cx="9983943" cy="4078143"/>
            <a:chOff x="766119" y="2195732"/>
            <a:chExt cx="9983943" cy="4078143"/>
          </a:xfrm>
        </p:grpSpPr>
        <p:grpSp>
          <p:nvGrpSpPr>
            <p:cNvPr id="373" name="Google Shape;373;p20"/>
            <p:cNvGrpSpPr/>
            <p:nvPr/>
          </p:nvGrpSpPr>
          <p:grpSpPr>
            <a:xfrm>
              <a:off x="2167044" y="2210204"/>
              <a:ext cx="3693681" cy="4056051"/>
              <a:chOff x="2167044" y="2210204"/>
              <a:chExt cx="3693681" cy="4056051"/>
            </a:xfrm>
          </p:grpSpPr>
          <p:sp>
            <p:nvSpPr>
              <p:cNvPr id="374" name="Google Shape;374;p20"/>
              <p:cNvSpPr/>
              <p:nvPr/>
            </p:nvSpPr>
            <p:spPr>
              <a:xfrm>
                <a:off x="2167044" y="2210204"/>
                <a:ext cx="3693681" cy="966249"/>
              </a:xfrm>
              <a:prstGeom prst="roundRect">
                <a:avLst>
                  <a:gd fmla="val 16667" name="adj"/>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900">
                    <a:solidFill>
                      <a:schemeClr val="lt1"/>
                    </a:solidFill>
                    <a:latin typeface="Calibri"/>
                    <a:ea typeface="Calibri"/>
                    <a:cs typeface="Calibri"/>
                    <a:sym typeface="Calibri"/>
                  </a:rPr>
                  <a:t>Create data collection and reporting templates</a:t>
                </a:r>
                <a:endParaRPr/>
              </a:p>
            </p:txBody>
          </p:sp>
          <p:sp>
            <p:nvSpPr>
              <p:cNvPr id="375" name="Google Shape;375;p20"/>
              <p:cNvSpPr/>
              <p:nvPr/>
            </p:nvSpPr>
            <p:spPr>
              <a:xfrm>
                <a:off x="2167044" y="3240138"/>
                <a:ext cx="3693681" cy="966249"/>
              </a:xfrm>
              <a:prstGeom prst="roundRect">
                <a:avLst>
                  <a:gd fmla="val 16667" name="adj"/>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900">
                    <a:solidFill>
                      <a:schemeClr val="lt1"/>
                    </a:solidFill>
                    <a:latin typeface="Calibri"/>
                    <a:ea typeface="Calibri"/>
                    <a:cs typeface="Calibri"/>
                    <a:sym typeface="Calibri"/>
                  </a:rPr>
                  <a:t>Develop contract and occupant questionnaires</a:t>
                </a:r>
                <a:endParaRPr/>
              </a:p>
            </p:txBody>
          </p:sp>
          <p:sp>
            <p:nvSpPr>
              <p:cNvPr id="376" name="Google Shape;376;p20"/>
              <p:cNvSpPr/>
              <p:nvPr/>
            </p:nvSpPr>
            <p:spPr>
              <a:xfrm>
                <a:off x="2167044" y="4270072"/>
                <a:ext cx="3693681" cy="966249"/>
              </a:xfrm>
              <a:prstGeom prst="roundRect">
                <a:avLst>
                  <a:gd fmla="val 16667" name="adj"/>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900">
                    <a:solidFill>
                      <a:schemeClr val="lt1"/>
                    </a:solidFill>
                    <a:latin typeface="Calibri"/>
                    <a:ea typeface="Calibri"/>
                    <a:cs typeface="Calibri"/>
                    <a:sym typeface="Calibri"/>
                  </a:rPr>
                  <a:t>Identify all data sources and staff responsible for the data collection</a:t>
                </a:r>
                <a:endParaRPr/>
              </a:p>
            </p:txBody>
          </p:sp>
          <p:sp>
            <p:nvSpPr>
              <p:cNvPr id="377" name="Google Shape;377;p20"/>
              <p:cNvSpPr/>
              <p:nvPr/>
            </p:nvSpPr>
            <p:spPr>
              <a:xfrm>
                <a:off x="2167044" y="5300006"/>
                <a:ext cx="3693681" cy="966249"/>
              </a:xfrm>
              <a:prstGeom prst="roundRect">
                <a:avLst>
                  <a:gd fmla="val 16667" name="adj"/>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900">
                    <a:solidFill>
                      <a:schemeClr val="lt1"/>
                    </a:solidFill>
                    <a:latin typeface="Calibri"/>
                    <a:ea typeface="Calibri"/>
                    <a:cs typeface="Calibri"/>
                    <a:sym typeface="Calibri"/>
                  </a:rPr>
                  <a:t>Ensure buy in from contractors, project managers and occupants</a:t>
                </a:r>
                <a:endParaRPr/>
              </a:p>
            </p:txBody>
          </p:sp>
        </p:grpSp>
        <p:sp>
          <p:nvSpPr>
            <p:cNvPr id="378" name="Google Shape;378;p20"/>
            <p:cNvSpPr/>
            <p:nvPr/>
          </p:nvSpPr>
          <p:spPr>
            <a:xfrm>
              <a:off x="6141981" y="2216841"/>
              <a:ext cx="2143375" cy="966249"/>
            </a:xfrm>
            <a:prstGeom prst="roundRect">
              <a:avLst>
                <a:gd fmla="val 16667" name="adj"/>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600">
                  <a:solidFill>
                    <a:schemeClr val="lt1"/>
                  </a:solidFill>
                  <a:latin typeface="Calibri"/>
                  <a:ea typeface="Calibri"/>
                  <a:cs typeface="Calibri"/>
                  <a:sym typeface="Calibri"/>
                </a:rPr>
                <a:t>Collaboration between municipality and experts</a:t>
              </a:r>
              <a:endParaRPr sz="1600">
                <a:solidFill>
                  <a:schemeClr val="lt1"/>
                </a:solidFill>
                <a:latin typeface="Calibri"/>
                <a:ea typeface="Calibri"/>
                <a:cs typeface="Calibri"/>
                <a:sym typeface="Calibri"/>
              </a:endParaRPr>
            </a:p>
          </p:txBody>
        </p:sp>
        <p:sp>
          <p:nvSpPr>
            <p:cNvPr id="379" name="Google Shape;379;p20"/>
            <p:cNvSpPr/>
            <p:nvPr/>
          </p:nvSpPr>
          <p:spPr>
            <a:xfrm>
              <a:off x="6140272" y="3231200"/>
              <a:ext cx="2145900" cy="3042675"/>
            </a:xfrm>
            <a:custGeom>
              <a:rect b="b" l="l" r="r" t="t"/>
              <a:pathLst>
                <a:path extrusionOk="0" h="3042675" w="2145900">
                  <a:moveTo>
                    <a:pt x="1709" y="364856"/>
                  </a:moveTo>
                  <a:cubicBezTo>
                    <a:pt x="1709" y="167560"/>
                    <a:pt x="-28851" y="7620"/>
                    <a:pt x="168445" y="7620"/>
                  </a:cubicBezTo>
                  <a:lnTo>
                    <a:pt x="1970728" y="0"/>
                  </a:lnTo>
                  <a:cubicBezTo>
                    <a:pt x="2168024" y="0"/>
                    <a:pt x="2145084" y="167560"/>
                    <a:pt x="2145084" y="364856"/>
                  </a:cubicBezTo>
                  <a:lnTo>
                    <a:pt x="2145084" y="2677819"/>
                  </a:lnTo>
                  <a:cubicBezTo>
                    <a:pt x="2145084" y="2875115"/>
                    <a:pt x="2160404" y="3027435"/>
                    <a:pt x="1963108" y="3027435"/>
                  </a:cubicBezTo>
                  <a:lnTo>
                    <a:pt x="183685" y="3042675"/>
                  </a:lnTo>
                  <a:cubicBezTo>
                    <a:pt x="-13611" y="3042675"/>
                    <a:pt x="1709" y="2875115"/>
                    <a:pt x="1709" y="2677819"/>
                  </a:cubicBezTo>
                  <a:lnTo>
                    <a:pt x="1709" y="364856"/>
                  </a:lnTo>
                  <a:close/>
                </a:path>
              </a:pathLst>
            </a:cu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IT" sz="1700">
                  <a:solidFill>
                    <a:schemeClr val="lt1"/>
                  </a:solidFill>
                  <a:latin typeface="Calibri"/>
                  <a:ea typeface="Calibri"/>
                  <a:cs typeface="Calibri"/>
                  <a:sym typeface="Calibri"/>
                </a:rPr>
                <a:t>Collaboration between municiaplity and experts</a:t>
              </a:r>
              <a:endParaRPr sz="17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a:p>
              <a:pPr indent="0" lvl="0" marL="0" marR="0" rtl="0" algn="ctr">
                <a:spcBef>
                  <a:spcPts val="0"/>
                </a:spcBef>
                <a:spcAft>
                  <a:spcPts val="0"/>
                </a:spcAft>
                <a:buNone/>
              </a:pPr>
              <a:r>
                <a:rPr lang="it-IT" sz="1900">
                  <a:solidFill>
                    <a:schemeClr val="lt1"/>
                  </a:solidFill>
                  <a:latin typeface="Calibri"/>
                  <a:ea typeface="Calibri"/>
                  <a:cs typeface="Calibri"/>
                  <a:sym typeface="Calibri"/>
                </a:rPr>
                <a:t>Municipality</a:t>
              </a:r>
              <a:endParaRPr sz="19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a:p>
              <a:pPr indent="0" lvl="0" marL="0" marR="0" rtl="0" algn="ctr">
                <a:spcBef>
                  <a:spcPts val="0"/>
                </a:spcBef>
                <a:spcAft>
                  <a:spcPts val="0"/>
                </a:spcAft>
                <a:buNone/>
              </a:pPr>
              <a:r>
                <a:rPr lang="it-IT" sz="1900">
                  <a:solidFill>
                    <a:schemeClr val="lt1"/>
                  </a:solidFill>
                  <a:latin typeface="Calibri"/>
                  <a:ea typeface="Calibri"/>
                  <a:cs typeface="Calibri"/>
                  <a:sym typeface="Calibri"/>
                </a:rPr>
                <a:t>Municipality</a:t>
              </a:r>
              <a:endParaRPr sz="19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
          <p:nvSpPr>
            <p:cNvPr id="380" name="Google Shape;380;p20"/>
            <p:cNvSpPr/>
            <p:nvPr/>
          </p:nvSpPr>
          <p:spPr>
            <a:xfrm rot="-5400000">
              <a:off x="-690177" y="3673137"/>
              <a:ext cx="4049414" cy="1136822"/>
            </a:xfrm>
            <a:prstGeom prst="roundRect">
              <a:avLst>
                <a:gd fmla="val 16667" name="adj"/>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rPr b="1" lang="it-IT" sz="3200">
                  <a:solidFill>
                    <a:schemeClr val="lt1"/>
                  </a:solidFill>
                  <a:latin typeface="Calibri"/>
                  <a:ea typeface="Calibri"/>
                  <a:cs typeface="Calibri"/>
                  <a:sym typeface="Calibri"/>
                </a:rPr>
                <a:t>ROADMAP </a:t>
              </a:r>
              <a:r>
                <a:rPr b="1" lang="it-IT" sz="3200">
                  <a:solidFill>
                    <a:srgbClr val="FFC000"/>
                  </a:solidFill>
                  <a:latin typeface="Calibri"/>
                  <a:ea typeface="Calibri"/>
                  <a:cs typeface="Calibri"/>
                  <a:sym typeface="Calibri"/>
                </a:rPr>
                <a:t>xx</a:t>
              </a:r>
              <a:endParaRPr/>
            </a:p>
          </p:txBody>
        </p:sp>
        <p:pic>
          <p:nvPicPr>
            <p:cNvPr id="381" name="Google Shape;381;p20"/>
            <p:cNvPicPr preferRelativeResize="0"/>
            <p:nvPr/>
          </p:nvPicPr>
          <p:blipFill rotWithShape="1">
            <a:blip r:embed="rId4">
              <a:alphaModFix/>
            </a:blip>
            <a:srcRect b="0" l="0" r="0" t="0"/>
            <a:stretch/>
          </p:blipFill>
          <p:spPr>
            <a:xfrm>
              <a:off x="870048" y="5119257"/>
              <a:ext cx="928962" cy="928962"/>
            </a:xfrm>
            <a:prstGeom prst="rect">
              <a:avLst/>
            </a:prstGeom>
            <a:noFill/>
            <a:ln>
              <a:noFill/>
            </a:ln>
          </p:spPr>
        </p:pic>
        <p:pic>
          <p:nvPicPr>
            <p:cNvPr descr="Checkmark with solid fill" id="382" name="Google Shape;382;p20"/>
            <p:cNvPicPr preferRelativeResize="0"/>
            <p:nvPr/>
          </p:nvPicPr>
          <p:blipFill rotWithShape="1">
            <a:blip r:embed="rId5">
              <a:alphaModFix/>
            </a:blip>
            <a:srcRect b="0" l="0" r="0" t="0"/>
            <a:stretch/>
          </p:blipFill>
          <p:spPr>
            <a:xfrm>
              <a:off x="8717281" y="2195732"/>
              <a:ext cx="914400" cy="914400"/>
            </a:xfrm>
            <a:prstGeom prst="rect">
              <a:avLst/>
            </a:prstGeom>
            <a:noFill/>
            <a:ln>
              <a:noFill/>
            </a:ln>
          </p:spPr>
        </p:pic>
        <p:pic>
          <p:nvPicPr>
            <p:cNvPr descr="Checkmark with solid fill" id="383" name="Google Shape;383;p20"/>
            <p:cNvPicPr preferRelativeResize="0"/>
            <p:nvPr/>
          </p:nvPicPr>
          <p:blipFill rotWithShape="1">
            <a:blip r:embed="rId5">
              <a:alphaModFix/>
            </a:blip>
            <a:srcRect b="0" l="0" r="0" t="0"/>
            <a:stretch/>
          </p:blipFill>
          <p:spPr>
            <a:xfrm>
              <a:off x="9835662" y="2195732"/>
              <a:ext cx="914400" cy="914400"/>
            </a:xfrm>
            <a:prstGeom prst="rect">
              <a:avLst/>
            </a:prstGeom>
            <a:noFill/>
            <a:ln>
              <a:noFill/>
            </a:ln>
          </p:spPr>
        </p:pic>
        <p:pic>
          <p:nvPicPr>
            <p:cNvPr descr="Checkmark with solid fill" id="384" name="Google Shape;384;p20"/>
            <p:cNvPicPr preferRelativeResize="0"/>
            <p:nvPr/>
          </p:nvPicPr>
          <p:blipFill rotWithShape="1">
            <a:blip r:embed="rId5">
              <a:alphaModFix/>
            </a:blip>
            <a:srcRect b="0" l="0" r="0" t="0"/>
            <a:stretch/>
          </p:blipFill>
          <p:spPr>
            <a:xfrm>
              <a:off x="8717281" y="3291987"/>
              <a:ext cx="914400" cy="914400"/>
            </a:xfrm>
            <a:prstGeom prst="rect">
              <a:avLst/>
            </a:prstGeom>
            <a:noFill/>
            <a:ln>
              <a:noFill/>
            </a:ln>
          </p:spPr>
        </p:pic>
        <p:pic>
          <p:nvPicPr>
            <p:cNvPr descr="Checkmark with solid fill" id="385" name="Google Shape;385;p20"/>
            <p:cNvPicPr preferRelativeResize="0"/>
            <p:nvPr/>
          </p:nvPicPr>
          <p:blipFill rotWithShape="1">
            <a:blip r:embed="rId5">
              <a:alphaModFix/>
            </a:blip>
            <a:srcRect b="0" l="0" r="0" t="0"/>
            <a:stretch/>
          </p:blipFill>
          <p:spPr>
            <a:xfrm>
              <a:off x="9835662" y="3291987"/>
              <a:ext cx="914400" cy="914400"/>
            </a:xfrm>
            <a:prstGeom prst="rect">
              <a:avLst/>
            </a:prstGeom>
            <a:noFill/>
            <a:ln>
              <a:noFill/>
            </a:ln>
          </p:spPr>
        </p:pic>
        <p:pic>
          <p:nvPicPr>
            <p:cNvPr descr="Checkmark with solid fill" id="386" name="Google Shape;386;p20"/>
            <p:cNvPicPr preferRelativeResize="0"/>
            <p:nvPr/>
          </p:nvPicPr>
          <p:blipFill rotWithShape="1">
            <a:blip r:embed="rId5">
              <a:alphaModFix/>
            </a:blip>
            <a:srcRect b="0" l="0" r="0" t="0"/>
            <a:stretch/>
          </p:blipFill>
          <p:spPr>
            <a:xfrm>
              <a:off x="8717281" y="4376362"/>
              <a:ext cx="914400" cy="914400"/>
            </a:xfrm>
            <a:prstGeom prst="rect">
              <a:avLst/>
            </a:prstGeom>
            <a:noFill/>
            <a:ln>
              <a:noFill/>
            </a:ln>
          </p:spPr>
        </p:pic>
        <p:pic>
          <p:nvPicPr>
            <p:cNvPr descr="Checkmark with solid fill" id="387" name="Google Shape;387;p20"/>
            <p:cNvPicPr preferRelativeResize="0"/>
            <p:nvPr/>
          </p:nvPicPr>
          <p:blipFill rotWithShape="1">
            <a:blip r:embed="rId5">
              <a:alphaModFix/>
            </a:blip>
            <a:srcRect b="0" l="0" r="0" t="0"/>
            <a:stretch/>
          </p:blipFill>
          <p:spPr>
            <a:xfrm>
              <a:off x="9835662" y="4376362"/>
              <a:ext cx="914400" cy="914400"/>
            </a:xfrm>
            <a:prstGeom prst="rect">
              <a:avLst/>
            </a:prstGeom>
            <a:noFill/>
            <a:ln>
              <a:noFill/>
            </a:ln>
          </p:spPr>
        </p:pic>
        <p:pic>
          <p:nvPicPr>
            <p:cNvPr descr="Checkmark with solid fill" id="388" name="Google Shape;388;p20"/>
            <p:cNvPicPr preferRelativeResize="0"/>
            <p:nvPr/>
          </p:nvPicPr>
          <p:blipFill rotWithShape="1">
            <a:blip r:embed="rId5">
              <a:alphaModFix/>
            </a:blip>
            <a:srcRect b="0" l="0" r="0" t="0"/>
            <a:stretch/>
          </p:blipFill>
          <p:spPr>
            <a:xfrm>
              <a:off x="8717281" y="5319055"/>
              <a:ext cx="914400" cy="914400"/>
            </a:xfrm>
            <a:prstGeom prst="rect">
              <a:avLst/>
            </a:prstGeom>
            <a:noFill/>
            <a:ln>
              <a:noFill/>
            </a:ln>
          </p:spPr>
        </p:pic>
        <p:pic>
          <p:nvPicPr>
            <p:cNvPr descr="Checkmark with solid fill" id="389" name="Google Shape;389;p20"/>
            <p:cNvPicPr preferRelativeResize="0"/>
            <p:nvPr/>
          </p:nvPicPr>
          <p:blipFill rotWithShape="1">
            <a:blip r:embed="rId5">
              <a:alphaModFix/>
            </a:blip>
            <a:srcRect b="0" l="0" r="0" t="0"/>
            <a:stretch/>
          </p:blipFill>
          <p:spPr>
            <a:xfrm>
              <a:off x="9835662" y="5319055"/>
              <a:ext cx="914400" cy="914400"/>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6" name="Google Shape;396;p21"/>
          <p:cNvSpPr/>
          <p:nvPr/>
        </p:nvSpPr>
        <p:spPr>
          <a:xfrm>
            <a:off x="5196254" y="1292469"/>
            <a:ext cx="5433646" cy="5038371"/>
          </a:xfrm>
          <a:prstGeom prst="flowChartMerge">
            <a:avLst/>
          </a:prstGeom>
          <a:solidFill>
            <a:srgbClr val="D8E2F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8" name="Google Shape;398;p21"/>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pic>
        <p:nvPicPr>
          <p:cNvPr id="399" name="Google Shape;399;p21"/>
          <p:cNvPicPr preferRelativeResize="0"/>
          <p:nvPr/>
        </p:nvPicPr>
        <p:blipFill rotWithShape="1">
          <a:blip r:embed="rId5">
            <a:alphaModFix/>
          </a:blip>
          <a:srcRect b="0" l="0" r="0" t="0"/>
          <a:stretch/>
        </p:blipFill>
        <p:spPr>
          <a:xfrm>
            <a:off x="1649905" y="5710103"/>
            <a:ext cx="1099222" cy="620737"/>
          </a:xfrm>
          <a:prstGeom prst="rect">
            <a:avLst/>
          </a:prstGeom>
          <a:noFill/>
          <a:ln>
            <a:noFill/>
          </a:ln>
        </p:spPr>
      </p:pic>
      <p:sp>
        <p:nvSpPr>
          <p:cNvPr id="400" name="Google Shape;400;p21"/>
          <p:cNvSpPr/>
          <p:nvPr/>
        </p:nvSpPr>
        <p:spPr>
          <a:xfrm>
            <a:off x="76813" y="6543445"/>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WWW.WORLDGBC.ORG/BUILD-UPON</a:t>
            </a:r>
            <a:endParaRPr/>
          </a:p>
        </p:txBody>
      </p:sp>
      <p:sp>
        <p:nvSpPr>
          <p:cNvPr id="401" name="Google Shape;401;p21"/>
          <p:cNvSpPr/>
          <p:nvPr/>
        </p:nvSpPr>
        <p:spPr>
          <a:xfrm>
            <a:off x="4949636" y="423999"/>
            <a:ext cx="6767881" cy="67710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it-IT" sz="4400">
                <a:solidFill>
                  <a:srgbClr val="1D4F90"/>
                </a:solidFill>
                <a:latin typeface="Arial"/>
                <a:ea typeface="Arial"/>
                <a:cs typeface="Arial"/>
                <a:sym typeface="Arial"/>
              </a:rPr>
              <a:t>Ingredients for success</a:t>
            </a:r>
            <a:endParaRPr b="1" sz="4400">
              <a:solidFill>
                <a:srgbClr val="000000"/>
              </a:solidFill>
              <a:latin typeface="Arial"/>
              <a:ea typeface="Arial"/>
              <a:cs typeface="Arial"/>
              <a:sym typeface="Arial"/>
            </a:endParaRPr>
          </a:p>
        </p:txBody>
      </p:sp>
      <p:sp>
        <p:nvSpPr>
          <p:cNvPr id="402" name="Google Shape;402;p21"/>
          <p:cNvSpPr/>
          <p:nvPr/>
        </p:nvSpPr>
        <p:spPr>
          <a:xfrm>
            <a:off x="5951291" y="1509550"/>
            <a:ext cx="3783332" cy="476726"/>
          </a:xfrm>
          <a:prstGeom prst="roundRect">
            <a:avLst>
              <a:gd fmla="val 16667" name="adj"/>
            </a:avLst>
          </a:prstGeom>
          <a:solidFill>
            <a:schemeClr val="lt1"/>
          </a:solidFill>
          <a:ln cap="flat" cmpd="sng" w="9525">
            <a:solidFill>
              <a:srgbClr val="1F386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200">
                <a:solidFill>
                  <a:srgbClr val="2F5496"/>
                </a:solidFill>
                <a:latin typeface="Calibri"/>
                <a:ea typeface="Calibri"/>
                <a:cs typeface="Calibri"/>
                <a:sym typeface="Calibri"/>
              </a:rPr>
              <a:t>Inclusiveness and flexibility</a:t>
            </a:r>
            <a:endParaRPr sz="2200" u="sng">
              <a:solidFill>
                <a:srgbClr val="2F5496"/>
              </a:solidFill>
              <a:latin typeface="Calibri"/>
              <a:ea typeface="Calibri"/>
              <a:cs typeface="Calibri"/>
              <a:sym typeface="Calibri"/>
            </a:endParaRPr>
          </a:p>
        </p:txBody>
      </p:sp>
      <p:sp>
        <p:nvSpPr>
          <p:cNvPr id="403" name="Google Shape;403;p21"/>
          <p:cNvSpPr/>
          <p:nvPr/>
        </p:nvSpPr>
        <p:spPr>
          <a:xfrm>
            <a:off x="4644089" y="2224858"/>
            <a:ext cx="3000609" cy="851297"/>
          </a:xfrm>
          <a:prstGeom prst="roundRect">
            <a:avLst>
              <a:gd fmla="val 16667" name="adj"/>
            </a:avLst>
          </a:prstGeom>
          <a:solidFill>
            <a:schemeClr val="lt1"/>
          </a:solidFill>
          <a:ln cap="flat" cmpd="sng" w="9525">
            <a:solidFill>
              <a:srgbClr val="1F386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200">
                <a:solidFill>
                  <a:srgbClr val="2F5496"/>
                </a:solidFill>
                <a:latin typeface="Calibri"/>
                <a:ea typeface="Calibri"/>
                <a:cs typeface="Calibri"/>
                <a:sym typeface="Calibri"/>
              </a:rPr>
              <a:t>Progressive Roadmap/Approach</a:t>
            </a:r>
            <a:endParaRPr sz="2200" u="sng">
              <a:solidFill>
                <a:srgbClr val="2F5496"/>
              </a:solidFill>
              <a:latin typeface="Calibri"/>
              <a:ea typeface="Calibri"/>
              <a:cs typeface="Calibri"/>
              <a:sym typeface="Calibri"/>
            </a:endParaRPr>
          </a:p>
        </p:txBody>
      </p:sp>
      <p:sp>
        <p:nvSpPr>
          <p:cNvPr id="404" name="Google Shape;404;p21"/>
          <p:cNvSpPr/>
          <p:nvPr/>
        </p:nvSpPr>
        <p:spPr>
          <a:xfrm>
            <a:off x="4765034" y="3229442"/>
            <a:ext cx="3402815" cy="442674"/>
          </a:xfrm>
          <a:prstGeom prst="roundRect">
            <a:avLst>
              <a:gd fmla="val 16667" name="adj"/>
            </a:avLst>
          </a:prstGeom>
          <a:solidFill>
            <a:schemeClr val="lt1"/>
          </a:solidFill>
          <a:ln cap="flat" cmpd="sng" w="9525">
            <a:solidFill>
              <a:srgbClr val="1F386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000">
                <a:solidFill>
                  <a:srgbClr val="2F5496"/>
                </a:solidFill>
                <a:latin typeface="Calibri"/>
                <a:ea typeface="Calibri"/>
                <a:cs typeface="Calibri"/>
                <a:sym typeface="Calibri"/>
              </a:rPr>
              <a:t>Digitalised monitoring system</a:t>
            </a:r>
            <a:endParaRPr sz="2000" u="sng">
              <a:solidFill>
                <a:srgbClr val="2F5496"/>
              </a:solidFill>
              <a:latin typeface="Calibri"/>
              <a:ea typeface="Calibri"/>
              <a:cs typeface="Calibri"/>
              <a:sym typeface="Calibri"/>
            </a:endParaRPr>
          </a:p>
        </p:txBody>
      </p:sp>
      <p:sp>
        <p:nvSpPr>
          <p:cNvPr id="405" name="Google Shape;405;p21"/>
          <p:cNvSpPr/>
          <p:nvPr/>
        </p:nvSpPr>
        <p:spPr>
          <a:xfrm>
            <a:off x="8297974" y="3069924"/>
            <a:ext cx="2763642" cy="442674"/>
          </a:xfrm>
          <a:prstGeom prst="roundRect">
            <a:avLst>
              <a:gd fmla="val 16667" name="adj"/>
            </a:avLst>
          </a:prstGeom>
          <a:solidFill>
            <a:schemeClr val="lt1"/>
          </a:solidFill>
          <a:ln cap="flat" cmpd="sng" w="9525">
            <a:solidFill>
              <a:srgbClr val="1F386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000">
                <a:solidFill>
                  <a:srgbClr val="2F5496"/>
                </a:solidFill>
                <a:latin typeface="Calibri"/>
                <a:ea typeface="Calibri"/>
                <a:cs typeface="Calibri"/>
                <a:sym typeface="Calibri"/>
              </a:rPr>
              <a:t>Strategic partnerships</a:t>
            </a:r>
            <a:endParaRPr sz="2000" u="sng">
              <a:solidFill>
                <a:srgbClr val="2F5496"/>
              </a:solidFill>
              <a:latin typeface="Calibri"/>
              <a:ea typeface="Calibri"/>
              <a:cs typeface="Calibri"/>
              <a:sym typeface="Calibri"/>
            </a:endParaRPr>
          </a:p>
        </p:txBody>
      </p:sp>
      <p:sp>
        <p:nvSpPr>
          <p:cNvPr id="406" name="Google Shape;406;p21"/>
          <p:cNvSpPr/>
          <p:nvPr/>
        </p:nvSpPr>
        <p:spPr>
          <a:xfrm>
            <a:off x="5695018" y="4108074"/>
            <a:ext cx="2602956" cy="476726"/>
          </a:xfrm>
          <a:prstGeom prst="roundRect">
            <a:avLst>
              <a:gd fmla="val 16667" name="adj"/>
            </a:avLst>
          </a:prstGeom>
          <a:solidFill>
            <a:schemeClr val="lt1"/>
          </a:solidFill>
          <a:ln cap="flat" cmpd="sng" w="9525">
            <a:solidFill>
              <a:srgbClr val="1F386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200">
                <a:solidFill>
                  <a:srgbClr val="2F5496"/>
                </a:solidFill>
                <a:latin typeface="Calibri"/>
                <a:ea typeface="Calibri"/>
                <a:cs typeface="Calibri"/>
                <a:sym typeface="Calibri"/>
              </a:rPr>
              <a:t>Technical assistance</a:t>
            </a:r>
            <a:endParaRPr sz="2200" u="sng">
              <a:solidFill>
                <a:srgbClr val="2F5496"/>
              </a:solidFill>
              <a:latin typeface="Calibri"/>
              <a:ea typeface="Calibri"/>
              <a:cs typeface="Calibri"/>
              <a:sym typeface="Calibri"/>
            </a:endParaRPr>
          </a:p>
        </p:txBody>
      </p:sp>
      <p:sp>
        <p:nvSpPr>
          <p:cNvPr id="407" name="Google Shape;407;p21"/>
          <p:cNvSpPr/>
          <p:nvPr/>
        </p:nvSpPr>
        <p:spPr>
          <a:xfrm>
            <a:off x="5073832" y="4841619"/>
            <a:ext cx="2300733" cy="476726"/>
          </a:xfrm>
          <a:prstGeom prst="roundRect">
            <a:avLst>
              <a:gd fmla="val 16667" name="adj"/>
            </a:avLst>
          </a:prstGeom>
          <a:solidFill>
            <a:schemeClr val="lt1"/>
          </a:solidFill>
          <a:ln cap="flat" cmpd="sng" w="9525">
            <a:solidFill>
              <a:srgbClr val="1F386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200">
                <a:solidFill>
                  <a:srgbClr val="2F5496"/>
                </a:solidFill>
                <a:latin typeface="Calibri"/>
                <a:ea typeface="Calibri"/>
                <a:cs typeface="Calibri"/>
                <a:sym typeface="Calibri"/>
              </a:rPr>
              <a:t>Political support</a:t>
            </a:r>
            <a:endParaRPr sz="2200" u="sng">
              <a:solidFill>
                <a:srgbClr val="2F5496"/>
              </a:solidFill>
              <a:latin typeface="Calibri"/>
              <a:ea typeface="Calibri"/>
              <a:cs typeface="Calibri"/>
              <a:sym typeface="Calibri"/>
            </a:endParaRPr>
          </a:p>
        </p:txBody>
      </p:sp>
      <p:sp>
        <p:nvSpPr>
          <p:cNvPr id="408" name="Google Shape;408;p21"/>
          <p:cNvSpPr/>
          <p:nvPr/>
        </p:nvSpPr>
        <p:spPr>
          <a:xfrm>
            <a:off x="8621660" y="3868783"/>
            <a:ext cx="2494748" cy="442674"/>
          </a:xfrm>
          <a:prstGeom prst="roundRect">
            <a:avLst>
              <a:gd fmla="val 16667" name="adj"/>
            </a:avLst>
          </a:prstGeom>
          <a:solidFill>
            <a:schemeClr val="lt1"/>
          </a:solidFill>
          <a:ln cap="flat" cmpd="sng" w="9525">
            <a:solidFill>
              <a:srgbClr val="1F386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000">
                <a:solidFill>
                  <a:srgbClr val="2F5496"/>
                </a:solidFill>
                <a:latin typeface="Calibri"/>
                <a:ea typeface="Calibri"/>
                <a:cs typeface="Calibri"/>
                <a:sym typeface="Calibri"/>
              </a:rPr>
              <a:t>Dedicated staff</a:t>
            </a:r>
            <a:endParaRPr sz="2000" u="sng">
              <a:solidFill>
                <a:srgbClr val="2F5496"/>
              </a:solidFill>
              <a:latin typeface="Calibri"/>
              <a:ea typeface="Calibri"/>
              <a:cs typeface="Calibri"/>
              <a:sym typeface="Calibri"/>
            </a:endParaRPr>
          </a:p>
        </p:txBody>
      </p:sp>
      <p:sp>
        <p:nvSpPr>
          <p:cNvPr id="409" name="Google Shape;409;p21"/>
          <p:cNvSpPr/>
          <p:nvPr/>
        </p:nvSpPr>
        <p:spPr>
          <a:xfrm>
            <a:off x="8621660" y="2258910"/>
            <a:ext cx="3095857" cy="442674"/>
          </a:xfrm>
          <a:prstGeom prst="roundRect">
            <a:avLst>
              <a:gd fmla="val 16667" name="adj"/>
            </a:avLst>
          </a:prstGeom>
          <a:solidFill>
            <a:schemeClr val="lt1"/>
          </a:solidFill>
          <a:ln cap="flat" cmpd="sng" w="9525">
            <a:solidFill>
              <a:srgbClr val="1F386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000">
                <a:solidFill>
                  <a:srgbClr val="2F5496"/>
                </a:solidFill>
                <a:latin typeface="Calibri"/>
                <a:ea typeface="Calibri"/>
                <a:cs typeface="Calibri"/>
                <a:sym typeface="Calibri"/>
              </a:rPr>
              <a:t>Consistent data collection</a:t>
            </a:r>
            <a:endParaRPr sz="2000" u="sng">
              <a:solidFill>
                <a:srgbClr val="2F5496"/>
              </a:solidFill>
              <a:latin typeface="Calibri"/>
              <a:ea typeface="Calibri"/>
              <a:cs typeface="Calibri"/>
              <a:sym typeface="Calibri"/>
            </a:endParaRPr>
          </a:p>
        </p:txBody>
      </p:sp>
      <p:sp>
        <p:nvSpPr>
          <p:cNvPr id="410" name="Google Shape;410;p21"/>
          <p:cNvSpPr/>
          <p:nvPr/>
        </p:nvSpPr>
        <p:spPr>
          <a:xfrm>
            <a:off x="6253530" y="5645536"/>
            <a:ext cx="3294916" cy="851297"/>
          </a:xfrm>
          <a:prstGeom prst="roundRect">
            <a:avLst>
              <a:gd fmla="val 16667" name="adj"/>
            </a:avLst>
          </a:prstGeom>
          <a:solidFill>
            <a:schemeClr val="lt1"/>
          </a:solidFill>
          <a:ln cap="flat" cmpd="sng" w="9525">
            <a:solidFill>
              <a:srgbClr val="1F386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200">
                <a:solidFill>
                  <a:srgbClr val="2F5496"/>
                </a:solidFill>
                <a:latin typeface="Calibri"/>
                <a:ea typeface="Calibri"/>
                <a:cs typeface="Calibri"/>
                <a:sym typeface="Calibri"/>
              </a:rPr>
              <a:t>Synergies with SECAP and existing strategies</a:t>
            </a:r>
            <a:endParaRPr sz="2200" u="sng">
              <a:solidFill>
                <a:srgbClr val="2F5496"/>
              </a:solidFill>
              <a:latin typeface="Calibri"/>
              <a:ea typeface="Calibri"/>
              <a:cs typeface="Calibri"/>
              <a:sym typeface="Calibri"/>
            </a:endParaRPr>
          </a:p>
        </p:txBody>
      </p:sp>
      <p:sp>
        <p:nvSpPr>
          <p:cNvPr id="411" name="Google Shape;411;p21"/>
          <p:cNvSpPr/>
          <p:nvPr/>
        </p:nvSpPr>
        <p:spPr>
          <a:xfrm>
            <a:off x="7814794" y="4882097"/>
            <a:ext cx="2876651" cy="442674"/>
          </a:xfrm>
          <a:prstGeom prst="roundRect">
            <a:avLst>
              <a:gd fmla="val 16667" name="adj"/>
            </a:avLst>
          </a:prstGeom>
          <a:solidFill>
            <a:schemeClr val="lt1"/>
          </a:solidFill>
          <a:ln cap="flat" cmpd="sng" w="9525">
            <a:solidFill>
              <a:srgbClr val="1F386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000">
                <a:solidFill>
                  <a:srgbClr val="2F5496"/>
                </a:solidFill>
                <a:latin typeface="Calibri"/>
                <a:ea typeface="Calibri"/>
                <a:cs typeface="Calibri"/>
                <a:sym typeface="Calibri"/>
              </a:rPr>
              <a:t>Internal communication</a:t>
            </a:r>
            <a:endParaRPr sz="2000" u="sng">
              <a:solidFill>
                <a:srgbClr val="2F5496"/>
              </a:solidFill>
              <a:latin typeface="Calibri"/>
              <a:ea typeface="Calibri"/>
              <a:cs typeface="Calibri"/>
              <a:sym typeface="Calibri"/>
            </a:endParaRPr>
          </a:p>
        </p:txBody>
      </p:sp>
      <p:pic>
        <p:nvPicPr>
          <p:cNvPr descr="Image result for climate alliance" id="412" name="Google Shape;412;p21"/>
          <p:cNvPicPr preferRelativeResize="0"/>
          <p:nvPr/>
        </p:nvPicPr>
        <p:blipFill rotWithShape="1">
          <a:blip r:embed="rId6">
            <a:alphaModFix/>
          </a:blip>
          <a:srcRect b="0" l="0" r="0" t="0"/>
          <a:stretch/>
        </p:blipFill>
        <p:spPr>
          <a:xfrm>
            <a:off x="364902" y="5728641"/>
            <a:ext cx="979507" cy="655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22"/>
          <p:cNvPicPr preferRelativeResize="0"/>
          <p:nvPr/>
        </p:nvPicPr>
        <p:blipFill rotWithShape="1">
          <a:blip r:embed="rId3">
            <a:alphaModFix/>
          </a:blip>
          <a:srcRect b="0" l="0" r="0" t="0"/>
          <a:stretch/>
        </p:blipFill>
        <p:spPr>
          <a:xfrm>
            <a:off x="1" y="-1"/>
            <a:ext cx="12201832" cy="6858001"/>
          </a:xfrm>
          <a:prstGeom prst="rect">
            <a:avLst/>
          </a:prstGeom>
          <a:noFill/>
          <a:ln>
            <a:noFill/>
          </a:ln>
        </p:spPr>
      </p:pic>
      <p:pic>
        <p:nvPicPr>
          <p:cNvPr id="419" name="Google Shape;419;p22"/>
          <p:cNvPicPr preferRelativeResize="0"/>
          <p:nvPr/>
        </p:nvPicPr>
        <p:blipFill rotWithShape="1">
          <a:blip r:embed="rId4">
            <a:alphaModFix/>
          </a:blip>
          <a:srcRect b="0" l="0" r="0" t="0"/>
          <a:stretch/>
        </p:blipFill>
        <p:spPr>
          <a:xfrm>
            <a:off x="1" y="0"/>
            <a:ext cx="12201832" cy="6858000"/>
          </a:xfrm>
          <a:prstGeom prst="rect">
            <a:avLst/>
          </a:prstGeom>
          <a:noFill/>
          <a:ln>
            <a:noFill/>
          </a:ln>
        </p:spPr>
      </p:pic>
      <p:sp>
        <p:nvSpPr>
          <p:cNvPr id="420" name="Google Shape;420;p22"/>
          <p:cNvSpPr/>
          <p:nvPr/>
        </p:nvSpPr>
        <p:spPr>
          <a:xfrm>
            <a:off x="8255214" y="5505641"/>
            <a:ext cx="3946619"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21" name="Google Shape;421;p22"/>
          <p:cNvPicPr preferRelativeResize="0"/>
          <p:nvPr/>
        </p:nvPicPr>
        <p:blipFill rotWithShape="1">
          <a:blip r:embed="rId5">
            <a:alphaModFix/>
          </a:blip>
          <a:srcRect b="0" l="0" r="0" t="0"/>
          <a:stretch/>
        </p:blipFill>
        <p:spPr>
          <a:xfrm>
            <a:off x="11253701" y="5710241"/>
            <a:ext cx="674914" cy="450774"/>
          </a:xfrm>
          <a:prstGeom prst="rect">
            <a:avLst/>
          </a:prstGeom>
          <a:noFill/>
          <a:ln>
            <a:noFill/>
          </a:ln>
        </p:spPr>
      </p:pic>
      <p:pic>
        <p:nvPicPr>
          <p:cNvPr id="422" name="Google Shape;422;p22"/>
          <p:cNvPicPr preferRelativeResize="0"/>
          <p:nvPr/>
        </p:nvPicPr>
        <p:blipFill rotWithShape="1">
          <a:blip r:embed="rId6">
            <a:alphaModFix/>
          </a:blip>
          <a:srcRect b="0" l="0" r="0" t="0"/>
          <a:stretch/>
        </p:blipFill>
        <p:spPr>
          <a:xfrm>
            <a:off x="9907786" y="5625260"/>
            <a:ext cx="1099222" cy="620737"/>
          </a:xfrm>
          <a:prstGeom prst="rect">
            <a:avLst/>
          </a:prstGeom>
          <a:noFill/>
          <a:ln>
            <a:noFill/>
          </a:ln>
        </p:spPr>
      </p:pic>
      <p:sp>
        <p:nvSpPr>
          <p:cNvPr id="423" name="Google Shape;423;p22"/>
          <p:cNvSpPr/>
          <p:nvPr/>
        </p:nvSpPr>
        <p:spPr>
          <a:xfrm>
            <a:off x="8900302" y="6515164"/>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WWW.WORLDGBC.ORG/BUILD-UPON</a:t>
            </a:r>
            <a:endParaRPr/>
          </a:p>
        </p:txBody>
      </p:sp>
      <p:sp>
        <p:nvSpPr>
          <p:cNvPr id="424" name="Google Shape;424;p22"/>
          <p:cNvSpPr/>
          <p:nvPr/>
        </p:nvSpPr>
        <p:spPr>
          <a:xfrm>
            <a:off x="171082" y="180353"/>
            <a:ext cx="1110964"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#BUILDUPON</a:t>
            </a:r>
            <a:endParaRPr/>
          </a:p>
        </p:txBody>
      </p:sp>
      <p:pic>
        <p:nvPicPr>
          <p:cNvPr descr="Image result for climate alliance" id="425" name="Google Shape;425;p22"/>
          <p:cNvPicPr preferRelativeResize="0"/>
          <p:nvPr/>
        </p:nvPicPr>
        <p:blipFill rotWithShape="1">
          <a:blip r:embed="rId7">
            <a:alphaModFix/>
          </a:blip>
          <a:srcRect b="0" l="0" r="0" t="0"/>
          <a:stretch/>
        </p:blipFill>
        <p:spPr>
          <a:xfrm>
            <a:off x="8524163" y="5625260"/>
            <a:ext cx="979507" cy="655375"/>
          </a:xfrm>
          <a:prstGeom prst="rect">
            <a:avLst/>
          </a:prstGeom>
          <a:noFill/>
          <a:ln>
            <a:noFill/>
          </a:ln>
        </p:spPr>
      </p:pic>
      <p:sp>
        <p:nvSpPr>
          <p:cNvPr id="426" name="Google Shape;426;p22"/>
          <p:cNvSpPr/>
          <p:nvPr/>
        </p:nvSpPr>
        <p:spPr>
          <a:xfrm>
            <a:off x="3033732" y="423999"/>
            <a:ext cx="8894883" cy="83099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it-IT" sz="5400">
                <a:solidFill>
                  <a:schemeClr val="lt1"/>
                </a:solidFill>
                <a:latin typeface="Arial"/>
                <a:ea typeface="Arial"/>
                <a:cs typeface="Arial"/>
                <a:sym typeface="Arial"/>
              </a:rPr>
              <a:t>Toolkit at city level</a:t>
            </a:r>
            <a:endParaRPr b="1" sz="3600">
              <a:solidFill>
                <a:schemeClr val="lt1"/>
              </a:solidFill>
              <a:latin typeface="Calibri"/>
              <a:ea typeface="Calibri"/>
              <a:cs typeface="Calibri"/>
              <a:sym typeface="Calibri"/>
            </a:endParaRPr>
          </a:p>
        </p:txBody>
      </p:sp>
      <p:grpSp>
        <p:nvGrpSpPr>
          <p:cNvPr id="427" name="Google Shape;427;p22"/>
          <p:cNvGrpSpPr/>
          <p:nvPr/>
        </p:nvGrpSpPr>
        <p:grpSpPr>
          <a:xfrm>
            <a:off x="854648" y="1646692"/>
            <a:ext cx="10487620" cy="3716168"/>
            <a:chOff x="171082" y="2085991"/>
            <a:chExt cx="8084132" cy="3150972"/>
          </a:xfrm>
        </p:grpSpPr>
        <p:pic>
          <p:nvPicPr>
            <p:cNvPr id="428" name="Google Shape;428;p22"/>
            <p:cNvPicPr preferRelativeResize="0"/>
            <p:nvPr/>
          </p:nvPicPr>
          <p:blipFill rotWithShape="1">
            <a:blip r:embed="rId8">
              <a:alphaModFix/>
            </a:blip>
            <a:srcRect b="0" l="0" r="0" t="0"/>
            <a:stretch/>
          </p:blipFill>
          <p:spPr>
            <a:xfrm>
              <a:off x="5444176" y="2085992"/>
              <a:ext cx="2811038" cy="3150971"/>
            </a:xfrm>
            <a:prstGeom prst="rect">
              <a:avLst/>
            </a:prstGeom>
            <a:noFill/>
            <a:ln cap="flat" cmpd="sng" w="9525">
              <a:solidFill>
                <a:schemeClr val="dk1"/>
              </a:solidFill>
              <a:prstDash val="solid"/>
              <a:miter lim="800000"/>
              <a:headEnd len="sm" w="sm" type="none"/>
              <a:tailEnd len="sm" w="sm" type="none"/>
            </a:ln>
          </p:spPr>
        </p:pic>
        <p:pic>
          <p:nvPicPr>
            <p:cNvPr descr="C:\Users\snanni\Desktop\Capture10.PNG" id="429" name="Google Shape;429;p22"/>
            <p:cNvPicPr preferRelativeResize="0"/>
            <p:nvPr/>
          </p:nvPicPr>
          <p:blipFill rotWithShape="1">
            <a:blip r:embed="rId9">
              <a:alphaModFix/>
            </a:blip>
            <a:srcRect b="0" l="0" r="0" t="0"/>
            <a:stretch/>
          </p:blipFill>
          <p:spPr>
            <a:xfrm>
              <a:off x="171082" y="2085991"/>
              <a:ext cx="4983445" cy="3150971"/>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p23"/>
          <p:cNvPicPr preferRelativeResize="0"/>
          <p:nvPr/>
        </p:nvPicPr>
        <p:blipFill rotWithShape="1">
          <a:blip r:embed="rId3">
            <a:alphaModFix/>
          </a:blip>
          <a:srcRect b="0" l="0" r="0" t="0"/>
          <a:stretch/>
        </p:blipFill>
        <p:spPr>
          <a:xfrm>
            <a:off x="1" y="-1"/>
            <a:ext cx="12201832" cy="6858001"/>
          </a:xfrm>
          <a:prstGeom prst="rect">
            <a:avLst/>
          </a:prstGeom>
          <a:noFill/>
          <a:ln>
            <a:noFill/>
          </a:ln>
        </p:spPr>
      </p:pic>
      <p:pic>
        <p:nvPicPr>
          <p:cNvPr id="436" name="Google Shape;436;p23"/>
          <p:cNvPicPr preferRelativeResize="0"/>
          <p:nvPr/>
        </p:nvPicPr>
        <p:blipFill rotWithShape="1">
          <a:blip r:embed="rId4">
            <a:alphaModFix/>
          </a:blip>
          <a:srcRect b="0" l="0" r="0" t="0"/>
          <a:stretch/>
        </p:blipFill>
        <p:spPr>
          <a:xfrm>
            <a:off x="1" y="0"/>
            <a:ext cx="12201832" cy="6858000"/>
          </a:xfrm>
          <a:prstGeom prst="rect">
            <a:avLst/>
          </a:prstGeom>
          <a:noFill/>
          <a:ln>
            <a:noFill/>
          </a:ln>
        </p:spPr>
      </p:pic>
      <p:sp>
        <p:nvSpPr>
          <p:cNvPr id="437" name="Google Shape;437;p23"/>
          <p:cNvSpPr/>
          <p:nvPr/>
        </p:nvSpPr>
        <p:spPr>
          <a:xfrm>
            <a:off x="8255214" y="5505641"/>
            <a:ext cx="3946619"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38" name="Google Shape;438;p23"/>
          <p:cNvPicPr preferRelativeResize="0"/>
          <p:nvPr/>
        </p:nvPicPr>
        <p:blipFill rotWithShape="1">
          <a:blip r:embed="rId5">
            <a:alphaModFix/>
          </a:blip>
          <a:srcRect b="0" l="0" r="0" t="0"/>
          <a:stretch/>
        </p:blipFill>
        <p:spPr>
          <a:xfrm>
            <a:off x="11253701" y="5710241"/>
            <a:ext cx="674914" cy="450774"/>
          </a:xfrm>
          <a:prstGeom prst="rect">
            <a:avLst/>
          </a:prstGeom>
          <a:noFill/>
          <a:ln>
            <a:noFill/>
          </a:ln>
        </p:spPr>
      </p:pic>
      <p:pic>
        <p:nvPicPr>
          <p:cNvPr id="439" name="Google Shape;439;p23"/>
          <p:cNvPicPr preferRelativeResize="0"/>
          <p:nvPr/>
        </p:nvPicPr>
        <p:blipFill rotWithShape="1">
          <a:blip r:embed="rId6">
            <a:alphaModFix/>
          </a:blip>
          <a:srcRect b="0" l="0" r="0" t="0"/>
          <a:stretch/>
        </p:blipFill>
        <p:spPr>
          <a:xfrm>
            <a:off x="9907786" y="5625260"/>
            <a:ext cx="1099222" cy="620737"/>
          </a:xfrm>
          <a:prstGeom prst="rect">
            <a:avLst/>
          </a:prstGeom>
          <a:noFill/>
          <a:ln>
            <a:noFill/>
          </a:ln>
        </p:spPr>
      </p:pic>
      <p:sp>
        <p:nvSpPr>
          <p:cNvPr id="440" name="Google Shape;440;p23"/>
          <p:cNvSpPr/>
          <p:nvPr/>
        </p:nvSpPr>
        <p:spPr>
          <a:xfrm>
            <a:off x="8900302" y="6515164"/>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WWW.WORLDGBC.ORG/BUILD-UPON</a:t>
            </a:r>
            <a:endParaRPr/>
          </a:p>
        </p:txBody>
      </p:sp>
      <p:sp>
        <p:nvSpPr>
          <p:cNvPr id="441" name="Google Shape;441;p23"/>
          <p:cNvSpPr/>
          <p:nvPr/>
        </p:nvSpPr>
        <p:spPr>
          <a:xfrm>
            <a:off x="171082" y="180353"/>
            <a:ext cx="1110964"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#BUILDUPON</a:t>
            </a:r>
            <a:endParaRPr/>
          </a:p>
        </p:txBody>
      </p:sp>
      <p:pic>
        <p:nvPicPr>
          <p:cNvPr descr="Image result for climate alliance" id="442" name="Google Shape;442;p23"/>
          <p:cNvPicPr preferRelativeResize="0"/>
          <p:nvPr/>
        </p:nvPicPr>
        <p:blipFill rotWithShape="1">
          <a:blip r:embed="rId7">
            <a:alphaModFix/>
          </a:blip>
          <a:srcRect b="0" l="0" r="0" t="0"/>
          <a:stretch/>
        </p:blipFill>
        <p:spPr>
          <a:xfrm>
            <a:off x="8524163" y="5625260"/>
            <a:ext cx="979507" cy="655375"/>
          </a:xfrm>
          <a:prstGeom prst="rect">
            <a:avLst/>
          </a:prstGeom>
          <a:noFill/>
          <a:ln>
            <a:noFill/>
          </a:ln>
        </p:spPr>
      </p:pic>
      <p:sp>
        <p:nvSpPr>
          <p:cNvPr id="443" name="Google Shape;443;p23"/>
          <p:cNvSpPr/>
          <p:nvPr/>
        </p:nvSpPr>
        <p:spPr>
          <a:xfrm>
            <a:off x="3033732" y="423999"/>
            <a:ext cx="8894883" cy="83099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it-IT" sz="5400">
                <a:solidFill>
                  <a:schemeClr val="lt1"/>
                </a:solidFill>
                <a:latin typeface="Arial"/>
                <a:ea typeface="Arial"/>
                <a:cs typeface="Arial"/>
                <a:sym typeface="Arial"/>
              </a:rPr>
              <a:t>Toolkit at city level</a:t>
            </a:r>
            <a:endParaRPr b="1" sz="3600">
              <a:solidFill>
                <a:schemeClr val="lt1"/>
              </a:solidFill>
              <a:latin typeface="Calibri"/>
              <a:ea typeface="Calibri"/>
              <a:cs typeface="Calibri"/>
              <a:sym typeface="Calibri"/>
            </a:endParaRPr>
          </a:p>
        </p:txBody>
      </p:sp>
      <p:pic>
        <p:nvPicPr>
          <p:cNvPr id="444" name="Google Shape;444;p23"/>
          <p:cNvPicPr preferRelativeResize="0"/>
          <p:nvPr/>
        </p:nvPicPr>
        <p:blipFill rotWithShape="1">
          <a:blip r:embed="rId8">
            <a:alphaModFix/>
          </a:blip>
          <a:srcRect b="0" l="0" r="0" t="0"/>
          <a:stretch/>
        </p:blipFill>
        <p:spPr>
          <a:xfrm>
            <a:off x="4325788" y="1853513"/>
            <a:ext cx="3545339" cy="3150971"/>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24"/>
          <p:cNvPicPr preferRelativeResize="0"/>
          <p:nvPr/>
        </p:nvPicPr>
        <p:blipFill rotWithShape="1">
          <a:blip r:embed="rId3">
            <a:alphaModFix/>
          </a:blip>
          <a:srcRect b="0" l="0" r="0" t="0"/>
          <a:stretch/>
        </p:blipFill>
        <p:spPr>
          <a:xfrm>
            <a:off x="1" y="-1"/>
            <a:ext cx="12201832" cy="6858001"/>
          </a:xfrm>
          <a:prstGeom prst="rect">
            <a:avLst/>
          </a:prstGeom>
          <a:noFill/>
          <a:ln>
            <a:noFill/>
          </a:ln>
        </p:spPr>
      </p:pic>
      <p:pic>
        <p:nvPicPr>
          <p:cNvPr id="451" name="Google Shape;451;p24"/>
          <p:cNvPicPr preferRelativeResize="0"/>
          <p:nvPr/>
        </p:nvPicPr>
        <p:blipFill rotWithShape="1">
          <a:blip r:embed="rId4">
            <a:alphaModFix/>
          </a:blip>
          <a:srcRect b="0" l="0" r="0" t="0"/>
          <a:stretch/>
        </p:blipFill>
        <p:spPr>
          <a:xfrm>
            <a:off x="1" y="0"/>
            <a:ext cx="12201832" cy="6858000"/>
          </a:xfrm>
          <a:prstGeom prst="rect">
            <a:avLst/>
          </a:prstGeom>
          <a:noFill/>
          <a:ln>
            <a:noFill/>
          </a:ln>
        </p:spPr>
      </p:pic>
      <p:sp>
        <p:nvSpPr>
          <p:cNvPr id="452" name="Google Shape;452;p24"/>
          <p:cNvSpPr/>
          <p:nvPr/>
        </p:nvSpPr>
        <p:spPr>
          <a:xfrm>
            <a:off x="8255214" y="5505641"/>
            <a:ext cx="3946619"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3" name="Google Shape;453;p24"/>
          <p:cNvPicPr preferRelativeResize="0"/>
          <p:nvPr/>
        </p:nvPicPr>
        <p:blipFill rotWithShape="1">
          <a:blip r:embed="rId5">
            <a:alphaModFix/>
          </a:blip>
          <a:srcRect b="0" l="0" r="0" t="0"/>
          <a:stretch/>
        </p:blipFill>
        <p:spPr>
          <a:xfrm>
            <a:off x="11253701" y="5710241"/>
            <a:ext cx="674914" cy="450774"/>
          </a:xfrm>
          <a:prstGeom prst="rect">
            <a:avLst/>
          </a:prstGeom>
          <a:noFill/>
          <a:ln>
            <a:noFill/>
          </a:ln>
        </p:spPr>
      </p:pic>
      <p:pic>
        <p:nvPicPr>
          <p:cNvPr id="454" name="Google Shape;454;p24"/>
          <p:cNvPicPr preferRelativeResize="0"/>
          <p:nvPr/>
        </p:nvPicPr>
        <p:blipFill rotWithShape="1">
          <a:blip r:embed="rId6">
            <a:alphaModFix/>
          </a:blip>
          <a:srcRect b="0" l="0" r="0" t="0"/>
          <a:stretch/>
        </p:blipFill>
        <p:spPr>
          <a:xfrm>
            <a:off x="9907786" y="5625260"/>
            <a:ext cx="1099222" cy="620737"/>
          </a:xfrm>
          <a:prstGeom prst="rect">
            <a:avLst/>
          </a:prstGeom>
          <a:noFill/>
          <a:ln>
            <a:noFill/>
          </a:ln>
        </p:spPr>
      </p:pic>
      <p:sp>
        <p:nvSpPr>
          <p:cNvPr id="455" name="Google Shape;455;p24"/>
          <p:cNvSpPr/>
          <p:nvPr/>
        </p:nvSpPr>
        <p:spPr>
          <a:xfrm>
            <a:off x="8900302" y="6515164"/>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WWW.WORLDGBC.ORG/BUILD-UPON</a:t>
            </a:r>
            <a:endParaRPr/>
          </a:p>
        </p:txBody>
      </p:sp>
      <p:sp>
        <p:nvSpPr>
          <p:cNvPr id="456" name="Google Shape;456;p24"/>
          <p:cNvSpPr/>
          <p:nvPr/>
        </p:nvSpPr>
        <p:spPr>
          <a:xfrm>
            <a:off x="171082" y="180353"/>
            <a:ext cx="1110964"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#BUILDUPON</a:t>
            </a:r>
            <a:endParaRPr/>
          </a:p>
        </p:txBody>
      </p:sp>
      <p:pic>
        <p:nvPicPr>
          <p:cNvPr descr="Image result for climate alliance" id="457" name="Google Shape;457;p24"/>
          <p:cNvPicPr preferRelativeResize="0"/>
          <p:nvPr/>
        </p:nvPicPr>
        <p:blipFill rotWithShape="1">
          <a:blip r:embed="rId7">
            <a:alphaModFix/>
          </a:blip>
          <a:srcRect b="0" l="0" r="0" t="0"/>
          <a:stretch/>
        </p:blipFill>
        <p:spPr>
          <a:xfrm>
            <a:off x="8524163" y="5625260"/>
            <a:ext cx="979507" cy="655375"/>
          </a:xfrm>
          <a:prstGeom prst="rect">
            <a:avLst/>
          </a:prstGeom>
          <a:noFill/>
          <a:ln>
            <a:noFill/>
          </a:ln>
        </p:spPr>
      </p:pic>
      <p:sp>
        <p:nvSpPr>
          <p:cNvPr id="458" name="Google Shape;458;p24"/>
          <p:cNvSpPr/>
          <p:nvPr/>
        </p:nvSpPr>
        <p:spPr>
          <a:xfrm>
            <a:off x="3033732" y="423999"/>
            <a:ext cx="8894883" cy="83099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it-IT" sz="5400">
                <a:solidFill>
                  <a:schemeClr val="lt1"/>
                </a:solidFill>
                <a:latin typeface="Arial"/>
                <a:ea typeface="Arial"/>
                <a:cs typeface="Arial"/>
                <a:sym typeface="Arial"/>
              </a:rPr>
              <a:t>Toolkit at project level</a:t>
            </a:r>
            <a:endParaRPr b="1" sz="3600">
              <a:solidFill>
                <a:schemeClr val="lt1"/>
              </a:solidFill>
              <a:latin typeface="Calibri"/>
              <a:ea typeface="Calibri"/>
              <a:cs typeface="Calibri"/>
              <a:sym typeface="Calibri"/>
            </a:endParaRPr>
          </a:p>
        </p:txBody>
      </p:sp>
      <p:pic>
        <p:nvPicPr>
          <p:cNvPr descr="C:\Users\snanni\Desktop\Capture12.PNG" id="459" name="Google Shape;459;p24"/>
          <p:cNvPicPr preferRelativeResize="0"/>
          <p:nvPr/>
        </p:nvPicPr>
        <p:blipFill rotWithShape="1">
          <a:blip r:embed="rId8">
            <a:alphaModFix/>
          </a:blip>
          <a:srcRect b="0" l="0" r="0" t="0"/>
          <a:stretch/>
        </p:blipFill>
        <p:spPr>
          <a:xfrm>
            <a:off x="3199609" y="1404544"/>
            <a:ext cx="5814307" cy="402010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25"/>
          <p:cNvPicPr preferRelativeResize="0"/>
          <p:nvPr/>
        </p:nvPicPr>
        <p:blipFill rotWithShape="1">
          <a:blip r:embed="rId3">
            <a:alphaModFix/>
          </a:blip>
          <a:srcRect b="0" l="0" r="0" t="0"/>
          <a:stretch/>
        </p:blipFill>
        <p:spPr>
          <a:xfrm>
            <a:off x="1" y="-1"/>
            <a:ext cx="12201832" cy="6858001"/>
          </a:xfrm>
          <a:prstGeom prst="rect">
            <a:avLst/>
          </a:prstGeom>
          <a:noFill/>
          <a:ln>
            <a:noFill/>
          </a:ln>
        </p:spPr>
      </p:pic>
      <p:pic>
        <p:nvPicPr>
          <p:cNvPr id="466" name="Google Shape;466;p25"/>
          <p:cNvPicPr preferRelativeResize="0"/>
          <p:nvPr/>
        </p:nvPicPr>
        <p:blipFill rotWithShape="1">
          <a:blip r:embed="rId4">
            <a:alphaModFix/>
          </a:blip>
          <a:srcRect b="0" l="0" r="0" t="0"/>
          <a:stretch/>
        </p:blipFill>
        <p:spPr>
          <a:xfrm>
            <a:off x="1" y="0"/>
            <a:ext cx="12201831" cy="6858000"/>
          </a:xfrm>
          <a:prstGeom prst="rect">
            <a:avLst/>
          </a:prstGeom>
          <a:noFill/>
          <a:ln>
            <a:noFill/>
          </a:ln>
        </p:spPr>
      </p:pic>
      <p:sp>
        <p:nvSpPr>
          <p:cNvPr id="467" name="Google Shape;467;p25"/>
          <p:cNvSpPr/>
          <p:nvPr/>
        </p:nvSpPr>
        <p:spPr>
          <a:xfrm>
            <a:off x="8255214" y="5505641"/>
            <a:ext cx="3946619"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68" name="Google Shape;468;p25"/>
          <p:cNvPicPr preferRelativeResize="0"/>
          <p:nvPr/>
        </p:nvPicPr>
        <p:blipFill rotWithShape="1">
          <a:blip r:embed="rId5">
            <a:alphaModFix/>
          </a:blip>
          <a:srcRect b="0" l="0" r="0" t="0"/>
          <a:stretch/>
        </p:blipFill>
        <p:spPr>
          <a:xfrm>
            <a:off x="11253701" y="5710241"/>
            <a:ext cx="674914" cy="450774"/>
          </a:xfrm>
          <a:prstGeom prst="rect">
            <a:avLst/>
          </a:prstGeom>
          <a:noFill/>
          <a:ln>
            <a:noFill/>
          </a:ln>
        </p:spPr>
      </p:pic>
      <p:pic>
        <p:nvPicPr>
          <p:cNvPr id="469" name="Google Shape;469;p25"/>
          <p:cNvPicPr preferRelativeResize="0"/>
          <p:nvPr/>
        </p:nvPicPr>
        <p:blipFill rotWithShape="1">
          <a:blip r:embed="rId6">
            <a:alphaModFix/>
          </a:blip>
          <a:srcRect b="0" l="0" r="0" t="0"/>
          <a:stretch/>
        </p:blipFill>
        <p:spPr>
          <a:xfrm>
            <a:off x="9907786" y="5625260"/>
            <a:ext cx="1099222" cy="620737"/>
          </a:xfrm>
          <a:prstGeom prst="rect">
            <a:avLst/>
          </a:prstGeom>
          <a:noFill/>
          <a:ln>
            <a:noFill/>
          </a:ln>
        </p:spPr>
      </p:pic>
      <p:sp>
        <p:nvSpPr>
          <p:cNvPr id="470" name="Google Shape;470;p25"/>
          <p:cNvSpPr/>
          <p:nvPr/>
        </p:nvSpPr>
        <p:spPr>
          <a:xfrm>
            <a:off x="8900302" y="6515164"/>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WWW.WORLDGBC.ORG/BUILD-UPON</a:t>
            </a:r>
            <a:endParaRPr/>
          </a:p>
        </p:txBody>
      </p:sp>
      <p:sp>
        <p:nvSpPr>
          <p:cNvPr id="471" name="Google Shape;471;p25"/>
          <p:cNvSpPr/>
          <p:nvPr/>
        </p:nvSpPr>
        <p:spPr>
          <a:xfrm>
            <a:off x="171082" y="180353"/>
            <a:ext cx="1110964"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#BUILDUPON</a:t>
            </a:r>
            <a:endParaRPr/>
          </a:p>
        </p:txBody>
      </p:sp>
      <p:pic>
        <p:nvPicPr>
          <p:cNvPr descr="Image result for climate alliance" id="472" name="Google Shape;472;p25"/>
          <p:cNvPicPr preferRelativeResize="0"/>
          <p:nvPr/>
        </p:nvPicPr>
        <p:blipFill rotWithShape="1">
          <a:blip r:embed="rId7">
            <a:alphaModFix/>
          </a:blip>
          <a:srcRect b="0" l="0" r="0" t="0"/>
          <a:stretch/>
        </p:blipFill>
        <p:spPr>
          <a:xfrm>
            <a:off x="8524163" y="5625260"/>
            <a:ext cx="979507" cy="655375"/>
          </a:xfrm>
          <a:prstGeom prst="rect">
            <a:avLst/>
          </a:prstGeom>
          <a:noFill/>
          <a:ln>
            <a:noFill/>
          </a:ln>
        </p:spPr>
      </p:pic>
      <p:sp>
        <p:nvSpPr>
          <p:cNvPr id="473" name="Google Shape;473;p25"/>
          <p:cNvSpPr/>
          <p:nvPr/>
        </p:nvSpPr>
        <p:spPr>
          <a:xfrm>
            <a:off x="3033732" y="423999"/>
            <a:ext cx="8894883" cy="83099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it-IT" sz="5400">
                <a:solidFill>
                  <a:schemeClr val="lt1"/>
                </a:solidFill>
                <a:latin typeface="Arial"/>
                <a:ea typeface="Arial"/>
                <a:cs typeface="Arial"/>
                <a:sym typeface="Arial"/>
              </a:rPr>
              <a:t>Toolkit at project level</a:t>
            </a:r>
            <a:endParaRPr b="1" sz="3600">
              <a:solidFill>
                <a:schemeClr val="lt1"/>
              </a:solidFill>
              <a:latin typeface="Calibri"/>
              <a:ea typeface="Calibri"/>
              <a:cs typeface="Calibri"/>
              <a:sym typeface="Calibri"/>
            </a:endParaRPr>
          </a:p>
        </p:txBody>
      </p:sp>
      <p:pic>
        <p:nvPicPr>
          <p:cNvPr descr="C:\Users\snanni\Desktop\Capture11.PNG" id="474" name="Google Shape;474;p25"/>
          <p:cNvPicPr preferRelativeResize="0"/>
          <p:nvPr/>
        </p:nvPicPr>
        <p:blipFill rotWithShape="1">
          <a:blip r:embed="rId8">
            <a:alphaModFix/>
          </a:blip>
          <a:srcRect b="0" l="0" r="0" t="0"/>
          <a:stretch/>
        </p:blipFill>
        <p:spPr>
          <a:xfrm>
            <a:off x="2870693" y="1351836"/>
            <a:ext cx="6455529" cy="405696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id="480" name="Google Shape;480;p26"/>
          <p:cNvPicPr preferRelativeResize="0"/>
          <p:nvPr/>
        </p:nvPicPr>
        <p:blipFill rotWithShape="1">
          <a:blip r:embed="rId3">
            <a:alphaModFix/>
          </a:blip>
          <a:srcRect b="0" l="0" r="0" t="0"/>
          <a:stretch/>
        </p:blipFill>
        <p:spPr>
          <a:xfrm>
            <a:off x="1" y="-1"/>
            <a:ext cx="12201832" cy="6858001"/>
          </a:xfrm>
          <a:prstGeom prst="rect">
            <a:avLst/>
          </a:prstGeom>
          <a:noFill/>
          <a:ln>
            <a:noFill/>
          </a:ln>
        </p:spPr>
      </p:pic>
      <p:pic>
        <p:nvPicPr>
          <p:cNvPr id="481" name="Google Shape;481;p26"/>
          <p:cNvPicPr preferRelativeResize="0"/>
          <p:nvPr/>
        </p:nvPicPr>
        <p:blipFill rotWithShape="1">
          <a:blip r:embed="rId4">
            <a:alphaModFix/>
          </a:blip>
          <a:srcRect b="0" l="0" r="0" t="0"/>
          <a:stretch/>
        </p:blipFill>
        <p:spPr>
          <a:xfrm>
            <a:off x="1" y="0"/>
            <a:ext cx="12201832" cy="6858000"/>
          </a:xfrm>
          <a:prstGeom prst="rect">
            <a:avLst/>
          </a:prstGeom>
          <a:noFill/>
          <a:ln>
            <a:noFill/>
          </a:ln>
        </p:spPr>
      </p:pic>
      <p:sp>
        <p:nvSpPr>
          <p:cNvPr id="482" name="Google Shape;482;p26"/>
          <p:cNvSpPr/>
          <p:nvPr/>
        </p:nvSpPr>
        <p:spPr>
          <a:xfrm>
            <a:off x="1160195" y="1513090"/>
            <a:ext cx="9385955" cy="3831818"/>
          </a:xfrm>
          <a:prstGeom prst="rect">
            <a:avLst/>
          </a:prstGeom>
          <a:noFill/>
          <a:ln>
            <a:noFill/>
          </a:ln>
        </p:spPr>
        <p:txBody>
          <a:bodyPr anchorCtr="0" anchor="t" bIns="0" lIns="0" spcFirstLastPara="1" rIns="0" wrap="square" tIns="0">
            <a:spAutoFit/>
          </a:bodyPr>
          <a:lstStyle/>
          <a:p>
            <a:pPr indent="-717550" lvl="0" marL="717550" marR="0" rtl="0" algn="l">
              <a:spcBef>
                <a:spcPts val="0"/>
              </a:spcBef>
              <a:spcAft>
                <a:spcPts val="0"/>
              </a:spcAft>
              <a:buNone/>
            </a:pPr>
            <a:r>
              <a:rPr b="1" lang="it-IT" sz="5400">
                <a:solidFill>
                  <a:schemeClr val="lt1"/>
                </a:solidFill>
                <a:latin typeface="Arial"/>
                <a:ea typeface="Arial"/>
                <a:cs typeface="Arial"/>
                <a:sym typeface="Arial"/>
              </a:rPr>
              <a:t>4. The experience of Padova</a:t>
            </a:r>
            <a:endParaRPr/>
          </a:p>
          <a:p>
            <a:pPr indent="-717550" lvl="0" marL="717550" marR="0" rtl="0" algn="l">
              <a:spcBef>
                <a:spcPts val="600"/>
              </a:spcBef>
              <a:spcAft>
                <a:spcPts val="0"/>
              </a:spcAft>
              <a:buNone/>
            </a:pPr>
            <a:r>
              <a:rPr b="1" lang="it-IT" sz="4000">
                <a:solidFill>
                  <a:schemeClr val="lt1"/>
                </a:solidFill>
                <a:latin typeface="Arial"/>
                <a:ea typeface="Arial"/>
                <a:cs typeface="Arial"/>
                <a:sym typeface="Arial"/>
              </a:rPr>
              <a:t> 	The integration of the Build Upon2 framework into the SECAP of the Municipality of Padova</a:t>
            </a:r>
            <a:endParaRPr b="1" sz="4000">
              <a:solidFill>
                <a:schemeClr val="lt1"/>
              </a:solidFill>
              <a:latin typeface="Arial"/>
              <a:ea typeface="Arial"/>
              <a:cs typeface="Arial"/>
              <a:sym typeface="Arial"/>
            </a:endParaRPr>
          </a:p>
          <a:p>
            <a:pPr indent="717550" lvl="0" marL="0" marR="0" rtl="0" algn="l">
              <a:spcBef>
                <a:spcPts val="600"/>
              </a:spcBef>
              <a:spcAft>
                <a:spcPts val="0"/>
              </a:spcAft>
              <a:buNone/>
            </a:pPr>
            <a:r>
              <a:rPr lang="it-IT" sz="3200">
                <a:solidFill>
                  <a:schemeClr val="lt1"/>
                </a:solidFill>
                <a:latin typeface="Arial"/>
                <a:ea typeface="Arial"/>
                <a:cs typeface="Arial"/>
                <a:sym typeface="Arial"/>
              </a:rPr>
              <a:t>Giovanni Vicentini</a:t>
            </a:r>
            <a:endParaRPr sz="3200">
              <a:solidFill>
                <a:schemeClr val="lt1"/>
              </a:solidFill>
              <a:latin typeface="Arial"/>
              <a:ea typeface="Arial"/>
              <a:cs typeface="Arial"/>
              <a:sym typeface="Arial"/>
            </a:endParaRPr>
          </a:p>
          <a:p>
            <a:pPr indent="0" lvl="0" marL="714375" marR="0" rtl="0" algn="l">
              <a:spcBef>
                <a:spcPts val="0"/>
              </a:spcBef>
              <a:spcAft>
                <a:spcPts val="0"/>
              </a:spcAft>
              <a:buNone/>
            </a:pPr>
            <a:r>
              <a:rPr lang="it-IT" sz="2800">
                <a:solidFill>
                  <a:schemeClr val="lt1"/>
                </a:solidFill>
                <a:latin typeface="Arial"/>
                <a:ea typeface="Arial"/>
                <a:cs typeface="Arial"/>
                <a:sym typeface="Arial"/>
              </a:rPr>
              <a:t>Comune di Padova – Settore Ambiente e Territorio</a:t>
            </a:r>
            <a:endParaRPr sz="2800">
              <a:solidFill>
                <a:schemeClr val="lt1"/>
              </a:solidFill>
              <a:latin typeface="Arial"/>
              <a:ea typeface="Arial"/>
              <a:cs typeface="Arial"/>
              <a:sym typeface="Arial"/>
            </a:endParaRPr>
          </a:p>
        </p:txBody>
      </p:sp>
      <p:sp>
        <p:nvSpPr>
          <p:cNvPr id="483" name="Google Shape;483;p26"/>
          <p:cNvSpPr/>
          <p:nvPr/>
        </p:nvSpPr>
        <p:spPr>
          <a:xfrm>
            <a:off x="8801100" y="5505641"/>
            <a:ext cx="3400733"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84" name="Google Shape;484;p26"/>
          <p:cNvPicPr preferRelativeResize="0"/>
          <p:nvPr/>
        </p:nvPicPr>
        <p:blipFill rotWithShape="1">
          <a:blip r:embed="rId5">
            <a:alphaModFix/>
          </a:blip>
          <a:srcRect b="0" l="0" r="0" t="0"/>
          <a:stretch/>
        </p:blipFill>
        <p:spPr>
          <a:xfrm>
            <a:off x="11253701" y="5710241"/>
            <a:ext cx="674914" cy="450774"/>
          </a:xfrm>
          <a:prstGeom prst="rect">
            <a:avLst/>
          </a:prstGeom>
          <a:noFill/>
          <a:ln>
            <a:noFill/>
          </a:ln>
        </p:spPr>
      </p:pic>
      <p:pic>
        <p:nvPicPr>
          <p:cNvPr id="485" name="Google Shape;485;p26"/>
          <p:cNvPicPr preferRelativeResize="0"/>
          <p:nvPr/>
        </p:nvPicPr>
        <p:blipFill rotWithShape="1">
          <a:blip r:embed="rId6">
            <a:alphaModFix/>
          </a:blip>
          <a:srcRect b="0" l="0" r="0" t="0"/>
          <a:stretch/>
        </p:blipFill>
        <p:spPr>
          <a:xfrm>
            <a:off x="9907786" y="5625260"/>
            <a:ext cx="1099222" cy="620737"/>
          </a:xfrm>
          <a:prstGeom prst="rect">
            <a:avLst/>
          </a:prstGeom>
          <a:noFill/>
          <a:ln>
            <a:noFill/>
          </a:ln>
        </p:spPr>
      </p:pic>
      <p:sp>
        <p:nvSpPr>
          <p:cNvPr id="486" name="Google Shape;486;p26"/>
          <p:cNvSpPr/>
          <p:nvPr/>
        </p:nvSpPr>
        <p:spPr>
          <a:xfrm>
            <a:off x="8900302" y="6515164"/>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WWW.WORLDGBC.ORG/BUILD-UPON</a:t>
            </a:r>
            <a:endParaRPr/>
          </a:p>
        </p:txBody>
      </p:sp>
      <p:sp>
        <p:nvSpPr>
          <p:cNvPr id="487" name="Google Shape;487;p26"/>
          <p:cNvSpPr/>
          <p:nvPr/>
        </p:nvSpPr>
        <p:spPr>
          <a:xfrm>
            <a:off x="171082" y="180353"/>
            <a:ext cx="1110964"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#BUILDUPON</a:t>
            </a:r>
            <a:endParaRPr/>
          </a:p>
        </p:txBody>
      </p:sp>
      <p:pic>
        <p:nvPicPr>
          <p:cNvPr descr="Comune di Padova - Portfolio | OpenSymbol - Implementazione CRM" id="488" name="Google Shape;488;p26"/>
          <p:cNvPicPr preferRelativeResize="0"/>
          <p:nvPr/>
        </p:nvPicPr>
        <p:blipFill rotWithShape="1">
          <a:blip r:embed="rId7">
            <a:alphaModFix/>
          </a:blip>
          <a:srcRect b="18645" l="31817" r="31300" t="16313"/>
          <a:stretch/>
        </p:blipFill>
        <p:spPr>
          <a:xfrm>
            <a:off x="9181862" y="5591728"/>
            <a:ext cx="520646" cy="687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7"/>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95" name="Google Shape;495;p27"/>
          <p:cNvPicPr preferRelativeResize="0"/>
          <p:nvPr/>
        </p:nvPicPr>
        <p:blipFill rotWithShape="1">
          <a:blip r:embed="rId3">
            <a:alphaModFix/>
          </a:blip>
          <a:srcRect b="0" l="0" r="0" t="0"/>
          <a:stretch/>
        </p:blipFill>
        <p:spPr>
          <a:xfrm>
            <a:off x="135502" y="5645536"/>
            <a:ext cx="1376234" cy="749871"/>
          </a:xfrm>
          <a:prstGeom prst="rect">
            <a:avLst/>
          </a:prstGeom>
          <a:noFill/>
          <a:ln>
            <a:noFill/>
          </a:ln>
        </p:spPr>
      </p:pic>
      <p:pic>
        <p:nvPicPr>
          <p:cNvPr id="496" name="Google Shape;496;p27"/>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pic>
        <p:nvPicPr>
          <p:cNvPr id="497" name="Google Shape;497;p27"/>
          <p:cNvPicPr preferRelativeResize="0"/>
          <p:nvPr/>
        </p:nvPicPr>
        <p:blipFill rotWithShape="1">
          <a:blip r:embed="rId5">
            <a:alphaModFix/>
          </a:blip>
          <a:srcRect b="0" l="0" r="0" t="0"/>
          <a:stretch/>
        </p:blipFill>
        <p:spPr>
          <a:xfrm>
            <a:off x="1649905" y="5710103"/>
            <a:ext cx="1099222" cy="620737"/>
          </a:xfrm>
          <a:prstGeom prst="rect">
            <a:avLst/>
          </a:prstGeom>
          <a:noFill/>
          <a:ln>
            <a:noFill/>
          </a:ln>
        </p:spPr>
      </p:pic>
      <p:sp>
        <p:nvSpPr>
          <p:cNvPr id="498" name="Google Shape;498;p27"/>
          <p:cNvSpPr/>
          <p:nvPr/>
        </p:nvSpPr>
        <p:spPr>
          <a:xfrm>
            <a:off x="76813" y="6543445"/>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Roboto Light"/>
                <a:ea typeface="Roboto Light"/>
                <a:cs typeface="Roboto Light"/>
                <a:sym typeface="Roboto Light"/>
              </a:rPr>
              <a:t>WWW.WORLDGBC.ORG/BUILD-UPON</a:t>
            </a:r>
            <a:endParaRPr/>
          </a:p>
        </p:txBody>
      </p:sp>
      <p:sp>
        <p:nvSpPr>
          <p:cNvPr id="499" name="Google Shape;499;p27"/>
          <p:cNvSpPr txBox="1"/>
          <p:nvPr/>
        </p:nvSpPr>
        <p:spPr>
          <a:xfrm>
            <a:off x="911186" y="1218153"/>
            <a:ext cx="716863" cy="379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67">
                <a:solidFill>
                  <a:schemeClr val="dk1"/>
                </a:solidFill>
                <a:latin typeface="Arial"/>
                <a:ea typeface="Arial"/>
                <a:cs typeface="Arial"/>
                <a:sym typeface="Arial"/>
              </a:rPr>
              <a:t>1999</a:t>
            </a:r>
            <a:endParaRPr/>
          </a:p>
        </p:txBody>
      </p:sp>
      <p:sp>
        <p:nvSpPr>
          <p:cNvPr id="500" name="Google Shape;500;p27"/>
          <p:cNvSpPr txBox="1"/>
          <p:nvPr/>
        </p:nvSpPr>
        <p:spPr>
          <a:xfrm>
            <a:off x="2374734" y="1230721"/>
            <a:ext cx="716863" cy="379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67">
                <a:solidFill>
                  <a:schemeClr val="dk1"/>
                </a:solidFill>
                <a:latin typeface="Arial"/>
                <a:ea typeface="Arial"/>
                <a:cs typeface="Arial"/>
                <a:sym typeface="Arial"/>
              </a:rPr>
              <a:t>2004</a:t>
            </a:r>
            <a:endParaRPr/>
          </a:p>
        </p:txBody>
      </p:sp>
      <p:sp>
        <p:nvSpPr>
          <p:cNvPr id="501" name="Google Shape;501;p27"/>
          <p:cNvSpPr txBox="1"/>
          <p:nvPr/>
        </p:nvSpPr>
        <p:spPr>
          <a:xfrm>
            <a:off x="3814894" y="1240449"/>
            <a:ext cx="716863" cy="379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67">
                <a:solidFill>
                  <a:schemeClr val="dk1"/>
                </a:solidFill>
                <a:latin typeface="Arial"/>
                <a:ea typeface="Arial"/>
                <a:cs typeface="Arial"/>
                <a:sym typeface="Arial"/>
              </a:rPr>
              <a:t>2009</a:t>
            </a:r>
            <a:endParaRPr/>
          </a:p>
        </p:txBody>
      </p:sp>
      <p:sp>
        <p:nvSpPr>
          <p:cNvPr id="502" name="Google Shape;502;p27"/>
          <p:cNvSpPr txBox="1"/>
          <p:nvPr/>
        </p:nvSpPr>
        <p:spPr>
          <a:xfrm>
            <a:off x="5289604" y="1238737"/>
            <a:ext cx="716863" cy="379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67">
                <a:solidFill>
                  <a:schemeClr val="dk1"/>
                </a:solidFill>
                <a:latin typeface="Arial"/>
                <a:ea typeface="Arial"/>
                <a:cs typeface="Arial"/>
                <a:sym typeface="Arial"/>
              </a:rPr>
              <a:t>2011</a:t>
            </a:r>
            <a:endParaRPr/>
          </a:p>
        </p:txBody>
      </p:sp>
      <p:sp>
        <p:nvSpPr>
          <p:cNvPr id="503" name="Google Shape;503;p27"/>
          <p:cNvSpPr txBox="1"/>
          <p:nvPr/>
        </p:nvSpPr>
        <p:spPr>
          <a:xfrm>
            <a:off x="7310731" y="1232405"/>
            <a:ext cx="716863" cy="379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67">
                <a:solidFill>
                  <a:schemeClr val="dk1"/>
                </a:solidFill>
                <a:latin typeface="Arial"/>
                <a:ea typeface="Arial"/>
                <a:cs typeface="Arial"/>
                <a:sym typeface="Arial"/>
              </a:rPr>
              <a:t>2016</a:t>
            </a:r>
            <a:endParaRPr/>
          </a:p>
        </p:txBody>
      </p:sp>
      <p:sp>
        <p:nvSpPr>
          <p:cNvPr id="504" name="Google Shape;504;p27"/>
          <p:cNvSpPr txBox="1"/>
          <p:nvPr/>
        </p:nvSpPr>
        <p:spPr>
          <a:xfrm>
            <a:off x="9403077" y="1230431"/>
            <a:ext cx="716863" cy="379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67">
                <a:solidFill>
                  <a:schemeClr val="dk1"/>
                </a:solidFill>
                <a:latin typeface="Arial"/>
                <a:ea typeface="Arial"/>
                <a:cs typeface="Arial"/>
                <a:sym typeface="Arial"/>
              </a:rPr>
              <a:t>2021</a:t>
            </a:r>
            <a:endParaRPr/>
          </a:p>
        </p:txBody>
      </p:sp>
      <p:cxnSp>
        <p:nvCxnSpPr>
          <p:cNvPr id="505" name="Google Shape;505;p27"/>
          <p:cNvCxnSpPr/>
          <p:nvPr/>
        </p:nvCxnSpPr>
        <p:spPr>
          <a:xfrm>
            <a:off x="1277954" y="1573394"/>
            <a:ext cx="0" cy="285924"/>
          </a:xfrm>
          <a:prstGeom prst="straightConnector1">
            <a:avLst/>
          </a:prstGeom>
          <a:noFill/>
          <a:ln cap="flat" cmpd="sng" w="9525">
            <a:solidFill>
              <a:schemeClr val="accent1"/>
            </a:solidFill>
            <a:prstDash val="solid"/>
            <a:miter lim="800000"/>
            <a:headEnd len="sm" w="sm" type="none"/>
            <a:tailEnd len="sm" w="sm" type="none"/>
          </a:ln>
        </p:spPr>
      </p:cxnSp>
      <p:sp>
        <p:nvSpPr>
          <p:cNvPr id="506" name="Google Shape;506;p27"/>
          <p:cNvSpPr txBox="1"/>
          <p:nvPr/>
        </p:nvSpPr>
        <p:spPr>
          <a:xfrm>
            <a:off x="275782" y="1823056"/>
            <a:ext cx="2064227" cy="1024896"/>
          </a:xfrm>
          <a:prstGeom prst="rect">
            <a:avLst/>
          </a:prstGeom>
          <a:noFill/>
          <a:ln>
            <a:noFill/>
          </a:ln>
        </p:spPr>
        <p:txBody>
          <a:bodyPr anchorCtr="0" anchor="t" bIns="45700" lIns="91425" spcFirstLastPara="1" rIns="91425" wrap="square" tIns="45700">
            <a:spAutoFit/>
          </a:bodyPr>
          <a:lstStyle/>
          <a:p>
            <a:pPr indent="0" lvl="1" marL="0" marR="0" rtl="0" algn="ctr">
              <a:lnSpc>
                <a:spcPct val="110000"/>
              </a:lnSpc>
              <a:spcBef>
                <a:spcPts val="0"/>
              </a:spcBef>
              <a:spcAft>
                <a:spcPts val="0"/>
              </a:spcAft>
              <a:buNone/>
            </a:pPr>
            <a:r>
              <a:rPr b="1" i="0" lang="it-IT" sz="1600" u="none" cap="none" strike="noStrike">
                <a:solidFill>
                  <a:schemeClr val="dk1"/>
                </a:solidFill>
                <a:latin typeface="Arial"/>
                <a:ea typeface="Arial"/>
                <a:cs typeface="Arial"/>
                <a:sym typeface="Arial"/>
              </a:rPr>
              <a:t>Municipal Energy Plan (P.EN.CO)</a:t>
            </a:r>
            <a:br>
              <a:rPr b="1" i="0" lang="it-IT" sz="1600" u="none" cap="none" strike="noStrike">
                <a:solidFill>
                  <a:schemeClr val="dk1"/>
                </a:solidFill>
                <a:latin typeface="Arial"/>
                <a:ea typeface="Arial"/>
                <a:cs typeface="Arial"/>
                <a:sym typeface="Arial"/>
              </a:rPr>
            </a:br>
            <a:endParaRPr/>
          </a:p>
        </p:txBody>
      </p:sp>
      <p:cxnSp>
        <p:nvCxnSpPr>
          <p:cNvPr id="507" name="Google Shape;507;p27"/>
          <p:cNvCxnSpPr/>
          <p:nvPr/>
        </p:nvCxnSpPr>
        <p:spPr>
          <a:xfrm>
            <a:off x="2741061" y="1652988"/>
            <a:ext cx="1" cy="869501"/>
          </a:xfrm>
          <a:prstGeom prst="straightConnector1">
            <a:avLst/>
          </a:prstGeom>
          <a:noFill/>
          <a:ln cap="flat" cmpd="sng" w="9525">
            <a:solidFill>
              <a:schemeClr val="accent1"/>
            </a:solidFill>
            <a:prstDash val="solid"/>
            <a:miter lim="800000"/>
            <a:headEnd len="sm" w="sm" type="none"/>
            <a:tailEnd len="sm" w="sm" type="none"/>
          </a:ln>
        </p:spPr>
      </p:cxnSp>
      <p:sp>
        <p:nvSpPr>
          <p:cNvPr id="508" name="Google Shape;508;p27"/>
          <p:cNvSpPr txBox="1"/>
          <p:nvPr/>
        </p:nvSpPr>
        <p:spPr>
          <a:xfrm>
            <a:off x="1708946" y="2608998"/>
            <a:ext cx="2064227" cy="1024896"/>
          </a:xfrm>
          <a:prstGeom prst="rect">
            <a:avLst/>
          </a:prstGeom>
          <a:noFill/>
          <a:ln>
            <a:noFill/>
          </a:ln>
        </p:spPr>
        <p:txBody>
          <a:bodyPr anchorCtr="0" anchor="t" bIns="45700" lIns="91425" spcFirstLastPara="1" rIns="91425" wrap="square" tIns="45700">
            <a:spAutoFit/>
          </a:bodyPr>
          <a:lstStyle/>
          <a:p>
            <a:pPr indent="0" lvl="1" marL="0" marR="0" rtl="0" algn="ctr">
              <a:lnSpc>
                <a:spcPct val="110000"/>
              </a:lnSpc>
              <a:spcBef>
                <a:spcPts val="0"/>
              </a:spcBef>
              <a:spcAft>
                <a:spcPts val="0"/>
              </a:spcAft>
              <a:buNone/>
            </a:pPr>
            <a:r>
              <a:rPr b="1" i="0" lang="it-IT" sz="1600" u="none" cap="none" strike="noStrike">
                <a:solidFill>
                  <a:schemeClr val="dk1"/>
                </a:solidFill>
                <a:latin typeface="Arial"/>
                <a:ea typeface="Arial"/>
                <a:cs typeface="Arial"/>
                <a:sym typeface="Arial"/>
              </a:rPr>
              <a:t>Energy Efficiency Plan</a:t>
            </a:r>
            <a:br>
              <a:rPr b="1" i="0" lang="it-IT" sz="1600" u="none" cap="none" strike="noStrike">
                <a:solidFill>
                  <a:schemeClr val="dk1"/>
                </a:solidFill>
                <a:latin typeface="Arial"/>
                <a:ea typeface="Arial"/>
                <a:cs typeface="Arial"/>
                <a:sym typeface="Arial"/>
              </a:rPr>
            </a:br>
            <a:endParaRPr/>
          </a:p>
        </p:txBody>
      </p:sp>
      <p:cxnSp>
        <p:nvCxnSpPr>
          <p:cNvPr id="509" name="Google Shape;509;p27"/>
          <p:cNvCxnSpPr/>
          <p:nvPr/>
        </p:nvCxnSpPr>
        <p:spPr>
          <a:xfrm>
            <a:off x="4204298" y="1597809"/>
            <a:ext cx="0" cy="1746900"/>
          </a:xfrm>
          <a:prstGeom prst="straightConnector1">
            <a:avLst/>
          </a:prstGeom>
          <a:noFill/>
          <a:ln cap="flat" cmpd="sng" w="9525">
            <a:solidFill>
              <a:schemeClr val="accent1"/>
            </a:solidFill>
            <a:prstDash val="solid"/>
            <a:miter lim="800000"/>
            <a:headEnd len="sm" w="sm" type="none"/>
            <a:tailEnd len="sm" w="sm" type="none"/>
          </a:ln>
        </p:spPr>
      </p:cxnSp>
      <p:sp>
        <p:nvSpPr>
          <p:cNvPr id="510" name="Google Shape;510;p27"/>
          <p:cNvSpPr txBox="1"/>
          <p:nvPr/>
        </p:nvSpPr>
        <p:spPr>
          <a:xfrm>
            <a:off x="3392102" y="3346797"/>
            <a:ext cx="1674644" cy="1295739"/>
          </a:xfrm>
          <a:prstGeom prst="rect">
            <a:avLst/>
          </a:prstGeom>
          <a:noFill/>
          <a:ln>
            <a:noFill/>
          </a:ln>
        </p:spPr>
        <p:txBody>
          <a:bodyPr anchorCtr="0" anchor="t" bIns="45700" lIns="91425" spcFirstLastPara="1" rIns="91425" wrap="square" tIns="45700">
            <a:spAutoFit/>
          </a:bodyPr>
          <a:lstStyle/>
          <a:p>
            <a:pPr indent="0" lvl="1" marL="0" marR="0" rtl="0" algn="ctr">
              <a:lnSpc>
                <a:spcPct val="110000"/>
              </a:lnSpc>
              <a:spcBef>
                <a:spcPts val="0"/>
              </a:spcBef>
              <a:spcAft>
                <a:spcPts val="0"/>
              </a:spcAft>
              <a:buNone/>
            </a:pPr>
            <a:r>
              <a:rPr b="1" i="0" lang="it-IT" sz="1600" u="none" cap="none" strike="noStrike">
                <a:solidFill>
                  <a:schemeClr val="dk1"/>
                </a:solidFill>
                <a:latin typeface="Arial"/>
                <a:ea typeface="Arial"/>
                <a:cs typeface="Arial"/>
                <a:sym typeface="Arial"/>
              </a:rPr>
              <a:t>Energy Operational Plan</a:t>
            </a:r>
            <a:br>
              <a:rPr b="1" i="0" lang="it-IT" sz="1600" u="none" cap="none" strike="noStrike">
                <a:solidFill>
                  <a:schemeClr val="dk1"/>
                </a:solidFill>
                <a:latin typeface="Arial"/>
                <a:ea typeface="Arial"/>
                <a:cs typeface="Arial"/>
                <a:sym typeface="Arial"/>
              </a:rPr>
            </a:br>
            <a:endParaRPr/>
          </a:p>
        </p:txBody>
      </p:sp>
      <p:cxnSp>
        <p:nvCxnSpPr>
          <p:cNvPr id="511" name="Google Shape;511;p27"/>
          <p:cNvCxnSpPr/>
          <p:nvPr/>
        </p:nvCxnSpPr>
        <p:spPr>
          <a:xfrm>
            <a:off x="5609448" y="1620105"/>
            <a:ext cx="0" cy="202951"/>
          </a:xfrm>
          <a:prstGeom prst="straightConnector1">
            <a:avLst/>
          </a:prstGeom>
          <a:noFill/>
          <a:ln cap="flat" cmpd="sng" w="9525">
            <a:solidFill>
              <a:schemeClr val="accent1"/>
            </a:solidFill>
            <a:prstDash val="solid"/>
            <a:miter lim="800000"/>
            <a:headEnd len="sm" w="sm" type="none"/>
            <a:tailEnd len="sm" w="sm" type="none"/>
          </a:ln>
        </p:spPr>
      </p:cxnSp>
      <p:sp>
        <p:nvSpPr>
          <p:cNvPr id="512" name="Google Shape;512;p27"/>
          <p:cNvSpPr txBox="1"/>
          <p:nvPr/>
        </p:nvSpPr>
        <p:spPr>
          <a:xfrm>
            <a:off x="4576100" y="1763308"/>
            <a:ext cx="2064227" cy="883832"/>
          </a:xfrm>
          <a:prstGeom prst="rect">
            <a:avLst/>
          </a:prstGeom>
          <a:noFill/>
          <a:ln>
            <a:noFill/>
          </a:ln>
        </p:spPr>
        <p:txBody>
          <a:bodyPr anchorCtr="0" anchor="t" bIns="45700" lIns="91425" spcFirstLastPara="1" rIns="91425" wrap="square" tIns="45700">
            <a:spAutoFit/>
          </a:bodyPr>
          <a:lstStyle/>
          <a:p>
            <a:pPr indent="0" lvl="1" marL="0" marR="0" rtl="0" algn="ctr">
              <a:lnSpc>
                <a:spcPct val="110000"/>
              </a:lnSpc>
              <a:spcBef>
                <a:spcPts val="0"/>
              </a:spcBef>
              <a:spcAft>
                <a:spcPts val="0"/>
              </a:spcAft>
              <a:buNone/>
            </a:pPr>
            <a:r>
              <a:rPr b="1" i="0" lang="it-IT" sz="1600" u="none" cap="none" strike="noStrike">
                <a:solidFill>
                  <a:schemeClr val="dk1"/>
                </a:solidFill>
                <a:latin typeface="Arial"/>
                <a:ea typeface="Arial"/>
                <a:cs typeface="Arial"/>
                <a:sym typeface="Arial"/>
              </a:rPr>
              <a:t>SEAP. Sustainable Energy Action Plan.</a:t>
            </a:r>
            <a:endParaRPr/>
          </a:p>
        </p:txBody>
      </p:sp>
      <p:sp>
        <p:nvSpPr>
          <p:cNvPr id="513" name="Google Shape;513;p27"/>
          <p:cNvSpPr txBox="1"/>
          <p:nvPr/>
        </p:nvSpPr>
        <p:spPr>
          <a:xfrm>
            <a:off x="6599755" y="2264972"/>
            <a:ext cx="2160231" cy="1024896"/>
          </a:xfrm>
          <a:prstGeom prst="rect">
            <a:avLst/>
          </a:prstGeom>
          <a:noFill/>
          <a:ln>
            <a:noFill/>
          </a:ln>
        </p:spPr>
        <p:txBody>
          <a:bodyPr anchorCtr="0" anchor="t" bIns="45700" lIns="91425" spcFirstLastPara="1" rIns="91425" wrap="square" tIns="45700">
            <a:spAutoFit/>
          </a:bodyPr>
          <a:lstStyle/>
          <a:p>
            <a:pPr indent="0" lvl="1" marL="0" marR="0" rtl="0" algn="ctr">
              <a:lnSpc>
                <a:spcPct val="110000"/>
              </a:lnSpc>
              <a:spcBef>
                <a:spcPts val="0"/>
              </a:spcBef>
              <a:spcAft>
                <a:spcPts val="0"/>
              </a:spcAft>
              <a:buNone/>
            </a:pPr>
            <a:r>
              <a:rPr b="1" i="0" lang="it-IT" sz="1600" u="none" cap="none" strike="noStrike">
                <a:solidFill>
                  <a:schemeClr val="dk1"/>
                </a:solidFill>
                <a:latin typeface="Arial"/>
                <a:ea typeface="Arial"/>
                <a:cs typeface="Arial"/>
                <a:sym typeface="Arial"/>
              </a:rPr>
              <a:t>Guidelines for the Adaptation Plan</a:t>
            </a:r>
            <a:br>
              <a:rPr b="1" i="0" lang="it-IT" sz="1600" u="none" cap="none" strike="noStrike">
                <a:solidFill>
                  <a:schemeClr val="dk1"/>
                </a:solidFill>
                <a:latin typeface="Arial"/>
                <a:ea typeface="Arial"/>
                <a:cs typeface="Arial"/>
                <a:sym typeface="Arial"/>
              </a:rPr>
            </a:br>
            <a:endParaRPr b="1" i="0" sz="1600" u="none" cap="none" strike="noStrike">
              <a:solidFill>
                <a:schemeClr val="dk1"/>
              </a:solidFill>
              <a:latin typeface="Arial"/>
              <a:ea typeface="Arial"/>
              <a:cs typeface="Arial"/>
              <a:sym typeface="Arial"/>
            </a:endParaRPr>
          </a:p>
        </p:txBody>
      </p:sp>
      <p:cxnSp>
        <p:nvCxnSpPr>
          <p:cNvPr id="514" name="Google Shape;514;p27"/>
          <p:cNvCxnSpPr>
            <a:endCxn id="513" idx="0"/>
          </p:cNvCxnSpPr>
          <p:nvPr/>
        </p:nvCxnSpPr>
        <p:spPr>
          <a:xfrm>
            <a:off x="7679870" y="1619072"/>
            <a:ext cx="0" cy="645900"/>
          </a:xfrm>
          <a:prstGeom prst="straightConnector1">
            <a:avLst/>
          </a:prstGeom>
          <a:noFill/>
          <a:ln cap="flat" cmpd="sng" w="9525">
            <a:solidFill>
              <a:schemeClr val="accent1"/>
            </a:solidFill>
            <a:prstDash val="solid"/>
            <a:miter lim="800000"/>
            <a:headEnd len="sm" w="sm" type="none"/>
            <a:tailEnd len="sm" w="sm" type="none"/>
          </a:ln>
        </p:spPr>
      </p:cxnSp>
      <p:pic>
        <p:nvPicPr>
          <p:cNvPr id="515" name="Google Shape;515;p27"/>
          <p:cNvPicPr preferRelativeResize="0"/>
          <p:nvPr/>
        </p:nvPicPr>
        <p:blipFill rotWithShape="1">
          <a:blip r:embed="rId6">
            <a:alphaModFix/>
          </a:blip>
          <a:srcRect b="0" l="0" r="0" t="0"/>
          <a:stretch/>
        </p:blipFill>
        <p:spPr>
          <a:xfrm>
            <a:off x="4980716" y="3405616"/>
            <a:ext cx="1336125" cy="1895333"/>
          </a:xfrm>
          <a:prstGeom prst="rect">
            <a:avLst/>
          </a:prstGeom>
          <a:noFill/>
          <a:ln>
            <a:noFill/>
          </a:ln>
        </p:spPr>
      </p:pic>
      <p:sp>
        <p:nvSpPr>
          <p:cNvPr id="516" name="Google Shape;516;p27"/>
          <p:cNvSpPr txBox="1"/>
          <p:nvPr/>
        </p:nvSpPr>
        <p:spPr>
          <a:xfrm>
            <a:off x="8656705" y="2104048"/>
            <a:ext cx="2420265" cy="883832"/>
          </a:xfrm>
          <a:prstGeom prst="rect">
            <a:avLst/>
          </a:prstGeom>
          <a:noFill/>
          <a:ln>
            <a:noFill/>
          </a:ln>
        </p:spPr>
        <p:txBody>
          <a:bodyPr anchorCtr="0" anchor="t" bIns="45700" lIns="91425" spcFirstLastPara="1" rIns="91425" wrap="square" tIns="45700">
            <a:spAutoFit/>
          </a:bodyPr>
          <a:lstStyle/>
          <a:p>
            <a:pPr indent="0" lvl="1" marL="0" marR="0" rtl="0" algn="ctr">
              <a:lnSpc>
                <a:spcPct val="110000"/>
              </a:lnSpc>
              <a:spcBef>
                <a:spcPts val="0"/>
              </a:spcBef>
              <a:spcAft>
                <a:spcPts val="0"/>
              </a:spcAft>
              <a:buNone/>
            </a:pPr>
            <a:r>
              <a:rPr b="1" i="0" lang="it-IT" sz="1600" u="none" cap="none" strike="noStrike">
                <a:solidFill>
                  <a:schemeClr val="dk1"/>
                </a:solidFill>
                <a:latin typeface="Arial"/>
                <a:ea typeface="Arial"/>
                <a:cs typeface="Arial"/>
                <a:sym typeface="Arial"/>
              </a:rPr>
              <a:t>SECAP. Sustainable Energy and Climate Action Plan.</a:t>
            </a:r>
            <a:endParaRPr/>
          </a:p>
        </p:txBody>
      </p:sp>
      <p:pic>
        <p:nvPicPr>
          <p:cNvPr id="517" name="Google Shape;517;p27"/>
          <p:cNvPicPr preferRelativeResize="0"/>
          <p:nvPr/>
        </p:nvPicPr>
        <p:blipFill rotWithShape="1">
          <a:blip r:embed="rId7">
            <a:alphaModFix/>
          </a:blip>
          <a:srcRect b="0" l="0" r="0" t="0"/>
          <a:stretch/>
        </p:blipFill>
        <p:spPr>
          <a:xfrm>
            <a:off x="6838971" y="3148804"/>
            <a:ext cx="1683845" cy="1615064"/>
          </a:xfrm>
          <a:prstGeom prst="rect">
            <a:avLst/>
          </a:prstGeom>
          <a:noFill/>
          <a:ln>
            <a:noFill/>
          </a:ln>
        </p:spPr>
      </p:pic>
      <p:cxnSp>
        <p:nvCxnSpPr>
          <p:cNvPr id="518" name="Google Shape;518;p27"/>
          <p:cNvCxnSpPr/>
          <p:nvPr/>
        </p:nvCxnSpPr>
        <p:spPr>
          <a:xfrm>
            <a:off x="9772194" y="1597809"/>
            <a:ext cx="0" cy="537584"/>
          </a:xfrm>
          <a:prstGeom prst="straightConnector1">
            <a:avLst/>
          </a:prstGeom>
          <a:noFill/>
          <a:ln cap="flat" cmpd="sng" w="9525">
            <a:solidFill>
              <a:schemeClr val="accent1"/>
            </a:solidFill>
            <a:prstDash val="solid"/>
            <a:miter lim="800000"/>
            <a:headEnd len="sm" w="sm" type="none"/>
            <a:tailEnd len="sm" w="sm" type="none"/>
          </a:ln>
        </p:spPr>
      </p:cxnSp>
      <p:sp>
        <p:nvSpPr>
          <p:cNvPr id="519" name="Google Shape;519;p27"/>
          <p:cNvSpPr txBox="1"/>
          <p:nvPr/>
        </p:nvSpPr>
        <p:spPr>
          <a:xfrm>
            <a:off x="4616669" y="2674671"/>
            <a:ext cx="2064227" cy="342145"/>
          </a:xfrm>
          <a:prstGeom prst="rect">
            <a:avLst/>
          </a:prstGeom>
          <a:noFill/>
          <a:ln>
            <a:noFill/>
          </a:ln>
        </p:spPr>
        <p:txBody>
          <a:bodyPr anchorCtr="0" anchor="t" bIns="45700" lIns="91425" spcFirstLastPara="1" rIns="91425" wrap="square" tIns="45700">
            <a:spAutoFit/>
          </a:bodyPr>
          <a:lstStyle/>
          <a:p>
            <a:pPr indent="0" lvl="1" marL="0" marR="0" rtl="0" algn="ctr">
              <a:lnSpc>
                <a:spcPct val="110000"/>
              </a:lnSpc>
              <a:spcBef>
                <a:spcPts val="0"/>
              </a:spcBef>
              <a:spcAft>
                <a:spcPts val="0"/>
              </a:spcAft>
              <a:buNone/>
            </a:pPr>
            <a:r>
              <a:rPr b="1" i="0" lang="it-IT" sz="1600" u="none" cap="none" strike="noStrike">
                <a:solidFill>
                  <a:schemeClr val="dk1"/>
                </a:solidFill>
                <a:latin typeface="Arial"/>
                <a:ea typeface="Arial"/>
                <a:cs typeface="Arial"/>
                <a:sym typeface="Arial"/>
              </a:rPr>
              <a:t>Target year = 2020</a:t>
            </a:r>
            <a:endParaRPr/>
          </a:p>
        </p:txBody>
      </p:sp>
      <p:sp>
        <p:nvSpPr>
          <p:cNvPr id="520" name="Google Shape;520;p27"/>
          <p:cNvSpPr txBox="1"/>
          <p:nvPr/>
        </p:nvSpPr>
        <p:spPr>
          <a:xfrm>
            <a:off x="8704551" y="2958488"/>
            <a:ext cx="2313211" cy="342145"/>
          </a:xfrm>
          <a:prstGeom prst="rect">
            <a:avLst/>
          </a:prstGeom>
          <a:noFill/>
          <a:ln>
            <a:noFill/>
          </a:ln>
        </p:spPr>
        <p:txBody>
          <a:bodyPr anchorCtr="0" anchor="t" bIns="45700" lIns="91425" spcFirstLastPara="1" rIns="91425" wrap="square" tIns="45700">
            <a:spAutoFit/>
          </a:bodyPr>
          <a:lstStyle/>
          <a:p>
            <a:pPr indent="0" lvl="1" marL="0" marR="0" rtl="0" algn="ctr">
              <a:lnSpc>
                <a:spcPct val="110000"/>
              </a:lnSpc>
              <a:spcBef>
                <a:spcPts val="0"/>
              </a:spcBef>
              <a:spcAft>
                <a:spcPts val="0"/>
              </a:spcAft>
              <a:buNone/>
            </a:pPr>
            <a:r>
              <a:rPr b="1" i="0" lang="it-IT" sz="1600" u="none" cap="none" strike="noStrike">
                <a:solidFill>
                  <a:schemeClr val="dk1"/>
                </a:solidFill>
                <a:latin typeface="Arial"/>
                <a:ea typeface="Arial"/>
                <a:cs typeface="Arial"/>
                <a:sym typeface="Arial"/>
              </a:rPr>
              <a:t>Target year = 2030</a:t>
            </a:r>
            <a:endParaRPr/>
          </a:p>
        </p:txBody>
      </p:sp>
      <p:sp>
        <p:nvSpPr>
          <p:cNvPr id="521" name="Google Shape;521;p27"/>
          <p:cNvSpPr/>
          <p:nvPr/>
        </p:nvSpPr>
        <p:spPr>
          <a:xfrm>
            <a:off x="934573" y="1478044"/>
            <a:ext cx="10273141" cy="288032"/>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id="522" name="Google Shape;522;p27"/>
          <p:cNvPicPr preferRelativeResize="0"/>
          <p:nvPr/>
        </p:nvPicPr>
        <p:blipFill rotWithShape="1">
          <a:blip r:embed="rId8">
            <a:alphaModFix/>
          </a:blip>
          <a:srcRect b="0" l="0" r="0" t="0"/>
          <a:stretch/>
        </p:blipFill>
        <p:spPr>
          <a:xfrm>
            <a:off x="9129738" y="3371758"/>
            <a:ext cx="1284911" cy="1803968"/>
          </a:xfrm>
          <a:prstGeom prst="rect">
            <a:avLst/>
          </a:prstGeom>
          <a:noFill/>
          <a:ln>
            <a:noFill/>
          </a:ln>
        </p:spPr>
      </p:pic>
      <p:sp>
        <p:nvSpPr>
          <p:cNvPr id="523" name="Google Shape;523;p27"/>
          <p:cNvSpPr/>
          <p:nvPr/>
        </p:nvSpPr>
        <p:spPr>
          <a:xfrm>
            <a:off x="2833815" y="63699"/>
            <a:ext cx="7580833" cy="99972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None/>
            </a:pPr>
            <a:r>
              <a:rPr b="1" lang="it-IT" sz="5400">
                <a:solidFill>
                  <a:srgbClr val="1D4F90"/>
                </a:solidFill>
                <a:latin typeface="Arial"/>
                <a:ea typeface="Arial"/>
                <a:cs typeface="Arial"/>
                <a:sym typeface="Arial"/>
              </a:rPr>
              <a:t>From SEAP to SECAP</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28"/>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30" name="Google Shape;530;p28"/>
          <p:cNvPicPr preferRelativeResize="0"/>
          <p:nvPr/>
        </p:nvPicPr>
        <p:blipFill rotWithShape="1">
          <a:blip r:embed="rId3">
            <a:alphaModFix/>
          </a:blip>
          <a:srcRect b="0" l="0" r="0" t="0"/>
          <a:stretch/>
        </p:blipFill>
        <p:spPr>
          <a:xfrm>
            <a:off x="135502" y="5645536"/>
            <a:ext cx="1376234" cy="749871"/>
          </a:xfrm>
          <a:prstGeom prst="rect">
            <a:avLst/>
          </a:prstGeom>
          <a:noFill/>
          <a:ln>
            <a:noFill/>
          </a:ln>
        </p:spPr>
      </p:pic>
      <p:pic>
        <p:nvPicPr>
          <p:cNvPr id="531" name="Google Shape;531;p28"/>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pic>
        <p:nvPicPr>
          <p:cNvPr id="532" name="Google Shape;532;p28"/>
          <p:cNvPicPr preferRelativeResize="0"/>
          <p:nvPr/>
        </p:nvPicPr>
        <p:blipFill rotWithShape="1">
          <a:blip r:embed="rId5">
            <a:alphaModFix/>
          </a:blip>
          <a:srcRect b="0" l="0" r="0" t="0"/>
          <a:stretch/>
        </p:blipFill>
        <p:spPr>
          <a:xfrm>
            <a:off x="1649905" y="5710103"/>
            <a:ext cx="1099222" cy="620737"/>
          </a:xfrm>
          <a:prstGeom prst="rect">
            <a:avLst/>
          </a:prstGeom>
          <a:noFill/>
          <a:ln>
            <a:noFill/>
          </a:ln>
        </p:spPr>
      </p:pic>
      <p:sp>
        <p:nvSpPr>
          <p:cNvPr id="533" name="Google Shape;533;p28"/>
          <p:cNvSpPr/>
          <p:nvPr/>
        </p:nvSpPr>
        <p:spPr>
          <a:xfrm>
            <a:off x="76813" y="6543445"/>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Roboto Light"/>
                <a:ea typeface="Roboto Light"/>
                <a:cs typeface="Roboto Light"/>
                <a:sym typeface="Roboto Light"/>
              </a:rPr>
              <a:t>WWW.WORLDGBC.ORG/BUILD-UPON</a:t>
            </a:r>
            <a:endParaRPr/>
          </a:p>
        </p:txBody>
      </p:sp>
      <p:sp>
        <p:nvSpPr>
          <p:cNvPr id="534" name="Google Shape;534;p28"/>
          <p:cNvSpPr/>
          <p:nvPr/>
        </p:nvSpPr>
        <p:spPr>
          <a:xfrm>
            <a:off x="2199516" y="136199"/>
            <a:ext cx="7488494" cy="999720"/>
          </a:xfrm>
          <a:prstGeom prst="rect">
            <a:avLst/>
          </a:prstGeom>
          <a:noFill/>
          <a:ln>
            <a:noFill/>
          </a:ln>
        </p:spPr>
        <p:txBody>
          <a:bodyPr anchorCtr="0" anchor="ctr" bIns="45000" lIns="90000" spcFirstLastPara="1" rIns="90000" wrap="square" tIns="45000">
            <a:noAutofit/>
          </a:bodyPr>
          <a:lstStyle/>
          <a:p>
            <a:pPr indent="0" lvl="0" marL="0" marR="0" rtl="0" algn="ctr">
              <a:lnSpc>
                <a:spcPct val="90000"/>
              </a:lnSpc>
              <a:spcBef>
                <a:spcPts val="0"/>
              </a:spcBef>
              <a:spcAft>
                <a:spcPts val="0"/>
              </a:spcAft>
              <a:buNone/>
            </a:pPr>
            <a:r>
              <a:rPr b="1" lang="it-IT" sz="5400">
                <a:solidFill>
                  <a:srgbClr val="1D4F90"/>
                </a:solidFill>
                <a:latin typeface="Arial"/>
                <a:ea typeface="Arial"/>
                <a:cs typeface="Arial"/>
                <a:sym typeface="Arial"/>
              </a:rPr>
              <a:t>SECAP: the six pillars</a:t>
            </a:r>
            <a:endParaRPr b="1" sz="5400">
              <a:solidFill>
                <a:srgbClr val="1D4F90"/>
              </a:solidFill>
              <a:latin typeface="Arial"/>
              <a:ea typeface="Arial"/>
              <a:cs typeface="Arial"/>
              <a:sym typeface="Arial"/>
            </a:endParaRPr>
          </a:p>
        </p:txBody>
      </p:sp>
      <p:pic>
        <p:nvPicPr>
          <p:cNvPr id="535" name="Google Shape;535;p28"/>
          <p:cNvPicPr preferRelativeResize="0"/>
          <p:nvPr/>
        </p:nvPicPr>
        <p:blipFill rotWithShape="1">
          <a:blip r:embed="rId6">
            <a:alphaModFix/>
          </a:blip>
          <a:srcRect b="0" l="0" r="0" t="0"/>
          <a:stretch/>
        </p:blipFill>
        <p:spPr>
          <a:xfrm>
            <a:off x="10100486" y="1883049"/>
            <a:ext cx="1651210" cy="1783458"/>
          </a:xfrm>
          <a:prstGeom prst="rect">
            <a:avLst/>
          </a:prstGeom>
          <a:noFill/>
          <a:ln>
            <a:noFill/>
          </a:ln>
        </p:spPr>
      </p:pic>
      <p:sp>
        <p:nvSpPr>
          <p:cNvPr id="536" name="Google Shape;536;p28"/>
          <p:cNvSpPr/>
          <p:nvPr/>
        </p:nvSpPr>
        <p:spPr>
          <a:xfrm>
            <a:off x="2074995" y="1287666"/>
            <a:ext cx="8008974" cy="4052160"/>
          </a:xfrm>
          <a:prstGeom prst="rect">
            <a:avLst/>
          </a:prstGeom>
          <a:noFill/>
          <a:ln>
            <a:noFill/>
          </a:ln>
        </p:spPr>
        <p:txBody>
          <a:bodyPr anchorCtr="0" anchor="t" bIns="45000" lIns="90000" spcFirstLastPara="1" rIns="90000" wrap="square" tIns="45000">
            <a:noAutofit/>
          </a:bodyPr>
          <a:lstStyle/>
          <a:p>
            <a:pPr indent="0" lvl="0" marL="1800" marR="0" rtl="0" algn="ctr">
              <a:spcBef>
                <a:spcPts val="0"/>
              </a:spcBef>
              <a:spcAft>
                <a:spcPts val="0"/>
              </a:spcAft>
              <a:buNone/>
            </a:pPr>
            <a:r>
              <a:rPr b="1" lang="it-IT" sz="2000">
                <a:solidFill>
                  <a:srgbClr val="000000"/>
                </a:solidFill>
                <a:latin typeface="Arial"/>
                <a:ea typeface="Arial"/>
                <a:cs typeface="Arial"/>
                <a:sym typeface="Arial"/>
              </a:rPr>
              <a:t>A city with new energies</a:t>
            </a:r>
            <a:br>
              <a:rPr b="1" lang="it-IT" sz="2000">
                <a:solidFill>
                  <a:srgbClr val="000000"/>
                </a:solidFill>
                <a:latin typeface="Arial"/>
                <a:ea typeface="Arial"/>
                <a:cs typeface="Arial"/>
                <a:sym typeface="Arial"/>
              </a:rPr>
            </a:br>
            <a:r>
              <a:rPr lang="it-IT" sz="2000">
                <a:solidFill>
                  <a:srgbClr val="000000"/>
                </a:solidFill>
                <a:latin typeface="Arial"/>
                <a:ea typeface="Arial"/>
                <a:cs typeface="Arial"/>
                <a:sym typeface="Arial"/>
              </a:rPr>
              <a:t>Promoting the production of energy from renewable energy sources</a:t>
            </a:r>
            <a:br>
              <a:rPr b="1" lang="it-IT" sz="2000">
                <a:solidFill>
                  <a:srgbClr val="000000"/>
                </a:solidFill>
                <a:latin typeface="Arial"/>
                <a:ea typeface="Arial"/>
                <a:cs typeface="Arial"/>
                <a:sym typeface="Arial"/>
              </a:rPr>
            </a:br>
            <a:r>
              <a:rPr b="1" lang="it-IT" sz="2000">
                <a:solidFill>
                  <a:srgbClr val="000000"/>
                </a:solidFill>
                <a:latin typeface="Arial"/>
                <a:ea typeface="Arial"/>
                <a:cs typeface="Arial"/>
                <a:sym typeface="Arial"/>
              </a:rPr>
              <a:t>A more efficient city</a:t>
            </a:r>
            <a:br>
              <a:rPr b="1" lang="it-IT" sz="2000">
                <a:solidFill>
                  <a:srgbClr val="000000"/>
                </a:solidFill>
                <a:latin typeface="Arial"/>
                <a:ea typeface="Arial"/>
                <a:cs typeface="Arial"/>
                <a:sym typeface="Arial"/>
              </a:rPr>
            </a:br>
            <a:r>
              <a:rPr lang="it-IT" sz="2000">
                <a:solidFill>
                  <a:srgbClr val="000000"/>
                </a:solidFill>
                <a:latin typeface="Arial"/>
                <a:ea typeface="Arial"/>
                <a:cs typeface="Arial"/>
                <a:sym typeface="Arial"/>
              </a:rPr>
              <a:t>Increase the efficiency of public and private building structures</a:t>
            </a:r>
            <a:br>
              <a:rPr b="1" lang="it-IT" sz="2000">
                <a:solidFill>
                  <a:srgbClr val="000000"/>
                </a:solidFill>
                <a:latin typeface="Arial"/>
                <a:ea typeface="Arial"/>
                <a:cs typeface="Arial"/>
                <a:sym typeface="Arial"/>
              </a:rPr>
            </a:br>
            <a:r>
              <a:rPr b="1" lang="it-IT" sz="2000">
                <a:solidFill>
                  <a:srgbClr val="000000"/>
                </a:solidFill>
                <a:latin typeface="Arial"/>
                <a:ea typeface="Arial"/>
                <a:cs typeface="Arial"/>
                <a:sym typeface="Arial"/>
              </a:rPr>
              <a:t>A city with smart networks and services</a:t>
            </a:r>
            <a:br>
              <a:rPr b="1" lang="it-IT" sz="2000">
                <a:solidFill>
                  <a:srgbClr val="000000"/>
                </a:solidFill>
                <a:latin typeface="Arial"/>
                <a:ea typeface="Arial"/>
                <a:cs typeface="Arial"/>
                <a:sym typeface="Arial"/>
              </a:rPr>
            </a:br>
            <a:r>
              <a:rPr lang="it-IT" sz="2000">
                <a:solidFill>
                  <a:srgbClr val="000000"/>
                </a:solidFill>
                <a:latin typeface="Arial"/>
                <a:ea typeface="Arial"/>
                <a:cs typeface="Arial"/>
                <a:sym typeface="Arial"/>
              </a:rPr>
              <a:t>Promote more efficient public and private services</a:t>
            </a:r>
            <a:br>
              <a:rPr b="1" lang="it-IT" sz="2000">
                <a:solidFill>
                  <a:srgbClr val="000000"/>
                </a:solidFill>
                <a:latin typeface="Arial"/>
                <a:ea typeface="Arial"/>
                <a:cs typeface="Arial"/>
                <a:sym typeface="Arial"/>
              </a:rPr>
            </a:br>
            <a:r>
              <a:rPr b="1" lang="it-IT" sz="2000">
                <a:solidFill>
                  <a:srgbClr val="000000"/>
                </a:solidFill>
                <a:latin typeface="Arial"/>
                <a:ea typeface="Arial"/>
                <a:cs typeface="Arial"/>
                <a:sym typeface="Arial"/>
              </a:rPr>
              <a:t>A city that moves better </a:t>
            </a:r>
            <a:br>
              <a:rPr b="1" lang="it-IT" sz="2000">
                <a:solidFill>
                  <a:srgbClr val="000000"/>
                </a:solidFill>
                <a:latin typeface="Arial"/>
                <a:ea typeface="Arial"/>
                <a:cs typeface="Arial"/>
                <a:sym typeface="Arial"/>
              </a:rPr>
            </a:br>
            <a:r>
              <a:rPr lang="it-IT" sz="2000">
                <a:solidFill>
                  <a:srgbClr val="000000"/>
                </a:solidFill>
                <a:latin typeface="Arial"/>
                <a:ea typeface="Arial"/>
                <a:cs typeface="Arial"/>
                <a:sym typeface="Arial"/>
              </a:rPr>
              <a:t>Promoting more sustainable mobility</a:t>
            </a:r>
            <a:br>
              <a:rPr b="1" lang="it-IT" sz="2000">
                <a:solidFill>
                  <a:srgbClr val="000000"/>
                </a:solidFill>
                <a:latin typeface="Arial"/>
                <a:ea typeface="Arial"/>
                <a:cs typeface="Arial"/>
                <a:sym typeface="Arial"/>
              </a:rPr>
            </a:br>
            <a:r>
              <a:rPr b="1" lang="it-IT" sz="2000">
                <a:solidFill>
                  <a:srgbClr val="000000"/>
                </a:solidFill>
                <a:latin typeface="Arial"/>
                <a:ea typeface="Arial"/>
                <a:cs typeface="Arial"/>
                <a:sym typeface="Arial"/>
              </a:rPr>
              <a:t>A city with a low-emission economy</a:t>
            </a:r>
            <a:br>
              <a:rPr b="1" lang="it-IT" sz="2000">
                <a:solidFill>
                  <a:srgbClr val="000000"/>
                </a:solidFill>
                <a:latin typeface="Arial"/>
                <a:ea typeface="Arial"/>
                <a:cs typeface="Arial"/>
                <a:sym typeface="Arial"/>
              </a:rPr>
            </a:br>
            <a:r>
              <a:rPr lang="it-IT" sz="2000">
                <a:solidFill>
                  <a:srgbClr val="000000"/>
                </a:solidFill>
                <a:latin typeface="Arial"/>
                <a:ea typeface="Arial"/>
                <a:cs typeface="Arial"/>
                <a:sym typeface="Arial"/>
              </a:rPr>
              <a:t>Promoting sustainability policies in business choices</a:t>
            </a:r>
            <a:br>
              <a:rPr b="1" lang="it-IT" sz="2000">
                <a:solidFill>
                  <a:srgbClr val="000000"/>
                </a:solidFill>
                <a:latin typeface="Arial"/>
                <a:ea typeface="Arial"/>
                <a:cs typeface="Arial"/>
                <a:sym typeface="Arial"/>
              </a:rPr>
            </a:br>
            <a:r>
              <a:rPr b="1" lang="it-IT" sz="2000">
                <a:solidFill>
                  <a:srgbClr val="000000"/>
                </a:solidFill>
                <a:latin typeface="Arial"/>
                <a:ea typeface="Arial"/>
                <a:cs typeface="Arial"/>
                <a:sym typeface="Arial"/>
              </a:rPr>
              <a:t>A more resilient city</a:t>
            </a:r>
            <a:br>
              <a:rPr b="1" lang="it-IT" sz="2000">
                <a:solidFill>
                  <a:srgbClr val="000000"/>
                </a:solidFill>
                <a:latin typeface="Arial"/>
                <a:ea typeface="Arial"/>
                <a:cs typeface="Arial"/>
                <a:sym typeface="Arial"/>
              </a:rPr>
            </a:br>
            <a:r>
              <a:rPr lang="it-IT" sz="2000">
                <a:solidFill>
                  <a:srgbClr val="000000"/>
                </a:solidFill>
                <a:latin typeface="Arial"/>
                <a:ea typeface="Arial"/>
                <a:cs typeface="Arial"/>
                <a:sym typeface="Arial"/>
              </a:rPr>
              <a:t>Increase the resilience of the territory and encourage the adaptation of the city to climate change</a:t>
            </a:r>
            <a:br>
              <a:rPr b="1" lang="it-IT" sz="2000">
                <a:solidFill>
                  <a:srgbClr val="000000"/>
                </a:solidFill>
                <a:latin typeface="Arial"/>
                <a:ea typeface="Arial"/>
                <a:cs typeface="Arial"/>
                <a:sym typeface="Arial"/>
              </a:rPr>
            </a:br>
            <a:endParaRPr b="0" sz="2000" strike="noStrike">
              <a:solidFill>
                <a:schemeClr val="dk1"/>
              </a:solidFill>
              <a:latin typeface="Arial"/>
              <a:ea typeface="Arial"/>
              <a:cs typeface="Arial"/>
              <a:sym typeface="Arial"/>
            </a:endParaRPr>
          </a:p>
        </p:txBody>
      </p:sp>
      <p:pic>
        <p:nvPicPr>
          <p:cNvPr id="537" name="Google Shape;537;p28"/>
          <p:cNvPicPr preferRelativeResize="0"/>
          <p:nvPr/>
        </p:nvPicPr>
        <p:blipFill rotWithShape="1">
          <a:blip r:embed="rId7">
            <a:alphaModFix/>
          </a:blip>
          <a:srcRect b="0" l="0" r="0" t="0"/>
          <a:stretch/>
        </p:blipFill>
        <p:spPr>
          <a:xfrm>
            <a:off x="168694" y="1827298"/>
            <a:ext cx="1651210" cy="1783458"/>
          </a:xfrm>
          <a:prstGeom prst="rect">
            <a:avLst/>
          </a:prstGeom>
          <a:noFill/>
          <a:ln>
            <a:noFill/>
          </a:ln>
        </p:spPr>
      </p:pic>
      <p:pic>
        <p:nvPicPr>
          <p:cNvPr id="538" name="Google Shape;538;p28"/>
          <p:cNvPicPr preferRelativeResize="0"/>
          <p:nvPr/>
        </p:nvPicPr>
        <p:blipFill rotWithShape="1">
          <a:blip r:embed="rId8">
            <a:alphaModFix/>
          </a:blip>
          <a:srcRect b="0" l="0" r="0" t="0"/>
          <a:stretch/>
        </p:blipFill>
        <p:spPr>
          <a:xfrm>
            <a:off x="188645" y="34112"/>
            <a:ext cx="1651210" cy="1783458"/>
          </a:xfrm>
          <a:prstGeom prst="rect">
            <a:avLst/>
          </a:prstGeom>
          <a:noFill/>
          <a:ln>
            <a:noFill/>
          </a:ln>
        </p:spPr>
      </p:pic>
      <p:pic>
        <p:nvPicPr>
          <p:cNvPr id="539" name="Google Shape;539;p28"/>
          <p:cNvPicPr preferRelativeResize="0"/>
          <p:nvPr/>
        </p:nvPicPr>
        <p:blipFill rotWithShape="1">
          <a:blip r:embed="rId9">
            <a:alphaModFix/>
          </a:blip>
          <a:srcRect b="0" l="0" r="0" t="0"/>
          <a:stretch/>
        </p:blipFill>
        <p:spPr>
          <a:xfrm>
            <a:off x="10097549" y="3666507"/>
            <a:ext cx="1651210" cy="1783458"/>
          </a:xfrm>
          <a:prstGeom prst="rect">
            <a:avLst/>
          </a:prstGeom>
          <a:noFill/>
          <a:ln>
            <a:noFill/>
          </a:ln>
        </p:spPr>
      </p:pic>
      <p:pic>
        <p:nvPicPr>
          <p:cNvPr id="540" name="Google Shape;540;p28"/>
          <p:cNvPicPr preferRelativeResize="0"/>
          <p:nvPr/>
        </p:nvPicPr>
        <p:blipFill rotWithShape="1">
          <a:blip r:embed="rId10">
            <a:alphaModFix/>
          </a:blip>
          <a:srcRect b="0" l="0" r="0" t="0"/>
          <a:stretch/>
        </p:blipFill>
        <p:spPr>
          <a:xfrm>
            <a:off x="188645" y="3666507"/>
            <a:ext cx="1651210" cy="1783458"/>
          </a:xfrm>
          <a:prstGeom prst="rect">
            <a:avLst/>
          </a:prstGeom>
          <a:noFill/>
          <a:ln>
            <a:noFill/>
          </a:ln>
        </p:spPr>
      </p:pic>
      <p:pic>
        <p:nvPicPr>
          <p:cNvPr id="541" name="Google Shape;541;p28"/>
          <p:cNvPicPr preferRelativeResize="0"/>
          <p:nvPr/>
        </p:nvPicPr>
        <p:blipFill rotWithShape="1">
          <a:blip r:embed="rId11">
            <a:alphaModFix/>
          </a:blip>
          <a:srcRect b="0" l="0" r="0" t="0"/>
          <a:stretch/>
        </p:blipFill>
        <p:spPr>
          <a:xfrm>
            <a:off x="10097549" y="99591"/>
            <a:ext cx="1651210" cy="178345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id="547" name="Google Shape;547;p2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48" name="Google Shape;548;p29"/>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49" name="Google Shape;549;p29"/>
          <p:cNvPicPr preferRelativeResize="0"/>
          <p:nvPr/>
        </p:nvPicPr>
        <p:blipFill rotWithShape="1">
          <a:blip r:embed="rId4">
            <a:alphaModFix/>
          </a:blip>
          <a:srcRect b="0" l="0" r="0" t="0"/>
          <a:stretch/>
        </p:blipFill>
        <p:spPr>
          <a:xfrm>
            <a:off x="135502" y="5645536"/>
            <a:ext cx="1376234" cy="749871"/>
          </a:xfrm>
          <a:prstGeom prst="rect">
            <a:avLst/>
          </a:prstGeom>
          <a:noFill/>
          <a:ln>
            <a:noFill/>
          </a:ln>
        </p:spPr>
      </p:pic>
      <p:pic>
        <p:nvPicPr>
          <p:cNvPr id="550" name="Google Shape;550;p29"/>
          <p:cNvPicPr preferRelativeResize="0"/>
          <p:nvPr/>
        </p:nvPicPr>
        <p:blipFill rotWithShape="1">
          <a:blip r:embed="rId5">
            <a:alphaModFix/>
          </a:blip>
          <a:srcRect b="0" l="0" r="0" t="0"/>
          <a:stretch/>
        </p:blipFill>
        <p:spPr>
          <a:xfrm>
            <a:off x="2995820" y="5795084"/>
            <a:ext cx="674914" cy="450774"/>
          </a:xfrm>
          <a:prstGeom prst="rect">
            <a:avLst/>
          </a:prstGeom>
          <a:noFill/>
          <a:ln>
            <a:noFill/>
          </a:ln>
        </p:spPr>
      </p:pic>
      <p:pic>
        <p:nvPicPr>
          <p:cNvPr id="551" name="Google Shape;551;p29"/>
          <p:cNvPicPr preferRelativeResize="0"/>
          <p:nvPr/>
        </p:nvPicPr>
        <p:blipFill rotWithShape="1">
          <a:blip r:embed="rId6">
            <a:alphaModFix/>
          </a:blip>
          <a:srcRect b="0" l="0" r="0" t="0"/>
          <a:stretch/>
        </p:blipFill>
        <p:spPr>
          <a:xfrm>
            <a:off x="1649905" y="5710103"/>
            <a:ext cx="1099222" cy="620737"/>
          </a:xfrm>
          <a:prstGeom prst="rect">
            <a:avLst/>
          </a:prstGeom>
          <a:noFill/>
          <a:ln>
            <a:noFill/>
          </a:ln>
        </p:spPr>
      </p:pic>
      <p:sp>
        <p:nvSpPr>
          <p:cNvPr id="552" name="Google Shape;552;p29"/>
          <p:cNvSpPr/>
          <p:nvPr/>
        </p:nvSpPr>
        <p:spPr>
          <a:xfrm>
            <a:off x="76813" y="6543445"/>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Roboto Light"/>
                <a:ea typeface="Roboto Light"/>
                <a:cs typeface="Roboto Light"/>
                <a:sym typeface="Roboto Light"/>
              </a:rPr>
              <a:t>WWW.WORLDGBC.ORG/BUILD-UPON</a:t>
            </a:r>
            <a:endParaRPr/>
          </a:p>
        </p:txBody>
      </p:sp>
      <p:sp>
        <p:nvSpPr>
          <p:cNvPr id="553" name="Google Shape;553;p29"/>
          <p:cNvSpPr/>
          <p:nvPr/>
        </p:nvSpPr>
        <p:spPr>
          <a:xfrm>
            <a:off x="5462266" y="1427010"/>
            <a:ext cx="5591234" cy="1876895"/>
          </a:xfrm>
          <a:prstGeom prst="rect">
            <a:avLst/>
          </a:prstGeom>
          <a:noFill/>
          <a:ln>
            <a:noFill/>
          </a:ln>
        </p:spPr>
        <p:txBody>
          <a:bodyPr anchorCtr="0" anchor="ctr" bIns="45000" lIns="90000" spcFirstLastPara="1" rIns="90000" wrap="square" tIns="45000">
            <a:normAutofit/>
          </a:bodyPr>
          <a:lstStyle/>
          <a:p>
            <a:pPr indent="-342900" lvl="0" marL="342900" marR="0" rtl="0" algn="l">
              <a:lnSpc>
                <a:spcPct val="90000"/>
              </a:lnSpc>
              <a:spcBef>
                <a:spcPts val="0"/>
              </a:spcBef>
              <a:spcAft>
                <a:spcPts val="0"/>
              </a:spcAft>
              <a:buClr>
                <a:srgbClr val="000000"/>
              </a:buClr>
              <a:buSzPts val="2000"/>
              <a:buFont typeface="Noto Sans Symbols"/>
              <a:buChar char="✔"/>
            </a:pPr>
            <a:r>
              <a:rPr lang="it-IT" sz="2000">
                <a:solidFill>
                  <a:srgbClr val="000000"/>
                </a:solidFill>
                <a:latin typeface="Arial"/>
                <a:ea typeface="Arial"/>
                <a:cs typeface="Arial"/>
                <a:sym typeface="Arial"/>
              </a:rPr>
              <a:t>Monitor the implementation status of each individual measure</a:t>
            </a:r>
            <a:br>
              <a:rPr lang="it-IT" sz="2000">
                <a:solidFill>
                  <a:srgbClr val="000000"/>
                </a:solidFill>
                <a:latin typeface="Arial"/>
                <a:ea typeface="Arial"/>
                <a:cs typeface="Arial"/>
                <a:sym typeface="Arial"/>
              </a:rPr>
            </a:br>
            <a:r>
              <a:rPr lang="it-IT" sz="2000">
                <a:solidFill>
                  <a:srgbClr val="000000"/>
                </a:solidFill>
                <a:latin typeface="Arial"/>
                <a:ea typeface="Arial"/>
                <a:cs typeface="Arial"/>
                <a:sym typeface="Arial"/>
              </a:rPr>
              <a:t>Two (2) are identified for each measure</a:t>
            </a:r>
            <a:br>
              <a:rPr lang="it-IT" sz="2000">
                <a:solidFill>
                  <a:srgbClr val="000000"/>
                </a:solidFill>
                <a:latin typeface="Arial"/>
                <a:ea typeface="Arial"/>
                <a:cs typeface="Arial"/>
                <a:sym typeface="Arial"/>
              </a:rPr>
            </a:br>
            <a:r>
              <a:rPr lang="it-IT" sz="2000">
                <a:solidFill>
                  <a:srgbClr val="000000"/>
                </a:solidFill>
                <a:latin typeface="Arial"/>
                <a:ea typeface="Arial"/>
                <a:cs typeface="Arial"/>
                <a:sym typeface="Arial"/>
              </a:rPr>
              <a:t>They are monitored on an annual or biennial basis</a:t>
            </a:r>
            <a:endParaRPr sz="2000">
              <a:solidFill>
                <a:srgbClr val="000000"/>
              </a:solidFill>
              <a:latin typeface="Arial"/>
              <a:ea typeface="Arial"/>
              <a:cs typeface="Arial"/>
              <a:sym typeface="Arial"/>
            </a:endParaRPr>
          </a:p>
        </p:txBody>
      </p:sp>
      <p:sp>
        <p:nvSpPr>
          <p:cNvPr id="554" name="Google Shape;554;p29"/>
          <p:cNvSpPr/>
          <p:nvPr/>
        </p:nvSpPr>
        <p:spPr>
          <a:xfrm>
            <a:off x="5462266" y="4382555"/>
            <a:ext cx="5591234" cy="1684309"/>
          </a:xfrm>
          <a:prstGeom prst="rect">
            <a:avLst/>
          </a:prstGeom>
          <a:noFill/>
          <a:ln>
            <a:noFill/>
          </a:ln>
        </p:spPr>
        <p:txBody>
          <a:bodyPr anchorCtr="0" anchor="ctr" bIns="45000" lIns="90000" spcFirstLastPara="1" rIns="90000" wrap="square" tIns="45000">
            <a:normAutofit/>
          </a:bodyPr>
          <a:lstStyle/>
          <a:p>
            <a:pPr indent="-342900" lvl="0" marL="342900" marR="0" rtl="0" algn="l">
              <a:lnSpc>
                <a:spcPct val="100000"/>
              </a:lnSpc>
              <a:spcBef>
                <a:spcPts val="0"/>
              </a:spcBef>
              <a:spcAft>
                <a:spcPts val="0"/>
              </a:spcAft>
              <a:buClr>
                <a:srgbClr val="000000"/>
              </a:buClr>
              <a:buSzPts val="2000"/>
              <a:buFont typeface="Noto Sans Symbols"/>
              <a:buChar char="✔"/>
            </a:pPr>
            <a:r>
              <a:rPr lang="it-IT" sz="2000">
                <a:solidFill>
                  <a:srgbClr val="000000"/>
                </a:solidFill>
                <a:latin typeface="Arial"/>
                <a:ea typeface="Arial"/>
                <a:cs typeface="Arial"/>
                <a:sym typeface="Arial"/>
              </a:rPr>
              <a:t>Monitor the implementation status of the group of measures as a whole</a:t>
            </a:r>
            <a:br>
              <a:rPr lang="it-IT" sz="2000">
                <a:solidFill>
                  <a:srgbClr val="000000"/>
                </a:solidFill>
                <a:latin typeface="Arial"/>
                <a:ea typeface="Arial"/>
                <a:cs typeface="Arial"/>
                <a:sym typeface="Arial"/>
              </a:rPr>
            </a:br>
            <a:r>
              <a:rPr lang="it-IT" sz="2000">
                <a:solidFill>
                  <a:srgbClr val="000000"/>
                </a:solidFill>
                <a:latin typeface="Arial"/>
                <a:ea typeface="Arial"/>
                <a:cs typeface="Arial"/>
                <a:sym typeface="Arial"/>
              </a:rPr>
              <a:t>Limited number to allow for manageability of monitoring</a:t>
            </a:r>
            <a:br>
              <a:rPr lang="it-IT" sz="2000">
                <a:solidFill>
                  <a:srgbClr val="000000"/>
                </a:solidFill>
                <a:latin typeface="Arial"/>
                <a:ea typeface="Arial"/>
                <a:cs typeface="Arial"/>
                <a:sym typeface="Arial"/>
              </a:rPr>
            </a:br>
            <a:r>
              <a:rPr lang="it-IT" sz="2000">
                <a:solidFill>
                  <a:srgbClr val="000000"/>
                </a:solidFill>
                <a:latin typeface="Arial"/>
                <a:ea typeface="Arial"/>
                <a:cs typeface="Arial"/>
                <a:sym typeface="Arial"/>
              </a:rPr>
              <a:t>They are monitored on a two-year basis</a:t>
            </a:r>
            <a:endParaRPr sz="2000">
              <a:solidFill>
                <a:srgbClr val="000000"/>
              </a:solidFill>
              <a:latin typeface="Arial"/>
              <a:ea typeface="Arial"/>
              <a:cs typeface="Arial"/>
              <a:sym typeface="Arial"/>
            </a:endParaRPr>
          </a:p>
        </p:txBody>
      </p:sp>
      <p:sp>
        <p:nvSpPr>
          <p:cNvPr id="555" name="Google Shape;555;p29"/>
          <p:cNvSpPr/>
          <p:nvPr/>
        </p:nvSpPr>
        <p:spPr>
          <a:xfrm>
            <a:off x="-84003" y="895489"/>
            <a:ext cx="4568456" cy="1684309"/>
          </a:xfrm>
          <a:prstGeom prst="rect">
            <a:avLst/>
          </a:prstGeom>
          <a:noFill/>
          <a:ln>
            <a:noFill/>
          </a:ln>
        </p:spPr>
        <p:txBody>
          <a:bodyPr anchorCtr="0" anchor="ctr" bIns="45000" lIns="90000" spcFirstLastPara="1" rIns="90000" wrap="square" tIns="45000">
            <a:normAutofit/>
          </a:bodyPr>
          <a:lstStyle/>
          <a:p>
            <a:pPr indent="0" lvl="0" marL="0" marR="0" rtl="0" algn="l">
              <a:lnSpc>
                <a:spcPct val="90000"/>
              </a:lnSpc>
              <a:spcBef>
                <a:spcPts val="0"/>
              </a:spcBef>
              <a:spcAft>
                <a:spcPts val="0"/>
              </a:spcAft>
              <a:buNone/>
            </a:pPr>
            <a:r>
              <a:t/>
            </a:r>
            <a:endParaRPr b="1" sz="5400">
              <a:solidFill>
                <a:schemeClr val="lt1"/>
              </a:solidFill>
              <a:latin typeface="Arial"/>
              <a:ea typeface="Arial"/>
              <a:cs typeface="Arial"/>
              <a:sym typeface="Arial"/>
            </a:endParaRPr>
          </a:p>
        </p:txBody>
      </p:sp>
      <p:sp>
        <p:nvSpPr>
          <p:cNvPr id="556" name="Google Shape;556;p29"/>
          <p:cNvSpPr/>
          <p:nvPr/>
        </p:nvSpPr>
        <p:spPr>
          <a:xfrm>
            <a:off x="5340850" y="3156594"/>
            <a:ext cx="6390705" cy="1684309"/>
          </a:xfrm>
          <a:prstGeom prst="rect">
            <a:avLst/>
          </a:prstGeom>
          <a:noFill/>
          <a:ln>
            <a:noFill/>
          </a:ln>
        </p:spPr>
        <p:txBody>
          <a:bodyPr anchorCtr="0" anchor="ctr" bIns="45000" lIns="90000" spcFirstLastPara="1" rIns="90000" wrap="square" tIns="45000">
            <a:normAutofit/>
          </a:bodyPr>
          <a:lstStyle/>
          <a:p>
            <a:pPr indent="0" lvl="0" marL="0" marR="0" rtl="0" algn="l">
              <a:lnSpc>
                <a:spcPct val="90000"/>
              </a:lnSpc>
              <a:spcBef>
                <a:spcPts val="0"/>
              </a:spcBef>
              <a:spcAft>
                <a:spcPts val="0"/>
              </a:spcAft>
              <a:buNone/>
            </a:pPr>
            <a:r>
              <a:rPr b="1" lang="it-IT" sz="4000">
                <a:solidFill>
                  <a:srgbClr val="1D4F90"/>
                </a:solidFill>
                <a:latin typeface="Arial"/>
                <a:ea typeface="Arial"/>
                <a:cs typeface="Arial"/>
                <a:sym typeface="Arial"/>
              </a:rPr>
              <a:t>IMPACT INDICATORS</a:t>
            </a:r>
            <a:endParaRPr/>
          </a:p>
        </p:txBody>
      </p:sp>
      <p:sp>
        <p:nvSpPr>
          <p:cNvPr id="557" name="Google Shape;557;p29"/>
          <p:cNvSpPr/>
          <p:nvPr/>
        </p:nvSpPr>
        <p:spPr>
          <a:xfrm>
            <a:off x="5340850" y="246324"/>
            <a:ext cx="6721448" cy="1684309"/>
          </a:xfrm>
          <a:prstGeom prst="rect">
            <a:avLst/>
          </a:prstGeom>
          <a:noFill/>
          <a:ln>
            <a:noFill/>
          </a:ln>
        </p:spPr>
        <p:txBody>
          <a:bodyPr anchorCtr="0" anchor="ctr" bIns="45000" lIns="90000" spcFirstLastPara="1" rIns="90000" wrap="square" tIns="45000">
            <a:normAutofit/>
          </a:bodyPr>
          <a:lstStyle/>
          <a:p>
            <a:pPr indent="0" lvl="0" marL="0" marR="0" rtl="0" algn="l">
              <a:lnSpc>
                <a:spcPct val="90000"/>
              </a:lnSpc>
              <a:spcBef>
                <a:spcPts val="0"/>
              </a:spcBef>
              <a:spcAft>
                <a:spcPts val="0"/>
              </a:spcAft>
              <a:buNone/>
            </a:pPr>
            <a:r>
              <a:rPr b="1" lang="it-IT" sz="4000">
                <a:solidFill>
                  <a:srgbClr val="1D4F90"/>
                </a:solidFill>
                <a:latin typeface="Arial"/>
                <a:ea typeface="Arial"/>
                <a:cs typeface="Arial"/>
                <a:sym typeface="Arial"/>
              </a:rPr>
              <a:t>RESULT INDICATORS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3"/>
          <p:cNvPicPr preferRelativeResize="0"/>
          <p:nvPr/>
        </p:nvPicPr>
        <p:blipFill rotWithShape="1">
          <a:blip r:embed="rId3">
            <a:alphaModFix/>
          </a:blip>
          <a:srcRect b="0" l="0" r="0" t="0"/>
          <a:stretch/>
        </p:blipFill>
        <p:spPr>
          <a:xfrm>
            <a:off x="1" y="-1"/>
            <a:ext cx="12201832" cy="6858001"/>
          </a:xfrm>
          <a:prstGeom prst="rect">
            <a:avLst/>
          </a:prstGeom>
          <a:noFill/>
          <a:ln>
            <a:noFill/>
          </a:ln>
        </p:spPr>
      </p:pic>
      <p:pic>
        <p:nvPicPr>
          <p:cNvPr id="124" name="Google Shape;124;p3"/>
          <p:cNvPicPr preferRelativeResize="0"/>
          <p:nvPr/>
        </p:nvPicPr>
        <p:blipFill rotWithShape="1">
          <a:blip r:embed="rId4">
            <a:alphaModFix/>
          </a:blip>
          <a:srcRect b="0" l="0" r="0" t="0"/>
          <a:stretch/>
        </p:blipFill>
        <p:spPr>
          <a:xfrm>
            <a:off x="0" y="0"/>
            <a:ext cx="12201834" cy="6858000"/>
          </a:xfrm>
          <a:prstGeom prst="rect">
            <a:avLst/>
          </a:prstGeom>
          <a:noFill/>
          <a:ln>
            <a:noFill/>
          </a:ln>
        </p:spPr>
      </p:pic>
      <p:sp>
        <p:nvSpPr>
          <p:cNvPr id="125" name="Google Shape;125;p3"/>
          <p:cNvSpPr/>
          <p:nvPr/>
        </p:nvSpPr>
        <p:spPr>
          <a:xfrm>
            <a:off x="1181605" y="2378065"/>
            <a:ext cx="7990970" cy="201593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it-IT" sz="5400">
                <a:solidFill>
                  <a:schemeClr val="lt1"/>
                </a:solidFill>
                <a:latin typeface="Arial"/>
                <a:ea typeface="Arial"/>
                <a:cs typeface="Arial"/>
                <a:sym typeface="Arial"/>
              </a:rPr>
              <a:t>1. The project</a:t>
            </a:r>
            <a:endParaRPr/>
          </a:p>
          <a:p>
            <a:pPr indent="0" lvl="0" marL="717550" marR="0" rtl="0" algn="l">
              <a:spcBef>
                <a:spcPts val="600"/>
              </a:spcBef>
              <a:spcAft>
                <a:spcPts val="0"/>
              </a:spcAft>
              <a:buNone/>
            </a:pPr>
            <a:r>
              <a:rPr lang="it-IT" sz="3600">
                <a:solidFill>
                  <a:schemeClr val="lt1"/>
                </a:solidFill>
                <a:latin typeface="Arial"/>
                <a:ea typeface="Arial"/>
                <a:cs typeface="Arial"/>
                <a:sym typeface="Arial"/>
              </a:rPr>
              <a:t>Raquel Díez Abarca</a:t>
            </a:r>
            <a:endParaRPr/>
          </a:p>
          <a:p>
            <a:pPr indent="0" lvl="0" marL="717550" marR="0" rtl="0" algn="l">
              <a:spcBef>
                <a:spcPts val="0"/>
              </a:spcBef>
              <a:spcAft>
                <a:spcPts val="0"/>
              </a:spcAft>
              <a:buNone/>
            </a:pPr>
            <a:r>
              <a:rPr lang="it-IT" sz="3600">
                <a:solidFill>
                  <a:schemeClr val="lt1"/>
                </a:solidFill>
                <a:latin typeface="Arial"/>
                <a:ea typeface="Arial"/>
                <a:cs typeface="Arial"/>
                <a:sym typeface="Arial"/>
              </a:rPr>
              <a:t>Green Building Council España</a:t>
            </a:r>
            <a:endParaRPr/>
          </a:p>
        </p:txBody>
      </p:sp>
      <p:sp>
        <p:nvSpPr>
          <p:cNvPr id="126" name="Google Shape;126;p3"/>
          <p:cNvSpPr/>
          <p:nvPr/>
        </p:nvSpPr>
        <p:spPr>
          <a:xfrm>
            <a:off x="8255214" y="5505641"/>
            <a:ext cx="3946619"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7" name="Google Shape;127;p3"/>
          <p:cNvPicPr preferRelativeResize="0"/>
          <p:nvPr/>
        </p:nvPicPr>
        <p:blipFill rotWithShape="1">
          <a:blip r:embed="rId5">
            <a:alphaModFix/>
          </a:blip>
          <a:srcRect b="0" l="0" r="0" t="0"/>
          <a:stretch/>
        </p:blipFill>
        <p:spPr>
          <a:xfrm>
            <a:off x="11253701" y="5710241"/>
            <a:ext cx="674914" cy="450774"/>
          </a:xfrm>
          <a:prstGeom prst="rect">
            <a:avLst/>
          </a:prstGeom>
          <a:noFill/>
          <a:ln>
            <a:noFill/>
          </a:ln>
        </p:spPr>
      </p:pic>
      <p:pic>
        <p:nvPicPr>
          <p:cNvPr id="128" name="Google Shape;128;p3"/>
          <p:cNvPicPr preferRelativeResize="0"/>
          <p:nvPr/>
        </p:nvPicPr>
        <p:blipFill rotWithShape="1">
          <a:blip r:embed="rId6">
            <a:alphaModFix/>
          </a:blip>
          <a:srcRect b="0" l="0" r="0" t="0"/>
          <a:stretch/>
        </p:blipFill>
        <p:spPr>
          <a:xfrm>
            <a:off x="9907786" y="5625260"/>
            <a:ext cx="1099222" cy="620737"/>
          </a:xfrm>
          <a:prstGeom prst="rect">
            <a:avLst/>
          </a:prstGeom>
          <a:noFill/>
          <a:ln>
            <a:noFill/>
          </a:ln>
        </p:spPr>
      </p:pic>
      <p:sp>
        <p:nvSpPr>
          <p:cNvPr id="129" name="Google Shape;129;p3"/>
          <p:cNvSpPr/>
          <p:nvPr/>
        </p:nvSpPr>
        <p:spPr>
          <a:xfrm>
            <a:off x="8900302" y="6515164"/>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WWW.WORLDGBC.ORG/BUILD-UPON</a:t>
            </a:r>
            <a:endParaRPr/>
          </a:p>
        </p:txBody>
      </p:sp>
      <p:sp>
        <p:nvSpPr>
          <p:cNvPr id="130" name="Google Shape;130;p3"/>
          <p:cNvSpPr/>
          <p:nvPr/>
        </p:nvSpPr>
        <p:spPr>
          <a:xfrm>
            <a:off x="171082" y="180353"/>
            <a:ext cx="1110964"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#BUILDUPON</a:t>
            </a:r>
            <a:endParaRPr/>
          </a:p>
        </p:txBody>
      </p:sp>
      <p:pic>
        <p:nvPicPr>
          <p:cNvPr descr="Imagen que contiene dibujo&#10;&#10;Descripción generada automáticamente" id="131" name="Google Shape;131;p3"/>
          <p:cNvPicPr preferRelativeResize="0"/>
          <p:nvPr/>
        </p:nvPicPr>
        <p:blipFill rotWithShape="1">
          <a:blip r:embed="rId7">
            <a:alphaModFix/>
          </a:blip>
          <a:srcRect b="0" l="0" r="0" t="0"/>
          <a:stretch/>
        </p:blipFill>
        <p:spPr>
          <a:xfrm>
            <a:off x="8356922" y="5806475"/>
            <a:ext cx="1423686" cy="40597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pic>
        <p:nvPicPr>
          <p:cNvPr id="563" name="Google Shape;563;p3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64" name="Google Shape;564;p30"/>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65" name="Google Shape;565;p30"/>
          <p:cNvPicPr preferRelativeResize="0"/>
          <p:nvPr/>
        </p:nvPicPr>
        <p:blipFill rotWithShape="1">
          <a:blip r:embed="rId4">
            <a:alphaModFix/>
          </a:blip>
          <a:srcRect b="0" l="0" r="0" t="0"/>
          <a:stretch/>
        </p:blipFill>
        <p:spPr>
          <a:xfrm>
            <a:off x="135502" y="5645536"/>
            <a:ext cx="1376234" cy="749871"/>
          </a:xfrm>
          <a:prstGeom prst="rect">
            <a:avLst/>
          </a:prstGeom>
          <a:noFill/>
          <a:ln>
            <a:noFill/>
          </a:ln>
        </p:spPr>
      </p:pic>
      <p:pic>
        <p:nvPicPr>
          <p:cNvPr id="566" name="Google Shape;566;p30"/>
          <p:cNvPicPr preferRelativeResize="0"/>
          <p:nvPr/>
        </p:nvPicPr>
        <p:blipFill rotWithShape="1">
          <a:blip r:embed="rId5">
            <a:alphaModFix/>
          </a:blip>
          <a:srcRect b="0" l="0" r="0" t="0"/>
          <a:stretch/>
        </p:blipFill>
        <p:spPr>
          <a:xfrm>
            <a:off x="2995820" y="5795084"/>
            <a:ext cx="674914" cy="450774"/>
          </a:xfrm>
          <a:prstGeom prst="rect">
            <a:avLst/>
          </a:prstGeom>
          <a:noFill/>
          <a:ln>
            <a:noFill/>
          </a:ln>
        </p:spPr>
      </p:pic>
      <p:pic>
        <p:nvPicPr>
          <p:cNvPr id="567" name="Google Shape;567;p30"/>
          <p:cNvPicPr preferRelativeResize="0"/>
          <p:nvPr/>
        </p:nvPicPr>
        <p:blipFill rotWithShape="1">
          <a:blip r:embed="rId6">
            <a:alphaModFix/>
          </a:blip>
          <a:srcRect b="0" l="0" r="0" t="0"/>
          <a:stretch/>
        </p:blipFill>
        <p:spPr>
          <a:xfrm>
            <a:off x="1649905" y="5710103"/>
            <a:ext cx="1099222" cy="620737"/>
          </a:xfrm>
          <a:prstGeom prst="rect">
            <a:avLst/>
          </a:prstGeom>
          <a:noFill/>
          <a:ln>
            <a:noFill/>
          </a:ln>
        </p:spPr>
      </p:pic>
      <p:sp>
        <p:nvSpPr>
          <p:cNvPr id="568" name="Google Shape;568;p30"/>
          <p:cNvSpPr/>
          <p:nvPr/>
        </p:nvSpPr>
        <p:spPr>
          <a:xfrm>
            <a:off x="76813" y="6543445"/>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Roboto Light"/>
                <a:ea typeface="Roboto Light"/>
                <a:cs typeface="Roboto Light"/>
                <a:sym typeface="Roboto Light"/>
              </a:rPr>
              <a:t>WWW.WORLDGBC.ORG/BUILD-UPON</a:t>
            </a:r>
            <a:endParaRPr/>
          </a:p>
        </p:txBody>
      </p:sp>
      <p:sp>
        <p:nvSpPr>
          <p:cNvPr id="569" name="Google Shape;569;p30"/>
          <p:cNvSpPr/>
          <p:nvPr/>
        </p:nvSpPr>
        <p:spPr>
          <a:xfrm>
            <a:off x="5462266" y="1930633"/>
            <a:ext cx="5591234" cy="4315225"/>
          </a:xfrm>
          <a:prstGeom prst="rect">
            <a:avLst/>
          </a:prstGeom>
          <a:noFill/>
          <a:ln>
            <a:noFill/>
          </a:ln>
        </p:spPr>
        <p:txBody>
          <a:bodyPr anchorCtr="0" anchor="ctr" bIns="45000" lIns="90000" spcFirstLastPara="1" rIns="90000" wrap="square" tIns="45000">
            <a:normAutofit/>
          </a:bodyPr>
          <a:lstStyle/>
          <a:p>
            <a:pPr indent="-342900" lvl="0" marL="342900" marR="0" rtl="0" algn="l">
              <a:lnSpc>
                <a:spcPct val="90000"/>
              </a:lnSpc>
              <a:spcBef>
                <a:spcPts val="0"/>
              </a:spcBef>
              <a:spcAft>
                <a:spcPts val="0"/>
              </a:spcAft>
              <a:buClr>
                <a:srgbClr val="000000"/>
              </a:buClr>
              <a:buSzPts val="2000"/>
              <a:buFont typeface="Noto Sans Symbols"/>
              <a:buChar char="✔"/>
            </a:pPr>
            <a:r>
              <a:rPr lang="it-IT" sz="2000">
                <a:solidFill>
                  <a:srgbClr val="000000"/>
                </a:solidFill>
                <a:latin typeface="Arial"/>
                <a:ea typeface="Arial"/>
                <a:cs typeface="Arial"/>
                <a:sym typeface="Arial"/>
              </a:rPr>
              <a:t>Monitoring should be based on quantitative data to identify a trend</a:t>
            </a:r>
            <a:endParaRPr/>
          </a:p>
          <a:p>
            <a:pPr indent="-342900" lvl="0" marL="342900" marR="0" rtl="0" algn="l">
              <a:lnSpc>
                <a:spcPct val="90000"/>
              </a:lnSpc>
              <a:spcBef>
                <a:spcPts val="0"/>
              </a:spcBef>
              <a:spcAft>
                <a:spcPts val="0"/>
              </a:spcAft>
              <a:buClr>
                <a:srgbClr val="000000"/>
              </a:buClr>
              <a:buSzPts val="2000"/>
              <a:buFont typeface="Noto Sans Symbols"/>
              <a:buChar char="✔"/>
            </a:pPr>
            <a:r>
              <a:rPr lang="it-IT" sz="2000">
                <a:solidFill>
                  <a:srgbClr val="000000"/>
                </a:solidFill>
                <a:latin typeface="Arial"/>
                <a:ea typeface="Arial"/>
                <a:cs typeface="Arial"/>
                <a:sym typeface="Arial"/>
              </a:rPr>
              <a:t>Data sources are essential to have a clear data flow and a standardized process. Three types have been identified:</a:t>
            </a:r>
            <a:endParaRPr/>
          </a:p>
          <a:p>
            <a:pPr indent="-342900" lvl="1" marL="800100" marR="0" rtl="0" algn="l">
              <a:lnSpc>
                <a:spcPct val="90000"/>
              </a:lnSpc>
              <a:spcBef>
                <a:spcPts val="0"/>
              </a:spcBef>
              <a:spcAft>
                <a:spcPts val="0"/>
              </a:spcAft>
              <a:buClr>
                <a:srgbClr val="000000"/>
              </a:buClr>
              <a:buSzPts val="2000"/>
              <a:buFont typeface="Arial"/>
              <a:buChar char="•"/>
            </a:pPr>
            <a:r>
              <a:rPr b="0" i="0" lang="it-IT" sz="2000" u="none" cap="none" strike="noStrike">
                <a:solidFill>
                  <a:srgbClr val="000000"/>
                </a:solidFill>
                <a:latin typeface="Arial"/>
                <a:ea typeface="Arial"/>
                <a:cs typeface="Arial"/>
                <a:sym typeface="Arial"/>
              </a:rPr>
              <a:t>internal data sources, such as municipal departments 🡪 internal working group</a:t>
            </a:r>
            <a:endParaRPr b="0" i="0" sz="2000" u="none" cap="none" strike="noStrike">
              <a:solidFill>
                <a:srgbClr val="000000"/>
              </a:solidFill>
              <a:latin typeface="Arial"/>
              <a:ea typeface="Arial"/>
              <a:cs typeface="Arial"/>
              <a:sym typeface="Arial"/>
            </a:endParaRPr>
          </a:p>
          <a:p>
            <a:pPr indent="-342900" lvl="1" marL="800100" marR="0" rtl="0" algn="l">
              <a:lnSpc>
                <a:spcPct val="90000"/>
              </a:lnSpc>
              <a:spcBef>
                <a:spcPts val="0"/>
              </a:spcBef>
              <a:spcAft>
                <a:spcPts val="0"/>
              </a:spcAft>
              <a:buClr>
                <a:srgbClr val="000000"/>
              </a:buClr>
              <a:buSzPts val="2000"/>
              <a:buFont typeface="Arial"/>
              <a:buChar char="•"/>
            </a:pPr>
            <a:r>
              <a:rPr b="0" i="0" lang="it-IT" sz="2000" u="none" cap="none" strike="noStrike">
                <a:solidFill>
                  <a:srgbClr val="000000"/>
                </a:solidFill>
                <a:latin typeface="Arial"/>
                <a:ea typeface="Arial"/>
                <a:cs typeface="Arial"/>
                <a:sym typeface="Arial"/>
              </a:rPr>
              <a:t>external data sources directly involved in the SECAP, such as the University 🡪 participatory process</a:t>
            </a:r>
            <a:endParaRPr b="0" i="0" sz="2000" u="none" cap="none" strike="noStrike">
              <a:solidFill>
                <a:srgbClr val="000000"/>
              </a:solidFill>
              <a:latin typeface="Arial"/>
              <a:ea typeface="Arial"/>
              <a:cs typeface="Arial"/>
              <a:sym typeface="Arial"/>
            </a:endParaRPr>
          </a:p>
          <a:p>
            <a:pPr indent="-342900" lvl="1" marL="800100" marR="0" rtl="0" algn="l">
              <a:lnSpc>
                <a:spcPct val="90000"/>
              </a:lnSpc>
              <a:spcBef>
                <a:spcPts val="0"/>
              </a:spcBef>
              <a:spcAft>
                <a:spcPts val="0"/>
              </a:spcAft>
              <a:buClr>
                <a:srgbClr val="000000"/>
              </a:buClr>
              <a:buSzPts val="2000"/>
              <a:buFont typeface="Arial"/>
              <a:buChar char="•"/>
            </a:pPr>
            <a:r>
              <a:rPr b="0" i="0" lang="it-IT" sz="2000" u="none" cap="none" strike="noStrike">
                <a:solidFill>
                  <a:srgbClr val="000000"/>
                </a:solidFill>
                <a:latin typeface="Arial"/>
                <a:ea typeface="Arial"/>
                <a:cs typeface="Arial"/>
                <a:sym typeface="Arial"/>
              </a:rPr>
              <a:t>external data sources not involved in the SECAP but data-owners, such as national agencies 🡪 memorandum of understanding</a:t>
            </a:r>
            <a:endParaRPr b="0" i="0" sz="2000" u="none" cap="none" strike="noStrike">
              <a:solidFill>
                <a:srgbClr val="000000"/>
              </a:solidFill>
              <a:latin typeface="Arial"/>
              <a:ea typeface="Arial"/>
              <a:cs typeface="Arial"/>
              <a:sym typeface="Arial"/>
            </a:endParaRPr>
          </a:p>
        </p:txBody>
      </p:sp>
      <p:sp>
        <p:nvSpPr>
          <p:cNvPr id="570" name="Google Shape;570;p30"/>
          <p:cNvSpPr/>
          <p:nvPr/>
        </p:nvSpPr>
        <p:spPr>
          <a:xfrm>
            <a:off x="-84003" y="895489"/>
            <a:ext cx="4568456" cy="1684309"/>
          </a:xfrm>
          <a:prstGeom prst="rect">
            <a:avLst/>
          </a:prstGeom>
          <a:noFill/>
          <a:ln>
            <a:noFill/>
          </a:ln>
        </p:spPr>
        <p:txBody>
          <a:bodyPr anchorCtr="0" anchor="ctr" bIns="45000" lIns="90000" spcFirstLastPara="1" rIns="90000" wrap="square" tIns="45000">
            <a:normAutofit/>
          </a:bodyPr>
          <a:lstStyle/>
          <a:p>
            <a:pPr indent="0" lvl="0" marL="0" marR="0" rtl="0" algn="l">
              <a:lnSpc>
                <a:spcPct val="90000"/>
              </a:lnSpc>
              <a:spcBef>
                <a:spcPts val="0"/>
              </a:spcBef>
              <a:spcAft>
                <a:spcPts val="0"/>
              </a:spcAft>
              <a:buNone/>
            </a:pPr>
            <a:r>
              <a:t/>
            </a:r>
            <a:endParaRPr b="1" sz="5400">
              <a:solidFill>
                <a:schemeClr val="lt1"/>
              </a:solidFill>
              <a:latin typeface="Arial"/>
              <a:ea typeface="Arial"/>
              <a:cs typeface="Arial"/>
              <a:sym typeface="Arial"/>
            </a:endParaRPr>
          </a:p>
        </p:txBody>
      </p:sp>
      <p:sp>
        <p:nvSpPr>
          <p:cNvPr id="571" name="Google Shape;571;p30"/>
          <p:cNvSpPr/>
          <p:nvPr/>
        </p:nvSpPr>
        <p:spPr>
          <a:xfrm>
            <a:off x="5340850" y="246324"/>
            <a:ext cx="6721448" cy="1684309"/>
          </a:xfrm>
          <a:prstGeom prst="rect">
            <a:avLst/>
          </a:prstGeom>
          <a:noFill/>
          <a:ln>
            <a:noFill/>
          </a:ln>
        </p:spPr>
        <p:txBody>
          <a:bodyPr anchorCtr="0" anchor="ctr" bIns="45000" lIns="90000" spcFirstLastPara="1" rIns="90000" wrap="square" tIns="45000">
            <a:normAutofit/>
          </a:bodyPr>
          <a:lstStyle/>
          <a:p>
            <a:pPr indent="0" lvl="0" marL="0" marR="0" rtl="0" algn="l">
              <a:lnSpc>
                <a:spcPct val="90000"/>
              </a:lnSpc>
              <a:spcBef>
                <a:spcPts val="0"/>
              </a:spcBef>
              <a:spcAft>
                <a:spcPts val="0"/>
              </a:spcAft>
              <a:buNone/>
            </a:pPr>
            <a:r>
              <a:rPr b="1" lang="it-IT" sz="4000">
                <a:solidFill>
                  <a:srgbClr val="1D4F90"/>
                </a:solidFill>
                <a:latin typeface="Arial"/>
                <a:ea typeface="Arial"/>
                <a:cs typeface="Arial"/>
                <a:sym typeface="Arial"/>
              </a:rPr>
              <a:t>KEY ASPECTS IN THE MONITORING PROCESS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31"/>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78" name="Google Shape;578;p31"/>
          <p:cNvPicPr preferRelativeResize="0"/>
          <p:nvPr/>
        </p:nvPicPr>
        <p:blipFill rotWithShape="1">
          <a:blip r:embed="rId3">
            <a:alphaModFix/>
          </a:blip>
          <a:srcRect b="0" l="0" r="0" t="0"/>
          <a:stretch/>
        </p:blipFill>
        <p:spPr>
          <a:xfrm>
            <a:off x="135502" y="5645536"/>
            <a:ext cx="1376234" cy="749871"/>
          </a:xfrm>
          <a:prstGeom prst="rect">
            <a:avLst/>
          </a:prstGeom>
          <a:noFill/>
          <a:ln>
            <a:noFill/>
          </a:ln>
        </p:spPr>
      </p:pic>
      <p:pic>
        <p:nvPicPr>
          <p:cNvPr id="579" name="Google Shape;579;p31"/>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pic>
        <p:nvPicPr>
          <p:cNvPr id="580" name="Google Shape;580;p31"/>
          <p:cNvPicPr preferRelativeResize="0"/>
          <p:nvPr/>
        </p:nvPicPr>
        <p:blipFill rotWithShape="1">
          <a:blip r:embed="rId5">
            <a:alphaModFix/>
          </a:blip>
          <a:srcRect b="0" l="0" r="0" t="0"/>
          <a:stretch/>
        </p:blipFill>
        <p:spPr>
          <a:xfrm>
            <a:off x="1649905" y="5710103"/>
            <a:ext cx="1099222" cy="620737"/>
          </a:xfrm>
          <a:prstGeom prst="rect">
            <a:avLst/>
          </a:prstGeom>
          <a:noFill/>
          <a:ln>
            <a:noFill/>
          </a:ln>
        </p:spPr>
      </p:pic>
      <p:sp>
        <p:nvSpPr>
          <p:cNvPr id="581" name="Google Shape;581;p31"/>
          <p:cNvSpPr/>
          <p:nvPr/>
        </p:nvSpPr>
        <p:spPr>
          <a:xfrm>
            <a:off x="76813" y="6543445"/>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Roboto Light"/>
                <a:ea typeface="Roboto Light"/>
                <a:cs typeface="Roboto Light"/>
                <a:sym typeface="Roboto Light"/>
              </a:rPr>
              <a:t>WWW.WORLDGBC.ORG/BUILD-UPON</a:t>
            </a:r>
            <a:endParaRPr/>
          </a:p>
        </p:txBody>
      </p:sp>
      <p:sp>
        <p:nvSpPr>
          <p:cNvPr id="582" name="Google Shape;582;p31"/>
          <p:cNvSpPr/>
          <p:nvPr/>
        </p:nvSpPr>
        <p:spPr>
          <a:xfrm>
            <a:off x="2833816" y="63699"/>
            <a:ext cx="7027340" cy="99972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None/>
            </a:pPr>
            <a:r>
              <a:rPr b="1" lang="it-IT" sz="5400">
                <a:solidFill>
                  <a:srgbClr val="1D4F90"/>
                </a:solidFill>
                <a:latin typeface="Arial"/>
                <a:ea typeface="Arial"/>
                <a:cs typeface="Arial"/>
                <a:sym typeface="Arial"/>
              </a:rPr>
              <a:t>A more efficient city</a:t>
            </a:r>
            <a:endParaRPr/>
          </a:p>
        </p:txBody>
      </p:sp>
      <p:graphicFrame>
        <p:nvGraphicFramePr>
          <p:cNvPr id="583" name="Google Shape;583;p31"/>
          <p:cNvGraphicFramePr/>
          <p:nvPr/>
        </p:nvGraphicFramePr>
        <p:xfrm>
          <a:off x="135501" y="950830"/>
          <a:ext cx="3000000" cy="3000000"/>
        </p:xfrm>
        <a:graphic>
          <a:graphicData uri="http://schemas.openxmlformats.org/drawingml/2006/table">
            <a:tbl>
              <a:tblPr bandRow="1" firstRow="1">
                <a:noFill/>
                <a:tableStyleId>{E7263533-5468-4377-9A92-FFE1ED20C6BD}</a:tableStyleId>
              </a:tblPr>
              <a:tblGrid>
                <a:gridCol w="2842425"/>
                <a:gridCol w="2283000"/>
                <a:gridCol w="1260325"/>
                <a:gridCol w="2066725"/>
                <a:gridCol w="1364900"/>
                <a:gridCol w="1963475"/>
              </a:tblGrid>
              <a:tr h="370850">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Actions</a:t>
                      </a:r>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RESULTS </a:t>
                      </a:r>
                      <a:endParaRPr/>
                    </a:p>
                    <a:p>
                      <a:pPr indent="0" lvl="0" marL="0" marR="0" rtl="0" algn="ctr">
                        <a:spcBef>
                          <a:spcPts val="0"/>
                        </a:spcBef>
                        <a:spcAft>
                          <a:spcPts val="0"/>
                        </a:spcAft>
                        <a:buNone/>
                      </a:pPr>
                      <a:r>
                        <a:rPr lang="it-IT" sz="1800" u="none" cap="none" strike="noStrike">
                          <a:latin typeface="Arial"/>
                          <a:ea typeface="Arial"/>
                          <a:cs typeface="Arial"/>
                          <a:sym typeface="Arial"/>
                        </a:rPr>
                        <a:t>Indicators</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Unit of measurement</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Data source</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Arial"/>
                        <a:buNone/>
                      </a:pPr>
                      <a:r>
                        <a:rPr lang="it-IT" sz="1800" u="none" cap="none" strike="noStrike">
                          <a:latin typeface="Arial"/>
                          <a:ea typeface="Arial"/>
                          <a:cs typeface="Arial"/>
                          <a:sym typeface="Arial"/>
                        </a:rPr>
                        <a:t>Frequency of data collection</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Framework BuildUpon2</a:t>
                      </a:r>
                      <a:endParaRPr/>
                    </a:p>
                  </a:txBody>
                  <a:tcPr marT="45725" marB="45725" marR="91450" marL="91450"/>
                </a:tc>
              </a:tr>
              <a:tr h="370850">
                <a:tc rowSpan="2">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Energy efficiency measures in </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municipal buildings: offices, schools, sports facilities, etc.</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[actions 1,2,3,4]</a:t>
                      </a:r>
                      <a:br>
                        <a:rPr lang="it-IT" sz="1200" u="none" cap="none" strike="noStrike">
                          <a:latin typeface="Arial"/>
                          <a:ea typeface="Arial"/>
                          <a:cs typeface="Arial"/>
                          <a:sym typeface="Arial"/>
                        </a:rPr>
                      </a:b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 Interventions carried out in buildings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Public Works Department</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Annual basis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Env.1</a:t>
                      </a:r>
                      <a:endParaRPr/>
                    </a:p>
                  </a:txBody>
                  <a:tcPr marT="45725" marB="45725" marR="91450" marL="91450"/>
                </a:tc>
              </a:tr>
              <a:tr h="370850">
                <a:tc vMerge="1"/>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&gt;Pre- and post-intervention energy consumption</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&gt;Avoided emissions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MWh</a:t>
                      </a:r>
                      <a:endParaRPr/>
                    </a:p>
                    <a:p>
                      <a:pPr indent="0" lvl="0" marL="0" marR="0" rtl="0" algn="ctr">
                        <a:spcBef>
                          <a:spcPts val="0"/>
                        </a:spcBef>
                        <a:spcAft>
                          <a:spcPts val="0"/>
                        </a:spcAft>
                        <a:buNone/>
                      </a:pPr>
                      <a:r>
                        <a:rPr lang="it-IT" sz="1200" u="none" cap="none" strike="noStrike">
                          <a:latin typeface="Arial"/>
                          <a:ea typeface="Arial"/>
                          <a:cs typeface="Arial"/>
                          <a:sym typeface="Arial"/>
                        </a:rPr>
                        <a:t>Tons CO</a:t>
                      </a:r>
                      <a:r>
                        <a:rPr baseline="-25000" lang="it-IT" sz="1200" u="none" cap="none" strike="noStrike">
                          <a:latin typeface="Arial"/>
                          <a:ea typeface="Arial"/>
                          <a:cs typeface="Arial"/>
                          <a:sym typeface="Arial"/>
                        </a:rPr>
                        <a:t>2</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Public Works Department</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Annual basis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Env.2, Env.3, Env.4</a:t>
                      </a:r>
                      <a:endParaRPr/>
                    </a:p>
                  </a:txBody>
                  <a:tcPr marT="45725" marB="45725" marR="91450" marL="91450"/>
                </a:tc>
              </a:tr>
              <a:tr h="370850">
                <a:tc rowSpan="2">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Energy efficiency measures for </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non-municipal public buildings: provincial buildings, etc.</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[actions 5,6,7,8,12]</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&gt;Interventions carried out in buildings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Building owners/managers</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Every 2-years</a:t>
                      </a:r>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Env.1</a:t>
                      </a:r>
                      <a:endParaRPr/>
                    </a:p>
                  </a:txBody>
                  <a:tcPr marT="45725" marB="45725" marR="91450" marL="91450"/>
                </a:tc>
              </a:tr>
              <a:tr h="370850">
                <a:tc vMerge="1"/>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&gt;Pre- and post-intervention energy consumption</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&gt;Avoided emissions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MWh</a:t>
                      </a:r>
                      <a:endParaRPr/>
                    </a:p>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Tons CO</a:t>
                      </a:r>
                      <a:r>
                        <a:rPr baseline="-25000" lang="it-IT" sz="1200" u="none" cap="none" strike="noStrike">
                          <a:latin typeface="Arial"/>
                          <a:ea typeface="Arial"/>
                          <a:cs typeface="Arial"/>
                          <a:sym typeface="Arial"/>
                        </a:rPr>
                        <a:t>2</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Building owners/managers</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Env.2, Env.3, Env.4</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r>
              <a:tr h="370850">
                <a:tc rowSpan="2">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Support for energy efficiency measures</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in private buildings and introduction of</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environmental sustainability requirements</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[action 9]</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&gt;Number of interventions carried out/year and savings achieved</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&gt;Avoided emissions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MWh</a:t>
                      </a:r>
                      <a:endParaRPr/>
                    </a:p>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Tons CO</a:t>
                      </a:r>
                      <a:r>
                        <a:rPr baseline="-25000" lang="it-IT" sz="1200" u="none" cap="none" strike="noStrike">
                          <a:latin typeface="Arial"/>
                          <a:ea typeface="Arial"/>
                          <a:cs typeface="Arial"/>
                          <a:sym typeface="Arial"/>
                        </a:rPr>
                        <a:t>2</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National Energy Agency</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Annual basis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Env.1, Env.2, Env.3, Env.4, Soc.8, Soc.10</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r>
              <a:tr h="370850">
                <a:tc vMerge="1"/>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&gt;Investments made</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National Energy Agency</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Annual basis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Eco.1</a:t>
                      </a:r>
                      <a:endParaRPr/>
                    </a:p>
                  </a:txBody>
                  <a:tcPr marT="45725" marB="45725" marR="91450" marL="91450"/>
                </a:tc>
              </a:tr>
              <a:tr h="370850">
                <a:tc rowSpan="2">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Implementing a One-Stop-Shop (OSS) for the energy refurbishment of the building stock  (PadovaFIT Expanded European project)</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[action 10]</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&gt;Number of refurbished buildings and interventions carried out</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n.</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One-Stop-Shop</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Annual basis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Env.1, Env.5, Soc.8, Soc.10</a:t>
                      </a:r>
                      <a:endParaRPr/>
                    </a:p>
                  </a:txBody>
                  <a:tcPr marT="45725" marB="45725" marR="91450" marL="91450"/>
                </a:tc>
              </a:tr>
              <a:tr h="370850">
                <a:tc vMerge="1"/>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&gt;Annual savings achieved and production by RES</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&gt;Avoided emissions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MWh</a:t>
                      </a:r>
                      <a:endParaRPr/>
                    </a:p>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Tons CO</a:t>
                      </a:r>
                      <a:r>
                        <a:rPr baseline="-25000" lang="it-IT" sz="1200" u="none" cap="none" strike="noStrike">
                          <a:latin typeface="Arial"/>
                          <a:ea typeface="Arial"/>
                          <a:cs typeface="Arial"/>
                          <a:sym typeface="Arial"/>
                        </a:rPr>
                        <a:t>2</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One-Stop-Shop</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Annual basis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Env.2, Env.3, Env.4</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r>
            </a:tbl>
          </a:graphicData>
        </a:graphic>
      </p:graphicFrame>
      <p:sp>
        <p:nvSpPr>
          <p:cNvPr id="584" name="Google Shape;584;p31"/>
          <p:cNvSpPr/>
          <p:nvPr/>
        </p:nvSpPr>
        <p:spPr>
          <a:xfrm>
            <a:off x="5252936" y="950830"/>
            <a:ext cx="4666908" cy="5669280"/>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31"/>
          <p:cNvSpPr txBox="1"/>
          <p:nvPr/>
        </p:nvSpPr>
        <p:spPr>
          <a:xfrm>
            <a:off x="6543454" y="6312473"/>
            <a:ext cx="5431615" cy="369332"/>
          </a:xfrm>
          <a:prstGeom prst="rect">
            <a:avLst/>
          </a:prstGeom>
          <a:solidFill>
            <a:schemeClr val="lt1"/>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800">
                <a:solidFill>
                  <a:schemeClr val="dk1"/>
                </a:solidFill>
                <a:latin typeface="Calibri"/>
                <a:ea typeface="Calibri"/>
                <a:cs typeface="Calibri"/>
                <a:sym typeface="Calibri"/>
              </a:rPr>
              <a:t>Key aspects to be considered in the monitoring process</a:t>
            </a:r>
            <a:endParaRPr/>
          </a:p>
        </p:txBody>
      </p:sp>
      <p:pic>
        <p:nvPicPr>
          <p:cNvPr id="586" name="Google Shape;586;p31"/>
          <p:cNvPicPr preferRelativeResize="0"/>
          <p:nvPr/>
        </p:nvPicPr>
        <p:blipFill rotWithShape="1">
          <a:blip r:embed="rId6">
            <a:alphaModFix/>
          </a:blip>
          <a:srcRect b="0" l="0" r="0" t="0"/>
          <a:stretch/>
        </p:blipFill>
        <p:spPr>
          <a:xfrm>
            <a:off x="1921040" y="30181"/>
            <a:ext cx="854088" cy="92249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32"/>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593" name="Google Shape;593;p32"/>
          <p:cNvGraphicFramePr/>
          <p:nvPr/>
        </p:nvGraphicFramePr>
        <p:xfrm>
          <a:off x="154957" y="1146939"/>
          <a:ext cx="3000000" cy="3000000"/>
        </p:xfrm>
        <a:graphic>
          <a:graphicData uri="http://schemas.openxmlformats.org/drawingml/2006/table">
            <a:tbl>
              <a:tblPr bandRow="1" firstRow="1">
                <a:noFill/>
                <a:tableStyleId>{E7263533-5468-4377-9A92-FFE1ED20C6BD}</a:tableStyleId>
              </a:tblPr>
              <a:tblGrid>
                <a:gridCol w="2962575"/>
                <a:gridCol w="2403175"/>
                <a:gridCol w="1441900"/>
                <a:gridCol w="1706250"/>
                <a:gridCol w="1303500"/>
                <a:gridCol w="1963475"/>
              </a:tblGrid>
              <a:tr h="370850">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Actions</a:t>
                      </a:r>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RESULTS </a:t>
                      </a:r>
                      <a:endParaRPr/>
                    </a:p>
                    <a:p>
                      <a:pPr indent="0" lvl="0" marL="0" marR="0" rtl="0" algn="ctr">
                        <a:spcBef>
                          <a:spcPts val="0"/>
                        </a:spcBef>
                        <a:spcAft>
                          <a:spcPts val="0"/>
                        </a:spcAft>
                        <a:buNone/>
                      </a:pPr>
                      <a:r>
                        <a:rPr lang="it-IT" sz="1800" u="none" cap="none" strike="noStrike">
                          <a:latin typeface="Arial"/>
                          <a:ea typeface="Arial"/>
                          <a:cs typeface="Arial"/>
                          <a:sym typeface="Arial"/>
                        </a:rPr>
                        <a:t>Indicators</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Unit of measurement</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Data source</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Arial"/>
                        <a:buNone/>
                      </a:pPr>
                      <a:r>
                        <a:rPr lang="it-IT" sz="1800" u="none" cap="none" strike="noStrike">
                          <a:latin typeface="Arial"/>
                          <a:ea typeface="Arial"/>
                          <a:cs typeface="Arial"/>
                          <a:sym typeface="Arial"/>
                        </a:rPr>
                        <a:t>Frequency of data collection</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Framework BuildUpon2</a:t>
                      </a:r>
                      <a:endParaRPr/>
                    </a:p>
                  </a:txBody>
                  <a:tcPr marT="45725" marB="45725" marR="91450" marL="91450"/>
                </a:tc>
              </a:tr>
              <a:tr h="370850">
                <a:tc rowSpan="2">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Promotion of boiler replacement</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[action 11]</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&gt;Number of boilers replaced</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n.</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Environmental Department</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Annual basis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t>
                      </a:r>
                      <a:endParaRPr/>
                    </a:p>
                  </a:txBody>
                  <a:tcPr marT="45725" marB="45725" marR="91450" marL="91450"/>
                </a:tc>
              </a:tr>
              <a:tr h="370850">
                <a:tc vMerge="1"/>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&gt;Ex ante and ex post installed power of replaced boilers/year</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&gt;Avoided theoretical emissions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MW</a:t>
                      </a:r>
                      <a:endParaRPr/>
                    </a:p>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Tons CO</a:t>
                      </a:r>
                      <a:r>
                        <a:rPr baseline="-25000" lang="it-IT" sz="1200" u="none" cap="none" strike="noStrike">
                          <a:latin typeface="Arial"/>
                          <a:ea typeface="Arial"/>
                          <a:cs typeface="Arial"/>
                          <a:sym typeface="Arial"/>
                        </a:rPr>
                        <a:t>2</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Environmental Department</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Annual basis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Env.2, Env.3</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r>
              <a:tr h="370850">
                <a:tc rowSpan="2">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Energy efficiency interventions, in private condominiums, carried out by ASE</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[action 13]</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&gt;Interventions carried out in buildings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ASE – private company</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Env.1</a:t>
                      </a:r>
                      <a:endParaRPr/>
                    </a:p>
                  </a:txBody>
                  <a:tcPr marT="45725" marB="45725" marR="91450" marL="91450"/>
                </a:tc>
              </a:tr>
              <a:tr h="370850">
                <a:tc vMerge="1"/>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&gt;Pre- and post-intervention energy consumption</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&gt;Avoided emissions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MWh</a:t>
                      </a:r>
                      <a:endParaRPr/>
                    </a:p>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Tons CO</a:t>
                      </a:r>
                      <a:r>
                        <a:rPr baseline="-25000" lang="it-IT" sz="1200" u="none" cap="none" strike="noStrike">
                          <a:latin typeface="Arial"/>
                          <a:ea typeface="Arial"/>
                          <a:cs typeface="Arial"/>
                          <a:sym typeface="Arial"/>
                        </a:rPr>
                        <a:t>2</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ASE – private company</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Env.2, Env.3, Env.4</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r>
              <a:tr h="370850">
                <a:tc rowSpan="2">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Energy efficiency in supermarkets: the </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SUPERHEERO project [action 14]</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&gt;Number and volume of stores involved in the project</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n.</a:t>
                      </a:r>
                      <a:endParaRPr/>
                    </a:p>
                    <a:p>
                      <a:pPr indent="0" lvl="0" marL="0" marR="0" rtl="0" algn="ctr">
                        <a:spcBef>
                          <a:spcPts val="0"/>
                        </a:spcBef>
                        <a:spcAft>
                          <a:spcPts val="0"/>
                        </a:spcAft>
                        <a:buNone/>
                      </a:pPr>
                      <a:r>
                        <a:rPr lang="it-IT" sz="1200" u="none" cap="none" strike="noStrike">
                          <a:latin typeface="Arial"/>
                          <a:ea typeface="Arial"/>
                          <a:cs typeface="Arial"/>
                          <a:sym typeface="Arial"/>
                        </a:rPr>
                        <a:t>m</a:t>
                      </a:r>
                      <a:r>
                        <a:rPr baseline="30000" lang="it-IT" sz="1200" u="none" cap="none" strike="noStrike">
                          <a:latin typeface="Arial"/>
                          <a:ea typeface="Arial"/>
                          <a:cs typeface="Arial"/>
                          <a:sym typeface="Arial"/>
                        </a:rPr>
                        <a:t>2</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Environmental Department</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Annual basis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Env.1</a:t>
                      </a:r>
                      <a:endParaRPr/>
                    </a:p>
                  </a:txBody>
                  <a:tcPr marT="45725" marB="45725" marR="91450" marL="91450"/>
                </a:tc>
              </a:tr>
              <a:tr h="370850">
                <a:tc vMerge="1"/>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&gt;Interventions carried out/achievable and energy savings achieved</a:t>
                      </a:r>
                      <a:endParaRPr sz="1200" u="none" cap="none" strike="noStrike">
                        <a:latin typeface="Arial"/>
                        <a:ea typeface="Arial"/>
                        <a:cs typeface="Arial"/>
                        <a:sym typeface="Arial"/>
                      </a:endParaRPr>
                    </a:p>
                    <a:p>
                      <a:pPr indent="0" lvl="0" marL="0" marR="0" rtl="0" algn="ctr">
                        <a:spcBef>
                          <a:spcPts val="0"/>
                        </a:spcBef>
                        <a:spcAft>
                          <a:spcPts val="0"/>
                        </a:spcAft>
                        <a:buNone/>
                      </a:pPr>
                      <a:r>
                        <a:rPr lang="it-IT" sz="1200" u="none" cap="none" strike="noStrike">
                          <a:latin typeface="Arial"/>
                          <a:ea typeface="Arial"/>
                          <a:cs typeface="Arial"/>
                          <a:sym typeface="Arial"/>
                        </a:rPr>
                        <a:t>&gt;Avoided emissions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MWh</a:t>
                      </a:r>
                      <a:endParaRPr/>
                    </a:p>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Tons CO</a:t>
                      </a:r>
                      <a:r>
                        <a:rPr baseline="-25000" lang="it-IT" sz="1200" u="none" cap="none" strike="noStrike">
                          <a:latin typeface="Arial"/>
                          <a:ea typeface="Arial"/>
                          <a:cs typeface="Arial"/>
                          <a:sym typeface="Arial"/>
                        </a:rPr>
                        <a:t>2</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Environmental Department</a:t>
                      </a:r>
                      <a:endParaRPr/>
                    </a:p>
                    <a:p>
                      <a:pPr indent="0" lvl="0" marL="0" marR="0" rtl="0" algn="ctr">
                        <a:spcBef>
                          <a:spcPts val="0"/>
                        </a:spcBef>
                        <a:spcAft>
                          <a:spcPts val="0"/>
                        </a:spcAft>
                        <a:buNone/>
                      </a:pPr>
                      <a:r>
                        <a:rPr lang="it-IT" sz="1200" u="none" cap="none" strike="noStrike">
                          <a:latin typeface="Arial"/>
                          <a:ea typeface="Arial"/>
                          <a:cs typeface="Arial"/>
                          <a:sym typeface="Arial"/>
                        </a:rPr>
                        <a:t>Rina Consulting </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Annual basis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Env.2, Env.3, Env.4</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r>
              <a:tr h="370850">
                <a:tc rowSpan="2">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Analysis, evaluation and monitoring of the building stock of the University of Padova</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[action 15]</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&gt;Annual monitoring of energy consumption</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MWh</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University of Padova</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Env.3</a:t>
                      </a:r>
                      <a:endParaRPr/>
                    </a:p>
                  </a:txBody>
                  <a:tcPr marT="45725" marB="45725" marR="91450" marL="91450"/>
                </a:tc>
              </a:tr>
              <a:tr h="370850">
                <a:tc vMerge="1"/>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&gt;Number of buildings certified and/or energy-diagnosed</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 on total</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University of Padova</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Env.5</a:t>
                      </a:r>
                      <a:endParaRPr/>
                    </a:p>
                  </a:txBody>
                  <a:tcPr marT="45725" marB="45725" marR="91450" marL="91450"/>
                </a:tc>
              </a:tr>
            </a:tbl>
          </a:graphicData>
        </a:graphic>
      </p:graphicFrame>
      <p:sp>
        <p:nvSpPr>
          <p:cNvPr id="594" name="Google Shape;594;p32"/>
          <p:cNvSpPr/>
          <p:nvPr/>
        </p:nvSpPr>
        <p:spPr>
          <a:xfrm>
            <a:off x="2833816" y="63699"/>
            <a:ext cx="7027340" cy="99972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None/>
            </a:pPr>
            <a:r>
              <a:rPr b="1" lang="it-IT" sz="5400">
                <a:solidFill>
                  <a:srgbClr val="1D4F90"/>
                </a:solidFill>
                <a:latin typeface="Arial"/>
                <a:ea typeface="Arial"/>
                <a:cs typeface="Arial"/>
                <a:sym typeface="Arial"/>
              </a:rPr>
              <a:t>A more efficient city</a:t>
            </a:r>
            <a:endParaRPr/>
          </a:p>
        </p:txBody>
      </p:sp>
      <p:pic>
        <p:nvPicPr>
          <p:cNvPr id="595" name="Google Shape;595;p32"/>
          <p:cNvPicPr preferRelativeResize="0"/>
          <p:nvPr/>
        </p:nvPicPr>
        <p:blipFill rotWithShape="1">
          <a:blip r:embed="rId3">
            <a:alphaModFix/>
          </a:blip>
          <a:srcRect b="0" l="0" r="0" t="0"/>
          <a:stretch/>
        </p:blipFill>
        <p:spPr>
          <a:xfrm>
            <a:off x="1921040" y="30181"/>
            <a:ext cx="854088" cy="92249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33"/>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02" name="Google Shape;602;p33"/>
          <p:cNvPicPr preferRelativeResize="0"/>
          <p:nvPr/>
        </p:nvPicPr>
        <p:blipFill rotWithShape="1">
          <a:blip r:embed="rId3">
            <a:alphaModFix/>
          </a:blip>
          <a:srcRect b="0" l="0" r="0" t="0"/>
          <a:stretch/>
        </p:blipFill>
        <p:spPr>
          <a:xfrm>
            <a:off x="135502" y="5645536"/>
            <a:ext cx="1376234" cy="749871"/>
          </a:xfrm>
          <a:prstGeom prst="rect">
            <a:avLst/>
          </a:prstGeom>
          <a:noFill/>
          <a:ln>
            <a:noFill/>
          </a:ln>
        </p:spPr>
      </p:pic>
      <p:pic>
        <p:nvPicPr>
          <p:cNvPr id="603" name="Google Shape;603;p33"/>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pic>
        <p:nvPicPr>
          <p:cNvPr id="604" name="Google Shape;604;p33"/>
          <p:cNvPicPr preferRelativeResize="0"/>
          <p:nvPr/>
        </p:nvPicPr>
        <p:blipFill rotWithShape="1">
          <a:blip r:embed="rId5">
            <a:alphaModFix/>
          </a:blip>
          <a:srcRect b="0" l="0" r="0" t="0"/>
          <a:stretch/>
        </p:blipFill>
        <p:spPr>
          <a:xfrm>
            <a:off x="1649905" y="5710103"/>
            <a:ext cx="1099222" cy="620737"/>
          </a:xfrm>
          <a:prstGeom prst="rect">
            <a:avLst/>
          </a:prstGeom>
          <a:noFill/>
          <a:ln>
            <a:noFill/>
          </a:ln>
        </p:spPr>
      </p:pic>
      <p:sp>
        <p:nvSpPr>
          <p:cNvPr id="605" name="Google Shape;605;p33"/>
          <p:cNvSpPr/>
          <p:nvPr/>
        </p:nvSpPr>
        <p:spPr>
          <a:xfrm>
            <a:off x="76813" y="6543445"/>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Roboto Light"/>
                <a:ea typeface="Roboto Light"/>
                <a:cs typeface="Roboto Light"/>
                <a:sym typeface="Roboto Light"/>
              </a:rPr>
              <a:t>WWW.WORLDGBC.ORG/BUILD-UPON</a:t>
            </a:r>
            <a:endParaRPr/>
          </a:p>
        </p:txBody>
      </p:sp>
      <p:graphicFrame>
        <p:nvGraphicFramePr>
          <p:cNvPr id="606" name="Google Shape;606;p33"/>
          <p:cNvGraphicFramePr/>
          <p:nvPr/>
        </p:nvGraphicFramePr>
        <p:xfrm>
          <a:off x="246584" y="1193209"/>
          <a:ext cx="3000000" cy="3000000"/>
        </p:xfrm>
        <a:graphic>
          <a:graphicData uri="http://schemas.openxmlformats.org/drawingml/2006/table">
            <a:tbl>
              <a:tblPr bandRow="1" firstRow="1">
                <a:noFill/>
                <a:tableStyleId>{E7263533-5468-4377-9A92-FFE1ED20C6BD}</a:tableStyleId>
              </a:tblPr>
              <a:tblGrid>
                <a:gridCol w="2701975"/>
                <a:gridCol w="2566750"/>
                <a:gridCol w="1801750"/>
                <a:gridCol w="1323150"/>
                <a:gridCol w="1355400"/>
                <a:gridCol w="1949800"/>
              </a:tblGrid>
              <a:tr h="228600">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Actions</a:t>
                      </a:r>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RESULTS </a:t>
                      </a:r>
                      <a:endParaRPr/>
                    </a:p>
                    <a:p>
                      <a:pPr indent="0" lvl="0" marL="0" marR="0" rtl="0" algn="ctr">
                        <a:spcBef>
                          <a:spcPts val="0"/>
                        </a:spcBef>
                        <a:spcAft>
                          <a:spcPts val="0"/>
                        </a:spcAft>
                        <a:buNone/>
                      </a:pPr>
                      <a:r>
                        <a:rPr lang="it-IT" sz="1800" u="none" cap="none" strike="noStrike">
                          <a:latin typeface="Arial"/>
                          <a:ea typeface="Arial"/>
                          <a:cs typeface="Arial"/>
                          <a:sym typeface="Arial"/>
                        </a:rPr>
                        <a:t>Indicators</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Unit of measurement</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Data source</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Arial"/>
                        <a:buNone/>
                      </a:pPr>
                      <a:r>
                        <a:rPr lang="it-IT" sz="1800" u="none" cap="none" strike="noStrike">
                          <a:latin typeface="Arial"/>
                          <a:ea typeface="Arial"/>
                          <a:cs typeface="Arial"/>
                          <a:sym typeface="Arial"/>
                        </a:rPr>
                        <a:t>Frequency of data collection</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Framework BuildUpon2</a:t>
                      </a:r>
                      <a:endParaRPr/>
                    </a:p>
                  </a:txBody>
                  <a:tcPr marT="45725" marB="45725" marR="91450" marL="91450"/>
                </a:tc>
              </a:tr>
              <a:tr h="370850">
                <a:tc rowSpan="3">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Thermal plants revamping </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in the buildings of the University of Padova</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[actions 16,17]</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&gt;Annual gas consumption and % comparison with baseline </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&gt;Avoided emissions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smc</a:t>
                      </a:r>
                      <a:endParaRPr/>
                    </a:p>
                    <a:p>
                      <a:pPr indent="0" lvl="0" marL="0" marR="0" rtl="0" algn="ctr">
                        <a:spcBef>
                          <a:spcPts val="0"/>
                        </a:spcBef>
                        <a:spcAft>
                          <a:spcPts val="0"/>
                        </a:spcAft>
                        <a:buNone/>
                      </a:pPr>
                      <a:r>
                        <a:rPr lang="it-IT" sz="1200" u="none" cap="none" strike="noStrike">
                          <a:latin typeface="Arial"/>
                          <a:ea typeface="Arial"/>
                          <a:cs typeface="Arial"/>
                          <a:sym typeface="Arial"/>
                        </a:rPr>
                        <a:t>% compared to baseline</a:t>
                      </a:r>
                      <a:endParaRPr/>
                    </a:p>
                    <a:p>
                      <a:pPr indent="0" lvl="0" marL="0" marR="0" rtl="0" algn="ctr">
                        <a:spcBef>
                          <a:spcPts val="0"/>
                        </a:spcBef>
                        <a:spcAft>
                          <a:spcPts val="0"/>
                        </a:spcAft>
                        <a:buNone/>
                      </a:pPr>
                      <a:r>
                        <a:rPr lang="it-IT" sz="1200" u="none" cap="none" strike="noStrike">
                          <a:latin typeface="Arial"/>
                          <a:ea typeface="Arial"/>
                          <a:cs typeface="Arial"/>
                          <a:sym typeface="Arial"/>
                        </a:rPr>
                        <a:t>Tons CO</a:t>
                      </a:r>
                      <a:r>
                        <a:rPr baseline="-25000" lang="it-IT" sz="1200" u="none" cap="none" strike="noStrike">
                          <a:latin typeface="Arial"/>
                          <a:ea typeface="Arial"/>
                          <a:cs typeface="Arial"/>
                          <a:sym typeface="Arial"/>
                        </a:rPr>
                        <a:t>2</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University of Padova</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Env.2, Env.3</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r>
              <a:tr h="370850">
                <a:tc vMerge="1"/>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&gt;Annual electricity consumption and comparison with the average consumption in summer and winter</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&gt;Avoided emissions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kWh</a:t>
                      </a:r>
                      <a:endParaRPr/>
                    </a:p>
                    <a:p>
                      <a:pPr indent="0" lvl="0" marL="0" marR="0" rtl="0" algn="ctr">
                        <a:spcBef>
                          <a:spcPts val="0"/>
                        </a:spcBef>
                        <a:spcAft>
                          <a:spcPts val="0"/>
                        </a:spcAft>
                        <a:buNone/>
                      </a:pPr>
                      <a:r>
                        <a:rPr lang="it-IT" sz="1200" u="none" cap="none" strike="noStrike">
                          <a:latin typeface="Arial"/>
                          <a:ea typeface="Arial"/>
                          <a:cs typeface="Arial"/>
                          <a:sym typeface="Arial"/>
                        </a:rPr>
                        <a:t>% variation</a:t>
                      </a:r>
                      <a:endParaRPr sz="1200" u="none" cap="none" strike="noStrike">
                        <a:latin typeface="Arial"/>
                        <a:ea typeface="Arial"/>
                        <a:cs typeface="Arial"/>
                        <a:sym typeface="Arial"/>
                      </a:endParaRPr>
                    </a:p>
                    <a:p>
                      <a:pPr indent="0" lvl="0" marL="0" marR="0" rtl="0" algn="ctr">
                        <a:spcBef>
                          <a:spcPts val="0"/>
                        </a:spcBef>
                        <a:spcAft>
                          <a:spcPts val="0"/>
                        </a:spcAft>
                        <a:buNone/>
                      </a:pPr>
                      <a:r>
                        <a:rPr lang="it-IT" sz="1200" u="none" cap="none" strike="noStrike">
                          <a:latin typeface="Arial"/>
                          <a:ea typeface="Arial"/>
                          <a:cs typeface="Arial"/>
                          <a:sym typeface="Arial"/>
                        </a:rPr>
                        <a:t>Tons CO</a:t>
                      </a:r>
                      <a:r>
                        <a:rPr baseline="-25000" lang="it-IT" sz="1200" u="none" cap="none" strike="noStrike">
                          <a:latin typeface="Arial"/>
                          <a:ea typeface="Arial"/>
                          <a:cs typeface="Arial"/>
                          <a:sym typeface="Arial"/>
                        </a:rPr>
                        <a:t>2</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University of Padova</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Env.2, Env.3</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r>
              <a:tr h="370850">
                <a:tc vMerge="1"/>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&gt;Energy consumption per unit area</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kWh/m</a:t>
                      </a:r>
                      <a:r>
                        <a:rPr baseline="30000" lang="it-IT" sz="1200" u="none" cap="none" strike="noStrike">
                          <a:latin typeface="Arial"/>
                          <a:ea typeface="Arial"/>
                          <a:cs typeface="Arial"/>
                          <a:sym typeface="Arial"/>
                        </a:rPr>
                        <a:t>2</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University of Padova</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Env.3</a:t>
                      </a:r>
                      <a:endParaRPr/>
                    </a:p>
                  </a:txBody>
                  <a:tcPr marT="45725" marB="45725" marR="91450" marL="91450"/>
                </a:tc>
              </a:tr>
              <a:tr h="370850">
                <a:tc rowSpan="2">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Activation of energy poverty policies</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[action 18]</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&gt;Number of families/individuals involved in the project</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n.</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SOGESCA</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Soc.1</a:t>
                      </a:r>
                      <a:endParaRPr/>
                    </a:p>
                  </a:txBody>
                  <a:tcPr marT="45725" marB="45725" marR="91450" marL="91450"/>
                </a:tc>
              </a:tr>
              <a:tr h="323225">
                <a:tc vMerge="1"/>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&gt;Economic contributions for payment of energy bills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Social services Department</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Annual basis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Soc.1</a:t>
                      </a:r>
                      <a:endParaRPr/>
                    </a:p>
                  </a:txBody>
                  <a:tcPr marT="45725" marB="45725" marR="91450" marL="91450"/>
                </a:tc>
              </a:tr>
            </a:tbl>
          </a:graphicData>
        </a:graphic>
      </p:graphicFrame>
      <p:sp>
        <p:nvSpPr>
          <p:cNvPr id="607" name="Google Shape;607;p33"/>
          <p:cNvSpPr/>
          <p:nvPr/>
        </p:nvSpPr>
        <p:spPr>
          <a:xfrm>
            <a:off x="2833816" y="63699"/>
            <a:ext cx="7027340" cy="99972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None/>
            </a:pPr>
            <a:r>
              <a:rPr b="1" lang="it-IT" sz="5400">
                <a:solidFill>
                  <a:srgbClr val="1D4F90"/>
                </a:solidFill>
                <a:latin typeface="Arial"/>
                <a:ea typeface="Arial"/>
                <a:cs typeface="Arial"/>
                <a:sym typeface="Arial"/>
              </a:rPr>
              <a:t>A more efficient city</a:t>
            </a:r>
            <a:endParaRPr/>
          </a:p>
        </p:txBody>
      </p:sp>
      <p:pic>
        <p:nvPicPr>
          <p:cNvPr id="608" name="Google Shape;608;p33"/>
          <p:cNvPicPr preferRelativeResize="0"/>
          <p:nvPr/>
        </p:nvPicPr>
        <p:blipFill rotWithShape="1">
          <a:blip r:embed="rId6">
            <a:alphaModFix/>
          </a:blip>
          <a:srcRect b="0" l="0" r="0" t="0"/>
          <a:stretch/>
        </p:blipFill>
        <p:spPr>
          <a:xfrm>
            <a:off x="1921040" y="30181"/>
            <a:ext cx="854088" cy="92249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34"/>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15" name="Google Shape;615;p34"/>
          <p:cNvPicPr preferRelativeResize="0"/>
          <p:nvPr/>
        </p:nvPicPr>
        <p:blipFill rotWithShape="1">
          <a:blip r:embed="rId3">
            <a:alphaModFix/>
          </a:blip>
          <a:srcRect b="0" l="0" r="0" t="0"/>
          <a:stretch/>
        </p:blipFill>
        <p:spPr>
          <a:xfrm>
            <a:off x="135502" y="5645536"/>
            <a:ext cx="1376234" cy="749871"/>
          </a:xfrm>
          <a:prstGeom prst="rect">
            <a:avLst/>
          </a:prstGeom>
          <a:noFill/>
          <a:ln>
            <a:noFill/>
          </a:ln>
        </p:spPr>
      </p:pic>
      <p:pic>
        <p:nvPicPr>
          <p:cNvPr id="616" name="Google Shape;616;p34"/>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pic>
        <p:nvPicPr>
          <p:cNvPr id="617" name="Google Shape;617;p34"/>
          <p:cNvPicPr preferRelativeResize="0"/>
          <p:nvPr/>
        </p:nvPicPr>
        <p:blipFill rotWithShape="1">
          <a:blip r:embed="rId5">
            <a:alphaModFix/>
          </a:blip>
          <a:srcRect b="0" l="0" r="0" t="0"/>
          <a:stretch/>
        </p:blipFill>
        <p:spPr>
          <a:xfrm>
            <a:off x="1649905" y="5710103"/>
            <a:ext cx="1099222" cy="620737"/>
          </a:xfrm>
          <a:prstGeom prst="rect">
            <a:avLst/>
          </a:prstGeom>
          <a:noFill/>
          <a:ln>
            <a:noFill/>
          </a:ln>
        </p:spPr>
      </p:pic>
      <p:sp>
        <p:nvSpPr>
          <p:cNvPr id="618" name="Google Shape;618;p34"/>
          <p:cNvSpPr/>
          <p:nvPr/>
        </p:nvSpPr>
        <p:spPr>
          <a:xfrm>
            <a:off x="76813" y="6543445"/>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Roboto Light"/>
                <a:ea typeface="Roboto Light"/>
                <a:cs typeface="Roboto Light"/>
                <a:sym typeface="Roboto Light"/>
              </a:rPr>
              <a:t>WWW.WORLDGBC.ORG/BUILD-UPON</a:t>
            </a:r>
            <a:endParaRPr/>
          </a:p>
        </p:txBody>
      </p:sp>
      <p:graphicFrame>
        <p:nvGraphicFramePr>
          <p:cNvPr id="619" name="Google Shape;619;p34"/>
          <p:cNvGraphicFramePr/>
          <p:nvPr/>
        </p:nvGraphicFramePr>
        <p:xfrm>
          <a:off x="233333" y="1483959"/>
          <a:ext cx="3000000" cy="3000000"/>
        </p:xfrm>
        <a:graphic>
          <a:graphicData uri="http://schemas.openxmlformats.org/drawingml/2006/table">
            <a:tbl>
              <a:tblPr bandRow="1" firstRow="1">
                <a:noFill/>
                <a:tableStyleId>{C1977C27-6DBB-4C12-903B-F92702FEECC6}</a:tableStyleId>
              </a:tblPr>
              <a:tblGrid>
                <a:gridCol w="2949225"/>
                <a:gridCol w="1868925"/>
                <a:gridCol w="2429025"/>
                <a:gridCol w="1763225"/>
                <a:gridCol w="2536450"/>
              </a:tblGrid>
              <a:tr h="370850">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IMPACT</a:t>
                      </a:r>
                      <a:endParaRPr/>
                    </a:p>
                    <a:p>
                      <a:pPr indent="0" lvl="0" marL="0" marR="0" rtl="0" algn="ctr">
                        <a:spcBef>
                          <a:spcPts val="0"/>
                        </a:spcBef>
                        <a:spcAft>
                          <a:spcPts val="0"/>
                        </a:spcAft>
                        <a:buNone/>
                      </a:pPr>
                      <a:r>
                        <a:rPr lang="it-IT" sz="1800" u="none" cap="none" strike="noStrike">
                          <a:latin typeface="Arial"/>
                          <a:ea typeface="Arial"/>
                          <a:cs typeface="Arial"/>
                          <a:sym typeface="Arial"/>
                        </a:rPr>
                        <a:t>Indicators</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Unit of measurement</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Data source</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Arial"/>
                        <a:buNone/>
                      </a:pPr>
                      <a:r>
                        <a:rPr lang="it-IT" sz="1800" u="none" cap="none" strike="noStrike">
                          <a:latin typeface="Arial"/>
                          <a:ea typeface="Arial"/>
                          <a:cs typeface="Arial"/>
                          <a:sym typeface="Arial"/>
                        </a:rPr>
                        <a:t>Frequency of data collection</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Framework BuildUpon2</a:t>
                      </a:r>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&gt;Reduction of final energy consumption from energy refurbishment measures (civil sector)</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MWh/year</a:t>
                      </a:r>
                      <a:endParaRPr sz="1200" u="none" cap="none" strike="noStrike">
                        <a:latin typeface="Arial"/>
                        <a:ea typeface="Arial"/>
                        <a:cs typeface="Arial"/>
                        <a:sym typeface="Arial"/>
                      </a:endParaRPr>
                    </a:p>
                    <a:p>
                      <a:pPr indent="0" lvl="0" marL="0" marR="0" rtl="0" algn="ctr">
                        <a:spcBef>
                          <a:spcPts val="0"/>
                        </a:spcBef>
                        <a:spcAft>
                          <a:spcPts val="0"/>
                        </a:spcAft>
                        <a:buNone/>
                      </a:pPr>
                      <a:r>
                        <a:rPr lang="it-IT" sz="1200" u="none" cap="none" strike="noStrike">
                          <a:latin typeface="Arial"/>
                          <a:ea typeface="Arial"/>
                          <a:cs typeface="Arial"/>
                          <a:sym typeface="Arial"/>
                        </a:rPr>
                        <a:t>€ saved/year</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National Energy Agency</a:t>
                      </a:r>
                      <a:endParaRPr/>
                    </a:p>
                    <a:p>
                      <a:pPr indent="0" lvl="0" marL="0" marR="0" rtl="0" algn="ctr">
                        <a:spcBef>
                          <a:spcPts val="0"/>
                        </a:spcBef>
                        <a:spcAft>
                          <a:spcPts val="0"/>
                        </a:spcAft>
                        <a:buNone/>
                      </a:pPr>
                      <a:r>
                        <a:rPr lang="it-IT" sz="1200" u="none" cap="none" strike="noStrike">
                          <a:latin typeface="Arial"/>
                          <a:ea typeface="Arial"/>
                          <a:cs typeface="Arial"/>
                          <a:sym typeface="Arial"/>
                        </a:rPr>
                        <a:t>Environmental Department</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Annual basis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Env.1, Env.3, Eco.5</a:t>
                      </a:r>
                      <a:endParaRPr/>
                    </a:p>
                  </a:txBody>
                  <a:tcPr marT="45725" marB="45725" marR="91450" marL="91450"/>
                </a:tc>
              </a:tr>
              <a:tr h="370850">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&gt;Reduction of direct CO</a:t>
                      </a:r>
                      <a:r>
                        <a:rPr baseline="-25000" lang="it-IT" sz="1200" u="none" cap="none" strike="noStrike">
                          <a:latin typeface="Arial"/>
                          <a:ea typeface="Arial"/>
                          <a:cs typeface="Arial"/>
                          <a:sym typeface="Arial"/>
                        </a:rPr>
                        <a:t>2</a:t>
                      </a:r>
                      <a:r>
                        <a:rPr lang="it-IT" sz="1200" u="none" cap="none" strike="noStrike">
                          <a:latin typeface="Arial"/>
                          <a:ea typeface="Arial"/>
                          <a:cs typeface="Arial"/>
                          <a:sym typeface="Arial"/>
                        </a:rPr>
                        <a:t> emissions from energy refurbishment measures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Tons CO</a:t>
                      </a:r>
                      <a:r>
                        <a:rPr baseline="-25000" lang="it-IT" sz="1200" u="none" cap="none" strike="noStrike">
                          <a:latin typeface="Arial"/>
                          <a:ea typeface="Arial"/>
                          <a:cs typeface="Arial"/>
                          <a:sym typeface="Arial"/>
                        </a:rPr>
                        <a:t>2</a:t>
                      </a:r>
                      <a:r>
                        <a:rPr lang="it-IT" sz="1200" u="none" cap="none" strike="noStrike">
                          <a:latin typeface="Arial"/>
                          <a:ea typeface="Arial"/>
                          <a:cs typeface="Arial"/>
                          <a:sym typeface="Arial"/>
                        </a:rPr>
                        <a:t>/year</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Environmental Department</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Annual basis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Env.2</a:t>
                      </a:r>
                      <a:endParaRPr/>
                    </a:p>
                  </a:txBody>
                  <a:tcPr marT="45725" marB="45725" marR="91450" marL="91450"/>
                </a:tc>
              </a:tr>
              <a:tr h="370850">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&gt;Average energy saving by typology of intervention</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MWh/intervention</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National Energy Agency</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Annual basis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Env.3</a:t>
                      </a:r>
                      <a:endParaRPr/>
                    </a:p>
                  </a:txBody>
                  <a:tcPr marT="45725" marB="45725" marR="91450" marL="91450"/>
                </a:tc>
              </a:tr>
              <a:tr h="370850">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 Energy produced from renewable sources as a result of energy refurbishment measures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MWh/year</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National Energy Agency</a:t>
                      </a:r>
                      <a:endParaRPr/>
                    </a:p>
                    <a:p>
                      <a:pPr indent="0" lvl="0" marL="0" marR="0" rtl="0" algn="ctr">
                        <a:spcBef>
                          <a:spcPts val="0"/>
                        </a:spcBef>
                        <a:spcAft>
                          <a:spcPts val="0"/>
                        </a:spcAft>
                        <a:buNone/>
                      </a:pPr>
                      <a:r>
                        <a:rPr lang="it-IT" sz="1200" u="none" cap="none" strike="noStrike">
                          <a:latin typeface="Arial"/>
                          <a:ea typeface="Arial"/>
                          <a:cs typeface="Arial"/>
                          <a:sym typeface="Arial"/>
                        </a:rPr>
                        <a:t>Enel Distribuzione/GSE</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Env.4</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r>
              <a:tr h="370850">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&gt;Investments realized</a:t>
                      </a:r>
                      <a:br>
                        <a:rPr lang="it-IT" sz="1200" u="none" cap="none" strike="noStrike">
                          <a:latin typeface="Arial"/>
                          <a:ea typeface="Arial"/>
                          <a:cs typeface="Arial"/>
                          <a:sym typeface="Arial"/>
                        </a:rPr>
                      </a:b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t>
                      </a:r>
                      <a:endParaRPr/>
                    </a:p>
                    <a:p>
                      <a:pPr indent="0" lvl="0" marL="0" marR="0" rtl="0" algn="ctr">
                        <a:spcBef>
                          <a:spcPts val="0"/>
                        </a:spcBef>
                        <a:spcAft>
                          <a:spcPts val="0"/>
                        </a:spcAft>
                        <a:buNone/>
                      </a:pPr>
                      <a:r>
                        <a:rPr lang="it-IT" sz="1200" u="none" cap="none" strike="noStrike">
                          <a:latin typeface="Arial"/>
                          <a:ea typeface="Arial"/>
                          <a:cs typeface="Arial"/>
                          <a:sym typeface="Arial"/>
                        </a:rPr>
                        <a:t>€/kWh saved</a:t>
                      </a:r>
                      <a:endParaRPr sz="1200" u="none" cap="none" strike="noStrike">
                        <a:latin typeface="Arial"/>
                        <a:ea typeface="Arial"/>
                        <a:cs typeface="Arial"/>
                        <a:sym typeface="Arial"/>
                      </a:endParaRPr>
                    </a:p>
                    <a:p>
                      <a:pPr indent="0" lvl="0" marL="0" marR="0" rtl="0" algn="ctr">
                        <a:spcBef>
                          <a:spcPts val="0"/>
                        </a:spcBef>
                        <a:spcAft>
                          <a:spcPts val="0"/>
                        </a:spcAft>
                        <a:buNone/>
                      </a:pPr>
                      <a:r>
                        <a:rPr lang="it-IT" sz="1200" u="none" cap="none" strike="noStrike">
                          <a:latin typeface="Arial"/>
                          <a:ea typeface="Arial"/>
                          <a:cs typeface="Arial"/>
                          <a:sym typeface="Arial"/>
                        </a:rPr>
                        <a:t>FTE</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National Energy Agency</a:t>
                      </a:r>
                      <a:endParaRPr/>
                    </a:p>
                    <a:p>
                      <a:pPr indent="0" lvl="0" marL="0" marR="0" rtl="0" algn="ctr">
                        <a:spcBef>
                          <a:spcPts val="0"/>
                        </a:spcBef>
                        <a:spcAft>
                          <a:spcPts val="0"/>
                        </a:spcAft>
                        <a:buNone/>
                      </a:pPr>
                      <a:r>
                        <a:rPr lang="it-IT" sz="1200" u="none" cap="none" strike="noStrike">
                          <a:latin typeface="Arial"/>
                          <a:ea typeface="Arial"/>
                          <a:cs typeface="Arial"/>
                          <a:sym typeface="Arial"/>
                        </a:rPr>
                        <a:t>Environmental Department</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Annual basis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Eco.1, Eco.2, Eco.3</a:t>
                      </a:r>
                      <a:endParaRPr/>
                    </a:p>
                  </a:txBody>
                  <a:tcPr marT="45725" marB="45725" marR="91450" marL="91450"/>
                </a:tc>
              </a:tr>
            </a:tbl>
          </a:graphicData>
        </a:graphic>
      </p:graphicFrame>
      <p:sp>
        <p:nvSpPr>
          <p:cNvPr id="620" name="Google Shape;620;p34"/>
          <p:cNvSpPr/>
          <p:nvPr/>
        </p:nvSpPr>
        <p:spPr>
          <a:xfrm>
            <a:off x="2833816" y="63699"/>
            <a:ext cx="7027340" cy="99972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None/>
            </a:pPr>
            <a:r>
              <a:rPr b="1" lang="it-IT" sz="5400">
                <a:solidFill>
                  <a:srgbClr val="1D4F90"/>
                </a:solidFill>
                <a:latin typeface="Arial"/>
                <a:ea typeface="Arial"/>
                <a:cs typeface="Arial"/>
                <a:sym typeface="Arial"/>
              </a:rPr>
              <a:t>A more efficient city</a:t>
            </a:r>
            <a:endParaRPr/>
          </a:p>
        </p:txBody>
      </p:sp>
      <p:pic>
        <p:nvPicPr>
          <p:cNvPr id="621" name="Google Shape;621;p34"/>
          <p:cNvPicPr preferRelativeResize="0"/>
          <p:nvPr/>
        </p:nvPicPr>
        <p:blipFill rotWithShape="1">
          <a:blip r:embed="rId6">
            <a:alphaModFix/>
          </a:blip>
          <a:srcRect b="0" l="0" r="0" t="0"/>
          <a:stretch/>
        </p:blipFill>
        <p:spPr>
          <a:xfrm>
            <a:off x="1921040" y="30181"/>
            <a:ext cx="854088" cy="92249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35"/>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28" name="Google Shape;628;p35"/>
          <p:cNvPicPr preferRelativeResize="0"/>
          <p:nvPr/>
        </p:nvPicPr>
        <p:blipFill rotWithShape="1">
          <a:blip r:embed="rId3">
            <a:alphaModFix/>
          </a:blip>
          <a:srcRect b="0" l="0" r="0" t="0"/>
          <a:stretch/>
        </p:blipFill>
        <p:spPr>
          <a:xfrm>
            <a:off x="135502" y="5645536"/>
            <a:ext cx="1376234" cy="749871"/>
          </a:xfrm>
          <a:prstGeom prst="rect">
            <a:avLst/>
          </a:prstGeom>
          <a:noFill/>
          <a:ln>
            <a:noFill/>
          </a:ln>
        </p:spPr>
      </p:pic>
      <p:pic>
        <p:nvPicPr>
          <p:cNvPr id="629" name="Google Shape;629;p35"/>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pic>
        <p:nvPicPr>
          <p:cNvPr id="630" name="Google Shape;630;p35"/>
          <p:cNvPicPr preferRelativeResize="0"/>
          <p:nvPr/>
        </p:nvPicPr>
        <p:blipFill rotWithShape="1">
          <a:blip r:embed="rId5">
            <a:alphaModFix/>
          </a:blip>
          <a:srcRect b="0" l="0" r="0" t="0"/>
          <a:stretch/>
        </p:blipFill>
        <p:spPr>
          <a:xfrm>
            <a:off x="1649905" y="5710103"/>
            <a:ext cx="1099222" cy="620737"/>
          </a:xfrm>
          <a:prstGeom prst="rect">
            <a:avLst/>
          </a:prstGeom>
          <a:noFill/>
          <a:ln>
            <a:noFill/>
          </a:ln>
        </p:spPr>
      </p:pic>
      <p:sp>
        <p:nvSpPr>
          <p:cNvPr id="631" name="Google Shape;631;p35"/>
          <p:cNvSpPr/>
          <p:nvPr/>
        </p:nvSpPr>
        <p:spPr>
          <a:xfrm>
            <a:off x="76813" y="6543445"/>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Roboto Light"/>
                <a:ea typeface="Roboto Light"/>
                <a:cs typeface="Roboto Light"/>
                <a:sym typeface="Roboto Light"/>
              </a:rPr>
              <a:t>WWW.WORLDGBC.ORG/BUILD-UPON</a:t>
            </a:r>
            <a:endParaRPr/>
          </a:p>
        </p:txBody>
      </p:sp>
      <p:sp>
        <p:nvSpPr>
          <p:cNvPr id="632" name="Google Shape;632;p35"/>
          <p:cNvSpPr/>
          <p:nvPr/>
        </p:nvSpPr>
        <p:spPr>
          <a:xfrm>
            <a:off x="2833816" y="63699"/>
            <a:ext cx="7027340" cy="99972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None/>
            </a:pPr>
            <a:r>
              <a:rPr b="1" lang="it-IT" sz="5400">
                <a:solidFill>
                  <a:srgbClr val="1D4F90"/>
                </a:solidFill>
                <a:latin typeface="Arial"/>
                <a:ea typeface="Arial"/>
                <a:cs typeface="Arial"/>
                <a:sym typeface="Arial"/>
              </a:rPr>
              <a:t>A more resilient city</a:t>
            </a:r>
            <a:endParaRPr/>
          </a:p>
        </p:txBody>
      </p:sp>
      <p:graphicFrame>
        <p:nvGraphicFramePr>
          <p:cNvPr id="633" name="Google Shape;633;p35"/>
          <p:cNvGraphicFramePr/>
          <p:nvPr/>
        </p:nvGraphicFramePr>
        <p:xfrm>
          <a:off x="262647" y="1255157"/>
          <a:ext cx="3000000" cy="3000000"/>
        </p:xfrm>
        <a:graphic>
          <a:graphicData uri="http://schemas.openxmlformats.org/drawingml/2006/table">
            <a:tbl>
              <a:tblPr bandRow="1" firstRow="1">
                <a:noFill/>
                <a:tableStyleId>{E7263533-5468-4377-9A92-FFE1ED20C6BD}</a:tableStyleId>
              </a:tblPr>
              <a:tblGrid>
                <a:gridCol w="2802350"/>
                <a:gridCol w="2250825"/>
                <a:gridCol w="1242575"/>
                <a:gridCol w="2037600"/>
                <a:gridCol w="1345675"/>
                <a:gridCol w="1935800"/>
              </a:tblGrid>
              <a:tr h="136850">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Actions</a:t>
                      </a:r>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RESULTS</a:t>
                      </a:r>
                      <a:endParaRPr/>
                    </a:p>
                    <a:p>
                      <a:pPr indent="0" lvl="0" marL="0" marR="0" rtl="0" algn="ctr">
                        <a:spcBef>
                          <a:spcPts val="0"/>
                        </a:spcBef>
                        <a:spcAft>
                          <a:spcPts val="0"/>
                        </a:spcAft>
                        <a:buNone/>
                      </a:pPr>
                      <a:r>
                        <a:rPr lang="it-IT" sz="1800" u="none" cap="none" strike="noStrike">
                          <a:latin typeface="Arial"/>
                          <a:ea typeface="Arial"/>
                          <a:cs typeface="Arial"/>
                          <a:sym typeface="Arial"/>
                        </a:rPr>
                        <a:t>Indicators</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Unit of measurement</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Data source</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Arial"/>
                        <a:buNone/>
                      </a:pPr>
                      <a:r>
                        <a:rPr lang="it-IT" sz="1800" u="none" cap="none" strike="noStrike">
                          <a:latin typeface="Arial"/>
                          <a:ea typeface="Arial"/>
                          <a:cs typeface="Arial"/>
                          <a:sym typeface="Arial"/>
                        </a:rPr>
                        <a:t>Frequency of data collection</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Framework BuildUpon2</a:t>
                      </a:r>
                      <a:endParaRPr/>
                    </a:p>
                  </a:txBody>
                  <a:tcPr marT="45725" marB="45725" marR="91450" marL="91450"/>
                </a:tc>
              </a:tr>
              <a:tr h="370850">
                <a:tc rowSpan="2">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Support for actions to increase the resilience of the territory through the Building Regulations: the</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interventions on the building stock</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[action 1]</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&gt;Number and volumes of rainwater recovery tanks realized/year</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m</a:t>
                      </a:r>
                      <a:r>
                        <a:rPr baseline="30000" lang="it-IT" sz="1200" u="none" cap="none" strike="noStrike">
                          <a:latin typeface="Arial"/>
                          <a:ea typeface="Arial"/>
                          <a:cs typeface="Arial"/>
                          <a:sym typeface="Arial"/>
                        </a:rPr>
                        <a:t>3</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Private Buildings Department</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Soc.6</a:t>
                      </a:r>
                      <a:endParaRPr/>
                    </a:p>
                  </a:txBody>
                  <a:tcPr marT="45725" marB="45725" marR="91450" marL="91450"/>
                </a:tc>
              </a:tr>
              <a:tr h="370850">
                <a:tc vMerge="1"/>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&gt;Extension of roofs and green facades realized</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m</a:t>
                      </a:r>
                      <a:r>
                        <a:rPr baseline="30000" lang="it-IT" sz="1200" u="none" cap="none" strike="noStrike">
                          <a:latin typeface="Arial"/>
                          <a:ea typeface="Arial"/>
                          <a:cs typeface="Arial"/>
                          <a:sym typeface="Arial"/>
                        </a:rPr>
                        <a:t>2</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Private Buildings Department</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Soc.6</a:t>
                      </a:r>
                      <a:endParaRPr/>
                    </a:p>
                  </a:txBody>
                  <a:tcPr marT="45725" marB="45725" marR="91450" marL="91450"/>
                </a:tc>
              </a:tr>
              <a:tr h="370850">
                <a:tc rowSpan="2">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Support for actions to increase the resilience of the territory through the Building Regulations: the</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interventions in the open spaces</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[action 2]</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 Extension of parking lots/ squares/pedestrianized areas made of permeable materials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km</a:t>
                      </a:r>
                      <a:r>
                        <a:rPr baseline="30000" lang="it-IT" sz="1200" u="none" cap="none" strike="noStrike">
                          <a:latin typeface="Arial"/>
                          <a:ea typeface="Arial"/>
                          <a:cs typeface="Arial"/>
                          <a:sym typeface="Arial"/>
                        </a:rPr>
                        <a:t>2</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Public Works Department</a:t>
                      </a:r>
                      <a:endParaRPr/>
                    </a:p>
                    <a:p>
                      <a:pPr indent="0" lvl="0" marL="0" marR="0" rtl="0" algn="ctr">
                        <a:spcBef>
                          <a:spcPts val="0"/>
                        </a:spcBef>
                        <a:spcAft>
                          <a:spcPts val="0"/>
                        </a:spcAft>
                        <a:buNone/>
                      </a:pPr>
                      <a:r>
                        <a:rPr lang="it-IT" sz="1200" u="none" cap="none" strike="noStrike">
                          <a:latin typeface="Arial"/>
                          <a:ea typeface="Arial"/>
                          <a:cs typeface="Arial"/>
                          <a:sym typeface="Arial"/>
                        </a:rPr>
                        <a:t>Town Planning Department</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t>
                      </a:r>
                      <a:endParaRPr/>
                    </a:p>
                  </a:txBody>
                  <a:tcPr marT="45725" marB="45725" marR="91450" marL="91450"/>
                </a:tc>
              </a:tr>
              <a:tr h="370850">
                <a:tc vMerge="1"/>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&gt;Number of trees planted/hectare in car parks, lots of new urbanization</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n.</a:t>
                      </a:r>
                      <a:endParaRPr baseline="-25000" sz="1200" u="none" cap="none" strike="noStrike">
                        <a:latin typeface="Arial"/>
                        <a:ea typeface="Arial"/>
                        <a:cs typeface="Arial"/>
                        <a:sym typeface="Arial"/>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Green Department</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t>
                      </a:r>
                      <a:endParaRPr/>
                    </a:p>
                    <a:p>
                      <a:pPr indent="0" lvl="0" marL="0" marR="0" rtl="0" algn="ctr">
                        <a:spcBef>
                          <a:spcPts val="0"/>
                        </a:spcBef>
                        <a:spcAft>
                          <a:spcPts val="0"/>
                        </a:spcAft>
                        <a:buNone/>
                      </a:pPr>
                      <a:r>
                        <a:t/>
                      </a:r>
                      <a:endParaRPr sz="1200" u="none" cap="none" strike="noStrike">
                        <a:highlight>
                          <a:srgbClr val="FFFF00"/>
                        </a:highlight>
                        <a:latin typeface="Arial"/>
                        <a:ea typeface="Arial"/>
                        <a:cs typeface="Arial"/>
                        <a:sym typeface="Arial"/>
                      </a:endParaRPr>
                    </a:p>
                  </a:txBody>
                  <a:tcPr marT="45725" marB="45725" marR="91450" marL="91450"/>
                </a:tc>
              </a:tr>
              <a:tr h="152400">
                <a:tc rowSpan="2">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Urban policies for the reduction of land consumption</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[action 3]</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&gt;Monitoring of soil consumption status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Ha/year</a:t>
                      </a:r>
                      <a:endParaRPr sz="1200" u="none" cap="none" strike="noStrike">
                        <a:latin typeface="Arial"/>
                        <a:ea typeface="Arial"/>
                        <a:cs typeface="Arial"/>
                        <a:sym typeface="Arial"/>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Town Planning Department</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Env.8</a:t>
                      </a:r>
                      <a:endParaRPr/>
                    </a:p>
                  </a:txBody>
                  <a:tcPr marT="45725" marB="45725" marR="91450" marL="91450"/>
                </a:tc>
              </a:tr>
              <a:tr h="370850">
                <a:tc vMerge="1"/>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&gt;Changes in agricultural landuse</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Ha/year</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Town Planning Department</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t>
                      </a:r>
                      <a:endParaRPr/>
                    </a:p>
                  </a:txBody>
                  <a:tcPr marT="45725" marB="45725" marR="91450" marL="91450"/>
                </a:tc>
              </a:tr>
            </a:tbl>
          </a:graphicData>
        </a:graphic>
      </p:graphicFrame>
      <p:pic>
        <p:nvPicPr>
          <p:cNvPr id="634" name="Google Shape;634;p35"/>
          <p:cNvPicPr preferRelativeResize="0"/>
          <p:nvPr/>
        </p:nvPicPr>
        <p:blipFill rotWithShape="1">
          <a:blip r:embed="rId6">
            <a:alphaModFix/>
          </a:blip>
          <a:srcRect b="0" l="0" r="0" t="0"/>
          <a:stretch/>
        </p:blipFill>
        <p:spPr>
          <a:xfrm>
            <a:off x="1866696" y="0"/>
            <a:ext cx="928296" cy="100264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36"/>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41" name="Google Shape;641;p36"/>
          <p:cNvPicPr preferRelativeResize="0"/>
          <p:nvPr/>
        </p:nvPicPr>
        <p:blipFill rotWithShape="1">
          <a:blip r:embed="rId3">
            <a:alphaModFix/>
          </a:blip>
          <a:srcRect b="0" l="0" r="0" t="0"/>
          <a:stretch/>
        </p:blipFill>
        <p:spPr>
          <a:xfrm>
            <a:off x="135502" y="5645536"/>
            <a:ext cx="1376234" cy="749871"/>
          </a:xfrm>
          <a:prstGeom prst="rect">
            <a:avLst/>
          </a:prstGeom>
          <a:noFill/>
          <a:ln>
            <a:noFill/>
          </a:ln>
        </p:spPr>
      </p:pic>
      <p:pic>
        <p:nvPicPr>
          <p:cNvPr id="642" name="Google Shape;642;p36"/>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pic>
        <p:nvPicPr>
          <p:cNvPr id="643" name="Google Shape;643;p36"/>
          <p:cNvPicPr preferRelativeResize="0"/>
          <p:nvPr/>
        </p:nvPicPr>
        <p:blipFill rotWithShape="1">
          <a:blip r:embed="rId5">
            <a:alphaModFix/>
          </a:blip>
          <a:srcRect b="0" l="0" r="0" t="0"/>
          <a:stretch/>
        </p:blipFill>
        <p:spPr>
          <a:xfrm>
            <a:off x="1649905" y="5710103"/>
            <a:ext cx="1099222" cy="620737"/>
          </a:xfrm>
          <a:prstGeom prst="rect">
            <a:avLst/>
          </a:prstGeom>
          <a:noFill/>
          <a:ln>
            <a:noFill/>
          </a:ln>
        </p:spPr>
      </p:pic>
      <p:sp>
        <p:nvSpPr>
          <p:cNvPr id="644" name="Google Shape;644;p36"/>
          <p:cNvSpPr/>
          <p:nvPr/>
        </p:nvSpPr>
        <p:spPr>
          <a:xfrm>
            <a:off x="76813" y="6543445"/>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Roboto Light"/>
                <a:ea typeface="Roboto Light"/>
                <a:cs typeface="Roboto Light"/>
                <a:sym typeface="Roboto Light"/>
              </a:rPr>
              <a:t>WWW.WORLDGBC.ORG/BUILD-UPON</a:t>
            </a:r>
            <a:endParaRPr/>
          </a:p>
        </p:txBody>
      </p:sp>
      <p:graphicFrame>
        <p:nvGraphicFramePr>
          <p:cNvPr id="645" name="Google Shape;645;p36"/>
          <p:cNvGraphicFramePr/>
          <p:nvPr/>
        </p:nvGraphicFramePr>
        <p:xfrm>
          <a:off x="275917" y="1268019"/>
          <a:ext cx="3000000" cy="3000000"/>
        </p:xfrm>
        <a:graphic>
          <a:graphicData uri="http://schemas.openxmlformats.org/drawingml/2006/table">
            <a:tbl>
              <a:tblPr bandRow="1" firstRow="1">
                <a:noFill/>
                <a:tableStyleId>{E7263533-5468-4377-9A92-FFE1ED20C6BD}</a:tableStyleId>
              </a:tblPr>
              <a:tblGrid>
                <a:gridCol w="2810875"/>
                <a:gridCol w="2257675"/>
                <a:gridCol w="1246350"/>
                <a:gridCol w="2043800"/>
                <a:gridCol w="1349775"/>
                <a:gridCol w="1941700"/>
              </a:tblGrid>
              <a:tr h="370850">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Actions</a:t>
                      </a:r>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RESULTS</a:t>
                      </a:r>
                      <a:endParaRPr/>
                    </a:p>
                    <a:p>
                      <a:pPr indent="0" lvl="0" marL="0" marR="0" rtl="0" algn="ctr">
                        <a:spcBef>
                          <a:spcPts val="0"/>
                        </a:spcBef>
                        <a:spcAft>
                          <a:spcPts val="0"/>
                        </a:spcAft>
                        <a:buNone/>
                      </a:pPr>
                      <a:r>
                        <a:rPr lang="it-IT" sz="1800" u="none" cap="none" strike="noStrike">
                          <a:latin typeface="Arial"/>
                          <a:ea typeface="Arial"/>
                          <a:cs typeface="Arial"/>
                          <a:sym typeface="Arial"/>
                        </a:rPr>
                        <a:t>Indicators</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Unit of measurement</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Data source</a:t>
                      </a:r>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Frequency of data collection</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800" u="none" cap="none" strike="noStrike">
                          <a:latin typeface="Arial"/>
                          <a:ea typeface="Arial"/>
                          <a:cs typeface="Arial"/>
                          <a:sym typeface="Arial"/>
                        </a:rPr>
                        <a:t>Framework BuildUpon2</a:t>
                      </a:r>
                      <a:endParaRPr/>
                    </a:p>
                  </a:txBody>
                  <a:tcPr marT="45725" marB="45725" marR="91450" marL="91450"/>
                </a:tc>
              </a:tr>
              <a:tr h="370850">
                <a:tc rowSpan="2">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 project for regeneration of productive areas</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[action 4]</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&gt;Surface of empty and reused warehouses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m</a:t>
                      </a:r>
                      <a:r>
                        <a:rPr baseline="30000" lang="it-IT" sz="1200" u="none" cap="none" strike="noStrike">
                          <a:latin typeface="Arial"/>
                          <a:ea typeface="Arial"/>
                          <a:cs typeface="Arial"/>
                          <a:sym typeface="Arial"/>
                        </a:rPr>
                        <a:t>2</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Assindustria VenetoCentro</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Every 2-years</a:t>
                      </a:r>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Env.8</a:t>
                      </a:r>
                      <a:endParaRPr sz="1200" u="none" cap="none" strike="noStrike">
                        <a:latin typeface="Arial"/>
                        <a:ea typeface="Arial"/>
                        <a:cs typeface="Arial"/>
                        <a:sym typeface="Arial"/>
                      </a:endParaRPr>
                    </a:p>
                  </a:txBody>
                  <a:tcPr marT="45725" marB="45725" marR="91450" marL="91450"/>
                </a:tc>
              </a:tr>
              <a:tr h="370850">
                <a:tc vMerge="1"/>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&gt;Number of industrial buildings with environmental certification systems</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n.</a:t>
                      </a:r>
                      <a:endParaRPr baseline="-25000"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Assindustria VenetoCentro</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Env.5</a:t>
                      </a:r>
                      <a:endParaRPr/>
                    </a:p>
                  </a:txBody>
                  <a:tcPr marT="45725" marB="45725" marR="91450" marL="91450"/>
                </a:tc>
              </a:tr>
              <a:tr h="370850">
                <a:tc rowSpan="2">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The new Urban Town Plan 2030</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[action 5]</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&gt;Volumes underused and de-abandoned subject to recovery</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m</a:t>
                      </a:r>
                      <a:r>
                        <a:rPr baseline="30000" lang="it-IT" sz="1200" u="none" cap="none" strike="noStrike">
                          <a:latin typeface="Arial"/>
                          <a:ea typeface="Arial"/>
                          <a:cs typeface="Arial"/>
                          <a:sym typeface="Arial"/>
                        </a:rPr>
                        <a:t>3</a:t>
                      </a: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Town Planning Department</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Env.8</a:t>
                      </a:r>
                      <a:endParaRPr/>
                    </a:p>
                  </a:txBody>
                  <a:tcPr marT="45725" marB="45725" marR="91450" marL="91450"/>
                </a:tc>
              </a:tr>
              <a:tr h="370850">
                <a:tc vMerge="1"/>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 Building credits for the reduction of land consumption</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m</a:t>
                      </a:r>
                      <a:r>
                        <a:rPr baseline="30000" lang="it-IT" sz="1200" u="none" cap="none" strike="noStrike">
                          <a:latin typeface="Arial"/>
                          <a:ea typeface="Arial"/>
                          <a:cs typeface="Arial"/>
                          <a:sym typeface="Arial"/>
                        </a:rPr>
                        <a:t>3</a:t>
                      </a:r>
                      <a:r>
                        <a:rPr lang="it-IT" sz="1200" u="none" cap="none" strike="noStrike">
                          <a:latin typeface="Arial"/>
                          <a:ea typeface="Arial"/>
                          <a:cs typeface="Arial"/>
                          <a:sym typeface="Arial"/>
                        </a:rPr>
                        <a:t> </a:t>
                      </a:r>
                      <a:endParaRPr baseline="-25000" sz="1200" u="none" cap="none" strike="noStrike">
                        <a:latin typeface="Arial"/>
                        <a:ea typeface="Arial"/>
                        <a:cs typeface="Arial"/>
                        <a:sym typeface="Arial"/>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Town Planning Department</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Env.8</a:t>
                      </a:r>
                      <a:endParaRPr/>
                    </a:p>
                  </a:txBody>
                  <a:tcPr marT="45725" marB="45725" marR="91450" marL="91450"/>
                </a:tc>
              </a:tr>
              <a:tr h="370850">
                <a:tc rowSpan="2">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Water consumption: improvement of the accounting and initiatives to reduce consumption</a:t>
                      </a:r>
                      <a:br>
                        <a:rPr lang="it-IT" sz="1200" u="none" cap="none" strike="noStrike">
                          <a:latin typeface="Arial"/>
                          <a:ea typeface="Arial"/>
                          <a:cs typeface="Arial"/>
                          <a:sym typeface="Arial"/>
                        </a:rPr>
                      </a:br>
                      <a:r>
                        <a:rPr lang="it-IT" sz="1200" u="none" cap="none" strike="noStrike">
                          <a:latin typeface="Arial"/>
                          <a:ea typeface="Arial"/>
                          <a:cs typeface="Arial"/>
                          <a:sym typeface="Arial"/>
                        </a:rPr>
                        <a:t>[action 28]</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&gt;Number of digital meters installed</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 on total</a:t>
                      </a:r>
                      <a:endParaRPr baseline="-25000"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AcegasApsAmga</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Env.7</a:t>
                      </a:r>
                      <a:endParaRPr/>
                    </a:p>
                  </a:txBody>
                  <a:tcPr marT="45725" marB="45725" marR="91450" marL="91450"/>
                </a:tc>
              </a:tr>
              <a:tr h="370850">
                <a:tc vMerge="1"/>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&gt;Water consumption/year</a:t>
                      </a:r>
                      <a:br>
                        <a:rPr lang="it-IT" sz="1200" u="none" cap="none" strike="noStrike">
                          <a:latin typeface="Arial"/>
                          <a:ea typeface="Arial"/>
                          <a:cs typeface="Arial"/>
                          <a:sym typeface="Arial"/>
                        </a:rPr>
                      </a:br>
                      <a:endParaRPr/>
                    </a:p>
                  </a:txBody>
                  <a:tcPr marT="45725" marB="45725" marR="91450" marL="91450"/>
                </a:tc>
                <a:tc>
                  <a:txBody>
                    <a:bodyPr/>
                    <a:lstStyle/>
                    <a:p>
                      <a:pPr indent="0" lvl="0" marL="0" marR="0" rtl="0" algn="ctr">
                        <a:spcBef>
                          <a:spcPts val="0"/>
                        </a:spcBef>
                        <a:spcAft>
                          <a:spcPts val="0"/>
                        </a:spcAft>
                        <a:buNone/>
                      </a:pPr>
                      <a:r>
                        <a:rPr lang="it-IT" sz="1200" u="none" cap="none" strike="noStrike">
                          <a:latin typeface="Arial"/>
                          <a:ea typeface="Arial"/>
                          <a:cs typeface="Arial"/>
                          <a:sym typeface="Arial"/>
                        </a:rPr>
                        <a:t>m</a:t>
                      </a:r>
                      <a:r>
                        <a:rPr baseline="30000" lang="it-IT" sz="1200" u="none" cap="none" strike="noStrike">
                          <a:latin typeface="Arial"/>
                          <a:ea typeface="Arial"/>
                          <a:cs typeface="Arial"/>
                          <a:sym typeface="Arial"/>
                        </a:rPr>
                        <a:t>3</a:t>
                      </a:r>
                      <a:r>
                        <a:rPr lang="it-IT" sz="1200" u="none" cap="none" strike="noStrike">
                          <a:latin typeface="Arial"/>
                          <a:ea typeface="Arial"/>
                          <a:cs typeface="Arial"/>
                          <a:sym typeface="Arial"/>
                        </a:rPr>
                        <a:t>/year</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AcegasApsAmga</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Arial"/>
                        <a:buNone/>
                      </a:pPr>
                      <a:r>
                        <a:rPr lang="it-IT" sz="1200" u="none" cap="none" strike="noStrike">
                          <a:latin typeface="Arial"/>
                          <a:ea typeface="Arial"/>
                          <a:cs typeface="Arial"/>
                          <a:sym typeface="Arial"/>
                        </a:rPr>
                        <a:t>Every 2-years</a:t>
                      </a:r>
                      <a:endParaRPr/>
                    </a:p>
                    <a:p>
                      <a:pPr indent="0" lvl="0" marL="0" marR="0" rtl="0" algn="ctr">
                        <a:spcBef>
                          <a:spcPts val="0"/>
                        </a:spcBef>
                        <a:spcAft>
                          <a:spcPts val="0"/>
                        </a:spcAft>
                        <a:buNone/>
                      </a:pPr>
                      <a:r>
                        <a:t/>
                      </a:r>
                      <a:endParaRPr sz="12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IT" sz="1200" u="sng" cap="none" strike="noStrike">
                          <a:latin typeface="Arial"/>
                          <a:ea typeface="Arial"/>
                          <a:cs typeface="Arial"/>
                          <a:sym typeface="Arial"/>
                        </a:rPr>
                        <a:t>Indicators:</a:t>
                      </a:r>
                      <a:endParaRPr/>
                    </a:p>
                    <a:p>
                      <a:pPr indent="0" lvl="0" marL="0" marR="0" rtl="0" algn="ctr">
                        <a:spcBef>
                          <a:spcPts val="0"/>
                        </a:spcBef>
                        <a:spcAft>
                          <a:spcPts val="0"/>
                        </a:spcAft>
                        <a:buNone/>
                      </a:pPr>
                      <a:r>
                        <a:rPr lang="it-IT" sz="1200" u="none" cap="none" strike="noStrike">
                          <a:latin typeface="Arial"/>
                          <a:ea typeface="Arial"/>
                          <a:cs typeface="Arial"/>
                          <a:sym typeface="Arial"/>
                        </a:rPr>
                        <a:t>Env.6</a:t>
                      </a:r>
                      <a:endParaRPr/>
                    </a:p>
                  </a:txBody>
                  <a:tcPr marT="45725" marB="45725" marR="91450" marL="91450"/>
                </a:tc>
              </a:tr>
            </a:tbl>
          </a:graphicData>
        </a:graphic>
      </p:graphicFrame>
      <p:sp>
        <p:nvSpPr>
          <p:cNvPr id="646" name="Google Shape;646;p36"/>
          <p:cNvSpPr/>
          <p:nvPr/>
        </p:nvSpPr>
        <p:spPr>
          <a:xfrm>
            <a:off x="2833816" y="63699"/>
            <a:ext cx="7027340" cy="99972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None/>
            </a:pPr>
            <a:r>
              <a:rPr b="1" lang="it-IT" sz="5400">
                <a:solidFill>
                  <a:srgbClr val="1D4F90"/>
                </a:solidFill>
                <a:latin typeface="Arial"/>
                <a:ea typeface="Arial"/>
                <a:cs typeface="Arial"/>
                <a:sym typeface="Arial"/>
              </a:rPr>
              <a:t>A more resilient city</a:t>
            </a:r>
            <a:endParaRPr/>
          </a:p>
        </p:txBody>
      </p:sp>
      <p:pic>
        <p:nvPicPr>
          <p:cNvPr id="647" name="Google Shape;647;p36"/>
          <p:cNvPicPr preferRelativeResize="0"/>
          <p:nvPr/>
        </p:nvPicPr>
        <p:blipFill rotWithShape="1">
          <a:blip r:embed="rId6">
            <a:alphaModFix/>
          </a:blip>
          <a:srcRect b="0" l="0" r="0" t="0"/>
          <a:stretch/>
        </p:blipFill>
        <p:spPr>
          <a:xfrm>
            <a:off x="1866696" y="0"/>
            <a:ext cx="928296" cy="100264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37"/>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54" name="Google Shape;654;p37"/>
          <p:cNvPicPr preferRelativeResize="0"/>
          <p:nvPr/>
        </p:nvPicPr>
        <p:blipFill rotWithShape="1">
          <a:blip r:embed="rId3">
            <a:alphaModFix/>
          </a:blip>
          <a:srcRect b="0" l="0" r="0" t="0"/>
          <a:stretch/>
        </p:blipFill>
        <p:spPr>
          <a:xfrm>
            <a:off x="135502" y="5645536"/>
            <a:ext cx="1376234" cy="749871"/>
          </a:xfrm>
          <a:prstGeom prst="rect">
            <a:avLst/>
          </a:prstGeom>
          <a:noFill/>
          <a:ln>
            <a:noFill/>
          </a:ln>
        </p:spPr>
      </p:pic>
      <p:pic>
        <p:nvPicPr>
          <p:cNvPr id="655" name="Google Shape;655;p37"/>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pic>
        <p:nvPicPr>
          <p:cNvPr id="656" name="Google Shape;656;p37"/>
          <p:cNvPicPr preferRelativeResize="0"/>
          <p:nvPr/>
        </p:nvPicPr>
        <p:blipFill rotWithShape="1">
          <a:blip r:embed="rId5">
            <a:alphaModFix/>
          </a:blip>
          <a:srcRect b="0" l="0" r="0" t="0"/>
          <a:stretch/>
        </p:blipFill>
        <p:spPr>
          <a:xfrm>
            <a:off x="1649905" y="5710103"/>
            <a:ext cx="1099222" cy="620737"/>
          </a:xfrm>
          <a:prstGeom prst="rect">
            <a:avLst/>
          </a:prstGeom>
          <a:noFill/>
          <a:ln>
            <a:noFill/>
          </a:ln>
        </p:spPr>
      </p:pic>
      <p:sp>
        <p:nvSpPr>
          <p:cNvPr id="657" name="Google Shape;657;p37"/>
          <p:cNvSpPr/>
          <p:nvPr/>
        </p:nvSpPr>
        <p:spPr>
          <a:xfrm>
            <a:off x="76813" y="6543445"/>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Roboto Light"/>
                <a:ea typeface="Roboto Light"/>
                <a:cs typeface="Roboto Light"/>
                <a:sym typeface="Roboto Light"/>
              </a:rPr>
              <a:t>WWW.WORLDGBC.ORG/BUILD-UPON</a:t>
            </a:r>
            <a:endParaRPr/>
          </a:p>
        </p:txBody>
      </p:sp>
      <p:graphicFrame>
        <p:nvGraphicFramePr>
          <p:cNvPr id="658" name="Google Shape;658;p37"/>
          <p:cNvGraphicFramePr/>
          <p:nvPr/>
        </p:nvGraphicFramePr>
        <p:xfrm>
          <a:off x="358815" y="1091417"/>
          <a:ext cx="6316848" cy="3443591"/>
        </p:xfrm>
        <a:graphic>
          <a:graphicData uri="http://schemas.openxmlformats.org/drawingml/2006/chart">
            <c:chart r:id="rId6"/>
          </a:graphicData>
        </a:graphic>
      </p:graphicFrame>
      <p:sp>
        <p:nvSpPr>
          <p:cNvPr id="659" name="Google Shape;659;p37"/>
          <p:cNvSpPr txBox="1"/>
          <p:nvPr/>
        </p:nvSpPr>
        <p:spPr>
          <a:xfrm>
            <a:off x="4699322" y="2372970"/>
            <a:ext cx="872355" cy="33855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600">
                <a:solidFill>
                  <a:schemeClr val="dk1"/>
                </a:solidFill>
                <a:latin typeface="Arial"/>
                <a:ea typeface="Arial"/>
                <a:cs typeface="Arial"/>
                <a:sym typeface="Arial"/>
              </a:rPr>
              <a:t>-37,5%</a:t>
            </a:r>
            <a:endParaRPr/>
          </a:p>
        </p:txBody>
      </p:sp>
      <p:sp>
        <p:nvSpPr>
          <p:cNvPr id="660" name="Google Shape;660;p37"/>
          <p:cNvSpPr txBox="1"/>
          <p:nvPr/>
        </p:nvSpPr>
        <p:spPr>
          <a:xfrm>
            <a:off x="6266174" y="2879678"/>
            <a:ext cx="835485" cy="33855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600">
                <a:solidFill>
                  <a:schemeClr val="dk1"/>
                </a:solidFill>
                <a:latin typeface="Arial"/>
                <a:ea typeface="Arial"/>
                <a:cs typeface="Arial"/>
                <a:sym typeface="Arial"/>
              </a:rPr>
              <a:t>-55,3%</a:t>
            </a:r>
            <a:endParaRPr/>
          </a:p>
        </p:txBody>
      </p:sp>
      <p:sp>
        <p:nvSpPr>
          <p:cNvPr id="661" name="Google Shape;661;p37"/>
          <p:cNvSpPr/>
          <p:nvPr/>
        </p:nvSpPr>
        <p:spPr>
          <a:xfrm>
            <a:off x="7460772" y="1430897"/>
            <a:ext cx="4586625" cy="1719241"/>
          </a:xfrm>
          <a:prstGeom prst="rect">
            <a:avLst/>
          </a:prstGeom>
          <a:noFill/>
          <a:ln>
            <a:noFill/>
          </a:ln>
        </p:spPr>
        <p:txBody>
          <a:bodyPr anchorCtr="0" anchor="t" bIns="45000" lIns="90000" spcFirstLastPara="1" rIns="90000" wrap="square" tIns="45000">
            <a:noAutofit/>
          </a:bodyPr>
          <a:lstStyle/>
          <a:p>
            <a:pPr indent="0" lvl="0" marL="1800" marR="0" rtl="0" algn="l">
              <a:spcBef>
                <a:spcPts val="0"/>
              </a:spcBef>
              <a:spcAft>
                <a:spcPts val="0"/>
              </a:spcAft>
              <a:buNone/>
            </a:pPr>
            <a:r>
              <a:rPr lang="it-IT" sz="1800">
                <a:solidFill>
                  <a:srgbClr val="000000"/>
                </a:solidFill>
                <a:latin typeface="Arial"/>
                <a:ea typeface="Arial"/>
                <a:cs typeface="Arial"/>
                <a:sym typeface="Arial"/>
              </a:rPr>
              <a:t>All SECAP measures will ensure a reduction of about 374,000 tons of CO</a:t>
            </a:r>
            <a:r>
              <a:rPr baseline="-25000" lang="it-IT" sz="1800">
                <a:solidFill>
                  <a:srgbClr val="000000"/>
                </a:solidFill>
                <a:latin typeface="Arial"/>
                <a:ea typeface="Arial"/>
                <a:cs typeface="Arial"/>
                <a:sym typeface="Arial"/>
              </a:rPr>
              <a:t>2</a:t>
            </a:r>
            <a:r>
              <a:rPr lang="it-IT" sz="1800">
                <a:solidFill>
                  <a:srgbClr val="000000"/>
                </a:solidFill>
                <a:latin typeface="Arial"/>
                <a:ea typeface="Arial"/>
                <a:cs typeface="Arial"/>
                <a:sym typeface="Arial"/>
              </a:rPr>
              <a:t> between 2017 and 2030, allowing the Municipality of Padova more than halving its climate-changing emissions by 2030 </a:t>
            </a:r>
            <a:endParaRPr/>
          </a:p>
          <a:p>
            <a:pPr indent="0" lvl="0" marL="1800" marR="0" rtl="0" algn="l">
              <a:spcBef>
                <a:spcPts val="0"/>
              </a:spcBef>
              <a:spcAft>
                <a:spcPts val="0"/>
              </a:spcAft>
              <a:buNone/>
            </a:pPr>
            <a:r>
              <a:rPr lang="it-IT" sz="1800">
                <a:solidFill>
                  <a:srgbClr val="000000"/>
                </a:solidFill>
                <a:latin typeface="Arial"/>
                <a:ea typeface="Arial"/>
                <a:cs typeface="Arial"/>
                <a:sym typeface="Arial"/>
              </a:rPr>
              <a:t>(-55%) compared to 2005 (BEI).</a:t>
            </a:r>
            <a:br>
              <a:rPr lang="it-IT" sz="1800">
                <a:solidFill>
                  <a:srgbClr val="000000"/>
                </a:solidFill>
                <a:latin typeface="Arial"/>
                <a:ea typeface="Arial"/>
                <a:cs typeface="Arial"/>
                <a:sym typeface="Arial"/>
              </a:rPr>
            </a:br>
            <a:endParaRPr b="1" sz="1800">
              <a:solidFill>
                <a:srgbClr val="000000"/>
              </a:solidFill>
              <a:latin typeface="Arial"/>
              <a:ea typeface="Arial"/>
              <a:cs typeface="Arial"/>
              <a:sym typeface="Arial"/>
            </a:endParaRPr>
          </a:p>
          <a:p>
            <a:pPr indent="0" lvl="0" marL="1800" marR="0" rtl="0" algn="l">
              <a:spcBef>
                <a:spcPts val="0"/>
              </a:spcBef>
              <a:spcAft>
                <a:spcPts val="0"/>
              </a:spcAft>
              <a:buNone/>
            </a:pPr>
            <a:r>
              <a:rPr lang="it-IT" sz="1800">
                <a:solidFill>
                  <a:srgbClr val="000000"/>
                </a:solidFill>
                <a:latin typeface="Arial"/>
                <a:ea typeface="Arial"/>
                <a:cs typeface="Arial"/>
                <a:sym typeface="Arial"/>
              </a:rPr>
              <a:t>The Municipality has also set the ambitious goal of achieving climate neutrality by 2050, i.e. a zero net emissions of climate-changing gases. </a:t>
            </a:r>
            <a:br>
              <a:rPr lang="it-IT" sz="1800">
                <a:solidFill>
                  <a:srgbClr val="000000"/>
                </a:solidFill>
                <a:latin typeface="Arial"/>
                <a:ea typeface="Arial"/>
                <a:cs typeface="Arial"/>
                <a:sym typeface="Arial"/>
              </a:rPr>
            </a:br>
            <a:endParaRPr sz="1800" strike="noStrike">
              <a:solidFill>
                <a:srgbClr val="000000"/>
              </a:solidFill>
              <a:latin typeface="Arial"/>
              <a:ea typeface="Arial"/>
              <a:cs typeface="Arial"/>
              <a:sym typeface="Arial"/>
            </a:endParaRPr>
          </a:p>
        </p:txBody>
      </p:sp>
      <p:sp>
        <p:nvSpPr>
          <p:cNvPr id="662" name="Google Shape;662;p37"/>
          <p:cNvSpPr txBox="1"/>
          <p:nvPr/>
        </p:nvSpPr>
        <p:spPr>
          <a:xfrm>
            <a:off x="2186416" y="4535008"/>
            <a:ext cx="161260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1400">
                <a:solidFill>
                  <a:schemeClr val="dk1"/>
                </a:solidFill>
                <a:latin typeface="Arial"/>
                <a:ea typeface="Arial"/>
                <a:cs typeface="Arial"/>
                <a:sym typeface="Arial"/>
              </a:rPr>
              <a:t>BEI</a:t>
            </a:r>
            <a:endParaRPr/>
          </a:p>
        </p:txBody>
      </p:sp>
      <p:sp>
        <p:nvSpPr>
          <p:cNvPr id="663" name="Google Shape;663;p37"/>
          <p:cNvSpPr txBox="1"/>
          <p:nvPr/>
        </p:nvSpPr>
        <p:spPr>
          <a:xfrm>
            <a:off x="3587051" y="4535008"/>
            <a:ext cx="161260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1400">
                <a:solidFill>
                  <a:schemeClr val="dk1"/>
                </a:solidFill>
                <a:latin typeface="Arial"/>
                <a:ea typeface="Arial"/>
                <a:cs typeface="Arial"/>
                <a:sym typeface="Arial"/>
              </a:rPr>
              <a:t>MEI</a:t>
            </a:r>
            <a:endParaRPr/>
          </a:p>
        </p:txBody>
      </p:sp>
      <p:sp>
        <p:nvSpPr>
          <p:cNvPr id="664" name="Google Shape;664;p37"/>
          <p:cNvSpPr txBox="1"/>
          <p:nvPr/>
        </p:nvSpPr>
        <p:spPr>
          <a:xfrm>
            <a:off x="5021678" y="4529735"/>
            <a:ext cx="161260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1400">
                <a:solidFill>
                  <a:schemeClr val="dk1"/>
                </a:solidFill>
                <a:latin typeface="Arial"/>
                <a:ea typeface="Arial"/>
                <a:cs typeface="Arial"/>
                <a:sym typeface="Arial"/>
              </a:rPr>
              <a:t>Target year</a:t>
            </a:r>
            <a:endParaRPr b="1" sz="1400">
              <a:solidFill>
                <a:schemeClr val="dk1"/>
              </a:solidFill>
              <a:latin typeface="Arial"/>
              <a:ea typeface="Arial"/>
              <a:cs typeface="Arial"/>
              <a:sym typeface="Arial"/>
            </a:endParaRPr>
          </a:p>
        </p:txBody>
      </p:sp>
      <p:sp>
        <p:nvSpPr>
          <p:cNvPr id="665" name="Google Shape;665;p37"/>
          <p:cNvSpPr/>
          <p:nvPr/>
        </p:nvSpPr>
        <p:spPr>
          <a:xfrm>
            <a:off x="282237" y="381934"/>
            <a:ext cx="11549207" cy="999720"/>
          </a:xfrm>
          <a:prstGeom prst="rect">
            <a:avLst/>
          </a:prstGeom>
          <a:noFill/>
          <a:ln>
            <a:noFill/>
          </a:ln>
        </p:spPr>
        <p:txBody>
          <a:bodyPr anchorCtr="0" anchor="ctr" bIns="45000" lIns="90000" spcFirstLastPara="1" rIns="90000" wrap="square" tIns="45000">
            <a:noAutofit/>
          </a:bodyPr>
          <a:lstStyle/>
          <a:p>
            <a:pPr indent="0" lvl="0" marL="0" marR="0" rtl="0" algn="ctr">
              <a:lnSpc>
                <a:spcPct val="90000"/>
              </a:lnSpc>
              <a:spcBef>
                <a:spcPts val="0"/>
              </a:spcBef>
              <a:spcAft>
                <a:spcPts val="0"/>
              </a:spcAft>
              <a:buNone/>
            </a:pPr>
            <a:r>
              <a:rPr b="1" lang="it-IT" sz="5400">
                <a:solidFill>
                  <a:srgbClr val="1D4F90"/>
                </a:solidFill>
                <a:latin typeface="Arial"/>
                <a:ea typeface="Arial"/>
                <a:cs typeface="Arial"/>
                <a:sym typeface="Arial"/>
              </a:rPr>
              <a:t>The effectiveness of the measures</a:t>
            </a:r>
            <a:br>
              <a:rPr b="1" lang="it-IT" sz="5400">
                <a:solidFill>
                  <a:srgbClr val="1D4F90"/>
                </a:solidFill>
                <a:latin typeface="Arial"/>
                <a:ea typeface="Arial"/>
                <a:cs typeface="Arial"/>
                <a:sym typeface="Arial"/>
              </a:rPr>
            </a:br>
            <a:endParaRPr b="1" sz="5400">
              <a:solidFill>
                <a:srgbClr val="1D4F9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38"/>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72" name="Google Shape;672;p38"/>
          <p:cNvPicPr preferRelativeResize="0"/>
          <p:nvPr/>
        </p:nvPicPr>
        <p:blipFill rotWithShape="1">
          <a:blip r:embed="rId3">
            <a:alphaModFix/>
          </a:blip>
          <a:srcRect b="0" l="0" r="0" t="0"/>
          <a:stretch/>
        </p:blipFill>
        <p:spPr>
          <a:xfrm>
            <a:off x="135502" y="5645536"/>
            <a:ext cx="1376234" cy="749871"/>
          </a:xfrm>
          <a:prstGeom prst="rect">
            <a:avLst/>
          </a:prstGeom>
          <a:noFill/>
          <a:ln>
            <a:noFill/>
          </a:ln>
        </p:spPr>
      </p:pic>
      <p:pic>
        <p:nvPicPr>
          <p:cNvPr id="673" name="Google Shape;673;p38"/>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pic>
        <p:nvPicPr>
          <p:cNvPr id="674" name="Google Shape;674;p38"/>
          <p:cNvPicPr preferRelativeResize="0"/>
          <p:nvPr/>
        </p:nvPicPr>
        <p:blipFill rotWithShape="1">
          <a:blip r:embed="rId5">
            <a:alphaModFix/>
          </a:blip>
          <a:srcRect b="0" l="0" r="0" t="0"/>
          <a:stretch/>
        </p:blipFill>
        <p:spPr>
          <a:xfrm>
            <a:off x="1649905" y="5710103"/>
            <a:ext cx="1099222" cy="620737"/>
          </a:xfrm>
          <a:prstGeom prst="rect">
            <a:avLst/>
          </a:prstGeom>
          <a:noFill/>
          <a:ln>
            <a:noFill/>
          </a:ln>
        </p:spPr>
      </p:pic>
      <p:sp>
        <p:nvSpPr>
          <p:cNvPr id="675" name="Google Shape;675;p38"/>
          <p:cNvSpPr/>
          <p:nvPr/>
        </p:nvSpPr>
        <p:spPr>
          <a:xfrm>
            <a:off x="5475664" y="1208120"/>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Roboto Light"/>
                <a:ea typeface="Roboto Light"/>
                <a:cs typeface="Roboto Light"/>
                <a:sym typeface="Roboto Light"/>
              </a:rPr>
              <a:t>WWW.WORLDGBC.ORG/BUILD-UPON</a:t>
            </a:r>
            <a:endParaRPr/>
          </a:p>
        </p:txBody>
      </p:sp>
      <p:sp>
        <p:nvSpPr>
          <p:cNvPr id="676" name="Google Shape;676;p38"/>
          <p:cNvSpPr/>
          <p:nvPr/>
        </p:nvSpPr>
        <p:spPr>
          <a:xfrm>
            <a:off x="282237" y="381934"/>
            <a:ext cx="11549207" cy="999720"/>
          </a:xfrm>
          <a:prstGeom prst="rect">
            <a:avLst/>
          </a:prstGeom>
          <a:noFill/>
          <a:ln>
            <a:noFill/>
          </a:ln>
        </p:spPr>
        <p:txBody>
          <a:bodyPr anchorCtr="0" anchor="ctr" bIns="45000" lIns="90000" spcFirstLastPara="1" rIns="90000" wrap="square" tIns="45000">
            <a:noAutofit/>
          </a:bodyPr>
          <a:lstStyle/>
          <a:p>
            <a:pPr indent="0" lvl="0" marL="0" marR="0" rtl="0" algn="ctr">
              <a:lnSpc>
                <a:spcPct val="90000"/>
              </a:lnSpc>
              <a:spcBef>
                <a:spcPts val="0"/>
              </a:spcBef>
              <a:spcAft>
                <a:spcPts val="0"/>
              </a:spcAft>
              <a:buNone/>
            </a:pPr>
            <a:r>
              <a:rPr b="1" lang="it-IT" sz="5400">
                <a:solidFill>
                  <a:srgbClr val="1D4F90"/>
                </a:solidFill>
                <a:latin typeface="Arial"/>
                <a:ea typeface="Arial"/>
                <a:cs typeface="Arial"/>
                <a:sym typeface="Arial"/>
              </a:rPr>
              <a:t>The effectiveness of the measures</a:t>
            </a:r>
            <a:br>
              <a:rPr b="1" lang="it-IT" sz="5400">
                <a:solidFill>
                  <a:srgbClr val="1D4F90"/>
                </a:solidFill>
                <a:latin typeface="Arial"/>
                <a:ea typeface="Arial"/>
                <a:cs typeface="Arial"/>
                <a:sym typeface="Arial"/>
              </a:rPr>
            </a:br>
            <a:endParaRPr b="1" sz="5400">
              <a:solidFill>
                <a:srgbClr val="1D4F90"/>
              </a:solidFill>
              <a:latin typeface="Arial"/>
              <a:ea typeface="Arial"/>
              <a:cs typeface="Arial"/>
              <a:sym typeface="Arial"/>
            </a:endParaRPr>
          </a:p>
        </p:txBody>
      </p:sp>
      <p:sp>
        <p:nvSpPr>
          <p:cNvPr id="677" name="Google Shape;677;p38"/>
          <p:cNvSpPr txBox="1"/>
          <p:nvPr/>
        </p:nvSpPr>
        <p:spPr>
          <a:xfrm>
            <a:off x="282237" y="1270064"/>
            <a:ext cx="2879254"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it-IT" sz="2000" u="none" strike="noStrike">
                <a:solidFill>
                  <a:srgbClr val="595959"/>
                </a:solidFill>
                <a:latin typeface="Arial"/>
                <a:ea typeface="Arial"/>
                <a:cs typeface="Arial"/>
                <a:sym typeface="Arial"/>
              </a:rPr>
              <a:t>Reduction of climate-changing emissions (ton CO</a:t>
            </a:r>
            <a:r>
              <a:rPr b="1" baseline="-25000" i="0" lang="it-IT" sz="2000" u="none" strike="noStrike">
                <a:solidFill>
                  <a:srgbClr val="595959"/>
                </a:solidFill>
                <a:latin typeface="Arial"/>
                <a:ea typeface="Arial"/>
                <a:cs typeface="Arial"/>
                <a:sym typeface="Arial"/>
              </a:rPr>
              <a:t>2</a:t>
            </a:r>
            <a:r>
              <a:rPr b="1" i="0" lang="it-IT" sz="2000" u="none" strike="noStrike">
                <a:solidFill>
                  <a:srgbClr val="595959"/>
                </a:solidFill>
                <a:latin typeface="Arial"/>
                <a:ea typeface="Arial"/>
                <a:cs typeface="Arial"/>
                <a:sym typeface="Arial"/>
              </a:rPr>
              <a:t>)</a:t>
            </a:r>
            <a:br>
              <a:rPr b="1" i="0" lang="it-IT" sz="2000" u="none" strike="noStrike">
                <a:solidFill>
                  <a:srgbClr val="595959"/>
                </a:solidFill>
                <a:latin typeface="Arial"/>
                <a:ea typeface="Arial"/>
                <a:cs typeface="Arial"/>
                <a:sym typeface="Arial"/>
              </a:rPr>
            </a:br>
            <a:endParaRPr sz="2000">
              <a:solidFill>
                <a:schemeClr val="dk1"/>
              </a:solidFill>
              <a:latin typeface="Arial"/>
              <a:ea typeface="Arial"/>
              <a:cs typeface="Arial"/>
              <a:sym typeface="Arial"/>
            </a:endParaRPr>
          </a:p>
        </p:txBody>
      </p:sp>
      <p:graphicFrame>
        <p:nvGraphicFramePr>
          <p:cNvPr id="678" name="Google Shape;678;p38"/>
          <p:cNvGraphicFramePr/>
          <p:nvPr/>
        </p:nvGraphicFramePr>
        <p:xfrm>
          <a:off x="2758155" y="1637443"/>
          <a:ext cx="6255940" cy="3906588"/>
        </p:xfrm>
        <a:graphic>
          <a:graphicData uri="http://schemas.openxmlformats.org/drawingml/2006/chart">
            <c:chart r:id="rId6"/>
          </a:graphicData>
        </a:graphic>
      </p:graphicFrame>
      <p:grpSp>
        <p:nvGrpSpPr>
          <p:cNvPr id="679" name="Google Shape;679;p38"/>
          <p:cNvGrpSpPr/>
          <p:nvPr/>
        </p:nvGrpSpPr>
        <p:grpSpPr>
          <a:xfrm>
            <a:off x="422954" y="2475628"/>
            <a:ext cx="2095456" cy="2029082"/>
            <a:chOff x="7110091" y="1594497"/>
            <a:chExt cx="4544635" cy="4400684"/>
          </a:xfrm>
        </p:grpSpPr>
        <p:grpSp>
          <p:nvGrpSpPr>
            <p:cNvPr id="680" name="Google Shape;680;p38"/>
            <p:cNvGrpSpPr/>
            <p:nvPr/>
          </p:nvGrpSpPr>
          <p:grpSpPr>
            <a:xfrm>
              <a:off x="7110091" y="1594497"/>
              <a:ext cx="4544635" cy="4400684"/>
              <a:chOff x="7110091" y="1594497"/>
              <a:chExt cx="4544635" cy="4400684"/>
            </a:xfrm>
          </p:grpSpPr>
          <p:sp>
            <p:nvSpPr>
              <p:cNvPr id="681" name="Google Shape;681;p38"/>
              <p:cNvSpPr/>
              <p:nvPr/>
            </p:nvSpPr>
            <p:spPr>
              <a:xfrm>
                <a:off x="7846784" y="2420102"/>
                <a:ext cx="535161" cy="530080"/>
              </a:xfrm>
              <a:custGeom>
                <a:rect b="b" l="l" r="r" t="t"/>
                <a:pathLst>
                  <a:path extrusionOk="0" h="265" w="267">
                    <a:moveTo>
                      <a:pt x="239" y="134"/>
                    </a:moveTo>
                    <a:cubicBezTo>
                      <a:pt x="239" y="114"/>
                      <a:pt x="235" y="102"/>
                      <a:pt x="229" y="88"/>
                    </a:cubicBezTo>
                    <a:cubicBezTo>
                      <a:pt x="253" y="76"/>
                      <a:pt x="253" y="76"/>
                      <a:pt x="253" y="76"/>
                    </a:cubicBezTo>
                    <a:cubicBezTo>
                      <a:pt x="244" y="59"/>
                      <a:pt x="231" y="43"/>
                      <a:pt x="215" y="30"/>
                    </a:cubicBezTo>
                    <a:cubicBezTo>
                      <a:pt x="199" y="51"/>
                      <a:pt x="199" y="51"/>
                      <a:pt x="199" y="51"/>
                    </a:cubicBezTo>
                    <a:cubicBezTo>
                      <a:pt x="187" y="41"/>
                      <a:pt x="172" y="34"/>
                      <a:pt x="156" y="31"/>
                    </a:cubicBezTo>
                    <a:cubicBezTo>
                      <a:pt x="162" y="5"/>
                      <a:pt x="162" y="5"/>
                      <a:pt x="162" y="5"/>
                    </a:cubicBezTo>
                    <a:cubicBezTo>
                      <a:pt x="143" y="0"/>
                      <a:pt x="122" y="0"/>
                      <a:pt x="103" y="5"/>
                    </a:cubicBezTo>
                    <a:cubicBezTo>
                      <a:pt x="109" y="31"/>
                      <a:pt x="109" y="31"/>
                      <a:pt x="109" y="31"/>
                    </a:cubicBezTo>
                    <a:cubicBezTo>
                      <a:pt x="93" y="35"/>
                      <a:pt x="78" y="42"/>
                      <a:pt x="66" y="52"/>
                    </a:cubicBezTo>
                    <a:cubicBezTo>
                      <a:pt x="49" y="31"/>
                      <a:pt x="49" y="31"/>
                      <a:pt x="49" y="31"/>
                    </a:cubicBezTo>
                    <a:cubicBezTo>
                      <a:pt x="34" y="43"/>
                      <a:pt x="21" y="59"/>
                      <a:pt x="12" y="77"/>
                    </a:cubicBezTo>
                    <a:cubicBezTo>
                      <a:pt x="37" y="89"/>
                      <a:pt x="37" y="89"/>
                      <a:pt x="37" y="89"/>
                    </a:cubicBezTo>
                    <a:cubicBezTo>
                      <a:pt x="30" y="103"/>
                      <a:pt x="27" y="118"/>
                      <a:pt x="27" y="135"/>
                    </a:cubicBezTo>
                    <a:cubicBezTo>
                      <a:pt x="27" y="135"/>
                      <a:pt x="27" y="135"/>
                      <a:pt x="27" y="135"/>
                    </a:cubicBezTo>
                    <a:cubicBezTo>
                      <a:pt x="0" y="135"/>
                      <a:pt x="0" y="135"/>
                      <a:pt x="0" y="135"/>
                    </a:cubicBezTo>
                    <a:cubicBezTo>
                      <a:pt x="0" y="155"/>
                      <a:pt x="4" y="175"/>
                      <a:pt x="13" y="193"/>
                    </a:cubicBezTo>
                    <a:cubicBezTo>
                      <a:pt x="37" y="181"/>
                      <a:pt x="37" y="181"/>
                      <a:pt x="37" y="181"/>
                    </a:cubicBezTo>
                    <a:cubicBezTo>
                      <a:pt x="44" y="196"/>
                      <a:pt x="54" y="208"/>
                      <a:pt x="66" y="218"/>
                    </a:cubicBezTo>
                    <a:cubicBezTo>
                      <a:pt x="50" y="239"/>
                      <a:pt x="50" y="239"/>
                      <a:pt x="50" y="239"/>
                    </a:cubicBezTo>
                    <a:cubicBezTo>
                      <a:pt x="65" y="252"/>
                      <a:pt x="84" y="260"/>
                      <a:pt x="103" y="265"/>
                    </a:cubicBezTo>
                    <a:cubicBezTo>
                      <a:pt x="109" y="239"/>
                      <a:pt x="109" y="239"/>
                      <a:pt x="109" y="239"/>
                    </a:cubicBezTo>
                    <a:cubicBezTo>
                      <a:pt x="117" y="240"/>
                      <a:pt x="125" y="241"/>
                      <a:pt x="133" y="241"/>
                    </a:cubicBezTo>
                    <a:cubicBezTo>
                      <a:pt x="141" y="241"/>
                      <a:pt x="149" y="240"/>
                      <a:pt x="156" y="239"/>
                    </a:cubicBezTo>
                    <a:cubicBezTo>
                      <a:pt x="162" y="265"/>
                      <a:pt x="162" y="265"/>
                      <a:pt x="162" y="265"/>
                    </a:cubicBezTo>
                    <a:cubicBezTo>
                      <a:pt x="182" y="260"/>
                      <a:pt x="200" y="251"/>
                      <a:pt x="216" y="239"/>
                    </a:cubicBezTo>
                    <a:cubicBezTo>
                      <a:pt x="199" y="218"/>
                      <a:pt x="199" y="218"/>
                      <a:pt x="199" y="218"/>
                    </a:cubicBezTo>
                    <a:cubicBezTo>
                      <a:pt x="212" y="208"/>
                      <a:pt x="222" y="196"/>
                      <a:pt x="229" y="181"/>
                    </a:cubicBezTo>
                    <a:cubicBezTo>
                      <a:pt x="253" y="193"/>
                      <a:pt x="253" y="193"/>
                      <a:pt x="253" y="193"/>
                    </a:cubicBezTo>
                    <a:cubicBezTo>
                      <a:pt x="262" y="174"/>
                      <a:pt x="267" y="155"/>
                      <a:pt x="267" y="135"/>
                    </a:cubicBezTo>
                    <a:cubicBezTo>
                      <a:pt x="267" y="134"/>
                      <a:pt x="267" y="134"/>
                      <a:pt x="267" y="134"/>
                    </a:cubicBezTo>
                    <a:lnTo>
                      <a:pt x="239" y="134"/>
                    </a:lnTo>
                    <a:close/>
                    <a:moveTo>
                      <a:pt x="75" y="135"/>
                    </a:moveTo>
                    <a:cubicBezTo>
                      <a:pt x="75" y="103"/>
                      <a:pt x="101" y="77"/>
                      <a:pt x="133" y="77"/>
                    </a:cubicBezTo>
                    <a:cubicBezTo>
                      <a:pt x="164" y="77"/>
                      <a:pt x="190" y="103"/>
                      <a:pt x="190" y="135"/>
                    </a:cubicBezTo>
                    <a:cubicBezTo>
                      <a:pt x="190" y="166"/>
                      <a:pt x="164" y="192"/>
                      <a:pt x="133" y="192"/>
                    </a:cubicBezTo>
                    <a:cubicBezTo>
                      <a:pt x="101" y="192"/>
                      <a:pt x="75" y="166"/>
                      <a:pt x="75" y="13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2" name="Google Shape;682;p38"/>
              <p:cNvSpPr/>
              <p:nvPr/>
            </p:nvSpPr>
            <p:spPr>
              <a:xfrm>
                <a:off x="10795251" y="3935827"/>
                <a:ext cx="573266" cy="138871"/>
              </a:xfrm>
              <a:custGeom>
                <a:rect b="b" l="l" r="r" t="t"/>
                <a:pathLst>
                  <a:path extrusionOk="0" h="164" w="677">
                    <a:moveTo>
                      <a:pt x="677" y="142"/>
                    </a:moveTo>
                    <a:lnTo>
                      <a:pt x="672" y="0"/>
                    </a:lnTo>
                    <a:lnTo>
                      <a:pt x="0" y="22"/>
                    </a:lnTo>
                    <a:lnTo>
                      <a:pt x="5" y="164"/>
                    </a:lnTo>
                    <a:lnTo>
                      <a:pt x="677" y="14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3" name="Google Shape;683;p38"/>
              <p:cNvSpPr/>
              <p:nvPr/>
            </p:nvSpPr>
            <p:spPr>
              <a:xfrm>
                <a:off x="10801178" y="4112803"/>
                <a:ext cx="300605" cy="138024"/>
              </a:xfrm>
              <a:custGeom>
                <a:rect b="b" l="l" r="r" t="t"/>
                <a:pathLst>
                  <a:path extrusionOk="0" h="163" w="355">
                    <a:moveTo>
                      <a:pt x="355" y="151"/>
                    </a:moveTo>
                    <a:lnTo>
                      <a:pt x="350" y="0"/>
                    </a:lnTo>
                    <a:lnTo>
                      <a:pt x="0" y="11"/>
                    </a:lnTo>
                    <a:lnTo>
                      <a:pt x="5" y="163"/>
                    </a:lnTo>
                    <a:lnTo>
                      <a:pt x="355" y="15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4" name="Google Shape;684;p38"/>
              <p:cNvSpPr/>
              <p:nvPr/>
            </p:nvSpPr>
            <p:spPr>
              <a:xfrm>
                <a:off x="10807105" y="4284698"/>
                <a:ext cx="451330" cy="133790"/>
              </a:xfrm>
              <a:custGeom>
                <a:rect b="b" l="l" r="r" t="t"/>
                <a:pathLst>
                  <a:path extrusionOk="0" h="158" w="533">
                    <a:moveTo>
                      <a:pt x="528" y="0"/>
                    </a:moveTo>
                    <a:lnTo>
                      <a:pt x="0" y="17"/>
                    </a:lnTo>
                    <a:lnTo>
                      <a:pt x="3" y="158"/>
                    </a:lnTo>
                    <a:lnTo>
                      <a:pt x="533" y="142"/>
                    </a:lnTo>
                    <a:lnTo>
                      <a:pt x="52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5" name="Google Shape;685;p38"/>
              <p:cNvSpPr/>
              <p:nvPr/>
            </p:nvSpPr>
            <p:spPr>
              <a:xfrm>
                <a:off x="10727509" y="3807964"/>
                <a:ext cx="626613" cy="636774"/>
              </a:xfrm>
              <a:custGeom>
                <a:rect b="b" l="l" r="r" t="t"/>
                <a:pathLst>
                  <a:path extrusionOk="0" h="752" w="740">
                    <a:moveTo>
                      <a:pt x="92" y="523"/>
                    </a:moveTo>
                    <a:lnTo>
                      <a:pt x="87" y="371"/>
                    </a:lnTo>
                    <a:lnTo>
                      <a:pt x="85" y="315"/>
                    </a:lnTo>
                    <a:lnTo>
                      <a:pt x="80" y="173"/>
                    </a:lnTo>
                    <a:lnTo>
                      <a:pt x="78" y="97"/>
                    </a:lnTo>
                    <a:lnTo>
                      <a:pt x="740" y="76"/>
                    </a:lnTo>
                    <a:lnTo>
                      <a:pt x="738" y="0"/>
                    </a:lnTo>
                    <a:lnTo>
                      <a:pt x="61" y="21"/>
                    </a:lnTo>
                    <a:lnTo>
                      <a:pt x="0" y="24"/>
                    </a:lnTo>
                    <a:lnTo>
                      <a:pt x="23" y="752"/>
                    </a:lnTo>
                    <a:lnTo>
                      <a:pt x="99" y="750"/>
                    </a:lnTo>
                    <a:lnTo>
                      <a:pt x="97" y="721"/>
                    </a:lnTo>
                    <a:lnTo>
                      <a:pt x="94" y="580"/>
                    </a:lnTo>
                    <a:lnTo>
                      <a:pt x="92" y="52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6" name="Google Shape;686;p38"/>
              <p:cNvSpPr/>
              <p:nvPr/>
            </p:nvSpPr>
            <p:spPr>
              <a:xfrm>
                <a:off x="10118678" y="1817199"/>
                <a:ext cx="358185" cy="464032"/>
              </a:xfrm>
              <a:custGeom>
                <a:rect b="b" l="l" r="r" t="t"/>
                <a:pathLst>
                  <a:path extrusionOk="0" h="232" w="179">
                    <a:moveTo>
                      <a:pt x="179" y="134"/>
                    </a:moveTo>
                    <a:cubicBezTo>
                      <a:pt x="164" y="133"/>
                      <a:pt x="150" y="129"/>
                      <a:pt x="140" y="119"/>
                    </a:cubicBezTo>
                    <a:cubicBezTo>
                      <a:pt x="123" y="102"/>
                      <a:pt x="132" y="47"/>
                      <a:pt x="138" y="24"/>
                    </a:cubicBezTo>
                    <a:cubicBezTo>
                      <a:pt x="145" y="0"/>
                      <a:pt x="121" y="1"/>
                      <a:pt x="109" y="31"/>
                    </a:cubicBezTo>
                    <a:cubicBezTo>
                      <a:pt x="97" y="61"/>
                      <a:pt x="91" y="95"/>
                      <a:pt x="91" y="95"/>
                    </a:cubicBezTo>
                    <a:cubicBezTo>
                      <a:pt x="91" y="95"/>
                      <a:pt x="36" y="89"/>
                      <a:pt x="26" y="90"/>
                    </a:cubicBezTo>
                    <a:cubicBezTo>
                      <a:pt x="17" y="91"/>
                      <a:pt x="10" y="105"/>
                      <a:pt x="18" y="120"/>
                    </a:cubicBezTo>
                    <a:cubicBezTo>
                      <a:pt x="23" y="131"/>
                      <a:pt x="7" y="134"/>
                      <a:pt x="16" y="152"/>
                    </a:cubicBezTo>
                    <a:cubicBezTo>
                      <a:pt x="19" y="158"/>
                      <a:pt x="2" y="166"/>
                      <a:pt x="17" y="185"/>
                    </a:cubicBezTo>
                    <a:cubicBezTo>
                      <a:pt x="22" y="192"/>
                      <a:pt x="0" y="207"/>
                      <a:pt x="34" y="219"/>
                    </a:cubicBezTo>
                    <a:cubicBezTo>
                      <a:pt x="68" y="232"/>
                      <a:pt x="116" y="221"/>
                      <a:pt x="131" y="211"/>
                    </a:cubicBezTo>
                    <a:cubicBezTo>
                      <a:pt x="144" y="202"/>
                      <a:pt x="159" y="205"/>
                      <a:pt x="175" y="207"/>
                    </a:cubicBezTo>
                    <a:lnTo>
                      <a:pt x="179" y="134"/>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7" name="Google Shape;687;p38"/>
              <p:cNvSpPr/>
              <p:nvPr/>
            </p:nvSpPr>
            <p:spPr>
              <a:xfrm>
                <a:off x="9439566" y="4957883"/>
                <a:ext cx="638467" cy="897580"/>
              </a:xfrm>
              <a:custGeom>
                <a:rect b="b" l="l" r="r" t="t"/>
                <a:pathLst>
                  <a:path extrusionOk="0" h="448" w="319">
                    <a:moveTo>
                      <a:pt x="32" y="250"/>
                    </a:moveTo>
                    <a:cubicBezTo>
                      <a:pt x="0" y="310"/>
                      <a:pt x="21" y="384"/>
                      <a:pt x="81" y="416"/>
                    </a:cubicBezTo>
                    <a:cubicBezTo>
                      <a:pt x="141" y="448"/>
                      <a:pt x="215" y="425"/>
                      <a:pt x="247" y="365"/>
                    </a:cubicBezTo>
                    <a:cubicBezTo>
                      <a:pt x="272" y="317"/>
                      <a:pt x="262" y="259"/>
                      <a:pt x="226" y="222"/>
                    </a:cubicBezTo>
                    <a:cubicBezTo>
                      <a:pt x="238" y="203"/>
                      <a:pt x="251" y="182"/>
                      <a:pt x="256" y="173"/>
                    </a:cubicBezTo>
                    <a:cubicBezTo>
                      <a:pt x="265" y="156"/>
                      <a:pt x="240" y="130"/>
                      <a:pt x="246" y="117"/>
                    </a:cubicBezTo>
                    <a:cubicBezTo>
                      <a:pt x="253" y="104"/>
                      <a:pt x="298" y="92"/>
                      <a:pt x="305" y="79"/>
                    </a:cubicBezTo>
                    <a:cubicBezTo>
                      <a:pt x="312" y="66"/>
                      <a:pt x="319" y="25"/>
                      <a:pt x="295" y="12"/>
                    </a:cubicBezTo>
                    <a:cubicBezTo>
                      <a:pt x="272" y="0"/>
                      <a:pt x="234" y="46"/>
                      <a:pt x="234" y="46"/>
                    </a:cubicBezTo>
                    <a:cubicBezTo>
                      <a:pt x="159" y="188"/>
                      <a:pt x="159" y="188"/>
                      <a:pt x="159" y="188"/>
                    </a:cubicBezTo>
                    <a:cubicBezTo>
                      <a:pt x="106" y="180"/>
                      <a:pt x="56" y="204"/>
                      <a:pt x="32" y="250"/>
                    </a:cubicBezTo>
                    <a:close/>
                    <a:moveTo>
                      <a:pt x="101" y="376"/>
                    </a:moveTo>
                    <a:cubicBezTo>
                      <a:pt x="86" y="369"/>
                      <a:pt x="81" y="351"/>
                      <a:pt x="89" y="336"/>
                    </a:cubicBezTo>
                    <a:cubicBezTo>
                      <a:pt x="96" y="322"/>
                      <a:pt x="114" y="317"/>
                      <a:pt x="128" y="324"/>
                    </a:cubicBezTo>
                    <a:cubicBezTo>
                      <a:pt x="143" y="332"/>
                      <a:pt x="148" y="350"/>
                      <a:pt x="141" y="364"/>
                    </a:cubicBezTo>
                    <a:cubicBezTo>
                      <a:pt x="133" y="378"/>
                      <a:pt x="115" y="384"/>
                      <a:pt x="101" y="376"/>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8" name="Google Shape;688;p38"/>
              <p:cNvSpPr/>
              <p:nvPr/>
            </p:nvSpPr>
            <p:spPr>
              <a:xfrm>
                <a:off x="8698639" y="5166189"/>
                <a:ext cx="953467" cy="828992"/>
              </a:xfrm>
              <a:custGeom>
                <a:rect b="b" l="l" r="r" t="t"/>
                <a:pathLst>
                  <a:path extrusionOk="0" h="414" w="476">
                    <a:moveTo>
                      <a:pt x="31" y="202"/>
                    </a:moveTo>
                    <a:cubicBezTo>
                      <a:pt x="6" y="185"/>
                      <a:pt x="0" y="152"/>
                      <a:pt x="17" y="127"/>
                    </a:cubicBezTo>
                    <a:cubicBezTo>
                      <a:pt x="82" y="31"/>
                      <a:pt x="82" y="31"/>
                      <a:pt x="82" y="31"/>
                    </a:cubicBezTo>
                    <a:cubicBezTo>
                      <a:pt x="99" y="6"/>
                      <a:pt x="132" y="0"/>
                      <a:pt x="156" y="16"/>
                    </a:cubicBezTo>
                    <a:cubicBezTo>
                      <a:pt x="445" y="212"/>
                      <a:pt x="445" y="212"/>
                      <a:pt x="445" y="212"/>
                    </a:cubicBezTo>
                    <a:cubicBezTo>
                      <a:pt x="470" y="229"/>
                      <a:pt x="476" y="262"/>
                      <a:pt x="459" y="287"/>
                    </a:cubicBezTo>
                    <a:cubicBezTo>
                      <a:pt x="394" y="383"/>
                      <a:pt x="394" y="383"/>
                      <a:pt x="394" y="383"/>
                    </a:cubicBezTo>
                    <a:cubicBezTo>
                      <a:pt x="377" y="408"/>
                      <a:pt x="344" y="414"/>
                      <a:pt x="320" y="398"/>
                    </a:cubicBezTo>
                    <a:cubicBezTo>
                      <a:pt x="31" y="202"/>
                      <a:pt x="31" y="202"/>
                      <a:pt x="31" y="202"/>
                    </a:cubicBez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9" name="Google Shape;689;p38"/>
              <p:cNvSpPr/>
              <p:nvPr/>
            </p:nvSpPr>
            <p:spPr>
              <a:xfrm>
                <a:off x="8842590" y="5272036"/>
                <a:ext cx="690967" cy="623226"/>
              </a:xfrm>
              <a:custGeom>
                <a:rect b="b" l="l" r="r" t="t"/>
                <a:pathLst>
                  <a:path extrusionOk="0" h="736" w="816">
                    <a:moveTo>
                      <a:pt x="0" y="338"/>
                    </a:moveTo>
                    <a:lnTo>
                      <a:pt x="227" y="0"/>
                    </a:lnTo>
                    <a:lnTo>
                      <a:pt x="816" y="400"/>
                    </a:lnTo>
                    <a:lnTo>
                      <a:pt x="587" y="736"/>
                    </a:lnTo>
                    <a:lnTo>
                      <a:pt x="0" y="338"/>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0" name="Google Shape;690;p38"/>
              <p:cNvSpPr/>
              <p:nvPr/>
            </p:nvSpPr>
            <p:spPr>
              <a:xfrm>
                <a:off x="8842590" y="5272036"/>
                <a:ext cx="690967" cy="623226"/>
              </a:xfrm>
              <a:custGeom>
                <a:rect b="b" l="l" r="r" t="t"/>
                <a:pathLst>
                  <a:path extrusionOk="0" h="736" w="816">
                    <a:moveTo>
                      <a:pt x="0" y="338"/>
                    </a:moveTo>
                    <a:lnTo>
                      <a:pt x="227" y="0"/>
                    </a:lnTo>
                    <a:lnTo>
                      <a:pt x="816" y="400"/>
                    </a:lnTo>
                    <a:lnTo>
                      <a:pt x="587" y="736"/>
                    </a:lnTo>
                    <a:lnTo>
                      <a:pt x="0" y="338"/>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1" name="Google Shape;691;p38"/>
              <p:cNvSpPr/>
              <p:nvPr/>
            </p:nvSpPr>
            <p:spPr>
              <a:xfrm>
                <a:off x="8842590" y="5267802"/>
                <a:ext cx="500443" cy="629153"/>
              </a:xfrm>
              <a:custGeom>
                <a:rect b="b" l="l" r="r" t="t"/>
                <a:pathLst>
                  <a:path extrusionOk="0" h="743" w="591">
                    <a:moveTo>
                      <a:pt x="589" y="739"/>
                    </a:moveTo>
                    <a:lnTo>
                      <a:pt x="587" y="741"/>
                    </a:lnTo>
                    <a:lnTo>
                      <a:pt x="591" y="743"/>
                    </a:lnTo>
                    <a:lnTo>
                      <a:pt x="589" y="739"/>
                    </a:lnTo>
                    <a:close/>
                    <a:moveTo>
                      <a:pt x="232" y="0"/>
                    </a:moveTo>
                    <a:lnTo>
                      <a:pt x="0" y="343"/>
                    </a:lnTo>
                    <a:lnTo>
                      <a:pt x="227" y="5"/>
                    </a:lnTo>
                    <a:lnTo>
                      <a:pt x="237" y="12"/>
                    </a:lnTo>
                    <a:lnTo>
                      <a:pt x="232" y="0"/>
                    </a:lnTo>
                    <a:close/>
                  </a:path>
                </a:pathLst>
              </a:custGeom>
              <a:solidFill>
                <a:srgbClr val="ADE2F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2" name="Google Shape;692;p38"/>
              <p:cNvSpPr/>
              <p:nvPr/>
            </p:nvSpPr>
            <p:spPr>
              <a:xfrm>
                <a:off x="8842590" y="5267802"/>
                <a:ext cx="500443" cy="629153"/>
              </a:xfrm>
              <a:custGeom>
                <a:rect b="b" l="l" r="r" t="t"/>
                <a:pathLst>
                  <a:path extrusionOk="0" h="743" w="591">
                    <a:moveTo>
                      <a:pt x="589" y="739"/>
                    </a:moveTo>
                    <a:lnTo>
                      <a:pt x="587" y="741"/>
                    </a:lnTo>
                    <a:lnTo>
                      <a:pt x="591" y="743"/>
                    </a:lnTo>
                    <a:lnTo>
                      <a:pt x="589" y="739"/>
                    </a:lnTo>
                    <a:moveTo>
                      <a:pt x="232" y="0"/>
                    </a:moveTo>
                    <a:lnTo>
                      <a:pt x="0" y="343"/>
                    </a:lnTo>
                    <a:lnTo>
                      <a:pt x="227" y="5"/>
                    </a:lnTo>
                    <a:lnTo>
                      <a:pt x="237" y="12"/>
                    </a:lnTo>
                    <a:lnTo>
                      <a:pt x="232"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3" name="Google Shape;693;p38"/>
              <p:cNvSpPr/>
              <p:nvPr/>
            </p:nvSpPr>
            <p:spPr>
              <a:xfrm>
                <a:off x="8842590" y="5272036"/>
                <a:ext cx="498750" cy="623226"/>
              </a:xfrm>
              <a:custGeom>
                <a:rect b="b" l="l" r="r" t="t"/>
                <a:pathLst>
                  <a:path extrusionOk="0" h="736" w="589">
                    <a:moveTo>
                      <a:pt x="227" y="0"/>
                    </a:moveTo>
                    <a:lnTo>
                      <a:pt x="0" y="338"/>
                    </a:lnTo>
                    <a:lnTo>
                      <a:pt x="587" y="736"/>
                    </a:lnTo>
                    <a:lnTo>
                      <a:pt x="589" y="734"/>
                    </a:lnTo>
                    <a:lnTo>
                      <a:pt x="237" y="7"/>
                    </a:lnTo>
                    <a:lnTo>
                      <a:pt x="227" y="0"/>
                    </a:lnTo>
                    <a:close/>
                  </a:path>
                </a:pathLst>
              </a:custGeom>
              <a:solidFill>
                <a:srgbClr val="9CC2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4" name="Google Shape;694;p38"/>
              <p:cNvSpPr/>
              <p:nvPr/>
            </p:nvSpPr>
            <p:spPr>
              <a:xfrm>
                <a:off x="8842590" y="5272036"/>
                <a:ext cx="498750" cy="623226"/>
              </a:xfrm>
              <a:custGeom>
                <a:rect b="b" l="l" r="r" t="t"/>
                <a:pathLst>
                  <a:path extrusionOk="0" h="736" w="589">
                    <a:moveTo>
                      <a:pt x="227" y="0"/>
                    </a:moveTo>
                    <a:lnTo>
                      <a:pt x="0" y="338"/>
                    </a:lnTo>
                    <a:lnTo>
                      <a:pt x="587" y="736"/>
                    </a:lnTo>
                    <a:lnTo>
                      <a:pt x="589" y="734"/>
                    </a:lnTo>
                    <a:lnTo>
                      <a:pt x="237" y="7"/>
                    </a:lnTo>
                    <a:lnTo>
                      <a:pt x="227"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5" name="Google Shape;695;p38"/>
              <p:cNvSpPr/>
              <p:nvPr/>
            </p:nvSpPr>
            <p:spPr>
              <a:xfrm>
                <a:off x="8812953" y="5318609"/>
                <a:ext cx="113468" cy="113468"/>
              </a:xfrm>
              <a:custGeom>
                <a:rect b="b" l="l" r="r" t="t"/>
                <a:pathLst>
                  <a:path extrusionOk="0" h="57" w="57">
                    <a:moveTo>
                      <a:pt x="43" y="8"/>
                    </a:moveTo>
                    <a:cubicBezTo>
                      <a:pt x="54" y="16"/>
                      <a:pt x="57" y="31"/>
                      <a:pt x="50" y="43"/>
                    </a:cubicBezTo>
                    <a:cubicBezTo>
                      <a:pt x="42" y="54"/>
                      <a:pt x="26" y="57"/>
                      <a:pt x="15" y="49"/>
                    </a:cubicBezTo>
                    <a:cubicBezTo>
                      <a:pt x="3" y="42"/>
                      <a:pt x="0" y="26"/>
                      <a:pt x="8" y="15"/>
                    </a:cubicBezTo>
                    <a:cubicBezTo>
                      <a:pt x="16" y="3"/>
                      <a:pt x="31" y="0"/>
                      <a:pt x="43" y="8"/>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6" name="Google Shape;696;p38"/>
              <p:cNvSpPr/>
              <p:nvPr/>
            </p:nvSpPr>
            <p:spPr>
              <a:xfrm>
                <a:off x="9419243" y="5700504"/>
                <a:ext cx="136331" cy="182903"/>
              </a:xfrm>
              <a:custGeom>
                <a:rect b="b" l="l" r="r" t="t"/>
                <a:pathLst>
                  <a:path extrusionOk="0" h="91" w="68">
                    <a:moveTo>
                      <a:pt x="4" y="88"/>
                    </a:moveTo>
                    <a:cubicBezTo>
                      <a:pt x="0" y="86"/>
                      <a:pt x="0" y="81"/>
                      <a:pt x="2" y="78"/>
                    </a:cubicBezTo>
                    <a:cubicBezTo>
                      <a:pt x="52" y="4"/>
                      <a:pt x="52" y="4"/>
                      <a:pt x="52" y="4"/>
                    </a:cubicBezTo>
                    <a:cubicBezTo>
                      <a:pt x="54" y="1"/>
                      <a:pt x="59" y="0"/>
                      <a:pt x="62" y="2"/>
                    </a:cubicBezTo>
                    <a:cubicBezTo>
                      <a:pt x="64" y="3"/>
                      <a:pt x="64" y="3"/>
                      <a:pt x="64" y="3"/>
                    </a:cubicBezTo>
                    <a:cubicBezTo>
                      <a:pt x="67" y="5"/>
                      <a:pt x="68" y="9"/>
                      <a:pt x="65" y="13"/>
                    </a:cubicBezTo>
                    <a:cubicBezTo>
                      <a:pt x="15" y="87"/>
                      <a:pt x="15" y="87"/>
                      <a:pt x="15" y="87"/>
                    </a:cubicBezTo>
                    <a:cubicBezTo>
                      <a:pt x="13" y="90"/>
                      <a:pt x="8" y="91"/>
                      <a:pt x="5" y="89"/>
                    </a:cubicBezTo>
                    <a:lnTo>
                      <a:pt x="4" y="88"/>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7" name="Google Shape;697;p38"/>
              <p:cNvSpPr/>
              <p:nvPr/>
            </p:nvSpPr>
            <p:spPr>
              <a:xfrm>
                <a:off x="7919607" y="4603085"/>
                <a:ext cx="889112" cy="1019516"/>
              </a:xfrm>
              <a:custGeom>
                <a:rect b="b" l="l" r="r" t="t"/>
                <a:pathLst>
                  <a:path extrusionOk="0" h="509" w="444">
                    <a:moveTo>
                      <a:pt x="52" y="392"/>
                    </a:moveTo>
                    <a:cubicBezTo>
                      <a:pt x="248" y="473"/>
                      <a:pt x="248" y="473"/>
                      <a:pt x="248" y="473"/>
                    </a:cubicBezTo>
                    <a:cubicBezTo>
                      <a:pt x="245" y="481"/>
                      <a:pt x="245" y="481"/>
                      <a:pt x="245" y="481"/>
                    </a:cubicBezTo>
                    <a:cubicBezTo>
                      <a:pt x="243" y="484"/>
                      <a:pt x="241" y="488"/>
                      <a:pt x="238" y="491"/>
                    </a:cubicBezTo>
                    <a:cubicBezTo>
                      <a:pt x="280" y="509"/>
                      <a:pt x="280" y="509"/>
                      <a:pt x="280" y="509"/>
                    </a:cubicBezTo>
                    <a:cubicBezTo>
                      <a:pt x="444" y="117"/>
                      <a:pt x="444" y="117"/>
                      <a:pt x="444" y="117"/>
                    </a:cubicBezTo>
                    <a:cubicBezTo>
                      <a:pt x="163" y="0"/>
                      <a:pt x="163" y="0"/>
                      <a:pt x="163" y="0"/>
                    </a:cubicBezTo>
                    <a:cubicBezTo>
                      <a:pt x="0" y="392"/>
                      <a:pt x="0" y="392"/>
                      <a:pt x="0" y="392"/>
                    </a:cubicBezTo>
                    <a:cubicBezTo>
                      <a:pt x="46" y="411"/>
                      <a:pt x="46" y="411"/>
                      <a:pt x="46" y="411"/>
                    </a:cubicBezTo>
                    <a:cubicBezTo>
                      <a:pt x="46" y="407"/>
                      <a:pt x="47" y="403"/>
                      <a:pt x="49" y="399"/>
                    </a:cubicBezTo>
                    <a:lnTo>
                      <a:pt x="52" y="392"/>
                    </a:lnTo>
                    <a:close/>
                    <a:moveTo>
                      <a:pt x="182" y="90"/>
                    </a:moveTo>
                    <a:cubicBezTo>
                      <a:pt x="374" y="170"/>
                      <a:pt x="374" y="170"/>
                      <a:pt x="374" y="170"/>
                    </a:cubicBezTo>
                    <a:cubicBezTo>
                      <a:pt x="371" y="178"/>
                      <a:pt x="371" y="178"/>
                      <a:pt x="371" y="178"/>
                    </a:cubicBezTo>
                    <a:cubicBezTo>
                      <a:pt x="179" y="98"/>
                      <a:pt x="179" y="98"/>
                      <a:pt x="179" y="98"/>
                    </a:cubicBezTo>
                    <a:lnTo>
                      <a:pt x="182" y="90"/>
                    </a:lnTo>
                    <a:close/>
                    <a:moveTo>
                      <a:pt x="168" y="124"/>
                    </a:moveTo>
                    <a:cubicBezTo>
                      <a:pt x="360" y="204"/>
                      <a:pt x="360" y="204"/>
                      <a:pt x="360" y="204"/>
                    </a:cubicBezTo>
                    <a:cubicBezTo>
                      <a:pt x="357" y="211"/>
                      <a:pt x="357" y="211"/>
                      <a:pt x="357" y="211"/>
                    </a:cubicBezTo>
                    <a:cubicBezTo>
                      <a:pt x="165" y="131"/>
                      <a:pt x="165" y="131"/>
                      <a:pt x="165" y="131"/>
                    </a:cubicBezTo>
                    <a:lnTo>
                      <a:pt x="168" y="124"/>
                    </a:lnTo>
                    <a:close/>
                    <a:moveTo>
                      <a:pt x="152" y="161"/>
                    </a:moveTo>
                    <a:cubicBezTo>
                      <a:pt x="344" y="241"/>
                      <a:pt x="344" y="241"/>
                      <a:pt x="344" y="241"/>
                    </a:cubicBezTo>
                    <a:cubicBezTo>
                      <a:pt x="341" y="248"/>
                      <a:pt x="341" y="248"/>
                      <a:pt x="341" y="248"/>
                    </a:cubicBezTo>
                    <a:cubicBezTo>
                      <a:pt x="149" y="168"/>
                      <a:pt x="149" y="168"/>
                      <a:pt x="149" y="168"/>
                    </a:cubicBezTo>
                    <a:lnTo>
                      <a:pt x="152" y="161"/>
                    </a:lnTo>
                    <a:close/>
                    <a:moveTo>
                      <a:pt x="139" y="194"/>
                    </a:moveTo>
                    <a:cubicBezTo>
                      <a:pt x="331" y="274"/>
                      <a:pt x="331" y="274"/>
                      <a:pt x="331" y="274"/>
                    </a:cubicBezTo>
                    <a:cubicBezTo>
                      <a:pt x="328" y="281"/>
                      <a:pt x="328" y="281"/>
                      <a:pt x="328" y="281"/>
                    </a:cubicBezTo>
                    <a:cubicBezTo>
                      <a:pt x="136" y="201"/>
                      <a:pt x="136" y="201"/>
                      <a:pt x="136" y="201"/>
                    </a:cubicBezTo>
                    <a:lnTo>
                      <a:pt x="139" y="194"/>
                    </a:lnTo>
                    <a:close/>
                    <a:moveTo>
                      <a:pt x="125" y="227"/>
                    </a:moveTo>
                    <a:cubicBezTo>
                      <a:pt x="317" y="307"/>
                      <a:pt x="317" y="307"/>
                      <a:pt x="317" y="307"/>
                    </a:cubicBezTo>
                    <a:cubicBezTo>
                      <a:pt x="314" y="314"/>
                      <a:pt x="314" y="314"/>
                      <a:pt x="314" y="314"/>
                    </a:cubicBezTo>
                    <a:cubicBezTo>
                      <a:pt x="122" y="234"/>
                      <a:pt x="122" y="234"/>
                      <a:pt x="122" y="234"/>
                    </a:cubicBezTo>
                    <a:lnTo>
                      <a:pt x="125" y="227"/>
                    </a:lnTo>
                    <a:close/>
                    <a:moveTo>
                      <a:pt x="111" y="260"/>
                    </a:moveTo>
                    <a:cubicBezTo>
                      <a:pt x="303" y="340"/>
                      <a:pt x="303" y="340"/>
                      <a:pt x="303" y="340"/>
                    </a:cubicBezTo>
                    <a:cubicBezTo>
                      <a:pt x="300" y="348"/>
                      <a:pt x="300" y="348"/>
                      <a:pt x="300" y="348"/>
                    </a:cubicBezTo>
                    <a:cubicBezTo>
                      <a:pt x="108" y="268"/>
                      <a:pt x="108" y="268"/>
                      <a:pt x="108" y="268"/>
                    </a:cubicBezTo>
                    <a:lnTo>
                      <a:pt x="111" y="260"/>
                    </a:lnTo>
                    <a:close/>
                    <a:moveTo>
                      <a:pt x="97" y="294"/>
                    </a:moveTo>
                    <a:cubicBezTo>
                      <a:pt x="289" y="374"/>
                      <a:pt x="289" y="374"/>
                      <a:pt x="289" y="374"/>
                    </a:cubicBezTo>
                    <a:cubicBezTo>
                      <a:pt x="286" y="381"/>
                      <a:pt x="286" y="381"/>
                      <a:pt x="286" y="381"/>
                    </a:cubicBezTo>
                    <a:cubicBezTo>
                      <a:pt x="94" y="301"/>
                      <a:pt x="94" y="301"/>
                      <a:pt x="94" y="301"/>
                    </a:cubicBezTo>
                    <a:lnTo>
                      <a:pt x="97" y="294"/>
                    </a:lnTo>
                    <a:close/>
                    <a:moveTo>
                      <a:pt x="83" y="327"/>
                    </a:moveTo>
                    <a:cubicBezTo>
                      <a:pt x="275" y="407"/>
                      <a:pt x="275" y="407"/>
                      <a:pt x="275" y="407"/>
                    </a:cubicBezTo>
                    <a:cubicBezTo>
                      <a:pt x="272" y="414"/>
                      <a:pt x="272" y="414"/>
                      <a:pt x="272" y="414"/>
                    </a:cubicBezTo>
                    <a:cubicBezTo>
                      <a:pt x="80" y="334"/>
                      <a:pt x="80" y="334"/>
                      <a:pt x="80" y="334"/>
                    </a:cubicBezTo>
                    <a:lnTo>
                      <a:pt x="83" y="32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98" name="Google Shape;698;p38"/>
              <p:cNvGrpSpPr/>
              <p:nvPr/>
            </p:nvGrpSpPr>
            <p:grpSpPr>
              <a:xfrm>
                <a:off x="7846784" y="4529415"/>
                <a:ext cx="1032217" cy="1167701"/>
                <a:chOff x="7846784" y="4529415"/>
                <a:chExt cx="1032217" cy="1167701"/>
              </a:xfrm>
            </p:grpSpPr>
            <p:grpSp>
              <p:nvGrpSpPr>
                <p:cNvPr id="699" name="Google Shape;699;p38"/>
                <p:cNvGrpSpPr/>
                <p:nvPr/>
              </p:nvGrpSpPr>
              <p:grpSpPr>
                <a:xfrm>
                  <a:off x="7846784" y="4529415"/>
                  <a:ext cx="1032217" cy="1167701"/>
                  <a:chOff x="7846784" y="4529415"/>
                  <a:chExt cx="1032217" cy="1167701"/>
                </a:xfrm>
              </p:grpSpPr>
              <p:sp>
                <p:nvSpPr>
                  <p:cNvPr id="700" name="Google Shape;700;p38"/>
                  <p:cNvSpPr/>
                  <p:nvPr/>
                </p:nvSpPr>
                <p:spPr>
                  <a:xfrm>
                    <a:off x="7846784" y="4529415"/>
                    <a:ext cx="1032217" cy="1167701"/>
                  </a:xfrm>
                  <a:custGeom>
                    <a:rect b="b" l="l" r="r" t="t"/>
                    <a:pathLst>
                      <a:path extrusionOk="0" h="583" w="515">
                        <a:moveTo>
                          <a:pt x="481" y="116"/>
                        </a:moveTo>
                        <a:cubicBezTo>
                          <a:pt x="225" y="9"/>
                          <a:pt x="225" y="9"/>
                          <a:pt x="225" y="9"/>
                        </a:cubicBezTo>
                        <a:cubicBezTo>
                          <a:pt x="202" y="0"/>
                          <a:pt x="175" y="10"/>
                          <a:pt x="166" y="34"/>
                        </a:cubicBezTo>
                        <a:cubicBezTo>
                          <a:pt x="10" y="408"/>
                          <a:pt x="10" y="408"/>
                          <a:pt x="10" y="408"/>
                        </a:cubicBezTo>
                        <a:cubicBezTo>
                          <a:pt x="0" y="431"/>
                          <a:pt x="11" y="457"/>
                          <a:pt x="34" y="467"/>
                        </a:cubicBezTo>
                        <a:cubicBezTo>
                          <a:pt x="128" y="506"/>
                          <a:pt x="128" y="506"/>
                          <a:pt x="128" y="506"/>
                        </a:cubicBezTo>
                        <a:cubicBezTo>
                          <a:pt x="129" y="505"/>
                          <a:pt x="130" y="504"/>
                          <a:pt x="131" y="503"/>
                        </a:cubicBezTo>
                        <a:cubicBezTo>
                          <a:pt x="108" y="493"/>
                          <a:pt x="108" y="493"/>
                          <a:pt x="108" y="493"/>
                        </a:cubicBezTo>
                        <a:cubicBezTo>
                          <a:pt x="89" y="485"/>
                          <a:pt x="79" y="467"/>
                          <a:pt x="82" y="448"/>
                        </a:cubicBezTo>
                        <a:cubicBezTo>
                          <a:pt x="36" y="429"/>
                          <a:pt x="36" y="429"/>
                          <a:pt x="36" y="429"/>
                        </a:cubicBezTo>
                        <a:cubicBezTo>
                          <a:pt x="199" y="37"/>
                          <a:pt x="199" y="37"/>
                          <a:pt x="199" y="37"/>
                        </a:cubicBezTo>
                        <a:cubicBezTo>
                          <a:pt x="480" y="154"/>
                          <a:pt x="480" y="154"/>
                          <a:pt x="480" y="154"/>
                        </a:cubicBezTo>
                        <a:cubicBezTo>
                          <a:pt x="316" y="546"/>
                          <a:pt x="316" y="546"/>
                          <a:pt x="316" y="546"/>
                        </a:cubicBezTo>
                        <a:cubicBezTo>
                          <a:pt x="274" y="528"/>
                          <a:pt x="274" y="528"/>
                          <a:pt x="274" y="528"/>
                        </a:cubicBezTo>
                        <a:cubicBezTo>
                          <a:pt x="262" y="543"/>
                          <a:pt x="240" y="548"/>
                          <a:pt x="221" y="540"/>
                        </a:cubicBezTo>
                        <a:cubicBezTo>
                          <a:pt x="198" y="531"/>
                          <a:pt x="198" y="531"/>
                          <a:pt x="198" y="531"/>
                        </a:cubicBezTo>
                        <a:cubicBezTo>
                          <a:pt x="198" y="533"/>
                          <a:pt x="198" y="534"/>
                          <a:pt x="198" y="535"/>
                        </a:cubicBezTo>
                        <a:cubicBezTo>
                          <a:pt x="290" y="574"/>
                          <a:pt x="290" y="574"/>
                          <a:pt x="290" y="574"/>
                        </a:cubicBezTo>
                        <a:cubicBezTo>
                          <a:pt x="313" y="583"/>
                          <a:pt x="340" y="572"/>
                          <a:pt x="350" y="549"/>
                        </a:cubicBezTo>
                        <a:cubicBezTo>
                          <a:pt x="506" y="175"/>
                          <a:pt x="506" y="175"/>
                          <a:pt x="506" y="175"/>
                        </a:cubicBezTo>
                        <a:cubicBezTo>
                          <a:pt x="515" y="152"/>
                          <a:pt x="504" y="125"/>
                          <a:pt x="481" y="116"/>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1" name="Google Shape;701;p38"/>
                  <p:cNvSpPr/>
                  <p:nvPr/>
                </p:nvSpPr>
                <p:spPr>
                  <a:xfrm>
                    <a:off x="8005131" y="5388044"/>
                    <a:ext cx="410685" cy="304839"/>
                  </a:xfrm>
                  <a:custGeom>
                    <a:rect b="b" l="l" r="r" t="t"/>
                    <a:pathLst>
                      <a:path extrusionOk="0" h="152" w="205">
                        <a:moveTo>
                          <a:pt x="142" y="111"/>
                        </a:moveTo>
                        <a:cubicBezTo>
                          <a:pt x="161" y="119"/>
                          <a:pt x="183" y="114"/>
                          <a:pt x="195" y="99"/>
                        </a:cubicBezTo>
                        <a:cubicBezTo>
                          <a:pt x="198" y="96"/>
                          <a:pt x="200" y="92"/>
                          <a:pt x="202" y="89"/>
                        </a:cubicBezTo>
                        <a:cubicBezTo>
                          <a:pt x="205" y="81"/>
                          <a:pt x="205" y="81"/>
                          <a:pt x="205" y="81"/>
                        </a:cubicBezTo>
                        <a:cubicBezTo>
                          <a:pt x="9" y="0"/>
                          <a:pt x="9" y="0"/>
                          <a:pt x="9" y="0"/>
                        </a:cubicBezTo>
                        <a:cubicBezTo>
                          <a:pt x="6" y="7"/>
                          <a:pt x="6" y="7"/>
                          <a:pt x="6" y="7"/>
                        </a:cubicBezTo>
                        <a:cubicBezTo>
                          <a:pt x="4" y="11"/>
                          <a:pt x="3" y="15"/>
                          <a:pt x="3" y="19"/>
                        </a:cubicBezTo>
                        <a:cubicBezTo>
                          <a:pt x="0" y="38"/>
                          <a:pt x="10" y="56"/>
                          <a:pt x="29" y="64"/>
                        </a:cubicBezTo>
                        <a:cubicBezTo>
                          <a:pt x="52" y="74"/>
                          <a:pt x="52" y="74"/>
                          <a:pt x="52" y="74"/>
                        </a:cubicBezTo>
                        <a:cubicBezTo>
                          <a:pt x="51" y="75"/>
                          <a:pt x="50" y="76"/>
                          <a:pt x="49" y="77"/>
                        </a:cubicBezTo>
                        <a:cubicBezTo>
                          <a:pt x="45" y="82"/>
                          <a:pt x="43" y="85"/>
                          <a:pt x="41" y="90"/>
                        </a:cubicBezTo>
                        <a:cubicBezTo>
                          <a:pt x="32" y="110"/>
                          <a:pt x="42" y="134"/>
                          <a:pt x="63" y="143"/>
                        </a:cubicBezTo>
                        <a:cubicBezTo>
                          <a:pt x="83" y="152"/>
                          <a:pt x="107" y="142"/>
                          <a:pt x="116" y="121"/>
                        </a:cubicBezTo>
                        <a:cubicBezTo>
                          <a:pt x="118" y="116"/>
                          <a:pt x="119" y="112"/>
                          <a:pt x="119" y="106"/>
                        </a:cubicBezTo>
                        <a:cubicBezTo>
                          <a:pt x="119" y="105"/>
                          <a:pt x="119" y="104"/>
                          <a:pt x="119" y="102"/>
                        </a:cubicBezTo>
                        <a:lnTo>
                          <a:pt x="142" y="111"/>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2" name="Google Shape;702;p38"/>
                  <p:cNvSpPr/>
                  <p:nvPr/>
                </p:nvSpPr>
                <p:spPr>
                  <a:xfrm>
                    <a:off x="8079647" y="5258488"/>
                    <a:ext cx="390363" cy="173589"/>
                  </a:xfrm>
                  <a:custGeom>
                    <a:rect b="b" l="l" r="r" t="t"/>
                    <a:pathLst>
                      <a:path extrusionOk="0" h="205" w="461">
                        <a:moveTo>
                          <a:pt x="461" y="189"/>
                        </a:moveTo>
                        <a:lnTo>
                          <a:pt x="7" y="0"/>
                        </a:lnTo>
                        <a:lnTo>
                          <a:pt x="0" y="16"/>
                        </a:lnTo>
                        <a:lnTo>
                          <a:pt x="454" y="205"/>
                        </a:lnTo>
                        <a:lnTo>
                          <a:pt x="461" y="18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3" name="Google Shape;703;p38"/>
                  <p:cNvSpPr/>
                  <p:nvPr/>
                </p:nvSpPr>
                <p:spPr>
                  <a:xfrm>
                    <a:off x="8107591" y="5192439"/>
                    <a:ext cx="390363" cy="173589"/>
                  </a:xfrm>
                  <a:custGeom>
                    <a:rect b="b" l="l" r="r" t="t"/>
                    <a:pathLst>
                      <a:path extrusionOk="0" h="205" w="461">
                        <a:moveTo>
                          <a:pt x="461" y="189"/>
                        </a:moveTo>
                        <a:lnTo>
                          <a:pt x="7" y="0"/>
                        </a:lnTo>
                        <a:lnTo>
                          <a:pt x="0" y="16"/>
                        </a:lnTo>
                        <a:lnTo>
                          <a:pt x="454" y="205"/>
                        </a:lnTo>
                        <a:lnTo>
                          <a:pt x="461" y="18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4" name="Google Shape;704;p38"/>
                  <p:cNvSpPr/>
                  <p:nvPr/>
                </p:nvSpPr>
                <p:spPr>
                  <a:xfrm>
                    <a:off x="8135534" y="5123851"/>
                    <a:ext cx="390363" cy="176129"/>
                  </a:xfrm>
                  <a:custGeom>
                    <a:rect b="b" l="l" r="r" t="t"/>
                    <a:pathLst>
                      <a:path extrusionOk="0" h="208" w="461">
                        <a:moveTo>
                          <a:pt x="461" y="189"/>
                        </a:moveTo>
                        <a:lnTo>
                          <a:pt x="7" y="0"/>
                        </a:lnTo>
                        <a:lnTo>
                          <a:pt x="0" y="19"/>
                        </a:lnTo>
                        <a:lnTo>
                          <a:pt x="454" y="208"/>
                        </a:lnTo>
                        <a:lnTo>
                          <a:pt x="461" y="18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5" name="Google Shape;705;p38"/>
                  <p:cNvSpPr/>
                  <p:nvPr/>
                </p:nvSpPr>
                <p:spPr>
                  <a:xfrm>
                    <a:off x="8163478" y="5057802"/>
                    <a:ext cx="390363" cy="174435"/>
                  </a:xfrm>
                  <a:custGeom>
                    <a:rect b="b" l="l" r="r" t="t"/>
                    <a:pathLst>
                      <a:path extrusionOk="0" h="206" w="461">
                        <a:moveTo>
                          <a:pt x="461" y="189"/>
                        </a:moveTo>
                        <a:lnTo>
                          <a:pt x="7" y="0"/>
                        </a:lnTo>
                        <a:lnTo>
                          <a:pt x="0" y="17"/>
                        </a:lnTo>
                        <a:lnTo>
                          <a:pt x="454" y="206"/>
                        </a:lnTo>
                        <a:lnTo>
                          <a:pt x="461" y="18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6" name="Google Shape;706;p38"/>
                  <p:cNvSpPr/>
                  <p:nvPr/>
                </p:nvSpPr>
                <p:spPr>
                  <a:xfrm>
                    <a:off x="8191421" y="4991754"/>
                    <a:ext cx="390363" cy="174435"/>
                  </a:xfrm>
                  <a:custGeom>
                    <a:rect b="b" l="l" r="r" t="t"/>
                    <a:pathLst>
                      <a:path extrusionOk="0" h="206" w="461">
                        <a:moveTo>
                          <a:pt x="461" y="189"/>
                        </a:moveTo>
                        <a:lnTo>
                          <a:pt x="7" y="0"/>
                        </a:lnTo>
                        <a:lnTo>
                          <a:pt x="0" y="17"/>
                        </a:lnTo>
                        <a:lnTo>
                          <a:pt x="454" y="206"/>
                        </a:lnTo>
                        <a:lnTo>
                          <a:pt x="461" y="18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7" name="Google Shape;707;p38"/>
                  <p:cNvSpPr/>
                  <p:nvPr/>
                </p:nvSpPr>
                <p:spPr>
                  <a:xfrm>
                    <a:off x="8217671" y="4925706"/>
                    <a:ext cx="390363" cy="174435"/>
                  </a:xfrm>
                  <a:custGeom>
                    <a:rect b="b" l="l" r="r" t="t"/>
                    <a:pathLst>
                      <a:path extrusionOk="0" h="206" w="461">
                        <a:moveTo>
                          <a:pt x="461" y="189"/>
                        </a:moveTo>
                        <a:lnTo>
                          <a:pt x="7" y="0"/>
                        </a:lnTo>
                        <a:lnTo>
                          <a:pt x="0" y="16"/>
                        </a:lnTo>
                        <a:lnTo>
                          <a:pt x="454" y="206"/>
                        </a:lnTo>
                        <a:lnTo>
                          <a:pt x="461" y="18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708" name="Google Shape;708;p38"/>
                <p:cNvSpPr/>
                <p:nvPr/>
              </p:nvSpPr>
              <p:spPr>
                <a:xfrm>
                  <a:off x="8249849" y="4851189"/>
                  <a:ext cx="390363" cy="174435"/>
                </a:xfrm>
                <a:custGeom>
                  <a:rect b="b" l="l" r="r" t="t"/>
                  <a:pathLst>
                    <a:path extrusionOk="0" h="206" w="461">
                      <a:moveTo>
                        <a:pt x="461" y="190"/>
                      </a:moveTo>
                      <a:lnTo>
                        <a:pt x="7" y="0"/>
                      </a:lnTo>
                      <a:lnTo>
                        <a:pt x="0" y="17"/>
                      </a:lnTo>
                      <a:lnTo>
                        <a:pt x="454" y="206"/>
                      </a:lnTo>
                      <a:lnTo>
                        <a:pt x="461" y="19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9" name="Google Shape;709;p38"/>
                <p:cNvSpPr/>
                <p:nvPr/>
              </p:nvSpPr>
              <p:spPr>
                <a:xfrm>
                  <a:off x="8277792" y="4783448"/>
                  <a:ext cx="390363" cy="176129"/>
                </a:xfrm>
                <a:custGeom>
                  <a:rect b="b" l="l" r="r" t="t"/>
                  <a:pathLst>
                    <a:path extrusionOk="0" h="208" w="461">
                      <a:moveTo>
                        <a:pt x="461" y="189"/>
                      </a:moveTo>
                      <a:lnTo>
                        <a:pt x="7" y="0"/>
                      </a:lnTo>
                      <a:lnTo>
                        <a:pt x="0" y="19"/>
                      </a:lnTo>
                      <a:lnTo>
                        <a:pt x="454" y="208"/>
                      </a:lnTo>
                      <a:lnTo>
                        <a:pt x="461" y="18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710" name="Google Shape;710;p38"/>
              <p:cNvSpPr/>
              <p:nvPr/>
            </p:nvSpPr>
            <p:spPr>
              <a:xfrm>
                <a:off x="8193961" y="1911190"/>
                <a:ext cx="931451" cy="629153"/>
              </a:xfrm>
              <a:custGeom>
                <a:rect b="b" l="l" r="r" t="t"/>
                <a:pathLst>
                  <a:path extrusionOk="0" h="314" w="465">
                    <a:moveTo>
                      <a:pt x="380" y="85"/>
                    </a:moveTo>
                    <a:cubicBezTo>
                      <a:pt x="329" y="67"/>
                      <a:pt x="352" y="90"/>
                      <a:pt x="332" y="57"/>
                    </a:cubicBezTo>
                    <a:cubicBezTo>
                      <a:pt x="322" y="41"/>
                      <a:pt x="316" y="0"/>
                      <a:pt x="316" y="0"/>
                    </a:cubicBezTo>
                    <a:cubicBezTo>
                      <a:pt x="292" y="3"/>
                      <a:pt x="292" y="3"/>
                      <a:pt x="292" y="3"/>
                    </a:cubicBezTo>
                    <a:cubicBezTo>
                      <a:pt x="295" y="59"/>
                      <a:pt x="295" y="59"/>
                      <a:pt x="295" y="59"/>
                    </a:cubicBezTo>
                    <a:cubicBezTo>
                      <a:pt x="218" y="68"/>
                      <a:pt x="218" y="68"/>
                      <a:pt x="218" y="68"/>
                    </a:cubicBezTo>
                    <a:cubicBezTo>
                      <a:pt x="206" y="69"/>
                      <a:pt x="206" y="69"/>
                      <a:pt x="206" y="69"/>
                    </a:cubicBezTo>
                    <a:cubicBezTo>
                      <a:pt x="131" y="78"/>
                      <a:pt x="131" y="78"/>
                      <a:pt x="131" y="78"/>
                    </a:cubicBezTo>
                    <a:cubicBezTo>
                      <a:pt x="120" y="23"/>
                      <a:pt x="120" y="23"/>
                      <a:pt x="120" y="23"/>
                    </a:cubicBezTo>
                    <a:cubicBezTo>
                      <a:pt x="96" y="26"/>
                      <a:pt x="96" y="26"/>
                      <a:pt x="96" y="26"/>
                    </a:cubicBezTo>
                    <a:cubicBezTo>
                      <a:pt x="96" y="26"/>
                      <a:pt x="100" y="67"/>
                      <a:pt x="94" y="85"/>
                    </a:cubicBezTo>
                    <a:cubicBezTo>
                      <a:pt x="82" y="121"/>
                      <a:pt x="99" y="94"/>
                      <a:pt x="54" y="123"/>
                    </a:cubicBezTo>
                    <a:cubicBezTo>
                      <a:pt x="9" y="153"/>
                      <a:pt x="0" y="213"/>
                      <a:pt x="12" y="314"/>
                    </a:cubicBezTo>
                    <a:cubicBezTo>
                      <a:pt x="232" y="288"/>
                      <a:pt x="232" y="288"/>
                      <a:pt x="232" y="288"/>
                    </a:cubicBezTo>
                    <a:cubicBezTo>
                      <a:pt x="244" y="286"/>
                      <a:pt x="244" y="286"/>
                      <a:pt x="244" y="286"/>
                    </a:cubicBezTo>
                    <a:cubicBezTo>
                      <a:pt x="465" y="260"/>
                      <a:pt x="465" y="260"/>
                      <a:pt x="465" y="260"/>
                    </a:cubicBezTo>
                    <a:cubicBezTo>
                      <a:pt x="453" y="160"/>
                      <a:pt x="430" y="103"/>
                      <a:pt x="380" y="85"/>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1" name="Google Shape;711;p38"/>
              <p:cNvSpPr/>
              <p:nvPr/>
            </p:nvSpPr>
            <p:spPr>
              <a:xfrm>
                <a:off x="8219365" y="2423489"/>
                <a:ext cx="913669" cy="154960"/>
              </a:xfrm>
              <a:custGeom>
                <a:rect b="b" l="l" r="r" t="t"/>
                <a:pathLst>
                  <a:path extrusionOk="0" h="183" w="1079">
                    <a:moveTo>
                      <a:pt x="1079" y="57"/>
                    </a:moveTo>
                    <a:lnTo>
                      <a:pt x="7" y="183"/>
                    </a:lnTo>
                    <a:lnTo>
                      <a:pt x="0" y="126"/>
                    </a:lnTo>
                    <a:lnTo>
                      <a:pt x="1072" y="0"/>
                    </a:lnTo>
                    <a:lnTo>
                      <a:pt x="1079" y="5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2" name="Google Shape;712;p38"/>
              <p:cNvSpPr/>
              <p:nvPr/>
            </p:nvSpPr>
            <p:spPr>
              <a:xfrm>
                <a:off x="8453921" y="2072924"/>
                <a:ext cx="382742" cy="385282"/>
              </a:xfrm>
              <a:custGeom>
                <a:rect b="b" l="l" r="r" t="t"/>
                <a:pathLst>
                  <a:path extrusionOk="0" h="192" w="191">
                    <a:moveTo>
                      <a:pt x="5" y="107"/>
                    </a:moveTo>
                    <a:cubicBezTo>
                      <a:pt x="0" y="57"/>
                      <a:pt x="35" y="12"/>
                      <a:pt x="85" y="6"/>
                    </a:cubicBezTo>
                    <a:cubicBezTo>
                      <a:pt x="135" y="0"/>
                      <a:pt x="180" y="36"/>
                      <a:pt x="185" y="85"/>
                    </a:cubicBezTo>
                    <a:cubicBezTo>
                      <a:pt x="191" y="135"/>
                      <a:pt x="156" y="180"/>
                      <a:pt x="106" y="186"/>
                    </a:cubicBezTo>
                    <a:cubicBezTo>
                      <a:pt x="56" y="192"/>
                      <a:pt x="11" y="156"/>
                      <a:pt x="5" y="10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3" name="Google Shape;713;p38"/>
              <p:cNvSpPr/>
              <p:nvPr/>
            </p:nvSpPr>
            <p:spPr>
              <a:xfrm>
                <a:off x="8477631" y="2100868"/>
                <a:ext cx="332782" cy="326855"/>
              </a:xfrm>
              <a:custGeom>
                <a:rect b="b" l="l" r="r" t="t"/>
                <a:pathLst>
                  <a:path extrusionOk="0" h="163" w="166">
                    <a:moveTo>
                      <a:pt x="67" y="163"/>
                    </a:moveTo>
                    <a:cubicBezTo>
                      <a:pt x="62" y="162"/>
                      <a:pt x="59" y="157"/>
                      <a:pt x="60" y="151"/>
                    </a:cubicBezTo>
                    <a:cubicBezTo>
                      <a:pt x="61" y="146"/>
                      <a:pt x="66" y="142"/>
                      <a:pt x="71" y="143"/>
                    </a:cubicBezTo>
                    <a:cubicBezTo>
                      <a:pt x="77" y="144"/>
                      <a:pt x="80" y="150"/>
                      <a:pt x="79" y="155"/>
                    </a:cubicBezTo>
                    <a:cubicBezTo>
                      <a:pt x="78" y="160"/>
                      <a:pt x="74" y="163"/>
                      <a:pt x="69" y="163"/>
                    </a:cubicBezTo>
                    <a:cubicBezTo>
                      <a:pt x="69" y="163"/>
                      <a:pt x="68" y="163"/>
                      <a:pt x="67" y="163"/>
                    </a:cubicBezTo>
                    <a:close/>
                    <a:moveTo>
                      <a:pt x="105" y="152"/>
                    </a:moveTo>
                    <a:cubicBezTo>
                      <a:pt x="103" y="147"/>
                      <a:pt x="105" y="141"/>
                      <a:pt x="110" y="139"/>
                    </a:cubicBezTo>
                    <a:cubicBezTo>
                      <a:pt x="115" y="136"/>
                      <a:pt x="121" y="139"/>
                      <a:pt x="123" y="144"/>
                    </a:cubicBezTo>
                    <a:cubicBezTo>
                      <a:pt x="125" y="149"/>
                      <a:pt x="123" y="155"/>
                      <a:pt x="118" y="157"/>
                    </a:cubicBezTo>
                    <a:cubicBezTo>
                      <a:pt x="117" y="158"/>
                      <a:pt x="115" y="158"/>
                      <a:pt x="114" y="158"/>
                    </a:cubicBezTo>
                    <a:cubicBezTo>
                      <a:pt x="110" y="158"/>
                      <a:pt x="107" y="156"/>
                      <a:pt x="105" y="152"/>
                    </a:cubicBezTo>
                    <a:close/>
                    <a:moveTo>
                      <a:pt x="23" y="138"/>
                    </a:moveTo>
                    <a:cubicBezTo>
                      <a:pt x="19" y="134"/>
                      <a:pt x="19" y="128"/>
                      <a:pt x="23" y="124"/>
                    </a:cubicBezTo>
                    <a:cubicBezTo>
                      <a:pt x="28" y="120"/>
                      <a:pt x="34" y="121"/>
                      <a:pt x="38" y="125"/>
                    </a:cubicBezTo>
                    <a:cubicBezTo>
                      <a:pt x="41" y="129"/>
                      <a:pt x="41" y="135"/>
                      <a:pt x="37" y="139"/>
                    </a:cubicBezTo>
                    <a:cubicBezTo>
                      <a:pt x="35" y="140"/>
                      <a:pt x="33" y="141"/>
                      <a:pt x="30" y="141"/>
                    </a:cubicBezTo>
                    <a:cubicBezTo>
                      <a:pt x="28" y="141"/>
                      <a:pt x="25" y="140"/>
                      <a:pt x="23" y="138"/>
                    </a:cubicBezTo>
                    <a:close/>
                    <a:moveTo>
                      <a:pt x="142" y="126"/>
                    </a:moveTo>
                    <a:cubicBezTo>
                      <a:pt x="137" y="123"/>
                      <a:pt x="135" y="117"/>
                      <a:pt x="138" y="112"/>
                    </a:cubicBezTo>
                    <a:cubicBezTo>
                      <a:pt x="141" y="108"/>
                      <a:pt x="147" y="106"/>
                      <a:pt x="152" y="109"/>
                    </a:cubicBezTo>
                    <a:cubicBezTo>
                      <a:pt x="156" y="111"/>
                      <a:pt x="158" y="117"/>
                      <a:pt x="155" y="122"/>
                    </a:cubicBezTo>
                    <a:cubicBezTo>
                      <a:pt x="154" y="126"/>
                      <a:pt x="150" y="127"/>
                      <a:pt x="147" y="127"/>
                    </a:cubicBezTo>
                    <a:cubicBezTo>
                      <a:pt x="145" y="127"/>
                      <a:pt x="143" y="127"/>
                      <a:pt x="142" y="126"/>
                    </a:cubicBezTo>
                    <a:close/>
                    <a:moveTo>
                      <a:pt x="1" y="92"/>
                    </a:moveTo>
                    <a:cubicBezTo>
                      <a:pt x="0" y="92"/>
                      <a:pt x="0" y="92"/>
                      <a:pt x="0" y="92"/>
                    </a:cubicBezTo>
                    <a:cubicBezTo>
                      <a:pt x="0" y="92"/>
                      <a:pt x="0" y="92"/>
                      <a:pt x="0" y="92"/>
                    </a:cubicBezTo>
                    <a:cubicBezTo>
                      <a:pt x="0" y="86"/>
                      <a:pt x="4" y="81"/>
                      <a:pt x="10" y="81"/>
                    </a:cubicBezTo>
                    <a:cubicBezTo>
                      <a:pt x="15" y="80"/>
                      <a:pt x="20" y="84"/>
                      <a:pt x="21" y="89"/>
                    </a:cubicBezTo>
                    <a:cubicBezTo>
                      <a:pt x="21" y="90"/>
                      <a:pt x="21" y="90"/>
                      <a:pt x="21" y="90"/>
                    </a:cubicBezTo>
                    <a:cubicBezTo>
                      <a:pt x="22" y="95"/>
                      <a:pt x="18" y="100"/>
                      <a:pt x="13" y="101"/>
                    </a:cubicBezTo>
                    <a:cubicBezTo>
                      <a:pt x="12" y="101"/>
                      <a:pt x="11" y="101"/>
                      <a:pt x="11" y="101"/>
                    </a:cubicBezTo>
                    <a:cubicBezTo>
                      <a:pt x="6" y="101"/>
                      <a:pt x="1" y="97"/>
                      <a:pt x="1" y="92"/>
                    </a:cubicBezTo>
                    <a:close/>
                    <a:moveTo>
                      <a:pt x="146" y="75"/>
                    </a:moveTo>
                    <a:cubicBezTo>
                      <a:pt x="145" y="69"/>
                      <a:pt x="149" y="64"/>
                      <a:pt x="154" y="63"/>
                    </a:cubicBezTo>
                    <a:cubicBezTo>
                      <a:pt x="160" y="63"/>
                      <a:pt x="165" y="67"/>
                      <a:pt x="165" y="72"/>
                    </a:cubicBezTo>
                    <a:cubicBezTo>
                      <a:pt x="166" y="78"/>
                      <a:pt x="162" y="83"/>
                      <a:pt x="157" y="83"/>
                    </a:cubicBezTo>
                    <a:cubicBezTo>
                      <a:pt x="156" y="83"/>
                      <a:pt x="156" y="83"/>
                      <a:pt x="155" y="83"/>
                    </a:cubicBezTo>
                    <a:cubicBezTo>
                      <a:pt x="150" y="83"/>
                      <a:pt x="146" y="80"/>
                      <a:pt x="146" y="75"/>
                    </a:cubicBezTo>
                    <a:close/>
                    <a:moveTo>
                      <a:pt x="15" y="55"/>
                    </a:moveTo>
                    <a:cubicBezTo>
                      <a:pt x="10" y="53"/>
                      <a:pt x="9" y="46"/>
                      <a:pt x="11" y="42"/>
                    </a:cubicBezTo>
                    <a:cubicBezTo>
                      <a:pt x="14" y="37"/>
                      <a:pt x="20" y="35"/>
                      <a:pt x="25" y="38"/>
                    </a:cubicBezTo>
                    <a:cubicBezTo>
                      <a:pt x="30" y="41"/>
                      <a:pt x="32" y="47"/>
                      <a:pt x="29" y="51"/>
                    </a:cubicBezTo>
                    <a:cubicBezTo>
                      <a:pt x="27" y="55"/>
                      <a:pt x="24" y="57"/>
                      <a:pt x="20" y="57"/>
                    </a:cubicBezTo>
                    <a:cubicBezTo>
                      <a:pt x="18" y="57"/>
                      <a:pt x="17" y="56"/>
                      <a:pt x="15" y="55"/>
                    </a:cubicBezTo>
                    <a:close/>
                    <a:moveTo>
                      <a:pt x="129" y="40"/>
                    </a:moveTo>
                    <a:cubicBezTo>
                      <a:pt x="126" y="36"/>
                      <a:pt x="126" y="29"/>
                      <a:pt x="130" y="25"/>
                    </a:cubicBezTo>
                    <a:cubicBezTo>
                      <a:pt x="134" y="22"/>
                      <a:pt x="140" y="22"/>
                      <a:pt x="144" y="26"/>
                    </a:cubicBezTo>
                    <a:cubicBezTo>
                      <a:pt x="148" y="30"/>
                      <a:pt x="148" y="36"/>
                      <a:pt x="143" y="40"/>
                    </a:cubicBezTo>
                    <a:cubicBezTo>
                      <a:pt x="142" y="42"/>
                      <a:pt x="139" y="43"/>
                      <a:pt x="137" y="43"/>
                    </a:cubicBezTo>
                    <a:cubicBezTo>
                      <a:pt x="134" y="43"/>
                      <a:pt x="131" y="42"/>
                      <a:pt x="129" y="40"/>
                    </a:cubicBezTo>
                    <a:close/>
                    <a:moveTo>
                      <a:pt x="44" y="20"/>
                    </a:moveTo>
                    <a:cubicBezTo>
                      <a:pt x="42" y="15"/>
                      <a:pt x="44" y="9"/>
                      <a:pt x="49" y="7"/>
                    </a:cubicBezTo>
                    <a:cubicBezTo>
                      <a:pt x="54" y="5"/>
                      <a:pt x="60" y="7"/>
                      <a:pt x="62" y="12"/>
                    </a:cubicBezTo>
                    <a:cubicBezTo>
                      <a:pt x="64" y="17"/>
                      <a:pt x="62" y="21"/>
                      <a:pt x="57" y="25"/>
                    </a:cubicBezTo>
                    <a:cubicBezTo>
                      <a:pt x="57" y="25"/>
                      <a:pt x="57" y="25"/>
                      <a:pt x="57" y="25"/>
                    </a:cubicBezTo>
                    <a:cubicBezTo>
                      <a:pt x="56" y="25"/>
                      <a:pt x="54" y="26"/>
                      <a:pt x="53" y="26"/>
                    </a:cubicBezTo>
                    <a:cubicBezTo>
                      <a:pt x="49" y="26"/>
                      <a:pt x="46" y="24"/>
                      <a:pt x="44" y="20"/>
                    </a:cubicBezTo>
                    <a:close/>
                    <a:moveTo>
                      <a:pt x="96" y="21"/>
                    </a:moveTo>
                    <a:cubicBezTo>
                      <a:pt x="96" y="21"/>
                      <a:pt x="96" y="21"/>
                      <a:pt x="96" y="21"/>
                    </a:cubicBezTo>
                    <a:cubicBezTo>
                      <a:pt x="90" y="20"/>
                      <a:pt x="87" y="14"/>
                      <a:pt x="88" y="9"/>
                    </a:cubicBezTo>
                    <a:cubicBezTo>
                      <a:pt x="89" y="3"/>
                      <a:pt x="94" y="0"/>
                      <a:pt x="100" y="1"/>
                    </a:cubicBezTo>
                    <a:cubicBezTo>
                      <a:pt x="105" y="2"/>
                      <a:pt x="108" y="7"/>
                      <a:pt x="107" y="13"/>
                    </a:cubicBezTo>
                    <a:cubicBezTo>
                      <a:pt x="106" y="18"/>
                      <a:pt x="102" y="21"/>
                      <a:pt x="98" y="21"/>
                    </a:cubicBezTo>
                    <a:cubicBezTo>
                      <a:pt x="97" y="21"/>
                      <a:pt x="96" y="21"/>
                      <a:pt x="96" y="2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4" name="Google Shape;714;p38"/>
              <p:cNvSpPr/>
              <p:nvPr/>
            </p:nvSpPr>
            <p:spPr>
              <a:xfrm>
                <a:off x="8525897" y="2147440"/>
                <a:ext cx="238790" cy="236250"/>
              </a:xfrm>
              <a:custGeom>
                <a:rect b="b" l="l" r="r" t="t"/>
                <a:pathLst>
                  <a:path extrusionOk="0" h="118" w="119">
                    <a:moveTo>
                      <a:pt x="4" y="66"/>
                    </a:moveTo>
                    <a:cubicBezTo>
                      <a:pt x="0" y="35"/>
                      <a:pt x="22" y="7"/>
                      <a:pt x="53" y="3"/>
                    </a:cubicBezTo>
                    <a:cubicBezTo>
                      <a:pt x="84" y="0"/>
                      <a:pt x="111" y="22"/>
                      <a:pt x="115" y="53"/>
                    </a:cubicBezTo>
                    <a:cubicBezTo>
                      <a:pt x="119" y="83"/>
                      <a:pt x="97" y="111"/>
                      <a:pt x="66" y="115"/>
                    </a:cubicBezTo>
                    <a:cubicBezTo>
                      <a:pt x="35" y="118"/>
                      <a:pt x="8" y="96"/>
                      <a:pt x="4" y="66"/>
                    </a:cubicBezTo>
                    <a:close/>
                  </a:path>
                </a:pathLst>
              </a:custGeom>
              <a:solidFill>
                <a:srgbClr val="FBE4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5" name="Google Shape;715;p38"/>
              <p:cNvSpPr/>
              <p:nvPr/>
            </p:nvSpPr>
            <p:spPr>
              <a:xfrm>
                <a:off x="8121139" y="1773166"/>
                <a:ext cx="975483" cy="321774"/>
              </a:xfrm>
              <a:custGeom>
                <a:rect b="b" l="l" r="r" t="t"/>
                <a:pathLst>
                  <a:path extrusionOk="0" h="161" w="487">
                    <a:moveTo>
                      <a:pt x="118" y="149"/>
                    </a:moveTo>
                    <a:cubicBezTo>
                      <a:pt x="112" y="98"/>
                      <a:pt x="112" y="98"/>
                      <a:pt x="112" y="98"/>
                    </a:cubicBezTo>
                    <a:cubicBezTo>
                      <a:pt x="377" y="67"/>
                      <a:pt x="377" y="67"/>
                      <a:pt x="377" y="67"/>
                    </a:cubicBezTo>
                    <a:cubicBezTo>
                      <a:pt x="383" y="118"/>
                      <a:pt x="383" y="118"/>
                      <a:pt x="383" y="118"/>
                    </a:cubicBezTo>
                    <a:cubicBezTo>
                      <a:pt x="487" y="105"/>
                      <a:pt x="487" y="105"/>
                      <a:pt x="487" y="105"/>
                    </a:cubicBezTo>
                    <a:cubicBezTo>
                      <a:pt x="487" y="99"/>
                      <a:pt x="487" y="93"/>
                      <a:pt x="486" y="87"/>
                    </a:cubicBezTo>
                    <a:cubicBezTo>
                      <a:pt x="480" y="36"/>
                      <a:pt x="435" y="0"/>
                      <a:pt x="384" y="6"/>
                    </a:cubicBezTo>
                    <a:cubicBezTo>
                      <a:pt x="86" y="41"/>
                      <a:pt x="86" y="41"/>
                      <a:pt x="86" y="41"/>
                    </a:cubicBezTo>
                    <a:cubicBezTo>
                      <a:pt x="36" y="47"/>
                      <a:pt x="0" y="93"/>
                      <a:pt x="6" y="143"/>
                    </a:cubicBezTo>
                    <a:cubicBezTo>
                      <a:pt x="6" y="149"/>
                      <a:pt x="8" y="156"/>
                      <a:pt x="10" y="161"/>
                    </a:cubicBezTo>
                    <a:lnTo>
                      <a:pt x="118" y="149"/>
                    </a:lnTo>
                    <a:close/>
                  </a:path>
                </a:pathLst>
              </a:custGeom>
              <a:solidFill>
                <a:srgbClr val="FBE4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6" name="Google Shape;716;p38"/>
              <p:cNvSpPr/>
              <p:nvPr/>
            </p:nvSpPr>
            <p:spPr>
              <a:xfrm>
                <a:off x="8131300" y="2012803"/>
                <a:ext cx="226935" cy="82137"/>
              </a:xfrm>
              <a:custGeom>
                <a:rect b="b" l="l" r="r" t="t"/>
                <a:pathLst>
                  <a:path extrusionOk="0" h="41" w="113">
                    <a:moveTo>
                      <a:pt x="0" y="12"/>
                    </a:moveTo>
                    <a:cubicBezTo>
                      <a:pt x="0" y="16"/>
                      <a:pt x="0" y="20"/>
                      <a:pt x="1" y="23"/>
                    </a:cubicBezTo>
                    <a:cubicBezTo>
                      <a:pt x="1" y="29"/>
                      <a:pt x="3" y="36"/>
                      <a:pt x="5" y="41"/>
                    </a:cubicBezTo>
                    <a:cubicBezTo>
                      <a:pt x="113" y="29"/>
                      <a:pt x="113" y="29"/>
                      <a:pt x="113" y="29"/>
                    </a:cubicBezTo>
                    <a:cubicBezTo>
                      <a:pt x="109" y="0"/>
                      <a:pt x="109" y="0"/>
                      <a:pt x="109" y="0"/>
                    </a:cubicBezTo>
                    <a:lnTo>
                      <a:pt x="0" y="12"/>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7" name="Google Shape;717;p38"/>
              <p:cNvSpPr/>
              <p:nvPr/>
            </p:nvSpPr>
            <p:spPr>
              <a:xfrm>
                <a:off x="8880695" y="1924739"/>
                <a:ext cx="215927" cy="84677"/>
              </a:xfrm>
              <a:custGeom>
                <a:rect b="b" l="l" r="r" t="t"/>
                <a:pathLst>
                  <a:path extrusionOk="0" h="42" w="108">
                    <a:moveTo>
                      <a:pt x="0" y="13"/>
                    </a:moveTo>
                    <a:cubicBezTo>
                      <a:pt x="4" y="42"/>
                      <a:pt x="4" y="42"/>
                      <a:pt x="4" y="42"/>
                    </a:cubicBezTo>
                    <a:cubicBezTo>
                      <a:pt x="108" y="29"/>
                      <a:pt x="108" y="29"/>
                      <a:pt x="108" y="29"/>
                    </a:cubicBezTo>
                    <a:cubicBezTo>
                      <a:pt x="108" y="23"/>
                      <a:pt x="108" y="17"/>
                      <a:pt x="107" y="11"/>
                    </a:cubicBezTo>
                    <a:cubicBezTo>
                      <a:pt x="107" y="7"/>
                      <a:pt x="106" y="4"/>
                      <a:pt x="106" y="0"/>
                    </a:cubicBezTo>
                    <a:lnTo>
                      <a:pt x="0" y="1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8" name="Google Shape;718;p38"/>
              <p:cNvSpPr/>
              <p:nvPr/>
            </p:nvSpPr>
            <p:spPr>
              <a:xfrm>
                <a:off x="10869767" y="4669133"/>
                <a:ext cx="538548" cy="258266"/>
              </a:xfrm>
              <a:custGeom>
                <a:rect b="b" l="l" r="r" t="t"/>
                <a:pathLst>
                  <a:path extrusionOk="0" h="129" w="269">
                    <a:moveTo>
                      <a:pt x="264" y="129"/>
                    </a:moveTo>
                    <a:cubicBezTo>
                      <a:pt x="265" y="126"/>
                      <a:pt x="266" y="123"/>
                      <a:pt x="267" y="120"/>
                    </a:cubicBezTo>
                    <a:cubicBezTo>
                      <a:pt x="269" y="112"/>
                      <a:pt x="269" y="104"/>
                      <a:pt x="266" y="95"/>
                    </a:cubicBezTo>
                    <a:cubicBezTo>
                      <a:pt x="265" y="90"/>
                      <a:pt x="263" y="86"/>
                      <a:pt x="261" y="82"/>
                    </a:cubicBezTo>
                    <a:cubicBezTo>
                      <a:pt x="258" y="78"/>
                      <a:pt x="255" y="74"/>
                      <a:pt x="251" y="70"/>
                    </a:cubicBezTo>
                    <a:cubicBezTo>
                      <a:pt x="240" y="60"/>
                      <a:pt x="225" y="55"/>
                      <a:pt x="210" y="56"/>
                    </a:cubicBezTo>
                    <a:cubicBezTo>
                      <a:pt x="205" y="37"/>
                      <a:pt x="187" y="23"/>
                      <a:pt x="167" y="23"/>
                    </a:cubicBezTo>
                    <a:cubicBezTo>
                      <a:pt x="163" y="23"/>
                      <a:pt x="159" y="23"/>
                      <a:pt x="155" y="25"/>
                    </a:cubicBezTo>
                    <a:cubicBezTo>
                      <a:pt x="153" y="20"/>
                      <a:pt x="150" y="16"/>
                      <a:pt x="146" y="13"/>
                    </a:cubicBezTo>
                    <a:cubicBezTo>
                      <a:pt x="143" y="11"/>
                      <a:pt x="139" y="8"/>
                      <a:pt x="136" y="6"/>
                    </a:cubicBezTo>
                    <a:cubicBezTo>
                      <a:pt x="129" y="2"/>
                      <a:pt x="121" y="0"/>
                      <a:pt x="113" y="0"/>
                    </a:cubicBezTo>
                    <a:cubicBezTo>
                      <a:pt x="100" y="0"/>
                      <a:pt x="88" y="6"/>
                      <a:pt x="80" y="15"/>
                    </a:cubicBezTo>
                    <a:cubicBezTo>
                      <a:pt x="71" y="24"/>
                      <a:pt x="66" y="36"/>
                      <a:pt x="67" y="48"/>
                    </a:cubicBezTo>
                    <a:cubicBezTo>
                      <a:pt x="67" y="51"/>
                      <a:pt x="67" y="54"/>
                      <a:pt x="68" y="58"/>
                    </a:cubicBezTo>
                    <a:cubicBezTo>
                      <a:pt x="67" y="57"/>
                      <a:pt x="66" y="57"/>
                      <a:pt x="65" y="57"/>
                    </a:cubicBezTo>
                    <a:cubicBezTo>
                      <a:pt x="44" y="57"/>
                      <a:pt x="35" y="73"/>
                      <a:pt x="36" y="89"/>
                    </a:cubicBezTo>
                    <a:cubicBezTo>
                      <a:pt x="29" y="91"/>
                      <a:pt x="23" y="93"/>
                      <a:pt x="17" y="98"/>
                    </a:cubicBezTo>
                    <a:cubicBezTo>
                      <a:pt x="8" y="105"/>
                      <a:pt x="1" y="115"/>
                      <a:pt x="0" y="125"/>
                    </a:cubicBezTo>
                    <a:lnTo>
                      <a:pt x="264" y="12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9" name="Google Shape;719;p38"/>
              <p:cNvSpPr/>
              <p:nvPr/>
            </p:nvSpPr>
            <p:spPr>
              <a:xfrm>
                <a:off x="9697832" y="5260181"/>
                <a:ext cx="398830" cy="398831"/>
              </a:xfrm>
              <a:custGeom>
                <a:rect b="b" l="l" r="r" t="t"/>
                <a:pathLst>
                  <a:path extrusionOk="0" h="199" w="199">
                    <a:moveTo>
                      <a:pt x="127" y="183"/>
                    </a:moveTo>
                    <a:cubicBezTo>
                      <a:pt x="81" y="199"/>
                      <a:pt x="31" y="174"/>
                      <a:pt x="15" y="127"/>
                    </a:cubicBezTo>
                    <a:cubicBezTo>
                      <a:pt x="0" y="81"/>
                      <a:pt x="25" y="31"/>
                      <a:pt x="71" y="15"/>
                    </a:cubicBezTo>
                    <a:cubicBezTo>
                      <a:pt x="117" y="0"/>
                      <a:pt x="167" y="25"/>
                      <a:pt x="183" y="71"/>
                    </a:cubicBezTo>
                    <a:cubicBezTo>
                      <a:pt x="199" y="117"/>
                      <a:pt x="174" y="167"/>
                      <a:pt x="127" y="183"/>
                    </a:cubicBezTo>
                    <a:close/>
                    <a:moveTo>
                      <a:pt x="76" y="32"/>
                    </a:moveTo>
                    <a:cubicBezTo>
                      <a:pt x="39" y="44"/>
                      <a:pt x="19" y="85"/>
                      <a:pt x="32" y="122"/>
                    </a:cubicBezTo>
                    <a:cubicBezTo>
                      <a:pt x="44" y="159"/>
                      <a:pt x="85" y="179"/>
                      <a:pt x="122" y="167"/>
                    </a:cubicBezTo>
                    <a:cubicBezTo>
                      <a:pt x="159" y="154"/>
                      <a:pt x="179" y="114"/>
                      <a:pt x="166" y="77"/>
                    </a:cubicBezTo>
                    <a:cubicBezTo>
                      <a:pt x="154" y="39"/>
                      <a:pt x="114" y="19"/>
                      <a:pt x="76" y="32"/>
                    </a:cubicBezTo>
                    <a:close/>
                  </a:path>
                </a:pathLst>
              </a:custGeom>
              <a:solidFill>
                <a:srgbClr val="FEE5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0" name="Google Shape;720;p38"/>
              <p:cNvSpPr/>
              <p:nvPr/>
            </p:nvSpPr>
            <p:spPr>
              <a:xfrm>
                <a:off x="9800291" y="5354173"/>
                <a:ext cx="202379" cy="204073"/>
              </a:xfrm>
              <a:custGeom>
                <a:rect b="b" l="l" r="r" t="t"/>
                <a:pathLst>
                  <a:path extrusionOk="0" h="102" w="101">
                    <a:moveTo>
                      <a:pt x="88" y="28"/>
                    </a:moveTo>
                    <a:cubicBezTo>
                      <a:pt x="56" y="39"/>
                      <a:pt x="56" y="39"/>
                      <a:pt x="56" y="39"/>
                    </a:cubicBezTo>
                    <a:cubicBezTo>
                      <a:pt x="45" y="8"/>
                      <a:pt x="45" y="8"/>
                      <a:pt x="45" y="8"/>
                    </a:cubicBezTo>
                    <a:cubicBezTo>
                      <a:pt x="43" y="3"/>
                      <a:pt x="38" y="0"/>
                      <a:pt x="33" y="2"/>
                    </a:cubicBezTo>
                    <a:cubicBezTo>
                      <a:pt x="28" y="3"/>
                      <a:pt x="25" y="9"/>
                      <a:pt x="27" y="14"/>
                    </a:cubicBezTo>
                    <a:cubicBezTo>
                      <a:pt x="37" y="45"/>
                      <a:pt x="37" y="45"/>
                      <a:pt x="37" y="45"/>
                    </a:cubicBezTo>
                    <a:cubicBezTo>
                      <a:pt x="7" y="55"/>
                      <a:pt x="7" y="55"/>
                      <a:pt x="7" y="55"/>
                    </a:cubicBezTo>
                    <a:cubicBezTo>
                      <a:pt x="2" y="57"/>
                      <a:pt x="0" y="62"/>
                      <a:pt x="1" y="67"/>
                    </a:cubicBezTo>
                    <a:cubicBezTo>
                      <a:pt x="3" y="72"/>
                      <a:pt x="8" y="75"/>
                      <a:pt x="13" y="73"/>
                    </a:cubicBezTo>
                    <a:cubicBezTo>
                      <a:pt x="44" y="63"/>
                      <a:pt x="44" y="63"/>
                      <a:pt x="44" y="63"/>
                    </a:cubicBezTo>
                    <a:cubicBezTo>
                      <a:pt x="54" y="94"/>
                      <a:pt x="54" y="94"/>
                      <a:pt x="54" y="94"/>
                    </a:cubicBezTo>
                    <a:cubicBezTo>
                      <a:pt x="56" y="99"/>
                      <a:pt x="61" y="102"/>
                      <a:pt x="66" y="100"/>
                    </a:cubicBezTo>
                    <a:cubicBezTo>
                      <a:pt x="71" y="98"/>
                      <a:pt x="74" y="93"/>
                      <a:pt x="72" y="88"/>
                    </a:cubicBezTo>
                    <a:cubicBezTo>
                      <a:pt x="62" y="57"/>
                      <a:pt x="62" y="57"/>
                      <a:pt x="62" y="57"/>
                    </a:cubicBezTo>
                    <a:cubicBezTo>
                      <a:pt x="94" y="46"/>
                      <a:pt x="94" y="46"/>
                      <a:pt x="94" y="46"/>
                    </a:cubicBezTo>
                    <a:cubicBezTo>
                      <a:pt x="99" y="45"/>
                      <a:pt x="101" y="39"/>
                      <a:pt x="100" y="34"/>
                    </a:cubicBezTo>
                    <a:cubicBezTo>
                      <a:pt x="98" y="29"/>
                      <a:pt x="92" y="26"/>
                      <a:pt x="88" y="28"/>
                    </a:cubicBezTo>
                    <a:close/>
                  </a:path>
                </a:pathLst>
              </a:custGeom>
              <a:solidFill>
                <a:srgbClr val="FEE5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1" name="Google Shape;721;p38"/>
              <p:cNvSpPr/>
              <p:nvPr/>
            </p:nvSpPr>
            <p:spPr>
              <a:xfrm>
                <a:off x="10557307" y="4651351"/>
                <a:ext cx="446250" cy="796814"/>
              </a:xfrm>
              <a:custGeom>
                <a:rect b="b" l="l" r="r" t="t"/>
                <a:pathLst>
                  <a:path extrusionOk="0" h="398" w="223">
                    <a:moveTo>
                      <a:pt x="163" y="0"/>
                    </a:moveTo>
                    <a:cubicBezTo>
                      <a:pt x="163" y="1"/>
                      <a:pt x="163" y="1"/>
                      <a:pt x="163" y="2"/>
                    </a:cubicBezTo>
                    <a:cubicBezTo>
                      <a:pt x="163" y="3"/>
                      <a:pt x="163" y="3"/>
                      <a:pt x="163" y="3"/>
                    </a:cubicBezTo>
                    <a:cubicBezTo>
                      <a:pt x="162" y="3"/>
                      <a:pt x="162" y="4"/>
                      <a:pt x="162" y="4"/>
                    </a:cubicBezTo>
                    <a:cubicBezTo>
                      <a:pt x="162" y="5"/>
                      <a:pt x="162" y="5"/>
                      <a:pt x="162" y="5"/>
                    </a:cubicBezTo>
                    <a:cubicBezTo>
                      <a:pt x="162" y="6"/>
                      <a:pt x="161" y="6"/>
                      <a:pt x="161" y="7"/>
                    </a:cubicBezTo>
                    <a:cubicBezTo>
                      <a:pt x="1" y="394"/>
                      <a:pt x="1" y="394"/>
                      <a:pt x="1" y="394"/>
                    </a:cubicBezTo>
                    <a:cubicBezTo>
                      <a:pt x="1" y="395"/>
                      <a:pt x="0" y="397"/>
                      <a:pt x="0" y="398"/>
                    </a:cubicBezTo>
                    <a:cubicBezTo>
                      <a:pt x="0" y="398"/>
                      <a:pt x="0" y="398"/>
                      <a:pt x="0" y="398"/>
                    </a:cubicBezTo>
                    <a:cubicBezTo>
                      <a:pt x="0" y="396"/>
                      <a:pt x="1" y="395"/>
                      <a:pt x="2" y="394"/>
                    </a:cubicBezTo>
                    <a:cubicBezTo>
                      <a:pt x="1" y="395"/>
                      <a:pt x="0" y="396"/>
                      <a:pt x="0" y="398"/>
                    </a:cubicBezTo>
                    <a:cubicBezTo>
                      <a:pt x="223" y="258"/>
                      <a:pt x="223" y="258"/>
                      <a:pt x="223" y="258"/>
                    </a:cubicBezTo>
                    <a:cubicBezTo>
                      <a:pt x="163" y="0"/>
                      <a:pt x="163" y="0"/>
                      <a:pt x="163" y="0"/>
                    </a:cubicBezTo>
                    <a:cubicBezTo>
                      <a:pt x="163" y="0"/>
                      <a:pt x="163" y="0"/>
                      <a:pt x="163" y="0"/>
                    </a:cubicBezTo>
                    <a:cubicBezTo>
                      <a:pt x="163" y="1"/>
                      <a:pt x="163" y="1"/>
                      <a:pt x="163" y="2"/>
                    </a:cubicBezTo>
                    <a:cubicBezTo>
                      <a:pt x="163" y="3"/>
                      <a:pt x="163" y="3"/>
                      <a:pt x="163" y="3"/>
                    </a:cubicBezTo>
                    <a:cubicBezTo>
                      <a:pt x="163" y="3"/>
                      <a:pt x="162" y="4"/>
                      <a:pt x="162" y="4"/>
                    </a:cubicBezTo>
                    <a:cubicBezTo>
                      <a:pt x="162" y="5"/>
                      <a:pt x="162" y="5"/>
                      <a:pt x="162" y="5"/>
                    </a:cubicBezTo>
                    <a:cubicBezTo>
                      <a:pt x="162" y="6"/>
                      <a:pt x="162" y="7"/>
                      <a:pt x="161" y="7"/>
                    </a:cubicBezTo>
                    <a:cubicBezTo>
                      <a:pt x="162" y="7"/>
                      <a:pt x="162" y="6"/>
                      <a:pt x="162" y="5"/>
                    </a:cubicBezTo>
                    <a:cubicBezTo>
                      <a:pt x="162" y="4"/>
                      <a:pt x="162" y="4"/>
                      <a:pt x="162" y="4"/>
                    </a:cubicBezTo>
                    <a:cubicBezTo>
                      <a:pt x="162" y="4"/>
                      <a:pt x="163" y="3"/>
                      <a:pt x="163" y="3"/>
                    </a:cubicBezTo>
                    <a:cubicBezTo>
                      <a:pt x="163" y="2"/>
                      <a:pt x="163" y="2"/>
                      <a:pt x="163" y="2"/>
                    </a:cubicBezTo>
                    <a:cubicBezTo>
                      <a:pt x="163" y="1"/>
                      <a:pt x="163" y="1"/>
                      <a:pt x="163" y="0"/>
                    </a:cubicBezTo>
                    <a:cubicBezTo>
                      <a:pt x="163" y="0"/>
                      <a:pt x="163" y="0"/>
                      <a:pt x="163" y="0"/>
                    </a:cubicBezTo>
                    <a:cubicBezTo>
                      <a:pt x="163" y="0"/>
                      <a:pt x="163" y="0"/>
                      <a:pt x="163"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2" name="Google Shape;722;p38"/>
              <p:cNvSpPr/>
              <p:nvPr/>
            </p:nvSpPr>
            <p:spPr>
              <a:xfrm>
                <a:off x="9998436" y="4403246"/>
                <a:ext cx="881492" cy="1071169"/>
              </a:xfrm>
              <a:custGeom>
                <a:rect b="b" l="l" r="r" t="t"/>
                <a:pathLst>
                  <a:path extrusionOk="0" h="535" w="440">
                    <a:moveTo>
                      <a:pt x="263" y="513"/>
                    </a:moveTo>
                    <a:cubicBezTo>
                      <a:pt x="263" y="514"/>
                      <a:pt x="263" y="514"/>
                      <a:pt x="263" y="514"/>
                    </a:cubicBezTo>
                    <a:cubicBezTo>
                      <a:pt x="260" y="499"/>
                      <a:pt x="256" y="477"/>
                      <a:pt x="251" y="452"/>
                    </a:cubicBezTo>
                    <a:cubicBezTo>
                      <a:pt x="237" y="375"/>
                      <a:pt x="220" y="269"/>
                      <a:pt x="220" y="269"/>
                    </a:cubicBezTo>
                    <a:cubicBezTo>
                      <a:pt x="223" y="261"/>
                      <a:pt x="311" y="198"/>
                      <a:pt x="374" y="154"/>
                    </a:cubicBezTo>
                    <a:cubicBezTo>
                      <a:pt x="410" y="129"/>
                      <a:pt x="439" y="111"/>
                      <a:pt x="440" y="113"/>
                    </a:cubicBezTo>
                    <a:cubicBezTo>
                      <a:pt x="440" y="112"/>
                      <a:pt x="440" y="112"/>
                      <a:pt x="440" y="112"/>
                    </a:cubicBezTo>
                    <a:cubicBezTo>
                      <a:pt x="439" y="112"/>
                      <a:pt x="439" y="112"/>
                      <a:pt x="439" y="112"/>
                    </a:cubicBezTo>
                    <a:cubicBezTo>
                      <a:pt x="439" y="111"/>
                      <a:pt x="439" y="111"/>
                      <a:pt x="439" y="111"/>
                    </a:cubicBezTo>
                    <a:cubicBezTo>
                      <a:pt x="439" y="111"/>
                      <a:pt x="439" y="111"/>
                      <a:pt x="439" y="111"/>
                    </a:cubicBezTo>
                    <a:cubicBezTo>
                      <a:pt x="436" y="107"/>
                      <a:pt x="433" y="103"/>
                      <a:pt x="428" y="101"/>
                    </a:cubicBezTo>
                    <a:cubicBezTo>
                      <a:pt x="195" y="5"/>
                      <a:pt x="195" y="5"/>
                      <a:pt x="195" y="5"/>
                    </a:cubicBezTo>
                    <a:cubicBezTo>
                      <a:pt x="183" y="0"/>
                      <a:pt x="169" y="6"/>
                      <a:pt x="164" y="17"/>
                    </a:cubicBezTo>
                    <a:cubicBezTo>
                      <a:pt x="5" y="404"/>
                      <a:pt x="5" y="404"/>
                      <a:pt x="5" y="404"/>
                    </a:cubicBezTo>
                    <a:cubicBezTo>
                      <a:pt x="0" y="416"/>
                      <a:pt x="5" y="431"/>
                      <a:pt x="17" y="436"/>
                    </a:cubicBezTo>
                    <a:cubicBezTo>
                      <a:pt x="250" y="532"/>
                      <a:pt x="250" y="532"/>
                      <a:pt x="250" y="532"/>
                    </a:cubicBezTo>
                    <a:cubicBezTo>
                      <a:pt x="256" y="535"/>
                      <a:pt x="263" y="534"/>
                      <a:pt x="269" y="531"/>
                    </a:cubicBezTo>
                    <a:cubicBezTo>
                      <a:pt x="268" y="531"/>
                      <a:pt x="268" y="530"/>
                      <a:pt x="267" y="529"/>
                    </a:cubicBezTo>
                    <a:cubicBezTo>
                      <a:pt x="268" y="529"/>
                      <a:pt x="268" y="529"/>
                      <a:pt x="268" y="529"/>
                    </a:cubicBezTo>
                    <a:cubicBezTo>
                      <a:pt x="267" y="526"/>
                      <a:pt x="265" y="521"/>
                      <a:pt x="264" y="513"/>
                    </a:cubicBezTo>
                    <a:lnTo>
                      <a:pt x="263" y="51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3" name="Google Shape;723;p38"/>
              <p:cNvSpPr/>
              <p:nvPr/>
            </p:nvSpPr>
            <p:spPr>
              <a:xfrm>
                <a:off x="10881622" y="4657278"/>
                <a:ext cx="1694" cy="1694"/>
              </a:xfrm>
              <a:custGeom>
                <a:rect b="b" l="l" r="r" t="t"/>
                <a:pathLst>
                  <a:path extrusionOk="0" h="1" w="1">
                    <a:moveTo>
                      <a:pt x="1" y="0"/>
                    </a:moveTo>
                    <a:cubicBezTo>
                      <a:pt x="1" y="0"/>
                      <a:pt x="0" y="1"/>
                      <a:pt x="0" y="1"/>
                    </a:cubicBezTo>
                    <a:cubicBezTo>
                      <a:pt x="0" y="1"/>
                      <a:pt x="1" y="0"/>
                      <a:pt x="1"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4" name="Google Shape;724;p38"/>
              <p:cNvSpPr/>
              <p:nvPr/>
            </p:nvSpPr>
            <p:spPr>
              <a:xfrm>
                <a:off x="10557307" y="5448165"/>
                <a:ext cx="0" cy="0"/>
              </a:xfrm>
              <a:custGeom>
                <a:rect b="b" l="l" r="r" t="t"/>
                <a:pathLst>
                  <a:path extrusionOk="0" h="120000" w="120000">
                    <a:moveTo>
                      <a:pt x="0" y="0"/>
                    </a:moveTo>
                    <a:lnTo>
                      <a:pt x="0" y="0"/>
                    </a:lnTo>
                    <a:lnTo>
                      <a:pt x="0" y="0"/>
                    </a:lnTo>
                    <a:close/>
                  </a:path>
                </a:pathLst>
              </a:custGeom>
              <a:solidFill>
                <a:srgbClr val="0078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5" name="Google Shape;725;p38"/>
              <p:cNvSpPr/>
              <p:nvPr/>
            </p:nvSpPr>
            <p:spPr>
              <a:xfrm>
                <a:off x="10557307" y="5448165"/>
                <a:ext cx="0" cy="0"/>
              </a:xfrm>
              <a:custGeom>
                <a:rect b="b" l="l" r="r" t="t"/>
                <a:pathLst>
                  <a:path extrusionOk="0" h="120000" w="120000">
                    <a:moveTo>
                      <a:pt x="0" y="0"/>
                    </a:moveTo>
                    <a:lnTo>
                      <a:pt x="0" y="0"/>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6" name="Google Shape;726;p38"/>
              <p:cNvSpPr/>
              <p:nvPr/>
            </p:nvSpPr>
            <p:spPr>
              <a:xfrm>
                <a:off x="10557307" y="5440544"/>
                <a:ext cx="3387" cy="7621"/>
              </a:xfrm>
              <a:custGeom>
                <a:rect b="b" l="l" r="r" t="t"/>
                <a:pathLst>
                  <a:path extrusionOk="0" h="4" w="2">
                    <a:moveTo>
                      <a:pt x="2" y="0"/>
                    </a:moveTo>
                    <a:cubicBezTo>
                      <a:pt x="1" y="1"/>
                      <a:pt x="0" y="2"/>
                      <a:pt x="0" y="4"/>
                    </a:cubicBezTo>
                    <a:cubicBezTo>
                      <a:pt x="0" y="2"/>
                      <a:pt x="1" y="1"/>
                      <a:pt x="2" y="0"/>
                    </a:cubicBezTo>
                    <a:close/>
                  </a:path>
                </a:pathLst>
              </a:custGeom>
              <a:solidFill>
                <a:srgbClr val="0078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7" name="Google Shape;727;p38"/>
              <p:cNvSpPr/>
              <p:nvPr/>
            </p:nvSpPr>
            <p:spPr>
              <a:xfrm>
                <a:off x="10883315" y="4651351"/>
                <a:ext cx="0" cy="4234"/>
              </a:xfrm>
              <a:custGeom>
                <a:rect b="b" l="l" r="r" t="t"/>
                <a:pathLst>
                  <a:path extrusionOk="0" h="2" w="120000">
                    <a:moveTo>
                      <a:pt x="0" y="0"/>
                    </a:moveTo>
                    <a:cubicBezTo>
                      <a:pt x="0" y="1"/>
                      <a:pt x="0" y="1"/>
                      <a:pt x="0" y="2"/>
                    </a:cubicBezTo>
                    <a:cubicBezTo>
                      <a:pt x="0" y="1"/>
                      <a:pt x="0" y="1"/>
                      <a:pt x="0"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8" name="Google Shape;728;p38"/>
              <p:cNvSpPr/>
              <p:nvPr/>
            </p:nvSpPr>
            <p:spPr>
              <a:xfrm>
                <a:off x="10879928" y="4661512"/>
                <a:ext cx="1694" cy="3387"/>
              </a:xfrm>
              <a:custGeom>
                <a:rect b="b" l="l" r="r" t="t"/>
                <a:pathLst>
                  <a:path extrusionOk="0" h="2" w="1">
                    <a:moveTo>
                      <a:pt x="1" y="0"/>
                    </a:moveTo>
                    <a:cubicBezTo>
                      <a:pt x="1" y="1"/>
                      <a:pt x="1" y="2"/>
                      <a:pt x="0" y="2"/>
                    </a:cubicBezTo>
                    <a:cubicBezTo>
                      <a:pt x="1" y="2"/>
                      <a:pt x="1" y="1"/>
                      <a:pt x="1"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9" name="Google Shape;729;p38"/>
              <p:cNvSpPr/>
              <p:nvPr/>
            </p:nvSpPr>
            <p:spPr>
              <a:xfrm>
                <a:off x="10883315" y="4647117"/>
                <a:ext cx="0" cy="1694"/>
              </a:xfrm>
              <a:custGeom>
                <a:rect b="b" l="l" r="r" t="t"/>
                <a:pathLst>
                  <a:path extrusionOk="0" h="2" w="120000">
                    <a:moveTo>
                      <a:pt x="0" y="2"/>
                    </a:moveTo>
                    <a:lnTo>
                      <a:pt x="0" y="0"/>
                    </a:lnTo>
                    <a:lnTo>
                      <a:pt x="0" y="0"/>
                    </a:lnTo>
                    <a:lnTo>
                      <a:pt x="0" y="0"/>
                    </a:lnTo>
                    <a:lnTo>
                      <a:pt x="0" y="2"/>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0" name="Google Shape;730;p38"/>
              <p:cNvSpPr/>
              <p:nvPr/>
            </p:nvSpPr>
            <p:spPr>
              <a:xfrm>
                <a:off x="10557307" y="5448165"/>
                <a:ext cx="0" cy="0"/>
              </a:xfrm>
              <a:custGeom>
                <a:rect b="b" l="l" r="r" t="t"/>
                <a:pathLst>
                  <a:path extrusionOk="0" h="120000" w="120000">
                    <a:moveTo>
                      <a:pt x="0" y="0"/>
                    </a:moveTo>
                    <a:lnTo>
                      <a:pt x="0" y="0"/>
                    </a:lnTo>
                    <a:lnTo>
                      <a:pt x="0" y="0"/>
                    </a:lnTo>
                    <a:close/>
                  </a:path>
                </a:pathLst>
              </a:custGeom>
              <a:solidFill>
                <a:srgbClr val="3393B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1" name="Google Shape;731;p38"/>
              <p:cNvSpPr/>
              <p:nvPr/>
            </p:nvSpPr>
            <p:spPr>
              <a:xfrm>
                <a:off x="10557307" y="5448165"/>
                <a:ext cx="0" cy="0"/>
              </a:xfrm>
              <a:custGeom>
                <a:rect b="b" l="l" r="r" t="t"/>
                <a:pathLst>
                  <a:path extrusionOk="0" h="120000" w="120000">
                    <a:moveTo>
                      <a:pt x="0" y="0"/>
                    </a:moveTo>
                    <a:lnTo>
                      <a:pt x="0" y="0"/>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2" name="Google Shape;732;p38"/>
              <p:cNvSpPr/>
              <p:nvPr/>
            </p:nvSpPr>
            <p:spPr>
              <a:xfrm>
                <a:off x="10883315" y="4655585"/>
                <a:ext cx="0" cy="1694"/>
              </a:xfrm>
              <a:custGeom>
                <a:rect b="b" l="l" r="r" t="t"/>
                <a:pathLst>
                  <a:path extrusionOk="0" h="2" w="120000">
                    <a:moveTo>
                      <a:pt x="0" y="0"/>
                    </a:moveTo>
                    <a:lnTo>
                      <a:pt x="0" y="2"/>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3" name="Google Shape;733;p38"/>
              <p:cNvSpPr/>
              <p:nvPr/>
            </p:nvSpPr>
            <p:spPr>
              <a:xfrm>
                <a:off x="10883315" y="4655585"/>
                <a:ext cx="0" cy="1694"/>
              </a:xfrm>
              <a:custGeom>
                <a:rect b="b" l="l" r="r" t="t"/>
                <a:pathLst>
                  <a:path extrusionOk="0" h="2" w="120000">
                    <a:moveTo>
                      <a:pt x="0" y="0"/>
                    </a:moveTo>
                    <a:lnTo>
                      <a:pt x="0" y="2"/>
                    </a:lnTo>
                    <a:lnTo>
                      <a:pt x="0" y="0"/>
                    </a:lnTo>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4" name="Google Shape;734;p38"/>
              <p:cNvSpPr/>
              <p:nvPr/>
            </p:nvSpPr>
            <p:spPr>
              <a:xfrm>
                <a:off x="10881622" y="4658972"/>
                <a:ext cx="0" cy="2540"/>
              </a:xfrm>
              <a:custGeom>
                <a:rect b="b" l="l" r="r" t="t"/>
                <a:pathLst>
                  <a:path extrusionOk="0" h="3" w="120000">
                    <a:moveTo>
                      <a:pt x="0" y="0"/>
                    </a:moveTo>
                    <a:lnTo>
                      <a:pt x="0" y="3"/>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5" name="Google Shape;735;p38"/>
              <p:cNvSpPr/>
              <p:nvPr/>
            </p:nvSpPr>
            <p:spPr>
              <a:xfrm>
                <a:off x="10881622" y="4658972"/>
                <a:ext cx="0" cy="2540"/>
              </a:xfrm>
              <a:custGeom>
                <a:rect b="b" l="l" r="r" t="t"/>
                <a:pathLst>
                  <a:path extrusionOk="0" h="3" w="120000">
                    <a:moveTo>
                      <a:pt x="0" y="0"/>
                    </a:moveTo>
                    <a:lnTo>
                      <a:pt x="0" y="3"/>
                    </a:lnTo>
                    <a:lnTo>
                      <a:pt x="0" y="0"/>
                    </a:lnTo>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6" name="Google Shape;736;p38"/>
              <p:cNvSpPr/>
              <p:nvPr/>
            </p:nvSpPr>
            <p:spPr>
              <a:xfrm>
                <a:off x="10883315" y="4651351"/>
                <a:ext cx="0" cy="0"/>
              </a:xfrm>
              <a:custGeom>
                <a:rect b="b" l="l" r="r" t="t"/>
                <a:pathLst>
                  <a:path extrusionOk="0" h="120000" w="120000">
                    <a:moveTo>
                      <a:pt x="0" y="0"/>
                    </a:moveTo>
                    <a:lnTo>
                      <a:pt x="0" y="0"/>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7" name="Google Shape;737;p38"/>
              <p:cNvSpPr/>
              <p:nvPr/>
            </p:nvSpPr>
            <p:spPr>
              <a:xfrm>
                <a:off x="10883315" y="4651351"/>
                <a:ext cx="0" cy="0"/>
              </a:xfrm>
              <a:custGeom>
                <a:rect b="b" l="l" r="r" t="t"/>
                <a:pathLst>
                  <a:path extrusionOk="0" h="120000" w="120000">
                    <a:moveTo>
                      <a:pt x="0" y="0"/>
                    </a:moveTo>
                    <a:lnTo>
                      <a:pt x="0" y="0"/>
                    </a:lnTo>
                    <a:lnTo>
                      <a:pt x="0" y="0"/>
                    </a:lnTo>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8" name="Google Shape;738;p38"/>
              <p:cNvSpPr/>
              <p:nvPr/>
            </p:nvSpPr>
            <p:spPr>
              <a:xfrm>
                <a:off x="10883315" y="4648810"/>
                <a:ext cx="0" cy="2540"/>
              </a:xfrm>
              <a:custGeom>
                <a:rect b="b" l="l" r="r" t="t"/>
                <a:pathLst>
                  <a:path extrusionOk="0" h="3" w="120000">
                    <a:moveTo>
                      <a:pt x="0" y="0"/>
                    </a:moveTo>
                    <a:lnTo>
                      <a:pt x="0" y="3"/>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9" name="Google Shape;739;p38"/>
              <p:cNvSpPr/>
              <p:nvPr/>
            </p:nvSpPr>
            <p:spPr>
              <a:xfrm>
                <a:off x="10883315" y="4648810"/>
                <a:ext cx="0" cy="2540"/>
              </a:xfrm>
              <a:custGeom>
                <a:rect b="b" l="l" r="r" t="t"/>
                <a:pathLst>
                  <a:path extrusionOk="0" h="3" w="120000">
                    <a:moveTo>
                      <a:pt x="0" y="0"/>
                    </a:moveTo>
                    <a:lnTo>
                      <a:pt x="0" y="3"/>
                    </a:lnTo>
                    <a:lnTo>
                      <a:pt x="0" y="0"/>
                    </a:lnTo>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0" name="Google Shape;740;p38"/>
              <p:cNvSpPr/>
              <p:nvPr/>
            </p:nvSpPr>
            <p:spPr>
              <a:xfrm>
                <a:off x="10883315" y="4645423"/>
                <a:ext cx="0" cy="1694"/>
              </a:xfrm>
              <a:custGeom>
                <a:rect b="b" l="l" r="r" t="t"/>
                <a:pathLst>
                  <a:path extrusionOk="0" h="2" w="120000">
                    <a:moveTo>
                      <a:pt x="0" y="2"/>
                    </a:moveTo>
                    <a:lnTo>
                      <a:pt x="0" y="0"/>
                    </a:lnTo>
                    <a:lnTo>
                      <a:pt x="0" y="2"/>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1" name="Google Shape;741;p38"/>
              <p:cNvSpPr/>
              <p:nvPr/>
            </p:nvSpPr>
            <p:spPr>
              <a:xfrm>
                <a:off x="10883315" y="4645423"/>
                <a:ext cx="0" cy="1694"/>
              </a:xfrm>
              <a:custGeom>
                <a:rect b="b" l="l" r="r" t="t"/>
                <a:pathLst>
                  <a:path extrusionOk="0" h="2" w="120000">
                    <a:moveTo>
                      <a:pt x="0" y="2"/>
                    </a:moveTo>
                    <a:lnTo>
                      <a:pt x="0" y="0"/>
                    </a:lnTo>
                    <a:lnTo>
                      <a:pt x="0" y="2"/>
                    </a:lnTo>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2" name="Google Shape;742;p38"/>
              <p:cNvSpPr/>
              <p:nvPr/>
            </p:nvSpPr>
            <p:spPr>
              <a:xfrm>
                <a:off x="10503114" y="4625101"/>
                <a:ext cx="380201" cy="839153"/>
              </a:xfrm>
              <a:custGeom>
                <a:rect b="b" l="l" r="r" t="t"/>
                <a:pathLst>
                  <a:path extrusionOk="0" h="419" w="190">
                    <a:moveTo>
                      <a:pt x="27" y="411"/>
                    </a:moveTo>
                    <a:cubicBezTo>
                      <a:pt x="27" y="410"/>
                      <a:pt x="28" y="408"/>
                      <a:pt x="28" y="407"/>
                    </a:cubicBezTo>
                    <a:cubicBezTo>
                      <a:pt x="188" y="20"/>
                      <a:pt x="188" y="20"/>
                      <a:pt x="188" y="20"/>
                    </a:cubicBezTo>
                    <a:cubicBezTo>
                      <a:pt x="188" y="19"/>
                      <a:pt x="189" y="19"/>
                      <a:pt x="189" y="18"/>
                    </a:cubicBezTo>
                    <a:cubicBezTo>
                      <a:pt x="189" y="17"/>
                      <a:pt x="189" y="17"/>
                      <a:pt x="189" y="17"/>
                    </a:cubicBezTo>
                    <a:cubicBezTo>
                      <a:pt x="189" y="17"/>
                      <a:pt x="189" y="16"/>
                      <a:pt x="190" y="16"/>
                    </a:cubicBezTo>
                    <a:cubicBezTo>
                      <a:pt x="190" y="15"/>
                      <a:pt x="190" y="15"/>
                      <a:pt x="190" y="15"/>
                    </a:cubicBezTo>
                    <a:cubicBezTo>
                      <a:pt x="190" y="14"/>
                      <a:pt x="190" y="14"/>
                      <a:pt x="190" y="13"/>
                    </a:cubicBezTo>
                    <a:cubicBezTo>
                      <a:pt x="190" y="13"/>
                      <a:pt x="190" y="13"/>
                      <a:pt x="190" y="13"/>
                    </a:cubicBezTo>
                    <a:cubicBezTo>
                      <a:pt x="190" y="12"/>
                      <a:pt x="190" y="12"/>
                      <a:pt x="190" y="12"/>
                    </a:cubicBezTo>
                    <a:cubicBezTo>
                      <a:pt x="190" y="12"/>
                      <a:pt x="190" y="11"/>
                      <a:pt x="190" y="11"/>
                    </a:cubicBezTo>
                    <a:cubicBezTo>
                      <a:pt x="190" y="10"/>
                      <a:pt x="190" y="10"/>
                      <a:pt x="190" y="10"/>
                    </a:cubicBezTo>
                    <a:cubicBezTo>
                      <a:pt x="190" y="9"/>
                      <a:pt x="190" y="9"/>
                      <a:pt x="190" y="9"/>
                    </a:cubicBezTo>
                    <a:cubicBezTo>
                      <a:pt x="190" y="8"/>
                      <a:pt x="190" y="8"/>
                      <a:pt x="190" y="8"/>
                    </a:cubicBezTo>
                    <a:cubicBezTo>
                      <a:pt x="190" y="7"/>
                      <a:pt x="190" y="7"/>
                      <a:pt x="189" y="6"/>
                    </a:cubicBezTo>
                    <a:cubicBezTo>
                      <a:pt x="189" y="5"/>
                      <a:pt x="189" y="5"/>
                      <a:pt x="189" y="5"/>
                    </a:cubicBezTo>
                    <a:cubicBezTo>
                      <a:pt x="189" y="5"/>
                      <a:pt x="189" y="5"/>
                      <a:pt x="189" y="4"/>
                    </a:cubicBezTo>
                    <a:cubicBezTo>
                      <a:pt x="188" y="3"/>
                      <a:pt x="188" y="3"/>
                      <a:pt x="188" y="3"/>
                    </a:cubicBezTo>
                    <a:cubicBezTo>
                      <a:pt x="188" y="3"/>
                      <a:pt x="188" y="2"/>
                      <a:pt x="188" y="2"/>
                    </a:cubicBezTo>
                    <a:cubicBezTo>
                      <a:pt x="188" y="2"/>
                      <a:pt x="188" y="2"/>
                      <a:pt x="188" y="2"/>
                    </a:cubicBezTo>
                    <a:cubicBezTo>
                      <a:pt x="188" y="2"/>
                      <a:pt x="188" y="2"/>
                      <a:pt x="188" y="2"/>
                    </a:cubicBezTo>
                    <a:cubicBezTo>
                      <a:pt x="188" y="1"/>
                      <a:pt x="188" y="1"/>
                      <a:pt x="188" y="1"/>
                    </a:cubicBezTo>
                    <a:cubicBezTo>
                      <a:pt x="188" y="2"/>
                      <a:pt x="188" y="2"/>
                      <a:pt x="188" y="2"/>
                    </a:cubicBezTo>
                    <a:cubicBezTo>
                      <a:pt x="187" y="0"/>
                      <a:pt x="158" y="18"/>
                      <a:pt x="122" y="43"/>
                    </a:cubicBezTo>
                    <a:cubicBezTo>
                      <a:pt x="0" y="341"/>
                      <a:pt x="0" y="341"/>
                      <a:pt x="0" y="341"/>
                    </a:cubicBezTo>
                    <a:cubicBezTo>
                      <a:pt x="4" y="366"/>
                      <a:pt x="8" y="388"/>
                      <a:pt x="12" y="402"/>
                    </a:cubicBezTo>
                    <a:cubicBezTo>
                      <a:pt x="13" y="410"/>
                      <a:pt x="15" y="415"/>
                      <a:pt x="16" y="418"/>
                    </a:cubicBezTo>
                    <a:cubicBezTo>
                      <a:pt x="16" y="419"/>
                      <a:pt x="17" y="419"/>
                      <a:pt x="17" y="419"/>
                    </a:cubicBezTo>
                    <a:cubicBezTo>
                      <a:pt x="17" y="419"/>
                      <a:pt x="17" y="419"/>
                      <a:pt x="17" y="419"/>
                    </a:cubicBezTo>
                    <a:cubicBezTo>
                      <a:pt x="17" y="419"/>
                      <a:pt x="17" y="419"/>
                      <a:pt x="17" y="419"/>
                    </a:cubicBezTo>
                    <a:cubicBezTo>
                      <a:pt x="18" y="419"/>
                      <a:pt x="19" y="418"/>
                      <a:pt x="20" y="417"/>
                    </a:cubicBezTo>
                    <a:cubicBezTo>
                      <a:pt x="21" y="417"/>
                      <a:pt x="21" y="417"/>
                      <a:pt x="21" y="417"/>
                    </a:cubicBezTo>
                    <a:cubicBezTo>
                      <a:pt x="22" y="416"/>
                      <a:pt x="23" y="415"/>
                      <a:pt x="24" y="414"/>
                    </a:cubicBezTo>
                    <a:cubicBezTo>
                      <a:pt x="24" y="414"/>
                      <a:pt x="24" y="414"/>
                      <a:pt x="24" y="414"/>
                    </a:cubicBezTo>
                    <a:cubicBezTo>
                      <a:pt x="25" y="413"/>
                      <a:pt x="26" y="412"/>
                      <a:pt x="27" y="411"/>
                    </a:cubicBezTo>
                    <a:cubicBezTo>
                      <a:pt x="26" y="411"/>
                      <a:pt x="26" y="411"/>
                      <a:pt x="26" y="411"/>
                    </a:cubicBezTo>
                    <a:lnTo>
                      <a:pt x="27" y="411"/>
                    </a:lnTo>
                    <a:close/>
                  </a:path>
                </a:pathLst>
              </a:custGeom>
              <a:solidFill>
                <a:srgbClr val="F4B0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3" name="Google Shape;743;p38"/>
              <p:cNvSpPr/>
              <p:nvPr/>
            </p:nvSpPr>
            <p:spPr>
              <a:xfrm>
                <a:off x="10438759" y="4711472"/>
                <a:ext cx="308226" cy="596976"/>
              </a:xfrm>
              <a:custGeom>
                <a:rect b="b" l="l" r="r" t="t"/>
                <a:pathLst>
                  <a:path extrusionOk="0" h="298" w="154">
                    <a:moveTo>
                      <a:pt x="0" y="115"/>
                    </a:moveTo>
                    <a:cubicBezTo>
                      <a:pt x="0" y="115"/>
                      <a:pt x="17" y="221"/>
                      <a:pt x="31" y="298"/>
                    </a:cubicBezTo>
                    <a:cubicBezTo>
                      <a:pt x="32" y="298"/>
                      <a:pt x="32" y="298"/>
                      <a:pt x="32" y="298"/>
                    </a:cubicBezTo>
                    <a:cubicBezTo>
                      <a:pt x="154" y="0"/>
                      <a:pt x="154" y="0"/>
                      <a:pt x="154" y="0"/>
                    </a:cubicBezTo>
                    <a:cubicBezTo>
                      <a:pt x="91" y="44"/>
                      <a:pt x="3" y="107"/>
                      <a:pt x="0" y="1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4" name="Google Shape;744;p38"/>
              <p:cNvSpPr/>
              <p:nvPr/>
            </p:nvSpPr>
            <p:spPr>
              <a:xfrm>
                <a:off x="7227793" y="4321109"/>
                <a:ext cx="298911" cy="290443"/>
              </a:xfrm>
              <a:custGeom>
                <a:rect b="b" l="l" r="r" t="t"/>
                <a:pathLst>
                  <a:path extrusionOk="0" h="343" w="353">
                    <a:moveTo>
                      <a:pt x="50" y="324"/>
                    </a:moveTo>
                    <a:lnTo>
                      <a:pt x="81" y="205"/>
                    </a:lnTo>
                    <a:lnTo>
                      <a:pt x="0" y="113"/>
                    </a:lnTo>
                    <a:lnTo>
                      <a:pt x="123" y="104"/>
                    </a:lnTo>
                    <a:lnTo>
                      <a:pt x="187" y="0"/>
                    </a:lnTo>
                    <a:lnTo>
                      <a:pt x="232" y="113"/>
                    </a:lnTo>
                    <a:lnTo>
                      <a:pt x="353" y="141"/>
                    </a:lnTo>
                    <a:lnTo>
                      <a:pt x="258" y="220"/>
                    </a:lnTo>
                    <a:lnTo>
                      <a:pt x="268" y="343"/>
                    </a:lnTo>
                    <a:lnTo>
                      <a:pt x="164" y="276"/>
                    </a:lnTo>
                    <a:lnTo>
                      <a:pt x="50" y="324"/>
                    </a:lnTo>
                    <a:close/>
                  </a:path>
                </a:pathLst>
              </a:custGeom>
              <a:solidFill>
                <a:srgbClr val="8DA9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5" name="Google Shape;745;p38"/>
              <p:cNvSpPr/>
              <p:nvPr/>
            </p:nvSpPr>
            <p:spPr>
              <a:xfrm>
                <a:off x="9857872" y="2480223"/>
                <a:ext cx="224395" cy="227782"/>
              </a:xfrm>
              <a:custGeom>
                <a:rect b="b" l="l" r="r" t="t"/>
                <a:pathLst>
                  <a:path extrusionOk="0" h="269" w="265">
                    <a:moveTo>
                      <a:pt x="265" y="71"/>
                    </a:moveTo>
                    <a:lnTo>
                      <a:pt x="76" y="269"/>
                    </a:lnTo>
                    <a:lnTo>
                      <a:pt x="0" y="198"/>
                    </a:lnTo>
                    <a:lnTo>
                      <a:pt x="192" y="0"/>
                    </a:lnTo>
                    <a:lnTo>
                      <a:pt x="265" y="71"/>
                    </a:lnTo>
                    <a:close/>
                  </a:path>
                </a:pathLst>
              </a:custGeom>
              <a:solidFill>
                <a:srgbClr val="FFD9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6" name="Google Shape;746;p38"/>
              <p:cNvSpPr/>
              <p:nvPr/>
            </p:nvSpPr>
            <p:spPr>
              <a:xfrm>
                <a:off x="9232953" y="1874779"/>
                <a:ext cx="749395" cy="733306"/>
              </a:xfrm>
              <a:custGeom>
                <a:rect b="b" l="l" r="r" t="t"/>
                <a:pathLst>
                  <a:path extrusionOk="0" h="866" w="885">
                    <a:moveTo>
                      <a:pt x="885" y="672"/>
                    </a:moveTo>
                    <a:lnTo>
                      <a:pt x="700" y="866"/>
                    </a:lnTo>
                    <a:lnTo>
                      <a:pt x="0" y="194"/>
                    </a:lnTo>
                    <a:lnTo>
                      <a:pt x="185" y="0"/>
                    </a:lnTo>
                    <a:lnTo>
                      <a:pt x="885" y="67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7" name="Google Shape;747;p38"/>
              <p:cNvSpPr/>
              <p:nvPr/>
            </p:nvSpPr>
            <p:spPr>
              <a:xfrm>
                <a:off x="9297308" y="1943368"/>
                <a:ext cx="620685" cy="598669"/>
              </a:xfrm>
              <a:custGeom>
                <a:rect b="b" l="l" r="r" t="t"/>
                <a:pathLst>
                  <a:path extrusionOk="0" h="707" w="733">
                    <a:moveTo>
                      <a:pt x="733" y="671"/>
                    </a:moveTo>
                    <a:lnTo>
                      <a:pt x="700" y="707"/>
                    </a:lnTo>
                    <a:lnTo>
                      <a:pt x="0" y="35"/>
                    </a:lnTo>
                    <a:lnTo>
                      <a:pt x="33" y="0"/>
                    </a:lnTo>
                    <a:lnTo>
                      <a:pt x="733" y="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8" name="Google Shape;748;p38"/>
              <p:cNvSpPr/>
              <p:nvPr/>
            </p:nvSpPr>
            <p:spPr>
              <a:xfrm>
                <a:off x="9822307" y="2443811"/>
                <a:ext cx="224395" cy="228629"/>
              </a:xfrm>
              <a:custGeom>
                <a:rect b="b" l="l" r="r" t="t"/>
                <a:pathLst>
                  <a:path extrusionOk="0" h="270" w="265">
                    <a:moveTo>
                      <a:pt x="265" y="71"/>
                    </a:moveTo>
                    <a:lnTo>
                      <a:pt x="73" y="270"/>
                    </a:lnTo>
                    <a:lnTo>
                      <a:pt x="0" y="199"/>
                    </a:lnTo>
                    <a:lnTo>
                      <a:pt x="189" y="0"/>
                    </a:lnTo>
                    <a:lnTo>
                      <a:pt x="265" y="71"/>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9" name="Google Shape;749;p38"/>
              <p:cNvSpPr/>
              <p:nvPr/>
            </p:nvSpPr>
            <p:spPr>
              <a:xfrm>
                <a:off x="9118638" y="1774860"/>
                <a:ext cx="268427" cy="264193"/>
              </a:xfrm>
              <a:custGeom>
                <a:rect b="b" l="l" r="r" t="t"/>
                <a:pathLst>
                  <a:path extrusionOk="0" h="312" w="317">
                    <a:moveTo>
                      <a:pt x="135" y="312"/>
                    </a:moveTo>
                    <a:lnTo>
                      <a:pt x="0" y="0"/>
                    </a:lnTo>
                    <a:lnTo>
                      <a:pt x="317" y="121"/>
                    </a:lnTo>
                    <a:lnTo>
                      <a:pt x="135" y="31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0" name="Google Shape;750;p38"/>
              <p:cNvSpPr/>
              <p:nvPr/>
            </p:nvSpPr>
            <p:spPr>
              <a:xfrm>
                <a:off x="9121179" y="1776553"/>
                <a:ext cx="136331" cy="132097"/>
              </a:xfrm>
              <a:custGeom>
                <a:rect b="b" l="l" r="r" t="t"/>
                <a:pathLst>
                  <a:path extrusionOk="0" h="156" w="161">
                    <a:moveTo>
                      <a:pt x="161" y="62"/>
                    </a:moveTo>
                    <a:lnTo>
                      <a:pt x="0" y="0"/>
                    </a:lnTo>
                    <a:lnTo>
                      <a:pt x="68" y="156"/>
                    </a:lnTo>
                    <a:lnTo>
                      <a:pt x="161" y="6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1" name="Google Shape;751;p38"/>
              <p:cNvSpPr/>
              <p:nvPr/>
            </p:nvSpPr>
            <p:spPr>
              <a:xfrm>
                <a:off x="7416623" y="3735988"/>
                <a:ext cx="550403" cy="552943"/>
              </a:xfrm>
              <a:custGeom>
                <a:rect b="b" l="l" r="r" t="t"/>
                <a:pathLst>
                  <a:path extrusionOk="0" h="276" w="275">
                    <a:moveTo>
                      <a:pt x="216" y="44"/>
                    </a:moveTo>
                    <a:cubicBezTo>
                      <a:pt x="268" y="87"/>
                      <a:pt x="275" y="164"/>
                      <a:pt x="232" y="217"/>
                    </a:cubicBezTo>
                    <a:cubicBezTo>
                      <a:pt x="189" y="269"/>
                      <a:pt x="111" y="276"/>
                      <a:pt x="59" y="233"/>
                    </a:cubicBezTo>
                    <a:cubicBezTo>
                      <a:pt x="7" y="189"/>
                      <a:pt x="0" y="112"/>
                      <a:pt x="43" y="60"/>
                    </a:cubicBezTo>
                    <a:cubicBezTo>
                      <a:pt x="86" y="8"/>
                      <a:pt x="164" y="0"/>
                      <a:pt x="216" y="44"/>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2" name="Google Shape;752;p38"/>
              <p:cNvSpPr/>
              <p:nvPr/>
            </p:nvSpPr>
            <p:spPr>
              <a:xfrm>
                <a:off x="7544486" y="3878246"/>
                <a:ext cx="188831" cy="187984"/>
              </a:xfrm>
              <a:custGeom>
                <a:rect b="b" l="l" r="r" t="t"/>
                <a:pathLst>
                  <a:path extrusionOk="0" h="94" w="94">
                    <a:moveTo>
                      <a:pt x="74" y="15"/>
                    </a:moveTo>
                    <a:cubicBezTo>
                      <a:pt x="92" y="29"/>
                      <a:pt x="94" y="56"/>
                      <a:pt x="79" y="74"/>
                    </a:cubicBezTo>
                    <a:cubicBezTo>
                      <a:pt x="65" y="92"/>
                      <a:pt x="38" y="94"/>
                      <a:pt x="20" y="79"/>
                    </a:cubicBezTo>
                    <a:cubicBezTo>
                      <a:pt x="2" y="65"/>
                      <a:pt x="0" y="38"/>
                      <a:pt x="14" y="20"/>
                    </a:cubicBezTo>
                    <a:cubicBezTo>
                      <a:pt x="29" y="2"/>
                      <a:pt x="56" y="0"/>
                      <a:pt x="74" y="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3" name="Google Shape;753;p38"/>
              <p:cNvSpPr/>
              <p:nvPr/>
            </p:nvSpPr>
            <p:spPr>
              <a:xfrm>
                <a:off x="7663034" y="3973932"/>
                <a:ext cx="196452" cy="202379"/>
              </a:xfrm>
              <a:custGeom>
                <a:rect b="b" l="l" r="r" t="t"/>
                <a:pathLst>
                  <a:path extrusionOk="0" h="101" w="98">
                    <a:moveTo>
                      <a:pt x="98" y="24"/>
                    </a:moveTo>
                    <a:cubicBezTo>
                      <a:pt x="97" y="23"/>
                      <a:pt x="96" y="22"/>
                      <a:pt x="95" y="21"/>
                    </a:cubicBezTo>
                    <a:cubicBezTo>
                      <a:pt x="70" y="0"/>
                      <a:pt x="35" y="1"/>
                      <a:pt x="17" y="22"/>
                    </a:cubicBezTo>
                    <a:cubicBezTo>
                      <a:pt x="0" y="44"/>
                      <a:pt x="5" y="78"/>
                      <a:pt x="31" y="99"/>
                    </a:cubicBezTo>
                    <a:cubicBezTo>
                      <a:pt x="32" y="100"/>
                      <a:pt x="33" y="100"/>
                      <a:pt x="34" y="101"/>
                    </a:cubicBezTo>
                    <a:lnTo>
                      <a:pt x="98" y="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4" name="Google Shape;754;p38"/>
              <p:cNvSpPr/>
              <p:nvPr/>
            </p:nvSpPr>
            <p:spPr>
              <a:xfrm>
                <a:off x="10767307" y="3045021"/>
                <a:ext cx="187984" cy="117702"/>
              </a:xfrm>
              <a:custGeom>
                <a:rect b="b" l="l" r="r" t="t"/>
                <a:pathLst>
                  <a:path extrusionOk="0" h="59" w="94">
                    <a:moveTo>
                      <a:pt x="0" y="37"/>
                    </a:moveTo>
                    <a:cubicBezTo>
                      <a:pt x="6" y="43"/>
                      <a:pt x="11" y="50"/>
                      <a:pt x="14" y="59"/>
                    </a:cubicBezTo>
                    <a:cubicBezTo>
                      <a:pt x="94" y="23"/>
                      <a:pt x="94" y="23"/>
                      <a:pt x="94" y="23"/>
                    </a:cubicBezTo>
                    <a:cubicBezTo>
                      <a:pt x="89" y="17"/>
                      <a:pt x="85" y="9"/>
                      <a:pt x="84" y="0"/>
                    </a:cubicBezTo>
                    <a:lnTo>
                      <a:pt x="0" y="37"/>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5" name="Google Shape;755;p38"/>
              <p:cNvSpPr/>
              <p:nvPr/>
            </p:nvSpPr>
            <p:spPr>
              <a:xfrm>
                <a:off x="10689404" y="2936634"/>
                <a:ext cx="55887" cy="168508"/>
              </a:xfrm>
              <a:custGeom>
                <a:rect b="b" l="l" r="r" t="t"/>
                <a:pathLst>
                  <a:path extrusionOk="0" h="84" w="28">
                    <a:moveTo>
                      <a:pt x="24" y="84"/>
                    </a:moveTo>
                    <a:cubicBezTo>
                      <a:pt x="25" y="84"/>
                      <a:pt x="25" y="84"/>
                      <a:pt x="25" y="84"/>
                    </a:cubicBezTo>
                    <a:cubicBezTo>
                      <a:pt x="28" y="2"/>
                      <a:pt x="28" y="2"/>
                      <a:pt x="28" y="2"/>
                    </a:cubicBezTo>
                    <a:cubicBezTo>
                      <a:pt x="21" y="3"/>
                      <a:pt x="13" y="3"/>
                      <a:pt x="6" y="1"/>
                    </a:cubicBezTo>
                    <a:cubicBezTo>
                      <a:pt x="5" y="1"/>
                      <a:pt x="4" y="0"/>
                      <a:pt x="3" y="0"/>
                    </a:cubicBezTo>
                    <a:cubicBezTo>
                      <a:pt x="0" y="83"/>
                      <a:pt x="0" y="83"/>
                      <a:pt x="0" y="83"/>
                    </a:cubicBezTo>
                    <a:cubicBezTo>
                      <a:pt x="7" y="81"/>
                      <a:pt x="16" y="81"/>
                      <a:pt x="24" y="84"/>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6" name="Google Shape;756;p38"/>
              <p:cNvSpPr/>
              <p:nvPr/>
            </p:nvSpPr>
            <p:spPr>
              <a:xfrm>
                <a:off x="10629283" y="2756271"/>
                <a:ext cx="196452" cy="186290"/>
              </a:xfrm>
              <a:custGeom>
                <a:rect b="b" l="l" r="r" t="t"/>
                <a:pathLst>
                  <a:path extrusionOk="0" h="93" w="98">
                    <a:moveTo>
                      <a:pt x="58" y="92"/>
                    </a:moveTo>
                    <a:cubicBezTo>
                      <a:pt x="73" y="89"/>
                      <a:pt x="86" y="78"/>
                      <a:pt x="90" y="62"/>
                    </a:cubicBezTo>
                    <a:cubicBezTo>
                      <a:pt x="98" y="39"/>
                      <a:pt x="85" y="14"/>
                      <a:pt x="62" y="7"/>
                    </a:cubicBezTo>
                    <a:cubicBezTo>
                      <a:pt x="38" y="0"/>
                      <a:pt x="14" y="13"/>
                      <a:pt x="7" y="36"/>
                    </a:cubicBezTo>
                    <a:cubicBezTo>
                      <a:pt x="0" y="58"/>
                      <a:pt x="11" y="82"/>
                      <a:pt x="33" y="90"/>
                    </a:cubicBezTo>
                    <a:cubicBezTo>
                      <a:pt x="34" y="90"/>
                      <a:pt x="35" y="91"/>
                      <a:pt x="36" y="91"/>
                    </a:cubicBezTo>
                    <a:cubicBezTo>
                      <a:pt x="43" y="93"/>
                      <a:pt x="51" y="93"/>
                      <a:pt x="58" y="92"/>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7" name="Google Shape;757;p38"/>
              <p:cNvSpPr/>
              <p:nvPr/>
            </p:nvSpPr>
            <p:spPr>
              <a:xfrm>
                <a:off x="10933275" y="2936634"/>
                <a:ext cx="188831" cy="196452"/>
              </a:xfrm>
              <a:custGeom>
                <a:rect b="b" l="l" r="r" t="t"/>
                <a:pathLst>
                  <a:path extrusionOk="0" h="98" w="94">
                    <a:moveTo>
                      <a:pt x="58" y="7"/>
                    </a:moveTo>
                    <a:cubicBezTo>
                      <a:pt x="35" y="0"/>
                      <a:pt x="10" y="13"/>
                      <a:pt x="3" y="36"/>
                    </a:cubicBezTo>
                    <a:cubicBezTo>
                      <a:pt x="1" y="42"/>
                      <a:pt x="0" y="48"/>
                      <a:pt x="1" y="54"/>
                    </a:cubicBezTo>
                    <a:cubicBezTo>
                      <a:pt x="2" y="63"/>
                      <a:pt x="6" y="71"/>
                      <a:pt x="11" y="77"/>
                    </a:cubicBezTo>
                    <a:cubicBezTo>
                      <a:pt x="17" y="84"/>
                      <a:pt x="24" y="88"/>
                      <a:pt x="32" y="91"/>
                    </a:cubicBezTo>
                    <a:cubicBezTo>
                      <a:pt x="55" y="98"/>
                      <a:pt x="79" y="85"/>
                      <a:pt x="86" y="62"/>
                    </a:cubicBezTo>
                    <a:cubicBezTo>
                      <a:pt x="94" y="39"/>
                      <a:pt x="81" y="14"/>
                      <a:pt x="58" y="7"/>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8" name="Google Shape;758;p38"/>
              <p:cNvSpPr/>
              <p:nvPr/>
            </p:nvSpPr>
            <p:spPr>
              <a:xfrm>
                <a:off x="10613194" y="3099214"/>
                <a:ext cx="187984" cy="186290"/>
              </a:xfrm>
              <a:custGeom>
                <a:rect b="b" l="l" r="r" t="t"/>
                <a:pathLst>
                  <a:path extrusionOk="0" h="93" w="94">
                    <a:moveTo>
                      <a:pt x="77" y="10"/>
                    </a:moveTo>
                    <a:cubicBezTo>
                      <a:pt x="73" y="7"/>
                      <a:pt x="68" y="5"/>
                      <a:pt x="63" y="3"/>
                    </a:cubicBezTo>
                    <a:cubicBezTo>
                      <a:pt x="62" y="3"/>
                      <a:pt x="62" y="3"/>
                      <a:pt x="62" y="3"/>
                    </a:cubicBezTo>
                    <a:cubicBezTo>
                      <a:pt x="54" y="0"/>
                      <a:pt x="45" y="0"/>
                      <a:pt x="38" y="2"/>
                    </a:cubicBezTo>
                    <a:cubicBezTo>
                      <a:pt x="24" y="6"/>
                      <a:pt x="12" y="17"/>
                      <a:pt x="7" y="31"/>
                    </a:cubicBezTo>
                    <a:cubicBezTo>
                      <a:pt x="0" y="55"/>
                      <a:pt x="13" y="79"/>
                      <a:pt x="36" y="86"/>
                    </a:cubicBezTo>
                    <a:cubicBezTo>
                      <a:pt x="59" y="93"/>
                      <a:pt x="84" y="80"/>
                      <a:pt x="91" y="57"/>
                    </a:cubicBezTo>
                    <a:cubicBezTo>
                      <a:pt x="94" y="49"/>
                      <a:pt x="93" y="40"/>
                      <a:pt x="91" y="32"/>
                    </a:cubicBezTo>
                    <a:cubicBezTo>
                      <a:pt x="88" y="23"/>
                      <a:pt x="83" y="16"/>
                      <a:pt x="77" y="1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9" name="Google Shape;759;p38"/>
              <p:cNvSpPr/>
              <p:nvPr/>
            </p:nvSpPr>
            <p:spPr>
              <a:xfrm>
                <a:off x="7458962" y="2814698"/>
                <a:ext cx="568185" cy="568185"/>
              </a:xfrm>
              <a:custGeom>
                <a:rect b="b" l="l" r="r" t="t"/>
                <a:pathLst>
                  <a:path extrusionOk="0" h="284" w="284">
                    <a:moveTo>
                      <a:pt x="274" y="153"/>
                    </a:moveTo>
                    <a:cubicBezTo>
                      <a:pt x="284" y="170"/>
                      <a:pt x="276" y="193"/>
                      <a:pt x="259" y="203"/>
                    </a:cubicBezTo>
                    <a:cubicBezTo>
                      <a:pt x="128" y="274"/>
                      <a:pt x="128" y="274"/>
                      <a:pt x="128" y="274"/>
                    </a:cubicBezTo>
                    <a:cubicBezTo>
                      <a:pt x="110" y="284"/>
                      <a:pt x="90" y="275"/>
                      <a:pt x="81" y="258"/>
                    </a:cubicBezTo>
                    <a:cubicBezTo>
                      <a:pt x="9" y="127"/>
                      <a:pt x="9" y="127"/>
                      <a:pt x="9" y="127"/>
                    </a:cubicBezTo>
                    <a:cubicBezTo>
                      <a:pt x="0" y="110"/>
                      <a:pt x="5" y="90"/>
                      <a:pt x="22" y="81"/>
                    </a:cubicBezTo>
                    <a:cubicBezTo>
                      <a:pt x="153" y="9"/>
                      <a:pt x="153" y="9"/>
                      <a:pt x="153" y="9"/>
                    </a:cubicBezTo>
                    <a:cubicBezTo>
                      <a:pt x="171" y="0"/>
                      <a:pt x="193" y="4"/>
                      <a:pt x="203" y="22"/>
                    </a:cubicBezTo>
                    <a:lnTo>
                      <a:pt x="274" y="153"/>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0" name="Google Shape;760;p38"/>
              <p:cNvSpPr/>
              <p:nvPr/>
            </p:nvSpPr>
            <p:spPr>
              <a:xfrm>
                <a:off x="7704526" y="4144133"/>
                <a:ext cx="288750" cy="624919"/>
              </a:xfrm>
              <a:custGeom>
                <a:rect b="b" l="l" r="r" t="t"/>
                <a:pathLst>
                  <a:path extrusionOk="0" h="312" w="144">
                    <a:moveTo>
                      <a:pt x="56" y="105"/>
                    </a:moveTo>
                    <a:cubicBezTo>
                      <a:pt x="39" y="154"/>
                      <a:pt x="0" y="298"/>
                      <a:pt x="0" y="298"/>
                    </a:cubicBezTo>
                    <a:cubicBezTo>
                      <a:pt x="20" y="306"/>
                      <a:pt x="20" y="306"/>
                      <a:pt x="20" y="306"/>
                    </a:cubicBezTo>
                    <a:cubicBezTo>
                      <a:pt x="41" y="312"/>
                      <a:pt x="41" y="312"/>
                      <a:pt x="41" y="312"/>
                    </a:cubicBezTo>
                    <a:cubicBezTo>
                      <a:pt x="41" y="312"/>
                      <a:pt x="100" y="175"/>
                      <a:pt x="117" y="126"/>
                    </a:cubicBezTo>
                    <a:cubicBezTo>
                      <a:pt x="142" y="55"/>
                      <a:pt x="144" y="14"/>
                      <a:pt x="124" y="7"/>
                    </a:cubicBezTo>
                    <a:cubicBezTo>
                      <a:pt x="105" y="0"/>
                      <a:pt x="81" y="34"/>
                      <a:pt x="56" y="10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1" name="Google Shape;761;p38"/>
              <p:cNvSpPr/>
              <p:nvPr/>
            </p:nvSpPr>
            <p:spPr>
              <a:xfrm>
                <a:off x="7404768" y="4619173"/>
                <a:ext cx="574959" cy="576653"/>
              </a:xfrm>
              <a:custGeom>
                <a:rect b="b" l="l" r="r" t="t"/>
                <a:pathLst>
                  <a:path extrusionOk="0" h="288" w="287">
                    <a:moveTo>
                      <a:pt x="186" y="23"/>
                    </a:moveTo>
                    <a:cubicBezTo>
                      <a:pt x="252" y="47"/>
                      <a:pt x="287" y="120"/>
                      <a:pt x="264" y="186"/>
                    </a:cubicBezTo>
                    <a:cubicBezTo>
                      <a:pt x="241" y="253"/>
                      <a:pt x="168" y="288"/>
                      <a:pt x="101" y="265"/>
                    </a:cubicBezTo>
                    <a:cubicBezTo>
                      <a:pt x="35" y="241"/>
                      <a:pt x="0" y="169"/>
                      <a:pt x="23" y="102"/>
                    </a:cubicBezTo>
                    <a:cubicBezTo>
                      <a:pt x="46" y="35"/>
                      <a:pt x="119" y="0"/>
                      <a:pt x="186" y="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2" name="Google Shape;762;p38"/>
              <p:cNvSpPr/>
              <p:nvPr/>
            </p:nvSpPr>
            <p:spPr>
              <a:xfrm>
                <a:off x="7470817" y="4686915"/>
                <a:ext cx="442016" cy="442863"/>
              </a:xfrm>
              <a:custGeom>
                <a:rect b="b" l="l" r="r" t="t"/>
                <a:pathLst>
                  <a:path extrusionOk="0" h="221" w="221">
                    <a:moveTo>
                      <a:pt x="143" y="17"/>
                    </a:moveTo>
                    <a:cubicBezTo>
                      <a:pt x="194" y="35"/>
                      <a:pt x="221" y="91"/>
                      <a:pt x="203" y="142"/>
                    </a:cubicBezTo>
                    <a:cubicBezTo>
                      <a:pt x="185" y="194"/>
                      <a:pt x="129" y="221"/>
                      <a:pt x="78" y="203"/>
                    </a:cubicBezTo>
                    <a:cubicBezTo>
                      <a:pt x="27" y="185"/>
                      <a:pt x="0" y="129"/>
                      <a:pt x="18" y="78"/>
                    </a:cubicBezTo>
                    <a:cubicBezTo>
                      <a:pt x="36" y="27"/>
                      <a:pt x="92" y="0"/>
                      <a:pt x="143" y="1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3" name="Google Shape;763;p38"/>
              <p:cNvSpPr/>
              <p:nvPr/>
            </p:nvSpPr>
            <p:spPr>
              <a:xfrm>
                <a:off x="7496220" y="4785141"/>
                <a:ext cx="404758" cy="342943"/>
              </a:xfrm>
              <a:custGeom>
                <a:rect b="b" l="l" r="r" t="t"/>
                <a:pathLst>
                  <a:path extrusionOk="0" h="171" w="202">
                    <a:moveTo>
                      <a:pt x="171" y="44"/>
                    </a:moveTo>
                    <a:cubicBezTo>
                      <a:pt x="162" y="68"/>
                      <a:pt x="145" y="88"/>
                      <a:pt x="122" y="99"/>
                    </a:cubicBezTo>
                    <a:cubicBezTo>
                      <a:pt x="121" y="100"/>
                      <a:pt x="119" y="100"/>
                      <a:pt x="118" y="100"/>
                    </a:cubicBezTo>
                    <a:cubicBezTo>
                      <a:pt x="118" y="101"/>
                      <a:pt x="118" y="101"/>
                      <a:pt x="117" y="101"/>
                    </a:cubicBezTo>
                    <a:cubicBezTo>
                      <a:pt x="116" y="101"/>
                      <a:pt x="116" y="101"/>
                      <a:pt x="116" y="101"/>
                    </a:cubicBezTo>
                    <a:cubicBezTo>
                      <a:pt x="112" y="103"/>
                      <a:pt x="109" y="104"/>
                      <a:pt x="105" y="105"/>
                    </a:cubicBezTo>
                    <a:cubicBezTo>
                      <a:pt x="101" y="106"/>
                      <a:pt x="98" y="107"/>
                      <a:pt x="95" y="108"/>
                    </a:cubicBezTo>
                    <a:cubicBezTo>
                      <a:pt x="79" y="112"/>
                      <a:pt x="63" y="110"/>
                      <a:pt x="47" y="105"/>
                    </a:cubicBezTo>
                    <a:cubicBezTo>
                      <a:pt x="28" y="98"/>
                      <a:pt x="11" y="84"/>
                      <a:pt x="0" y="67"/>
                    </a:cubicBezTo>
                    <a:cubicBezTo>
                      <a:pt x="2" y="105"/>
                      <a:pt x="27" y="140"/>
                      <a:pt x="65" y="153"/>
                    </a:cubicBezTo>
                    <a:cubicBezTo>
                      <a:pt x="117" y="171"/>
                      <a:pt x="173" y="144"/>
                      <a:pt x="190" y="93"/>
                    </a:cubicBezTo>
                    <a:cubicBezTo>
                      <a:pt x="202" y="60"/>
                      <a:pt x="195" y="26"/>
                      <a:pt x="175" y="0"/>
                    </a:cubicBezTo>
                    <a:cubicBezTo>
                      <a:pt x="177" y="15"/>
                      <a:pt x="176" y="30"/>
                      <a:pt x="171" y="44"/>
                    </a:cubicBezTo>
                    <a:close/>
                  </a:path>
                </a:pathLst>
              </a:custGeom>
              <a:solidFill>
                <a:srgbClr val="8DA9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4" name="Google Shape;764;p38"/>
              <p:cNvSpPr/>
              <p:nvPr/>
            </p:nvSpPr>
            <p:spPr>
              <a:xfrm>
                <a:off x="7723155" y="4548891"/>
                <a:ext cx="148185" cy="92298"/>
              </a:xfrm>
              <a:custGeom>
                <a:rect b="b" l="l" r="r" t="t"/>
                <a:pathLst>
                  <a:path extrusionOk="0" h="46" w="74">
                    <a:moveTo>
                      <a:pt x="4" y="9"/>
                    </a:moveTo>
                    <a:cubicBezTo>
                      <a:pt x="6" y="3"/>
                      <a:pt x="12" y="0"/>
                      <a:pt x="18" y="2"/>
                    </a:cubicBezTo>
                    <a:cubicBezTo>
                      <a:pt x="65" y="19"/>
                      <a:pt x="65" y="19"/>
                      <a:pt x="65" y="19"/>
                    </a:cubicBezTo>
                    <a:cubicBezTo>
                      <a:pt x="71" y="21"/>
                      <a:pt x="74" y="27"/>
                      <a:pt x="72" y="33"/>
                    </a:cubicBezTo>
                    <a:cubicBezTo>
                      <a:pt x="71" y="37"/>
                      <a:pt x="71" y="37"/>
                      <a:pt x="71" y="37"/>
                    </a:cubicBezTo>
                    <a:cubicBezTo>
                      <a:pt x="69" y="43"/>
                      <a:pt x="62" y="46"/>
                      <a:pt x="57" y="44"/>
                    </a:cubicBezTo>
                    <a:cubicBezTo>
                      <a:pt x="9" y="27"/>
                      <a:pt x="9" y="27"/>
                      <a:pt x="9" y="27"/>
                    </a:cubicBezTo>
                    <a:cubicBezTo>
                      <a:pt x="3" y="25"/>
                      <a:pt x="0" y="19"/>
                      <a:pt x="2" y="13"/>
                    </a:cubicBezTo>
                    <a:lnTo>
                      <a:pt x="4" y="9"/>
                    </a:lnTo>
                    <a:close/>
                  </a:path>
                </a:pathLst>
              </a:custGeom>
              <a:solidFill>
                <a:srgbClr val="8DA9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5" name="Google Shape;765;p38"/>
              <p:cNvSpPr/>
              <p:nvPr/>
            </p:nvSpPr>
            <p:spPr>
              <a:xfrm>
                <a:off x="7114325" y="3269416"/>
                <a:ext cx="1163467" cy="470806"/>
              </a:xfrm>
              <a:custGeom>
                <a:rect b="b" l="l" r="r" t="t"/>
                <a:pathLst>
                  <a:path extrusionOk="0" h="556" w="1374">
                    <a:moveTo>
                      <a:pt x="477" y="496"/>
                    </a:moveTo>
                    <a:lnTo>
                      <a:pt x="537" y="295"/>
                    </a:lnTo>
                    <a:lnTo>
                      <a:pt x="1336" y="556"/>
                    </a:lnTo>
                    <a:lnTo>
                      <a:pt x="1374" y="425"/>
                    </a:lnTo>
                    <a:lnTo>
                      <a:pt x="0" y="0"/>
                    </a:lnTo>
                    <a:lnTo>
                      <a:pt x="477" y="496"/>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6" name="Google Shape;766;p38"/>
              <p:cNvSpPr/>
              <p:nvPr/>
            </p:nvSpPr>
            <p:spPr>
              <a:xfrm>
                <a:off x="7110091" y="3124617"/>
                <a:ext cx="1204112" cy="502984"/>
              </a:xfrm>
              <a:custGeom>
                <a:rect b="b" l="l" r="r" t="t"/>
                <a:pathLst>
                  <a:path extrusionOk="0" h="594" w="1422">
                    <a:moveTo>
                      <a:pt x="620" y="206"/>
                    </a:moveTo>
                    <a:lnTo>
                      <a:pt x="676" y="0"/>
                    </a:lnTo>
                    <a:lnTo>
                      <a:pt x="7" y="166"/>
                    </a:lnTo>
                    <a:lnTo>
                      <a:pt x="2" y="168"/>
                    </a:lnTo>
                    <a:lnTo>
                      <a:pt x="2" y="168"/>
                    </a:lnTo>
                    <a:lnTo>
                      <a:pt x="0" y="168"/>
                    </a:lnTo>
                    <a:lnTo>
                      <a:pt x="5" y="171"/>
                    </a:lnTo>
                    <a:lnTo>
                      <a:pt x="1379" y="594"/>
                    </a:lnTo>
                    <a:lnTo>
                      <a:pt x="1379" y="594"/>
                    </a:lnTo>
                    <a:lnTo>
                      <a:pt x="1422" y="452"/>
                    </a:lnTo>
                    <a:lnTo>
                      <a:pt x="620" y="20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7" name="Google Shape;767;p38"/>
              <p:cNvSpPr/>
              <p:nvPr/>
            </p:nvSpPr>
            <p:spPr>
              <a:xfrm>
                <a:off x="9986582" y="2373529"/>
                <a:ext cx="895040" cy="176129"/>
              </a:xfrm>
              <a:custGeom>
                <a:rect b="b" l="l" r="r" t="t"/>
                <a:pathLst>
                  <a:path extrusionOk="0" h="208" w="1057">
                    <a:moveTo>
                      <a:pt x="0" y="208"/>
                    </a:moveTo>
                    <a:lnTo>
                      <a:pt x="97" y="0"/>
                    </a:lnTo>
                    <a:lnTo>
                      <a:pt x="1057" y="10"/>
                    </a:lnTo>
                    <a:lnTo>
                      <a:pt x="0" y="208"/>
                    </a:lnTo>
                    <a:close/>
                  </a:path>
                </a:pathLst>
              </a:custGeom>
              <a:solidFill>
                <a:srgbClr val="FEE5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8" name="Google Shape;768;p38"/>
              <p:cNvSpPr/>
              <p:nvPr/>
            </p:nvSpPr>
            <p:spPr>
              <a:xfrm>
                <a:off x="9986582" y="2383690"/>
                <a:ext cx="877258" cy="178669"/>
              </a:xfrm>
              <a:custGeom>
                <a:rect b="b" l="l" r="r" t="t"/>
                <a:pathLst>
                  <a:path extrusionOk="0" h="211" w="1036">
                    <a:moveTo>
                      <a:pt x="1036" y="0"/>
                    </a:moveTo>
                    <a:lnTo>
                      <a:pt x="0" y="196"/>
                    </a:lnTo>
                    <a:lnTo>
                      <a:pt x="186" y="211"/>
                    </a:lnTo>
                    <a:lnTo>
                      <a:pt x="1036" y="0"/>
                    </a:lnTo>
                    <a:close/>
                  </a:path>
                </a:pathLst>
              </a:custGeom>
              <a:solidFill>
                <a:srgbClr val="FFD9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9" name="Google Shape;769;p38"/>
              <p:cNvSpPr/>
              <p:nvPr/>
            </p:nvSpPr>
            <p:spPr>
              <a:xfrm>
                <a:off x="10144082" y="2381997"/>
                <a:ext cx="737540" cy="438629"/>
              </a:xfrm>
              <a:custGeom>
                <a:rect b="b" l="l" r="r" t="t"/>
                <a:pathLst>
                  <a:path extrusionOk="0" h="518" w="871">
                    <a:moveTo>
                      <a:pt x="871" y="0"/>
                    </a:moveTo>
                    <a:lnTo>
                      <a:pt x="0" y="213"/>
                    </a:lnTo>
                    <a:lnTo>
                      <a:pt x="202" y="518"/>
                    </a:lnTo>
                    <a:lnTo>
                      <a:pt x="87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0" name="Google Shape;770;p38"/>
              <p:cNvSpPr/>
              <p:nvPr/>
            </p:nvSpPr>
            <p:spPr>
              <a:xfrm>
                <a:off x="9873961" y="2185545"/>
                <a:ext cx="1007661" cy="196452"/>
              </a:xfrm>
              <a:custGeom>
                <a:rect b="b" l="l" r="r" t="t"/>
                <a:pathLst>
                  <a:path extrusionOk="0" h="232" w="1190">
                    <a:moveTo>
                      <a:pt x="230" y="222"/>
                    </a:moveTo>
                    <a:lnTo>
                      <a:pt x="0" y="0"/>
                    </a:lnTo>
                    <a:lnTo>
                      <a:pt x="1190" y="232"/>
                    </a:lnTo>
                    <a:lnTo>
                      <a:pt x="230" y="22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1" name="Google Shape;771;p38"/>
              <p:cNvSpPr/>
              <p:nvPr/>
            </p:nvSpPr>
            <p:spPr>
              <a:xfrm>
                <a:off x="7123639" y="3643690"/>
                <a:ext cx="246411" cy="252339"/>
              </a:xfrm>
              <a:custGeom>
                <a:rect b="b" l="l" r="r" t="t"/>
                <a:pathLst>
                  <a:path extrusionOk="0" h="126" w="123">
                    <a:moveTo>
                      <a:pt x="45" y="63"/>
                    </a:moveTo>
                    <a:cubicBezTo>
                      <a:pt x="3" y="65"/>
                      <a:pt x="4" y="126"/>
                      <a:pt x="45" y="121"/>
                    </a:cubicBezTo>
                    <a:cubicBezTo>
                      <a:pt x="86" y="115"/>
                      <a:pt x="123" y="62"/>
                      <a:pt x="123" y="62"/>
                    </a:cubicBezTo>
                    <a:cubicBezTo>
                      <a:pt x="123" y="62"/>
                      <a:pt x="85" y="9"/>
                      <a:pt x="44" y="5"/>
                    </a:cubicBezTo>
                    <a:cubicBezTo>
                      <a:pt x="3" y="0"/>
                      <a:pt x="0" y="57"/>
                      <a:pt x="45" y="63"/>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2" name="Google Shape;772;p38"/>
              <p:cNvSpPr/>
              <p:nvPr/>
            </p:nvSpPr>
            <p:spPr>
              <a:xfrm>
                <a:off x="10170332" y="5528609"/>
                <a:ext cx="284516" cy="268427"/>
              </a:xfrm>
              <a:custGeom>
                <a:rect b="b" l="l" r="r" t="t"/>
                <a:pathLst>
                  <a:path extrusionOk="0" h="134" w="142">
                    <a:moveTo>
                      <a:pt x="67" y="65"/>
                    </a:moveTo>
                    <a:cubicBezTo>
                      <a:pt x="91" y="98"/>
                      <a:pt x="142" y="64"/>
                      <a:pt x="115" y="33"/>
                    </a:cubicBezTo>
                    <a:cubicBezTo>
                      <a:pt x="88" y="1"/>
                      <a:pt x="23" y="0"/>
                      <a:pt x="23" y="0"/>
                    </a:cubicBezTo>
                    <a:cubicBezTo>
                      <a:pt x="23" y="0"/>
                      <a:pt x="0" y="60"/>
                      <a:pt x="19" y="97"/>
                    </a:cubicBezTo>
                    <a:cubicBezTo>
                      <a:pt x="37" y="134"/>
                      <a:pt x="87" y="105"/>
                      <a:pt x="67" y="65"/>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3" name="Google Shape;773;p38"/>
              <p:cNvSpPr/>
              <p:nvPr/>
            </p:nvSpPr>
            <p:spPr>
              <a:xfrm>
                <a:off x="9589445" y="1594497"/>
                <a:ext cx="350564" cy="354798"/>
              </a:xfrm>
              <a:custGeom>
                <a:rect b="b" l="l" r="r" t="t"/>
                <a:pathLst>
                  <a:path extrusionOk="0" h="177" w="175">
                    <a:moveTo>
                      <a:pt x="81" y="69"/>
                    </a:moveTo>
                    <a:cubicBezTo>
                      <a:pt x="85" y="12"/>
                      <a:pt x="2" y="0"/>
                      <a:pt x="1" y="58"/>
                    </a:cubicBezTo>
                    <a:cubicBezTo>
                      <a:pt x="0" y="116"/>
                      <a:pt x="66" y="177"/>
                      <a:pt x="66" y="177"/>
                    </a:cubicBezTo>
                    <a:cubicBezTo>
                      <a:pt x="66" y="177"/>
                      <a:pt x="146" y="136"/>
                      <a:pt x="160" y="80"/>
                    </a:cubicBezTo>
                    <a:cubicBezTo>
                      <a:pt x="175" y="24"/>
                      <a:pt x="97" y="9"/>
                      <a:pt x="81" y="6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4" name="Google Shape;774;p38"/>
              <p:cNvSpPr/>
              <p:nvPr/>
            </p:nvSpPr>
            <p:spPr>
              <a:xfrm>
                <a:off x="10867226" y="2493771"/>
                <a:ext cx="268427" cy="282822"/>
              </a:xfrm>
              <a:custGeom>
                <a:rect b="b" l="l" r="r" t="t"/>
                <a:pathLst>
                  <a:path extrusionOk="0" h="141" w="134">
                    <a:moveTo>
                      <a:pt x="64" y="75"/>
                    </a:moveTo>
                    <a:cubicBezTo>
                      <a:pt x="96" y="49"/>
                      <a:pt x="60" y="0"/>
                      <a:pt x="30" y="28"/>
                    </a:cubicBezTo>
                    <a:cubicBezTo>
                      <a:pt x="0" y="56"/>
                      <a:pt x="0" y="120"/>
                      <a:pt x="0" y="120"/>
                    </a:cubicBezTo>
                    <a:cubicBezTo>
                      <a:pt x="0" y="120"/>
                      <a:pt x="61" y="141"/>
                      <a:pt x="98" y="121"/>
                    </a:cubicBezTo>
                    <a:cubicBezTo>
                      <a:pt x="134" y="101"/>
                      <a:pt x="103" y="53"/>
                      <a:pt x="64" y="75"/>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5" name="Google Shape;775;p38"/>
              <p:cNvSpPr/>
              <p:nvPr/>
            </p:nvSpPr>
            <p:spPr>
              <a:xfrm>
                <a:off x="10940049" y="3099214"/>
                <a:ext cx="594435" cy="606290"/>
              </a:xfrm>
              <a:custGeom>
                <a:rect b="b" l="l" r="r" t="t"/>
                <a:pathLst>
                  <a:path extrusionOk="0" h="303" w="297">
                    <a:moveTo>
                      <a:pt x="239" y="267"/>
                    </a:moveTo>
                    <a:cubicBezTo>
                      <a:pt x="291" y="231"/>
                      <a:pt x="297" y="151"/>
                      <a:pt x="253" y="87"/>
                    </a:cubicBezTo>
                    <a:cubicBezTo>
                      <a:pt x="209" y="23"/>
                      <a:pt x="131" y="0"/>
                      <a:pt x="79" y="36"/>
                    </a:cubicBezTo>
                    <a:cubicBezTo>
                      <a:pt x="54" y="53"/>
                      <a:pt x="39" y="82"/>
                      <a:pt x="37" y="114"/>
                    </a:cubicBezTo>
                    <a:cubicBezTo>
                      <a:pt x="25" y="112"/>
                      <a:pt x="12" y="107"/>
                      <a:pt x="0" y="98"/>
                    </a:cubicBezTo>
                    <a:cubicBezTo>
                      <a:pt x="0" y="98"/>
                      <a:pt x="1" y="109"/>
                      <a:pt x="9" y="124"/>
                    </a:cubicBezTo>
                    <a:cubicBezTo>
                      <a:pt x="14" y="134"/>
                      <a:pt x="25" y="147"/>
                      <a:pt x="39" y="154"/>
                    </a:cubicBezTo>
                    <a:cubicBezTo>
                      <a:pt x="43" y="175"/>
                      <a:pt x="52" y="197"/>
                      <a:pt x="65" y="216"/>
                    </a:cubicBezTo>
                    <a:cubicBezTo>
                      <a:pt x="109" y="280"/>
                      <a:pt x="187" y="303"/>
                      <a:pt x="239" y="267"/>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6" name="Google Shape;776;p38"/>
              <p:cNvSpPr/>
              <p:nvPr/>
            </p:nvSpPr>
            <p:spPr>
              <a:xfrm>
                <a:off x="11151742" y="3271109"/>
                <a:ext cx="86371" cy="86371"/>
              </a:xfrm>
              <a:custGeom>
                <a:rect b="b" l="l" r="r" t="t"/>
                <a:pathLst>
                  <a:path extrusionOk="0" h="43" w="43">
                    <a:moveTo>
                      <a:pt x="31" y="38"/>
                    </a:moveTo>
                    <a:cubicBezTo>
                      <a:pt x="22" y="43"/>
                      <a:pt x="10" y="40"/>
                      <a:pt x="5" y="31"/>
                    </a:cubicBezTo>
                    <a:cubicBezTo>
                      <a:pt x="0" y="22"/>
                      <a:pt x="3" y="11"/>
                      <a:pt x="12" y="5"/>
                    </a:cubicBezTo>
                    <a:cubicBezTo>
                      <a:pt x="21" y="0"/>
                      <a:pt x="33" y="3"/>
                      <a:pt x="38" y="12"/>
                    </a:cubicBezTo>
                    <a:cubicBezTo>
                      <a:pt x="43" y="21"/>
                      <a:pt x="40" y="33"/>
                      <a:pt x="31" y="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7" name="Google Shape;777;p38"/>
              <p:cNvSpPr/>
              <p:nvPr/>
            </p:nvSpPr>
            <p:spPr>
              <a:xfrm>
                <a:off x="11205936" y="3363408"/>
                <a:ext cx="86371" cy="86371"/>
              </a:xfrm>
              <a:custGeom>
                <a:rect b="b" l="l" r="r" t="t"/>
                <a:pathLst>
                  <a:path extrusionOk="0" h="43" w="43">
                    <a:moveTo>
                      <a:pt x="31" y="38"/>
                    </a:moveTo>
                    <a:cubicBezTo>
                      <a:pt x="22" y="43"/>
                      <a:pt x="10" y="40"/>
                      <a:pt x="5" y="31"/>
                    </a:cubicBezTo>
                    <a:cubicBezTo>
                      <a:pt x="0" y="22"/>
                      <a:pt x="3" y="11"/>
                      <a:pt x="12" y="5"/>
                    </a:cubicBezTo>
                    <a:cubicBezTo>
                      <a:pt x="21" y="0"/>
                      <a:pt x="32" y="3"/>
                      <a:pt x="38" y="12"/>
                    </a:cubicBezTo>
                    <a:cubicBezTo>
                      <a:pt x="43" y="21"/>
                      <a:pt x="40" y="33"/>
                      <a:pt x="31" y="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8" name="Google Shape;778;p38"/>
              <p:cNvSpPr/>
              <p:nvPr/>
            </p:nvSpPr>
            <p:spPr>
              <a:xfrm>
                <a:off x="11258436" y="3455706"/>
                <a:ext cx="88064" cy="85524"/>
              </a:xfrm>
              <a:custGeom>
                <a:rect b="b" l="l" r="r" t="t"/>
                <a:pathLst>
                  <a:path extrusionOk="0" h="43" w="44">
                    <a:moveTo>
                      <a:pt x="32" y="38"/>
                    </a:moveTo>
                    <a:cubicBezTo>
                      <a:pt x="23" y="43"/>
                      <a:pt x="11" y="40"/>
                      <a:pt x="6" y="31"/>
                    </a:cubicBezTo>
                    <a:cubicBezTo>
                      <a:pt x="0" y="22"/>
                      <a:pt x="4" y="11"/>
                      <a:pt x="13" y="5"/>
                    </a:cubicBezTo>
                    <a:cubicBezTo>
                      <a:pt x="22" y="0"/>
                      <a:pt x="33" y="3"/>
                      <a:pt x="38" y="12"/>
                    </a:cubicBezTo>
                    <a:cubicBezTo>
                      <a:pt x="44" y="21"/>
                      <a:pt x="41" y="33"/>
                      <a:pt x="32" y="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9" name="Google Shape;779;p38"/>
              <p:cNvSpPr/>
              <p:nvPr/>
            </p:nvSpPr>
            <p:spPr>
              <a:xfrm>
                <a:off x="11261823" y="4094174"/>
                <a:ext cx="392903" cy="502984"/>
              </a:xfrm>
              <a:custGeom>
                <a:rect b="b" l="l" r="r" t="t"/>
                <a:pathLst>
                  <a:path extrusionOk="0" h="251" w="196">
                    <a:moveTo>
                      <a:pt x="162" y="0"/>
                    </a:moveTo>
                    <a:cubicBezTo>
                      <a:pt x="167" y="0"/>
                      <a:pt x="172" y="3"/>
                      <a:pt x="173" y="9"/>
                    </a:cubicBezTo>
                    <a:cubicBezTo>
                      <a:pt x="196" y="119"/>
                      <a:pt x="124" y="228"/>
                      <a:pt x="14" y="250"/>
                    </a:cubicBezTo>
                    <a:cubicBezTo>
                      <a:pt x="8" y="251"/>
                      <a:pt x="3" y="248"/>
                      <a:pt x="1" y="242"/>
                    </a:cubicBezTo>
                    <a:cubicBezTo>
                      <a:pt x="0" y="236"/>
                      <a:pt x="4" y="231"/>
                      <a:pt x="9" y="230"/>
                    </a:cubicBezTo>
                    <a:cubicBezTo>
                      <a:pt x="109" y="209"/>
                      <a:pt x="173" y="112"/>
                      <a:pt x="153" y="13"/>
                    </a:cubicBezTo>
                    <a:cubicBezTo>
                      <a:pt x="152" y="7"/>
                      <a:pt x="155" y="2"/>
                      <a:pt x="161" y="1"/>
                    </a:cubicBezTo>
                    <a:cubicBezTo>
                      <a:pt x="161" y="0"/>
                      <a:pt x="162" y="0"/>
                      <a:pt x="162" y="0"/>
                    </a:cubicBezTo>
                    <a:close/>
                  </a:path>
                </a:pathLst>
              </a:custGeom>
              <a:solidFill>
                <a:srgbClr val="B3C6E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0" name="Google Shape;780;p38"/>
              <p:cNvSpPr/>
              <p:nvPr/>
            </p:nvSpPr>
            <p:spPr>
              <a:xfrm>
                <a:off x="11244041" y="4112803"/>
                <a:ext cx="288750" cy="392056"/>
              </a:xfrm>
              <a:custGeom>
                <a:rect b="b" l="l" r="r" t="t"/>
                <a:pathLst>
                  <a:path extrusionOk="0" h="196" w="144">
                    <a:moveTo>
                      <a:pt x="125" y="1"/>
                    </a:moveTo>
                    <a:cubicBezTo>
                      <a:pt x="130" y="0"/>
                      <a:pt x="135" y="4"/>
                      <a:pt x="136" y="9"/>
                    </a:cubicBezTo>
                    <a:cubicBezTo>
                      <a:pt x="144" y="50"/>
                      <a:pt x="136" y="92"/>
                      <a:pt x="113" y="127"/>
                    </a:cubicBezTo>
                    <a:cubicBezTo>
                      <a:pt x="90" y="162"/>
                      <a:pt x="54" y="186"/>
                      <a:pt x="13" y="195"/>
                    </a:cubicBezTo>
                    <a:cubicBezTo>
                      <a:pt x="8" y="196"/>
                      <a:pt x="2" y="192"/>
                      <a:pt x="1" y="187"/>
                    </a:cubicBezTo>
                    <a:cubicBezTo>
                      <a:pt x="0" y="181"/>
                      <a:pt x="3" y="176"/>
                      <a:pt x="9" y="175"/>
                    </a:cubicBezTo>
                    <a:cubicBezTo>
                      <a:pt x="45" y="167"/>
                      <a:pt x="76" y="146"/>
                      <a:pt x="96" y="116"/>
                    </a:cubicBezTo>
                    <a:cubicBezTo>
                      <a:pt x="116" y="85"/>
                      <a:pt x="123" y="49"/>
                      <a:pt x="116" y="13"/>
                    </a:cubicBezTo>
                    <a:cubicBezTo>
                      <a:pt x="114" y="8"/>
                      <a:pt x="118" y="2"/>
                      <a:pt x="124" y="1"/>
                    </a:cubicBezTo>
                    <a:cubicBezTo>
                      <a:pt x="124" y="1"/>
                      <a:pt x="125" y="1"/>
                      <a:pt x="125" y="1"/>
                    </a:cubicBezTo>
                    <a:close/>
                  </a:path>
                </a:pathLst>
              </a:custGeom>
              <a:solidFill>
                <a:srgbClr val="B3C6E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1" name="Google Shape;781;p38"/>
              <p:cNvSpPr/>
              <p:nvPr/>
            </p:nvSpPr>
            <p:spPr>
              <a:xfrm>
                <a:off x="11223718" y="4132278"/>
                <a:ext cx="218468" cy="274355"/>
              </a:xfrm>
              <a:custGeom>
                <a:rect b="b" l="l" r="r" t="t"/>
                <a:pathLst>
                  <a:path extrusionOk="0" h="137" w="109">
                    <a:moveTo>
                      <a:pt x="86" y="1"/>
                    </a:moveTo>
                    <a:cubicBezTo>
                      <a:pt x="91" y="0"/>
                      <a:pt x="96" y="4"/>
                      <a:pt x="97" y="9"/>
                    </a:cubicBezTo>
                    <a:cubicBezTo>
                      <a:pt x="109" y="67"/>
                      <a:pt x="71" y="124"/>
                      <a:pt x="13" y="136"/>
                    </a:cubicBezTo>
                    <a:cubicBezTo>
                      <a:pt x="8" y="137"/>
                      <a:pt x="2" y="134"/>
                      <a:pt x="1" y="128"/>
                    </a:cubicBezTo>
                    <a:cubicBezTo>
                      <a:pt x="0" y="122"/>
                      <a:pt x="3" y="117"/>
                      <a:pt x="9" y="116"/>
                    </a:cubicBezTo>
                    <a:cubicBezTo>
                      <a:pt x="56" y="106"/>
                      <a:pt x="86" y="60"/>
                      <a:pt x="77" y="13"/>
                    </a:cubicBezTo>
                    <a:cubicBezTo>
                      <a:pt x="75" y="8"/>
                      <a:pt x="79" y="2"/>
                      <a:pt x="85" y="1"/>
                    </a:cubicBezTo>
                    <a:cubicBezTo>
                      <a:pt x="85" y="1"/>
                      <a:pt x="86" y="1"/>
                      <a:pt x="86" y="1"/>
                    </a:cubicBezTo>
                    <a:close/>
                  </a:path>
                </a:pathLst>
              </a:custGeom>
              <a:solidFill>
                <a:srgbClr val="B3C6E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2" name="Google Shape;782;p38"/>
              <p:cNvSpPr/>
              <p:nvPr/>
            </p:nvSpPr>
            <p:spPr>
              <a:xfrm>
                <a:off x="11198315" y="4152601"/>
                <a:ext cx="132097" cy="168508"/>
              </a:xfrm>
              <a:custGeom>
                <a:rect b="b" l="l" r="r" t="t"/>
                <a:pathLst>
                  <a:path extrusionOk="0" h="84" w="66">
                    <a:moveTo>
                      <a:pt x="52" y="1"/>
                    </a:moveTo>
                    <a:cubicBezTo>
                      <a:pt x="57" y="0"/>
                      <a:pt x="61" y="4"/>
                      <a:pt x="62" y="9"/>
                    </a:cubicBezTo>
                    <a:cubicBezTo>
                      <a:pt x="66" y="25"/>
                      <a:pt x="63" y="42"/>
                      <a:pt x="53" y="56"/>
                    </a:cubicBezTo>
                    <a:cubicBezTo>
                      <a:pt x="44" y="70"/>
                      <a:pt x="30" y="79"/>
                      <a:pt x="14" y="82"/>
                    </a:cubicBezTo>
                    <a:cubicBezTo>
                      <a:pt x="8" y="84"/>
                      <a:pt x="3" y="80"/>
                      <a:pt x="2" y="74"/>
                    </a:cubicBezTo>
                    <a:cubicBezTo>
                      <a:pt x="0" y="69"/>
                      <a:pt x="4" y="63"/>
                      <a:pt x="10" y="62"/>
                    </a:cubicBezTo>
                    <a:cubicBezTo>
                      <a:pt x="20" y="60"/>
                      <a:pt x="30" y="54"/>
                      <a:pt x="36" y="44"/>
                    </a:cubicBezTo>
                    <a:cubicBezTo>
                      <a:pt x="42" y="35"/>
                      <a:pt x="44" y="24"/>
                      <a:pt x="42" y="13"/>
                    </a:cubicBezTo>
                    <a:cubicBezTo>
                      <a:pt x="41" y="7"/>
                      <a:pt x="45" y="2"/>
                      <a:pt x="50" y="1"/>
                    </a:cubicBezTo>
                    <a:cubicBezTo>
                      <a:pt x="51" y="1"/>
                      <a:pt x="51" y="1"/>
                      <a:pt x="52" y="1"/>
                    </a:cubicBezTo>
                    <a:close/>
                  </a:path>
                </a:pathLst>
              </a:custGeom>
              <a:solidFill>
                <a:srgbClr val="B3C6E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3" name="Google Shape;783;p38"/>
              <p:cNvSpPr/>
              <p:nvPr/>
            </p:nvSpPr>
            <p:spPr>
              <a:xfrm>
                <a:off x="11182226" y="4168690"/>
                <a:ext cx="49960" cy="51653"/>
              </a:xfrm>
              <a:custGeom>
                <a:rect b="b" l="l" r="r" t="t"/>
                <a:pathLst>
                  <a:path extrusionOk="0" h="26" w="25">
                    <a:moveTo>
                      <a:pt x="24" y="10"/>
                    </a:moveTo>
                    <a:cubicBezTo>
                      <a:pt x="25" y="17"/>
                      <a:pt x="21" y="23"/>
                      <a:pt x="15" y="24"/>
                    </a:cubicBezTo>
                    <a:cubicBezTo>
                      <a:pt x="9" y="26"/>
                      <a:pt x="2" y="21"/>
                      <a:pt x="1" y="15"/>
                    </a:cubicBezTo>
                    <a:cubicBezTo>
                      <a:pt x="0" y="9"/>
                      <a:pt x="4" y="2"/>
                      <a:pt x="10" y="1"/>
                    </a:cubicBezTo>
                    <a:cubicBezTo>
                      <a:pt x="17" y="0"/>
                      <a:pt x="23" y="4"/>
                      <a:pt x="24" y="10"/>
                    </a:cubicBezTo>
                    <a:close/>
                  </a:path>
                </a:pathLst>
              </a:custGeom>
              <a:solidFill>
                <a:srgbClr val="B3C6E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784" name="Google Shape;784;p38"/>
            <p:cNvGrpSpPr/>
            <p:nvPr/>
          </p:nvGrpSpPr>
          <p:grpSpPr>
            <a:xfrm>
              <a:off x="7777349" y="2243126"/>
              <a:ext cx="3072095" cy="3072943"/>
              <a:chOff x="7777349" y="2243126"/>
              <a:chExt cx="3072095" cy="3072943"/>
            </a:xfrm>
          </p:grpSpPr>
          <p:sp>
            <p:nvSpPr>
              <p:cNvPr id="785" name="Google Shape;785;p38"/>
              <p:cNvSpPr/>
              <p:nvPr/>
            </p:nvSpPr>
            <p:spPr>
              <a:xfrm>
                <a:off x="7777349" y="2243126"/>
                <a:ext cx="3072095" cy="3072943"/>
              </a:xfrm>
              <a:prstGeom prst="ellipse">
                <a:avLst/>
              </a:pr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6" name="Google Shape;786;p38"/>
              <p:cNvSpPr/>
              <p:nvPr/>
            </p:nvSpPr>
            <p:spPr>
              <a:xfrm>
                <a:off x="7859486" y="2325263"/>
                <a:ext cx="2907821" cy="2908668"/>
              </a:xfrm>
              <a:prstGeom prst="ellipse">
                <a:avLst/>
              </a:pr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7" name="Google Shape;787;p38"/>
              <p:cNvSpPr/>
              <p:nvPr/>
            </p:nvSpPr>
            <p:spPr>
              <a:xfrm>
                <a:off x="8095736" y="2562360"/>
                <a:ext cx="2435321" cy="2435322"/>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8" name="Google Shape;788;p38"/>
              <p:cNvSpPr/>
              <p:nvPr/>
            </p:nvSpPr>
            <p:spPr>
              <a:xfrm>
                <a:off x="8255776" y="2722400"/>
                <a:ext cx="2115241" cy="2115241"/>
              </a:xfrm>
              <a:prstGeom prst="ellipse">
                <a:avLst/>
              </a:pr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9" name="Google Shape;789;p38"/>
              <p:cNvSpPr/>
              <p:nvPr/>
            </p:nvSpPr>
            <p:spPr>
              <a:xfrm>
                <a:off x="8502187" y="2968811"/>
                <a:ext cx="1619878" cy="1622419"/>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0" name="Google Shape;790;p38"/>
              <p:cNvSpPr/>
              <p:nvPr/>
            </p:nvSpPr>
            <p:spPr>
              <a:xfrm>
                <a:off x="8663921" y="3130545"/>
                <a:ext cx="1298104" cy="1298104"/>
              </a:xfrm>
              <a:prstGeom prst="ellipse">
                <a:avLst/>
              </a:prstGeom>
              <a:solidFill>
                <a:srgbClr val="EDED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1" name="Google Shape;791;p38"/>
              <p:cNvSpPr/>
              <p:nvPr/>
            </p:nvSpPr>
            <p:spPr>
              <a:xfrm>
                <a:off x="9147429" y="3613206"/>
                <a:ext cx="331935" cy="332782"/>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792" name="Google Shape;792;p38"/>
            <p:cNvGrpSpPr/>
            <p:nvPr/>
          </p:nvGrpSpPr>
          <p:grpSpPr>
            <a:xfrm>
              <a:off x="7120252" y="1618207"/>
              <a:ext cx="2215160" cy="2197378"/>
              <a:chOff x="7120252" y="1618207"/>
              <a:chExt cx="2215160" cy="2197378"/>
            </a:xfrm>
          </p:grpSpPr>
          <p:sp>
            <p:nvSpPr>
              <p:cNvPr id="793" name="Google Shape;793;p38"/>
              <p:cNvSpPr/>
              <p:nvPr/>
            </p:nvSpPr>
            <p:spPr>
              <a:xfrm>
                <a:off x="7729083" y="2227884"/>
                <a:ext cx="1153306" cy="1141451"/>
              </a:xfrm>
              <a:custGeom>
                <a:rect b="b" l="l" r="r" t="t"/>
                <a:pathLst>
                  <a:path extrusionOk="0" h="570" w="576">
                    <a:moveTo>
                      <a:pt x="575" y="518"/>
                    </a:moveTo>
                    <a:cubicBezTo>
                      <a:pt x="576" y="518"/>
                      <a:pt x="576" y="518"/>
                      <a:pt x="576" y="518"/>
                    </a:cubicBezTo>
                    <a:cubicBezTo>
                      <a:pt x="52" y="0"/>
                      <a:pt x="52" y="0"/>
                      <a:pt x="52" y="0"/>
                    </a:cubicBezTo>
                    <a:cubicBezTo>
                      <a:pt x="47" y="12"/>
                      <a:pt x="42" y="24"/>
                      <a:pt x="37" y="37"/>
                    </a:cubicBezTo>
                    <a:cubicBezTo>
                      <a:pt x="24" y="42"/>
                      <a:pt x="12" y="47"/>
                      <a:pt x="0" y="52"/>
                    </a:cubicBezTo>
                    <a:cubicBezTo>
                      <a:pt x="524" y="570"/>
                      <a:pt x="524" y="570"/>
                      <a:pt x="524" y="570"/>
                    </a:cubicBezTo>
                    <a:cubicBezTo>
                      <a:pt x="525" y="569"/>
                      <a:pt x="525" y="569"/>
                      <a:pt x="525" y="569"/>
                    </a:cubicBezTo>
                    <a:lnTo>
                      <a:pt x="575" y="518"/>
                    </a:ln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4" name="Google Shape;794;p38"/>
              <p:cNvSpPr/>
              <p:nvPr/>
            </p:nvSpPr>
            <p:spPr>
              <a:xfrm>
                <a:off x="8936582" y="3420988"/>
                <a:ext cx="398830" cy="394597"/>
              </a:xfrm>
              <a:custGeom>
                <a:rect b="b" l="l" r="r" t="t"/>
                <a:pathLst>
                  <a:path extrusionOk="0" h="197" w="199">
                    <a:moveTo>
                      <a:pt x="199" y="197"/>
                    </a:moveTo>
                    <a:cubicBezTo>
                      <a:pt x="59" y="0"/>
                      <a:pt x="59" y="0"/>
                      <a:pt x="59" y="0"/>
                    </a:cubicBezTo>
                    <a:cubicBezTo>
                      <a:pt x="59" y="0"/>
                      <a:pt x="58" y="0"/>
                      <a:pt x="58" y="0"/>
                    </a:cubicBezTo>
                    <a:cubicBezTo>
                      <a:pt x="57" y="2"/>
                      <a:pt x="56" y="3"/>
                      <a:pt x="55" y="4"/>
                    </a:cubicBezTo>
                    <a:cubicBezTo>
                      <a:pt x="5" y="55"/>
                      <a:pt x="5" y="55"/>
                      <a:pt x="5" y="55"/>
                    </a:cubicBezTo>
                    <a:cubicBezTo>
                      <a:pt x="3" y="56"/>
                      <a:pt x="2" y="57"/>
                      <a:pt x="0" y="58"/>
                    </a:cubicBezTo>
                    <a:cubicBezTo>
                      <a:pt x="1" y="58"/>
                      <a:pt x="1" y="59"/>
                      <a:pt x="1" y="59"/>
                    </a:cubicBezTo>
                    <a:lnTo>
                      <a:pt x="199" y="197"/>
                    </a:ln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5" name="Google Shape;795;p38"/>
              <p:cNvSpPr/>
              <p:nvPr/>
            </p:nvSpPr>
            <p:spPr>
              <a:xfrm>
                <a:off x="8892550" y="3375263"/>
                <a:ext cx="164274" cy="165968"/>
              </a:xfrm>
              <a:custGeom>
                <a:rect b="b" l="l" r="r" t="t"/>
                <a:pathLst>
                  <a:path extrusionOk="0" h="83" w="82">
                    <a:moveTo>
                      <a:pt x="77" y="27"/>
                    </a:moveTo>
                    <a:cubicBezTo>
                      <a:pt x="78" y="26"/>
                      <a:pt x="79" y="25"/>
                      <a:pt x="80" y="23"/>
                    </a:cubicBezTo>
                    <a:cubicBezTo>
                      <a:pt x="82" y="18"/>
                      <a:pt x="81" y="12"/>
                      <a:pt x="77" y="7"/>
                    </a:cubicBezTo>
                    <a:cubicBezTo>
                      <a:pt x="75" y="6"/>
                      <a:pt x="75" y="6"/>
                      <a:pt x="75" y="6"/>
                    </a:cubicBezTo>
                    <a:cubicBezTo>
                      <a:pt x="70" y="0"/>
                      <a:pt x="61" y="1"/>
                      <a:pt x="55" y="6"/>
                    </a:cubicBezTo>
                    <a:cubicBezTo>
                      <a:pt x="5" y="57"/>
                      <a:pt x="5" y="57"/>
                      <a:pt x="5" y="57"/>
                    </a:cubicBezTo>
                    <a:cubicBezTo>
                      <a:pt x="0" y="62"/>
                      <a:pt x="0" y="71"/>
                      <a:pt x="5" y="77"/>
                    </a:cubicBezTo>
                    <a:cubicBezTo>
                      <a:pt x="7" y="78"/>
                      <a:pt x="7" y="78"/>
                      <a:pt x="7" y="78"/>
                    </a:cubicBezTo>
                    <a:cubicBezTo>
                      <a:pt x="11" y="82"/>
                      <a:pt x="17" y="83"/>
                      <a:pt x="22" y="81"/>
                    </a:cubicBezTo>
                    <a:cubicBezTo>
                      <a:pt x="24" y="80"/>
                      <a:pt x="25" y="79"/>
                      <a:pt x="27" y="78"/>
                    </a:cubicBezTo>
                    <a:lnTo>
                      <a:pt x="77" y="27"/>
                    </a:ln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6" name="Google Shape;796;p38"/>
              <p:cNvSpPr/>
              <p:nvPr/>
            </p:nvSpPr>
            <p:spPr>
              <a:xfrm>
                <a:off x="8850211" y="3335464"/>
                <a:ext cx="164274" cy="164274"/>
              </a:xfrm>
              <a:custGeom>
                <a:rect b="b" l="l" r="r" t="t"/>
                <a:pathLst>
                  <a:path extrusionOk="0" h="82" w="82">
                    <a:moveTo>
                      <a:pt x="76" y="6"/>
                    </a:moveTo>
                    <a:cubicBezTo>
                      <a:pt x="75" y="5"/>
                      <a:pt x="75" y="5"/>
                      <a:pt x="75" y="5"/>
                    </a:cubicBezTo>
                    <a:cubicBezTo>
                      <a:pt x="71" y="1"/>
                      <a:pt x="66" y="0"/>
                      <a:pt x="62" y="1"/>
                    </a:cubicBezTo>
                    <a:cubicBezTo>
                      <a:pt x="61" y="4"/>
                      <a:pt x="60" y="6"/>
                      <a:pt x="58" y="8"/>
                    </a:cubicBezTo>
                    <a:cubicBezTo>
                      <a:pt x="8" y="58"/>
                      <a:pt x="8" y="58"/>
                      <a:pt x="8" y="58"/>
                    </a:cubicBezTo>
                    <a:cubicBezTo>
                      <a:pt x="6" y="60"/>
                      <a:pt x="3" y="62"/>
                      <a:pt x="1" y="62"/>
                    </a:cubicBezTo>
                    <a:cubicBezTo>
                      <a:pt x="0" y="67"/>
                      <a:pt x="1" y="72"/>
                      <a:pt x="5" y="75"/>
                    </a:cubicBezTo>
                    <a:cubicBezTo>
                      <a:pt x="6" y="77"/>
                      <a:pt x="6" y="77"/>
                      <a:pt x="6" y="77"/>
                    </a:cubicBezTo>
                    <a:cubicBezTo>
                      <a:pt x="12" y="82"/>
                      <a:pt x="21" y="82"/>
                      <a:pt x="26" y="77"/>
                    </a:cubicBezTo>
                    <a:cubicBezTo>
                      <a:pt x="76" y="26"/>
                      <a:pt x="76" y="26"/>
                      <a:pt x="76" y="26"/>
                    </a:cubicBezTo>
                    <a:cubicBezTo>
                      <a:pt x="82" y="21"/>
                      <a:pt x="82" y="12"/>
                      <a:pt x="76" y="6"/>
                    </a:cubicBezTo>
                    <a:close/>
                  </a:path>
                </a:pathLst>
              </a:custGeom>
              <a:solidFill>
                <a:srgbClr val="833C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7" name="Google Shape;797;p38"/>
              <p:cNvSpPr/>
              <p:nvPr/>
            </p:nvSpPr>
            <p:spPr>
              <a:xfrm>
                <a:off x="8812953" y="3297359"/>
                <a:ext cx="163427" cy="164274"/>
              </a:xfrm>
              <a:custGeom>
                <a:rect b="b" l="l" r="r" t="t"/>
                <a:pathLst>
                  <a:path extrusionOk="0" h="82" w="82">
                    <a:moveTo>
                      <a:pt x="77" y="27"/>
                    </a:moveTo>
                    <a:cubicBezTo>
                      <a:pt x="79" y="25"/>
                      <a:pt x="80" y="23"/>
                      <a:pt x="81" y="20"/>
                    </a:cubicBezTo>
                    <a:cubicBezTo>
                      <a:pt x="82" y="15"/>
                      <a:pt x="80" y="11"/>
                      <a:pt x="77" y="7"/>
                    </a:cubicBezTo>
                    <a:cubicBezTo>
                      <a:pt x="75" y="5"/>
                      <a:pt x="75" y="5"/>
                      <a:pt x="75" y="5"/>
                    </a:cubicBezTo>
                    <a:cubicBezTo>
                      <a:pt x="70" y="0"/>
                      <a:pt x="61" y="0"/>
                      <a:pt x="55" y="6"/>
                    </a:cubicBezTo>
                    <a:cubicBezTo>
                      <a:pt x="5" y="56"/>
                      <a:pt x="5" y="56"/>
                      <a:pt x="5" y="56"/>
                    </a:cubicBezTo>
                    <a:cubicBezTo>
                      <a:pt x="0" y="62"/>
                      <a:pt x="0" y="71"/>
                      <a:pt x="5" y="76"/>
                    </a:cubicBezTo>
                    <a:cubicBezTo>
                      <a:pt x="7" y="78"/>
                      <a:pt x="7" y="78"/>
                      <a:pt x="7" y="78"/>
                    </a:cubicBezTo>
                    <a:cubicBezTo>
                      <a:pt x="10" y="81"/>
                      <a:pt x="15" y="82"/>
                      <a:pt x="20" y="81"/>
                    </a:cubicBezTo>
                    <a:cubicBezTo>
                      <a:pt x="22" y="81"/>
                      <a:pt x="25" y="79"/>
                      <a:pt x="27" y="77"/>
                    </a:cubicBezTo>
                    <a:lnTo>
                      <a:pt x="77" y="27"/>
                    </a:ln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8" name="Google Shape;798;p38"/>
              <p:cNvSpPr/>
              <p:nvPr/>
            </p:nvSpPr>
            <p:spPr>
              <a:xfrm>
                <a:off x="8768074" y="3255021"/>
                <a:ext cx="166814" cy="165968"/>
              </a:xfrm>
              <a:custGeom>
                <a:rect b="b" l="l" r="r" t="t"/>
                <a:pathLst>
                  <a:path extrusionOk="0" h="83" w="83">
                    <a:moveTo>
                      <a:pt x="77" y="7"/>
                    </a:moveTo>
                    <a:cubicBezTo>
                      <a:pt x="76" y="5"/>
                      <a:pt x="76" y="5"/>
                      <a:pt x="76" y="5"/>
                    </a:cubicBezTo>
                    <a:cubicBezTo>
                      <a:pt x="70" y="0"/>
                      <a:pt x="62" y="0"/>
                      <a:pt x="57" y="5"/>
                    </a:cubicBezTo>
                    <a:cubicBezTo>
                      <a:pt x="56" y="5"/>
                      <a:pt x="56" y="5"/>
                      <a:pt x="56" y="5"/>
                    </a:cubicBezTo>
                    <a:cubicBezTo>
                      <a:pt x="6" y="56"/>
                      <a:pt x="6" y="56"/>
                      <a:pt x="6" y="56"/>
                    </a:cubicBezTo>
                    <a:cubicBezTo>
                      <a:pt x="5" y="57"/>
                      <a:pt x="5" y="57"/>
                      <a:pt x="5" y="57"/>
                    </a:cubicBezTo>
                    <a:cubicBezTo>
                      <a:pt x="0" y="62"/>
                      <a:pt x="1" y="71"/>
                      <a:pt x="6" y="76"/>
                    </a:cubicBezTo>
                    <a:cubicBezTo>
                      <a:pt x="7" y="77"/>
                      <a:pt x="7" y="77"/>
                      <a:pt x="7" y="77"/>
                    </a:cubicBezTo>
                    <a:cubicBezTo>
                      <a:pt x="13" y="83"/>
                      <a:pt x="22" y="83"/>
                      <a:pt x="27" y="77"/>
                    </a:cubicBezTo>
                    <a:cubicBezTo>
                      <a:pt x="77" y="27"/>
                      <a:pt x="77" y="27"/>
                      <a:pt x="77" y="27"/>
                    </a:cubicBezTo>
                    <a:cubicBezTo>
                      <a:pt x="83" y="21"/>
                      <a:pt x="83" y="12"/>
                      <a:pt x="77" y="7"/>
                    </a:cubicBezTo>
                    <a:close/>
                  </a:path>
                </a:pathLst>
              </a:custGeom>
              <a:solidFill>
                <a:srgbClr val="833C0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9" name="Google Shape;799;p38"/>
              <p:cNvSpPr/>
              <p:nvPr/>
            </p:nvSpPr>
            <p:spPr>
              <a:xfrm>
                <a:off x="7120252" y="1830747"/>
                <a:ext cx="682500" cy="709597"/>
              </a:xfrm>
              <a:custGeom>
                <a:rect b="b" l="l" r="r" t="t"/>
                <a:pathLst>
                  <a:path extrusionOk="0" h="354" w="341">
                    <a:moveTo>
                      <a:pt x="222" y="117"/>
                    </a:moveTo>
                    <a:cubicBezTo>
                      <a:pt x="96" y="0"/>
                      <a:pt x="56" y="8"/>
                      <a:pt x="27" y="120"/>
                    </a:cubicBezTo>
                    <a:cubicBezTo>
                      <a:pt x="0" y="220"/>
                      <a:pt x="38" y="354"/>
                      <a:pt x="304" y="250"/>
                    </a:cubicBezTo>
                    <a:cubicBezTo>
                      <a:pt x="316" y="245"/>
                      <a:pt x="328" y="240"/>
                      <a:pt x="341" y="235"/>
                    </a:cubicBezTo>
                    <a:cubicBezTo>
                      <a:pt x="293" y="188"/>
                      <a:pt x="253" y="149"/>
                      <a:pt x="222" y="117"/>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00" name="Google Shape;800;p38"/>
              <p:cNvSpPr/>
              <p:nvPr/>
            </p:nvSpPr>
            <p:spPr>
              <a:xfrm>
                <a:off x="7322631" y="1618207"/>
                <a:ext cx="712984" cy="683347"/>
              </a:xfrm>
              <a:custGeom>
                <a:rect b="b" l="l" r="r" t="t"/>
                <a:pathLst>
                  <a:path extrusionOk="0" h="341" w="356">
                    <a:moveTo>
                      <a:pt x="240" y="341"/>
                    </a:moveTo>
                    <a:cubicBezTo>
                      <a:pt x="245" y="328"/>
                      <a:pt x="250" y="316"/>
                      <a:pt x="255" y="304"/>
                    </a:cubicBezTo>
                    <a:cubicBezTo>
                      <a:pt x="356" y="36"/>
                      <a:pt x="222" y="0"/>
                      <a:pt x="122" y="27"/>
                    </a:cubicBezTo>
                    <a:cubicBezTo>
                      <a:pt x="10" y="59"/>
                      <a:pt x="0" y="94"/>
                      <a:pt x="121" y="223"/>
                    </a:cubicBezTo>
                    <a:cubicBezTo>
                      <a:pt x="152" y="255"/>
                      <a:pt x="192" y="294"/>
                      <a:pt x="240" y="34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pic>
        <p:nvPicPr>
          <p:cNvPr id="801" name="Google Shape;801;p38"/>
          <p:cNvPicPr preferRelativeResize="0"/>
          <p:nvPr/>
        </p:nvPicPr>
        <p:blipFill rotWithShape="1">
          <a:blip r:embed="rId7">
            <a:alphaModFix/>
          </a:blip>
          <a:srcRect b="0" l="0" r="0" t="0"/>
          <a:stretch/>
        </p:blipFill>
        <p:spPr>
          <a:xfrm>
            <a:off x="4119633" y="1237696"/>
            <a:ext cx="1025271" cy="1107386"/>
          </a:xfrm>
          <a:prstGeom prst="rect">
            <a:avLst/>
          </a:prstGeom>
          <a:noFill/>
          <a:ln>
            <a:noFill/>
          </a:ln>
        </p:spPr>
      </p:pic>
      <p:pic>
        <p:nvPicPr>
          <p:cNvPr id="802" name="Google Shape;802;p38"/>
          <p:cNvPicPr preferRelativeResize="0"/>
          <p:nvPr/>
        </p:nvPicPr>
        <p:blipFill rotWithShape="1">
          <a:blip r:embed="rId8">
            <a:alphaModFix/>
          </a:blip>
          <a:srcRect b="0" l="0" r="0" t="0"/>
          <a:stretch/>
        </p:blipFill>
        <p:spPr>
          <a:xfrm>
            <a:off x="7788467" y="2959770"/>
            <a:ext cx="1025271" cy="1107386"/>
          </a:xfrm>
          <a:prstGeom prst="rect">
            <a:avLst/>
          </a:prstGeom>
          <a:noFill/>
          <a:ln>
            <a:noFill/>
          </a:ln>
        </p:spPr>
      </p:pic>
      <p:pic>
        <p:nvPicPr>
          <p:cNvPr id="803" name="Google Shape;803;p38"/>
          <p:cNvPicPr preferRelativeResize="0"/>
          <p:nvPr/>
        </p:nvPicPr>
        <p:blipFill rotWithShape="1">
          <a:blip r:embed="rId9">
            <a:alphaModFix/>
          </a:blip>
          <a:srcRect b="0" l="0" r="0" t="0"/>
          <a:stretch/>
        </p:blipFill>
        <p:spPr>
          <a:xfrm>
            <a:off x="6768183" y="1257378"/>
            <a:ext cx="1025271" cy="1107386"/>
          </a:xfrm>
          <a:prstGeom prst="rect">
            <a:avLst/>
          </a:prstGeom>
          <a:noFill/>
          <a:ln>
            <a:noFill/>
          </a:ln>
        </p:spPr>
      </p:pic>
      <p:pic>
        <p:nvPicPr>
          <p:cNvPr id="804" name="Google Shape;804;p38"/>
          <p:cNvPicPr preferRelativeResize="0"/>
          <p:nvPr/>
        </p:nvPicPr>
        <p:blipFill rotWithShape="1">
          <a:blip r:embed="rId10">
            <a:alphaModFix/>
          </a:blip>
          <a:srcRect b="0" l="0" r="0" t="0"/>
          <a:stretch/>
        </p:blipFill>
        <p:spPr>
          <a:xfrm>
            <a:off x="6583651" y="4990338"/>
            <a:ext cx="1025271" cy="1107386"/>
          </a:xfrm>
          <a:prstGeom prst="rect">
            <a:avLst/>
          </a:prstGeom>
          <a:noFill/>
          <a:ln>
            <a:noFill/>
          </a:ln>
        </p:spPr>
      </p:pic>
      <p:pic>
        <p:nvPicPr>
          <p:cNvPr id="805" name="Google Shape;805;p38"/>
          <p:cNvPicPr preferRelativeResize="0"/>
          <p:nvPr/>
        </p:nvPicPr>
        <p:blipFill rotWithShape="1">
          <a:blip r:embed="rId11">
            <a:alphaModFix/>
          </a:blip>
          <a:srcRect b="0" l="0" r="0" t="0"/>
          <a:stretch/>
        </p:blipFill>
        <p:spPr>
          <a:xfrm>
            <a:off x="3237203" y="3052720"/>
            <a:ext cx="1025271" cy="1107386"/>
          </a:xfrm>
          <a:prstGeom prst="rect">
            <a:avLst/>
          </a:prstGeom>
          <a:noFill/>
          <a:ln>
            <a:noFill/>
          </a:ln>
        </p:spPr>
      </p:pic>
      <p:sp>
        <p:nvSpPr>
          <p:cNvPr id="806" name="Google Shape;806;p38"/>
          <p:cNvSpPr/>
          <p:nvPr/>
        </p:nvSpPr>
        <p:spPr>
          <a:xfrm>
            <a:off x="9203287" y="4220747"/>
            <a:ext cx="1270009" cy="375831"/>
          </a:xfrm>
          <a:prstGeom prst="roundRect">
            <a:avLst>
              <a:gd fmla="val 0" name="adj"/>
            </a:avLst>
          </a:prstGeom>
          <a:noFill/>
          <a:ln>
            <a:noFill/>
          </a:ln>
        </p:spPr>
        <p:txBody>
          <a:bodyPr anchorCtr="0" anchor="t" bIns="62400" lIns="120000" spcFirstLastPara="1" rIns="120000" wrap="square" tIns="62400">
            <a:spAutoFit/>
          </a:bodyPr>
          <a:lstStyle/>
          <a:p>
            <a:pPr indent="0" lvl="0" marL="0" marR="0" rtl="0" algn="ctr">
              <a:lnSpc>
                <a:spcPct val="110000"/>
              </a:lnSpc>
              <a:spcBef>
                <a:spcPts val="0"/>
              </a:spcBef>
              <a:spcAft>
                <a:spcPts val="0"/>
              </a:spcAft>
              <a:buClr>
                <a:schemeClr val="dk1"/>
              </a:buClr>
              <a:buSzPts val="1600"/>
              <a:buFont typeface="Arial"/>
              <a:buNone/>
            </a:pPr>
            <a:r>
              <a:rPr b="1" lang="it-IT" sz="1600">
                <a:solidFill>
                  <a:schemeClr val="dk1"/>
                </a:solidFill>
                <a:latin typeface="Arial"/>
                <a:ea typeface="Arial"/>
                <a:cs typeface="Arial"/>
                <a:sym typeface="Arial"/>
              </a:rPr>
              <a:t>10 actions</a:t>
            </a:r>
            <a:endParaRPr sz="1600">
              <a:solidFill>
                <a:schemeClr val="dk1"/>
              </a:solidFill>
              <a:latin typeface="Arial"/>
              <a:ea typeface="Arial"/>
              <a:cs typeface="Arial"/>
              <a:sym typeface="Arial"/>
            </a:endParaRPr>
          </a:p>
        </p:txBody>
      </p:sp>
      <p:sp>
        <p:nvSpPr>
          <p:cNvPr id="807" name="Google Shape;807;p38"/>
          <p:cNvSpPr/>
          <p:nvPr/>
        </p:nvSpPr>
        <p:spPr>
          <a:xfrm>
            <a:off x="10507506" y="4218503"/>
            <a:ext cx="1270009" cy="375831"/>
          </a:xfrm>
          <a:prstGeom prst="roundRect">
            <a:avLst>
              <a:gd fmla="val 0" name="adj"/>
            </a:avLst>
          </a:prstGeom>
          <a:noFill/>
          <a:ln>
            <a:noFill/>
          </a:ln>
        </p:spPr>
        <p:txBody>
          <a:bodyPr anchorCtr="0" anchor="t" bIns="62400" lIns="120000" spcFirstLastPara="1" rIns="120000" wrap="square" tIns="62400">
            <a:spAutoFit/>
          </a:bodyPr>
          <a:lstStyle/>
          <a:p>
            <a:pPr indent="0" lvl="0" marL="0" marR="0" rtl="0" algn="ctr">
              <a:lnSpc>
                <a:spcPct val="110000"/>
              </a:lnSpc>
              <a:spcBef>
                <a:spcPts val="0"/>
              </a:spcBef>
              <a:spcAft>
                <a:spcPts val="0"/>
              </a:spcAft>
              <a:buClr>
                <a:schemeClr val="dk1"/>
              </a:buClr>
              <a:buSzPts val="1600"/>
              <a:buFont typeface="Arial"/>
              <a:buNone/>
            </a:pPr>
            <a:r>
              <a:rPr b="1" lang="it-IT" sz="1600">
                <a:solidFill>
                  <a:schemeClr val="dk1"/>
                </a:solidFill>
                <a:latin typeface="Arial"/>
                <a:ea typeface="Arial"/>
                <a:cs typeface="Arial"/>
                <a:sym typeface="Arial"/>
              </a:rPr>
              <a:t>23 actions</a:t>
            </a:r>
            <a:endParaRPr sz="1600">
              <a:solidFill>
                <a:schemeClr val="dk1"/>
              </a:solidFill>
              <a:latin typeface="Arial"/>
              <a:ea typeface="Arial"/>
              <a:cs typeface="Arial"/>
              <a:sym typeface="Arial"/>
            </a:endParaRPr>
          </a:p>
        </p:txBody>
      </p:sp>
      <p:sp>
        <p:nvSpPr>
          <p:cNvPr id="808" name="Google Shape;808;p38"/>
          <p:cNvSpPr/>
          <p:nvPr/>
        </p:nvSpPr>
        <p:spPr>
          <a:xfrm>
            <a:off x="10524879" y="2299422"/>
            <a:ext cx="1270009" cy="375831"/>
          </a:xfrm>
          <a:prstGeom prst="roundRect">
            <a:avLst>
              <a:gd fmla="val 0" name="adj"/>
            </a:avLst>
          </a:prstGeom>
          <a:noFill/>
          <a:ln>
            <a:noFill/>
          </a:ln>
        </p:spPr>
        <p:txBody>
          <a:bodyPr anchorCtr="0" anchor="t" bIns="62400" lIns="120000" spcFirstLastPara="1" rIns="120000" wrap="square" tIns="62400">
            <a:spAutoFit/>
          </a:bodyPr>
          <a:lstStyle/>
          <a:p>
            <a:pPr indent="0" lvl="0" marL="0" marR="0" rtl="0" algn="ctr">
              <a:lnSpc>
                <a:spcPct val="110000"/>
              </a:lnSpc>
              <a:spcBef>
                <a:spcPts val="0"/>
              </a:spcBef>
              <a:spcAft>
                <a:spcPts val="0"/>
              </a:spcAft>
              <a:buClr>
                <a:schemeClr val="dk1"/>
              </a:buClr>
              <a:buSzPts val="1600"/>
              <a:buFont typeface="Arial"/>
              <a:buNone/>
            </a:pPr>
            <a:r>
              <a:rPr b="1" lang="it-IT" sz="1600">
                <a:solidFill>
                  <a:schemeClr val="dk1"/>
                </a:solidFill>
                <a:latin typeface="Arial"/>
                <a:ea typeface="Arial"/>
                <a:cs typeface="Arial"/>
                <a:sym typeface="Arial"/>
              </a:rPr>
              <a:t>19 actions</a:t>
            </a:r>
            <a:endParaRPr sz="1600">
              <a:solidFill>
                <a:schemeClr val="dk1"/>
              </a:solidFill>
              <a:latin typeface="Arial"/>
              <a:ea typeface="Arial"/>
              <a:cs typeface="Arial"/>
              <a:sym typeface="Arial"/>
            </a:endParaRPr>
          </a:p>
        </p:txBody>
      </p:sp>
      <p:sp>
        <p:nvSpPr>
          <p:cNvPr id="809" name="Google Shape;809;p38"/>
          <p:cNvSpPr/>
          <p:nvPr/>
        </p:nvSpPr>
        <p:spPr>
          <a:xfrm>
            <a:off x="9215327" y="2308852"/>
            <a:ext cx="1270009" cy="375831"/>
          </a:xfrm>
          <a:prstGeom prst="roundRect">
            <a:avLst>
              <a:gd fmla="val 0" name="adj"/>
            </a:avLst>
          </a:prstGeom>
          <a:noFill/>
          <a:ln>
            <a:noFill/>
          </a:ln>
        </p:spPr>
        <p:txBody>
          <a:bodyPr anchorCtr="0" anchor="t" bIns="62400" lIns="120000" spcFirstLastPara="1" rIns="120000" wrap="square" tIns="62400">
            <a:spAutoFit/>
          </a:bodyPr>
          <a:lstStyle/>
          <a:p>
            <a:pPr indent="0" lvl="0" marL="0" marR="0" rtl="0" algn="ctr">
              <a:lnSpc>
                <a:spcPct val="110000"/>
              </a:lnSpc>
              <a:spcBef>
                <a:spcPts val="0"/>
              </a:spcBef>
              <a:spcAft>
                <a:spcPts val="0"/>
              </a:spcAft>
              <a:buClr>
                <a:schemeClr val="dk1"/>
              </a:buClr>
              <a:buSzPts val="1600"/>
              <a:buFont typeface="Arial"/>
              <a:buNone/>
            </a:pPr>
            <a:r>
              <a:rPr b="1" lang="it-IT" sz="1600">
                <a:solidFill>
                  <a:schemeClr val="dk1"/>
                </a:solidFill>
                <a:latin typeface="Arial"/>
                <a:ea typeface="Arial"/>
                <a:cs typeface="Arial"/>
                <a:sym typeface="Arial"/>
              </a:rPr>
              <a:t>15 actions</a:t>
            </a:r>
            <a:endParaRPr sz="1600">
              <a:solidFill>
                <a:schemeClr val="dk1"/>
              </a:solidFill>
              <a:latin typeface="Arial"/>
              <a:ea typeface="Arial"/>
              <a:cs typeface="Arial"/>
              <a:sym typeface="Arial"/>
            </a:endParaRPr>
          </a:p>
        </p:txBody>
      </p:sp>
      <p:sp>
        <p:nvSpPr>
          <p:cNvPr id="810" name="Google Shape;810;p38"/>
          <p:cNvSpPr/>
          <p:nvPr/>
        </p:nvSpPr>
        <p:spPr>
          <a:xfrm>
            <a:off x="9256929" y="6065349"/>
            <a:ext cx="1270009" cy="375831"/>
          </a:xfrm>
          <a:prstGeom prst="roundRect">
            <a:avLst>
              <a:gd fmla="val 0" name="adj"/>
            </a:avLst>
          </a:prstGeom>
          <a:noFill/>
          <a:ln>
            <a:noFill/>
          </a:ln>
        </p:spPr>
        <p:txBody>
          <a:bodyPr anchorCtr="0" anchor="t" bIns="62400" lIns="120000" spcFirstLastPara="1" rIns="120000" wrap="square" tIns="62400">
            <a:spAutoFit/>
          </a:bodyPr>
          <a:lstStyle/>
          <a:p>
            <a:pPr indent="0" lvl="0" marL="0" marR="0" rtl="0" algn="ctr">
              <a:lnSpc>
                <a:spcPct val="110000"/>
              </a:lnSpc>
              <a:spcBef>
                <a:spcPts val="0"/>
              </a:spcBef>
              <a:spcAft>
                <a:spcPts val="0"/>
              </a:spcAft>
              <a:buClr>
                <a:schemeClr val="dk1"/>
              </a:buClr>
              <a:buSzPts val="1600"/>
              <a:buFont typeface="Arial"/>
              <a:buNone/>
            </a:pPr>
            <a:r>
              <a:rPr b="1" lang="it-IT" sz="1600">
                <a:solidFill>
                  <a:schemeClr val="dk1"/>
                </a:solidFill>
                <a:latin typeface="Arial"/>
                <a:ea typeface="Arial"/>
                <a:cs typeface="Arial"/>
                <a:sym typeface="Arial"/>
              </a:rPr>
              <a:t>16 actions</a:t>
            </a:r>
            <a:endParaRPr sz="1600">
              <a:solidFill>
                <a:schemeClr val="dk1"/>
              </a:solidFill>
              <a:latin typeface="Arial"/>
              <a:ea typeface="Arial"/>
              <a:cs typeface="Arial"/>
              <a:sym typeface="Arial"/>
            </a:endParaRPr>
          </a:p>
        </p:txBody>
      </p:sp>
      <p:sp>
        <p:nvSpPr>
          <p:cNvPr id="811" name="Google Shape;811;p38"/>
          <p:cNvSpPr/>
          <p:nvPr/>
        </p:nvSpPr>
        <p:spPr>
          <a:xfrm>
            <a:off x="10541016" y="6097724"/>
            <a:ext cx="1270009" cy="375831"/>
          </a:xfrm>
          <a:prstGeom prst="roundRect">
            <a:avLst>
              <a:gd fmla="val 0" name="adj"/>
            </a:avLst>
          </a:prstGeom>
          <a:noFill/>
          <a:ln>
            <a:noFill/>
          </a:ln>
        </p:spPr>
        <p:txBody>
          <a:bodyPr anchorCtr="0" anchor="t" bIns="62400" lIns="120000" spcFirstLastPara="1" rIns="120000" wrap="square" tIns="62400">
            <a:spAutoFit/>
          </a:bodyPr>
          <a:lstStyle/>
          <a:p>
            <a:pPr indent="0" lvl="0" marL="0" marR="0" rtl="0" algn="ctr">
              <a:lnSpc>
                <a:spcPct val="110000"/>
              </a:lnSpc>
              <a:spcBef>
                <a:spcPts val="0"/>
              </a:spcBef>
              <a:spcAft>
                <a:spcPts val="0"/>
              </a:spcAft>
              <a:buClr>
                <a:schemeClr val="dk1"/>
              </a:buClr>
              <a:buSzPts val="1600"/>
              <a:buFont typeface="Arial"/>
              <a:buNone/>
            </a:pPr>
            <a:r>
              <a:rPr b="1" lang="it-IT" sz="1600">
                <a:solidFill>
                  <a:schemeClr val="dk1"/>
                </a:solidFill>
                <a:latin typeface="Arial"/>
                <a:ea typeface="Arial"/>
                <a:cs typeface="Arial"/>
                <a:sym typeface="Arial"/>
              </a:rPr>
              <a:t>33 actions</a:t>
            </a:r>
            <a:endParaRPr sz="1600">
              <a:solidFill>
                <a:schemeClr val="dk1"/>
              </a:solidFill>
              <a:latin typeface="Arial"/>
              <a:ea typeface="Arial"/>
              <a:cs typeface="Arial"/>
              <a:sym typeface="Arial"/>
            </a:endParaRPr>
          </a:p>
        </p:txBody>
      </p:sp>
      <p:pic>
        <p:nvPicPr>
          <p:cNvPr id="812" name="Google Shape;812;p38"/>
          <p:cNvPicPr preferRelativeResize="0"/>
          <p:nvPr/>
        </p:nvPicPr>
        <p:blipFill rotWithShape="1">
          <a:blip r:embed="rId12">
            <a:alphaModFix/>
          </a:blip>
          <a:srcRect b="0" l="0" r="0" t="0"/>
          <a:stretch/>
        </p:blipFill>
        <p:spPr>
          <a:xfrm>
            <a:off x="9271644" y="4771703"/>
            <a:ext cx="1240578" cy="1339938"/>
          </a:xfrm>
          <a:prstGeom prst="rect">
            <a:avLst/>
          </a:prstGeom>
          <a:noFill/>
          <a:ln>
            <a:noFill/>
          </a:ln>
        </p:spPr>
      </p:pic>
      <p:pic>
        <p:nvPicPr>
          <p:cNvPr id="813" name="Google Shape;813;p38"/>
          <p:cNvPicPr preferRelativeResize="0"/>
          <p:nvPr/>
        </p:nvPicPr>
        <p:blipFill rotWithShape="1">
          <a:blip r:embed="rId13">
            <a:alphaModFix/>
          </a:blip>
          <a:srcRect b="0" l="0" r="0" t="0"/>
          <a:stretch/>
        </p:blipFill>
        <p:spPr>
          <a:xfrm>
            <a:off x="10539593" y="1015253"/>
            <a:ext cx="1240578" cy="1339938"/>
          </a:xfrm>
          <a:prstGeom prst="rect">
            <a:avLst/>
          </a:prstGeom>
          <a:noFill/>
          <a:ln>
            <a:noFill/>
          </a:ln>
        </p:spPr>
      </p:pic>
      <p:pic>
        <p:nvPicPr>
          <p:cNvPr id="814" name="Google Shape;814;p38"/>
          <p:cNvPicPr preferRelativeResize="0"/>
          <p:nvPr/>
        </p:nvPicPr>
        <p:blipFill rotWithShape="1">
          <a:blip r:embed="rId14">
            <a:alphaModFix/>
          </a:blip>
          <a:srcRect b="0" l="0" r="0" t="0"/>
          <a:stretch/>
        </p:blipFill>
        <p:spPr>
          <a:xfrm>
            <a:off x="9230042" y="1029820"/>
            <a:ext cx="1240578" cy="1339938"/>
          </a:xfrm>
          <a:prstGeom prst="rect">
            <a:avLst/>
          </a:prstGeom>
          <a:noFill/>
          <a:ln>
            <a:noFill/>
          </a:ln>
        </p:spPr>
      </p:pic>
      <p:pic>
        <p:nvPicPr>
          <p:cNvPr id="815" name="Google Shape;815;p38"/>
          <p:cNvPicPr preferRelativeResize="0"/>
          <p:nvPr/>
        </p:nvPicPr>
        <p:blipFill rotWithShape="1">
          <a:blip r:embed="rId15">
            <a:alphaModFix/>
          </a:blip>
          <a:srcRect b="0" l="0" r="0" t="0"/>
          <a:stretch/>
        </p:blipFill>
        <p:spPr>
          <a:xfrm>
            <a:off x="10512222" y="4811039"/>
            <a:ext cx="1240578" cy="1339938"/>
          </a:xfrm>
          <a:prstGeom prst="rect">
            <a:avLst/>
          </a:prstGeom>
          <a:noFill/>
          <a:ln>
            <a:noFill/>
          </a:ln>
        </p:spPr>
      </p:pic>
      <p:pic>
        <p:nvPicPr>
          <p:cNvPr id="816" name="Google Shape;816;p38"/>
          <p:cNvPicPr preferRelativeResize="0"/>
          <p:nvPr/>
        </p:nvPicPr>
        <p:blipFill rotWithShape="1">
          <a:blip r:embed="rId16">
            <a:alphaModFix/>
          </a:blip>
          <a:srcRect b="0" l="0" r="0" t="0"/>
          <a:stretch/>
        </p:blipFill>
        <p:spPr>
          <a:xfrm>
            <a:off x="9261512" y="2930255"/>
            <a:ext cx="1240578" cy="1339938"/>
          </a:xfrm>
          <a:prstGeom prst="rect">
            <a:avLst/>
          </a:prstGeom>
          <a:noFill/>
          <a:ln>
            <a:noFill/>
          </a:ln>
        </p:spPr>
      </p:pic>
      <p:pic>
        <p:nvPicPr>
          <p:cNvPr id="817" name="Google Shape;817;p38"/>
          <p:cNvPicPr preferRelativeResize="0"/>
          <p:nvPr/>
        </p:nvPicPr>
        <p:blipFill rotWithShape="1">
          <a:blip r:embed="rId17">
            <a:alphaModFix/>
          </a:blip>
          <a:srcRect b="0" l="0" r="0" t="0"/>
          <a:stretch/>
        </p:blipFill>
        <p:spPr>
          <a:xfrm>
            <a:off x="10522221" y="2929311"/>
            <a:ext cx="1240578" cy="13399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79"/>
                                        </p:tgtEl>
                                        <p:attrNameLst>
                                          <p:attrName>style.visibility</p:attrName>
                                        </p:attrNameLst>
                                      </p:cBhvr>
                                      <p:to>
                                        <p:strVal val="visible"/>
                                      </p:to>
                                    </p:set>
                                    <p:anim calcmode="lin" valueType="num">
                                      <p:cBhvr additive="base">
                                        <p:cTn dur="500"/>
                                        <p:tgtEl>
                                          <p:spTgt spid="679"/>
                                        </p:tgtEl>
                                        <p:attrNameLst>
                                          <p:attrName>ppt_w</p:attrName>
                                        </p:attrNameLst>
                                      </p:cBhvr>
                                      <p:tavLst>
                                        <p:tav fmla="" tm="0">
                                          <p:val>
                                            <p:strVal val="0"/>
                                          </p:val>
                                        </p:tav>
                                        <p:tav fmla="" tm="100000">
                                          <p:val>
                                            <p:strVal val="#ppt_w"/>
                                          </p:val>
                                        </p:tav>
                                      </p:tavLst>
                                    </p:anim>
                                    <p:anim calcmode="lin" valueType="num">
                                      <p:cBhvr additive="base">
                                        <p:cTn dur="500"/>
                                        <p:tgtEl>
                                          <p:spTgt spid="67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39"/>
          <p:cNvSpPr/>
          <p:nvPr/>
        </p:nvSpPr>
        <p:spPr>
          <a:xfrm>
            <a:off x="10273680" y="7395840"/>
            <a:ext cx="182160" cy="3668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9"/>
          <p:cNvSpPr/>
          <p:nvPr/>
        </p:nvSpPr>
        <p:spPr>
          <a:xfrm>
            <a:off x="2533204" y="3229983"/>
            <a:ext cx="7125592"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it-IT" sz="2800">
                <a:solidFill>
                  <a:srgbClr val="000000"/>
                </a:solidFill>
                <a:latin typeface="Arial"/>
                <a:ea typeface="Arial"/>
                <a:cs typeface="Arial"/>
                <a:sym typeface="Arial"/>
              </a:rPr>
              <a:t>Comune di Padova</a:t>
            </a:r>
            <a:endParaRPr/>
          </a:p>
          <a:p>
            <a:pPr indent="0" lvl="0" marL="0" marR="0" rtl="0" algn="ctr">
              <a:lnSpc>
                <a:spcPct val="100000"/>
              </a:lnSpc>
              <a:spcBef>
                <a:spcPts val="0"/>
              </a:spcBef>
              <a:spcAft>
                <a:spcPts val="0"/>
              </a:spcAft>
              <a:buNone/>
            </a:pPr>
            <a:r>
              <a:rPr lang="it-IT" sz="2800">
                <a:solidFill>
                  <a:srgbClr val="000000"/>
                </a:solidFill>
                <a:latin typeface="Arial"/>
                <a:ea typeface="Arial"/>
                <a:cs typeface="Arial"/>
                <a:sym typeface="Arial"/>
              </a:rPr>
              <a:t>Settore Ambiente e Territorio</a:t>
            </a:r>
            <a:endParaRPr/>
          </a:p>
          <a:p>
            <a:pPr indent="0" lvl="0" marL="0" marR="0" rtl="0" algn="ctr">
              <a:lnSpc>
                <a:spcPct val="100000"/>
              </a:lnSpc>
              <a:spcBef>
                <a:spcPts val="0"/>
              </a:spcBef>
              <a:spcAft>
                <a:spcPts val="0"/>
              </a:spcAft>
              <a:buNone/>
            </a:pPr>
            <a:r>
              <a:rPr lang="it-IT" sz="2800">
                <a:solidFill>
                  <a:srgbClr val="000000"/>
                </a:solidFill>
                <a:latin typeface="Arial"/>
                <a:ea typeface="Arial"/>
                <a:cs typeface="Arial"/>
                <a:sym typeface="Arial"/>
              </a:rPr>
              <a:t>Ufficio Informambiente</a:t>
            </a:r>
            <a:endParaRPr/>
          </a:p>
          <a:p>
            <a:pPr indent="0" lvl="0" marL="0" marR="0" rtl="0" algn="ctr">
              <a:lnSpc>
                <a:spcPct val="100000"/>
              </a:lnSpc>
              <a:spcBef>
                <a:spcPts val="0"/>
              </a:spcBef>
              <a:spcAft>
                <a:spcPts val="0"/>
              </a:spcAft>
              <a:buNone/>
            </a:pPr>
            <a:r>
              <a:rPr lang="it-IT" sz="2800" u="sng">
                <a:solidFill>
                  <a:srgbClr val="000000"/>
                </a:solidFill>
                <a:latin typeface="Arial"/>
                <a:ea typeface="Arial"/>
                <a:cs typeface="Arial"/>
                <a:sym typeface="Arial"/>
                <a:hlinkClick r:id="rId3">
                  <a:extLst>
                    <a:ext uri="{A12FA001-AC4F-418D-AE19-62706E023703}">
                      <ahyp:hlinkClr val="tx"/>
                    </a:ext>
                  </a:extLst>
                </a:hlinkClick>
              </a:rPr>
              <a:t>venetoadapt@comune.padova.it</a:t>
            </a:r>
            <a:endParaRPr sz="2800">
              <a:solidFill>
                <a:srgbClr val="000000"/>
              </a:solidFill>
              <a:latin typeface="Arial"/>
              <a:ea typeface="Arial"/>
              <a:cs typeface="Arial"/>
              <a:sym typeface="Arial"/>
            </a:endParaRPr>
          </a:p>
        </p:txBody>
      </p:sp>
      <p:pic>
        <p:nvPicPr>
          <p:cNvPr descr="Comune di Padova - Portfolio | OpenSymbol - Implementazione CRM" id="825" name="Google Shape;825;p39"/>
          <p:cNvPicPr preferRelativeResize="0"/>
          <p:nvPr/>
        </p:nvPicPr>
        <p:blipFill rotWithShape="1">
          <a:blip r:embed="rId4">
            <a:alphaModFix/>
          </a:blip>
          <a:srcRect b="18645" l="31817" r="31300" t="16313"/>
          <a:stretch/>
        </p:blipFill>
        <p:spPr>
          <a:xfrm>
            <a:off x="5574447" y="1851988"/>
            <a:ext cx="1043105" cy="13779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4"/>
          <p:cNvPicPr preferRelativeResize="0"/>
          <p:nvPr/>
        </p:nvPicPr>
        <p:blipFill rotWithShape="1">
          <a:blip r:embed="rId3">
            <a:alphaModFix/>
          </a:blip>
          <a:srcRect b="0" l="0" r="63833" t="0"/>
          <a:stretch/>
        </p:blipFill>
        <p:spPr>
          <a:xfrm>
            <a:off x="0" y="0"/>
            <a:ext cx="4409440" cy="6858000"/>
          </a:xfrm>
          <a:prstGeom prst="rect">
            <a:avLst/>
          </a:prstGeom>
          <a:noFill/>
          <a:ln>
            <a:noFill/>
          </a:ln>
        </p:spPr>
      </p:pic>
      <p:sp>
        <p:nvSpPr>
          <p:cNvPr id="138" name="Google Shape;138;p4"/>
          <p:cNvSpPr/>
          <p:nvPr/>
        </p:nvSpPr>
        <p:spPr>
          <a:xfrm>
            <a:off x="76813" y="6543445"/>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WWW.WORLDGBC.ORG/BUILD-UPON</a:t>
            </a:r>
            <a:endParaRPr/>
          </a:p>
        </p:txBody>
      </p:sp>
      <p:sp>
        <p:nvSpPr>
          <p:cNvPr id="139" name="Google Shape;139;p4"/>
          <p:cNvSpPr/>
          <p:nvPr/>
        </p:nvSpPr>
        <p:spPr>
          <a:xfrm>
            <a:off x="171082" y="180353"/>
            <a:ext cx="1110964"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#BUILDUPON</a:t>
            </a:r>
            <a:endParaRPr/>
          </a:p>
        </p:txBody>
      </p:sp>
      <p:sp>
        <p:nvSpPr>
          <p:cNvPr id="140" name="Google Shape;140;p4"/>
          <p:cNvSpPr/>
          <p:nvPr/>
        </p:nvSpPr>
        <p:spPr>
          <a:xfrm>
            <a:off x="4744843" y="650102"/>
            <a:ext cx="7170691" cy="11561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83583"/>
              </a:buClr>
              <a:buSzPts val="4800"/>
              <a:buFont typeface="Arial"/>
              <a:buNone/>
            </a:pPr>
            <a:r>
              <a:rPr i="0" lang="it-IT" sz="4800" u="none" cap="none" strike="noStrike">
                <a:solidFill>
                  <a:srgbClr val="283583"/>
                </a:solidFill>
                <a:latin typeface="Arial"/>
                <a:ea typeface="Arial"/>
                <a:cs typeface="Arial"/>
                <a:sym typeface="Arial"/>
              </a:rPr>
              <a:t>BUILD UPON² </a:t>
            </a:r>
            <a:endParaRPr sz="1200">
              <a:solidFill>
                <a:srgbClr val="283583"/>
              </a:solidFill>
              <a:latin typeface="Arial"/>
              <a:ea typeface="Arial"/>
              <a:cs typeface="Arial"/>
              <a:sym typeface="Arial"/>
            </a:endParaRPr>
          </a:p>
        </p:txBody>
      </p:sp>
      <p:sp>
        <p:nvSpPr>
          <p:cNvPr id="141" name="Google Shape;141;p4"/>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pic>
        <p:nvPicPr>
          <p:cNvPr id="142" name="Google Shape;142;p4"/>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pic>
        <p:nvPicPr>
          <p:cNvPr id="143" name="Google Shape;143;p4"/>
          <p:cNvPicPr preferRelativeResize="0"/>
          <p:nvPr/>
        </p:nvPicPr>
        <p:blipFill rotWithShape="1">
          <a:blip r:embed="rId5">
            <a:alphaModFix/>
          </a:blip>
          <a:srcRect b="0" l="0" r="0" t="0"/>
          <a:stretch/>
        </p:blipFill>
        <p:spPr>
          <a:xfrm>
            <a:off x="1754780" y="5661344"/>
            <a:ext cx="1099222" cy="620737"/>
          </a:xfrm>
          <a:prstGeom prst="rect">
            <a:avLst/>
          </a:prstGeom>
          <a:noFill/>
          <a:ln>
            <a:noFill/>
          </a:ln>
        </p:spPr>
      </p:pic>
      <p:pic>
        <p:nvPicPr>
          <p:cNvPr descr="Imagen que contiene dibujo&#10;&#10;Descripción generada automáticamente" id="144" name="Google Shape;144;p4"/>
          <p:cNvPicPr preferRelativeResize="0"/>
          <p:nvPr/>
        </p:nvPicPr>
        <p:blipFill rotWithShape="1">
          <a:blip r:embed="rId6">
            <a:alphaModFix/>
          </a:blip>
          <a:srcRect b="0" l="0" r="0" t="0"/>
          <a:stretch/>
        </p:blipFill>
        <p:spPr>
          <a:xfrm>
            <a:off x="146961" y="5876108"/>
            <a:ext cx="1423686" cy="405973"/>
          </a:xfrm>
          <a:prstGeom prst="rect">
            <a:avLst/>
          </a:prstGeom>
          <a:noFill/>
          <a:ln>
            <a:noFill/>
          </a:ln>
        </p:spPr>
      </p:pic>
      <p:sp>
        <p:nvSpPr>
          <p:cNvPr id="145" name="Google Shape;145;p4"/>
          <p:cNvSpPr/>
          <p:nvPr/>
        </p:nvSpPr>
        <p:spPr>
          <a:xfrm>
            <a:off x="4851745" y="2322945"/>
            <a:ext cx="6896044" cy="2433782"/>
          </a:xfrm>
          <a:prstGeom prst="roundRect">
            <a:avLst>
              <a:gd fmla="val 16667" name="adj"/>
            </a:avLst>
          </a:prstGeom>
          <a:solidFill>
            <a:srgbClr val="D8E2F3"/>
          </a:solidFill>
          <a:ln cap="flat" cmpd="sng" w="381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12000"/>
              </a:lnSpc>
              <a:spcBef>
                <a:spcPts val="0"/>
              </a:spcBef>
              <a:spcAft>
                <a:spcPts val="0"/>
              </a:spcAft>
              <a:buNone/>
            </a:pPr>
            <a:r>
              <a:rPr lang="it-IT" sz="3000">
                <a:solidFill>
                  <a:srgbClr val="526DAE"/>
                </a:solidFill>
                <a:latin typeface="Arial"/>
                <a:ea typeface="Arial"/>
                <a:cs typeface="Arial"/>
                <a:sym typeface="Arial"/>
              </a:rPr>
              <a:t>Supporting public sector's capacity and leadership in </a:t>
            </a:r>
            <a:r>
              <a:rPr b="1" lang="it-IT" sz="3000">
                <a:solidFill>
                  <a:srgbClr val="526DAE"/>
                </a:solidFill>
                <a:latin typeface="Arial"/>
                <a:ea typeface="Arial"/>
                <a:cs typeface="Arial"/>
                <a:sym typeface="Arial"/>
              </a:rPr>
              <a:t>decarbonising Europe's building stock</a:t>
            </a:r>
            <a:r>
              <a:rPr lang="it-IT" sz="3000">
                <a:solidFill>
                  <a:srgbClr val="526DAE"/>
                </a:solidFill>
                <a:latin typeface="Arial"/>
                <a:ea typeface="Arial"/>
                <a:cs typeface="Arial"/>
                <a:sym typeface="Arial"/>
              </a:rPr>
              <a:t>, through the development of a </a:t>
            </a:r>
            <a:r>
              <a:rPr b="1" lang="it-IT" sz="3000">
                <a:solidFill>
                  <a:srgbClr val="526DAE"/>
                </a:solidFill>
                <a:latin typeface="Arial"/>
                <a:ea typeface="Arial"/>
                <a:cs typeface="Arial"/>
                <a:sym typeface="Arial"/>
              </a:rPr>
              <a:t>multi-level</a:t>
            </a:r>
            <a:r>
              <a:rPr lang="it-IT" sz="3000">
                <a:solidFill>
                  <a:srgbClr val="526DAE"/>
                </a:solidFill>
                <a:latin typeface="Arial"/>
                <a:ea typeface="Arial"/>
                <a:cs typeface="Arial"/>
                <a:sym typeface="Arial"/>
              </a:rPr>
              <a:t> </a:t>
            </a:r>
            <a:r>
              <a:rPr b="1" lang="it-IT" sz="3000">
                <a:solidFill>
                  <a:srgbClr val="526DAE"/>
                </a:solidFill>
                <a:latin typeface="Arial"/>
                <a:ea typeface="Arial"/>
                <a:cs typeface="Arial"/>
                <a:sym typeface="Arial"/>
              </a:rPr>
              <a:t>renovation impact framework</a:t>
            </a:r>
            <a:endParaRPr b="1" sz="3000">
              <a:solidFill>
                <a:srgbClr val="526DAE"/>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pic>
        <p:nvPicPr>
          <p:cNvPr id="831" name="Google Shape;831;p4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32" name="Google Shape;832;p40"/>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33" name="Google Shape;833;p40"/>
          <p:cNvPicPr preferRelativeResize="0"/>
          <p:nvPr/>
        </p:nvPicPr>
        <p:blipFill rotWithShape="1">
          <a:blip r:embed="rId4">
            <a:alphaModFix/>
          </a:blip>
          <a:srcRect b="0" l="0" r="0" t="0"/>
          <a:stretch/>
        </p:blipFill>
        <p:spPr>
          <a:xfrm>
            <a:off x="135502" y="5771691"/>
            <a:ext cx="1376234" cy="497561"/>
          </a:xfrm>
          <a:prstGeom prst="rect">
            <a:avLst/>
          </a:prstGeom>
          <a:noFill/>
          <a:ln>
            <a:noFill/>
          </a:ln>
        </p:spPr>
      </p:pic>
      <p:pic>
        <p:nvPicPr>
          <p:cNvPr id="834" name="Google Shape;834;p40"/>
          <p:cNvPicPr preferRelativeResize="0"/>
          <p:nvPr/>
        </p:nvPicPr>
        <p:blipFill rotWithShape="1">
          <a:blip r:embed="rId5">
            <a:alphaModFix/>
          </a:blip>
          <a:srcRect b="0" l="0" r="0" t="0"/>
          <a:stretch/>
        </p:blipFill>
        <p:spPr>
          <a:xfrm>
            <a:off x="2995820" y="5795084"/>
            <a:ext cx="674914" cy="450774"/>
          </a:xfrm>
          <a:prstGeom prst="rect">
            <a:avLst/>
          </a:prstGeom>
          <a:noFill/>
          <a:ln>
            <a:noFill/>
          </a:ln>
        </p:spPr>
      </p:pic>
      <p:pic>
        <p:nvPicPr>
          <p:cNvPr id="835" name="Google Shape;835;p40"/>
          <p:cNvPicPr preferRelativeResize="0"/>
          <p:nvPr/>
        </p:nvPicPr>
        <p:blipFill rotWithShape="1">
          <a:blip r:embed="rId6">
            <a:alphaModFix/>
          </a:blip>
          <a:srcRect b="0" l="0" r="0" t="0"/>
          <a:stretch/>
        </p:blipFill>
        <p:spPr>
          <a:xfrm>
            <a:off x="1649905" y="5691053"/>
            <a:ext cx="1099222" cy="620737"/>
          </a:xfrm>
          <a:prstGeom prst="rect">
            <a:avLst/>
          </a:prstGeom>
          <a:noFill/>
          <a:ln>
            <a:noFill/>
          </a:ln>
        </p:spPr>
      </p:pic>
      <p:sp>
        <p:nvSpPr>
          <p:cNvPr id="836" name="Google Shape;836;p40"/>
          <p:cNvSpPr/>
          <p:nvPr/>
        </p:nvSpPr>
        <p:spPr>
          <a:xfrm>
            <a:off x="6770543" y="6171442"/>
            <a:ext cx="5167612" cy="3077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it-IT" sz="2000">
                <a:solidFill>
                  <a:srgbClr val="1D4F90"/>
                </a:solidFill>
                <a:latin typeface="Arial"/>
                <a:ea typeface="Arial"/>
                <a:cs typeface="Arial"/>
                <a:sym typeface="Arial"/>
              </a:rPr>
              <a:t>WWW.WORLDGBC.ORG/BUILD-UPON</a:t>
            </a:r>
            <a:endParaRPr/>
          </a:p>
        </p:txBody>
      </p:sp>
      <p:sp>
        <p:nvSpPr>
          <p:cNvPr id="837" name="Google Shape;837;p40"/>
          <p:cNvSpPr/>
          <p:nvPr/>
        </p:nvSpPr>
        <p:spPr>
          <a:xfrm>
            <a:off x="6608190" y="423999"/>
            <a:ext cx="5109327" cy="83099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it-IT" sz="5400">
                <a:solidFill>
                  <a:srgbClr val="1D4F90"/>
                </a:solidFill>
                <a:latin typeface="Arial"/>
                <a:ea typeface="Arial"/>
                <a:cs typeface="Arial"/>
                <a:sym typeface="Arial"/>
              </a:rPr>
              <a:t>Thank you! </a:t>
            </a:r>
            <a:endParaRPr b="1" sz="3600">
              <a:solidFill>
                <a:srgbClr val="000000"/>
              </a:solidFill>
              <a:latin typeface="Calibri"/>
              <a:ea typeface="Calibri"/>
              <a:cs typeface="Calibri"/>
              <a:sym typeface="Calibri"/>
            </a:endParaRPr>
          </a:p>
        </p:txBody>
      </p:sp>
      <p:pic>
        <p:nvPicPr>
          <p:cNvPr id="838" name="Google Shape;838;p40"/>
          <p:cNvPicPr preferRelativeResize="0"/>
          <p:nvPr/>
        </p:nvPicPr>
        <p:blipFill rotWithShape="1">
          <a:blip r:embed="rId5">
            <a:alphaModFix/>
          </a:blip>
          <a:srcRect b="0" l="0" r="0" t="0"/>
          <a:stretch/>
        </p:blipFill>
        <p:spPr>
          <a:xfrm>
            <a:off x="8385955" y="1742300"/>
            <a:ext cx="1553796" cy="1037778"/>
          </a:xfrm>
          <a:prstGeom prst="rect">
            <a:avLst/>
          </a:prstGeom>
          <a:noFill/>
          <a:ln>
            <a:noFill/>
          </a:ln>
        </p:spPr>
      </p:pic>
      <p:sp>
        <p:nvSpPr>
          <p:cNvPr id="839" name="Google Shape;839;p40"/>
          <p:cNvSpPr/>
          <p:nvPr/>
        </p:nvSpPr>
        <p:spPr>
          <a:xfrm>
            <a:off x="6278252" y="3267382"/>
            <a:ext cx="5778246"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3E3E3E"/>
                </a:solidFill>
                <a:latin typeface="Arial"/>
                <a:ea typeface="Arial"/>
                <a:cs typeface="Arial"/>
                <a:sym typeface="Arial"/>
              </a:rPr>
              <a:t>This project has received funding from the European Union's Horizon 2020 research and innovation programme under Grant Agreement No 840926. The sole responsibility for the content of this material lies with the authors. It does not necessarily reflect the opinion of the European Union. Neither the EASME nor the European Commission are responsible for any use that may be made of the information contained therein.</a:t>
            </a:r>
            <a:endParaRPr sz="1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5"/>
          <p:cNvPicPr preferRelativeResize="0"/>
          <p:nvPr/>
        </p:nvPicPr>
        <p:blipFill rotWithShape="1">
          <a:blip r:embed="rId3">
            <a:alphaModFix/>
          </a:blip>
          <a:srcRect b="0" l="15745" r="26588" t="19956"/>
          <a:stretch/>
        </p:blipFill>
        <p:spPr>
          <a:xfrm rot="2317918">
            <a:off x="5388887" y="4190325"/>
            <a:ext cx="2552230" cy="1990732"/>
          </a:xfrm>
          <a:prstGeom prst="rect">
            <a:avLst/>
          </a:prstGeom>
          <a:noFill/>
          <a:ln>
            <a:noFill/>
          </a:ln>
        </p:spPr>
      </p:pic>
      <p:sp>
        <p:nvSpPr>
          <p:cNvPr id="152" name="Google Shape;152;p5"/>
          <p:cNvSpPr/>
          <p:nvPr/>
        </p:nvSpPr>
        <p:spPr>
          <a:xfrm>
            <a:off x="4660491" y="3121739"/>
            <a:ext cx="4945626" cy="3657600"/>
          </a:xfrm>
          <a:custGeom>
            <a:rect b="b" l="l" r="r" t="t"/>
            <a:pathLst>
              <a:path extrusionOk="0" h="3657600" w="4945626">
                <a:moveTo>
                  <a:pt x="196645" y="1976284"/>
                </a:moveTo>
                <a:lnTo>
                  <a:pt x="1297858" y="2025445"/>
                </a:lnTo>
                <a:lnTo>
                  <a:pt x="1740309" y="1740310"/>
                </a:lnTo>
                <a:lnTo>
                  <a:pt x="2241755" y="1347019"/>
                </a:lnTo>
                <a:lnTo>
                  <a:pt x="3028335" y="1641987"/>
                </a:lnTo>
                <a:lnTo>
                  <a:pt x="3352800" y="1936955"/>
                </a:lnTo>
                <a:lnTo>
                  <a:pt x="3549445" y="2163097"/>
                </a:lnTo>
                <a:lnTo>
                  <a:pt x="2890684" y="2625213"/>
                </a:lnTo>
                <a:lnTo>
                  <a:pt x="2507226" y="2782529"/>
                </a:lnTo>
                <a:lnTo>
                  <a:pt x="2369574" y="2772697"/>
                </a:lnTo>
                <a:lnTo>
                  <a:pt x="2192593" y="2664542"/>
                </a:lnTo>
                <a:lnTo>
                  <a:pt x="1759974" y="2949678"/>
                </a:lnTo>
                <a:lnTo>
                  <a:pt x="2900516" y="3657600"/>
                </a:lnTo>
                <a:lnTo>
                  <a:pt x="4945626" y="3195484"/>
                </a:lnTo>
                <a:lnTo>
                  <a:pt x="3824748" y="2113936"/>
                </a:lnTo>
                <a:lnTo>
                  <a:pt x="1160206" y="0"/>
                </a:lnTo>
                <a:lnTo>
                  <a:pt x="363793" y="403123"/>
                </a:lnTo>
                <a:lnTo>
                  <a:pt x="0" y="1887794"/>
                </a:lnTo>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3" name="Google Shape;153;p5"/>
          <p:cNvPicPr preferRelativeResize="0"/>
          <p:nvPr/>
        </p:nvPicPr>
        <p:blipFill rotWithShape="1">
          <a:blip r:embed="rId4">
            <a:alphaModFix/>
          </a:blip>
          <a:srcRect b="0" l="0" r="63833" t="0"/>
          <a:stretch/>
        </p:blipFill>
        <p:spPr>
          <a:xfrm>
            <a:off x="0" y="0"/>
            <a:ext cx="4409440" cy="6858000"/>
          </a:xfrm>
          <a:prstGeom prst="rect">
            <a:avLst/>
          </a:prstGeom>
          <a:noFill/>
          <a:ln>
            <a:noFill/>
          </a:ln>
        </p:spPr>
      </p:pic>
      <p:sp>
        <p:nvSpPr>
          <p:cNvPr id="154" name="Google Shape;154;p5"/>
          <p:cNvSpPr txBox="1"/>
          <p:nvPr>
            <p:ph idx="4294967295" type="title"/>
          </p:nvPr>
        </p:nvSpPr>
        <p:spPr>
          <a:xfrm>
            <a:off x="417946" y="881546"/>
            <a:ext cx="6505575" cy="7064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Arial"/>
              <a:buNone/>
            </a:pPr>
            <a:r>
              <a:rPr lang="it-IT" sz="3000">
                <a:solidFill>
                  <a:schemeClr val="lt1"/>
                </a:solidFill>
                <a:latin typeface="Arial"/>
                <a:ea typeface="Arial"/>
                <a:cs typeface="Arial"/>
                <a:sym typeface="Arial"/>
              </a:rPr>
              <a:t>Why BUILD UPON</a:t>
            </a:r>
            <a:r>
              <a:rPr baseline="30000" lang="it-IT" sz="3000">
                <a:solidFill>
                  <a:schemeClr val="lt1"/>
                </a:solidFill>
                <a:latin typeface="Arial"/>
                <a:ea typeface="Arial"/>
                <a:cs typeface="Arial"/>
                <a:sym typeface="Arial"/>
              </a:rPr>
              <a:t>2</a:t>
            </a:r>
            <a:br>
              <a:rPr lang="it-IT" sz="3000">
                <a:solidFill>
                  <a:schemeClr val="lt1"/>
                </a:solidFill>
                <a:latin typeface="Arial"/>
                <a:ea typeface="Arial"/>
                <a:cs typeface="Arial"/>
                <a:sym typeface="Arial"/>
              </a:rPr>
            </a:br>
            <a:endParaRPr sz="3000">
              <a:solidFill>
                <a:schemeClr val="lt1"/>
              </a:solidFill>
              <a:latin typeface="Arial"/>
              <a:ea typeface="Arial"/>
              <a:cs typeface="Arial"/>
              <a:sym typeface="Arial"/>
            </a:endParaRPr>
          </a:p>
        </p:txBody>
      </p:sp>
      <p:pic>
        <p:nvPicPr>
          <p:cNvPr descr="Imagen que contiene edificio, interior, llenado, grande&#10;&#10;Descripción generada automáticamente" id="155" name="Google Shape;155;p5"/>
          <p:cNvPicPr preferRelativeResize="0"/>
          <p:nvPr/>
        </p:nvPicPr>
        <p:blipFill rotWithShape="1">
          <a:blip r:embed="rId5">
            <a:alphaModFix/>
          </a:blip>
          <a:srcRect b="0" l="0" r="0" t="0"/>
          <a:stretch/>
        </p:blipFill>
        <p:spPr>
          <a:xfrm>
            <a:off x="4531360" y="730182"/>
            <a:ext cx="4613592" cy="3084113"/>
          </a:xfrm>
          <a:prstGeom prst="rect">
            <a:avLst/>
          </a:prstGeom>
          <a:noFill/>
          <a:ln>
            <a:noFill/>
          </a:ln>
        </p:spPr>
      </p:pic>
      <p:pic>
        <p:nvPicPr>
          <p:cNvPr descr="Imagen que contiene edificio, firmar, blanco, negro&#10;&#10;Descripción generada automáticamente" id="156" name="Google Shape;156;p5"/>
          <p:cNvPicPr preferRelativeResize="0"/>
          <p:nvPr/>
        </p:nvPicPr>
        <p:blipFill rotWithShape="1">
          <a:blip r:embed="rId6">
            <a:alphaModFix/>
          </a:blip>
          <a:srcRect b="64666" l="-202" r="217" t="25529"/>
          <a:stretch/>
        </p:blipFill>
        <p:spPr>
          <a:xfrm>
            <a:off x="4531360" y="4155717"/>
            <a:ext cx="4613592" cy="269695"/>
          </a:xfrm>
          <a:prstGeom prst="rect">
            <a:avLst/>
          </a:prstGeom>
          <a:noFill/>
          <a:ln>
            <a:noFill/>
          </a:ln>
        </p:spPr>
      </p:pic>
      <p:pic>
        <p:nvPicPr>
          <p:cNvPr descr="Imagen que contiene lego&#10;&#10;Descripción generada automáticamente" id="157" name="Google Shape;157;p5"/>
          <p:cNvPicPr preferRelativeResize="0"/>
          <p:nvPr/>
        </p:nvPicPr>
        <p:blipFill rotWithShape="1">
          <a:blip r:embed="rId7">
            <a:alphaModFix/>
          </a:blip>
          <a:srcRect b="5194" l="0" r="0" t="0"/>
          <a:stretch/>
        </p:blipFill>
        <p:spPr>
          <a:xfrm>
            <a:off x="9226132" y="2883161"/>
            <a:ext cx="2766646" cy="3019071"/>
          </a:xfrm>
          <a:prstGeom prst="rect">
            <a:avLst/>
          </a:prstGeom>
          <a:noFill/>
          <a:ln>
            <a:noFill/>
          </a:ln>
        </p:spPr>
      </p:pic>
      <p:pic>
        <p:nvPicPr>
          <p:cNvPr id="158" name="Google Shape;158;p5"/>
          <p:cNvPicPr preferRelativeResize="0"/>
          <p:nvPr/>
        </p:nvPicPr>
        <p:blipFill rotWithShape="1">
          <a:blip r:embed="rId8">
            <a:alphaModFix/>
          </a:blip>
          <a:srcRect b="0" l="4599" r="7559" t="5914"/>
          <a:stretch/>
        </p:blipFill>
        <p:spPr>
          <a:xfrm>
            <a:off x="9226131" y="730181"/>
            <a:ext cx="2766647" cy="1779065"/>
          </a:xfrm>
          <a:prstGeom prst="rect">
            <a:avLst/>
          </a:prstGeom>
          <a:noFill/>
          <a:ln>
            <a:noFill/>
          </a:ln>
        </p:spPr>
      </p:pic>
      <p:sp>
        <p:nvSpPr>
          <p:cNvPr id="159" name="Google Shape;159;p5"/>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pic>
        <p:nvPicPr>
          <p:cNvPr id="160" name="Google Shape;160;p5"/>
          <p:cNvPicPr preferRelativeResize="0"/>
          <p:nvPr/>
        </p:nvPicPr>
        <p:blipFill rotWithShape="1">
          <a:blip r:embed="rId9">
            <a:alphaModFix/>
          </a:blip>
          <a:srcRect b="0" l="0" r="0" t="0"/>
          <a:stretch/>
        </p:blipFill>
        <p:spPr>
          <a:xfrm>
            <a:off x="2995820" y="5795084"/>
            <a:ext cx="674914" cy="450774"/>
          </a:xfrm>
          <a:prstGeom prst="rect">
            <a:avLst/>
          </a:prstGeom>
          <a:noFill/>
          <a:ln>
            <a:noFill/>
          </a:ln>
        </p:spPr>
      </p:pic>
      <p:sp>
        <p:nvSpPr>
          <p:cNvPr id="161" name="Google Shape;161;p5"/>
          <p:cNvSpPr/>
          <p:nvPr/>
        </p:nvSpPr>
        <p:spPr>
          <a:xfrm>
            <a:off x="76813" y="6543445"/>
            <a:ext cx="3291697" cy="20005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300"/>
              <a:buFont typeface="Arial"/>
              <a:buNone/>
            </a:pPr>
            <a:r>
              <a:rPr lang="it-IT" sz="1300" u="sng">
                <a:solidFill>
                  <a:schemeClr val="lt1"/>
                </a:solidFill>
                <a:latin typeface="Arial"/>
                <a:ea typeface="Arial"/>
                <a:cs typeface="Arial"/>
                <a:sym typeface="Arial"/>
                <a:hlinkClick r:id="rId10">
                  <a:extLst>
                    <a:ext uri="{A12FA001-AC4F-418D-AE19-62706E023703}">
                      <ahyp:hlinkClr val="tx"/>
                    </a:ext>
                  </a:extLst>
                </a:hlinkClick>
              </a:rPr>
              <a:t>WWW.WORLDGBC.ORG/BUILD-UPON</a:t>
            </a:r>
            <a:r>
              <a:rPr lang="it-IT" sz="13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162" name="Google Shape;162;p5"/>
          <p:cNvSpPr/>
          <p:nvPr/>
        </p:nvSpPr>
        <p:spPr>
          <a:xfrm>
            <a:off x="171082" y="180353"/>
            <a:ext cx="1110964" cy="20005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300"/>
              <a:buFont typeface="Arial"/>
              <a:buNone/>
            </a:pPr>
            <a:r>
              <a:rPr lang="it-IT" sz="1300">
                <a:solidFill>
                  <a:schemeClr val="lt1"/>
                </a:solidFill>
                <a:latin typeface="Arial"/>
                <a:ea typeface="Arial"/>
                <a:cs typeface="Arial"/>
                <a:sym typeface="Arial"/>
              </a:rPr>
              <a:t>#BUILDUPON</a:t>
            </a:r>
            <a:endParaRPr sz="1800">
              <a:solidFill>
                <a:schemeClr val="dk1"/>
              </a:solidFill>
              <a:latin typeface="Arial"/>
              <a:ea typeface="Arial"/>
              <a:cs typeface="Arial"/>
              <a:sym typeface="Arial"/>
            </a:endParaRPr>
          </a:p>
        </p:txBody>
      </p:sp>
      <p:pic>
        <p:nvPicPr>
          <p:cNvPr id="163" name="Google Shape;163;p5"/>
          <p:cNvPicPr preferRelativeResize="0"/>
          <p:nvPr/>
        </p:nvPicPr>
        <p:blipFill rotWithShape="1">
          <a:blip r:embed="rId11">
            <a:alphaModFix/>
          </a:blip>
          <a:srcRect b="0" l="0" r="0" t="0"/>
          <a:stretch/>
        </p:blipFill>
        <p:spPr>
          <a:xfrm>
            <a:off x="1754780" y="5661344"/>
            <a:ext cx="1099222" cy="620737"/>
          </a:xfrm>
          <a:prstGeom prst="rect">
            <a:avLst/>
          </a:prstGeom>
          <a:noFill/>
          <a:ln>
            <a:noFill/>
          </a:ln>
        </p:spPr>
      </p:pic>
      <p:pic>
        <p:nvPicPr>
          <p:cNvPr descr="Imagen que contiene dibujo&#10;&#10;Descripción generada automáticamente" id="164" name="Google Shape;164;p5"/>
          <p:cNvPicPr preferRelativeResize="0"/>
          <p:nvPr/>
        </p:nvPicPr>
        <p:blipFill rotWithShape="1">
          <a:blip r:embed="rId12">
            <a:alphaModFix/>
          </a:blip>
          <a:srcRect b="0" l="0" r="0" t="0"/>
          <a:stretch/>
        </p:blipFill>
        <p:spPr>
          <a:xfrm>
            <a:off x="146961" y="5876108"/>
            <a:ext cx="1423686" cy="405973"/>
          </a:xfrm>
          <a:prstGeom prst="rect">
            <a:avLst/>
          </a:prstGeom>
          <a:noFill/>
          <a:ln>
            <a:noFill/>
          </a:ln>
        </p:spPr>
      </p:pic>
      <p:sp>
        <p:nvSpPr>
          <p:cNvPr id="165" name="Google Shape;165;p5"/>
          <p:cNvSpPr/>
          <p:nvPr/>
        </p:nvSpPr>
        <p:spPr>
          <a:xfrm>
            <a:off x="4644794" y="767812"/>
            <a:ext cx="1669078" cy="25863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lt1"/>
              </a:buClr>
              <a:buSzPts val="1100"/>
              <a:buFont typeface="Calibri"/>
              <a:buNone/>
            </a:pPr>
            <a:r>
              <a:rPr lang="it-IT" sz="1100">
                <a:solidFill>
                  <a:schemeClr val="lt1"/>
                </a:solidFill>
                <a:latin typeface="Calibri"/>
                <a:ea typeface="Calibri"/>
                <a:cs typeface="Calibri"/>
                <a:sym typeface="Calibri"/>
              </a:rPr>
              <a:t>FIRST BUILDUPON</a:t>
            </a:r>
            <a:endParaRPr sz="1100">
              <a:solidFill>
                <a:schemeClr val="dk1"/>
              </a:solidFill>
              <a:latin typeface="Calibri"/>
              <a:ea typeface="Calibri"/>
              <a:cs typeface="Calibri"/>
              <a:sym typeface="Calibri"/>
            </a:endParaRPr>
          </a:p>
        </p:txBody>
      </p:sp>
      <p:sp>
        <p:nvSpPr>
          <p:cNvPr id="166" name="Google Shape;166;p5"/>
          <p:cNvSpPr/>
          <p:nvPr/>
        </p:nvSpPr>
        <p:spPr>
          <a:xfrm>
            <a:off x="9297352" y="5706971"/>
            <a:ext cx="1669078" cy="25863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100"/>
              <a:buFont typeface="Calibri"/>
              <a:buNone/>
            </a:pPr>
            <a:r>
              <a:rPr lang="it-IT" sz="1100">
                <a:solidFill>
                  <a:schemeClr val="dk1"/>
                </a:solidFill>
                <a:latin typeface="Calibri"/>
                <a:ea typeface="Calibri"/>
                <a:cs typeface="Calibri"/>
                <a:sym typeface="Calibri"/>
              </a:rPr>
              <a:t>CITY SCALE</a:t>
            </a:r>
            <a:endParaRPr sz="1100">
              <a:solidFill>
                <a:schemeClr val="dk1"/>
              </a:solidFill>
              <a:latin typeface="Calibri"/>
              <a:ea typeface="Calibri"/>
              <a:cs typeface="Calibri"/>
              <a:sym typeface="Calibri"/>
            </a:endParaRPr>
          </a:p>
        </p:txBody>
      </p:sp>
      <p:sp>
        <p:nvSpPr>
          <p:cNvPr id="167" name="Google Shape;167;p5"/>
          <p:cNvSpPr/>
          <p:nvPr/>
        </p:nvSpPr>
        <p:spPr>
          <a:xfrm>
            <a:off x="9326850" y="704342"/>
            <a:ext cx="1669078" cy="25863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100"/>
              <a:buFont typeface="Calibri"/>
              <a:buNone/>
            </a:pPr>
            <a:r>
              <a:rPr lang="it-IT" sz="1100">
                <a:solidFill>
                  <a:schemeClr val="dk1"/>
                </a:solidFill>
                <a:latin typeface="Calibri"/>
                <a:ea typeface="Calibri"/>
                <a:cs typeface="Calibri"/>
                <a:sym typeface="Calibri"/>
              </a:rPr>
              <a:t>METRICS</a:t>
            </a:r>
            <a:endParaRPr sz="11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4" name="Google Shape;174;p6"/>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pic>
        <p:nvPicPr>
          <p:cNvPr id="175" name="Google Shape;175;p6"/>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sp>
        <p:nvSpPr>
          <p:cNvPr id="176" name="Google Shape;176;p6"/>
          <p:cNvSpPr/>
          <p:nvPr/>
        </p:nvSpPr>
        <p:spPr>
          <a:xfrm>
            <a:off x="171082" y="180353"/>
            <a:ext cx="1110964" cy="20005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300"/>
              <a:buFont typeface="Arial"/>
              <a:buNone/>
            </a:pPr>
            <a:r>
              <a:rPr lang="it-IT" sz="1300">
                <a:solidFill>
                  <a:schemeClr val="lt1"/>
                </a:solidFill>
                <a:latin typeface="Arial"/>
                <a:ea typeface="Arial"/>
                <a:cs typeface="Arial"/>
                <a:sym typeface="Arial"/>
              </a:rPr>
              <a:t>#BUILDUPON</a:t>
            </a:r>
            <a:endParaRPr sz="1800">
              <a:solidFill>
                <a:schemeClr val="dk1"/>
              </a:solidFill>
              <a:latin typeface="Arial"/>
              <a:ea typeface="Arial"/>
              <a:cs typeface="Arial"/>
              <a:sym typeface="Arial"/>
            </a:endParaRPr>
          </a:p>
        </p:txBody>
      </p:sp>
      <p:pic>
        <p:nvPicPr>
          <p:cNvPr id="177" name="Google Shape;177;p6"/>
          <p:cNvPicPr preferRelativeResize="0"/>
          <p:nvPr/>
        </p:nvPicPr>
        <p:blipFill rotWithShape="1">
          <a:blip r:embed="rId5">
            <a:alphaModFix/>
          </a:blip>
          <a:srcRect b="0" l="0" r="0" t="0"/>
          <a:stretch/>
        </p:blipFill>
        <p:spPr>
          <a:xfrm>
            <a:off x="1754780" y="5661344"/>
            <a:ext cx="1099222" cy="620737"/>
          </a:xfrm>
          <a:prstGeom prst="rect">
            <a:avLst/>
          </a:prstGeom>
          <a:noFill/>
          <a:ln>
            <a:noFill/>
          </a:ln>
        </p:spPr>
      </p:pic>
      <p:pic>
        <p:nvPicPr>
          <p:cNvPr descr="Imagen que contiene dibujo&#10;&#10;Descripción generada automáticamente" id="178" name="Google Shape;178;p6"/>
          <p:cNvPicPr preferRelativeResize="0"/>
          <p:nvPr/>
        </p:nvPicPr>
        <p:blipFill rotWithShape="1">
          <a:blip r:embed="rId6">
            <a:alphaModFix/>
          </a:blip>
          <a:srcRect b="0" l="0" r="0" t="0"/>
          <a:stretch/>
        </p:blipFill>
        <p:spPr>
          <a:xfrm>
            <a:off x="146961" y="5876108"/>
            <a:ext cx="1423686" cy="405973"/>
          </a:xfrm>
          <a:prstGeom prst="rect">
            <a:avLst/>
          </a:prstGeom>
          <a:noFill/>
          <a:ln>
            <a:noFill/>
          </a:ln>
        </p:spPr>
      </p:pic>
      <p:sp>
        <p:nvSpPr>
          <p:cNvPr id="179" name="Google Shape;179;p6"/>
          <p:cNvSpPr/>
          <p:nvPr/>
        </p:nvSpPr>
        <p:spPr>
          <a:xfrm>
            <a:off x="4562168" y="629004"/>
            <a:ext cx="7629832" cy="10002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rgbClr val="283583"/>
                </a:solidFill>
                <a:latin typeface="Arial"/>
                <a:ea typeface="Arial"/>
                <a:cs typeface="Arial"/>
                <a:sym typeface="Arial"/>
              </a:rPr>
              <a:t>Develop and test a</a:t>
            </a:r>
            <a:endParaRPr/>
          </a:p>
          <a:p>
            <a:pPr indent="0" lvl="0" marL="0" marR="0" rtl="0" algn="l">
              <a:spcBef>
                <a:spcPts val="1800"/>
              </a:spcBef>
              <a:spcAft>
                <a:spcPts val="0"/>
              </a:spcAft>
              <a:buNone/>
            </a:pPr>
            <a:r>
              <a:rPr b="1" lang="it-IT" sz="2400">
                <a:solidFill>
                  <a:srgbClr val="283583"/>
                </a:solidFill>
                <a:latin typeface="Arial"/>
                <a:ea typeface="Arial"/>
                <a:cs typeface="Arial"/>
                <a:sym typeface="Arial"/>
              </a:rPr>
              <a:t>MULTI-LEVEL RENOVATION IMPACT FRAMEWORK</a:t>
            </a:r>
            <a:endParaRPr/>
          </a:p>
        </p:txBody>
      </p:sp>
      <p:sp>
        <p:nvSpPr>
          <p:cNvPr id="180" name="Google Shape;180;p6"/>
          <p:cNvSpPr txBox="1"/>
          <p:nvPr/>
        </p:nvSpPr>
        <p:spPr>
          <a:xfrm>
            <a:off x="4640827" y="2053918"/>
            <a:ext cx="7419094" cy="3000821"/>
          </a:xfrm>
          <a:prstGeom prst="rect">
            <a:avLst/>
          </a:prstGeom>
          <a:noFill/>
          <a:ln>
            <a:noFill/>
          </a:ln>
        </p:spPr>
        <p:txBody>
          <a:bodyPr anchorCtr="0" anchor="t" bIns="0" lIns="0" spcFirstLastPara="1" rIns="0" wrap="square" tIns="0">
            <a:spAutoFit/>
          </a:bodyPr>
          <a:lstStyle/>
          <a:p>
            <a:pPr indent="-457200" lvl="0" marL="457200" marR="0" rtl="0" algn="l">
              <a:spcBef>
                <a:spcPts val="0"/>
              </a:spcBef>
              <a:spcAft>
                <a:spcPts val="0"/>
              </a:spcAft>
              <a:buClr>
                <a:srgbClr val="5AACDE"/>
              </a:buClr>
              <a:buSzPts val="2000"/>
              <a:buFont typeface="Arimo"/>
              <a:buChar char=""/>
            </a:pPr>
            <a:r>
              <a:rPr lang="it-IT" sz="2000">
                <a:solidFill>
                  <a:srgbClr val="0070C0"/>
                </a:solidFill>
                <a:latin typeface="Arial"/>
                <a:ea typeface="Arial"/>
                <a:cs typeface="Arial"/>
                <a:sym typeface="Arial"/>
              </a:rPr>
              <a:t>monitoring and tracking </a:t>
            </a:r>
            <a:r>
              <a:rPr b="1" lang="it-IT" sz="2000">
                <a:solidFill>
                  <a:srgbClr val="0070C0"/>
                </a:solidFill>
                <a:latin typeface="Arial"/>
                <a:ea typeface="Arial"/>
                <a:cs typeface="Arial"/>
                <a:sym typeface="Arial"/>
              </a:rPr>
              <a:t>LOCAL</a:t>
            </a:r>
            <a:r>
              <a:rPr lang="it-IT" sz="2000">
                <a:solidFill>
                  <a:srgbClr val="0070C0"/>
                </a:solidFill>
                <a:latin typeface="Arial"/>
                <a:ea typeface="Arial"/>
                <a:cs typeface="Arial"/>
                <a:sym typeface="Arial"/>
              </a:rPr>
              <a:t> action</a:t>
            </a:r>
            <a:endParaRPr/>
          </a:p>
          <a:p>
            <a:pPr indent="0" lvl="0" marL="0" marR="0" rtl="0" algn="l">
              <a:spcBef>
                <a:spcPts val="0"/>
              </a:spcBef>
              <a:spcAft>
                <a:spcPts val="0"/>
              </a:spcAft>
              <a:buNone/>
            </a:pPr>
            <a:r>
              <a:rPr lang="it-IT" sz="2000">
                <a:solidFill>
                  <a:srgbClr val="0070C0"/>
                </a:solidFill>
                <a:latin typeface="Arial"/>
                <a:ea typeface="Arial"/>
                <a:cs typeface="Arial"/>
                <a:sym typeface="Arial"/>
              </a:rPr>
              <a:t>       incorporating procedures to municipal administrative structure</a:t>
            </a:r>
            <a:endParaRPr sz="2000">
              <a:solidFill>
                <a:srgbClr val="0070C0"/>
              </a:solidFill>
              <a:latin typeface="Arial"/>
              <a:ea typeface="Arial"/>
              <a:cs typeface="Arial"/>
              <a:sym typeface="Arial"/>
            </a:endParaRPr>
          </a:p>
          <a:p>
            <a:pPr indent="-457200" lvl="0" marL="457200" marR="0" rtl="0" algn="l">
              <a:spcBef>
                <a:spcPts val="3000"/>
              </a:spcBef>
              <a:spcAft>
                <a:spcPts val="0"/>
              </a:spcAft>
              <a:buClr>
                <a:srgbClr val="5AACDE"/>
              </a:buClr>
              <a:buSzPts val="2000"/>
              <a:buFont typeface="Arimo"/>
              <a:buChar char=""/>
            </a:pPr>
            <a:r>
              <a:rPr b="1" lang="it-IT" sz="2000">
                <a:solidFill>
                  <a:srgbClr val="0070C0"/>
                </a:solidFill>
                <a:latin typeface="Arial"/>
                <a:ea typeface="Arial"/>
                <a:cs typeface="Arial"/>
                <a:sym typeface="Arial"/>
              </a:rPr>
              <a:t>LINKING</a:t>
            </a:r>
            <a:r>
              <a:rPr lang="it-IT" sz="2000">
                <a:solidFill>
                  <a:srgbClr val="0070C0"/>
                </a:solidFill>
                <a:latin typeface="Arial"/>
                <a:ea typeface="Arial"/>
                <a:cs typeface="Arial"/>
                <a:sym typeface="Arial"/>
              </a:rPr>
              <a:t> local, regional and national policy</a:t>
            </a:r>
            <a:endParaRPr/>
          </a:p>
          <a:p>
            <a:pPr indent="-457200" lvl="0" marL="457200" marR="0" rtl="0" algn="l">
              <a:spcBef>
                <a:spcPts val="3000"/>
              </a:spcBef>
              <a:spcAft>
                <a:spcPts val="0"/>
              </a:spcAft>
              <a:buClr>
                <a:srgbClr val="5AACDE"/>
              </a:buClr>
              <a:buSzPts val="2000"/>
              <a:buFont typeface="Arimo"/>
              <a:buChar char=""/>
            </a:pPr>
            <a:r>
              <a:rPr lang="it-IT" sz="2000">
                <a:solidFill>
                  <a:srgbClr val="0070C0"/>
                </a:solidFill>
                <a:latin typeface="Arial"/>
                <a:ea typeface="Arial"/>
                <a:cs typeface="Arial"/>
                <a:sym typeface="Arial"/>
              </a:rPr>
              <a:t>a blueprint for </a:t>
            </a:r>
            <a:r>
              <a:rPr b="1" lang="it-IT" sz="2000">
                <a:solidFill>
                  <a:srgbClr val="0070C0"/>
                </a:solidFill>
                <a:latin typeface="Arial"/>
                <a:ea typeface="Arial"/>
                <a:cs typeface="Arial"/>
                <a:sym typeface="Arial"/>
              </a:rPr>
              <a:t>EPBD implementation </a:t>
            </a:r>
            <a:r>
              <a:rPr lang="it-IT" sz="2000">
                <a:solidFill>
                  <a:srgbClr val="0070C0"/>
                </a:solidFill>
                <a:latin typeface="Arial"/>
                <a:ea typeface="Arial"/>
                <a:cs typeface="Arial"/>
                <a:sym typeface="Arial"/>
              </a:rPr>
              <a:t>and </a:t>
            </a:r>
            <a:r>
              <a:rPr b="1" lang="it-IT" sz="2000">
                <a:solidFill>
                  <a:srgbClr val="0070C0"/>
                </a:solidFill>
                <a:latin typeface="Arial"/>
                <a:ea typeface="Arial"/>
                <a:cs typeface="Arial"/>
                <a:sym typeface="Arial"/>
              </a:rPr>
              <a:t>CITIES’</a:t>
            </a:r>
            <a:r>
              <a:rPr lang="it-IT" sz="2000">
                <a:solidFill>
                  <a:srgbClr val="0070C0"/>
                </a:solidFill>
                <a:latin typeface="Arial"/>
                <a:ea typeface="Arial"/>
                <a:cs typeface="Arial"/>
                <a:sym typeface="Arial"/>
              </a:rPr>
              <a:t> efforts to tackle their building stock renovation</a:t>
            </a:r>
            <a:endParaRPr/>
          </a:p>
          <a:p>
            <a:pPr indent="-457200" lvl="0" marL="457200" marR="0" rtl="0" algn="l">
              <a:spcBef>
                <a:spcPts val="3000"/>
              </a:spcBef>
              <a:spcAft>
                <a:spcPts val="0"/>
              </a:spcAft>
              <a:buClr>
                <a:srgbClr val="5AACDE"/>
              </a:buClr>
              <a:buSzPts val="2000"/>
              <a:buFont typeface="Arimo"/>
              <a:buChar char=""/>
            </a:pPr>
            <a:r>
              <a:rPr lang="it-IT" sz="2000">
                <a:solidFill>
                  <a:srgbClr val="0070C0"/>
                </a:solidFill>
                <a:latin typeface="Arial"/>
                <a:ea typeface="Arial"/>
                <a:cs typeface="Arial"/>
                <a:sym typeface="Arial"/>
              </a:rPr>
              <a:t>Aligned with SECAP / SEAP from the Covenant of Mayors</a:t>
            </a:r>
            <a:endParaRPr sz="2000">
              <a:solidFill>
                <a:srgbClr val="0070C0"/>
              </a:solidFill>
              <a:latin typeface="Arial"/>
              <a:ea typeface="Arial"/>
              <a:cs typeface="Arial"/>
              <a:sym typeface="Arial"/>
            </a:endParaRPr>
          </a:p>
        </p:txBody>
      </p:sp>
      <p:sp>
        <p:nvSpPr>
          <p:cNvPr id="181" name="Google Shape;181;p6"/>
          <p:cNvSpPr/>
          <p:nvPr/>
        </p:nvSpPr>
        <p:spPr>
          <a:xfrm>
            <a:off x="76813" y="6543445"/>
            <a:ext cx="3291697" cy="20005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300"/>
              <a:buFont typeface="Arial"/>
              <a:buNone/>
            </a:pPr>
            <a:r>
              <a:rPr lang="it-IT" sz="1300" u="sng">
                <a:solidFill>
                  <a:schemeClr val="lt1"/>
                </a:solidFill>
                <a:latin typeface="Arial"/>
                <a:ea typeface="Arial"/>
                <a:cs typeface="Arial"/>
                <a:sym typeface="Arial"/>
                <a:hlinkClick r:id="rId7">
                  <a:extLst>
                    <a:ext uri="{A12FA001-AC4F-418D-AE19-62706E023703}">
                      <ahyp:hlinkClr val="tx"/>
                    </a:ext>
                  </a:extLst>
                </a:hlinkClick>
              </a:rPr>
              <a:t>WWW.WORLDGBC.ORG/BUILD-UPON</a:t>
            </a:r>
            <a:r>
              <a:rPr lang="it-IT" sz="13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182" name="Google Shape;182;p6"/>
          <p:cNvSpPr txBox="1"/>
          <p:nvPr/>
        </p:nvSpPr>
        <p:spPr>
          <a:xfrm>
            <a:off x="417946" y="881546"/>
            <a:ext cx="6505575" cy="7064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000"/>
              <a:buFont typeface="Arial"/>
              <a:buNone/>
            </a:pPr>
            <a:r>
              <a:rPr lang="it-IT" sz="3000">
                <a:solidFill>
                  <a:schemeClr val="lt1"/>
                </a:solidFill>
                <a:latin typeface="Arial"/>
                <a:ea typeface="Arial"/>
                <a:cs typeface="Arial"/>
                <a:sym typeface="Arial"/>
              </a:rPr>
              <a:t>What </a:t>
            </a:r>
            <a:br>
              <a:rPr lang="it-IT" sz="3000">
                <a:solidFill>
                  <a:schemeClr val="lt1"/>
                </a:solidFill>
                <a:latin typeface="Arial"/>
                <a:ea typeface="Arial"/>
                <a:cs typeface="Arial"/>
                <a:sym typeface="Arial"/>
              </a:rPr>
            </a:br>
            <a:endParaRPr sz="3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7"/>
          <p:cNvPicPr preferRelativeResize="0"/>
          <p:nvPr/>
        </p:nvPicPr>
        <p:blipFill rotWithShape="1">
          <a:blip r:embed="rId3">
            <a:alphaModFix/>
          </a:blip>
          <a:srcRect b="0" l="0" r="63833" t="0"/>
          <a:stretch/>
        </p:blipFill>
        <p:spPr>
          <a:xfrm>
            <a:off x="0" y="0"/>
            <a:ext cx="4409440" cy="6858000"/>
          </a:xfrm>
          <a:prstGeom prst="rect">
            <a:avLst/>
          </a:prstGeom>
          <a:noFill/>
          <a:ln>
            <a:noFill/>
          </a:ln>
        </p:spPr>
      </p:pic>
      <p:sp>
        <p:nvSpPr>
          <p:cNvPr id="189" name="Google Shape;189;p7"/>
          <p:cNvSpPr txBox="1"/>
          <p:nvPr>
            <p:ph idx="4294967295" type="title"/>
          </p:nvPr>
        </p:nvSpPr>
        <p:spPr>
          <a:xfrm>
            <a:off x="373624" y="877888"/>
            <a:ext cx="6505575" cy="7064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Arial"/>
              <a:buNone/>
            </a:pPr>
            <a:r>
              <a:rPr lang="it-IT" sz="3000">
                <a:solidFill>
                  <a:schemeClr val="lt1"/>
                </a:solidFill>
                <a:latin typeface="Arial"/>
                <a:ea typeface="Arial"/>
                <a:cs typeface="Arial"/>
                <a:sym typeface="Arial"/>
              </a:rPr>
              <a:t>Who is involved?</a:t>
            </a:r>
            <a:br>
              <a:rPr lang="it-IT" sz="3000">
                <a:solidFill>
                  <a:schemeClr val="lt1"/>
                </a:solidFill>
                <a:latin typeface="Arial"/>
                <a:ea typeface="Arial"/>
                <a:cs typeface="Arial"/>
                <a:sym typeface="Arial"/>
              </a:rPr>
            </a:br>
            <a:endParaRPr sz="3000">
              <a:solidFill>
                <a:schemeClr val="lt1"/>
              </a:solidFill>
              <a:latin typeface="Arial"/>
              <a:ea typeface="Arial"/>
              <a:cs typeface="Arial"/>
              <a:sym typeface="Arial"/>
            </a:endParaRPr>
          </a:p>
        </p:txBody>
      </p:sp>
      <p:sp>
        <p:nvSpPr>
          <p:cNvPr id="190" name="Google Shape;190;p7"/>
          <p:cNvSpPr/>
          <p:nvPr/>
        </p:nvSpPr>
        <p:spPr>
          <a:xfrm>
            <a:off x="-2667" y="5590484"/>
            <a:ext cx="3936786"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pic>
        <p:nvPicPr>
          <p:cNvPr id="191" name="Google Shape;191;p7"/>
          <p:cNvPicPr preferRelativeResize="0"/>
          <p:nvPr/>
        </p:nvPicPr>
        <p:blipFill rotWithShape="1">
          <a:blip r:embed="rId4">
            <a:alphaModFix/>
          </a:blip>
          <a:srcRect b="0" l="0" r="0" t="0"/>
          <a:stretch/>
        </p:blipFill>
        <p:spPr>
          <a:xfrm>
            <a:off x="2995820" y="5795084"/>
            <a:ext cx="674914" cy="450774"/>
          </a:xfrm>
          <a:prstGeom prst="rect">
            <a:avLst/>
          </a:prstGeom>
          <a:noFill/>
          <a:ln>
            <a:noFill/>
          </a:ln>
        </p:spPr>
      </p:pic>
      <p:sp>
        <p:nvSpPr>
          <p:cNvPr id="192" name="Google Shape;192;p7"/>
          <p:cNvSpPr/>
          <p:nvPr/>
        </p:nvSpPr>
        <p:spPr>
          <a:xfrm>
            <a:off x="171082" y="180353"/>
            <a:ext cx="1110964" cy="20005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300"/>
              <a:buFont typeface="Arial"/>
              <a:buNone/>
            </a:pPr>
            <a:r>
              <a:rPr lang="it-IT" sz="1300">
                <a:solidFill>
                  <a:schemeClr val="lt1"/>
                </a:solidFill>
                <a:latin typeface="Arial"/>
                <a:ea typeface="Arial"/>
                <a:cs typeface="Arial"/>
                <a:sym typeface="Arial"/>
              </a:rPr>
              <a:t>#BUILDUPON</a:t>
            </a:r>
            <a:endParaRPr sz="1800">
              <a:solidFill>
                <a:schemeClr val="dk1"/>
              </a:solidFill>
              <a:latin typeface="Arial"/>
              <a:ea typeface="Arial"/>
              <a:cs typeface="Arial"/>
              <a:sym typeface="Arial"/>
            </a:endParaRPr>
          </a:p>
        </p:txBody>
      </p:sp>
      <p:pic>
        <p:nvPicPr>
          <p:cNvPr id="193" name="Google Shape;193;p7"/>
          <p:cNvPicPr preferRelativeResize="0"/>
          <p:nvPr/>
        </p:nvPicPr>
        <p:blipFill rotWithShape="1">
          <a:blip r:embed="rId5">
            <a:alphaModFix/>
          </a:blip>
          <a:srcRect b="0" l="0" r="0" t="0"/>
          <a:stretch/>
        </p:blipFill>
        <p:spPr>
          <a:xfrm>
            <a:off x="1754780" y="5661344"/>
            <a:ext cx="1099222" cy="620737"/>
          </a:xfrm>
          <a:prstGeom prst="rect">
            <a:avLst/>
          </a:prstGeom>
          <a:noFill/>
          <a:ln>
            <a:noFill/>
          </a:ln>
        </p:spPr>
      </p:pic>
      <p:pic>
        <p:nvPicPr>
          <p:cNvPr descr="Imagen que contiene dibujo&#10;&#10;Descripción generada automáticamente" id="194" name="Google Shape;194;p7"/>
          <p:cNvPicPr preferRelativeResize="0"/>
          <p:nvPr/>
        </p:nvPicPr>
        <p:blipFill rotWithShape="1">
          <a:blip r:embed="rId6">
            <a:alphaModFix/>
          </a:blip>
          <a:srcRect b="0" l="0" r="0" t="0"/>
          <a:stretch/>
        </p:blipFill>
        <p:spPr>
          <a:xfrm>
            <a:off x="146961" y="5876108"/>
            <a:ext cx="1423686" cy="405973"/>
          </a:xfrm>
          <a:prstGeom prst="rect">
            <a:avLst/>
          </a:prstGeom>
          <a:noFill/>
          <a:ln>
            <a:noFill/>
          </a:ln>
        </p:spPr>
      </p:pic>
      <p:sp>
        <p:nvSpPr>
          <p:cNvPr id="195" name="Google Shape;195;p7"/>
          <p:cNvSpPr/>
          <p:nvPr/>
        </p:nvSpPr>
        <p:spPr>
          <a:xfrm>
            <a:off x="76813" y="6543445"/>
            <a:ext cx="3291697" cy="20005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300"/>
              <a:buFont typeface="Arial"/>
              <a:buNone/>
            </a:pPr>
            <a:r>
              <a:rPr lang="it-IT" sz="1300" u="sng">
                <a:solidFill>
                  <a:schemeClr val="lt1"/>
                </a:solidFill>
                <a:latin typeface="Arial"/>
                <a:ea typeface="Arial"/>
                <a:cs typeface="Arial"/>
                <a:sym typeface="Arial"/>
                <a:hlinkClick r:id="rId7">
                  <a:extLst>
                    <a:ext uri="{A12FA001-AC4F-418D-AE19-62706E023703}">
                      <ahyp:hlinkClr val="tx"/>
                    </a:ext>
                  </a:extLst>
                </a:hlinkClick>
              </a:rPr>
              <a:t>WWW.WORLDGBC.ORG/BUILD-UPON</a:t>
            </a:r>
            <a:r>
              <a:rPr lang="it-IT" sz="13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8"/>
          <p:cNvPicPr preferRelativeResize="0"/>
          <p:nvPr/>
        </p:nvPicPr>
        <p:blipFill rotWithShape="1">
          <a:blip r:embed="rId3">
            <a:alphaModFix/>
          </a:blip>
          <a:srcRect b="0" l="0" r="0" t="0"/>
          <a:stretch/>
        </p:blipFill>
        <p:spPr>
          <a:xfrm>
            <a:off x="3800460" y="0"/>
            <a:ext cx="8391540" cy="5932446"/>
          </a:xfrm>
          <a:prstGeom prst="rect">
            <a:avLst/>
          </a:prstGeom>
          <a:noFill/>
          <a:ln>
            <a:noFill/>
          </a:ln>
        </p:spPr>
      </p:pic>
      <p:pic>
        <p:nvPicPr>
          <p:cNvPr id="202" name="Google Shape;202;p8"/>
          <p:cNvPicPr preferRelativeResize="0"/>
          <p:nvPr/>
        </p:nvPicPr>
        <p:blipFill rotWithShape="1">
          <a:blip r:embed="rId4">
            <a:alphaModFix/>
          </a:blip>
          <a:srcRect b="0" l="0" r="0" t="0"/>
          <a:stretch/>
        </p:blipFill>
        <p:spPr>
          <a:xfrm>
            <a:off x="3800458" y="0"/>
            <a:ext cx="8391540" cy="5932445"/>
          </a:xfrm>
          <a:prstGeom prst="rect">
            <a:avLst/>
          </a:prstGeom>
          <a:noFill/>
          <a:ln>
            <a:noFill/>
          </a:ln>
        </p:spPr>
      </p:pic>
      <p:pic>
        <p:nvPicPr>
          <p:cNvPr id="203" name="Google Shape;203;p8"/>
          <p:cNvPicPr preferRelativeResize="0"/>
          <p:nvPr/>
        </p:nvPicPr>
        <p:blipFill rotWithShape="1">
          <a:blip r:embed="rId5">
            <a:alphaModFix/>
          </a:blip>
          <a:srcRect b="0" l="0" r="0" t="0"/>
          <a:stretch/>
        </p:blipFill>
        <p:spPr>
          <a:xfrm>
            <a:off x="3800459" y="0"/>
            <a:ext cx="8391537" cy="5932444"/>
          </a:xfrm>
          <a:prstGeom prst="rect">
            <a:avLst/>
          </a:prstGeom>
          <a:noFill/>
          <a:ln>
            <a:noFill/>
          </a:ln>
        </p:spPr>
      </p:pic>
      <p:sp>
        <p:nvSpPr>
          <p:cNvPr id="204" name="Google Shape;204;p8"/>
          <p:cNvSpPr txBox="1"/>
          <p:nvPr>
            <p:ph type="title"/>
          </p:nvPr>
        </p:nvSpPr>
        <p:spPr>
          <a:xfrm>
            <a:off x="404735" y="378396"/>
            <a:ext cx="6505730" cy="70595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0C0"/>
              </a:buClr>
              <a:buSzPct val="100000"/>
              <a:buFont typeface="Arial"/>
              <a:buNone/>
            </a:pPr>
            <a:r>
              <a:rPr lang="it-IT" sz="3600">
                <a:solidFill>
                  <a:srgbClr val="0070C0"/>
                </a:solidFill>
                <a:latin typeface="Arial"/>
                <a:ea typeface="Arial"/>
                <a:cs typeface="Arial"/>
                <a:sym typeface="Arial"/>
              </a:rPr>
              <a:t>Who is involved?</a:t>
            </a:r>
            <a:br>
              <a:rPr lang="it-IT" sz="3600">
                <a:solidFill>
                  <a:srgbClr val="0070C0"/>
                </a:solidFill>
                <a:latin typeface="Arial"/>
                <a:ea typeface="Arial"/>
                <a:cs typeface="Arial"/>
                <a:sym typeface="Arial"/>
              </a:rPr>
            </a:br>
            <a:endParaRPr sz="3600">
              <a:solidFill>
                <a:srgbClr val="0070C0"/>
              </a:solidFill>
              <a:latin typeface="Arial"/>
              <a:ea typeface="Arial"/>
              <a:cs typeface="Arial"/>
              <a:sym typeface="Arial"/>
            </a:endParaRPr>
          </a:p>
        </p:txBody>
      </p:sp>
      <p:pic>
        <p:nvPicPr>
          <p:cNvPr id="205" name="Google Shape;205;p8"/>
          <p:cNvPicPr preferRelativeResize="0"/>
          <p:nvPr/>
        </p:nvPicPr>
        <p:blipFill rotWithShape="1">
          <a:blip r:embed="rId6">
            <a:alphaModFix/>
          </a:blip>
          <a:srcRect b="18273" l="0" r="0" t="20591"/>
          <a:stretch/>
        </p:blipFill>
        <p:spPr>
          <a:xfrm>
            <a:off x="10139881" y="5733595"/>
            <a:ext cx="1566250" cy="956917"/>
          </a:xfrm>
          <a:prstGeom prst="rect">
            <a:avLst/>
          </a:prstGeom>
          <a:noFill/>
          <a:ln>
            <a:noFill/>
          </a:ln>
        </p:spPr>
      </p:pic>
      <p:pic>
        <p:nvPicPr>
          <p:cNvPr id="206" name="Google Shape;206;p8"/>
          <p:cNvPicPr preferRelativeResize="0"/>
          <p:nvPr/>
        </p:nvPicPr>
        <p:blipFill rotWithShape="1">
          <a:blip r:embed="rId7">
            <a:alphaModFix/>
          </a:blip>
          <a:srcRect b="0" l="0" r="0" t="0"/>
          <a:stretch/>
        </p:blipFill>
        <p:spPr>
          <a:xfrm>
            <a:off x="663776" y="1852122"/>
            <a:ext cx="1867760" cy="1089089"/>
          </a:xfrm>
          <a:prstGeom prst="rect">
            <a:avLst/>
          </a:prstGeom>
          <a:noFill/>
          <a:ln>
            <a:noFill/>
          </a:ln>
        </p:spPr>
      </p:pic>
      <p:pic>
        <p:nvPicPr>
          <p:cNvPr id="207" name="Google Shape;207;p8"/>
          <p:cNvPicPr preferRelativeResize="0"/>
          <p:nvPr/>
        </p:nvPicPr>
        <p:blipFill rotWithShape="1">
          <a:blip r:embed="rId8">
            <a:alphaModFix/>
          </a:blip>
          <a:srcRect b="0" l="0" r="0" t="0"/>
          <a:stretch/>
        </p:blipFill>
        <p:spPr>
          <a:xfrm>
            <a:off x="663776" y="3192549"/>
            <a:ext cx="1431600" cy="954393"/>
          </a:xfrm>
          <a:prstGeom prst="rect">
            <a:avLst/>
          </a:prstGeom>
          <a:noFill/>
          <a:ln>
            <a:noFill/>
          </a:ln>
        </p:spPr>
      </p:pic>
      <p:pic>
        <p:nvPicPr>
          <p:cNvPr descr="Image result for climate alliance" id="208" name="Google Shape;208;p8"/>
          <p:cNvPicPr preferRelativeResize="0"/>
          <p:nvPr/>
        </p:nvPicPr>
        <p:blipFill rotWithShape="1">
          <a:blip r:embed="rId9">
            <a:alphaModFix/>
          </a:blip>
          <a:srcRect b="0" l="0" r="0" t="0"/>
          <a:stretch/>
        </p:blipFill>
        <p:spPr>
          <a:xfrm>
            <a:off x="2202490" y="3120125"/>
            <a:ext cx="1413387" cy="975237"/>
          </a:xfrm>
          <a:prstGeom prst="rect">
            <a:avLst/>
          </a:prstGeom>
          <a:noFill/>
          <a:ln>
            <a:noFill/>
          </a:ln>
        </p:spPr>
      </p:pic>
      <p:sp>
        <p:nvSpPr>
          <p:cNvPr id="209" name="Google Shape;209;p8"/>
          <p:cNvSpPr txBox="1"/>
          <p:nvPr/>
        </p:nvSpPr>
        <p:spPr>
          <a:xfrm>
            <a:off x="318336" y="1239963"/>
            <a:ext cx="8428317" cy="5324535"/>
          </a:xfrm>
          <a:prstGeom prst="rect">
            <a:avLst/>
          </a:prstGeom>
          <a:noFill/>
          <a:ln>
            <a:noFill/>
          </a:ln>
        </p:spPr>
        <p:txBody>
          <a:bodyPr anchorCtr="0" anchor="t" bIns="0" lIns="0" spcFirstLastPara="1" rIns="0" wrap="square" tIns="0">
            <a:spAutoFit/>
          </a:bodyPr>
          <a:lstStyle/>
          <a:p>
            <a:pPr indent="-457200" lvl="0" marL="457200" marR="0" rtl="0" algn="l">
              <a:spcBef>
                <a:spcPts val="0"/>
              </a:spcBef>
              <a:spcAft>
                <a:spcPts val="0"/>
              </a:spcAft>
              <a:buClr>
                <a:srgbClr val="5AACDE"/>
              </a:buClr>
              <a:buSzPts val="2800"/>
              <a:buFont typeface="Arimo"/>
              <a:buChar char=""/>
            </a:pPr>
            <a:r>
              <a:rPr lang="it-IT" sz="2800">
                <a:solidFill>
                  <a:srgbClr val="002060"/>
                </a:solidFill>
                <a:latin typeface="Arial"/>
                <a:ea typeface="Arial"/>
                <a:cs typeface="Arial"/>
                <a:sym typeface="Arial"/>
              </a:rPr>
              <a:t>8 countries (GBCs)</a:t>
            </a:r>
            <a:endParaRPr/>
          </a:p>
          <a:p>
            <a:pPr indent="-279400" lvl="0" marL="457200" marR="0" rtl="0" algn="l">
              <a:spcBef>
                <a:spcPts val="3000"/>
              </a:spcBef>
              <a:spcAft>
                <a:spcPts val="0"/>
              </a:spcAft>
              <a:buClr>
                <a:srgbClr val="5AACDE"/>
              </a:buClr>
              <a:buSzPts val="2800"/>
              <a:buFont typeface="Arimo"/>
              <a:buNone/>
            </a:pPr>
            <a:r>
              <a:t/>
            </a:r>
            <a:endParaRPr sz="2800">
              <a:solidFill>
                <a:srgbClr val="002060"/>
              </a:solidFill>
              <a:latin typeface="Arial"/>
              <a:ea typeface="Arial"/>
              <a:cs typeface="Arial"/>
              <a:sym typeface="Arial"/>
            </a:endParaRPr>
          </a:p>
          <a:p>
            <a:pPr indent="-279400" lvl="0" marL="457200" marR="0" rtl="0" algn="l">
              <a:spcBef>
                <a:spcPts val="3000"/>
              </a:spcBef>
              <a:spcAft>
                <a:spcPts val="0"/>
              </a:spcAft>
              <a:buClr>
                <a:srgbClr val="5AACDE"/>
              </a:buClr>
              <a:buSzPts val="2800"/>
              <a:buFont typeface="Arimo"/>
              <a:buNone/>
            </a:pPr>
            <a:r>
              <a:t/>
            </a:r>
            <a:endParaRPr sz="2800">
              <a:solidFill>
                <a:srgbClr val="002060"/>
              </a:solidFill>
              <a:latin typeface="Arial"/>
              <a:ea typeface="Arial"/>
              <a:cs typeface="Arial"/>
              <a:sym typeface="Arial"/>
            </a:endParaRPr>
          </a:p>
          <a:p>
            <a:pPr indent="-279400" lvl="0" marL="457200" marR="0" rtl="0" algn="l">
              <a:spcBef>
                <a:spcPts val="3000"/>
              </a:spcBef>
              <a:spcAft>
                <a:spcPts val="0"/>
              </a:spcAft>
              <a:buClr>
                <a:srgbClr val="5AACDE"/>
              </a:buClr>
              <a:buSzPts val="2800"/>
              <a:buFont typeface="Arimo"/>
              <a:buNone/>
            </a:pPr>
            <a:r>
              <a:t/>
            </a:r>
            <a:endParaRPr sz="2800">
              <a:solidFill>
                <a:srgbClr val="002060"/>
              </a:solidFill>
              <a:latin typeface="Arial"/>
              <a:ea typeface="Arial"/>
              <a:cs typeface="Arial"/>
              <a:sym typeface="Arial"/>
            </a:endParaRPr>
          </a:p>
          <a:p>
            <a:pPr indent="-457200" lvl="0" marL="457200" marR="0" rtl="0" algn="l">
              <a:spcBef>
                <a:spcPts val="3000"/>
              </a:spcBef>
              <a:spcAft>
                <a:spcPts val="0"/>
              </a:spcAft>
              <a:buClr>
                <a:srgbClr val="5AACDE"/>
              </a:buClr>
              <a:buSzPts val="2800"/>
              <a:buFont typeface="Arimo"/>
              <a:buChar char=""/>
            </a:pPr>
            <a:r>
              <a:rPr lang="it-IT" sz="2800">
                <a:solidFill>
                  <a:srgbClr val="002060"/>
                </a:solidFill>
                <a:latin typeface="Arial"/>
                <a:ea typeface="Arial"/>
                <a:cs typeface="Arial"/>
                <a:sym typeface="Arial"/>
              </a:rPr>
              <a:t>8 pilot cities</a:t>
            </a:r>
            <a:endParaRPr/>
          </a:p>
          <a:p>
            <a:pPr indent="-457200" lvl="0" marL="457200" marR="0" rtl="0" algn="l">
              <a:spcBef>
                <a:spcPts val="3000"/>
              </a:spcBef>
              <a:spcAft>
                <a:spcPts val="0"/>
              </a:spcAft>
              <a:buClr>
                <a:srgbClr val="5AACDE"/>
              </a:buClr>
              <a:buSzPts val="2800"/>
              <a:buFont typeface="Arimo"/>
              <a:buChar char=""/>
            </a:pPr>
            <a:r>
              <a:rPr lang="it-IT" sz="2800">
                <a:solidFill>
                  <a:srgbClr val="002060"/>
                </a:solidFill>
                <a:latin typeface="Arial"/>
                <a:ea typeface="Arial"/>
                <a:cs typeface="Arial"/>
                <a:sym typeface="Arial"/>
              </a:rPr>
              <a:t>24 follower cities </a:t>
            </a:r>
            <a:r>
              <a:rPr lang="it-IT" sz="2000">
                <a:solidFill>
                  <a:srgbClr val="002060"/>
                </a:solidFill>
                <a:latin typeface="Arial"/>
                <a:ea typeface="Arial"/>
                <a:cs typeface="Arial"/>
                <a:sym typeface="Arial"/>
              </a:rPr>
              <a:t>(3 per country)</a:t>
            </a:r>
            <a:endParaRPr/>
          </a:p>
          <a:p>
            <a:pPr indent="0" lvl="3" marL="1371600" marR="0" rtl="0" algn="l">
              <a:spcBef>
                <a:spcPts val="3000"/>
              </a:spcBef>
              <a:spcAft>
                <a:spcPts val="0"/>
              </a:spcAft>
              <a:buNone/>
            </a:pPr>
            <a:r>
              <a:t/>
            </a:r>
            <a:endParaRPr b="0" i="0" sz="2800" u="none" cap="none" strike="noStrike">
              <a:solidFill>
                <a:srgbClr val="002060"/>
              </a:solidFill>
              <a:latin typeface="Arial"/>
              <a:ea typeface="Arial"/>
              <a:cs typeface="Arial"/>
              <a:sym typeface="Arial"/>
            </a:endParaRPr>
          </a:p>
        </p:txBody>
      </p:sp>
      <p:sp>
        <p:nvSpPr>
          <p:cNvPr id="210" name="Google Shape;210;p8"/>
          <p:cNvSpPr txBox="1"/>
          <p:nvPr/>
        </p:nvSpPr>
        <p:spPr>
          <a:xfrm>
            <a:off x="8656924" y="2767956"/>
            <a:ext cx="724189" cy="207749"/>
          </a:xfrm>
          <a:prstGeom prst="rect">
            <a:avLst/>
          </a:prstGeom>
          <a:solidFill>
            <a:srgbClr val="6ED4F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750">
                <a:solidFill>
                  <a:schemeClr val="dk1"/>
                </a:solidFill>
                <a:latin typeface="Arial"/>
                <a:ea typeface="Arial"/>
                <a:cs typeface="Arial"/>
                <a:sym typeface="Arial"/>
              </a:rPr>
              <a:t>RYBNIK</a:t>
            </a:r>
            <a:endParaRPr/>
          </a:p>
        </p:txBody>
      </p:sp>
      <p:sp>
        <p:nvSpPr>
          <p:cNvPr id="211" name="Google Shape;211;p8"/>
          <p:cNvSpPr/>
          <p:nvPr/>
        </p:nvSpPr>
        <p:spPr>
          <a:xfrm>
            <a:off x="8957481" y="2977945"/>
            <a:ext cx="43200" cy="432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9"/>
          <p:cNvPicPr preferRelativeResize="0"/>
          <p:nvPr/>
        </p:nvPicPr>
        <p:blipFill rotWithShape="1">
          <a:blip r:embed="rId3">
            <a:alphaModFix/>
          </a:blip>
          <a:srcRect b="0" l="0" r="0" t="0"/>
          <a:stretch/>
        </p:blipFill>
        <p:spPr>
          <a:xfrm>
            <a:off x="1" y="-1"/>
            <a:ext cx="12201832" cy="6858001"/>
          </a:xfrm>
          <a:prstGeom prst="rect">
            <a:avLst/>
          </a:prstGeom>
          <a:noFill/>
          <a:ln>
            <a:noFill/>
          </a:ln>
        </p:spPr>
      </p:pic>
      <p:pic>
        <p:nvPicPr>
          <p:cNvPr id="218" name="Google Shape;218;p9"/>
          <p:cNvPicPr preferRelativeResize="0"/>
          <p:nvPr/>
        </p:nvPicPr>
        <p:blipFill rotWithShape="1">
          <a:blip r:embed="rId4">
            <a:alphaModFix/>
          </a:blip>
          <a:srcRect b="0" l="0" r="0" t="0"/>
          <a:stretch/>
        </p:blipFill>
        <p:spPr>
          <a:xfrm>
            <a:off x="1" y="0"/>
            <a:ext cx="12201832" cy="6858000"/>
          </a:xfrm>
          <a:prstGeom prst="rect">
            <a:avLst/>
          </a:prstGeom>
          <a:noFill/>
          <a:ln>
            <a:noFill/>
          </a:ln>
        </p:spPr>
      </p:pic>
      <p:sp>
        <p:nvSpPr>
          <p:cNvPr id="219" name="Google Shape;219;p9"/>
          <p:cNvSpPr/>
          <p:nvPr/>
        </p:nvSpPr>
        <p:spPr>
          <a:xfrm>
            <a:off x="1181605" y="2378065"/>
            <a:ext cx="8619620" cy="201593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it-IT" sz="5400">
                <a:solidFill>
                  <a:schemeClr val="lt1"/>
                </a:solidFill>
                <a:latin typeface="Arial"/>
                <a:ea typeface="Arial"/>
                <a:cs typeface="Arial"/>
                <a:sym typeface="Arial"/>
              </a:rPr>
              <a:t>2. The Impact Framework</a:t>
            </a:r>
            <a:endParaRPr/>
          </a:p>
          <a:p>
            <a:pPr indent="0" lvl="0" marL="717550" marR="0" rtl="0" algn="l">
              <a:spcBef>
                <a:spcPts val="600"/>
              </a:spcBef>
              <a:spcAft>
                <a:spcPts val="0"/>
              </a:spcAft>
              <a:buNone/>
            </a:pPr>
            <a:r>
              <a:rPr lang="it-IT" sz="3600">
                <a:solidFill>
                  <a:schemeClr val="lt1"/>
                </a:solidFill>
                <a:latin typeface="Arial"/>
                <a:ea typeface="Arial"/>
                <a:cs typeface="Arial"/>
                <a:sym typeface="Arial"/>
              </a:rPr>
              <a:t>Marion Jammet</a:t>
            </a:r>
            <a:endParaRPr/>
          </a:p>
          <a:p>
            <a:pPr indent="0" lvl="0" marL="717550" marR="0" rtl="0" algn="l">
              <a:spcBef>
                <a:spcPts val="0"/>
              </a:spcBef>
              <a:spcAft>
                <a:spcPts val="0"/>
              </a:spcAft>
              <a:buNone/>
            </a:pPr>
            <a:r>
              <a:rPr lang="it-IT" sz="3600">
                <a:solidFill>
                  <a:schemeClr val="lt1"/>
                </a:solidFill>
                <a:latin typeface="Arial"/>
                <a:ea typeface="Arial"/>
                <a:cs typeface="Arial"/>
                <a:sym typeface="Arial"/>
              </a:rPr>
              <a:t>Irish Green Building Council</a:t>
            </a:r>
            <a:endParaRPr/>
          </a:p>
        </p:txBody>
      </p:sp>
      <p:sp>
        <p:nvSpPr>
          <p:cNvPr id="220" name="Google Shape;220;p9"/>
          <p:cNvSpPr/>
          <p:nvPr/>
        </p:nvSpPr>
        <p:spPr>
          <a:xfrm>
            <a:off x="8255214" y="5505641"/>
            <a:ext cx="3946619" cy="859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1" name="Google Shape;221;p9"/>
          <p:cNvPicPr preferRelativeResize="0"/>
          <p:nvPr/>
        </p:nvPicPr>
        <p:blipFill rotWithShape="1">
          <a:blip r:embed="rId5">
            <a:alphaModFix/>
          </a:blip>
          <a:srcRect b="0" l="0" r="0" t="0"/>
          <a:stretch/>
        </p:blipFill>
        <p:spPr>
          <a:xfrm>
            <a:off x="11253701" y="5710241"/>
            <a:ext cx="674914" cy="450774"/>
          </a:xfrm>
          <a:prstGeom prst="rect">
            <a:avLst/>
          </a:prstGeom>
          <a:noFill/>
          <a:ln>
            <a:noFill/>
          </a:ln>
        </p:spPr>
      </p:pic>
      <p:pic>
        <p:nvPicPr>
          <p:cNvPr id="222" name="Google Shape;222;p9"/>
          <p:cNvPicPr preferRelativeResize="0"/>
          <p:nvPr/>
        </p:nvPicPr>
        <p:blipFill rotWithShape="1">
          <a:blip r:embed="rId6">
            <a:alphaModFix/>
          </a:blip>
          <a:srcRect b="0" l="0" r="0" t="0"/>
          <a:stretch/>
        </p:blipFill>
        <p:spPr>
          <a:xfrm>
            <a:off x="9907786" y="5625260"/>
            <a:ext cx="1099222" cy="620737"/>
          </a:xfrm>
          <a:prstGeom prst="rect">
            <a:avLst/>
          </a:prstGeom>
          <a:noFill/>
          <a:ln>
            <a:noFill/>
          </a:ln>
        </p:spPr>
      </p:pic>
      <p:sp>
        <p:nvSpPr>
          <p:cNvPr id="223" name="Google Shape;223;p9"/>
          <p:cNvSpPr/>
          <p:nvPr/>
        </p:nvSpPr>
        <p:spPr>
          <a:xfrm>
            <a:off x="8900302" y="6515164"/>
            <a:ext cx="3291697"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WWW.WORLDGBC.ORG/BUILD-UPON</a:t>
            </a:r>
            <a:endParaRPr/>
          </a:p>
        </p:txBody>
      </p:sp>
      <p:sp>
        <p:nvSpPr>
          <p:cNvPr id="224" name="Google Shape;224;p9"/>
          <p:cNvSpPr/>
          <p:nvPr/>
        </p:nvSpPr>
        <p:spPr>
          <a:xfrm>
            <a:off x="171082" y="180353"/>
            <a:ext cx="1110964" cy="2000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it-IT" sz="1300">
                <a:solidFill>
                  <a:schemeClr val="lt1"/>
                </a:solidFill>
                <a:latin typeface="Arial"/>
                <a:ea typeface="Arial"/>
                <a:cs typeface="Arial"/>
                <a:sym typeface="Arial"/>
              </a:rPr>
              <a:t>#BUILDUPON</a:t>
            </a:r>
            <a:endParaRPr/>
          </a:p>
        </p:txBody>
      </p:sp>
      <p:pic>
        <p:nvPicPr>
          <p:cNvPr descr="A picture containing drawing&#10;&#10;Description automatically generated" id="225" name="Google Shape;225;p9"/>
          <p:cNvPicPr preferRelativeResize="0"/>
          <p:nvPr/>
        </p:nvPicPr>
        <p:blipFill rotWithShape="1">
          <a:blip r:embed="rId7">
            <a:alphaModFix/>
          </a:blip>
          <a:srcRect b="0" l="0" r="0" t="0"/>
          <a:stretch/>
        </p:blipFill>
        <p:spPr>
          <a:xfrm>
            <a:off x="8482786" y="5821571"/>
            <a:ext cx="1197429" cy="3972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2019-09-18T08:52:52Z</dcterms:created>
  <dc:creator>Laurent Nyssen</dc:creator>
</cp:coreProperties>
</file>