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1" r:id="rId2"/>
    <p:sldId id="28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9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768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4469" y="2692452"/>
            <a:ext cx="11686287" cy="40175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16F5AB-28F7-4B01-9149-9D05EDEF574C}"/>
              </a:ext>
            </a:extLst>
          </p:cNvPr>
          <p:cNvSpPr txBox="1"/>
          <p:nvPr/>
        </p:nvSpPr>
        <p:spPr>
          <a:xfrm>
            <a:off x="6753138" y="161127"/>
            <a:ext cx="54388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i="0" dirty="0">
                <a:solidFill>
                  <a:srgbClr val="4056A1"/>
                </a:solidFill>
                <a:effectLst/>
                <a:latin typeface="Titillium Web"/>
              </a:rPr>
              <a:t>Covenant of Mayors Investment Forum </a:t>
            </a:r>
            <a:br>
              <a:rPr lang="en-GB" sz="2000" b="1" i="0" dirty="0">
                <a:solidFill>
                  <a:srgbClr val="4056A1"/>
                </a:solidFill>
                <a:effectLst/>
                <a:latin typeface="Titillium Web"/>
              </a:rPr>
            </a:br>
            <a:r>
              <a:rPr lang="en-GB" sz="2000" b="1" i="0" dirty="0">
                <a:solidFill>
                  <a:srgbClr val="158296"/>
                </a:solidFill>
                <a:effectLst/>
                <a:latin typeface="Titillium Web"/>
              </a:rPr>
              <a:t>Energy Efficiency Finance Marketplace</a:t>
            </a:r>
            <a:endParaRPr lang="en-GB" sz="2000" b="1" i="0" dirty="0">
              <a:solidFill>
                <a:srgbClr val="4056A1"/>
              </a:solidFill>
              <a:effectLst/>
              <a:latin typeface="Titillium Web"/>
            </a:endParaRPr>
          </a:p>
          <a:p>
            <a:pPr algn="r"/>
            <a:r>
              <a:rPr lang="en-GB" sz="2000" b="1" i="0" dirty="0">
                <a:solidFill>
                  <a:srgbClr val="FFD239"/>
                </a:solidFill>
                <a:effectLst/>
                <a:latin typeface="Karla"/>
              </a:rPr>
              <a:t>15-16 June 2021</a:t>
            </a:r>
            <a:endParaRPr lang="en-GB" sz="2000" b="1" i="0" dirty="0">
              <a:solidFill>
                <a:srgbClr val="22201D"/>
              </a:solidFill>
              <a:effectLst/>
              <a:latin typeface="Karla"/>
            </a:endParaRPr>
          </a:p>
        </p:txBody>
      </p:sp>
      <p:pic>
        <p:nvPicPr>
          <p:cNvPr id="12" name="Picture 11" descr="A picture containing text, electronics, computer&#10;&#10;Description automatically generated">
            <a:extLst>
              <a:ext uri="{FF2B5EF4-FFF2-40B4-BE49-F238E27FC236}">
                <a16:creationId xmlns:a16="http://schemas.microsoft.com/office/drawing/2014/main" id="{30B26D60-65F7-496F-B8C2-1295A725C7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9" y="148046"/>
            <a:ext cx="1595497" cy="418858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A7E87B25-00B8-46F4-BEA1-9C985A9E29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841" y="174358"/>
            <a:ext cx="1123382" cy="438118"/>
          </a:xfrm>
          <a:prstGeom prst="rect">
            <a:avLst/>
          </a:prstGeom>
        </p:spPr>
      </p:pic>
      <p:sp>
        <p:nvSpPr>
          <p:cNvPr id="14" name="Title 3">
            <a:extLst>
              <a:ext uri="{FF2B5EF4-FFF2-40B4-BE49-F238E27FC236}">
                <a16:creationId xmlns:a16="http://schemas.microsoft.com/office/drawing/2014/main" id="{6E446D7D-3005-4D97-807A-853D549384DF}"/>
              </a:ext>
            </a:extLst>
          </p:cNvPr>
          <p:cNvSpPr txBox="1">
            <a:spLocks/>
          </p:cNvSpPr>
          <p:nvPr/>
        </p:nvSpPr>
        <p:spPr>
          <a:xfrm>
            <a:off x="838200" y="1376124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sz="2800" dirty="0"/>
          </a:p>
          <a:p>
            <a:pPr algn="ctr"/>
            <a:r>
              <a:rPr lang="en-US" sz="2400" b="1" i="0" dirty="0">
                <a:solidFill>
                  <a:srgbClr val="22201D"/>
                </a:solidFill>
                <a:effectLst/>
                <a:latin typeface="Karla"/>
              </a:rPr>
              <a:t>Discussion forums: supporting the energy transition</a:t>
            </a:r>
          </a:p>
          <a:p>
            <a:pPr algn="ctr"/>
            <a:endParaRPr lang="en-GB" sz="24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4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Implementation a regional and municipal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5B1B01-2123-4B41-B4E9-31CBE7AFC950}"/>
              </a:ext>
            </a:extLst>
          </p:cNvPr>
          <p:cNvSpPr txBox="1"/>
          <p:nvPr/>
        </p:nvSpPr>
        <p:spPr>
          <a:xfrm>
            <a:off x="0" y="2768367"/>
            <a:ext cx="12192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0" dirty="0">
                <a:solidFill>
                  <a:srgbClr val="1F221D"/>
                </a:solidFill>
                <a:effectLst/>
                <a:latin typeface="Titillium Web"/>
              </a:rPr>
              <a:t>Moderator: </a:t>
            </a:r>
            <a:r>
              <a:rPr lang="en-GB" sz="2000" b="1" i="1" dirty="0">
                <a:solidFill>
                  <a:srgbClr val="1F221D"/>
                </a:solidFill>
                <a:effectLst/>
                <a:latin typeface="Titillium Web"/>
              </a:rPr>
              <a:t>Gaspard Demur</a:t>
            </a:r>
          </a:p>
          <a:p>
            <a:pPr algn="ctr"/>
            <a:endParaRPr lang="en-GB" sz="2000" i="0" dirty="0">
              <a:solidFill>
                <a:srgbClr val="1F221D"/>
              </a:solidFill>
              <a:effectLst/>
              <a:latin typeface="Titillium Web"/>
            </a:endParaRPr>
          </a:p>
          <a:p>
            <a:pPr algn="ctr"/>
            <a:r>
              <a:rPr lang="en-GB" sz="2000" dirty="0">
                <a:solidFill>
                  <a:srgbClr val="1F221D"/>
                </a:solidFill>
                <a:latin typeface="Titillium Web"/>
              </a:rPr>
              <a:t>Speakers:</a:t>
            </a:r>
          </a:p>
          <a:p>
            <a:pPr algn="ctr"/>
            <a:endParaRPr lang="en-GB" sz="2000" dirty="0">
              <a:solidFill>
                <a:srgbClr val="1F221D"/>
              </a:solidFill>
              <a:latin typeface="Titillium Web"/>
            </a:endParaRPr>
          </a:p>
          <a:p>
            <a:pPr algn="ctr"/>
            <a:r>
              <a:rPr lang="en-GB" sz="2000" b="1" i="1" dirty="0">
                <a:solidFill>
                  <a:srgbClr val="1F221D"/>
                </a:solidFill>
                <a:effectLst/>
                <a:latin typeface="Titillium Web"/>
              </a:rPr>
              <a:t>Stefan Moser</a:t>
            </a:r>
          </a:p>
          <a:p>
            <a:pPr algn="ctr"/>
            <a:r>
              <a:rPr lang="en-US" sz="2000" dirty="0">
                <a:solidFill>
                  <a:srgbClr val="22201D"/>
                </a:solidFill>
                <a:latin typeface="Karla"/>
              </a:rPr>
              <a:t>Head of unit at DG Energy, European Commission</a:t>
            </a:r>
          </a:p>
          <a:p>
            <a:pPr algn="ctr"/>
            <a:r>
              <a:rPr lang="en-GB" sz="2000" b="1" i="1" dirty="0">
                <a:solidFill>
                  <a:srgbClr val="1F221D"/>
                </a:solidFill>
                <a:effectLst/>
                <a:latin typeface="Titillium Web"/>
              </a:rPr>
              <a:t>Enrico Rossi</a:t>
            </a:r>
          </a:p>
          <a:p>
            <a:pPr algn="ctr"/>
            <a:r>
              <a:rPr lang="fr-FR" sz="2000" dirty="0" err="1">
                <a:solidFill>
                  <a:srgbClr val="22201D"/>
                </a:solidFill>
                <a:latin typeface="Karla"/>
              </a:rPr>
              <a:t>President</a:t>
            </a:r>
            <a:r>
              <a:rPr lang="fr-FR" sz="2000" dirty="0">
                <a:solidFill>
                  <a:srgbClr val="22201D"/>
                </a:solidFill>
                <a:latin typeface="Karla"/>
              </a:rPr>
              <a:t> of </a:t>
            </a:r>
            <a:r>
              <a:rPr lang="fr-FR" sz="2000" dirty="0" err="1">
                <a:solidFill>
                  <a:srgbClr val="22201D"/>
                </a:solidFill>
                <a:latin typeface="Karla"/>
              </a:rPr>
              <a:t>Tuscany</a:t>
            </a:r>
            <a:endParaRPr lang="fr-FR" sz="2000" dirty="0">
              <a:solidFill>
                <a:srgbClr val="22201D"/>
              </a:solidFill>
              <a:latin typeface="Karla"/>
            </a:endParaRPr>
          </a:p>
          <a:p>
            <a:pPr algn="ctr"/>
            <a:r>
              <a:rPr lang="en-GB" sz="2000" b="1" i="1" dirty="0">
                <a:solidFill>
                  <a:srgbClr val="1F221D"/>
                </a:solidFill>
                <a:effectLst/>
                <a:latin typeface="Titillium Web"/>
              </a:rPr>
              <a:t>Gaspard Demur</a:t>
            </a:r>
          </a:p>
          <a:p>
            <a:pPr algn="ctr"/>
            <a:r>
              <a:rPr lang="en-US" sz="2000" dirty="0">
                <a:solidFill>
                  <a:srgbClr val="22201D"/>
                </a:solidFill>
                <a:latin typeface="Karla"/>
              </a:rPr>
              <a:t>Team leader at the European Commission, Directorate-General for Energy</a:t>
            </a:r>
            <a:endParaRPr lang="fr-FR" sz="2000" dirty="0">
              <a:solidFill>
                <a:srgbClr val="22201D"/>
              </a:solidFill>
              <a:latin typeface="Karla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48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4469" y="2692452"/>
            <a:ext cx="11686287" cy="40175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16F5AB-28F7-4B01-9149-9D05EDEF574C}"/>
              </a:ext>
            </a:extLst>
          </p:cNvPr>
          <p:cNvSpPr txBox="1"/>
          <p:nvPr/>
        </p:nvSpPr>
        <p:spPr>
          <a:xfrm>
            <a:off x="6753138" y="161127"/>
            <a:ext cx="54388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i="0" dirty="0">
                <a:solidFill>
                  <a:srgbClr val="4056A1"/>
                </a:solidFill>
                <a:effectLst/>
                <a:latin typeface="Titillium Web"/>
              </a:rPr>
              <a:t>Covenant of Mayors Investment Forum </a:t>
            </a:r>
            <a:br>
              <a:rPr lang="en-GB" sz="2000" b="1" i="0" dirty="0">
                <a:solidFill>
                  <a:srgbClr val="4056A1"/>
                </a:solidFill>
                <a:effectLst/>
                <a:latin typeface="Titillium Web"/>
              </a:rPr>
            </a:br>
            <a:r>
              <a:rPr lang="en-GB" sz="2000" b="1" i="0" dirty="0">
                <a:solidFill>
                  <a:srgbClr val="158296"/>
                </a:solidFill>
                <a:effectLst/>
                <a:latin typeface="Titillium Web"/>
              </a:rPr>
              <a:t>Energy Efficiency Finance Marketplace</a:t>
            </a:r>
            <a:endParaRPr lang="en-GB" sz="2000" b="1" i="0" dirty="0">
              <a:solidFill>
                <a:srgbClr val="4056A1"/>
              </a:solidFill>
              <a:effectLst/>
              <a:latin typeface="Titillium Web"/>
            </a:endParaRPr>
          </a:p>
          <a:p>
            <a:pPr algn="r"/>
            <a:r>
              <a:rPr lang="en-GB" sz="2000" b="1" i="0" dirty="0">
                <a:solidFill>
                  <a:srgbClr val="FFD239"/>
                </a:solidFill>
                <a:effectLst/>
                <a:latin typeface="Karla"/>
              </a:rPr>
              <a:t>15-16 June 2021</a:t>
            </a:r>
            <a:endParaRPr lang="en-GB" sz="2000" b="1" i="0" dirty="0">
              <a:solidFill>
                <a:srgbClr val="22201D"/>
              </a:solidFill>
              <a:effectLst/>
              <a:latin typeface="Karla"/>
            </a:endParaRPr>
          </a:p>
        </p:txBody>
      </p:sp>
      <p:pic>
        <p:nvPicPr>
          <p:cNvPr id="12" name="Picture 11" descr="A picture containing text, electronics, computer&#10;&#10;Description automatically generated">
            <a:extLst>
              <a:ext uri="{FF2B5EF4-FFF2-40B4-BE49-F238E27FC236}">
                <a16:creationId xmlns:a16="http://schemas.microsoft.com/office/drawing/2014/main" id="{30B26D60-65F7-496F-B8C2-1295A725C7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9" y="148046"/>
            <a:ext cx="1595497" cy="418858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A7E87B25-00B8-46F4-BEA1-9C985A9E29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841" y="174358"/>
            <a:ext cx="1123382" cy="438118"/>
          </a:xfrm>
          <a:prstGeom prst="rect">
            <a:avLst/>
          </a:prstGeom>
        </p:spPr>
      </p:pic>
      <p:sp>
        <p:nvSpPr>
          <p:cNvPr id="14" name="Title 3">
            <a:extLst>
              <a:ext uri="{FF2B5EF4-FFF2-40B4-BE49-F238E27FC236}">
                <a16:creationId xmlns:a16="http://schemas.microsoft.com/office/drawing/2014/main" id="{6E446D7D-3005-4D97-807A-853D549384DF}"/>
              </a:ext>
            </a:extLst>
          </p:cNvPr>
          <p:cNvSpPr txBox="1">
            <a:spLocks/>
          </p:cNvSpPr>
          <p:nvPr/>
        </p:nvSpPr>
        <p:spPr>
          <a:xfrm>
            <a:off x="838200" y="1376124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sz="2800" dirty="0"/>
          </a:p>
          <a:p>
            <a:pPr algn="ctr"/>
            <a:r>
              <a:rPr lang="en-US" sz="2400" b="1" i="0" dirty="0">
                <a:solidFill>
                  <a:srgbClr val="22201D"/>
                </a:solidFill>
                <a:effectLst/>
                <a:latin typeface="Karla"/>
              </a:rPr>
              <a:t>Discussion forums: supporting the energy transition</a:t>
            </a:r>
          </a:p>
          <a:p>
            <a:pPr algn="ctr"/>
            <a:endParaRPr lang="en-GB" sz="24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4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Implementation a regional and municipal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5B1B01-2123-4B41-B4E9-31CBE7AFC950}"/>
              </a:ext>
            </a:extLst>
          </p:cNvPr>
          <p:cNvSpPr txBox="1"/>
          <p:nvPr/>
        </p:nvSpPr>
        <p:spPr>
          <a:xfrm>
            <a:off x="410816" y="2768367"/>
            <a:ext cx="1178118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</a:rPr>
              <a:t>Please keep your microphone muted unless the moderator gives you the floor.</a:t>
            </a:r>
          </a:p>
          <a:p>
            <a:endParaRPr lang="en-US" sz="1800" dirty="0"/>
          </a:p>
          <a:p>
            <a:r>
              <a:rPr lang="en-US" sz="1800" dirty="0"/>
              <a:t>Two important features that you can access with buttons at the bottom of your screen:</a:t>
            </a:r>
          </a:p>
          <a:p>
            <a:endParaRPr lang="en-US" sz="1800" dirty="0"/>
          </a:p>
          <a:p>
            <a:r>
              <a:rPr lang="en-US" sz="1800" b="1" dirty="0"/>
              <a:t>Participants window                </a:t>
            </a:r>
            <a:r>
              <a:rPr lang="en-US" sz="1800" dirty="0"/>
              <a:t>to view all other attendees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700" dirty="0"/>
          </a:p>
          <a:p>
            <a:r>
              <a:rPr lang="en-US" sz="1800" b="1" dirty="0"/>
              <a:t>Chat window</a:t>
            </a:r>
            <a:r>
              <a:rPr lang="en-US" sz="1800" dirty="0"/>
              <a:t>             to ask questions to speakers and share comments with other attendees</a:t>
            </a:r>
          </a:p>
          <a:p>
            <a:endParaRPr lang="en-US" sz="1800" dirty="0"/>
          </a:p>
          <a:p>
            <a:r>
              <a:rPr lang="en-US" sz="1800" dirty="0"/>
              <a:t>To ask a speaker a question: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Type your question in the chat window and write the name of the panelist that you want to hear from.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If you would like to speak, raise your hand at the bottom of the </a:t>
            </a:r>
            <a:r>
              <a:rPr lang="en-US" sz="1800" b="1" dirty="0"/>
              <a:t>Participants window.</a:t>
            </a:r>
            <a:endParaRPr lang="en-US" sz="1800" dirty="0"/>
          </a:p>
          <a:p>
            <a:endParaRPr lang="en-US" sz="1800" i="1" dirty="0"/>
          </a:p>
          <a:p>
            <a:endParaRPr lang="en-US" sz="1800" i="1" dirty="0"/>
          </a:p>
          <a:p>
            <a:r>
              <a:rPr lang="en-US" sz="1800" i="1" dirty="0"/>
              <a:t>Time may not allow all questions to be addressed  </a:t>
            </a:r>
          </a:p>
          <a:p>
            <a:endParaRPr lang="en-GB" dirty="0"/>
          </a:p>
        </p:txBody>
      </p:sp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C4FA894-5358-41EA-8EBA-540F98A4CC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646" y="3750058"/>
            <a:ext cx="627154" cy="519225"/>
          </a:xfrm>
          <a:prstGeom prst="rect">
            <a:avLst/>
          </a:prstGeom>
          <a:effectLst>
            <a:glow rad="190500">
              <a:schemeClr val="accent1">
                <a:alpha val="40000"/>
              </a:schemeClr>
            </a:glow>
          </a:effectLst>
        </p:spPr>
      </p:pic>
      <p:pic>
        <p:nvPicPr>
          <p:cNvPr id="10" name="Picture 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F62A208-B9C2-4B92-BDD8-1372977FB8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104" y="4284029"/>
            <a:ext cx="590428" cy="559022"/>
          </a:xfrm>
          <a:prstGeom prst="rect">
            <a:avLst/>
          </a:prstGeom>
          <a:effectLst>
            <a:glow rad="254000">
              <a:schemeClr val="accent1">
                <a:alpha val="40000"/>
              </a:schemeClr>
            </a:glow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986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.potx" id="{4E874F3A-6BB1-4334-AA3C-CB69D53C2FB0}" vid="{CFDAC62F-BBD6-4674-995E-7A3058955A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82</TotalTime>
  <Words>190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Karla</vt:lpstr>
      <vt:lpstr>Titillium Web</vt:lpstr>
      <vt:lpstr>Office Theme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COMIF-EEFMP: Project thematic strands</dc:title>
  <dc:creator>TOUGERON Celine (CINEA)</dc:creator>
  <cp:lastModifiedBy>gilles trouveroy</cp:lastModifiedBy>
  <cp:revision>24</cp:revision>
  <dcterms:created xsi:type="dcterms:W3CDTF">2021-06-02T09:19:45Z</dcterms:created>
  <dcterms:modified xsi:type="dcterms:W3CDTF">2021-06-15T07:59:40Z</dcterms:modified>
</cp:coreProperties>
</file>