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360" r:id="rId7"/>
    <p:sldId id="258" r:id="rId8"/>
    <p:sldId id="259" r:id="rId9"/>
    <p:sldId id="264" r:id="rId10"/>
    <p:sldId id="265" r:id="rId11"/>
    <p:sldId id="400" r:id="rId12"/>
    <p:sldId id="398" r:id="rId13"/>
    <p:sldId id="399" r:id="rId14"/>
    <p:sldId id="401" r:id="rId15"/>
    <p:sldId id="263" r:id="rId1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umová Radka" initials="BR" lastIdx="1" clrIdx="0">
    <p:extLst>
      <p:ext uri="{19B8F6BF-5375-455C-9EA6-DF929625EA0E}">
        <p15:presenceInfo xmlns:p15="http://schemas.microsoft.com/office/powerpoint/2012/main" userId="S-1-5-21-3039528631-2850849986-3139846408-2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1120" autoAdjust="0"/>
  </p:normalViewPr>
  <p:slideViewPr>
    <p:cSldViewPr snapToGrid="0">
      <p:cViewPr varScale="1">
        <p:scale>
          <a:sx n="48" d="100"/>
          <a:sy n="48" d="100"/>
        </p:scale>
        <p:origin x="73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3AD4-A26D-4394-A4AD-A563BD188293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53A98-DDE8-4D1D-8B37-FA4656F45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4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53A98-DDE8-4D1D-8B37-FA4656F451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9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0AB55-5992-48DF-A75B-16B8249F6EE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4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53A98-DDE8-4D1D-8B37-FA4656F451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7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1349375"/>
            <a:ext cx="6456362" cy="363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3487" y="5186714"/>
            <a:ext cx="5390907" cy="424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16427" y="10236364"/>
            <a:ext cx="2919949" cy="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1349375"/>
            <a:ext cx="6456362" cy="363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73487" y="5186714"/>
            <a:ext cx="5390907" cy="424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16427" y="10236364"/>
            <a:ext cx="2919949" cy="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0" tIns="44100" rIns="88200" bIns="441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53A98-DDE8-4D1D-8B37-FA4656F451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37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53A98-DDE8-4D1D-8B37-FA4656F451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95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5F25F-1F68-438E-BE60-83BEA712B86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958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53A98-DDE8-4D1D-8B37-FA4656F451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6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53A98-DDE8-4D1D-8B37-FA4656F451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86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8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92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brázek 1x celobrazov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pták, květina&#10;&#10;Popis byl vytvořen automaticky">
            <a:extLst>
              <a:ext uri="{FF2B5EF4-FFF2-40B4-BE49-F238E27FC236}">
                <a16:creationId xmlns:a16="http://schemas.microsoft.com/office/drawing/2014/main" id="{FAB6F9D0-789B-46D1-A0C9-E83C1C204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4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72C4584-2767-4259-A1EC-315967B5CDD1}"/>
              </a:ext>
            </a:extLst>
          </p:cNvPr>
          <p:cNvSpPr/>
          <p:nvPr userDrawn="1"/>
        </p:nvSpPr>
        <p:spPr>
          <a:xfrm>
            <a:off x="911424" y="1484784"/>
            <a:ext cx="10297144" cy="3672408"/>
          </a:xfrm>
          <a:prstGeom prst="rect">
            <a:avLst/>
          </a:prstGeom>
          <a:solidFill>
            <a:srgbClr val="1AA23A">
              <a:alpha val="75000"/>
            </a:srgb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cs-CZ"/>
          </a:p>
        </p:txBody>
      </p:sp>
      <p:sp>
        <p:nvSpPr>
          <p:cNvPr id="12" name="Zástupný symbol pro text 2">
            <a:extLst>
              <a:ext uri="{FF2B5EF4-FFF2-40B4-BE49-F238E27FC236}">
                <a16:creationId xmlns:a16="http://schemas.microsoft.com/office/drawing/2014/main" id="{D7A7103A-326C-4525-895B-6BEA97C4AD1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96000" y="1628801"/>
            <a:ext cx="4968552" cy="3384376"/>
          </a:xfr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text.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F4F87CD-EE33-4CE5-A3E1-0F9A168E9D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199284"/>
            <a:ext cx="3827533" cy="22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785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03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1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4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85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18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2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9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52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1B8E-FF85-4ADE-B632-7C50C8810840}" type="datetimeFigureOut">
              <a:rPr lang="es-ES" smtClean="0"/>
              <a:t>10/09/2022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09E82-71FA-408A-9044-BBFE1777B8A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4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34996-twitter-transparent" TargetMode="External"/><Relationship Id="rId13" Type="http://schemas.openxmlformats.org/officeDocument/2006/relationships/hyperlink" Target="https://anantalaibiethestar28.wordpress.com/2015/02/09/bie-sukrit-youtube-official/" TargetMode="External"/><Relationship Id="rId3" Type="http://schemas.openxmlformats.org/officeDocument/2006/relationships/hyperlink" Target="mailto:jednapriroda@mzp.cz" TargetMode="External"/><Relationship Id="rId7" Type="http://schemas.openxmlformats.org/officeDocument/2006/relationships/image" Target="../media/image29.png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30.png"/><Relationship Id="rId5" Type="http://schemas.openxmlformats.org/officeDocument/2006/relationships/image" Target="../media/image7.jpeg"/><Relationship Id="rId10" Type="http://schemas.openxmlformats.org/officeDocument/2006/relationships/hyperlink" Target="https://www.youtube.com/channel/UCbujNShp4tgsEaGWAOPG1Ug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7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6.png"/><Relationship Id="rId5" Type="http://schemas.openxmlformats.org/officeDocument/2006/relationships/image" Target="../media/image23.jpeg"/><Relationship Id="rId10" Type="http://schemas.openxmlformats.org/officeDocument/2006/relationships/image" Target="../media/image8.jpeg"/><Relationship Id="rId4" Type="http://schemas.openxmlformats.org/officeDocument/2006/relationships/image" Target="../media/image2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13486" y="3137974"/>
            <a:ext cx="916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One</a:t>
            </a:r>
            <a:r>
              <a:rPr lang="cs-CZ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4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Nature</a:t>
            </a:r>
            <a:r>
              <a:rPr lang="cs-CZ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 Project</a:t>
            </a:r>
            <a:endParaRPr lang="es-ES" sz="4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29345" y="4596644"/>
            <a:ext cx="633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262626"/>
                </a:solidFill>
                <a:ea typeface="Calibri"/>
                <a:cs typeface="Calibri"/>
                <a:sym typeface="Calibri"/>
              </a:rPr>
              <a:t>Radka Broumová &amp; One Nature Project Team  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B151FF-DD75-489B-9DA1-787F086AF65D}"/>
              </a:ext>
            </a:extLst>
          </p:cNvPr>
          <p:cNvGrpSpPr/>
          <p:nvPr/>
        </p:nvGrpSpPr>
        <p:grpSpPr>
          <a:xfrm>
            <a:off x="8130788" y="5195427"/>
            <a:ext cx="3159357" cy="1015882"/>
            <a:chOff x="3338457" y="5297895"/>
            <a:chExt cx="2383646" cy="76645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6C8E166-23A7-4CE0-921C-CB1B19198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68A9B9D-27B1-4F5B-9143-DD89F48A1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050FBED-6C17-4C85-03B2-DEB9DE09B3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919"/>
            <a:ext cx="12192000" cy="1993272"/>
          </a:xfrm>
          <a:prstGeom prst="rect">
            <a:avLst/>
          </a:prstGeom>
        </p:spPr>
      </p:pic>
      <p:pic>
        <p:nvPicPr>
          <p:cNvPr id="8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DED97F9C-D0AD-43D9-AF7B-53EA35CF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8" y="5282659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2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F8A0A39-5A42-4605-8F00-53F3BE61A8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8" t="35634" r="18756" b="10088"/>
          <a:stretch/>
        </p:blipFill>
        <p:spPr>
          <a:xfrm>
            <a:off x="1752687" y="442567"/>
            <a:ext cx="8686625" cy="59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2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EC609C9-E868-480F-A7A3-475F64C7A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906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8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3FB5A03-43C4-4C4B-B418-50535D853783}"/>
              </a:ext>
            </a:extLst>
          </p:cNvPr>
          <p:cNvSpPr/>
          <p:nvPr/>
        </p:nvSpPr>
        <p:spPr>
          <a:xfrm>
            <a:off x="2585407" y="1708753"/>
            <a:ext cx="7160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PF Square Sans Pro" panose="02000506040000020004" pitchFamily="2" charset="0"/>
                <a:cs typeface="Verdana"/>
              </a:rPr>
              <a:t>Find out more at: </a:t>
            </a:r>
            <a:r>
              <a:rPr lang="cs-CZ" sz="2800" dirty="0">
                <a:latin typeface="PF Square Sans Pro" panose="02000506040000020004" pitchFamily="2" charset="0"/>
                <a:cs typeface="Verdana"/>
              </a:rPr>
              <a:t>jednapriroda.cz</a:t>
            </a:r>
            <a:endParaRPr lang="en-GB" sz="2800" dirty="0">
              <a:latin typeface="PF Square Sans Pro" panose="02000506040000020004" pitchFamily="2" charset="0"/>
              <a:cs typeface="Verdana"/>
            </a:endParaRPr>
          </a:p>
        </p:txBody>
      </p:sp>
      <p:sp>
        <p:nvSpPr>
          <p:cNvPr id="16" name="ZoneTexte 19">
            <a:extLst>
              <a:ext uri="{FF2B5EF4-FFF2-40B4-BE49-F238E27FC236}">
                <a16:creationId xmlns:a16="http://schemas.microsoft.com/office/drawing/2014/main" id="{FE26CAE2-99D4-4586-B7F6-FAF96BF0FBD6}"/>
              </a:ext>
            </a:extLst>
          </p:cNvPr>
          <p:cNvSpPr txBox="1"/>
          <p:nvPr/>
        </p:nvSpPr>
        <p:spPr>
          <a:xfrm>
            <a:off x="4226947" y="2620833"/>
            <a:ext cx="232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PF Square Sans Pro" panose="02000506040000020004" pitchFamily="2" charset="0"/>
                <a:cs typeface="Verdana"/>
              </a:rPr>
              <a:t>@</a:t>
            </a:r>
            <a:r>
              <a:rPr lang="cs-CZ" dirty="0" err="1">
                <a:latin typeface="PF Square Sans Pro" panose="02000506040000020004" pitchFamily="2" charset="0"/>
                <a:cs typeface="Verdana"/>
              </a:rPr>
              <a:t>Jednapriroda</a:t>
            </a:r>
            <a:endParaRPr lang="en-GB" dirty="0">
              <a:latin typeface="PF Square Sans Pro" panose="02000506040000020004" pitchFamily="2" charset="0"/>
              <a:cs typeface="Verdan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0338F-BFC4-4DD7-9772-057847815C4F}"/>
              </a:ext>
            </a:extLst>
          </p:cNvPr>
          <p:cNvSpPr txBox="1"/>
          <p:nvPr/>
        </p:nvSpPr>
        <p:spPr>
          <a:xfrm>
            <a:off x="4626486" y="4418800"/>
            <a:ext cx="571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dirty="0">
                <a:solidFill>
                  <a:srgbClr val="002060"/>
                </a:solidFill>
                <a:effectLst/>
                <a:latin typeface="PF Square Sans Pro" panose="02000506040000020004" pitchFamily="2" charset="0"/>
              </a:rPr>
              <a:t>Keep in touch: </a:t>
            </a:r>
            <a:r>
              <a:rPr lang="cs-CZ" dirty="0">
                <a:hlinkClick r:id="rId3"/>
              </a:rPr>
              <a:t>jednapriroda@mzp.cz</a:t>
            </a:r>
            <a:endParaRPr lang="en-GB" sz="1800" dirty="0">
              <a:solidFill>
                <a:srgbClr val="002060"/>
              </a:solidFill>
              <a:latin typeface="PF Square Sans Pro" panose="02000506040000020004" pitchFamily="2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4DDA758-2119-9627-EF74-6C81B24A6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927"/>
            <a:ext cx="12089501" cy="19765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B73F39-37A6-0C9F-135C-E32AC38C4B92}"/>
              </a:ext>
            </a:extLst>
          </p:cNvPr>
          <p:cNvGrpSpPr/>
          <p:nvPr/>
        </p:nvGrpSpPr>
        <p:grpSpPr>
          <a:xfrm>
            <a:off x="9213478" y="632858"/>
            <a:ext cx="2422408" cy="778918"/>
            <a:chOff x="3338457" y="5297895"/>
            <a:chExt cx="2383646" cy="766454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9870FE7-D6F2-B956-DAFF-02D1AB9D4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F98DDF59-D283-7E10-05BE-69A889063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1537CFD1-9238-ACCD-0E3B-112A537CF3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11394" y="2605258"/>
            <a:ext cx="715553" cy="402498"/>
          </a:xfrm>
          <a:prstGeom prst="rect">
            <a:avLst/>
          </a:prstGeom>
        </p:spPr>
      </p:pic>
      <p:pic>
        <p:nvPicPr>
          <p:cNvPr id="19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12B47FC9-17B9-40EC-939A-E139995D4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15" y="632858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90A09ED-FDC6-4F11-A59E-0418D3D37DBD}"/>
              </a:ext>
            </a:extLst>
          </p:cNvPr>
          <p:cNvSpPr/>
          <p:nvPr/>
        </p:nvSpPr>
        <p:spPr>
          <a:xfrm>
            <a:off x="4210972" y="3071149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cs-CZ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https://www.youtube.com/channel/UCbujNShp4tgsEaGWAOPG1Ug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0144B18-5335-4CAD-8331-D4476053A8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527367" y="3060313"/>
            <a:ext cx="683605" cy="6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>
            <a:extLst>
              <a:ext uri="{FF2B5EF4-FFF2-40B4-BE49-F238E27FC236}">
                <a16:creationId xmlns:a16="http://schemas.microsoft.com/office/drawing/2014/main" id="{9A6C1D71-59A7-4776-BD20-A342F232EF1B}"/>
              </a:ext>
            </a:extLst>
          </p:cNvPr>
          <p:cNvSpPr txBox="1"/>
          <p:nvPr/>
        </p:nvSpPr>
        <p:spPr>
          <a:xfrm>
            <a:off x="1180014" y="1621192"/>
            <a:ext cx="9165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LIFE17 IPE/CZ/000005</a:t>
            </a:r>
            <a:r>
              <a:rPr lang="cs-CZ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– LIFE IP: N2K </a:t>
            </a:r>
            <a:r>
              <a:rPr lang="cs-CZ" sz="2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Revisited</a:t>
            </a:r>
            <a:endParaRPr lang="es-E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CF30A1-EE33-420F-9CC8-2919DE69682C}"/>
              </a:ext>
            </a:extLst>
          </p:cNvPr>
          <p:cNvGrpSpPr/>
          <p:nvPr/>
        </p:nvGrpSpPr>
        <p:grpSpPr>
          <a:xfrm>
            <a:off x="9213478" y="632858"/>
            <a:ext cx="2422408" cy="778918"/>
            <a:chOff x="3338457" y="5297895"/>
            <a:chExt cx="2383646" cy="76645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6E2D656-9D03-4795-AB2C-FA8010617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4EA5960-D51A-416E-A8F0-95F6AF539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E7AE31-5D02-BDC4-21DA-43A4884C4627}"/>
              </a:ext>
            </a:extLst>
          </p:cNvPr>
          <p:cNvSpPr txBox="1"/>
          <p:nvPr/>
        </p:nvSpPr>
        <p:spPr>
          <a:xfrm>
            <a:off x="1180014" y="2082857"/>
            <a:ext cx="975701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b="1" dirty="0"/>
              <a:t>Implementation period: </a:t>
            </a:r>
            <a:r>
              <a:rPr lang="en-US" sz="1600" dirty="0"/>
              <a:t>from January 2019 to December 2026</a:t>
            </a:r>
          </a:p>
          <a:p>
            <a:pPr marL="342900" lvl="0" indent="-185420">
              <a:spcBef>
                <a:spcPts val="600"/>
              </a:spcBef>
              <a:buClr>
                <a:srgbClr val="1AA23A"/>
              </a:buClr>
              <a:buSzPct val="100000"/>
            </a:pPr>
            <a:endParaRPr lang="en-US" sz="1600" b="1" dirty="0"/>
          </a:p>
          <a:p>
            <a:pPr marL="342900" lvl="0" indent="-342900">
              <a:spcBef>
                <a:spcPts val="600"/>
              </a:spcBef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b="1" dirty="0"/>
              <a:t>Overall budget: </a:t>
            </a:r>
            <a:r>
              <a:rPr lang="en-US" sz="1600" dirty="0"/>
              <a:t>€ 20 369 945, of which 60</a:t>
            </a:r>
            <a:r>
              <a:rPr lang="cs-CZ" sz="1600" dirty="0"/>
              <a:t> </a:t>
            </a:r>
            <a:r>
              <a:rPr lang="en-US" sz="1600" dirty="0"/>
              <a:t>% is funded by the EU through the LIFE </a:t>
            </a:r>
            <a:r>
              <a:rPr lang="en-US" sz="1600" dirty="0" err="1"/>
              <a:t>Programme</a:t>
            </a:r>
            <a:endParaRPr lang="en-US" sz="1600" dirty="0"/>
          </a:p>
          <a:p>
            <a:pPr marL="342900" lvl="0" indent="-185420">
              <a:spcBef>
                <a:spcPts val="600"/>
              </a:spcBef>
              <a:buClr>
                <a:srgbClr val="1AA23A"/>
              </a:buClr>
              <a:buSzPct val="100000"/>
            </a:pPr>
            <a:endParaRPr lang="en-US" sz="1600" b="1" dirty="0"/>
          </a:p>
          <a:p>
            <a:pPr marL="342900" lvl="0" indent="-342900">
              <a:spcBef>
                <a:spcPts val="600"/>
              </a:spcBef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b="1" dirty="0"/>
              <a:t>Project partners: </a:t>
            </a:r>
          </a:p>
          <a:p>
            <a:pPr marL="342900" lvl="0" indent="-342900">
              <a:spcBef>
                <a:spcPts val="600"/>
              </a:spcBef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dirty="0"/>
              <a:t>Ministry of the Environment of the Czech Republic</a:t>
            </a:r>
          </a:p>
          <a:p>
            <a:pPr marL="342900" lvl="0" indent="-342900">
              <a:spcBef>
                <a:spcPts val="600"/>
              </a:spcBef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dirty="0"/>
              <a:t>Czech Nature Conservation Agency</a:t>
            </a:r>
          </a:p>
          <a:p>
            <a:pPr marL="342900" lvl="0" indent="-342900">
              <a:spcBef>
                <a:spcPts val="600"/>
              </a:spcBef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dirty="0"/>
              <a:t>Global Change Research Institute of the Czech Academy of </a:t>
            </a:r>
            <a:r>
              <a:rPr lang="en-US" sz="1600" dirty="0" err="1"/>
              <a:t>Sciencies</a:t>
            </a:r>
            <a:r>
              <a:rPr lang="en-US" sz="1600" dirty="0"/>
              <a:t> (</a:t>
            </a:r>
            <a:r>
              <a:rPr lang="en-US" sz="1600" dirty="0" err="1"/>
              <a:t>CzechGlobe</a:t>
            </a:r>
            <a:r>
              <a:rPr lang="en-US" sz="1600" dirty="0"/>
              <a:t>)</a:t>
            </a:r>
          </a:p>
          <a:p>
            <a:pPr marL="342900" lvl="0" indent="-342900">
              <a:spcBef>
                <a:spcPts val="600"/>
              </a:spcBef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dirty="0"/>
              <a:t>Charles University Environment Centre</a:t>
            </a:r>
          </a:p>
          <a:p>
            <a:pPr marL="342900" lvl="0" indent="-342900">
              <a:spcBef>
                <a:spcPts val="600"/>
              </a:spcBef>
              <a:buClr>
                <a:srgbClr val="1AA23A"/>
              </a:buClr>
              <a:buSzPct val="100000"/>
              <a:buFont typeface="Noto Sans Symbols"/>
              <a:buChar char="▪"/>
            </a:pPr>
            <a:r>
              <a:rPr lang="en-US" sz="1600" dirty="0"/>
              <a:t>Biology Centre of the CAS, Soil &amp; Water Research Infrastructure (</a:t>
            </a:r>
            <a:r>
              <a:rPr lang="en-US" sz="1600" dirty="0" err="1"/>
              <a:t>SoWa</a:t>
            </a:r>
            <a:r>
              <a:rPr lang="cs-CZ" sz="1600" dirty="0"/>
              <a:t>)</a:t>
            </a:r>
            <a:endParaRPr lang="en-GB" sz="1600" dirty="0"/>
          </a:p>
        </p:txBody>
      </p:sp>
      <p:pic>
        <p:nvPicPr>
          <p:cNvPr id="1026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08D22CF4-1420-4A2B-8586-4B63603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15" y="593102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6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9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Management </a:t>
            </a:r>
            <a:br>
              <a:rPr lang="cs-CZ" sz="3600" b="1" dirty="0"/>
            </a:br>
            <a:r>
              <a:rPr lang="en-GB" sz="3600" b="1" dirty="0"/>
              <a:t>of the Natura 2000 sites brings benefits </a:t>
            </a:r>
            <a:br>
              <a:rPr lang="cs-CZ" sz="3600" b="1" dirty="0"/>
            </a:br>
            <a:r>
              <a:rPr lang="en-GB" sz="3600" b="1" dirty="0"/>
              <a:t>to nature and people.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4227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796878" y="1504448"/>
            <a:ext cx="10310936" cy="9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cs-CZ" sz="3600" b="1" dirty="0" err="1"/>
              <a:t>Effective</a:t>
            </a:r>
            <a:r>
              <a:rPr lang="cs-CZ" sz="3600" b="1" dirty="0"/>
              <a:t> Management </a:t>
            </a:r>
            <a:r>
              <a:rPr lang="cs-CZ" sz="3600" b="1" dirty="0" err="1"/>
              <a:t>System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Natura 2000</a:t>
            </a:r>
            <a:br>
              <a:rPr lang="cs-CZ" b="1" dirty="0">
                <a:solidFill>
                  <a:srgbClr val="1AA23A"/>
                </a:solidFill>
              </a:rPr>
            </a:br>
            <a:endParaRPr b="1" dirty="0"/>
          </a:p>
        </p:txBody>
      </p:sp>
      <p:sp>
        <p:nvSpPr>
          <p:cNvPr id="136" name="Google Shape;136;p3"/>
          <p:cNvSpPr/>
          <p:nvPr/>
        </p:nvSpPr>
        <p:spPr>
          <a:xfrm>
            <a:off x="696862" y="2833882"/>
            <a:ext cx="512636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more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 2000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appropriate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management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corresponding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accurate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assessments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status and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trends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accompanied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cs-CZ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cs-CZ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effectively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utilizes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provided</a:t>
            </a:r>
            <a:r>
              <a:rPr lang="cs-CZ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natural </a:t>
            </a:r>
            <a:r>
              <a:rPr lang="cs-CZ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society and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r>
              <a:rPr lang="cs-CZ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508" y="2737392"/>
            <a:ext cx="4711630" cy="3332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3EC518D7-909E-4580-8A4F-E1FE9F2A26F0}"/>
              </a:ext>
            </a:extLst>
          </p:cNvPr>
          <p:cNvGrpSpPr/>
          <p:nvPr/>
        </p:nvGrpSpPr>
        <p:grpSpPr>
          <a:xfrm>
            <a:off x="9372504" y="442768"/>
            <a:ext cx="2422408" cy="778918"/>
            <a:chOff x="3338457" y="5297895"/>
            <a:chExt cx="2383646" cy="76645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4E829AA-C94B-46F4-82A3-617F5377D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CB8DCB7-E790-4E48-A79D-36A9F3403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A35F94EA-96F6-495C-9D3C-02CAD6BB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8" y="442768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3180623" y="317497"/>
            <a:ext cx="5129953" cy="89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b="1" dirty="0" err="1"/>
              <a:t>Specific</a:t>
            </a:r>
            <a:r>
              <a:rPr lang="cs-CZ" b="1" dirty="0"/>
              <a:t> Project </a:t>
            </a:r>
            <a:r>
              <a:rPr lang="cs-CZ" b="1" dirty="0" err="1"/>
              <a:t>Goals</a:t>
            </a:r>
            <a:r>
              <a:rPr lang="cs-CZ" b="1" dirty="0"/>
              <a:t> </a:t>
            </a:r>
            <a:endParaRPr b="1" dirty="0"/>
          </a:p>
        </p:txBody>
      </p:sp>
      <p:sp>
        <p:nvSpPr>
          <p:cNvPr id="144" name="Google Shape;144;p4"/>
          <p:cNvSpPr/>
          <p:nvPr/>
        </p:nvSpPr>
        <p:spPr>
          <a:xfrm>
            <a:off x="2365376" y="2193596"/>
            <a:ext cx="18389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Setting management priorities for the particular species and natural habitats.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4309592" y="2193596"/>
            <a:ext cx="183892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Cooperation with the major land owners and land users.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6253808" y="2193674"/>
            <a:ext cx="21326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Implementation of appropriate measures to maintain or improve the status of habitats and species.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486056" y="2193596"/>
            <a:ext cx="194421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of a management effectiveness evaluation at selected sites.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10469804" y="2198080"/>
            <a:ext cx="16748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Updating the management plans.</a:t>
            </a:r>
            <a:endParaRPr/>
          </a:p>
        </p:txBody>
      </p:sp>
      <p:sp>
        <p:nvSpPr>
          <p:cNvPr id="149" name="Google Shape;149;p4"/>
          <p:cNvSpPr/>
          <p:nvPr/>
        </p:nvSpPr>
        <p:spPr>
          <a:xfrm>
            <a:off x="263352" y="4739660"/>
            <a:ext cx="210202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provided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 2000 network and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these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2567608" y="4739660"/>
            <a:ext cx="21020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management</a:t>
            </a:r>
            <a:r>
              <a:rPr lang="cs-CZ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51" name="Google Shape;151;p4"/>
          <p:cNvSpPr/>
          <p:nvPr/>
        </p:nvSpPr>
        <p:spPr>
          <a:xfrm>
            <a:off x="4754118" y="4739660"/>
            <a:ext cx="20757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Effective use of funding resources available for site management.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7000157" y="4739660"/>
            <a:ext cx="22779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Providing the project outputs to public administration in the form of recommendations for practice.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9371138" y="4739660"/>
            <a:ext cx="24070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Informing the public about the objectives and methods of protected area conservation, its benefits and costs.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263352" y="2193674"/>
            <a:ext cx="203001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status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animal and plant species and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</a:t>
            </a:r>
            <a:r>
              <a:rPr lang="cs-CZ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151" y="1415056"/>
            <a:ext cx="668172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741" y="1415056"/>
            <a:ext cx="833493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7808" y="1415056"/>
            <a:ext cx="549243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2024" y="1415056"/>
            <a:ext cx="1015689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72278" y="1415056"/>
            <a:ext cx="595352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99487" y="1412776"/>
            <a:ext cx="769989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8314" y="3961042"/>
            <a:ext cx="677126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85384" y="3961042"/>
            <a:ext cx="783419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56982" y="3961042"/>
            <a:ext cx="627708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80865" y="3961042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52919" y="3961042"/>
            <a:ext cx="751383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C24C0656-3785-47C8-8A84-B748D312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1" y="312497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CE58CBAF-AE4F-4276-BAC8-1742E6585358}"/>
              </a:ext>
            </a:extLst>
          </p:cNvPr>
          <p:cNvGrpSpPr/>
          <p:nvPr/>
        </p:nvGrpSpPr>
        <p:grpSpPr>
          <a:xfrm>
            <a:off x="9288283" y="387363"/>
            <a:ext cx="2422408" cy="778918"/>
            <a:chOff x="3338457" y="5297895"/>
            <a:chExt cx="2383646" cy="766454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B13A46DF-1F6B-47B7-AC48-EDF3A2521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E15A3524-B60A-481B-A8EE-F167A60C2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F30A1-EE33-420F-9CC8-2919DE69682C}"/>
              </a:ext>
            </a:extLst>
          </p:cNvPr>
          <p:cNvGrpSpPr/>
          <p:nvPr/>
        </p:nvGrpSpPr>
        <p:grpSpPr>
          <a:xfrm>
            <a:off x="9213478" y="632858"/>
            <a:ext cx="2422408" cy="778918"/>
            <a:chOff x="3338457" y="5297895"/>
            <a:chExt cx="2383646" cy="76645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6E2D656-9D03-4795-AB2C-FA8010617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4EA5960-D51A-416E-A8F0-95F6AF539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890517F-A2E8-48E0-8D13-7D15BCD2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00" y="2108679"/>
            <a:ext cx="10310936" cy="35283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Main website of the Project (</a:t>
            </a:r>
            <a:r>
              <a:rPr lang="en-US" dirty="0">
                <a:solidFill>
                  <a:srgbClr val="00B0F0"/>
                </a:solidFill>
              </a:rPr>
              <a:t>jednapriroda.cz</a:t>
            </a:r>
            <a:r>
              <a:rPr lang="en-US" dirty="0"/>
              <a:t>) and Twitter</a:t>
            </a:r>
            <a:r>
              <a:rPr lang="cs-CZ" dirty="0"/>
              <a:t> </a:t>
            </a:r>
            <a:r>
              <a:rPr lang="en-GB" dirty="0">
                <a:solidFill>
                  <a:srgbClr val="00B0F0"/>
                </a:solidFill>
                <a:latin typeface="PF Square Sans Pro" panose="02000506040000020004" pitchFamily="2" charset="0"/>
                <a:cs typeface="Verdana"/>
              </a:rPr>
              <a:t>@</a:t>
            </a:r>
            <a:r>
              <a:rPr lang="cs-CZ" dirty="0" err="1">
                <a:solidFill>
                  <a:srgbClr val="00B0F0"/>
                </a:solidFill>
                <a:latin typeface="PF Square Sans Pro" panose="02000506040000020004" pitchFamily="2" charset="0"/>
                <a:cs typeface="Verdana"/>
              </a:rPr>
              <a:t>Jednapriroda</a:t>
            </a:r>
            <a:endParaRPr lang="en-GB" dirty="0">
              <a:solidFill>
                <a:srgbClr val="00B0F0"/>
              </a:solidFill>
              <a:latin typeface="PF Square Sans Pro" panose="02000506040000020004" pitchFamily="2" charset="0"/>
              <a:cs typeface="Verdana"/>
            </a:endParaRPr>
          </a:p>
          <a:p>
            <a:pPr>
              <a:spcBef>
                <a:spcPts val="1200"/>
              </a:spcBef>
            </a:pPr>
            <a:r>
              <a:rPr lang="en-US" dirty="0"/>
              <a:t>Consolidated Layer of Ecosystems – GIS map output – 1st update</a:t>
            </a:r>
          </a:p>
          <a:p>
            <a:pPr>
              <a:spcBef>
                <a:spcPts val="1200"/>
              </a:spcBef>
            </a:pPr>
            <a:r>
              <a:rPr lang="en-US" dirty="0"/>
              <a:t>Analysis and identification of key stakeholders</a:t>
            </a:r>
          </a:p>
          <a:p>
            <a:pPr>
              <a:spcBef>
                <a:spcPts val="1200"/>
              </a:spcBef>
            </a:pPr>
            <a:r>
              <a:rPr lang="cs-CZ" dirty="0"/>
              <a:t>S</a:t>
            </a:r>
            <a:r>
              <a:rPr lang="en-US" dirty="0" err="1"/>
              <a:t>ystem</a:t>
            </a:r>
            <a:r>
              <a:rPr lang="en-US" dirty="0"/>
              <a:t> of priorities setting</a:t>
            </a:r>
          </a:p>
          <a:p>
            <a:pPr>
              <a:spcBef>
                <a:spcPts val="1200"/>
              </a:spcBef>
            </a:pPr>
            <a:r>
              <a:rPr lang="cs-CZ" dirty="0"/>
              <a:t>S</a:t>
            </a:r>
            <a:r>
              <a:rPr lang="en-US" dirty="0" err="1"/>
              <a:t>emi</a:t>
            </a:r>
            <a:r>
              <a:rPr lang="en-US" dirty="0"/>
              <a:t>-automatic system to evaluate the target features status in the NCIS (National Conservation Information System)</a:t>
            </a:r>
          </a:p>
          <a:p>
            <a:pPr>
              <a:spcBef>
                <a:spcPts val="1200"/>
              </a:spcBef>
            </a:pPr>
            <a:r>
              <a:rPr lang="en-US" dirty="0"/>
              <a:t>Methodological guidelines for communication with land users</a:t>
            </a:r>
          </a:p>
          <a:p>
            <a:pPr>
              <a:spcBef>
                <a:spcPts val="1200"/>
              </a:spcBef>
            </a:pPr>
            <a:r>
              <a:rPr lang="cs-CZ" dirty="0"/>
              <a:t>4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and </a:t>
            </a:r>
            <a:r>
              <a:rPr lang="en-US" dirty="0"/>
              <a:t>e-learning courses prepared for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conservation</a:t>
            </a:r>
            <a:r>
              <a:rPr lang="cs-CZ" dirty="0"/>
              <a:t> </a:t>
            </a:r>
            <a:r>
              <a:rPr lang="en-US" dirty="0"/>
              <a:t>employees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D64369C-1FEC-4669-B470-B4EE6BB0D0D5}"/>
              </a:ext>
            </a:extLst>
          </p:cNvPr>
          <p:cNvSpPr/>
          <p:nvPr/>
        </p:nvSpPr>
        <p:spPr>
          <a:xfrm>
            <a:off x="4252357" y="10424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pic>
        <p:nvPicPr>
          <p:cNvPr id="12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EB6E5CE3-8848-4368-AB7E-8F6AC5B4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15" y="632858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4A80EA57-93E2-454A-ADFC-AC82699C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52" y="306910"/>
            <a:ext cx="2795354" cy="1325563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Achievements</a:t>
            </a:r>
            <a:r>
              <a:rPr lang="cs-CZ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16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F30A1-EE33-420F-9CC8-2919DE69682C}"/>
              </a:ext>
            </a:extLst>
          </p:cNvPr>
          <p:cNvGrpSpPr/>
          <p:nvPr/>
        </p:nvGrpSpPr>
        <p:grpSpPr>
          <a:xfrm>
            <a:off x="9213478" y="632858"/>
            <a:ext cx="2422408" cy="778918"/>
            <a:chOff x="3338457" y="5297895"/>
            <a:chExt cx="2383646" cy="76645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6E2D656-9D03-4795-AB2C-FA8010617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4EA5960-D51A-416E-A8F0-95F6AF539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890517F-A2E8-48E0-8D13-7D15BCD2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348" y="1853171"/>
            <a:ext cx="10310936" cy="3528392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cs-CZ" dirty="0" err="1"/>
              <a:t>Establishing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Platform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Ecosystem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/>
              <a:t>Update </a:t>
            </a:r>
            <a:r>
              <a:rPr lang="cs-CZ" dirty="0" err="1"/>
              <a:t>of</a:t>
            </a:r>
            <a:r>
              <a:rPr lang="cs-CZ" dirty="0"/>
              <a:t> NCIS </a:t>
            </a:r>
            <a:r>
              <a:rPr lang="en-US" dirty="0"/>
              <a:t>(National Conservation Information System)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 </a:t>
            </a:r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developed</a:t>
            </a:r>
            <a:r>
              <a:rPr lang="cs-CZ" dirty="0"/>
              <a:t> in Project  </a:t>
            </a:r>
          </a:p>
          <a:p>
            <a:pPr>
              <a:spcBef>
                <a:spcPts val="1200"/>
              </a:spcBef>
            </a:pPr>
            <a:r>
              <a:rPr lang="en-US" dirty="0"/>
              <a:t>A total of 210 contracts for restoration management in 2020 and 195 contracts in 2021,</a:t>
            </a:r>
            <a:r>
              <a:rPr lang="cs-CZ" dirty="0"/>
              <a:t> </a:t>
            </a:r>
            <a:r>
              <a:rPr lang="en-US" dirty="0"/>
              <a:t>with an annual financial volume of </a:t>
            </a:r>
            <a:r>
              <a:rPr lang="cs-CZ" dirty="0"/>
              <a:t>EUR 780 000,</a:t>
            </a:r>
          </a:p>
          <a:p>
            <a:r>
              <a:rPr lang="en-US" dirty="0"/>
              <a:t>434 </a:t>
            </a:r>
            <a:r>
              <a:rPr lang="cs-CZ" dirty="0"/>
              <a:t>public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en-US" dirty="0"/>
              <a:t>contracts with land owners (76 long-term or complex)</a:t>
            </a:r>
            <a:r>
              <a:rPr lang="cs-CZ" dirty="0"/>
              <a:t> </a:t>
            </a:r>
          </a:p>
          <a:p>
            <a:r>
              <a:rPr lang="cs-CZ" dirty="0"/>
              <a:t>4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courses</a:t>
            </a:r>
            <a:r>
              <a:rPr lang="cs-CZ" dirty="0"/>
              <a:t> and </a:t>
            </a:r>
            <a:r>
              <a:rPr lang="en-US" dirty="0"/>
              <a:t>e-learning courses prepared for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conservation</a:t>
            </a:r>
            <a:r>
              <a:rPr lang="cs-CZ" dirty="0"/>
              <a:t> </a:t>
            </a:r>
            <a:r>
              <a:rPr lang="en-US" dirty="0"/>
              <a:t>employees</a:t>
            </a:r>
          </a:p>
          <a:p>
            <a:endParaRPr lang="en-US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pic>
        <p:nvPicPr>
          <p:cNvPr id="12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E7E44258-F3EC-48EF-9C66-B7E8E1A9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4" y="520272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899E85C-29C8-4BEC-9CFB-D48DDFFF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52" y="306910"/>
            <a:ext cx="2795354" cy="1325563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Achievements</a:t>
            </a:r>
            <a:r>
              <a:rPr lang="cs-CZ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54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1CF30A1-EE33-420F-9CC8-2919DE69682C}"/>
              </a:ext>
            </a:extLst>
          </p:cNvPr>
          <p:cNvGrpSpPr/>
          <p:nvPr/>
        </p:nvGrpSpPr>
        <p:grpSpPr>
          <a:xfrm>
            <a:off x="9213478" y="632858"/>
            <a:ext cx="2422408" cy="778918"/>
            <a:chOff x="3338457" y="5297895"/>
            <a:chExt cx="2383646" cy="76645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6E2D656-9D03-4795-AB2C-FA8010617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4EA5960-D51A-416E-A8F0-95F6AF539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890517F-A2E8-48E0-8D13-7D15BCD2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310936" cy="3528392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A2696311-8F6C-4DBA-AD0C-D3D5BCDAA93A}"/>
              </a:ext>
            </a:extLst>
          </p:cNvPr>
          <p:cNvSpPr txBox="1">
            <a:spLocks/>
          </p:cNvSpPr>
          <p:nvPr/>
        </p:nvSpPr>
        <p:spPr>
          <a:xfrm>
            <a:off x="762000" y="1781200"/>
            <a:ext cx="10310936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cs-CZ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59CFDE52-5C12-42AD-B2DA-D32D2E4D72EE}"/>
              </a:ext>
            </a:extLst>
          </p:cNvPr>
          <p:cNvSpPr txBox="1">
            <a:spLocks/>
          </p:cNvSpPr>
          <p:nvPr/>
        </p:nvSpPr>
        <p:spPr>
          <a:xfrm>
            <a:off x="609600" y="1699590"/>
            <a:ext cx="10310936" cy="4283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Consultation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stakeholders</a:t>
            </a:r>
            <a:r>
              <a:rPr lang="cs-CZ" dirty="0"/>
              <a:t> and </a:t>
            </a:r>
            <a:r>
              <a:rPr lang="cs-CZ" dirty="0" err="1"/>
              <a:t>involving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  <a:p>
            <a:r>
              <a:rPr lang="cs-CZ" dirty="0"/>
              <a:t>M</a:t>
            </a:r>
            <a:r>
              <a:rPr lang="en-GB" dirty="0" err="1"/>
              <a:t>anagement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Natura 2000 </a:t>
            </a:r>
            <a:r>
              <a:rPr lang="cs-CZ" dirty="0" err="1"/>
              <a:t>sites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adaptive</a:t>
            </a:r>
            <a:r>
              <a:rPr lang="cs-CZ" dirty="0"/>
              <a:t> management </a:t>
            </a:r>
            <a:r>
              <a:rPr lang="cs-CZ" dirty="0" err="1"/>
              <a:t>cycle</a:t>
            </a:r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ntense</a:t>
            </a:r>
            <a:r>
              <a:rPr lang="en-US" dirty="0"/>
              <a:t> communication with land users</a:t>
            </a:r>
          </a:p>
          <a:p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cs-CZ" dirty="0" err="1"/>
              <a:t>all</a:t>
            </a:r>
            <a:r>
              <a:rPr lang="cs-CZ" dirty="0"/>
              <a:t>) NPA </a:t>
            </a:r>
            <a:r>
              <a:rPr lang="en-US" dirty="0"/>
              <a:t>staff</a:t>
            </a:r>
            <a:r>
              <a:rPr lang="cs-CZ" dirty="0"/>
              <a:t> in </a:t>
            </a:r>
            <a:r>
              <a:rPr lang="cs-CZ" dirty="0" err="1"/>
              <a:t>professional</a:t>
            </a:r>
            <a:r>
              <a:rPr lang="cs-CZ" dirty="0"/>
              <a:t> and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skills</a:t>
            </a:r>
            <a:endParaRPr lang="cs-CZ" dirty="0"/>
          </a:p>
          <a:p>
            <a:r>
              <a:rPr lang="cs-CZ" dirty="0"/>
              <a:t>A</a:t>
            </a:r>
            <a:r>
              <a:rPr lang="en-US" dirty="0" err="1"/>
              <a:t>ssessment</a:t>
            </a:r>
            <a:r>
              <a:rPr lang="en-US" dirty="0"/>
              <a:t> of benefits provided by Natura 2000 to the society </a:t>
            </a:r>
            <a:r>
              <a:rPr lang="en-US" sz="2400" dirty="0"/>
              <a:t>(incl. ecosystem services)</a:t>
            </a:r>
            <a:endParaRPr lang="cs-CZ" dirty="0"/>
          </a:p>
          <a:p>
            <a:pPr lvl="1"/>
            <a:r>
              <a:rPr lang="cs-CZ" dirty="0"/>
              <a:t>up-to-</a:t>
            </a:r>
            <a:r>
              <a:rPr lang="cs-CZ" dirty="0" err="1"/>
              <a:t>date</a:t>
            </a:r>
            <a:r>
              <a:rPr lang="cs-CZ" dirty="0"/>
              <a:t> data and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stakeholder</a:t>
            </a:r>
            <a:r>
              <a:rPr lang="cs-CZ" dirty="0"/>
              <a:t> </a:t>
            </a:r>
            <a:r>
              <a:rPr lang="cs-CZ" dirty="0" err="1"/>
              <a:t>involvement</a:t>
            </a:r>
            <a:endParaRPr lang="cs-CZ" dirty="0"/>
          </a:p>
          <a:p>
            <a:pPr lvl="1"/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on natural </a:t>
            </a:r>
            <a:r>
              <a:rPr lang="cs-CZ" dirty="0" err="1"/>
              <a:t>capital</a:t>
            </a:r>
            <a:r>
              <a:rPr lang="cs-CZ" dirty="0"/>
              <a:t> management on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scale</a:t>
            </a:r>
            <a:endParaRPr lang="cs-CZ" dirty="0"/>
          </a:p>
          <a:p>
            <a:pPr lvl="1"/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ecosystem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assessment</a:t>
            </a:r>
            <a:endParaRPr lang="cs-CZ" dirty="0"/>
          </a:p>
          <a:p>
            <a:endParaRPr lang="cs-CZ" dirty="0"/>
          </a:p>
        </p:txBody>
      </p:sp>
      <p:pic>
        <p:nvPicPr>
          <p:cNvPr id="14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87CD80FC-CB54-4798-B503-06DD520E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6350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29F6B2-9CB9-4AB2-98B3-5234DF22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443" y="262432"/>
            <a:ext cx="238005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/>
              <a:t>Expectations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3082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9C413-9BAD-4839-B068-0C280098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24" y="232494"/>
            <a:ext cx="6238911" cy="1325563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Restoration</a:t>
            </a:r>
            <a:r>
              <a:rPr lang="cs-CZ" sz="3200" b="1" dirty="0"/>
              <a:t> management in Project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83ACAB-D84F-4A0A-BE68-DE995C8DA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5" y="1517801"/>
            <a:ext cx="2827805" cy="18162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7889F5-133F-43C4-9BE2-E74037811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0" y="3564830"/>
            <a:ext cx="2854240" cy="1903756"/>
          </a:xfrm>
          <a:prstGeom prst="rect">
            <a:avLst/>
          </a:prstGeom>
        </p:spPr>
      </p:pic>
      <p:pic>
        <p:nvPicPr>
          <p:cNvPr id="6" name="Zástupný symbol pro obrázek 4">
            <a:extLst>
              <a:ext uri="{FF2B5EF4-FFF2-40B4-BE49-F238E27FC236}">
                <a16:creationId xmlns:a16="http://schemas.microsoft.com/office/drawing/2014/main" id="{195E3DBD-2856-4976-B777-54BDEBCC38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2957"/>
          <a:stretch>
            <a:fillRect/>
          </a:stretch>
        </p:blipFill>
        <p:spPr>
          <a:xfrm>
            <a:off x="4668775" y="1528943"/>
            <a:ext cx="3289920" cy="1828160"/>
          </a:xfrm>
          <a:prstGeom prst="rect">
            <a:avLst/>
          </a:prstGeom>
        </p:spPr>
      </p:pic>
      <p:pic>
        <p:nvPicPr>
          <p:cNvPr id="7" name="Zástupný symbol pro obrázek 8">
            <a:extLst>
              <a:ext uri="{FF2B5EF4-FFF2-40B4-BE49-F238E27FC236}">
                <a16:creationId xmlns:a16="http://schemas.microsoft.com/office/drawing/2014/main" id="{171A9F85-87A4-49E4-90C6-FEA958A0C8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7" b="12957"/>
          <a:stretch>
            <a:fillRect/>
          </a:stretch>
        </p:blipFill>
        <p:spPr>
          <a:xfrm>
            <a:off x="4668775" y="3564830"/>
            <a:ext cx="3290173" cy="18281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FFB841E-B144-4BA6-88E5-A8A68C842D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23" y="1545993"/>
            <a:ext cx="2392082" cy="179406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6C7B6FC-7EAB-4816-975E-B3CDF856B9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923" y="3619677"/>
            <a:ext cx="2392082" cy="1794061"/>
          </a:xfrm>
          <a:prstGeom prst="rect">
            <a:avLst/>
          </a:prstGeom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50C04517-AD25-498F-8A42-11992F1884E1}"/>
              </a:ext>
            </a:extLst>
          </p:cNvPr>
          <p:cNvGrpSpPr/>
          <p:nvPr/>
        </p:nvGrpSpPr>
        <p:grpSpPr>
          <a:xfrm>
            <a:off x="9213478" y="632858"/>
            <a:ext cx="2422408" cy="778918"/>
            <a:chOff x="3338457" y="5297895"/>
            <a:chExt cx="2383646" cy="76645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8042F61-9DC1-415E-9687-D074DEEF5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337" y="5333797"/>
              <a:ext cx="1010766" cy="73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A75BC65-43B9-4689-A711-6487084DB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457" y="5297895"/>
              <a:ext cx="1113455" cy="76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https://lh4.googleusercontent.com/SXgkjUiVQUo0efjXXPpfO3mtYPLWmYcSp9Nz-UuXhzrJ31iTaYibEQQvLEL6EI2-HrE_lScFJ6uelSJfcLGJbDJc25wmobf2DmpkgB9EhNo35lpqnNcfv6y7qckUhfUtuplCKLNp0geKQPIIWUSBMVqWAVnhUL6jk-Ci3inToO-0bRdQPuz3cByPLsuxhdgeNU3X7Q=s2048">
            <a:extLst>
              <a:ext uri="{FF2B5EF4-FFF2-40B4-BE49-F238E27FC236}">
                <a16:creationId xmlns:a16="http://schemas.microsoft.com/office/drawing/2014/main" id="{B98E271D-AB5E-42AF-B9BC-2D2A8263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6350"/>
            <a:ext cx="1608156" cy="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B0E5752-0A8B-4233-B421-8727F099AFFD}"/>
              </a:ext>
            </a:extLst>
          </p:cNvPr>
          <p:cNvSpPr txBox="1"/>
          <p:nvPr/>
        </p:nvSpPr>
        <p:spPr>
          <a:xfrm flipH="1">
            <a:off x="9426643" y="5693361"/>
            <a:ext cx="236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Photographs</a:t>
            </a:r>
            <a:endParaRPr lang="cs-CZ" dirty="0"/>
          </a:p>
          <a:p>
            <a:r>
              <a:rPr lang="cs-CZ" dirty="0"/>
              <a:t>M. Černý, K. Marková</a:t>
            </a:r>
          </a:p>
        </p:txBody>
      </p:sp>
    </p:spTree>
    <p:extLst>
      <p:ext uri="{BB962C8B-B14F-4D97-AF65-F5344CB8AC3E}">
        <p14:creationId xmlns:p14="http://schemas.microsoft.com/office/powerpoint/2010/main" val="1766268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6f93b7-94cf-4d3a-bf74-a3344d6846bf">
      <Terms xmlns="http://schemas.microsoft.com/office/infopath/2007/PartnerControls"/>
    </lcf76f155ced4ddcb4097134ff3c332f>
    <TaxCatchAll xmlns="cb57de10-1650-4131-a0f8-c887f7c5eb1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AAF3C2ADBDF64F9465416C0A8B70E0" ma:contentTypeVersion="16" ma:contentTypeDescription="Crear nuevo documento." ma:contentTypeScope="" ma:versionID="26fb91b38fe25ee3a5189ac7b6d1a8bf">
  <xsd:schema xmlns:xsd="http://www.w3.org/2001/XMLSchema" xmlns:xs="http://www.w3.org/2001/XMLSchema" xmlns:p="http://schemas.microsoft.com/office/2006/metadata/properties" xmlns:ns2="4f6f93b7-94cf-4d3a-bf74-a3344d6846bf" xmlns:ns3="cb57de10-1650-4131-a0f8-c887f7c5eb10" targetNamespace="http://schemas.microsoft.com/office/2006/metadata/properties" ma:root="true" ma:fieldsID="44599f01d770861afa26f740b38553a8" ns2:_="" ns3:_="">
    <xsd:import namespace="4f6f93b7-94cf-4d3a-bf74-a3344d6846bf"/>
    <xsd:import namespace="cb57de10-1650-4131-a0f8-c887f7c5e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f93b7-94cf-4d3a-bf74-a3344d684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f864d815-5c46-4abc-a670-78f342265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7de10-1650-4131-a0f8-c887f7c5e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463a33-95a8-4c97-b68f-25e1d4ad570e}" ma:internalName="TaxCatchAll" ma:showField="CatchAllData" ma:web="cb57de10-1650-4131-a0f8-c887f7c5e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6C5F63-9E07-46BB-9492-EC084F6C3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BE8150-17CA-4483-8B5F-208239BDE6B2}">
  <ds:schemaRefs>
    <ds:schemaRef ds:uri="http://www.w3.org/XML/1998/namespace"/>
    <ds:schemaRef ds:uri="cb57de10-1650-4131-a0f8-c887f7c5eb10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f6f93b7-94cf-4d3a-bf74-a3344d6846b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1ECC15F-F6D2-4579-8E0E-B444F8F7ADBB}"/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647</Words>
  <Application>Microsoft Office PowerPoint</Application>
  <PresentationFormat>Širokoúhlá obrazovka</PresentationFormat>
  <Paragraphs>78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Noto Sans Symbols</vt:lpstr>
      <vt:lpstr>PF Square Sans Pro</vt:lpstr>
      <vt:lpstr>Segoe UI</vt:lpstr>
      <vt:lpstr>Times New Roman</vt:lpstr>
      <vt:lpstr>Verdana</vt:lpstr>
      <vt:lpstr>Tema de Office</vt:lpstr>
      <vt:lpstr>Prezentace aplikace PowerPoint</vt:lpstr>
      <vt:lpstr>Prezentace aplikace PowerPoint</vt:lpstr>
      <vt:lpstr>Prezentace aplikace PowerPoint</vt:lpstr>
      <vt:lpstr>Effective Management System of Natura 2000 </vt:lpstr>
      <vt:lpstr>Specific Project Goals </vt:lpstr>
      <vt:lpstr>Achievements </vt:lpstr>
      <vt:lpstr>Achievements </vt:lpstr>
      <vt:lpstr>Expectations</vt:lpstr>
      <vt:lpstr>Restoration management in Project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</dc:creator>
  <cp:lastModifiedBy>Broumová Radka</cp:lastModifiedBy>
  <cp:revision>62</cp:revision>
  <cp:lastPrinted>2022-09-02T06:13:14Z</cp:lastPrinted>
  <dcterms:created xsi:type="dcterms:W3CDTF">2021-06-01T13:40:28Z</dcterms:created>
  <dcterms:modified xsi:type="dcterms:W3CDTF">2022-09-10T08:01:27Z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0x01010072AAF3C2ADBDF64F9465416C0A8B70E0</vt:lpwstr>
  </property>
  <property fmtid="{D5CDD505-2E9C-101B-9397-08002B2CF9AE}" pid="3" name="MediaServiceImageTags">
    <vt:lpwstr/>
  </property>
</Properties>
</file>