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5" r:id="rId2"/>
    <p:sldMasterId id="2147483767" r:id="rId3"/>
  </p:sldMasterIdLst>
  <p:notesMasterIdLst>
    <p:notesMasterId r:id="rId12"/>
  </p:notesMasterIdLst>
  <p:handoutMasterIdLst>
    <p:handoutMasterId r:id="rId13"/>
  </p:handoutMasterIdLst>
  <p:sldIdLst>
    <p:sldId id="263" r:id="rId4"/>
    <p:sldId id="293" r:id="rId5"/>
    <p:sldId id="294" r:id="rId6"/>
    <p:sldId id="296" r:id="rId7"/>
    <p:sldId id="297" r:id="rId8"/>
    <p:sldId id="291" r:id="rId9"/>
    <p:sldId id="292" r:id="rId10"/>
    <p:sldId id="289" r:id="rId11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6C53"/>
    <a:srgbClr val="0F5494"/>
    <a:srgbClr val="33CCFF"/>
    <a:srgbClr val="3166CF"/>
    <a:srgbClr val="2D5EC1"/>
    <a:srgbClr val="FFD624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395" autoAdjust="0"/>
  </p:normalViewPr>
  <p:slideViewPr>
    <p:cSldViewPr>
      <p:cViewPr varScale="1">
        <p:scale>
          <a:sx n="56" d="100"/>
          <a:sy n="56" d="100"/>
        </p:scale>
        <p:origin x="78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7E76B-323B-4804-9C0B-FA6C80F6CA56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571F8F62-B9BE-4226-AFAC-E64D496B0A1E}" type="pres">
      <dgm:prSet presAssocID="{9907E76B-323B-4804-9C0B-FA6C80F6CA5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</dgm:ptLst>
  <dgm:cxnLst>
    <dgm:cxn modelId="{E64B5587-7809-4B0F-B865-29A023EFA558}" type="presOf" srcId="{9907E76B-323B-4804-9C0B-FA6C80F6CA56}" destId="{571F8F62-B9BE-4226-AFAC-E64D496B0A1E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804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3763" y="730250"/>
            <a:ext cx="4881562" cy="3660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31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FCD85E-2713-4FC0-BAC6-3B0F51E0246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912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9762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8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Impact assessment: positive opinion Regulatory Scrutiny Board 4 December 2020</a:t>
            </a:r>
            <a:endParaRPr lang="en-IE" dirty="0" smtClean="0"/>
          </a:p>
          <a:p>
            <a:r>
              <a:rPr lang="en-US" dirty="0" err="1" smtClean="0"/>
              <a:t>OPC</a:t>
            </a:r>
            <a:r>
              <a:rPr lang="en-US" dirty="0" smtClean="0"/>
              <a:t>: 14 May</a:t>
            </a:r>
            <a:r>
              <a:rPr lang="en-GB" dirty="0" smtClean="0"/>
              <a:t> - 20 August 2020, ~1000 replies, 100s of position papers </a:t>
            </a:r>
          </a:p>
          <a:p>
            <a:r>
              <a:rPr lang="en-GB" dirty="0" smtClean="0"/>
              <a:t>Stakeholder consultation: with Member</a:t>
            </a:r>
            <a:r>
              <a:rPr lang="en-GB" baseline="0" dirty="0" smtClean="0"/>
              <a:t> States, stakeholders and experts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557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939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4563" y="744538"/>
            <a:ext cx="4976812" cy="3732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6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80" y="981079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91418" tIns="45710" rIns="91418" bIns="45710" anchor="ctr"/>
          <a:lstStyle>
            <a:lvl1pPr defTabSz="457200" eaLnBrk="0" hangingPunct="0"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3366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93" y="258766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5" y="981078"/>
            <a:ext cx="9180513" cy="5876927"/>
            <a:chOff x="0" y="618"/>
            <a:chExt cx="5783" cy="370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618"/>
              <a:ext cx="5783" cy="3702"/>
            </a:xfrm>
            <a:prstGeom prst="rect">
              <a:avLst/>
            </a:prstGeom>
            <a:solidFill>
              <a:srgbClr val="0F5494"/>
            </a:solidFill>
            <a:ln w="25400" algn="ctr">
              <a:solidFill>
                <a:srgbClr val="0F5494"/>
              </a:solidFill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b="0">
                <a:solidFill>
                  <a:srgbClr val="FFFFFF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2615" y="4076"/>
              <a:ext cx="376" cy="244"/>
            </a:xfrm>
            <a:prstGeom prst="rect">
              <a:avLst/>
            </a:prstGeom>
            <a:solidFill>
              <a:srgbClr val="31942E"/>
            </a:solidFill>
            <a:ln w="9525" algn="ctr">
              <a:solidFill>
                <a:srgbClr val="31942E"/>
              </a:solidFill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  <p:txBody>
            <a:bodyPr anchor="ctr"/>
            <a:lstStyle>
              <a:lvl1pPr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defTabSz="4572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 sz="800" i="1">
                <a:solidFill>
                  <a:srgbClr val="FFFFFF"/>
                </a:solidFill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2577" y="4080"/>
              <a:ext cx="515" cy="21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marL="3175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3366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n-GB" altLang="en-US" sz="800" i="1">
                  <a:solidFill>
                    <a:srgbClr val="FFFFFF"/>
                  </a:solidFill>
                </a:rPr>
                <a:t>Climate Action</a:t>
              </a:r>
            </a:p>
          </p:txBody>
        </p:sp>
      </p:grpSp>
      <p:pic>
        <p:nvPicPr>
          <p:cNvPr id="10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8" y="258766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4146550" y="1228725"/>
            <a:ext cx="622300" cy="0"/>
          </a:xfrm>
          <a:prstGeom prst="line">
            <a:avLst/>
          </a:prstGeom>
          <a:noFill/>
          <a:ln w="38100">
            <a:solidFill>
              <a:srgbClr val="31942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8" tIns="45710" rIns="91418" bIns="45710" anchor="ctr"/>
          <a:lstStyle/>
          <a:p>
            <a:endParaRPr lang="en-GB" sz="24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5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/>
              <a:t>Title</a:t>
            </a:r>
            <a:endParaRPr lang="en-GB" noProof="0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1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/>
              <a:t>Subtitle</a:t>
            </a:r>
            <a:endParaRPr lang="en-GB" noProof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4579598-6B5E-450F-8078-67215ABE9B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579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5806"/>
          <a:stretch/>
        </p:blipFill>
        <p:spPr>
          <a:xfrm>
            <a:off x="0" y="1093983"/>
            <a:ext cx="9144000" cy="57749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3"/>
            <a:ext cx="1244845" cy="115246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4305870" y="6619164"/>
            <a:ext cx="530557" cy="240595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rgbClr val="575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95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042" y="1535081"/>
            <a:ext cx="7886700" cy="4351339"/>
          </a:xfrm>
        </p:spPr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8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42" y="482860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335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8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76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8042" y="1479138"/>
            <a:ext cx="3886200" cy="4351339"/>
          </a:xfrm>
        </p:spPr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8542" y="1479138"/>
            <a:ext cx="3886200" cy="4351339"/>
          </a:xfrm>
        </p:spPr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628651" y="0"/>
            <a:ext cx="1" cy="1276357"/>
          </a:xfrm>
          <a:prstGeom prst="line">
            <a:avLst/>
          </a:prstGeom>
          <a:ln w="28575">
            <a:solidFill>
              <a:srgbClr val="F58A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28042" y="482860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97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042" y="155653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8042" y="2380446"/>
            <a:ext cx="3868340" cy="3684588"/>
          </a:xfrm>
        </p:spPr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352" y="155653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7352" y="2380446"/>
            <a:ext cx="3887391" cy="3684588"/>
          </a:xfrm>
        </p:spPr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1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628651" y="0"/>
            <a:ext cx="1" cy="1276357"/>
          </a:xfrm>
          <a:prstGeom prst="line">
            <a:avLst/>
          </a:prstGeom>
          <a:ln w="28575">
            <a:solidFill>
              <a:srgbClr val="F58A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0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054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 flipH="1">
            <a:off x="628651" y="0"/>
            <a:ext cx="1" cy="1276357"/>
          </a:xfrm>
          <a:prstGeom prst="line">
            <a:avLst/>
          </a:prstGeom>
          <a:ln w="28575">
            <a:solidFill>
              <a:srgbClr val="F58A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0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>
                <a:solidFill>
                  <a:srgbClr val="57585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02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5D78-0A1C-4F19-AF25-204232A2EF00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43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>
              <a:defRPr sz="2100">
                <a:solidFill>
                  <a:srgbClr val="57585B"/>
                </a:solidFill>
                <a:latin typeface="EC Square Sans Pro" panose="020B0506040000020004" pitchFamily="34" charset="0"/>
              </a:defRPr>
            </a:lvl2pPr>
            <a:lvl3pPr>
              <a:defRPr sz="1800">
                <a:solidFill>
                  <a:srgbClr val="57585B"/>
                </a:solidFill>
                <a:latin typeface="EC Square Sans Pro" panose="020B0506040000020004" pitchFamily="34" charset="0"/>
              </a:defRPr>
            </a:lvl3pPr>
            <a:lvl4pPr>
              <a:defRPr sz="1500">
                <a:solidFill>
                  <a:srgbClr val="57585B"/>
                </a:solidFill>
                <a:latin typeface="EC Square Sans Pro" panose="020B0506040000020004" pitchFamily="34" charset="0"/>
              </a:defRPr>
            </a:lvl4pPr>
            <a:lvl5pPr>
              <a:defRPr sz="1500">
                <a:solidFill>
                  <a:srgbClr val="57585B"/>
                </a:solidFill>
                <a:latin typeface="EC Square Sans Pro" panose="020B05060400000200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0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56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2" descr="https://myintracomm.ec.europa.eu/corp/comm/VisualIdentity/PublishingImages/Logos/Horizontal/Positive/jpg/low/logo-ce-horizontal-en-quadri-l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202" y="6044400"/>
            <a:ext cx="1271333" cy="4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247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5D78-0A1C-4F19-AF25-204232A2EF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822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5D78-0A1C-4F19-AF25-204232A2EF0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5874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9144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2149523"/>
          </a:xfrm>
        </p:spPr>
        <p:txBody>
          <a:bodyPr wrap="none" anchor="t">
            <a:no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803513" y="4418049"/>
            <a:ext cx="7548918" cy="897754"/>
          </a:xfrm>
        </p:spPr>
        <p:txBody>
          <a:bodyPr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557903"/>
            <a:ext cx="3780235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9248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9"/>
            <a:ext cx="9144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9144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872647"/>
          </a:xfrm>
        </p:spPr>
        <p:txBody>
          <a:bodyPr anchor="t">
            <a:norm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803513" y="3067468"/>
            <a:ext cx="7548918" cy="897754"/>
          </a:xfrm>
        </p:spPr>
        <p:txBody>
          <a:bodyPr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783535"/>
            <a:ext cx="3780235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80417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9144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3967" y="1078174"/>
            <a:ext cx="9148010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1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3"/>
            <a:ext cx="7548918" cy="2149523"/>
          </a:xfrm>
        </p:spPr>
        <p:txBody>
          <a:bodyPr wrap="none" anchor="t">
            <a:no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6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69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03513" y="4418049"/>
            <a:ext cx="7548918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00" y="258042"/>
            <a:ext cx="1244845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0" y="5557903"/>
            <a:ext cx="3780235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4537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642" y="1122363"/>
            <a:ext cx="8007029" cy="2387600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642" y="3602038"/>
            <a:ext cx="8007029" cy="165576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786" y="6045258"/>
            <a:ext cx="1288884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053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389" y="6045865"/>
            <a:ext cx="128715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2387600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02642" y="3602038"/>
            <a:ext cx="7617223" cy="165576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0532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1240348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1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28651" y="4160827"/>
            <a:ext cx="8167079" cy="1620145"/>
          </a:xfrm>
        </p:spPr>
        <p:txBody>
          <a:bodyPr>
            <a:noAutofit/>
          </a:bodyPr>
          <a:lstStyle>
            <a:lvl1pPr marL="0" indent="0" algn="l">
              <a:buNone/>
              <a:defRPr sz="105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7289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57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07760" y="1122363"/>
            <a:ext cx="7617223" cy="1240348"/>
          </a:xfrm>
        </p:spPr>
        <p:txBody>
          <a:bodyPr anchor="b">
            <a:noAutofit/>
          </a:bodyPr>
          <a:lstStyle>
            <a:lvl1pPr algn="l">
              <a:defRPr sz="45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628650" y="1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28651" y="4160827"/>
            <a:ext cx="8167079" cy="1620145"/>
          </a:xfrm>
        </p:spPr>
        <p:txBody>
          <a:bodyPr>
            <a:noAutofit/>
          </a:bodyPr>
          <a:lstStyle>
            <a:lvl1pPr marL="0" indent="0" algn="l">
              <a:buNone/>
              <a:defRPr sz="105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53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179274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350"/>
              </a:spcAft>
              <a:defRPr/>
            </a:lvl1pPr>
            <a:lvl2pPr>
              <a:lnSpc>
                <a:spcPct val="100000"/>
              </a:lnSpc>
              <a:spcAft>
                <a:spcPts val="1350"/>
              </a:spcAft>
              <a:defRPr/>
            </a:lvl2pPr>
            <a:lvl3pPr>
              <a:lnSpc>
                <a:spcPct val="100000"/>
              </a:lnSpc>
              <a:spcAft>
                <a:spcPts val="1350"/>
              </a:spcAft>
              <a:defRPr/>
            </a:lvl3pPr>
            <a:lvl4pPr>
              <a:lnSpc>
                <a:spcPct val="100000"/>
              </a:lnSpc>
              <a:spcAft>
                <a:spcPts val="1350"/>
              </a:spcAft>
              <a:defRPr/>
            </a:lvl4pPr>
            <a:lvl5pPr>
              <a:lnSpc>
                <a:spcPct val="100000"/>
              </a:lnSpc>
              <a:spcAft>
                <a:spcPts val="135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8203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1pPr>
              <a:spcAft>
                <a:spcPts val="1350"/>
              </a:spcAft>
              <a:defRPr/>
            </a:lvl1pPr>
            <a:lvl2pPr>
              <a:spcAft>
                <a:spcPts val="1350"/>
              </a:spcAft>
              <a:defRPr/>
            </a:lvl2pPr>
            <a:lvl3pPr>
              <a:spcAft>
                <a:spcPts val="1350"/>
              </a:spcAft>
              <a:defRPr/>
            </a:lvl3pPr>
            <a:lvl4pPr>
              <a:spcAft>
                <a:spcPts val="1350"/>
              </a:spcAft>
              <a:defRPr/>
            </a:lvl4pPr>
            <a:lvl5pPr>
              <a:spcAft>
                <a:spcPts val="135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973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157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3453735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278821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6635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2698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61022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4726" y="-59635"/>
            <a:ext cx="4616726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410536" y="1992574"/>
            <a:ext cx="641274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7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586" y="743803"/>
            <a:ext cx="408692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748" y="1992573"/>
            <a:ext cx="616953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35677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792" y="1825626"/>
            <a:ext cx="369513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112792" y="482861"/>
            <a:ext cx="350195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34787" y="-46383"/>
            <a:ext cx="4606787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8114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28042" y="2284668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26089" y="2284669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27065" y="2284668"/>
            <a:ext cx="2356247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05080" y="4038685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3504104" y="4041945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103127" y="4037438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36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0" y="1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85402" y="2159957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85402" y="3968881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43411" y="2159957"/>
            <a:ext cx="1846195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701420" y="3968880"/>
            <a:ext cx="1890000" cy="1638158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75213" y="2159958"/>
            <a:ext cx="1890000" cy="1638159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3412" y="3968880"/>
            <a:ext cx="1846193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775213" y="3968881"/>
            <a:ext cx="1890000" cy="1638158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6724742" y="2159957"/>
            <a:ext cx="1890000" cy="1638159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8993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46644"/>
            <a:ext cx="78867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628650" y="3630614"/>
            <a:ext cx="78867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2474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63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4" r:id="rId12"/>
  </p:sldLayoutIdLst>
  <p:hf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57585B"/>
                </a:solidFill>
                <a:latin typeface="EC Square Sans Pro" panose="020B0506040000020004" pitchFamily="34" charset="0"/>
              </a:defRPr>
            </a:lvl1pPr>
          </a:lstStyle>
          <a:p>
            <a:fld id="{4FFB5D78-0A1C-4F19-AF25-204232A2EF00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224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58A4B"/>
          </a:solidFill>
          <a:latin typeface="EC Square Sans Pro" panose="020B05060400000200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57585B"/>
          </a:solidFill>
          <a:latin typeface="EC Square Sans Pro" panose="020B05060400000200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57585B"/>
          </a:solidFill>
          <a:latin typeface="EC Square Sans Pro" panose="020B05060400000200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57585B"/>
          </a:solidFill>
          <a:latin typeface="EC Square Sans Pro" panose="020B05060400000200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7585B"/>
          </a:solidFill>
          <a:latin typeface="EC Square Sans Pro" panose="020B05060400000200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7585B"/>
          </a:solidFill>
          <a:latin typeface="EC Square Sans Pro" panose="020B05060400000200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2861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312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389" y="6045989"/>
            <a:ext cx="1286800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5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www.facebook.com/EUClimateAction" TargetMode="External"/><Relationship Id="rId7" Type="http://schemas.openxmlformats.org/officeDocument/2006/relationships/hyperlink" Target="https://www.pinterest.com/euclimateaction/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hyperlink" Target="http://ec.europa.eu/clima/" TargetMode="External"/><Relationship Id="rId5" Type="http://schemas.openxmlformats.org/officeDocument/2006/relationships/hyperlink" Target="https://www.youtube.com/EUClimateAction" TargetMode="External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hyperlink" Target="https://twitter.com/EUClimateAc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8064896" cy="3096344"/>
          </a:xfrm>
        </p:spPr>
        <p:txBody>
          <a:bodyPr/>
          <a:lstStyle/>
          <a:p>
            <a:pPr algn="ctr"/>
            <a:r>
              <a:rPr lang="en-GB" sz="3600" noProof="0" dirty="0" smtClean="0"/>
              <a:t>Climate </a:t>
            </a:r>
            <a:r>
              <a:rPr lang="en-GB" sz="3600" noProof="0" dirty="0" smtClean="0"/>
              <a:t>policy update 2021</a:t>
            </a:r>
            <a:r>
              <a:rPr lang="en-GB" sz="3600" noProof="0" dirty="0" smtClean="0"/>
              <a:t/>
            </a:r>
            <a:br>
              <a:rPr lang="en-GB" sz="3600" noProof="0" dirty="0" smtClean="0"/>
            </a:br>
            <a:r>
              <a:rPr lang="en-GB" sz="3600" noProof="0" dirty="0" smtClean="0"/>
              <a:t/>
            </a:r>
            <a:br>
              <a:rPr lang="en-GB" sz="3600" noProof="0" dirty="0" smtClean="0"/>
            </a:br>
            <a:r>
              <a:rPr lang="en-GB" sz="3600" noProof="0" dirty="0" smtClean="0"/>
              <a:t>Covenant </a:t>
            </a:r>
            <a:r>
              <a:rPr lang="en-GB" sz="3600" noProof="0" smtClean="0"/>
              <a:t>of Mayors’</a:t>
            </a:r>
            <a:br>
              <a:rPr lang="en-GB" sz="3600" noProof="0" smtClean="0"/>
            </a:br>
            <a:r>
              <a:rPr lang="en-GB" sz="3600" noProof="0" smtClean="0"/>
              <a:t>investment </a:t>
            </a:r>
            <a:r>
              <a:rPr lang="en-GB" sz="3600" noProof="0" dirty="0" smtClean="0"/>
              <a:t>forum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noProof="0" dirty="0" smtClean="0"/>
          </a:p>
          <a:p>
            <a:endParaRPr lang="en-GB" sz="1800" noProof="0" dirty="0" smtClean="0"/>
          </a:p>
          <a:p>
            <a:endParaRPr lang="en-GB" sz="1800" noProof="0" dirty="0" smtClean="0"/>
          </a:p>
          <a:p>
            <a:r>
              <a:rPr lang="en-GB" sz="1800" noProof="0" dirty="0" smtClean="0"/>
              <a:t>Philip Owen</a:t>
            </a:r>
            <a:br>
              <a:rPr lang="en-GB" sz="1800" noProof="0" dirty="0" smtClean="0"/>
            </a:br>
            <a:r>
              <a:rPr lang="en-GB" sz="1800" noProof="0" dirty="0" smtClean="0"/>
              <a:t>DG Climate Action</a:t>
            </a:r>
            <a:br>
              <a:rPr lang="en-GB" sz="1800" noProof="0" dirty="0" smtClean="0"/>
            </a:br>
            <a:r>
              <a:rPr lang="en-GB" sz="1800" noProof="0" dirty="0" smtClean="0"/>
              <a:t>Brussels </a:t>
            </a:r>
            <a:r>
              <a:rPr lang="en-GB" sz="1800" noProof="0" dirty="0" smtClean="0"/>
              <a:t>16 </a:t>
            </a:r>
            <a:r>
              <a:rPr lang="en-GB" sz="1800" noProof="0" dirty="0" smtClean="0"/>
              <a:t>June 2021</a:t>
            </a:r>
            <a:endParaRPr lang="en-GB" sz="18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867884" y="3060515"/>
          <a:ext cx="4013200" cy="2721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419100" y="1890985"/>
            <a:ext cx="8585200" cy="5334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US" sz="1400" dirty="0">
              <a:solidFill>
                <a:srgbClr val="31942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26113"/>
            <a:ext cx="9144000" cy="589965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3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157643" y="4347898"/>
            <a:ext cx="9651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i="1" dirty="0">
                <a:solidFill>
                  <a:srgbClr val="FFFFFF"/>
                </a:solidFill>
                <a:latin typeface="EC Square Sans Pro" panose="020B0506040000020004" pitchFamily="34" charset="0"/>
              </a:rPr>
              <a:t>Max 280 MtCO2eq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22144" y="3270743"/>
            <a:ext cx="9321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i="1" dirty="0">
                <a:solidFill>
                  <a:srgbClr val="FFFFFF"/>
                </a:solidFill>
                <a:latin typeface="EC Square Sans Pro" panose="020B0506040000020004" pitchFamily="34" charset="0"/>
              </a:rPr>
              <a:t>Full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i="1" dirty="0">
                <a:solidFill>
                  <a:srgbClr val="FFFFFF"/>
                </a:solidFill>
                <a:latin typeface="EC Square Sans Pro" panose="020B0506040000020004" pitchFamily="34" charset="0"/>
              </a:rPr>
              <a:t>flexibility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0" y="332656"/>
            <a:ext cx="9117013" cy="6663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E76C53"/>
                </a:solidFill>
                <a:latin typeface="EC Square Sans Cond Pro" panose="020B0506040000020004" pitchFamily="34" charset="0"/>
                <a:sym typeface="Symbol"/>
              </a:rPr>
              <a:t>The 2030 climate target plan proposes to:</a:t>
            </a:r>
          </a:p>
        </p:txBody>
      </p:sp>
      <p:sp>
        <p:nvSpPr>
          <p:cNvPr id="9" name="Rectangle 8"/>
          <p:cNvSpPr/>
          <p:nvPr/>
        </p:nvSpPr>
        <p:spPr>
          <a:xfrm>
            <a:off x="268819" y="2962903"/>
            <a:ext cx="855433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What are the benefits?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Leading the global effort to limit global warming well below 2°C, and compatible with the aim of keeping global temperature rises below 1.5°C 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Reducing greenhouse gas emissions while creating jobs and sustainable growth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Making the EU economy more competitive while ensuring a socially fair transition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Improving the wellbeing of our citizens by reducing air pollution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Renovating buildings for lower energy bills and emissions, while improving living conditions</a:t>
            </a:r>
            <a:endParaRPr lang="en-GB" sz="1800" b="0" dirty="0">
              <a:solidFill>
                <a:srgbClr val="003F75"/>
              </a:solidFill>
              <a:latin typeface="EC Square Sans Cond Pro" panose="020B0506040000020004" pitchFamily="34" charset="0"/>
            </a:endParaRP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US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Cutting health damages by at least € 110 billion versus 2015 levels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819" y="1270258"/>
            <a:ext cx="85543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GB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raise the EU’s ambition on climate action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GB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increase our target on reducing net greenhouse gas emissions to at least 55% below 1990 levels by 2030 </a:t>
            </a:r>
          </a:p>
          <a:p>
            <a:pPr marL="342892" lvl="1" indent="-342892" defTabSz="685800" fontAlgn="auto">
              <a:spcBef>
                <a:spcPts val="0"/>
              </a:spcBef>
              <a:spcAft>
                <a:spcPts val="600"/>
              </a:spcAft>
              <a:buClr>
                <a:srgbClr val="E76C53"/>
              </a:buClr>
              <a:buFont typeface="Wingdings" panose="05000000000000000000" pitchFamily="2" charset="2"/>
              <a:buChar char="Ø"/>
              <a:tabLst>
                <a:tab pos="457189" algn="l"/>
                <a:tab pos="1371566" algn="l"/>
                <a:tab pos="2285943" algn="l"/>
                <a:tab pos="3200320" algn="l"/>
                <a:tab pos="4114697" algn="l"/>
                <a:tab pos="5029074" algn="l"/>
                <a:tab pos="5943452" algn="l"/>
                <a:tab pos="6857828" algn="l"/>
                <a:tab pos="7772206" algn="l"/>
                <a:tab pos="8686583" algn="l"/>
                <a:tab pos="9600960" algn="l"/>
              </a:tabLst>
            </a:pPr>
            <a:r>
              <a:rPr lang="en-GB" sz="1800" b="0" dirty="0">
                <a:solidFill>
                  <a:srgbClr val="003F75"/>
                </a:solidFill>
                <a:latin typeface="EC Square Sans Cond Pro" panose="020B0506040000020004" pitchFamily="34" charset="0"/>
              </a:rPr>
              <a:t>secure the EU as a global leader in the fight against global warming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65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79512" y="908720"/>
            <a:ext cx="8762783" cy="5400600"/>
          </a:xfrm>
          <a:prstGeom prst="roundRect">
            <a:avLst/>
          </a:prstGeom>
          <a:solidFill>
            <a:srgbClr val="F0FAF2">
              <a:alpha val="9882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b="0" dirty="0">
              <a:solidFill>
                <a:srgbClr val="9ACA3C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68760"/>
            <a:ext cx="8793557" cy="5832648"/>
          </a:xfrm>
        </p:spPr>
        <p:txBody>
          <a:bodyPr/>
          <a:lstStyle/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b="0" noProof="0" dirty="0" smtClean="0"/>
              <a:t>Objective of Union-wide </a:t>
            </a:r>
            <a:r>
              <a:rPr lang="en-GB" sz="1600" noProof="0" dirty="0" smtClean="0"/>
              <a:t>climate neutrality by 2050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noProof="0" dirty="0" smtClean="0"/>
              <a:t>New 2030 target of at least 55% </a:t>
            </a:r>
            <a:r>
              <a:rPr lang="en-GB" sz="1600" b="0" noProof="0" dirty="0" smtClean="0"/>
              <a:t>net greenhouse gas emissions reduction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b="0" noProof="0" dirty="0" smtClean="0"/>
              <a:t>Recognition of the need </a:t>
            </a:r>
            <a:r>
              <a:rPr lang="en-GB" sz="1600" noProof="0" dirty="0" smtClean="0"/>
              <a:t>to enhance the EU's carbon sink 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noProof="0" dirty="0" smtClean="0"/>
              <a:t>Mechanism for setting a 2040 target</a:t>
            </a:r>
            <a:r>
              <a:rPr lang="en-GB" sz="1600" b="0" noProof="0" dirty="0" smtClean="0"/>
              <a:t>, taking into account an indicative greenhouse gas budget for 2030-2050 to be published by the European Commission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b="0" noProof="0" dirty="0" smtClean="0"/>
              <a:t>Articles ensuring </a:t>
            </a:r>
            <a:r>
              <a:rPr lang="en-GB" sz="1600" noProof="0" dirty="0" smtClean="0"/>
              <a:t>discipline and accountability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noProof="0" dirty="0" smtClean="0"/>
              <a:t>Assessing climate neutrality </a:t>
            </a:r>
            <a:r>
              <a:rPr lang="en-GB" sz="1600" b="0" noProof="0" dirty="0" smtClean="0"/>
              <a:t>in the impact assessment of Commission proposals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noProof="0" dirty="0" smtClean="0"/>
              <a:t>A strengthened role for adaptation to climate change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b="0" noProof="0" dirty="0" smtClean="0"/>
              <a:t>Creation of a </a:t>
            </a:r>
            <a:r>
              <a:rPr lang="en-GB" sz="1600" noProof="0" dirty="0" smtClean="0"/>
              <a:t>European Scientific Advisory Board on Climate Change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b="0" noProof="0" dirty="0" smtClean="0"/>
              <a:t>Process for voluntary </a:t>
            </a:r>
            <a:r>
              <a:rPr lang="en-GB" sz="1600" noProof="0" dirty="0" smtClean="0"/>
              <a:t>sectoral decarbonisation roadmaps</a:t>
            </a:r>
          </a:p>
          <a:p>
            <a:pPr marL="608410" lvl="1" indent="-265510">
              <a:spcAft>
                <a:spcPts val="375"/>
              </a:spcAft>
              <a:buBlip>
                <a:blip r:embed="rId3"/>
              </a:buBlip>
            </a:pPr>
            <a:r>
              <a:rPr lang="en-GB" sz="1600" noProof="0" dirty="0" smtClean="0"/>
              <a:t>Finance and coherence</a:t>
            </a:r>
            <a:r>
              <a:rPr lang="en-GB" sz="1600" b="0" noProof="0" dirty="0" smtClean="0"/>
              <a:t>: recitals recalling do no harm principle and climate mainstreaming and proofing referring to rules in Multi Annual Financial Framework</a:t>
            </a:r>
            <a:endParaRPr lang="en-GB" sz="1600" b="0" noProof="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055595" y="35048"/>
            <a:ext cx="7886700" cy="591509"/>
          </a:xfrm>
          <a:prstGeom prst="rect">
            <a:avLst/>
          </a:prstGeom>
        </p:spPr>
        <p:txBody>
          <a:bodyPr vert="horz" lIns="68580" tIns="34290" rIns="6858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GB" sz="2700" dirty="0">
                <a:solidFill>
                  <a:srgbClr val="E76C53"/>
                </a:solidFill>
                <a:latin typeface="Arial"/>
              </a:rPr>
              <a:t>European Climate Law - main elements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4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157643" y="4347899"/>
            <a:ext cx="9651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/>
                </a:solidFill>
                <a:latin typeface="EC Square Sans Pro" panose="020B0506040000020004" pitchFamily="34" charset="0"/>
              </a:rPr>
              <a:t>Max 280 MtCO2eq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22144" y="3270743"/>
            <a:ext cx="9321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bg1"/>
                </a:solidFill>
                <a:latin typeface="EC Square Sans Pro" panose="020B0506040000020004" pitchFamily="34" charset="0"/>
              </a:rPr>
              <a:t>Full </a:t>
            </a:r>
          </a:p>
          <a:p>
            <a:pPr algn="ctr"/>
            <a:r>
              <a:rPr lang="en-US" sz="1100" i="1" dirty="0">
                <a:solidFill>
                  <a:schemeClr val="bg1"/>
                </a:solidFill>
                <a:latin typeface="EC Square Sans Pro" panose="020B0506040000020004" pitchFamily="34" charset="0"/>
              </a:rPr>
              <a:t>flexibility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-122316" y="244169"/>
            <a:ext cx="9117013" cy="6663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2700" dirty="0">
                <a:solidFill>
                  <a:srgbClr val="E76C5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CWP 2021 – Fit for 55</a:t>
            </a:r>
            <a:endParaRPr lang="en-GB" sz="2700" dirty="0">
              <a:solidFill>
                <a:srgbClr val="E76C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51" y="910525"/>
            <a:ext cx="8399880" cy="54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2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633788"/>
          </a:xfrm>
        </p:spPr>
        <p:txBody>
          <a:bodyPr/>
          <a:lstStyle/>
          <a:p>
            <a:pPr marL="0" indent="0">
              <a:buNone/>
            </a:pPr>
            <a:r>
              <a:rPr lang="en-GB" sz="2800" b="1" i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The new EU strategy on adaptation to climate change </a:t>
            </a:r>
            <a:r>
              <a:rPr lang="en-GB" sz="2800" i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- 24 February 2021    </a:t>
            </a:r>
          </a:p>
          <a:p>
            <a:pPr lvl="1"/>
            <a:r>
              <a:rPr lang="en-GB" sz="2800" b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Impact Assessment </a:t>
            </a:r>
          </a:p>
          <a:p>
            <a:pPr lvl="1"/>
            <a:r>
              <a:rPr lang="en-GB" sz="2800" b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Blueprint, Open Public Consultation (over 1000 replies), and expert reviews (2020)</a:t>
            </a:r>
          </a:p>
          <a:p>
            <a:pPr lvl="1"/>
            <a:r>
              <a:rPr lang="en-GB" sz="2800" b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Evaluation of the first strategy (2018)</a:t>
            </a:r>
          </a:p>
          <a:p>
            <a:pPr lvl="1"/>
            <a:r>
              <a:rPr lang="en-GB" sz="2800" b="0" noProof="0" dirty="0" smtClean="0">
                <a:latin typeface="EC Square Sans Cond Pro" panose="020B0506040000020004" pitchFamily="34" charset="0"/>
                <a:ea typeface="ＭＳ Ｐゴシック" pitchFamily="-1" charset="-128"/>
                <a:cs typeface="ＭＳ Ｐゴシック" pitchFamily="-102" charset="-128"/>
              </a:rPr>
              <a:t>First EU Strategy on Adaptation to Climate Change (2013)</a:t>
            </a:r>
          </a:p>
          <a:p>
            <a:endParaRPr lang="en-GB" noProof="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936625"/>
          </a:xfrm>
        </p:spPr>
        <p:txBody>
          <a:bodyPr>
            <a:normAutofit/>
          </a:bodyPr>
          <a:lstStyle/>
          <a:p>
            <a:pPr algn="ctr"/>
            <a:r>
              <a:rPr lang="en-GB" sz="2800" noProof="0" dirty="0" smtClean="0">
                <a:solidFill>
                  <a:srgbClr val="E76C53"/>
                </a:solidFill>
                <a:latin typeface="EC Square Sans Cond Pro" panose="020B0506040000020004" pitchFamily="34" charset="0"/>
                <a:ea typeface="ＭＳ Ｐゴシック" pitchFamily="34" charset="-128"/>
                <a:cs typeface="+mn-cs"/>
              </a:rPr>
              <a:t>A new, more ambitious EU adaptation strategy</a:t>
            </a:r>
            <a:endParaRPr lang="en-GB" sz="2800" noProof="0" dirty="0">
              <a:solidFill>
                <a:srgbClr val="E76C53"/>
              </a:solidFill>
              <a:latin typeface="EC Square Sans Cond Pro" panose="020B0506040000020004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200800" cy="58737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2800" b="1" noProof="0" dirty="0" smtClean="0">
                <a:solidFill>
                  <a:srgbClr val="E76C53"/>
                </a:solidFill>
                <a:latin typeface="EC Square Sans Cond Pro" panose="020B0506040000020004" pitchFamily="34" charset="0"/>
                <a:ea typeface="ＭＳ Ｐゴシック" pitchFamily="34" charset="-128"/>
                <a:cs typeface="+mn-cs"/>
              </a:rPr>
              <a:t>EU adaptation strategy - objectives &amp; actions </a:t>
            </a:r>
            <a:endParaRPr lang="en-GB" sz="2800" b="1" noProof="0" dirty="0">
              <a:solidFill>
                <a:srgbClr val="E76C53"/>
              </a:solidFill>
              <a:latin typeface="EC Square Sans Cond Pro" panose="020B0506040000020004" pitchFamily="34" charset="0"/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521311"/>
              </p:ext>
            </p:extLst>
          </p:nvPr>
        </p:nvGraphicFramePr>
        <p:xfrm>
          <a:off x="179512" y="1196753"/>
          <a:ext cx="8784976" cy="4800600"/>
        </p:xfrm>
        <a:graphic>
          <a:graphicData uri="http://schemas.openxmlformats.org/drawingml/2006/table">
            <a:tbl>
              <a:tblPr firstRow="1" firstCol="1" bandRow="1"/>
              <a:tblGrid>
                <a:gridCol w="2637757">
                  <a:extLst>
                    <a:ext uri="{9D8B030D-6E8A-4147-A177-3AD203B41FA5}">
                      <a16:colId xmlns:a16="http://schemas.microsoft.com/office/drawing/2014/main" val="684381929"/>
                    </a:ext>
                  </a:extLst>
                </a:gridCol>
                <a:gridCol w="6147219">
                  <a:extLst>
                    <a:ext uri="{9D8B030D-6E8A-4147-A177-3AD203B41FA5}">
                      <a16:colId xmlns:a16="http://schemas.microsoft.com/office/drawing/2014/main" val="4113439907"/>
                    </a:ext>
                  </a:extLst>
                </a:gridCol>
              </a:tblGrid>
              <a:tr h="1248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Smarter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adaptation</a:t>
                      </a:r>
                      <a:r>
                        <a:rPr lang="en-I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US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Pushing </a:t>
                      </a:r>
                      <a:r>
                        <a:rPr lang="en-US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frontiers of </a:t>
                      </a:r>
                      <a:r>
                        <a:rPr lang="en-US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knowledge on</a:t>
                      </a:r>
                      <a:r>
                        <a:rPr lang="en-US" sz="14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adaptation</a:t>
                      </a:r>
                      <a:endParaRPr lang="en-I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More </a:t>
                      </a:r>
                      <a:r>
                        <a:rPr lang="en-IE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better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climate-related risk</a:t>
                      </a:r>
                      <a:r>
                        <a:rPr lang="en-IE" sz="14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losses</a:t>
                      </a:r>
                      <a:r>
                        <a:rPr lang="en-IE" sz="14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</a:t>
                      </a:r>
                      <a:endParaRPr lang="en-I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Make </a:t>
                      </a:r>
                      <a:r>
                        <a:rPr lang="en-IE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Climate-ADAPT the authoritative European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platform</a:t>
                      </a:r>
                      <a:r>
                        <a:rPr lang="en-IE" sz="14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 adaptation </a:t>
                      </a:r>
                      <a:r>
                        <a:rPr lang="en-IE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knowledge </a:t>
                      </a:r>
                      <a:endParaRPr lang="en-IE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61731"/>
                  </a:ext>
                </a:extLst>
              </a:tr>
              <a:tr h="1248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More systemic </a:t>
                      </a:r>
                      <a:r>
                        <a:rPr lang="en-IE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adaptation</a:t>
                      </a:r>
                      <a:r>
                        <a:rPr lang="en-IE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Improving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adaptation strategies and plans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Fostering local,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individual,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just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resilience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Integrating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climate resilience in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national fiscal frameworks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Promoting 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nature-based solutions for adaptation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194691"/>
                  </a:ext>
                </a:extLst>
              </a:tr>
              <a:tr h="12481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Faster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adaptation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Accelerating</a:t>
                      </a:r>
                      <a:r>
                        <a:rPr lang="en-IE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rollout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adaptation solutions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Reducing climate-related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isk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Closing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climate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IE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rotection </a:t>
                      </a:r>
                      <a:r>
                        <a:rPr lang="en-IE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gap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Ensuring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availability and sustainability of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freshwater 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26825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Stepping up international action for climate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resilience</a:t>
                      </a:r>
                      <a:endParaRPr lang="en-I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Increasing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 for international climate resilience and preparedness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Scaling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 international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finance to build climate resilience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Strengthen 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global 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engagement and exchanges on adaptation</a:t>
                      </a:r>
                      <a:endParaRPr lang="en-IE" sz="1400" b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94408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B5D78-0A1C-4F19-AF25-204232A2EF00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16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7075" y="4783441"/>
            <a:ext cx="8929850" cy="1056053"/>
            <a:chOff x="43580" y="3392790"/>
            <a:chExt cx="8929850" cy="1056053"/>
          </a:xfrm>
        </p:grpSpPr>
        <p:grpSp>
          <p:nvGrpSpPr>
            <p:cNvPr id="10" name="Group 9"/>
            <p:cNvGrpSpPr/>
            <p:nvPr/>
          </p:nvGrpSpPr>
          <p:grpSpPr>
            <a:xfrm>
              <a:off x="1695977" y="3392790"/>
              <a:ext cx="1626781" cy="1056053"/>
              <a:chOff x="1829324" y="3354874"/>
              <a:chExt cx="1626781" cy="1056053"/>
            </a:xfrm>
          </p:grpSpPr>
          <p:pic>
            <p:nvPicPr>
              <p:cNvPr id="8" name="Picture 7">
                <a:hlinkClick r:id="rId3"/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2714" y="3354874"/>
                <a:ext cx="540000" cy="54000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829324" y="3949262"/>
                <a:ext cx="16267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facebook.com/</a:t>
                </a:r>
              </a:p>
              <a:p>
                <a:pPr algn="ctr"/>
                <a:r>
                  <a:rPr lang="en-GB" sz="1200" dirty="0" err="1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EUClimateAction</a:t>
                </a:r>
                <a:endParaRPr lang="en-GB" sz="1200" dirty="0">
                  <a:solidFill>
                    <a:srgbClr val="FFFFFF"/>
                  </a:solidFill>
                  <a:latin typeface="EC Square Sans Cond Pro" panose="020B05060400000200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7250955" y="3472890"/>
              <a:ext cx="1722475" cy="975953"/>
              <a:chOff x="7377955" y="3434974"/>
              <a:chExt cx="1722475" cy="975953"/>
            </a:xfrm>
          </p:grpSpPr>
          <p:pic>
            <p:nvPicPr>
              <p:cNvPr id="15" name="Picture 14">
                <a:hlinkClick r:id="rId5"/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69192" y="3434974"/>
                <a:ext cx="540000" cy="3798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7377955" y="3949262"/>
                <a:ext cx="17224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youtube.com/</a:t>
                </a:r>
              </a:p>
              <a:p>
                <a:pPr algn="ctr"/>
                <a:r>
                  <a:rPr lang="en-GB" sz="1200" dirty="0" err="1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EUClimateAction</a:t>
                </a:r>
                <a:endParaRPr lang="en-GB" sz="1200" dirty="0">
                  <a:solidFill>
                    <a:srgbClr val="FFFFFF"/>
                  </a:solidFill>
                  <a:latin typeface="EC Square Sans Cond Pro" panose="020B05060400000200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5369515" y="3392790"/>
              <a:ext cx="1722475" cy="1056053"/>
              <a:chOff x="5496515" y="3354874"/>
              <a:chExt cx="1722475" cy="1056053"/>
            </a:xfrm>
          </p:grpSpPr>
          <p:pic>
            <p:nvPicPr>
              <p:cNvPr id="9" name="Picture 8">
                <a:hlinkClick r:id="rId7"/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9313" y="3354874"/>
                <a:ext cx="536878" cy="54000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5496515" y="3949262"/>
                <a:ext cx="17224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pinterest.com/</a:t>
                </a:r>
              </a:p>
              <a:p>
                <a:pPr algn="ctr"/>
                <a:r>
                  <a:rPr lang="en-GB" sz="1200" dirty="0" err="1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EUClimateAction</a:t>
                </a:r>
                <a:endParaRPr lang="en-GB" sz="1200" dirty="0">
                  <a:solidFill>
                    <a:srgbClr val="FFFFFF"/>
                  </a:solidFill>
                  <a:latin typeface="EC Square Sans Cond Pro" panose="020B05060400000200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488074" y="3392790"/>
              <a:ext cx="1722475" cy="1056053"/>
              <a:chOff x="3615074" y="3354874"/>
              <a:chExt cx="1722475" cy="1056053"/>
            </a:xfrm>
          </p:grpSpPr>
          <p:pic>
            <p:nvPicPr>
              <p:cNvPr id="14" name="Picture 13">
                <a:hlinkClick r:id="rId9"/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2977" y="3354874"/>
                <a:ext cx="666667" cy="54000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3615074" y="3949262"/>
                <a:ext cx="17224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twitter.com/</a:t>
                </a:r>
              </a:p>
              <a:p>
                <a:pPr algn="ctr"/>
                <a:r>
                  <a:rPr lang="en-GB" sz="1200" dirty="0" err="1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EUClimateAction</a:t>
                </a:r>
                <a:endParaRPr lang="en-GB" sz="1200" dirty="0">
                  <a:solidFill>
                    <a:srgbClr val="FFFFFF"/>
                  </a:solidFill>
                  <a:latin typeface="EC Square Sans Cond Pro" panose="020B05060400000200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3580" y="3409262"/>
              <a:ext cx="1626781" cy="1039581"/>
              <a:chOff x="43580" y="3409262"/>
              <a:chExt cx="1626781" cy="1039581"/>
            </a:xfrm>
          </p:grpSpPr>
          <p:pic>
            <p:nvPicPr>
              <p:cNvPr id="2" name="Picture 1">
                <a:hlinkClick r:id="rId11"/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6970" y="3409262"/>
                <a:ext cx="540000" cy="540000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43580" y="3987178"/>
                <a:ext cx="16267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ec.europa.eu/</a:t>
                </a:r>
                <a:endParaRPr lang="el-GR" sz="1200" dirty="0">
                  <a:solidFill>
                    <a:srgbClr val="FFFFFF"/>
                  </a:solidFill>
                  <a:latin typeface="EC Square Sans Cond Pro" panose="020B0506040000020004" pitchFamily="34" charset="0"/>
                </a:endParaRPr>
              </a:p>
              <a:p>
                <a:pPr algn="ctr"/>
                <a:r>
                  <a:rPr lang="en-GB" sz="1200" dirty="0" err="1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clima</a:t>
                </a:r>
                <a:r>
                  <a:rPr lang="en-GB" sz="1200" dirty="0">
                    <a:solidFill>
                      <a:srgbClr val="FFFFFF"/>
                    </a:solidFill>
                    <a:latin typeface="EC Square Sans Cond Pro" panose="020B0506040000020004" pitchFamily="34" charset="0"/>
                  </a:rPr>
                  <a:t>/</a:t>
                </a:r>
              </a:p>
            </p:txBody>
          </p:sp>
        </p:grpSp>
      </p:grpSp>
      <p:sp>
        <p:nvSpPr>
          <p:cNvPr id="23" name="Text Box 1"/>
          <p:cNvSpPr txBox="1">
            <a:spLocks noChangeArrowheads="1"/>
          </p:cNvSpPr>
          <p:nvPr/>
        </p:nvSpPr>
        <p:spPr bwMode="auto">
          <a:xfrm>
            <a:off x="331788" y="1851474"/>
            <a:ext cx="8780462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spcBef>
                <a:spcPts val="600"/>
              </a:spcBef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400" i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eaLnBrk="0" hangingPunct="0">
              <a:spcBef>
                <a:spcPts val="500"/>
              </a:spcBef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 b="1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eaLnBrk="0" hangingPunct="0">
              <a:spcBef>
                <a:spcPts val="350"/>
              </a:spcBef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14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eaLnBrk="0" hangingPunct="0">
              <a:spcBef>
                <a:spcPts val="500"/>
              </a:spcBef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spcBef>
                <a:spcPts val="500"/>
              </a:spcBef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175" algn="l"/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algn="ctr">
              <a:spcBef>
                <a:spcPct val="20000"/>
              </a:spcBef>
              <a:buClr>
                <a:sysClr val="window" lastClr="FFFFFF"/>
              </a:buClr>
              <a:tabLst/>
              <a:defRPr/>
            </a:pPr>
            <a:r>
              <a:rPr lang="fr-BE" sz="3600" i="0" kern="0" dirty="0" err="1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Thank</a:t>
            </a:r>
            <a:r>
              <a:rPr lang="fr-BE" sz="3600" i="0" kern="0" dirty="0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 </a:t>
            </a:r>
            <a:r>
              <a:rPr lang="fr-BE" sz="3600" i="0" kern="0" dirty="0" err="1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you</a:t>
            </a:r>
            <a:r>
              <a:rPr lang="fr-BE" sz="3600" i="0" kern="0" dirty="0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 for </a:t>
            </a:r>
            <a:r>
              <a:rPr lang="fr-BE" sz="3600" i="0" kern="0" dirty="0" err="1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your</a:t>
            </a:r>
            <a:r>
              <a:rPr lang="fr-BE" sz="3600" i="0" kern="0" dirty="0">
                <a:solidFill>
                  <a:schemeClr val="bg1"/>
                </a:solidFill>
                <a:latin typeface="EC Square Sans Cond Pro" panose="020B0506040000020004" pitchFamily="34" charset="0"/>
                <a:ea typeface="ＭＳ Ｐゴシック" pitchFamily="-1" charset="-128"/>
              </a:rPr>
              <a:t> attention</a:t>
            </a:r>
            <a:endParaRPr lang="en-GB" altLang="en-US" sz="3600" i="0" kern="0" dirty="0">
              <a:solidFill>
                <a:schemeClr val="bg1"/>
              </a:solidFill>
              <a:latin typeface="EC Square Sans Cond Pro" panose="020B0506040000020004" pitchFamily="34" charset="0"/>
              <a:ea typeface="ＭＳ Ｐゴシック" pitchFamily="-1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579598-6B5E-450F-8078-67215ABE9BE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74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1203</TotalTime>
  <Words>581</Words>
  <Application>Microsoft Office PowerPoint</Application>
  <PresentationFormat>On-screen Show (4:3)</PresentationFormat>
  <Paragraphs>89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ＭＳ Ｐゴシック</vt:lpstr>
      <vt:lpstr>Arial</vt:lpstr>
      <vt:lpstr>Calibri</vt:lpstr>
      <vt:lpstr>EC Square Sans Cond Pro</vt:lpstr>
      <vt:lpstr>EC Square Sans Pro</vt:lpstr>
      <vt:lpstr>Symbol</vt:lpstr>
      <vt:lpstr>Times New Roman</vt:lpstr>
      <vt:lpstr>Verdana</vt:lpstr>
      <vt:lpstr>Wingdings</vt:lpstr>
      <vt:lpstr>Default Design</vt:lpstr>
      <vt:lpstr>Office Theme</vt:lpstr>
      <vt:lpstr>1_Office Theme</vt:lpstr>
      <vt:lpstr>Climate policy update 2021  Covenant of Mayors’ investment forum</vt:lpstr>
      <vt:lpstr>PowerPoint Presentation</vt:lpstr>
      <vt:lpstr>PowerPoint Presentation</vt:lpstr>
      <vt:lpstr>PowerPoint Presentation</vt:lpstr>
      <vt:lpstr>PowerPoint Presentation</vt:lpstr>
      <vt:lpstr>A new, more ambitious EU adaptation strategy</vt:lpstr>
      <vt:lpstr>EU adaptation strategy - objectives &amp; actions 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OWEN Philip (CLIMA)</dc:creator>
  <cp:lastModifiedBy>OWEN Philip (CLIMA)</cp:lastModifiedBy>
  <cp:revision>55</cp:revision>
  <dcterms:created xsi:type="dcterms:W3CDTF">2019-03-21T14:51:29Z</dcterms:created>
  <dcterms:modified xsi:type="dcterms:W3CDTF">2021-06-11T12:41:35Z</dcterms:modified>
</cp:coreProperties>
</file>