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8" r:id="rId5"/>
    <p:sldId id="303" r:id="rId6"/>
    <p:sldId id="306" r:id="rId7"/>
    <p:sldId id="296" r:id="rId8"/>
    <p:sldId id="305" r:id="rId9"/>
    <p:sldId id="304" r:id="rId10"/>
    <p:sldId id="316" r:id="rId11"/>
    <p:sldId id="317" r:id="rId12"/>
    <p:sldId id="318" r:id="rId13"/>
    <p:sldId id="319" r:id="rId14"/>
    <p:sldId id="289" r:id="rId15"/>
    <p:sldId id="320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80EE63-82A1-AD45-B062-D860E65AE4BC}" v="14" dt="2021-03-04T11:21:02.8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0" autoAdjust="0"/>
    <p:restoredTop sz="94699"/>
  </p:normalViewPr>
  <p:slideViewPr>
    <p:cSldViewPr snapToGrid="0">
      <p:cViewPr varScale="1">
        <p:scale>
          <a:sx n="61" d="100"/>
          <a:sy n="61" d="100"/>
        </p:scale>
        <p:origin x="808" y="6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50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6F59F-1DCB-4FAF-91C2-3422F3F71091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7622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82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18656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2488675"/>
            <a:ext cx="10065224" cy="165342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FA6ACE7-BAE8-044D-A377-5E5C294DBB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84"/>
          <a:stretch/>
        </p:blipFill>
        <p:spPr>
          <a:xfrm>
            <a:off x="5737584" y="6313848"/>
            <a:ext cx="719774" cy="544152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2597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109905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56922" y="610964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882054" y="-48814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35317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136654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400" y="6142107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20439" y="6104233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73022" y="624139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6069226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3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3149"/>
            <a:ext cx="741710" cy="53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608" y="6126893"/>
            <a:ext cx="2743200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257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865"/>
            <a:ext cx="626085" cy="4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116227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1319" y="610423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9448" y="608537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98765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838200" y="6045258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c.europa.eu/newsroom/cinea/user-subscriptions/2180/create" TargetMode="Externa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inea_eu" TargetMode="External"/><Relationship Id="rId13" Type="http://schemas.openxmlformats.org/officeDocument/2006/relationships/hyperlink" Target="https://www.linkedin.com/company/cinea-european-climate-infrastructure-environment-executive-agency/" TargetMode="External"/><Relationship Id="rId1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12" Type="http://schemas.openxmlformats.org/officeDocument/2006/relationships/hyperlink" Target="https://be.linkedin.com/company/innovation-and-networks-executive-agency" TargetMode="External"/><Relationship Id="rId17" Type="http://schemas.openxmlformats.org/officeDocument/2006/relationships/hyperlink" Target="https://www.youtube.com/channel/UC-htisi9TeqdRkTTpNtznrg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www.youtube.com/channel/UCDic9AVxO1PP1SqoKbHMwr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CINEA-LIFE-CET@ec.europa.eu" TargetMode="External"/><Relationship Id="rId11" Type="http://schemas.openxmlformats.org/officeDocument/2006/relationships/hyperlink" Target="https://twitter.com/eu_commission" TargetMode="External"/><Relationship Id="rId5" Type="http://schemas.openxmlformats.org/officeDocument/2006/relationships/hyperlink" Target="https://cinea.ec.europa.eu/life/clean-energy-transition_en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s://twitter.com/LIFEprogramme" TargetMode="External"/><Relationship Id="rId4" Type="http://schemas.openxmlformats.org/officeDocument/2006/relationships/hyperlink" Target="https://www.cinea.ec.europa.eu/" TargetMode="External"/><Relationship Id="rId9" Type="http://schemas.openxmlformats.org/officeDocument/2006/relationships/hyperlink" Target="https://twitter.com/cleanenergy_eu?lang=de" TargetMode="External"/><Relationship Id="rId14" Type="http://schemas.openxmlformats.org/officeDocument/2006/relationships/hyperlink" Target="https://www.linkedin.com/company/european-commissio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inea.ec.europa.eu/life/life-support-applicants_en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2624342"/>
            <a:ext cx="10065224" cy="1517753"/>
          </a:xfrm>
        </p:spPr>
        <p:txBody>
          <a:bodyPr>
            <a:noAutofit/>
          </a:bodyPr>
          <a:lstStyle/>
          <a:p>
            <a:r>
              <a:rPr lang="en-IE" sz="4800" dirty="0"/>
              <a:t>LIFE Clean Energy Transition </a:t>
            </a:r>
            <a:br>
              <a:rPr lang="en-IE" sz="4800" dirty="0"/>
            </a:br>
            <a:r>
              <a:rPr lang="en-IE" sz="4800" dirty="0"/>
              <a:t>sub-programme 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0" y="4021234"/>
            <a:ext cx="10065224" cy="897754"/>
          </a:xfrm>
        </p:spPr>
        <p:txBody>
          <a:bodyPr/>
          <a:lstStyle/>
          <a:p>
            <a:r>
              <a:rPr lang="fr-BE" dirty="0" err="1" smtClean="0"/>
              <a:t>Evaluation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endParaRPr lang="en-GB" dirty="0"/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72930" y="5557902"/>
            <a:ext cx="8963384" cy="842897"/>
          </a:xfrm>
        </p:spPr>
        <p:txBody>
          <a:bodyPr/>
          <a:lstStyle/>
          <a:p>
            <a:r>
              <a:rPr lang="en-IE" dirty="0" smtClean="0"/>
              <a:t>Covenant of Mayors Investment Forum – LIFE </a:t>
            </a:r>
            <a:r>
              <a:rPr lang="en-IE" smtClean="0"/>
              <a:t>CET </a:t>
            </a:r>
            <a:r>
              <a:rPr lang="en-IE" smtClean="0"/>
              <a:t>Session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16 June 2021</a:t>
            </a:r>
            <a:br>
              <a:rPr lang="en-IE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This shows the title Clean Energy newsletter and the name of the programmes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984757" y="4081481"/>
            <a:ext cx="9409894" cy="2410153"/>
          </a:xfrm>
        </p:spPr>
        <p:txBody>
          <a:bodyPr/>
          <a:lstStyle/>
          <a:p>
            <a:pPr marL="0" indent="0" algn="ctr">
              <a:buNone/>
            </a:pPr>
            <a:r>
              <a:rPr lang="en-IE" dirty="0" smtClean="0"/>
              <a:t>Project stories +++ Programme news +++ Calls +++ Events</a:t>
            </a:r>
            <a:br>
              <a:rPr lang="en-IE" dirty="0" smtClean="0"/>
            </a:br>
            <a:endParaRPr lang="en-IE" dirty="0" smtClean="0"/>
          </a:p>
          <a:p>
            <a:pPr marL="0" indent="0" algn="ctr">
              <a:buNone/>
            </a:pPr>
            <a:r>
              <a:rPr lang="en-IE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/>
              <a:t>in </a:t>
            </a:r>
            <a:r>
              <a:rPr lang="en-US" sz="1800" dirty="0"/>
              <a:t>the area of sustainable energy across seven </a:t>
            </a:r>
            <a:r>
              <a:rPr lang="en-US" sz="1800" dirty="0" smtClean="0"/>
              <a:t>EU </a:t>
            </a:r>
            <a:r>
              <a:rPr lang="en-US" sz="1800" dirty="0" err="1" smtClean="0"/>
              <a:t>programmes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/>
              <a:t>Rebranding of H2020 EE newsletter</a:t>
            </a:r>
          </a:p>
          <a:p>
            <a:pPr marL="0" indent="0" algn="ctr">
              <a:buNone/>
            </a:pPr>
            <a:r>
              <a:rPr lang="en-US" sz="1800" dirty="0" smtClean="0">
                <a:hlinkClick r:id="rId2"/>
              </a:rPr>
              <a:t>Please subscribe </a:t>
            </a:r>
            <a:r>
              <a:rPr lang="en-US" sz="1800" dirty="0" smtClean="0"/>
              <a:t>and promote! 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757" y="160338"/>
            <a:ext cx="6790317" cy="348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20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13101" b="9625"/>
          <a:stretch/>
        </p:blipFill>
        <p:spPr>
          <a:xfrm>
            <a:off x="1364013" y="2491432"/>
            <a:ext cx="7509934" cy="326430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258682"/>
            <a:ext cx="10515600" cy="11274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Expert database</a:t>
            </a:r>
            <a:endParaRPr lang="en-US" sz="3600" dirty="0"/>
          </a:p>
        </p:txBody>
      </p:sp>
      <p:sp>
        <p:nvSpPr>
          <p:cNvPr id="6" name="Content Placeholder 1"/>
          <p:cNvSpPr>
            <a:spLocks noGrp="1"/>
          </p:cNvSpPr>
          <p:nvPr>
            <p:ph sz="half" idx="1"/>
          </p:nvPr>
        </p:nvSpPr>
        <p:spPr>
          <a:xfrm>
            <a:off x="970722" y="1686460"/>
            <a:ext cx="10208555" cy="712611"/>
          </a:xfrm>
        </p:spPr>
        <p:txBody>
          <a:bodyPr/>
          <a:lstStyle/>
          <a:p>
            <a:r>
              <a:rPr lang="en-US" dirty="0" smtClean="0"/>
              <a:t>Please promote the expert database and encourage experts to register!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191433" y="2998183"/>
            <a:ext cx="934064" cy="40377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002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5960" y="467031"/>
            <a:ext cx="10515600" cy="782357"/>
          </a:xfrm>
        </p:spPr>
        <p:txBody>
          <a:bodyPr/>
          <a:lstStyle/>
          <a:p>
            <a:r>
              <a:rPr lang="en-IE" dirty="0"/>
              <a:t>Keep in touch with us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537" y="1826812"/>
            <a:ext cx="684199" cy="750146"/>
          </a:xfrm>
          <a:prstGeom prst="rect">
            <a:avLst/>
          </a:prstGeom>
        </p:spPr>
      </p:pic>
      <p:sp>
        <p:nvSpPr>
          <p:cNvPr id="2" name="Rectangle 1">
            <a:hlinkClick r:id="rId4"/>
          </p:cNvPr>
          <p:cNvSpPr/>
          <p:nvPr/>
        </p:nvSpPr>
        <p:spPr>
          <a:xfrm>
            <a:off x="2216319" y="1971455"/>
            <a:ext cx="59944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hlinkClick r:id="rId5"/>
              </a:rPr>
              <a:t>https://cinea.ec.europa.eu/life/clean-energy-transition_en</a:t>
            </a:r>
            <a:r>
              <a:rPr lang="en-GB" sz="1600" dirty="0" smtClean="0">
                <a:hlinkClick r:id="rId5"/>
              </a:rPr>
              <a:t>/</a:t>
            </a:r>
            <a:endParaRPr lang="en-GB" sz="1600" dirty="0" smtClean="0"/>
          </a:p>
          <a:p>
            <a:r>
              <a:rPr lang="en-GB" sz="1600" dirty="0" smtClean="0">
                <a:hlinkClick r:id="rId6"/>
              </a:rPr>
              <a:t>CINEA-LIFE-CET@ec.europa.eu</a:t>
            </a:r>
            <a:endParaRPr lang="en-GB" sz="1600" dirty="0" smtClean="0"/>
          </a:p>
          <a:p>
            <a:r>
              <a:rPr lang="en-GB" sz="1600" dirty="0" smtClean="0">
                <a:hlinkClick r:id="rId6"/>
              </a:rPr>
              <a:t>CINEA-LIFE-ENQUIRIES@ec.europa.eu</a:t>
            </a:r>
            <a:endParaRPr lang="en-GB" sz="1600" dirty="0"/>
          </a:p>
          <a:p>
            <a:endParaRPr lang="en-GB" sz="1600" dirty="0" smtClean="0"/>
          </a:p>
          <a:p>
            <a:endParaRPr lang="en-IE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537" y="2882846"/>
            <a:ext cx="640631" cy="702230"/>
          </a:xfrm>
          <a:prstGeom prst="rect">
            <a:avLst/>
          </a:prstGeom>
        </p:spPr>
      </p:pic>
      <p:sp>
        <p:nvSpPr>
          <p:cNvPr id="9" name="Rectangle 8">
            <a:hlinkClick r:id="rId8"/>
          </p:cNvPr>
          <p:cNvSpPr/>
          <p:nvPr/>
        </p:nvSpPr>
        <p:spPr>
          <a:xfrm>
            <a:off x="2216319" y="3031158"/>
            <a:ext cx="46505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9"/>
              </a:rPr>
              <a:t>@</a:t>
            </a:r>
            <a:r>
              <a:rPr lang="en-IE" sz="1600" dirty="0" err="1" smtClean="0">
                <a:hlinkClick r:id="rId9"/>
              </a:rPr>
              <a:t>CleanEnergy_EU</a:t>
            </a:r>
            <a:r>
              <a:rPr lang="en-IE" sz="1600" dirty="0" smtClean="0"/>
              <a:t>, </a:t>
            </a:r>
            <a:r>
              <a:rPr lang="en-IE" sz="1600" dirty="0" smtClean="0">
                <a:hlinkClick r:id="rId10"/>
              </a:rPr>
              <a:t>@</a:t>
            </a:r>
            <a:r>
              <a:rPr lang="en-IE" sz="1600" dirty="0" err="1" smtClean="0">
                <a:hlinkClick r:id="rId10"/>
              </a:rPr>
              <a:t>LIFEprogramme</a:t>
            </a:r>
            <a:endParaRPr lang="en-IE" sz="1600" dirty="0">
              <a:hlinkClick r:id="rId11"/>
            </a:endParaRPr>
          </a:p>
        </p:txBody>
      </p:sp>
      <p:sp>
        <p:nvSpPr>
          <p:cNvPr id="12" name="Rectangle 11">
            <a:hlinkClick r:id="rId12"/>
          </p:cNvPr>
          <p:cNvSpPr/>
          <p:nvPr/>
        </p:nvSpPr>
        <p:spPr>
          <a:xfrm>
            <a:off x="2216319" y="4117913"/>
            <a:ext cx="81973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3"/>
              </a:rPr>
              <a:t>European Climate, Infrastructure and </a:t>
            </a:r>
            <a:r>
              <a:rPr lang="en-IE" sz="1600" dirty="0" smtClean="0">
                <a:hlinkClick r:id="rId13"/>
              </a:rPr>
              <a:t>Environment Executive Agency</a:t>
            </a:r>
            <a:endParaRPr lang="en-GB" sz="1200" dirty="0">
              <a:hlinkClick r:id="rId1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37" y="3879376"/>
            <a:ext cx="620230" cy="681506"/>
          </a:xfrm>
          <a:prstGeom prst="rect">
            <a:avLst/>
          </a:prstGeom>
        </p:spPr>
      </p:pic>
      <p:sp>
        <p:nvSpPr>
          <p:cNvPr id="18" name="Rectangle 17">
            <a:hlinkClick r:id="rId16"/>
          </p:cNvPr>
          <p:cNvSpPr/>
          <p:nvPr/>
        </p:nvSpPr>
        <p:spPr>
          <a:xfrm>
            <a:off x="2248090" y="5204669"/>
            <a:ext cx="26188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7"/>
              </a:rPr>
              <a:t>LIFE </a:t>
            </a:r>
            <a:r>
              <a:rPr lang="en-IE" sz="1600" dirty="0" err="1">
                <a:hlinkClick r:id="rId17"/>
              </a:rPr>
              <a:t>youtube</a:t>
            </a:r>
            <a:r>
              <a:rPr lang="en-IE" sz="1600" dirty="0">
                <a:hlinkClick r:id="rId17"/>
              </a:rPr>
              <a:t> channel</a:t>
            </a:r>
            <a:r>
              <a:rPr lang="en-IE" sz="1600" dirty="0"/>
              <a:t>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37" y="5013729"/>
            <a:ext cx="660728" cy="72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3897749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</a:t>
            </a:r>
            <a:r>
              <a:rPr lang="en-US" sz="1050" b="1" dirty="0" smtClean="0"/>
              <a:t>2021</a:t>
            </a:r>
            <a:endParaRPr lang="en-US" sz="1050" b="1" dirty="0"/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</a:t>
            </a:r>
            <a:r>
              <a:rPr lang="en-US" sz="1050" dirty="0" smtClean="0"/>
              <a:t>.</a:t>
            </a:r>
            <a:endParaRPr lang="en-US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75" y="4058865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Evaluation Process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2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3601" y="1501195"/>
            <a:ext cx="1805272" cy="341632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Part A</a:t>
            </a:r>
            <a:endParaRPr lang="en-GB" sz="1800" dirty="0">
              <a:solidFill>
                <a:srgbClr val="FF0000"/>
              </a:solidFill>
            </a:endParaRPr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Structured administrative information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Generated by IT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sz="1800" dirty="0" smtClean="0">
              <a:solidFill>
                <a:schemeClr val="tx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4951" y="5281001"/>
            <a:ext cx="2895279" cy="1200329"/>
          </a:xfrm>
          <a:prstGeom prst="rect">
            <a:avLst/>
          </a:prstGeom>
          <a:noFill/>
          <a:ln w="38100">
            <a:solidFill>
              <a:srgbClr val="FF33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Optional </a:t>
            </a:r>
            <a:r>
              <a:rPr lang="en-GB" sz="1800" dirty="0" smtClean="0">
                <a:solidFill>
                  <a:srgbClr val="FF0000"/>
                </a:solidFill>
              </a:rPr>
              <a:t>Annexes </a:t>
            </a:r>
            <a:endParaRPr lang="en-GB" sz="1800" dirty="0">
              <a:solidFill>
                <a:srgbClr val="FF0000"/>
              </a:solidFill>
            </a:endParaRPr>
          </a:p>
          <a:p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Where </a:t>
            </a:r>
            <a:r>
              <a:rPr lang="en-GB" sz="1800" dirty="0" smtClean="0">
                <a:solidFill>
                  <a:schemeClr val="tx1"/>
                </a:solidFill>
              </a:rPr>
              <a:t>relevant, e.g. letters of support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Structure of a </a:t>
            </a:r>
            <a:r>
              <a:rPr lang="fr-BE" dirty="0" err="1" smtClean="0"/>
              <a:t>proposal</a:t>
            </a:r>
            <a:endParaRPr lang="fr-BE" dirty="0"/>
          </a:p>
        </p:txBody>
      </p:sp>
      <p:sp>
        <p:nvSpPr>
          <p:cNvPr id="11" name="TextBox 10"/>
          <p:cNvSpPr txBox="1"/>
          <p:nvPr/>
        </p:nvSpPr>
        <p:spPr>
          <a:xfrm>
            <a:off x="4098156" y="1501195"/>
            <a:ext cx="1874859" cy="341632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Part B</a:t>
            </a:r>
            <a:endParaRPr lang="en-GB" sz="1800" dirty="0">
              <a:solidFill>
                <a:srgbClr val="FF0000"/>
              </a:solidFill>
            </a:endParaRPr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Narrative technical project description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Template to be uploaded as PDF, bound by page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6260" y="1501195"/>
            <a:ext cx="1771966" cy="2031325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Part C &amp; other annexes </a:t>
            </a:r>
          </a:p>
          <a:p>
            <a:r>
              <a:rPr lang="en-GB" sz="1800" dirty="0" smtClean="0"/>
              <a:t>e.g. budget, participant info</a:t>
            </a:r>
            <a:endParaRPr lang="en-GB" sz="1800" dirty="0"/>
          </a:p>
          <a:p>
            <a:endParaRPr lang="en-GB" sz="18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6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5" name="Curved Connector 23"/>
          <p:cNvCxnSpPr>
            <a:cxnSpLocks noChangeShapeType="1"/>
          </p:cNvCxnSpPr>
          <p:nvPr/>
        </p:nvCxnSpPr>
        <p:spPr bwMode="auto">
          <a:xfrm rot="16200000" flipH="1">
            <a:off x="3872484" y="4923050"/>
            <a:ext cx="0" cy="0"/>
          </a:xfrm>
          <a:prstGeom prst="curvedConnector3">
            <a:avLst>
              <a:gd name="adj1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6" name="Right Arrow 5"/>
          <p:cNvSpPr/>
          <p:nvPr/>
        </p:nvSpPr>
        <p:spPr>
          <a:xfrm>
            <a:off x="2416747" y="4456326"/>
            <a:ext cx="7345363" cy="422275"/>
          </a:xfrm>
          <a:prstGeom prst="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>
              <a:solidFill>
                <a:srgbClr val="EE7D32"/>
              </a:solidFill>
            </a:endParaRPr>
          </a:p>
        </p:txBody>
      </p:sp>
      <p:cxnSp>
        <p:nvCxnSpPr>
          <p:cNvPr id="7" name="Straight Arrow Connector 3"/>
          <p:cNvCxnSpPr>
            <a:cxnSpLocks noChangeShapeType="1"/>
            <a:stCxn id="6" idx="1"/>
            <a:endCxn id="6" idx="1"/>
          </p:cNvCxnSpPr>
          <p:nvPr/>
        </p:nvCxnSpPr>
        <p:spPr bwMode="auto">
          <a:xfrm>
            <a:off x="2416747" y="4667464"/>
            <a:ext cx="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900159" y="4878601"/>
            <a:ext cx="19539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Tx/>
              <a:buNone/>
            </a:pPr>
            <a:r>
              <a:rPr lang="en-GB" altLang="en-US" sz="2400" dirty="0" smtClean="0">
                <a:solidFill>
                  <a:srgbClr val="EE7D32"/>
                </a:solidFill>
              </a:rPr>
              <a:t>Month 9</a:t>
            </a:r>
            <a:endParaRPr lang="en-GB" altLang="en-US" sz="2400" dirty="0">
              <a:solidFill>
                <a:srgbClr val="EE7D32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380235" y="3462551"/>
            <a:ext cx="114300" cy="993775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6030068" y="2576266"/>
            <a:ext cx="12426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 err="1">
                <a:solidFill>
                  <a:schemeClr val="accent6">
                    <a:lumMod val="50000"/>
                  </a:schemeClr>
                </a:solidFill>
              </a:rPr>
              <a:t>Informing</a:t>
            </a:r>
            <a:endParaRPr lang="fr-BE" altLang="en-US" sz="1600" i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 err="1">
                <a:solidFill>
                  <a:schemeClr val="accent6">
                    <a:lumMod val="50000"/>
                  </a:schemeClr>
                </a:solidFill>
              </a:rPr>
              <a:t>Applicants</a:t>
            </a:r>
            <a:endParaRPr lang="en-GB" altLang="en-US" sz="1600" i="0" strike="sngStrik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8586917" y="2576990"/>
            <a:ext cx="19668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>
                <a:solidFill>
                  <a:schemeClr val="accent6">
                    <a:lumMod val="50000"/>
                  </a:schemeClr>
                </a:solidFill>
              </a:rPr>
              <a:t>Grant Agreement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>
                <a:solidFill>
                  <a:schemeClr val="accent6">
                    <a:lumMod val="50000"/>
                  </a:schemeClr>
                </a:solidFill>
              </a:rPr>
              <a:t>Signature</a:t>
            </a:r>
            <a:endParaRPr lang="en-GB" altLang="en-US" sz="1600" i="0" strike="sngStrik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641998" y="3462551"/>
            <a:ext cx="45719" cy="963615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4" name="Down Arrow 13"/>
          <p:cNvSpPr/>
          <p:nvPr/>
        </p:nvSpPr>
        <p:spPr>
          <a:xfrm>
            <a:off x="9704959" y="3462551"/>
            <a:ext cx="114300" cy="1090613"/>
          </a:xfrm>
          <a:prstGeom prst="down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/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1070333" y="4819075"/>
            <a:ext cx="17101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Tx/>
              <a:buNone/>
            </a:pPr>
            <a:r>
              <a:rPr lang="fr-BE" altLang="en-US" sz="2400" dirty="0" err="1" smtClean="0">
                <a:solidFill>
                  <a:srgbClr val="EE7D32"/>
                </a:solidFill>
              </a:rPr>
              <a:t>Month</a:t>
            </a:r>
            <a:r>
              <a:rPr lang="fr-BE" altLang="en-US" sz="2400" dirty="0" smtClean="0">
                <a:solidFill>
                  <a:srgbClr val="EE7D32"/>
                </a:solidFill>
              </a:rPr>
              <a:t> 0</a:t>
            </a:r>
            <a:endParaRPr lang="en-GB" altLang="en-US" sz="2400" dirty="0">
              <a:solidFill>
                <a:srgbClr val="EE7D32"/>
              </a:solidFill>
            </a:endParaRPr>
          </a:p>
        </p:txBody>
      </p:sp>
      <p:sp>
        <p:nvSpPr>
          <p:cNvPr id="17" name="TextBox 22"/>
          <p:cNvSpPr txBox="1">
            <a:spLocks noChangeArrowheads="1"/>
          </p:cNvSpPr>
          <p:nvPr/>
        </p:nvSpPr>
        <p:spPr bwMode="auto">
          <a:xfrm>
            <a:off x="876187" y="5205988"/>
            <a:ext cx="21275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ClrTx/>
              <a:buNone/>
            </a:pPr>
            <a:r>
              <a:rPr lang="fr-BE" altLang="en-US" sz="1800" dirty="0" smtClean="0">
                <a:solidFill>
                  <a:srgbClr val="EE7D32"/>
                </a:solidFill>
              </a:rPr>
              <a:t>= Call deadline</a:t>
            </a:r>
            <a:endParaRPr lang="en-GB" altLang="en-US" sz="1800" dirty="0">
              <a:solidFill>
                <a:srgbClr val="EE7D32"/>
              </a:solidFill>
            </a:endParaRP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2548749" y="3456302"/>
            <a:ext cx="152334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>
                <a:solidFill>
                  <a:srgbClr val="C00000"/>
                </a:solidFill>
              </a:rPr>
              <a:t>Admissible Eligible </a:t>
            </a:r>
            <a:endParaRPr lang="en-GB" altLang="en-US" sz="1600" i="0" dirty="0">
              <a:solidFill>
                <a:srgbClr val="C00000"/>
              </a:solidFill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4285499" y="3409063"/>
            <a:ext cx="15865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 err="1">
                <a:solidFill>
                  <a:srgbClr val="C00000"/>
                </a:solidFill>
              </a:rPr>
              <a:t>Award</a:t>
            </a:r>
            <a:endParaRPr lang="fr-BE" altLang="en-US" sz="1600" i="0" dirty="0">
              <a:solidFill>
                <a:srgbClr val="C00000"/>
              </a:solidFill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3291343" y="4261610"/>
            <a:ext cx="136103" cy="164555"/>
          </a:xfrm>
          <a:prstGeom prst="down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377"/>
            <a:endParaRPr lang="en-GB"/>
          </a:p>
        </p:txBody>
      </p:sp>
      <p:sp>
        <p:nvSpPr>
          <p:cNvPr id="21" name="Down Arrow 20"/>
          <p:cNvSpPr/>
          <p:nvPr/>
        </p:nvSpPr>
        <p:spPr bwMode="auto">
          <a:xfrm>
            <a:off x="3117415" y="4055624"/>
            <a:ext cx="347855" cy="411973"/>
          </a:xfrm>
          <a:prstGeom prst="downArrow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377"/>
            <a:endParaRPr lang="en-GB">
              <a:solidFill>
                <a:srgbClr val="C00000"/>
              </a:solidFill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4904846" y="4041076"/>
            <a:ext cx="347855" cy="411973"/>
          </a:xfrm>
          <a:prstGeom prst="downArrow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377"/>
            <a:endParaRPr lang="en-GB">
              <a:solidFill>
                <a:srgbClr val="C00000"/>
              </a:solidFill>
            </a:endParaRP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7333040" y="3456302"/>
            <a:ext cx="1643281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>
                <a:solidFill>
                  <a:srgbClr val="C00000"/>
                </a:solidFill>
              </a:rPr>
              <a:t>Grant </a:t>
            </a:r>
            <a:r>
              <a:rPr lang="fr-BE" altLang="en-US" sz="1600" i="0" dirty="0" err="1">
                <a:solidFill>
                  <a:srgbClr val="C00000"/>
                </a:solidFill>
              </a:rPr>
              <a:t>Preparation</a:t>
            </a:r>
            <a:endParaRPr lang="fr-BE" altLang="en-US" sz="1600" i="0" dirty="0">
              <a:solidFill>
                <a:srgbClr val="C00000"/>
              </a:solidFill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7952386" y="4055624"/>
            <a:ext cx="347855" cy="411973"/>
          </a:xfrm>
          <a:prstGeom prst="downArrow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defTabSz="914377"/>
            <a:endParaRPr lang="en-GB">
              <a:solidFill>
                <a:srgbClr val="C0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flipH="1">
            <a:off x="4285499" y="3748688"/>
            <a:ext cx="619347" cy="194430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5317859" y="3759607"/>
            <a:ext cx="554188" cy="1933381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4285499" y="4924858"/>
            <a:ext cx="158654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F5494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EF0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600" i="0" dirty="0" err="1">
                <a:solidFill>
                  <a:srgbClr val="C00000"/>
                </a:solidFill>
              </a:rPr>
              <a:t>External</a:t>
            </a:r>
            <a:r>
              <a:rPr lang="fr-BE" altLang="en-US" sz="1600" i="0" dirty="0">
                <a:solidFill>
                  <a:srgbClr val="C00000"/>
                </a:solidFill>
              </a:rPr>
              <a:t> Experts</a:t>
            </a:r>
          </a:p>
        </p:txBody>
      </p:sp>
      <p:sp>
        <p:nvSpPr>
          <p:cNvPr id="29" name="Title 3"/>
          <p:cNvSpPr txBox="1">
            <a:spLocks/>
          </p:cNvSpPr>
          <p:nvPr/>
        </p:nvSpPr>
        <p:spPr>
          <a:xfrm>
            <a:off x="951057" y="-79777"/>
            <a:ext cx="10515600" cy="11274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Evaluation process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4717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7528" y="1569985"/>
            <a:ext cx="10911349" cy="4506349"/>
          </a:xfrm>
        </p:spPr>
        <p:txBody>
          <a:bodyPr/>
          <a:lstStyle/>
          <a:p>
            <a:r>
              <a:rPr lang="fr-BE" dirty="0" err="1" smtClean="0"/>
              <a:t>Admissibility</a:t>
            </a:r>
            <a:r>
              <a:rPr lang="fr-BE" dirty="0" smtClean="0"/>
              <a:t> &amp; </a:t>
            </a:r>
            <a:r>
              <a:rPr lang="fr-BE" dirty="0" err="1" smtClean="0"/>
              <a:t>Eligibility</a:t>
            </a:r>
            <a:r>
              <a:rPr lang="fr-BE" dirty="0" smtClean="0"/>
              <a:t> check</a:t>
            </a:r>
          </a:p>
          <a:p>
            <a:r>
              <a:rPr lang="fr-BE" dirty="0" err="1" smtClean="0"/>
              <a:t>Evaluation</a:t>
            </a:r>
            <a:r>
              <a:rPr lang="fr-BE" dirty="0" smtClean="0"/>
              <a:t> by </a:t>
            </a:r>
            <a:r>
              <a:rPr lang="fr-BE" dirty="0" err="1" smtClean="0"/>
              <a:t>external</a:t>
            </a:r>
            <a:r>
              <a:rPr lang="fr-BE" dirty="0" smtClean="0"/>
              <a:t> experts </a:t>
            </a:r>
            <a:r>
              <a:rPr lang="fr-BE" dirty="0" err="1" smtClean="0"/>
              <a:t>with</a:t>
            </a:r>
            <a:r>
              <a:rPr lang="fr-BE" dirty="0" smtClean="0"/>
              <a:t> good </a:t>
            </a:r>
            <a:r>
              <a:rPr lang="fr-BE" dirty="0" err="1" smtClean="0"/>
              <a:t>geographical</a:t>
            </a:r>
            <a:r>
              <a:rPr lang="fr-BE" dirty="0" smtClean="0"/>
              <a:t>, </a:t>
            </a:r>
            <a:r>
              <a:rPr lang="fr-BE" dirty="0" err="1" smtClean="0"/>
              <a:t>gender</a:t>
            </a:r>
            <a:r>
              <a:rPr lang="fr-BE" dirty="0" smtClean="0"/>
              <a:t> balance and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complementary</a:t>
            </a:r>
            <a:r>
              <a:rPr lang="fr-BE" dirty="0" smtClean="0"/>
              <a:t> expertise</a:t>
            </a:r>
          </a:p>
          <a:p>
            <a:r>
              <a:rPr lang="fr-BE" dirty="0" err="1" smtClean="0"/>
              <a:t>Thorough</a:t>
            </a:r>
            <a:r>
              <a:rPr lang="fr-BE" dirty="0" smtClean="0"/>
              <a:t> expert screening </a:t>
            </a:r>
            <a:r>
              <a:rPr lang="fr-BE" dirty="0" err="1" smtClean="0"/>
              <a:t>regarding</a:t>
            </a:r>
            <a:r>
              <a:rPr lang="fr-BE" dirty="0" smtClean="0"/>
              <a:t> </a:t>
            </a:r>
            <a:r>
              <a:rPr lang="fr-BE" dirty="0" err="1" smtClean="0"/>
              <a:t>potential</a:t>
            </a:r>
            <a:r>
              <a:rPr lang="fr-BE" dirty="0" smtClean="0"/>
              <a:t> </a:t>
            </a:r>
            <a:r>
              <a:rPr lang="fr-BE" dirty="0" err="1" smtClean="0"/>
              <a:t>conflict</a:t>
            </a:r>
            <a:r>
              <a:rPr lang="fr-BE" dirty="0" smtClean="0"/>
              <a:t> of </a:t>
            </a:r>
            <a:r>
              <a:rPr lang="fr-BE" dirty="0" err="1" smtClean="0"/>
              <a:t>interest</a:t>
            </a:r>
            <a:r>
              <a:rPr lang="fr-BE" dirty="0" smtClean="0"/>
              <a:t>!</a:t>
            </a:r>
          </a:p>
          <a:p>
            <a:r>
              <a:rPr lang="fr-BE" dirty="0" smtClean="0"/>
              <a:t>Consensus phase</a:t>
            </a:r>
          </a:p>
          <a:p>
            <a:r>
              <a:rPr lang="fr-BE" dirty="0" err="1" smtClean="0"/>
              <a:t>Ranking</a:t>
            </a:r>
            <a:r>
              <a:rPr lang="fr-BE" dirty="0" smtClean="0"/>
              <a:t> per budget line</a:t>
            </a:r>
          </a:p>
          <a:p>
            <a:r>
              <a:rPr lang="fr-BE" dirty="0" smtClean="0"/>
              <a:t>Notification</a:t>
            </a:r>
          </a:p>
          <a:p>
            <a:r>
              <a:rPr lang="fr-BE" dirty="0" smtClean="0"/>
              <a:t>Grant Agreement </a:t>
            </a:r>
            <a:r>
              <a:rPr lang="fr-BE" dirty="0" err="1" smtClean="0"/>
              <a:t>Preparation</a:t>
            </a:r>
            <a:endParaRPr lang="fr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Evaluation</a:t>
            </a:r>
            <a:r>
              <a:rPr lang="fr-BE" dirty="0" smtClean="0"/>
              <a:t> </a:t>
            </a:r>
            <a:r>
              <a:rPr lang="fr-BE" dirty="0" err="1" smtClean="0"/>
              <a:t>process</a:t>
            </a:r>
            <a:r>
              <a:rPr lang="fr-BE" dirty="0" smtClean="0"/>
              <a:t> (single stage)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3299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Funding &amp; Tender Portal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79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256719"/>
            <a:ext cx="10515600" cy="11274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How does Funding &amp; Tender Portal work?</a:t>
            </a:r>
            <a:endParaRPr lang="en-US" sz="3600" dirty="0"/>
          </a:p>
        </p:txBody>
      </p:sp>
      <p:pic>
        <p:nvPicPr>
          <p:cNvPr id="25" name="Picture 24"/>
          <p:cNvPicPr/>
          <p:nvPr/>
        </p:nvPicPr>
        <p:blipFill rotWithShape="1">
          <a:blip r:embed="rId2"/>
          <a:srcRect l="998" t="9837" r="1617" b="8017"/>
          <a:stretch/>
        </p:blipFill>
        <p:spPr bwMode="auto">
          <a:xfrm>
            <a:off x="1725282" y="1789471"/>
            <a:ext cx="8490433" cy="426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44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256719"/>
            <a:ext cx="10515600" cy="11274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How does Funding &amp; Tenders Portal work?</a:t>
            </a:r>
            <a:endParaRPr lang="en-US" sz="3600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662" t="8733" r="2504" b="8017"/>
          <a:stretch/>
        </p:blipFill>
        <p:spPr bwMode="auto">
          <a:xfrm>
            <a:off x="1623104" y="1612489"/>
            <a:ext cx="8716575" cy="4523767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Oval 7"/>
          <p:cNvSpPr/>
          <p:nvPr/>
        </p:nvSpPr>
        <p:spPr>
          <a:xfrm>
            <a:off x="7157883" y="3185345"/>
            <a:ext cx="455437" cy="2264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836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Information sources and support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70722" y="1565955"/>
            <a:ext cx="4486627" cy="407161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6726179" y="730286"/>
            <a:ext cx="4608513" cy="5439285"/>
          </a:xfrm>
        </p:spPr>
        <p:txBody>
          <a:bodyPr/>
          <a:lstStyle/>
          <a:p>
            <a:pPr marL="0" indent="0">
              <a:buClr>
                <a:srgbClr val="80C42F"/>
              </a:buClr>
              <a:buSzPct val="141000"/>
              <a:buNone/>
            </a:pPr>
            <a:endParaRPr lang="en-US" alt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80C42F"/>
              </a:buClr>
              <a:buSzPct val="141000"/>
              <a:buNone/>
            </a:pPr>
            <a:r>
              <a:rPr lang="en-US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well as…</a:t>
            </a:r>
          </a:p>
          <a:p>
            <a:pPr>
              <a:buClr>
                <a:srgbClr val="80C42F"/>
              </a:buClr>
              <a:buSzPct val="141000"/>
            </a:pPr>
            <a:r>
              <a:rPr lang="en-GB" sz="1800" b="1" u="sng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LIFE Info </a:t>
            </a:r>
            <a:r>
              <a:rPr lang="en-GB" sz="1800" b="1" u="sng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Days</a:t>
            </a:r>
            <a:r>
              <a:rPr lang="en-GB" sz="1800" b="1" u="sng" dirty="0" smtClean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  <a:endParaRPr lang="en-US" altLang="en-US" sz="1200" b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80C42F"/>
              </a:buClr>
              <a:buSzPct val="141000"/>
              <a:buNone/>
            </a:pPr>
            <a:endParaRPr lang="en-US" altLang="en-US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80C42F"/>
              </a:buClr>
              <a:buSzPct val="141000"/>
              <a:buNone/>
            </a:pPr>
            <a:r>
              <a:rPr lang="en-US" alt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</a:t>
            </a:r>
            <a:r>
              <a:rPr lang="en-US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databases</a:t>
            </a:r>
          </a:p>
          <a:p>
            <a:pPr>
              <a:buClr>
                <a:srgbClr val="80C42F"/>
              </a:buClr>
              <a:buSzPct val="141000"/>
            </a:pP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CORDIS for H2020</a:t>
            </a:r>
          </a:p>
          <a:p>
            <a:pPr>
              <a:buClr>
                <a:srgbClr val="80C42F"/>
              </a:buClr>
              <a:buSzPct val="141000"/>
            </a:pPr>
            <a:r>
              <a:rPr lang="en-US" alt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 portals: </a:t>
            </a:r>
            <a:r>
              <a:rPr lang="en-US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 </a:t>
            </a: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UP, </a:t>
            </a:r>
            <a:r>
              <a:rPr lang="en-US" alt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ManagEnergy</a:t>
            </a:r>
            <a:endParaRPr lang="en-US" alt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>
                <a:srgbClr val="80C42F"/>
              </a:buClr>
              <a:buSzPct val="141000"/>
            </a:pPr>
            <a:r>
              <a:rPr lang="en-US" alt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CINEA Clean Energy newsletter </a:t>
            </a:r>
            <a:r>
              <a:rPr lang="en-US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(Register </a:t>
            </a: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updates and success </a:t>
            </a:r>
            <a:r>
              <a:rPr lang="en-US" alt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stories)</a:t>
            </a:r>
            <a:endParaRPr lang="en-US" alt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0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3552</TotalTime>
  <Words>330</Words>
  <Application>Microsoft Office PowerPoint</Application>
  <PresentationFormat>Widescreen</PresentationFormat>
  <Paragraphs>75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Verdana</vt:lpstr>
      <vt:lpstr>Wingdings</vt:lpstr>
      <vt:lpstr>Office Theme</vt:lpstr>
      <vt:lpstr>LIFE Clean Energy Transition  sub-programme </vt:lpstr>
      <vt:lpstr>Evaluation Process</vt:lpstr>
      <vt:lpstr>Structure of a proposal</vt:lpstr>
      <vt:lpstr>PowerPoint Presentation</vt:lpstr>
      <vt:lpstr>Evaluation process (single stage)</vt:lpstr>
      <vt:lpstr>Funding &amp; Tender Portal</vt:lpstr>
      <vt:lpstr> How does Funding &amp; Tender Portal work?</vt:lpstr>
      <vt:lpstr> How does Funding &amp; Tenders Portal work?</vt:lpstr>
      <vt:lpstr>Information sources and support</vt:lpstr>
      <vt:lpstr>PowerPoint Presentation</vt:lpstr>
      <vt:lpstr>  Expert database</vt:lpstr>
      <vt:lpstr>Keep in touch with us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JAHN Anette (CINEA)</cp:lastModifiedBy>
  <cp:revision>146</cp:revision>
  <dcterms:created xsi:type="dcterms:W3CDTF">2019-08-09T12:06:42Z</dcterms:created>
  <dcterms:modified xsi:type="dcterms:W3CDTF">2021-06-14T15:51:07Z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