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298" r:id="rId3"/>
    <p:sldId id="299" r:id="rId4"/>
    <p:sldId id="302" r:id="rId5"/>
    <p:sldId id="296" r:id="rId6"/>
    <p:sldId id="300" r:id="rId7"/>
    <p:sldId id="285" r:id="rId8"/>
    <p:sldId id="297" r:id="rId9"/>
    <p:sldId id="294" r:id="rId10"/>
    <p:sldId id="301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9" autoAdjust="0"/>
    <p:restoredTop sz="86325" autoAdjust="0"/>
  </p:normalViewPr>
  <p:slideViewPr>
    <p:cSldViewPr snapToGrid="0">
      <p:cViewPr varScale="1">
        <p:scale>
          <a:sx n="54" d="100"/>
          <a:sy n="54" d="100"/>
        </p:scale>
        <p:origin x="888" y="56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3B9594-8064-45DF-BE43-5E5E682072BD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43B76FE-2952-47A0-B6FC-D8C402E1309E}">
      <dgm:prSet phldrT="[Text]" custT="1"/>
      <dgm:spPr/>
      <dgm:t>
        <a:bodyPr/>
        <a:lstStyle/>
        <a:p>
          <a:pPr algn="l"/>
          <a:r>
            <a:rPr lang="en-US" sz="2000" b="1" dirty="0" smtClean="0"/>
            <a:t>For Direct Investments</a:t>
          </a:r>
        </a:p>
        <a:p>
          <a:pPr algn="l"/>
          <a:endParaRPr lang="en-US" sz="1800" dirty="0" smtClean="0"/>
        </a:p>
        <a:p>
          <a:pPr algn="l"/>
          <a:r>
            <a:rPr lang="en-US" sz="1800" dirty="0" smtClean="0"/>
            <a:t>- Recovery and Resilient Facility</a:t>
          </a:r>
        </a:p>
        <a:p>
          <a:pPr algn="l"/>
          <a:r>
            <a:rPr lang="en-US" sz="1800" dirty="0" smtClean="0"/>
            <a:t>- Cohesion Policy Funds (ERDF, ESF)</a:t>
          </a:r>
        </a:p>
        <a:p>
          <a:pPr algn="l"/>
          <a:r>
            <a:rPr lang="en-US" sz="1800" dirty="0" smtClean="0"/>
            <a:t>- Just Transition Mechanism - JTF</a:t>
          </a:r>
          <a:endParaRPr lang="en-US" sz="2000" dirty="0"/>
        </a:p>
      </dgm:t>
    </dgm:pt>
    <dgm:pt modelId="{C04D30E6-89BB-4FFF-B3E4-2520A53D7019}" type="parTrans" cxnId="{503095F3-6A45-477E-9E1F-303FDA83A1A5}">
      <dgm:prSet/>
      <dgm:spPr/>
      <dgm:t>
        <a:bodyPr/>
        <a:lstStyle/>
        <a:p>
          <a:endParaRPr lang="en-US"/>
        </a:p>
      </dgm:t>
    </dgm:pt>
    <dgm:pt modelId="{BE35527E-84CD-4107-BBF9-2240664035A3}" type="sibTrans" cxnId="{503095F3-6A45-477E-9E1F-303FDA83A1A5}">
      <dgm:prSet/>
      <dgm:spPr/>
      <dgm:t>
        <a:bodyPr/>
        <a:lstStyle/>
        <a:p>
          <a:endParaRPr lang="en-US"/>
        </a:p>
      </dgm:t>
    </dgm:pt>
    <dgm:pt modelId="{230BDC79-A1B0-462C-9C56-7F51B1D02D66}">
      <dgm:prSet phldrT="[Text]" custT="1"/>
      <dgm:spPr/>
      <dgm:t>
        <a:bodyPr/>
        <a:lstStyle/>
        <a:p>
          <a:pPr algn="l"/>
          <a:r>
            <a:rPr lang="en-US" sz="2000" b="1" dirty="0" smtClean="0"/>
            <a:t>For Technical Assistance and Advisory</a:t>
          </a:r>
        </a:p>
        <a:p>
          <a:pPr algn="l"/>
          <a:r>
            <a:rPr lang="en-US" sz="2000" b="1" dirty="0" smtClean="0"/>
            <a:t>  </a:t>
          </a:r>
        </a:p>
        <a:p>
          <a:pPr algn="l"/>
          <a:r>
            <a:rPr lang="en-US" sz="1800" b="0" dirty="0" smtClean="0"/>
            <a:t>-</a:t>
          </a:r>
          <a:r>
            <a:rPr lang="en-US" sz="2000" b="1" dirty="0" smtClean="0"/>
            <a:t> </a:t>
          </a:r>
          <a:r>
            <a:rPr lang="en-US" sz="1800" b="0" dirty="0" smtClean="0"/>
            <a:t>ELENA Facility</a:t>
          </a:r>
        </a:p>
        <a:p>
          <a:pPr algn="l"/>
          <a:r>
            <a:rPr lang="en-US" sz="1800" b="0" dirty="0" smtClean="0"/>
            <a:t>- Technical Support – Cohesion Policy</a:t>
          </a:r>
          <a:endParaRPr lang="en-US" sz="1800" b="0" dirty="0"/>
        </a:p>
      </dgm:t>
    </dgm:pt>
    <dgm:pt modelId="{1BD1143C-CFAD-4957-9798-417732C16311}" type="parTrans" cxnId="{F27405BA-32B4-4AF4-B9B8-403B83E1733C}">
      <dgm:prSet/>
      <dgm:spPr/>
      <dgm:t>
        <a:bodyPr/>
        <a:lstStyle/>
        <a:p>
          <a:endParaRPr lang="en-US"/>
        </a:p>
      </dgm:t>
    </dgm:pt>
    <dgm:pt modelId="{659B4B2F-6271-4F70-8711-6CE722DEB263}" type="sibTrans" cxnId="{F27405BA-32B4-4AF4-B9B8-403B83E1733C}">
      <dgm:prSet/>
      <dgm:spPr/>
      <dgm:t>
        <a:bodyPr/>
        <a:lstStyle/>
        <a:p>
          <a:endParaRPr lang="en-US"/>
        </a:p>
      </dgm:t>
    </dgm:pt>
    <dgm:pt modelId="{FC3734F1-E20E-486A-86F3-9C27A92607AA}">
      <dgm:prSet custT="1"/>
      <dgm:spPr/>
      <dgm:t>
        <a:bodyPr anchor="ctr" anchorCtr="0"/>
        <a:lstStyle/>
        <a:p>
          <a:pPr algn="l">
            <a:spcBef>
              <a:spcPct val="0"/>
            </a:spcBef>
            <a:spcAft>
              <a:spcPct val="35000"/>
            </a:spcAft>
          </a:pPr>
          <a:endParaRPr lang="en-US" sz="2000" b="1" dirty="0" smtClean="0"/>
        </a:p>
        <a:p>
          <a:pPr algn="l">
            <a:spcBef>
              <a:spcPct val="0"/>
            </a:spcBef>
            <a:spcAft>
              <a:spcPct val="35000"/>
            </a:spcAft>
          </a:pPr>
          <a:r>
            <a:rPr lang="en-US" sz="2000" b="1" dirty="0" smtClean="0"/>
            <a:t>To leverage private investments</a:t>
          </a:r>
        </a:p>
        <a:p>
          <a:pPr algn="l">
            <a:spcBef>
              <a:spcPct val="0"/>
            </a:spcBef>
            <a:spcAft>
              <a:spcPct val="35000"/>
            </a:spcAft>
          </a:pPr>
          <a:endParaRPr lang="en-US" sz="2000" b="1" dirty="0" smtClean="0"/>
        </a:p>
        <a:p>
          <a:pPr algn="l">
            <a:spcBef>
              <a:spcPts val="0"/>
            </a:spcBef>
            <a:spcAft>
              <a:spcPts val="840"/>
            </a:spcAft>
          </a:pPr>
          <a:r>
            <a:rPr lang="en-US" sz="1800" spc="20" baseline="0" dirty="0" smtClean="0"/>
            <a:t>- </a:t>
          </a:r>
          <a:r>
            <a:rPr lang="en-US" sz="1800" spc="20" baseline="0" dirty="0" smtClean="0"/>
            <a:t>EIB- </a:t>
          </a:r>
          <a:r>
            <a:rPr lang="en-US" sz="1800" spc="20" baseline="0" dirty="0" err="1" smtClean="0"/>
            <a:t>InvestEU</a:t>
          </a:r>
          <a:r>
            <a:rPr lang="en-US" sz="1800" spc="20" baseline="0" dirty="0" smtClean="0"/>
            <a:t> </a:t>
          </a:r>
          <a:r>
            <a:rPr lang="en-US" sz="1800" spc="20" baseline="0" dirty="0" smtClean="0"/>
            <a:t>(Sustainable Infrastructure window and SMEs window)</a:t>
          </a:r>
        </a:p>
        <a:p>
          <a:pPr algn="l">
            <a:spcBef>
              <a:spcPts val="0"/>
            </a:spcBef>
            <a:spcAft>
              <a:spcPts val="840"/>
            </a:spcAft>
          </a:pPr>
          <a:endParaRPr lang="en-US" sz="1800" dirty="0"/>
        </a:p>
      </dgm:t>
    </dgm:pt>
    <dgm:pt modelId="{FA022576-94CD-456E-803D-4B385BAD6C50}" type="parTrans" cxnId="{C2B3B7FF-5147-46EE-8C1B-A06024A6109A}">
      <dgm:prSet/>
      <dgm:spPr/>
      <dgm:t>
        <a:bodyPr/>
        <a:lstStyle/>
        <a:p>
          <a:endParaRPr lang="en-US"/>
        </a:p>
      </dgm:t>
    </dgm:pt>
    <dgm:pt modelId="{15BAD345-1946-4068-A4B8-8333A372AEB1}" type="sibTrans" cxnId="{C2B3B7FF-5147-46EE-8C1B-A06024A6109A}">
      <dgm:prSet/>
      <dgm:spPr/>
      <dgm:t>
        <a:bodyPr/>
        <a:lstStyle/>
        <a:p>
          <a:endParaRPr lang="en-US"/>
        </a:p>
      </dgm:t>
    </dgm:pt>
    <dgm:pt modelId="{DF361A89-CF8A-4730-9EE4-87AFF5E3AD20}">
      <dgm:prSet custT="1"/>
      <dgm:spPr/>
      <dgm:t>
        <a:bodyPr anchor="t" anchorCtr="0"/>
        <a:lstStyle/>
        <a:p>
          <a:pPr algn="l"/>
          <a:r>
            <a:rPr lang="en-US" sz="2000" b="1" dirty="0" smtClean="0"/>
            <a:t>For Research &amp; Innovation</a:t>
          </a:r>
        </a:p>
        <a:p>
          <a:pPr algn="l"/>
          <a:endParaRPr lang="en-US" sz="2000" b="1" dirty="0" smtClean="0"/>
        </a:p>
        <a:p>
          <a:pPr algn="l"/>
          <a:r>
            <a:rPr lang="en-US" sz="1800" b="0" i="0" dirty="0" smtClean="0"/>
            <a:t>Horizon Europe </a:t>
          </a:r>
        </a:p>
        <a:p>
          <a:pPr algn="l"/>
          <a:r>
            <a:rPr lang="en-US" sz="1800" b="0" i="0" dirty="0" smtClean="0"/>
            <a:t>Cluster 5 - Destination 4 : Buildings and Industry </a:t>
          </a:r>
          <a:endParaRPr lang="en-US" sz="1800" b="0" i="0" dirty="0"/>
        </a:p>
      </dgm:t>
    </dgm:pt>
    <dgm:pt modelId="{84AD4D20-4339-4E8A-B876-FFA5B1295CA0}" type="parTrans" cxnId="{7BD87712-8AF8-463C-A957-B5F52BA0C972}">
      <dgm:prSet/>
      <dgm:spPr/>
      <dgm:t>
        <a:bodyPr/>
        <a:lstStyle/>
        <a:p>
          <a:endParaRPr lang="en-US"/>
        </a:p>
      </dgm:t>
    </dgm:pt>
    <dgm:pt modelId="{77A72B5D-039E-4C0B-B485-38F9C3D016C1}" type="sibTrans" cxnId="{7BD87712-8AF8-463C-A957-B5F52BA0C972}">
      <dgm:prSet/>
      <dgm:spPr/>
      <dgm:t>
        <a:bodyPr/>
        <a:lstStyle/>
        <a:p>
          <a:endParaRPr lang="en-US"/>
        </a:p>
      </dgm:t>
    </dgm:pt>
    <dgm:pt modelId="{E7E5B255-CD8E-4696-92DE-C9B589068B18}">
      <dgm:prSet custT="1"/>
      <dgm:spPr/>
      <dgm:t>
        <a:bodyPr/>
        <a:lstStyle/>
        <a:p>
          <a:pPr algn="l"/>
          <a:endParaRPr lang="en-US" sz="2000" b="1" dirty="0" smtClean="0"/>
        </a:p>
        <a:p>
          <a:pPr algn="l"/>
          <a:r>
            <a:rPr lang="en-US" sz="2000" b="1" dirty="0" smtClean="0"/>
            <a:t>To address Market Barriers</a:t>
          </a:r>
        </a:p>
        <a:p>
          <a:pPr algn="l"/>
          <a:endParaRPr lang="en-US" sz="2000" b="0" dirty="0" smtClean="0"/>
        </a:p>
        <a:p>
          <a:pPr algn="l"/>
          <a:r>
            <a:rPr lang="en-US" sz="1800" b="0" dirty="0" smtClean="0"/>
            <a:t>- LIFE – Clean Energy Transition &amp; Climate Mitigation and Adaptation</a:t>
          </a:r>
        </a:p>
        <a:p>
          <a:pPr algn="l"/>
          <a:r>
            <a:rPr lang="en-US" sz="1800" b="0" dirty="0" smtClean="0"/>
            <a:t>- LIFE – Circular Economy &amp; Quality of Life</a:t>
          </a:r>
        </a:p>
        <a:p>
          <a:pPr algn="l"/>
          <a:endParaRPr lang="en-US" sz="1800" b="0" dirty="0" smtClean="0"/>
        </a:p>
      </dgm:t>
    </dgm:pt>
    <dgm:pt modelId="{E13BD794-D7C9-4D7E-B9EA-47B074D061FE}" type="parTrans" cxnId="{F4495DB7-1639-4C7E-BA95-582157726497}">
      <dgm:prSet/>
      <dgm:spPr/>
      <dgm:t>
        <a:bodyPr/>
        <a:lstStyle/>
        <a:p>
          <a:endParaRPr lang="en-US"/>
        </a:p>
      </dgm:t>
    </dgm:pt>
    <dgm:pt modelId="{00C0A5F5-6A08-469A-BEE2-AF0C1350973F}" type="sibTrans" cxnId="{F4495DB7-1639-4C7E-BA95-582157726497}">
      <dgm:prSet/>
      <dgm:spPr/>
      <dgm:t>
        <a:bodyPr/>
        <a:lstStyle/>
        <a:p>
          <a:endParaRPr lang="en-US"/>
        </a:p>
      </dgm:t>
    </dgm:pt>
    <dgm:pt modelId="{D1D10299-95EC-4988-85A2-B12C5AAB1A7A}" type="pres">
      <dgm:prSet presAssocID="{2A3B9594-8064-45DF-BE43-5E5E682072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A5C43-01E2-4E16-9E1A-E79092E903F3}" type="pres">
      <dgm:prSet presAssocID="{443B76FE-2952-47A0-B6FC-D8C402E1309E}" presName="node" presStyleLbl="node1" presStyleIdx="0" presStyleCnt="5" custLinFactNeighborX="15047" custLinFactNeighborY="29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670B5-E248-4ABE-94C9-6B366E446FD9}" type="pres">
      <dgm:prSet presAssocID="{BE35527E-84CD-4107-BBF9-2240664035A3}" presName="sibTrans" presStyleCnt="0"/>
      <dgm:spPr/>
    </dgm:pt>
    <dgm:pt modelId="{1E46D16A-5ADE-44CF-A037-C8E6BC8FD99E}" type="pres">
      <dgm:prSet presAssocID="{FC3734F1-E20E-486A-86F3-9C27A92607A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662BC4-4C28-48FB-9652-B22A35FF73AA}" type="pres">
      <dgm:prSet presAssocID="{15BAD345-1946-4068-A4B8-8333A372AEB1}" presName="sibTrans" presStyleCnt="0"/>
      <dgm:spPr/>
    </dgm:pt>
    <dgm:pt modelId="{653D0A27-971C-4671-AEA6-8FA1100C6F91}" type="pres">
      <dgm:prSet presAssocID="{DF361A89-CF8A-4730-9EE4-87AFF5E3AD20}" presName="node" presStyleLbl="node1" presStyleIdx="2" presStyleCnt="5" custScaleX="964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CC3B06-7CDA-49F6-8E04-7B520DFE99BE}" type="pres">
      <dgm:prSet presAssocID="{77A72B5D-039E-4C0B-B485-38F9C3D016C1}" presName="sibTrans" presStyleCnt="0"/>
      <dgm:spPr/>
    </dgm:pt>
    <dgm:pt modelId="{BDA1EB6F-A67D-434E-84F6-4877458DEBA6}" type="pres">
      <dgm:prSet presAssocID="{E7E5B255-CD8E-4696-92DE-C9B589068B1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B04BE4-79F9-4AF9-A260-13AD4E4B78E8}" type="pres">
      <dgm:prSet presAssocID="{00C0A5F5-6A08-469A-BEE2-AF0C1350973F}" presName="sibTrans" presStyleCnt="0"/>
      <dgm:spPr/>
    </dgm:pt>
    <dgm:pt modelId="{81AF02D0-1424-421A-B5D0-3436C8757DAF}" type="pres">
      <dgm:prSet presAssocID="{230BDC79-A1B0-462C-9C56-7F51B1D02D6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D87712-8AF8-463C-A957-B5F52BA0C972}" srcId="{2A3B9594-8064-45DF-BE43-5E5E682072BD}" destId="{DF361A89-CF8A-4730-9EE4-87AFF5E3AD20}" srcOrd="2" destOrd="0" parTransId="{84AD4D20-4339-4E8A-B876-FFA5B1295CA0}" sibTransId="{77A72B5D-039E-4C0B-B485-38F9C3D016C1}"/>
    <dgm:cxn modelId="{7022A3A7-8231-46C7-A0CF-FC4458F57981}" type="presOf" srcId="{E7E5B255-CD8E-4696-92DE-C9B589068B18}" destId="{BDA1EB6F-A67D-434E-84F6-4877458DEBA6}" srcOrd="0" destOrd="0" presId="urn:microsoft.com/office/officeart/2005/8/layout/hList6"/>
    <dgm:cxn modelId="{503095F3-6A45-477E-9E1F-303FDA83A1A5}" srcId="{2A3B9594-8064-45DF-BE43-5E5E682072BD}" destId="{443B76FE-2952-47A0-B6FC-D8C402E1309E}" srcOrd="0" destOrd="0" parTransId="{C04D30E6-89BB-4FFF-B3E4-2520A53D7019}" sibTransId="{BE35527E-84CD-4107-BBF9-2240664035A3}"/>
    <dgm:cxn modelId="{90D23BB1-E094-49B1-BD4E-83972D0201F4}" type="presOf" srcId="{230BDC79-A1B0-462C-9C56-7F51B1D02D66}" destId="{81AF02D0-1424-421A-B5D0-3436C8757DAF}" srcOrd="0" destOrd="0" presId="urn:microsoft.com/office/officeart/2005/8/layout/hList6"/>
    <dgm:cxn modelId="{C2B3B7FF-5147-46EE-8C1B-A06024A6109A}" srcId="{2A3B9594-8064-45DF-BE43-5E5E682072BD}" destId="{FC3734F1-E20E-486A-86F3-9C27A92607AA}" srcOrd="1" destOrd="0" parTransId="{FA022576-94CD-456E-803D-4B385BAD6C50}" sibTransId="{15BAD345-1946-4068-A4B8-8333A372AEB1}"/>
    <dgm:cxn modelId="{B6ED476E-D500-4EB0-AE65-C0B75D994E92}" type="presOf" srcId="{443B76FE-2952-47A0-B6FC-D8C402E1309E}" destId="{9CBA5C43-01E2-4E16-9E1A-E79092E903F3}" srcOrd="0" destOrd="0" presId="urn:microsoft.com/office/officeart/2005/8/layout/hList6"/>
    <dgm:cxn modelId="{B3459EA5-E0E2-4BD9-AB0C-11E67E5BD89B}" type="presOf" srcId="{DF361A89-CF8A-4730-9EE4-87AFF5E3AD20}" destId="{653D0A27-971C-4671-AEA6-8FA1100C6F91}" srcOrd="0" destOrd="0" presId="urn:microsoft.com/office/officeart/2005/8/layout/hList6"/>
    <dgm:cxn modelId="{F27405BA-32B4-4AF4-B9B8-403B83E1733C}" srcId="{2A3B9594-8064-45DF-BE43-5E5E682072BD}" destId="{230BDC79-A1B0-462C-9C56-7F51B1D02D66}" srcOrd="4" destOrd="0" parTransId="{1BD1143C-CFAD-4957-9798-417732C16311}" sibTransId="{659B4B2F-6271-4F70-8711-6CE722DEB263}"/>
    <dgm:cxn modelId="{F4495DB7-1639-4C7E-BA95-582157726497}" srcId="{2A3B9594-8064-45DF-BE43-5E5E682072BD}" destId="{E7E5B255-CD8E-4696-92DE-C9B589068B18}" srcOrd="3" destOrd="0" parTransId="{E13BD794-D7C9-4D7E-B9EA-47B074D061FE}" sibTransId="{00C0A5F5-6A08-469A-BEE2-AF0C1350973F}"/>
    <dgm:cxn modelId="{B47D33D8-DC71-439D-A4CD-461016F2DEAA}" type="presOf" srcId="{FC3734F1-E20E-486A-86F3-9C27A92607AA}" destId="{1E46D16A-5ADE-44CF-A037-C8E6BC8FD99E}" srcOrd="0" destOrd="0" presId="urn:microsoft.com/office/officeart/2005/8/layout/hList6"/>
    <dgm:cxn modelId="{223EAAF3-ACF0-4A13-B1C7-80DBED86BFD7}" type="presOf" srcId="{2A3B9594-8064-45DF-BE43-5E5E682072BD}" destId="{D1D10299-95EC-4988-85A2-B12C5AAB1A7A}" srcOrd="0" destOrd="0" presId="urn:microsoft.com/office/officeart/2005/8/layout/hList6"/>
    <dgm:cxn modelId="{42FCFAAD-5D02-4870-999B-979A5E4B440C}" type="presParOf" srcId="{D1D10299-95EC-4988-85A2-B12C5AAB1A7A}" destId="{9CBA5C43-01E2-4E16-9E1A-E79092E903F3}" srcOrd="0" destOrd="0" presId="urn:microsoft.com/office/officeart/2005/8/layout/hList6"/>
    <dgm:cxn modelId="{51EBAFDB-2FE8-45DD-915F-9065381BCDD1}" type="presParOf" srcId="{D1D10299-95EC-4988-85A2-B12C5AAB1A7A}" destId="{4FE670B5-E248-4ABE-94C9-6B366E446FD9}" srcOrd="1" destOrd="0" presId="urn:microsoft.com/office/officeart/2005/8/layout/hList6"/>
    <dgm:cxn modelId="{CB84A729-70E3-4485-B89D-7AE10F8D63AE}" type="presParOf" srcId="{D1D10299-95EC-4988-85A2-B12C5AAB1A7A}" destId="{1E46D16A-5ADE-44CF-A037-C8E6BC8FD99E}" srcOrd="2" destOrd="0" presId="urn:microsoft.com/office/officeart/2005/8/layout/hList6"/>
    <dgm:cxn modelId="{7E4DE029-D4CA-449D-94E7-505685853D5E}" type="presParOf" srcId="{D1D10299-95EC-4988-85A2-B12C5AAB1A7A}" destId="{07662BC4-4C28-48FB-9652-B22A35FF73AA}" srcOrd="3" destOrd="0" presId="urn:microsoft.com/office/officeart/2005/8/layout/hList6"/>
    <dgm:cxn modelId="{53C541E8-BB18-4162-A8C7-ED87439639BF}" type="presParOf" srcId="{D1D10299-95EC-4988-85A2-B12C5AAB1A7A}" destId="{653D0A27-971C-4671-AEA6-8FA1100C6F91}" srcOrd="4" destOrd="0" presId="urn:microsoft.com/office/officeart/2005/8/layout/hList6"/>
    <dgm:cxn modelId="{AF602301-1C0E-41C1-B5F4-2FC499729C98}" type="presParOf" srcId="{D1D10299-95EC-4988-85A2-B12C5AAB1A7A}" destId="{9FCC3B06-7CDA-49F6-8E04-7B520DFE99BE}" srcOrd="5" destOrd="0" presId="urn:microsoft.com/office/officeart/2005/8/layout/hList6"/>
    <dgm:cxn modelId="{A43F67E6-D5E4-4265-BEBE-220EA97114A7}" type="presParOf" srcId="{D1D10299-95EC-4988-85A2-B12C5AAB1A7A}" destId="{BDA1EB6F-A67D-434E-84F6-4877458DEBA6}" srcOrd="6" destOrd="0" presId="urn:microsoft.com/office/officeart/2005/8/layout/hList6"/>
    <dgm:cxn modelId="{B6F0FF9E-7905-4CE7-9CDB-35D4C3FDCBFA}" type="presParOf" srcId="{D1D10299-95EC-4988-85A2-B12C5AAB1A7A}" destId="{C6B04BE4-79F9-4AF9-A260-13AD4E4B78E8}" srcOrd="7" destOrd="0" presId="urn:microsoft.com/office/officeart/2005/8/layout/hList6"/>
    <dgm:cxn modelId="{494C9BE0-8E11-4630-B06D-B60C13656759}" type="presParOf" srcId="{D1D10299-95EC-4988-85A2-B12C5AAB1A7A}" destId="{81AF02D0-1424-421A-B5D0-3436C8757DAF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BA5C43-01E2-4E16-9E1A-E79092E903F3}">
      <dsp:nvSpPr>
        <dsp:cNvPr id="0" name=""/>
        <dsp:cNvSpPr/>
      </dsp:nvSpPr>
      <dsp:spPr>
        <a:xfrm rot="16200000">
          <a:off x="-1354360" y="1378631"/>
          <a:ext cx="4873115" cy="2115852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For Direct Investments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 Recovery and Resilient Facility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 Cohesion Policy Funds (ERDF, ESF)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 Just Transition Mechanism - JTF</a:t>
          </a:r>
          <a:endParaRPr lang="en-US" sz="2000" kern="1200" dirty="0"/>
        </a:p>
      </dsp:txBody>
      <dsp:txXfrm rot="5400000">
        <a:off x="24271" y="974623"/>
        <a:ext cx="2115852" cy="2923869"/>
      </dsp:txXfrm>
    </dsp:sp>
    <dsp:sp modelId="{1E46D16A-5ADE-44CF-A037-C8E6BC8FD99E}">
      <dsp:nvSpPr>
        <dsp:cNvPr id="0" name=""/>
        <dsp:cNvSpPr/>
      </dsp:nvSpPr>
      <dsp:spPr>
        <a:xfrm rot="16200000">
          <a:off x="896303" y="1378631"/>
          <a:ext cx="4873115" cy="2115852"/>
        </a:xfrm>
        <a:prstGeom prst="flowChartManualOperation">
          <a:avLst/>
        </a:prstGeom>
        <a:solidFill>
          <a:schemeClr val="accent3">
            <a:hueOff val="-1954741"/>
            <a:satOff val="2773"/>
            <a:lumOff val="30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To leverage private investments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840"/>
            </a:spcAft>
          </a:pPr>
          <a:r>
            <a:rPr lang="en-US" sz="1800" kern="1200" spc="20" baseline="0" dirty="0" smtClean="0"/>
            <a:t>- </a:t>
          </a:r>
          <a:r>
            <a:rPr lang="en-US" sz="1800" kern="1200" spc="20" baseline="0" dirty="0" smtClean="0"/>
            <a:t>EIB- </a:t>
          </a:r>
          <a:r>
            <a:rPr lang="en-US" sz="1800" kern="1200" spc="20" baseline="0" dirty="0" err="1" smtClean="0"/>
            <a:t>InvestEU</a:t>
          </a:r>
          <a:r>
            <a:rPr lang="en-US" sz="1800" kern="1200" spc="20" baseline="0" dirty="0" smtClean="0"/>
            <a:t> </a:t>
          </a:r>
          <a:r>
            <a:rPr lang="en-US" sz="1800" kern="1200" spc="20" baseline="0" dirty="0" smtClean="0"/>
            <a:t>(Sustainable Infrastructure window and SMEs window)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840"/>
            </a:spcAft>
          </a:pPr>
          <a:endParaRPr lang="en-US" sz="1800" kern="1200" dirty="0"/>
        </a:p>
      </dsp:txBody>
      <dsp:txXfrm rot="5400000">
        <a:off x="2274934" y="974623"/>
        <a:ext cx="2115852" cy="2923869"/>
      </dsp:txXfrm>
    </dsp:sp>
    <dsp:sp modelId="{653D0A27-971C-4671-AEA6-8FA1100C6F91}">
      <dsp:nvSpPr>
        <dsp:cNvPr id="0" name=""/>
        <dsp:cNvSpPr/>
      </dsp:nvSpPr>
      <dsp:spPr>
        <a:xfrm rot="16200000">
          <a:off x="3133193" y="1416283"/>
          <a:ext cx="4873115" cy="2040549"/>
        </a:xfrm>
        <a:prstGeom prst="flowChartManualOperation">
          <a:avLst/>
        </a:prstGeom>
        <a:solidFill>
          <a:schemeClr val="accent3">
            <a:hueOff val="-3909483"/>
            <a:satOff val="5547"/>
            <a:lumOff val="60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For Research &amp; Innovation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smtClean="0"/>
            <a:t>Horizon Europe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smtClean="0"/>
            <a:t>Cluster 5 - Destination 4 : Buildings and Industry </a:t>
          </a:r>
          <a:endParaRPr lang="en-US" sz="1800" b="0" i="0" kern="1200" dirty="0"/>
        </a:p>
      </dsp:txBody>
      <dsp:txXfrm rot="5400000">
        <a:off x="4549476" y="974623"/>
        <a:ext cx="2040549" cy="2923869"/>
      </dsp:txXfrm>
    </dsp:sp>
    <dsp:sp modelId="{BDA1EB6F-A67D-434E-84F6-4877458DEBA6}">
      <dsp:nvSpPr>
        <dsp:cNvPr id="0" name=""/>
        <dsp:cNvSpPr/>
      </dsp:nvSpPr>
      <dsp:spPr>
        <a:xfrm rot="16200000">
          <a:off x="5370083" y="1378631"/>
          <a:ext cx="4873115" cy="2115852"/>
        </a:xfrm>
        <a:prstGeom prst="flowChartManualOperation">
          <a:avLst/>
        </a:prstGeom>
        <a:solidFill>
          <a:schemeClr val="accent3">
            <a:hueOff val="-5864224"/>
            <a:satOff val="8320"/>
            <a:lumOff val="91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To address Market Barriers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- LIFE – Clean Energy Transition &amp; Climate Mitigation and Adaptation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- LIFE – Circular Economy &amp; Quality of Life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0" kern="1200" dirty="0" smtClean="0"/>
        </a:p>
      </dsp:txBody>
      <dsp:txXfrm rot="5400000">
        <a:off x="6748714" y="974623"/>
        <a:ext cx="2115852" cy="2923869"/>
      </dsp:txXfrm>
    </dsp:sp>
    <dsp:sp modelId="{81AF02D0-1424-421A-B5D0-3436C8757DAF}">
      <dsp:nvSpPr>
        <dsp:cNvPr id="0" name=""/>
        <dsp:cNvSpPr/>
      </dsp:nvSpPr>
      <dsp:spPr>
        <a:xfrm rot="16200000">
          <a:off x="7644625" y="1378631"/>
          <a:ext cx="4873115" cy="2115852"/>
        </a:xfrm>
        <a:prstGeom prst="flowChartManualOperation">
          <a:avLst/>
        </a:prstGeom>
        <a:solidFill>
          <a:schemeClr val="accent3">
            <a:hueOff val="-7818965"/>
            <a:satOff val="11094"/>
            <a:lumOff val="121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For Technical Assistance and Advisory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-</a:t>
          </a:r>
          <a:r>
            <a:rPr lang="en-US" sz="2000" b="1" kern="1200" dirty="0" smtClean="0"/>
            <a:t> </a:t>
          </a:r>
          <a:r>
            <a:rPr lang="en-US" sz="1800" b="0" kern="1200" dirty="0" smtClean="0"/>
            <a:t>ELENA Facility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- Technical Support – Cohesion Policy</a:t>
          </a:r>
          <a:endParaRPr lang="en-US" sz="1800" b="0" kern="1200" dirty="0"/>
        </a:p>
      </dsp:txBody>
      <dsp:txXfrm rot="5400000">
        <a:off x="9023256" y="974623"/>
        <a:ext cx="2115852" cy="2923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7794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119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A10ABE-A680-4844-93AD-123843ACDBD2}" type="slidenum">
              <a:rPr kumimoji="0" lang="fr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2333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6965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653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267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B4F12-F45F-49A8-8A6D-BBE65851843C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89461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baseline="0" dirty="0" smtClean="0"/>
          </a:p>
          <a:p>
            <a:pPr eaLnBrk="1" hangingPunct="1"/>
            <a:endParaRPr lang="en-US" altLang="en-US" baseline="0" dirty="0" smtClean="0"/>
          </a:p>
          <a:p>
            <a:pPr eaLnBrk="1" hangingPunct="1"/>
            <a:endParaRPr lang="en-US" altLang="en-US" b="0" baseline="0" dirty="0" smtClean="0"/>
          </a:p>
          <a:p>
            <a:pPr marL="172614" indent="-172614" defTabSz="920607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defTabSz="920607" fontAlgn="base">
              <a:spcBef>
                <a:spcPct val="30000"/>
              </a:spcBef>
              <a:spcAft>
                <a:spcPct val="0"/>
              </a:spcAft>
              <a:defRPr/>
            </a:pPr>
            <a:endParaRPr lang="en-US" altLang="en-US" baseline="0" dirty="0" smtClean="0"/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B4F12-F45F-49A8-8A6D-BBE65851843C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02929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5804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7454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17837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1546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898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8806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519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742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29949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3674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735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197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2979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8464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3477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6561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135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72425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2455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3476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7">
            <a:extLst>
              <a:ext uri="{FF2B5EF4-FFF2-40B4-BE49-F238E27FC236}">
                <a16:creationId xmlns:a16="http://schemas.microsoft.com/office/drawing/2014/main" id="{7303CE05-FE25-554E-BF29-AC50FA4AC1D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3600000"/>
          </a:xfrm>
          <a:prstGeom prst="rect">
            <a:avLst/>
          </a:prstGeom>
        </p:spPr>
        <p:txBody>
          <a:bodyPr lIns="720000" tIns="0" rIns="720000" bIns="0" anchor="b" anchorCtr="0"/>
          <a:lstStyle>
            <a:lvl1pPr marL="0" indent="0" algn="ctr">
              <a:buNone/>
              <a:defRPr sz="2813" b="0" i="1" cap="none" baseline="0">
                <a:solidFill>
                  <a:srgbClr val="4D9AD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noProof="0" dirty="0" smtClean="0"/>
              <a:t>’Quote’</a:t>
            </a:r>
            <a:endParaRPr lang="en-GB" noProof="0" dirty="0"/>
          </a:p>
        </p:txBody>
      </p:sp>
      <p:sp>
        <p:nvSpPr>
          <p:cNvPr id="4" name="Espace réservé du texte 10">
            <a:extLst>
              <a:ext uri="{FF2B5EF4-FFF2-40B4-BE49-F238E27FC236}">
                <a16:creationId xmlns:a16="http://schemas.microsoft.com/office/drawing/2014/main" id="{38F6EE77-DBE1-F448-BA34-49C00A7FC3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780000"/>
            <a:ext cx="10574867" cy="2538000"/>
          </a:xfrm>
          <a:prstGeom prst="rect">
            <a:avLst/>
          </a:prstGeom>
        </p:spPr>
        <p:txBody>
          <a:bodyPr lIns="720000" tIns="0" rIns="720000" bIns="0"/>
          <a:lstStyle>
            <a:lvl1pPr marL="0" indent="0" algn="r">
              <a:buNone/>
              <a:defRPr sz="1406" i="1" cap="none" baseline="0">
                <a:solidFill>
                  <a:srgbClr val="144391"/>
                </a:solidFill>
                <a:latin typeface="Verdana" panose="020B0604030504040204" pitchFamily="34" charset="0"/>
              </a:defRPr>
            </a:lvl1pPr>
          </a:lstStyle>
          <a:p>
            <a:r>
              <a:rPr lang="en-GB" noProof="0" dirty="0" smtClean="0"/>
              <a:t>Signature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40350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6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udiovisual.ec.europa.eu/en/video/I-191551?&amp;lg=O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/>
          <p:cNvSpPr>
            <a:spLocks noGrp="1"/>
          </p:cNvSpPr>
          <p:nvPr>
            <p:ph type="ctrTitle"/>
          </p:nvPr>
        </p:nvSpPr>
        <p:spPr>
          <a:xfrm>
            <a:off x="1065330" y="1272823"/>
            <a:ext cx="10587990" cy="2149523"/>
          </a:xfrm>
        </p:spPr>
        <p:txBody>
          <a:bodyPr>
            <a:noAutofit/>
          </a:bodyPr>
          <a:lstStyle/>
          <a:p>
            <a:pPr algn="ctr"/>
            <a:r>
              <a:rPr lang="en-IE" sz="3600" b="1" i="1" dirty="0" smtClean="0"/>
              <a:t/>
            </a:r>
            <a:br>
              <a:rPr lang="en-IE" sz="3600" b="1" i="1" dirty="0" smtClean="0"/>
            </a:br>
            <a:r>
              <a:rPr lang="en-IE" sz="3600" b="1" i="1" dirty="0" smtClean="0"/>
              <a:t> </a:t>
            </a:r>
            <a:br>
              <a:rPr lang="en-IE" sz="3600" b="1" i="1" dirty="0" smtClean="0"/>
            </a:br>
            <a:r>
              <a:rPr lang="en-IE" sz="4000" b="1" i="1" dirty="0" smtClean="0"/>
              <a:t> </a:t>
            </a:r>
            <a:r>
              <a:rPr lang="en-IE" sz="4000" b="1" i="1" dirty="0" smtClean="0"/>
              <a:t>LIFE-Clean Energy Transition </a:t>
            </a:r>
            <a:r>
              <a:rPr lang="en-IE" sz="4000" b="1" i="1" dirty="0" smtClean="0"/>
              <a:t/>
            </a:r>
            <a:br>
              <a:rPr lang="en-IE" sz="4000" b="1" i="1" dirty="0" smtClean="0"/>
            </a:br>
            <a:r>
              <a:rPr lang="en-IE" sz="4000" i="1" dirty="0" smtClean="0"/>
              <a:t>the policy context </a:t>
            </a:r>
            <a:r>
              <a:rPr lang="en-IE" sz="3600" i="1" dirty="0" smtClean="0"/>
              <a:t>with </a:t>
            </a:r>
            <a:r>
              <a:rPr lang="en-IE" sz="3600" i="1" dirty="0" smtClean="0"/>
              <a:t>focus on:</a:t>
            </a:r>
            <a:br>
              <a:rPr lang="en-IE" sz="3600" i="1" dirty="0" smtClean="0"/>
            </a:br>
            <a:r>
              <a:rPr lang="en-IE" sz="3600" b="1" i="1" dirty="0" smtClean="0"/>
              <a:t>Green Recovery, </a:t>
            </a:r>
            <a:br>
              <a:rPr lang="en-IE" sz="3600" b="1" i="1" dirty="0" smtClean="0"/>
            </a:br>
            <a:r>
              <a:rPr lang="en-IE" sz="3600" b="1" i="1" dirty="0" smtClean="0"/>
              <a:t>Fit455: the revision of the EED and </a:t>
            </a:r>
            <a:br>
              <a:rPr lang="en-IE" sz="3600" b="1" i="1" dirty="0" smtClean="0"/>
            </a:br>
            <a:r>
              <a:rPr lang="en-IE" sz="3600" b="1" i="1" dirty="0" smtClean="0"/>
              <a:t>the EPBD- RW</a:t>
            </a:r>
            <a:r>
              <a:rPr lang="en-IE" sz="3600" b="1" dirty="0" smtClean="0"/>
              <a:t> </a:t>
            </a:r>
            <a:endParaRPr lang="en-GB" sz="3600" dirty="0"/>
          </a:p>
        </p:txBody>
      </p:sp>
      <p:sp>
        <p:nvSpPr>
          <p:cNvPr id="8" name="Subtitle 6"/>
          <p:cNvSpPr txBox="1">
            <a:spLocks/>
          </p:cNvSpPr>
          <p:nvPr/>
        </p:nvSpPr>
        <p:spPr>
          <a:xfrm>
            <a:off x="823244" y="5540887"/>
            <a:ext cx="10065224" cy="897754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800" i="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COMIF EEFMP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16/06/2021</a:t>
            </a:r>
            <a:endParaRPr kumimoji="0" lang="en-GB" sz="2800" b="0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855856" y="5557903"/>
            <a:ext cx="5280458" cy="528998"/>
          </a:xfrm>
        </p:spPr>
        <p:txBody>
          <a:bodyPr/>
          <a:lstStyle/>
          <a:p>
            <a:r>
              <a:rPr lang="en-GB" dirty="0" smtClean="0"/>
              <a:t>Margot Pinault, DG ENER</a:t>
            </a:r>
          </a:p>
          <a:p>
            <a:r>
              <a:rPr lang="en-GB" dirty="0" smtClean="0"/>
              <a:t>Policy Officer, Energy Efficiency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35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11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392834-6C58-4EBA-A8EE-91A04617BF5F}" type="slidenum">
              <a:rPr kumimoji="0" lang="en-IE" sz="12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IE" sz="1200" b="0" i="0" u="none" strike="noStrike" kern="1200" cap="none" spc="0" normalizeH="0" baseline="0" noProof="0">
              <a:ln>
                <a:noFill/>
              </a:ln>
              <a:solidFill>
                <a:srgbClr val="4D4D4D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32756"/>
            <a:ext cx="10515600" cy="782357"/>
          </a:xfrm>
        </p:spPr>
        <p:txBody>
          <a:bodyPr/>
          <a:lstStyle/>
          <a:p>
            <a:r>
              <a:rPr lang="fr-BE" dirty="0" smtClean="0"/>
              <a:t>Policy </a:t>
            </a:r>
            <a:r>
              <a:rPr lang="fr-BE" dirty="0" err="1" smtClean="0"/>
              <a:t>context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9321" y="1309660"/>
            <a:ext cx="7937988" cy="53664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305927">
            <a:off x="974038" y="1435115"/>
            <a:ext cx="1292662" cy="447617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</a:t>
            </a:r>
            <a:r>
              <a:rPr kumimoji="0" lang="fr-B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climate</a:t>
            </a:r>
            <a:r>
              <a:rPr kumimoji="0" lang="fr-B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B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target</a:t>
            </a:r>
            <a:r>
              <a:rPr kumimoji="0" lang="fr-B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2030: </a:t>
            </a:r>
            <a:r>
              <a:rPr kumimoji="0" lang="fr-B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-55</a:t>
            </a:r>
            <a:r>
              <a:rPr kumimoji="0" lang="fr-B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2400" dirty="0" smtClean="0">
                <a:solidFill>
                  <a:srgbClr val="034EA2"/>
                </a:solidFill>
                <a:latin typeface="Arial"/>
              </a:rPr>
              <a:t>Fit455 package: </a:t>
            </a:r>
            <a:r>
              <a:rPr lang="fr-BE" sz="2400" dirty="0" err="1" smtClean="0">
                <a:solidFill>
                  <a:srgbClr val="034EA2"/>
                </a:solidFill>
                <a:latin typeface="Arial"/>
              </a:rPr>
              <a:t>revision</a:t>
            </a:r>
            <a:r>
              <a:rPr lang="fr-BE" sz="2400" dirty="0" smtClean="0">
                <a:solidFill>
                  <a:srgbClr val="034EA2"/>
                </a:solidFill>
                <a:latin typeface="Arial"/>
              </a:rPr>
              <a:t> of EED, EPBD, RED…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 rot="20581526">
            <a:off x="10309292" y="1286982"/>
            <a:ext cx="923330" cy="475362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Recovery</a:t>
            </a:r>
            <a:r>
              <a:rPr kumimoji="0" lang="fr-B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B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after</a:t>
            </a:r>
            <a:r>
              <a:rPr kumimoji="0" lang="fr-B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COVID-19 </a:t>
            </a:r>
            <a:r>
              <a:rPr kumimoji="0" lang="fr-B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crisis</a:t>
            </a:r>
            <a:r>
              <a:rPr kumimoji="0" lang="fr-B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2400" dirty="0" err="1" smtClean="0">
                <a:solidFill>
                  <a:srgbClr val="034EA2"/>
                </a:solidFill>
                <a:latin typeface="Arial"/>
              </a:rPr>
              <a:t>Next</a:t>
            </a:r>
            <a:r>
              <a:rPr lang="fr-BE" sz="2400" dirty="0" smtClean="0">
                <a:solidFill>
                  <a:srgbClr val="034EA2"/>
                </a:solidFill>
                <a:latin typeface="Arial"/>
              </a:rPr>
              <a:t> </a:t>
            </a:r>
            <a:r>
              <a:rPr lang="fr-BE" sz="2400" dirty="0" err="1" smtClean="0">
                <a:solidFill>
                  <a:srgbClr val="034EA2"/>
                </a:solidFill>
                <a:latin typeface="Arial"/>
              </a:rPr>
              <a:t>Generation</a:t>
            </a:r>
            <a:r>
              <a:rPr lang="fr-BE" sz="2400" dirty="0" smtClean="0">
                <a:solidFill>
                  <a:srgbClr val="034EA2"/>
                </a:solidFill>
                <a:latin typeface="Arial"/>
              </a:rPr>
              <a:t> EU </a:t>
            </a:r>
            <a:r>
              <a:rPr lang="fr-BE" sz="2400" dirty="0" err="1" smtClean="0">
                <a:solidFill>
                  <a:srgbClr val="034EA2"/>
                </a:solidFill>
                <a:latin typeface="Arial"/>
              </a:rPr>
              <a:t>funds</a:t>
            </a:r>
            <a:r>
              <a:rPr lang="fr-BE" sz="2400" dirty="0" smtClean="0">
                <a:solidFill>
                  <a:srgbClr val="034EA2"/>
                </a:solidFill>
                <a:latin typeface="Arial"/>
              </a:rPr>
              <a:t> + MFF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131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88099" y="10196"/>
            <a:ext cx="131899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IE" sz="4000" dirty="0">
                <a:solidFill>
                  <a:srgbClr val="F58A4B"/>
                </a:solidFill>
                <a:latin typeface="Bahnschrift SemiBold" panose="020B0502040204020203" pitchFamily="34" charset="0"/>
              </a:rPr>
              <a:t>Recovery </a:t>
            </a:r>
            <a:r>
              <a:rPr lang="en-IE" sz="4000" dirty="0" smtClean="0">
                <a:solidFill>
                  <a:srgbClr val="F58A4B"/>
                </a:solidFill>
                <a:latin typeface="Bahnschrift SemiBold" panose="020B0502040204020203" pitchFamily="34" charset="0"/>
              </a:rPr>
              <a:t>Plan for Europe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 unique opportunity towards a climate-neutral economy</a:t>
            </a:r>
            <a:endParaRPr lang="en-GB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 algn="ctr"/>
            <a:endParaRPr lang="en-IE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365" y="1654731"/>
            <a:ext cx="68735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45B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European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45B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Commission </a:t>
            </a:r>
            <a:r>
              <a:rPr lang="en-US" sz="2400" dirty="0" smtClean="0">
                <a:solidFill>
                  <a:srgbClr val="1D4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45B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45B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58A4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major recovery plan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45B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using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45B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powerful EU budget to deliver a more sustainable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D45B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45B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1D45B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 algn="just">
              <a:defRPr/>
            </a:pPr>
            <a:r>
              <a:rPr lang="en-US" sz="2400" dirty="0" smtClean="0">
                <a:solidFill>
                  <a:srgbClr val="1D4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of the total </a:t>
            </a:r>
            <a:r>
              <a:rPr lang="en-US" sz="2400" b="1" dirty="0" smtClean="0">
                <a:solidFill>
                  <a:srgbClr val="F58A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1.8 trillion euro </a:t>
            </a:r>
            <a:r>
              <a:rPr lang="en-US" sz="2400" dirty="0" smtClean="0">
                <a:solidFill>
                  <a:srgbClr val="1D4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(Next Generation EU + MFF 2021-2027) </a:t>
            </a:r>
            <a:r>
              <a:rPr lang="en-US" sz="2400" b="1" dirty="0" smtClean="0">
                <a:solidFill>
                  <a:srgbClr val="F58A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2400" b="1" dirty="0">
                <a:solidFill>
                  <a:srgbClr val="F58A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sz="2400" b="1" dirty="0" smtClean="0">
                <a:solidFill>
                  <a:srgbClr val="F58A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(€550 </a:t>
            </a:r>
            <a:r>
              <a:rPr lang="en-US" sz="2400" b="1" dirty="0" err="1">
                <a:solidFill>
                  <a:srgbClr val="F58A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</a:t>
            </a:r>
            <a:r>
              <a:rPr lang="en-US" sz="2400" b="1" dirty="0">
                <a:solidFill>
                  <a:srgbClr val="F58A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400" dirty="0">
                <a:solidFill>
                  <a:srgbClr val="1D4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been earmarked for climate actions.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1D45B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96218" y="1423899"/>
            <a:ext cx="5208220" cy="0"/>
          </a:xfrm>
          <a:prstGeom prst="line">
            <a:avLst/>
          </a:prstGeom>
          <a:noFill/>
          <a:ln w="19050" cap="flat" cmpd="sng" algn="ctr">
            <a:solidFill>
              <a:srgbClr val="F58A4B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 flipH="1">
            <a:off x="7355840" y="3779328"/>
            <a:ext cx="531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https://audiovisual.ec.europa.eu:443/en/video/I-191551?&amp;</a:t>
            </a:r>
            <a:r>
              <a:rPr kumimoji="0" lang="en-I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lg=OR</a:t>
            </a:r>
            <a:r>
              <a:rPr kumimoji="0" lang="en-I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I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6960" y="1288448"/>
            <a:ext cx="4420574" cy="24908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365" y="4243832"/>
            <a:ext cx="9250810" cy="261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87628" y="94127"/>
            <a:ext cx="11206835" cy="795559"/>
          </a:xfrm>
        </p:spPr>
        <p:txBody>
          <a:bodyPr/>
          <a:lstStyle/>
          <a:p>
            <a:r>
              <a:rPr lang="fr-BE" sz="3600" dirty="0" err="1" smtClean="0"/>
              <a:t>Recovery</a:t>
            </a:r>
            <a:r>
              <a:rPr lang="fr-BE" sz="3600" dirty="0" smtClean="0"/>
              <a:t> </a:t>
            </a:r>
            <a:r>
              <a:rPr lang="fr-BE" sz="3600" dirty="0" err="1" smtClean="0"/>
              <a:t>funds</a:t>
            </a:r>
            <a:r>
              <a:rPr lang="fr-BE" sz="3600" dirty="0" smtClean="0"/>
              <a:t>- g</a:t>
            </a:r>
            <a:r>
              <a:rPr lang="fr-BE" sz="3600" dirty="0" smtClean="0"/>
              <a:t>reen </a:t>
            </a:r>
            <a:r>
              <a:rPr lang="fr-BE" sz="3600" dirty="0" smtClean="0"/>
              <a:t>and digital </a:t>
            </a:r>
            <a:r>
              <a:rPr lang="fr-BE" sz="3600" dirty="0" err="1" smtClean="0"/>
              <a:t>priorities</a:t>
            </a:r>
            <a:endParaRPr lang="fr-BE" sz="3600" dirty="0"/>
          </a:p>
        </p:txBody>
      </p:sp>
      <p:pic>
        <p:nvPicPr>
          <p:cNvPr id="2050" name="Picture 2" descr="RRF green and digi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1048512"/>
            <a:ext cx="11131296" cy="5571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00936" y="5474525"/>
            <a:ext cx="7794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first assessments show significant investments </a:t>
            </a:r>
            <a:r>
              <a:rPr lang="en-US" dirty="0">
                <a:solidFill>
                  <a:schemeClr val="bg1"/>
                </a:solidFill>
              </a:rPr>
              <a:t>in energy </a:t>
            </a:r>
            <a:r>
              <a:rPr lang="en-US" dirty="0" smtClean="0">
                <a:solidFill>
                  <a:schemeClr val="bg1"/>
                </a:solidFill>
              </a:rPr>
              <a:t>efficiency and in buildings renovation. 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50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699474" cy="782357"/>
          </a:xfrm>
        </p:spPr>
        <p:txBody>
          <a:bodyPr/>
          <a:lstStyle/>
          <a:p>
            <a:r>
              <a:rPr lang="en-IE" dirty="0" smtClean="0"/>
              <a:t>EU funding landscape to </a:t>
            </a:r>
            <a:r>
              <a:rPr lang="en-IE" dirty="0" smtClean="0"/>
              <a:t>support clean energy</a:t>
            </a:r>
            <a:endParaRPr lang="fr-BE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15769338"/>
              </p:ext>
            </p:extLst>
          </p:nvPr>
        </p:nvGraphicFramePr>
        <p:xfrm>
          <a:off x="530693" y="1401040"/>
          <a:ext cx="11139503" cy="4873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825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199" y="296407"/>
            <a:ext cx="10515600" cy="782357"/>
          </a:xfrm>
        </p:spPr>
        <p:txBody>
          <a:bodyPr/>
          <a:lstStyle/>
          <a:p>
            <a:r>
              <a:rPr lang="en-US" dirty="0" smtClean="0"/>
              <a:t>Importance of the </a:t>
            </a:r>
            <a:r>
              <a:rPr lang="en-US" dirty="0"/>
              <a:t>EED </a:t>
            </a:r>
            <a:r>
              <a:rPr lang="en-US" dirty="0" smtClean="0"/>
              <a:t>revision</a:t>
            </a:r>
            <a:endParaRPr lang="en-IE" dirty="0"/>
          </a:p>
        </p:txBody>
      </p:sp>
      <p:sp>
        <p:nvSpPr>
          <p:cNvPr id="5" name="The Green Deal Framework"/>
          <p:cNvSpPr txBox="1">
            <a:spLocks noGrp="1"/>
          </p:cNvSpPr>
          <p:nvPr>
            <p:ph idx="1"/>
          </p:nvPr>
        </p:nvSpPr>
        <p:spPr>
          <a:xfrm>
            <a:off x="838199" y="1627153"/>
            <a:ext cx="10905699" cy="4489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7140" tIns="37140" rIns="37140" bIns="37140" anchor="ctr">
            <a:spAutoFit/>
          </a:bodyPr>
          <a:lstStyle/>
          <a:p>
            <a:pPr marL="0" indent="0" algn="just">
              <a:buNone/>
            </a:pPr>
            <a:r>
              <a:rPr lang="en-US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Energy efficiency is a pre-condition for all </a:t>
            </a: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decarborisation </a:t>
            </a: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scenarios.</a:t>
            </a:r>
            <a:endParaRPr lang="en-US" dirty="0">
              <a:solidFill>
                <a:srgbClr val="034EA2"/>
              </a:solidFill>
              <a:latin typeface="EC Square Sans Pro"/>
              <a:ea typeface="EC Square Sans Pro"/>
              <a:cs typeface="EC Square Sans Pro"/>
            </a:endParaRPr>
          </a:p>
          <a:p>
            <a:pPr marL="0" indent="0" algn="just">
              <a:buNone/>
            </a:pP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It d</a:t>
            </a: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elivers </a:t>
            </a:r>
            <a:r>
              <a:rPr lang="en-US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multiple </a:t>
            </a: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additional benefits: lower </a:t>
            </a:r>
            <a:r>
              <a:rPr lang="en-US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energy bills, reduced</a:t>
            </a: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 energy </a:t>
            </a:r>
            <a:r>
              <a:rPr lang="en-US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poverty, </a:t>
            </a: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jobs creation and growth, better air quality, health </a:t>
            </a:r>
            <a:r>
              <a:rPr lang="en-US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and wellbeing for citizens.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en-US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Key elements of the proposal are: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Binding EU-level </a:t>
            </a:r>
            <a:r>
              <a:rPr lang="en-GB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energy </a:t>
            </a:r>
            <a:r>
              <a:rPr lang="en-GB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efficiency </a:t>
            </a:r>
            <a:r>
              <a:rPr lang="en-GB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target, </a:t>
            </a:r>
            <a:r>
              <a:rPr lang="en-GB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supported by indicative national </a:t>
            </a:r>
            <a:r>
              <a:rPr lang="en-GB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contributions based on benchmarks and a formula</a:t>
            </a:r>
            <a:endParaRPr lang="en-GB" dirty="0">
              <a:solidFill>
                <a:srgbClr val="034EA2"/>
              </a:solidFill>
              <a:latin typeface="EC Square Sans Pro"/>
              <a:ea typeface="EC Square Sans Pro"/>
              <a:cs typeface="EC Square Sans Pro"/>
            </a:endParaRP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FF0000"/>
                </a:solidFill>
                <a:latin typeface="EC Square Sans Pro"/>
                <a:ea typeface="EC Square Sans Pro"/>
                <a:cs typeface="EC Square Sans Pro"/>
              </a:rPr>
              <a:t>Legal </a:t>
            </a:r>
            <a:r>
              <a:rPr lang="en-GB" dirty="0" smtClean="0">
                <a:solidFill>
                  <a:srgbClr val="FF0000"/>
                </a:solidFill>
                <a:latin typeface="EC Square Sans Pro"/>
                <a:ea typeface="EC Square Sans Pro"/>
                <a:cs typeface="EC Square Sans Pro"/>
              </a:rPr>
              <a:t>basis for </a:t>
            </a:r>
            <a:r>
              <a:rPr lang="en-GB" dirty="0">
                <a:solidFill>
                  <a:srgbClr val="FF0000"/>
                </a:solidFill>
                <a:latin typeface="EC Square Sans Pro"/>
                <a:ea typeface="EC Square Sans Pro"/>
                <a:cs typeface="EC Square Sans Pro"/>
              </a:rPr>
              <a:t>the ‘Energy Efficiency First’ principle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Strengthened annual energy savings obligation in end use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Stronger </a:t>
            </a:r>
            <a:r>
              <a:rPr lang="en-US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exemplary role </a:t>
            </a: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of </a:t>
            </a:r>
            <a:r>
              <a:rPr lang="en-US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the public </a:t>
            </a: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sector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Increased </a:t>
            </a:r>
            <a:r>
              <a:rPr lang="en-US" dirty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focus on </a:t>
            </a:r>
            <a:r>
              <a:rPr lang="en-US" dirty="0" smtClean="0">
                <a:solidFill>
                  <a:srgbClr val="034EA2"/>
                </a:solidFill>
                <a:latin typeface="EC Square Sans Pro"/>
                <a:ea typeface="EC Square Sans Pro"/>
                <a:cs typeface="EC Square Sans Pro"/>
              </a:rPr>
              <a:t>alleviating energy poverty</a:t>
            </a:r>
            <a:endParaRPr lang="en-US" dirty="0">
              <a:solidFill>
                <a:srgbClr val="034EA2"/>
              </a:solidFill>
              <a:latin typeface="EC Square Sans Pro"/>
              <a:ea typeface="EC Square Sans Pro"/>
              <a:cs typeface="EC Squar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5968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52055" y="443109"/>
            <a:ext cx="8737586" cy="586768"/>
          </a:xfrm>
        </p:spPr>
        <p:txBody>
          <a:bodyPr/>
          <a:lstStyle/>
          <a:p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Renovation Wave</a:t>
            </a:r>
            <a:r>
              <a:rPr lang="en-GB" sz="21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1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GB" sz="2100" i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043" y="1184545"/>
            <a:ext cx="7901609" cy="440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9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19665" y="423405"/>
            <a:ext cx="8737586" cy="586768"/>
          </a:xfrm>
        </p:spPr>
        <p:txBody>
          <a:bodyPr/>
          <a:lstStyle/>
          <a:p>
            <a:r>
              <a:rPr lang="en-GB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Renovation Wave</a:t>
            </a:r>
            <a:r>
              <a:rPr lang="en-GB" sz="21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1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Plan =&gt; the EPBD revision (adoption foreseen in Q4 2021)</a:t>
            </a:r>
            <a:endParaRPr lang="en-GB" sz="2100" i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052" y="950533"/>
            <a:ext cx="6971532" cy="2903485"/>
          </a:xfrm>
          <a:prstGeom prst="rect">
            <a:avLst/>
          </a:prstGeom>
        </p:spPr>
      </p:pic>
      <p:sp>
        <p:nvSpPr>
          <p:cNvPr id="5" name="Title 5"/>
          <p:cNvSpPr txBox="1">
            <a:spLocks/>
          </p:cNvSpPr>
          <p:nvPr/>
        </p:nvSpPr>
        <p:spPr>
          <a:xfrm>
            <a:off x="349826" y="4918696"/>
            <a:ext cx="2539678" cy="586768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EPBD revision </a:t>
            </a:r>
          </a:p>
          <a:p>
            <a:r>
              <a:rPr lang="en-GB" sz="2100" i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measures under assessment: </a:t>
            </a:r>
            <a:endParaRPr lang="en-GB" sz="2100" i="1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670110" y="4786108"/>
            <a:ext cx="630936" cy="265176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5375" y="3854018"/>
            <a:ext cx="6578079" cy="239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99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439387" y="1497105"/>
            <a:ext cx="11412187" cy="524214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Continuation of </a:t>
            </a:r>
            <a:r>
              <a:rPr lang="en-GB" sz="1800" dirty="0" smtClean="0"/>
              <a:t>“market uptake” </a:t>
            </a:r>
            <a:r>
              <a:rPr lang="en-US" sz="1800" dirty="0" smtClean="0"/>
              <a:t>Coordination </a:t>
            </a:r>
            <a:r>
              <a:rPr lang="en-US" sz="1800" dirty="0"/>
              <a:t>and Support Actions </a:t>
            </a:r>
            <a:r>
              <a:rPr lang="en-US" sz="1800" dirty="0" smtClean="0"/>
              <a:t>from</a:t>
            </a:r>
            <a:r>
              <a:rPr lang="en-US" sz="1800" dirty="0" smtClean="0"/>
              <a:t> </a:t>
            </a:r>
            <a:r>
              <a:rPr lang="en-US" sz="1800" dirty="0"/>
              <a:t>Horizon </a:t>
            </a:r>
            <a:r>
              <a:rPr lang="en-US" sz="1800" dirty="0" smtClean="0"/>
              <a:t>2020- </a:t>
            </a:r>
            <a:r>
              <a:rPr lang="en-US" sz="1800" dirty="0"/>
              <a:t>Energy </a:t>
            </a:r>
            <a:r>
              <a:rPr lang="en-US" sz="1800" dirty="0" smtClean="0"/>
              <a:t>Efficiency </a:t>
            </a:r>
            <a:endParaRPr lang="en-US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 smtClean="0"/>
              <a:t>7 years budget </a:t>
            </a:r>
            <a:r>
              <a:rPr lang="en-GB" sz="1800" dirty="0"/>
              <a:t>of </a:t>
            </a:r>
            <a:r>
              <a:rPr lang="en-GB" sz="1800" dirty="0" smtClean="0"/>
              <a:t>almost €</a:t>
            </a:r>
            <a:r>
              <a:rPr lang="en-GB" sz="1800" dirty="0"/>
              <a:t>1 </a:t>
            </a:r>
            <a:r>
              <a:rPr lang="en-GB" sz="1800" dirty="0" err="1"/>
              <a:t>bn</a:t>
            </a:r>
            <a:endParaRPr lang="en-GB" sz="1800" dirty="0"/>
          </a:p>
          <a:p>
            <a:pPr>
              <a:buFont typeface="Wingdings" panose="05000000000000000000" pitchFamily="2" charset="2"/>
              <a:buChar char="ü"/>
            </a:pPr>
            <a:endParaRPr lang="en-GB" sz="1800" dirty="0"/>
          </a:p>
          <a:p>
            <a:pPr marL="0" indent="0">
              <a:buNone/>
            </a:pPr>
            <a:endParaRPr lang="en-GB" sz="1575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71972" y="921271"/>
            <a:ext cx="10515600" cy="782357"/>
          </a:xfrm>
        </p:spPr>
        <p:txBody>
          <a:bodyPr/>
          <a:lstStyle/>
          <a:p>
            <a:r>
              <a:rPr lang="en-US" dirty="0"/>
              <a:t>LIFE- </a:t>
            </a:r>
            <a:r>
              <a:rPr lang="en-US" dirty="0" smtClean="0"/>
              <a:t>Clean </a:t>
            </a:r>
            <a:r>
              <a:rPr lang="en-US" dirty="0"/>
              <a:t>Energy Transition </a:t>
            </a:r>
            <a:br>
              <a:rPr lang="en-US" dirty="0"/>
            </a:br>
            <a:endParaRPr lang="pl-PL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6997" r="108"/>
          <a:stretch/>
        </p:blipFill>
        <p:spPr>
          <a:xfrm>
            <a:off x="1035053" y="2341825"/>
            <a:ext cx="8848728" cy="4397422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3529583" y="5385816"/>
            <a:ext cx="6281045" cy="10881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950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963"/>
    </mc:Choice>
    <mc:Fallback xmlns="">
      <p:transition spd="slow" advTm="4496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1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1151</TotalTime>
  <Words>431</Words>
  <Application>Microsoft Office PowerPoint</Application>
  <PresentationFormat>Widescreen</PresentationFormat>
  <Paragraphs>72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Bahnschrift SemiBold</vt:lpstr>
      <vt:lpstr>Calibri</vt:lpstr>
      <vt:lpstr>EC Square Sans Pro</vt:lpstr>
      <vt:lpstr>Verdana</vt:lpstr>
      <vt:lpstr>Wingdings</vt:lpstr>
      <vt:lpstr>Office Theme</vt:lpstr>
      <vt:lpstr>1_Office Theme</vt:lpstr>
      <vt:lpstr>    LIFE-Clean Energy Transition  the policy context with focus on: Green Recovery,  Fit455: the revision of the EED and  the EPBD- RW </vt:lpstr>
      <vt:lpstr>Policy context</vt:lpstr>
      <vt:lpstr>PowerPoint Presentation</vt:lpstr>
      <vt:lpstr>Recovery funds- green and digital priorities</vt:lpstr>
      <vt:lpstr>EU funding landscape to support clean energy</vt:lpstr>
      <vt:lpstr>Importance of the EED revision</vt:lpstr>
      <vt:lpstr>Renovation Wave Objectives</vt:lpstr>
      <vt:lpstr>Renovation Wave Action Plan =&gt; the EPBD revision (adoption foreseen in Q4 2021)</vt:lpstr>
      <vt:lpstr>LIFE- Clean Energy Transition  </vt:lpstr>
      <vt:lpstr>Thank you for your attention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Hadrien (ENER)</dc:creator>
  <cp:lastModifiedBy>PINAULT Margot (ENER)</cp:lastModifiedBy>
  <cp:revision>33</cp:revision>
  <dcterms:created xsi:type="dcterms:W3CDTF">2021-06-08T07:21:11Z</dcterms:created>
  <dcterms:modified xsi:type="dcterms:W3CDTF">2021-06-14T09:32:03Z</dcterms:modified>
</cp:coreProperties>
</file>