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8" r:id="rId3"/>
    <p:sldId id="274" r:id="rId4"/>
    <p:sldId id="275" r:id="rId5"/>
    <p:sldId id="273" r:id="rId6"/>
    <p:sldId id="276" r:id="rId7"/>
    <p:sldId id="282" r:id="rId8"/>
    <p:sldId id="277" r:id="rId9"/>
    <p:sldId id="278" r:id="rId10"/>
    <p:sldId id="280" r:id="rId11"/>
    <p:sldId id="279" r:id="rId12"/>
    <p:sldId id="2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DC5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84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98" y="2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AEBC-3948-4367-B9C3-EA950BE2D499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6596-2819-4842-88C5-B85D2FEF1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1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AEBC-3948-4367-B9C3-EA950BE2D499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6596-2819-4842-88C5-B85D2FEF1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72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AEBC-3948-4367-B9C3-EA950BE2D499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6596-2819-4842-88C5-B85D2FEF1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21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AEBC-3948-4367-B9C3-EA950BE2D499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6596-2819-4842-88C5-B85D2FEF1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60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AEBC-3948-4367-B9C3-EA950BE2D499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6596-2819-4842-88C5-B85D2FEF1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38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AEBC-3948-4367-B9C3-EA950BE2D499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6596-2819-4842-88C5-B85D2FEF1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91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AEBC-3948-4367-B9C3-EA950BE2D499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6596-2819-4842-88C5-B85D2FEF1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3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AEBC-3948-4367-B9C3-EA950BE2D499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6596-2819-4842-88C5-B85D2FEF1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07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AEBC-3948-4367-B9C3-EA950BE2D499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6596-2819-4842-88C5-B85D2FEF1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23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AEBC-3948-4367-B9C3-EA950BE2D499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6596-2819-4842-88C5-B85D2FEF1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104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AEBC-3948-4367-B9C3-EA950BE2D499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6596-2819-4842-88C5-B85D2FEF1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749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4AEBC-3948-4367-B9C3-EA950BE2D499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D6596-2819-4842-88C5-B85D2FEF1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45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mailto:birute.valatkiene@apva.lt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aturalit.l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ield of grass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8C4A80DA-8980-4C75-B534-A381DF697A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" t="12072" r="1480" b="-2237"/>
          <a:stretch/>
        </p:blipFill>
        <p:spPr>
          <a:xfrm>
            <a:off x="192348" y="1193533"/>
            <a:ext cx="11807301" cy="516210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17BE2F-D120-4B70-A8CD-638B0276BFA6}"/>
              </a:ext>
            </a:extLst>
          </p:cNvPr>
          <p:cNvSpPr txBox="1">
            <a:spLocks/>
          </p:cNvSpPr>
          <p:nvPr/>
        </p:nvSpPr>
        <p:spPr>
          <a:xfrm>
            <a:off x="1941461" y="1553932"/>
            <a:ext cx="8149279" cy="15003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LIFE Integrated Project </a:t>
            </a:r>
            <a:b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OPTIMIZING THE MANAGEMENT OF </a:t>
            </a:r>
            <a:b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NATURA 2000 NETWORK IN LITHUANIA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B361931-F4A9-4D6D-AF53-5A1AF1A1C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6013" y="3167387"/>
            <a:ext cx="1317924" cy="144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C66F68-BA6D-448A-BDAD-D670FD38697D}"/>
              </a:ext>
            </a:extLst>
          </p:cNvPr>
          <p:cNvSpPr txBox="1"/>
          <p:nvPr/>
        </p:nvSpPr>
        <p:spPr>
          <a:xfrm>
            <a:off x="365180" y="4945907"/>
            <a:ext cx="5730819" cy="1077218"/>
          </a:xfrm>
          <a:prstGeom prst="rect">
            <a:avLst/>
          </a:prstGeom>
          <a:solidFill>
            <a:schemeClr val="tx2">
              <a:lumMod val="50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r>
              <a:rPr lang="lt-LT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Birutė Valatkienė</a:t>
            </a:r>
          </a:p>
          <a:p>
            <a:r>
              <a:rPr lang="lt-LT" sz="1600" dirty="0">
                <a:solidFill>
                  <a:schemeClr val="bg1"/>
                </a:solidFill>
                <a:latin typeface="Cambria" panose="02040503050406030204" pitchFamily="18" charset="0"/>
              </a:rPr>
              <a:t>Project manager</a:t>
            </a:r>
          </a:p>
          <a:p>
            <a:r>
              <a:rPr lang="en-GB" sz="1600" dirty="0">
                <a:solidFill>
                  <a:schemeClr val="bg1"/>
                </a:solidFill>
                <a:latin typeface="Cambria" panose="02040503050406030204" pitchFamily="18" charset="0"/>
              </a:rPr>
              <a:t>Environmental</a:t>
            </a:r>
            <a:r>
              <a:rPr lang="en-GB" sz="1600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Cambria" panose="02040503050406030204" pitchFamily="18" charset="0"/>
              </a:rPr>
              <a:t>Projects Management Agency</a:t>
            </a:r>
            <a:r>
              <a:rPr lang="lt-LT" sz="1600" dirty="0">
                <a:solidFill>
                  <a:schemeClr val="bg1"/>
                </a:solidFill>
                <a:latin typeface="Cambria" panose="02040503050406030204" pitchFamily="18" charset="0"/>
              </a:rPr>
              <a:t> (APVA), Lithuania</a:t>
            </a:r>
            <a:r>
              <a:rPr lang="en-GB" sz="1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lt-LT" sz="16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</a:t>
            </a:r>
            <a:r>
              <a:rPr lang="lt-LT" sz="1600" dirty="0" err="1">
                <a:solidFill>
                  <a:schemeClr val="bg1"/>
                </a:solidFill>
                <a:latin typeface="Cambria" panose="0204050305040603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irute.valatkiene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@apva.lt</a:t>
            </a:r>
            <a:r>
              <a:rPr lang="lt-LT" sz="1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US" sz="1600" u="sng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1D02AA-871E-4B7D-9944-0922177A8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5" y="6259335"/>
            <a:ext cx="688867" cy="4741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A2E4F3-3210-41FB-9EE9-E40D43300CC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112" y="6259335"/>
            <a:ext cx="890174" cy="598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975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CF4B05-426E-4B3F-9A19-6B24B8135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5" y="6259335"/>
            <a:ext cx="688867" cy="474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7EEEE-6472-47CE-AFB6-968ED48450F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112" y="6259335"/>
            <a:ext cx="890174" cy="59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A1A0443-6E03-4B9E-AA01-578598BC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0FF9D84-E19A-4DE2-A32B-FE1E8FC9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1A631F9-57F6-4883-B94A-8D0150DA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79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 forest of trees&#10;&#10;Description automatically generated with low confidence">
            <a:extLst>
              <a:ext uri="{FF2B5EF4-FFF2-40B4-BE49-F238E27FC236}">
                <a16:creationId xmlns:a16="http://schemas.microsoft.com/office/drawing/2014/main" id="{FF9641F1-F8D6-43AC-A616-93C6BBFF58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t="16621" r="1319" b="29140"/>
          <a:stretch/>
        </p:blipFill>
        <p:spPr>
          <a:xfrm>
            <a:off x="160796" y="1196410"/>
            <a:ext cx="11870407" cy="4959567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966AF6-F42D-4DC1-9F2B-B82BF65896FA}"/>
              </a:ext>
            </a:extLst>
          </p:cNvPr>
          <p:cNvSpPr/>
          <p:nvPr/>
        </p:nvSpPr>
        <p:spPr>
          <a:xfrm>
            <a:off x="2097566" y="2890202"/>
            <a:ext cx="8733802" cy="1077595"/>
          </a:xfrm>
          <a:prstGeom prst="roundRect">
            <a:avLst/>
          </a:prstGeom>
          <a:solidFill>
            <a:schemeClr val="tx2">
              <a:lumMod val="50000"/>
              <a:alpha val="91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Integration</a:t>
            </a:r>
            <a:r>
              <a:rPr lang="lt-LT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of nature conservation measures</a:t>
            </a:r>
            <a:endParaRPr lang="lt-LT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into forest</a:t>
            </a:r>
            <a:r>
              <a:rPr lang="lt-LT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ry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management planning </a:t>
            </a:r>
            <a:r>
              <a:rPr lang="lt-LT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process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7E46FA80-029E-4444-9844-B86DEEDC66B5}"/>
              </a:ext>
            </a:extLst>
          </p:cNvPr>
          <p:cNvSpPr/>
          <p:nvPr/>
        </p:nvSpPr>
        <p:spPr>
          <a:xfrm rot="5400000">
            <a:off x="9990977" y="4115640"/>
            <a:ext cx="1676688" cy="2198791"/>
          </a:xfrm>
          <a:prstGeom prst="teardrop">
            <a:avLst/>
          </a:prstGeom>
          <a:solidFill>
            <a:schemeClr val="accent6">
              <a:lumMod val="50000"/>
              <a:alpha val="84000"/>
            </a:schemeClr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FA6ACF-3036-4D09-AB40-AA04AA172685}"/>
              </a:ext>
            </a:extLst>
          </p:cNvPr>
          <p:cNvSpPr/>
          <p:nvPr/>
        </p:nvSpPr>
        <p:spPr>
          <a:xfrm>
            <a:off x="9829320" y="5084547"/>
            <a:ext cx="1431438" cy="461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Example</a:t>
            </a:r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Graphic 12" descr="Thumbs up sign with solid fill">
            <a:extLst>
              <a:ext uri="{FF2B5EF4-FFF2-40B4-BE49-F238E27FC236}">
                <a16:creationId xmlns:a16="http://schemas.microsoft.com/office/drawing/2014/main" id="{37CCEA89-D271-4692-9752-85B882C63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7042" y="5031535"/>
            <a:ext cx="508612" cy="50861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10B7F7B-75E0-4C4E-9AA0-B5E582F6E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105" y="4928177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985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CF4B05-426E-4B3F-9A19-6B24B8135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5" y="6259335"/>
            <a:ext cx="688867" cy="474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7EEEE-6472-47CE-AFB6-968ED48450F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112" y="6259335"/>
            <a:ext cx="890174" cy="59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A1A0443-6E03-4B9E-AA01-578598BC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0FF9D84-E19A-4DE2-A32B-FE1E8FC9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1A631F9-57F6-4883-B94A-8D0150DA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79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C3C111-D5B0-4321-A3DA-8A3F0B120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82" y="1430670"/>
            <a:ext cx="4909537" cy="4836458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015214-75D3-4CBC-8D76-EA8EB944AF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845" y="1451656"/>
            <a:ext cx="6804358" cy="4788252"/>
          </a:xfrm>
          <a:prstGeom prst="rect">
            <a:avLst/>
          </a:prstGeom>
          <a:ln>
            <a:solidFill>
              <a:srgbClr val="003300"/>
            </a:solidFill>
          </a:ln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E6699B-1F3F-42D3-A347-06F820815CBB}"/>
              </a:ext>
            </a:extLst>
          </p:cNvPr>
          <p:cNvSpPr/>
          <p:nvPr/>
        </p:nvSpPr>
        <p:spPr>
          <a:xfrm>
            <a:off x="566939" y="2303959"/>
            <a:ext cx="3937485" cy="1673038"/>
          </a:xfrm>
          <a:prstGeom prst="roundRect">
            <a:avLst>
              <a:gd name="adj" fmla="val 50000"/>
            </a:avLst>
          </a:prstGeom>
          <a:solidFill>
            <a:srgbClr val="003300">
              <a:alpha val="88000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</a:rPr>
              <a:t>Guidelines for the management of natural forest habitats of EC importance </a:t>
            </a:r>
            <a:endParaRPr lang="en-US" sz="2400" b="1" u="sng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383911C-8FC6-4563-9B80-0BE9DB6D172D}"/>
              </a:ext>
            </a:extLst>
          </p:cNvPr>
          <p:cNvSpPr/>
          <p:nvPr/>
        </p:nvSpPr>
        <p:spPr>
          <a:xfrm>
            <a:off x="7180006" y="2303959"/>
            <a:ext cx="3937485" cy="1673038"/>
          </a:xfrm>
          <a:prstGeom prst="roundRect">
            <a:avLst>
              <a:gd name="adj" fmla="val 50000"/>
            </a:avLst>
          </a:prstGeom>
          <a:solidFill>
            <a:srgbClr val="003300">
              <a:alpha val="88000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b="1" dirty="0" err="1">
                <a:latin typeface="Cambria" panose="02040503050406030204" pitchFamily="18" charset="0"/>
              </a:rPr>
              <a:t>National</a:t>
            </a:r>
            <a:r>
              <a:rPr lang="lt-LT" sz="2400" b="1" dirty="0"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latin typeface="Cambria" panose="02040503050406030204" pitchFamily="18" charset="0"/>
              </a:rPr>
              <a:t>Forest</a:t>
            </a:r>
            <a:r>
              <a:rPr lang="lt-LT" sz="2400" b="1" dirty="0"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latin typeface="Cambria" panose="02040503050406030204" pitchFamily="18" charset="0"/>
              </a:rPr>
              <a:t>Agreement</a:t>
            </a:r>
            <a:r>
              <a:rPr lang="lt-LT" sz="2400" b="1" dirty="0">
                <a:latin typeface="Cambria" panose="02040503050406030204" pitchFamily="18" charset="0"/>
              </a:rPr>
              <a:t> 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2B423C-A6E2-4B47-A9E9-8BA39C03344A}"/>
              </a:ext>
            </a:extLst>
          </p:cNvPr>
          <p:cNvSpPr txBox="1"/>
          <p:nvPr/>
        </p:nvSpPr>
        <p:spPr>
          <a:xfrm>
            <a:off x="2996317" y="3130887"/>
            <a:ext cx="6108192" cy="26776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endParaRPr lang="lt-LT" sz="800" b="1" dirty="0">
              <a:solidFill>
                <a:srgbClr val="000066"/>
              </a:solidFill>
              <a:latin typeface="Cambria" panose="02040503050406030204" pitchFamily="18" charset="0"/>
            </a:endParaRPr>
          </a:p>
          <a:p>
            <a:pPr algn="ctr"/>
            <a:endParaRPr lang="lt-LT" sz="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endParaRPr lang="lt-LT" sz="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endParaRPr lang="lt-LT" sz="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</a:rPr>
              <a:t>Revision of the regulation on management rights on the forest land and potential legislative adjustments preparation</a:t>
            </a:r>
            <a:endParaRPr lang="lt-LT" sz="26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endParaRPr lang="lt-LT" sz="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lt-LT" sz="2400" b="1" dirty="0">
              <a:solidFill>
                <a:srgbClr val="000066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Arrow: Left-Right-Up 24">
            <a:extLst>
              <a:ext uri="{FF2B5EF4-FFF2-40B4-BE49-F238E27FC236}">
                <a16:creationId xmlns:a16="http://schemas.microsoft.com/office/drawing/2014/main" id="{CBDD540D-816F-4273-9792-363FA88C3A92}"/>
              </a:ext>
            </a:extLst>
          </p:cNvPr>
          <p:cNvSpPr/>
          <p:nvPr/>
        </p:nvSpPr>
        <p:spPr>
          <a:xfrm rot="5400000">
            <a:off x="8786908" y="3830804"/>
            <a:ext cx="1647136" cy="875626"/>
          </a:xfrm>
          <a:prstGeom prst="leftRight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26" name="Arrow: Left-Right-Up 25">
            <a:extLst>
              <a:ext uri="{FF2B5EF4-FFF2-40B4-BE49-F238E27FC236}">
                <a16:creationId xmlns:a16="http://schemas.microsoft.com/office/drawing/2014/main" id="{E1D508E2-A9CB-4E2D-B82D-A971856A496A}"/>
              </a:ext>
            </a:extLst>
          </p:cNvPr>
          <p:cNvSpPr/>
          <p:nvPr/>
        </p:nvSpPr>
        <p:spPr>
          <a:xfrm rot="16200000">
            <a:off x="1666782" y="3940532"/>
            <a:ext cx="1647136" cy="875626"/>
          </a:xfrm>
          <a:prstGeom prst="leftRight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27" name="Arrow: Left-Right-Up 26">
            <a:extLst>
              <a:ext uri="{FF2B5EF4-FFF2-40B4-BE49-F238E27FC236}">
                <a16:creationId xmlns:a16="http://schemas.microsoft.com/office/drawing/2014/main" id="{EF66E266-E302-4909-860D-181AA671ED5E}"/>
              </a:ext>
            </a:extLst>
          </p:cNvPr>
          <p:cNvSpPr/>
          <p:nvPr/>
        </p:nvSpPr>
        <p:spPr>
          <a:xfrm rot="10800000">
            <a:off x="5160569" y="5857895"/>
            <a:ext cx="1647136" cy="875626"/>
          </a:xfrm>
          <a:prstGeom prst="leftRight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28" name="Arrow: Left-Right-Up 27">
            <a:extLst>
              <a:ext uri="{FF2B5EF4-FFF2-40B4-BE49-F238E27FC236}">
                <a16:creationId xmlns:a16="http://schemas.microsoft.com/office/drawing/2014/main" id="{6E59CF73-4331-4606-B936-7EE1301A429F}"/>
              </a:ext>
            </a:extLst>
          </p:cNvPr>
          <p:cNvSpPr/>
          <p:nvPr/>
        </p:nvSpPr>
        <p:spPr>
          <a:xfrm>
            <a:off x="5226845" y="2205909"/>
            <a:ext cx="1647136" cy="875626"/>
          </a:xfrm>
          <a:prstGeom prst="leftRightUp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919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iking in a forest&#10;&#10;Description automatically generated with medium confidence">
            <a:extLst>
              <a:ext uri="{FF2B5EF4-FFF2-40B4-BE49-F238E27FC236}">
                <a16:creationId xmlns:a16="http://schemas.microsoft.com/office/drawing/2014/main" id="{E30D060F-7F44-4FDF-9D51-D7F066E56A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5" b="91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9F821B-EF74-4E1D-AE99-DCCC3B8A4B43}"/>
              </a:ext>
            </a:extLst>
          </p:cNvPr>
          <p:cNvSpPr/>
          <p:nvPr/>
        </p:nvSpPr>
        <p:spPr>
          <a:xfrm>
            <a:off x="879020" y="362080"/>
            <a:ext cx="10172701" cy="3066920"/>
          </a:xfrm>
          <a:prstGeom prst="roundRect">
            <a:avLst/>
          </a:prstGeom>
          <a:solidFill>
            <a:srgbClr val="001E00">
              <a:alpha val="70000"/>
            </a:srgb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seek to ensure the full protection of the 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NATURA 2000 network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the most valuable natural areas in the </a:t>
            </a:r>
            <a:r>
              <a:rPr lang="lt-LT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lt-LT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t-LT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hus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we will preserve the ancient woods, wetlands, grasslands, other habitats and their naturalness, which has surrounded Lithuanian people from ancient times.</a:t>
            </a:r>
            <a:endParaRPr lang="lt-LT" sz="2800" dirty="0">
              <a:solidFill>
                <a:schemeClr val="bg1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92AD53-A9D7-43E3-9F21-70B75F5E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7971" y="5303552"/>
            <a:ext cx="1159974" cy="12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BC96C7-237E-47B6-9666-0C9C37FE2C83}"/>
              </a:ext>
            </a:extLst>
          </p:cNvPr>
          <p:cNvSpPr txBox="1"/>
          <p:nvPr/>
        </p:nvSpPr>
        <p:spPr>
          <a:xfrm>
            <a:off x="4314314" y="3661559"/>
            <a:ext cx="29262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lt-LT" sz="3000" dirty="0" err="1">
                <a:solidFill>
                  <a:schemeClr val="bg1"/>
                </a:solidFill>
                <a:latin typeface="Cambria" panose="0204050305040603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naturalit.lt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lt-LT" sz="3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15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70CA4CAC-EE99-4D25-90FB-EB54341A92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t="16687" r="1382" b="9336"/>
          <a:stretch/>
        </p:blipFill>
        <p:spPr>
          <a:xfrm>
            <a:off x="94658" y="1154284"/>
            <a:ext cx="12002683" cy="507251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DFBC0B-4CBA-44B5-93A8-A83CF9B3C128}"/>
              </a:ext>
            </a:extLst>
          </p:cNvPr>
          <p:cNvSpPr/>
          <p:nvPr/>
        </p:nvSpPr>
        <p:spPr>
          <a:xfrm>
            <a:off x="1193532" y="1499341"/>
            <a:ext cx="10347158" cy="4127373"/>
          </a:xfrm>
          <a:prstGeom prst="roundRect">
            <a:avLst/>
          </a:prstGeom>
          <a:solidFill>
            <a:schemeClr val="tx2">
              <a:lumMod val="50000"/>
              <a:alpha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800" b="1" u="sng" dirty="0">
                <a:solidFill>
                  <a:schemeClr val="bg1"/>
                </a:solidFill>
                <a:latin typeface="Cambria" panose="02040503050406030204" pitchFamily="18" charset="0"/>
              </a:rPr>
              <a:t>LIFE IP </a:t>
            </a:r>
            <a:r>
              <a:rPr lang="en-US" sz="2800" b="1" u="sng" dirty="0" err="1">
                <a:solidFill>
                  <a:schemeClr val="bg1"/>
                </a:solidFill>
                <a:latin typeface="Cambria" panose="02040503050406030204" pitchFamily="18" charset="0"/>
              </a:rPr>
              <a:t>Naturalit</a:t>
            </a:r>
            <a:r>
              <a:rPr lang="en-US" sz="2800" b="1" u="sng" dirty="0">
                <a:solidFill>
                  <a:schemeClr val="bg1"/>
                </a:solidFill>
                <a:latin typeface="Cambria" panose="02040503050406030204" pitchFamily="18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National scale project</a:t>
            </a: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/ 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area of </a:t>
            </a: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NATURE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P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rotection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of biodiversity </a:t>
            </a: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/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Natura 2000 network;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C</a:t>
            </a: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ontribut</a:t>
            </a:r>
            <a:r>
              <a:rPr lang="lt-LT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ion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to the achievement of the </a:t>
            </a: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objectives of</a:t>
            </a: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the EU Birds and Habitats Directives</a:t>
            </a: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lt-LT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target 1 of the EU Biodiversity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Strateg</a:t>
            </a: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y. </a:t>
            </a:r>
          </a:p>
          <a:p>
            <a:pPr lvl="1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lt-LT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lvl="1"/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        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Prioritized Action Framework</a:t>
            </a: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s (PAF)</a:t>
            </a:r>
          </a:p>
          <a:p>
            <a:pPr marL="914400" lvl="1" indent="-457200">
              <a:buFontTx/>
              <a:buChar char="-"/>
            </a:pPr>
            <a:endParaRPr lang="lt-LT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F4B05-426E-4B3F-9A19-6B24B81356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5" y="6259335"/>
            <a:ext cx="688867" cy="474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7EEEE-6472-47CE-AFB6-968ED48450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112" y="6259335"/>
            <a:ext cx="890174" cy="59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A1A0443-6E03-4B9E-AA01-578598BC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A38A799-55C8-4BE3-B364-6C5F7A3BF6C6}"/>
              </a:ext>
            </a:extLst>
          </p:cNvPr>
          <p:cNvSpPr/>
          <p:nvPr/>
        </p:nvSpPr>
        <p:spPr>
          <a:xfrm rot="5400000">
            <a:off x="5186779" y="4276819"/>
            <a:ext cx="506027" cy="34179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35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CF4B05-426E-4B3F-9A19-6B24B8135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5" y="6259335"/>
            <a:ext cx="688867" cy="474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7EEEE-6472-47CE-AFB6-968ED48450F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112" y="6259335"/>
            <a:ext cx="890174" cy="59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A1A0443-6E03-4B9E-AA01-578598BC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FEF19053-8238-4FED-B3F0-7FE58349B6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t="21964" b="24079"/>
          <a:stretch/>
        </p:blipFill>
        <p:spPr>
          <a:xfrm>
            <a:off x="20" y="1222049"/>
            <a:ext cx="12097323" cy="493392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E3D291-18F2-4EAF-BABF-3E40B430937D}"/>
              </a:ext>
            </a:extLst>
          </p:cNvPr>
          <p:cNvSpPr/>
          <p:nvPr/>
        </p:nvSpPr>
        <p:spPr>
          <a:xfrm>
            <a:off x="1569864" y="2308443"/>
            <a:ext cx="9457199" cy="2409915"/>
          </a:xfrm>
          <a:prstGeom prst="roundRect">
            <a:avLst/>
          </a:prstGeom>
          <a:solidFill>
            <a:srgbClr val="003300">
              <a:alpha val="67000"/>
            </a:srgb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N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etwork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of protected areas covering Europe's most valuable and threatened species and habitats. </a:t>
            </a:r>
            <a:endParaRPr lang="lt-LT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he largest coordinated network of protected areas in the world</a:t>
            </a: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/ 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all 28 EU countries</a:t>
            </a: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/ 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both on land and at sea. </a:t>
            </a:r>
            <a:endParaRPr lang="lt-LT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B0E6D5-DEC2-43E2-A018-C88CD854CC3A}"/>
              </a:ext>
            </a:extLst>
          </p:cNvPr>
          <p:cNvSpPr/>
          <p:nvPr/>
        </p:nvSpPr>
        <p:spPr>
          <a:xfrm>
            <a:off x="3503528" y="1411550"/>
            <a:ext cx="5321126" cy="707392"/>
          </a:xfrm>
          <a:prstGeom prst="roundRect">
            <a:avLst/>
          </a:prstGeom>
          <a:solidFill>
            <a:srgbClr val="003300">
              <a:alpha val="67000"/>
            </a:srgb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rPr>
              <a:t>NATURA 2000 NETWORK ?</a:t>
            </a:r>
            <a:endParaRPr lang="lt-LT" sz="32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0FF9D84-E19A-4DE2-A32B-FE1E8FC9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BA3FCAD-C7FA-404E-85B7-219BD3652A95}"/>
              </a:ext>
            </a:extLst>
          </p:cNvPr>
          <p:cNvSpPr/>
          <p:nvPr/>
        </p:nvSpPr>
        <p:spPr>
          <a:xfrm>
            <a:off x="1950600" y="5116519"/>
            <a:ext cx="8426982" cy="641297"/>
          </a:xfrm>
          <a:prstGeom prst="roundRect">
            <a:avLst/>
          </a:prstGeom>
          <a:solidFill>
            <a:srgbClr val="003300">
              <a:alpha val="81000"/>
            </a:srgb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Natura 2000 network in Lithuania - </a:t>
            </a:r>
            <a:r>
              <a:rPr lang="lt-LT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INSUFICIENT!</a:t>
            </a:r>
          </a:p>
        </p:txBody>
      </p:sp>
    </p:spTree>
    <p:extLst>
      <p:ext uri="{BB962C8B-B14F-4D97-AF65-F5344CB8AC3E}">
        <p14:creationId xmlns:p14="http://schemas.microsoft.com/office/powerpoint/2010/main" val="385374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orest of trees&#10;&#10;Description automatically generated with low confidence">
            <a:extLst>
              <a:ext uri="{FF2B5EF4-FFF2-40B4-BE49-F238E27FC236}">
                <a16:creationId xmlns:a16="http://schemas.microsoft.com/office/drawing/2014/main" id="{130BC27F-C802-4099-A2D9-4B39CE633F22}"/>
              </a:ext>
            </a:extLst>
          </p:cNvPr>
          <p:cNvPicPr/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14530" r="1168" b="23703"/>
          <a:stretch/>
        </p:blipFill>
        <p:spPr bwMode="auto">
          <a:xfrm>
            <a:off x="153824" y="1179320"/>
            <a:ext cx="11895746" cy="5007835"/>
          </a:xfrm>
          <a:prstGeom prst="rect">
            <a:avLst/>
          </a:prstGeom>
          <a:noFill/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7DE821-C640-4ACF-9C2A-93EA5258EF77}"/>
              </a:ext>
            </a:extLst>
          </p:cNvPr>
          <p:cNvSpPr/>
          <p:nvPr/>
        </p:nvSpPr>
        <p:spPr>
          <a:xfrm>
            <a:off x="1119498" y="2056965"/>
            <a:ext cx="10648713" cy="3712029"/>
          </a:xfrm>
          <a:prstGeom prst="roundRect">
            <a:avLst/>
          </a:prstGeom>
          <a:solidFill>
            <a:schemeClr val="tx2">
              <a:lumMod val="50000"/>
              <a:alpha val="67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Natura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2000 network 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-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fully completed 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(all insufficiencies-resolved)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C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onservation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objectives for Natura 2000 network 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-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agreed  at national and site level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, n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ecessary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conservation measures 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are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place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Conservation aspects of Natura 2000 network 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-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fully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involved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into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f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orest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management planning as standard part of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the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process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Rural Development Programme involve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s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necessary variety of specific biodiversity support measures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Appropriate level of Natura 2000 network management capacities of competent authorities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is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assured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lt-LT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5834C3-DD67-4B86-A4FA-4C598779BD2A}"/>
              </a:ext>
            </a:extLst>
          </p:cNvPr>
          <p:cNvSpPr/>
          <p:nvPr/>
        </p:nvSpPr>
        <p:spPr>
          <a:xfrm>
            <a:off x="4421080" y="1322068"/>
            <a:ext cx="2734323" cy="523783"/>
          </a:xfrm>
          <a:prstGeom prst="roundRect">
            <a:avLst/>
          </a:prstGeom>
          <a:solidFill>
            <a:schemeClr val="tx2">
              <a:lumMod val="50000"/>
              <a:alpha val="67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MAIN GOALS</a:t>
            </a: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F8E67BE-BB9F-4D02-A631-75E613BA4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D8128C-1E53-4C2B-A8A9-483CE52BF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5" y="6259335"/>
            <a:ext cx="688867" cy="474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C180AD-FAB5-4F31-8089-670226ADBC3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112" y="6259335"/>
            <a:ext cx="890174" cy="598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0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F8E67BE-BB9F-4D02-A631-75E613BA4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D8128C-1E53-4C2B-A8A9-483CE52BF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5" y="6259335"/>
            <a:ext cx="688867" cy="474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C180AD-FAB5-4F31-8089-670226ADBC3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112" y="6259335"/>
            <a:ext cx="890174" cy="59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forest of trees&#10;&#10;Description automatically generated with low confidence">
            <a:extLst>
              <a:ext uri="{FF2B5EF4-FFF2-40B4-BE49-F238E27FC236}">
                <a16:creationId xmlns:a16="http://schemas.microsoft.com/office/drawing/2014/main" id="{A637A650-3461-41A9-845D-86B94BC9A3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12803" r="1408" b="32691"/>
          <a:stretch/>
        </p:blipFill>
        <p:spPr>
          <a:xfrm>
            <a:off x="177552" y="1171852"/>
            <a:ext cx="11842813" cy="49841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DE33B05-2704-4804-830C-16F4F240D6A8}"/>
              </a:ext>
            </a:extLst>
          </p:cNvPr>
          <p:cNvSpPr/>
          <p:nvPr/>
        </p:nvSpPr>
        <p:spPr>
          <a:xfrm>
            <a:off x="3768696" y="1293456"/>
            <a:ext cx="4469460" cy="523783"/>
          </a:xfrm>
          <a:prstGeom prst="roundRect">
            <a:avLst/>
          </a:prstGeom>
          <a:solidFill>
            <a:schemeClr val="tx2">
              <a:lumMod val="50000"/>
              <a:alpha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NATURALIT</a:t>
            </a:r>
            <a:r>
              <a:rPr lang="lt-LT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and</a:t>
            </a:r>
            <a:r>
              <a:rPr lang="lt-LT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PAF ?</a:t>
            </a: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B3AC912-3E89-48A1-8236-88CEAD4840E6}"/>
              </a:ext>
            </a:extLst>
          </p:cNvPr>
          <p:cNvSpPr/>
          <p:nvPr/>
        </p:nvSpPr>
        <p:spPr>
          <a:xfrm>
            <a:off x="6079003" y="2507635"/>
            <a:ext cx="5293157" cy="2661603"/>
          </a:xfrm>
          <a:prstGeom prst="roundRect">
            <a:avLst/>
          </a:prstGeom>
          <a:solidFill>
            <a:schemeClr val="tx2">
              <a:lumMod val="50000"/>
              <a:alpha val="7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Green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infrastructure</a:t>
            </a:r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Invasive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species</a:t>
            </a:r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Climate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change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and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biodiversity</a:t>
            </a:r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Fishery</a:t>
            </a:r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Sea</a:t>
            </a:r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lt-LT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3A0DD1-3A98-41B5-9A93-FAE715F72BF6}"/>
              </a:ext>
            </a:extLst>
          </p:cNvPr>
          <p:cNvSpPr/>
          <p:nvPr/>
        </p:nvSpPr>
        <p:spPr>
          <a:xfrm>
            <a:off x="495084" y="2483473"/>
            <a:ext cx="5293157" cy="2877450"/>
          </a:xfrm>
          <a:prstGeom prst="roundRect">
            <a:avLst/>
          </a:prstGeom>
          <a:solidFill>
            <a:schemeClr val="tx2">
              <a:lumMod val="50000"/>
              <a:alpha val="75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Insuficiencies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Natura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2000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network</a:t>
            </a:r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Conflicts of nature conservation and forestry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aims</a:t>
            </a:r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Agriculture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sector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and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specific biodiversity support measures</a:t>
            </a:r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Institutional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capacity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building</a:t>
            </a:r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AFB8D928-22F7-4AB9-80CA-7674CD6B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9264" y="1311212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93D9B66A-721A-4A13-BDBA-A21B836134E8}"/>
              </a:ext>
            </a:extLst>
          </p:cNvPr>
          <p:cNvSpPr/>
          <p:nvPr/>
        </p:nvSpPr>
        <p:spPr>
          <a:xfrm rot="2103914">
            <a:off x="5449623" y="1832392"/>
            <a:ext cx="196728" cy="698527"/>
          </a:xfrm>
          <a:prstGeom prst="downArrow">
            <a:avLst/>
          </a:prstGeom>
          <a:solidFill>
            <a:srgbClr val="00B050"/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1ABA14C-5D5F-423E-97D0-7012358C3744}"/>
              </a:ext>
            </a:extLst>
          </p:cNvPr>
          <p:cNvSpPr/>
          <p:nvPr/>
        </p:nvSpPr>
        <p:spPr>
          <a:xfrm rot="19797951">
            <a:off x="6032739" y="1840595"/>
            <a:ext cx="196728" cy="698527"/>
          </a:xfrm>
          <a:prstGeom prst="downArrow">
            <a:avLst/>
          </a:prstGeom>
          <a:solidFill>
            <a:srgbClr val="FF0000"/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8218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CF4B05-426E-4B3F-9A19-6B24B8135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5" y="6259335"/>
            <a:ext cx="688867" cy="474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7EEEE-6472-47CE-AFB6-968ED48450F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112" y="6259335"/>
            <a:ext cx="890174" cy="59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A1A0443-6E03-4B9E-AA01-578598BC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0FF9D84-E19A-4DE2-A32B-FE1E8FC9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field of flowers&#10;&#10;Description automatically generated with low confidence">
            <a:extLst>
              <a:ext uri="{FF2B5EF4-FFF2-40B4-BE49-F238E27FC236}">
                <a16:creationId xmlns:a16="http://schemas.microsoft.com/office/drawing/2014/main" id="{A1A12E1F-27C5-42C9-A59A-F706A8F3DD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16935" r="776" b="20733"/>
          <a:stretch/>
        </p:blipFill>
        <p:spPr>
          <a:xfrm>
            <a:off x="159798" y="1216241"/>
            <a:ext cx="11937545" cy="493973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A273D0-85B2-4CBA-8F52-0392490277DA}"/>
              </a:ext>
            </a:extLst>
          </p:cNvPr>
          <p:cNvSpPr/>
          <p:nvPr/>
        </p:nvSpPr>
        <p:spPr>
          <a:xfrm>
            <a:off x="4127620" y="1390339"/>
            <a:ext cx="3368112" cy="523783"/>
          </a:xfrm>
          <a:prstGeom prst="roundRect">
            <a:avLst/>
          </a:prstGeom>
          <a:solidFill>
            <a:schemeClr val="tx2">
              <a:lumMod val="50000"/>
              <a:alpha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OUR </a:t>
            </a:r>
            <a:r>
              <a:rPr lang="lt-LT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APPROACH</a:t>
            </a:r>
            <a:endParaRPr lang="en-US" sz="3200" u="sng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22B2D86-3414-4787-818E-78C9C901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91" y="4928177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C29A74F-58A7-4EEC-A0A2-DB4BA188EB5F}"/>
              </a:ext>
            </a:extLst>
          </p:cNvPr>
          <p:cNvSpPr/>
          <p:nvPr/>
        </p:nvSpPr>
        <p:spPr>
          <a:xfrm>
            <a:off x="1891616" y="2193218"/>
            <a:ext cx="8272035" cy="2657420"/>
          </a:xfrm>
          <a:prstGeom prst="roundRect">
            <a:avLst/>
          </a:prstGeom>
          <a:solidFill>
            <a:schemeClr val="tx2">
              <a:lumMod val="50000"/>
              <a:alpha val="67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2400" dirty="0"/>
              <a:t>             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-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Implement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ation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everything set out in the PAF 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     	 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through 1 project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?</a:t>
            </a:r>
          </a:p>
          <a:p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-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E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limination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e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ssential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shortcomings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?</a:t>
            </a:r>
          </a:p>
          <a:p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	-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Elimination of systemic barriers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1C2153-BF47-4811-A283-06D6B6CE3996}"/>
              </a:ext>
            </a:extLst>
          </p:cNvPr>
          <p:cNvSpPr/>
          <p:nvPr/>
        </p:nvSpPr>
        <p:spPr>
          <a:xfrm>
            <a:off x="2053986" y="2250191"/>
            <a:ext cx="860129" cy="6822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NO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07B6419-0DFE-493C-A44D-DCAEE5BE0FD7}"/>
              </a:ext>
            </a:extLst>
          </p:cNvPr>
          <p:cNvSpPr/>
          <p:nvPr/>
        </p:nvSpPr>
        <p:spPr>
          <a:xfrm>
            <a:off x="2053986" y="3185781"/>
            <a:ext cx="877221" cy="7057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rgbClr val="00B050"/>
                </a:solidFill>
                <a:latin typeface="Cambria" panose="02040503050406030204" pitchFamily="18" charset="0"/>
              </a:rPr>
              <a:t>YES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4B6805F-0028-4428-9981-C5275BEA5FA4}"/>
              </a:ext>
            </a:extLst>
          </p:cNvPr>
          <p:cNvSpPr/>
          <p:nvPr/>
        </p:nvSpPr>
        <p:spPr>
          <a:xfrm>
            <a:off x="2324593" y="5320009"/>
            <a:ext cx="8149693" cy="639844"/>
          </a:xfrm>
          <a:prstGeom prst="roundRect">
            <a:avLst/>
          </a:prstGeom>
          <a:solidFill>
            <a:schemeClr val="tx2">
              <a:lumMod val="50000"/>
              <a:alpha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   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  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Identification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at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the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stage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P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roposal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preparation</a:t>
            </a:r>
            <a:endParaRPr lang="en-US" sz="2400" u="sng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DE9A679A-3527-4B0D-8796-062D655519B9}"/>
              </a:ext>
            </a:extLst>
          </p:cNvPr>
          <p:cNvSpPr/>
          <p:nvPr/>
        </p:nvSpPr>
        <p:spPr>
          <a:xfrm>
            <a:off x="6096000" y="4850638"/>
            <a:ext cx="313346" cy="471225"/>
          </a:xfrm>
          <a:prstGeom prst="downArrow">
            <a:avLst/>
          </a:prstGeom>
          <a:solidFill>
            <a:srgbClr val="00B050"/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A2371D8-0217-4C7D-A8A0-89B33C57BD9E}"/>
              </a:ext>
            </a:extLst>
          </p:cNvPr>
          <p:cNvSpPr/>
          <p:nvPr/>
        </p:nvSpPr>
        <p:spPr>
          <a:xfrm>
            <a:off x="2402791" y="5363793"/>
            <a:ext cx="511324" cy="50339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</a:rPr>
              <a:t>!</a:t>
            </a:r>
            <a:endParaRPr lang="lt-LT" sz="3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46B4FDA-E2D7-4AD0-B30D-752BBEB0F3A5}"/>
              </a:ext>
            </a:extLst>
          </p:cNvPr>
          <p:cNvSpPr/>
          <p:nvPr/>
        </p:nvSpPr>
        <p:spPr>
          <a:xfrm>
            <a:off x="2113807" y="4008022"/>
            <a:ext cx="877221" cy="7057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rgbClr val="00B050"/>
                </a:solidFill>
                <a:latin typeface="Cambria" panose="02040503050406030204" pitchFamily="18" charset="0"/>
              </a:rPr>
              <a:t>YES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26AE41-9198-4F06-8BC9-B5FABF0CCAA2}"/>
              </a:ext>
            </a:extLst>
          </p:cNvPr>
          <p:cNvCxnSpPr/>
          <p:nvPr/>
        </p:nvCxnSpPr>
        <p:spPr>
          <a:xfrm>
            <a:off x="3077090" y="4458573"/>
            <a:ext cx="472901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06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4" grpId="0" animBg="1"/>
      <p:bldP spid="2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CF4B05-426E-4B3F-9A19-6B24B8135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5" y="6259335"/>
            <a:ext cx="688867" cy="474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7EEEE-6472-47CE-AFB6-968ED48450F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112" y="6259335"/>
            <a:ext cx="890174" cy="59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A1A0443-6E03-4B9E-AA01-578598BC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0FF9D84-E19A-4DE2-A32B-FE1E8FC9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22B2D86-3414-4787-818E-78C9C901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91" y="4928177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E1E55AE9-D5D6-43AA-9467-69119898A8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t="11446" r="1309" b="27402"/>
          <a:stretch/>
        </p:blipFill>
        <p:spPr>
          <a:xfrm>
            <a:off x="170916" y="1179320"/>
            <a:ext cx="11861563" cy="497665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B1472AC-F106-48E0-8412-39BEE27E5633}"/>
              </a:ext>
            </a:extLst>
          </p:cNvPr>
          <p:cNvSpPr/>
          <p:nvPr/>
        </p:nvSpPr>
        <p:spPr>
          <a:xfrm>
            <a:off x="3540445" y="2033546"/>
            <a:ext cx="4957286" cy="1692419"/>
          </a:xfrm>
          <a:prstGeom prst="roundRect">
            <a:avLst/>
          </a:prstGeom>
          <a:solidFill>
            <a:srgbClr val="003300">
              <a:alpha val="75000"/>
            </a:srgbClr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lt-LT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DOES 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P</a:t>
            </a:r>
            <a:r>
              <a:rPr lang="lt-LT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 WORK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endParaRPr lang="en-US" sz="4000" u="sng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553FEAF-B2CB-4B47-B8DC-0A4317CE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50" y="4824819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01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CF4B05-426E-4B3F-9A19-6B24B8135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5" y="6259335"/>
            <a:ext cx="688867" cy="474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7EEEE-6472-47CE-AFB6-968ED48450F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112" y="6259335"/>
            <a:ext cx="890174" cy="59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A1A0443-6E03-4B9E-AA01-578598BC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0FF9D84-E19A-4DE2-A32B-FE1E8FC9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E16A0FCB-BECA-4542-9B6A-498C4B9194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" t="27556" r="1480" b="17938"/>
          <a:stretch/>
        </p:blipFill>
        <p:spPr>
          <a:xfrm>
            <a:off x="192349" y="1171852"/>
            <a:ext cx="11807301" cy="49841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1A631F9-57F6-4883-B94A-8D0150DA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91" y="4928177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AFE356A-4C4D-4342-9EE2-ACEC30D03F3F}"/>
              </a:ext>
            </a:extLst>
          </p:cNvPr>
          <p:cNvSpPr/>
          <p:nvPr/>
        </p:nvSpPr>
        <p:spPr>
          <a:xfrm>
            <a:off x="1386537" y="1826465"/>
            <a:ext cx="8760685" cy="2648292"/>
          </a:xfrm>
          <a:prstGeom prst="roundRect">
            <a:avLst/>
          </a:prstGeom>
          <a:solidFill>
            <a:schemeClr val="tx2">
              <a:lumMod val="50000"/>
              <a:alpha val="67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MAC – </a:t>
            </a:r>
            <a:r>
              <a:rPr lang="lt-LT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Methodical</a:t>
            </a:r>
            <a:r>
              <a:rPr lang="lt-LT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A</a:t>
            </a:r>
            <a:r>
              <a:rPr lang="lt-LT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nalytical</a:t>
            </a:r>
            <a:r>
              <a:rPr lang="lt-LT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C</a:t>
            </a:r>
            <a:r>
              <a:rPr lang="lt-LT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enter</a:t>
            </a:r>
            <a:r>
              <a:rPr lang="lt-LT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lt-LT" sz="2800" dirty="0" err="1">
                <a:solidFill>
                  <a:schemeClr val="bg1"/>
                </a:solidFill>
                <a:latin typeface="Cambria" panose="02040503050406030204" pitchFamily="18" charset="0"/>
              </a:rPr>
              <a:t>under</a:t>
            </a:r>
            <a:r>
              <a:rPr lang="lt-LT" sz="2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800" dirty="0" err="1">
                <a:solidFill>
                  <a:schemeClr val="bg1"/>
                </a:solidFill>
                <a:latin typeface="Cambria" panose="02040503050406030204" pitchFamily="18" charset="0"/>
              </a:rPr>
              <a:t>State</a:t>
            </a:r>
            <a:r>
              <a:rPr lang="lt-LT" sz="2800" dirty="0">
                <a:solidFill>
                  <a:schemeClr val="bg1"/>
                </a:solidFill>
                <a:latin typeface="Cambria" panose="02040503050406030204" pitchFamily="18" charset="0"/>
              </a:rPr>
              <a:t> Service </a:t>
            </a:r>
            <a:r>
              <a:rPr lang="lt-LT" sz="2800" dirty="0" err="1">
                <a:solidFill>
                  <a:schemeClr val="bg1"/>
                </a:solidFill>
                <a:latin typeface="Cambria" panose="02040503050406030204" pitchFamily="18" charset="0"/>
              </a:rPr>
              <a:t>for</a:t>
            </a:r>
            <a:r>
              <a:rPr lang="lt-LT" sz="2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800" dirty="0" err="1">
                <a:solidFill>
                  <a:schemeClr val="bg1"/>
                </a:solidFill>
                <a:latin typeface="Cambria" panose="02040503050406030204" pitchFamily="18" charset="0"/>
              </a:rPr>
              <a:t>Protected</a:t>
            </a:r>
            <a:r>
              <a:rPr lang="lt-LT" sz="2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800" dirty="0" err="1">
                <a:solidFill>
                  <a:schemeClr val="bg1"/>
                </a:solidFill>
                <a:latin typeface="Cambria" panose="02040503050406030204" pitchFamily="18" charset="0"/>
              </a:rPr>
              <a:t>areas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 (2018)</a:t>
            </a:r>
            <a:endParaRPr lang="lt-LT" sz="2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lt-LT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14 </a:t>
            </a:r>
            <a:r>
              <a:rPr lang="lt-LT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experts</a:t>
            </a:r>
            <a:r>
              <a:rPr lang="lt-LT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lt-LT" sz="2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lt-LT" sz="2800" dirty="0" err="1">
                <a:solidFill>
                  <a:schemeClr val="bg1"/>
                </a:solidFill>
                <a:latin typeface="Cambria" panose="02040503050406030204" pitchFamily="18" charset="0"/>
              </a:rPr>
              <a:t>botanists</a:t>
            </a:r>
            <a:r>
              <a:rPr lang="lt-LT" sz="28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lt-LT" sz="2800" dirty="0" err="1">
                <a:solidFill>
                  <a:schemeClr val="bg1"/>
                </a:solidFill>
                <a:latin typeface="Cambria" panose="02040503050406030204" pitchFamily="18" charset="0"/>
              </a:rPr>
              <a:t>ornithologists</a:t>
            </a:r>
            <a:r>
              <a:rPr lang="lt-LT" sz="2800" dirty="0">
                <a:solidFill>
                  <a:schemeClr val="bg1"/>
                </a:solidFill>
                <a:latin typeface="Cambria" panose="02040503050406030204" pitchFamily="18" charset="0"/>
              </a:rPr>
              <a:t>, GIS, </a:t>
            </a:r>
            <a:r>
              <a:rPr lang="lt-LT" sz="2800" dirty="0" err="1">
                <a:solidFill>
                  <a:schemeClr val="bg1"/>
                </a:solidFill>
                <a:latin typeface="Cambria" panose="02040503050406030204" pitchFamily="18" charset="0"/>
              </a:rPr>
              <a:t>lawyer</a:t>
            </a:r>
            <a:r>
              <a:rPr lang="lt-LT" sz="2800" dirty="0">
                <a:solidFill>
                  <a:schemeClr val="bg1"/>
                </a:solidFill>
                <a:latin typeface="Cambria" panose="02040503050406030204" pitchFamily="18" charset="0"/>
              </a:rPr>
              <a:t> ..)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243AC900-1FF5-456E-A70C-2252F4B96993}"/>
              </a:ext>
            </a:extLst>
          </p:cNvPr>
          <p:cNvSpPr/>
          <p:nvPr/>
        </p:nvSpPr>
        <p:spPr>
          <a:xfrm rot="5400000">
            <a:off x="9990977" y="4115640"/>
            <a:ext cx="1676688" cy="2198791"/>
          </a:xfrm>
          <a:prstGeom prst="teardrop">
            <a:avLst/>
          </a:prstGeom>
          <a:solidFill>
            <a:schemeClr val="accent6">
              <a:lumMod val="50000"/>
              <a:alpha val="84000"/>
            </a:schemeClr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559A6A-F1F8-4476-9C42-9C9EE1EE1DBD}"/>
              </a:ext>
            </a:extLst>
          </p:cNvPr>
          <p:cNvSpPr/>
          <p:nvPr/>
        </p:nvSpPr>
        <p:spPr>
          <a:xfrm>
            <a:off x="9829320" y="5084547"/>
            <a:ext cx="1431438" cy="461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Example</a:t>
            </a:r>
            <a:endParaRPr lang="lt-LT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5" name="Graphic 14" descr="Thumbs up sign with solid fill">
            <a:extLst>
              <a:ext uri="{FF2B5EF4-FFF2-40B4-BE49-F238E27FC236}">
                <a16:creationId xmlns:a16="http://schemas.microsoft.com/office/drawing/2014/main" id="{C4B1D77E-F6FA-4F24-94E2-A0B5F2EE9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7042" y="5031535"/>
            <a:ext cx="508612" cy="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89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CF4B05-426E-4B3F-9A19-6B24B8135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5" y="6259335"/>
            <a:ext cx="688867" cy="474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7EEEE-6472-47CE-AFB6-968ED48450F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112" y="6259335"/>
            <a:ext cx="890174" cy="59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A1A0443-6E03-4B9E-AA01-578598BC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0FF9D84-E19A-4DE2-A32B-FE1E8FC9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E16A0FCB-BECA-4542-9B6A-498C4B9194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" t="27556" r="1480" b="17938"/>
          <a:stretch/>
        </p:blipFill>
        <p:spPr>
          <a:xfrm>
            <a:off x="192349" y="1171852"/>
            <a:ext cx="11807301" cy="49841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1A631F9-57F6-4883-B94A-8D0150DA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797" y="5031535"/>
            <a:ext cx="1024841" cy="11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0FEBF0-299E-4EB5-81A3-44FDE070D4F4}"/>
              </a:ext>
            </a:extLst>
          </p:cNvPr>
          <p:cNvSpPr/>
          <p:nvPr/>
        </p:nvSpPr>
        <p:spPr>
          <a:xfrm>
            <a:off x="1119497" y="1266825"/>
            <a:ext cx="10415278" cy="4785794"/>
          </a:xfrm>
          <a:prstGeom prst="roundRect">
            <a:avLst/>
          </a:prstGeom>
          <a:solidFill>
            <a:schemeClr val="tx2">
              <a:lumMod val="50000"/>
              <a:alpha val="67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MAC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Elimination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Natura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2000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network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insuficiencies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Essential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input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into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actions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strategic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importance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(PAF, ...);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Methodical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and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expert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support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for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specialists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MoE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and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institutional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system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Protected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Areas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(PA);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Unplanned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tasks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national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scale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–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support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for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institutional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system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„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here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and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now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“;</a:t>
            </a:r>
          </a:p>
          <a:p>
            <a:r>
              <a:rPr lang="lt-LT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              </a:t>
            </a:r>
          </a:p>
          <a:p>
            <a:r>
              <a:rPr lang="lt-LT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	</a:t>
            </a:r>
          </a:p>
          <a:p>
            <a:r>
              <a:rPr lang="lt-LT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	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-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Forming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groups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specialists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in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the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system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of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PA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for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	      	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various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tasks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and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further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lt-LT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training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	- A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lready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now - much less dependence on outsourced services</a:t>
            </a:r>
            <a:r>
              <a:rPr lang="lt-LT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32807A0-6F9F-4D0D-B67D-CB4EB8492A99}"/>
              </a:ext>
            </a:extLst>
          </p:cNvPr>
          <p:cNvSpPr/>
          <p:nvPr/>
        </p:nvSpPr>
        <p:spPr>
          <a:xfrm>
            <a:off x="5321481" y="4009116"/>
            <a:ext cx="774518" cy="69482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</a:rPr>
              <a:t>!</a:t>
            </a:r>
            <a:endParaRPr lang="lt-LT" sz="3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534</Words>
  <Application>Microsoft Office PowerPoint</Application>
  <PresentationFormat>Widescreen</PresentationFormat>
  <Paragraphs>76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CAMBY Sophie (REGIO)</dc:creator>
  <cp:lastModifiedBy>Birutė Valatkienė</cp:lastModifiedBy>
  <cp:revision>30</cp:revision>
  <dcterms:created xsi:type="dcterms:W3CDTF">2020-01-27T14:56:49Z</dcterms:created>
  <dcterms:modified xsi:type="dcterms:W3CDTF">2021-10-11T06:55:38Z</dcterms:modified>
</cp:coreProperties>
</file>