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5"/>
  </p:notesMasterIdLst>
  <p:sldIdLst>
    <p:sldId id="300" r:id="rId2"/>
    <p:sldId id="296" r:id="rId3"/>
    <p:sldId id="297" r:id="rId4"/>
    <p:sldId id="298" r:id="rId5"/>
    <p:sldId id="303" r:id="rId6"/>
    <p:sldId id="301" r:id="rId7"/>
    <p:sldId id="304" r:id="rId8"/>
    <p:sldId id="305" r:id="rId9"/>
    <p:sldId id="306" r:id="rId10"/>
    <p:sldId id="311" r:id="rId11"/>
    <p:sldId id="313" r:id="rId12"/>
    <p:sldId id="307" r:id="rId13"/>
    <p:sldId id="30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94B2"/>
    <a:srgbClr val="33CCCC"/>
    <a:srgbClr val="6600CC"/>
    <a:srgbClr val="CC99FF"/>
    <a:srgbClr val="99CC00"/>
    <a:srgbClr val="FFCC66"/>
    <a:srgbClr val="F47920"/>
    <a:srgbClr val="000000"/>
    <a:srgbClr val="2DBFCC"/>
    <a:srgbClr val="002C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726"/>
    <p:restoredTop sz="96837" autoAdjust="0"/>
  </p:normalViewPr>
  <p:slideViewPr>
    <p:cSldViewPr snapToGrid="0" snapToObjects="1">
      <p:cViewPr varScale="1">
        <p:scale>
          <a:sx n="111" d="100"/>
          <a:sy n="111" d="100"/>
        </p:scale>
        <p:origin x="192" y="42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Arbeitsblat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Blatt1!$B$1</c:f>
              <c:strCache>
                <c:ptCount val="1"/>
                <c:pt idx="0">
                  <c:v>Spalte1</c:v>
                </c:pt>
              </c:strCache>
            </c:strRef>
          </c:tx>
          <c:invertIfNegative val="0"/>
          <c:cat>
            <c:strRef>
              <c:f>Blatt1!$A$2:$A$4</c:f>
              <c:strCache>
                <c:ptCount val="3"/>
                <c:pt idx="0">
                  <c:v>Energy savings</c:v>
                </c:pt>
                <c:pt idx="1">
                  <c:v>Investments</c:v>
                </c:pt>
                <c:pt idx="2">
                  <c:v>Multiple impacts</c:v>
                </c:pt>
              </c:strCache>
            </c:strRef>
          </c:cat>
          <c:val>
            <c:numRef>
              <c:f>Blatt1!$B$2:$B$4</c:f>
              <c:numCache>
                <c:formatCode>General</c:formatCode>
                <c:ptCount val="3"/>
                <c:pt idx="0">
                  <c:v>19.2</c:v>
                </c:pt>
                <c:pt idx="1">
                  <c:v>17.3</c:v>
                </c:pt>
              </c:numCache>
            </c:numRef>
          </c:val>
          <c:extLst>
            <c:ext xmlns:c16="http://schemas.microsoft.com/office/drawing/2014/chart" uri="{C3380CC4-5D6E-409C-BE32-E72D297353CC}">
              <c16:uniqueId val="{00000000-C33C-4478-8F16-02068F193E95}"/>
            </c:ext>
          </c:extLst>
        </c:ser>
        <c:ser>
          <c:idx val="1"/>
          <c:order val="1"/>
          <c:tx>
            <c:strRef>
              <c:f>Blatt1!$C$1</c:f>
              <c:strCache>
                <c:ptCount val="1"/>
                <c:pt idx="0">
                  <c:v>Avoided combustibles generation</c:v>
                </c:pt>
              </c:strCache>
            </c:strRef>
          </c:tx>
          <c:spPr>
            <a:solidFill>
              <a:schemeClr val="accent5"/>
            </a:solidFill>
          </c:spPr>
          <c:invertIfNegative val="0"/>
          <c:cat>
            <c:strRef>
              <c:f>Blatt1!$A$2:$A$4</c:f>
              <c:strCache>
                <c:ptCount val="3"/>
                <c:pt idx="0">
                  <c:v>Energy savings</c:v>
                </c:pt>
                <c:pt idx="1">
                  <c:v>Investments</c:v>
                </c:pt>
                <c:pt idx="2">
                  <c:v>Multiple impacts</c:v>
                </c:pt>
              </c:strCache>
            </c:strRef>
          </c:cat>
          <c:val>
            <c:numRef>
              <c:f>Blatt1!$C$2:$C$4</c:f>
              <c:numCache>
                <c:formatCode>General</c:formatCode>
                <c:ptCount val="3"/>
                <c:pt idx="2">
                  <c:v>0.44</c:v>
                </c:pt>
              </c:numCache>
            </c:numRef>
          </c:val>
          <c:extLst>
            <c:ext xmlns:c16="http://schemas.microsoft.com/office/drawing/2014/chart" uri="{C3380CC4-5D6E-409C-BE32-E72D297353CC}">
              <c16:uniqueId val="{00000001-C33C-4478-8F16-02068F193E95}"/>
            </c:ext>
          </c:extLst>
        </c:ser>
        <c:ser>
          <c:idx val="2"/>
          <c:order val="2"/>
          <c:tx>
            <c:strRef>
              <c:f>Blatt1!$D$1</c:f>
              <c:strCache>
                <c:ptCount val="1"/>
                <c:pt idx="0">
                  <c:v>Active days (refurbishment)</c:v>
                </c:pt>
              </c:strCache>
            </c:strRef>
          </c:tx>
          <c:spPr>
            <a:solidFill>
              <a:schemeClr val="accent3">
                <a:lumMod val="40000"/>
                <a:lumOff val="60000"/>
              </a:schemeClr>
            </a:solidFill>
          </c:spPr>
          <c:invertIfNegative val="0"/>
          <c:cat>
            <c:strRef>
              <c:f>Blatt1!$A$2:$A$4</c:f>
              <c:strCache>
                <c:ptCount val="3"/>
                <c:pt idx="0">
                  <c:v>Energy savings</c:v>
                </c:pt>
                <c:pt idx="1">
                  <c:v>Investments</c:v>
                </c:pt>
                <c:pt idx="2">
                  <c:v>Multiple impacts</c:v>
                </c:pt>
              </c:strCache>
            </c:strRef>
          </c:cat>
          <c:val>
            <c:numRef>
              <c:f>Blatt1!$D$2:$D$4</c:f>
              <c:numCache>
                <c:formatCode>General</c:formatCode>
                <c:ptCount val="3"/>
                <c:pt idx="2">
                  <c:v>2.5</c:v>
                </c:pt>
              </c:numCache>
            </c:numRef>
          </c:val>
          <c:extLst>
            <c:ext xmlns:c16="http://schemas.microsoft.com/office/drawing/2014/chart" uri="{C3380CC4-5D6E-409C-BE32-E72D297353CC}">
              <c16:uniqueId val="{00000002-C33C-4478-8F16-02068F193E95}"/>
            </c:ext>
          </c:extLst>
        </c:ser>
        <c:ser>
          <c:idx val="3"/>
          <c:order val="3"/>
          <c:tx>
            <c:strRef>
              <c:f>Blatt1!$E$1</c:f>
              <c:strCache>
                <c:ptCount val="1"/>
                <c:pt idx="0">
                  <c:v>Workforce performance</c:v>
                </c:pt>
              </c:strCache>
            </c:strRef>
          </c:tx>
          <c:spPr>
            <a:solidFill>
              <a:schemeClr val="accent6"/>
            </a:solidFill>
          </c:spPr>
          <c:invertIfNegative val="0"/>
          <c:cat>
            <c:strRef>
              <c:f>Blatt1!$A$2:$A$4</c:f>
              <c:strCache>
                <c:ptCount val="3"/>
                <c:pt idx="0">
                  <c:v>Energy savings</c:v>
                </c:pt>
                <c:pt idx="1">
                  <c:v>Investments</c:v>
                </c:pt>
                <c:pt idx="2">
                  <c:v>Multiple impacts</c:v>
                </c:pt>
              </c:strCache>
            </c:strRef>
          </c:cat>
          <c:val>
            <c:numRef>
              <c:f>Blatt1!$E$2:$E$4</c:f>
              <c:numCache>
                <c:formatCode>General</c:formatCode>
                <c:ptCount val="3"/>
                <c:pt idx="2">
                  <c:v>0.33</c:v>
                </c:pt>
              </c:numCache>
            </c:numRef>
          </c:val>
          <c:extLst>
            <c:ext xmlns:c16="http://schemas.microsoft.com/office/drawing/2014/chart" uri="{C3380CC4-5D6E-409C-BE32-E72D297353CC}">
              <c16:uniqueId val="{00000003-C33C-4478-8F16-02068F193E95}"/>
            </c:ext>
          </c:extLst>
        </c:ser>
        <c:ser>
          <c:idx val="4"/>
          <c:order val="4"/>
          <c:tx>
            <c:strRef>
              <c:f>Blatt1!$F$1</c:f>
              <c:strCache>
                <c:ptCount val="1"/>
                <c:pt idx="0">
                  <c:v>Excess winter mortality</c:v>
                </c:pt>
              </c:strCache>
            </c:strRef>
          </c:tx>
          <c:spPr>
            <a:solidFill>
              <a:schemeClr val="accent2">
                <a:lumMod val="40000"/>
                <a:lumOff val="60000"/>
              </a:schemeClr>
            </a:solidFill>
          </c:spPr>
          <c:invertIfNegative val="0"/>
          <c:cat>
            <c:strRef>
              <c:f>Blatt1!$A$2:$A$4</c:f>
              <c:strCache>
                <c:ptCount val="3"/>
                <c:pt idx="0">
                  <c:v>Energy savings</c:v>
                </c:pt>
                <c:pt idx="1">
                  <c:v>Investments</c:v>
                </c:pt>
                <c:pt idx="2">
                  <c:v>Multiple impacts</c:v>
                </c:pt>
              </c:strCache>
            </c:strRef>
          </c:cat>
          <c:val>
            <c:numRef>
              <c:f>Blatt1!$F$2:$F$4</c:f>
              <c:numCache>
                <c:formatCode>General</c:formatCode>
                <c:ptCount val="3"/>
                <c:pt idx="2">
                  <c:v>0.6</c:v>
                </c:pt>
              </c:numCache>
            </c:numRef>
          </c:val>
          <c:extLst>
            <c:ext xmlns:c16="http://schemas.microsoft.com/office/drawing/2014/chart" uri="{C3380CC4-5D6E-409C-BE32-E72D297353CC}">
              <c16:uniqueId val="{00000004-C33C-4478-8F16-02068F193E95}"/>
            </c:ext>
          </c:extLst>
        </c:ser>
        <c:ser>
          <c:idx val="5"/>
          <c:order val="5"/>
          <c:tx>
            <c:strRef>
              <c:f>Blatt1!$G$1</c:f>
              <c:strCache>
                <c:ptCount val="1"/>
                <c:pt idx="0">
                  <c:v>Winter morb. (asthma)</c:v>
                </c:pt>
              </c:strCache>
            </c:strRef>
          </c:tx>
          <c:spPr>
            <a:solidFill>
              <a:schemeClr val="accent2"/>
            </a:solidFill>
          </c:spPr>
          <c:invertIfNegative val="0"/>
          <c:cat>
            <c:strRef>
              <c:f>Blatt1!$A$2:$A$4</c:f>
              <c:strCache>
                <c:ptCount val="3"/>
                <c:pt idx="0">
                  <c:v>Energy savings</c:v>
                </c:pt>
                <c:pt idx="1">
                  <c:v>Investments</c:v>
                </c:pt>
                <c:pt idx="2">
                  <c:v>Multiple impacts</c:v>
                </c:pt>
              </c:strCache>
            </c:strRef>
          </c:cat>
          <c:val>
            <c:numRef>
              <c:f>Blatt1!$G$2:$G$4</c:f>
              <c:numCache>
                <c:formatCode>General</c:formatCode>
                <c:ptCount val="3"/>
                <c:pt idx="2">
                  <c:v>0.6</c:v>
                </c:pt>
              </c:numCache>
            </c:numRef>
          </c:val>
          <c:extLst>
            <c:ext xmlns:c16="http://schemas.microsoft.com/office/drawing/2014/chart" uri="{C3380CC4-5D6E-409C-BE32-E72D297353CC}">
              <c16:uniqueId val="{00000005-C33C-4478-8F16-02068F193E95}"/>
            </c:ext>
          </c:extLst>
        </c:ser>
        <c:ser>
          <c:idx val="6"/>
          <c:order val="6"/>
          <c:tx>
            <c:strRef>
              <c:f>Blatt1!$H$1</c:f>
              <c:strCache>
                <c:ptCount val="1"/>
                <c:pt idx="0">
                  <c:v>Health PM2.5</c:v>
                </c:pt>
              </c:strCache>
            </c:strRef>
          </c:tx>
          <c:spPr>
            <a:solidFill>
              <a:schemeClr val="accent4"/>
            </a:solidFill>
          </c:spPr>
          <c:invertIfNegative val="0"/>
          <c:cat>
            <c:strRef>
              <c:f>Blatt1!$A$2:$A$4</c:f>
              <c:strCache>
                <c:ptCount val="3"/>
                <c:pt idx="0">
                  <c:v>Energy savings</c:v>
                </c:pt>
                <c:pt idx="1">
                  <c:v>Investments</c:v>
                </c:pt>
                <c:pt idx="2">
                  <c:v>Multiple impacts</c:v>
                </c:pt>
              </c:strCache>
            </c:strRef>
          </c:cat>
          <c:val>
            <c:numRef>
              <c:f>Blatt1!$H$2:$H$4</c:f>
              <c:numCache>
                <c:formatCode>General</c:formatCode>
                <c:ptCount val="3"/>
                <c:pt idx="2">
                  <c:v>4.5999999999999996</c:v>
                </c:pt>
              </c:numCache>
            </c:numRef>
          </c:val>
          <c:extLst>
            <c:ext xmlns:c16="http://schemas.microsoft.com/office/drawing/2014/chart" uri="{C3380CC4-5D6E-409C-BE32-E72D297353CC}">
              <c16:uniqueId val="{00000006-C33C-4478-8F16-02068F193E95}"/>
            </c:ext>
          </c:extLst>
        </c:ser>
        <c:ser>
          <c:idx val="7"/>
          <c:order val="7"/>
          <c:tx>
            <c:strRef>
              <c:f>Blatt1!$I$1</c:f>
              <c:strCache>
                <c:ptCount val="1"/>
                <c:pt idx="0">
                  <c:v>Indoor air pollution</c:v>
                </c:pt>
              </c:strCache>
            </c:strRef>
          </c:tx>
          <c:spPr>
            <a:solidFill>
              <a:schemeClr val="accent3"/>
            </a:solidFill>
          </c:spPr>
          <c:invertIfNegative val="0"/>
          <c:cat>
            <c:strRef>
              <c:f>Blatt1!$A$2:$A$4</c:f>
              <c:strCache>
                <c:ptCount val="3"/>
                <c:pt idx="0">
                  <c:v>Energy savings</c:v>
                </c:pt>
                <c:pt idx="1">
                  <c:v>Investments</c:v>
                </c:pt>
                <c:pt idx="2">
                  <c:v>Multiple impacts</c:v>
                </c:pt>
              </c:strCache>
            </c:strRef>
          </c:cat>
          <c:val>
            <c:numRef>
              <c:f>Blatt1!$I$2:$I$4</c:f>
              <c:numCache>
                <c:formatCode>General</c:formatCode>
                <c:ptCount val="3"/>
                <c:pt idx="2">
                  <c:v>2.4</c:v>
                </c:pt>
              </c:numCache>
            </c:numRef>
          </c:val>
          <c:extLst>
            <c:ext xmlns:c16="http://schemas.microsoft.com/office/drawing/2014/chart" uri="{C3380CC4-5D6E-409C-BE32-E72D297353CC}">
              <c16:uniqueId val="{00000007-C33C-4478-8F16-02068F193E95}"/>
            </c:ext>
          </c:extLst>
        </c:ser>
        <c:ser>
          <c:idx val="8"/>
          <c:order val="8"/>
          <c:tx>
            <c:strRef>
              <c:f>Blatt1!$J$1</c:f>
              <c:strCache>
                <c:ptCount val="1"/>
                <c:pt idx="0">
                  <c:v>Direct GHG emissions</c:v>
                </c:pt>
              </c:strCache>
            </c:strRef>
          </c:tx>
          <c:spPr>
            <a:solidFill>
              <a:schemeClr val="bg2"/>
            </a:solidFill>
          </c:spPr>
          <c:invertIfNegative val="0"/>
          <c:cat>
            <c:strRef>
              <c:f>Blatt1!$A$2:$A$4</c:f>
              <c:strCache>
                <c:ptCount val="3"/>
                <c:pt idx="0">
                  <c:v>Energy savings</c:v>
                </c:pt>
                <c:pt idx="1">
                  <c:v>Investments</c:v>
                </c:pt>
                <c:pt idx="2">
                  <c:v>Multiple impacts</c:v>
                </c:pt>
              </c:strCache>
            </c:strRef>
          </c:cat>
          <c:val>
            <c:numRef>
              <c:f>Blatt1!$J$2:$J$4</c:f>
              <c:numCache>
                <c:formatCode>General</c:formatCode>
                <c:ptCount val="3"/>
                <c:pt idx="2">
                  <c:v>2.6</c:v>
                </c:pt>
              </c:numCache>
            </c:numRef>
          </c:val>
          <c:extLst>
            <c:ext xmlns:c16="http://schemas.microsoft.com/office/drawing/2014/chart" uri="{C3380CC4-5D6E-409C-BE32-E72D297353CC}">
              <c16:uniqueId val="{00000008-C33C-4478-8F16-02068F193E95}"/>
            </c:ext>
          </c:extLst>
        </c:ser>
        <c:ser>
          <c:idx val="9"/>
          <c:order val="9"/>
          <c:tx>
            <c:strRef>
              <c:f>Blatt1!$K$1</c:f>
              <c:strCache>
                <c:ptCount val="1"/>
                <c:pt idx="0">
                  <c:v>Public budget</c:v>
                </c:pt>
              </c:strCache>
            </c:strRef>
          </c:tx>
          <c:spPr>
            <a:solidFill>
              <a:schemeClr val="accent4">
                <a:lumMod val="20000"/>
                <a:lumOff val="80000"/>
              </a:schemeClr>
            </a:solidFill>
          </c:spPr>
          <c:invertIfNegative val="0"/>
          <c:cat>
            <c:strRef>
              <c:f>Blatt1!$A$2:$A$4</c:f>
              <c:strCache>
                <c:ptCount val="3"/>
                <c:pt idx="0">
                  <c:v>Energy savings</c:v>
                </c:pt>
                <c:pt idx="1">
                  <c:v>Investments</c:v>
                </c:pt>
                <c:pt idx="2">
                  <c:v>Multiple impacts</c:v>
                </c:pt>
              </c:strCache>
            </c:strRef>
          </c:cat>
          <c:val>
            <c:numRef>
              <c:f>Blatt1!$K$2:$K$4</c:f>
              <c:numCache>
                <c:formatCode>General</c:formatCode>
                <c:ptCount val="3"/>
                <c:pt idx="2">
                  <c:v>22.7</c:v>
                </c:pt>
              </c:numCache>
            </c:numRef>
          </c:val>
          <c:extLst>
            <c:ext xmlns:c16="http://schemas.microsoft.com/office/drawing/2014/chart" uri="{C3380CC4-5D6E-409C-BE32-E72D297353CC}">
              <c16:uniqueId val="{00000009-C33C-4478-8F16-02068F193E95}"/>
            </c:ext>
          </c:extLst>
        </c:ser>
        <c:dLbls>
          <c:showLegendKey val="0"/>
          <c:showVal val="0"/>
          <c:showCatName val="0"/>
          <c:showSerName val="0"/>
          <c:showPercent val="0"/>
          <c:showBubbleSize val="0"/>
        </c:dLbls>
        <c:gapWidth val="150"/>
        <c:overlap val="100"/>
        <c:axId val="2111444360"/>
        <c:axId val="2111438488"/>
      </c:barChart>
      <c:catAx>
        <c:axId val="2111444360"/>
        <c:scaling>
          <c:orientation val="minMax"/>
        </c:scaling>
        <c:delete val="0"/>
        <c:axPos val="b"/>
        <c:numFmt formatCode="General" sourceLinked="0"/>
        <c:majorTickMark val="out"/>
        <c:minorTickMark val="none"/>
        <c:tickLblPos val="nextTo"/>
        <c:crossAx val="2111438488"/>
        <c:crosses val="autoZero"/>
        <c:auto val="1"/>
        <c:lblAlgn val="ctr"/>
        <c:lblOffset val="100"/>
        <c:noMultiLvlLbl val="0"/>
      </c:catAx>
      <c:valAx>
        <c:axId val="2111438488"/>
        <c:scaling>
          <c:orientation val="minMax"/>
        </c:scaling>
        <c:delete val="0"/>
        <c:axPos val="l"/>
        <c:majorGridlines/>
        <c:title>
          <c:tx>
            <c:rich>
              <a:bodyPr rot="0" vert="horz"/>
              <a:lstStyle/>
              <a:p>
                <a:pPr>
                  <a:defRPr/>
                </a:pPr>
                <a:r>
                  <a:rPr lang="de-DE" dirty="0" err="1" smtClean="0"/>
                  <a:t>bn</a:t>
                </a:r>
                <a:r>
                  <a:rPr lang="de-DE" dirty="0" smtClean="0"/>
                  <a:t> €/</a:t>
                </a:r>
                <a:r>
                  <a:rPr lang="de-DE" dirty="0" err="1" smtClean="0"/>
                  <a:t>y</a:t>
                </a:r>
                <a:endParaRPr lang="de-DE" dirty="0"/>
              </a:p>
            </c:rich>
          </c:tx>
          <c:layout>
            <c:manualLayout>
              <c:xMode val="edge"/>
              <c:yMode val="edge"/>
              <c:x val="0"/>
              <c:y val="5.6454954079176497E-3"/>
            </c:manualLayout>
          </c:layout>
          <c:overlay val="0"/>
        </c:title>
        <c:numFmt formatCode="General" sourceLinked="1"/>
        <c:majorTickMark val="out"/>
        <c:minorTickMark val="none"/>
        <c:tickLblPos val="nextTo"/>
        <c:crossAx val="2111444360"/>
        <c:crosses val="autoZero"/>
        <c:crossBetween val="between"/>
      </c:valAx>
    </c:plotArea>
    <c:legend>
      <c:legendPos val="r"/>
      <c:legendEntry>
        <c:idx val="9"/>
        <c:delete val="1"/>
      </c:legendEntry>
      <c:layout>
        <c:manualLayout>
          <c:xMode val="edge"/>
          <c:yMode val="edge"/>
          <c:x val="0.69020400632055501"/>
          <c:y val="0"/>
          <c:w val="0.29646772108321201"/>
          <c:h val="0.96931165755973603"/>
        </c:manualLayout>
      </c:layout>
      <c:overlay val="0"/>
      <c:txPr>
        <a:bodyPr/>
        <a:lstStyle/>
        <a:p>
          <a:pPr>
            <a:defRPr sz="1400"/>
          </a:pPr>
          <a:endParaRPr lang="de-DE"/>
        </a:p>
      </c:txPr>
    </c:legend>
    <c:plotVisOnly val="1"/>
    <c:dispBlanksAs val="gap"/>
    <c:showDLblsOverMax val="0"/>
  </c:chart>
  <c:txPr>
    <a:bodyPr/>
    <a:lstStyle/>
    <a:p>
      <a:pPr>
        <a:defRPr sz="1600">
          <a:latin typeface="Titillium WebBold"/>
          <a:cs typeface="Titillium WebBold"/>
        </a:defRPr>
      </a:pPr>
      <a:endParaRPr lang="de-DE"/>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Metropolis Medium" pitchFamily="2" charset="77"/>
              </a:defRPr>
            </a:lvl1pPr>
          </a:lstStyle>
          <a:p>
            <a:endParaRPr lang="en-PL"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Metropolis Medium" pitchFamily="2" charset="77"/>
              </a:defRPr>
            </a:lvl1pPr>
          </a:lstStyle>
          <a:p>
            <a:fld id="{36E7EC7E-A599-3E4D-B0BF-A18DBD2BCF2C}" type="datetimeFigureOut">
              <a:rPr lang="en-PL" smtClean="0"/>
              <a:pPr/>
              <a:t>05/11/2021</a:t>
            </a:fld>
            <a:endParaRPr lang="en-PL"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PL"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Metropolis Medium" pitchFamily="2" charset="77"/>
              </a:defRPr>
            </a:lvl1pPr>
          </a:lstStyle>
          <a:p>
            <a:endParaRPr lang="en-PL"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Metropolis Medium" pitchFamily="2" charset="77"/>
              </a:defRPr>
            </a:lvl1pPr>
          </a:lstStyle>
          <a:p>
            <a:fld id="{C5AC17ED-549A-6747-A572-C8A82AE22997}" type="slidenum">
              <a:rPr lang="en-PL" smtClean="0"/>
              <a:pPr/>
              <a:t>‹Nr.›</a:t>
            </a:fld>
            <a:endParaRPr lang="en-PL" dirty="0"/>
          </a:p>
        </p:txBody>
      </p:sp>
    </p:spTree>
    <p:extLst>
      <p:ext uri="{BB962C8B-B14F-4D97-AF65-F5344CB8AC3E}">
        <p14:creationId xmlns:p14="http://schemas.microsoft.com/office/powerpoint/2010/main" val="3129965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Metropolis Medium" pitchFamily="2" charset="77"/>
        <a:ea typeface="+mn-ea"/>
        <a:cs typeface="+mn-cs"/>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full</a:t>
            </a:r>
            <a:r>
              <a:rPr lang="de-DE" dirty="0" smtClean="0"/>
              <a:t> </a:t>
            </a:r>
            <a:r>
              <a:rPr lang="de-DE" dirty="0" err="1" smtClean="0"/>
              <a:t>set</a:t>
            </a:r>
            <a:r>
              <a:rPr lang="de-DE" dirty="0" smtClean="0"/>
              <a:t> </a:t>
            </a:r>
            <a:r>
              <a:rPr lang="de-DE" dirty="0" err="1" smtClean="0"/>
              <a:t>of</a:t>
            </a:r>
            <a:r>
              <a:rPr lang="de-DE" dirty="0" smtClean="0"/>
              <a:t> </a:t>
            </a:r>
            <a:r>
              <a:rPr lang="de-DE" dirty="0" err="1" smtClean="0"/>
              <a:t>arguments</a:t>
            </a:r>
            <a:r>
              <a:rPr lang="de-DE" dirty="0" smtClean="0"/>
              <a:t>, </a:t>
            </a:r>
            <a:r>
              <a:rPr lang="de-DE" dirty="0" err="1" smtClean="0"/>
              <a:t>what</a:t>
            </a:r>
            <a:r>
              <a:rPr lang="de-DE" dirty="0" smtClean="0"/>
              <a:t> </a:t>
            </a:r>
            <a:r>
              <a:rPr lang="de-DE" dirty="0" err="1" smtClean="0"/>
              <a:t>is</a:t>
            </a:r>
            <a:r>
              <a:rPr lang="de-DE" dirty="0" smtClean="0"/>
              <a:t> „in“ </a:t>
            </a:r>
            <a:r>
              <a:rPr lang="de-DE" dirty="0" err="1" smtClean="0"/>
              <a:t>besides</a:t>
            </a:r>
            <a:r>
              <a:rPr lang="de-DE" dirty="0" smtClean="0"/>
              <a:t> EE. Can </a:t>
            </a:r>
            <a:r>
              <a:rPr lang="de-DE" dirty="0" err="1" smtClean="0"/>
              <a:t>be</a:t>
            </a:r>
            <a:r>
              <a:rPr lang="de-DE" dirty="0" smtClean="0"/>
              <a:t> </a:t>
            </a:r>
            <a:r>
              <a:rPr lang="de-DE" dirty="0" err="1" smtClean="0"/>
              <a:t>even</a:t>
            </a:r>
            <a:r>
              <a:rPr lang="de-DE" dirty="0" smtClean="0"/>
              <a:t> </a:t>
            </a:r>
            <a:r>
              <a:rPr lang="de-DE" dirty="0" err="1" smtClean="0"/>
              <a:t>more</a:t>
            </a:r>
            <a:r>
              <a:rPr lang="de-DE" dirty="0" smtClean="0"/>
              <a:t> </a:t>
            </a:r>
            <a:r>
              <a:rPr lang="de-DE" dirty="0" err="1" smtClean="0"/>
              <a:t>important</a:t>
            </a:r>
            <a:r>
              <a:rPr lang="de-DE" baseline="0" dirty="0" smtClean="0"/>
              <a:t> </a:t>
            </a:r>
            <a:r>
              <a:rPr lang="de-DE" baseline="0" dirty="0" err="1" smtClean="0"/>
              <a:t>than</a:t>
            </a:r>
            <a:r>
              <a:rPr lang="de-DE" baseline="0" dirty="0" smtClean="0"/>
              <a:t> EE, but </a:t>
            </a:r>
            <a:r>
              <a:rPr lang="de-DE" baseline="0" dirty="0" err="1" smtClean="0"/>
              <a:t>go</a:t>
            </a:r>
            <a:r>
              <a:rPr lang="de-DE" baseline="0" dirty="0" smtClean="0"/>
              <a:t> </a:t>
            </a:r>
            <a:r>
              <a:rPr lang="de-DE" baseline="0" dirty="0" err="1" smtClean="0"/>
              <a:t>unseen</a:t>
            </a:r>
            <a:r>
              <a:rPr lang="de-DE" baseline="0" dirty="0" smtClean="0"/>
              <a:t>. MI </a:t>
            </a:r>
            <a:r>
              <a:rPr lang="de-DE" baseline="0" dirty="0" err="1" smtClean="0"/>
              <a:t>increase</a:t>
            </a:r>
            <a:r>
              <a:rPr lang="de-DE" baseline="0" dirty="0" smtClean="0"/>
              <a:t> </a:t>
            </a:r>
            <a:r>
              <a:rPr lang="de-DE" baseline="0" dirty="0" err="1" smtClean="0"/>
              <a:t>the</a:t>
            </a:r>
            <a:r>
              <a:rPr lang="de-DE" baseline="0" dirty="0" smtClean="0"/>
              <a:t> </a:t>
            </a:r>
            <a:r>
              <a:rPr lang="de-DE" baseline="0" dirty="0" err="1" smtClean="0"/>
              <a:t>profitability</a:t>
            </a:r>
            <a:r>
              <a:rPr lang="de-DE" baseline="0" dirty="0" smtClean="0"/>
              <a:t> </a:t>
            </a:r>
            <a:r>
              <a:rPr lang="de-DE" baseline="0" dirty="0" err="1" smtClean="0"/>
              <a:t>of</a:t>
            </a:r>
            <a:r>
              <a:rPr lang="de-DE" baseline="0" dirty="0" smtClean="0"/>
              <a:t> </a:t>
            </a:r>
            <a:r>
              <a:rPr lang="de-DE" baseline="0" dirty="0" err="1" smtClean="0"/>
              <a:t>measures</a:t>
            </a:r>
            <a:r>
              <a:rPr lang="de-DE" baseline="0" dirty="0" smtClean="0"/>
              <a:t>.</a:t>
            </a:r>
            <a:endParaRPr lang="de-DE" dirty="0" smtClean="0"/>
          </a:p>
          <a:p>
            <a:r>
              <a:rPr lang="de-DE" dirty="0" err="1" smtClean="0"/>
              <a:t>target</a:t>
            </a:r>
            <a:r>
              <a:rPr lang="de-DE" dirty="0" smtClean="0"/>
              <a:t> </a:t>
            </a:r>
            <a:r>
              <a:rPr lang="de-DE" dirty="0" err="1" smtClean="0"/>
              <a:t>group</a:t>
            </a:r>
            <a:endParaRPr lang="de-DE" dirty="0"/>
          </a:p>
        </p:txBody>
      </p:sp>
      <p:sp>
        <p:nvSpPr>
          <p:cNvPr id="4" name="Foliennummernplatzhalter 3"/>
          <p:cNvSpPr>
            <a:spLocks noGrp="1"/>
          </p:cNvSpPr>
          <p:nvPr>
            <p:ph type="sldNum" sz="quarter" idx="10"/>
          </p:nvPr>
        </p:nvSpPr>
        <p:spPr/>
        <p:txBody>
          <a:bodyPr/>
          <a:lstStyle/>
          <a:p>
            <a:fld id="{C5AC17ED-549A-6747-A572-C8A82AE22997}" type="slidenum">
              <a:rPr lang="en-PL" smtClean="0"/>
              <a:pPr/>
              <a:t>2</a:t>
            </a:fld>
            <a:endParaRPr lang="en-PL" dirty="0"/>
          </a:p>
        </p:txBody>
      </p:sp>
    </p:spTree>
    <p:extLst>
      <p:ext uri="{BB962C8B-B14F-4D97-AF65-F5344CB8AC3E}">
        <p14:creationId xmlns:p14="http://schemas.microsoft.com/office/powerpoint/2010/main" val="918255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tool</a:t>
            </a:r>
            <a:r>
              <a:rPr lang="de-DE" dirty="0" smtClean="0"/>
              <a:t> </a:t>
            </a:r>
            <a:r>
              <a:rPr lang="de-DE" dirty="0" err="1" smtClean="0"/>
              <a:t>development</a:t>
            </a:r>
            <a:r>
              <a:rPr lang="de-DE" dirty="0" smtClean="0"/>
              <a:t> </a:t>
            </a:r>
            <a:r>
              <a:rPr lang="de-DE" dirty="0" err="1" smtClean="0"/>
              <a:t>and</a:t>
            </a:r>
            <a:r>
              <a:rPr lang="de-DE" dirty="0" smtClean="0"/>
              <a:t> </a:t>
            </a:r>
            <a:r>
              <a:rPr lang="de-DE" dirty="0" err="1" smtClean="0"/>
              <a:t>stakeholder</a:t>
            </a:r>
            <a:r>
              <a:rPr lang="de-DE" dirty="0" smtClean="0"/>
              <a:t> </a:t>
            </a:r>
            <a:r>
              <a:rPr lang="de-DE" dirty="0" err="1" smtClean="0"/>
              <a:t>engagement</a:t>
            </a:r>
            <a:r>
              <a:rPr lang="de-DE" dirty="0" smtClean="0"/>
              <a:t> </a:t>
            </a:r>
            <a:r>
              <a:rPr lang="de-DE" dirty="0" err="1" smtClean="0"/>
              <a:t>go</a:t>
            </a:r>
            <a:r>
              <a:rPr lang="de-DE" baseline="0" dirty="0" smtClean="0"/>
              <a:t> </a:t>
            </a:r>
            <a:r>
              <a:rPr lang="de-DE" baseline="0" dirty="0" err="1" smtClean="0"/>
              <a:t>hand</a:t>
            </a:r>
            <a:r>
              <a:rPr lang="de-DE" baseline="0" dirty="0" smtClean="0"/>
              <a:t> in </a:t>
            </a:r>
            <a:r>
              <a:rPr lang="de-DE" baseline="0" dirty="0" err="1" smtClean="0"/>
              <a:t>hand</a:t>
            </a:r>
            <a:r>
              <a:rPr lang="de-DE" baseline="0" dirty="0" smtClean="0"/>
              <a:t>, iterative </a:t>
            </a:r>
            <a:r>
              <a:rPr lang="de-DE" baseline="0" dirty="0" err="1" smtClean="0"/>
              <a:t>process</a:t>
            </a:r>
            <a:endParaRPr lang="de-DE" dirty="0"/>
          </a:p>
        </p:txBody>
      </p:sp>
      <p:sp>
        <p:nvSpPr>
          <p:cNvPr id="4" name="Foliennummernplatzhalter 3"/>
          <p:cNvSpPr>
            <a:spLocks noGrp="1"/>
          </p:cNvSpPr>
          <p:nvPr>
            <p:ph type="sldNum" sz="quarter" idx="10"/>
          </p:nvPr>
        </p:nvSpPr>
        <p:spPr/>
        <p:txBody>
          <a:bodyPr/>
          <a:lstStyle/>
          <a:p>
            <a:fld id="{C5AC17ED-549A-6747-A572-C8A82AE22997}" type="slidenum">
              <a:rPr lang="en-PL" smtClean="0"/>
              <a:pPr/>
              <a:t>4</a:t>
            </a:fld>
            <a:endParaRPr lang="en-PL" dirty="0"/>
          </a:p>
        </p:txBody>
      </p:sp>
    </p:spTree>
    <p:extLst>
      <p:ext uri="{BB962C8B-B14F-4D97-AF65-F5344CB8AC3E}">
        <p14:creationId xmlns:p14="http://schemas.microsoft.com/office/powerpoint/2010/main" val="2358479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COMBI not</a:t>
            </a:r>
            <a:r>
              <a:rPr lang="de-DE" baseline="0" dirty="0" smtClean="0"/>
              <a:t> </a:t>
            </a:r>
            <a:r>
              <a:rPr lang="de-DE" baseline="0" dirty="0" err="1" smtClean="0"/>
              <a:t>that</a:t>
            </a:r>
            <a:r>
              <a:rPr lang="de-DE" baseline="0" dirty="0" smtClean="0"/>
              <a:t> </a:t>
            </a:r>
            <a:r>
              <a:rPr lang="de-DE" baseline="0" dirty="0" err="1" smtClean="0"/>
              <a:t>much</a:t>
            </a:r>
            <a:r>
              <a:rPr lang="de-DE" baseline="0" dirty="0" smtClean="0"/>
              <a:t> </a:t>
            </a:r>
            <a:r>
              <a:rPr lang="de-DE" baseline="0" dirty="0" err="1" smtClean="0"/>
              <a:t>transferrable</a:t>
            </a:r>
            <a:r>
              <a:rPr lang="de-DE" baseline="0" dirty="0" smtClean="0"/>
              <a:t> </a:t>
            </a:r>
            <a:r>
              <a:rPr lang="de-DE" baseline="0" dirty="0" err="1" smtClean="0"/>
              <a:t>to</a:t>
            </a:r>
            <a:r>
              <a:rPr lang="de-DE" baseline="0" dirty="0" smtClean="0"/>
              <a:t> </a:t>
            </a:r>
            <a:r>
              <a:rPr lang="de-DE" baseline="0" dirty="0" err="1" smtClean="0"/>
              <a:t>other</a:t>
            </a:r>
            <a:r>
              <a:rPr lang="de-DE" baseline="0" dirty="0" smtClean="0"/>
              <a:t> </a:t>
            </a:r>
            <a:r>
              <a:rPr lang="de-DE" baseline="0" dirty="0" err="1" smtClean="0"/>
              <a:t>cases</a:t>
            </a:r>
            <a:r>
              <a:rPr lang="de-DE" baseline="0" dirty="0" smtClean="0"/>
              <a:t>/ </a:t>
            </a:r>
            <a:r>
              <a:rPr lang="de-DE" baseline="0" dirty="0" err="1" smtClean="0"/>
              <a:t>sceanrios</a:t>
            </a:r>
            <a:endParaRPr lang="de-DE" baseline="0" dirty="0" smtClean="0"/>
          </a:p>
          <a:p>
            <a:r>
              <a:rPr lang="de-DE" baseline="0" dirty="0" smtClean="0"/>
              <a:t>MB:EE </a:t>
            </a:r>
            <a:r>
              <a:rPr lang="de-DE" baseline="0" dirty="0" err="1" smtClean="0"/>
              <a:t>is</a:t>
            </a:r>
            <a:r>
              <a:rPr lang="de-DE" baseline="0" dirty="0" smtClean="0"/>
              <a:t> </a:t>
            </a:r>
            <a:r>
              <a:rPr lang="de-DE" baseline="0" dirty="0" err="1" smtClean="0"/>
              <a:t>highly</a:t>
            </a:r>
            <a:r>
              <a:rPr lang="de-DE" baseline="0" dirty="0" smtClean="0"/>
              <a:t> </a:t>
            </a:r>
            <a:r>
              <a:rPr lang="de-DE" baseline="0" dirty="0" err="1" smtClean="0"/>
              <a:t>adaptable</a:t>
            </a:r>
            <a:r>
              <a:rPr lang="de-DE" baseline="0" dirty="0" smtClean="0"/>
              <a:t>, but not </a:t>
            </a:r>
            <a:r>
              <a:rPr lang="de-DE" baseline="0" dirty="0" err="1" smtClean="0"/>
              <a:t>very</a:t>
            </a:r>
            <a:r>
              <a:rPr lang="de-DE" baseline="0" dirty="0" smtClean="0"/>
              <a:t> </a:t>
            </a:r>
            <a:r>
              <a:rPr lang="de-DE" baseline="0" dirty="0" err="1" smtClean="0"/>
              <a:t>detailed</a:t>
            </a:r>
            <a:r>
              <a:rPr lang="de-DE" baseline="0" dirty="0" smtClean="0"/>
              <a:t> </a:t>
            </a:r>
            <a:r>
              <a:rPr lang="de-DE" baseline="0" dirty="0" err="1" smtClean="0"/>
              <a:t>and</a:t>
            </a:r>
            <a:r>
              <a:rPr lang="de-DE" baseline="0" dirty="0" smtClean="0"/>
              <a:t> </a:t>
            </a:r>
            <a:r>
              <a:rPr lang="de-DE" baseline="0" dirty="0" err="1" smtClean="0"/>
              <a:t>quantifyable</a:t>
            </a:r>
            <a:endParaRPr lang="de-DE" dirty="0"/>
          </a:p>
        </p:txBody>
      </p:sp>
      <p:sp>
        <p:nvSpPr>
          <p:cNvPr id="4" name="Foliennummernplatzhalter 3"/>
          <p:cNvSpPr>
            <a:spLocks noGrp="1"/>
          </p:cNvSpPr>
          <p:nvPr>
            <p:ph type="sldNum" sz="quarter" idx="10"/>
          </p:nvPr>
        </p:nvSpPr>
        <p:spPr/>
        <p:txBody>
          <a:bodyPr/>
          <a:lstStyle/>
          <a:p>
            <a:fld id="{C5AC17ED-549A-6747-A572-C8A82AE22997}" type="slidenum">
              <a:rPr lang="en-PL" smtClean="0"/>
              <a:pPr/>
              <a:t>5</a:t>
            </a:fld>
            <a:endParaRPr lang="en-PL" dirty="0"/>
          </a:p>
        </p:txBody>
      </p:sp>
    </p:spTree>
    <p:extLst>
      <p:ext uri="{BB962C8B-B14F-4D97-AF65-F5344CB8AC3E}">
        <p14:creationId xmlns:p14="http://schemas.microsoft.com/office/powerpoint/2010/main" val="2258997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different </a:t>
            </a:r>
            <a:r>
              <a:rPr lang="de-DE" dirty="0" err="1" smtClean="0"/>
              <a:t>relevance</a:t>
            </a:r>
            <a:r>
              <a:rPr lang="de-DE" dirty="0" smtClean="0"/>
              <a:t> on different </a:t>
            </a:r>
            <a:r>
              <a:rPr lang="de-DE" dirty="0" err="1" smtClean="0"/>
              <a:t>levels</a:t>
            </a:r>
            <a:endParaRPr lang="de-DE" dirty="0"/>
          </a:p>
        </p:txBody>
      </p:sp>
      <p:sp>
        <p:nvSpPr>
          <p:cNvPr id="4" name="Foliennummernplatzhalter 3"/>
          <p:cNvSpPr>
            <a:spLocks noGrp="1"/>
          </p:cNvSpPr>
          <p:nvPr>
            <p:ph type="sldNum" sz="quarter" idx="10"/>
          </p:nvPr>
        </p:nvSpPr>
        <p:spPr/>
        <p:txBody>
          <a:bodyPr/>
          <a:lstStyle/>
          <a:p>
            <a:fld id="{C5AC17ED-549A-6747-A572-C8A82AE22997}" type="slidenum">
              <a:rPr lang="en-PL" smtClean="0"/>
              <a:pPr/>
              <a:t>6</a:t>
            </a:fld>
            <a:endParaRPr lang="en-PL" dirty="0"/>
          </a:p>
        </p:txBody>
      </p:sp>
    </p:spTree>
    <p:extLst>
      <p:ext uri="{BB962C8B-B14F-4D97-AF65-F5344CB8AC3E}">
        <p14:creationId xmlns:p14="http://schemas.microsoft.com/office/powerpoint/2010/main" val="2434492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Workshops: </a:t>
            </a:r>
            <a:r>
              <a:rPr lang="de-DE" dirty="0" err="1" smtClean="0"/>
              <a:t>data</a:t>
            </a:r>
            <a:r>
              <a:rPr lang="de-DE" dirty="0" smtClean="0"/>
              <a:t> </a:t>
            </a:r>
            <a:r>
              <a:rPr lang="de-DE" dirty="0" err="1" smtClean="0"/>
              <a:t>collection</a:t>
            </a:r>
            <a:r>
              <a:rPr lang="de-DE" dirty="0" smtClean="0"/>
              <a:t> </a:t>
            </a:r>
            <a:r>
              <a:rPr lang="de-DE" dirty="0" err="1" smtClean="0"/>
              <a:t>for</a:t>
            </a:r>
            <a:r>
              <a:rPr lang="de-DE" dirty="0" smtClean="0"/>
              <a:t> </a:t>
            </a:r>
            <a:r>
              <a:rPr lang="de-DE" dirty="0" err="1" smtClean="0"/>
              <a:t>validation</a:t>
            </a:r>
            <a:r>
              <a:rPr lang="de-DE" dirty="0" smtClean="0"/>
              <a:t> AND </a:t>
            </a:r>
            <a:r>
              <a:rPr lang="de-DE" dirty="0" err="1" smtClean="0"/>
              <a:t>stakeholder</a:t>
            </a:r>
            <a:r>
              <a:rPr lang="de-DE" dirty="0" smtClean="0"/>
              <a:t> </a:t>
            </a:r>
            <a:r>
              <a:rPr lang="de-DE" dirty="0" err="1" smtClean="0"/>
              <a:t>involvement</a:t>
            </a:r>
            <a:r>
              <a:rPr lang="de-DE" dirty="0" smtClean="0"/>
              <a:t> </a:t>
            </a:r>
            <a:r>
              <a:rPr lang="de-DE" dirty="0" err="1" smtClean="0"/>
              <a:t>to</a:t>
            </a:r>
            <a:r>
              <a:rPr lang="de-DE" dirty="0" smtClean="0"/>
              <a:t> fit </a:t>
            </a:r>
            <a:r>
              <a:rPr lang="de-DE" dirty="0" err="1" smtClean="0"/>
              <a:t>requirements</a:t>
            </a:r>
            <a:endParaRPr lang="de-D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EU</a:t>
            </a:r>
            <a:r>
              <a:rPr lang="de-DE" dirty="0" smtClean="0"/>
              <a:t>: </a:t>
            </a:r>
            <a:r>
              <a:rPr lang="de-DE" dirty="0" err="1" smtClean="0"/>
              <a:t>closely</a:t>
            </a:r>
            <a:r>
              <a:rPr lang="de-DE" dirty="0" smtClean="0"/>
              <a:t> </a:t>
            </a:r>
            <a:r>
              <a:rPr lang="de-DE" dirty="0" err="1" smtClean="0"/>
              <a:t>working</a:t>
            </a:r>
            <a:r>
              <a:rPr lang="de-DE" dirty="0" smtClean="0"/>
              <a:t> </a:t>
            </a:r>
            <a:r>
              <a:rPr lang="de-DE" dirty="0" err="1" smtClean="0"/>
              <a:t>with</a:t>
            </a:r>
            <a:r>
              <a:rPr lang="de-DE" dirty="0" smtClean="0"/>
              <a:t> </a:t>
            </a:r>
            <a:r>
              <a:rPr lang="de-DE" dirty="0" err="1" smtClean="0"/>
              <a:t>commission</a:t>
            </a:r>
            <a:r>
              <a:rPr lang="de-DE" dirty="0" smtClean="0"/>
              <a:t>,</a:t>
            </a:r>
            <a:r>
              <a:rPr lang="de-DE" baseline="0" dirty="0" smtClean="0"/>
              <a:t> </a:t>
            </a:r>
            <a:r>
              <a:rPr lang="de-DE" baseline="0" dirty="0" err="1" smtClean="0"/>
              <a:t>relation</a:t>
            </a:r>
            <a:r>
              <a:rPr lang="de-DE" baseline="0" dirty="0" smtClean="0"/>
              <a:t> </a:t>
            </a:r>
            <a:r>
              <a:rPr lang="de-DE" baseline="0" dirty="0" err="1" smtClean="0"/>
              <a:t>to</a:t>
            </a:r>
            <a:r>
              <a:rPr lang="de-DE" baseline="0" dirty="0" smtClean="0"/>
              <a:t> </a:t>
            </a:r>
            <a:r>
              <a:rPr lang="de-DE" baseline="0" dirty="0" err="1" smtClean="0"/>
              <a:t>impact</a:t>
            </a:r>
            <a:r>
              <a:rPr lang="de-DE" baseline="0" dirty="0" smtClean="0"/>
              <a:t> </a:t>
            </a:r>
            <a:r>
              <a:rPr lang="de-DE" baseline="0" dirty="0" err="1" smtClean="0"/>
              <a:t>assessment</a:t>
            </a:r>
            <a:r>
              <a:rPr lang="de-DE" baseline="0" dirty="0" smtClean="0"/>
              <a:t> </a:t>
            </a:r>
            <a:r>
              <a:rPr lang="de-DE" baseline="0" dirty="0" err="1" smtClean="0"/>
              <a:t>and</a:t>
            </a:r>
            <a:r>
              <a:rPr lang="de-DE" baseline="0" dirty="0" smtClean="0"/>
              <a:t> </a:t>
            </a:r>
            <a:r>
              <a:rPr lang="de-DE" baseline="0" dirty="0" err="1" smtClean="0"/>
              <a:t>policy-making</a:t>
            </a:r>
            <a:r>
              <a:rPr lang="de-DE" baseline="0" dirty="0" smtClean="0"/>
              <a:t>: EASME, JRC, DG </a:t>
            </a:r>
            <a:r>
              <a:rPr lang="de-DE" baseline="0" dirty="0" err="1" smtClean="0"/>
              <a:t>Ener</a:t>
            </a:r>
            <a:endParaRPr lang="de-DE" dirty="0" smtClean="0"/>
          </a:p>
          <a:p>
            <a:endParaRPr lang="de-DE" dirty="0"/>
          </a:p>
        </p:txBody>
      </p:sp>
      <p:sp>
        <p:nvSpPr>
          <p:cNvPr id="4" name="Foliennummernplatzhalter 3"/>
          <p:cNvSpPr>
            <a:spLocks noGrp="1"/>
          </p:cNvSpPr>
          <p:nvPr>
            <p:ph type="sldNum" sz="quarter" idx="10"/>
          </p:nvPr>
        </p:nvSpPr>
        <p:spPr/>
        <p:txBody>
          <a:bodyPr/>
          <a:lstStyle/>
          <a:p>
            <a:fld id="{C5AC17ED-549A-6747-A572-C8A82AE22997}" type="slidenum">
              <a:rPr lang="en-PL" smtClean="0"/>
              <a:pPr/>
              <a:t>7</a:t>
            </a:fld>
            <a:endParaRPr lang="en-PL" dirty="0"/>
          </a:p>
        </p:txBody>
      </p:sp>
    </p:spTree>
    <p:extLst>
      <p:ext uri="{BB962C8B-B14F-4D97-AF65-F5344CB8AC3E}">
        <p14:creationId xmlns:p14="http://schemas.microsoft.com/office/powerpoint/2010/main" val="690277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tendered</a:t>
            </a:r>
            <a:r>
              <a:rPr lang="de-DE" dirty="0" smtClean="0"/>
              <a:t> </a:t>
            </a:r>
            <a:r>
              <a:rPr lang="de-DE" dirty="0" err="1" smtClean="0"/>
              <a:t>three</a:t>
            </a:r>
            <a:r>
              <a:rPr lang="de-DE" dirty="0" smtClean="0"/>
              <a:t> </a:t>
            </a:r>
            <a:r>
              <a:rPr lang="de-DE" dirty="0" err="1" smtClean="0"/>
              <a:t>cities</a:t>
            </a:r>
            <a:r>
              <a:rPr lang="de-DE" dirty="0" smtClean="0"/>
              <a:t> </a:t>
            </a:r>
            <a:r>
              <a:rPr lang="de-DE" dirty="0" err="1" smtClean="0"/>
              <a:t>that</a:t>
            </a:r>
            <a:r>
              <a:rPr lang="de-DE" dirty="0" smtClean="0"/>
              <a:t> will </a:t>
            </a:r>
            <a:r>
              <a:rPr lang="de-DE" dirty="0" err="1" smtClean="0"/>
              <a:t>become</a:t>
            </a:r>
            <a:r>
              <a:rPr lang="de-DE" dirty="0" smtClean="0"/>
              <a:t> </a:t>
            </a:r>
            <a:r>
              <a:rPr lang="de-DE" dirty="0" err="1" smtClean="0"/>
              <a:t>local</a:t>
            </a:r>
            <a:r>
              <a:rPr lang="de-DE" dirty="0" smtClean="0"/>
              <a:t> </a:t>
            </a:r>
            <a:r>
              <a:rPr lang="de-DE" dirty="0" err="1" smtClean="0"/>
              <a:t>storytellers</a:t>
            </a:r>
            <a:r>
              <a:rPr lang="de-DE" dirty="0" smtClean="0"/>
              <a:t>. Not </a:t>
            </a:r>
            <a:r>
              <a:rPr lang="de-DE" dirty="0" err="1" smtClean="0"/>
              <a:t>only</a:t>
            </a:r>
            <a:r>
              <a:rPr lang="de-DE" dirty="0" smtClean="0"/>
              <a:t> </a:t>
            </a:r>
            <a:r>
              <a:rPr lang="de-DE" dirty="0" err="1" smtClean="0"/>
              <a:t>that</a:t>
            </a:r>
            <a:r>
              <a:rPr lang="de-DE" dirty="0" smtClean="0"/>
              <a:t> </a:t>
            </a:r>
            <a:r>
              <a:rPr lang="de-DE" dirty="0" err="1" smtClean="0"/>
              <a:t>they</a:t>
            </a:r>
            <a:r>
              <a:rPr lang="de-DE" baseline="0" dirty="0" smtClean="0"/>
              <a:t> </a:t>
            </a:r>
            <a:r>
              <a:rPr lang="de-DE" baseline="0" dirty="0" err="1" smtClean="0"/>
              <a:t>can</a:t>
            </a:r>
            <a:r>
              <a:rPr lang="de-DE" baseline="0" dirty="0" smtClean="0"/>
              <a:t> </a:t>
            </a:r>
            <a:r>
              <a:rPr lang="de-DE" baseline="0" dirty="0" err="1" smtClean="0"/>
              <a:t>profit</a:t>
            </a:r>
            <a:r>
              <a:rPr lang="de-DE" baseline="0" dirty="0" smtClean="0"/>
              <a:t> </a:t>
            </a:r>
            <a:r>
              <a:rPr lang="de-DE" baseline="0" dirty="0" err="1" smtClean="0"/>
              <a:t>from</a:t>
            </a:r>
            <a:r>
              <a:rPr lang="de-DE" baseline="0" dirty="0" smtClean="0"/>
              <a:t> </a:t>
            </a:r>
            <a:r>
              <a:rPr lang="de-DE" baseline="0" dirty="0" err="1" smtClean="0"/>
              <a:t>the</a:t>
            </a:r>
            <a:r>
              <a:rPr lang="de-DE" baseline="0" dirty="0" smtClean="0"/>
              <a:t> </a:t>
            </a:r>
            <a:r>
              <a:rPr lang="de-DE" baseline="0" dirty="0" err="1" smtClean="0"/>
              <a:t>tool</a:t>
            </a:r>
            <a:r>
              <a:rPr lang="de-DE" baseline="0" dirty="0" smtClean="0"/>
              <a:t>, but also </a:t>
            </a:r>
            <a:r>
              <a:rPr lang="de-DE" baseline="0" dirty="0" err="1" smtClean="0"/>
              <a:t>from</a:t>
            </a:r>
            <a:r>
              <a:rPr lang="de-DE" baseline="0" dirty="0" smtClean="0"/>
              <a:t> </a:t>
            </a:r>
            <a:r>
              <a:rPr lang="de-DE" baseline="0" dirty="0" err="1" smtClean="0"/>
              <a:t>the</a:t>
            </a:r>
            <a:r>
              <a:rPr lang="de-DE" baseline="0" dirty="0" smtClean="0"/>
              <a:t> </a:t>
            </a:r>
            <a:r>
              <a:rPr lang="de-DE" baseline="0" dirty="0" err="1" smtClean="0"/>
              <a:t>process</a:t>
            </a:r>
            <a:r>
              <a:rPr lang="de-DE" baseline="0" dirty="0" smtClean="0"/>
              <a:t> </a:t>
            </a:r>
            <a:r>
              <a:rPr lang="de-DE" baseline="0" dirty="0" err="1" smtClean="0"/>
              <a:t>of</a:t>
            </a:r>
            <a:r>
              <a:rPr lang="de-DE" baseline="0" dirty="0" smtClean="0"/>
              <a:t> </a:t>
            </a:r>
            <a:r>
              <a:rPr lang="de-DE" baseline="0" dirty="0" err="1" smtClean="0"/>
              <a:t>tool</a:t>
            </a:r>
            <a:r>
              <a:rPr lang="de-DE" baseline="0" dirty="0" smtClean="0"/>
              <a:t> </a:t>
            </a:r>
            <a:r>
              <a:rPr lang="de-DE" baseline="0" dirty="0" err="1" smtClean="0"/>
              <a:t>development</a:t>
            </a:r>
            <a:r>
              <a:rPr lang="de-DE" baseline="0" dirty="0" smtClean="0"/>
              <a:t> – </a:t>
            </a:r>
            <a:r>
              <a:rPr lang="de-DE" baseline="0" dirty="0" err="1" smtClean="0"/>
              <a:t>accompany</a:t>
            </a:r>
            <a:r>
              <a:rPr lang="de-DE" baseline="0" dirty="0" smtClean="0"/>
              <a:t> a </a:t>
            </a:r>
            <a:r>
              <a:rPr lang="de-DE" baseline="0" dirty="0" err="1" smtClean="0"/>
              <a:t>process</a:t>
            </a:r>
            <a:r>
              <a:rPr lang="de-DE" baseline="0" dirty="0" smtClean="0"/>
              <a:t> </a:t>
            </a:r>
            <a:r>
              <a:rPr lang="de-DE" baseline="0" dirty="0" err="1" smtClean="0"/>
              <a:t>of</a:t>
            </a:r>
            <a:r>
              <a:rPr lang="de-DE" baseline="0" dirty="0" smtClean="0"/>
              <a:t> </a:t>
            </a:r>
            <a:r>
              <a:rPr lang="de-DE" baseline="0" dirty="0" err="1" smtClean="0"/>
              <a:t>learning</a:t>
            </a:r>
            <a:r>
              <a:rPr lang="de-DE" baseline="0" dirty="0" smtClean="0"/>
              <a:t> </a:t>
            </a:r>
            <a:r>
              <a:rPr lang="de-DE" baseline="0" dirty="0" err="1" smtClean="0"/>
              <a:t>and</a:t>
            </a:r>
            <a:r>
              <a:rPr lang="de-DE" baseline="0" dirty="0" smtClean="0"/>
              <a:t> </a:t>
            </a:r>
            <a:r>
              <a:rPr lang="de-DE" baseline="0" dirty="0" err="1" smtClean="0"/>
              <a:t>strategic</a:t>
            </a:r>
            <a:r>
              <a:rPr lang="de-DE" baseline="0" dirty="0" smtClean="0"/>
              <a:t> </a:t>
            </a:r>
            <a:r>
              <a:rPr lang="de-DE" baseline="0" dirty="0" err="1" smtClean="0"/>
              <a:t>development</a:t>
            </a:r>
            <a:r>
              <a:rPr lang="de-DE" baseline="0" dirty="0" smtClean="0"/>
              <a:t> </a:t>
            </a:r>
            <a:r>
              <a:rPr lang="de-DE" baseline="0" dirty="0" err="1" smtClean="0"/>
              <a:t>of</a:t>
            </a:r>
            <a:r>
              <a:rPr lang="de-DE" baseline="0" dirty="0" smtClean="0"/>
              <a:t> </a:t>
            </a:r>
            <a:r>
              <a:rPr lang="de-DE" baseline="0" dirty="0" err="1" smtClean="0"/>
              <a:t>integrating</a:t>
            </a:r>
            <a:r>
              <a:rPr lang="de-DE" baseline="0" dirty="0" smtClean="0"/>
              <a:t> MI </a:t>
            </a:r>
            <a:r>
              <a:rPr lang="de-DE" baseline="0" dirty="0" err="1" smtClean="0"/>
              <a:t>to</a:t>
            </a:r>
            <a:r>
              <a:rPr lang="de-DE" baseline="0" dirty="0" smtClean="0"/>
              <a:t> </a:t>
            </a:r>
            <a:r>
              <a:rPr lang="de-DE" baseline="0" dirty="0" err="1" smtClean="0"/>
              <a:t>their</a:t>
            </a:r>
            <a:r>
              <a:rPr lang="de-DE" baseline="0" dirty="0" smtClean="0"/>
              <a:t> </a:t>
            </a:r>
            <a:r>
              <a:rPr lang="de-DE" baseline="0" dirty="0" err="1" smtClean="0"/>
              <a:t>energy</a:t>
            </a:r>
            <a:r>
              <a:rPr lang="de-DE" baseline="0" dirty="0" smtClean="0"/>
              <a:t> </a:t>
            </a:r>
            <a:r>
              <a:rPr lang="de-DE" baseline="0" dirty="0" err="1" smtClean="0"/>
              <a:t>policy</a:t>
            </a:r>
            <a:endParaRPr lang="de-DE" dirty="0" smtClean="0"/>
          </a:p>
          <a:p>
            <a:r>
              <a:rPr lang="de-DE" dirty="0" err="1" smtClean="0"/>
              <a:t>local</a:t>
            </a:r>
            <a:r>
              <a:rPr lang="de-DE" dirty="0" smtClean="0"/>
              <a:t> </a:t>
            </a:r>
            <a:r>
              <a:rPr lang="de-DE" dirty="0" err="1" smtClean="0"/>
              <a:t>level</a:t>
            </a:r>
            <a:r>
              <a:rPr lang="de-DE" baseline="0" dirty="0" smtClean="0"/>
              <a:t> </a:t>
            </a:r>
            <a:r>
              <a:rPr lang="de-DE" baseline="0" dirty="0" err="1" smtClean="0"/>
              <a:t>already</a:t>
            </a:r>
            <a:r>
              <a:rPr lang="de-DE" baseline="0" dirty="0" smtClean="0"/>
              <a:t> </a:t>
            </a:r>
            <a:r>
              <a:rPr lang="de-DE" baseline="0" dirty="0" err="1" smtClean="0"/>
              <a:t>benefits</a:t>
            </a:r>
            <a:r>
              <a:rPr lang="de-DE" baseline="0" dirty="0" smtClean="0"/>
              <a:t> </a:t>
            </a:r>
            <a:r>
              <a:rPr lang="de-DE" baseline="0" dirty="0" err="1" smtClean="0"/>
              <a:t>during</a:t>
            </a:r>
            <a:r>
              <a:rPr lang="de-DE" baseline="0" dirty="0" smtClean="0"/>
              <a:t> </a:t>
            </a:r>
            <a:r>
              <a:rPr lang="de-DE" baseline="0" dirty="0" smtClean="0"/>
              <a:t>project – </a:t>
            </a:r>
            <a:r>
              <a:rPr lang="de-DE" baseline="0" dirty="0" err="1" smtClean="0"/>
              <a:t>local</a:t>
            </a:r>
            <a:r>
              <a:rPr lang="de-DE" baseline="0" dirty="0" smtClean="0"/>
              <a:t> </a:t>
            </a:r>
            <a:r>
              <a:rPr lang="de-DE" baseline="0" dirty="0" err="1" smtClean="0"/>
              <a:t>storytellers</a:t>
            </a:r>
            <a:r>
              <a:rPr lang="de-DE" baseline="0" dirty="0" smtClean="0"/>
              <a:t>, </a:t>
            </a:r>
            <a:r>
              <a:rPr lang="de-DE" baseline="0" dirty="0" err="1" smtClean="0"/>
              <a:t>give</a:t>
            </a:r>
            <a:r>
              <a:rPr lang="de-DE" baseline="0" dirty="0" smtClean="0"/>
              <a:t> </a:t>
            </a:r>
            <a:r>
              <a:rPr lang="de-DE" baseline="0" dirty="0" err="1" smtClean="0"/>
              <a:t>insights</a:t>
            </a:r>
            <a:r>
              <a:rPr lang="de-DE" baseline="0" dirty="0" smtClean="0"/>
              <a:t>, </a:t>
            </a:r>
            <a:r>
              <a:rPr lang="de-DE" baseline="0" dirty="0" err="1" smtClean="0"/>
              <a:t>enable</a:t>
            </a:r>
            <a:r>
              <a:rPr lang="de-DE" baseline="0" dirty="0" smtClean="0"/>
              <a:t> </a:t>
            </a:r>
            <a:r>
              <a:rPr lang="de-DE" baseline="0" dirty="0" err="1" smtClean="0"/>
              <a:t>to</a:t>
            </a:r>
            <a:r>
              <a:rPr lang="de-DE" baseline="0" dirty="0" smtClean="0"/>
              <a:t> </a:t>
            </a:r>
            <a:r>
              <a:rPr lang="de-DE" baseline="0" dirty="0" err="1" smtClean="0"/>
              <a:t>assess</a:t>
            </a:r>
            <a:r>
              <a:rPr lang="de-DE" baseline="0" dirty="0" smtClean="0"/>
              <a:t> MIs</a:t>
            </a:r>
            <a:endParaRPr lang="de-DE" dirty="0"/>
          </a:p>
        </p:txBody>
      </p:sp>
      <p:sp>
        <p:nvSpPr>
          <p:cNvPr id="4" name="Foliennummernplatzhalter 3"/>
          <p:cNvSpPr>
            <a:spLocks noGrp="1"/>
          </p:cNvSpPr>
          <p:nvPr>
            <p:ph type="sldNum" sz="quarter" idx="10"/>
          </p:nvPr>
        </p:nvSpPr>
        <p:spPr/>
        <p:txBody>
          <a:bodyPr/>
          <a:lstStyle/>
          <a:p>
            <a:fld id="{C5AC17ED-549A-6747-A572-C8A82AE22997}" type="slidenum">
              <a:rPr lang="en-PL" smtClean="0"/>
              <a:pPr/>
              <a:t>8</a:t>
            </a:fld>
            <a:endParaRPr lang="en-PL" dirty="0"/>
          </a:p>
        </p:txBody>
      </p:sp>
    </p:spTree>
    <p:extLst>
      <p:ext uri="{BB962C8B-B14F-4D97-AF65-F5344CB8AC3E}">
        <p14:creationId xmlns:p14="http://schemas.microsoft.com/office/powerpoint/2010/main" val="2948378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start</a:t>
            </a:r>
            <a:r>
              <a:rPr lang="de-DE" dirty="0" smtClean="0"/>
              <a:t> </a:t>
            </a:r>
            <a:r>
              <a:rPr lang="de-DE" dirty="0" err="1" smtClean="0"/>
              <a:t>first</a:t>
            </a:r>
            <a:r>
              <a:rPr lang="de-DE" dirty="0" smtClean="0"/>
              <a:t> </a:t>
            </a:r>
            <a:r>
              <a:rPr lang="de-DE" dirty="0" err="1" smtClean="0"/>
              <a:t>workshops</a:t>
            </a:r>
            <a:r>
              <a:rPr lang="de-DE" dirty="0" smtClean="0"/>
              <a:t>, </a:t>
            </a:r>
            <a:r>
              <a:rPr lang="de-DE" dirty="0" err="1" smtClean="0"/>
              <a:t>introduce</a:t>
            </a:r>
            <a:r>
              <a:rPr lang="de-DE" dirty="0" smtClean="0"/>
              <a:t> </a:t>
            </a:r>
            <a:r>
              <a:rPr lang="de-DE" dirty="0" err="1" smtClean="0"/>
              <a:t>indicators</a:t>
            </a:r>
            <a:r>
              <a:rPr lang="de-DE" dirty="0" smtClean="0"/>
              <a:t> </a:t>
            </a:r>
            <a:r>
              <a:rPr lang="de-DE" dirty="0" err="1" smtClean="0"/>
              <a:t>and</a:t>
            </a:r>
            <a:r>
              <a:rPr lang="de-DE" dirty="0" smtClean="0"/>
              <a:t> </a:t>
            </a:r>
            <a:r>
              <a:rPr lang="de-DE" dirty="0" err="1" smtClean="0"/>
              <a:t>how</a:t>
            </a:r>
            <a:r>
              <a:rPr lang="de-DE" dirty="0" smtClean="0"/>
              <a:t> </a:t>
            </a:r>
            <a:r>
              <a:rPr lang="de-DE" dirty="0" err="1" smtClean="0"/>
              <a:t>to</a:t>
            </a:r>
            <a:r>
              <a:rPr lang="de-DE" dirty="0" smtClean="0"/>
              <a:t> </a:t>
            </a:r>
            <a:r>
              <a:rPr lang="de-DE" dirty="0" err="1" smtClean="0"/>
              <a:t>assess</a:t>
            </a:r>
            <a:r>
              <a:rPr lang="de-DE" dirty="0" smtClean="0"/>
              <a:t> </a:t>
            </a:r>
            <a:r>
              <a:rPr lang="de-DE" dirty="0" err="1" smtClean="0"/>
              <a:t>them</a:t>
            </a:r>
            <a:endParaRPr lang="de-DE" dirty="0"/>
          </a:p>
        </p:txBody>
      </p:sp>
      <p:sp>
        <p:nvSpPr>
          <p:cNvPr id="4" name="Foliennummernplatzhalter 3"/>
          <p:cNvSpPr>
            <a:spLocks noGrp="1"/>
          </p:cNvSpPr>
          <p:nvPr>
            <p:ph type="sldNum" sz="quarter" idx="10"/>
          </p:nvPr>
        </p:nvSpPr>
        <p:spPr/>
        <p:txBody>
          <a:bodyPr/>
          <a:lstStyle/>
          <a:p>
            <a:fld id="{C5AC17ED-549A-6747-A572-C8A82AE22997}" type="slidenum">
              <a:rPr lang="en-PL" smtClean="0"/>
              <a:pPr/>
              <a:t>9</a:t>
            </a:fld>
            <a:endParaRPr lang="en-PL" dirty="0"/>
          </a:p>
        </p:txBody>
      </p:sp>
    </p:spTree>
    <p:extLst>
      <p:ext uri="{BB962C8B-B14F-4D97-AF65-F5344CB8AC3E}">
        <p14:creationId xmlns:p14="http://schemas.microsoft.com/office/powerpoint/2010/main" val="2213260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err="1" smtClean="0"/>
              <a:t>Pursuing</a:t>
            </a:r>
            <a:r>
              <a:rPr lang="de-DE" dirty="0" smtClean="0"/>
              <a:t> a </a:t>
            </a:r>
            <a:r>
              <a:rPr lang="de-DE" dirty="0" err="1" smtClean="0"/>
              <a:t>more</a:t>
            </a:r>
            <a:r>
              <a:rPr lang="de-DE" dirty="0" smtClean="0"/>
              <a:t> </a:t>
            </a:r>
            <a:r>
              <a:rPr lang="de-DE" dirty="0" err="1" smtClean="0"/>
              <a:t>ambitious</a:t>
            </a:r>
            <a:r>
              <a:rPr lang="de-DE" dirty="0" smtClean="0"/>
              <a:t> EE </a:t>
            </a:r>
            <a:r>
              <a:rPr lang="de-DE" dirty="0" err="1" smtClean="0"/>
              <a:t>policy</a:t>
            </a:r>
            <a:r>
              <a:rPr lang="de-DE" dirty="0" smtClean="0"/>
              <a:t> </a:t>
            </a:r>
            <a:r>
              <a:rPr lang="de-DE" dirty="0" err="1" smtClean="0"/>
              <a:t>that</a:t>
            </a:r>
            <a:r>
              <a:rPr lang="de-DE" dirty="0" smtClean="0"/>
              <a:t> </a:t>
            </a:r>
            <a:r>
              <a:rPr lang="de-DE" dirty="0" err="1" smtClean="0"/>
              <a:t>leads</a:t>
            </a:r>
            <a:r>
              <a:rPr lang="de-DE" dirty="0" smtClean="0"/>
              <a:t> </a:t>
            </a:r>
            <a:r>
              <a:rPr lang="de-DE" dirty="0" err="1" smtClean="0"/>
              <a:t>to</a:t>
            </a:r>
            <a:r>
              <a:rPr lang="de-DE" dirty="0" smtClean="0"/>
              <a:t> </a:t>
            </a:r>
            <a:r>
              <a:rPr lang="de-DE" dirty="0" err="1" smtClean="0"/>
              <a:t>achieving</a:t>
            </a:r>
            <a:r>
              <a:rPr lang="de-DE" dirty="0" smtClean="0"/>
              <a:t> </a:t>
            </a:r>
            <a:r>
              <a:rPr lang="de-DE" dirty="0" err="1" smtClean="0"/>
              <a:t>the</a:t>
            </a:r>
            <a:r>
              <a:rPr lang="de-DE" dirty="0" smtClean="0"/>
              <a:t> COMBI </a:t>
            </a:r>
            <a:r>
              <a:rPr lang="de-DE" dirty="0" err="1" smtClean="0"/>
              <a:t>efficiency</a:t>
            </a:r>
            <a:r>
              <a:rPr lang="de-DE" dirty="0" smtClean="0"/>
              <a:t> </a:t>
            </a:r>
            <a:r>
              <a:rPr lang="de-DE" dirty="0" err="1" smtClean="0"/>
              <a:t>scenario</a:t>
            </a:r>
            <a:r>
              <a:rPr lang="de-DE" dirty="0" smtClean="0"/>
              <a:t> relative </a:t>
            </a:r>
            <a:r>
              <a:rPr lang="de-DE" dirty="0" err="1" smtClean="0"/>
              <a:t>to</a:t>
            </a:r>
            <a:r>
              <a:rPr lang="de-DE" dirty="0" smtClean="0"/>
              <a:t> </a:t>
            </a:r>
            <a:r>
              <a:rPr lang="de-DE" dirty="0" err="1" smtClean="0"/>
              <a:t>the</a:t>
            </a:r>
            <a:r>
              <a:rPr lang="de-DE" dirty="0" smtClean="0"/>
              <a:t> COMBI </a:t>
            </a:r>
            <a:r>
              <a:rPr lang="de-DE" dirty="0" err="1" smtClean="0"/>
              <a:t>reference</a:t>
            </a:r>
            <a:r>
              <a:rPr lang="de-DE" dirty="0" smtClean="0"/>
              <a:t> will </a:t>
            </a:r>
            <a:r>
              <a:rPr lang="de-DE" dirty="0" err="1" smtClean="0"/>
              <a:t>lead</a:t>
            </a:r>
            <a:r>
              <a:rPr lang="de-DE" dirty="0" smtClean="0"/>
              <a:t> </a:t>
            </a:r>
            <a:r>
              <a:rPr lang="de-DE" dirty="0" err="1" smtClean="0"/>
              <a:t>to</a:t>
            </a:r>
            <a:r>
              <a:rPr lang="de-DE" dirty="0" smtClean="0"/>
              <a:t> </a:t>
            </a:r>
            <a:r>
              <a:rPr lang="de-DE" dirty="0" err="1" smtClean="0"/>
              <a:t>at</a:t>
            </a:r>
            <a:r>
              <a:rPr lang="de-DE" dirty="0" smtClean="0"/>
              <a:t> least </a:t>
            </a:r>
            <a:r>
              <a:rPr lang="de-DE" dirty="0" err="1" smtClean="0"/>
              <a:t>the</a:t>
            </a:r>
            <a:r>
              <a:rPr lang="de-DE" dirty="0" smtClean="0"/>
              <a:t> </a:t>
            </a:r>
            <a:r>
              <a:rPr lang="de-DE" dirty="0" err="1" smtClean="0"/>
              <a:t>following</a:t>
            </a:r>
            <a:r>
              <a:rPr lang="de-DE" dirty="0" smtClean="0"/>
              <a:t> </a:t>
            </a:r>
            <a:r>
              <a:rPr lang="de-DE" dirty="0" err="1" smtClean="0"/>
              <a:t>impacts</a:t>
            </a:r>
            <a:r>
              <a:rPr lang="de-DE" dirty="0" smtClean="0"/>
              <a:t> (</a:t>
            </a:r>
            <a:r>
              <a:rPr lang="de-DE" dirty="0" err="1" smtClean="0"/>
              <a:t>conservative</a:t>
            </a:r>
            <a:r>
              <a:rPr lang="de-DE" dirty="0" smtClean="0"/>
              <a:t> </a:t>
            </a:r>
            <a:r>
              <a:rPr lang="de-DE" dirty="0" err="1" smtClean="0"/>
              <a:t>estimation</a:t>
            </a:r>
            <a:r>
              <a:rPr lang="de-DE" dirty="0" smtClean="0"/>
              <a:t>, </a:t>
            </a:r>
            <a:r>
              <a:rPr lang="de-DE" dirty="0" err="1" smtClean="0"/>
              <a:t>selected</a:t>
            </a:r>
            <a:r>
              <a:rPr lang="de-DE" dirty="0" smtClean="0"/>
              <a:t> </a:t>
            </a:r>
            <a:r>
              <a:rPr lang="de-DE" dirty="0" err="1" smtClean="0"/>
              <a:t>annual</a:t>
            </a:r>
            <a:r>
              <a:rPr lang="de-DE" dirty="0" smtClean="0"/>
              <a:t> </a:t>
            </a:r>
            <a:r>
              <a:rPr lang="de-DE" dirty="0" err="1" smtClean="0"/>
              <a:t>impacts</a:t>
            </a:r>
            <a:r>
              <a:rPr lang="de-DE" dirty="0" smtClean="0"/>
              <a:t> in 2030)</a:t>
            </a:r>
          </a:p>
          <a:p>
            <a:endParaRPr lang="de-DE" dirty="0"/>
          </a:p>
        </p:txBody>
      </p:sp>
      <p:sp>
        <p:nvSpPr>
          <p:cNvPr id="4" name="Foliennummernplatzhalter 3"/>
          <p:cNvSpPr>
            <a:spLocks noGrp="1"/>
          </p:cNvSpPr>
          <p:nvPr>
            <p:ph type="sldNum" sz="quarter" idx="10"/>
          </p:nvPr>
        </p:nvSpPr>
        <p:spPr/>
        <p:txBody>
          <a:bodyPr/>
          <a:lstStyle/>
          <a:p>
            <a:fld id="{8EBBD029-D3AE-2E4D-A77C-F1DA02B10363}" type="slidenum">
              <a:rPr lang="tr-TR" smtClean="0"/>
              <a:pPr/>
              <a:t>10</a:t>
            </a:fld>
            <a:endParaRPr lang="tr-TR"/>
          </a:p>
        </p:txBody>
      </p:sp>
    </p:spTree>
    <p:extLst>
      <p:ext uri="{BB962C8B-B14F-4D97-AF65-F5344CB8AC3E}">
        <p14:creationId xmlns:p14="http://schemas.microsoft.com/office/powerpoint/2010/main" val="4119931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special</a:t>
            </a:r>
            <a:r>
              <a:rPr lang="de-DE" dirty="0" smtClean="0"/>
              <a:t> </a:t>
            </a:r>
            <a:r>
              <a:rPr lang="de-DE" dirty="0" err="1" smtClean="0"/>
              <a:t>case</a:t>
            </a:r>
            <a:r>
              <a:rPr lang="de-DE" dirty="0" smtClean="0"/>
              <a:t> </a:t>
            </a:r>
            <a:r>
              <a:rPr lang="de-DE" dirty="0" err="1" smtClean="0"/>
              <a:t>refurbishments</a:t>
            </a:r>
            <a:r>
              <a:rPr lang="de-DE" dirty="0" smtClean="0"/>
              <a:t>, </a:t>
            </a:r>
            <a:r>
              <a:rPr lang="de-DE" dirty="0" err="1" smtClean="0"/>
              <a:t>other</a:t>
            </a:r>
            <a:r>
              <a:rPr lang="de-DE" dirty="0" smtClean="0"/>
              <a:t> </a:t>
            </a:r>
            <a:r>
              <a:rPr lang="de-DE" dirty="0" err="1" smtClean="0"/>
              <a:t>impacts</a:t>
            </a:r>
            <a:r>
              <a:rPr lang="de-DE" dirty="0" smtClean="0"/>
              <a:t> relevant – </a:t>
            </a:r>
            <a:r>
              <a:rPr lang="de-DE" dirty="0" err="1" smtClean="0"/>
              <a:t>cost</a:t>
            </a:r>
            <a:r>
              <a:rPr lang="de-DE" dirty="0" smtClean="0"/>
              <a:t> </a:t>
            </a:r>
            <a:r>
              <a:rPr lang="de-DE" dirty="0" err="1" smtClean="0"/>
              <a:t>benefit</a:t>
            </a:r>
            <a:r>
              <a:rPr lang="de-DE" dirty="0" smtClean="0"/>
              <a:t> </a:t>
            </a:r>
            <a:r>
              <a:rPr lang="de-DE" dirty="0" err="1" smtClean="0"/>
              <a:t>analysis</a:t>
            </a:r>
            <a:r>
              <a:rPr lang="de-DE" dirty="0" smtClean="0"/>
              <a:t> on different </a:t>
            </a:r>
            <a:r>
              <a:rPr lang="de-DE" dirty="0" err="1" smtClean="0"/>
              <a:t>levels</a:t>
            </a:r>
            <a:endParaRPr lang="de-DE" dirty="0"/>
          </a:p>
        </p:txBody>
      </p:sp>
      <p:sp>
        <p:nvSpPr>
          <p:cNvPr id="4" name="Foliennummernplatzhalter 3"/>
          <p:cNvSpPr>
            <a:spLocks noGrp="1"/>
          </p:cNvSpPr>
          <p:nvPr>
            <p:ph type="sldNum" sz="quarter" idx="10"/>
          </p:nvPr>
        </p:nvSpPr>
        <p:spPr/>
        <p:txBody>
          <a:bodyPr/>
          <a:lstStyle/>
          <a:p>
            <a:fld id="{C5AC17ED-549A-6747-A572-C8A82AE22997}" type="slidenum">
              <a:rPr lang="en-PL" smtClean="0"/>
              <a:pPr/>
              <a:t>11</a:t>
            </a:fld>
            <a:endParaRPr lang="en-PL" dirty="0"/>
          </a:p>
        </p:txBody>
      </p:sp>
    </p:spTree>
    <p:extLst>
      <p:ext uri="{BB962C8B-B14F-4D97-AF65-F5344CB8AC3E}">
        <p14:creationId xmlns:p14="http://schemas.microsoft.com/office/powerpoint/2010/main" val="10907519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86" name="Rectangle 85">
            <a:extLst>
              <a:ext uri="{FF2B5EF4-FFF2-40B4-BE49-F238E27FC236}">
                <a16:creationId xmlns:a16="http://schemas.microsoft.com/office/drawing/2014/main" id="{89136946-F722-214A-8AE1-96B560DD26AD}"/>
              </a:ext>
            </a:extLst>
          </p:cNvPr>
          <p:cNvSpPr/>
          <p:nvPr userDrawn="1"/>
        </p:nvSpPr>
        <p:spPr>
          <a:xfrm>
            <a:off x="4676" y="5783126"/>
            <a:ext cx="12192000" cy="1074874"/>
          </a:xfrm>
          <a:prstGeom prst="rect">
            <a:avLst/>
          </a:prstGeom>
          <a:solidFill>
            <a:srgbClr val="1494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
        <p:nvSpPr>
          <p:cNvPr id="85" name="Round Diagonal Corner of Rectangle 84">
            <a:extLst>
              <a:ext uri="{FF2B5EF4-FFF2-40B4-BE49-F238E27FC236}">
                <a16:creationId xmlns:a16="http://schemas.microsoft.com/office/drawing/2014/main" id="{FB779756-6D92-7048-BAFF-41BBF77ADBF9}"/>
              </a:ext>
            </a:extLst>
          </p:cNvPr>
          <p:cNvSpPr/>
          <p:nvPr userDrawn="1"/>
        </p:nvSpPr>
        <p:spPr>
          <a:xfrm>
            <a:off x="-9352" y="2914566"/>
            <a:ext cx="12196676" cy="3785577"/>
          </a:xfrm>
          <a:prstGeom prst="round2Diag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2" name="Title 1"/>
          <p:cNvSpPr>
            <a:spLocks noGrp="1"/>
          </p:cNvSpPr>
          <p:nvPr>
            <p:ph type="ctrTitle"/>
          </p:nvPr>
        </p:nvSpPr>
        <p:spPr>
          <a:xfrm>
            <a:off x="-4676" y="3943434"/>
            <a:ext cx="12192000" cy="642485"/>
          </a:xfrm>
        </p:spPr>
        <p:txBody>
          <a:bodyPr anchor="b"/>
          <a:lstStyle>
            <a:lvl1pPr marL="0" algn="ctr">
              <a:spcBef>
                <a:spcPts val="600"/>
              </a:spcBef>
              <a:spcAft>
                <a:spcPts val="600"/>
              </a:spcAft>
              <a:defRPr sz="2800" b="0" i="0" baseline="0">
                <a:solidFill>
                  <a:srgbClr val="000000"/>
                </a:solidFill>
                <a:latin typeface="Metropolis" pitchFamily="2" charset="77"/>
              </a:defRPr>
            </a:lvl1pPr>
          </a:lstStyle>
          <a:p>
            <a:r>
              <a:rPr lang="en-GB" dirty="0"/>
              <a:t>Click to edit Master title style</a:t>
            </a:r>
            <a:endParaRPr lang="en-US" dirty="0"/>
          </a:p>
        </p:txBody>
      </p:sp>
      <p:sp>
        <p:nvSpPr>
          <p:cNvPr id="3" name="Subtitle 2"/>
          <p:cNvSpPr>
            <a:spLocks noGrp="1"/>
          </p:cNvSpPr>
          <p:nvPr>
            <p:ph type="subTitle" idx="1"/>
          </p:nvPr>
        </p:nvSpPr>
        <p:spPr>
          <a:xfrm>
            <a:off x="-4676" y="4899177"/>
            <a:ext cx="12196676" cy="385272"/>
          </a:xfrm>
        </p:spPr>
        <p:txBody>
          <a:bodyPr/>
          <a:lstStyle>
            <a:lvl1pPr marL="0" indent="0" algn="ctr">
              <a:spcAft>
                <a:spcPts val="600"/>
              </a:spcAft>
              <a:buNone/>
              <a:defRPr sz="2000" b="0" i="0" baseline="0">
                <a:solidFill>
                  <a:srgbClr val="000000"/>
                </a:solidFill>
                <a:latin typeface="Metropolis"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5" name="Picture 4">
            <a:extLst>
              <a:ext uri="{FF2B5EF4-FFF2-40B4-BE49-F238E27FC236}">
                <a16:creationId xmlns:a16="http://schemas.microsoft.com/office/drawing/2014/main" id="{117C6C1D-C39D-FD4B-8888-969B9226C97A}"/>
              </a:ext>
            </a:extLst>
          </p:cNvPr>
          <p:cNvPicPr>
            <a:picLocks noChangeAspect="1"/>
          </p:cNvPicPr>
          <p:nvPr userDrawn="1"/>
        </p:nvPicPr>
        <p:blipFill>
          <a:blip r:embed="rId2"/>
          <a:stretch>
            <a:fillRect/>
          </a:stretch>
        </p:blipFill>
        <p:spPr>
          <a:xfrm>
            <a:off x="4580276" y="986493"/>
            <a:ext cx="3031449" cy="1484147"/>
          </a:xfrm>
          <a:prstGeom prst="rect">
            <a:avLst/>
          </a:prstGeom>
          <a:solidFill>
            <a:schemeClr val="bg1"/>
          </a:solidFill>
        </p:spPr>
      </p:pic>
      <p:grpSp>
        <p:nvGrpSpPr>
          <p:cNvPr id="8" name="Group 7">
            <a:extLst>
              <a:ext uri="{FF2B5EF4-FFF2-40B4-BE49-F238E27FC236}">
                <a16:creationId xmlns:a16="http://schemas.microsoft.com/office/drawing/2014/main" id="{6525EAF0-FF9B-AA4D-A49A-864F9D45D6CE}"/>
              </a:ext>
            </a:extLst>
          </p:cNvPr>
          <p:cNvGrpSpPr/>
          <p:nvPr userDrawn="1"/>
        </p:nvGrpSpPr>
        <p:grpSpPr>
          <a:xfrm>
            <a:off x="4180149" y="6075436"/>
            <a:ext cx="4719235" cy="624707"/>
            <a:chOff x="4198316" y="6055628"/>
            <a:chExt cx="4719235" cy="624707"/>
          </a:xfrm>
        </p:grpSpPr>
        <p:sp>
          <p:nvSpPr>
            <p:cNvPr id="7" name="Subtitle 2">
              <a:extLst>
                <a:ext uri="{FF2B5EF4-FFF2-40B4-BE49-F238E27FC236}">
                  <a16:creationId xmlns:a16="http://schemas.microsoft.com/office/drawing/2014/main" id="{45FB8650-7683-C04E-B17F-457296EB90AE}"/>
                </a:ext>
              </a:extLst>
            </p:cNvPr>
            <p:cNvSpPr txBox="1">
              <a:spLocks/>
            </p:cNvSpPr>
            <p:nvPr userDrawn="1"/>
          </p:nvSpPr>
          <p:spPr>
            <a:xfrm>
              <a:off x="5055438" y="6055628"/>
              <a:ext cx="3862113" cy="6247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spcAft>
                  <a:spcPts val="600"/>
                </a:spcAft>
                <a:buFont typeface="Arial" panose="020B0604020202020204" pitchFamily="34" charset="0"/>
                <a:buNone/>
                <a:defRPr sz="2000" b="0" i="0" kern="1200" baseline="0">
                  <a:solidFill>
                    <a:srgbClr val="000000"/>
                  </a:solidFill>
                  <a:latin typeface="Metropolis" pitchFamily="2"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Metropolis Medium"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Medium"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Metropolis Medium"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Metropolis Medium"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10"/>
                </a:spcBef>
                <a:spcAft>
                  <a:spcPts val="0"/>
                </a:spcAft>
              </a:pPr>
              <a:r>
                <a:rPr lang="en-US" sz="700" b="0" i="0" kern="1200" baseline="0" dirty="0">
                  <a:solidFill>
                    <a:srgbClr val="000000"/>
                  </a:solidFill>
                  <a:effectLst/>
                  <a:latin typeface="Georgia" panose="02040502050405020303" pitchFamily="18" charset="0"/>
                  <a:ea typeface="+mn-ea"/>
                  <a:cs typeface="+mn-cs"/>
                </a:rPr>
                <a:t>This project has received funding from the European Union’s Horizon 2020</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research and innovation </a:t>
              </a:r>
              <a:r>
                <a:rPr lang="en-US" sz="700" b="0" i="0" kern="1200" baseline="0" dirty="0" err="1">
                  <a:solidFill>
                    <a:srgbClr val="000000"/>
                  </a:solidFill>
                  <a:effectLst/>
                  <a:latin typeface="Georgia" panose="02040502050405020303" pitchFamily="18" charset="0"/>
                  <a:ea typeface="+mn-ea"/>
                  <a:cs typeface="+mn-cs"/>
                </a:rPr>
                <a:t>programme</a:t>
              </a:r>
              <a:r>
                <a:rPr lang="en-US" sz="700" b="0" i="0" kern="1200" baseline="0" dirty="0">
                  <a:solidFill>
                    <a:srgbClr val="000000"/>
                  </a:solidFill>
                  <a:effectLst/>
                  <a:latin typeface="Georgia" panose="02040502050405020303" pitchFamily="18" charset="0"/>
                  <a:ea typeface="+mn-ea"/>
                  <a:cs typeface="+mn-cs"/>
                </a:rPr>
                <a:t> under grant agreement No. 101000132. </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This document only reflects the authors’ views and EASME is not responsible</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for any use that may be made of the information is contains.</a:t>
              </a:r>
              <a:endParaRPr lang="en-PL" sz="700" b="1" i="0" kern="1200" baseline="0" dirty="0">
                <a:solidFill>
                  <a:srgbClr val="000000"/>
                </a:solidFill>
                <a:effectLst/>
                <a:latin typeface="Georgia" panose="02040502050405020303" pitchFamily="18" charset="0"/>
                <a:ea typeface="+mn-ea"/>
                <a:cs typeface="+mn-cs"/>
              </a:endParaRPr>
            </a:p>
          </p:txBody>
        </p:sp>
        <p:pic>
          <p:nvPicPr>
            <p:cNvPr id="6" name="Picture 5">
              <a:extLst>
                <a:ext uri="{FF2B5EF4-FFF2-40B4-BE49-F238E27FC236}">
                  <a16:creationId xmlns:a16="http://schemas.microsoft.com/office/drawing/2014/main" id="{45FD1AC7-1A32-094F-AB3E-640FE8A6BB6A}"/>
                </a:ext>
              </a:extLst>
            </p:cNvPr>
            <p:cNvPicPr>
              <a:picLocks noChangeAspect="1"/>
            </p:cNvPicPr>
            <p:nvPr userDrawn="1"/>
          </p:nvPicPr>
          <p:blipFill>
            <a:blip r:embed="rId3"/>
            <a:stretch>
              <a:fillRect/>
            </a:stretch>
          </p:blipFill>
          <p:spPr>
            <a:xfrm>
              <a:off x="4198316" y="6067740"/>
              <a:ext cx="667689" cy="445126"/>
            </a:xfrm>
            <a:prstGeom prst="rect">
              <a:avLst/>
            </a:prstGeom>
          </p:spPr>
        </p:pic>
      </p:grpSp>
    </p:spTree>
    <p:extLst>
      <p:ext uri="{BB962C8B-B14F-4D97-AF65-F5344CB8AC3E}">
        <p14:creationId xmlns:p14="http://schemas.microsoft.com/office/powerpoint/2010/main" val="1518601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5" name="Round Diagonal Corner of Rectangle 14">
            <a:extLst>
              <a:ext uri="{FF2B5EF4-FFF2-40B4-BE49-F238E27FC236}">
                <a16:creationId xmlns:a16="http://schemas.microsoft.com/office/drawing/2014/main" id="{EFF6CDA6-B8CC-EB41-95FD-2E5AC51ACDB1}"/>
              </a:ext>
            </a:extLst>
          </p:cNvPr>
          <p:cNvSpPr/>
          <p:nvPr userDrawn="1"/>
        </p:nvSpPr>
        <p:spPr>
          <a:xfrm>
            <a:off x="0" y="1574205"/>
            <a:ext cx="11720513" cy="5290198"/>
          </a:xfrm>
          <a:prstGeom prst="round2Diag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pic>
        <p:nvPicPr>
          <p:cNvPr id="13" name="Picture 12">
            <a:extLst>
              <a:ext uri="{FF2B5EF4-FFF2-40B4-BE49-F238E27FC236}">
                <a16:creationId xmlns:a16="http://schemas.microsoft.com/office/drawing/2014/main" id="{ED01DDCE-BD75-8C49-975B-6C3CD23E4C18}"/>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16" name="Footer Placeholder 3">
            <a:extLst>
              <a:ext uri="{FF2B5EF4-FFF2-40B4-BE49-F238E27FC236}">
                <a16:creationId xmlns:a16="http://schemas.microsoft.com/office/drawing/2014/main" id="{1BF1D3E5-84C6-AB44-8797-E703D7AEBEE5}"/>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sp>
        <p:nvSpPr>
          <p:cNvPr id="32" name="Date Placeholder 2">
            <a:extLst>
              <a:ext uri="{FF2B5EF4-FFF2-40B4-BE49-F238E27FC236}">
                <a16:creationId xmlns:a16="http://schemas.microsoft.com/office/drawing/2014/main" id="{08470DC1-A34C-F148-BF3D-A5A3DD551CAE}"/>
              </a:ext>
            </a:extLst>
          </p:cNvPr>
          <p:cNvSpPr>
            <a:spLocks noGrp="1"/>
          </p:cNvSpPr>
          <p:nvPr>
            <p:ph type="dt" sz="half" idx="10"/>
          </p:nvPr>
        </p:nvSpPr>
        <p:spPr>
          <a:xfrm>
            <a:off x="469178"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25" name="Title 1">
            <a:extLst>
              <a:ext uri="{FF2B5EF4-FFF2-40B4-BE49-F238E27FC236}">
                <a16:creationId xmlns:a16="http://schemas.microsoft.com/office/drawing/2014/main" id="{02F0EF6B-2191-5C47-9C7B-E75CC900E44E}"/>
              </a:ext>
            </a:extLst>
          </p:cNvPr>
          <p:cNvSpPr>
            <a:spLocks noGrp="1"/>
          </p:cNvSpPr>
          <p:nvPr>
            <p:ph type="ctrTitle"/>
          </p:nvPr>
        </p:nvSpPr>
        <p:spPr>
          <a:xfrm>
            <a:off x="469178" y="479012"/>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27" name="Slide Number Placeholder 4">
            <a:extLst>
              <a:ext uri="{FF2B5EF4-FFF2-40B4-BE49-F238E27FC236}">
                <a16:creationId xmlns:a16="http://schemas.microsoft.com/office/drawing/2014/main" id="{57677FFC-D751-174C-BE82-2CA7428F2EEC}"/>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
        <p:nvSpPr>
          <p:cNvPr id="8" name="Round Diagonal Corner of Rectangle 7">
            <a:extLst>
              <a:ext uri="{FF2B5EF4-FFF2-40B4-BE49-F238E27FC236}">
                <a16:creationId xmlns:a16="http://schemas.microsoft.com/office/drawing/2014/main" id="{D9C320AA-A5BA-B94B-8AF1-1A684C7EE344}"/>
              </a:ext>
            </a:extLst>
          </p:cNvPr>
          <p:cNvSpPr/>
          <p:nvPr userDrawn="1"/>
        </p:nvSpPr>
        <p:spPr>
          <a:xfrm>
            <a:off x="4788450" y="1575384"/>
            <a:ext cx="6726914" cy="5289019"/>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9" name="Rectangle 8">
            <a:extLst>
              <a:ext uri="{FF2B5EF4-FFF2-40B4-BE49-F238E27FC236}">
                <a16:creationId xmlns:a16="http://schemas.microsoft.com/office/drawing/2014/main" id="{85823A5A-7774-174D-8A91-2523ADA3B7CF}"/>
              </a:ext>
            </a:extLst>
          </p:cNvPr>
          <p:cNvSpPr/>
          <p:nvPr userDrawn="1"/>
        </p:nvSpPr>
        <p:spPr>
          <a:xfrm>
            <a:off x="0" y="1574205"/>
            <a:ext cx="859899" cy="11871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Tree>
    <p:extLst>
      <p:ext uri="{BB962C8B-B14F-4D97-AF65-F5344CB8AC3E}">
        <p14:creationId xmlns:p14="http://schemas.microsoft.com/office/powerpoint/2010/main" val="620058990"/>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47"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5" name="Round Diagonal Corner of Rectangle 14">
            <a:extLst>
              <a:ext uri="{FF2B5EF4-FFF2-40B4-BE49-F238E27FC236}">
                <a16:creationId xmlns:a16="http://schemas.microsoft.com/office/drawing/2014/main" id="{EFF6CDA6-B8CC-EB41-95FD-2E5AC51ACDB1}"/>
              </a:ext>
            </a:extLst>
          </p:cNvPr>
          <p:cNvSpPr/>
          <p:nvPr userDrawn="1"/>
        </p:nvSpPr>
        <p:spPr>
          <a:xfrm>
            <a:off x="0" y="1574205"/>
            <a:ext cx="11720513" cy="5290198"/>
          </a:xfrm>
          <a:prstGeom prst="round2Diag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rgbClr val="F47920"/>
              </a:solidFill>
            </a:endParaRPr>
          </a:p>
        </p:txBody>
      </p:sp>
      <p:pic>
        <p:nvPicPr>
          <p:cNvPr id="13" name="Picture 12">
            <a:extLst>
              <a:ext uri="{FF2B5EF4-FFF2-40B4-BE49-F238E27FC236}">
                <a16:creationId xmlns:a16="http://schemas.microsoft.com/office/drawing/2014/main" id="{ED01DDCE-BD75-8C49-975B-6C3CD23E4C18}"/>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16" name="Footer Placeholder 3">
            <a:extLst>
              <a:ext uri="{FF2B5EF4-FFF2-40B4-BE49-F238E27FC236}">
                <a16:creationId xmlns:a16="http://schemas.microsoft.com/office/drawing/2014/main" id="{1BF1D3E5-84C6-AB44-8797-E703D7AEBEE5}"/>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sp>
        <p:nvSpPr>
          <p:cNvPr id="32" name="Date Placeholder 2">
            <a:extLst>
              <a:ext uri="{FF2B5EF4-FFF2-40B4-BE49-F238E27FC236}">
                <a16:creationId xmlns:a16="http://schemas.microsoft.com/office/drawing/2014/main" id="{08470DC1-A34C-F148-BF3D-A5A3DD551CAE}"/>
              </a:ext>
            </a:extLst>
          </p:cNvPr>
          <p:cNvSpPr>
            <a:spLocks noGrp="1"/>
          </p:cNvSpPr>
          <p:nvPr>
            <p:ph type="dt" sz="half" idx="10"/>
          </p:nvPr>
        </p:nvSpPr>
        <p:spPr>
          <a:xfrm>
            <a:off x="469178"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25" name="Title 1">
            <a:extLst>
              <a:ext uri="{FF2B5EF4-FFF2-40B4-BE49-F238E27FC236}">
                <a16:creationId xmlns:a16="http://schemas.microsoft.com/office/drawing/2014/main" id="{02F0EF6B-2191-5C47-9C7B-E75CC900E44E}"/>
              </a:ext>
            </a:extLst>
          </p:cNvPr>
          <p:cNvSpPr>
            <a:spLocks noGrp="1"/>
          </p:cNvSpPr>
          <p:nvPr>
            <p:ph type="ctrTitle"/>
          </p:nvPr>
        </p:nvSpPr>
        <p:spPr>
          <a:xfrm>
            <a:off x="469178" y="479012"/>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27" name="Slide Number Placeholder 4">
            <a:extLst>
              <a:ext uri="{FF2B5EF4-FFF2-40B4-BE49-F238E27FC236}">
                <a16:creationId xmlns:a16="http://schemas.microsoft.com/office/drawing/2014/main" id="{57677FFC-D751-174C-BE82-2CA7428F2EEC}"/>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
        <p:nvSpPr>
          <p:cNvPr id="8" name="Round Diagonal Corner of Rectangle 7">
            <a:extLst>
              <a:ext uri="{FF2B5EF4-FFF2-40B4-BE49-F238E27FC236}">
                <a16:creationId xmlns:a16="http://schemas.microsoft.com/office/drawing/2014/main" id="{D9C320AA-A5BA-B94B-8AF1-1A684C7EE344}"/>
              </a:ext>
            </a:extLst>
          </p:cNvPr>
          <p:cNvSpPr/>
          <p:nvPr userDrawn="1"/>
        </p:nvSpPr>
        <p:spPr>
          <a:xfrm>
            <a:off x="4788450" y="1575384"/>
            <a:ext cx="6726914" cy="5289019"/>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9" name="Rectangle 8">
            <a:extLst>
              <a:ext uri="{FF2B5EF4-FFF2-40B4-BE49-F238E27FC236}">
                <a16:creationId xmlns:a16="http://schemas.microsoft.com/office/drawing/2014/main" id="{85823A5A-7774-174D-8A91-2523ADA3B7CF}"/>
              </a:ext>
            </a:extLst>
          </p:cNvPr>
          <p:cNvSpPr/>
          <p:nvPr userDrawn="1"/>
        </p:nvSpPr>
        <p:spPr>
          <a:xfrm>
            <a:off x="0" y="1574205"/>
            <a:ext cx="859899" cy="1187162"/>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Tree>
    <p:extLst>
      <p:ext uri="{BB962C8B-B14F-4D97-AF65-F5344CB8AC3E}">
        <p14:creationId xmlns:p14="http://schemas.microsoft.com/office/powerpoint/2010/main" val="1893411124"/>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47"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5" name="Round Diagonal Corner of Rectangle 14">
            <a:extLst>
              <a:ext uri="{FF2B5EF4-FFF2-40B4-BE49-F238E27FC236}">
                <a16:creationId xmlns:a16="http://schemas.microsoft.com/office/drawing/2014/main" id="{EFF6CDA6-B8CC-EB41-95FD-2E5AC51ACDB1}"/>
              </a:ext>
            </a:extLst>
          </p:cNvPr>
          <p:cNvSpPr/>
          <p:nvPr userDrawn="1"/>
        </p:nvSpPr>
        <p:spPr>
          <a:xfrm>
            <a:off x="0" y="1574205"/>
            <a:ext cx="11720513" cy="5290198"/>
          </a:xfrm>
          <a:prstGeom prst="round2Diag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pic>
        <p:nvPicPr>
          <p:cNvPr id="13" name="Picture 12">
            <a:extLst>
              <a:ext uri="{FF2B5EF4-FFF2-40B4-BE49-F238E27FC236}">
                <a16:creationId xmlns:a16="http://schemas.microsoft.com/office/drawing/2014/main" id="{ED01DDCE-BD75-8C49-975B-6C3CD23E4C18}"/>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16" name="Footer Placeholder 3">
            <a:extLst>
              <a:ext uri="{FF2B5EF4-FFF2-40B4-BE49-F238E27FC236}">
                <a16:creationId xmlns:a16="http://schemas.microsoft.com/office/drawing/2014/main" id="{1BF1D3E5-84C6-AB44-8797-E703D7AEBEE5}"/>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sp>
        <p:nvSpPr>
          <p:cNvPr id="32" name="Date Placeholder 2">
            <a:extLst>
              <a:ext uri="{FF2B5EF4-FFF2-40B4-BE49-F238E27FC236}">
                <a16:creationId xmlns:a16="http://schemas.microsoft.com/office/drawing/2014/main" id="{08470DC1-A34C-F148-BF3D-A5A3DD551CAE}"/>
              </a:ext>
            </a:extLst>
          </p:cNvPr>
          <p:cNvSpPr>
            <a:spLocks noGrp="1"/>
          </p:cNvSpPr>
          <p:nvPr>
            <p:ph type="dt" sz="half" idx="10"/>
          </p:nvPr>
        </p:nvSpPr>
        <p:spPr>
          <a:xfrm>
            <a:off x="469178"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25" name="Title 1">
            <a:extLst>
              <a:ext uri="{FF2B5EF4-FFF2-40B4-BE49-F238E27FC236}">
                <a16:creationId xmlns:a16="http://schemas.microsoft.com/office/drawing/2014/main" id="{02F0EF6B-2191-5C47-9C7B-E75CC900E44E}"/>
              </a:ext>
            </a:extLst>
          </p:cNvPr>
          <p:cNvSpPr>
            <a:spLocks noGrp="1"/>
          </p:cNvSpPr>
          <p:nvPr>
            <p:ph type="ctrTitle"/>
          </p:nvPr>
        </p:nvSpPr>
        <p:spPr>
          <a:xfrm>
            <a:off x="469178" y="479012"/>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27" name="Slide Number Placeholder 4">
            <a:extLst>
              <a:ext uri="{FF2B5EF4-FFF2-40B4-BE49-F238E27FC236}">
                <a16:creationId xmlns:a16="http://schemas.microsoft.com/office/drawing/2014/main" id="{57677FFC-D751-174C-BE82-2CA7428F2EEC}"/>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
        <p:nvSpPr>
          <p:cNvPr id="8" name="Round Diagonal Corner of Rectangle 7">
            <a:extLst>
              <a:ext uri="{FF2B5EF4-FFF2-40B4-BE49-F238E27FC236}">
                <a16:creationId xmlns:a16="http://schemas.microsoft.com/office/drawing/2014/main" id="{D9C320AA-A5BA-B94B-8AF1-1A684C7EE344}"/>
              </a:ext>
            </a:extLst>
          </p:cNvPr>
          <p:cNvSpPr/>
          <p:nvPr userDrawn="1"/>
        </p:nvSpPr>
        <p:spPr>
          <a:xfrm>
            <a:off x="4788450" y="1575384"/>
            <a:ext cx="6726914" cy="5289019"/>
          </a:xfrm>
          <a:prstGeom prst="round2Diag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2" name="Rectangle 1">
            <a:extLst>
              <a:ext uri="{FF2B5EF4-FFF2-40B4-BE49-F238E27FC236}">
                <a16:creationId xmlns:a16="http://schemas.microsoft.com/office/drawing/2014/main" id="{C848D056-22F5-DF42-9532-FEDF00621888}"/>
              </a:ext>
            </a:extLst>
          </p:cNvPr>
          <p:cNvSpPr/>
          <p:nvPr userDrawn="1"/>
        </p:nvSpPr>
        <p:spPr>
          <a:xfrm>
            <a:off x="0" y="1574205"/>
            <a:ext cx="859899" cy="1187162"/>
          </a:xfrm>
          <a:prstGeom prst="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Tree>
    <p:extLst>
      <p:ext uri="{BB962C8B-B14F-4D97-AF65-F5344CB8AC3E}">
        <p14:creationId xmlns:p14="http://schemas.microsoft.com/office/powerpoint/2010/main" val="2234241697"/>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47"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5" name="Round Diagonal Corner of Rectangle 14">
            <a:extLst>
              <a:ext uri="{FF2B5EF4-FFF2-40B4-BE49-F238E27FC236}">
                <a16:creationId xmlns:a16="http://schemas.microsoft.com/office/drawing/2014/main" id="{EFF6CDA6-B8CC-EB41-95FD-2E5AC51ACDB1}"/>
              </a:ext>
            </a:extLst>
          </p:cNvPr>
          <p:cNvSpPr/>
          <p:nvPr userDrawn="1"/>
        </p:nvSpPr>
        <p:spPr>
          <a:xfrm>
            <a:off x="0" y="1574205"/>
            <a:ext cx="11720513" cy="5290198"/>
          </a:xfrm>
          <a:prstGeom prst="round2Diag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pic>
        <p:nvPicPr>
          <p:cNvPr id="13" name="Picture 12">
            <a:extLst>
              <a:ext uri="{FF2B5EF4-FFF2-40B4-BE49-F238E27FC236}">
                <a16:creationId xmlns:a16="http://schemas.microsoft.com/office/drawing/2014/main" id="{ED01DDCE-BD75-8C49-975B-6C3CD23E4C18}"/>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16" name="Footer Placeholder 3">
            <a:extLst>
              <a:ext uri="{FF2B5EF4-FFF2-40B4-BE49-F238E27FC236}">
                <a16:creationId xmlns:a16="http://schemas.microsoft.com/office/drawing/2014/main" id="{1BF1D3E5-84C6-AB44-8797-E703D7AEBEE5}"/>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sp>
        <p:nvSpPr>
          <p:cNvPr id="32" name="Date Placeholder 2">
            <a:extLst>
              <a:ext uri="{FF2B5EF4-FFF2-40B4-BE49-F238E27FC236}">
                <a16:creationId xmlns:a16="http://schemas.microsoft.com/office/drawing/2014/main" id="{08470DC1-A34C-F148-BF3D-A5A3DD551CAE}"/>
              </a:ext>
            </a:extLst>
          </p:cNvPr>
          <p:cNvSpPr>
            <a:spLocks noGrp="1"/>
          </p:cNvSpPr>
          <p:nvPr>
            <p:ph type="dt" sz="half" idx="10"/>
          </p:nvPr>
        </p:nvSpPr>
        <p:spPr>
          <a:xfrm>
            <a:off x="469178"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25" name="Title 1">
            <a:extLst>
              <a:ext uri="{FF2B5EF4-FFF2-40B4-BE49-F238E27FC236}">
                <a16:creationId xmlns:a16="http://schemas.microsoft.com/office/drawing/2014/main" id="{02F0EF6B-2191-5C47-9C7B-E75CC900E44E}"/>
              </a:ext>
            </a:extLst>
          </p:cNvPr>
          <p:cNvSpPr>
            <a:spLocks noGrp="1"/>
          </p:cNvSpPr>
          <p:nvPr>
            <p:ph type="ctrTitle"/>
          </p:nvPr>
        </p:nvSpPr>
        <p:spPr>
          <a:xfrm>
            <a:off x="469178" y="479012"/>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27" name="Slide Number Placeholder 4">
            <a:extLst>
              <a:ext uri="{FF2B5EF4-FFF2-40B4-BE49-F238E27FC236}">
                <a16:creationId xmlns:a16="http://schemas.microsoft.com/office/drawing/2014/main" id="{57677FFC-D751-174C-BE82-2CA7428F2EEC}"/>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
        <p:nvSpPr>
          <p:cNvPr id="8" name="Round Diagonal Corner of Rectangle 7">
            <a:extLst>
              <a:ext uri="{FF2B5EF4-FFF2-40B4-BE49-F238E27FC236}">
                <a16:creationId xmlns:a16="http://schemas.microsoft.com/office/drawing/2014/main" id="{D9C320AA-A5BA-B94B-8AF1-1A684C7EE344}"/>
              </a:ext>
            </a:extLst>
          </p:cNvPr>
          <p:cNvSpPr/>
          <p:nvPr userDrawn="1"/>
        </p:nvSpPr>
        <p:spPr>
          <a:xfrm>
            <a:off x="4788450" y="1575384"/>
            <a:ext cx="6726914" cy="5289019"/>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9" name="Rectangle 8">
            <a:extLst>
              <a:ext uri="{FF2B5EF4-FFF2-40B4-BE49-F238E27FC236}">
                <a16:creationId xmlns:a16="http://schemas.microsoft.com/office/drawing/2014/main" id="{85823A5A-7774-174D-8A91-2523ADA3B7CF}"/>
              </a:ext>
            </a:extLst>
          </p:cNvPr>
          <p:cNvSpPr/>
          <p:nvPr userDrawn="1"/>
        </p:nvSpPr>
        <p:spPr>
          <a:xfrm>
            <a:off x="0" y="1574205"/>
            <a:ext cx="859899" cy="1187162"/>
          </a:xfrm>
          <a:prstGeom prst="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Tree>
    <p:extLst>
      <p:ext uri="{BB962C8B-B14F-4D97-AF65-F5344CB8AC3E}">
        <p14:creationId xmlns:p14="http://schemas.microsoft.com/office/powerpoint/2010/main" val="2926305218"/>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47"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5" name="Round Diagonal Corner of Rectangle 14">
            <a:extLst>
              <a:ext uri="{FF2B5EF4-FFF2-40B4-BE49-F238E27FC236}">
                <a16:creationId xmlns:a16="http://schemas.microsoft.com/office/drawing/2014/main" id="{EFF6CDA6-B8CC-EB41-95FD-2E5AC51ACDB1}"/>
              </a:ext>
            </a:extLst>
          </p:cNvPr>
          <p:cNvSpPr/>
          <p:nvPr userDrawn="1"/>
        </p:nvSpPr>
        <p:spPr>
          <a:xfrm>
            <a:off x="0" y="1574205"/>
            <a:ext cx="11720513" cy="5290198"/>
          </a:xfrm>
          <a:prstGeom prst="round2Diag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pic>
        <p:nvPicPr>
          <p:cNvPr id="13" name="Picture 12">
            <a:extLst>
              <a:ext uri="{FF2B5EF4-FFF2-40B4-BE49-F238E27FC236}">
                <a16:creationId xmlns:a16="http://schemas.microsoft.com/office/drawing/2014/main" id="{ED01DDCE-BD75-8C49-975B-6C3CD23E4C18}"/>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16" name="Footer Placeholder 3">
            <a:extLst>
              <a:ext uri="{FF2B5EF4-FFF2-40B4-BE49-F238E27FC236}">
                <a16:creationId xmlns:a16="http://schemas.microsoft.com/office/drawing/2014/main" id="{1BF1D3E5-84C6-AB44-8797-E703D7AEBEE5}"/>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sp>
        <p:nvSpPr>
          <p:cNvPr id="32" name="Date Placeholder 2">
            <a:extLst>
              <a:ext uri="{FF2B5EF4-FFF2-40B4-BE49-F238E27FC236}">
                <a16:creationId xmlns:a16="http://schemas.microsoft.com/office/drawing/2014/main" id="{08470DC1-A34C-F148-BF3D-A5A3DD551CAE}"/>
              </a:ext>
            </a:extLst>
          </p:cNvPr>
          <p:cNvSpPr>
            <a:spLocks noGrp="1"/>
          </p:cNvSpPr>
          <p:nvPr>
            <p:ph type="dt" sz="half" idx="10"/>
          </p:nvPr>
        </p:nvSpPr>
        <p:spPr>
          <a:xfrm>
            <a:off x="469178"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25" name="Title 1">
            <a:extLst>
              <a:ext uri="{FF2B5EF4-FFF2-40B4-BE49-F238E27FC236}">
                <a16:creationId xmlns:a16="http://schemas.microsoft.com/office/drawing/2014/main" id="{02F0EF6B-2191-5C47-9C7B-E75CC900E44E}"/>
              </a:ext>
            </a:extLst>
          </p:cNvPr>
          <p:cNvSpPr>
            <a:spLocks noGrp="1"/>
          </p:cNvSpPr>
          <p:nvPr>
            <p:ph type="ctrTitle"/>
          </p:nvPr>
        </p:nvSpPr>
        <p:spPr>
          <a:xfrm>
            <a:off x="469178" y="479012"/>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27" name="Slide Number Placeholder 4">
            <a:extLst>
              <a:ext uri="{FF2B5EF4-FFF2-40B4-BE49-F238E27FC236}">
                <a16:creationId xmlns:a16="http://schemas.microsoft.com/office/drawing/2014/main" id="{57677FFC-D751-174C-BE82-2CA7428F2EEC}"/>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
        <p:nvSpPr>
          <p:cNvPr id="8" name="Round Diagonal Corner of Rectangle 7">
            <a:extLst>
              <a:ext uri="{FF2B5EF4-FFF2-40B4-BE49-F238E27FC236}">
                <a16:creationId xmlns:a16="http://schemas.microsoft.com/office/drawing/2014/main" id="{D9C320AA-A5BA-B94B-8AF1-1A684C7EE344}"/>
              </a:ext>
            </a:extLst>
          </p:cNvPr>
          <p:cNvSpPr/>
          <p:nvPr userDrawn="1"/>
        </p:nvSpPr>
        <p:spPr>
          <a:xfrm>
            <a:off x="4788450" y="1575384"/>
            <a:ext cx="6726914" cy="5289019"/>
          </a:xfrm>
          <a:prstGeom prst="round2Diag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9" name="Rectangle 8">
            <a:extLst>
              <a:ext uri="{FF2B5EF4-FFF2-40B4-BE49-F238E27FC236}">
                <a16:creationId xmlns:a16="http://schemas.microsoft.com/office/drawing/2014/main" id="{E05ACE7E-CFAF-764A-94B5-A1FFAFB6BB1F}"/>
              </a:ext>
            </a:extLst>
          </p:cNvPr>
          <p:cNvSpPr/>
          <p:nvPr userDrawn="1"/>
        </p:nvSpPr>
        <p:spPr>
          <a:xfrm>
            <a:off x="0" y="1574205"/>
            <a:ext cx="859899" cy="1187162"/>
          </a:xfrm>
          <a:prstGeom prst="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Tree>
    <p:extLst>
      <p:ext uri="{BB962C8B-B14F-4D97-AF65-F5344CB8AC3E}">
        <p14:creationId xmlns:p14="http://schemas.microsoft.com/office/powerpoint/2010/main" val="1256509895"/>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47"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5" name="Round Diagonal Corner of Rectangle 14">
            <a:extLst>
              <a:ext uri="{FF2B5EF4-FFF2-40B4-BE49-F238E27FC236}">
                <a16:creationId xmlns:a16="http://schemas.microsoft.com/office/drawing/2014/main" id="{EFF6CDA6-B8CC-EB41-95FD-2E5AC51ACDB1}"/>
              </a:ext>
            </a:extLst>
          </p:cNvPr>
          <p:cNvSpPr/>
          <p:nvPr userDrawn="1"/>
        </p:nvSpPr>
        <p:spPr>
          <a:xfrm>
            <a:off x="0" y="1574205"/>
            <a:ext cx="11720513" cy="5290198"/>
          </a:xfrm>
          <a:prstGeom prst="round2Diag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pic>
        <p:nvPicPr>
          <p:cNvPr id="13" name="Picture 12">
            <a:extLst>
              <a:ext uri="{FF2B5EF4-FFF2-40B4-BE49-F238E27FC236}">
                <a16:creationId xmlns:a16="http://schemas.microsoft.com/office/drawing/2014/main" id="{ED01DDCE-BD75-8C49-975B-6C3CD23E4C18}"/>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16" name="Footer Placeholder 3">
            <a:extLst>
              <a:ext uri="{FF2B5EF4-FFF2-40B4-BE49-F238E27FC236}">
                <a16:creationId xmlns:a16="http://schemas.microsoft.com/office/drawing/2014/main" id="{1BF1D3E5-84C6-AB44-8797-E703D7AEBEE5}"/>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sp>
        <p:nvSpPr>
          <p:cNvPr id="32" name="Date Placeholder 2">
            <a:extLst>
              <a:ext uri="{FF2B5EF4-FFF2-40B4-BE49-F238E27FC236}">
                <a16:creationId xmlns:a16="http://schemas.microsoft.com/office/drawing/2014/main" id="{08470DC1-A34C-F148-BF3D-A5A3DD551CAE}"/>
              </a:ext>
            </a:extLst>
          </p:cNvPr>
          <p:cNvSpPr>
            <a:spLocks noGrp="1"/>
          </p:cNvSpPr>
          <p:nvPr>
            <p:ph type="dt" sz="half" idx="10"/>
          </p:nvPr>
        </p:nvSpPr>
        <p:spPr>
          <a:xfrm>
            <a:off x="469178"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25" name="Title 1">
            <a:extLst>
              <a:ext uri="{FF2B5EF4-FFF2-40B4-BE49-F238E27FC236}">
                <a16:creationId xmlns:a16="http://schemas.microsoft.com/office/drawing/2014/main" id="{02F0EF6B-2191-5C47-9C7B-E75CC900E44E}"/>
              </a:ext>
            </a:extLst>
          </p:cNvPr>
          <p:cNvSpPr>
            <a:spLocks noGrp="1"/>
          </p:cNvSpPr>
          <p:nvPr>
            <p:ph type="ctrTitle"/>
          </p:nvPr>
        </p:nvSpPr>
        <p:spPr>
          <a:xfrm>
            <a:off x="469178" y="479012"/>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27" name="Slide Number Placeholder 4">
            <a:extLst>
              <a:ext uri="{FF2B5EF4-FFF2-40B4-BE49-F238E27FC236}">
                <a16:creationId xmlns:a16="http://schemas.microsoft.com/office/drawing/2014/main" id="{57677FFC-D751-174C-BE82-2CA7428F2EEC}"/>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
        <p:nvSpPr>
          <p:cNvPr id="8" name="Round Diagonal Corner of Rectangle 7">
            <a:extLst>
              <a:ext uri="{FF2B5EF4-FFF2-40B4-BE49-F238E27FC236}">
                <a16:creationId xmlns:a16="http://schemas.microsoft.com/office/drawing/2014/main" id="{CFF1846C-5230-FE4D-831E-C78FA787F9B9}"/>
              </a:ext>
            </a:extLst>
          </p:cNvPr>
          <p:cNvSpPr/>
          <p:nvPr userDrawn="1"/>
        </p:nvSpPr>
        <p:spPr>
          <a:xfrm>
            <a:off x="4788450" y="1575384"/>
            <a:ext cx="6726914" cy="5289019"/>
          </a:xfrm>
          <a:prstGeom prst="round2DiagRect">
            <a:avLst/>
          </a:prstGeom>
          <a:solidFill>
            <a:srgbClr val="14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9" name="Rectangle 8">
            <a:extLst>
              <a:ext uri="{FF2B5EF4-FFF2-40B4-BE49-F238E27FC236}">
                <a16:creationId xmlns:a16="http://schemas.microsoft.com/office/drawing/2014/main" id="{22525D09-44D5-BD4D-AD23-2294C71911E7}"/>
              </a:ext>
            </a:extLst>
          </p:cNvPr>
          <p:cNvSpPr/>
          <p:nvPr userDrawn="1"/>
        </p:nvSpPr>
        <p:spPr>
          <a:xfrm>
            <a:off x="0" y="1574205"/>
            <a:ext cx="859899" cy="1187162"/>
          </a:xfrm>
          <a:prstGeom prst="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Tree>
    <p:extLst>
      <p:ext uri="{BB962C8B-B14F-4D97-AF65-F5344CB8AC3E}">
        <p14:creationId xmlns:p14="http://schemas.microsoft.com/office/powerpoint/2010/main" val="1748147552"/>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47"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ED01DDCE-BD75-8C49-975B-6C3CD23E4C18}"/>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16" name="Footer Placeholder 3">
            <a:extLst>
              <a:ext uri="{FF2B5EF4-FFF2-40B4-BE49-F238E27FC236}">
                <a16:creationId xmlns:a16="http://schemas.microsoft.com/office/drawing/2014/main" id="{1BF1D3E5-84C6-AB44-8797-E703D7AEBEE5}"/>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sp>
        <p:nvSpPr>
          <p:cNvPr id="32" name="Date Placeholder 2">
            <a:extLst>
              <a:ext uri="{FF2B5EF4-FFF2-40B4-BE49-F238E27FC236}">
                <a16:creationId xmlns:a16="http://schemas.microsoft.com/office/drawing/2014/main" id="{08470DC1-A34C-F148-BF3D-A5A3DD551CAE}"/>
              </a:ext>
            </a:extLst>
          </p:cNvPr>
          <p:cNvSpPr>
            <a:spLocks noGrp="1"/>
          </p:cNvSpPr>
          <p:nvPr>
            <p:ph type="dt" sz="half" idx="10"/>
          </p:nvPr>
        </p:nvSpPr>
        <p:spPr>
          <a:xfrm>
            <a:off x="265608"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12" name="Round Diagonal Corner of Rectangle 11">
            <a:extLst>
              <a:ext uri="{FF2B5EF4-FFF2-40B4-BE49-F238E27FC236}">
                <a16:creationId xmlns:a16="http://schemas.microsoft.com/office/drawing/2014/main" id="{1AF9CA6D-8F28-1B4D-9D70-78376B0A0BA1}"/>
              </a:ext>
            </a:extLst>
          </p:cNvPr>
          <p:cNvSpPr/>
          <p:nvPr userDrawn="1"/>
        </p:nvSpPr>
        <p:spPr>
          <a:xfrm>
            <a:off x="-163502" y="1574205"/>
            <a:ext cx="11884015" cy="5290198"/>
          </a:xfrm>
          <a:prstGeom prst="round2DiagRect">
            <a:avLst/>
          </a:prstGeom>
          <a:solidFill>
            <a:srgbClr val="1494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15" name="Slide Number Placeholder 4">
            <a:extLst>
              <a:ext uri="{FF2B5EF4-FFF2-40B4-BE49-F238E27FC236}">
                <a16:creationId xmlns:a16="http://schemas.microsoft.com/office/drawing/2014/main" id="{2C387223-42EC-A544-83D7-4C6556258942}"/>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
        <p:nvSpPr>
          <p:cNvPr id="18" name="Title 1">
            <a:extLst>
              <a:ext uri="{FF2B5EF4-FFF2-40B4-BE49-F238E27FC236}">
                <a16:creationId xmlns:a16="http://schemas.microsoft.com/office/drawing/2014/main" id="{982BAE91-A9FC-E542-9CCA-FFF27047B6FD}"/>
              </a:ext>
            </a:extLst>
          </p:cNvPr>
          <p:cNvSpPr>
            <a:spLocks noGrp="1"/>
          </p:cNvSpPr>
          <p:nvPr>
            <p:ph type="ctrTitle"/>
          </p:nvPr>
        </p:nvSpPr>
        <p:spPr>
          <a:xfrm>
            <a:off x="463123" y="493993"/>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20" name="Round Diagonal Corner of Rectangle 19">
            <a:extLst>
              <a:ext uri="{FF2B5EF4-FFF2-40B4-BE49-F238E27FC236}">
                <a16:creationId xmlns:a16="http://schemas.microsoft.com/office/drawing/2014/main" id="{88484394-37DD-2546-90AD-9DDC8C614E43}"/>
              </a:ext>
            </a:extLst>
          </p:cNvPr>
          <p:cNvSpPr/>
          <p:nvPr userDrawn="1"/>
        </p:nvSpPr>
        <p:spPr>
          <a:xfrm>
            <a:off x="-381503" y="1574205"/>
            <a:ext cx="11884015" cy="5290198"/>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Tree>
    <p:extLst>
      <p:ext uri="{BB962C8B-B14F-4D97-AF65-F5344CB8AC3E}">
        <p14:creationId xmlns:p14="http://schemas.microsoft.com/office/powerpoint/2010/main" val="3516273968"/>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ED01DDCE-BD75-8C49-975B-6C3CD23E4C18}"/>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16" name="Footer Placeholder 3">
            <a:extLst>
              <a:ext uri="{FF2B5EF4-FFF2-40B4-BE49-F238E27FC236}">
                <a16:creationId xmlns:a16="http://schemas.microsoft.com/office/drawing/2014/main" id="{1BF1D3E5-84C6-AB44-8797-E703D7AEBEE5}"/>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sp>
        <p:nvSpPr>
          <p:cNvPr id="32" name="Date Placeholder 2">
            <a:extLst>
              <a:ext uri="{FF2B5EF4-FFF2-40B4-BE49-F238E27FC236}">
                <a16:creationId xmlns:a16="http://schemas.microsoft.com/office/drawing/2014/main" id="{08470DC1-A34C-F148-BF3D-A5A3DD551CAE}"/>
              </a:ext>
            </a:extLst>
          </p:cNvPr>
          <p:cNvSpPr>
            <a:spLocks noGrp="1"/>
          </p:cNvSpPr>
          <p:nvPr>
            <p:ph type="dt" sz="half" idx="10"/>
          </p:nvPr>
        </p:nvSpPr>
        <p:spPr>
          <a:xfrm>
            <a:off x="265608"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12" name="Round Diagonal Corner of Rectangle 11">
            <a:extLst>
              <a:ext uri="{FF2B5EF4-FFF2-40B4-BE49-F238E27FC236}">
                <a16:creationId xmlns:a16="http://schemas.microsoft.com/office/drawing/2014/main" id="{1AF9CA6D-8F28-1B4D-9D70-78376B0A0BA1}"/>
              </a:ext>
            </a:extLst>
          </p:cNvPr>
          <p:cNvSpPr/>
          <p:nvPr userDrawn="1"/>
        </p:nvSpPr>
        <p:spPr>
          <a:xfrm>
            <a:off x="-163502" y="1574205"/>
            <a:ext cx="11884015" cy="5290198"/>
          </a:xfrm>
          <a:prstGeom prst="round2Diag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15" name="Slide Number Placeholder 4">
            <a:extLst>
              <a:ext uri="{FF2B5EF4-FFF2-40B4-BE49-F238E27FC236}">
                <a16:creationId xmlns:a16="http://schemas.microsoft.com/office/drawing/2014/main" id="{2C387223-42EC-A544-83D7-4C6556258942}"/>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
        <p:nvSpPr>
          <p:cNvPr id="18" name="Title 1">
            <a:extLst>
              <a:ext uri="{FF2B5EF4-FFF2-40B4-BE49-F238E27FC236}">
                <a16:creationId xmlns:a16="http://schemas.microsoft.com/office/drawing/2014/main" id="{982BAE91-A9FC-E542-9CCA-FFF27047B6FD}"/>
              </a:ext>
            </a:extLst>
          </p:cNvPr>
          <p:cNvSpPr>
            <a:spLocks noGrp="1"/>
          </p:cNvSpPr>
          <p:nvPr>
            <p:ph type="ctrTitle"/>
          </p:nvPr>
        </p:nvSpPr>
        <p:spPr>
          <a:xfrm>
            <a:off x="463123" y="493993"/>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20" name="Round Diagonal Corner of Rectangle 19">
            <a:extLst>
              <a:ext uri="{FF2B5EF4-FFF2-40B4-BE49-F238E27FC236}">
                <a16:creationId xmlns:a16="http://schemas.microsoft.com/office/drawing/2014/main" id="{88484394-37DD-2546-90AD-9DDC8C614E43}"/>
              </a:ext>
            </a:extLst>
          </p:cNvPr>
          <p:cNvSpPr/>
          <p:nvPr userDrawn="1"/>
        </p:nvSpPr>
        <p:spPr>
          <a:xfrm>
            <a:off x="-381503" y="1574205"/>
            <a:ext cx="11884015" cy="5290198"/>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Tree>
    <p:extLst>
      <p:ext uri="{BB962C8B-B14F-4D97-AF65-F5344CB8AC3E}">
        <p14:creationId xmlns:p14="http://schemas.microsoft.com/office/powerpoint/2010/main" val="2701172867"/>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ED01DDCE-BD75-8C49-975B-6C3CD23E4C18}"/>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16" name="Footer Placeholder 3">
            <a:extLst>
              <a:ext uri="{FF2B5EF4-FFF2-40B4-BE49-F238E27FC236}">
                <a16:creationId xmlns:a16="http://schemas.microsoft.com/office/drawing/2014/main" id="{1BF1D3E5-84C6-AB44-8797-E703D7AEBEE5}"/>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sp>
        <p:nvSpPr>
          <p:cNvPr id="32" name="Date Placeholder 2">
            <a:extLst>
              <a:ext uri="{FF2B5EF4-FFF2-40B4-BE49-F238E27FC236}">
                <a16:creationId xmlns:a16="http://schemas.microsoft.com/office/drawing/2014/main" id="{08470DC1-A34C-F148-BF3D-A5A3DD551CAE}"/>
              </a:ext>
            </a:extLst>
          </p:cNvPr>
          <p:cNvSpPr>
            <a:spLocks noGrp="1"/>
          </p:cNvSpPr>
          <p:nvPr>
            <p:ph type="dt" sz="half" idx="10"/>
          </p:nvPr>
        </p:nvSpPr>
        <p:spPr>
          <a:xfrm>
            <a:off x="265608"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12" name="Round Diagonal Corner of Rectangle 11">
            <a:extLst>
              <a:ext uri="{FF2B5EF4-FFF2-40B4-BE49-F238E27FC236}">
                <a16:creationId xmlns:a16="http://schemas.microsoft.com/office/drawing/2014/main" id="{1AF9CA6D-8F28-1B4D-9D70-78376B0A0BA1}"/>
              </a:ext>
            </a:extLst>
          </p:cNvPr>
          <p:cNvSpPr/>
          <p:nvPr userDrawn="1"/>
        </p:nvSpPr>
        <p:spPr>
          <a:xfrm>
            <a:off x="-163502" y="1574205"/>
            <a:ext cx="11884015" cy="5290198"/>
          </a:xfrm>
          <a:prstGeom prst="round2Diag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15" name="Slide Number Placeholder 4">
            <a:extLst>
              <a:ext uri="{FF2B5EF4-FFF2-40B4-BE49-F238E27FC236}">
                <a16:creationId xmlns:a16="http://schemas.microsoft.com/office/drawing/2014/main" id="{2C387223-42EC-A544-83D7-4C6556258942}"/>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
        <p:nvSpPr>
          <p:cNvPr id="18" name="Title 1">
            <a:extLst>
              <a:ext uri="{FF2B5EF4-FFF2-40B4-BE49-F238E27FC236}">
                <a16:creationId xmlns:a16="http://schemas.microsoft.com/office/drawing/2014/main" id="{982BAE91-A9FC-E542-9CCA-FFF27047B6FD}"/>
              </a:ext>
            </a:extLst>
          </p:cNvPr>
          <p:cNvSpPr>
            <a:spLocks noGrp="1"/>
          </p:cNvSpPr>
          <p:nvPr>
            <p:ph type="ctrTitle"/>
          </p:nvPr>
        </p:nvSpPr>
        <p:spPr>
          <a:xfrm>
            <a:off x="463123" y="493993"/>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20" name="Round Diagonal Corner of Rectangle 19">
            <a:extLst>
              <a:ext uri="{FF2B5EF4-FFF2-40B4-BE49-F238E27FC236}">
                <a16:creationId xmlns:a16="http://schemas.microsoft.com/office/drawing/2014/main" id="{88484394-37DD-2546-90AD-9DDC8C614E43}"/>
              </a:ext>
            </a:extLst>
          </p:cNvPr>
          <p:cNvSpPr/>
          <p:nvPr userDrawn="1"/>
        </p:nvSpPr>
        <p:spPr>
          <a:xfrm>
            <a:off x="-381503" y="1574205"/>
            <a:ext cx="11884015" cy="5290198"/>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Tree>
    <p:extLst>
      <p:ext uri="{BB962C8B-B14F-4D97-AF65-F5344CB8AC3E}">
        <p14:creationId xmlns:p14="http://schemas.microsoft.com/office/powerpoint/2010/main" val="1511213893"/>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4169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5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2E53746-B331-FC40-821D-DB06B72A6E87}"/>
              </a:ext>
            </a:extLst>
          </p:cNvPr>
          <p:cNvSpPr/>
          <p:nvPr userDrawn="1"/>
        </p:nvSpPr>
        <p:spPr>
          <a:xfrm>
            <a:off x="-9352" y="5999868"/>
            <a:ext cx="12206028" cy="858132"/>
          </a:xfrm>
          <a:prstGeom prst="rect">
            <a:avLst/>
          </a:prstGeom>
          <a:solidFill>
            <a:srgbClr val="F479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
        <p:nvSpPr>
          <p:cNvPr id="7" name="Round Diagonal Corner of Rectangle 6">
            <a:extLst>
              <a:ext uri="{FF2B5EF4-FFF2-40B4-BE49-F238E27FC236}">
                <a16:creationId xmlns:a16="http://schemas.microsoft.com/office/drawing/2014/main" id="{86721A58-3EB1-6744-A50C-88853140737B}"/>
              </a:ext>
            </a:extLst>
          </p:cNvPr>
          <p:cNvSpPr/>
          <p:nvPr userDrawn="1"/>
        </p:nvSpPr>
        <p:spPr>
          <a:xfrm>
            <a:off x="-9352" y="2914566"/>
            <a:ext cx="12206028" cy="3785577"/>
          </a:xfrm>
          <a:prstGeom prst="round2Diag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2" name="Title 1"/>
          <p:cNvSpPr>
            <a:spLocks noGrp="1"/>
          </p:cNvSpPr>
          <p:nvPr>
            <p:ph type="ctrTitle"/>
          </p:nvPr>
        </p:nvSpPr>
        <p:spPr>
          <a:xfrm>
            <a:off x="-4676" y="3943434"/>
            <a:ext cx="12192000" cy="642485"/>
          </a:xfrm>
        </p:spPr>
        <p:txBody>
          <a:bodyPr anchor="b"/>
          <a:lstStyle>
            <a:lvl1pPr marL="0" algn="ctr">
              <a:spcBef>
                <a:spcPts val="600"/>
              </a:spcBef>
              <a:spcAft>
                <a:spcPts val="600"/>
              </a:spcAft>
              <a:defRPr sz="2800" b="0" i="0" baseline="0">
                <a:solidFill>
                  <a:schemeClr val="bg1"/>
                </a:solidFill>
                <a:latin typeface="Metropolis" pitchFamily="2" charset="77"/>
              </a:defRPr>
            </a:lvl1pPr>
          </a:lstStyle>
          <a:p>
            <a:r>
              <a:rPr lang="en-GB" dirty="0"/>
              <a:t>Click to edit Master title style</a:t>
            </a:r>
            <a:endParaRPr lang="en-US" dirty="0"/>
          </a:p>
        </p:txBody>
      </p:sp>
      <p:sp>
        <p:nvSpPr>
          <p:cNvPr id="3" name="Subtitle 2"/>
          <p:cNvSpPr>
            <a:spLocks noGrp="1"/>
          </p:cNvSpPr>
          <p:nvPr>
            <p:ph type="subTitle" idx="1"/>
          </p:nvPr>
        </p:nvSpPr>
        <p:spPr>
          <a:xfrm>
            <a:off x="-4676" y="4899177"/>
            <a:ext cx="12196676" cy="385272"/>
          </a:xfrm>
        </p:spPr>
        <p:txBody>
          <a:bodyPr/>
          <a:lstStyle>
            <a:lvl1pPr marL="0" indent="0" algn="ctr">
              <a:spcAft>
                <a:spcPts val="600"/>
              </a:spcAft>
              <a:buNone/>
              <a:defRPr sz="2000" b="0" i="0" baseline="0">
                <a:solidFill>
                  <a:schemeClr val="bg1"/>
                </a:solidFill>
                <a:latin typeface="Metropolis"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5" name="Picture 4">
            <a:extLst>
              <a:ext uri="{FF2B5EF4-FFF2-40B4-BE49-F238E27FC236}">
                <a16:creationId xmlns:a16="http://schemas.microsoft.com/office/drawing/2014/main" id="{117C6C1D-C39D-FD4B-8888-969B9226C97A}"/>
              </a:ext>
            </a:extLst>
          </p:cNvPr>
          <p:cNvPicPr>
            <a:picLocks noChangeAspect="1"/>
          </p:cNvPicPr>
          <p:nvPr userDrawn="1"/>
        </p:nvPicPr>
        <p:blipFill>
          <a:blip r:embed="rId2"/>
          <a:stretch>
            <a:fillRect/>
          </a:stretch>
        </p:blipFill>
        <p:spPr>
          <a:xfrm>
            <a:off x="4580276" y="986493"/>
            <a:ext cx="3031449" cy="1484147"/>
          </a:xfrm>
          <a:prstGeom prst="rect">
            <a:avLst/>
          </a:prstGeom>
          <a:solidFill>
            <a:schemeClr val="bg1"/>
          </a:solidFill>
        </p:spPr>
      </p:pic>
      <p:sp>
        <p:nvSpPr>
          <p:cNvPr id="11" name="Round Same-side Corner of Rectangle 10">
            <a:extLst>
              <a:ext uri="{FF2B5EF4-FFF2-40B4-BE49-F238E27FC236}">
                <a16:creationId xmlns:a16="http://schemas.microsoft.com/office/drawing/2014/main" id="{C029E5A5-8ECC-FB4C-A996-7272C02D6460}"/>
              </a:ext>
            </a:extLst>
          </p:cNvPr>
          <p:cNvSpPr/>
          <p:nvPr userDrawn="1"/>
        </p:nvSpPr>
        <p:spPr>
          <a:xfrm>
            <a:off x="3931803" y="5999868"/>
            <a:ext cx="4323719" cy="698529"/>
          </a:xfrm>
          <a:prstGeom prst="round2Same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grpSp>
        <p:nvGrpSpPr>
          <p:cNvPr id="12" name="Group 11">
            <a:extLst>
              <a:ext uri="{FF2B5EF4-FFF2-40B4-BE49-F238E27FC236}">
                <a16:creationId xmlns:a16="http://schemas.microsoft.com/office/drawing/2014/main" id="{5E6B6D79-0E0E-6A40-9DE0-B5A3CA950004}"/>
              </a:ext>
            </a:extLst>
          </p:cNvPr>
          <p:cNvGrpSpPr/>
          <p:nvPr userDrawn="1"/>
        </p:nvGrpSpPr>
        <p:grpSpPr>
          <a:xfrm>
            <a:off x="4113538" y="6120792"/>
            <a:ext cx="4719235" cy="624707"/>
            <a:chOff x="4198316" y="6055628"/>
            <a:chExt cx="4719235" cy="624707"/>
          </a:xfrm>
        </p:grpSpPr>
        <p:sp>
          <p:nvSpPr>
            <p:cNvPr id="13" name="Subtitle 2">
              <a:extLst>
                <a:ext uri="{FF2B5EF4-FFF2-40B4-BE49-F238E27FC236}">
                  <a16:creationId xmlns:a16="http://schemas.microsoft.com/office/drawing/2014/main" id="{5ADD0DD4-5EAF-3547-86C0-D3D8EDB15B55}"/>
                </a:ext>
              </a:extLst>
            </p:cNvPr>
            <p:cNvSpPr txBox="1">
              <a:spLocks/>
            </p:cNvSpPr>
            <p:nvPr userDrawn="1"/>
          </p:nvSpPr>
          <p:spPr>
            <a:xfrm>
              <a:off x="5055438" y="6055628"/>
              <a:ext cx="3862113" cy="6247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spcAft>
                  <a:spcPts val="600"/>
                </a:spcAft>
                <a:buFont typeface="Arial" panose="020B0604020202020204" pitchFamily="34" charset="0"/>
                <a:buNone/>
                <a:defRPr sz="2000" b="0" i="0" kern="1200" baseline="0">
                  <a:solidFill>
                    <a:srgbClr val="000000"/>
                  </a:solidFill>
                  <a:latin typeface="Metropolis" pitchFamily="2"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Metropolis Medium"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Medium"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Metropolis Medium"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Metropolis Medium"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10"/>
                </a:spcBef>
                <a:spcAft>
                  <a:spcPts val="0"/>
                </a:spcAft>
              </a:pPr>
              <a:r>
                <a:rPr lang="en-US" sz="700" b="0" i="0" kern="1200" baseline="0" dirty="0">
                  <a:solidFill>
                    <a:srgbClr val="000000"/>
                  </a:solidFill>
                  <a:effectLst/>
                  <a:latin typeface="Georgia" panose="02040502050405020303" pitchFamily="18" charset="0"/>
                  <a:ea typeface="+mn-ea"/>
                  <a:cs typeface="+mn-cs"/>
                </a:rPr>
                <a:t>This project has received funding from the European Union’s Horizon 2020</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research and innovation </a:t>
              </a:r>
              <a:r>
                <a:rPr lang="en-US" sz="700" b="0" i="0" kern="1200" baseline="0" dirty="0" err="1">
                  <a:solidFill>
                    <a:srgbClr val="000000"/>
                  </a:solidFill>
                  <a:effectLst/>
                  <a:latin typeface="Georgia" panose="02040502050405020303" pitchFamily="18" charset="0"/>
                  <a:ea typeface="+mn-ea"/>
                  <a:cs typeface="+mn-cs"/>
                </a:rPr>
                <a:t>programme</a:t>
              </a:r>
              <a:r>
                <a:rPr lang="en-US" sz="700" b="0" i="0" kern="1200" baseline="0" dirty="0">
                  <a:solidFill>
                    <a:srgbClr val="000000"/>
                  </a:solidFill>
                  <a:effectLst/>
                  <a:latin typeface="Georgia" panose="02040502050405020303" pitchFamily="18" charset="0"/>
                  <a:ea typeface="+mn-ea"/>
                  <a:cs typeface="+mn-cs"/>
                </a:rPr>
                <a:t> under grant agreement No. 101000132. </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This document only reflects the authors’ views and EASME is not responsible</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for any use that may be made of the information is contains.</a:t>
              </a:r>
              <a:endParaRPr lang="en-PL" sz="700" b="1" i="0" kern="1200" baseline="0" dirty="0">
                <a:solidFill>
                  <a:srgbClr val="000000"/>
                </a:solidFill>
                <a:effectLst/>
                <a:latin typeface="Georgia" panose="02040502050405020303" pitchFamily="18" charset="0"/>
                <a:ea typeface="+mn-ea"/>
                <a:cs typeface="+mn-cs"/>
              </a:endParaRPr>
            </a:p>
          </p:txBody>
        </p:sp>
        <p:pic>
          <p:nvPicPr>
            <p:cNvPr id="14" name="Picture 13">
              <a:extLst>
                <a:ext uri="{FF2B5EF4-FFF2-40B4-BE49-F238E27FC236}">
                  <a16:creationId xmlns:a16="http://schemas.microsoft.com/office/drawing/2014/main" id="{F36E786C-D1B6-3F4E-BDFD-EF54443C39EB}"/>
                </a:ext>
              </a:extLst>
            </p:cNvPr>
            <p:cNvPicPr>
              <a:picLocks noChangeAspect="1"/>
            </p:cNvPicPr>
            <p:nvPr userDrawn="1"/>
          </p:nvPicPr>
          <p:blipFill>
            <a:blip r:embed="rId3"/>
            <a:stretch>
              <a:fillRect/>
            </a:stretch>
          </p:blipFill>
          <p:spPr>
            <a:xfrm>
              <a:off x="4198316" y="6067740"/>
              <a:ext cx="667689" cy="445126"/>
            </a:xfrm>
            <a:prstGeom prst="rect">
              <a:avLst/>
            </a:prstGeom>
          </p:spPr>
        </p:pic>
      </p:grpSp>
    </p:spTree>
    <p:extLst>
      <p:ext uri="{BB962C8B-B14F-4D97-AF65-F5344CB8AC3E}">
        <p14:creationId xmlns:p14="http://schemas.microsoft.com/office/powerpoint/2010/main" val="18980743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978881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14699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213043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Metropolis" pitchFamily="2" charset="77"/>
              </a:defRPr>
            </a:lvl1pPr>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D51EAA4-4D2C-F34E-9024-6DFE01D94B1B}" type="datetime1">
              <a:rPr lang="pl-PL" smtClean="0"/>
              <a:t>11.05.2021</a:t>
            </a:fld>
            <a:endParaRPr lang="en-PL"/>
          </a:p>
        </p:txBody>
      </p:sp>
      <p:sp>
        <p:nvSpPr>
          <p:cNvPr id="5" name="Footer Placeholder 4"/>
          <p:cNvSpPr>
            <a:spLocks noGrp="1"/>
          </p:cNvSpPr>
          <p:nvPr>
            <p:ph type="ftr" sz="quarter" idx="11"/>
          </p:nvPr>
        </p:nvSpPr>
        <p:spPr/>
        <p:txBody>
          <a:bodyPr/>
          <a:lstStyle/>
          <a:p>
            <a:endParaRPr lang="en-PL"/>
          </a:p>
        </p:txBody>
      </p:sp>
      <p:sp>
        <p:nvSpPr>
          <p:cNvPr id="6" name="Slide Number Placeholder 5"/>
          <p:cNvSpPr>
            <a:spLocks noGrp="1"/>
          </p:cNvSpPr>
          <p:nvPr>
            <p:ph type="sldNum" sz="quarter" idx="12"/>
          </p:nvPr>
        </p:nvSpPr>
        <p:spPr/>
        <p:txBody>
          <a:bodyPr/>
          <a:lstStyle/>
          <a:p>
            <a:fld id="{2C7CF21A-03FE-3F4A-99FF-3B2016147EA6}" type="slidenum">
              <a:rPr lang="en-PL" smtClean="0"/>
              <a:t>‹Nr.›</a:t>
            </a:fld>
            <a:endParaRPr lang="en-PL"/>
          </a:p>
        </p:txBody>
      </p:sp>
    </p:spTree>
    <p:extLst>
      <p:ext uri="{BB962C8B-B14F-4D97-AF65-F5344CB8AC3E}">
        <p14:creationId xmlns:p14="http://schemas.microsoft.com/office/powerpoint/2010/main" val="40995906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b="0" i="0">
                <a:latin typeface="Metropolis" pitchFamily="2" charset="77"/>
              </a:defRPr>
            </a:lvl1pPr>
          </a:lstStyle>
          <a:p>
            <a:r>
              <a:rPr lang="en-GB" dirty="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D5668DB-503D-4A4C-8182-557C7BA19758}" type="datetime1">
              <a:rPr lang="pl-PL" smtClean="0"/>
              <a:t>11.05.2021</a:t>
            </a:fld>
            <a:endParaRPr lang="en-PL"/>
          </a:p>
        </p:txBody>
      </p:sp>
      <p:sp>
        <p:nvSpPr>
          <p:cNvPr id="5" name="Footer Placeholder 4"/>
          <p:cNvSpPr>
            <a:spLocks noGrp="1"/>
          </p:cNvSpPr>
          <p:nvPr>
            <p:ph type="ftr" sz="quarter" idx="11"/>
          </p:nvPr>
        </p:nvSpPr>
        <p:spPr/>
        <p:txBody>
          <a:bodyPr/>
          <a:lstStyle/>
          <a:p>
            <a:endParaRPr lang="en-PL"/>
          </a:p>
        </p:txBody>
      </p:sp>
      <p:sp>
        <p:nvSpPr>
          <p:cNvPr id="6" name="Slide Number Placeholder 5"/>
          <p:cNvSpPr>
            <a:spLocks noGrp="1"/>
          </p:cNvSpPr>
          <p:nvPr>
            <p:ph type="sldNum" sz="quarter" idx="12"/>
          </p:nvPr>
        </p:nvSpPr>
        <p:spPr/>
        <p:txBody>
          <a:bodyPr/>
          <a:lstStyle/>
          <a:p>
            <a:fld id="{2C7CF21A-03FE-3F4A-99FF-3B2016147EA6}" type="slidenum">
              <a:rPr lang="en-PL" smtClean="0"/>
              <a:t>‹Nr.›</a:t>
            </a:fld>
            <a:endParaRPr lang="en-PL"/>
          </a:p>
        </p:txBody>
      </p:sp>
    </p:spTree>
    <p:extLst>
      <p:ext uri="{BB962C8B-B14F-4D97-AF65-F5344CB8AC3E}">
        <p14:creationId xmlns:p14="http://schemas.microsoft.com/office/powerpoint/2010/main" val="40872425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Metropolis" pitchFamily="2" charset="77"/>
              </a:defRPr>
            </a:lvl1pPr>
          </a:lstStyle>
          <a:p>
            <a:r>
              <a:rPr lang="en-GB" dirty="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DEE00934-E9CA-B942-8A1F-9CB14E499AEB}" type="datetime1">
              <a:rPr lang="pl-PL" smtClean="0"/>
              <a:t>11.05.2021</a:t>
            </a:fld>
            <a:endParaRPr lang="en-PL"/>
          </a:p>
        </p:txBody>
      </p:sp>
      <p:sp>
        <p:nvSpPr>
          <p:cNvPr id="6" name="Footer Placeholder 5"/>
          <p:cNvSpPr>
            <a:spLocks noGrp="1"/>
          </p:cNvSpPr>
          <p:nvPr>
            <p:ph type="ftr" sz="quarter" idx="11"/>
          </p:nvPr>
        </p:nvSpPr>
        <p:spPr/>
        <p:txBody>
          <a:bodyPr/>
          <a:lstStyle/>
          <a:p>
            <a:endParaRPr lang="en-PL"/>
          </a:p>
        </p:txBody>
      </p:sp>
      <p:sp>
        <p:nvSpPr>
          <p:cNvPr id="7" name="Slide Number Placeholder 6"/>
          <p:cNvSpPr>
            <a:spLocks noGrp="1"/>
          </p:cNvSpPr>
          <p:nvPr>
            <p:ph type="sldNum" sz="quarter" idx="12"/>
          </p:nvPr>
        </p:nvSpPr>
        <p:spPr/>
        <p:txBody>
          <a:bodyPr/>
          <a:lstStyle/>
          <a:p>
            <a:fld id="{2C7CF21A-03FE-3F4A-99FF-3B2016147EA6}" type="slidenum">
              <a:rPr lang="en-PL" smtClean="0"/>
              <a:t>‹Nr.›</a:t>
            </a:fld>
            <a:endParaRPr lang="en-PL"/>
          </a:p>
        </p:txBody>
      </p:sp>
    </p:spTree>
    <p:extLst>
      <p:ext uri="{BB962C8B-B14F-4D97-AF65-F5344CB8AC3E}">
        <p14:creationId xmlns:p14="http://schemas.microsoft.com/office/powerpoint/2010/main" val="1524789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b="0" i="0">
                <a:latin typeface="Metropolis" pitchFamily="2" charset="77"/>
              </a:defRPr>
            </a:lvl1pPr>
          </a:lstStyle>
          <a:p>
            <a:r>
              <a:rPr lang="en-GB" dirty="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F159619-AC8C-A042-B53B-9DD87690C856}" type="datetime1">
              <a:rPr lang="pl-PL" smtClean="0"/>
              <a:t>11.05.2021</a:t>
            </a:fld>
            <a:endParaRPr lang="en-PL"/>
          </a:p>
        </p:txBody>
      </p:sp>
      <p:sp>
        <p:nvSpPr>
          <p:cNvPr id="8" name="Footer Placeholder 7"/>
          <p:cNvSpPr>
            <a:spLocks noGrp="1"/>
          </p:cNvSpPr>
          <p:nvPr>
            <p:ph type="ftr" sz="quarter" idx="11"/>
          </p:nvPr>
        </p:nvSpPr>
        <p:spPr/>
        <p:txBody>
          <a:bodyPr/>
          <a:lstStyle/>
          <a:p>
            <a:endParaRPr lang="en-PL"/>
          </a:p>
        </p:txBody>
      </p:sp>
      <p:sp>
        <p:nvSpPr>
          <p:cNvPr id="9" name="Slide Number Placeholder 8"/>
          <p:cNvSpPr>
            <a:spLocks noGrp="1"/>
          </p:cNvSpPr>
          <p:nvPr>
            <p:ph type="sldNum" sz="quarter" idx="12"/>
          </p:nvPr>
        </p:nvSpPr>
        <p:spPr/>
        <p:txBody>
          <a:bodyPr/>
          <a:lstStyle/>
          <a:p>
            <a:fld id="{2C7CF21A-03FE-3F4A-99FF-3B2016147EA6}" type="slidenum">
              <a:rPr lang="en-PL" smtClean="0"/>
              <a:t>‹Nr.›</a:t>
            </a:fld>
            <a:endParaRPr lang="en-PL"/>
          </a:p>
        </p:txBody>
      </p:sp>
    </p:spTree>
    <p:extLst>
      <p:ext uri="{BB962C8B-B14F-4D97-AF65-F5344CB8AC3E}">
        <p14:creationId xmlns:p14="http://schemas.microsoft.com/office/powerpoint/2010/main" val="29992122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Metropolis" pitchFamily="2" charset="77"/>
              </a:defRPr>
            </a:lvl1pPr>
          </a:lstStyle>
          <a:p>
            <a:r>
              <a:rPr lang="en-GB" dirty="0"/>
              <a:t>Click to edit Master title style</a:t>
            </a:r>
            <a:endParaRPr lang="en-US" dirty="0"/>
          </a:p>
        </p:txBody>
      </p:sp>
      <p:sp>
        <p:nvSpPr>
          <p:cNvPr id="3" name="Date Placeholder 2"/>
          <p:cNvSpPr>
            <a:spLocks noGrp="1"/>
          </p:cNvSpPr>
          <p:nvPr>
            <p:ph type="dt" sz="half" idx="10"/>
          </p:nvPr>
        </p:nvSpPr>
        <p:spPr/>
        <p:txBody>
          <a:bodyPr/>
          <a:lstStyle/>
          <a:p>
            <a:fld id="{F9F110BF-0627-A342-B7FB-FA5047369CF6}" type="datetime1">
              <a:rPr lang="pl-PL" smtClean="0"/>
              <a:t>11.05.2021</a:t>
            </a:fld>
            <a:endParaRPr lang="en-PL"/>
          </a:p>
        </p:txBody>
      </p:sp>
      <p:sp>
        <p:nvSpPr>
          <p:cNvPr id="4" name="Footer Placeholder 3"/>
          <p:cNvSpPr>
            <a:spLocks noGrp="1"/>
          </p:cNvSpPr>
          <p:nvPr>
            <p:ph type="ftr" sz="quarter" idx="11"/>
          </p:nvPr>
        </p:nvSpPr>
        <p:spPr/>
        <p:txBody>
          <a:bodyPr/>
          <a:lstStyle/>
          <a:p>
            <a:endParaRPr lang="en-PL"/>
          </a:p>
        </p:txBody>
      </p:sp>
      <p:sp>
        <p:nvSpPr>
          <p:cNvPr id="5" name="Slide Number Placeholder 4"/>
          <p:cNvSpPr>
            <a:spLocks noGrp="1"/>
          </p:cNvSpPr>
          <p:nvPr>
            <p:ph type="sldNum" sz="quarter" idx="12"/>
          </p:nvPr>
        </p:nvSpPr>
        <p:spPr/>
        <p:txBody>
          <a:bodyPr/>
          <a:lstStyle/>
          <a:p>
            <a:fld id="{2C7CF21A-03FE-3F4A-99FF-3B2016147EA6}" type="slidenum">
              <a:rPr lang="en-PL" smtClean="0"/>
              <a:t>‹Nr.›</a:t>
            </a:fld>
            <a:endParaRPr lang="en-PL"/>
          </a:p>
        </p:txBody>
      </p:sp>
    </p:spTree>
    <p:extLst>
      <p:ext uri="{BB962C8B-B14F-4D97-AF65-F5344CB8AC3E}">
        <p14:creationId xmlns:p14="http://schemas.microsoft.com/office/powerpoint/2010/main" val="33842669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1F7D71-43EF-9D4C-B736-EBF1BBE26396}" type="datetime1">
              <a:rPr lang="pl-PL" smtClean="0"/>
              <a:t>11.05.2021</a:t>
            </a:fld>
            <a:endParaRPr lang="en-PL"/>
          </a:p>
        </p:txBody>
      </p:sp>
      <p:sp>
        <p:nvSpPr>
          <p:cNvPr id="3" name="Footer Placeholder 2"/>
          <p:cNvSpPr>
            <a:spLocks noGrp="1"/>
          </p:cNvSpPr>
          <p:nvPr>
            <p:ph type="ftr" sz="quarter" idx="11"/>
          </p:nvPr>
        </p:nvSpPr>
        <p:spPr/>
        <p:txBody>
          <a:bodyPr/>
          <a:lstStyle/>
          <a:p>
            <a:endParaRPr lang="en-PL"/>
          </a:p>
        </p:txBody>
      </p:sp>
      <p:sp>
        <p:nvSpPr>
          <p:cNvPr id="4" name="Slide Number Placeholder 3"/>
          <p:cNvSpPr>
            <a:spLocks noGrp="1"/>
          </p:cNvSpPr>
          <p:nvPr>
            <p:ph type="sldNum" sz="quarter" idx="12"/>
          </p:nvPr>
        </p:nvSpPr>
        <p:spPr/>
        <p:txBody>
          <a:bodyPr/>
          <a:lstStyle/>
          <a:p>
            <a:fld id="{2C7CF21A-03FE-3F4A-99FF-3B2016147EA6}" type="slidenum">
              <a:rPr lang="en-PL" smtClean="0"/>
              <a:t>‹Nr.›</a:t>
            </a:fld>
            <a:endParaRPr lang="en-PL"/>
          </a:p>
        </p:txBody>
      </p:sp>
    </p:spTree>
    <p:extLst>
      <p:ext uri="{BB962C8B-B14F-4D97-AF65-F5344CB8AC3E}">
        <p14:creationId xmlns:p14="http://schemas.microsoft.com/office/powerpoint/2010/main" val="11942047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b="0" i="0">
                <a:latin typeface="Metropolis" pitchFamily="2" charset="77"/>
              </a:defRPr>
            </a:lvl1pPr>
          </a:lstStyle>
          <a:p>
            <a:r>
              <a:rPr lang="en-GB" dirty="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B2E54145-67F8-494B-A5C8-3838AFF1E683}" type="datetime1">
              <a:rPr lang="pl-PL" smtClean="0"/>
              <a:t>11.05.2021</a:t>
            </a:fld>
            <a:endParaRPr lang="en-PL"/>
          </a:p>
        </p:txBody>
      </p:sp>
      <p:sp>
        <p:nvSpPr>
          <p:cNvPr id="6" name="Footer Placeholder 5"/>
          <p:cNvSpPr>
            <a:spLocks noGrp="1"/>
          </p:cNvSpPr>
          <p:nvPr>
            <p:ph type="ftr" sz="quarter" idx="11"/>
          </p:nvPr>
        </p:nvSpPr>
        <p:spPr/>
        <p:txBody>
          <a:bodyPr/>
          <a:lstStyle/>
          <a:p>
            <a:endParaRPr lang="en-PL"/>
          </a:p>
        </p:txBody>
      </p:sp>
      <p:sp>
        <p:nvSpPr>
          <p:cNvPr id="7" name="Slide Number Placeholder 6"/>
          <p:cNvSpPr>
            <a:spLocks noGrp="1"/>
          </p:cNvSpPr>
          <p:nvPr>
            <p:ph type="sldNum" sz="quarter" idx="12"/>
          </p:nvPr>
        </p:nvSpPr>
        <p:spPr/>
        <p:txBody>
          <a:bodyPr/>
          <a:lstStyle/>
          <a:p>
            <a:fld id="{2C7CF21A-03FE-3F4A-99FF-3B2016147EA6}" type="slidenum">
              <a:rPr lang="en-PL" smtClean="0"/>
              <a:t>‹Nr.›</a:t>
            </a:fld>
            <a:endParaRPr lang="en-PL"/>
          </a:p>
        </p:txBody>
      </p:sp>
    </p:spTree>
    <p:extLst>
      <p:ext uri="{BB962C8B-B14F-4D97-AF65-F5344CB8AC3E}">
        <p14:creationId xmlns:p14="http://schemas.microsoft.com/office/powerpoint/2010/main" val="1662215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38CEB916-17E4-4C4D-9EF1-185333D1BDF0}"/>
              </a:ext>
            </a:extLst>
          </p:cNvPr>
          <p:cNvSpPr/>
          <p:nvPr userDrawn="1"/>
        </p:nvSpPr>
        <p:spPr>
          <a:xfrm>
            <a:off x="4676" y="2470640"/>
            <a:ext cx="12187324" cy="441799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latin typeface="Metropolis Medium" pitchFamily="2" charset="77"/>
            </a:endParaRPr>
          </a:p>
        </p:txBody>
      </p:sp>
      <p:grpSp>
        <p:nvGrpSpPr>
          <p:cNvPr id="36" name="Group 35">
            <a:extLst>
              <a:ext uri="{FF2B5EF4-FFF2-40B4-BE49-F238E27FC236}">
                <a16:creationId xmlns:a16="http://schemas.microsoft.com/office/drawing/2014/main" id="{6963DA40-8A22-0F4D-8045-A67E5DCD4CA3}"/>
              </a:ext>
            </a:extLst>
          </p:cNvPr>
          <p:cNvGrpSpPr/>
          <p:nvPr userDrawn="1"/>
        </p:nvGrpSpPr>
        <p:grpSpPr>
          <a:xfrm>
            <a:off x="-145335" y="-136442"/>
            <a:ext cx="12478665" cy="5303799"/>
            <a:chOff x="-561337" y="-960403"/>
            <a:chExt cx="12894667" cy="5480612"/>
          </a:xfrm>
        </p:grpSpPr>
        <p:grpSp>
          <p:nvGrpSpPr>
            <p:cNvPr id="33" name="Group 32">
              <a:extLst>
                <a:ext uri="{FF2B5EF4-FFF2-40B4-BE49-F238E27FC236}">
                  <a16:creationId xmlns:a16="http://schemas.microsoft.com/office/drawing/2014/main" id="{86CE9E6D-9FC8-D148-B957-B868AD627958}"/>
                </a:ext>
              </a:extLst>
            </p:cNvPr>
            <p:cNvGrpSpPr/>
            <p:nvPr userDrawn="1"/>
          </p:nvGrpSpPr>
          <p:grpSpPr>
            <a:xfrm>
              <a:off x="-522000" y="-634165"/>
              <a:ext cx="12855330" cy="5154374"/>
              <a:chOff x="291450" y="2445627"/>
              <a:chExt cx="8570114" cy="3436207"/>
            </a:xfrm>
            <a:solidFill>
              <a:srgbClr val="F47920"/>
            </a:solidFill>
          </p:grpSpPr>
          <p:sp>
            <p:nvSpPr>
              <p:cNvPr id="61" name="Oval 60">
                <a:extLst>
                  <a:ext uri="{FF2B5EF4-FFF2-40B4-BE49-F238E27FC236}">
                    <a16:creationId xmlns:a16="http://schemas.microsoft.com/office/drawing/2014/main" id="{95E76EAA-5C4B-CB48-BA25-02E2BB8E807F}"/>
                  </a:ext>
                </a:extLst>
              </p:cNvPr>
              <p:cNvSpPr/>
              <p:nvPr userDrawn="1"/>
            </p:nvSpPr>
            <p:spPr>
              <a:xfrm>
                <a:off x="5425356" y="2445627"/>
                <a:ext cx="3436208" cy="34362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highlight>
                    <a:srgbClr val="2DBFCC"/>
                  </a:highlight>
                  <a:latin typeface="Metropolis Medium" pitchFamily="2" charset="77"/>
                </a:endParaRPr>
              </a:p>
            </p:txBody>
          </p:sp>
          <p:sp>
            <p:nvSpPr>
              <p:cNvPr id="62" name="Rectangle 61">
                <a:extLst>
                  <a:ext uri="{FF2B5EF4-FFF2-40B4-BE49-F238E27FC236}">
                    <a16:creationId xmlns:a16="http://schemas.microsoft.com/office/drawing/2014/main" id="{DD572985-61EC-324E-BE2D-8FF90852EAFA}"/>
                  </a:ext>
                </a:extLst>
              </p:cNvPr>
              <p:cNvSpPr/>
              <p:nvPr userDrawn="1"/>
            </p:nvSpPr>
            <p:spPr>
              <a:xfrm>
                <a:off x="291450" y="2580821"/>
                <a:ext cx="6862406" cy="3301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grpSp>
        <p:grpSp>
          <p:nvGrpSpPr>
            <p:cNvPr id="68" name="Group 67">
              <a:extLst>
                <a:ext uri="{FF2B5EF4-FFF2-40B4-BE49-F238E27FC236}">
                  <a16:creationId xmlns:a16="http://schemas.microsoft.com/office/drawing/2014/main" id="{0ED65FA5-9734-5045-BAE6-E84EC513EB75}"/>
                </a:ext>
              </a:extLst>
            </p:cNvPr>
            <p:cNvGrpSpPr/>
            <p:nvPr userDrawn="1"/>
          </p:nvGrpSpPr>
          <p:grpSpPr>
            <a:xfrm>
              <a:off x="-561337" y="-960403"/>
              <a:ext cx="12855330" cy="5154374"/>
              <a:chOff x="291450" y="2445627"/>
              <a:chExt cx="8570114" cy="3436207"/>
            </a:xfrm>
            <a:solidFill>
              <a:schemeClr val="bg1"/>
            </a:solidFill>
          </p:grpSpPr>
          <p:sp>
            <p:nvSpPr>
              <p:cNvPr id="69" name="Oval 68">
                <a:extLst>
                  <a:ext uri="{FF2B5EF4-FFF2-40B4-BE49-F238E27FC236}">
                    <a16:creationId xmlns:a16="http://schemas.microsoft.com/office/drawing/2014/main" id="{7EA9CE45-56ED-2E42-A583-AB53876370D3}"/>
                  </a:ext>
                </a:extLst>
              </p:cNvPr>
              <p:cNvSpPr/>
              <p:nvPr userDrawn="1"/>
            </p:nvSpPr>
            <p:spPr>
              <a:xfrm>
                <a:off x="5425356" y="2445627"/>
                <a:ext cx="3436208" cy="34362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highlight>
                    <a:srgbClr val="2DBFCC"/>
                  </a:highlight>
                  <a:latin typeface="Metropolis Medium" pitchFamily="2" charset="77"/>
                </a:endParaRPr>
              </a:p>
            </p:txBody>
          </p:sp>
          <p:sp>
            <p:nvSpPr>
              <p:cNvPr id="70" name="Rectangle 69">
                <a:extLst>
                  <a:ext uri="{FF2B5EF4-FFF2-40B4-BE49-F238E27FC236}">
                    <a16:creationId xmlns:a16="http://schemas.microsoft.com/office/drawing/2014/main" id="{B4B09E1C-9F67-AE4F-9F98-8610D66906A7}"/>
                  </a:ext>
                </a:extLst>
              </p:cNvPr>
              <p:cNvSpPr/>
              <p:nvPr userDrawn="1"/>
            </p:nvSpPr>
            <p:spPr>
              <a:xfrm>
                <a:off x="291450" y="2580821"/>
                <a:ext cx="6862406" cy="3301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grpSp>
      </p:grpSp>
      <p:sp>
        <p:nvSpPr>
          <p:cNvPr id="2" name="Title 1"/>
          <p:cNvSpPr>
            <a:spLocks noGrp="1"/>
          </p:cNvSpPr>
          <p:nvPr>
            <p:ph type="ctrTitle"/>
          </p:nvPr>
        </p:nvSpPr>
        <p:spPr>
          <a:xfrm>
            <a:off x="-4676" y="3038578"/>
            <a:ext cx="12192000" cy="642485"/>
          </a:xfrm>
        </p:spPr>
        <p:txBody>
          <a:bodyPr anchor="b"/>
          <a:lstStyle>
            <a:lvl1pPr marL="0" algn="ctr">
              <a:spcBef>
                <a:spcPts val="600"/>
              </a:spcBef>
              <a:spcAft>
                <a:spcPts val="600"/>
              </a:spcAft>
              <a:defRPr sz="2800" b="0" i="0" baseline="0">
                <a:solidFill>
                  <a:srgbClr val="000000"/>
                </a:solidFill>
                <a:latin typeface="Metropolis" pitchFamily="2" charset="77"/>
              </a:defRPr>
            </a:lvl1pPr>
          </a:lstStyle>
          <a:p>
            <a:r>
              <a:rPr lang="en-GB" dirty="0"/>
              <a:t>Click to edit Master title style</a:t>
            </a:r>
            <a:endParaRPr lang="en-US" dirty="0"/>
          </a:p>
        </p:txBody>
      </p:sp>
      <p:sp>
        <p:nvSpPr>
          <p:cNvPr id="3" name="Subtitle 2"/>
          <p:cNvSpPr>
            <a:spLocks noGrp="1"/>
          </p:cNvSpPr>
          <p:nvPr>
            <p:ph type="subTitle" idx="1"/>
          </p:nvPr>
        </p:nvSpPr>
        <p:spPr>
          <a:xfrm>
            <a:off x="-4676" y="3819422"/>
            <a:ext cx="12196676" cy="385272"/>
          </a:xfrm>
        </p:spPr>
        <p:txBody>
          <a:bodyPr/>
          <a:lstStyle>
            <a:lvl1pPr marL="0" indent="0" algn="ctr">
              <a:spcAft>
                <a:spcPts val="600"/>
              </a:spcAft>
              <a:buNone/>
              <a:defRPr sz="2000" b="0" i="0" baseline="0">
                <a:solidFill>
                  <a:srgbClr val="000000"/>
                </a:solidFill>
                <a:latin typeface="Metropolis"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5" name="Picture 4">
            <a:extLst>
              <a:ext uri="{FF2B5EF4-FFF2-40B4-BE49-F238E27FC236}">
                <a16:creationId xmlns:a16="http://schemas.microsoft.com/office/drawing/2014/main" id="{117C6C1D-C39D-FD4B-8888-969B9226C97A}"/>
              </a:ext>
            </a:extLst>
          </p:cNvPr>
          <p:cNvPicPr>
            <a:picLocks noChangeAspect="1"/>
          </p:cNvPicPr>
          <p:nvPr userDrawn="1"/>
        </p:nvPicPr>
        <p:blipFill>
          <a:blip r:embed="rId2"/>
          <a:stretch>
            <a:fillRect/>
          </a:stretch>
        </p:blipFill>
        <p:spPr>
          <a:xfrm>
            <a:off x="4040149" y="732325"/>
            <a:ext cx="4325635" cy="2117759"/>
          </a:xfrm>
          <a:prstGeom prst="rect">
            <a:avLst/>
          </a:prstGeom>
          <a:solidFill>
            <a:schemeClr val="bg1"/>
          </a:solidFill>
        </p:spPr>
      </p:pic>
      <p:grpSp>
        <p:nvGrpSpPr>
          <p:cNvPr id="13" name="Group 12">
            <a:extLst>
              <a:ext uri="{FF2B5EF4-FFF2-40B4-BE49-F238E27FC236}">
                <a16:creationId xmlns:a16="http://schemas.microsoft.com/office/drawing/2014/main" id="{0D9A5A3C-E922-F54D-8AC6-D481047F32E2}"/>
              </a:ext>
            </a:extLst>
          </p:cNvPr>
          <p:cNvGrpSpPr/>
          <p:nvPr userDrawn="1"/>
        </p:nvGrpSpPr>
        <p:grpSpPr>
          <a:xfrm>
            <a:off x="4180149" y="6075436"/>
            <a:ext cx="4719235" cy="624707"/>
            <a:chOff x="4198316" y="6055628"/>
            <a:chExt cx="4719235" cy="624707"/>
          </a:xfrm>
        </p:grpSpPr>
        <p:sp>
          <p:nvSpPr>
            <p:cNvPr id="14" name="Subtitle 2">
              <a:extLst>
                <a:ext uri="{FF2B5EF4-FFF2-40B4-BE49-F238E27FC236}">
                  <a16:creationId xmlns:a16="http://schemas.microsoft.com/office/drawing/2014/main" id="{15F1A391-2694-6847-AE04-14A962C9655D}"/>
                </a:ext>
              </a:extLst>
            </p:cNvPr>
            <p:cNvSpPr txBox="1">
              <a:spLocks/>
            </p:cNvSpPr>
            <p:nvPr userDrawn="1"/>
          </p:nvSpPr>
          <p:spPr>
            <a:xfrm>
              <a:off x="5055438" y="6055628"/>
              <a:ext cx="3862113" cy="6247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spcAft>
                  <a:spcPts val="600"/>
                </a:spcAft>
                <a:buFont typeface="Arial" panose="020B0604020202020204" pitchFamily="34" charset="0"/>
                <a:buNone/>
                <a:defRPr sz="2000" b="0" i="0" kern="1200" baseline="0">
                  <a:solidFill>
                    <a:srgbClr val="000000"/>
                  </a:solidFill>
                  <a:latin typeface="Metropolis" pitchFamily="2"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Metropolis Medium"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Medium"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Metropolis Medium"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Metropolis Medium"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10"/>
                </a:spcBef>
                <a:spcAft>
                  <a:spcPts val="0"/>
                </a:spcAft>
              </a:pPr>
              <a:r>
                <a:rPr lang="en-US" sz="700" b="0" i="0" kern="1200" baseline="0" dirty="0">
                  <a:solidFill>
                    <a:srgbClr val="000000"/>
                  </a:solidFill>
                  <a:effectLst/>
                  <a:latin typeface="Georgia" panose="02040502050405020303" pitchFamily="18" charset="0"/>
                  <a:ea typeface="+mn-ea"/>
                  <a:cs typeface="+mn-cs"/>
                </a:rPr>
                <a:t>This project has received funding from the European Union’s Horizon 2020</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research and innovation </a:t>
              </a:r>
              <a:r>
                <a:rPr lang="en-US" sz="700" b="0" i="0" kern="1200" baseline="0" dirty="0" err="1">
                  <a:solidFill>
                    <a:srgbClr val="000000"/>
                  </a:solidFill>
                  <a:effectLst/>
                  <a:latin typeface="Georgia" panose="02040502050405020303" pitchFamily="18" charset="0"/>
                  <a:ea typeface="+mn-ea"/>
                  <a:cs typeface="+mn-cs"/>
                </a:rPr>
                <a:t>programme</a:t>
              </a:r>
              <a:r>
                <a:rPr lang="en-US" sz="700" b="0" i="0" kern="1200" baseline="0" dirty="0">
                  <a:solidFill>
                    <a:srgbClr val="000000"/>
                  </a:solidFill>
                  <a:effectLst/>
                  <a:latin typeface="Georgia" panose="02040502050405020303" pitchFamily="18" charset="0"/>
                  <a:ea typeface="+mn-ea"/>
                  <a:cs typeface="+mn-cs"/>
                </a:rPr>
                <a:t> under grant agreement No. 101000132. </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This document only reflects the authors’ views and EASME is not responsible</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for any use that may be made of the information is contains.</a:t>
              </a:r>
              <a:endParaRPr lang="en-PL" sz="700" b="1" i="0" kern="1200" baseline="0" dirty="0">
                <a:solidFill>
                  <a:srgbClr val="000000"/>
                </a:solidFill>
                <a:effectLst/>
                <a:latin typeface="Georgia" panose="02040502050405020303" pitchFamily="18" charset="0"/>
                <a:ea typeface="+mn-ea"/>
                <a:cs typeface="+mn-cs"/>
              </a:endParaRPr>
            </a:p>
          </p:txBody>
        </p:sp>
        <p:pic>
          <p:nvPicPr>
            <p:cNvPr id="15" name="Picture 14">
              <a:extLst>
                <a:ext uri="{FF2B5EF4-FFF2-40B4-BE49-F238E27FC236}">
                  <a16:creationId xmlns:a16="http://schemas.microsoft.com/office/drawing/2014/main" id="{2011AC0C-9F54-0343-AA6F-570A08582BE9}"/>
                </a:ext>
              </a:extLst>
            </p:cNvPr>
            <p:cNvPicPr>
              <a:picLocks noChangeAspect="1"/>
            </p:cNvPicPr>
            <p:nvPr userDrawn="1"/>
          </p:nvPicPr>
          <p:blipFill>
            <a:blip r:embed="rId3"/>
            <a:stretch>
              <a:fillRect/>
            </a:stretch>
          </p:blipFill>
          <p:spPr>
            <a:xfrm>
              <a:off x="4198316" y="6067740"/>
              <a:ext cx="667689" cy="445126"/>
            </a:xfrm>
            <a:prstGeom prst="rect">
              <a:avLst/>
            </a:prstGeom>
          </p:spPr>
        </p:pic>
      </p:grpSp>
    </p:spTree>
    <p:extLst>
      <p:ext uri="{BB962C8B-B14F-4D97-AF65-F5344CB8AC3E}">
        <p14:creationId xmlns:p14="http://schemas.microsoft.com/office/powerpoint/2010/main" val="21528949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b="0" i="0">
                <a:latin typeface="Metropolis" pitchFamily="2" charset="77"/>
              </a:defRPr>
            </a:lvl1pPr>
          </a:lstStyle>
          <a:p>
            <a:r>
              <a:rPr lang="en-GB" dirty="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DECDD431-3DE1-BB42-8C14-75AB838DDDF1}" type="datetime1">
              <a:rPr lang="pl-PL" smtClean="0"/>
              <a:t>11.05.2021</a:t>
            </a:fld>
            <a:endParaRPr lang="en-PL"/>
          </a:p>
        </p:txBody>
      </p:sp>
      <p:sp>
        <p:nvSpPr>
          <p:cNvPr id="6" name="Footer Placeholder 5"/>
          <p:cNvSpPr>
            <a:spLocks noGrp="1"/>
          </p:cNvSpPr>
          <p:nvPr>
            <p:ph type="ftr" sz="quarter" idx="11"/>
          </p:nvPr>
        </p:nvSpPr>
        <p:spPr/>
        <p:txBody>
          <a:bodyPr/>
          <a:lstStyle/>
          <a:p>
            <a:endParaRPr lang="en-PL"/>
          </a:p>
        </p:txBody>
      </p:sp>
      <p:sp>
        <p:nvSpPr>
          <p:cNvPr id="7" name="Slide Number Placeholder 6"/>
          <p:cNvSpPr>
            <a:spLocks noGrp="1"/>
          </p:cNvSpPr>
          <p:nvPr>
            <p:ph type="sldNum" sz="quarter" idx="12"/>
          </p:nvPr>
        </p:nvSpPr>
        <p:spPr/>
        <p:txBody>
          <a:bodyPr/>
          <a:lstStyle/>
          <a:p>
            <a:fld id="{2C7CF21A-03FE-3F4A-99FF-3B2016147EA6}" type="slidenum">
              <a:rPr lang="en-PL" smtClean="0"/>
              <a:t>‹Nr.›</a:t>
            </a:fld>
            <a:endParaRPr lang="en-PL"/>
          </a:p>
        </p:txBody>
      </p:sp>
    </p:spTree>
    <p:extLst>
      <p:ext uri="{BB962C8B-B14F-4D97-AF65-F5344CB8AC3E}">
        <p14:creationId xmlns:p14="http://schemas.microsoft.com/office/powerpoint/2010/main" val="10304755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Metropolis" pitchFamily="2" charset="77"/>
              </a:defRPr>
            </a:lvl1pPr>
          </a:lstStyle>
          <a:p>
            <a:r>
              <a:rPr lang="en-GB" dirty="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D8E7F76-52FB-9344-A07D-41D7ECCADFCC}" type="datetime1">
              <a:rPr lang="pl-PL" smtClean="0"/>
              <a:t>11.05.2021</a:t>
            </a:fld>
            <a:endParaRPr lang="en-PL"/>
          </a:p>
        </p:txBody>
      </p:sp>
      <p:sp>
        <p:nvSpPr>
          <p:cNvPr id="5" name="Footer Placeholder 4"/>
          <p:cNvSpPr>
            <a:spLocks noGrp="1"/>
          </p:cNvSpPr>
          <p:nvPr>
            <p:ph type="ftr" sz="quarter" idx="11"/>
          </p:nvPr>
        </p:nvSpPr>
        <p:spPr/>
        <p:txBody>
          <a:bodyPr/>
          <a:lstStyle/>
          <a:p>
            <a:endParaRPr lang="en-PL"/>
          </a:p>
        </p:txBody>
      </p:sp>
      <p:sp>
        <p:nvSpPr>
          <p:cNvPr id="6" name="Slide Number Placeholder 5"/>
          <p:cNvSpPr>
            <a:spLocks noGrp="1"/>
          </p:cNvSpPr>
          <p:nvPr>
            <p:ph type="sldNum" sz="quarter" idx="12"/>
          </p:nvPr>
        </p:nvSpPr>
        <p:spPr/>
        <p:txBody>
          <a:bodyPr/>
          <a:lstStyle/>
          <a:p>
            <a:fld id="{2C7CF21A-03FE-3F4A-99FF-3B2016147EA6}" type="slidenum">
              <a:rPr lang="en-PL" smtClean="0"/>
              <a:t>‹Nr.›</a:t>
            </a:fld>
            <a:endParaRPr lang="en-PL"/>
          </a:p>
        </p:txBody>
      </p:sp>
    </p:spTree>
    <p:extLst>
      <p:ext uri="{BB962C8B-B14F-4D97-AF65-F5344CB8AC3E}">
        <p14:creationId xmlns:p14="http://schemas.microsoft.com/office/powerpoint/2010/main" val="28136311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lvl1pPr>
              <a:defRPr b="0" i="0">
                <a:latin typeface="Metropolis" pitchFamily="2" charset="77"/>
              </a:defRPr>
            </a:lvl1pPr>
          </a:lstStyle>
          <a:p>
            <a:r>
              <a:rPr lang="en-GB" dirty="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A50BCB7-4715-3148-8BA5-984D45EDD42A}" type="datetime1">
              <a:rPr lang="pl-PL" smtClean="0"/>
              <a:t>11.05.2021</a:t>
            </a:fld>
            <a:endParaRPr lang="en-PL"/>
          </a:p>
        </p:txBody>
      </p:sp>
      <p:sp>
        <p:nvSpPr>
          <p:cNvPr id="5" name="Footer Placeholder 4"/>
          <p:cNvSpPr>
            <a:spLocks noGrp="1"/>
          </p:cNvSpPr>
          <p:nvPr>
            <p:ph type="ftr" sz="quarter" idx="11"/>
          </p:nvPr>
        </p:nvSpPr>
        <p:spPr/>
        <p:txBody>
          <a:bodyPr/>
          <a:lstStyle/>
          <a:p>
            <a:endParaRPr lang="en-PL"/>
          </a:p>
        </p:txBody>
      </p:sp>
      <p:sp>
        <p:nvSpPr>
          <p:cNvPr id="6" name="Slide Number Placeholder 5"/>
          <p:cNvSpPr>
            <a:spLocks noGrp="1"/>
          </p:cNvSpPr>
          <p:nvPr>
            <p:ph type="sldNum" sz="quarter" idx="12"/>
          </p:nvPr>
        </p:nvSpPr>
        <p:spPr/>
        <p:txBody>
          <a:bodyPr/>
          <a:lstStyle/>
          <a:p>
            <a:fld id="{2C7CF21A-03FE-3F4A-99FF-3B2016147EA6}" type="slidenum">
              <a:rPr lang="en-PL" smtClean="0"/>
              <a:t>‹Nr.›</a:t>
            </a:fld>
            <a:endParaRPr lang="en-PL"/>
          </a:p>
        </p:txBody>
      </p:sp>
    </p:spTree>
    <p:extLst>
      <p:ext uri="{BB962C8B-B14F-4D97-AF65-F5344CB8AC3E}">
        <p14:creationId xmlns:p14="http://schemas.microsoft.com/office/powerpoint/2010/main" val="3048405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38CEB916-17E4-4C4D-9EF1-185333D1BDF0}"/>
              </a:ext>
            </a:extLst>
          </p:cNvPr>
          <p:cNvSpPr/>
          <p:nvPr userDrawn="1"/>
        </p:nvSpPr>
        <p:spPr>
          <a:xfrm>
            <a:off x="4676" y="2470640"/>
            <a:ext cx="12187324" cy="441799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latin typeface="Metropolis Medium" pitchFamily="2" charset="77"/>
            </a:endParaRPr>
          </a:p>
        </p:txBody>
      </p:sp>
      <p:grpSp>
        <p:nvGrpSpPr>
          <p:cNvPr id="33" name="Group 32">
            <a:extLst>
              <a:ext uri="{FF2B5EF4-FFF2-40B4-BE49-F238E27FC236}">
                <a16:creationId xmlns:a16="http://schemas.microsoft.com/office/drawing/2014/main" id="{86CE9E6D-9FC8-D148-B957-B868AD627958}"/>
              </a:ext>
            </a:extLst>
          </p:cNvPr>
          <p:cNvGrpSpPr/>
          <p:nvPr userDrawn="1"/>
        </p:nvGrpSpPr>
        <p:grpSpPr>
          <a:xfrm>
            <a:off x="-9352" y="2674261"/>
            <a:ext cx="9191145" cy="3685211"/>
            <a:chOff x="291450" y="2445627"/>
            <a:chExt cx="8570114" cy="3436207"/>
          </a:xfrm>
        </p:grpSpPr>
        <p:sp>
          <p:nvSpPr>
            <p:cNvPr id="61" name="Oval 60">
              <a:extLst>
                <a:ext uri="{FF2B5EF4-FFF2-40B4-BE49-F238E27FC236}">
                  <a16:creationId xmlns:a16="http://schemas.microsoft.com/office/drawing/2014/main" id="{95E76EAA-5C4B-CB48-BA25-02E2BB8E807F}"/>
                </a:ext>
              </a:extLst>
            </p:cNvPr>
            <p:cNvSpPr/>
            <p:nvPr userDrawn="1"/>
          </p:nvSpPr>
          <p:spPr>
            <a:xfrm>
              <a:off x="5425356" y="2445627"/>
              <a:ext cx="3436208" cy="3436207"/>
            </a:xfrm>
            <a:prstGeom prst="ellipse">
              <a:avLst/>
            </a:prstGeom>
            <a:solidFill>
              <a:srgbClr val="F8D9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highlight>
                  <a:srgbClr val="2DBFCC"/>
                </a:highlight>
                <a:latin typeface="Metropolis Medium" pitchFamily="2" charset="77"/>
              </a:endParaRPr>
            </a:p>
          </p:txBody>
        </p:sp>
        <p:sp>
          <p:nvSpPr>
            <p:cNvPr id="62" name="Rectangle 61">
              <a:extLst>
                <a:ext uri="{FF2B5EF4-FFF2-40B4-BE49-F238E27FC236}">
                  <a16:creationId xmlns:a16="http://schemas.microsoft.com/office/drawing/2014/main" id="{DD572985-61EC-324E-BE2D-8FF90852EAFA}"/>
                </a:ext>
              </a:extLst>
            </p:cNvPr>
            <p:cNvSpPr/>
            <p:nvPr userDrawn="1"/>
          </p:nvSpPr>
          <p:spPr>
            <a:xfrm>
              <a:off x="291450" y="2580821"/>
              <a:ext cx="6862406" cy="3301013"/>
            </a:xfrm>
            <a:prstGeom prst="rect">
              <a:avLst/>
            </a:prstGeom>
            <a:solidFill>
              <a:srgbClr val="F8D9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grpSp>
      <p:grpSp>
        <p:nvGrpSpPr>
          <p:cNvPr id="68" name="Group 67">
            <a:extLst>
              <a:ext uri="{FF2B5EF4-FFF2-40B4-BE49-F238E27FC236}">
                <a16:creationId xmlns:a16="http://schemas.microsoft.com/office/drawing/2014/main" id="{0ED65FA5-9734-5045-BAE6-E84EC513EB75}"/>
              </a:ext>
            </a:extLst>
          </p:cNvPr>
          <p:cNvGrpSpPr/>
          <p:nvPr userDrawn="1"/>
        </p:nvGrpSpPr>
        <p:grpSpPr>
          <a:xfrm>
            <a:off x="4676" y="2413052"/>
            <a:ext cx="9191145" cy="3685211"/>
            <a:chOff x="291450" y="2445627"/>
            <a:chExt cx="8570114" cy="3436207"/>
          </a:xfrm>
          <a:solidFill>
            <a:schemeClr val="bg1"/>
          </a:solidFill>
        </p:grpSpPr>
        <p:sp>
          <p:nvSpPr>
            <p:cNvPr id="69" name="Oval 68">
              <a:extLst>
                <a:ext uri="{FF2B5EF4-FFF2-40B4-BE49-F238E27FC236}">
                  <a16:creationId xmlns:a16="http://schemas.microsoft.com/office/drawing/2014/main" id="{7EA9CE45-56ED-2E42-A583-AB53876370D3}"/>
                </a:ext>
              </a:extLst>
            </p:cNvPr>
            <p:cNvSpPr/>
            <p:nvPr userDrawn="1"/>
          </p:nvSpPr>
          <p:spPr>
            <a:xfrm>
              <a:off x="5425356" y="2445627"/>
              <a:ext cx="3436208" cy="34362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highlight>
                  <a:srgbClr val="2DBFCC"/>
                </a:highlight>
                <a:latin typeface="Metropolis Medium" pitchFamily="2" charset="77"/>
              </a:endParaRPr>
            </a:p>
          </p:txBody>
        </p:sp>
        <p:sp>
          <p:nvSpPr>
            <p:cNvPr id="70" name="Rectangle 69">
              <a:extLst>
                <a:ext uri="{FF2B5EF4-FFF2-40B4-BE49-F238E27FC236}">
                  <a16:creationId xmlns:a16="http://schemas.microsoft.com/office/drawing/2014/main" id="{B4B09E1C-9F67-AE4F-9F98-8610D66906A7}"/>
                </a:ext>
              </a:extLst>
            </p:cNvPr>
            <p:cNvSpPr/>
            <p:nvPr userDrawn="1"/>
          </p:nvSpPr>
          <p:spPr>
            <a:xfrm>
              <a:off x="291450" y="2580821"/>
              <a:ext cx="6862406" cy="3301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grpSp>
      <p:grpSp>
        <p:nvGrpSpPr>
          <p:cNvPr id="19" name="Group 18">
            <a:extLst>
              <a:ext uri="{FF2B5EF4-FFF2-40B4-BE49-F238E27FC236}">
                <a16:creationId xmlns:a16="http://schemas.microsoft.com/office/drawing/2014/main" id="{2F1D88B2-1AC7-3F4E-AD5A-39DBC9850578}"/>
              </a:ext>
            </a:extLst>
          </p:cNvPr>
          <p:cNvGrpSpPr/>
          <p:nvPr userDrawn="1"/>
        </p:nvGrpSpPr>
        <p:grpSpPr>
          <a:xfrm>
            <a:off x="-246737" y="853543"/>
            <a:ext cx="12610453" cy="4236473"/>
            <a:chOff x="-215627" y="-173254"/>
            <a:chExt cx="12610453" cy="4236473"/>
          </a:xfrm>
          <a:solidFill>
            <a:srgbClr val="F47920"/>
          </a:solidFill>
        </p:grpSpPr>
        <p:sp>
          <p:nvSpPr>
            <p:cNvPr id="56" name="Oval 55">
              <a:extLst>
                <a:ext uri="{FF2B5EF4-FFF2-40B4-BE49-F238E27FC236}">
                  <a16:creationId xmlns:a16="http://schemas.microsoft.com/office/drawing/2014/main" id="{4B43EDC5-2660-3F4F-9A75-FE2B552CFE14}"/>
                </a:ext>
              </a:extLst>
            </p:cNvPr>
            <p:cNvSpPr/>
            <p:nvPr userDrawn="1"/>
          </p:nvSpPr>
          <p:spPr>
            <a:xfrm>
              <a:off x="8158352" y="-173254"/>
              <a:ext cx="4236474" cy="423647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highlight>
                  <a:srgbClr val="2DBFCC"/>
                </a:highlight>
                <a:latin typeface="Metropolis Medium" pitchFamily="2" charset="77"/>
              </a:endParaRPr>
            </a:p>
          </p:txBody>
        </p:sp>
        <p:sp>
          <p:nvSpPr>
            <p:cNvPr id="58" name="Rectangle 57">
              <a:extLst>
                <a:ext uri="{FF2B5EF4-FFF2-40B4-BE49-F238E27FC236}">
                  <a16:creationId xmlns:a16="http://schemas.microsoft.com/office/drawing/2014/main" id="{BFBC99F5-0EDE-B746-A771-91FA3D45AFB3}"/>
                </a:ext>
              </a:extLst>
            </p:cNvPr>
            <p:cNvSpPr/>
            <p:nvPr userDrawn="1"/>
          </p:nvSpPr>
          <p:spPr>
            <a:xfrm>
              <a:off x="1828800" y="-6574"/>
              <a:ext cx="8460606" cy="40697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
          <p:nvSpPr>
            <p:cNvPr id="59" name="Oval 58">
              <a:extLst>
                <a:ext uri="{FF2B5EF4-FFF2-40B4-BE49-F238E27FC236}">
                  <a16:creationId xmlns:a16="http://schemas.microsoft.com/office/drawing/2014/main" id="{20CAD4BA-22B6-FE46-93D9-1E6C435B1F85}"/>
                </a:ext>
              </a:extLst>
            </p:cNvPr>
            <p:cNvSpPr/>
            <p:nvPr userDrawn="1"/>
          </p:nvSpPr>
          <p:spPr>
            <a:xfrm>
              <a:off x="-215627" y="-173254"/>
              <a:ext cx="4236474" cy="423647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highlight>
                  <a:srgbClr val="2DBFCC"/>
                </a:highlight>
                <a:latin typeface="Metropolis Medium" pitchFamily="2" charset="77"/>
              </a:endParaRPr>
            </a:p>
          </p:txBody>
        </p:sp>
      </p:grpSp>
      <p:grpSp>
        <p:nvGrpSpPr>
          <p:cNvPr id="71" name="Group 70">
            <a:extLst>
              <a:ext uri="{FF2B5EF4-FFF2-40B4-BE49-F238E27FC236}">
                <a16:creationId xmlns:a16="http://schemas.microsoft.com/office/drawing/2014/main" id="{96ED6993-AC8E-9A4A-83FE-281BBB3AB9B9}"/>
              </a:ext>
            </a:extLst>
          </p:cNvPr>
          <p:cNvGrpSpPr/>
          <p:nvPr userDrawn="1"/>
        </p:nvGrpSpPr>
        <p:grpSpPr>
          <a:xfrm>
            <a:off x="-216240" y="593090"/>
            <a:ext cx="12610453" cy="4236473"/>
            <a:chOff x="-215627" y="-173254"/>
            <a:chExt cx="12610453" cy="4236473"/>
          </a:xfrm>
        </p:grpSpPr>
        <p:sp>
          <p:nvSpPr>
            <p:cNvPr id="72" name="Oval 71">
              <a:extLst>
                <a:ext uri="{FF2B5EF4-FFF2-40B4-BE49-F238E27FC236}">
                  <a16:creationId xmlns:a16="http://schemas.microsoft.com/office/drawing/2014/main" id="{AC8B6F16-D55D-BF4E-AC8F-8C19BCDED0C6}"/>
                </a:ext>
              </a:extLst>
            </p:cNvPr>
            <p:cNvSpPr/>
            <p:nvPr userDrawn="1"/>
          </p:nvSpPr>
          <p:spPr>
            <a:xfrm>
              <a:off x="8158352" y="-173254"/>
              <a:ext cx="4236474" cy="42364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highlight>
                  <a:srgbClr val="2DBFCC"/>
                </a:highlight>
                <a:latin typeface="Metropolis Medium" pitchFamily="2" charset="77"/>
              </a:endParaRPr>
            </a:p>
          </p:txBody>
        </p:sp>
        <p:sp>
          <p:nvSpPr>
            <p:cNvPr id="73" name="Rectangle 72">
              <a:extLst>
                <a:ext uri="{FF2B5EF4-FFF2-40B4-BE49-F238E27FC236}">
                  <a16:creationId xmlns:a16="http://schemas.microsoft.com/office/drawing/2014/main" id="{C2C9A0DD-C178-9A41-B1B4-6C4CCCE5E3BC}"/>
                </a:ext>
              </a:extLst>
            </p:cNvPr>
            <p:cNvSpPr/>
            <p:nvPr userDrawn="1"/>
          </p:nvSpPr>
          <p:spPr>
            <a:xfrm>
              <a:off x="1828800" y="-6574"/>
              <a:ext cx="8460606" cy="40697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
          <p:nvSpPr>
            <p:cNvPr id="74" name="Oval 73">
              <a:extLst>
                <a:ext uri="{FF2B5EF4-FFF2-40B4-BE49-F238E27FC236}">
                  <a16:creationId xmlns:a16="http://schemas.microsoft.com/office/drawing/2014/main" id="{8CBEB500-9E26-D045-A45C-2C5D26891A35}"/>
                </a:ext>
              </a:extLst>
            </p:cNvPr>
            <p:cNvSpPr/>
            <p:nvPr userDrawn="1"/>
          </p:nvSpPr>
          <p:spPr>
            <a:xfrm>
              <a:off x="-215627" y="-173254"/>
              <a:ext cx="4236474" cy="42364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highlight>
                  <a:srgbClr val="2DBFCC"/>
                </a:highlight>
                <a:latin typeface="Metropolis Medium" pitchFamily="2" charset="77"/>
              </a:endParaRPr>
            </a:p>
          </p:txBody>
        </p:sp>
      </p:grpSp>
      <p:sp>
        <p:nvSpPr>
          <p:cNvPr id="18" name="Rectangle 17">
            <a:extLst>
              <a:ext uri="{FF2B5EF4-FFF2-40B4-BE49-F238E27FC236}">
                <a16:creationId xmlns:a16="http://schemas.microsoft.com/office/drawing/2014/main" id="{DC21C52C-265B-7E4D-9447-2E70D47A037E}"/>
              </a:ext>
            </a:extLst>
          </p:cNvPr>
          <p:cNvSpPr/>
          <p:nvPr userDrawn="1"/>
        </p:nvSpPr>
        <p:spPr>
          <a:xfrm>
            <a:off x="2338" y="0"/>
            <a:ext cx="12192000" cy="2850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
        <p:nvSpPr>
          <p:cNvPr id="2" name="Title 1"/>
          <p:cNvSpPr>
            <a:spLocks noGrp="1"/>
          </p:cNvSpPr>
          <p:nvPr>
            <p:ph type="ctrTitle"/>
          </p:nvPr>
        </p:nvSpPr>
        <p:spPr>
          <a:xfrm>
            <a:off x="-4676" y="3093910"/>
            <a:ext cx="12192000" cy="642485"/>
          </a:xfrm>
        </p:spPr>
        <p:txBody>
          <a:bodyPr anchor="b"/>
          <a:lstStyle>
            <a:lvl1pPr marL="0" algn="ctr">
              <a:spcBef>
                <a:spcPts val="600"/>
              </a:spcBef>
              <a:spcAft>
                <a:spcPts val="600"/>
              </a:spcAft>
              <a:defRPr sz="2800" b="0" i="0" baseline="0">
                <a:solidFill>
                  <a:srgbClr val="000000"/>
                </a:solidFill>
                <a:latin typeface="Metropolis" pitchFamily="2" charset="77"/>
              </a:defRPr>
            </a:lvl1pPr>
          </a:lstStyle>
          <a:p>
            <a:r>
              <a:rPr lang="en-GB" dirty="0"/>
              <a:t>Click to edit Master title style</a:t>
            </a:r>
            <a:endParaRPr lang="en-US" dirty="0"/>
          </a:p>
        </p:txBody>
      </p:sp>
      <p:sp>
        <p:nvSpPr>
          <p:cNvPr id="3" name="Subtitle 2"/>
          <p:cNvSpPr>
            <a:spLocks noGrp="1"/>
          </p:cNvSpPr>
          <p:nvPr>
            <p:ph type="subTitle" idx="1"/>
          </p:nvPr>
        </p:nvSpPr>
        <p:spPr>
          <a:xfrm>
            <a:off x="-4676" y="3848830"/>
            <a:ext cx="12196676" cy="385272"/>
          </a:xfrm>
        </p:spPr>
        <p:txBody>
          <a:bodyPr/>
          <a:lstStyle>
            <a:lvl1pPr marL="0" indent="0" algn="ctr">
              <a:spcAft>
                <a:spcPts val="600"/>
              </a:spcAft>
              <a:buNone/>
              <a:defRPr sz="2000" b="0" i="0" baseline="0">
                <a:solidFill>
                  <a:srgbClr val="000000"/>
                </a:solidFill>
                <a:latin typeface="Metropolis"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5" name="Picture 4">
            <a:extLst>
              <a:ext uri="{FF2B5EF4-FFF2-40B4-BE49-F238E27FC236}">
                <a16:creationId xmlns:a16="http://schemas.microsoft.com/office/drawing/2014/main" id="{117C6C1D-C39D-FD4B-8888-969B9226C97A}"/>
              </a:ext>
            </a:extLst>
          </p:cNvPr>
          <p:cNvPicPr>
            <a:picLocks noChangeAspect="1"/>
          </p:cNvPicPr>
          <p:nvPr userDrawn="1"/>
        </p:nvPicPr>
        <p:blipFill>
          <a:blip r:embed="rId2"/>
          <a:stretch>
            <a:fillRect/>
          </a:stretch>
        </p:blipFill>
        <p:spPr>
          <a:xfrm>
            <a:off x="4587290" y="926396"/>
            <a:ext cx="3031449" cy="1484147"/>
          </a:xfrm>
          <a:prstGeom prst="rect">
            <a:avLst/>
          </a:prstGeom>
          <a:solidFill>
            <a:schemeClr val="bg1"/>
          </a:solidFill>
        </p:spPr>
      </p:pic>
      <p:grpSp>
        <p:nvGrpSpPr>
          <p:cNvPr id="21" name="Group 20">
            <a:extLst>
              <a:ext uri="{FF2B5EF4-FFF2-40B4-BE49-F238E27FC236}">
                <a16:creationId xmlns:a16="http://schemas.microsoft.com/office/drawing/2014/main" id="{BCD8C336-81A4-2143-8709-A2C2C3164A75}"/>
              </a:ext>
            </a:extLst>
          </p:cNvPr>
          <p:cNvGrpSpPr/>
          <p:nvPr userDrawn="1"/>
        </p:nvGrpSpPr>
        <p:grpSpPr>
          <a:xfrm>
            <a:off x="4129190" y="5340565"/>
            <a:ext cx="4719235" cy="624707"/>
            <a:chOff x="4198316" y="6055628"/>
            <a:chExt cx="4719235" cy="624707"/>
          </a:xfrm>
        </p:grpSpPr>
        <p:sp>
          <p:nvSpPr>
            <p:cNvPr id="22" name="Subtitle 2">
              <a:extLst>
                <a:ext uri="{FF2B5EF4-FFF2-40B4-BE49-F238E27FC236}">
                  <a16:creationId xmlns:a16="http://schemas.microsoft.com/office/drawing/2014/main" id="{026C984A-E0F2-5A45-9A17-66B77D4BBB56}"/>
                </a:ext>
              </a:extLst>
            </p:cNvPr>
            <p:cNvSpPr txBox="1">
              <a:spLocks/>
            </p:cNvSpPr>
            <p:nvPr userDrawn="1"/>
          </p:nvSpPr>
          <p:spPr>
            <a:xfrm>
              <a:off x="5055438" y="6055628"/>
              <a:ext cx="3862113" cy="6247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spcAft>
                  <a:spcPts val="600"/>
                </a:spcAft>
                <a:buFont typeface="Arial" panose="020B0604020202020204" pitchFamily="34" charset="0"/>
                <a:buNone/>
                <a:defRPr sz="2000" b="0" i="0" kern="1200" baseline="0">
                  <a:solidFill>
                    <a:srgbClr val="000000"/>
                  </a:solidFill>
                  <a:latin typeface="Metropolis" pitchFamily="2"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Metropolis Medium"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Medium"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Metropolis Medium"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Metropolis Medium"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10"/>
                </a:spcBef>
                <a:spcAft>
                  <a:spcPts val="0"/>
                </a:spcAft>
              </a:pPr>
              <a:r>
                <a:rPr lang="en-US" sz="700" b="0" i="0" kern="1200" baseline="0" dirty="0">
                  <a:solidFill>
                    <a:srgbClr val="000000"/>
                  </a:solidFill>
                  <a:effectLst/>
                  <a:latin typeface="Georgia" panose="02040502050405020303" pitchFamily="18" charset="0"/>
                  <a:ea typeface="+mn-ea"/>
                  <a:cs typeface="+mn-cs"/>
                </a:rPr>
                <a:t>This project has received funding from the European Union’s Horizon 2020</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research and innovation </a:t>
              </a:r>
              <a:r>
                <a:rPr lang="en-US" sz="700" b="0" i="0" kern="1200" baseline="0" dirty="0" err="1">
                  <a:solidFill>
                    <a:srgbClr val="000000"/>
                  </a:solidFill>
                  <a:effectLst/>
                  <a:latin typeface="Georgia" panose="02040502050405020303" pitchFamily="18" charset="0"/>
                  <a:ea typeface="+mn-ea"/>
                  <a:cs typeface="+mn-cs"/>
                </a:rPr>
                <a:t>programme</a:t>
              </a:r>
              <a:r>
                <a:rPr lang="en-US" sz="700" b="0" i="0" kern="1200" baseline="0" dirty="0">
                  <a:solidFill>
                    <a:srgbClr val="000000"/>
                  </a:solidFill>
                  <a:effectLst/>
                  <a:latin typeface="Georgia" panose="02040502050405020303" pitchFamily="18" charset="0"/>
                  <a:ea typeface="+mn-ea"/>
                  <a:cs typeface="+mn-cs"/>
                </a:rPr>
                <a:t> under grant agreement No. 101000132. </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This document only reflects the authors’ views and EASME is not responsible</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for any use that may be made of the information is contains.</a:t>
              </a:r>
              <a:endParaRPr lang="en-PL" sz="700" b="1" i="0" kern="1200" baseline="0" dirty="0">
                <a:solidFill>
                  <a:srgbClr val="000000"/>
                </a:solidFill>
                <a:effectLst/>
                <a:latin typeface="Georgia" panose="02040502050405020303" pitchFamily="18" charset="0"/>
                <a:ea typeface="+mn-ea"/>
                <a:cs typeface="+mn-cs"/>
              </a:endParaRPr>
            </a:p>
          </p:txBody>
        </p:sp>
        <p:pic>
          <p:nvPicPr>
            <p:cNvPr id="23" name="Picture 22">
              <a:extLst>
                <a:ext uri="{FF2B5EF4-FFF2-40B4-BE49-F238E27FC236}">
                  <a16:creationId xmlns:a16="http://schemas.microsoft.com/office/drawing/2014/main" id="{8B9A50A9-6AC8-1544-8C9B-4AA011FE248B}"/>
                </a:ext>
              </a:extLst>
            </p:cNvPr>
            <p:cNvPicPr>
              <a:picLocks noChangeAspect="1"/>
            </p:cNvPicPr>
            <p:nvPr userDrawn="1"/>
          </p:nvPicPr>
          <p:blipFill>
            <a:blip r:embed="rId3"/>
            <a:stretch>
              <a:fillRect/>
            </a:stretch>
          </p:blipFill>
          <p:spPr>
            <a:xfrm>
              <a:off x="4198316" y="6067740"/>
              <a:ext cx="667689" cy="445126"/>
            </a:xfrm>
            <a:prstGeom prst="rect">
              <a:avLst/>
            </a:prstGeom>
          </p:spPr>
        </p:pic>
      </p:grpSp>
    </p:spTree>
    <p:extLst>
      <p:ext uri="{BB962C8B-B14F-4D97-AF65-F5344CB8AC3E}">
        <p14:creationId xmlns:p14="http://schemas.microsoft.com/office/powerpoint/2010/main" val="3116762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sp>
        <p:nvSpPr>
          <p:cNvPr id="27" name="Round Diagonal Corner of Rectangle 26">
            <a:extLst>
              <a:ext uri="{FF2B5EF4-FFF2-40B4-BE49-F238E27FC236}">
                <a16:creationId xmlns:a16="http://schemas.microsoft.com/office/drawing/2014/main" id="{6390D64F-0F57-2046-9257-9E2D04D2FF80}"/>
              </a:ext>
            </a:extLst>
          </p:cNvPr>
          <p:cNvSpPr/>
          <p:nvPr userDrawn="1"/>
        </p:nvSpPr>
        <p:spPr>
          <a:xfrm rot="16200000">
            <a:off x="3484105" y="-441580"/>
            <a:ext cx="3881853" cy="11286071"/>
          </a:xfrm>
          <a:prstGeom prst="round2DiagRect">
            <a:avLst>
              <a:gd name="adj1" fmla="val 16667"/>
              <a:gd name="adj2" fmla="val 64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
        <p:nvSpPr>
          <p:cNvPr id="2" name="Title 1"/>
          <p:cNvSpPr>
            <a:spLocks noGrp="1"/>
          </p:cNvSpPr>
          <p:nvPr>
            <p:ph type="ctrTitle"/>
          </p:nvPr>
        </p:nvSpPr>
        <p:spPr>
          <a:xfrm>
            <a:off x="-1624" y="3432653"/>
            <a:ext cx="12192000" cy="642485"/>
          </a:xfrm>
        </p:spPr>
        <p:txBody>
          <a:bodyPr anchor="b"/>
          <a:lstStyle>
            <a:lvl1pPr marL="0" algn="ctr">
              <a:spcBef>
                <a:spcPts val="600"/>
              </a:spcBef>
              <a:spcAft>
                <a:spcPts val="600"/>
              </a:spcAft>
              <a:defRPr sz="2400" b="0" i="0" baseline="0">
                <a:solidFill>
                  <a:schemeClr val="tx1"/>
                </a:solidFill>
                <a:latin typeface="Metropolis" pitchFamily="2" charset="77"/>
              </a:defRPr>
            </a:lvl1pPr>
          </a:lstStyle>
          <a:p>
            <a:r>
              <a:rPr lang="en-GB" dirty="0"/>
              <a:t>Click to edit Master title style</a:t>
            </a:r>
            <a:endParaRPr lang="en-US" dirty="0"/>
          </a:p>
        </p:txBody>
      </p:sp>
      <p:sp>
        <p:nvSpPr>
          <p:cNvPr id="3" name="Subtitle 2"/>
          <p:cNvSpPr>
            <a:spLocks noGrp="1"/>
          </p:cNvSpPr>
          <p:nvPr>
            <p:ph type="subTitle" idx="1"/>
          </p:nvPr>
        </p:nvSpPr>
        <p:spPr>
          <a:xfrm>
            <a:off x="-1624" y="4319129"/>
            <a:ext cx="12192000" cy="385272"/>
          </a:xfrm>
        </p:spPr>
        <p:txBody>
          <a:bodyPr/>
          <a:lstStyle>
            <a:lvl1pPr marL="0" indent="0" algn="ctr">
              <a:spcAft>
                <a:spcPts val="600"/>
              </a:spcAft>
              <a:buNone/>
              <a:defRPr sz="1600" b="0" i="0" baseline="0">
                <a:solidFill>
                  <a:schemeClr val="tx1"/>
                </a:solidFill>
                <a:latin typeface="Metropolis"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5" name="Picture 4">
            <a:extLst>
              <a:ext uri="{FF2B5EF4-FFF2-40B4-BE49-F238E27FC236}">
                <a16:creationId xmlns:a16="http://schemas.microsoft.com/office/drawing/2014/main" id="{117C6C1D-C39D-FD4B-8888-969B9226C97A}"/>
              </a:ext>
            </a:extLst>
          </p:cNvPr>
          <p:cNvPicPr>
            <a:picLocks noChangeAspect="1"/>
          </p:cNvPicPr>
          <p:nvPr userDrawn="1"/>
        </p:nvPicPr>
        <p:blipFill>
          <a:blip r:embed="rId2"/>
          <a:stretch>
            <a:fillRect/>
          </a:stretch>
        </p:blipFill>
        <p:spPr>
          <a:xfrm>
            <a:off x="4548421" y="867911"/>
            <a:ext cx="3091910" cy="1513748"/>
          </a:xfrm>
          <a:prstGeom prst="rect">
            <a:avLst/>
          </a:prstGeom>
        </p:spPr>
      </p:pic>
      <p:grpSp>
        <p:nvGrpSpPr>
          <p:cNvPr id="6" name="Group 5">
            <a:extLst>
              <a:ext uri="{FF2B5EF4-FFF2-40B4-BE49-F238E27FC236}">
                <a16:creationId xmlns:a16="http://schemas.microsoft.com/office/drawing/2014/main" id="{7C6CF6B3-1B7A-7A49-AC9C-29D5B0EA0EAA}"/>
              </a:ext>
            </a:extLst>
          </p:cNvPr>
          <p:cNvGrpSpPr/>
          <p:nvPr userDrawn="1"/>
        </p:nvGrpSpPr>
        <p:grpSpPr>
          <a:xfrm>
            <a:off x="4180149" y="6075436"/>
            <a:ext cx="4719235" cy="624707"/>
            <a:chOff x="4198316" y="6055628"/>
            <a:chExt cx="4719235" cy="624707"/>
          </a:xfrm>
        </p:grpSpPr>
        <p:sp>
          <p:nvSpPr>
            <p:cNvPr id="7" name="Subtitle 2">
              <a:extLst>
                <a:ext uri="{FF2B5EF4-FFF2-40B4-BE49-F238E27FC236}">
                  <a16:creationId xmlns:a16="http://schemas.microsoft.com/office/drawing/2014/main" id="{0B524B9F-924E-EB41-9A9C-28902FC14915}"/>
                </a:ext>
              </a:extLst>
            </p:cNvPr>
            <p:cNvSpPr txBox="1">
              <a:spLocks/>
            </p:cNvSpPr>
            <p:nvPr userDrawn="1"/>
          </p:nvSpPr>
          <p:spPr>
            <a:xfrm>
              <a:off x="5055438" y="6055628"/>
              <a:ext cx="3862113" cy="6247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spcAft>
                  <a:spcPts val="600"/>
                </a:spcAft>
                <a:buFont typeface="Arial" panose="020B0604020202020204" pitchFamily="34" charset="0"/>
                <a:buNone/>
                <a:defRPr sz="2000" b="0" i="0" kern="1200" baseline="0">
                  <a:solidFill>
                    <a:srgbClr val="000000"/>
                  </a:solidFill>
                  <a:latin typeface="Metropolis" pitchFamily="2"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Metropolis Medium"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Medium"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Metropolis Medium"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Metropolis Medium"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10"/>
                </a:spcBef>
                <a:spcAft>
                  <a:spcPts val="0"/>
                </a:spcAft>
              </a:pPr>
              <a:r>
                <a:rPr lang="en-US" sz="700" b="0" i="0" kern="1200" baseline="0" dirty="0">
                  <a:solidFill>
                    <a:srgbClr val="000000"/>
                  </a:solidFill>
                  <a:effectLst/>
                  <a:latin typeface="Georgia" panose="02040502050405020303" pitchFamily="18" charset="0"/>
                  <a:ea typeface="+mn-ea"/>
                  <a:cs typeface="+mn-cs"/>
                </a:rPr>
                <a:t>This project has received funding from the European Union’s Horizon 2020</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research and innovation </a:t>
              </a:r>
              <a:r>
                <a:rPr lang="en-US" sz="700" b="0" i="0" kern="1200" baseline="0" dirty="0" err="1">
                  <a:solidFill>
                    <a:srgbClr val="000000"/>
                  </a:solidFill>
                  <a:effectLst/>
                  <a:latin typeface="Georgia" panose="02040502050405020303" pitchFamily="18" charset="0"/>
                  <a:ea typeface="+mn-ea"/>
                  <a:cs typeface="+mn-cs"/>
                </a:rPr>
                <a:t>programme</a:t>
              </a:r>
              <a:r>
                <a:rPr lang="en-US" sz="700" b="0" i="0" kern="1200" baseline="0" dirty="0">
                  <a:solidFill>
                    <a:srgbClr val="000000"/>
                  </a:solidFill>
                  <a:effectLst/>
                  <a:latin typeface="Georgia" panose="02040502050405020303" pitchFamily="18" charset="0"/>
                  <a:ea typeface="+mn-ea"/>
                  <a:cs typeface="+mn-cs"/>
                </a:rPr>
                <a:t> under grant agreement No. 101000132. </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This document only reflects the authors’ views and EASME is not responsible</a:t>
              </a:r>
              <a:br>
                <a:rPr lang="en-US" sz="700" b="0" i="0" kern="1200" baseline="0" dirty="0">
                  <a:solidFill>
                    <a:srgbClr val="000000"/>
                  </a:solidFill>
                  <a:effectLst/>
                  <a:latin typeface="Georgia" panose="02040502050405020303" pitchFamily="18" charset="0"/>
                  <a:ea typeface="+mn-ea"/>
                  <a:cs typeface="+mn-cs"/>
                </a:rPr>
              </a:br>
              <a:r>
                <a:rPr lang="en-US" sz="700" b="0" i="0" kern="1200" baseline="0" dirty="0">
                  <a:solidFill>
                    <a:srgbClr val="000000"/>
                  </a:solidFill>
                  <a:effectLst/>
                  <a:latin typeface="Georgia" panose="02040502050405020303" pitchFamily="18" charset="0"/>
                  <a:ea typeface="+mn-ea"/>
                  <a:cs typeface="+mn-cs"/>
                </a:rPr>
                <a:t>for any use that may be made of the information is contains.</a:t>
              </a:r>
              <a:endParaRPr lang="en-PL" sz="700" b="1" i="0" kern="1200" baseline="0" dirty="0">
                <a:solidFill>
                  <a:srgbClr val="000000"/>
                </a:solidFill>
                <a:effectLst/>
                <a:latin typeface="Georgia" panose="02040502050405020303" pitchFamily="18" charset="0"/>
                <a:ea typeface="+mn-ea"/>
                <a:cs typeface="+mn-cs"/>
              </a:endParaRPr>
            </a:p>
          </p:txBody>
        </p:sp>
        <p:pic>
          <p:nvPicPr>
            <p:cNvPr id="8" name="Picture 7">
              <a:extLst>
                <a:ext uri="{FF2B5EF4-FFF2-40B4-BE49-F238E27FC236}">
                  <a16:creationId xmlns:a16="http://schemas.microsoft.com/office/drawing/2014/main" id="{1EFFA28F-9285-5D4B-AEBC-9805F260E4CD}"/>
                </a:ext>
              </a:extLst>
            </p:cNvPr>
            <p:cNvPicPr>
              <a:picLocks noChangeAspect="1"/>
            </p:cNvPicPr>
            <p:nvPr userDrawn="1"/>
          </p:nvPicPr>
          <p:blipFill>
            <a:blip r:embed="rId3"/>
            <a:stretch>
              <a:fillRect/>
            </a:stretch>
          </p:blipFill>
          <p:spPr>
            <a:xfrm>
              <a:off x="4198316" y="6067740"/>
              <a:ext cx="667689" cy="445126"/>
            </a:xfrm>
            <a:prstGeom prst="rect">
              <a:avLst/>
            </a:prstGeom>
          </p:spPr>
        </p:pic>
      </p:grpSp>
    </p:spTree>
    <p:extLst>
      <p:ext uri="{BB962C8B-B14F-4D97-AF65-F5344CB8AC3E}">
        <p14:creationId xmlns:p14="http://schemas.microsoft.com/office/powerpoint/2010/main" val="3563106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Round Diagonal Corner of Rectangle 1">
            <a:extLst>
              <a:ext uri="{FF2B5EF4-FFF2-40B4-BE49-F238E27FC236}">
                <a16:creationId xmlns:a16="http://schemas.microsoft.com/office/drawing/2014/main" id="{7B4A0F74-9843-9D47-9EAE-262F970F57CB}"/>
              </a:ext>
            </a:extLst>
          </p:cNvPr>
          <p:cNvSpPr/>
          <p:nvPr userDrawn="1"/>
        </p:nvSpPr>
        <p:spPr>
          <a:xfrm>
            <a:off x="0" y="1574205"/>
            <a:ext cx="11720513" cy="5290198"/>
          </a:xfrm>
          <a:prstGeom prst="round2Diag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40" name="Round Diagonal Corner of Rectangle 39">
            <a:extLst>
              <a:ext uri="{FF2B5EF4-FFF2-40B4-BE49-F238E27FC236}">
                <a16:creationId xmlns:a16="http://schemas.microsoft.com/office/drawing/2014/main" id="{B771ADD1-7581-B04F-87AC-6A0440A86EF8}"/>
              </a:ext>
            </a:extLst>
          </p:cNvPr>
          <p:cNvSpPr/>
          <p:nvPr userDrawn="1"/>
        </p:nvSpPr>
        <p:spPr>
          <a:xfrm>
            <a:off x="4478078" y="1574205"/>
            <a:ext cx="5664981" cy="4454077"/>
          </a:xfrm>
          <a:prstGeom prst="round2Diag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36" name="Round Diagonal Corner of Rectangle 35">
            <a:extLst>
              <a:ext uri="{FF2B5EF4-FFF2-40B4-BE49-F238E27FC236}">
                <a16:creationId xmlns:a16="http://schemas.microsoft.com/office/drawing/2014/main" id="{90936F9C-19E0-F94E-BE09-FAE486EAE61E}"/>
              </a:ext>
            </a:extLst>
          </p:cNvPr>
          <p:cNvSpPr/>
          <p:nvPr userDrawn="1"/>
        </p:nvSpPr>
        <p:spPr>
          <a:xfrm>
            <a:off x="-379372" y="1574205"/>
            <a:ext cx="5664981" cy="4454077"/>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sp>
        <p:nvSpPr>
          <p:cNvPr id="28" name="Rectangle 27">
            <a:extLst>
              <a:ext uri="{FF2B5EF4-FFF2-40B4-BE49-F238E27FC236}">
                <a16:creationId xmlns:a16="http://schemas.microsoft.com/office/drawing/2014/main" id="{7251D0AD-5E94-BA47-97E2-9538482DF438}"/>
              </a:ext>
            </a:extLst>
          </p:cNvPr>
          <p:cNvSpPr/>
          <p:nvPr userDrawn="1"/>
        </p:nvSpPr>
        <p:spPr>
          <a:xfrm>
            <a:off x="1" y="1574205"/>
            <a:ext cx="3008808" cy="43522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latin typeface="Metropolis Medium" pitchFamily="2" charset="77"/>
            </a:endParaRPr>
          </a:p>
        </p:txBody>
      </p:sp>
      <p:sp>
        <p:nvSpPr>
          <p:cNvPr id="9" name="Date Placeholder 2">
            <a:extLst>
              <a:ext uri="{FF2B5EF4-FFF2-40B4-BE49-F238E27FC236}">
                <a16:creationId xmlns:a16="http://schemas.microsoft.com/office/drawing/2014/main" id="{A8028DEF-2CA7-B842-955E-962D67472A19}"/>
              </a:ext>
            </a:extLst>
          </p:cNvPr>
          <p:cNvSpPr>
            <a:spLocks noGrp="1"/>
          </p:cNvSpPr>
          <p:nvPr>
            <p:ph type="dt" sz="half" idx="10"/>
          </p:nvPr>
        </p:nvSpPr>
        <p:spPr>
          <a:xfrm>
            <a:off x="463123"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10" name="Footer Placeholder 3">
            <a:extLst>
              <a:ext uri="{FF2B5EF4-FFF2-40B4-BE49-F238E27FC236}">
                <a16:creationId xmlns:a16="http://schemas.microsoft.com/office/drawing/2014/main" id="{38422E03-E4B3-A34E-A231-FF7FC6E6AE2F}"/>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pic>
        <p:nvPicPr>
          <p:cNvPr id="22" name="Picture 21">
            <a:extLst>
              <a:ext uri="{FF2B5EF4-FFF2-40B4-BE49-F238E27FC236}">
                <a16:creationId xmlns:a16="http://schemas.microsoft.com/office/drawing/2014/main" id="{46E0F1FE-A188-DA4D-97E9-E920F12F4E25}"/>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8" name="Content Placeholder 2">
            <a:extLst>
              <a:ext uri="{FF2B5EF4-FFF2-40B4-BE49-F238E27FC236}">
                <a16:creationId xmlns:a16="http://schemas.microsoft.com/office/drawing/2014/main" id="{76A455A8-4579-EB47-8F8E-DF6D74576027}"/>
              </a:ext>
            </a:extLst>
          </p:cNvPr>
          <p:cNvSpPr>
            <a:spLocks noGrp="1"/>
          </p:cNvSpPr>
          <p:nvPr>
            <p:ph idx="1"/>
          </p:nvPr>
        </p:nvSpPr>
        <p:spPr>
          <a:xfrm>
            <a:off x="467101" y="2885696"/>
            <a:ext cx="3073700" cy="1608740"/>
          </a:xfrm>
        </p:spPr>
        <p:txBody>
          <a:bodyPr/>
          <a:lstStyle>
            <a:lvl1pPr marL="0">
              <a:spcAft>
                <a:spcPts val="2400"/>
              </a:spcAft>
              <a:buFontTx/>
              <a:buNone/>
              <a:defRPr sz="2400" b="0" i="0" u="sng" baseline="0">
                <a:solidFill>
                  <a:srgbClr val="000000"/>
                </a:solidFill>
                <a:latin typeface="Metropolis" pitchFamily="2" charset="77"/>
              </a:defRPr>
            </a:lvl1pPr>
            <a:lvl2pPr marL="0">
              <a:spcAft>
                <a:spcPts val="1200"/>
              </a:spcAft>
              <a:buFontTx/>
              <a:buNone/>
              <a:defRPr sz="1800" baseline="0">
                <a:solidFill>
                  <a:srgbClr val="000000"/>
                </a:solidFill>
                <a:latin typeface="Metropolis" pitchFamily="2" charset="77"/>
              </a:defRPr>
            </a:lvl2pPr>
            <a:lvl3pPr marL="0">
              <a:defRPr sz="1600" baseline="0">
                <a:solidFill>
                  <a:srgbClr val="000000"/>
                </a:solidFill>
                <a:latin typeface="Metropolis" pitchFamily="2" charset="77"/>
              </a:defRPr>
            </a:lvl3pPr>
            <a:lvl4pPr marL="720000">
              <a:spcBef>
                <a:spcPts val="1700"/>
              </a:spcBef>
              <a:spcAft>
                <a:spcPts val="500"/>
              </a:spcAft>
              <a:defRPr sz="1200" baseline="0">
                <a:solidFill>
                  <a:srgbClr val="000000"/>
                </a:solidFill>
                <a:latin typeface="Metropolis" pitchFamily="2" charset="77"/>
              </a:defRPr>
            </a:lvl4pPr>
            <a:lvl5pPr marL="720000">
              <a:spcAft>
                <a:spcPts val="500"/>
              </a:spcAft>
              <a:defRPr sz="1000" baseline="0">
                <a:solidFill>
                  <a:srgbClr val="000000"/>
                </a:solidFill>
                <a:latin typeface="Metropolis" pitchFamily="2" charset="77"/>
              </a:defRPr>
            </a:lvl5pPr>
          </a:lstStyle>
          <a:p>
            <a:pPr lvl="0"/>
            <a:r>
              <a:rPr lang="en-GB" dirty="0"/>
              <a:t>Click to edit Master text styles</a:t>
            </a:r>
          </a:p>
        </p:txBody>
      </p:sp>
      <p:sp>
        <p:nvSpPr>
          <p:cNvPr id="43" name="Content Placeholder 2">
            <a:extLst>
              <a:ext uri="{FF2B5EF4-FFF2-40B4-BE49-F238E27FC236}">
                <a16:creationId xmlns:a16="http://schemas.microsoft.com/office/drawing/2014/main" id="{1D024FC3-4BB9-6446-976C-7B593DDBF88C}"/>
              </a:ext>
            </a:extLst>
          </p:cNvPr>
          <p:cNvSpPr>
            <a:spLocks noGrp="1"/>
          </p:cNvSpPr>
          <p:nvPr>
            <p:ph idx="13" hasCustomPrompt="1"/>
          </p:nvPr>
        </p:nvSpPr>
        <p:spPr>
          <a:xfrm>
            <a:off x="6906392" y="2870442"/>
            <a:ext cx="2494016" cy="1958936"/>
          </a:xfrm>
        </p:spPr>
        <p:txBody>
          <a:bodyPr/>
          <a:lstStyle>
            <a:lvl1pPr marL="0">
              <a:spcAft>
                <a:spcPts val="2400"/>
              </a:spcAft>
              <a:buFontTx/>
              <a:buNone/>
              <a:defRPr sz="2000" baseline="0">
                <a:solidFill>
                  <a:srgbClr val="000000"/>
                </a:solidFill>
                <a:latin typeface="Metropolis" pitchFamily="2" charset="77"/>
              </a:defRPr>
            </a:lvl1pPr>
            <a:lvl2pPr marL="0">
              <a:spcAft>
                <a:spcPts val="1200"/>
              </a:spcAft>
              <a:buFontTx/>
              <a:buNone/>
              <a:defRPr sz="1800" b="0" i="0" baseline="0">
                <a:solidFill>
                  <a:srgbClr val="000000"/>
                </a:solidFill>
                <a:latin typeface="Metropolis" pitchFamily="2" charset="77"/>
              </a:defRPr>
            </a:lvl2pPr>
            <a:lvl3pPr marL="0">
              <a:buNone/>
              <a:defRPr sz="1600" b="0" i="0" baseline="0">
                <a:solidFill>
                  <a:srgbClr val="000000"/>
                </a:solidFill>
                <a:latin typeface="Metropolis" pitchFamily="2" charset="77"/>
              </a:defRPr>
            </a:lvl3pPr>
            <a:lvl4pPr marL="720000">
              <a:spcBef>
                <a:spcPts val="1700"/>
              </a:spcBef>
              <a:spcAft>
                <a:spcPts val="500"/>
              </a:spcAft>
              <a:buClr>
                <a:srgbClr val="1494B2"/>
              </a:buClr>
              <a:defRPr sz="1200" b="0" i="0" baseline="0">
                <a:solidFill>
                  <a:srgbClr val="000000"/>
                </a:solidFill>
                <a:latin typeface="Metropolis" pitchFamily="2" charset="77"/>
              </a:defRPr>
            </a:lvl4pPr>
            <a:lvl5pPr marL="720000">
              <a:spcAft>
                <a:spcPts val="500"/>
              </a:spcAft>
              <a:buClr>
                <a:srgbClr val="F47920"/>
              </a:buClr>
              <a:defRPr sz="1000" b="0" i="0" baseline="0">
                <a:solidFill>
                  <a:srgbClr val="000000"/>
                </a:solidFill>
                <a:latin typeface="Metropolis" pitchFamily="2" charset="77"/>
              </a:defRPr>
            </a:lvl5pPr>
          </a:lstStyle>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9" name="Title 1">
            <a:extLst>
              <a:ext uri="{FF2B5EF4-FFF2-40B4-BE49-F238E27FC236}">
                <a16:creationId xmlns:a16="http://schemas.microsoft.com/office/drawing/2014/main" id="{4694727D-783E-3440-AB62-4828CE6CD4AC}"/>
              </a:ext>
            </a:extLst>
          </p:cNvPr>
          <p:cNvSpPr>
            <a:spLocks noGrp="1"/>
          </p:cNvSpPr>
          <p:nvPr>
            <p:ph type="ctrTitle"/>
          </p:nvPr>
        </p:nvSpPr>
        <p:spPr>
          <a:xfrm>
            <a:off x="463123" y="493993"/>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35" name="Slide Number Placeholder 4">
            <a:extLst>
              <a:ext uri="{FF2B5EF4-FFF2-40B4-BE49-F238E27FC236}">
                <a16:creationId xmlns:a16="http://schemas.microsoft.com/office/drawing/2014/main" id="{84E39ECB-1C73-4943-8218-2A07FE4E000F}"/>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Tree>
    <p:extLst>
      <p:ext uri="{BB962C8B-B14F-4D97-AF65-F5344CB8AC3E}">
        <p14:creationId xmlns:p14="http://schemas.microsoft.com/office/powerpoint/2010/main" val="2421307467"/>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47" userDrawn="1">
          <p15:clr>
            <a:srgbClr val="FBAE40"/>
          </p15:clr>
        </p15:guide>
        <p15:guide id="3" pos="7383"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4" name="Round Diagonal Corner of Rectangle 13">
            <a:extLst>
              <a:ext uri="{FF2B5EF4-FFF2-40B4-BE49-F238E27FC236}">
                <a16:creationId xmlns:a16="http://schemas.microsoft.com/office/drawing/2014/main" id="{D750F217-657A-8B48-B36F-F76B75A01D6A}"/>
              </a:ext>
            </a:extLst>
          </p:cNvPr>
          <p:cNvSpPr/>
          <p:nvPr userDrawn="1"/>
        </p:nvSpPr>
        <p:spPr>
          <a:xfrm>
            <a:off x="-163502" y="1574205"/>
            <a:ext cx="11884015" cy="5290198"/>
          </a:xfrm>
          <a:prstGeom prst="round2Diag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pic>
        <p:nvPicPr>
          <p:cNvPr id="29" name="Picture 28">
            <a:extLst>
              <a:ext uri="{FF2B5EF4-FFF2-40B4-BE49-F238E27FC236}">
                <a16:creationId xmlns:a16="http://schemas.microsoft.com/office/drawing/2014/main" id="{EABAE704-79E9-5F4D-8E89-A64195612BA5}"/>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22" name="Slide Number Placeholder 4">
            <a:extLst>
              <a:ext uri="{FF2B5EF4-FFF2-40B4-BE49-F238E27FC236}">
                <a16:creationId xmlns:a16="http://schemas.microsoft.com/office/drawing/2014/main" id="{594E266B-5056-014C-AEDC-A7211AF1D5CF}"/>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grpSp>
        <p:nvGrpSpPr>
          <p:cNvPr id="4" name="Group 3">
            <a:extLst>
              <a:ext uri="{FF2B5EF4-FFF2-40B4-BE49-F238E27FC236}">
                <a16:creationId xmlns:a16="http://schemas.microsoft.com/office/drawing/2014/main" id="{DD4FBEF1-5DFA-BA4F-895D-65377B66220E}"/>
              </a:ext>
            </a:extLst>
          </p:cNvPr>
          <p:cNvGrpSpPr/>
          <p:nvPr userDrawn="1"/>
        </p:nvGrpSpPr>
        <p:grpSpPr>
          <a:xfrm>
            <a:off x="-318224" y="476250"/>
            <a:ext cx="6528025" cy="5921729"/>
            <a:chOff x="-251613" y="93863"/>
            <a:chExt cx="6528025" cy="5921729"/>
          </a:xfrm>
        </p:grpSpPr>
        <p:grpSp>
          <p:nvGrpSpPr>
            <p:cNvPr id="27" name="Group 26">
              <a:extLst>
                <a:ext uri="{FF2B5EF4-FFF2-40B4-BE49-F238E27FC236}">
                  <a16:creationId xmlns:a16="http://schemas.microsoft.com/office/drawing/2014/main" id="{EB8C6A65-C353-3643-86E6-401C96B1D546}"/>
                </a:ext>
              </a:extLst>
            </p:cNvPr>
            <p:cNvGrpSpPr/>
            <p:nvPr userDrawn="1"/>
          </p:nvGrpSpPr>
          <p:grpSpPr>
            <a:xfrm>
              <a:off x="-251613" y="93863"/>
              <a:ext cx="6528025" cy="5852090"/>
              <a:chOff x="0" y="0"/>
              <a:chExt cx="7650122" cy="6858000"/>
            </a:xfrm>
            <a:solidFill>
              <a:schemeClr val="bg1">
                <a:lumMod val="75000"/>
              </a:schemeClr>
            </a:solidFill>
          </p:grpSpPr>
          <p:sp>
            <p:nvSpPr>
              <p:cNvPr id="35" name="Oval 34">
                <a:extLst>
                  <a:ext uri="{FF2B5EF4-FFF2-40B4-BE49-F238E27FC236}">
                    <a16:creationId xmlns:a16="http://schemas.microsoft.com/office/drawing/2014/main" id="{48642B44-134A-D443-916C-867204602C55}"/>
                  </a:ext>
                </a:extLst>
              </p:cNvPr>
              <p:cNvSpPr/>
              <p:nvPr userDrawn="1"/>
            </p:nvSpPr>
            <p:spPr>
              <a:xfrm>
                <a:off x="792135" y="8"/>
                <a:ext cx="6857987" cy="6857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highlight>
                    <a:srgbClr val="2DBFCC"/>
                  </a:highlight>
                  <a:latin typeface="Metropolis Medium" pitchFamily="2" charset="77"/>
                </a:endParaRPr>
              </a:p>
            </p:txBody>
          </p:sp>
          <p:sp>
            <p:nvSpPr>
              <p:cNvPr id="36" name="Rectangle 35">
                <a:extLst>
                  <a:ext uri="{FF2B5EF4-FFF2-40B4-BE49-F238E27FC236}">
                    <a16:creationId xmlns:a16="http://schemas.microsoft.com/office/drawing/2014/main" id="{E2D396F1-19BD-0E46-B104-78CC5B24F9BA}"/>
                  </a:ext>
                </a:extLst>
              </p:cNvPr>
              <p:cNvSpPr/>
              <p:nvPr userDrawn="1"/>
            </p:nvSpPr>
            <p:spPr>
              <a:xfrm>
                <a:off x="0" y="0"/>
                <a:ext cx="4376134"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latin typeface="Metropolis Medium" pitchFamily="2" charset="77"/>
                </a:endParaRPr>
              </a:p>
            </p:txBody>
          </p:sp>
        </p:grpSp>
        <p:grpSp>
          <p:nvGrpSpPr>
            <p:cNvPr id="30" name="Group 29">
              <a:extLst>
                <a:ext uri="{FF2B5EF4-FFF2-40B4-BE49-F238E27FC236}">
                  <a16:creationId xmlns:a16="http://schemas.microsoft.com/office/drawing/2014/main" id="{8791C442-4BE9-3548-B844-1666B0B0376B}"/>
                </a:ext>
              </a:extLst>
            </p:cNvPr>
            <p:cNvGrpSpPr/>
            <p:nvPr userDrawn="1"/>
          </p:nvGrpSpPr>
          <p:grpSpPr>
            <a:xfrm>
              <a:off x="-97505" y="492574"/>
              <a:ext cx="6160945" cy="5523018"/>
              <a:chOff x="0" y="0"/>
              <a:chExt cx="7650122" cy="6858000"/>
            </a:xfrm>
            <a:solidFill>
              <a:srgbClr val="000000"/>
            </a:solidFill>
          </p:grpSpPr>
          <p:sp>
            <p:nvSpPr>
              <p:cNvPr id="33" name="Oval 32">
                <a:extLst>
                  <a:ext uri="{FF2B5EF4-FFF2-40B4-BE49-F238E27FC236}">
                    <a16:creationId xmlns:a16="http://schemas.microsoft.com/office/drawing/2014/main" id="{14AF18BE-7A9C-F146-9F07-AED6022FB7EB}"/>
                  </a:ext>
                </a:extLst>
              </p:cNvPr>
              <p:cNvSpPr/>
              <p:nvPr userDrawn="1"/>
            </p:nvSpPr>
            <p:spPr>
              <a:xfrm>
                <a:off x="792135" y="8"/>
                <a:ext cx="6857987" cy="6857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highlight>
                    <a:srgbClr val="2DBFCC"/>
                  </a:highlight>
                  <a:latin typeface="Metropolis Medium" pitchFamily="2" charset="77"/>
                </a:endParaRPr>
              </a:p>
            </p:txBody>
          </p:sp>
          <p:sp>
            <p:nvSpPr>
              <p:cNvPr id="34" name="Rectangle 33">
                <a:extLst>
                  <a:ext uri="{FF2B5EF4-FFF2-40B4-BE49-F238E27FC236}">
                    <a16:creationId xmlns:a16="http://schemas.microsoft.com/office/drawing/2014/main" id="{EA4A81E7-64D0-214E-A79E-794482A44799}"/>
                  </a:ext>
                </a:extLst>
              </p:cNvPr>
              <p:cNvSpPr/>
              <p:nvPr userDrawn="1"/>
            </p:nvSpPr>
            <p:spPr>
              <a:xfrm>
                <a:off x="0" y="0"/>
                <a:ext cx="4376134"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latin typeface="Metropolis Medium" pitchFamily="2" charset="77"/>
                </a:endParaRPr>
              </a:p>
            </p:txBody>
          </p:sp>
        </p:grpSp>
        <p:grpSp>
          <p:nvGrpSpPr>
            <p:cNvPr id="3" name="Group 2">
              <a:extLst>
                <a:ext uri="{FF2B5EF4-FFF2-40B4-BE49-F238E27FC236}">
                  <a16:creationId xmlns:a16="http://schemas.microsoft.com/office/drawing/2014/main" id="{0C50059E-56C4-9541-B754-A3567BCD8C30}"/>
                </a:ext>
              </a:extLst>
            </p:cNvPr>
            <p:cNvGrpSpPr/>
            <p:nvPr userDrawn="1"/>
          </p:nvGrpSpPr>
          <p:grpSpPr>
            <a:xfrm>
              <a:off x="-97505" y="323979"/>
              <a:ext cx="6136503" cy="5391859"/>
              <a:chOff x="-97505" y="323979"/>
              <a:chExt cx="6136503" cy="5391859"/>
            </a:xfrm>
          </p:grpSpPr>
          <p:sp>
            <p:nvSpPr>
              <p:cNvPr id="31" name="Oval 30">
                <a:extLst>
                  <a:ext uri="{FF2B5EF4-FFF2-40B4-BE49-F238E27FC236}">
                    <a16:creationId xmlns:a16="http://schemas.microsoft.com/office/drawing/2014/main" id="{223A28D5-B911-9041-95D2-9DFE61359190}"/>
                  </a:ext>
                </a:extLst>
              </p:cNvPr>
              <p:cNvSpPr/>
              <p:nvPr userDrawn="1"/>
            </p:nvSpPr>
            <p:spPr>
              <a:xfrm>
                <a:off x="647150" y="323986"/>
                <a:ext cx="5391848" cy="5391852"/>
              </a:xfrm>
              <a:prstGeom prst="ellipse">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highlight>
                    <a:srgbClr val="2DBFCC"/>
                  </a:highlight>
                  <a:latin typeface="Metropolis Medium" pitchFamily="2" charset="77"/>
                </a:endParaRPr>
              </a:p>
            </p:txBody>
          </p:sp>
          <p:sp>
            <p:nvSpPr>
              <p:cNvPr id="32" name="Rectangle 31">
                <a:extLst>
                  <a:ext uri="{FF2B5EF4-FFF2-40B4-BE49-F238E27FC236}">
                    <a16:creationId xmlns:a16="http://schemas.microsoft.com/office/drawing/2014/main" id="{B8FCB9D1-45F6-0A46-AA2E-CD4B81FA86F8}"/>
                  </a:ext>
                </a:extLst>
              </p:cNvPr>
              <p:cNvSpPr/>
              <p:nvPr userDrawn="1"/>
            </p:nvSpPr>
            <p:spPr>
              <a:xfrm>
                <a:off x="-97505" y="323979"/>
                <a:ext cx="3440579" cy="5391859"/>
              </a:xfrm>
              <a:prstGeom prst="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b="0" i="0" dirty="0">
                  <a:latin typeface="Metropolis Medium" pitchFamily="2" charset="77"/>
                </a:endParaRPr>
              </a:p>
            </p:txBody>
          </p:sp>
        </p:grpSp>
      </p:grpSp>
      <p:sp>
        <p:nvSpPr>
          <p:cNvPr id="37" name="Content Placeholder 2">
            <a:extLst>
              <a:ext uri="{FF2B5EF4-FFF2-40B4-BE49-F238E27FC236}">
                <a16:creationId xmlns:a16="http://schemas.microsoft.com/office/drawing/2014/main" id="{DC5580B4-43AF-ED46-94BB-3619E6B6449D}"/>
              </a:ext>
            </a:extLst>
          </p:cNvPr>
          <p:cNvSpPr>
            <a:spLocks noGrp="1"/>
          </p:cNvSpPr>
          <p:nvPr>
            <p:ph idx="1"/>
          </p:nvPr>
        </p:nvSpPr>
        <p:spPr>
          <a:xfrm>
            <a:off x="641095" y="2889023"/>
            <a:ext cx="4448827" cy="1705729"/>
          </a:xfrm>
        </p:spPr>
        <p:txBody>
          <a:bodyPr/>
          <a:lstStyle>
            <a:lvl1pPr marL="0">
              <a:spcAft>
                <a:spcPts val="2400"/>
              </a:spcAft>
              <a:buFontTx/>
              <a:buNone/>
              <a:defRPr sz="3600" b="0" i="0" u="sng" baseline="0">
                <a:solidFill>
                  <a:schemeClr val="bg1"/>
                </a:solidFill>
                <a:latin typeface="Metropolis" pitchFamily="2" charset="77"/>
              </a:defRPr>
            </a:lvl1pPr>
            <a:lvl2pPr marL="0">
              <a:spcAft>
                <a:spcPts val="1200"/>
              </a:spcAft>
              <a:buFontTx/>
              <a:buNone/>
              <a:defRPr sz="1800" baseline="0">
                <a:solidFill>
                  <a:srgbClr val="000000"/>
                </a:solidFill>
                <a:latin typeface="Metropolis" pitchFamily="2" charset="77"/>
              </a:defRPr>
            </a:lvl2pPr>
            <a:lvl3pPr marL="0">
              <a:defRPr sz="1600" baseline="0">
                <a:solidFill>
                  <a:srgbClr val="000000"/>
                </a:solidFill>
                <a:latin typeface="Metropolis" pitchFamily="2" charset="77"/>
              </a:defRPr>
            </a:lvl3pPr>
            <a:lvl4pPr marL="720000">
              <a:spcBef>
                <a:spcPts val="1700"/>
              </a:spcBef>
              <a:spcAft>
                <a:spcPts val="500"/>
              </a:spcAft>
              <a:defRPr sz="1200" baseline="0">
                <a:solidFill>
                  <a:srgbClr val="000000"/>
                </a:solidFill>
                <a:latin typeface="Metropolis" pitchFamily="2" charset="77"/>
              </a:defRPr>
            </a:lvl4pPr>
            <a:lvl5pPr marL="720000">
              <a:spcAft>
                <a:spcPts val="500"/>
              </a:spcAft>
              <a:defRPr sz="1000" baseline="0">
                <a:solidFill>
                  <a:srgbClr val="000000"/>
                </a:solidFill>
                <a:latin typeface="Metropolis" pitchFamily="2" charset="77"/>
              </a:defRPr>
            </a:lvl5pPr>
          </a:lstStyle>
          <a:p>
            <a:pPr lvl="0"/>
            <a:r>
              <a:rPr lang="en-GB" dirty="0"/>
              <a:t>Click to edit Master text styles</a:t>
            </a:r>
          </a:p>
        </p:txBody>
      </p:sp>
    </p:spTree>
    <p:extLst>
      <p:ext uri="{BB962C8B-B14F-4D97-AF65-F5344CB8AC3E}">
        <p14:creationId xmlns:p14="http://schemas.microsoft.com/office/powerpoint/2010/main" val="1961233705"/>
      </p:ext>
    </p:extLst>
  </p:cSld>
  <p:clrMapOvr>
    <a:masterClrMapping/>
  </p:clrMapOvr>
  <p:extLst>
    <p:ext uri="{DCECCB84-F9BA-43D5-87BE-67443E8EF086}">
      <p15:sldGuideLst xmlns:p15="http://schemas.microsoft.com/office/powerpoint/2012/main">
        <p15:guide id="1" orient="horz" pos="300" userDrawn="1">
          <p15:clr>
            <a:srgbClr val="FBAE40"/>
          </p15:clr>
        </p15:guide>
        <p15:guide id="2" pos="846" userDrawn="1">
          <p15:clr>
            <a:srgbClr val="FBAE40"/>
          </p15:clr>
        </p15:guide>
        <p15:guide id="3" pos="738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5" name="Round Diagonal Corner of Rectangle 14">
            <a:extLst>
              <a:ext uri="{FF2B5EF4-FFF2-40B4-BE49-F238E27FC236}">
                <a16:creationId xmlns:a16="http://schemas.microsoft.com/office/drawing/2014/main" id="{EFF6CDA6-B8CC-EB41-95FD-2E5AC51ACDB1}"/>
              </a:ext>
            </a:extLst>
          </p:cNvPr>
          <p:cNvSpPr/>
          <p:nvPr userDrawn="1"/>
        </p:nvSpPr>
        <p:spPr>
          <a:xfrm>
            <a:off x="0" y="1574205"/>
            <a:ext cx="11720513" cy="5290198"/>
          </a:xfrm>
          <a:prstGeom prst="round2Diag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pic>
        <p:nvPicPr>
          <p:cNvPr id="13" name="Picture 12">
            <a:extLst>
              <a:ext uri="{FF2B5EF4-FFF2-40B4-BE49-F238E27FC236}">
                <a16:creationId xmlns:a16="http://schemas.microsoft.com/office/drawing/2014/main" id="{ED01DDCE-BD75-8C49-975B-6C3CD23E4C18}"/>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16" name="Footer Placeholder 3">
            <a:extLst>
              <a:ext uri="{FF2B5EF4-FFF2-40B4-BE49-F238E27FC236}">
                <a16:creationId xmlns:a16="http://schemas.microsoft.com/office/drawing/2014/main" id="{1BF1D3E5-84C6-AB44-8797-E703D7AEBEE5}"/>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sp>
        <p:nvSpPr>
          <p:cNvPr id="32" name="Date Placeholder 2">
            <a:extLst>
              <a:ext uri="{FF2B5EF4-FFF2-40B4-BE49-F238E27FC236}">
                <a16:creationId xmlns:a16="http://schemas.microsoft.com/office/drawing/2014/main" id="{08470DC1-A34C-F148-BF3D-A5A3DD551CAE}"/>
              </a:ext>
            </a:extLst>
          </p:cNvPr>
          <p:cNvSpPr>
            <a:spLocks noGrp="1"/>
          </p:cNvSpPr>
          <p:nvPr>
            <p:ph type="dt" sz="half" idx="10"/>
          </p:nvPr>
        </p:nvSpPr>
        <p:spPr>
          <a:xfrm>
            <a:off x="469178"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25" name="Title 1">
            <a:extLst>
              <a:ext uri="{FF2B5EF4-FFF2-40B4-BE49-F238E27FC236}">
                <a16:creationId xmlns:a16="http://schemas.microsoft.com/office/drawing/2014/main" id="{02F0EF6B-2191-5C47-9C7B-E75CC900E44E}"/>
              </a:ext>
            </a:extLst>
          </p:cNvPr>
          <p:cNvSpPr>
            <a:spLocks noGrp="1"/>
          </p:cNvSpPr>
          <p:nvPr>
            <p:ph type="ctrTitle"/>
          </p:nvPr>
        </p:nvSpPr>
        <p:spPr>
          <a:xfrm>
            <a:off x="469178" y="479012"/>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27" name="Slide Number Placeholder 4">
            <a:extLst>
              <a:ext uri="{FF2B5EF4-FFF2-40B4-BE49-F238E27FC236}">
                <a16:creationId xmlns:a16="http://schemas.microsoft.com/office/drawing/2014/main" id="{57677FFC-D751-174C-BE82-2CA7428F2EEC}"/>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
        <p:nvSpPr>
          <p:cNvPr id="28" name="Rectangle 27">
            <a:extLst>
              <a:ext uri="{FF2B5EF4-FFF2-40B4-BE49-F238E27FC236}">
                <a16:creationId xmlns:a16="http://schemas.microsoft.com/office/drawing/2014/main" id="{ACE6D2EB-72B4-3045-8460-42A4311B8F2D}"/>
              </a:ext>
            </a:extLst>
          </p:cNvPr>
          <p:cNvSpPr/>
          <p:nvPr userDrawn="1"/>
        </p:nvSpPr>
        <p:spPr>
          <a:xfrm>
            <a:off x="0" y="1574205"/>
            <a:ext cx="859899" cy="11871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Tree>
    <p:extLst>
      <p:ext uri="{BB962C8B-B14F-4D97-AF65-F5344CB8AC3E}">
        <p14:creationId xmlns:p14="http://schemas.microsoft.com/office/powerpoint/2010/main" val="2573303069"/>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47"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5" name="Round Diagonal Corner of Rectangle 14">
            <a:extLst>
              <a:ext uri="{FF2B5EF4-FFF2-40B4-BE49-F238E27FC236}">
                <a16:creationId xmlns:a16="http://schemas.microsoft.com/office/drawing/2014/main" id="{EFF6CDA6-B8CC-EB41-95FD-2E5AC51ACDB1}"/>
              </a:ext>
            </a:extLst>
          </p:cNvPr>
          <p:cNvSpPr/>
          <p:nvPr userDrawn="1"/>
        </p:nvSpPr>
        <p:spPr>
          <a:xfrm>
            <a:off x="0" y="1574205"/>
            <a:ext cx="11720513" cy="5290198"/>
          </a:xfrm>
          <a:prstGeom prst="round2Diag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ln>
                <a:noFill/>
              </a:ln>
              <a:solidFill>
                <a:schemeClr val="bg1">
                  <a:lumMod val="85000"/>
                </a:schemeClr>
              </a:solidFill>
            </a:endParaRPr>
          </a:p>
        </p:txBody>
      </p:sp>
      <p:pic>
        <p:nvPicPr>
          <p:cNvPr id="13" name="Picture 12">
            <a:extLst>
              <a:ext uri="{FF2B5EF4-FFF2-40B4-BE49-F238E27FC236}">
                <a16:creationId xmlns:a16="http://schemas.microsoft.com/office/drawing/2014/main" id="{ED01DDCE-BD75-8C49-975B-6C3CD23E4C18}"/>
              </a:ext>
            </a:extLst>
          </p:cNvPr>
          <p:cNvPicPr>
            <a:picLocks noChangeAspect="1"/>
          </p:cNvPicPr>
          <p:nvPr userDrawn="1"/>
        </p:nvPicPr>
        <p:blipFill>
          <a:blip r:embed="rId2"/>
          <a:stretch>
            <a:fillRect/>
          </a:stretch>
        </p:blipFill>
        <p:spPr>
          <a:xfrm>
            <a:off x="10052831" y="265331"/>
            <a:ext cx="1882163" cy="921476"/>
          </a:xfrm>
          <a:prstGeom prst="rect">
            <a:avLst/>
          </a:prstGeom>
        </p:spPr>
      </p:pic>
      <p:sp>
        <p:nvSpPr>
          <p:cNvPr id="16" name="Footer Placeholder 3">
            <a:extLst>
              <a:ext uri="{FF2B5EF4-FFF2-40B4-BE49-F238E27FC236}">
                <a16:creationId xmlns:a16="http://schemas.microsoft.com/office/drawing/2014/main" id="{1BF1D3E5-84C6-AB44-8797-E703D7AEBEE5}"/>
              </a:ext>
            </a:extLst>
          </p:cNvPr>
          <p:cNvSpPr>
            <a:spLocks noGrp="1"/>
          </p:cNvSpPr>
          <p:nvPr>
            <p:ph type="ftr" sz="quarter" idx="11"/>
          </p:nvPr>
        </p:nvSpPr>
        <p:spPr>
          <a:xfrm>
            <a:off x="4038600" y="6492875"/>
            <a:ext cx="4114800" cy="365125"/>
          </a:xfrm>
        </p:spPr>
        <p:txBody>
          <a:bodyPr/>
          <a:lstStyle>
            <a:lvl1pPr>
              <a:defRPr b="0" i="0">
                <a:solidFill>
                  <a:schemeClr val="tx1"/>
                </a:solidFill>
                <a:latin typeface="Metropolis Light" pitchFamily="2" charset="77"/>
              </a:defRPr>
            </a:lvl1pPr>
          </a:lstStyle>
          <a:p>
            <a:endParaRPr lang="en-PL" dirty="0">
              <a:latin typeface="Metropolis Light" pitchFamily="2" charset="77"/>
            </a:endParaRPr>
          </a:p>
        </p:txBody>
      </p:sp>
      <p:sp>
        <p:nvSpPr>
          <p:cNvPr id="32" name="Date Placeholder 2">
            <a:extLst>
              <a:ext uri="{FF2B5EF4-FFF2-40B4-BE49-F238E27FC236}">
                <a16:creationId xmlns:a16="http://schemas.microsoft.com/office/drawing/2014/main" id="{08470DC1-A34C-F148-BF3D-A5A3DD551CAE}"/>
              </a:ext>
            </a:extLst>
          </p:cNvPr>
          <p:cNvSpPr>
            <a:spLocks noGrp="1"/>
          </p:cNvSpPr>
          <p:nvPr>
            <p:ph type="dt" sz="half" idx="10"/>
          </p:nvPr>
        </p:nvSpPr>
        <p:spPr>
          <a:xfrm>
            <a:off x="469178" y="6493875"/>
            <a:ext cx="2743200" cy="365125"/>
          </a:xfrm>
        </p:spPr>
        <p:txBody>
          <a:bodyPr/>
          <a:lstStyle>
            <a:lvl1pPr>
              <a:defRPr b="0" i="0">
                <a:solidFill>
                  <a:schemeClr val="tx1"/>
                </a:solidFill>
                <a:latin typeface="Metropolis Light" pitchFamily="2" charset="77"/>
              </a:defRPr>
            </a:lvl1pPr>
          </a:lstStyle>
          <a:p>
            <a:fld id="{CF2CDBC4-F22E-F949-B8F3-F5B34CDD2AC3}" type="datetime1">
              <a:rPr lang="pl-PL" smtClean="0"/>
              <a:pPr/>
              <a:t>11.05.2021</a:t>
            </a:fld>
            <a:endParaRPr lang="en-PL" b="0" dirty="0"/>
          </a:p>
        </p:txBody>
      </p:sp>
      <p:sp>
        <p:nvSpPr>
          <p:cNvPr id="25" name="Title 1">
            <a:extLst>
              <a:ext uri="{FF2B5EF4-FFF2-40B4-BE49-F238E27FC236}">
                <a16:creationId xmlns:a16="http://schemas.microsoft.com/office/drawing/2014/main" id="{02F0EF6B-2191-5C47-9C7B-E75CC900E44E}"/>
              </a:ext>
            </a:extLst>
          </p:cNvPr>
          <p:cNvSpPr>
            <a:spLocks noGrp="1"/>
          </p:cNvSpPr>
          <p:nvPr>
            <p:ph type="ctrTitle"/>
          </p:nvPr>
        </p:nvSpPr>
        <p:spPr>
          <a:xfrm>
            <a:off x="469178" y="479012"/>
            <a:ext cx="7274010" cy="591009"/>
          </a:xfrm>
        </p:spPr>
        <p:txBody>
          <a:bodyPr anchor="b"/>
          <a:lstStyle>
            <a:lvl1pPr marL="0" algn="l">
              <a:lnSpc>
                <a:spcPct val="0"/>
              </a:lnSpc>
              <a:defRPr sz="2400" b="0" i="0" baseline="0">
                <a:solidFill>
                  <a:srgbClr val="1494B2"/>
                </a:solidFill>
                <a:latin typeface="Metropolis" pitchFamily="2" charset="77"/>
              </a:defRPr>
            </a:lvl1pPr>
          </a:lstStyle>
          <a:p>
            <a:r>
              <a:rPr lang="en-GB" dirty="0"/>
              <a:t>Click to edit Master title style</a:t>
            </a:r>
            <a:endParaRPr lang="en-US" dirty="0"/>
          </a:p>
        </p:txBody>
      </p:sp>
      <p:sp>
        <p:nvSpPr>
          <p:cNvPr id="27" name="Slide Number Placeholder 4">
            <a:extLst>
              <a:ext uri="{FF2B5EF4-FFF2-40B4-BE49-F238E27FC236}">
                <a16:creationId xmlns:a16="http://schemas.microsoft.com/office/drawing/2014/main" id="{57677FFC-D751-174C-BE82-2CA7428F2EEC}"/>
              </a:ext>
            </a:extLst>
          </p:cNvPr>
          <p:cNvSpPr>
            <a:spLocks noGrp="1"/>
          </p:cNvSpPr>
          <p:nvPr>
            <p:ph type="sldNum" sz="quarter" idx="12"/>
          </p:nvPr>
        </p:nvSpPr>
        <p:spPr>
          <a:xfrm>
            <a:off x="11720513" y="6499278"/>
            <a:ext cx="412450" cy="365125"/>
          </a:xfrm>
        </p:spPr>
        <p:txBody>
          <a:bodyPr/>
          <a:lstStyle>
            <a:lvl1pPr algn="ctr">
              <a:defRPr sz="1000" b="0" i="0" baseline="0">
                <a:solidFill>
                  <a:schemeClr val="tx1"/>
                </a:solidFill>
                <a:latin typeface="Metropolis Light" pitchFamily="2" charset="77"/>
              </a:defRPr>
            </a:lvl1pPr>
          </a:lstStyle>
          <a:p>
            <a:fld id="{2C7CF21A-03FE-3F4A-99FF-3B2016147EA6}" type="slidenum">
              <a:rPr lang="en-PL" smtClean="0"/>
              <a:pPr/>
              <a:t>‹Nr.›</a:t>
            </a:fld>
            <a:endParaRPr lang="en-PL" sz="1000" dirty="0"/>
          </a:p>
        </p:txBody>
      </p:sp>
      <p:sp>
        <p:nvSpPr>
          <p:cNvPr id="2" name="Rectangle 1">
            <a:extLst>
              <a:ext uri="{FF2B5EF4-FFF2-40B4-BE49-F238E27FC236}">
                <a16:creationId xmlns:a16="http://schemas.microsoft.com/office/drawing/2014/main" id="{C848D056-22F5-DF42-9532-FEDF00621888}"/>
              </a:ext>
            </a:extLst>
          </p:cNvPr>
          <p:cNvSpPr/>
          <p:nvPr userDrawn="1"/>
        </p:nvSpPr>
        <p:spPr>
          <a:xfrm>
            <a:off x="0" y="1574205"/>
            <a:ext cx="859899" cy="1187162"/>
          </a:xfrm>
          <a:prstGeom prst="rect">
            <a:avLst/>
          </a:prstGeom>
          <a:solidFill>
            <a:srgbClr val="00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L"/>
          </a:p>
        </p:txBody>
      </p:sp>
    </p:spTree>
    <p:extLst>
      <p:ext uri="{BB962C8B-B14F-4D97-AF65-F5344CB8AC3E}">
        <p14:creationId xmlns:p14="http://schemas.microsoft.com/office/powerpoint/2010/main" val="4253399437"/>
      </p:ext>
    </p:extLst>
  </p:cSld>
  <p:clrMapOvr>
    <a:masterClrMapping/>
  </p:clrMapOvr>
  <p:extLst>
    <p:ext uri="{DCECCB84-F9BA-43D5-87BE-67443E8EF086}">
      <p15:sldGuideLst xmlns:p15="http://schemas.microsoft.com/office/powerpoint/2012/main">
        <p15:guide id="1" orient="horz" pos="595" userDrawn="1">
          <p15:clr>
            <a:srgbClr val="FBAE40"/>
          </p15:clr>
        </p15:guide>
        <p15:guide id="2" pos="347"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Metropolis Medium" pitchFamily="2" charset="77"/>
              </a:defRPr>
            </a:lvl1pPr>
          </a:lstStyle>
          <a:p>
            <a:fld id="{998053D5-FE0E-114E-ACDF-930CE34B8D27}" type="datetime1">
              <a:rPr lang="pl-PL" smtClean="0"/>
              <a:pPr/>
              <a:t>11.05.2021</a:t>
            </a:fld>
            <a:endParaRPr lang="en-PL"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Metropolis Medium" pitchFamily="2" charset="77"/>
              </a:defRPr>
            </a:lvl1pPr>
          </a:lstStyle>
          <a:p>
            <a:endParaRPr lang="en-PL"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Metropolis Medium" pitchFamily="2" charset="77"/>
              </a:defRPr>
            </a:lvl1pPr>
          </a:lstStyle>
          <a:p>
            <a:fld id="{2C7CF21A-03FE-3F4A-99FF-3B2016147EA6}" type="slidenum">
              <a:rPr lang="en-PL" smtClean="0"/>
              <a:pPr/>
              <a:t>‹Nr.›</a:t>
            </a:fld>
            <a:endParaRPr lang="en-PL" dirty="0"/>
          </a:p>
        </p:txBody>
      </p:sp>
    </p:spTree>
    <p:extLst>
      <p:ext uri="{BB962C8B-B14F-4D97-AF65-F5344CB8AC3E}">
        <p14:creationId xmlns:p14="http://schemas.microsoft.com/office/powerpoint/2010/main" val="2009253905"/>
      </p:ext>
    </p:extLst>
  </p:cSld>
  <p:clrMap bg1="lt1" tx1="dk1" bg2="lt2" tx2="dk2" accent1="accent1" accent2="accent2" accent3="accent3" accent4="accent4" accent5="accent5" accent6="accent6" hlink="hlink" folHlink="folHlink"/>
  <p:sldLayoutIdLst>
    <p:sldLayoutId id="2147483704" r:id="rId1"/>
    <p:sldLayoutId id="2147483724" r:id="rId2"/>
    <p:sldLayoutId id="2147483723" r:id="rId3"/>
    <p:sldLayoutId id="2147483722" r:id="rId4"/>
    <p:sldLayoutId id="2147483712" r:id="rId5"/>
    <p:sldLayoutId id="2147483697" r:id="rId6"/>
    <p:sldLayoutId id="2147483710" r:id="rId7"/>
    <p:sldLayoutId id="2147483705" r:id="rId8"/>
    <p:sldLayoutId id="2147483719" r:id="rId9"/>
    <p:sldLayoutId id="2147483718" r:id="rId10"/>
    <p:sldLayoutId id="2147483721" r:id="rId11"/>
    <p:sldLayoutId id="2147483713" r:id="rId12"/>
    <p:sldLayoutId id="2147483720" r:id="rId13"/>
    <p:sldLayoutId id="2147483717" r:id="rId14"/>
    <p:sldLayoutId id="2147483714" r:id="rId15"/>
    <p:sldLayoutId id="2147483698" r:id="rId16"/>
    <p:sldLayoutId id="2147483715" r:id="rId17"/>
    <p:sldLayoutId id="2147483716" r:id="rId18"/>
    <p:sldLayoutId id="2147483703" r:id="rId19"/>
    <p:sldLayoutId id="2147483700" r:id="rId20"/>
    <p:sldLayoutId id="2147483701" r:id="rId21"/>
    <p:sldLayoutId id="2147483702" r:id="rId22"/>
    <p:sldLayoutId id="2147483686" r:id="rId23"/>
    <p:sldLayoutId id="2147483687" r:id="rId24"/>
    <p:sldLayoutId id="2147483688" r:id="rId25"/>
    <p:sldLayoutId id="2147483689" r:id="rId26"/>
    <p:sldLayoutId id="2147483690" r:id="rId27"/>
    <p:sldLayoutId id="2147483691" r:id="rId28"/>
    <p:sldLayoutId id="2147483692" r:id="rId29"/>
    <p:sldLayoutId id="2147483693" r:id="rId30"/>
    <p:sldLayoutId id="2147483694" r:id="rId31"/>
    <p:sldLayoutId id="2147483695" r:id="rId32"/>
  </p:sldLayoutIdLst>
  <p:hf hdr="0" ftr="0" dt="0"/>
  <p:txStyles>
    <p:titleStyle>
      <a:lvl1pPr algn="l" defTabSz="914400" rtl="0" eaLnBrk="1" latinLnBrk="0" hangingPunct="1">
        <a:lnSpc>
          <a:spcPct val="90000"/>
        </a:lnSpc>
        <a:spcBef>
          <a:spcPct val="0"/>
        </a:spcBef>
        <a:buNone/>
        <a:defRPr sz="4400" b="0" i="0" kern="1200">
          <a:solidFill>
            <a:schemeClr val="tx1"/>
          </a:solidFill>
          <a:latin typeface="Metropolis"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Metropolis Med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Metropolis Med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Metropolis Med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Med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Med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mailto:katharina.wohlfarth@isi.fraunhofer.de" TargetMode="Externa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6.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Project </a:t>
            </a:r>
            <a:r>
              <a:rPr lang="de-DE" dirty="0" err="1" smtClean="0"/>
              <a:t>Introduction</a:t>
            </a:r>
            <a:endParaRPr lang="de-DE" dirty="0"/>
          </a:p>
        </p:txBody>
      </p:sp>
      <p:sp>
        <p:nvSpPr>
          <p:cNvPr id="3" name="Untertitel 2"/>
          <p:cNvSpPr>
            <a:spLocks noGrp="1"/>
          </p:cNvSpPr>
          <p:nvPr>
            <p:ph type="subTitle" idx="1"/>
          </p:nvPr>
        </p:nvSpPr>
        <p:spPr/>
        <p:txBody>
          <a:bodyPr/>
          <a:lstStyle/>
          <a:p>
            <a:r>
              <a:rPr lang="en-US" dirty="0"/>
              <a:t>Covenant of Mayors Investment Forum - Energy Efficiency Finance Market Place 2021</a:t>
            </a:r>
            <a:endParaRPr lang="de-DE" dirty="0"/>
          </a:p>
        </p:txBody>
      </p:sp>
      <p:pic>
        <p:nvPicPr>
          <p:cNvPr id="5" name="Picture 1689660847" title="Bildergebnis für wise europa&quot;"/>
          <p:cNvPicPr/>
          <p:nvPr/>
        </p:nvPicPr>
        <p:blipFill rotWithShape="1">
          <a:blip r:embed="rId2" cstate="print">
            <a:extLst>
              <a:ext uri="{28A0092B-C50C-407E-A947-70E740481C1C}">
                <a14:useLocalDpi xmlns:a14="http://schemas.microsoft.com/office/drawing/2010/main" val="0"/>
              </a:ext>
            </a:extLst>
          </a:blip>
          <a:srcRect l="12172" t="17701" r="10873" b="18098"/>
          <a:stretch/>
        </p:blipFill>
        <p:spPr>
          <a:xfrm>
            <a:off x="9732415" y="5369675"/>
            <a:ext cx="841604" cy="380125"/>
          </a:xfrm>
          <a:prstGeom prst="rect">
            <a:avLst/>
          </a:prstGeom>
        </p:spPr>
      </p:pic>
      <p:pic>
        <p:nvPicPr>
          <p:cNvPr id="7" name="Picture 1361159554" title="Bildergebnis für fraunhofer isi&quot;"/>
          <p:cNvPicPr/>
          <p:nvPr/>
        </p:nvPicPr>
        <p:blipFill rotWithShape="1">
          <a:blip r:embed="rId3">
            <a:extLst>
              <a:ext uri="{28A0092B-C50C-407E-A947-70E740481C1C}">
                <a14:useLocalDpi xmlns:a14="http://schemas.microsoft.com/office/drawing/2010/main" val="0"/>
              </a:ext>
            </a:extLst>
          </a:blip>
          <a:srcRect l="12527" t="14317" r="12268" b="6869"/>
          <a:stretch/>
        </p:blipFill>
        <p:spPr>
          <a:xfrm>
            <a:off x="1505350" y="5350762"/>
            <a:ext cx="1160005" cy="348111"/>
          </a:xfrm>
          <a:prstGeom prst="rect">
            <a:avLst/>
          </a:prstGeom>
        </p:spPr>
      </p:pic>
      <p:pic>
        <p:nvPicPr>
          <p:cNvPr id="8" name="Picture 943815930"/>
          <p:cNvPicPr/>
          <p:nvPr/>
        </p:nvPicPr>
        <p:blipFill>
          <a:blip r:embed="rId4">
            <a:extLst>
              <a:ext uri="{28A0092B-C50C-407E-A947-70E740481C1C}">
                <a14:useLocalDpi xmlns:a14="http://schemas.microsoft.com/office/drawing/2010/main" val="0"/>
              </a:ext>
            </a:extLst>
          </a:blip>
          <a:stretch>
            <a:fillRect/>
          </a:stretch>
        </p:blipFill>
        <p:spPr>
          <a:xfrm>
            <a:off x="2809790" y="5350762"/>
            <a:ext cx="1263724" cy="348111"/>
          </a:xfrm>
          <a:prstGeom prst="rect">
            <a:avLst/>
          </a:prstGeom>
          <a:solidFill>
            <a:schemeClr val="bg1"/>
          </a:solidFill>
        </p:spPr>
      </p:pic>
      <p:pic>
        <p:nvPicPr>
          <p:cNvPr id="10" name="Grafik 9"/>
          <p:cNvPicPr>
            <a:picLocks noChangeAspect="1"/>
          </p:cNvPicPr>
          <p:nvPr/>
        </p:nvPicPr>
        <p:blipFill>
          <a:blip r:embed="rId5"/>
          <a:stretch>
            <a:fillRect/>
          </a:stretch>
        </p:blipFill>
        <p:spPr>
          <a:xfrm>
            <a:off x="6890828" y="5362414"/>
            <a:ext cx="1274174" cy="385704"/>
          </a:xfrm>
          <a:prstGeom prst="rect">
            <a:avLst/>
          </a:prstGeom>
        </p:spPr>
      </p:pic>
      <p:pic>
        <p:nvPicPr>
          <p:cNvPr id="11" name="Grafik 10"/>
          <p:cNvPicPr>
            <a:picLocks noChangeAspect="1"/>
          </p:cNvPicPr>
          <p:nvPr/>
        </p:nvPicPr>
        <p:blipFill>
          <a:blip r:embed="rId6"/>
          <a:stretch>
            <a:fillRect/>
          </a:stretch>
        </p:blipFill>
        <p:spPr>
          <a:xfrm>
            <a:off x="8301311" y="5369675"/>
            <a:ext cx="1294795" cy="374052"/>
          </a:xfrm>
          <a:prstGeom prst="rect">
            <a:avLst/>
          </a:prstGeom>
        </p:spPr>
      </p:pic>
      <p:pic>
        <p:nvPicPr>
          <p:cNvPr id="13" name="Grafik 12"/>
          <p:cNvPicPr>
            <a:picLocks noChangeAspect="1"/>
          </p:cNvPicPr>
          <p:nvPr/>
        </p:nvPicPr>
        <p:blipFill>
          <a:blip r:embed="rId7"/>
          <a:stretch>
            <a:fillRect/>
          </a:stretch>
        </p:blipFill>
        <p:spPr>
          <a:xfrm>
            <a:off x="4221471" y="5350762"/>
            <a:ext cx="1138591" cy="392965"/>
          </a:xfrm>
          <a:prstGeom prst="rect">
            <a:avLst/>
          </a:prstGeom>
        </p:spPr>
      </p:pic>
      <p:pic>
        <p:nvPicPr>
          <p:cNvPr id="14" name="Grafik 13"/>
          <p:cNvPicPr>
            <a:picLocks noChangeAspect="1"/>
          </p:cNvPicPr>
          <p:nvPr/>
        </p:nvPicPr>
        <p:blipFill>
          <a:blip r:embed="rId8"/>
          <a:stretch>
            <a:fillRect/>
          </a:stretch>
        </p:blipFill>
        <p:spPr>
          <a:xfrm>
            <a:off x="5508019" y="5346369"/>
            <a:ext cx="1245423" cy="401749"/>
          </a:xfrm>
          <a:prstGeom prst="rect">
            <a:avLst/>
          </a:prstGeom>
        </p:spPr>
      </p:pic>
      <p:sp>
        <p:nvSpPr>
          <p:cNvPr id="15" name="Textfeld 14"/>
          <p:cNvSpPr txBox="1"/>
          <p:nvPr/>
        </p:nvSpPr>
        <p:spPr>
          <a:xfrm rot="2068585">
            <a:off x="2356673" y="2355012"/>
            <a:ext cx="7548113" cy="3154710"/>
          </a:xfrm>
          <a:prstGeom prst="rect">
            <a:avLst/>
          </a:prstGeom>
          <a:noFill/>
        </p:spPr>
        <p:txBody>
          <a:bodyPr wrap="square" rtlCol="0">
            <a:spAutoFit/>
          </a:bodyPr>
          <a:lstStyle/>
          <a:p>
            <a:r>
              <a:rPr lang="de-DE" sz="19900" dirty="0" smtClean="0">
                <a:solidFill>
                  <a:srgbClr val="FF0000"/>
                </a:solidFill>
              </a:rPr>
              <a:t>DRAFT</a:t>
            </a:r>
            <a:endParaRPr lang="de-DE" sz="19900" dirty="0">
              <a:solidFill>
                <a:srgbClr val="FF0000"/>
              </a:solidFill>
            </a:endParaRPr>
          </a:p>
        </p:txBody>
      </p:sp>
    </p:spTree>
    <p:extLst>
      <p:ext uri="{BB962C8B-B14F-4D97-AF65-F5344CB8AC3E}">
        <p14:creationId xmlns:p14="http://schemas.microsoft.com/office/powerpoint/2010/main" val="39690359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
          <p:cNvSpPr>
            <a:spLocks noGrp="1"/>
          </p:cNvSpPr>
          <p:nvPr>
            <p:ph type="ctrTitle"/>
          </p:nvPr>
        </p:nvSpPr>
        <p:spPr>
          <a:xfrm>
            <a:off x="353683" y="927491"/>
            <a:ext cx="4729980" cy="334866"/>
          </a:xfrm>
        </p:spPr>
        <p:txBody>
          <a:bodyPr>
            <a:normAutofit/>
          </a:bodyPr>
          <a:lstStyle/>
          <a:p>
            <a:r>
              <a:rPr lang="en-GB" sz="1800" b="1" dirty="0" smtClean="0">
                <a:solidFill>
                  <a:schemeClr val="accent2"/>
                </a:solidFill>
              </a:rPr>
              <a:t/>
            </a:r>
            <a:br>
              <a:rPr lang="en-GB" sz="1800" b="1" dirty="0" smtClean="0">
                <a:solidFill>
                  <a:schemeClr val="accent2"/>
                </a:solidFill>
              </a:rPr>
            </a:br>
            <a:r>
              <a:rPr lang="en-GB" sz="1800" dirty="0" smtClean="0">
                <a:solidFill>
                  <a:schemeClr val="accent2"/>
                </a:solidFill>
              </a:rPr>
              <a:t>EU-wide figures per year as of 2030</a:t>
            </a:r>
            <a:endParaRPr lang="en-GB" sz="1800" dirty="0">
              <a:solidFill>
                <a:schemeClr val="accent2"/>
              </a:solidFill>
            </a:endParaRPr>
          </a:p>
        </p:txBody>
      </p:sp>
      <p:sp>
        <p:nvSpPr>
          <p:cNvPr id="12" name="TextBox 7"/>
          <p:cNvSpPr txBox="1"/>
          <p:nvPr/>
        </p:nvSpPr>
        <p:spPr>
          <a:xfrm>
            <a:off x="3461113" y="1374942"/>
            <a:ext cx="5813285" cy="646331"/>
          </a:xfrm>
          <a:prstGeom prst="rect">
            <a:avLst/>
          </a:prstGeom>
          <a:noFill/>
          <a:ln>
            <a:noFill/>
          </a:ln>
        </p:spPr>
        <p:txBody>
          <a:bodyPr wrap="square" rtlCol="0">
            <a:spAutoFit/>
          </a:bodyPr>
          <a:lstStyle/>
          <a:p>
            <a:r>
              <a:rPr lang="en-US" sz="1200" dirty="0">
                <a:latin typeface="Titillium WebRegular"/>
                <a:cs typeface="Titillium WebRegular"/>
              </a:rPr>
              <a:t>Annualized investment in 2015-2030: 94.6 </a:t>
            </a:r>
            <a:r>
              <a:rPr lang="en-US" sz="1200" dirty="0" err="1">
                <a:latin typeface="Titillium WebRegular"/>
                <a:cs typeface="Titillium WebRegular"/>
              </a:rPr>
              <a:t>bn</a:t>
            </a:r>
            <a:r>
              <a:rPr lang="en-US" sz="1200" dirty="0">
                <a:latin typeface="Titillium WebRegular"/>
                <a:cs typeface="Titillium WebRegular"/>
              </a:rPr>
              <a:t> EUR/year</a:t>
            </a:r>
          </a:p>
          <a:p>
            <a:r>
              <a:rPr lang="en-US" sz="1200" dirty="0">
                <a:latin typeface="Titillium WebRegular"/>
                <a:cs typeface="Titillium WebRegular"/>
              </a:rPr>
              <a:t>Energy savings: 1647 </a:t>
            </a:r>
            <a:r>
              <a:rPr lang="en-US" sz="1200" dirty="0" err="1">
                <a:latin typeface="Titillium WebRegular"/>
                <a:cs typeface="Titillium WebRegular"/>
              </a:rPr>
              <a:t>TWh</a:t>
            </a:r>
            <a:r>
              <a:rPr lang="en-US" sz="1200" dirty="0">
                <a:latin typeface="Titillium WebRegular"/>
                <a:cs typeface="Titillium WebRegular"/>
              </a:rPr>
              <a:t>/year</a:t>
            </a:r>
            <a:endParaRPr lang="en-US" sz="1200" dirty="0">
              <a:latin typeface="Titillium WebRegular"/>
              <a:cs typeface="Titillium WebRegular"/>
            </a:endParaRPr>
          </a:p>
          <a:p>
            <a:r>
              <a:rPr lang="en-US" sz="1200" dirty="0">
                <a:latin typeface="Titillium WebRegular"/>
                <a:cs typeface="Titillium WebRegular"/>
              </a:rPr>
              <a:t>Avoided climate change emissions: </a:t>
            </a:r>
            <a:r>
              <a:rPr lang="en-GB" sz="1200" dirty="0">
                <a:latin typeface="Titillium WebRegular"/>
                <a:cs typeface="Titillium WebRegular"/>
              </a:rPr>
              <a:t>360</a:t>
            </a:r>
            <a:r>
              <a:rPr lang="en-GB" sz="1200" dirty="0">
                <a:latin typeface="Titillium WebRegular"/>
                <a:cs typeface="Titillium WebRegular"/>
              </a:rPr>
              <a:t>–500 Mt CO</a:t>
            </a:r>
            <a:r>
              <a:rPr lang="en-GB" sz="1200" baseline="-25000" dirty="0">
                <a:latin typeface="Titillium WebRegular"/>
                <a:cs typeface="Titillium WebRegular"/>
              </a:rPr>
              <a:t>2</a:t>
            </a:r>
            <a:r>
              <a:rPr lang="en-GB" sz="1200" dirty="0">
                <a:latin typeface="Titillium WebRegular"/>
                <a:cs typeface="Titillium WebRegular"/>
              </a:rPr>
              <a:t>eq</a:t>
            </a:r>
            <a:r>
              <a:rPr lang="en-US" sz="1200" dirty="0">
                <a:latin typeface="Titillium WebRegular"/>
                <a:cs typeface="Titillium WebRegular"/>
              </a:rPr>
              <a:t> </a:t>
            </a:r>
          </a:p>
        </p:txBody>
      </p:sp>
      <p:sp>
        <p:nvSpPr>
          <p:cNvPr id="17" name="Left Brace 9"/>
          <p:cNvSpPr/>
          <p:nvPr/>
        </p:nvSpPr>
        <p:spPr>
          <a:xfrm rot="5400000">
            <a:off x="3718555" y="-1455834"/>
            <a:ext cx="205412" cy="7257263"/>
          </a:xfrm>
          <a:prstGeom prst="leftBrace">
            <a:avLst>
              <a:gd name="adj1" fmla="val 8333"/>
              <a:gd name="adj2" fmla="val 50100"/>
            </a:avLst>
          </a:prstGeom>
          <a:noFill/>
          <a:ln w="12700" cap="flat" cmpd="sng">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graphicFrame>
        <p:nvGraphicFramePr>
          <p:cNvPr id="18" name="Table 3"/>
          <p:cNvGraphicFramePr>
            <a:graphicFrameLocks noGrp="1"/>
          </p:cNvGraphicFramePr>
          <p:nvPr>
            <p:extLst>
              <p:ext uri="{D42A27DB-BD31-4B8C-83A1-F6EECF244321}">
                <p14:modId xmlns:p14="http://schemas.microsoft.com/office/powerpoint/2010/main" val="1360643117"/>
              </p:ext>
            </p:extLst>
          </p:nvPr>
        </p:nvGraphicFramePr>
        <p:xfrm>
          <a:off x="187559" y="2676550"/>
          <a:ext cx="7207953" cy="4102994"/>
        </p:xfrm>
        <a:graphic>
          <a:graphicData uri="http://schemas.openxmlformats.org/drawingml/2006/table">
            <a:tbl>
              <a:tblPr firstRow="1" bandRow="1">
                <a:tableStyleId>{5C22544A-7EE6-4342-B048-85BDC9FD1C3A}</a:tableStyleId>
              </a:tblPr>
              <a:tblGrid>
                <a:gridCol w="1807429">
                  <a:extLst>
                    <a:ext uri="{9D8B030D-6E8A-4147-A177-3AD203B41FA5}">
                      <a16:colId xmlns:a16="http://schemas.microsoft.com/office/drawing/2014/main" val="20000"/>
                    </a:ext>
                  </a:extLst>
                </a:gridCol>
                <a:gridCol w="1838314">
                  <a:extLst>
                    <a:ext uri="{9D8B030D-6E8A-4147-A177-3AD203B41FA5}">
                      <a16:colId xmlns:a16="http://schemas.microsoft.com/office/drawing/2014/main" val="20001"/>
                    </a:ext>
                  </a:extLst>
                </a:gridCol>
                <a:gridCol w="1629893">
                  <a:extLst>
                    <a:ext uri="{9D8B030D-6E8A-4147-A177-3AD203B41FA5}">
                      <a16:colId xmlns:a16="http://schemas.microsoft.com/office/drawing/2014/main" val="20002"/>
                    </a:ext>
                  </a:extLst>
                </a:gridCol>
                <a:gridCol w="1932317">
                  <a:extLst>
                    <a:ext uri="{9D8B030D-6E8A-4147-A177-3AD203B41FA5}">
                      <a16:colId xmlns:a16="http://schemas.microsoft.com/office/drawing/2014/main" val="20003"/>
                    </a:ext>
                  </a:extLst>
                </a:gridCol>
              </a:tblGrid>
              <a:tr h="4102994">
                <a:tc>
                  <a:txBody>
                    <a:bodyPr/>
                    <a:lstStyle/>
                    <a:p>
                      <a:pPr>
                        <a:buFont typeface="Wingdings" charset="2"/>
                        <a:buNone/>
                      </a:pPr>
                      <a:r>
                        <a:rPr lang="en-GB" sz="1400" b="0" kern="1200" smtClean="0">
                          <a:solidFill>
                            <a:srgbClr val="5E695C"/>
                          </a:solidFill>
                          <a:latin typeface="Titillium WebRegular"/>
                          <a:ea typeface="+mn-ea"/>
                          <a:cs typeface="Titillium WebRegular"/>
                        </a:rPr>
                        <a:t>300Mt </a:t>
                      </a:r>
                      <a:r>
                        <a:rPr lang="en-GB" sz="1400" b="0" kern="1200" dirty="0" smtClean="0">
                          <a:solidFill>
                            <a:srgbClr val="5E695C"/>
                          </a:solidFill>
                          <a:latin typeface="Titillium WebRegular"/>
                          <a:ea typeface="+mn-ea"/>
                          <a:cs typeface="Titillium WebRegular"/>
                        </a:rPr>
                        <a:t>avoided direct CO</a:t>
                      </a:r>
                      <a:r>
                        <a:rPr lang="en-GB" sz="1400" b="0" kern="1200" baseline="-25000" dirty="0" smtClean="0">
                          <a:solidFill>
                            <a:srgbClr val="5E695C"/>
                          </a:solidFill>
                          <a:latin typeface="Titillium WebRegular"/>
                          <a:ea typeface="+mn-ea"/>
                          <a:cs typeface="Titillium WebRegular"/>
                        </a:rPr>
                        <a:t>2</a:t>
                      </a:r>
                      <a:r>
                        <a:rPr lang="en-GB" sz="1400" b="0" kern="1200" dirty="0" smtClean="0">
                          <a:solidFill>
                            <a:srgbClr val="5E695C"/>
                          </a:solidFill>
                          <a:latin typeface="Titillium WebRegular"/>
                          <a:ea typeface="+mn-ea"/>
                          <a:cs typeface="Titillium WebRegular"/>
                        </a:rPr>
                        <a:t>eq emissions (</a:t>
                      </a:r>
                      <a:r>
                        <a:rPr lang="en-GB" sz="1400" b="0" kern="1200" baseline="0" dirty="0" smtClean="0">
                          <a:solidFill>
                            <a:srgbClr val="C8003F"/>
                          </a:solidFill>
                          <a:latin typeface="Titillium WebRegular"/>
                          <a:ea typeface="+mn-ea"/>
                          <a:cs typeface="Titillium WebRegular"/>
                        </a:rPr>
                        <a:t>17 bn </a:t>
                      </a:r>
                      <a:r>
                        <a:rPr lang="en-GB" sz="1400" b="0" kern="1200" baseline="0" smtClean="0">
                          <a:solidFill>
                            <a:srgbClr val="C8003F"/>
                          </a:solidFill>
                          <a:latin typeface="Titillium WebRegular"/>
                          <a:ea typeface="+mn-ea"/>
                          <a:cs typeface="Titillium WebRegular"/>
                        </a:rPr>
                        <a:t>€</a:t>
                      </a:r>
                      <a:r>
                        <a:rPr lang="en-GB" sz="1400" b="0" kern="1200" smtClean="0">
                          <a:solidFill>
                            <a:srgbClr val="5E695C"/>
                          </a:solidFill>
                          <a:latin typeface="Titillium WebRegular"/>
                          <a:ea typeface="+mn-ea"/>
                          <a:cs typeface="Titillium WebRegular"/>
                        </a:rPr>
                        <a:t>)</a:t>
                      </a:r>
                    </a:p>
                    <a:p>
                      <a:pPr>
                        <a:buFont typeface="Wingdings" charset="2"/>
                        <a:buNone/>
                      </a:pPr>
                      <a:endParaRPr lang="en-GB" sz="1400" b="0" baseline="0" smtClean="0">
                        <a:solidFill>
                          <a:schemeClr val="accent1"/>
                        </a:solidFill>
                        <a:latin typeface="Titillium WebRegular"/>
                        <a:cs typeface="Titillium WebRegular"/>
                      </a:endParaRPr>
                    </a:p>
                    <a:p>
                      <a:pPr marL="0" marR="0" lvl="0" indent="0" algn="l" defTabSz="914400" rtl="0" eaLnBrk="1" fontAlgn="auto" latinLnBrk="0" hangingPunct="1">
                        <a:lnSpc>
                          <a:spcPct val="100000"/>
                        </a:lnSpc>
                        <a:spcBef>
                          <a:spcPts val="0"/>
                        </a:spcBef>
                        <a:spcAft>
                          <a:spcPts val="0"/>
                        </a:spcAft>
                        <a:buClrTx/>
                        <a:buSzTx/>
                        <a:buFont typeface="Wingdings" charset="2"/>
                        <a:buNone/>
                        <a:tabLst/>
                        <a:defRPr/>
                      </a:pPr>
                      <a:r>
                        <a:rPr lang="en-GB" sz="1400" b="0" smtClean="0">
                          <a:solidFill>
                            <a:srgbClr val="5E695C"/>
                          </a:solidFill>
                          <a:latin typeface="Titillium WebRegular"/>
                          <a:cs typeface="Titillium WebRegular"/>
                        </a:rPr>
                        <a:t>850 Mt savings of material resources</a:t>
                      </a:r>
                    </a:p>
                    <a:p>
                      <a:pPr marL="0" marR="0" lvl="0" indent="0" algn="l" defTabSz="914400" rtl="0" eaLnBrk="1" fontAlgn="auto" latinLnBrk="0" hangingPunct="1">
                        <a:lnSpc>
                          <a:spcPct val="100000"/>
                        </a:lnSpc>
                        <a:spcBef>
                          <a:spcPts val="0"/>
                        </a:spcBef>
                        <a:spcAft>
                          <a:spcPts val="0"/>
                        </a:spcAft>
                        <a:buClrTx/>
                        <a:buSzTx/>
                        <a:buFont typeface="Wingdings" charset="2"/>
                        <a:buNone/>
                        <a:tabLst/>
                        <a:defRPr/>
                      </a:pPr>
                      <a:endParaRPr lang="en-GB" sz="1400" b="0" smtClean="0">
                        <a:solidFill>
                          <a:srgbClr val="5E695C"/>
                        </a:solidFill>
                        <a:latin typeface="Titillium WebRegular"/>
                        <a:cs typeface="Titillium WebRegular"/>
                      </a:endParaRPr>
                    </a:p>
                    <a:p>
                      <a:pPr>
                        <a:buFont typeface="Wingdings" charset="2"/>
                        <a:buNone/>
                      </a:pPr>
                      <a:r>
                        <a:rPr lang="en-GB" sz="1400" b="0" smtClean="0">
                          <a:solidFill>
                            <a:srgbClr val="5E695C"/>
                          </a:solidFill>
                          <a:latin typeface="Titillium WebRegular"/>
                          <a:cs typeface="Titillium WebRegular"/>
                        </a:rPr>
                        <a:t>Avoided generation</a:t>
                      </a:r>
                      <a:r>
                        <a:rPr lang="en-GB" sz="1400" b="0" baseline="0" smtClean="0">
                          <a:solidFill>
                            <a:srgbClr val="5E695C"/>
                          </a:solidFill>
                          <a:latin typeface="Titillium WebRegular"/>
                          <a:cs typeface="Titillium WebRegular"/>
                        </a:rPr>
                        <a:t> of power from combustibles 257 TWh</a:t>
                      </a:r>
                    </a:p>
                    <a:p>
                      <a:pPr>
                        <a:buFont typeface="Wingdings" charset="2"/>
                        <a:buNone/>
                      </a:pPr>
                      <a:r>
                        <a:rPr lang="en-GB" sz="1400" b="0" smtClean="0">
                          <a:solidFill>
                            <a:srgbClr val="5E695C"/>
                          </a:solidFill>
                          <a:latin typeface="Titillium WebRegular"/>
                          <a:cs typeface="Titillium WebRegular"/>
                        </a:rPr>
                        <a:t>(</a:t>
                      </a:r>
                      <a:r>
                        <a:rPr lang="en-GB" sz="1400" b="0" smtClean="0">
                          <a:solidFill>
                            <a:srgbClr val="C8003F"/>
                          </a:solidFill>
                          <a:latin typeface="Titillium WebRegular"/>
                          <a:cs typeface="Titillium WebRegular"/>
                        </a:rPr>
                        <a:t>10 bn </a:t>
                      </a:r>
                      <a:r>
                        <a:rPr lang="en-GB" sz="1400" b="0" baseline="0" smtClean="0">
                          <a:solidFill>
                            <a:srgbClr val="C8003F"/>
                          </a:solidFill>
                          <a:latin typeface="Titillium WebRegular"/>
                          <a:cs typeface="Titillium WebRegular"/>
                        </a:rPr>
                        <a:t>€ of</a:t>
                      </a:r>
                      <a:r>
                        <a:rPr lang="en-GB" sz="1400" b="0" smtClean="0">
                          <a:solidFill>
                            <a:srgbClr val="C8003F"/>
                          </a:solidFill>
                          <a:latin typeface="Titillium WebRegular"/>
                          <a:cs typeface="Titillium WebRegular"/>
                        </a:rPr>
                        <a:t> avoided investment</a:t>
                      </a:r>
                      <a:r>
                        <a:rPr lang="en-GB" sz="1400" b="0" smtClean="0">
                          <a:solidFill>
                            <a:srgbClr val="5E695C"/>
                          </a:solidFill>
                          <a:latin typeface="Titillium WebRegular"/>
                          <a:cs typeface="Titillium WebRegular"/>
                        </a:rPr>
                        <a:t>)</a:t>
                      </a:r>
                      <a:r>
                        <a:rPr lang="en-GB" sz="1400" b="0" baseline="0" smtClean="0">
                          <a:solidFill>
                            <a:srgbClr val="5E695C"/>
                          </a:solidFill>
                          <a:latin typeface="Titillium WebRegular"/>
                          <a:cs typeface="Titillium WebRegular"/>
                        </a:rPr>
                        <a:t> </a:t>
                      </a:r>
                    </a:p>
                    <a:p>
                      <a:pPr marL="0" marR="0" lvl="0" indent="0" algn="l" defTabSz="914400" rtl="0" eaLnBrk="1" fontAlgn="auto" latinLnBrk="0" hangingPunct="1">
                        <a:lnSpc>
                          <a:spcPct val="100000"/>
                        </a:lnSpc>
                        <a:spcBef>
                          <a:spcPts val="0"/>
                        </a:spcBef>
                        <a:spcAft>
                          <a:spcPts val="0"/>
                        </a:spcAft>
                        <a:buClrTx/>
                        <a:buSzTx/>
                        <a:buFont typeface="Wingdings" charset="2"/>
                        <a:buNone/>
                        <a:tabLst/>
                        <a:defRPr/>
                      </a:pPr>
                      <a:endParaRPr lang="en-GB" sz="1400" b="0" smtClean="0">
                        <a:solidFill>
                          <a:srgbClr val="5E695C"/>
                        </a:solidFill>
                        <a:latin typeface="Titillium WebRegular"/>
                        <a:cs typeface="Titillium WebRegular"/>
                      </a:endParaRPr>
                    </a:p>
                    <a:p>
                      <a:pPr>
                        <a:buFont typeface="Wingdings" charset="2"/>
                        <a:buNone/>
                      </a:pPr>
                      <a:endParaRPr lang="en-GB" sz="1400" b="0" baseline="0" dirty="0" smtClean="0">
                        <a:solidFill>
                          <a:schemeClr val="accent1"/>
                        </a:solidFill>
                        <a:latin typeface="Titillium WebRegular"/>
                        <a:cs typeface="Titillium WebRegular"/>
                      </a:endParaRPr>
                    </a:p>
                  </a:txBody>
                  <a:tcP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400" b="0" dirty="0" smtClean="0">
                          <a:solidFill>
                            <a:srgbClr val="5E695C"/>
                          </a:solidFill>
                          <a:latin typeface="Titillium WebRegular"/>
                          <a:cs typeface="Titillium WebRegular"/>
                        </a:rPr>
                        <a:t>3,000</a:t>
                      </a:r>
                      <a:r>
                        <a:rPr lang="en-GB" sz="1400" b="0" baseline="0" dirty="0" smtClean="0">
                          <a:solidFill>
                            <a:srgbClr val="5E695C"/>
                          </a:solidFill>
                          <a:latin typeface="Titillium WebRegular"/>
                          <a:cs typeface="Titillium WebRegular"/>
                        </a:rPr>
                        <a:t>-24,000 avoided premature deaths due to indoor cold </a:t>
                      </a:r>
                    </a:p>
                    <a:p>
                      <a:pPr marL="0" marR="0" indent="0" algn="l" defTabSz="457200" rtl="0" eaLnBrk="1" fontAlgn="auto" latinLnBrk="0" hangingPunct="1">
                        <a:lnSpc>
                          <a:spcPct val="100000"/>
                        </a:lnSpc>
                        <a:spcBef>
                          <a:spcPts val="0"/>
                        </a:spcBef>
                        <a:spcAft>
                          <a:spcPts val="0"/>
                        </a:spcAft>
                        <a:buClrTx/>
                        <a:buSzTx/>
                        <a:buFontTx/>
                        <a:buNone/>
                        <a:tabLst/>
                        <a:defRPr/>
                      </a:pPr>
                      <a:r>
                        <a:rPr lang="en-GB" sz="1400" b="0" baseline="0" dirty="0" smtClean="0">
                          <a:solidFill>
                            <a:srgbClr val="5E695C"/>
                          </a:solidFill>
                          <a:latin typeface="Titillium WebRegular"/>
                          <a:cs typeface="Titillium WebRegular"/>
                        </a:rPr>
                        <a:t>(</a:t>
                      </a:r>
                      <a:r>
                        <a:rPr lang="en-GB" sz="1400" b="0" baseline="0" dirty="0" smtClean="0">
                          <a:solidFill>
                            <a:srgbClr val="C8003F"/>
                          </a:solidFill>
                          <a:latin typeface="Titillium WebRegular"/>
                          <a:cs typeface="Titillium WebRegular"/>
                        </a:rPr>
                        <a:t>323 </a:t>
                      </a:r>
                      <a:r>
                        <a:rPr lang="en-GB" sz="1400" b="0" baseline="0" dirty="0" err="1" smtClean="0">
                          <a:solidFill>
                            <a:srgbClr val="C8003F"/>
                          </a:solidFill>
                          <a:latin typeface="Titillium WebRegular"/>
                          <a:cs typeface="Titillium WebRegular"/>
                        </a:rPr>
                        <a:t>mn</a:t>
                      </a:r>
                      <a:r>
                        <a:rPr lang="en-GB" sz="1400" b="0" baseline="0" dirty="0" smtClean="0">
                          <a:solidFill>
                            <a:srgbClr val="C8003F"/>
                          </a:solidFill>
                          <a:latin typeface="Titillium WebRegular"/>
                          <a:cs typeface="Titillium WebRegular"/>
                        </a:rPr>
                        <a:t> EUR-2.5 </a:t>
                      </a:r>
                      <a:r>
                        <a:rPr lang="en-GB" sz="1400" b="0" baseline="0" dirty="0" err="1" smtClean="0">
                          <a:solidFill>
                            <a:srgbClr val="C8003F"/>
                          </a:solidFill>
                          <a:latin typeface="Titillium WebRegular"/>
                          <a:cs typeface="Titillium WebRegular"/>
                        </a:rPr>
                        <a:t>bn</a:t>
                      </a:r>
                      <a:r>
                        <a:rPr lang="en-GB" sz="1400" b="0" baseline="0" dirty="0" smtClean="0">
                          <a:solidFill>
                            <a:srgbClr val="C8003F"/>
                          </a:solidFill>
                          <a:latin typeface="Titillium WebRegular"/>
                          <a:cs typeface="Titillium WebRegular"/>
                        </a:rPr>
                        <a:t> €</a:t>
                      </a:r>
                      <a:r>
                        <a:rPr lang="en-GB" sz="1400" b="0" baseline="0" dirty="0" smtClean="0">
                          <a:solidFill>
                            <a:srgbClr val="5E695C"/>
                          </a:solidFill>
                          <a:latin typeface="Titillium WebRegular"/>
                          <a:cs typeface="Titillium WebRegular"/>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400" b="0" baseline="0" dirty="0" smtClean="0">
                        <a:solidFill>
                          <a:srgbClr val="5E695C"/>
                        </a:solidFill>
                        <a:latin typeface="Titillium WebRegular"/>
                        <a:cs typeface="Titillium WebRegular"/>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400" b="0" baseline="0" dirty="0" smtClean="0">
                          <a:solidFill>
                            <a:srgbClr val="5E695C"/>
                          </a:solidFill>
                          <a:latin typeface="Titillium WebRegular"/>
                          <a:cs typeface="Titillium WebRegular"/>
                        </a:rPr>
                        <a:t>2,700-22,300 avoided DALYs due to indoor dampness related asthma </a:t>
                      </a:r>
                    </a:p>
                    <a:p>
                      <a:pPr marL="0" marR="0" indent="0" algn="l" defTabSz="457200" rtl="0" eaLnBrk="1" fontAlgn="auto" latinLnBrk="0" hangingPunct="1">
                        <a:lnSpc>
                          <a:spcPct val="100000"/>
                        </a:lnSpc>
                        <a:spcBef>
                          <a:spcPts val="0"/>
                        </a:spcBef>
                        <a:spcAft>
                          <a:spcPts val="0"/>
                        </a:spcAft>
                        <a:buClrTx/>
                        <a:buSzTx/>
                        <a:buFontTx/>
                        <a:buNone/>
                        <a:tabLst/>
                        <a:defRPr/>
                      </a:pPr>
                      <a:r>
                        <a:rPr lang="en-GB" sz="1400" b="0" baseline="0" dirty="0" smtClean="0">
                          <a:solidFill>
                            <a:srgbClr val="5E695C"/>
                          </a:solidFill>
                          <a:latin typeface="Titillium WebRegular"/>
                          <a:cs typeface="Titillium WebRegular"/>
                        </a:rPr>
                        <a:t>(</a:t>
                      </a:r>
                      <a:r>
                        <a:rPr lang="en-GB" sz="1400" b="0" baseline="0" dirty="0" smtClean="0">
                          <a:solidFill>
                            <a:srgbClr val="C8003F"/>
                          </a:solidFill>
                          <a:latin typeface="Titillium WebRegular"/>
                          <a:cs typeface="Titillium WebRegular"/>
                        </a:rPr>
                        <a:t>338 </a:t>
                      </a:r>
                      <a:r>
                        <a:rPr lang="en-GB" sz="1400" b="0" baseline="0" dirty="0" err="1" smtClean="0">
                          <a:solidFill>
                            <a:srgbClr val="C8003F"/>
                          </a:solidFill>
                          <a:latin typeface="Titillium WebRegular"/>
                          <a:cs typeface="Titillium WebRegular"/>
                        </a:rPr>
                        <a:t>mn</a:t>
                      </a:r>
                      <a:r>
                        <a:rPr lang="en-GB" sz="1400" b="0" baseline="0" dirty="0" smtClean="0">
                          <a:solidFill>
                            <a:srgbClr val="C8003F"/>
                          </a:solidFill>
                          <a:latin typeface="Titillium WebRegular"/>
                          <a:cs typeface="Titillium WebRegular"/>
                        </a:rPr>
                        <a:t> EUR-2.9 </a:t>
                      </a:r>
                      <a:r>
                        <a:rPr lang="en-GB" sz="1400" b="0" baseline="0" dirty="0" err="1" smtClean="0">
                          <a:solidFill>
                            <a:srgbClr val="C8003F"/>
                          </a:solidFill>
                          <a:latin typeface="Titillium WebRegular"/>
                          <a:cs typeface="Titillium WebRegular"/>
                        </a:rPr>
                        <a:t>bn</a:t>
                      </a:r>
                      <a:r>
                        <a:rPr lang="en-GB" sz="1400" b="0" baseline="0" dirty="0" smtClean="0">
                          <a:solidFill>
                            <a:srgbClr val="C8003F"/>
                          </a:solidFill>
                          <a:latin typeface="Titillium WebRegular"/>
                          <a:cs typeface="Titillium WebRegular"/>
                        </a:rPr>
                        <a:t> €</a:t>
                      </a:r>
                      <a:r>
                        <a:rPr lang="en-GB" sz="1400" b="0" baseline="0" dirty="0" smtClean="0">
                          <a:solidFill>
                            <a:srgbClr val="5E695C"/>
                          </a:solidFill>
                          <a:latin typeface="Titillium WebRegular"/>
                          <a:cs typeface="Titillium WebRegular"/>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400" b="0" baseline="0" dirty="0" smtClean="0">
                        <a:solidFill>
                          <a:srgbClr val="5E695C"/>
                        </a:solidFill>
                        <a:latin typeface="Titillium WebRegular"/>
                        <a:cs typeface="Titillium WebRegular"/>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400" b="0" baseline="0" dirty="0" smtClean="0">
                          <a:solidFill>
                            <a:srgbClr val="5E695C"/>
                          </a:solidFill>
                          <a:latin typeface="Titillium WebRegular"/>
                          <a:cs typeface="Titillium WebRegular"/>
                        </a:rPr>
                        <a:t>39mn additional work days (</a:t>
                      </a:r>
                      <a:r>
                        <a:rPr lang="en-GB" sz="1400" b="0" baseline="0" dirty="0" smtClean="0">
                          <a:solidFill>
                            <a:srgbClr val="C8003F"/>
                          </a:solidFill>
                          <a:latin typeface="Titillium WebRegular"/>
                          <a:cs typeface="Titillium WebRegular"/>
                        </a:rPr>
                        <a:t>4.7 </a:t>
                      </a:r>
                      <a:r>
                        <a:rPr lang="en-GB" sz="1400" b="0" baseline="0" dirty="0" err="1" smtClean="0">
                          <a:solidFill>
                            <a:srgbClr val="C8003F"/>
                          </a:solidFill>
                          <a:latin typeface="Titillium WebRegular"/>
                          <a:cs typeface="Titillium WebRegular"/>
                        </a:rPr>
                        <a:t>bn</a:t>
                      </a:r>
                      <a:r>
                        <a:rPr lang="en-GB" sz="1400" b="0" baseline="0" dirty="0" smtClean="0">
                          <a:solidFill>
                            <a:srgbClr val="C8003F"/>
                          </a:solidFill>
                          <a:latin typeface="Titillium WebRegular"/>
                          <a:cs typeface="Titillium WebRegular"/>
                        </a:rPr>
                        <a:t> €</a:t>
                      </a:r>
                      <a:r>
                        <a:rPr lang="en-GB" sz="1400" b="0" baseline="0" dirty="0" smtClean="0">
                          <a:solidFill>
                            <a:srgbClr val="5E695C"/>
                          </a:solidFill>
                          <a:latin typeface="Titillium WebRegular"/>
                          <a:cs typeface="Titillium WebRegular"/>
                        </a:rPr>
                        <a:t>)</a:t>
                      </a:r>
                    </a:p>
                    <a:p>
                      <a:pPr>
                        <a:buFont typeface="Wingdings" charset="2"/>
                        <a:buNone/>
                      </a:pPr>
                      <a:endParaRPr lang="en-GB" sz="1400" b="0" dirty="0" smtClean="0">
                        <a:solidFill>
                          <a:srgbClr val="5E695C"/>
                        </a:solidFill>
                        <a:latin typeface="Titillium WebRegular"/>
                        <a:cs typeface="Titillium WebRegular"/>
                      </a:endParaRPr>
                    </a:p>
                  </a:txBody>
                  <a:tcPr>
                    <a:noFill/>
                  </a:tcPr>
                </a:tc>
                <a:tc>
                  <a:txBody>
                    <a:bodyPr/>
                    <a:lstStyle/>
                    <a:p>
                      <a:pPr>
                        <a:buFont typeface="Wingdings" charset="2"/>
                        <a:buNone/>
                      </a:pPr>
                      <a:endParaRPr lang="en-GB" sz="1400" b="0" baseline="-25000" dirty="0" smtClean="0">
                        <a:solidFill>
                          <a:schemeClr val="accent1"/>
                        </a:solidFill>
                        <a:latin typeface="Titillium WebRegular"/>
                        <a:cs typeface="Titillium WebRegular"/>
                      </a:endParaRPr>
                    </a:p>
                    <a:p>
                      <a:pPr>
                        <a:buFont typeface="Wingdings" charset="2"/>
                        <a:buNone/>
                      </a:pPr>
                      <a:r>
                        <a:rPr lang="de-DE" sz="1400" b="0" kern="1200" dirty="0" smtClean="0">
                          <a:solidFill>
                            <a:srgbClr val="5E695C"/>
                          </a:solidFill>
                          <a:latin typeface="Titillium WebRegular"/>
                          <a:ea typeface="+mn-ea"/>
                          <a:cs typeface="Titillium WebRegular"/>
                        </a:rPr>
                        <a:t>&gt;</a:t>
                      </a:r>
                      <a:r>
                        <a:rPr lang="en-GB" sz="1400" b="0" kern="1200" dirty="0" smtClean="0">
                          <a:solidFill>
                            <a:srgbClr val="5E695C"/>
                          </a:solidFill>
                          <a:latin typeface="Titillium WebRegular"/>
                          <a:ea typeface="+mn-ea"/>
                          <a:cs typeface="Titillium WebRegular"/>
                        </a:rPr>
                        <a:t>10 000 avoided premature</a:t>
                      </a:r>
                    </a:p>
                    <a:p>
                      <a:pPr>
                        <a:buFont typeface="Wingdings" charset="2"/>
                        <a:buNone/>
                      </a:pPr>
                      <a:r>
                        <a:rPr lang="en-GB" sz="1400" b="0" kern="1200" dirty="0" smtClean="0">
                          <a:solidFill>
                            <a:srgbClr val="5E695C"/>
                          </a:solidFill>
                          <a:latin typeface="Titillium WebRegular"/>
                          <a:ea typeface="+mn-ea"/>
                          <a:cs typeface="Titillium WebRegular"/>
                        </a:rPr>
                        <a:t>deaths due to PM</a:t>
                      </a:r>
                      <a:r>
                        <a:rPr lang="en-GB" sz="1400" b="0" kern="1200" baseline="-25000" dirty="0" smtClean="0">
                          <a:solidFill>
                            <a:srgbClr val="5E695C"/>
                          </a:solidFill>
                          <a:latin typeface="Titillium WebRegular"/>
                          <a:ea typeface="+mn-ea"/>
                          <a:cs typeface="Titillium WebRegular"/>
                        </a:rPr>
                        <a:t>2.5</a:t>
                      </a:r>
                      <a:r>
                        <a:rPr lang="en-GB" sz="1400" b="0" kern="1200" dirty="0" smtClean="0">
                          <a:solidFill>
                            <a:srgbClr val="5E695C"/>
                          </a:solidFill>
                          <a:latin typeface="Titillium WebRegular"/>
                          <a:ea typeface="+mn-ea"/>
                          <a:cs typeface="Titillium WebRegular"/>
                        </a:rPr>
                        <a:t> (</a:t>
                      </a:r>
                      <a:r>
                        <a:rPr lang="en-GB" sz="1400" b="0" baseline="0" dirty="0" smtClean="0">
                          <a:solidFill>
                            <a:srgbClr val="C8003F"/>
                          </a:solidFill>
                          <a:latin typeface="Titillium WebRegular"/>
                          <a:cs typeface="Titillium WebRegular"/>
                        </a:rPr>
                        <a:t>460 </a:t>
                      </a:r>
                      <a:r>
                        <a:rPr lang="en-GB" sz="1400" b="0" baseline="0" dirty="0" err="1" smtClean="0">
                          <a:solidFill>
                            <a:srgbClr val="C8003F"/>
                          </a:solidFill>
                          <a:latin typeface="Titillium WebRegular"/>
                          <a:cs typeface="Titillium WebRegular"/>
                        </a:rPr>
                        <a:t>mn</a:t>
                      </a:r>
                      <a:r>
                        <a:rPr lang="en-GB" sz="1400" b="0" baseline="0" dirty="0" smtClean="0">
                          <a:solidFill>
                            <a:srgbClr val="C8003F"/>
                          </a:solidFill>
                          <a:latin typeface="Titillium WebRegular"/>
                          <a:cs typeface="Titillium WebRegular"/>
                        </a:rPr>
                        <a:t> €</a:t>
                      </a:r>
                      <a:r>
                        <a:rPr lang="en-GB" sz="1400" b="0" kern="1200" dirty="0" smtClean="0">
                          <a:solidFill>
                            <a:srgbClr val="5E695C"/>
                          </a:solidFill>
                          <a:latin typeface="Titillium WebRegular"/>
                          <a:ea typeface="+mn-ea"/>
                          <a:cs typeface="Titillium WebRegular"/>
                        </a:rPr>
                        <a:t>)</a:t>
                      </a:r>
                    </a:p>
                    <a:p>
                      <a:pPr marL="0" algn="l" defTabSz="914400" rtl="0" eaLnBrk="1" latinLnBrk="0" hangingPunct="1">
                        <a:buFont typeface="Wingdings" charset="2"/>
                        <a:buNone/>
                      </a:pPr>
                      <a:endParaRPr lang="en-GB" sz="1400" b="0" kern="1200" dirty="0" smtClean="0">
                        <a:solidFill>
                          <a:srgbClr val="5E695C"/>
                        </a:solidFill>
                        <a:latin typeface="Titillium WebRegular"/>
                        <a:ea typeface="+mn-ea"/>
                        <a:cs typeface="Titillium WebRegular"/>
                      </a:endParaRPr>
                    </a:p>
                    <a:p>
                      <a:pPr marL="0" algn="l" defTabSz="914400" rtl="0" eaLnBrk="1" latinLnBrk="0" hangingPunct="1">
                        <a:buFont typeface="Wingdings" charset="2"/>
                        <a:buNone/>
                      </a:pPr>
                      <a:r>
                        <a:rPr lang="en-GB" sz="1400" b="0" kern="1200" dirty="0" smtClean="0">
                          <a:solidFill>
                            <a:srgbClr val="5E695C"/>
                          </a:solidFill>
                          <a:latin typeface="Titillium WebRegular"/>
                          <a:ea typeface="+mn-ea"/>
                          <a:cs typeface="Titillium WebRegular"/>
                        </a:rPr>
                        <a:t>442 avoided premature deaths due to O</a:t>
                      </a:r>
                      <a:r>
                        <a:rPr lang="en-GB" sz="1400" b="0" kern="1200" baseline="-25000" dirty="0" smtClean="0">
                          <a:solidFill>
                            <a:srgbClr val="5E695C"/>
                          </a:solidFill>
                          <a:latin typeface="Titillium WebRegular"/>
                          <a:ea typeface="+mn-ea"/>
                          <a:cs typeface="Titillium WebRegular"/>
                        </a:rPr>
                        <a:t>3</a:t>
                      </a:r>
                    </a:p>
                    <a:p>
                      <a:pPr>
                        <a:buFont typeface="Wingdings" charset="2"/>
                        <a:buNone/>
                      </a:pPr>
                      <a:r>
                        <a:rPr lang="en-GB" sz="1400" b="0" kern="1200" dirty="0" smtClean="0">
                          <a:solidFill>
                            <a:srgbClr val="5E695C"/>
                          </a:solidFill>
                          <a:latin typeface="Titillium WebRegular"/>
                          <a:ea typeface="+mn-ea"/>
                          <a:cs typeface="Titillium WebRegular"/>
                        </a:rPr>
                        <a:t>(</a:t>
                      </a:r>
                      <a:r>
                        <a:rPr lang="en-GB" sz="1400" b="0" baseline="0" dirty="0" smtClean="0">
                          <a:solidFill>
                            <a:srgbClr val="C8003F"/>
                          </a:solidFill>
                          <a:latin typeface="Titillium WebRegular"/>
                          <a:cs typeface="Titillium WebRegular"/>
                        </a:rPr>
                        <a:t>46 </a:t>
                      </a:r>
                      <a:r>
                        <a:rPr lang="en-GB" sz="1400" b="0" baseline="0" dirty="0" err="1" smtClean="0">
                          <a:solidFill>
                            <a:srgbClr val="C8003F"/>
                          </a:solidFill>
                          <a:latin typeface="Titillium WebRegular"/>
                          <a:cs typeface="Titillium WebRegular"/>
                        </a:rPr>
                        <a:t>mn</a:t>
                      </a:r>
                      <a:r>
                        <a:rPr lang="en-GB" sz="1400" b="0" baseline="0" dirty="0" smtClean="0">
                          <a:solidFill>
                            <a:srgbClr val="C8003F"/>
                          </a:solidFill>
                          <a:latin typeface="Titillium WebRegular"/>
                          <a:cs typeface="Titillium WebRegular"/>
                        </a:rPr>
                        <a:t> €</a:t>
                      </a:r>
                      <a:r>
                        <a:rPr lang="en-GB" sz="1400" b="0" kern="1200" dirty="0" smtClean="0">
                          <a:solidFill>
                            <a:srgbClr val="5E695C"/>
                          </a:solidFill>
                          <a:latin typeface="Titillium WebRegular"/>
                          <a:ea typeface="+mn-ea"/>
                          <a:cs typeface="Titillium WebRegular"/>
                        </a:rPr>
                        <a:t>)</a:t>
                      </a:r>
                    </a:p>
                    <a:p>
                      <a:pPr>
                        <a:buFont typeface="Wingdings" charset="2"/>
                        <a:buNone/>
                      </a:pPr>
                      <a:endParaRPr lang="en-GB" sz="1400" b="0" baseline="-25000" dirty="0" smtClean="0">
                        <a:solidFill>
                          <a:schemeClr val="accent1"/>
                        </a:solidFill>
                        <a:latin typeface="Titillium WebRegular"/>
                        <a:cs typeface="Titillium WebRegular"/>
                      </a:endParaRPr>
                    </a:p>
                    <a:p>
                      <a:pPr marL="0" marR="0" indent="0" algn="l" defTabSz="914400" rtl="0" eaLnBrk="1" fontAlgn="auto" latinLnBrk="0" hangingPunct="1">
                        <a:lnSpc>
                          <a:spcPct val="100000"/>
                        </a:lnSpc>
                        <a:spcBef>
                          <a:spcPts val="0"/>
                        </a:spcBef>
                        <a:spcAft>
                          <a:spcPts val="0"/>
                        </a:spcAft>
                        <a:buClrTx/>
                        <a:buSzTx/>
                        <a:buFont typeface="Wingdings" charset="2"/>
                        <a:buNone/>
                        <a:tabLst/>
                        <a:defRPr/>
                      </a:pPr>
                      <a:r>
                        <a:rPr lang="en-GB" sz="1400" b="0" kern="1200" dirty="0" smtClean="0">
                          <a:solidFill>
                            <a:srgbClr val="5E695C"/>
                          </a:solidFill>
                          <a:latin typeface="Titillium WebRegular"/>
                          <a:ea typeface="+mn-ea"/>
                          <a:cs typeface="Titillium WebRegular"/>
                        </a:rPr>
                        <a:t>230 000 YOLLs of</a:t>
                      </a:r>
                    </a:p>
                    <a:p>
                      <a:pPr marL="0" algn="l" defTabSz="914400" rtl="0" eaLnBrk="1" latinLnBrk="0" hangingPunct="1">
                        <a:buFont typeface="Wingdings" charset="2"/>
                        <a:buNone/>
                      </a:pPr>
                      <a:r>
                        <a:rPr lang="en-GB" sz="1400" b="0" kern="1200" dirty="0" smtClean="0">
                          <a:solidFill>
                            <a:srgbClr val="5E695C"/>
                          </a:solidFill>
                          <a:latin typeface="Titillium WebRegular"/>
                          <a:ea typeface="+mn-ea"/>
                          <a:cs typeface="Titillium WebRegular"/>
                        </a:rPr>
                        <a:t>avoided life expectancy loss  (</a:t>
                      </a:r>
                      <a:r>
                        <a:rPr lang="en-GB" sz="1400" b="0" baseline="0" dirty="0" smtClean="0">
                          <a:solidFill>
                            <a:srgbClr val="C8003F"/>
                          </a:solidFill>
                          <a:latin typeface="Titillium WebRegular"/>
                          <a:cs typeface="Titillium WebRegular"/>
                        </a:rPr>
                        <a:t>26 </a:t>
                      </a:r>
                      <a:r>
                        <a:rPr lang="en-GB" sz="1400" b="0" baseline="0" dirty="0" err="1" smtClean="0">
                          <a:solidFill>
                            <a:srgbClr val="C8003F"/>
                          </a:solidFill>
                          <a:latin typeface="Titillium WebRegular"/>
                          <a:cs typeface="Titillium WebRegular"/>
                        </a:rPr>
                        <a:t>bn</a:t>
                      </a:r>
                      <a:r>
                        <a:rPr lang="en-GB" sz="1400" b="0" baseline="0" dirty="0" smtClean="0">
                          <a:solidFill>
                            <a:srgbClr val="C8003F"/>
                          </a:solidFill>
                          <a:latin typeface="Titillium WebRegular"/>
                          <a:cs typeface="Titillium WebRegular"/>
                        </a:rPr>
                        <a:t> €</a:t>
                      </a:r>
                      <a:r>
                        <a:rPr lang="en-GB" sz="1400" b="0" kern="1200" dirty="0" smtClean="0">
                          <a:solidFill>
                            <a:srgbClr val="5E695C"/>
                          </a:solidFill>
                          <a:latin typeface="Titillium WebRegular"/>
                          <a:ea typeface="+mn-ea"/>
                          <a:cs typeface="Titillium WebRegular"/>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400" b="0" baseline="0" dirty="0" smtClean="0">
                        <a:solidFill>
                          <a:srgbClr val="5E695C"/>
                        </a:solidFill>
                        <a:latin typeface="Titillium WebRegular"/>
                        <a:cs typeface="Titillium WebRegular"/>
                      </a:endParaRPr>
                    </a:p>
                  </a:txBody>
                  <a:tcPr>
                    <a:noFill/>
                  </a:tcPr>
                </a:tc>
                <a:tc>
                  <a:txBody>
                    <a:bodyPr/>
                    <a:lstStyle/>
                    <a:p>
                      <a:pPr>
                        <a:buFont typeface="Wingdings" charset="2"/>
                        <a:buNone/>
                      </a:pPr>
                      <a:r>
                        <a:rPr lang="en-GB" sz="1400" b="0" dirty="0" smtClean="0">
                          <a:solidFill>
                            <a:srgbClr val="5E695C"/>
                          </a:solidFill>
                          <a:latin typeface="Titillium WebRegular"/>
                          <a:cs typeface="Titillium WebRegular"/>
                        </a:rPr>
                        <a:t>1% rise in GDP</a:t>
                      </a:r>
                    </a:p>
                    <a:p>
                      <a:pPr>
                        <a:buFont typeface="Wingdings" charset="2"/>
                        <a:buNone/>
                      </a:pPr>
                      <a:r>
                        <a:rPr lang="en-GB" sz="1400" b="0" dirty="0" smtClean="0">
                          <a:solidFill>
                            <a:srgbClr val="5E695C"/>
                          </a:solidFill>
                          <a:latin typeface="Titillium WebRegular"/>
                          <a:cs typeface="Titillium WebRegular"/>
                        </a:rPr>
                        <a:t>(</a:t>
                      </a:r>
                      <a:r>
                        <a:rPr lang="en-GB" sz="1400" b="0" dirty="0" smtClean="0">
                          <a:solidFill>
                            <a:srgbClr val="C8003F"/>
                          </a:solidFill>
                          <a:latin typeface="Titillium WebRegular"/>
                          <a:cs typeface="Titillium WebRegular"/>
                        </a:rPr>
                        <a:t>+161 bn </a:t>
                      </a:r>
                      <a:r>
                        <a:rPr lang="en-GB" sz="1400" b="0" baseline="0" dirty="0" smtClean="0">
                          <a:solidFill>
                            <a:srgbClr val="C8003F"/>
                          </a:solidFill>
                          <a:latin typeface="Titillium WebRegular"/>
                          <a:cs typeface="Titillium WebRegular"/>
                        </a:rPr>
                        <a:t>€ </a:t>
                      </a:r>
                      <a:r>
                        <a:rPr lang="en-GB" sz="1400" b="0" dirty="0" smtClean="0">
                          <a:solidFill>
                            <a:srgbClr val="C8003F"/>
                          </a:solidFill>
                          <a:latin typeface="Titillium WebRegular"/>
                          <a:cs typeface="Titillium WebRegular"/>
                        </a:rPr>
                        <a:t>in GDP</a:t>
                      </a:r>
                      <a:r>
                        <a:rPr lang="en-GB" sz="1400" b="0" dirty="0" smtClean="0">
                          <a:solidFill>
                            <a:srgbClr val="5E695C"/>
                          </a:solidFill>
                          <a:latin typeface="Titillium WebRegular"/>
                          <a:cs typeface="Titillium WebRegular"/>
                        </a:rPr>
                        <a:t>)</a:t>
                      </a:r>
                    </a:p>
                    <a:p>
                      <a:pPr>
                        <a:buFont typeface="Wingdings" charset="2"/>
                        <a:buNone/>
                      </a:pPr>
                      <a:endParaRPr lang="en-GB" sz="1400" b="0" dirty="0" smtClean="0">
                        <a:solidFill>
                          <a:srgbClr val="5E695C"/>
                        </a:solidFill>
                        <a:latin typeface="Titillium WebRegular"/>
                        <a:cs typeface="Titillium WebRegular"/>
                      </a:endParaRPr>
                    </a:p>
                    <a:p>
                      <a:pPr>
                        <a:buFont typeface="Wingdings" charset="2"/>
                        <a:buNone/>
                      </a:pPr>
                      <a:r>
                        <a:rPr lang="en-US" sz="1400" b="0" dirty="0" smtClean="0">
                          <a:solidFill>
                            <a:srgbClr val="5E695C"/>
                          </a:solidFill>
                          <a:latin typeface="Titillium WebRegular"/>
                          <a:cs typeface="Titillium WebRegular"/>
                        </a:rPr>
                        <a:t>2.3 </a:t>
                      </a:r>
                      <a:r>
                        <a:rPr lang="en-US" sz="1400" b="0" dirty="0" err="1" smtClean="0">
                          <a:solidFill>
                            <a:srgbClr val="5E695C"/>
                          </a:solidFill>
                          <a:latin typeface="Titillium WebRegular"/>
                          <a:cs typeface="Titillium WebRegular"/>
                        </a:rPr>
                        <a:t>mn</a:t>
                      </a:r>
                      <a:r>
                        <a:rPr lang="en-US" sz="1400" b="0" dirty="0" smtClean="0">
                          <a:solidFill>
                            <a:srgbClr val="5E695C"/>
                          </a:solidFill>
                          <a:latin typeface="Titillium WebRegular"/>
                          <a:cs typeface="Titillium WebRegular"/>
                        </a:rPr>
                        <a:t> job-years</a:t>
                      </a:r>
                    </a:p>
                    <a:p>
                      <a:pPr>
                        <a:buFont typeface="Wingdings" charset="2"/>
                        <a:buNone/>
                      </a:pPr>
                      <a:endParaRPr lang="en-US" sz="1400" b="0" dirty="0" smtClean="0">
                        <a:solidFill>
                          <a:srgbClr val="5E695C"/>
                        </a:solidFill>
                        <a:latin typeface="Titillium WebRegular"/>
                        <a:cs typeface="Titillium WebRegular"/>
                      </a:endParaRPr>
                    </a:p>
                    <a:p>
                      <a:pPr>
                        <a:buFont typeface="Wingdings" charset="2"/>
                        <a:buNone/>
                      </a:pPr>
                      <a:r>
                        <a:rPr lang="en-US" sz="1400" b="0" dirty="0" smtClean="0">
                          <a:solidFill>
                            <a:schemeClr val="accent4"/>
                          </a:solidFill>
                          <a:latin typeface="Titillium WebRegular"/>
                          <a:cs typeface="Titillium WebRegular"/>
                        </a:rPr>
                        <a:t>+86 bn </a:t>
                      </a:r>
                      <a:r>
                        <a:rPr lang="en-GB" sz="1400" b="0" baseline="0" dirty="0" smtClean="0">
                          <a:solidFill>
                            <a:srgbClr val="C8003F"/>
                          </a:solidFill>
                          <a:latin typeface="Titillium WebRegular"/>
                          <a:cs typeface="Titillium WebRegular"/>
                        </a:rPr>
                        <a:t>€ </a:t>
                      </a:r>
                      <a:r>
                        <a:rPr lang="en-US" sz="1400" b="0" dirty="0" smtClean="0">
                          <a:solidFill>
                            <a:srgbClr val="5E695C"/>
                          </a:solidFill>
                          <a:latin typeface="Titillium WebRegular"/>
                          <a:cs typeface="Titillium WebRegular"/>
                        </a:rPr>
                        <a:t>for public budgets</a:t>
                      </a:r>
                    </a:p>
                    <a:p>
                      <a:pPr>
                        <a:buFont typeface="Wingdings" charset="2"/>
                        <a:buNone/>
                      </a:pPr>
                      <a:endParaRPr lang="en-GB" sz="1400" b="0" dirty="0" smtClean="0">
                        <a:solidFill>
                          <a:srgbClr val="5E695C"/>
                        </a:solidFill>
                        <a:latin typeface="Titillium WebRegular"/>
                        <a:cs typeface="Titillium WebRegular"/>
                      </a:endParaRPr>
                    </a:p>
                    <a:p>
                      <a:pPr>
                        <a:buFont typeface="Wingdings" charset="2"/>
                        <a:buNone/>
                      </a:pPr>
                      <a:r>
                        <a:rPr lang="en-GB" sz="1400" b="0" dirty="0" smtClean="0">
                          <a:solidFill>
                            <a:srgbClr val="5E695C"/>
                          </a:solidFill>
                          <a:latin typeface="Titillium WebRegular"/>
                          <a:cs typeface="Titillium WebRegular"/>
                        </a:rPr>
                        <a:t>Decrease in fossil fuel prices (oil -1.3%; coal</a:t>
                      </a:r>
                      <a:r>
                        <a:rPr lang="en-US" sz="1400" b="0" dirty="0" smtClean="0">
                          <a:solidFill>
                            <a:srgbClr val="5E695C"/>
                          </a:solidFill>
                          <a:latin typeface="Titillium WebRegular"/>
                          <a:cs typeface="Titillium WebRegular"/>
                        </a:rPr>
                        <a:t>–</a:t>
                      </a:r>
                      <a:r>
                        <a:rPr lang="en-GB" sz="1400" b="0" dirty="0" smtClean="0">
                          <a:solidFill>
                            <a:srgbClr val="5E695C"/>
                          </a:solidFill>
                          <a:latin typeface="Titillium WebRegular"/>
                          <a:cs typeface="Titillium WebRegular"/>
                        </a:rPr>
                        <a:t>2%; gas-2.9%) </a:t>
                      </a:r>
                      <a:endParaRPr lang="en-GB" sz="1400" b="0" dirty="0" smtClean="0">
                        <a:solidFill>
                          <a:srgbClr val="5E695C"/>
                        </a:solidFill>
                        <a:latin typeface="Titillium WebRegular"/>
                        <a:cs typeface="Titillium WebRegular"/>
                      </a:endParaRPr>
                    </a:p>
                    <a:p>
                      <a:pPr>
                        <a:buFont typeface="Wingdings" charset="2"/>
                        <a:buNone/>
                      </a:pPr>
                      <a:endParaRPr lang="en-GB" sz="1400" b="0" dirty="0" smtClean="0">
                        <a:solidFill>
                          <a:srgbClr val="5E695C"/>
                        </a:solidFill>
                        <a:latin typeface="Titillium WebRegular"/>
                        <a:cs typeface="Titillium WebRegular"/>
                      </a:endParaRPr>
                    </a:p>
                    <a:p>
                      <a:pPr marL="0" marR="0" lvl="0" indent="0" algn="l" defTabSz="914400" rtl="0" eaLnBrk="1" fontAlgn="auto" latinLnBrk="0" hangingPunct="1">
                        <a:lnSpc>
                          <a:spcPct val="100000"/>
                        </a:lnSpc>
                        <a:spcBef>
                          <a:spcPts val="0"/>
                        </a:spcBef>
                        <a:spcAft>
                          <a:spcPts val="0"/>
                        </a:spcAft>
                        <a:buClrTx/>
                        <a:buSzTx/>
                        <a:buFont typeface="Wingdings" charset="2"/>
                        <a:buNone/>
                        <a:tabLst/>
                        <a:defRPr/>
                      </a:pPr>
                      <a:r>
                        <a:rPr lang="en-GB" sz="1400" b="0" baseline="0" dirty="0" smtClean="0">
                          <a:solidFill>
                            <a:srgbClr val="5E695C"/>
                          </a:solidFill>
                          <a:latin typeface="Titillium WebRegular"/>
                          <a:cs typeface="Titillium WebRegular"/>
                        </a:rPr>
                        <a:t>Improved energy security: up to 5% lower fossil fuel import costs (</a:t>
                      </a:r>
                      <a:r>
                        <a:rPr lang="en-GB" sz="1400" b="0" baseline="0" dirty="0" smtClean="0">
                          <a:solidFill>
                            <a:srgbClr val="C8003F"/>
                          </a:solidFill>
                          <a:latin typeface="Titillium WebRegular"/>
                          <a:cs typeface="Titillium WebRegular"/>
                        </a:rPr>
                        <a:t>59 </a:t>
                      </a:r>
                      <a:r>
                        <a:rPr lang="en-GB" sz="1400" b="0" baseline="0" dirty="0" err="1" smtClean="0">
                          <a:solidFill>
                            <a:srgbClr val="C8003F"/>
                          </a:solidFill>
                          <a:latin typeface="Titillium WebRegular"/>
                          <a:cs typeface="Titillium WebRegular"/>
                        </a:rPr>
                        <a:t>bn</a:t>
                      </a:r>
                      <a:r>
                        <a:rPr lang="en-GB" sz="1400" b="0" baseline="0" dirty="0" smtClean="0">
                          <a:solidFill>
                            <a:srgbClr val="C8003F"/>
                          </a:solidFill>
                          <a:latin typeface="Titillium WebRegular"/>
                          <a:cs typeface="Titillium WebRegular"/>
                        </a:rPr>
                        <a:t> €</a:t>
                      </a:r>
                      <a:r>
                        <a:rPr lang="en-GB" sz="1400" b="0" baseline="0" dirty="0" smtClean="0">
                          <a:solidFill>
                            <a:srgbClr val="5E695C"/>
                          </a:solidFill>
                          <a:latin typeface="Titillium WebRegular"/>
                          <a:cs typeface="Titillium WebRegular"/>
                        </a:rPr>
                        <a:t>)</a:t>
                      </a:r>
                      <a:endParaRPr lang="en-GB" sz="1400" b="0" dirty="0" smtClean="0">
                        <a:solidFill>
                          <a:srgbClr val="5E695C"/>
                        </a:solidFill>
                        <a:latin typeface="Titillium WebRegular"/>
                        <a:cs typeface="Titillium WebRegular"/>
                      </a:endParaRPr>
                    </a:p>
                  </a:txBody>
                  <a:tcPr>
                    <a:noFill/>
                  </a:tcPr>
                </a:tc>
                <a:extLst>
                  <a:ext uri="{0D108BD9-81ED-4DB2-BD59-A6C34878D82A}">
                    <a16:rowId xmlns:a16="http://schemas.microsoft.com/office/drawing/2014/main" val="10001"/>
                  </a:ext>
                </a:extLst>
              </a:tr>
            </a:tbl>
          </a:graphicData>
        </a:graphic>
      </p:graphicFrame>
      <p:sp>
        <p:nvSpPr>
          <p:cNvPr id="19" name="TextBox 11"/>
          <p:cNvSpPr txBox="1"/>
          <p:nvPr/>
        </p:nvSpPr>
        <p:spPr>
          <a:xfrm>
            <a:off x="1345722" y="1529522"/>
            <a:ext cx="2115392" cy="276999"/>
          </a:xfrm>
          <a:prstGeom prst="rect">
            <a:avLst/>
          </a:prstGeom>
          <a:noFill/>
        </p:spPr>
        <p:txBody>
          <a:bodyPr wrap="square" rtlCol="0">
            <a:spAutoFit/>
          </a:bodyPr>
          <a:lstStyle/>
          <a:p>
            <a:r>
              <a:rPr lang="en-US" sz="1200" dirty="0" smtClean="0">
                <a:solidFill>
                  <a:schemeClr val="accent4"/>
                </a:solidFill>
              </a:rPr>
              <a:t>additional to baseline scenario</a:t>
            </a:r>
            <a:endParaRPr lang="en-US" sz="1200" dirty="0">
              <a:solidFill>
                <a:schemeClr val="accent4"/>
              </a:solidFill>
            </a:endParaRPr>
          </a:p>
        </p:txBody>
      </p:sp>
      <p:sp>
        <p:nvSpPr>
          <p:cNvPr id="3" name="Textfeld 2"/>
          <p:cNvSpPr txBox="1"/>
          <p:nvPr/>
        </p:nvSpPr>
        <p:spPr>
          <a:xfrm>
            <a:off x="353683" y="440258"/>
            <a:ext cx="8281358" cy="409943"/>
          </a:xfrm>
          <a:prstGeom prst="rect">
            <a:avLst/>
          </a:prstGeom>
        </p:spPr>
        <p:txBody>
          <a:bodyPr vert="horz" lIns="91440" tIns="45720" rIns="91440" bIns="45720" rtlCol="0" anchor="b">
            <a:normAutofit/>
          </a:bodyPr>
          <a:lstStyle>
            <a:lvl1pPr defTabSz="914400">
              <a:lnSpc>
                <a:spcPct val="0"/>
              </a:lnSpc>
              <a:spcBef>
                <a:spcPct val="0"/>
              </a:spcBef>
              <a:buNone/>
              <a:defRPr sz="2400" b="0" i="0" baseline="0">
                <a:solidFill>
                  <a:srgbClr val="1494B2"/>
                </a:solidFill>
                <a:latin typeface="Metropolis" pitchFamily="2" charset="77"/>
                <a:ea typeface="+mj-ea"/>
                <a:cs typeface="+mj-cs"/>
              </a:defRPr>
            </a:lvl1pPr>
          </a:lstStyle>
          <a:p>
            <a:r>
              <a:rPr lang="en-GB" dirty="0"/>
              <a:t>COMBI key results: all EEI actions</a:t>
            </a:r>
            <a:endParaRPr lang="de-DE" dirty="0"/>
          </a:p>
        </p:txBody>
      </p:sp>
      <p:pic>
        <p:nvPicPr>
          <p:cNvPr id="15" name="Bild 6" descr="POL MB Pro R308M SSD:Users:johannesth:Desktop:Bildschirmfoto 2018-06-12 um 17.46.32.pdf"/>
          <p:cNvPicPr/>
          <p:nvPr/>
        </p:nvPicPr>
        <p:blipFill rotWithShape="1">
          <a:blip r:embed="rId3">
            <a:extLst>
              <a:ext uri="{28A0092B-C50C-407E-A947-70E740481C1C}">
                <a14:useLocalDpi xmlns:a14="http://schemas.microsoft.com/office/drawing/2010/main" val="0"/>
              </a:ext>
            </a:extLst>
          </a:blip>
          <a:srcRect l="1" r="53951"/>
          <a:stretch/>
        </p:blipFill>
        <p:spPr bwMode="auto">
          <a:xfrm>
            <a:off x="7880275" y="1649588"/>
            <a:ext cx="2989008" cy="4747666"/>
          </a:xfrm>
          <a:prstGeom prst="rect">
            <a:avLst/>
          </a:prstGeom>
          <a:noFill/>
          <a:ln>
            <a:noFill/>
          </a:ln>
        </p:spPr>
      </p:pic>
      <p:sp>
        <p:nvSpPr>
          <p:cNvPr id="5" name="Textfeld 4"/>
          <p:cNvSpPr txBox="1"/>
          <p:nvPr/>
        </p:nvSpPr>
        <p:spPr>
          <a:xfrm>
            <a:off x="187559" y="2281369"/>
            <a:ext cx="1570007" cy="369332"/>
          </a:xfrm>
          <a:prstGeom prst="rect">
            <a:avLst/>
          </a:prstGeom>
          <a:noFill/>
        </p:spPr>
        <p:txBody>
          <a:bodyPr wrap="square" rtlCol="0">
            <a:spAutoFit/>
          </a:bodyPr>
          <a:lstStyle/>
          <a:p>
            <a:r>
              <a:rPr lang="de-DE" dirty="0" smtClean="0">
                <a:solidFill>
                  <a:srgbClr val="00B050"/>
                </a:solidFill>
              </a:rPr>
              <a:t>Environmental</a:t>
            </a:r>
            <a:endParaRPr lang="de-DE" dirty="0">
              <a:solidFill>
                <a:srgbClr val="00B050"/>
              </a:solidFill>
            </a:endParaRPr>
          </a:p>
        </p:txBody>
      </p:sp>
      <p:sp>
        <p:nvSpPr>
          <p:cNvPr id="25" name="Textfeld 24"/>
          <p:cNvSpPr txBox="1"/>
          <p:nvPr/>
        </p:nvSpPr>
        <p:spPr>
          <a:xfrm>
            <a:off x="2048907" y="2276702"/>
            <a:ext cx="1092252" cy="369332"/>
          </a:xfrm>
          <a:prstGeom prst="rect">
            <a:avLst/>
          </a:prstGeom>
          <a:noFill/>
        </p:spPr>
        <p:txBody>
          <a:bodyPr wrap="square" rtlCol="0">
            <a:spAutoFit/>
          </a:bodyPr>
          <a:lstStyle/>
          <a:p>
            <a:r>
              <a:rPr lang="de-DE" dirty="0" err="1" smtClean="0">
                <a:solidFill>
                  <a:srgbClr val="0070C0"/>
                </a:solidFill>
              </a:rPr>
              <a:t>Social</a:t>
            </a:r>
            <a:endParaRPr lang="de-DE" dirty="0">
              <a:solidFill>
                <a:srgbClr val="0070C0"/>
              </a:solidFill>
            </a:endParaRPr>
          </a:p>
        </p:txBody>
      </p:sp>
      <p:sp>
        <p:nvSpPr>
          <p:cNvPr id="26" name="Textfeld 25"/>
          <p:cNvSpPr txBox="1"/>
          <p:nvPr/>
        </p:nvSpPr>
        <p:spPr>
          <a:xfrm>
            <a:off x="5513487" y="2284895"/>
            <a:ext cx="1570007" cy="369332"/>
          </a:xfrm>
          <a:prstGeom prst="rect">
            <a:avLst/>
          </a:prstGeom>
          <a:noFill/>
        </p:spPr>
        <p:txBody>
          <a:bodyPr wrap="square" rtlCol="0">
            <a:spAutoFit/>
          </a:bodyPr>
          <a:lstStyle/>
          <a:p>
            <a:r>
              <a:rPr lang="de-DE" dirty="0" err="1" smtClean="0">
                <a:solidFill>
                  <a:srgbClr val="FFC000"/>
                </a:solidFill>
              </a:rPr>
              <a:t>Economic</a:t>
            </a:r>
            <a:endParaRPr lang="de-DE" dirty="0">
              <a:solidFill>
                <a:srgbClr val="FFC000"/>
              </a:solidFill>
            </a:endParaRPr>
          </a:p>
        </p:txBody>
      </p:sp>
      <p:pic>
        <p:nvPicPr>
          <p:cNvPr id="27" name="Bild 8" descr="PastedGraphic-3.pdf"/>
          <p:cNvPicPr>
            <a:picLocks noChangeAspect="1"/>
          </p:cNvPicPr>
          <p:nvPr/>
        </p:nvPicPr>
        <p:blipFill rotWithShape="1">
          <a:blip r:embed="rId4">
            <a:extLst>
              <a:ext uri="{28A0092B-C50C-407E-A947-70E740481C1C}">
                <a14:useLocalDpi xmlns:a14="http://schemas.microsoft.com/office/drawing/2010/main" val="0"/>
              </a:ext>
            </a:extLst>
          </a:blip>
          <a:srcRect r="64689"/>
          <a:stretch/>
        </p:blipFill>
        <p:spPr>
          <a:xfrm>
            <a:off x="8635401" y="131720"/>
            <a:ext cx="1484159" cy="1186030"/>
          </a:xfrm>
          <a:prstGeom prst="rect">
            <a:avLst/>
          </a:prstGeom>
        </p:spPr>
      </p:pic>
      <p:sp>
        <p:nvSpPr>
          <p:cNvPr id="6" name="Geschweifte Klammer rechts 5"/>
          <p:cNvSpPr/>
          <p:nvPr/>
        </p:nvSpPr>
        <p:spPr>
          <a:xfrm>
            <a:off x="7471192" y="2327528"/>
            <a:ext cx="224287" cy="4069726"/>
          </a:xfrm>
          <a:prstGeom prst="rightBrace">
            <a:avLst/>
          </a:prstGeom>
          <a:ln>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7" name="Textfeld 6"/>
          <p:cNvSpPr txBox="1"/>
          <p:nvPr/>
        </p:nvSpPr>
        <p:spPr>
          <a:xfrm>
            <a:off x="8326891" y="3666750"/>
            <a:ext cx="808483" cy="276999"/>
          </a:xfrm>
          <a:prstGeom prst="rect">
            <a:avLst/>
          </a:prstGeom>
          <a:noFill/>
        </p:spPr>
        <p:txBody>
          <a:bodyPr wrap="square" rtlCol="0">
            <a:spAutoFit/>
          </a:bodyPr>
          <a:lstStyle/>
          <a:p>
            <a:r>
              <a:rPr lang="de-DE" sz="1200" dirty="0"/>
              <a:t>≈</a:t>
            </a:r>
            <a:r>
              <a:rPr lang="de-DE" sz="1200" dirty="0" smtClean="0"/>
              <a:t> 60bn € </a:t>
            </a:r>
            <a:endParaRPr lang="de-DE" sz="1200" dirty="0"/>
          </a:p>
        </p:txBody>
      </p:sp>
    </p:spTree>
    <p:extLst>
      <p:ext uri="{BB962C8B-B14F-4D97-AF65-F5344CB8AC3E}">
        <p14:creationId xmlns:p14="http://schemas.microsoft.com/office/powerpoint/2010/main" val="1419751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C7CF21A-03FE-3F4A-99FF-3B2016147EA6}" type="slidenum">
              <a:rPr lang="en-PL" smtClean="0"/>
              <a:pPr/>
              <a:t>11</a:t>
            </a:fld>
            <a:endParaRPr lang="en-PL" sz="1000" dirty="0"/>
          </a:p>
        </p:txBody>
      </p:sp>
      <p:sp>
        <p:nvSpPr>
          <p:cNvPr id="3" name="Titel 2"/>
          <p:cNvSpPr>
            <a:spLocks noGrp="1"/>
          </p:cNvSpPr>
          <p:nvPr>
            <p:ph type="ctrTitle"/>
          </p:nvPr>
        </p:nvSpPr>
        <p:spPr>
          <a:xfrm>
            <a:off x="463123" y="935003"/>
            <a:ext cx="3729315" cy="299998"/>
          </a:xfrm>
        </p:spPr>
        <p:txBody>
          <a:bodyPr>
            <a:normAutofit/>
          </a:bodyPr>
          <a:lstStyle/>
          <a:p>
            <a:r>
              <a:rPr lang="en-GB" sz="2000" b="1" dirty="0">
                <a:solidFill>
                  <a:prstClr val="black"/>
                </a:solidFill>
                <a:latin typeface="Titillium WebBold"/>
              </a:rPr>
              <a:t/>
            </a:r>
            <a:br>
              <a:rPr lang="en-GB" sz="2000" b="1" dirty="0">
                <a:solidFill>
                  <a:prstClr val="black"/>
                </a:solidFill>
                <a:latin typeface="Titillium WebBold"/>
              </a:rPr>
            </a:br>
            <a:r>
              <a:rPr lang="en-GB" sz="2000" dirty="0">
                <a:solidFill>
                  <a:prstClr val="black">
                    <a:lumMod val="50000"/>
                    <a:lumOff val="50000"/>
                  </a:prstClr>
                </a:solidFill>
                <a:latin typeface="Titillium WebBold"/>
              </a:rPr>
              <a:t>Residential refurbishment</a:t>
            </a:r>
            <a:endParaRPr lang="de-DE" sz="2000" dirty="0"/>
          </a:p>
        </p:txBody>
      </p:sp>
      <p:graphicFrame>
        <p:nvGraphicFramePr>
          <p:cNvPr id="5" name="Diagramm 4"/>
          <p:cNvGraphicFramePr/>
          <p:nvPr>
            <p:extLst>
              <p:ext uri="{D42A27DB-BD31-4B8C-83A1-F6EECF244321}">
                <p14:modId xmlns:p14="http://schemas.microsoft.com/office/powerpoint/2010/main" val="2793295115"/>
              </p:ext>
            </p:extLst>
          </p:nvPr>
        </p:nvGraphicFramePr>
        <p:xfrm>
          <a:off x="1981200" y="1629306"/>
          <a:ext cx="8075240" cy="4747666"/>
        </p:xfrm>
        <a:graphic>
          <a:graphicData uri="http://schemas.openxmlformats.org/drawingml/2006/chart">
            <c:chart xmlns:c="http://schemas.openxmlformats.org/drawingml/2006/chart" xmlns:r="http://schemas.openxmlformats.org/officeDocument/2006/relationships" r:id="rId3"/>
          </a:graphicData>
        </a:graphic>
      </p:graphicFrame>
      <p:sp>
        <p:nvSpPr>
          <p:cNvPr id="6" name="Pfeil nach rechts 5"/>
          <p:cNvSpPr/>
          <p:nvPr/>
        </p:nvSpPr>
        <p:spPr>
          <a:xfrm rot="16200000">
            <a:off x="6172715" y="3240169"/>
            <a:ext cx="1062503" cy="576068"/>
          </a:xfrm>
          <a:prstGeom prst="rightArrow">
            <a:avLst/>
          </a:prstGeom>
          <a:solidFill>
            <a:schemeClr val="bg1">
              <a:alpha val="4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prstClr val="white"/>
              </a:solidFill>
              <a:latin typeface="Calibri"/>
            </a:endParaRPr>
          </a:p>
        </p:txBody>
      </p:sp>
      <p:sp>
        <p:nvSpPr>
          <p:cNvPr id="7" name="Rechteck 6"/>
          <p:cNvSpPr/>
          <p:nvPr/>
        </p:nvSpPr>
        <p:spPr>
          <a:xfrm>
            <a:off x="4511824" y="6248057"/>
            <a:ext cx="3923928" cy="523220"/>
          </a:xfrm>
          <a:prstGeom prst="rect">
            <a:avLst/>
          </a:prstGeom>
        </p:spPr>
        <p:txBody>
          <a:bodyPr wrap="square">
            <a:spAutoFit/>
          </a:bodyPr>
          <a:lstStyle/>
          <a:p>
            <a:pPr lvl="1" algn="ctr"/>
            <a:r>
              <a:rPr lang="en-GB" sz="1400" dirty="0">
                <a:solidFill>
                  <a:srgbClr val="C8003F"/>
                </a:solidFill>
                <a:latin typeface="Titillium WebBold"/>
                <a:cs typeface="Titillium WebBold"/>
              </a:rPr>
              <a:t>2/</a:t>
            </a:r>
            <a:r>
              <a:rPr lang="en-GB" sz="1400" dirty="0">
                <a:solidFill>
                  <a:srgbClr val="C8003F"/>
                </a:solidFill>
                <a:latin typeface="Titillium WebBold"/>
                <a:cs typeface="Titillium WebBold"/>
              </a:rPr>
              <a:t>3  </a:t>
            </a:r>
            <a:r>
              <a:rPr lang="en-GB" sz="1400" dirty="0">
                <a:solidFill>
                  <a:srgbClr val="C8003F"/>
                </a:solidFill>
                <a:latin typeface="Titillium WebBold"/>
                <a:cs typeface="Titillium WebBold"/>
              </a:rPr>
              <a:t>of energy cost savings</a:t>
            </a:r>
          </a:p>
          <a:p>
            <a:pPr lvl="1" algn="ctr"/>
            <a:r>
              <a:rPr lang="en-GB" sz="1400" dirty="0">
                <a:solidFill>
                  <a:srgbClr val="C8003F"/>
                </a:solidFill>
                <a:latin typeface="Titillium WebBold"/>
                <a:cs typeface="Titillium WebBold"/>
              </a:rPr>
              <a:t>(</a:t>
            </a:r>
            <a:r>
              <a:rPr lang="en-GB" sz="1400" dirty="0">
                <a:solidFill>
                  <a:srgbClr val="C8003F"/>
                </a:solidFill>
                <a:latin typeface="Titillium WebBold"/>
                <a:cs typeface="Titillium WebBold"/>
              </a:rPr>
              <a:t>up to </a:t>
            </a:r>
            <a:r>
              <a:rPr lang="en-GB" sz="1400" dirty="0">
                <a:solidFill>
                  <a:srgbClr val="C8003F"/>
                </a:solidFill>
                <a:latin typeface="Titillium WebBold"/>
                <a:cs typeface="Titillium WebBold"/>
              </a:rPr>
              <a:t>180</a:t>
            </a:r>
            <a:r>
              <a:rPr lang="en-GB" sz="1400" dirty="0">
                <a:solidFill>
                  <a:srgbClr val="C8003F"/>
                </a:solidFill>
                <a:latin typeface="Titillium WebBold"/>
                <a:cs typeface="Titillium WebBold"/>
              </a:rPr>
              <a:t>% incl. public budget</a:t>
            </a:r>
            <a:r>
              <a:rPr lang="en-GB" sz="1400" dirty="0">
                <a:solidFill>
                  <a:srgbClr val="C8003F"/>
                </a:solidFill>
                <a:latin typeface="Titillium WebBold"/>
                <a:cs typeface="Titillium WebBold"/>
              </a:rPr>
              <a:t>)</a:t>
            </a:r>
            <a:endParaRPr lang="en-GB" sz="1400" dirty="0">
              <a:solidFill>
                <a:srgbClr val="C8003F"/>
              </a:solidFill>
              <a:latin typeface="Titillium WebBold"/>
              <a:cs typeface="Titillium WebBold"/>
            </a:endParaRPr>
          </a:p>
        </p:txBody>
      </p:sp>
      <p:sp>
        <p:nvSpPr>
          <p:cNvPr id="8" name="Textfeld 7"/>
          <p:cNvSpPr txBox="1"/>
          <p:nvPr/>
        </p:nvSpPr>
        <p:spPr>
          <a:xfrm>
            <a:off x="463123" y="500478"/>
            <a:ext cx="6133381" cy="374196"/>
          </a:xfrm>
          <a:prstGeom prst="rect">
            <a:avLst/>
          </a:prstGeom>
        </p:spPr>
        <p:txBody>
          <a:bodyPr vert="horz" lIns="91440" tIns="45720" rIns="91440" bIns="45720" rtlCol="0" anchor="b">
            <a:normAutofit/>
          </a:bodyPr>
          <a:lstStyle>
            <a:defPPr>
              <a:defRPr lang="en-US"/>
            </a:defPPr>
            <a:lvl1pPr defTabSz="914400">
              <a:lnSpc>
                <a:spcPct val="0"/>
              </a:lnSpc>
              <a:spcBef>
                <a:spcPct val="0"/>
              </a:spcBef>
              <a:buNone/>
              <a:defRPr sz="2400" b="0" i="0" baseline="0">
                <a:solidFill>
                  <a:srgbClr val="1494B2"/>
                </a:solidFill>
                <a:latin typeface="Metropolis" pitchFamily="2" charset="77"/>
                <a:ea typeface="+mj-ea"/>
                <a:cs typeface="+mj-cs"/>
              </a:defRPr>
            </a:lvl1pPr>
          </a:lstStyle>
          <a:p>
            <a:r>
              <a:rPr lang="en-GB" dirty="0"/>
              <a:t>COMBI conclusions &amp; insights</a:t>
            </a:r>
            <a:endParaRPr lang="de-DE" dirty="0"/>
          </a:p>
        </p:txBody>
      </p:sp>
      <p:pic>
        <p:nvPicPr>
          <p:cNvPr id="9" name="Bild 8" descr="PastedGraphic-3.pdf"/>
          <p:cNvPicPr>
            <a:picLocks noChangeAspect="1"/>
          </p:cNvPicPr>
          <p:nvPr/>
        </p:nvPicPr>
        <p:blipFill rotWithShape="1">
          <a:blip r:embed="rId4">
            <a:extLst>
              <a:ext uri="{28A0092B-C50C-407E-A947-70E740481C1C}">
                <a14:useLocalDpi xmlns:a14="http://schemas.microsoft.com/office/drawing/2010/main" val="0"/>
              </a:ext>
            </a:extLst>
          </a:blip>
          <a:srcRect r="64689"/>
          <a:stretch/>
        </p:blipFill>
        <p:spPr>
          <a:xfrm>
            <a:off x="8635401" y="131720"/>
            <a:ext cx="1484159" cy="1186030"/>
          </a:xfrm>
          <a:prstGeom prst="rect">
            <a:avLst/>
          </a:prstGeom>
        </p:spPr>
      </p:pic>
    </p:spTree>
    <p:extLst>
      <p:ext uri="{BB962C8B-B14F-4D97-AF65-F5344CB8AC3E}">
        <p14:creationId xmlns:p14="http://schemas.microsoft.com/office/powerpoint/2010/main" val="1461890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C7CF21A-03FE-3F4A-99FF-3B2016147EA6}" type="slidenum">
              <a:rPr lang="en-PL" smtClean="0"/>
              <a:pPr/>
              <a:t>12</a:t>
            </a:fld>
            <a:endParaRPr lang="en-PL" sz="1000" dirty="0"/>
          </a:p>
        </p:txBody>
      </p:sp>
      <p:sp>
        <p:nvSpPr>
          <p:cNvPr id="3" name="Titel 2"/>
          <p:cNvSpPr>
            <a:spLocks noGrp="1"/>
          </p:cNvSpPr>
          <p:nvPr>
            <p:ph type="ctrTitle"/>
          </p:nvPr>
        </p:nvSpPr>
        <p:spPr/>
        <p:txBody>
          <a:bodyPr/>
          <a:lstStyle/>
          <a:p>
            <a:r>
              <a:rPr lang="de-DE" dirty="0" smtClean="0"/>
              <a:t>Ambition </a:t>
            </a:r>
            <a:r>
              <a:rPr lang="de-DE" dirty="0" err="1" smtClean="0"/>
              <a:t>of</a:t>
            </a:r>
            <a:r>
              <a:rPr lang="de-DE" dirty="0" smtClean="0"/>
              <a:t> MICAT</a:t>
            </a:r>
            <a:endParaRPr lang="de-DE" dirty="0"/>
          </a:p>
        </p:txBody>
      </p:sp>
      <p:sp>
        <p:nvSpPr>
          <p:cNvPr id="4" name="Textfeld 3"/>
          <p:cNvSpPr txBox="1"/>
          <p:nvPr/>
        </p:nvSpPr>
        <p:spPr>
          <a:xfrm>
            <a:off x="552091" y="1397479"/>
            <a:ext cx="10429335" cy="4970591"/>
          </a:xfrm>
          <a:prstGeom prst="rect">
            <a:avLst/>
          </a:prstGeom>
          <a:noFill/>
        </p:spPr>
        <p:txBody>
          <a:bodyPr wrap="square" rtlCol="0">
            <a:spAutoFit/>
          </a:bodyPr>
          <a:lstStyle/>
          <a:p>
            <a:pPr marL="285750" lvl="0" indent="-285750">
              <a:buClr>
                <a:srgbClr val="007A87"/>
              </a:buClr>
              <a:buFont typeface="Arial" panose="020B0604020202020204" pitchFamily="34" charset="0"/>
              <a:buChar char="•"/>
            </a:pPr>
            <a:r>
              <a:rPr lang="de-DE" b="1" dirty="0">
                <a:solidFill>
                  <a:prstClr val="black"/>
                </a:solidFill>
              </a:rPr>
              <a:t>Go </a:t>
            </a:r>
            <a:r>
              <a:rPr lang="de-DE" b="1" dirty="0" err="1">
                <a:solidFill>
                  <a:prstClr val="black"/>
                </a:solidFill>
              </a:rPr>
              <a:t>beyond</a:t>
            </a:r>
            <a:r>
              <a:rPr lang="de-DE" b="1" dirty="0">
                <a:solidFill>
                  <a:prstClr val="black"/>
                </a:solidFill>
              </a:rPr>
              <a:t> </a:t>
            </a:r>
            <a:r>
              <a:rPr lang="de-DE" b="1" dirty="0" err="1">
                <a:solidFill>
                  <a:prstClr val="black"/>
                </a:solidFill>
              </a:rPr>
              <a:t>the</a:t>
            </a:r>
            <a:r>
              <a:rPr lang="de-DE" b="1" dirty="0">
                <a:solidFill>
                  <a:prstClr val="black"/>
                </a:solidFill>
              </a:rPr>
              <a:t> </a:t>
            </a:r>
            <a:r>
              <a:rPr lang="de-DE" b="1" dirty="0" err="1">
                <a:solidFill>
                  <a:prstClr val="black"/>
                </a:solidFill>
              </a:rPr>
              <a:t>approaches</a:t>
            </a:r>
            <a:r>
              <a:rPr lang="de-DE" b="1" dirty="0">
                <a:solidFill>
                  <a:prstClr val="black"/>
                </a:solidFill>
              </a:rPr>
              <a:t> </a:t>
            </a:r>
            <a:r>
              <a:rPr lang="de-DE" dirty="0" err="1">
                <a:solidFill>
                  <a:prstClr val="black"/>
                </a:solidFill>
              </a:rPr>
              <a:t>of</a:t>
            </a:r>
            <a:r>
              <a:rPr lang="de-DE" dirty="0">
                <a:solidFill>
                  <a:prstClr val="black"/>
                </a:solidFill>
              </a:rPr>
              <a:t> </a:t>
            </a:r>
            <a:r>
              <a:rPr lang="de-DE" dirty="0" err="1">
                <a:solidFill>
                  <a:prstClr val="black"/>
                </a:solidFill>
              </a:rPr>
              <a:t>earlier</a:t>
            </a:r>
            <a:r>
              <a:rPr lang="de-DE" dirty="0">
                <a:solidFill>
                  <a:prstClr val="black"/>
                </a:solidFill>
              </a:rPr>
              <a:t> MB-Tools like in ODYSSEE-MURE </a:t>
            </a:r>
            <a:r>
              <a:rPr lang="de-DE" dirty="0" err="1">
                <a:solidFill>
                  <a:prstClr val="black"/>
                </a:solidFill>
              </a:rPr>
              <a:t>and</a:t>
            </a:r>
            <a:r>
              <a:rPr lang="de-DE" dirty="0">
                <a:solidFill>
                  <a:prstClr val="black"/>
                </a:solidFill>
              </a:rPr>
              <a:t> COMBI</a:t>
            </a:r>
          </a:p>
          <a:p>
            <a:pPr marL="742950" lvl="1" indent="-285750">
              <a:buClr>
                <a:srgbClr val="007A87"/>
              </a:buClr>
              <a:buFont typeface="Arial" panose="020B0604020202020204" pitchFamily="34" charset="0"/>
              <a:buChar char="•"/>
            </a:pPr>
            <a:r>
              <a:rPr lang="en-US" dirty="0"/>
              <a:t>Methodologically </a:t>
            </a:r>
            <a:r>
              <a:rPr lang="en-US" dirty="0" smtClean="0"/>
              <a:t>refined</a:t>
            </a:r>
          </a:p>
          <a:p>
            <a:pPr marL="742950" lvl="1" indent="-285750">
              <a:buClr>
                <a:srgbClr val="007A87"/>
              </a:buClr>
              <a:buFont typeface="Arial" panose="020B0604020202020204" pitchFamily="34" charset="0"/>
              <a:buChar char="•"/>
            </a:pPr>
            <a:r>
              <a:rPr lang="de-DE" dirty="0" smtClean="0">
                <a:solidFill>
                  <a:prstClr val="black"/>
                </a:solidFill>
                <a:sym typeface="Wingdings" panose="05000000000000000000" pitchFamily="2" charset="2"/>
              </a:rPr>
              <a:t>Easy </a:t>
            </a:r>
            <a:r>
              <a:rPr lang="de-DE" dirty="0" err="1">
                <a:solidFill>
                  <a:prstClr val="black"/>
                </a:solidFill>
                <a:sym typeface="Wingdings" panose="05000000000000000000" pitchFamily="2" charset="2"/>
              </a:rPr>
              <a:t>to</a:t>
            </a:r>
            <a:r>
              <a:rPr lang="de-DE" dirty="0">
                <a:solidFill>
                  <a:prstClr val="black"/>
                </a:solidFill>
                <a:sym typeface="Wingdings" panose="05000000000000000000" pitchFamily="2" charset="2"/>
              </a:rPr>
              <a:t> </a:t>
            </a:r>
            <a:r>
              <a:rPr lang="de-DE" dirty="0" err="1">
                <a:solidFill>
                  <a:prstClr val="black"/>
                </a:solidFill>
                <a:sym typeface="Wingdings" panose="05000000000000000000" pitchFamily="2" charset="2"/>
              </a:rPr>
              <a:t>use</a:t>
            </a:r>
            <a:r>
              <a:rPr lang="de-DE" dirty="0">
                <a:solidFill>
                  <a:prstClr val="black"/>
                </a:solidFill>
                <a:sym typeface="Wingdings" panose="05000000000000000000" pitchFamily="2" charset="2"/>
              </a:rPr>
              <a:t>, flexible </a:t>
            </a:r>
            <a:r>
              <a:rPr lang="de-DE" dirty="0" err="1">
                <a:solidFill>
                  <a:prstClr val="black"/>
                </a:solidFill>
                <a:sym typeface="Wingdings" panose="05000000000000000000" pitchFamily="2" charset="2"/>
              </a:rPr>
              <a:t>to</a:t>
            </a:r>
            <a:r>
              <a:rPr lang="de-DE" dirty="0">
                <a:solidFill>
                  <a:prstClr val="black"/>
                </a:solidFill>
                <a:sym typeface="Wingdings" panose="05000000000000000000" pitchFamily="2" charset="2"/>
              </a:rPr>
              <a:t> </a:t>
            </a:r>
            <a:r>
              <a:rPr lang="de-DE" dirty="0" err="1">
                <a:solidFill>
                  <a:prstClr val="black"/>
                </a:solidFill>
                <a:sym typeface="Wingdings" panose="05000000000000000000" pitchFamily="2" charset="2"/>
              </a:rPr>
              <a:t>adapt</a:t>
            </a:r>
            <a:r>
              <a:rPr lang="de-DE" dirty="0">
                <a:solidFill>
                  <a:prstClr val="black"/>
                </a:solidFill>
                <a:sym typeface="Wingdings" panose="05000000000000000000" pitchFamily="2" charset="2"/>
              </a:rPr>
              <a:t> – different </a:t>
            </a:r>
            <a:r>
              <a:rPr lang="de-DE" dirty="0" err="1">
                <a:solidFill>
                  <a:prstClr val="black"/>
                </a:solidFill>
                <a:sym typeface="Wingdings" panose="05000000000000000000" pitchFamily="2" charset="2"/>
              </a:rPr>
              <a:t>levels</a:t>
            </a:r>
            <a:r>
              <a:rPr lang="de-DE" dirty="0">
                <a:solidFill>
                  <a:prstClr val="black"/>
                </a:solidFill>
                <a:sym typeface="Wingdings" panose="05000000000000000000" pitchFamily="2" charset="2"/>
              </a:rPr>
              <a:t>, different </a:t>
            </a:r>
            <a:r>
              <a:rPr lang="de-DE" dirty="0" err="1">
                <a:solidFill>
                  <a:prstClr val="black"/>
                </a:solidFill>
                <a:sym typeface="Wingdings" panose="05000000000000000000" pitchFamily="2" charset="2"/>
              </a:rPr>
              <a:t>scenarios</a:t>
            </a:r>
            <a:r>
              <a:rPr lang="de-DE" dirty="0">
                <a:solidFill>
                  <a:prstClr val="black"/>
                </a:solidFill>
                <a:sym typeface="Wingdings" panose="05000000000000000000" pitchFamily="2" charset="2"/>
              </a:rPr>
              <a:t>/ </a:t>
            </a:r>
            <a:r>
              <a:rPr lang="de-DE" dirty="0" err="1">
                <a:solidFill>
                  <a:prstClr val="black"/>
                </a:solidFill>
                <a:sym typeface="Wingdings" panose="05000000000000000000" pitchFamily="2" charset="2"/>
              </a:rPr>
              <a:t>policies</a:t>
            </a:r>
            <a:endParaRPr lang="de-DE" dirty="0">
              <a:solidFill>
                <a:prstClr val="black"/>
              </a:solidFill>
              <a:sym typeface="Wingdings" panose="05000000000000000000" pitchFamily="2" charset="2"/>
            </a:endParaRPr>
          </a:p>
          <a:p>
            <a:pPr marL="742950" lvl="1" indent="-285750">
              <a:buClr>
                <a:srgbClr val="007A87"/>
              </a:buClr>
              <a:buFont typeface="Arial" panose="020B0604020202020204" pitchFamily="34" charset="0"/>
              <a:buChar char="•"/>
            </a:pPr>
            <a:r>
              <a:rPr lang="en-US" dirty="0">
                <a:solidFill>
                  <a:prstClr val="black"/>
                </a:solidFill>
              </a:rPr>
              <a:t>C</a:t>
            </a:r>
            <a:r>
              <a:rPr lang="en-US" dirty="0" smtClean="0">
                <a:solidFill>
                  <a:prstClr val="black"/>
                </a:solidFill>
              </a:rPr>
              <a:t>ost-benefit </a:t>
            </a:r>
            <a:r>
              <a:rPr lang="en-US" dirty="0">
                <a:solidFill>
                  <a:prstClr val="black"/>
                </a:solidFill>
              </a:rPr>
              <a:t>analysis</a:t>
            </a:r>
            <a:endParaRPr lang="de-DE" dirty="0">
              <a:solidFill>
                <a:prstClr val="black"/>
              </a:solidFill>
            </a:endParaRPr>
          </a:p>
          <a:p>
            <a:pPr marL="742950" lvl="1" indent="-285750">
              <a:buClr>
                <a:srgbClr val="007A87"/>
              </a:buClr>
              <a:buFont typeface="Arial" panose="020B0604020202020204" pitchFamily="34" charset="0"/>
              <a:buChar char="•"/>
            </a:pPr>
            <a:endParaRPr lang="de-DE" dirty="0">
              <a:solidFill>
                <a:prstClr val="black"/>
              </a:solidFill>
              <a:sym typeface="Wingdings" panose="05000000000000000000" pitchFamily="2" charset="2"/>
            </a:endParaRPr>
          </a:p>
          <a:p>
            <a:pPr marL="285750" lvl="0" indent="-285750">
              <a:buClr>
                <a:srgbClr val="007A87"/>
              </a:buClr>
              <a:buFont typeface="Arial" panose="020B0604020202020204" pitchFamily="34" charset="0"/>
              <a:buChar char="•"/>
            </a:pPr>
            <a:r>
              <a:rPr lang="en-US" dirty="0">
                <a:solidFill>
                  <a:prstClr val="black"/>
                </a:solidFill>
              </a:rPr>
              <a:t>Cover several </a:t>
            </a:r>
            <a:r>
              <a:rPr lang="en-US" b="1" dirty="0">
                <a:solidFill>
                  <a:prstClr val="black"/>
                </a:solidFill>
              </a:rPr>
              <a:t>key </a:t>
            </a:r>
            <a:r>
              <a:rPr lang="en-US" b="1" dirty="0" smtClean="0">
                <a:solidFill>
                  <a:prstClr val="black"/>
                </a:solidFill>
              </a:rPr>
              <a:t>local, national </a:t>
            </a:r>
            <a:r>
              <a:rPr lang="en-US" b="1" dirty="0">
                <a:solidFill>
                  <a:prstClr val="black"/>
                </a:solidFill>
              </a:rPr>
              <a:t>and EU scenarios </a:t>
            </a:r>
            <a:r>
              <a:rPr lang="en-US" dirty="0">
                <a:solidFill>
                  <a:prstClr val="black"/>
                </a:solidFill>
              </a:rPr>
              <a:t>as well as the option to evaluate </a:t>
            </a:r>
            <a:r>
              <a:rPr lang="en-US" dirty="0" err="1">
                <a:solidFill>
                  <a:prstClr val="black"/>
                </a:solidFill>
              </a:rPr>
              <a:t>customised</a:t>
            </a:r>
            <a:r>
              <a:rPr lang="en-US" dirty="0">
                <a:solidFill>
                  <a:prstClr val="black"/>
                </a:solidFill>
              </a:rPr>
              <a:t> </a:t>
            </a:r>
            <a:r>
              <a:rPr lang="en-US" dirty="0" smtClean="0">
                <a:solidFill>
                  <a:prstClr val="black"/>
                </a:solidFill>
              </a:rPr>
              <a:t>scenarios and policy measures </a:t>
            </a:r>
            <a:r>
              <a:rPr lang="en-US" dirty="0">
                <a:solidFill>
                  <a:prstClr val="black"/>
                </a:solidFill>
              </a:rPr>
              <a:t>on a local or national level </a:t>
            </a:r>
          </a:p>
          <a:p>
            <a:pPr marL="742950" lvl="1" indent="-285750">
              <a:buClr>
                <a:srgbClr val="007A87"/>
              </a:buClr>
              <a:buFont typeface="Arial" panose="020B0604020202020204" pitchFamily="34" charset="0"/>
              <a:buChar char="•"/>
            </a:pPr>
            <a:r>
              <a:rPr lang="en-US" dirty="0">
                <a:solidFill>
                  <a:prstClr val="black"/>
                </a:solidFill>
              </a:rPr>
              <a:t>open modelling module, which later can easily be attached to existing </a:t>
            </a:r>
            <a:r>
              <a:rPr lang="en-US" dirty="0" smtClean="0">
                <a:solidFill>
                  <a:prstClr val="black"/>
                </a:solidFill>
              </a:rPr>
              <a:t>models</a:t>
            </a:r>
          </a:p>
          <a:p>
            <a:pPr marL="742950" lvl="1" indent="-285750">
              <a:buClr>
                <a:srgbClr val="007A87"/>
              </a:buClr>
              <a:buFont typeface="Arial" panose="020B0604020202020204" pitchFamily="34" charset="0"/>
              <a:buChar char="•"/>
            </a:pPr>
            <a:endParaRPr lang="en-US" dirty="0">
              <a:solidFill>
                <a:prstClr val="black"/>
              </a:solidFill>
            </a:endParaRPr>
          </a:p>
          <a:p>
            <a:pPr marL="285750" indent="-285750">
              <a:buClr>
                <a:srgbClr val="007A87"/>
              </a:buClr>
              <a:buFont typeface="Arial" panose="020B0604020202020204" pitchFamily="34" charset="0"/>
              <a:buChar char="•"/>
            </a:pPr>
            <a:r>
              <a:rPr lang="en-US" b="1" dirty="0" err="1" smtClean="0"/>
              <a:t>Maximise</a:t>
            </a:r>
            <a:r>
              <a:rPr lang="en-US" b="1" dirty="0" smtClean="0"/>
              <a:t> </a:t>
            </a:r>
            <a:r>
              <a:rPr lang="en-US" b="1" dirty="0"/>
              <a:t>usefulness </a:t>
            </a:r>
            <a:r>
              <a:rPr lang="en-US" dirty="0"/>
              <a:t>for a large target group and cover a wide range of use-cases</a:t>
            </a:r>
          </a:p>
          <a:p>
            <a:pPr marL="742950" lvl="1" indent="-285750">
              <a:buClr>
                <a:srgbClr val="007A87"/>
              </a:buClr>
              <a:buFont typeface="Arial" panose="020B0604020202020204" pitchFamily="34" charset="0"/>
              <a:buChar char="•"/>
            </a:pPr>
            <a:r>
              <a:rPr lang="en-US" dirty="0"/>
              <a:t>input-data from case studies on the local, national and EU level </a:t>
            </a:r>
          </a:p>
          <a:p>
            <a:pPr marL="742950" lvl="1" indent="-285750">
              <a:buClr>
                <a:srgbClr val="007A87"/>
              </a:buClr>
              <a:buFont typeface="Arial" panose="020B0604020202020204" pitchFamily="34" charset="0"/>
              <a:buChar char="•"/>
            </a:pPr>
            <a:r>
              <a:rPr lang="en-US" dirty="0"/>
              <a:t>involving stakeholders of each level </a:t>
            </a:r>
          </a:p>
          <a:p>
            <a:pPr marL="742950" lvl="1" indent="-285750">
              <a:buClr>
                <a:srgbClr val="007A87"/>
              </a:buClr>
              <a:buFont typeface="Arial" panose="020B0604020202020204" pitchFamily="34" charset="0"/>
              <a:buChar char="•"/>
            </a:pPr>
            <a:endParaRPr lang="en-US" dirty="0"/>
          </a:p>
          <a:p>
            <a:pPr lvl="1">
              <a:buClr>
                <a:srgbClr val="007A87"/>
              </a:buClr>
            </a:pPr>
            <a:endParaRPr lang="en-US" dirty="0">
              <a:solidFill>
                <a:prstClr val="black"/>
              </a:solidFill>
            </a:endParaRPr>
          </a:p>
          <a:p>
            <a:pPr lvl="0">
              <a:buClr>
                <a:srgbClr val="007A87"/>
              </a:buClr>
            </a:pPr>
            <a:endParaRPr lang="en-US" sz="1100" dirty="0">
              <a:solidFill>
                <a:prstClr val="black"/>
              </a:solidFill>
              <a:sym typeface="Wingdings" panose="05000000000000000000" pitchFamily="2" charset="2"/>
            </a:endParaRPr>
          </a:p>
          <a:p>
            <a:pPr marL="268288" lvl="0" indent="-268288">
              <a:buClr>
                <a:srgbClr val="007A87"/>
              </a:buClr>
              <a:buNone/>
            </a:pPr>
            <a:r>
              <a:rPr lang="en-US" dirty="0">
                <a:solidFill>
                  <a:prstClr val="black"/>
                </a:solidFill>
                <a:sym typeface="Wingdings" panose="05000000000000000000" pitchFamily="2" charset="2"/>
              </a:rPr>
              <a:t></a:t>
            </a:r>
            <a:r>
              <a:rPr lang="en-US" dirty="0">
                <a:solidFill>
                  <a:prstClr val="black"/>
                </a:solidFill>
              </a:rPr>
              <a:t> </a:t>
            </a:r>
            <a:r>
              <a:rPr lang="en-US" dirty="0" smtClean="0">
                <a:solidFill>
                  <a:prstClr val="black"/>
                </a:solidFill>
              </a:rPr>
              <a:t>May </a:t>
            </a:r>
            <a:r>
              <a:rPr lang="en-US" dirty="0">
                <a:solidFill>
                  <a:prstClr val="black"/>
                </a:solidFill>
              </a:rPr>
              <a:t>lead to an establishment of MICAT as a semi-standard tool for the evaluation of energy efficiency policies regarding their non-energy impacts. </a:t>
            </a:r>
            <a:endParaRPr lang="de-DE" dirty="0">
              <a:solidFill>
                <a:prstClr val="black"/>
              </a:solidFill>
            </a:endParaRPr>
          </a:p>
          <a:p>
            <a:endParaRPr lang="de-DE" dirty="0"/>
          </a:p>
        </p:txBody>
      </p:sp>
    </p:spTree>
    <p:extLst>
      <p:ext uri="{BB962C8B-B14F-4D97-AF65-F5344CB8AC3E}">
        <p14:creationId xmlns:p14="http://schemas.microsoft.com/office/powerpoint/2010/main" val="2169108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C7CF21A-03FE-3F4A-99FF-3B2016147EA6}" type="slidenum">
              <a:rPr lang="en-PL" smtClean="0"/>
              <a:pPr/>
              <a:t>13</a:t>
            </a:fld>
            <a:endParaRPr lang="en-PL" sz="1000" dirty="0"/>
          </a:p>
        </p:txBody>
      </p:sp>
      <p:sp>
        <p:nvSpPr>
          <p:cNvPr id="3" name="Titel 2"/>
          <p:cNvSpPr>
            <a:spLocks noGrp="1"/>
          </p:cNvSpPr>
          <p:nvPr>
            <p:ph type="ctrTitle"/>
          </p:nvPr>
        </p:nvSpPr>
        <p:spPr/>
        <p:txBody>
          <a:bodyPr/>
          <a:lstStyle/>
          <a:p>
            <a:r>
              <a:rPr lang="de-DE" dirty="0" err="1" smtClean="0"/>
              <a:t>Contact</a:t>
            </a:r>
            <a:endParaRPr lang="de-DE" dirty="0"/>
          </a:p>
        </p:txBody>
      </p:sp>
      <p:sp>
        <p:nvSpPr>
          <p:cNvPr id="4" name="Rechteck 3"/>
          <p:cNvSpPr/>
          <p:nvPr/>
        </p:nvSpPr>
        <p:spPr>
          <a:xfrm>
            <a:off x="261667" y="2163172"/>
            <a:ext cx="6708475" cy="1754326"/>
          </a:xfrm>
          <a:prstGeom prst="rect">
            <a:avLst/>
          </a:prstGeom>
        </p:spPr>
        <p:txBody>
          <a:bodyPr wrap="square">
            <a:spAutoFit/>
          </a:bodyPr>
          <a:lstStyle/>
          <a:p>
            <a:pPr marL="720000" lvl="2" indent="0">
              <a:buNone/>
            </a:pPr>
            <a:r>
              <a:rPr lang="de-DE" dirty="0"/>
              <a:t>Dr. Katharina Wohlfarth</a:t>
            </a:r>
          </a:p>
          <a:p>
            <a:pPr marL="720000" lvl="2" indent="0">
              <a:buNone/>
            </a:pPr>
            <a:r>
              <a:rPr lang="de-DE" dirty="0"/>
              <a:t>Fraunhofer Institute </a:t>
            </a:r>
            <a:r>
              <a:rPr lang="de-DE" dirty="0" err="1"/>
              <a:t>for</a:t>
            </a:r>
            <a:r>
              <a:rPr lang="de-DE" dirty="0"/>
              <a:t> Systems </a:t>
            </a:r>
            <a:r>
              <a:rPr lang="de-DE" dirty="0" err="1"/>
              <a:t>and</a:t>
            </a:r>
            <a:r>
              <a:rPr lang="de-DE" dirty="0"/>
              <a:t> Innovation Research ISI</a:t>
            </a:r>
          </a:p>
          <a:p>
            <a:pPr marL="720000" lvl="2" indent="0">
              <a:buNone/>
            </a:pPr>
            <a:r>
              <a:rPr lang="de-DE" dirty="0"/>
              <a:t>Breslauer Straße 48 </a:t>
            </a:r>
          </a:p>
          <a:p>
            <a:pPr marL="720000" lvl="2" indent="0">
              <a:buNone/>
            </a:pPr>
            <a:r>
              <a:rPr lang="de-DE" dirty="0"/>
              <a:t>76139 Karlsruhe</a:t>
            </a:r>
          </a:p>
          <a:p>
            <a:pPr marL="720000" lvl="2" indent="0">
              <a:buNone/>
            </a:pPr>
            <a:r>
              <a:rPr lang="de-DE" dirty="0"/>
              <a:t>Phone +49 721 6809-162 </a:t>
            </a:r>
          </a:p>
          <a:p>
            <a:pPr marL="720000" lvl="2" indent="0">
              <a:buNone/>
            </a:pPr>
            <a:r>
              <a:rPr lang="de-DE" u="sng" dirty="0" smtClean="0">
                <a:hlinkClick r:id="rId2"/>
              </a:rPr>
              <a:t>katharina.wohlfarth@isi.fraunhofer.de</a:t>
            </a:r>
            <a:r>
              <a:rPr lang="de-DE" u="sng" dirty="0" smtClean="0"/>
              <a:t> </a:t>
            </a:r>
            <a:endParaRPr lang="de-DE"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1507" y="2106853"/>
            <a:ext cx="1976568" cy="2042454"/>
          </a:xfrm>
          <a:prstGeom prst="rect">
            <a:avLst/>
          </a:prstGeom>
        </p:spPr>
      </p:pic>
    </p:spTree>
    <p:extLst>
      <p:ext uri="{BB962C8B-B14F-4D97-AF65-F5344CB8AC3E}">
        <p14:creationId xmlns:p14="http://schemas.microsoft.com/office/powerpoint/2010/main" val="512985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C7CF21A-03FE-3F4A-99FF-3B2016147EA6}" type="slidenum">
              <a:rPr lang="en-PL" smtClean="0"/>
              <a:pPr/>
              <a:t>2</a:t>
            </a:fld>
            <a:endParaRPr lang="en-PL" sz="1000" dirty="0"/>
          </a:p>
        </p:txBody>
      </p:sp>
      <p:sp>
        <p:nvSpPr>
          <p:cNvPr id="3" name="Titel 2"/>
          <p:cNvSpPr>
            <a:spLocks noGrp="1"/>
          </p:cNvSpPr>
          <p:nvPr>
            <p:ph type="ctrTitle"/>
          </p:nvPr>
        </p:nvSpPr>
        <p:spPr>
          <a:xfrm>
            <a:off x="463123" y="704132"/>
            <a:ext cx="7274010" cy="380870"/>
          </a:xfrm>
        </p:spPr>
        <p:txBody>
          <a:bodyPr/>
          <a:lstStyle/>
          <a:p>
            <a:r>
              <a:rPr lang="de-DE" dirty="0" err="1" smtClean="0"/>
              <a:t>Why</a:t>
            </a:r>
            <a:r>
              <a:rPr lang="de-DE" dirty="0" smtClean="0"/>
              <a:t> MICAT? – The project </a:t>
            </a:r>
            <a:r>
              <a:rPr lang="de-DE" dirty="0" err="1" smtClean="0"/>
              <a:t>idea</a:t>
            </a:r>
            <a:endParaRPr lang="de-DE" dirty="0"/>
          </a:p>
        </p:txBody>
      </p:sp>
      <p:sp>
        <p:nvSpPr>
          <p:cNvPr id="5" name="Inhaltsplatzhalter 2"/>
          <p:cNvSpPr txBox="1">
            <a:spLocks/>
          </p:cNvSpPr>
          <p:nvPr/>
        </p:nvSpPr>
        <p:spPr>
          <a:xfrm>
            <a:off x="463123" y="1298791"/>
            <a:ext cx="10944000" cy="5224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Metropolis Med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Metropolis Med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Metropolis Med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Med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Med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000" dirty="0" err="1" smtClean="0">
                <a:latin typeface="+mn-lt"/>
                <a:sym typeface="Wingdings" panose="05000000000000000000" pitchFamily="2" charset="2"/>
              </a:rPr>
              <a:t>Relevance</a:t>
            </a:r>
            <a:r>
              <a:rPr lang="de-DE" sz="2000" dirty="0" smtClean="0">
                <a:latin typeface="+mn-lt"/>
                <a:sym typeface="Wingdings" panose="05000000000000000000" pitchFamily="2" charset="2"/>
              </a:rPr>
              <a:t> </a:t>
            </a:r>
            <a:r>
              <a:rPr lang="de-DE" sz="2000" dirty="0" err="1" smtClean="0">
                <a:latin typeface="+mn-lt"/>
                <a:sym typeface="Wingdings" panose="05000000000000000000" pitchFamily="2" charset="2"/>
              </a:rPr>
              <a:t>of</a:t>
            </a:r>
            <a:r>
              <a:rPr lang="de-DE" sz="2000" dirty="0" smtClean="0">
                <a:latin typeface="+mn-lt"/>
                <a:sym typeface="Wingdings" panose="05000000000000000000" pitchFamily="2" charset="2"/>
              </a:rPr>
              <a:t> </a:t>
            </a:r>
            <a:r>
              <a:rPr lang="de-DE" sz="2000" dirty="0" err="1" smtClean="0">
                <a:latin typeface="+mn-lt"/>
                <a:sym typeface="Wingdings" panose="05000000000000000000" pitchFamily="2" charset="2"/>
              </a:rPr>
              <a:t>energy</a:t>
            </a:r>
            <a:r>
              <a:rPr lang="de-DE" sz="2000" dirty="0" smtClean="0">
                <a:latin typeface="+mn-lt"/>
                <a:sym typeface="Wingdings" panose="05000000000000000000" pitchFamily="2" charset="2"/>
              </a:rPr>
              <a:t> </a:t>
            </a:r>
            <a:r>
              <a:rPr lang="de-DE" sz="2000" dirty="0" err="1" smtClean="0">
                <a:latin typeface="+mn-lt"/>
                <a:sym typeface="Wingdings" panose="05000000000000000000" pitchFamily="2" charset="2"/>
              </a:rPr>
              <a:t>efficiency</a:t>
            </a:r>
            <a:r>
              <a:rPr lang="de-DE" sz="2000" dirty="0" smtClean="0">
                <a:latin typeface="+mn-lt"/>
                <a:sym typeface="Wingdings" panose="05000000000000000000" pitchFamily="2" charset="2"/>
              </a:rPr>
              <a:t> </a:t>
            </a:r>
            <a:r>
              <a:rPr lang="de-DE" sz="2000" dirty="0" err="1" smtClean="0">
                <a:latin typeface="+mn-lt"/>
                <a:sym typeface="Wingdings" panose="05000000000000000000" pitchFamily="2" charset="2"/>
              </a:rPr>
              <a:t>to</a:t>
            </a:r>
            <a:r>
              <a:rPr lang="de-DE" sz="2000" dirty="0" smtClean="0">
                <a:latin typeface="+mn-lt"/>
                <a:sym typeface="Wingdings" panose="05000000000000000000" pitchFamily="2" charset="2"/>
              </a:rPr>
              <a:t> </a:t>
            </a:r>
            <a:r>
              <a:rPr lang="de-DE" sz="2000" dirty="0" err="1" smtClean="0">
                <a:latin typeface="+mn-lt"/>
                <a:sym typeface="Wingdings" panose="05000000000000000000" pitchFamily="2" charset="2"/>
              </a:rPr>
              <a:t>mitigate</a:t>
            </a:r>
            <a:r>
              <a:rPr lang="de-DE" sz="2000" dirty="0" smtClean="0">
                <a:latin typeface="+mn-lt"/>
                <a:sym typeface="Wingdings" panose="05000000000000000000" pitchFamily="2" charset="2"/>
              </a:rPr>
              <a:t> </a:t>
            </a:r>
            <a:r>
              <a:rPr lang="de-DE" sz="2000" dirty="0" err="1" smtClean="0">
                <a:latin typeface="+mn-lt"/>
                <a:sym typeface="Wingdings" panose="05000000000000000000" pitchFamily="2" charset="2"/>
              </a:rPr>
              <a:t>climate</a:t>
            </a:r>
            <a:r>
              <a:rPr lang="de-DE" sz="2000" dirty="0" smtClean="0">
                <a:latin typeface="+mn-lt"/>
                <a:sym typeface="Wingdings" panose="05000000000000000000" pitchFamily="2" charset="2"/>
              </a:rPr>
              <a:t> </a:t>
            </a:r>
            <a:r>
              <a:rPr lang="de-DE" sz="2000" dirty="0" err="1" smtClean="0">
                <a:latin typeface="+mn-lt"/>
                <a:sym typeface="Wingdings" panose="05000000000000000000" pitchFamily="2" charset="2"/>
              </a:rPr>
              <a:t>change</a:t>
            </a:r>
            <a:r>
              <a:rPr lang="de-DE" sz="2000" dirty="0" smtClean="0">
                <a:latin typeface="+mn-lt"/>
                <a:sym typeface="Wingdings" panose="05000000000000000000" pitchFamily="2" charset="2"/>
              </a:rPr>
              <a:t> </a:t>
            </a:r>
            <a:endParaRPr lang="de-DE" sz="2000" dirty="0" smtClean="0">
              <a:latin typeface="+mn-lt"/>
              <a:sym typeface="Wingdings" panose="05000000000000000000" pitchFamily="2" charset="2"/>
            </a:endParaRPr>
          </a:p>
          <a:p>
            <a:pPr lvl="1"/>
            <a:r>
              <a:rPr lang="de-DE" sz="1500" dirty="0" smtClean="0">
                <a:latin typeface="+mn-lt"/>
                <a:sym typeface="Wingdings" panose="05000000000000000000" pitchFamily="2" charset="2"/>
              </a:rPr>
              <a:t>„</a:t>
            </a:r>
            <a:r>
              <a:rPr lang="de-DE" sz="1500" dirty="0" err="1" smtClean="0">
                <a:latin typeface="+mn-lt"/>
                <a:sym typeface="Wingdings" panose="05000000000000000000" pitchFamily="2" charset="2"/>
              </a:rPr>
              <a:t>energy</a:t>
            </a:r>
            <a:r>
              <a:rPr lang="de-DE" sz="1500" dirty="0" smtClean="0">
                <a:latin typeface="+mn-lt"/>
                <a:sym typeface="Wingdings" panose="05000000000000000000" pitchFamily="2" charset="2"/>
              </a:rPr>
              <a:t> </a:t>
            </a:r>
            <a:r>
              <a:rPr lang="de-DE" sz="1500" dirty="0" err="1" smtClean="0">
                <a:latin typeface="+mn-lt"/>
                <a:sym typeface="Wingdings" panose="05000000000000000000" pitchFamily="2" charset="2"/>
              </a:rPr>
              <a:t>efficiency</a:t>
            </a:r>
            <a:r>
              <a:rPr lang="de-DE" sz="1500" dirty="0" smtClean="0">
                <a:latin typeface="+mn-lt"/>
                <a:sym typeface="Wingdings" panose="05000000000000000000" pitchFamily="2" charset="2"/>
              </a:rPr>
              <a:t> </a:t>
            </a:r>
            <a:r>
              <a:rPr lang="de-DE" sz="1500" dirty="0" err="1" smtClean="0">
                <a:latin typeface="+mn-lt"/>
                <a:sym typeface="Wingdings" panose="05000000000000000000" pitchFamily="2" charset="2"/>
              </a:rPr>
              <a:t>gap</a:t>
            </a:r>
            <a:r>
              <a:rPr lang="de-DE" sz="1500" dirty="0" smtClean="0">
                <a:latin typeface="+mn-lt"/>
                <a:sym typeface="Wingdings" panose="05000000000000000000" pitchFamily="2" charset="2"/>
              </a:rPr>
              <a:t>“ ~ </a:t>
            </a:r>
            <a:r>
              <a:rPr lang="de-DE" sz="1500" dirty="0" err="1" smtClean="0">
                <a:latin typeface="+mn-lt"/>
                <a:sym typeface="Wingdings" panose="05000000000000000000" pitchFamily="2" charset="2"/>
              </a:rPr>
              <a:t>is</a:t>
            </a:r>
            <a:r>
              <a:rPr lang="de-DE" sz="1500" dirty="0" smtClean="0">
                <a:latin typeface="+mn-lt"/>
                <a:sym typeface="Wingdings" panose="05000000000000000000" pitchFamily="2" charset="2"/>
              </a:rPr>
              <a:t> </a:t>
            </a:r>
            <a:r>
              <a:rPr lang="de-DE" sz="1500" dirty="0" err="1" smtClean="0">
                <a:latin typeface="+mn-lt"/>
                <a:sym typeface="Wingdings" panose="05000000000000000000" pitchFamily="2" charset="2"/>
              </a:rPr>
              <a:t>efficiency</a:t>
            </a:r>
            <a:r>
              <a:rPr lang="de-DE" sz="1500" dirty="0" smtClean="0">
                <a:latin typeface="+mn-lt"/>
                <a:sym typeface="Wingdings" panose="05000000000000000000" pitchFamily="2" charset="2"/>
              </a:rPr>
              <a:t> not </a:t>
            </a:r>
            <a:r>
              <a:rPr lang="de-DE" sz="1500" dirty="0" err="1" smtClean="0">
                <a:latin typeface="+mn-lt"/>
                <a:sym typeface="Wingdings" panose="05000000000000000000" pitchFamily="2" charset="2"/>
              </a:rPr>
              <a:t>enough</a:t>
            </a:r>
            <a:r>
              <a:rPr lang="de-DE" sz="1500" dirty="0" smtClean="0">
                <a:latin typeface="+mn-lt"/>
                <a:sym typeface="Wingdings" panose="05000000000000000000" pitchFamily="2" charset="2"/>
              </a:rPr>
              <a:t>?</a:t>
            </a:r>
            <a:endParaRPr lang="de-DE" sz="1500" dirty="0" smtClean="0">
              <a:latin typeface="+mn-lt"/>
              <a:sym typeface="Wingdings" panose="05000000000000000000" pitchFamily="2" charset="2"/>
            </a:endParaRPr>
          </a:p>
          <a:p>
            <a:pPr lvl="1">
              <a:buFont typeface="Wingdings" panose="05000000000000000000" pitchFamily="2" charset="2"/>
              <a:buChar char="à"/>
            </a:pPr>
            <a:r>
              <a:rPr lang="de-DE" sz="1500" dirty="0" smtClean="0">
                <a:latin typeface="+mn-lt"/>
                <a:sym typeface="Wingdings" panose="05000000000000000000" pitchFamily="2" charset="2"/>
              </a:rPr>
              <a:t>Additional </a:t>
            </a:r>
            <a:r>
              <a:rPr lang="de-DE" sz="1500" dirty="0" err="1" smtClean="0">
                <a:latin typeface="+mn-lt"/>
                <a:sym typeface="Wingdings" panose="05000000000000000000" pitchFamily="2" charset="2"/>
              </a:rPr>
              <a:t>benefits</a:t>
            </a:r>
            <a:r>
              <a:rPr lang="de-DE" sz="1500" dirty="0" smtClean="0">
                <a:latin typeface="+mn-lt"/>
                <a:sym typeface="Wingdings" panose="05000000000000000000" pitchFamily="2" charset="2"/>
              </a:rPr>
              <a:t>? Do </a:t>
            </a:r>
            <a:r>
              <a:rPr lang="de-DE" sz="1500" dirty="0" err="1" smtClean="0">
                <a:latin typeface="+mn-lt"/>
                <a:sym typeface="Wingdings" panose="05000000000000000000" pitchFamily="2" charset="2"/>
              </a:rPr>
              <a:t>they</a:t>
            </a:r>
            <a:r>
              <a:rPr lang="de-DE" sz="1500" dirty="0" smtClean="0">
                <a:latin typeface="+mn-lt"/>
                <a:sym typeface="Wingdings" panose="05000000000000000000" pitchFamily="2" charset="2"/>
              </a:rPr>
              <a:t> </a:t>
            </a:r>
            <a:r>
              <a:rPr lang="de-DE" sz="1500" dirty="0" err="1" smtClean="0">
                <a:latin typeface="+mn-lt"/>
                <a:sym typeface="Wingdings" panose="05000000000000000000" pitchFamily="2" charset="2"/>
              </a:rPr>
              <a:t>pay</a:t>
            </a:r>
            <a:r>
              <a:rPr lang="de-DE" sz="1500" dirty="0" smtClean="0">
                <a:latin typeface="+mn-lt"/>
                <a:sym typeface="Wingdings" panose="05000000000000000000" pitchFamily="2" charset="2"/>
              </a:rPr>
              <a:t> off?</a:t>
            </a:r>
          </a:p>
          <a:p>
            <a:pPr lvl="1">
              <a:buFont typeface="Wingdings" panose="05000000000000000000" pitchFamily="2" charset="2"/>
              <a:buChar char="à"/>
            </a:pPr>
            <a:endParaRPr lang="de-DE" sz="900" dirty="0" smtClean="0">
              <a:latin typeface="+mn-lt"/>
              <a:sym typeface="Wingdings" panose="05000000000000000000" pitchFamily="2" charset="2"/>
            </a:endParaRPr>
          </a:p>
          <a:p>
            <a:r>
              <a:rPr lang="de-DE" sz="2000" dirty="0" smtClean="0">
                <a:latin typeface="+mn-lt"/>
                <a:sym typeface="Wingdings" panose="05000000000000000000" pitchFamily="2" charset="2"/>
              </a:rPr>
              <a:t>„Multiple Impacts“: </a:t>
            </a:r>
            <a:r>
              <a:rPr lang="en-US" sz="2000" dirty="0" smtClean="0">
                <a:latin typeface="+mn-lt"/>
              </a:rPr>
              <a:t>Co-benefits, non-energy benefits (NEBs), </a:t>
            </a:r>
            <a:br>
              <a:rPr lang="en-US" sz="2000" dirty="0" smtClean="0">
                <a:latin typeface="+mn-lt"/>
              </a:rPr>
            </a:br>
            <a:r>
              <a:rPr lang="en-US" sz="2000" dirty="0" smtClean="0">
                <a:latin typeface="+mn-lt"/>
              </a:rPr>
              <a:t>multiple benefits (MBs), or impacts (MIs) </a:t>
            </a:r>
          </a:p>
          <a:p>
            <a:pPr lvl="1"/>
            <a:r>
              <a:rPr lang="en-US" sz="1500" dirty="0" smtClean="0">
                <a:latin typeface="+mn-lt"/>
              </a:rPr>
              <a:t>accompany </a:t>
            </a:r>
            <a:r>
              <a:rPr lang="en-US" sz="1500" dirty="0" smtClean="0">
                <a:latin typeface="+mn-lt"/>
              </a:rPr>
              <a:t>energy efficiency projects and provide additional </a:t>
            </a:r>
            <a:r>
              <a:rPr lang="en-US" sz="1500" dirty="0" smtClean="0">
                <a:latin typeface="+mn-lt"/>
              </a:rPr>
              <a:t>arguments </a:t>
            </a:r>
            <a:r>
              <a:rPr lang="en-US" sz="1500" dirty="0" smtClean="0">
                <a:latin typeface="+mn-lt"/>
              </a:rPr>
              <a:t>to </a:t>
            </a:r>
            <a:r>
              <a:rPr lang="en-US" sz="1500" dirty="0" smtClean="0">
                <a:latin typeface="+mn-lt"/>
              </a:rPr>
              <a:t/>
            </a:r>
            <a:br>
              <a:rPr lang="en-US" sz="1500" dirty="0" smtClean="0">
                <a:latin typeface="+mn-lt"/>
              </a:rPr>
            </a:br>
            <a:r>
              <a:rPr lang="en-US" sz="1500" dirty="0" smtClean="0">
                <a:latin typeface="+mn-lt"/>
              </a:rPr>
              <a:t>implement EE </a:t>
            </a:r>
            <a:r>
              <a:rPr lang="en-US" sz="1500" dirty="0" smtClean="0">
                <a:latin typeface="+mn-lt"/>
              </a:rPr>
              <a:t>measures, but are rarely reported</a:t>
            </a:r>
          </a:p>
          <a:p>
            <a:pPr lvl="1"/>
            <a:r>
              <a:rPr lang="en-US" sz="1500" dirty="0">
                <a:latin typeface="+mn-lt"/>
              </a:rPr>
              <a:t>explicitly mentioned in EC’s policy-making (e.g. EPBD, EED) and reporting (NECPs)</a:t>
            </a:r>
          </a:p>
          <a:p>
            <a:pPr marL="0" indent="0">
              <a:buNone/>
            </a:pPr>
            <a:r>
              <a:rPr lang="en-US" sz="1900" dirty="0" smtClean="0">
                <a:latin typeface="+mn-lt"/>
                <a:sym typeface="Wingdings" panose="05000000000000000000" pitchFamily="2" charset="2"/>
              </a:rPr>
              <a:t> </a:t>
            </a:r>
            <a:r>
              <a:rPr lang="en-US" sz="1600" dirty="0" smtClean="0">
                <a:latin typeface="+mn-lt"/>
              </a:rPr>
              <a:t>show </a:t>
            </a:r>
            <a:r>
              <a:rPr lang="en-US" sz="1600" dirty="0" smtClean="0">
                <a:latin typeface="+mn-lt"/>
              </a:rPr>
              <a:t>the full set of advantages of energy efficiency policy measures </a:t>
            </a:r>
            <a:r>
              <a:rPr lang="en-US" sz="1600" dirty="0" smtClean="0">
                <a:latin typeface="+mn-lt"/>
              </a:rPr>
              <a:t/>
            </a:r>
            <a:br>
              <a:rPr lang="en-US" sz="1600" dirty="0" smtClean="0">
                <a:latin typeface="+mn-lt"/>
              </a:rPr>
            </a:br>
            <a:r>
              <a:rPr lang="en-US" sz="1600" dirty="0" smtClean="0">
                <a:latin typeface="+mn-lt"/>
              </a:rPr>
              <a:t>through monetization </a:t>
            </a:r>
            <a:r>
              <a:rPr lang="en-US" sz="1600" dirty="0" smtClean="0">
                <a:latin typeface="+mn-lt"/>
              </a:rPr>
              <a:t>of impacts and cost-benefit analyses</a:t>
            </a:r>
          </a:p>
          <a:p>
            <a:pPr lvl="1"/>
            <a:endParaRPr lang="en-US" sz="1800" dirty="0">
              <a:latin typeface="+mn-lt"/>
            </a:endParaRPr>
          </a:p>
          <a:p>
            <a:pPr lvl="1">
              <a:buFont typeface="Wingdings" panose="05000000000000000000" pitchFamily="2" charset="2"/>
              <a:buChar char="à"/>
            </a:pPr>
            <a:endParaRPr lang="de-DE" sz="1600" dirty="0">
              <a:sym typeface="Wingdings" panose="05000000000000000000" pitchFamily="2" charset="2"/>
            </a:endParaRPr>
          </a:p>
          <a:p>
            <a:pPr marL="457200" lvl="1" indent="0">
              <a:buNone/>
            </a:pPr>
            <a:endParaRPr lang="en-US" sz="1800" dirty="0" smtClean="0">
              <a:latin typeface="+mn-lt"/>
            </a:endParaRPr>
          </a:p>
        </p:txBody>
      </p:sp>
      <p:sp>
        <p:nvSpPr>
          <p:cNvPr id="9" name="Textfeld 36"/>
          <p:cNvSpPr txBox="1"/>
          <p:nvPr/>
        </p:nvSpPr>
        <p:spPr>
          <a:xfrm>
            <a:off x="2623570" y="5519563"/>
            <a:ext cx="1476558" cy="307777"/>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400" dirty="0" smtClean="0"/>
              <a:t>Energy </a:t>
            </a:r>
            <a:r>
              <a:rPr lang="de-DE" sz="1400" dirty="0" err="1" smtClean="0"/>
              <a:t>efficiency</a:t>
            </a:r>
            <a:endParaRPr lang="de-DE" sz="1400" dirty="0"/>
          </a:p>
        </p:txBody>
      </p:sp>
      <p:grpSp>
        <p:nvGrpSpPr>
          <p:cNvPr id="64" name="Gruppieren 63"/>
          <p:cNvGrpSpPr/>
          <p:nvPr/>
        </p:nvGrpSpPr>
        <p:grpSpPr>
          <a:xfrm>
            <a:off x="10128454" y="5377951"/>
            <a:ext cx="1365738" cy="452593"/>
            <a:chOff x="10191046" y="5426633"/>
            <a:chExt cx="1365738" cy="452593"/>
          </a:xfrm>
        </p:grpSpPr>
        <p:sp>
          <p:nvSpPr>
            <p:cNvPr id="11" name="Textfeld 10"/>
            <p:cNvSpPr txBox="1"/>
            <p:nvPr/>
          </p:nvSpPr>
          <p:spPr>
            <a:xfrm>
              <a:off x="10191047" y="5426633"/>
              <a:ext cx="1365737" cy="276999"/>
            </a:xfrm>
            <a:prstGeom prst="rect">
              <a:avLst/>
            </a:prstGeom>
            <a:noFill/>
          </p:spPr>
          <p:txBody>
            <a:bodyPr wrap="square" rtlCol="0">
              <a:spAutoFit/>
            </a:bodyPr>
            <a:lstStyle/>
            <a:p>
              <a:r>
                <a:rPr lang="de-DE" sz="1200" b="1" dirty="0" err="1" smtClean="0"/>
                <a:t>Climate</a:t>
              </a:r>
              <a:r>
                <a:rPr lang="de-DE" sz="1200" b="1" dirty="0" smtClean="0"/>
                <a:t> </a:t>
              </a:r>
              <a:r>
                <a:rPr lang="de-DE" sz="1200" b="1" dirty="0" err="1" smtClean="0"/>
                <a:t>change</a:t>
              </a:r>
              <a:endParaRPr lang="de-DE" sz="1200" b="1" dirty="0"/>
            </a:p>
          </p:txBody>
        </p:sp>
        <p:sp>
          <p:nvSpPr>
            <p:cNvPr id="12" name="Textfeld 11"/>
            <p:cNvSpPr txBox="1"/>
            <p:nvPr/>
          </p:nvSpPr>
          <p:spPr>
            <a:xfrm>
              <a:off x="10191046" y="5602227"/>
              <a:ext cx="1117118" cy="276999"/>
            </a:xfrm>
            <a:prstGeom prst="rect">
              <a:avLst/>
            </a:prstGeom>
            <a:noFill/>
          </p:spPr>
          <p:txBody>
            <a:bodyPr wrap="square" rtlCol="0">
              <a:spAutoFit/>
            </a:bodyPr>
            <a:lstStyle/>
            <a:p>
              <a:r>
                <a:rPr lang="de-DE" sz="1200" b="1" dirty="0" err="1" smtClean="0"/>
                <a:t>Sustainability</a:t>
              </a:r>
              <a:endParaRPr lang="de-DE" sz="1200" b="1" dirty="0"/>
            </a:p>
          </p:txBody>
        </p:sp>
      </p:grpSp>
      <p:cxnSp>
        <p:nvCxnSpPr>
          <p:cNvPr id="13" name="Gerade Verbindung mit Pfeil 12"/>
          <p:cNvCxnSpPr/>
          <p:nvPr/>
        </p:nvCxnSpPr>
        <p:spPr>
          <a:xfrm>
            <a:off x="5680137" y="5608766"/>
            <a:ext cx="3573999" cy="4071"/>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grpSp>
        <p:nvGrpSpPr>
          <p:cNvPr id="71" name="Gruppieren 70"/>
          <p:cNvGrpSpPr/>
          <p:nvPr/>
        </p:nvGrpSpPr>
        <p:grpSpPr>
          <a:xfrm>
            <a:off x="5680137" y="4311253"/>
            <a:ext cx="5165404" cy="2355409"/>
            <a:chOff x="5680133" y="4350683"/>
            <a:chExt cx="5165404" cy="2355409"/>
          </a:xfrm>
        </p:grpSpPr>
        <p:grpSp>
          <p:nvGrpSpPr>
            <p:cNvPr id="63" name="Gruppieren 62"/>
            <p:cNvGrpSpPr/>
            <p:nvPr/>
          </p:nvGrpSpPr>
          <p:grpSpPr>
            <a:xfrm>
              <a:off x="5680133" y="4350683"/>
              <a:ext cx="5165404" cy="2355409"/>
              <a:chOff x="5680125" y="4423600"/>
              <a:chExt cx="5165404" cy="2355409"/>
            </a:xfrm>
          </p:grpSpPr>
          <p:sp>
            <p:nvSpPr>
              <p:cNvPr id="15" name="Textfeld 14"/>
              <p:cNvSpPr txBox="1"/>
              <p:nvPr/>
            </p:nvSpPr>
            <p:spPr>
              <a:xfrm>
                <a:off x="9372206" y="5120166"/>
                <a:ext cx="1473323" cy="306467"/>
              </a:xfrm>
              <a:prstGeom prst="roundRect">
                <a:avLst/>
              </a:prstGeom>
              <a:noFill/>
              <a:ln w="12700">
                <a:solidFill>
                  <a:srgbClr val="00B050"/>
                </a:solidFill>
              </a:ln>
            </p:spPr>
            <p:txBody>
              <a:bodyPr wrap="square" rtlCol="0">
                <a:spAutoFit/>
              </a:bodyPr>
              <a:lstStyle/>
              <a:p>
                <a:r>
                  <a:rPr lang="de-DE" sz="1200" dirty="0" err="1" smtClean="0"/>
                  <a:t>Health</a:t>
                </a:r>
                <a:r>
                  <a:rPr lang="de-DE" sz="1200" dirty="0" smtClean="0"/>
                  <a:t> &amp; </a:t>
                </a:r>
                <a:r>
                  <a:rPr lang="de-DE" sz="1200" dirty="0" err="1" smtClean="0"/>
                  <a:t>wellbeing</a:t>
                </a:r>
                <a:endParaRPr lang="de-DE" sz="1200" dirty="0"/>
              </a:p>
            </p:txBody>
          </p:sp>
          <p:sp>
            <p:nvSpPr>
              <p:cNvPr id="16" name="Textfeld 15"/>
              <p:cNvSpPr txBox="1"/>
              <p:nvPr/>
            </p:nvSpPr>
            <p:spPr>
              <a:xfrm>
                <a:off x="6869628" y="6472542"/>
                <a:ext cx="984606" cy="306467"/>
              </a:xfrm>
              <a:prstGeom prst="roundRect">
                <a:avLst/>
              </a:prstGeom>
              <a:noFill/>
              <a:ln w="12700">
                <a:solidFill>
                  <a:srgbClr val="6600CC"/>
                </a:solidFill>
              </a:ln>
            </p:spPr>
            <p:txBody>
              <a:bodyPr wrap="square" rtlCol="0">
                <a:spAutoFit/>
              </a:bodyPr>
              <a:lstStyle/>
              <a:p>
                <a:r>
                  <a:rPr lang="de-DE" sz="1200" dirty="0" err="1" smtClean="0"/>
                  <a:t>Productivity</a:t>
                </a:r>
                <a:endParaRPr lang="de-DE" sz="1200" dirty="0"/>
              </a:p>
            </p:txBody>
          </p:sp>
          <p:sp>
            <p:nvSpPr>
              <p:cNvPr id="17" name="Textfeld 16"/>
              <p:cNvSpPr txBox="1"/>
              <p:nvPr/>
            </p:nvSpPr>
            <p:spPr>
              <a:xfrm>
                <a:off x="8839815" y="6305715"/>
                <a:ext cx="1196977" cy="306467"/>
              </a:xfrm>
              <a:prstGeom prst="roundRect">
                <a:avLst/>
              </a:prstGeom>
              <a:noFill/>
              <a:ln w="12700">
                <a:solidFill>
                  <a:srgbClr val="33CCCC"/>
                </a:solidFill>
              </a:ln>
            </p:spPr>
            <p:txBody>
              <a:bodyPr wrap="square" rtlCol="0">
                <a:spAutoFit/>
              </a:bodyPr>
              <a:lstStyle/>
              <a:p>
                <a:r>
                  <a:rPr lang="de-DE" sz="1200" dirty="0" smtClean="0"/>
                  <a:t>Energy </a:t>
                </a:r>
                <a:r>
                  <a:rPr lang="de-DE" sz="1200" dirty="0" err="1" smtClean="0"/>
                  <a:t>security</a:t>
                </a:r>
                <a:endParaRPr lang="de-DE" sz="1200" dirty="0"/>
              </a:p>
            </p:txBody>
          </p:sp>
          <p:sp>
            <p:nvSpPr>
              <p:cNvPr id="18" name="Textfeld 17"/>
              <p:cNvSpPr txBox="1"/>
              <p:nvPr/>
            </p:nvSpPr>
            <p:spPr>
              <a:xfrm>
                <a:off x="8848481" y="4784450"/>
                <a:ext cx="1829841" cy="306467"/>
              </a:xfrm>
              <a:prstGeom prst="roundRect">
                <a:avLst/>
              </a:prstGeom>
              <a:noFill/>
              <a:ln w="12700">
                <a:solidFill>
                  <a:srgbClr val="99CC00"/>
                </a:solidFill>
              </a:ln>
            </p:spPr>
            <p:txBody>
              <a:bodyPr wrap="square" rtlCol="0">
                <a:spAutoFit/>
              </a:bodyPr>
              <a:lstStyle/>
              <a:p>
                <a:r>
                  <a:rPr lang="de-DE" sz="1200" dirty="0" smtClean="0"/>
                  <a:t>Economy &amp; </a:t>
                </a:r>
                <a:r>
                  <a:rPr lang="de-DE" sz="1200" dirty="0" err="1" smtClean="0"/>
                  <a:t>labour</a:t>
                </a:r>
                <a:r>
                  <a:rPr lang="de-DE" sz="1200" dirty="0" smtClean="0"/>
                  <a:t> </a:t>
                </a:r>
                <a:r>
                  <a:rPr lang="de-DE" sz="1200" dirty="0" err="1" smtClean="0"/>
                  <a:t>market</a:t>
                </a:r>
                <a:endParaRPr lang="de-DE" sz="1200" dirty="0"/>
              </a:p>
            </p:txBody>
          </p:sp>
          <p:sp>
            <p:nvSpPr>
              <p:cNvPr id="20" name="Textfeld 19"/>
              <p:cNvSpPr txBox="1"/>
              <p:nvPr/>
            </p:nvSpPr>
            <p:spPr>
              <a:xfrm>
                <a:off x="8098350" y="4441500"/>
                <a:ext cx="1124195" cy="306467"/>
              </a:xfrm>
              <a:prstGeom prst="roundRect">
                <a:avLst/>
              </a:prstGeom>
              <a:noFill/>
              <a:ln w="12700">
                <a:solidFill>
                  <a:srgbClr val="FFCC66"/>
                </a:solidFill>
              </a:ln>
            </p:spPr>
            <p:txBody>
              <a:bodyPr wrap="square" rtlCol="0">
                <a:spAutoFit/>
              </a:bodyPr>
              <a:lstStyle/>
              <a:p>
                <a:r>
                  <a:rPr lang="de-DE" sz="1200" dirty="0"/>
                  <a:t>Public </a:t>
                </a:r>
                <a:r>
                  <a:rPr lang="de-DE" sz="1200" dirty="0" err="1" smtClean="0"/>
                  <a:t>budget</a:t>
                </a:r>
                <a:endParaRPr lang="de-DE" sz="1200" dirty="0"/>
              </a:p>
            </p:txBody>
          </p:sp>
          <p:sp>
            <p:nvSpPr>
              <p:cNvPr id="21" name="Textfeld 20"/>
              <p:cNvSpPr txBox="1"/>
              <p:nvPr/>
            </p:nvSpPr>
            <p:spPr>
              <a:xfrm>
                <a:off x="7904152" y="6433112"/>
                <a:ext cx="881403" cy="306467"/>
              </a:xfrm>
              <a:prstGeom prst="roundRect">
                <a:avLst/>
              </a:prstGeom>
              <a:noFill/>
              <a:ln w="12700">
                <a:solidFill>
                  <a:srgbClr val="CC99FF"/>
                </a:solidFill>
              </a:ln>
            </p:spPr>
            <p:txBody>
              <a:bodyPr wrap="square" rtlCol="0">
                <a:spAutoFit/>
              </a:bodyPr>
              <a:lstStyle/>
              <a:p>
                <a:r>
                  <a:rPr lang="de-DE" sz="1200" dirty="0" err="1" smtClean="0"/>
                  <a:t>Emissions</a:t>
                </a:r>
                <a:endParaRPr lang="de-DE" sz="1200" dirty="0"/>
              </a:p>
            </p:txBody>
          </p:sp>
          <p:sp>
            <p:nvSpPr>
              <p:cNvPr id="22" name="Textfeld 21"/>
              <p:cNvSpPr txBox="1"/>
              <p:nvPr/>
            </p:nvSpPr>
            <p:spPr>
              <a:xfrm>
                <a:off x="7172040" y="4423600"/>
                <a:ext cx="875247" cy="306467"/>
              </a:xfrm>
              <a:prstGeom prst="roundRect">
                <a:avLst/>
              </a:prstGeom>
              <a:ln>
                <a:solidFill>
                  <a:srgbClr val="F47920"/>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de-DE" sz="1200" dirty="0" smtClean="0"/>
                  <a:t>Resources</a:t>
                </a:r>
                <a:endParaRPr lang="de-DE" sz="1200" dirty="0"/>
              </a:p>
            </p:txBody>
          </p:sp>
          <p:cxnSp>
            <p:nvCxnSpPr>
              <p:cNvPr id="26" name="Gerade Verbindung mit Pfeil 25"/>
              <p:cNvCxnSpPr/>
              <p:nvPr/>
            </p:nvCxnSpPr>
            <p:spPr>
              <a:xfrm flipV="1">
                <a:off x="5680125" y="4800578"/>
                <a:ext cx="1862697" cy="588231"/>
              </a:xfrm>
              <a:prstGeom prst="straightConnector1">
                <a:avLst/>
              </a:prstGeom>
              <a:ln w="19050">
                <a:solidFill>
                  <a:srgbClr val="F4792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Gerade Verbindung mit Pfeil 27"/>
              <p:cNvCxnSpPr/>
              <p:nvPr/>
            </p:nvCxnSpPr>
            <p:spPr>
              <a:xfrm flipV="1">
                <a:off x="5680129" y="4849356"/>
                <a:ext cx="2776138" cy="617294"/>
              </a:xfrm>
              <a:prstGeom prst="straightConnector1">
                <a:avLst/>
              </a:prstGeom>
              <a:ln w="19050">
                <a:solidFill>
                  <a:srgbClr val="FFCC66"/>
                </a:solidFill>
                <a:tailEnd type="triangle"/>
              </a:ln>
            </p:spPr>
            <p:style>
              <a:lnRef idx="1">
                <a:schemeClr val="accent1"/>
              </a:lnRef>
              <a:fillRef idx="0">
                <a:schemeClr val="accent1"/>
              </a:fillRef>
              <a:effectRef idx="0">
                <a:schemeClr val="accent1"/>
              </a:effectRef>
              <a:fontRef idx="minor">
                <a:schemeClr val="tx1"/>
              </a:fontRef>
            </p:style>
          </p:cxnSp>
          <p:cxnSp>
            <p:nvCxnSpPr>
              <p:cNvPr id="30" name="Gerade Verbindung mit Pfeil 29"/>
              <p:cNvCxnSpPr/>
              <p:nvPr/>
            </p:nvCxnSpPr>
            <p:spPr>
              <a:xfrm flipV="1">
                <a:off x="5680129" y="5045165"/>
                <a:ext cx="3125315" cy="504083"/>
              </a:xfrm>
              <a:prstGeom prst="straightConnector1">
                <a:avLst/>
              </a:prstGeom>
              <a:ln w="19050">
                <a:solidFill>
                  <a:srgbClr val="99CC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Gerade Verbindung mit Pfeil 32"/>
              <p:cNvCxnSpPr/>
              <p:nvPr/>
            </p:nvCxnSpPr>
            <p:spPr>
              <a:xfrm flipV="1">
                <a:off x="5680129" y="5308539"/>
                <a:ext cx="3504478" cy="318923"/>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Gerade Verbindung mit Pfeil 44"/>
              <p:cNvCxnSpPr/>
              <p:nvPr/>
            </p:nvCxnSpPr>
            <p:spPr>
              <a:xfrm>
                <a:off x="5680128" y="5812599"/>
                <a:ext cx="3551525" cy="281637"/>
              </a:xfrm>
              <a:prstGeom prst="straightConnector1">
                <a:avLst/>
              </a:prstGeom>
              <a:ln w="19050">
                <a:solidFill>
                  <a:srgbClr val="1494B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Gerade Verbindung mit Pfeil 46"/>
              <p:cNvCxnSpPr/>
              <p:nvPr/>
            </p:nvCxnSpPr>
            <p:spPr>
              <a:xfrm>
                <a:off x="5680129" y="5890812"/>
                <a:ext cx="3089295" cy="421090"/>
              </a:xfrm>
              <a:prstGeom prst="straightConnector1">
                <a:avLst/>
              </a:prstGeom>
              <a:ln w="19050">
                <a:solidFill>
                  <a:srgbClr val="33CCCC"/>
                </a:solidFill>
                <a:tailEnd type="triangle"/>
              </a:ln>
            </p:spPr>
            <p:style>
              <a:lnRef idx="1">
                <a:schemeClr val="accent1"/>
              </a:lnRef>
              <a:fillRef idx="0">
                <a:schemeClr val="accent1"/>
              </a:fillRef>
              <a:effectRef idx="0">
                <a:schemeClr val="accent1"/>
              </a:effectRef>
              <a:fontRef idx="minor">
                <a:schemeClr val="tx1"/>
              </a:fontRef>
            </p:style>
          </p:cxnSp>
          <p:cxnSp>
            <p:nvCxnSpPr>
              <p:cNvPr id="51" name="Gerade Verbindung mit Pfeil 50"/>
              <p:cNvCxnSpPr/>
              <p:nvPr/>
            </p:nvCxnSpPr>
            <p:spPr>
              <a:xfrm>
                <a:off x="5680125" y="5988666"/>
                <a:ext cx="2418225" cy="388523"/>
              </a:xfrm>
              <a:prstGeom prst="straightConnector1">
                <a:avLst/>
              </a:prstGeom>
              <a:ln w="19050">
                <a:solidFill>
                  <a:srgbClr val="CC99FF"/>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p:nvPr/>
            </p:nvCxnSpPr>
            <p:spPr>
              <a:xfrm>
                <a:off x="5680129" y="6075950"/>
                <a:ext cx="1491911" cy="347813"/>
              </a:xfrm>
              <a:prstGeom prst="straightConnector1">
                <a:avLst/>
              </a:prstGeom>
              <a:ln w="19050">
                <a:solidFill>
                  <a:srgbClr val="6600CC"/>
                </a:solidFill>
                <a:tailEnd type="triangle"/>
              </a:ln>
            </p:spPr>
            <p:style>
              <a:lnRef idx="1">
                <a:schemeClr val="accent1"/>
              </a:lnRef>
              <a:fillRef idx="0">
                <a:schemeClr val="accent1"/>
              </a:fillRef>
              <a:effectRef idx="0">
                <a:schemeClr val="accent1"/>
              </a:effectRef>
              <a:fontRef idx="minor">
                <a:schemeClr val="tx1"/>
              </a:fontRef>
            </p:style>
          </p:cxnSp>
        </p:grpSp>
        <p:sp>
          <p:nvSpPr>
            <p:cNvPr id="23" name="Textfeld 22"/>
            <p:cNvSpPr txBox="1"/>
            <p:nvPr/>
          </p:nvSpPr>
          <p:spPr>
            <a:xfrm>
              <a:off x="9359342" y="5893714"/>
              <a:ext cx="1404227" cy="306467"/>
            </a:xfrm>
            <a:prstGeom prst="roundRect">
              <a:avLst/>
            </a:prstGeom>
            <a:noFill/>
            <a:ln w="12700">
              <a:solidFill>
                <a:srgbClr val="1494B2"/>
              </a:solidFill>
            </a:ln>
          </p:spPr>
          <p:txBody>
            <a:bodyPr wrap="square" rtlCol="0">
              <a:spAutoFit/>
            </a:bodyPr>
            <a:lstStyle/>
            <a:p>
              <a:r>
                <a:rPr lang="de-DE" sz="1200" dirty="0" err="1" smtClean="0"/>
                <a:t>Poverty</a:t>
              </a:r>
              <a:r>
                <a:rPr lang="de-DE" sz="1200" dirty="0" smtClean="0"/>
                <a:t> </a:t>
              </a:r>
              <a:r>
                <a:rPr lang="de-DE" sz="1200" dirty="0" err="1" smtClean="0"/>
                <a:t>alleviation</a:t>
              </a:r>
              <a:endParaRPr lang="de-DE" sz="1200" dirty="0"/>
            </a:p>
          </p:txBody>
        </p:sp>
      </p:grpSp>
      <p:pic>
        <p:nvPicPr>
          <p:cNvPr id="67" name="Bild 7"/>
          <p:cNvPicPr>
            <a:picLocks noChangeAspect="1"/>
          </p:cNvPicPr>
          <p:nvPr/>
        </p:nvPicPr>
        <p:blipFill>
          <a:blip r:embed="rId3"/>
          <a:stretch>
            <a:fillRect/>
          </a:stretch>
        </p:blipFill>
        <p:spPr>
          <a:xfrm>
            <a:off x="8918660" y="260651"/>
            <a:ext cx="2801854" cy="2792515"/>
          </a:xfrm>
          <a:prstGeom prst="rect">
            <a:avLst/>
          </a:prstGeom>
        </p:spPr>
      </p:pic>
      <p:sp>
        <p:nvSpPr>
          <p:cNvPr id="7" name="Textfeld 6"/>
          <p:cNvSpPr txBox="1"/>
          <p:nvPr/>
        </p:nvSpPr>
        <p:spPr>
          <a:xfrm>
            <a:off x="11071161" y="2882296"/>
            <a:ext cx="845576" cy="230832"/>
          </a:xfrm>
          <a:prstGeom prst="rect">
            <a:avLst/>
          </a:prstGeom>
          <a:noFill/>
        </p:spPr>
        <p:txBody>
          <a:bodyPr wrap="square" rtlCol="0">
            <a:spAutoFit/>
          </a:bodyPr>
          <a:lstStyle/>
          <a:p>
            <a:r>
              <a:rPr lang="de-DE" sz="900" dirty="0" err="1" smtClean="0"/>
              <a:t>source</a:t>
            </a:r>
            <a:r>
              <a:rPr lang="de-DE" sz="900" dirty="0" smtClean="0"/>
              <a:t>: IEA</a:t>
            </a:r>
            <a:endParaRPr lang="de-DE" sz="900" dirty="0"/>
          </a:p>
        </p:txBody>
      </p:sp>
      <p:pic>
        <p:nvPicPr>
          <p:cNvPr id="72" name="Bild 34"/>
          <p:cNvPicPr>
            <a:picLocks noChangeAspect="1"/>
          </p:cNvPicPr>
          <p:nvPr/>
        </p:nvPicPr>
        <p:blipFill>
          <a:blip r:embed="rId4"/>
          <a:stretch>
            <a:fillRect/>
          </a:stretch>
        </p:blipFill>
        <p:spPr>
          <a:xfrm>
            <a:off x="9443352" y="5357993"/>
            <a:ext cx="643657" cy="473694"/>
          </a:xfrm>
          <a:prstGeom prst="rect">
            <a:avLst/>
          </a:prstGeom>
        </p:spPr>
      </p:pic>
      <p:pic>
        <p:nvPicPr>
          <p:cNvPr id="74" name="Grafik 73"/>
          <p:cNvPicPr>
            <a:picLocks noChangeAspect="1"/>
          </p:cNvPicPr>
          <p:nvPr/>
        </p:nvPicPr>
        <p:blipFill>
          <a:blip r:embed="rId5"/>
          <a:stretch>
            <a:fillRect/>
          </a:stretch>
        </p:blipFill>
        <p:spPr>
          <a:xfrm>
            <a:off x="4047736" y="4793920"/>
            <a:ext cx="1597028" cy="1594033"/>
          </a:xfrm>
          <a:prstGeom prst="rect">
            <a:avLst/>
          </a:prstGeom>
        </p:spPr>
      </p:pic>
      <p:sp>
        <p:nvSpPr>
          <p:cNvPr id="77" name="Textfeld 76"/>
          <p:cNvSpPr txBox="1"/>
          <p:nvPr/>
        </p:nvSpPr>
        <p:spPr>
          <a:xfrm>
            <a:off x="4186352" y="6313373"/>
            <a:ext cx="1337094" cy="200055"/>
          </a:xfrm>
          <a:prstGeom prst="rect">
            <a:avLst/>
          </a:prstGeom>
          <a:noFill/>
        </p:spPr>
        <p:txBody>
          <a:bodyPr wrap="square" rtlCol="0">
            <a:spAutoFit/>
          </a:bodyPr>
          <a:lstStyle/>
          <a:p>
            <a:r>
              <a:rPr lang="de-DE" sz="700" dirty="0" err="1" smtClean="0">
                <a:solidFill>
                  <a:schemeClr val="bg1">
                    <a:lumMod val="75000"/>
                  </a:schemeClr>
                </a:solidFill>
              </a:rPr>
              <a:t>source</a:t>
            </a:r>
            <a:r>
              <a:rPr lang="de-DE" sz="700" dirty="0">
                <a:solidFill>
                  <a:schemeClr val="bg1">
                    <a:lumMod val="75000"/>
                  </a:schemeClr>
                </a:solidFill>
              </a:rPr>
              <a:t>: all-free-download.com</a:t>
            </a:r>
          </a:p>
        </p:txBody>
      </p:sp>
    </p:spTree>
    <p:extLst>
      <p:ext uri="{BB962C8B-B14F-4D97-AF65-F5344CB8AC3E}">
        <p14:creationId xmlns:p14="http://schemas.microsoft.com/office/powerpoint/2010/main" val="313958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C7CF21A-03FE-3F4A-99FF-3B2016147EA6}" type="slidenum">
              <a:rPr lang="en-PL" smtClean="0"/>
              <a:pPr/>
              <a:t>3</a:t>
            </a:fld>
            <a:endParaRPr lang="en-PL" sz="1000" dirty="0"/>
          </a:p>
        </p:txBody>
      </p:sp>
      <p:sp>
        <p:nvSpPr>
          <p:cNvPr id="3" name="Titel 2"/>
          <p:cNvSpPr>
            <a:spLocks noGrp="1"/>
          </p:cNvSpPr>
          <p:nvPr>
            <p:ph type="ctrTitle"/>
          </p:nvPr>
        </p:nvSpPr>
        <p:spPr/>
        <p:txBody>
          <a:bodyPr/>
          <a:lstStyle/>
          <a:p>
            <a:r>
              <a:rPr lang="de-DE" dirty="0" err="1" smtClean="0"/>
              <a:t>Objectives</a:t>
            </a:r>
            <a:endParaRPr lang="de-DE" dirty="0"/>
          </a:p>
        </p:txBody>
      </p:sp>
      <p:sp>
        <p:nvSpPr>
          <p:cNvPr id="8" name="Rechteck 7"/>
          <p:cNvSpPr/>
          <p:nvPr/>
        </p:nvSpPr>
        <p:spPr>
          <a:xfrm>
            <a:off x="393380" y="1602550"/>
            <a:ext cx="10897135" cy="4047262"/>
          </a:xfrm>
          <a:prstGeom prst="rect">
            <a:avLst/>
          </a:prstGeom>
        </p:spPr>
        <p:txBody>
          <a:bodyPr wrap="square">
            <a:spAutoFit/>
          </a:bodyPr>
          <a:lstStyle/>
          <a:p>
            <a:pPr defTabSz="358775"/>
            <a:r>
              <a:rPr lang="en-US" sz="2000" b="1" dirty="0"/>
              <a:t>Development of a comprehensive approach to estimate </a:t>
            </a:r>
          </a:p>
          <a:p>
            <a:pPr defTabSz="358775"/>
            <a:r>
              <a:rPr lang="en-US" sz="2000" b="1" dirty="0"/>
              <a:t>Multiple Impacts of Energy Efficiency by providing a </a:t>
            </a:r>
          </a:p>
          <a:p>
            <a:pPr defTabSz="358775"/>
            <a:r>
              <a:rPr lang="en-US" sz="2000" b="1" dirty="0"/>
              <a:t>publicly available and easily usable online tool. </a:t>
            </a:r>
            <a:endParaRPr lang="en-US" sz="2000" b="1" dirty="0" smtClean="0"/>
          </a:p>
          <a:p>
            <a:pPr defTabSz="358775"/>
            <a:endParaRPr lang="en-US" sz="2000" b="1" dirty="0"/>
          </a:p>
          <a:p>
            <a:pPr marL="285750" indent="-285750" defTabSz="358775">
              <a:buFont typeface="Arial" panose="020B0604020202020204" pitchFamily="34" charset="0"/>
              <a:buChar char="•"/>
            </a:pPr>
            <a:r>
              <a:rPr lang="en-US" dirty="0" smtClean="0"/>
              <a:t>improve </a:t>
            </a:r>
            <a:r>
              <a:rPr lang="en-US" dirty="0"/>
              <a:t>scientific knowledge </a:t>
            </a:r>
            <a:r>
              <a:rPr lang="en-US" dirty="0" smtClean="0"/>
              <a:t>and methods to quantify Multiple Impacts</a:t>
            </a:r>
          </a:p>
          <a:p>
            <a:pPr marL="285750" indent="-285750" defTabSz="358775">
              <a:buFont typeface="Arial" panose="020B0604020202020204" pitchFamily="34" charset="0"/>
              <a:buChar char="•"/>
            </a:pPr>
            <a:r>
              <a:rPr lang="en-US" dirty="0"/>
              <a:t>facilitate assessment of MI of policies at EU, national and local levels </a:t>
            </a:r>
          </a:p>
          <a:p>
            <a:pPr marL="285750" indent="-285750" defTabSz="358775">
              <a:buFont typeface="Arial" panose="020B0604020202020204" pitchFamily="34" charset="0"/>
              <a:buChar char="•"/>
            </a:pPr>
            <a:r>
              <a:rPr lang="en-US" dirty="0" smtClean="0"/>
              <a:t>underline the importance of MIs in policy evaluations</a:t>
            </a:r>
          </a:p>
          <a:p>
            <a:pPr marL="285750" indent="-285750" defTabSz="358775">
              <a:buFont typeface="Wingdings" panose="05000000000000000000" pitchFamily="2" charset="2"/>
              <a:buChar char="à"/>
            </a:pPr>
            <a:endParaRPr lang="en-US" dirty="0"/>
          </a:p>
          <a:p>
            <a:pPr marL="285750" indent="-285750" defTabSz="358775">
              <a:buFont typeface="Wingdings" panose="05000000000000000000" pitchFamily="2" charset="2"/>
              <a:buChar char="à"/>
            </a:pPr>
            <a:endParaRPr lang="en-US" dirty="0" smtClean="0"/>
          </a:p>
          <a:p>
            <a:endParaRPr lang="de-DE" sz="2000" dirty="0" smtClean="0"/>
          </a:p>
          <a:p>
            <a:r>
              <a:rPr lang="de-DE" sz="2000" dirty="0" smtClean="0"/>
              <a:t>MICAT</a:t>
            </a:r>
            <a:r>
              <a:rPr lang="de-DE" sz="2000" dirty="0"/>
              <a:t>:</a:t>
            </a:r>
            <a:r>
              <a:rPr lang="de-DE" sz="2000" dirty="0">
                <a:sym typeface="Wingdings" panose="05000000000000000000" pitchFamily="2" charset="2"/>
              </a:rPr>
              <a:t> </a:t>
            </a:r>
            <a:r>
              <a:rPr lang="de-DE" sz="2000" b="1" dirty="0">
                <a:sym typeface="Wingdings" panose="05000000000000000000" pitchFamily="2" charset="2"/>
              </a:rPr>
              <a:t>M</a:t>
            </a:r>
            <a:r>
              <a:rPr lang="de-DE" sz="2000" dirty="0">
                <a:sym typeface="Wingdings" panose="05000000000000000000" pitchFamily="2" charset="2"/>
              </a:rPr>
              <a:t>ultiple </a:t>
            </a:r>
            <a:r>
              <a:rPr lang="de-DE" sz="2000" b="1" dirty="0">
                <a:sym typeface="Wingdings" panose="05000000000000000000" pitchFamily="2" charset="2"/>
              </a:rPr>
              <a:t>I</a:t>
            </a:r>
            <a:r>
              <a:rPr lang="de-DE" sz="2000" dirty="0">
                <a:sym typeface="Wingdings" panose="05000000000000000000" pitchFamily="2" charset="2"/>
              </a:rPr>
              <a:t>mpacts </a:t>
            </a:r>
            <a:r>
              <a:rPr lang="de-DE" sz="2000" b="1" dirty="0" err="1">
                <a:sym typeface="Wingdings" panose="05000000000000000000" pitchFamily="2" charset="2"/>
              </a:rPr>
              <a:t>Ca</a:t>
            </a:r>
            <a:r>
              <a:rPr lang="de-DE" sz="2000" dirty="0" err="1">
                <a:sym typeface="Wingdings" panose="05000000000000000000" pitchFamily="2" charset="2"/>
              </a:rPr>
              <a:t>lculation</a:t>
            </a:r>
            <a:r>
              <a:rPr lang="de-DE" sz="2000" dirty="0">
                <a:sym typeface="Wingdings" panose="05000000000000000000" pitchFamily="2" charset="2"/>
              </a:rPr>
              <a:t> </a:t>
            </a:r>
            <a:r>
              <a:rPr lang="de-DE" sz="2000" b="1" dirty="0">
                <a:sym typeface="Wingdings" panose="05000000000000000000" pitchFamily="2" charset="2"/>
              </a:rPr>
              <a:t>T</a:t>
            </a:r>
            <a:r>
              <a:rPr lang="de-DE" sz="2000" dirty="0">
                <a:sym typeface="Wingdings" panose="05000000000000000000" pitchFamily="2" charset="2"/>
              </a:rPr>
              <a:t>ool</a:t>
            </a:r>
          </a:p>
          <a:p>
            <a:pPr>
              <a:spcBef>
                <a:spcPts val="600"/>
              </a:spcBef>
              <a:spcAft>
                <a:spcPts val="600"/>
              </a:spcAft>
              <a:buFont typeface="Wingdings" panose="05000000000000000000" pitchFamily="2" charset="2"/>
              <a:buChar char="à"/>
            </a:pPr>
            <a:r>
              <a:rPr lang="de-DE" sz="1600" dirty="0" smtClean="0">
                <a:sym typeface="Wingdings" panose="05000000000000000000" pitchFamily="2" charset="2"/>
              </a:rPr>
              <a:t> </a:t>
            </a:r>
            <a:r>
              <a:rPr lang="de-DE" sz="1600" dirty="0" err="1" smtClean="0">
                <a:sym typeface="Wingdings" panose="05000000000000000000" pitchFamily="2" charset="2"/>
              </a:rPr>
              <a:t>quantification</a:t>
            </a:r>
            <a:r>
              <a:rPr lang="de-DE" sz="1600" dirty="0">
                <a:sym typeface="Wingdings" panose="05000000000000000000" pitchFamily="2" charset="2"/>
              </a:rPr>
              <a:t>/ </a:t>
            </a:r>
            <a:r>
              <a:rPr lang="de-DE" sz="1600" dirty="0" err="1">
                <a:sym typeface="Wingdings" panose="05000000000000000000" pitchFamily="2" charset="2"/>
              </a:rPr>
              <a:t>monetization</a:t>
            </a:r>
            <a:r>
              <a:rPr lang="de-DE" sz="1600" dirty="0">
                <a:sym typeface="Wingdings" panose="05000000000000000000" pitchFamily="2" charset="2"/>
              </a:rPr>
              <a:t> </a:t>
            </a:r>
            <a:r>
              <a:rPr lang="de-DE" sz="1600" dirty="0" err="1">
                <a:sym typeface="Wingdings" panose="05000000000000000000" pitchFamily="2" charset="2"/>
              </a:rPr>
              <a:t>of</a:t>
            </a:r>
            <a:r>
              <a:rPr lang="de-DE" sz="1600" dirty="0">
                <a:sym typeface="Wingdings" panose="05000000000000000000" pitchFamily="2" charset="2"/>
              </a:rPr>
              <a:t> different </a:t>
            </a:r>
            <a:r>
              <a:rPr lang="de-DE" sz="1600" dirty="0" err="1">
                <a:sym typeface="Wingdings" panose="05000000000000000000" pitchFamily="2" charset="2"/>
              </a:rPr>
              <a:t>categories</a:t>
            </a:r>
            <a:r>
              <a:rPr lang="de-DE" sz="1600" dirty="0">
                <a:sym typeface="Wingdings" panose="05000000000000000000" pitchFamily="2" charset="2"/>
              </a:rPr>
              <a:t> </a:t>
            </a:r>
            <a:r>
              <a:rPr lang="de-DE" sz="1600" dirty="0" err="1">
                <a:sym typeface="Wingdings" panose="05000000000000000000" pitchFamily="2" charset="2"/>
              </a:rPr>
              <a:t>of</a:t>
            </a:r>
            <a:r>
              <a:rPr lang="de-DE" sz="1600" dirty="0">
                <a:sym typeface="Wingdings" panose="05000000000000000000" pitchFamily="2" charset="2"/>
              </a:rPr>
              <a:t> „multiple </a:t>
            </a:r>
            <a:r>
              <a:rPr lang="de-DE" sz="1600" dirty="0" err="1">
                <a:sym typeface="Wingdings" panose="05000000000000000000" pitchFamily="2" charset="2"/>
              </a:rPr>
              <a:t>impacts</a:t>
            </a:r>
            <a:r>
              <a:rPr lang="de-DE" sz="1600" dirty="0">
                <a:sym typeface="Wingdings" panose="05000000000000000000" pitchFamily="2" charset="2"/>
              </a:rPr>
              <a:t>“</a:t>
            </a:r>
          </a:p>
          <a:p>
            <a:pPr>
              <a:spcBef>
                <a:spcPts val="600"/>
              </a:spcBef>
              <a:spcAft>
                <a:spcPts val="600"/>
              </a:spcAft>
              <a:buFont typeface="Wingdings" panose="05000000000000000000" pitchFamily="2" charset="2"/>
              <a:buChar char="à"/>
            </a:pPr>
            <a:r>
              <a:rPr lang="de-DE" sz="1600" dirty="0" smtClean="0">
                <a:sym typeface="Wingdings" panose="05000000000000000000" pitchFamily="2" charset="2"/>
              </a:rPr>
              <a:t> </a:t>
            </a:r>
            <a:r>
              <a:rPr lang="de-DE" sz="1600" dirty="0" err="1" smtClean="0">
                <a:sym typeface="Wingdings" panose="05000000000000000000" pitchFamily="2" charset="2"/>
              </a:rPr>
              <a:t>analyses</a:t>
            </a:r>
            <a:r>
              <a:rPr lang="de-DE" sz="1600" dirty="0" smtClean="0">
                <a:sym typeface="Wingdings" panose="05000000000000000000" pitchFamily="2" charset="2"/>
              </a:rPr>
              <a:t> </a:t>
            </a:r>
            <a:r>
              <a:rPr lang="de-DE" sz="1600" dirty="0">
                <a:sym typeface="Wingdings" panose="05000000000000000000" pitchFamily="2" charset="2"/>
              </a:rPr>
              <a:t>on </a:t>
            </a:r>
            <a:r>
              <a:rPr lang="de-DE" sz="1600" dirty="0" err="1">
                <a:sym typeface="Wingdings" panose="05000000000000000000" pitchFamily="2" charset="2"/>
              </a:rPr>
              <a:t>three</a:t>
            </a:r>
            <a:r>
              <a:rPr lang="de-DE" sz="1600" dirty="0">
                <a:sym typeface="Wingdings" panose="05000000000000000000" pitchFamily="2" charset="2"/>
              </a:rPr>
              <a:t> </a:t>
            </a:r>
            <a:r>
              <a:rPr lang="de-DE" sz="1600" dirty="0" err="1">
                <a:sym typeface="Wingdings" panose="05000000000000000000" pitchFamily="2" charset="2"/>
              </a:rPr>
              <a:t>governmental</a:t>
            </a:r>
            <a:r>
              <a:rPr lang="de-DE" sz="1600" dirty="0">
                <a:sym typeface="Wingdings" panose="05000000000000000000" pitchFamily="2" charset="2"/>
              </a:rPr>
              <a:t> </a:t>
            </a:r>
            <a:r>
              <a:rPr lang="de-DE" sz="1600" dirty="0" err="1">
                <a:sym typeface="Wingdings" panose="05000000000000000000" pitchFamily="2" charset="2"/>
              </a:rPr>
              <a:t>levels</a:t>
            </a:r>
            <a:r>
              <a:rPr lang="de-DE" sz="1600" dirty="0">
                <a:sym typeface="Wingdings" panose="05000000000000000000" pitchFamily="2" charset="2"/>
              </a:rPr>
              <a:t> (EU, national, </a:t>
            </a:r>
            <a:r>
              <a:rPr lang="de-DE" sz="1600" dirty="0" err="1">
                <a:sym typeface="Wingdings" panose="05000000000000000000" pitchFamily="2" charset="2"/>
              </a:rPr>
              <a:t>local</a:t>
            </a:r>
            <a:r>
              <a:rPr lang="de-DE" sz="1600" dirty="0" smtClean="0">
                <a:sym typeface="Wingdings" panose="05000000000000000000" pitchFamily="2" charset="2"/>
              </a:rPr>
              <a:t>)</a:t>
            </a:r>
            <a:endParaRPr lang="de-DE" sz="1600" dirty="0">
              <a:sym typeface="Wingdings" panose="05000000000000000000" pitchFamily="2" charset="2"/>
            </a:endParaRPr>
          </a:p>
        </p:txBody>
      </p:sp>
      <p:pic>
        <p:nvPicPr>
          <p:cNvPr id="9" name="Grafik 8"/>
          <p:cNvPicPr>
            <a:picLocks noChangeAspect="1"/>
          </p:cNvPicPr>
          <p:nvPr/>
        </p:nvPicPr>
        <p:blipFill>
          <a:blip r:embed="rId2"/>
          <a:stretch>
            <a:fillRect/>
          </a:stretch>
        </p:blipFill>
        <p:spPr>
          <a:xfrm>
            <a:off x="8058200" y="1708151"/>
            <a:ext cx="3117244" cy="2127939"/>
          </a:xfrm>
          <a:prstGeom prst="rect">
            <a:avLst/>
          </a:prstGeom>
        </p:spPr>
      </p:pic>
      <p:sp>
        <p:nvSpPr>
          <p:cNvPr id="4" name="Pfeil nach rechts 3"/>
          <p:cNvSpPr/>
          <p:nvPr/>
        </p:nvSpPr>
        <p:spPr>
          <a:xfrm>
            <a:off x="7081526" y="5020573"/>
            <a:ext cx="655607" cy="465827"/>
          </a:xfrm>
          <a:prstGeom prst="rightArrow">
            <a:avLst/>
          </a:prstGeom>
          <a:solidFill>
            <a:srgbClr val="1494B2">
              <a:alpha val="8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Abgerundetes Rechteck 4"/>
          <p:cNvSpPr/>
          <p:nvPr/>
        </p:nvSpPr>
        <p:spPr>
          <a:xfrm>
            <a:off x="8058200" y="4716492"/>
            <a:ext cx="2905974" cy="1073988"/>
          </a:xfrm>
          <a:prstGeom prst="roundRect">
            <a:avLst/>
          </a:prstGeom>
          <a:solidFill>
            <a:srgbClr val="1494B2">
              <a:alpha val="19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err="1" smtClean="0">
                <a:solidFill>
                  <a:schemeClr val="tx1"/>
                </a:solidFill>
              </a:rPr>
              <a:t>facilitate</a:t>
            </a:r>
            <a:r>
              <a:rPr lang="de-DE" sz="1600" dirty="0" smtClean="0">
                <a:solidFill>
                  <a:schemeClr val="tx1"/>
                </a:solidFill>
              </a:rPr>
              <a:t> </a:t>
            </a:r>
            <a:r>
              <a:rPr lang="de-DE" sz="1600" dirty="0" err="1" smtClean="0">
                <a:solidFill>
                  <a:schemeClr val="tx1"/>
                </a:solidFill>
              </a:rPr>
              <a:t>data-driven</a:t>
            </a:r>
            <a:r>
              <a:rPr lang="de-DE" sz="1600" dirty="0" smtClean="0">
                <a:solidFill>
                  <a:schemeClr val="tx1"/>
                </a:solidFill>
              </a:rPr>
              <a:t> </a:t>
            </a:r>
            <a:r>
              <a:rPr lang="de-DE" sz="1600" dirty="0" err="1" smtClean="0">
                <a:solidFill>
                  <a:schemeClr val="tx1"/>
                </a:solidFill>
              </a:rPr>
              <a:t>decisions</a:t>
            </a:r>
            <a:r>
              <a:rPr lang="de-DE" sz="1600" dirty="0" smtClean="0">
                <a:solidFill>
                  <a:schemeClr val="tx1"/>
                </a:solidFill>
              </a:rPr>
              <a:t> </a:t>
            </a:r>
            <a:r>
              <a:rPr lang="de-DE" sz="1600" dirty="0" err="1" smtClean="0">
                <a:solidFill>
                  <a:schemeClr val="tx1"/>
                </a:solidFill>
              </a:rPr>
              <a:t>for</a:t>
            </a:r>
            <a:r>
              <a:rPr lang="de-DE" sz="1600" dirty="0" smtClean="0">
                <a:solidFill>
                  <a:schemeClr val="tx1"/>
                </a:solidFill>
              </a:rPr>
              <a:t> </a:t>
            </a:r>
            <a:r>
              <a:rPr lang="de-DE" sz="1600" dirty="0" err="1" smtClean="0">
                <a:solidFill>
                  <a:schemeClr val="tx1"/>
                </a:solidFill>
              </a:rPr>
              <a:t>sustainable</a:t>
            </a:r>
            <a:r>
              <a:rPr lang="de-DE" sz="1600" dirty="0" smtClean="0">
                <a:solidFill>
                  <a:schemeClr val="tx1"/>
                </a:solidFill>
              </a:rPr>
              <a:t> </a:t>
            </a:r>
            <a:r>
              <a:rPr lang="de-DE" sz="1600" dirty="0" err="1" smtClean="0">
                <a:solidFill>
                  <a:schemeClr val="tx1"/>
                </a:solidFill>
              </a:rPr>
              <a:t>policies</a:t>
            </a:r>
            <a:endParaRPr lang="de-DE" sz="1600" dirty="0">
              <a:solidFill>
                <a:schemeClr val="tx1"/>
              </a:solidFill>
            </a:endParaRPr>
          </a:p>
        </p:txBody>
      </p:sp>
    </p:spTree>
    <p:extLst>
      <p:ext uri="{BB962C8B-B14F-4D97-AF65-F5344CB8AC3E}">
        <p14:creationId xmlns:p14="http://schemas.microsoft.com/office/powerpoint/2010/main" val="3967069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C7CF21A-03FE-3F4A-99FF-3B2016147EA6}" type="slidenum">
              <a:rPr lang="en-PL" smtClean="0"/>
              <a:pPr/>
              <a:t>4</a:t>
            </a:fld>
            <a:endParaRPr lang="en-PL" sz="1000" dirty="0"/>
          </a:p>
        </p:txBody>
      </p:sp>
      <p:sp>
        <p:nvSpPr>
          <p:cNvPr id="3" name="Titel 2"/>
          <p:cNvSpPr>
            <a:spLocks noGrp="1"/>
          </p:cNvSpPr>
          <p:nvPr>
            <p:ph type="ctrTitle"/>
          </p:nvPr>
        </p:nvSpPr>
        <p:spPr>
          <a:xfrm>
            <a:off x="463123" y="432310"/>
            <a:ext cx="7274010" cy="591009"/>
          </a:xfrm>
        </p:spPr>
        <p:txBody>
          <a:bodyPr/>
          <a:lstStyle/>
          <a:p>
            <a:r>
              <a:rPr lang="de-DE" dirty="0" err="1" smtClean="0"/>
              <a:t>Conceptual</a:t>
            </a:r>
            <a:r>
              <a:rPr lang="de-DE" dirty="0" smtClean="0"/>
              <a:t> Approach</a:t>
            </a:r>
            <a:endParaRPr lang="de-DE" dirty="0"/>
          </a:p>
        </p:txBody>
      </p:sp>
      <p:pic>
        <p:nvPicPr>
          <p:cNvPr id="5" name="Grafik 4"/>
          <p:cNvPicPr>
            <a:picLocks noChangeAspect="1"/>
          </p:cNvPicPr>
          <p:nvPr/>
        </p:nvPicPr>
        <p:blipFill>
          <a:blip r:embed="rId3"/>
          <a:stretch>
            <a:fillRect/>
          </a:stretch>
        </p:blipFill>
        <p:spPr>
          <a:xfrm>
            <a:off x="458908" y="1105054"/>
            <a:ext cx="10066505" cy="3667320"/>
          </a:xfrm>
          <a:prstGeom prst="rect">
            <a:avLst/>
          </a:prstGeom>
        </p:spPr>
      </p:pic>
      <p:sp>
        <p:nvSpPr>
          <p:cNvPr id="6" name="Pfeil nach rechts 5"/>
          <p:cNvSpPr/>
          <p:nvPr/>
        </p:nvSpPr>
        <p:spPr bwMode="auto">
          <a:xfrm>
            <a:off x="1058049" y="6392627"/>
            <a:ext cx="9579078" cy="112218"/>
          </a:xfrm>
          <a:prstGeom prst="rightArrow">
            <a:avLst/>
          </a:prstGeom>
          <a:solidFill>
            <a:schemeClr val="accent3">
              <a:lumMod val="40000"/>
              <a:lumOff val="60000"/>
            </a:schemeClr>
          </a:solidFill>
          <a:ln w="9525" algn="ctr">
            <a:solidFill>
              <a:schemeClr val="tx2"/>
            </a:solidFill>
            <a:miter lim="800000"/>
            <a:headEnd/>
            <a:tailEnd/>
          </a:ln>
          <a:effectLst/>
          <a:extLst/>
        </p:spPr>
        <p:txBody>
          <a:bodyPr wrap="square" lIns="72000" tIns="54000" rIns="72000" bIns="54000" rtlCol="0" anchor="ctr">
            <a:spAutoFit/>
          </a:bodyPr>
          <a:lstStyle/>
          <a:p>
            <a:pPr marL="215900" indent="-215900" algn="ctr">
              <a:spcAft>
                <a:spcPts val="563"/>
              </a:spcAft>
              <a:buClr>
                <a:schemeClr val="tx2"/>
              </a:buClr>
            </a:pPr>
            <a:endParaRPr lang="de-DE" sz="1400" dirty="0"/>
          </a:p>
        </p:txBody>
      </p:sp>
      <p:sp>
        <p:nvSpPr>
          <p:cNvPr id="7" name="Textfeld 6"/>
          <p:cNvSpPr txBox="1"/>
          <p:nvPr/>
        </p:nvSpPr>
        <p:spPr>
          <a:xfrm>
            <a:off x="633181" y="6140368"/>
            <a:ext cx="1099754" cy="253916"/>
          </a:xfrm>
          <a:prstGeom prst="rect">
            <a:avLst/>
          </a:prstGeom>
          <a:noFill/>
        </p:spPr>
        <p:txBody>
          <a:bodyPr wrap="square" rtlCol="0">
            <a:spAutoFit/>
          </a:bodyPr>
          <a:lstStyle/>
          <a:p>
            <a:r>
              <a:rPr lang="de-DE" sz="1050" dirty="0" err="1" smtClean="0"/>
              <a:t>October</a:t>
            </a:r>
            <a:r>
              <a:rPr lang="de-DE" sz="1050" dirty="0" smtClean="0"/>
              <a:t> 2020</a:t>
            </a:r>
            <a:endParaRPr lang="de-DE" sz="1050" dirty="0"/>
          </a:p>
        </p:txBody>
      </p:sp>
      <p:sp>
        <p:nvSpPr>
          <p:cNvPr id="8" name="Textfeld 7"/>
          <p:cNvSpPr txBox="1"/>
          <p:nvPr/>
        </p:nvSpPr>
        <p:spPr>
          <a:xfrm>
            <a:off x="10354737" y="6179919"/>
            <a:ext cx="1414516" cy="253916"/>
          </a:xfrm>
          <a:prstGeom prst="rect">
            <a:avLst/>
          </a:prstGeom>
          <a:noFill/>
        </p:spPr>
        <p:txBody>
          <a:bodyPr wrap="square" rtlCol="0">
            <a:spAutoFit/>
          </a:bodyPr>
          <a:lstStyle/>
          <a:p>
            <a:r>
              <a:rPr lang="de-DE" sz="1050" dirty="0" smtClean="0"/>
              <a:t>September 2023</a:t>
            </a:r>
            <a:endParaRPr lang="de-DE" sz="1050" dirty="0"/>
          </a:p>
        </p:txBody>
      </p:sp>
      <p:sp>
        <p:nvSpPr>
          <p:cNvPr id="11" name="Rechteckige Legende 10"/>
          <p:cNvSpPr/>
          <p:nvPr/>
        </p:nvSpPr>
        <p:spPr>
          <a:xfrm>
            <a:off x="3996611" y="6625525"/>
            <a:ext cx="425378" cy="189717"/>
          </a:xfrm>
          <a:prstGeom prst="wedgeRectCallout">
            <a:avLst>
              <a:gd name="adj1" fmla="val 13210"/>
              <a:gd name="adj2" fmla="val -1266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smtClean="0">
                <a:solidFill>
                  <a:schemeClr val="tx1"/>
                </a:solidFill>
              </a:rPr>
              <a:t>1</a:t>
            </a:r>
            <a:r>
              <a:rPr lang="de-DE" dirty="0" smtClean="0"/>
              <a:t> </a:t>
            </a:r>
            <a:r>
              <a:rPr lang="de-DE" sz="1050" dirty="0" err="1" smtClean="0">
                <a:solidFill>
                  <a:schemeClr val="tx1"/>
                </a:solidFill>
              </a:rPr>
              <a:t>yr</a:t>
            </a:r>
            <a:endParaRPr lang="de-DE" sz="1050" dirty="0">
              <a:solidFill>
                <a:schemeClr val="tx1"/>
              </a:solidFill>
            </a:endParaRPr>
          </a:p>
        </p:txBody>
      </p:sp>
      <p:sp>
        <p:nvSpPr>
          <p:cNvPr id="12" name="Rechteckige Legende 11"/>
          <p:cNvSpPr/>
          <p:nvPr/>
        </p:nvSpPr>
        <p:spPr>
          <a:xfrm>
            <a:off x="6987101" y="6643152"/>
            <a:ext cx="425378" cy="189717"/>
          </a:xfrm>
          <a:prstGeom prst="wedgeRectCallout">
            <a:avLst>
              <a:gd name="adj1" fmla="val 13210"/>
              <a:gd name="adj2" fmla="val -1266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chemeClr val="tx1"/>
                </a:solidFill>
              </a:rPr>
              <a:t>2</a:t>
            </a:r>
            <a:r>
              <a:rPr lang="de-DE" dirty="0" smtClean="0"/>
              <a:t> </a:t>
            </a:r>
            <a:r>
              <a:rPr lang="de-DE" sz="1050" dirty="0" err="1" smtClean="0">
                <a:solidFill>
                  <a:schemeClr val="tx1"/>
                </a:solidFill>
              </a:rPr>
              <a:t>yr</a:t>
            </a:r>
            <a:endParaRPr lang="de-DE" sz="1050" dirty="0">
              <a:solidFill>
                <a:schemeClr val="tx1"/>
              </a:solidFill>
            </a:endParaRPr>
          </a:p>
        </p:txBody>
      </p:sp>
      <p:sp>
        <p:nvSpPr>
          <p:cNvPr id="13" name="Abgerundete rechteckige Legende 12"/>
          <p:cNvSpPr/>
          <p:nvPr/>
        </p:nvSpPr>
        <p:spPr>
          <a:xfrm>
            <a:off x="2232338" y="5553381"/>
            <a:ext cx="828135" cy="590002"/>
          </a:xfrm>
          <a:prstGeom prst="wedgeRoundRectCallout">
            <a:avLst>
              <a:gd name="adj1" fmla="val -30207"/>
              <a:gd name="adj2" fmla="val 88818"/>
              <a:gd name="adj3" fmla="val 16667"/>
            </a:avLst>
          </a:prstGeom>
          <a:solidFill>
            <a:srgbClr val="33CCCC">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err="1" smtClean="0">
                <a:solidFill>
                  <a:schemeClr val="tx1"/>
                </a:solidFill>
              </a:rPr>
              <a:t>Conceptual</a:t>
            </a:r>
            <a:r>
              <a:rPr lang="de-DE" sz="900" dirty="0" smtClean="0">
                <a:solidFill>
                  <a:schemeClr val="tx1"/>
                </a:solidFill>
              </a:rPr>
              <a:t> Framework: </a:t>
            </a:r>
            <a:r>
              <a:rPr lang="de-DE" sz="900" dirty="0" err="1" smtClean="0">
                <a:solidFill>
                  <a:schemeClr val="tx1"/>
                </a:solidFill>
              </a:rPr>
              <a:t>Indicators</a:t>
            </a:r>
            <a:endParaRPr lang="de-DE" sz="900" dirty="0">
              <a:solidFill>
                <a:schemeClr val="tx1"/>
              </a:solidFill>
            </a:endParaRPr>
          </a:p>
        </p:txBody>
      </p:sp>
      <p:sp>
        <p:nvSpPr>
          <p:cNvPr id="14" name="Abgerundete rechteckige Legende 13"/>
          <p:cNvSpPr/>
          <p:nvPr/>
        </p:nvSpPr>
        <p:spPr>
          <a:xfrm>
            <a:off x="1522651" y="5790446"/>
            <a:ext cx="638355" cy="336430"/>
          </a:xfrm>
          <a:prstGeom prst="wedgeRoundRectCallout">
            <a:avLst>
              <a:gd name="adj1" fmla="val -24888"/>
              <a:gd name="adj2" fmla="val 116347"/>
              <a:gd name="adj3" fmla="val 16667"/>
            </a:avLst>
          </a:prstGeom>
          <a:solidFill>
            <a:srgbClr val="2DBFCC">
              <a:alpha val="20000"/>
            </a:srgbClr>
          </a:solidFill>
          <a:ln>
            <a:solidFill>
              <a:srgbClr val="1494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smtClean="0">
                <a:solidFill>
                  <a:schemeClr val="tx1"/>
                </a:solidFill>
              </a:rPr>
              <a:t>City </a:t>
            </a:r>
            <a:r>
              <a:rPr lang="de-DE" sz="900" dirty="0" err="1" smtClean="0">
                <a:solidFill>
                  <a:schemeClr val="tx1"/>
                </a:solidFill>
              </a:rPr>
              <a:t>tender</a:t>
            </a:r>
            <a:endParaRPr lang="de-DE" sz="900" dirty="0">
              <a:solidFill>
                <a:schemeClr val="tx1"/>
              </a:solidFill>
            </a:endParaRPr>
          </a:p>
        </p:txBody>
      </p:sp>
      <p:sp>
        <p:nvSpPr>
          <p:cNvPr id="15" name="Abgerundete rechteckige Legende 14"/>
          <p:cNvSpPr/>
          <p:nvPr/>
        </p:nvSpPr>
        <p:spPr>
          <a:xfrm>
            <a:off x="3115363" y="5666518"/>
            <a:ext cx="831792" cy="493635"/>
          </a:xfrm>
          <a:prstGeom prst="wedgeRoundRectCallout">
            <a:avLst>
              <a:gd name="adj1" fmla="val -54508"/>
              <a:gd name="adj2" fmla="val 92812"/>
              <a:gd name="adj3" fmla="val 16667"/>
            </a:avLst>
          </a:prstGeom>
          <a:solidFill>
            <a:srgbClr val="2DBFCC">
              <a:alpha val="20000"/>
            </a:srgbClr>
          </a:solidFill>
          <a:ln>
            <a:solidFill>
              <a:srgbClr val="1494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smtClean="0">
                <a:solidFill>
                  <a:schemeClr val="tx1"/>
                </a:solidFill>
              </a:rPr>
              <a:t>1st </a:t>
            </a:r>
            <a:r>
              <a:rPr lang="de-DE" sz="900" dirty="0" err="1" smtClean="0">
                <a:solidFill>
                  <a:schemeClr val="tx1"/>
                </a:solidFill>
              </a:rPr>
              <a:t>round</a:t>
            </a:r>
            <a:r>
              <a:rPr lang="de-DE" sz="900" dirty="0" smtClean="0">
                <a:solidFill>
                  <a:schemeClr val="tx1"/>
                </a:solidFill>
              </a:rPr>
              <a:t> </a:t>
            </a:r>
            <a:r>
              <a:rPr lang="de-DE" sz="900" dirty="0" err="1" smtClean="0">
                <a:solidFill>
                  <a:schemeClr val="tx1"/>
                </a:solidFill>
              </a:rPr>
              <a:t>of</a:t>
            </a:r>
            <a:r>
              <a:rPr lang="de-DE" sz="900" dirty="0" smtClean="0">
                <a:solidFill>
                  <a:schemeClr val="tx1"/>
                </a:solidFill>
              </a:rPr>
              <a:t> Workshops</a:t>
            </a:r>
            <a:endParaRPr lang="de-DE" sz="900" dirty="0">
              <a:solidFill>
                <a:schemeClr val="tx1"/>
              </a:solidFill>
            </a:endParaRPr>
          </a:p>
        </p:txBody>
      </p:sp>
      <p:sp>
        <p:nvSpPr>
          <p:cNvPr id="16" name="Abgerundete rechteckige Legende 15"/>
          <p:cNvSpPr/>
          <p:nvPr/>
        </p:nvSpPr>
        <p:spPr>
          <a:xfrm>
            <a:off x="6533247" y="5666518"/>
            <a:ext cx="862936" cy="513401"/>
          </a:xfrm>
          <a:prstGeom prst="wedgeRoundRectCallout">
            <a:avLst>
              <a:gd name="adj1" fmla="val -41887"/>
              <a:gd name="adj2" fmla="val 91065"/>
              <a:gd name="adj3" fmla="val 16667"/>
            </a:avLst>
          </a:prstGeom>
          <a:solidFill>
            <a:srgbClr val="2DBFCC">
              <a:alpha val="20000"/>
            </a:srgbClr>
          </a:solidFill>
          <a:ln>
            <a:solidFill>
              <a:srgbClr val="1494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smtClean="0">
                <a:solidFill>
                  <a:schemeClr val="tx1"/>
                </a:solidFill>
              </a:rPr>
              <a:t>2nd </a:t>
            </a:r>
            <a:r>
              <a:rPr lang="de-DE" sz="900" dirty="0" err="1" smtClean="0">
                <a:solidFill>
                  <a:schemeClr val="tx1"/>
                </a:solidFill>
              </a:rPr>
              <a:t>round</a:t>
            </a:r>
            <a:r>
              <a:rPr lang="de-DE" sz="900" dirty="0" smtClean="0">
                <a:solidFill>
                  <a:schemeClr val="tx1"/>
                </a:solidFill>
              </a:rPr>
              <a:t> </a:t>
            </a:r>
            <a:r>
              <a:rPr lang="de-DE" sz="900" dirty="0" err="1" smtClean="0">
                <a:solidFill>
                  <a:schemeClr val="tx1"/>
                </a:solidFill>
              </a:rPr>
              <a:t>of</a:t>
            </a:r>
            <a:r>
              <a:rPr lang="de-DE" sz="900" dirty="0" smtClean="0">
                <a:solidFill>
                  <a:schemeClr val="tx1"/>
                </a:solidFill>
              </a:rPr>
              <a:t> Workshops</a:t>
            </a:r>
            <a:endParaRPr lang="de-DE" sz="900" dirty="0">
              <a:solidFill>
                <a:schemeClr val="tx1"/>
              </a:solidFill>
            </a:endParaRPr>
          </a:p>
        </p:txBody>
      </p:sp>
      <p:sp>
        <p:nvSpPr>
          <p:cNvPr id="17" name="Abgerundete rechteckige Legende 16"/>
          <p:cNvSpPr/>
          <p:nvPr/>
        </p:nvSpPr>
        <p:spPr>
          <a:xfrm>
            <a:off x="8350540" y="5675086"/>
            <a:ext cx="862936" cy="493635"/>
          </a:xfrm>
          <a:prstGeom prst="wedgeRoundRectCallout">
            <a:avLst>
              <a:gd name="adj1" fmla="val -41887"/>
              <a:gd name="adj2" fmla="val 84075"/>
              <a:gd name="adj3" fmla="val 16667"/>
            </a:avLst>
          </a:prstGeom>
          <a:solidFill>
            <a:srgbClr val="2DBFCC">
              <a:alpha val="20000"/>
            </a:srgbClr>
          </a:solidFill>
          <a:ln>
            <a:solidFill>
              <a:srgbClr val="1494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smtClean="0">
                <a:solidFill>
                  <a:schemeClr val="tx1"/>
                </a:solidFill>
              </a:rPr>
              <a:t>3rd </a:t>
            </a:r>
            <a:r>
              <a:rPr lang="de-DE" sz="900" dirty="0" err="1" smtClean="0">
                <a:solidFill>
                  <a:schemeClr val="tx1"/>
                </a:solidFill>
              </a:rPr>
              <a:t>round</a:t>
            </a:r>
            <a:r>
              <a:rPr lang="de-DE" sz="900" dirty="0" smtClean="0">
                <a:solidFill>
                  <a:schemeClr val="tx1"/>
                </a:solidFill>
              </a:rPr>
              <a:t> </a:t>
            </a:r>
            <a:r>
              <a:rPr lang="de-DE" sz="900" dirty="0" err="1" smtClean="0">
                <a:solidFill>
                  <a:schemeClr val="tx1"/>
                </a:solidFill>
              </a:rPr>
              <a:t>of</a:t>
            </a:r>
            <a:r>
              <a:rPr lang="de-DE" sz="900" dirty="0" smtClean="0">
                <a:solidFill>
                  <a:schemeClr val="tx1"/>
                </a:solidFill>
              </a:rPr>
              <a:t> Workshops</a:t>
            </a:r>
            <a:endParaRPr lang="de-DE" sz="900" dirty="0">
              <a:solidFill>
                <a:schemeClr val="tx1"/>
              </a:solidFill>
            </a:endParaRPr>
          </a:p>
        </p:txBody>
      </p:sp>
      <p:sp>
        <p:nvSpPr>
          <p:cNvPr id="18" name="Abgerundete rechteckige Legende 17"/>
          <p:cNvSpPr/>
          <p:nvPr/>
        </p:nvSpPr>
        <p:spPr>
          <a:xfrm>
            <a:off x="4843830" y="5710694"/>
            <a:ext cx="828135" cy="421055"/>
          </a:xfrm>
          <a:prstGeom prst="wedgeRoundRectCallout">
            <a:avLst>
              <a:gd name="adj1" fmla="val 2084"/>
              <a:gd name="adj2" fmla="val 97599"/>
              <a:gd name="adj3" fmla="val 16667"/>
            </a:avLst>
          </a:prstGeom>
          <a:solidFill>
            <a:srgbClr val="33CCCC">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err="1" smtClean="0">
                <a:solidFill>
                  <a:schemeClr val="tx1"/>
                </a:solidFill>
              </a:rPr>
              <a:t>Draft</a:t>
            </a:r>
            <a:r>
              <a:rPr lang="de-DE" sz="900" dirty="0" smtClean="0">
                <a:solidFill>
                  <a:schemeClr val="tx1"/>
                </a:solidFill>
              </a:rPr>
              <a:t> Impact Assessment</a:t>
            </a:r>
            <a:endParaRPr lang="de-DE" sz="900" dirty="0">
              <a:solidFill>
                <a:schemeClr val="tx1"/>
              </a:solidFill>
            </a:endParaRPr>
          </a:p>
        </p:txBody>
      </p:sp>
      <p:sp>
        <p:nvSpPr>
          <p:cNvPr id="19" name="Abgerundete rechteckige Legende 18"/>
          <p:cNvSpPr/>
          <p:nvPr/>
        </p:nvSpPr>
        <p:spPr>
          <a:xfrm>
            <a:off x="7459294" y="5719312"/>
            <a:ext cx="828135" cy="281661"/>
          </a:xfrm>
          <a:prstGeom prst="wedgeRoundRectCallout">
            <a:avLst>
              <a:gd name="adj1" fmla="val 5209"/>
              <a:gd name="adj2" fmla="val 166075"/>
              <a:gd name="adj3" fmla="val 16667"/>
            </a:avLst>
          </a:prstGeom>
          <a:solidFill>
            <a:srgbClr val="33CCCC">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smtClean="0">
                <a:solidFill>
                  <a:schemeClr val="tx1"/>
                </a:solidFill>
              </a:rPr>
              <a:t>Tool </a:t>
            </a:r>
            <a:r>
              <a:rPr lang="de-DE" sz="900" dirty="0" err="1" smtClean="0">
                <a:solidFill>
                  <a:schemeClr val="tx1"/>
                </a:solidFill>
              </a:rPr>
              <a:t>draft</a:t>
            </a:r>
            <a:endParaRPr lang="de-DE" sz="900" dirty="0">
              <a:solidFill>
                <a:schemeClr val="tx1"/>
              </a:solidFill>
            </a:endParaRPr>
          </a:p>
        </p:txBody>
      </p:sp>
      <p:sp>
        <p:nvSpPr>
          <p:cNvPr id="20" name="Abgerundete rechteckige Legende 19"/>
          <p:cNvSpPr/>
          <p:nvPr/>
        </p:nvSpPr>
        <p:spPr>
          <a:xfrm>
            <a:off x="9697278" y="5666518"/>
            <a:ext cx="828135" cy="587802"/>
          </a:xfrm>
          <a:prstGeom prst="wedgeRoundRectCallout">
            <a:avLst>
              <a:gd name="adj1" fmla="val 1042"/>
              <a:gd name="adj2" fmla="val 67851"/>
              <a:gd name="adj3" fmla="val 16667"/>
            </a:avLst>
          </a:prstGeom>
          <a:solidFill>
            <a:srgbClr val="33CCCC">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i="1" dirty="0" smtClean="0">
                <a:solidFill>
                  <a:schemeClr val="tx1"/>
                </a:solidFill>
              </a:rPr>
              <a:t>Final</a:t>
            </a:r>
          </a:p>
          <a:p>
            <a:pPr algn="ctr"/>
            <a:r>
              <a:rPr lang="de-DE" sz="900" dirty="0" smtClean="0">
                <a:solidFill>
                  <a:schemeClr val="tx1"/>
                </a:solidFill>
              </a:rPr>
              <a:t>Framework,</a:t>
            </a:r>
          </a:p>
          <a:p>
            <a:pPr algn="ctr"/>
            <a:r>
              <a:rPr lang="de-DE" sz="900" dirty="0" smtClean="0">
                <a:solidFill>
                  <a:schemeClr val="tx1"/>
                </a:solidFill>
              </a:rPr>
              <a:t>Assessment,</a:t>
            </a:r>
          </a:p>
          <a:p>
            <a:pPr algn="ctr"/>
            <a:r>
              <a:rPr lang="de-DE" sz="900" dirty="0" smtClean="0">
                <a:solidFill>
                  <a:schemeClr val="tx1"/>
                </a:solidFill>
              </a:rPr>
              <a:t>Tool</a:t>
            </a:r>
            <a:endParaRPr lang="de-DE" sz="900" dirty="0">
              <a:solidFill>
                <a:schemeClr val="tx1"/>
              </a:solidFill>
            </a:endParaRPr>
          </a:p>
        </p:txBody>
      </p:sp>
      <p:sp>
        <p:nvSpPr>
          <p:cNvPr id="21" name="Abgerundete rechteckige Legende 20"/>
          <p:cNvSpPr/>
          <p:nvPr/>
        </p:nvSpPr>
        <p:spPr>
          <a:xfrm>
            <a:off x="5712061" y="5702809"/>
            <a:ext cx="770327" cy="421055"/>
          </a:xfrm>
          <a:prstGeom prst="wedgeRoundRectCallout">
            <a:avLst>
              <a:gd name="adj1" fmla="val 2084"/>
              <a:gd name="adj2" fmla="val 97599"/>
              <a:gd name="adj3" fmla="val 16667"/>
            </a:avLst>
          </a:prstGeom>
          <a:solidFill>
            <a:srgbClr val="33CCCC">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smtClean="0">
                <a:solidFill>
                  <a:schemeClr val="tx1"/>
                </a:solidFill>
              </a:rPr>
              <a:t>Revision Framework</a:t>
            </a:r>
            <a:endParaRPr lang="de-DE" sz="900" dirty="0">
              <a:solidFill>
                <a:schemeClr val="tx1"/>
              </a:solidFill>
            </a:endParaRPr>
          </a:p>
        </p:txBody>
      </p:sp>
      <p:sp>
        <p:nvSpPr>
          <p:cNvPr id="22" name="Abgerundete rechteckige Legende 21"/>
          <p:cNvSpPr/>
          <p:nvPr/>
        </p:nvSpPr>
        <p:spPr>
          <a:xfrm>
            <a:off x="3975600" y="5699935"/>
            <a:ext cx="828135" cy="421055"/>
          </a:xfrm>
          <a:prstGeom prst="wedgeRoundRectCallout">
            <a:avLst>
              <a:gd name="adj1" fmla="val -44791"/>
              <a:gd name="adj2" fmla="val 101697"/>
              <a:gd name="adj3" fmla="val 16667"/>
            </a:avLst>
          </a:prstGeom>
          <a:solidFill>
            <a:srgbClr val="33CCCC">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smtClean="0">
                <a:solidFill>
                  <a:schemeClr val="tx1"/>
                </a:solidFill>
              </a:rPr>
              <a:t>Data </a:t>
            </a:r>
            <a:r>
              <a:rPr lang="de-DE" sz="900" dirty="0" err="1" smtClean="0">
                <a:solidFill>
                  <a:schemeClr val="tx1"/>
                </a:solidFill>
              </a:rPr>
              <a:t>availability</a:t>
            </a:r>
            <a:endParaRPr lang="de-DE" sz="900" dirty="0">
              <a:solidFill>
                <a:schemeClr val="tx1"/>
              </a:solidFill>
            </a:endParaRPr>
          </a:p>
        </p:txBody>
      </p:sp>
      <p:sp>
        <p:nvSpPr>
          <p:cNvPr id="23" name="Flussdiagramm: Verbinder 22"/>
          <p:cNvSpPr/>
          <p:nvPr/>
        </p:nvSpPr>
        <p:spPr>
          <a:xfrm>
            <a:off x="2553419" y="6392627"/>
            <a:ext cx="138023" cy="112218"/>
          </a:xfrm>
          <a:prstGeom prst="flowChartConnector">
            <a:avLst/>
          </a:prstGeom>
          <a:solidFill>
            <a:srgbClr val="1494B2"/>
          </a:solidFill>
          <a:ln>
            <a:solidFill>
              <a:srgbClr val="F479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p:cNvSpPr/>
          <p:nvPr/>
        </p:nvSpPr>
        <p:spPr>
          <a:xfrm>
            <a:off x="9234378" y="4007388"/>
            <a:ext cx="1619773" cy="4698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smtClean="0">
                <a:solidFill>
                  <a:schemeClr val="tx1"/>
                </a:solidFill>
              </a:rPr>
              <a:t>Tool Development &amp; Impact Assessment</a:t>
            </a:r>
            <a:endParaRPr lang="de-DE" sz="1100" dirty="0">
              <a:solidFill>
                <a:schemeClr val="tx1"/>
              </a:solidFill>
            </a:endParaRPr>
          </a:p>
        </p:txBody>
      </p:sp>
      <p:sp>
        <p:nvSpPr>
          <p:cNvPr id="26" name="Abgerundetes Rechteck 25"/>
          <p:cNvSpPr/>
          <p:nvPr/>
        </p:nvSpPr>
        <p:spPr>
          <a:xfrm>
            <a:off x="9234377" y="4654283"/>
            <a:ext cx="1619774" cy="4698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smtClean="0">
                <a:solidFill>
                  <a:schemeClr val="tx1"/>
                </a:solidFill>
              </a:rPr>
              <a:t>Stakeholder Workshops &amp; Engagement</a:t>
            </a:r>
            <a:endParaRPr lang="de-DE" sz="1100" dirty="0">
              <a:solidFill>
                <a:schemeClr val="tx1"/>
              </a:solidFill>
            </a:endParaRPr>
          </a:p>
        </p:txBody>
      </p:sp>
      <p:sp>
        <p:nvSpPr>
          <p:cNvPr id="27" name="Nach rechts gekrümmter Pfeil 26"/>
          <p:cNvSpPr/>
          <p:nvPr/>
        </p:nvSpPr>
        <p:spPr>
          <a:xfrm>
            <a:off x="8782008" y="4224412"/>
            <a:ext cx="349717" cy="70210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8" name="Nach rechts gekrümmter Pfeil 27"/>
          <p:cNvSpPr/>
          <p:nvPr/>
        </p:nvSpPr>
        <p:spPr>
          <a:xfrm flipH="1" flipV="1">
            <a:off x="10915717" y="4211267"/>
            <a:ext cx="367633" cy="70210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9966359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C7CF21A-03FE-3F4A-99FF-3B2016147EA6}" type="slidenum">
              <a:rPr lang="en-PL" smtClean="0"/>
              <a:pPr/>
              <a:t>5</a:t>
            </a:fld>
            <a:endParaRPr lang="en-PL" sz="1000" dirty="0"/>
          </a:p>
        </p:txBody>
      </p:sp>
      <p:sp>
        <p:nvSpPr>
          <p:cNvPr id="3" name="Titel 2"/>
          <p:cNvSpPr>
            <a:spLocks noGrp="1"/>
          </p:cNvSpPr>
          <p:nvPr>
            <p:ph type="ctrTitle"/>
          </p:nvPr>
        </p:nvSpPr>
        <p:spPr>
          <a:xfrm>
            <a:off x="463122" y="493993"/>
            <a:ext cx="9094945" cy="591009"/>
          </a:xfrm>
        </p:spPr>
        <p:txBody>
          <a:bodyPr/>
          <a:lstStyle/>
          <a:p>
            <a:r>
              <a:rPr lang="de-DE" dirty="0" err="1"/>
              <a:t>Methodology</a:t>
            </a:r>
            <a:r>
              <a:rPr lang="de-DE" dirty="0"/>
              <a:t>: Tool Development – </a:t>
            </a:r>
            <a:r>
              <a:rPr lang="de-DE" dirty="0" err="1"/>
              <a:t>previous</a:t>
            </a:r>
            <a:r>
              <a:rPr lang="de-DE" dirty="0"/>
              <a:t> </a:t>
            </a:r>
            <a:r>
              <a:rPr lang="de-DE" dirty="0" err="1"/>
              <a:t>projects</a:t>
            </a:r>
            <a:r>
              <a:rPr lang="de-DE" dirty="0"/>
              <a:t> </a:t>
            </a:r>
            <a:r>
              <a:rPr lang="de-DE" dirty="0" err="1"/>
              <a:t>and</a:t>
            </a:r>
            <a:r>
              <a:rPr lang="de-DE" dirty="0"/>
              <a:t> </a:t>
            </a:r>
            <a:r>
              <a:rPr lang="de-DE" dirty="0" err="1"/>
              <a:t>work</a:t>
            </a:r>
            <a:endParaRPr lang="de-DE" dirty="0"/>
          </a:p>
        </p:txBody>
      </p:sp>
      <p:graphicFrame>
        <p:nvGraphicFramePr>
          <p:cNvPr id="4" name="Inhaltsplatzhalter 5"/>
          <p:cNvGraphicFramePr>
            <a:graphicFrameLocks/>
          </p:cNvGraphicFramePr>
          <p:nvPr>
            <p:extLst>
              <p:ext uri="{D42A27DB-BD31-4B8C-83A1-F6EECF244321}">
                <p14:modId xmlns:p14="http://schemas.microsoft.com/office/powerpoint/2010/main" val="2312399505"/>
              </p:ext>
            </p:extLst>
          </p:nvPr>
        </p:nvGraphicFramePr>
        <p:xfrm>
          <a:off x="463122" y="1283246"/>
          <a:ext cx="10276765" cy="2834640"/>
        </p:xfrm>
        <a:graphic>
          <a:graphicData uri="http://schemas.openxmlformats.org/drawingml/2006/table">
            <a:tbl>
              <a:tblPr firstRow="1" bandRow="1">
                <a:tableStyleId>{00A15C55-8517-42AA-B614-E9B94910E393}</a:tableStyleId>
              </a:tblPr>
              <a:tblGrid>
                <a:gridCol w="2325889">
                  <a:extLst>
                    <a:ext uri="{9D8B030D-6E8A-4147-A177-3AD203B41FA5}">
                      <a16:colId xmlns:a16="http://schemas.microsoft.com/office/drawing/2014/main" val="2774837997"/>
                    </a:ext>
                  </a:extLst>
                </a:gridCol>
                <a:gridCol w="3860343">
                  <a:extLst>
                    <a:ext uri="{9D8B030D-6E8A-4147-A177-3AD203B41FA5}">
                      <a16:colId xmlns:a16="http://schemas.microsoft.com/office/drawing/2014/main" val="3201104871"/>
                    </a:ext>
                  </a:extLst>
                </a:gridCol>
                <a:gridCol w="4090533">
                  <a:extLst>
                    <a:ext uri="{9D8B030D-6E8A-4147-A177-3AD203B41FA5}">
                      <a16:colId xmlns:a16="http://schemas.microsoft.com/office/drawing/2014/main" val="2473054550"/>
                    </a:ext>
                  </a:extLst>
                </a:gridCol>
              </a:tblGrid>
              <a:tr h="0">
                <a:tc>
                  <a:txBody>
                    <a:bodyPr/>
                    <a:lstStyle/>
                    <a:p>
                      <a:endParaRPr lang="en-US" sz="1200" noProof="0" dirty="0"/>
                    </a:p>
                  </a:txBody>
                  <a:tcPr>
                    <a:solidFill>
                      <a:srgbClr val="1494B2"/>
                    </a:solidFill>
                  </a:tcPr>
                </a:tc>
                <a:tc>
                  <a:txBody>
                    <a:bodyPr/>
                    <a:lstStyle/>
                    <a:p>
                      <a:r>
                        <a:rPr lang="en-US" sz="1200" noProof="0" dirty="0" smtClean="0"/>
                        <a:t>COMBI</a:t>
                      </a:r>
                      <a:endParaRPr lang="en-US" sz="1200" noProof="0" dirty="0"/>
                    </a:p>
                  </a:txBody>
                  <a:tcPr>
                    <a:solidFill>
                      <a:srgbClr val="1494B2"/>
                    </a:solidFill>
                  </a:tcPr>
                </a:tc>
                <a:tc>
                  <a:txBody>
                    <a:bodyPr/>
                    <a:lstStyle/>
                    <a:p>
                      <a:r>
                        <a:rPr lang="en-US" sz="1200" noProof="0" dirty="0" smtClean="0"/>
                        <a:t>MB:EE</a:t>
                      </a:r>
                      <a:endParaRPr lang="en-US" sz="1200" noProof="0" dirty="0"/>
                    </a:p>
                  </a:txBody>
                  <a:tcPr>
                    <a:solidFill>
                      <a:srgbClr val="1494B2"/>
                    </a:solidFill>
                  </a:tcPr>
                </a:tc>
                <a:extLst>
                  <a:ext uri="{0D108BD9-81ED-4DB2-BD59-A6C34878D82A}">
                    <a16:rowId xmlns:a16="http://schemas.microsoft.com/office/drawing/2014/main" val="2007150604"/>
                  </a:ext>
                </a:extLst>
              </a:tr>
              <a:tr h="0">
                <a:tc>
                  <a:txBody>
                    <a:bodyPr/>
                    <a:lstStyle/>
                    <a:p>
                      <a:r>
                        <a:rPr lang="en-US" sz="1200" noProof="0" dirty="0" smtClean="0"/>
                        <a:t>Country coverage</a:t>
                      </a:r>
                      <a:endParaRPr lang="en-US" sz="1200" noProof="0" dirty="0"/>
                    </a:p>
                  </a:txBody>
                  <a:tcPr/>
                </a:tc>
                <a:tc>
                  <a:txBody>
                    <a:bodyPr/>
                    <a:lstStyle/>
                    <a:p>
                      <a:r>
                        <a:rPr lang="en-US" sz="1200" noProof="0" dirty="0" smtClean="0"/>
                        <a:t>28 EU</a:t>
                      </a:r>
                      <a:endParaRPr lang="en-US" sz="1200" noProof="0" dirty="0"/>
                    </a:p>
                  </a:txBody>
                  <a:tcPr/>
                </a:tc>
                <a:tc>
                  <a:txBody>
                    <a:bodyPr/>
                    <a:lstStyle/>
                    <a:p>
                      <a:r>
                        <a:rPr lang="en-US" sz="1200" noProof="0" dirty="0" smtClean="0"/>
                        <a:t>28 EU</a:t>
                      </a:r>
                      <a:endParaRPr lang="en-US" sz="1200" noProof="0" dirty="0"/>
                    </a:p>
                  </a:txBody>
                  <a:tcPr/>
                </a:tc>
                <a:extLst>
                  <a:ext uri="{0D108BD9-81ED-4DB2-BD59-A6C34878D82A}">
                    <a16:rowId xmlns:a16="http://schemas.microsoft.com/office/drawing/2014/main" val="4165777320"/>
                  </a:ext>
                </a:extLst>
              </a:tr>
              <a:tr h="0">
                <a:tc>
                  <a:txBody>
                    <a:bodyPr/>
                    <a:lstStyle/>
                    <a:p>
                      <a:r>
                        <a:rPr lang="en-US" sz="1200" noProof="0" dirty="0" smtClean="0"/>
                        <a:t>Level of analysis</a:t>
                      </a:r>
                      <a:endParaRPr lang="en-US" sz="1200" noProof="0" dirty="0"/>
                    </a:p>
                  </a:txBody>
                  <a:tcPr/>
                </a:tc>
                <a:tc>
                  <a:txBody>
                    <a:bodyPr/>
                    <a:lstStyle/>
                    <a:p>
                      <a:r>
                        <a:rPr lang="en-US" sz="1200" noProof="0" dirty="0" smtClean="0"/>
                        <a:t>national</a:t>
                      </a:r>
                      <a:endParaRPr lang="en-US" sz="1200" noProof="0" dirty="0"/>
                    </a:p>
                  </a:txBody>
                  <a:tcPr/>
                </a:tc>
                <a:tc>
                  <a:txBody>
                    <a:bodyPr/>
                    <a:lstStyle/>
                    <a:p>
                      <a:r>
                        <a:rPr lang="en-US" sz="1200" noProof="0" dirty="0" smtClean="0"/>
                        <a:t>national</a:t>
                      </a:r>
                      <a:endParaRPr lang="en-US" sz="1200" noProof="0" dirty="0"/>
                    </a:p>
                  </a:txBody>
                  <a:tcPr/>
                </a:tc>
                <a:extLst>
                  <a:ext uri="{0D108BD9-81ED-4DB2-BD59-A6C34878D82A}">
                    <a16:rowId xmlns:a16="http://schemas.microsoft.com/office/drawing/2014/main" val="4236796903"/>
                  </a:ext>
                </a:extLst>
              </a:tr>
              <a:tr h="0">
                <a:tc>
                  <a:txBody>
                    <a:bodyPr/>
                    <a:lstStyle/>
                    <a:p>
                      <a:r>
                        <a:rPr lang="en-US" sz="1200" noProof="0" dirty="0" smtClean="0"/>
                        <a:t>Evaluation</a:t>
                      </a:r>
                      <a:r>
                        <a:rPr lang="en-US" sz="1200" baseline="0" noProof="0" dirty="0" smtClean="0"/>
                        <a:t> h</a:t>
                      </a:r>
                      <a:r>
                        <a:rPr lang="en-US" sz="1200" noProof="0" dirty="0" smtClean="0"/>
                        <a:t>orizon</a:t>
                      </a:r>
                      <a:endParaRPr lang="en-US" sz="1200" noProof="0" dirty="0"/>
                    </a:p>
                  </a:txBody>
                  <a:tcPr/>
                </a:tc>
                <a:tc>
                  <a:txBody>
                    <a:bodyPr/>
                    <a:lstStyle/>
                    <a:p>
                      <a:r>
                        <a:rPr lang="en-US" sz="1200" noProof="0" dirty="0" smtClean="0"/>
                        <a:t>Ex-ante (2030)</a:t>
                      </a:r>
                      <a:endParaRPr lang="en-US" sz="1200" noProof="0" dirty="0"/>
                    </a:p>
                  </a:txBody>
                  <a:tcPr/>
                </a:tc>
                <a:tc>
                  <a:txBody>
                    <a:bodyPr/>
                    <a:lstStyle/>
                    <a:p>
                      <a:r>
                        <a:rPr lang="en-US" sz="1200" noProof="0" dirty="0" smtClean="0"/>
                        <a:t>Ex-post</a:t>
                      </a:r>
                      <a:endParaRPr lang="en-US" sz="1200" noProof="0" dirty="0"/>
                    </a:p>
                  </a:txBody>
                  <a:tcPr/>
                </a:tc>
                <a:extLst>
                  <a:ext uri="{0D108BD9-81ED-4DB2-BD59-A6C34878D82A}">
                    <a16:rowId xmlns:a16="http://schemas.microsoft.com/office/drawing/2014/main" val="2947612807"/>
                  </a:ext>
                </a:extLst>
              </a:tr>
              <a:tr h="0">
                <a:tc>
                  <a:txBody>
                    <a:bodyPr/>
                    <a:lstStyle/>
                    <a:p>
                      <a:r>
                        <a:rPr lang="en-US" sz="1200" noProof="0" dirty="0" smtClean="0"/>
                        <a:t>Input data</a:t>
                      </a:r>
                      <a:endParaRPr lang="en-US" sz="1200" noProof="0" dirty="0"/>
                    </a:p>
                  </a:txBody>
                  <a:tcPr/>
                </a:tc>
                <a:tc>
                  <a:txBody>
                    <a:bodyPr/>
                    <a:lstStyle/>
                    <a:p>
                      <a:r>
                        <a:rPr lang="en-US" sz="1200" noProof="0" dirty="0" smtClean="0"/>
                        <a:t>Bottom-up model</a:t>
                      </a:r>
                      <a:endParaRPr lang="en-US" sz="1200" noProof="0" dirty="0"/>
                    </a:p>
                  </a:txBody>
                  <a:tcPr/>
                </a:tc>
                <a:tc>
                  <a:txBody>
                    <a:bodyPr/>
                    <a:lstStyle/>
                    <a:p>
                      <a:r>
                        <a:rPr lang="en-US" sz="1200" noProof="0" dirty="0" smtClean="0"/>
                        <a:t>Bottom-up/ top down savings</a:t>
                      </a:r>
                      <a:endParaRPr lang="en-US" sz="1200" noProof="0" dirty="0"/>
                    </a:p>
                  </a:txBody>
                  <a:tcPr/>
                </a:tc>
                <a:extLst>
                  <a:ext uri="{0D108BD9-81ED-4DB2-BD59-A6C34878D82A}">
                    <a16:rowId xmlns:a16="http://schemas.microsoft.com/office/drawing/2014/main" val="2185039759"/>
                  </a:ext>
                </a:extLst>
              </a:tr>
              <a:tr h="0">
                <a:tc>
                  <a:txBody>
                    <a:bodyPr/>
                    <a:lstStyle/>
                    <a:p>
                      <a:r>
                        <a:rPr lang="en-US" sz="1200" noProof="0" dirty="0" smtClean="0"/>
                        <a:t>Quantification</a:t>
                      </a:r>
                      <a:r>
                        <a:rPr lang="en-US" sz="1200" baseline="0" noProof="0" dirty="0" smtClean="0"/>
                        <a:t> approach</a:t>
                      </a:r>
                      <a:endParaRPr lang="en-US" sz="1200" noProof="0" dirty="0"/>
                    </a:p>
                  </a:txBody>
                  <a:tcPr/>
                </a:tc>
                <a:tc>
                  <a:txBody>
                    <a:bodyPr/>
                    <a:lstStyle/>
                    <a:p>
                      <a:r>
                        <a:rPr lang="en-US" sz="1200" noProof="0" dirty="0" smtClean="0"/>
                        <a:t>Special model runs on input data </a:t>
                      </a:r>
                      <a:r>
                        <a:rPr lang="en-US" sz="1200" noProof="0" dirty="0" smtClean="0">
                          <a:sym typeface="Wingdings" panose="05000000000000000000" pitchFamily="2" charset="2"/>
                        </a:rPr>
                        <a:t> reliable for defined scenarios</a:t>
                      </a:r>
                      <a:endParaRPr lang="en-US" sz="1200" noProof="0" dirty="0"/>
                    </a:p>
                  </a:txBody>
                  <a:tcPr/>
                </a:tc>
                <a:tc>
                  <a:txBody>
                    <a:bodyPr/>
                    <a:lstStyle/>
                    <a:p>
                      <a:r>
                        <a:rPr lang="en-US" sz="1200" noProof="0" dirty="0" smtClean="0"/>
                        <a:t>Impact factors </a:t>
                      </a:r>
                      <a:r>
                        <a:rPr lang="en-US" sz="1200" noProof="0" dirty="0" smtClean="0">
                          <a:sym typeface="Wingdings" panose="05000000000000000000" pitchFamily="2" charset="2"/>
                        </a:rPr>
                        <a:t> less reliable, but scalable and replicable; easily adaptable</a:t>
                      </a:r>
                      <a:endParaRPr lang="en-US" sz="1200" noProof="0" dirty="0"/>
                    </a:p>
                  </a:txBody>
                  <a:tcPr/>
                </a:tc>
                <a:extLst>
                  <a:ext uri="{0D108BD9-81ED-4DB2-BD59-A6C34878D82A}">
                    <a16:rowId xmlns:a16="http://schemas.microsoft.com/office/drawing/2014/main" val="3096596826"/>
                  </a:ext>
                </a:extLst>
              </a:tr>
              <a:tr h="0">
                <a:tc>
                  <a:txBody>
                    <a:bodyPr/>
                    <a:lstStyle/>
                    <a:p>
                      <a:r>
                        <a:rPr lang="en-US" sz="1200" noProof="0" dirty="0" err="1" smtClean="0"/>
                        <a:t>Monetisation</a:t>
                      </a:r>
                      <a:endParaRPr lang="en-US" sz="1200" noProof="0" dirty="0"/>
                    </a:p>
                  </a:txBody>
                  <a:tcPr/>
                </a:tc>
                <a:tc>
                  <a:txBody>
                    <a:bodyPr/>
                    <a:lstStyle/>
                    <a:p>
                      <a:r>
                        <a:rPr lang="en-US" sz="1200" noProof="0" dirty="0" smtClean="0"/>
                        <a:t>Majority</a:t>
                      </a:r>
                      <a:r>
                        <a:rPr lang="en-US" sz="1200" baseline="0" noProof="0" dirty="0" smtClean="0"/>
                        <a:t> of impacts</a:t>
                      </a:r>
                      <a:endParaRPr lang="en-US" sz="1200" noProof="0" dirty="0"/>
                    </a:p>
                  </a:txBody>
                  <a:tcPr/>
                </a:tc>
                <a:tc>
                  <a:txBody>
                    <a:bodyPr/>
                    <a:lstStyle/>
                    <a:p>
                      <a:r>
                        <a:rPr lang="en-US" sz="1200" noProof="0" dirty="0" smtClean="0"/>
                        <a:t>Selected impacts</a:t>
                      </a:r>
                      <a:endParaRPr lang="en-US" sz="1200" noProof="0" dirty="0"/>
                    </a:p>
                  </a:txBody>
                  <a:tcPr/>
                </a:tc>
                <a:extLst>
                  <a:ext uri="{0D108BD9-81ED-4DB2-BD59-A6C34878D82A}">
                    <a16:rowId xmlns:a16="http://schemas.microsoft.com/office/drawing/2014/main" val="1230394941"/>
                  </a:ext>
                </a:extLst>
              </a:tr>
              <a:tr h="0">
                <a:tc>
                  <a:txBody>
                    <a:bodyPr/>
                    <a:lstStyle/>
                    <a:p>
                      <a:r>
                        <a:rPr lang="en-US" sz="1200" noProof="0" dirty="0" smtClean="0"/>
                        <a:t>Aggregation/ CBA</a:t>
                      </a:r>
                      <a:endParaRPr lang="en-US" sz="1200" noProof="0" dirty="0"/>
                    </a:p>
                  </a:txBody>
                  <a:tcPr/>
                </a:tc>
                <a:tc>
                  <a:txBody>
                    <a:bodyPr/>
                    <a:lstStyle/>
                    <a:p>
                      <a:r>
                        <a:rPr lang="en-US" sz="1200" noProof="0" dirty="0" smtClean="0"/>
                        <a:t>Majority of impacts</a:t>
                      </a:r>
                      <a:endParaRPr lang="en-US" sz="1200" noProof="0" dirty="0"/>
                    </a:p>
                  </a:txBody>
                  <a:tcPr/>
                </a:tc>
                <a:tc>
                  <a:txBody>
                    <a:bodyPr/>
                    <a:lstStyle/>
                    <a:p>
                      <a:r>
                        <a:rPr lang="en-US" sz="1200" noProof="0" dirty="0" smtClean="0"/>
                        <a:t>-</a:t>
                      </a:r>
                      <a:endParaRPr lang="en-US" sz="1200" noProof="0" dirty="0"/>
                    </a:p>
                  </a:txBody>
                  <a:tcPr/>
                </a:tc>
                <a:extLst>
                  <a:ext uri="{0D108BD9-81ED-4DB2-BD59-A6C34878D82A}">
                    <a16:rowId xmlns:a16="http://schemas.microsoft.com/office/drawing/2014/main" val="384939097"/>
                  </a:ext>
                </a:extLst>
              </a:tr>
              <a:tr h="0">
                <a:tc>
                  <a:txBody>
                    <a:bodyPr/>
                    <a:lstStyle/>
                    <a:p>
                      <a:r>
                        <a:rPr lang="en-US" sz="1200" noProof="0" dirty="0" smtClean="0"/>
                        <a:t>Online tool</a:t>
                      </a:r>
                      <a:endParaRPr lang="en-US" sz="1200" noProof="0" dirty="0"/>
                    </a:p>
                  </a:txBody>
                  <a:tcPr/>
                </a:tc>
                <a:tc>
                  <a:txBody>
                    <a:bodyPr/>
                    <a:lstStyle/>
                    <a:p>
                      <a:r>
                        <a:rPr lang="en-US" sz="1200" noProof="0" dirty="0" smtClean="0"/>
                        <a:t>Complex, different types of actions and impacts</a:t>
                      </a:r>
                      <a:endParaRPr lang="en-US" sz="1200" noProof="0" dirty="0"/>
                    </a:p>
                  </a:txBody>
                  <a:tcPr/>
                </a:tc>
                <a:tc>
                  <a:txBody>
                    <a:bodyPr/>
                    <a:lstStyle/>
                    <a:p>
                      <a:r>
                        <a:rPr lang="en-US" sz="1200" noProof="0" dirty="0" smtClean="0"/>
                        <a:t>User-friendly, transparent, less detailed, provides related data and documents </a:t>
                      </a:r>
                      <a:endParaRPr lang="en-US" sz="1200" noProof="0" dirty="0"/>
                    </a:p>
                  </a:txBody>
                  <a:tcPr/>
                </a:tc>
                <a:extLst>
                  <a:ext uri="{0D108BD9-81ED-4DB2-BD59-A6C34878D82A}">
                    <a16:rowId xmlns:a16="http://schemas.microsoft.com/office/drawing/2014/main" val="479598466"/>
                  </a:ext>
                </a:extLst>
              </a:tr>
            </a:tbl>
          </a:graphicData>
        </a:graphic>
      </p:graphicFrame>
      <p:pic>
        <p:nvPicPr>
          <p:cNvPr id="5" name="Grafik 4"/>
          <p:cNvPicPr>
            <a:picLocks noChangeAspect="1"/>
          </p:cNvPicPr>
          <p:nvPr/>
        </p:nvPicPr>
        <p:blipFill>
          <a:blip r:embed="rId3"/>
          <a:stretch>
            <a:fillRect/>
          </a:stretch>
        </p:blipFill>
        <p:spPr>
          <a:xfrm>
            <a:off x="5726794" y="4225435"/>
            <a:ext cx="2813695" cy="2287968"/>
          </a:xfrm>
          <a:prstGeom prst="rect">
            <a:avLst/>
          </a:prstGeom>
        </p:spPr>
      </p:pic>
      <p:pic>
        <p:nvPicPr>
          <p:cNvPr id="6" name="Grafik 5"/>
          <p:cNvPicPr>
            <a:picLocks noChangeAspect="1"/>
          </p:cNvPicPr>
          <p:nvPr/>
        </p:nvPicPr>
        <p:blipFill>
          <a:blip r:embed="rId4"/>
          <a:stretch>
            <a:fillRect/>
          </a:stretch>
        </p:blipFill>
        <p:spPr>
          <a:xfrm>
            <a:off x="1964916" y="4299623"/>
            <a:ext cx="2805075" cy="2177499"/>
          </a:xfrm>
          <a:prstGeom prst="rect">
            <a:avLst/>
          </a:prstGeom>
        </p:spPr>
      </p:pic>
      <p:pic>
        <p:nvPicPr>
          <p:cNvPr id="7" name="Grafik 6"/>
          <p:cNvPicPr>
            <a:picLocks noChangeAspect="1"/>
          </p:cNvPicPr>
          <p:nvPr/>
        </p:nvPicPr>
        <p:blipFill>
          <a:blip r:embed="rId5"/>
          <a:stretch>
            <a:fillRect/>
          </a:stretch>
        </p:blipFill>
        <p:spPr>
          <a:xfrm>
            <a:off x="8289625" y="4539760"/>
            <a:ext cx="2518166" cy="1416288"/>
          </a:xfrm>
          <a:prstGeom prst="rect">
            <a:avLst/>
          </a:prstGeom>
        </p:spPr>
      </p:pic>
      <p:sp>
        <p:nvSpPr>
          <p:cNvPr id="8" name="Textfeld 7"/>
          <p:cNvSpPr txBox="1"/>
          <p:nvPr/>
        </p:nvSpPr>
        <p:spPr>
          <a:xfrm>
            <a:off x="2316875" y="6460329"/>
            <a:ext cx="2509795" cy="276999"/>
          </a:xfrm>
          <a:prstGeom prst="rect">
            <a:avLst/>
          </a:prstGeom>
          <a:noFill/>
        </p:spPr>
        <p:txBody>
          <a:bodyPr wrap="square" rtlCol="0">
            <a:spAutoFit/>
          </a:bodyPr>
          <a:lstStyle/>
          <a:p>
            <a:r>
              <a:rPr lang="de-DE" sz="1200" dirty="0"/>
              <a:t>https://combi-project.eu/tool/</a:t>
            </a:r>
          </a:p>
        </p:txBody>
      </p:sp>
      <p:sp>
        <p:nvSpPr>
          <p:cNvPr id="9" name="Textfeld 8"/>
          <p:cNvSpPr txBox="1"/>
          <p:nvPr/>
        </p:nvSpPr>
        <p:spPr>
          <a:xfrm>
            <a:off x="5403834" y="6460329"/>
            <a:ext cx="5336054" cy="276999"/>
          </a:xfrm>
          <a:prstGeom prst="rect">
            <a:avLst/>
          </a:prstGeom>
          <a:solidFill>
            <a:schemeClr val="bg1"/>
          </a:solidFill>
        </p:spPr>
        <p:txBody>
          <a:bodyPr wrap="square" rtlCol="0">
            <a:spAutoFit/>
          </a:bodyPr>
          <a:lstStyle/>
          <a:p>
            <a:r>
              <a:rPr lang="de-DE" sz="1200" dirty="0"/>
              <a:t>https://www.odyssee-mure.eu/data-tools/multiple-benefits-energy-efficiency.html</a:t>
            </a:r>
          </a:p>
        </p:txBody>
      </p:sp>
      <p:pic>
        <p:nvPicPr>
          <p:cNvPr id="10" name="Grafik 9"/>
          <p:cNvPicPr>
            <a:picLocks noChangeAspect="1"/>
          </p:cNvPicPr>
          <p:nvPr/>
        </p:nvPicPr>
        <p:blipFill>
          <a:blip r:embed="rId6"/>
          <a:stretch>
            <a:fillRect/>
          </a:stretch>
        </p:blipFill>
        <p:spPr>
          <a:xfrm>
            <a:off x="927612" y="4320685"/>
            <a:ext cx="857250" cy="438150"/>
          </a:xfrm>
          <a:prstGeom prst="rect">
            <a:avLst/>
          </a:prstGeom>
        </p:spPr>
      </p:pic>
      <p:pic>
        <p:nvPicPr>
          <p:cNvPr id="11" name="Grafik 10"/>
          <p:cNvPicPr>
            <a:picLocks noChangeAspect="1"/>
          </p:cNvPicPr>
          <p:nvPr/>
        </p:nvPicPr>
        <p:blipFill>
          <a:blip r:embed="rId7"/>
          <a:stretch>
            <a:fillRect/>
          </a:stretch>
        </p:blipFill>
        <p:spPr>
          <a:xfrm>
            <a:off x="8600970" y="4225435"/>
            <a:ext cx="1895475" cy="314325"/>
          </a:xfrm>
          <a:prstGeom prst="rect">
            <a:avLst/>
          </a:prstGeom>
        </p:spPr>
      </p:pic>
    </p:spTree>
    <p:extLst>
      <p:ext uri="{BB962C8B-B14F-4D97-AF65-F5344CB8AC3E}">
        <p14:creationId xmlns:p14="http://schemas.microsoft.com/office/powerpoint/2010/main" val="34253864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C7CF21A-03FE-3F4A-99FF-3B2016147EA6}" type="slidenum">
              <a:rPr lang="en-PL" smtClean="0"/>
              <a:pPr/>
              <a:t>6</a:t>
            </a:fld>
            <a:endParaRPr lang="en-PL" sz="1000" dirty="0"/>
          </a:p>
        </p:txBody>
      </p:sp>
      <p:sp>
        <p:nvSpPr>
          <p:cNvPr id="3" name="Titel 2"/>
          <p:cNvSpPr>
            <a:spLocks noGrp="1"/>
          </p:cNvSpPr>
          <p:nvPr>
            <p:ph type="ctrTitle"/>
          </p:nvPr>
        </p:nvSpPr>
        <p:spPr>
          <a:xfrm>
            <a:off x="463122" y="493993"/>
            <a:ext cx="8844779" cy="591009"/>
          </a:xfrm>
        </p:spPr>
        <p:txBody>
          <a:bodyPr/>
          <a:lstStyle/>
          <a:p>
            <a:r>
              <a:rPr lang="de-DE" dirty="0" err="1" smtClean="0"/>
              <a:t>Methodology</a:t>
            </a:r>
            <a:r>
              <a:rPr lang="de-DE" dirty="0" smtClean="0"/>
              <a:t>: Tool Development - „multiple </a:t>
            </a:r>
            <a:r>
              <a:rPr lang="de-DE" dirty="0" err="1" smtClean="0"/>
              <a:t>impacts</a:t>
            </a:r>
            <a:r>
              <a:rPr lang="de-DE" dirty="0" smtClean="0"/>
              <a:t>“</a:t>
            </a:r>
            <a:endParaRPr lang="de-DE" dirty="0"/>
          </a:p>
        </p:txBody>
      </p:sp>
      <p:sp>
        <p:nvSpPr>
          <p:cNvPr id="4" name="Textfeld 3"/>
          <p:cNvSpPr txBox="1"/>
          <p:nvPr/>
        </p:nvSpPr>
        <p:spPr>
          <a:xfrm>
            <a:off x="463122" y="1673524"/>
            <a:ext cx="4341791" cy="3870290"/>
          </a:xfrm>
          <a:prstGeom prst="rect">
            <a:avLst/>
          </a:prstGeom>
          <a:noFill/>
        </p:spPr>
        <p:txBody>
          <a:bodyPr wrap="square" rtlCol="0">
            <a:spAutoFit/>
          </a:bodyPr>
          <a:lstStyle/>
          <a:p>
            <a:pPr defTabSz="360000" fontAlgn="base">
              <a:spcBef>
                <a:spcPct val="0"/>
              </a:spcBef>
              <a:spcAft>
                <a:spcPts val="900"/>
              </a:spcAft>
              <a:buClr>
                <a:srgbClr val="007A87"/>
              </a:buClr>
            </a:pPr>
            <a:r>
              <a:rPr lang="en-US" sz="1600" kern="0" dirty="0">
                <a:solidFill>
                  <a:prstClr val="black"/>
                </a:solidFill>
                <a:latin typeface="Frutiger LT Com 55 Roman"/>
              </a:rPr>
              <a:t>Mainly three categories: </a:t>
            </a:r>
            <a:br>
              <a:rPr lang="en-US" sz="1600" kern="0" dirty="0">
                <a:solidFill>
                  <a:prstClr val="black"/>
                </a:solidFill>
                <a:latin typeface="Frutiger LT Com 55 Roman"/>
              </a:rPr>
            </a:br>
            <a:r>
              <a:rPr lang="en-US" sz="1600" kern="0" dirty="0">
                <a:solidFill>
                  <a:srgbClr val="25BAE2"/>
                </a:solidFill>
                <a:latin typeface="Frutiger LT Com 55 Roman"/>
              </a:rPr>
              <a:t>social, </a:t>
            </a:r>
            <a:r>
              <a:rPr lang="en-US" sz="1600" kern="0" dirty="0">
                <a:solidFill>
                  <a:srgbClr val="179C7D"/>
                </a:solidFill>
                <a:latin typeface="Frutiger LT Com 55 Roman"/>
              </a:rPr>
              <a:t>environmental, </a:t>
            </a:r>
            <a:r>
              <a:rPr lang="en-US" sz="1600" kern="0" dirty="0">
                <a:solidFill>
                  <a:srgbClr val="EB6A0A"/>
                </a:solidFill>
                <a:latin typeface="Frutiger LT Com 55 Roman"/>
              </a:rPr>
              <a:t>economic</a:t>
            </a:r>
            <a:endParaRPr lang="de-DE" sz="1600" dirty="0"/>
          </a:p>
          <a:p>
            <a:pPr lvl="0" defTabSz="360000" fontAlgn="base">
              <a:spcBef>
                <a:spcPct val="0"/>
              </a:spcBef>
              <a:spcAft>
                <a:spcPts val="900"/>
              </a:spcAft>
              <a:buClr>
                <a:srgbClr val="007A87"/>
              </a:buClr>
            </a:pPr>
            <a:endParaRPr lang="en-US" sz="1600" kern="0" dirty="0">
              <a:solidFill>
                <a:prstClr val="black"/>
              </a:solidFill>
              <a:latin typeface="Frutiger LT Com 55 Roman"/>
            </a:endParaRPr>
          </a:p>
          <a:p>
            <a:pPr marL="360000" lvl="0" indent="-360000" defTabSz="360000" fontAlgn="base">
              <a:spcBef>
                <a:spcPct val="0"/>
              </a:spcBef>
              <a:spcAft>
                <a:spcPts val="900"/>
              </a:spcAft>
              <a:buClr>
                <a:srgbClr val="007A87"/>
              </a:buClr>
              <a:buFont typeface="Wingdings" pitchFamily="2" charset="2"/>
              <a:buChar char="n"/>
            </a:pPr>
            <a:r>
              <a:rPr lang="en-US" sz="1600" b="1" kern="0" dirty="0">
                <a:solidFill>
                  <a:prstClr val="black"/>
                </a:solidFill>
                <a:latin typeface="Frutiger LT Com 55 Roman"/>
              </a:rPr>
              <a:t>Social</a:t>
            </a:r>
            <a:r>
              <a:rPr lang="en-US" sz="1600" kern="0" dirty="0">
                <a:solidFill>
                  <a:prstClr val="black"/>
                </a:solidFill>
                <a:latin typeface="Frutiger LT Com 55 Roman"/>
              </a:rPr>
              <a:t> impacts, e.g. health benefits or poverty alleviation. </a:t>
            </a:r>
          </a:p>
          <a:p>
            <a:pPr marL="360000" lvl="0" indent="-360000" defTabSz="360000" fontAlgn="base">
              <a:spcBef>
                <a:spcPct val="0"/>
              </a:spcBef>
              <a:spcAft>
                <a:spcPts val="900"/>
              </a:spcAft>
              <a:buClr>
                <a:srgbClr val="007A87"/>
              </a:buClr>
              <a:buFont typeface="Wingdings" pitchFamily="2" charset="2"/>
              <a:buChar char="n"/>
            </a:pPr>
            <a:r>
              <a:rPr lang="en-US" sz="1600" b="1" kern="0" dirty="0">
                <a:solidFill>
                  <a:prstClr val="black"/>
                </a:solidFill>
                <a:latin typeface="Frutiger LT Com 55 Roman"/>
              </a:rPr>
              <a:t>Environmental</a:t>
            </a:r>
            <a:r>
              <a:rPr lang="en-US" sz="1600" kern="0" dirty="0">
                <a:solidFill>
                  <a:prstClr val="black"/>
                </a:solidFill>
                <a:latin typeface="Frutiger LT Com 55 Roman"/>
              </a:rPr>
              <a:t> impacts, e.g. energy savings and reduced GHG emissions. </a:t>
            </a:r>
          </a:p>
          <a:p>
            <a:pPr marL="360000" lvl="0" indent="-360000" defTabSz="360000" fontAlgn="base">
              <a:spcBef>
                <a:spcPct val="0"/>
              </a:spcBef>
              <a:spcAft>
                <a:spcPts val="900"/>
              </a:spcAft>
              <a:buClr>
                <a:srgbClr val="007A87"/>
              </a:buClr>
              <a:buFont typeface="Wingdings" pitchFamily="2" charset="2"/>
              <a:buChar char="n"/>
            </a:pPr>
            <a:r>
              <a:rPr lang="en-US" sz="1600" b="1" kern="0" dirty="0">
                <a:solidFill>
                  <a:prstClr val="black"/>
                </a:solidFill>
                <a:latin typeface="Frutiger LT Com 55 Roman"/>
              </a:rPr>
              <a:t>Economic</a:t>
            </a:r>
            <a:r>
              <a:rPr lang="en-US" sz="1600" kern="0" dirty="0">
                <a:solidFill>
                  <a:prstClr val="black"/>
                </a:solidFill>
                <a:latin typeface="Frutiger LT Com 55 Roman"/>
              </a:rPr>
              <a:t> impacts, e.g. positive macro-economic impacts on economic growth, employment, innovation and competitiveness as well as import dependency. </a:t>
            </a:r>
          </a:p>
          <a:p>
            <a:pPr lvl="0" defTabSz="360000" fontAlgn="base">
              <a:spcBef>
                <a:spcPct val="0"/>
              </a:spcBef>
              <a:spcAft>
                <a:spcPts val="900"/>
              </a:spcAft>
              <a:buClr>
                <a:srgbClr val="007A87"/>
              </a:buClr>
            </a:pPr>
            <a:endParaRPr lang="en-US" sz="1600" kern="0" dirty="0">
              <a:solidFill>
                <a:prstClr val="black"/>
              </a:solidFill>
              <a:latin typeface="Frutiger LT Com 55 Roman"/>
            </a:endParaRPr>
          </a:p>
        </p:txBody>
      </p:sp>
      <p:pic>
        <p:nvPicPr>
          <p:cNvPr id="5" name="Grafik 4"/>
          <p:cNvPicPr>
            <a:picLocks noChangeAspect="1"/>
          </p:cNvPicPr>
          <p:nvPr/>
        </p:nvPicPr>
        <p:blipFill rotWithShape="1">
          <a:blip r:embed="rId3"/>
          <a:srcRect r="5769" b="9792"/>
          <a:stretch/>
        </p:blipFill>
        <p:spPr>
          <a:xfrm>
            <a:off x="5036656" y="1518249"/>
            <a:ext cx="6239519" cy="4695783"/>
          </a:xfrm>
          <a:prstGeom prst="rect">
            <a:avLst/>
          </a:prstGeom>
        </p:spPr>
      </p:pic>
      <p:sp>
        <p:nvSpPr>
          <p:cNvPr id="6" name="Textfeld 5"/>
          <p:cNvSpPr txBox="1"/>
          <p:nvPr/>
        </p:nvSpPr>
        <p:spPr>
          <a:xfrm>
            <a:off x="5235064" y="6280660"/>
            <a:ext cx="3110889" cy="230832"/>
          </a:xfrm>
          <a:prstGeom prst="rect">
            <a:avLst/>
          </a:prstGeom>
          <a:noFill/>
        </p:spPr>
        <p:txBody>
          <a:bodyPr wrap="square" rtlCol="0">
            <a:spAutoFit/>
          </a:bodyPr>
          <a:lstStyle/>
          <a:p>
            <a:r>
              <a:rPr lang="de-DE" sz="900" dirty="0" err="1" smtClean="0"/>
              <a:t>source</a:t>
            </a:r>
            <a:r>
              <a:rPr lang="de-DE" sz="900" dirty="0" smtClean="0"/>
              <a:t>: Fraunhofer ISI/ Reuter</a:t>
            </a:r>
            <a:endParaRPr lang="de-DE" sz="900" dirty="0"/>
          </a:p>
        </p:txBody>
      </p:sp>
    </p:spTree>
    <p:extLst>
      <p:ext uri="{BB962C8B-B14F-4D97-AF65-F5344CB8AC3E}">
        <p14:creationId xmlns:p14="http://schemas.microsoft.com/office/powerpoint/2010/main" val="27077020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C7CF21A-03FE-3F4A-99FF-3B2016147EA6}" type="slidenum">
              <a:rPr lang="en-PL" smtClean="0"/>
              <a:pPr/>
              <a:t>7</a:t>
            </a:fld>
            <a:endParaRPr lang="en-PL" sz="1000" dirty="0"/>
          </a:p>
        </p:txBody>
      </p:sp>
      <p:sp>
        <p:nvSpPr>
          <p:cNvPr id="3" name="Titel 2"/>
          <p:cNvSpPr>
            <a:spLocks noGrp="1"/>
          </p:cNvSpPr>
          <p:nvPr>
            <p:ph type="ctrTitle"/>
          </p:nvPr>
        </p:nvSpPr>
        <p:spPr/>
        <p:txBody>
          <a:bodyPr/>
          <a:lstStyle/>
          <a:p>
            <a:r>
              <a:rPr lang="de-DE" dirty="0" err="1" smtClean="0"/>
              <a:t>Methodology</a:t>
            </a:r>
            <a:r>
              <a:rPr lang="de-DE" dirty="0" smtClean="0"/>
              <a:t>: Stakeholder Workshops</a:t>
            </a:r>
            <a:endParaRPr lang="de-DE" dirty="0"/>
          </a:p>
        </p:txBody>
      </p:sp>
      <p:sp>
        <p:nvSpPr>
          <p:cNvPr id="4" name="Textfeld 3"/>
          <p:cNvSpPr txBox="1"/>
          <p:nvPr/>
        </p:nvSpPr>
        <p:spPr>
          <a:xfrm>
            <a:off x="463123" y="1440611"/>
            <a:ext cx="10595941" cy="4070345"/>
          </a:xfrm>
          <a:prstGeom prst="rect">
            <a:avLst/>
          </a:prstGeom>
          <a:noFill/>
        </p:spPr>
        <p:txBody>
          <a:bodyPr wrap="square" rtlCol="0">
            <a:spAutoFit/>
          </a:bodyPr>
          <a:lstStyle/>
          <a:p>
            <a:pPr>
              <a:spcAft>
                <a:spcPts val="600"/>
              </a:spcAft>
            </a:pPr>
            <a:r>
              <a:rPr lang="en-US" sz="2000" dirty="0" err="1"/>
              <a:t>Maximisation</a:t>
            </a:r>
            <a:r>
              <a:rPr lang="en-US" sz="2000" dirty="0"/>
              <a:t> of the tool’s usefulness</a:t>
            </a:r>
          </a:p>
          <a:p>
            <a:pPr marL="800100" lvl="1" indent="-342900">
              <a:spcAft>
                <a:spcPts val="600"/>
              </a:spcAft>
              <a:buFont typeface="Arial" panose="020B0604020202020204" pitchFamily="34" charset="0"/>
              <a:buChar char="•"/>
            </a:pPr>
            <a:r>
              <a:rPr lang="en-US" sz="2000" dirty="0"/>
              <a:t>large target group/ wide range of use-cases: input and validation data from case studies on the </a:t>
            </a:r>
            <a:r>
              <a:rPr lang="en-US" sz="2000" dirty="0" smtClean="0"/>
              <a:t>three governmental levels</a:t>
            </a:r>
            <a:endParaRPr lang="en-US" sz="2000" dirty="0"/>
          </a:p>
          <a:p>
            <a:pPr marL="800100" lvl="1" indent="-342900">
              <a:spcAft>
                <a:spcPts val="600"/>
              </a:spcAft>
              <a:buFont typeface="Arial" panose="020B0604020202020204" pitchFamily="34" charset="0"/>
              <a:buChar char="•"/>
            </a:pPr>
            <a:r>
              <a:rPr lang="en-US" sz="2000" dirty="0"/>
              <a:t>guarantee to fit the requirements of stakeholders and to </a:t>
            </a:r>
            <a:r>
              <a:rPr lang="en-US" sz="2000" dirty="0" err="1"/>
              <a:t>maximise</a:t>
            </a:r>
            <a:r>
              <a:rPr lang="en-US" sz="2000" dirty="0"/>
              <a:t> its use for scientists, stakeholders and policy-makers. </a:t>
            </a:r>
            <a:endParaRPr lang="en-US" sz="2000" dirty="0" smtClean="0"/>
          </a:p>
          <a:p>
            <a:pPr lvl="1">
              <a:spcAft>
                <a:spcPts val="600"/>
              </a:spcAft>
            </a:pPr>
            <a:r>
              <a:rPr lang="en-US" sz="2000" dirty="0" smtClean="0">
                <a:sym typeface="Wingdings" panose="05000000000000000000" pitchFamily="2" charset="2"/>
              </a:rPr>
              <a:t> making stakeholders familiar with the tool/ approach &amp; get direct feedback</a:t>
            </a:r>
            <a:endParaRPr lang="en-US" sz="2000" dirty="0" smtClean="0"/>
          </a:p>
          <a:p>
            <a:endParaRPr lang="en-US" dirty="0" smtClean="0"/>
          </a:p>
          <a:p>
            <a:endParaRPr lang="en-US" dirty="0" smtClean="0"/>
          </a:p>
          <a:p>
            <a:r>
              <a:rPr lang="de-DE" dirty="0" smtClean="0"/>
              <a:t>3 Workshops </a:t>
            </a:r>
            <a:r>
              <a:rPr lang="de-DE" dirty="0"/>
              <a:t>on </a:t>
            </a:r>
            <a:r>
              <a:rPr lang="de-DE" b="1" dirty="0" err="1"/>
              <a:t>three</a:t>
            </a:r>
            <a:r>
              <a:rPr lang="de-DE" b="1" dirty="0"/>
              <a:t> </a:t>
            </a:r>
            <a:r>
              <a:rPr lang="de-DE" b="1" dirty="0" err="1"/>
              <a:t>governmental</a:t>
            </a:r>
            <a:r>
              <a:rPr lang="de-DE" b="1" dirty="0"/>
              <a:t> </a:t>
            </a:r>
            <a:r>
              <a:rPr lang="de-DE" b="1" dirty="0" err="1" smtClean="0"/>
              <a:t>levels</a:t>
            </a:r>
            <a:r>
              <a:rPr lang="de-DE" b="1" dirty="0" smtClean="0"/>
              <a:t>: </a:t>
            </a:r>
            <a:r>
              <a:rPr lang="en-US" b="1" dirty="0"/>
              <a:t>local, national and EU level </a:t>
            </a:r>
            <a:endParaRPr lang="de-DE" b="1" dirty="0"/>
          </a:p>
          <a:p>
            <a:endParaRPr lang="de-DE" sz="1050" dirty="0"/>
          </a:p>
          <a:p>
            <a:r>
              <a:rPr lang="de-DE" b="1" dirty="0" err="1"/>
              <a:t>Step</a:t>
            </a:r>
            <a:r>
              <a:rPr lang="de-DE" b="1" dirty="0"/>
              <a:t> </a:t>
            </a:r>
            <a:r>
              <a:rPr lang="de-DE" b="1" dirty="0" smtClean="0"/>
              <a:t>1: </a:t>
            </a:r>
            <a:r>
              <a:rPr lang="de-DE" b="1" dirty="0"/>
              <a:t>Embedding </a:t>
            </a:r>
            <a:r>
              <a:rPr lang="de-DE" b="1" dirty="0" err="1"/>
              <a:t>of</a:t>
            </a:r>
            <a:r>
              <a:rPr lang="de-DE" b="1" dirty="0"/>
              <a:t> </a:t>
            </a:r>
            <a:r>
              <a:rPr lang="de-DE" b="1" dirty="0" err="1"/>
              <a:t>the</a:t>
            </a:r>
            <a:r>
              <a:rPr lang="de-DE" b="1" dirty="0"/>
              <a:t> </a:t>
            </a:r>
            <a:r>
              <a:rPr lang="de-DE" b="1" dirty="0" smtClean="0"/>
              <a:t>Tool: </a:t>
            </a:r>
            <a:r>
              <a:rPr lang="de-DE" dirty="0" err="1" smtClean="0"/>
              <a:t>define</a:t>
            </a:r>
            <a:r>
              <a:rPr lang="de-DE" dirty="0" smtClean="0"/>
              <a:t> </a:t>
            </a:r>
            <a:r>
              <a:rPr lang="de-DE" dirty="0" err="1" smtClean="0"/>
              <a:t>scope</a:t>
            </a:r>
            <a:r>
              <a:rPr lang="de-DE" dirty="0" smtClean="0"/>
              <a:t> </a:t>
            </a:r>
            <a:r>
              <a:rPr lang="de-DE" dirty="0" err="1" smtClean="0"/>
              <a:t>and</a:t>
            </a:r>
            <a:r>
              <a:rPr lang="de-DE" dirty="0" smtClean="0"/>
              <a:t> </a:t>
            </a:r>
            <a:r>
              <a:rPr lang="de-DE" dirty="0" err="1" smtClean="0"/>
              <a:t>strategies</a:t>
            </a:r>
            <a:r>
              <a:rPr lang="de-DE" dirty="0" smtClean="0"/>
              <a:t>, </a:t>
            </a:r>
            <a:r>
              <a:rPr lang="de-DE" dirty="0" err="1" smtClean="0"/>
              <a:t>identify</a:t>
            </a:r>
            <a:r>
              <a:rPr lang="de-DE" dirty="0" smtClean="0"/>
              <a:t> </a:t>
            </a:r>
            <a:r>
              <a:rPr lang="de-DE" dirty="0" err="1" smtClean="0"/>
              <a:t>data</a:t>
            </a:r>
            <a:r>
              <a:rPr lang="de-DE" dirty="0" smtClean="0"/>
              <a:t> </a:t>
            </a:r>
            <a:r>
              <a:rPr lang="de-DE" dirty="0" err="1" smtClean="0"/>
              <a:t>availability</a:t>
            </a:r>
            <a:r>
              <a:rPr lang="de-DE" dirty="0" smtClean="0"/>
              <a:t> </a:t>
            </a:r>
            <a:endParaRPr lang="de-DE" dirty="0"/>
          </a:p>
          <a:p>
            <a:r>
              <a:rPr lang="en-US" b="1" dirty="0"/>
              <a:t>Step 2: </a:t>
            </a:r>
            <a:r>
              <a:rPr lang="en-US" b="1" dirty="0" err="1"/>
              <a:t>Analyse</a:t>
            </a:r>
            <a:r>
              <a:rPr lang="en-US" b="1" dirty="0"/>
              <a:t> underlying assumptions and </a:t>
            </a:r>
            <a:r>
              <a:rPr lang="en-US" b="1" dirty="0" smtClean="0"/>
              <a:t>methodology: </a:t>
            </a:r>
            <a:r>
              <a:rPr lang="en-US" dirty="0" smtClean="0"/>
              <a:t>create transparency, discuss assumptions, validate </a:t>
            </a:r>
            <a:endParaRPr lang="de-DE" b="1" dirty="0"/>
          </a:p>
          <a:p>
            <a:r>
              <a:rPr lang="de-DE" b="1" dirty="0" err="1"/>
              <a:t>Step</a:t>
            </a:r>
            <a:r>
              <a:rPr lang="de-DE" b="1" dirty="0"/>
              <a:t> 3: Implementation &amp; </a:t>
            </a:r>
            <a:r>
              <a:rPr lang="de-DE" b="1" dirty="0" smtClean="0"/>
              <a:t>Training: </a:t>
            </a:r>
            <a:r>
              <a:rPr lang="de-DE" dirty="0" err="1" smtClean="0"/>
              <a:t>introduction</a:t>
            </a:r>
            <a:r>
              <a:rPr lang="de-DE" dirty="0" smtClean="0"/>
              <a:t> </a:t>
            </a:r>
            <a:r>
              <a:rPr lang="de-DE" dirty="0" err="1" smtClean="0"/>
              <a:t>of</a:t>
            </a:r>
            <a:r>
              <a:rPr lang="de-DE" dirty="0" smtClean="0"/>
              <a:t> </a:t>
            </a:r>
            <a:r>
              <a:rPr lang="de-DE" dirty="0" err="1" smtClean="0"/>
              <a:t>the</a:t>
            </a:r>
            <a:r>
              <a:rPr lang="de-DE" dirty="0" smtClean="0"/>
              <a:t> </a:t>
            </a:r>
            <a:r>
              <a:rPr lang="de-DE" dirty="0" err="1" smtClean="0"/>
              <a:t>tool</a:t>
            </a:r>
            <a:r>
              <a:rPr lang="de-DE" dirty="0" smtClean="0"/>
              <a:t> </a:t>
            </a:r>
            <a:r>
              <a:rPr lang="de-DE" dirty="0" err="1" smtClean="0"/>
              <a:t>and</a:t>
            </a:r>
            <a:r>
              <a:rPr lang="de-DE" dirty="0" smtClean="0"/>
              <a:t> </a:t>
            </a:r>
            <a:r>
              <a:rPr lang="de-DE" dirty="0" err="1" smtClean="0"/>
              <a:t>its</a:t>
            </a:r>
            <a:r>
              <a:rPr lang="de-DE" dirty="0" smtClean="0"/>
              <a:t> </a:t>
            </a:r>
            <a:r>
              <a:rPr lang="de-DE" dirty="0" err="1" smtClean="0"/>
              <a:t>functions</a:t>
            </a:r>
            <a:r>
              <a:rPr lang="de-DE" dirty="0" smtClean="0"/>
              <a:t> </a:t>
            </a:r>
            <a:endParaRPr lang="de-DE" dirty="0"/>
          </a:p>
        </p:txBody>
      </p:sp>
    </p:spTree>
    <p:extLst>
      <p:ext uri="{BB962C8B-B14F-4D97-AF65-F5344CB8AC3E}">
        <p14:creationId xmlns:p14="http://schemas.microsoft.com/office/powerpoint/2010/main" val="4049421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C7CF21A-03FE-3F4A-99FF-3B2016147EA6}" type="slidenum">
              <a:rPr lang="en-PL" smtClean="0"/>
              <a:pPr/>
              <a:t>8</a:t>
            </a:fld>
            <a:endParaRPr lang="en-PL" sz="1000" dirty="0"/>
          </a:p>
        </p:txBody>
      </p:sp>
      <p:sp>
        <p:nvSpPr>
          <p:cNvPr id="3" name="Titel 2"/>
          <p:cNvSpPr>
            <a:spLocks noGrp="1"/>
          </p:cNvSpPr>
          <p:nvPr>
            <p:ph type="ctrTitle"/>
          </p:nvPr>
        </p:nvSpPr>
        <p:spPr/>
        <p:txBody>
          <a:bodyPr/>
          <a:lstStyle/>
          <a:p>
            <a:r>
              <a:rPr lang="de-DE" dirty="0" err="1" smtClean="0"/>
              <a:t>Methodology</a:t>
            </a:r>
            <a:r>
              <a:rPr lang="de-DE" dirty="0" smtClean="0"/>
              <a:t>: Stakeholder Workshops – </a:t>
            </a:r>
            <a:r>
              <a:rPr lang="de-DE" dirty="0" err="1" smtClean="0"/>
              <a:t>local</a:t>
            </a:r>
            <a:r>
              <a:rPr lang="de-DE" dirty="0" smtClean="0"/>
              <a:t> </a:t>
            </a:r>
            <a:r>
              <a:rPr lang="de-DE" dirty="0" err="1" smtClean="0"/>
              <a:t>level</a:t>
            </a:r>
            <a:endParaRPr lang="de-DE" dirty="0"/>
          </a:p>
        </p:txBody>
      </p:sp>
      <p:sp>
        <p:nvSpPr>
          <p:cNvPr id="4" name="Textfeld 3"/>
          <p:cNvSpPr txBox="1"/>
          <p:nvPr/>
        </p:nvSpPr>
        <p:spPr>
          <a:xfrm>
            <a:off x="463123" y="1440611"/>
            <a:ext cx="6058447" cy="4993675"/>
          </a:xfrm>
          <a:prstGeom prst="rect">
            <a:avLst/>
          </a:prstGeom>
          <a:noFill/>
        </p:spPr>
        <p:txBody>
          <a:bodyPr wrap="square" rtlCol="0">
            <a:spAutoFit/>
          </a:bodyPr>
          <a:lstStyle/>
          <a:p>
            <a:r>
              <a:rPr lang="en-US" b="1" dirty="0" smtClean="0"/>
              <a:t>Starting point - local </a:t>
            </a:r>
            <a:r>
              <a:rPr lang="en-US" b="1" dirty="0"/>
              <a:t>level</a:t>
            </a:r>
            <a:r>
              <a:rPr lang="en-US" dirty="0"/>
              <a:t>: Support municipalities, public authorities, </a:t>
            </a:r>
            <a:r>
              <a:rPr lang="en-US" dirty="0" smtClean="0"/>
              <a:t>and </a:t>
            </a:r>
            <a:r>
              <a:rPr lang="en-US" dirty="0"/>
              <a:t>local / regional policymakers by: </a:t>
            </a:r>
            <a:endParaRPr lang="en-US" dirty="0" smtClean="0"/>
          </a:p>
          <a:p>
            <a:endParaRPr lang="en-US" dirty="0"/>
          </a:p>
          <a:p>
            <a:pPr marL="285750" indent="-285750">
              <a:buFont typeface="Arial" panose="020B0604020202020204" pitchFamily="34" charset="0"/>
              <a:buChar char="•"/>
            </a:pPr>
            <a:endParaRPr lang="en-US" sz="1050" dirty="0"/>
          </a:p>
          <a:p>
            <a:pPr marL="285750" indent="-285750">
              <a:spcAft>
                <a:spcPts val="600"/>
              </a:spcAft>
              <a:buFont typeface="Arial" panose="020B0604020202020204" pitchFamily="34" charset="0"/>
              <a:buChar char="•"/>
            </a:pPr>
            <a:r>
              <a:rPr lang="en-US" dirty="0"/>
              <a:t>Supporting local / regional governments to gain better </a:t>
            </a:r>
            <a:r>
              <a:rPr lang="en-US" b="1" dirty="0"/>
              <a:t>insights into energy policy impacts </a:t>
            </a:r>
          </a:p>
          <a:p>
            <a:pPr marL="285750" indent="-285750">
              <a:spcAft>
                <a:spcPts val="600"/>
              </a:spcAft>
              <a:buFont typeface="Arial" panose="020B0604020202020204" pitchFamily="34" charset="0"/>
              <a:buChar char="•"/>
            </a:pPr>
            <a:r>
              <a:rPr lang="en-US" dirty="0"/>
              <a:t>Making </a:t>
            </a:r>
            <a:r>
              <a:rPr lang="en-US" b="1" dirty="0"/>
              <a:t>monitoring and reporting </a:t>
            </a:r>
            <a:r>
              <a:rPr lang="en-US" dirty="0"/>
              <a:t>on energy efficiency measures and policy impacts more comprehensive </a:t>
            </a:r>
            <a:endParaRPr lang="en-US" dirty="0" smtClean="0"/>
          </a:p>
          <a:p>
            <a:pPr marL="285750" indent="-285750">
              <a:spcAft>
                <a:spcPts val="600"/>
              </a:spcAft>
              <a:buFont typeface="Arial" panose="020B0604020202020204" pitchFamily="34" charset="0"/>
              <a:buChar char="•"/>
            </a:pPr>
            <a:r>
              <a:rPr lang="en-US" b="1" dirty="0"/>
              <a:t>D</a:t>
            </a:r>
            <a:r>
              <a:rPr lang="en-US" b="1" dirty="0" smtClean="0"/>
              <a:t>emonstrating </a:t>
            </a:r>
            <a:r>
              <a:rPr lang="en-US" b="1" dirty="0"/>
              <a:t>and communicating </a:t>
            </a:r>
            <a:r>
              <a:rPr lang="en-US" dirty="0"/>
              <a:t>the multiple benefits of energy efficiency to a variety of local stakeholders (citizens, civil society organizations); </a:t>
            </a:r>
          </a:p>
          <a:p>
            <a:pPr marL="285750" indent="-285750">
              <a:spcAft>
                <a:spcPts val="600"/>
              </a:spcAft>
              <a:buFont typeface="Arial" panose="020B0604020202020204" pitchFamily="34" charset="0"/>
              <a:buChar char="•"/>
            </a:pPr>
            <a:r>
              <a:rPr lang="en-US" dirty="0"/>
              <a:t>Helping policymakers and officers identify concrete linkages between different policy fields </a:t>
            </a:r>
            <a:r>
              <a:rPr lang="en-US" dirty="0" smtClean="0"/>
              <a:t>and </a:t>
            </a:r>
            <a:r>
              <a:rPr lang="en-US" b="1" dirty="0"/>
              <a:t>strengthen inter-departmental collaboration</a:t>
            </a:r>
            <a:r>
              <a:rPr lang="en-US" dirty="0"/>
              <a:t> to achieve common policy goals; </a:t>
            </a:r>
          </a:p>
          <a:p>
            <a:pPr marL="285750" indent="-285750">
              <a:spcAft>
                <a:spcPts val="600"/>
              </a:spcAft>
              <a:buFont typeface="Arial" panose="020B0604020202020204" pitchFamily="34" charset="0"/>
              <a:buChar char="•"/>
            </a:pPr>
            <a:r>
              <a:rPr lang="en-US" b="1" dirty="0"/>
              <a:t>Assess and quantify </a:t>
            </a:r>
            <a:r>
              <a:rPr lang="en-US" dirty="0"/>
              <a:t>multiple benefits of energy efficiency measures. </a:t>
            </a:r>
          </a:p>
        </p:txBody>
      </p:sp>
      <p:grpSp>
        <p:nvGrpSpPr>
          <p:cNvPr id="10" name="Gruppieren 9"/>
          <p:cNvGrpSpPr/>
          <p:nvPr/>
        </p:nvGrpSpPr>
        <p:grpSpPr>
          <a:xfrm>
            <a:off x="7737134" y="3147928"/>
            <a:ext cx="3709189" cy="3533912"/>
            <a:chOff x="5191240" y="1518050"/>
            <a:chExt cx="3469681" cy="3358911"/>
          </a:xfrm>
        </p:grpSpPr>
        <p:pic>
          <p:nvPicPr>
            <p:cNvPr id="6" name="Grafik 5"/>
            <p:cNvPicPr>
              <a:picLocks noChangeAspect="1"/>
            </p:cNvPicPr>
            <p:nvPr/>
          </p:nvPicPr>
          <p:blipFill>
            <a:blip r:embed="rId3"/>
            <a:stretch>
              <a:fillRect/>
            </a:stretch>
          </p:blipFill>
          <p:spPr>
            <a:xfrm>
              <a:off x="5191240" y="1518050"/>
              <a:ext cx="3230378" cy="3358911"/>
            </a:xfrm>
            <a:prstGeom prst="rect">
              <a:avLst/>
            </a:prstGeom>
          </p:spPr>
        </p:pic>
        <p:sp>
          <p:nvSpPr>
            <p:cNvPr id="7" name="Textfeld 6"/>
            <p:cNvSpPr txBox="1"/>
            <p:nvPr/>
          </p:nvSpPr>
          <p:spPr>
            <a:xfrm>
              <a:off x="7263442" y="2415396"/>
              <a:ext cx="1397479" cy="261610"/>
            </a:xfrm>
            <a:prstGeom prst="rect">
              <a:avLst/>
            </a:prstGeom>
            <a:noFill/>
          </p:spPr>
          <p:txBody>
            <a:bodyPr wrap="square" rtlCol="0">
              <a:spAutoFit/>
            </a:bodyPr>
            <a:lstStyle/>
            <a:p>
              <a:r>
                <a:rPr lang="de-DE" sz="1050" dirty="0" smtClean="0"/>
                <a:t>Tartu, Estonia</a:t>
              </a:r>
              <a:endParaRPr lang="de-DE" sz="1050" dirty="0"/>
            </a:p>
          </p:txBody>
        </p:sp>
        <p:sp>
          <p:nvSpPr>
            <p:cNvPr id="8" name="Textfeld 7"/>
            <p:cNvSpPr txBox="1"/>
            <p:nvPr/>
          </p:nvSpPr>
          <p:spPr>
            <a:xfrm>
              <a:off x="6165012" y="4268366"/>
              <a:ext cx="1572121" cy="253916"/>
            </a:xfrm>
            <a:prstGeom prst="rect">
              <a:avLst/>
            </a:prstGeom>
            <a:noFill/>
          </p:spPr>
          <p:txBody>
            <a:bodyPr wrap="square" rtlCol="0">
              <a:spAutoFit/>
            </a:bodyPr>
            <a:lstStyle/>
            <a:p>
              <a:r>
                <a:rPr lang="de-DE" sz="1050" dirty="0" err="1" smtClean="0"/>
                <a:t>Calvià</a:t>
              </a:r>
              <a:r>
                <a:rPr lang="de-DE" sz="1050" dirty="0" smtClean="0"/>
                <a:t>, Mallorca/ Spain</a:t>
              </a:r>
              <a:endParaRPr lang="de-DE" sz="1050" dirty="0"/>
            </a:p>
          </p:txBody>
        </p:sp>
        <p:sp>
          <p:nvSpPr>
            <p:cNvPr id="9" name="Textfeld 8"/>
            <p:cNvSpPr txBox="1"/>
            <p:nvPr/>
          </p:nvSpPr>
          <p:spPr>
            <a:xfrm>
              <a:off x="5245237" y="3930016"/>
              <a:ext cx="1397479" cy="253916"/>
            </a:xfrm>
            <a:prstGeom prst="rect">
              <a:avLst/>
            </a:prstGeom>
            <a:noFill/>
          </p:spPr>
          <p:txBody>
            <a:bodyPr wrap="square" rtlCol="0">
              <a:spAutoFit/>
            </a:bodyPr>
            <a:lstStyle/>
            <a:p>
              <a:r>
                <a:rPr lang="de-DE" sz="1050" dirty="0" smtClean="0"/>
                <a:t>Vitoria-</a:t>
              </a:r>
              <a:r>
                <a:rPr lang="de-DE" sz="1050" dirty="0" err="1" smtClean="0"/>
                <a:t>Gasteiz</a:t>
              </a:r>
              <a:r>
                <a:rPr lang="de-DE" sz="1050" dirty="0" smtClean="0"/>
                <a:t>, Spain</a:t>
              </a:r>
              <a:endParaRPr lang="de-DE" sz="1050" dirty="0"/>
            </a:p>
          </p:txBody>
        </p:sp>
      </p:grpSp>
      <p:pic>
        <p:nvPicPr>
          <p:cNvPr id="12" name="Grafik 11"/>
          <p:cNvPicPr>
            <a:picLocks noChangeAspect="1"/>
          </p:cNvPicPr>
          <p:nvPr/>
        </p:nvPicPr>
        <p:blipFill>
          <a:blip r:embed="rId4"/>
          <a:stretch>
            <a:fillRect/>
          </a:stretch>
        </p:blipFill>
        <p:spPr>
          <a:xfrm>
            <a:off x="6521570" y="1363410"/>
            <a:ext cx="3038006" cy="1702805"/>
          </a:xfrm>
          <a:prstGeom prst="rect">
            <a:avLst/>
          </a:prstGeom>
        </p:spPr>
      </p:pic>
    </p:spTree>
    <p:extLst>
      <p:ext uri="{BB962C8B-B14F-4D97-AF65-F5344CB8AC3E}">
        <p14:creationId xmlns:p14="http://schemas.microsoft.com/office/powerpoint/2010/main" val="33289236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C7CF21A-03FE-3F4A-99FF-3B2016147EA6}" type="slidenum">
              <a:rPr lang="en-PL" smtClean="0"/>
              <a:pPr/>
              <a:t>9</a:t>
            </a:fld>
            <a:endParaRPr lang="en-PL" sz="1000" dirty="0"/>
          </a:p>
        </p:txBody>
      </p:sp>
      <p:sp>
        <p:nvSpPr>
          <p:cNvPr id="3" name="Titel 2"/>
          <p:cNvSpPr>
            <a:spLocks noGrp="1"/>
          </p:cNvSpPr>
          <p:nvPr>
            <p:ph type="ctrTitle"/>
          </p:nvPr>
        </p:nvSpPr>
        <p:spPr/>
        <p:txBody>
          <a:bodyPr/>
          <a:lstStyle/>
          <a:p>
            <a:r>
              <a:rPr lang="de-DE" dirty="0" err="1" smtClean="0"/>
              <a:t>Methodology</a:t>
            </a:r>
            <a:r>
              <a:rPr lang="de-DE" dirty="0" smtClean="0"/>
              <a:t>: Tool </a:t>
            </a:r>
            <a:r>
              <a:rPr lang="de-DE" dirty="0" err="1" smtClean="0"/>
              <a:t>and</a:t>
            </a:r>
            <a:r>
              <a:rPr lang="de-DE" dirty="0" smtClean="0"/>
              <a:t> Stakeholder Workshops</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303797767"/>
              </p:ext>
            </p:extLst>
          </p:nvPr>
        </p:nvGraphicFramePr>
        <p:xfrm>
          <a:off x="463123" y="1284051"/>
          <a:ext cx="11035887" cy="5156166"/>
        </p:xfrm>
        <a:graphic>
          <a:graphicData uri="http://schemas.openxmlformats.org/drawingml/2006/table">
            <a:tbl>
              <a:tblPr firstRow="1" firstCol="1" lastRow="1" lastCol="1" bandRow="1" bandCol="1"/>
              <a:tblGrid>
                <a:gridCol w="1966936">
                  <a:extLst>
                    <a:ext uri="{9D8B030D-6E8A-4147-A177-3AD203B41FA5}">
                      <a16:colId xmlns:a16="http://schemas.microsoft.com/office/drawing/2014/main" val="1945388112"/>
                    </a:ext>
                  </a:extLst>
                </a:gridCol>
                <a:gridCol w="2305843">
                  <a:extLst>
                    <a:ext uri="{9D8B030D-6E8A-4147-A177-3AD203B41FA5}">
                      <a16:colId xmlns:a16="http://schemas.microsoft.com/office/drawing/2014/main" val="1633930385"/>
                    </a:ext>
                  </a:extLst>
                </a:gridCol>
                <a:gridCol w="5417389">
                  <a:extLst>
                    <a:ext uri="{9D8B030D-6E8A-4147-A177-3AD203B41FA5}">
                      <a16:colId xmlns:a16="http://schemas.microsoft.com/office/drawing/2014/main" val="3410346548"/>
                    </a:ext>
                  </a:extLst>
                </a:gridCol>
                <a:gridCol w="595222">
                  <a:extLst>
                    <a:ext uri="{9D8B030D-6E8A-4147-A177-3AD203B41FA5}">
                      <a16:colId xmlns:a16="http://schemas.microsoft.com/office/drawing/2014/main" val="211585357"/>
                    </a:ext>
                  </a:extLst>
                </a:gridCol>
                <a:gridCol w="750497">
                  <a:extLst>
                    <a:ext uri="{9D8B030D-6E8A-4147-A177-3AD203B41FA5}">
                      <a16:colId xmlns:a16="http://schemas.microsoft.com/office/drawing/2014/main" val="2559930629"/>
                    </a:ext>
                  </a:extLst>
                </a:gridCol>
              </a:tblGrid>
              <a:tr h="260395">
                <a:tc>
                  <a:txBody>
                    <a:bodyPr/>
                    <a:lstStyle/>
                    <a:p>
                      <a:pPr algn="l">
                        <a:spcBef>
                          <a:spcPts val="600"/>
                        </a:spcBef>
                        <a:spcAft>
                          <a:spcPts val="600"/>
                        </a:spcAft>
                      </a:pPr>
                      <a:r>
                        <a:rPr lang="en-GB" sz="900" b="1" dirty="0">
                          <a:solidFill>
                            <a:srgbClr val="1493B1"/>
                          </a:solidFill>
                          <a:effectLst/>
                          <a:latin typeface="Georgia" panose="02040502050405020303" pitchFamily="18" charset="0"/>
                          <a:ea typeface="Times New Roman" panose="02020603050405020304" pitchFamily="18" charset="0"/>
                          <a:cs typeface="Times New Roman (Body CS)"/>
                        </a:rPr>
                        <a:t>Economic – Macro</a:t>
                      </a:r>
                      <a:endParaRPr lang="de-DE" sz="900" b="1" dirty="0">
                        <a:solidFill>
                          <a:srgbClr val="1493B1"/>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r>
                        <a:rPr lang="de-DE" sz="900" b="1" dirty="0" smtClean="0">
                          <a:latin typeface="Georgia" panose="02040502050405020303" pitchFamily="18" charset="0"/>
                        </a:rPr>
                        <a:t>Description</a:t>
                      </a:r>
                      <a:endParaRPr lang="de-DE" sz="900" b="1" dirty="0">
                        <a:latin typeface="Georgia" panose="02040502050405020303" pitchFamily="18" charset="0"/>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r>
                        <a:rPr lang="de-DE" sz="900" b="1" dirty="0" err="1" smtClean="0">
                          <a:latin typeface="Georgia" panose="02040502050405020303" pitchFamily="18" charset="0"/>
                        </a:rPr>
                        <a:t>Method</a:t>
                      </a:r>
                      <a:r>
                        <a:rPr lang="de-DE" sz="900" b="1" dirty="0" smtClean="0">
                          <a:latin typeface="Georgia" panose="02040502050405020303" pitchFamily="18" charset="0"/>
                        </a:rPr>
                        <a:t>/ Data </a:t>
                      </a:r>
                      <a:r>
                        <a:rPr lang="de-DE" sz="900" b="1" dirty="0" err="1" smtClean="0">
                          <a:latin typeface="Georgia" panose="02040502050405020303" pitchFamily="18" charset="0"/>
                        </a:rPr>
                        <a:t>needs</a:t>
                      </a:r>
                      <a:endParaRPr lang="de-DE" sz="900" b="1" dirty="0">
                        <a:latin typeface="Georgia" panose="02040502050405020303" pitchFamily="18" charset="0"/>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r>
                        <a:rPr lang="de-DE" sz="900" b="1" dirty="0" smtClean="0">
                          <a:latin typeface="Georgia" panose="02040502050405020303" pitchFamily="18" charset="0"/>
                        </a:rPr>
                        <a:t>Interest</a:t>
                      </a:r>
                      <a:endParaRPr lang="de-DE" sz="900" b="1" dirty="0">
                        <a:latin typeface="Georgia" panose="02040502050405020303" pitchFamily="18" charset="0"/>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r>
                        <a:rPr lang="de-DE" sz="900" b="1" dirty="0" smtClean="0">
                          <a:latin typeface="Georgia" panose="02040502050405020303" pitchFamily="18" charset="0"/>
                        </a:rPr>
                        <a:t>Data </a:t>
                      </a:r>
                      <a:r>
                        <a:rPr lang="de-DE" sz="900" b="1" dirty="0" err="1" smtClean="0">
                          <a:latin typeface="Georgia" panose="02040502050405020303" pitchFamily="18" charset="0"/>
                        </a:rPr>
                        <a:t>availability</a:t>
                      </a:r>
                      <a:endParaRPr lang="de-DE" sz="900" b="1" dirty="0">
                        <a:latin typeface="Georgia" panose="02040502050405020303" pitchFamily="18" charset="0"/>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0787482"/>
                  </a:ext>
                </a:extLst>
              </a:tr>
              <a:tr h="1113913">
                <a:tc>
                  <a:txBody>
                    <a:bodyPr/>
                    <a:lstStyle/>
                    <a:p>
                      <a:pPr algn="l">
                        <a:spcBef>
                          <a:spcPts val="600"/>
                        </a:spcBef>
                        <a:spcAft>
                          <a:spcPts val="60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Impact on GDP, and other macro-economic indicators (investment, consumption)</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algn="l">
                        <a:spcBef>
                          <a:spcPts val="600"/>
                        </a:spcBef>
                        <a:spcAft>
                          <a:spcPts val="60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The effects of energy efficiency measures on GDP are determined analogously to the employment effects using an input-output </a:t>
                      </a:r>
                      <a:r>
                        <a:rPr lang="en-GB" sz="900" dirty="0" smtClean="0">
                          <a:solidFill>
                            <a:srgbClr val="000000"/>
                          </a:solidFill>
                          <a:effectLst/>
                          <a:latin typeface="Georgia" panose="02040502050405020303" pitchFamily="18" charset="0"/>
                          <a:ea typeface="Times New Roman" panose="02020603050405020304" pitchFamily="18" charset="0"/>
                          <a:cs typeface="Times New Roman (Body CS)"/>
                        </a:rPr>
                        <a:t>analysis</a:t>
                      </a:r>
                      <a:r>
                        <a:rPr lang="en-GB" sz="900" dirty="0">
                          <a:solidFill>
                            <a:srgbClr val="000000"/>
                          </a:solidFill>
                          <a:effectLst/>
                          <a:latin typeface="Georgia" panose="02040502050405020303" pitchFamily="18" charset="0"/>
                          <a:ea typeface="Times New Roman" panose="02020603050405020304" pitchFamily="18" charset="0"/>
                          <a:cs typeface="Times New Roman (Body CS)"/>
                        </a:rPr>
                        <a:t>. The input data to the analysis is the same as to the analysis of employment effects (i.e. investments linked to energy efficiency).</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algn="l">
                        <a:spcBef>
                          <a:spcPts val="600"/>
                        </a:spcBef>
                        <a:spcAft>
                          <a:spcPts val="60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The individual policies (bottom-up approach), whose effects on GDP are presented, are the same as those considered for the employment effects.  For  the  top-down  approach  savings  regarding  space  heating  in residential buildings is used as an input. To calculate the GDP from the I-O tables, the total GVA and taxes less subsidies on products in final and intermediate consumption are summed up (in-come approach).</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p>
                      <a:pPr algn="l">
                        <a:spcBef>
                          <a:spcPts val="0"/>
                        </a:spcBef>
                        <a:spcAft>
                          <a:spcPts val="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Data needs:</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p>
                      <a:pPr algn="l">
                        <a:spcBef>
                          <a:spcPts val="0"/>
                        </a:spcBef>
                        <a:spcAft>
                          <a:spcPts val="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 (Energy savings)</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p>
                      <a:pPr algn="l">
                        <a:spcBef>
                          <a:spcPts val="0"/>
                        </a:spcBef>
                        <a:spcAft>
                          <a:spcPts val="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 Investments linked to energy efficiency measures </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marL="107950" indent="-107950" algn="just">
                        <a:spcBef>
                          <a:spcPts val="600"/>
                        </a:spcBef>
                        <a:spcAft>
                          <a:spcPts val="60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 </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marL="107950" indent="-107950" algn="just">
                        <a:spcBef>
                          <a:spcPts val="600"/>
                        </a:spcBef>
                        <a:spcAft>
                          <a:spcPts val="60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 </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extLst>
                  <a:ext uri="{0D108BD9-81ED-4DB2-BD59-A6C34878D82A}">
                    <a16:rowId xmlns:a16="http://schemas.microsoft.com/office/drawing/2014/main" val="3681669324"/>
                  </a:ext>
                </a:extLst>
              </a:tr>
              <a:tr h="1374309">
                <a:tc>
                  <a:txBody>
                    <a:bodyPr/>
                    <a:lstStyle/>
                    <a:p>
                      <a:pPr algn="l">
                        <a:spcBef>
                          <a:spcPts val="600"/>
                        </a:spcBef>
                        <a:spcAft>
                          <a:spcPts val="600"/>
                        </a:spcAft>
                      </a:pPr>
                      <a:r>
                        <a:rPr lang="en-GB" sz="900">
                          <a:solidFill>
                            <a:srgbClr val="000000"/>
                          </a:solidFill>
                          <a:effectLst/>
                          <a:latin typeface="Georgia" panose="02040502050405020303" pitchFamily="18" charset="0"/>
                          <a:ea typeface="Times New Roman" panose="02020603050405020304" pitchFamily="18" charset="0"/>
                          <a:cs typeface="Times New Roman (Body CS)"/>
                        </a:rPr>
                        <a:t>Employment effects (by sector) </a:t>
                      </a:r>
                      <a:endParaRPr lang="de-DE" sz="90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algn="l">
                        <a:spcBef>
                          <a:spcPts val="600"/>
                        </a:spcBef>
                        <a:spcAft>
                          <a:spcPts val="60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Increased employment linked to investments in energy efficient technologies </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algn="l">
                        <a:spcBef>
                          <a:spcPts val="600"/>
                        </a:spcBef>
                        <a:spcAft>
                          <a:spcPts val="60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In order to comprehensively trace the economic impacts of certain demand changes to all sectors affected, an Input-Output analysis is applied. It allows for calculating how gross value added (GVA) in selected sectors is affected by demand changes. GVA is converted into employment effects by using sector specific productivity </a:t>
                      </a:r>
                      <a:r>
                        <a:rPr lang="en-GB" sz="900" dirty="0" smtClean="0">
                          <a:solidFill>
                            <a:srgbClr val="000000"/>
                          </a:solidFill>
                          <a:effectLst/>
                          <a:latin typeface="Georgia" panose="02040502050405020303" pitchFamily="18" charset="0"/>
                          <a:ea typeface="Times New Roman" panose="02020603050405020304" pitchFamily="18" charset="0"/>
                          <a:cs typeface="Times New Roman (Body CS)"/>
                        </a:rPr>
                        <a:t>coefficients</a:t>
                      </a:r>
                      <a:r>
                        <a:rPr lang="en-GB" sz="900" dirty="0">
                          <a:solidFill>
                            <a:srgbClr val="000000"/>
                          </a:solidFill>
                          <a:effectLst/>
                          <a:latin typeface="Georgia" panose="02040502050405020303" pitchFamily="18" charset="0"/>
                          <a:ea typeface="Times New Roman" panose="02020603050405020304" pitchFamily="18" charset="0"/>
                          <a:cs typeface="Times New Roman (Body CS)"/>
                        </a:rPr>
                        <a:t>, which link GVA to fulltime equivalent figures.</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Data needs:</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Energy savings</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Investments linked to energy efficiency measures </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GVA per sub-sector </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Employment (FTE) per sub-sector </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marL="107950" indent="-107950" algn="just">
                        <a:spcBef>
                          <a:spcPts val="600"/>
                        </a:spcBef>
                        <a:spcAft>
                          <a:spcPts val="600"/>
                        </a:spcAft>
                      </a:pPr>
                      <a:r>
                        <a:rPr lang="en-GB" sz="900">
                          <a:solidFill>
                            <a:srgbClr val="000000"/>
                          </a:solidFill>
                          <a:effectLst/>
                          <a:latin typeface="Georgia" panose="02040502050405020303" pitchFamily="18" charset="0"/>
                          <a:ea typeface="Times New Roman" panose="02020603050405020304" pitchFamily="18" charset="0"/>
                          <a:cs typeface="Times New Roman (Body CS)"/>
                        </a:rPr>
                        <a:t> </a:t>
                      </a:r>
                      <a:endParaRPr lang="de-DE" sz="90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marL="107950" indent="-107950" algn="just">
                        <a:spcBef>
                          <a:spcPts val="600"/>
                        </a:spcBef>
                        <a:spcAft>
                          <a:spcPts val="60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 </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extLst>
                  <a:ext uri="{0D108BD9-81ED-4DB2-BD59-A6C34878D82A}">
                    <a16:rowId xmlns:a16="http://schemas.microsoft.com/office/drawing/2014/main" val="1937962992"/>
                  </a:ext>
                </a:extLst>
              </a:tr>
              <a:tr h="1301977">
                <a:tc>
                  <a:txBody>
                    <a:bodyPr/>
                    <a:lstStyle/>
                    <a:p>
                      <a:pPr algn="l">
                        <a:spcBef>
                          <a:spcPts val="600"/>
                        </a:spcBef>
                        <a:spcAft>
                          <a:spcPts val="600"/>
                        </a:spcAft>
                      </a:pPr>
                      <a:r>
                        <a:rPr lang="en-GB" sz="900">
                          <a:solidFill>
                            <a:srgbClr val="000000"/>
                          </a:solidFill>
                          <a:effectLst/>
                          <a:latin typeface="Georgia" panose="02040502050405020303" pitchFamily="18" charset="0"/>
                          <a:ea typeface="Times New Roman" panose="02020603050405020304" pitchFamily="18" charset="0"/>
                          <a:cs typeface="Times New Roman (Body CS)"/>
                        </a:rPr>
                        <a:t>Impact on public budget</a:t>
                      </a:r>
                      <a:endParaRPr lang="de-DE" sz="90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marL="0" algn="l" defTabSz="914400" rtl="0" eaLnBrk="1" latinLnBrk="0" hangingPunct="1">
                        <a:spcBef>
                          <a:spcPts val="0"/>
                        </a:spcBef>
                        <a:spcAft>
                          <a:spcPts val="0"/>
                        </a:spcAft>
                      </a:pPr>
                      <a:r>
                        <a:rPr lang="en-GB" sz="900" kern="1200">
                          <a:solidFill>
                            <a:srgbClr val="000000"/>
                          </a:solidFill>
                          <a:effectLst/>
                          <a:latin typeface="Georgia" panose="02040502050405020303" pitchFamily="18" charset="0"/>
                          <a:ea typeface="Times New Roman" panose="02020603050405020304" pitchFamily="18" charset="0"/>
                          <a:cs typeface="Times New Roman (Body CS)"/>
                        </a:rPr>
                        <a:t>Reduction of public spending due to increased employment linked to energy efficiency</a:t>
                      </a:r>
                      <a:endParaRPr lang="de-DE" sz="900" kern="120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The calculation of the impact on public budgets is performed based the additional employment generation applying the related income tax rates for each country and average income per sector. </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Data needs:</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Energy savings </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Investments linked to energy efficiency measures </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GVA per sub-sector </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Employment (FTE) per sub-sector</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Income tax rate</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Average income per branch </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marL="107950" indent="-107950" algn="just">
                        <a:spcBef>
                          <a:spcPts val="600"/>
                        </a:spcBef>
                        <a:spcAft>
                          <a:spcPts val="600"/>
                        </a:spcAft>
                      </a:pPr>
                      <a:r>
                        <a:rPr lang="en-GB" sz="900">
                          <a:solidFill>
                            <a:srgbClr val="000000"/>
                          </a:solidFill>
                          <a:effectLst/>
                          <a:latin typeface="Georgia" panose="02040502050405020303" pitchFamily="18" charset="0"/>
                          <a:ea typeface="Times New Roman" panose="02020603050405020304" pitchFamily="18" charset="0"/>
                          <a:cs typeface="Times New Roman (Body CS)"/>
                        </a:rPr>
                        <a:t> </a:t>
                      </a:r>
                      <a:endParaRPr lang="de-DE" sz="90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marL="107950" indent="-107950" algn="just">
                        <a:spcBef>
                          <a:spcPts val="600"/>
                        </a:spcBef>
                        <a:spcAft>
                          <a:spcPts val="600"/>
                        </a:spcAft>
                      </a:pPr>
                      <a:r>
                        <a:rPr lang="en-GB" sz="900">
                          <a:solidFill>
                            <a:srgbClr val="000000"/>
                          </a:solidFill>
                          <a:effectLst/>
                          <a:latin typeface="Georgia" panose="02040502050405020303" pitchFamily="18" charset="0"/>
                          <a:ea typeface="Times New Roman" panose="02020603050405020304" pitchFamily="18" charset="0"/>
                          <a:cs typeface="Times New Roman (Body CS)"/>
                        </a:rPr>
                        <a:t> </a:t>
                      </a:r>
                      <a:endParaRPr lang="de-DE" sz="90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extLst>
                  <a:ext uri="{0D108BD9-81ED-4DB2-BD59-A6C34878D82A}">
                    <a16:rowId xmlns:a16="http://schemas.microsoft.com/office/drawing/2014/main" val="2237213507"/>
                  </a:ext>
                </a:extLst>
              </a:tr>
              <a:tr h="853518">
                <a:tc>
                  <a:txBody>
                    <a:bodyPr/>
                    <a:lstStyle/>
                    <a:p>
                      <a:pPr algn="l">
                        <a:spcBef>
                          <a:spcPts val="600"/>
                        </a:spcBef>
                        <a:spcAft>
                          <a:spcPts val="60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Energy intensity</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algn="l">
                        <a:spcBef>
                          <a:spcPts val="600"/>
                        </a:spcBef>
                        <a:spcAft>
                          <a:spcPts val="600"/>
                        </a:spcAft>
                      </a:pPr>
                      <a:r>
                        <a:rPr lang="en-GB" sz="900">
                          <a:solidFill>
                            <a:srgbClr val="000000"/>
                          </a:solidFill>
                          <a:effectLst/>
                          <a:latin typeface="Georgia" panose="02040502050405020303" pitchFamily="18" charset="0"/>
                          <a:ea typeface="Times New Roman" panose="02020603050405020304" pitchFamily="18" charset="0"/>
                          <a:cs typeface="Times New Roman (Body CS)"/>
                        </a:rPr>
                        <a:t>Reduction of energy intensity in industry and services due to increased energy efficiency </a:t>
                      </a:r>
                      <a:endParaRPr lang="de-DE" sz="90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algn="l">
                        <a:spcBef>
                          <a:spcPts val="600"/>
                        </a:spcBef>
                        <a:spcAft>
                          <a:spcPts val="60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The effect on the energy overall intensity is calculated by a comparison of counter-factual (i.e. without energy savings) and factual (i.e. with energy savings) development in energy intensity.</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Data needs:</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Energy savings </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p>
                      <a:pPr marL="0" algn="l" defTabSz="914400" rtl="0" eaLnBrk="1" latinLnBrk="0" hangingPunct="1">
                        <a:spcBef>
                          <a:spcPts val="0"/>
                        </a:spcBef>
                        <a:spcAft>
                          <a:spcPts val="0"/>
                        </a:spcAft>
                      </a:pPr>
                      <a:r>
                        <a:rPr lang="en-GB" sz="900" kern="1200" dirty="0">
                          <a:solidFill>
                            <a:srgbClr val="000000"/>
                          </a:solidFill>
                          <a:effectLst/>
                          <a:latin typeface="Georgia" panose="02040502050405020303" pitchFamily="18" charset="0"/>
                          <a:ea typeface="Times New Roman" panose="02020603050405020304" pitchFamily="18" charset="0"/>
                          <a:cs typeface="Times New Roman (Body CS)"/>
                        </a:rPr>
                        <a:t>- Gross value added </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marL="107950" indent="-107950" algn="just">
                        <a:spcBef>
                          <a:spcPts val="600"/>
                        </a:spcBef>
                        <a:spcAft>
                          <a:spcPts val="600"/>
                        </a:spcAft>
                      </a:pPr>
                      <a:r>
                        <a:rPr lang="en-GB" sz="900">
                          <a:solidFill>
                            <a:srgbClr val="000000"/>
                          </a:solidFill>
                          <a:effectLst/>
                          <a:latin typeface="Georgia" panose="02040502050405020303" pitchFamily="18" charset="0"/>
                          <a:ea typeface="Times New Roman" panose="02020603050405020304" pitchFamily="18" charset="0"/>
                          <a:cs typeface="Times New Roman (Body CS)"/>
                        </a:rPr>
                        <a:t> </a:t>
                      </a:r>
                      <a:endParaRPr lang="de-DE" sz="90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tc>
                  <a:txBody>
                    <a:bodyPr/>
                    <a:lstStyle/>
                    <a:p>
                      <a:pPr marL="107950" indent="-107950" algn="just">
                        <a:spcBef>
                          <a:spcPts val="600"/>
                        </a:spcBef>
                        <a:spcAft>
                          <a:spcPts val="600"/>
                        </a:spcAft>
                      </a:pPr>
                      <a:r>
                        <a:rPr lang="en-GB" sz="900" dirty="0">
                          <a:solidFill>
                            <a:srgbClr val="000000"/>
                          </a:solidFill>
                          <a:effectLst/>
                          <a:latin typeface="Georgia" panose="02040502050405020303" pitchFamily="18" charset="0"/>
                          <a:ea typeface="Times New Roman" panose="02020603050405020304" pitchFamily="18" charset="0"/>
                          <a:cs typeface="Times New Roman (Body CS)"/>
                        </a:rPr>
                        <a:t> </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2700" cap="flat" cmpd="sng" algn="ctr">
                      <a:solidFill>
                        <a:srgbClr val="13BFCC"/>
                      </a:solidFill>
                      <a:prstDash val="solid"/>
                      <a:round/>
                      <a:headEnd type="none" w="med" len="med"/>
                      <a:tailEnd type="none" w="med" len="med"/>
                    </a:lnB>
                  </a:tcPr>
                </a:tc>
                <a:extLst>
                  <a:ext uri="{0D108BD9-81ED-4DB2-BD59-A6C34878D82A}">
                    <a16:rowId xmlns:a16="http://schemas.microsoft.com/office/drawing/2014/main" val="3902339516"/>
                  </a:ext>
                </a:extLst>
              </a:tr>
              <a:tr h="238129">
                <a:tc>
                  <a:txBody>
                    <a:bodyPr/>
                    <a:lstStyle/>
                    <a:p>
                      <a:pPr algn="l">
                        <a:spcBef>
                          <a:spcPts val="600"/>
                        </a:spcBef>
                        <a:spcAft>
                          <a:spcPts val="600"/>
                        </a:spcAft>
                      </a:pPr>
                      <a:r>
                        <a:rPr lang="de-DE" sz="900" dirty="0" smtClean="0">
                          <a:solidFill>
                            <a:srgbClr val="000000"/>
                          </a:solidFill>
                          <a:effectLst/>
                          <a:latin typeface="Georgia" panose="02040502050405020303" pitchFamily="18" charset="0"/>
                          <a:ea typeface="Times New Roman" panose="02020603050405020304" pitchFamily="18" charset="0"/>
                          <a:cs typeface="Times New Roman (Body CS)"/>
                        </a:rPr>
                        <a:t>...</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600"/>
                        </a:spcBef>
                        <a:spcAft>
                          <a:spcPts val="600"/>
                        </a:spcAft>
                      </a:pPr>
                      <a:r>
                        <a:rPr lang="de-DE" sz="900" dirty="0" smtClean="0">
                          <a:solidFill>
                            <a:srgbClr val="000000"/>
                          </a:solidFill>
                          <a:effectLst/>
                          <a:latin typeface="Georgia" panose="02040502050405020303" pitchFamily="18" charset="0"/>
                          <a:ea typeface="Times New Roman" panose="02020603050405020304" pitchFamily="18" charset="0"/>
                          <a:cs typeface="Times New Roman (Body CS)"/>
                        </a:rPr>
                        <a:t>...</a:t>
                      </a: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0"/>
                        </a:spcBef>
                        <a:spcAft>
                          <a:spcPts val="0"/>
                        </a:spcAft>
                      </a:pPr>
                      <a:r>
                        <a:rPr lang="de-DE" sz="900" kern="1200" dirty="0" smtClean="0">
                          <a:solidFill>
                            <a:srgbClr val="000000"/>
                          </a:solidFill>
                          <a:effectLst/>
                          <a:latin typeface="Georgia" panose="02040502050405020303" pitchFamily="18" charset="0"/>
                          <a:ea typeface="Times New Roman" panose="02020603050405020304" pitchFamily="18" charset="0"/>
                          <a:cs typeface="Times New Roman (Body CS)"/>
                        </a:rPr>
                        <a:t>...</a:t>
                      </a:r>
                      <a:endParaRPr lang="de-DE" sz="900" kern="12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107950" indent="-107950" algn="just">
                        <a:spcBef>
                          <a:spcPts val="600"/>
                        </a:spcBef>
                        <a:spcAft>
                          <a:spcPts val="600"/>
                        </a:spcAft>
                      </a:pPr>
                      <a:endParaRPr lang="de-DE" sz="90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107950" indent="-107950" algn="just">
                        <a:spcBef>
                          <a:spcPts val="600"/>
                        </a:spcBef>
                        <a:spcAft>
                          <a:spcPts val="600"/>
                        </a:spcAft>
                      </a:pPr>
                      <a:endParaRPr lang="de-DE" sz="900" dirty="0">
                        <a:solidFill>
                          <a:srgbClr val="000000"/>
                        </a:solidFill>
                        <a:effectLst/>
                        <a:latin typeface="Georgia" panose="02040502050405020303" pitchFamily="18" charset="0"/>
                        <a:ea typeface="Times New Roman" panose="02020603050405020304" pitchFamily="18" charset="0"/>
                        <a:cs typeface="Times New Roman (Body CS)"/>
                      </a:endParaRPr>
                    </a:p>
                  </a:txBody>
                  <a:tcPr marL="21308" marR="21308" marT="0" marB="0">
                    <a:lnL w="12700" cap="flat" cmpd="sng" algn="ctr">
                      <a:solidFill>
                        <a:srgbClr val="13BFCC"/>
                      </a:solidFill>
                      <a:prstDash val="solid"/>
                      <a:round/>
                      <a:headEnd type="none" w="med" len="med"/>
                      <a:tailEnd type="none" w="med" len="med"/>
                    </a:lnL>
                    <a:lnR w="12700" cap="flat" cmpd="sng" algn="ctr">
                      <a:solidFill>
                        <a:srgbClr val="13BFCC"/>
                      </a:solidFill>
                      <a:prstDash val="solid"/>
                      <a:round/>
                      <a:headEnd type="none" w="med" len="med"/>
                      <a:tailEnd type="none" w="med" len="med"/>
                    </a:lnR>
                    <a:lnT w="12700" cap="flat" cmpd="sng" algn="ctr">
                      <a:solidFill>
                        <a:srgbClr val="13BFCC"/>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0770305"/>
                  </a:ext>
                </a:extLst>
              </a:tr>
            </a:tbl>
          </a:graphicData>
        </a:graphic>
      </p:graphicFrame>
      <p:pic>
        <p:nvPicPr>
          <p:cNvPr id="6" name="Grafik 5"/>
          <p:cNvPicPr>
            <a:picLocks noChangeAspect="1"/>
          </p:cNvPicPr>
          <p:nvPr/>
        </p:nvPicPr>
        <p:blipFill rotWithShape="1">
          <a:blip r:embed="rId3"/>
          <a:srcRect t="15041"/>
          <a:stretch/>
        </p:blipFill>
        <p:spPr>
          <a:xfrm>
            <a:off x="6328555" y="1845574"/>
            <a:ext cx="3350281" cy="459464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Textfeld 6"/>
          <p:cNvSpPr txBox="1"/>
          <p:nvPr/>
        </p:nvSpPr>
        <p:spPr>
          <a:xfrm rot="20270142">
            <a:off x="1136999" y="1721626"/>
            <a:ext cx="1486218" cy="369332"/>
          </a:xfrm>
          <a:prstGeom prst="rect">
            <a:avLst/>
          </a:prstGeom>
          <a:solidFill>
            <a:schemeClr val="bg1">
              <a:lumMod val="85000"/>
            </a:schemeClr>
          </a:solidFill>
          <a:ln>
            <a:solidFill>
              <a:schemeClr val="accent3"/>
            </a:solidFill>
          </a:ln>
          <a:effectLst>
            <a:outerShdw blurRad="50800" dist="38100" dir="2700000" algn="tl" rotWithShape="0">
              <a:prstClr val="black">
                <a:alpha val="40000"/>
              </a:prstClr>
            </a:outerShdw>
          </a:effectLst>
        </p:spPr>
        <p:txBody>
          <a:bodyPr wrap="square" rtlCol="0">
            <a:spAutoFit/>
          </a:bodyPr>
          <a:lstStyle/>
          <a:p>
            <a:pPr algn="ctr"/>
            <a:r>
              <a:rPr lang="de-DE" dirty="0" err="1" smtClean="0"/>
              <a:t>Example</a:t>
            </a:r>
            <a:endParaRPr lang="de-DE" dirty="0"/>
          </a:p>
        </p:txBody>
      </p:sp>
    </p:spTree>
    <p:extLst>
      <p:ext uri="{BB962C8B-B14F-4D97-AF65-F5344CB8AC3E}">
        <p14:creationId xmlns:p14="http://schemas.microsoft.com/office/powerpoint/2010/main" val="29153094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OMBI">
    <a:dk1>
      <a:sysClr val="windowText" lastClr="000000"/>
    </a:dk1>
    <a:lt1>
      <a:sysClr val="window" lastClr="FFFFFF"/>
    </a:lt1>
    <a:dk2>
      <a:srgbClr val="333333"/>
    </a:dk2>
    <a:lt2>
      <a:srgbClr val="CCCCCC"/>
    </a:lt2>
    <a:accent1>
      <a:srgbClr val="5E695C"/>
    </a:accent1>
    <a:accent2>
      <a:srgbClr val="4BAD96"/>
    </a:accent2>
    <a:accent3>
      <a:srgbClr val="9DAF0A"/>
    </a:accent3>
    <a:accent4>
      <a:srgbClr val="C8003F"/>
    </a:accent4>
    <a:accent5>
      <a:srgbClr val="78A5D5"/>
    </a:accent5>
    <a:accent6>
      <a:srgbClr val="2A8D1F"/>
    </a:accent6>
    <a:hlink>
      <a:srgbClr val="0E7583"/>
    </a:hlink>
    <a:folHlink>
      <a:srgbClr val="2B4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1764</Words>
  <Application>Microsoft Office PowerPoint</Application>
  <PresentationFormat>Breitbild</PresentationFormat>
  <Paragraphs>272</Paragraphs>
  <Slides>13</Slides>
  <Notes>9</Notes>
  <HiddenSlides>0</HiddenSlides>
  <MMClips>0</MMClips>
  <ScaleCrop>false</ScaleCrop>
  <HeadingPairs>
    <vt:vector size="6" baseType="variant">
      <vt:variant>
        <vt:lpstr>Verwendete Schriftarten</vt:lpstr>
      </vt:variant>
      <vt:variant>
        <vt:i4>12</vt:i4>
      </vt:variant>
      <vt:variant>
        <vt:lpstr>Design</vt:lpstr>
      </vt:variant>
      <vt:variant>
        <vt:i4>1</vt:i4>
      </vt:variant>
      <vt:variant>
        <vt:lpstr>Folientitel</vt:lpstr>
      </vt:variant>
      <vt:variant>
        <vt:i4>13</vt:i4>
      </vt:variant>
    </vt:vector>
  </HeadingPairs>
  <TitlesOfParts>
    <vt:vector size="26" baseType="lpstr">
      <vt:lpstr>Arial</vt:lpstr>
      <vt:lpstr>Calibri</vt:lpstr>
      <vt:lpstr>Frutiger LT Com 55 Roman</vt:lpstr>
      <vt:lpstr>Georgia</vt:lpstr>
      <vt:lpstr>Metropolis</vt:lpstr>
      <vt:lpstr>Metropolis Light</vt:lpstr>
      <vt:lpstr>Metropolis Medium</vt:lpstr>
      <vt:lpstr>Times New Roman</vt:lpstr>
      <vt:lpstr>Times New Roman (Body CS)</vt:lpstr>
      <vt:lpstr>Titillium WebBold</vt:lpstr>
      <vt:lpstr>Titillium WebRegular</vt:lpstr>
      <vt:lpstr>Wingdings</vt:lpstr>
      <vt:lpstr>Office Theme</vt:lpstr>
      <vt:lpstr>Project Introduction</vt:lpstr>
      <vt:lpstr>Why MICAT? – The project idea</vt:lpstr>
      <vt:lpstr>Objectives</vt:lpstr>
      <vt:lpstr>Conceptual Approach</vt:lpstr>
      <vt:lpstr>Methodology: Tool Development – previous projects and work</vt:lpstr>
      <vt:lpstr>Methodology: Tool Development - „multiple impacts“</vt:lpstr>
      <vt:lpstr>Methodology: Stakeholder Workshops</vt:lpstr>
      <vt:lpstr>Methodology: Stakeholder Workshops – local level</vt:lpstr>
      <vt:lpstr>Methodology: Tool and Stakeholder Workshops</vt:lpstr>
      <vt:lpstr> EU-wide figures per year as of 2030</vt:lpstr>
      <vt:lpstr> Residential refurbishment</vt:lpstr>
      <vt:lpstr>Ambition of MICAT</vt:lpstr>
      <vt:lpstr>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Wohlfarth, Katharina</cp:lastModifiedBy>
  <cp:revision>269</cp:revision>
  <dcterms:created xsi:type="dcterms:W3CDTF">2020-10-21T19:41:31Z</dcterms:created>
  <dcterms:modified xsi:type="dcterms:W3CDTF">2021-05-14T11:17:01Z</dcterms:modified>
</cp:coreProperties>
</file>