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60" r:id="rId2"/>
    <p:sldId id="287" r:id="rId3"/>
    <p:sldId id="288" r:id="rId4"/>
    <p:sldId id="293" r:id="rId5"/>
    <p:sldId id="292" r:id="rId6"/>
    <p:sldId id="291" r:id="rId7"/>
    <p:sldId id="289" r:id="rId8"/>
    <p:sldId id="294" r:id="rId9"/>
    <p:sldId id="285" r:id="rId10"/>
    <p:sldId id="273" r:id="rId11"/>
    <p:sldId id="295" r:id="rId12"/>
    <p:sldId id="297" r:id="rId13"/>
    <p:sldId id="296" r:id="rId14"/>
    <p:sldId id="290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0" autoAdjust="0"/>
    <p:restoredTop sz="94660"/>
  </p:normalViewPr>
  <p:slideViewPr>
    <p:cSldViewPr snapToGrid="0">
      <p:cViewPr varScale="1">
        <p:scale>
          <a:sx n="81" d="100"/>
          <a:sy n="81" d="100"/>
        </p:scale>
        <p:origin x="114" y="19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DE237C-11ED-424D-950D-6D96A35C7696}" type="datetimeFigureOut">
              <a:rPr lang="en-GB" smtClean="0"/>
              <a:t>20/05/2021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2BDFF5-9589-44B8-897B-B3D0426F8B0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8156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6BCAA0-AAA8-4E52-8801-F525F6D2474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86400" y="1659600"/>
            <a:ext cx="10198800" cy="2386800"/>
          </a:xfrm>
        </p:spPr>
        <p:txBody>
          <a:bodyPr anchor="t"/>
          <a:lstStyle>
            <a:lvl1pPr algn="l">
              <a:lnSpc>
                <a:spcPts val="6400"/>
              </a:lnSpc>
              <a:defRPr sz="5600" b="0">
                <a:solidFill>
                  <a:srgbClr val="000000"/>
                </a:solidFill>
                <a:latin typeface="+mn-lt"/>
              </a:defRPr>
            </a:lvl1pPr>
          </a:lstStyle>
          <a:p>
            <a:r>
              <a:rPr lang="en-US" dirty="0"/>
              <a:t>Type title here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A6B38E7-C965-4428-8911-9D3CD5E24BC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86400" y="4791600"/>
            <a:ext cx="10198800" cy="1281600"/>
          </a:xfrm>
        </p:spPr>
        <p:txBody>
          <a:bodyPr/>
          <a:lstStyle>
            <a:lvl1pPr marL="0" indent="0" algn="l">
              <a:spcAft>
                <a:spcPts val="200"/>
              </a:spcAft>
              <a:buNone/>
              <a:defRPr sz="2400" b="1" i="1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Type title here</a:t>
            </a:r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56DF2C0-EB6F-4A2A-B430-927F4D15784A}"/>
              </a:ext>
            </a:extLst>
          </p:cNvPr>
          <p:cNvSpPr/>
          <p:nvPr/>
        </p:nvSpPr>
        <p:spPr>
          <a:xfrm>
            <a:off x="1572768" y="6565392"/>
            <a:ext cx="612648" cy="1828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65089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236AB3-9A61-4208-B9DE-11EC284139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6400" y="1144800"/>
            <a:ext cx="10198800" cy="10872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0206680-DF92-45E3-BC84-F949D83C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/>
              <a:t>2021-05-11</a:t>
            </a:r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F7709FD-9B03-43BF-BF88-C2A486573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Clemens Rohde, Fraunhofer ISI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549C3D-1153-4D3A-8521-575803922C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3CED1-0B1F-4E00-82C9-39DDC8388399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27165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208B526-EDB7-4BA5-B447-8D348C9740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/>
              <a:t>2021-05-11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518682C-9B89-4532-973E-B74AA090C1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Clemens Rohde, Fraunhofer ISI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B6A654-8579-461C-829F-A809B70A15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3CED1-0B1F-4E00-82C9-39DDC8388399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74613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 no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BCACF36-5D52-421E-A5CC-730A705DA7BC}"/>
              </a:ext>
            </a:extLst>
          </p:cNvPr>
          <p:cNvSpPr/>
          <p:nvPr/>
        </p:nvSpPr>
        <p:spPr>
          <a:xfrm>
            <a:off x="0" y="6464808"/>
            <a:ext cx="12192000" cy="407376"/>
          </a:xfrm>
          <a:prstGeom prst="rect">
            <a:avLst/>
          </a:prstGeom>
          <a:solidFill>
            <a:srgbClr val="EB9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C3E6794-81A8-4771-BF67-EFFA141F01B1}"/>
              </a:ext>
            </a:extLst>
          </p:cNvPr>
          <p:cNvSpPr/>
          <p:nvPr/>
        </p:nvSpPr>
        <p:spPr>
          <a:xfrm>
            <a:off x="0" y="-9144"/>
            <a:ext cx="12186000" cy="36000"/>
          </a:xfrm>
          <a:prstGeom prst="rect">
            <a:avLst/>
          </a:prstGeom>
          <a:solidFill>
            <a:srgbClr val="EB9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C800081-E227-406C-9D34-87FDAE9CA96D}"/>
              </a:ext>
            </a:extLst>
          </p:cNvPr>
          <p:cNvSpPr/>
          <p:nvPr/>
        </p:nvSpPr>
        <p:spPr>
          <a:xfrm>
            <a:off x="0" y="673608"/>
            <a:ext cx="12186000" cy="72000"/>
          </a:xfrm>
          <a:prstGeom prst="rect">
            <a:avLst/>
          </a:prstGeom>
          <a:solidFill>
            <a:srgbClr val="EB9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77E3E136-C121-49DD-BF1C-79425ADCD2E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870204" y="57978"/>
            <a:ext cx="4176000" cy="571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9599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artn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208B526-EDB7-4BA5-B447-8D348C9740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/>
              <a:t>2021-05-11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518682C-9B89-4532-973E-B74AA090C1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Clemens Rohde, Fraunhofer ISI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B6A654-8579-461C-829F-A809B70A15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3CED1-0B1F-4E00-82C9-39DDC8388399}" type="slidenum">
              <a:rPr lang="en-GB" smtClean="0"/>
              <a:t>‹Nr.›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DA3F3E3-F47E-4193-9643-66BB901CC3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0688" y="874550"/>
            <a:ext cx="11814048" cy="5538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8180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Gre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208B526-EDB7-4BA5-B447-8D348C9740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/>
              <a:t>2021-05-11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518682C-9B89-4532-973E-B74AA090C1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Clemens Rohde, Fraunhofer ISI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B6A654-8579-461C-829F-A809B70A15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3CED1-0B1F-4E00-82C9-39DDC8388399}" type="slidenum">
              <a:rPr lang="en-GB" smtClean="0"/>
              <a:t>‹Nr.›</a:t>
            </a:fld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3A5F22-7C03-43F4-A29C-CC049B510F65}"/>
              </a:ext>
            </a:extLst>
          </p:cNvPr>
          <p:cNvSpPr/>
          <p:nvPr/>
        </p:nvSpPr>
        <p:spPr>
          <a:xfrm>
            <a:off x="0" y="740604"/>
            <a:ext cx="12192000" cy="5728776"/>
          </a:xfrm>
          <a:prstGeom prst="rect">
            <a:avLst/>
          </a:prstGeom>
          <a:solidFill>
            <a:srgbClr val="EAEA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63190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Grey blank no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93A5F22-7C03-43F4-A29C-CC049B510F65}"/>
              </a:ext>
            </a:extLst>
          </p:cNvPr>
          <p:cNvSpPr/>
          <p:nvPr/>
        </p:nvSpPr>
        <p:spPr>
          <a:xfrm>
            <a:off x="0" y="740604"/>
            <a:ext cx="12192000" cy="5728776"/>
          </a:xfrm>
          <a:prstGeom prst="rect">
            <a:avLst/>
          </a:prstGeom>
          <a:solidFill>
            <a:srgbClr val="EAEA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BCACF36-5D52-421E-A5CC-730A705DA7BC}"/>
              </a:ext>
            </a:extLst>
          </p:cNvPr>
          <p:cNvSpPr/>
          <p:nvPr/>
        </p:nvSpPr>
        <p:spPr>
          <a:xfrm>
            <a:off x="0" y="6464808"/>
            <a:ext cx="12192000" cy="407376"/>
          </a:xfrm>
          <a:prstGeom prst="rect">
            <a:avLst/>
          </a:prstGeom>
          <a:solidFill>
            <a:srgbClr val="EB9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C3E6794-81A8-4771-BF67-EFFA141F01B1}"/>
              </a:ext>
            </a:extLst>
          </p:cNvPr>
          <p:cNvSpPr/>
          <p:nvPr/>
        </p:nvSpPr>
        <p:spPr>
          <a:xfrm>
            <a:off x="0" y="-9144"/>
            <a:ext cx="12186000" cy="36000"/>
          </a:xfrm>
          <a:prstGeom prst="rect">
            <a:avLst/>
          </a:prstGeom>
          <a:solidFill>
            <a:srgbClr val="EB9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C800081-E227-406C-9D34-87FDAE9CA96D}"/>
              </a:ext>
            </a:extLst>
          </p:cNvPr>
          <p:cNvSpPr/>
          <p:nvPr/>
        </p:nvSpPr>
        <p:spPr>
          <a:xfrm>
            <a:off x="0" y="673608"/>
            <a:ext cx="12186000" cy="72000"/>
          </a:xfrm>
          <a:prstGeom prst="rect">
            <a:avLst/>
          </a:prstGeom>
          <a:solidFill>
            <a:srgbClr val="EB9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77E3E136-C121-49DD-BF1C-79425ADCD2E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870204" y="57978"/>
            <a:ext cx="4176000" cy="571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7828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5B827-960A-4B90-93C7-0D53DDCEE9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6400" y="1144800"/>
            <a:ext cx="10198800" cy="7668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Contact</a:t>
            </a:r>
            <a:endParaRPr lang="en-GB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BBF33C-5167-41C2-9BA4-63BC1F2463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/>
              <a:t>2021-05-11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00D9FE-2E88-4835-92BB-07D70BD13D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Clemens Rohde, Fraunhofer ISI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9E0836-53B2-436F-8AC9-7D1C79206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3CED1-0B1F-4E00-82C9-39DDC8388399}" type="slidenum">
              <a:rPr lang="en-GB" smtClean="0"/>
              <a:t>‹Nr.›</a:t>
            </a:fld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DAB902-E635-4E34-A1C5-F5D127258C8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86400" y="2232000"/>
            <a:ext cx="4809600" cy="1593240"/>
          </a:xfrm>
        </p:spPr>
        <p:txBody>
          <a:bodyPr/>
          <a:lstStyle>
            <a:lvl1pPr marL="0" indent="0">
              <a:spcAft>
                <a:spcPts val="500"/>
              </a:spcAft>
              <a:buNone/>
              <a:defRPr/>
            </a:lvl1pPr>
          </a:lstStyle>
          <a:p>
            <a:pPr lvl="0"/>
            <a:r>
              <a:rPr lang="en-GB" dirty="0"/>
              <a:t>Name &amp; contact details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C7F140BB-375A-41E5-9DBC-4312FE0F9C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93600" y="2232000"/>
            <a:ext cx="4809600" cy="1593240"/>
          </a:xfrm>
        </p:spPr>
        <p:txBody>
          <a:bodyPr/>
          <a:lstStyle>
            <a:lvl1pPr marL="0" indent="0">
              <a:spcAft>
                <a:spcPts val="500"/>
              </a:spcAft>
              <a:buNone/>
              <a:defRPr/>
            </a:lvl1pPr>
          </a:lstStyle>
          <a:p>
            <a:pPr lvl="0"/>
            <a:r>
              <a:rPr lang="en-GB" dirty="0"/>
              <a:t>Name &amp; contact details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132E4923-98C3-4A48-8F6B-B3E4BADD36D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93600" y="4145640"/>
            <a:ext cx="4817325" cy="1804310"/>
          </a:xfrm>
        </p:spPr>
        <p:txBody>
          <a:bodyPr/>
          <a:lstStyle>
            <a:lvl1pPr marL="0" indent="0">
              <a:spcAft>
                <a:spcPts val="500"/>
              </a:spcAft>
              <a:buNone/>
              <a:defRPr i="1"/>
            </a:lvl1pPr>
          </a:lstStyle>
          <a:p>
            <a:pPr lvl="0"/>
            <a:r>
              <a:rPr lang="en-GB" dirty="0"/>
              <a:t>www.mbenefits.eu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DB336903-4172-4573-A93F-C9B709D1833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82663" y="4145640"/>
            <a:ext cx="4817325" cy="1804310"/>
          </a:xfrm>
        </p:spPr>
        <p:txBody>
          <a:bodyPr/>
          <a:lstStyle>
            <a:lvl1pPr marL="0" indent="0">
              <a:spcAft>
                <a:spcPts val="500"/>
              </a:spcAft>
              <a:buNone/>
              <a:defRPr/>
            </a:lvl1pPr>
          </a:lstStyle>
          <a:p>
            <a:pPr lvl="0"/>
            <a:r>
              <a:rPr lang="en-GB" dirty="0"/>
              <a:t>Name &amp; contact details</a:t>
            </a:r>
          </a:p>
        </p:txBody>
      </p:sp>
    </p:spTree>
    <p:extLst>
      <p:ext uri="{BB962C8B-B14F-4D97-AF65-F5344CB8AC3E}">
        <p14:creationId xmlns:p14="http://schemas.microsoft.com/office/powerpoint/2010/main" val="16327616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 list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6113A3-D0A5-4D85-97DF-5BB0A99DD2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EDA563-2A2C-474A-8BDD-324E6C7BE4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6400" y="2469600"/>
            <a:ext cx="6603120" cy="3481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CA10FA-2B40-45E8-93BF-AF5F29BC7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/>
              <a:t>2021-05-11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EC0E0-5BA2-4AE6-8A8E-A722A57CE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Clemens Rohde, Fraunhofer ISI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68D019-3786-4DED-B4FA-7C85A62B02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3CED1-0B1F-4E00-82C9-39DDC8388399}" type="slidenum">
              <a:rPr lang="en-GB" smtClean="0"/>
              <a:t>‹Nr.›</a:t>
            </a:fld>
            <a:endParaRPr lang="en-GB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70F78EC-F181-42D2-B311-7442F60962C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00800" y="2296800"/>
            <a:ext cx="2980800" cy="3654000"/>
          </a:xfrm>
          <a:solidFill>
            <a:srgbClr val="D1D3D4"/>
          </a:solidFill>
        </p:spPr>
        <p:txBody>
          <a:bodyPr/>
          <a:lstStyle>
            <a:lvl1pPr marL="0" indent="0">
              <a:buNone/>
              <a:defRPr sz="1800">
                <a:solidFill>
                  <a:srgbClr val="C47E0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99412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6113A3-D0A5-4D85-97DF-5BB0A99DD2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CA10FA-2B40-45E8-93BF-AF5F29BC7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/>
              <a:t>2021-05-11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EC0E0-5BA2-4AE6-8A8E-A722A57CE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Clemens Rohde, Fraunhofer ISI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68D019-3786-4DED-B4FA-7C85A62B02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3CED1-0B1F-4E00-82C9-39DDC8388399}" type="slidenum">
              <a:rPr lang="en-GB" smtClean="0"/>
              <a:t>‹Nr.›</a:t>
            </a:fld>
            <a:endParaRPr lang="en-GB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70F78EC-F181-42D2-B311-7442F60962C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193024" y="2286000"/>
            <a:ext cx="2988576" cy="3663950"/>
          </a:xfrm>
          <a:solidFill>
            <a:srgbClr val="D1D3D4"/>
          </a:solidFill>
        </p:spPr>
        <p:txBody>
          <a:bodyPr/>
          <a:lstStyle>
            <a:lvl1pPr marL="0" indent="0">
              <a:buNone/>
              <a:defRPr sz="1800">
                <a:solidFill>
                  <a:srgbClr val="C47E0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F9DBFAD-1313-440C-99DD-1407CB9E656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86400" y="2376000"/>
            <a:ext cx="6602400" cy="705528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800"/>
              </a:spcAft>
              <a:buNone/>
              <a:defRPr sz="18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A0F38ABD-F13A-4F90-BBFC-DECC53F0322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86400" y="3301200"/>
            <a:ext cx="6602400" cy="360000"/>
          </a:xfrm>
        </p:spPr>
        <p:txBody>
          <a:bodyPr/>
          <a:lstStyle>
            <a:lvl1pPr marL="0" indent="0">
              <a:spcAft>
                <a:spcPts val="200"/>
              </a:spcAft>
              <a:buNone/>
              <a:defRPr b="1" i="1">
                <a:latin typeface="+mj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71C0F58D-1BE3-4B40-8C4E-34400EC9F5E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86400" y="3767328"/>
            <a:ext cx="6602400" cy="2183472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800"/>
              </a:spcAft>
              <a:buNone/>
              <a:defRPr sz="18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443077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6113A3-D0A5-4D85-97DF-5BB0A99DD2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CA10FA-2B40-45E8-93BF-AF5F29BC7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/>
              <a:t>2021-05-11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EC0E0-5BA2-4AE6-8A8E-A722A57CE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Clemens Rohde, Fraunhofer ISI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68D019-3786-4DED-B4FA-7C85A62B02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3CED1-0B1F-4E00-82C9-39DDC8388399}" type="slidenum">
              <a:rPr lang="en-GB" smtClean="0"/>
              <a:t>‹Nr.›</a:t>
            </a:fld>
            <a:endParaRPr lang="en-GB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70F78EC-F181-42D2-B311-7442F60962C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86400" y="2286000"/>
            <a:ext cx="6602400" cy="3663950"/>
          </a:xfrm>
          <a:solidFill>
            <a:srgbClr val="D1D3D4"/>
          </a:solidFill>
        </p:spPr>
        <p:txBody>
          <a:bodyPr/>
          <a:lstStyle>
            <a:lvl1pPr marL="0" indent="0">
              <a:buNone/>
              <a:defRPr sz="1800">
                <a:solidFill>
                  <a:srgbClr val="C47E0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D67AE31-87B4-4BD3-AF05-8F1A71C751C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175600" y="2286000"/>
            <a:ext cx="3006000" cy="3663950"/>
          </a:xfrm>
        </p:spPr>
        <p:txBody>
          <a:bodyPr/>
          <a:lstStyle>
            <a:lvl1pPr marL="0" indent="0">
              <a:lnSpc>
                <a:spcPts val="2000"/>
              </a:lnSpc>
              <a:spcAft>
                <a:spcPts val="800"/>
              </a:spcAft>
              <a:buNone/>
              <a:defRPr sz="1500" b="1">
                <a:latin typeface="+mj-lt"/>
              </a:defRPr>
            </a:lvl1pPr>
          </a:lstStyle>
          <a:p>
            <a:pPr lvl="0"/>
            <a:r>
              <a:rPr lang="en-GB" dirty="0"/>
              <a:t>Picture/Chart</a:t>
            </a:r>
          </a:p>
        </p:txBody>
      </p:sp>
    </p:spTree>
    <p:extLst>
      <p:ext uri="{BB962C8B-B14F-4D97-AF65-F5344CB8AC3E}">
        <p14:creationId xmlns:p14="http://schemas.microsoft.com/office/powerpoint/2010/main" val="670737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Grey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618252F-BDCE-4516-9233-7ACF111FC85E}"/>
              </a:ext>
            </a:extLst>
          </p:cNvPr>
          <p:cNvSpPr/>
          <p:nvPr/>
        </p:nvSpPr>
        <p:spPr>
          <a:xfrm>
            <a:off x="0" y="740604"/>
            <a:ext cx="12192000" cy="5728776"/>
          </a:xfrm>
          <a:prstGeom prst="rect">
            <a:avLst/>
          </a:prstGeom>
          <a:solidFill>
            <a:srgbClr val="EAEA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6BCAA0-AAA8-4E52-8801-F525F6D2474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86400" y="1659600"/>
            <a:ext cx="10198800" cy="2386800"/>
          </a:xfrm>
        </p:spPr>
        <p:txBody>
          <a:bodyPr anchor="t"/>
          <a:lstStyle>
            <a:lvl1pPr algn="l">
              <a:lnSpc>
                <a:spcPts val="6400"/>
              </a:lnSpc>
              <a:defRPr sz="5600" b="0">
                <a:solidFill>
                  <a:srgbClr val="000000"/>
                </a:solidFill>
                <a:latin typeface="+mn-lt"/>
              </a:defRPr>
            </a:lvl1pPr>
          </a:lstStyle>
          <a:p>
            <a:r>
              <a:rPr lang="en-US" dirty="0"/>
              <a:t>Type title here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A6B38E7-C965-4428-8911-9D3CD5E24BC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86400" y="4791600"/>
            <a:ext cx="10198800" cy="1281600"/>
          </a:xfrm>
        </p:spPr>
        <p:txBody>
          <a:bodyPr/>
          <a:lstStyle>
            <a:lvl1pPr marL="0" indent="0" algn="l">
              <a:spcAft>
                <a:spcPts val="200"/>
              </a:spcAft>
              <a:buNone/>
              <a:defRPr sz="2400" b="1" i="1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Type title here</a:t>
            </a:r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8AB76B1-6345-43FE-A3DE-99061AE5589C}"/>
              </a:ext>
            </a:extLst>
          </p:cNvPr>
          <p:cNvSpPr/>
          <p:nvPr/>
        </p:nvSpPr>
        <p:spPr>
          <a:xfrm>
            <a:off x="1572768" y="6565392"/>
            <a:ext cx="612648" cy="1828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0411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CA10FA-2B40-45E8-93BF-AF5F29BC7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/>
              <a:t>2021-05-11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EC0E0-5BA2-4AE6-8A8E-A722A57CE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Clemens Rohde, Fraunhofer ISI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68D019-3786-4DED-B4FA-7C85A62B02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3CED1-0B1F-4E00-82C9-39DDC8388399}" type="slidenum">
              <a:rPr lang="en-GB" smtClean="0"/>
              <a:t>‹Nr.›</a:t>
            </a:fld>
            <a:endParaRPr lang="en-GB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70F78EC-F181-42D2-B311-7442F60962C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86400" y="1243584"/>
            <a:ext cx="8395344" cy="3410712"/>
          </a:xfrm>
          <a:solidFill>
            <a:srgbClr val="D1D3D4"/>
          </a:solidFill>
        </p:spPr>
        <p:txBody>
          <a:bodyPr/>
          <a:lstStyle>
            <a:lvl1pPr marL="0" indent="0">
              <a:buNone/>
              <a:defRPr sz="1800">
                <a:solidFill>
                  <a:srgbClr val="C47E0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D67AE31-87B4-4BD3-AF05-8F1A71C751C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86400" y="4965192"/>
            <a:ext cx="8395344" cy="961704"/>
          </a:xfrm>
        </p:spPr>
        <p:txBody>
          <a:bodyPr/>
          <a:lstStyle>
            <a:lvl1pPr marL="0" indent="0">
              <a:lnSpc>
                <a:spcPts val="2000"/>
              </a:lnSpc>
              <a:spcAft>
                <a:spcPts val="800"/>
              </a:spcAft>
              <a:buNone/>
              <a:defRPr sz="1500" b="1">
                <a:latin typeface="+mj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82923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6113A3-D0A5-4D85-97DF-5BB0A99DD2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6400" y="1144800"/>
            <a:ext cx="10198800" cy="10872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EDA563-2A2C-474A-8BDD-324E6C7BE4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6400" y="2469600"/>
            <a:ext cx="10198800" cy="3481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CA10FA-2B40-45E8-93BF-AF5F29BC7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/>
              <a:t>2021-05-11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EC0E0-5BA2-4AE6-8A8E-A722A57CE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Clemens Rohde, Fraunhofer ISI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68D019-3786-4DED-B4FA-7C85A62B02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3CED1-0B1F-4E00-82C9-39DDC8388399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9091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6113A3-D0A5-4D85-97DF-5BB0A99DD2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6400" y="1144800"/>
            <a:ext cx="10198800" cy="10872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CA10FA-2B40-45E8-93BF-AF5F29BC7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/>
              <a:t>2021-05-11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EC0E0-5BA2-4AE6-8A8E-A722A57CE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Clemens Rohde, Fraunhofer ISI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68D019-3786-4DED-B4FA-7C85A62B02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3CED1-0B1F-4E00-82C9-39DDC8388399}" type="slidenum">
              <a:rPr lang="en-GB" smtClean="0"/>
              <a:t>‹Nr.›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81E3796-0B8D-4992-A38C-759B8B591A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86400" y="2469600"/>
            <a:ext cx="10198800" cy="34812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56298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Ari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6113A3-D0A5-4D85-97DF-5BB0A99DD2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6400" y="1144800"/>
            <a:ext cx="10198800" cy="10872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EDA563-2A2C-474A-8BDD-324E6C7BE4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6400" y="2469600"/>
            <a:ext cx="10198800" cy="3481200"/>
          </a:xfrm>
        </p:spPr>
        <p:txBody>
          <a:bodyPr/>
          <a:lstStyle>
            <a:lvl1pPr>
              <a:defRPr b="1"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CA10FA-2B40-45E8-93BF-AF5F29BC7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/>
              <a:t>2021-05-11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EC0E0-5BA2-4AE6-8A8E-A722A57CE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Clemens Rohde, Fraunhofer ISI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68D019-3786-4DED-B4FA-7C85A62B02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3CED1-0B1F-4E00-82C9-39DDC8388399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084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C2A64-DAAA-4770-8F9F-F5C659CBC5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6400" y="2715578"/>
            <a:ext cx="10198800" cy="1404000"/>
          </a:xfrm>
        </p:spPr>
        <p:txBody>
          <a:bodyPr anchor="ctr"/>
          <a:lstStyle>
            <a:lvl1pPr>
              <a:lnSpc>
                <a:spcPts val="6400"/>
              </a:lnSpc>
              <a:defRPr sz="5600" b="0">
                <a:solidFill>
                  <a:srgbClr val="000000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685934-72A8-4041-970B-9762484C23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86400" y="4589463"/>
            <a:ext cx="10198800" cy="684000"/>
          </a:xfrm>
        </p:spPr>
        <p:txBody>
          <a:bodyPr/>
          <a:lstStyle>
            <a:lvl1pPr marL="0" indent="0">
              <a:spcAft>
                <a:spcPts val="200"/>
              </a:spcAft>
              <a:buNone/>
              <a:defRPr sz="2400" b="1" i="1">
                <a:solidFill>
                  <a:srgbClr val="000000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60BF3A-3485-4A0B-B8DE-392B421F29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/>
              <a:t>2021-05-11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9D4623-7751-4B0E-8DFF-D9743B191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Clemens Rohde, Fraunhofer ISI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C82400-0DE7-497A-A91B-619B792B6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3CED1-0B1F-4E00-82C9-39DDC8388399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9362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5B827-960A-4B90-93C7-0D53DDCEE9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6400" y="1144800"/>
            <a:ext cx="10198800" cy="10872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1C3571-7984-4B6F-AE70-1DC29174A0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86400" y="2469600"/>
            <a:ext cx="4809600" cy="3481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7D3F85-F4D7-409A-8449-CFB6DAF889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93600" y="2469600"/>
            <a:ext cx="4809600" cy="3481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BBF33C-5167-41C2-9BA4-63BC1F2463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/>
              <a:t>2021-05-11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00D9FE-2E88-4835-92BB-07D70BD13D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Clemens Rohde, Fraunhofer ISI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9E0836-53B2-436F-8AC9-7D1C79206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3CED1-0B1F-4E00-82C9-39DDC8388399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14126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Arial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5B827-960A-4B90-93C7-0D53DDCEE9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6400" y="1144800"/>
            <a:ext cx="10198800" cy="10872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1C3571-7984-4B6F-AE70-1DC29174A0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86400" y="2469600"/>
            <a:ext cx="4809600" cy="3481200"/>
          </a:xfrm>
        </p:spPr>
        <p:txBody>
          <a:bodyPr/>
          <a:lstStyle>
            <a:lvl1pPr>
              <a:defRPr b="1"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7D3F85-F4D7-409A-8449-CFB6DAF889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93600" y="2469600"/>
            <a:ext cx="4809600" cy="3481200"/>
          </a:xfrm>
        </p:spPr>
        <p:txBody>
          <a:bodyPr/>
          <a:lstStyle>
            <a:lvl1pPr>
              <a:defRPr b="1"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BBF33C-5167-41C2-9BA4-63BC1F2463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/>
              <a:t>2021-05-11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00D9FE-2E88-4835-92BB-07D70BD13D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Clemens Rohde, Fraunhofer ISI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9E0836-53B2-436F-8AC9-7D1C79206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3CED1-0B1F-4E00-82C9-39DDC8388399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64409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9B52B3-B4E6-4E8F-B30C-F5DFAC40E5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6400" y="1144800"/>
            <a:ext cx="10198800" cy="10872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87E9E7-9547-43B1-939E-C6D5867347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86400" y="2469600"/>
            <a:ext cx="4809600" cy="468000"/>
          </a:xfrm>
        </p:spPr>
        <p:txBody>
          <a:bodyPr anchor="ctr"/>
          <a:lstStyle>
            <a:lvl1pPr marL="0" indent="0">
              <a:buNone/>
              <a:defRPr sz="24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1FF76C-68C1-4AC4-A0B6-3879F12DAB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86400" y="3044952"/>
            <a:ext cx="4809600" cy="290499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202BC15-BC74-4C1F-9E33-40FA30BA26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93600" y="2469600"/>
            <a:ext cx="4809600" cy="468000"/>
          </a:xfrm>
        </p:spPr>
        <p:txBody>
          <a:bodyPr anchor="ctr"/>
          <a:lstStyle>
            <a:lvl1pPr marL="0" indent="0">
              <a:buNone/>
              <a:defRPr sz="24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18BAAC-487D-45F4-BF6A-0C2CEB9C5F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93600" y="3045600"/>
            <a:ext cx="4809600" cy="2905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3079789-87E8-4DED-A680-A582A8BFC1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/>
              <a:t>2021-05-11</a:t>
            </a: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25F4CAB-BEBA-40CC-86AD-089E067CE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Clemens Rohde, Fraunhofer ISI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F6FF70C-6E8F-4F08-8B81-C465D4706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3CED1-0B1F-4E00-82C9-39DDC8388399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62064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sv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27722DA-0027-4C92-9600-ABC37EF915C9}"/>
              </a:ext>
            </a:extLst>
          </p:cNvPr>
          <p:cNvSpPr/>
          <p:nvPr/>
        </p:nvSpPr>
        <p:spPr>
          <a:xfrm>
            <a:off x="0" y="6464808"/>
            <a:ext cx="12192000" cy="407376"/>
          </a:xfrm>
          <a:prstGeom prst="rect">
            <a:avLst/>
          </a:prstGeom>
          <a:solidFill>
            <a:srgbClr val="EB9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BAEB10-1C69-4BEB-B109-9E664D3299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6400" y="1144800"/>
            <a:ext cx="10198800" cy="10872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110EE2-90AA-4F0F-AB5B-23BF84CB4B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86400" y="2469600"/>
            <a:ext cx="10198800" cy="34812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BEC424-A8F2-43D3-8E2A-A602D492E3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64800" y="6564067"/>
            <a:ext cx="1080000" cy="184666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r>
              <a:rPr lang="sv-SE"/>
              <a:t>2021-05-11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91920C-18EF-4233-BAAD-8D30A53DDF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10832" y="6530400"/>
            <a:ext cx="7848000" cy="252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r>
              <a:rPr lang="en-GB"/>
              <a:t>Clemens Rohde, Fraunhofer ISI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5B70F1-84C8-4523-B2CB-4D6635FC28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494000" y="6530400"/>
            <a:ext cx="687600" cy="252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>
                <a:solidFill>
                  <a:srgbClr val="FFFFFF"/>
                </a:solidFill>
              </a:defRPr>
            </a:lvl1pPr>
          </a:lstStyle>
          <a:p>
            <a:fld id="{C513CED1-0B1F-4E00-82C9-39DDC8388399}" type="slidenum">
              <a:rPr lang="en-GB" smtClean="0"/>
              <a:t>‹Nr.›</a:t>
            </a:fld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3CA941C-95F6-4587-8642-5D55E554AA6C}"/>
              </a:ext>
            </a:extLst>
          </p:cNvPr>
          <p:cNvSpPr/>
          <p:nvPr/>
        </p:nvSpPr>
        <p:spPr>
          <a:xfrm>
            <a:off x="0" y="-9144"/>
            <a:ext cx="12186000" cy="36000"/>
          </a:xfrm>
          <a:prstGeom prst="rect">
            <a:avLst/>
          </a:prstGeom>
          <a:solidFill>
            <a:srgbClr val="EB9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6677ABB-A8D1-468C-B105-F0C7105F63D2}"/>
              </a:ext>
            </a:extLst>
          </p:cNvPr>
          <p:cNvSpPr/>
          <p:nvPr/>
        </p:nvSpPr>
        <p:spPr>
          <a:xfrm>
            <a:off x="0" y="673608"/>
            <a:ext cx="12186000" cy="72000"/>
          </a:xfrm>
          <a:prstGeom prst="rect">
            <a:avLst/>
          </a:prstGeom>
          <a:solidFill>
            <a:srgbClr val="EB9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8EAA8669-4801-490A-8F6E-BE168DD467EE}"/>
              </a:ext>
            </a:extLst>
          </p:cNvPr>
          <p:cNvPicPr>
            <a:picLocks noChangeAspect="1"/>
          </p:cNvPicPr>
          <p:nvPr/>
        </p:nvPicPr>
        <p:blipFill>
          <a:blip r:embed="rId2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870204" y="57978"/>
            <a:ext cx="4176000" cy="571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383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hf hdr="0"/>
  <p:txStyles>
    <p:titleStyle>
      <a:lvl1pPr algn="l" defTabSz="914400" rtl="0" eaLnBrk="1" latinLnBrk="0" hangingPunct="1">
        <a:lnSpc>
          <a:spcPts val="4000"/>
        </a:lnSpc>
        <a:spcBef>
          <a:spcPct val="0"/>
        </a:spcBef>
        <a:buNone/>
        <a:defRPr sz="3600" b="1" kern="1200">
          <a:solidFill>
            <a:srgbClr val="707678"/>
          </a:solidFill>
          <a:latin typeface="+mj-lt"/>
          <a:ea typeface="+mj-ea"/>
          <a:cs typeface="+mj-cs"/>
        </a:defRPr>
      </a:lvl1pPr>
    </p:titleStyle>
    <p:bodyStyle>
      <a:lvl1pPr marL="219075" indent="-219075" algn="l" defTabSz="914400" rtl="0" eaLnBrk="1" latinLnBrk="0" hangingPunct="1">
        <a:lnSpc>
          <a:spcPts val="2800"/>
        </a:lnSpc>
        <a:spcBef>
          <a:spcPts val="0"/>
        </a:spcBef>
        <a:spcAft>
          <a:spcPts val="120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38150" indent="-201613" algn="l" defTabSz="9144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12775" indent="-174625" algn="l" defTabSz="9144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363" indent="-209550" algn="l" defTabSz="914400" rtl="0" eaLnBrk="1" latinLnBrk="0" hangingPunct="1">
        <a:lnSpc>
          <a:spcPct val="100000"/>
        </a:lnSpc>
        <a:spcBef>
          <a:spcPts val="0"/>
        </a:spcBef>
        <a:spcAft>
          <a:spcPts val="50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79500" indent="-211138" algn="l" defTabSz="914400" rtl="0" eaLnBrk="1" latinLnBrk="0" hangingPunct="1">
        <a:lnSpc>
          <a:spcPct val="100000"/>
        </a:lnSpc>
        <a:spcBef>
          <a:spcPts val="0"/>
        </a:spcBef>
        <a:spcAft>
          <a:spcPts val="50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1" orient="horz" pos="2160">
          <p15:clr>
            <a:srgbClr val="F26B43"/>
          </p15:clr>
        </p15:guide>
        <p15:guide id="14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mbenefits.eu/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21F3181-5CF3-4035-8087-DB01380BFFB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Valuing and communicating the multiple benefits of energy efficiency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584BF1E8-7273-44F5-A00A-942A8520CE6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err="1" smtClean="0"/>
              <a:t>Prof.</a:t>
            </a:r>
            <a:r>
              <a:rPr lang="en-GB" dirty="0" smtClean="0"/>
              <a:t> </a:t>
            </a:r>
            <a:r>
              <a:rPr lang="en-GB" dirty="0" err="1" smtClean="0"/>
              <a:t>Dr</a:t>
            </a:r>
            <a:r>
              <a:rPr lang="en-GB" dirty="0" err="1"/>
              <a:t>.</a:t>
            </a:r>
            <a:r>
              <a:rPr lang="en-GB" dirty="0"/>
              <a:t> Clemens Rohde, </a:t>
            </a:r>
            <a:r>
              <a:rPr lang="en-GB" dirty="0" err="1"/>
              <a:t>Fraunhofer</a:t>
            </a:r>
            <a:r>
              <a:rPr lang="en-GB" dirty="0"/>
              <a:t> </a:t>
            </a:r>
            <a:r>
              <a:rPr lang="en-GB" dirty="0" smtClean="0"/>
              <a:t>ISI</a:t>
            </a:r>
            <a:endParaRPr lang="en-GB" dirty="0"/>
          </a:p>
        </p:txBody>
      </p:sp>
      <p:sp>
        <p:nvSpPr>
          <p:cNvPr id="2" name="Rectangle 1">
            <a:hlinkClick r:id="rId2"/>
            <a:extLst>
              <a:ext uri="{FF2B5EF4-FFF2-40B4-BE49-F238E27FC236}">
                <a16:creationId xmlns:a16="http://schemas.microsoft.com/office/drawing/2014/main" id="{94A473F6-0055-4666-AED8-1DEBA1F892CD}"/>
              </a:ext>
            </a:extLst>
          </p:cNvPr>
          <p:cNvSpPr/>
          <p:nvPr/>
        </p:nvSpPr>
        <p:spPr>
          <a:xfrm>
            <a:off x="9919855" y="157018"/>
            <a:ext cx="1699490" cy="3879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2331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/>
              <a:t>2021-05-11</a:t>
            </a:r>
            <a:endParaRPr lang="en-GB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Clemens Rohde, Fraunhofer ISI</a:t>
            </a:r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D06CB-DF30-4787-A79A-DE15EA1E82C8}" type="slidenum">
              <a:rPr lang="en-GB" smtClean="0"/>
              <a:t>10</a:t>
            </a:fld>
            <a:endParaRPr lang="en-GB"/>
          </a:p>
        </p:txBody>
      </p:sp>
      <p:pic>
        <p:nvPicPr>
          <p:cNvPr id="8" name="Bildobjekt 7" descr="m-benefits_project-at-a-glance_767_1800px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3199" y="952923"/>
            <a:ext cx="10020301" cy="5394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679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 smtClean="0"/>
              <a:t>2021-05-11</a:t>
            </a:r>
            <a:endParaRPr lang="en-GB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Clemens Rohde, Fraunhofer ISI</a:t>
            </a:r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3CED1-0B1F-4E00-82C9-39DDC8388399}" type="slidenum">
              <a:rPr lang="en-GB" smtClean="0"/>
              <a:t>11</a:t>
            </a:fld>
            <a:endParaRPr lang="en-GB"/>
          </a:p>
        </p:txBody>
      </p:sp>
      <p:graphicFrame>
        <p:nvGraphicFramePr>
          <p:cNvPr id="6" name="Objek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6706844"/>
              </p:ext>
            </p:extLst>
          </p:nvPr>
        </p:nvGraphicFramePr>
        <p:xfrm>
          <a:off x="2851606" y="807383"/>
          <a:ext cx="9197975" cy="5599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PHOTO-PAINT" r:id="rId3" imgW="9198720" imgH="5598720" progId="CorelPHOTOPAINT.Image.19">
                  <p:embed/>
                </p:oleObj>
              </mc:Choice>
              <mc:Fallback>
                <p:oleObj name="PHOTO-PAINT" r:id="rId3" imgW="9198720" imgH="5598720" progId="CorelPHOTOPAINT.Image.1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51606" y="807383"/>
                        <a:ext cx="9197975" cy="5599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itel 1"/>
          <p:cNvSpPr txBox="1">
            <a:spLocks/>
          </p:cNvSpPr>
          <p:nvPr/>
        </p:nvSpPr>
        <p:spPr>
          <a:xfrm>
            <a:off x="458634" y="1253685"/>
            <a:ext cx="10198800" cy="10872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ts val="4000"/>
              </a:lnSpc>
              <a:spcBef>
                <a:spcPct val="0"/>
              </a:spcBef>
              <a:buNone/>
              <a:defRPr sz="3600" b="1" kern="1200">
                <a:solidFill>
                  <a:srgbClr val="707678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 smtClean="0"/>
              <a:t>Solar thermal installation </a:t>
            </a:r>
          </a:p>
          <a:p>
            <a:r>
              <a:rPr lang="en-GB" dirty="0" smtClean="0"/>
              <a:t>in a furniture company</a:t>
            </a:r>
            <a:endParaRPr lang="de-DE" dirty="0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8634" y="2373041"/>
            <a:ext cx="3504395" cy="2467796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0705" y="5960193"/>
            <a:ext cx="2968831" cy="344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9592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 smtClean="0"/>
              <a:t>2021-05-11</a:t>
            </a:r>
            <a:endParaRPr lang="en-GB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Clemens Rohde, Fraunhofer ISI</a:t>
            </a:r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3CED1-0B1F-4E00-82C9-39DDC8388399}" type="slidenum">
              <a:rPr lang="en-GB" smtClean="0"/>
              <a:t>12</a:t>
            </a:fld>
            <a:endParaRPr lang="en-GB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5673" y="911733"/>
            <a:ext cx="7963450" cy="5379202"/>
          </a:xfrm>
          <a:prstGeom prst="rect">
            <a:avLst/>
          </a:prstGeom>
        </p:spPr>
      </p:pic>
      <p:sp>
        <p:nvSpPr>
          <p:cNvPr id="6" name="Titel 1"/>
          <p:cNvSpPr txBox="1">
            <a:spLocks/>
          </p:cNvSpPr>
          <p:nvPr/>
        </p:nvSpPr>
        <p:spPr>
          <a:xfrm>
            <a:off x="458634" y="1253685"/>
            <a:ext cx="10198800" cy="10872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ts val="4000"/>
              </a:lnSpc>
              <a:spcBef>
                <a:spcPct val="0"/>
              </a:spcBef>
              <a:buNone/>
              <a:defRPr sz="3600" b="1" kern="1200">
                <a:solidFill>
                  <a:srgbClr val="707678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 err="1"/>
              <a:t>Electrification</a:t>
            </a:r>
            <a:r>
              <a:rPr lang="de-DE" dirty="0"/>
              <a:t> of </a:t>
            </a:r>
            <a:endParaRPr lang="de-DE" dirty="0" smtClean="0"/>
          </a:p>
          <a:p>
            <a:r>
              <a:rPr lang="de-DE" dirty="0" err="1" smtClean="0"/>
              <a:t>compression</a:t>
            </a:r>
            <a:r>
              <a:rPr lang="de-DE" dirty="0" smtClean="0"/>
              <a:t> </a:t>
            </a:r>
            <a:r>
              <a:rPr lang="de-DE" dirty="0" err="1"/>
              <a:t>system</a:t>
            </a:r>
            <a:endParaRPr lang="de-DE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634" y="2580350"/>
            <a:ext cx="4426404" cy="1918565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592" y="5735782"/>
            <a:ext cx="3717654" cy="555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8183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 smtClean="0"/>
              <a:t>2021-05-11</a:t>
            </a:r>
            <a:endParaRPr lang="en-GB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Clemens Rohde, Fraunhofer ISI</a:t>
            </a:r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3CED1-0B1F-4E00-82C9-39DDC8388399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79592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Questions?</a:t>
            </a:r>
            <a:endParaRPr lang="en-GB" dirty="0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/>
              <a:t>2021-05-11</a:t>
            </a:r>
            <a:endParaRPr lang="en-GB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Clemens Rohde, Fraunhofer ISI</a:t>
            </a:r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D06CB-DF30-4787-A79A-DE15EA1E82C8}" type="slidenum">
              <a:rPr lang="en-GB" smtClean="0"/>
              <a:t>14</a:t>
            </a:fld>
            <a:endParaRPr lang="en-GB"/>
          </a:p>
        </p:txBody>
      </p:sp>
      <p:sp>
        <p:nvSpPr>
          <p:cNvPr id="7" name="Textplatzhalt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5612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D0DE77FE-D943-214F-8CAB-3941E2A017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/>
              <a:t>2021-05-11</a:t>
            </a:r>
            <a:endParaRPr lang="en-GB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CC28F88A-DD36-E341-9FD5-DDDAFB1027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Clemens Rohde, Fraunhofer ISI</a:t>
            </a:r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99DC97DD-4B12-424B-9D9D-41D8C4CC5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3CED1-0B1F-4E00-82C9-39DDC8388399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550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Our goal: Make energy efficiency strategic!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 smtClean="0"/>
              <a:t>2021-05-11</a:t>
            </a:r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Clemens Rohde, Fraunhofer ISI</a:t>
            </a:r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3CED1-0B1F-4E00-82C9-39DDC8388399}" type="slidenum">
              <a:rPr lang="en-GB" smtClean="0"/>
              <a:t>3</a:t>
            </a:fld>
            <a:endParaRPr lang="en-GB"/>
          </a:p>
        </p:txBody>
      </p:sp>
      <p:pic>
        <p:nvPicPr>
          <p:cNvPr id="9" name="Platshållare för innehåll 6" descr="m-benefits_value_801_all_1800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7" t="5649" r="1211" b="6403"/>
          <a:stretch/>
        </p:blipFill>
        <p:spPr>
          <a:xfrm>
            <a:off x="2169536" y="2470150"/>
            <a:ext cx="7832291" cy="3481388"/>
          </a:xfrm>
        </p:spPr>
      </p:pic>
    </p:spTree>
    <p:extLst>
      <p:ext uri="{BB962C8B-B14F-4D97-AF65-F5344CB8AC3E}">
        <p14:creationId xmlns:p14="http://schemas.microsoft.com/office/powerpoint/2010/main" val="4112284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Training and tools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 smtClean="0"/>
              <a:t>2021-05-11</a:t>
            </a:r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Clemens Rohde, Fraunhofer ISI</a:t>
            </a:r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3CED1-0B1F-4E00-82C9-39DDC8388399}" type="slidenum">
              <a:rPr lang="en-GB" smtClean="0"/>
              <a:t>4</a:t>
            </a:fld>
            <a:endParaRPr lang="en-GB"/>
          </a:p>
        </p:txBody>
      </p:sp>
      <p:sp>
        <p:nvSpPr>
          <p:cNvPr id="7" name="Platshållare för innehåll 7"/>
          <p:cNvSpPr txBox="1">
            <a:spLocks/>
          </p:cNvSpPr>
          <p:nvPr/>
        </p:nvSpPr>
        <p:spPr>
          <a:xfrm>
            <a:off x="986400" y="2469600"/>
            <a:ext cx="4809600" cy="34812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19075" indent="-219075" algn="l" defTabSz="914400" rtl="0" eaLnBrk="1" latinLnBrk="0" hangingPunct="1">
              <a:lnSpc>
                <a:spcPts val="28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38150" indent="-2016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61277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868363" indent="-2095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079500" indent="-2111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mtClean="0"/>
              <a:t>Toolkits</a:t>
            </a:r>
          </a:p>
          <a:p>
            <a:pPr lvl="1"/>
            <a:r>
              <a:rPr lang="en-GB" smtClean="0"/>
              <a:t>Standard analysis and evaluation methods</a:t>
            </a:r>
          </a:p>
          <a:p>
            <a:pPr lvl="1"/>
            <a:r>
              <a:rPr lang="en-GB" smtClean="0"/>
              <a:t>Strategic communication tools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mtClean="0"/>
              <a:t>Training</a:t>
            </a:r>
          </a:p>
          <a:p>
            <a:pPr lvl="1"/>
            <a:r>
              <a:rPr lang="en-GB" smtClean="0"/>
              <a:t>In-person</a:t>
            </a:r>
          </a:p>
          <a:p>
            <a:pPr lvl="1"/>
            <a:r>
              <a:rPr lang="en-GB" smtClean="0"/>
              <a:t>Webinars</a:t>
            </a:r>
          </a:p>
          <a:p>
            <a:pPr lvl="1"/>
            <a:r>
              <a:rPr lang="en-GB" smtClean="0"/>
              <a:t>Practice: Serious Game!</a:t>
            </a:r>
          </a:p>
          <a:p>
            <a:pPr marL="236537" lvl="1" indent="0">
              <a:buFont typeface="Arial" panose="020B0604020202020204" pitchFamily="34" charset="0"/>
              <a:buNone/>
            </a:pPr>
            <a:endParaRPr lang="en-GB" dirty="0"/>
          </a:p>
        </p:txBody>
      </p:sp>
      <p:pic>
        <p:nvPicPr>
          <p:cNvPr id="8" name="Platshållare för innehåll 9" descr="M-Bens-Two-Guys-Discuss-Desk@2x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58" r="21758"/>
          <a:stretch>
            <a:fillRect/>
          </a:stretch>
        </p:blipFill>
        <p:spPr>
          <a:xfrm>
            <a:off x="6392863" y="2470150"/>
            <a:ext cx="4810125" cy="3481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4209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Pilot projects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986400" y="2469600"/>
            <a:ext cx="5877538" cy="3481200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Target: 50 European firms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Scope</a:t>
            </a:r>
            <a:r>
              <a:rPr lang="en-GB" dirty="0"/>
              <a:t>: Analyse, quantify, communicate and evaluate</a:t>
            </a:r>
          </a:p>
          <a:p>
            <a:pPr lvl="1"/>
            <a:r>
              <a:rPr lang="en-GB" dirty="0"/>
              <a:t>Analyse: Business model, operations, energy services</a:t>
            </a:r>
          </a:p>
          <a:p>
            <a:pPr lvl="1"/>
            <a:r>
              <a:rPr lang="en-GB" dirty="0"/>
              <a:t>Quantify: Multiple benefits of e-saving action</a:t>
            </a:r>
          </a:p>
          <a:p>
            <a:pPr lvl="1"/>
            <a:r>
              <a:rPr lang="en-GB" dirty="0"/>
              <a:t>Communicate and evaluate: Competitive impacts</a:t>
            </a:r>
          </a:p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 smtClean="0"/>
              <a:t>2021-05-11</a:t>
            </a:r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Clemens Rohde, Fraunhofer ISI</a:t>
            </a:r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3CED1-0B1F-4E00-82C9-39DDC8388399}" type="slidenum">
              <a:rPr lang="en-GB" smtClean="0"/>
              <a:t>5</a:t>
            </a:fld>
            <a:endParaRPr lang="en-GB"/>
          </a:p>
        </p:txBody>
      </p:sp>
      <p:pic>
        <p:nvPicPr>
          <p:cNvPr id="7" name="Platshållare för innehåll 9" descr="M-Bens-Building-construction@2x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52" r="18552"/>
          <a:stretch>
            <a:fillRect/>
          </a:stretch>
        </p:blipFill>
        <p:spPr>
          <a:xfrm>
            <a:off x="7122886" y="2811600"/>
            <a:ext cx="4471988" cy="2906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6897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Why aren’t companies investing in efficiency?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986400" y="2469600"/>
            <a:ext cx="4143740" cy="3481200"/>
          </a:xfrm>
        </p:spPr>
        <p:txBody>
          <a:bodyPr>
            <a:normAutofit fontScale="77500" lnSpcReduction="20000"/>
          </a:bodyPr>
          <a:lstStyle/>
          <a:p>
            <a:r>
              <a:rPr lang="en-GB" b="0" dirty="0"/>
              <a:t>Energy efficiency is not considered strategic!</a:t>
            </a:r>
          </a:p>
          <a:p>
            <a:pPr marL="0" indent="0">
              <a:buNone/>
            </a:pPr>
            <a:r>
              <a:rPr lang="en-GB" i="1" dirty="0"/>
              <a:t>The cultural disconnect</a:t>
            </a:r>
          </a:p>
          <a:p>
            <a:pPr marL="285750" indent="-285750">
              <a:buFont typeface="Arial"/>
              <a:buChar char="•"/>
            </a:pPr>
            <a:r>
              <a:rPr lang="en-GB" b="0" dirty="0"/>
              <a:t>Energy engineers: focus on energy savings, energy costs, and financial payback</a:t>
            </a:r>
          </a:p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GB" b="0" dirty="0"/>
              <a:t>Investment committees ask: What are the strategic impacts of the project on the business</a:t>
            </a:r>
            <a:r>
              <a:rPr lang="en-GB" b="0" dirty="0" smtClean="0"/>
              <a:t>?</a:t>
            </a:r>
            <a:endParaRPr lang="de-DE" b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 smtClean="0"/>
              <a:t>2021-05-11</a:t>
            </a:r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Clemens Rohde, Fraunhofer ISI</a:t>
            </a:r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3CED1-0B1F-4E00-82C9-39DDC8388399}" type="slidenum">
              <a:rPr lang="en-GB" smtClean="0"/>
              <a:t>6</a:t>
            </a:fld>
            <a:endParaRPr lang="en-GB"/>
          </a:p>
        </p:txBody>
      </p:sp>
      <p:pic>
        <p:nvPicPr>
          <p:cNvPr id="7" name="Platshållare för bild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" t="1386" r="1356" b="2253"/>
          <a:stretch/>
        </p:blipFill>
        <p:spPr>
          <a:xfrm>
            <a:off x="5219700" y="2336800"/>
            <a:ext cx="6553200" cy="3530600"/>
          </a:xfrm>
          <a:prstGeom prst="rect">
            <a:avLst/>
          </a:prstGeom>
        </p:spPr>
      </p:pic>
      <p:sp>
        <p:nvSpPr>
          <p:cNvPr id="10" name="Platshållare för text 8"/>
          <p:cNvSpPr txBox="1">
            <a:spLocks/>
          </p:cNvSpPr>
          <p:nvPr/>
        </p:nvSpPr>
        <p:spPr>
          <a:xfrm>
            <a:off x="986400" y="3860800"/>
            <a:ext cx="3966600" cy="1683600"/>
          </a:xfrm>
          <a:prstGeom prst="rect">
            <a:avLst/>
          </a:prstGeom>
        </p:spPr>
        <p:txBody>
          <a:bodyPr/>
          <a:lstStyle>
            <a:lvl1pPr marL="219075" indent="-219075" algn="l" defTabSz="914400" rtl="0" eaLnBrk="1" latinLnBrk="0" hangingPunct="1">
              <a:lnSpc>
                <a:spcPts val="28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8150" indent="-2016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1277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363" indent="-2095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79500" indent="-2111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412998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Approach in a nutshell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 smtClean="0"/>
              <a:t>2021-05-11</a:t>
            </a:r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Clemens Rohde, Fraunhofer ISI</a:t>
            </a:r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3CED1-0B1F-4E00-82C9-39DDC8388399}" type="slidenum">
              <a:rPr lang="en-GB" smtClean="0"/>
              <a:t>7</a:t>
            </a:fld>
            <a:endParaRPr lang="en-GB"/>
          </a:p>
        </p:txBody>
      </p:sp>
      <p:pic>
        <p:nvPicPr>
          <p:cNvPr id="7" name="Platshållare för innehåll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549" y="2470150"/>
            <a:ext cx="8514264" cy="3481388"/>
          </a:xfrm>
        </p:spPr>
      </p:pic>
    </p:spTree>
    <p:extLst>
      <p:ext uri="{BB962C8B-B14F-4D97-AF65-F5344CB8AC3E}">
        <p14:creationId xmlns:p14="http://schemas.microsoft.com/office/powerpoint/2010/main" val="4191712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Multiple Benefits process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 smtClean="0"/>
              <a:t>2021-05-11</a:t>
            </a:r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Clemens Rohde, Fraunhofer ISI</a:t>
            </a:r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3CED1-0B1F-4E00-82C9-39DDC8388399}" type="slidenum">
              <a:rPr lang="en-GB" smtClean="0"/>
              <a:t>8</a:t>
            </a:fld>
            <a:endParaRPr lang="en-GB"/>
          </a:p>
        </p:txBody>
      </p:sp>
      <p:pic>
        <p:nvPicPr>
          <p:cNvPr id="12" name="Bildobjekt 2">
            <a:extLst>
              <a:ext uri="{FF2B5EF4-FFF2-40B4-BE49-F238E27FC236}">
                <a16:creationId xmlns:a16="http://schemas.microsoft.com/office/drawing/2014/main" id="{3852A02F-54C8-6B4E-B029-B80EFB92F0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00" y="1900135"/>
            <a:ext cx="8713590" cy="4360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6335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/>
              <a:t>2021-05-11</a:t>
            </a:r>
            <a:endParaRPr lang="en-GB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Clemens Rohde, Fraunhofer ISI</a:t>
            </a:r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D06CB-DF30-4787-A79A-DE15EA1E82C8}" type="slidenum">
              <a:rPr lang="en-GB" smtClean="0"/>
              <a:t>9</a:t>
            </a:fld>
            <a:endParaRPr lang="en-GB"/>
          </a:p>
        </p:txBody>
      </p:sp>
      <p:pic>
        <p:nvPicPr>
          <p:cNvPr id="7" name="Bildobjekt 6">
            <a:extLst>
              <a:ext uri="{FF2B5EF4-FFF2-40B4-BE49-F238E27FC236}">
                <a16:creationId xmlns:a16="http://schemas.microsoft.com/office/drawing/2014/main" id="{430A543F-6C17-0543-9121-9B5708F1C6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752" y="1072904"/>
            <a:ext cx="8506080" cy="535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47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benefits PPT">
  <a:themeElements>
    <a:clrScheme name="Multiple benefit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B9400"/>
      </a:accent1>
      <a:accent2>
        <a:srgbClr val="C8C9BD"/>
      </a:accent2>
      <a:accent3>
        <a:srgbClr val="A9ACA1"/>
      </a:accent3>
      <a:accent4>
        <a:srgbClr val="C3D798"/>
      </a:accent4>
      <a:accent5>
        <a:srgbClr val="ECE789"/>
      </a:accent5>
      <a:accent6>
        <a:srgbClr val="80A6D8"/>
      </a:accent6>
      <a:hlink>
        <a:srgbClr val="000000"/>
      </a:hlink>
      <a:folHlink>
        <a:srgbClr val="000000"/>
      </a:folHlink>
    </a:clrScheme>
    <a:fontScheme name="ECEEE">
      <a:majorFont>
        <a:latin typeface="Arial"/>
        <a:ea typeface=""/>
        <a:cs typeface=""/>
      </a:majorFont>
      <a:minorFont>
        <a:latin typeface="Georg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benefits.potx" id="{6A32B558-83D5-4B5E-A855-E71580C8B1E4}" vid="{4650D1EF-8529-411C-B57C-23A7749AD50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242</Words>
  <Application>Microsoft Office PowerPoint</Application>
  <PresentationFormat>Breitbild</PresentationFormat>
  <Paragraphs>69</Paragraphs>
  <Slides>14</Slides>
  <Notes>0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19" baseType="lpstr">
      <vt:lpstr>Arial</vt:lpstr>
      <vt:lpstr>Calibri</vt:lpstr>
      <vt:lpstr>Georgia</vt:lpstr>
      <vt:lpstr>Mbenefits PPT</vt:lpstr>
      <vt:lpstr>Corel PHOTO-PAINT 2017 Image</vt:lpstr>
      <vt:lpstr>Valuing and communicating the multiple benefits of energy efficiency</vt:lpstr>
      <vt:lpstr>PowerPoint-Präsentation</vt:lpstr>
      <vt:lpstr>Our goal: Make energy efficiency strategic!</vt:lpstr>
      <vt:lpstr>Training and tools</vt:lpstr>
      <vt:lpstr>Pilot projects</vt:lpstr>
      <vt:lpstr>Why aren’t companies investing in efficiency?</vt:lpstr>
      <vt:lpstr>Approach in a nutshell</vt:lpstr>
      <vt:lpstr>Multiple Benefits process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Questions?</vt:lpstr>
    </vt:vector>
  </TitlesOfParts>
  <Company>ECEEE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Rohde, Clemens</dc:creator>
  <cp:lastModifiedBy>Rohde, Clemens</cp:lastModifiedBy>
  <cp:revision>50</cp:revision>
  <dcterms:created xsi:type="dcterms:W3CDTF">2018-09-17T12:19:11Z</dcterms:created>
  <dcterms:modified xsi:type="dcterms:W3CDTF">2021-05-20T08:49:49Z</dcterms:modified>
</cp:coreProperties>
</file>