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99" r:id="rId3"/>
    <p:sldId id="271" r:id="rId4"/>
    <p:sldId id="274" r:id="rId5"/>
    <p:sldId id="270" r:id="rId6"/>
    <p:sldId id="272" r:id="rId7"/>
    <p:sldId id="301" r:id="rId8"/>
    <p:sldId id="309" r:id="rId9"/>
    <p:sldId id="310" r:id="rId10"/>
    <p:sldId id="311" r:id="rId11"/>
    <p:sldId id="312" r:id="rId12"/>
    <p:sldId id="313" r:id="rId13"/>
    <p:sldId id="316" r:id="rId14"/>
    <p:sldId id="265" r:id="rId15"/>
    <p:sldId id="314" r:id="rId16"/>
    <p:sldId id="304" r:id="rId17"/>
    <p:sldId id="277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o Brito Jorge @ GoParity" initials="NBJ@G" lastIdx="2" clrIdx="0">
    <p:extLst>
      <p:ext uri="{19B8F6BF-5375-455C-9EA6-DF929625EA0E}">
        <p15:presenceInfo xmlns:p15="http://schemas.microsoft.com/office/powerpoint/2012/main" userId="Nuno Brito Jorge @ GoPari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F72"/>
    <a:srgbClr val="278A9B"/>
    <a:srgbClr val="2A95A7"/>
    <a:srgbClr val="00C790"/>
    <a:srgbClr val="F2F2F2"/>
    <a:srgbClr val="309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[Tabela Pipeline_Resumo_v1.xlsx]Pivots Tables!Tabela Dinâmica10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 b="1" dirty="0"/>
              <a:t>Initial Pipeline (# projects)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PT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'Pivots Tables'!$N$3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'Pivots Tables'!$M$4:$M$16</c:f>
              <c:multiLvlStrCache>
                <c:ptCount val="9"/>
                <c:lvl>
                  <c:pt idx="0">
                    <c:v>Central Admin</c:v>
                  </c:pt>
                  <c:pt idx="1">
                    <c:v>Local Admin</c:v>
                  </c:pt>
                  <c:pt idx="2">
                    <c:v>Private Social Care</c:v>
                  </c:pt>
                  <c:pt idx="3">
                    <c:v>SME</c:v>
                  </c:pt>
                  <c:pt idx="4">
                    <c:v>Central Admin</c:v>
                  </c:pt>
                  <c:pt idx="5">
                    <c:v>Local Admin</c:v>
                  </c:pt>
                  <c:pt idx="6">
                    <c:v>Private Social Care</c:v>
                  </c:pt>
                  <c:pt idx="7">
                    <c:v>Central Admin</c:v>
                  </c:pt>
                  <c:pt idx="8">
                    <c:v>Local Admin</c:v>
                  </c:pt>
                </c:lvl>
                <c:lvl>
                  <c:pt idx="0">
                    <c:v>Buildings</c:v>
                  </c:pt>
                  <c:pt idx="4">
                    <c:v>Fleet</c:v>
                  </c:pt>
                  <c:pt idx="7">
                    <c:v>Public Lighting</c:v>
                  </c:pt>
                </c:lvl>
              </c:multiLvlStrCache>
            </c:multiLvlStrRef>
          </c:cat>
          <c:val>
            <c:numRef>
              <c:f>'Pivots Tables'!$N$4:$N$16</c:f>
              <c:numCache>
                <c:formatCode>#,##0</c:formatCode>
                <c:ptCount val="9"/>
                <c:pt idx="0">
                  <c:v>11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E-4E95-8695-9EE6BE76E6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124048"/>
        <c:axId val="152669376"/>
      </c:barChart>
      <c:catAx>
        <c:axId val="14712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152669376"/>
        <c:crosses val="autoZero"/>
        <c:auto val="1"/>
        <c:lblAlgn val="ctr"/>
        <c:lblOffset val="100"/>
        <c:noMultiLvlLbl val="0"/>
      </c:catAx>
      <c:valAx>
        <c:axId val="1526693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712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P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2" name="Shape 6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Mariana tá a fazer os cálculos de pipeline agregado</a:t>
            </a:r>
          </a:p>
        </p:txBody>
      </p:sp>
    </p:spTree>
    <p:extLst>
      <p:ext uri="{BB962C8B-B14F-4D97-AF65-F5344CB8AC3E}">
        <p14:creationId xmlns:p14="http://schemas.microsoft.com/office/powerpoint/2010/main" val="101948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136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8B097-82DE-47D1-94B6-25A3EC28C7F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6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8B097-82DE-47D1-94B6-25A3EC28C7F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448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0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620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Рисунок 6"/>
          <p:cNvSpPr>
            <a:spLocks noGrp="1"/>
          </p:cNvSpPr>
          <p:nvPr>
            <p:ph type="pic" sz="quarter" idx="13"/>
          </p:nvPr>
        </p:nvSpPr>
        <p:spPr>
          <a:xfrm>
            <a:off x="4176712" y="2433305"/>
            <a:ext cx="3711694" cy="20732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3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88406" y="2433305"/>
            <a:ext cx="4303595" cy="20732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Рисунок 6"/>
          <p:cNvSpPr>
            <a:spLocks noGrp="1"/>
          </p:cNvSpPr>
          <p:nvPr>
            <p:ph type="pic" sz="quarter" idx="15"/>
          </p:nvPr>
        </p:nvSpPr>
        <p:spPr>
          <a:xfrm>
            <a:off x="0" y="2433305"/>
            <a:ext cx="4176713" cy="20732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5" name="TextBox 1"/>
          <p:cNvSpPr txBox="1"/>
          <p:nvPr/>
        </p:nvSpPr>
        <p:spPr>
          <a:xfrm>
            <a:off x="5510157" y="6356716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176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177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Рисунок 10"/>
          <p:cNvSpPr>
            <a:spLocks noGrp="1"/>
          </p:cNvSpPr>
          <p:nvPr>
            <p:ph type="pic" idx="13"/>
          </p:nvPr>
        </p:nvSpPr>
        <p:spPr>
          <a:xfrm>
            <a:off x="4733240" y="-11740"/>
            <a:ext cx="7455073" cy="6888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6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263563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87" name="Прямая соединительная линия 5"/>
          <p:cNvSpPr/>
          <p:nvPr/>
        </p:nvSpPr>
        <p:spPr>
          <a:xfrm flipH="1">
            <a:off x="487126" y="1717277"/>
            <a:ext cx="3418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TextBox 1"/>
          <p:cNvSpPr txBox="1"/>
          <p:nvPr/>
        </p:nvSpPr>
        <p:spPr>
          <a:xfrm>
            <a:off x="323188" y="6428868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189" name="TextBox 6"/>
          <p:cNvSpPr txBox="1"/>
          <p:nvPr/>
        </p:nvSpPr>
        <p:spPr>
          <a:xfrm>
            <a:off x="3168183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190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Рисунок 10"/>
          <p:cNvSpPr>
            <a:spLocks noGrp="1"/>
          </p:cNvSpPr>
          <p:nvPr>
            <p:ph type="pic" idx="13"/>
          </p:nvPr>
        </p:nvSpPr>
        <p:spPr>
          <a:xfrm>
            <a:off x="4733240" y="-11740"/>
            <a:ext cx="7455073" cy="6888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8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263563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99" name="Прямая соединительная линия 5"/>
          <p:cNvSpPr/>
          <p:nvPr/>
        </p:nvSpPr>
        <p:spPr>
          <a:xfrm flipH="1">
            <a:off x="487126" y="1717277"/>
            <a:ext cx="3418" cy="472240"/>
          </a:xfrm>
          <a:prstGeom prst="line">
            <a:avLst/>
          </a:prstGeom>
          <a:ln w="19050">
            <a:solidFill>
              <a:srgbClr val="3B383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TextBox 1"/>
          <p:cNvSpPr txBox="1"/>
          <p:nvPr/>
        </p:nvSpPr>
        <p:spPr>
          <a:xfrm>
            <a:off x="323188" y="6428868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201" name="TextBox 6"/>
          <p:cNvSpPr txBox="1"/>
          <p:nvPr/>
        </p:nvSpPr>
        <p:spPr>
          <a:xfrm>
            <a:off x="3168183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202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Рисунок 2"/>
          <p:cNvSpPr>
            <a:spLocks noGrp="1"/>
          </p:cNvSpPr>
          <p:nvPr>
            <p:ph type="pic" idx="13"/>
          </p:nvPr>
        </p:nvSpPr>
        <p:spPr>
          <a:xfrm>
            <a:off x="5390865" y="0"/>
            <a:ext cx="680113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Рисунок 2"/>
          <p:cNvSpPr>
            <a:spLocks noGrp="1"/>
          </p:cNvSpPr>
          <p:nvPr>
            <p:ph type="pic" sz="quarter" idx="14"/>
          </p:nvPr>
        </p:nvSpPr>
        <p:spPr>
          <a:xfrm>
            <a:off x="7392537" y="1924336"/>
            <a:ext cx="2797791" cy="2834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1" name="TextBox 1"/>
          <p:cNvSpPr txBox="1"/>
          <p:nvPr/>
        </p:nvSpPr>
        <p:spPr>
          <a:xfrm>
            <a:off x="323188" y="6428868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212" name="TextBox 6"/>
          <p:cNvSpPr txBox="1"/>
          <p:nvPr/>
        </p:nvSpPr>
        <p:spPr>
          <a:xfrm>
            <a:off x="3168183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213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34" name="Прямая соединительная линия 3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Рисунок 8"/>
          <p:cNvSpPr>
            <a:spLocks noGrp="1"/>
          </p:cNvSpPr>
          <p:nvPr>
            <p:ph type="pic" sz="quarter" idx="13"/>
          </p:nvPr>
        </p:nvSpPr>
        <p:spPr>
          <a:xfrm>
            <a:off x="5399134" y="1828450"/>
            <a:ext cx="2212066" cy="3201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6" name="Рисунок 8"/>
          <p:cNvSpPr>
            <a:spLocks noGrp="1"/>
          </p:cNvSpPr>
          <p:nvPr>
            <p:ph type="pic" sz="quarter" idx="14"/>
          </p:nvPr>
        </p:nvSpPr>
        <p:spPr>
          <a:xfrm>
            <a:off x="7057828" y="1828450"/>
            <a:ext cx="2212067" cy="3201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7" name="Рисунок 8"/>
          <p:cNvSpPr>
            <a:spLocks noGrp="1"/>
          </p:cNvSpPr>
          <p:nvPr>
            <p:ph type="pic" sz="quarter" idx="15"/>
          </p:nvPr>
        </p:nvSpPr>
        <p:spPr>
          <a:xfrm>
            <a:off x="8705232" y="1828450"/>
            <a:ext cx="2212067" cy="3201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8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239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240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681371" y="1996551"/>
            <a:ext cx="2212066" cy="3201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460384" y="1286685"/>
            <a:ext cx="2212067" cy="3201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9" name="Рисунок 8"/>
          <p:cNvSpPr>
            <a:spLocks noGrp="1"/>
          </p:cNvSpPr>
          <p:nvPr>
            <p:ph type="pic" sz="quarter" idx="15"/>
          </p:nvPr>
        </p:nvSpPr>
        <p:spPr>
          <a:xfrm>
            <a:off x="4999501" y="1996549"/>
            <a:ext cx="2212067" cy="3201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0" name="Рисунок 8"/>
          <p:cNvSpPr>
            <a:spLocks noGrp="1"/>
          </p:cNvSpPr>
          <p:nvPr>
            <p:ph type="pic" sz="quarter" idx="16"/>
          </p:nvPr>
        </p:nvSpPr>
        <p:spPr>
          <a:xfrm>
            <a:off x="6778514" y="1286685"/>
            <a:ext cx="2212067" cy="3201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1" name="Рисунок 8"/>
          <p:cNvSpPr>
            <a:spLocks noGrp="1"/>
          </p:cNvSpPr>
          <p:nvPr>
            <p:ph type="pic" sz="quarter" idx="17"/>
          </p:nvPr>
        </p:nvSpPr>
        <p:spPr>
          <a:xfrm>
            <a:off x="8317633" y="1996549"/>
            <a:ext cx="2212067" cy="3201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2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253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254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Рисунок 2"/>
          <p:cNvSpPr>
            <a:spLocks noGrp="1"/>
          </p:cNvSpPr>
          <p:nvPr>
            <p:ph type="pic" idx="13"/>
          </p:nvPr>
        </p:nvSpPr>
        <p:spPr>
          <a:xfrm>
            <a:off x="0" y="0"/>
            <a:ext cx="610001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4" name="Рисунок 4"/>
          <p:cNvSpPr>
            <a:spLocks noGrp="1"/>
          </p:cNvSpPr>
          <p:nvPr>
            <p:ph type="pic" sz="quarter" idx="14"/>
          </p:nvPr>
        </p:nvSpPr>
        <p:spPr>
          <a:xfrm>
            <a:off x="6653462" y="354562"/>
            <a:ext cx="1455989" cy="18995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5" name="Рисунок 4"/>
          <p:cNvSpPr>
            <a:spLocks noGrp="1"/>
          </p:cNvSpPr>
          <p:nvPr>
            <p:ph type="pic" sz="quarter" idx="15"/>
          </p:nvPr>
        </p:nvSpPr>
        <p:spPr>
          <a:xfrm>
            <a:off x="6653462" y="2495251"/>
            <a:ext cx="1455989" cy="18995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6" name="Рисунок 4"/>
          <p:cNvSpPr>
            <a:spLocks noGrp="1"/>
          </p:cNvSpPr>
          <p:nvPr>
            <p:ph type="pic" sz="quarter" idx="16"/>
          </p:nvPr>
        </p:nvSpPr>
        <p:spPr>
          <a:xfrm>
            <a:off x="6653462" y="4635941"/>
            <a:ext cx="1455989" cy="18995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7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298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sp>
        <p:nvSpPr>
          <p:cNvPr id="29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Рисунок 7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2933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7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30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Рисунок 2"/>
          <p:cNvSpPr>
            <a:spLocks noGrp="1"/>
          </p:cNvSpPr>
          <p:nvPr>
            <p:ph type="pic" sz="quarter" idx="13"/>
          </p:nvPr>
        </p:nvSpPr>
        <p:spPr>
          <a:xfrm>
            <a:off x="7283471" y="1752598"/>
            <a:ext cx="2197769" cy="21977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6826" y="1752598"/>
            <a:ext cx="2197769" cy="21977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" name="Рисунок 2"/>
          <p:cNvSpPr>
            <a:spLocks noGrp="1"/>
          </p:cNvSpPr>
          <p:nvPr>
            <p:ph type="pic" sz="quarter" idx="15"/>
          </p:nvPr>
        </p:nvSpPr>
        <p:spPr>
          <a:xfrm>
            <a:off x="4503173" y="1010888"/>
            <a:ext cx="3232013" cy="32320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8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319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320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Рисунок 6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3097499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0" name="Рисунок 6"/>
          <p:cNvSpPr>
            <a:spLocks noGrp="1"/>
          </p:cNvSpPr>
          <p:nvPr>
            <p:ph type="pic" sz="half" idx="14"/>
          </p:nvPr>
        </p:nvSpPr>
        <p:spPr>
          <a:xfrm>
            <a:off x="3097498" y="0"/>
            <a:ext cx="3001964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1" name="Рисунок 6"/>
          <p:cNvSpPr>
            <a:spLocks noGrp="1"/>
          </p:cNvSpPr>
          <p:nvPr>
            <p:ph type="pic" sz="half" idx="15"/>
          </p:nvPr>
        </p:nvSpPr>
        <p:spPr>
          <a:xfrm>
            <a:off x="6099462" y="0"/>
            <a:ext cx="311787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2" name="Рисунок 6"/>
          <p:cNvSpPr>
            <a:spLocks noGrp="1"/>
          </p:cNvSpPr>
          <p:nvPr>
            <p:ph type="pic" sz="half" idx="16"/>
          </p:nvPr>
        </p:nvSpPr>
        <p:spPr>
          <a:xfrm>
            <a:off x="9217332" y="0"/>
            <a:ext cx="297466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"/>
          <p:cNvSpPr txBox="1"/>
          <p:nvPr/>
        </p:nvSpPr>
        <p:spPr>
          <a:xfrm>
            <a:off x="5510157" y="6470109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pic>
        <p:nvPicPr>
          <p:cNvPr id="56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51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Рисунок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304800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9" name="Рисунок 6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304800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0" name="Рисунок 6"/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304800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1" name="Рисунок 6"/>
          <p:cNvSpPr>
            <a:spLocks noGrp="1"/>
          </p:cNvSpPr>
          <p:nvPr>
            <p:ph type="pic" sz="quarter" idx="16"/>
          </p:nvPr>
        </p:nvSpPr>
        <p:spPr>
          <a:xfrm>
            <a:off x="9144000" y="3429000"/>
            <a:ext cx="304800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2" name="TextBox 1"/>
          <p:cNvSpPr txBox="1"/>
          <p:nvPr/>
        </p:nvSpPr>
        <p:spPr>
          <a:xfrm>
            <a:off x="323188" y="6428868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363" name="TextBox 6"/>
          <p:cNvSpPr txBox="1"/>
          <p:nvPr/>
        </p:nvSpPr>
        <p:spPr>
          <a:xfrm>
            <a:off x="3168183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364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Рисунок 6"/>
          <p:cNvSpPr>
            <a:spLocks noGrp="1"/>
          </p:cNvSpPr>
          <p:nvPr>
            <p:ph type="pic" idx="13"/>
          </p:nvPr>
        </p:nvSpPr>
        <p:spPr>
          <a:xfrm>
            <a:off x="1603237" y="0"/>
            <a:ext cx="507027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3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74" name="Прямая соединительная линия 22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5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376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Рисунок 8"/>
          <p:cNvSpPr>
            <a:spLocks noGrp="1"/>
          </p:cNvSpPr>
          <p:nvPr>
            <p:ph type="pic" sz="quarter" idx="13"/>
          </p:nvPr>
        </p:nvSpPr>
        <p:spPr>
          <a:xfrm>
            <a:off x="1474902" y="2178705"/>
            <a:ext cx="2068205" cy="19792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4" name="Рисунок 8"/>
          <p:cNvSpPr>
            <a:spLocks noGrp="1"/>
          </p:cNvSpPr>
          <p:nvPr>
            <p:ph type="pic" sz="quarter" idx="14"/>
          </p:nvPr>
        </p:nvSpPr>
        <p:spPr>
          <a:xfrm>
            <a:off x="4893440" y="2178705"/>
            <a:ext cx="2068205" cy="19792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5" name="Рисунок 8"/>
          <p:cNvSpPr>
            <a:spLocks noGrp="1"/>
          </p:cNvSpPr>
          <p:nvPr>
            <p:ph type="pic" sz="quarter" idx="15"/>
          </p:nvPr>
        </p:nvSpPr>
        <p:spPr>
          <a:xfrm>
            <a:off x="8311976" y="2197755"/>
            <a:ext cx="2068205" cy="19792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6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387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388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Рисунок 13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12192000" cy="2571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7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39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06" name="Прямая соединительная линия 8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7" name="Рисунок 10"/>
          <p:cNvSpPr>
            <a:spLocks noGrp="1"/>
          </p:cNvSpPr>
          <p:nvPr>
            <p:ph type="pic" idx="13"/>
          </p:nvPr>
        </p:nvSpPr>
        <p:spPr>
          <a:xfrm>
            <a:off x="-1" y="-11113"/>
            <a:ext cx="7455585" cy="68881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8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409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Рисунок 2"/>
          <p:cNvSpPr>
            <a:spLocks noGrp="1"/>
          </p:cNvSpPr>
          <p:nvPr>
            <p:ph type="pic" sz="quarter" idx="13"/>
          </p:nvPr>
        </p:nvSpPr>
        <p:spPr>
          <a:xfrm>
            <a:off x="7283471" y="1752598"/>
            <a:ext cx="2197769" cy="21977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7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6826" y="1752598"/>
            <a:ext cx="2197769" cy="21977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8" name="Рисунок 2"/>
          <p:cNvSpPr>
            <a:spLocks noGrp="1"/>
          </p:cNvSpPr>
          <p:nvPr>
            <p:ph type="pic" sz="quarter" idx="15"/>
          </p:nvPr>
        </p:nvSpPr>
        <p:spPr>
          <a:xfrm>
            <a:off x="4503173" y="1010888"/>
            <a:ext cx="3232013" cy="32320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9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420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421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Рисунок 2"/>
          <p:cNvSpPr>
            <a:spLocks noGrp="1"/>
          </p:cNvSpPr>
          <p:nvPr>
            <p:ph type="pic" idx="13"/>
          </p:nvPr>
        </p:nvSpPr>
        <p:spPr>
          <a:xfrm>
            <a:off x="5358781" y="0"/>
            <a:ext cx="526109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0" name="TextBox 1"/>
          <p:cNvSpPr txBox="1"/>
          <p:nvPr/>
        </p:nvSpPr>
        <p:spPr>
          <a:xfrm>
            <a:off x="323188" y="6428868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431" name="TextBox 6"/>
          <p:cNvSpPr txBox="1"/>
          <p:nvPr/>
        </p:nvSpPr>
        <p:spPr>
          <a:xfrm>
            <a:off x="3168183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432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Прямоугольник 16"/>
          <p:cNvSpPr/>
          <p:nvPr/>
        </p:nvSpPr>
        <p:spPr>
          <a:xfrm>
            <a:off x="0" y="3176336"/>
            <a:ext cx="12192000" cy="3681664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Рисунок 8"/>
          <p:cNvSpPr>
            <a:spLocks noGrp="1"/>
          </p:cNvSpPr>
          <p:nvPr>
            <p:ph type="pic" sz="quarter" idx="13"/>
          </p:nvPr>
        </p:nvSpPr>
        <p:spPr>
          <a:xfrm>
            <a:off x="1474902" y="2178705"/>
            <a:ext cx="2068205" cy="19792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2" name="Рисунок 8"/>
          <p:cNvSpPr>
            <a:spLocks noGrp="1"/>
          </p:cNvSpPr>
          <p:nvPr>
            <p:ph type="pic" sz="quarter" idx="14"/>
          </p:nvPr>
        </p:nvSpPr>
        <p:spPr>
          <a:xfrm>
            <a:off x="4893440" y="2178705"/>
            <a:ext cx="2068205" cy="19792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3" name="Рисунок 8"/>
          <p:cNvSpPr>
            <a:spLocks noGrp="1"/>
          </p:cNvSpPr>
          <p:nvPr>
            <p:ph type="pic" sz="quarter" idx="15"/>
          </p:nvPr>
        </p:nvSpPr>
        <p:spPr>
          <a:xfrm>
            <a:off x="8311976" y="2197755"/>
            <a:ext cx="2068205" cy="19792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4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445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446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Рисунок 2"/>
          <p:cNvSpPr>
            <a:spLocks noGrp="1"/>
          </p:cNvSpPr>
          <p:nvPr>
            <p:ph type="pic" sz="half" idx="13"/>
          </p:nvPr>
        </p:nvSpPr>
        <p:spPr>
          <a:xfrm>
            <a:off x="0" y="1716507"/>
            <a:ext cx="12192000" cy="18568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68" name="Прямоугольник 3"/>
          <p:cNvSpPr/>
          <p:nvPr/>
        </p:nvSpPr>
        <p:spPr>
          <a:xfrm>
            <a:off x="0" y="0"/>
            <a:ext cx="12192000" cy="171650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9" name="Рисунок 11" descr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5" y="225266"/>
            <a:ext cx="159023" cy="1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TextBox 18"/>
          <p:cNvSpPr txBox="1"/>
          <p:nvPr/>
        </p:nvSpPr>
        <p:spPr>
          <a:xfrm>
            <a:off x="668053" y="6473040"/>
            <a:ext cx="127934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www.floraladdress.com</a:t>
            </a:r>
          </a:p>
        </p:txBody>
      </p:sp>
      <p:sp>
        <p:nvSpPr>
          <p:cNvPr id="471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472" name="logotipo_pontoenergia-02.png" descr="logotipo_pontoenergia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690" y="-110892"/>
            <a:ext cx="1484429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5" name="Прямая соединительная линия 8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Рисунок 17"/>
          <p:cNvSpPr>
            <a:spLocks noGrp="1"/>
          </p:cNvSpPr>
          <p:nvPr>
            <p:ph type="pic" sz="half" idx="13"/>
          </p:nvPr>
        </p:nvSpPr>
        <p:spPr>
          <a:xfrm>
            <a:off x="961956" y="922337"/>
            <a:ext cx="4067312" cy="51482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" name="Рисунок 17"/>
          <p:cNvSpPr>
            <a:spLocks noGrp="1"/>
          </p:cNvSpPr>
          <p:nvPr>
            <p:ph type="pic" sz="quarter" idx="14"/>
          </p:nvPr>
        </p:nvSpPr>
        <p:spPr>
          <a:xfrm>
            <a:off x="5163842" y="922337"/>
            <a:ext cx="5769838" cy="24914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5163842" y="3544389"/>
            <a:ext cx="5769838" cy="25262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80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81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Рисунок 6"/>
          <p:cNvSpPr>
            <a:spLocks noGrp="1"/>
          </p:cNvSpPr>
          <p:nvPr>
            <p:ph type="pic" sz="quarter" idx="13"/>
          </p:nvPr>
        </p:nvSpPr>
        <p:spPr>
          <a:xfrm>
            <a:off x="3423682" y="2870791"/>
            <a:ext cx="3610626" cy="20946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7" name="Рисунок 11"/>
          <p:cNvSpPr>
            <a:spLocks noGrp="1"/>
          </p:cNvSpPr>
          <p:nvPr>
            <p:ph type="pic" idx="14"/>
          </p:nvPr>
        </p:nvSpPr>
        <p:spPr>
          <a:xfrm>
            <a:off x="6161037" y="0"/>
            <a:ext cx="603096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8" name="TextBox 1"/>
          <p:cNvSpPr txBox="1"/>
          <p:nvPr/>
        </p:nvSpPr>
        <p:spPr>
          <a:xfrm>
            <a:off x="323188" y="6428868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499" name="TextBox 6"/>
          <p:cNvSpPr txBox="1"/>
          <p:nvPr/>
        </p:nvSpPr>
        <p:spPr>
          <a:xfrm>
            <a:off x="3168183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500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Рисунок 6"/>
          <p:cNvSpPr>
            <a:spLocks noGrp="1"/>
          </p:cNvSpPr>
          <p:nvPr>
            <p:ph type="pic" sz="quarter" idx="13"/>
          </p:nvPr>
        </p:nvSpPr>
        <p:spPr>
          <a:xfrm>
            <a:off x="4928718" y="2721933"/>
            <a:ext cx="3610626" cy="20946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9" name="Рисунок 11"/>
          <p:cNvSpPr>
            <a:spLocks noGrp="1"/>
          </p:cNvSpPr>
          <p:nvPr>
            <p:ph type="pic" idx="14"/>
          </p:nvPr>
        </p:nvSpPr>
        <p:spPr>
          <a:xfrm>
            <a:off x="0" y="0"/>
            <a:ext cx="603096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0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11" name="Прямая соединительная линия 16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2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513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Рисунок 2"/>
          <p:cNvSpPr>
            <a:spLocks noGrp="1"/>
          </p:cNvSpPr>
          <p:nvPr>
            <p:ph type="pic" sz="quarter" idx="13"/>
          </p:nvPr>
        </p:nvSpPr>
        <p:spPr>
          <a:xfrm>
            <a:off x="7283471" y="1557393"/>
            <a:ext cx="2197769" cy="21977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1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0210" y="1557393"/>
            <a:ext cx="2197769" cy="21977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2" name="Рисунок 2"/>
          <p:cNvSpPr>
            <a:spLocks noGrp="1"/>
          </p:cNvSpPr>
          <p:nvPr>
            <p:ph type="pic" sz="quarter" idx="15"/>
          </p:nvPr>
        </p:nvSpPr>
        <p:spPr>
          <a:xfrm>
            <a:off x="4504228" y="1044929"/>
            <a:ext cx="3232013" cy="32320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3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524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525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Рисунок 9"/>
          <p:cNvSpPr>
            <a:spLocks noGrp="1"/>
          </p:cNvSpPr>
          <p:nvPr>
            <p:ph type="pic" sz="quarter" idx="13"/>
          </p:nvPr>
        </p:nvSpPr>
        <p:spPr>
          <a:xfrm>
            <a:off x="6112040" y="0"/>
            <a:ext cx="3116183" cy="275189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4" name="Рисунок 11"/>
          <p:cNvSpPr>
            <a:spLocks noGrp="1"/>
          </p:cNvSpPr>
          <p:nvPr>
            <p:ph type="pic" sz="quarter" idx="14"/>
          </p:nvPr>
        </p:nvSpPr>
        <p:spPr>
          <a:xfrm>
            <a:off x="0" y="4174957"/>
            <a:ext cx="6112039" cy="26830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5" name="Рисунок 9"/>
          <p:cNvSpPr>
            <a:spLocks noGrp="1"/>
          </p:cNvSpPr>
          <p:nvPr>
            <p:ph type="pic" sz="quarter" idx="15"/>
          </p:nvPr>
        </p:nvSpPr>
        <p:spPr>
          <a:xfrm>
            <a:off x="9218696" y="-2"/>
            <a:ext cx="2973304" cy="27518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6" name="Рисунок 9"/>
          <p:cNvSpPr>
            <a:spLocks noGrp="1"/>
          </p:cNvSpPr>
          <p:nvPr>
            <p:ph type="pic" sz="quarter" idx="16"/>
          </p:nvPr>
        </p:nvSpPr>
        <p:spPr>
          <a:xfrm>
            <a:off x="6112040" y="2751897"/>
            <a:ext cx="3116183" cy="14230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7" name="Рисунок 9"/>
          <p:cNvSpPr>
            <a:spLocks noGrp="1"/>
          </p:cNvSpPr>
          <p:nvPr>
            <p:ph type="pic" sz="quarter" idx="17"/>
          </p:nvPr>
        </p:nvSpPr>
        <p:spPr>
          <a:xfrm>
            <a:off x="9228221" y="2751896"/>
            <a:ext cx="2963779" cy="410610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8" name="Рисунок 9"/>
          <p:cNvSpPr>
            <a:spLocks noGrp="1"/>
          </p:cNvSpPr>
          <p:nvPr>
            <p:ph type="pic" sz="quarter" idx="18"/>
          </p:nvPr>
        </p:nvSpPr>
        <p:spPr>
          <a:xfrm>
            <a:off x="6112040" y="4174957"/>
            <a:ext cx="3116183" cy="26830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539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Рисунок 11"/>
          <p:cNvSpPr>
            <a:spLocks noGrp="1"/>
          </p:cNvSpPr>
          <p:nvPr>
            <p:ph type="pic" sz="half" idx="13"/>
          </p:nvPr>
        </p:nvSpPr>
        <p:spPr>
          <a:xfrm>
            <a:off x="7784431" y="0"/>
            <a:ext cx="4407569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8" name="TextBox 1"/>
          <p:cNvSpPr txBox="1"/>
          <p:nvPr/>
        </p:nvSpPr>
        <p:spPr>
          <a:xfrm>
            <a:off x="323188" y="6428867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pic>
        <p:nvPicPr>
          <p:cNvPr id="549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59924" y="1733550"/>
            <a:ext cx="2072151" cy="36258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8" name="TextBox 1"/>
          <p:cNvSpPr txBox="1"/>
          <p:nvPr/>
        </p:nvSpPr>
        <p:spPr>
          <a:xfrm>
            <a:off x="323188" y="6440893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559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560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69" name="Прямая соединительная линия 8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0000E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" name="Рисунок 10"/>
          <p:cNvSpPr>
            <a:spLocks noGrp="1"/>
          </p:cNvSpPr>
          <p:nvPr>
            <p:ph type="pic" idx="13"/>
          </p:nvPr>
        </p:nvSpPr>
        <p:spPr>
          <a:xfrm>
            <a:off x="-1" y="-11113"/>
            <a:ext cx="7455585" cy="68881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1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572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Прямоугольный треугольник 11"/>
          <p:cNvSpPr/>
          <p:nvPr/>
        </p:nvSpPr>
        <p:spPr>
          <a:xfrm>
            <a:off x="-1" y="1150485"/>
            <a:ext cx="6458248" cy="5711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48"/>
                </a:moveTo>
                <a:lnTo>
                  <a:pt x="0" y="0"/>
                </a:lnTo>
                <a:lnTo>
                  <a:pt x="21600" y="21600"/>
                </a:lnTo>
                <a:lnTo>
                  <a:pt x="0" y="21548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0" name="Параллелограмм 17"/>
          <p:cNvSpPr/>
          <p:nvPr/>
        </p:nvSpPr>
        <p:spPr>
          <a:xfrm>
            <a:off x="-5118" y="-9527"/>
            <a:ext cx="5385192" cy="6872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" y="21600"/>
                </a:moveTo>
                <a:lnTo>
                  <a:pt x="0" y="0"/>
                </a:lnTo>
                <a:lnTo>
                  <a:pt x="21600" y="0"/>
                </a:lnTo>
                <a:lnTo>
                  <a:pt x="10563" y="21596"/>
                </a:lnTo>
                <a:lnTo>
                  <a:pt x="97" y="21600"/>
                </a:lnTo>
                <a:close/>
              </a:path>
            </a:pathLst>
          </a:custGeom>
          <a:solidFill>
            <a:srgbClr val="BFBFBF">
              <a:alpha val="3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1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82" name="Прямая соединительная линия 5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0000E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3" name="Рисунок 13"/>
          <p:cNvSpPr>
            <a:spLocks noGrp="1"/>
          </p:cNvSpPr>
          <p:nvPr>
            <p:ph type="pic" sz="quarter" idx="13"/>
          </p:nvPr>
        </p:nvSpPr>
        <p:spPr>
          <a:xfrm>
            <a:off x="6049743" y="1675129"/>
            <a:ext cx="4419601" cy="35036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4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585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586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Рисунок 4"/>
          <p:cNvSpPr>
            <a:spLocks noGrp="1"/>
          </p:cNvSpPr>
          <p:nvPr>
            <p:ph type="pic" sz="quarter" idx="13"/>
          </p:nvPr>
        </p:nvSpPr>
        <p:spPr>
          <a:xfrm>
            <a:off x="5422791" y="2535251"/>
            <a:ext cx="1435211" cy="25066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4" name="Рисунок 4"/>
          <p:cNvSpPr>
            <a:spLocks noGrp="1"/>
          </p:cNvSpPr>
          <p:nvPr>
            <p:ph type="pic" sz="quarter" idx="14"/>
          </p:nvPr>
        </p:nvSpPr>
        <p:spPr>
          <a:xfrm>
            <a:off x="7654304" y="1375648"/>
            <a:ext cx="1432547" cy="2514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5" name="Рисунок 4"/>
          <p:cNvSpPr>
            <a:spLocks noGrp="1"/>
          </p:cNvSpPr>
          <p:nvPr>
            <p:ph type="pic" sz="quarter" idx="15"/>
          </p:nvPr>
        </p:nvSpPr>
        <p:spPr>
          <a:xfrm>
            <a:off x="9810170" y="2527300"/>
            <a:ext cx="1425023" cy="2514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6" name="TextBox 1"/>
          <p:cNvSpPr txBox="1"/>
          <p:nvPr/>
        </p:nvSpPr>
        <p:spPr>
          <a:xfrm>
            <a:off x="5510157" y="6368741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597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598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9" name="Прямая соединительная линия 8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Рисунок 13"/>
          <p:cNvSpPr>
            <a:spLocks noGrp="1"/>
          </p:cNvSpPr>
          <p:nvPr>
            <p:ph type="pic" sz="quarter" idx="13"/>
          </p:nvPr>
        </p:nvSpPr>
        <p:spPr>
          <a:xfrm>
            <a:off x="5905500" y="2310064"/>
            <a:ext cx="4895850" cy="31077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TextBox 1"/>
          <p:cNvSpPr txBox="1"/>
          <p:nvPr/>
        </p:nvSpPr>
        <p:spPr>
          <a:xfrm>
            <a:off x="5510157" y="6368741"/>
            <a:ext cx="1171686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93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Рисунок 6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8" name="Рисунок 8"/>
          <p:cNvSpPr>
            <a:spLocks noGrp="1"/>
          </p:cNvSpPr>
          <p:nvPr>
            <p:ph type="pic" sz="quarter" idx="14"/>
          </p:nvPr>
        </p:nvSpPr>
        <p:spPr>
          <a:xfrm>
            <a:off x="757103" y="1491578"/>
            <a:ext cx="2020888" cy="2020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9" name="Рисунок 8"/>
          <p:cNvSpPr>
            <a:spLocks noGrp="1"/>
          </p:cNvSpPr>
          <p:nvPr>
            <p:ph type="pic" sz="quarter" idx="15"/>
          </p:nvPr>
        </p:nvSpPr>
        <p:spPr>
          <a:xfrm>
            <a:off x="757103" y="4306966"/>
            <a:ext cx="2020887" cy="20208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0" name="Рисунок 8"/>
          <p:cNvSpPr>
            <a:spLocks noGrp="1"/>
          </p:cNvSpPr>
          <p:nvPr>
            <p:ph type="pic" sz="quarter" idx="16"/>
          </p:nvPr>
        </p:nvSpPr>
        <p:spPr>
          <a:xfrm>
            <a:off x="6789819" y="1491578"/>
            <a:ext cx="1981034" cy="2020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1" name="Рисунок 8"/>
          <p:cNvSpPr>
            <a:spLocks noGrp="1"/>
          </p:cNvSpPr>
          <p:nvPr>
            <p:ph type="pic" sz="quarter" idx="17"/>
          </p:nvPr>
        </p:nvSpPr>
        <p:spPr>
          <a:xfrm>
            <a:off x="6789818" y="4306966"/>
            <a:ext cx="1981034" cy="20208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Прямоугольник 1"/>
          <p:cNvSpPr/>
          <p:nvPr/>
        </p:nvSpPr>
        <p:spPr>
          <a:xfrm>
            <a:off x="3705726" y="0"/>
            <a:ext cx="8486276" cy="6858000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3" name="Рисунок 13"/>
          <p:cNvSpPr>
            <a:spLocks noGrp="1"/>
          </p:cNvSpPr>
          <p:nvPr>
            <p:ph type="pic" sz="quarter" idx="13"/>
          </p:nvPr>
        </p:nvSpPr>
        <p:spPr>
          <a:xfrm>
            <a:off x="6644640" y="3396341"/>
            <a:ext cx="2751909" cy="34616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4" name="TextBox 1"/>
          <p:cNvSpPr txBox="1"/>
          <p:nvPr/>
        </p:nvSpPr>
        <p:spPr>
          <a:xfrm>
            <a:off x="323188" y="6440893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645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646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Рисунок 2"/>
          <p:cNvSpPr>
            <a:spLocks noGrp="1"/>
          </p:cNvSpPr>
          <p:nvPr>
            <p:ph type="pic" sz="quarter" idx="13"/>
          </p:nvPr>
        </p:nvSpPr>
        <p:spPr>
          <a:xfrm>
            <a:off x="6561138" y="785812"/>
            <a:ext cx="4138613" cy="24386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1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72" name="Прямая соединительная линия 9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3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674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TextBox 1"/>
          <p:cNvSpPr txBox="1"/>
          <p:nvPr/>
        </p:nvSpPr>
        <p:spPr>
          <a:xfrm>
            <a:off x="10790893" y="6320640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D8D97471-D098-4D76-931A-2704B0BE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783"/>
            <a:ext cx="12191996" cy="68544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681497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01" name="Прямая соединительная линия 8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518697" y="2544416"/>
            <a:ext cx="4126729" cy="26159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TextBox 1"/>
          <p:cNvSpPr txBox="1"/>
          <p:nvPr/>
        </p:nvSpPr>
        <p:spPr>
          <a:xfrm>
            <a:off x="5510157" y="6356716"/>
            <a:ext cx="1171686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104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105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Рисунок 2"/>
          <p:cNvSpPr>
            <a:spLocks noGrp="1"/>
          </p:cNvSpPr>
          <p:nvPr>
            <p:ph type="pic" idx="13"/>
          </p:nvPr>
        </p:nvSpPr>
        <p:spPr>
          <a:xfrm>
            <a:off x="5390865" y="0"/>
            <a:ext cx="680113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Рисунок 3"/>
          <p:cNvSpPr>
            <a:spLocks noGrp="1"/>
          </p:cNvSpPr>
          <p:nvPr>
            <p:ph type="pic" sz="quarter" idx="14"/>
          </p:nvPr>
        </p:nvSpPr>
        <p:spPr>
          <a:xfrm>
            <a:off x="4328652" y="1725560"/>
            <a:ext cx="2064775" cy="36132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TextBox 1"/>
          <p:cNvSpPr txBox="1"/>
          <p:nvPr/>
        </p:nvSpPr>
        <p:spPr>
          <a:xfrm>
            <a:off x="323188" y="6428867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115" name="TextBox 6"/>
          <p:cNvSpPr txBox="1"/>
          <p:nvPr/>
        </p:nvSpPr>
        <p:spPr>
          <a:xfrm>
            <a:off x="3168183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116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Рисунок 21"/>
          <p:cNvSpPr>
            <a:spLocks noGrp="1"/>
          </p:cNvSpPr>
          <p:nvPr>
            <p:ph type="pic" sz="quarter" idx="13"/>
          </p:nvPr>
        </p:nvSpPr>
        <p:spPr>
          <a:xfrm>
            <a:off x="-4012" y="4572000"/>
            <a:ext cx="3023937" cy="228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Рисунок 21"/>
          <p:cNvSpPr>
            <a:spLocks noGrp="1"/>
          </p:cNvSpPr>
          <p:nvPr>
            <p:ph type="pic" sz="quarter" idx="14"/>
          </p:nvPr>
        </p:nvSpPr>
        <p:spPr>
          <a:xfrm>
            <a:off x="3019925" y="2286000"/>
            <a:ext cx="3092119" cy="228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9" name="Рисунок 19"/>
          <p:cNvSpPr>
            <a:spLocks noGrp="1"/>
          </p:cNvSpPr>
          <p:nvPr>
            <p:ph type="pic" sz="quarter" idx="15"/>
          </p:nvPr>
        </p:nvSpPr>
        <p:spPr>
          <a:xfrm>
            <a:off x="6112043" y="0"/>
            <a:ext cx="3043990" cy="228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" name="Рисунок 21"/>
          <p:cNvSpPr>
            <a:spLocks noGrp="1"/>
          </p:cNvSpPr>
          <p:nvPr>
            <p:ph type="pic" sz="quarter" idx="16"/>
          </p:nvPr>
        </p:nvSpPr>
        <p:spPr>
          <a:xfrm>
            <a:off x="6112042" y="4572000"/>
            <a:ext cx="3043990" cy="228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Рисунок 21"/>
          <p:cNvSpPr>
            <a:spLocks noGrp="1"/>
          </p:cNvSpPr>
          <p:nvPr>
            <p:ph type="pic" sz="quarter" idx="17"/>
          </p:nvPr>
        </p:nvSpPr>
        <p:spPr>
          <a:xfrm>
            <a:off x="9156031" y="2286000"/>
            <a:ext cx="3035969" cy="228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Рисунок 1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3011904" cy="228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Рисунок 6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Рисунок 6"/>
          <p:cNvSpPr>
            <a:spLocks noGrp="1"/>
          </p:cNvSpPr>
          <p:nvPr>
            <p:ph type="pic" sz="quarter" idx="13"/>
          </p:nvPr>
        </p:nvSpPr>
        <p:spPr>
          <a:xfrm>
            <a:off x="2346679" y="4305553"/>
            <a:ext cx="1228017" cy="12280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Рисунок 6"/>
          <p:cNvSpPr>
            <a:spLocks noGrp="1"/>
          </p:cNvSpPr>
          <p:nvPr>
            <p:ph type="pic" sz="quarter" idx="14"/>
          </p:nvPr>
        </p:nvSpPr>
        <p:spPr>
          <a:xfrm>
            <a:off x="5515235" y="4305553"/>
            <a:ext cx="1228017" cy="12280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Рисунок 6"/>
          <p:cNvSpPr>
            <a:spLocks noGrp="1"/>
          </p:cNvSpPr>
          <p:nvPr>
            <p:ph type="pic" sz="quarter" idx="15"/>
          </p:nvPr>
        </p:nvSpPr>
        <p:spPr>
          <a:xfrm>
            <a:off x="8670145" y="4305553"/>
            <a:ext cx="1228017" cy="12280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323950" y="1180286"/>
            <a:ext cx="337429" cy="3454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62" name="Прямая соединительная линия 11"/>
          <p:cNvSpPr/>
          <p:nvPr/>
        </p:nvSpPr>
        <p:spPr>
          <a:xfrm flipH="1">
            <a:off x="11547515" y="1717277"/>
            <a:ext cx="3417" cy="472240"/>
          </a:xfrm>
          <a:prstGeom prst="line">
            <a:avLst/>
          </a:prstGeom>
          <a:ln w="19050">
            <a:solidFill>
              <a:srgbClr val="18171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TextBox 1"/>
          <p:cNvSpPr txBox="1"/>
          <p:nvPr/>
        </p:nvSpPr>
        <p:spPr>
          <a:xfrm>
            <a:off x="5510157" y="6356716"/>
            <a:ext cx="1171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www.pontoenergia.pt</a:t>
            </a:r>
          </a:p>
        </p:txBody>
      </p:sp>
      <p:sp>
        <p:nvSpPr>
          <p:cNvPr id="164" name="TextBox 6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APRESENTAÇÃO</a:t>
            </a:r>
          </a:p>
        </p:txBody>
      </p:sp>
      <p:pic>
        <p:nvPicPr>
          <p:cNvPr id="165" name="logotipo_pontoenergia-01.png" descr="logotipo_pontoener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5" y="-110892"/>
            <a:ext cx="1484430" cy="89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8" r:id="rId14"/>
    <p:sldLayoutId id="2147483669" r:id="rId15"/>
    <p:sldLayoutId id="2147483672" r:id="rId16"/>
    <p:sldLayoutId id="2147483673" r:id="rId17"/>
    <p:sldLayoutId id="2147483674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7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700" r:id="rId40"/>
    <p:sldLayoutId id="2147483702" r:id="rId41"/>
    <p:sldLayoutId id="2147483704" r:id="rId42"/>
    <p:sldLayoutId id="2147483705" r:id="rId43"/>
  </p:sldLayoutIdLs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pontoenergia 1.jpg" descr="pontoenergia 1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2075"/>
          </a:xfrm>
          <a:prstGeom prst="rect">
            <a:avLst/>
          </a:prstGeom>
        </p:spPr>
      </p:pic>
      <p:pic>
        <p:nvPicPr>
          <p:cNvPr id="700" name="logotipo_pontoenergia-01.png" descr="logotipo_pontoenergia-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77" b="29870"/>
          <a:stretch/>
        </p:blipFill>
        <p:spPr>
          <a:xfrm>
            <a:off x="2300007" y="131189"/>
            <a:ext cx="7591986" cy="22966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AC1E950-7DD8-4045-91F7-42F4A24840F8}"/>
              </a:ext>
            </a:extLst>
          </p:cNvPr>
          <p:cNvSpPr txBox="1"/>
          <p:nvPr/>
        </p:nvSpPr>
        <p:spPr>
          <a:xfrm>
            <a:off x="996461" y="2319860"/>
            <a:ext cx="10199077" cy="290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 defTabSz="795527">
              <a:lnSpc>
                <a:spcPct val="150000"/>
              </a:lnSpc>
              <a:defRPr sz="1392" spc="8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pt-PT" sz="3200" b="1" dirty="0">
                <a:solidFill>
                  <a:schemeClr val="tx1"/>
                </a:solidFill>
              </a:rPr>
              <a:t>BundleUp NEXT</a:t>
            </a:r>
          </a:p>
          <a:p>
            <a:pPr algn="ctr" defTabSz="795527">
              <a:lnSpc>
                <a:spcPct val="150000"/>
              </a:lnSpc>
              <a:defRPr sz="1392" spc="8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en-US" sz="2400" dirty="0">
                <a:solidFill>
                  <a:schemeClr val="tx1"/>
                </a:solidFill>
              </a:rPr>
              <a:t>NEXT-LEVEL PDA METHODOLOGY TO ENHANCE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PUBLIC AND PRIVATE SUSTAINABLE ENERGY PROJECTS</a:t>
            </a:r>
            <a:endParaRPr lang="pt-PT" sz="2400" dirty="0">
              <a:solidFill>
                <a:schemeClr val="tx1"/>
              </a:solidFill>
            </a:endParaRPr>
          </a:p>
          <a:p>
            <a:pPr algn="ctr" defTabSz="795527">
              <a:lnSpc>
                <a:spcPct val="150000"/>
              </a:lnSpc>
              <a:defRPr sz="3480" b="1" spc="87">
                <a:latin typeface="Nixie"/>
                <a:ea typeface="Nixie"/>
                <a:cs typeface="Nixie"/>
                <a:sym typeface="Nixie"/>
              </a:defRPr>
            </a:pPr>
            <a:endParaRPr sz="1400" spc="87" dirty="0">
              <a:solidFill>
                <a:srgbClr val="0000ED"/>
              </a:solidFill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C83D42-0AD8-4C86-A2B2-FF4866FD650E}"/>
              </a:ext>
            </a:extLst>
          </p:cNvPr>
          <p:cNvSpPr txBox="1"/>
          <p:nvPr/>
        </p:nvSpPr>
        <p:spPr>
          <a:xfrm>
            <a:off x="1627313" y="5849646"/>
            <a:ext cx="488002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600" dirty="0" err="1">
                <a:solidFill>
                  <a:schemeClr val="bg1"/>
                </a:solidFill>
              </a:rPr>
              <a:t>This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project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has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received</a:t>
            </a:r>
            <a:r>
              <a:rPr lang="pt-PT" sz="1600" dirty="0">
                <a:solidFill>
                  <a:schemeClr val="bg1"/>
                </a:solidFill>
              </a:rPr>
              <a:t> funding from </a:t>
            </a:r>
            <a:r>
              <a:rPr lang="pt-PT" sz="1600" dirty="0" err="1">
                <a:solidFill>
                  <a:schemeClr val="bg1"/>
                </a:solidFill>
              </a:rPr>
              <a:t>the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European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Union’s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Horizon</a:t>
            </a:r>
            <a:r>
              <a:rPr lang="pt-PT" sz="1600" dirty="0">
                <a:solidFill>
                  <a:schemeClr val="bg1"/>
                </a:solidFill>
              </a:rPr>
              <a:t> 2020 research </a:t>
            </a:r>
            <a:r>
              <a:rPr lang="pt-PT" sz="1600" dirty="0" err="1">
                <a:solidFill>
                  <a:schemeClr val="bg1"/>
                </a:solidFill>
              </a:rPr>
              <a:t>and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innovation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programme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under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grant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agreement</a:t>
            </a:r>
            <a:r>
              <a:rPr lang="pt-PT" sz="1600" dirty="0">
                <a:solidFill>
                  <a:schemeClr val="bg1"/>
                </a:solidFill>
              </a:rPr>
              <a:t> No 101033809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EBA8E33-027A-44F6-922E-82B498266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" y="5803480"/>
            <a:ext cx="1399548" cy="9233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429E97-CBDC-4E7D-9862-1CD451464896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3.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Constraints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and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needs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61351B-6E3E-4AC0-B87B-7364267C0F55}"/>
              </a:ext>
            </a:extLst>
          </p:cNvPr>
          <p:cNvSpPr txBox="1"/>
          <p:nvPr/>
        </p:nvSpPr>
        <p:spPr>
          <a:xfrm>
            <a:off x="1151353" y="1661984"/>
            <a:ext cx="98892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>
                <a:solidFill>
                  <a:srgbClr val="3B3838"/>
                </a:solidFill>
                <a:latin typeface="Sansation Bold"/>
              </a:defRPr>
            </a:lvl1pPr>
          </a:lstStyle>
          <a:p>
            <a:pPr algn="just"/>
            <a:r>
              <a:rPr lang="en-US" sz="1800" b="1" dirty="0">
                <a:latin typeface="+mj-lt"/>
              </a:rPr>
              <a:t>FINANCIAL</a:t>
            </a:r>
          </a:p>
          <a:p>
            <a:pPr algn="just"/>
            <a:endParaRPr lang="en-US" sz="18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Limited financial resources available for energy renovation purposes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Lack of budget provision for energy renovation investments, requiring planning routines that must be introduced and maintained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Significant cost of feasibility studies and business model definition - whereas larger projects (2M€ and above) might be able to encompass these costs, for smaller projects it is much more difficult to include it in the cost structure of a project and still make it financially attractive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High-interest rates, transaction costs, long amortization periods and credit risks, or their perception, associated with investments in energy efficiency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 dispersion of financial mechanisms and lack of an integrated approach to financing energy efficiency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 complexity in preparing applications for funding instruments has proved to be a constraint both for public and private entities</a:t>
            </a:r>
          </a:p>
        </p:txBody>
      </p:sp>
    </p:spTree>
    <p:extLst>
      <p:ext uri="{BB962C8B-B14F-4D97-AF65-F5344CB8AC3E}">
        <p14:creationId xmlns:p14="http://schemas.microsoft.com/office/powerpoint/2010/main" val="108113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429E97-CBDC-4E7D-9862-1CD451464896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4.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PDA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Maturity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scale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and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Methodology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7BA7CA-90A6-4959-AF58-4FA91D18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26" y="1569430"/>
            <a:ext cx="5675348" cy="43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5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1730526-1823-4D72-99C0-74473764DF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16" y="0"/>
            <a:ext cx="8186368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5384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429E97-CBDC-4E7D-9862-1CD451464896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Financing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projects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61351B-6E3E-4AC0-B87B-7364267C0F55}"/>
              </a:ext>
            </a:extLst>
          </p:cNvPr>
          <p:cNvSpPr txBox="1"/>
          <p:nvPr/>
        </p:nvSpPr>
        <p:spPr>
          <a:xfrm>
            <a:off x="1151353" y="1661984"/>
            <a:ext cx="9889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>
                <a:solidFill>
                  <a:srgbClr val="3B3838"/>
                </a:solidFill>
                <a:latin typeface="Sansation Bold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Own funds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ERDF and RRP funds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ESCOs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Bank loans / Renting / Leasing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Investor funds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Crowdlending</a:t>
            </a:r>
          </a:p>
        </p:txBody>
      </p:sp>
    </p:spTree>
    <p:extLst>
      <p:ext uri="{BB962C8B-B14F-4D97-AF65-F5344CB8AC3E}">
        <p14:creationId xmlns:p14="http://schemas.microsoft.com/office/powerpoint/2010/main" val="227375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1">
            <a:extLst>
              <a:ext uri="{FF2B5EF4-FFF2-40B4-BE49-F238E27FC236}">
                <a16:creationId xmlns:a16="http://schemas.microsoft.com/office/drawing/2014/main" id="{246FD855-50AC-40E9-AD08-1D1283349344}"/>
              </a:ext>
            </a:extLst>
          </p:cNvPr>
          <p:cNvSpPr txBox="1"/>
          <p:nvPr/>
        </p:nvSpPr>
        <p:spPr>
          <a:xfrm>
            <a:off x="896957" y="4155145"/>
            <a:ext cx="3160625" cy="1077218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pt-PT"/>
            </a:defPPr>
            <a:lvl1pPr lvl="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25252"/>
                </a:solidFill>
                <a:latin typeface="Montserrat" panose="00000500000000000000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3B3838"/>
                </a:solidFill>
                <a:latin typeface="+mj-lt"/>
              </a:rPr>
              <a:t>PROJECTS</a:t>
            </a:r>
          </a:p>
          <a:p>
            <a:r>
              <a:rPr lang="pt-PT" sz="1700" b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With</a:t>
            </a:r>
            <a:r>
              <a:rPr lang="pt-PT" sz="17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45,4 </a:t>
            </a:r>
            <a:r>
              <a:rPr lang="pt-PT" sz="1700" b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GWh</a:t>
            </a:r>
            <a:r>
              <a:rPr lang="pt-PT" sz="17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/</a:t>
            </a:r>
            <a:r>
              <a:rPr lang="pt-PT" sz="1700" b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year</a:t>
            </a:r>
            <a:r>
              <a:rPr lang="pt-PT" sz="17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of </a:t>
            </a:r>
            <a:r>
              <a:rPr lang="pt-PT" sz="1700" b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energy</a:t>
            </a:r>
            <a:r>
              <a:rPr lang="pt-PT" sz="17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700" b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saving</a:t>
            </a:r>
            <a:r>
              <a:rPr lang="pt-PT" sz="17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700" b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potential</a:t>
            </a:r>
            <a:endParaRPr sz="1700" b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3D668FDB-D07E-4F76-A3A4-37E6043E28B7}"/>
              </a:ext>
            </a:extLst>
          </p:cNvPr>
          <p:cNvSpPr txBox="1"/>
          <p:nvPr/>
        </p:nvSpPr>
        <p:spPr>
          <a:xfrm>
            <a:off x="4554002" y="4185751"/>
            <a:ext cx="3178960" cy="1400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2000" b="1" dirty="0"/>
              <a:t>M€ OF INVESTMENT</a:t>
            </a:r>
            <a:endParaRPr sz="2000" b="1" dirty="0"/>
          </a:p>
          <a:p>
            <a:pPr algn="ctr">
              <a:spcBef>
                <a:spcPts val="1000"/>
              </a:spcBef>
              <a:defRPr sz="1100">
                <a:solidFill>
                  <a:srgbClr val="A6A6A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pt-PT" sz="1700" dirty="0" err="1">
                <a:solidFill>
                  <a:schemeClr val="bg2">
                    <a:lumMod val="50000"/>
                  </a:schemeClr>
                </a:solidFill>
              </a:rPr>
              <a:t>Selected</a:t>
            </a:r>
            <a:r>
              <a:rPr lang="pt-PT" sz="1700" dirty="0">
                <a:solidFill>
                  <a:schemeClr val="bg2">
                    <a:lumMod val="50000"/>
                  </a:schemeClr>
                </a:solidFill>
              </a:rPr>
              <a:t> from an </a:t>
            </a:r>
            <a:r>
              <a:rPr lang="pt-PT" sz="1700" dirty="0" err="1">
                <a:solidFill>
                  <a:schemeClr val="bg2">
                    <a:lumMod val="50000"/>
                  </a:schemeClr>
                </a:solidFill>
              </a:rPr>
              <a:t>initial</a:t>
            </a:r>
            <a:r>
              <a:rPr lang="pt-PT" sz="1700" dirty="0">
                <a:solidFill>
                  <a:schemeClr val="bg2">
                    <a:lumMod val="50000"/>
                  </a:schemeClr>
                </a:solidFill>
              </a:rPr>
              <a:t> pipeline of </a:t>
            </a:r>
            <a:r>
              <a:rPr lang="pt-PT" sz="1700" dirty="0" err="1">
                <a:solidFill>
                  <a:schemeClr val="bg2">
                    <a:lumMod val="50000"/>
                  </a:schemeClr>
                </a:solidFill>
              </a:rPr>
              <a:t>over</a:t>
            </a:r>
            <a:r>
              <a:rPr lang="pt-PT" sz="1700" dirty="0">
                <a:solidFill>
                  <a:schemeClr val="bg2">
                    <a:lumMod val="50000"/>
                  </a:schemeClr>
                </a:solidFill>
              </a:rPr>
              <a:t> 107M€</a:t>
            </a:r>
            <a:endParaRPr sz="1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C7D81A78-ED32-4C40-8BD6-28F3743363E4}"/>
              </a:ext>
            </a:extLst>
          </p:cNvPr>
          <p:cNvSpPr txBox="1"/>
          <p:nvPr/>
        </p:nvSpPr>
        <p:spPr>
          <a:xfrm>
            <a:off x="8228347" y="4155145"/>
            <a:ext cx="2678358" cy="17450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2000" b="1" dirty="0">
                <a:solidFill>
                  <a:srgbClr val="3B3838"/>
                </a:solidFill>
              </a:rPr>
              <a:t>NATIONAL COVERAGE</a:t>
            </a:r>
            <a:endParaRPr sz="2000" b="1" dirty="0">
              <a:solidFill>
                <a:srgbClr val="3B3838"/>
              </a:solidFill>
            </a:endParaRPr>
          </a:p>
          <a:p>
            <a:pPr algn="ctr">
              <a:spcBef>
                <a:spcPts val="600"/>
              </a:spcBef>
              <a:defRPr sz="1100">
                <a:solidFill>
                  <a:srgbClr val="A6A6A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Public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private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projects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from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all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areas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of Portugal are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elegibile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support</a:t>
            </a:r>
            <a:endParaRPr sz="1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ая соединительная линия 26">
            <a:extLst>
              <a:ext uri="{FF2B5EF4-FFF2-40B4-BE49-F238E27FC236}">
                <a16:creationId xmlns:a16="http://schemas.microsoft.com/office/drawing/2014/main" id="{F1BA300D-37EE-4110-9046-1538C5306ADB}"/>
              </a:ext>
            </a:extLst>
          </p:cNvPr>
          <p:cNvSpPr/>
          <p:nvPr/>
        </p:nvSpPr>
        <p:spPr>
          <a:xfrm flipH="1">
            <a:off x="4348712" y="2399933"/>
            <a:ext cx="27582" cy="2681884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Прямая соединительная линия 27">
            <a:extLst>
              <a:ext uri="{FF2B5EF4-FFF2-40B4-BE49-F238E27FC236}">
                <a16:creationId xmlns:a16="http://schemas.microsoft.com/office/drawing/2014/main" id="{077E8132-B0E7-4940-BB1B-51A842C5A0D3}"/>
              </a:ext>
            </a:extLst>
          </p:cNvPr>
          <p:cNvSpPr/>
          <p:nvPr/>
        </p:nvSpPr>
        <p:spPr>
          <a:xfrm flipH="1">
            <a:off x="7857457" y="2399993"/>
            <a:ext cx="47525" cy="2681824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" name="Группа 2">
            <a:extLst>
              <a:ext uri="{FF2B5EF4-FFF2-40B4-BE49-F238E27FC236}">
                <a16:creationId xmlns:a16="http://schemas.microsoft.com/office/drawing/2014/main" id="{C5163BF0-A5A1-46FB-8506-14DA6AE0CB40}"/>
              </a:ext>
            </a:extLst>
          </p:cNvPr>
          <p:cNvGrpSpPr/>
          <p:nvPr/>
        </p:nvGrpSpPr>
        <p:grpSpPr>
          <a:xfrm>
            <a:off x="1748107" y="2373089"/>
            <a:ext cx="1496073" cy="1496073"/>
            <a:chOff x="0" y="0"/>
            <a:chExt cx="827856" cy="941720"/>
          </a:xfrm>
          <a:noFill/>
        </p:grpSpPr>
        <p:sp>
          <p:nvSpPr>
            <p:cNvPr id="11" name="Овал 12">
              <a:extLst>
                <a:ext uri="{FF2B5EF4-FFF2-40B4-BE49-F238E27FC236}">
                  <a16:creationId xmlns:a16="http://schemas.microsoft.com/office/drawing/2014/main" id="{E8224E38-B868-410A-AB4D-72ABFBEB188C}"/>
                </a:ext>
              </a:extLst>
            </p:cNvPr>
            <p:cNvSpPr/>
            <p:nvPr/>
          </p:nvSpPr>
          <p:spPr>
            <a:xfrm>
              <a:off x="0" y="0"/>
              <a:ext cx="827856" cy="941720"/>
            </a:xfrm>
            <a:prstGeom prst="ellipse">
              <a:avLst/>
            </a:prstGeom>
            <a:grpFill/>
            <a:ln w="57150" cap="flat">
              <a:solidFill>
                <a:srgbClr val="2990A2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 dirty="0"/>
            </a:p>
          </p:txBody>
        </p:sp>
        <p:sp>
          <p:nvSpPr>
            <p:cNvPr id="12" name="Прямоугольник 10">
              <a:extLst>
                <a:ext uri="{FF2B5EF4-FFF2-40B4-BE49-F238E27FC236}">
                  <a16:creationId xmlns:a16="http://schemas.microsoft.com/office/drawing/2014/main" id="{BBB498C9-8555-4929-BB85-49B4C88DA8C5}"/>
                </a:ext>
              </a:extLst>
            </p:cNvPr>
            <p:cNvSpPr txBox="1"/>
            <p:nvPr/>
          </p:nvSpPr>
          <p:spPr>
            <a:xfrm>
              <a:off x="116998" y="364462"/>
              <a:ext cx="583281" cy="54891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7600" b="1" dirty="0">
                  <a:solidFill>
                    <a:srgbClr val="002060"/>
                  </a:solidFill>
                </a:rPr>
                <a:t>56</a:t>
              </a:r>
            </a:p>
          </p:txBody>
        </p:sp>
      </p:grpSp>
      <p:grpSp>
        <p:nvGrpSpPr>
          <p:cNvPr id="13" name="Группа 2">
            <a:extLst>
              <a:ext uri="{FF2B5EF4-FFF2-40B4-BE49-F238E27FC236}">
                <a16:creationId xmlns:a16="http://schemas.microsoft.com/office/drawing/2014/main" id="{D99ADF84-82FC-4A53-9A30-E00A8A4CF2C3}"/>
              </a:ext>
            </a:extLst>
          </p:cNvPr>
          <p:cNvGrpSpPr/>
          <p:nvPr/>
        </p:nvGrpSpPr>
        <p:grpSpPr>
          <a:xfrm>
            <a:off x="5386278" y="2373089"/>
            <a:ext cx="1496074" cy="1496074"/>
            <a:chOff x="74993" y="-85080"/>
            <a:chExt cx="893148" cy="941720"/>
          </a:xfrm>
          <a:noFill/>
        </p:grpSpPr>
        <p:sp>
          <p:nvSpPr>
            <p:cNvPr id="14" name="Овал 12">
              <a:extLst>
                <a:ext uri="{FF2B5EF4-FFF2-40B4-BE49-F238E27FC236}">
                  <a16:creationId xmlns:a16="http://schemas.microsoft.com/office/drawing/2014/main" id="{C9A08714-2446-4F03-969D-6EFA22998077}"/>
                </a:ext>
              </a:extLst>
            </p:cNvPr>
            <p:cNvSpPr/>
            <p:nvPr/>
          </p:nvSpPr>
          <p:spPr>
            <a:xfrm>
              <a:off x="74993" y="-85080"/>
              <a:ext cx="893148" cy="941720"/>
            </a:xfrm>
            <a:prstGeom prst="ellipse">
              <a:avLst/>
            </a:prstGeom>
            <a:grpFill/>
            <a:ln w="57150" cap="flat">
              <a:solidFill>
                <a:srgbClr val="2990A2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 dirty="0">
                <a:solidFill>
                  <a:srgbClr val="365180"/>
                </a:solidFill>
              </a:endParaRPr>
            </a:p>
          </p:txBody>
        </p:sp>
        <p:sp>
          <p:nvSpPr>
            <p:cNvPr id="15" name="Прямоугольник 10">
              <a:extLst>
                <a:ext uri="{FF2B5EF4-FFF2-40B4-BE49-F238E27FC236}">
                  <a16:creationId xmlns:a16="http://schemas.microsoft.com/office/drawing/2014/main" id="{433A2BF3-DE4E-499F-B286-E3046A469B2B}"/>
                </a:ext>
              </a:extLst>
            </p:cNvPr>
            <p:cNvSpPr txBox="1"/>
            <p:nvPr/>
          </p:nvSpPr>
          <p:spPr>
            <a:xfrm>
              <a:off x="242209" y="279383"/>
              <a:ext cx="496160" cy="54891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7600" b="1" dirty="0">
                  <a:solidFill>
                    <a:srgbClr val="002060"/>
                  </a:solidFill>
                </a:rPr>
                <a:t>49</a:t>
              </a:r>
              <a:endParaRPr sz="7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Группа 2">
            <a:extLst>
              <a:ext uri="{FF2B5EF4-FFF2-40B4-BE49-F238E27FC236}">
                <a16:creationId xmlns:a16="http://schemas.microsoft.com/office/drawing/2014/main" id="{FCFC154D-B601-4948-9477-C66F041CCE61}"/>
              </a:ext>
            </a:extLst>
          </p:cNvPr>
          <p:cNvGrpSpPr/>
          <p:nvPr/>
        </p:nvGrpSpPr>
        <p:grpSpPr>
          <a:xfrm>
            <a:off x="8791994" y="2373090"/>
            <a:ext cx="1551065" cy="1496073"/>
            <a:chOff x="-8614" y="0"/>
            <a:chExt cx="897666" cy="928354"/>
          </a:xfrm>
          <a:noFill/>
        </p:grpSpPr>
        <p:sp>
          <p:nvSpPr>
            <p:cNvPr id="17" name="Овал 12">
              <a:extLst>
                <a:ext uri="{FF2B5EF4-FFF2-40B4-BE49-F238E27FC236}">
                  <a16:creationId xmlns:a16="http://schemas.microsoft.com/office/drawing/2014/main" id="{B818479D-11B8-4E85-8A12-8240705C861A}"/>
                </a:ext>
              </a:extLst>
            </p:cNvPr>
            <p:cNvSpPr/>
            <p:nvPr/>
          </p:nvSpPr>
          <p:spPr>
            <a:xfrm>
              <a:off x="0" y="0"/>
              <a:ext cx="865840" cy="928354"/>
            </a:xfrm>
            <a:prstGeom prst="ellipse">
              <a:avLst/>
            </a:prstGeom>
            <a:grpFill/>
            <a:ln w="57150" cap="flat">
              <a:solidFill>
                <a:srgbClr val="2990A2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 dirty="0"/>
            </a:p>
          </p:txBody>
        </p:sp>
        <p:sp>
          <p:nvSpPr>
            <p:cNvPr id="18" name="Прямоугольник 10">
              <a:extLst>
                <a:ext uri="{FF2B5EF4-FFF2-40B4-BE49-F238E27FC236}">
                  <a16:creationId xmlns:a16="http://schemas.microsoft.com/office/drawing/2014/main" id="{D707CD39-461E-493D-82EA-4DDE98526EE5}"/>
                </a:ext>
              </a:extLst>
            </p:cNvPr>
            <p:cNvSpPr txBox="1"/>
            <p:nvPr/>
          </p:nvSpPr>
          <p:spPr>
            <a:xfrm>
              <a:off x="-8614" y="357294"/>
              <a:ext cx="897666" cy="54112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7600" b="1" dirty="0">
                  <a:solidFill>
                    <a:srgbClr val="002060"/>
                  </a:solidFill>
                </a:rPr>
                <a:t>100%</a:t>
              </a:r>
              <a:endParaRPr sz="7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26BE759-8F8A-4494-833D-A31B57A4A0CC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5.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Our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starting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point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067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D26BE759-8F8A-4494-833D-A31B57A4A0CC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5.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Our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starting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point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145098CA-7895-4A48-9B2F-F8D1E0C93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358108"/>
              </p:ext>
            </p:extLst>
          </p:nvPr>
        </p:nvGraphicFramePr>
        <p:xfrm>
          <a:off x="976045" y="1377358"/>
          <a:ext cx="10438544" cy="497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67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35CB3F8-3D5F-4270-905F-5A5376BCE543}"/>
              </a:ext>
            </a:extLst>
          </p:cNvPr>
          <p:cNvSpPr/>
          <p:nvPr/>
        </p:nvSpPr>
        <p:spPr>
          <a:xfrm>
            <a:off x="7631010" y="2239399"/>
            <a:ext cx="3629075" cy="336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600">
              <a:solidFill>
                <a:srgbClr val="3B3838"/>
              </a:solidFill>
              <a:latin typeface="Sansation Bold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885167-27B0-40BC-9072-12B4A288B3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31" y="1921891"/>
            <a:ext cx="2272266" cy="22722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3AA2F95-BDD9-40B5-909C-6D24E32C1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8458" r="9719" b="14488"/>
          <a:stretch/>
        </p:blipFill>
        <p:spPr>
          <a:xfrm>
            <a:off x="7675529" y="2239399"/>
            <a:ext cx="1718129" cy="1726610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F183E6E-310F-4449-8A7C-C2EEFAC9416F}"/>
              </a:ext>
            </a:extLst>
          </p:cNvPr>
          <p:cNvSpPr txBox="1"/>
          <p:nvPr/>
        </p:nvSpPr>
        <p:spPr>
          <a:xfrm>
            <a:off x="1553592" y="4121416"/>
            <a:ext cx="25137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rgbClr val="3B3838"/>
                </a:solidFill>
              </a:rPr>
              <a:t>Annual</a:t>
            </a:r>
            <a:r>
              <a:rPr lang="pt-PT" dirty="0">
                <a:solidFill>
                  <a:srgbClr val="3B3838"/>
                </a:solidFill>
              </a:rPr>
              <a:t> </a:t>
            </a:r>
            <a:r>
              <a:rPr lang="pt-PT" dirty="0" err="1">
                <a:solidFill>
                  <a:srgbClr val="3B3838"/>
                </a:solidFill>
              </a:rPr>
              <a:t>energy</a:t>
            </a:r>
            <a:r>
              <a:rPr lang="pt-PT" dirty="0">
                <a:solidFill>
                  <a:srgbClr val="3B3838"/>
                </a:solidFill>
              </a:rPr>
              <a:t> </a:t>
            </a:r>
            <a:r>
              <a:rPr lang="pt-PT" dirty="0" err="1">
                <a:solidFill>
                  <a:srgbClr val="3B3838"/>
                </a:solidFill>
              </a:rPr>
              <a:t>savings</a:t>
            </a:r>
            <a:r>
              <a:rPr lang="pt-PT" dirty="0">
                <a:solidFill>
                  <a:srgbClr val="3B3838"/>
                </a:solidFill>
              </a:rPr>
              <a:t> of </a:t>
            </a:r>
            <a:r>
              <a:rPr lang="pt-PT" sz="2000" b="1" dirty="0">
                <a:solidFill>
                  <a:srgbClr val="3B3838"/>
                </a:solidFill>
              </a:rPr>
              <a:t>45.433 </a:t>
            </a:r>
            <a:r>
              <a:rPr lang="pt-PT" sz="2000" b="1" dirty="0" err="1">
                <a:solidFill>
                  <a:srgbClr val="3B3838"/>
                </a:solidFill>
              </a:rPr>
              <a:t>GWh</a:t>
            </a:r>
            <a:endParaRPr lang="pt-PT" dirty="0">
              <a:solidFill>
                <a:srgbClr val="3B3838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07F94A0-00DC-437A-9D31-E2426472BB1B}"/>
              </a:ext>
            </a:extLst>
          </p:cNvPr>
          <p:cNvSpPr/>
          <p:nvPr/>
        </p:nvSpPr>
        <p:spPr>
          <a:xfrm>
            <a:off x="3840931" y="270028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pt-P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80FFAF0-8B89-4375-9430-240521E06FD3}"/>
              </a:ext>
            </a:extLst>
          </p:cNvPr>
          <p:cNvSpPr txBox="1"/>
          <p:nvPr/>
        </p:nvSpPr>
        <p:spPr>
          <a:xfrm>
            <a:off x="7352345" y="4078965"/>
            <a:ext cx="2272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>
                <a:solidFill>
                  <a:srgbClr val="3B3838"/>
                </a:solidFill>
                <a:latin typeface="Sansation Bold"/>
              </a:defRPr>
            </a:lvl1pPr>
          </a:lstStyle>
          <a:p>
            <a:r>
              <a:rPr lang="pt-PT" sz="1800" dirty="0" err="1">
                <a:latin typeface="+mj-lt"/>
              </a:rPr>
              <a:t>Equivalent</a:t>
            </a:r>
            <a:r>
              <a:rPr lang="pt-PT" sz="1800" dirty="0">
                <a:latin typeface="+mj-lt"/>
              </a:rPr>
              <a:t> to </a:t>
            </a:r>
            <a:r>
              <a:rPr lang="pt-PT" sz="1800" dirty="0" err="1">
                <a:latin typeface="+mj-lt"/>
              </a:rPr>
              <a:t>planting</a:t>
            </a:r>
            <a:r>
              <a:rPr lang="pt-PT" sz="1800" dirty="0">
                <a:latin typeface="+mj-lt"/>
              </a:rPr>
              <a:t> </a:t>
            </a:r>
            <a:r>
              <a:rPr lang="pt-PT" sz="2000" b="1" dirty="0">
                <a:latin typeface="+mj-lt"/>
              </a:rPr>
              <a:t>414 182 </a:t>
            </a:r>
            <a:r>
              <a:rPr lang="pt-PT" sz="1800" dirty="0" err="1">
                <a:latin typeface="+mj-lt"/>
              </a:rPr>
              <a:t>trees</a:t>
            </a:r>
            <a:r>
              <a:rPr lang="pt-PT" sz="1800" dirty="0">
                <a:latin typeface="+mj-lt"/>
              </a:rPr>
              <a:t> </a:t>
            </a:r>
            <a:br>
              <a:rPr lang="pt-PT" sz="1800" dirty="0">
                <a:latin typeface="+mj-lt"/>
              </a:rPr>
            </a:br>
            <a:r>
              <a:rPr lang="pt-PT" sz="1800" dirty="0" err="1">
                <a:latin typeface="+mj-lt"/>
              </a:rPr>
              <a:t>each</a:t>
            </a:r>
            <a:r>
              <a:rPr lang="pt-PT" sz="1800" dirty="0">
                <a:latin typeface="+mj-lt"/>
              </a:rPr>
              <a:t> </a:t>
            </a:r>
            <a:r>
              <a:rPr lang="pt-PT" sz="1800" dirty="0" err="1">
                <a:latin typeface="+mj-lt"/>
              </a:rPr>
              <a:t>year</a:t>
            </a:r>
            <a:endParaRPr lang="pt-PT" sz="1800" dirty="0">
              <a:latin typeface="+mj-l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D4FA930-716B-43A3-98F4-30A2AD2BFFBC}"/>
              </a:ext>
            </a:extLst>
          </p:cNvPr>
          <p:cNvSpPr/>
          <p:nvPr/>
        </p:nvSpPr>
        <p:spPr>
          <a:xfrm>
            <a:off x="6637303" y="2700289"/>
            <a:ext cx="425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pt-P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8034824-A9FF-459B-87DD-2A6D48FC5471}"/>
              </a:ext>
            </a:extLst>
          </p:cNvPr>
          <p:cNvSpPr txBox="1"/>
          <p:nvPr/>
        </p:nvSpPr>
        <p:spPr>
          <a:xfrm>
            <a:off x="4380972" y="4138215"/>
            <a:ext cx="22722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>
                <a:solidFill>
                  <a:srgbClr val="3B3838"/>
                </a:solidFill>
                <a:latin typeface="Sansation Bold"/>
              </a:defRPr>
            </a:lvl1pPr>
          </a:lstStyle>
          <a:p>
            <a:r>
              <a:rPr lang="pt-PT" sz="2000" b="1" dirty="0">
                <a:latin typeface="+mj-lt"/>
              </a:rPr>
              <a:t>9 112 </a:t>
            </a:r>
            <a:r>
              <a:rPr lang="pt-PT" sz="1800" dirty="0">
                <a:latin typeface="+mj-lt"/>
              </a:rPr>
              <a:t>Ton CO2 </a:t>
            </a:r>
            <a:r>
              <a:rPr lang="pt-PT" sz="1800" dirty="0" err="1">
                <a:latin typeface="+mj-lt"/>
              </a:rPr>
              <a:t>avoided</a:t>
            </a:r>
            <a:r>
              <a:rPr lang="pt-PT" sz="1800" dirty="0">
                <a:latin typeface="+mj-lt"/>
              </a:rPr>
              <a:t> </a:t>
            </a:r>
            <a:r>
              <a:rPr lang="pt-PT" sz="1800" dirty="0" err="1">
                <a:latin typeface="+mj-lt"/>
              </a:rPr>
              <a:t>each</a:t>
            </a:r>
            <a:r>
              <a:rPr lang="pt-PT" sz="1800" dirty="0">
                <a:latin typeface="+mj-lt"/>
              </a:rPr>
              <a:t> </a:t>
            </a:r>
            <a:r>
              <a:rPr lang="pt-PT" sz="1800" dirty="0" err="1">
                <a:latin typeface="+mj-lt"/>
              </a:rPr>
              <a:t>year</a:t>
            </a:r>
            <a:endParaRPr lang="pt-PT" sz="1800" dirty="0">
              <a:latin typeface="+mj-lt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0C0DD96-05C9-4692-8B60-D9E5A5C894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17" y="2055184"/>
            <a:ext cx="2151956" cy="215195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B5B5E6-F39F-4B1D-A90B-974C918E0842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6. Project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</a:rPr>
              <a:t>impact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9359A16-061A-43E0-AD28-3928C71951A8}"/>
              </a:ext>
            </a:extLst>
          </p:cNvPr>
          <p:cNvSpPr txBox="1"/>
          <p:nvPr/>
        </p:nvSpPr>
        <p:spPr>
          <a:xfrm>
            <a:off x="1420428" y="4888647"/>
            <a:ext cx="26469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rgbClr val="3B3838"/>
                </a:solidFill>
              </a:rPr>
              <a:t>Annual</a:t>
            </a:r>
            <a:r>
              <a:rPr lang="pt-PT" dirty="0">
                <a:solidFill>
                  <a:srgbClr val="3B3838"/>
                </a:solidFill>
              </a:rPr>
              <a:t> RES </a:t>
            </a:r>
            <a:r>
              <a:rPr lang="pt-PT" dirty="0" err="1">
                <a:solidFill>
                  <a:srgbClr val="3B3838"/>
                </a:solidFill>
              </a:rPr>
              <a:t>production</a:t>
            </a:r>
            <a:r>
              <a:rPr lang="pt-PT" dirty="0">
                <a:solidFill>
                  <a:srgbClr val="3B3838"/>
                </a:solidFill>
              </a:rPr>
              <a:t> of </a:t>
            </a:r>
            <a:r>
              <a:rPr lang="pt-PT" sz="2000" b="1" dirty="0">
                <a:solidFill>
                  <a:srgbClr val="3B3838"/>
                </a:solidFill>
              </a:rPr>
              <a:t>16.145 </a:t>
            </a:r>
            <a:r>
              <a:rPr lang="pt-PT" sz="2000" b="1" dirty="0" err="1">
                <a:solidFill>
                  <a:srgbClr val="3B3838"/>
                </a:solidFill>
              </a:rPr>
              <a:t>GWh</a:t>
            </a:r>
            <a:endParaRPr lang="pt-PT" dirty="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pontoenergia 3.jpg" descr="pontoenergia 3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1575" y="2433637"/>
            <a:ext cx="4176713" cy="2073275"/>
          </a:xfrm>
          <a:prstGeom prst="rect">
            <a:avLst/>
          </a:prstGeom>
        </p:spPr>
      </p:pic>
      <p:pic>
        <p:nvPicPr>
          <p:cNvPr id="1007" name="pontoenergia 4.jpg" descr="pontoenergia 4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33638"/>
            <a:ext cx="3711575" cy="2073275"/>
          </a:xfrm>
          <a:prstGeom prst="rect">
            <a:avLst/>
          </a:prstGeom>
        </p:spPr>
      </p:pic>
      <p:pic>
        <p:nvPicPr>
          <p:cNvPr id="1008" name="pontoenergia 8.jpg" descr="pontoenergia 8.jpg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8288" y="2433638"/>
            <a:ext cx="4303712" cy="2073275"/>
          </a:xfrm>
          <a:prstGeom prst="rect">
            <a:avLst/>
          </a:prstGeom>
        </p:spPr>
      </p:pic>
      <p:sp>
        <p:nvSpPr>
          <p:cNvPr id="1009" name="nome projecto"/>
          <p:cNvSpPr txBox="1">
            <a:spLocks noGrp="1"/>
          </p:cNvSpPr>
          <p:nvPr>
            <p:ph type="title" idx="4294967295"/>
          </p:nvPr>
        </p:nvSpPr>
        <p:spPr>
          <a:xfrm>
            <a:off x="3179764" y="481462"/>
            <a:ext cx="5832475" cy="960438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3500" cap="all" spc="300"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r>
              <a:rPr lang="pt-PT" dirty="0"/>
              <a:t>THANK YOU</a:t>
            </a:r>
            <a:endParaRPr dirty="0"/>
          </a:p>
        </p:txBody>
      </p:sp>
      <p:sp>
        <p:nvSpPr>
          <p:cNvPr id="1010" name="HEADING GOES HERE"/>
          <p:cNvSpPr/>
          <p:nvPr/>
        </p:nvSpPr>
        <p:spPr>
          <a:xfrm>
            <a:off x="3179761" y="1506392"/>
            <a:ext cx="5832478" cy="415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584200">
              <a:defRPr sz="1600" cap="all" spc="200"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</a:lstStyle>
          <a:p>
            <a:r>
              <a:rPr lang="pt-PT" dirty="0"/>
              <a:t>manuelnn@goparity.com</a:t>
            </a:r>
            <a:endParaRPr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D8D861-EFCD-454C-AF01-7E9CC040E750}"/>
              </a:ext>
            </a:extLst>
          </p:cNvPr>
          <p:cNvSpPr txBox="1"/>
          <p:nvPr/>
        </p:nvSpPr>
        <p:spPr>
          <a:xfrm>
            <a:off x="4388268" y="5282364"/>
            <a:ext cx="488002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600" dirty="0" err="1"/>
              <a:t>This</a:t>
            </a:r>
            <a:r>
              <a:rPr lang="pt-PT" sz="1600" dirty="0"/>
              <a:t> </a:t>
            </a:r>
            <a:r>
              <a:rPr lang="pt-PT" sz="1600" dirty="0" err="1"/>
              <a:t>project</a:t>
            </a:r>
            <a:r>
              <a:rPr lang="pt-PT" sz="1600" dirty="0"/>
              <a:t> </a:t>
            </a:r>
            <a:r>
              <a:rPr lang="pt-PT" sz="1600" dirty="0" err="1"/>
              <a:t>has</a:t>
            </a:r>
            <a:r>
              <a:rPr lang="pt-PT" sz="1600" dirty="0"/>
              <a:t> </a:t>
            </a:r>
            <a:r>
              <a:rPr lang="pt-PT" sz="1600" dirty="0" err="1"/>
              <a:t>received</a:t>
            </a:r>
            <a:r>
              <a:rPr lang="pt-PT" sz="1600" dirty="0"/>
              <a:t> funding from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European</a:t>
            </a:r>
            <a:r>
              <a:rPr lang="pt-PT" sz="1600" dirty="0"/>
              <a:t> </a:t>
            </a:r>
            <a:r>
              <a:rPr lang="pt-PT" sz="1600" dirty="0" err="1"/>
              <a:t>Union’s</a:t>
            </a:r>
            <a:r>
              <a:rPr lang="pt-PT" sz="1600" dirty="0"/>
              <a:t> </a:t>
            </a:r>
            <a:r>
              <a:rPr lang="pt-PT" sz="1600" dirty="0" err="1"/>
              <a:t>Horizon</a:t>
            </a:r>
            <a:r>
              <a:rPr lang="pt-PT" sz="1600" dirty="0"/>
              <a:t> 2020 research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innovation</a:t>
            </a:r>
            <a:r>
              <a:rPr lang="pt-PT" sz="1600" dirty="0"/>
              <a:t> </a:t>
            </a:r>
            <a:r>
              <a:rPr lang="pt-PT" sz="1600" dirty="0" err="1"/>
              <a:t>programme</a:t>
            </a:r>
            <a:r>
              <a:rPr lang="pt-PT" sz="1600" dirty="0"/>
              <a:t> </a:t>
            </a:r>
            <a:r>
              <a:rPr lang="pt-PT" sz="1600" dirty="0" err="1"/>
              <a:t>under</a:t>
            </a:r>
            <a:r>
              <a:rPr lang="pt-PT" sz="1600" dirty="0"/>
              <a:t> </a:t>
            </a:r>
            <a:r>
              <a:rPr lang="pt-PT" sz="1600" dirty="0" err="1"/>
              <a:t>grant</a:t>
            </a:r>
            <a:r>
              <a:rPr lang="pt-PT" sz="1600" dirty="0"/>
              <a:t> </a:t>
            </a:r>
            <a:r>
              <a:rPr lang="pt-PT" sz="1600" dirty="0" err="1"/>
              <a:t>agreement</a:t>
            </a:r>
            <a:r>
              <a:rPr lang="pt-PT" sz="1600" dirty="0"/>
              <a:t> No 101033809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B0417E-6B1B-4C54-9643-04C19884A4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11" y="5236198"/>
            <a:ext cx="1399548" cy="923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noun project building">
            <a:extLst>
              <a:ext uri="{FF2B5EF4-FFF2-40B4-BE49-F238E27FC236}">
                <a16:creationId xmlns:a16="http://schemas.microsoft.com/office/drawing/2014/main" id="{D5A3B997-0D47-44BF-92C4-3E151259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821" y="2549179"/>
            <a:ext cx="1697687" cy="16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noun project engineering">
            <a:extLst>
              <a:ext uri="{FF2B5EF4-FFF2-40B4-BE49-F238E27FC236}">
                <a16:creationId xmlns:a16="http://schemas.microsoft.com/office/drawing/2014/main" id="{6D54CECC-F829-4582-8108-A7C833EEC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075" y="2616374"/>
            <a:ext cx="1721408" cy="16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noun project investor">
            <a:extLst>
              <a:ext uri="{FF2B5EF4-FFF2-40B4-BE49-F238E27FC236}">
                <a16:creationId xmlns:a16="http://schemas.microsoft.com/office/drawing/2014/main" id="{ECC0D503-57B4-4DCF-9AB6-D9AF4BD4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465" y="2784529"/>
            <a:ext cx="1562463" cy="15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3" name="Текст 11"/>
          <p:cNvSpPr txBox="1"/>
          <p:nvPr/>
        </p:nvSpPr>
        <p:spPr>
          <a:xfrm>
            <a:off x="813473" y="4346992"/>
            <a:ext cx="3232300" cy="15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2400" b="1" dirty="0"/>
              <a:t>PROMOTERS</a:t>
            </a:r>
            <a:endParaRPr sz="2400" b="1" dirty="0"/>
          </a:p>
          <a:p>
            <a:pPr algn="ctr"/>
            <a:r>
              <a:rPr lang="pt-PT" dirty="0" err="1">
                <a:solidFill>
                  <a:schemeClr val="tx1"/>
                </a:solidFill>
              </a:rPr>
              <a:t>Public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Private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Organizations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with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sustainable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energy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projects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88" name="Прямая соединительная линия 26"/>
          <p:cNvSpPr/>
          <p:nvPr/>
        </p:nvSpPr>
        <p:spPr>
          <a:xfrm flipH="1">
            <a:off x="4256930" y="3031009"/>
            <a:ext cx="1" cy="2295656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9" name="Прямая соединительная линия 27"/>
          <p:cNvSpPr/>
          <p:nvPr/>
        </p:nvSpPr>
        <p:spPr>
          <a:xfrm>
            <a:off x="7712509" y="3031009"/>
            <a:ext cx="1" cy="2295656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Текст 11">
            <a:extLst>
              <a:ext uri="{FF2B5EF4-FFF2-40B4-BE49-F238E27FC236}">
                <a16:creationId xmlns:a16="http://schemas.microsoft.com/office/drawing/2014/main" id="{13DDB953-9893-4467-B7B6-739530FC3FEC}"/>
              </a:ext>
            </a:extLst>
          </p:cNvPr>
          <p:cNvSpPr txBox="1"/>
          <p:nvPr/>
        </p:nvSpPr>
        <p:spPr>
          <a:xfrm>
            <a:off x="4386010" y="4346992"/>
            <a:ext cx="3232300" cy="15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2400" b="1" dirty="0"/>
              <a:t>SPECIALISTS</a:t>
            </a:r>
            <a:endParaRPr sz="2400" b="1" dirty="0"/>
          </a:p>
          <a:p>
            <a:pPr algn="ctr"/>
            <a:r>
              <a:rPr lang="pt-PT" dirty="0" err="1">
                <a:solidFill>
                  <a:schemeClr val="tx1"/>
                </a:solidFill>
              </a:rPr>
              <a:t>Engineering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companies</a:t>
            </a:r>
            <a:r>
              <a:rPr lang="pt-PT" dirty="0">
                <a:solidFill>
                  <a:schemeClr val="tx1"/>
                </a:solidFill>
              </a:rPr>
              <a:t>, </a:t>
            </a:r>
            <a:r>
              <a:rPr lang="pt-PT" dirty="0" err="1">
                <a:solidFill>
                  <a:schemeClr val="tx1"/>
                </a:solidFill>
              </a:rPr>
              <a:t>ESCOs</a:t>
            </a:r>
            <a:r>
              <a:rPr lang="pt-PT" dirty="0">
                <a:solidFill>
                  <a:schemeClr val="tx1"/>
                </a:solidFill>
              </a:rPr>
              <a:t>, PV </a:t>
            </a:r>
            <a:r>
              <a:rPr lang="pt-PT" dirty="0" err="1">
                <a:solidFill>
                  <a:schemeClr val="tx1"/>
                </a:solidFill>
              </a:rPr>
              <a:t>Installers</a:t>
            </a:r>
            <a:r>
              <a:rPr lang="pt-PT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31AACB88-74B9-4051-A7AD-659513523DA3}"/>
              </a:ext>
            </a:extLst>
          </p:cNvPr>
          <p:cNvSpPr txBox="1"/>
          <p:nvPr/>
        </p:nvSpPr>
        <p:spPr>
          <a:xfrm>
            <a:off x="7935788" y="4346992"/>
            <a:ext cx="3442736" cy="15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2400" b="1" dirty="0"/>
              <a:t>INVESTORS</a:t>
            </a:r>
            <a:endParaRPr sz="2400" b="1" dirty="0"/>
          </a:p>
          <a:p>
            <a:pPr algn="ctr"/>
            <a:r>
              <a:rPr lang="pt-PT" dirty="0" err="1">
                <a:solidFill>
                  <a:schemeClr val="tx1"/>
                </a:solidFill>
              </a:rPr>
              <a:t>Organizations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specialized</a:t>
            </a:r>
            <a:r>
              <a:rPr lang="pt-PT" dirty="0">
                <a:solidFill>
                  <a:schemeClr val="tx1"/>
                </a:solidFill>
              </a:rPr>
              <a:t> in </a:t>
            </a:r>
            <a:r>
              <a:rPr lang="pt-PT" dirty="0" err="1">
                <a:solidFill>
                  <a:schemeClr val="tx1"/>
                </a:solidFill>
              </a:rPr>
              <a:t>project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financing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47F6A8-C4B7-42EA-8580-C36E276BCF64}"/>
              </a:ext>
            </a:extLst>
          </p:cNvPr>
          <p:cNvSpPr txBox="1"/>
          <p:nvPr/>
        </p:nvSpPr>
        <p:spPr>
          <a:xfrm>
            <a:off x="899568" y="1531335"/>
            <a:ext cx="697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Put</a:t>
            </a:r>
            <a:r>
              <a:rPr lang="pt-PT" dirty="0"/>
              <a:t> </a:t>
            </a:r>
            <a:r>
              <a:rPr lang="pt-PT" dirty="0" err="1"/>
              <a:t>together</a:t>
            </a:r>
            <a:r>
              <a:rPr lang="pt-PT" dirty="0"/>
              <a:t> in a single </a:t>
            </a:r>
            <a:r>
              <a:rPr lang="pt-PT" dirty="0" err="1"/>
              <a:t>place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stakeholders</a:t>
            </a:r>
            <a:r>
              <a:rPr lang="pt-PT" dirty="0"/>
              <a:t> for </a:t>
            </a:r>
            <a:r>
              <a:rPr lang="pt-PT" dirty="0" err="1"/>
              <a:t>sustainable</a:t>
            </a:r>
            <a:r>
              <a:rPr lang="pt-PT" dirty="0"/>
              <a:t> </a:t>
            </a:r>
            <a:r>
              <a:rPr lang="pt-PT" dirty="0" err="1"/>
              <a:t>energy</a:t>
            </a:r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CE8EBCB-589B-4CC7-8326-955E2184F514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Value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proposition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5206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TextBox 16"/>
          <p:cNvSpPr txBox="1"/>
          <p:nvPr/>
        </p:nvSpPr>
        <p:spPr>
          <a:xfrm>
            <a:off x="531011" y="225266"/>
            <a:ext cx="2144456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PIXEL VISION</a:t>
            </a:r>
          </a:p>
        </p:txBody>
      </p:sp>
      <p:pic>
        <p:nvPicPr>
          <p:cNvPr id="931" name="Рисунок 17" descr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5" y="225266"/>
            <a:ext cx="159023" cy="1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TextBox 18"/>
          <p:cNvSpPr txBox="1"/>
          <p:nvPr/>
        </p:nvSpPr>
        <p:spPr>
          <a:xfrm>
            <a:off x="9818121" y="225266"/>
            <a:ext cx="214445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b="1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SLIDE SECTION</a:t>
            </a:r>
          </a:p>
        </p:txBody>
      </p:sp>
      <p:pic>
        <p:nvPicPr>
          <p:cNvPr id="933" name="pontoenergia 8.jpg" descr="pontoenergia 8.jpg"/>
          <p:cNvPicPr>
            <a:picLocks noGrp="1" noChangeAspect="1"/>
          </p:cNvPicPr>
          <p:nvPr>
            <p:ph type="pic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45561"/>
            <a:ext cx="12192000" cy="2933700"/>
          </a:xfrm>
          <a:prstGeom prst="rect">
            <a:avLst/>
          </a:prstGeom>
        </p:spPr>
      </p:pic>
      <p:sp>
        <p:nvSpPr>
          <p:cNvPr id="934" name="Текст 11"/>
          <p:cNvSpPr txBox="1"/>
          <p:nvPr/>
        </p:nvSpPr>
        <p:spPr>
          <a:xfrm>
            <a:off x="659516" y="4332312"/>
            <a:ext cx="3232300" cy="49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1600" dirty="0" err="1"/>
              <a:t>Implemented</a:t>
            </a:r>
            <a:r>
              <a:rPr lang="pt-PT" sz="1600" dirty="0"/>
              <a:t> </a:t>
            </a:r>
            <a:r>
              <a:rPr lang="pt-PT" sz="1600" dirty="0" err="1"/>
              <a:t>Projects</a:t>
            </a:r>
            <a:endParaRPr sz="3600" dirty="0"/>
          </a:p>
        </p:txBody>
      </p:sp>
      <p:sp>
        <p:nvSpPr>
          <p:cNvPr id="935" name="Текст 11"/>
          <p:cNvSpPr txBox="1"/>
          <p:nvPr/>
        </p:nvSpPr>
        <p:spPr>
          <a:xfrm>
            <a:off x="4343870" y="4332312"/>
            <a:ext cx="3232300" cy="49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1600" dirty="0"/>
              <a:t>M€ of </a:t>
            </a:r>
            <a:r>
              <a:rPr lang="pt-PT" sz="1600" dirty="0" err="1"/>
              <a:t>Investment</a:t>
            </a:r>
            <a:r>
              <a:rPr lang="pt-PT" sz="1600" dirty="0"/>
              <a:t> </a:t>
            </a:r>
            <a:r>
              <a:rPr lang="pt-PT" sz="1600" dirty="0" err="1"/>
              <a:t>raised</a:t>
            </a:r>
            <a:endParaRPr sz="3600" dirty="0"/>
          </a:p>
        </p:txBody>
      </p:sp>
      <p:sp>
        <p:nvSpPr>
          <p:cNvPr id="936" name="Текст 11"/>
          <p:cNvSpPr txBox="1"/>
          <p:nvPr/>
        </p:nvSpPr>
        <p:spPr>
          <a:xfrm>
            <a:off x="4479849" y="5954131"/>
            <a:ext cx="3232300" cy="49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1600" dirty="0"/>
              <a:t>M€ in </a:t>
            </a:r>
            <a:r>
              <a:rPr lang="pt-PT" sz="1600" dirty="0" err="1"/>
              <a:t>Private</a:t>
            </a:r>
            <a:r>
              <a:rPr lang="pt-PT" sz="1600" dirty="0"/>
              <a:t> Funding from crowdlending</a:t>
            </a:r>
            <a:endParaRPr sz="3600" dirty="0"/>
          </a:p>
        </p:txBody>
      </p:sp>
      <p:sp>
        <p:nvSpPr>
          <p:cNvPr id="940" name="Прямая соединительная линия 26"/>
          <p:cNvSpPr/>
          <p:nvPr/>
        </p:nvSpPr>
        <p:spPr>
          <a:xfrm flipH="1">
            <a:off x="4160635" y="3519154"/>
            <a:ext cx="1" cy="2295656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1" name="Прямая соединительная линия 27"/>
          <p:cNvSpPr/>
          <p:nvPr/>
        </p:nvSpPr>
        <p:spPr>
          <a:xfrm>
            <a:off x="7616214" y="3519154"/>
            <a:ext cx="1" cy="2295656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" name="Группа 2">
            <a:extLst>
              <a:ext uri="{FF2B5EF4-FFF2-40B4-BE49-F238E27FC236}">
                <a16:creationId xmlns:a16="http://schemas.microsoft.com/office/drawing/2014/main" id="{06AF5645-0FAF-4FC1-B7B8-354CDB47AC7E}"/>
              </a:ext>
            </a:extLst>
          </p:cNvPr>
          <p:cNvGrpSpPr/>
          <p:nvPr/>
        </p:nvGrpSpPr>
        <p:grpSpPr>
          <a:xfrm>
            <a:off x="1843708" y="3275888"/>
            <a:ext cx="865842" cy="910307"/>
            <a:chOff x="0" y="0"/>
            <a:chExt cx="865840" cy="910305"/>
          </a:xfrm>
        </p:grpSpPr>
        <p:sp>
          <p:nvSpPr>
            <p:cNvPr id="22" name="Овал 12">
              <a:extLst>
                <a:ext uri="{FF2B5EF4-FFF2-40B4-BE49-F238E27FC236}">
                  <a16:creationId xmlns:a16="http://schemas.microsoft.com/office/drawing/2014/main" id="{5FFEC961-F6A0-4F1A-A19F-7B031DC0A98A}"/>
                </a:ext>
              </a:extLst>
            </p:cNvPr>
            <p:cNvSpPr/>
            <p:nvPr/>
          </p:nvSpPr>
          <p:spPr>
            <a:xfrm>
              <a:off x="0" y="0"/>
              <a:ext cx="865840" cy="865840"/>
            </a:xfrm>
            <a:prstGeom prst="ellipse">
              <a:avLst/>
            </a:prstGeom>
            <a:solidFill>
              <a:srgbClr val="2A95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>
                <a:latin typeface="Sansation"/>
              </a:endParaRPr>
            </a:p>
          </p:txBody>
        </p:sp>
        <p:sp>
          <p:nvSpPr>
            <p:cNvPr id="23" name="Прямоугольник 10">
              <a:extLst>
                <a:ext uri="{FF2B5EF4-FFF2-40B4-BE49-F238E27FC236}">
                  <a16:creationId xmlns:a16="http://schemas.microsoft.com/office/drawing/2014/main" id="{CC8C3C2B-45BD-4984-A2C9-4DBD4E9B6106}"/>
                </a:ext>
              </a:extLst>
            </p:cNvPr>
            <p:cNvSpPr txBox="1"/>
            <p:nvPr/>
          </p:nvSpPr>
          <p:spPr>
            <a:xfrm>
              <a:off x="136305" y="325533"/>
              <a:ext cx="583281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4800" b="1" dirty="0">
                  <a:solidFill>
                    <a:srgbClr val="FFFFFF"/>
                  </a:solidFill>
                  <a:latin typeface="Sansation"/>
                </a:rPr>
                <a:t>62</a:t>
              </a:r>
            </a:p>
          </p:txBody>
        </p:sp>
      </p:grpSp>
      <p:grpSp>
        <p:nvGrpSpPr>
          <p:cNvPr id="24" name="Группа 2">
            <a:extLst>
              <a:ext uri="{FF2B5EF4-FFF2-40B4-BE49-F238E27FC236}">
                <a16:creationId xmlns:a16="http://schemas.microsoft.com/office/drawing/2014/main" id="{E6E47BF4-E5AB-4BA1-8F71-CE65A958AE39}"/>
              </a:ext>
            </a:extLst>
          </p:cNvPr>
          <p:cNvGrpSpPr/>
          <p:nvPr/>
        </p:nvGrpSpPr>
        <p:grpSpPr>
          <a:xfrm>
            <a:off x="5572377" y="3269772"/>
            <a:ext cx="865842" cy="914962"/>
            <a:chOff x="0" y="0"/>
            <a:chExt cx="865840" cy="914960"/>
          </a:xfrm>
        </p:grpSpPr>
        <p:sp>
          <p:nvSpPr>
            <p:cNvPr id="25" name="Овал 12">
              <a:extLst>
                <a:ext uri="{FF2B5EF4-FFF2-40B4-BE49-F238E27FC236}">
                  <a16:creationId xmlns:a16="http://schemas.microsoft.com/office/drawing/2014/main" id="{5092E98A-4597-4C08-9FA9-EF269D3C7D27}"/>
                </a:ext>
              </a:extLst>
            </p:cNvPr>
            <p:cNvSpPr/>
            <p:nvPr/>
          </p:nvSpPr>
          <p:spPr>
            <a:xfrm>
              <a:off x="0" y="0"/>
              <a:ext cx="865840" cy="865840"/>
            </a:xfrm>
            <a:prstGeom prst="ellipse">
              <a:avLst/>
            </a:prstGeom>
            <a:solidFill>
              <a:srgbClr val="2A95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>
                <a:latin typeface="Sansation"/>
              </a:endParaRPr>
            </a:p>
          </p:txBody>
        </p:sp>
        <p:sp>
          <p:nvSpPr>
            <p:cNvPr id="26" name="Прямоугольник 10">
              <a:extLst>
                <a:ext uri="{FF2B5EF4-FFF2-40B4-BE49-F238E27FC236}">
                  <a16:creationId xmlns:a16="http://schemas.microsoft.com/office/drawing/2014/main" id="{12C97F11-E138-4DB7-99E4-3742A6AAC12D}"/>
                </a:ext>
              </a:extLst>
            </p:cNvPr>
            <p:cNvSpPr txBox="1"/>
            <p:nvPr/>
          </p:nvSpPr>
          <p:spPr>
            <a:xfrm>
              <a:off x="178366" y="330188"/>
              <a:ext cx="509111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4800" b="1" dirty="0">
                  <a:solidFill>
                    <a:schemeClr val="bg1"/>
                  </a:solidFill>
                  <a:latin typeface="Sansation"/>
                </a:rPr>
                <a:t>41</a:t>
              </a:r>
              <a:endParaRPr sz="4800" b="1" dirty="0">
                <a:solidFill>
                  <a:schemeClr val="bg1"/>
                </a:solidFill>
                <a:latin typeface="Sansation"/>
              </a:endParaRPr>
            </a:p>
          </p:txBody>
        </p:sp>
      </p:grpSp>
      <p:grpSp>
        <p:nvGrpSpPr>
          <p:cNvPr id="27" name="Группа 2">
            <a:extLst>
              <a:ext uri="{FF2B5EF4-FFF2-40B4-BE49-F238E27FC236}">
                <a16:creationId xmlns:a16="http://schemas.microsoft.com/office/drawing/2014/main" id="{1D1D97AB-FE0E-4B35-8CBC-05634F75BC3E}"/>
              </a:ext>
            </a:extLst>
          </p:cNvPr>
          <p:cNvGrpSpPr/>
          <p:nvPr/>
        </p:nvGrpSpPr>
        <p:grpSpPr>
          <a:xfrm>
            <a:off x="5572377" y="4886454"/>
            <a:ext cx="865842" cy="928356"/>
            <a:chOff x="0" y="0"/>
            <a:chExt cx="865840" cy="928354"/>
          </a:xfrm>
        </p:grpSpPr>
        <p:sp>
          <p:nvSpPr>
            <p:cNvPr id="28" name="Овал 12">
              <a:extLst>
                <a:ext uri="{FF2B5EF4-FFF2-40B4-BE49-F238E27FC236}">
                  <a16:creationId xmlns:a16="http://schemas.microsoft.com/office/drawing/2014/main" id="{95BEFF6D-BEB1-4369-9CDB-AB0A9054A6FE}"/>
                </a:ext>
              </a:extLst>
            </p:cNvPr>
            <p:cNvSpPr/>
            <p:nvPr/>
          </p:nvSpPr>
          <p:spPr>
            <a:xfrm>
              <a:off x="0" y="0"/>
              <a:ext cx="865840" cy="865840"/>
            </a:xfrm>
            <a:prstGeom prst="ellipse">
              <a:avLst/>
            </a:prstGeom>
            <a:solidFill>
              <a:srgbClr val="2A95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>
                <a:latin typeface="Sansation"/>
              </a:endParaRPr>
            </a:p>
          </p:txBody>
        </p:sp>
        <p:sp>
          <p:nvSpPr>
            <p:cNvPr id="29" name="Прямоугольник 10">
              <a:extLst>
                <a:ext uri="{FF2B5EF4-FFF2-40B4-BE49-F238E27FC236}">
                  <a16:creationId xmlns:a16="http://schemas.microsoft.com/office/drawing/2014/main" id="{3EF320DE-6824-4850-9FF2-B7D82F36108C}"/>
                </a:ext>
              </a:extLst>
            </p:cNvPr>
            <p:cNvSpPr txBox="1"/>
            <p:nvPr/>
          </p:nvSpPr>
          <p:spPr>
            <a:xfrm>
              <a:off x="288199" y="343582"/>
              <a:ext cx="30072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4800" b="1" dirty="0">
                  <a:solidFill>
                    <a:srgbClr val="FFFFFF"/>
                  </a:solidFill>
                  <a:latin typeface="Sansation"/>
                </a:rPr>
                <a:t>2</a:t>
              </a:r>
              <a:endParaRPr sz="4800" b="1" dirty="0">
                <a:solidFill>
                  <a:srgbClr val="FFFFFF"/>
                </a:solidFill>
                <a:latin typeface="Sansation"/>
              </a:endParaRP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2C4F937-CE02-4CB5-A6DF-D9A536443009}"/>
              </a:ext>
            </a:extLst>
          </p:cNvPr>
          <p:cNvSpPr txBox="1"/>
          <p:nvPr/>
        </p:nvSpPr>
        <p:spPr>
          <a:xfrm>
            <a:off x="0" y="2321691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THE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bundle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up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project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(2018-2021)</a:t>
            </a:r>
          </a:p>
        </p:txBody>
      </p:sp>
      <p:sp>
        <p:nvSpPr>
          <p:cNvPr id="61" name="Текст 11">
            <a:extLst>
              <a:ext uri="{FF2B5EF4-FFF2-40B4-BE49-F238E27FC236}">
                <a16:creationId xmlns:a16="http://schemas.microsoft.com/office/drawing/2014/main" id="{B741F7C2-E609-4275-9B4A-5A7A31A4C78C}"/>
              </a:ext>
            </a:extLst>
          </p:cNvPr>
          <p:cNvSpPr txBox="1"/>
          <p:nvPr/>
        </p:nvSpPr>
        <p:spPr>
          <a:xfrm>
            <a:off x="8000349" y="4332312"/>
            <a:ext cx="3232300" cy="49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1600" dirty="0" err="1"/>
              <a:t>GWh</a:t>
            </a:r>
            <a:r>
              <a:rPr lang="pt-PT" sz="1600" dirty="0"/>
              <a:t>/</a:t>
            </a:r>
            <a:r>
              <a:rPr lang="pt-PT" sz="1600" dirty="0" err="1"/>
              <a:t>year</a:t>
            </a:r>
            <a:r>
              <a:rPr lang="pt-PT" sz="1600" dirty="0"/>
              <a:t> of </a:t>
            </a:r>
            <a:r>
              <a:rPr lang="pt-PT" sz="1600" dirty="0" err="1"/>
              <a:t>energy</a:t>
            </a:r>
            <a:r>
              <a:rPr lang="pt-PT" sz="1600" dirty="0"/>
              <a:t> </a:t>
            </a:r>
            <a:r>
              <a:rPr lang="pt-PT" sz="1600" dirty="0" err="1"/>
              <a:t>savings</a:t>
            </a:r>
            <a:endParaRPr sz="3600" dirty="0"/>
          </a:p>
        </p:txBody>
      </p:sp>
      <p:sp>
        <p:nvSpPr>
          <p:cNvPr id="62" name="Текст 11">
            <a:extLst>
              <a:ext uri="{FF2B5EF4-FFF2-40B4-BE49-F238E27FC236}">
                <a16:creationId xmlns:a16="http://schemas.microsoft.com/office/drawing/2014/main" id="{8AD6EBE9-2EA6-48FE-908E-2AE8F60AE724}"/>
              </a:ext>
            </a:extLst>
          </p:cNvPr>
          <p:cNvSpPr txBox="1"/>
          <p:nvPr/>
        </p:nvSpPr>
        <p:spPr>
          <a:xfrm>
            <a:off x="8136328" y="5954131"/>
            <a:ext cx="3232300" cy="49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1600" dirty="0" err="1"/>
              <a:t>Kton</a:t>
            </a:r>
            <a:r>
              <a:rPr lang="pt-PT" sz="1600" dirty="0"/>
              <a:t> CO2 </a:t>
            </a:r>
            <a:r>
              <a:rPr lang="pt-PT" sz="1600" dirty="0" err="1"/>
              <a:t>avoided</a:t>
            </a:r>
            <a:r>
              <a:rPr lang="pt-PT" sz="1600" dirty="0"/>
              <a:t>/</a:t>
            </a:r>
            <a:r>
              <a:rPr lang="pt-PT" sz="1600" dirty="0" err="1"/>
              <a:t>year</a:t>
            </a:r>
            <a:endParaRPr sz="3600" dirty="0"/>
          </a:p>
        </p:txBody>
      </p:sp>
      <p:grpSp>
        <p:nvGrpSpPr>
          <p:cNvPr id="63" name="Группа 2">
            <a:extLst>
              <a:ext uri="{FF2B5EF4-FFF2-40B4-BE49-F238E27FC236}">
                <a16:creationId xmlns:a16="http://schemas.microsoft.com/office/drawing/2014/main" id="{081E9161-2811-4F13-A66D-E891B5F58004}"/>
              </a:ext>
            </a:extLst>
          </p:cNvPr>
          <p:cNvGrpSpPr/>
          <p:nvPr/>
        </p:nvGrpSpPr>
        <p:grpSpPr>
          <a:xfrm>
            <a:off x="9228856" y="3269772"/>
            <a:ext cx="865842" cy="914962"/>
            <a:chOff x="0" y="0"/>
            <a:chExt cx="865840" cy="914960"/>
          </a:xfrm>
        </p:grpSpPr>
        <p:sp>
          <p:nvSpPr>
            <p:cNvPr id="64" name="Овал 12">
              <a:extLst>
                <a:ext uri="{FF2B5EF4-FFF2-40B4-BE49-F238E27FC236}">
                  <a16:creationId xmlns:a16="http://schemas.microsoft.com/office/drawing/2014/main" id="{191BD3FA-04B8-4C3C-9CD1-8AA3AE59C4CB}"/>
                </a:ext>
              </a:extLst>
            </p:cNvPr>
            <p:cNvSpPr/>
            <p:nvPr/>
          </p:nvSpPr>
          <p:spPr>
            <a:xfrm>
              <a:off x="0" y="0"/>
              <a:ext cx="865840" cy="865840"/>
            </a:xfrm>
            <a:prstGeom prst="ellipse">
              <a:avLst/>
            </a:prstGeom>
            <a:solidFill>
              <a:srgbClr val="2A95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>
                <a:latin typeface="Sansation"/>
              </a:endParaRPr>
            </a:p>
          </p:txBody>
        </p:sp>
        <p:sp>
          <p:nvSpPr>
            <p:cNvPr id="65" name="Прямоугольник 10">
              <a:extLst>
                <a:ext uri="{FF2B5EF4-FFF2-40B4-BE49-F238E27FC236}">
                  <a16:creationId xmlns:a16="http://schemas.microsoft.com/office/drawing/2014/main" id="{45649C43-6D68-47B9-AB47-7BE8D97809A4}"/>
                </a:ext>
              </a:extLst>
            </p:cNvPr>
            <p:cNvSpPr txBox="1"/>
            <p:nvPr/>
          </p:nvSpPr>
          <p:spPr>
            <a:xfrm>
              <a:off x="178365" y="330188"/>
              <a:ext cx="509112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4800" b="1" dirty="0">
                  <a:solidFill>
                    <a:schemeClr val="bg1"/>
                  </a:solidFill>
                  <a:latin typeface="Sansation"/>
                </a:rPr>
                <a:t>44</a:t>
              </a:r>
              <a:endParaRPr sz="4800" b="1" dirty="0">
                <a:solidFill>
                  <a:schemeClr val="bg1"/>
                </a:solidFill>
                <a:latin typeface="Sansation"/>
              </a:endParaRPr>
            </a:p>
          </p:txBody>
        </p:sp>
      </p:grpSp>
      <p:grpSp>
        <p:nvGrpSpPr>
          <p:cNvPr id="66" name="Группа 2">
            <a:extLst>
              <a:ext uri="{FF2B5EF4-FFF2-40B4-BE49-F238E27FC236}">
                <a16:creationId xmlns:a16="http://schemas.microsoft.com/office/drawing/2014/main" id="{1DD3D1E4-D0C2-4352-9D0E-B36B4D880DCE}"/>
              </a:ext>
            </a:extLst>
          </p:cNvPr>
          <p:cNvGrpSpPr/>
          <p:nvPr/>
        </p:nvGrpSpPr>
        <p:grpSpPr>
          <a:xfrm>
            <a:off x="9228856" y="4886454"/>
            <a:ext cx="865842" cy="928356"/>
            <a:chOff x="0" y="0"/>
            <a:chExt cx="865840" cy="928354"/>
          </a:xfrm>
        </p:grpSpPr>
        <p:sp>
          <p:nvSpPr>
            <p:cNvPr id="67" name="Овал 12">
              <a:extLst>
                <a:ext uri="{FF2B5EF4-FFF2-40B4-BE49-F238E27FC236}">
                  <a16:creationId xmlns:a16="http://schemas.microsoft.com/office/drawing/2014/main" id="{950399CC-9F0F-41E8-9250-3DDC3A2BF601}"/>
                </a:ext>
              </a:extLst>
            </p:cNvPr>
            <p:cNvSpPr/>
            <p:nvPr/>
          </p:nvSpPr>
          <p:spPr>
            <a:xfrm>
              <a:off x="0" y="0"/>
              <a:ext cx="865840" cy="865840"/>
            </a:xfrm>
            <a:prstGeom prst="ellipse">
              <a:avLst/>
            </a:prstGeom>
            <a:solidFill>
              <a:srgbClr val="2A95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>
                <a:latin typeface="Sansation"/>
              </a:endParaRPr>
            </a:p>
          </p:txBody>
        </p:sp>
        <p:sp>
          <p:nvSpPr>
            <p:cNvPr id="68" name="Прямоугольник 10">
              <a:extLst>
                <a:ext uri="{FF2B5EF4-FFF2-40B4-BE49-F238E27FC236}">
                  <a16:creationId xmlns:a16="http://schemas.microsoft.com/office/drawing/2014/main" id="{B7946674-E14E-4663-9169-B2BA64B3CF68}"/>
                </a:ext>
              </a:extLst>
            </p:cNvPr>
            <p:cNvSpPr txBox="1"/>
            <p:nvPr/>
          </p:nvSpPr>
          <p:spPr>
            <a:xfrm>
              <a:off x="184005" y="343582"/>
              <a:ext cx="509111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4800" b="1" dirty="0">
                  <a:solidFill>
                    <a:srgbClr val="FFFFFF"/>
                  </a:solidFill>
                  <a:latin typeface="Sansation"/>
                </a:rPr>
                <a:t>18</a:t>
              </a:r>
              <a:endParaRPr sz="4800" b="1" dirty="0">
                <a:solidFill>
                  <a:srgbClr val="FFFFFF"/>
                </a:solidFill>
                <a:latin typeface="Sansation"/>
              </a:endParaRPr>
            </a:p>
          </p:txBody>
        </p:sp>
      </p:grpSp>
      <p:sp>
        <p:nvSpPr>
          <p:cNvPr id="69" name="Текст 11">
            <a:extLst>
              <a:ext uri="{FF2B5EF4-FFF2-40B4-BE49-F238E27FC236}">
                <a16:creationId xmlns:a16="http://schemas.microsoft.com/office/drawing/2014/main" id="{D9E16081-3A59-4006-A579-4DF88BF4D369}"/>
              </a:ext>
            </a:extLst>
          </p:cNvPr>
          <p:cNvSpPr txBox="1"/>
          <p:nvPr/>
        </p:nvSpPr>
        <p:spPr>
          <a:xfrm>
            <a:off x="684853" y="5942878"/>
            <a:ext cx="3232300" cy="49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3B3838"/>
                </a:solidFill>
                <a:latin typeface="Sansation Bold"/>
                <a:ea typeface="Sansation Bold"/>
                <a:cs typeface="Sansation Bold"/>
                <a:sym typeface="Sansation Bold"/>
              </a:defRPr>
            </a:pPr>
            <a:r>
              <a:rPr lang="pt-PT" sz="1600" dirty="0"/>
              <a:t>MW of </a:t>
            </a:r>
            <a:r>
              <a:rPr lang="pt-PT" sz="1600" dirty="0" err="1"/>
              <a:t>installed</a:t>
            </a:r>
            <a:r>
              <a:rPr lang="pt-PT" sz="1600" dirty="0"/>
              <a:t> PV for self-</a:t>
            </a:r>
            <a:r>
              <a:rPr lang="pt-PT" sz="1600" dirty="0" err="1"/>
              <a:t>consumption</a:t>
            </a:r>
            <a:endParaRPr sz="3600" dirty="0"/>
          </a:p>
        </p:txBody>
      </p:sp>
      <p:grpSp>
        <p:nvGrpSpPr>
          <p:cNvPr id="70" name="Группа 2">
            <a:extLst>
              <a:ext uri="{FF2B5EF4-FFF2-40B4-BE49-F238E27FC236}">
                <a16:creationId xmlns:a16="http://schemas.microsoft.com/office/drawing/2014/main" id="{038299C7-099F-44A3-AFB5-56FE31788437}"/>
              </a:ext>
            </a:extLst>
          </p:cNvPr>
          <p:cNvGrpSpPr/>
          <p:nvPr/>
        </p:nvGrpSpPr>
        <p:grpSpPr>
          <a:xfrm>
            <a:off x="1869045" y="4886454"/>
            <a:ext cx="865842" cy="869271"/>
            <a:chOff x="0" y="0"/>
            <a:chExt cx="865840" cy="869269"/>
          </a:xfrm>
        </p:grpSpPr>
        <p:sp>
          <p:nvSpPr>
            <p:cNvPr id="71" name="Овал 12">
              <a:extLst>
                <a:ext uri="{FF2B5EF4-FFF2-40B4-BE49-F238E27FC236}">
                  <a16:creationId xmlns:a16="http://schemas.microsoft.com/office/drawing/2014/main" id="{0BCC8772-8D24-4505-B28B-F3295BE7C219}"/>
                </a:ext>
              </a:extLst>
            </p:cNvPr>
            <p:cNvSpPr/>
            <p:nvPr/>
          </p:nvSpPr>
          <p:spPr>
            <a:xfrm>
              <a:off x="0" y="0"/>
              <a:ext cx="865840" cy="865840"/>
            </a:xfrm>
            <a:prstGeom prst="ellipse">
              <a:avLst/>
            </a:prstGeom>
            <a:solidFill>
              <a:srgbClr val="2A95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C2CDC"/>
                  </a:solidFill>
                </a:defRPr>
              </a:pPr>
              <a:endParaRPr>
                <a:latin typeface="Sansation"/>
              </a:endParaRPr>
            </a:p>
          </p:txBody>
        </p:sp>
        <p:sp>
          <p:nvSpPr>
            <p:cNvPr id="72" name="Прямоугольник 10">
              <a:extLst>
                <a:ext uri="{FF2B5EF4-FFF2-40B4-BE49-F238E27FC236}">
                  <a16:creationId xmlns:a16="http://schemas.microsoft.com/office/drawing/2014/main" id="{FE62884A-0155-4660-BA6D-6F519FE9B8AA}"/>
                </a:ext>
              </a:extLst>
            </p:cNvPr>
            <p:cNvSpPr txBox="1"/>
            <p:nvPr/>
          </p:nvSpPr>
          <p:spPr>
            <a:xfrm>
              <a:off x="136305" y="325533"/>
              <a:ext cx="583281" cy="543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4000" baseline="30000">
                  <a:solidFill>
                    <a:srgbClr val="0000ED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r>
                <a:rPr lang="pt-PT" sz="4400" b="1" dirty="0">
                  <a:solidFill>
                    <a:srgbClr val="FFFFFF"/>
                  </a:solidFill>
                  <a:latin typeface="Sansation"/>
                </a:rPr>
                <a:t>3,4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97F375-B3B1-4EB0-A073-7F71E360B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277" y="0"/>
            <a:ext cx="4715723" cy="6858000"/>
          </a:xfrm>
          <a:prstGeom prst="rect">
            <a:avLst/>
          </a:prstGeom>
        </p:spPr>
      </p:pic>
      <p:sp>
        <p:nvSpPr>
          <p:cNvPr id="980" name="Прямоугольник 32"/>
          <p:cNvSpPr/>
          <p:nvPr/>
        </p:nvSpPr>
        <p:spPr>
          <a:xfrm>
            <a:off x="2824191" y="1478350"/>
            <a:ext cx="2154592" cy="1132768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6A6A6"/>
                </a:solidFill>
              </a:defRPr>
            </a:pPr>
            <a:endParaRPr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2E1311-4604-43F3-BACA-846890EB96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26" y="4006835"/>
            <a:ext cx="827780" cy="78819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6E01DA-6857-4693-B39B-B76CBC622567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1. The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</a:rPr>
              <a:t>consortium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pic>
        <p:nvPicPr>
          <p:cNvPr id="15" name="Picture 36">
            <a:extLst>
              <a:ext uri="{FF2B5EF4-FFF2-40B4-BE49-F238E27FC236}">
                <a16:creationId xmlns:a16="http://schemas.microsoft.com/office/drawing/2014/main" id="{ADF5F328-8024-4782-8565-18E7D30B31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447" y="3056686"/>
            <a:ext cx="1654859" cy="693510"/>
          </a:xfrm>
          <a:prstGeom prst="rect">
            <a:avLst/>
          </a:prstGeom>
        </p:spPr>
      </p:pic>
      <p:pic>
        <p:nvPicPr>
          <p:cNvPr id="16" name="Picture 35">
            <a:extLst>
              <a:ext uri="{FF2B5EF4-FFF2-40B4-BE49-F238E27FC236}">
                <a16:creationId xmlns:a16="http://schemas.microsoft.com/office/drawing/2014/main" id="{E65596B4-5047-43D6-9DB1-695885F264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11" y="2916278"/>
            <a:ext cx="974326" cy="9743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EDE2A60-11F8-4BD9-A2BF-AF1EA49A70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49" y="2013727"/>
            <a:ext cx="2689934" cy="406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ntoenergia.pt/wp-content/uploads/2018/08/1_RequisitosPromotores.png">
            <a:extLst>
              <a:ext uri="{FF2B5EF4-FFF2-40B4-BE49-F238E27FC236}">
                <a16:creationId xmlns:a16="http://schemas.microsoft.com/office/drawing/2014/main" id="{B3E893EA-A0F9-4455-B541-1E16D8F8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84" y="2744868"/>
            <a:ext cx="1341586" cy="13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pontoenergia.pt/wp-content/uploads/2018/08/2_RequisitosPromotores.png">
            <a:extLst>
              <a:ext uri="{FF2B5EF4-FFF2-40B4-BE49-F238E27FC236}">
                <a16:creationId xmlns:a16="http://schemas.microsoft.com/office/drawing/2014/main" id="{00AA1DD5-DE98-4226-B512-EBF32631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0" y="2744868"/>
            <a:ext cx="1341586" cy="13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ontoenergia.pt/wp-content/uploads/2018/08/3_RequisitosPromotores.png">
            <a:extLst>
              <a:ext uri="{FF2B5EF4-FFF2-40B4-BE49-F238E27FC236}">
                <a16:creationId xmlns:a16="http://schemas.microsoft.com/office/drawing/2014/main" id="{67CD94CF-930A-4DBB-9D4F-41AA37B5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917" y="2744868"/>
            <a:ext cx="1341586" cy="13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A5F8F2E-E2F0-46A7-8248-1CA2A0D9BD5C}"/>
              </a:ext>
            </a:extLst>
          </p:cNvPr>
          <p:cNvSpPr txBox="1"/>
          <p:nvPr/>
        </p:nvSpPr>
        <p:spPr>
          <a:xfrm>
            <a:off x="1360972" y="4221148"/>
            <a:ext cx="26156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2000" b="1" dirty="0">
                <a:solidFill>
                  <a:srgbClr val="525252"/>
                </a:solidFill>
              </a:rPr>
              <a:t>FINANCING</a:t>
            </a:r>
            <a:endParaRPr lang="pt-PT" altLang="pt-PT" sz="2000" dirty="0">
              <a:solidFill>
                <a:srgbClr val="52525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solidFill>
                  <a:srgbClr val="606E7C"/>
                </a:solidFill>
              </a:rPr>
              <a:t>Hard to </a:t>
            </a:r>
            <a:r>
              <a:rPr lang="pt-PT" altLang="pt-PT" sz="1600" dirty="0" err="1">
                <a:solidFill>
                  <a:srgbClr val="606E7C"/>
                </a:solidFill>
              </a:rPr>
              <a:t>find</a:t>
            </a:r>
            <a:r>
              <a:rPr lang="pt-PT" altLang="pt-PT" sz="1600" dirty="0">
                <a:solidFill>
                  <a:srgbClr val="606E7C"/>
                </a:solidFill>
              </a:rPr>
              <a:t> in </a:t>
            </a:r>
            <a:r>
              <a:rPr lang="pt-PT" altLang="pt-PT" sz="1600" dirty="0" err="1">
                <a:solidFill>
                  <a:srgbClr val="606E7C"/>
                </a:solidFill>
              </a:rPr>
              <a:t>traditional</a:t>
            </a:r>
            <a:r>
              <a:rPr lang="pt-PT" altLang="pt-PT" sz="1600" dirty="0">
                <a:solidFill>
                  <a:srgbClr val="606E7C"/>
                </a:solidFill>
              </a:rPr>
              <a:t> </a:t>
            </a:r>
            <a:r>
              <a:rPr lang="pt-PT" altLang="pt-PT" sz="1600" dirty="0" err="1">
                <a:solidFill>
                  <a:srgbClr val="606E7C"/>
                </a:solidFill>
              </a:rPr>
              <a:t>sources</a:t>
            </a:r>
            <a:endParaRPr lang="pt-PT" altLang="pt-PT" sz="1000" dirty="0"/>
          </a:p>
          <a:p>
            <a:endParaRPr lang="pt-PT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CF9348-D3CC-48CF-9963-6B19675353F9}"/>
              </a:ext>
            </a:extLst>
          </p:cNvPr>
          <p:cNvSpPr txBox="1"/>
          <p:nvPr/>
        </p:nvSpPr>
        <p:spPr>
          <a:xfrm>
            <a:off x="4189242" y="4187980"/>
            <a:ext cx="37107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2000" b="1" dirty="0">
                <a:solidFill>
                  <a:srgbClr val="525252"/>
                </a:solidFill>
              </a:rPr>
              <a:t>SCALE</a:t>
            </a:r>
            <a:endParaRPr lang="pt-PT" altLang="pt-PT" sz="2000" dirty="0">
              <a:solidFill>
                <a:srgbClr val="52525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 err="1">
                <a:solidFill>
                  <a:srgbClr val="606E7C"/>
                </a:solidFill>
              </a:rPr>
              <a:t>Insuficient</a:t>
            </a:r>
            <a:r>
              <a:rPr lang="pt-PT" altLang="pt-PT" sz="1600" dirty="0">
                <a:solidFill>
                  <a:srgbClr val="606E7C"/>
                </a:solidFill>
              </a:rPr>
              <a:t> to </a:t>
            </a:r>
            <a:r>
              <a:rPr lang="pt-PT" altLang="pt-PT" sz="1600" dirty="0" err="1">
                <a:solidFill>
                  <a:srgbClr val="606E7C"/>
                </a:solidFill>
              </a:rPr>
              <a:t>attract</a:t>
            </a:r>
            <a:r>
              <a:rPr lang="pt-PT" altLang="pt-PT" sz="1600" dirty="0">
                <a:solidFill>
                  <a:srgbClr val="606E7C"/>
                </a:solidFill>
              </a:rPr>
              <a:t> </a:t>
            </a:r>
            <a:r>
              <a:rPr lang="pt-PT" altLang="pt-PT" sz="1600" dirty="0" err="1">
                <a:solidFill>
                  <a:srgbClr val="606E7C"/>
                </a:solidFill>
              </a:rPr>
              <a:t>professional</a:t>
            </a:r>
            <a:r>
              <a:rPr lang="pt-PT" altLang="pt-PT" sz="1600" dirty="0">
                <a:solidFill>
                  <a:srgbClr val="606E7C"/>
                </a:solidFill>
              </a:rPr>
              <a:t> </a:t>
            </a:r>
            <a:r>
              <a:rPr lang="pt-PT" altLang="pt-PT" sz="1600" dirty="0" err="1">
                <a:solidFill>
                  <a:srgbClr val="606E7C"/>
                </a:solidFill>
              </a:rPr>
              <a:t>investors</a:t>
            </a:r>
            <a:endParaRPr lang="pt-PT" altLang="pt-PT" sz="1000" dirty="0"/>
          </a:p>
          <a:p>
            <a:endParaRPr lang="pt-PT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2605CC-992C-4C23-8451-26C0ACB72E08}"/>
              </a:ext>
            </a:extLst>
          </p:cNvPr>
          <p:cNvSpPr txBox="1"/>
          <p:nvPr/>
        </p:nvSpPr>
        <p:spPr>
          <a:xfrm>
            <a:off x="7966412" y="4234046"/>
            <a:ext cx="274059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2000" b="1" dirty="0">
                <a:solidFill>
                  <a:srgbClr val="525252"/>
                </a:solidFill>
              </a:rPr>
              <a:t>BUROCRACY</a:t>
            </a:r>
            <a:endParaRPr lang="pt-PT" altLang="pt-PT" sz="2000" dirty="0">
              <a:solidFill>
                <a:srgbClr val="52525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 err="1">
                <a:solidFill>
                  <a:srgbClr val="606E7C"/>
                </a:solidFill>
              </a:rPr>
              <a:t>Restrictive</a:t>
            </a:r>
            <a:r>
              <a:rPr lang="pt-PT" altLang="pt-PT" sz="1600" dirty="0">
                <a:solidFill>
                  <a:srgbClr val="606E7C"/>
                </a:solidFill>
              </a:rPr>
              <a:t> </a:t>
            </a:r>
            <a:r>
              <a:rPr lang="pt-PT" altLang="pt-PT" sz="1600" dirty="0" err="1">
                <a:solidFill>
                  <a:srgbClr val="606E7C"/>
                </a:solidFill>
              </a:rPr>
              <a:t>procedures</a:t>
            </a:r>
            <a:r>
              <a:rPr lang="pt-PT" altLang="pt-PT" sz="1600" dirty="0">
                <a:solidFill>
                  <a:srgbClr val="606E7C"/>
                </a:solidFill>
              </a:rPr>
              <a:t>, </a:t>
            </a:r>
            <a:r>
              <a:rPr lang="pt-PT" altLang="pt-PT" sz="1600" dirty="0" err="1">
                <a:solidFill>
                  <a:srgbClr val="606E7C"/>
                </a:solidFill>
              </a:rPr>
              <a:t>lack</a:t>
            </a:r>
            <a:r>
              <a:rPr lang="pt-PT" altLang="pt-PT" sz="1600" dirty="0">
                <a:solidFill>
                  <a:srgbClr val="606E7C"/>
                </a:solidFill>
              </a:rPr>
              <a:t> of </a:t>
            </a:r>
            <a:r>
              <a:rPr lang="pt-PT" altLang="pt-PT" sz="1600" dirty="0" err="1">
                <a:solidFill>
                  <a:srgbClr val="606E7C"/>
                </a:solidFill>
              </a:rPr>
              <a:t>capacitation</a:t>
            </a:r>
            <a:r>
              <a:rPr lang="pt-PT" altLang="pt-PT" sz="1600" dirty="0">
                <a:solidFill>
                  <a:srgbClr val="606E7C"/>
                </a:solidFill>
              </a:rPr>
              <a:t> </a:t>
            </a:r>
            <a:r>
              <a:rPr lang="pt-PT" altLang="pt-PT" sz="1600" dirty="0" err="1">
                <a:solidFill>
                  <a:srgbClr val="606E7C"/>
                </a:solidFill>
              </a:rPr>
              <a:t>and</a:t>
            </a:r>
            <a:r>
              <a:rPr lang="pt-PT" altLang="pt-PT" sz="1600" dirty="0">
                <a:solidFill>
                  <a:srgbClr val="606E7C"/>
                </a:solidFill>
              </a:rPr>
              <a:t> </a:t>
            </a:r>
            <a:r>
              <a:rPr lang="pt-PT" altLang="pt-PT" sz="1600" dirty="0" err="1">
                <a:solidFill>
                  <a:srgbClr val="606E7C"/>
                </a:solidFill>
              </a:rPr>
              <a:t>support</a:t>
            </a:r>
            <a:endParaRPr lang="pt-PT" altLang="pt-PT" sz="2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EC5665-EB5F-4D6D-A2C0-58AD630A93A3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2.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what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motivates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us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0B31E5-79DE-406D-9730-0551079A0342}"/>
              </a:ext>
            </a:extLst>
          </p:cNvPr>
          <p:cNvSpPr txBox="1"/>
          <p:nvPr/>
        </p:nvSpPr>
        <p:spPr>
          <a:xfrm>
            <a:off x="994300" y="1523815"/>
            <a:ext cx="101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projects</a:t>
            </a:r>
            <a:r>
              <a:rPr lang="pt-PT" dirty="0"/>
              <a:t>,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savings</a:t>
            </a:r>
            <a:r>
              <a:rPr lang="pt-PT" dirty="0"/>
              <a:t> </a:t>
            </a:r>
            <a:r>
              <a:rPr lang="pt-PT" dirty="0" err="1"/>
              <a:t>potential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economic</a:t>
            </a:r>
            <a:r>
              <a:rPr lang="pt-PT" dirty="0"/>
              <a:t> </a:t>
            </a:r>
            <a:r>
              <a:rPr lang="pt-PT" dirty="0" err="1"/>
              <a:t>viability</a:t>
            </a:r>
            <a:r>
              <a:rPr lang="pt-PT" dirty="0"/>
              <a:t> do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reach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implementation</a:t>
            </a:r>
            <a:r>
              <a:rPr lang="pt-PT" dirty="0"/>
              <a:t> </a:t>
            </a:r>
            <a:r>
              <a:rPr lang="pt-PT" dirty="0" err="1"/>
              <a:t>phase</a:t>
            </a:r>
            <a:endParaRPr lang="pt-PT" dirty="0"/>
          </a:p>
        </p:txBody>
      </p:sp>
      <p:sp>
        <p:nvSpPr>
          <p:cNvPr id="12" name="Прямая соединительная линия 26">
            <a:extLst>
              <a:ext uri="{FF2B5EF4-FFF2-40B4-BE49-F238E27FC236}">
                <a16:creationId xmlns:a16="http://schemas.microsoft.com/office/drawing/2014/main" id="{B740F02B-AAE1-4074-A900-8D7014E9E789}"/>
              </a:ext>
            </a:extLst>
          </p:cNvPr>
          <p:cNvSpPr/>
          <p:nvPr/>
        </p:nvSpPr>
        <p:spPr>
          <a:xfrm flipH="1">
            <a:off x="4316822" y="2690464"/>
            <a:ext cx="1" cy="2295656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Прямая соединительная линия 27">
            <a:extLst>
              <a:ext uri="{FF2B5EF4-FFF2-40B4-BE49-F238E27FC236}">
                <a16:creationId xmlns:a16="http://schemas.microsoft.com/office/drawing/2014/main" id="{807A92EE-1206-464F-B5C2-894949287A12}"/>
              </a:ext>
            </a:extLst>
          </p:cNvPr>
          <p:cNvSpPr/>
          <p:nvPr/>
        </p:nvSpPr>
        <p:spPr>
          <a:xfrm>
            <a:off x="7697970" y="2690464"/>
            <a:ext cx="1" cy="2295656"/>
          </a:xfrm>
          <a:prstGeom prst="line">
            <a:avLst/>
          </a:prstGeom>
          <a:ln w="6350">
            <a:solidFill>
              <a:srgbClr val="D9D9D9"/>
            </a:solidFill>
            <a:prstDash val="sys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26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5D58DF-F5A2-4573-A0A3-C156ABB29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8EB04A4F-D7D8-4F52-92CC-69798EF5DCC9}"/>
              </a:ext>
            </a:extLst>
          </p:cNvPr>
          <p:cNvSpPr/>
          <p:nvPr/>
        </p:nvSpPr>
        <p:spPr>
          <a:xfrm>
            <a:off x="0" y="-9330"/>
            <a:ext cx="12260424" cy="7632439"/>
          </a:xfrm>
          <a:custGeom>
            <a:avLst/>
            <a:gdLst>
              <a:gd name="connsiteX0" fmla="*/ 0 w 12260424"/>
              <a:gd name="connsiteY0" fmla="*/ 0 h 7623110"/>
              <a:gd name="connsiteX1" fmla="*/ 8448869 w 12260424"/>
              <a:gd name="connsiteY1" fmla="*/ 0 h 7623110"/>
              <a:gd name="connsiteX2" fmla="*/ 12260424 w 12260424"/>
              <a:gd name="connsiteY2" fmla="*/ 3811555 h 7623110"/>
              <a:gd name="connsiteX3" fmla="*/ 12260424 w 12260424"/>
              <a:gd name="connsiteY3" fmla="*/ 7623110 h 7623110"/>
              <a:gd name="connsiteX4" fmla="*/ 0 w 12260424"/>
              <a:gd name="connsiteY4" fmla="*/ 7623110 h 7623110"/>
              <a:gd name="connsiteX5" fmla="*/ 0 w 12260424"/>
              <a:gd name="connsiteY5" fmla="*/ 0 h 7623110"/>
              <a:gd name="connsiteX0" fmla="*/ 0 w 12260424"/>
              <a:gd name="connsiteY0" fmla="*/ 0 h 7623110"/>
              <a:gd name="connsiteX1" fmla="*/ 6041571 w 12260424"/>
              <a:gd name="connsiteY1" fmla="*/ 37323 h 7623110"/>
              <a:gd name="connsiteX2" fmla="*/ 12260424 w 12260424"/>
              <a:gd name="connsiteY2" fmla="*/ 3811555 h 7623110"/>
              <a:gd name="connsiteX3" fmla="*/ 12260424 w 12260424"/>
              <a:gd name="connsiteY3" fmla="*/ 7623110 h 7623110"/>
              <a:gd name="connsiteX4" fmla="*/ 0 w 12260424"/>
              <a:gd name="connsiteY4" fmla="*/ 7623110 h 7623110"/>
              <a:gd name="connsiteX5" fmla="*/ 0 w 12260424"/>
              <a:gd name="connsiteY5" fmla="*/ 0 h 7623110"/>
              <a:gd name="connsiteX0" fmla="*/ 0 w 12260424"/>
              <a:gd name="connsiteY0" fmla="*/ 0 h 7623110"/>
              <a:gd name="connsiteX1" fmla="*/ 6022910 w 12260424"/>
              <a:gd name="connsiteY1" fmla="*/ 0 h 7623110"/>
              <a:gd name="connsiteX2" fmla="*/ 12260424 w 12260424"/>
              <a:gd name="connsiteY2" fmla="*/ 3811555 h 7623110"/>
              <a:gd name="connsiteX3" fmla="*/ 12260424 w 12260424"/>
              <a:gd name="connsiteY3" fmla="*/ 7623110 h 7623110"/>
              <a:gd name="connsiteX4" fmla="*/ 0 w 12260424"/>
              <a:gd name="connsiteY4" fmla="*/ 7623110 h 7623110"/>
              <a:gd name="connsiteX5" fmla="*/ 0 w 12260424"/>
              <a:gd name="connsiteY5" fmla="*/ 0 h 7623110"/>
              <a:gd name="connsiteX0" fmla="*/ 0 w 12260424"/>
              <a:gd name="connsiteY0" fmla="*/ 0 h 7623110"/>
              <a:gd name="connsiteX1" fmla="*/ 6022910 w 12260424"/>
              <a:gd name="connsiteY1" fmla="*/ 0 h 7623110"/>
              <a:gd name="connsiteX2" fmla="*/ 10730204 w 12260424"/>
              <a:gd name="connsiteY2" fmla="*/ 7609115 h 7623110"/>
              <a:gd name="connsiteX3" fmla="*/ 12260424 w 12260424"/>
              <a:gd name="connsiteY3" fmla="*/ 7623110 h 7623110"/>
              <a:gd name="connsiteX4" fmla="*/ 0 w 12260424"/>
              <a:gd name="connsiteY4" fmla="*/ 7623110 h 7623110"/>
              <a:gd name="connsiteX5" fmla="*/ 0 w 12260424"/>
              <a:gd name="connsiteY5" fmla="*/ 0 h 7623110"/>
              <a:gd name="connsiteX0" fmla="*/ 0 w 12260424"/>
              <a:gd name="connsiteY0" fmla="*/ 0 h 7623110"/>
              <a:gd name="connsiteX1" fmla="*/ 6340151 w 12260424"/>
              <a:gd name="connsiteY1" fmla="*/ 18662 h 7623110"/>
              <a:gd name="connsiteX2" fmla="*/ 10730204 w 12260424"/>
              <a:gd name="connsiteY2" fmla="*/ 7609115 h 7623110"/>
              <a:gd name="connsiteX3" fmla="*/ 12260424 w 12260424"/>
              <a:gd name="connsiteY3" fmla="*/ 7623110 h 7623110"/>
              <a:gd name="connsiteX4" fmla="*/ 0 w 12260424"/>
              <a:gd name="connsiteY4" fmla="*/ 7623110 h 7623110"/>
              <a:gd name="connsiteX5" fmla="*/ 0 w 12260424"/>
              <a:gd name="connsiteY5" fmla="*/ 0 h 7623110"/>
              <a:gd name="connsiteX0" fmla="*/ 0 w 12260424"/>
              <a:gd name="connsiteY0" fmla="*/ 9329 h 7632439"/>
              <a:gd name="connsiteX1" fmla="*/ 6340151 w 12260424"/>
              <a:gd name="connsiteY1" fmla="*/ 0 h 7632439"/>
              <a:gd name="connsiteX2" fmla="*/ 10730204 w 12260424"/>
              <a:gd name="connsiteY2" fmla="*/ 7618444 h 7632439"/>
              <a:gd name="connsiteX3" fmla="*/ 12260424 w 12260424"/>
              <a:gd name="connsiteY3" fmla="*/ 7632439 h 7632439"/>
              <a:gd name="connsiteX4" fmla="*/ 0 w 12260424"/>
              <a:gd name="connsiteY4" fmla="*/ 7632439 h 7632439"/>
              <a:gd name="connsiteX5" fmla="*/ 0 w 12260424"/>
              <a:gd name="connsiteY5" fmla="*/ 9329 h 7632439"/>
              <a:gd name="connsiteX0" fmla="*/ 0 w 12260424"/>
              <a:gd name="connsiteY0" fmla="*/ 9329 h 7632439"/>
              <a:gd name="connsiteX1" fmla="*/ 6340151 w 12260424"/>
              <a:gd name="connsiteY1" fmla="*/ 0 h 7632439"/>
              <a:gd name="connsiteX2" fmla="*/ 10804849 w 12260424"/>
              <a:gd name="connsiteY2" fmla="*/ 7142583 h 7632439"/>
              <a:gd name="connsiteX3" fmla="*/ 12260424 w 12260424"/>
              <a:gd name="connsiteY3" fmla="*/ 7632439 h 7632439"/>
              <a:gd name="connsiteX4" fmla="*/ 0 w 12260424"/>
              <a:gd name="connsiteY4" fmla="*/ 7632439 h 7632439"/>
              <a:gd name="connsiteX5" fmla="*/ 0 w 12260424"/>
              <a:gd name="connsiteY5" fmla="*/ 9329 h 7632439"/>
              <a:gd name="connsiteX0" fmla="*/ 0 w 12260424"/>
              <a:gd name="connsiteY0" fmla="*/ 9329 h 7632439"/>
              <a:gd name="connsiteX1" fmla="*/ 6340151 w 12260424"/>
              <a:gd name="connsiteY1" fmla="*/ 0 h 7632439"/>
              <a:gd name="connsiteX2" fmla="*/ 10832841 w 12260424"/>
              <a:gd name="connsiteY2" fmla="*/ 6899987 h 7632439"/>
              <a:gd name="connsiteX3" fmla="*/ 12260424 w 12260424"/>
              <a:gd name="connsiteY3" fmla="*/ 7632439 h 7632439"/>
              <a:gd name="connsiteX4" fmla="*/ 0 w 12260424"/>
              <a:gd name="connsiteY4" fmla="*/ 7632439 h 7632439"/>
              <a:gd name="connsiteX5" fmla="*/ 0 w 12260424"/>
              <a:gd name="connsiteY5" fmla="*/ 9329 h 7632439"/>
              <a:gd name="connsiteX0" fmla="*/ 0 w 12260424"/>
              <a:gd name="connsiteY0" fmla="*/ 0 h 7623110"/>
              <a:gd name="connsiteX1" fmla="*/ 4539343 w 12260424"/>
              <a:gd name="connsiteY1" fmla="*/ 2 h 7623110"/>
              <a:gd name="connsiteX2" fmla="*/ 10832841 w 12260424"/>
              <a:gd name="connsiteY2" fmla="*/ 6890658 h 7623110"/>
              <a:gd name="connsiteX3" fmla="*/ 12260424 w 12260424"/>
              <a:gd name="connsiteY3" fmla="*/ 7623110 h 7623110"/>
              <a:gd name="connsiteX4" fmla="*/ 0 w 12260424"/>
              <a:gd name="connsiteY4" fmla="*/ 7623110 h 7623110"/>
              <a:gd name="connsiteX5" fmla="*/ 0 w 12260424"/>
              <a:gd name="connsiteY5" fmla="*/ 0 h 7623110"/>
              <a:gd name="connsiteX0" fmla="*/ 0 w 12260424"/>
              <a:gd name="connsiteY0" fmla="*/ 9329 h 7632439"/>
              <a:gd name="connsiteX1" fmla="*/ 6190862 w 12260424"/>
              <a:gd name="connsiteY1" fmla="*/ 0 h 7632439"/>
              <a:gd name="connsiteX2" fmla="*/ 10832841 w 12260424"/>
              <a:gd name="connsiteY2" fmla="*/ 6899987 h 7632439"/>
              <a:gd name="connsiteX3" fmla="*/ 12260424 w 12260424"/>
              <a:gd name="connsiteY3" fmla="*/ 7632439 h 7632439"/>
              <a:gd name="connsiteX4" fmla="*/ 0 w 12260424"/>
              <a:gd name="connsiteY4" fmla="*/ 7632439 h 7632439"/>
              <a:gd name="connsiteX5" fmla="*/ 0 w 12260424"/>
              <a:gd name="connsiteY5" fmla="*/ 9329 h 7632439"/>
              <a:gd name="connsiteX0" fmla="*/ 0 w 12260424"/>
              <a:gd name="connsiteY0" fmla="*/ 9329 h 7632439"/>
              <a:gd name="connsiteX1" fmla="*/ 6256176 w 12260424"/>
              <a:gd name="connsiteY1" fmla="*/ 0 h 7632439"/>
              <a:gd name="connsiteX2" fmla="*/ 10832841 w 12260424"/>
              <a:gd name="connsiteY2" fmla="*/ 6899987 h 7632439"/>
              <a:gd name="connsiteX3" fmla="*/ 12260424 w 12260424"/>
              <a:gd name="connsiteY3" fmla="*/ 7632439 h 7632439"/>
              <a:gd name="connsiteX4" fmla="*/ 0 w 12260424"/>
              <a:gd name="connsiteY4" fmla="*/ 7632439 h 7632439"/>
              <a:gd name="connsiteX5" fmla="*/ 0 w 12260424"/>
              <a:gd name="connsiteY5" fmla="*/ 9329 h 76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0424" h="7632439">
                <a:moveTo>
                  <a:pt x="0" y="9329"/>
                </a:moveTo>
                <a:lnTo>
                  <a:pt x="6256176" y="0"/>
                </a:lnTo>
                <a:lnTo>
                  <a:pt x="10832841" y="6899987"/>
                </a:lnTo>
                <a:lnTo>
                  <a:pt x="12260424" y="7632439"/>
                </a:lnTo>
                <a:lnTo>
                  <a:pt x="0" y="7632439"/>
                </a:lnTo>
                <a:lnTo>
                  <a:pt x="0" y="9329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21391-61C5-4BC9-ABB1-AEEE89B48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248" y="1535428"/>
            <a:ext cx="5773473" cy="3618281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647508F-2ECF-43F9-A3EB-813855B7C5B7}"/>
              </a:ext>
            </a:extLst>
          </p:cNvPr>
          <p:cNvSpPr/>
          <p:nvPr/>
        </p:nvSpPr>
        <p:spPr>
          <a:xfrm rot="2721214">
            <a:off x="4825960" y="1170763"/>
            <a:ext cx="3529916" cy="1677474"/>
          </a:xfrm>
          <a:prstGeom prst="triangle">
            <a:avLst>
              <a:gd name="adj" fmla="val 50697"/>
            </a:avLst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7A569-B857-46B5-AB30-AD7EBF36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33" y="155072"/>
            <a:ext cx="148590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429E97-CBDC-4E7D-9862-1CD451464896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3.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methodology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DAFA33-54EB-4896-8350-49DA5506C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4725" y="2213541"/>
            <a:ext cx="9815456" cy="16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429E97-CBDC-4E7D-9862-1CD451464896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3.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Constraints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and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needs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61351B-6E3E-4AC0-B87B-7364267C0F55}"/>
              </a:ext>
            </a:extLst>
          </p:cNvPr>
          <p:cNvSpPr txBox="1"/>
          <p:nvPr/>
        </p:nvSpPr>
        <p:spPr>
          <a:xfrm>
            <a:off x="1151353" y="1661984"/>
            <a:ext cx="10263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>
                <a:solidFill>
                  <a:srgbClr val="3B3838"/>
                </a:solidFill>
                <a:latin typeface="Sansation Bold"/>
              </a:defRPr>
            </a:lvl1pPr>
          </a:lstStyle>
          <a:p>
            <a:pPr algn="just"/>
            <a:r>
              <a:rPr lang="en-US" sz="2400" b="1" dirty="0">
                <a:latin typeface="+mj-lt"/>
              </a:rPr>
              <a:t>TECHNICAL</a:t>
            </a:r>
          </a:p>
          <a:p>
            <a:pPr algn="just"/>
            <a:endParaRPr lang="en-US" sz="24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Lack of technical skills, in promoter entities, able to perform the energy assessments and plans and evaluate the associated potential savings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Lack of awareness of the top management and technical bodies about the potential economic/environmental benefits of sustainable energy investments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Lack of awareness of the top management and technical bodies as well as of the co-benefits of sustainable energy investments (e.g., health, productivity, synergies with other needed interventions (e.g. asbestos) and water efficiency)</a:t>
            </a:r>
          </a:p>
        </p:txBody>
      </p:sp>
    </p:spTree>
    <p:extLst>
      <p:ext uri="{BB962C8B-B14F-4D97-AF65-F5344CB8AC3E}">
        <p14:creationId xmlns:p14="http://schemas.microsoft.com/office/powerpoint/2010/main" val="71516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429E97-CBDC-4E7D-9862-1CD451464896}"/>
              </a:ext>
            </a:extLst>
          </p:cNvPr>
          <p:cNvSpPr txBox="1"/>
          <p:nvPr/>
        </p:nvSpPr>
        <p:spPr>
          <a:xfrm>
            <a:off x="2" y="638694"/>
            <a:ext cx="121919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600" b="1" i="0" u="none" strike="noStrike" cap="none" spc="0" baseline="0">
                <a:solidFill>
                  <a:srgbClr val="365180"/>
                </a:solidFill>
                <a:uFillTx/>
                <a:latin typeface="Myriad Pro"/>
              </a:defRPr>
            </a:lvl1pPr>
          </a:lstStyle>
          <a:p>
            <a:r>
              <a:rPr lang="pt-PT" sz="4200" dirty="0">
                <a:latin typeface="+mj-lt"/>
              </a:rPr>
              <a:t>	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</a:rPr>
              <a:t>3.</a:t>
            </a:r>
            <a:r>
              <a:rPr lang="pt-PT" sz="4200" dirty="0">
                <a:latin typeface="+mj-lt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Constraints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and</a:t>
            </a:r>
            <a:r>
              <a:rPr lang="pt-PT" sz="3500" b="0" cap="all" spc="300" dirty="0">
                <a:solidFill>
                  <a:srgbClr val="000000"/>
                </a:solidFill>
                <a:latin typeface="+mj-lt"/>
                <a:sym typeface="Sansation Regular"/>
              </a:rPr>
              <a:t> </a:t>
            </a:r>
            <a:r>
              <a:rPr lang="pt-PT" sz="3500" b="0" cap="all" spc="300" dirty="0" err="1">
                <a:solidFill>
                  <a:srgbClr val="000000"/>
                </a:solidFill>
                <a:latin typeface="+mj-lt"/>
                <a:sym typeface="Sansation Regular"/>
              </a:rPr>
              <a:t>needs</a:t>
            </a:r>
            <a:endParaRPr lang="pt-PT" sz="3500" b="0" cap="all" spc="300" dirty="0">
              <a:solidFill>
                <a:srgbClr val="000000"/>
              </a:solidFill>
              <a:latin typeface="+mj-lt"/>
              <a:sym typeface="Sansation Regular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61351B-6E3E-4AC0-B87B-7364267C0F55}"/>
              </a:ext>
            </a:extLst>
          </p:cNvPr>
          <p:cNvSpPr txBox="1"/>
          <p:nvPr/>
        </p:nvSpPr>
        <p:spPr>
          <a:xfrm>
            <a:off x="1151353" y="1661984"/>
            <a:ext cx="9889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>
                <a:solidFill>
                  <a:srgbClr val="3B3838"/>
                </a:solidFill>
                <a:latin typeface="Sansation Bold"/>
              </a:defRPr>
            </a:lvl1pPr>
          </a:lstStyle>
          <a:p>
            <a:pPr algn="just"/>
            <a:r>
              <a:rPr lang="en-US" sz="2400" b="1" dirty="0">
                <a:latin typeface="+mj-lt"/>
              </a:rPr>
              <a:t>LEGAL</a:t>
            </a:r>
          </a:p>
          <a:p>
            <a:pPr algn="just"/>
            <a:endParaRPr lang="en-US" sz="24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Lack of specialized skills regarding public procurement and the contracting of energy efficiency works, products or services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Specifically, regarding the EPC there are legal (perceived) obstacles related to public procurement rules, as there is uncertainty or lack of know-how about the essential elements of these contracts, as well as the registration of these contracts in national public accounts, despite the Eurostat and EIB clarification initiatives.</a:t>
            </a:r>
          </a:p>
        </p:txBody>
      </p:sp>
    </p:spTree>
    <p:extLst>
      <p:ext uri="{BB962C8B-B14F-4D97-AF65-F5344CB8AC3E}">
        <p14:creationId xmlns:p14="http://schemas.microsoft.com/office/powerpoint/2010/main" val="405973319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655</Words>
  <Application>Microsoft Office PowerPoint</Application>
  <PresentationFormat>Ecrã Panorâmico</PresentationFormat>
  <Paragraphs>89</Paragraphs>
  <Slides>17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30" baseType="lpstr">
      <vt:lpstr>Arial</vt:lpstr>
      <vt:lpstr>Calibri</vt:lpstr>
      <vt:lpstr>FontAwesome</vt:lpstr>
      <vt:lpstr>Montserrat</vt:lpstr>
      <vt:lpstr>Montserrat Light</vt:lpstr>
      <vt:lpstr>Montserrat Ultra Light</vt:lpstr>
      <vt:lpstr>Nixie</vt:lpstr>
      <vt:lpstr>Poppins SemiBold</vt:lpstr>
      <vt:lpstr>Sansation</vt:lpstr>
      <vt:lpstr>Sansation Bold</vt:lpstr>
      <vt:lpstr>Sansation Regular</vt:lpstr>
      <vt:lpstr>Times New Roman</vt:lpstr>
      <vt:lpstr>Специальное оформление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Nuno Brito Jorge</dc:creator>
  <cp:lastModifiedBy>Manuel Nina @ GoParity</cp:lastModifiedBy>
  <cp:revision>71</cp:revision>
  <dcterms:modified xsi:type="dcterms:W3CDTF">2021-05-27T16:37:41Z</dcterms:modified>
</cp:coreProperties>
</file>