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335" r:id="rId2"/>
    <p:sldId id="334" r:id="rId3"/>
    <p:sldId id="321" r:id="rId4"/>
    <p:sldId id="326" r:id="rId5"/>
    <p:sldId id="327" r:id="rId6"/>
    <p:sldId id="328" r:id="rId7"/>
    <p:sldId id="315" r:id="rId8"/>
    <p:sldId id="329" r:id="rId9"/>
    <p:sldId id="316" r:id="rId10"/>
    <p:sldId id="332" r:id="rId11"/>
    <p:sldId id="330" r:id="rId12"/>
    <p:sldId id="347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ila Kuusik" initials="MK" lastIdx="5" clrIdx="0">
    <p:extLst>
      <p:ext uri="{19B8F6BF-5375-455C-9EA6-DF929625EA0E}">
        <p15:presenceInfo xmlns:p15="http://schemas.microsoft.com/office/powerpoint/2012/main" userId="8b9303608dd03ed1" providerId="Windows Live"/>
      </p:ext>
    </p:extLst>
  </p:cmAuthor>
  <p:cmAuthor id="2" name="Mihkel Kaevats" initials="MK" lastIdx="1" clrIdx="1">
    <p:extLst>
      <p:ext uri="{19B8F6BF-5375-455C-9EA6-DF929625EA0E}">
        <p15:presenceInfo xmlns:p15="http://schemas.microsoft.com/office/powerpoint/2012/main" userId="S-1-5-21-279518419-478295966-1714775081-3901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78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343" autoAdjust="0"/>
  </p:normalViewPr>
  <p:slideViewPr>
    <p:cSldViewPr snapToGrid="0" showGuides="1">
      <p:cViewPr varScale="1">
        <p:scale>
          <a:sx n="73" d="100"/>
          <a:sy n="73" d="100"/>
        </p:scale>
        <p:origin x="61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se kohatäid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Kuupäeva kohatäid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ADAB19-43A6-4332-ABFE-CF70A3E60251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4" name="Slaidi pildi kohatä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Märkmete kohatäid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t-EE"/>
              <a:t>Redigeerige juhteksemplari tekstilaade</a:t>
            </a:r>
          </a:p>
          <a:p>
            <a:pPr lvl="1"/>
            <a:r>
              <a:rPr lang="et-EE"/>
              <a:t>Teine tase</a:t>
            </a:r>
          </a:p>
          <a:p>
            <a:pPr lvl="2"/>
            <a:r>
              <a:rPr lang="et-EE"/>
              <a:t>Kolmas tase</a:t>
            </a:r>
          </a:p>
          <a:p>
            <a:pPr lvl="3"/>
            <a:r>
              <a:rPr lang="et-EE"/>
              <a:t>Neljas tase</a:t>
            </a:r>
          </a:p>
          <a:p>
            <a:pPr lvl="4"/>
            <a:r>
              <a:rPr lang="et-EE"/>
              <a:t>Viies tase</a:t>
            </a:r>
            <a:endParaRPr lang="en-US"/>
          </a:p>
        </p:txBody>
      </p:sp>
      <p:sp>
        <p:nvSpPr>
          <p:cNvPr id="6" name="Jaluse kohatäid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aidinumbri kohatä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D34911-5688-4AB3-8789-02ABD8A222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8618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56EA68-5CE5-4115-8550-83C9D0E02167}" type="slidenum">
              <a:rPr lang="et-EE" smtClean="0"/>
              <a:t>1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433305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34911-5688-4AB3-8789-02ABD8A222A7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195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itelslaid_Siniseg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>
            <a:extLst>
              <a:ext uri="{FF2B5EF4-FFF2-40B4-BE49-F238E27FC236}">
                <a16:creationId xmlns:a16="http://schemas.microsoft.com/office/drawing/2014/main" id="{E4E0E319-FFBE-47D0-95D5-D04D29C1352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71524" y="771524"/>
            <a:ext cx="10036175" cy="930277"/>
          </a:xfrm>
        </p:spPr>
        <p:txBody>
          <a:bodyPr anchor="t" anchorCtr="0"/>
          <a:lstStyle>
            <a:lvl1pPr algn="l">
              <a:defRPr sz="5100">
                <a:solidFill>
                  <a:schemeClr val="bg1"/>
                </a:solidFill>
              </a:defRPr>
            </a:lvl1pPr>
          </a:lstStyle>
          <a:p>
            <a:r>
              <a:rPr lang="en-US" dirty="0" err="1"/>
              <a:t>Tiitelleht</a:t>
            </a:r>
            <a:r>
              <a:rPr lang="en-US" dirty="0"/>
              <a:t>. Sinise </a:t>
            </a:r>
            <a:r>
              <a:rPr lang="en-US" dirty="0" err="1"/>
              <a:t>taustaga</a:t>
            </a:r>
            <a:endParaRPr lang="en-US" dirty="0"/>
          </a:p>
        </p:txBody>
      </p:sp>
      <p:sp>
        <p:nvSpPr>
          <p:cNvPr id="3" name="Alapealkiri 2">
            <a:extLst>
              <a:ext uri="{FF2B5EF4-FFF2-40B4-BE49-F238E27FC236}">
                <a16:creationId xmlns:a16="http://schemas.microsoft.com/office/drawing/2014/main" id="{D5B7C995-8638-431B-8976-87A5DB5DFB4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71524" y="3428999"/>
            <a:ext cx="5172076" cy="1550987"/>
          </a:xfr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err="1"/>
              <a:t>Alampealkiri</a:t>
            </a:r>
            <a:r>
              <a:rPr lang="en-US" dirty="0"/>
              <a:t>. Seda </a:t>
            </a:r>
            <a:r>
              <a:rPr lang="en-US" dirty="0" err="1"/>
              <a:t>rida</a:t>
            </a:r>
            <a:r>
              <a:rPr lang="en-US" dirty="0"/>
              <a:t> pole </a:t>
            </a:r>
            <a:r>
              <a:rPr lang="en-US" dirty="0" err="1"/>
              <a:t>alati</a:t>
            </a:r>
            <a:r>
              <a:rPr lang="en-US" dirty="0"/>
              <a:t> </a:t>
            </a:r>
            <a:r>
              <a:rPr lang="en-US" dirty="0" err="1"/>
              <a:t>vaja</a:t>
            </a:r>
            <a:r>
              <a:rPr lang="en-US" dirty="0"/>
              <a:t> </a:t>
            </a:r>
            <a:r>
              <a:rPr lang="en-US" dirty="0" err="1"/>
              <a:t>kasutada</a:t>
            </a:r>
            <a:endParaRPr lang="en-US" dirty="0"/>
          </a:p>
        </p:txBody>
      </p:sp>
      <p:pic>
        <p:nvPicPr>
          <p:cNvPr id="25" name="Pilt 24">
            <a:extLst>
              <a:ext uri="{FF2B5EF4-FFF2-40B4-BE49-F238E27FC236}">
                <a16:creationId xmlns:a16="http://schemas.microsoft.com/office/drawing/2014/main" id="{D5D1DEEC-71E6-4E80-940D-49389F8D68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25" y="5393280"/>
            <a:ext cx="3221832" cy="792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95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Võrdl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t-EE"/>
              <a:t>Muutke pealkirja laadi</a:t>
            </a:r>
          </a:p>
        </p:txBody>
      </p:sp>
      <p:sp>
        <p:nvSpPr>
          <p:cNvPr id="3" name="Teksti kohatäid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t-EE"/>
              <a:t>Redigeeri juhtslaidi tekstilaade</a:t>
            </a:r>
          </a:p>
        </p:txBody>
      </p:sp>
      <p:sp>
        <p:nvSpPr>
          <p:cNvPr id="4" name="Sisu kohatäide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t-EE"/>
              <a:t>Redigeeri juhtslaidi tekstilaade</a:t>
            </a:r>
          </a:p>
          <a:p>
            <a:pPr lvl="1"/>
            <a:r>
              <a:rPr lang="et-EE"/>
              <a:t>Teine tase</a:t>
            </a:r>
          </a:p>
          <a:p>
            <a:pPr lvl="2"/>
            <a:r>
              <a:rPr lang="et-EE"/>
              <a:t>Kolmas tase</a:t>
            </a:r>
          </a:p>
          <a:p>
            <a:pPr lvl="3"/>
            <a:r>
              <a:rPr lang="et-EE"/>
              <a:t>Neljas tase</a:t>
            </a:r>
          </a:p>
          <a:p>
            <a:pPr lvl="4"/>
            <a:r>
              <a:rPr lang="et-EE"/>
              <a:t>Viies tase</a:t>
            </a:r>
          </a:p>
        </p:txBody>
      </p:sp>
      <p:sp>
        <p:nvSpPr>
          <p:cNvPr id="5" name="Teksti kohatäid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t-EE"/>
              <a:t>Redigeeri juhtslaidi tekstilaade</a:t>
            </a:r>
          </a:p>
        </p:txBody>
      </p:sp>
      <p:sp>
        <p:nvSpPr>
          <p:cNvPr id="6" name="Sisu kohatäide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t-EE"/>
              <a:t>Redigeeri juhtslaidi tekstilaade</a:t>
            </a:r>
          </a:p>
          <a:p>
            <a:pPr lvl="1"/>
            <a:r>
              <a:rPr lang="et-EE"/>
              <a:t>Teine tase</a:t>
            </a:r>
          </a:p>
          <a:p>
            <a:pPr lvl="2"/>
            <a:r>
              <a:rPr lang="et-EE"/>
              <a:t>Kolmas tase</a:t>
            </a:r>
          </a:p>
          <a:p>
            <a:pPr lvl="3"/>
            <a:r>
              <a:rPr lang="et-EE"/>
              <a:t>Neljas tase</a:t>
            </a:r>
          </a:p>
          <a:p>
            <a:pPr lvl="4"/>
            <a:r>
              <a:rPr lang="et-EE"/>
              <a:t>Viies tase</a:t>
            </a:r>
          </a:p>
        </p:txBody>
      </p:sp>
      <p:sp>
        <p:nvSpPr>
          <p:cNvPr id="7" name="Kuupäeva kohatäid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6EDE-2CFD-472C-A65D-78CDEBB0FDCC}" type="datetimeFigureOut">
              <a:rPr lang="et-EE" smtClean="0"/>
              <a:t>08.06.2021</a:t>
            </a:fld>
            <a:endParaRPr lang="et-EE"/>
          </a:p>
        </p:txBody>
      </p:sp>
      <p:sp>
        <p:nvSpPr>
          <p:cNvPr id="8" name="Jaluse kohatäid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9" name="Slaidinumbri kohatä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A0F05-0F19-4B5E-B45E-5BAA270B8B5A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373956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itelslaid_Halliga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>
            <a:extLst>
              <a:ext uri="{FF2B5EF4-FFF2-40B4-BE49-F238E27FC236}">
                <a16:creationId xmlns:a16="http://schemas.microsoft.com/office/drawing/2014/main" id="{E4E0E319-FFBE-47D0-95D5-D04D29C1352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71524" y="771524"/>
            <a:ext cx="10036175" cy="930277"/>
          </a:xfrm>
        </p:spPr>
        <p:txBody>
          <a:bodyPr anchor="t" anchorCtr="0"/>
          <a:lstStyle>
            <a:lvl1pPr algn="l">
              <a:defRPr sz="5100">
                <a:solidFill>
                  <a:schemeClr val="bg1"/>
                </a:solidFill>
              </a:defRPr>
            </a:lvl1pPr>
          </a:lstStyle>
          <a:p>
            <a:r>
              <a:rPr lang="en-US" dirty="0" err="1"/>
              <a:t>Tiitelleht</a:t>
            </a:r>
            <a:r>
              <a:rPr lang="en-US" dirty="0"/>
              <a:t>. </a:t>
            </a:r>
            <a:r>
              <a:rPr lang="en-US" dirty="0" err="1"/>
              <a:t>Halli</a:t>
            </a:r>
            <a:r>
              <a:rPr lang="en-US" dirty="0"/>
              <a:t> </a:t>
            </a:r>
            <a:r>
              <a:rPr lang="en-US" dirty="0" err="1"/>
              <a:t>taustaga</a:t>
            </a:r>
            <a:endParaRPr lang="en-US" dirty="0"/>
          </a:p>
        </p:txBody>
      </p:sp>
      <p:sp>
        <p:nvSpPr>
          <p:cNvPr id="3" name="Alapealkiri 2">
            <a:extLst>
              <a:ext uri="{FF2B5EF4-FFF2-40B4-BE49-F238E27FC236}">
                <a16:creationId xmlns:a16="http://schemas.microsoft.com/office/drawing/2014/main" id="{D5B7C995-8638-431B-8976-87A5DB5DFB4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71524" y="3428999"/>
            <a:ext cx="5172076" cy="1550987"/>
          </a:xfr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err="1"/>
              <a:t>Alampealkiri</a:t>
            </a:r>
            <a:r>
              <a:rPr lang="en-US" dirty="0"/>
              <a:t>. Seda </a:t>
            </a:r>
            <a:r>
              <a:rPr lang="en-US" dirty="0" err="1"/>
              <a:t>rida</a:t>
            </a:r>
            <a:r>
              <a:rPr lang="en-US" dirty="0"/>
              <a:t> pole </a:t>
            </a:r>
            <a:r>
              <a:rPr lang="en-US" dirty="0" err="1"/>
              <a:t>alati</a:t>
            </a:r>
            <a:r>
              <a:rPr lang="en-US" dirty="0"/>
              <a:t> </a:t>
            </a:r>
            <a:r>
              <a:rPr lang="en-US" dirty="0" err="1"/>
              <a:t>vaja</a:t>
            </a:r>
            <a:r>
              <a:rPr lang="en-US" dirty="0"/>
              <a:t> </a:t>
            </a:r>
            <a:r>
              <a:rPr lang="en-US" dirty="0" err="1"/>
              <a:t>kasutada</a:t>
            </a:r>
            <a:endParaRPr lang="en-US" dirty="0"/>
          </a:p>
        </p:txBody>
      </p:sp>
      <p:pic>
        <p:nvPicPr>
          <p:cNvPr id="25" name="Pilt 24">
            <a:extLst>
              <a:ext uri="{FF2B5EF4-FFF2-40B4-BE49-F238E27FC236}">
                <a16:creationId xmlns:a16="http://schemas.microsoft.com/office/drawing/2014/main" id="{D5D1DEEC-71E6-4E80-940D-49389F8D68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25" y="5393280"/>
            <a:ext cx="3221832" cy="792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327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itelslaid_Rohelisega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>
            <a:extLst>
              <a:ext uri="{FF2B5EF4-FFF2-40B4-BE49-F238E27FC236}">
                <a16:creationId xmlns:a16="http://schemas.microsoft.com/office/drawing/2014/main" id="{E4E0E319-FFBE-47D0-95D5-D04D29C1352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71524" y="771524"/>
            <a:ext cx="10036175" cy="930277"/>
          </a:xfrm>
        </p:spPr>
        <p:txBody>
          <a:bodyPr anchor="t" anchorCtr="0"/>
          <a:lstStyle>
            <a:lvl1pPr algn="l">
              <a:defRPr sz="5100">
                <a:solidFill>
                  <a:schemeClr val="bg1"/>
                </a:solidFill>
              </a:defRPr>
            </a:lvl1pPr>
          </a:lstStyle>
          <a:p>
            <a:r>
              <a:rPr lang="en-US" dirty="0" err="1"/>
              <a:t>Tiitelleht</a:t>
            </a:r>
            <a:r>
              <a:rPr lang="en-US" dirty="0"/>
              <a:t>. </a:t>
            </a:r>
            <a:r>
              <a:rPr lang="en-US" dirty="0" err="1"/>
              <a:t>Rohelise</a:t>
            </a:r>
            <a:r>
              <a:rPr lang="en-US" dirty="0"/>
              <a:t> </a:t>
            </a:r>
            <a:r>
              <a:rPr lang="en-US" dirty="0" err="1"/>
              <a:t>taustaga</a:t>
            </a:r>
            <a:endParaRPr lang="en-US" dirty="0"/>
          </a:p>
        </p:txBody>
      </p:sp>
      <p:sp>
        <p:nvSpPr>
          <p:cNvPr id="3" name="Alapealkiri 2">
            <a:extLst>
              <a:ext uri="{FF2B5EF4-FFF2-40B4-BE49-F238E27FC236}">
                <a16:creationId xmlns:a16="http://schemas.microsoft.com/office/drawing/2014/main" id="{D5B7C995-8638-431B-8976-87A5DB5DFB4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71524" y="3428999"/>
            <a:ext cx="5172076" cy="1550987"/>
          </a:xfr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err="1"/>
              <a:t>Alampealkiri</a:t>
            </a:r>
            <a:r>
              <a:rPr lang="en-US" dirty="0"/>
              <a:t>. Seda </a:t>
            </a:r>
            <a:r>
              <a:rPr lang="en-US" dirty="0" err="1"/>
              <a:t>rida</a:t>
            </a:r>
            <a:r>
              <a:rPr lang="en-US" dirty="0"/>
              <a:t> pole </a:t>
            </a:r>
            <a:r>
              <a:rPr lang="en-US" dirty="0" err="1"/>
              <a:t>alati</a:t>
            </a:r>
            <a:r>
              <a:rPr lang="en-US" dirty="0"/>
              <a:t> </a:t>
            </a:r>
            <a:r>
              <a:rPr lang="en-US" dirty="0" err="1"/>
              <a:t>vaja</a:t>
            </a:r>
            <a:r>
              <a:rPr lang="en-US" dirty="0"/>
              <a:t> </a:t>
            </a:r>
            <a:r>
              <a:rPr lang="en-US" dirty="0" err="1"/>
              <a:t>kasutada</a:t>
            </a:r>
            <a:endParaRPr lang="en-US" dirty="0"/>
          </a:p>
        </p:txBody>
      </p:sp>
      <p:pic>
        <p:nvPicPr>
          <p:cNvPr id="25" name="Pilt 24">
            <a:extLst>
              <a:ext uri="{FF2B5EF4-FFF2-40B4-BE49-F238E27FC236}">
                <a16:creationId xmlns:a16="http://schemas.microsoft.com/office/drawing/2014/main" id="{D5D1DEEC-71E6-4E80-940D-49389F8D68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25" y="5393280"/>
            <a:ext cx="3221832" cy="792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3984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itelslaid_Kollasega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>
            <a:extLst>
              <a:ext uri="{FF2B5EF4-FFF2-40B4-BE49-F238E27FC236}">
                <a16:creationId xmlns:a16="http://schemas.microsoft.com/office/drawing/2014/main" id="{E4E0E319-FFBE-47D0-95D5-D04D29C1352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71524" y="771524"/>
            <a:ext cx="10036175" cy="930277"/>
          </a:xfrm>
        </p:spPr>
        <p:txBody>
          <a:bodyPr anchor="t" anchorCtr="0"/>
          <a:lstStyle>
            <a:lvl1pPr algn="l">
              <a:defRPr sz="5100">
                <a:solidFill>
                  <a:schemeClr val="bg1"/>
                </a:solidFill>
              </a:defRPr>
            </a:lvl1pPr>
          </a:lstStyle>
          <a:p>
            <a:r>
              <a:rPr lang="en-US" dirty="0" err="1"/>
              <a:t>Tiitelleht</a:t>
            </a:r>
            <a:r>
              <a:rPr lang="en-US" dirty="0"/>
              <a:t>. </a:t>
            </a:r>
            <a:r>
              <a:rPr lang="en-US" dirty="0" err="1"/>
              <a:t>Kollase</a:t>
            </a:r>
            <a:r>
              <a:rPr lang="en-US" dirty="0"/>
              <a:t> </a:t>
            </a:r>
            <a:r>
              <a:rPr lang="en-US" dirty="0" err="1"/>
              <a:t>taustaga</a:t>
            </a:r>
            <a:endParaRPr lang="en-US" dirty="0"/>
          </a:p>
        </p:txBody>
      </p:sp>
      <p:sp>
        <p:nvSpPr>
          <p:cNvPr id="3" name="Alapealkiri 2">
            <a:extLst>
              <a:ext uri="{FF2B5EF4-FFF2-40B4-BE49-F238E27FC236}">
                <a16:creationId xmlns:a16="http://schemas.microsoft.com/office/drawing/2014/main" id="{D5B7C995-8638-431B-8976-87A5DB5DFB4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71524" y="3428999"/>
            <a:ext cx="5172076" cy="1550987"/>
          </a:xfr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err="1"/>
              <a:t>Alampealkiri</a:t>
            </a:r>
            <a:r>
              <a:rPr lang="en-US" dirty="0"/>
              <a:t>. Seda </a:t>
            </a:r>
            <a:r>
              <a:rPr lang="en-US" dirty="0" err="1"/>
              <a:t>rida</a:t>
            </a:r>
            <a:r>
              <a:rPr lang="en-US" dirty="0"/>
              <a:t> pole </a:t>
            </a:r>
            <a:r>
              <a:rPr lang="en-US" dirty="0" err="1"/>
              <a:t>alati</a:t>
            </a:r>
            <a:r>
              <a:rPr lang="en-US" dirty="0"/>
              <a:t> </a:t>
            </a:r>
            <a:r>
              <a:rPr lang="en-US" dirty="0" err="1"/>
              <a:t>vaja</a:t>
            </a:r>
            <a:r>
              <a:rPr lang="en-US" dirty="0"/>
              <a:t> </a:t>
            </a:r>
            <a:r>
              <a:rPr lang="en-US" dirty="0" err="1"/>
              <a:t>kasutada</a:t>
            </a:r>
            <a:endParaRPr lang="en-US" dirty="0"/>
          </a:p>
        </p:txBody>
      </p:sp>
      <p:pic>
        <p:nvPicPr>
          <p:cNvPr id="25" name="Pilt 24">
            <a:extLst>
              <a:ext uri="{FF2B5EF4-FFF2-40B4-BE49-F238E27FC236}">
                <a16:creationId xmlns:a16="http://schemas.microsoft.com/office/drawing/2014/main" id="{D5D1DEEC-71E6-4E80-940D-49389F8D68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25" y="5393280"/>
            <a:ext cx="3221832" cy="792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107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Tiitelslaid_Punasega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>
            <a:extLst>
              <a:ext uri="{FF2B5EF4-FFF2-40B4-BE49-F238E27FC236}">
                <a16:creationId xmlns:a16="http://schemas.microsoft.com/office/drawing/2014/main" id="{E4E0E319-FFBE-47D0-95D5-D04D29C1352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71524" y="771524"/>
            <a:ext cx="10036175" cy="930277"/>
          </a:xfrm>
        </p:spPr>
        <p:txBody>
          <a:bodyPr anchor="t" anchorCtr="0"/>
          <a:lstStyle>
            <a:lvl1pPr algn="l">
              <a:defRPr sz="5100">
                <a:solidFill>
                  <a:schemeClr val="bg1"/>
                </a:solidFill>
              </a:defRPr>
            </a:lvl1pPr>
          </a:lstStyle>
          <a:p>
            <a:r>
              <a:rPr lang="en-US" dirty="0" err="1"/>
              <a:t>Tiitelleht</a:t>
            </a:r>
            <a:r>
              <a:rPr lang="en-US" dirty="0"/>
              <a:t>. </a:t>
            </a:r>
            <a:r>
              <a:rPr lang="en-US" dirty="0" err="1"/>
              <a:t>Punase</a:t>
            </a:r>
            <a:r>
              <a:rPr lang="en-US" dirty="0"/>
              <a:t> </a:t>
            </a:r>
            <a:r>
              <a:rPr lang="en-US" dirty="0" err="1"/>
              <a:t>taustaga</a:t>
            </a:r>
            <a:endParaRPr lang="en-US" dirty="0"/>
          </a:p>
        </p:txBody>
      </p:sp>
      <p:sp>
        <p:nvSpPr>
          <p:cNvPr id="3" name="Alapealkiri 2">
            <a:extLst>
              <a:ext uri="{FF2B5EF4-FFF2-40B4-BE49-F238E27FC236}">
                <a16:creationId xmlns:a16="http://schemas.microsoft.com/office/drawing/2014/main" id="{D5B7C995-8638-431B-8976-87A5DB5DFB4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71524" y="3428999"/>
            <a:ext cx="5172076" cy="1550987"/>
          </a:xfr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err="1"/>
              <a:t>Alampealkiri</a:t>
            </a:r>
            <a:r>
              <a:rPr lang="en-US" dirty="0"/>
              <a:t>. Seda </a:t>
            </a:r>
            <a:r>
              <a:rPr lang="en-US" dirty="0" err="1"/>
              <a:t>rida</a:t>
            </a:r>
            <a:r>
              <a:rPr lang="en-US" dirty="0"/>
              <a:t> pole </a:t>
            </a:r>
            <a:r>
              <a:rPr lang="en-US" dirty="0" err="1"/>
              <a:t>alati</a:t>
            </a:r>
            <a:r>
              <a:rPr lang="en-US" dirty="0"/>
              <a:t> </a:t>
            </a:r>
            <a:r>
              <a:rPr lang="en-US" dirty="0" err="1"/>
              <a:t>vaja</a:t>
            </a:r>
            <a:r>
              <a:rPr lang="en-US" dirty="0"/>
              <a:t> </a:t>
            </a:r>
            <a:r>
              <a:rPr lang="en-US" dirty="0" err="1"/>
              <a:t>kasutada</a:t>
            </a:r>
            <a:endParaRPr lang="en-US" dirty="0"/>
          </a:p>
        </p:txBody>
      </p:sp>
      <p:pic>
        <p:nvPicPr>
          <p:cNvPr id="25" name="Pilt 24">
            <a:extLst>
              <a:ext uri="{FF2B5EF4-FFF2-40B4-BE49-F238E27FC236}">
                <a16:creationId xmlns:a16="http://schemas.microsoft.com/office/drawing/2014/main" id="{D5D1DEEC-71E6-4E80-940D-49389F8D68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25" y="5393280"/>
            <a:ext cx="3221832" cy="792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583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itelslaid_Fotoga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ldi kohatäide 5">
            <a:extLst>
              <a:ext uri="{FF2B5EF4-FFF2-40B4-BE49-F238E27FC236}">
                <a16:creationId xmlns:a16="http://schemas.microsoft.com/office/drawing/2014/main" id="{ACACD6EB-E413-418C-8F02-E19C6AD2031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image</a:t>
            </a:r>
          </a:p>
        </p:txBody>
      </p:sp>
      <p:sp>
        <p:nvSpPr>
          <p:cNvPr id="2" name="Pealkiri 1">
            <a:extLst>
              <a:ext uri="{FF2B5EF4-FFF2-40B4-BE49-F238E27FC236}">
                <a16:creationId xmlns:a16="http://schemas.microsoft.com/office/drawing/2014/main" id="{E4E0E319-FFBE-47D0-95D5-D04D29C1352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71524" y="771524"/>
            <a:ext cx="10036175" cy="930277"/>
          </a:xfrm>
        </p:spPr>
        <p:txBody>
          <a:bodyPr anchor="t" anchorCtr="0"/>
          <a:lstStyle>
            <a:lvl1pPr algn="l">
              <a:defRPr sz="5100">
                <a:solidFill>
                  <a:schemeClr val="bg1"/>
                </a:solidFill>
              </a:defRPr>
            </a:lvl1pPr>
          </a:lstStyle>
          <a:p>
            <a:r>
              <a:rPr lang="en-US" dirty="0" err="1"/>
              <a:t>Tiitelleht</a:t>
            </a:r>
            <a:r>
              <a:rPr lang="en-US" dirty="0"/>
              <a:t>. </a:t>
            </a:r>
            <a:r>
              <a:rPr lang="en-US" dirty="0" err="1"/>
              <a:t>Punase</a:t>
            </a:r>
            <a:r>
              <a:rPr lang="en-US" dirty="0"/>
              <a:t> </a:t>
            </a:r>
            <a:r>
              <a:rPr lang="en-US" dirty="0" err="1"/>
              <a:t>taustaga</a:t>
            </a:r>
            <a:endParaRPr lang="en-US" dirty="0"/>
          </a:p>
        </p:txBody>
      </p:sp>
      <p:pic>
        <p:nvPicPr>
          <p:cNvPr id="25" name="Pilt 24">
            <a:extLst>
              <a:ext uri="{FF2B5EF4-FFF2-40B4-BE49-F238E27FC236}">
                <a16:creationId xmlns:a16="http://schemas.microsoft.com/office/drawing/2014/main" id="{D5D1DEEC-71E6-4E80-940D-49389F8D68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25" y="5393280"/>
            <a:ext cx="3221832" cy="792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143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itelslaid_Mustrig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>
            <a:extLst>
              <a:ext uri="{FF2B5EF4-FFF2-40B4-BE49-F238E27FC236}">
                <a16:creationId xmlns:a16="http://schemas.microsoft.com/office/drawing/2014/main" id="{E4E0E319-FFBE-47D0-95D5-D04D29C1352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71525" y="771524"/>
            <a:ext cx="4781550" cy="930277"/>
          </a:xfrm>
        </p:spPr>
        <p:txBody>
          <a:bodyPr anchor="t" anchorCtr="0"/>
          <a:lstStyle>
            <a:lvl1pPr algn="l"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fi-FI" dirty="0" err="1"/>
              <a:t>Tiitelleht</a:t>
            </a:r>
            <a:r>
              <a:rPr lang="fi-FI" dirty="0"/>
              <a:t>. </a:t>
            </a:r>
            <a:r>
              <a:rPr lang="fi-FI" dirty="0" err="1"/>
              <a:t>Mustritaustaga</a:t>
            </a:r>
            <a:r>
              <a:rPr lang="fi-FI" dirty="0"/>
              <a:t>, </a:t>
            </a:r>
            <a:r>
              <a:rPr lang="fi-FI" dirty="0" err="1"/>
              <a:t>Sel</a:t>
            </a:r>
            <a:r>
              <a:rPr lang="fi-FI" dirty="0"/>
              <a:t>  </a:t>
            </a:r>
            <a:r>
              <a:rPr lang="fi-FI" dirty="0" err="1"/>
              <a:t>juhul</a:t>
            </a:r>
            <a:r>
              <a:rPr lang="fi-FI" dirty="0"/>
              <a:t> on </a:t>
            </a:r>
            <a:r>
              <a:rPr lang="fi-FI" dirty="0" err="1"/>
              <a:t>pealkiri</a:t>
            </a:r>
            <a:r>
              <a:rPr lang="fi-FI" dirty="0"/>
              <a:t> </a:t>
            </a:r>
            <a:r>
              <a:rPr lang="fi-FI" dirty="0" err="1"/>
              <a:t>väiksem</a:t>
            </a:r>
            <a:endParaRPr lang="en-US" dirty="0"/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id="{B5D8F8AD-511C-4C05-96FC-042028E94BED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71525" y="5392738"/>
            <a:ext cx="3222625" cy="793750"/>
            <a:chOff x="486" y="3397"/>
            <a:chExt cx="2030" cy="500"/>
          </a:xfrm>
        </p:grpSpPr>
        <p:sp>
          <p:nvSpPr>
            <p:cNvPr id="7" name="AutoShape 3">
              <a:extLst>
                <a:ext uri="{FF2B5EF4-FFF2-40B4-BE49-F238E27FC236}">
                  <a16:creationId xmlns:a16="http://schemas.microsoft.com/office/drawing/2014/main" id="{4D5AD7D9-6BF8-4863-BD64-0C30BE939E83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486" y="3397"/>
              <a:ext cx="2030" cy="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D38D07EF-F8E8-4365-8C41-A05936EE2E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2" y="3462"/>
              <a:ext cx="289" cy="374"/>
            </a:xfrm>
            <a:custGeom>
              <a:avLst/>
              <a:gdLst>
                <a:gd name="T0" fmla="*/ 289 w 289"/>
                <a:gd name="T1" fmla="*/ 64 h 374"/>
                <a:gd name="T2" fmla="*/ 180 w 289"/>
                <a:gd name="T3" fmla="*/ 64 h 374"/>
                <a:gd name="T4" fmla="*/ 180 w 289"/>
                <a:gd name="T5" fmla="*/ 374 h 374"/>
                <a:gd name="T6" fmla="*/ 107 w 289"/>
                <a:gd name="T7" fmla="*/ 374 h 374"/>
                <a:gd name="T8" fmla="*/ 107 w 289"/>
                <a:gd name="T9" fmla="*/ 64 h 374"/>
                <a:gd name="T10" fmla="*/ 0 w 289"/>
                <a:gd name="T11" fmla="*/ 64 h 374"/>
                <a:gd name="T12" fmla="*/ 0 w 289"/>
                <a:gd name="T13" fmla="*/ 0 h 374"/>
                <a:gd name="T14" fmla="*/ 289 w 289"/>
                <a:gd name="T15" fmla="*/ 0 h 374"/>
                <a:gd name="T16" fmla="*/ 289 w 289"/>
                <a:gd name="T17" fmla="*/ 64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9" h="374">
                  <a:moveTo>
                    <a:pt x="289" y="64"/>
                  </a:moveTo>
                  <a:lnTo>
                    <a:pt x="180" y="64"/>
                  </a:lnTo>
                  <a:lnTo>
                    <a:pt x="180" y="374"/>
                  </a:lnTo>
                  <a:lnTo>
                    <a:pt x="107" y="374"/>
                  </a:lnTo>
                  <a:lnTo>
                    <a:pt x="107" y="64"/>
                  </a:lnTo>
                  <a:lnTo>
                    <a:pt x="0" y="64"/>
                  </a:lnTo>
                  <a:lnTo>
                    <a:pt x="0" y="0"/>
                  </a:lnTo>
                  <a:lnTo>
                    <a:pt x="289" y="0"/>
                  </a:lnTo>
                  <a:lnTo>
                    <a:pt x="289" y="6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C3273456-3539-4AAD-B7B9-5B199A5330D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72" y="3555"/>
              <a:ext cx="240" cy="289"/>
            </a:xfrm>
            <a:custGeom>
              <a:avLst/>
              <a:gdLst>
                <a:gd name="T0" fmla="*/ 83 w 83"/>
                <a:gd name="T1" fmla="*/ 34 h 99"/>
                <a:gd name="T2" fmla="*/ 83 w 83"/>
                <a:gd name="T3" fmla="*/ 96 h 99"/>
                <a:gd name="T4" fmla="*/ 62 w 83"/>
                <a:gd name="T5" fmla="*/ 96 h 99"/>
                <a:gd name="T6" fmla="*/ 62 w 83"/>
                <a:gd name="T7" fmla="*/ 86 h 99"/>
                <a:gd name="T8" fmla="*/ 32 w 83"/>
                <a:gd name="T9" fmla="*/ 99 h 99"/>
                <a:gd name="T10" fmla="*/ 0 w 83"/>
                <a:gd name="T11" fmla="*/ 72 h 99"/>
                <a:gd name="T12" fmla="*/ 39 w 83"/>
                <a:gd name="T13" fmla="*/ 40 h 99"/>
                <a:gd name="T14" fmla="*/ 61 w 83"/>
                <a:gd name="T15" fmla="*/ 36 h 99"/>
                <a:gd name="T16" fmla="*/ 61 w 83"/>
                <a:gd name="T17" fmla="*/ 34 h 99"/>
                <a:gd name="T18" fmla="*/ 44 w 83"/>
                <a:gd name="T19" fmla="*/ 20 h 99"/>
                <a:gd name="T20" fmla="*/ 29 w 83"/>
                <a:gd name="T21" fmla="*/ 23 h 99"/>
                <a:gd name="T22" fmla="*/ 15 w 83"/>
                <a:gd name="T23" fmla="*/ 35 h 99"/>
                <a:gd name="T24" fmla="*/ 0 w 83"/>
                <a:gd name="T25" fmla="*/ 21 h 99"/>
                <a:gd name="T26" fmla="*/ 43 w 83"/>
                <a:gd name="T27" fmla="*/ 1 h 99"/>
                <a:gd name="T28" fmla="*/ 83 w 83"/>
                <a:gd name="T29" fmla="*/ 34 h 99"/>
                <a:gd name="T30" fmla="*/ 61 w 83"/>
                <a:gd name="T31" fmla="*/ 58 h 99"/>
                <a:gd name="T32" fmla="*/ 61 w 83"/>
                <a:gd name="T33" fmla="*/ 53 h 99"/>
                <a:gd name="T34" fmla="*/ 45 w 83"/>
                <a:gd name="T35" fmla="*/ 56 h 99"/>
                <a:gd name="T36" fmla="*/ 22 w 83"/>
                <a:gd name="T37" fmla="*/ 71 h 99"/>
                <a:gd name="T38" fmla="*/ 36 w 83"/>
                <a:gd name="T39" fmla="*/ 80 h 99"/>
                <a:gd name="T40" fmla="*/ 61 w 83"/>
                <a:gd name="T41" fmla="*/ 5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99">
                  <a:moveTo>
                    <a:pt x="83" y="34"/>
                  </a:moveTo>
                  <a:cubicBezTo>
                    <a:pt x="83" y="96"/>
                    <a:pt x="83" y="96"/>
                    <a:pt x="83" y="96"/>
                  </a:cubicBezTo>
                  <a:cubicBezTo>
                    <a:pt x="62" y="96"/>
                    <a:pt x="62" y="96"/>
                    <a:pt x="62" y="9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56" y="94"/>
                    <a:pt x="46" y="99"/>
                    <a:pt x="32" y="99"/>
                  </a:cubicBezTo>
                  <a:cubicBezTo>
                    <a:pt x="14" y="99"/>
                    <a:pt x="0" y="90"/>
                    <a:pt x="0" y="72"/>
                  </a:cubicBezTo>
                  <a:cubicBezTo>
                    <a:pt x="0" y="53"/>
                    <a:pt x="15" y="44"/>
                    <a:pt x="39" y="40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25"/>
                    <a:pt x="54" y="20"/>
                    <a:pt x="44" y="20"/>
                  </a:cubicBezTo>
                  <a:cubicBezTo>
                    <a:pt x="39" y="20"/>
                    <a:pt x="34" y="21"/>
                    <a:pt x="29" y="23"/>
                  </a:cubicBezTo>
                  <a:cubicBezTo>
                    <a:pt x="24" y="27"/>
                    <a:pt x="19" y="31"/>
                    <a:pt x="15" y="35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0" y="8"/>
                    <a:pt x="26" y="0"/>
                    <a:pt x="43" y="1"/>
                  </a:cubicBezTo>
                  <a:cubicBezTo>
                    <a:pt x="69" y="1"/>
                    <a:pt x="83" y="14"/>
                    <a:pt x="83" y="34"/>
                  </a:cubicBezTo>
                  <a:close/>
                  <a:moveTo>
                    <a:pt x="61" y="58"/>
                  </a:moveTo>
                  <a:cubicBezTo>
                    <a:pt x="61" y="53"/>
                    <a:pt x="61" y="53"/>
                    <a:pt x="61" y="53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30" y="59"/>
                    <a:pt x="22" y="63"/>
                    <a:pt x="22" y="71"/>
                  </a:cubicBezTo>
                  <a:cubicBezTo>
                    <a:pt x="22" y="77"/>
                    <a:pt x="28" y="80"/>
                    <a:pt x="36" y="80"/>
                  </a:cubicBezTo>
                  <a:cubicBezTo>
                    <a:pt x="50" y="80"/>
                    <a:pt x="61" y="73"/>
                    <a:pt x="61" y="5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Rectangle 7">
              <a:extLst>
                <a:ext uri="{FF2B5EF4-FFF2-40B4-BE49-F238E27FC236}">
                  <a16:creationId xmlns:a16="http://schemas.microsoft.com/office/drawing/2014/main" id="{6A6B2527-E4EC-4DFC-A3A2-B6C740CDE7D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576" y="3462"/>
              <a:ext cx="67" cy="37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Rectangle 8">
              <a:extLst>
                <a:ext uri="{FF2B5EF4-FFF2-40B4-BE49-F238E27FC236}">
                  <a16:creationId xmlns:a16="http://schemas.microsoft.com/office/drawing/2014/main" id="{2FF579E4-9593-4C45-A11C-E7D97B42245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709" y="3462"/>
              <a:ext cx="67" cy="37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6574D4EE-0509-4A2D-8E2F-A78B7C98339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42" y="3462"/>
              <a:ext cx="67" cy="374"/>
            </a:xfrm>
            <a:custGeom>
              <a:avLst/>
              <a:gdLst>
                <a:gd name="T0" fmla="*/ 67 w 67"/>
                <a:gd name="T1" fmla="*/ 64 h 374"/>
                <a:gd name="T2" fmla="*/ 0 w 67"/>
                <a:gd name="T3" fmla="*/ 64 h 374"/>
                <a:gd name="T4" fmla="*/ 0 w 67"/>
                <a:gd name="T5" fmla="*/ 0 h 374"/>
                <a:gd name="T6" fmla="*/ 67 w 67"/>
                <a:gd name="T7" fmla="*/ 0 h 374"/>
                <a:gd name="T8" fmla="*/ 67 w 67"/>
                <a:gd name="T9" fmla="*/ 64 h 374"/>
                <a:gd name="T10" fmla="*/ 67 w 67"/>
                <a:gd name="T11" fmla="*/ 374 h 374"/>
                <a:gd name="T12" fmla="*/ 0 w 67"/>
                <a:gd name="T13" fmla="*/ 374 h 374"/>
                <a:gd name="T14" fmla="*/ 0 w 67"/>
                <a:gd name="T15" fmla="*/ 105 h 374"/>
                <a:gd name="T16" fmla="*/ 67 w 67"/>
                <a:gd name="T17" fmla="*/ 105 h 374"/>
                <a:gd name="T18" fmla="*/ 67 w 67"/>
                <a:gd name="T19" fmla="*/ 374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374">
                  <a:moveTo>
                    <a:pt x="67" y="64"/>
                  </a:moveTo>
                  <a:lnTo>
                    <a:pt x="0" y="64"/>
                  </a:lnTo>
                  <a:lnTo>
                    <a:pt x="0" y="0"/>
                  </a:lnTo>
                  <a:lnTo>
                    <a:pt x="67" y="0"/>
                  </a:lnTo>
                  <a:lnTo>
                    <a:pt x="67" y="64"/>
                  </a:lnTo>
                  <a:close/>
                  <a:moveTo>
                    <a:pt x="67" y="374"/>
                  </a:moveTo>
                  <a:lnTo>
                    <a:pt x="0" y="374"/>
                  </a:lnTo>
                  <a:lnTo>
                    <a:pt x="0" y="105"/>
                  </a:lnTo>
                  <a:lnTo>
                    <a:pt x="67" y="105"/>
                  </a:lnTo>
                  <a:lnTo>
                    <a:pt x="67" y="37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FF36D7E6-640E-4A83-8CF5-286186DB5C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75" y="3555"/>
              <a:ext cx="237" cy="281"/>
            </a:xfrm>
            <a:custGeom>
              <a:avLst/>
              <a:gdLst>
                <a:gd name="T0" fmla="*/ 82 w 82"/>
                <a:gd name="T1" fmla="*/ 33 h 96"/>
                <a:gd name="T2" fmla="*/ 82 w 82"/>
                <a:gd name="T3" fmla="*/ 96 h 96"/>
                <a:gd name="T4" fmla="*/ 59 w 82"/>
                <a:gd name="T5" fmla="*/ 96 h 96"/>
                <a:gd name="T6" fmla="*/ 59 w 82"/>
                <a:gd name="T7" fmla="*/ 40 h 96"/>
                <a:gd name="T8" fmla="*/ 42 w 82"/>
                <a:gd name="T9" fmla="*/ 21 h 96"/>
                <a:gd name="T10" fmla="*/ 23 w 82"/>
                <a:gd name="T11" fmla="*/ 39 h 96"/>
                <a:gd name="T12" fmla="*/ 23 w 82"/>
                <a:gd name="T13" fmla="*/ 40 h 96"/>
                <a:gd name="T14" fmla="*/ 23 w 82"/>
                <a:gd name="T15" fmla="*/ 96 h 96"/>
                <a:gd name="T16" fmla="*/ 0 w 82"/>
                <a:gd name="T17" fmla="*/ 96 h 96"/>
                <a:gd name="T18" fmla="*/ 0 w 82"/>
                <a:gd name="T19" fmla="*/ 4 h 96"/>
                <a:gd name="T20" fmla="*/ 22 w 82"/>
                <a:gd name="T21" fmla="*/ 4 h 96"/>
                <a:gd name="T22" fmla="*/ 22 w 82"/>
                <a:gd name="T23" fmla="*/ 14 h 96"/>
                <a:gd name="T24" fmla="*/ 49 w 82"/>
                <a:gd name="T25" fmla="*/ 1 h 96"/>
                <a:gd name="T26" fmla="*/ 82 w 82"/>
                <a:gd name="T27" fmla="*/ 3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96">
                  <a:moveTo>
                    <a:pt x="82" y="33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28"/>
                    <a:pt x="53" y="21"/>
                    <a:pt x="42" y="21"/>
                  </a:cubicBezTo>
                  <a:cubicBezTo>
                    <a:pt x="32" y="21"/>
                    <a:pt x="23" y="29"/>
                    <a:pt x="23" y="39"/>
                  </a:cubicBezTo>
                  <a:cubicBezTo>
                    <a:pt x="23" y="39"/>
                    <a:pt x="23" y="40"/>
                    <a:pt x="23" y="40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8" y="5"/>
                    <a:pt x="38" y="0"/>
                    <a:pt x="49" y="1"/>
                  </a:cubicBezTo>
                  <a:cubicBezTo>
                    <a:pt x="70" y="1"/>
                    <a:pt x="82" y="13"/>
                    <a:pt x="82" y="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06FB6C73-C497-44D9-88C3-2C4BF22E619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76" y="3555"/>
              <a:ext cx="237" cy="281"/>
            </a:xfrm>
            <a:custGeom>
              <a:avLst/>
              <a:gdLst>
                <a:gd name="T0" fmla="*/ 82 w 82"/>
                <a:gd name="T1" fmla="*/ 33 h 96"/>
                <a:gd name="T2" fmla="*/ 82 w 82"/>
                <a:gd name="T3" fmla="*/ 96 h 96"/>
                <a:gd name="T4" fmla="*/ 59 w 82"/>
                <a:gd name="T5" fmla="*/ 96 h 96"/>
                <a:gd name="T6" fmla="*/ 59 w 82"/>
                <a:gd name="T7" fmla="*/ 40 h 96"/>
                <a:gd name="T8" fmla="*/ 42 w 82"/>
                <a:gd name="T9" fmla="*/ 21 h 96"/>
                <a:gd name="T10" fmla="*/ 23 w 82"/>
                <a:gd name="T11" fmla="*/ 39 h 96"/>
                <a:gd name="T12" fmla="*/ 23 w 82"/>
                <a:gd name="T13" fmla="*/ 40 h 96"/>
                <a:gd name="T14" fmla="*/ 23 w 82"/>
                <a:gd name="T15" fmla="*/ 96 h 96"/>
                <a:gd name="T16" fmla="*/ 0 w 82"/>
                <a:gd name="T17" fmla="*/ 96 h 96"/>
                <a:gd name="T18" fmla="*/ 0 w 82"/>
                <a:gd name="T19" fmla="*/ 4 h 96"/>
                <a:gd name="T20" fmla="*/ 22 w 82"/>
                <a:gd name="T21" fmla="*/ 4 h 96"/>
                <a:gd name="T22" fmla="*/ 22 w 82"/>
                <a:gd name="T23" fmla="*/ 14 h 96"/>
                <a:gd name="T24" fmla="*/ 49 w 82"/>
                <a:gd name="T25" fmla="*/ 1 h 96"/>
                <a:gd name="T26" fmla="*/ 82 w 82"/>
                <a:gd name="T27" fmla="*/ 3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96">
                  <a:moveTo>
                    <a:pt x="82" y="33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28"/>
                    <a:pt x="53" y="21"/>
                    <a:pt x="42" y="21"/>
                  </a:cubicBezTo>
                  <a:cubicBezTo>
                    <a:pt x="32" y="21"/>
                    <a:pt x="23" y="29"/>
                    <a:pt x="23" y="39"/>
                  </a:cubicBezTo>
                  <a:cubicBezTo>
                    <a:pt x="23" y="39"/>
                    <a:pt x="23" y="40"/>
                    <a:pt x="23" y="40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8" y="5"/>
                    <a:pt x="38" y="0"/>
                    <a:pt x="49" y="1"/>
                  </a:cubicBezTo>
                  <a:cubicBezTo>
                    <a:pt x="70" y="1"/>
                    <a:pt x="82" y="13"/>
                    <a:pt x="82" y="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0DCBC183-669D-4524-9D66-F91E9410A9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6" y="3552"/>
              <a:ext cx="350" cy="100"/>
            </a:xfrm>
            <a:custGeom>
              <a:avLst/>
              <a:gdLst>
                <a:gd name="T0" fmla="*/ 91 w 121"/>
                <a:gd name="T1" fmla="*/ 15 h 34"/>
                <a:gd name="T2" fmla="*/ 53 w 121"/>
                <a:gd name="T3" fmla="*/ 3 h 34"/>
                <a:gd name="T4" fmla="*/ 0 w 121"/>
                <a:gd name="T5" fmla="*/ 3 h 34"/>
                <a:gd name="T6" fmla="*/ 0 w 121"/>
                <a:gd name="T7" fmla="*/ 23 h 34"/>
                <a:gd name="T8" fmla="*/ 80 w 121"/>
                <a:gd name="T9" fmla="*/ 19 h 34"/>
                <a:gd name="T10" fmla="*/ 121 w 121"/>
                <a:gd name="T11" fmla="*/ 34 h 34"/>
                <a:gd name="T12" fmla="*/ 121 w 121"/>
                <a:gd name="T13" fmla="*/ 19 h 34"/>
                <a:gd name="T14" fmla="*/ 91 w 121"/>
                <a:gd name="T15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34">
                  <a:moveTo>
                    <a:pt x="91" y="15"/>
                  </a:moveTo>
                  <a:cubicBezTo>
                    <a:pt x="76" y="11"/>
                    <a:pt x="69" y="6"/>
                    <a:pt x="53" y="3"/>
                  </a:cubicBezTo>
                  <a:cubicBezTo>
                    <a:pt x="36" y="0"/>
                    <a:pt x="20" y="1"/>
                    <a:pt x="0" y="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3" y="19"/>
                    <a:pt x="56" y="15"/>
                    <a:pt x="80" y="19"/>
                  </a:cubicBezTo>
                  <a:cubicBezTo>
                    <a:pt x="101" y="23"/>
                    <a:pt x="103" y="30"/>
                    <a:pt x="121" y="34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111" y="18"/>
                    <a:pt x="101" y="17"/>
                    <a:pt x="91" y="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A6FF893F-BD34-4666-AA87-C9F3E9CAE6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6" y="3652"/>
              <a:ext cx="350" cy="87"/>
            </a:xfrm>
            <a:custGeom>
              <a:avLst/>
              <a:gdLst>
                <a:gd name="T0" fmla="*/ 121 w 121"/>
                <a:gd name="T1" fmla="*/ 10 h 30"/>
                <a:gd name="T2" fmla="*/ 80 w 121"/>
                <a:gd name="T3" fmla="*/ 0 h 30"/>
                <a:gd name="T4" fmla="*/ 0 w 121"/>
                <a:gd name="T5" fmla="*/ 9 h 30"/>
                <a:gd name="T6" fmla="*/ 0 w 121"/>
                <a:gd name="T7" fmla="*/ 25 h 30"/>
                <a:gd name="T8" fmla="*/ 1 w 121"/>
                <a:gd name="T9" fmla="*/ 30 h 30"/>
                <a:gd name="T10" fmla="*/ 53 w 121"/>
                <a:gd name="T11" fmla="*/ 22 h 30"/>
                <a:gd name="T12" fmla="*/ 121 w 121"/>
                <a:gd name="T13" fmla="*/ 17 h 30"/>
                <a:gd name="T14" fmla="*/ 121 w 121"/>
                <a:gd name="T15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30">
                  <a:moveTo>
                    <a:pt x="121" y="10"/>
                  </a:moveTo>
                  <a:cubicBezTo>
                    <a:pt x="107" y="0"/>
                    <a:pt x="94" y="0"/>
                    <a:pt x="80" y="0"/>
                  </a:cubicBezTo>
                  <a:cubicBezTo>
                    <a:pt x="53" y="1"/>
                    <a:pt x="33" y="4"/>
                    <a:pt x="0" y="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0" y="29"/>
                    <a:pt x="1" y="30"/>
                  </a:cubicBezTo>
                  <a:cubicBezTo>
                    <a:pt x="24" y="26"/>
                    <a:pt x="44" y="23"/>
                    <a:pt x="53" y="22"/>
                  </a:cubicBezTo>
                  <a:cubicBezTo>
                    <a:pt x="77" y="18"/>
                    <a:pt x="103" y="14"/>
                    <a:pt x="121" y="17"/>
                  </a:cubicBezTo>
                  <a:lnTo>
                    <a:pt x="121" y="1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3F53CCAB-B3ED-46E5-AC9C-73449D2F68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03" y="3739"/>
              <a:ext cx="333" cy="158"/>
            </a:xfrm>
            <a:custGeom>
              <a:avLst/>
              <a:gdLst>
                <a:gd name="T0" fmla="*/ 0 w 115"/>
                <a:gd name="T1" fmla="*/ 17 h 54"/>
                <a:gd name="T2" fmla="*/ 4 w 115"/>
                <a:gd name="T3" fmla="*/ 23 h 54"/>
                <a:gd name="T4" fmla="*/ 55 w 115"/>
                <a:gd name="T5" fmla="*/ 54 h 54"/>
                <a:gd name="T6" fmla="*/ 55 w 115"/>
                <a:gd name="T7" fmla="*/ 54 h 54"/>
                <a:gd name="T8" fmla="*/ 106 w 115"/>
                <a:gd name="T9" fmla="*/ 23 h 54"/>
                <a:gd name="T10" fmla="*/ 112 w 115"/>
                <a:gd name="T11" fmla="*/ 12 h 54"/>
                <a:gd name="T12" fmla="*/ 115 w 115"/>
                <a:gd name="T13" fmla="*/ 2 h 54"/>
                <a:gd name="T14" fmla="*/ 115 w 115"/>
                <a:gd name="T15" fmla="*/ 0 h 54"/>
                <a:gd name="T16" fmla="*/ 0 w 115"/>
                <a:gd name="T17" fmla="*/ 1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54">
                  <a:moveTo>
                    <a:pt x="0" y="17"/>
                  </a:moveTo>
                  <a:cubicBezTo>
                    <a:pt x="1" y="19"/>
                    <a:pt x="3" y="21"/>
                    <a:pt x="4" y="23"/>
                  </a:cubicBezTo>
                  <a:cubicBezTo>
                    <a:pt x="17" y="40"/>
                    <a:pt x="54" y="53"/>
                    <a:pt x="55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6" y="53"/>
                    <a:pt x="92" y="40"/>
                    <a:pt x="106" y="23"/>
                  </a:cubicBezTo>
                  <a:cubicBezTo>
                    <a:pt x="108" y="20"/>
                    <a:pt x="111" y="16"/>
                    <a:pt x="112" y="12"/>
                  </a:cubicBezTo>
                  <a:cubicBezTo>
                    <a:pt x="113" y="9"/>
                    <a:pt x="114" y="6"/>
                    <a:pt x="115" y="2"/>
                  </a:cubicBezTo>
                  <a:cubicBezTo>
                    <a:pt x="115" y="2"/>
                    <a:pt x="115" y="1"/>
                    <a:pt x="115" y="0"/>
                  </a:cubicBezTo>
                  <a:cubicBezTo>
                    <a:pt x="111" y="0"/>
                    <a:pt x="3" y="17"/>
                    <a:pt x="0" y="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id="{5DCFB7A0-D16C-428E-B801-D34D6C7DBA6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6" y="3470"/>
              <a:ext cx="350" cy="91"/>
            </a:xfrm>
            <a:custGeom>
              <a:avLst/>
              <a:gdLst>
                <a:gd name="T0" fmla="*/ 51 w 121"/>
                <a:gd name="T1" fmla="*/ 9 h 31"/>
                <a:gd name="T2" fmla="*/ 0 w 121"/>
                <a:gd name="T3" fmla="*/ 0 h 31"/>
                <a:gd name="T4" fmla="*/ 0 w 121"/>
                <a:gd name="T5" fmla="*/ 13 h 31"/>
                <a:gd name="T6" fmla="*/ 44 w 121"/>
                <a:gd name="T7" fmla="*/ 19 h 31"/>
                <a:gd name="T8" fmla="*/ 61 w 121"/>
                <a:gd name="T9" fmla="*/ 24 h 31"/>
                <a:gd name="T10" fmla="*/ 121 w 121"/>
                <a:gd name="T11" fmla="*/ 31 h 31"/>
                <a:gd name="T12" fmla="*/ 121 w 121"/>
                <a:gd name="T13" fmla="*/ 15 h 31"/>
                <a:gd name="T14" fmla="*/ 51 w 121"/>
                <a:gd name="T15" fmla="*/ 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31">
                  <a:moveTo>
                    <a:pt x="51" y="9"/>
                  </a:moveTo>
                  <a:cubicBezTo>
                    <a:pt x="36" y="7"/>
                    <a:pt x="25" y="4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5" y="13"/>
                    <a:pt x="30" y="15"/>
                    <a:pt x="44" y="19"/>
                  </a:cubicBezTo>
                  <a:cubicBezTo>
                    <a:pt x="48" y="20"/>
                    <a:pt x="58" y="23"/>
                    <a:pt x="61" y="24"/>
                  </a:cubicBezTo>
                  <a:cubicBezTo>
                    <a:pt x="80" y="29"/>
                    <a:pt x="106" y="29"/>
                    <a:pt x="121" y="31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99" y="11"/>
                    <a:pt x="68" y="11"/>
                    <a:pt x="51" y="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6">
              <a:extLst>
                <a:ext uri="{FF2B5EF4-FFF2-40B4-BE49-F238E27FC236}">
                  <a16:creationId xmlns:a16="http://schemas.microsoft.com/office/drawing/2014/main" id="{2CB57CC2-3829-4C8C-9FA4-8FA8C0FDB6A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6" y="3400"/>
              <a:ext cx="350" cy="67"/>
            </a:xfrm>
            <a:custGeom>
              <a:avLst/>
              <a:gdLst>
                <a:gd name="T0" fmla="*/ 61 w 121"/>
                <a:gd name="T1" fmla="*/ 0 h 23"/>
                <a:gd name="T2" fmla="*/ 61 w 121"/>
                <a:gd name="T3" fmla="*/ 0 h 23"/>
                <a:gd name="T4" fmla="*/ 0 w 121"/>
                <a:gd name="T5" fmla="*/ 7 h 23"/>
                <a:gd name="T6" fmla="*/ 0 w 121"/>
                <a:gd name="T7" fmla="*/ 13 h 23"/>
                <a:gd name="T8" fmla="*/ 121 w 121"/>
                <a:gd name="T9" fmla="*/ 23 h 23"/>
                <a:gd name="T10" fmla="*/ 121 w 121"/>
                <a:gd name="T11" fmla="*/ 7 h 23"/>
                <a:gd name="T12" fmla="*/ 61 w 121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23">
                  <a:moveTo>
                    <a:pt x="61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40" y="0"/>
                    <a:pt x="20" y="2"/>
                    <a:pt x="0" y="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21" y="23"/>
                    <a:pt x="121" y="23"/>
                    <a:pt x="121" y="23"/>
                  </a:cubicBezTo>
                  <a:cubicBezTo>
                    <a:pt x="121" y="7"/>
                    <a:pt x="121" y="7"/>
                    <a:pt x="121" y="7"/>
                  </a:cubicBezTo>
                  <a:cubicBezTo>
                    <a:pt x="101" y="2"/>
                    <a:pt x="81" y="0"/>
                    <a:pt x="6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21" name="Pilt 20">
            <a:extLst>
              <a:ext uri="{FF2B5EF4-FFF2-40B4-BE49-F238E27FC236}">
                <a16:creationId xmlns:a16="http://schemas.microsoft.com/office/drawing/2014/main" id="{CCCDF00E-96BF-4014-AC91-37CB184773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5525" y="0"/>
            <a:ext cx="6096000" cy="6616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719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ealkiri ja s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>
            <a:extLst>
              <a:ext uri="{FF2B5EF4-FFF2-40B4-BE49-F238E27FC236}">
                <a16:creationId xmlns:a16="http://schemas.microsoft.com/office/drawing/2014/main" id="{23381020-7BFD-49ED-B5A5-430ECDD648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1524" y="771524"/>
            <a:ext cx="10715625" cy="96440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err="1"/>
              <a:t>Selline</a:t>
            </a:r>
            <a:r>
              <a:rPr lang="en-US" dirty="0"/>
              <a:t> on </a:t>
            </a:r>
            <a:r>
              <a:rPr lang="en-US" dirty="0" err="1"/>
              <a:t>tektiga</a:t>
            </a:r>
            <a:r>
              <a:rPr lang="en-US" dirty="0"/>
              <a:t> </a:t>
            </a:r>
            <a:r>
              <a:rPr lang="en-US" dirty="0" err="1"/>
              <a:t>lehekülg</a:t>
            </a:r>
            <a:endParaRPr lang="en-US" dirty="0"/>
          </a:p>
        </p:txBody>
      </p:sp>
      <p:sp>
        <p:nvSpPr>
          <p:cNvPr id="6" name="Slaidinumbri kohatäide 5">
            <a:extLst>
              <a:ext uri="{FF2B5EF4-FFF2-40B4-BE49-F238E27FC236}">
                <a16:creationId xmlns:a16="http://schemas.microsoft.com/office/drawing/2014/main" id="{7B871770-08E3-4784-AE05-838735A738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100B9-F1AC-4BEB-8655-57D0A3575FDC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C1231241-89CB-4062-BD29-360675129A77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71524" y="6280625"/>
            <a:ext cx="1352551" cy="332502"/>
            <a:chOff x="486" y="3935"/>
            <a:chExt cx="960" cy="236"/>
          </a:xfrm>
        </p:grpSpPr>
        <p:sp>
          <p:nvSpPr>
            <p:cNvPr id="8" name="AutoShape 3">
              <a:extLst>
                <a:ext uri="{FF2B5EF4-FFF2-40B4-BE49-F238E27FC236}">
                  <a16:creationId xmlns:a16="http://schemas.microsoft.com/office/drawing/2014/main" id="{801CECDE-7AA5-40A9-ABEA-8381B28E67C5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486" y="3935"/>
              <a:ext cx="960" cy="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8B3430B1-252A-4966-AC2C-33D42BC204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6" y="4008"/>
              <a:ext cx="165" cy="47"/>
            </a:xfrm>
            <a:custGeom>
              <a:avLst/>
              <a:gdLst>
                <a:gd name="T0" fmla="*/ 91 w 121"/>
                <a:gd name="T1" fmla="*/ 15 h 34"/>
                <a:gd name="T2" fmla="*/ 53 w 121"/>
                <a:gd name="T3" fmla="*/ 3 h 34"/>
                <a:gd name="T4" fmla="*/ 0 w 121"/>
                <a:gd name="T5" fmla="*/ 3 h 34"/>
                <a:gd name="T6" fmla="*/ 0 w 121"/>
                <a:gd name="T7" fmla="*/ 23 h 34"/>
                <a:gd name="T8" fmla="*/ 80 w 121"/>
                <a:gd name="T9" fmla="*/ 19 h 34"/>
                <a:gd name="T10" fmla="*/ 121 w 121"/>
                <a:gd name="T11" fmla="*/ 34 h 34"/>
                <a:gd name="T12" fmla="*/ 121 w 121"/>
                <a:gd name="T13" fmla="*/ 19 h 34"/>
                <a:gd name="T14" fmla="*/ 91 w 121"/>
                <a:gd name="T15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34">
                  <a:moveTo>
                    <a:pt x="91" y="15"/>
                  </a:moveTo>
                  <a:cubicBezTo>
                    <a:pt x="76" y="11"/>
                    <a:pt x="69" y="6"/>
                    <a:pt x="53" y="3"/>
                  </a:cubicBezTo>
                  <a:cubicBezTo>
                    <a:pt x="36" y="0"/>
                    <a:pt x="20" y="1"/>
                    <a:pt x="0" y="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3" y="19"/>
                    <a:pt x="56" y="15"/>
                    <a:pt x="80" y="19"/>
                  </a:cubicBezTo>
                  <a:cubicBezTo>
                    <a:pt x="101" y="23"/>
                    <a:pt x="103" y="30"/>
                    <a:pt x="121" y="34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111" y="18"/>
                    <a:pt x="101" y="17"/>
                    <a:pt x="91" y="15"/>
                  </a:cubicBezTo>
                  <a:close/>
                </a:path>
              </a:pathLst>
            </a:custGeom>
            <a:solidFill>
              <a:srgbClr val="007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F178288A-4C1B-4023-A97B-8399165963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6" y="4055"/>
              <a:ext cx="165" cy="42"/>
            </a:xfrm>
            <a:custGeom>
              <a:avLst/>
              <a:gdLst>
                <a:gd name="T0" fmla="*/ 121 w 121"/>
                <a:gd name="T1" fmla="*/ 10 h 30"/>
                <a:gd name="T2" fmla="*/ 80 w 121"/>
                <a:gd name="T3" fmla="*/ 0 h 30"/>
                <a:gd name="T4" fmla="*/ 0 w 121"/>
                <a:gd name="T5" fmla="*/ 9 h 30"/>
                <a:gd name="T6" fmla="*/ 0 w 121"/>
                <a:gd name="T7" fmla="*/ 25 h 30"/>
                <a:gd name="T8" fmla="*/ 1 w 121"/>
                <a:gd name="T9" fmla="*/ 30 h 30"/>
                <a:gd name="T10" fmla="*/ 53 w 121"/>
                <a:gd name="T11" fmla="*/ 22 h 30"/>
                <a:gd name="T12" fmla="*/ 121 w 121"/>
                <a:gd name="T13" fmla="*/ 17 h 30"/>
                <a:gd name="T14" fmla="*/ 121 w 121"/>
                <a:gd name="T15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30">
                  <a:moveTo>
                    <a:pt x="121" y="10"/>
                  </a:moveTo>
                  <a:cubicBezTo>
                    <a:pt x="107" y="0"/>
                    <a:pt x="94" y="0"/>
                    <a:pt x="80" y="0"/>
                  </a:cubicBezTo>
                  <a:cubicBezTo>
                    <a:pt x="53" y="1"/>
                    <a:pt x="33" y="4"/>
                    <a:pt x="0" y="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0" y="29"/>
                    <a:pt x="1" y="30"/>
                  </a:cubicBezTo>
                  <a:cubicBezTo>
                    <a:pt x="24" y="26"/>
                    <a:pt x="44" y="23"/>
                    <a:pt x="53" y="22"/>
                  </a:cubicBezTo>
                  <a:cubicBezTo>
                    <a:pt x="77" y="18"/>
                    <a:pt x="103" y="14"/>
                    <a:pt x="121" y="17"/>
                  </a:cubicBezTo>
                  <a:lnTo>
                    <a:pt x="121" y="10"/>
                  </a:lnTo>
                  <a:close/>
                </a:path>
              </a:pathLst>
            </a:custGeom>
            <a:solidFill>
              <a:srgbClr val="007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C12E0970-FFE1-4F84-8F7E-D0428589D7D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4" y="4097"/>
              <a:ext cx="157" cy="74"/>
            </a:xfrm>
            <a:custGeom>
              <a:avLst/>
              <a:gdLst>
                <a:gd name="T0" fmla="*/ 0 w 115"/>
                <a:gd name="T1" fmla="*/ 17 h 54"/>
                <a:gd name="T2" fmla="*/ 4 w 115"/>
                <a:gd name="T3" fmla="*/ 23 h 54"/>
                <a:gd name="T4" fmla="*/ 55 w 115"/>
                <a:gd name="T5" fmla="*/ 54 h 54"/>
                <a:gd name="T6" fmla="*/ 55 w 115"/>
                <a:gd name="T7" fmla="*/ 54 h 54"/>
                <a:gd name="T8" fmla="*/ 106 w 115"/>
                <a:gd name="T9" fmla="*/ 23 h 54"/>
                <a:gd name="T10" fmla="*/ 112 w 115"/>
                <a:gd name="T11" fmla="*/ 12 h 54"/>
                <a:gd name="T12" fmla="*/ 115 w 115"/>
                <a:gd name="T13" fmla="*/ 2 h 54"/>
                <a:gd name="T14" fmla="*/ 115 w 115"/>
                <a:gd name="T15" fmla="*/ 0 h 54"/>
                <a:gd name="T16" fmla="*/ 0 w 115"/>
                <a:gd name="T17" fmla="*/ 1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54">
                  <a:moveTo>
                    <a:pt x="0" y="17"/>
                  </a:moveTo>
                  <a:cubicBezTo>
                    <a:pt x="1" y="19"/>
                    <a:pt x="3" y="21"/>
                    <a:pt x="4" y="23"/>
                  </a:cubicBezTo>
                  <a:cubicBezTo>
                    <a:pt x="17" y="40"/>
                    <a:pt x="54" y="53"/>
                    <a:pt x="55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6" y="53"/>
                    <a:pt x="92" y="40"/>
                    <a:pt x="106" y="23"/>
                  </a:cubicBezTo>
                  <a:cubicBezTo>
                    <a:pt x="108" y="20"/>
                    <a:pt x="111" y="16"/>
                    <a:pt x="112" y="12"/>
                  </a:cubicBezTo>
                  <a:cubicBezTo>
                    <a:pt x="113" y="9"/>
                    <a:pt x="114" y="6"/>
                    <a:pt x="115" y="2"/>
                  </a:cubicBezTo>
                  <a:cubicBezTo>
                    <a:pt x="115" y="2"/>
                    <a:pt x="115" y="1"/>
                    <a:pt x="115" y="0"/>
                  </a:cubicBezTo>
                  <a:cubicBezTo>
                    <a:pt x="111" y="0"/>
                    <a:pt x="3" y="17"/>
                    <a:pt x="0" y="17"/>
                  </a:cubicBezTo>
                  <a:close/>
                </a:path>
              </a:pathLst>
            </a:custGeom>
            <a:solidFill>
              <a:srgbClr val="007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5B3BFE8C-536E-41BE-8BE2-228898B1686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6" y="3970"/>
              <a:ext cx="165" cy="42"/>
            </a:xfrm>
            <a:custGeom>
              <a:avLst/>
              <a:gdLst>
                <a:gd name="T0" fmla="*/ 51 w 121"/>
                <a:gd name="T1" fmla="*/ 9 h 31"/>
                <a:gd name="T2" fmla="*/ 0 w 121"/>
                <a:gd name="T3" fmla="*/ 0 h 31"/>
                <a:gd name="T4" fmla="*/ 0 w 121"/>
                <a:gd name="T5" fmla="*/ 13 h 31"/>
                <a:gd name="T6" fmla="*/ 44 w 121"/>
                <a:gd name="T7" fmla="*/ 19 h 31"/>
                <a:gd name="T8" fmla="*/ 61 w 121"/>
                <a:gd name="T9" fmla="*/ 24 h 31"/>
                <a:gd name="T10" fmla="*/ 121 w 121"/>
                <a:gd name="T11" fmla="*/ 31 h 31"/>
                <a:gd name="T12" fmla="*/ 121 w 121"/>
                <a:gd name="T13" fmla="*/ 15 h 31"/>
                <a:gd name="T14" fmla="*/ 51 w 121"/>
                <a:gd name="T15" fmla="*/ 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31">
                  <a:moveTo>
                    <a:pt x="51" y="9"/>
                  </a:moveTo>
                  <a:cubicBezTo>
                    <a:pt x="36" y="7"/>
                    <a:pt x="25" y="4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5" y="13"/>
                    <a:pt x="30" y="15"/>
                    <a:pt x="44" y="19"/>
                  </a:cubicBezTo>
                  <a:cubicBezTo>
                    <a:pt x="48" y="20"/>
                    <a:pt x="58" y="23"/>
                    <a:pt x="61" y="24"/>
                  </a:cubicBezTo>
                  <a:cubicBezTo>
                    <a:pt x="80" y="29"/>
                    <a:pt x="106" y="29"/>
                    <a:pt x="121" y="31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99" y="11"/>
                    <a:pt x="68" y="11"/>
                    <a:pt x="51" y="9"/>
                  </a:cubicBezTo>
                  <a:close/>
                </a:path>
              </a:pathLst>
            </a:custGeom>
            <a:solidFill>
              <a:srgbClr val="007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37CACBD9-A4CF-47DB-BB94-905D0DB0EC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6" y="3936"/>
              <a:ext cx="165" cy="32"/>
            </a:xfrm>
            <a:custGeom>
              <a:avLst/>
              <a:gdLst>
                <a:gd name="T0" fmla="*/ 61 w 121"/>
                <a:gd name="T1" fmla="*/ 0 h 23"/>
                <a:gd name="T2" fmla="*/ 61 w 121"/>
                <a:gd name="T3" fmla="*/ 0 h 23"/>
                <a:gd name="T4" fmla="*/ 0 w 121"/>
                <a:gd name="T5" fmla="*/ 7 h 23"/>
                <a:gd name="T6" fmla="*/ 0 w 121"/>
                <a:gd name="T7" fmla="*/ 13 h 23"/>
                <a:gd name="T8" fmla="*/ 121 w 121"/>
                <a:gd name="T9" fmla="*/ 23 h 23"/>
                <a:gd name="T10" fmla="*/ 121 w 121"/>
                <a:gd name="T11" fmla="*/ 7 h 23"/>
                <a:gd name="T12" fmla="*/ 61 w 121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23">
                  <a:moveTo>
                    <a:pt x="61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40" y="0"/>
                    <a:pt x="20" y="2"/>
                    <a:pt x="0" y="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21" y="23"/>
                    <a:pt x="121" y="23"/>
                    <a:pt x="121" y="23"/>
                  </a:cubicBezTo>
                  <a:cubicBezTo>
                    <a:pt x="121" y="7"/>
                    <a:pt x="121" y="7"/>
                    <a:pt x="121" y="7"/>
                  </a:cubicBezTo>
                  <a:cubicBezTo>
                    <a:pt x="101" y="2"/>
                    <a:pt x="81" y="0"/>
                    <a:pt x="61" y="0"/>
                  </a:cubicBezTo>
                  <a:close/>
                </a:path>
              </a:pathLst>
            </a:custGeom>
            <a:solidFill>
              <a:srgbClr val="007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D179B728-61D0-49E2-861D-901915B7274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5" y="3965"/>
              <a:ext cx="137" cy="177"/>
            </a:xfrm>
            <a:custGeom>
              <a:avLst/>
              <a:gdLst>
                <a:gd name="T0" fmla="*/ 137 w 137"/>
                <a:gd name="T1" fmla="*/ 31 h 177"/>
                <a:gd name="T2" fmla="*/ 85 w 137"/>
                <a:gd name="T3" fmla="*/ 31 h 177"/>
                <a:gd name="T4" fmla="*/ 85 w 137"/>
                <a:gd name="T5" fmla="*/ 177 h 177"/>
                <a:gd name="T6" fmla="*/ 50 w 137"/>
                <a:gd name="T7" fmla="*/ 177 h 177"/>
                <a:gd name="T8" fmla="*/ 50 w 137"/>
                <a:gd name="T9" fmla="*/ 31 h 177"/>
                <a:gd name="T10" fmla="*/ 0 w 137"/>
                <a:gd name="T11" fmla="*/ 31 h 177"/>
                <a:gd name="T12" fmla="*/ 0 w 137"/>
                <a:gd name="T13" fmla="*/ 0 h 177"/>
                <a:gd name="T14" fmla="*/ 137 w 137"/>
                <a:gd name="T15" fmla="*/ 0 h 177"/>
                <a:gd name="T16" fmla="*/ 137 w 137"/>
                <a:gd name="T17" fmla="*/ 3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7" h="177">
                  <a:moveTo>
                    <a:pt x="137" y="31"/>
                  </a:moveTo>
                  <a:lnTo>
                    <a:pt x="85" y="31"/>
                  </a:lnTo>
                  <a:lnTo>
                    <a:pt x="85" y="177"/>
                  </a:lnTo>
                  <a:lnTo>
                    <a:pt x="50" y="177"/>
                  </a:lnTo>
                  <a:lnTo>
                    <a:pt x="50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137" y="0"/>
                  </a:lnTo>
                  <a:lnTo>
                    <a:pt x="137" y="31"/>
                  </a:lnTo>
                  <a:close/>
                </a:path>
              </a:pathLst>
            </a:custGeom>
            <a:solidFill>
              <a:srgbClr val="007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0F9A7945-CC70-40D8-9030-93DE5BC2929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8" y="4010"/>
              <a:ext cx="113" cy="136"/>
            </a:xfrm>
            <a:custGeom>
              <a:avLst/>
              <a:gdLst>
                <a:gd name="T0" fmla="*/ 83 w 83"/>
                <a:gd name="T1" fmla="*/ 34 h 99"/>
                <a:gd name="T2" fmla="*/ 83 w 83"/>
                <a:gd name="T3" fmla="*/ 96 h 99"/>
                <a:gd name="T4" fmla="*/ 62 w 83"/>
                <a:gd name="T5" fmla="*/ 96 h 99"/>
                <a:gd name="T6" fmla="*/ 62 w 83"/>
                <a:gd name="T7" fmla="*/ 86 h 99"/>
                <a:gd name="T8" fmla="*/ 32 w 83"/>
                <a:gd name="T9" fmla="*/ 99 h 99"/>
                <a:gd name="T10" fmla="*/ 0 w 83"/>
                <a:gd name="T11" fmla="*/ 72 h 99"/>
                <a:gd name="T12" fmla="*/ 39 w 83"/>
                <a:gd name="T13" fmla="*/ 40 h 99"/>
                <a:gd name="T14" fmla="*/ 61 w 83"/>
                <a:gd name="T15" fmla="*/ 36 h 99"/>
                <a:gd name="T16" fmla="*/ 61 w 83"/>
                <a:gd name="T17" fmla="*/ 34 h 99"/>
                <a:gd name="T18" fmla="*/ 44 w 83"/>
                <a:gd name="T19" fmla="*/ 20 h 99"/>
                <a:gd name="T20" fmla="*/ 29 w 83"/>
                <a:gd name="T21" fmla="*/ 23 h 99"/>
                <a:gd name="T22" fmla="*/ 15 w 83"/>
                <a:gd name="T23" fmla="*/ 35 h 99"/>
                <a:gd name="T24" fmla="*/ 0 w 83"/>
                <a:gd name="T25" fmla="*/ 21 h 99"/>
                <a:gd name="T26" fmla="*/ 43 w 83"/>
                <a:gd name="T27" fmla="*/ 1 h 99"/>
                <a:gd name="T28" fmla="*/ 83 w 83"/>
                <a:gd name="T29" fmla="*/ 34 h 99"/>
                <a:gd name="T30" fmla="*/ 61 w 83"/>
                <a:gd name="T31" fmla="*/ 58 h 99"/>
                <a:gd name="T32" fmla="*/ 61 w 83"/>
                <a:gd name="T33" fmla="*/ 53 h 99"/>
                <a:gd name="T34" fmla="*/ 45 w 83"/>
                <a:gd name="T35" fmla="*/ 56 h 99"/>
                <a:gd name="T36" fmla="*/ 22 w 83"/>
                <a:gd name="T37" fmla="*/ 71 h 99"/>
                <a:gd name="T38" fmla="*/ 36 w 83"/>
                <a:gd name="T39" fmla="*/ 80 h 99"/>
                <a:gd name="T40" fmla="*/ 61 w 83"/>
                <a:gd name="T41" fmla="*/ 5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" h="99">
                  <a:moveTo>
                    <a:pt x="83" y="34"/>
                  </a:moveTo>
                  <a:cubicBezTo>
                    <a:pt x="83" y="96"/>
                    <a:pt x="83" y="96"/>
                    <a:pt x="83" y="96"/>
                  </a:cubicBezTo>
                  <a:cubicBezTo>
                    <a:pt x="62" y="96"/>
                    <a:pt x="62" y="96"/>
                    <a:pt x="62" y="9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56" y="94"/>
                    <a:pt x="46" y="99"/>
                    <a:pt x="32" y="99"/>
                  </a:cubicBezTo>
                  <a:cubicBezTo>
                    <a:pt x="14" y="99"/>
                    <a:pt x="0" y="90"/>
                    <a:pt x="0" y="72"/>
                  </a:cubicBezTo>
                  <a:cubicBezTo>
                    <a:pt x="0" y="53"/>
                    <a:pt x="15" y="44"/>
                    <a:pt x="39" y="40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25"/>
                    <a:pt x="54" y="20"/>
                    <a:pt x="44" y="20"/>
                  </a:cubicBezTo>
                  <a:cubicBezTo>
                    <a:pt x="39" y="20"/>
                    <a:pt x="34" y="21"/>
                    <a:pt x="29" y="23"/>
                  </a:cubicBezTo>
                  <a:cubicBezTo>
                    <a:pt x="24" y="27"/>
                    <a:pt x="19" y="31"/>
                    <a:pt x="15" y="35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0" y="8"/>
                    <a:pt x="26" y="0"/>
                    <a:pt x="43" y="1"/>
                  </a:cubicBezTo>
                  <a:cubicBezTo>
                    <a:pt x="69" y="1"/>
                    <a:pt x="83" y="14"/>
                    <a:pt x="83" y="34"/>
                  </a:cubicBezTo>
                  <a:close/>
                  <a:moveTo>
                    <a:pt x="61" y="58"/>
                  </a:moveTo>
                  <a:cubicBezTo>
                    <a:pt x="61" y="53"/>
                    <a:pt x="61" y="53"/>
                    <a:pt x="61" y="53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30" y="59"/>
                    <a:pt x="22" y="63"/>
                    <a:pt x="22" y="71"/>
                  </a:cubicBezTo>
                  <a:cubicBezTo>
                    <a:pt x="22" y="77"/>
                    <a:pt x="28" y="80"/>
                    <a:pt x="36" y="80"/>
                  </a:cubicBezTo>
                  <a:cubicBezTo>
                    <a:pt x="50" y="80"/>
                    <a:pt x="61" y="73"/>
                    <a:pt x="61" y="58"/>
                  </a:cubicBezTo>
                  <a:close/>
                </a:path>
              </a:pathLst>
            </a:custGeom>
            <a:solidFill>
              <a:srgbClr val="007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Rectangle 12">
              <a:extLst>
                <a:ext uri="{FF2B5EF4-FFF2-40B4-BE49-F238E27FC236}">
                  <a16:creationId xmlns:a16="http://schemas.microsoft.com/office/drawing/2014/main" id="{338EDE05-E371-4465-8D02-C8B2B201E51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002" y="3965"/>
              <a:ext cx="31" cy="177"/>
            </a:xfrm>
            <a:prstGeom prst="rect">
              <a:avLst/>
            </a:prstGeom>
            <a:solidFill>
              <a:srgbClr val="007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Rectangle 13">
              <a:extLst>
                <a:ext uri="{FF2B5EF4-FFF2-40B4-BE49-F238E27FC236}">
                  <a16:creationId xmlns:a16="http://schemas.microsoft.com/office/drawing/2014/main" id="{E80CABB8-3F96-4185-8EFE-7182110C970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064" y="3965"/>
              <a:ext cx="32" cy="177"/>
            </a:xfrm>
            <a:prstGeom prst="rect">
              <a:avLst/>
            </a:prstGeom>
            <a:solidFill>
              <a:srgbClr val="007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4">
              <a:extLst>
                <a:ext uri="{FF2B5EF4-FFF2-40B4-BE49-F238E27FC236}">
                  <a16:creationId xmlns:a16="http://schemas.microsoft.com/office/drawing/2014/main" id="{F62F1E3D-0E37-4AE3-9E5B-9EC23AF8606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27" y="3965"/>
              <a:ext cx="32" cy="177"/>
            </a:xfrm>
            <a:custGeom>
              <a:avLst/>
              <a:gdLst>
                <a:gd name="T0" fmla="*/ 32 w 32"/>
                <a:gd name="T1" fmla="*/ 31 h 177"/>
                <a:gd name="T2" fmla="*/ 0 w 32"/>
                <a:gd name="T3" fmla="*/ 31 h 177"/>
                <a:gd name="T4" fmla="*/ 0 w 32"/>
                <a:gd name="T5" fmla="*/ 0 h 177"/>
                <a:gd name="T6" fmla="*/ 32 w 32"/>
                <a:gd name="T7" fmla="*/ 0 h 177"/>
                <a:gd name="T8" fmla="*/ 32 w 32"/>
                <a:gd name="T9" fmla="*/ 31 h 177"/>
                <a:gd name="T10" fmla="*/ 32 w 32"/>
                <a:gd name="T11" fmla="*/ 177 h 177"/>
                <a:gd name="T12" fmla="*/ 0 w 32"/>
                <a:gd name="T13" fmla="*/ 177 h 177"/>
                <a:gd name="T14" fmla="*/ 0 w 32"/>
                <a:gd name="T15" fmla="*/ 50 h 177"/>
                <a:gd name="T16" fmla="*/ 32 w 32"/>
                <a:gd name="T17" fmla="*/ 50 h 177"/>
                <a:gd name="T18" fmla="*/ 32 w 32"/>
                <a:gd name="T19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177">
                  <a:moveTo>
                    <a:pt x="32" y="31"/>
                  </a:moveTo>
                  <a:lnTo>
                    <a:pt x="0" y="31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31"/>
                  </a:lnTo>
                  <a:close/>
                  <a:moveTo>
                    <a:pt x="32" y="177"/>
                  </a:moveTo>
                  <a:lnTo>
                    <a:pt x="0" y="177"/>
                  </a:lnTo>
                  <a:lnTo>
                    <a:pt x="0" y="50"/>
                  </a:lnTo>
                  <a:lnTo>
                    <a:pt x="32" y="50"/>
                  </a:lnTo>
                  <a:lnTo>
                    <a:pt x="32" y="177"/>
                  </a:lnTo>
                  <a:close/>
                </a:path>
              </a:pathLst>
            </a:custGeom>
            <a:solidFill>
              <a:srgbClr val="007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id="{F56491C0-2556-46C2-860D-1FA1F8FA2E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0" y="4010"/>
              <a:ext cx="112" cy="132"/>
            </a:xfrm>
            <a:custGeom>
              <a:avLst/>
              <a:gdLst>
                <a:gd name="T0" fmla="*/ 82 w 82"/>
                <a:gd name="T1" fmla="*/ 33 h 96"/>
                <a:gd name="T2" fmla="*/ 82 w 82"/>
                <a:gd name="T3" fmla="*/ 96 h 96"/>
                <a:gd name="T4" fmla="*/ 59 w 82"/>
                <a:gd name="T5" fmla="*/ 96 h 96"/>
                <a:gd name="T6" fmla="*/ 59 w 82"/>
                <a:gd name="T7" fmla="*/ 40 h 96"/>
                <a:gd name="T8" fmla="*/ 42 w 82"/>
                <a:gd name="T9" fmla="*/ 21 h 96"/>
                <a:gd name="T10" fmla="*/ 23 w 82"/>
                <a:gd name="T11" fmla="*/ 39 h 96"/>
                <a:gd name="T12" fmla="*/ 23 w 82"/>
                <a:gd name="T13" fmla="*/ 40 h 96"/>
                <a:gd name="T14" fmla="*/ 23 w 82"/>
                <a:gd name="T15" fmla="*/ 96 h 96"/>
                <a:gd name="T16" fmla="*/ 0 w 82"/>
                <a:gd name="T17" fmla="*/ 96 h 96"/>
                <a:gd name="T18" fmla="*/ 0 w 82"/>
                <a:gd name="T19" fmla="*/ 4 h 96"/>
                <a:gd name="T20" fmla="*/ 22 w 82"/>
                <a:gd name="T21" fmla="*/ 4 h 96"/>
                <a:gd name="T22" fmla="*/ 22 w 82"/>
                <a:gd name="T23" fmla="*/ 14 h 96"/>
                <a:gd name="T24" fmla="*/ 49 w 82"/>
                <a:gd name="T25" fmla="*/ 1 h 96"/>
                <a:gd name="T26" fmla="*/ 82 w 82"/>
                <a:gd name="T27" fmla="*/ 3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96">
                  <a:moveTo>
                    <a:pt x="82" y="33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28"/>
                    <a:pt x="53" y="21"/>
                    <a:pt x="42" y="21"/>
                  </a:cubicBezTo>
                  <a:cubicBezTo>
                    <a:pt x="32" y="21"/>
                    <a:pt x="23" y="29"/>
                    <a:pt x="23" y="39"/>
                  </a:cubicBezTo>
                  <a:cubicBezTo>
                    <a:pt x="23" y="39"/>
                    <a:pt x="23" y="40"/>
                    <a:pt x="23" y="40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8" y="5"/>
                    <a:pt x="38" y="0"/>
                    <a:pt x="49" y="1"/>
                  </a:cubicBezTo>
                  <a:cubicBezTo>
                    <a:pt x="70" y="1"/>
                    <a:pt x="82" y="13"/>
                    <a:pt x="82" y="33"/>
                  </a:cubicBezTo>
                  <a:close/>
                </a:path>
              </a:pathLst>
            </a:custGeom>
            <a:solidFill>
              <a:srgbClr val="007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id="{A22D2D5E-86D7-424D-AE01-291672A604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32" y="4010"/>
              <a:ext cx="113" cy="132"/>
            </a:xfrm>
            <a:custGeom>
              <a:avLst/>
              <a:gdLst>
                <a:gd name="T0" fmla="*/ 82 w 82"/>
                <a:gd name="T1" fmla="*/ 33 h 96"/>
                <a:gd name="T2" fmla="*/ 82 w 82"/>
                <a:gd name="T3" fmla="*/ 96 h 96"/>
                <a:gd name="T4" fmla="*/ 59 w 82"/>
                <a:gd name="T5" fmla="*/ 96 h 96"/>
                <a:gd name="T6" fmla="*/ 59 w 82"/>
                <a:gd name="T7" fmla="*/ 40 h 96"/>
                <a:gd name="T8" fmla="*/ 42 w 82"/>
                <a:gd name="T9" fmla="*/ 21 h 96"/>
                <a:gd name="T10" fmla="*/ 23 w 82"/>
                <a:gd name="T11" fmla="*/ 39 h 96"/>
                <a:gd name="T12" fmla="*/ 23 w 82"/>
                <a:gd name="T13" fmla="*/ 40 h 96"/>
                <a:gd name="T14" fmla="*/ 23 w 82"/>
                <a:gd name="T15" fmla="*/ 96 h 96"/>
                <a:gd name="T16" fmla="*/ 0 w 82"/>
                <a:gd name="T17" fmla="*/ 96 h 96"/>
                <a:gd name="T18" fmla="*/ 0 w 82"/>
                <a:gd name="T19" fmla="*/ 4 h 96"/>
                <a:gd name="T20" fmla="*/ 22 w 82"/>
                <a:gd name="T21" fmla="*/ 4 h 96"/>
                <a:gd name="T22" fmla="*/ 22 w 82"/>
                <a:gd name="T23" fmla="*/ 14 h 96"/>
                <a:gd name="T24" fmla="*/ 49 w 82"/>
                <a:gd name="T25" fmla="*/ 1 h 96"/>
                <a:gd name="T26" fmla="*/ 82 w 82"/>
                <a:gd name="T27" fmla="*/ 3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96">
                  <a:moveTo>
                    <a:pt x="82" y="33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28"/>
                    <a:pt x="53" y="21"/>
                    <a:pt x="42" y="21"/>
                  </a:cubicBezTo>
                  <a:cubicBezTo>
                    <a:pt x="32" y="21"/>
                    <a:pt x="23" y="29"/>
                    <a:pt x="23" y="39"/>
                  </a:cubicBezTo>
                  <a:cubicBezTo>
                    <a:pt x="23" y="39"/>
                    <a:pt x="23" y="40"/>
                    <a:pt x="23" y="40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8" y="5"/>
                    <a:pt x="38" y="0"/>
                    <a:pt x="49" y="1"/>
                  </a:cubicBezTo>
                  <a:cubicBezTo>
                    <a:pt x="70" y="1"/>
                    <a:pt x="82" y="13"/>
                    <a:pt x="82" y="33"/>
                  </a:cubicBezTo>
                  <a:close/>
                </a:path>
              </a:pathLst>
            </a:custGeom>
            <a:solidFill>
              <a:srgbClr val="007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" name="Sisu kohatäide 4">
            <a:extLst>
              <a:ext uri="{FF2B5EF4-FFF2-40B4-BE49-F238E27FC236}">
                <a16:creationId xmlns:a16="http://schemas.microsoft.com/office/drawing/2014/main" id="{7B0F8FF1-DA66-427A-8E30-D0AF8EE52A8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70394" y="2013665"/>
            <a:ext cx="10715624" cy="4072811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t-EE" dirty="0"/>
              <a:t>Redigeerige juhteksemplari tekstilaade</a:t>
            </a:r>
          </a:p>
          <a:p>
            <a:pPr lvl="1"/>
            <a:r>
              <a:rPr lang="et-EE" dirty="0"/>
              <a:t>Teine tase</a:t>
            </a:r>
          </a:p>
          <a:p>
            <a:pPr lvl="2"/>
            <a:r>
              <a:rPr lang="et-EE" dirty="0"/>
              <a:t>Kolmas tase</a:t>
            </a:r>
          </a:p>
          <a:p>
            <a:pPr lvl="3"/>
            <a:r>
              <a:rPr lang="et-EE" dirty="0"/>
              <a:t>Neljas tase</a:t>
            </a:r>
          </a:p>
          <a:p>
            <a:pPr lvl="4"/>
            <a:r>
              <a:rPr lang="et-EE" dirty="0"/>
              <a:t>Viies tase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20591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Final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>
            <a:extLst>
              <a:ext uri="{FF2B5EF4-FFF2-40B4-BE49-F238E27FC236}">
                <a16:creationId xmlns:a16="http://schemas.microsoft.com/office/drawing/2014/main" id="{E4E0E319-FFBE-47D0-95D5-D04D29C1352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71524" y="771524"/>
            <a:ext cx="10036175" cy="930277"/>
          </a:xfrm>
        </p:spPr>
        <p:txBody>
          <a:bodyPr anchor="t" anchorCtr="0"/>
          <a:lstStyle>
            <a:lvl1pPr algn="l">
              <a:defRPr sz="5100">
                <a:solidFill>
                  <a:schemeClr val="bg1"/>
                </a:solidFill>
              </a:defRPr>
            </a:lvl1pPr>
          </a:lstStyle>
          <a:p>
            <a:r>
              <a:rPr lang="en-US" spc="-5" dirty="0" err="1"/>
              <a:t>Ai</a:t>
            </a:r>
            <a:r>
              <a:rPr lang="en-US" dirty="0" err="1"/>
              <a:t>t</a:t>
            </a:r>
            <a:r>
              <a:rPr lang="en-US" spc="-5" dirty="0" err="1"/>
              <a:t>ä</a:t>
            </a:r>
            <a:r>
              <a:rPr lang="en-US" spc="-170" dirty="0" err="1"/>
              <a:t>h</a:t>
            </a:r>
            <a:r>
              <a:rPr lang="en-US" spc="-5" dirty="0"/>
              <a:t>!</a:t>
            </a:r>
            <a:endParaRPr lang="en-US" dirty="0"/>
          </a:p>
        </p:txBody>
      </p:sp>
      <p:sp>
        <p:nvSpPr>
          <p:cNvPr id="3" name="Alapealkiri 2">
            <a:extLst>
              <a:ext uri="{FF2B5EF4-FFF2-40B4-BE49-F238E27FC236}">
                <a16:creationId xmlns:a16="http://schemas.microsoft.com/office/drawing/2014/main" id="{D5B7C995-8638-431B-8976-87A5DB5DFB4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96000" y="5221480"/>
            <a:ext cx="6096000" cy="1636520"/>
          </a:xfr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 dirty="0" err="1"/>
              <a:t>Eesnimi</a:t>
            </a:r>
            <a:r>
              <a:rPr lang="fi-FI" dirty="0"/>
              <a:t> </a:t>
            </a:r>
            <a:r>
              <a:rPr lang="fi-FI" dirty="0" err="1"/>
              <a:t>Perenimi</a:t>
            </a:r>
            <a:endParaRPr lang="fi-FI" dirty="0"/>
          </a:p>
          <a:p>
            <a:r>
              <a:rPr lang="fi-FI" dirty="0"/>
              <a:t>Osakonna nimi</a:t>
            </a:r>
          </a:p>
          <a:p>
            <a:r>
              <a:rPr lang="fi-FI" dirty="0"/>
              <a:t>email@tallinnalv.ee</a:t>
            </a:r>
            <a:endParaRPr lang="en-US" dirty="0"/>
          </a:p>
        </p:txBody>
      </p:sp>
      <p:pic>
        <p:nvPicPr>
          <p:cNvPr id="25" name="Pilt 24">
            <a:extLst>
              <a:ext uri="{FF2B5EF4-FFF2-40B4-BE49-F238E27FC236}">
                <a16:creationId xmlns:a16="http://schemas.microsoft.com/office/drawing/2014/main" id="{D5D1DEEC-71E6-4E80-940D-49389F8D68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25" y="5393280"/>
            <a:ext cx="3221832" cy="792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026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ja kohatäide 1">
            <a:extLst>
              <a:ext uri="{FF2B5EF4-FFF2-40B4-BE49-F238E27FC236}">
                <a16:creationId xmlns:a16="http://schemas.microsoft.com/office/drawing/2014/main" id="{4E8425E4-29E9-4F6F-951E-061F013DF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1525" y="790575"/>
            <a:ext cx="10715624" cy="94535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err="1"/>
              <a:t>Selline</a:t>
            </a:r>
            <a:r>
              <a:rPr lang="en-US" dirty="0"/>
              <a:t> on </a:t>
            </a:r>
            <a:r>
              <a:rPr lang="en-US" dirty="0" err="1"/>
              <a:t>tektiga</a:t>
            </a:r>
            <a:r>
              <a:rPr lang="en-US" dirty="0"/>
              <a:t> </a:t>
            </a:r>
            <a:r>
              <a:rPr lang="en-US" dirty="0" err="1"/>
              <a:t>lehekülg</a:t>
            </a:r>
            <a:endParaRPr lang="en-US" dirty="0"/>
          </a:p>
        </p:txBody>
      </p:sp>
      <p:sp>
        <p:nvSpPr>
          <p:cNvPr id="3" name="Teksti kohatäide 2">
            <a:extLst>
              <a:ext uri="{FF2B5EF4-FFF2-40B4-BE49-F238E27FC236}">
                <a16:creationId xmlns:a16="http://schemas.microsoft.com/office/drawing/2014/main" id="{81EDBB36-872C-4528-A46F-733E412BF3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1524" y="2019300"/>
            <a:ext cx="10715625" cy="40481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t-EE" dirty="0"/>
              <a:t>Võimalusel oleks hea kui ei kastutataks üle kuue rea teksti ühel slaidil.</a:t>
            </a:r>
            <a:endParaRPr lang="en-US" dirty="0"/>
          </a:p>
          <a:p>
            <a:pPr lvl="1"/>
            <a:r>
              <a:rPr lang="et-EE" dirty="0"/>
              <a:t>Samuti on hea vältida liia pikki pealkirju ja </a:t>
            </a:r>
            <a:r>
              <a:rPr lang="et-EE" dirty="0" err="1"/>
              <a:t>lausendeid</a:t>
            </a:r>
            <a:r>
              <a:rPr lang="en-US" dirty="0"/>
              <a:t>.</a:t>
            </a:r>
          </a:p>
          <a:p>
            <a:pPr lvl="2"/>
            <a:r>
              <a:rPr lang="et-EE" dirty="0"/>
              <a:t>Neid võiks olla maksimaalselt viis</a:t>
            </a:r>
            <a:r>
              <a:rPr lang="en-US" dirty="0"/>
              <a:t>.</a:t>
            </a:r>
          </a:p>
          <a:p>
            <a:pPr lvl="3"/>
            <a:r>
              <a:rPr lang="et-EE" dirty="0"/>
              <a:t>Sama käib ka </a:t>
            </a:r>
            <a:r>
              <a:rPr lang="et-EE" dirty="0" err="1"/>
              <a:t>bulletpointide</a:t>
            </a:r>
            <a:r>
              <a:rPr lang="et-EE" dirty="0"/>
              <a:t> kohta</a:t>
            </a:r>
            <a:r>
              <a:rPr lang="en-US" dirty="0"/>
              <a:t>.</a:t>
            </a:r>
          </a:p>
          <a:p>
            <a:pPr lvl="4"/>
            <a:r>
              <a:rPr lang="et-EE" dirty="0"/>
              <a:t>Sellel lehel on neid viis</a:t>
            </a:r>
            <a:r>
              <a:rPr lang="en-US" dirty="0"/>
              <a:t>.</a:t>
            </a:r>
          </a:p>
        </p:txBody>
      </p:sp>
      <p:sp>
        <p:nvSpPr>
          <p:cNvPr id="6" name="Slaidinumbri kohatäide 5">
            <a:extLst>
              <a:ext uri="{FF2B5EF4-FFF2-40B4-BE49-F238E27FC236}">
                <a16:creationId xmlns:a16="http://schemas.microsoft.com/office/drawing/2014/main" id="{6D5CF104-5A23-4097-851B-0FCCC6A2D4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43949" y="6168231"/>
            <a:ext cx="2743200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CDC100B9-F1AC-4BEB-8655-57D0A3575F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6168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50" r:id="rId8"/>
    <p:sldLayoutId id="2147483666" r:id="rId9"/>
    <p:sldLayoutId id="2147483668" r:id="rId1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5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40000" indent="-270000" algn="l" defTabSz="914400" rtl="0" eaLnBrk="1" latinLnBrk="0" hangingPunct="1">
        <a:lnSpc>
          <a:spcPct val="125000"/>
        </a:lnSpc>
        <a:spcBef>
          <a:spcPts val="0"/>
        </a:spcBef>
        <a:spcAft>
          <a:spcPts val="1200"/>
        </a:spcAft>
        <a:buClr>
          <a:schemeClr val="accent3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10000" indent="-270000" algn="l" defTabSz="914400" rtl="0" eaLnBrk="1" latinLnBrk="0" hangingPunct="1">
        <a:lnSpc>
          <a:spcPct val="125000"/>
        </a:lnSpc>
        <a:spcBef>
          <a:spcPts val="0"/>
        </a:spcBef>
        <a:spcAft>
          <a:spcPts val="1200"/>
        </a:spcAft>
        <a:buClr>
          <a:schemeClr val="accent3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80000" indent="-270000" algn="l" defTabSz="914400" rtl="0" eaLnBrk="1" latinLnBrk="0" hangingPunct="1">
        <a:lnSpc>
          <a:spcPct val="125000"/>
        </a:lnSpc>
        <a:spcBef>
          <a:spcPts val="0"/>
        </a:spcBef>
        <a:spcAft>
          <a:spcPts val="1200"/>
        </a:spcAft>
        <a:buClr>
          <a:schemeClr val="accent3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350000" indent="-270000" algn="l" defTabSz="914400" rtl="0" eaLnBrk="1" latinLnBrk="0" hangingPunct="1">
        <a:lnSpc>
          <a:spcPct val="125000"/>
        </a:lnSpc>
        <a:spcBef>
          <a:spcPts val="0"/>
        </a:spcBef>
        <a:spcAft>
          <a:spcPts val="1200"/>
        </a:spcAft>
        <a:buClr>
          <a:schemeClr val="accent3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TEKST" descr="A picture containing grass, sky, outdoor, wooden&#10;&#10;Description automatically generated">
            <a:extLst>
              <a:ext uri="{FF2B5EF4-FFF2-40B4-BE49-F238E27FC236}">
                <a16:creationId xmlns:a16="http://schemas.microsoft.com/office/drawing/2014/main" id="{470100B1-CF73-4A14-8E9D-712C5B6C31A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"/>
          <a:stretch/>
        </p:blipFill>
        <p:spPr bwMode="auto">
          <a:xfrm>
            <a:off x="0" y="-98548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ISU">
            <a:extLst>
              <a:ext uri="{FF2B5EF4-FFF2-40B4-BE49-F238E27FC236}">
                <a16:creationId xmlns:a16="http://schemas.microsoft.com/office/drawing/2014/main" id="{4C5403FC-2A69-4E7E-AA4D-99EA76DB8A47}"/>
              </a:ext>
            </a:extLst>
          </p:cNvPr>
          <p:cNvSpPr txBox="1"/>
          <p:nvPr/>
        </p:nvSpPr>
        <p:spPr>
          <a:xfrm>
            <a:off x="81580" y="5528346"/>
            <a:ext cx="6629613" cy="1231106"/>
          </a:xfrm>
          <a:prstGeom prst="rect">
            <a:avLst/>
          </a:prstGeom>
          <a:solidFill>
            <a:srgbClr val="0072CE">
              <a:alpha val="8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t-EE" sz="2000" b="1" dirty="0" smtClean="0">
                <a:solidFill>
                  <a:schemeClr val="bg1"/>
                </a:solidFill>
              </a:rPr>
              <a:t>Mihkel Kaevats</a:t>
            </a:r>
            <a:r>
              <a:rPr lang="et-EE" dirty="0">
                <a:solidFill>
                  <a:schemeClr val="bg1"/>
                </a:solidFill>
              </a:rPr>
              <a:t/>
            </a:r>
            <a:br>
              <a:rPr lang="et-EE" dirty="0">
                <a:solidFill>
                  <a:schemeClr val="bg1"/>
                </a:solidFill>
              </a:rPr>
            </a:br>
            <a:r>
              <a:rPr lang="et-EE" dirty="0">
                <a:solidFill>
                  <a:schemeClr val="bg1"/>
                </a:solidFill>
              </a:rPr>
              <a:t>Head of </a:t>
            </a:r>
            <a:r>
              <a:rPr lang="et-EE" dirty="0" err="1" smtClean="0">
                <a:solidFill>
                  <a:schemeClr val="bg1"/>
                </a:solidFill>
              </a:rPr>
              <a:t>the</a:t>
            </a:r>
            <a:r>
              <a:rPr lang="et-EE" dirty="0" smtClean="0">
                <a:solidFill>
                  <a:schemeClr val="bg1"/>
                </a:solidFill>
              </a:rPr>
              <a:t> </a:t>
            </a:r>
            <a:r>
              <a:rPr lang="et-EE" dirty="0" err="1" smtClean="0">
                <a:solidFill>
                  <a:schemeClr val="bg1"/>
                </a:solidFill>
              </a:rPr>
              <a:t>Green</a:t>
            </a:r>
            <a:r>
              <a:rPr lang="et-EE" dirty="0" smtClean="0">
                <a:solidFill>
                  <a:schemeClr val="bg1"/>
                </a:solidFill>
              </a:rPr>
              <a:t> </a:t>
            </a:r>
            <a:r>
              <a:rPr lang="et-EE" dirty="0" err="1" smtClean="0">
                <a:solidFill>
                  <a:schemeClr val="bg1"/>
                </a:solidFill>
              </a:rPr>
              <a:t>Transition</a:t>
            </a:r>
            <a:r>
              <a:rPr lang="et-EE" dirty="0" smtClean="0">
                <a:solidFill>
                  <a:schemeClr val="bg1"/>
                </a:solidFill>
              </a:rPr>
              <a:t> </a:t>
            </a:r>
            <a:r>
              <a:rPr lang="et-EE" dirty="0" err="1" smtClean="0">
                <a:solidFill>
                  <a:schemeClr val="bg1"/>
                </a:solidFill>
              </a:rPr>
              <a:t>Team</a:t>
            </a:r>
            <a:endParaRPr lang="et-EE" dirty="0">
              <a:solidFill>
                <a:schemeClr val="bg1"/>
              </a:solidFill>
            </a:endParaRPr>
          </a:p>
          <a:p>
            <a:r>
              <a:rPr lang="et-EE" dirty="0" err="1">
                <a:solidFill>
                  <a:schemeClr val="bg1"/>
                </a:solidFill>
              </a:rPr>
              <a:t>Strategic</a:t>
            </a:r>
            <a:r>
              <a:rPr lang="et-EE" dirty="0">
                <a:solidFill>
                  <a:schemeClr val="bg1"/>
                </a:solidFill>
              </a:rPr>
              <a:t> </a:t>
            </a:r>
            <a:r>
              <a:rPr lang="et-EE" dirty="0" err="1">
                <a:solidFill>
                  <a:schemeClr val="bg1"/>
                </a:solidFill>
              </a:rPr>
              <a:t>Planning</a:t>
            </a:r>
            <a:r>
              <a:rPr lang="et-EE" dirty="0">
                <a:solidFill>
                  <a:schemeClr val="bg1"/>
                </a:solidFill>
              </a:rPr>
              <a:t> </a:t>
            </a:r>
            <a:r>
              <a:rPr lang="et-EE" dirty="0" err="1">
                <a:solidFill>
                  <a:schemeClr val="bg1"/>
                </a:solidFill>
              </a:rPr>
              <a:t>Division</a:t>
            </a:r>
            <a:endParaRPr lang="et-EE" dirty="0">
              <a:solidFill>
                <a:schemeClr val="bg1"/>
              </a:solidFill>
            </a:endParaRPr>
          </a:p>
          <a:p>
            <a:endParaRPr lang="et-EE" dirty="0"/>
          </a:p>
        </p:txBody>
      </p:sp>
      <p:pic>
        <p:nvPicPr>
          <p:cNvPr id="5" name="LOGO">
            <a:extLst>
              <a:ext uri="{FF2B5EF4-FFF2-40B4-BE49-F238E27FC236}">
                <a16:creationId xmlns:a16="http://schemas.microsoft.com/office/drawing/2014/main" id="{83A21753-9153-47F8-BDFF-41E72AFEA2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3677" y="-88867"/>
            <a:ext cx="3336509" cy="821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90783" y="930744"/>
            <a:ext cx="58112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t-EE" sz="4400" dirty="0" err="1" smtClean="0">
                <a:solidFill>
                  <a:schemeClr val="accent1"/>
                </a:solidFill>
              </a:rPr>
              <a:t>Climate</a:t>
            </a:r>
            <a:r>
              <a:rPr lang="et-EE" sz="4400" dirty="0" smtClean="0">
                <a:solidFill>
                  <a:schemeClr val="accent1"/>
                </a:solidFill>
              </a:rPr>
              <a:t> </a:t>
            </a:r>
            <a:r>
              <a:rPr lang="et-EE" sz="4400" dirty="0" err="1" smtClean="0">
                <a:solidFill>
                  <a:schemeClr val="accent1"/>
                </a:solidFill>
              </a:rPr>
              <a:t>Neutral</a:t>
            </a:r>
            <a:r>
              <a:rPr lang="et-EE" sz="4400" dirty="0" smtClean="0">
                <a:solidFill>
                  <a:schemeClr val="accent1"/>
                </a:solidFill>
              </a:rPr>
              <a:t> Tallinn</a:t>
            </a:r>
            <a:endParaRPr lang="et-EE" sz="4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223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04775"/>
            <a:ext cx="10515600" cy="1981331"/>
          </a:xfrm>
        </p:spPr>
        <p:txBody>
          <a:bodyPr/>
          <a:lstStyle/>
          <a:p>
            <a:r>
              <a:rPr lang="et-EE" dirty="0" smtClean="0"/>
              <a:t>…</a:t>
            </a:r>
            <a:r>
              <a:rPr lang="et-EE" dirty="0" err="1" smtClean="0"/>
              <a:t>we’ll</a:t>
            </a:r>
            <a:r>
              <a:rPr lang="et-EE" dirty="0" smtClean="0"/>
              <a:t> </a:t>
            </a:r>
            <a:r>
              <a:rPr lang="et-EE" dirty="0" err="1" smtClean="0"/>
              <a:t>use</a:t>
            </a:r>
            <a:r>
              <a:rPr lang="et-EE" dirty="0" smtClean="0"/>
              <a:t> </a:t>
            </a:r>
            <a:r>
              <a:rPr lang="et-EE" dirty="0" err="1" smtClean="0"/>
              <a:t>nature</a:t>
            </a:r>
            <a:r>
              <a:rPr lang="et-EE" dirty="0" err="1" smtClean="0"/>
              <a:t>-based</a:t>
            </a:r>
            <a:r>
              <a:rPr lang="et-EE" dirty="0" smtClean="0"/>
              <a:t> </a:t>
            </a:r>
            <a:r>
              <a:rPr lang="et-EE" dirty="0" err="1" smtClean="0"/>
              <a:t>solutions</a:t>
            </a:r>
            <a:r>
              <a:rPr lang="et-EE" dirty="0" smtClean="0"/>
              <a:t> </a:t>
            </a:r>
            <a:r>
              <a:rPr lang="et-EE" dirty="0" err="1" smtClean="0"/>
              <a:t>for</a:t>
            </a:r>
            <a:r>
              <a:rPr lang="et-EE" dirty="0" smtClean="0"/>
              <a:t> </a:t>
            </a:r>
            <a:r>
              <a:rPr lang="et-EE" dirty="0" err="1" smtClean="0"/>
              <a:t>decreasing</a:t>
            </a:r>
            <a:r>
              <a:rPr lang="et-EE" dirty="0" smtClean="0"/>
              <a:t> </a:t>
            </a:r>
            <a:r>
              <a:rPr lang="et-EE" dirty="0" err="1" smtClean="0"/>
              <a:t>the</a:t>
            </a:r>
            <a:r>
              <a:rPr lang="et-EE" dirty="0" smtClean="0"/>
              <a:t> </a:t>
            </a:r>
            <a:r>
              <a:rPr lang="et-EE" dirty="0" err="1" smtClean="0"/>
              <a:t>effect</a:t>
            </a:r>
            <a:r>
              <a:rPr lang="et-EE" dirty="0" smtClean="0"/>
              <a:t> of </a:t>
            </a:r>
            <a:r>
              <a:rPr lang="et-EE" dirty="0" err="1" smtClean="0"/>
              <a:t>heat</a:t>
            </a:r>
            <a:r>
              <a:rPr lang="et-EE" dirty="0" smtClean="0"/>
              <a:t> </a:t>
            </a:r>
            <a:r>
              <a:rPr lang="et-EE" dirty="0" err="1" smtClean="0"/>
              <a:t>islands</a:t>
            </a:r>
            <a:r>
              <a:rPr lang="et-EE" dirty="0" smtClean="0"/>
              <a:t> and </a:t>
            </a:r>
            <a:r>
              <a:rPr lang="et-EE" dirty="0" err="1" smtClean="0"/>
              <a:t>for</a:t>
            </a:r>
            <a:r>
              <a:rPr lang="et-EE" dirty="0" smtClean="0"/>
              <a:t> </a:t>
            </a:r>
            <a:r>
              <a:rPr lang="et-EE" dirty="0" err="1" smtClean="0"/>
              <a:t>rainwater</a:t>
            </a:r>
            <a:r>
              <a:rPr lang="et-EE" dirty="0" smtClean="0"/>
              <a:t> </a:t>
            </a:r>
            <a:r>
              <a:rPr lang="et-EE" dirty="0" err="1" smtClean="0"/>
              <a:t>drainage</a:t>
            </a:r>
            <a:r>
              <a:rPr lang="et-EE" dirty="0" smtClean="0"/>
              <a:t>…</a:t>
            </a:r>
            <a:endParaRPr lang="et-EE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1693"/>
            <a:ext cx="5826034" cy="3578271"/>
          </a:xfr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A0F05-0F19-4B5E-B45E-5BAA270B8B5A}" type="slidenum">
              <a:rPr lang="et-EE" smtClean="0"/>
              <a:t>10</a:t>
            </a:fld>
            <a:endParaRPr lang="et-EE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quarter" idx="4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595" y="2341694"/>
            <a:ext cx="5842748" cy="3570950"/>
          </a:xfrm>
        </p:spPr>
      </p:pic>
      <p:sp>
        <p:nvSpPr>
          <p:cNvPr id="12" name="Right Arrow 11"/>
          <p:cNvSpPr/>
          <p:nvPr/>
        </p:nvSpPr>
        <p:spPr>
          <a:xfrm>
            <a:off x="5826034" y="3709851"/>
            <a:ext cx="490561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53746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468246"/>
            <a:ext cx="3244552" cy="4931252"/>
          </a:xfrm>
        </p:spPr>
        <p:txBody>
          <a:bodyPr/>
          <a:lstStyle/>
          <a:p>
            <a:r>
              <a:rPr lang="et-EE" dirty="0" smtClean="0"/>
              <a:t>…and </a:t>
            </a:r>
            <a:r>
              <a:rPr lang="et-EE" dirty="0" err="1" smtClean="0"/>
              <a:t>we’ll</a:t>
            </a:r>
            <a:r>
              <a:rPr lang="et-EE" dirty="0" smtClean="0"/>
              <a:t> </a:t>
            </a:r>
            <a:r>
              <a:rPr lang="et-EE" dirty="0" err="1" smtClean="0"/>
              <a:t>support</a:t>
            </a:r>
            <a:r>
              <a:rPr lang="et-EE" dirty="0" smtClean="0"/>
              <a:t> </a:t>
            </a:r>
            <a:r>
              <a:rPr lang="et-EE" dirty="0" err="1" smtClean="0"/>
              <a:t>biodiversity</a:t>
            </a:r>
            <a:r>
              <a:rPr lang="et-EE" dirty="0" smtClean="0"/>
              <a:t> in </a:t>
            </a:r>
            <a:r>
              <a:rPr lang="et-EE" dirty="0" err="1" smtClean="0"/>
              <a:t>the</a:t>
            </a:r>
            <a:r>
              <a:rPr lang="et-EE" dirty="0" smtClean="0"/>
              <a:t> </a:t>
            </a:r>
            <a:r>
              <a:rPr lang="et-EE" dirty="0" err="1" smtClean="0"/>
              <a:t>city</a:t>
            </a:r>
            <a:r>
              <a:rPr lang="et-EE" dirty="0"/>
              <a:t>.</a:t>
            </a:r>
            <a:endParaRPr lang="et-E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A0F05-0F19-4B5E-B45E-5BAA270B8B5A}" type="slidenum">
              <a:rPr lang="et-EE" smtClean="0"/>
              <a:t>11</a:t>
            </a:fld>
            <a:endParaRPr lang="et-EE"/>
          </a:p>
        </p:txBody>
      </p:sp>
      <p:pic>
        <p:nvPicPr>
          <p:cNvPr id="8" name="Picture 27">
            <a:extLst>
              <a:ext uri="{FF2B5EF4-FFF2-40B4-BE49-F238E27FC236}">
                <a16:creationId xmlns:a16="http://schemas.microsoft.com/office/drawing/2014/main" id="{54DEBCEE-BCD0-4A9C-AD5B-3C9EC5EFA6BB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2913016" y="0"/>
            <a:ext cx="9278983" cy="6858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42969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6375" y="3031398"/>
            <a:ext cx="10715625" cy="964407"/>
          </a:xfrm>
        </p:spPr>
        <p:txBody>
          <a:bodyPr/>
          <a:lstStyle/>
          <a:p>
            <a:r>
              <a:rPr lang="et-EE" dirty="0" smtClean="0"/>
              <a:t>So </a:t>
            </a:r>
            <a:r>
              <a:rPr lang="et-EE" dirty="0" err="1" smtClean="0"/>
              <a:t>how</a:t>
            </a:r>
            <a:r>
              <a:rPr lang="et-EE" dirty="0" smtClean="0"/>
              <a:t> </a:t>
            </a:r>
            <a:r>
              <a:rPr lang="et-EE" dirty="0" err="1" smtClean="0"/>
              <a:t>do</a:t>
            </a:r>
            <a:r>
              <a:rPr lang="et-EE" dirty="0" smtClean="0"/>
              <a:t> </a:t>
            </a:r>
            <a:r>
              <a:rPr lang="et-EE" dirty="0" err="1" smtClean="0"/>
              <a:t>we</a:t>
            </a:r>
            <a:r>
              <a:rPr lang="et-EE" dirty="0" smtClean="0"/>
              <a:t> </a:t>
            </a:r>
            <a:r>
              <a:rPr lang="et-EE" dirty="0" err="1" smtClean="0"/>
              <a:t>imagine</a:t>
            </a:r>
            <a:r>
              <a:rPr lang="et-EE" dirty="0" smtClean="0"/>
              <a:t> </a:t>
            </a:r>
            <a:r>
              <a:rPr lang="et-EE" dirty="0" err="1" smtClean="0"/>
              <a:t>that</a:t>
            </a:r>
            <a:r>
              <a:rPr lang="et-EE" dirty="0" smtClean="0"/>
              <a:t> in real </a:t>
            </a:r>
            <a:r>
              <a:rPr lang="et-EE" dirty="0" err="1" smtClean="0"/>
              <a:t>life</a:t>
            </a:r>
            <a:r>
              <a:rPr lang="et-EE" dirty="0" smtClean="0"/>
              <a:t>?</a:t>
            </a:r>
            <a:endParaRPr lang="et-E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100B9-F1AC-4BEB-8655-57D0A3575FD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35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4" y="623972"/>
            <a:ext cx="10715625" cy="964407"/>
          </a:xfrm>
        </p:spPr>
        <p:txBody>
          <a:bodyPr/>
          <a:lstStyle/>
          <a:p>
            <a:r>
              <a:rPr lang="et-EE" dirty="0" smtClean="0"/>
              <a:t>In </a:t>
            </a:r>
            <a:r>
              <a:rPr lang="et-EE" dirty="0" err="1" smtClean="0"/>
              <a:t>the</a:t>
            </a:r>
            <a:r>
              <a:rPr lang="et-EE" dirty="0" smtClean="0"/>
              <a:t> </a:t>
            </a:r>
            <a:r>
              <a:rPr lang="et-EE" dirty="0" err="1" smtClean="0"/>
              <a:t>spati</a:t>
            </a:r>
            <a:r>
              <a:rPr lang="et-EE" dirty="0" err="1" smtClean="0"/>
              <a:t>al</a:t>
            </a:r>
            <a:r>
              <a:rPr lang="et-EE" dirty="0" smtClean="0"/>
              <a:t> </a:t>
            </a:r>
            <a:r>
              <a:rPr lang="et-EE" dirty="0" err="1" smtClean="0"/>
              <a:t>sense</a:t>
            </a:r>
            <a:r>
              <a:rPr lang="et-EE" dirty="0" smtClean="0"/>
              <a:t>, </a:t>
            </a:r>
            <a:r>
              <a:rPr lang="et-EE" dirty="0" err="1" smtClean="0"/>
              <a:t>the</a:t>
            </a:r>
            <a:r>
              <a:rPr lang="et-EE" dirty="0" smtClean="0"/>
              <a:t> </a:t>
            </a:r>
            <a:r>
              <a:rPr lang="et-EE" dirty="0" err="1" smtClean="0"/>
              <a:t>green</a:t>
            </a:r>
            <a:r>
              <a:rPr lang="et-EE" dirty="0" smtClean="0"/>
              <a:t> </a:t>
            </a:r>
            <a:r>
              <a:rPr lang="et-EE" dirty="0" err="1" smtClean="0"/>
              <a:t>transition</a:t>
            </a:r>
            <a:r>
              <a:rPr lang="et-EE" dirty="0" smtClean="0"/>
              <a:t> </a:t>
            </a:r>
            <a:r>
              <a:rPr lang="et-EE" dirty="0" err="1" smtClean="0"/>
              <a:t>starts</a:t>
            </a:r>
            <a:r>
              <a:rPr lang="et-EE" dirty="0" smtClean="0"/>
              <a:t> </a:t>
            </a:r>
            <a:r>
              <a:rPr lang="et-EE" dirty="0" err="1" smtClean="0"/>
              <a:t>from</a:t>
            </a:r>
            <a:r>
              <a:rPr lang="et-EE" dirty="0" smtClean="0"/>
              <a:t> </a:t>
            </a:r>
            <a:r>
              <a:rPr lang="et-EE" dirty="0" err="1" smtClean="0"/>
              <a:t>mobility</a:t>
            </a:r>
            <a:r>
              <a:rPr lang="et-EE" dirty="0" smtClean="0"/>
              <a:t>… </a:t>
            </a:r>
            <a:endParaRPr lang="et-E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100B9-F1AC-4BEB-8655-57D0A3575FDC}" type="slidenum">
              <a:rPr lang="en-US" smtClean="0"/>
              <a:t>13</a:t>
            </a:fld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5349" y="1913023"/>
            <a:ext cx="5368833" cy="4944977"/>
          </a:xfrm>
        </p:spPr>
      </p:pic>
    </p:spTree>
    <p:extLst>
      <p:ext uri="{BB962C8B-B14F-4D97-AF65-F5344CB8AC3E}">
        <p14:creationId xmlns:p14="http://schemas.microsoft.com/office/powerpoint/2010/main" val="143592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smtClean="0"/>
              <a:t>15-minut </a:t>
            </a:r>
            <a:r>
              <a:rPr lang="et-EE" dirty="0" err="1" smtClean="0"/>
              <a:t>city</a:t>
            </a:r>
            <a:endParaRPr lang="et-E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100B9-F1AC-4BEB-8655-57D0A3575FDC}" type="slidenum">
              <a:rPr lang="en-US" smtClean="0"/>
              <a:t>14</a:t>
            </a:fld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938" y="2515033"/>
            <a:ext cx="10715625" cy="3069358"/>
          </a:xfrm>
        </p:spPr>
      </p:pic>
    </p:spTree>
    <p:extLst>
      <p:ext uri="{BB962C8B-B14F-4D97-AF65-F5344CB8AC3E}">
        <p14:creationId xmlns:p14="http://schemas.microsoft.com/office/powerpoint/2010/main" val="3170191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err="1" smtClean="0"/>
              <a:t>Fast</a:t>
            </a:r>
            <a:r>
              <a:rPr lang="et-EE" dirty="0" smtClean="0"/>
              <a:t> and </a:t>
            </a:r>
            <a:r>
              <a:rPr lang="et-EE" dirty="0" err="1" smtClean="0"/>
              <a:t>accessible</a:t>
            </a:r>
            <a:r>
              <a:rPr lang="et-EE" dirty="0" smtClean="0"/>
              <a:t> </a:t>
            </a:r>
            <a:r>
              <a:rPr lang="et-EE" dirty="0" err="1" smtClean="0"/>
              <a:t>public</a:t>
            </a:r>
            <a:r>
              <a:rPr lang="et-EE" dirty="0" smtClean="0"/>
              <a:t> transport </a:t>
            </a:r>
            <a:r>
              <a:rPr lang="et-EE" dirty="0" err="1" smtClean="0"/>
              <a:t>everywhere</a:t>
            </a:r>
            <a:endParaRPr lang="et-E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100B9-F1AC-4BEB-8655-57D0A3575FDC}" type="slidenum">
              <a:rPr lang="en-US" smtClean="0"/>
              <a:t>15</a:t>
            </a:fld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938" y="2541835"/>
            <a:ext cx="10715625" cy="3015754"/>
          </a:xfrm>
        </p:spPr>
      </p:pic>
    </p:spTree>
    <p:extLst>
      <p:ext uri="{BB962C8B-B14F-4D97-AF65-F5344CB8AC3E}">
        <p14:creationId xmlns:p14="http://schemas.microsoft.com/office/powerpoint/2010/main" val="1542635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err="1" smtClean="0"/>
              <a:t>Green</a:t>
            </a:r>
            <a:r>
              <a:rPr lang="et-EE" dirty="0" smtClean="0"/>
              <a:t> </a:t>
            </a:r>
            <a:r>
              <a:rPr lang="et-EE" dirty="0" err="1" smtClean="0"/>
              <a:t>pathways</a:t>
            </a:r>
            <a:r>
              <a:rPr lang="et-EE" dirty="0" smtClean="0"/>
              <a:t> – </a:t>
            </a:r>
            <a:r>
              <a:rPr lang="et-EE" dirty="0" err="1" smtClean="0"/>
              <a:t>boulevards</a:t>
            </a:r>
            <a:r>
              <a:rPr lang="et-EE" dirty="0" smtClean="0"/>
              <a:t> and </a:t>
            </a:r>
            <a:r>
              <a:rPr lang="et-EE" dirty="0" err="1" smtClean="0"/>
              <a:t>green</a:t>
            </a:r>
            <a:r>
              <a:rPr lang="et-EE" dirty="0" smtClean="0"/>
              <a:t> </a:t>
            </a:r>
            <a:r>
              <a:rPr lang="et-EE" dirty="0" err="1" smtClean="0"/>
              <a:t>corridors</a:t>
            </a:r>
            <a:endParaRPr lang="et-E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100B9-F1AC-4BEB-8655-57D0A3575FDC}" type="slidenum">
              <a:rPr lang="en-US" smtClean="0"/>
              <a:t>16</a:t>
            </a:fld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938" y="2803479"/>
            <a:ext cx="10715625" cy="2492466"/>
          </a:xfrm>
        </p:spPr>
      </p:pic>
    </p:spTree>
    <p:extLst>
      <p:ext uri="{BB962C8B-B14F-4D97-AF65-F5344CB8AC3E}">
        <p14:creationId xmlns:p14="http://schemas.microsoft.com/office/powerpoint/2010/main" val="1280332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err="1" smtClean="0"/>
              <a:t>Dividing</a:t>
            </a:r>
            <a:r>
              <a:rPr lang="et-EE" dirty="0" smtClean="0"/>
              <a:t> </a:t>
            </a:r>
            <a:r>
              <a:rPr lang="et-EE" dirty="0" err="1" smtClean="0"/>
              <a:t>street</a:t>
            </a:r>
            <a:r>
              <a:rPr lang="et-EE" dirty="0" smtClean="0"/>
              <a:t> </a:t>
            </a:r>
            <a:r>
              <a:rPr lang="et-EE" dirty="0" err="1" smtClean="0"/>
              <a:t>space</a:t>
            </a:r>
            <a:r>
              <a:rPr lang="et-EE" dirty="0" smtClean="0"/>
              <a:t> </a:t>
            </a:r>
            <a:r>
              <a:rPr lang="et-EE" dirty="0" err="1" smtClean="0"/>
              <a:t>differently</a:t>
            </a:r>
            <a:r>
              <a:rPr lang="et-EE" dirty="0" smtClean="0"/>
              <a:t>…</a:t>
            </a:r>
            <a:endParaRPr lang="et-E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100B9-F1AC-4BEB-8655-57D0A3575FDC}" type="slidenum">
              <a:rPr lang="en-US" smtClean="0"/>
              <a:t>17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1" r="-2651" b="-249"/>
          <a:stretch/>
        </p:blipFill>
        <p:spPr>
          <a:xfrm>
            <a:off x="769938" y="2217209"/>
            <a:ext cx="10999696" cy="3674139"/>
          </a:xfrm>
        </p:spPr>
      </p:pic>
    </p:spTree>
    <p:extLst>
      <p:ext uri="{BB962C8B-B14F-4D97-AF65-F5344CB8AC3E}">
        <p14:creationId xmlns:p14="http://schemas.microsoft.com/office/powerpoint/2010/main" val="343782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err="1" smtClean="0"/>
              <a:t>Making</a:t>
            </a:r>
            <a:r>
              <a:rPr lang="et-EE" dirty="0" smtClean="0"/>
              <a:t> </a:t>
            </a:r>
            <a:r>
              <a:rPr lang="et-EE" dirty="0" err="1" smtClean="0"/>
              <a:t>streets</a:t>
            </a:r>
            <a:r>
              <a:rPr lang="et-EE" dirty="0" smtClean="0"/>
              <a:t> </a:t>
            </a:r>
            <a:r>
              <a:rPr lang="et-EE" dirty="0" err="1" smtClean="0"/>
              <a:t>safer</a:t>
            </a:r>
            <a:r>
              <a:rPr lang="et-EE" dirty="0" smtClean="0"/>
              <a:t> </a:t>
            </a:r>
            <a:r>
              <a:rPr lang="et-EE" dirty="0" err="1" smtClean="0"/>
              <a:t>also</a:t>
            </a:r>
            <a:r>
              <a:rPr lang="et-EE" dirty="0" smtClean="0"/>
              <a:t> </a:t>
            </a:r>
            <a:r>
              <a:rPr lang="et-EE" dirty="0" err="1" smtClean="0"/>
              <a:t>makes</a:t>
            </a:r>
            <a:r>
              <a:rPr lang="et-EE" dirty="0" smtClean="0"/>
              <a:t> </a:t>
            </a:r>
            <a:r>
              <a:rPr lang="et-EE" dirty="0" err="1" smtClean="0"/>
              <a:t>them</a:t>
            </a:r>
            <a:r>
              <a:rPr lang="et-EE" dirty="0" smtClean="0"/>
              <a:t> </a:t>
            </a:r>
            <a:r>
              <a:rPr lang="et-EE" dirty="0" err="1" smtClean="0"/>
              <a:t>more</a:t>
            </a:r>
            <a:r>
              <a:rPr lang="et-EE" dirty="0" smtClean="0"/>
              <a:t> </a:t>
            </a:r>
            <a:r>
              <a:rPr lang="et-EE" dirty="0" err="1" smtClean="0"/>
              <a:t>sustainable</a:t>
            </a:r>
            <a:r>
              <a:rPr lang="et-EE" dirty="0" smtClean="0"/>
              <a:t>…</a:t>
            </a:r>
            <a:endParaRPr lang="et-E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100B9-F1AC-4BEB-8655-57D0A3575FDC}" type="slidenum">
              <a:rPr lang="en-US" smtClean="0"/>
              <a:t>18</a:t>
            </a:fld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938" y="2438678"/>
            <a:ext cx="10715625" cy="3222068"/>
          </a:xfrm>
        </p:spPr>
      </p:pic>
    </p:spTree>
    <p:extLst>
      <p:ext uri="{BB962C8B-B14F-4D97-AF65-F5344CB8AC3E}">
        <p14:creationId xmlns:p14="http://schemas.microsoft.com/office/powerpoint/2010/main" val="315370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err="1" smtClean="0"/>
              <a:t>We’ll</a:t>
            </a:r>
            <a:r>
              <a:rPr lang="et-EE" dirty="0" smtClean="0"/>
              <a:t> </a:t>
            </a:r>
            <a:r>
              <a:rPr lang="et-EE" dirty="0" err="1" smtClean="0"/>
              <a:t>have</a:t>
            </a:r>
            <a:r>
              <a:rPr lang="et-EE" dirty="0" smtClean="0"/>
              <a:t> </a:t>
            </a:r>
            <a:r>
              <a:rPr lang="et-EE" dirty="0" err="1" smtClean="0"/>
              <a:t>to</a:t>
            </a:r>
            <a:r>
              <a:rPr lang="et-EE" dirty="0" smtClean="0"/>
              <a:t> </a:t>
            </a:r>
            <a:r>
              <a:rPr lang="et-EE" dirty="0" err="1" smtClean="0"/>
              <a:t>have</a:t>
            </a:r>
            <a:r>
              <a:rPr lang="et-EE" dirty="0" smtClean="0"/>
              <a:t> </a:t>
            </a:r>
            <a:r>
              <a:rPr lang="et-EE" dirty="0" err="1" smtClean="0"/>
              <a:t>greenery</a:t>
            </a:r>
            <a:r>
              <a:rPr lang="et-EE" dirty="0" smtClean="0"/>
              <a:t> </a:t>
            </a:r>
            <a:r>
              <a:rPr lang="et-EE" dirty="0" err="1" smtClean="0"/>
              <a:t>both</a:t>
            </a:r>
            <a:r>
              <a:rPr lang="et-EE" dirty="0" smtClean="0"/>
              <a:t> on </a:t>
            </a:r>
            <a:r>
              <a:rPr lang="et-EE" dirty="0" err="1" smtClean="0"/>
              <a:t>the</a:t>
            </a:r>
            <a:r>
              <a:rPr lang="et-EE" dirty="0" smtClean="0"/>
              <a:t> </a:t>
            </a:r>
            <a:r>
              <a:rPr lang="et-EE" dirty="0" err="1" smtClean="0"/>
              <a:t>streets</a:t>
            </a:r>
            <a:r>
              <a:rPr lang="et-EE" dirty="0" smtClean="0"/>
              <a:t> and in </a:t>
            </a:r>
            <a:r>
              <a:rPr lang="et-EE" dirty="0" err="1" smtClean="0"/>
              <a:t>the</a:t>
            </a:r>
            <a:r>
              <a:rPr lang="et-EE" dirty="0" smtClean="0"/>
              <a:t> </a:t>
            </a:r>
            <a:r>
              <a:rPr lang="et-EE" dirty="0" err="1" smtClean="0"/>
              <a:t>courtyards</a:t>
            </a:r>
            <a:r>
              <a:rPr lang="et-EE" dirty="0" smtClean="0"/>
              <a:t>…</a:t>
            </a:r>
            <a:endParaRPr lang="et-E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100B9-F1AC-4BEB-8655-57D0A3575FDC}" type="slidenum">
              <a:rPr lang="en-US" smtClean="0"/>
              <a:t>19</a:t>
            </a:fld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3" y="2860766"/>
            <a:ext cx="12179716" cy="2364377"/>
          </a:xfrm>
        </p:spPr>
      </p:pic>
    </p:spTree>
    <p:extLst>
      <p:ext uri="{BB962C8B-B14F-4D97-AF65-F5344CB8AC3E}">
        <p14:creationId xmlns:p14="http://schemas.microsoft.com/office/powerpoint/2010/main" val="1979842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7452" y="2025558"/>
            <a:ext cx="4676503" cy="964407"/>
          </a:xfrm>
        </p:spPr>
        <p:txBody>
          <a:bodyPr/>
          <a:lstStyle/>
          <a:p>
            <a:r>
              <a:rPr lang="et-EE" dirty="0" err="1"/>
              <a:t>Climate</a:t>
            </a:r>
            <a:r>
              <a:rPr lang="et-EE" dirty="0"/>
              <a:t> </a:t>
            </a:r>
            <a:r>
              <a:rPr lang="et-EE" dirty="0" err="1"/>
              <a:t>Neutral</a:t>
            </a:r>
            <a:r>
              <a:rPr lang="et-EE" dirty="0"/>
              <a:t> Tallinn“ </a:t>
            </a:r>
            <a:r>
              <a:rPr lang="et-EE" dirty="0" err="1"/>
              <a:t>is</a:t>
            </a:r>
            <a:r>
              <a:rPr lang="et-EE" dirty="0"/>
              <a:t> part of </a:t>
            </a:r>
            <a:r>
              <a:rPr lang="et-EE" dirty="0" err="1"/>
              <a:t>the</a:t>
            </a:r>
            <a:r>
              <a:rPr lang="et-EE" dirty="0"/>
              <a:t> „Tallinn 2035“ </a:t>
            </a:r>
            <a:r>
              <a:rPr lang="et-EE" dirty="0" err="1"/>
              <a:t>strategic</a:t>
            </a:r>
            <a:r>
              <a:rPr lang="et-EE" dirty="0"/>
              <a:t> </a:t>
            </a:r>
            <a:r>
              <a:rPr lang="et-EE" dirty="0" err="1"/>
              <a:t>ecosystem</a:t>
            </a:r>
            <a:endParaRPr lang="et-E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100B9-F1AC-4BEB-8655-57D0A3575FDC}" type="slidenum">
              <a:rPr lang="en-US" smtClean="0"/>
              <a:t>2</a:t>
            </a:fld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538586" cy="6858000"/>
          </a:xfrm>
        </p:spPr>
      </p:pic>
    </p:spTree>
    <p:extLst>
      <p:ext uri="{BB962C8B-B14F-4D97-AF65-F5344CB8AC3E}">
        <p14:creationId xmlns:p14="http://schemas.microsoft.com/office/powerpoint/2010/main" val="1395650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err="1" smtClean="0"/>
              <a:t>We’ll</a:t>
            </a:r>
            <a:r>
              <a:rPr lang="et-EE" dirty="0" smtClean="0"/>
              <a:t> </a:t>
            </a:r>
            <a:r>
              <a:rPr lang="et-EE" dirty="0" err="1" smtClean="0"/>
              <a:t>have</a:t>
            </a:r>
            <a:r>
              <a:rPr lang="et-EE" dirty="0" smtClean="0"/>
              <a:t> </a:t>
            </a:r>
            <a:r>
              <a:rPr lang="et-EE" dirty="0" err="1" smtClean="0"/>
              <a:t>to</a:t>
            </a:r>
            <a:r>
              <a:rPr lang="et-EE" dirty="0" smtClean="0"/>
              <a:t> </a:t>
            </a:r>
            <a:r>
              <a:rPr lang="et-EE" dirty="0" err="1" smtClean="0"/>
              <a:t>reuse</a:t>
            </a:r>
            <a:r>
              <a:rPr lang="et-EE" dirty="0" smtClean="0"/>
              <a:t>, </a:t>
            </a:r>
            <a:r>
              <a:rPr lang="et-EE" dirty="0" err="1" smtClean="0"/>
              <a:t>but</a:t>
            </a:r>
            <a:r>
              <a:rPr lang="et-EE" dirty="0" smtClean="0"/>
              <a:t> </a:t>
            </a:r>
            <a:r>
              <a:rPr lang="et-EE" dirty="0" err="1" smtClean="0"/>
              <a:t>better</a:t>
            </a:r>
            <a:r>
              <a:rPr lang="et-EE" dirty="0" smtClean="0"/>
              <a:t>: </a:t>
            </a:r>
            <a:r>
              <a:rPr lang="et-EE" dirty="0" err="1" smtClean="0"/>
              <a:t>refuse</a:t>
            </a:r>
            <a:r>
              <a:rPr lang="et-EE" dirty="0" smtClean="0"/>
              <a:t>…</a:t>
            </a:r>
            <a:endParaRPr lang="et-E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100B9-F1AC-4BEB-8655-57D0A3575FDC}" type="slidenum">
              <a:rPr lang="en-US" smtClean="0"/>
              <a:t>20</a:t>
            </a:fld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938" y="2407171"/>
            <a:ext cx="10715625" cy="3285082"/>
          </a:xfrm>
        </p:spPr>
      </p:pic>
    </p:spTree>
    <p:extLst>
      <p:ext uri="{BB962C8B-B14F-4D97-AF65-F5344CB8AC3E}">
        <p14:creationId xmlns:p14="http://schemas.microsoft.com/office/powerpoint/2010/main" val="3287066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err="1" smtClean="0"/>
              <a:t>Fundamentally</a:t>
            </a:r>
            <a:r>
              <a:rPr lang="et-EE" dirty="0" smtClean="0"/>
              <a:t>, </a:t>
            </a:r>
            <a:r>
              <a:rPr lang="et-EE" dirty="0" err="1" smtClean="0"/>
              <a:t>we’ll</a:t>
            </a:r>
            <a:r>
              <a:rPr lang="et-EE" dirty="0" smtClean="0"/>
              <a:t> </a:t>
            </a:r>
            <a:r>
              <a:rPr lang="et-EE" dirty="0" err="1" smtClean="0"/>
              <a:t>have</a:t>
            </a:r>
            <a:r>
              <a:rPr lang="et-EE" dirty="0" smtClean="0"/>
              <a:t> </a:t>
            </a:r>
            <a:r>
              <a:rPr lang="et-EE" dirty="0" err="1" smtClean="0"/>
              <a:t>to</a:t>
            </a:r>
            <a:r>
              <a:rPr lang="et-EE" dirty="0" smtClean="0"/>
              <a:t> </a:t>
            </a:r>
            <a:r>
              <a:rPr lang="et-EE" dirty="0" err="1" smtClean="0"/>
              <a:t>figure</a:t>
            </a:r>
            <a:r>
              <a:rPr lang="et-EE" dirty="0" smtClean="0"/>
              <a:t> </a:t>
            </a:r>
            <a:r>
              <a:rPr lang="et-EE" dirty="0" err="1" smtClean="0"/>
              <a:t>out</a:t>
            </a:r>
            <a:r>
              <a:rPr lang="et-EE" dirty="0" smtClean="0"/>
              <a:t> a </a:t>
            </a:r>
            <a:r>
              <a:rPr lang="et-EE" dirty="0" err="1" smtClean="0"/>
              <a:t>new</a:t>
            </a:r>
            <a:r>
              <a:rPr lang="et-EE" dirty="0" smtClean="0"/>
              <a:t> </a:t>
            </a:r>
            <a:r>
              <a:rPr lang="et-EE" dirty="0" err="1" smtClean="0"/>
              <a:t>way</a:t>
            </a:r>
            <a:r>
              <a:rPr lang="et-EE" dirty="0" smtClean="0"/>
              <a:t> of „real </a:t>
            </a:r>
            <a:r>
              <a:rPr lang="et-EE" dirty="0" err="1" smtClean="0"/>
              <a:t>life</a:t>
            </a:r>
            <a:r>
              <a:rPr lang="et-EE" dirty="0" smtClean="0"/>
              <a:t>“…</a:t>
            </a:r>
            <a:endParaRPr lang="et-E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100B9-F1AC-4BEB-8655-57D0A3575FDC}" type="slidenum">
              <a:rPr lang="en-US" smtClean="0"/>
              <a:t>21</a:t>
            </a:fld>
            <a:endParaRPr lang="en-US"/>
          </a:p>
        </p:txBody>
      </p:sp>
      <p:pic>
        <p:nvPicPr>
          <p:cNvPr id="5" name="Content Placeholder 4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7" r="-76"/>
          <a:stretch/>
        </p:blipFill>
        <p:spPr>
          <a:xfrm>
            <a:off x="1449977" y="2546483"/>
            <a:ext cx="8843554" cy="3189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55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alkiri 4">
            <a:extLst>
              <a:ext uri="{FF2B5EF4-FFF2-40B4-BE49-F238E27FC236}">
                <a16:creationId xmlns:a16="http://schemas.microsoft.com/office/drawing/2014/main" id="{A2F0371E-CE26-40B3-801B-4FCF62797B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t-EE" sz="7200" dirty="0" err="1" smtClean="0"/>
              <a:t>Thank</a:t>
            </a:r>
            <a:r>
              <a:rPr lang="et-EE" sz="7200" dirty="0" smtClean="0"/>
              <a:t> </a:t>
            </a:r>
            <a:r>
              <a:rPr lang="et-EE" sz="7200" dirty="0" err="1" smtClean="0"/>
              <a:t>you</a:t>
            </a:r>
            <a:r>
              <a:rPr lang="et-EE" sz="7200" dirty="0" smtClean="0"/>
              <a:t>!</a:t>
            </a:r>
            <a:r>
              <a:rPr lang="et-EE" sz="7200" dirty="0" smtClean="0"/>
              <a:t> </a:t>
            </a:r>
            <a:endParaRPr lang="en-US" sz="7200" dirty="0"/>
          </a:p>
        </p:txBody>
      </p:sp>
      <p:sp>
        <p:nvSpPr>
          <p:cNvPr id="6" name="Alapealkiri 5">
            <a:extLst>
              <a:ext uri="{FF2B5EF4-FFF2-40B4-BE49-F238E27FC236}">
                <a16:creationId xmlns:a16="http://schemas.microsoft.com/office/drawing/2014/main" id="{29508E5D-4EC6-47B0-B7DA-784F67141C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62390" y="5315449"/>
            <a:ext cx="6211400" cy="1542551"/>
          </a:xfrm>
        </p:spPr>
        <p:txBody>
          <a:bodyPr/>
          <a:lstStyle/>
          <a:p>
            <a:r>
              <a:rPr lang="et-EE" sz="2800" dirty="0" smtClean="0"/>
              <a:t>Mihkel </a:t>
            </a:r>
            <a:r>
              <a:rPr lang="et-EE" sz="2800" dirty="0" smtClean="0"/>
              <a:t>Kaevats</a:t>
            </a:r>
            <a:endParaRPr lang="et-EE" sz="2800" dirty="0"/>
          </a:p>
          <a:p>
            <a:r>
              <a:rPr lang="et-EE" sz="2800" dirty="0" err="1" smtClean="0"/>
              <a:t>The</a:t>
            </a:r>
            <a:r>
              <a:rPr lang="et-EE" sz="2800" dirty="0" smtClean="0"/>
              <a:t> </a:t>
            </a:r>
            <a:r>
              <a:rPr lang="et-EE" sz="2800" dirty="0" err="1" smtClean="0"/>
              <a:t>Green</a:t>
            </a:r>
            <a:r>
              <a:rPr lang="et-EE" sz="2800" dirty="0" smtClean="0"/>
              <a:t> </a:t>
            </a:r>
            <a:r>
              <a:rPr lang="et-EE" sz="2800" dirty="0" err="1" smtClean="0"/>
              <a:t>Transition</a:t>
            </a:r>
            <a:r>
              <a:rPr lang="et-EE" sz="2800" dirty="0" smtClean="0"/>
              <a:t> </a:t>
            </a:r>
            <a:r>
              <a:rPr lang="et-EE" sz="2800" dirty="0" err="1" smtClean="0"/>
              <a:t>Team</a:t>
            </a:r>
            <a:endParaRPr lang="et-EE" sz="2800" dirty="0" smtClean="0"/>
          </a:p>
          <a:p>
            <a:r>
              <a:rPr lang="et-EE" sz="2800" dirty="0" smtClean="0"/>
              <a:t>Tallinn </a:t>
            </a:r>
            <a:r>
              <a:rPr lang="et-EE" sz="2800" dirty="0" err="1" smtClean="0"/>
              <a:t>Strategic</a:t>
            </a:r>
            <a:r>
              <a:rPr lang="et-EE" sz="2800" dirty="0" smtClean="0"/>
              <a:t> </a:t>
            </a:r>
            <a:r>
              <a:rPr lang="et-EE" sz="2800" dirty="0" err="1" smtClean="0"/>
              <a:t>Management</a:t>
            </a:r>
            <a:r>
              <a:rPr lang="et-EE" sz="2800" dirty="0" smtClean="0"/>
              <a:t> Office</a:t>
            </a:r>
            <a:endParaRPr lang="et-EE" sz="2800" dirty="0"/>
          </a:p>
        </p:txBody>
      </p:sp>
      <p:sp>
        <p:nvSpPr>
          <p:cNvPr id="3" name="Slaidinumbri kohatäide 2">
            <a:extLst>
              <a:ext uri="{FF2B5EF4-FFF2-40B4-BE49-F238E27FC236}">
                <a16:creationId xmlns:a16="http://schemas.microsoft.com/office/drawing/2014/main" id="{127FDB2A-B424-40C4-A573-AE27DB2A03C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167438"/>
            <a:ext cx="2743200" cy="365125"/>
          </a:xfrm>
        </p:spPr>
        <p:txBody>
          <a:bodyPr/>
          <a:lstStyle/>
          <a:p>
            <a:fld id="{CDC100B9-F1AC-4BEB-8655-57D0A3575FDC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335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4329-61DD-4D09-8AEE-D010D0ECE1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smtClean="0"/>
              <a:t>„</a:t>
            </a:r>
            <a:r>
              <a:rPr lang="et-EE" dirty="0" err="1" smtClean="0"/>
              <a:t>Climate</a:t>
            </a:r>
            <a:r>
              <a:rPr lang="et-EE" dirty="0" smtClean="0"/>
              <a:t> </a:t>
            </a:r>
            <a:r>
              <a:rPr lang="et-EE" dirty="0" err="1" smtClean="0"/>
              <a:t>Neutral</a:t>
            </a:r>
            <a:r>
              <a:rPr lang="et-EE" dirty="0" smtClean="0"/>
              <a:t> Tallinn“ </a:t>
            </a:r>
            <a:r>
              <a:rPr lang="et-EE" dirty="0" err="1" smtClean="0"/>
              <a:t>is</a:t>
            </a:r>
            <a:r>
              <a:rPr lang="et-EE" dirty="0" smtClean="0"/>
              <a:t> </a:t>
            </a:r>
            <a:r>
              <a:rPr lang="et-EE" dirty="0" err="1" smtClean="0"/>
              <a:t>divided</a:t>
            </a:r>
            <a:r>
              <a:rPr lang="et-EE" dirty="0" smtClean="0"/>
              <a:t> in </a:t>
            </a:r>
            <a:r>
              <a:rPr lang="et-EE" dirty="0" err="1" smtClean="0"/>
              <a:t>two</a:t>
            </a:r>
            <a:r>
              <a:rPr lang="et-EE" dirty="0" smtClean="0"/>
              <a:t>	:</a:t>
            </a:r>
            <a:endParaRPr lang="et-EE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3A76C48-A678-4C0E-A8CE-E64998A01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100B9-F1AC-4BEB-8655-57D0A3575FDC}" type="slidenum">
              <a:rPr lang="en-US" smtClean="0"/>
              <a:t>3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DEF3AD-49E2-4C09-8630-7B60A926606E}"/>
              </a:ext>
            </a:extLst>
          </p:cNvPr>
          <p:cNvSpPr/>
          <p:nvPr/>
        </p:nvSpPr>
        <p:spPr>
          <a:xfrm>
            <a:off x="1219200" y="1735931"/>
            <a:ext cx="4678017" cy="117515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t-EE" b="1" dirty="0" smtClean="0"/>
              <a:t>CLIMATE MITIGATION</a:t>
            </a:r>
            <a:r>
              <a:rPr lang="et-EE" b="1" dirty="0" smtClean="0"/>
              <a:t>: </a:t>
            </a:r>
          </a:p>
          <a:p>
            <a:pPr algn="ctr"/>
            <a:r>
              <a:rPr lang="et-EE" dirty="0" err="1" smtClean="0"/>
              <a:t>reduction</a:t>
            </a:r>
            <a:r>
              <a:rPr lang="et-EE" dirty="0" smtClean="0"/>
              <a:t> of </a:t>
            </a:r>
            <a:r>
              <a:rPr lang="et-EE" dirty="0" err="1" smtClean="0"/>
              <a:t>greenhouse</a:t>
            </a:r>
            <a:r>
              <a:rPr lang="et-EE" dirty="0" smtClean="0"/>
              <a:t> </a:t>
            </a:r>
            <a:r>
              <a:rPr lang="et-EE" dirty="0" err="1" smtClean="0"/>
              <a:t>gases</a:t>
            </a:r>
            <a:r>
              <a:rPr lang="et-EE" dirty="0" smtClean="0"/>
              <a:t> </a:t>
            </a:r>
            <a:r>
              <a:rPr lang="et-EE" dirty="0" err="1" smtClean="0"/>
              <a:t>by</a:t>
            </a:r>
            <a:r>
              <a:rPr lang="et-EE" dirty="0" smtClean="0"/>
              <a:t> 40%</a:t>
            </a:r>
            <a:endParaRPr lang="et-EE" b="1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D737C2D-08C7-4571-98B4-924584C2C4A4}"/>
              </a:ext>
            </a:extLst>
          </p:cNvPr>
          <p:cNvSpPr/>
          <p:nvPr/>
        </p:nvSpPr>
        <p:spPr>
          <a:xfrm>
            <a:off x="6352609" y="1735931"/>
            <a:ext cx="4678017" cy="118574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t-EE" b="1" dirty="0" smtClean="0"/>
              <a:t>CLIMATE ADAPTATION</a:t>
            </a:r>
            <a:r>
              <a:rPr lang="et-EE" b="1" dirty="0" smtClean="0"/>
              <a:t>:</a:t>
            </a:r>
            <a:endParaRPr lang="et-EE" b="1" dirty="0" smtClean="0"/>
          </a:p>
          <a:p>
            <a:pPr algn="ctr"/>
            <a:r>
              <a:rPr lang="et-EE" b="1" dirty="0" err="1"/>
              <a:t>d</a:t>
            </a:r>
            <a:r>
              <a:rPr lang="et-EE" b="1" dirty="0" err="1" smtClean="0"/>
              <a:t>esigning</a:t>
            </a:r>
            <a:r>
              <a:rPr lang="et-EE" b="1" dirty="0" smtClean="0"/>
              <a:t> </a:t>
            </a:r>
            <a:r>
              <a:rPr lang="et-EE" b="1" dirty="0" err="1" smtClean="0"/>
              <a:t>the</a:t>
            </a:r>
            <a:r>
              <a:rPr lang="et-EE" b="1" dirty="0" smtClean="0"/>
              <a:t> </a:t>
            </a:r>
            <a:r>
              <a:rPr lang="et-EE" b="1" dirty="0" err="1" smtClean="0"/>
              <a:t>city</a:t>
            </a:r>
            <a:r>
              <a:rPr lang="et-EE" b="1" dirty="0" smtClean="0"/>
              <a:t> in </a:t>
            </a:r>
            <a:r>
              <a:rPr lang="et-EE" b="1" dirty="0" err="1" smtClean="0"/>
              <a:t>climate</a:t>
            </a:r>
            <a:r>
              <a:rPr lang="et-EE" b="1" dirty="0"/>
              <a:t> </a:t>
            </a:r>
            <a:r>
              <a:rPr lang="et-EE" b="1" dirty="0" err="1" smtClean="0"/>
              <a:t>resilient</a:t>
            </a:r>
            <a:r>
              <a:rPr lang="et-EE" b="1" dirty="0" smtClean="0"/>
              <a:t> </a:t>
            </a:r>
            <a:r>
              <a:rPr lang="et-EE" b="1" dirty="0" err="1" smtClean="0"/>
              <a:t>way</a:t>
            </a:r>
            <a:endParaRPr lang="et-EE" b="1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461C7E3-B4CB-45F7-BCCF-FF9C10CBE149}"/>
              </a:ext>
            </a:extLst>
          </p:cNvPr>
          <p:cNvSpPr/>
          <p:nvPr/>
        </p:nvSpPr>
        <p:spPr>
          <a:xfrm>
            <a:off x="1219198" y="3282137"/>
            <a:ext cx="4678017" cy="5383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t-EE" dirty="0" smtClean="0"/>
              <a:t>HOUSING</a:t>
            </a:r>
            <a:endParaRPr lang="et-EE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D78B490-AD88-4735-9C1B-7AFAD8D7522F}"/>
              </a:ext>
            </a:extLst>
          </p:cNvPr>
          <p:cNvSpPr/>
          <p:nvPr/>
        </p:nvSpPr>
        <p:spPr>
          <a:xfrm>
            <a:off x="6352608" y="3321222"/>
            <a:ext cx="4678017" cy="5241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t-EE" dirty="0" smtClean="0"/>
              <a:t>LAND USE AND CITY PLANNING</a:t>
            </a:r>
            <a:endParaRPr lang="et-EE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FACDE5D-2BAB-495D-B9C6-A1E864C34D22}"/>
              </a:ext>
            </a:extLst>
          </p:cNvPr>
          <p:cNvSpPr/>
          <p:nvPr/>
        </p:nvSpPr>
        <p:spPr>
          <a:xfrm>
            <a:off x="6352608" y="3960949"/>
            <a:ext cx="4678017" cy="5241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t-EE" dirty="0" smtClean="0"/>
              <a:t>WATER MANAGMENT</a:t>
            </a:r>
            <a:endParaRPr lang="et-EE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1E98A25-7B7F-4B1A-95B1-685437A8EC69}"/>
              </a:ext>
            </a:extLst>
          </p:cNvPr>
          <p:cNvSpPr/>
          <p:nvPr/>
        </p:nvSpPr>
        <p:spPr>
          <a:xfrm>
            <a:off x="1219198" y="3954180"/>
            <a:ext cx="4678017" cy="5527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t-EE" dirty="0" smtClean="0"/>
              <a:t>MOBILITY</a:t>
            </a:r>
            <a:endParaRPr lang="et-EE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0F8E4A0-DB97-4C05-822F-B04922A974FE}"/>
              </a:ext>
            </a:extLst>
          </p:cNvPr>
          <p:cNvSpPr/>
          <p:nvPr/>
        </p:nvSpPr>
        <p:spPr>
          <a:xfrm>
            <a:off x="6352608" y="4600676"/>
            <a:ext cx="4678017" cy="5527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t-EE" dirty="0" smtClean="0"/>
              <a:t>HEALTH</a:t>
            </a:r>
            <a:endParaRPr lang="et-EE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5CB52DE-9C43-4D9C-98ED-E670ACE35FA1}"/>
              </a:ext>
            </a:extLst>
          </p:cNvPr>
          <p:cNvSpPr/>
          <p:nvPr/>
        </p:nvSpPr>
        <p:spPr>
          <a:xfrm>
            <a:off x="6352608" y="5269001"/>
            <a:ext cx="4678017" cy="5241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t-EE" dirty="0" smtClean="0"/>
              <a:t>BIODIVERSITY</a:t>
            </a:r>
            <a:endParaRPr lang="et-EE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2B01B57-94CD-4406-93F9-28C4F610D803}"/>
              </a:ext>
            </a:extLst>
          </p:cNvPr>
          <p:cNvSpPr/>
          <p:nvPr/>
        </p:nvSpPr>
        <p:spPr>
          <a:xfrm>
            <a:off x="1219198" y="4660551"/>
            <a:ext cx="4678017" cy="5527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t-EE" dirty="0" smtClean="0"/>
              <a:t>ENERGY</a:t>
            </a:r>
            <a:endParaRPr lang="et-EE" dirty="0"/>
          </a:p>
        </p:txBody>
      </p:sp>
      <p:sp>
        <p:nvSpPr>
          <p:cNvPr id="20" name="Arrow: Left-Right 19">
            <a:extLst>
              <a:ext uri="{FF2B5EF4-FFF2-40B4-BE49-F238E27FC236}">
                <a16:creationId xmlns:a16="http://schemas.microsoft.com/office/drawing/2014/main" id="{6BC23A31-F7DD-44C6-ADE1-07EF9443E154}"/>
              </a:ext>
            </a:extLst>
          </p:cNvPr>
          <p:cNvSpPr/>
          <p:nvPr/>
        </p:nvSpPr>
        <p:spPr>
          <a:xfrm>
            <a:off x="5794494" y="2378328"/>
            <a:ext cx="667424" cy="319855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t-EE"/>
          </a:p>
        </p:txBody>
      </p:sp>
      <p:pic>
        <p:nvPicPr>
          <p:cNvPr id="21" name="Pilt 3" descr="C:\Users\kuusik\AppData\Local\Microsoft\Windows\INetCache\IE\Q7Y3N3FN\E_SDG goals_icons-individual-rgb-07.png">
            <a:extLst>
              <a:ext uri="{FF2B5EF4-FFF2-40B4-BE49-F238E27FC236}">
                <a16:creationId xmlns:a16="http://schemas.microsoft.com/office/drawing/2014/main" id="{B19A007D-A6E9-4A9C-A4AF-0DC9DBE665F5}"/>
              </a:ext>
            </a:extLst>
          </p:cNvPr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133" y="5571429"/>
            <a:ext cx="648424" cy="6234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Pilt 4" descr="C:\Users\kuusik\AppData\Local\Microsoft\Windows\INetCache\IE\Q7Y3N3FN\E_SDG goals_icons-individual-rgb-09.png">
            <a:extLst>
              <a:ext uri="{FF2B5EF4-FFF2-40B4-BE49-F238E27FC236}">
                <a16:creationId xmlns:a16="http://schemas.microsoft.com/office/drawing/2014/main" id="{01FB3630-5E51-480C-BE25-D50224DBD6E8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287" y="5572631"/>
            <a:ext cx="593725" cy="6054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Pilt 5" descr="C:\Users\kuusik\AppData\Local\Microsoft\Windows\INetCache\IE\5C2A8BQA\E_SDG goals_icons-individual-rgb-11.png">
            <a:extLst>
              <a:ext uri="{FF2B5EF4-FFF2-40B4-BE49-F238E27FC236}">
                <a16:creationId xmlns:a16="http://schemas.microsoft.com/office/drawing/2014/main" id="{89C5B743-245B-4A05-BBAF-5E912C0D741A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5893" y="5571428"/>
            <a:ext cx="565150" cy="6253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Pilt 5" descr="C:\Users\kuusik\AppData\Local\Microsoft\Windows\INetCache\IE\5C2A8BQA\E_SDG goals_icons-individual-rgb-11.png">
            <a:extLst>
              <a:ext uri="{FF2B5EF4-FFF2-40B4-BE49-F238E27FC236}">
                <a16:creationId xmlns:a16="http://schemas.microsoft.com/office/drawing/2014/main" id="{046C33EC-E65C-4D85-8BEF-86A362A9467E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0596" y="5955264"/>
            <a:ext cx="565150" cy="57594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Pilt 6" descr="C:\Users\kuusik\AppData\Local\Microsoft\Windows\INetCache\IE\EA0BFPI2\E_SDG goals_icons-individual-rgb-13.png">
            <a:extLst>
              <a:ext uri="{FF2B5EF4-FFF2-40B4-BE49-F238E27FC236}">
                <a16:creationId xmlns:a16="http://schemas.microsoft.com/office/drawing/2014/main" id="{AE26E08E-CC1F-4234-96A4-0078A3577A03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5924" y="5569552"/>
            <a:ext cx="586740" cy="6253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Pilt 6" descr="C:\Users\kuusik\AppData\Local\Microsoft\Windows\INetCache\IE\EA0BFPI2\E_SDG goals_icons-individual-rgb-13.png">
            <a:extLst>
              <a:ext uri="{FF2B5EF4-FFF2-40B4-BE49-F238E27FC236}">
                <a16:creationId xmlns:a16="http://schemas.microsoft.com/office/drawing/2014/main" id="{DAE5C236-0920-4A8F-9B31-E4FC73D326B3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7750" y="5954481"/>
            <a:ext cx="586740" cy="5792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image5.png" descr="C:\Users\kuusik\AppData\Local\Microsoft\Windows\INetCache\IE\5C2A8BQA\E_SDG goals_icons-individual-rgb-03.png">
            <a:extLst>
              <a:ext uri="{FF2B5EF4-FFF2-40B4-BE49-F238E27FC236}">
                <a16:creationId xmlns:a16="http://schemas.microsoft.com/office/drawing/2014/main" id="{4F59999E-3C33-4F7F-A73B-FC581A14CB59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6812368" y="5952089"/>
            <a:ext cx="600710" cy="582930"/>
          </a:xfrm>
          <a:prstGeom prst="rect">
            <a:avLst/>
          </a:prstGeom>
          <a:ln/>
        </p:spPr>
      </p:pic>
      <p:pic>
        <p:nvPicPr>
          <p:cNvPr id="28" name="image3.png" descr="C:\Users\kuusik\AppData\Local\Microsoft\Windows\INetCache\IE\EA0BFPI2\E_SDG goals_icons-individual-rgb-06.png">
            <a:extLst>
              <a:ext uri="{FF2B5EF4-FFF2-40B4-BE49-F238E27FC236}">
                <a16:creationId xmlns:a16="http://schemas.microsoft.com/office/drawing/2014/main" id="{F954C240-D29F-4B4E-BE62-B1D517979FE9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>
          <a:xfrm>
            <a:off x="7597037" y="5952089"/>
            <a:ext cx="609600" cy="582930"/>
          </a:xfrm>
          <a:prstGeom prst="rect">
            <a:avLst/>
          </a:prstGeom>
          <a:ln/>
        </p:spPr>
      </p:pic>
      <p:pic>
        <p:nvPicPr>
          <p:cNvPr id="29" name="image2.png" descr="C:\Users\kuusik\AppData\Local\Microsoft\Windows\INetCache\IE\OC1KMSB4\E_SDG goals_icons-individual-rgb-15.png">
            <a:extLst>
              <a:ext uri="{FF2B5EF4-FFF2-40B4-BE49-F238E27FC236}">
                <a16:creationId xmlns:a16="http://schemas.microsoft.com/office/drawing/2014/main" id="{87EF9F55-DA85-49A6-8D2F-1236993E69FF}"/>
              </a:ext>
            </a:extLst>
          </p:cNvPr>
          <p:cNvPicPr/>
          <p:nvPr/>
        </p:nvPicPr>
        <p:blipFill>
          <a:blip r:embed="rId8"/>
          <a:srcRect/>
          <a:stretch>
            <a:fillRect/>
          </a:stretch>
        </p:blipFill>
        <p:spPr>
          <a:xfrm>
            <a:off x="9917047" y="5952089"/>
            <a:ext cx="584496" cy="57912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1239037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1254033"/>
            <a:ext cx="2926080" cy="4914197"/>
          </a:xfrm>
        </p:spPr>
        <p:txBody>
          <a:bodyPr/>
          <a:lstStyle/>
          <a:p>
            <a:r>
              <a:rPr lang="et-EE" dirty="0" err="1" smtClean="0"/>
              <a:t>To</a:t>
            </a:r>
            <a:r>
              <a:rPr lang="et-EE" dirty="0"/>
              <a:t> </a:t>
            </a:r>
            <a:r>
              <a:rPr lang="et-EE" dirty="0" err="1" smtClean="0"/>
              <a:t>mitigate</a:t>
            </a:r>
            <a:r>
              <a:rPr lang="et-EE" dirty="0" smtClean="0"/>
              <a:t>:</a:t>
            </a:r>
            <a:br>
              <a:rPr lang="et-EE" dirty="0" smtClean="0"/>
            </a:br>
            <a:r>
              <a:rPr lang="et-EE" dirty="0" smtClean="0"/>
              <a:t>a </a:t>
            </a:r>
            <a:r>
              <a:rPr lang="et-EE" dirty="0" err="1" smtClean="0"/>
              <a:t>majority</a:t>
            </a:r>
            <a:r>
              <a:rPr lang="et-EE" dirty="0" smtClean="0"/>
              <a:t> of </a:t>
            </a:r>
            <a:r>
              <a:rPr lang="et-EE" dirty="0" err="1" smtClean="0"/>
              <a:t>Tallinn’s</a:t>
            </a:r>
            <a:r>
              <a:rPr lang="et-EE" dirty="0" smtClean="0"/>
              <a:t> </a:t>
            </a:r>
            <a:r>
              <a:rPr lang="et-EE" dirty="0" err="1" smtClean="0"/>
              <a:t>housing</a:t>
            </a:r>
            <a:r>
              <a:rPr lang="et-EE" dirty="0" smtClean="0"/>
              <a:t> </a:t>
            </a:r>
            <a:r>
              <a:rPr lang="et-EE" dirty="0" err="1" smtClean="0"/>
              <a:t>is</a:t>
            </a:r>
            <a:r>
              <a:rPr lang="et-EE" dirty="0" smtClean="0"/>
              <a:t> in A, B </a:t>
            </a:r>
            <a:r>
              <a:rPr lang="et-EE" dirty="0" err="1" smtClean="0"/>
              <a:t>or</a:t>
            </a:r>
            <a:r>
              <a:rPr lang="et-EE" dirty="0" smtClean="0"/>
              <a:t> C </a:t>
            </a:r>
            <a:r>
              <a:rPr lang="et-EE" dirty="0" err="1" smtClean="0"/>
              <a:t>energy</a:t>
            </a:r>
            <a:r>
              <a:rPr lang="et-EE" dirty="0" smtClean="0"/>
              <a:t> </a:t>
            </a:r>
            <a:r>
              <a:rPr lang="et-EE" dirty="0" err="1" smtClean="0"/>
              <a:t>class</a:t>
            </a:r>
            <a:r>
              <a:rPr lang="et-EE" dirty="0" smtClean="0"/>
              <a:t>…</a:t>
            </a:r>
            <a:endParaRPr lang="et-E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100B9-F1AC-4BEB-8655-57D0A3575FDC}" type="slidenum">
              <a:rPr lang="en-US" smtClean="0"/>
              <a:t>4</a:t>
            </a:fld>
            <a:endParaRPr lang="en-US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3401" y="0"/>
            <a:ext cx="9148599" cy="6858000"/>
          </a:xfrm>
        </p:spPr>
      </p:pic>
    </p:spTree>
    <p:extLst>
      <p:ext uri="{BB962C8B-B14F-4D97-AF65-F5344CB8AC3E}">
        <p14:creationId xmlns:p14="http://schemas.microsoft.com/office/powerpoint/2010/main" val="175823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3701" y="5686027"/>
            <a:ext cx="10715625" cy="964407"/>
          </a:xfrm>
        </p:spPr>
        <p:txBody>
          <a:bodyPr/>
          <a:lstStyle/>
          <a:p>
            <a:r>
              <a:rPr lang="et-EE" dirty="0" smtClean="0"/>
              <a:t>…</a:t>
            </a:r>
            <a:r>
              <a:rPr lang="et-EE" dirty="0" err="1" smtClean="0"/>
              <a:t>Tallinn’s</a:t>
            </a:r>
            <a:r>
              <a:rPr lang="et-EE" dirty="0" smtClean="0"/>
              <a:t> </a:t>
            </a:r>
            <a:r>
              <a:rPr lang="et-EE" dirty="0" err="1" smtClean="0"/>
              <a:t>m</a:t>
            </a:r>
            <a:r>
              <a:rPr lang="et-EE" dirty="0" err="1" smtClean="0"/>
              <a:t>obility</a:t>
            </a:r>
            <a:r>
              <a:rPr lang="et-EE" dirty="0" smtClean="0"/>
              <a:t> </a:t>
            </a:r>
            <a:r>
              <a:rPr lang="et-EE" dirty="0" err="1" smtClean="0"/>
              <a:t>is</a:t>
            </a:r>
            <a:r>
              <a:rPr lang="et-EE" dirty="0" smtClean="0"/>
              <a:t> </a:t>
            </a:r>
            <a:r>
              <a:rPr lang="et-EE" dirty="0" err="1" smtClean="0"/>
              <a:t>sustainable</a:t>
            </a:r>
            <a:r>
              <a:rPr lang="et-EE" dirty="0" smtClean="0"/>
              <a:t>…</a:t>
            </a:r>
            <a:endParaRPr lang="et-E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100B9-F1AC-4BEB-8655-57D0A3575FDC}" type="slidenum">
              <a:rPr lang="en-US" smtClean="0"/>
              <a:t>5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402722" cy="5408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55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91597" y="860613"/>
            <a:ext cx="2300403" cy="4881282"/>
          </a:xfrm>
        </p:spPr>
        <p:txBody>
          <a:bodyPr/>
          <a:lstStyle/>
          <a:p>
            <a:r>
              <a:rPr lang="et-EE" dirty="0" smtClean="0"/>
              <a:t>…and </a:t>
            </a:r>
            <a:r>
              <a:rPr lang="et-EE" dirty="0" err="1" smtClean="0"/>
              <a:t>we</a:t>
            </a:r>
            <a:r>
              <a:rPr lang="et-EE" dirty="0" smtClean="0"/>
              <a:t> </a:t>
            </a:r>
            <a:r>
              <a:rPr lang="et-EE" dirty="0" err="1" smtClean="0"/>
              <a:t>produce</a:t>
            </a:r>
            <a:r>
              <a:rPr lang="et-EE" dirty="0" smtClean="0"/>
              <a:t> and </a:t>
            </a:r>
            <a:r>
              <a:rPr lang="et-EE" dirty="0" err="1" smtClean="0"/>
              <a:t>consume</a:t>
            </a:r>
            <a:r>
              <a:rPr lang="et-EE" dirty="0" smtClean="0"/>
              <a:t> </a:t>
            </a:r>
            <a:r>
              <a:rPr lang="et-EE" dirty="0" err="1" smtClean="0"/>
              <a:t>only</a:t>
            </a:r>
            <a:r>
              <a:rPr lang="et-EE" dirty="0" smtClean="0"/>
              <a:t> </a:t>
            </a:r>
            <a:r>
              <a:rPr lang="et-EE" dirty="0" err="1" smtClean="0"/>
              <a:t>clean</a:t>
            </a:r>
            <a:r>
              <a:rPr lang="et-EE" dirty="0" smtClean="0"/>
              <a:t> </a:t>
            </a:r>
            <a:r>
              <a:rPr lang="et-EE" dirty="0" err="1" smtClean="0"/>
              <a:t>energy</a:t>
            </a:r>
            <a:r>
              <a:rPr lang="et-EE" dirty="0" smtClean="0"/>
              <a:t>.</a:t>
            </a:r>
            <a:endParaRPr lang="et-E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100B9-F1AC-4BEB-8655-57D0A3575FDC}" type="slidenum">
              <a:rPr lang="en-US" smtClean="0"/>
              <a:t>6</a:t>
            </a:fld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5405" y="0"/>
            <a:ext cx="10287002" cy="6858000"/>
          </a:xfrm>
        </p:spPr>
      </p:pic>
    </p:spTree>
    <p:extLst>
      <p:ext uri="{BB962C8B-B14F-4D97-AF65-F5344CB8AC3E}">
        <p14:creationId xmlns:p14="http://schemas.microsoft.com/office/powerpoint/2010/main" val="1326756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/>
          <p:cNvSpPr>
            <a:spLocks noGrp="1"/>
          </p:cNvSpPr>
          <p:nvPr>
            <p:ph type="title"/>
          </p:nvPr>
        </p:nvSpPr>
        <p:spPr>
          <a:xfrm>
            <a:off x="0" y="587829"/>
            <a:ext cx="2452051" cy="5538651"/>
          </a:xfrm>
        </p:spPr>
        <p:txBody>
          <a:bodyPr>
            <a:normAutofit/>
          </a:bodyPr>
          <a:lstStyle/>
          <a:p>
            <a:r>
              <a:rPr lang="et-EE" sz="3600" dirty="0" err="1" smtClean="0">
                <a:solidFill>
                  <a:srgbClr val="0070C0"/>
                </a:solidFill>
              </a:rPr>
              <a:t>To</a:t>
            </a:r>
            <a:r>
              <a:rPr lang="et-EE" sz="3600" dirty="0" smtClean="0">
                <a:solidFill>
                  <a:srgbClr val="0070C0"/>
                </a:solidFill>
              </a:rPr>
              <a:t> </a:t>
            </a:r>
            <a:r>
              <a:rPr lang="et-EE" sz="3600" dirty="0" err="1" smtClean="0">
                <a:solidFill>
                  <a:srgbClr val="0070C0"/>
                </a:solidFill>
              </a:rPr>
              <a:t>adapt</a:t>
            </a:r>
            <a:r>
              <a:rPr lang="et-EE" sz="3600" dirty="0" smtClean="0">
                <a:solidFill>
                  <a:srgbClr val="0070C0"/>
                </a:solidFill>
              </a:rPr>
              <a:t>:</a:t>
            </a:r>
            <a:br>
              <a:rPr lang="et-EE" sz="3600" dirty="0" smtClean="0">
                <a:solidFill>
                  <a:srgbClr val="0070C0"/>
                </a:solidFill>
              </a:rPr>
            </a:br>
            <a:r>
              <a:rPr lang="et-EE" sz="3600" dirty="0" err="1" smtClean="0">
                <a:solidFill>
                  <a:srgbClr val="0070C0"/>
                </a:solidFill>
              </a:rPr>
              <a:t>we</a:t>
            </a:r>
            <a:r>
              <a:rPr lang="et-EE" sz="3600" dirty="0" smtClean="0">
                <a:solidFill>
                  <a:srgbClr val="0070C0"/>
                </a:solidFill>
              </a:rPr>
              <a:t> </a:t>
            </a:r>
            <a:r>
              <a:rPr lang="et-EE" sz="3600" dirty="0" err="1" smtClean="0">
                <a:solidFill>
                  <a:srgbClr val="0070C0"/>
                </a:solidFill>
              </a:rPr>
              <a:t>will</a:t>
            </a:r>
            <a:r>
              <a:rPr lang="et-EE" sz="3600" dirty="0" smtClean="0">
                <a:solidFill>
                  <a:srgbClr val="0070C0"/>
                </a:solidFill>
              </a:rPr>
              <a:t> </a:t>
            </a:r>
            <a:r>
              <a:rPr lang="et-EE" sz="3600" dirty="0" err="1" smtClean="0">
                <a:solidFill>
                  <a:srgbClr val="0070C0"/>
                </a:solidFill>
              </a:rPr>
              <a:t>create</a:t>
            </a:r>
            <a:r>
              <a:rPr lang="et-EE" sz="3600" dirty="0" smtClean="0">
                <a:solidFill>
                  <a:srgbClr val="0070C0"/>
                </a:solidFill>
              </a:rPr>
              <a:t> a </a:t>
            </a:r>
            <a:r>
              <a:rPr lang="et-EE" sz="3600" dirty="0" err="1" smtClean="0">
                <a:solidFill>
                  <a:srgbClr val="0070C0"/>
                </a:solidFill>
              </a:rPr>
              <a:t>connected</a:t>
            </a:r>
            <a:r>
              <a:rPr lang="et-EE" sz="3600" dirty="0" smtClean="0">
                <a:solidFill>
                  <a:srgbClr val="0070C0"/>
                </a:solidFill>
              </a:rPr>
              <a:t> and a </a:t>
            </a:r>
            <a:r>
              <a:rPr lang="et-EE" sz="3600" dirty="0" err="1" smtClean="0">
                <a:solidFill>
                  <a:srgbClr val="0070C0"/>
                </a:solidFill>
              </a:rPr>
              <a:t>functioning</a:t>
            </a:r>
            <a:r>
              <a:rPr lang="et-EE" sz="3600" dirty="0" smtClean="0">
                <a:solidFill>
                  <a:srgbClr val="0070C0"/>
                </a:solidFill>
              </a:rPr>
              <a:t> </a:t>
            </a:r>
            <a:r>
              <a:rPr lang="et-EE" sz="3600" dirty="0" err="1" smtClean="0">
                <a:solidFill>
                  <a:srgbClr val="0070C0"/>
                </a:solidFill>
              </a:rPr>
              <a:t>green</a:t>
            </a:r>
            <a:r>
              <a:rPr lang="et-EE" sz="3600" dirty="0" smtClean="0">
                <a:solidFill>
                  <a:srgbClr val="0070C0"/>
                </a:solidFill>
              </a:rPr>
              <a:t> </a:t>
            </a:r>
            <a:r>
              <a:rPr lang="et-EE" sz="3600" dirty="0" err="1" smtClean="0">
                <a:solidFill>
                  <a:srgbClr val="0070C0"/>
                </a:solidFill>
              </a:rPr>
              <a:t>network</a:t>
            </a:r>
            <a:r>
              <a:rPr lang="et-EE" sz="3600" dirty="0" smtClean="0">
                <a:solidFill>
                  <a:srgbClr val="0070C0"/>
                </a:solidFill>
              </a:rPr>
              <a:t>…</a:t>
            </a:r>
            <a:endParaRPr lang="et-EE" sz="2800" b="1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4" name="Picture 5"/>
          <p:cNvPicPr/>
          <p:nvPr/>
        </p:nvPicPr>
        <p:blipFill>
          <a:blip r:embed="rId2"/>
          <a:stretch>
            <a:fillRect/>
          </a:stretch>
        </p:blipFill>
        <p:spPr>
          <a:xfrm>
            <a:off x="2756263" y="0"/>
            <a:ext cx="9435737" cy="685800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49271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87845" y="992776"/>
            <a:ext cx="2404155" cy="5004611"/>
          </a:xfrm>
        </p:spPr>
        <p:txBody>
          <a:bodyPr/>
          <a:lstStyle/>
          <a:p>
            <a:r>
              <a:rPr lang="et-EE" dirty="0" smtClean="0"/>
              <a:t>…</a:t>
            </a:r>
            <a:r>
              <a:rPr lang="et-EE" dirty="0" err="1" smtClean="0"/>
              <a:t>we’ll</a:t>
            </a:r>
            <a:r>
              <a:rPr lang="et-EE" dirty="0"/>
              <a:t> </a:t>
            </a:r>
            <a:r>
              <a:rPr lang="et-EE" dirty="0" smtClean="0"/>
              <a:t>take in </a:t>
            </a:r>
            <a:r>
              <a:rPr lang="et-EE" dirty="0" err="1" smtClean="0"/>
              <a:t>count</a:t>
            </a:r>
            <a:r>
              <a:rPr lang="et-EE" dirty="0" smtClean="0"/>
              <a:t> </a:t>
            </a:r>
            <a:r>
              <a:rPr lang="et-EE" dirty="0" err="1" smtClean="0"/>
              <a:t>extreme</a:t>
            </a:r>
            <a:r>
              <a:rPr lang="et-EE" dirty="0" smtClean="0"/>
              <a:t> </a:t>
            </a:r>
            <a:r>
              <a:rPr lang="et-EE" dirty="0" err="1" smtClean="0"/>
              <a:t>weather</a:t>
            </a:r>
            <a:r>
              <a:rPr lang="et-EE" dirty="0" smtClean="0"/>
              <a:t> in </a:t>
            </a:r>
            <a:r>
              <a:rPr lang="et-EE" dirty="0" err="1" smtClean="0"/>
              <a:t>planning</a:t>
            </a:r>
            <a:r>
              <a:rPr lang="et-EE" dirty="0" smtClean="0"/>
              <a:t>…</a:t>
            </a:r>
            <a:endParaRPr lang="et-E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A0F05-0F19-4B5E-B45E-5BAA270B8B5A}" type="slidenum">
              <a:rPr lang="et-EE" smtClean="0"/>
              <a:t>8</a:t>
            </a:fld>
            <a:endParaRPr lang="et-EE"/>
          </a:p>
        </p:txBody>
      </p:sp>
      <p:pic>
        <p:nvPicPr>
          <p:cNvPr id="8" name="Picture 43"/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84080" cy="6858000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086460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C2331B-F299-4436-A5D5-758DAF473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748488"/>
          </a:xfrm>
        </p:spPr>
        <p:txBody>
          <a:bodyPr>
            <a:normAutofit/>
          </a:bodyPr>
          <a:lstStyle/>
          <a:p>
            <a:r>
              <a:rPr lang="et-EE" dirty="0"/>
              <a:t/>
            </a:r>
            <a:br>
              <a:rPr lang="et-EE" dirty="0"/>
            </a:br>
            <a:endParaRPr lang="et-EE" sz="2000" dirty="0"/>
          </a:p>
        </p:txBody>
      </p:sp>
      <p:pic>
        <p:nvPicPr>
          <p:cNvPr id="8" name="image8.png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2612571" y="10493"/>
            <a:ext cx="9579429" cy="6847507"/>
          </a:xfrm>
          <a:prstGeom prst="rect">
            <a:avLst/>
          </a:prstGeom>
          <a:ln/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1698171"/>
            <a:ext cx="2857003" cy="46111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t-EE" dirty="0" smtClean="0"/>
              <a:t>…</a:t>
            </a:r>
            <a:r>
              <a:rPr lang="et-EE" dirty="0" err="1" smtClean="0"/>
              <a:t>we’ll</a:t>
            </a:r>
            <a:r>
              <a:rPr lang="et-EE" dirty="0" smtClean="0"/>
              <a:t> take in </a:t>
            </a:r>
            <a:r>
              <a:rPr lang="et-EE" dirty="0" err="1" smtClean="0"/>
              <a:t>count</a:t>
            </a:r>
            <a:r>
              <a:rPr lang="et-EE" dirty="0" smtClean="0"/>
              <a:t> </a:t>
            </a:r>
            <a:r>
              <a:rPr lang="et-EE" dirty="0" err="1" smtClean="0"/>
              <a:t>heat</a:t>
            </a:r>
            <a:r>
              <a:rPr lang="et-EE" dirty="0" smtClean="0"/>
              <a:t> </a:t>
            </a:r>
            <a:r>
              <a:rPr lang="et-EE" dirty="0" err="1" smtClean="0"/>
              <a:t>waves</a:t>
            </a:r>
            <a:r>
              <a:rPr lang="et-EE" dirty="0" smtClean="0"/>
              <a:t> and </a:t>
            </a:r>
            <a:r>
              <a:rPr lang="et-EE" dirty="0" err="1" smtClean="0"/>
              <a:t>heat</a:t>
            </a:r>
            <a:r>
              <a:rPr lang="et-EE" dirty="0" smtClean="0"/>
              <a:t> </a:t>
            </a:r>
            <a:r>
              <a:rPr lang="et-EE" dirty="0" err="1" smtClean="0"/>
              <a:t>island</a:t>
            </a:r>
            <a:r>
              <a:rPr lang="et-EE" dirty="0" err="1" smtClean="0"/>
              <a:t>s</a:t>
            </a:r>
            <a:r>
              <a:rPr lang="et-EE" dirty="0" smtClean="0"/>
              <a:t> </a:t>
            </a:r>
            <a:r>
              <a:rPr lang="et-EE" dirty="0" smtClean="0"/>
              <a:t>…</a:t>
            </a:r>
            <a:endParaRPr lang="et-EE" dirty="0"/>
          </a:p>
        </p:txBody>
      </p:sp>
    </p:spTree>
    <p:extLst>
      <p:ext uri="{BB962C8B-B14F-4D97-AF65-F5344CB8AC3E}">
        <p14:creationId xmlns:p14="http://schemas.microsoft.com/office/powerpoint/2010/main" val="247596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'i kujundus">
  <a:themeElements>
    <a:clrScheme name="Tallinn">
      <a:dk1>
        <a:srgbClr val="000000"/>
      </a:dk1>
      <a:lt1>
        <a:sysClr val="window" lastClr="FFFFFF"/>
      </a:lt1>
      <a:dk2>
        <a:srgbClr val="000000"/>
      </a:dk2>
      <a:lt2>
        <a:srgbClr val="FFFFFF"/>
      </a:lt2>
      <a:accent1>
        <a:srgbClr val="0072CE"/>
      </a:accent1>
      <a:accent2>
        <a:srgbClr val="EF3340"/>
      </a:accent2>
      <a:accent3>
        <a:srgbClr val="009639"/>
      </a:accent3>
      <a:accent4>
        <a:srgbClr val="F3D03E"/>
      </a:accent4>
      <a:accent5>
        <a:srgbClr val="575757"/>
      </a:accent5>
      <a:accent6>
        <a:srgbClr val="969696"/>
      </a:accent6>
      <a:hlink>
        <a:srgbClr val="0072CE"/>
      </a:hlink>
      <a:folHlink>
        <a:srgbClr val="0072CE"/>
      </a:folHlink>
    </a:clrScheme>
    <a:fontScheme name="Tallinn">
      <a:majorFont>
        <a:latin typeface="Lab Grotesque"/>
        <a:ea typeface=""/>
        <a:cs typeface=""/>
      </a:majorFont>
      <a:minorFont>
        <a:latin typeface="Lab Grotesqu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'i kujundu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49191</TotalTime>
  <Words>294</Words>
  <Application>Microsoft Office PowerPoint</Application>
  <PresentationFormat>Widescreen</PresentationFormat>
  <Paragraphs>60</Paragraphs>
  <Slides>22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</vt:lpstr>
      <vt:lpstr>Lab Grotesque</vt:lpstr>
      <vt:lpstr>Office'i kujundus</vt:lpstr>
      <vt:lpstr>PowerPoint Presentation</vt:lpstr>
      <vt:lpstr>Climate Neutral Tallinn“ is part of the „Tallinn 2035“ strategic ecosystem</vt:lpstr>
      <vt:lpstr>„Climate Neutral Tallinn“ is divided in two :</vt:lpstr>
      <vt:lpstr>To mitigate: a majority of Tallinn’s housing is in A, B or C energy class…</vt:lpstr>
      <vt:lpstr>…Tallinn’s mobility is sustainable…</vt:lpstr>
      <vt:lpstr>…and we produce and consume only clean energy.</vt:lpstr>
      <vt:lpstr>To adapt: we will create a connected and a functioning green network…</vt:lpstr>
      <vt:lpstr>…we’ll take in count extreme weather in planning…</vt:lpstr>
      <vt:lpstr> </vt:lpstr>
      <vt:lpstr>…we’ll use nature-based solutions for decreasing the effect of heat islands and for rainwater drainage…</vt:lpstr>
      <vt:lpstr>…and we’ll support biodiversity in the city.</vt:lpstr>
      <vt:lpstr>So how do we imagine that in real life?</vt:lpstr>
      <vt:lpstr>In the spatial sense, the green transition starts from mobility… </vt:lpstr>
      <vt:lpstr>15-minut city</vt:lpstr>
      <vt:lpstr>Fast and accessible public transport everywhere</vt:lpstr>
      <vt:lpstr>Green pathways – boulevards and green corridors</vt:lpstr>
      <vt:lpstr>Dividing street space differently…</vt:lpstr>
      <vt:lpstr>Making streets safer also makes them more sustainable…</vt:lpstr>
      <vt:lpstr>We’ll have to have greenery both on the streets and in the courtyards…</vt:lpstr>
      <vt:lpstr>We’ll have to reuse, but better: refuse…</vt:lpstr>
      <vt:lpstr>Fundamentally, we’ll have to figure out a new way of „real life“…</vt:lpstr>
      <vt:lpstr>Thank you!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PowerPointi esitlus</dc:title>
  <dc:creator>Erkin Antov</dc:creator>
  <cp:lastModifiedBy>Mihkel Kaevats</cp:lastModifiedBy>
  <cp:revision>392</cp:revision>
  <dcterms:created xsi:type="dcterms:W3CDTF">2017-11-28T15:03:48Z</dcterms:created>
  <dcterms:modified xsi:type="dcterms:W3CDTF">2021-06-09T11:50:07Z</dcterms:modified>
</cp:coreProperties>
</file>