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3" roundtripDataSignature="AMtx7miZ0992gpiPQy3Lad+pI5BawdGid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22" Type="http://schemas.openxmlformats.org/officeDocument/2006/relationships/slide" Target="slides/slide18.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23" Type="http://customschemas.google.com/relationships/presentationmetadata" Target="meta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7" name="Google Shape;67;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df0fc6e625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7" name="Google Shape;127;gdf0fc6e625_0_19: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8" name="Google Shape;128;gdf0fc6e625_0_19: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df0fc6e625_0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df0fc6e625_0_2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 name="Google Shape;135;gdf0fc6e625_0_2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d7c00ff159_1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d7c00ff159_1_1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gd7c00ff159_1_1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df0fc6e625_0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df0fc6e625_0_35: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9" name="Google Shape;149;gdf0fc6e625_0_35: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df0fc6e625_0_4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df0fc6e625_0_41: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6" name="Google Shape;156;gdf0fc6e625_0_41: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df0fc6e625_0_4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df0fc6e625_0_48: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3" name="Google Shape;163;gdf0fc6e625_0_48: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d7c00ff159_1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d7c00ff159_1_3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 name="Google Shape;170;gd7c00ff159_1_3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d7c00ff159_1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d7c00ff159_1_43: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7" name="Google Shape;177;gd7c00ff159_1_43: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 name="Google Shape;184;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2" name="Google Shape;7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dbd4ed10f0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78" name="Google Shape;78;gdbd4ed10f0_0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9" name="Google Shape;79;gdbd4ed10f0_0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d7c00ff159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85" name="Google Shape;85;gd7c00ff159_1_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6" name="Google Shape;86;gd7c00ff159_1_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d7c00ff159_1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2" name="Google Shape;92;gd7c00ff159_1_24: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 name="Google Shape;93;gd7c00ff159_1_24: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d7c00ff159_1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99" name="Google Shape;99;gd7c00ff159_1_3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0" name="Google Shape;100;gd7c00ff159_1_3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d7c00ff159_1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d7c00ff159_1_6: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gd7c00ff159_1_6: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df0fc6e625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df0fc6e625_0_10: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4" name="Google Shape;114;gdf0fc6e625_0_10: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d7c00ff159_1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d7c00ff159_1_12:notes"/>
          <p:cNvSpPr txBox="1"/>
          <p:nvPr>
            <p:ph idx="1" type="body"/>
          </p:nvPr>
        </p:nvSpPr>
        <p:spPr>
          <a:xfrm>
            <a:off x="685800" y="4400550"/>
            <a:ext cx="5486400" cy="36006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1" name="Google Shape;121;gd7c00ff159_1_12:notes"/>
          <p:cNvSpPr txBox="1"/>
          <p:nvPr>
            <p:ph idx="12" type="sldNum"/>
          </p:nvPr>
        </p:nvSpPr>
        <p:spPr>
          <a:xfrm>
            <a:off x="3884613" y="8685213"/>
            <a:ext cx="2971800" cy="4587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5.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ront">
  <p:cSld name="Front">
    <p:bg>
      <p:bgPr>
        <a:solidFill>
          <a:srgbClr val="4EBBDA"/>
        </a:solidFill>
      </p:bgPr>
    </p:bg>
    <p:spTree>
      <p:nvGrpSpPr>
        <p:cNvPr id="15" name="Shape 15"/>
        <p:cNvGrpSpPr/>
        <p:nvPr/>
      </p:nvGrpSpPr>
      <p:grpSpPr>
        <a:xfrm>
          <a:off x="0" y="0"/>
          <a:ext cx="0" cy="0"/>
          <a:chOff x="0" y="0"/>
          <a:chExt cx="0" cy="0"/>
        </a:xfrm>
      </p:grpSpPr>
      <p:sp>
        <p:nvSpPr>
          <p:cNvPr id="16" name="Google Shape;16;p6"/>
          <p:cNvSpPr txBox="1"/>
          <p:nvPr/>
        </p:nvSpPr>
        <p:spPr>
          <a:xfrm>
            <a:off x="8819804" y="2701636"/>
            <a:ext cx="18473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7" name="Google Shape;17;p6"/>
          <p:cNvPicPr preferRelativeResize="0"/>
          <p:nvPr/>
        </p:nvPicPr>
        <p:blipFill rotWithShape="1">
          <a:blip r:embed="rId2">
            <a:alphaModFix/>
          </a:blip>
          <a:srcRect b="0" l="0" r="0" t="0"/>
          <a:stretch/>
        </p:blipFill>
        <p:spPr>
          <a:xfrm>
            <a:off x="569162" y="608215"/>
            <a:ext cx="4011547" cy="1061256"/>
          </a:xfrm>
          <a:prstGeom prst="rect">
            <a:avLst/>
          </a:prstGeom>
          <a:noFill/>
          <a:ln>
            <a:noFill/>
          </a:ln>
        </p:spPr>
      </p:pic>
      <p:sp>
        <p:nvSpPr>
          <p:cNvPr id="18" name="Google Shape;18;p6"/>
          <p:cNvSpPr txBox="1"/>
          <p:nvPr>
            <p:ph type="title"/>
          </p:nvPr>
        </p:nvSpPr>
        <p:spPr>
          <a:xfrm>
            <a:off x="838200" y="2766218"/>
            <a:ext cx="10515600" cy="1325563"/>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19" name="Google Shape;19;p6"/>
          <p:cNvPicPr preferRelativeResize="0"/>
          <p:nvPr/>
        </p:nvPicPr>
        <p:blipFill rotWithShape="1">
          <a:blip r:embed="rId3">
            <a:alphaModFix/>
          </a:blip>
          <a:srcRect b="54650" l="0" r="0" t="-4"/>
          <a:stretch/>
        </p:blipFill>
        <p:spPr>
          <a:xfrm>
            <a:off x="0" y="5670000"/>
            <a:ext cx="12192000" cy="1188000"/>
          </a:xfrm>
          <a:prstGeom prst="rect">
            <a:avLst/>
          </a:prstGeom>
          <a:noFill/>
          <a:ln>
            <a:noFill/>
          </a:ln>
        </p:spPr>
      </p:pic>
      <p:pic>
        <p:nvPicPr>
          <p:cNvPr id="20" name="Google Shape;20;p6"/>
          <p:cNvPicPr preferRelativeResize="0"/>
          <p:nvPr/>
        </p:nvPicPr>
        <p:blipFill rotWithShape="1">
          <a:blip r:embed="rId4">
            <a:alphaModFix/>
          </a:blip>
          <a:srcRect b="0" l="0" r="0" t="0"/>
          <a:stretch/>
        </p:blipFill>
        <p:spPr>
          <a:xfrm>
            <a:off x="10226350" y="6067145"/>
            <a:ext cx="1666345" cy="684024"/>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57" name="Shape 57"/>
        <p:cNvGrpSpPr/>
        <p:nvPr/>
      </p:nvGrpSpPr>
      <p:grpSpPr>
        <a:xfrm>
          <a:off x="0" y="0"/>
          <a:ext cx="0" cy="0"/>
          <a:chOff x="0" y="0"/>
          <a:chExt cx="0" cy="0"/>
        </a:xfrm>
      </p:grpSpPr>
      <p:sp>
        <p:nvSpPr>
          <p:cNvPr id="58" name="Google Shape;58;p1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9" name="Google Shape;59;p15"/>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5"/>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61" name="Shape 61"/>
        <p:cNvGrpSpPr/>
        <p:nvPr/>
      </p:nvGrpSpPr>
      <p:grpSpPr>
        <a:xfrm>
          <a:off x="0" y="0"/>
          <a:ext cx="0" cy="0"/>
          <a:chOff x="0" y="0"/>
          <a:chExt cx="0" cy="0"/>
        </a:xfrm>
      </p:grpSpPr>
      <p:sp>
        <p:nvSpPr>
          <p:cNvPr id="62" name="Google Shape;62;p1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4" name="Google Shape;64;p16"/>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p7"/>
          <p:cNvSpPr txBox="1"/>
          <p:nvPr>
            <p:ph type="ctrTitle"/>
          </p:nvPr>
        </p:nvSpPr>
        <p:spPr>
          <a:xfrm>
            <a:off x="1524000" y="690102"/>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7"/>
          <p:cNvSpPr txBox="1"/>
          <p:nvPr>
            <p:ph idx="1" type="subTitle"/>
          </p:nvPr>
        </p:nvSpPr>
        <p:spPr>
          <a:xfrm>
            <a:off x="1524000" y="3169777"/>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4" name="Google Shape;24;p7"/>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 name="Shape 25"/>
        <p:cNvGrpSpPr/>
        <p:nvPr/>
      </p:nvGrpSpPr>
      <p:grpSpPr>
        <a:xfrm>
          <a:off x="0" y="0"/>
          <a:ext cx="0" cy="0"/>
          <a:chOff x="0" y="0"/>
          <a:chExt cx="0" cy="0"/>
        </a:xfrm>
      </p:grpSpPr>
      <p:sp>
        <p:nvSpPr>
          <p:cNvPr id="26" name="Google Shape;26;p8"/>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lt1"/>
              </a:buClr>
              <a:buSzPts val="6000"/>
              <a:buFont typeface="Calibri"/>
              <a:buNone/>
              <a:defRPr sz="6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8"/>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3C82DA"/>
              </a:buClr>
              <a:buSzPts val="2400"/>
              <a:buNone/>
              <a:defRPr sz="2400">
                <a:solidFill>
                  <a:srgbClr val="3C82DA"/>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28" name="Google Shape;28;p8"/>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9" name="Shape 29"/>
        <p:cNvGrpSpPr/>
        <p:nvPr/>
      </p:nvGrpSpPr>
      <p:grpSpPr>
        <a:xfrm>
          <a:off x="0" y="0"/>
          <a:ext cx="0" cy="0"/>
          <a:chOff x="0" y="0"/>
          <a:chExt cx="0" cy="0"/>
        </a:xfrm>
      </p:grpSpPr>
      <p:sp>
        <p:nvSpPr>
          <p:cNvPr id="30" name="Google Shape;30;p9"/>
          <p:cNvSpPr/>
          <p:nvPr>
            <p:ph idx="2" type="pic"/>
          </p:nvPr>
        </p:nvSpPr>
        <p:spPr>
          <a:xfrm>
            <a:off x="65314" y="-989045"/>
            <a:ext cx="6172200" cy="6858000"/>
          </a:xfrm>
          <a:prstGeom prst="rect">
            <a:avLst/>
          </a:prstGeom>
          <a:noFill/>
          <a:ln>
            <a:noFill/>
          </a:ln>
        </p:spPr>
        <p:txBody>
          <a:bodyPr anchorCtr="0" anchor="t" bIns="45700" lIns="91425" spcFirstLastPara="1" rIns="91425" wrap="square" tIns="45700">
            <a:norm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31" name="Google Shape;31;p9"/>
          <p:cNvSpPr txBox="1"/>
          <p:nvPr>
            <p:ph type="title"/>
          </p:nvPr>
        </p:nvSpPr>
        <p:spPr>
          <a:xfrm>
            <a:off x="7041082"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9"/>
          <p:cNvSpPr txBox="1"/>
          <p:nvPr>
            <p:ph idx="1" type="body"/>
          </p:nvPr>
        </p:nvSpPr>
        <p:spPr>
          <a:xfrm>
            <a:off x="7041082" y="2057400"/>
            <a:ext cx="3932237" cy="370332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3" name="Shape 33"/>
        <p:cNvGrpSpPr/>
        <p:nvPr/>
      </p:nvGrpSpPr>
      <p:grpSpPr>
        <a:xfrm>
          <a:off x="0" y="0"/>
          <a:ext cx="0" cy="0"/>
          <a:chOff x="0" y="0"/>
          <a:chExt cx="0" cy="0"/>
        </a:xfrm>
      </p:grpSpPr>
      <p:sp>
        <p:nvSpPr>
          <p:cNvPr id="34" name="Google Shape;34;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10"/>
          <p:cNvSpPr txBox="1"/>
          <p:nvPr>
            <p:ph idx="1" type="body"/>
          </p:nvPr>
        </p:nvSpPr>
        <p:spPr>
          <a:xfrm>
            <a:off x="838200" y="1825625"/>
            <a:ext cx="10515600" cy="398497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10"/>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7" name="Shape 37"/>
        <p:cNvGrpSpPr/>
        <p:nvPr/>
      </p:nvGrpSpPr>
      <p:grpSpPr>
        <a:xfrm>
          <a:off x="0" y="0"/>
          <a:ext cx="0" cy="0"/>
          <a:chOff x="0" y="0"/>
          <a:chExt cx="0" cy="0"/>
        </a:xfrm>
      </p:grpSpPr>
      <p:sp>
        <p:nvSpPr>
          <p:cNvPr id="38" name="Google Shape;38;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11"/>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11"/>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2" name="Shape 42"/>
        <p:cNvGrpSpPr/>
        <p:nvPr/>
      </p:nvGrpSpPr>
      <p:grpSpPr>
        <a:xfrm>
          <a:off x="0" y="0"/>
          <a:ext cx="0" cy="0"/>
          <a:chOff x="0" y="0"/>
          <a:chExt cx="0" cy="0"/>
        </a:xfrm>
      </p:grpSpPr>
      <p:sp>
        <p:nvSpPr>
          <p:cNvPr id="43" name="Google Shape;43;p12"/>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2"/>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2"/>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2"/>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7" name="Google Shape;47;p12"/>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8" name="Google Shape;48;p12"/>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3"/>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2" name="Shape 52"/>
        <p:cNvGrpSpPr/>
        <p:nvPr/>
      </p:nvGrpSpPr>
      <p:grpSpPr>
        <a:xfrm>
          <a:off x="0" y="0"/>
          <a:ext cx="0" cy="0"/>
          <a:chOff x="0" y="0"/>
          <a:chExt cx="0" cy="0"/>
        </a:xfrm>
      </p:grpSpPr>
      <p:sp>
        <p:nvSpPr>
          <p:cNvPr id="53" name="Google Shape;53;p1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14"/>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5" name="Google Shape;55;p14"/>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6" name="Google Shape;56;p14"/>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algn="l">
              <a:spcBef>
                <a:spcPts val="0"/>
              </a:spcBef>
              <a:spcAft>
                <a:spcPts val="0"/>
              </a:spcAft>
              <a:buSzPts val="1400"/>
              <a:buNone/>
              <a:defRPr>
                <a:solidFill>
                  <a:schemeClr val="l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4.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4" Type="http://schemas.openxmlformats.org/officeDocument/2006/relationships/theme" Target="../theme/theme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5"/>
          <p:cNvSpPr txBox="1"/>
          <p:nvPr>
            <p:ph idx="10" type="dt"/>
          </p:nvPr>
        </p:nvSpPr>
        <p:spPr>
          <a:xfrm>
            <a:off x="287867" y="6488375"/>
            <a:ext cx="2743200" cy="365125"/>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800" u="none" cap="none" strike="noStrike">
                <a:solidFill>
                  <a:schemeClr val="lt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pic>
        <p:nvPicPr>
          <p:cNvPr id="13" name="Google Shape;13;p5"/>
          <p:cNvPicPr preferRelativeResize="0"/>
          <p:nvPr/>
        </p:nvPicPr>
        <p:blipFill rotWithShape="1">
          <a:blip r:embed="rId1">
            <a:alphaModFix/>
          </a:blip>
          <a:srcRect b="62206" l="0" r="0" t="-1"/>
          <a:stretch/>
        </p:blipFill>
        <p:spPr>
          <a:xfrm>
            <a:off x="0" y="5994000"/>
            <a:ext cx="12192000" cy="864000"/>
          </a:xfrm>
          <a:prstGeom prst="rect">
            <a:avLst/>
          </a:prstGeom>
          <a:noFill/>
          <a:ln>
            <a:noFill/>
          </a:ln>
        </p:spPr>
      </p:pic>
      <p:pic>
        <p:nvPicPr>
          <p:cNvPr id="14" name="Google Shape;14;p5"/>
          <p:cNvPicPr preferRelativeResize="0"/>
          <p:nvPr/>
        </p:nvPicPr>
        <p:blipFill rotWithShape="1">
          <a:blip r:embed="rId2">
            <a:alphaModFix/>
          </a:blip>
          <a:srcRect b="0" l="0" r="0" t="0"/>
          <a:stretch/>
        </p:blipFill>
        <p:spPr>
          <a:xfrm>
            <a:off x="9971493" y="6310575"/>
            <a:ext cx="2047875" cy="54292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
          <p:cNvSpPr txBox="1"/>
          <p:nvPr>
            <p:ph type="title"/>
          </p:nvPr>
        </p:nvSpPr>
        <p:spPr>
          <a:xfrm>
            <a:off x="838200" y="3445418"/>
            <a:ext cx="10515600" cy="1325700"/>
          </a:xfrm>
          <a:prstGeom prst="rect">
            <a:avLst/>
          </a:prstGeom>
        </p:spPr>
        <p:txBody>
          <a:bodyPr anchorCtr="0" anchor="ctr" bIns="45700" lIns="91425" spcFirstLastPara="1" rIns="91425" wrap="square" tIns="45700">
            <a:normAutofit fontScale="90000"/>
          </a:bodyPr>
          <a:lstStyle/>
          <a:p>
            <a:pPr indent="0" lvl="0" marL="0" rtl="0" algn="ctr">
              <a:spcBef>
                <a:spcPts val="0"/>
              </a:spcBef>
              <a:spcAft>
                <a:spcPts val="0"/>
              </a:spcAft>
              <a:buNone/>
            </a:pPr>
            <a:r>
              <a:rPr lang="en-US"/>
              <a:t>M</a:t>
            </a:r>
            <a:r>
              <a:rPr lang="en-US"/>
              <a:t>ethodology for calculating the fee for stormwater management services in Tallinn</a:t>
            </a:r>
            <a:endParaRPr/>
          </a:p>
          <a:p>
            <a:pPr indent="0" lvl="0" marL="0" rtl="0" algn="ctr">
              <a:spcBef>
                <a:spcPts val="0"/>
              </a:spcBef>
              <a:spcAft>
                <a:spcPts val="0"/>
              </a:spcAft>
              <a:buNone/>
            </a:pPr>
            <a:r>
              <a:t/>
            </a:r>
            <a:endParaRPr/>
          </a:p>
          <a:p>
            <a:pPr indent="0" lvl="0" marL="0" rtl="0" algn="ctr">
              <a:spcBef>
                <a:spcPts val="0"/>
              </a:spcBef>
              <a:spcAft>
                <a:spcPts val="0"/>
              </a:spcAft>
              <a:buNone/>
            </a:pPr>
            <a:r>
              <a:rPr lang="en-US" sz="3066"/>
              <a:t>Kai Klein</a:t>
            </a:r>
            <a:endParaRPr sz="3066"/>
          </a:p>
          <a:p>
            <a:pPr indent="0" lvl="0" marL="0" rtl="0" algn="ctr">
              <a:spcBef>
                <a:spcPts val="0"/>
              </a:spcBef>
              <a:spcAft>
                <a:spcPts val="0"/>
              </a:spcAft>
              <a:buNone/>
            </a:pPr>
            <a:r>
              <a:rPr lang="en-US" sz="3066"/>
              <a:t>Baltic Environmental Forum Estonia</a:t>
            </a:r>
            <a:endParaRPr sz="3066"/>
          </a:p>
          <a:p>
            <a:pPr indent="0" lvl="0" marL="0" rtl="0" algn="ctr">
              <a:spcBef>
                <a:spcPts val="0"/>
              </a:spcBef>
              <a:spcAft>
                <a:spcPts val="0"/>
              </a:spcAft>
              <a:buNone/>
            </a:pPr>
            <a:r>
              <a:rPr lang="en-US" sz="3066"/>
              <a:t>15.06.2021</a:t>
            </a:r>
            <a:endParaRPr sz="3066"/>
          </a:p>
          <a:p>
            <a:pPr indent="0" lvl="0" marL="0" rtl="0" algn="ctr">
              <a:spcBef>
                <a:spcPts val="0"/>
              </a:spcBef>
              <a:spcAft>
                <a:spcPts val="0"/>
              </a:spcAft>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df0fc6e625_0_19"/>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Moderate - assumptions, pros and cons</a:t>
            </a:r>
            <a:endParaRPr/>
          </a:p>
        </p:txBody>
      </p:sp>
      <p:sp>
        <p:nvSpPr>
          <p:cNvPr id="131" name="Google Shape;131;gdf0fc6e625_0_19"/>
          <p:cNvSpPr txBox="1"/>
          <p:nvPr>
            <p:ph idx="1" type="body"/>
          </p:nvPr>
        </p:nvSpPr>
        <p:spPr>
          <a:xfrm>
            <a:off x="838200" y="1825625"/>
            <a:ext cx="10515600" cy="3984900"/>
          </a:xfrm>
          <a:prstGeom prst="rect">
            <a:avLst/>
          </a:prstGeom>
        </p:spPr>
        <p:txBody>
          <a:bodyPr anchorCtr="0" anchor="t" bIns="45700" lIns="91425" spcFirstLastPara="1" rIns="91425" wrap="square" tIns="45700">
            <a:noAutofit/>
          </a:bodyPr>
          <a:lstStyle/>
          <a:p>
            <a:pPr indent="0" lvl="0" marL="0" rtl="0" algn="l">
              <a:lnSpc>
                <a:spcPct val="70000"/>
              </a:lnSpc>
              <a:spcBef>
                <a:spcPts val="1000"/>
              </a:spcBef>
              <a:spcAft>
                <a:spcPts val="0"/>
              </a:spcAft>
              <a:buSzPts val="523"/>
              <a:buNone/>
            </a:pPr>
            <a:r>
              <a:rPr lang="en-US" sz="2400" u="sng"/>
              <a:t>Assumptions (data):</a:t>
            </a:r>
            <a:endParaRPr sz="2400" u="sng"/>
          </a:p>
          <a:p>
            <a:pPr indent="0" lvl="0" marL="0" rtl="0" algn="l">
              <a:lnSpc>
                <a:spcPct val="70000"/>
              </a:lnSpc>
              <a:spcBef>
                <a:spcPts val="1000"/>
              </a:spcBef>
              <a:spcAft>
                <a:spcPts val="0"/>
              </a:spcAft>
              <a:buSzPts val="523"/>
              <a:buNone/>
            </a:pPr>
            <a:r>
              <a:rPr lang="en-US" sz="2400"/>
              <a:t>-	Customer database, in which  the built-up and paved area of each property connected to the stormwater sewer and the diameter of the connecting pipe is entered</a:t>
            </a:r>
            <a:endParaRPr sz="2400"/>
          </a:p>
          <a:p>
            <a:pPr indent="0" lvl="0" marL="0" rtl="0" algn="l">
              <a:lnSpc>
                <a:spcPct val="70000"/>
              </a:lnSpc>
              <a:spcBef>
                <a:spcPts val="1000"/>
              </a:spcBef>
              <a:spcAft>
                <a:spcPts val="0"/>
              </a:spcAft>
              <a:buSzPts val="523"/>
              <a:buNone/>
            </a:pPr>
            <a:r>
              <a:rPr lang="en-US" sz="2400"/>
              <a:t>-	The water company keeps separate accounts for the subscription fee and the costs related to the usage fee</a:t>
            </a:r>
            <a:endParaRPr sz="2400"/>
          </a:p>
          <a:p>
            <a:pPr indent="0" lvl="0" marL="0" rtl="0" algn="l">
              <a:lnSpc>
                <a:spcPct val="70000"/>
              </a:lnSpc>
              <a:spcBef>
                <a:spcPts val="1000"/>
              </a:spcBef>
              <a:spcAft>
                <a:spcPts val="0"/>
              </a:spcAft>
              <a:buSzPts val="523"/>
              <a:buNone/>
            </a:pPr>
            <a:r>
              <a:rPr lang="en-US" sz="2400" u="sng"/>
              <a:t>Cons:</a:t>
            </a:r>
            <a:endParaRPr sz="2400" u="sng"/>
          </a:p>
          <a:p>
            <a:pPr indent="0" lvl="0" marL="0" rtl="0" algn="l">
              <a:lnSpc>
                <a:spcPct val="70000"/>
              </a:lnSpc>
              <a:spcBef>
                <a:spcPts val="1000"/>
              </a:spcBef>
              <a:spcAft>
                <a:spcPts val="0"/>
              </a:spcAft>
              <a:buSzPts val="523"/>
              <a:buNone/>
            </a:pPr>
            <a:r>
              <a:rPr lang="en-US" sz="2400"/>
              <a:t>- Does not motivate the property owners to implement other measures to reduce the amount of rainwater (rainwater is collected, but in the end it is still discharged into the sewer)</a:t>
            </a:r>
            <a:endParaRPr sz="2400"/>
          </a:p>
          <a:p>
            <a:pPr indent="0" lvl="0" marL="0" rtl="0" algn="l">
              <a:lnSpc>
                <a:spcPct val="70000"/>
              </a:lnSpc>
              <a:spcBef>
                <a:spcPts val="1000"/>
              </a:spcBef>
              <a:spcAft>
                <a:spcPts val="0"/>
              </a:spcAft>
              <a:buSzPts val="523"/>
              <a:buNone/>
            </a:pPr>
            <a:r>
              <a:rPr lang="en-US" sz="2400"/>
              <a:t>- It is more difficult for a water company to develop a (fair) amount of subscription fee and usage fee</a:t>
            </a:r>
            <a:endParaRPr sz="2400"/>
          </a:p>
          <a:p>
            <a:pPr indent="0" lvl="0" marL="0" rtl="0" algn="l">
              <a:lnSpc>
                <a:spcPct val="70000"/>
              </a:lnSpc>
              <a:spcBef>
                <a:spcPts val="1000"/>
              </a:spcBef>
              <a:spcAft>
                <a:spcPts val="0"/>
              </a:spcAft>
              <a:buSzPts val="523"/>
              <a:buNone/>
            </a:pPr>
            <a:r>
              <a:t/>
            </a:r>
            <a:endParaRPr sz="2400"/>
          </a:p>
          <a:p>
            <a:pPr indent="0" lvl="0" marL="0" rtl="0" algn="l">
              <a:lnSpc>
                <a:spcPct val="70000"/>
              </a:lnSpc>
              <a:spcBef>
                <a:spcPts val="1000"/>
              </a:spcBef>
              <a:spcAft>
                <a:spcPts val="0"/>
              </a:spcAft>
              <a:buSzPts val="523"/>
              <a:buNone/>
            </a:pPr>
            <a:r>
              <a:t/>
            </a:r>
            <a:endParaRPr sz="1729"/>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df0fc6e625_0_25"/>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1100"/>
              <a:buFont typeface="Arial"/>
              <a:buNone/>
            </a:pPr>
            <a:r>
              <a:rPr lang="en-US"/>
              <a:t>Moderate - assumptions, pros and cons</a:t>
            </a:r>
            <a:endParaRPr/>
          </a:p>
        </p:txBody>
      </p:sp>
      <p:sp>
        <p:nvSpPr>
          <p:cNvPr id="138" name="Google Shape;138;gdf0fc6e625_0_25"/>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fontScale="92500" lnSpcReduction="20000"/>
          </a:bodyPr>
          <a:lstStyle/>
          <a:p>
            <a:pPr indent="0" lvl="0" marL="0" rtl="0" algn="l">
              <a:spcBef>
                <a:spcPts val="1000"/>
              </a:spcBef>
              <a:spcAft>
                <a:spcPts val="0"/>
              </a:spcAft>
              <a:buNone/>
            </a:pPr>
            <a:r>
              <a:rPr lang="en-US" u="sng"/>
              <a:t>Pros:</a:t>
            </a:r>
            <a:endParaRPr u="sng"/>
          </a:p>
          <a:p>
            <a:pPr indent="0" lvl="0" marL="0" rtl="0" algn="l">
              <a:spcBef>
                <a:spcPts val="1000"/>
              </a:spcBef>
              <a:spcAft>
                <a:spcPts val="0"/>
              </a:spcAft>
              <a:buNone/>
            </a:pPr>
            <a:r>
              <a:rPr lang="en-US"/>
              <a:t>- Relatively easy to implement and administer</a:t>
            </a:r>
            <a:endParaRPr/>
          </a:p>
          <a:p>
            <a:pPr indent="0" lvl="0" marL="0" rtl="0" algn="l">
              <a:spcBef>
                <a:spcPts val="1000"/>
              </a:spcBef>
              <a:spcAft>
                <a:spcPts val="0"/>
              </a:spcAft>
              <a:buNone/>
            </a:pPr>
            <a:r>
              <a:rPr lang="en-US"/>
              <a:t>- Motivates property owners to reduce the share of covered areas (usage fee   decreases)</a:t>
            </a:r>
            <a:endParaRPr/>
          </a:p>
          <a:p>
            <a:pPr indent="0" lvl="0" marL="0" rtl="0" algn="l">
              <a:spcBef>
                <a:spcPts val="1000"/>
              </a:spcBef>
              <a:spcAft>
                <a:spcPts val="0"/>
              </a:spcAft>
              <a:buNone/>
            </a:pPr>
            <a:r>
              <a:rPr lang="en-US"/>
              <a:t>- Motivates more property owners to implement measures to reduce the current amount of rainwater and / or increase the residence time to eliminate rainwater from the property (tanks, ponds), (subscription fee decreases)</a:t>
            </a:r>
            <a:endParaRPr/>
          </a:p>
          <a:p>
            <a:pPr indent="0" lvl="0" marL="0" rtl="0" algn="l">
              <a:spcBef>
                <a:spcPts val="1000"/>
              </a:spcBef>
              <a:spcAft>
                <a:spcPts val="0"/>
              </a:spcAft>
              <a:buNone/>
            </a:pPr>
            <a:r>
              <a:rPr lang="en-US"/>
              <a:t>- The maximum flow rate from the property depends on the diameter of the connection pipe and does not depend on the area and surface coverage of the property, which allows for better planning of the development of the stormwater system</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d7c00ff159_1_18"/>
          <p:cNvSpPr txBox="1"/>
          <p:nvPr>
            <p:ph type="title"/>
          </p:nvPr>
        </p:nvSpPr>
        <p:spPr>
          <a:xfrm>
            <a:off x="838200" y="365125"/>
            <a:ext cx="10515600" cy="1325700"/>
          </a:xfrm>
          <a:prstGeom prst="rect">
            <a:avLst/>
          </a:prstGeom>
        </p:spPr>
        <p:txBody>
          <a:bodyPr anchorCtr="0" anchor="ctr" bIns="45700" lIns="91425" spcFirstLastPara="1" rIns="91425" wrap="square" tIns="45700">
            <a:normAutofit fontScale="90000"/>
          </a:bodyPr>
          <a:lstStyle/>
          <a:p>
            <a:pPr indent="0" lvl="0" marL="0" rtl="0" algn="l">
              <a:spcBef>
                <a:spcPts val="0"/>
              </a:spcBef>
              <a:spcAft>
                <a:spcPts val="0"/>
              </a:spcAft>
              <a:buNone/>
            </a:pPr>
            <a:r>
              <a:rPr lang="en-US"/>
              <a:t>Complex -</a:t>
            </a:r>
            <a:r>
              <a:rPr lang="en-US" sz="2622"/>
              <a:t>In addition to the area of the hard surface of the property and the diameter of the connecting pipe, the coefficients of different surfaces are also taken into account</a:t>
            </a:r>
            <a:endParaRPr sz="2622"/>
          </a:p>
        </p:txBody>
      </p:sp>
      <p:sp>
        <p:nvSpPr>
          <p:cNvPr id="145" name="Google Shape;145;gd7c00ff159_1_18"/>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fontScale="92500" lnSpcReduction="10000"/>
          </a:bodyPr>
          <a:lstStyle/>
          <a:p>
            <a:pPr indent="0" lvl="0" marL="0" marR="0" rtl="0" algn="l">
              <a:lnSpc>
                <a:spcPct val="90000"/>
              </a:lnSpc>
              <a:spcBef>
                <a:spcPts val="0"/>
              </a:spcBef>
              <a:spcAft>
                <a:spcPts val="0"/>
              </a:spcAft>
              <a:buNone/>
            </a:pPr>
            <a:r>
              <a:rPr lang="en-US" sz="2622" u="sng"/>
              <a:t>I component</a:t>
            </a:r>
            <a:r>
              <a:rPr lang="en-US" sz="2622"/>
              <a:t>: User fee, which is formed based on the amount of rainwater as follows:</a:t>
            </a:r>
            <a:endParaRPr sz="2622"/>
          </a:p>
          <a:p>
            <a:pPr indent="0" lvl="0" marL="0" marR="0" rtl="0" algn="l">
              <a:lnSpc>
                <a:spcPct val="90000"/>
              </a:lnSpc>
              <a:spcBef>
                <a:spcPts val="0"/>
              </a:spcBef>
              <a:spcAft>
                <a:spcPts val="0"/>
              </a:spcAft>
              <a:buNone/>
            </a:pPr>
            <a:r>
              <a:rPr lang="en-US" sz="2605">
                <a:solidFill>
                  <a:srgbClr val="202124"/>
                </a:solidFill>
                <a:highlight>
                  <a:srgbClr val="F8F9FA"/>
                </a:highlight>
              </a:rPr>
              <a:t>Q</a:t>
            </a:r>
            <a:r>
              <a:rPr baseline="-25000" lang="en-US" sz="2605">
                <a:solidFill>
                  <a:srgbClr val="202124"/>
                </a:solidFill>
                <a:highlight>
                  <a:srgbClr val="F8F9FA"/>
                </a:highlight>
              </a:rPr>
              <a:t>SV</a:t>
            </a:r>
            <a:r>
              <a:rPr lang="en-US" sz="2622"/>
              <a:t> = S × H x k		where</a:t>
            </a:r>
            <a:endParaRPr sz="2622"/>
          </a:p>
          <a:p>
            <a:pPr indent="0" lvl="0" marL="0" marR="0" rtl="0" algn="l">
              <a:lnSpc>
                <a:spcPct val="90000"/>
              </a:lnSpc>
              <a:spcBef>
                <a:spcPts val="0"/>
              </a:spcBef>
              <a:spcAft>
                <a:spcPts val="0"/>
              </a:spcAft>
              <a:buNone/>
            </a:pPr>
            <a:r>
              <a:t/>
            </a:r>
            <a:endParaRPr sz="2622"/>
          </a:p>
          <a:p>
            <a:pPr indent="0" lvl="0" marL="0" marR="0" rtl="0" algn="l">
              <a:lnSpc>
                <a:spcPct val="90000"/>
              </a:lnSpc>
              <a:spcBef>
                <a:spcPts val="0"/>
              </a:spcBef>
              <a:spcAft>
                <a:spcPts val="0"/>
              </a:spcAft>
              <a:buNone/>
            </a:pPr>
            <a:r>
              <a:rPr lang="en-US" sz="2605">
                <a:solidFill>
                  <a:srgbClr val="202124"/>
                </a:solidFill>
                <a:highlight>
                  <a:srgbClr val="F8F9FA"/>
                </a:highlight>
              </a:rPr>
              <a:t>Q</a:t>
            </a:r>
            <a:r>
              <a:rPr baseline="-25000" lang="en-US" sz="2605">
                <a:solidFill>
                  <a:srgbClr val="202124"/>
                </a:solidFill>
                <a:highlight>
                  <a:srgbClr val="F8F9FA"/>
                </a:highlight>
              </a:rPr>
              <a:t>SV</a:t>
            </a:r>
            <a:r>
              <a:rPr lang="en-US" sz="2622"/>
              <a:t> - the volume of rainwater discharged from the property (m3 / a)</a:t>
            </a:r>
            <a:endParaRPr sz="2622"/>
          </a:p>
          <a:p>
            <a:pPr indent="0" lvl="0" marL="0" marR="0" rtl="0" algn="l">
              <a:lnSpc>
                <a:spcPct val="90000"/>
              </a:lnSpc>
              <a:spcBef>
                <a:spcPts val="0"/>
              </a:spcBef>
              <a:spcAft>
                <a:spcPts val="0"/>
              </a:spcAft>
              <a:buNone/>
            </a:pPr>
            <a:r>
              <a:rPr lang="en-US" sz="2622"/>
              <a:t>S - an area of ​​the part of the property from which rainwater is discharged into thepublic sewerage system (m2)</a:t>
            </a:r>
            <a:endParaRPr sz="2622"/>
          </a:p>
          <a:p>
            <a:pPr indent="0" lvl="0" marL="0" marR="0" rtl="0" algn="l">
              <a:lnSpc>
                <a:spcPct val="90000"/>
              </a:lnSpc>
              <a:spcBef>
                <a:spcPts val="0"/>
              </a:spcBef>
              <a:spcAft>
                <a:spcPts val="0"/>
              </a:spcAft>
              <a:buNone/>
            </a:pPr>
            <a:r>
              <a:rPr lang="en-US" sz="2622"/>
              <a:t>H - annual rainfall (precipitation) per 1 m2 (eg as an average of previous periods based on the data of National Weather Service – 0.65 m).</a:t>
            </a:r>
            <a:endParaRPr sz="2622"/>
          </a:p>
          <a:p>
            <a:pPr indent="0" lvl="0" marL="0" marR="0" rtl="0" algn="l">
              <a:lnSpc>
                <a:spcPct val="90000"/>
              </a:lnSpc>
              <a:spcBef>
                <a:spcPts val="0"/>
              </a:spcBef>
              <a:spcAft>
                <a:spcPts val="0"/>
              </a:spcAft>
              <a:buNone/>
            </a:pPr>
            <a:r>
              <a:rPr lang="en-US" sz="2622"/>
              <a:t>k - weighted average coefficient of coating, of this part of the property from which rainwater is discharged into the sewerage system. It takes into account the permeability of different coatings (eg roofs and pavements - 100%, green roofs - 50%, areas with impregnation system - 10%, semi-permeable coatings - 50%, etc.)</a:t>
            </a:r>
            <a:endParaRPr sz="2622"/>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df0fc6e625_0_35"/>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Complex</a:t>
            </a:r>
            <a:endParaRPr/>
          </a:p>
        </p:txBody>
      </p:sp>
      <p:sp>
        <p:nvSpPr>
          <p:cNvPr id="152" name="Google Shape;152;gdf0fc6e625_0_35"/>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fontScale="92500" lnSpcReduction="20000"/>
          </a:bodyPr>
          <a:lstStyle/>
          <a:p>
            <a:pPr indent="0" lvl="0" marL="0" rtl="0" algn="l">
              <a:spcBef>
                <a:spcPts val="1000"/>
              </a:spcBef>
              <a:spcAft>
                <a:spcPts val="0"/>
              </a:spcAft>
              <a:buNone/>
            </a:pPr>
            <a:r>
              <a:rPr lang="en-US" u="sng"/>
              <a:t>II component</a:t>
            </a:r>
            <a:r>
              <a:rPr lang="en-US"/>
              <a:t>: Fee, which is formed based on the diameter of the connecting pipe (subscription fee):</a:t>
            </a:r>
            <a:endParaRPr/>
          </a:p>
          <a:p>
            <a:pPr indent="0" lvl="0" marL="0" rtl="0" algn="l">
              <a:spcBef>
                <a:spcPts val="1000"/>
              </a:spcBef>
              <a:spcAft>
                <a:spcPts val="0"/>
              </a:spcAft>
              <a:buNone/>
            </a:pPr>
            <a:r>
              <a:rPr lang="en-US"/>
              <a:t>US = (D</a:t>
            </a:r>
            <a:r>
              <a:rPr baseline="-25000" lang="en-US"/>
              <a:t>i</a:t>
            </a:r>
            <a:r>
              <a:rPr lang="en-US"/>
              <a:t> / 100) </a:t>
            </a:r>
            <a:r>
              <a:rPr baseline="30000" lang="en-US"/>
              <a:t>2</a:t>
            </a:r>
            <a:r>
              <a:rPr lang="en-US"/>
              <a:t> × K</a:t>
            </a:r>
            <a:endParaRPr/>
          </a:p>
          <a:p>
            <a:pPr indent="0" lvl="0" marL="0" rtl="0" algn="l">
              <a:spcBef>
                <a:spcPts val="1000"/>
              </a:spcBef>
              <a:spcAft>
                <a:spcPts val="0"/>
              </a:spcAft>
              <a:buNone/>
            </a:pPr>
            <a:r>
              <a:rPr lang="en-US"/>
              <a:t>(since at the same speed the capacity depends on the cross-sectional area, the diameter factor must depend on the square of the diameter of the connecting pipe)</a:t>
            </a:r>
            <a:endParaRPr/>
          </a:p>
          <a:p>
            <a:pPr indent="0" lvl="0" marL="0" rtl="0" algn="l">
              <a:spcBef>
                <a:spcPts val="1000"/>
              </a:spcBef>
              <a:spcAft>
                <a:spcPts val="0"/>
              </a:spcAft>
              <a:buNone/>
            </a:pPr>
            <a:r>
              <a:rPr lang="en-US"/>
              <a:t>where</a:t>
            </a:r>
            <a:endParaRPr/>
          </a:p>
          <a:p>
            <a:pPr indent="0" lvl="0" marL="0" rtl="0" algn="l">
              <a:spcBef>
                <a:spcPts val="1000"/>
              </a:spcBef>
              <a:spcAft>
                <a:spcPts val="0"/>
              </a:spcAft>
              <a:buNone/>
            </a:pPr>
            <a:r>
              <a:rPr lang="en-US"/>
              <a:t>D</a:t>
            </a:r>
            <a:r>
              <a:rPr baseline="-25000" lang="en-US"/>
              <a:t>i</a:t>
            </a:r>
            <a:r>
              <a:rPr lang="en-US"/>
              <a:t> - internal diameter of the connecting pipe (mm)</a:t>
            </a:r>
            <a:endParaRPr/>
          </a:p>
          <a:p>
            <a:pPr indent="0" lvl="0" marL="0" rtl="0" algn="l">
              <a:spcBef>
                <a:spcPts val="1000"/>
              </a:spcBef>
              <a:spcAft>
                <a:spcPts val="0"/>
              </a:spcAft>
              <a:buNone/>
            </a:pPr>
            <a:r>
              <a:rPr lang="en-US"/>
              <a:t>K - subscription fee coefficient (calculated by the water company, eur / (l / s))</a:t>
            </a:r>
            <a:endParaRPr/>
          </a:p>
          <a:p>
            <a:pPr indent="0" lvl="0" marL="0" rtl="0" algn="l">
              <a:spcBef>
                <a:spcPts val="100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gdf0fc6e625_0_41"/>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Clr>
                <a:schemeClr val="dk1"/>
              </a:buClr>
              <a:buSzPts val="1100"/>
              <a:buFont typeface="Arial"/>
              <a:buNone/>
            </a:pPr>
            <a:r>
              <a:rPr lang="en-US"/>
              <a:t>Complex</a:t>
            </a:r>
            <a:r>
              <a:rPr lang="en-US"/>
              <a:t> - assumptions, pros and cons</a:t>
            </a:r>
            <a:endParaRPr/>
          </a:p>
        </p:txBody>
      </p:sp>
      <p:sp>
        <p:nvSpPr>
          <p:cNvPr id="159" name="Google Shape;159;gdf0fc6e625_0_41"/>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fontScale="85000" lnSpcReduction="20000"/>
          </a:bodyPr>
          <a:lstStyle/>
          <a:p>
            <a:pPr indent="0" lvl="0" marL="0" rtl="0" algn="l">
              <a:spcBef>
                <a:spcPts val="1000"/>
              </a:spcBef>
              <a:spcAft>
                <a:spcPts val="0"/>
              </a:spcAft>
              <a:buNone/>
            </a:pPr>
            <a:r>
              <a:rPr lang="en-US" u="sng"/>
              <a:t>Assumptions (data)</a:t>
            </a:r>
            <a:r>
              <a:rPr lang="en-US"/>
              <a:t>:</a:t>
            </a:r>
            <a:endParaRPr/>
          </a:p>
          <a:p>
            <a:pPr indent="0" lvl="0" marL="0" rtl="0" algn="l">
              <a:spcBef>
                <a:spcPts val="1000"/>
              </a:spcBef>
              <a:spcAft>
                <a:spcPts val="0"/>
              </a:spcAft>
              <a:buNone/>
            </a:pPr>
            <a:r>
              <a:rPr lang="en-US"/>
              <a:t>- Customer database, in which  the built-up and paved area of each property connected to the stormwater sewer and the diameter of the connecting pipe is entered</a:t>
            </a:r>
            <a:endParaRPr/>
          </a:p>
          <a:p>
            <a:pPr indent="0" lvl="0" marL="0" rtl="0" algn="l">
              <a:spcBef>
                <a:spcPts val="1000"/>
              </a:spcBef>
              <a:spcAft>
                <a:spcPts val="0"/>
              </a:spcAft>
              <a:buNone/>
            </a:pPr>
            <a:r>
              <a:rPr lang="en-US"/>
              <a:t>- The water company keeps separate accounts for the subscription fee and the costs related to the usage fee</a:t>
            </a:r>
            <a:endParaRPr/>
          </a:p>
          <a:p>
            <a:pPr indent="0" lvl="0" marL="0" marR="0" rtl="0" algn="l">
              <a:lnSpc>
                <a:spcPct val="90000"/>
              </a:lnSpc>
              <a:spcBef>
                <a:spcPts val="1000"/>
              </a:spcBef>
              <a:spcAft>
                <a:spcPts val="0"/>
              </a:spcAft>
              <a:buNone/>
            </a:pPr>
            <a:r>
              <a:rPr lang="en-US" u="sng"/>
              <a:t>Cons:</a:t>
            </a:r>
            <a:endParaRPr u="sng"/>
          </a:p>
          <a:p>
            <a:pPr indent="0" lvl="0" marL="0" marR="0" rtl="0" algn="l">
              <a:lnSpc>
                <a:spcPct val="90000"/>
              </a:lnSpc>
              <a:spcBef>
                <a:spcPts val="1000"/>
              </a:spcBef>
              <a:spcAft>
                <a:spcPts val="0"/>
              </a:spcAft>
              <a:buNone/>
            </a:pPr>
            <a:r>
              <a:rPr lang="en-US"/>
              <a:t>- Relatively more difficult to implement and administer - more work on both database creation and management (more changes)</a:t>
            </a:r>
            <a:endParaRPr/>
          </a:p>
          <a:p>
            <a:pPr indent="0" lvl="0" marL="0" marR="0" rtl="0" algn="l">
              <a:lnSpc>
                <a:spcPct val="90000"/>
              </a:lnSpc>
              <a:spcBef>
                <a:spcPts val="1000"/>
              </a:spcBef>
              <a:spcAft>
                <a:spcPts val="0"/>
              </a:spcAft>
              <a:buNone/>
            </a:pPr>
            <a:r>
              <a:rPr lang="en-US"/>
              <a:t>- The need to develop a clearly understandable system of coating coefficients</a:t>
            </a:r>
            <a:endParaRPr/>
          </a:p>
          <a:p>
            <a:pPr indent="0" lvl="0" marL="0" marR="0" rtl="0" algn="l">
              <a:lnSpc>
                <a:spcPct val="90000"/>
              </a:lnSpc>
              <a:spcBef>
                <a:spcPts val="1000"/>
              </a:spcBef>
              <a:spcAft>
                <a:spcPts val="0"/>
              </a:spcAft>
              <a:buNone/>
            </a:pPr>
            <a:r>
              <a:rPr lang="en-US"/>
              <a:t>- It is more difficult for a water company to develop a (fair) amount of subscription fee and usage fee</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df0fc6e625_0_48"/>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Complex - assumptions, pros and cons</a:t>
            </a:r>
            <a:endParaRPr/>
          </a:p>
        </p:txBody>
      </p:sp>
      <p:sp>
        <p:nvSpPr>
          <p:cNvPr id="166" name="Google Shape;166;gdf0fc6e625_0_48"/>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fontScale="77500" lnSpcReduction="10000"/>
          </a:bodyPr>
          <a:lstStyle/>
          <a:p>
            <a:pPr indent="0" lvl="0" marL="0" marR="0" rtl="0" algn="l">
              <a:lnSpc>
                <a:spcPct val="90000"/>
              </a:lnSpc>
              <a:spcBef>
                <a:spcPts val="1000"/>
              </a:spcBef>
              <a:spcAft>
                <a:spcPts val="0"/>
              </a:spcAft>
              <a:buNone/>
            </a:pPr>
            <a:r>
              <a:rPr lang="en-US" u="sng"/>
              <a:t>Pros:</a:t>
            </a:r>
            <a:endParaRPr u="sng"/>
          </a:p>
          <a:p>
            <a:pPr indent="0" lvl="0" marL="0" marR="0" rtl="0" algn="l">
              <a:lnSpc>
                <a:spcPct val="90000"/>
              </a:lnSpc>
              <a:spcBef>
                <a:spcPts val="1000"/>
              </a:spcBef>
              <a:spcAft>
                <a:spcPts val="0"/>
              </a:spcAft>
              <a:buNone/>
            </a:pPr>
            <a:r>
              <a:rPr lang="en-US"/>
              <a:t>- Motivates property owners to reduce the share of covered areas (usage fee decreases)</a:t>
            </a:r>
            <a:endParaRPr/>
          </a:p>
          <a:p>
            <a:pPr indent="0" lvl="0" marL="0" marR="0" rtl="0" algn="l">
              <a:lnSpc>
                <a:spcPct val="90000"/>
              </a:lnSpc>
              <a:spcBef>
                <a:spcPts val="1000"/>
              </a:spcBef>
              <a:spcAft>
                <a:spcPts val="0"/>
              </a:spcAft>
              <a:buNone/>
            </a:pPr>
            <a:r>
              <a:rPr lang="en-US"/>
              <a:t>- Motivates more property owners to implement measures to reduce the current amount of rainwater and / or increase the residence time to eliminate rainwater from the property (tanks, ponds), (subscription fee decreases)</a:t>
            </a:r>
            <a:endParaRPr/>
          </a:p>
          <a:p>
            <a:pPr indent="0" lvl="0" marL="0" marR="0" rtl="0" algn="l">
              <a:lnSpc>
                <a:spcPct val="90000"/>
              </a:lnSpc>
              <a:spcBef>
                <a:spcPts val="1000"/>
              </a:spcBef>
              <a:spcAft>
                <a:spcPts val="0"/>
              </a:spcAft>
              <a:buNone/>
            </a:pPr>
            <a:r>
              <a:rPr lang="en-US"/>
              <a:t>- Motivates property owners to implement other measures to reduce the amount of rainwater in their property (reuse, impregnation - usage fee decreases)</a:t>
            </a:r>
            <a:endParaRPr/>
          </a:p>
          <a:p>
            <a:pPr indent="0" lvl="0" marL="0" marR="0" rtl="0" algn="l">
              <a:lnSpc>
                <a:spcPct val="90000"/>
              </a:lnSpc>
              <a:spcBef>
                <a:spcPts val="1000"/>
              </a:spcBef>
              <a:spcAft>
                <a:spcPts val="0"/>
              </a:spcAft>
              <a:buNone/>
            </a:pPr>
            <a:r>
              <a:rPr lang="en-US"/>
              <a:t>- Motivates and encourages property owners to implement various combined solutions (different coatings, impregnation options)</a:t>
            </a:r>
            <a:endParaRPr/>
          </a:p>
          <a:p>
            <a:pPr indent="0" lvl="0" marL="0" marR="0" rtl="0" algn="l">
              <a:lnSpc>
                <a:spcPct val="90000"/>
              </a:lnSpc>
              <a:spcBef>
                <a:spcPts val="1000"/>
              </a:spcBef>
              <a:spcAft>
                <a:spcPts val="0"/>
              </a:spcAft>
              <a:buNone/>
            </a:pPr>
            <a:r>
              <a:rPr lang="en-US"/>
              <a:t>- The maximum flow rate from the property depends on the diameter of the connection pipe and does not depend on the area and surface coverage of the property, which allows for better planning of the development of the stormwater system</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d7c00ff159_1_36"/>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What is suggested methodology</a:t>
            </a:r>
            <a:endParaRPr/>
          </a:p>
        </p:txBody>
      </p:sp>
      <p:sp>
        <p:nvSpPr>
          <p:cNvPr id="173" name="Google Shape;173;gd7c00ff159_1_36"/>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lnSpcReduction="10000"/>
          </a:bodyPr>
          <a:lstStyle/>
          <a:p>
            <a:pPr indent="0" lvl="0" marL="0" rtl="0" algn="l">
              <a:spcBef>
                <a:spcPts val="1000"/>
              </a:spcBef>
              <a:spcAft>
                <a:spcPts val="0"/>
              </a:spcAft>
              <a:buNone/>
            </a:pPr>
            <a:r>
              <a:rPr lang="en-US"/>
              <a:t>C</a:t>
            </a:r>
            <a:r>
              <a:rPr lang="en-US"/>
              <a:t>ity of Tallinn and/or water company currently do not have </a:t>
            </a:r>
            <a:endParaRPr/>
          </a:p>
          <a:p>
            <a:pPr indent="-342900" lvl="0" marL="457200" rtl="0" algn="l">
              <a:spcBef>
                <a:spcPts val="1000"/>
              </a:spcBef>
              <a:spcAft>
                <a:spcPts val="0"/>
              </a:spcAft>
              <a:buSzPts val="1800"/>
              <a:buChar char="-"/>
            </a:pPr>
            <a:r>
              <a:rPr lang="en-US"/>
              <a:t>an accurate overview of the stormwater customer base </a:t>
            </a:r>
            <a:endParaRPr/>
          </a:p>
          <a:p>
            <a:pPr indent="-342900" lvl="0" marL="457200" rtl="0" algn="l">
              <a:spcBef>
                <a:spcPts val="0"/>
              </a:spcBef>
              <a:spcAft>
                <a:spcPts val="0"/>
              </a:spcAft>
              <a:buSzPts val="1800"/>
              <a:buChar char="-"/>
            </a:pPr>
            <a:r>
              <a:rPr lang="en-US"/>
              <a:t>nor the parameters required to determine the stormwater fee </a:t>
            </a:r>
            <a:endParaRPr/>
          </a:p>
          <a:p>
            <a:pPr indent="0" lvl="0" marL="0" rtl="0" algn="l">
              <a:spcBef>
                <a:spcPts val="1000"/>
              </a:spcBef>
              <a:spcAft>
                <a:spcPts val="0"/>
              </a:spcAft>
              <a:buNone/>
            </a:pPr>
            <a:r>
              <a:rPr lang="en-US" u="sng"/>
              <a:t>the recommended is the “easy” methodology.</a:t>
            </a:r>
            <a:r>
              <a:rPr lang="en-US"/>
              <a:t> </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a:t>After the implementation of the rainwater fee, a more detailed database and overview of the service will be formed, and based on the received data, it will be possible to consider introducing differences into the existing system in the future.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d7c00ff159_1_43"/>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Current status</a:t>
            </a:r>
            <a:endParaRPr/>
          </a:p>
        </p:txBody>
      </p:sp>
      <p:sp>
        <p:nvSpPr>
          <p:cNvPr id="180" name="Google Shape;180;gd7c00ff159_1_43"/>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lang="en-US"/>
              <a:t>Tallinn City stormwater fee methodology and recommendations document is distributed to the responsible department leaders. </a:t>
            </a:r>
            <a:endParaRPr/>
          </a:p>
          <a:p>
            <a:pPr indent="0" lvl="0" marL="0" rtl="0" algn="l">
              <a:spcBef>
                <a:spcPts val="1000"/>
              </a:spcBef>
              <a:spcAft>
                <a:spcPts val="0"/>
              </a:spcAft>
              <a:buNone/>
            </a:pPr>
            <a:r>
              <a:rPr lang="en-US"/>
              <a:t>Currently, with the COVID-19 pandemic influence and approaching local elections (2021 autumn), Tallinn city has put the discussion on the stormwater fee establishment on hold.</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4"/>
          <p:cNvSpPr txBox="1"/>
          <p:nvPr>
            <p:ph type="title"/>
          </p:nvPr>
        </p:nvSpPr>
        <p:spPr>
          <a:xfrm>
            <a:off x="7041074" y="457200"/>
            <a:ext cx="4371000" cy="16002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3200"/>
              <a:buFont typeface="Calibri"/>
              <a:buNone/>
            </a:pPr>
            <a:r>
              <a:rPr lang="en-US"/>
              <a:t>Thank you for attention!</a:t>
            </a:r>
            <a:endParaRPr/>
          </a:p>
        </p:txBody>
      </p:sp>
      <p:sp>
        <p:nvSpPr>
          <p:cNvPr id="187" name="Google Shape;187;p4"/>
          <p:cNvSpPr txBox="1"/>
          <p:nvPr>
            <p:ph idx="1" type="body"/>
          </p:nvPr>
        </p:nvSpPr>
        <p:spPr>
          <a:xfrm>
            <a:off x="7041082" y="2057400"/>
            <a:ext cx="3932237" cy="370332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3"/>
          <p:cNvSpPr txBox="1"/>
          <p:nvPr>
            <p:ph type="title"/>
          </p:nvPr>
        </p:nvSpPr>
        <p:spPr>
          <a:xfrm>
            <a:off x="838200" y="79375"/>
            <a:ext cx="10515600" cy="7635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lt1"/>
              </a:buClr>
              <a:buSzPts val="6000"/>
              <a:buFont typeface="Calibri"/>
              <a:buNone/>
            </a:pPr>
            <a:r>
              <a:rPr lang="en-US"/>
              <a:t>Legal background</a:t>
            </a:r>
            <a:endParaRPr/>
          </a:p>
        </p:txBody>
      </p:sp>
      <p:sp>
        <p:nvSpPr>
          <p:cNvPr id="75" name="Google Shape;75;p3"/>
          <p:cNvSpPr txBox="1"/>
          <p:nvPr>
            <p:ph idx="1" type="body"/>
          </p:nvPr>
        </p:nvSpPr>
        <p:spPr>
          <a:xfrm>
            <a:off x="838200" y="1171575"/>
            <a:ext cx="10515600" cy="46389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3C82DA"/>
              </a:buClr>
              <a:buSzPts val="2400"/>
              <a:buNone/>
            </a:pPr>
            <a:r>
              <a:rPr lang="en-US"/>
              <a:t>Existing national legislation (</a:t>
            </a:r>
            <a:r>
              <a:rPr lang="en-US"/>
              <a:t>Public Water Supply and Sewerage Act</a:t>
            </a:r>
            <a:r>
              <a:rPr lang="en-US"/>
              <a:t>) allows to:</a:t>
            </a:r>
            <a:endParaRPr/>
          </a:p>
          <a:p>
            <a:pPr indent="-342900" lvl="0" marL="457200" rtl="0" algn="l">
              <a:lnSpc>
                <a:spcPct val="90000"/>
              </a:lnSpc>
              <a:spcBef>
                <a:spcPts val="0"/>
              </a:spcBef>
              <a:spcAft>
                <a:spcPts val="0"/>
              </a:spcAft>
              <a:buSzPts val="1800"/>
              <a:buChar char="-"/>
            </a:pPr>
            <a:r>
              <a:rPr lang="en-US"/>
              <a:t>take a fee for drainage and </a:t>
            </a:r>
            <a:r>
              <a:rPr lang="en-US"/>
              <a:t>treatment</a:t>
            </a:r>
            <a:r>
              <a:rPr lang="en-US"/>
              <a:t> of the stormwater</a:t>
            </a:r>
            <a:endParaRPr/>
          </a:p>
          <a:p>
            <a:pPr indent="-342900" lvl="0" marL="457200" rtl="0" algn="l">
              <a:lnSpc>
                <a:spcPct val="90000"/>
              </a:lnSpc>
              <a:spcBef>
                <a:spcPts val="0"/>
              </a:spcBef>
              <a:spcAft>
                <a:spcPts val="0"/>
              </a:spcAft>
              <a:buSzPts val="1800"/>
              <a:buChar char="-"/>
            </a:pPr>
            <a:r>
              <a:rPr lang="en-US"/>
              <a:t>subscription fee</a:t>
            </a:r>
            <a:endParaRPr/>
          </a:p>
          <a:p>
            <a:pPr indent="0" lvl="0" marL="0" rtl="0" algn="l">
              <a:lnSpc>
                <a:spcPct val="90000"/>
              </a:lnSpc>
              <a:spcBef>
                <a:spcPts val="0"/>
              </a:spcBef>
              <a:spcAft>
                <a:spcPts val="0"/>
              </a:spcAft>
              <a:buNone/>
            </a:pPr>
            <a:r>
              <a:t/>
            </a:r>
            <a:endParaRPr/>
          </a:p>
          <a:p>
            <a:pPr indent="0" lvl="0" marL="0" rtl="0" algn="l">
              <a:lnSpc>
                <a:spcPct val="90000"/>
              </a:lnSpc>
              <a:spcBef>
                <a:spcPts val="0"/>
              </a:spcBef>
              <a:spcAft>
                <a:spcPts val="0"/>
              </a:spcAft>
              <a:buNone/>
            </a:pPr>
            <a:r>
              <a:rPr lang="en-US"/>
              <a:t>There are several criterias how the fee has to be set up:</a:t>
            </a:r>
            <a:endParaRPr/>
          </a:p>
          <a:p>
            <a:pPr indent="-342900" lvl="0" marL="457200" rtl="0" algn="l">
              <a:lnSpc>
                <a:spcPct val="90000"/>
              </a:lnSpc>
              <a:spcBef>
                <a:spcPts val="0"/>
              </a:spcBef>
              <a:spcAft>
                <a:spcPts val="0"/>
              </a:spcAft>
              <a:buSzPts val="1800"/>
              <a:buChar char="-"/>
            </a:pPr>
            <a:r>
              <a:rPr lang="en-US"/>
              <a:t>dependance from the pollution level of the water</a:t>
            </a:r>
            <a:endParaRPr/>
          </a:p>
          <a:p>
            <a:pPr indent="-342900" lvl="0" marL="457200" rtl="0" algn="l">
              <a:lnSpc>
                <a:spcPct val="90000"/>
              </a:lnSpc>
              <a:spcBef>
                <a:spcPts val="0"/>
              </a:spcBef>
              <a:spcAft>
                <a:spcPts val="0"/>
              </a:spcAft>
              <a:buSzPts val="1800"/>
              <a:buChar char="-"/>
            </a:pPr>
            <a:r>
              <a:rPr lang="en-US"/>
              <a:t>no discriminatory for different clients</a:t>
            </a:r>
            <a:endParaRPr/>
          </a:p>
          <a:p>
            <a:pPr indent="0" lvl="0" marL="0" rtl="0" algn="l">
              <a:lnSpc>
                <a:spcPct val="90000"/>
              </a:lnSpc>
              <a:spcBef>
                <a:spcPts val="0"/>
              </a:spcBef>
              <a:spcAft>
                <a:spcPts val="0"/>
              </a:spcAft>
              <a:buNone/>
            </a:pPr>
            <a:r>
              <a:t/>
            </a:r>
            <a:endParaRPr/>
          </a:p>
          <a:p>
            <a:pPr indent="0" lvl="0" marL="0" rtl="0" algn="l">
              <a:lnSpc>
                <a:spcPct val="90000"/>
              </a:lnSpc>
              <a:spcBef>
                <a:spcPts val="0"/>
              </a:spcBef>
              <a:spcAft>
                <a:spcPts val="0"/>
              </a:spcAft>
              <a:buNone/>
            </a:pPr>
            <a:r>
              <a:rPr lang="en-US"/>
              <a:t>Tallinn has additionally rules for the use of the public water supply and sewerage system</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gdbd4ed10f0_0_0"/>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Tallinn stormwater strategy 2030</a:t>
            </a:r>
            <a:endParaRPr/>
          </a:p>
        </p:txBody>
      </p:sp>
      <p:sp>
        <p:nvSpPr>
          <p:cNvPr id="82" name="Google Shape;82;gdbd4ed10f0_0_0"/>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lnSpcReduction="10000"/>
          </a:bodyPr>
          <a:lstStyle/>
          <a:p>
            <a:pPr indent="-342900" lvl="0" marL="457200" rtl="0" algn="l">
              <a:spcBef>
                <a:spcPts val="1000"/>
              </a:spcBef>
              <a:spcAft>
                <a:spcPts val="0"/>
              </a:spcAft>
              <a:buSzPts val="1800"/>
              <a:buChar char="-"/>
            </a:pPr>
            <a:r>
              <a:rPr lang="en-US"/>
              <a:t>Adopted in June 2012</a:t>
            </a:r>
            <a:endParaRPr/>
          </a:p>
          <a:p>
            <a:pPr indent="-342900" lvl="0" marL="457200" rtl="0" algn="l">
              <a:spcBef>
                <a:spcPts val="0"/>
              </a:spcBef>
              <a:spcAft>
                <a:spcPts val="0"/>
              </a:spcAft>
              <a:buSzPts val="1800"/>
              <a:buChar char="-"/>
            </a:pPr>
            <a:r>
              <a:rPr lang="en-US"/>
              <a:t>Aim is to develop holistic stormwater management in Tallinn, including principles for stormwater treatment so that the influences to the environment are minimised</a:t>
            </a:r>
            <a:endParaRPr/>
          </a:p>
          <a:p>
            <a:pPr indent="0" lvl="0" marL="0" rtl="0" algn="l">
              <a:spcBef>
                <a:spcPts val="1000"/>
              </a:spcBef>
              <a:spcAft>
                <a:spcPts val="0"/>
              </a:spcAft>
              <a:buNone/>
            </a:pPr>
            <a:r>
              <a:rPr lang="en-US"/>
              <a:t>Stormwater problems in Tallinn include</a:t>
            </a:r>
            <a:endParaRPr/>
          </a:p>
          <a:p>
            <a:pPr indent="-342900" lvl="0" marL="457200" rtl="0" algn="l">
              <a:spcBef>
                <a:spcPts val="1000"/>
              </a:spcBef>
              <a:spcAft>
                <a:spcPts val="0"/>
              </a:spcAft>
              <a:buSzPts val="1800"/>
              <a:buChar char="-"/>
            </a:pPr>
            <a:r>
              <a:rPr lang="en-US"/>
              <a:t>the area with hard surface is increasing</a:t>
            </a:r>
            <a:endParaRPr/>
          </a:p>
          <a:p>
            <a:pPr indent="-342900" lvl="0" marL="457200" rtl="0" algn="l">
              <a:spcBef>
                <a:spcPts val="0"/>
              </a:spcBef>
              <a:spcAft>
                <a:spcPts val="0"/>
              </a:spcAft>
              <a:buSzPts val="1800"/>
              <a:buChar char="-"/>
            </a:pPr>
            <a:r>
              <a:rPr lang="en-US"/>
              <a:t>treatment capability to deal with increased short-term rainfalls</a:t>
            </a:r>
            <a:endParaRPr/>
          </a:p>
          <a:p>
            <a:pPr indent="-342900" lvl="0" marL="457200" rtl="0" algn="l">
              <a:spcBef>
                <a:spcPts val="0"/>
              </a:spcBef>
              <a:spcAft>
                <a:spcPts val="0"/>
              </a:spcAft>
              <a:buSzPts val="1800"/>
              <a:buChar char="-"/>
            </a:pPr>
            <a:r>
              <a:rPr lang="en-US"/>
              <a:t>big share of the </a:t>
            </a:r>
            <a:r>
              <a:rPr lang="en-US"/>
              <a:t>shared sewerage</a:t>
            </a:r>
            <a:endParaRPr/>
          </a:p>
          <a:p>
            <a:pPr indent="-342900" lvl="0" marL="457200" rtl="0" algn="l">
              <a:spcBef>
                <a:spcPts val="0"/>
              </a:spcBef>
              <a:spcAft>
                <a:spcPts val="0"/>
              </a:spcAft>
              <a:buSzPts val="1800"/>
              <a:buChar char="-"/>
            </a:pPr>
            <a:r>
              <a:rPr lang="en-US"/>
              <a:t>stormwater fee is </a:t>
            </a:r>
            <a:r>
              <a:rPr lang="en-US"/>
              <a:t>paid</a:t>
            </a:r>
            <a:r>
              <a:rPr lang="en-US"/>
              <a:t> by city and does not motivate property owners to deal with stormwater in their property</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gd7c00ff159_1_0"/>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Examples from other countries/ cities</a:t>
            </a:r>
            <a:endParaRPr/>
          </a:p>
        </p:txBody>
      </p:sp>
      <p:sp>
        <p:nvSpPr>
          <p:cNvPr id="89" name="Google Shape;89;gd7c00ff159_1_0"/>
          <p:cNvSpPr txBox="1"/>
          <p:nvPr>
            <p:ph idx="1" type="body"/>
          </p:nvPr>
        </p:nvSpPr>
        <p:spPr>
          <a:xfrm>
            <a:off x="838200" y="1690825"/>
            <a:ext cx="10515600" cy="4336500"/>
          </a:xfrm>
          <a:prstGeom prst="rect">
            <a:avLst/>
          </a:prstGeom>
        </p:spPr>
        <p:txBody>
          <a:bodyPr anchorCtr="0" anchor="t" bIns="45700" lIns="91425" spcFirstLastPara="1" rIns="91425" wrap="square" tIns="45700">
            <a:normAutofit lnSpcReduction="10000"/>
          </a:bodyPr>
          <a:lstStyle/>
          <a:p>
            <a:pPr indent="0" lvl="0" marL="0" rtl="0" algn="l">
              <a:spcBef>
                <a:spcPts val="1000"/>
              </a:spcBef>
              <a:spcAft>
                <a:spcPts val="0"/>
              </a:spcAft>
              <a:buNone/>
            </a:pPr>
            <a:r>
              <a:rPr b="1" lang="en-US"/>
              <a:t>Berlin</a:t>
            </a:r>
            <a:r>
              <a:rPr lang="en-US"/>
              <a:t> - tarifs are based on the previous period data and is calculated per square meter of built-up or hard surface from which stormwater is discharged into the public sewer. Different criterias for different surface types</a:t>
            </a:r>
            <a:endParaRPr/>
          </a:p>
          <a:p>
            <a:pPr indent="0" lvl="0" marL="0" rtl="0" algn="l">
              <a:spcBef>
                <a:spcPts val="1000"/>
              </a:spcBef>
              <a:spcAft>
                <a:spcPts val="0"/>
              </a:spcAft>
              <a:buNone/>
            </a:pPr>
            <a:r>
              <a:rPr b="1" lang="en-US"/>
              <a:t>Helsinki</a:t>
            </a:r>
            <a:r>
              <a:rPr lang="en-US"/>
              <a:t> - there is basic fee that is depending on the type of the property and area of the building</a:t>
            </a:r>
            <a:endParaRPr/>
          </a:p>
          <a:p>
            <a:pPr indent="0" lvl="0" marL="0" rtl="0" algn="l">
              <a:spcBef>
                <a:spcPts val="1000"/>
              </a:spcBef>
              <a:spcAft>
                <a:spcPts val="0"/>
              </a:spcAft>
              <a:buNone/>
            </a:pPr>
            <a:r>
              <a:rPr b="1" lang="en-US"/>
              <a:t>Põlva</a:t>
            </a:r>
            <a:r>
              <a:rPr lang="en-US"/>
              <a:t> - Based on the client wish the stormwater is measured and payment is done based on that. If the measurement is not wished by the client then there are different calculation formulas. Formulas include also area of the hard surface</a:t>
            </a:r>
            <a:endParaRPr/>
          </a:p>
          <a:p>
            <a:pPr indent="0" lvl="0" marL="0" rtl="0" algn="l">
              <a:spcBef>
                <a:spcPts val="1000"/>
              </a:spcBef>
              <a:spcAft>
                <a:spcPts val="0"/>
              </a:spcAft>
              <a:buNone/>
            </a:pPr>
            <a:r>
              <a:rPr lang="en-US"/>
              <a:t>	</a:t>
            </a:r>
            <a:r>
              <a:rPr i="1" lang="en-US" sz="2300"/>
              <a:t>In Estonia additionally Narva and Kunda have stormwater fee</a:t>
            </a:r>
            <a:endParaRPr i="1" sz="23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gd7c00ff159_1_24"/>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Motivation components</a:t>
            </a:r>
            <a:endParaRPr/>
          </a:p>
        </p:txBody>
      </p:sp>
      <p:sp>
        <p:nvSpPr>
          <p:cNvPr id="96" name="Google Shape;96;gd7c00ff159_1_24"/>
          <p:cNvSpPr txBox="1"/>
          <p:nvPr>
            <p:ph idx="1" type="body"/>
          </p:nvPr>
        </p:nvSpPr>
        <p:spPr>
          <a:xfrm>
            <a:off x="838200" y="1798850"/>
            <a:ext cx="10515600" cy="38403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rPr lang="en-US"/>
              <a:t>This component should motivate property owners to deal with stormwater at place and to use various sustainable solutions</a:t>
            </a:r>
            <a:endParaRPr/>
          </a:p>
          <a:p>
            <a:pPr indent="-342900" lvl="0" marL="457200" rtl="0" algn="l">
              <a:spcBef>
                <a:spcPts val="1000"/>
              </a:spcBef>
              <a:spcAft>
                <a:spcPts val="0"/>
              </a:spcAft>
              <a:buSzPts val="1800"/>
              <a:buChar char="-"/>
            </a:pPr>
            <a:r>
              <a:rPr lang="en-US"/>
              <a:t>collection and usage of the stormwater at the property (watering, if possible also as domestic water (toilets)</a:t>
            </a:r>
            <a:endParaRPr/>
          </a:p>
          <a:p>
            <a:pPr indent="0" lvl="0" marL="457200" rtl="0" algn="l">
              <a:spcBef>
                <a:spcPts val="1000"/>
              </a:spcBef>
              <a:spcAft>
                <a:spcPts val="0"/>
              </a:spcAft>
              <a:buNone/>
            </a:pPr>
            <a:r>
              <a:t/>
            </a:r>
            <a:endParaRPr/>
          </a:p>
          <a:p>
            <a:pPr indent="-342900" lvl="0" marL="457200" rtl="0" algn="l">
              <a:spcBef>
                <a:spcPts val="1000"/>
              </a:spcBef>
              <a:spcAft>
                <a:spcPts val="0"/>
              </a:spcAft>
              <a:buSzPts val="1800"/>
              <a:buChar char="-"/>
            </a:pPr>
            <a:r>
              <a:rPr lang="en-US"/>
              <a:t>to prevent stormwater run-off as much as possible (green areas)</a:t>
            </a:r>
            <a:endParaRPr/>
          </a:p>
          <a:p>
            <a:pPr indent="0" lvl="0" marL="457200" rtl="0" algn="l">
              <a:spcBef>
                <a:spcPts val="1000"/>
              </a:spcBef>
              <a:spcAft>
                <a:spcPts val="0"/>
              </a:spcAft>
              <a:buNone/>
            </a:pPr>
            <a:r>
              <a:t/>
            </a:r>
            <a:endParaRPr/>
          </a:p>
          <a:p>
            <a:pPr indent="-342900" lvl="0" marL="457200" rtl="0" algn="l">
              <a:spcBef>
                <a:spcPts val="1000"/>
              </a:spcBef>
              <a:spcAft>
                <a:spcPts val="0"/>
              </a:spcAft>
              <a:buSzPts val="1800"/>
              <a:buChar char="-"/>
            </a:pPr>
            <a:r>
              <a:rPr lang="en-US"/>
              <a:t>to prolong the stormwater collection time (ditches)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gd7c00ff159_1_30"/>
          <p:cNvSpPr txBox="1"/>
          <p:nvPr>
            <p:ph type="title"/>
          </p:nvPr>
        </p:nvSpPr>
        <p:spPr>
          <a:xfrm>
            <a:off x="838200" y="0"/>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Principles of the methodology</a:t>
            </a:r>
            <a:endParaRPr/>
          </a:p>
        </p:txBody>
      </p:sp>
      <p:sp>
        <p:nvSpPr>
          <p:cNvPr id="103" name="Google Shape;103;gd7c00ff159_1_30"/>
          <p:cNvSpPr txBox="1"/>
          <p:nvPr>
            <p:ph idx="1" type="body"/>
          </p:nvPr>
        </p:nvSpPr>
        <p:spPr>
          <a:xfrm>
            <a:off x="401825" y="1325700"/>
            <a:ext cx="10952100" cy="4661400"/>
          </a:xfrm>
          <a:prstGeom prst="rect">
            <a:avLst/>
          </a:prstGeom>
        </p:spPr>
        <p:txBody>
          <a:bodyPr anchorCtr="0" anchor="t" bIns="45700" lIns="91425" spcFirstLastPara="1" rIns="91425" wrap="square" tIns="45700">
            <a:normAutofit fontScale="70000" lnSpcReduction="10000"/>
          </a:bodyPr>
          <a:lstStyle/>
          <a:p>
            <a:pPr indent="-325816" lvl="0" marL="457200" rtl="0" algn="l">
              <a:spcBef>
                <a:spcPts val="1000"/>
              </a:spcBef>
              <a:spcAft>
                <a:spcPts val="0"/>
              </a:spcAft>
              <a:buSzPct val="68623"/>
              <a:buChar char="-"/>
            </a:pPr>
            <a:r>
              <a:rPr lang="en-US" sz="3187"/>
              <a:t>T</a:t>
            </a:r>
            <a:r>
              <a:rPr lang="en-US" sz="3187"/>
              <a:t>he stormwater system service is provided by a water company operating in the area</a:t>
            </a:r>
            <a:endParaRPr sz="3187"/>
          </a:p>
          <a:p>
            <a:pPr indent="0" lvl="0" marL="0" rtl="0" algn="l">
              <a:spcBef>
                <a:spcPts val="1000"/>
              </a:spcBef>
              <a:spcAft>
                <a:spcPts val="0"/>
              </a:spcAft>
              <a:buNone/>
            </a:pPr>
            <a:r>
              <a:t/>
            </a:r>
            <a:endParaRPr sz="529"/>
          </a:p>
          <a:p>
            <a:pPr indent="-308610" lvl="0" marL="457200" rtl="0" algn="l">
              <a:spcBef>
                <a:spcPts val="1000"/>
              </a:spcBef>
              <a:spcAft>
                <a:spcPts val="0"/>
              </a:spcAft>
              <a:buSzPct val="56477"/>
              <a:buChar char="-"/>
            </a:pPr>
            <a:r>
              <a:rPr lang="en-US" sz="3187"/>
              <a:t>The stormwater fee is calculated in the stormwater service area based on the water companies costs for providing the service</a:t>
            </a:r>
            <a:endParaRPr/>
          </a:p>
          <a:p>
            <a:pPr indent="0" lvl="0" marL="457200" rtl="0" algn="l">
              <a:spcBef>
                <a:spcPts val="1000"/>
              </a:spcBef>
              <a:spcAft>
                <a:spcPts val="0"/>
              </a:spcAft>
              <a:buNone/>
            </a:pPr>
            <a:r>
              <a:t/>
            </a:r>
            <a:endParaRPr sz="550"/>
          </a:p>
          <a:p>
            <a:pPr indent="-308610" lvl="0" marL="457200" rtl="0" algn="l">
              <a:spcBef>
                <a:spcPts val="1000"/>
              </a:spcBef>
              <a:spcAft>
                <a:spcPts val="0"/>
              </a:spcAft>
              <a:buSzPct val="56477"/>
              <a:buChar char="-"/>
            </a:pPr>
            <a:r>
              <a:rPr lang="en-US" sz="3187"/>
              <a:t>Stormwater fees are calculated based on the amount of </a:t>
            </a:r>
            <a:r>
              <a:rPr lang="en-US" sz="3187"/>
              <a:t>stormwater</a:t>
            </a:r>
            <a:r>
              <a:rPr lang="en-US" sz="3187"/>
              <a:t> from properties, public roads, streets or by estimated flow amounts</a:t>
            </a:r>
            <a:endParaRPr/>
          </a:p>
          <a:p>
            <a:pPr indent="0" lvl="0" marL="457200" rtl="0" algn="l">
              <a:spcBef>
                <a:spcPts val="1000"/>
              </a:spcBef>
              <a:spcAft>
                <a:spcPts val="0"/>
              </a:spcAft>
              <a:buNone/>
            </a:pPr>
            <a:r>
              <a:t/>
            </a:r>
            <a:endParaRPr sz="550"/>
          </a:p>
          <a:p>
            <a:pPr indent="-308610" lvl="0" marL="457200" rtl="0" algn="l">
              <a:spcBef>
                <a:spcPts val="1000"/>
              </a:spcBef>
              <a:spcAft>
                <a:spcPts val="0"/>
              </a:spcAft>
              <a:buSzPct val="56477"/>
              <a:buChar char="-"/>
            </a:pPr>
            <a:r>
              <a:rPr lang="en-US" sz="3187"/>
              <a:t>Stormwater charges are calculated according to the same principles for both separate and shared sewerage </a:t>
            </a:r>
            <a:r>
              <a:rPr lang="en-US" sz="3187"/>
              <a:t>co</a:t>
            </a:r>
            <a:r>
              <a:rPr lang="en-US" sz="3187"/>
              <a:t>vered area</a:t>
            </a:r>
            <a:endParaRPr/>
          </a:p>
          <a:p>
            <a:pPr indent="0" lvl="0" marL="457200" rtl="0" algn="l">
              <a:spcBef>
                <a:spcPts val="1000"/>
              </a:spcBef>
              <a:spcAft>
                <a:spcPts val="0"/>
              </a:spcAft>
              <a:buNone/>
            </a:pPr>
            <a:r>
              <a:t/>
            </a:r>
            <a:endParaRPr sz="600"/>
          </a:p>
          <a:p>
            <a:pPr indent="-308610" lvl="0" marL="457200" rtl="0" algn="l">
              <a:spcBef>
                <a:spcPts val="1000"/>
              </a:spcBef>
              <a:spcAft>
                <a:spcPts val="0"/>
              </a:spcAft>
              <a:buSzPct val="56477"/>
              <a:buChar char="-"/>
            </a:pPr>
            <a:r>
              <a:rPr lang="en-US" sz="3187"/>
              <a:t>The stormwater fee is paid by all properties in the stormwater service area of the water company or by owners of public roads, streets, squares who discharge rainwater to sewerage system</a:t>
            </a:r>
            <a:endParaRPr/>
          </a:p>
          <a:p>
            <a:pPr indent="0" lvl="0" marL="457200" rtl="0" algn="l">
              <a:spcBef>
                <a:spcPts val="1000"/>
              </a:spcBef>
              <a:spcAft>
                <a:spcPts val="0"/>
              </a:spcAft>
              <a:buNone/>
            </a:pPr>
            <a:r>
              <a:t/>
            </a:r>
            <a:endParaRPr sz="700"/>
          </a:p>
          <a:p>
            <a:pPr indent="-308610" lvl="0" marL="457200" rtl="0" algn="l">
              <a:spcBef>
                <a:spcPts val="1000"/>
              </a:spcBef>
              <a:spcAft>
                <a:spcPts val="0"/>
              </a:spcAft>
              <a:buSzPct val="56477"/>
              <a:buChar char="-"/>
            </a:pPr>
            <a:r>
              <a:rPr lang="en-US" sz="3187"/>
              <a:t>The local government pays the stormwater fee for public roads, streets and square</a:t>
            </a:r>
            <a:r>
              <a:rPr lang="en-US"/>
              <a:t>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gd7c00ff159_1_6"/>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“Easy” - </a:t>
            </a:r>
            <a:r>
              <a:rPr lang="en-US" sz="2800"/>
              <a:t>Only the area with a hard surface of the property is considered when determining the stormwater fee</a:t>
            </a:r>
            <a:endParaRPr/>
          </a:p>
        </p:txBody>
      </p:sp>
      <p:sp>
        <p:nvSpPr>
          <p:cNvPr id="110" name="Google Shape;110;gd7c00ff159_1_6"/>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a:bodyPr>
          <a:lstStyle/>
          <a:p>
            <a:pPr indent="0" lvl="0" marL="0" rtl="0" algn="just">
              <a:lnSpc>
                <a:spcPct val="115000"/>
              </a:lnSpc>
              <a:spcBef>
                <a:spcPts val="1200"/>
              </a:spcBef>
              <a:spcAft>
                <a:spcPts val="0"/>
              </a:spcAft>
              <a:buClr>
                <a:schemeClr val="dk1"/>
              </a:buClr>
              <a:buSzPts val="1100"/>
              <a:buFont typeface="Arial"/>
              <a:buNone/>
            </a:pPr>
            <a:r>
              <a:rPr b="1" lang="en-US" sz="2400">
                <a:latin typeface="Arial"/>
                <a:ea typeface="Arial"/>
                <a:cs typeface="Arial"/>
                <a:sym typeface="Arial"/>
              </a:rPr>
              <a:t>Q</a:t>
            </a:r>
            <a:r>
              <a:rPr b="1" baseline="-25000" lang="en-US" sz="2400">
                <a:latin typeface="Arial"/>
                <a:ea typeface="Arial"/>
                <a:cs typeface="Arial"/>
                <a:sym typeface="Arial"/>
              </a:rPr>
              <a:t>SV</a:t>
            </a:r>
            <a:r>
              <a:rPr b="1" lang="en-US" sz="2400">
                <a:latin typeface="Arial"/>
                <a:ea typeface="Arial"/>
                <a:cs typeface="Arial"/>
                <a:sym typeface="Arial"/>
              </a:rPr>
              <a:t> = S</a:t>
            </a:r>
            <a:r>
              <a:rPr b="1" baseline="-25000" lang="en-US" sz="2400">
                <a:latin typeface="Arial"/>
                <a:ea typeface="Arial"/>
                <a:cs typeface="Arial"/>
                <a:sym typeface="Arial"/>
              </a:rPr>
              <a:t>K</a:t>
            </a:r>
            <a:r>
              <a:rPr b="1" lang="en-US" sz="2400">
                <a:latin typeface="Arial"/>
                <a:ea typeface="Arial"/>
                <a:cs typeface="Arial"/>
                <a:sym typeface="Arial"/>
              </a:rPr>
              <a:t> × H</a:t>
            </a:r>
            <a:endParaRPr b="1" sz="2400">
              <a:latin typeface="Arial"/>
              <a:ea typeface="Arial"/>
              <a:cs typeface="Arial"/>
              <a:sym typeface="Arial"/>
            </a:endParaRPr>
          </a:p>
          <a:p>
            <a:pPr indent="444500" lvl="0" marL="0" rtl="0" algn="just">
              <a:lnSpc>
                <a:spcPct val="115000"/>
              </a:lnSpc>
              <a:spcBef>
                <a:spcPts val="1200"/>
              </a:spcBef>
              <a:spcAft>
                <a:spcPts val="0"/>
              </a:spcAft>
              <a:buClr>
                <a:schemeClr val="dk1"/>
              </a:buClr>
              <a:buSzPts val="1100"/>
              <a:buFont typeface="Arial"/>
              <a:buNone/>
            </a:pPr>
            <a:r>
              <a:rPr lang="en-US" sz="2400">
                <a:latin typeface="Arial"/>
                <a:ea typeface="Arial"/>
                <a:cs typeface="Arial"/>
                <a:sym typeface="Arial"/>
              </a:rPr>
              <a:t>where</a:t>
            </a:r>
            <a:endParaRPr sz="2400">
              <a:latin typeface="Arial"/>
              <a:ea typeface="Arial"/>
              <a:cs typeface="Arial"/>
              <a:sym typeface="Arial"/>
            </a:endParaRPr>
          </a:p>
          <a:p>
            <a:pPr indent="444500" lvl="0" marL="0" rtl="0" algn="just">
              <a:lnSpc>
                <a:spcPct val="115000"/>
              </a:lnSpc>
              <a:spcBef>
                <a:spcPts val="1200"/>
              </a:spcBef>
              <a:spcAft>
                <a:spcPts val="0"/>
              </a:spcAft>
              <a:buClr>
                <a:schemeClr val="dk1"/>
              </a:buClr>
              <a:buSzPts val="1100"/>
              <a:buFont typeface="Arial"/>
              <a:buNone/>
            </a:pPr>
            <a:r>
              <a:rPr lang="en-US" sz="2400">
                <a:latin typeface="Arial"/>
                <a:ea typeface="Arial"/>
                <a:cs typeface="Arial"/>
                <a:sym typeface="Arial"/>
              </a:rPr>
              <a:t>Q</a:t>
            </a:r>
            <a:r>
              <a:rPr baseline="-25000" lang="en-US" sz="2400">
                <a:latin typeface="Arial"/>
                <a:ea typeface="Arial"/>
                <a:cs typeface="Arial"/>
                <a:sym typeface="Arial"/>
              </a:rPr>
              <a:t>SV</a:t>
            </a:r>
            <a:r>
              <a:rPr lang="en-US" sz="2400">
                <a:latin typeface="Arial"/>
                <a:ea typeface="Arial"/>
                <a:cs typeface="Arial"/>
                <a:sym typeface="Arial"/>
              </a:rPr>
              <a:t> - the volume of rainwater discharged from the property (m</a:t>
            </a:r>
            <a:r>
              <a:rPr baseline="30000" lang="en-US" sz="2400">
                <a:latin typeface="Arial"/>
                <a:ea typeface="Arial"/>
                <a:cs typeface="Arial"/>
                <a:sym typeface="Arial"/>
              </a:rPr>
              <a:t>3 </a:t>
            </a:r>
            <a:r>
              <a:rPr lang="en-US" sz="2400">
                <a:latin typeface="Arial"/>
                <a:ea typeface="Arial"/>
                <a:cs typeface="Arial"/>
                <a:sym typeface="Arial"/>
              </a:rPr>
              <a:t>/a)</a:t>
            </a:r>
            <a:endParaRPr sz="2400">
              <a:latin typeface="Arial"/>
              <a:ea typeface="Arial"/>
              <a:cs typeface="Arial"/>
              <a:sym typeface="Arial"/>
            </a:endParaRPr>
          </a:p>
          <a:p>
            <a:pPr indent="0" lvl="0" marL="444500" rtl="0" algn="just">
              <a:lnSpc>
                <a:spcPct val="115000"/>
              </a:lnSpc>
              <a:spcBef>
                <a:spcPts val="0"/>
              </a:spcBef>
              <a:spcAft>
                <a:spcPts val="0"/>
              </a:spcAft>
              <a:buNone/>
            </a:pPr>
            <a:r>
              <a:rPr lang="en-US" sz="2400">
                <a:latin typeface="Arial"/>
                <a:ea typeface="Arial"/>
                <a:cs typeface="Arial"/>
                <a:sym typeface="Arial"/>
              </a:rPr>
              <a:t>S</a:t>
            </a:r>
            <a:r>
              <a:rPr baseline="-25000" lang="en-US" sz="2400">
                <a:latin typeface="Arial"/>
                <a:ea typeface="Arial"/>
                <a:cs typeface="Arial"/>
                <a:sym typeface="Arial"/>
              </a:rPr>
              <a:t>K </a:t>
            </a:r>
            <a:r>
              <a:rPr lang="en-US" sz="2400">
                <a:latin typeface="Arial"/>
                <a:ea typeface="Arial"/>
                <a:cs typeface="Arial"/>
                <a:sym typeface="Arial"/>
              </a:rPr>
              <a:t>- area of ​​built-up and paved surfaces of the property, from which rainwater is directed to the public sewerage system (m</a:t>
            </a:r>
            <a:r>
              <a:rPr baseline="30000" lang="en-US" sz="2400">
                <a:latin typeface="Arial"/>
                <a:ea typeface="Arial"/>
                <a:cs typeface="Arial"/>
                <a:sym typeface="Arial"/>
              </a:rPr>
              <a:t>2</a:t>
            </a:r>
            <a:r>
              <a:rPr lang="en-US" sz="2400">
                <a:latin typeface="Arial"/>
                <a:ea typeface="Arial"/>
                <a:cs typeface="Arial"/>
                <a:sym typeface="Arial"/>
              </a:rPr>
              <a:t>)</a:t>
            </a:r>
            <a:endParaRPr sz="2400">
              <a:latin typeface="Arial"/>
              <a:ea typeface="Arial"/>
              <a:cs typeface="Arial"/>
              <a:sym typeface="Arial"/>
            </a:endParaRPr>
          </a:p>
          <a:p>
            <a:pPr indent="0" lvl="0" marL="444500" rtl="0" algn="just">
              <a:lnSpc>
                <a:spcPct val="115000"/>
              </a:lnSpc>
              <a:spcBef>
                <a:spcPts val="0"/>
              </a:spcBef>
              <a:spcAft>
                <a:spcPts val="0"/>
              </a:spcAft>
              <a:buNone/>
            </a:pPr>
            <a:r>
              <a:rPr lang="en-US" sz="2400"/>
              <a:t>H - annual rainfall (precipitation) per 1 m</a:t>
            </a:r>
            <a:r>
              <a:rPr baseline="30000" lang="en-US" sz="2400"/>
              <a:t>2</a:t>
            </a:r>
            <a:r>
              <a:rPr lang="en-US" sz="2400"/>
              <a:t> (eg as an average of previous periods based on the data of National Weather Service – 0.65 m)</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gdf0fc6e625_0_10"/>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Easy - assumptions, pros and cons</a:t>
            </a:r>
            <a:endParaRPr/>
          </a:p>
        </p:txBody>
      </p:sp>
      <p:sp>
        <p:nvSpPr>
          <p:cNvPr id="117" name="Google Shape;117;gdf0fc6e625_0_10"/>
          <p:cNvSpPr txBox="1"/>
          <p:nvPr>
            <p:ph idx="1" type="body"/>
          </p:nvPr>
        </p:nvSpPr>
        <p:spPr>
          <a:xfrm>
            <a:off x="838200" y="1825625"/>
            <a:ext cx="10515600" cy="3984900"/>
          </a:xfrm>
          <a:prstGeom prst="rect">
            <a:avLst/>
          </a:prstGeom>
        </p:spPr>
        <p:txBody>
          <a:bodyPr anchorCtr="0" anchor="t" bIns="45700" lIns="91425" spcFirstLastPara="1" rIns="91425" wrap="square" tIns="45700">
            <a:normAutofit fontScale="85000" lnSpcReduction="20000"/>
          </a:bodyPr>
          <a:lstStyle/>
          <a:p>
            <a:pPr indent="0" lvl="0" marL="0" rtl="0" algn="l">
              <a:spcBef>
                <a:spcPts val="1000"/>
              </a:spcBef>
              <a:spcAft>
                <a:spcPts val="0"/>
              </a:spcAft>
              <a:buNone/>
            </a:pPr>
            <a:r>
              <a:rPr lang="en-US" u="sng"/>
              <a:t>Assumptions (data):</a:t>
            </a:r>
            <a:endParaRPr u="sng"/>
          </a:p>
          <a:p>
            <a:pPr indent="0" lvl="0" marL="0" rtl="0" algn="l">
              <a:spcBef>
                <a:spcPts val="1000"/>
              </a:spcBef>
              <a:spcAft>
                <a:spcPts val="0"/>
              </a:spcAft>
              <a:buNone/>
            </a:pPr>
            <a:r>
              <a:rPr lang="en-US"/>
              <a:t>-	Customer database, in which  the built-up and paved area of each property connected to the stormwater sewer is entered</a:t>
            </a:r>
            <a:endParaRPr/>
          </a:p>
          <a:p>
            <a:pPr indent="0" lvl="0" marL="0" rtl="0" algn="l">
              <a:spcBef>
                <a:spcPts val="1000"/>
              </a:spcBef>
              <a:spcAft>
                <a:spcPts val="0"/>
              </a:spcAft>
              <a:buNone/>
            </a:pPr>
            <a:r>
              <a:rPr lang="en-US" u="sng"/>
              <a:t>Pros:</a:t>
            </a:r>
            <a:endParaRPr u="sng"/>
          </a:p>
          <a:p>
            <a:pPr indent="0" lvl="0" marL="0" rtl="0" algn="l">
              <a:spcBef>
                <a:spcPts val="1000"/>
              </a:spcBef>
              <a:spcAft>
                <a:spcPts val="0"/>
              </a:spcAft>
              <a:buNone/>
            </a:pPr>
            <a:r>
              <a:rPr lang="en-US"/>
              <a:t>-	Easy to implement and administer</a:t>
            </a:r>
            <a:endParaRPr/>
          </a:p>
          <a:p>
            <a:pPr indent="0" lvl="0" marL="0" rtl="0" algn="l">
              <a:spcBef>
                <a:spcPts val="1000"/>
              </a:spcBef>
              <a:spcAft>
                <a:spcPts val="0"/>
              </a:spcAft>
              <a:buNone/>
            </a:pPr>
            <a:r>
              <a:rPr lang="en-US"/>
              <a:t>-	Simple and unambiguous</a:t>
            </a:r>
            <a:endParaRPr/>
          </a:p>
          <a:p>
            <a:pPr indent="0" lvl="0" marL="0" rtl="0" algn="l">
              <a:spcBef>
                <a:spcPts val="1000"/>
              </a:spcBef>
              <a:spcAft>
                <a:spcPts val="0"/>
              </a:spcAft>
              <a:buNone/>
            </a:pPr>
            <a:r>
              <a:rPr lang="en-US"/>
              <a:t>-	Motivates property owners to reduce the share of covered areas</a:t>
            </a:r>
            <a:endParaRPr/>
          </a:p>
          <a:p>
            <a:pPr indent="0" lvl="0" marL="0" rtl="0" algn="l">
              <a:spcBef>
                <a:spcPts val="1000"/>
              </a:spcBef>
              <a:spcAft>
                <a:spcPts val="0"/>
              </a:spcAft>
              <a:buNone/>
            </a:pPr>
            <a:r>
              <a:rPr lang="en-US"/>
              <a:t>-	Quite fair to all property owners</a:t>
            </a:r>
            <a:endParaRPr/>
          </a:p>
          <a:p>
            <a:pPr indent="0" lvl="0" marL="0" rtl="0" algn="l">
              <a:spcBef>
                <a:spcPts val="1000"/>
              </a:spcBef>
              <a:spcAft>
                <a:spcPts val="0"/>
              </a:spcAft>
              <a:buNone/>
            </a:pPr>
            <a:r>
              <a:rPr lang="en-US" u="sng"/>
              <a:t>Cons:</a:t>
            </a:r>
            <a:endParaRPr u="sng"/>
          </a:p>
          <a:p>
            <a:pPr indent="0" lvl="0" marL="0" rtl="0" algn="l">
              <a:spcBef>
                <a:spcPts val="1000"/>
              </a:spcBef>
              <a:spcAft>
                <a:spcPts val="0"/>
              </a:spcAft>
              <a:buNone/>
            </a:pPr>
            <a:r>
              <a:rPr lang="en-US"/>
              <a:t>-	 Does not motivate property owners to implement other sustainable urban drainage system methods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gd7c00ff159_1_12"/>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rPr lang="en-US"/>
              <a:t>“Moderate” - </a:t>
            </a:r>
            <a:r>
              <a:rPr lang="en-US" sz="2800"/>
              <a:t>In addition to the area with a hard surface, the diameter of the connecting pipe is also taken into account </a:t>
            </a:r>
            <a:endParaRPr sz="2800"/>
          </a:p>
        </p:txBody>
      </p:sp>
      <p:sp>
        <p:nvSpPr>
          <p:cNvPr id="124" name="Google Shape;124;gd7c00ff159_1_12"/>
          <p:cNvSpPr txBox="1"/>
          <p:nvPr>
            <p:ph idx="1" type="body"/>
          </p:nvPr>
        </p:nvSpPr>
        <p:spPr>
          <a:xfrm>
            <a:off x="771225" y="1825625"/>
            <a:ext cx="10515600" cy="3984900"/>
          </a:xfrm>
          <a:prstGeom prst="rect">
            <a:avLst/>
          </a:prstGeom>
        </p:spPr>
        <p:txBody>
          <a:bodyPr anchorCtr="0" anchor="t" bIns="45700" lIns="91425" spcFirstLastPara="1" rIns="91425" wrap="square" tIns="45700">
            <a:normAutofit fontScale="70000" lnSpcReduction="10000"/>
          </a:bodyPr>
          <a:lstStyle/>
          <a:p>
            <a:pPr indent="0" lvl="0" marL="0" rtl="0" algn="l">
              <a:spcBef>
                <a:spcPts val="1000"/>
              </a:spcBef>
              <a:spcAft>
                <a:spcPts val="0"/>
              </a:spcAft>
              <a:buNone/>
            </a:pPr>
            <a:r>
              <a:rPr lang="en-US"/>
              <a:t>S</a:t>
            </a:r>
            <a:r>
              <a:rPr lang="en-US"/>
              <a:t>ystem with two components:</a:t>
            </a:r>
            <a:endParaRPr/>
          </a:p>
          <a:p>
            <a:pPr indent="0" lvl="0" marL="0" rtl="0" algn="just">
              <a:lnSpc>
                <a:spcPct val="115000"/>
              </a:lnSpc>
              <a:spcBef>
                <a:spcPts val="1200"/>
              </a:spcBef>
              <a:spcAft>
                <a:spcPts val="0"/>
              </a:spcAft>
              <a:buClr>
                <a:schemeClr val="dk1"/>
              </a:buClr>
              <a:buSzPct val="45833"/>
              <a:buFont typeface="Arial"/>
              <a:buNone/>
            </a:pPr>
            <a:r>
              <a:rPr lang="en-US" sz="2400" u="sng">
                <a:latin typeface="Arial"/>
                <a:ea typeface="Arial"/>
                <a:cs typeface="Arial"/>
                <a:sym typeface="Arial"/>
              </a:rPr>
              <a:t>I component:</a:t>
            </a:r>
            <a:r>
              <a:rPr b="1" lang="en-US" sz="2400">
                <a:latin typeface="Arial"/>
                <a:ea typeface="Arial"/>
                <a:cs typeface="Arial"/>
                <a:sym typeface="Arial"/>
              </a:rPr>
              <a:t> </a:t>
            </a:r>
            <a:r>
              <a:rPr lang="en-US" sz="2400">
                <a:latin typeface="Arial"/>
                <a:ea typeface="Arial"/>
                <a:cs typeface="Arial"/>
                <a:sym typeface="Arial"/>
              </a:rPr>
              <a:t>Fee, which is formed based on the amount of stormwater (usage fee):		Q</a:t>
            </a:r>
            <a:r>
              <a:rPr baseline="-25000" lang="en-US" sz="2400">
                <a:latin typeface="Arial"/>
                <a:ea typeface="Arial"/>
                <a:cs typeface="Arial"/>
                <a:sym typeface="Arial"/>
              </a:rPr>
              <a:t>SV</a:t>
            </a:r>
            <a:r>
              <a:rPr lang="en-US" sz="2400">
                <a:latin typeface="Arial"/>
                <a:ea typeface="Arial"/>
                <a:cs typeface="Arial"/>
                <a:sym typeface="Arial"/>
              </a:rPr>
              <a:t> = S</a:t>
            </a:r>
            <a:r>
              <a:rPr baseline="-25000" lang="en-US" sz="2400">
                <a:latin typeface="Arial"/>
                <a:ea typeface="Arial"/>
                <a:cs typeface="Arial"/>
                <a:sym typeface="Arial"/>
              </a:rPr>
              <a:t>K</a:t>
            </a:r>
            <a:r>
              <a:rPr lang="en-US" sz="2400">
                <a:latin typeface="Arial"/>
                <a:ea typeface="Arial"/>
                <a:cs typeface="Arial"/>
                <a:sym typeface="Arial"/>
              </a:rPr>
              <a:t> × H (easy methodology)</a:t>
            </a:r>
            <a:endParaRPr sz="2400">
              <a:latin typeface="Arial"/>
              <a:ea typeface="Arial"/>
              <a:cs typeface="Arial"/>
              <a:sym typeface="Arial"/>
            </a:endParaRPr>
          </a:p>
          <a:p>
            <a:pPr indent="0" lvl="0" marL="0" marR="0" rtl="0" algn="just">
              <a:lnSpc>
                <a:spcPct val="115000"/>
              </a:lnSpc>
              <a:spcBef>
                <a:spcPts val="1200"/>
              </a:spcBef>
              <a:spcAft>
                <a:spcPts val="0"/>
              </a:spcAft>
              <a:buNone/>
            </a:pPr>
            <a:r>
              <a:rPr lang="en-US" sz="2400" u="sng">
                <a:latin typeface="Arial"/>
                <a:ea typeface="Arial"/>
                <a:cs typeface="Arial"/>
                <a:sym typeface="Arial"/>
              </a:rPr>
              <a:t>II component</a:t>
            </a:r>
            <a:r>
              <a:rPr lang="en-US" sz="2400">
                <a:latin typeface="Arial"/>
                <a:ea typeface="Arial"/>
                <a:cs typeface="Arial"/>
                <a:sym typeface="Arial"/>
              </a:rPr>
              <a:t>: Fee, which is formed based on the diameter of the connecting pipe (subscription fee):</a:t>
            </a:r>
            <a:endParaRPr sz="2400">
              <a:latin typeface="Arial"/>
              <a:ea typeface="Arial"/>
              <a:cs typeface="Arial"/>
              <a:sym typeface="Arial"/>
            </a:endParaRPr>
          </a:p>
          <a:p>
            <a:pPr indent="0" lvl="0" marL="0" marR="0" rtl="0" algn="just">
              <a:lnSpc>
                <a:spcPct val="115000"/>
              </a:lnSpc>
              <a:spcBef>
                <a:spcPts val="1200"/>
              </a:spcBef>
              <a:spcAft>
                <a:spcPts val="0"/>
              </a:spcAft>
              <a:buNone/>
            </a:pPr>
            <a:r>
              <a:rPr lang="en-US" sz="2400">
                <a:latin typeface="Arial"/>
                <a:ea typeface="Arial"/>
                <a:cs typeface="Arial"/>
                <a:sym typeface="Arial"/>
              </a:rPr>
              <a:t>US = (Di / 100) </a:t>
            </a:r>
            <a:r>
              <a:rPr baseline="30000" lang="en-US" sz="2400">
                <a:latin typeface="Arial"/>
                <a:ea typeface="Arial"/>
                <a:cs typeface="Arial"/>
                <a:sym typeface="Arial"/>
              </a:rPr>
              <a:t>2</a:t>
            </a:r>
            <a:r>
              <a:rPr lang="en-US" sz="2400">
                <a:latin typeface="Arial"/>
                <a:ea typeface="Arial"/>
                <a:cs typeface="Arial"/>
                <a:sym typeface="Arial"/>
              </a:rPr>
              <a:t> × K</a:t>
            </a:r>
            <a:endParaRPr sz="2400">
              <a:latin typeface="Arial"/>
              <a:ea typeface="Arial"/>
              <a:cs typeface="Arial"/>
              <a:sym typeface="Arial"/>
            </a:endParaRPr>
          </a:p>
          <a:p>
            <a:pPr indent="0" lvl="0" marL="0" marR="0" rtl="0" algn="just">
              <a:lnSpc>
                <a:spcPct val="115000"/>
              </a:lnSpc>
              <a:spcBef>
                <a:spcPts val="1200"/>
              </a:spcBef>
              <a:spcAft>
                <a:spcPts val="0"/>
              </a:spcAft>
              <a:buNone/>
            </a:pPr>
            <a:r>
              <a:rPr lang="en-US" sz="2400">
                <a:latin typeface="Arial"/>
                <a:ea typeface="Arial"/>
                <a:cs typeface="Arial"/>
                <a:sym typeface="Arial"/>
              </a:rPr>
              <a:t>(since at the same speed the capacity depends on the cross-sectional area, the diameter factor must depend on the square of the diameter of the connecting pipe)</a:t>
            </a:r>
            <a:endParaRPr sz="2400">
              <a:latin typeface="Arial"/>
              <a:ea typeface="Arial"/>
              <a:cs typeface="Arial"/>
              <a:sym typeface="Arial"/>
            </a:endParaRPr>
          </a:p>
          <a:p>
            <a:pPr indent="0" lvl="0" marL="0" marR="0" rtl="0" algn="just">
              <a:lnSpc>
                <a:spcPct val="115000"/>
              </a:lnSpc>
              <a:spcBef>
                <a:spcPts val="1200"/>
              </a:spcBef>
              <a:spcAft>
                <a:spcPts val="0"/>
              </a:spcAft>
              <a:buNone/>
            </a:pPr>
            <a:r>
              <a:rPr lang="en-US" sz="2400">
                <a:latin typeface="Arial"/>
                <a:ea typeface="Arial"/>
                <a:cs typeface="Arial"/>
                <a:sym typeface="Arial"/>
              </a:rPr>
              <a:t>where</a:t>
            </a:r>
            <a:endParaRPr sz="2400">
              <a:latin typeface="Arial"/>
              <a:ea typeface="Arial"/>
              <a:cs typeface="Arial"/>
              <a:sym typeface="Arial"/>
            </a:endParaRPr>
          </a:p>
          <a:p>
            <a:pPr indent="0" lvl="0" marL="0" marR="0" rtl="0" algn="just">
              <a:lnSpc>
                <a:spcPct val="115000"/>
              </a:lnSpc>
              <a:spcBef>
                <a:spcPts val="1200"/>
              </a:spcBef>
              <a:spcAft>
                <a:spcPts val="0"/>
              </a:spcAft>
              <a:buNone/>
            </a:pPr>
            <a:r>
              <a:rPr lang="en-US" sz="2400">
                <a:latin typeface="Arial"/>
                <a:ea typeface="Arial"/>
                <a:cs typeface="Arial"/>
                <a:sym typeface="Arial"/>
              </a:rPr>
              <a:t>Di - internal diameter of the connecting pipe (mm)</a:t>
            </a:r>
            <a:endParaRPr sz="2400">
              <a:latin typeface="Arial"/>
              <a:ea typeface="Arial"/>
              <a:cs typeface="Arial"/>
              <a:sym typeface="Arial"/>
            </a:endParaRPr>
          </a:p>
          <a:p>
            <a:pPr indent="0" lvl="0" marL="0" marR="0" rtl="0" algn="just">
              <a:lnSpc>
                <a:spcPct val="115000"/>
              </a:lnSpc>
              <a:spcBef>
                <a:spcPts val="1200"/>
              </a:spcBef>
              <a:spcAft>
                <a:spcPts val="0"/>
              </a:spcAft>
              <a:buNone/>
            </a:pPr>
            <a:r>
              <a:rPr lang="en-US" sz="2400">
                <a:latin typeface="Arial"/>
                <a:ea typeface="Arial"/>
                <a:cs typeface="Arial"/>
                <a:sym typeface="Arial"/>
              </a:rPr>
              <a:t>K - subscription fee coefficient (calculated by the water company, eur / (l / s))</a:t>
            </a:r>
            <a:endParaRPr sz="2400">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2018-11-15T17:38:23Z</dcterms:created>
  <dc:creator>Ben Billson</dc:creator>
</cp:coreProperties>
</file>