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72" r:id="rId2"/>
    <p:sldId id="326" r:id="rId3"/>
    <p:sldId id="275" r:id="rId4"/>
    <p:sldId id="285" r:id="rId5"/>
    <p:sldId id="324" r:id="rId6"/>
    <p:sldId id="288" r:id="rId7"/>
    <p:sldId id="366" r:id="rId8"/>
    <p:sldId id="329" r:id="rId9"/>
    <p:sldId id="354" r:id="rId10"/>
    <p:sldId id="303" r:id="rId11"/>
    <p:sldId id="401" r:id="rId12"/>
    <p:sldId id="355" r:id="rId13"/>
    <p:sldId id="356" r:id="rId14"/>
    <p:sldId id="301" r:id="rId15"/>
    <p:sldId id="306" r:id="rId16"/>
    <p:sldId id="377" r:id="rId17"/>
    <p:sldId id="378" r:id="rId18"/>
    <p:sldId id="379" r:id="rId19"/>
    <p:sldId id="380" r:id="rId20"/>
    <p:sldId id="381" r:id="rId21"/>
    <p:sldId id="382" r:id="rId22"/>
    <p:sldId id="383" r:id="rId23"/>
    <p:sldId id="384" r:id="rId24"/>
    <p:sldId id="385" r:id="rId25"/>
    <p:sldId id="386" r:id="rId26"/>
    <p:sldId id="387" r:id="rId27"/>
    <p:sldId id="376" r:id="rId28"/>
  </p:sldIdLst>
  <p:sldSz cx="9144000" cy="6858000" type="screen4x3"/>
  <p:notesSz cx="6888163" cy="100187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ANGELIA GKLEZAKOU" initials="EG"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B99"/>
    <a:srgbClr val="263673"/>
    <a:srgbClr val="627B8B"/>
    <a:srgbClr val="B1C4C8"/>
    <a:srgbClr val="838A90"/>
    <a:srgbClr val="095782"/>
    <a:srgbClr val="F793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80" autoAdjust="0"/>
    <p:restoredTop sz="94660"/>
  </p:normalViewPr>
  <p:slideViewPr>
    <p:cSldViewPr snapToGrid="0">
      <p:cViewPr varScale="1">
        <p:scale>
          <a:sx n="83" d="100"/>
          <a:sy n="83" d="100"/>
        </p:scale>
        <p:origin x="1075" y="67"/>
      </p:cViewPr>
      <p:guideLst>
        <p:guide orient="horz" pos="2160"/>
        <p:guide pos="2880"/>
      </p:guideLst>
    </p:cSldViewPr>
  </p:slideViewPr>
  <p:notesTextViewPr>
    <p:cViewPr>
      <p:scale>
        <a:sx n="1" d="1"/>
        <a:sy n="1" d="1"/>
      </p:scale>
      <p:origin x="0" y="0"/>
    </p:cViewPr>
  </p:notesTextViewPr>
  <p:sorterViewPr>
    <p:cViewPr>
      <p:scale>
        <a:sx n="100" d="100"/>
        <a:sy n="100" d="100"/>
      </p:scale>
      <p:origin x="0" y="-32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 Athanasakou" userId="073f2a198d274783" providerId="LiveId" clId="{742ADA4E-7DA5-4D5C-AA59-F5EB3D528E71}"/>
    <pc:docChg chg="undo custSel addSld modSld">
      <pc:chgData name="Eva Athanasakou" userId="073f2a198d274783" providerId="LiveId" clId="{742ADA4E-7DA5-4D5C-AA59-F5EB3D528E71}" dt="2021-06-09T17:57:38.561" v="267" actId="14734"/>
      <pc:docMkLst>
        <pc:docMk/>
      </pc:docMkLst>
      <pc:sldChg chg="addSp delSp mod">
        <pc:chgData name="Eva Athanasakou" userId="073f2a198d274783" providerId="LiveId" clId="{742ADA4E-7DA5-4D5C-AA59-F5EB3D528E71}" dt="2021-06-09T17:22:23.937" v="94" actId="22"/>
        <pc:sldMkLst>
          <pc:docMk/>
          <pc:sldMk cId="1001828493" sldId="303"/>
        </pc:sldMkLst>
        <pc:spChg chg="add del">
          <ac:chgData name="Eva Athanasakou" userId="073f2a198d274783" providerId="LiveId" clId="{742ADA4E-7DA5-4D5C-AA59-F5EB3D528E71}" dt="2021-06-09T17:22:23.937" v="94" actId="22"/>
          <ac:spMkLst>
            <pc:docMk/>
            <pc:sldMk cId="1001828493" sldId="303"/>
            <ac:spMk id="7" creationId="{5EEF5BBA-9C4E-408A-9A79-B51E8E3DE9E9}"/>
          </ac:spMkLst>
        </pc:spChg>
      </pc:sldChg>
      <pc:sldChg chg="modSp mod">
        <pc:chgData name="Eva Athanasakou" userId="073f2a198d274783" providerId="LiveId" clId="{742ADA4E-7DA5-4D5C-AA59-F5EB3D528E71}" dt="2021-06-09T16:49:43.087" v="92" actId="20577"/>
        <pc:sldMkLst>
          <pc:docMk/>
          <pc:sldMk cId="1612403040" sldId="324"/>
        </pc:sldMkLst>
        <pc:spChg chg="mod">
          <ac:chgData name="Eva Athanasakou" userId="073f2a198d274783" providerId="LiveId" clId="{742ADA4E-7DA5-4D5C-AA59-F5EB3D528E71}" dt="2021-06-09T16:49:43.087" v="92" actId="20577"/>
          <ac:spMkLst>
            <pc:docMk/>
            <pc:sldMk cId="1612403040" sldId="324"/>
            <ac:spMk id="3" creationId="{00000000-0000-0000-0000-000000000000}"/>
          </ac:spMkLst>
        </pc:spChg>
      </pc:sldChg>
      <pc:sldChg chg="addSp delSp modSp mod">
        <pc:chgData name="Eva Athanasakou" userId="073f2a198d274783" providerId="LiveId" clId="{742ADA4E-7DA5-4D5C-AA59-F5EB3D528E71}" dt="2021-06-09T12:05:02.453" v="15" actId="14100"/>
        <pc:sldMkLst>
          <pc:docMk/>
          <pc:sldMk cId="665196227" sldId="326"/>
        </pc:sldMkLst>
        <pc:spChg chg="add mod">
          <ac:chgData name="Eva Athanasakou" userId="073f2a198d274783" providerId="LiveId" clId="{742ADA4E-7DA5-4D5C-AA59-F5EB3D528E71}" dt="2021-06-09T12:04:34.576" v="13" actId="1076"/>
          <ac:spMkLst>
            <pc:docMk/>
            <pc:sldMk cId="665196227" sldId="326"/>
            <ac:spMk id="7" creationId="{A4F77C07-86BA-463B-B40C-C25EEDBDE5AA}"/>
          </ac:spMkLst>
        </pc:spChg>
        <pc:picChg chg="del">
          <ac:chgData name="Eva Athanasakou" userId="073f2a198d274783" providerId="LiveId" clId="{742ADA4E-7DA5-4D5C-AA59-F5EB3D528E71}" dt="2021-06-09T12:02:36.162" v="0" actId="478"/>
          <ac:picMkLst>
            <pc:docMk/>
            <pc:sldMk cId="665196227" sldId="326"/>
            <ac:picMk id="6" creationId="{00000000-0000-0000-0000-000000000000}"/>
          </ac:picMkLst>
        </pc:picChg>
        <pc:picChg chg="add mod">
          <ac:chgData name="Eva Athanasakou" userId="073f2a198d274783" providerId="LiveId" clId="{742ADA4E-7DA5-4D5C-AA59-F5EB3D528E71}" dt="2021-06-09T12:05:02.453" v="15" actId="14100"/>
          <ac:picMkLst>
            <pc:docMk/>
            <pc:sldMk cId="665196227" sldId="326"/>
            <ac:picMk id="9" creationId="{40FB0FEC-43C0-4029-AE52-C8ABA7619D4E}"/>
          </ac:picMkLst>
        </pc:picChg>
      </pc:sldChg>
      <pc:sldChg chg="modSp mod">
        <pc:chgData name="Eva Athanasakou" userId="073f2a198d274783" providerId="LiveId" clId="{742ADA4E-7DA5-4D5C-AA59-F5EB3D528E71}" dt="2021-06-09T12:19:00.573" v="39" actId="20577"/>
        <pc:sldMkLst>
          <pc:docMk/>
          <pc:sldMk cId="3931260643" sldId="355"/>
        </pc:sldMkLst>
        <pc:spChg chg="mod">
          <ac:chgData name="Eva Athanasakou" userId="073f2a198d274783" providerId="LiveId" clId="{742ADA4E-7DA5-4D5C-AA59-F5EB3D528E71}" dt="2021-06-09T12:19:00.573" v="39" actId="20577"/>
          <ac:spMkLst>
            <pc:docMk/>
            <pc:sldMk cId="3931260643" sldId="355"/>
            <ac:spMk id="2" creationId="{00000000-0000-0000-0000-000000000000}"/>
          </ac:spMkLst>
        </pc:spChg>
        <pc:spChg chg="mod">
          <ac:chgData name="Eva Athanasakou" userId="073f2a198d274783" providerId="LiveId" clId="{742ADA4E-7DA5-4D5C-AA59-F5EB3D528E71}" dt="2021-06-09T12:17:52.602" v="34" actId="20577"/>
          <ac:spMkLst>
            <pc:docMk/>
            <pc:sldMk cId="3931260643" sldId="355"/>
            <ac:spMk id="12" creationId="{00000000-0000-0000-0000-000000000000}"/>
          </ac:spMkLst>
        </pc:spChg>
        <pc:spChg chg="mod">
          <ac:chgData name="Eva Athanasakou" userId="073f2a198d274783" providerId="LiveId" clId="{742ADA4E-7DA5-4D5C-AA59-F5EB3D528E71}" dt="2021-06-09T12:18:21.738" v="37" actId="20577"/>
          <ac:spMkLst>
            <pc:docMk/>
            <pc:sldMk cId="3931260643" sldId="355"/>
            <ac:spMk id="14" creationId="{00000000-0000-0000-0000-000000000000}"/>
          </ac:spMkLst>
        </pc:spChg>
        <pc:spChg chg="mod">
          <ac:chgData name="Eva Athanasakou" userId="073f2a198d274783" providerId="LiveId" clId="{742ADA4E-7DA5-4D5C-AA59-F5EB3D528E71}" dt="2021-06-09T12:17:27.717" v="23" actId="20577"/>
          <ac:spMkLst>
            <pc:docMk/>
            <pc:sldMk cId="3931260643" sldId="355"/>
            <ac:spMk id="20" creationId="{00000000-0000-0000-0000-000000000000}"/>
          </ac:spMkLst>
        </pc:spChg>
        <pc:spChg chg="mod">
          <ac:chgData name="Eva Athanasakou" userId="073f2a198d274783" providerId="LiveId" clId="{742ADA4E-7DA5-4D5C-AA59-F5EB3D528E71}" dt="2021-06-09T12:17:12.728" v="20" actId="20577"/>
          <ac:spMkLst>
            <pc:docMk/>
            <pc:sldMk cId="3931260643" sldId="355"/>
            <ac:spMk id="22" creationId="{00000000-0000-0000-0000-000000000000}"/>
          </ac:spMkLst>
        </pc:spChg>
        <pc:spChg chg="mod">
          <ac:chgData name="Eva Athanasakou" userId="073f2a198d274783" providerId="LiveId" clId="{742ADA4E-7DA5-4D5C-AA59-F5EB3D528E71}" dt="2021-06-09T12:17:45.020" v="33" actId="20577"/>
          <ac:spMkLst>
            <pc:docMk/>
            <pc:sldMk cId="3931260643" sldId="355"/>
            <ac:spMk id="28" creationId="{00000000-0000-0000-0000-000000000000}"/>
          </ac:spMkLst>
        </pc:spChg>
        <pc:spChg chg="mod">
          <ac:chgData name="Eva Athanasakou" userId="073f2a198d274783" providerId="LiveId" clId="{742ADA4E-7DA5-4D5C-AA59-F5EB3D528E71}" dt="2021-06-09T12:16:42.059" v="18" actId="20577"/>
          <ac:spMkLst>
            <pc:docMk/>
            <pc:sldMk cId="3931260643" sldId="355"/>
            <ac:spMk id="29" creationId="{00000000-0000-0000-0000-000000000000}"/>
          </ac:spMkLst>
        </pc:spChg>
      </pc:sldChg>
      <pc:sldChg chg="modSp mod">
        <pc:chgData name="Eva Athanasakou" userId="073f2a198d274783" providerId="LiveId" clId="{742ADA4E-7DA5-4D5C-AA59-F5EB3D528E71}" dt="2021-06-09T12:39:08.611" v="67" actId="20577"/>
        <pc:sldMkLst>
          <pc:docMk/>
          <pc:sldMk cId="1115311578" sldId="356"/>
        </pc:sldMkLst>
        <pc:spChg chg="mod">
          <ac:chgData name="Eva Athanasakou" userId="073f2a198d274783" providerId="LiveId" clId="{742ADA4E-7DA5-4D5C-AA59-F5EB3D528E71}" dt="2021-06-09T12:24:22.873" v="58" actId="1076"/>
          <ac:spMkLst>
            <pc:docMk/>
            <pc:sldMk cId="1115311578" sldId="356"/>
            <ac:spMk id="12" creationId="{00000000-0000-0000-0000-000000000000}"/>
          </ac:spMkLst>
        </pc:spChg>
        <pc:graphicFrameChg chg="modGraphic">
          <ac:chgData name="Eva Athanasakou" userId="073f2a198d274783" providerId="LiveId" clId="{742ADA4E-7DA5-4D5C-AA59-F5EB3D528E71}" dt="2021-06-09T12:39:08.611" v="67" actId="20577"/>
          <ac:graphicFrameMkLst>
            <pc:docMk/>
            <pc:sldMk cId="1115311578" sldId="356"/>
            <ac:graphicFrameMk id="20" creationId="{2AA28739-215E-45C0-9173-D7CF6BC753DD}"/>
          </ac:graphicFrameMkLst>
        </pc:graphicFrameChg>
        <pc:graphicFrameChg chg="mod modGraphic">
          <ac:chgData name="Eva Athanasakou" userId="073f2a198d274783" providerId="LiveId" clId="{742ADA4E-7DA5-4D5C-AA59-F5EB3D528E71}" dt="2021-06-09T12:23:16.147" v="56" actId="255"/>
          <ac:graphicFrameMkLst>
            <pc:docMk/>
            <pc:sldMk cId="1115311578" sldId="356"/>
            <ac:graphicFrameMk id="22" creationId="{335C7D62-84AA-4DC9-B295-11D687755C2F}"/>
          </ac:graphicFrameMkLst>
        </pc:graphicFrameChg>
      </pc:sldChg>
      <pc:sldChg chg="addSp delSp modSp add mod">
        <pc:chgData name="Eva Athanasakou" userId="073f2a198d274783" providerId="LiveId" clId="{742ADA4E-7DA5-4D5C-AA59-F5EB3D528E71}" dt="2021-06-09T17:57:38.561" v="267" actId="14734"/>
        <pc:sldMkLst>
          <pc:docMk/>
          <pc:sldMk cId="3857336189" sldId="401"/>
        </pc:sldMkLst>
        <pc:spChg chg="mod">
          <ac:chgData name="Eva Athanasakou" userId="073f2a198d274783" providerId="LiveId" clId="{742ADA4E-7DA5-4D5C-AA59-F5EB3D528E71}" dt="2021-06-09T17:42:14.636" v="226" actId="113"/>
          <ac:spMkLst>
            <pc:docMk/>
            <pc:sldMk cId="3857336189" sldId="401"/>
            <ac:spMk id="2" creationId="{00000000-0000-0000-0000-000000000000}"/>
          </ac:spMkLst>
        </pc:spChg>
        <pc:spChg chg="add del mod">
          <ac:chgData name="Eva Athanasakou" userId="073f2a198d274783" providerId="LiveId" clId="{742ADA4E-7DA5-4D5C-AA59-F5EB3D528E71}" dt="2021-06-09T17:47:06.244" v="233"/>
          <ac:spMkLst>
            <pc:docMk/>
            <pc:sldMk cId="3857336189" sldId="401"/>
            <ac:spMk id="7" creationId="{3DDDCDEB-7B19-40F6-A4CD-E9C8CFD2A47D}"/>
          </ac:spMkLst>
        </pc:spChg>
        <pc:spChg chg="add mod">
          <ac:chgData name="Eva Athanasakou" userId="073f2a198d274783" providerId="LiveId" clId="{742ADA4E-7DA5-4D5C-AA59-F5EB3D528E71}" dt="2021-06-09T17:48:35.683" v="247" actId="1076"/>
          <ac:spMkLst>
            <pc:docMk/>
            <pc:sldMk cId="3857336189" sldId="401"/>
            <ac:spMk id="8" creationId="{404DDE78-BADB-4865-82B8-C4DCFBA6F9BC}"/>
          </ac:spMkLst>
        </pc:spChg>
        <pc:spChg chg="add mod">
          <ac:chgData name="Eva Athanasakou" userId="073f2a198d274783" providerId="LiveId" clId="{742ADA4E-7DA5-4D5C-AA59-F5EB3D528E71}" dt="2021-06-09T17:51:03.840" v="266" actId="1076"/>
          <ac:spMkLst>
            <pc:docMk/>
            <pc:sldMk cId="3857336189" sldId="401"/>
            <ac:spMk id="14" creationId="{0B6CAE51-CFA8-412C-B3FC-5117B87DF783}"/>
          </ac:spMkLst>
        </pc:spChg>
        <pc:graphicFrameChg chg="mod modGraphic">
          <ac:chgData name="Eva Athanasakou" userId="073f2a198d274783" providerId="LiveId" clId="{742ADA4E-7DA5-4D5C-AA59-F5EB3D528E71}" dt="2021-06-09T17:57:38.561" v="267" actId="14734"/>
          <ac:graphicFrameMkLst>
            <pc:docMk/>
            <pc:sldMk cId="3857336189" sldId="401"/>
            <ac:graphicFrameMk id="5" creationId="{00000000-0000-0000-0000-000000000000}"/>
          </ac:graphicFrameMkLst>
        </pc:graphicFrameChg>
        <pc:picChg chg="add del mod">
          <ac:chgData name="Eva Athanasakou" userId="073f2a198d274783" providerId="LiveId" clId="{742ADA4E-7DA5-4D5C-AA59-F5EB3D528E71}" dt="2021-06-09T17:49:36.213" v="250" actId="478"/>
          <ac:picMkLst>
            <pc:docMk/>
            <pc:sldMk cId="3857336189" sldId="401"/>
            <ac:picMk id="9" creationId="{9395B623-FF91-4044-A092-05729226964E}"/>
          </ac:picMkLst>
        </pc:picChg>
        <pc:cxnChg chg="add mod">
          <ac:chgData name="Eva Athanasakou" userId="073f2a198d274783" providerId="LiveId" clId="{742ADA4E-7DA5-4D5C-AA59-F5EB3D528E71}" dt="2021-06-09T17:46:45.318" v="230" actId="208"/>
          <ac:cxnSpMkLst>
            <pc:docMk/>
            <pc:sldMk cId="3857336189" sldId="401"/>
            <ac:cxnSpMk id="6" creationId="{01B81C25-B8E1-4082-B388-8819A1A9F231}"/>
          </ac:cxnSpMkLst>
        </pc:cxnChg>
        <pc:cxnChg chg="add mod">
          <ac:chgData name="Eva Athanasakou" userId="073f2a198d274783" providerId="LiveId" clId="{742ADA4E-7DA5-4D5C-AA59-F5EB3D528E71}" dt="2021-06-09T17:50:24.865" v="257" actId="1582"/>
          <ac:cxnSpMkLst>
            <pc:docMk/>
            <pc:sldMk cId="3857336189" sldId="401"/>
            <ac:cxnSpMk id="11" creationId="{94F236B4-E8C5-4B6C-8F8D-55525C7D3952}"/>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91E541-9295-47EE-AA33-85C121D8530A}" type="doc">
      <dgm:prSet loTypeId="urn:microsoft.com/office/officeart/2005/8/layout/gear1" loCatId="process" qsTypeId="urn:microsoft.com/office/officeart/2005/8/quickstyle/simple1" qsCatId="simple" csTypeId="urn:microsoft.com/office/officeart/2005/8/colors/accent1_2" csCatId="accent1" phldr="1"/>
      <dgm:spPr/>
      <dgm:t>
        <a:bodyPr/>
        <a:lstStyle/>
        <a:p>
          <a:endParaRPr lang="en-US"/>
        </a:p>
      </dgm:t>
    </dgm:pt>
    <dgm:pt modelId="{1655A903-AC9F-4F60-8B5B-87E9DD18995E}">
      <dgm:prSet phldrT="[Text]" custT="1"/>
      <dgm:spPr/>
      <dgm:t>
        <a:bodyPr/>
        <a:lstStyle/>
        <a:p>
          <a:r>
            <a:rPr lang="en-US" sz="900" dirty="0"/>
            <a:t>2</a:t>
          </a:r>
          <a:r>
            <a:rPr lang="en-US" sz="900" baseline="30000" dirty="0"/>
            <a:t>nd</a:t>
          </a:r>
          <a:r>
            <a:rPr lang="en-US" sz="900" dirty="0"/>
            <a:t> Focused Dialogue</a:t>
          </a:r>
        </a:p>
      </dgm:t>
    </dgm:pt>
    <dgm:pt modelId="{6A54B215-4657-4BD2-93A7-3C9AD2EABFBD}" type="parTrans" cxnId="{9E74CE0F-1A60-4B28-A7FF-F50F7C21FD09}">
      <dgm:prSet/>
      <dgm:spPr/>
      <dgm:t>
        <a:bodyPr/>
        <a:lstStyle/>
        <a:p>
          <a:endParaRPr lang="en-US"/>
        </a:p>
      </dgm:t>
    </dgm:pt>
    <dgm:pt modelId="{D99E497D-2056-4024-BE45-2F4173F122A4}" type="sibTrans" cxnId="{9E74CE0F-1A60-4B28-A7FF-F50F7C21FD09}">
      <dgm:prSet/>
      <dgm:spPr/>
      <dgm:t>
        <a:bodyPr/>
        <a:lstStyle/>
        <a:p>
          <a:endParaRPr lang="en-US"/>
        </a:p>
      </dgm:t>
    </dgm:pt>
    <dgm:pt modelId="{09EF3C6B-87FF-4553-9E84-D1AF5E38E575}">
      <dgm:prSet phldrT="[Text]" custT="1"/>
      <dgm:spPr/>
      <dgm:t>
        <a:bodyPr/>
        <a:lstStyle/>
        <a:p>
          <a:r>
            <a:rPr lang="en-US" sz="900" dirty="0"/>
            <a:t>1</a:t>
          </a:r>
          <a:r>
            <a:rPr lang="en-US" sz="900" baseline="30000" dirty="0"/>
            <a:t>st</a:t>
          </a:r>
          <a:r>
            <a:rPr lang="en-US" sz="900" dirty="0"/>
            <a:t> Generic Dialogue</a:t>
          </a:r>
        </a:p>
      </dgm:t>
    </dgm:pt>
    <dgm:pt modelId="{348682B9-8285-4A73-83F8-FD2818525E85}" type="parTrans" cxnId="{3F469F67-D0EE-4658-95D3-775FB0A91961}">
      <dgm:prSet/>
      <dgm:spPr/>
      <dgm:t>
        <a:bodyPr/>
        <a:lstStyle/>
        <a:p>
          <a:endParaRPr lang="en-US"/>
        </a:p>
      </dgm:t>
    </dgm:pt>
    <dgm:pt modelId="{1D475E81-112B-41BA-9D9B-2778C6588854}" type="sibTrans" cxnId="{3F469F67-D0EE-4658-95D3-775FB0A91961}">
      <dgm:prSet/>
      <dgm:spPr/>
      <dgm:t>
        <a:bodyPr/>
        <a:lstStyle/>
        <a:p>
          <a:endParaRPr lang="en-US"/>
        </a:p>
      </dgm:t>
    </dgm:pt>
    <dgm:pt modelId="{C8657ACD-B191-46DC-86E4-6BBA8E3B25B8}">
      <dgm:prSet phldrT="[Text]" custT="1"/>
      <dgm:spPr/>
      <dgm:t>
        <a:bodyPr/>
        <a:lstStyle/>
        <a:p>
          <a:r>
            <a:rPr lang="en-US" sz="900" dirty="0"/>
            <a:t>Cooperation with Municipalities</a:t>
          </a:r>
        </a:p>
      </dgm:t>
    </dgm:pt>
    <dgm:pt modelId="{CF21F9E6-2907-40B5-869F-B6607B5155FB}" type="sibTrans" cxnId="{D067DE1A-779E-4709-9A7D-7DBE8092D85B}">
      <dgm:prSet/>
      <dgm:spPr/>
      <dgm:t>
        <a:bodyPr/>
        <a:lstStyle/>
        <a:p>
          <a:endParaRPr lang="en-US"/>
        </a:p>
      </dgm:t>
    </dgm:pt>
    <dgm:pt modelId="{3BD3283D-4331-4983-9916-F97E27E6D38C}" type="parTrans" cxnId="{D067DE1A-779E-4709-9A7D-7DBE8092D85B}">
      <dgm:prSet/>
      <dgm:spPr/>
      <dgm:t>
        <a:bodyPr/>
        <a:lstStyle/>
        <a:p>
          <a:endParaRPr lang="en-US"/>
        </a:p>
      </dgm:t>
    </dgm:pt>
    <dgm:pt modelId="{D79156BA-5AA1-46E0-9765-1D694749963D}" type="pres">
      <dgm:prSet presAssocID="{B491E541-9295-47EE-AA33-85C121D8530A}" presName="composite" presStyleCnt="0">
        <dgm:presLayoutVars>
          <dgm:chMax val="3"/>
          <dgm:animLvl val="lvl"/>
          <dgm:resizeHandles val="exact"/>
        </dgm:presLayoutVars>
      </dgm:prSet>
      <dgm:spPr/>
    </dgm:pt>
    <dgm:pt modelId="{336709F2-8908-4397-A68E-5F930082871E}" type="pres">
      <dgm:prSet presAssocID="{1655A903-AC9F-4F60-8B5B-87E9DD18995E}" presName="gear1" presStyleLbl="node1" presStyleIdx="0" presStyleCnt="3" custLinFactNeighborX="3436" custLinFactNeighborY="-892">
        <dgm:presLayoutVars>
          <dgm:chMax val="1"/>
          <dgm:bulletEnabled val="1"/>
        </dgm:presLayoutVars>
      </dgm:prSet>
      <dgm:spPr/>
    </dgm:pt>
    <dgm:pt modelId="{8BBEF72C-2CAA-4058-AE82-44D01E1030E1}" type="pres">
      <dgm:prSet presAssocID="{1655A903-AC9F-4F60-8B5B-87E9DD18995E}" presName="gear1srcNode" presStyleLbl="node1" presStyleIdx="0" presStyleCnt="3"/>
      <dgm:spPr/>
    </dgm:pt>
    <dgm:pt modelId="{C3EC2E39-E59B-4412-854C-B8028338CDFF}" type="pres">
      <dgm:prSet presAssocID="{1655A903-AC9F-4F60-8B5B-87E9DD18995E}" presName="gear1dstNode" presStyleLbl="node1" presStyleIdx="0" presStyleCnt="3"/>
      <dgm:spPr/>
    </dgm:pt>
    <dgm:pt modelId="{CC66DBE2-6D46-4C11-8C77-D4D410A11789}" type="pres">
      <dgm:prSet presAssocID="{C8657ACD-B191-46DC-86E4-6BBA8E3B25B8}" presName="gear2" presStyleLbl="node1" presStyleIdx="1" presStyleCnt="3" custScaleX="103855" custScaleY="103433" custLinFactNeighborX="1837" custLinFactNeighborY="0">
        <dgm:presLayoutVars>
          <dgm:chMax val="1"/>
          <dgm:bulletEnabled val="1"/>
        </dgm:presLayoutVars>
      </dgm:prSet>
      <dgm:spPr/>
    </dgm:pt>
    <dgm:pt modelId="{3CDA5CF2-6734-43DA-A699-BA9E799EA4AB}" type="pres">
      <dgm:prSet presAssocID="{C8657ACD-B191-46DC-86E4-6BBA8E3B25B8}" presName="gear2srcNode" presStyleLbl="node1" presStyleIdx="1" presStyleCnt="3"/>
      <dgm:spPr/>
    </dgm:pt>
    <dgm:pt modelId="{53F74E0F-E1C1-4D30-B961-7A425D4A7878}" type="pres">
      <dgm:prSet presAssocID="{C8657ACD-B191-46DC-86E4-6BBA8E3B25B8}" presName="gear2dstNode" presStyleLbl="node1" presStyleIdx="1" presStyleCnt="3"/>
      <dgm:spPr/>
    </dgm:pt>
    <dgm:pt modelId="{954B615F-5F4F-4F88-9BDE-8FAA83B51B29}" type="pres">
      <dgm:prSet presAssocID="{09EF3C6B-87FF-4553-9E84-D1AF5E38E575}" presName="gear3" presStyleLbl="node1" presStyleIdx="2" presStyleCnt="3" custLinFactNeighborX="-1029" custLinFactNeighborY="-732"/>
      <dgm:spPr/>
    </dgm:pt>
    <dgm:pt modelId="{D537007B-8E45-4395-B5A3-1EFF7034D003}" type="pres">
      <dgm:prSet presAssocID="{09EF3C6B-87FF-4553-9E84-D1AF5E38E575}" presName="gear3tx" presStyleLbl="node1" presStyleIdx="2" presStyleCnt="3">
        <dgm:presLayoutVars>
          <dgm:chMax val="1"/>
          <dgm:bulletEnabled val="1"/>
        </dgm:presLayoutVars>
      </dgm:prSet>
      <dgm:spPr/>
    </dgm:pt>
    <dgm:pt modelId="{43120CC6-CBCA-4D40-BD26-B20D3824C05E}" type="pres">
      <dgm:prSet presAssocID="{09EF3C6B-87FF-4553-9E84-D1AF5E38E575}" presName="gear3srcNode" presStyleLbl="node1" presStyleIdx="2" presStyleCnt="3"/>
      <dgm:spPr/>
    </dgm:pt>
    <dgm:pt modelId="{E979CA2B-B57D-462D-B8A0-907FD61B3C72}" type="pres">
      <dgm:prSet presAssocID="{09EF3C6B-87FF-4553-9E84-D1AF5E38E575}" presName="gear3dstNode" presStyleLbl="node1" presStyleIdx="2" presStyleCnt="3"/>
      <dgm:spPr/>
    </dgm:pt>
    <dgm:pt modelId="{1A2FC704-4FF5-48FD-AACC-7AD5DAF39747}" type="pres">
      <dgm:prSet presAssocID="{D99E497D-2056-4024-BE45-2F4173F122A4}" presName="connector1" presStyleLbl="sibTrans2D1" presStyleIdx="0" presStyleCnt="3"/>
      <dgm:spPr/>
    </dgm:pt>
    <dgm:pt modelId="{FA0011EF-5040-4AF1-B310-D94898C0291F}" type="pres">
      <dgm:prSet presAssocID="{CF21F9E6-2907-40B5-869F-B6607B5155FB}" presName="connector2" presStyleLbl="sibTrans2D1" presStyleIdx="1" presStyleCnt="3"/>
      <dgm:spPr/>
    </dgm:pt>
    <dgm:pt modelId="{96E73AD4-5A37-484D-9319-BE0FE4F83E4F}" type="pres">
      <dgm:prSet presAssocID="{1D475E81-112B-41BA-9D9B-2778C6588854}" presName="connector3" presStyleLbl="sibTrans2D1" presStyleIdx="2" presStyleCnt="3"/>
      <dgm:spPr/>
    </dgm:pt>
  </dgm:ptLst>
  <dgm:cxnLst>
    <dgm:cxn modelId="{FDF86C09-68FB-4135-AD76-8EB921A63046}" type="presOf" srcId="{1D475E81-112B-41BA-9D9B-2778C6588854}" destId="{96E73AD4-5A37-484D-9319-BE0FE4F83E4F}" srcOrd="0" destOrd="0" presId="urn:microsoft.com/office/officeart/2005/8/layout/gear1"/>
    <dgm:cxn modelId="{EC5B570B-5D20-4C1B-A828-DC95C6F2B18F}" type="presOf" srcId="{1655A903-AC9F-4F60-8B5B-87E9DD18995E}" destId="{8BBEF72C-2CAA-4058-AE82-44D01E1030E1}" srcOrd="1" destOrd="0" presId="urn:microsoft.com/office/officeart/2005/8/layout/gear1"/>
    <dgm:cxn modelId="{9E74CE0F-1A60-4B28-A7FF-F50F7C21FD09}" srcId="{B491E541-9295-47EE-AA33-85C121D8530A}" destId="{1655A903-AC9F-4F60-8B5B-87E9DD18995E}" srcOrd="0" destOrd="0" parTransId="{6A54B215-4657-4BD2-93A7-3C9AD2EABFBD}" sibTransId="{D99E497D-2056-4024-BE45-2F4173F122A4}"/>
    <dgm:cxn modelId="{0EB8C918-2208-43AD-B104-BECD51B6C538}" type="presOf" srcId="{C8657ACD-B191-46DC-86E4-6BBA8E3B25B8}" destId="{CC66DBE2-6D46-4C11-8C77-D4D410A11789}" srcOrd="0" destOrd="0" presId="urn:microsoft.com/office/officeart/2005/8/layout/gear1"/>
    <dgm:cxn modelId="{D067DE1A-779E-4709-9A7D-7DBE8092D85B}" srcId="{B491E541-9295-47EE-AA33-85C121D8530A}" destId="{C8657ACD-B191-46DC-86E4-6BBA8E3B25B8}" srcOrd="1" destOrd="0" parTransId="{3BD3283D-4331-4983-9916-F97E27E6D38C}" sibTransId="{CF21F9E6-2907-40B5-869F-B6607B5155FB}"/>
    <dgm:cxn modelId="{0257B830-3C66-493E-81A0-E4CFF7C691AC}" type="presOf" srcId="{C8657ACD-B191-46DC-86E4-6BBA8E3B25B8}" destId="{53F74E0F-E1C1-4D30-B961-7A425D4A7878}" srcOrd="2" destOrd="0" presId="urn:microsoft.com/office/officeart/2005/8/layout/gear1"/>
    <dgm:cxn modelId="{705D9034-E306-499F-AEDE-E263E5B8FB9E}" type="presOf" srcId="{09EF3C6B-87FF-4553-9E84-D1AF5E38E575}" destId="{43120CC6-CBCA-4D40-BD26-B20D3824C05E}" srcOrd="2" destOrd="0" presId="urn:microsoft.com/office/officeart/2005/8/layout/gear1"/>
    <dgm:cxn modelId="{3F469F67-D0EE-4658-95D3-775FB0A91961}" srcId="{B491E541-9295-47EE-AA33-85C121D8530A}" destId="{09EF3C6B-87FF-4553-9E84-D1AF5E38E575}" srcOrd="2" destOrd="0" parTransId="{348682B9-8285-4A73-83F8-FD2818525E85}" sibTransId="{1D475E81-112B-41BA-9D9B-2778C6588854}"/>
    <dgm:cxn modelId="{ECA98649-C357-4500-A3D3-6011A84B20D1}" type="presOf" srcId="{CF21F9E6-2907-40B5-869F-B6607B5155FB}" destId="{FA0011EF-5040-4AF1-B310-D94898C0291F}" srcOrd="0" destOrd="0" presId="urn:microsoft.com/office/officeart/2005/8/layout/gear1"/>
    <dgm:cxn modelId="{2038758F-60CA-419B-9DC1-3E103DBE1325}" type="presOf" srcId="{1655A903-AC9F-4F60-8B5B-87E9DD18995E}" destId="{336709F2-8908-4397-A68E-5F930082871E}" srcOrd="0" destOrd="0" presId="urn:microsoft.com/office/officeart/2005/8/layout/gear1"/>
    <dgm:cxn modelId="{341EFA96-12B8-4985-AB3A-E52B35386C75}" type="presOf" srcId="{B491E541-9295-47EE-AA33-85C121D8530A}" destId="{D79156BA-5AA1-46E0-9765-1D694749963D}" srcOrd="0" destOrd="0" presId="urn:microsoft.com/office/officeart/2005/8/layout/gear1"/>
    <dgm:cxn modelId="{CE892C9E-11FA-4D46-AAAC-A9CD1087E8A7}" type="presOf" srcId="{1655A903-AC9F-4F60-8B5B-87E9DD18995E}" destId="{C3EC2E39-E59B-4412-854C-B8028338CDFF}" srcOrd="2" destOrd="0" presId="urn:microsoft.com/office/officeart/2005/8/layout/gear1"/>
    <dgm:cxn modelId="{E96285A4-27CD-47F0-AB75-6A485D5AF43C}" type="presOf" srcId="{09EF3C6B-87FF-4553-9E84-D1AF5E38E575}" destId="{954B615F-5F4F-4F88-9BDE-8FAA83B51B29}" srcOrd="0" destOrd="0" presId="urn:microsoft.com/office/officeart/2005/8/layout/gear1"/>
    <dgm:cxn modelId="{458257BA-D571-42FF-B67B-C3168F2E9F93}" type="presOf" srcId="{D99E497D-2056-4024-BE45-2F4173F122A4}" destId="{1A2FC704-4FF5-48FD-AACC-7AD5DAF39747}" srcOrd="0" destOrd="0" presId="urn:microsoft.com/office/officeart/2005/8/layout/gear1"/>
    <dgm:cxn modelId="{6D4DAEBF-7022-4127-B54D-EE7098132DCD}" type="presOf" srcId="{09EF3C6B-87FF-4553-9E84-D1AF5E38E575}" destId="{D537007B-8E45-4395-B5A3-1EFF7034D003}" srcOrd="1" destOrd="0" presId="urn:microsoft.com/office/officeart/2005/8/layout/gear1"/>
    <dgm:cxn modelId="{B733D1D5-7956-4466-9E86-7DFEC42445A1}" type="presOf" srcId="{09EF3C6B-87FF-4553-9E84-D1AF5E38E575}" destId="{E979CA2B-B57D-462D-B8A0-907FD61B3C72}" srcOrd="3" destOrd="0" presId="urn:microsoft.com/office/officeart/2005/8/layout/gear1"/>
    <dgm:cxn modelId="{8CCF88DE-0508-4884-889F-6388B230808A}" type="presOf" srcId="{C8657ACD-B191-46DC-86E4-6BBA8E3B25B8}" destId="{3CDA5CF2-6734-43DA-A699-BA9E799EA4AB}" srcOrd="1" destOrd="0" presId="urn:microsoft.com/office/officeart/2005/8/layout/gear1"/>
    <dgm:cxn modelId="{6B335A9C-C179-4197-BF3F-2234A9541AAC}" type="presParOf" srcId="{D79156BA-5AA1-46E0-9765-1D694749963D}" destId="{336709F2-8908-4397-A68E-5F930082871E}" srcOrd="0" destOrd="0" presId="urn:microsoft.com/office/officeart/2005/8/layout/gear1"/>
    <dgm:cxn modelId="{22C2F1EB-FDF7-4F02-974C-A6BAE2057335}" type="presParOf" srcId="{D79156BA-5AA1-46E0-9765-1D694749963D}" destId="{8BBEF72C-2CAA-4058-AE82-44D01E1030E1}" srcOrd="1" destOrd="0" presId="urn:microsoft.com/office/officeart/2005/8/layout/gear1"/>
    <dgm:cxn modelId="{1CD986F0-6A76-42CE-9A07-B13A1BF21EC7}" type="presParOf" srcId="{D79156BA-5AA1-46E0-9765-1D694749963D}" destId="{C3EC2E39-E59B-4412-854C-B8028338CDFF}" srcOrd="2" destOrd="0" presId="urn:microsoft.com/office/officeart/2005/8/layout/gear1"/>
    <dgm:cxn modelId="{1B8D93DE-1EA1-4E69-AB1F-67200F326122}" type="presParOf" srcId="{D79156BA-5AA1-46E0-9765-1D694749963D}" destId="{CC66DBE2-6D46-4C11-8C77-D4D410A11789}" srcOrd="3" destOrd="0" presId="urn:microsoft.com/office/officeart/2005/8/layout/gear1"/>
    <dgm:cxn modelId="{26B0646D-8F1F-4191-BF9E-E20050E8C985}" type="presParOf" srcId="{D79156BA-5AA1-46E0-9765-1D694749963D}" destId="{3CDA5CF2-6734-43DA-A699-BA9E799EA4AB}" srcOrd="4" destOrd="0" presId="urn:microsoft.com/office/officeart/2005/8/layout/gear1"/>
    <dgm:cxn modelId="{249E3C73-BC25-46FA-A6C2-68BD90205837}" type="presParOf" srcId="{D79156BA-5AA1-46E0-9765-1D694749963D}" destId="{53F74E0F-E1C1-4D30-B961-7A425D4A7878}" srcOrd="5" destOrd="0" presId="urn:microsoft.com/office/officeart/2005/8/layout/gear1"/>
    <dgm:cxn modelId="{AC3A2E39-707C-441C-AD50-C8A7DE03FE23}" type="presParOf" srcId="{D79156BA-5AA1-46E0-9765-1D694749963D}" destId="{954B615F-5F4F-4F88-9BDE-8FAA83B51B29}" srcOrd="6" destOrd="0" presId="urn:microsoft.com/office/officeart/2005/8/layout/gear1"/>
    <dgm:cxn modelId="{1A44F99F-2A6A-44A9-81E5-587C3C12887B}" type="presParOf" srcId="{D79156BA-5AA1-46E0-9765-1D694749963D}" destId="{D537007B-8E45-4395-B5A3-1EFF7034D003}" srcOrd="7" destOrd="0" presId="urn:microsoft.com/office/officeart/2005/8/layout/gear1"/>
    <dgm:cxn modelId="{1403EEC8-8CA1-4C39-AE19-417067F6E891}" type="presParOf" srcId="{D79156BA-5AA1-46E0-9765-1D694749963D}" destId="{43120CC6-CBCA-4D40-BD26-B20D3824C05E}" srcOrd="8" destOrd="0" presId="urn:microsoft.com/office/officeart/2005/8/layout/gear1"/>
    <dgm:cxn modelId="{49344C1D-6EE7-4459-B5EC-DB73F8E93517}" type="presParOf" srcId="{D79156BA-5AA1-46E0-9765-1D694749963D}" destId="{E979CA2B-B57D-462D-B8A0-907FD61B3C72}" srcOrd="9" destOrd="0" presId="urn:microsoft.com/office/officeart/2005/8/layout/gear1"/>
    <dgm:cxn modelId="{CC0CBC9A-75E9-41B1-9985-290532D8D684}" type="presParOf" srcId="{D79156BA-5AA1-46E0-9765-1D694749963D}" destId="{1A2FC704-4FF5-48FD-AACC-7AD5DAF39747}" srcOrd="10" destOrd="0" presId="urn:microsoft.com/office/officeart/2005/8/layout/gear1"/>
    <dgm:cxn modelId="{FE6F2016-0D27-4EC4-9B96-D2D6C81FFC4F}" type="presParOf" srcId="{D79156BA-5AA1-46E0-9765-1D694749963D}" destId="{FA0011EF-5040-4AF1-B310-D94898C0291F}" srcOrd="11" destOrd="0" presId="urn:microsoft.com/office/officeart/2005/8/layout/gear1"/>
    <dgm:cxn modelId="{71F73681-3E2B-44CB-8AB4-6A0CFB26604B}" type="presParOf" srcId="{D79156BA-5AA1-46E0-9765-1D694749963D}" destId="{96E73AD4-5A37-484D-9319-BE0FE4F83E4F}"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703C10-8460-4FBD-A847-42061FCCDAD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5C5C00B-8753-495E-BCF2-3F67069FD445}">
      <dgm:prSet custT="1"/>
      <dgm:spPr/>
      <dgm:t>
        <a:bodyPr/>
        <a:lstStyle/>
        <a:p>
          <a:r>
            <a:rPr lang="en-US" sz="2000" dirty="0"/>
            <a:t>Reporting, quality assurance</a:t>
          </a:r>
        </a:p>
      </dgm:t>
    </dgm:pt>
    <dgm:pt modelId="{18BEC4A9-8F4B-467E-BC49-34A1E0B5794C}" type="parTrans" cxnId="{3A7F5F38-EDF4-40E8-B680-A8E2BC730EB8}">
      <dgm:prSet/>
      <dgm:spPr/>
      <dgm:t>
        <a:bodyPr/>
        <a:lstStyle/>
        <a:p>
          <a:endParaRPr lang="en-US"/>
        </a:p>
      </dgm:t>
    </dgm:pt>
    <dgm:pt modelId="{2719ADB8-DD05-4C68-A0B7-0A84D87158DB}" type="sibTrans" cxnId="{3A7F5F38-EDF4-40E8-B680-A8E2BC730EB8}">
      <dgm:prSet/>
      <dgm:spPr/>
      <dgm:t>
        <a:bodyPr/>
        <a:lstStyle/>
        <a:p>
          <a:endParaRPr lang="en-US"/>
        </a:p>
      </dgm:t>
    </dgm:pt>
    <dgm:pt modelId="{E956BAD9-937F-4CF3-9EE5-00053044BEA9}">
      <dgm:prSet custT="1"/>
      <dgm:spPr/>
      <dgm:t>
        <a:bodyPr/>
        <a:lstStyle/>
        <a:p>
          <a:r>
            <a:rPr lang="en-US" sz="2000" dirty="0">
              <a:solidFill>
                <a:schemeClr val="bg1"/>
              </a:solidFill>
            </a:rPr>
            <a:t>Meter installation calibration and maintenance</a:t>
          </a:r>
          <a:endParaRPr lang="en-US" sz="2000" dirty="0"/>
        </a:p>
      </dgm:t>
    </dgm:pt>
    <dgm:pt modelId="{57EDB309-0E6C-4509-B3E6-C3899C697494}" type="parTrans" cxnId="{231EA027-84A3-4483-82B8-B7482806BE58}">
      <dgm:prSet/>
      <dgm:spPr/>
      <dgm:t>
        <a:bodyPr/>
        <a:lstStyle/>
        <a:p>
          <a:endParaRPr lang="en-US"/>
        </a:p>
      </dgm:t>
    </dgm:pt>
    <dgm:pt modelId="{B8911288-B49A-45D5-82F9-F69FE24AB856}" type="sibTrans" cxnId="{231EA027-84A3-4483-82B8-B7482806BE58}">
      <dgm:prSet/>
      <dgm:spPr/>
      <dgm:t>
        <a:bodyPr/>
        <a:lstStyle/>
        <a:p>
          <a:endParaRPr lang="en-US"/>
        </a:p>
      </dgm:t>
    </dgm:pt>
    <dgm:pt modelId="{1AFB97A6-DD1E-4E7C-A601-276E61F1814C}">
      <dgm:prSet custT="1"/>
      <dgm:spPr/>
      <dgm:t>
        <a:bodyPr/>
        <a:lstStyle/>
        <a:p>
          <a:r>
            <a:rPr lang="en-US" sz="2000" dirty="0"/>
            <a:t>Data gathering and screening</a:t>
          </a:r>
        </a:p>
      </dgm:t>
    </dgm:pt>
    <dgm:pt modelId="{722E9092-51D0-43A6-9384-0FABBE48B8C7}" type="parTrans" cxnId="{3257578A-C0DE-4A13-A5C1-78F92427882A}">
      <dgm:prSet/>
      <dgm:spPr/>
      <dgm:t>
        <a:bodyPr/>
        <a:lstStyle/>
        <a:p>
          <a:endParaRPr lang="en-US"/>
        </a:p>
      </dgm:t>
    </dgm:pt>
    <dgm:pt modelId="{1D9EFC94-E5BF-454F-98E1-CF0328FF4651}" type="sibTrans" cxnId="{3257578A-C0DE-4A13-A5C1-78F92427882A}">
      <dgm:prSet/>
      <dgm:spPr/>
      <dgm:t>
        <a:bodyPr/>
        <a:lstStyle/>
        <a:p>
          <a:endParaRPr lang="en-US"/>
        </a:p>
      </dgm:t>
    </dgm:pt>
    <dgm:pt modelId="{2C87B0B5-8BA7-4B58-9563-8119F66F4D8C}">
      <dgm:prSet custT="1"/>
      <dgm:spPr/>
      <dgm:t>
        <a:bodyPr/>
        <a:lstStyle/>
        <a:p>
          <a:r>
            <a:rPr lang="en-US" sz="2000" dirty="0"/>
            <a:t>Computation based on measured data and acceptable estimates</a:t>
          </a:r>
        </a:p>
      </dgm:t>
    </dgm:pt>
    <dgm:pt modelId="{D0AAC727-AE8D-4177-9345-8E9759B8B893}" type="parTrans" cxnId="{4B6FA5F5-89C9-4205-BC48-400FC640B099}">
      <dgm:prSet/>
      <dgm:spPr/>
      <dgm:t>
        <a:bodyPr/>
        <a:lstStyle/>
        <a:p>
          <a:endParaRPr lang="en-US"/>
        </a:p>
      </dgm:t>
    </dgm:pt>
    <dgm:pt modelId="{B4BB5D75-D8C7-4B7A-9B82-1453829E5BF3}" type="sibTrans" cxnId="{4B6FA5F5-89C9-4205-BC48-400FC640B099}">
      <dgm:prSet/>
      <dgm:spPr/>
      <dgm:t>
        <a:bodyPr/>
        <a:lstStyle/>
        <a:p>
          <a:endParaRPr lang="en-US"/>
        </a:p>
      </dgm:t>
    </dgm:pt>
    <dgm:pt modelId="{D5B6FAFC-51EA-49D1-946A-01D011D62C6B}">
      <dgm:prSet custT="1"/>
      <dgm:spPr/>
      <dgm:t>
        <a:bodyPr/>
        <a:lstStyle/>
        <a:p>
          <a:r>
            <a:rPr lang="en-US" sz="2000" dirty="0"/>
            <a:t>Third party verification of reports</a:t>
          </a:r>
        </a:p>
      </dgm:t>
    </dgm:pt>
    <dgm:pt modelId="{98792766-FABF-465F-8085-F010EC41C15C}" type="parTrans" cxnId="{DBACCEAF-F1D4-458A-87ED-BD1B7C21112E}">
      <dgm:prSet/>
      <dgm:spPr/>
    </dgm:pt>
    <dgm:pt modelId="{B4DCDE1C-F5A5-4413-BA6C-98282B50ABA3}" type="sibTrans" cxnId="{DBACCEAF-F1D4-458A-87ED-BD1B7C21112E}">
      <dgm:prSet/>
      <dgm:spPr/>
    </dgm:pt>
    <dgm:pt modelId="{70DD8161-82AC-4D33-9F34-AAB5D0CF87E2}" type="pres">
      <dgm:prSet presAssocID="{54703C10-8460-4FBD-A847-42061FCCDADA}" presName="diagram" presStyleCnt="0">
        <dgm:presLayoutVars>
          <dgm:dir/>
          <dgm:resizeHandles val="exact"/>
        </dgm:presLayoutVars>
      </dgm:prSet>
      <dgm:spPr/>
    </dgm:pt>
    <dgm:pt modelId="{DB2CEFBE-6881-4884-B611-A486987FBC46}" type="pres">
      <dgm:prSet presAssocID="{E956BAD9-937F-4CF3-9EE5-00053044BEA9}" presName="node" presStyleLbl="node1" presStyleIdx="0" presStyleCnt="5" custLinFactNeighborX="-1597" custLinFactNeighborY="887">
        <dgm:presLayoutVars>
          <dgm:bulletEnabled val="1"/>
        </dgm:presLayoutVars>
      </dgm:prSet>
      <dgm:spPr/>
    </dgm:pt>
    <dgm:pt modelId="{98B88826-8BB3-4D05-B397-962472FF3EC5}" type="pres">
      <dgm:prSet presAssocID="{B8911288-B49A-45D5-82F9-F69FE24AB856}" presName="sibTrans" presStyleCnt="0"/>
      <dgm:spPr/>
    </dgm:pt>
    <dgm:pt modelId="{EE82281D-7AF1-4B10-B22F-56C8747BB714}" type="pres">
      <dgm:prSet presAssocID="{1AFB97A6-DD1E-4E7C-A601-276E61F1814C}" presName="node" presStyleLbl="node1" presStyleIdx="1" presStyleCnt="5">
        <dgm:presLayoutVars>
          <dgm:bulletEnabled val="1"/>
        </dgm:presLayoutVars>
      </dgm:prSet>
      <dgm:spPr/>
    </dgm:pt>
    <dgm:pt modelId="{D9553CE1-572B-4CF6-9978-2C3DE0366863}" type="pres">
      <dgm:prSet presAssocID="{1D9EFC94-E5BF-454F-98E1-CF0328FF4651}" presName="sibTrans" presStyleCnt="0"/>
      <dgm:spPr/>
    </dgm:pt>
    <dgm:pt modelId="{12CD26AA-EE14-4516-844B-17CDF5684B1B}" type="pres">
      <dgm:prSet presAssocID="{2C87B0B5-8BA7-4B58-9563-8119F66F4D8C}" presName="node" presStyleLbl="node1" presStyleIdx="2" presStyleCnt="5">
        <dgm:presLayoutVars>
          <dgm:bulletEnabled val="1"/>
        </dgm:presLayoutVars>
      </dgm:prSet>
      <dgm:spPr/>
    </dgm:pt>
    <dgm:pt modelId="{334F2DB5-9651-407A-BCAA-C015BFD4185D}" type="pres">
      <dgm:prSet presAssocID="{B4BB5D75-D8C7-4B7A-9B82-1453829E5BF3}" presName="sibTrans" presStyleCnt="0"/>
      <dgm:spPr/>
    </dgm:pt>
    <dgm:pt modelId="{1E5E3F39-C8E5-483D-8EC6-B4B7957597AD}" type="pres">
      <dgm:prSet presAssocID="{75C5C00B-8753-495E-BCF2-3F67069FD445}" presName="node" presStyleLbl="node1" presStyleIdx="3" presStyleCnt="5">
        <dgm:presLayoutVars>
          <dgm:bulletEnabled val="1"/>
        </dgm:presLayoutVars>
      </dgm:prSet>
      <dgm:spPr/>
    </dgm:pt>
    <dgm:pt modelId="{71CCDEEA-8388-481D-9015-15CF54EEF671}" type="pres">
      <dgm:prSet presAssocID="{2719ADB8-DD05-4C68-A0B7-0A84D87158DB}" presName="sibTrans" presStyleCnt="0"/>
      <dgm:spPr/>
    </dgm:pt>
    <dgm:pt modelId="{5218BCBA-071F-4773-A354-5BA907129857}" type="pres">
      <dgm:prSet presAssocID="{D5B6FAFC-51EA-49D1-946A-01D011D62C6B}" presName="node" presStyleLbl="node1" presStyleIdx="4" presStyleCnt="5">
        <dgm:presLayoutVars>
          <dgm:bulletEnabled val="1"/>
        </dgm:presLayoutVars>
      </dgm:prSet>
      <dgm:spPr/>
    </dgm:pt>
  </dgm:ptLst>
  <dgm:cxnLst>
    <dgm:cxn modelId="{DE55CB0F-3B5B-476F-8504-9B7B8FC7BD26}" type="presOf" srcId="{54703C10-8460-4FBD-A847-42061FCCDADA}" destId="{70DD8161-82AC-4D33-9F34-AAB5D0CF87E2}" srcOrd="0" destOrd="0" presId="urn:microsoft.com/office/officeart/2005/8/layout/default"/>
    <dgm:cxn modelId="{E9622A14-0E30-4DE7-BD8A-37500055EB09}" type="presOf" srcId="{D5B6FAFC-51EA-49D1-946A-01D011D62C6B}" destId="{5218BCBA-071F-4773-A354-5BA907129857}" srcOrd="0" destOrd="0" presId="urn:microsoft.com/office/officeart/2005/8/layout/default"/>
    <dgm:cxn modelId="{231EA027-84A3-4483-82B8-B7482806BE58}" srcId="{54703C10-8460-4FBD-A847-42061FCCDADA}" destId="{E956BAD9-937F-4CF3-9EE5-00053044BEA9}" srcOrd="0" destOrd="0" parTransId="{57EDB309-0E6C-4509-B3E6-C3899C697494}" sibTransId="{B8911288-B49A-45D5-82F9-F69FE24AB856}"/>
    <dgm:cxn modelId="{3A7F5F38-EDF4-40E8-B680-A8E2BC730EB8}" srcId="{54703C10-8460-4FBD-A847-42061FCCDADA}" destId="{75C5C00B-8753-495E-BCF2-3F67069FD445}" srcOrd="3" destOrd="0" parTransId="{18BEC4A9-8F4B-467E-BC49-34A1E0B5794C}" sibTransId="{2719ADB8-DD05-4C68-A0B7-0A84D87158DB}"/>
    <dgm:cxn modelId="{1D0EE577-636A-4B76-BC37-44E715AD2B3B}" type="presOf" srcId="{2C87B0B5-8BA7-4B58-9563-8119F66F4D8C}" destId="{12CD26AA-EE14-4516-844B-17CDF5684B1B}" srcOrd="0" destOrd="0" presId="urn:microsoft.com/office/officeart/2005/8/layout/default"/>
    <dgm:cxn modelId="{46836579-4143-4827-9304-F3F44905BD8B}" type="presOf" srcId="{1AFB97A6-DD1E-4E7C-A601-276E61F1814C}" destId="{EE82281D-7AF1-4B10-B22F-56C8747BB714}" srcOrd="0" destOrd="0" presId="urn:microsoft.com/office/officeart/2005/8/layout/default"/>
    <dgm:cxn modelId="{3257578A-C0DE-4A13-A5C1-78F92427882A}" srcId="{54703C10-8460-4FBD-A847-42061FCCDADA}" destId="{1AFB97A6-DD1E-4E7C-A601-276E61F1814C}" srcOrd="1" destOrd="0" parTransId="{722E9092-51D0-43A6-9384-0FABBE48B8C7}" sibTransId="{1D9EFC94-E5BF-454F-98E1-CF0328FF4651}"/>
    <dgm:cxn modelId="{F0394F9D-9988-422D-8064-A31A90875592}" type="presOf" srcId="{E956BAD9-937F-4CF3-9EE5-00053044BEA9}" destId="{DB2CEFBE-6881-4884-B611-A486987FBC46}" srcOrd="0" destOrd="0" presId="urn:microsoft.com/office/officeart/2005/8/layout/default"/>
    <dgm:cxn modelId="{DBACCEAF-F1D4-458A-87ED-BD1B7C21112E}" srcId="{54703C10-8460-4FBD-A847-42061FCCDADA}" destId="{D5B6FAFC-51EA-49D1-946A-01D011D62C6B}" srcOrd="4" destOrd="0" parTransId="{98792766-FABF-465F-8085-F010EC41C15C}" sibTransId="{B4DCDE1C-F5A5-4413-BA6C-98282B50ABA3}"/>
    <dgm:cxn modelId="{DF76EDEF-341B-48BA-9650-F7D9ABDBF04D}" type="presOf" srcId="{75C5C00B-8753-495E-BCF2-3F67069FD445}" destId="{1E5E3F39-C8E5-483D-8EC6-B4B7957597AD}" srcOrd="0" destOrd="0" presId="urn:microsoft.com/office/officeart/2005/8/layout/default"/>
    <dgm:cxn modelId="{4B6FA5F5-89C9-4205-BC48-400FC640B099}" srcId="{54703C10-8460-4FBD-A847-42061FCCDADA}" destId="{2C87B0B5-8BA7-4B58-9563-8119F66F4D8C}" srcOrd="2" destOrd="0" parTransId="{D0AAC727-AE8D-4177-9345-8E9759B8B893}" sibTransId="{B4BB5D75-D8C7-4B7A-9B82-1453829E5BF3}"/>
    <dgm:cxn modelId="{798C3BCD-A986-45ED-A213-B9E6E0402AFB}" type="presParOf" srcId="{70DD8161-82AC-4D33-9F34-AAB5D0CF87E2}" destId="{DB2CEFBE-6881-4884-B611-A486987FBC46}" srcOrd="0" destOrd="0" presId="urn:microsoft.com/office/officeart/2005/8/layout/default"/>
    <dgm:cxn modelId="{D5B02026-E72E-49C6-AD4E-C99FF1D4B140}" type="presParOf" srcId="{70DD8161-82AC-4D33-9F34-AAB5D0CF87E2}" destId="{98B88826-8BB3-4D05-B397-962472FF3EC5}" srcOrd="1" destOrd="0" presId="urn:microsoft.com/office/officeart/2005/8/layout/default"/>
    <dgm:cxn modelId="{92852422-113F-4133-B835-48B524FBEBFF}" type="presParOf" srcId="{70DD8161-82AC-4D33-9F34-AAB5D0CF87E2}" destId="{EE82281D-7AF1-4B10-B22F-56C8747BB714}" srcOrd="2" destOrd="0" presId="urn:microsoft.com/office/officeart/2005/8/layout/default"/>
    <dgm:cxn modelId="{3EE27C00-E343-49EA-9B1B-4837AC2E4084}" type="presParOf" srcId="{70DD8161-82AC-4D33-9F34-AAB5D0CF87E2}" destId="{D9553CE1-572B-4CF6-9978-2C3DE0366863}" srcOrd="3" destOrd="0" presId="urn:microsoft.com/office/officeart/2005/8/layout/default"/>
    <dgm:cxn modelId="{8CE751EA-0D26-4670-843C-46984B113030}" type="presParOf" srcId="{70DD8161-82AC-4D33-9F34-AAB5D0CF87E2}" destId="{12CD26AA-EE14-4516-844B-17CDF5684B1B}" srcOrd="4" destOrd="0" presId="urn:microsoft.com/office/officeart/2005/8/layout/default"/>
    <dgm:cxn modelId="{D9F6FB95-E0C9-4403-B48D-BE1E97D10096}" type="presParOf" srcId="{70DD8161-82AC-4D33-9F34-AAB5D0CF87E2}" destId="{334F2DB5-9651-407A-BCAA-C015BFD4185D}" srcOrd="5" destOrd="0" presId="urn:microsoft.com/office/officeart/2005/8/layout/default"/>
    <dgm:cxn modelId="{C8401638-3270-4202-ACB9-8B41BA47C040}" type="presParOf" srcId="{70DD8161-82AC-4D33-9F34-AAB5D0CF87E2}" destId="{1E5E3F39-C8E5-483D-8EC6-B4B7957597AD}" srcOrd="6" destOrd="0" presId="urn:microsoft.com/office/officeart/2005/8/layout/default"/>
    <dgm:cxn modelId="{2ADA0065-1117-4083-ABE4-6C2383237E79}" type="presParOf" srcId="{70DD8161-82AC-4D33-9F34-AAB5D0CF87E2}" destId="{71CCDEEA-8388-481D-9015-15CF54EEF671}" srcOrd="7" destOrd="0" presId="urn:microsoft.com/office/officeart/2005/8/layout/default"/>
    <dgm:cxn modelId="{AAFF5BBA-DDA2-4BCA-A6EC-9BC61D4B4302}" type="presParOf" srcId="{70DD8161-82AC-4D33-9F34-AAB5D0CF87E2}" destId="{5218BCBA-071F-4773-A354-5BA907129857}"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749598-3719-4ED5-8888-FC598397511C}"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2C20246F-C943-4D15-B924-C2B0FE403E2D}">
      <dgm:prSet phldrT="[Text]"/>
      <dgm:spPr/>
      <dgm:t>
        <a:bodyPr/>
        <a:lstStyle/>
        <a:p>
          <a:r>
            <a:rPr lang="en-US" dirty="0"/>
            <a:t>Energy Performance Certificate </a:t>
          </a:r>
        </a:p>
      </dgm:t>
    </dgm:pt>
    <dgm:pt modelId="{3CF2CE49-7190-40CE-837F-835144A3C985}" type="parTrans" cxnId="{E2E5918A-22DD-49DD-8CB6-CF1036206351}">
      <dgm:prSet/>
      <dgm:spPr/>
      <dgm:t>
        <a:bodyPr/>
        <a:lstStyle/>
        <a:p>
          <a:endParaRPr lang="en-US"/>
        </a:p>
      </dgm:t>
    </dgm:pt>
    <dgm:pt modelId="{57E921F1-6283-418B-B8CB-2FD2D5C2AB4A}" type="sibTrans" cxnId="{E2E5918A-22DD-49DD-8CB6-CF1036206351}">
      <dgm:prSet/>
      <dgm:spPr/>
      <dgm:t>
        <a:bodyPr/>
        <a:lstStyle/>
        <a:p>
          <a:endParaRPr lang="en-US"/>
        </a:p>
      </dgm:t>
    </dgm:pt>
    <dgm:pt modelId="{5EEC2B9B-3481-4634-B2EB-8BA610724EDE}">
      <dgm:prSet phldrT="[Text]"/>
      <dgm:spPr/>
      <dgm:t>
        <a:bodyPr/>
        <a:lstStyle/>
        <a:p>
          <a:r>
            <a:rPr lang="en-US" dirty="0"/>
            <a:t>Upgrade of Energy Class of the building (based on National Energy Building Regulation - KENAK)</a:t>
          </a:r>
        </a:p>
      </dgm:t>
    </dgm:pt>
    <dgm:pt modelId="{ABB2034D-9BDE-4AA0-9023-49092A1C407F}" type="parTrans" cxnId="{5D8F7183-6266-4DE9-9CF4-7C89E9A0B871}">
      <dgm:prSet/>
      <dgm:spPr/>
      <dgm:t>
        <a:bodyPr/>
        <a:lstStyle/>
        <a:p>
          <a:endParaRPr lang="en-US"/>
        </a:p>
      </dgm:t>
    </dgm:pt>
    <dgm:pt modelId="{E3699696-0F56-4F4E-A651-E9141E7A5DE4}" type="sibTrans" cxnId="{5D8F7183-6266-4DE9-9CF4-7C89E9A0B871}">
      <dgm:prSet/>
      <dgm:spPr/>
      <dgm:t>
        <a:bodyPr/>
        <a:lstStyle/>
        <a:p>
          <a:endParaRPr lang="en-US"/>
        </a:p>
      </dgm:t>
    </dgm:pt>
    <dgm:pt modelId="{ABF63E6D-00D5-4AF8-9CF5-02F84D6C3FBF}">
      <dgm:prSet phldrT="[Text]"/>
      <dgm:spPr/>
      <dgm:t>
        <a:bodyPr/>
        <a:lstStyle/>
        <a:p>
          <a:r>
            <a:rPr lang="en-US" dirty="0"/>
            <a:t>Measurements</a:t>
          </a:r>
        </a:p>
      </dgm:t>
    </dgm:pt>
    <dgm:pt modelId="{88005112-00CB-424D-B2C0-481BB6E92D76}" type="parTrans" cxnId="{BD2F611B-3D24-423B-B0F8-5FCFEBFA5B07}">
      <dgm:prSet/>
      <dgm:spPr/>
      <dgm:t>
        <a:bodyPr/>
        <a:lstStyle/>
        <a:p>
          <a:endParaRPr lang="en-US"/>
        </a:p>
      </dgm:t>
    </dgm:pt>
    <dgm:pt modelId="{608D69F0-18BA-45BF-93A5-F5EB98BADA7A}" type="sibTrans" cxnId="{BD2F611B-3D24-423B-B0F8-5FCFEBFA5B07}">
      <dgm:prSet/>
      <dgm:spPr/>
      <dgm:t>
        <a:bodyPr/>
        <a:lstStyle/>
        <a:p>
          <a:endParaRPr lang="en-US"/>
        </a:p>
      </dgm:t>
    </dgm:pt>
    <dgm:pt modelId="{70939401-76DB-4829-AB58-C8E090AB8BE7}">
      <dgm:prSet phldrT="[Text]"/>
      <dgm:spPr/>
      <dgm:t>
        <a:bodyPr/>
        <a:lstStyle/>
        <a:p>
          <a:r>
            <a:rPr lang="en-US" b="0" u="none" dirty="0"/>
            <a:t>Key performance parameters </a:t>
          </a:r>
        </a:p>
      </dgm:t>
    </dgm:pt>
    <dgm:pt modelId="{87FDA5F5-5CB6-44E6-9CB5-9A26BFC1162B}" type="parTrans" cxnId="{F4E63C15-A9DC-4BB5-A758-9F539099B683}">
      <dgm:prSet/>
      <dgm:spPr/>
      <dgm:t>
        <a:bodyPr/>
        <a:lstStyle/>
        <a:p>
          <a:endParaRPr lang="en-US"/>
        </a:p>
      </dgm:t>
    </dgm:pt>
    <dgm:pt modelId="{96C576A2-CF98-47C0-B726-FBAD8999FA36}" type="sibTrans" cxnId="{F4E63C15-A9DC-4BB5-A758-9F539099B683}">
      <dgm:prSet/>
      <dgm:spPr/>
      <dgm:t>
        <a:bodyPr/>
        <a:lstStyle/>
        <a:p>
          <a:endParaRPr lang="en-US"/>
        </a:p>
      </dgm:t>
    </dgm:pt>
    <dgm:pt modelId="{994709F0-DF2D-46A8-B938-939D7CDE72FE}">
      <dgm:prSet phldrT="[Text]"/>
      <dgm:spPr/>
      <dgm:t>
        <a:bodyPr/>
        <a:lstStyle/>
        <a:p>
          <a:r>
            <a:rPr lang="en-US" dirty="0"/>
            <a:t>Monitoring </a:t>
          </a:r>
        </a:p>
      </dgm:t>
    </dgm:pt>
    <dgm:pt modelId="{41AE0520-4AC3-4BD3-B22A-5D983D4DBA36}" type="parTrans" cxnId="{0AEBC424-D344-43C1-B09D-A3A2BE78A842}">
      <dgm:prSet/>
      <dgm:spPr/>
      <dgm:t>
        <a:bodyPr/>
        <a:lstStyle/>
        <a:p>
          <a:endParaRPr lang="en-US"/>
        </a:p>
      </dgm:t>
    </dgm:pt>
    <dgm:pt modelId="{0FC73F71-2F2D-4DE2-A968-3CCC7B9D6720}" type="sibTrans" cxnId="{0AEBC424-D344-43C1-B09D-A3A2BE78A842}">
      <dgm:prSet/>
      <dgm:spPr/>
      <dgm:t>
        <a:bodyPr/>
        <a:lstStyle/>
        <a:p>
          <a:endParaRPr lang="en-US"/>
        </a:p>
      </dgm:t>
    </dgm:pt>
    <dgm:pt modelId="{D5447272-8B4D-4CA7-A132-7BD59FC92C2D}">
      <dgm:prSet phldrT="[Text]"/>
      <dgm:spPr/>
      <dgm:t>
        <a:bodyPr/>
        <a:lstStyle/>
        <a:p>
          <a:r>
            <a:rPr lang="en-US" dirty="0"/>
            <a:t>B</a:t>
          </a:r>
          <a:r>
            <a:rPr lang="el-GR" dirty="0" err="1"/>
            <a:t>enchmarking</a:t>
          </a:r>
          <a:endParaRPr lang="en-US" dirty="0"/>
        </a:p>
      </dgm:t>
    </dgm:pt>
    <dgm:pt modelId="{A7C4F798-DF8B-4299-8CFA-3EA14CF856DF}" type="parTrans" cxnId="{81F5897E-291D-4CE4-AF95-18A38E0003B6}">
      <dgm:prSet/>
      <dgm:spPr/>
      <dgm:t>
        <a:bodyPr/>
        <a:lstStyle/>
        <a:p>
          <a:endParaRPr lang="en-US"/>
        </a:p>
      </dgm:t>
    </dgm:pt>
    <dgm:pt modelId="{FC5761FE-D688-4A7B-A368-1AD5C66A7063}" type="sibTrans" cxnId="{81F5897E-291D-4CE4-AF95-18A38E0003B6}">
      <dgm:prSet/>
      <dgm:spPr/>
      <dgm:t>
        <a:bodyPr/>
        <a:lstStyle/>
        <a:p>
          <a:endParaRPr lang="en-US"/>
        </a:p>
      </dgm:t>
    </dgm:pt>
    <dgm:pt modelId="{F1462178-9C2F-447F-A1BB-D49F3554B254}">
      <dgm:prSet phldrT="[Text]"/>
      <dgm:spPr/>
      <dgm:t>
        <a:bodyPr/>
        <a:lstStyle/>
        <a:p>
          <a:r>
            <a:rPr lang="en-US" dirty="0"/>
            <a:t>Historical trending</a:t>
          </a:r>
        </a:p>
      </dgm:t>
    </dgm:pt>
    <dgm:pt modelId="{EFE533FA-6E50-4DF0-BA53-74D148AB5345}" type="parTrans" cxnId="{31A96B13-D9CE-49B8-A9E9-B69F722328FD}">
      <dgm:prSet/>
      <dgm:spPr/>
      <dgm:t>
        <a:bodyPr/>
        <a:lstStyle/>
        <a:p>
          <a:endParaRPr lang="en-US"/>
        </a:p>
      </dgm:t>
    </dgm:pt>
    <dgm:pt modelId="{F57AFE69-4E92-4841-8FEF-285E7F179AFE}" type="sibTrans" cxnId="{31A96B13-D9CE-49B8-A9E9-B69F722328FD}">
      <dgm:prSet/>
      <dgm:spPr/>
      <dgm:t>
        <a:bodyPr/>
        <a:lstStyle/>
        <a:p>
          <a:endParaRPr lang="en-US"/>
        </a:p>
      </dgm:t>
    </dgm:pt>
    <dgm:pt modelId="{050CFE88-447C-4DA8-9236-680FCC560B2B}">
      <dgm:prSet phldrT="[Text]"/>
      <dgm:spPr/>
      <dgm:t>
        <a:bodyPr/>
        <a:lstStyle/>
        <a:p>
          <a:r>
            <a:rPr lang="en-US" b="0" u="none" dirty="0"/>
            <a:t>Determined Savings based on measured and estimated values</a:t>
          </a:r>
        </a:p>
      </dgm:t>
    </dgm:pt>
    <dgm:pt modelId="{2F359048-9E7E-46FA-8DE5-B6A9A9090C7C}" type="parTrans" cxnId="{70281444-4FEE-4FDE-84C2-968FEBD0B2CD}">
      <dgm:prSet/>
      <dgm:spPr/>
      <dgm:t>
        <a:bodyPr/>
        <a:lstStyle/>
        <a:p>
          <a:endParaRPr lang="en-US"/>
        </a:p>
      </dgm:t>
    </dgm:pt>
    <dgm:pt modelId="{1D1FE4B5-BC0F-479F-B147-A678925AC98D}" type="sibTrans" cxnId="{70281444-4FEE-4FDE-84C2-968FEBD0B2CD}">
      <dgm:prSet/>
      <dgm:spPr/>
      <dgm:t>
        <a:bodyPr/>
        <a:lstStyle/>
        <a:p>
          <a:endParaRPr lang="en-US"/>
        </a:p>
      </dgm:t>
    </dgm:pt>
    <dgm:pt modelId="{0F0DD9F1-0D38-4B01-AFC9-9E64D48987B5}">
      <dgm:prSet/>
      <dgm:spPr/>
      <dgm:t>
        <a:bodyPr/>
        <a:lstStyle/>
        <a:p>
          <a:r>
            <a:rPr lang="en-US" u="none" dirty="0"/>
            <a:t>Penalty if guaranteed level of performance not met</a:t>
          </a:r>
          <a:endParaRPr lang="en-US" b="0" u="none" dirty="0"/>
        </a:p>
      </dgm:t>
    </dgm:pt>
    <dgm:pt modelId="{E5DF34A5-094E-4A84-9AEF-183F53BB737C}" type="parTrans" cxnId="{AA2A5307-882A-4AFE-8437-4BC3356CD74D}">
      <dgm:prSet/>
      <dgm:spPr/>
      <dgm:t>
        <a:bodyPr/>
        <a:lstStyle/>
        <a:p>
          <a:endParaRPr lang="en-US"/>
        </a:p>
      </dgm:t>
    </dgm:pt>
    <dgm:pt modelId="{1AB997CD-6423-4D6C-A070-1179D3215A67}" type="sibTrans" cxnId="{AA2A5307-882A-4AFE-8437-4BC3356CD74D}">
      <dgm:prSet/>
      <dgm:spPr/>
      <dgm:t>
        <a:bodyPr/>
        <a:lstStyle/>
        <a:p>
          <a:endParaRPr lang="en-US"/>
        </a:p>
      </dgm:t>
    </dgm:pt>
    <dgm:pt modelId="{33A3D088-E423-40F5-A332-1089323674AF}">
      <dgm:prSet phldrT="[Text]"/>
      <dgm:spPr/>
      <dgm:t>
        <a:bodyPr/>
        <a:lstStyle/>
        <a:p>
          <a:r>
            <a:rPr lang="en-US" dirty="0"/>
            <a:t>Remote monitoring</a:t>
          </a:r>
        </a:p>
      </dgm:t>
    </dgm:pt>
    <dgm:pt modelId="{60EAC9C8-6409-4E9F-BF52-867364574464}" type="parTrans" cxnId="{48A1B73A-4A42-427C-9704-2682BF849B9D}">
      <dgm:prSet/>
      <dgm:spPr/>
      <dgm:t>
        <a:bodyPr/>
        <a:lstStyle/>
        <a:p>
          <a:endParaRPr lang="en-US"/>
        </a:p>
      </dgm:t>
    </dgm:pt>
    <dgm:pt modelId="{1CE47054-36B2-4369-B416-20653D81D321}" type="sibTrans" cxnId="{48A1B73A-4A42-427C-9704-2682BF849B9D}">
      <dgm:prSet/>
      <dgm:spPr/>
      <dgm:t>
        <a:bodyPr/>
        <a:lstStyle/>
        <a:p>
          <a:endParaRPr lang="en-US"/>
        </a:p>
      </dgm:t>
    </dgm:pt>
    <dgm:pt modelId="{CFE6ABE8-3EF8-4028-825D-D963997AC118}">
      <dgm:prSet phldrT="[Text]"/>
      <dgm:spPr/>
      <dgm:t>
        <a:bodyPr/>
        <a:lstStyle/>
        <a:p>
          <a:r>
            <a:rPr lang="en-US" dirty="0"/>
            <a:t>Key Performance Indicators (KPIs)</a:t>
          </a:r>
        </a:p>
      </dgm:t>
    </dgm:pt>
    <dgm:pt modelId="{85B022BF-5FD8-47A0-B578-D97BFCCEAA09}" type="parTrans" cxnId="{0EC67AE9-C54C-4017-AF8C-0111E2EB3601}">
      <dgm:prSet/>
      <dgm:spPr/>
    </dgm:pt>
    <dgm:pt modelId="{7E3A8A28-B667-49AC-9E2F-E7CF3A251DCE}" type="sibTrans" cxnId="{0EC67AE9-C54C-4017-AF8C-0111E2EB3601}">
      <dgm:prSet/>
      <dgm:spPr/>
    </dgm:pt>
    <dgm:pt modelId="{56839A8F-FA9D-4ED4-83DF-DE6F3F68FF81}" type="pres">
      <dgm:prSet presAssocID="{07749598-3719-4ED5-8888-FC598397511C}" presName="Name0" presStyleCnt="0">
        <dgm:presLayoutVars>
          <dgm:dir/>
          <dgm:resizeHandles val="exact"/>
        </dgm:presLayoutVars>
      </dgm:prSet>
      <dgm:spPr/>
    </dgm:pt>
    <dgm:pt modelId="{D2252DA5-5D50-4F3C-8F5B-C624291EF9B8}" type="pres">
      <dgm:prSet presAssocID="{2C20246F-C943-4D15-B924-C2B0FE403E2D}" presName="node" presStyleLbl="node1" presStyleIdx="0" presStyleCnt="3">
        <dgm:presLayoutVars>
          <dgm:bulletEnabled val="1"/>
        </dgm:presLayoutVars>
      </dgm:prSet>
      <dgm:spPr/>
    </dgm:pt>
    <dgm:pt modelId="{EBBF5234-BD0F-4459-8297-26A881AAFE43}" type="pres">
      <dgm:prSet presAssocID="{57E921F1-6283-418B-B8CB-2FD2D5C2AB4A}" presName="sibTrans" presStyleCnt="0"/>
      <dgm:spPr/>
    </dgm:pt>
    <dgm:pt modelId="{EF8A813D-B7E5-4B1B-A70A-ED48DAF8A236}" type="pres">
      <dgm:prSet presAssocID="{ABF63E6D-00D5-4AF8-9CF5-02F84D6C3FBF}" presName="node" presStyleLbl="node1" presStyleIdx="1" presStyleCnt="3">
        <dgm:presLayoutVars>
          <dgm:bulletEnabled val="1"/>
        </dgm:presLayoutVars>
      </dgm:prSet>
      <dgm:spPr/>
    </dgm:pt>
    <dgm:pt modelId="{36606FF8-B61F-484D-AAB0-DD99740D9F38}" type="pres">
      <dgm:prSet presAssocID="{608D69F0-18BA-45BF-93A5-F5EB98BADA7A}" presName="sibTrans" presStyleCnt="0"/>
      <dgm:spPr/>
    </dgm:pt>
    <dgm:pt modelId="{CD2F7373-76DA-4FBD-9C5B-EFBB4C9A91B6}" type="pres">
      <dgm:prSet presAssocID="{994709F0-DF2D-46A8-B938-939D7CDE72FE}" presName="node" presStyleLbl="node1" presStyleIdx="2" presStyleCnt="3" custLinFactNeighborX="-21543">
        <dgm:presLayoutVars>
          <dgm:bulletEnabled val="1"/>
        </dgm:presLayoutVars>
      </dgm:prSet>
      <dgm:spPr/>
    </dgm:pt>
  </dgm:ptLst>
  <dgm:cxnLst>
    <dgm:cxn modelId="{AA2A5307-882A-4AFE-8437-4BC3356CD74D}" srcId="{ABF63E6D-00D5-4AF8-9CF5-02F84D6C3FBF}" destId="{0F0DD9F1-0D38-4B01-AFC9-9E64D48987B5}" srcOrd="2" destOrd="0" parTransId="{E5DF34A5-094E-4A84-9AEF-183F53BB737C}" sibTransId="{1AB997CD-6423-4D6C-A070-1179D3215A67}"/>
    <dgm:cxn modelId="{31A96B13-D9CE-49B8-A9E9-B69F722328FD}" srcId="{994709F0-DF2D-46A8-B938-939D7CDE72FE}" destId="{F1462178-9C2F-447F-A1BB-D49F3554B254}" srcOrd="1" destOrd="0" parTransId="{EFE533FA-6E50-4DF0-BA53-74D148AB5345}" sibTransId="{F57AFE69-4E92-4841-8FEF-285E7F179AFE}"/>
    <dgm:cxn modelId="{F4E63C15-A9DC-4BB5-A758-9F539099B683}" srcId="{ABF63E6D-00D5-4AF8-9CF5-02F84D6C3FBF}" destId="{70939401-76DB-4829-AB58-C8E090AB8BE7}" srcOrd="0" destOrd="0" parTransId="{87FDA5F5-5CB6-44E6-9CB5-9A26BFC1162B}" sibTransId="{96C576A2-CF98-47C0-B726-FBAD8999FA36}"/>
    <dgm:cxn modelId="{F836AE16-BE81-4DE0-A46F-65708E8637ED}" type="presOf" srcId="{07749598-3719-4ED5-8888-FC598397511C}" destId="{56839A8F-FA9D-4ED4-83DF-DE6F3F68FF81}" srcOrd="0" destOrd="0" presId="urn:microsoft.com/office/officeart/2005/8/layout/hList6"/>
    <dgm:cxn modelId="{BD2F611B-3D24-423B-B0F8-5FCFEBFA5B07}" srcId="{07749598-3719-4ED5-8888-FC598397511C}" destId="{ABF63E6D-00D5-4AF8-9CF5-02F84D6C3FBF}" srcOrd="1" destOrd="0" parTransId="{88005112-00CB-424D-B2C0-481BB6E92D76}" sibTransId="{608D69F0-18BA-45BF-93A5-F5EB98BADA7A}"/>
    <dgm:cxn modelId="{5D356C22-16EF-4D1B-989C-58037D9320B1}" type="presOf" srcId="{5EEC2B9B-3481-4634-B2EB-8BA610724EDE}" destId="{D2252DA5-5D50-4F3C-8F5B-C624291EF9B8}" srcOrd="0" destOrd="1" presId="urn:microsoft.com/office/officeart/2005/8/layout/hList6"/>
    <dgm:cxn modelId="{0AEBC424-D344-43C1-B09D-A3A2BE78A842}" srcId="{07749598-3719-4ED5-8888-FC598397511C}" destId="{994709F0-DF2D-46A8-B938-939D7CDE72FE}" srcOrd="2" destOrd="0" parTransId="{41AE0520-4AC3-4BD3-B22A-5D983D4DBA36}" sibTransId="{0FC73F71-2F2D-4DE2-A968-3CCC7B9D6720}"/>
    <dgm:cxn modelId="{48A1B73A-4A42-427C-9704-2682BF849B9D}" srcId="{994709F0-DF2D-46A8-B938-939D7CDE72FE}" destId="{33A3D088-E423-40F5-A332-1089323674AF}" srcOrd="0" destOrd="0" parTransId="{60EAC9C8-6409-4E9F-BF52-867364574464}" sibTransId="{1CE47054-36B2-4369-B416-20653D81D321}"/>
    <dgm:cxn modelId="{52060760-60FA-41BB-9636-89FC78FC4D86}" type="presOf" srcId="{2C20246F-C943-4D15-B924-C2B0FE403E2D}" destId="{D2252DA5-5D50-4F3C-8F5B-C624291EF9B8}" srcOrd="0" destOrd="0" presId="urn:microsoft.com/office/officeart/2005/8/layout/hList6"/>
    <dgm:cxn modelId="{70281444-4FEE-4FDE-84C2-968FEBD0B2CD}" srcId="{ABF63E6D-00D5-4AF8-9CF5-02F84D6C3FBF}" destId="{050CFE88-447C-4DA8-9236-680FCC560B2B}" srcOrd="1" destOrd="0" parTransId="{2F359048-9E7E-46FA-8DE5-B6A9A9090C7C}" sibTransId="{1D1FE4B5-BC0F-479F-B147-A678925AC98D}"/>
    <dgm:cxn modelId="{B327456A-477F-499A-8F92-6F85D62A3074}" type="presOf" srcId="{33A3D088-E423-40F5-A332-1089323674AF}" destId="{CD2F7373-76DA-4FBD-9C5B-EFBB4C9A91B6}" srcOrd="0" destOrd="1" presId="urn:microsoft.com/office/officeart/2005/8/layout/hList6"/>
    <dgm:cxn modelId="{D1BC6256-DF58-457E-8759-5919C81EC38A}" type="presOf" srcId="{70939401-76DB-4829-AB58-C8E090AB8BE7}" destId="{EF8A813D-B7E5-4B1B-A70A-ED48DAF8A236}" srcOrd="0" destOrd="1" presId="urn:microsoft.com/office/officeart/2005/8/layout/hList6"/>
    <dgm:cxn modelId="{81F5897E-291D-4CE4-AF95-18A38E0003B6}" srcId="{994709F0-DF2D-46A8-B938-939D7CDE72FE}" destId="{D5447272-8B4D-4CA7-A132-7BD59FC92C2D}" srcOrd="2" destOrd="0" parTransId="{A7C4F798-DF8B-4299-8CFA-3EA14CF856DF}" sibTransId="{FC5761FE-D688-4A7B-A368-1AD5C66A7063}"/>
    <dgm:cxn modelId="{5D8F7183-6266-4DE9-9CF4-7C89E9A0B871}" srcId="{2C20246F-C943-4D15-B924-C2B0FE403E2D}" destId="{5EEC2B9B-3481-4634-B2EB-8BA610724EDE}" srcOrd="0" destOrd="0" parTransId="{ABB2034D-9BDE-4AA0-9023-49092A1C407F}" sibTransId="{E3699696-0F56-4F4E-A651-E9141E7A5DE4}"/>
    <dgm:cxn modelId="{E2E5918A-22DD-49DD-8CB6-CF1036206351}" srcId="{07749598-3719-4ED5-8888-FC598397511C}" destId="{2C20246F-C943-4D15-B924-C2B0FE403E2D}" srcOrd="0" destOrd="0" parTransId="{3CF2CE49-7190-40CE-837F-835144A3C985}" sibTransId="{57E921F1-6283-418B-B8CB-2FD2D5C2AB4A}"/>
    <dgm:cxn modelId="{5B9A4C90-5CFC-46A5-8393-088859C7C871}" type="presOf" srcId="{050CFE88-447C-4DA8-9236-680FCC560B2B}" destId="{EF8A813D-B7E5-4B1B-A70A-ED48DAF8A236}" srcOrd="0" destOrd="2" presId="urn:microsoft.com/office/officeart/2005/8/layout/hList6"/>
    <dgm:cxn modelId="{13D99594-925A-47AE-9D42-EC41223680DE}" type="presOf" srcId="{ABF63E6D-00D5-4AF8-9CF5-02F84D6C3FBF}" destId="{EF8A813D-B7E5-4B1B-A70A-ED48DAF8A236}" srcOrd="0" destOrd="0" presId="urn:microsoft.com/office/officeart/2005/8/layout/hList6"/>
    <dgm:cxn modelId="{AA37C39E-8A61-4F67-97F7-904F0F02D6B2}" type="presOf" srcId="{0F0DD9F1-0D38-4B01-AFC9-9E64D48987B5}" destId="{EF8A813D-B7E5-4B1B-A70A-ED48DAF8A236}" srcOrd="0" destOrd="3" presId="urn:microsoft.com/office/officeart/2005/8/layout/hList6"/>
    <dgm:cxn modelId="{2EA11DAB-0AB7-4563-9B3B-F959CE43EA26}" type="presOf" srcId="{F1462178-9C2F-447F-A1BB-D49F3554B254}" destId="{CD2F7373-76DA-4FBD-9C5B-EFBB4C9A91B6}" srcOrd="0" destOrd="2" presId="urn:microsoft.com/office/officeart/2005/8/layout/hList6"/>
    <dgm:cxn modelId="{83DA0CE1-8E80-4C4D-BEE2-F479897EAE1B}" type="presOf" srcId="{D5447272-8B4D-4CA7-A132-7BD59FC92C2D}" destId="{CD2F7373-76DA-4FBD-9C5B-EFBB4C9A91B6}" srcOrd="0" destOrd="3" presId="urn:microsoft.com/office/officeart/2005/8/layout/hList6"/>
    <dgm:cxn modelId="{3D463AE4-CB46-4D21-B5A4-9E2A2FE43072}" type="presOf" srcId="{CFE6ABE8-3EF8-4028-825D-D963997AC118}" destId="{CD2F7373-76DA-4FBD-9C5B-EFBB4C9A91B6}" srcOrd="0" destOrd="4" presId="urn:microsoft.com/office/officeart/2005/8/layout/hList6"/>
    <dgm:cxn modelId="{0EC67AE9-C54C-4017-AF8C-0111E2EB3601}" srcId="{994709F0-DF2D-46A8-B938-939D7CDE72FE}" destId="{CFE6ABE8-3EF8-4028-825D-D963997AC118}" srcOrd="3" destOrd="0" parTransId="{85B022BF-5FD8-47A0-B578-D97BFCCEAA09}" sibTransId="{7E3A8A28-B667-49AC-9E2F-E7CF3A251DCE}"/>
    <dgm:cxn modelId="{EB1BA2EB-CAAA-4CB3-8267-46308B518FC5}" type="presOf" srcId="{994709F0-DF2D-46A8-B938-939D7CDE72FE}" destId="{CD2F7373-76DA-4FBD-9C5B-EFBB4C9A91B6}" srcOrd="0" destOrd="0" presId="urn:microsoft.com/office/officeart/2005/8/layout/hList6"/>
    <dgm:cxn modelId="{62ACD581-343E-437C-A49C-885DCD6826DA}" type="presParOf" srcId="{56839A8F-FA9D-4ED4-83DF-DE6F3F68FF81}" destId="{D2252DA5-5D50-4F3C-8F5B-C624291EF9B8}" srcOrd="0" destOrd="0" presId="urn:microsoft.com/office/officeart/2005/8/layout/hList6"/>
    <dgm:cxn modelId="{97C80804-9523-4B67-9420-FBD6AE6B9ED3}" type="presParOf" srcId="{56839A8F-FA9D-4ED4-83DF-DE6F3F68FF81}" destId="{EBBF5234-BD0F-4459-8297-26A881AAFE43}" srcOrd="1" destOrd="0" presId="urn:microsoft.com/office/officeart/2005/8/layout/hList6"/>
    <dgm:cxn modelId="{18AB79C8-88F3-4458-91D3-6BC51E5276A8}" type="presParOf" srcId="{56839A8F-FA9D-4ED4-83DF-DE6F3F68FF81}" destId="{EF8A813D-B7E5-4B1B-A70A-ED48DAF8A236}" srcOrd="2" destOrd="0" presId="urn:microsoft.com/office/officeart/2005/8/layout/hList6"/>
    <dgm:cxn modelId="{9DF242C1-09DC-409C-ACB2-787A9A202861}" type="presParOf" srcId="{56839A8F-FA9D-4ED4-83DF-DE6F3F68FF81}" destId="{36606FF8-B61F-484D-AAB0-DD99740D9F38}" srcOrd="3" destOrd="0" presId="urn:microsoft.com/office/officeart/2005/8/layout/hList6"/>
    <dgm:cxn modelId="{69E8E0E7-8E64-4F33-BED5-CC7BC78E4791}" type="presParOf" srcId="{56839A8F-FA9D-4ED4-83DF-DE6F3F68FF81}" destId="{CD2F7373-76DA-4FBD-9C5B-EFBB4C9A91B6}"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C329CA-19B7-403F-91C0-EBB239EB863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4EC13B95-C5F9-43F4-90DC-A460C6E68366}">
      <dgm:prSet phldrT="[Text]"/>
      <dgm:spPr/>
      <dgm:t>
        <a:bodyPr/>
        <a:lstStyle/>
        <a:p>
          <a:r>
            <a:rPr lang="en-US" dirty="0"/>
            <a:t>Standardization of the steps &amp; procedures </a:t>
          </a:r>
        </a:p>
        <a:p>
          <a:r>
            <a:rPr lang="en-US" i="1" dirty="0"/>
            <a:t>(study, economic appraisal, procurement, contract</a:t>
          </a:r>
          <a:r>
            <a:rPr lang="en-US" dirty="0"/>
            <a:t>)</a:t>
          </a:r>
        </a:p>
      </dgm:t>
    </dgm:pt>
    <dgm:pt modelId="{B19AE1E0-6AAF-44B7-93DE-FD2F20749064}" type="parTrans" cxnId="{E8052B64-A5D8-4109-BFAB-BB9DFCACD52A}">
      <dgm:prSet/>
      <dgm:spPr/>
      <dgm:t>
        <a:bodyPr/>
        <a:lstStyle/>
        <a:p>
          <a:endParaRPr lang="en-US"/>
        </a:p>
      </dgm:t>
    </dgm:pt>
    <dgm:pt modelId="{F4B80AC8-0A15-4BA0-A99B-252C182A8C34}" type="sibTrans" cxnId="{E8052B64-A5D8-4109-BFAB-BB9DFCACD52A}">
      <dgm:prSet/>
      <dgm:spPr/>
      <dgm:t>
        <a:bodyPr/>
        <a:lstStyle/>
        <a:p>
          <a:endParaRPr lang="en-US"/>
        </a:p>
      </dgm:t>
    </dgm:pt>
    <dgm:pt modelId="{82D0F5D7-8803-4971-8D86-1330D7980F7E}">
      <dgm:prSet phldrT="[Text]"/>
      <dgm:spPr/>
      <dgm:t>
        <a:bodyPr/>
        <a:lstStyle/>
        <a:p>
          <a:r>
            <a:rPr lang="en-US" dirty="0"/>
            <a:t>Mixing private &amp; public funds</a:t>
          </a:r>
        </a:p>
      </dgm:t>
    </dgm:pt>
    <dgm:pt modelId="{7EF3F472-44E1-4061-8508-14C34F8E5489}" type="parTrans" cxnId="{2739D80F-BBE7-4434-8ED2-5B5A8A43C0B0}">
      <dgm:prSet/>
      <dgm:spPr/>
      <dgm:t>
        <a:bodyPr/>
        <a:lstStyle/>
        <a:p>
          <a:endParaRPr lang="en-US"/>
        </a:p>
      </dgm:t>
    </dgm:pt>
    <dgm:pt modelId="{5B3972B3-12C7-40AA-9B0D-AF2DF82C6C71}" type="sibTrans" cxnId="{2739D80F-BBE7-4434-8ED2-5B5A8A43C0B0}">
      <dgm:prSet/>
      <dgm:spPr/>
      <dgm:t>
        <a:bodyPr/>
        <a:lstStyle/>
        <a:p>
          <a:endParaRPr lang="en-US"/>
        </a:p>
      </dgm:t>
    </dgm:pt>
    <dgm:pt modelId="{0CD0ED5E-1694-40DB-AF00-E6F7D203052E}">
      <dgm:prSet phldrT="[Text]"/>
      <dgm:spPr/>
      <dgm:t>
        <a:bodyPr/>
        <a:lstStyle/>
        <a:p>
          <a:r>
            <a:rPr lang="en-US" dirty="0"/>
            <a:t>Establishing a replication network</a:t>
          </a:r>
        </a:p>
      </dgm:t>
    </dgm:pt>
    <dgm:pt modelId="{6681DE8B-9920-448D-9CC9-67F65EC844E6}" type="parTrans" cxnId="{797CA389-9527-4CFA-9638-0A0648D57214}">
      <dgm:prSet/>
      <dgm:spPr/>
      <dgm:t>
        <a:bodyPr/>
        <a:lstStyle/>
        <a:p>
          <a:endParaRPr lang="en-US"/>
        </a:p>
      </dgm:t>
    </dgm:pt>
    <dgm:pt modelId="{8E87219F-BFD6-438E-A845-007F6BDC1AF8}" type="sibTrans" cxnId="{797CA389-9527-4CFA-9638-0A0648D57214}">
      <dgm:prSet/>
      <dgm:spPr/>
      <dgm:t>
        <a:bodyPr/>
        <a:lstStyle/>
        <a:p>
          <a:endParaRPr lang="en-US"/>
        </a:p>
      </dgm:t>
    </dgm:pt>
    <dgm:pt modelId="{11DF29C1-90DD-4E4D-977F-E3DA6A00C692}">
      <dgm:prSet phldrT="[Text]"/>
      <dgm:spPr/>
      <dgm:t>
        <a:bodyPr/>
        <a:lstStyle/>
        <a:p>
          <a:r>
            <a:rPr lang="en-US" dirty="0"/>
            <a:t>Uptake of refurbishments through EPCs</a:t>
          </a:r>
        </a:p>
      </dgm:t>
    </dgm:pt>
    <dgm:pt modelId="{732FEB31-5217-42F9-95C7-7123244BBFDA}" type="parTrans" cxnId="{FC15585F-5AB6-4839-A012-8F6002DE6DFE}">
      <dgm:prSet/>
      <dgm:spPr/>
      <dgm:t>
        <a:bodyPr/>
        <a:lstStyle/>
        <a:p>
          <a:endParaRPr lang="en-US"/>
        </a:p>
      </dgm:t>
    </dgm:pt>
    <dgm:pt modelId="{F1BACD0E-0601-4C10-82D8-2C3ABC87741C}" type="sibTrans" cxnId="{FC15585F-5AB6-4839-A012-8F6002DE6DFE}">
      <dgm:prSet/>
      <dgm:spPr/>
      <dgm:t>
        <a:bodyPr/>
        <a:lstStyle/>
        <a:p>
          <a:endParaRPr lang="en-US"/>
        </a:p>
      </dgm:t>
    </dgm:pt>
    <dgm:pt modelId="{D8D3F704-F5E7-4E80-9552-B503C352AD56}">
      <dgm:prSet phldrT="[Text]"/>
      <dgm:spPr/>
      <dgm:t>
        <a:bodyPr/>
        <a:lstStyle/>
        <a:p>
          <a:r>
            <a:rPr lang="en-US" dirty="0"/>
            <a:t>Show real case examples of EPC projects</a:t>
          </a:r>
        </a:p>
      </dgm:t>
    </dgm:pt>
    <dgm:pt modelId="{0093A23E-FC06-4C4F-908A-906BE2C63839}" type="parTrans" cxnId="{ADB073AB-E9D7-403F-BBC0-A46ABC26E486}">
      <dgm:prSet/>
      <dgm:spPr/>
      <dgm:t>
        <a:bodyPr/>
        <a:lstStyle/>
        <a:p>
          <a:endParaRPr lang="el-GR"/>
        </a:p>
      </dgm:t>
    </dgm:pt>
    <dgm:pt modelId="{2A552534-3379-4267-B92E-6DE9DA0ACE82}" type="sibTrans" cxnId="{ADB073AB-E9D7-403F-BBC0-A46ABC26E486}">
      <dgm:prSet/>
      <dgm:spPr/>
      <dgm:t>
        <a:bodyPr/>
        <a:lstStyle/>
        <a:p>
          <a:endParaRPr lang="el-GR"/>
        </a:p>
      </dgm:t>
    </dgm:pt>
    <dgm:pt modelId="{05A54C4F-2182-4FB0-98B0-09161C0D08A2}" type="pres">
      <dgm:prSet presAssocID="{CCC329CA-19B7-403F-91C0-EBB239EB863A}" presName="Name0" presStyleCnt="0">
        <dgm:presLayoutVars>
          <dgm:chMax val="7"/>
          <dgm:chPref val="7"/>
          <dgm:dir/>
        </dgm:presLayoutVars>
      </dgm:prSet>
      <dgm:spPr/>
    </dgm:pt>
    <dgm:pt modelId="{B8FF5CD7-C5E5-4068-91A4-8E5CBB854ADE}" type="pres">
      <dgm:prSet presAssocID="{CCC329CA-19B7-403F-91C0-EBB239EB863A}" presName="Name1" presStyleCnt="0"/>
      <dgm:spPr/>
    </dgm:pt>
    <dgm:pt modelId="{D526455F-ACD2-45B5-9D4A-797CD8F2585F}" type="pres">
      <dgm:prSet presAssocID="{CCC329CA-19B7-403F-91C0-EBB239EB863A}" presName="cycle" presStyleCnt="0"/>
      <dgm:spPr/>
    </dgm:pt>
    <dgm:pt modelId="{E644CFBB-472A-4C53-8CF4-C3744A80D83E}" type="pres">
      <dgm:prSet presAssocID="{CCC329CA-19B7-403F-91C0-EBB239EB863A}" presName="srcNode" presStyleLbl="node1" presStyleIdx="0" presStyleCnt="5"/>
      <dgm:spPr/>
    </dgm:pt>
    <dgm:pt modelId="{92AD0992-C1C9-45DA-8393-E1625A170443}" type="pres">
      <dgm:prSet presAssocID="{CCC329CA-19B7-403F-91C0-EBB239EB863A}" presName="conn" presStyleLbl="parChTrans1D2" presStyleIdx="0" presStyleCnt="1"/>
      <dgm:spPr/>
    </dgm:pt>
    <dgm:pt modelId="{ACE5CC5C-B887-4C2E-AB5D-712FD0D5C558}" type="pres">
      <dgm:prSet presAssocID="{CCC329CA-19B7-403F-91C0-EBB239EB863A}" presName="extraNode" presStyleLbl="node1" presStyleIdx="0" presStyleCnt="5"/>
      <dgm:spPr/>
    </dgm:pt>
    <dgm:pt modelId="{B37FF964-D282-4CE9-ADDB-14562F4A836F}" type="pres">
      <dgm:prSet presAssocID="{CCC329CA-19B7-403F-91C0-EBB239EB863A}" presName="dstNode" presStyleLbl="node1" presStyleIdx="0" presStyleCnt="5"/>
      <dgm:spPr/>
    </dgm:pt>
    <dgm:pt modelId="{3C14E1BB-33DF-47CF-9081-29C5FD537D29}" type="pres">
      <dgm:prSet presAssocID="{4EC13B95-C5F9-43F4-90DC-A460C6E68366}" presName="text_1" presStyleLbl="node1" presStyleIdx="0" presStyleCnt="5" custLinFactNeighborX="898">
        <dgm:presLayoutVars>
          <dgm:bulletEnabled val="1"/>
        </dgm:presLayoutVars>
      </dgm:prSet>
      <dgm:spPr/>
    </dgm:pt>
    <dgm:pt modelId="{D825D3B6-990F-4B79-9CB8-BBC271433B06}" type="pres">
      <dgm:prSet presAssocID="{4EC13B95-C5F9-43F4-90DC-A460C6E68366}" presName="accent_1" presStyleCnt="0"/>
      <dgm:spPr/>
    </dgm:pt>
    <dgm:pt modelId="{600C30C3-EF1D-4DE5-9D26-E63FD6FA8799}" type="pres">
      <dgm:prSet presAssocID="{4EC13B95-C5F9-43F4-90DC-A460C6E68366}" presName="accentRepeatNode" presStyleLbl="solidFgAcc1" presStyleIdx="0" presStyleCnt="5"/>
      <dgm:spPr/>
    </dgm:pt>
    <dgm:pt modelId="{CF31DF13-2ABD-4103-9433-BC197E745E5C}" type="pres">
      <dgm:prSet presAssocID="{82D0F5D7-8803-4971-8D86-1330D7980F7E}" presName="text_2" presStyleLbl="node1" presStyleIdx="1" presStyleCnt="5">
        <dgm:presLayoutVars>
          <dgm:bulletEnabled val="1"/>
        </dgm:presLayoutVars>
      </dgm:prSet>
      <dgm:spPr/>
    </dgm:pt>
    <dgm:pt modelId="{CB3990E6-E08C-4578-B8C0-91C284B2EE5E}" type="pres">
      <dgm:prSet presAssocID="{82D0F5D7-8803-4971-8D86-1330D7980F7E}" presName="accent_2" presStyleCnt="0"/>
      <dgm:spPr/>
    </dgm:pt>
    <dgm:pt modelId="{61ECBD24-AA6F-4DB2-811F-8EF70CB781D9}" type="pres">
      <dgm:prSet presAssocID="{82D0F5D7-8803-4971-8D86-1330D7980F7E}" presName="accentRepeatNode" presStyleLbl="solidFgAcc1" presStyleIdx="1" presStyleCnt="5"/>
      <dgm:spPr/>
    </dgm:pt>
    <dgm:pt modelId="{DA2D4A6D-4B0C-4961-88D5-56D6C13F3CAD}" type="pres">
      <dgm:prSet presAssocID="{D8D3F704-F5E7-4E80-9552-B503C352AD56}" presName="text_3" presStyleLbl="node1" presStyleIdx="2" presStyleCnt="5">
        <dgm:presLayoutVars>
          <dgm:bulletEnabled val="1"/>
        </dgm:presLayoutVars>
      </dgm:prSet>
      <dgm:spPr/>
    </dgm:pt>
    <dgm:pt modelId="{83ADEF18-0905-4AD2-9951-F8DDC88BB96D}" type="pres">
      <dgm:prSet presAssocID="{D8D3F704-F5E7-4E80-9552-B503C352AD56}" presName="accent_3" presStyleCnt="0"/>
      <dgm:spPr/>
    </dgm:pt>
    <dgm:pt modelId="{D57D0E6E-78E9-4AA6-A249-4CB252A5970D}" type="pres">
      <dgm:prSet presAssocID="{D8D3F704-F5E7-4E80-9552-B503C352AD56}" presName="accentRepeatNode" presStyleLbl="solidFgAcc1" presStyleIdx="2" presStyleCnt="5"/>
      <dgm:spPr/>
    </dgm:pt>
    <dgm:pt modelId="{03349449-6BEA-4E6C-815D-292E179F208F}" type="pres">
      <dgm:prSet presAssocID="{0CD0ED5E-1694-40DB-AF00-E6F7D203052E}" presName="text_4" presStyleLbl="node1" presStyleIdx="3" presStyleCnt="5">
        <dgm:presLayoutVars>
          <dgm:bulletEnabled val="1"/>
        </dgm:presLayoutVars>
      </dgm:prSet>
      <dgm:spPr/>
    </dgm:pt>
    <dgm:pt modelId="{30CB709C-325D-413B-A253-D275D70DDE37}" type="pres">
      <dgm:prSet presAssocID="{0CD0ED5E-1694-40DB-AF00-E6F7D203052E}" presName="accent_4" presStyleCnt="0"/>
      <dgm:spPr/>
    </dgm:pt>
    <dgm:pt modelId="{4E38D3EC-F00A-48BD-A00A-BECF062196BB}" type="pres">
      <dgm:prSet presAssocID="{0CD0ED5E-1694-40DB-AF00-E6F7D203052E}" presName="accentRepeatNode" presStyleLbl="solidFgAcc1" presStyleIdx="3" presStyleCnt="5"/>
      <dgm:spPr/>
    </dgm:pt>
    <dgm:pt modelId="{2D2F6A22-659B-48F1-8FD6-6F49AE54C089}" type="pres">
      <dgm:prSet presAssocID="{11DF29C1-90DD-4E4D-977F-E3DA6A00C692}" presName="text_5" presStyleLbl="node1" presStyleIdx="4" presStyleCnt="5">
        <dgm:presLayoutVars>
          <dgm:bulletEnabled val="1"/>
        </dgm:presLayoutVars>
      </dgm:prSet>
      <dgm:spPr/>
    </dgm:pt>
    <dgm:pt modelId="{B54E1D79-73E3-4728-89D7-0CB7974FD976}" type="pres">
      <dgm:prSet presAssocID="{11DF29C1-90DD-4E4D-977F-E3DA6A00C692}" presName="accent_5" presStyleCnt="0"/>
      <dgm:spPr/>
    </dgm:pt>
    <dgm:pt modelId="{56BE7DBD-2381-4D01-817D-C6F4C017CC41}" type="pres">
      <dgm:prSet presAssocID="{11DF29C1-90DD-4E4D-977F-E3DA6A00C692}" presName="accentRepeatNode" presStyleLbl="solidFgAcc1" presStyleIdx="4" presStyleCnt="5"/>
      <dgm:spPr/>
    </dgm:pt>
  </dgm:ptLst>
  <dgm:cxnLst>
    <dgm:cxn modelId="{2739D80F-BBE7-4434-8ED2-5B5A8A43C0B0}" srcId="{CCC329CA-19B7-403F-91C0-EBB239EB863A}" destId="{82D0F5D7-8803-4971-8D86-1330D7980F7E}" srcOrd="1" destOrd="0" parTransId="{7EF3F472-44E1-4061-8508-14C34F8E5489}" sibTransId="{5B3972B3-12C7-40AA-9B0D-AF2DF82C6C71}"/>
    <dgm:cxn modelId="{FC15585F-5AB6-4839-A012-8F6002DE6DFE}" srcId="{CCC329CA-19B7-403F-91C0-EBB239EB863A}" destId="{11DF29C1-90DD-4E4D-977F-E3DA6A00C692}" srcOrd="4" destOrd="0" parTransId="{732FEB31-5217-42F9-95C7-7123244BBFDA}" sibTransId="{F1BACD0E-0601-4C10-82D8-2C3ABC87741C}"/>
    <dgm:cxn modelId="{E8052B64-A5D8-4109-BFAB-BB9DFCACD52A}" srcId="{CCC329CA-19B7-403F-91C0-EBB239EB863A}" destId="{4EC13B95-C5F9-43F4-90DC-A460C6E68366}" srcOrd="0" destOrd="0" parTransId="{B19AE1E0-6AAF-44B7-93DE-FD2F20749064}" sibTransId="{F4B80AC8-0A15-4BA0-A99B-252C182A8C34}"/>
    <dgm:cxn modelId="{E84F3B64-DAC1-4FD1-AFB0-587102C8C41F}" type="presOf" srcId="{82D0F5D7-8803-4971-8D86-1330D7980F7E}" destId="{CF31DF13-2ABD-4103-9433-BC197E745E5C}" srcOrd="0" destOrd="0" presId="urn:microsoft.com/office/officeart/2008/layout/VerticalCurvedList"/>
    <dgm:cxn modelId="{38F22748-2B99-451F-903C-CC66DC37B72A}" type="presOf" srcId="{F4B80AC8-0A15-4BA0-A99B-252C182A8C34}" destId="{92AD0992-C1C9-45DA-8393-E1625A170443}" srcOrd="0" destOrd="0" presId="urn:microsoft.com/office/officeart/2008/layout/VerticalCurvedList"/>
    <dgm:cxn modelId="{87FDB158-11BD-4E27-8242-8F8A7A058BC1}" type="presOf" srcId="{CCC329CA-19B7-403F-91C0-EBB239EB863A}" destId="{05A54C4F-2182-4FB0-98B0-09161C0D08A2}" srcOrd="0" destOrd="0" presId="urn:microsoft.com/office/officeart/2008/layout/VerticalCurvedList"/>
    <dgm:cxn modelId="{797CA389-9527-4CFA-9638-0A0648D57214}" srcId="{CCC329CA-19B7-403F-91C0-EBB239EB863A}" destId="{0CD0ED5E-1694-40DB-AF00-E6F7D203052E}" srcOrd="3" destOrd="0" parTransId="{6681DE8B-9920-448D-9CC9-67F65EC844E6}" sibTransId="{8E87219F-BFD6-438E-A845-007F6BDC1AF8}"/>
    <dgm:cxn modelId="{BB201D92-A37F-4AA4-B93D-C1F77BD05CC4}" type="presOf" srcId="{4EC13B95-C5F9-43F4-90DC-A460C6E68366}" destId="{3C14E1BB-33DF-47CF-9081-29C5FD537D29}" srcOrd="0" destOrd="0" presId="urn:microsoft.com/office/officeart/2008/layout/VerticalCurvedList"/>
    <dgm:cxn modelId="{ADB073AB-E9D7-403F-BBC0-A46ABC26E486}" srcId="{CCC329CA-19B7-403F-91C0-EBB239EB863A}" destId="{D8D3F704-F5E7-4E80-9552-B503C352AD56}" srcOrd="2" destOrd="0" parTransId="{0093A23E-FC06-4C4F-908A-906BE2C63839}" sibTransId="{2A552534-3379-4267-B92E-6DE9DA0ACE82}"/>
    <dgm:cxn modelId="{24FD37C0-FD08-4140-B5C5-B18AD988D99F}" type="presOf" srcId="{D8D3F704-F5E7-4E80-9552-B503C352AD56}" destId="{DA2D4A6D-4B0C-4961-88D5-56D6C13F3CAD}" srcOrd="0" destOrd="0" presId="urn:microsoft.com/office/officeart/2008/layout/VerticalCurvedList"/>
    <dgm:cxn modelId="{962F9DC0-D13C-4304-A789-673A66273780}" type="presOf" srcId="{11DF29C1-90DD-4E4D-977F-E3DA6A00C692}" destId="{2D2F6A22-659B-48F1-8FD6-6F49AE54C089}" srcOrd="0" destOrd="0" presId="urn:microsoft.com/office/officeart/2008/layout/VerticalCurvedList"/>
    <dgm:cxn modelId="{90695AC6-A56B-46B4-B797-5256ACE089CE}" type="presOf" srcId="{0CD0ED5E-1694-40DB-AF00-E6F7D203052E}" destId="{03349449-6BEA-4E6C-815D-292E179F208F}" srcOrd="0" destOrd="0" presId="urn:microsoft.com/office/officeart/2008/layout/VerticalCurvedList"/>
    <dgm:cxn modelId="{843D26AA-42B9-4376-909B-44CB1D2222E7}" type="presParOf" srcId="{05A54C4F-2182-4FB0-98B0-09161C0D08A2}" destId="{B8FF5CD7-C5E5-4068-91A4-8E5CBB854ADE}" srcOrd="0" destOrd="0" presId="urn:microsoft.com/office/officeart/2008/layout/VerticalCurvedList"/>
    <dgm:cxn modelId="{5ED30899-E96B-4AB2-84DE-C46FFF836E57}" type="presParOf" srcId="{B8FF5CD7-C5E5-4068-91A4-8E5CBB854ADE}" destId="{D526455F-ACD2-45B5-9D4A-797CD8F2585F}" srcOrd="0" destOrd="0" presId="urn:microsoft.com/office/officeart/2008/layout/VerticalCurvedList"/>
    <dgm:cxn modelId="{8B5F65B1-2D83-46D2-BD35-F573D3F14A8E}" type="presParOf" srcId="{D526455F-ACD2-45B5-9D4A-797CD8F2585F}" destId="{E644CFBB-472A-4C53-8CF4-C3744A80D83E}" srcOrd="0" destOrd="0" presId="urn:microsoft.com/office/officeart/2008/layout/VerticalCurvedList"/>
    <dgm:cxn modelId="{7BA8055F-583B-4C55-9696-A6B710431439}" type="presParOf" srcId="{D526455F-ACD2-45B5-9D4A-797CD8F2585F}" destId="{92AD0992-C1C9-45DA-8393-E1625A170443}" srcOrd="1" destOrd="0" presId="urn:microsoft.com/office/officeart/2008/layout/VerticalCurvedList"/>
    <dgm:cxn modelId="{6DB3DA97-8A01-4830-882E-1AF8F1283294}" type="presParOf" srcId="{D526455F-ACD2-45B5-9D4A-797CD8F2585F}" destId="{ACE5CC5C-B887-4C2E-AB5D-712FD0D5C558}" srcOrd="2" destOrd="0" presId="urn:microsoft.com/office/officeart/2008/layout/VerticalCurvedList"/>
    <dgm:cxn modelId="{D40B6350-FFD2-48EF-902D-51E0FE6A675B}" type="presParOf" srcId="{D526455F-ACD2-45B5-9D4A-797CD8F2585F}" destId="{B37FF964-D282-4CE9-ADDB-14562F4A836F}" srcOrd="3" destOrd="0" presId="urn:microsoft.com/office/officeart/2008/layout/VerticalCurvedList"/>
    <dgm:cxn modelId="{BFD6EA33-7096-4175-A38C-1290B5483066}" type="presParOf" srcId="{B8FF5CD7-C5E5-4068-91A4-8E5CBB854ADE}" destId="{3C14E1BB-33DF-47CF-9081-29C5FD537D29}" srcOrd="1" destOrd="0" presId="urn:microsoft.com/office/officeart/2008/layout/VerticalCurvedList"/>
    <dgm:cxn modelId="{7DDD2570-CDA5-487E-B37E-D2FA37D60E81}" type="presParOf" srcId="{B8FF5CD7-C5E5-4068-91A4-8E5CBB854ADE}" destId="{D825D3B6-990F-4B79-9CB8-BBC271433B06}" srcOrd="2" destOrd="0" presId="urn:microsoft.com/office/officeart/2008/layout/VerticalCurvedList"/>
    <dgm:cxn modelId="{517A667D-6471-4FAD-BF8D-14378A109BA6}" type="presParOf" srcId="{D825D3B6-990F-4B79-9CB8-BBC271433B06}" destId="{600C30C3-EF1D-4DE5-9D26-E63FD6FA8799}" srcOrd="0" destOrd="0" presId="urn:microsoft.com/office/officeart/2008/layout/VerticalCurvedList"/>
    <dgm:cxn modelId="{C3BC0F33-2D67-4B64-A7A1-70BE14E7010A}" type="presParOf" srcId="{B8FF5CD7-C5E5-4068-91A4-8E5CBB854ADE}" destId="{CF31DF13-2ABD-4103-9433-BC197E745E5C}" srcOrd="3" destOrd="0" presId="urn:microsoft.com/office/officeart/2008/layout/VerticalCurvedList"/>
    <dgm:cxn modelId="{34B4563A-7153-473B-80E8-6531F8829845}" type="presParOf" srcId="{B8FF5CD7-C5E5-4068-91A4-8E5CBB854ADE}" destId="{CB3990E6-E08C-4578-B8C0-91C284B2EE5E}" srcOrd="4" destOrd="0" presId="urn:microsoft.com/office/officeart/2008/layout/VerticalCurvedList"/>
    <dgm:cxn modelId="{1A66B180-8001-4C93-BFBE-ABF5010015F6}" type="presParOf" srcId="{CB3990E6-E08C-4578-B8C0-91C284B2EE5E}" destId="{61ECBD24-AA6F-4DB2-811F-8EF70CB781D9}" srcOrd="0" destOrd="0" presId="urn:microsoft.com/office/officeart/2008/layout/VerticalCurvedList"/>
    <dgm:cxn modelId="{DCDF9F1C-8427-43A2-B587-7ADFE85C310A}" type="presParOf" srcId="{B8FF5CD7-C5E5-4068-91A4-8E5CBB854ADE}" destId="{DA2D4A6D-4B0C-4961-88D5-56D6C13F3CAD}" srcOrd="5" destOrd="0" presId="urn:microsoft.com/office/officeart/2008/layout/VerticalCurvedList"/>
    <dgm:cxn modelId="{B3B733EB-83AC-4CEF-A845-77EAF811CFD0}" type="presParOf" srcId="{B8FF5CD7-C5E5-4068-91A4-8E5CBB854ADE}" destId="{83ADEF18-0905-4AD2-9951-F8DDC88BB96D}" srcOrd="6" destOrd="0" presId="urn:microsoft.com/office/officeart/2008/layout/VerticalCurvedList"/>
    <dgm:cxn modelId="{C2A3A9EC-33D8-4ED4-81BE-2D324AFDB14F}" type="presParOf" srcId="{83ADEF18-0905-4AD2-9951-F8DDC88BB96D}" destId="{D57D0E6E-78E9-4AA6-A249-4CB252A5970D}" srcOrd="0" destOrd="0" presId="urn:microsoft.com/office/officeart/2008/layout/VerticalCurvedList"/>
    <dgm:cxn modelId="{14BD085F-D208-40EA-9FA7-1215638C78A5}" type="presParOf" srcId="{B8FF5CD7-C5E5-4068-91A4-8E5CBB854ADE}" destId="{03349449-6BEA-4E6C-815D-292E179F208F}" srcOrd="7" destOrd="0" presId="urn:microsoft.com/office/officeart/2008/layout/VerticalCurvedList"/>
    <dgm:cxn modelId="{2F4A9180-AF45-4C4F-9962-46F3430AAB3F}" type="presParOf" srcId="{B8FF5CD7-C5E5-4068-91A4-8E5CBB854ADE}" destId="{30CB709C-325D-413B-A253-D275D70DDE37}" srcOrd="8" destOrd="0" presId="urn:microsoft.com/office/officeart/2008/layout/VerticalCurvedList"/>
    <dgm:cxn modelId="{698E95D9-C53D-4140-90AA-EF8BAA4F5A32}" type="presParOf" srcId="{30CB709C-325D-413B-A253-D275D70DDE37}" destId="{4E38D3EC-F00A-48BD-A00A-BECF062196BB}" srcOrd="0" destOrd="0" presId="urn:microsoft.com/office/officeart/2008/layout/VerticalCurvedList"/>
    <dgm:cxn modelId="{7DC99FC6-4451-44AD-8F6B-70D31220FE20}" type="presParOf" srcId="{B8FF5CD7-C5E5-4068-91A4-8E5CBB854ADE}" destId="{2D2F6A22-659B-48F1-8FD6-6F49AE54C089}" srcOrd="9" destOrd="0" presId="urn:microsoft.com/office/officeart/2008/layout/VerticalCurvedList"/>
    <dgm:cxn modelId="{7BC89F12-9714-40BE-8D51-F17131178CDF}" type="presParOf" srcId="{B8FF5CD7-C5E5-4068-91A4-8E5CBB854ADE}" destId="{B54E1D79-73E3-4728-89D7-0CB7974FD976}" srcOrd="10" destOrd="0" presId="urn:microsoft.com/office/officeart/2008/layout/VerticalCurvedList"/>
    <dgm:cxn modelId="{E3699B75-E149-4E43-A1DD-C74484D71806}" type="presParOf" srcId="{B54E1D79-73E3-4728-89D7-0CB7974FD976}" destId="{56BE7DBD-2381-4D01-817D-C6F4C017CC4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709F2-8908-4397-A68E-5F930082871E}">
      <dsp:nvSpPr>
        <dsp:cNvPr id="0" name=""/>
        <dsp:cNvSpPr/>
      </dsp:nvSpPr>
      <dsp:spPr>
        <a:xfrm>
          <a:off x="1327315" y="1286718"/>
          <a:ext cx="1589990" cy="1589990"/>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2</a:t>
          </a:r>
          <a:r>
            <a:rPr lang="en-US" sz="900" kern="1200" baseline="30000" dirty="0"/>
            <a:t>nd</a:t>
          </a:r>
          <a:r>
            <a:rPr lang="en-US" sz="900" kern="1200" dirty="0"/>
            <a:t> Focused Dialogue</a:t>
          </a:r>
        </a:p>
      </dsp:txBody>
      <dsp:txXfrm>
        <a:off x="1646974" y="1659166"/>
        <a:ext cx="950672" cy="817287"/>
      </dsp:txXfrm>
    </dsp:sp>
    <dsp:sp modelId="{CC66DBE2-6D46-4C11-8C77-D4D410A11789}">
      <dsp:nvSpPr>
        <dsp:cNvPr id="0" name=""/>
        <dsp:cNvSpPr/>
      </dsp:nvSpPr>
      <dsp:spPr>
        <a:xfrm>
          <a:off x="387976" y="905236"/>
          <a:ext cx="1200933" cy="1196054"/>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Cooperation with Municipalities</a:t>
          </a:r>
        </a:p>
      </dsp:txBody>
      <dsp:txXfrm>
        <a:off x="689795" y="1208166"/>
        <a:ext cx="597295" cy="590194"/>
      </dsp:txXfrm>
    </dsp:sp>
    <dsp:sp modelId="{954B615F-5F4F-4F88-9BDE-8FAA83B51B29}">
      <dsp:nvSpPr>
        <dsp:cNvPr id="0" name=""/>
        <dsp:cNvSpPr/>
      </dsp:nvSpPr>
      <dsp:spPr>
        <a:xfrm rot="20700000">
          <a:off x="1022422" y="127317"/>
          <a:ext cx="1132993" cy="1132993"/>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1</a:t>
          </a:r>
          <a:r>
            <a:rPr lang="en-US" sz="900" kern="1200" baseline="30000" dirty="0"/>
            <a:t>st</a:t>
          </a:r>
          <a:r>
            <a:rPr lang="en-US" sz="900" kern="1200" dirty="0"/>
            <a:t> Generic Dialogue</a:t>
          </a:r>
        </a:p>
      </dsp:txBody>
      <dsp:txXfrm rot="-20700000">
        <a:off x="1270920" y="375815"/>
        <a:ext cx="635996" cy="635996"/>
      </dsp:txXfrm>
    </dsp:sp>
    <dsp:sp modelId="{1A2FC704-4FF5-48FD-AACC-7AD5DAF39747}">
      <dsp:nvSpPr>
        <dsp:cNvPr id="0" name=""/>
        <dsp:cNvSpPr/>
      </dsp:nvSpPr>
      <dsp:spPr>
        <a:xfrm>
          <a:off x="1178105" y="1068689"/>
          <a:ext cx="2035187" cy="2035187"/>
        </a:xfrm>
        <a:prstGeom prst="circularArrow">
          <a:avLst>
            <a:gd name="adj1" fmla="val 4688"/>
            <a:gd name="adj2" fmla="val 299029"/>
            <a:gd name="adj3" fmla="val 2474046"/>
            <a:gd name="adj4" fmla="val 15955192"/>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0011EF-5040-4AF1-B310-D94898C0291F}">
      <dsp:nvSpPr>
        <dsp:cNvPr id="0" name=""/>
        <dsp:cNvSpPr/>
      </dsp:nvSpPr>
      <dsp:spPr>
        <a:xfrm>
          <a:off x="184234" y="674820"/>
          <a:ext cx="1478690" cy="147869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E73AD4-5A37-484D-9319-BE0FE4F83E4F}">
      <dsp:nvSpPr>
        <dsp:cNvPr id="0" name=""/>
        <dsp:cNvSpPr/>
      </dsp:nvSpPr>
      <dsp:spPr>
        <a:xfrm>
          <a:off x="774627" y="-115257"/>
          <a:ext cx="1594326" cy="159432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CEFBE-6881-4884-B611-A486987FBC46}">
      <dsp:nvSpPr>
        <dsp:cNvPr id="0" name=""/>
        <dsp:cNvSpPr/>
      </dsp:nvSpPr>
      <dsp:spPr>
        <a:xfrm>
          <a:off x="0" y="475139"/>
          <a:ext cx="2363986" cy="14183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Meter installation calibration and maintenance</a:t>
          </a:r>
          <a:endParaRPr lang="en-US" sz="2000" kern="1200" dirty="0"/>
        </a:p>
      </dsp:txBody>
      <dsp:txXfrm>
        <a:off x="0" y="475139"/>
        <a:ext cx="2363986" cy="1418392"/>
      </dsp:txXfrm>
    </dsp:sp>
    <dsp:sp modelId="{EE82281D-7AF1-4B10-B22F-56C8747BB714}">
      <dsp:nvSpPr>
        <dsp:cNvPr id="0" name=""/>
        <dsp:cNvSpPr/>
      </dsp:nvSpPr>
      <dsp:spPr>
        <a:xfrm>
          <a:off x="2600385" y="462558"/>
          <a:ext cx="2363986" cy="14183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Data gathering and screening</a:t>
          </a:r>
        </a:p>
      </dsp:txBody>
      <dsp:txXfrm>
        <a:off x="2600385" y="462558"/>
        <a:ext cx="2363986" cy="1418392"/>
      </dsp:txXfrm>
    </dsp:sp>
    <dsp:sp modelId="{12CD26AA-EE14-4516-844B-17CDF5684B1B}">
      <dsp:nvSpPr>
        <dsp:cNvPr id="0" name=""/>
        <dsp:cNvSpPr/>
      </dsp:nvSpPr>
      <dsp:spPr>
        <a:xfrm>
          <a:off x="5200771" y="462558"/>
          <a:ext cx="2363986" cy="14183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Computation based on measured data and acceptable estimates</a:t>
          </a:r>
        </a:p>
      </dsp:txBody>
      <dsp:txXfrm>
        <a:off x="5200771" y="462558"/>
        <a:ext cx="2363986" cy="1418392"/>
      </dsp:txXfrm>
    </dsp:sp>
    <dsp:sp modelId="{1E5E3F39-C8E5-483D-8EC6-B4B7957597AD}">
      <dsp:nvSpPr>
        <dsp:cNvPr id="0" name=""/>
        <dsp:cNvSpPr/>
      </dsp:nvSpPr>
      <dsp:spPr>
        <a:xfrm>
          <a:off x="1300192" y="2117349"/>
          <a:ext cx="2363986" cy="14183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Reporting, quality assurance</a:t>
          </a:r>
        </a:p>
      </dsp:txBody>
      <dsp:txXfrm>
        <a:off x="1300192" y="2117349"/>
        <a:ext cx="2363986" cy="1418392"/>
      </dsp:txXfrm>
    </dsp:sp>
    <dsp:sp modelId="{5218BCBA-071F-4773-A354-5BA907129857}">
      <dsp:nvSpPr>
        <dsp:cNvPr id="0" name=""/>
        <dsp:cNvSpPr/>
      </dsp:nvSpPr>
      <dsp:spPr>
        <a:xfrm>
          <a:off x="3900578" y="2117349"/>
          <a:ext cx="2363986" cy="14183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Third party verification of reports</a:t>
          </a:r>
        </a:p>
      </dsp:txBody>
      <dsp:txXfrm>
        <a:off x="3900578" y="2117349"/>
        <a:ext cx="2363986" cy="14183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52DA5-5D50-4F3C-8F5B-C624291EF9B8}">
      <dsp:nvSpPr>
        <dsp:cNvPr id="0" name=""/>
        <dsp:cNvSpPr/>
      </dsp:nvSpPr>
      <dsp:spPr>
        <a:xfrm rot="16200000">
          <a:off x="-1084845" y="1085752"/>
          <a:ext cx="4529500" cy="2357995"/>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2341" bIns="0" numCol="1" spcCol="1270" anchor="t" anchorCtr="0">
          <a:noAutofit/>
        </a:bodyPr>
        <a:lstStyle/>
        <a:p>
          <a:pPr marL="0" lvl="0" indent="0" algn="l" defTabSz="977900">
            <a:lnSpc>
              <a:spcPct val="90000"/>
            </a:lnSpc>
            <a:spcBef>
              <a:spcPct val="0"/>
            </a:spcBef>
            <a:spcAft>
              <a:spcPct val="35000"/>
            </a:spcAft>
            <a:buNone/>
          </a:pPr>
          <a:r>
            <a:rPr lang="en-US" sz="2200" kern="1200" dirty="0"/>
            <a:t>Energy Performance Certificate </a:t>
          </a:r>
        </a:p>
        <a:p>
          <a:pPr marL="171450" lvl="1" indent="-171450" algn="l" defTabSz="755650">
            <a:lnSpc>
              <a:spcPct val="90000"/>
            </a:lnSpc>
            <a:spcBef>
              <a:spcPct val="0"/>
            </a:spcBef>
            <a:spcAft>
              <a:spcPct val="15000"/>
            </a:spcAft>
            <a:buChar char="•"/>
          </a:pPr>
          <a:r>
            <a:rPr lang="en-US" sz="1700" kern="1200" dirty="0"/>
            <a:t>Upgrade of Energy Class of the building (based on National Energy Building Regulation - KENAK)</a:t>
          </a:r>
        </a:p>
      </dsp:txBody>
      <dsp:txXfrm rot="5400000">
        <a:off x="907" y="905900"/>
        <a:ext cx="2357995" cy="2717700"/>
      </dsp:txXfrm>
    </dsp:sp>
    <dsp:sp modelId="{EF8A813D-B7E5-4B1B-A70A-ED48DAF8A236}">
      <dsp:nvSpPr>
        <dsp:cNvPr id="0" name=""/>
        <dsp:cNvSpPr/>
      </dsp:nvSpPr>
      <dsp:spPr>
        <a:xfrm rot="16200000">
          <a:off x="1450000" y="1085752"/>
          <a:ext cx="4529500" cy="2357995"/>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2341" bIns="0" numCol="1" spcCol="1270" anchor="t" anchorCtr="0">
          <a:noAutofit/>
        </a:bodyPr>
        <a:lstStyle/>
        <a:p>
          <a:pPr marL="0" lvl="0" indent="0" algn="l" defTabSz="977900">
            <a:lnSpc>
              <a:spcPct val="90000"/>
            </a:lnSpc>
            <a:spcBef>
              <a:spcPct val="0"/>
            </a:spcBef>
            <a:spcAft>
              <a:spcPct val="35000"/>
            </a:spcAft>
            <a:buNone/>
          </a:pPr>
          <a:r>
            <a:rPr lang="en-US" sz="2200" kern="1200" dirty="0"/>
            <a:t>Measurements</a:t>
          </a:r>
        </a:p>
        <a:p>
          <a:pPr marL="171450" lvl="1" indent="-171450" algn="l" defTabSz="755650">
            <a:lnSpc>
              <a:spcPct val="90000"/>
            </a:lnSpc>
            <a:spcBef>
              <a:spcPct val="0"/>
            </a:spcBef>
            <a:spcAft>
              <a:spcPct val="15000"/>
            </a:spcAft>
            <a:buChar char="•"/>
          </a:pPr>
          <a:r>
            <a:rPr lang="en-US" sz="1700" b="0" u="none" kern="1200" dirty="0"/>
            <a:t>Key performance parameters </a:t>
          </a:r>
        </a:p>
        <a:p>
          <a:pPr marL="171450" lvl="1" indent="-171450" algn="l" defTabSz="755650">
            <a:lnSpc>
              <a:spcPct val="90000"/>
            </a:lnSpc>
            <a:spcBef>
              <a:spcPct val="0"/>
            </a:spcBef>
            <a:spcAft>
              <a:spcPct val="15000"/>
            </a:spcAft>
            <a:buChar char="•"/>
          </a:pPr>
          <a:r>
            <a:rPr lang="en-US" sz="1700" b="0" u="none" kern="1200" dirty="0"/>
            <a:t>Determined Savings based on measured and estimated values</a:t>
          </a:r>
        </a:p>
        <a:p>
          <a:pPr marL="171450" lvl="1" indent="-171450" algn="l" defTabSz="755650">
            <a:lnSpc>
              <a:spcPct val="90000"/>
            </a:lnSpc>
            <a:spcBef>
              <a:spcPct val="0"/>
            </a:spcBef>
            <a:spcAft>
              <a:spcPct val="15000"/>
            </a:spcAft>
            <a:buChar char="•"/>
          </a:pPr>
          <a:r>
            <a:rPr lang="en-US" sz="1700" u="none" kern="1200" dirty="0"/>
            <a:t>Penalty if guaranteed level of performance not met</a:t>
          </a:r>
          <a:endParaRPr lang="en-US" sz="1700" b="0" u="none" kern="1200" dirty="0"/>
        </a:p>
      </dsp:txBody>
      <dsp:txXfrm rot="5400000">
        <a:off x="2535752" y="905900"/>
        <a:ext cx="2357995" cy="2717700"/>
      </dsp:txXfrm>
    </dsp:sp>
    <dsp:sp modelId="{CD2F7373-76DA-4FBD-9C5B-EFBB4C9A91B6}">
      <dsp:nvSpPr>
        <dsp:cNvPr id="0" name=""/>
        <dsp:cNvSpPr/>
      </dsp:nvSpPr>
      <dsp:spPr>
        <a:xfrm rot="16200000">
          <a:off x="3946746" y="1085752"/>
          <a:ext cx="4529500" cy="2357995"/>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2341" bIns="0" numCol="1" spcCol="1270" anchor="t" anchorCtr="0">
          <a:noAutofit/>
        </a:bodyPr>
        <a:lstStyle/>
        <a:p>
          <a:pPr marL="0" lvl="0" indent="0" algn="l" defTabSz="977900">
            <a:lnSpc>
              <a:spcPct val="90000"/>
            </a:lnSpc>
            <a:spcBef>
              <a:spcPct val="0"/>
            </a:spcBef>
            <a:spcAft>
              <a:spcPct val="35000"/>
            </a:spcAft>
            <a:buNone/>
          </a:pPr>
          <a:r>
            <a:rPr lang="en-US" sz="2200" kern="1200" dirty="0"/>
            <a:t>Monitoring </a:t>
          </a:r>
        </a:p>
        <a:p>
          <a:pPr marL="171450" lvl="1" indent="-171450" algn="l" defTabSz="755650">
            <a:lnSpc>
              <a:spcPct val="90000"/>
            </a:lnSpc>
            <a:spcBef>
              <a:spcPct val="0"/>
            </a:spcBef>
            <a:spcAft>
              <a:spcPct val="15000"/>
            </a:spcAft>
            <a:buChar char="•"/>
          </a:pPr>
          <a:r>
            <a:rPr lang="en-US" sz="1700" kern="1200" dirty="0"/>
            <a:t>Remote monitoring</a:t>
          </a:r>
        </a:p>
        <a:p>
          <a:pPr marL="171450" lvl="1" indent="-171450" algn="l" defTabSz="755650">
            <a:lnSpc>
              <a:spcPct val="90000"/>
            </a:lnSpc>
            <a:spcBef>
              <a:spcPct val="0"/>
            </a:spcBef>
            <a:spcAft>
              <a:spcPct val="15000"/>
            </a:spcAft>
            <a:buChar char="•"/>
          </a:pPr>
          <a:r>
            <a:rPr lang="en-US" sz="1700" kern="1200" dirty="0"/>
            <a:t>Historical trending</a:t>
          </a:r>
        </a:p>
        <a:p>
          <a:pPr marL="171450" lvl="1" indent="-171450" algn="l" defTabSz="755650">
            <a:lnSpc>
              <a:spcPct val="90000"/>
            </a:lnSpc>
            <a:spcBef>
              <a:spcPct val="0"/>
            </a:spcBef>
            <a:spcAft>
              <a:spcPct val="15000"/>
            </a:spcAft>
            <a:buChar char="•"/>
          </a:pPr>
          <a:r>
            <a:rPr lang="en-US" sz="1700" kern="1200" dirty="0"/>
            <a:t>B</a:t>
          </a:r>
          <a:r>
            <a:rPr lang="el-GR" sz="1700" kern="1200" dirty="0" err="1"/>
            <a:t>enchmarking</a:t>
          </a:r>
          <a:endParaRPr lang="en-US" sz="1700" kern="1200" dirty="0"/>
        </a:p>
        <a:p>
          <a:pPr marL="171450" lvl="1" indent="-171450" algn="l" defTabSz="755650">
            <a:lnSpc>
              <a:spcPct val="90000"/>
            </a:lnSpc>
            <a:spcBef>
              <a:spcPct val="0"/>
            </a:spcBef>
            <a:spcAft>
              <a:spcPct val="15000"/>
            </a:spcAft>
            <a:buChar char="•"/>
          </a:pPr>
          <a:r>
            <a:rPr lang="en-US" sz="1700" kern="1200" dirty="0"/>
            <a:t>Key Performance Indicators (KPIs)</a:t>
          </a:r>
        </a:p>
      </dsp:txBody>
      <dsp:txXfrm rot="5400000">
        <a:off x="5032498" y="905900"/>
        <a:ext cx="2357995" cy="27177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AD0992-C1C9-45DA-8393-E1625A170443}">
      <dsp:nvSpPr>
        <dsp:cNvPr id="0" name=""/>
        <dsp:cNvSpPr/>
      </dsp:nvSpPr>
      <dsp:spPr>
        <a:xfrm>
          <a:off x="-4594335" y="-704407"/>
          <a:ext cx="5472816" cy="5472816"/>
        </a:xfrm>
        <a:prstGeom prst="blockArc">
          <a:avLst>
            <a:gd name="adj1" fmla="val 18900000"/>
            <a:gd name="adj2" fmla="val 2700000"/>
            <a:gd name="adj3" fmla="val 39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14E1BB-33DF-47CF-9081-29C5FD537D29}">
      <dsp:nvSpPr>
        <dsp:cNvPr id="0" name=""/>
        <dsp:cNvSpPr/>
      </dsp:nvSpPr>
      <dsp:spPr>
        <a:xfrm>
          <a:off x="435331" y="253918"/>
          <a:ext cx="5656275" cy="5081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33020" rIns="33020" bIns="33020" numCol="1" spcCol="1270" anchor="ctr" anchorCtr="0">
          <a:noAutofit/>
        </a:bodyPr>
        <a:lstStyle/>
        <a:p>
          <a:pPr marL="0" lvl="0" indent="0" algn="l" defTabSz="577850">
            <a:lnSpc>
              <a:spcPct val="90000"/>
            </a:lnSpc>
            <a:spcBef>
              <a:spcPct val="0"/>
            </a:spcBef>
            <a:spcAft>
              <a:spcPct val="35000"/>
            </a:spcAft>
            <a:buNone/>
          </a:pPr>
          <a:r>
            <a:rPr lang="en-US" sz="1300" kern="1200" dirty="0"/>
            <a:t>Standardization of the steps &amp; procedures </a:t>
          </a:r>
        </a:p>
        <a:p>
          <a:pPr marL="0" lvl="0" indent="0" algn="l" defTabSz="577850">
            <a:lnSpc>
              <a:spcPct val="90000"/>
            </a:lnSpc>
            <a:spcBef>
              <a:spcPct val="0"/>
            </a:spcBef>
            <a:spcAft>
              <a:spcPct val="35000"/>
            </a:spcAft>
            <a:buNone/>
          </a:pPr>
          <a:r>
            <a:rPr lang="en-US" sz="1300" i="1" kern="1200" dirty="0"/>
            <a:t>(study, economic appraisal, procurement, contract</a:t>
          </a:r>
          <a:r>
            <a:rPr lang="en-US" sz="1300" kern="1200" dirty="0"/>
            <a:t>)</a:t>
          </a:r>
        </a:p>
      </dsp:txBody>
      <dsp:txXfrm>
        <a:off x="435331" y="253918"/>
        <a:ext cx="5656275" cy="508162"/>
      </dsp:txXfrm>
    </dsp:sp>
    <dsp:sp modelId="{600C30C3-EF1D-4DE5-9D26-E63FD6FA8799}">
      <dsp:nvSpPr>
        <dsp:cNvPr id="0" name=""/>
        <dsp:cNvSpPr/>
      </dsp:nvSpPr>
      <dsp:spPr>
        <a:xfrm>
          <a:off x="66936" y="190398"/>
          <a:ext cx="635203" cy="63520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31DF13-2ABD-4103-9433-BC197E745E5C}">
      <dsp:nvSpPr>
        <dsp:cNvPr id="0" name=""/>
        <dsp:cNvSpPr/>
      </dsp:nvSpPr>
      <dsp:spPr>
        <a:xfrm>
          <a:off x="748672" y="1015918"/>
          <a:ext cx="5292140" cy="5081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33020" rIns="33020" bIns="33020" numCol="1" spcCol="1270" anchor="ctr" anchorCtr="0">
          <a:noAutofit/>
        </a:bodyPr>
        <a:lstStyle/>
        <a:p>
          <a:pPr marL="0" lvl="0" indent="0" algn="l" defTabSz="577850">
            <a:lnSpc>
              <a:spcPct val="90000"/>
            </a:lnSpc>
            <a:spcBef>
              <a:spcPct val="0"/>
            </a:spcBef>
            <a:spcAft>
              <a:spcPct val="35000"/>
            </a:spcAft>
            <a:buNone/>
          </a:pPr>
          <a:r>
            <a:rPr lang="en-US" sz="1300" kern="1200" dirty="0"/>
            <a:t>Mixing private &amp; public funds</a:t>
          </a:r>
        </a:p>
      </dsp:txBody>
      <dsp:txXfrm>
        <a:off x="748672" y="1015918"/>
        <a:ext cx="5292140" cy="508162"/>
      </dsp:txXfrm>
    </dsp:sp>
    <dsp:sp modelId="{61ECBD24-AA6F-4DB2-811F-8EF70CB781D9}">
      <dsp:nvSpPr>
        <dsp:cNvPr id="0" name=""/>
        <dsp:cNvSpPr/>
      </dsp:nvSpPr>
      <dsp:spPr>
        <a:xfrm>
          <a:off x="431071" y="952398"/>
          <a:ext cx="635203" cy="63520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2D4A6D-4B0C-4961-88D5-56D6C13F3CAD}">
      <dsp:nvSpPr>
        <dsp:cNvPr id="0" name=""/>
        <dsp:cNvSpPr/>
      </dsp:nvSpPr>
      <dsp:spPr>
        <a:xfrm>
          <a:off x="860432" y="1777918"/>
          <a:ext cx="5180380" cy="5081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33020" rIns="33020" bIns="33020" numCol="1" spcCol="1270" anchor="ctr" anchorCtr="0">
          <a:noAutofit/>
        </a:bodyPr>
        <a:lstStyle/>
        <a:p>
          <a:pPr marL="0" lvl="0" indent="0" algn="l" defTabSz="577850">
            <a:lnSpc>
              <a:spcPct val="90000"/>
            </a:lnSpc>
            <a:spcBef>
              <a:spcPct val="0"/>
            </a:spcBef>
            <a:spcAft>
              <a:spcPct val="35000"/>
            </a:spcAft>
            <a:buNone/>
          </a:pPr>
          <a:r>
            <a:rPr lang="en-US" sz="1300" kern="1200" dirty="0"/>
            <a:t>Show real case examples of EPC projects</a:t>
          </a:r>
        </a:p>
      </dsp:txBody>
      <dsp:txXfrm>
        <a:off x="860432" y="1777918"/>
        <a:ext cx="5180380" cy="508162"/>
      </dsp:txXfrm>
    </dsp:sp>
    <dsp:sp modelId="{D57D0E6E-78E9-4AA6-A249-4CB252A5970D}">
      <dsp:nvSpPr>
        <dsp:cNvPr id="0" name=""/>
        <dsp:cNvSpPr/>
      </dsp:nvSpPr>
      <dsp:spPr>
        <a:xfrm>
          <a:off x="542831" y="1714398"/>
          <a:ext cx="635203" cy="63520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349449-6BEA-4E6C-815D-292E179F208F}">
      <dsp:nvSpPr>
        <dsp:cNvPr id="0" name=""/>
        <dsp:cNvSpPr/>
      </dsp:nvSpPr>
      <dsp:spPr>
        <a:xfrm>
          <a:off x="748672" y="2539918"/>
          <a:ext cx="5292140" cy="5081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33020" rIns="33020" bIns="33020" numCol="1" spcCol="1270" anchor="ctr" anchorCtr="0">
          <a:noAutofit/>
        </a:bodyPr>
        <a:lstStyle/>
        <a:p>
          <a:pPr marL="0" lvl="0" indent="0" algn="l" defTabSz="577850">
            <a:lnSpc>
              <a:spcPct val="90000"/>
            </a:lnSpc>
            <a:spcBef>
              <a:spcPct val="0"/>
            </a:spcBef>
            <a:spcAft>
              <a:spcPct val="35000"/>
            </a:spcAft>
            <a:buNone/>
          </a:pPr>
          <a:r>
            <a:rPr lang="en-US" sz="1300" kern="1200" dirty="0"/>
            <a:t>Establishing a replication network</a:t>
          </a:r>
        </a:p>
      </dsp:txBody>
      <dsp:txXfrm>
        <a:off x="748672" y="2539918"/>
        <a:ext cx="5292140" cy="508162"/>
      </dsp:txXfrm>
    </dsp:sp>
    <dsp:sp modelId="{4E38D3EC-F00A-48BD-A00A-BECF062196BB}">
      <dsp:nvSpPr>
        <dsp:cNvPr id="0" name=""/>
        <dsp:cNvSpPr/>
      </dsp:nvSpPr>
      <dsp:spPr>
        <a:xfrm>
          <a:off x="431071" y="2476398"/>
          <a:ext cx="635203" cy="63520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2F6A22-659B-48F1-8FD6-6F49AE54C089}">
      <dsp:nvSpPr>
        <dsp:cNvPr id="0" name=""/>
        <dsp:cNvSpPr/>
      </dsp:nvSpPr>
      <dsp:spPr>
        <a:xfrm>
          <a:off x="384538" y="3301918"/>
          <a:ext cx="5656275" cy="5081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33020" rIns="33020" bIns="33020" numCol="1" spcCol="1270" anchor="ctr" anchorCtr="0">
          <a:noAutofit/>
        </a:bodyPr>
        <a:lstStyle/>
        <a:p>
          <a:pPr marL="0" lvl="0" indent="0" algn="l" defTabSz="577850">
            <a:lnSpc>
              <a:spcPct val="90000"/>
            </a:lnSpc>
            <a:spcBef>
              <a:spcPct val="0"/>
            </a:spcBef>
            <a:spcAft>
              <a:spcPct val="35000"/>
            </a:spcAft>
            <a:buNone/>
          </a:pPr>
          <a:r>
            <a:rPr lang="en-US" sz="1300" kern="1200" dirty="0"/>
            <a:t>Uptake of refurbishments through EPCs</a:t>
          </a:r>
        </a:p>
      </dsp:txBody>
      <dsp:txXfrm>
        <a:off x="384538" y="3301918"/>
        <a:ext cx="5656275" cy="508162"/>
      </dsp:txXfrm>
    </dsp:sp>
    <dsp:sp modelId="{56BE7DBD-2381-4D01-817D-C6F4C017CC41}">
      <dsp:nvSpPr>
        <dsp:cNvPr id="0" name=""/>
        <dsp:cNvSpPr/>
      </dsp:nvSpPr>
      <dsp:spPr>
        <a:xfrm>
          <a:off x="66936" y="3238398"/>
          <a:ext cx="635203" cy="63520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84871" cy="502677"/>
          </a:xfrm>
          <a:prstGeom prst="rect">
            <a:avLst/>
          </a:prstGeom>
        </p:spPr>
        <p:txBody>
          <a:bodyPr vert="horz" lIns="96601" tIns="48300" rIns="96601" bIns="48300" rtlCol="0"/>
          <a:lstStyle>
            <a:lvl1pPr algn="l">
              <a:defRPr sz="1300"/>
            </a:lvl1pPr>
          </a:lstStyle>
          <a:p>
            <a:endParaRPr lang="el-GR"/>
          </a:p>
        </p:txBody>
      </p:sp>
      <p:sp>
        <p:nvSpPr>
          <p:cNvPr id="3" name="Date Placeholder 2"/>
          <p:cNvSpPr>
            <a:spLocks noGrp="1"/>
          </p:cNvSpPr>
          <p:nvPr>
            <p:ph type="dt" sz="quarter" idx="1"/>
          </p:nvPr>
        </p:nvSpPr>
        <p:spPr>
          <a:xfrm>
            <a:off x="3901699" y="0"/>
            <a:ext cx="2984871" cy="502677"/>
          </a:xfrm>
          <a:prstGeom prst="rect">
            <a:avLst/>
          </a:prstGeom>
        </p:spPr>
        <p:txBody>
          <a:bodyPr vert="horz" lIns="96601" tIns="48300" rIns="96601" bIns="48300" rtlCol="0"/>
          <a:lstStyle>
            <a:lvl1pPr algn="r">
              <a:defRPr sz="1300"/>
            </a:lvl1pPr>
          </a:lstStyle>
          <a:p>
            <a:fld id="{42D8036B-BE46-4DEC-AF52-E636BABCC31A}" type="datetimeFigureOut">
              <a:rPr lang="el-GR" smtClean="0"/>
              <a:t>9/6/2021</a:t>
            </a:fld>
            <a:endParaRPr lang="el-GR"/>
          </a:p>
        </p:txBody>
      </p:sp>
      <p:sp>
        <p:nvSpPr>
          <p:cNvPr id="4" name="Footer Placeholder 3"/>
          <p:cNvSpPr>
            <a:spLocks noGrp="1"/>
          </p:cNvSpPr>
          <p:nvPr>
            <p:ph type="ftr" sz="quarter" idx="2"/>
          </p:nvPr>
        </p:nvSpPr>
        <p:spPr>
          <a:xfrm>
            <a:off x="2" y="9516039"/>
            <a:ext cx="2984871" cy="502675"/>
          </a:xfrm>
          <a:prstGeom prst="rect">
            <a:avLst/>
          </a:prstGeom>
        </p:spPr>
        <p:txBody>
          <a:bodyPr vert="horz" lIns="96601" tIns="48300" rIns="96601" bIns="48300" rtlCol="0" anchor="b"/>
          <a:lstStyle>
            <a:lvl1pPr algn="l">
              <a:defRPr sz="1300"/>
            </a:lvl1pPr>
          </a:lstStyle>
          <a:p>
            <a:endParaRPr lang="el-GR"/>
          </a:p>
        </p:txBody>
      </p:sp>
      <p:sp>
        <p:nvSpPr>
          <p:cNvPr id="5" name="Slide Number Placeholder 4"/>
          <p:cNvSpPr>
            <a:spLocks noGrp="1"/>
          </p:cNvSpPr>
          <p:nvPr>
            <p:ph type="sldNum" sz="quarter" idx="3"/>
          </p:nvPr>
        </p:nvSpPr>
        <p:spPr>
          <a:xfrm>
            <a:off x="3901699" y="9516039"/>
            <a:ext cx="2984871" cy="502675"/>
          </a:xfrm>
          <a:prstGeom prst="rect">
            <a:avLst/>
          </a:prstGeom>
        </p:spPr>
        <p:txBody>
          <a:bodyPr vert="horz" lIns="96601" tIns="48300" rIns="96601" bIns="48300" rtlCol="0" anchor="b"/>
          <a:lstStyle>
            <a:lvl1pPr algn="r">
              <a:defRPr sz="1300"/>
            </a:lvl1pPr>
          </a:lstStyle>
          <a:p>
            <a:fld id="{66132201-5E4E-4323-8663-7D9D3209F3B9}" type="slidenum">
              <a:rPr lang="el-GR" smtClean="0"/>
              <a:t>‹#›</a:t>
            </a:fld>
            <a:endParaRPr lang="el-GR"/>
          </a:p>
        </p:txBody>
      </p:sp>
    </p:spTree>
    <p:extLst>
      <p:ext uri="{BB962C8B-B14F-4D97-AF65-F5344CB8AC3E}">
        <p14:creationId xmlns:p14="http://schemas.microsoft.com/office/powerpoint/2010/main" val="1392575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84871" cy="502677"/>
          </a:xfrm>
          <a:prstGeom prst="rect">
            <a:avLst/>
          </a:prstGeom>
        </p:spPr>
        <p:txBody>
          <a:bodyPr vert="horz" lIns="96601" tIns="48300" rIns="96601" bIns="48300" rtlCol="0"/>
          <a:lstStyle>
            <a:lvl1pPr algn="l">
              <a:defRPr sz="1300"/>
            </a:lvl1pPr>
          </a:lstStyle>
          <a:p>
            <a:endParaRPr lang="el-GR"/>
          </a:p>
        </p:txBody>
      </p:sp>
      <p:sp>
        <p:nvSpPr>
          <p:cNvPr id="3" name="Date Placeholder 2"/>
          <p:cNvSpPr>
            <a:spLocks noGrp="1"/>
          </p:cNvSpPr>
          <p:nvPr>
            <p:ph type="dt" idx="1"/>
          </p:nvPr>
        </p:nvSpPr>
        <p:spPr>
          <a:xfrm>
            <a:off x="3901699" y="0"/>
            <a:ext cx="2984871" cy="502677"/>
          </a:xfrm>
          <a:prstGeom prst="rect">
            <a:avLst/>
          </a:prstGeom>
        </p:spPr>
        <p:txBody>
          <a:bodyPr vert="horz" lIns="96601" tIns="48300" rIns="96601" bIns="48300" rtlCol="0"/>
          <a:lstStyle>
            <a:lvl1pPr algn="r">
              <a:defRPr sz="1300"/>
            </a:lvl1pPr>
          </a:lstStyle>
          <a:p>
            <a:fld id="{EEA42FAC-EC05-467A-AB98-E4D419ED7E17}" type="datetimeFigureOut">
              <a:rPr lang="el-GR" smtClean="0"/>
              <a:t>9/6/2021</a:t>
            </a:fld>
            <a:endParaRPr lang="el-GR"/>
          </a:p>
        </p:txBody>
      </p:sp>
      <p:sp>
        <p:nvSpPr>
          <p:cNvPr id="4" name="Slide Image Placeholder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01" tIns="48300" rIns="96601" bIns="48300" rtlCol="0" anchor="ctr"/>
          <a:lstStyle/>
          <a:p>
            <a:endParaRPr lang="el-GR"/>
          </a:p>
        </p:txBody>
      </p:sp>
      <p:sp>
        <p:nvSpPr>
          <p:cNvPr id="5" name="Notes Placeholder 4"/>
          <p:cNvSpPr>
            <a:spLocks noGrp="1"/>
          </p:cNvSpPr>
          <p:nvPr>
            <p:ph type="body" sz="quarter" idx="3"/>
          </p:nvPr>
        </p:nvSpPr>
        <p:spPr>
          <a:xfrm>
            <a:off x="688817" y="4821506"/>
            <a:ext cx="5510530" cy="3944869"/>
          </a:xfrm>
          <a:prstGeom prst="rect">
            <a:avLst/>
          </a:prstGeom>
        </p:spPr>
        <p:txBody>
          <a:bodyPr vert="horz" lIns="96601" tIns="48300" rIns="96601" bIns="4830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2" y="9516039"/>
            <a:ext cx="2984871" cy="502675"/>
          </a:xfrm>
          <a:prstGeom prst="rect">
            <a:avLst/>
          </a:prstGeom>
        </p:spPr>
        <p:txBody>
          <a:bodyPr vert="horz" lIns="96601" tIns="48300" rIns="96601" bIns="48300" rtlCol="0" anchor="b"/>
          <a:lstStyle>
            <a:lvl1pPr algn="l">
              <a:defRPr sz="1300"/>
            </a:lvl1pPr>
          </a:lstStyle>
          <a:p>
            <a:endParaRPr lang="el-GR"/>
          </a:p>
        </p:txBody>
      </p:sp>
      <p:sp>
        <p:nvSpPr>
          <p:cNvPr id="7" name="Slide Number Placeholder 6"/>
          <p:cNvSpPr>
            <a:spLocks noGrp="1"/>
          </p:cNvSpPr>
          <p:nvPr>
            <p:ph type="sldNum" sz="quarter" idx="5"/>
          </p:nvPr>
        </p:nvSpPr>
        <p:spPr>
          <a:xfrm>
            <a:off x="3901699" y="9516039"/>
            <a:ext cx="2984871" cy="502675"/>
          </a:xfrm>
          <a:prstGeom prst="rect">
            <a:avLst/>
          </a:prstGeom>
        </p:spPr>
        <p:txBody>
          <a:bodyPr vert="horz" lIns="96601" tIns="48300" rIns="96601" bIns="48300" rtlCol="0" anchor="b"/>
          <a:lstStyle>
            <a:lvl1pPr algn="r">
              <a:defRPr sz="1300"/>
            </a:lvl1pPr>
          </a:lstStyle>
          <a:p>
            <a:fld id="{7A9C94D6-C606-4B74-A412-DE0CAD1EE84B}" type="slidenum">
              <a:rPr lang="el-GR" smtClean="0"/>
              <a:t>‹#›</a:t>
            </a:fld>
            <a:endParaRPr lang="el-GR"/>
          </a:p>
        </p:txBody>
      </p:sp>
    </p:spTree>
    <p:extLst>
      <p:ext uri="{BB962C8B-B14F-4D97-AF65-F5344CB8AC3E}">
        <p14:creationId xmlns:p14="http://schemas.microsoft.com/office/powerpoint/2010/main" val="2570805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A9C94D6-C606-4B74-A412-DE0CAD1EE84B}" type="slidenum">
              <a:rPr lang="el-GR" smtClean="0"/>
              <a:t>11</a:t>
            </a:fld>
            <a:endParaRPr lang="el-GR"/>
          </a:p>
        </p:txBody>
      </p:sp>
    </p:spTree>
    <p:extLst>
      <p:ext uri="{BB962C8B-B14F-4D97-AF65-F5344CB8AC3E}">
        <p14:creationId xmlns:p14="http://schemas.microsoft.com/office/powerpoint/2010/main" val="834221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starting with the presentation</a:t>
            </a:r>
            <a:r>
              <a:rPr lang="en-US" baseline="0" dirty="0"/>
              <a:t> I would like to give you a quick insight in the Greek ESCO market.</a:t>
            </a:r>
          </a:p>
          <a:p>
            <a:endParaRPr lang="en-US" baseline="0" dirty="0"/>
          </a:p>
          <a:p>
            <a:endParaRPr lang="en-US" baseline="0" dirty="0"/>
          </a:p>
          <a:p>
            <a:r>
              <a:rPr lang="en-US" dirty="0"/>
              <a:t>Given this immature market,</a:t>
            </a:r>
            <a:r>
              <a:rPr lang="en-US" baseline="0" dirty="0"/>
              <a:t> </a:t>
            </a:r>
            <a:r>
              <a:rPr lang="en-US" dirty="0"/>
              <a:t>it was very important to examine</a:t>
            </a:r>
            <a:r>
              <a:rPr lang="en-US" baseline="0" dirty="0"/>
              <a:t> how municipalities and ESCOs were willing to embrace this solution.</a:t>
            </a:r>
            <a:endParaRPr lang="el-GR" dirty="0"/>
          </a:p>
        </p:txBody>
      </p:sp>
      <p:sp>
        <p:nvSpPr>
          <p:cNvPr id="4" name="Slide Number Placeholder 3"/>
          <p:cNvSpPr>
            <a:spLocks noGrp="1"/>
          </p:cNvSpPr>
          <p:nvPr>
            <p:ph type="sldNum" sz="quarter" idx="10"/>
          </p:nvPr>
        </p:nvSpPr>
        <p:spPr/>
        <p:txBody>
          <a:bodyPr/>
          <a:lstStyle/>
          <a:p>
            <a:fld id="{7A9C94D6-C606-4B74-A412-DE0CAD1EE84B}" type="slidenum">
              <a:rPr lang="el-GR" smtClean="0"/>
              <a:pPr/>
              <a:t>17</a:t>
            </a:fld>
            <a:endParaRPr lang="el-GR"/>
          </a:p>
        </p:txBody>
      </p:sp>
    </p:spTree>
    <p:extLst>
      <p:ext uri="{BB962C8B-B14F-4D97-AF65-F5344CB8AC3E}">
        <p14:creationId xmlns:p14="http://schemas.microsoft.com/office/powerpoint/2010/main" val="1391461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l-GR" dirty="0"/>
              <a:t>Οι εταιρείες βλέπουν θετικά μία προσέγγιση όπου ο Ανάδοχος κάνει τις δικές του μετρήσεις, προσδιορίζει τη βάση αναφοράς, προτείνει τα μέτρα, τα υλοποιεί, έχει τη συντήρηση και Μέτρηση &amp; Παρακολούθηση του Αποτελέσματος.</a:t>
            </a:r>
          </a:p>
          <a:p>
            <a:r>
              <a:rPr lang="el-GR" dirty="0"/>
              <a:t>Κάτι τέτοιο θα απαιτούσε κάποια Ανταγωνιστική Διαδικασία (π.χ. Ανταγωνιστικό Διάλογο ή Διαπραγμάτευση), το οποίο δεν ήταν διατιθέμενες οι Αναθέτουσες Αρχές να υποστηρίξουν καθώς δεν υπάρχει σχετική εμπειρία.</a:t>
            </a:r>
          </a:p>
          <a:p>
            <a:r>
              <a:rPr lang="el-GR" dirty="0"/>
              <a:t>Προκήρυξη ως υπηρεσία και όχι ως μεικτή σύμβαση</a:t>
            </a:r>
            <a:r>
              <a:rPr lang="el-GR" dirty="0">
                <a:sym typeface="Wingdings" panose="05000000000000000000" pitchFamily="2" charset="2"/>
              </a:rPr>
              <a:t> δεν είναι συμβατό με τις «παραδοσιακές επιδοτήσεις» που χρησιμοποιούνται ως πηγή χρηματοδότησης.</a:t>
            </a:r>
          </a:p>
          <a:p>
            <a:r>
              <a:rPr lang="el-GR" dirty="0">
                <a:sym typeface="Wingdings" panose="05000000000000000000" pitchFamily="2" charset="2"/>
              </a:rPr>
              <a:t>Έλλειψη αναλυτικών δεδομένων ενεργειακής κατανάλωσης καθιστούσε πολύ δύσκολη σε κάποιες περιπτώσεις την κατάρτιση γραμμής βάσης.</a:t>
            </a:r>
          </a:p>
          <a:p>
            <a:endParaRPr lang="el-GR" dirty="0">
              <a:sym typeface="Wingdings" panose="05000000000000000000" pitchFamily="2" charset="2"/>
            </a:endParaRPr>
          </a:p>
          <a:p>
            <a:endParaRPr lang="el-GR" dirty="0"/>
          </a:p>
          <a:p>
            <a:endParaRPr lang="el-GR" dirty="0"/>
          </a:p>
        </p:txBody>
      </p:sp>
      <p:sp>
        <p:nvSpPr>
          <p:cNvPr id="4" name="Slide Number Placeholder 3"/>
          <p:cNvSpPr>
            <a:spLocks noGrp="1"/>
          </p:cNvSpPr>
          <p:nvPr>
            <p:ph type="sldNum" sz="quarter" idx="10"/>
          </p:nvPr>
        </p:nvSpPr>
        <p:spPr/>
        <p:txBody>
          <a:bodyPr/>
          <a:lstStyle/>
          <a:p>
            <a:fld id="{7A9C94D6-C606-4B74-A412-DE0CAD1EE84B}" type="slidenum">
              <a:rPr lang="el-GR" smtClean="0"/>
              <a:t>18</a:t>
            </a:fld>
            <a:endParaRPr lang="el-GR"/>
          </a:p>
        </p:txBody>
      </p:sp>
    </p:spTree>
    <p:extLst>
      <p:ext uri="{BB962C8B-B14F-4D97-AF65-F5344CB8AC3E}">
        <p14:creationId xmlns:p14="http://schemas.microsoft.com/office/powerpoint/2010/main" val="1600678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A9C94D6-C606-4B74-A412-DE0CAD1EE84B}" type="slidenum">
              <a:rPr lang="el-GR" smtClean="0"/>
              <a:pPr/>
              <a:t>22</a:t>
            </a:fld>
            <a:endParaRPr lang="el-GR"/>
          </a:p>
        </p:txBody>
      </p:sp>
    </p:spTree>
    <p:extLst>
      <p:ext uri="{BB962C8B-B14F-4D97-AF65-F5344CB8AC3E}">
        <p14:creationId xmlns:p14="http://schemas.microsoft.com/office/powerpoint/2010/main" val="1794004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ctr">
            <a:normAutofit/>
          </a:bodyPr>
          <a:lstStyle>
            <a:lvl1pPr algn="ctr">
              <a:defRPr sz="4000">
                <a:solidFill>
                  <a:srgbClr val="095782"/>
                </a:solidFill>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b="0">
                <a:solidFill>
                  <a:srgbClr val="627B8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p>
            <a:r>
              <a:rPr lang="en-US" dirty="0" err="1"/>
              <a:t>ProDeSA</a:t>
            </a:r>
            <a:endParaRPr lang="en-US" dirty="0"/>
          </a:p>
          <a:p>
            <a:r>
              <a:rPr lang="en-US" sz="700" dirty="0"/>
              <a:t>Energy Efficiency Project Development for South Attica</a:t>
            </a:r>
            <a:endParaRPr lang="el-GR" sz="700" dirty="0"/>
          </a:p>
        </p:txBody>
      </p:sp>
    </p:spTree>
    <p:extLst>
      <p:ext uri="{BB962C8B-B14F-4D97-AF65-F5344CB8AC3E}">
        <p14:creationId xmlns:p14="http://schemas.microsoft.com/office/powerpoint/2010/main" val="2186969949"/>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err="1"/>
              <a:t>ProDeSA</a:t>
            </a:r>
            <a:endParaRPr lang="en-US" dirty="0"/>
          </a:p>
          <a:p>
            <a:r>
              <a:rPr lang="en-US" sz="700" dirty="0"/>
              <a:t>Energy Efficiency Project Development for South Attica</a:t>
            </a:r>
            <a:endParaRPr lang="el-GR" sz="700" dirty="0"/>
          </a:p>
        </p:txBody>
      </p:sp>
    </p:spTree>
    <p:extLst>
      <p:ext uri="{BB962C8B-B14F-4D97-AF65-F5344CB8AC3E}">
        <p14:creationId xmlns:p14="http://schemas.microsoft.com/office/powerpoint/2010/main" val="3046915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err="1"/>
              <a:t>ProDeSA</a:t>
            </a:r>
            <a:endParaRPr lang="en-US" dirty="0"/>
          </a:p>
          <a:p>
            <a:r>
              <a:rPr lang="en-US" sz="700" dirty="0"/>
              <a:t>Energy Efficiency Project Development for South Attica</a:t>
            </a:r>
            <a:endParaRPr lang="el-GR" sz="700" dirty="0"/>
          </a:p>
        </p:txBody>
      </p:sp>
    </p:spTree>
    <p:extLst>
      <p:ext uri="{BB962C8B-B14F-4D97-AF65-F5344CB8AC3E}">
        <p14:creationId xmlns:p14="http://schemas.microsoft.com/office/powerpoint/2010/main" val="408401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230400" indent="-230400">
              <a:lnSpc>
                <a:spcPct val="100000"/>
              </a:lnSpc>
              <a:spcBef>
                <a:spcPts val="1000"/>
              </a:spcBef>
              <a:defRPr/>
            </a:lvl1pPr>
            <a:lvl2pPr marL="687600" indent="-230400">
              <a:lnSpc>
                <a:spcPct val="100000"/>
              </a:lnSpc>
              <a:spcBef>
                <a:spcPts val="500"/>
              </a:spcBef>
              <a:defRPr/>
            </a:lvl2pPr>
            <a:lvl3pPr marL="1144800" indent="-230400">
              <a:lnSpc>
                <a:spcPct val="100000"/>
              </a:lnSpc>
              <a:spcBef>
                <a:spcPts val="500"/>
              </a:spcBef>
              <a:defRPr/>
            </a:lvl3pPr>
            <a:lvl4pPr marL="1602000" indent="-230400">
              <a:lnSpc>
                <a:spcPct val="100000"/>
              </a:lnSpc>
              <a:spcBef>
                <a:spcPts val="500"/>
              </a:spcBef>
              <a:defRPr/>
            </a:lvl4pPr>
            <a:lvl5pPr marL="2059200" indent="-230400">
              <a:lnSpc>
                <a:spcPct val="100000"/>
              </a:lnSpc>
              <a:spcBef>
                <a:spcPts val="5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err="1"/>
              <a:t>ProDeSA</a:t>
            </a:r>
            <a:endParaRPr lang="en-US" dirty="0"/>
          </a:p>
          <a:p>
            <a:r>
              <a:rPr lang="en-US" sz="700" dirty="0"/>
              <a:t>Energy Efficiency Project Development for South Attica</a:t>
            </a:r>
            <a:endParaRPr lang="el-GR" sz="700" dirty="0"/>
          </a:p>
        </p:txBody>
      </p:sp>
      <p:sp>
        <p:nvSpPr>
          <p:cNvPr id="7" name="Ορθογώνιο 14"/>
          <p:cNvSpPr/>
          <p:nvPr userDrawn="1"/>
        </p:nvSpPr>
        <p:spPr>
          <a:xfrm>
            <a:off x="0" y="1080000"/>
            <a:ext cx="9144000" cy="36000"/>
          </a:xfrm>
          <a:prstGeom prst="rect">
            <a:avLst/>
          </a:prstGeom>
          <a:solidFill>
            <a:srgbClr val="627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203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627B8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r>
              <a:rPr lang="en-US" dirty="0" err="1"/>
              <a:t>ProDeSA</a:t>
            </a:r>
            <a:r>
              <a:rPr lang="en-US" dirty="0"/>
              <a:t> Energy Efficiency Project Development for South Attica</a:t>
            </a:r>
            <a:endParaRPr lang="el-GR" dirty="0"/>
          </a:p>
        </p:txBody>
      </p:sp>
    </p:spTree>
    <p:extLst>
      <p:ext uri="{BB962C8B-B14F-4D97-AF65-F5344CB8AC3E}">
        <p14:creationId xmlns:p14="http://schemas.microsoft.com/office/powerpoint/2010/main" val="4270480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err="1"/>
              <a:t>ProDeSA</a:t>
            </a:r>
            <a:endParaRPr lang="en-US" dirty="0"/>
          </a:p>
          <a:p>
            <a:r>
              <a:rPr lang="en-US" sz="700" dirty="0"/>
              <a:t>Energy Efficiency Project Development for South Attica</a:t>
            </a:r>
            <a:endParaRPr lang="el-GR" sz="700" dirty="0"/>
          </a:p>
        </p:txBody>
      </p:sp>
      <p:sp>
        <p:nvSpPr>
          <p:cNvPr id="8" name="Ορθογώνιο 14"/>
          <p:cNvSpPr/>
          <p:nvPr userDrawn="1"/>
        </p:nvSpPr>
        <p:spPr>
          <a:xfrm>
            <a:off x="0" y="1080000"/>
            <a:ext cx="9144000" cy="36000"/>
          </a:xfrm>
          <a:prstGeom prst="rect">
            <a:avLst/>
          </a:prstGeom>
          <a:solidFill>
            <a:srgbClr val="627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5304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solidFill>
                  <a:srgbClr val="627B8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solidFill>
                  <a:srgbClr val="627B8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err="1"/>
              <a:t>ProDeSA</a:t>
            </a:r>
            <a:endParaRPr lang="en-US" dirty="0"/>
          </a:p>
          <a:p>
            <a:r>
              <a:rPr lang="en-US" sz="700" dirty="0"/>
              <a:t>Energy Efficiency Project Development for South Attica</a:t>
            </a:r>
            <a:endParaRPr lang="el-GR" sz="700" dirty="0"/>
          </a:p>
        </p:txBody>
      </p:sp>
    </p:spTree>
    <p:extLst>
      <p:ext uri="{BB962C8B-B14F-4D97-AF65-F5344CB8AC3E}">
        <p14:creationId xmlns:p14="http://schemas.microsoft.com/office/powerpoint/2010/main" val="3632756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err="1"/>
              <a:t>ProDeSA</a:t>
            </a:r>
            <a:endParaRPr lang="en-US" dirty="0"/>
          </a:p>
          <a:p>
            <a:r>
              <a:rPr lang="en-US" sz="700" dirty="0"/>
              <a:t>Energy Efficiency Project Development for South Attica</a:t>
            </a:r>
            <a:endParaRPr lang="el-GR" sz="700" dirty="0"/>
          </a:p>
        </p:txBody>
      </p:sp>
      <p:sp>
        <p:nvSpPr>
          <p:cNvPr id="6" name="Ορθογώνιο 14"/>
          <p:cNvSpPr/>
          <p:nvPr userDrawn="1"/>
        </p:nvSpPr>
        <p:spPr>
          <a:xfrm>
            <a:off x="0" y="1080000"/>
            <a:ext cx="9144000" cy="36000"/>
          </a:xfrm>
          <a:prstGeom prst="rect">
            <a:avLst/>
          </a:prstGeom>
          <a:solidFill>
            <a:srgbClr val="627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3074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err="1"/>
              <a:t>ProDeSA</a:t>
            </a:r>
            <a:endParaRPr lang="en-US" dirty="0"/>
          </a:p>
          <a:p>
            <a:r>
              <a:rPr lang="en-US" sz="700" dirty="0"/>
              <a:t>Energy Efficiency Project Development for South Attica</a:t>
            </a:r>
            <a:endParaRPr lang="el-GR" sz="700" dirty="0"/>
          </a:p>
        </p:txBody>
      </p:sp>
    </p:spTree>
    <p:extLst>
      <p:ext uri="{BB962C8B-B14F-4D97-AF65-F5344CB8AC3E}">
        <p14:creationId xmlns:p14="http://schemas.microsoft.com/office/powerpoint/2010/main" val="1097107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ProDeSA Energy Efficiency Project Development for South Attica</a:t>
            </a:r>
            <a:endParaRPr lang="el-GR"/>
          </a:p>
        </p:txBody>
      </p:sp>
    </p:spTree>
    <p:extLst>
      <p:ext uri="{BB962C8B-B14F-4D97-AF65-F5344CB8AC3E}">
        <p14:creationId xmlns:p14="http://schemas.microsoft.com/office/powerpoint/2010/main" val="707856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err="1"/>
              <a:t>ProDeSA</a:t>
            </a:r>
            <a:endParaRPr lang="en-US" dirty="0"/>
          </a:p>
          <a:p>
            <a:r>
              <a:rPr lang="en-US" sz="700" dirty="0"/>
              <a:t>Energy Efficiency Project Development for South Attica</a:t>
            </a:r>
            <a:endParaRPr lang="el-GR" sz="700" dirty="0"/>
          </a:p>
        </p:txBody>
      </p:sp>
    </p:spTree>
    <p:extLst>
      <p:ext uri="{BB962C8B-B14F-4D97-AF65-F5344CB8AC3E}">
        <p14:creationId xmlns:p14="http://schemas.microsoft.com/office/powerpoint/2010/main" val="415501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1080000"/>
          </a:xfrm>
          <a:prstGeom prst="rect">
            <a:avLst/>
          </a:prstGeom>
          <a:solidFill>
            <a:srgbClr val="F0EB99"/>
          </a:solidFill>
        </p:spPr>
        <p:txBody>
          <a:bodyPr vert="horz" lIns="72000" tIns="72000" rIns="72000" bIns="72000" rtlCol="0" anchor="ctr">
            <a:normAutofit/>
          </a:bodyPr>
          <a:lstStyle/>
          <a:p>
            <a:r>
              <a:rPr lang="en-US" dirty="0"/>
              <a:t>Click to edit Master title style</a:t>
            </a:r>
          </a:p>
        </p:txBody>
      </p:sp>
      <p:sp>
        <p:nvSpPr>
          <p:cNvPr id="3" name="Text Placeholder 2"/>
          <p:cNvSpPr>
            <a:spLocks noGrp="1"/>
          </p:cNvSpPr>
          <p:nvPr>
            <p:ph type="body" idx="1"/>
          </p:nvPr>
        </p:nvSpPr>
        <p:spPr>
          <a:xfrm>
            <a:off x="0" y="1188000"/>
            <a:ext cx="9144000" cy="5184000"/>
          </a:xfrm>
          <a:prstGeom prst="rect">
            <a:avLst/>
          </a:prstGeom>
        </p:spPr>
        <p:txBody>
          <a:bodyPr vert="horz" lIns="72000" tIns="216000" rIns="72000" bIns="7200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184092" y="6498000"/>
            <a:ext cx="3132000" cy="360000"/>
          </a:xfrm>
          <a:prstGeom prst="rect">
            <a:avLst/>
          </a:prstGeom>
          <a:solidFill>
            <a:srgbClr val="F0EB99"/>
          </a:solidFill>
        </p:spPr>
        <p:txBody>
          <a:bodyPr vert="horz" lIns="36000" tIns="36000" rIns="36000" bIns="36000" rtlCol="0" anchor="ctr"/>
          <a:lstStyle>
            <a:lvl1pPr algn="ctr">
              <a:defRPr sz="1100" b="1">
                <a:solidFill>
                  <a:srgbClr val="627B8B"/>
                </a:solidFill>
                <a:latin typeface="Verdana" panose="020B0604030504040204" pitchFamily="34" charset="0"/>
                <a:ea typeface="Verdana" panose="020B0604030504040204" pitchFamily="34" charset="0"/>
                <a:cs typeface="Verdana" panose="020B0604030504040204" pitchFamily="34" charset="0"/>
              </a:defRPr>
            </a:lvl1pPr>
          </a:lstStyle>
          <a:p>
            <a:r>
              <a:rPr lang="en-US" dirty="0" err="1"/>
              <a:t>ProDeSA</a:t>
            </a:r>
            <a:endParaRPr lang="en-US" dirty="0"/>
          </a:p>
          <a:p>
            <a:r>
              <a:rPr lang="en-US" sz="700" dirty="0"/>
              <a:t>Energy Efficiency Project Development for South Attica</a:t>
            </a:r>
            <a:endParaRPr lang="el-GR" sz="700" dirty="0"/>
          </a:p>
        </p:txBody>
      </p:sp>
      <p:sp>
        <p:nvSpPr>
          <p:cNvPr id="7" name="24 - Θέση ημερομηνίας"/>
          <p:cNvSpPr txBox="1">
            <a:spLocks/>
          </p:cNvSpPr>
          <p:nvPr userDrawn="1"/>
        </p:nvSpPr>
        <p:spPr>
          <a:xfrm>
            <a:off x="4356000" y="6498000"/>
            <a:ext cx="4212000" cy="360000"/>
          </a:xfrm>
          <a:prstGeom prst="rect">
            <a:avLst/>
          </a:prstGeom>
          <a:solidFill>
            <a:srgbClr val="263673"/>
          </a:solidFill>
        </p:spPr>
        <p:txBody>
          <a:bodyPr vert="horz" lIns="36000" tIns="36000" rIns="36000" bIns="36000" rtlCol="0" anchor="ctr"/>
          <a:lstStyle>
            <a:defPPr>
              <a:defRPr lang="el-GR"/>
            </a:defPPr>
            <a:lvl1pPr marL="0" algn="ctr" defTabSz="914400" rtl="0" eaLnBrk="1" latinLnBrk="0" hangingPunct="1">
              <a:defRPr sz="1000" kern="1200">
                <a:solidFill>
                  <a:srgbClr val="F7931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00" i="1"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Funded</a:t>
            </a:r>
            <a:r>
              <a:rPr lang="en-GB" sz="500" i="1"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from the European Union’s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500" i="1"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Horizon 2020 Research and Innovation Programme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500" i="1"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G.A. No 754171</a:t>
            </a:r>
            <a:endParaRPr lang="el-GR" sz="5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0" name="Εικόνα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604228" y="6498000"/>
            <a:ext cx="539772" cy="360000"/>
          </a:xfrm>
          <a:prstGeom prst="rect">
            <a:avLst/>
          </a:prstGeom>
        </p:spPr>
      </p:pic>
      <p:pic>
        <p:nvPicPr>
          <p:cNvPr id="13" name="Picture 12"/>
          <p:cNvPicPr>
            <a:picLocks noChangeAspect="1"/>
          </p:cNvPicPr>
          <p:nvPr userDrawn="1"/>
        </p:nvPicPr>
        <p:blipFill>
          <a:blip r:embed="rId14"/>
          <a:stretch>
            <a:fillRect/>
          </a:stretch>
        </p:blipFill>
        <p:spPr>
          <a:xfrm>
            <a:off x="144000" y="6498000"/>
            <a:ext cx="875703" cy="360000"/>
          </a:xfrm>
          <a:prstGeom prst="rect">
            <a:avLst/>
          </a:prstGeom>
        </p:spPr>
      </p:pic>
    </p:spTree>
    <p:extLst>
      <p:ext uri="{BB962C8B-B14F-4D97-AF65-F5344CB8AC3E}">
        <p14:creationId xmlns:p14="http://schemas.microsoft.com/office/powerpoint/2010/main" val="24526050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3200" b="0" kern="1200">
          <a:solidFill>
            <a:srgbClr val="263673"/>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627B8B"/>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627B8B"/>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627B8B"/>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627B8B"/>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rgbClr val="627B8B"/>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www.prodesa.eu/downloads/?lang=en"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 Id="rId9" Type="http://schemas.openxmlformats.org/officeDocument/2006/relationships/image" Target="../media/image12.emf"/></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34481" y="2384538"/>
            <a:ext cx="7875038" cy="3009910"/>
          </a:xfrm>
        </p:spPr>
        <p:txBody>
          <a:bodyPr>
            <a:normAutofit/>
          </a:bodyPr>
          <a:lstStyle/>
          <a:p>
            <a:r>
              <a:rPr lang="en-GB" dirty="0"/>
              <a:t>Bundling sustainable energy projects by seven municipalities in the Athens Metropolitan Area</a:t>
            </a:r>
            <a:endParaRPr lang="en-US" sz="2200" b="1" dirty="0"/>
          </a:p>
          <a:p>
            <a:endParaRPr lang="en-US" sz="4400" b="1" dirty="0"/>
          </a:p>
        </p:txBody>
      </p:sp>
      <p:sp>
        <p:nvSpPr>
          <p:cNvPr id="4" name="Footer Placeholder 3"/>
          <p:cNvSpPr>
            <a:spLocks noGrp="1"/>
          </p:cNvSpPr>
          <p:nvPr>
            <p:ph type="ftr" sz="quarter" idx="11"/>
          </p:nvPr>
        </p:nvSpPr>
        <p:spPr/>
        <p:txBody>
          <a:bodyPr/>
          <a:lstStyle/>
          <a:p>
            <a:r>
              <a:rPr lang="en-US"/>
              <a:t>ProDeSA</a:t>
            </a:r>
          </a:p>
          <a:p>
            <a:r>
              <a:rPr lang="en-US" sz="700"/>
              <a:t>Energy Efficiency Project Development for South Attica</a:t>
            </a:r>
            <a:endParaRPr lang="el-GR" sz="700" dirty="0"/>
          </a:p>
        </p:txBody>
      </p:sp>
      <p:pic>
        <p:nvPicPr>
          <p:cNvPr id="5" name="Picture 4"/>
          <p:cNvPicPr>
            <a:picLocks noChangeAspect="1"/>
          </p:cNvPicPr>
          <p:nvPr/>
        </p:nvPicPr>
        <p:blipFill>
          <a:blip r:embed="rId2"/>
          <a:stretch>
            <a:fillRect/>
          </a:stretch>
        </p:blipFill>
        <p:spPr>
          <a:xfrm>
            <a:off x="1956146" y="80538"/>
            <a:ext cx="5614264" cy="2304000"/>
          </a:xfrm>
          <a:prstGeom prst="rect">
            <a:avLst/>
          </a:prstGeom>
        </p:spPr>
      </p:pic>
      <p:sp>
        <p:nvSpPr>
          <p:cNvPr id="7" name="Rectangle 6"/>
          <p:cNvSpPr/>
          <p:nvPr/>
        </p:nvSpPr>
        <p:spPr>
          <a:xfrm>
            <a:off x="0" y="6103620"/>
            <a:ext cx="9144000" cy="754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Subtitle 2"/>
          <p:cNvSpPr txBox="1">
            <a:spLocks/>
          </p:cNvSpPr>
          <p:nvPr/>
        </p:nvSpPr>
        <p:spPr>
          <a:xfrm>
            <a:off x="1334278" y="3801317"/>
            <a:ext cx="6858000" cy="1023964"/>
          </a:xfrm>
          <a:prstGeom prst="rect">
            <a:avLst/>
          </a:prstGeom>
        </p:spPr>
        <p:txBody>
          <a:bodyPr vert="horz" lIns="72000" tIns="216000" rIns="72000" bIns="7200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0" kern="1200">
                <a:solidFill>
                  <a:srgbClr val="627B8B"/>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627B8B"/>
                </a:solidFill>
                <a:latin typeface="Verdana" panose="020B0604030504040204" pitchFamily="34" charset="0"/>
                <a:ea typeface="Verdana" panose="020B0604030504040204" pitchFamily="34" charset="0"/>
                <a:cs typeface="Verdana" panose="020B060403050404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627B8B"/>
                </a:solidFill>
                <a:latin typeface="Verdana" panose="020B0604030504040204" pitchFamily="34" charset="0"/>
                <a:ea typeface="Verdana" panose="020B0604030504040204" pitchFamily="34" charset="0"/>
                <a:cs typeface="Verdana" panose="020B060403050404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627B8B"/>
                </a:solidFill>
                <a:latin typeface="Verdana" panose="020B0604030504040204" pitchFamily="34" charset="0"/>
                <a:ea typeface="Verdana" panose="020B0604030504040204" pitchFamily="34" charset="0"/>
                <a:cs typeface="Verdan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627B8B"/>
                </a:solidFill>
                <a:latin typeface="Verdana" panose="020B0604030504040204" pitchFamily="34" charset="0"/>
                <a:ea typeface="Verdana" panose="020B0604030504040204" pitchFamily="34" charset="0"/>
                <a:cs typeface="Verdan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1200"/>
              </a:spcBef>
            </a:pPr>
            <a:r>
              <a:rPr lang="en-US" sz="6400" dirty="0"/>
              <a:t>Eva Athanasakou, Euditi Energy and Environmental Design</a:t>
            </a:r>
          </a:p>
          <a:p>
            <a:pPr>
              <a:lnSpc>
                <a:spcPct val="120000"/>
              </a:lnSpc>
              <a:spcBef>
                <a:spcPts val="1200"/>
              </a:spcBef>
            </a:pPr>
            <a:r>
              <a:rPr lang="en-US" sz="6400" dirty="0"/>
              <a:t>Argyro Giakoumi, Centre of Renewable Energy Sources and Saving</a:t>
            </a:r>
          </a:p>
          <a:p>
            <a:endParaRPr lang="en-US" sz="6000" dirty="0"/>
          </a:p>
          <a:p>
            <a:pPr>
              <a:lnSpc>
                <a:spcPct val="120000"/>
              </a:lnSpc>
            </a:pPr>
            <a:r>
              <a:rPr lang="en-US" sz="8000" dirty="0"/>
              <a:t>Covenant of Mayors Investment Forum – Energy Efficiency Finance Market Place</a:t>
            </a:r>
          </a:p>
          <a:p>
            <a:r>
              <a:rPr lang="en-US" sz="6400" dirty="0"/>
              <a:t>Brussels, 15 and 16 June 2021</a:t>
            </a:r>
          </a:p>
          <a:p>
            <a:endParaRPr lang="en-US" sz="6000" b="1" dirty="0"/>
          </a:p>
        </p:txBody>
      </p:sp>
    </p:spTree>
    <p:extLst>
      <p:ext uri="{BB962C8B-B14F-4D97-AF65-F5344CB8AC3E}">
        <p14:creationId xmlns:p14="http://schemas.microsoft.com/office/powerpoint/2010/main" val="3737872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Streetlighting energy efficiency interventions</a:t>
            </a:r>
            <a:endParaRPr lang="el-GR" sz="2000" dirty="0"/>
          </a:p>
        </p:txBody>
      </p:sp>
      <p:sp>
        <p:nvSpPr>
          <p:cNvPr id="3" name="Content Placeholder 2"/>
          <p:cNvSpPr>
            <a:spLocks noGrp="1"/>
          </p:cNvSpPr>
          <p:nvPr>
            <p:ph sz="half" idx="1"/>
          </p:nvPr>
        </p:nvSpPr>
        <p:spPr>
          <a:xfrm>
            <a:off x="219953" y="1542533"/>
            <a:ext cx="4096139" cy="4681084"/>
          </a:xfrm>
        </p:spPr>
        <p:txBody>
          <a:bodyPr/>
          <a:lstStyle/>
          <a:p>
            <a:pPr marL="0" indent="0">
              <a:buNone/>
            </a:pPr>
            <a:r>
              <a:rPr lang="en-US" sz="2200" b="1" dirty="0"/>
              <a:t>3</a:t>
            </a:r>
            <a:r>
              <a:rPr lang="en-US" sz="2200" dirty="0"/>
              <a:t> Municipalities </a:t>
            </a:r>
          </a:p>
          <a:p>
            <a:pPr>
              <a:spcBef>
                <a:spcPts val="1200"/>
              </a:spcBef>
              <a:spcAft>
                <a:spcPts val="300"/>
              </a:spcAft>
            </a:pPr>
            <a:r>
              <a:rPr lang="en-US" sz="1800" dirty="0"/>
              <a:t>6.3</a:t>
            </a:r>
            <a:r>
              <a:rPr lang="en-US" sz="1800" dirty="0">
                <a:solidFill>
                  <a:srgbClr val="FF0000"/>
                </a:solidFill>
              </a:rPr>
              <a:t> </a:t>
            </a:r>
            <a:r>
              <a:rPr lang="en-US" sz="1800" dirty="0"/>
              <a:t>MW or 22,000 luminaires to be replaced with LED and  monitoring system</a:t>
            </a:r>
          </a:p>
          <a:p>
            <a:pPr>
              <a:spcBef>
                <a:spcPts val="1200"/>
              </a:spcBef>
              <a:spcAft>
                <a:spcPts val="300"/>
              </a:spcAft>
            </a:pPr>
            <a:r>
              <a:rPr lang="en-US" sz="1800" dirty="0"/>
              <a:t>Current primary energy consumption </a:t>
            </a:r>
            <a:r>
              <a:rPr lang="en-US" sz="1800" b="1" dirty="0"/>
              <a:t>60 GWh/y</a:t>
            </a:r>
          </a:p>
          <a:p>
            <a:pPr>
              <a:spcBef>
                <a:spcPts val="1200"/>
              </a:spcBef>
              <a:spcAft>
                <a:spcPts val="300"/>
              </a:spcAft>
            </a:pPr>
            <a:r>
              <a:rPr lang="en-US" sz="1800" dirty="0"/>
              <a:t>Estimated primary energy savings of app. </a:t>
            </a:r>
            <a:r>
              <a:rPr lang="en-US" sz="1800" b="1" dirty="0"/>
              <a:t>63%</a:t>
            </a:r>
            <a:r>
              <a:rPr lang="en-US" sz="1800" dirty="0"/>
              <a:t> </a:t>
            </a:r>
          </a:p>
          <a:p>
            <a:endParaRPr lang="el-GR" dirty="0"/>
          </a:p>
        </p:txBody>
      </p:sp>
      <p:sp>
        <p:nvSpPr>
          <p:cNvPr id="5" name="Footer Placeholder 4"/>
          <p:cNvSpPr>
            <a:spLocks noGrp="1"/>
          </p:cNvSpPr>
          <p:nvPr>
            <p:ph type="ftr" sz="quarter" idx="11"/>
          </p:nvPr>
        </p:nvSpPr>
        <p:spPr/>
        <p:txBody>
          <a:bodyPr/>
          <a:lstStyle/>
          <a:p>
            <a:r>
              <a:rPr lang="en-US"/>
              <a:t>ProDeSA</a:t>
            </a:r>
          </a:p>
          <a:p>
            <a:r>
              <a:rPr lang="en-US" sz="700"/>
              <a:t>Energy Efficiency Project Development for South Attica</a:t>
            </a:r>
            <a:endParaRPr lang="el-GR" sz="700" dirty="0"/>
          </a:p>
        </p:txBody>
      </p:sp>
      <p:pic>
        <p:nvPicPr>
          <p:cNvPr id="6" name="Picture Placeholder 5"/>
          <p:cNvPicPr>
            <a:picLocks noGrp="1" noChangeAspect="1"/>
          </p:cNvPicPr>
          <p:nvPr>
            <p:ph sz="half" idx="2"/>
          </p:nvPr>
        </p:nvPicPr>
        <p:blipFill>
          <a:blip r:embed="rId2">
            <a:extLst>
              <a:ext uri="{28A0092B-C50C-407E-A947-70E740481C1C}">
                <a14:useLocalDpi xmlns:a14="http://schemas.microsoft.com/office/drawing/2010/main" val="0"/>
              </a:ext>
            </a:extLst>
          </a:blip>
          <a:srcRect l="14805" r="14805"/>
          <a:stretch>
            <a:fillRect/>
          </a:stretch>
        </p:blipFill>
        <p:spPr>
          <a:xfrm>
            <a:off x="5245187" y="1080001"/>
            <a:ext cx="3898813" cy="5417999"/>
          </a:xfrm>
          <a:prstGeom prst="rect">
            <a:avLst/>
          </a:prstGeom>
        </p:spPr>
      </p:pic>
    </p:spTree>
    <p:extLst>
      <p:ext uri="{BB962C8B-B14F-4D97-AF65-F5344CB8AC3E}">
        <p14:creationId xmlns:p14="http://schemas.microsoft.com/office/powerpoint/2010/main" val="1001828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Expected Energy Impacts and Job Creation</a:t>
            </a:r>
            <a:endParaRPr lang="el-GR" sz="2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73379690"/>
              </p:ext>
            </p:extLst>
          </p:nvPr>
        </p:nvGraphicFramePr>
        <p:xfrm>
          <a:off x="92364" y="1401400"/>
          <a:ext cx="5318229" cy="2387600"/>
        </p:xfrm>
        <a:graphic>
          <a:graphicData uri="http://schemas.openxmlformats.org/drawingml/2006/table">
            <a:tbl>
              <a:tblPr firstRow="1" bandRow="1">
                <a:tableStyleId>{5C22544A-7EE6-4342-B048-85BDC9FD1C3A}</a:tableStyleId>
              </a:tblPr>
              <a:tblGrid>
                <a:gridCol w="3847033">
                  <a:extLst>
                    <a:ext uri="{9D8B030D-6E8A-4147-A177-3AD203B41FA5}">
                      <a16:colId xmlns:a16="http://schemas.microsoft.com/office/drawing/2014/main" val="20000"/>
                    </a:ext>
                  </a:extLst>
                </a:gridCol>
                <a:gridCol w="1471196">
                  <a:extLst>
                    <a:ext uri="{9D8B030D-6E8A-4147-A177-3AD203B41FA5}">
                      <a16:colId xmlns:a16="http://schemas.microsoft.com/office/drawing/2014/main" val="20001"/>
                    </a:ext>
                  </a:extLst>
                </a:gridCol>
              </a:tblGrid>
              <a:tr h="269845">
                <a:tc>
                  <a:txBody>
                    <a:bodyPr/>
                    <a:lstStyle/>
                    <a:p>
                      <a:pPr algn="l"/>
                      <a:endParaRPr lang="el-GR" dirty="0"/>
                    </a:p>
                  </a:txBody>
                  <a:tcPr anchor="ctr">
                    <a:lnT w="12700" cap="flat" cmpd="sng" algn="ctr">
                      <a:solidFill>
                        <a:srgbClr val="627B8B"/>
                      </a:solidFill>
                      <a:prstDash val="solid"/>
                      <a:round/>
                      <a:headEnd type="none" w="med" len="med"/>
                      <a:tailEnd type="none" w="med" len="med"/>
                    </a:lnT>
                    <a:solidFill>
                      <a:srgbClr val="F0EB99"/>
                    </a:solidFill>
                  </a:tcPr>
                </a:tc>
                <a:tc>
                  <a:txBody>
                    <a:bodyPr/>
                    <a:lstStyle/>
                    <a:p>
                      <a:pPr algn="l"/>
                      <a:endParaRPr lang="el-GR" dirty="0"/>
                    </a:p>
                  </a:txBody>
                  <a:tcPr anchor="ctr">
                    <a:lnT w="12700" cap="flat" cmpd="sng" algn="ctr">
                      <a:solidFill>
                        <a:srgbClr val="627B8B"/>
                      </a:solidFill>
                      <a:prstDash val="solid"/>
                      <a:round/>
                      <a:headEnd type="none" w="med" len="med"/>
                      <a:tailEnd type="none" w="med" len="med"/>
                    </a:lnT>
                    <a:solidFill>
                      <a:srgbClr val="F0EB99"/>
                    </a:solidFill>
                  </a:tcPr>
                </a:tc>
                <a:extLst>
                  <a:ext uri="{0D108BD9-81ED-4DB2-BD59-A6C34878D82A}">
                    <a16:rowId xmlns:a16="http://schemas.microsoft.com/office/drawing/2014/main" val="10000"/>
                  </a:ext>
                </a:extLst>
              </a:tr>
              <a:tr h="370840">
                <a:tc>
                  <a:txBody>
                    <a:bodyPr/>
                    <a:lstStyle/>
                    <a:p>
                      <a:pPr marL="0" marR="0" algn="l" defTabSz="914400" rtl="0" eaLnBrk="1" latinLnBrk="0" hangingPunct="1">
                        <a:lnSpc>
                          <a:spcPct val="100000"/>
                        </a:lnSpc>
                        <a:spcBef>
                          <a:spcPts val="200"/>
                        </a:spcBef>
                        <a:spcAft>
                          <a:spcPts val="600"/>
                        </a:spcAft>
                      </a:pPr>
                      <a:r>
                        <a:rPr lang="en-US" sz="1800" b="0" kern="1200" dirty="0">
                          <a:solidFill>
                            <a:schemeClr val="bg1"/>
                          </a:solidFill>
                          <a:latin typeface="+mn-lt"/>
                          <a:ea typeface="+mn-ea"/>
                          <a:cs typeface="+mn-cs"/>
                        </a:rPr>
                        <a:t>Primary energy savings (MWh/year)</a:t>
                      </a:r>
                      <a:endParaRPr lang="en-GB" sz="1800" b="0" kern="1200" dirty="0">
                        <a:solidFill>
                          <a:schemeClr val="bg1"/>
                        </a:solidFill>
                        <a:latin typeface="+mn-lt"/>
                        <a:ea typeface="+mn-ea"/>
                        <a:cs typeface="+mn-cs"/>
                      </a:endParaRPr>
                    </a:p>
                  </a:txBody>
                  <a:tcPr marL="68580" marR="68580" marT="17780" marB="17780" anchor="ctr">
                    <a:solidFill>
                      <a:srgbClr val="627B8B"/>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b="0" dirty="0">
                          <a:solidFill>
                            <a:schemeClr val="bg1"/>
                          </a:solidFill>
                        </a:rPr>
                        <a:t>54.3</a:t>
                      </a:r>
                      <a:endParaRPr lang="el-GR" sz="1800" b="0" dirty="0">
                        <a:solidFill>
                          <a:schemeClr val="bg1"/>
                        </a:solidFill>
                      </a:endParaRPr>
                    </a:p>
                  </a:txBody>
                  <a:tcPr anchor="ctr">
                    <a:solidFill>
                      <a:srgbClr val="627B8B"/>
                    </a:solidFill>
                  </a:tcPr>
                </a:tc>
                <a:extLst>
                  <a:ext uri="{0D108BD9-81ED-4DB2-BD59-A6C34878D82A}">
                    <a16:rowId xmlns:a16="http://schemas.microsoft.com/office/drawing/2014/main" val="10001"/>
                  </a:ext>
                </a:extLst>
              </a:tr>
              <a:tr h="370840">
                <a:tc>
                  <a:txBody>
                    <a:bodyPr/>
                    <a:lstStyle/>
                    <a:p>
                      <a:pPr algn="l"/>
                      <a:r>
                        <a:rPr lang="en-US" sz="1800" b="0" kern="1200" dirty="0">
                          <a:solidFill>
                            <a:schemeClr val="dk1"/>
                          </a:solidFill>
                          <a:effectLst/>
                          <a:latin typeface="+mn-lt"/>
                          <a:ea typeface="+mn-ea"/>
                          <a:cs typeface="+mn-cs"/>
                        </a:rPr>
                        <a:t>Renewable energy produced (MWh/year)</a:t>
                      </a:r>
                      <a:endParaRPr lang="el-GR" sz="1800" b="0" dirty="0"/>
                    </a:p>
                  </a:txBody>
                  <a:tcPr anchor="ctr">
                    <a:solidFill>
                      <a:srgbClr val="F0EB99"/>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l-GR" sz="1800" b="0" dirty="0"/>
                        <a:t>6</a:t>
                      </a:r>
                      <a:r>
                        <a:rPr lang="en-US" sz="1800" b="0" dirty="0"/>
                        <a:t>.9</a:t>
                      </a:r>
                      <a:endParaRPr lang="el-GR" sz="1800" b="0" dirty="0"/>
                    </a:p>
                  </a:txBody>
                  <a:tcPr anchor="ctr">
                    <a:solidFill>
                      <a:srgbClr val="F0EB99"/>
                    </a:solidFill>
                  </a:tcPr>
                </a:tc>
                <a:extLst>
                  <a:ext uri="{0D108BD9-81ED-4DB2-BD59-A6C34878D82A}">
                    <a16:rowId xmlns:a16="http://schemas.microsoft.com/office/drawing/2014/main" val="10002"/>
                  </a:ext>
                </a:extLst>
              </a:tr>
              <a:tr h="370840">
                <a:tc>
                  <a:txBody>
                    <a:bodyPr/>
                    <a:lstStyle/>
                    <a:p>
                      <a:pPr algn="l"/>
                      <a:r>
                        <a:rPr lang="en-US" sz="1800" b="0" kern="1200" dirty="0">
                          <a:solidFill>
                            <a:schemeClr val="bg1"/>
                          </a:solidFill>
                          <a:effectLst/>
                          <a:latin typeface="+mn-lt"/>
                          <a:ea typeface="+mn-ea"/>
                          <a:cs typeface="+mn-cs"/>
                        </a:rPr>
                        <a:t>CO</a:t>
                      </a:r>
                      <a:r>
                        <a:rPr lang="en-US" sz="1800" b="0" kern="1200" baseline="-25000" dirty="0">
                          <a:solidFill>
                            <a:schemeClr val="bg1"/>
                          </a:solidFill>
                          <a:effectLst/>
                          <a:latin typeface="+mn-lt"/>
                          <a:ea typeface="+mn-ea"/>
                          <a:cs typeface="+mn-cs"/>
                        </a:rPr>
                        <a:t>2 </a:t>
                      </a:r>
                      <a:r>
                        <a:rPr lang="en-US" sz="1800" b="0" kern="1200" baseline="0" dirty="0">
                          <a:solidFill>
                            <a:schemeClr val="bg1"/>
                          </a:solidFill>
                          <a:effectLst/>
                          <a:latin typeface="+mn-lt"/>
                          <a:ea typeface="+mn-ea"/>
                          <a:cs typeface="+mn-cs"/>
                        </a:rPr>
                        <a:t>emission savings</a:t>
                      </a:r>
                    </a:p>
                    <a:p>
                      <a:pPr algn="l"/>
                      <a:r>
                        <a:rPr lang="en-US" sz="1800" b="0" kern="1200" dirty="0">
                          <a:solidFill>
                            <a:schemeClr val="bg1"/>
                          </a:solidFill>
                          <a:effectLst/>
                          <a:latin typeface="+mn-lt"/>
                          <a:ea typeface="+mn-ea"/>
                          <a:cs typeface="+mn-cs"/>
                        </a:rPr>
                        <a:t>(t/year)</a:t>
                      </a:r>
                      <a:endParaRPr lang="el-GR" sz="1800" b="0" dirty="0">
                        <a:solidFill>
                          <a:schemeClr val="bg1"/>
                        </a:solidFill>
                      </a:endParaRPr>
                    </a:p>
                  </a:txBody>
                  <a:tcPr anchor="ctr">
                    <a:solidFill>
                      <a:srgbClr val="627B8B"/>
                    </a:solidFill>
                  </a:tcPr>
                </a:tc>
                <a:tc>
                  <a:txBody>
                    <a:bodyPr/>
                    <a:lstStyle/>
                    <a:p>
                      <a:pPr algn="r"/>
                      <a:r>
                        <a:rPr lang="en-US" sz="1800" b="0" dirty="0">
                          <a:solidFill>
                            <a:schemeClr val="bg1"/>
                          </a:solidFill>
                        </a:rPr>
                        <a:t>18,300</a:t>
                      </a:r>
                      <a:endParaRPr lang="el-GR" sz="1800" b="0" dirty="0">
                        <a:solidFill>
                          <a:schemeClr val="bg1"/>
                        </a:solidFill>
                      </a:endParaRPr>
                    </a:p>
                  </a:txBody>
                  <a:tcPr anchor="ctr">
                    <a:solidFill>
                      <a:srgbClr val="627B8B"/>
                    </a:solidFill>
                  </a:tcPr>
                </a:tc>
                <a:extLst>
                  <a:ext uri="{0D108BD9-81ED-4DB2-BD59-A6C34878D82A}">
                    <a16:rowId xmlns:a16="http://schemas.microsoft.com/office/drawing/2014/main" val="10003"/>
                  </a:ext>
                </a:extLst>
              </a:tr>
              <a:tr h="370840">
                <a:tc>
                  <a:txBody>
                    <a:bodyPr/>
                    <a:lstStyle/>
                    <a:p>
                      <a:pPr algn="l"/>
                      <a:r>
                        <a:rPr lang="en-US" sz="1800" b="0" dirty="0"/>
                        <a:t>Expected new jobs</a:t>
                      </a:r>
                      <a:endParaRPr lang="el-GR" sz="1800" b="0" dirty="0"/>
                    </a:p>
                  </a:txBody>
                  <a:tcPr anchor="ctr">
                    <a:lnB w="12700" cap="flat" cmpd="sng" algn="ctr">
                      <a:solidFill>
                        <a:srgbClr val="627B8B"/>
                      </a:solidFill>
                      <a:prstDash val="solid"/>
                      <a:round/>
                      <a:headEnd type="none" w="med" len="med"/>
                      <a:tailEnd type="none" w="med" len="med"/>
                    </a:lnB>
                    <a:solidFill>
                      <a:srgbClr val="F0EB99"/>
                    </a:solidFill>
                  </a:tcPr>
                </a:tc>
                <a:tc>
                  <a:txBody>
                    <a:bodyPr/>
                    <a:lstStyle/>
                    <a:p>
                      <a:pPr algn="r"/>
                      <a:r>
                        <a:rPr lang="el-GR" sz="1800" b="0" dirty="0"/>
                        <a:t>330</a:t>
                      </a:r>
                    </a:p>
                  </a:txBody>
                  <a:tcPr anchor="ctr">
                    <a:lnB w="12700" cap="flat" cmpd="sng" algn="ctr">
                      <a:solidFill>
                        <a:srgbClr val="627B8B"/>
                      </a:solidFill>
                      <a:prstDash val="solid"/>
                      <a:round/>
                      <a:headEnd type="none" w="med" len="med"/>
                      <a:tailEnd type="none" w="med" len="med"/>
                    </a:lnB>
                    <a:solidFill>
                      <a:srgbClr val="F0EB99"/>
                    </a:solidFill>
                  </a:tcPr>
                </a:tc>
                <a:extLst>
                  <a:ext uri="{0D108BD9-81ED-4DB2-BD59-A6C34878D82A}">
                    <a16:rowId xmlns:a16="http://schemas.microsoft.com/office/drawing/2014/main" val="10004"/>
                  </a:ext>
                </a:extLst>
              </a:tr>
            </a:tbl>
          </a:graphicData>
        </a:graphic>
      </p:graphicFrame>
      <p:sp>
        <p:nvSpPr>
          <p:cNvPr id="4" name="Footer Placeholder 3"/>
          <p:cNvSpPr>
            <a:spLocks noGrp="1"/>
          </p:cNvSpPr>
          <p:nvPr>
            <p:ph type="ftr" sz="quarter" idx="11"/>
          </p:nvPr>
        </p:nvSpPr>
        <p:spPr/>
        <p:txBody>
          <a:bodyPr/>
          <a:lstStyle/>
          <a:p>
            <a:r>
              <a:rPr lang="en-US"/>
              <a:t>ProDeSA</a:t>
            </a:r>
          </a:p>
          <a:p>
            <a:r>
              <a:rPr lang="en-US" sz="700"/>
              <a:t>Energy Efficiency Project Development for South Attica</a:t>
            </a:r>
            <a:endParaRPr lang="el-GR" sz="700" dirty="0"/>
          </a:p>
        </p:txBody>
      </p:sp>
      <p:cxnSp>
        <p:nvCxnSpPr>
          <p:cNvPr id="6" name="Straight Arrow Connector 5">
            <a:extLst>
              <a:ext uri="{FF2B5EF4-FFF2-40B4-BE49-F238E27FC236}">
                <a16:creationId xmlns:a16="http://schemas.microsoft.com/office/drawing/2014/main" id="{01B81C25-B8E1-4082-B388-8819A1A9F231}"/>
              </a:ext>
            </a:extLst>
          </p:cNvPr>
          <p:cNvCxnSpPr/>
          <p:nvPr/>
        </p:nvCxnSpPr>
        <p:spPr>
          <a:xfrm>
            <a:off x="5680364" y="1791855"/>
            <a:ext cx="0" cy="295564"/>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04DDE78-BADB-4865-82B8-C4DCFBA6F9BC}"/>
              </a:ext>
            </a:extLst>
          </p:cNvPr>
          <p:cNvSpPr txBox="1"/>
          <p:nvPr/>
        </p:nvSpPr>
        <p:spPr>
          <a:xfrm>
            <a:off x="5800432" y="1736437"/>
            <a:ext cx="775854" cy="369332"/>
          </a:xfrm>
          <a:prstGeom prst="rect">
            <a:avLst/>
          </a:prstGeom>
          <a:noFill/>
        </p:spPr>
        <p:txBody>
          <a:bodyPr wrap="square" rtlCol="0">
            <a:spAutoFit/>
          </a:bodyPr>
          <a:lstStyle/>
          <a:p>
            <a:r>
              <a:rPr lang="en-US" b="1" dirty="0">
                <a:solidFill>
                  <a:schemeClr val="accent6">
                    <a:lumMod val="75000"/>
                  </a:schemeClr>
                </a:solidFill>
              </a:rPr>
              <a:t>68.7%</a:t>
            </a:r>
            <a:endParaRPr lang="en-GB" b="1" dirty="0">
              <a:solidFill>
                <a:schemeClr val="accent6">
                  <a:lumMod val="75000"/>
                </a:schemeClr>
              </a:solidFill>
            </a:endParaRPr>
          </a:p>
        </p:txBody>
      </p:sp>
      <p:cxnSp>
        <p:nvCxnSpPr>
          <p:cNvPr id="11" name="Straight Arrow Connector 10">
            <a:extLst>
              <a:ext uri="{FF2B5EF4-FFF2-40B4-BE49-F238E27FC236}">
                <a16:creationId xmlns:a16="http://schemas.microsoft.com/office/drawing/2014/main" id="{94F236B4-E8C5-4B6C-8F8D-55525C7D3952}"/>
              </a:ext>
            </a:extLst>
          </p:cNvPr>
          <p:cNvCxnSpPr>
            <a:cxnSpLocks/>
          </p:cNvCxnSpPr>
          <p:nvPr/>
        </p:nvCxnSpPr>
        <p:spPr>
          <a:xfrm flipV="1">
            <a:off x="5680364" y="2355272"/>
            <a:ext cx="0" cy="295564"/>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B6CAE51-CFA8-412C-B3FC-5117B87DF783}"/>
              </a:ext>
            </a:extLst>
          </p:cNvPr>
          <p:cNvSpPr txBox="1"/>
          <p:nvPr/>
        </p:nvSpPr>
        <p:spPr>
          <a:xfrm>
            <a:off x="5800432" y="2318388"/>
            <a:ext cx="775853" cy="369332"/>
          </a:xfrm>
          <a:prstGeom prst="rect">
            <a:avLst/>
          </a:prstGeom>
          <a:noFill/>
        </p:spPr>
        <p:txBody>
          <a:bodyPr wrap="square" rtlCol="0">
            <a:spAutoFit/>
          </a:bodyPr>
          <a:lstStyle/>
          <a:p>
            <a:r>
              <a:rPr lang="en-US" b="1" dirty="0">
                <a:solidFill>
                  <a:schemeClr val="accent6">
                    <a:lumMod val="75000"/>
                  </a:schemeClr>
                </a:solidFill>
              </a:rPr>
              <a:t>100%</a:t>
            </a:r>
            <a:endParaRPr lang="en-GB" b="1" dirty="0">
              <a:solidFill>
                <a:schemeClr val="accent6">
                  <a:lumMod val="75000"/>
                </a:schemeClr>
              </a:solidFill>
            </a:endParaRPr>
          </a:p>
        </p:txBody>
      </p:sp>
    </p:spTree>
    <p:extLst>
      <p:ext uri="{BB962C8B-B14F-4D97-AF65-F5344CB8AC3E}">
        <p14:creationId xmlns:p14="http://schemas.microsoft.com/office/powerpoint/2010/main" val="3857336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Eight bundles of 2</a:t>
            </a:r>
            <a:r>
              <a:rPr lang="el-GR" sz="2000" dirty="0"/>
              <a:t>5</a:t>
            </a:r>
            <a:r>
              <a:rPr lang="en-US" sz="2000" dirty="0"/>
              <a:t>.</a:t>
            </a:r>
            <a:r>
              <a:rPr lang="el-GR" sz="2000" dirty="0"/>
              <a:t>5</a:t>
            </a:r>
            <a:r>
              <a:rPr lang="en-US" sz="2000" dirty="0"/>
              <a:t> m</a:t>
            </a:r>
            <a:r>
              <a:rPr lang="en-US" sz="2000" dirty="0">
                <a:latin typeface="Calibri" panose="020F0502020204030204" pitchFamily="34" charset="0"/>
              </a:rPr>
              <a:t>€ </a:t>
            </a:r>
            <a:r>
              <a:rPr lang="en-US" sz="2000" dirty="0"/>
              <a:t>total investment</a:t>
            </a:r>
            <a:endParaRPr lang="el-GR" sz="2000" dirty="0"/>
          </a:p>
        </p:txBody>
      </p:sp>
      <p:sp>
        <p:nvSpPr>
          <p:cNvPr id="3" name="Footer Placeholder 2"/>
          <p:cNvSpPr>
            <a:spLocks noGrp="1"/>
          </p:cNvSpPr>
          <p:nvPr>
            <p:ph type="ftr" sz="quarter" idx="11"/>
          </p:nvPr>
        </p:nvSpPr>
        <p:spPr/>
        <p:txBody>
          <a:bodyPr/>
          <a:lstStyle/>
          <a:p>
            <a:r>
              <a:rPr lang="en-US"/>
              <a:t>ProDeSA</a:t>
            </a:r>
          </a:p>
          <a:p>
            <a:r>
              <a:rPr lang="en-US" sz="700"/>
              <a:t>Energy Efficiency Project Development for South Attica</a:t>
            </a:r>
            <a:endParaRPr lang="el-GR" sz="700" dirty="0"/>
          </a:p>
        </p:txBody>
      </p:sp>
      <p:grpSp>
        <p:nvGrpSpPr>
          <p:cNvPr id="4" name="Group 3"/>
          <p:cNvGrpSpPr/>
          <p:nvPr/>
        </p:nvGrpSpPr>
        <p:grpSpPr>
          <a:xfrm>
            <a:off x="473747" y="1385185"/>
            <a:ext cx="7684689" cy="4802555"/>
            <a:chOff x="306633" y="1712330"/>
            <a:chExt cx="7684689" cy="4802555"/>
          </a:xfrm>
        </p:grpSpPr>
        <p:pic>
          <p:nvPicPr>
            <p:cNvPr id="5" name="Picture 4"/>
            <p:cNvPicPr>
              <a:picLocks noChangeAspect="1"/>
            </p:cNvPicPr>
            <p:nvPr/>
          </p:nvPicPr>
          <p:blipFill>
            <a:blip r:embed="rId2"/>
            <a:stretch>
              <a:fillRect/>
            </a:stretch>
          </p:blipFill>
          <p:spPr>
            <a:xfrm>
              <a:off x="323085" y="1712330"/>
              <a:ext cx="1385990" cy="95941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6" name="TextBox 5"/>
            <p:cNvSpPr txBox="1"/>
            <p:nvPr/>
          </p:nvSpPr>
          <p:spPr>
            <a:xfrm>
              <a:off x="404626" y="1852602"/>
              <a:ext cx="941457" cy="646331"/>
            </a:xfrm>
            <a:prstGeom prst="rect">
              <a:avLst/>
            </a:prstGeom>
            <a:noFill/>
          </p:spPr>
          <p:txBody>
            <a:bodyPr wrap="square" rtlCol="0">
              <a:spAutoFit/>
            </a:bodyPr>
            <a:lstStyle/>
            <a:p>
              <a:r>
                <a:rPr lang="en-US" dirty="0"/>
                <a:t>Alimos</a:t>
              </a:r>
            </a:p>
            <a:p>
              <a:r>
                <a:rPr lang="en-US" dirty="0"/>
                <a:t>5.3 m</a:t>
              </a:r>
              <a:r>
                <a:rPr lang="en-US" dirty="0">
                  <a:latin typeface="Calibri" panose="020F0502020204030204" pitchFamily="34" charset="0"/>
                </a:rPr>
                <a:t>€</a:t>
              </a:r>
              <a:endParaRPr lang="el-GR" dirty="0"/>
            </a:p>
          </p:txBody>
        </p:sp>
        <p:grpSp>
          <p:nvGrpSpPr>
            <p:cNvPr id="7" name="Group 6"/>
            <p:cNvGrpSpPr/>
            <p:nvPr/>
          </p:nvGrpSpPr>
          <p:grpSpPr>
            <a:xfrm>
              <a:off x="1709076" y="1789173"/>
              <a:ext cx="3008966" cy="773187"/>
              <a:chOff x="1085712" y="159796"/>
              <a:chExt cx="5010288" cy="1047750"/>
            </a:xfrm>
            <a:solidFill>
              <a:srgbClr val="F0EB99"/>
            </a:solidFill>
            <a:scene3d>
              <a:camera prst="orthographicFront">
                <a:rot lat="0" lon="0" rev="0"/>
              </a:camera>
              <a:lightRig rig="balanced" dir="t">
                <a:rot lat="0" lon="0" rev="8700000"/>
              </a:lightRig>
            </a:scene3d>
          </p:grpSpPr>
          <p:sp>
            <p:nvSpPr>
              <p:cNvPr id="35" name="Rectangle 34"/>
              <p:cNvSpPr/>
              <p:nvPr/>
            </p:nvSpPr>
            <p:spPr>
              <a:xfrm rot="5400000">
                <a:off x="3007007" y="-1675547"/>
                <a:ext cx="961797" cy="4804388"/>
              </a:xfrm>
              <a:prstGeom prst="rect">
                <a:avLst/>
              </a:prstGeom>
              <a:grpFill/>
              <a:ln>
                <a:noFill/>
              </a:ln>
              <a:effectLst>
                <a:outerShdw blurRad="44450" dist="27940" dir="5400000" algn="ctr">
                  <a:srgbClr val="000000">
                    <a:alpha val="32000"/>
                  </a:srgbClr>
                </a:outerShdw>
              </a:effectLst>
              <a:sp3d>
                <a:bevelT w="190500" h="38100"/>
              </a:sp3d>
            </p:spPr>
            <p:style>
              <a:lnRef idx="1">
                <a:schemeClr val="accent1">
                  <a:alpha val="90000"/>
                  <a:tint val="40000"/>
                  <a:hueOff val="0"/>
                  <a:satOff val="0"/>
                  <a:lumOff val="0"/>
                  <a:alphaOff val="0"/>
                </a:schemeClr>
              </a:lnRef>
              <a:fillRef idx="1">
                <a:scrgbClr r="0" g="0" b="0"/>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36" name="Rectangle 35"/>
              <p:cNvSpPr/>
              <p:nvPr/>
            </p:nvSpPr>
            <p:spPr>
              <a:xfrm>
                <a:off x="1085713" y="159796"/>
                <a:ext cx="5010287" cy="1047750"/>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5260" tIns="87630" rIns="175260" bIns="87630" numCol="1" spcCol="1270" anchor="ctr" anchorCtr="0">
                <a:noAutofit/>
              </a:bodyPr>
              <a:lstStyle/>
              <a:p>
                <a:pPr marL="0" lvl="1" indent="0" algn="l" defTabSz="2044700">
                  <a:lnSpc>
                    <a:spcPct val="90000"/>
                  </a:lnSpc>
                  <a:spcBef>
                    <a:spcPct val="0"/>
                  </a:spcBef>
                  <a:spcAft>
                    <a:spcPct val="15000"/>
                  </a:spcAft>
                  <a:buChar char="••"/>
                </a:pPr>
                <a:endParaRPr lang="en-US" sz="4600" kern="1200" dirty="0">
                  <a:solidFill>
                    <a:schemeClr val="bg1"/>
                  </a:solidFill>
                  <a:effectLst>
                    <a:outerShdw blurRad="38100" dist="38100" dir="2700000" algn="tl">
                      <a:srgbClr val="000000">
                        <a:alpha val="43137"/>
                      </a:srgbClr>
                    </a:outerShdw>
                  </a:effectLst>
                </a:endParaRPr>
              </a:p>
            </p:txBody>
          </p:sp>
        </p:grpSp>
        <p:sp>
          <p:nvSpPr>
            <p:cNvPr id="8" name="Rectangle 7"/>
            <p:cNvSpPr/>
            <p:nvPr/>
          </p:nvSpPr>
          <p:spPr>
            <a:xfrm rot="5400000">
              <a:off x="5992483" y="581564"/>
              <a:ext cx="791229" cy="3206448"/>
            </a:xfrm>
            <a:prstGeom prst="rect">
              <a:avLst/>
            </a:prstGeom>
            <a:solidFill>
              <a:srgbClr val="627B8B">
                <a:alpha val="89804"/>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alpha val="90000"/>
                <a:tint val="40000"/>
                <a:hueOff val="0"/>
                <a:satOff val="0"/>
                <a:lumOff val="0"/>
                <a:alphaOff val="0"/>
              </a:schemeClr>
            </a:lnRef>
            <a:fillRef idx="1">
              <a:scrgbClr r="0" g="0" b="0"/>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9" name="TextBox 8"/>
            <p:cNvSpPr txBox="1"/>
            <p:nvPr/>
          </p:nvSpPr>
          <p:spPr>
            <a:xfrm>
              <a:off x="1950879" y="2034458"/>
              <a:ext cx="2619308" cy="369332"/>
            </a:xfrm>
            <a:prstGeom prst="rect">
              <a:avLst/>
            </a:prstGeom>
            <a:noFill/>
          </p:spPr>
          <p:txBody>
            <a:bodyPr wrap="square" rtlCol="0">
              <a:spAutoFit/>
            </a:bodyPr>
            <a:lstStyle/>
            <a:p>
              <a:r>
                <a:rPr lang="en-US" b="1" dirty="0"/>
                <a:t>20 </a:t>
              </a:r>
              <a:r>
                <a:rPr lang="en-US" dirty="0" err="1"/>
                <a:t>bldg</a:t>
              </a:r>
              <a:r>
                <a:rPr lang="en-US" dirty="0"/>
                <a:t>, 2.3 m</a:t>
              </a:r>
              <a:r>
                <a:rPr lang="en-US" dirty="0">
                  <a:latin typeface="Calibri" panose="020F0502020204030204" pitchFamily="34" charset="0"/>
                </a:rPr>
                <a:t>€</a:t>
              </a:r>
              <a:endParaRPr lang="el-GR" dirty="0"/>
            </a:p>
          </p:txBody>
        </p:sp>
        <p:sp>
          <p:nvSpPr>
            <p:cNvPr id="10" name="TextBox 9"/>
            <p:cNvSpPr txBox="1"/>
            <p:nvPr/>
          </p:nvSpPr>
          <p:spPr>
            <a:xfrm>
              <a:off x="4846700" y="1991100"/>
              <a:ext cx="3144622" cy="369332"/>
            </a:xfrm>
            <a:prstGeom prst="rect">
              <a:avLst/>
            </a:prstGeom>
            <a:noFill/>
          </p:spPr>
          <p:txBody>
            <a:bodyPr wrap="square" rtlCol="0">
              <a:spAutoFit/>
            </a:bodyPr>
            <a:lstStyle/>
            <a:p>
              <a:r>
                <a:rPr lang="en-US" dirty="0">
                  <a:solidFill>
                    <a:schemeClr val="bg1"/>
                  </a:solidFill>
                </a:rPr>
                <a:t>Streetlighting</a:t>
              </a:r>
              <a:r>
                <a:rPr lang="en-US" b="1" dirty="0">
                  <a:solidFill>
                    <a:schemeClr val="bg1"/>
                  </a:solidFill>
                </a:rPr>
                <a:t> 0.85 MW, 3.0 m</a:t>
              </a:r>
              <a:r>
                <a:rPr lang="en-US" b="1" dirty="0">
                  <a:solidFill>
                    <a:schemeClr val="bg1"/>
                  </a:solidFill>
                  <a:latin typeface="Calibri" panose="020F0502020204030204" pitchFamily="34" charset="0"/>
                </a:rPr>
                <a:t>€</a:t>
              </a:r>
              <a:r>
                <a:rPr lang="en-US" b="1" dirty="0">
                  <a:solidFill>
                    <a:schemeClr val="bg1"/>
                  </a:solidFill>
                </a:rPr>
                <a:t> </a:t>
              </a:r>
              <a:r>
                <a:rPr lang="en-US" b="1" dirty="0"/>
                <a:t> </a:t>
              </a:r>
              <a:endParaRPr lang="el-GR" b="1" dirty="0"/>
            </a:p>
          </p:txBody>
        </p:sp>
        <p:pic>
          <p:nvPicPr>
            <p:cNvPr id="11" name="Picture 10"/>
            <p:cNvPicPr>
              <a:picLocks noChangeAspect="1"/>
            </p:cNvPicPr>
            <p:nvPr/>
          </p:nvPicPr>
          <p:blipFill>
            <a:blip r:embed="rId2"/>
            <a:stretch>
              <a:fillRect/>
            </a:stretch>
          </p:blipFill>
          <p:spPr>
            <a:xfrm>
              <a:off x="306633" y="2681495"/>
              <a:ext cx="1385990" cy="95941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2" name="TextBox 11"/>
            <p:cNvSpPr txBox="1"/>
            <p:nvPr/>
          </p:nvSpPr>
          <p:spPr>
            <a:xfrm>
              <a:off x="334748" y="2693749"/>
              <a:ext cx="1205373" cy="923330"/>
            </a:xfrm>
            <a:prstGeom prst="rect">
              <a:avLst/>
            </a:prstGeom>
            <a:noFill/>
          </p:spPr>
          <p:txBody>
            <a:bodyPr wrap="square" rtlCol="0">
              <a:spAutoFit/>
            </a:bodyPr>
            <a:lstStyle/>
            <a:p>
              <a:r>
                <a:rPr lang="en-US" dirty="0"/>
                <a:t>Ag. Dimitrios</a:t>
              </a:r>
            </a:p>
            <a:p>
              <a:r>
                <a:rPr lang="en-US" dirty="0"/>
                <a:t>2.</a:t>
              </a:r>
              <a:r>
                <a:rPr lang="el-GR" dirty="0"/>
                <a:t>4</a:t>
              </a:r>
              <a:r>
                <a:rPr lang="en-US" dirty="0"/>
                <a:t> m</a:t>
              </a:r>
              <a:r>
                <a:rPr lang="en-US" dirty="0">
                  <a:latin typeface="Calibri" panose="020F0502020204030204" pitchFamily="34" charset="0"/>
                </a:rPr>
                <a:t>€</a:t>
              </a:r>
              <a:r>
                <a:rPr lang="en-US" dirty="0"/>
                <a:t> </a:t>
              </a:r>
              <a:endParaRPr lang="el-GR" dirty="0"/>
            </a:p>
          </p:txBody>
        </p:sp>
        <p:grpSp>
          <p:nvGrpSpPr>
            <p:cNvPr id="13" name="Group 12"/>
            <p:cNvGrpSpPr/>
            <p:nvPr/>
          </p:nvGrpSpPr>
          <p:grpSpPr>
            <a:xfrm>
              <a:off x="1709076" y="2744922"/>
              <a:ext cx="3008966" cy="773187"/>
              <a:chOff x="1085712" y="159796"/>
              <a:chExt cx="5010288" cy="1047750"/>
            </a:xfrm>
            <a:solidFill>
              <a:srgbClr val="F0EB99"/>
            </a:solidFill>
            <a:scene3d>
              <a:camera prst="orthographicFront">
                <a:rot lat="0" lon="0" rev="0"/>
              </a:camera>
              <a:lightRig rig="balanced" dir="t">
                <a:rot lat="0" lon="0" rev="8700000"/>
              </a:lightRig>
            </a:scene3d>
          </p:grpSpPr>
          <p:sp>
            <p:nvSpPr>
              <p:cNvPr id="33" name="Rectangle 32"/>
              <p:cNvSpPr/>
              <p:nvPr/>
            </p:nvSpPr>
            <p:spPr>
              <a:xfrm rot="5400000">
                <a:off x="3007007" y="-1675547"/>
                <a:ext cx="961797" cy="4804388"/>
              </a:xfrm>
              <a:prstGeom prst="rect">
                <a:avLst/>
              </a:prstGeom>
              <a:grpFill/>
              <a:ln>
                <a:noFill/>
              </a:ln>
              <a:effectLst>
                <a:outerShdw blurRad="44450" dist="27940" dir="5400000" algn="ctr">
                  <a:srgbClr val="000000">
                    <a:alpha val="32000"/>
                  </a:srgbClr>
                </a:outerShdw>
              </a:effectLst>
              <a:sp3d>
                <a:bevelT w="190500" h="38100"/>
              </a:sp3d>
            </p:spPr>
            <p:style>
              <a:lnRef idx="1">
                <a:schemeClr val="accent1">
                  <a:alpha val="90000"/>
                  <a:tint val="40000"/>
                  <a:hueOff val="0"/>
                  <a:satOff val="0"/>
                  <a:lumOff val="0"/>
                  <a:alphaOff val="0"/>
                </a:schemeClr>
              </a:lnRef>
              <a:fillRef idx="1">
                <a:scrgbClr r="0" g="0" b="0"/>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34" name="Rectangle 33"/>
              <p:cNvSpPr/>
              <p:nvPr/>
            </p:nvSpPr>
            <p:spPr>
              <a:xfrm>
                <a:off x="1085713" y="159796"/>
                <a:ext cx="5010287" cy="1047750"/>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5260" tIns="87630" rIns="175260" bIns="87630" numCol="1" spcCol="1270" anchor="ctr" anchorCtr="0">
                <a:noAutofit/>
              </a:bodyPr>
              <a:lstStyle/>
              <a:p>
                <a:pPr marL="0" lvl="1" indent="0" algn="l" defTabSz="2044700">
                  <a:lnSpc>
                    <a:spcPct val="90000"/>
                  </a:lnSpc>
                  <a:spcBef>
                    <a:spcPct val="0"/>
                  </a:spcBef>
                  <a:spcAft>
                    <a:spcPct val="15000"/>
                  </a:spcAft>
                  <a:buChar char="••"/>
                </a:pPr>
                <a:endParaRPr lang="en-US" sz="4600" kern="1200" dirty="0">
                  <a:solidFill>
                    <a:schemeClr val="bg1"/>
                  </a:solidFill>
                  <a:effectLst>
                    <a:outerShdw blurRad="38100" dist="38100" dir="2700000" algn="tl">
                      <a:srgbClr val="000000">
                        <a:alpha val="43137"/>
                      </a:srgbClr>
                    </a:outerShdw>
                  </a:effectLst>
                </a:endParaRPr>
              </a:p>
            </p:txBody>
          </p:sp>
        </p:grpSp>
        <p:sp>
          <p:nvSpPr>
            <p:cNvPr id="14" name="TextBox 13"/>
            <p:cNvSpPr txBox="1"/>
            <p:nvPr/>
          </p:nvSpPr>
          <p:spPr>
            <a:xfrm>
              <a:off x="1950879" y="2986373"/>
              <a:ext cx="2335671" cy="369332"/>
            </a:xfrm>
            <a:prstGeom prst="rect">
              <a:avLst/>
            </a:prstGeom>
            <a:noFill/>
          </p:spPr>
          <p:txBody>
            <a:bodyPr wrap="square" rtlCol="0">
              <a:spAutoFit/>
            </a:bodyPr>
            <a:lstStyle/>
            <a:p>
              <a:r>
                <a:rPr lang="el-GR" b="1" dirty="0"/>
                <a:t>35</a:t>
              </a:r>
              <a:r>
                <a:rPr lang="en-US" b="1" dirty="0"/>
                <a:t> </a:t>
              </a:r>
              <a:r>
                <a:rPr lang="en-US" dirty="0"/>
                <a:t>bldg., 2.</a:t>
              </a:r>
              <a:r>
                <a:rPr lang="el-GR" dirty="0"/>
                <a:t>4</a:t>
              </a:r>
              <a:r>
                <a:rPr lang="en-US" dirty="0"/>
                <a:t> m</a:t>
              </a:r>
              <a:r>
                <a:rPr lang="en-US" dirty="0">
                  <a:latin typeface="Calibri" panose="020F0502020204030204" pitchFamily="34" charset="0"/>
                </a:rPr>
                <a:t>€</a:t>
              </a:r>
              <a:r>
                <a:rPr lang="en-US" dirty="0"/>
                <a:t> </a:t>
              </a:r>
              <a:endParaRPr lang="el-GR" dirty="0"/>
            </a:p>
          </p:txBody>
        </p:sp>
        <p:pic>
          <p:nvPicPr>
            <p:cNvPr id="15" name="Picture 14"/>
            <p:cNvPicPr>
              <a:picLocks noChangeAspect="1"/>
            </p:cNvPicPr>
            <p:nvPr/>
          </p:nvPicPr>
          <p:blipFill>
            <a:blip r:embed="rId2"/>
            <a:stretch>
              <a:fillRect/>
            </a:stretch>
          </p:blipFill>
          <p:spPr>
            <a:xfrm>
              <a:off x="306633" y="3650660"/>
              <a:ext cx="1385990" cy="95941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6" name="TextBox 15"/>
            <p:cNvSpPr txBox="1"/>
            <p:nvPr/>
          </p:nvSpPr>
          <p:spPr>
            <a:xfrm>
              <a:off x="425939" y="3775429"/>
              <a:ext cx="1003841" cy="646331"/>
            </a:xfrm>
            <a:prstGeom prst="rect">
              <a:avLst/>
            </a:prstGeom>
            <a:noFill/>
          </p:spPr>
          <p:txBody>
            <a:bodyPr wrap="square" rtlCol="0">
              <a:spAutoFit/>
            </a:bodyPr>
            <a:lstStyle/>
            <a:p>
              <a:r>
                <a:rPr lang="en-US" dirty="0"/>
                <a:t>Glyfada</a:t>
              </a:r>
            </a:p>
            <a:p>
              <a:r>
                <a:rPr lang="en-US" dirty="0"/>
                <a:t>6.8 m</a:t>
              </a:r>
              <a:r>
                <a:rPr lang="en-US" dirty="0">
                  <a:latin typeface="Calibri" panose="020F0502020204030204" pitchFamily="34" charset="0"/>
                </a:rPr>
                <a:t>€</a:t>
              </a:r>
              <a:endParaRPr lang="el-GR" dirty="0"/>
            </a:p>
          </p:txBody>
        </p:sp>
        <p:grpSp>
          <p:nvGrpSpPr>
            <p:cNvPr id="17" name="Group 16"/>
            <p:cNvGrpSpPr/>
            <p:nvPr/>
          </p:nvGrpSpPr>
          <p:grpSpPr>
            <a:xfrm>
              <a:off x="1709076" y="3700671"/>
              <a:ext cx="3008966" cy="773187"/>
              <a:chOff x="1085712" y="159796"/>
              <a:chExt cx="5010288" cy="1047750"/>
            </a:xfrm>
            <a:solidFill>
              <a:srgbClr val="F0EB99"/>
            </a:solidFill>
            <a:scene3d>
              <a:camera prst="orthographicFront">
                <a:rot lat="0" lon="0" rev="0"/>
              </a:camera>
              <a:lightRig rig="balanced" dir="t">
                <a:rot lat="0" lon="0" rev="8700000"/>
              </a:lightRig>
            </a:scene3d>
          </p:grpSpPr>
          <p:sp>
            <p:nvSpPr>
              <p:cNvPr id="31" name="Rectangle 30"/>
              <p:cNvSpPr/>
              <p:nvPr/>
            </p:nvSpPr>
            <p:spPr>
              <a:xfrm rot="5400000">
                <a:off x="3007007" y="-1675547"/>
                <a:ext cx="961797" cy="4804388"/>
              </a:xfrm>
              <a:prstGeom prst="rect">
                <a:avLst/>
              </a:prstGeom>
              <a:grpFill/>
              <a:ln>
                <a:noFill/>
              </a:ln>
              <a:effectLst>
                <a:outerShdw blurRad="44450" dist="27940" dir="5400000" algn="ctr">
                  <a:srgbClr val="000000">
                    <a:alpha val="32000"/>
                  </a:srgbClr>
                </a:outerShdw>
              </a:effectLst>
              <a:sp3d>
                <a:bevelT w="190500" h="38100"/>
              </a:sp3d>
            </p:spPr>
            <p:style>
              <a:lnRef idx="1">
                <a:schemeClr val="accent1">
                  <a:alpha val="90000"/>
                  <a:tint val="40000"/>
                  <a:hueOff val="0"/>
                  <a:satOff val="0"/>
                  <a:lumOff val="0"/>
                  <a:alphaOff val="0"/>
                </a:schemeClr>
              </a:lnRef>
              <a:fillRef idx="1">
                <a:scrgbClr r="0" g="0" b="0"/>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32" name="Rectangle 31"/>
              <p:cNvSpPr/>
              <p:nvPr/>
            </p:nvSpPr>
            <p:spPr>
              <a:xfrm>
                <a:off x="1085714" y="159796"/>
                <a:ext cx="5010286" cy="1047750"/>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5260" tIns="87630" rIns="175260" bIns="87630" numCol="1" spcCol="1270" anchor="ctr" anchorCtr="0">
                <a:noAutofit/>
              </a:bodyPr>
              <a:lstStyle/>
              <a:p>
                <a:pPr marL="0" lvl="1" indent="0" algn="l" defTabSz="2044700">
                  <a:lnSpc>
                    <a:spcPct val="90000"/>
                  </a:lnSpc>
                  <a:spcBef>
                    <a:spcPct val="0"/>
                  </a:spcBef>
                  <a:spcAft>
                    <a:spcPct val="15000"/>
                  </a:spcAft>
                  <a:buChar char="••"/>
                </a:pPr>
                <a:endParaRPr lang="en-US" sz="4600" kern="1200" dirty="0">
                  <a:solidFill>
                    <a:schemeClr val="bg1"/>
                  </a:solidFill>
                  <a:effectLst>
                    <a:outerShdw blurRad="38100" dist="38100" dir="2700000" algn="tl">
                      <a:srgbClr val="000000">
                        <a:alpha val="43137"/>
                      </a:srgbClr>
                    </a:outerShdw>
                  </a:effectLst>
                </a:endParaRPr>
              </a:p>
            </p:txBody>
          </p:sp>
        </p:grpSp>
        <p:sp>
          <p:nvSpPr>
            <p:cNvPr id="18" name="TextBox 17"/>
            <p:cNvSpPr txBox="1"/>
            <p:nvPr/>
          </p:nvSpPr>
          <p:spPr>
            <a:xfrm>
              <a:off x="1961438" y="3918499"/>
              <a:ext cx="2524603" cy="369332"/>
            </a:xfrm>
            <a:prstGeom prst="rect">
              <a:avLst/>
            </a:prstGeom>
            <a:noFill/>
          </p:spPr>
          <p:txBody>
            <a:bodyPr wrap="square" rtlCol="0">
              <a:spAutoFit/>
            </a:bodyPr>
            <a:lstStyle/>
            <a:p>
              <a:r>
                <a:rPr lang="en-US" b="1" dirty="0"/>
                <a:t>26 </a:t>
              </a:r>
              <a:r>
                <a:rPr lang="en-US" dirty="0"/>
                <a:t>bldg., 1.1 m</a:t>
              </a:r>
              <a:r>
                <a:rPr lang="en-US" dirty="0">
                  <a:latin typeface="Calibri" panose="020F0502020204030204" pitchFamily="34" charset="0"/>
                </a:rPr>
                <a:t>€</a:t>
              </a:r>
              <a:endParaRPr lang="el-GR" dirty="0"/>
            </a:p>
          </p:txBody>
        </p:sp>
        <p:pic>
          <p:nvPicPr>
            <p:cNvPr id="19" name="Picture 18"/>
            <p:cNvPicPr>
              <a:picLocks noChangeAspect="1"/>
            </p:cNvPicPr>
            <p:nvPr/>
          </p:nvPicPr>
          <p:blipFill>
            <a:blip r:embed="rId2"/>
            <a:stretch>
              <a:fillRect/>
            </a:stretch>
          </p:blipFill>
          <p:spPr>
            <a:xfrm>
              <a:off x="306633" y="4613910"/>
              <a:ext cx="1385990" cy="95941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0" name="TextBox 19"/>
            <p:cNvSpPr txBox="1"/>
            <p:nvPr/>
          </p:nvSpPr>
          <p:spPr>
            <a:xfrm>
              <a:off x="457200" y="4759248"/>
              <a:ext cx="916608" cy="646331"/>
            </a:xfrm>
            <a:prstGeom prst="rect">
              <a:avLst/>
            </a:prstGeom>
            <a:noFill/>
          </p:spPr>
          <p:txBody>
            <a:bodyPr wrap="square" rtlCol="0">
              <a:spAutoFit/>
            </a:bodyPr>
            <a:lstStyle/>
            <a:p>
              <a:r>
                <a:rPr lang="en-US" dirty="0"/>
                <a:t>Voula</a:t>
              </a:r>
            </a:p>
            <a:p>
              <a:r>
                <a:rPr lang="el-GR" dirty="0"/>
                <a:t>1.5</a:t>
              </a:r>
              <a:r>
                <a:rPr lang="en-US" dirty="0"/>
                <a:t> m</a:t>
              </a:r>
              <a:r>
                <a:rPr lang="en-US" dirty="0">
                  <a:latin typeface="Calibri" panose="020F0502020204030204" pitchFamily="34" charset="0"/>
                </a:rPr>
                <a:t>€</a:t>
              </a:r>
              <a:endParaRPr lang="el-GR" dirty="0"/>
            </a:p>
          </p:txBody>
        </p:sp>
        <p:pic>
          <p:nvPicPr>
            <p:cNvPr id="21" name="Picture 20"/>
            <p:cNvPicPr>
              <a:picLocks noChangeAspect="1"/>
            </p:cNvPicPr>
            <p:nvPr/>
          </p:nvPicPr>
          <p:blipFill>
            <a:blip r:embed="rId2"/>
            <a:stretch>
              <a:fillRect/>
            </a:stretch>
          </p:blipFill>
          <p:spPr>
            <a:xfrm>
              <a:off x="306633" y="5555467"/>
              <a:ext cx="1385990" cy="95941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2" name="TextBox 21"/>
            <p:cNvSpPr txBox="1"/>
            <p:nvPr/>
          </p:nvSpPr>
          <p:spPr>
            <a:xfrm>
              <a:off x="458727" y="5573328"/>
              <a:ext cx="1098289" cy="923330"/>
            </a:xfrm>
            <a:prstGeom prst="rect">
              <a:avLst/>
            </a:prstGeom>
            <a:noFill/>
          </p:spPr>
          <p:txBody>
            <a:bodyPr wrap="square" rtlCol="0">
              <a:spAutoFit/>
            </a:bodyPr>
            <a:lstStyle/>
            <a:p>
              <a:r>
                <a:rPr lang="en-US" dirty="0"/>
                <a:t>City of AAK</a:t>
              </a:r>
            </a:p>
            <a:p>
              <a:r>
                <a:rPr lang="el-GR" dirty="0"/>
                <a:t>9</a:t>
              </a:r>
              <a:r>
                <a:rPr lang="en-US" dirty="0"/>
                <a:t>.</a:t>
              </a:r>
              <a:r>
                <a:rPr lang="el-GR" dirty="0"/>
                <a:t>5</a:t>
              </a:r>
              <a:r>
                <a:rPr lang="en-US" dirty="0"/>
                <a:t> m</a:t>
              </a:r>
              <a:r>
                <a:rPr lang="en-US" dirty="0">
                  <a:latin typeface="Calibri" panose="020F0502020204030204" pitchFamily="34" charset="0"/>
                </a:rPr>
                <a:t>€</a:t>
              </a:r>
              <a:endParaRPr lang="el-GR" dirty="0"/>
            </a:p>
          </p:txBody>
        </p:sp>
        <p:sp>
          <p:nvSpPr>
            <p:cNvPr id="23" name="Rectangle 22"/>
            <p:cNvSpPr/>
            <p:nvPr/>
          </p:nvSpPr>
          <p:spPr>
            <a:xfrm rot="5400000">
              <a:off x="6029962" y="2520582"/>
              <a:ext cx="748971" cy="3173748"/>
            </a:xfrm>
            <a:prstGeom prst="rect">
              <a:avLst/>
            </a:prstGeom>
            <a:solidFill>
              <a:srgbClr val="627B8B">
                <a:alpha val="89804"/>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alpha val="90000"/>
                <a:tint val="40000"/>
                <a:hueOff val="0"/>
                <a:satOff val="0"/>
                <a:lumOff val="0"/>
                <a:alphaOff val="0"/>
              </a:schemeClr>
            </a:lnRef>
            <a:fillRef idx="1">
              <a:scrgbClr r="0" g="0" b="0"/>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4" name="TextBox 23"/>
            <p:cNvSpPr txBox="1"/>
            <p:nvPr/>
          </p:nvSpPr>
          <p:spPr>
            <a:xfrm>
              <a:off x="4895922" y="3891076"/>
              <a:ext cx="3017049" cy="369332"/>
            </a:xfrm>
            <a:prstGeom prst="rect">
              <a:avLst/>
            </a:prstGeom>
            <a:noFill/>
          </p:spPr>
          <p:txBody>
            <a:bodyPr wrap="square" rtlCol="0">
              <a:spAutoFit/>
            </a:bodyPr>
            <a:lstStyle/>
            <a:p>
              <a:r>
                <a:rPr lang="en-US" dirty="0">
                  <a:solidFill>
                    <a:schemeClr val="bg1"/>
                  </a:solidFill>
                </a:rPr>
                <a:t>Streetlighting</a:t>
              </a:r>
              <a:r>
                <a:rPr lang="en-US" b="1" dirty="0">
                  <a:solidFill>
                    <a:schemeClr val="bg1"/>
                  </a:solidFill>
                </a:rPr>
                <a:t> 3.2 MW, 5.7 m</a:t>
              </a:r>
              <a:r>
                <a:rPr lang="en-US" b="1" dirty="0">
                  <a:solidFill>
                    <a:schemeClr val="bg1"/>
                  </a:solidFill>
                  <a:latin typeface="Calibri" panose="020F0502020204030204" pitchFamily="34" charset="0"/>
                </a:rPr>
                <a:t>€</a:t>
              </a:r>
              <a:r>
                <a:rPr lang="en-US" b="1" dirty="0">
                  <a:solidFill>
                    <a:schemeClr val="bg1"/>
                  </a:solidFill>
                </a:rPr>
                <a:t> </a:t>
              </a:r>
              <a:r>
                <a:rPr lang="en-US" b="1" dirty="0"/>
                <a:t> </a:t>
              </a:r>
              <a:endParaRPr lang="el-GR" b="1" dirty="0"/>
            </a:p>
          </p:txBody>
        </p:sp>
        <p:sp>
          <p:nvSpPr>
            <p:cNvPr id="25" name="Rectangle 24"/>
            <p:cNvSpPr/>
            <p:nvPr/>
          </p:nvSpPr>
          <p:spPr>
            <a:xfrm>
              <a:off x="1709075" y="4695819"/>
              <a:ext cx="3008965" cy="773187"/>
            </a:xfrm>
            <a:prstGeom prst="rect">
              <a:avLst/>
            </a:prstGeom>
            <a:solidFill>
              <a:srgbClr val="F0EB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5260" tIns="87630" rIns="175260" bIns="87630" numCol="1" spcCol="1270" anchor="ctr" anchorCtr="0">
              <a:noAutofit/>
            </a:bodyPr>
            <a:lstStyle/>
            <a:p>
              <a:pPr marL="0" lvl="1" indent="0" algn="l" defTabSz="2044700">
                <a:lnSpc>
                  <a:spcPct val="90000"/>
                </a:lnSpc>
                <a:spcBef>
                  <a:spcPct val="0"/>
                </a:spcBef>
                <a:spcAft>
                  <a:spcPct val="15000"/>
                </a:spcAft>
                <a:buChar char="••"/>
              </a:pPr>
              <a:endParaRPr lang="en-US" sz="4600" kern="1200" dirty="0">
                <a:solidFill>
                  <a:schemeClr val="bg1"/>
                </a:solidFill>
                <a:effectLst>
                  <a:outerShdw blurRad="38100" dist="38100" dir="2700000" algn="tl">
                    <a:srgbClr val="000000">
                      <a:alpha val="43137"/>
                    </a:srgbClr>
                  </a:outerShdw>
                </a:effectLst>
              </a:endParaRPr>
            </a:p>
          </p:txBody>
        </p:sp>
        <p:sp>
          <p:nvSpPr>
            <p:cNvPr id="26" name="Rectangle 25"/>
            <p:cNvSpPr/>
            <p:nvPr/>
          </p:nvSpPr>
          <p:spPr>
            <a:xfrm>
              <a:off x="1709075" y="5620802"/>
              <a:ext cx="3008965" cy="773187"/>
            </a:xfrm>
            <a:prstGeom prst="rect">
              <a:avLst/>
            </a:prstGeom>
            <a:solidFill>
              <a:srgbClr val="F0EB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5260" tIns="87630" rIns="175260" bIns="87630" numCol="1" spcCol="1270" anchor="ctr" anchorCtr="0">
              <a:noAutofit/>
            </a:bodyPr>
            <a:lstStyle/>
            <a:p>
              <a:pPr marL="0" lvl="1" indent="0" algn="l" defTabSz="2044700">
                <a:lnSpc>
                  <a:spcPct val="90000"/>
                </a:lnSpc>
                <a:spcBef>
                  <a:spcPct val="0"/>
                </a:spcBef>
                <a:spcAft>
                  <a:spcPct val="15000"/>
                </a:spcAft>
                <a:buChar char="••"/>
              </a:pPr>
              <a:endParaRPr lang="en-US" sz="4600" kern="1200" dirty="0">
                <a:solidFill>
                  <a:schemeClr val="bg1"/>
                </a:solidFill>
                <a:effectLst>
                  <a:outerShdw blurRad="38100" dist="38100" dir="2700000" algn="tl">
                    <a:srgbClr val="000000">
                      <a:alpha val="43137"/>
                    </a:srgbClr>
                  </a:outerShdw>
                </a:effectLst>
              </a:endParaRPr>
            </a:p>
          </p:txBody>
        </p:sp>
        <p:sp>
          <p:nvSpPr>
            <p:cNvPr id="27" name="Rectangle 26"/>
            <p:cNvSpPr/>
            <p:nvPr/>
          </p:nvSpPr>
          <p:spPr>
            <a:xfrm rot="5400000">
              <a:off x="6020711" y="4418520"/>
              <a:ext cx="748971" cy="3192250"/>
            </a:xfrm>
            <a:prstGeom prst="rect">
              <a:avLst/>
            </a:prstGeom>
            <a:solidFill>
              <a:srgbClr val="627B8B">
                <a:alpha val="89804"/>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alpha val="90000"/>
                <a:tint val="40000"/>
                <a:hueOff val="0"/>
                <a:satOff val="0"/>
                <a:lumOff val="0"/>
                <a:alphaOff val="0"/>
              </a:schemeClr>
            </a:lnRef>
            <a:fillRef idx="1">
              <a:scrgbClr r="0" g="0" b="0"/>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8" name="TextBox 27"/>
            <p:cNvSpPr txBox="1"/>
            <p:nvPr/>
          </p:nvSpPr>
          <p:spPr>
            <a:xfrm>
              <a:off x="1961438" y="4926660"/>
              <a:ext cx="2443448" cy="369332"/>
            </a:xfrm>
            <a:prstGeom prst="rect">
              <a:avLst/>
            </a:prstGeom>
            <a:noFill/>
          </p:spPr>
          <p:txBody>
            <a:bodyPr wrap="square" rtlCol="0">
              <a:spAutoFit/>
            </a:bodyPr>
            <a:lstStyle/>
            <a:p>
              <a:r>
                <a:rPr lang="en-US" b="1" dirty="0"/>
                <a:t>2</a:t>
              </a:r>
              <a:r>
                <a:rPr lang="el-GR" b="1" dirty="0"/>
                <a:t>8</a:t>
              </a:r>
              <a:r>
                <a:rPr lang="en-US" b="1" dirty="0"/>
                <a:t> </a:t>
              </a:r>
              <a:r>
                <a:rPr lang="en-US" dirty="0"/>
                <a:t>bldg., </a:t>
              </a:r>
              <a:r>
                <a:rPr lang="el-GR" dirty="0"/>
                <a:t>1.5</a:t>
              </a:r>
              <a:r>
                <a:rPr lang="en-US" dirty="0"/>
                <a:t> m</a:t>
              </a:r>
              <a:r>
                <a:rPr lang="en-US" dirty="0">
                  <a:latin typeface="Calibri" panose="020F0502020204030204" pitchFamily="34" charset="0"/>
                </a:rPr>
                <a:t>€</a:t>
              </a:r>
              <a:endParaRPr lang="el-GR" dirty="0"/>
            </a:p>
          </p:txBody>
        </p:sp>
        <p:sp>
          <p:nvSpPr>
            <p:cNvPr id="29" name="TextBox 28"/>
            <p:cNvSpPr txBox="1"/>
            <p:nvPr/>
          </p:nvSpPr>
          <p:spPr>
            <a:xfrm>
              <a:off x="1961438" y="5846937"/>
              <a:ext cx="2254516" cy="369332"/>
            </a:xfrm>
            <a:prstGeom prst="rect">
              <a:avLst/>
            </a:prstGeom>
            <a:noFill/>
          </p:spPr>
          <p:txBody>
            <a:bodyPr wrap="square" rtlCol="0">
              <a:spAutoFit/>
            </a:bodyPr>
            <a:lstStyle/>
            <a:p>
              <a:r>
                <a:rPr lang="en-US" b="1" dirty="0"/>
                <a:t>27 </a:t>
              </a:r>
              <a:r>
                <a:rPr lang="en-US" dirty="0"/>
                <a:t>bldg., </a:t>
              </a:r>
              <a:r>
                <a:rPr lang="el-GR" dirty="0"/>
                <a:t>4.8</a:t>
              </a:r>
              <a:r>
                <a:rPr lang="en-US" dirty="0"/>
                <a:t> m</a:t>
              </a:r>
              <a:r>
                <a:rPr lang="en-US" dirty="0">
                  <a:latin typeface="Calibri" panose="020F0502020204030204" pitchFamily="34" charset="0"/>
                </a:rPr>
                <a:t>€</a:t>
              </a:r>
              <a:endParaRPr lang="el-GR" dirty="0"/>
            </a:p>
          </p:txBody>
        </p:sp>
        <p:sp>
          <p:nvSpPr>
            <p:cNvPr id="30" name="TextBox 29"/>
            <p:cNvSpPr txBox="1"/>
            <p:nvPr/>
          </p:nvSpPr>
          <p:spPr>
            <a:xfrm>
              <a:off x="4823131" y="5822729"/>
              <a:ext cx="3075722" cy="369332"/>
            </a:xfrm>
            <a:prstGeom prst="rect">
              <a:avLst/>
            </a:prstGeom>
            <a:noFill/>
          </p:spPr>
          <p:txBody>
            <a:bodyPr wrap="square" rtlCol="0">
              <a:spAutoFit/>
            </a:bodyPr>
            <a:lstStyle/>
            <a:p>
              <a:r>
                <a:rPr lang="en-US" dirty="0">
                  <a:solidFill>
                    <a:schemeClr val="bg1"/>
                  </a:solidFill>
                </a:rPr>
                <a:t>Streetlighting</a:t>
              </a:r>
              <a:r>
                <a:rPr lang="en-US" b="1" dirty="0">
                  <a:solidFill>
                    <a:schemeClr val="bg1"/>
                  </a:solidFill>
                </a:rPr>
                <a:t> 3.2 MW, 4.7 m</a:t>
              </a:r>
              <a:r>
                <a:rPr lang="en-US" b="1" dirty="0">
                  <a:solidFill>
                    <a:schemeClr val="bg1"/>
                  </a:solidFill>
                  <a:latin typeface="Calibri" panose="020F0502020204030204" pitchFamily="34" charset="0"/>
                </a:rPr>
                <a:t>€</a:t>
              </a:r>
              <a:endParaRPr lang="el-GR" dirty="0"/>
            </a:p>
          </p:txBody>
        </p:sp>
      </p:grpSp>
    </p:spTree>
    <p:extLst>
      <p:ext uri="{BB962C8B-B14F-4D97-AF65-F5344CB8AC3E}">
        <p14:creationId xmlns:p14="http://schemas.microsoft.com/office/powerpoint/2010/main" val="3931260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22"/>
            <a:ext cx="9144000" cy="1080000"/>
          </a:xfrm>
        </p:spPr>
        <p:txBody>
          <a:bodyPr>
            <a:normAutofit/>
          </a:bodyPr>
          <a:lstStyle/>
          <a:p>
            <a:r>
              <a:rPr lang="en-US" sz="2000" dirty="0"/>
              <a:t>Financing schemes </a:t>
            </a:r>
            <a:endParaRPr lang="el-GR" sz="2000" dirty="0"/>
          </a:p>
        </p:txBody>
      </p:sp>
      <p:sp>
        <p:nvSpPr>
          <p:cNvPr id="3" name="Content Placeholder 2"/>
          <p:cNvSpPr>
            <a:spLocks noGrp="1"/>
          </p:cNvSpPr>
          <p:nvPr>
            <p:ph idx="1"/>
          </p:nvPr>
        </p:nvSpPr>
        <p:spPr>
          <a:xfrm>
            <a:off x="175098" y="1188000"/>
            <a:ext cx="5006797" cy="5184000"/>
          </a:xfrm>
        </p:spPr>
        <p:txBody>
          <a:bodyPr>
            <a:normAutofit/>
          </a:bodyPr>
          <a:lstStyle/>
          <a:p>
            <a:pPr marL="0" indent="0">
              <a:spcBef>
                <a:spcPts val="0"/>
              </a:spcBef>
              <a:buNone/>
            </a:pPr>
            <a:endParaRPr lang="en-US" sz="2000" b="1" dirty="0"/>
          </a:p>
          <a:p>
            <a:pPr marL="0" indent="0">
              <a:buNone/>
            </a:pPr>
            <a:endParaRPr lang="en-US" sz="2000" b="1" dirty="0"/>
          </a:p>
          <a:p>
            <a:pPr marL="0" indent="0">
              <a:buNone/>
            </a:pPr>
            <a:endParaRPr lang="en-US" sz="2000" b="1" dirty="0"/>
          </a:p>
          <a:p>
            <a:pPr marL="0" indent="0">
              <a:buNone/>
            </a:pPr>
            <a:endParaRPr lang="en-US" sz="2000" b="1" dirty="0"/>
          </a:p>
          <a:p>
            <a:pPr marL="0" indent="0">
              <a:buNone/>
            </a:pPr>
            <a:endParaRPr lang="en-US" sz="2000" b="1" dirty="0"/>
          </a:p>
          <a:p>
            <a:pPr marL="0" indent="0">
              <a:buNone/>
            </a:pPr>
            <a:endParaRPr lang="en-US" sz="2000" b="1" dirty="0"/>
          </a:p>
          <a:p>
            <a:pPr marL="0" indent="0">
              <a:buNone/>
            </a:pPr>
            <a:endParaRPr lang="en-US" sz="2000" b="1" dirty="0"/>
          </a:p>
          <a:p>
            <a:pPr marL="0" indent="0">
              <a:buNone/>
            </a:pPr>
            <a:endParaRPr lang="en-US" sz="2000" dirty="0"/>
          </a:p>
        </p:txBody>
      </p:sp>
      <p:sp>
        <p:nvSpPr>
          <p:cNvPr id="4" name="Footer Placeholder 3"/>
          <p:cNvSpPr>
            <a:spLocks noGrp="1"/>
          </p:cNvSpPr>
          <p:nvPr>
            <p:ph type="ftr" sz="quarter" idx="11"/>
          </p:nvPr>
        </p:nvSpPr>
        <p:spPr/>
        <p:txBody>
          <a:bodyPr/>
          <a:lstStyle/>
          <a:p>
            <a:r>
              <a:rPr lang="en-US"/>
              <a:t>ProDeSA</a:t>
            </a:r>
          </a:p>
          <a:p>
            <a:r>
              <a:rPr lang="en-US" sz="700"/>
              <a:t>Energy Efficiency Project Development for South Attica</a:t>
            </a:r>
            <a:endParaRPr lang="el-GR" sz="700" dirty="0"/>
          </a:p>
        </p:txBody>
      </p:sp>
      <p:grpSp>
        <p:nvGrpSpPr>
          <p:cNvPr id="8" name="Group 7"/>
          <p:cNvGrpSpPr/>
          <p:nvPr/>
        </p:nvGrpSpPr>
        <p:grpSpPr>
          <a:xfrm>
            <a:off x="4886890" y="1883334"/>
            <a:ext cx="4415730" cy="4104668"/>
            <a:chOff x="3894484" y="1829475"/>
            <a:chExt cx="4415730" cy="4104668"/>
          </a:xfrm>
        </p:grpSpPr>
        <p:sp>
          <p:nvSpPr>
            <p:cNvPr id="9" name="Freeform 8"/>
            <p:cNvSpPr/>
            <p:nvPr/>
          </p:nvSpPr>
          <p:spPr>
            <a:xfrm>
              <a:off x="5841821" y="1829475"/>
              <a:ext cx="1099517" cy="1226592"/>
            </a:xfrm>
            <a:custGeom>
              <a:avLst/>
              <a:gdLst>
                <a:gd name="connsiteX0" fmla="*/ 0 w 1226591"/>
                <a:gd name="connsiteY0" fmla="*/ 533567 h 1067134"/>
                <a:gd name="connsiteX1" fmla="*/ 266784 w 1226591"/>
                <a:gd name="connsiteY1" fmla="*/ 0 h 1067134"/>
                <a:gd name="connsiteX2" fmla="*/ 959808 w 1226591"/>
                <a:gd name="connsiteY2" fmla="*/ 0 h 1067134"/>
                <a:gd name="connsiteX3" fmla="*/ 1226591 w 1226591"/>
                <a:gd name="connsiteY3" fmla="*/ 533567 h 1067134"/>
                <a:gd name="connsiteX4" fmla="*/ 959808 w 1226591"/>
                <a:gd name="connsiteY4" fmla="*/ 1067134 h 1067134"/>
                <a:gd name="connsiteX5" fmla="*/ 266784 w 1226591"/>
                <a:gd name="connsiteY5" fmla="*/ 1067134 h 1067134"/>
                <a:gd name="connsiteX6" fmla="*/ 0 w 1226591"/>
                <a:gd name="connsiteY6" fmla="*/ 533567 h 106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6591" h="1067134">
                  <a:moveTo>
                    <a:pt x="613296" y="0"/>
                  </a:moveTo>
                  <a:lnTo>
                    <a:pt x="1226590" y="232102"/>
                  </a:lnTo>
                  <a:lnTo>
                    <a:pt x="1226590" y="835033"/>
                  </a:lnTo>
                  <a:lnTo>
                    <a:pt x="613296" y="1067134"/>
                  </a:lnTo>
                  <a:lnTo>
                    <a:pt x="1" y="835033"/>
                  </a:lnTo>
                  <a:lnTo>
                    <a:pt x="1" y="232102"/>
                  </a:lnTo>
                  <a:lnTo>
                    <a:pt x="613296" y="0"/>
                  </a:lnTo>
                  <a:close/>
                </a:path>
              </a:pathLst>
            </a:custGeom>
            <a:solidFill>
              <a:schemeClr val="accent4">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875" tIns="259725" rIns="234876" bIns="259724" numCol="1" spcCol="1270" anchor="ctr" anchorCtr="0">
              <a:noAutofit/>
            </a:bodyPr>
            <a:lstStyle/>
            <a:p>
              <a:pPr lvl="0" algn="ctr" defTabSz="800100">
                <a:lnSpc>
                  <a:spcPct val="90000"/>
                </a:lnSpc>
                <a:spcBef>
                  <a:spcPct val="0"/>
                </a:spcBef>
                <a:spcAft>
                  <a:spcPct val="35000"/>
                </a:spcAft>
              </a:pPr>
              <a:r>
                <a:rPr lang="en-US" sz="1400" kern="1200" dirty="0" err="1"/>
                <a:t>Regi-onal</a:t>
              </a:r>
              <a:r>
                <a:rPr lang="en-US" sz="1400" kern="1200" dirty="0"/>
                <a:t> Grant</a:t>
              </a:r>
              <a:endParaRPr lang="el-GR" sz="1400" kern="1200" dirty="0"/>
            </a:p>
          </p:txBody>
        </p:sp>
        <p:sp>
          <p:nvSpPr>
            <p:cNvPr id="10" name="Freeform 9"/>
            <p:cNvSpPr/>
            <p:nvPr/>
          </p:nvSpPr>
          <p:spPr>
            <a:xfrm>
              <a:off x="6941338" y="2074794"/>
              <a:ext cx="1368876" cy="735955"/>
            </a:xfrm>
            <a:custGeom>
              <a:avLst/>
              <a:gdLst>
                <a:gd name="connsiteX0" fmla="*/ 0 w 1368876"/>
                <a:gd name="connsiteY0" fmla="*/ 0 h 735955"/>
                <a:gd name="connsiteX1" fmla="*/ 1368876 w 1368876"/>
                <a:gd name="connsiteY1" fmla="*/ 0 h 735955"/>
                <a:gd name="connsiteX2" fmla="*/ 1368876 w 1368876"/>
                <a:gd name="connsiteY2" fmla="*/ 735955 h 735955"/>
                <a:gd name="connsiteX3" fmla="*/ 0 w 1368876"/>
                <a:gd name="connsiteY3" fmla="*/ 735955 h 735955"/>
                <a:gd name="connsiteX4" fmla="*/ 0 w 1368876"/>
                <a:gd name="connsiteY4" fmla="*/ 0 h 7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8876" h="735955">
                  <a:moveTo>
                    <a:pt x="0" y="0"/>
                  </a:moveTo>
                  <a:lnTo>
                    <a:pt x="1368876" y="0"/>
                  </a:lnTo>
                  <a:lnTo>
                    <a:pt x="1368876" y="735955"/>
                  </a:lnTo>
                  <a:lnTo>
                    <a:pt x="0" y="73595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endParaRPr lang="el-GR" sz="1200" kern="1200"/>
            </a:p>
          </p:txBody>
        </p:sp>
        <p:sp>
          <p:nvSpPr>
            <p:cNvPr id="11" name="Freeform 10"/>
            <p:cNvSpPr/>
            <p:nvPr/>
          </p:nvSpPr>
          <p:spPr>
            <a:xfrm>
              <a:off x="4689315" y="1829475"/>
              <a:ext cx="1067135" cy="1226592"/>
            </a:xfrm>
            <a:custGeom>
              <a:avLst/>
              <a:gdLst>
                <a:gd name="connsiteX0" fmla="*/ 0 w 1226591"/>
                <a:gd name="connsiteY0" fmla="*/ 533567 h 1067134"/>
                <a:gd name="connsiteX1" fmla="*/ 266784 w 1226591"/>
                <a:gd name="connsiteY1" fmla="*/ 0 h 1067134"/>
                <a:gd name="connsiteX2" fmla="*/ 959808 w 1226591"/>
                <a:gd name="connsiteY2" fmla="*/ 0 h 1067134"/>
                <a:gd name="connsiteX3" fmla="*/ 1226591 w 1226591"/>
                <a:gd name="connsiteY3" fmla="*/ 533567 h 1067134"/>
                <a:gd name="connsiteX4" fmla="*/ 959808 w 1226591"/>
                <a:gd name="connsiteY4" fmla="*/ 1067134 h 1067134"/>
                <a:gd name="connsiteX5" fmla="*/ 266784 w 1226591"/>
                <a:gd name="connsiteY5" fmla="*/ 1067134 h 1067134"/>
                <a:gd name="connsiteX6" fmla="*/ 0 w 1226591"/>
                <a:gd name="connsiteY6" fmla="*/ 533567 h 106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6591" h="1067134">
                  <a:moveTo>
                    <a:pt x="613296" y="0"/>
                  </a:moveTo>
                  <a:lnTo>
                    <a:pt x="1226590" y="232102"/>
                  </a:lnTo>
                  <a:lnTo>
                    <a:pt x="1226590" y="835033"/>
                  </a:lnTo>
                  <a:lnTo>
                    <a:pt x="613296" y="1067134"/>
                  </a:lnTo>
                  <a:lnTo>
                    <a:pt x="1" y="835033"/>
                  </a:lnTo>
                  <a:lnTo>
                    <a:pt x="1" y="232102"/>
                  </a:lnTo>
                  <a:lnTo>
                    <a:pt x="613296" y="0"/>
                  </a:lnTo>
                  <a:close/>
                </a:path>
              </a:pathLst>
            </a:custGeom>
            <a:solidFill>
              <a:schemeClr val="accent4">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6295" tIns="191145" rIns="166296" bIns="191144" numCol="1" spcCol="1270" anchor="ctr" anchorCtr="0">
              <a:noAutofit/>
            </a:bodyPr>
            <a:lstStyle/>
            <a:p>
              <a:pPr lvl="0" algn="ctr" defTabSz="800100">
                <a:lnSpc>
                  <a:spcPct val="90000"/>
                </a:lnSpc>
                <a:spcBef>
                  <a:spcPct val="0"/>
                </a:spcBef>
                <a:spcAft>
                  <a:spcPct val="35000"/>
                </a:spcAft>
              </a:pPr>
              <a:r>
                <a:rPr lang="en-US" sz="1400" kern="1200" dirty="0"/>
                <a:t>Green Fund Grant</a:t>
              </a:r>
              <a:endParaRPr lang="el-GR" sz="1400" kern="1200" dirty="0"/>
            </a:p>
          </p:txBody>
        </p:sp>
        <p:sp>
          <p:nvSpPr>
            <p:cNvPr id="12" name="Freeform 11"/>
            <p:cNvSpPr/>
            <p:nvPr/>
          </p:nvSpPr>
          <p:spPr>
            <a:xfrm>
              <a:off x="5163253" y="2830531"/>
              <a:ext cx="1067135" cy="1226592"/>
            </a:xfrm>
            <a:custGeom>
              <a:avLst/>
              <a:gdLst>
                <a:gd name="connsiteX0" fmla="*/ 0 w 1226591"/>
                <a:gd name="connsiteY0" fmla="*/ 533567 h 1067134"/>
                <a:gd name="connsiteX1" fmla="*/ 266784 w 1226591"/>
                <a:gd name="connsiteY1" fmla="*/ 0 h 1067134"/>
                <a:gd name="connsiteX2" fmla="*/ 959808 w 1226591"/>
                <a:gd name="connsiteY2" fmla="*/ 0 h 1067134"/>
                <a:gd name="connsiteX3" fmla="*/ 1226591 w 1226591"/>
                <a:gd name="connsiteY3" fmla="*/ 533567 h 1067134"/>
                <a:gd name="connsiteX4" fmla="*/ 959808 w 1226591"/>
                <a:gd name="connsiteY4" fmla="*/ 1067134 h 1067134"/>
                <a:gd name="connsiteX5" fmla="*/ 266784 w 1226591"/>
                <a:gd name="connsiteY5" fmla="*/ 1067134 h 1067134"/>
                <a:gd name="connsiteX6" fmla="*/ 0 w 1226591"/>
                <a:gd name="connsiteY6" fmla="*/ 533567 h 106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6591" h="1067134">
                  <a:moveTo>
                    <a:pt x="613296" y="0"/>
                  </a:moveTo>
                  <a:lnTo>
                    <a:pt x="1226590" y="232102"/>
                  </a:lnTo>
                  <a:lnTo>
                    <a:pt x="1226590" y="835033"/>
                  </a:lnTo>
                  <a:lnTo>
                    <a:pt x="613296" y="1067134"/>
                  </a:lnTo>
                  <a:lnTo>
                    <a:pt x="1" y="835033"/>
                  </a:lnTo>
                  <a:lnTo>
                    <a:pt x="1" y="232102"/>
                  </a:lnTo>
                  <a:lnTo>
                    <a:pt x="613296" y="0"/>
                  </a:lnTo>
                  <a:close/>
                </a:path>
              </a:pathLst>
            </a:custGeom>
            <a:blipFill rotWithShape="0">
              <a:blip r:embed="rId2"/>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2015" tIns="236865" rIns="212016" bIns="236864" numCol="1" spcCol="1270" anchor="ctr" anchorCtr="0">
              <a:noAutofit/>
            </a:bodyPr>
            <a:lstStyle/>
            <a:p>
              <a:pPr lvl="0" algn="ctr" defTabSz="533400">
                <a:lnSpc>
                  <a:spcPct val="90000"/>
                </a:lnSpc>
                <a:spcBef>
                  <a:spcPct val="0"/>
                </a:spcBef>
                <a:spcAft>
                  <a:spcPct val="35000"/>
                </a:spcAft>
              </a:pPr>
              <a:br>
                <a:rPr lang="en-US" sz="1200" kern="1200" dirty="0"/>
              </a:br>
              <a:endParaRPr lang="el-GR" sz="1200" kern="1200" dirty="0"/>
            </a:p>
          </p:txBody>
        </p:sp>
        <p:sp>
          <p:nvSpPr>
            <p:cNvPr id="13" name="Freeform 12"/>
            <p:cNvSpPr/>
            <p:nvPr/>
          </p:nvSpPr>
          <p:spPr>
            <a:xfrm>
              <a:off x="3894484" y="3115925"/>
              <a:ext cx="1324719" cy="735955"/>
            </a:xfrm>
            <a:custGeom>
              <a:avLst/>
              <a:gdLst>
                <a:gd name="connsiteX0" fmla="*/ 0 w 1324719"/>
                <a:gd name="connsiteY0" fmla="*/ 0 h 735955"/>
                <a:gd name="connsiteX1" fmla="*/ 1324719 w 1324719"/>
                <a:gd name="connsiteY1" fmla="*/ 0 h 735955"/>
                <a:gd name="connsiteX2" fmla="*/ 1324719 w 1324719"/>
                <a:gd name="connsiteY2" fmla="*/ 735955 h 735955"/>
                <a:gd name="connsiteX3" fmla="*/ 0 w 1324719"/>
                <a:gd name="connsiteY3" fmla="*/ 735955 h 735955"/>
                <a:gd name="connsiteX4" fmla="*/ 0 w 1324719"/>
                <a:gd name="connsiteY4" fmla="*/ 0 h 7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4719" h="735955">
                  <a:moveTo>
                    <a:pt x="0" y="0"/>
                  </a:moveTo>
                  <a:lnTo>
                    <a:pt x="1324719" y="0"/>
                  </a:lnTo>
                  <a:lnTo>
                    <a:pt x="1324719" y="735955"/>
                  </a:lnTo>
                  <a:lnTo>
                    <a:pt x="0" y="73595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r" defTabSz="533400">
                <a:lnSpc>
                  <a:spcPct val="90000"/>
                </a:lnSpc>
                <a:spcBef>
                  <a:spcPct val="0"/>
                </a:spcBef>
                <a:spcAft>
                  <a:spcPct val="35000"/>
                </a:spcAft>
              </a:pPr>
              <a:endParaRPr lang="el-GR" sz="1200" kern="1200" dirty="0"/>
            </a:p>
            <a:p>
              <a:pPr lvl="0" algn="r" defTabSz="533400">
                <a:lnSpc>
                  <a:spcPct val="90000"/>
                </a:lnSpc>
                <a:spcBef>
                  <a:spcPct val="0"/>
                </a:spcBef>
                <a:spcAft>
                  <a:spcPct val="35000"/>
                </a:spcAft>
              </a:pPr>
              <a:endParaRPr lang="el-GR" sz="1200" kern="1200" dirty="0"/>
            </a:p>
          </p:txBody>
        </p:sp>
        <p:sp>
          <p:nvSpPr>
            <p:cNvPr id="14" name="Freeform 13"/>
            <p:cNvSpPr/>
            <p:nvPr/>
          </p:nvSpPr>
          <p:spPr>
            <a:xfrm>
              <a:off x="6415866" y="2870607"/>
              <a:ext cx="1067135" cy="1226592"/>
            </a:xfrm>
            <a:custGeom>
              <a:avLst/>
              <a:gdLst>
                <a:gd name="connsiteX0" fmla="*/ 0 w 1226591"/>
                <a:gd name="connsiteY0" fmla="*/ 533567 h 1067134"/>
                <a:gd name="connsiteX1" fmla="*/ 266784 w 1226591"/>
                <a:gd name="connsiteY1" fmla="*/ 0 h 1067134"/>
                <a:gd name="connsiteX2" fmla="*/ 959808 w 1226591"/>
                <a:gd name="connsiteY2" fmla="*/ 0 h 1067134"/>
                <a:gd name="connsiteX3" fmla="*/ 1226591 w 1226591"/>
                <a:gd name="connsiteY3" fmla="*/ 533567 h 1067134"/>
                <a:gd name="connsiteX4" fmla="*/ 959808 w 1226591"/>
                <a:gd name="connsiteY4" fmla="*/ 1067134 h 1067134"/>
                <a:gd name="connsiteX5" fmla="*/ 266784 w 1226591"/>
                <a:gd name="connsiteY5" fmla="*/ 1067134 h 1067134"/>
                <a:gd name="connsiteX6" fmla="*/ 0 w 1226591"/>
                <a:gd name="connsiteY6" fmla="*/ 533567 h 106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6591" h="1067134">
                  <a:moveTo>
                    <a:pt x="613296" y="0"/>
                  </a:moveTo>
                  <a:lnTo>
                    <a:pt x="1226590" y="232102"/>
                  </a:lnTo>
                  <a:lnTo>
                    <a:pt x="1226590" y="835033"/>
                  </a:lnTo>
                  <a:lnTo>
                    <a:pt x="613296" y="1067134"/>
                  </a:lnTo>
                  <a:lnTo>
                    <a:pt x="1" y="835033"/>
                  </a:lnTo>
                  <a:lnTo>
                    <a:pt x="1" y="232102"/>
                  </a:lnTo>
                  <a:lnTo>
                    <a:pt x="613296" y="0"/>
                  </a:lnTo>
                  <a:close/>
                </a:path>
              </a:pathLst>
            </a:custGeom>
            <a:solidFill>
              <a:schemeClr val="accent4">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6295" tIns="191145" rIns="166296" bIns="191144" numCol="1" spcCol="1270" anchor="ctr" anchorCtr="0">
              <a:noAutofit/>
            </a:bodyPr>
            <a:lstStyle/>
            <a:p>
              <a:pPr lvl="0" algn="ctr" defTabSz="800100">
                <a:lnSpc>
                  <a:spcPct val="90000"/>
                </a:lnSpc>
                <a:spcBef>
                  <a:spcPct val="0"/>
                </a:spcBef>
                <a:spcAft>
                  <a:spcPct val="35000"/>
                </a:spcAft>
              </a:pPr>
              <a:r>
                <a:rPr lang="en-US" sz="1600" kern="1200" dirty="0"/>
                <a:t>EPC</a:t>
              </a:r>
              <a:endParaRPr lang="el-GR" sz="1600" kern="1200" dirty="0"/>
            </a:p>
          </p:txBody>
        </p:sp>
        <p:sp>
          <p:nvSpPr>
            <p:cNvPr id="15" name="Freeform 14"/>
            <p:cNvSpPr/>
            <p:nvPr/>
          </p:nvSpPr>
          <p:spPr>
            <a:xfrm>
              <a:off x="5841821" y="3911738"/>
              <a:ext cx="1067135" cy="1226592"/>
            </a:xfrm>
            <a:custGeom>
              <a:avLst/>
              <a:gdLst>
                <a:gd name="connsiteX0" fmla="*/ 0 w 1226591"/>
                <a:gd name="connsiteY0" fmla="*/ 533567 h 1067134"/>
                <a:gd name="connsiteX1" fmla="*/ 266784 w 1226591"/>
                <a:gd name="connsiteY1" fmla="*/ 0 h 1067134"/>
                <a:gd name="connsiteX2" fmla="*/ 959808 w 1226591"/>
                <a:gd name="connsiteY2" fmla="*/ 0 h 1067134"/>
                <a:gd name="connsiteX3" fmla="*/ 1226591 w 1226591"/>
                <a:gd name="connsiteY3" fmla="*/ 533567 h 1067134"/>
                <a:gd name="connsiteX4" fmla="*/ 959808 w 1226591"/>
                <a:gd name="connsiteY4" fmla="*/ 1067134 h 1067134"/>
                <a:gd name="connsiteX5" fmla="*/ 266784 w 1226591"/>
                <a:gd name="connsiteY5" fmla="*/ 1067134 h 1067134"/>
                <a:gd name="connsiteX6" fmla="*/ 0 w 1226591"/>
                <a:gd name="connsiteY6" fmla="*/ 533567 h 106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6591" h="1067134">
                  <a:moveTo>
                    <a:pt x="613296" y="0"/>
                  </a:moveTo>
                  <a:lnTo>
                    <a:pt x="1226590" y="232102"/>
                  </a:lnTo>
                  <a:lnTo>
                    <a:pt x="1226590" y="835033"/>
                  </a:lnTo>
                  <a:lnTo>
                    <a:pt x="613296" y="1067134"/>
                  </a:lnTo>
                  <a:lnTo>
                    <a:pt x="1" y="835033"/>
                  </a:lnTo>
                  <a:lnTo>
                    <a:pt x="1" y="232102"/>
                  </a:lnTo>
                  <a:lnTo>
                    <a:pt x="613296" y="0"/>
                  </a:lnTo>
                  <a:close/>
                </a:path>
              </a:pathLst>
            </a:custGeom>
            <a:solidFill>
              <a:schemeClr val="accent4">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875" tIns="259725" rIns="234876" bIns="259724" numCol="1" spcCol="1270" anchor="ctr" anchorCtr="0">
              <a:noAutofit/>
            </a:bodyPr>
            <a:lstStyle/>
            <a:p>
              <a:pPr lvl="0" algn="ctr" defTabSz="800100">
                <a:lnSpc>
                  <a:spcPct val="90000"/>
                </a:lnSpc>
                <a:spcBef>
                  <a:spcPct val="0"/>
                </a:spcBef>
                <a:spcAft>
                  <a:spcPct val="35000"/>
                </a:spcAft>
              </a:pPr>
              <a:r>
                <a:rPr lang="en-US" sz="1400" kern="1200" dirty="0"/>
                <a:t>Equity</a:t>
              </a:r>
              <a:endParaRPr lang="el-GR" sz="1400" kern="1200" dirty="0"/>
            </a:p>
          </p:txBody>
        </p:sp>
        <p:sp>
          <p:nvSpPr>
            <p:cNvPr id="16" name="Freeform 15"/>
            <p:cNvSpPr/>
            <p:nvPr/>
          </p:nvSpPr>
          <p:spPr>
            <a:xfrm>
              <a:off x="6941338" y="4157057"/>
              <a:ext cx="1368876" cy="735955"/>
            </a:xfrm>
            <a:custGeom>
              <a:avLst/>
              <a:gdLst>
                <a:gd name="connsiteX0" fmla="*/ 0 w 1368876"/>
                <a:gd name="connsiteY0" fmla="*/ 0 h 735955"/>
                <a:gd name="connsiteX1" fmla="*/ 1368876 w 1368876"/>
                <a:gd name="connsiteY1" fmla="*/ 0 h 735955"/>
                <a:gd name="connsiteX2" fmla="*/ 1368876 w 1368876"/>
                <a:gd name="connsiteY2" fmla="*/ 735955 h 735955"/>
                <a:gd name="connsiteX3" fmla="*/ 0 w 1368876"/>
                <a:gd name="connsiteY3" fmla="*/ 735955 h 735955"/>
                <a:gd name="connsiteX4" fmla="*/ 0 w 1368876"/>
                <a:gd name="connsiteY4" fmla="*/ 0 h 7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8876" h="735955">
                  <a:moveTo>
                    <a:pt x="0" y="0"/>
                  </a:moveTo>
                  <a:lnTo>
                    <a:pt x="1368876" y="0"/>
                  </a:lnTo>
                  <a:lnTo>
                    <a:pt x="1368876" y="735955"/>
                  </a:lnTo>
                  <a:lnTo>
                    <a:pt x="0" y="73595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endParaRPr lang="el-GR" sz="1200" kern="1200" dirty="0"/>
            </a:p>
          </p:txBody>
        </p:sp>
        <p:sp>
          <p:nvSpPr>
            <p:cNvPr id="17" name="Freeform 16"/>
            <p:cNvSpPr/>
            <p:nvPr/>
          </p:nvSpPr>
          <p:spPr>
            <a:xfrm>
              <a:off x="4689315" y="3911738"/>
              <a:ext cx="1067135" cy="1226592"/>
            </a:xfrm>
            <a:custGeom>
              <a:avLst/>
              <a:gdLst>
                <a:gd name="connsiteX0" fmla="*/ 0 w 1226591"/>
                <a:gd name="connsiteY0" fmla="*/ 533567 h 1067134"/>
                <a:gd name="connsiteX1" fmla="*/ 266784 w 1226591"/>
                <a:gd name="connsiteY1" fmla="*/ 0 h 1067134"/>
                <a:gd name="connsiteX2" fmla="*/ 959808 w 1226591"/>
                <a:gd name="connsiteY2" fmla="*/ 0 h 1067134"/>
                <a:gd name="connsiteX3" fmla="*/ 1226591 w 1226591"/>
                <a:gd name="connsiteY3" fmla="*/ 533567 h 1067134"/>
                <a:gd name="connsiteX4" fmla="*/ 959808 w 1226591"/>
                <a:gd name="connsiteY4" fmla="*/ 1067134 h 1067134"/>
                <a:gd name="connsiteX5" fmla="*/ 266784 w 1226591"/>
                <a:gd name="connsiteY5" fmla="*/ 1067134 h 1067134"/>
                <a:gd name="connsiteX6" fmla="*/ 0 w 1226591"/>
                <a:gd name="connsiteY6" fmla="*/ 533567 h 106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6591" h="1067134">
                  <a:moveTo>
                    <a:pt x="613296" y="0"/>
                  </a:moveTo>
                  <a:lnTo>
                    <a:pt x="1226590" y="232102"/>
                  </a:lnTo>
                  <a:lnTo>
                    <a:pt x="1226590" y="835033"/>
                  </a:lnTo>
                  <a:lnTo>
                    <a:pt x="613296" y="1067134"/>
                  </a:lnTo>
                  <a:lnTo>
                    <a:pt x="1" y="835033"/>
                  </a:lnTo>
                  <a:lnTo>
                    <a:pt x="1" y="232102"/>
                  </a:lnTo>
                  <a:lnTo>
                    <a:pt x="613296" y="0"/>
                  </a:lnTo>
                  <a:close/>
                </a:path>
              </a:pathLst>
            </a:custGeom>
            <a:solidFill>
              <a:schemeClr val="accent4">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6295" tIns="191145" rIns="166296" bIns="191144" numCol="1" spcCol="1270" anchor="ctr" anchorCtr="0">
              <a:noAutofit/>
            </a:bodyPr>
            <a:lstStyle/>
            <a:p>
              <a:pPr lvl="0" algn="ctr" defTabSz="933450">
                <a:lnSpc>
                  <a:spcPct val="90000"/>
                </a:lnSpc>
                <a:spcBef>
                  <a:spcPct val="0"/>
                </a:spcBef>
                <a:spcAft>
                  <a:spcPct val="35000"/>
                </a:spcAft>
              </a:pPr>
              <a:r>
                <a:rPr lang="en-US" sz="1400" kern="1200" dirty="0"/>
                <a:t>Debt financing</a:t>
              </a:r>
              <a:endParaRPr lang="el-GR" sz="1400" kern="1200" dirty="0"/>
            </a:p>
          </p:txBody>
        </p:sp>
        <p:sp>
          <p:nvSpPr>
            <p:cNvPr id="18" name="Rectangle 17"/>
            <p:cNvSpPr/>
            <p:nvPr/>
          </p:nvSpPr>
          <p:spPr>
            <a:xfrm>
              <a:off x="3894484" y="5198188"/>
              <a:ext cx="1324719" cy="73595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Freeform 18"/>
            <p:cNvSpPr/>
            <p:nvPr/>
          </p:nvSpPr>
          <p:spPr>
            <a:xfrm>
              <a:off x="4129860" y="2890355"/>
              <a:ext cx="1067135" cy="1226592"/>
            </a:xfrm>
            <a:custGeom>
              <a:avLst/>
              <a:gdLst>
                <a:gd name="connsiteX0" fmla="*/ 0 w 1226591"/>
                <a:gd name="connsiteY0" fmla="*/ 533567 h 1067134"/>
                <a:gd name="connsiteX1" fmla="*/ 266784 w 1226591"/>
                <a:gd name="connsiteY1" fmla="*/ 0 h 1067134"/>
                <a:gd name="connsiteX2" fmla="*/ 959808 w 1226591"/>
                <a:gd name="connsiteY2" fmla="*/ 0 h 1067134"/>
                <a:gd name="connsiteX3" fmla="*/ 1226591 w 1226591"/>
                <a:gd name="connsiteY3" fmla="*/ 533567 h 1067134"/>
                <a:gd name="connsiteX4" fmla="*/ 959808 w 1226591"/>
                <a:gd name="connsiteY4" fmla="*/ 1067134 h 1067134"/>
                <a:gd name="connsiteX5" fmla="*/ 266784 w 1226591"/>
                <a:gd name="connsiteY5" fmla="*/ 1067134 h 1067134"/>
                <a:gd name="connsiteX6" fmla="*/ 0 w 1226591"/>
                <a:gd name="connsiteY6" fmla="*/ 533567 h 106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6591" h="1067134">
                  <a:moveTo>
                    <a:pt x="613296" y="0"/>
                  </a:moveTo>
                  <a:lnTo>
                    <a:pt x="1226590" y="232102"/>
                  </a:lnTo>
                  <a:lnTo>
                    <a:pt x="1226590" y="835033"/>
                  </a:lnTo>
                  <a:lnTo>
                    <a:pt x="613296" y="1067134"/>
                  </a:lnTo>
                  <a:lnTo>
                    <a:pt x="1" y="835033"/>
                  </a:lnTo>
                  <a:lnTo>
                    <a:pt x="1" y="232102"/>
                  </a:lnTo>
                  <a:lnTo>
                    <a:pt x="613296" y="0"/>
                  </a:lnTo>
                  <a:close/>
                </a:path>
              </a:pathLst>
            </a:custGeom>
            <a:solidFill>
              <a:schemeClr val="accent4">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6295" tIns="191145" rIns="166296" bIns="191144" numCol="1" spcCol="1270" anchor="ctr" anchorCtr="0">
              <a:noAutofit/>
            </a:bodyPr>
            <a:lstStyle/>
            <a:p>
              <a:pPr lvl="0" algn="ctr" defTabSz="755650">
                <a:lnSpc>
                  <a:spcPct val="90000"/>
                </a:lnSpc>
                <a:spcBef>
                  <a:spcPct val="0"/>
                </a:spcBef>
                <a:spcAft>
                  <a:spcPct val="35000"/>
                </a:spcAft>
              </a:pPr>
              <a:r>
                <a:rPr lang="en-US" sz="1400" kern="1200" dirty="0"/>
                <a:t>Crowd-funding</a:t>
              </a:r>
              <a:endParaRPr lang="el-GR" sz="1400" kern="1200" dirty="0"/>
            </a:p>
          </p:txBody>
        </p:sp>
      </p:grpSp>
      <p:sp>
        <p:nvSpPr>
          <p:cNvPr id="7" name="Rectangle 6"/>
          <p:cNvSpPr/>
          <p:nvPr/>
        </p:nvSpPr>
        <p:spPr>
          <a:xfrm>
            <a:off x="4572000" y="1232960"/>
            <a:ext cx="4572000" cy="584775"/>
          </a:xfrm>
          <a:prstGeom prst="rect">
            <a:avLst/>
          </a:prstGeom>
        </p:spPr>
        <p:txBody>
          <a:bodyPr>
            <a:spAutoFit/>
          </a:bodyPr>
          <a:lstStyle/>
          <a:p>
            <a:pPr lvl="0" algn="ctr">
              <a:spcBef>
                <a:spcPts val="1000"/>
              </a:spcBef>
            </a:pPr>
            <a:r>
              <a:rPr lang="en-US" sz="1600" dirty="0">
                <a:solidFill>
                  <a:srgbClr val="627B8B"/>
                </a:solidFill>
                <a:latin typeface="Verdana" panose="020B0604030504040204" pitchFamily="34" charset="0"/>
                <a:ea typeface="Verdana" panose="020B0604030504040204" pitchFamily="34" charset="0"/>
              </a:rPr>
              <a:t>Mix of public and private financing resources</a:t>
            </a:r>
          </a:p>
        </p:txBody>
      </p:sp>
      <p:graphicFrame>
        <p:nvGraphicFramePr>
          <p:cNvPr id="20" name="Table 19">
            <a:extLst>
              <a:ext uri="{FF2B5EF4-FFF2-40B4-BE49-F238E27FC236}">
                <a16:creationId xmlns:a16="http://schemas.microsoft.com/office/drawing/2014/main" id="{2AA28739-215E-45C0-9173-D7CF6BC753DD}"/>
              </a:ext>
            </a:extLst>
          </p:cNvPr>
          <p:cNvGraphicFramePr>
            <a:graphicFrameLocks noGrp="1"/>
          </p:cNvGraphicFramePr>
          <p:nvPr>
            <p:extLst>
              <p:ext uri="{D42A27DB-BD31-4B8C-83A1-F6EECF244321}">
                <p14:modId xmlns:p14="http://schemas.microsoft.com/office/powerpoint/2010/main" val="507996901"/>
              </p:ext>
            </p:extLst>
          </p:nvPr>
        </p:nvGraphicFramePr>
        <p:xfrm>
          <a:off x="82763" y="1322769"/>
          <a:ext cx="4404602" cy="2582970"/>
        </p:xfrm>
        <a:graphic>
          <a:graphicData uri="http://schemas.openxmlformats.org/drawingml/2006/table">
            <a:tbl>
              <a:tblPr firstRow="1" firstCol="1">
                <a:noFill/>
                <a:tableStyleId>{5C22544A-7EE6-4342-B048-85BDC9FD1C3A}</a:tableStyleId>
              </a:tblPr>
              <a:tblGrid>
                <a:gridCol w="1450473">
                  <a:extLst>
                    <a:ext uri="{9D8B030D-6E8A-4147-A177-3AD203B41FA5}">
                      <a16:colId xmlns:a16="http://schemas.microsoft.com/office/drawing/2014/main" val="2472014434"/>
                    </a:ext>
                  </a:extLst>
                </a:gridCol>
                <a:gridCol w="2954129">
                  <a:extLst>
                    <a:ext uri="{9D8B030D-6E8A-4147-A177-3AD203B41FA5}">
                      <a16:colId xmlns:a16="http://schemas.microsoft.com/office/drawing/2014/main" val="3271669874"/>
                    </a:ext>
                  </a:extLst>
                </a:gridCol>
              </a:tblGrid>
              <a:tr h="332700">
                <a:tc>
                  <a:txBody>
                    <a:bodyPr/>
                    <a:lstStyle/>
                    <a:p>
                      <a:pPr marL="0" marR="0">
                        <a:lnSpc>
                          <a:spcPct val="107000"/>
                        </a:lnSpc>
                        <a:spcBef>
                          <a:spcPts val="0"/>
                        </a:spcBef>
                        <a:spcAft>
                          <a:spcPts val="0"/>
                        </a:spcAft>
                      </a:pPr>
                      <a:r>
                        <a:rPr lang="en-GB" sz="1300" dirty="0">
                          <a:effectLst/>
                          <a:latin typeface="Verdana" panose="020B0604030504040204" pitchFamily="34" charset="0"/>
                          <a:ea typeface="Verdana" panose="020B0604030504040204" pitchFamily="34" charset="0"/>
                          <a:cs typeface="Times New Roman" panose="02020603050405020304" pitchFamily="18" charset="0"/>
                        </a:rPr>
                        <a:t>Municipalities</a:t>
                      </a:r>
                    </a:p>
                  </a:txBody>
                  <a:tcPr marL="68580" marR="68580" marT="0" marB="0" anchor="ctr">
                    <a:solidFill>
                      <a:schemeClr val="accent4">
                        <a:lumMod val="75000"/>
                      </a:schemeClr>
                    </a:solidFill>
                  </a:tcPr>
                </a:tc>
                <a:tc>
                  <a:txBody>
                    <a:bodyPr/>
                    <a:lstStyle/>
                    <a:p>
                      <a:pPr marL="0" marR="0" algn="ctr">
                        <a:lnSpc>
                          <a:spcPct val="107000"/>
                        </a:lnSpc>
                        <a:spcBef>
                          <a:spcPts val="0"/>
                        </a:spcBef>
                        <a:spcAft>
                          <a:spcPts val="0"/>
                        </a:spcAft>
                      </a:pPr>
                      <a:r>
                        <a:rPr lang="en-US" sz="1300" b="1" kern="1200" dirty="0">
                          <a:solidFill>
                            <a:schemeClr val="lt1"/>
                          </a:solidFill>
                          <a:effectLst/>
                          <a:latin typeface="Verdana" panose="020B0604030504040204" pitchFamily="34" charset="0"/>
                          <a:ea typeface="Verdana" panose="020B0604030504040204" pitchFamily="34" charset="0"/>
                          <a:cs typeface="Times New Roman" panose="02020603050405020304" pitchFamily="18" charset="0"/>
                        </a:rPr>
                        <a:t>Buildings</a:t>
                      </a:r>
                      <a:endParaRPr lang="en-GB" sz="1300" b="1" kern="1200" dirty="0">
                        <a:solidFill>
                          <a:schemeClr val="lt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4">
                        <a:lumMod val="75000"/>
                      </a:schemeClr>
                    </a:solidFill>
                  </a:tcPr>
                </a:tc>
                <a:extLst>
                  <a:ext uri="{0D108BD9-81ED-4DB2-BD59-A6C34878D82A}">
                    <a16:rowId xmlns:a16="http://schemas.microsoft.com/office/drawing/2014/main" val="3031609329"/>
                  </a:ext>
                </a:extLst>
              </a:tr>
              <a:tr h="682146">
                <a:tc>
                  <a:txBody>
                    <a:bodyPr/>
                    <a:lstStyle/>
                    <a:p>
                      <a:pPr marL="0" marR="0">
                        <a:lnSpc>
                          <a:spcPct val="107000"/>
                        </a:lnSpc>
                        <a:spcBef>
                          <a:spcPts val="0"/>
                        </a:spcBef>
                        <a:spcAft>
                          <a:spcPts val="0"/>
                        </a:spcAft>
                      </a:pPr>
                      <a:r>
                        <a:rPr lang="en-US" sz="1400" b="0" dirty="0" err="1">
                          <a:solidFill>
                            <a:schemeClr val="tx1"/>
                          </a:solidFill>
                          <a:effectLst/>
                          <a:latin typeface="+mn-lt"/>
                          <a:ea typeface="Verdana" panose="020B0604030504040204" pitchFamily="34" charset="0"/>
                        </a:rPr>
                        <a:t>Alimos</a:t>
                      </a:r>
                      <a:endParaRPr lang="en-GB" sz="1400" b="0" dirty="0">
                        <a:solidFill>
                          <a:schemeClr val="tx1"/>
                        </a:solidFill>
                        <a:effectLst/>
                        <a:latin typeface="+mn-lt"/>
                        <a:ea typeface="Verdana" panose="020B0604030504040204" pitchFamily="34" charset="0"/>
                        <a:cs typeface="Times New Roman" panose="02020603050405020304" pitchFamily="18" charset="0"/>
                      </a:endParaRPr>
                    </a:p>
                  </a:txBody>
                  <a:tcPr marL="68580" marR="68580" marT="0" marB="0" anchor="ctr">
                    <a:lnB w="12700" cap="flat" cmpd="sng" algn="ctr">
                      <a:solidFill>
                        <a:srgbClr val="FFC000"/>
                      </a:solidFill>
                      <a:prstDash val="solid"/>
                      <a:round/>
                      <a:headEnd type="none" w="med" len="med"/>
                      <a:tailEnd type="none" w="med" len="med"/>
                    </a:lnB>
                    <a:solidFill>
                      <a:srgbClr val="F0EB99"/>
                    </a:solidFill>
                  </a:tcPr>
                </a:tc>
                <a:tc>
                  <a:txBody>
                    <a:bodyPr/>
                    <a:lstStyle/>
                    <a:p>
                      <a:pPr marL="0" marR="0" algn="ctr">
                        <a:lnSpc>
                          <a:spcPct val="107000"/>
                        </a:lnSpc>
                        <a:spcBef>
                          <a:spcPts val="0"/>
                        </a:spcBef>
                        <a:spcAft>
                          <a:spcPts val="0"/>
                        </a:spcAft>
                      </a:pPr>
                      <a:r>
                        <a:rPr lang="en-US" sz="1400" dirty="0">
                          <a:effectLst/>
                          <a:latin typeface="+mn-lt"/>
                          <a:ea typeface="Verdana" panose="020B0604030504040204" pitchFamily="34" charset="0"/>
                        </a:rPr>
                        <a:t>37% Public Grant, </a:t>
                      </a:r>
                    </a:p>
                    <a:p>
                      <a:pPr marL="0" marR="0" algn="ctr">
                        <a:lnSpc>
                          <a:spcPct val="107000"/>
                        </a:lnSpc>
                        <a:spcBef>
                          <a:spcPts val="0"/>
                        </a:spcBef>
                        <a:spcAft>
                          <a:spcPts val="0"/>
                        </a:spcAft>
                      </a:pPr>
                      <a:r>
                        <a:rPr lang="en-US" sz="1400" dirty="0">
                          <a:effectLst/>
                          <a:latin typeface="+mn-lt"/>
                          <a:ea typeface="Verdana" panose="020B0604030504040204" pitchFamily="34" charset="0"/>
                        </a:rPr>
                        <a:t>42% EPC</a:t>
                      </a:r>
                      <a:r>
                        <a:rPr lang="el-GR" sz="1400" dirty="0">
                          <a:effectLst/>
                          <a:latin typeface="+mn-lt"/>
                          <a:ea typeface="Verdana" panose="020B0604030504040204" pitchFamily="34" charset="0"/>
                        </a:rPr>
                        <a:t>,</a:t>
                      </a:r>
                      <a:r>
                        <a:rPr lang="en-US" sz="1400" dirty="0">
                          <a:effectLst/>
                          <a:latin typeface="+mn-lt"/>
                          <a:ea typeface="Verdana" panose="020B0604030504040204" pitchFamily="34" charset="0"/>
                        </a:rPr>
                        <a:t> </a:t>
                      </a:r>
                    </a:p>
                    <a:p>
                      <a:pPr marL="0" marR="0" algn="ctr">
                        <a:lnSpc>
                          <a:spcPct val="107000"/>
                        </a:lnSpc>
                        <a:spcBef>
                          <a:spcPts val="0"/>
                        </a:spcBef>
                        <a:spcAft>
                          <a:spcPts val="0"/>
                        </a:spcAft>
                      </a:pPr>
                      <a:r>
                        <a:rPr lang="en-US" sz="1400" dirty="0">
                          <a:effectLst/>
                          <a:latin typeface="+mn-lt"/>
                          <a:ea typeface="Verdana" panose="020B0604030504040204" pitchFamily="34" charset="0"/>
                        </a:rPr>
                        <a:t>21% Equity</a:t>
                      </a:r>
                      <a:endParaRPr lang="en-GB" sz="1400" dirty="0">
                        <a:effectLst/>
                        <a:latin typeface="+mn-lt"/>
                        <a:ea typeface="Verdana" panose="020B0604030504040204" pitchFamily="34" charset="0"/>
                        <a:cs typeface="Times New Roman" panose="02020603050405020304" pitchFamily="18" charset="0"/>
                      </a:endParaRPr>
                    </a:p>
                  </a:txBody>
                  <a:tcPr marL="68580" marR="68580" marT="0" marB="0" anchor="ctr">
                    <a:lnB w="12700" cap="flat" cmpd="sng" algn="ctr">
                      <a:solidFill>
                        <a:srgbClr val="FFC000"/>
                      </a:solidFill>
                      <a:prstDash val="solid"/>
                      <a:round/>
                      <a:headEnd type="none" w="med" len="med"/>
                      <a:tailEnd type="none" w="med" len="med"/>
                    </a:lnB>
                    <a:solidFill>
                      <a:srgbClr val="F0EB99"/>
                    </a:solidFill>
                  </a:tcPr>
                </a:tc>
                <a:extLst>
                  <a:ext uri="{0D108BD9-81ED-4DB2-BD59-A6C34878D82A}">
                    <a16:rowId xmlns:a16="http://schemas.microsoft.com/office/drawing/2014/main" val="2751946430"/>
                  </a:ext>
                </a:extLst>
              </a:tr>
              <a:tr h="332700">
                <a:tc>
                  <a:txBody>
                    <a:bodyPr/>
                    <a:lstStyle/>
                    <a:p>
                      <a:pPr marL="0" marR="0">
                        <a:lnSpc>
                          <a:spcPct val="107000"/>
                        </a:lnSpc>
                        <a:spcBef>
                          <a:spcPts val="0"/>
                        </a:spcBef>
                        <a:spcAft>
                          <a:spcPts val="0"/>
                        </a:spcAft>
                      </a:pPr>
                      <a:r>
                        <a:rPr lang="en-US" sz="1400" b="0" dirty="0">
                          <a:solidFill>
                            <a:schemeClr val="tx1"/>
                          </a:solidFill>
                          <a:effectLst/>
                          <a:latin typeface="+mn-lt"/>
                          <a:ea typeface="Verdana" panose="020B0604030504040204" pitchFamily="34" charset="0"/>
                        </a:rPr>
                        <a:t>Ag. </a:t>
                      </a:r>
                      <a:r>
                        <a:rPr lang="en-US" sz="1400" b="0" dirty="0" err="1">
                          <a:solidFill>
                            <a:schemeClr val="tx1"/>
                          </a:solidFill>
                          <a:effectLst/>
                          <a:latin typeface="+mn-lt"/>
                          <a:ea typeface="Verdana" panose="020B0604030504040204" pitchFamily="34" charset="0"/>
                        </a:rPr>
                        <a:t>Dimitrios</a:t>
                      </a:r>
                      <a:endParaRPr lang="en-GB" sz="1400" b="0" dirty="0">
                        <a:solidFill>
                          <a:schemeClr val="tx1"/>
                        </a:solidFill>
                        <a:effectLst/>
                        <a:latin typeface="+mn-lt"/>
                        <a:ea typeface="Verdana" panose="020B0604030504040204" pitchFamily="34" charset="0"/>
                        <a:cs typeface="Times New Roman" panose="02020603050405020304" pitchFamily="18" charset="0"/>
                      </a:endParaRPr>
                    </a:p>
                  </a:txBody>
                  <a:tcPr marL="68580" marR="68580" marT="0" marB="0" anchor="ct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dirty="0">
                          <a:effectLst/>
                          <a:latin typeface="+mn-lt"/>
                          <a:ea typeface="Verdana" panose="020B0604030504040204" pitchFamily="34" charset="0"/>
                        </a:rPr>
                        <a:t>100% EPC</a:t>
                      </a:r>
                      <a:endParaRPr lang="en-GB" sz="1400" b="0" dirty="0">
                        <a:solidFill>
                          <a:schemeClr val="tx1"/>
                        </a:solidFill>
                        <a:effectLst/>
                        <a:latin typeface="+mn-lt"/>
                        <a:ea typeface="Verdana" panose="020B0604030504040204" pitchFamily="34" charset="0"/>
                        <a:cs typeface="Times New Roman" panose="02020603050405020304" pitchFamily="18" charset="0"/>
                      </a:endParaRPr>
                    </a:p>
                  </a:txBody>
                  <a:tcPr marL="68580" marR="68580" marT="0" marB="0" anchor="ct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noFill/>
                  </a:tcPr>
                </a:tc>
                <a:extLst>
                  <a:ext uri="{0D108BD9-81ED-4DB2-BD59-A6C34878D82A}">
                    <a16:rowId xmlns:a16="http://schemas.microsoft.com/office/drawing/2014/main" val="904840548"/>
                  </a:ext>
                </a:extLst>
              </a:tr>
              <a:tr h="451362">
                <a:tc>
                  <a:txBody>
                    <a:bodyPr/>
                    <a:lstStyle/>
                    <a:p>
                      <a:pPr marL="0" marR="0">
                        <a:lnSpc>
                          <a:spcPct val="107000"/>
                        </a:lnSpc>
                        <a:spcBef>
                          <a:spcPts val="0"/>
                        </a:spcBef>
                        <a:spcAft>
                          <a:spcPts val="0"/>
                        </a:spcAft>
                      </a:pPr>
                      <a:r>
                        <a:rPr lang="en-US" sz="1400" b="0" dirty="0" err="1">
                          <a:solidFill>
                            <a:schemeClr val="tx1"/>
                          </a:solidFill>
                          <a:effectLst/>
                          <a:latin typeface="+mn-lt"/>
                          <a:ea typeface="Verdana" panose="020B0604030504040204" pitchFamily="34" charset="0"/>
                          <a:cs typeface="Times New Roman" panose="02020603050405020304" pitchFamily="18" charset="0"/>
                        </a:rPr>
                        <a:t>Vari</a:t>
                      </a:r>
                      <a:r>
                        <a:rPr lang="en-US" sz="1400" b="0" baseline="0" dirty="0">
                          <a:solidFill>
                            <a:schemeClr val="tx1"/>
                          </a:solidFill>
                          <a:effectLst/>
                          <a:latin typeface="+mn-lt"/>
                          <a:ea typeface="Verdana" panose="020B0604030504040204" pitchFamily="34" charset="0"/>
                          <a:cs typeface="Times New Roman" panose="02020603050405020304" pitchFamily="18" charset="0"/>
                        </a:rPr>
                        <a:t> </a:t>
                      </a:r>
                      <a:r>
                        <a:rPr lang="en-US" sz="1400" b="0" baseline="0" dirty="0" err="1">
                          <a:solidFill>
                            <a:schemeClr val="tx1"/>
                          </a:solidFill>
                          <a:effectLst/>
                          <a:latin typeface="+mn-lt"/>
                          <a:ea typeface="Verdana" panose="020B0604030504040204" pitchFamily="34" charset="0"/>
                          <a:cs typeface="Times New Roman" panose="02020603050405020304" pitchFamily="18" charset="0"/>
                        </a:rPr>
                        <a:t>Voula</a:t>
                      </a:r>
                      <a:r>
                        <a:rPr lang="en-US" sz="1400" b="0" baseline="0" dirty="0">
                          <a:solidFill>
                            <a:schemeClr val="tx1"/>
                          </a:solidFill>
                          <a:effectLst/>
                          <a:latin typeface="+mn-lt"/>
                          <a:ea typeface="Verdana" panose="020B0604030504040204" pitchFamily="34" charset="0"/>
                          <a:cs typeface="Times New Roman" panose="02020603050405020304" pitchFamily="18" charset="0"/>
                        </a:rPr>
                        <a:t> </a:t>
                      </a:r>
                      <a:r>
                        <a:rPr lang="en-US" sz="1400" b="0" baseline="0" dirty="0" err="1">
                          <a:solidFill>
                            <a:schemeClr val="tx1"/>
                          </a:solidFill>
                          <a:effectLst/>
                          <a:latin typeface="+mn-lt"/>
                          <a:ea typeface="Verdana" panose="020B0604030504040204" pitchFamily="34" charset="0"/>
                          <a:cs typeface="Times New Roman" panose="02020603050405020304" pitchFamily="18" charset="0"/>
                        </a:rPr>
                        <a:t>Vouliagmeni</a:t>
                      </a:r>
                      <a:endParaRPr lang="en-GB" sz="1400" b="0" dirty="0">
                        <a:solidFill>
                          <a:schemeClr val="tx1"/>
                        </a:solidFill>
                        <a:effectLst/>
                        <a:latin typeface="+mn-lt"/>
                        <a:ea typeface="Verdana" panose="020B0604030504040204" pitchFamily="34" charset="0"/>
                        <a:cs typeface="Times New Roman" panose="02020603050405020304" pitchFamily="18" charset="0"/>
                      </a:endParaRPr>
                    </a:p>
                  </a:txBody>
                  <a:tcPr marL="68580" marR="68580" marT="0" marB="0" anchor="ct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0EB99"/>
                    </a:solidFill>
                  </a:tcPr>
                </a:tc>
                <a:tc>
                  <a:txBody>
                    <a:bodyPr/>
                    <a:lstStyle/>
                    <a:p>
                      <a:pPr marL="0" marR="0" algn="ctr">
                        <a:lnSpc>
                          <a:spcPct val="107000"/>
                        </a:lnSpc>
                        <a:spcBef>
                          <a:spcPts val="0"/>
                        </a:spcBef>
                        <a:spcAft>
                          <a:spcPts val="0"/>
                        </a:spcAft>
                      </a:pPr>
                      <a:r>
                        <a:rPr lang="el-GR" sz="1400" dirty="0">
                          <a:effectLst/>
                          <a:latin typeface="+mn-lt"/>
                          <a:ea typeface="Verdana" panose="020B0604030504040204" pitchFamily="34" charset="0"/>
                        </a:rPr>
                        <a:t>100% </a:t>
                      </a:r>
                      <a:r>
                        <a:rPr lang="en-US" sz="1400" dirty="0">
                          <a:effectLst/>
                          <a:latin typeface="+mn-lt"/>
                          <a:ea typeface="Verdana" panose="020B0604030504040204" pitchFamily="34" charset="0"/>
                        </a:rPr>
                        <a:t>EPC</a:t>
                      </a:r>
                      <a:endParaRPr lang="en-GB" sz="1400" dirty="0">
                        <a:effectLst/>
                        <a:latin typeface="+mn-lt"/>
                        <a:ea typeface="Verdana" panose="020B0604030504040204" pitchFamily="34" charset="0"/>
                        <a:cs typeface="Times New Roman" panose="02020603050405020304" pitchFamily="18" charset="0"/>
                      </a:endParaRPr>
                    </a:p>
                  </a:txBody>
                  <a:tcPr marL="68580" marR="68580" marT="0" marB="0" anchor="ct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0EB99"/>
                    </a:solidFill>
                  </a:tcPr>
                </a:tc>
                <a:extLst>
                  <a:ext uri="{0D108BD9-81ED-4DB2-BD59-A6C34878D82A}">
                    <a16:rowId xmlns:a16="http://schemas.microsoft.com/office/drawing/2014/main" val="3563710744"/>
                  </a:ext>
                </a:extLst>
              </a:tr>
              <a:tr h="451362">
                <a:tc>
                  <a:txBody>
                    <a:bodyPr/>
                    <a:lstStyle/>
                    <a:p>
                      <a:pPr marL="0" marR="0">
                        <a:lnSpc>
                          <a:spcPct val="107000"/>
                        </a:lnSpc>
                        <a:spcBef>
                          <a:spcPts val="0"/>
                        </a:spcBef>
                        <a:spcAft>
                          <a:spcPts val="0"/>
                        </a:spcAft>
                      </a:pPr>
                      <a:r>
                        <a:rPr lang="en-US" sz="1400" b="0" dirty="0">
                          <a:solidFill>
                            <a:schemeClr val="tx1"/>
                          </a:solidFill>
                          <a:effectLst/>
                          <a:latin typeface="+mn-lt"/>
                          <a:ea typeface="Verdana" panose="020B0604030504040204" pitchFamily="34" charset="0"/>
                        </a:rPr>
                        <a:t>City of AAK</a:t>
                      </a:r>
                      <a:endParaRPr lang="en-GB" sz="1400" b="0" dirty="0">
                        <a:solidFill>
                          <a:schemeClr val="tx1"/>
                        </a:solidFill>
                        <a:effectLst/>
                        <a:latin typeface="+mn-lt"/>
                        <a:ea typeface="Verdana" panose="020B0604030504040204" pitchFamily="34" charset="0"/>
                        <a:cs typeface="Times New Roman" panose="02020603050405020304" pitchFamily="18" charset="0"/>
                      </a:endParaRPr>
                    </a:p>
                  </a:txBody>
                  <a:tcPr marL="68580" marR="68580" marT="0" marB="0" anchor="ct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kern="1200" dirty="0">
                          <a:solidFill>
                            <a:schemeClr val="dk1"/>
                          </a:solidFill>
                          <a:effectLst/>
                          <a:latin typeface="+mn-lt"/>
                          <a:ea typeface="Verdana" panose="020B0604030504040204" pitchFamily="34" charset="0"/>
                          <a:cs typeface="+mn-cs"/>
                        </a:rPr>
                        <a:t>2</a:t>
                      </a:r>
                      <a:r>
                        <a:rPr lang="el-GR" sz="1400" kern="1200" dirty="0">
                          <a:solidFill>
                            <a:schemeClr val="dk1"/>
                          </a:solidFill>
                          <a:effectLst/>
                          <a:latin typeface="+mn-lt"/>
                          <a:ea typeface="Verdana" panose="020B0604030504040204" pitchFamily="34" charset="0"/>
                          <a:cs typeface="+mn-cs"/>
                        </a:rPr>
                        <a:t>4</a:t>
                      </a:r>
                      <a:r>
                        <a:rPr lang="en-US" sz="1400" kern="1200" dirty="0">
                          <a:solidFill>
                            <a:schemeClr val="dk1"/>
                          </a:solidFill>
                          <a:effectLst/>
                          <a:latin typeface="+mn-lt"/>
                          <a:ea typeface="Verdana" panose="020B0604030504040204" pitchFamily="34" charset="0"/>
                          <a:cs typeface="+mn-cs"/>
                        </a:rPr>
                        <a:t>% Public Grant,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kern="1200" dirty="0">
                          <a:solidFill>
                            <a:schemeClr val="dk1"/>
                          </a:solidFill>
                          <a:effectLst/>
                          <a:latin typeface="+mn-lt"/>
                          <a:ea typeface="Verdana" panose="020B0604030504040204" pitchFamily="34" charset="0"/>
                          <a:cs typeface="+mn-cs"/>
                        </a:rPr>
                        <a:t>7</a:t>
                      </a:r>
                      <a:r>
                        <a:rPr lang="el-GR" sz="1400" kern="1200">
                          <a:solidFill>
                            <a:schemeClr val="dk1"/>
                          </a:solidFill>
                          <a:effectLst/>
                          <a:latin typeface="+mn-lt"/>
                          <a:ea typeface="Verdana" panose="020B0604030504040204" pitchFamily="34" charset="0"/>
                          <a:cs typeface="+mn-cs"/>
                        </a:rPr>
                        <a:t>6</a:t>
                      </a:r>
                      <a:r>
                        <a:rPr lang="en-US" sz="1400" kern="1200">
                          <a:solidFill>
                            <a:schemeClr val="dk1"/>
                          </a:solidFill>
                          <a:effectLst/>
                          <a:latin typeface="+mn-lt"/>
                          <a:ea typeface="Verdana" panose="020B0604030504040204" pitchFamily="34" charset="0"/>
                          <a:cs typeface="+mn-cs"/>
                        </a:rPr>
                        <a:t>% </a:t>
                      </a:r>
                      <a:r>
                        <a:rPr lang="en-US" sz="1400" kern="1200" dirty="0">
                          <a:solidFill>
                            <a:schemeClr val="dk1"/>
                          </a:solidFill>
                          <a:effectLst/>
                          <a:latin typeface="+mn-lt"/>
                          <a:ea typeface="Verdana" panose="020B0604030504040204" pitchFamily="34" charset="0"/>
                          <a:cs typeface="+mn-cs"/>
                        </a:rPr>
                        <a:t>EPC</a:t>
                      </a:r>
                      <a:endParaRPr lang="en-GB" sz="1400" kern="1200" dirty="0">
                        <a:solidFill>
                          <a:schemeClr val="dk1"/>
                        </a:solidFill>
                        <a:effectLst/>
                        <a:latin typeface="+mn-lt"/>
                        <a:ea typeface="Verdana" panose="020B0604030504040204" pitchFamily="34" charset="0"/>
                        <a:cs typeface="+mn-cs"/>
                      </a:endParaRPr>
                    </a:p>
                  </a:txBody>
                  <a:tcPr marL="68580" marR="68580" marT="0" marB="0" anchor="ct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noFill/>
                  </a:tcPr>
                </a:tc>
                <a:extLst>
                  <a:ext uri="{0D108BD9-81ED-4DB2-BD59-A6C34878D82A}">
                    <a16:rowId xmlns:a16="http://schemas.microsoft.com/office/drawing/2014/main" val="541484632"/>
                  </a:ext>
                </a:extLst>
              </a:tr>
              <a:tr h="332700">
                <a:tc>
                  <a:txBody>
                    <a:bodyPr/>
                    <a:lstStyle/>
                    <a:p>
                      <a:pPr marL="0" marR="0">
                        <a:lnSpc>
                          <a:spcPct val="107000"/>
                        </a:lnSpc>
                        <a:spcBef>
                          <a:spcPts val="0"/>
                        </a:spcBef>
                        <a:spcAft>
                          <a:spcPts val="0"/>
                        </a:spcAft>
                      </a:pPr>
                      <a:r>
                        <a:rPr lang="en-US" sz="1400" b="0" dirty="0">
                          <a:solidFill>
                            <a:schemeClr val="tx1"/>
                          </a:solidFill>
                          <a:effectLst/>
                          <a:latin typeface="+mn-lt"/>
                          <a:ea typeface="Verdana" panose="020B0604030504040204" pitchFamily="34" charset="0"/>
                        </a:rPr>
                        <a:t>Glyfada</a:t>
                      </a:r>
                      <a:endParaRPr lang="en-GB" sz="1400" b="0" dirty="0">
                        <a:solidFill>
                          <a:schemeClr val="tx1"/>
                        </a:solidFill>
                        <a:effectLst/>
                        <a:latin typeface="+mn-lt"/>
                        <a:ea typeface="Verdana" panose="020B0604030504040204" pitchFamily="34" charset="0"/>
                        <a:cs typeface="Times New Roman" panose="02020603050405020304" pitchFamily="18" charset="0"/>
                      </a:endParaRPr>
                    </a:p>
                  </a:txBody>
                  <a:tcPr marL="68580" marR="68580" marT="0" marB="0" anchor="ct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0EB99"/>
                    </a:solidFill>
                  </a:tcPr>
                </a:tc>
                <a:tc>
                  <a:txBody>
                    <a:bodyPr/>
                    <a:lstStyle/>
                    <a:p>
                      <a:pPr marL="0" marR="0" algn="ctr">
                        <a:lnSpc>
                          <a:spcPct val="107000"/>
                        </a:lnSpc>
                        <a:spcBef>
                          <a:spcPts val="0"/>
                        </a:spcBef>
                        <a:spcAft>
                          <a:spcPts val="0"/>
                        </a:spcAft>
                      </a:pPr>
                      <a:r>
                        <a:rPr lang="en-US" sz="1400" dirty="0">
                          <a:effectLst/>
                          <a:latin typeface="+mn-lt"/>
                          <a:ea typeface="Verdana" panose="020B0604030504040204" pitchFamily="34" charset="0"/>
                          <a:cs typeface="+mn-cs"/>
                        </a:rPr>
                        <a:t>Under</a:t>
                      </a:r>
                      <a:r>
                        <a:rPr lang="en-US" sz="1400" baseline="0" dirty="0">
                          <a:effectLst/>
                          <a:latin typeface="+mn-lt"/>
                          <a:ea typeface="Verdana" panose="020B0604030504040204" pitchFamily="34" charset="0"/>
                          <a:cs typeface="+mn-cs"/>
                        </a:rPr>
                        <a:t> evaluation</a:t>
                      </a:r>
                      <a:endParaRPr lang="en-GB" sz="1400" dirty="0">
                        <a:effectLst/>
                        <a:latin typeface="+mn-lt"/>
                        <a:ea typeface="Verdana" panose="020B0604030504040204" pitchFamily="34" charset="0"/>
                        <a:cs typeface="Times New Roman" panose="02020603050405020304" pitchFamily="18" charset="0"/>
                      </a:endParaRPr>
                    </a:p>
                  </a:txBody>
                  <a:tcPr marL="68580" marR="68580" marT="0" marB="0" anchor="ct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0EB99"/>
                    </a:solidFill>
                  </a:tcPr>
                </a:tc>
                <a:extLst>
                  <a:ext uri="{0D108BD9-81ED-4DB2-BD59-A6C34878D82A}">
                    <a16:rowId xmlns:a16="http://schemas.microsoft.com/office/drawing/2014/main" val="1178185684"/>
                  </a:ext>
                </a:extLst>
              </a:tr>
            </a:tbl>
          </a:graphicData>
        </a:graphic>
      </p:graphicFrame>
      <p:graphicFrame>
        <p:nvGraphicFramePr>
          <p:cNvPr id="22" name="Table 6">
            <a:extLst>
              <a:ext uri="{FF2B5EF4-FFF2-40B4-BE49-F238E27FC236}">
                <a16:creationId xmlns:a16="http://schemas.microsoft.com/office/drawing/2014/main" id="{335C7D62-84AA-4DC9-B295-11D687755C2F}"/>
              </a:ext>
            </a:extLst>
          </p:cNvPr>
          <p:cNvGraphicFramePr>
            <a:graphicFrameLocks noGrp="1"/>
          </p:cNvGraphicFramePr>
          <p:nvPr>
            <p:extLst>
              <p:ext uri="{D42A27DB-BD31-4B8C-83A1-F6EECF244321}">
                <p14:modId xmlns:p14="http://schemas.microsoft.com/office/powerpoint/2010/main" val="2661338931"/>
              </p:ext>
            </p:extLst>
          </p:nvPr>
        </p:nvGraphicFramePr>
        <p:xfrm>
          <a:off x="82763" y="4318429"/>
          <a:ext cx="4404602" cy="1630680"/>
        </p:xfrm>
        <a:graphic>
          <a:graphicData uri="http://schemas.openxmlformats.org/drawingml/2006/table">
            <a:tbl>
              <a:tblPr firstRow="1" bandRow="1">
                <a:tableStyleId>{5C22544A-7EE6-4342-B048-85BDC9FD1C3A}</a:tableStyleId>
              </a:tblPr>
              <a:tblGrid>
                <a:gridCol w="1515128">
                  <a:extLst>
                    <a:ext uri="{9D8B030D-6E8A-4147-A177-3AD203B41FA5}">
                      <a16:colId xmlns:a16="http://schemas.microsoft.com/office/drawing/2014/main" val="1577500599"/>
                    </a:ext>
                  </a:extLst>
                </a:gridCol>
                <a:gridCol w="2889474">
                  <a:extLst>
                    <a:ext uri="{9D8B030D-6E8A-4147-A177-3AD203B41FA5}">
                      <a16:colId xmlns:a16="http://schemas.microsoft.com/office/drawing/2014/main" val="83343969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255713" algn="l"/>
                        </a:tabLst>
                        <a:defRPr/>
                      </a:pPr>
                      <a:r>
                        <a:rPr lang="en-GB" sz="1300" dirty="0">
                          <a:effectLst/>
                          <a:latin typeface="Verdana" panose="020B0604030504040204" pitchFamily="34" charset="0"/>
                          <a:ea typeface="Verdana" panose="020B0604030504040204" pitchFamily="34" charset="0"/>
                          <a:cs typeface="Times New Roman" panose="02020603050405020304" pitchFamily="18" charset="0"/>
                        </a:rPr>
                        <a:t>Municipalities</a:t>
                      </a:r>
                    </a:p>
                  </a:txBody>
                  <a:tcPr anchor="ctr">
                    <a:solidFill>
                      <a:schemeClr val="accent4">
                        <a:lumMod val="75000"/>
                      </a:schemeClr>
                    </a:solidFill>
                  </a:tcPr>
                </a:tc>
                <a:tc>
                  <a:txBody>
                    <a:bodyPr/>
                    <a:lstStyle/>
                    <a:p>
                      <a:pPr algn="ctr"/>
                      <a:r>
                        <a:rPr lang="en-US" sz="1300" dirty="0" err="1">
                          <a:latin typeface="Verdana" panose="020B0604030504040204" pitchFamily="34" charset="0"/>
                          <a:ea typeface="Verdana" panose="020B0604030504040204" pitchFamily="34" charset="0"/>
                        </a:rPr>
                        <a:t>Streetlighting</a:t>
                      </a:r>
                      <a:endParaRPr lang="en-GB" sz="1300" dirty="0">
                        <a:latin typeface="Verdana" panose="020B0604030504040204" pitchFamily="34" charset="0"/>
                        <a:ea typeface="Verdana" panose="020B0604030504040204" pitchFamily="34" charset="0"/>
                      </a:endParaRPr>
                    </a:p>
                  </a:txBody>
                  <a:tcPr anchor="ctr">
                    <a:solidFill>
                      <a:schemeClr val="accent4">
                        <a:lumMod val="75000"/>
                      </a:schemeClr>
                    </a:solidFill>
                  </a:tcPr>
                </a:tc>
                <a:extLst>
                  <a:ext uri="{0D108BD9-81ED-4DB2-BD59-A6C34878D82A}">
                    <a16:rowId xmlns:a16="http://schemas.microsoft.com/office/drawing/2014/main" val="2015899864"/>
                  </a:ext>
                </a:extLst>
              </a:tr>
              <a:tr h="370840">
                <a:tc>
                  <a:txBody>
                    <a:bodyPr/>
                    <a:lstStyle/>
                    <a:p>
                      <a:pPr marL="0" marR="0">
                        <a:lnSpc>
                          <a:spcPct val="107000"/>
                        </a:lnSpc>
                        <a:spcBef>
                          <a:spcPts val="0"/>
                        </a:spcBef>
                        <a:spcAft>
                          <a:spcPts val="0"/>
                        </a:spcAft>
                      </a:pPr>
                      <a:r>
                        <a:rPr lang="en-US" sz="1400" b="0" dirty="0" err="1">
                          <a:solidFill>
                            <a:schemeClr val="tx1"/>
                          </a:solidFill>
                          <a:effectLst/>
                          <a:latin typeface="+mn-lt"/>
                          <a:ea typeface="Verdana" panose="020B0604030504040204" pitchFamily="34" charset="0"/>
                        </a:rPr>
                        <a:t>Alimos</a:t>
                      </a:r>
                      <a:endParaRPr lang="en-GB" sz="1400" b="0" dirty="0">
                        <a:solidFill>
                          <a:schemeClr val="tx1"/>
                        </a:solidFill>
                        <a:effectLst/>
                        <a:latin typeface="+mn-lt"/>
                        <a:ea typeface="Verdana" panose="020B0604030504040204" pitchFamily="34" charset="0"/>
                        <a:cs typeface="Times New Roman" panose="02020603050405020304" pitchFamily="18" charset="0"/>
                      </a:endParaRPr>
                    </a:p>
                  </a:txBody>
                  <a:tcPr>
                    <a:lnB w="12700" cap="flat" cmpd="sng" algn="ctr">
                      <a:solidFill>
                        <a:srgbClr val="FFC000"/>
                      </a:solidFill>
                      <a:prstDash val="solid"/>
                      <a:round/>
                      <a:headEnd type="none" w="med" len="med"/>
                      <a:tailEnd type="none" w="med" len="med"/>
                    </a:lnB>
                    <a:solidFill>
                      <a:srgbClr val="F0EB99"/>
                    </a:solidFill>
                  </a:tcPr>
                </a:tc>
                <a:tc>
                  <a:txBody>
                    <a:bodyPr/>
                    <a:lstStyle/>
                    <a:p>
                      <a:pPr algn="ctr"/>
                      <a:r>
                        <a:rPr lang="en-US" sz="1400" dirty="0"/>
                        <a:t>100% Debt Financing</a:t>
                      </a:r>
                      <a:r>
                        <a:rPr lang="el-GR" sz="1400" dirty="0"/>
                        <a:t>, </a:t>
                      </a:r>
                      <a:r>
                        <a:rPr lang="en-US" sz="1400" dirty="0"/>
                        <a:t>EPC</a:t>
                      </a:r>
                      <a:r>
                        <a:rPr lang="el-GR" sz="1400" dirty="0"/>
                        <a:t> </a:t>
                      </a:r>
                      <a:r>
                        <a:rPr lang="en-US" sz="1400" dirty="0"/>
                        <a:t>with 10-year guarantee of energy savings</a:t>
                      </a:r>
                      <a:endParaRPr lang="en-GB" sz="1400" dirty="0"/>
                    </a:p>
                  </a:txBody>
                  <a:tcPr>
                    <a:lnB w="12700" cap="flat" cmpd="sng" algn="ctr">
                      <a:solidFill>
                        <a:srgbClr val="FFC000"/>
                      </a:solidFill>
                      <a:prstDash val="solid"/>
                      <a:round/>
                      <a:headEnd type="none" w="med" len="med"/>
                      <a:tailEnd type="none" w="med" len="med"/>
                    </a:lnB>
                    <a:solidFill>
                      <a:srgbClr val="F0EB99"/>
                    </a:solidFill>
                  </a:tcPr>
                </a:tc>
                <a:extLst>
                  <a:ext uri="{0D108BD9-81ED-4DB2-BD59-A6C34878D82A}">
                    <a16:rowId xmlns:a16="http://schemas.microsoft.com/office/drawing/2014/main" val="125693183"/>
                  </a:ext>
                </a:extLst>
              </a:tr>
              <a:tr h="370840">
                <a:tc>
                  <a:txBody>
                    <a:bodyPr/>
                    <a:lstStyle/>
                    <a:p>
                      <a:pPr marL="0" marR="0">
                        <a:lnSpc>
                          <a:spcPct val="107000"/>
                        </a:lnSpc>
                        <a:spcBef>
                          <a:spcPts val="0"/>
                        </a:spcBef>
                        <a:spcAft>
                          <a:spcPts val="0"/>
                        </a:spcAft>
                      </a:pPr>
                      <a:r>
                        <a:rPr lang="en-US" sz="1400" b="0" dirty="0">
                          <a:solidFill>
                            <a:schemeClr val="tx1"/>
                          </a:solidFill>
                          <a:effectLst/>
                          <a:latin typeface="+mn-lt"/>
                          <a:ea typeface="Verdana" panose="020B0604030504040204" pitchFamily="34" charset="0"/>
                        </a:rPr>
                        <a:t>City of AAK</a:t>
                      </a:r>
                      <a:endParaRPr lang="en-GB" sz="1400" b="0" dirty="0">
                        <a:solidFill>
                          <a:schemeClr val="tx1"/>
                        </a:solidFill>
                        <a:effectLst/>
                        <a:latin typeface="+mn-lt"/>
                        <a:ea typeface="Verdana" panose="020B0604030504040204" pitchFamily="34" charset="0"/>
                        <a:cs typeface="Times New Roman" panose="02020603050405020304" pitchFamily="18" charset="0"/>
                      </a:endParaRPr>
                    </a:p>
                  </a:txBody>
                  <a:tcP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noFill/>
                  </a:tcPr>
                </a:tc>
                <a:tc>
                  <a:txBody>
                    <a:bodyPr/>
                    <a:lstStyle/>
                    <a:p>
                      <a:pPr algn="ctr"/>
                      <a:r>
                        <a:rPr lang="el-GR" sz="1400" dirty="0"/>
                        <a:t>70% </a:t>
                      </a:r>
                      <a:r>
                        <a:rPr lang="en-US" sz="1400" dirty="0"/>
                        <a:t>equity</a:t>
                      </a:r>
                      <a:r>
                        <a:rPr lang="el-GR" sz="1400" dirty="0"/>
                        <a:t>, 30% </a:t>
                      </a:r>
                      <a:r>
                        <a:rPr lang="en-US" sz="1400" dirty="0"/>
                        <a:t>EPC</a:t>
                      </a:r>
                      <a:endParaRPr lang="en-GB" sz="1400" dirty="0"/>
                    </a:p>
                  </a:txBody>
                  <a:tcP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noFill/>
                  </a:tcPr>
                </a:tc>
                <a:extLst>
                  <a:ext uri="{0D108BD9-81ED-4DB2-BD59-A6C34878D82A}">
                    <a16:rowId xmlns:a16="http://schemas.microsoft.com/office/drawing/2014/main" val="2290220672"/>
                  </a:ext>
                </a:extLst>
              </a:tr>
              <a:tr h="370840">
                <a:tc>
                  <a:txBody>
                    <a:bodyPr/>
                    <a:lstStyle/>
                    <a:p>
                      <a:pPr marL="0" marR="0">
                        <a:lnSpc>
                          <a:spcPct val="107000"/>
                        </a:lnSpc>
                        <a:spcBef>
                          <a:spcPts val="0"/>
                        </a:spcBef>
                        <a:spcAft>
                          <a:spcPts val="0"/>
                        </a:spcAft>
                      </a:pPr>
                      <a:r>
                        <a:rPr lang="en-US" sz="1400" b="0" dirty="0">
                          <a:solidFill>
                            <a:schemeClr val="tx1"/>
                          </a:solidFill>
                          <a:effectLst/>
                          <a:latin typeface="+mn-lt"/>
                          <a:ea typeface="Verdana" panose="020B0604030504040204" pitchFamily="34" charset="0"/>
                        </a:rPr>
                        <a:t>Glyfada</a:t>
                      </a:r>
                      <a:endParaRPr lang="en-GB" sz="1400" b="0" dirty="0">
                        <a:solidFill>
                          <a:schemeClr val="tx1"/>
                        </a:solidFill>
                        <a:effectLst/>
                        <a:latin typeface="+mn-lt"/>
                        <a:ea typeface="Verdana" panose="020B0604030504040204" pitchFamily="34" charset="0"/>
                        <a:cs typeface="Times New Roman" panose="02020603050405020304" pitchFamily="18" charset="0"/>
                      </a:endParaRPr>
                    </a:p>
                  </a:txBody>
                  <a:tcP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0EB99"/>
                    </a:solidFill>
                  </a:tcPr>
                </a:tc>
                <a:tc>
                  <a:txBody>
                    <a:bodyPr/>
                    <a:lstStyle/>
                    <a:p>
                      <a:pPr marL="0" marR="0" algn="ctr">
                        <a:lnSpc>
                          <a:spcPct val="107000"/>
                        </a:lnSpc>
                        <a:spcBef>
                          <a:spcPts val="0"/>
                        </a:spcBef>
                        <a:spcAft>
                          <a:spcPts val="0"/>
                        </a:spcAft>
                      </a:pPr>
                      <a:r>
                        <a:rPr lang="en-US" sz="1400" kern="1200" dirty="0">
                          <a:solidFill>
                            <a:schemeClr val="dk1"/>
                          </a:solidFill>
                          <a:latin typeface="+mn-lt"/>
                          <a:ea typeface="+mn-ea"/>
                          <a:cs typeface="+mn-cs"/>
                        </a:rPr>
                        <a:t>Under evaluation</a:t>
                      </a:r>
                      <a:endParaRPr lang="en-GB" sz="1400" kern="1200" dirty="0">
                        <a:solidFill>
                          <a:schemeClr val="dk1"/>
                        </a:solidFill>
                        <a:latin typeface="+mn-lt"/>
                        <a:ea typeface="+mn-ea"/>
                        <a:cs typeface="+mn-cs"/>
                      </a:endParaRPr>
                    </a:p>
                  </a:txBody>
                  <a:tcP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0EB99"/>
                    </a:solidFill>
                  </a:tcPr>
                </a:tc>
                <a:extLst>
                  <a:ext uri="{0D108BD9-81ED-4DB2-BD59-A6C34878D82A}">
                    <a16:rowId xmlns:a16="http://schemas.microsoft.com/office/drawing/2014/main" val="3462972068"/>
                  </a:ext>
                </a:extLst>
              </a:tr>
            </a:tbl>
          </a:graphicData>
        </a:graphic>
      </p:graphicFrame>
    </p:spTree>
    <p:extLst>
      <p:ext uri="{BB962C8B-B14F-4D97-AF65-F5344CB8AC3E}">
        <p14:creationId xmlns:p14="http://schemas.microsoft.com/office/powerpoint/2010/main" val="1115311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Points of attention and difficulties in mixing public and private resources</a:t>
            </a:r>
            <a:endParaRPr lang="el-GR" sz="2000" dirty="0"/>
          </a:p>
        </p:txBody>
      </p:sp>
      <p:sp>
        <p:nvSpPr>
          <p:cNvPr id="3" name="Content Placeholder 2"/>
          <p:cNvSpPr>
            <a:spLocks noGrp="1"/>
          </p:cNvSpPr>
          <p:nvPr>
            <p:ph idx="1"/>
          </p:nvPr>
        </p:nvSpPr>
        <p:spPr/>
        <p:txBody>
          <a:bodyPr>
            <a:normAutofit/>
          </a:bodyPr>
          <a:lstStyle/>
          <a:p>
            <a:pPr>
              <a:spcBef>
                <a:spcPts val="1200"/>
              </a:spcBef>
              <a:spcAft>
                <a:spcPts val="300"/>
              </a:spcAft>
            </a:pPr>
            <a:r>
              <a:rPr lang="en-US" sz="1600" dirty="0"/>
              <a:t>Mixing depends on the </a:t>
            </a:r>
            <a:r>
              <a:rPr lang="en-US" sz="1600" b="1" dirty="0"/>
              <a:t>concurrency </a:t>
            </a:r>
            <a:r>
              <a:rPr lang="en-US" sz="1600" dirty="0"/>
              <a:t>of the resources</a:t>
            </a:r>
            <a:br>
              <a:rPr lang="en-US" sz="1600" dirty="0"/>
            </a:br>
            <a:r>
              <a:rPr lang="en-US" sz="1600" dirty="0"/>
              <a:t>(e.g. public grants )</a:t>
            </a:r>
          </a:p>
          <a:p>
            <a:pPr>
              <a:spcBef>
                <a:spcPts val="1200"/>
              </a:spcBef>
              <a:spcAft>
                <a:spcPts val="300"/>
              </a:spcAft>
            </a:pPr>
            <a:r>
              <a:rPr lang="en-US" sz="1600" dirty="0"/>
              <a:t>Must identify early and plan accordingly for the </a:t>
            </a:r>
            <a:r>
              <a:rPr lang="en-US" sz="1600" b="1" dirty="0"/>
              <a:t>terms</a:t>
            </a:r>
            <a:r>
              <a:rPr lang="en-US" sz="1600" dirty="0"/>
              <a:t> and </a:t>
            </a:r>
            <a:r>
              <a:rPr lang="en-US" sz="1600" b="1" dirty="0"/>
              <a:t>requirements</a:t>
            </a:r>
            <a:r>
              <a:rPr lang="en-US" sz="1600" dirty="0"/>
              <a:t> imposed by each financing entity such as:</a:t>
            </a:r>
          </a:p>
          <a:p>
            <a:pPr lvl="1">
              <a:buFont typeface="Wingdings" panose="05000000000000000000" pitchFamily="2" charset="2"/>
              <a:buChar char="Ø"/>
            </a:pPr>
            <a:r>
              <a:rPr lang="en-US" sz="1600" b="1" dirty="0"/>
              <a:t>economic</a:t>
            </a:r>
            <a:r>
              <a:rPr lang="en-US" sz="1600" dirty="0"/>
              <a:t> e.g.</a:t>
            </a:r>
          </a:p>
          <a:p>
            <a:pPr lvl="2">
              <a:buFont typeface="Wingdings" panose="05000000000000000000" pitchFamily="2" charset="2"/>
              <a:buChar char="Ø"/>
            </a:pPr>
            <a:r>
              <a:rPr lang="en-US" sz="1400" dirty="0"/>
              <a:t>subsidy caps </a:t>
            </a:r>
          </a:p>
          <a:p>
            <a:pPr lvl="2">
              <a:buFont typeface="Wingdings" panose="05000000000000000000" pitchFamily="2" charset="2"/>
              <a:buChar char="Ø"/>
            </a:pPr>
            <a:r>
              <a:rPr lang="en-US" sz="1400" dirty="0"/>
              <a:t>grants allocated to specific interventions as opposed to an overall energy savings target</a:t>
            </a:r>
          </a:p>
          <a:p>
            <a:pPr lvl="1">
              <a:buFont typeface="Wingdings" panose="05000000000000000000" pitchFamily="2" charset="2"/>
              <a:buChar char="Ø"/>
            </a:pPr>
            <a:r>
              <a:rPr lang="en-US" sz="1600" b="1" dirty="0"/>
              <a:t>technical</a:t>
            </a:r>
            <a:r>
              <a:rPr lang="en-US" sz="1600" dirty="0"/>
              <a:t> e.g.</a:t>
            </a:r>
          </a:p>
          <a:p>
            <a:pPr lvl="2">
              <a:buFont typeface="Wingdings" panose="05000000000000000000" pitchFamily="2" charset="2"/>
              <a:buChar char="Ø"/>
            </a:pPr>
            <a:r>
              <a:rPr lang="en-US" sz="1400" dirty="0"/>
              <a:t>energy efficiency evaluation method i.e. asset method as opposed to real energy consumption</a:t>
            </a:r>
          </a:p>
          <a:p>
            <a:pPr marL="0" indent="0">
              <a:buNone/>
            </a:pPr>
            <a:endParaRPr lang="en-US" dirty="0"/>
          </a:p>
        </p:txBody>
      </p:sp>
      <p:sp>
        <p:nvSpPr>
          <p:cNvPr id="4" name="Footer Placeholder 3"/>
          <p:cNvSpPr>
            <a:spLocks noGrp="1"/>
          </p:cNvSpPr>
          <p:nvPr>
            <p:ph type="ftr" sz="quarter" idx="11"/>
          </p:nvPr>
        </p:nvSpPr>
        <p:spPr/>
        <p:txBody>
          <a:bodyPr/>
          <a:lstStyle/>
          <a:p>
            <a:r>
              <a:rPr lang="en-US"/>
              <a:t>ProDeSA</a:t>
            </a:r>
          </a:p>
          <a:p>
            <a:r>
              <a:rPr lang="en-US" sz="700"/>
              <a:t>Energy Efficiency Project Development for South Attica</a:t>
            </a:r>
            <a:endParaRPr lang="el-GR" sz="700" dirty="0"/>
          </a:p>
        </p:txBody>
      </p:sp>
    </p:spTree>
    <p:extLst>
      <p:ext uri="{BB962C8B-B14F-4D97-AF65-F5344CB8AC3E}">
        <p14:creationId xmlns:p14="http://schemas.microsoft.com/office/powerpoint/2010/main" val="1463561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Contribution of PRODESA</a:t>
            </a:r>
            <a:endParaRPr lang="el-GR" sz="2000" dirty="0"/>
          </a:p>
        </p:txBody>
      </p:sp>
      <p:sp>
        <p:nvSpPr>
          <p:cNvPr id="3" name="Content Placeholder 2"/>
          <p:cNvSpPr>
            <a:spLocks noGrp="1"/>
          </p:cNvSpPr>
          <p:nvPr>
            <p:ph idx="1"/>
          </p:nvPr>
        </p:nvSpPr>
        <p:spPr/>
        <p:txBody>
          <a:bodyPr>
            <a:normAutofit/>
          </a:bodyPr>
          <a:lstStyle/>
          <a:p>
            <a:pPr>
              <a:spcBef>
                <a:spcPts val="1200"/>
              </a:spcBef>
              <a:spcAft>
                <a:spcPts val="300"/>
              </a:spcAft>
            </a:pPr>
            <a:r>
              <a:rPr lang="en-US" sz="1600" dirty="0"/>
              <a:t>A </a:t>
            </a:r>
            <a:r>
              <a:rPr lang="en-US" sz="1600" b="1" dirty="0"/>
              <a:t>template of a tender document </a:t>
            </a:r>
            <a:r>
              <a:rPr lang="en-US" sz="1600" dirty="0"/>
              <a:t>for the procurement of the energy efficiency </a:t>
            </a:r>
            <a:r>
              <a:rPr lang="en-US" sz="1600" b="1" dirty="0"/>
              <a:t>interventions design </a:t>
            </a:r>
            <a:r>
              <a:rPr lang="en-US" sz="1600" dirty="0"/>
              <a:t>that includes terms facilitating both the award of public grants and private financing</a:t>
            </a:r>
          </a:p>
          <a:p>
            <a:pPr>
              <a:spcBef>
                <a:spcPts val="1200"/>
              </a:spcBef>
              <a:spcAft>
                <a:spcPts val="300"/>
              </a:spcAft>
            </a:pPr>
            <a:r>
              <a:rPr lang="en-US" sz="1600" dirty="0"/>
              <a:t>An </a:t>
            </a:r>
            <a:r>
              <a:rPr lang="en-US" sz="1600" b="1" dirty="0"/>
              <a:t>economic assessment tool </a:t>
            </a:r>
            <a:r>
              <a:rPr lang="en-US" sz="1600" dirty="0"/>
              <a:t>that also guides the formulation of a financing plan with assumptions acceptable by the financing entities</a:t>
            </a:r>
          </a:p>
          <a:p>
            <a:pPr>
              <a:spcBef>
                <a:spcPts val="1200"/>
              </a:spcBef>
              <a:spcAft>
                <a:spcPts val="300"/>
              </a:spcAft>
            </a:pPr>
            <a:r>
              <a:rPr lang="en-US" sz="1600" dirty="0"/>
              <a:t>Cooperation with the Public Consignments Deposits and Loans Fund to </a:t>
            </a:r>
            <a:r>
              <a:rPr lang="en-US" sz="1600" b="1" dirty="0"/>
              <a:t>provide guarantee of payments </a:t>
            </a:r>
            <a:r>
              <a:rPr lang="en-US" sz="1600" dirty="0"/>
              <a:t>to the ESCOs during the whole energy performance contract duration </a:t>
            </a:r>
          </a:p>
          <a:p>
            <a:pPr lvl="1"/>
            <a:r>
              <a:rPr lang="en-US" sz="1600" b="1" dirty="0"/>
              <a:t>The Fund is empowered to do so by Law</a:t>
            </a:r>
            <a:r>
              <a:rPr lang="en-US" sz="1600" b="1" dirty="0">
                <a:solidFill>
                  <a:srgbClr val="FF0000"/>
                </a:solidFill>
              </a:rPr>
              <a:t> </a:t>
            </a:r>
            <a:r>
              <a:rPr lang="en-US" sz="1600" b="1" dirty="0"/>
              <a:t>4643/2019, article28, </a:t>
            </a:r>
            <a:r>
              <a:rPr lang="en-US" sz="1600" dirty="0"/>
              <a:t>but currently, only for a specific financing instrument with funds from the Public Investment Fund and EIB</a:t>
            </a:r>
          </a:p>
          <a:p>
            <a:pPr lvl="1"/>
            <a:r>
              <a:rPr lang="en-US" sz="1600" dirty="0"/>
              <a:t>It will potentially be extended, in the future, to cover all municipal EPC projects</a:t>
            </a:r>
          </a:p>
          <a:p>
            <a:pPr>
              <a:spcBef>
                <a:spcPts val="1200"/>
              </a:spcBef>
              <a:spcAft>
                <a:spcPts val="300"/>
              </a:spcAft>
            </a:pPr>
            <a:r>
              <a:rPr lang="en-US" sz="1600" b="1" dirty="0"/>
              <a:t>Templates of tender documents and contracts </a:t>
            </a:r>
            <a:r>
              <a:rPr lang="en-US" sz="1600" dirty="0"/>
              <a:t>for the implementation of the investments with EPC and mixed financing </a:t>
            </a:r>
          </a:p>
          <a:p>
            <a:endParaRPr lang="en-US" dirty="0"/>
          </a:p>
          <a:p>
            <a:pPr lvl="1"/>
            <a:endParaRPr lang="en-US" sz="1600" dirty="0"/>
          </a:p>
          <a:p>
            <a:pPr marL="0" indent="0">
              <a:buNone/>
            </a:pPr>
            <a:endParaRPr lang="en-US" dirty="0"/>
          </a:p>
          <a:p>
            <a:endParaRPr lang="en-US" dirty="0"/>
          </a:p>
        </p:txBody>
      </p:sp>
      <p:sp>
        <p:nvSpPr>
          <p:cNvPr id="4" name="Footer Placeholder 3"/>
          <p:cNvSpPr>
            <a:spLocks noGrp="1"/>
          </p:cNvSpPr>
          <p:nvPr>
            <p:ph type="ftr" sz="quarter" idx="11"/>
          </p:nvPr>
        </p:nvSpPr>
        <p:spPr/>
        <p:txBody>
          <a:bodyPr/>
          <a:lstStyle/>
          <a:p>
            <a:r>
              <a:rPr lang="en-US"/>
              <a:t>ProDeSA</a:t>
            </a:r>
          </a:p>
          <a:p>
            <a:r>
              <a:rPr lang="en-US" sz="700"/>
              <a:t>Energy Efficiency Project Development for South Attica</a:t>
            </a:r>
            <a:endParaRPr lang="el-GR" sz="700" dirty="0"/>
          </a:p>
        </p:txBody>
      </p:sp>
    </p:spTree>
    <p:extLst>
      <p:ext uri="{BB962C8B-B14F-4D97-AF65-F5344CB8AC3E}">
        <p14:creationId xmlns:p14="http://schemas.microsoft.com/office/powerpoint/2010/main" val="682241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2000" dirty="0"/>
              <a:t>ESCOs and Energy Performance Contracting (EPC) is one of </a:t>
            </a:r>
            <a:r>
              <a:rPr lang="en-US" sz="2000" b="1" dirty="0"/>
              <a:t>the main pillars </a:t>
            </a:r>
            <a:r>
              <a:rPr lang="en-US" sz="2000" dirty="0"/>
              <a:t>of the financing sources brought together in the PRODESA project</a:t>
            </a:r>
            <a:endParaRPr lang="el-GR" sz="2000" dirty="0"/>
          </a:p>
        </p:txBody>
      </p:sp>
      <p:sp>
        <p:nvSpPr>
          <p:cNvPr id="4" name="Footer Placeholder 3"/>
          <p:cNvSpPr>
            <a:spLocks noGrp="1"/>
          </p:cNvSpPr>
          <p:nvPr>
            <p:ph type="ftr" sz="quarter" idx="11"/>
          </p:nvPr>
        </p:nvSpPr>
        <p:spPr/>
        <p:txBody>
          <a:bodyPr/>
          <a:lstStyle/>
          <a:p>
            <a:r>
              <a:rPr lang="en-US" dirty="0" err="1"/>
              <a:t>ProDeSA</a:t>
            </a:r>
            <a:r>
              <a:rPr lang="en-US" dirty="0"/>
              <a:t> </a:t>
            </a:r>
            <a:br>
              <a:rPr lang="en-US" dirty="0"/>
            </a:br>
            <a:r>
              <a:rPr lang="en-US" sz="700" dirty="0"/>
              <a:t>Energy Efficiency Project Development for South Attica</a:t>
            </a:r>
            <a:endParaRPr lang="el-GR" sz="700" dirty="0"/>
          </a:p>
        </p:txBody>
      </p:sp>
    </p:spTree>
    <p:extLst>
      <p:ext uri="{BB962C8B-B14F-4D97-AF65-F5344CB8AC3E}">
        <p14:creationId xmlns:p14="http://schemas.microsoft.com/office/powerpoint/2010/main" val="583719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EPC and ESCO </a:t>
            </a:r>
            <a:r>
              <a:rPr lang="en-US" dirty="0"/>
              <a:t>Market in Greece</a:t>
            </a:r>
            <a:endParaRPr lang="el-GR" sz="3200" dirty="0"/>
          </a:p>
        </p:txBody>
      </p:sp>
      <p:sp>
        <p:nvSpPr>
          <p:cNvPr id="3" name="Content Placeholder 2"/>
          <p:cNvSpPr>
            <a:spLocks noGrp="1"/>
          </p:cNvSpPr>
          <p:nvPr>
            <p:ph idx="1"/>
          </p:nvPr>
        </p:nvSpPr>
        <p:spPr/>
        <p:txBody>
          <a:bodyPr>
            <a:normAutofit fontScale="92500" lnSpcReduction="20000"/>
          </a:bodyPr>
          <a:lstStyle/>
          <a:p>
            <a:pPr marL="0" indent="0">
              <a:lnSpc>
                <a:spcPct val="120000"/>
              </a:lnSpc>
              <a:buNone/>
            </a:pPr>
            <a:r>
              <a:rPr lang="en-US" sz="2400" dirty="0"/>
              <a:t>ESCOs and Energy Performance Contracting (EPC) is one of </a:t>
            </a:r>
            <a:r>
              <a:rPr lang="en-US" sz="2400" b="1" dirty="0"/>
              <a:t>the main pillars </a:t>
            </a:r>
            <a:r>
              <a:rPr lang="en-US" sz="2400" dirty="0"/>
              <a:t>of the financing sources brought together in the PRODESA project</a:t>
            </a:r>
          </a:p>
          <a:p>
            <a:pPr marL="0" indent="0">
              <a:lnSpc>
                <a:spcPct val="120000"/>
              </a:lnSpc>
              <a:buNone/>
            </a:pPr>
            <a:endParaRPr lang="en-US" sz="2400" dirty="0"/>
          </a:p>
          <a:p>
            <a:pPr marL="0" indent="0">
              <a:lnSpc>
                <a:spcPct val="120000"/>
              </a:lnSpc>
              <a:buNone/>
            </a:pPr>
            <a:r>
              <a:rPr lang="en-US" sz="2400" dirty="0"/>
              <a:t>The ESCO market in Greece</a:t>
            </a:r>
            <a:endParaRPr lang="en-US" sz="2200" dirty="0"/>
          </a:p>
          <a:p>
            <a:pPr>
              <a:lnSpc>
                <a:spcPct val="120000"/>
              </a:lnSpc>
            </a:pPr>
            <a:r>
              <a:rPr lang="en-US" sz="2200" dirty="0"/>
              <a:t>Market is still in </a:t>
            </a:r>
            <a:r>
              <a:rPr lang="en-US" sz="2200" b="1" dirty="0"/>
              <a:t>an early stage</a:t>
            </a:r>
          </a:p>
          <a:p>
            <a:pPr>
              <a:lnSpc>
                <a:spcPct val="120000"/>
              </a:lnSpc>
            </a:pPr>
            <a:r>
              <a:rPr lang="en-US" sz="2200" dirty="0"/>
              <a:t>Many companies are registered as ESCOs, but </a:t>
            </a:r>
            <a:r>
              <a:rPr lang="en-US" sz="2200" b="1" dirty="0"/>
              <a:t>only few EPC projects</a:t>
            </a:r>
            <a:r>
              <a:rPr lang="en-US" sz="2200" dirty="0"/>
              <a:t> have actually been implemented </a:t>
            </a:r>
            <a:r>
              <a:rPr lang="en-US" sz="2200" b="1" dirty="0"/>
              <a:t>only in the private sector </a:t>
            </a:r>
            <a:r>
              <a:rPr lang="en-US" sz="2200" dirty="0"/>
              <a:t>(i.e. tertiary and industry) </a:t>
            </a:r>
          </a:p>
          <a:p>
            <a:pPr>
              <a:lnSpc>
                <a:spcPct val="120000"/>
              </a:lnSpc>
            </a:pPr>
            <a:r>
              <a:rPr lang="en-US" sz="2200" dirty="0"/>
              <a:t>Especially in the public building sector some attempts have been made in the past, but implementation of EPCs </a:t>
            </a:r>
            <a:r>
              <a:rPr lang="en-US" sz="2200" b="1" dirty="0"/>
              <a:t>has not been deployed yet</a:t>
            </a:r>
            <a:r>
              <a:rPr lang="en-US" sz="2200" dirty="0"/>
              <a:t> </a:t>
            </a:r>
          </a:p>
          <a:p>
            <a:pPr>
              <a:lnSpc>
                <a:spcPct val="120000"/>
              </a:lnSpc>
            </a:pPr>
            <a:r>
              <a:rPr lang="en-US" sz="2200" dirty="0"/>
              <a:t> Only recently there are few examples in street lighting projects</a:t>
            </a:r>
          </a:p>
        </p:txBody>
      </p:sp>
      <p:sp>
        <p:nvSpPr>
          <p:cNvPr id="4" name="Footer Placeholder 3"/>
          <p:cNvSpPr>
            <a:spLocks noGrp="1"/>
          </p:cNvSpPr>
          <p:nvPr>
            <p:ph type="ftr" sz="quarter" idx="11"/>
          </p:nvPr>
        </p:nvSpPr>
        <p:spPr/>
        <p:txBody>
          <a:bodyPr/>
          <a:lstStyle/>
          <a:p>
            <a:r>
              <a:rPr lang="en-US"/>
              <a:t>ProDeSA</a:t>
            </a:r>
          </a:p>
          <a:p>
            <a:r>
              <a:rPr lang="en-US" sz="700"/>
              <a:t>Energy Efficiency Project Development for South Attica</a:t>
            </a:r>
            <a:endParaRPr lang="el-GR" sz="700" dirty="0"/>
          </a:p>
        </p:txBody>
      </p:sp>
    </p:spTree>
    <p:extLst>
      <p:ext uri="{BB962C8B-B14F-4D97-AF65-F5344CB8AC3E}">
        <p14:creationId xmlns:p14="http://schemas.microsoft.com/office/powerpoint/2010/main" val="4080545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ESCO Dialogue</a:t>
            </a:r>
            <a:endParaRPr lang="el-GR" dirty="0"/>
          </a:p>
        </p:txBody>
      </p:sp>
      <p:sp>
        <p:nvSpPr>
          <p:cNvPr id="4" name="Footer Placeholder 3"/>
          <p:cNvSpPr>
            <a:spLocks noGrp="1"/>
          </p:cNvSpPr>
          <p:nvPr>
            <p:ph type="ftr" sz="quarter" idx="11"/>
          </p:nvPr>
        </p:nvSpPr>
        <p:spPr/>
        <p:txBody>
          <a:bodyPr/>
          <a:lstStyle/>
          <a:p>
            <a:r>
              <a:rPr lang="en-US"/>
              <a:t>ProDeSA</a:t>
            </a:r>
          </a:p>
          <a:p>
            <a:r>
              <a:rPr lang="en-US" sz="700"/>
              <a:t>Energy Efficiency Project Development for South Attica</a:t>
            </a:r>
            <a:endParaRPr lang="el-GR" sz="700" dirty="0"/>
          </a:p>
        </p:txBody>
      </p:sp>
      <p:grpSp>
        <p:nvGrpSpPr>
          <p:cNvPr id="11" name="Group 10"/>
          <p:cNvGrpSpPr/>
          <p:nvPr/>
        </p:nvGrpSpPr>
        <p:grpSpPr>
          <a:xfrm>
            <a:off x="5777807" y="2018065"/>
            <a:ext cx="2917306" cy="3967780"/>
            <a:chOff x="1474124" y="1499717"/>
            <a:chExt cx="5400040" cy="4323733"/>
          </a:xfrm>
        </p:grpSpPr>
        <p:graphicFrame>
          <p:nvGraphicFramePr>
            <p:cNvPr id="5" name="Diagram 4"/>
            <p:cNvGraphicFramePr/>
            <p:nvPr/>
          </p:nvGraphicFramePr>
          <p:xfrm>
            <a:off x="1474124" y="1499717"/>
            <a:ext cx="5400040" cy="31502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own Arrow 5"/>
            <p:cNvSpPr/>
            <p:nvPr/>
          </p:nvSpPr>
          <p:spPr>
            <a:xfrm>
              <a:off x="4543713" y="4744633"/>
              <a:ext cx="569595" cy="688340"/>
            </a:xfrm>
            <a:prstGeom prst="down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sp>
          <p:nvSpPr>
            <p:cNvPr id="7" name="Text Box 2"/>
            <p:cNvSpPr txBox="1">
              <a:spLocks noChangeArrowheads="1"/>
            </p:cNvSpPr>
            <p:nvPr/>
          </p:nvSpPr>
          <p:spPr bwMode="auto">
            <a:xfrm>
              <a:off x="3366424" y="5538371"/>
              <a:ext cx="2924175" cy="285079"/>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l-GR" sz="1100" b="0"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Conclusions</a:t>
              </a:r>
              <a:endParaRPr kumimoji="0" lang="en-GB" altLang="el-GR" sz="1800" b="0" i="0" u="none" strike="noStrike" cap="none" normalizeH="0" baseline="0" dirty="0">
                <a:ln>
                  <a:noFill/>
                </a:ln>
                <a:solidFill>
                  <a:schemeClr val="tx1"/>
                </a:solidFill>
                <a:effectLst/>
                <a:latin typeface="Arial" panose="020B0604020202020204" pitchFamily="34" charset="0"/>
              </a:endParaRPr>
            </a:p>
          </p:txBody>
        </p:sp>
      </p:grpSp>
      <p:sp>
        <p:nvSpPr>
          <p:cNvPr id="8" name="Rectangle 4"/>
          <p:cNvSpPr>
            <a:spLocks noChangeArrowheads="1"/>
          </p:cNvSpPr>
          <p:nvPr/>
        </p:nvSpPr>
        <p:spPr bwMode="auto">
          <a:xfrm>
            <a:off x="186953" y="1179701"/>
            <a:ext cx="850816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n-GB" sz="1400" b="1" dirty="0">
                <a:solidFill>
                  <a:srgbClr val="627B8B"/>
                </a:solidFill>
                <a:latin typeface="Verdana" panose="020B0604030504040204" pitchFamily="34" charset="0"/>
                <a:ea typeface="Verdana" panose="020B0604030504040204" pitchFamily="34" charset="0"/>
                <a:cs typeface="Verdana" panose="020B0604030504040204" pitchFamily="34" charset="0"/>
              </a:rPr>
              <a:t>WHY:</a:t>
            </a:r>
          </a:p>
          <a:p>
            <a:pPr algn="just"/>
            <a:r>
              <a:rPr lang="en-GB" sz="1400" dirty="0">
                <a:solidFill>
                  <a:srgbClr val="627B8B"/>
                </a:solidFill>
                <a:latin typeface="Verdana" panose="020B0604030504040204" pitchFamily="34" charset="0"/>
                <a:ea typeface="Verdana" panose="020B0604030504040204" pitchFamily="34" charset="0"/>
                <a:cs typeface="Verdana" panose="020B0604030504040204" pitchFamily="34" charset="0"/>
              </a:rPr>
              <a:t>- Establish a communication line &amp; understand difficulties from both sides in implementing EPC in the public sector</a:t>
            </a:r>
            <a:r>
              <a:rPr lang="el-GR" sz="1400" dirty="0">
                <a:solidFill>
                  <a:srgbClr val="627B8B"/>
                </a:solidFill>
                <a:latin typeface="Verdana" panose="020B0604030504040204" pitchFamily="34" charset="0"/>
                <a:ea typeface="Verdana" panose="020B0604030504040204" pitchFamily="34" charset="0"/>
                <a:cs typeface="Verdana" panose="020B0604030504040204" pitchFamily="34" charset="0"/>
              </a:rPr>
              <a:t> </a:t>
            </a:r>
          </a:p>
        </p:txBody>
      </p:sp>
      <p:sp>
        <p:nvSpPr>
          <p:cNvPr id="9" name="Rectangle 5"/>
          <p:cNvSpPr>
            <a:spLocks noChangeArrowheads="1"/>
          </p:cNvSpPr>
          <p:nvPr/>
        </p:nvSpPr>
        <p:spPr bwMode="auto">
          <a:xfrm>
            <a:off x="967047" y="466394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10" name="Rectangle 7"/>
          <p:cNvSpPr>
            <a:spLocks noChangeArrowheads="1"/>
          </p:cNvSpPr>
          <p:nvPr/>
        </p:nvSpPr>
        <p:spPr bwMode="auto">
          <a:xfrm>
            <a:off x="967047" y="466394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8528" tIns="457056"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l-GR" sz="1800" b="0" i="0" u="none" strike="noStrike" cap="none" normalizeH="0" baseline="0">
              <a:ln>
                <a:noFill/>
              </a:ln>
              <a:solidFill>
                <a:schemeClr val="tx1"/>
              </a:solidFill>
              <a:effectLst/>
              <a:latin typeface="Arial" panose="020B0604020202020204" pitchFamily="34" charset="0"/>
            </a:endParaRPr>
          </a:p>
        </p:txBody>
      </p:sp>
      <p:sp>
        <p:nvSpPr>
          <p:cNvPr id="12" name="Content Placeholder 2"/>
          <p:cNvSpPr>
            <a:spLocks noGrp="1"/>
          </p:cNvSpPr>
          <p:nvPr>
            <p:ph idx="1"/>
          </p:nvPr>
        </p:nvSpPr>
        <p:spPr>
          <a:xfrm>
            <a:off x="186952" y="1815842"/>
            <a:ext cx="5972547" cy="4915158"/>
          </a:xfrm>
        </p:spPr>
        <p:txBody>
          <a:bodyPr>
            <a:normAutofit fontScale="85000" lnSpcReduction="20000"/>
          </a:bodyPr>
          <a:lstStyle/>
          <a:p>
            <a:pPr marL="0" lvl="0" indent="0" algn="just">
              <a:buNone/>
            </a:pPr>
            <a:r>
              <a:rPr lang="en-US" sz="1600" b="1" dirty="0"/>
              <a:t>WHO</a:t>
            </a:r>
            <a:r>
              <a:rPr lang="el-GR" sz="1600" b="1" dirty="0"/>
              <a:t>:</a:t>
            </a:r>
          </a:p>
          <a:p>
            <a:pPr lvl="0">
              <a:spcBef>
                <a:spcPts val="600"/>
              </a:spcBef>
              <a:buFontTx/>
              <a:buChar char="-"/>
              <a:defRPr/>
            </a:pPr>
            <a:r>
              <a:rPr lang="en-GB" sz="1600" dirty="0"/>
              <a:t>Participating Municipalities</a:t>
            </a:r>
          </a:p>
          <a:p>
            <a:pPr lvl="0">
              <a:spcBef>
                <a:spcPts val="600"/>
              </a:spcBef>
              <a:buFontTx/>
              <a:buChar char="-"/>
              <a:defRPr/>
            </a:pPr>
            <a:r>
              <a:rPr lang="en-GB" sz="1600" dirty="0"/>
              <a:t>ESCO companies</a:t>
            </a:r>
          </a:p>
          <a:p>
            <a:pPr lvl="0">
              <a:spcBef>
                <a:spcPts val="600"/>
              </a:spcBef>
              <a:buFontTx/>
              <a:buChar char="-"/>
              <a:defRPr/>
            </a:pPr>
            <a:r>
              <a:rPr lang="en-GB" sz="1600" dirty="0"/>
              <a:t>Financial institutions</a:t>
            </a:r>
          </a:p>
          <a:p>
            <a:pPr lvl="0">
              <a:spcBef>
                <a:spcPts val="600"/>
              </a:spcBef>
              <a:buFontTx/>
              <a:buChar char="-"/>
              <a:defRPr/>
            </a:pPr>
            <a:r>
              <a:rPr lang="en-GB" sz="1600" dirty="0"/>
              <a:t>Directorate of Energy Policy and Energy Efficiency of the Ministry of Environment &amp; Energy (YPEN)</a:t>
            </a:r>
          </a:p>
          <a:p>
            <a:pPr marL="0" indent="0" algn="just">
              <a:buNone/>
            </a:pPr>
            <a:r>
              <a:rPr lang="en-US" sz="1600" b="1" dirty="0"/>
              <a:t>WHAT</a:t>
            </a:r>
            <a:r>
              <a:rPr lang="el-GR" sz="1600" b="1" dirty="0"/>
              <a:t>:</a:t>
            </a:r>
          </a:p>
          <a:p>
            <a:pPr>
              <a:spcBef>
                <a:spcPts val="600"/>
              </a:spcBef>
              <a:buFontTx/>
              <a:buChar char="-"/>
            </a:pPr>
            <a:r>
              <a:rPr lang="en-GB" sz="1600" dirty="0"/>
              <a:t>Tendering procedures</a:t>
            </a:r>
          </a:p>
          <a:p>
            <a:pPr>
              <a:spcBef>
                <a:spcPts val="600"/>
              </a:spcBef>
              <a:buFontTx/>
              <a:buChar char="-"/>
            </a:pPr>
            <a:r>
              <a:rPr lang="en-GB" sz="1600" dirty="0"/>
              <a:t>EPC model contracts</a:t>
            </a:r>
          </a:p>
          <a:p>
            <a:pPr>
              <a:spcBef>
                <a:spcPts val="600"/>
              </a:spcBef>
              <a:buFontTx/>
              <a:buChar char="-"/>
            </a:pPr>
            <a:r>
              <a:rPr lang="en-GB" sz="1600" dirty="0"/>
              <a:t>Measurement, Monitoring &amp;Verification methods</a:t>
            </a:r>
          </a:p>
          <a:p>
            <a:pPr>
              <a:spcBef>
                <a:spcPts val="600"/>
              </a:spcBef>
              <a:buFontTx/>
              <a:buChar char="-"/>
            </a:pPr>
            <a:r>
              <a:rPr lang="en-GB" sz="1600" dirty="0"/>
              <a:t>Financing models</a:t>
            </a:r>
          </a:p>
          <a:p>
            <a:pPr>
              <a:spcBef>
                <a:spcPts val="600"/>
              </a:spcBef>
              <a:buFontTx/>
              <a:buChar char="-"/>
            </a:pPr>
            <a:r>
              <a:rPr lang="en-GB" sz="1600" dirty="0"/>
              <a:t>Guarantees</a:t>
            </a:r>
            <a:endParaRPr lang="el-GR" sz="1600" dirty="0"/>
          </a:p>
          <a:p>
            <a:pPr marL="0" indent="0">
              <a:buNone/>
            </a:pPr>
            <a:r>
              <a:rPr lang="el-GR" sz="1600" b="1" dirty="0"/>
              <a:t>2018</a:t>
            </a:r>
            <a:r>
              <a:rPr lang="el-GR" sz="1600" b="1" dirty="0">
                <a:sym typeface="Wingdings" panose="05000000000000000000" pitchFamily="2" charset="2"/>
              </a:rPr>
              <a:t> </a:t>
            </a:r>
            <a:r>
              <a:rPr lang="en-US" sz="1600" b="1" dirty="0">
                <a:sym typeface="Wingdings" panose="05000000000000000000" pitchFamily="2" charset="2"/>
              </a:rPr>
              <a:t>1</a:t>
            </a:r>
            <a:r>
              <a:rPr lang="en-US" sz="1600" b="1" baseline="30000" dirty="0">
                <a:sym typeface="Wingdings" panose="05000000000000000000" pitchFamily="2" charset="2"/>
              </a:rPr>
              <a:t>st</a:t>
            </a:r>
            <a:r>
              <a:rPr lang="en-US" sz="1600" b="1" dirty="0">
                <a:sym typeface="Wingdings" panose="05000000000000000000" pitchFamily="2" charset="2"/>
              </a:rPr>
              <a:t> Dialogue</a:t>
            </a:r>
            <a:r>
              <a:rPr lang="el-GR" sz="1600" b="1" dirty="0">
                <a:sym typeface="Wingdings" panose="05000000000000000000" pitchFamily="2" charset="2"/>
              </a:rPr>
              <a:t> – </a:t>
            </a:r>
            <a:r>
              <a:rPr lang="en-US" sz="1600" b="1" dirty="0">
                <a:sym typeface="Wingdings" panose="05000000000000000000" pitchFamily="2" charset="2"/>
              </a:rPr>
              <a:t>Generic Dialogue</a:t>
            </a:r>
            <a:r>
              <a:rPr lang="el-GR" sz="1600" dirty="0">
                <a:sym typeface="Wingdings" panose="05000000000000000000" pitchFamily="2" charset="2"/>
              </a:rPr>
              <a:t>: </a:t>
            </a:r>
            <a:r>
              <a:rPr lang="en-US" sz="1600" dirty="0"/>
              <a:t>Set all the different approaches under discussion and obtained the point of view of stakeholders on the different topics</a:t>
            </a:r>
          </a:p>
          <a:p>
            <a:pPr marL="0" indent="0" algn="just">
              <a:buNone/>
            </a:pPr>
            <a:r>
              <a:rPr lang="el-GR" sz="1600" b="1" dirty="0">
                <a:sym typeface="Wingdings" panose="05000000000000000000" pitchFamily="2" charset="2"/>
              </a:rPr>
              <a:t>2019 </a:t>
            </a:r>
            <a:r>
              <a:rPr lang="en-US" sz="1600" b="1" dirty="0">
                <a:sym typeface="Wingdings" panose="05000000000000000000" pitchFamily="2" charset="2"/>
              </a:rPr>
              <a:t>2</a:t>
            </a:r>
            <a:r>
              <a:rPr lang="en-US" sz="1600" b="1" baseline="30000" dirty="0">
                <a:sym typeface="Wingdings" panose="05000000000000000000" pitchFamily="2" charset="2"/>
              </a:rPr>
              <a:t>nd</a:t>
            </a:r>
            <a:r>
              <a:rPr lang="en-US" sz="1600" b="1" dirty="0">
                <a:sym typeface="Wingdings" panose="05000000000000000000" pitchFamily="2" charset="2"/>
              </a:rPr>
              <a:t> Dialogue</a:t>
            </a:r>
            <a:r>
              <a:rPr lang="el-GR" sz="1600" b="1" dirty="0">
                <a:sym typeface="Wingdings" panose="05000000000000000000" pitchFamily="2" charset="2"/>
              </a:rPr>
              <a:t> </a:t>
            </a:r>
            <a:r>
              <a:rPr lang="el-GR" sz="1600" dirty="0">
                <a:sym typeface="Wingdings" panose="05000000000000000000" pitchFamily="2" charset="2"/>
              </a:rPr>
              <a:t>- </a:t>
            </a:r>
            <a:r>
              <a:rPr lang="en-US" sz="1600" b="1" dirty="0"/>
              <a:t>a focused Dialogue</a:t>
            </a:r>
            <a:r>
              <a:rPr lang="en-US" sz="1600" dirty="0"/>
              <a:t> </a:t>
            </a:r>
            <a:r>
              <a:rPr lang="el-GR" sz="1600" dirty="0">
                <a:sym typeface="Wingdings" panose="05000000000000000000" pitchFamily="2" charset="2"/>
              </a:rPr>
              <a:t>: </a:t>
            </a:r>
            <a:r>
              <a:rPr lang="en-US" sz="1600" dirty="0"/>
              <a:t>A specific approach was then set to discussion with the market and their point of view was obtained.</a:t>
            </a:r>
            <a:endParaRPr lang="el-GR" sz="1600" dirty="0"/>
          </a:p>
          <a:p>
            <a:pPr marL="0" indent="0">
              <a:buNone/>
            </a:pPr>
            <a:r>
              <a:rPr lang="en-US" sz="1600" dirty="0">
                <a:hlinkClick r:id="rId8"/>
              </a:rPr>
              <a:t>https://www.prodesa.eu/downloads/?lang=en</a:t>
            </a:r>
            <a:endParaRPr lang="el-GR" dirty="0"/>
          </a:p>
        </p:txBody>
      </p:sp>
    </p:spTree>
    <p:extLst>
      <p:ext uri="{BB962C8B-B14F-4D97-AF65-F5344CB8AC3E}">
        <p14:creationId xmlns:p14="http://schemas.microsoft.com/office/powerpoint/2010/main" val="783950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The approach followed in PRODESA</a:t>
            </a:r>
            <a:endParaRPr lang="el-GR" sz="3200" dirty="0"/>
          </a:p>
        </p:txBody>
      </p:sp>
      <p:sp>
        <p:nvSpPr>
          <p:cNvPr id="3" name="Content Placeholder 2"/>
          <p:cNvSpPr>
            <a:spLocks noGrp="1"/>
          </p:cNvSpPr>
          <p:nvPr>
            <p:ph idx="1"/>
          </p:nvPr>
        </p:nvSpPr>
        <p:spPr>
          <a:xfrm>
            <a:off x="0" y="1197000"/>
            <a:ext cx="9144000" cy="5184000"/>
          </a:xfrm>
        </p:spPr>
        <p:txBody>
          <a:bodyPr>
            <a:normAutofit fontScale="47500" lnSpcReduction="20000"/>
          </a:bodyPr>
          <a:lstStyle/>
          <a:p>
            <a:pPr marL="0" indent="0">
              <a:buNone/>
            </a:pPr>
            <a:r>
              <a:rPr lang="en-US" sz="3400" dirty="0"/>
              <a:t>One-step procedure </a:t>
            </a:r>
            <a:r>
              <a:rPr lang="en-US" sz="3400" b="1" dirty="0"/>
              <a:t>Vs</a:t>
            </a:r>
            <a:r>
              <a:rPr lang="en-US" sz="3400" dirty="0"/>
              <a:t> two-step procedure</a:t>
            </a:r>
          </a:p>
          <a:p>
            <a:pPr marL="0" indent="0">
              <a:buNone/>
            </a:pPr>
            <a:r>
              <a:rPr lang="en-US" sz="3400" dirty="0"/>
              <a:t>In the PRODESA project, the contracting Authority has specified the baseline consumption and the energy efficiency measures and has carried out the design before initiating the procurement procedure.</a:t>
            </a:r>
          </a:p>
          <a:p>
            <a:pPr marL="0" indent="0">
              <a:buNone/>
            </a:pPr>
            <a:r>
              <a:rPr lang="en-US" sz="2900" b="1" dirty="0"/>
              <a:t>Buildings</a:t>
            </a:r>
          </a:p>
          <a:p>
            <a:r>
              <a:rPr lang="en-US" sz="3400" dirty="0"/>
              <a:t>Open procedure (one-step procedure)</a:t>
            </a:r>
          </a:p>
          <a:p>
            <a:r>
              <a:rPr lang="en-US" sz="3400" dirty="0"/>
              <a:t>Mixed contract of supply, services and works</a:t>
            </a:r>
          </a:p>
          <a:p>
            <a:r>
              <a:rPr lang="en-US" sz="3400" dirty="0"/>
              <a:t>Award criteria based on the most economically advantageous tender (not based on price only, but takin into account weighting factors attributed to the technical aspects of each intervention)</a:t>
            </a:r>
          </a:p>
          <a:p>
            <a:pPr marL="0" indent="0">
              <a:buNone/>
            </a:pPr>
            <a:endParaRPr lang="en-US" dirty="0"/>
          </a:p>
          <a:p>
            <a:pPr marL="0" indent="0">
              <a:buNone/>
            </a:pPr>
            <a:r>
              <a:rPr lang="en-US" sz="3400" b="1" dirty="0"/>
              <a:t>Street-lighting</a:t>
            </a:r>
          </a:p>
          <a:p>
            <a:r>
              <a:rPr lang="en-US" sz="3400" dirty="0"/>
              <a:t>Mixed contract of supply &amp; services</a:t>
            </a:r>
          </a:p>
          <a:p>
            <a:pPr marL="0" indent="0" algn="just">
              <a:buNone/>
            </a:pPr>
            <a:endParaRPr lang="en-US" dirty="0"/>
          </a:p>
          <a:p>
            <a:pPr marL="0" indent="0" algn="just">
              <a:buNone/>
            </a:pPr>
            <a:r>
              <a:rPr lang="en-US" sz="3400" b="1" dirty="0"/>
              <a:t>For replication</a:t>
            </a:r>
          </a:p>
          <a:p>
            <a:pPr marL="0" indent="0" algn="just">
              <a:buNone/>
            </a:pPr>
            <a:r>
              <a:rPr lang="en-US" sz="3400" dirty="0"/>
              <a:t>In cases where the Authority doesn’t have the means to perform such a preliminary work, the specification and design should be lead by the ESCO by utilizing a two</a:t>
            </a:r>
            <a:r>
              <a:rPr lang="el-GR" sz="3400" dirty="0"/>
              <a:t>-</a:t>
            </a:r>
            <a:r>
              <a:rPr lang="en-US" sz="3400" dirty="0"/>
              <a:t>step procedure, e.g. a competitive dialogue.</a:t>
            </a:r>
          </a:p>
          <a:p>
            <a:endParaRPr lang="en-US" b="1" dirty="0"/>
          </a:p>
        </p:txBody>
      </p:sp>
      <p:sp>
        <p:nvSpPr>
          <p:cNvPr id="4" name="Footer Placeholder 3"/>
          <p:cNvSpPr>
            <a:spLocks noGrp="1"/>
          </p:cNvSpPr>
          <p:nvPr>
            <p:ph type="ftr" sz="quarter" idx="11"/>
          </p:nvPr>
        </p:nvSpPr>
        <p:spPr/>
        <p:txBody>
          <a:bodyPr/>
          <a:lstStyle/>
          <a:p>
            <a:r>
              <a:rPr lang="en-US"/>
              <a:t>ProDeSA</a:t>
            </a:r>
          </a:p>
          <a:p>
            <a:r>
              <a:rPr lang="en-US" sz="700"/>
              <a:t>Energy Efficiency Project Development for South Attica</a:t>
            </a:r>
            <a:endParaRPr lang="el-GR" sz="700" dirty="0"/>
          </a:p>
        </p:txBody>
      </p:sp>
    </p:spTree>
    <p:extLst>
      <p:ext uri="{BB962C8B-B14F-4D97-AF65-F5344CB8AC3E}">
        <p14:creationId xmlns:p14="http://schemas.microsoft.com/office/powerpoint/2010/main" val="2255718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PRODESA in a nutshell</a:t>
            </a:r>
            <a:endParaRPr lang="el-GR" sz="2000" dirty="0"/>
          </a:p>
        </p:txBody>
      </p:sp>
      <p:sp>
        <p:nvSpPr>
          <p:cNvPr id="3" name="Content Placeholder 2"/>
          <p:cNvSpPr>
            <a:spLocks noGrp="1"/>
          </p:cNvSpPr>
          <p:nvPr>
            <p:ph sz="half" idx="1"/>
          </p:nvPr>
        </p:nvSpPr>
        <p:spPr>
          <a:xfrm>
            <a:off x="0" y="1226836"/>
            <a:ext cx="4786604" cy="5061997"/>
          </a:xfrm>
        </p:spPr>
        <p:txBody>
          <a:bodyPr>
            <a:normAutofit/>
          </a:bodyPr>
          <a:lstStyle/>
          <a:p>
            <a:pPr marL="0" indent="0">
              <a:spcBef>
                <a:spcPts val="1200"/>
              </a:spcBef>
              <a:spcAft>
                <a:spcPts val="300"/>
              </a:spcAft>
              <a:buNone/>
            </a:pPr>
            <a:r>
              <a:rPr lang="el-GR" sz="1600" b="1" dirty="0">
                <a:solidFill>
                  <a:srgbClr val="263673"/>
                </a:solidFill>
              </a:rPr>
              <a:t>7</a:t>
            </a:r>
            <a:r>
              <a:rPr lang="en-US" sz="1600" b="1" dirty="0">
                <a:solidFill>
                  <a:srgbClr val="263673"/>
                </a:solidFill>
              </a:rPr>
              <a:t> municipalities </a:t>
            </a:r>
            <a:r>
              <a:rPr lang="en-US" sz="1600" dirty="0"/>
              <a:t>located in the metropolitan area of Athens join forces to:</a:t>
            </a:r>
          </a:p>
          <a:p>
            <a:pPr>
              <a:spcBef>
                <a:spcPts val="1200"/>
              </a:spcBef>
            </a:pPr>
            <a:r>
              <a:rPr lang="en-US" sz="1600" b="1" dirty="0"/>
              <a:t>develop</a:t>
            </a:r>
            <a:r>
              <a:rPr lang="en-US" sz="1600" dirty="0"/>
              <a:t> showcase energy efficiency projects of</a:t>
            </a:r>
          </a:p>
          <a:p>
            <a:pPr lvl="1"/>
            <a:r>
              <a:rPr lang="en-US" sz="1400" b="1" dirty="0"/>
              <a:t>20</a:t>
            </a:r>
            <a:r>
              <a:rPr lang="el-GR" sz="1400" b="1" dirty="0"/>
              <a:t>.</a:t>
            </a:r>
            <a:r>
              <a:rPr lang="en-US" sz="1400" b="1" dirty="0"/>
              <a:t>2 m€  </a:t>
            </a:r>
            <a:r>
              <a:rPr lang="en-US" sz="1400" dirty="0"/>
              <a:t>total investment</a:t>
            </a:r>
          </a:p>
          <a:p>
            <a:pPr lvl="1"/>
            <a:r>
              <a:rPr lang="en-US" sz="1400" b="1" dirty="0"/>
              <a:t>116 </a:t>
            </a:r>
            <a:r>
              <a:rPr lang="en-US" sz="1400" dirty="0"/>
              <a:t>municipal buildings</a:t>
            </a:r>
          </a:p>
          <a:p>
            <a:pPr lvl="1"/>
            <a:r>
              <a:rPr lang="en-US" sz="1400" b="1" dirty="0"/>
              <a:t>22,000</a:t>
            </a:r>
            <a:r>
              <a:rPr lang="en-US" sz="1400" dirty="0"/>
              <a:t> luminaires of streetlighting</a:t>
            </a:r>
          </a:p>
          <a:p>
            <a:pPr>
              <a:spcBef>
                <a:spcPts val="1200"/>
              </a:spcBef>
              <a:spcAft>
                <a:spcPts val="200"/>
              </a:spcAft>
            </a:pPr>
            <a:r>
              <a:rPr lang="en-US" sz="1600" b="1" dirty="0"/>
              <a:t>bundle</a:t>
            </a:r>
            <a:r>
              <a:rPr lang="en-US" sz="1600" dirty="0"/>
              <a:t> energy efficiency interventions in larger projects</a:t>
            </a:r>
          </a:p>
          <a:p>
            <a:pPr>
              <a:spcBef>
                <a:spcPts val="1200"/>
              </a:spcBef>
              <a:spcAft>
                <a:spcPts val="200"/>
              </a:spcAft>
            </a:pPr>
            <a:r>
              <a:rPr lang="en-US" sz="1600" b="1" dirty="0"/>
              <a:t>pool</a:t>
            </a:r>
            <a:r>
              <a:rPr lang="en-US" sz="1600" dirty="0"/>
              <a:t> financing resources and leveraging private investments through energy performance contracting</a:t>
            </a:r>
            <a:endParaRPr lang="el-GR" sz="1600" dirty="0"/>
          </a:p>
        </p:txBody>
      </p:sp>
      <p:sp>
        <p:nvSpPr>
          <p:cNvPr id="5" name="Footer Placeholder 4"/>
          <p:cNvSpPr>
            <a:spLocks noGrp="1"/>
          </p:cNvSpPr>
          <p:nvPr>
            <p:ph type="ftr" sz="quarter" idx="11"/>
          </p:nvPr>
        </p:nvSpPr>
        <p:spPr/>
        <p:txBody>
          <a:bodyPr/>
          <a:lstStyle/>
          <a:p>
            <a:r>
              <a:rPr lang="en-US"/>
              <a:t>ProDeSA</a:t>
            </a:r>
          </a:p>
          <a:p>
            <a:r>
              <a:rPr lang="en-US" sz="700"/>
              <a:t>Energy Efficiency Project Development for South Attica</a:t>
            </a:r>
            <a:endParaRPr lang="el-GR" sz="700" dirty="0"/>
          </a:p>
        </p:txBody>
      </p:sp>
      <p:sp>
        <p:nvSpPr>
          <p:cNvPr id="8" name="TextBox 7"/>
          <p:cNvSpPr txBox="1"/>
          <p:nvPr/>
        </p:nvSpPr>
        <p:spPr>
          <a:xfrm>
            <a:off x="4870581" y="5163280"/>
            <a:ext cx="3993500" cy="830997"/>
          </a:xfrm>
          <a:prstGeom prst="rect">
            <a:avLst/>
          </a:prstGeom>
          <a:noFill/>
        </p:spPr>
        <p:txBody>
          <a:bodyPr wrap="square" rtlCol="0">
            <a:spAutoFit/>
          </a:bodyPr>
          <a:lstStyle/>
          <a:p>
            <a:r>
              <a:rPr lang="en-US" sz="1600" dirty="0">
                <a:solidFill>
                  <a:srgbClr val="627B8B"/>
                </a:solidFill>
                <a:latin typeface="Verdana" panose="020B0604030504040204" pitchFamily="34" charset="0"/>
                <a:ea typeface="Verdana" panose="020B0604030504040204" pitchFamily="34" charset="0"/>
                <a:cs typeface="Verdana" panose="020B0604030504040204" pitchFamily="34" charset="0"/>
              </a:rPr>
              <a:t>PRODESA is financed by the ‘Project Development Assistance’ instrument of H2020</a:t>
            </a:r>
          </a:p>
        </p:txBody>
      </p:sp>
      <p:sp>
        <p:nvSpPr>
          <p:cNvPr id="7" name="Content Placeholder 6">
            <a:extLst>
              <a:ext uri="{FF2B5EF4-FFF2-40B4-BE49-F238E27FC236}">
                <a16:creationId xmlns:a16="http://schemas.microsoft.com/office/drawing/2014/main" id="{A4F77C07-86BA-463B-B40C-C25EEDBDE5AA}"/>
              </a:ext>
            </a:extLst>
          </p:cNvPr>
          <p:cNvSpPr>
            <a:spLocks noGrp="1"/>
          </p:cNvSpPr>
          <p:nvPr>
            <p:ph sz="half" idx="2"/>
          </p:nvPr>
        </p:nvSpPr>
        <p:spPr>
          <a:xfrm>
            <a:off x="4730017" y="1582165"/>
            <a:ext cx="3886200" cy="4351338"/>
          </a:xfrm>
        </p:spPr>
        <p:txBody>
          <a:bodyPr/>
          <a:lstStyle/>
          <a:p>
            <a:pPr marL="0" indent="0">
              <a:buNone/>
            </a:pPr>
            <a:endParaRPr lang="en-GB" dirty="0"/>
          </a:p>
        </p:txBody>
      </p:sp>
      <p:pic>
        <p:nvPicPr>
          <p:cNvPr id="9" name="Εικόνα 2">
            <a:extLst>
              <a:ext uri="{FF2B5EF4-FFF2-40B4-BE49-F238E27FC236}">
                <a16:creationId xmlns:a16="http://schemas.microsoft.com/office/drawing/2014/main" id="{40FB0FEC-43C0-4029-AE52-C8ABA7619D4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6604" y="1569163"/>
            <a:ext cx="3829613" cy="3248974"/>
          </a:xfrm>
          <a:prstGeom prst="rect">
            <a:avLst/>
          </a:prstGeom>
          <a:noFill/>
          <a:ln>
            <a:noFill/>
          </a:ln>
        </p:spPr>
      </p:pic>
    </p:spTree>
    <p:extLst>
      <p:ext uri="{BB962C8B-B14F-4D97-AF65-F5344CB8AC3E}">
        <p14:creationId xmlns:p14="http://schemas.microsoft.com/office/powerpoint/2010/main" val="665196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EPC model</a:t>
            </a:r>
            <a:endParaRPr lang="el-GR" sz="3200" dirty="0"/>
          </a:p>
        </p:txBody>
      </p:sp>
      <p:sp>
        <p:nvSpPr>
          <p:cNvPr id="3" name="Content Placeholder 2"/>
          <p:cNvSpPr>
            <a:spLocks noGrp="1"/>
          </p:cNvSpPr>
          <p:nvPr>
            <p:ph idx="1"/>
          </p:nvPr>
        </p:nvSpPr>
        <p:spPr>
          <a:xfrm>
            <a:off x="0" y="908600"/>
            <a:ext cx="9144000" cy="5184000"/>
          </a:xfrm>
        </p:spPr>
        <p:txBody>
          <a:bodyPr>
            <a:noAutofit/>
          </a:bodyPr>
          <a:lstStyle/>
          <a:p>
            <a:pPr marL="0" indent="0">
              <a:buNone/>
            </a:pPr>
            <a:r>
              <a:rPr lang="en-US" sz="1600" dirty="0"/>
              <a:t>Shared savings </a:t>
            </a:r>
            <a:r>
              <a:rPr lang="en-US" sz="1600" b="1" dirty="0"/>
              <a:t>vs</a:t>
            </a:r>
            <a:r>
              <a:rPr lang="en-US" sz="1600" dirty="0"/>
              <a:t> Guaranteed savings model</a:t>
            </a:r>
          </a:p>
          <a:p>
            <a:pPr marL="0" indent="0">
              <a:buNone/>
            </a:pPr>
            <a:r>
              <a:rPr lang="en-US" sz="1600" b="1" dirty="0"/>
              <a:t>Guaranteed level of energy savings </a:t>
            </a:r>
          </a:p>
          <a:p>
            <a:pPr>
              <a:buFontTx/>
              <a:buChar char="-"/>
            </a:pPr>
            <a:r>
              <a:rPr lang="en-US" sz="1600" dirty="0"/>
              <a:t>The ESCO guarantees to achieve a minimum level of energy performance over the duration of the contract</a:t>
            </a:r>
          </a:p>
          <a:p>
            <a:pPr>
              <a:buFontTx/>
              <a:buChar char="-"/>
            </a:pPr>
            <a:r>
              <a:rPr lang="en-US" sz="1600" dirty="0"/>
              <a:t>Savings are determined by means of engineering calculations of baseline and reporting period energy use, based on measured values of specific key performance parameters.</a:t>
            </a:r>
          </a:p>
          <a:p>
            <a:pPr marL="0" indent="0">
              <a:buNone/>
            </a:pPr>
            <a:r>
              <a:rPr lang="en-US" sz="1600" dirty="0"/>
              <a:t>- Energy consumption savings are expressed in kWh but also in monetary terms using an agreed energy price</a:t>
            </a:r>
            <a:endParaRPr lang="el-GR" sz="1600" dirty="0"/>
          </a:p>
          <a:p>
            <a:pPr marL="0" indent="0">
              <a:buNone/>
            </a:pPr>
            <a:r>
              <a:rPr lang="en-US" sz="1600" dirty="0"/>
              <a:t>The EPC makes it clear that the ESCO is responsible for ensuring that the design, construction, installation and performance of the EPC measures (including those specified and designed by the Authority) meet the standards set out in the EPC</a:t>
            </a:r>
          </a:p>
          <a:p>
            <a:pPr marL="0" indent="0">
              <a:buNone/>
            </a:pPr>
            <a:endParaRPr lang="en-US" sz="1600" b="1" dirty="0"/>
          </a:p>
          <a:p>
            <a:pPr marL="0" indent="0">
              <a:buNone/>
            </a:pPr>
            <a:r>
              <a:rPr lang="en-US" sz="1600" b="1" dirty="0"/>
              <a:t>Fixed operational payments </a:t>
            </a:r>
            <a:r>
              <a:rPr lang="en-US" sz="1600" dirty="0"/>
              <a:t>towards the ESCO, given that the guaranteed levels are met (energy savings, RES production)</a:t>
            </a:r>
            <a:r>
              <a:rPr lang="el-GR" sz="1600" dirty="0"/>
              <a:t> </a:t>
            </a:r>
            <a:endParaRPr lang="en-US" sz="1600" dirty="0"/>
          </a:p>
          <a:p>
            <a:pPr marL="0" indent="0">
              <a:buNone/>
            </a:pPr>
            <a:r>
              <a:rPr lang="en-US" sz="1600" b="1" dirty="0"/>
              <a:t>If there is a shortfall in actual achieved savings, </a:t>
            </a:r>
            <a:r>
              <a:rPr lang="en-US" sz="1600" dirty="0"/>
              <a:t>then the ESCO pays the difference between the guaranteed and achieved savings to the Authority </a:t>
            </a:r>
            <a:endParaRPr lang="el-GR" sz="1600" dirty="0"/>
          </a:p>
          <a:p>
            <a:endParaRPr lang="el-GR" sz="1600" dirty="0"/>
          </a:p>
        </p:txBody>
      </p:sp>
      <p:sp>
        <p:nvSpPr>
          <p:cNvPr id="4" name="Footer Placeholder 3"/>
          <p:cNvSpPr>
            <a:spLocks noGrp="1"/>
          </p:cNvSpPr>
          <p:nvPr>
            <p:ph type="ftr" sz="quarter" idx="11"/>
          </p:nvPr>
        </p:nvSpPr>
        <p:spPr/>
        <p:txBody>
          <a:bodyPr/>
          <a:lstStyle/>
          <a:p>
            <a:r>
              <a:rPr lang="en-US"/>
              <a:t>ProDeSA</a:t>
            </a:r>
          </a:p>
          <a:p>
            <a:r>
              <a:rPr lang="en-US" sz="700"/>
              <a:t>Energy Efficiency Project Development for South Attica</a:t>
            </a:r>
            <a:endParaRPr lang="el-GR" sz="700" dirty="0"/>
          </a:p>
        </p:txBody>
      </p:sp>
    </p:spTree>
    <p:extLst>
      <p:ext uri="{BB962C8B-B14F-4D97-AF65-F5344CB8AC3E}">
        <p14:creationId xmlns:p14="http://schemas.microsoft.com/office/powerpoint/2010/main" val="1420148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Prerequisites for contracting authority</a:t>
            </a:r>
            <a:endParaRPr lang="el-GR" sz="3200" dirty="0"/>
          </a:p>
        </p:txBody>
      </p:sp>
      <p:sp>
        <p:nvSpPr>
          <p:cNvPr id="4" name="Footer Placeholder 3"/>
          <p:cNvSpPr>
            <a:spLocks noGrp="1"/>
          </p:cNvSpPr>
          <p:nvPr>
            <p:ph type="ftr" sz="quarter" idx="11"/>
          </p:nvPr>
        </p:nvSpPr>
        <p:spPr/>
        <p:txBody>
          <a:bodyPr/>
          <a:lstStyle/>
          <a:p>
            <a:r>
              <a:rPr lang="en-US"/>
              <a:t>ProDeSA</a:t>
            </a:r>
          </a:p>
          <a:p>
            <a:r>
              <a:rPr lang="en-US" sz="700"/>
              <a:t>Energy Efficiency Project Development for South Attica</a:t>
            </a:r>
            <a:endParaRPr lang="el-GR" sz="700" dirty="0"/>
          </a:p>
        </p:txBody>
      </p:sp>
      <p:sp>
        <p:nvSpPr>
          <p:cNvPr id="5" name="Content Placeholder 2"/>
          <p:cNvSpPr>
            <a:spLocks noGrp="1"/>
          </p:cNvSpPr>
          <p:nvPr>
            <p:ph idx="1"/>
          </p:nvPr>
        </p:nvSpPr>
        <p:spPr/>
        <p:txBody>
          <a:bodyPr>
            <a:normAutofit fontScale="77500" lnSpcReduction="20000"/>
          </a:bodyPr>
          <a:lstStyle/>
          <a:p>
            <a:pPr marL="0" indent="0">
              <a:buNone/>
            </a:pPr>
            <a:r>
              <a:rPr lang="en-US" dirty="0"/>
              <a:t>Set already in public subsidy programs: </a:t>
            </a:r>
          </a:p>
          <a:p>
            <a:r>
              <a:rPr lang="en-US" dirty="0"/>
              <a:t>Clear legal ownership of the buildings</a:t>
            </a:r>
            <a:endParaRPr lang="el-GR" dirty="0"/>
          </a:p>
          <a:p>
            <a:r>
              <a:rPr lang="en-US" dirty="0"/>
              <a:t>Permission documentation depicting the current status of the building (e.g. additions, refurbishment)</a:t>
            </a:r>
          </a:p>
          <a:p>
            <a:r>
              <a:rPr lang="el-GR" dirty="0"/>
              <a:t> </a:t>
            </a:r>
            <a:r>
              <a:rPr lang="en-US" dirty="0"/>
              <a:t>Primary Seismic Control Bulletin, showing adequate seismic capacity </a:t>
            </a:r>
            <a:r>
              <a:rPr lang="el-GR" dirty="0"/>
              <a:t>(</a:t>
            </a:r>
            <a:r>
              <a:rPr lang="en-US" dirty="0"/>
              <a:t>macroscopic inspection of the building) </a:t>
            </a:r>
            <a:endParaRPr lang="el-GR" dirty="0"/>
          </a:p>
          <a:p>
            <a:r>
              <a:rPr lang="en-US" dirty="0"/>
              <a:t>Energy Performance Certificate (energy class of the building)</a:t>
            </a:r>
            <a:endParaRPr lang="el-GR" dirty="0"/>
          </a:p>
          <a:p>
            <a:pPr marL="0" indent="0">
              <a:buNone/>
            </a:pPr>
            <a:r>
              <a:rPr lang="el-GR" dirty="0"/>
              <a:t>	</a:t>
            </a:r>
          </a:p>
          <a:p>
            <a:pPr marL="0" indent="0">
              <a:buNone/>
            </a:pPr>
            <a:r>
              <a:rPr lang="en-US" dirty="0"/>
              <a:t>Additional:</a:t>
            </a:r>
            <a:endParaRPr lang="el-GR" dirty="0"/>
          </a:p>
          <a:p>
            <a:pPr marL="0" indent="0">
              <a:buNone/>
            </a:pPr>
            <a:r>
              <a:rPr lang="el-GR" dirty="0"/>
              <a:t>	</a:t>
            </a:r>
          </a:p>
          <a:p>
            <a:pPr>
              <a:buFont typeface="Wingdings" panose="05000000000000000000" pitchFamily="2" charset="2"/>
              <a:buChar char="Ø"/>
            </a:pPr>
            <a:r>
              <a:rPr lang="en-US" dirty="0"/>
              <a:t>Energy Audit</a:t>
            </a:r>
            <a:r>
              <a:rPr lang="el-GR" dirty="0"/>
              <a:t> (</a:t>
            </a:r>
            <a:r>
              <a:rPr lang="en-US" dirty="0"/>
              <a:t>Baseline consumption</a:t>
            </a:r>
            <a:r>
              <a:rPr lang="el-GR" dirty="0"/>
              <a:t>)</a:t>
            </a:r>
            <a:endParaRPr lang="en-US" dirty="0"/>
          </a:p>
          <a:p>
            <a:pPr>
              <a:buFont typeface="Wingdings" panose="05000000000000000000" pitchFamily="2" charset="2"/>
              <a:buChar char="Ø"/>
            </a:pPr>
            <a:r>
              <a:rPr lang="en-US" dirty="0"/>
              <a:t>Identification of the technical solution and the energy upgrade that will improve the building class level (e.g. from class D to </a:t>
            </a:r>
            <a:r>
              <a:rPr lang="el-GR" dirty="0"/>
              <a:t> </a:t>
            </a:r>
            <a:r>
              <a:rPr lang="en-US" dirty="0"/>
              <a:t>B+)</a:t>
            </a:r>
          </a:p>
          <a:p>
            <a:pPr>
              <a:buFont typeface="Wingdings" panose="05000000000000000000" pitchFamily="2" charset="2"/>
              <a:buChar char="Ø"/>
            </a:pPr>
            <a:r>
              <a:rPr lang="en-US" dirty="0"/>
              <a:t>Identification of the actual energy savings based on real consumption data</a:t>
            </a:r>
            <a:endParaRPr lang="el-GR" dirty="0"/>
          </a:p>
        </p:txBody>
      </p:sp>
    </p:spTree>
    <p:extLst>
      <p:ext uri="{BB962C8B-B14F-4D97-AF65-F5344CB8AC3E}">
        <p14:creationId xmlns:p14="http://schemas.microsoft.com/office/powerpoint/2010/main" val="1721415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Prerequisites for contracting authority</a:t>
            </a:r>
            <a:endParaRPr lang="el-GR" sz="3200" dirty="0"/>
          </a:p>
        </p:txBody>
      </p:sp>
      <p:sp>
        <p:nvSpPr>
          <p:cNvPr id="3" name="Content Placeholder 2"/>
          <p:cNvSpPr>
            <a:spLocks noGrp="1"/>
          </p:cNvSpPr>
          <p:nvPr>
            <p:ph idx="1"/>
          </p:nvPr>
        </p:nvSpPr>
        <p:spPr>
          <a:xfrm>
            <a:off x="0" y="953896"/>
            <a:ext cx="9144000" cy="5877600"/>
          </a:xfrm>
        </p:spPr>
        <p:txBody>
          <a:bodyPr>
            <a:normAutofit fontScale="55000" lnSpcReduction="20000"/>
          </a:bodyPr>
          <a:lstStyle/>
          <a:p>
            <a:pPr marL="0" indent="0">
              <a:spcBef>
                <a:spcPts val="600"/>
              </a:spcBef>
              <a:buNone/>
            </a:pPr>
            <a:r>
              <a:rPr lang="en-US" sz="3300" dirty="0"/>
              <a:t>The contracting authority</a:t>
            </a:r>
            <a:r>
              <a:rPr lang="el-GR" sz="3300" dirty="0"/>
              <a:t>:</a:t>
            </a:r>
          </a:p>
          <a:p>
            <a:pPr algn="just">
              <a:spcBef>
                <a:spcPts val="600"/>
              </a:spcBef>
              <a:buFontTx/>
              <a:buChar char="-"/>
            </a:pPr>
            <a:r>
              <a:rPr lang="en-US" sz="2900" dirty="0"/>
              <a:t>Provides the baseline consumption, </a:t>
            </a:r>
            <a:r>
              <a:rPr lang="en-US" sz="2900" b="1" dirty="0"/>
              <a:t>sets the targets to be achieved </a:t>
            </a:r>
            <a:r>
              <a:rPr lang="el-GR" sz="2900" dirty="0"/>
              <a:t>(</a:t>
            </a:r>
            <a:r>
              <a:rPr lang="en-US" sz="2900" dirty="0"/>
              <a:t>energy saving and RES production) and sets </a:t>
            </a:r>
            <a:r>
              <a:rPr lang="en-US" sz="2900" b="1" dirty="0"/>
              <a:t>minimum requirements of the M&amp;V plan </a:t>
            </a:r>
            <a:r>
              <a:rPr lang="en-US" sz="2900" dirty="0"/>
              <a:t>(e.g. option of IPMVP) </a:t>
            </a:r>
          </a:p>
          <a:p>
            <a:pPr algn="just">
              <a:spcBef>
                <a:spcPts val="600"/>
              </a:spcBef>
              <a:buFontTx/>
              <a:buChar char="-"/>
            </a:pPr>
            <a:endParaRPr lang="el-GR" sz="2900" dirty="0"/>
          </a:p>
          <a:p>
            <a:pPr algn="just">
              <a:spcBef>
                <a:spcPts val="600"/>
              </a:spcBef>
              <a:buFontTx/>
              <a:buChar char="-"/>
            </a:pPr>
            <a:r>
              <a:rPr lang="en-US" sz="2900" dirty="0"/>
              <a:t>Sets the lifetime of the contract (e.g. 12 years), taking into consideration that the level of savings guaranteed should be </a:t>
            </a:r>
            <a:r>
              <a:rPr lang="en-US" sz="2900" b="1" dirty="0"/>
              <a:t>equal or greater </a:t>
            </a:r>
            <a:r>
              <a:rPr lang="en-US" sz="2900" dirty="0"/>
              <a:t>than the sum of all economic liabilities of the Authority during the lifetime of the contract </a:t>
            </a:r>
            <a:r>
              <a:rPr lang="el-GR" sz="2900" dirty="0"/>
              <a:t>(</a:t>
            </a:r>
            <a:r>
              <a:rPr lang="en-US" sz="2900" dirty="0"/>
              <a:t>e.g. Operational payments to the ESCO</a:t>
            </a:r>
            <a:r>
              <a:rPr lang="el-GR" sz="2900" dirty="0"/>
              <a:t>, </a:t>
            </a:r>
            <a:r>
              <a:rPr lang="en-US" sz="2900" dirty="0"/>
              <a:t>Loan installment</a:t>
            </a:r>
            <a:r>
              <a:rPr lang="el-GR" sz="2900" dirty="0"/>
              <a:t>, </a:t>
            </a:r>
            <a:r>
              <a:rPr lang="en-US" sz="2900" dirty="0"/>
              <a:t>energy invoices</a:t>
            </a:r>
            <a:r>
              <a:rPr lang="el-GR" sz="2900" dirty="0"/>
              <a:t>)</a:t>
            </a:r>
          </a:p>
          <a:p>
            <a:pPr algn="just">
              <a:spcBef>
                <a:spcPts val="600"/>
              </a:spcBef>
              <a:buFontTx/>
              <a:buChar char="-"/>
            </a:pPr>
            <a:endParaRPr lang="en-US" sz="2900" dirty="0"/>
          </a:p>
          <a:p>
            <a:pPr algn="just">
              <a:spcBef>
                <a:spcPts val="600"/>
              </a:spcBef>
              <a:buFontTx/>
              <a:buChar char="-"/>
            </a:pPr>
            <a:r>
              <a:rPr lang="en-US" sz="2900" dirty="0"/>
              <a:t>Asks the Tenderer to implement the specific technical solution already defined which will upgrade the building class to a certain level according to the national building code </a:t>
            </a:r>
            <a:r>
              <a:rPr lang="el-GR" sz="2900" dirty="0"/>
              <a:t>(ΚΕΝΑΚ 2017)</a:t>
            </a:r>
            <a:endParaRPr lang="en-US" sz="2900" dirty="0"/>
          </a:p>
          <a:p>
            <a:pPr algn="just">
              <a:spcBef>
                <a:spcPts val="600"/>
              </a:spcBef>
              <a:buFontTx/>
              <a:buChar char="-"/>
            </a:pPr>
            <a:endParaRPr lang="en-US" sz="2900" dirty="0"/>
          </a:p>
          <a:p>
            <a:pPr algn="just">
              <a:spcBef>
                <a:spcPts val="600"/>
              </a:spcBef>
              <a:buFontTx/>
              <a:buChar char="-"/>
            </a:pPr>
            <a:r>
              <a:rPr lang="en-US" sz="2900" dirty="0"/>
              <a:t>Sets the Award criteria based on the </a:t>
            </a:r>
            <a:r>
              <a:rPr lang="en-US" sz="2900" b="1" dirty="0"/>
              <a:t>most economically advantageous tender </a:t>
            </a:r>
            <a:r>
              <a:rPr lang="en-US" sz="2900" dirty="0"/>
              <a:t>(not based on price only)</a:t>
            </a:r>
          </a:p>
          <a:p>
            <a:pPr algn="just">
              <a:spcBef>
                <a:spcPts val="600"/>
              </a:spcBef>
              <a:buFontTx/>
              <a:buChar char="-"/>
            </a:pPr>
            <a:endParaRPr lang="en-US" sz="2900" dirty="0"/>
          </a:p>
          <a:p>
            <a:pPr algn="just">
              <a:spcBef>
                <a:spcPts val="600"/>
              </a:spcBef>
              <a:buFontTx/>
              <a:buChar char="-"/>
            </a:pPr>
            <a:r>
              <a:rPr lang="en-US" sz="2900" dirty="0"/>
              <a:t>Sets </a:t>
            </a:r>
            <a:r>
              <a:rPr lang="en-US" sz="2900" b="1" dirty="0"/>
              <a:t>minimum technical requirements </a:t>
            </a:r>
            <a:r>
              <a:rPr lang="en-US" sz="2900" dirty="0"/>
              <a:t>for the equipment.</a:t>
            </a:r>
            <a:r>
              <a:rPr lang="el-GR" sz="2900" dirty="0"/>
              <a:t> </a:t>
            </a:r>
            <a:r>
              <a:rPr lang="en-US" sz="2900" dirty="0"/>
              <a:t>The Tenderer can provide more advanced equipment, taking into account that his offer will be scored based on the weighting factors set by the Authority and not only based on price </a:t>
            </a:r>
          </a:p>
          <a:p>
            <a:pPr algn="just">
              <a:spcBef>
                <a:spcPts val="600"/>
              </a:spcBef>
              <a:buFontTx/>
              <a:buChar char="-"/>
            </a:pPr>
            <a:endParaRPr lang="en-US" sz="2900" dirty="0"/>
          </a:p>
          <a:p>
            <a:pPr algn="just">
              <a:spcBef>
                <a:spcPts val="600"/>
              </a:spcBef>
              <a:buFontTx/>
              <a:buChar char="-"/>
            </a:pPr>
            <a:r>
              <a:rPr lang="en-US" sz="2900" dirty="0"/>
              <a:t>Expresses the budget based on </a:t>
            </a:r>
            <a:r>
              <a:rPr lang="en-US" sz="2900" b="1" dirty="0"/>
              <a:t>market prices </a:t>
            </a:r>
            <a:r>
              <a:rPr lang="en-US" sz="2900" dirty="0"/>
              <a:t>and not listed prices</a:t>
            </a:r>
            <a:endParaRPr lang="el-GR" sz="2900" dirty="0"/>
          </a:p>
          <a:p>
            <a:endParaRPr lang="el-GR" dirty="0"/>
          </a:p>
        </p:txBody>
      </p:sp>
      <p:sp>
        <p:nvSpPr>
          <p:cNvPr id="4" name="Footer Placeholder 3"/>
          <p:cNvSpPr>
            <a:spLocks noGrp="1"/>
          </p:cNvSpPr>
          <p:nvPr>
            <p:ph type="ftr" sz="quarter" idx="11"/>
          </p:nvPr>
        </p:nvSpPr>
        <p:spPr/>
        <p:txBody>
          <a:bodyPr/>
          <a:lstStyle/>
          <a:p>
            <a:r>
              <a:rPr lang="en-US" dirty="0" err="1"/>
              <a:t>ProDeSA</a:t>
            </a:r>
            <a:endParaRPr lang="en-US" dirty="0"/>
          </a:p>
          <a:p>
            <a:r>
              <a:rPr lang="en-US" sz="700" dirty="0"/>
              <a:t>Energy Efficiency Project Development for South Attica</a:t>
            </a:r>
            <a:endParaRPr lang="el-GR" sz="700" dirty="0"/>
          </a:p>
        </p:txBody>
      </p:sp>
    </p:spTree>
    <p:extLst>
      <p:ext uri="{BB962C8B-B14F-4D97-AF65-F5344CB8AC3E}">
        <p14:creationId xmlns:p14="http://schemas.microsoft.com/office/powerpoint/2010/main" val="3193145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99742" y="2679700"/>
          <a:ext cx="7564758" cy="3998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627B8B"/>
                </a:solidFill>
                <a:effectLst/>
                <a:uLnTx/>
                <a:uFillTx/>
                <a:latin typeface="Verdana" panose="020B0604030504040204" pitchFamily="34" charset="0"/>
                <a:ea typeface="Verdana" panose="020B0604030504040204" pitchFamily="34" charset="0"/>
              </a:rPr>
              <a:t>ProDeSA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627B8B"/>
                </a:solidFill>
                <a:effectLst/>
                <a:uLnTx/>
                <a:uFillTx/>
                <a:latin typeface="Verdana" panose="020B0604030504040204" pitchFamily="34" charset="0"/>
                <a:ea typeface="Verdana" panose="020B0604030504040204" pitchFamily="34" charset="0"/>
              </a:rPr>
              <a:t>Energy Efficiency Project Development for South Attica</a:t>
            </a:r>
            <a:endParaRPr kumimoji="0" lang="el-GR" sz="700" b="1" i="0" u="none" strike="noStrike" kern="1200" cap="none" spc="0" normalizeH="0" baseline="0" noProof="0" dirty="0">
              <a:ln>
                <a:noFill/>
              </a:ln>
              <a:solidFill>
                <a:srgbClr val="627B8B"/>
              </a:solidFill>
              <a:effectLst/>
              <a:uLnTx/>
              <a:uFillTx/>
              <a:latin typeface="Verdana" panose="020B0604030504040204" pitchFamily="34" charset="0"/>
              <a:ea typeface="Verdana" panose="020B0604030504040204" pitchFamily="34" charset="0"/>
            </a:endParaRPr>
          </a:p>
        </p:txBody>
      </p:sp>
      <p:sp>
        <p:nvSpPr>
          <p:cNvPr id="7" name="Content Placeholder 2"/>
          <p:cNvSpPr txBox="1">
            <a:spLocks/>
          </p:cNvSpPr>
          <p:nvPr/>
        </p:nvSpPr>
        <p:spPr>
          <a:xfrm>
            <a:off x="0" y="1188000"/>
            <a:ext cx="9144000" cy="5184000"/>
          </a:xfrm>
          <a:prstGeom prst="rect">
            <a:avLst/>
          </a:prstGeom>
        </p:spPr>
        <p:txBody>
          <a:bodyPr vert="horz" lIns="72000" tIns="216000" rIns="72000" bIns="72000" rtlCol="0">
            <a:normAutofit/>
          </a:bodyPr>
          <a:lstStyle>
            <a:lvl1pPr marL="230400" indent="-230400" algn="l" defTabSz="914400" rtl="0" eaLnBrk="1" latinLnBrk="0" hangingPunct="1">
              <a:lnSpc>
                <a:spcPct val="100000"/>
              </a:lnSpc>
              <a:spcBef>
                <a:spcPts val="1000"/>
              </a:spcBef>
              <a:buFont typeface="Arial" panose="020B0604020202020204" pitchFamily="34" charset="0"/>
              <a:buChar char="•"/>
              <a:defRPr sz="2400" kern="1200">
                <a:solidFill>
                  <a:srgbClr val="627B8B"/>
                </a:solidFill>
                <a:latin typeface="Verdana" panose="020B0604030504040204" pitchFamily="34" charset="0"/>
                <a:ea typeface="Verdana" panose="020B0604030504040204" pitchFamily="34" charset="0"/>
                <a:cs typeface="Verdana" panose="020B0604030504040204" pitchFamily="34" charset="0"/>
              </a:defRPr>
            </a:lvl1pPr>
            <a:lvl2pPr marL="687600" indent="-230400" algn="l" defTabSz="914400" rtl="0" eaLnBrk="1" latinLnBrk="0" hangingPunct="1">
              <a:lnSpc>
                <a:spcPct val="100000"/>
              </a:lnSpc>
              <a:spcBef>
                <a:spcPts val="500"/>
              </a:spcBef>
              <a:buFont typeface="Arial" panose="020B0604020202020204" pitchFamily="34" charset="0"/>
              <a:buChar char="•"/>
              <a:defRPr sz="2000" kern="1200">
                <a:solidFill>
                  <a:srgbClr val="627B8B"/>
                </a:solidFill>
                <a:latin typeface="Verdana" panose="020B0604030504040204" pitchFamily="34" charset="0"/>
                <a:ea typeface="Verdana" panose="020B0604030504040204" pitchFamily="34" charset="0"/>
                <a:cs typeface="Verdana" panose="020B060403050404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defRPr sz="1800" kern="1200">
                <a:solidFill>
                  <a:srgbClr val="627B8B"/>
                </a:solidFill>
                <a:latin typeface="Verdana" panose="020B0604030504040204" pitchFamily="34" charset="0"/>
                <a:ea typeface="Verdana" panose="020B0604030504040204" pitchFamily="34" charset="0"/>
                <a:cs typeface="Verdana" panose="020B0604030504040204" pitchFamily="34" charset="0"/>
              </a:defRPr>
            </a:lvl3pPr>
            <a:lvl4pPr marL="1602000" indent="-230400" algn="l" defTabSz="914400" rtl="0" eaLnBrk="1" latinLnBrk="0" hangingPunct="1">
              <a:lnSpc>
                <a:spcPct val="100000"/>
              </a:lnSpc>
              <a:spcBef>
                <a:spcPts val="500"/>
              </a:spcBef>
              <a:buFont typeface="Arial" panose="020B0604020202020204" pitchFamily="34" charset="0"/>
              <a:buChar char="•"/>
              <a:defRPr sz="1600" kern="1200">
                <a:solidFill>
                  <a:srgbClr val="627B8B"/>
                </a:solidFill>
                <a:latin typeface="Verdana" panose="020B0604030504040204" pitchFamily="34" charset="0"/>
                <a:ea typeface="Verdana" panose="020B0604030504040204" pitchFamily="34" charset="0"/>
                <a:cs typeface="Verdana" panose="020B060403050404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defRPr sz="1600" kern="1200">
                <a:solidFill>
                  <a:srgbClr val="627B8B"/>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SzPct val="115000"/>
            </a:pPr>
            <a:r>
              <a:rPr lang="en-US" sz="2000" dirty="0"/>
              <a:t>Measurement and Verification (M&amp;V) is the process of using measurement to reliably determine actual savings created.</a:t>
            </a:r>
          </a:p>
          <a:p>
            <a:pPr lvl="0">
              <a:buSzPct val="115000"/>
            </a:pPr>
            <a:r>
              <a:rPr kumimoji="0" lang="en-US" sz="2000" b="0" i="0" u="none" strike="noStrike" kern="1200" cap="none" spc="0" normalizeH="0" baseline="0" noProof="0" dirty="0">
                <a:ln>
                  <a:noFill/>
                </a:ln>
                <a:solidFill>
                  <a:srgbClr val="627B8B"/>
                </a:solidFill>
                <a:effectLst/>
                <a:uLnTx/>
                <a:uFillTx/>
                <a:latin typeface="Verdana" panose="020B0604030504040204" pitchFamily="34" charset="0"/>
                <a:ea typeface="Verdana" panose="020B0604030504040204" pitchFamily="34" charset="0"/>
              </a:rPr>
              <a:t>M&amp;V is the cornerstone of an EPC</a:t>
            </a:r>
            <a:endParaRPr kumimoji="0" lang="el-GR" sz="1300" b="0" i="0" u="none" strike="noStrike" kern="1200" cap="none" spc="0" normalizeH="0" baseline="0" noProof="0" dirty="0">
              <a:ln>
                <a:noFill/>
              </a:ln>
              <a:solidFill>
                <a:srgbClr val="627B8B"/>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l-GR" sz="1300" b="0" i="0" u="none" strike="noStrike" kern="1200" cap="none" spc="0" normalizeH="0" baseline="0" noProof="0" dirty="0">
              <a:ln>
                <a:noFill/>
              </a:ln>
              <a:solidFill>
                <a:srgbClr val="627B8B"/>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l-GR" sz="2400" b="0" i="0" u="none" strike="noStrike" kern="1200" cap="none" spc="0" normalizeH="0" baseline="0" noProof="0" dirty="0">
              <a:ln>
                <a:noFill/>
              </a:ln>
              <a:solidFill>
                <a:srgbClr val="627B8B"/>
              </a:solidFill>
              <a:effectLst/>
              <a:uLnTx/>
              <a:uFillTx/>
              <a:latin typeface="Verdana" panose="020B0604030504040204" pitchFamily="34" charset="0"/>
              <a:ea typeface="Verdana" panose="020B0604030504040204" pitchFamily="34" charset="0"/>
            </a:endParaRPr>
          </a:p>
        </p:txBody>
      </p:sp>
      <p:sp>
        <p:nvSpPr>
          <p:cNvPr id="8" name="Title 1"/>
          <p:cNvSpPr>
            <a:spLocks noGrp="1"/>
          </p:cNvSpPr>
          <p:nvPr>
            <p:ph type="title"/>
          </p:nvPr>
        </p:nvSpPr>
        <p:spPr/>
        <p:txBody>
          <a:bodyPr/>
          <a:lstStyle/>
          <a:p>
            <a:r>
              <a:rPr lang="en-US" dirty="0"/>
              <a:t>Measurement and Verification (M&amp;V)</a:t>
            </a:r>
            <a:endParaRPr lang="el-GR" dirty="0"/>
          </a:p>
        </p:txBody>
      </p:sp>
    </p:spTree>
    <p:extLst>
      <p:ext uri="{BB962C8B-B14F-4D97-AF65-F5344CB8AC3E}">
        <p14:creationId xmlns:p14="http://schemas.microsoft.com/office/powerpoint/2010/main" val="1835332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Measurement and Verification (M&amp;V)</a:t>
            </a:r>
            <a:endParaRPr lang="el-GR" dirty="0"/>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627B8B"/>
                </a:solidFill>
                <a:effectLst/>
                <a:uLnTx/>
                <a:uFillTx/>
                <a:latin typeface="Verdana" panose="020B0604030504040204" pitchFamily="34" charset="0"/>
                <a:ea typeface="Verdana" panose="020B0604030504040204" pitchFamily="34" charset="0"/>
              </a:rPr>
              <a:t>ProDeSA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627B8B"/>
                </a:solidFill>
                <a:effectLst/>
                <a:uLnTx/>
                <a:uFillTx/>
                <a:latin typeface="Verdana" panose="020B0604030504040204" pitchFamily="34" charset="0"/>
                <a:ea typeface="Verdana" panose="020B0604030504040204" pitchFamily="34" charset="0"/>
              </a:rPr>
              <a:t>Energy Efficiency Project Development for South Attica</a:t>
            </a:r>
            <a:endParaRPr kumimoji="0" lang="el-GR" sz="700" b="1" i="0" u="none" strike="noStrike" kern="1200" cap="none" spc="0" normalizeH="0" baseline="0" noProof="0" dirty="0">
              <a:ln>
                <a:noFill/>
              </a:ln>
              <a:solidFill>
                <a:srgbClr val="627B8B"/>
              </a:solidFill>
              <a:effectLst/>
              <a:uLnTx/>
              <a:uFillTx/>
              <a:latin typeface="Verdana" panose="020B0604030504040204" pitchFamily="34" charset="0"/>
              <a:ea typeface="Verdana" panose="020B0604030504040204" pitchFamily="34" charset="0"/>
            </a:endParaRPr>
          </a:p>
        </p:txBody>
      </p:sp>
      <p:graphicFrame>
        <p:nvGraphicFramePr>
          <p:cNvPr id="5" name="Diagram 4"/>
          <p:cNvGraphicFramePr/>
          <p:nvPr/>
        </p:nvGraphicFramePr>
        <p:xfrm>
          <a:off x="927100" y="1757000"/>
          <a:ext cx="7429500" cy="4529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5789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Partnership</a:t>
            </a:r>
            <a:endParaRPr lang="el-GR" sz="3200" dirty="0"/>
          </a:p>
        </p:txBody>
      </p:sp>
      <p:sp>
        <p:nvSpPr>
          <p:cNvPr id="3" name="Content Placeholder 2"/>
          <p:cNvSpPr>
            <a:spLocks noGrp="1"/>
          </p:cNvSpPr>
          <p:nvPr>
            <p:ph idx="1"/>
          </p:nvPr>
        </p:nvSpPr>
        <p:spPr>
          <a:xfrm>
            <a:off x="4316092" y="1476410"/>
            <a:ext cx="4387334" cy="4065544"/>
          </a:xfrm>
        </p:spPr>
        <p:txBody>
          <a:bodyPr>
            <a:normAutofit lnSpcReduction="10000"/>
          </a:bodyPr>
          <a:lstStyle/>
          <a:p>
            <a:pPr marL="0" indent="0">
              <a:buNone/>
            </a:pPr>
            <a:r>
              <a:rPr lang="en-US" sz="1800" dirty="0"/>
              <a:t>There is a need for an independent third party to verify the savings achieved</a:t>
            </a:r>
          </a:p>
          <a:p>
            <a:r>
              <a:rPr lang="en-US" sz="1800" dirty="0"/>
              <a:t>Centre for Renewable Energy Sources &amp; Savings (CRES) is the national energy agency of Greece</a:t>
            </a:r>
          </a:p>
          <a:p>
            <a:r>
              <a:rPr lang="en-US" sz="1800" dirty="0"/>
              <a:t>CRES has already undertaken this  role in the case of street-lighting projects funded by the program of ‘Consignment and Loans Fund’</a:t>
            </a:r>
          </a:p>
          <a:p>
            <a:r>
              <a:rPr lang="en-US" sz="1800" dirty="0"/>
              <a:t>CRES acts as the Technical Advisor of the Fund and verifies the savings achieved </a:t>
            </a:r>
          </a:p>
        </p:txBody>
      </p:sp>
      <p:sp>
        <p:nvSpPr>
          <p:cNvPr id="4" name="Footer Placeholder 3"/>
          <p:cNvSpPr>
            <a:spLocks noGrp="1"/>
          </p:cNvSpPr>
          <p:nvPr>
            <p:ph type="ftr" sz="quarter" idx="11"/>
          </p:nvPr>
        </p:nvSpPr>
        <p:spPr/>
        <p:txBody>
          <a:bodyPr/>
          <a:lstStyle/>
          <a:p>
            <a:r>
              <a:rPr lang="en-US"/>
              <a:t>ProDeSA</a:t>
            </a:r>
          </a:p>
          <a:p>
            <a:r>
              <a:rPr lang="en-US" sz="700"/>
              <a:t>Energy Efficiency Project Development for South Attica</a:t>
            </a:r>
            <a:endParaRPr lang="el-GR" sz="700" dirty="0"/>
          </a:p>
        </p:txBody>
      </p:sp>
      <p:grpSp>
        <p:nvGrpSpPr>
          <p:cNvPr id="42" name="Group 41"/>
          <p:cNvGrpSpPr/>
          <p:nvPr/>
        </p:nvGrpSpPr>
        <p:grpSpPr>
          <a:xfrm>
            <a:off x="524213" y="1730968"/>
            <a:ext cx="3006545" cy="3513593"/>
            <a:chOff x="5582783" y="1903737"/>
            <a:chExt cx="3006545" cy="3513593"/>
          </a:xfrm>
        </p:grpSpPr>
        <p:grpSp>
          <p:nvGrpSpPr>
            <p:cNvPr id="7" name="Group 6"/>
            <p:cNvGrpSpPr/>
            <p:nvPr/>
          </p:nvGrpSpPr>
          <p:grpSpPr>
            <a:xfrm>
              <a:off x="5582783" y="1925291"/>
              <a:ext cx="1047111" cy="1047111"/>
              <a:chOff x="789989" y="678648"/>
              <a:chExt cx="1047111" cy="1047111"/>
            </a:xfrm>
          </p:grpSpPr>
          <p:sp>
            <p:nvSpPr>
              <p:cNvPr id="8" name="Oval 7"/>
              <p:cNvSpPr/>
              <p:nvPr/>
            </p:nvSpPr>
            <p:spPr>
              <a:xfrm>
                <a:off x="816785" y="687471"/>
                <a:ext cx="995969" cy="98366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Oval 4"/>
              <p:cNvSpPr txBox="1"/>
              <p:nvPr/>
            </p:nvSpPr>
            <p:spPr>
              <a:xfrm>
                <a:off x="789989" y="678648"/>
                <a:ext cx="1047111" cy="10471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400" kern="1200" dirty="0"/>
                  <a:t>ESCO</a:t>
                </a:r>
              </a:p>
            </p:txBody>
          </p:sp>
        </p:grpSp>
        <p:grpSp>
          <p:nvGrpSpPr>
            <p:cNvPr id="13" name="Group 12"/>
            <p:cNvGrpSpPr/>
            <p:nvPr/>
          </p:nvGrpSpPr>
          <p:grpSpPr>
            <a:xfrm rot="5400000">
              <a:off x="6828591" y="2515379"/>
              <a:ext cx="470907" cy="550872"/>
              <a:chOff x="2085454" y="1756563"/>
              <a:chExt cx="470907" cy="550872"/>
            </a:xfrm>
          </p:grpSpPr>
          <p:sp>
            <p:nvSpPr>
              <p:cNvPr id="14" name="Right Arrow 13"/>
              <p:cNvSpPr/>
              <p:nvPr/>
            </p:nvSpPr>
            <p:spPr>
              <a:xfrm>
                <a:off x="2085454" y="1756563"/>
                <a:ext cx="470907" cy="550872"/>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5" name="Right Arrow 4"/>
              <p:cNvSpPr txBox="1"/>
              <p:nvPr/>
            </p:nvSpPr>
            <p:spPr>
              <a:xfrm>
                <a:off x="2085454" y="1866737"/>
                <a:ext cx="329635" cy="3305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p:txBody>
          </p:sp>
        </p:grpSp>
        <p:grpSp>
          <p:nvGrpSpPr>
            <p:cNvPr id="19" name="Group 18"/>
            <p:cNvGrpSpPr/>
            <p:nvPr/>
          </p:nvGrpSpPr>
          <p:grpSpPr>
            <a:xfrm>
              <a:off x="6229666" y="2892062"/>
              <a:ext cx="1615230" cy="811400"/>
              <a:chOff x="3131978" y="3162495"/>
              <a:chExt cx="1615230" cy="811400"/>
            </a:xfrm>
          </p:grpSpPr>
          <p:sp>
            <p:nvSpPr>
              <p:cNvPr id="16" name="Rectangle 15"/>
              <p:cNvSpPr/>
              <p:nvPr/>
            </p:nvSpPr>
            <p:spPr>
              <a:xfrm>
                <a:off x="3131978" y="3411237"/>
                <a:ext cx="1589703" cy="3593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Oval 4"/>
              <p:cNvSpPr txBox="1"/>
              <p:nvPr/>
            </p:nvSpPr>
            <p:spPr>
              <a:xfrm>
                <a:off x="3131978" y="3162495"/>
                <a:ext cx="1615230" cy="811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EPC</a:t>
                </a:r>
              </a:p>
            </p:txBody>
          </p:sp>
        </p:grpSp>
        <p:sp>
          <p:nvSpPr>
            <p:cNvPr id="25" name="Rectangle 24"/>
            <p:cNvSpPr/>
            <p:nvPr/>
          </p:nvSpPr>
          <p:spPr>
            <a:xfrm rot="2540678">
              <a:off x="7127998" y="2266973"/>
              <a:ext cx="245009" cy="38872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Rectangle 26"/>
            <p:cNvSpPr/>
            <p:nvPr/>
          </p:nvSpPr>
          <p:spPr>
            <a:xfrm rot="18764237">
              <a:off x="6759508" y="2285672"/>
              <a:ext cx="245009" cy="38872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 name="Rectangle 32"/>
            <p:cNvSpPr/>
            <p:nvPr/>
          </p:nvSpPr>
          <p:spPr>
            <a:xfrm>
              <a:off x="6229667" y="3399261"/>
              <a:ext cx="1589702" cy="28269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66750">
                <a:lnSpc>
                  <a:spcPct val="90000"/>
                </a:lnSpc>
                <a:spcBef>
                  <a:spcPct val="0"/>
                </a:spcBef>
                <a:spcAft>
                  <a:spcPct val="35000"/>
                </a:spcAft>
              </a:pPr>
              <a:r>
                <a:rPr lang="en-US" sz="1200" dirty="0"/>
                <a:t>Guaranteed savings</a:t>
              </a:r>
            </a:p>
          </p:txBody>
        </p:sp>
        <p:sp>
          <p:nvSpPr>
            <p:cNvPr id="34" name="Oval 33"/>
            <p:cNvSpPr/>
            <p:nvPr/>
          </p:nvSpPr>
          <p:spPr>
            <a:xfrm>
              <a:off x="6439233" y="4415212"/>
              <a:ext cx="1179608" cy="1002118"/>
            </a:xfrm>
            <a:prstGeom prst="ellipse">
              <a:avLst/>
            </a:pr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Oval 4"/>
            <p:cNvSpPr txBox="1"/>
            <p:nvPr/>
          </p:nvSpPr>
          <p:spPr>
            <a:xfrm>
              <a:off x="6498743" y="4463812"/>
              <a:ext cx="1080843" cy="9049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400" kern="1200" dirty="0"/>
                <a:t>Independent third party</a:t>
              </a:r>
            </a:p>
          </p:txBody>
        </p:sp>
        <p:sp>
          <p:nvSpPr>
            <p:cNvPr id="39" name="Oval 38"/>
            <p:cNvSpPr/>
            <p:nvPr/>
          </p:nvSpPr>
          <p:spPr>
            <a:xfrm>
              <a:off x="7567789" y="1948519"/>
              <a:ext cx="995969" cy="98366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Oval 4"/>
            <p:cNvSpPr txBox="1"/>
            <p:nvPr/>
          </p:nvSpPr>
          <p:spPr>
            <a:xfrm>
              <a:off x="7542217" y="1903737"/>
              <a:ext cx="1047111" cy="10471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400" kern="1200" dirty="0"/>
                <a:t> Municipality</a:t>
              </a:r>
            </a:p>
          </p:txBody>
        </p:sp>
        <p:sp>
          <p:nvSpPr>
            <p:cNvPr id="40" name="Rectangle 39"/>
            <p:cNvSpPr/>
            <p:nvPr/>
          </p:nvSpPr>
          <p:spPr>
            <a:xfrm>
              <a:off x="6902012" y="3662596"/>
              <a:ext cx="245009" cy="76093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1" name="TextBox 40"/>
            <p:cNvSpPr txBox="1"/>
            <p:nvPr/>
          </p:nvSpPr>
          <p:spPr>
            <a:xfrm rot="16200000">
              <a:off x="6595869" y="3873585"/>
              <a:ext cx="882826" cy="246221"/>
            </a:xfrm>
            <a:prstGeom prst="rect">
              <a:avLst/>
            </a:prstGeom>
            <a:noFill/>
          </p:spPr>
          <p:txBody>
            <a:bodyPr wrap="square" rtlCol="0">
              <a:spAutoFit/>
            </a:bodyPr>
            <a:lstStyle/>
            <a:p>
              <a:r>
                <a:rPr lang="en-US" sz="1000" dirty="0">
                  <a:solidFill>
                    <a:schemeClr val="lt1"/>
                  </a:solidFill>
                </a:rPr>
                <a:t>verification</a:t>
              </a:r>
              <a:endParaRPr lang="el-GR" sz="1000" dirty="0">
                <a:solidFill>
                  <a:schemeClr val="lt1"/>
                </a:solidFill>
              </a:endParaRPr>
            </a:p>
          </p:txBody>
        </p:sp>
      </p:grpSp>
    </p:spTree>
    <p:extLst>
      <p:ext uri="{BB962C8B-B14F-4D97-AF65-F5344CB8AC3E}">
        <p14:creationId xmlns:p14="http://schemas.microsoft.com/office/powerpoint/2010/main" val="3789538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Major outcomes</a:t>
            </a:r>
            <a:endParaRPr lang="el-GR" sz="3200" dirty="0"/>
          </a:p>
        </p:txBody>
      </p:sp>
      <p:sp>
        <p:nvSpPr>
          <p:cNvPr id="3" name="Content Placeholder 2"/>
          <p:cNvSpPr>
            <a:spLocks noGrp="1"/>
          </p:cNvSpPr>
          <p:nvPr>
            <p:ph idx="1"/>
          </p:nvPr>
        </p:nvSpPr>
        <p:spPr>
          <a:xfrm>
            <a:off x="0" y="1143966"/>
            <a:ext cx="9144000" cy="5184000"/>
          </a:xfrm>
        </p:spPr>
        <p:txBody>
          <a:bodyPr/>
          <a:lstStyle/>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ProDeSA</a:t>
            </a:r>
          </a:p>
          <a:p>
            <a:r>
              <a:rPr lang="en-US" sz="700"/>
              <a:t>Energy Efficiency Project Development for South Attica</a:t>
            </a:r>
            <a:endParaRPr lang="el-GR" sz="700" dirty="0"/>
          </a:p>
        </p:txBody>
      </p:sp>
      <p:graphicFrame>
        <p:nvGraphicFramePr>
          <p:cNvPr id="5" name="Diagram 4"/>
          <p:cNvGraphicFramePr/>
          <p:nvPr/>
        </p:nvGraphicFramePr>
        <p:xfrm>
          <a:off x="1656521" y="1748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0705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ProDeSA</a:t>
            </a:r>
          </a:p>
          <a:p>
            <a:r>
              <a:rPr lang="en-US" sz="700"/>
              <a:t>Energy Efficiency Project Development for South Attica</a:t>
            </a:r>
            <a:endParaRPr lang="el-GR" sz="700" dirty="0"/>
          </a:p>
        </p:txBody>
      </p:sp>
      <p:sp>
        <p:nvSpPr>
          <p:cNvPr id="5" name="TextBox 4"/>
          <p:cNvSpPr txBox="1"/>
          <p:nvPr/>
        </p:nvSpPr>
        <p:spPr>
          <a:xfrm>
            <a:off x="0" y="2782669"/>
            <a:ext cx="9144000" cy="1508105"/>
          </a:xfrm>
          <a:prstGeom prst="rect">
            <a:avLst/>
          </a:prstGeom>
          <a:noFill/>
        </p:spPr>
        <p:txBody>
          <a:bodyPr wrap="square" rtlCol="0">
            <a:spAutoFit/>
          </a:bodyPr>
          <a:lstStyle/>
          <a:p>
            <a:pPr algn="ctr"/>
            <a:r>
              <a:rPr lang="en-US" sz="3600" b="1" dirty="0">
                <a:solidFill>
                  <a:srgbClr val="627B8B"/>
                </a:solidFill>
                <a:latin typeface="Verdana" panose="020B0604030504040204" pitchFamily="34" charset="0"/>
                <a:ea typeface="Verdana" panose="020B0604030504040204" pitchFamily="34" charset="0"/>
                <a:cs typeface="Verdana" panose="020B0604030504040204" pitchFamily="34" charset="0"/>
              </a:rPr>
              <a:t>Thank you</a:t>
            </a:r>
          </a:p>
          <a:p>
            <a:pPr algn="ctr"/>
            <a:endParaRPr lang="en-US" sz="3600" b="1" dirty="0">
              <a:solidFill>
                <a:srgbClr val="627B8B"/>
              </a:solidFill>
              <a:latin typeface="Verdana" panose="020B0604030504040204" pitchFamily="34" charset="0"/>
              <a:ea typeface="Verdana" panose="020B0604030504040204" pitchFamily="34" charset="0"/>
              <a:cs typeface="Verdana" panose="020B0604030504040204" pitchFamily="34" charset="0"/>
            </a:endParaRPr>
          </a:p>
          <a:p>
            <a:pPr algn="ctr"/>
            <a:r>
              <a:rPr lang="en-US" sz="2000" b="1" dirty="0">
                <a:solidFill>
                  <a:srgbClr val="627B8B"/>
                </a:solidFill>
                <a:latin typeface="Verdana" panose="020B0604030504040204" pitchFamily="34" charset="0"/>
                <a:ea typeface="Verdana" panose="020B0604030504040204" pitchFamily="34" charset="0"/>
                <a:cs typeface="Verdana" panose="020B0604030504040204" pitchFamily="34" charset="0"/>
              </a:rPr>
              <a:t>www.prodesa.eu</a:t>
            </a:r>
            <a:endParaRPr lang="el-GR" sz="2000" b="1" dirty="0">
              <a:solidFill>
                <a:srgbClr val="627B8B"/>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35532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The Consortium (1/2)</a:t>
            </a:r>
            <a:endParaRPr lang="el-GR" sz="2000" dirty="0"/>
          </a:p>
        </p:txBody>
      </p:sp>
      <p:sp>
        <p:nvSpPr>
          <p:cNvPr id="3" name="Content Placeholder 2"/>
          <p:cNvSpPr>
            <a:spLocks noGrp="1"/>
          </p:cNvSpPr>
          <p:nvPr>
            <p:ph idx="1"/>
          </p:nvPr>
        </p:nvSpPr>
        <p:spPr/>
        <p:txBody>
          <a:bodyPr>
            <a:normAutofit lnSpcReduction="10000"/>
          </a:bodyPr>
          <a:lstStyle/>
          <a:p>
            <a:pPr marL="0" indent="0">
              <a:lnSpc>
                <a:spcPct val="120000"/>
              </a:lnSpc>
              <a:buNone/>
            </a:pPr>
            <a:r>
              <a:rPr lang="en-US" sz="1600" b="1" dirty="0"/>
              <a:t>Five municipalities </a:t>
            </a:r>
            <a:r>
              <a:rPr lang="en-US" sz="1600" dirty="0"/>
              <a:t>are developing projects and will proceed with tendering and contract signing:</a:t>
            </a:r>
          </a:p>
          <a:p>
            <a:pPr>
              <a:lnSpc>
                <a:spcPct val="120000"/>
              </a:lnSpc>
            </a:pPr>
            <a:r>
              <a:rPr lang="el-GR" sz="1700" b="1" dirty="0"/>
              <a:t>ALIMOS</a:t>
            </a:r>
            <a:r>
              <a:rPr lang="en-US" sz="1700" b="1" dirty="0"/>
              <a:t> (Project Leader)</a:t>
            </a:r>
            <a:endParaRPr lang="el-GR" sz="1700" b="1" dirty="0"/>
          </a:p>
          <a:p>
            <a:pPr>
              <a:lnSpc>
                <a:spcPct val="120000"/>
              </a:lnSpc>
            </a:pPr>
            <a:r>
              <a:rPr lang="el-GR" sz="1700" b="1" dirty="0"/>
              <a:t>AGIOS DIMITRIOS</a:t>
            </a:r>
          </a:p>
          <a:p>
            <a:pPr>
              <a:lnSpc>
                <a:spcPct val="120000"/>
              </a:lnSpc>
            </a:pPr>
            <a:r>
              <a:rPr lang="el-GR" sz="1700" b="1" dirty="0"/>
              <a:t>GLYFADA</a:t>
            </a:r>
          </a:p>
          <a:p>
            <a:pPr>
              <a:lnSpc>
                <a:spcPct val="120000"/>
              </a:lnSpc>
            </a:pPr>
            <a:r>
              <a:rPr lang="el-GR" sz="1700" b="1" dirty="0"/>
              <a:t>VARIS - VOULA – VOULIAGMENI</a:t>
            </a:r>
            <a:endParaRPr lang="en-US" sz="1700" b="1" dirty="0"/>
          </a:p>
          <a:p>
            <a:pPr>
              <a:lnSpc>
                <a:spcPct val="120000"/>
              </a:lnSpc>
            </a:pPr>
            <a:r>
              <a:rPr lang="el-GR" sz="1700" b="1" dirty="0"/>
              <a:t>AGII ANARGIRI – KAMATERO</a:t>
            </a:r>
            <a:endParaRPr lang="en-US" sz="1700" b="1" dirty="0"/>
          </a:p>
          <a:p>
            <a:pPr marL="0" indent="0">
              <a:lnSpc>
                <a:spcPct val="120000"/>
              </a:lnSpc>
              <a:buNone/>
            </a:pPr>
            <a:r>
              <a:rPr lang="en-US" sz="1600" dirty="0"/>
              <a:t>Two municipalities are participating as replicators</a:t>
            </a:r>
            <a:endParaRPr lang="el-GR" sz="1600" dirty="0"/>
          </a:p>
          <a:p>
            <a:pPr>
              <a:lnSpc>
                <a:spcPct val="120000"/>
              </a:lnSpc>
            </a:pPr>
            <a:r>
              <a:rPr lang="el-GR" sz="1700" b="1" dirty="0"/>
              <a:t>PALAIO FALIRO</a:t>
            </a:r>
          </a:p>
          <a:p>
            <a:pPr>
              <a:lnSpc>
                <a:spcPct val="120000"/>
              </a:lnSpc>
            </a:pPr>
            <a:r>
              <a:rPr lang="el-GR" sz="1700" b="1" dirty="0"/>
              <a:t>AMAROUSSION</a:t>
            </a:r>
            <a:endParaRPr lang="en-US" sz="1700" b="1" dirty="0"/>
          </a:p>
          <a:p>
            <a:pPr marL="0" indent="0">
              <a:lnSpc>
                <a:spcPct val="120000"/>
              </a:lnSpc>
              <a:buNone/>
            </a:pPr>
            <a:r>
              <a:rPr lang="en-US" sz="1600" dirty="0"/>
              <a:t>Results to be disseminated to all municipalities in Greece via</a:t>
            </a:r>
            <a:endParaRPr lang="el-GR" sz="1600" dirty="0"/>
          </a:p>
          <a:p>
            <a:pPr>
              <a:lnSpc>
                <a:spcPct val="130000"/>
              </a:lnSpc>
            </a:pPr>
            <a:r>
              <a:rPr lang="el-GR" sz="1700" b="1" dirty="0"/>
              <a:t>CENTRAL UNION OF MUNICIPALITIES OF GREECE</a:t>
            </a:r>
            <a:endParaRPr lang="en-US" sz="1700" b="1" dirty="0"/>
          </a:p>
          <a:p>
            <a:pPr>
              <a:lnSpc>
                <a:spcPct val="130000"/>
              </a:lnSpc>
            </a:pPr>
            <a:endParaRPr lang="el-GR" sz="1700" b="1" dirty="0"/>
          </a:p>
        </p:txBody>
      </p:sp>
      <p:sp>
        <p:nvSpPr>
          <p:cNvPr id="4" name="Footer Placeholder 3"/>
          <p:cNvSpPr>
            <a:spLocks noGrp="1"/>
          </p:cNvSpPr>
          <p:nvPr>
            <p:ph type="ftr" sz="quarter" idx="11"/>
          </p:nvPr>
        </p:nvSpPr>
        <p:spPr/>
        <p:txBody>
          <a:bodyPr/>
          <a:lstStyle/>
          <a:p>
            <a:r>
              <a:rPr lang="en-US"/>
              <a:t>ProDeSA</a:t>
            </a:r>
          </a:p>
          <a:p>
            <a:r>
              <a:rPr lang="en-US" sz="700"/>
              <a:t>Energy Efficiency Project Development for South Attica</a:t>
            </a:r>
            <a:endParaRPr lang="el-GR" sz="700" dirty="0"/>
          </a:p>
        </p:txBody>
      </p:sp>
      <p:pic>
        <p:nvPicPr>
          <p:cNvPr id="10" name="Picture 9"/>
          <p:cNvPicPr>
            <a:picLocks noChangeAspect="1"/>
          </p:cNvPicPr>
          <p:nvPr/>
        </p:nvPicPr>
        <p:blipFill rotWithShape="1">
          <a:blip r:embed="rId2"/>
          <a:srcRect t="1" r="64708" b="1310"/>
          <a:stretch/>
        </p:blipFill>
        <p:spPr>
          <a:xfrm>
            <a:off x="5918114" y="2398495"/>
            <a:ext cx="1189476" cy="398351"/>
          </a:xfrm>
          <a:prstGeom prst="rect">
            <a:avLst/>
          </a:prstGeom>
        </p:spPr>
      </p:pic>
      <p:pic>
        <p:nvPicPr>
          <p:cNvPr id="11" name="Picture 10"/>
          <p:cNvPicPr>
            <a:picLocks noChangeAspect="1"/>
          </p:cNvPicPr>
          <p:nvPr/>
        </p:nvPicPr>
        <p:blipFill>
          <a:blip r:embed="rId3"/>
          <a:stretch>
            <a:fillRect/>
          </a:stretch>
        </p:blipFill>
        <p:spPr>
          <a:xfrm>
            <a:off x="4781875" y="1733671"/>
            <a:ext cx="797598" cy="864000"/>
          </a:xfrm>
          <a:prstGeom prst="rect">
            <a:avLst/>
          </a:prstGeom>
        </p:spPr>
      </p:pic>
      <p:pic>
        <p:nvPicPr>
          <p:cNvPr id="12" name="Picture 11"/>
          <p:cNvPicPr>
            <a:picLocks noChangeAspect="1"/>
          </p:cNvPicPr>
          <p:nvPr/>
        </p:nvPicPr>
        <p:blipFill>
          <a:blip r:embed="rId4"/>
          <a:stretch>
            <a:fillRect/>
          </a:stretch>
        </p:blipFill>
        <p:spPr>
          <a:xfrm>
            <a:off x="7845032" y="2644125"/>
            <a:ext cx="561526" cy="756000"/>
          </a:xfrm>
          <a:prstGeom prst="rect">
            <a:avLst/>
          </a:prstGeom>
        </p:spPr>
      </p:pic>
      <p:pic>
        <p:nvPicPr>
          <p:cNvPr id="13" name="Picture 12"/>
          <p:cNvPicPr>
            <a:picLocks noChangeAspect="1"/>
          </p:cNvPicPr>
          <p:nvPr/>
        </p:nvPicPr>
        <p:blipFill>
          <a:blip r:embed="rId5"/>
          <a:stretch>
            <a:fillRect/>
          </a:stretch>
        </p:blipFill>
        <p:spPr>
          <a:xfrm>
            <a:off x="5343982" y="3215778"/>
            <a:ext cx="1331471" cy="469305"/>
          </a:xfrm>
          <a:prstGeom prst="rect">
            <a:avLst/>
          </a:prstGeom>
        </p:spPr>
      </p:pic>
      <p:pic>
        <p:nvPicPr>
          <p:cNvPr id="14" name="Picture 13"/>
          <p:cNvPicPr>
            <a:picLocks noChangeAspect="1"/>
          </p:cNvPicPr>
          <p:nvPr/>
        </p:nvPicPr>
        <p:blipFill>
          <a:blip r:embed="rId6"/>
          <a:stretch>
            <a:fillRect/>
          </a:stretch>
        </p:blipFill>
        <p:spPr>
          <a:xfrm>
            <a:off x="6937614" y="3597440"/>
            <a:ext cx="1461040" cy="492007"/>
          </a:xfrm>
          <a:prstGeom prst="rect">
            <a:avLst/>
          </a:prstGeom>
        </p:spPr>
      </p:pic>
      <p:pic>
        <p:nvPicPr>
          <p:cNvPr id="15" name="Picture 14"/>
          <p:cNvPicPr>
            <a:picLocks noChangeAspect="1"/>
          </p:cNvPicPr>
          <p:nvPr/>
        </p:nvPicPr>
        <p:blipFill>
          <a:blip r:embed="rId7"/>
          <a:stretch>
            <a:fillRect/>
          </a:stretch>
        </p:blipFill>
        <p:spPr>
          <a:xfrm>
            <a:off x="6361767" y="4252500"/>
            <a:ext cx="904715" cy="775118"/>
          </a:xfrm>
          <a:prstGeom prst="rect">
            <a:avLst/>
          </a:prstGeom>
        </p:spPr>
      </p:pic>
      <p:pic>
        <p:nvPicPr>
          <p:cNvPr id="16" name="Picture 15"/>
          <p:cNvPicPr>
            <a:picLocks noChangeAspect="1"/>
          </p:cNvPicPr>
          <p:nvPr/>
        </p:nvPicPr>
        <p:blipFill>
          <a:blip r:embed="rId8"/>
          <a:stretch>
            <a:fillRect/>
          </a:stretch>
        </p:blipFill>
        <p:spPr>
          <a:xfrm>
            <a:off x="7668134" y="4614440"/>
            <a:ext cx="968154" cy="712825"/>
          </a:xfrm>
          <a:prstGeom prst="rect">
            <a:avLst/>
          </a:prstGeom>
        </p:spPr>
      </p:pic>
      <p:pic>
        <p:nvPicPr>
          <p:cNvPr id="17" name="Picture 16"/>
          <p:cNvPicPr>
            <a:picLocks noChangeAspect="1"/>
          </p:cNvPicPr>
          <p:nvPr/>
        </p:nvPicPr>
        <p:blipFill>
          <a:blip r:embed="rId9"/>
          <a:stretch>
            <a:fillRect/>
          </a:stretch>
        </p:blipFill>
        <p:spPr>
          <a:xfrm>
            <a:off x="6717238" y="5593269"/>
            <a:ext cx="780706" cy="758516"/>
          </a:xfrm>
          <a:prstGeom prst="rect">
            <a:avLst/>
          </a:prstGeom>
        </p:spPr>
      </p:pic>
    </p:spTree>
    <p:extLst>
      <p:ext uri="{BB962C8B-B14F-4D97-AF65-F5344CB8AC3E}">
        <p14:creationId xmlns:p14="http://schemas.microsoft.com/office/powerpoint/2010/main" val="3919691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The Consortium (2/2)</a:t>
            </a:r>
            <a:endParaRPr lang="el-GR" sz="2000" dirty="0"/>
          </a:p>
        </p:txBody>
      </p:sp>
      <p:sp>
        <p:nvSpPr>
          <p:cNvPr id="4" name="Footer Placeholder 3"/>
          <p:cNvSpPr>
            <a:spLocks noGrp="1"/>
          </p:cNvSpPr>
          <p:nvPr>
            <p:ph type="ftr" sz="quarter" idx="11"/>
          </p:nvPr>
        </p:nvSpPr>
        <p:spPr/>
        <p:txBody>
          <a:bodyPr/>
          <a:lstStyle/>
          <a:p>
            <a:r>
              <a:rPr lang="en-US"/>
              <a:t>ProDeSA</a:t>
            </a:r>
          </a:p>
          <a:p>
            <a:r>
              <a:rPr lang="en-US" sz="700"/>
              <a:t>Energy Efficiency Project Development for South Attica</a:t>
            </a:r>
            <a:endParaRPr lang="el-GR" sz="700" dirty="0"/>
          </a:p>
        </p:txBody>
      </p:sp>
      <p:graphicFrame>
        <p:nvGraphicFramePr>
          <p:cNvPr id="8" name="Table 7"/>
          <p:cNvGraphicFramePr>
            <a:graphicFrameLocks noGrp="1"/>
          </p:cNvGraphicFramePr>
          <p:nvPr>
            <p:extLst>
              <p:ext uri="{D42A27DB-BD31-4B8C-83A1-F6EECF244321}">
                <p14:modId xmlns:p14="http://schemas.microsoft.com/office/powerpoint/2010/main" val="42315064"/>
              </p:ext>
            </p:extLst>
          </p:nvPr>
        </p:nvGraphicFramePr>
        <p:xfrm>
          <a:off x="291548" y="1320480"/>
          <a:ext cx="6500191" cy="4961520"/>
        </p:xfrm>
        <a:graphic>
          <a:graphicData uri="http://schemas.openxmlformats.org/drawingml/2006/table">
            <a:tbl>
              <a:tblPr firstRow="1" bandRow="1">
                <a:tableStyleId>{2D5ABB26-0587-4C30-8999-92F81FD0307C}</a:tableStyleId>
              </a:tblPr>
              <a:tblGrid>
                <a:gridCol w="2916000">
                  <a:extLst>
                    <a:ext uri="{9D8B030D-6E8A-4147-A177-3AD203B41FA5}">
                      <a16:colId xmlns:a16="http://schemas.microsoft.com/office/drawing/2014/main" val="20000"/>
                    </a:ext>
                  </a:extLst>
                </a:gridCol>
                <a:gridCol w="3584191">
                  <a:extLst>
                    <a:ext uri="{9D8B030D-6E8A-4147-A177-3AD203B41FA5}">
                      <a16:colId xmlns:a16="http://schemas.microsoft.com/office/drawing/2014/main" val="20001"/>
                    </a:ext>
                  </a:extLst>
                </a:gridCol>
              </a:tblGrid>
              <a:tr h="86400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2400" b="1" kern="1200" dirty="0">
                          <a:solidFill>
                            <a:srgbClr val="263673"/>
                          </a:solidFill>
                        </a:rPr>
                        <a:t>E</a:t>
                      </a:r>
                      <a:r>
                        <a:rPr lang="en-US" sz="2400" b="1" kern="1200" dirty="0">
                          <a:solidFill>
                            <a:srgbClr val="263673"/>
                          </a:solidFill>
                        </a:rPr>
                        <a:t>U</a:t>
                      </a:r>
                      <a:r>
                        <a:rPr lang="el-GR" sz="2400" b="1" kern="1200" dirty="0">
                          <a:solidFill>
                            <a:srgbClr val="263673"/>
                          </a:solidFill>
                        </a:rPr>
                        <a:t>DITI</a:t>
                      </a:r>
                      <a:br>
                        <a:rPr lang="en-US" sz="2400" b="1" kern="1200" dirty="0">
                          <a:solidFill>
                            <a:srgbClr val="263673"/>
                          </a:solidFill>
                        </a:rPr>
                      </a:br>
                      <a:r>
                        <a:rPr lang="en-US" sz="1800" kern="1200" dirty="0">
                          <a:solidFill>
                            <a:srgbClr val="627B8B"/>
                          </a:solidFill>
                        </a:rPr>
                        <a:t>Energy and Environmental Design LTD</a:t>
                      </a:r>
                      <a:endParaRPr lang="en-US" sz="1800" kern="1200" dirty="0">
                        <a:solidFill>
                          <a:srgbClr val="627B8B"/>
                        </a:solidFill>
                        <a:latin typeface="Verdana" panose="020B0604030504040204" pitchFamily="34" charset="0"/>
                        <a:ea typeface="Verdana" panose="020B0604030504040204" pitchFamily="34" charset="0"/>
                        <a:cs typeface="Verdana" panose="020B0604030504040204" pitchFamily="34" charset="0"/>
                      </a:endParaRPr>
                    </a:p>
                  </a:txBody>
                  <a:tcPr marL="36000" marR="72000" marT="72000" marB="72000" anchor="ctr"/>
                </a:tc>
                <a:tc>
                  <a:txBody>
                    <a:bodyPr/>
                    <a:lstStyle/>
                    <a:p>
                      <a:pPr>
                        <a:spcBef>
                          <a:spcPts val="1200"/>
                        </a:spcBef>
                      </a:pPr>
                      <a:r>
                        <a:rPr lang="en-US" sz="1800" kern="1200" dirty="0">
                          <a:solidFill>
                            <a:srgbClr val="627B8B"/>
                          </a:solidFill>
                        </a:rPr>
                        <a:t>Project management &amp; coordination support</a:t>
                      </a:r>
                      <a:br>
                        <a:rPr lang="en-US" sz="1800" kern="1200" dirty="0">
                          <a:solidFill>
                            <a:srgbClr val="627B8B"/>
                          </a:solidFill>
                        </a:rPr>
                      </a:br>
                      <a:r>
                        <a:rPr lang="en-US" sz="1800" kern="1200" dirty="0">
                          <a:solidFill>
                            <a:srgbClr val="627B8B"/>
                          </a:solidFill>
                        </a:rPr>
                        <a:t>Technical support</a:t>
                      </a:r>
                      <a:endParaRPr lang="el-GR" sz="1800" kern="1200" dirty="0">
                        <a:solidFill>
                          <a:srgbClr val="627B8B"/>
                        </a:solidFill>
                        <a:latin typeface="Verdana" panose="020B0604030504040204" pitchFamily="34" charset="0"/>
                        <a:ea typeface="Verdana" panose="020B0604030504040204" pitchFamily="34" charset="0"/>
                        <a:cs typeface="Verdana" panose="020B0604030504040204" pitchFamily="34" charset="0"/>
                      </a:endParaRPr>
                    </a:p>
                  </a:txBody>
                  <a:tcPr marL="36000" marR="72000" marT="72000" marB="72000" anchor="ctr"/>
                </a:tc>
                <a:extLst>
                  <a:ext uri="{0D108BD9-81ED-4DB2-BD59-A6C34878D82A}">
                    <a16:rowId xmlns:a16="http://schemas.microsoft.com/office/drawing/2014/main" val="10000"/>
                  </a:ext>
                </a:extLst>
              </a:tr>
              <a:tr h="86400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kern="1200" dirty="0">
                          <a:solidFill>
                            <a:srgbClr val="263673"/>
                          </a:solidFill>
                        </a:rPr>
                        <a:t>CRES</a:t>
                      </a:r>
                      <a:br>
                        <a:rPr lang="en-US" sz="1800" kern="1200" dirty="0">
                          <a:solidFill>
                            <a:srgbClr val="627B8B"/>
                          </a:solidFill>
                        </a:rPr>
                      </a:br>
                      <a:r>
                        <a:rPr lang="el-GR" sz="1800" kern="1200" dirty="0">
                          <a:solidFill>
                            <a:srgbClr val="627B8B"/>
                          </a:solidFill>
                        </a:rPr>
                        <a:t>C</a:t>
                      </a:r>
                      <a:r>
                        <a:rPr lang="en-US" sz="1800" kern="1200" dirty="0">
                          <a:solidFill>
                            <a:srgbClr val="627B8B"/>
                          </a:solidFill>
                        </a:rPr>
                        <a:t>entre for Renewable Energy Sources</a:t>
                      </a:r>
                      <a:r>
                        <a:rPr lang="el-GR" sz="1800" kern="1200" dirty="0">
                          <a:solidFill>
                            <a:srgbClr val="627B8B"/>
                          </a:solidFill>
                        </a:rPr>
                        <a:t> </a:t>
                      </a:r>
                      <a:r>
                        <a:rPr lang="en-US" sz="1800" kern="1200" dirty="0">
                          <a:solidFill>
                            <a:srgbClr val="627B8B"/>
                          </a:solidFill>
                        </a:rPr>
                        <a:t>and</a:t>
                      </a:r>
                      <a:r>
                        <a:rPr lang="en-US" sz="1800" kern="1200" baseline="0" dirty="0">
                          <a:solidFill>
                            <a:srgbClr val="627B8B"/>
                          </a:solidFill>
                        </a:rPr>
                        <a:t> Saving</a:t>
                      </a:r>
                      <a:endParaRPr lang="en-US" sz="1800" kern="1200" dirty="0">
                        <a:solidFill>
                          <a:srgbClr val="627B8B"/>
                        </a:solidFill>
                        <a:latin typeface="Verdana" panose="020B0604030504040204" pitchFamily="34" charset="0"/>
                        <a:ea typeface="Verdana" panose="020B0604030504040204" pitchFamily="34" charset="0"/>
                        <a:cs typeface="Verdana" panose="020B0604030504040204" pitchFamily="34" charset="0"/>
                      </a:endParaRPr>
                    </a:p>
                  </a:txBody>
                  <a:tcPr marL="36000" marR="72000" marT="72000" marB="72000" anchor="ctr"/>
                </a:tc>
                <a:tc>
                  <a:txBody>
                    <a:bodyPr/>
                    <a:lstStyle/>
                    <a:p>
                      <a:pPr marL="0" indent="0">
                        <a:buNone/>
                      </a:pPr>
                      <a:r>
                        <a:rPr lang="en-US" sz="1800" kern="1200" dirty="0">
                          <a:solidFill>
                            <a:srgbClr val="627B8B"/>
                          </a:solidFill>
                        </a:rPr>
                        <a:t>Support on regulatory issues</a:t>
                      </a:r>
                      <a:br>
                        <a:rPr lang="en-US" sz="1800" kern="1200" dirty="0">
                          <a:solidFill>
                            <a:srgbClr val="627B8B"/>
                          </a:solidFill>
                        </a:rPr>
                      </a:br>
                      <a:r>
                        <a:rPr lang="en-US" sz="1800" kern="1200" dirty="0">
                          <a:solidFill>
                            <a:srgbClr val="627B8B"/>
                          </a:solidFill>
                        </a:rPr>
                        <a:t>Technical support</a:t>
                      </a:r>
                      <a:endParaRPr lang="en-US" sz="1800" kern="1200" dirty="0">
                        <a:solidFill>
                          <a:srgbClr val="627B8B"/>
                        </a:solidFill>
                        <a:latin typeface="Verdana" panose="020B0604030504040204" pitchFamily="34" charset="0"/>
                        <a:ea typeface="Verdana" panose="020B0604030504040204" pitchFamily="34" charset="0"/>
                        <a:cs typeface="Verdana" panose="020B0604030504040204" pitchFamily="34" charset="0"/>
                      </a:endParaRPr>
                    </a:p>
                  </a:txBody>
                  <a:tcPr marL="36000" marR="72000" marT="72000" marB="72000" anchor="ctr"/>
                </a:tc>
                <a:extLst>
                  <a:ext uri="{0D108BD9-81ED-4DB2-BD59-A6C34878D82A}">
                    <a16:rowId xmlns:a16="http://schemas.microsoft.com/office/drawing/2014/main" val="10001"/>
                  </a:ext>
                </a:extLst>
              </a:tr>
              <a:tr h="864000">
                <a:tc>
                  <a:txBody>
                    <a:bodyPr/>
                    <a:lstStyle/>
                    <a:p>
                      <a:pPr marL="285750" indent="-285750">
                        <a:buFont typeface="Arial" panose="020B0604020202020204" pitchFamily="34" charset="0"/>
                        <a:buChar char="•"/>
                      </a:pPr>
                      <a:r>
                        <a:rPr lang="el-GR" sz="2400" b="1" kern="1200" dirty="0">
                          <a:solidFill>
                            <a:srgbClr val="263673"/>
                          </a:solidFill>
                        </a:rPr>
                        <a:t>ENFINITY NV</a:t>
                      </a:r>
                      <a:endParaRPr lang="el-GR" sz="2400" b="1" kern="1200" dirty="0">
                        <a:solidFill>
                          <a:srgbClr val="263673"/>
                        </a:solidFill>
                        <a:latin typeface="Verdana" panose="020B0604030504040204" pitchFamily="34" charset="0"/>
                        <a:ea typeface="Verdana" panose="020B0604030504040204" pitchFamily="34" charset="0"/>
                        <a:cs typeface="Verdana" panose="020B0604030504040204" pitchFamily="34" charset="0"/>
                      </a:endParaRPr>
                    </a:p>
                  </a:txBody>
                  <a:tcPr marL="36000" marR="72000"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627B8B"/>
                          </a:solidFill>
                        </a:rPr>
                        <a:t>Support on project financing issues</a:t>
                      </a:r>
                    </a:p>
                  </a:txBody>
                  <a:tcPr marL="36000" marR="72000" marT="72000" marB="72000" anchor="ctr"/>
                </a:tc>
                <a:extLst>
                  <a:ext uri="{0D108BD9-81ED-4DB2-BD59-A6C34878D82A}">
                    <a16:rowId xmlns:a16="http://schemas.microsoft.com/office/drawing/2014/main" val="10002"/>
                  </a:ext>
                </a:extLst>
              </a:tr>
              <a:tr h="86400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kern="1200" dirty="0">
                          <a:solidFill>
                            <a:srgbClr val="263673"/>
                          </a:solidFill>
                        </a:rPr>
                        <a:t>ECN</a:t>
                      </a:r>
                      <a:br>
                        <a:rPr lang="en-US" sz="2400" b="1" kern="1200" dirty="0">
                          <a:solidFill>
                            <a:srgbClr val="263673"/>
                          </a:solidFill>
                        </a:rPr>
                      </a:br>
                      <a:r>
                        <a:rPr lang="en-US" sz="1800" kern="1200" dirty="0">
                          <a:solidFill>
                            <a:srgbClr val="627B8B"/>
                          </a:solidFill>
                        </a:rPr>
                        <a:t>European Crowdfunding Network</a:t>
                      </a:r>
                    </a:p>
                    <a:p>
                      <a:endParaRPr lang="el-GR" sz="1800" kern="1200" dirty="0">
                        <a:solidFill>
                          <a:srgbClr val="627B8B"/>
                        </a:solidFill>
                        <a:latin typeface="Verdana" panose="020B0604030504040204" pitchFamily="34" charset="0"/>
                        <a:ea typeface="Verdana" panose="020B0604030504040204" pitchFamily="34" charset="0"/>
                        <a:cs typeface="Verdana" panose="020B0604030504040204" pitchFamily="34" charset="0"/>
                      </a:endParaRPr>
                    </a:p>
                  </a:txBody>
                  <a:tcPr marL="36000" marR="72000"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627B8B"/>
                          </a:solidFill>
                        </a:rPr>
                        <a:t>Support on crowdfunding issues</a:t>
                      </a:r>
                    </a:p>
                  </a:txBody>
                  <a:tcPr marL="36000" marR="72000" marT="72000" marB="72000" anchor="ctr"/>
                </a:tc>
                <a:extLst>
                  <a:ext uri="{0D108BD9-81ED-4DB2-BD59-A6C34878D82A}">
                    <a16:rowId xmlns:a16="http://schemas.microsoft.com/office/drawing/2014/main" val="10003"/>
                  </a:ext>
                </a:extLst>
              </a:tr>
              <a:tr h="64800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800" b="1" kern="1200" dirty="0">
                          <a:solidFill>
                            <a:srgbClr val="263673"/>
                          </a:solidFill>
                        </a:rPr>
                        <a:t>K</a:t>
                      </a:r>
                      <a:r>
                        <a:rPr lang="en-US" sz="1800" b="1" kern="1200" dirty="0" err="1">
                          <a:solidFill>
                            <a:srgbClr val="263673"/>
                          </a:solidFill>
                        </a:rPr>
                        <a:t>elemenis</a:t>
                      </a:r>
                      <a:r>
                        <a:rPr lang="en-US" sz="1800" b="1" kern="1200" dirty="0">
                          <a:solidFill>
                            <a:srgbClr val="263673"/>
                          </a:solidFill>
                        </a:rPr>
                        <a:t> &amp; Co. Law Firm</a:t>
                      </a:r>
                      <a:endParaRPr lang="en-US" sz="1800" b="1" kern="1200" dirty="0">
                        <a:solidFill>
                          <a:srgbClr val="263673"/>
                        </a:solidFill>
                        <a:latin typeface="Verdana" panose="020B0604030504040204" pitchFamily="34" charset="0"/>
                        <a:ea typeface="Verdana" panose="020B0604030504040204" pitchFamily="34" charset="0"/>
                        <a:cs typeface="Verdana" panose="020B0604030504040204" pitchFamily="34" charset="0"/>
                      </a:endParaRPr>
                    </a:p>
                  </a:txBody>
                  <a:tcPr marL="36000" marR="72000"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627B8B"/>
                          </a:solidFill>
                        </a:rPr>
                        <a:t>Legal support</a:t>
                      </a:r>
                    </a:p>
                  </a:txBody>
                  <a:tcPr marL="36000" marR="72000" marT="72000" marB="72000" anchor="ctr"/>
                </a:tc>
                <a:extLst>
                  <a:ext uri="{0D108BD9-81ED-4DB2-BD59-A6C34878D82A}">
                    <a16:rowId xmlns:a16="http://schemas.microsoft.com/office/drawing/2014/main" val="10004"/>
                  </a:ext>
                </a:extLst>
              </a:tr>
            </a:tbl>
          </a:graphicData>
        </a:graphic>
      </p:graphicFrame>
      <p:pic>
        <p:nvPicPr>
          <p:cNvPr id="3" name="Picture 2"/>
          <p:cNvPicPr>
            <a:picLocks noChangeAspect="1"/>
          </p:cNvPicPr>
          <p:nvPr/>
        </p:nvPicPr>
        <p:blipFill>
          <a:blip r:embed="rId2"/>
          <a:stretch>
            <a:fillRect/>
          </a:stretch>
        </p:blipFill>
        <p:spPr>
          <a:xfrm>
            <a:off x="7023667" y="3685184"/>
            <a:ext cx="1612500" cy="310400"/>
          </a:xfrm>
          <a:prstGeom prst="rect">
            <a:avLst/>
          </a:prstGeom>
        </p:spPr>
      </p:pic>
      <p:pic>
        <p:nvPicPr>
          <p:cNvPr id="6" name="Picture 5"/>
          <p:cNvPicPr>
            <a:picLocks noChangeAspect="1"/>
          </p:cNvPicPr>
          <p:nvPr/>
        </p:nvPicPr>
        <p:blipFill>
          <a:blip r:embed="rId3"/>
          <a:stretch>
            <a:fillRect/>
          </a:stretch>
        </p:blipFill>
        <p:spPr>
          <a:xfrm>
            <a:off x="7023667" y="1622607"/>
            <a:ext cx="1073393" cy="360671"/>
          </a:xfrm>
          <a:prstGeom prst="rect">
            <a:avLst/>
          </a:prstGeom>
        </p:spPr>
      </p:pic>
      <p:pic>
        <p:nvPicPr>
          <p:cNvPr id="7" name="Picture 6"/>
          <p:cNvPicPr>
            <a:picLocks noChangeAspect="1"/>
          </p:cNvPicPr>
          <p:nvPr/>
        </p:nvPicPr>
        <p:blipFill>
          <a:blip r:embed="rId4"/>
          <a:stretch>
            <a:fillRect/>
          </a:stretch>
        </p:blipFill>
        <p:spPr>
          <a:xfrm>
            <a:off x="7023667" y="4599138"/>
            <a:ext cx="1302900" cy="549667"/>
          </a:xfrm>
          <a:prstGeom prst="rect">
            <a:avLst/>
          </a:prstGeom>
        </p:spPr>
      </p:pic>
      <p:pic>
        <p:nvPicPr>
          <p:cNvPr id="9" name="Picture 8"/>
          <p:cNvPicPr>
            <a:picLocks noChangeAspect="1"/>
          </p:cNvPicPr>
          <p:nvPr/>
        </p:nvPicPr>
        <p:blipFill>
          <a:blip r:embed="rId5"/>
          <a:stretch>
            <a:fillRect/>
          </a:stretch>
        </p:blipFill>
        <p:spPr>
          <a:xfrm>
            <a:off x="7023667" y="5834701"/>
            <a:ext cx="1515750" cy="303933"/>
          </a:xfrm>
          <a:prstGeom prst="rect">
            <a:avLst/>
          </a:prstGeom>
        </p:spPr>
      </p:pic>
      <p:pic>
        <p:nvPicPr>
          <p:cNvPr id="10" name="Picture 9"/>
          <p:cNvPicPr>
            <a:picLocks noChangeAspect="1"/>
          </p:cNvPicPr>
          <p:nvPr/>
        </p:nvPicPr>
        <p:blipFill>
          <a:blip r:embed="rId6"/>
          <a:stretch>
            <a:fillRect/>
          </a:stretch>
        </p:blipFill>
        <p:spPr>
          <a:xfrm>
            <a:off x="7023667" y="2565273"/>
            <a:ext cx="915900" cy="491467"/>
          </a:xfrm>
          <a:prstGeom prst="rect">
            <a:avLst/>
          </a:prstGeom>
        </p:spPr>
      </p:pic>
    </p:spTree>
    <p:extLst>
      <p:ext uri="{BB962C8B-B14F-4D97-AF65-F5344CB8AC3E}">
        <p14:creationId xmlns:p14="http://schemas.microsoft.com/office/powerpoint/2010/main" val="428112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PRODESA is contributing to resolving barriers such as:</a:t>
            </a:r>
            <a:endParaRPr lang="el-GR" sz="2000" dirty="0"/>
          </a:p>
        </p:txBody>
      </p:sp>
      <p:sp>
        <p:nvSpPr>
          <p:cNvPr id="3" name="Content Placeholder 2"/>
          <p:cNvSpPr>
            <a:spLocks noGrp="1"/>
          </p:cNvSpPr>
          <p:nvPr>
            <p:ph idx="1"/>
          </p:nvPr>
        </p:nvSpPr>
        <p:spPr/>
        <p:txBody>
          <a:bodyPr>
            <a:normAutofit fontScale="77500" lnSpcReduction="20000"/>
          </a:bodyPr>
          <a:lstStyle/>
          <a:p>
            <a:pPr>
              <a:lnSpc>
                <a:spcPct val="120000"/>
              </a:lnSpc>
            </a:pPr>
            <a:r>
              <a:rPr lang="en-US" sz="2300" b="1" dirty="0">
                <a:solidFill>
                  <a:srgbClr val="263673"/>
                </a:solidFill>
              </a:rPr>
              <a:t>Lack of financing of Project Development</a:t>
            </a:r>
          </a:p>
          <a:p>
            <a:pPr lvl="1">
              <a:lnSpc>
                <a:spcPct val="120000"/>
              </a:lnSpc>
            </a:pPr>
            <a:r>
              <a:rPr lang="en-US" sz="2000" dirty="0"/>
              <a:t>Due to the economic crisis, resources were allocated to more pressing needs, and investing in energy efficiency project development was ranked as a second priority; </a:t>
            </a:r>
          </a:p>
          <a:p>
            <a:pPr lvl="1">
              <a:lnSpc>
                <a:spcPct val="120000"/>
              </a:lnSpc>
            </a:pPr>
            <a:r>
              <a:rPr lang="en-US" sz="2100" b="1" dirty="0"/>
              <a:t>PRODESA</a:t>
            </a:r>
            <a:r>
              <a:rPr lang="en-US" sz="2100" dirty="0"/>
              <a:t> supports the project development which is the most difficult phase to be financed</a:t>
            </a:r>
            <a:endParaRPr lang="el-GR" sz="2100" dirty="0"/>
          </a:p>
          <a:p>
            <a:pPr>
              <a:lnSpc>
                <a:spcPct val="120000"/>
              </a:lnSpc>
              <a:spcBef>
                <a:spcPts val="1200"/>
              </a:spcBef>
              <a:spcAft>
                <a:spcPts val="300"/>
              </a:spcAft>
            </a:pPr>
            <a:r>
              <a:rPr lang="en-US" sz="2300" b="1" dirty="0">
                <a:solidFill>
                  <a:srgbClr val="263673"/>
                </a:solidFill>
              </a:rPr>
              <a:t>ESCO market at a very early stage</a:t>
            </a:r>
          </a:p>
          <a:p>
            <a:pPr lvl="1">
              <a:lnSpc>
                <a:spcPct val="120000"/>
              </a:lnSpc>
            </a:pPr>
            <a:r>
              <a:rPr lang="en-US" sz="2000" dirty="0"/>
              <a:t>Only few projects with involvement of ESCOs have been carried out in Greece</a:t>
            </a:r>
          </a:p>
          <a:p>
            <a:pPr lvl="1">
              <a:lnSpc>
                <a:spcPct val="120000"/>
              </a:lnSpc>
            </a:pPr>
            <a:r>
              <a:rPr lang="en-US" sz="2000" b="1" dirty="0"/>
              <a:t>PRODESA </a:t>
            </a:r>
            <a:r>
              <a:rPr lang="en-US" dirty="0"/>
              <a:t>will result in real large-scale examples with data evidence that will increase confidence in energy performance contracting</a:t>
            </a:r>
            <a:endParaRPr lang="en-US" sz="2000" dirty="0"/>
          </a:p>
          <a:p>
            <a:pPr>
              <a:lnSpc>
                <a:spcPct val="120000"/>
              </a:lnSpc>
            </a:pPr>
            <a:r>
              <a:rPr lang="en-US" sz="2300" b="1" dirty="0">
                <a:solidFill>
                  <a:srgbClr val="263673"/>
                </a:solidFill>
              </a:rPr>
              <a:t>Reluctance in adopting new paths</a:t>
            </a:r>
          </a:p>
          <a:p>
            <a:pPr lvl="1">
              <a:lnSpc>
                <a:spcPct val="120000"/>
              </a:lnSpc>
            </a:pPr>
            <a:r>
              <a:rPr lang="en-US" sz="2100" dirty="0"/>
              <a:t>Municipalities are reluctant to adopt new financing mechanisms such as energy performance contracting </a:t>
            </a:r>
          </a:p>
          <a:p>
            <a:pPr lvl="1">
              <a:lnSpc>
                <a:spcPct val="120000"/>
              </a:lnSpc>
            </a:pPr>
            <a:r>
              <a:rPr lang="en-US" sz="2100" b="1" dirty="0"/>
              <a:t>PRODESA </a:t>
            </a:r>
            <a:r>
              <a:rPr lang="en-US" sz="2100" dirty="0"/>
              <a:t>develops examples of new approaches and templates of tender documents that support the implementation and replication of the proposed new financing mechanisms</a:t>
            </a:r>
          </a:p>
        </p:txBody>
      </p:sp>
      <p:sp>
        <p:nvSpPr>
          <p:cNvPr id="4" name="Footer Placeholder 3"/>
          <p:cNvSpPr>
            <a:spLocks noGrp="1"/>
          </p:cNvSpPr>
          <p:nvPr>
            <p:ph type="ftr" sz="quarter" idx="11"/>
          </p:nvPr>
        </p:nvSpPr>
        <p:spPr/>
        <p:txBody>
          <a:bodyPr/>
          <a:lstStyle/>
          <a:p>
            <a:r>
              <a:rPr lang="en-US"/>
              <a:t>ProDeSA</a:t>
            </a:r>
          </a:p>
          <a:p>
            <a:r>
              <a:rPr lang="en-US" sz="700"/>
              <a:t>Energy Efficiency Project Development for South Attica</a:t>
            </a:r>
            <a:endParaRPr lang="el-GR" sz="700" dirty="0"/>
          </a:p>
        </p:txBody>
      </p:sp>
    </p:spTree>
    <p:extLst>
      <p:ext uri="{BB962C8B-B14F-4D97-AF65-F5344CB8AC3E}">
        <p14:creationId xmlns:p14="http://schemas.microsoft.com/office/powerpoint/2010/main" val="1612403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Project Structure</a:t>
            </a:r>
            <a:endParaRPr lang="el-GR" sz="2000" dirty="0"/>
          </a:p>
        </p:txBody>
      </p:sp>
      <p:sp>
        <p:nvSpPr>
          <p:cNvPr id="3" name="Footer Placeholder 2"/>
          <p:cNvSpPr>
            <a:spLocks noGrp="1"/>
          </p:cNvSpPr>
          <p:nvPr>
            <p:ph type="ftr" sz="quarter" idx="11"/>
          </p:nvPr>
        </p:nvSpPr>
        <p:spPr/>
        <p:txBody>
          <a:bodyPr/>
          <a:lstStyle/>
          <a:p>
            <a:r>
              <a:rPr lang="en-US" dirty="0" err="1"/>
              <a:t>ProDeSA</a:t>
            </a:r>
            <a:endParaRPr lang="en-US" dirty="0"/>
          </a:p>
          <a:p>
            <a:r>
              <a:rPr lang="en-US" sz="700" dirty="0"/>
              <a:t>Energy Efficiency Project Development for South Attica</a:t>
            </a:r>
            <a:endParaRPr lang="el-GR" sz="700" dirty="0"/>
          </a:p>
        </p:txBody>
      </p:sp>
      <p:grpSp>
        <p:nvGrpSpPr>
          <p:cNvPr id="6" name="Group 5"/>
          <p:cNvGrpSpPr>
            <a:grpSpLocks noChangeAspect="1"/>
          </p:cNvGrpSpPr>
          <p:nvPr/>
        </p:nvGrpSpPr>
        <p:grpSpPr>
          <a:xfrm>
            <a:off x="857246" y="1269000"/>
            <a:ext cx="7074944" cy="5040000"/>
            <a:chOff x="360000" y="252000"/>
            <a:chExt cx="6366029" cy="4534985"/>
          </a:xfrm>
        </p:grpSpPr>
        <p:grpSp>
          <p:nvGrpSpPr>
            <p:cNvPr id="7" name="Group 6"/>
            <p:cNvGrpSpPr/>
            <p:nvPr/>
          </p:nvGrpSpPr>
          <p:grpSpPr>
            <a:xfrm>
              <a:off x="360000" y="252000"/>
              <a:ext cx="1584000" cy="1152000"/>
              <a:chOff x="360000" y="252000"/>
              <a:chExt cx="1584000" cy="1152000"/>
            </a:xfrm>
          </p:grpSpPr>
          <p:sp>
            <p:nvSpPr>
              <p:cNvPr id="36" name="Rectangle 35"/>
              <p:cNvSpPr>
                <a:spLocks/>
              </p:cNvSpPr>
              <p:nvPr/>
            </p:nvSpPr>
            <p:spPr>
              <a:xfrm>
                <a:off x="360000" y="252000"/>
                <a:ext cx="1584000" cy="1152000"/>
              </a:xfrm>
              <a:prstGeom prst="rect">
                <a:avLst/>
              </a:prstGeom>
              <a:solidFill>
                <a:schemeClr val="accent4">
                  <a:lumMod val="40000"/>
                  <a:lumOff val="6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37792" tIns="37792" rIns="37792" bIns="37792" rtlCol="0" anchor="t" anchorCtr="0"/>
              <a:lstStyle/>
              <a:p>
                <a:pPr algn="ctr"/>
                <a:endParaRPr lang="en-US" sz="1400" dirty="0">
                  <a:solidFill>
                    <a:srgbClr val="0000FF"/>
                  </a:solidFill>
                </a:endParaRPr>
              </a:p>
              <a:p>
                <a:pPr algn="ctr"/>
                <a:endParaRPr lang="en-US" sz="1400" dirty="0">
                  <a:solidFill>
                    <a:srgbClr val="0000FF"/>
                  </a:solidFill>
                </a:endParaRPr>
              </a:p>
            </p:txBody>
          </p:sp>
          <p:sp>
            <p:nvSpPr>
              <p:cNvPr id="37" name="Rectangle 36"/>
              <p:cNvSpPr>
                <a:spLocks/>
              </p:cNvSpPr>
              <p:nvPr/>
            </p:nvSpPr>
            <p:spPr>
              <a:xfrm>
                <a:off x="377999" y="270000"/>
                <a:ext cx="1548000" cy="576000"/>
              </a:xfrm>
              <a:prstGeom prst="rect">
                <a:avLst/>
              </a:prstGeom>
              <a:solidFill>
                <a:schemeClr val="accent4">
                  <a:lumMod val="40000"/>
                  <a:lumOff val="60000"/>
                </a:schemeClr>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lIns="37792" tIns="37792" rIns="37792" bIns="37792" rtlCol="0" anchor="ctr" anchorCtr="0"/>
              <a:lstStyle/>
              <a:p>
                <a:pPr algn="ctr"/>
                <a:r>
                  <a:rPr lang="en-US" sz="1000" b="1" dirty="0">
                    <a:solidFill>
                      <a:srgbClr val="0000FF"/>
                    </a:solidFill>
                  </a:rPr>
                  <a:t>Detailed design of energy efficiency projects</a:t>
                </a:r>
              </a:p>
            </p:txBody>
          </p:sp>
          <p:cxnSp>
            <p:nvCxnSpPr>
              <p:cNvPr id="38" name="Straight Connector 37"/>
              <p:cNvCxnSpPr/>
              <p:nvPr/>
            </p:nvCxnSpPr>
            <p:spPr>
              <a:xfrm>
                <a:off x="360000" y="864000"/>
                <a:ext cx="1584000" cy="0"/>
              </a:xfrm>
              <a:prstGeom prst="line">
                <a:avLst/>
              </a:prstGeom>
              <a:solidFill>
                <a:schemeClr val="accent4">
                  <a:lumMod val="40000"/>
                  <a:lumOff val="60000"/>
                </a:schemeClr>
              </a:solidFill>
              <a:ln w="9525">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9" name="Rectangle 38"/>
              <p:cNvSpPr>
                <a:spLocks/>
              </p:cNvSpPr>
              <p:nvPr/>
            </p:nvSpPr>
            <p:spPr>
              <a:xfrm>
                <a:off x="377999" y="877059"/>
                <a:ext cx="1548000" cy="505971"/>
              </a:xfrm>
              <a:prstGeom prst="rect">
                <a:avLst/>
              </a:prstGeom>
              <a:solidFill>
                <a:schemeClr val="accent4">
                  <a:lumMod val="40000"/>
                  <a:lumOff val="60000"/>
                </a:schemeClr>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marL="92075" indent="-79375">
                  <a:buFont typeface="Arial" panose="020B0604020202020204" pitchFamily="34" charset="0"/>
                  <a:buChar char="•"/>
                </a:pPr>
                <a:r>
                  <a:rPr lang="en-US" sz="800" dirty="0">
                    <a:solidFill>
                      <a:srgbClr val="0000FF"/>
                    </a:solidFill>
                  </a:rPr>
                  <a:t>Validation of energy savings and cost</a:t>
                </a:r>
              </a:p>
              <a:p>
                <a:pPr marL="92075" indent="-79375">
                  <a:buFont typeface="Arial" panose="020B0604020202020204" pitchFamily="34" charset="0"/>
                  <a:buChar char="•"/>
                </a:pPr>
                <a:r>
                  <a:rPr lang="en-US" sz="800" dirty="0">
                    <a:solidFill>
                      <a:srgbClr val="0000FF"/>
                    </a:solidFill>
                  </a:rPr>
                  <a:t>Preparation of technically acceptable projects by ESCOs</a:t>
                </a:r>
              </a:p>
            </p:txBody>
          </p:sp>
        </p:grpSp>
        <p:sp>
          <p:nvSpPr>
            <p:cNvPr id="8" name="Rectangle 7"/>
            <p:cNvSpPr/>
            <p:nvPr/>
          </p:nvSpPr>
          <p:spPr>
            <a:xfrm>
              <a:off x="1097998" y="1656000"/>
              <a:ext cx="3564000" cy="10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Down Arrow 8"/>
            <p:cNvSpPr/>
            <p:nvPr/>
          </p:nvSpPr>
          <p:spPr>
            <a:xfrm>
              <a:off x="2770858" y="4049590"/>
              <a:ext cx="216000" cy="28800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Down Arrow 9"/>
            <p:cNvSpPr/>
            <p:nvPr/>
          </p:nvSpPr>
          <p:spPr>
            <a:xfrm>
              <a:off x="2770858" y="3275055"/>
              <a:ext cx="216000" cy="28800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Down Arrow 10"/>
            <p:cNvSpPr/>
            <p:nvPr/>
          </p:nvSpPr>
          <p:spPr>
            <a:xfrm>
              <a:off x="2771998" y="1753324"/>
              <a:ext cx="216000" cy="28800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12" name="Group 11"/>
            <p:cNvGrpSpPr/>
            <p:nvPr/>
          </p:nvGrpSpPr>
          <p:grpSpPr>
            <a:xfrm>
              <a:off x="2088000" y="252000"/>
              <a:ext cx="1584000" cy="1152000"/>
              <a:chOff x="360000" y="252000"/>
              <a:chExt cx="1584000" cy="1152000"/>
            </a:xfrm>
          </p:grpSpPr>
          <p:sp>
            <p:nvSpPr>
              <p:cNvPr id="32" name="Rectangle 31"/>
              <p:cNvSpPr>
                <a:spLocks/>
              </p:cNvSpPr>
              <p:nvPr/>
            </p:nvSpPr>
            <p:spPr>
              <a:xfrm>
                <a:off x="360000" y="252000"/>
                <a:ext cx="1584000" cy="1152000"/>
              </a:xfrm>
              <a:prstGeom prst="rect">
                <a:avLst/>
              </a:prstGeom>
              <a:solidFill>
                <a:schemeClr val="accent4">
                  <a:lumMod val="40000"/>
                  <a:lumOff val="6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37792" tIns="37792" rIns="37792" bIns="37792" rtlCol="0" anchor="t" anchorCtr="0"/>
              <a:lstStyle/>
              <a:p>
                <a:pPr algn="ctr"/>
                <a:endParaRPr lang="en-US" sz="1400" dirty="0">
                  <a:solidFill>
                    <a:srgbClr val="0000FF"/>
                  </a:solidFill>
                </a:endParaRPr>
              </a:p>
              <a:p>
                <a:pPr algn="ctr"/>
                <a:endParaRPr lang="en-US" sz="1400" dirty="0">
                  <a:solidFill>
                    <a:srgbClr val="0000FF"/>
                  </a:solidFill>
                </a:endParaRPr>
              </a:p>
            </p:txBody>
          </p:sp>
          <p:sp>
            <p:nvSpPr>
              <p:cNvPr id="33" name="Rectangle 32"/>
              <p:cNvSpPr>
                <a:spLocks/>
              </p:cNvSpPr>
              <p:nvPr/>
            </p:nvSpPr>
            <p:spPr>
              <a:xfrm>
                <a:off x="377999" y="270000"/>
                <a:ext cx="1548000" cy="576000"/>
              </a:xfrm>
              <a:prstGeom prst="rect">
                <a:avLst/>
              </a:prstGeom>
              <a:solidFill>
                <a:schemeClr val="accent4">
                  <a:lumMod val="40000"/>
                  <a:lumOff val="60000"/>
                </a:schemeClr>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lIns="37792" tIns="37792" rIns="37792" bIns="37792" rtlCol="0" anchor="ctr" anchorCtr="0"/>
              <a:lstStyle/>
              <a:p>
                <a:pPr algn="ctr"/>
                <a:r>
                  <a:rPr lang="en-US" sz="1000" b="1" dirty="0">
                    <a:solidFill>
                      <a:srgbClr val="0000FF"/>
                    </a:solidFill>
                  </a:rPr>
                  <a:t>Comparative assessment of economic schemes</a:t>
                </a:r>
              </a:p>
              <a:p>
                <a:pPr algn="ctr"/>
                <a:r>
                  <a:rPr lang="en-US" sz="1000" b="1" dirty="0">
                    <a:solidFill>
                      <a:srgbClr val="0000FF"/>
                    </a:solidFill>
                  </a:rPr>
                  <a:t>Application of innovative financial tools</a:t>
                </a:r>
              </a:p>
            </p:txBody>
          </p:sp>
          <p:cxnSp>
            <p:nvCxnSpPr>
              <p:cNvPr id="34" name="Straight Connector 33"/>
              <p:cNvCxnSpPr/>
              <p:nvPr/>
            </p:nvCxnSpPr>
            <p:spPr>
              <a:xfrm>
                <a:off x="360000" y="864000"/>
                <a:ext cx="1584000" cy="0"/>
              </a:xfrm>
              <a:prstGeom prst="line">
                <a:avLst/>
              </a:prstGeom>
              <a:solidFill>
                <a:schemeClr val="accent4">
                  <a:lumMod val="40000"/>
                  <a:lumOff val="60000"/>
                </a:schemeClr>
              </a:solidFill>
              <a:ln w="9525">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5" name="Rectangle 34"/>
              <p:cNvSpPr>
                <a:spLocks/>
              </p:cNvSpPr>
              <p:nvPr/>
            </p:nvSpPr>
            <p:spPr>
              <a:xfrm>
                <a:off x="377999" y="877059"/>
                <a:ext cx="1548000" cy="505971"/>
              </a:xfrm>
              <a:prstGeom prst="rect">
                <a:avLst/>
              </a:prstGeom>
              <a:solidFill>
                <a:schemeClr val="accent4">
                  <a:lumMod val="40000"/>
                  <a:lumOff val="60000"/>
                </a:schemeClr>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marL="92075" indent="-79375">
                  <a:buFont typeface="Arial" panose="020B0604020202020204" pitchFamily="34" charset="0"/>
                  <a:buChar char="•"/>
                </a:pPr>
                <a:r>
                  <a:rPr lang="en-US" sz="800" dirty="0">
                    <a:solidFill>
                      <a:srgbClr val="0000FF"/>
                    </a:solidFill>
                  </a:rPr>
                  <a:t>Selection of complementary financial resources</a:t>
                </a:r>
              </a:p>
            </p:txBody>
          </p:sp>
        </p:grpSp>
        <p:grpSp>
          <p:nvGrpSpPr>
            <p:cNvPr id="13" name="Group 12"/>
            <p:cNvGrpSpPr/>
            <p:nvPr/>
          </p:nvGrpSpPr>
          <p:grpSpPr>
            <a:xfrm>
              <a:off x="3816000" y="252000"/>
              <a:ext cx="1584000" cy="1152000"/>
              <a:chOff x="360000" y="252000"/>
              <a:chExt cx="1584000" cy="1152000"/>
            </a:xfrm>
          </p:grpSpPr>
          <p:sp>
            <p:nvSpPr>
              <p:cNvPr id="28" name="Rectangle 27"/>
              <p:cNvSpPr>
                <a:spLocks/>
              </p:cNvSpPr>
              <p:nvPr/>
            </p:nvSpPr>
            <p:spPr>
              <a:xfrm>
                <a:off x="360000" y="252000"/>
                <a:ext cx="1584000" cy="1152000"/>
              </a:xfrm>
              <a:prstGeom prst="rect">
                <a:avLst/>
              </a:prstGeom>
              <a:solidFill>
                <a:schemeClr val="accent4">
                  <a:lumMod val="40000"/>
                  <a:lumOff val="6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37792" tIns="37792" rIns="37792" bIns="37792" rtlCol="0" anchor="t" anchorCtr="0"/>
              <a:lstStyle/>
              <a:p>
                <a:pPr algn="ctr"/>
                <a:endParaRPr lang="en-US" sz="1400" dirty="0">
                  <a:solidFill>
                    <a:srgbClr val="0000FF"/>
                  </a:solidFill>
                </a:endParaRPr>
              </a:p>
              <a:p>
                <a:pPr algn="ctr"/>
                <a:endParaRPr lang="en-US" sz="1400" dirty="0">
                  <a:solidFill>
                    <a:srgbClr val="0000FF"/>
                  </a:solidFill>
                </a:endParaRPr>
              </a:p>
            </p:txBody>
          </p:sp>
          <p:sp>
            <p:nvSpPr>
              <p:cNvPr id="29" name="Rectangle 28"/>
              <p:cNvSpPr>
                <a:spLocks/>
              </p:cNvSpPr>
              <p:nvPr/>
            </p:nvSpPr>
            <p:spPr>
              <a:xfrm>
                <a:off x="377999" y="270000"/>
                <a:ext cx="1548000" cy="576000"/>
              </a:xfrm>
              <a:prstGeom prst="rect">
                <a:avLst/>
              </a:prstGeom>
              <a:solidFill>
                <a:schemeClr val="accent4">
                  <a:lumMod val="40000"/>
                  <a:lumOff val="60000"/>
                </a:schemeClr>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lIns="37792" tIns="37792" rIns="37792" bIns="37792" rtlCol="0" anchor="ctr" anchorCtr="0"/>
              <a:lstStyle/>
              <a:p>
                <a:pPr algn="ctr"/>
                <a:r>
                  <a:rPr lang="en-US" sz="1000" b="1" dirty="0">
                    <a:solidFill>
                      <a:srgbClr val="0000FF"/>
                    </a:solidFill>
                  </a:rPr>
                  <a:t>Public – Private Dialogue</a:t>
                </a:r>
              </a:p>
              <a:p>
                <a:pPr algn="ctr"/>
                <a:r>
                  <a:rPr lang="en-US" sz="900" dirty="0">
                    <a:solidFill>
                      <a:srgbClr val="0000FF"/>
                    </a:solidFill>
                  </a:rPr>
                  <a:t>(ESCOs – financial institutions – municipalities – government)</a:t>
                </a:r>
                <a:endParaRPr lang="en-US" sz="900" b="1" dirty="0">
                  <a:solidFill>
                    <a:srgbClr val="0000FF"/>
                  </a:solidFill>
                </a:endParaRPr>
              </a:p>
            </p:txBody>
          </p:sp>
          <p:cxnSp>
            <p:nvCxnSpPr>
              <p:cNvPr id="30" name="Straight Connector 29"/>
              <p:cNvCxnSpPr/>
              <p:nvPr/>
            </p:nvCxnSpPr>
            <p:spPr>
              <a:xfrm>
                <a:off x="360000" y="864000"/>
                <a:ext cx="1584000" cy="0"/>
              </a:xfrm>
              <a:prstGeom prst="line">
                <a:avLst/>
              </a:prstGeom>
              <a:solidFill>
                <a:schemeClr val="accent4">
                  <a:lumMod val="40000"/>
                  <a:lumOff val="60000"/>
                </a:schemeClr>
              </a:solidFill>
              <a:ln w="9525">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Rectangle 30"/>
              <p:cNvSpPr>
                <a:spLocks/>
              </p:cNvSpPr>
              <p:nvPr/>
            </p:nvSpPr>
            <p:spPr>
              <a:xfrm>
                <a:off x="377999" y="877059"/>
                <a:ext cx="1548000" cy="505971"/>
              </a:xfrm>
              <a:prstGeom prst="rect">
                <a:avLst/>
              </a:prstGeom>
              <a:solidFill>
                <a:schemeClr val="accent4">
                  <a:lumMod val="40000"/>
                  <a:lumOff val="60000"/>
                </a:schemeClr>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marL="92075" indent="-79375">
                  <a:buFont typeface="Arial" panose="020B0604020202020204" pitchFamily="34" charset="0"/>
                  <a:buChar char="•"/>
                </a:pPr>
                <a:r>
                  <a:rPr lang="en-US" sz="800" dirty="0">
                    <a:solidFill>
                      <a:srgbClr val="0000FF"/>
                    </a:solidFill>
                  </a:rPr>
                  <a:t>Bridge the gap</a:t>
                </a:r>
              </a:p>
              <a:p>
                <a:pPr marL="92075" indent="-79375">
                  <a:buFont typeface="Arial" panose="020B0604020202020204" pitchFamily="34" charset="0"/>
                  <a:buChar char="•"/>
                </a:pPr>
                <a:r>
                  <a:rPr lang="en-US" sz="800" dirty="0">
                    <a:solidFill>
                      <a:srgbClr val="0000FF"/>
                    </a:solidFill>
                  </a:rPr>
                  <a:t>Resolve issues and make projects attractive</a:t>
                </a:r>
              </a:p>
            </p:txBody>
          </p:sp>
        </p:grpSp>
        <p:grpSp>
          <p:nvGrpSpPr>
            <p:cNvPr id="14" name="Group 13"/>
            <p:cNvGrpSpPr/>
            <p:nvPr/>
          </p:nvGrpSpPr>
          <p:grpSpPr>
            <a:xfrm>
              <a:off x="2087998" y="2081031"/>
              <a:ext cx="1584000" cy="1152000"/>
              <a:chOff x="360000" y="252000"/>
              <a:chExt cx="1584000" cy="1152000"/>
            </a:xfrm>
          </p:grpSpPr>
          <p:sp>
            <p:nvSpPr>
              <p:cNvPr id="24" name="Rectangle 23"/>
              <p:cNvSpPr>
                <a:spLocks/>
              </p:cNvSpPr>
              <p:nvPr/>
            </p:nvSpPr>
            <p:spPr>
              <a:xfrm>
                <a:off x="360000" y="252000"/>
                <a:ext cx="1584000" cy="1152000"/>
              </a:xfrm>
              <a:prstGeom prst="rect">
                <a:avLst/>
              </a:prstGeom>
              <a:solidFill>
                <a:schemeClr val="accent4">
                  <a:lumMod val="40000"/>
                  <a:lumOff val="6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37792" tIns="37792" rIns="37792" bIns="37792" rtlCol="0" anchor="t" anchorCtr="0"/>
              <a:lstStyle/>
              <a:p>
                <a:pPr algn="ctr"/>
                <a:endParaRPr lang="en-US" sz="1400" dirty="0">
                  <a:solidFill>
                    <a:srgbClr val="0000FF"/>
                  </a:solidFill>
                </a:endParaRPr>
              </a:p>
              <a:p>
                <a:pPr algn="ctr"/>
                <a:endParaRPr lang="en-US" sz="1400" dirty="0">
                  <a:solidFill>
                    <a:srgbClr val="0000FF"/>
                  </a:solidFill>
                </a:endParaRPr>
              </a:p>
            </p:txBody>
          </p:sp>
          <p:sp>
            <p:nvSpPr>
              <p:cNvPr id="25" name="Rectangle 24"/>
              <p:cNvSpPr>
                <a:spLocks/>
              </p:cNvSpPr>
              <p:nvPr/>
            </p:nvSpPr>
            <p:spPr>
              <a:xfrm>
                <a:off x="377999" y="270000"/>
                <a:ext cx="1548000" cy="576000"/>
              </a:xfrm>
              <a:prstGeom prst="rect">
                <a:avLst/>
              </a:prstGeom>
              <a:solidFill>
                <a:schemeClr val="accent4">
                  <a:lumMod val="40000"/>
                  <a:lumOff val="60000"/>
                </a:schemeClr>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lIns="37792" tIns="37792" rIns="37792" bIns="37792" rtlCol="0" anchor="ctr" anchorCtr="0"/>
              <a:lstStyle/>
              <a:p>
                <a:pPr algn="ctr"/>
                <a:r>
                  <a:rPr lang="en-US" sz="1000" b="1" dirty="0">
                    <a:solidFill>
                      <a:srgbClr val="0000FF"/>
                    </a:solidFill>
                  </a:rPr>
                  <a:t>Project Bundling</a:t>
                </a:r>
              </a:p>
              <a:p>
                <a:pPr algn="ctr"/>
                <a:r>
                  <a:rPr lang="en-US" sz="1000" b="1" dirty="0">
                    <a:solidFill>
                      <a:srgbClr val="0000FF"/>
                    </a:solidFill>
                  </a:rPr>
                  <a:t>Financial engineering</a:t>
                </a:r>
              </a:p>
              <a:p>
                <a:pPr algn="ctr"/>
                <a:r>
                  <a:rPr lang="en-US" sz="1000" b="1" dirty="0">
                    <a:solidFill>
                      <a:srgbClr val="0000FF"/>
                    </a:solidFill>
                  </a:rPr>
                  <a:t>Tender documents</a:t>
                </a:r>
              </a:p>
            </p:txBody>
          </p:sp>
          <p:cxnSp>
            <p:nvCxnSpPr>
              <p:cNvPr id="26" name="Straight Connector 25"/>
              <p:cNvCxnSpPr/>
              <p:nvPr/>
            </p:nvCxnSpPr>
            <p:spPr>
              <a:xfrm>
                <a:off x="360000" y="864000"/>
                <a:ext cx="1584000" cy="0"/>
              </a:xfrm>
              <a:prstGeom prst="line">
                <a:avLst/>
              </a:prstGeom>
              <a:solidFill>
                <a:schemeClr val="accent4">
                  <a:lumMod val="40000"/>
                  <a:lumOff val="60000"/>
                </a:schemeClr>
              </a:solidFill>
              <a:ln w="9525">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7" name="Rectangle 26"/>
              <p:cNvSpPr>
                <a:spLocks/>
              </p:cNvSpPr>
              <p:nvPr/>
            </p:nvSpPr>
            <p:spPr>
              <a:xfrm>
                <a:off x="377999" y="877059"/>
                <a:ext cx="1548000" cy="505971"/>
              </a:xfrm>
              <a:prstGeom prst="rect">
                <a:avLst/>
              </a:prstGeom>
              <a:solidFill>
                <a:schemeClr val="accent4">
                  <a:lumMod val="40000"/>
                  <a:lumOff val="60000"/>
                </a:schemeClr>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marL="92075" indent="-79375">
                  <a:buFont typeface="Arial" panose="020B0604020202020204" pitchFamily="34" charset="0"/>
                  <a:buChar char="•"/>
                </a:pPr>
                <a:r>
                  <a:rPr lang="en-US" sz="800" dirty="0">
                    <a:solidFill>
                      <a:srgbClr val="0000FF"/>
                    </a:solidFill>
                  </a:rPr>
                  <a:t>Make sizeable projects</a:t>
                </a:r>
              </a:p>
              <a:p>
                <a:pPr marL="92075" indent="-79375">
                  <a:buFont typeface="Arial" panose="020B0604020202020204" pitchFamily="34" charset="0"/>
                  <a:buChar char="•"/>
                </a:pPr>
                <a:r>
                  <a:rPr lang="en-US" sz="800" dirty="0">
                    <a:solidFill>
                      <a:srgbClr val="0000FF"/>
                    </a:solidFill>
                  </a:rPr>
                  <a:t>Maximize private funds</a:t>
                </a:r>
              </a:p>
              <a:p>
                <a:pPr marL="92075" indent="-79375">
                  <a:buFont typeface="Arial" panose="020B0604020202020204" pitchFamily="34" charset="0"/>
                  <a:buChar char="•"/>
                </a:pPr>
                <a:r>
                  <a:rPr lang="en-US" sz="800" dirty="0">
                    <a:solidFill>
                      <a:srgbClr val="0000FF"/>
                    </a:solidFill>
                  </a:rPr>
                  <a:t>Pool together complementary financial resources</a:t>
                </a:r>
              </a:p>
            </p:txBody>
          </p:sp>
        </p:grpSp>
        <p:sp>
          <p:nvSpPr>
            <p:cNvPr id="15" name="Rectangle 14"/>
            <p:cNvSpPr>
              <a:spLocks/>
            </p:cNvSpPr>
            <p:nvPr/>
          </p:nvSpPr>
          <p:spPr>
            <a:xfrm>
              <a:off x="2087998" y="3606083"/>
              <a:ext cx="1584000" cy="396000"/>
            </a:xfrm>
            <a:prstGeom prst="rect">
              <a:avLst/>
            </a:prstGeom>
            <a:solidFill>
              <a:schemeClr val="accent4">
                <a:lumMod val="40000"/>
                <a:lumOff val="6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37792" tIns="37792" rIns="37792" bIns="37792" rtlCol="0" anchor="ctr" anchorCtr="0"/>
            <a:lstStyle/>
            <a:p>
              <a:pPr algn="ctr"/>
              <a:r>
                <a:rPr lang="en-US" sz="1000" b="1" dirty="0">
                  <a:solidFill>
                    <a:srgbClr val="0000FF"/>
                  </a:solidFill>
                </a:rPr>
                <a:t>Launch Tenders</a:t>
              </a:r>
            </a:p>
            <a:p>
              <a:pPr algn="ctr"/>
              <a:r>
                <a:rPr lang="en-US" sz="1000" b="1" dirty="0">
                  <a:solidFill>
                    <a:srgbClr val="0000FF"/>
                  </a:solidFill>
                </a:rPr>
                <a:t>Sign Contracts</a:t>
              </a:r>
            </a:p>
          </p:txBody>
        </p:sp>
        <p:sp>
          <p:nvSpPr>
            <p:cNvPr id="16" name="Rectangle 15"/>
            <p:cNvSpPr>
              <a:spLocks/>
            </p:cNvSpPr>
            <p:nvPr/>
          </p:nvSpPr>
          <p:spPr>
            <a:xfrm>
              <a:off x="2087998" y="4390985"/>
              <a:ext cx="1584000" cy="396000"/>
            </a:xfrm>
            <a:prstGeom prst="rect">
              <a:avLst/>
            </a:prstGeom>
            <a:solidFill>
              <a:schemeClr val="accent4">
                <a:lumMod val="40000"/>
                <a:lumOff val="6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37792" tIns="37792" rIns="37792" bIns="37792" rtlCol="0" anchor="ctr" anchorCtr="0"/>
            <a:lstStyle/>
            <a:p>
              <a:pPr algn="ctr"/>
              <a:r>
                <a:rPr lang="en-US" sz="1000" b="1" dirty="0">
                  <a:solidFill>
                    <a:srgbClr val="0000FF"/>
                  </a:solidFill>
                </a:rPr>
                <a:t>SHOWCASE EXAMPLES</a:t>
              </a:r>
            </a:p>
          </p:txBody>
        </p:sp>
        <p:sp>
          <p:nvSpPr>
            <p:cNvPr id="17" name="Rectangle 16"/>
            <p:cNvSpPr/>
            <p:nvPr/>
          </p:nvSpPr>
          <p:spPr>
            <a:xfrm>
              <a:off x="1097999" y="1440000"/>
              <a:ext cx="108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Rectangle 17"/>
            <p:cNvSpPr/>
            <p:nvPr/>
          </p:nvSpPr>
          <p:spPr>
            <a:xfrm>
              <a:off x="2825998" y="1445880"/>
              <a:ext cx="108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Rectangle 18"/>
            <p:cNvSpPr/>
            <p:nvPr/>
          </p:nvSpPr>
          <p:spPr>
            <a:xfrm>
              <a:off x="4553999" y="1440000"/>
              <a:ext cx="108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Right Arrow 19"/>
            <p:cNvSpPr/>
            <p:nvPr/>
          </p:nvSpPr>
          <p:spPr>
            <a:xfrm>
              <a:off x="5747730" y="720000"/>
              <a:ext cx="360000" cy="216000"/>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Rectangle 20"/>
            <p:cNvSpPr>
              <a:spLocks/>
            </p:cNvSpPr>
            <p:nvPr/>
          </p:nvSpPr>
          <p:spPr>
            <a:xfrm rot="5400000">
              <a:off x="4260536" y="2321493"/>
              <a:ext cx="4534985" cy="396000"/>
            </a:xfrm>
            <a:prstGeom prst="rect">
              <a:avLst/>
            </a:prstGeom>
            <a:solidFill>
              <a:schemeClr val="accent4">
                <a:lumMod val="40000"/>
                <a:lumOff val="6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37792" tIns="37792" rIns="37792" bIns="37792" rtlCol="0" anchor="ctr" anchorCtr="0"/>
            <a:lstStyle/>
            <a:p>
              <a:pPr algn="ctr"/>
              <a:r>
                <a:rPr lang="en-US" sz="1000" b="1" dirty="0">
                  <a:solidFill>
                    <a:srgbClr val="0000FF"/>
                  </a:solidFill>
                </a:rPr>
                <a:t>Capacity Building – Prepare Replication</a:t>
              </a:r>
            </a:p>
            <a:p>
              <a:pPr algn="ctr"/>
              <a:r>
                <a:rPr lang="en-US" sz="1000" b="1" dirty="0">
                  <a:solidFill>
                    <a:srgbClr val="0000FF"/>
                  </a:solidFill>
                </a:rPr>
                <a:t>Communicate – Disseminate</a:t>
              </a:r>
            </a:p>
          </p:txBody>
        </p:sp>
        <p:sp>
          <p:nvSpPr>
            <p:cNvPr id="22" name="Right Arrow 21"/>
            <p:cNvSpPr/>
            <p:nvPr/>
          </p:nvSpPr>
          <p:spPr>
            <a:xfrm>
              <a:off x="5747730" y="2585031"/>
              <a:ext cx="360000" cy="216000"/>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Right Arrow 22"/>
            <p:cNvSpPr/>
            <p:nvPr/>
          </p:nvSpPr>
          <p:spPr>
            <a:xfrm>
              <a:off x="5747730" y="4234062"/>
              <a:ext cx="360000" cy="216000"/>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extLst>
      <p:ext uri="{BB962C8B-B14F-4D97-AF65-F5344CB8AC3E}">
        <p14:creationId xmlns:p14="http://schemas.microsoft.com/office/powerpoint/2010/main" val="1979954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9359" y="1998988"/>
            <a:ext cx="7886700" cy="1789241"/>
          </a:xfrm>
        </p:spPr>
        <p:txBody>
          <a:bodyPr>
            <a:normAutofit fontScale="90000"/>
          </a:bodyPr>
          <a:lstStyle/>
          <a:p>
            <a:pPr marL="357188" algn="ctr">
              <a:lnSpc>
                <a:spcPct val="100000"/>
              </a:lnSpc>
              <a:spcBef>
                <a:spcPts val="1200"/>
              </a:spcBef>
            </a:pPr>
            <a:br>
              <a:rPr lang="en-US" sz="2000" dirty="0"/>
            </a:br>
            <a:br>
              <a:rPr lang="en-US" sz="2000" dirty="0"/>
            </a:br>
            <a:r>
              <a:rPr lang="en-US" sz="2000" dirty="0"/>
              <a:t>Investments and </a:t>
            </a:r>
            <a:br>
              <a:rPr lang="en-US" sz="2000" dirty="0"/>
            </a:br>
            <a:r>
              <a:rPr lang="en-US" sz="2000" dirty="0"/>
              <a:t>Financing Schemes</a:t>
            </a:r>
            <a:br>
              <a:rPr lang="en-US" sz="2000" dirty="0"/>
            </a:br>
            <a:br>
              <a:rPr lang="en-US" sz="2000" dirty="0"/>
            </a:br>
            <a:endParaRPr lang="en-US" sz="2000" dirty="0"/>
          </a:p>
        </p:txBody>
      </p:sp>
      <p:sp>
        <p:nvSpPr>
          <p:cNvPr id="3" name="Footer Placeholder 2"/>
          <p:cNvSpPr>
            <a:spLocks noGrp="1"/>
          </p:cNvSpPr>
          <p:nvPr>
            <p:ph type="ftr" sz="quarter" idx="11"/>
          </p:nvPr>
        </p:nvSpPr>
        <p:spPr/>
        <p:txBody>
          <a:bodyPr/>
          <a:lstStyle/>
          <a:p>
            <a:r>
              <a:rPr lang="en-US"/>
              <a:t>ProDeSA</a:t>
            </a:r>
          </a:p>
          <a:p>
            <a:r>
              <a:rPr lang="en-US" sz="700"/>
              <a:t>Energy Efficiency Project Development for South Attica</a:t>
            </a:r>
            <a:endParaRPr lang="el-GR" sz="700" dirty="0"/>
          </a:p>
        </p:txBody>
      </p:sp>
    </p:spTree>
    <p:extLst>
      <p:ext uri="{BB962C8B-B14F-4D97-AF65-F5344CB8AC3E}">
        <p14:creationId xmlns:p14="http://schemas.microsoft.com/office/powerpoint/2010/main" val="2313198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Key features of the municipal building stock</a:t>
            </a:r>
            <a:endParaRPr lang="el-GR" sz="2000" dirty="0"/>
          </a:p>
        </p:txBody>
      </p:sp>
      <p:sp>
        <p:nvSpPr>
          <p:cNvPr id="3" name="Content Placeholder 2"/>
          <p:cNvSpPr>
            <a:spLocks noGrp="1"/>
          </p:cNvSpPr>
          <p:nvPr>
            <p:ph sz="half" idx="1"/>
          </p:nvPr>
        </p:nvSpPr>
        <p:spPr>
          <a:xfrm>
            <a:off x="98655" y="1080000"/>
            <a:ext cx="5156442" cy="5264815"/>
          </a:xfrm>
        </p:spPr>
        <p:txBody>
          <a:bodyPr>
            <a:normAutofit/>
          </a:bodyPr>
          <a:lstStyle/>
          <a:p>
            <a:pPr>
              <a:spcBef>
                <a:spcPts val="1200"/>
              </a:spcBef>
              <a:spcAft>
                <a:spcPts val="300"/>
              </a:spcAft>
            </a:pPr>
            <a:r>
              <a:rPr lang="en-US" sz="1600" dirty="0"/>
              <a:t>Main building types</a:t>
            </a:r>
          </a:p>
          <a:p>
            <a:pPr lvl="1"/>
            <a:r>
              <a:rPr lang="en-US" sz="1400" b="1" dirty="0"/>
              <a:t>schools</a:t>
            </a:r>
            <a:r>
              <a:rPr lang="en-US" sz="1400" dirty="0"/>
              <a:t> (mainly)</a:t>
            </a:r>
          </a:p>
          <a:p>
            <a:pPr lvl="1"/>
            <a:r>
              <a:rPr lang="en-US" sz="1400" dirty="0"/>
              <a:t>office buildings</a:t>
            </a:r>
          </a:p>
          <a:p>
            <a:pPr lvl="1"/>
            <a:r>
              <a:rPr lang="en-US" sz="1400" dirty="0"/>
              <a:t>open care centres for the elderly</a:t>
            </a:r>
            <a:endParaRPr lang="el-GR" sz="1400" dirty="0"/>
          </a:p>
          <a:p>
            <a:pPr lvl="1"/>
            <a:r>
              <a:rPr lang="en-US" sz="1400" dirty="0"/>
              <a:t>cultural centres</a:t>
            </a:r>
          </a:p>
          <a:p>
            <a:pPr>
              <a:spcBef>
                <a:spcPts val="1200"/>
              </a:spcBef>
              <a:spcAft>
                <a:spcPts val="300"/>
              </a:spcAft>
            </a:pPr>
            <a:r>
              <a:rPr lang="en-US" sz="1600" dirty="0"/>
              <a:t>Most buildings are about </a:t>
            </a:r>
            <a:r>
              <a:rPr lang="en-US" sz="1600" b="1" dirty="0"/>
              <a:t>30</a:t>
            </a:r>
            <a:br>
              <a:rPr lang="en-US" sz="1600" b="1" dirty="0"/>
            </a:br>
            <a:r>
              <a:rPr lang="en-US" sz="1600" b="1" dirty="0"/>
              <a:t>years</a:t>
            </a:r>
            <a:r>
              <a:rPr lang="en-US" sz="1600" dirty="0"/>
              <a:t> old</a:t>
            </a:r>
          </a:p>
          <a:p>
            <a:pPr>
              <a:spcBef>
                <a:spcPts val="1200"/>
              </a:spcBef>
              <a:spcAft>
                <a:spcPts val="300"/>
              </a:spcAft>
            </a:pPr>
            <a:r>
              <a:rPr lang="en-US" sz="1600" dirty="0"/>
              <a:t>Thermal protection needs improvement for the majority of the buildings</a:t>
            </a:r>
          </a:p>
          <a:p>
            <a:pPr>
              <a:spcBef>
                <a:spcPts val="1200"/>
              </a:spcBef>
              <a:spcAft>
                <a:spcPts val="300"/>
              </a:spcAft>
            </a:pPr>
            <a:r>
              <a:rPr lang="en-US" sz="1600" dirty="0"/>
              <a:t>Most of the heating systems are inefficient and need replacement</a:t>
            </a:r>
          </a:p>
          <a:p>
            <a:pPr>
              <a:spcBef>
                <a:spcPts val="1200"/>
              </a:spcBef>
              <a:spcAft>
                <a:spcPts val="300"/>
              </a:spcAft>
            </a:pPr>
            <a:r>
              <a:rPr lang="en-US" sz="1600" dirty="0"/>
              <a:t>Only a couple of buildings have photovoltaic system</a:t>
            </a:r>
          </a:p>
        </p:txBody>
      </p:sp>
      <p:sp>
        <p:nvSpPr>
          <p:cNvPr id="5" name="Footer Placeholder 4"/>
          <p:cNvSpPr>
            <a:spLocks noGrp="1"/>
          </p:cNvSpPr>
          <p:nvPr>
            <p:ph type="ftr" sz="quarter" idx="11"/>
          </p:nvPr>
        </p:nvSpPr>
        <p:spPr/>
        <p:txBody>
          <a:bodyPr/>
          <a:lstStyle/>
          <a:p>
            <a:r>
              <a:rPr lang="en-US"/>
              <a:t>ProDeSA</a:t>
            </a:r>
          </a:p>
          <a:p>
            <a:r>
              <a:rPr lang="en-US" sz="700"/>
              <a:t>Energy Efficiency Project Development for South Attica</a:t>
            </a:r>
            <a:endParaRPr lang="el-GR" sz="700" dirty="0"/>
          </a:p>
        </p:txBody>
      </p:sp>
      <p:pic>
        <p:nvPicPr>
          <p:cNvPr id="7" name="Content Placeholder 3"/>
          <p:cNvPicPr>
            <a:picLocks noGrp="1" noChangeAspect="1"/>
          </p:cNvPicPr>
          <p:nvPr>
            <p:ph sz="half" idx="2"/>
          </p:nvPr>
        </p:nvPicPr>
        <p:blipFill rotWithShape="1">
          <a:blip r:embed="rId2"/>
          <a:srcRect t="14211" r="8718" b="23751"/>
          <a:stretch/>
        </p:blipFill>
        <p:spPr>
          <a:xfrm>
            <a:off x="5255097" y="1405760"/>
            <a:ext cx="3888904" cy="1982261"/>
          </a:xfrm>
          <a:prstGeom prst="rect">
            <a:avLst/>
          </a:prstGeom>
        </p:spPr>
      </p:pic>
      <p:pic>
        <p:nvPicPr>
          <p:cNvPr id="4" name="Picture 3"/>
          <p:cNvPicPr>
            <a:picLocks noChangeAspect="1"/>
          </p:cNvPicPr>
          <p:nvPr/>
        </p:nvPicPr>
        <p:blipFill>
          <a:blip r:embed="rId3"/>
          <a:stretch>
            <a:fillRect/>
          </a:stretch>
        </p:blipFill>
        <p:spPr>
          <a:xfrm>
            <a:off x="5268137" y="3780817"/>
            <a:ext cx="3875863" cy="1981125"/>
          </a:xfrm>
          <a:prstGeom prst="rect">
            <a:avLst/>
          </a:prstGeom>
        </p:spPr>
      </p:pic>
    </p:spTree>
    <p:extLst>
      <p:ext uri="{BB962C8B-B14F-4D97-AF65-F5344CB8AC3E}">
        <p14:creationId xmlns:p14="http://schemas.microsoft.com/office/powerpoint/2010/main" val="2931438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787"/>
            <a:ext cx="9144000" cy="1080000"/>
          </a:xfrm>
        </p:spPr>
        <p:txBody>
          <a:bodyPr>
            <a:normAutofit/>
          </a:bodyPr>
          <a:lstStyle/>
          <a:p>
            <a:r>
              <a:rPr lang="en-US" sz="2000" dirty="0"/>
              <a:t>Building energy efficiency interventions</a:t>
            </a:r>
            <a:endParaRPr lang="el-GR" sz="2000" dirty="0"/>
          </a:p>
        </p:txBody>
      </p:sp>
      <p:sp>
        <p:nvSpPr>
          <p:cNvPr id="3" name="Footer Placeholder 2"/>
          <p:cNvSpPr>
            <a:spLocks noGrp="1"/>
          </p:cNvSpPr>
          <p:nvPr>
            <p:ph type="ftr" sz="quarter" idx="11"/>
          </p:nvPr>
        </p:nvSpPr>
        <p:spPr/>
        <p:txBody>
          <a:bodyPr/>
          <a:lstStyle/>
          <a:p>
            <a:r>
              <a:rPr lang="en-US" dirty="0" err="1"/>
              <a:t>ProDeSA</a:t>
            </a:r>
            <a:endParaRPr lang="en-US" dirty="0"/>
          </a:p>
          <a:p>
            <a:r>
              <a:rPr lang="en-US" sz="700" dirty="0"/>
              <a:t>Energy Efficiency Project Development for South Attica</a:t>
            </a:r>
            <a:endParaRPr lang="el-GR" sz="7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0813"/>
            <a:ext cx="9144000" cy="5328587"/>
          </a:xfrm>
          <a:prstGeom prst="rect">
            <a:avLst/>
          </a:prstGeom>
        </p:spPr>
      </p:pic>
    </p:spTree>
    <p:extLst>
      <p:ext uri="{BB962C8B-B14F-4D97-AF65-F5344CB8AC3E}">
        <p14:creationId xmlns:p14="http://schemas.microsoft.com/office/powerpoint/2010/main" val="26466076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5576</TotalTime>
  <Words>2538</Words>
  <Application>Microsoft Office PowerPoint</Application>
  <PresentationFormat>On-screen Show (4:3)</PresentationFormat>
  <Paragraphs>359</Paragraphs>
  <Slides>27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Verdana</vt:lpstr>
      <vt:lpstr>Wingdings</vt:lpstr>
      <vt:lpstr>Office Theme</vt:lpstr>
      <vt:lpstr>PowerPoint Presentation</vt:lpstr>
      <vt:lpstr>PRODESA in a nutshell</vt:lpstr>
      <vt:lpstr>The Consortium (1/2)</vt:lpstr>
      <vt:lpstr>The Consortium (2/2)</vt:lpstr>
      <vt:lpstr>PRODESA is contributing to resolving barriers such as:</vt:lpstr>
      <vt:lpstr>Project Structure</vt:lpstr>
      <vt:lpstr>  Investments and  Financing Schemes  </vt:lpstr>
      <vt:lpstr>Key features of the municipal building stock</vt:lpstr>
      <vt:lpstr>Building energy efficiency interventions</vt:lpstr>
      <vt:lpstr>Streetlighting energy efficiency interventions</vt:lpstr>
      <vt:lpstr>Expected Energy Impacts and Job Creation</vt:lpstr>
      <vt:lpstr>Eight bundles of 25.5 m€ total investment</vt:lpstr>
      <vt:lpstr>Financing schemes </vt:lpstr>
      <vt:lpstr>Points of attention and difficulties in mixing public and private resources</vt:lpstr>
      <vt:lpstr>Contribution of PRODESA</vt:lpstr>
      <vt:lpstr>ESCOs and Energy Performance Contracting (EPC) is one of the main pillars of the financing sources brought together in the PRODESA project</vt:lpstr>
      <vt:lpstr>EPC and ESCO Market in Greece</vt:lpstr>
      <vt:lpstr>ESCO Dialogue</vt:lpstr>
      <vt:lpstr>The approach followed in PRODESA</vt:lpstr>
      <vt:lpstr>EPC model</vt:lpstr>
      <vt:lpstr>Prerequisites for contracting authority</vt:lpstr>
      <vt:lpstr>Prerequisites for contracting authority</vt:lpstr>
      <vt:lpstr>Measurement and Verification (M&amp;V)</vt:lpstr>
      <vt:lpstr>Measurement and Verification (M&amp;V)</vt:lpstr>
      <vt:lpstr>Partnership</vt:lpstr>
      <vt:lpstr>Major outcomes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Platon Baltas</dc:creator>
  <cp:lastModifiedBy>Eva Athanasakou</cp:lastModifiedBy>
  <cp:revision>331</cp:revision>
  <cp:lastPrinted>2020-02-16T12:40:26Z</cp:lastPrinted>
  <dcterms:created xsi:type="dcterms:W3CDTF">2017-05-13T16:02:17Z</dcterms:created>
  <dcterms:modified xsi:type="dcterms:W3CDTF">2021-06-09T18:00:25Z</dcterms:modified>
</cp:coreProperties>
</file>