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8"/>
  </p:notesMasterIdLst>
  <p:handoutMasterIdLst>
    <p:handoutMasterId r:id="rId29"/>
  </p:handoutMasterIdLst>
  <p:sldIdLst>
    <p:sldId id="460" r:id="rId2"/>
    <p:sldId id="440" r:id="rId3"/>
    <p:sldId id="446" r:id="rId4"/>
    <p:sldId id="443" r:id="rId5"/>
    <p:sldId id="398" r:id="rId6"/>
    <p:sldId id="445" r:id="rId7"/>
    <p:sldId id="453" r:id="rId8"/>
    <p:sldId id="456" r:id="rId9"/>
    <p:sldId id="459" r:id="rId10"/>
    <p:sldId id="448" r:id="rId11"/>
    <p:sldId id="452" r:id="rId12"/>
    <p:sldId id="457" r:id="rId13"/>
    <p:sldId id="464" r:id="rId14"/>
    <p:sldId id="465" r:id="rId15"/>
    <p:sldId id="461" r:id="rId16"/>
    <p:sldId id="462" r:id="rId17"/>
    <p:sldId id="463" r:id="rId18"/>
    <p:sldId id="286" r:id="rId19"/>
    <p:sldId id="441" r:id="rId20"/>
    <p:sldId id="438" r:id="rId21"/>
    <p:sldId id="381" r:id="rId22"/>
    <p:sldId id="382" r:id="rId23"/>
    <p:sldId id="383" r:id="rId24"/>
    <p:sldId id="384" r:id="rId25"/>
    <p:sldId id="431" r:id="rId26"/>
    <p:sldId id="458" r:id="rId27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137D3C-5398-4BD4-BC91-8578BB86407F}">
          <p14:sldIdLst>
            <p14:sldId id="460"/>
            <p14:sldId id="440"/>
            <p14:sldId id="446"/>
            <p14:sldId id="443"/>
            <p14:sldId id="398"/>
            <p14:sldId id="445"/>
            <p14:sldId id="453"/>
            <p14:sldId id="456"/>
            <p14:sldId id="459"/>
            <p14:sldId id="448"/>
            <p14:sldId id="452"/>
            <p14:sldId id="457"/>
            <p14:sldId id="464"/>
            <p14:sldId id="465"/>
            <p14:sldId id="461"/>
            <p14:sldId id="462"/>
            <p14:sldId id="463"/>
            <p14:sldId id="286"/>
          </p14:sldIdLst>
        </p14:section>
        <p14:section name="Appendix" id="{0BDE746D-9D65-4C63-82A6-00B2FC28D723}">
          <p14:sldIdLst>
            <p14:sldId id="441"/>
            <p14:sldId id="438"/>
            <p14:sldId id="381"/>
            <p14:sldId id="382"/>
            <p14:sldId id="383"/>
            <p14:sldId id="384"/>
            <p14:sldId id="431"/>
            <p14:sldId id="4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 Westig" initials="DW" lastIdx="1" clrIdx="0">
    <p:extLst>
      <p:ext uri="{19B8F6BF-5375-455C-9EA6-DF929625EA0E}">
        <p15:presenceInfo xmlns:p15="http://schemas.microsoft.com/office/powerpoint/2012/main" userId="S-1-5-21-1297664915-4216687865-3185648392-1206" providerId="AD"/>
      </p:ext>
    </p:extLst>
  </p:cmAuthor>
  <p:cmAuthor id="2" name="Marie Louise Andersen" initials="MLA" lastIdx="2" clrIdx="1">
    <p:extLst>
      <p:ext uri="{19B8F6BF-5375-455C-9EA6-DF929625EA0E}">
        <p15:presenceInfo xmlns:p15="http://schemas.microsoft.com/office/powerpoint/2012/main" userId="S-1-5-21-1297664915-4216687865-3185648392-1207" providerId="AD"/>
      </p:ext>
    </p:extLst>
  </p:cmAuthor>
  <p:cmAuthor id="3" name="Jasmin Abdel Fattah" initials="JAF" lastIdx="0" clrIdx="2">
    <p:extLst>
      <p:ext uri="{19B8F6BF-5375-455C-9EA6-DF929625EA0E}">
        <p15:presenceInfo xmlns:p15="http://schemas.microsoft.com/office/powerpoint/2012/main" userId="S-1-5-21-1297664915-4216687865-3185648392-1241" providerId="AD"/>
      </p:ext>
    </p:extLst>
  </p:cmAuthor>
  <p:cmAuthor id="4" name="Thomas Van de Leemput" initials="TVdL" lastIdx="1" clrIdx="3">
    <p:extLst>
      <p:ext uri="{19B8F6BF-5375-455C-9EA6-DF929625EA0E}">
        <p15:presenceInfo xmlns:p15="http://schemas.microsoft.com/office/powerpoint/2012/main" userId="Thomas Van de Leempu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76D"/>
    <a:srgbClr val="54A021"/>
    <a:srgbClr val="37AC52"/>
    <a:srgbClr val="363637"/>
    <a:srgbClr val="AA9370"/>
    <a:srgbClr val="FFFFFF"/>
    <a:srgbClr val="C1D671"/>
    <a:srgbClr val="376A88"/>
    <a:srgbClr val="8BA8BA"/>
    <a:srgbClr val="336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7" autoAdjust="0"/>
    <p:restoredTop sz="91920" autoAdjust="0"/>
  </p:normalViewPr>
  <p:slideViewPr>
    <p:cSldViewPr snapToGrid="0">
      <p:cViewPr varScale="1">
        <p:scale>
          <a:sx n="67" d="100"/>
          <a:sy n="67" d="100"/>
        </p:scale>
        <p:origin x="135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mfsfp.emf.local\Hypoline\Statistics%20for%20Presentations\June%202018%20-%20EeMAP%20pilot%20phase%20presentation\Eurostat%20-%20Housing%20cost%20breakdow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mfsfp.emf.local\Hypoline\Statistics%20for%20Presentations\June%202018%20-%20EeMAP%20pilot%20phase%20presentation\Eurostat%20-%20tenure%20breakdow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mfsfp.emf.local\Hypoline\Statistics%20for%20Presentations\June%202018%20-%20EeMAP%20pilot%20phase%20presentation\Eurostat%20-%20house%20structu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solidFill>
                  <a:srgbClr val="376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Housing cost as %</a:t>
            </a:r>
            <a:r>
              <a:rPr lang="en-GB" sz="1600" b="1" baseline="0" dirty="0">
                <a:solidFill>
                  <a:srgbClr val="376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disposable income</a:t>
            </a:r>
            <a:endParaRPr lang="en-GB" sz="1600" b="1" dirty="0">
              <a:solidFill>
                <a:srgbClr val="376A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913236648114166E-2"/>
          <c:y val="0.14873185305497649"/>
          <c:w val="0.93885179199849977"/>
          <c:h val="0.5957619396146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chart!$C$1</c:f>
              <c:strCache>
                <c:ptCount val="1"/>
                <c:pt idx="0">
                  <c:v>below 60% median income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C0-4D5D-B779-ED8FFC642DF6}"/>
              </c:ext>
            </c:extLst>
          </c:dPt>
          <c:dLbls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C0-4D5D-B779-ED8FFC642DF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chart!$A$2:$A$30</c:f>
              <c:strCache>
                <c:ptCount val="29"/>
                <c:pt idx="0">
                  <c:v>Greece</c:v>
                </c:pt>
                <c:pt idx="1">
                  <c:v>Denmark</c:v>
                </c:pt>
                <c:pt idx="2">
                  <c:v>Germany</c:v>
                </c:pt>
                <c:pt idx="3">
                  <c:v>Bulgaria</c:v>
                </c:pt>
                <c:pt idx="4">
                  <c:v>Czech Republic</c:v>
                </c:pt>
                <c:pt idx="5">
                  <c:v>Netherlands</c:v>
                </c:pt>
                <c:pt idx="6">
                  <c:v>United Kingdom</c:v>
                </c:pt>
                <c:pt idx="7">
                  <c:v>Sweden</c:v>
                </c:pt>
                <c:pt idx="8">
                  <c:v>EU28</c:v>
                </c:pt>
                <c:pt idx="9">
                  <c:v>Austria</c:v>
                </c:pt>
                <c:pt idx="10">
                  <c:v>Romania</c:v>
                </c:pt>
                <c:pt idx="11">
                  <c:v>Belgium</c:v>
                </c:pt>
                <c:pt idx="12">
                  <c:v>Spain</c:v>
                </c:pt>
                <c:pt idx="13">
                  <c:v>Italy</c:v>
                </c:pt>
                <c:pt idx="14">
                  <c:v>Finland</c:v>
                </c:pt>
                <c:pt idx="15">
                  <c:v>Slovakia</c:v>
                </c:pt>
                <c:pt idx="16">
                  <c:v>Hungary</c:v>
                </c:pt>
                <c:pt idx="17">
                  <c:v>France</c:v>
                </c:pt>
                <c:pt idx="18">
                  <c:v>Poland</c:v>
                </c:pt>
                <c:pt idx="19">
                  <c:v>Croatia</c:v>
                </c:pt>
                <c:pt idx="20">
                  <c:v>Portugal</c:v>
                </c:pt>
                <c:pt idx="21">
                  <c:v>Luxembourg</c:v>
                </c:pt>
                <c:pt idx="22">
                  <c:v>Slovenia</c:v>
                </c:pt>
                <c:pt idx="23">
                  <c:v>Lithuania</c:v>
                </c:pt>
                <c:pt idx="24">
                  <c:v>Latvia</c:v>
                </c:pt>
                <c:pt idx="25">
                  <c:v>Ireland</c:v>
                </c:pt>
                <c:pt idx="26">
                  <c:v>Estonia</c:v>
                </c:pt>
                <c:pt idx="27">
                  <c:v>Cyprus</c:v>
                </c:pt>
                <c:pt idx="28">
                  <c:v>Malta</c:v>
                </c:pt>
              </c:strCache>
            </c:strRef>
          </c:cat>
          <c:val>
            <c:numRef>
              <c:f>chart!$C$2:$C$30</c:f>
              <c:numCache>
                <c:formatCode>General</c:formatCode>
                <c:ptCount val="29"/>
                <c:pt idx="0">
                  <c:v>74.8</c:v>
                </c:pt>
                <c:pt idx="1">
                  <c:v>58.2</c:v>
                </c:pt>
                <c:pt idx="2">
                  <c:v>51.3</c:v>
                </c:pt>
                <c:pt idx="3">
                  <c:v>48.4</c:v>
                </c:pt>
                <c:pt idx="4">
                  <c:v>48</c:v>
                </c:pt>
                <c:pt idx="5">
                  <c:v>47.8</c:v>
                </c:pt>
                <c:pt idx="6">
                  <c:v>47.4</c:v>
                </c:pt>
                <c:pt idx="7">
                  <c:v>44.1</c:v>
                </c:pt>
                <c:pt idx="8">
                  <c:v>42.2</c:v>
                </c:pt>
                <c:pt idx="9">
                  <c:v>40.299999999999997</c:v>
                </c:pt>
                <c:pt idx="10">
                  <c:v>39.200000000000003</c:v>
                </c:pt>
                <c:pt idx="11">
                  <c:v>38.5</c:v>
                </c:pt>
                <c:pt idx="12">
                  <c:v>37.700000000000003</c:v>
                </c:pt>
                <c:pt idx="13">
                  <c:v>36.799999999999997</c:v>
                </c:pt>
                <c:pt idx="14">
                  <c:v>36.799999999999997</c:v>
                </c:pt>
                <c:pt idx="15">
                  <c:v>36.700000000000003</c:v>
                </c:pt>
                <c:pt idx="16">
                  <c:v>36.299999999999997</c:v>
                </c:pt>
                <c:pt idx="17">
                  <c:v>36.200000000000003</c:v>
                </c:pt>
                <c:pt idx="18">
                  <c:v>35.9</c:v>
                </c:pt>
                <c:pt idx="19">
                  <c:v>35.700000000000003</c:v>
                </c:pt>
                <c:pt idx="20">
                  <c:v>35.1</c:v>
                </c:pt>
                <c:pt idx="21">
                  <c:v>34.4</c:v>
                </c:pt>
                <c:pt idx="22">
                  <c:v>32.700000000000003</c:v>
                </c:pt>
                <c:pt idx="23">
                  <c:v>32</c:v>
                </c:pt>
                <c:pt idx="24">
                  <c:v>31.9</c:v>
                </c:pt>
                <c:pt idx="25">
                  <c:v>31.3</c:v>
                </c:pt>
                <c:pt idx="26">
                  <c:v>29.1</c:v>
                </c:pt>
                <c:pt idx="27">
                  <c:v>20</c:v>
                </c:pt>
                <c:pt idx="28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C0-4D5D-B779-ED8FFC642DF6}"/>
            </c:ext>
          </c:extLst>
        </c:ser>
        <c:ser>
          <c:idx val="1"/>
          <c:order val="1"/>
          <c:tx>
            <c:strRef>
              <c:f>chart!$D$1</c:f>
              <c:strCache>
                <c:ptCount val="1"/>
                <c:pt idx="0">
                  <c:v>above 60% median income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pattFill prst="dk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AC0-4D5D-B779-ED8FFC642DF6}"/>
              </c:ext>
            </c:extLst>
          </c:dPt>
          <c:cat>
            <c:strRef>
              <c:f>chart!$A$2:$A$30</c:f>
              <c:strCache>
                <c:ptCount val="29"/>
                <c:pt idx="0">
                  <c:v>Greece</c:v>
                </c:pt>
                <c:pt idx="1">
                  <c:v>Denmark</c:v>
                </c:pt>
                <c:pt idx="2">
                  <c:v>Germany</c:v>
                </c:pt>
                <c:pt idx="3">
                  <c:v>Bulgaria</c:v>
                </c:pt>
                <c:pt idx="4">
                  <c:v>Czech Republic</c:v>
                </c:pt>
                <c:pt idx="5">
                  <c:v>Netherlands</c:v>
                </c:pt>
                <c:pt idx="6">
                  <c:v>United Kingdom</c:v>
                </c:pt>
                <c:pt idx="7">
                  <c:v>Sweden</c:v>
                </c:pt>
                <c:pt idx="8">
                  <c:v>EU28</c:v>
                </c:pt>
                <c:pt idx="9">
                  <c:v>Austria</c:v>
                </c:pt>
                <c:pt idx="10">
                  <c:v>Romania</c:v>
                </c:pt>
                <c:pt idx="11">
                  <c:v>Belgium</c:v>
                </c:pt>
                <c:pt idx="12">
                  <c:v>Spain</c:v>
                </c:pt>
                <c:pt idx="13">
                  <c:v>Italy</c:v>
                </c:pt>
                <c:pt idx="14">
                  <c:v>Finland</c:v>
                </c:pt>
                <c:pt idx="15">
                  <c:v>Slovakia</c:v>
                </c:pt>
                <c:pt idx="16">
                  <c:v>Hungary</c:v>
                </c:pt>
                <c:pt idx="17">
                  <c:v>France</c:v>
                </c:pt>
                <c:pt idx="18">
                  <c:v>Poland</c:v>
                </c:pt>
                <c:pt idx="19">
                  <c:v>Croatia</c:v>
                </c:pt>
                <c:pt idx="20">
                  <c:v>Portugal</c:v>
                </c:pt>
                <c:pt idx="21">
                  <c:v>Luxembourg</c:v>
                </c:pt>
                <c:pt idx="22">
                  <c:v>Slovenia</c:v>
                </c:pt>
                <c:pt idx="23">
                  <c:v>Lithuania</c:v>
                </c:pt>
                <c:pt idx="24">
                  <c:v>Latvia</c:v>
                </c:pt>
                <c:pt idx="25">
                  <c:v>Ireland</c:v>
                </c:pt>
                <c:pt idx="26">
                  <c:v>Estonia</c:v>
                </c:pt>
                <c:pt idx="27">
                  <c:v>Cyprus</c:v>
                </c:pt>
                <c:pt idx="28">
                  <c:v>Malta</c:v>
                </c:pt>
              </c:strCache>
            </c:strRef>
          </c:cat>
          <c:val>
            <c:numRef>
              <c:f>chart!$D$2:$D$30</c:f>
              <c:numCache>
                <c:formatCode>General</c:formatCode>
                <c:ptCount val="29"/>
                <c:pt idx="0">
                  <c:v>33.299999999999997</c:v>
                </c:pt>
                <c:pt idx="1">
                  <c:v>22.6</c:v>
                </c:pt>
                <c:pt idx="2">
                  <c:v>22.7</c:v>
                </c:pt>
                <c:pt idx="3">
                  <c:v>23.1</c:v>
                </c:pt>
                <c:pt idx="4">
                  <c:v>20.3</c:v>
                </c:pt>
                <c:pt idx="5">
                  <c:v>21.4</c:v>
                </c:pt>
                <c:pt idx="6">
                  <c:v>20.3</c:v>
                </c:pt>
                <c:pt idx="7">
                  <c:v>18</c:v>
                </c:pt>
                <c:pt idx="8">
                  <c:v>17.899999999999999</c:v>
                </c:pt>
                <c:pt idx="9">
                  <c:v>14.9</c:v>
                </c:pt>
                <c:pt idx="10">
                  <c:v>18.5</c:v>
                </c:pt>
                <c:pt idx="11">
                  <c:v>16.100000000000001</c:v>
                </c:pt>
                <c:pt idx="12">
                  <c:v>13.1</c:v>
                </c:pt>
                <c:pt idx="13">
                  <c:v>12.9</c:v>
                </c:pt>
                <c:pt idx="14">
                  <c:v>15.7</c:v>
                </c:pt>
                <c:pt idx="15">
                  <c:v>17.7</c:v>
                </c:pt>
                <c:pt idx="16">
                  <c:v>18.899999999999999</c:v>
                </c:pt>
                <c:pt idx="17">
                  <c:v>15.2</c:v>
                </c:pt>
                <c:pt idx="18">
                  <c:v>17</c:v>
                </c:pt>
                <c:pt idx="19">
                  <c:v>14.1</c:v>
                </c:pt>
                <c:pt idx="20">
                  <c:v>13.7</c:v>
                </c:pt>
                <c:pt idx="21">
                  <c:v>12.3</c:v>
                </c:pt>
                <c:pt idx="22">
                  <c:v>13.3</c:v>
                </c:pt>
                <c:pt idx="23">
                  <c:v>13.2</c:v>
                </c:pt>
                <c:pt idx="24">
                  <c:v>13.6</c:v>
                </c:pt>
                <c:pt idx="25">
                  <c:v>13.5</c:v>
                </c:pt>
                <c:pt idx="26">
                  <c:v>11.2</c:v>
                </c:pt>
                <c:pt idx="27">
                  <c:v>11.4</c:v>
                </c:pt>
                <c:pt idx="28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C0-4D5D-B779-ED8FFC642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axId val="1210614056"/>
        <c:axId val="1210612416"/>
      </c:barChart>
      <c:catAx>
        <c:axId val="121061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210612416"/>
        <c:crosses val="autoZero"/>
        <c:auto val="1"/>
        <c:lblAlgn val="ctr"/>
        <c:lblOffset val="100"/>
        <c:noMultiLvlLbl val="0"/>
      </c:catAx>
      <c:valAx>
        <c:axId val="121061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21061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rgbClr val="376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Breakdown of tenure status by income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840144121918981E-2"/>
          <c:y val="0.11270680768327063"/>
          <c:w val="0.91515985587808102"/>
          <c:h val="0.747288225056144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calculations!$L$9</c:f>
              <c:strCache>
                <c:ptCount val="1"/>
                <c:pt idx="0">
                  <c:v>owner with mortgage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calculations!$M$8:$N$8</c:f>
              <c:strCache>
                <c:ptCount val="2"/>
                <c:pt idx="0">
                  <c:v>below 60% median income</c:v>
                </c:pt>
                <c:pt idx="1">
                  <c:v>above 60% median income</c:v>
                </c:pt>
              </c:strCache>
            </c:strRef>
          </c:cat>
          <c:val>
            <c:numRef>
              <c:f>calculations!$M$9:$N$9</c:f>
              <c:numCache>
                <c:formatCode>General</c:formatCode>
                <c:ptCount val="2"/>
                <c:pt idx="0">
                  <c:v>12</c:v>
                </c:pt>
                <c:pt idx="1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E-4566-B2D7-2F3427011E4B}"/>
            </c:ext>
          </c:extLst>
        </c:ser>
        <c:ser>
          <c:idx val="1"/>
          <c:order val="1"/>
          <c:tx>
            <c:strRef>
              <c:f>calculations!$L$10</c:f>
              <c:strCache>
                <c:ptCount val="1"/>
                <c:pt idx="0">
                  <c:v>owner without mortgage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calculations!$M$8:$N$8</c:f>
              <c:strCache>
                <c:ptCount val="2"/>
                <c:pt idx="0">
                  <c:v>below 60% median income</c:v>
                </c:pt>
                <c:pt idx="1">
                  <c:v>above 60% median income</c:v>
                </c:pt>
              </c:strCache>
            </c:strRef>
          </c:cat>
          <c:val>
            <c:numRef>
              <c:f>calculations!$M$10:$N$10</c:f>
              <c:numCache>
                <c:formatCode>General</c:formatCode>
                <c:ptCount val="2"/>
                <c:pt idx="0">
                  <c:v>38.200000000000003</c:v>
                </c:pt>
                <c:pt idx="1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FE-4566-B2D7-2F3427011E4B}"/>
            </c:ext>
          </c:extLst>
        </c:ser>
        <c:ser>
          <c:idx val="2"/>
          <c:order val="2"/>
          <c:tx>
            <c:strRef>
              <c:f>calculations!$L$11</c:f>
              <c:strCache>
                <c:ptCount val="1"/>
                <c:pt idx="0">
                  <c:v>tenant market price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calculations!$M$8:$N$8</c:f>
              <c:strCache>
                <c:ptCount val="2"/>
                <c:pt idx="0">
                  <c:v>below 60% median income</c:v>
                </c:pt>
                <c:pt idx="1">
                  <c:v>above 60% median income</c:v>
                </c:pt>
              </c:strCache>
            </c:strRef>
          </c:cat>
          <c:val>
            <c:numRef>
              <c:f>calculations!$M$11:$N$11</c:f>
              <c:numCache>
                <c:formatCode>General</c:formatCode>
                <c:ptCount val="2"/>
                <c:pt idx="0">
                  <c:v>31.1</c:v>
                </c:pt>
                <c:pt idx="1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FE-4566-B2D7-2F3427011E4B}"/>
            </c:ext>
          </c:extLst>
        </c:ser>
        <c:ser>
          <c:idx val="3"/>
          <c:order val="3"/>
          <c:tx>
            <c:strRef>
              <c:f>calculations!$L$12</c:f>
              <c:strCache>
                <c:ptCount val="1"/>
                <c:pt idx="0">
                  <c:v>tenant reduced price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calculations!$M$8:$N$8</c:f>
              <c:strCache>
                <c:ptCount val="2"/>
                <c:pt idx="0">
                  <c:v>below 60% median income</c:v>
                </c:pt>
                <c:pt idx="1">
                  <c:v>above 60% median income</c:v>
                </c:pt>
              </c:strCache>
            </c:strRef>
          </c:cat>
          <c:val>
            <c:numRef>
              <c:f>calculations!$M$12:$N$12</c:f>
              <c:numCache>
                <c:formatCode>General</c:formatCode>
                <c:ptCount val="2"/>
                <c:pt idx="0">
                  <c:v>18.7</c:v>
                </c:pt>
                <c:pt idx="1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FE-4566-B2D7-2F3427011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6018472"/>
        <c:axId val="576020112"/>
      </c:barChart>
      <c:catAx>
        <c:axId val="57601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6020112"/>
        <c:crosses val="autoZero"/>
        <c:auto val="1"/>
        <c:lblAlgn val="ctr"/>
        <c:lblOffset val="100"/>
        <c:noMultiLvlLbl val="0"/>
      </c:catAx>
      <c:valAx>
        <c:axId val="5760201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601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376A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GB" b="1" dirty="0">
                <a:solidFill>
                  <a:srgbClr val="376A88"/>
                </a:solidFill>
              </a:rPr>
              <a:t>Breakdown of age of housing stock according to selected capital cities</a:t>
            </a:r>
          </a:p>
        </c:rich>
      </c:tx>
      <c:layout>
        <c:manualLayout>
          <c:xMode val="edge"/>
          <c:yMode val="edge"/>
          <c:x val="0.13776467492849884"/>
          <c:y val="4.650803398821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376A8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Sheet2!$P$68</c:f>
              <c:strCache>
                <c:ptCount val="1"/>
                <c:pt idx="0">
                  <c:v>before 1945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(Sheet2!$O$69:$O$72,Sheet2!$O$74:$O$75,Sheet2!$O$78:$O$79,Sheet2!$O$87,Sheet2!$O$88,Sheet2!$O$91,Sheet2!$O$93:$O$94,Sheet2!$O$96)</c:f>
              <c:strCache>
                <c:ptCount val="14"/>
                <c:pt idx="0">
                  <c:v>Copenhagen</c:v>
                </c:pt>
                <c:pt idx="1">
                  <c:v>Paris</c:v>
                </c:pt>
                <c:pt idx="2">
                  <c:v>London</c:v>
                </c:pt>
                <c:pt idx="3">
                  <c:v>Brussels</c:v>
                </c:pt>
                <c:pt idx="4">
                  <c:v>Berlin</c:v>
                </c:pt>
                <c:pt idx="5">
                  <c:v>Amsterdam</c:v>
                </c:pt>
                <c:pt idx="6">
                  <c:v>Oslo</c:v>
                </c:pt>
                <c:pt idx="7">
                  <c:v>Stockholm</c:v>
                </c:pt>
                <c:pt idx="8">
                  <c:v>Roma</c:v>
                </c:pt>
                <c:pt idx="9">
                  <c:v>Helsinki</c:v>
                </c:pt>
                <c:pt idx="10">
                  <c:v>Lisbon</c:v>
                </c:pt>
                <c:pt idx="11">
                  <c:v>Madrid</c:v>
                </c:pt>
                <c:pt idx="12">
                  <c:v>Bucarest</c:v>
                </c:pt>
                <c:pt idx="13">
                  <c:v>Nicosia</c:v>
                </c:pt>
              </c:strCache>
            </c:strRef>
          </c:cat>
          <c:val>
            <c:numRef>
              <c:f>(Sheet2!$P$69:$P$72,Sheet2!$P$74:$P$75,Sheet2!$P$78:$P$79,Sheet2!$P$87,Sheet2!$P$88,Sheet2!$P$91,Sheet2!$P$93:$P$94,Sheet2!$P$96)</c:f>
              <c:numCache>
                <c:formatCode>0.0%</c:formatCode>
                <c:ptCount val="14"/>
                <c:pt idx="0">
                  <c:v>0.68078551862599257</c:v>
                </c:pt>
                <c:pt idx="1">
                  <c:v>0.59734386766940339</c:v>
                </c:pt>
                <c:pt idx="2">
                  <c:v>0.57713576305755077</c:v>
                </c:pt>
                <c:pt idx="3">
                  <c:v>0.51781319693799355</c:v>
                </c:pt>
                <c:pt idx="4">
                  <c:v>0.42309949262745161</c:v>
                </c:pt>
                <c:pt idx="5">
                  <c:v>0.33553496314257847</c:v>
                </c:pt>
                <c:pt idx="6">
                  <c:v>0.31087969567284834</c:v>
                </c:pt>
                <c:pt idx="7">
                  <c:v>0.27340695156800376</c:v>
                </c:pt>
                <c:pt idx="8">
                  <c:v>0.12282494112253843</c:v>
                </c:pt>
                <c:pt idx="9">
                  <c:v>0.12231465901023342</c:v>
                </c:pt>
                <c:pt idx="10">
                  <c:v>9.7910221082745316E-2</c:v>
                </c:pt>
                <c:pt idx="11">
                  <c:v>8.1812794526769997E-2</c:v>
                </c:pt>
                <c:pt idx="12">
                  <c:v>7.9667179432579852E-2</c:v>
                </c:pt>
                <c:pt idx="13">
                  <c:v>3.1068454025946914E-2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6-4562-89E5-7EA15556029E}"/>
            </c:ext>
          </c:extLst>
        </c:ser>
        <c:ser>
          <c:idx val="1"/>
          <c:order val="1"/>
          <c:tx>
            <c:strRef>
              <c:f>Sheet2!$Q$68</c:f>
              <c:strCache>
                <c:ptCount val="1"/>
                <c:pt idx="0">
                  <c:v>1945-1970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(Sheet2!$O$69:$O$72,Sheet2!$O$74:$O$75,Sheet2!$O$78:$O$79,Sheet2!$O$87,Sheet2!$O$88,Sheet2!$O$91,Sheet2!$O$93:$O$94,Sheet2!$O$96)</c:f>
              <c:strCache>
                <c:ptCount val="14"/>
                <c:pt idx="0">
                  <c:v>Copenhagen</c:v>
                </c:pt>
                <c:pt idx="1">
                  <c:v>Paris</c:v>
                </c:pt>
                <c:pt idx="2">
                  <c:v>London</c:v>
                </c:pt>
                <c:pt idx="3">
                  <c:v>Brussels</c:v>
                </c:pt>
                <c:pt idx="4">
                  <c:v>Berlin</c:v>
                </c:pt>
                <c:pt idx="5">
                  <c:v>Amsterdam</c:v>
                </c:pt>
                <c:pt idx="6">
                  <c:v>Oslo</c:v>
                </c:pt>
                <c:pt idx="7">
                  <c:v>Stockholm</c:v>
                </c:pt>
                <c:pt idx="8">
                  <c:v>Roma</c:v>
                </c:pt>
                <c:pt idx="9">
                  <c:v>Helsinki</c:v>
                </c:pt>
                <c:pt idx="10">
                  <c:v>Lisbon</c:v>
                </c:pt>
                <c:pt idx="11">
                  <c:v>Madrid</c:v>
                </c:pt>
                <c:pt idx="12">
                  <c:v>Bucarest</c:v>
                </c:pt>
                <c:pt idx="13">
                  <c:v>Nicosia</c:v>
                </c:pt>
              </c:strCache>
            </c:strRef>
          </c:cat>
          <c:val>
            <c:numRef>
              <c:f>(Sheet2!$Q$69:$Q$72,Sheet2!$Q$74:$Q$75,Sheet2!$Q$78:$Q$79,Sheet2!$Q$87,Sheet2!$Q$88,Sheet2!$Q$91,Sheet2!$Q$93:$Q$94,Sheet2!$Q$96)</c:f>
              <c:numCache>
                <c:formatCode>0.0%</c:formatCode>
                <c:ptCount val="14"/>
                <c:pt idx="0">
                  <c:v>0.16743208130464587</c:v>
                </c:pt>
                <c:pt idx="1">
                  <c:v>0.18070335999339762</c:v>
                </c:pt>
                <c:pt idx="2">
                  <c:v>0.19896071650261593</c:v>
                </c:pt>
                <c:pt idx="3">
                  <c:v>0.26377515434889309</c:v>
                </c:pt>
                <c:pt idx="4">
                  <c:v>0.24593580413333441</c:v>
                </c:pt>
                <c:pt idx="5">
                  <c:v>0.20715993044714198</c:v>
                </c:pt>
                <c:pt idx="6">
                  <c:v>0.26434934220954193</c:v>
                </c:pt>
                <c:pt idx="7">
                  <c:v>0.35849995152645497</c:v>
                </c:pt>
                <c:pt idx="8">
                  <c:v>0.40674852896688507</c:v>
                </c:pt>
                <c:pt idx="9">
                  <c:v>0.25896290369184949</c:v>
                </c:pt>
                <c:pt idx="10">
                  <c:v>0.2615907732445143</c:v>
                </c:pt>
                <c:pt idx="11">
                  <c:v>0.27948993641060582</c:v>
                </c:pt>
                <c:pt idx="12">
                  <c:v>0.32359689990784896</c:v>
                </c:pt>
                <c:pt idx="13">
                  <c:v>0.10579452642965416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6-4562-89E5-7EA15556029E}"/>
            </c:ext>
          </c:extLst>
        </c:ser>
        <c:ser>
          <c:idx val="2"/>
          <c:order val="2"/>
          <c:tx>
            <c:strRef>
              <c:f>Sheet2!$R$68</c:f>
              <c:strCache>
                <c:ptCount val="1"/>
                <c:pt idx="0">
                  <c:v>1971-1990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(Sheet2!$O$69:$O$72,Sheet2!$O$74:$O$75,Sheet2!$O$78:$O$79,Sheet2!$O$87,Sheet2!$O$88,Sheet2!$O$91,Sheet2!$O$93:$O$94,Sheet2!$O$96)</c:f>
              <c:strCache>
                <c:ptCount val="14"/>
                <c:pt idx="0">
                  <c:v>Copenhagen</c:v>
                </c:pt>
                <c:pt idx="1">
                  <c:v>Paris</c:v>
                </c:pt>
                <c:pt idx="2">
                  <c:v>London</c:v>
                </c:pt>
                <c:pt idx="3">
                  <c:v>Brussels</c:v>
                </c:pt>
                <c:pt idx="4">
                  <c:v>Berlin</c:v>
                </c:pt>
                <c:pt idx="5">
                  <c:v>Amsterdam</c:v>
                </c:pt>
                <c:pt idx="6">
                  <c:v>Oslo</c:v>
                </c:pt>
                <c:pt idx="7">
                  <c:v>Stockholm</c:v>
                </c:pt>
                <c:pt idx="8">
                  <c:v>Roma</c:v>
                </c:pt>
                <c:pt idx="9">
                  <c:v>Helsinki</c:v>
                </c:pt>
                <c:pt idx="10">
                  <c:v>Lisbon</c:v>
                </c:pt>
                <c:pt idx="11">
                  <c:v>Madrid</c:v>
                </c:pt>
                <c:pt idx="12">
                  <c:v>Bucarest</c:v>
                </c:pt>
                <c:pt idx="13">
                  <c:v>Nicosia</c:v>
                </c:pt>
              </c:strCache>
            </c:strRef>
          </c:cat>
          <c:val>
            <c:numRef>
              <c:f>(Sheet2!$R$69:$R$72,Sheet2!$R$74:$R$75,Sheet2!$R$78:$R$79,Sheet2!$R$87,Sheet2!$R$88,Sheet2!$R$91,Sheet2!$R$93:$R$94,Sheet2!$R$96)</c:f>
              <c:numCache>
                <c:formatCode>0.0%</c:formatCode>
                <c:ptCount val="14"/>
                <c:pt idx="0">
                  <c:v>8.3090161780205424E-2</c:v>
                </c:pt>
                <c:pt idx="1">
                  <c:v>0.15917708973491732</c:v>
                </c:pt>
                <c:pt idx="2">
                  <c:v>0.11895362241730958</c:v>
                </c:pt>
                <c:pt idx="3">
                  <c:v>0.13416686041004711</c:v>
                </c:pt>
                <c:pt idx="4">
                  <c:v>0.23320201023303833</c:v>
                </c:pt>
                <c:pt idx="5">
                  <c:v>0.24280988282284582</c:v>
                </c:pt>
                <c:pt idx="6">
                  <c:v>0.24069424631478842</c:v>
                </c:pt>
                <c:pt idx="7">
                  <c:v>0.23272956840078851</c:v>
                </c:pt>
                <c:pt idx="8">
                  <c:v>0.33133272141384373</c:v>
                </c:pt>
                <c:pt idx="9">
                  <c:v>0.35783496568594764</c:v>
                </c:pt>
                <c:pt idx="10">
                  <c:v>0.35139506558048783</c:v>
                </c:pt>
                <c:pt idx="11">
                  <c:v>0.34961037301992848</c:v>
                </c:pt>
                <c:pt idx="12">
                  <c:v>0.51072953494946383</c:v>
                </c:pt>
                <c:pt idx="13">
                  <c:v>0.34811755579962661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6-4562-89E5-7EA15556029E}"/>
            </c:ext>
          </c:extLst>
        </c:ser>
        <c:ser>
          <c:idx val="3"/>
          <c:order val="3"/>
          <c:tx>
            <c:strRef>
              <c:f>Sheet2!$S$68</c:f>
              <c:strCache>
                <c:ptCount val="1"/>
                <c:pt idx="0">
                  <c:v>after 1990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(Sheet2!$O$69:$O$72,Sheet2!$O$74:$O$75,Sheet2!$O$78:$O$79,Sheet2!$O$87,Sheet2!$O$88,Sheet2!$O$91,Sheet2!$O$93:$O$94,Sheet2!$O$96)</c:f>
              <c:strCache>
                <c:ptCount val="14"/>
                <c:pt idx="0">
                  <c:v>Copenhagen</c:v>
                </c:pt>
                <c:pt idx="1">
                  <c:v>Paris</c:v>
                </c:pt>
                <c:pt idx="2">
                  <c:v>London</c:v>
                </c:pt>
                <c:pt idx="3">
                  <c:v>Brussels</c:v>
                </c:pt>
                <c:pt idx="4">
                  <c:v>Berlin</c:v>
                </c:pt>
                <c:pt idx="5">
                  <c:v>Amsterdam</c:v>
                </c:pt>
                <c:pt idx="6">
                  <c:v>Oslo</c:v>
                </c:pt>
                <c:pt idx="7">
                  <c:v>Stockholm</c:v>
                </c:pt>
                <c:pt idx="8">
                  <c:v>Roma</c:v>
                </c:pt>
                <c:pt idx="9">
                  <c:v>Helsinki</c:v>
                </c:pt>
                <c:pt idx="10">
                  <c:v>Lisbon</c:v>
                </c:pt>
                <c:pt idx="11">
                  <c:v>Madrid</c:v>
                </c:pt>
                <c:pt idx="12">
                  <c:v>Bucarest</c:v>
                </c:pt>
                <c:pt idx="13">
                  <c:v>Nicosia</c:v>
                </c:pt>
              </c:strCache>
            </c:strRef>
          </c:cat>
          <c:val>
            <c:numRef>
              <c:f>(Sheet2!$S$69:$S$72,Sheet2!$S$74:$S$75,Sheet2!$S$78:$S$79,Sheet2!$S$87,Sheet2!$S$88,Sheet2!$S$91,Sheet2!$S$93:$S$94,Sheet2!$S$96)</c:f>
              <c:numCache>
                <c:formatCode>0.0%</c:formatCode>
                <c:ptCount val="14"/>
                <c:pt idx="0">
                  <c:v>6.8692238289156035E-2</c:v>
                </c:pt>
                <c:pt idx="1">
                  <c:v>6.2775682602281654E-2</c:v>
                </c:pt>
                <c:pt idx="2">
                  <c:v>0.10494989802252372</c:v>
                </c:pt>
                <c:pt idx="3">
                  <c:v>8.4244788303066309E-2</c:v>
                </c:pt>
                <c:pt idx="4">
                  <c:v>9.7762693006175655E-2</c:v>
                </c:pt>
                <c:pt idx="5">
                  <c:v>0.21449522358743378</c:v>
                </c:pt>
                <c:pt idx="6">
                  <c:v>0.18407671580282137</c:v>
                </c:pt>
                <c:pt idx="7">
                  <c:v>0.13536352850475272</c:v>
                </c:pt>
                <c:pt idx="8">
                  <c:v>0.1390938084967327</c:v>
                </c:pt>
                <c:pt idx="9">
                  <c:v>0.26088747161196946</c:v>
                </c:pt>
                <c:pt idx="10">
                  <c:v>0.28910394009225249</c:v>
                </c:pt>
                <c:pt idx="11">
                  <c:v>0.28908689604269572</c:v>
                </c:pt>
                <c:pt idx="12">
                  <c:v>8.6006385710107353E-2</c:v>
                </c:pt>
                <c:pt idx="13">
                  <c:v>0.51501946374477225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56-4562-89E5-7EA155560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77215016"/>
        <c:axId val="877210752"/>
      </c:barChart>
      <c:catAx>
        <c:axId val="877215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77210752"/>
        <c:crosses val="autoZero"/>
        <c:auto val="1"/>
        <c:lblAlgn val="ctr"/>
        <c:lblOffset val="100"/>
        <c:noMultiLvlLbl val="0"/>
      </c:catAx>
      <c:valAx>
        <c:axId val="87721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7721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8183385127564"/>
          <c:y val="0.90067181333973156"/>
          <c:w val="0.62629731647743248"/>
          <c:h val="7.3634762892565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7600E-E77A-4E43-98EB-7C8D3DC0E74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99F449-B8DD-4187-ACF3-C69CCFECC7C3}">
      <dgm:prSet phldrT="[Text]" custT="1"/>
      <dgm:spPr>
        <a:solidFill>
          <a:srgbClr val="376A88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2000" b="1" dirty="0">
              <a:latin typeface="Calibri" panose="020F0502020204030204" pitchFamily="34" charset="0"/>
              <a:cs typeface="Calibri" panose="020F0502020204030204" pitchFamily="34" charset="0"/>
            </a:rPr>
            <a:t>Consumer Insight</a:t>
          </a:r>
        </a:p>
      </dgm:t>
    </dgm:pt>
    <dgm:pt modelId="{4252A077-7917-410E-9849-EC9B84D1CE43}" type="parTrans" cxnId="{127F1655-92CC-4687-B907-06591F74028D}">
      <dgm:prSet/>
      <dgm:spPr/>
      <dgm:t>
        <a:bodyPr/>
        <a:lstStyle/>
        <a:p>
          <a:endParaRPr lang="en-GB"/>
        </a:p>
      </dgm:t>
    </dgm:pt>
    <dgm:pt modelId="{253FA2F7-BE57-4168-8DD0-9B62876EE49E}" type="sibTrans" cxnId="{127F1655-92CC-4687-B907-06591F74028D}">
      <dgm:prSet/>
      <dgm:spPr/>
      <dgm:t>
        <a:bodyPr/>
        <a:lstStyle/>
        <a:p>
          <a:endParaRPr lang="en-GB"/>
        </a:p>
      </dgm:t>
    </dgm:pt>
    <dgm:pt modelId="{73B9FFD0-8174-4E4E-A92F-8FA0D76D2ADF}">
      <dgm:prSet phldrT="[Text]" custT="1"/>
      <dgm:spPr>
        <a:solidFill>
          <a:srgbClr val="376A88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2000" b="1" dirty="0">
              <a:latin typeface="Calibri" panose="020F0502020204030204" pitchFamily="34" charset="0"/>
              <a:cs typeface="Calibri" panose="020F0502020204030204" pitchFamily="34" charset="0"/>
            </a:rPr>
            <a:t>Operational testing </a:t>
          </a:r>
        </a:p>
      </dgm:t>
    </dgm:pt>
    <dgm:pt modelId="{B68285F5-85EC-4CA9-B18D-72DE4FF92651}" type="parTrans" cxnId="{FB054B1B-46CE-4D34-AEC8-001930DB56A1}">
      <dgm:prSet/>
      <dgm:spPr/>
      <dgm:t>
        <a:bodyPr/>
        <a:lstStyle/>
        <a:p>
          <a:endParaRPr lang="en-GB"/>
        </a:p>
      </dgm:t>
    </dgm:pt>
    <dgm:pt modelId="{1A050EE8-00C0-444F-B563-E0E1C8EA0E9A}" type="sibTrans" cxnId="{FB054B1B-46CE-4D34-AEC8-001930DB56A1}">
      <dgm:prSet/>
      <dgm:spPr/>
      <dgm:t>
        <a:bodyPr/>
        <a:lstStyle/>
        <a:p>
          <a:endParaRPr lang="en-GB"/>
        </a:p>
      </dgm:t>
    </dgm:pt>
    <dgm:pt modelId="{067EFDA2-1E79-4041-91B0-D175F182E6AB}">
      <dgm:prSet phldrT="[Text]" custT="1"/>
      <dgm:spPr>
        <a:solidFill>
          <a:srgbClr val="376A88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2000" b="1" dirty="0">
              <a:latin typeface="Calibri" panose="020F0502020204030204" pitchFamily="34" charset="0"/>
              <a:cs typeface="Calibri" panose="020F0502020204030204" pitchFamily="34" charset="0"/>
            </a:rPr>
            <a:t>Institutional sandbox </a:t>
          </a:r>
        </a:p>
      </dgm:t>
    </dgm:pt>
    <dgm:pt modelId="{376D0BB4-4BFD-48EA-BDB1-F6BE21C98CAC}" type="parTrans" cxnId="{BF3B189C-F6A7-4014-B24A-EC7C2D470DD3}">
      <dgm:prSet/>
      <dgm:spPr/>
      <dgm:t>
        <a:bodyPr/>
        <a:lstStyle/>
        <a:p>
          <a:endParaRPr lang="en-GB"/>
        </a:p>
      </dgm:t>
    </dgm:pt>
    <dgm:pt modelId="{D8B5024E-7E54-477C-A9B2-DC1A467671D2}" type="sibTrans" cxnId="{BF3B189C-F6A7-4014-B24A-EC7C2D470DD3}">
      <dgm:prSet/>
      <dgm:spPr/>
      <dgm:t>
        <a:bodyPr/>
        <a:lstStyle/>
        <a:p>
          <a:endParaRPr lang="en-GB"/>
        </a:p>
      </dgm:t>
    </dgm:pt>
    <dgm:pt modelId="{21B0CE2E-0E73-4563-8BEB-4C487001D7F2}">
      <dgm:prSet phldrT="[Text]" custT="1"/>
      <dgm:spPr>
        <a:solidFill>
          <a:srgbClr val="376A88"/>
        </a:solidFill>
        <a:ln>
          <a:solidFill>
            <a:schemeClr val="bg1"/>
          </a:solidFill>
        </a:ln>
      </dgm:spPr>
      <dgm:t>
        <a:bodyPr/>
        <a:lstStyle/>
        <a:p>
          <a:pPr>
            <a:lnSpc>
              <a:spcPct val="50000"/>
            </a:lnSpc>
          </a:pPr>
          <a:r>
            <a:rPr lang="en-GB" sz="2000" b="1" dirty="0">
              <a:latin typeface="Calibri" panose="020F0502020204030204" pitchFamily="34" charset="0"/>
              <a:cs typeface="Calibri" panose="020F0502020204030204" pitchFamily="34" charset="0"/>
            </a:rPr>
            <a:t>EEM </a:t>
          </a:r>
        </a:p>
        <a:p>
          <a:pPr>
            <a:lnSpc>
              <a:spcPct val="50000"/>
            </a:lnSpc>
          </a:pPr>
          <a:r>
            <a:rPr lang="en-GB" sz="2000" b="1" dirty="0">
              <a:latin typeface="Calibri" panose="020F0502020204030204" pitchFamily="34" charset="0"/>
              <a:cs typeface="Calibri" panose="020F0502020204030204" pitchFamily="34" charset="0"/>
            </a:rPr>
            <a:t>Label</a:t>
          </a:r>
        </a:p>
      </dgm:t>
    </dgm:pt>
    <dgm:pt modelId="{D8CED3F4-44EF-436F-A799-8E967D1A0627}" type="parTrans" cxnId="{76DA4DE6-95AE-41F7-9487-5CEED8165CB2}">
      <dgm:prSet/>
      <dgm:spPr/>
      <dgm:t>
        <a:bodyPr/>
        <a:lstStyle/>
        <a:p>
          <a:endParaRPr lang="en-GB"/>
        </a:p>
      </dgm:t>
    </dgm:pt>
    <dgm:pt modelId="{7D560F3E-D9CD-427C-B738-EBA087323847}" type="sibTrans" cxnId="{76DA4DE6-95AE-41F7-9487-5CEED8165CB2}">
      <dgm:prSet/>
      <dgm:spPr/>
      <dgm:t>
        <a:bodyPr/>
        <a:lstStyle/>
        <a:p>
          <a:endParaRPr lang="en-GB"/>
        </a:p>
      </dgm:t>
    </dgm:pt>
    <dgm:pt modelId="{B915319A-0B8D-4DAF-9388-8C3631B4FA4C}" type="pres">
      <dgm:prSet presAssocID="{5377600E-E77A-4E43-98EB-7C8D3DC0E7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ED9B65-1E1D-42CD-8978-16FDCD6BE547}" type="pres">
      <dgm:prSet presAssocID="{B499F449-B8DD-4187-ACF3-C69CCFECC7C3}" presName="node" presStyleLbl="node1" presStyleIdx="0" presStyleCnt="4" custLinFactNeighborX="1" custLinFactNeighborY="-10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E41D2-DAC9-4FFC-AA80-E17B90E63E75}" type="pres">
      <dgm:prSet presAssocID="{253FA2F7-BE57-4168-8DD0-9B62876EE49E}" presName="sibTrans" presStyleCnt="0"/>
      <dgm:spPr/>
    </dgm:pt>
    <dgm:pt modelId="{49E8EAB6-DD38-403F-B7F7-AE620E30D577}" type="pres">
      <dgm:prSet presAssocID="{73B9FFD0-8174-4E4E-A92F-8FA0D76D2ADF}" presName="node" presStyleLbl="node1" presStyleIdx="1" presStyleCnt="4" custLinFactNeighborX="-22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BACA4-6E6D-4A23-87AE-D560354B1BE9}" type="pres">
      <dgm:prSet presAssocID="{1A050EE8-00C0-444F-B563-E0E1C8EA0E9A}" presName="sibTrans" presStyleCnt="0"/>
      <dgm:spPr/>
    </dgm:pt>
    <dgm:pt modelId="{D32C7B9A-5C96-4BDB-8D2B-676E0C5D050A}" type="pres">
      <dgm:prSet presAssocID="{067EFDA2-1E79-4041-91B0-D175F182E6AB}" presName="node" presStyleLbl="node1" presStyleIdx="2" presStyleCnt="4" custLinFactNeighborX="-2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EBECC-DA15-40A5-B2E4-41280D92290F}" type="pres">
      <dgm:prSet presAssocID="{D8B5024E-7E54-477C-A9B2-DC1A467671D2}" presName="sibTrans" presStyleCnt="0"/>
      <dgm:spPr/>
    </dgm:pt>
    <dgm:pt modelId="{6840D815-7217-438C-A4B5-E23F3344CF6C}" type="pres">
      <dgm:prSet presAssocID="{21B0CE2E-0E73-4563-8BEB-4C487001D7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CAA33-0B3D-4FE6-95AA-5FCBCB2EBAE3}" type="presOf" srcId="{B499F449-B8DD-4187-ACF3-C69CCFECC7C3}" destId="{95ED9B65-1E1D-42CD-8978-16FDCD6BE547}" srcOrd="0" destOrd="0" presId="urn:microsoft.com/office/officeart/2005/8/layout/hList6"/>
    <dgm:cxn modelId="{A1BB5C52-5F52-4BE7-BFA3-C0ED73D90C74}" type="presOf" srcId="{5377600E-E77A-4E43-98EB-7C8D3DC0E74F}" destId="{B915319A-0B8D-4DAF-9388-8C3631B4FA4C}" srcOrd="0" destOrd="0" presId="urn:microsoft.com/office/officeart/2005/8/layout/hList6"/>
    <dgm:cxn modelId="{76DA4DE6-95AE-41F7-9487-5CEED8165CB2}" srcId="{5377600E-E77A-4E43-98EB-7C8D3DC0E74F}" destId="{21B0CE2E-0E73-4563-8BEB-4C487001D7F2}" srcOrd="3" destOrd="0" parTransId="{D8CED3F4-44EF-436F-A799-8E967D1A0627}" sibTransId="{7D560F3E-D9CD-427C-B738-EBA087323847}"/>
    <dgm:cxn modelId="{5876630E-ACD4-40CC-BF07-CFC3F838E48B}" type="presOf" srcId="{067EFDA2-1E79-4041-91B0-D175F182E6AB}" destId="{D32C7B9A-5C96-4BDB-8D2B-676E0C5D050A}" srcOrd="0" destOrd="0" presId="urn:microsoft.com/office/officeart/2005/8/layout/hList6"/>
    <dgm:cxn modelId="{127F1655-92CC-4687-B907-06591F74028D}" srcId="{5377600E-E77A-4E43-98EB-7C8D3DC0E74F}" destId="{B499F449-B8DD-4187-ACF3-C69CCFECC7C3}" srcOrd="0" destOrd="0" parTransId="{4252A077-7917-410E-9849-EC9B84D1CE43}" sibTransId="{253FA2F7-BE57-4168-8DD0-9B62876EE49E}"/>
    <dgm:cxn modelId="{BF3B189C-F6A7-4014-B24A-EC7C2D470DD3}" srcId="{5377600E-E77A-4E43-98EB-7C8D3DC0E74F}" destId="{067EFDA2-1E79-4041-91B0-D175F182E6AB}" srcOrd="2" destOrd="0" parTransId="{376D0BB4-4BFD-48EA-BDB1-F6BE21C98CAC}" sibTransId="{D8B5024E-7E54-477C-A9B2-DC1A467671D2}"/>
    <dgm:cxn modelId="{D38A06BE-EEC1-43AD-8125-06F7FBD4FBE9}" type="presOf" srcId="{21B0CE2E-0E73-4563-8BEB-4C487001D7F2}" destId="{6840D815-7217-438C-A4B5-E23F3344CF6C}" srcOrd="0" destOrd="0" presId="urn:microsoft.com/office/officeart/2005/8/layout/hList6"/>
    <dgm:cxn modelId="{ADFEC596-ACA4-4BE8-8882-B13FF332681F}" type="presOf" srcId="{73B9FFD0-8174-4E4E-A92F-8FA0D76D2ADF}" destId="{49E8EAB6-DD38-403F-B7F7-AE620E30D577}" srcOrd="0" destOrd="0" presId="urn:microsoft.com/office/officeart/2005/8/layout/hList6"/>
    <dgm:cxn modelId="{FB054B1B-46CE-4D34-AEC8-001930DB56A1}" srcId="{5377600E-E77A-4E43-98EB-7C8D3DC0E74F}" destId="{73B9FFD0-8174-4E4E-A92F-8FA0D76D2ADF}" srcOrd="1" destOrd="0" parTransId="{B68285F5-85EC-4CA9-B18D-72DE4FF92651}" sibTransId="{1A050EE8-00C0-444F-B563-E0E1C8EA0E9A}"/>
    <dgm:cxn modelId="{86BEFABF-5484-4535-A806-73B45393C15A}" type="presParOf" srcId="{B915319A-0B8D-4DAF-9388-8C3631B4FA4C}" destId="{95ED9B65-1E1D-42CD-8978-16FDCD6BE547}" srcOrd="0" destOrd="0" presId="urn:microsoft.com/office/officeart/2005/8/layout/hList6"/>
    <dgm:cxn modelId="{F3940ADB-8ADC-48BE-8D84-3D9C5CDE5ADE}" type="presParOf" srcId="{B915319A-0B8D-4DAF-9388-8C3631B4FA4C}" destId="{903E41D2-DAC9-4FFC-AA80-E17B90E63E75}" srcOrd="1" destOrd="0" presId="urn:microsoft.com/office/officeart/2005/8/layout/hList6"/>
    <dgm:cxn modelId="{AC284008-419E-4FDC-B1E5-0D6F6238F8CB}" type="presParOf" srcId="{B915319A-0B8D-4DAF-9388-8C3631B4FA4C}" destId="{49E8EAB6-DD38-403F-B7F7-AE620E30D577}" srcOrd="2" destOrd="0" presId="urn:microsoft.com/office/officeart/2005/8/layout/hList6"/>
    <dgm:cxn modelId="{2C08C638-EC6E-4CBA-B861-3DD6B6C50ADC}" type="presParOf" srcId="{B915319A-0B8D-4DAF-9388-8C3631B4FA4C}" destId="{C5ABACA4-6E6D-4A23-87AE-D560354B1BE9}" srcOrd="3" destOrd="0" presId="urn:microsoft.com/office/officeart/2005/8/layout/hList6"/>
    <dgm:cxn modelId="{26FD9ACF-2DC7-41FE-B2AC-7C60538E64BA}" type="presParOf" srcId="{B915319A-0B8D-4DAF-9388-8C3631B4FA4C}" destId="{D32C7B9A-5C96-4BDB-8D2B-676E0C5D050A}" srcOrd="4" destOrd="0" presId="urn:microsoft.com/office/officeart/2005/8/layout/hList6"/>
    <dgm:cxn modelId="{EAC230A6-7025-4B25-AA83-5E390E4FD8D8}" type="presParOf" srcId="{B915319A-0B8D-4DAF-9388-8C3631B4FA4C}" destId="{B69EBECC-DA15-40A5-B2E4-41280D92290F}" srcOrd="5" destOrd="0" presId="urn:microsoft.com/office/officeart/2005/8/layout/hList6"/>
    <dgm:cxn modelId="{59C58224-94ED-46EA-A34F-02435AE58CDF}" type="presParOf" srcId="{B915319A-0B8D-4DAF-9388-8C3631B4FA4C}" destId="{6840D815-7217-438C-A4B5-E23F3344CF6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D9B65-1E1D-42CD-8978-16FDCD6BE547}">
      <dsp:nvSpPr>
        <dsp:cNvPr id="0" name=""/>
        <dsp:cNvSpPr/>
      </dsp:nvSpPr>
      <dsp:spPr>
        <a:xfrm rot="16200000">
          <a:off x="-130512" y="132319"/>
          <a:ext cx="2036076" cy="1771437"/>
        </a:xfrm>
        <a:prstGeom prst="flowChartManualOperation">
          <a:avLst/>
        </a:prstGeom>
        <a:solidFill>
          <a:srgbClr val="376A88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Consumer Insight</a:t>
          </a:r>
        </a:p>
      </dsp:txBody>
      <dsp:txXfrm rot="5400000">
        <a:off x="1808" y="407214"/>
        <a:ext cx="1771437" cy="1221646"/>
      </dsp:txXfrm>
    </dsp:sp>
    <dsp:sp modelId="{49E8EAB6-DD38-403F-B7F7-AE620E30D577}">
      <dsp:nvSpPr>
        <dsp:cNvPr id="0" name=""/>
        <dsp:cNvSpPr/>
      </dsp:nvSpPr>
      <dsp:spPr>
        <a:xfrm rot="16200000">
          <a:off x="1743421" y="132319"/>
          <a:ext cx="2036076" cy="1771437"/>
        </a:xfrm>
        <a:prstGeom prst="flowChartManualOperation">
          <a:avLst/>
        </a:prstGeom>
        <a:solidFill>
          <a:srgbClr val="376A88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Operational testing </a:t>
          </a:r>
        </a:p>
      </dsp:txBody>
      <dsp:txXfrm rot="5400000">
        <a:off x="1875741" y="407214"/>
        <a:ext cx="1771437" cy="1221646"/>
      </dsp:txXfrm>
    </dsp:sp>
    <dsp:sp modelId="{D32C7B9A-5C96-4BDB-8D2B-676E0C5D050A}">
      <dsp:nvSpPr>
        <dsp:cNvPr id="0" name=""/>
        <dsp:cNvSpPr/>
      </dsp:nvSpPr>
      <dsp:spPr>
        <a:xfrm rot="16200000">
          <a:off x="3647715" y="132319"/>
          <a:ext cx="2036076" cy="1771437"/>
        </a:xfrm>
        <a:prstGeom prst="flowChartManualOperation">
          <a:avLst/>
        </a:prstGeom>
        <a:solidFill>
          <a:srgbClr val="376A88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Institutional sandbox </a:t>
          </a:r>
        </a:p>
      </dsp:txBody>
      <dsp:txXfrm rot="5400000">
        <a:off x="3780035" y="407214"/>
        <a:ext cx="1771437" cy="1221646"/>
      </dsp:txXfrm>
    </dsp:sp>
    <dsp:sp modelId="{6840D815-7217-438C-A4B5-E23F3344CF6C}">
      <dsp:nvSpPr>
        <dsp:cNvPr id="0" name=""/>
        <dsp:cNvSpPr/>
      </dsp:nvSpPr>
      <dsp:spPr>
        <a:xfrm rot="16200000">
          <a:off x="5582372" y="132319"/>
          <a:ext cx="2036076" cy="1771437"/>
        </a:xfrm>
        <a:prstGeom prst="flowChartManualOperation">
          <a:avLst/>
        </a:prstGeom>
        <a:solidFill>
          <a:srgbClr val="376A88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EEM </a:t>
          </a:r>
        </a:p>
        <a:p>
          <a:pPr lvl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Label</a:t>
          </a:r>
        </a:p>
      </dsp:txBody>
      <dsp:txXfrm rot="5400000">
        <a:off x="5714692" y="407214"/>
        <a:ext cx="1771437" cy="1221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77CC10-5326-4F30-B559-819B4BC264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7FE00-FFBF-4C8F-819F-FAD305E15F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4071F-A302-4914-B89D-E20872C7B9F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20E9E-3B65-443F-81B5-028810D27B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9D8A4-F593-4341-8415-80C1B92D95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124C1-0CD0-4EC8-9D9B-EAA3C5882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5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8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1" y="1"/>
            <a:ext cx="2949575" cy="498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05FD8-6614-4C3D-8024-59EF79B7F492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0" y="4785429"/>
            <a:ext cx="5443537" cy="3915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388"/>
            <a:ext cx="2949575" cy="498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1" y="9445388"/>
            <a:ext cx="2949575" cy="498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1895E-C09F-486D-A9D5-CCFDA10D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9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895E-C09F-486D-A9D5-CCFDA10DE0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7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1895E-C09F-486D-A9D5-CCFDA10DE0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7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1895E-C09F-486D-A9D5-CCFDA10DE0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71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895E-C09F-486D-A9D5-CCFDA10DE0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4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895E-C09F-486D-A9D5-CCFDA10DE07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84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895E-C09F-486D-A9D5-CCFDA10DE07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01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895E-C09F-486D-A9D5-CCFDA10DE07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905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895E-C09F-486D-A9D5-CCFDA10DE07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3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895E-C09F-486D-A9D5-CCFDA10DE07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47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C037-84DF-436E-A41F-6574B806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ABA3A-42EA-401F-96F1-B81DCDAF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81D71-852C-473D-A9A8-CD22B99E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6F64A-F03E-4C57-BF88-8AD7D1A5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85E3D2-3F7B-4E8A-A644-CF3494FD9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76" y="1676697"/>
            <a:ext cx="8439773" cy="394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3367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8FC9B43A-33B7-4BDF-957C-B04347400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-1" r="6471" b="-1"/>
          <a:stretch/>
        </p:blipFill>
        <p:spPr>
          <a:xfrm>
            <a:off x="-108857" y="0"/>
            <a:ext cx="92528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89250"/>
            <a:ext cx="9144000" cy="106633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4F78E-B19F-4105-8DF6-2BD9970DE6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02" y="837081"/>
            <a:ext cx="3751128" cy="19571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2D2E80-401A-4437-AB1D-E7B41E912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02" y="837081"/>
            <a:ext cx="3751128" cy="19571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1C5BD1-8208-4EAA-AE0D-6E57E6103D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858" y="3954785"/>
            <a:ext cx="9252858" cy="29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5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49" y="-31750"/>
            <a:ext cx="6347713" cy="10799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2AEAC387-D476-4152-B4B4-17BD7A5F5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July 2019</a:t>
            </a:r>
            <a:endParaRPr lang="en-GB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B47665C1-7091-48E1-9396-85E86AFAD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1798" y="6333462"/>
            <a:ext cx="4622973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Energy  Efficient Mortgages Initiative</a:t>
            </a:r>
            <a:endParaRPr lang="en-GB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D6075CEC-1268-4564-98E3-F8B1633B7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8254" y="6333462"/>
            <a:ext cx="512638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3E81272-8758-48A8-9A1D-54A1CB858F3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B7185E-5D2A-495A-B237-4C69E5906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708" y="1672025"/>
            <a:ext cx="6372225" cy="28336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41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6178F9-158E-494B-9972-EAC8EDE3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90850"/>
            <a:ext cx="9144000" cy="3867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264C93-7E62-4EA1-BB5E-2FE457F9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779" y="271760"/>
            <a:ext cx="6185521" cy="80350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1309F0-4B90-42F4-A9C6-B18CB58FB872}"/>
              </a:ext>
            </a:extLst>
          </p:cNvPr>
          <p:cNvSpPr txBox="1"/>
          <p:nvPr userDrawn="1"/>
        </p:nvSpPr>
        <p:spPr>
          <a:xfrm>
            <a:off x="135446" y="6222701"/>
            <a:ext cx="9086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0" i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05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EeMAP</a:t>
            </a:r>
            <a:r>
              <a:rPr lang="en-GB" sz="1050" b="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105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EeDaPP</a:t>
            </a:r>
            <a:r>
              <a:rPr lang="en-GB" sz="1050" b="0" i="1" dirty="0">
                <a:latin typeface="Calibri" panose="020F0502020204030204" pitchFamily="34" charset="0"/>
                <a:cs typeface="Calibri" panose="020F0502020204030204" pitchFamily="34" charset="0"/>
              </a:rPr>
              <a:t> projects have received funding from the European Union’s Horizon 2020 research and innovation programme under grant agreements </a:t>
            </a:r>
          </a:p>
          <a:p>
            <a:pPr algn="ctr"/>
            <a:r>
              <a:rPr lang="en-GB" sz="1050" b="0" i="1" dirty="0">
                <a:latin typeface="Calibri" panose="020F0502020204030204" pitchFamily="34" charset="0"/>
                <a:cs typeface="Calibri" panose="020F0502020204030204" pitchFamily="34" charset="0"/>
              </a:rPr>
              <a:t>No 746205  and 784979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530516-3CAB-4DAD-8032-B18FF37410BD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752" y="5284098"/>
            <a:ext cx="1080498" cy="718802"/>
          </a:xfrm>
          <a:prstGeom prst="rect">
            <a:avLst/>
          </a:prstGeom>
        </p:spPr>
      </p:pic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0EB7D868-504F-4397-9318-565533118AD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7975" y="1125538"/>
            <a:ext cx="864235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E3E04F6-A33A-4489-9C45-BBD9D9E9D0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46" y="140975"/>
            <a:ext cx="2236485" cy="116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430F-39C3-4AE3-B914-DFE6E904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001D7-322E-42F1-B461-69058ACC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38878-4650-4A79-8352-B8E106FF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BDA57-B6B5-4C95-BB96-2B145AA3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60D313-E0BD-4564-8BE9-46E004D7B1B5}"/>
              </a:ext>
            </a:extLst>
          </p:cNvPr>
          <p:cNvSpPr txBox="1">
            <a:spLocks/>
          </p:cNvSpPr>
          <p:nvPr userDrawn="1"/>
        </p:nvSpPr>
        <p:spPr>
          <a:xfrm>
            <a:off x="-2022949" y="1590798"/>
            <a:ext cx="6347713" cy="880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/>
              <a:t>Click to edit Master title style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6283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96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1798" y="245217"/>
            <a:ext cx="6347713" cy="880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176" y="1676697"/>
            <a:ext cx="8439773" cy="394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cxnSp>
        <p:nvCxnSpPr>
          <p:cNvPr id="20" name="Straight Connector 8">
            <a:extLst>
              <a:ext uri="{FF2B5EF4-FFF2-40B4-BE49-F238E27FC236}">
                <a16:creationId xmlns:a16="http://schemas.microsoft.com/office/drawing/2014/main" id="{26E9F65D-CB4D-4C68-B0D5-5B0A29A2A32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7975" y="1125538"/>
            <a:ext cx="864235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8D2633F3-E5EB-4216-8C73-38747571A41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60892" y="6223925"/>
            <a:ext cx="864235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695BBC51-9B76-42C8-A948-73F40DFA8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July 2019</a:t>
            </a:r>
            <a:endParaRPr lang="en-GB" dirty="0"/>
          </a:p>
        </p:txBody>
      </p: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11F15986-A895-4729-9D07-E079A85D1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1798" y="6333462"/>
            <a:ext cx="4622973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Energy  Efficient Mortgages Initiative</a:t>
            </a:r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D8B78A17-CE1D-4847-80E9-1F5B37582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8254" y="6333462"/>
            <a:ext cx="512638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3E81272-8758-48A8-9A1D-54A1CB858F3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8B0D8-B636-4EA4-8552-DF4DFE2291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46" y="140975"/>
            <a:ext cx="2236485" cy="116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8" r:id="rId2"/>
    <p:sldLayoutId id="2147483682" r:id="rId3"/>
    <p:sldLayoutId id="2147483695" r:id="rId4"/>
    <p:sldLayoutId id="2147483697" r:id="rId5"/>
    <p:sldLayoutId id="2147483698" r:id="rId6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s://eemap.energyefficientmortgages.eu/04-downloads-2/" TargetMode="External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nergyefficientmortgages.eu/" TargetMode="External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hyperlink" Target="mailto:lbertalot@hypo.org" TargetMode="External"/><Relationship Id="rId18" Type="http://schemas.openxmlformats.org/officeDocument/2006/relationships/image" Target="../media/image64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12" Type="http://schemas.openxmlformats.org/officeDocument/2006/relationships/hyperlink" Target="http://www.energyefficientmortgages.eu/" TargetMode="External"/><Relationship Id="rId17" Type="http://schemas.openxmlformats.org/officeDocument/2006/relationships/image" Target="../media/image63.png"/><Relationship Id="rId2" Type="http://schemas.openxmlformats.org/officeDocument/2006/relationships/image" Target="../media/image51.jpe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cid:image001.png@01D563CB.67FBE510" TargetMode="External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7.svg"/><Relationship Id="rId12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31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24.sv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https://energyefficientmortgages.e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hyperlink" Target="https://eemap.energyefficientmortgages.eu/eem-definition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CE9C36-7123-4201-8180-12F82DF0C9C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002" y="5781922"/>
            <a:ext cx="1245246" cy="77383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F9C9C1E-655B-42F4-BDD6-7524158125A8}"/>
              </a:ext>
            </a:extLst>
          </p:cNvPr>
          <p:cNvSpPr txBox="1">
            <a:spLocks/>
          </p:cNvSpPr>
          <p:nvPr/>
        </p:nvSpPr>
        <p:spPr>
          <a:xfrm>
            <a:off x="1562716" y="3250999"/>
            <a:ext cx="6851819" cy="16258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en-GB" sz="2400" b="1" i="1" dirty="0"/>
              <a:t>Energy efficient Mortgages Action Plan (EeMAP)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lang="en-GB" sz="800" b="1" i="1" dirty="0"/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en-GB" sz="2400" i="1" dirty="0"/>
              <a:t>&amp;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lang="en-GB" sz="800" i="1" dirty="0"/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en-GB" sz="2400" i="1" dirty="0"/>
              <a:t> </a:t>
            </a:r>
            <a:r>
              <a:rPr lang="en-GB" sz="2400" b="1" i="1" dirty="0"/>
              <a:t>Energy efficiency Data Protocol and Portal (</a:t>
            </a:r>
            <a:r>
              <a:rPr lang="en-GB" sz="2400" b="1" i="1" dirty="0" err="1"/>
              <a:t>EeDaPP</a:t>
            </a:r>
            <a:r>
              <a:rPr lang="en-GB" sz="2400" b="1" i="1" dirty="0"/>
              <a:t>)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en-GB" sz="2400" b="1" i="1" dirty="0"/>
              <a:t>&amp;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en-GB" sz="2400" b="1" i="1" dirty="0"/>
              <a:t>Energy efficient Mortgage Market Implementation Plan (</a:t>
            </a:r>
            <a:r>
              <a:rPr lang="en-GB" sz="2400" b="1" i="1" dirty="0" err="1"/>
              <a:t>EeMMIP</a:t>
            </a:r>
            <a:r>
              <a:rPr lang="en-GB" sz="2400" b="1" i="1" dirty="0"/>
              <a:t>)</a:t>
            </a:r>
          </a:p>
          <a:p>
            <a:pPr marL="0" indent="0" algn="r">
              <a:buNone/>
            </a:pP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10291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1C054-CAC3-488B-9346-5393EDDC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CBD8A-EAA5-4792-A8B6-EB3088E3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10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C1EEEF-D463-4D13-BB3E-359C73AC8C05}"/>
              </a:ext>
            </a:extLst>
          </p:cNvPr>
          <p:cNvSpPr txBox="1">
            <a:spLocks/>
          </p:cNvSpPr>
          <p:nvPr/>
        </p:nvSpPr>
        <p:spPr>
          <a:xfrm>
            <a:off x="2591798" y="22035"/>
            <a:ext cx="6347713" cy="110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600" b="1" dirty="0">
                <a:ea typeface="MS Mincho"/>
              </a:rPr>
              <a:t>EEM for all! </a:t>
            </a:r>
          </a:p>
          <a:p>
            <a:r>
              <a:rPr lang="en-GB" sz="1600" b="1" dirty="0">
                <a:ea typeface="MS Mincho"/>
              </a:rPr>
              <a:t>Policy and Market Recommendations</a:t>
            </a: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22AD9DD8-452F-423C-9C81-4B759D2E1D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155365"/>
              </p:ext>
            </p:extLst>
          </p:nvPr>
        </p:nvGraphicFramePr>
        <p:xfrm>
          <a:off x="467261" y="1489435"/>
          <a:ext cx="8209478" cy="4601611"/>
        </p:xfrm>
        <a:graphic>
          <a:graphicData uri="http://schemas.openxmlformats.org/drawingml/2006/table">
            <a:tbl>
              <a:tblPr firstRow="1" firstCol="1" bandRow="1"/>
              <a:tblGrid>
                <a:gridCol w="1639177">
                  <a:extLst>
                    <a:ext uri="{9D8B030D-6E8A-4147-A177-3AD203B41FA5}">
                      <a16:colId xmlns:a16="http://schemas.microsoft.com/office/drawing/2014/main" val="2814924940"/>
                    </a:ext>
                  </a:extLst>
                </a:gridCol>
                <a:gridCol w="2290147">
                  <a:extLst>
                    <a:ext uri="{9D8B030D-6E8A-4147-A177-3AD203B41FA5}">
                      <a16:colId xmlns:a16="http://schemas.microsoft.com/office/drawing/2014/main" val="675624484"/>
                    </a:ext>
                  </a:extLst>
                </a:gridCol>
                <a:gridCol w="2227331">
                  <a:extLst>
                    <a:ext uri="{9D8B030D-6E8A-4147-A177-3AD203B41FA5}">
                      <a16:colId xmlns:a16="http://schemas.microsoft.com/office/drawing/2014/main" val="3890948449"/>
                    </a:ext>
                  </a:extLst>
                </a:gridCol>
                <a:gridCol w="2052823">
                  <a:extLst>
                    <a:ext uri="{9D8B030D-6E8A-4147-A177-3AD203B41FA5}">
                      <a16:colId xmlns:a16="http://schemas.microsoft.com/office/drawing/2014/main" val="3629346036"/>
                    </a:ext>
                  </a:extLst>
                </a:gridCol>
              </a:tblGrid>
              <a:tr h="51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9" marR="671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Lending Institutions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A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Industry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7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03488"/>
                  </a:ext>
                </a:extLst>
              </a:tr>
              <a:tr h="818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Asset screening</a:t>
                      </a:r>
                    </a:p>
                  </a:txBody>
                  <a:tcPr marL="67159" marR="671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 loan portfolio to EE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(e.g. by using EPC data) 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EPC database accessible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banks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data quality in EPCs 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with lenders to ensure high quality EPCs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Certifications can be mapped to loans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71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46206"/>
                  </a:ext>
                </a:extLst>
              </a:tr>
              <a:tr h="653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Origination of EEMs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new build</a:t>
                      </a:r>
                    </a:p>
                  </a:txBody>
                  <a:tcPr marL="67159" marR="671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Offer green mortgages to new builds that meet EEM criteria 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Enforcements and guidelines on NZEB standards 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 with lenders to develop new builds which meet EEM criteria 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71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602041"/>
                  </a:ext>
                </a:extLst>
              </a:tr>
              <a:tr h="98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Origination of EEMs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renovation</a:t>
                      </a:r>
                    </a:p>
                  </a:txBody>
                  <a:tcPr marL="67159" marR="671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Advise clients on options, benefits and different sources of finance 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quality assurance schemes; building renovation roadmaps; incentives to drive demand 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 with lenders to streamline delivery for consumers 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71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8441"/>
                  </a:ext>
                </a:extLst>
              </a:tr>
              <a:tr h="818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Efficiency Bonds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159" marR="671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 energy efficiency bonds against EEMs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Bond standards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Disclosure rules 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Performance/compliance monitoring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71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03860"/>
                  </a:ext>
                </a:extLst>
              </a:tr>
              <a:tr h="818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EEMs for all</a:t>
                      </a:r>
                    </a:p>
                  </a:txBody>
                  <a:tcPr marL="67159" marR="671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Fully account for EE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affordability checks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efficiency/sustainability in prudential requirements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Offer training to banks/brokers </a:t>
                      </a:r>
                    </a:p>
                  </a:txBody>
                  <a:tcPr marL="67159" marR="67159" marT="0" marB="0"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71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521721"/>
                  </a:ext>
                </a:extLst>
              </a:tr>
            </a:tbl>
          </a:graphicData>
        </a:graphic>
      </p:graphicFrame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30E54662-4F9D-4364-9DDC-CA45BC3F3AA7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4998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DCFC68D6-D470-4DF5-BB9D-2F1D52B99355}"/>
              </a:ext>
            </a:extLst>
          </p:cNvPr>
          <p:cNvCxnSpPr>
            <a:cxnSpLocks/>
          </p:cNvCxnSpPr>
          <p:nvPr/>
        </p:nvCxnSpPr>
        <p:spPr>
          <a:xfrm>
            <a:off x="1896245" y="1807640"/>
            <a:ext cx="1043388" cy="646331"/>
          </a:xfrm>
          <a:prstGeom prst="bent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ED4D522-18E0-4C52-B86E-AF637B9F260C}"/>
              </a:ext>
            </a:extLst>
          </p:cNvPr>
          <p:cNvSpPr/>
          <p:nvPr/>
        </p:nvSpPr>
        <p:spPr>
          <a:xfrm>
            <a:off x="157369" y="1487155"/>
            <a:ext cx="2079143" cy="1231778"/>
          </a:xfrm>
          <a:prstGeom prst="rect">
            <a:avLst/>
          </a:prstGeom>
          <a:solidFill>
            <a:schemeClr val="bg1"/>
          </a:solidFill>
          <a:ln w="3175">
            <a:solidFill>
              <a:srgbClr val="B8D76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68215-2F31-4086-87EF-5B744CA9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55729-509D-4107-A7A0-E93600D2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11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75F82A-DC21-4A02-8303-504C5B325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669" y="3156336"/>
            <a:ext cx="730435" cy="10358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1D9E0D-398F-4FC6-91B4-3270322E4416}"/>
              </a:ext>
            </a:extLst>
          </p:cNvPr>
          <p:cNvSpPr/>
          <p:nvPr/>
        </p:nvSpPr>
        <p:spPr>
          <a:xfrm>
            <a:off x="4286991" y="3393022"/>
            <a:ext cx="1166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EEMs</a:t>
            </a:r>
          </a:p>
          <a:p>
            <a:pPr algn="ctr"/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 for all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0444956-5AA0-42AC-8CBD-50D7A5DE433E}"/>
              </a:ext>
            </a:extLst>
          </p:cNvPr>
          <p:cNvSpPr/>
          <p:nvPr/>
        </p:nvSpPr>
        <p:spPr>
          <a:xfrm>
            <a:off x="4861585" y="1908761"/>
            <a:ext cx="1006078" cy="100607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7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EBF9291-3BBF-41D0-BB03-32B64E0C6F30}"/>
              </a:ext>
            </a:extLst>
          </p:cNvPr>
          <p:cNvSpPr/>
          <p:nvPr/>
        </p:nvSpPr>
        <p:spPr>
          <a:xfrm>
            <a:off x="5469445" y="3779562"/>
            <a:ext cx="1006078" cy="100607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7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308D71D-0750-47AF-AA54-B0C03FE198BC}"/>
              </a:ext>
            </a:extLst>
          </p:cNvPr>
          <p:cNvSpPr/>
          <p:nvPr/>
        </p:nvSpPr>
        <p:spPr>
          <a:xfrm>
            <a:off x="3878046" y="4935780"/>
            <a:ext cx="1006078" cy="100607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700" kern="12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57B3C8-4548-4004-9A40-2675CF07626A}"/>
              </a:ext>
            </a:extLst>
          </p:cNvPr>
          <p:cNvGrpSpPr>
            <a:grpSpLocks noChangeAspect="1"/>
          </p:cNvGrpSpPr>
          <p:nvPr/>
        </p:nvGrpSpPr>
        <p:grpSpPr>
          <a:xfrm>
            <a:off x="2144671" y="1248578"/>
            <a:ext cx="4889080" cy="4889082"/>
            <a:chOff x="6469063" y="531813"/>
            <a:chExt cx="2438400" cy="2439988"/>
          </a:xfrm>
          <a:solidFill>
            <a:schemeClr val="accent6">
              <a:lumMod val="40000"/>
              <a:lumOff val="60000"/>
              <a:alpha val="71000"/>
            </a:schemeClr>
          </a:solidFill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5BDE2B73-51E3-4C61-A9CF-73BE802A7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350" y="534988"/>
              <a:ext cx="1154113" cy="1395413"/>
            </a:xfrm>
            <a:custGeom>
              <a:avLst/>
              <a:gdLst>
                <a:gd name="T0" fmla="*/ 0 w 2909"/>
                <a:gd name="T1" fmla="*/ 1735 h 3516"/>
                <a:gd name="T2" fmla="*/ 62 w 2909"/>
                <a:gd name="T3" fmla="*/ 1743 h 3516"/>
                <a:gd name="T4" fmla="*/ 182 w 2909"/>
                <a:gd name="T5" fmla="*/ 1769 h 3516"/>
                <a:gd name="T6" fmla="*/ 297 w 2909"/>
                <a:gd name="T7" fmla="*/ 1805 h 3516"/>
                <a:gd name="T8" fmla="*/ 407 w 2909"/>
                <a:gd name="T9" fmla="*/ 1852 h 3516"/>
                <a:gd name="T10" fmla="*/ 512 w 2909"/>
                <a:gd name="T11" fmla="*/ 1908 h 3516"/>
                <a:gd name="T12" fmla="*/ 612 w 2909"/>
                <a:gd name="T13" fmla="*/ 1971 h 3516"/>
                <a:gd name="T14" fmla="*/ 704 w 2909"/>
                <a:gd name="T15" fmla="*/ 2044 h 3516"/>
                <a:gd name="T16" fmla="*/ 791 w 2909"/>
                <a:gd name="T17" fmla="*/ 2124 h 3516"/>
                <a:gd name="T18" fmla="*/ 870 w 2909"/>
                <a:gd name="T19" fmla="*/ 2211 h 3516"/>
                <a:gd name="T20" fmla="*/ 941 w 2909"/>
                <a:gd name="T21" fmla="*/ 2305 h 3516"/>
                <a:gd name="T22" fmla="*/ 1003 w 2909"/>
                <a:gd name="T23" fmla="*/ 2405 h 3516"/>
                <a:gd name="T24" fmla="*/ 1058 w 2909"/>
                <a:gd name="T25" fmla="*/ 2512 h 3516"/>
                <a:gd name="T26" fmla="*/ 1103 w 2909"/>
                <a:gd name="T27" fmla="*/ 2622 h 3516"/>
                <a:gd name="T28" fmla="*/ 1138 w 2909"/>
                <a:gd name="T29" fmla="*/ 2738 h 3516"/>
                <a:gd name="T30" fmla="*/ 1161 w 2909"/>
                <a:gd name="T31" fmla="*/ 2858 h 3516"/>
                <a:gd name="T32" fmla="*/ 1176 w 2909"/>
                <a:gd name="T33" fmla="*/ 2981 h 3516"/>
                <a:gd name="T34" fmla="*/ 1178 w 2909"/>
                <a:gd name="T35" fmla="*/ 3044 h 3516"/>
                <a:gd name="T36" fmla="*/ 2049 w 2909"/>
                <a:gd name="T37" fmla="*/ 3516 h 3516"/>
                <a:gd name="T38" fmla="*/ 2909 w 2909"/>
                <a:gd name="T39" fmla="*/ 3046 h 3516"/>
                <a:gd name="T40" fmla="*/ 2907 w 2909"/>
                <a:gd name="T41" fmla="*/ 2969 h 3516"/>
                <a:gd name="T42" fmla="*/ 2898 w 2909"/>
                <a:gd name="T43" fmla="*/ 2819 h 3516"/>
                <a:gd name="T44" fmla="*/ 2883 w 2909"/>
                <a:gd name="T45" fmla="*/ 2670 h 3516"/>
                <a:gd name="T46" fmla="*/ 2861 w 2909"/>
                <a:gd name="T47" fmla="*/ 2523 h 3516"/>
                <a:gd name="T48" fmla="*/ 2831 w 2909"/>
                <a:gd name="T49" fmla="*/ 2378 h 3516"/>
                <a:gd name="T50" fmla="*/ 2795 w 2909"/>
                <a:gd name="T51" fmla="*/ 2237 h 3516"/>
                <a:gd name="T52" fmla="*/ 2752 w 2909"/>
                <a:gd name="T53" fmla="*/ 2098 h 3516"/>
                <a:gd name="T54" fmla="*/ 2704 w 2909"/>
                <a:gd name="T55" fmla="*/ 1962 h 3516"/>
                <a:gd name="T56" fmla="*/ 2648 w 2909"/>
                <a:gd name="T57" fmla="*/ 1829 h 3516"/>
                <a:gd name="T58" fmla="*/ 2587 w 2909"/>
                <a:gd name="T59" fmla="*/ 1699 h 3516"/>
                <a:gd name="T60" fmla="*/ 2521 w 2909"/>
                <a:gd name="T61" fmla="*/ 1573 h 3516"/>
                <a:gd name="T62" fmla="*/ 2449 w 2909"/>
                <a:gd name="T63" fmla="*/ 1450 h 3516"/>
                <a:gd name="T64" fmla="*/ 2371 w 2909"/>
                <a:gd name="T65" fmla="*/ 1331 h 3516"/>
                <a:gd name="T66" fmla="*/ 2288 w 2909"/>
                <a:gd name="T67" fmla="*/ 1215 h 3516"/>
                <a:gd name="T68" fmla="*/ 2200 w 2909"/>
                <a:gd name="T69" fmla="*/ 1104 h 3516"/>
                <a:gd name="T70" fmla="*/ 2106 w 2909"/>
                <a:gd name="T71" fmla="*/ 998 h 3516"/>
                <a:gd name="T72" fmla="*/ 2009 w 2909"/>
                <a:gd name="T73" fmla="*/ 895 h 3516"/>
                <a:gd name="T74" fmla="*/ 1907 w 2909"/>
                <a:gd name="T75" fmla="*/ 797 h 3516"/>
                <a:gd name="T76" fmla="*/ 1799 w 2909"/>
                <a:gd name="T77" fmla="*/ 703 h 3516"/>
                <a:gd name="T78" fmla="*/ 1688 w 2909"/>
                <a:gd name="T79" fmla="*/ 615 h 3516"/>
                <a:gd name="T80" fmla="*/ 1574 w 2909"/>
                <a:gd name="T81" fmla="*/ 532 h 3516"/>
                <a:gd name="T82" fmla="*/ 1454 w 2909"/>
                <a:gd name="T83" fmla="*/ 455 h 3516"/>
                <a:gd name="T84" fmla="*/ 1331 w 2909"/>
                <a:gd name="T85" fmla="*/ 382 h 3516"/>
                <a:gd name="T86" fmla="*/ 1204 w 2909"/>
                <a:gd name="T87" fmla="*/ 316 h 3516"/>
                <a:gd name="T88" fmla="*/ 1075 w 2909"/>
                <a:gd name="T89" fmla="*/ 255 h 3516"/>
                <a:gd name="T90" fmla="*/ 942 w 2909"/>
                <a:gd name="T91" fmla="*/ 199 h 3516"/>
                <a:gd name="T92" fmla="*/ 806 w 2909"/>
                <a:gd name="T93" fmla="*/ 150 h 3516"/>
                <a:gd name="T94" fmla="*/ 666 w 2909"/>
                <a:gd name="T95" fmla="*/ 109 h 3516"/>
                <a:gd name="T96" fmla="*/ 525 w 2909"/>
                <a:gd name="T97" fmla="*/ 72 h 3516"/>
                <a:gd name="T98" fmla="*/ 381 w 2909"/>
                <a:gd name="T99" fmla="*/ 42 h 3516"/>
                <a:gd name="T100" fmla="*/ 235 w 2909"/>
                <a:gd name="T101" fmla="*/ 20 h 3516"/>
                <a:gd name="T102" fmla="*/ 86 w 2909"/>
                <a:gd name="T103" fmla="*/ 5 h 3516"/>
                <a:gd name="T104" fmla="*/ 10 w 2909"/>
                <a:gd name="T105" fmla="*/ 0 h 3516"/>
                <a:gd name="T106" fmla="*/ 478 w 2909"/>
                <a:gd name="T107" fmla="*/ 854 h 3516"/>
                <a:gd name="T108" fmla="*/ 0 w 2909"/>
                <a:gd name="T109" fmla="*/ 173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09" h="3516">
                  <a:moveTo>
                    <a:pt x="0" y="1735"/>
                  </a:moveTo>
                  <a:lnTo>
                    <a:pt x="62" y="1743"/>
                  </a:lnTo>
                  <a:lnTo>
                    <a:pt x="182" y="1769"/>
                  </a:lnTo>
                  <a:lnTo>
                    <a:pt x="297" y="1805"/>
                  </a:lnTo>
                  <a:lnTo>
                    <a:pt x="407" y="1852"/>
                  </a:lnTo>
                  <a:lnTo>
                    <a:pt x="512" y="1908"/>
                  </a:lnTo>
                  <a:lnTo>
                    <a:pt x="612" y="1971"/>
                  </a:lnTo>
                  <a:lnTo>
                    <a:pt x="704" y="2044"/>
                  </a:lnTo>
                  <a:lnTo>
                    <a:pt x="791" y="2124"/>
                  </a:lnTo>
                  <a:lnTo>
                    <a:pt x="870" y="2211"/>
                  </a:lnTo>
                  <a:lnTo>
                    <a:pt x="941" y="2305"/>
                  </a:lnTo>
                  <a:lnTo>
                    <a:pt x="1003" y="2405"/>
                  </a:lnTo>
                  <a:lnTo>
                    <a:pt x="1058" y="2512"/>
                  </a:lnTo>
                  <a:lnTo>
                    <a:pt x="1103" y="2622"/>
                  </a:lnTo>
                  <a:lnTo>
                    <a:pt x="1138" y="2738"/>
                  </a:lnTo>
                  <a:lnTo>
                    <a:pt x="1161" y="2858"/>
                  </a:lnTo>
                  <a:lnTo>
                    <a:pt x="1176" y="2981"/>
                  </a:lnTo>
                  <a:lnTo>
                    <a:pt x="1178" y="3044"/>
                  </a:lnTo>
                  <a:lnTo>
                    <a:pt x="2049" y="3516"/>
                  </a:lnTo>
                  <a:lnTo>
                    <a:pt x="2909" y="3046"/>
                  </a:lnTo>
                  <a:lnTo>
                    <a:pt x="2907" y="2969"/>
                  </a:lnTo>
                  <a:lnTo>
                    <a:pt x="2898" y="2819"/>
                  </a:lnTo>
                  <a:lnTo>
                    <a:pt x="2883" y="2670"/>
                  </a:lnTo>
                  <a:lnTo>
                    <a:pt x="2861" y="2523"/>
                  </a:lnTo>
                  <a:lnTo>
                    <a:pt x="2831" y="2378"/>
                  </a:lnTo>
                  <a:lnTo>
                    <a:pt x="2795" y="2237"/>
                  </a:lnTo>
                  <a:lnTo>
                    <a:pt x="2752" y="2098"/>
                  </a:lnTo>
                  <a:lnTo>
                    <a:pt x="2704" y="1962"/>
                  </a:lnTo>
                  <a:lnTo>
                    <a:pt x="2648" y="1829"/>
                  </a:lnTo>
                  <a:lnTo>
                    <a:pt x="2587" y="1699"/>
                  </a:lnTo>
                  <a:lnTo>
                    <a:pt x="2521" y="1573"/>
                  </a:lnTo>
                  <a:lnTo>
                    <a:pt x="2449" y="1450"/>
                  </a:lnTo>
                  <a:lnTo>
                    <a:pt x="2371" y="1331"/>
                  </a:lnTo>
                  <a:lnTo>
                    <a:pt x="2288" y="1215"/>
                  </a:lnTo>
                  <a:lnTo>
                    <a:pt x="2200" y="1104"/>
                  </a:lnTo>
                  <a:lnTo>
                    <a:pt x="2106" y="998"/>
                  </a:lnTo>
                  <a:lnTo>
                    <a:pt x="2009" y="895"/>
                  </a:lnTo>
                  <a:lnTo>
                    <a:pt x="1907" y="797"/>
                  </a:lnTo>
                  <a:lnTo>
                    <a:pt x="1799" y="703"/>
                  </a:lnTo>
                  <a:lnTo>
                    <a:pt x="1688" y="615"/>
                  </a:lnTo>
                  <a:lnTo>
                    <a:pt x="1574" y="532"/>
                  </a:lnTo>
                  <a:lnTo>
                    <a:pt x="1454" y="455"/>
                  </a:lnTo>
                  <a:lnTo>
                    <a:pt x="1331" y="382"/>
                  </a:lnTo>
                  <a:lnTo>
                    <a:pt x="1204" y="316"/>
                  </a:lnTo>
                  <a:lnTo>
                    <a:pt x="1075" y="255"/>
                  </a:lnTo>
                  <a:lnTo>
                    <a:pt x="942" y="199"/>
                  </a:lnTo>
                  <a:lnTo>
                    <a:pt x="806" y="150"/>
                  </a:lnTo>
                  <a:lnTo>
                    <a:pt x="666" y="109"/>
                  </a:lnTo>
                  <a:lnTo>
                    <a:pt x="525" y="72"/>
                  </a:lnTo>
                  <a:lnTo>
                    <a:pt x="381" y="42"/>
                  </a:lnTo>
                  <a:lnTo>
                    <a:pt x="235" y="20"/>
                  </a:lnTo>
                  <a:lnTo>
                    <a:pt x="86" y="5"/>
                  </a:lnTo>
                  <a:lnTo>
                    <a:pt x="10" y="0"/>
                  </a:lnTo>
                  <a:lnTo>
                    <a:pt x="478" y="854"/>
                  </a:lnTo>
                  <a:lnTo>
                    <a:pt x="0" y="173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8BA8BA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627EB3A7-6C33-4BFB-87B0-2DC794BF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0" y="531813"/>
              <a:ext cx="1404319" cy="1161479"/>
            </a:xfrm>
            <a:custGeom>
              <a:avLst/>
              <a:gdLst>
                <a:gd name="T0" fmla="*/ 1735 w 3516"/>
                <a:gd name="T1" fmla="*/ 2908 h 2908"/>
                <a:gd name="T2" fmla="*/ 1743 w 3516"/>
                <a:gd name="T3" fmla="*/ 2847 h 2908"/>
                <a:gd name="T4" fmla="*/ 1769 w 3516"/>
                <a:gd name="T5" fmla="*/ 2728 h 2908"/>
                <a:gd name="T6" fmla="*/ 1805 w 3516"/>
                <a:gd name="T7" fmla="*/ 2612 h 2908"/>
                <a:gd name="T8" fmla="*/ 1852 w 3516"/>
                <a:gd name="T9" fmla="*/ 2502 h 2908"/>
                <a:gd name="T10" fmla="*/ 1906 w 3516"/>
                <a:gd name="T11" fmla="*/ 2397 h 2908"/>
                <a:gd name="T12" fmla="*/ 1971 w 3516"/>
                <a:gd name="T13" fmla="*/ 2297 h 2908"/>
                <a:gd name="T14" fmla="*/ 2044 w 3516"/>
                <a:gd name="T15" fmla="*/ 2204 h 2908"/>
                <a:gd name="T16" fmla="*/ 2123 w 3516"/>
                <a:gd name="T17" fmla="*/ 2118 h 2908"/>
                <a:gd name="T18" fmla="*/ 2211 w 3516"/>
                <a:gd name="T19" fmla="*/ 2039 h 2908"/>
                <a:gd name="T20" fmla="*/ 2304 w 3516"/>
                <a:gd name="T21" fmla="*/ 1968 h 2908"/>
                <a:gd name="T22" fmla="*/ 2405 w 3516"/>
                <a:gd name="T23" fmla="*/ 1905 h 2908"/>
                <a:gd name="T24" fmla="*/ 2510 w 3516"/>
                <a:gd name="T25" fmla="*/ 1850 h 2908"/>
                <a:gd name="T26" fmla="*/ 2622 w 3516"/>
                <a:gd name="T27" fmla="*/ 1806 h 2908"/>
                <a:gd name="T28" fmla="*/ 2737 w 3516"/>
                <a:gd name="T29" fmla="*/ 1771 h 2908"/>
                <a:gd name="T30" fmla="*/ 2858 w 3516"/>
                <a:gd name="T31" fmla="*/ 1746 h 2908"/>
                <a:gd name="T32" fmla="*/ 2981 w 3516"/>
                <a:gd name="T33" fmla="*/ 1733 h 2908"/>
                <a:gd name="T34" fmla="*/ 3044 w 3516"/>
                <a:gd name="T35" fmla="*/ 1731 h 2908"/>
                <a:gd name="T36" fmla="*/ 3516 w 3516"/>
                <a:gd name="T37" fmla="*/ 860 h 2908"/>
                <a:gd name="T38" fmla="*/ 3045 w 3516"/>
                <a:gd name="T39" fmla="*/ 0 h 2908"/>
                <a:gd name="T40" fmla="*/ 2969 w 3516"/>
                <a:gd name="T41" fmla="*/ 2 h 2908"/>
                <a:gd name="T42" fmla="*/ 2817 w 3516"/>
                <a:gd name="T43" fmla="*/ 10 h 2908"/>
                <a:gd name="T44" fmla="*/ 2670 w 3516"/>
                <a:gd name="T45" fmla="*/ 26 h 2908"/>
                <a:gd name="T46" fmla="*/ 2523 w 3516"/>
                <a:gd name="T47" fmla="*/ 48 h 2908"/>
                <a:gd name="T48" fmla="*/ 2378 w 3516"/>
                <a:gd name="T49" fmla="*/ 78 h 2908"/>
                <a:gd name="T50" fmla="*/ 2237 w 3516"/>
                <a:gd name="T51" fmla="*/ 113 h 2908"/>
                <a:gd name="T52" fmla="*/ 2098 w 3516"/>
                <a:gd name="T53" fmla="*/ 156 h 2908"/>
                <a:gd name="T54" fmla="*/ 1962 w 3516"/>
                <a:gd name="T55" fmla="*/ 205 h 2908"/>
                <a:gd name="T56" fmla="*/ 1828 w 3516"/>
                <a:gd name="T57" fmla="*/ 260 h 2908"/>
                <a:gd name="T58" fmla="*/ 1699 w 3516"/>
                <a:gd name="T59" fmla="*/ 321 h 2908"/>
                <a:gd name="T60" fmla="*/ 1572 w 3516"/>
                <a:gd name="T61" fmla="*/ 388 h 2908"/>
                <a:gd name="T62" fmla="*/ 1450 w 3516"/>
                <a:gd name="T63" fmla="*/ 461 h 2908"/>
                <a:gd name="T64" fmla="*/ 1331 w 3516"/>
                <a:gd name="T65" fmla="*/ 538 h 2908"/>
                <a:gd name="T66" fmla="*/ 1215 w 3516"/>
                <a:gd name="T67" fmla="*/ 621 h 2908"/>
                <a:gd name="T68" fmla="*/ 1104 w 3516"/>
                <a:gd name="T69" fmla="*/ 709 h 2908"/>
                <a:gd name="T70" fmla="*/ 996 w 3516"/>
                <a:gd name="T71" fmla="*/ 803 h 2908"/>
                <a:gd name="T72" fmla="*/ 894 w 3516"/>
                <a:gd name="T73" fmla="*/ 900 h 2908"/>
                <a:gd name="T74" fmla="*/ 797 w 3516"/>
                <a:gd name="T75" fmla="*/ 1002 h 2908"/>
                <a:gd name="T76" fmla="*/ 703 w 3516"/>
                <a:gd name="T77" fmla="*/ 1110 h 2908"/>
                <a:gd name="T78" fmla="*/ 615 w 3516"/>
                <a:gd name="T79" fmla="*/ 1220 h 2908"/>
                <a:gd name="T80" fmla="*/ 532 w 3516"/>
                <a:gd name="T81" fmla="*/ 1336 h 2908"/>
                <a:gd name="T82" fmla="*/ 455 w 3516"/>
                <a:gd name="T83" fmla="*/ 1455 h 2908"/>
                <a:gd name="T84" fmla="*/ 382 w 3516"/>
                <a:gd name="T85" fmla="*/ 1578 h 2908"/>
                <a:gd name="T86" fmla="*/ 315 w 3516"/>
                <a:gd name="T87" fmla="*/ 1704 h 2908"/>
                <a:gd name="T88" fmla="*/ 254 w 3516"/>
                <a:gd name="T89" fmla="*/ 1835 h 2908"/>
                <a:gd name="T90" fmla="*/ 199 w 3516"/>
                <a:gd name="T91" fmla="*/ 1967 h 2908"/>
                <a:gd name="T92" fmla="*/ 150 w 3516"/>
                <a:gd name="T93" fmla="*/ 2103 h 2908"/>
                <a:gd name="T94" fmla="*/ 107 w 3516"/>
                <a:gd name="T95" fmla="*/ 2242 h 2908"/>
                <a:gd name="T96" fmla="*/ 72 w 3516"/>
                <a:gd name="T97" fmla="*/ 2384 h 2908"/>
                <a:gd name="T98" fmla="*/ 42 w 3516"/>
                <a:gd name="T99" fmla="*/ 2528 h 2908"/>
                <a:gd name="T100" fmla="*/ 19 w 3516"/>
                <a:gd name="T101" fmla="*/ 2674 h 2908"/>
                <a:gd name="T102" fmla="*/ 3 w 3516"/>
                <a:gd name="T103" fmla="*/ 2823 h 2908"/>
                <a:gd name="T104" fmla="*/ 0 w 3516"/>
                <a:gd name="T105" fmla="*/ 2899 h 2908"/>
                <a:gd name="T106" fmla="*/ 854 w 3516"/>
                <a:gd name="T107" fmla="*/ 2429 h 2908"/>
                <a:gd name="T108" fmla="*/ 1735 w 3516"/>
                <a:gd name="T109" fmla="*/ 2908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16" h="2908">
                  <a:moveTo>
                    <a:pt x="1735" y="2908"/>
                  </a:moveTo>
                  <a:lnTo>
                    <a:pt x="1743" y="2847"/>
                  </a:lnTo>
                  <a:lnTo>
                    <a:pt x="1769" y="2728"/>
                  </a:lnTo>
                  <a:lnTo>
                    <a:pt x="1805" y="2612"/>
                  </a:lnTo>
                  <a:lnTo>
                    <a:pt x="1852" y="2502"/>
                  </a:lnTo>
                  <a:lnTo>
                    <a:pt x="1906" y="2397"/>
                  </a:lnTo>
                  <a:lnTo>
                    <a:pt x="1971" y="2297"/>
                  </a:lnTo>
                  <a:lnTo>
                    <a:pt x="2044" y="2204"/>
                  </a:lnTo>
                  <a:lnTo>
                    <a:pt x="2123" y="2118"/>
                  </a:lnTo>
                  <a:lnTo>
                    <a:pt x="2211" y="2039"/>
                  </a:lnTo>
                  <a:lnTo>
                    <a:pt x="2304" y="1968"/>
                  </a:lnTo>
                  <a:lnTo>
                    <a:pt x="2405" y="1905"/>
                  </a:lnTo>
                  <a:lnTo>
                    <a:pt x="2510" y="1850"/>
                  </a:lnTo>
                  <a:lnTo>
                    <a:pt x="2622" y="1806"/>
                  </a:lnTo>
                  <a:lnTo>
                    <a:pt x="2737" y="1771"/>
                  </a:lnTo>
                  <a:lnTo>
                    <a:pt x="2858" y="1746"/>
                  </a:lnTo>
                  <a:lnTo>
                    <a:pt x="2981" y="1733"/>
                  </a:lnTo>
                  <a:lnTo>
                    <a:pt x="3044" y="1731"/>
                  </a:lnTo>
                  <a:lnTo>
                    <a:pt x="3516" y="860"/>
                  </a:lnTo>
                  <a:lnTo>
                    <a:pt x="3045" y="0"/>
                  </a:lnTo>
                  <a:lnTo>
                    <a:pt x="2969" y="2"/>
                  </a:lnTo>
                  <a:lnTo>
                    <a:pt x="2817" y="10"/>
                  </a:lnTo>
                  <a:lnTo>
                    <a:pt x="2670" y="26"/>
                  </a:lnTo>
                  <a:lnTo>
                    <a:pt x="2523" y="48"/>
                  </a:lnTo>
                  <a:lnTo>
                    <a:pt x="2378" y="78"/>
                  </a:lnTo>
                  <a:lnTo>
                    <a:pt x="2237" y="113"/>
                  </a:lnTo>
                  <a:lnTo>
                    <a:pt x="2098" y="156"/>
                  </a:lnTo>
                  <a:lnTo>
                    <a:pt x="1962" y="205"/>
                  </a:lnTo>
                  <a:lnTo>
                    <a:pt x="1828" y="260"/>
                  </a:lnTo>
                  <a:lnTo>
                    <a:pt x="1699" y="321"/>
                  </a:lnTo>
                  <a:lnTo>
                    <a:pt x="1572" y="388"/>
                  </a:lnTo>
                  <a:lnTo>
                    <a:pt x="1450" y="461"/>
                  </a:lnTo>
                  <a:lnTo>
                    <a:pt x="1331" y="538"/>
                  </a:lnTo>
                  <a:lnTo>
                    <a:pt x="1215" y="621"/>
                  </a:lnTo>
                  <a:lnTo>
                    <a:pt x="1104" y="709"/>
                  </a:lnTo>
                  <a:lnTo>
                    <a:pt x="996" y="803"/>
                  </a:lnTo>
                  <a:lnTo>
                    <a:pt x="894" y="900"/>
                  </a:lnTo>
                  <a:lnTo>
                    <a:pt x="797" y="1002"/>
                  </a:lnTo>
                  <a:lnTo>
                    <a:pt x="703" y="1110"/>
                  </a:lnTo>
                  <a:lnTo>
                    <a:pt x="615" y="1220"/>
                  </a:lnTo>
                  <a:lnTo>
                    <a:pt x="532" y="1336"/>
                  </a:lnTo>
                  <a:lnTo>
                    <a:pt x="455" y="1455"/>
                  </a:lnTo>
                  <a:lnTo>
                    <a:pt x="382" y="1578"/>
                  </a:lnTo>
                  <a:lnTo>
                    <a:pt x="315" y="1704"/>
                  </a:lnTo>
                  <a:lnTo>
                    <a:pt x="254" y="1835"/>
                  </a:lnTo>
                  <a:lnTo>
                    <a:pt x="199" y="1967"/>
                  </a:lnTo>
                  <a:lnTo>
                    <a:pt x="150" y="2103"/>
                  </a:lnTo>
                  <a:lnTo>
                    <a:pt x="107" y="2242"/>
                  </a:lnTo>
                  <a:lnTo>
                    <a:pt x="72" y="2384"/>
                  </a:lnTo>
                  <a:lnTo>
                    <a:pt x="42" y="2528"/>
                  </a:lnTo>
                  <a:lnTo>
                    <a:pt x="19" y="2674"/>
                  </a:lnTo>
                  <a:lnTo>
                    <a:pt x="3" y="2823"/>
                  </a:lnTo>
                  <a:lnTo>
                    <a:pt x="0" y="2899"/>
                  </a:lnTo>
                  <a:lnTo>
                    <a:pt x="854" y="2429"/>
                  </a:lnTo>
                  <a:lnTo>
                    <a:pt x="1735" y="290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rgbClr val="8BA8BA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65FC295C-3ED6-4624-9DC1-EC22794B9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76" y="1817688"/>
              <a:ext cx="1397000" cy="1154113"/>
            </a:xfrm>
            <a:custGeom>
              <a:avLst/>
              <a:gdLst>
                <a:gd name="T0" fmla="*/ 3517 w 3517"/>
                <a:gd name="T1" fmla="*/ 9 h 2907"/>
                <a:gd name="T2" fmla="*/ 2663 w 3517"/>
                <a:gd name="T3" fmla="*/ 476 h 2907"/>
                <a:gd name="T4" fmla="*/ 1782 w 3517"/>
                <a:gd name="T5" fmla="*/ 0 h 2907"/>
                <a:gd name="T6" fmla="*/ 1773 w 3517"/>
                <a:gd name="T7" fmla="*/ 60 h 2907"/>
                <a:gd name="T8" fmla="*/ 1747 w 3517"/>
                <a:gd name="T9" fmla="*/ 180 h 2907"/>
                <a:gd name="T10" fmla="*/ 1711 w 3517"/>
                <a:gd name="T11" fmla="*/ 295 h 2907"/>
                <a:gd name="T12" fmla="*/ 1665 w 3517"/>
                <a:gd name="T13" fmla="*/ 405 h 2907"/>
                <a:gd name="T14" fmla="*/ 1610 w 3517"/>
                <a:gd name="T15" fmla="*/ 510 h 2907"/>
                <a:gd name="T16" fmla="*/ 1546 w 3517"/>
                <a:gd name="T17" fmla="*/ 610 h 2907"/>
                <a:gd name="T18" fmla="*/ 1473 w 3517"/>
                <a:gd name="T19" fmla="*/ 703 h 2907"/>
                <a:gd name="T20" fmla="*/ 1393 w 3517"/>
                <a:gd name="T21" fmla="*/ 789 h 2907"/>
                <a:gd name="T22" fmla="*/ 1306 w 3517"/>
                <a:gd name="T23" fmla="*/ 868 h 2907"/>
                <a:gd name="T24" fmla="*/ 1212 w 3517"/>
                <a:gd name="T25" fmla="*/ 939 h 2907"/>
                <a:gd name="T26" fmla="*/ 1112 w 3517"/>
                <a:gd name="T27" fmla="*/ 1003 h 2907"/>
                <a:gd name="T28" fmla="*/ 1006 w 3517"/>
                <a:gd name="T29" fmla="*/ 1056 h 2907"/>
                <a:gd name="T30" fmla="*/ 894 w 3517"/>
                <a:gd name="T31" fmla="*/ 1101 h 2907"/>
                <a:gd name="T32" fmla="*/ 779 w 3517"/>
                <a:gd name="T33" fmla="*/ 1136 h 2907"/>
                <a:gd name="T34" fmla="*/ 659 w 3517"/>
                <a:gd name="T35" fmla="*/ 1161 h 2907"/>
                <a:gd name="T36" fmla="*/ 535 w 3517"/>
                <a:gd name="T37" fmla="*/ 1174 h 2907"/>
                <a:gd name="T38" fmla="*/ 473 w 3517"/>
                <a:gd name="T39" fmla="*/ 1176 h 2907"/>
                <a:gd name="T40" fmla="*/ 0 w 3517"/>
                <a:gd name="T41" fmla="*/ 2047 h 2907"/>
                <a:gd name="T42" fmla="*/ 472 w 3517"/>
                <a:gd name="T43" fmla="*/ 2907 h 2907"/>
                <a:gd name="T44" fmla="*/ 548 w 3517"/>
                <a:gd name="T45" fmla="*/ 2905 h 2907"/>
                <a:gd name="T46" fmla="*/ 698 w 3517"/>
                <a:gd name="T47" fmla="*/ 2896 h 2907"/>
                <a:gd name="T48" fmla="*/ 847 w 3517"/>
                <a:gd name="T49" fmla="*/ 2881 h 2907"/>
                <a:gd name="T50" fmla="*/ 994 w 3517"/>
                <a:gd name="T51" fmla="*/ 2859 h 2907"/>
                <a:gd name="T52" fmla="*/ 1138 w 3517"/>
                <a:gd name="T53" fmla="*/ 2829 h 2907"/>
                <a:gd name="T54" fmla="*/ 1280 w 3517"/>
                <a:gd name="T55" fmla="*/ 2793 h 2907"/>
                <a:gd name="T56" fmla="*/ 1419 w 3517"/>
                <a:gd name="T57" fmla="*/ 2751 h 2907"/>
                <a:gd name="T58" fmla="*/ 1555 w 3517"/>
                <a:gd name="T59" fmla="*/ 2702 h 2907"/>
                <a:gd name="T60" fmla="*/ 1687 w 3517"/>
                <a:gd name="T61" fmla="*/ 2648 h 2907"/>
                <a:gd name="T62" fmla="*/ 1818 w 3517"/>
                <a:gd name="T63" fmla="*/ 2587 h 2907"/>
                <a:gd name="T64" fmla="*/ 1944 w 3517"/>
                <a:gd name="T65" fmla="*/ 2519 h 2907"/>
                <a:gd name="T66" fmla="*/ 2067 w 3517"/>
                <a:gd name="T67" fmla="*/ 2447 h 2907"/>
                <a:gd name="T68" fmla="*/ 2186 w 3517"/>
                <a:gd name="T69" fmla="*/ 2369 h 2907"/>
                <a:gd name="T70" fmla="*/ 2302 w 3517"/>
                <a:gd name="T71" fmla="*/ 2286 h 2907"/>
                <a:gd name="T72" fmla="*/ 2413 w 3517"/>
                <a:gd name="T73" fmla="*/ 2198 h 2907"/>
                <a:gd name="T74" fmla="*/ 2519 w 3517"/>
                <a:gd name="T75" fmla="*/ 2104 h 2907"/>
                <a:gd name="T76" fmla="*/ 2622 w 3517"/>
                <a:gd name="T77" fmla="*/ 2007 h 2907"/>
                <a:gd name="T78" fmla="*/ 2720 w 3517"/>
                <a:gd name="T79" fmla="*/ 1905 h 2907"/>
                <a:gd name="T80" fmla="*/ 2814 w 3517"/>
                <a:gd name="T81" fmla="*/ 1797 h 2907"/>
                <a:gd name="T82" fmla="*/ 2902 w 3517"/>
                <a:gd name="T83" fmla="*/ 1687 h 2907"/>
                <a:gd name="T84" fmla="*/ 2985 w 3517"/>
                <a:gd name="T85" fmla="*/ 1572 h 2907"/>
                <a:gd name="T86" fmla="*/ 3063 w 3517"/>
                <a:gd name="T87" fmla="*/ 1452 h 2907"/>
                <a:gd name="T88" fmla="*/ 3135 w 3517"/>
                <a:gd name="T89" fmla="*/ 1329 h 2907"/>
                <a:gd name="T90" fmla="*/ 3201 w 3517"/>
                <a:gd name="T91" fmla="*/ 1202 h 2907"/>
                <a:gd name="T92" fmla="*/ 3262 w 3517"/>
                <a:gd name="T93" fmla="*/ 1073 h 2907"/>
                <a:gd name="T94" fmla="*/ 3318 w 3517"/>
                <a:gd name="T95" fmla="*/ 941 h 2907"/>
                <a:gd name="T96" fmla="*/ 3366 w 3517"/>
                <a:gd name="T97" fmla="*/ 804 h 2907"/>
                <a:gd name="T98" fmla="*/ 3409 w 3517"/>
                <a:gd name="T99" fmla="*/ 664 h 2907"/>
                <a:gd name="T100" fmla="*/ 3445 w 3517"/>
                <a:gd name="T101" fmla="*/ 523 h 2907"/>
                <a:gd name="T102" fmla="*/ 3475 w 3517"/>
                <a:gd name="T103" fmla="*/ 379 h 2907"/>
                <a:gd name="T104" fmla="*/ 3497 w 3517"/>
                <a:gd name="T105" fmla="*/ 233 h 2907"/>
                <a:gd name="T106" fmla="*/ 3512 w 3517"/>
                <a:gd name="T107" fmla="*/ 84 h 2907"/>
                <a:gd name="T108" fmla="*/ 3517 w 3517"/>
                <a:gd name="T109" fmla="*/ 9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17" h="2907">
                  <a:moveTo>
                    <a:pt x="3517" y="9"/>
                  </a:moveTo>
                  <a:lnTo>
                    <a:pt x="2663" y="476"/>
                  </a:lnTo>
                  <a:lnTo>
                    <a:pt x="1782" y="0"/>
                  </a:lnTo>
                  <a:lnTo>
                    <a:pt x="1773" y="60"/>
                  </a:lnTo>
                  <a:lnTo>
                    <a:pt x="1747" y="180"/>
                  </a:lnTo>
                  <a:lnTo>
                    <a:pt x="1711" y="295"/>
                  </a:lnTo>
                  <a:lnTo>
                    <a:pt x="1665" y="405"/>
                  </a:lnTo>
                  <a:lnTo>
                    <a:pt x="1610" y="510"/>
                  </a:lnTo>
                  <a:lnTo>
                    <a:pt x="1546" y="610"/>
                  </a:lnTo>
                  <a:lnTo>
                    <a:pt x="1473" y="703"/>
                  </a:lnTo>
                  <a:lnTo>
                    <a:pt x="1393" y="789"/>
                  </a:lnTo>
                  <a:lnTo>
                    <a:pt x="1306" y="868"/>
                  </a:lnTo>
                  <a:lnTo>
                    <a:pt x="1212" y="939"/>
                  </a:lnTo>
                  <a:lnTo>
                    <a:pt x="1112" y="1003"/>
                  </a:lnTo>
                  <a:lnTo>
                    <a:pt x="1006" y="1056"/>
                  </a:lnTo>
                  <a:lnTo>
                    <a:pt x="894" y="1101"/>
                  </a:lnTo>
                  <a:lnTo>
                    <a:pt x="779" y="1136"/>
                  </a:lnTo>
                  <a:lnTo>
                    <a:pt x="659" y="1161"/>
                  </a:lnTo>
                  <a:lnTo>
                    <a:pt x="535" y="1174"/>
                  </a:lnTo>
                  <a:lnTo>
                    <a:pt x="473" y="1176"/>
                  </a:lnTo>
                  <a:lnTo>
                    <a:pt x="0" y="2047"/>
                  </a:lnTo>
                  <a:lnTo>
                    <a:pt x="472" y="2907"/>
                  </a:lnTo>
                  <a:lnTo>
                    <a:pt x="548" y="2905"/>
                  </a:lnTo>
                  <a:lnTo>
                    <a:pt x="698" y="2896"/>
                  </a:lnTo>
                  <a:lnTo>
                    <a:pt x="847" y="2881"/>
                  </a:lnTo>
                  <a:lnTo>
                    <a:pt x="994" y="2859"/>
                  </a:lnTo>
                  <a:lnTo>
                    <a:pt x="1138" y="2829"/>
                  </a:lnTo>
                  <a:lnTo>
                    <a:pt x="1280" y="2793"/>
                  </a:lnTo>
                  <a:lnTo>
                    <a:pt x="1419" y="2751"/>
                  </a:lnTo>
                  <a:lnTo>
                    <a:pt x="1555" y="2702"/>
                  </a:lnTo>
                  <a:lnTo>
                    <a:pt x="1687" y="2648"/>
                  </a:lnTo>
                  <a:lnTo>
                    <a:pt x="1818" y="2587"/>
                  </a:lnTo>
                  <a:lnTo>
                    <a:pt x="1944" y="2519"/>
                  </a:lnTo>
                  <a:lnTo>
                    <a:pt x="2067" y="2447"/>
                  </a:lnTo>
                  <a:lnTo>
                    <a:pt x="2186" y="2369"/>
                  </a:lnTo>
                  <a:lnTo>
                    <a:pt x="2302" y="2286"/>
                  </a:lnTo>
                  <a:lnTo>
                    <a:pt x="2413" y="2198"/>
                  </a:lnTo>
                  <a:lnTo>
                    <a:pt x="2519" y="2104"/>
                  </a:lnTo>
                  <a:lnTo>
                    <a:pt x="2622" y="2007"/>
                  </a:lnTo>
                  <a:lnTo>
                    <a:pt x="2720" y="1905"/>
                  </a:lnTo>
                  <a:lnTo>
                    <a:pt x="2814" y="1797"/>
                  </a:lnTo>
                  <a:lnTo>
                    <a:pt x="2902" y="1687"/>
                  </a:lnTo>
                  <a:lnTo>
                    <a:pt x="2985" y="1572"/>
                  </a:lnTo>
                  <a:lnTo>
                    <a:pt x="3063" y="1452"/>
                  </a:lnTo>
                  <a:lnTo>
                    <a:pt x="3135" y="1329"/>
                  </a:lnTo>
                  <a:lnTo>
                    <a:pt x="3201" y="1202"/>
                  </a:lnTo>
                  <a:lnTo>
                    <a:pt x="3262" y="1073"/>
                  </a:lnTo>
                  <a:lnTo>
                    <a:pt x="3318" y="941"/>
                  </a:lnTo>
                  <a:lnTo>
                    <a:pt x="3366" y="804"/>
                  </a:lnTo>
                  <a:lnTo>
                    <a:pt x="3409" y="664"/>
                  </a:lnTo>
                  <a:lnTo>
                    <a:pt x="3445" y="523"/>
                  </a:lnTo>
                  <a:lnTo>
                    <a:pt x="3475" y="379"/>
                  </a:lnTo>
                  <a:lnTo>
                    <a:pt x="3497" y="233"/>
                  </a:lnTo>
                  <a:lnTo>
                    <a:pt x="3512" y="84"/>
                  </a:lnTo>
                  <a:lnTo>
                    <a:pt x="3517" y="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8BA8BA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9EB048D5-CCA4-4FE7-89A0-DBCE11BE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063" y="1573213"/>
              <a:ext cx="1152525" cy="1397000"/>
            </a:xfrm>
            <a:custGeom>
              <a:avLst/>
              <a:gdLst>
                <a:gd name="T0" fmla="*/ 2908 w 2908"/>
                <a:gd name="T1" fmla="*/ 1782 h 3518"/>
                <a:gd name="T2" fmla="*/ 2847 w 2908"/>
                <a:gd name="T3" fmla="*/ 1773 h 3518"/>
                <a:gd name="T4" fmla="*/ 2727 w 2908"/>
                <a:gd name="T5" fmla="*/ 1747 h 3518"/>
                <a:gd name="T6" fmla="*/ 2612 w 2908"/>
                <a:gd name="T7" fmla="*/ 1711 h 3518"/>
                <a:gd name="T8" fmla="*/ 2502 w 2908"/>
                <a:gd name="T9" fmla="*/ 1665 h 3518"/>
                <a:gd name="T10" fmla="*/ 2397 w 2908"/>
                <a:gd name="T11" fmla="*/ 1610 h 3518"/>
                <a:gd name="T12" fmla="*/ 2297 w 2908"/>
                <a:gd name="T13" fmla="*/ 1546 h 3518"/>
                <a:gd name="T14" fmla="*/ 2204 w 2908"/>
                <a:gd name="T15" fmla="*/ 1474 h 3518"/>
                <a:gd name="T16" fmla="*/ 2118 w 2908"/>
                <a:gd name="T17" fmla="*/ 1393 h 3518"/>
                <a:gd name="T18" fmla="*/ 2039 w 2908"/>
                <a:gd name="T19" fmla="*/ 1306 h 3518"/>
                <a:gd name="T20" fmla="*/ 1968 w 2908"/>
                <a:gd name="T21" fmla="*/ 1212 h 3518"/>
                <a:gd name="T22" fmla="*/ 1904 w 2908"/>
                <a:gd name="T23" fmla="*/ 1112 h 3518"/>
                <a:gd name="T24" fmla="*/ 1850 w 2908"/>
                <a:gd name="T25" fmla="*/ 1006 h 3518"/>
                <a:gd name="T26" fmla="*/ 1806 w 2908"/>
                <a:gd name="T27" fmla="*/ 895 h 3518"/>
                <a:gd name="T28" fmla="*/ 1771 w 2908"/>
                <a:gd name="T29" fmla="*/ 779 h 3518"/>
                <a:gd name="T30" fmla="*/ 1746 w 2908"/>
                <a:gd name="T31" fmla="*/ 660 h 3518"/>
                <a:gd name="T32" fmla="*/ 1733 w 2908"/>
                <a:gd name="T33" fmla="*/ 536 h 3518"/>
                <a:gd name="T34" fmla="*/ 1731 w 2908"/>
                <a:gd name="T35" fmla="*/ 473 h 3518"/>
                <a:gd name="T36" fmla="*/ 860 w 2908"/>
                <a:gd name="T37" fmla="*/ 0 h 3518"/>
                <a:gd name="T38" fmla="*/ 0 w 2908"/>
                <a:gd name="T39" fmla="*/ 472 h 3518"/>
                <a:gd name="T40" fmla="*/ 2 w 2908"/>
                <a:gd name="T41" fmla="*/ 548 h 3518"/>
                <a:gd name="T42" fmla="*/ 9 w 2908"/>
                <a:gd name="T43" fmla="*/ 698 h 3518"/>
                <a:gd name="T44" fmla="*/ 25 w 2908"/>
                <a:gd name="T45" fmla="*/ 848 h 3518"/>
                <a:gd name="T46" fmla="*/ 48 w 2908"/>
                <a:gd name="T47" fmla="*/ 994 h 3518"/>
                <a:gd name="T48" fmla="*/ 77 w 2908"/>
                <a:gd name="T49" fmla="*/ 1138 h 3518"/>
                <a:gd name="T50" fmla="*/ 113 w 2908"/>
                <a:gd name="T51" fmla="*/ 1280 h 3518"/>
                <a:gd name="T52" fmla="*/ 156 w 2908"/>
                <a:gd name="T53" fmla="*/ 1419 h 3518"/>
                <a:gd name="T54" fmla="*/ 205 w 2908"/>
                <a:gd name="T55" fmla="*/ 1555 h 3518"/>
                <a:gd name="T56" fmla="*/ 260 w 2908"/>
                <a:gd name="T57" fmla="*/ 1689 h 3518"/>
                <a:gd name="T58" fmla="*/ 321 w 2908"/>
                <a:gd name="T59" fmla="*/ 1818 h 3518"/>
                <a:gd name="T60" fmla="*/ 388 w 2908"/>
                <a:gd name="T61" fmla="*/ 1944 h 3518"/>
                <a:gd name="T62" fmla="*/ 459 w 2908"/>
                <a:gd name="T63" fmla="*/ 2067 h 3518"/>
                <a:gd name="T64" fmla="*/ 537 w 2908"/>
                <a:gd name="T65" fmla="*/ 2186 h 3518"/>
                <a:gd name="T66" fmla="*/ 621 w 2908"/>
                <a:gd name="T67" fmla="*/ 2302 h 3518"/>
                <a:gd name="T68" fmla="*/ 709 w 2908"/>
                <a:gd name="T69" fmla="*/ 2413 h 3518"/>
                <a:gd name="T70" fmla="*/ 801 w 2908"/>
                <a:gd name="T71" fmla="*/ 2520 h 3518"/>
                <a:gd name="T72" fmla="*/ 900 w 2908"/>
                <a:gd name="T73" fmla="*/ 2622 h 3518"/>
                <a:gd name="T74" fmla="*/ 1002 w 2908"/>
                <a:gd name="T75" fmla="*/ 2720 h 3518"/>
                <a:gd name="T76" fmla="*/ 1109 w 2908"/>
                <a:gd name="T77" fmla="*/ 2814 h 3518"/>
                <a:gd name="T78" fmla="*/ 1220 w 2908"/>
                <a:gd name="T79" fmla="*/ 2902 h 3518"/>
                <a:gd name="T80" fmla="*/ 1335 w 2908"/>
                <a:gd name="T81" fmla="*/ 2985 h 3518"/>
                <a:gd name="T82" fmla="*/ 1455 w 2908"/>
                <a:gd name="T83" fmla="*/ 3063 h 3518"/>
                <a:gd name="T84" fmla="*/ 1578 w 2908"/>
                <a:gd name="T85" fmla="*/ 3135 h 3518"/>
                <a:gd name="T86" fmla="*/ 1704 w 2908"/>
                <a:gd name="T87" fmla="*/ 3201 h 3518"/>
                <a:gd name="T88" fmla="*/ 1833 w 2908"/>
                <a:gd name="T89" fmla="*/ 3262 h 3518"/>
                <a:gd name="T90" fmla="*/ 1967 w 2908"/>
                <a:gd name="T91" fmla="*/ 3318 h 3518"/>
                <a:gd name="T92" fmla="*/ 2103 w 2908"/>
                <a:gd name="T93" fmla="*/ 3366 h 3518"/>
                <a:gd name="T94" fmla="*/ 2241 w 2908"/>
                <a:gd name="T95" fmla="*/ 3409 h 3518"/>
                <a:gd name="T96" fmla="*/ 2384 w 2908"/>
                <a:gd name="T97" fmla="*/ 3445 h 3518"/>
                <a:gd name="T98" fmla="*/ 2528 w 2908"/>
                <a:gd name="T99" fmla="*/ 3475 h 3518"/>
                <a:gd name="T100" fmla="*/ 2674 w 2908"/>
                <a:gd name="T101" fmla="*/ 3497 h 3518"/>
                <a:gd name="T102" fmla="*/ 2823 w 2908"/>
                <a:gd name="T103" fmla="*/ 3512 h 3518"/>
                <a:gd name="T104" fmla="*/ 2899 w 2908"/>
                <a:gd name="T105" fmla="*/ 3518 h 3518"/>
                <a:gd name="T106" fmla="*/ 2429 w 2908"/>
                <a:gd name="T107" fmla="*/ 2663 h 3518"/>
                <a:gd name="T108" fmla="*/ 2908 w 2908"/>
                <a:gd name="T109" fmla="*/ 1782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08" h="3518">
                  <a:moveTo>
                    <a:pt x="2908" y="1782"/>
                  </a:moveTo>
                  <a:lnTo>
                    <a:pt x="2847" y="1773"/>
                  </a:lnTo>
                  <a:lnTo>
                    <a:pt x="2727" y="1747"/>
                  </a:lnTo>
                  <a:lnTo>
                    <a:pt x="2612" y="1711"/>
                  </a:lnTo>
                  <a:lnTo>
                    <a:pt x="2502" y="1665"/>
                  </a:lnTo>
                  <a:lnTo>
                    <a:pt x="2397" y="1610"/>
                  </a:lnTo>
                  <a:lnTo>
                    <a:pt x="2297" y="1546"/>
                  </a:lnTo>
                  <a:lnTo>
                    <a:pt x="2204" y="1474"/>
                  </a:lnTo>
                  <a:lnTo>
                    <a:pt x="2118" y="1393"/>
                  </a:lnTo>
                  <a:lnTo>
                    <a:pt x="2039" y="1306"/>
                  </a:lnTo>
                  <a:lnTo>
                    <a:pt x="1968" y="1212"/>
                  </a:lnTo>
                  <a:lnTo>
                    <a:pt x="1904" y="1112"/>
                  </a:lnTo>
                  <a:lnTo>
                    <a:pt x="1850" y="1006"/>
                  </a:lnTo>
                  <a:lnTo>
                    <a:pt x="1806" y="895"/>
                  </a:lnTo>
                  <a:lnTo>
                    <a:pt x="1771" y="779"/>
                  </a:lnTo>
                  <a:lnTo>
                    <a:pt x="1746" y="660"/>
                  </a:lnTo>
                  <a:lnTo>
                    <a:pt x="1733" y="536"/>
                  </a:lnTo>
                  <a:lnTo>
                    <a:pt x="1731" y="473"/>
                  </a:lnTo>
                  <a:lnTo>
                    <a:pt x="860" y="0"/>
                  </a:lnTo>
                  <a:lnTo>
                    <a:pt x="0" y="472"/>
                  </a:lnTo>
                  <a:lnTo>
                    <a:pt x="2" y="548"/>
                  </a:lnTo>
                  <a:lnTo>
                    <a:pt x="9" y="698"/>
                  </a:lnTo>
                  <a:lnTo>
                    <a:pt x="25" y="848"/>
                  </a:lnTo>
                  <a:lnTo>
                    <a:pt x="48" y="994"/>
                  </a:lnTo>
                  <a:lnTo>
                    <a:pt x="77" y="1138"/>
                  </a:lnTo>
                  <a:lnTo>
                    <a:pt x="113" y="1280"/>
                  </a:lnTo>
                  <a:lnTo>
                    <a:pt x="156" y="1419"/>
                  </a:lnTo>
                  <a:lnTo>
                    <a:pt x="205" y="1555"/>
                  </a:lnTo>
                  <a:lnTo>
                    <a:pt x="260" y="1689"/>
                  </a:lnTo>
                  <a:lnTo>
                    <a:pt x="321" y="1818"/>
                  </a:lnTo>
                  <a:lnTo>
                    <a:pt x="388" y="1944"/>
                  </a:lnTo>
                  <a:lnTo>
                    <a:pt x="459" y="2067"/>
                  </a:lnTo>
                  <a:lnTo>
                    <a:pt x="537" y="2186"/>
                  </a:lnTo>
                  <a:lnTo>
                    <a:pt x="621" y="2302"/>
                  </a:lnTo>
                  <a:lnTo>
                    <a:pt x="709" y="2413"/>
                  </a:lnTo>
                  <a:lnTo>
                    <a:pt x="801" y="2520"/>
                  </a:lnTo>
                  <a:lnTo>
                    <a:pt x="900" y="2622"/>
                  </a:lnTo>
                  <a:lnTo>
                    <a:pt x="1002" y="2720"/>
                  </a:lnTo>
                  <a:lnTo>
                    <a:pt x="1109" y="2814"/>
                  </a:lnTo>
                  <a:lnTo>
                    <a:pt x="1220" y="2902"/>
                  </a:lnTo>
                  <a:lnTo>
                    <a:pt x="1335" y="2985"/>
                  </a:lnTo>
                  <a:lnTo>
                    <a:pt x="1455" y="3063"/>
                  </a:lnTo>
                  <a:lnTo>
                    <a:pt x="1578" y="3135"/>
                  </a:lnTo>
                  <a:lnTo>
                    <a:pt x="1704" y="3201"/>
                  </a:lnTo>
                  <a:lnTo>
                    <a:pt x="1833" y="3262"/>
                  </a:lnTo>
                  <a:lnTo>
                    <a:pt x="1967" y="3318"/>
                  </a:lnTo>
                  <a:lnTo>
                    <a:pt x="2103" y="3366"/>
                  </a:lnTo>
                  <a:lnTo>
                    <a:pt x="2241" y="3409"/>
                  </a:lnTo>
                  <a:lnTo>
                    <a:pt x="2384" y="3445"/>
                  </a:lnTo>
                  <a:lnTo>
                    <a:pt x="2528" y="3475"/>
                  </a:lnTo>
                  <a:lnTo>
                    <a:pt x="2674" y="3497"/>
                  </a:lnTo>
                  <a:lnTo>
                    <a:pt x="2823" y="3512"/>
                  </a:lnTo>
                  <a:lnTo>
                    <a:pt x="2899" y="3518"/>
                  </a:lnTo>
                  <a:lnTo>
                    <a:pt x="2429" y="2663"/>
                  </a:lnTo>
                  <a:lnTo>
                    <a:pt x="2908" y="178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8BA8BA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8BA3FB-E48F-48E7-92B7-1900DDE24810}"/>
              </a:ext>
            </a:extLst>
          </p:cNvPr>
          <p:cNvSpPr txBox="1"/>
          <p:nvPr/>
        </p:nvSpPr>
        <p:spPr>
          <a:xfrm>
            <a:off x="2297188" y="2103242"/>
            <a:ext cx="22222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Asset 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  <a:p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D7FDD2-C19C-4445-B0DB-4801C00A3082}"/>
              </a:ext>
            </a:extLst>
          </p:cNvPr>
          <p:cNvSpPr txBox="1"/>
          <p:nvPr/>
        </p:nvSpPr>
        <p:spPr>
          <a:xfrm>
            <a:off x="5049910" y="2383314"/>
            <a:ext cx="17320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Origination of EEMs for new build</a:t>
            </a:r>
          </a:p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CAF0D8-3D2E-4610-8EFA-3B9329484762}"/>
              </a:ext>
            </a:extLst>
          </p:cNvPr>
          <p:cNvSpPr txBox="1"/>
          <p:nvPr/>
        </p:nvSpPr>
        <p:spPr>
          <a:xfrm>
            <a:off x="2236513" y="4362989"/>
            <a:ext cx="17320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Energy Efficiency Bonds</a:t>
            </a:r>
          </a:p>
          <a:p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1B7CDF-12D3-4B7E-95C8-39CE58C00AC1}"/>
              </a:ext>
            </a:extLst>
          </p:cNvPr>
          <p:cNvSpPr txBox="1"/>
          <p:nvPr/>
        </p:nvSpPr>
        <p:spPr>
          <a:xfrm>
            <a:off x="4764002" y="4821545"/>
            <a:ext cx="173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Origination of EEMs for renovation</a:t>
            </a:r>
            <a:endParaRPr lang="en-GB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E06757-FEF8-4EDE-8F20-8E273EC3DE1D}"/>
              </a:ext>
            </a:extLst>
          </p:cNvPr>
          <p:cNvSpPr txBox="1"/>
          <p:nvPr/>
        </p:nvSpPr>
        <p:spPr>
          <a:xfrm>
            <a:off x="243717" y="1633240"/>
            <a:ext cx="19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National best practices and thresholds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3CA9E0-CE80-4BE8-926C-B693560B8DB7}"/>
              </a:ext>
            </a:extLst>
          </p:cNvPr>
          <p:cNvSpPr txBox="1"/>
          <p:nvPr/>
        </p:nvSpPr>
        <p:spPr>
          <a:xfrm>
            <a:off x="243717" y="2072602"/>
            <a:ext cx="163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Mapping and risk weighting of existing assets 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E8C0364B-9450-4F1B-8F03-8F1EBDD5B7F7}"/>
              </a:ext>
            </a:extLst>
          </p:cNvPr>
          <p:cNvCxnSpPr>
            <a:cxnSpLocks/>
          </p:cNvCxnSpPr>
          <p:nvPr/>
        </p:nvCxnSpPr>
        <p:spPr>
          <a:xfrm flipH="1">
            <a:off x="1893064" y="4779008"/>
            <a:ext cx="1043388" cy="646331"/>
          </a:xfrm>
          <a:prstGeom prst="bent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0F3E220-E15F-42E4-AD46-08797EB7DD9F}"/>
              </a:ext>
            </a:extLst>
          </p:cNvPr>
          <p:cNvSpPr/>
          <p:nvPr/>
        </p:nvSpPr>
        <p:spPr>
          <a:xfrm>
            <a:off x="176969" y="4993431"/>
            <a:ext cx="1905306" cy="615991"/>
          </a:xfrm>
          <a:prstGeom prst="rect">
            <a:avLst/>
          </a:prstGeom>
          <a:solidFill>
            <a:schemeClr val="bg1"/>
          </a:solidFill>
          <a:ln w="3175">
            <a:solidFill>
              <a:srgbClr val="B8D76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3CE4BC-7B50-4585-A692-23019C4E3F27}"/>
              </a:ext>
            </a:extLst>
          </p:cNvPr>
          <p:cNvSpPr txBox="1"/>
          <p:nvPr/>
        </p:nvSpPr>
        <p:spPr>
          <a:xfrm>
            <a:off x="236505" y="5001455"/>
            <a:ext cx="1915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Mobilising investor base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04ABBF-EB0C-4C0B-91C5-2EFD66A9849B}"/>
              </a:ext>
            </a:extLst>
          </p:cNvPr>
          <p:cNvSpPr txBox="1"/>
          <p:nvPr/>
        </p:nvSpPr>
        <p:spPr>
          <a:xfrm>
            <a:off x="243717" y="5332423"/>
            <a:ext cx="1915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Build EE asset pools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49245244-AC91-4A77-8D4E-FC14C4C551A3}"/>
              </a:ext>
            </a:extLst>
          </p:cNvPr>
          <p:cNvCxnSpPr>
            <a:cxnSpLocks/>
          </p:cNvCxnSpPr>
          <p:nvPr/>
        </p:nvCxnSpPr>
        <p:spPr>
          <a:xfrm flipV="1">
            <a:off x="5824311" y="1457199"/>
            <a:ext cx="1043388" cy="646331"/>
          </a:xfrm>
          <a:prstGeom prst="bent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93621F6-F3DD-4EB9-8257-B81C4D7CBAF8}"/>
              </a:ext>
            </a:extLst>
          </p:cNvPr>
          <p:cNvSpPr/>
          <p:nvPr/>
        </p:nvSpPr>
        <p:spPr>
          <a:xfrm>
            <a:off x="6715504" y="1321339"/>
            <a:ext cx="2314038" cy="880321"/>
          </a:xfrm>
          <a:prstGeom prst="rect">
            <a:avLst/>
          </a:prstGeom>
          <a:solidFill>
            <a:schemeClr val="bg1"/>
          </a:solidFill>
          <a:ln w="3175">
            <a:solidFill>
              <a:srgbClr val="B8D76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78F601-25F9-4E16-BBF9-6FC13ED1C5F6}"/>
              </a:ext>
            </a:extLst>
          </p:cNvPr>
          <p:cNvSpPr txBox="1"/>
          <p:nvPr/>
        </p:nvSpPr>
        <p:spPr>
          <a:xfrm>
            <a:off x="6708511" y="1464119"/>
            <a:ext cx="253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Partnership with builders and developers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Analysis of non-financial benefits 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7C4110B4-46E8-4112-8948-065E00785FDC}"/>
              </a:ext>
            </a:extLst>
          </p:cNvPr>
          <p:cNvCxnSpPr>
            <a:cxnSpLocks/>
          </p:cNvCxnSpPr>
          <p:nvPr/>
        </p:nvCxnSpPr>
        <p:spPr>
          <a:xfrm>
            <a:off x="5867663" y="5340028"/>
            <a:ext cx="1043388" cy="646331"/>
          </a:xfrm>
          <a:prstGeom prst="bent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44AD2A5-2BB8-411A-A8B6-F1170D3301A7}"/>
              </a:ext>
            </a:extLst>
          </p:cNvPr>
          <p:cNvSpPr/>
          <p:nvPr/>
        </p:nvSpPr>
        <p:spPr>
          <a:xfrm>
            <a:off x="6715503" y="5162899"/>
            <a:ext cx="2191991" cy="880321"/>
          </a:xfrm>
          <a:prstGeom prst="rect">
            <a:avLst/>
          </a:prstGeom>
          <a:solidFill>
            <a:schemeClr val="bg1"/>
          </a:solidFill>
          <a:ln w="3175">
            <a:solidFill>
              <a:srgbClr val="B8D76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27A35D-4085-4FCA-A449-188761D5DF99}"/>
              </a:ext>
            </a:extLst>
          </p:cNvPr>
          <p:cNvSpPr txBox="1"/>
          <p:nvPr/>
        </p:nvSpPr>
        <p:spPr>
          <a:xfrm>
            <a:off x="6729214" y="5187560"/>
            <a:ext cx="210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Learning curve and delivery partnerships performance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Performance Monitoring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Integrating EE in valuation 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060AB771-EC32-473F-AD88-A550F40FDBB9}"/>
              </a:ext>
            </a:extLst>
          </p:cNvPr>
          <p:cNvSpPr txBox="1">
            <a:spLocks/>
          </p:cNvSpPr>
          <p:nvPr/>
        </p:nvSpPr>
        <p:spPr>
          <a:xfrm>
            <a:off x="2591798" y="22035"/>
            <a:ext cx="6347713" cy="110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600" b="1" dirty="0">
                <a:ea typeface="MS Mincho"/>
              </a:rPr>
              <a:t>EEM for all! </a:t>
            </a:r>
          </a:p>
          <a:p>
            <a:r>
              <a:rPr lang="en-GB" sz="1600" b="1" dirty="0">
                <a:ea typeface="MS Mincho"/>
              </a:rPr>
              <a:t>Market Development Roadmap</a:t>
            </a:r>
          </a:p>
        </p:txBody>
      </p:sp>
      <p:sp>
        <p:nvSpPr>
          <p:cNvPr id="38" name="Date Placeholder 2">
            <a:extLst>
              <a:ext uri="{FF2B5EF4-FFF2-40B4-BE49-F238E27FC236}">
                <a16:creationId xmlns:a16="http://schemas.microsoft.com/office/drawing/2014/main" id="{C9F1097A-6D83-4909-8DDB-7F37B6BA2DDC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5207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AF54102-F507-4DBC-81CB-2B52A314E8A0}"/>
              </a:ext>
            </a:extLst>
          </p:cNvPr>
          <p:cNvGrpSpPr/>
          <p:nvPr/>
        </p:nvGrpSpPr>
        <p:grpSpPr>
          <a:xfrm>
            <a:off x="393900" y="1586421"/>
            <a:ext cx="1033455" cy="520942"/>
            <a:chOff x="393900" y="1667636"/>
            <a:chExt cx="1033455" cy="520942"/>
          </a:xfrm>
        </p:grpSpPr>
        <p:sp>
          <p:nvSpPr>
            <p:cNvPr id="41" name="Rectangle: Top Corners Snipped 40">
              <a:extLst>
                <a:ext uri="{FF2B5EF4-FFF2-40B4-BE49-F238E27FC236}">
                  <a16:creationId xmlns:a16="http://schemas.microsoft.com/office/drawing/2014/main" id="{B468DDAD-F080-4A94-82D0-96620BF2C11D}"/>
                </a:ext>
              </a:extLst>
            </p:cNvPr>
            <p:cNvSpPr/>
            <p:nvPr/>
          </p:nvSpPr>
          <p:spPr>
            <a:xfrm rot="10800000">
              <a:off x="393900" y="1793609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Top Corners Snipped 26">
              <a:extLst>
                <a:ext uri="{FF2B5EF4-FFF2-40B4-BE49-F238E27FC236}">
                  <a16:creationId xmlns:a16="http://schemas.microsoft.com/office/drawing/2014/main" id="{00B94797-88EE-48CD-B25E-B45EDD71FCCD}"/>
                </a:ext>
              </a:extLst>
            </p:cNvPr>
            <p:cNvSpPr/>
            <p:nvPr/>
          </p:nvSpPr>
          <p:spPr>
            <a:xfrm>
              <a:off x="393900" y="1667636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61D88F-885D-4814-9EAA-AB6B4B7A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98" y="245217"/>
            <a:ext cx="6347713" cy="880321"/>
          </a:xfrm>
        </p:spPr>
        <p:txBody>
          <a:bodyPr>
            <a:normAutofit/>
          </a:bodyPr>
          <a:lstStyle/>
          <a:p>
            <a:r>
              <a:rPr lang="en-GB" sz="1600" b="1" dirty="0">
                <a:ea typeface="MS Mincho"/>
              </a:rPr>
              <a:t>Energy Efficient Mortgages Initiative: </a:t>
            </a:r>
            <a:br>
              <a:rPr lang="en-GB" sz="1600" b="1" dirty="0">
                <a:ea typeface="MS Mincho"/>
              </a:rPr>
            </a:br>
            <a:r>
              <a:rPr lang="en-GB" sz="1600" b="1" dirty="0">
                <a:ea typeface="MS Mincho"/>
              </a:rPr>
              <a:t>Next Steps and Goals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303B-9521-4A98-8315-7CC88A58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F77E-313B-4034-93A9-071EF62A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12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FB7A67-3441-47AF-8291-1B6A1D5075C4}"/>
              </a:ext>
            </a:extLst>
          </p:cNvPr>
          <p:cNvSpPr txBox="1"/>
          <p:nvPr/>
        </p:nvSpPr>
        <p:spPr>
          <a:xfrm>
            <a:off x="520252" y="1693802"/>
            <a:ext cx="977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EeMMiP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4CFED0-808B-49DE-8A63-23AD6A7EDBF5}"/>
              </a:ext>
            </a:extLst>
          </p:cNvPr>
          <p:cNvSpPr txBox="1"/>
          <p:nvPr/>
        </p:nvSpPr>
        <p:spPr>
          <a:xfrm>
            <a:off x="449684" y="5415585"/>
            <a:ext cx="5851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Building on the success of the ECBC Covered Bond Label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A0415F-1813-49E5-9E03-15636DD9D464}"/>
              </a:ext>
            </a:extLst>
          </p:cNvPr>
          <p:cNvGrpSpPr/>
          <p:nvPr/>
        </p:nvGrpSpPr>
        <p:grpSpPr>
          <a:xfrm>
            <a:off x="6824911" y="5270523"/>
            <a:ext cx="1033455" cy="520942"/>
            <a:chOff x="393900" y="1667636"/>
            <a:chExt cx="1033455" cy="520942"/>
          </a:xfrm>
        </p:grpSpPr>
        <p:sp>
          <p:nvSpPr>
            <p:cNvPr id="49" name="Rectangle: Top Corners Snipped 48">
              <a:extLst>
                <a:ext uri="{FF2B5EF4-FFF2-40B4-BE49-F238E27FC236}">
                  <a16:creationId xmlns:a16="http://schemas.microsoft.com/office/drawing/2014/main" id="{813CD6F2-151D-4F88-8389-9DB8E350D9F0}"/>
                </a:ext>
              </a:extLst>
            </p:cNvPr>
            <p:cNvSpPr/>
            <p:nvPr/>
          </p:nvSpPr>
          <p:spPr>
            <a:xfrm rot="10800000">
              <a:off x="393900" y="1793609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: Top Corners Snipped 50">
              <a:extLst>
                <a:ext uri="{FF2B5EF4-FFF2-40B4-BE49-F238E27FC236}">
                  <a16:creationId xmlns:a16="http://schemas.microsoft.com/office/drawing/2014/main" id="{44626BF2-BC77-4CEA-9A10-32FB530ECE60}"/>
                </a:ext>
              </a:extLst>
            </p:cNvPr>
            <p:cNvSpPr/>
            <p:nvPr/>
          </p:nvSpPr>
          <p:spPr>
            <a:xfrm>
              <a:off x="393900" y="1667636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84BABE9-FD0E-45DB-8D58-99B27E938028}"/>
              </a:ext>
            </a:extLst>
          </p:cNvPr>
          <p:cNvSpPr txBox="1"/>
          <p:nvPr/>
        </p:nvSpPr>
        <p:spPr>
          <a:xfrm>
            <a:off x="6843959" y="5391637"/>
            <a:ext cx="1037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EEM Label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6AE4B7-9704-4999-AE1F-5F703E0390AE}"/>
              </a:ext>
            </a:extLst>
          </p:cNvPr>
          <p:cNvSpPr txBox="1"/>
          <p:nvPr/>
        </p:nvSpPr>
        <p:spPr>
          <a:xfrm>
            <a:off x="449684" y="2297183"/>
            <a:ext cx="333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Market Implementation: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F282C38-6C0B-4772-A55F-310357C06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3532" y="5199134"/>
            <a:ext cx="698255" cy="55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43CBB29-A051-4F54-A9F2-3C24A81498A4}"/>
              </a:ext>
            </a:extLst>
          </p:cNvPr>
          <p:cNvSpPr txBox="1"/>
          <p:nvPr/>
        </p:nvSpPr>
        <p:spPr>
          <a:xfrm>
            <a:off x="1568491" y="1678565"/>
            <a:ext cx="4622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Energy Efficient Mortgages Market Implementation Plan 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E75390B-AE9D-4ACF-BA6A-9FB0C839E9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75701"/>
              </p:ext>
            </p:extLst>
          </p:nvPr>
        </p:nvGraphicFramePr>
        <p:xfrm>
          <a:off x="699177" y="2814675"/>
          <a:ext cx="7487935" cy="203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9192B3E6-4539-4F3F-ABDE-6E917889A46F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9271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5EC0-0807-4A23-9939-319C3B0A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/>
              <a:t>Energy Efficient Mortgages Initiative and the national hubs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161C1-8CAB-4839-9008-DBA082F9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8" y="2233336"/>
            <a:ext cx="8439773" cy="3949403"/>
          </a:xfrm>
        </p:spPr>
        <p:txBody>
          <a:bodyPr>
            <a:normAutofit/>
          </a:bodyPr>
          <a:lstStyle/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The EEM national market serves as a demonstration of the end-to-end customer journey and EEM life-cycle that enable the development of a solid blueprint for market scale up of EEMs. </a:t>
            </a:r>
            <a:r>
              <a:rPr lang="en-GB" dirty="0" err="1">
                <a:solidFill>
                  <a:schemeClr val="tx1"/>
                </a:solidFill>
              </a:rPr>
              <a:t>EeMMIP</a:t>
            </a:r>
            <a:r>
              <a:rPr lang="en-GB" dirty="0">
                <a:solidFill>
                  <a:schemeClr val="tx1"/>
                </a:solidFill>
              </a:rPr>
              <a:t> places emphasis on the practical implementation of the EEM framework throughout the whole mortgage lifecycle, from origination to asset eligibility and risk assessment as well as dedicated EEM bond issuance.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National hubs: </a:t>
            </a: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EEMI national market hubs are active </a:t>
            </a:r>
            <a:r>
              <a:rPr kumimoji="0" lang="en-GB" b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 </a:t>
            </a:r>
            <a:r>
              <a:rPr kumimoji="0" lang="en-GB" b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Belgium, Hungary, Italy, the Netherlands, the Nordics, Spain and the UK (Scotland).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500" dirty="0">
              <a:solidFill>
                <a:prstClr val="black"/>
              </a:solidFill>
              <a:highlight>
                <a:srgbClr val="FFFF00"/>
              </a:highlight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500" dirty="0">
              <a:solidFill>
                <a:prstClr val="black"/>
              </a:solidFill>
              <a:highlight>
                <a:srgbClr val="FFFF00"/>
              </a:highlight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500" dirty="0">
              <a:solidFill>
                <a:prstClr val="black"/>
              </a:solidFill>
              <a:highlight>
                <a:srgbClr val="FFFF00"/>
              </a:highlight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500" b="1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Calibri" panose="020F0502020204030204" pitchFamily="34" charset="0"/>
                <a:cs typeface="+mn-cs"/>
              </a:rPr>
              <a:t>E</a:t>
            </a:r>
            <a:r>
              <a:rPr kumimoji="0" lang="en-GB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xploring</a:t>
            </a: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the implementation of the ‘ecosystem’ </a:t>
            </a: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throughout the whole customer journey and mortgage lifecycle.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Times New Roman" panose="02020603050405020304" pitchFamily="18" charset="0"/>
                <a:cs typeface="+mn-cs"/>
              </a:rPr>
              <a:t>C</a:t>
            </a: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losing the information gap </a:t>
            </a: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and supporting financial decision making and mortgage underwriting with consistent, robust and easily accessible data.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Times New Roman" panose="02020603050405020304" pitchFamily="18" charset="0"/>
                <a:cs typeface="+mn-cs"/>
              </a:rPr>
              <a:t>E</a:t>
            </a:r>
            <a:r>
              <a:rPr kumimoji="0" lang="en-GB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nsuring</a:t>
            </a: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value chain integration </a:t>
            </a: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to streamline administrative costs, data management, liabilities, performance guarantees, etc. </a:t>
            </a:r>
          </a:p>
          <a:p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E481F-81B9-4E04-AB53-868A1218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2021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CF123-C02B-42F3-A6E5-4889DA6E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7985-85BA-49D8-8021-3EB84F9D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13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B57EDF-A41E-456A-B2C2-92173544102E}"/>
              </a:ext>
            </a:extLst>
          </p:cNvPr>
          <p:cNvGrpSpPr/>
          <p:nvPr/>
        </p:nvGrpSpPr>
        <p:grpSpPr>
          <a:xfrm>
            <a:off x="393900" y="1586421"/>
            <a:ext cx="3726155" cy="520942"/>
            <a:chOff x="393900" y="1667636"/>
            <a:chExt cx="1033455" cy="520942"/>
          </a:xfrm>
        </p:grpSpPr>
        <p:sp>
          <p:nvSpPr>
            <p:cNvPr id="9" name="Rectangle: Top Corners Snipped 8">
              <a:extLst>
                <a:ext uri="{FF2B5EF4-FFF2-40B4-BE49-F238E27FC236}">
                  <a16:creationId xmlns:a16="http://schemas.microsoft.com/office/drawing/2014/main" id="{0981D024-9502-49BB-AAAE-929EBE8BF7C4}"/>
                </a:ext>
              </a:extLst>
            </p:cNvPr>
            <p:cNvSpPr/>
            <p:nvPr/>
          </p:nvSpPr>
          <p:spPr>
            <a:xfrm rot="10800000">
              <a:off x="393900" y="1793609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Top Corners Snipped 9">
              <a:extLst>
                <a:ext uri="{FF2B5EF4-FFF2-40B4-BE49-F238E27FC236}">
                  <a16:creationId xmlns:a16="http://schemas.microsoft.com/office/drawing/2014/main" id="{371E704C-0DC8-4ADD-9E59-95BA394EA4ED}"/>
                </a:ext>
              </a:extLst>
            </p:cNvPr>
            <p:cNvSpPr/>
            <p:nvPr/>
          </p:nvSpPr>
          <p:spPr>
            <a:xfrm>
              <a:off x="393900" y="1667636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EeMMiP</a:t>
              </a:r>
              <a:r>
                <a:rPr lang="en-GB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The EEMI market hubs 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355C1B-A0B6-49DE-AC0D-2D805DC392A1}"/>
              </a:ext>
            </a:extLst>
          </p:cNvPr>
          <p:cNvSpPr/>
          <p:nvPr/>
        </p:nvSpPr>
        <p:spPr>
          <a:xfrm>
            <a:off x="3462477" y="3881719"/>
            <a:ext cx="2219045" cy="406502"/>
          </a:xfrm>
          <a:prstGeom prst="roundRect">
            <a:avLst/>
          </a:prstGeom>
          <a:solidFill>
            <a:srgbClr val="376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objectives:</a:t>
            </a:r>
          </a:p>
        </p:txBody>
      </p:sp>
    </p:spTree>
    <p:extLst>
      <p:ext uri="{BB962C8B-B14F-4D97-AF65-F5344CB8AC3E}">
        <p14:creationId xmlns:p14="http://schemas.microsoft.com/office/powerpoint/2010/main" val="2154007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CC67-D012-4761-9B3F-FE6988DC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/>
              <a:t>Energy Efficient Mortgages Initiative and the consumer research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F0B9EB-1554-44F8-9F94-91F9AED08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94" y="5089750"/>
            <a:ext cx="1277267" cy="45768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89FC2-4013-47E4-9774-DAC5645D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6698C-0A01-4FC7-B7F8-0C1FF006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43071-4EB6-43C0-A6D8-ACC3473F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14</a:t>
            </a:fld>
            <a:endParaRPr lang="en-GB"/>
          </a:p>
        </p:txBody>
      </p:sp>
      <p:pic>
        <p:nvPicPr>
          <p:cNvPr id="2050" name="Picture 33">
            <a:extLst>
              <a:ext uri="{FF2B5EF4-FFF2-40B4-BE49-F238E27FC236}">
                <a16:creationId xmlns:a16="http://schemas.microsoft.com/office/drawing/2014/main" id="{DC456B3F-AEC8-44D4-9427-277670EB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57" y="2191681"/>
            <a:ext cx="5721686" cy="272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29BAF8-EF8E-489B-9B0F-167CE5BDD469}"/>
              </a:ext>
            </a:extLst>
          </p:cNvPr>
          <p:cNvSpPr txBox="1"/>
          <p:nvPr/>
        </p:nvSpPr>
        <p:spPr>
          <a:xfrm>
            <a:off x="1051034" y="1422240"/>
            <a:ext cx="77598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consumer research conducted under the </a:t>
            </a:r>
            <a:r>
              <a:rPr lang="en-GB" sz="1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EeMAP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GB" sz="1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Germany, Italy, Portugal, Spain, Sweden and the UK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has generated key insights that formed the basis of EEM market development.</a:t>
            </a:r>
            <a:endParaRPr lang="en-GB" sz="1300" dirty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8F2284-50A5-4BCD-BB0C-9D6FC60A7E8F}"/>
              </a:ext>
            </a:extLst>
          </p:cNvPr>
          <p:cNvSpPr txBox="1"/>
          <p:nvPr/>
        </p:nvSpPr>
        <p:spPr>
          <a:xfrm>
            <a:off x="1671482" y="5178105"/>
            <a:ext cx="693649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GB" sz="13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GB" sz="13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EeMMiP</a:t>
            </a:r>
            <a:r>
              <a:rPr lang="en-GB" sz="1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kumimoji="0" lang="en-GB" sz="13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extended the consumer research to </a:t>
            </a:r>
            <a:r>
              <a:rPr kumimoji="0" lang="en-GB" sz="13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Hungary, Romania </a:t>
            </a:r>
            <a:r>
              <a:rPr kumimoji="0" lang="en-GB" sz="13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0" lang="en-GB" sz="13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Netherlands</a:t>
            </a:r>
            <a:r>
              <a:rPr kumimoji="0" lang="en-GB" sz="13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kumimoji="0" lang="en-GB" sz="13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conducted a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comparative analysis across the countries already studied in the </a:t>
            </a:r>
            <a:r>
              <a:rPr lang="en-GB" sz="1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EeMaP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project</a:t>
            </a:r>
            <a:endParaRPr lang="en-GB" sz="1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kumimoji="0" lang="en-GB" sz="13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a view of testing </a:t>
            </a:r>
            <a:r>
              <a:rPr lang="en-GB" sz="13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propensity to engage with an EEM product and elasticity of demand</a:t>
            </a:r>
            <a:r>
              <a:rPr lang="en-GB" sz="13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GB" sz="13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2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1D3A-D805-428F-8EB5-E2C53A27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Energy Efficient Mortgages Initiative: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EEM Label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1A835-1FAC-4116-AF4B-BE361362F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798" y="2073196"/>
            <a:ext cx="5858519" cy="3667957"/>
          </a:xfrm>
        </p:spPr>
        <p:txBody>
          <a:bodyPr>
            <a:normAutofit fontScale="85000" lnSpcReduction="2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maximise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regulatory alignment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with the main legal and policy developments such as the EU Taxonomy, Mortgage Credit Directive, CRR or equivalents at international level.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establish the benchmark for Energy Efficient Mortgages (EEM)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a global audience (following the lead of the Covered Bond Label)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provide more information on the portfolios of energy efficient loans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 assets to be included in green covered bonds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provide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better evaluation of financial performance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relative to inefficient alternatives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improve the tracking of EEM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allow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easier access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energy efficiency financing, green bond markets, better tracking of EEM performance and to provide greater transparency regarding climate risks and portfolio resilience.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adopt disclosure best practices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Harmonised Disclosure Template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73874-22F0-4DE7-B0B9-294A9103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727B9-157F-4CEA-ABFD-D32F5DA6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B8909-D855-423F-8944-51152A5C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15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B7D5B3-6BC2-484F-9B25-28D88803FF06}"/>
              </a:ext>
            </a:extLst>
          </p:cNvPr>
          <p:cNvSpPr/>
          <p:nvPr/>
        </p:nvSpPr>
        <p:spPr>
          <a:xfrm>
            <a:off x="449078" y="1687483"/>
            <a:ext cx="1937969" cy="864502"/>
          </a:xfrm>
          <a:prstGeom prst="ellipse">
            <a:avLst/>
          </a:prstGeom>
          <a:solidFill>
            <a:srgbClr val="0F6A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Regulatory alignment</a:t>
            </a:r>
            <a:endParaRPr kumimoji="0" lang="nl-B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5D8E4B-E8A3-449A-9A91-9C27DDBCFD32}"/>
              </a:ext>
            </a:extLst>
          </p:cNvPr>
          <p:cNvSpPr/>
          <p:nvPr/>
        </p:nvSpPr>
        <p:spPr>
          <a:xfrm>
            <a:off x="346603" y="2853612"/>
            <a:ext cx="2087740" cy="807706"/>
          </a:xfrm>
          <a:prstGeom prst="ellipse">
            <a:avLst/>
          </a:prstGeom>
          <a:solidFill>
            <a:srgbClr val="0F6A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awareness of EE</a:t>
            </a:r>
            <a:endParaRPr kumimoji="0" lang="nl-B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F8575A-5B25-4F8B-8C0F-7869E9D9BC7B}"/>
              </a:ext>
            </a:extLst>
          </p:cNvPr>
          <p:cNvSpPr/>
          <p:nvPr/>
        </p:nvSpPr>
        <p:spPr>
          <a:xfrm>
            <a:off x="393900" y="3962945"/>
            <a:ext cx="1993147" cy="807706"/>
          </a:xfrm>
          <a:prstGeom prst="ellipse">
            <a:avLst/>
          </a:prstGeom>
          <a:solidFill>
            <a:srgbClr val="0F6A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 Resilience</a:t>
            </a:r>
            <a:endParaRPr kumimoji="0" lang="nl-B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78EB23-B3CA-46D8-A803-F0F0856D6E85}"/>
              </a:ext>
            </a:extLst>
          </p:cNvPr>
          <p:cNvSpPr/>
          <p:nvPr/>
        </p:nvSpPr>
        <p:spPr>
          <a:xfrm>
            <a:off x="327010" y="5072278"/>
            <a:ext cx="2087740" cy="807706"/>
          </a:xfrm>
          <a:prstGeom prst="ellipse">
            <a:avLst/>
          </a:prstGeom>
          <a:solidFill>
            <a:srgbClr val="0F6A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Transparency</a:t>
            </a:r>
            <a:endParaRPr kumimoji="0" lang="nl-B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6C84AB-D8BE-4E6C-818F-1B0A953D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17" y="1275845"/>
            <a:ext cx="1409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1A4B16E-34C1-4CD2-8355-B8BB7D1735D3}"/>
              </a:ext>
            </a:extLst>
          </p:cNvPr>
          <p:cNvGrpSpPr/>
          <p:nvPr/>
        </p:nvGrpSpPr>
        <p:grpSpPr>
          <a:xfrm>
            <a:off x="3397558" y="1673314"/>
            <a:ext cx="3011451" cy="399882"/>
            <a:chOff x="393900" y="1667636"/>
            <a:chExt cx="1033455" cy="520942"/>
          </a:xfrm>
        </p:grpSpPr>
        <p:sp>
          <p:nvSpPr>
            <p:cNvPr id="18" name="Rectangle: Top Corners Snipped 17">
              <a:extLst>
                <a:ext uri="{FF2B5EF4-FFF2-40B4-BE49-F238E27FC236}">
                  <a16:creationId xmlns:a16="http://schemas.microsoft.com/office/drawing/2014/main" id="{E673C704-6F19-4DA9-AFB0-FD0F6B93A4D5}"/>
                </a:ext>
              </a:extLst>
            </p:cNvPr>
            <p:cNvSpPr/>
            <p:nvPr/>
          </p:nvSpPr>
          <p:spPr>
            <a:xfrm rot="10800000">
              <a:off x="393900" y="1793609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Top Corners Snipped 18">
              <a:extLst>
                <a:ext uri="{FF2B5EF4-FFF2-40B4-BE49-F238E27FC236}">
                  <a16:creationId xmlns:a16="http://schemas.microsoft.com/office/drawing/2014/main" id="{726B4FC6-091F-4954-B40C-9544A6B7C4BF}"/>
                </a:ext>
              </a:extLst>
            </p:cNvPr>
            <p:cNvSpPr/>
            <p:nvPr/>
          </p:nvSpPr>
          <p:spPr>
            <a:xfrm>
              <a:off x="393900" y="1667636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objectives: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773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DC0C-B33D-4B76-A378-C8D41675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The Energy Efficient Mortgage Label Launch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C8BC1-547A-4F29-B37F-C98E2D91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3900" y="6411310"/>
            <a:ext cx="1033456" cy="287277"/>
          </a:xfrm>
        </p:spPr>
        <p:txBody>
          <a:bodyPr/>
          <a:lstStyle/>
          <a:p>
            <a:r>
              <a:rPr lang="en-US" dirty="0"/>
              <a:t>June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6DD78-EF2F-4959-B495-E3DDB5C8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CC402-15D6-49F2-A42D-18A6756B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B8762-100D-4939-93D2-FB5239939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75" y="1286519"/>
            <a:ext cx="1408298" cy="780356"/>
          </a:xfrm>
          <a:prstGeom prst="rect">
            <a:avLst/>
          </a:prstGeom>
        </p:spPr>
      </p:pic>
      <p:pic>
        <p:nvPicPr>
          <p:cNvPr id="8" name="Content Placeholder 7" descr="A picture containing text, outdoor, signDescription automatically generated">
            <a:extLst>
              <a:ext uri="{FF2B5EF4-FFF2-40B4-BE49-F238E27FC236}">
                <a16:creationId xmlns:a16="http://schemas.microsoft.com/office/drawing/2014/main" id="{FD0CC482-EB95-424D-A191-CAD257FE5CE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7356" y="2939231"/>
            <a:ext cx="6003570" cy="2452894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F32AD2-47AE-4F99-9013-C172C4744E0D}"/>
              </a:ext>
            </a:extLst>
          </p:cNvPr>
          <p:cNvSpPr txBox="1"/>
          <p:nvPr/>
        </p:nvSpPr>
        <p:spPr>
          <a:xfrm>
            <a:off x="589427" y="1555331"/>
            <a:ext cx="57483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The Energy Efficient Mortgage Label Launch event was on 12 February 2021 in the presence of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Mr João </a:t>
            </a:r>
            <a:r>
              <a:rPr lang="en-GB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Galamba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Deputy Minister and Secretary of State for Energy, Portuguese Presidency of the European Council and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Ms Kadri Simson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European Commissioner for Energy.</a:t>
            </a:r>
            <a:endParaRPr lang="en-GB" sz="1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C470-50DB-4CC8-98B8-E7181C31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1600" b="1" dirty="0"/>
              <a:t>E</a:t>
            </a:r>
            <a:r>
              <a:rPr lang="nl-BE" sz="1600" b="1" dirty="0"/>
              <a:t>E</a:t>
            </a:r>
            <a:r>
              <a:rPr lang="en-BE" sz="1600" b="1" dirty="0"/>
              <a:t>M </a:t>
            </a:r>
            <a:r>
              <a:rPr lang="nl-BE" sz="1600" b="1" dirty="0"/>
              <a:t>L</a:t>
            </a:r>
            <a:r>
              <a:rPr lang="en-BE" sz="1600" b="1" dirty="0"/>
              <a:t>a</a:t>
            </a:r>
            <a:r>
              <a:rPr lang="nl-BE" sz="1600" b="1" dirty="0"/>
              <a:t>b</a:t>
            </a:r>
            <a:r>
              <a:rPr lang="en-BE" sz="1600" b="1" dirty="0"/>
              <a:t>e</a:t>
            </a:r>
            <a:r>
              <a:rPr lang="nl-BE" sz="1600" b="1" dirty="0"/>
              <a:t>l</a:t>
            </a:r>
            <a:r>
              <a:rPr lang="en-BE" sz="1600" b="1" dirty="0"/>
              <a:t> </a:t>
            </a:r>
            <a:r>
              <a:rPr lang="de-DE" sz="1600" b="1" dirty="0"/>
              <a:t>in numbers and the self-certification process </a:t>
            </a:r>
            <a:r>
              <a:rPr lang="en-GB" sz="1600" b="1" dirty="0"/>
              <a:t/>
            </a:r>
            <a:br>
              <a:rPr lang="en-GB" sz="1600" b="1" dirty="0"/>
            </a:br>
            <a:endParaRPr lang="en-GB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33790-B397-401A-A767-3CAC7A24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2" y="1857299"/>
            <a:ext cx="7850582" cy="1355669"/>
          </a:xfrm>
        </p:spPr>
        <p:txBody>
          <a:bodyPr>
            <a:normAutofit fontScale="92500"/>
          </a:bodyPr>
          <a:lstStyle/>
          <a:p>
            <a:endParaRPr lang="en-GB" dirty="0"/>
          </a:p>
          <a:p>
            <a:pPr marL="171450" indent="-171450">
              <a:buClr>
                <a:srgbClr val="363637"/>
              </a:buClr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tx1"/>
                </a:solidFill>
              </a:rPr>
              <a:t>28 Products </a:t>
            </a:r>
            <a:r>
              <a:rPr lang="en-GB" sz="1400" dirty="0">
                <a:solidFill>
                  <a:schemeClr val="tx1"/>
                </a:solidFill>
              </a:rPr>
              <a:t>(+ 2 complementary products)</a:t>
            </a:r>
          </a:p>
          <a:p>
            <a:pPr marL="171450" indent="-171450">
              <a:buClr>
                <a:srgbClr val="363637"/>
              </a:buClr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tx1"/>
                </a:solidFill>
              </a:rPr>
              <a:t>23 Lending institutions </a:t>
            </a:r>
            <a:r>
              <a:rPr lang="en-GB" sz="1400" dirty="0">
                <a:solidFill>
                  <a:schemeClr val="tx1"/>
                </a:solidFill>
              </a:rPr>
              <a:t>(banks, residential mortgage service providers, alternative investment funds etc)</a:t>
            </a:r>
          </a:p>
          <a:p>
            <a:pPr marL="171450" indent="-171450">
              <a:buClr>
                <a:srgbClr val="363637"/>
              </a:buClr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tx1"/>
                </a:solidFill>
              </a:rPr>
              <a:t>11 countries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48000-4489-4CFB-98C7-7A85584D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B3AFE-D19B-45DC-AB33-E8D08AF3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C0C88-8CE6-4A7B-941A-3FEFC856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17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6C6B6F-6DDF-42AF-A5E7-4611462C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030" y="1370422"/>
            <a:ext cx="1408298" cy="780356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7BBD09AC-7078-43D3-A977-75D20C6557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" r="182"/>
          <a:stretch/>
        </p:blipFill>
        <p:spPr>
          <a:xfrm>
            <a:off x="1427356" y="3206345"/>
            <a:ext cx="6118067" cy="300175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A22215F-C0B3-46B7-95AA-84AA7212CC68}"/>
              </a:ext>
            </a:extLst>
          </p:cNvPr>
          <p:cNvGrpSpPr/>
          <p:nvPr/>
        </p:nvGrpSpPr>
        <p:grpSpPr>
          <a:xfrm>
            <a:off x="2754203" y="1360718"/>
            <a:ext cx="3011451" cy="399882"/>
            <a:chOff x="393900" y="1667636"/>
            <a:chExt cx="1033455" cy="520942"/>
          </a:xfrm>
        </p:grpSpPr>
        <p:sp>
          <p:nvSpPr>
            <p:cNvPr id="33" name="Rectangle: Top Corners Snipped 32">
              <a:extLst>
                <a:ext uri="{FF2B5EF4-FFF2-40B4-BE49-F238E27FC236}">
                  <a16:creationId xmlns:a16="http://schemas.microsoft.com/office/drawing/2014/main" id="{B7AB78DB-A78E-4C78-9197-9891696FED58}"/>
                </a:ext>
              </a:extLst>
            </p:cNvPr>
            <p:cNvSpPr/>
            <p:nvPr/>
          </p:nvSpPr>
          <p:spPr>
            <a:xfrm rot="10800000">
              <a:off x="393900" y="1793609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Top Corners Snipped 33">
              <a:extLst>
                <a:ext uri="{FF2B5EF4-FFF2-40B4-BE49-F238E27FC236}">
                  <a16:creationId xmlns:a16="http://schemas.microsoft.com/office/drawing/2014/main" id="{819762D9-AA24-4CA0-8353-88259B6D6C57}"/>
                </a:ext>
              </a:extLst>
            </p:cNvPr>
            <p:cNvSpPr/>
            <p:nvPr/>
          </p:nvSpPr>
          <p:spPr>
            <a:xfrm>
              <a:off x="393900" y="1667636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EEM Label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39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/>
            <a:extLst>
              <a:ext uri="{FF2B5EF4-FFF2-40B4-BE49-F238E27FC236}">
                <a16:creationId xmlns:a16="http://schemas.microsoft.com/office/drawing/2014/main" id="{7ABCD1DA-640D-44FB-8683-C9631AD66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092" y="1492571"/>
            <a:ext cx="1033456" cy="1449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C22756C4-85A2-4A53-8CBA-04CCEC4012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57" y="2028353"/>
            <a:ext cx="1013051" cy="1461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52937" y="3293522"/>
            <a:ext cx="402495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For additional information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www.energyefficientmortgages.eu</a:t>
            </a:r>
            <a:endParaRPr lang="en-GB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9369926-2D48-4593-BF7D-C36FB8FD1D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90" y="2104450"/>
            <a:ext cx="977810" cy="1385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1B1E7-7F2F-43AC-83DD-EBBDF5D8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18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80601B-098C-403E-8FEB-282B3775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C7E93A-934A-4E2F-AF85-EFDFF4547DAB}"/>
              </a:ext>
            </a:extLst>
          </p:cNvPr>
          <p:cNvSpPr txBox="1">
            <a:spLocks/>
          </p:cNvSpPr>
          <p:nvPr/>
        </p:nvSpPr>
        <p:spPr>
          <a:xfrm>
            <a:off x="2482582" y="221290"/>
            <a:ext cx="6447501" cy="878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600" b="1" dirty="0">
                <a:ea typeface="MS Mincho"/>
              </a:rPr>
              <a:t>Communication Room</a:t>
            </a:r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B5E1985C-6F5F-4B77-BDA4-DC5DB75ABD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871" y="3022405"/>
            <a:ext cx="1033456" cy="1509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hlinkClick r:id="rId3"/>
            <a:extLst>
              <a:ext uri="{FF2B5EF4-FFF2-40B4-BE49-F238E27FC236}">
                <a16:creationId xmlns:a16="http://schemas.microsoft.com/office/drawing/2014/main" id="{5CD5D178-359C-49CE-AB90-5DBBE30611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173" y="3592629"/>
            <a:ext cx="1115137" cy="1619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rId3"/>
            <a:extLst>
              <a:ext uri="{FF2B5EF4-FFF2-40B4-BE49-F238E27FC236}">
                <a16:creationId xmlns:a16="http://schemas.microsoft.com/office/drawing/2014/main" id="{6FF4912B-31D6-4C8F-AB16-305231C3B3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714" y="2907031"/>
            <a:ext cx="1030699" cy="16193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7241AD-485A-4EB6-A12C-BDA0609CEFC9}"/>
              </a:ext>
            </a:extLst>
          </p:cNvPr>
          <p:cNvSpPr txBox="1"/>
          <p:nvPr/>
        </p:nvSpPr>
        <p:spPr>
          <a:xfrm>
            <a:off x="4843862" y="1617912"/>
            <a:ext cx="396703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b="1" dirty="0">
                <a:ea typeface="MS Mincho"/>
              </a:rPr>
              <a:t> Market Best Practices - Technical Reports </a:t>
            </a:r>
            <a:endParaRPr lang="en-GB" dirty="0"/>
          </a:p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Since its launch, the EEMI has produced many publications and technical reports containing valuable and insightful information on a various range of topics related to energy efficiency, such as: </a:t>
            </a:r>
          </a:p>
          <a:p>
            <a:pPr marL="180975" lvl="1"/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2425" lvl="1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Technical report on existing green reporting criteria </a:t>
            </a:r>
          </a:p>
          <a:p>
            <a:pPr marL="352425" lvl="1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Technical report on market needs and gaps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F37657-6CB6-4E9A-BDD1-0EB096978A8A}"/>
              </a:ext>
            </a:extLst>
          </p:cNvPr>
          <p:cNvSpPr txBox="1"/>
          <p:nvPr/>
        </p:nvSpPr>
        <p:spPr>
          <a:xfrm>
            <a:off x="4843862" y="4064734"/>
            <a:ext cx="39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b="1" dirty="0">
                <a:ea typeface="MS Mincho"/>
              </a:rPr>
              <a:t> Events, media and newsletter   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F89C03-B57F-4FD4-A83F-ECCFD36017AC}"/>
              </a:ext>
            </a:extLst>
          </p:cNvPr>
          <p:cNvSpPr txBox="1"/>
          <p:nvPr/>
        </p:nvSpPr>
        <p:spPr>
          <a:xfrm>
            <a:off x="5052937" y="4416759"/>
            <a:ext cx="3633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Throughout the years, the EEMI has organised several events to raise awareness: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Early Pilot Banks Meeting in Venice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Green/EEM day at ECBC Plenary meeting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National Hubs Meetings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Institutional meetings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EF0A41A9-73A8-4D95-8F5E-BF55F16CDB75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6654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95AC-204D-4B30-AC64-5A571811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04300-8751-4A16-A4EB-66DD7C9E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23FEB-5F1E-437A-AB0C-C55836A18760}"/>
              </a:ext>
            </a:extLst>
          </p:cNvPr>
          <p:cNvSpPr txBox="1"/>
          <p:nvPr/>
        </p:nvSpPr>
        <p:spPr>
          <a:xfrm>
            <a:off x="2412688" y="3167390"/>
            <a:ext cx="403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APPENDIX 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F75CECF6-B1EF-4CEA-83A9-ACDA33F9A610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7688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6C13D36-389F-4596-A76A-049D63E9B04D}"/>
              </a:ext>
            </a:extLst>
          </p:cNvPr>
          <p:cNvSpPr/>
          <p:nvPr/>
        </p:nvSpPr>
        <p:spPr>
          <a:xfrm>
            <a:off x="834660" y="5568635"/>
            <a:ext cx="7938900" cy="472012"/>
          </a:xfrm>
          <a:prstGeom prst="rect">
            <a:avLst/>
          </a:prstGeom>
          <a:solidFill>
            <a:srgbClr val="B8D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0CD243-9776-40F4-8989-07DD58957A91}"/>
              </a:ext>
            </a:extLst>
          </p:cNvPr>
          <p:cNvSpPr txBox="1"/>
          <p:nvPr/>
        </p:nvSpPr>
        <p:spPr>
          <a:xfrm flipH="1">
            <a:off x="3039384" y="1448109"/>
            <a:ext cx="29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67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EU 2</a:t>
            </a:r>
            <a:r>
              <a:rPr lang="en-BE" b="1" dirty="0">
                <a:solidFill>
                  <a:srgbClr val="3367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GB" b="1" dirty="0">
                <a:solidFill>
                  <a:srgbClr val="3367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 are…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AC6784-823D-4D73-8A48-FAA6350F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98" y="282804"/>
            <a:ext cx="6347713" cy="842734"/>
          </a:xfrm>
        </p:spPr>
        <p:txBody>
          <a:bodyPr>
            <a:normAutofit/>
          </a:bodyPr>
          <a:lstStyle/>
          <a:p>
            <a:r>
              <a:rPr lang="en-GB" sz="1600" b="1" dirty="0">
                <a:ea typeface="MS Mincho"/>
              </a:rPr>
              <a:t>Bring Energy Efficiency to the EU buildings stock:  </a:t>
            </a:r>
            <a:br>
              <a:rPr lang="en-GB" sz="1600" b="1" dirty="0">
                <a:ea typeface="MS Mincho"/>
              </a:rPr>
            </a:br>
            <a:r>
              <a:rPr lang="en-GB" sz="1600" b="1" dirty="0">
                <a:ea typeface="MS Mincho"/>
              </a:rPr>
              <a:t>Banks can Play a Game Changing Role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A528C-E09C-4A04-BB6E-7EBB6B8B7AD2}"/>
              </a:ext>
            </a:extLst>
          </p:cNvPr>
          <p:cNvSpPr txBox="1"/>
          <p:nvPr/>
        </p:nvSpPr>
        <p:spPr>
          <a:xfrm>
            <a:off x="1956077" y="5543850"/>
            <a:ext cx="652691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€180 BN OF YEARLY INVESTMENTS IS NEEDED TO REACH EU TARGETS</a:t>
            </a:r>
          </a:p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 significant share of it must come from the private sector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AA89DF-BA0F-4675-9BD1-E6A14F5B80BB}"/>
              </a:ext>
            </a:extLst>
          </p:cNvPr>
          <p:cNvGrpSpPr/>
          <p:nvPr/>
        </p:nvGrpSpPr>
        <p:grpSpPr>
          <a:xfrm>
            <a:off x="232471" y="1966116"/>
            <a:ext cx="2598428" cy="887898"/>
            <a:chOff x="770685" y="2718229"/>
            <a:chExt cx="2598428" cy="8878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59E2E3-474B-4061-9C26-8E1F03D75E00}"/>
                </a:ext>
              </a:extLst>
            </p:cNvPr>
            <p:cNvSpPr/>
            <p:nvPr/>
          </p:nvSpPr>
          <p:spPr>
            <a:xfrm>
              <a:off x="901159" y="2747669"/>
              <a:ext cx="499621" cy="501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388DC4F-033F-4819-9EBA-6A8BEFBA808B}"/>
                </a:ext>
              </a:extLst>
            </p:cNvPr>
            <p:cNvSpPr/>
            <p:nvPr/>
          </p:nvSpPr>
          <p:spPr>
            <a:xfrm rot="10800000">
              <a:off x="1361632" y="2718229"/>
              <a:ext cx="2007481" cy="887898"/>
            </a:xfrm>
            <a:prstGeom prst="roundRect">
              <a:avLst/>
            </a:prstGeom>
            <a:noFill/>
            <a:ln>
              <a:solidFill>
                <a:srgbClr val="54A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13FC26-A139-4085-8D1A-F6ADCD5062E0}"/>
                </a:ext>
              </a:extLst>
            </p:cNvPr>
            <p:cNvSpPr/>
            <p:nvPr/>
          </p:nvSpPr>
          <p:spPr>
            <a:xfrm>
              <a:off x="1404055" y="2954401"/>
              <a:ext cx="1922638" cy="3916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447</a:t>
              </a:r>
              <a:endPara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million people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988F4C-0713-4FB3-9CC0-1EEAFA517D76}"/>
                </a:ext>
              </a:extLst>
            </p:cNvPr>
            <p:cNvSpPr/>
            <p:nvPr/>
          </p:nvSpPr>
          <p:spPr>
            <a:xfrm>
              <a:off x="1107048" y="2883178"/>
              <a:ext cx="424206" cy="54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2AC8F3-DA83-4057-AEAB-9F5E47C7F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685" y="2781456"/>
              <a:ext cx="1022403" cy="71758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164CB7-8055-49BB-ADDC-12F23F7858CB}"/>
              </a:ext>
            </a:extLst>
          </p:cNvPr>
          <p:cNvGrpSpPr/>
          <p:nvPr/>
        </p:nvGrpSpPr>
        <p:grpSpPr>
          <a:xfrm>
            <a:off x="6117622" y="1585394"/>
            <a:ext cx="2774205" cy="887898"/>
            <a:chOff x="4058196" y="2427749"/>
            <a:chExt cx="2774205" cy="8878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E6B63D-5901-44C2-AC7A-6AA8DFB566C8}"/>
                </a:ext>
              </a:extLst>
            </p:cNvPr>
            <p:cNvSpPr/>
            <p:nvPr/>
          </p:nvSpPr>
          <p:spPr>
            <a:xfrm>
              <a:off x="4465683" y="2605599"/>
              <a:ext cx="2366718" cy="54958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247 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million dwellings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8DC2E97-0693-4C98-B994-A000DAF52F84}"/>
                </a:ext>
              </a:extLst>
            </p:cNvPr>
            <p:cNvSpPr/>
            <p:nvPr/>
          </p:nvSpPr>
          <p:spPr>
            <a:xfrm rot="10800000">
              <a:off x="4577858" y="2427749"/>
              <a:ext cx="2007481" cy="887898"/>
            </a:xfrm>
            <a:prstGeom prst="roundRect">
              <a:avLst/>
            </a:prstGeom>
            <a:noFill/>
            <a:ln>
              <a:solidFill>
                <a:srgbClr val="3367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9D4D8D-8107-422B-91D8-3457D0BC953E}"/>
                </a:ext>
              </a:extLst>
            </p:cNvPr>
            <p:cNvSpPr/>
            <p:nvPr/>
          </p:nvSpPr>
          <p:spPr>
            <a:xfrm>
              <a:off x="4290341" y="2657261"/>
              <a:ext cx="490194" cy="549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Graphic 31" descr="City">
              <a:extLst>
                <a:ext uri="{FF2B5EF4-FFF2-40B4-BE49-F238E27FC236}">
                  <a16:creationId xmlns:a16="http://schemas.microsoft.com/office/drawing/2014/main" id="{1FD2637C-CCFD-4F6C-8D0A-BF7CB8F7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058196" y="2493806"/>
              <a:ext cx="871536" cy="79549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13C6E96-CB57-4CD4-99D0-80E1061EFD08}"/>
              </a:ext>
            </a:extLst>
          </p:cNvPr>
          <p:cNvGrpSpPr/>
          <p:nvPr/>
        </p:nvGrpSpPr>
        <p:grpSpPr>
          <a:xfrm>
            <a:off x="634002" y="4331412"/>
            <a:ext cx="2832481" cy="887898"/>
            <a:chOff x="2052047" y="4227612"/>
            <a:chExt cx="2832481" cy="88789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E414A5-5744-4A00-8289-A070651A2068}"/>
                </a:ext>
              </a:extLst>
            </p:cNvPr>
            <p:cNvSpPr/>
            <p:nvPr/>
          </p:nvSpPr>
          <p:spPr>
            <a:xfrm>
              <a:off x="2591797" y="4372709"/>
              <a:ext cx="2217017" cy="54958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Buildings account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 40% of 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EU energy use 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4E6AD43-FA68-46BF-8DC9-8108534714AC}"/>
                </a:ext>
              </a:extLst>
            </p:cNvPr>
            <p:cNvSpPr/>
            <p:nvPr/>
          </p:nvSpPr>
          <p:spPr>
            <a:xfrm rot="10800000">
              <a:off x="2410669" y="4227612"/>
              <a:ext cx="2473859" cy="887898"/>
            </a:xfrm>
            <a:prstGeom prst="roundRect">
              <a:avLst/>
            </a:prstGeom>
            <a:noFill/>
            <a:ln>
              <a:solidFill>
                <a:srgbClr val="3367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33ACBE-8D92-46E0-8257-404ACD5101DA}"/>
                </a:ext>
              </a:extLst>
            </p:cNvPr>
            <p:cNvSpPr/>
            <p:nvPr/>
          </p:nvSpPr>
          <p:spPr>
            <a:xfrm>
              <a:off x="2052047" y="4337663"/>
              <a:ext cx="692072" cy="674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Graphic 29" descr="Lightbulb">
              <a:extLst>
                <a:ext uri="{FF2B5EF4-FFF2-40B4-BE49-F238E27FC236}">
                  <a16:creationId xmlns:a16="http://schemas.microsoft.com/office/drawing/2014/main" id="{44B9177F-4F31-4CB4-9591-77B98B202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064631" y="4358455"/>
              <a:ext cx="692072" cy="622760"/>
            </a:xfrm>
            <a:prstGeom prst="rect">
              <a:avLst/>
            </a:prstGeom>
          </p:spPr>
        </p:pic>
      </p:grp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113010D-522F-408B-AE1B-B558DACB733D}"/>
              </a:ext>
            </a:extLst>
          </p:cNvPr>
          <p:cNvCxnSpPr>
            <a:cxnSpLocks/>
          </p:cNvCxnSpPr>
          <p:nvPr/>
        </p:nvCxnSpPr>
        <p:spPr>
          <a:xfrm rot="10800000">
            <a:off x="2859127" y="2409740"/>
            <a:ext cx="1365018" cy="1128398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2CA2DC8E-C80B-41DA-B875-FA62AFB912D1}"/>
              </a:ext>
            </a:extLst>
          </p:cNvPr>
          <p:cNvCxnSpPr>
            <a:cxnSpLocks/>
          </p:cNvCxnSpPr>
          <p:nvPr/>
        </p:nvCxnSpPr>
        <p:spPr>
          <a:xfrm flipV="1">
            <a:off x="4859687" y="1786878"/>
            <a:ext cx="1506410" cy="146135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6C82FC11-1C31-4C50-A559-B8C71584A71C}"/>
              </a:ext>
            </a:extLst>
          </p:cNvPr>
          <p:cNvCxnSpPr>
            <a:cxnSpLocks/>
            <a:endCxn id="33" idx="1"/>
          </p:cNvCxnSpPr>
          <p:nvPr/>
        </p:nvCxnSpPr>
        <p:spPr>
          <a:xfrm rot="5400000">
            <a:off x="3318944" y="3678595"/>
            <a:ext cx="1244305" cy="949226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5A2AD1-0E90-4EEC-896A-5DA16E6412C2}"/>
              </a:ext>
            </a:extLst>
          </p:cNvPr>
          <p:cNvGrpSpPr/>
          <p:nvPr/>
        </p:nvGrpSpPr>
        <p:grpSpPr>
          <a:xfrm>
            <a:off x="6299074" y="3877160"/>
            <a:ext cx="2640437" cy="983527"/>
            <a:chOff x="6170454" y="4000107"/>
            <a:chExt cx="2640437" cy="9835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99EE08-E298-47DC-B920-DDBDB590C168}"/>
                </a:ext>
              </a:extLst>
            </p:cNvPr>
            <p:cNvSpPr/>
            <p:nvPr/>
          </p:nvSpPr>
          <p:spPr>
            <a:xfrm>
              <a:off x="6574983" y="4036726"/>
              <a:ext cx="2159729" cy="8427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more than 220 million dwellings were built 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 2001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224127C-24AD-40A8-9197-C379ECBC10C5}"/>
                </a:ext>
              </a:extLst>
            </p:cNvPr>
            <p:cNvSpPr/>
            <p:nvPr/>
          </p:nvSpPr>
          <p:spPr>
            <a:xfrm rot="10800000">
              <a:off x="6444172" y="4000107"/>
              <a:ext cx="2366719" cy="983527"/>
            </a:xfrm>
            <a:prstGeom prst="roundRect">
              <a:avLst/>
            </a:prstGeom>
            <a:noFill/>
            <a:ln>
              <a:solidFill>
                <a:srgbClr val="54A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E17EB53-3E4C-46A6-99B6-2B772C745C0E}"/>
                </a:ext>
              </a:extLst>
            </p:cNvPr>
            <p:cNvSpPr/>
            <p:nvPr/>
          </p:nvSpPr>
          <p:spPr>
            <a:xfrm>
              <a:off x="6281234" y="4192038"/>
              <a:ext cx="351874" cy="56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8B4B87-F338-4E91-A341-1410E9223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0454" y="4218389"/>
              <a:ext cx="547435" cy="564367"/>
            </a:xfrm>
            <a:prstGeom prst="rect">
              <a:avLst/>
            </a:prstGeom>
          </p:spPr>
        </p:pic>
      </p:grp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42486F6C-103D-4A56-A5B2-D55B34135A8B}"/>
              </a:ext>
            </a:extLst>
          </p:cNvPr>
          <p:cNvCxnSpPr/>
          <p:nvPr/>
        </p:nvCxnSpPr>
        <p:spPr>
          <a:xfrm>
            <a:off x="5156462" y="3580958"/>
            <a:ext cx="1241825" cy="895357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BCE80C70-3F31-4484-8C6F-88B8C0AE1BC7}"/>
              </a:ext>
            </a:extLst>
          </p:cNvPr>
          <p:cNvSpPr/>
          <p:nvPr/>
        </p:nvSpPr>
        <p:spPr>
          <a:xfrm>
            <a:off x="834660" y="5568635"/>
            <a:ext cx="1229810" cy="44394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Date Placeholder 2">
            <a:extLst>
              <a:ext uri="{FF2B5EF4-FFF2-40B4-BE49-F238E27FC236}">
                <a16:creationId xmlns:a16="http://schemas.microsoft.com/office/drawing/2014/main" id="{697B282D-28CC-4742-A35D-50B7CD5D4924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B85AF3EC-7367-4D9A-B761-A9C74EAB104A}"/>
              </a:ext>
            </a:extLst>
          </p:cNvPr>
          <p:cNvSpPr txBox="1">
            <a:spLocks/>
          </p:cNvSpPr>
          <p:nvPr/>
        </p:nvSpPr>
        <p:spPr>
          <a:xfrm>
            <a:off x="2591798" y="6333462"/>
            <a:ext cx="46229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 Efficient Mortgages Initiative</a:t>
            </a:r>
          </a:p>
        </p:txBody>
      </p: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FF4AD76B-F167-414B-AB4A-3EAC165458CF}"/>
              </a:ext>
            </a:extLst>
          </p:cNvPr>
          <p:cNvSpPr txBox="1">
            <a:spLocks/>
          </p:cNvSpPr>
          <p:nvPr/>
        </p:nvSpPr>
        <p:spPr>
          <a:xfrm>
            <a:off x="8298254" y="6333462"/>
            <a:ext cx="5126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E81272-8758-48A8-9A1D-54A1CB858F35}" type="slidenum">
              <a:rPr lang="en-GB"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</a:t>
            </a:fld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B2A308FF-8517-4773-839D-9CB47450D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94" y="2364490"/>
            <a:ext cx="2355142" cy="22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8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DD1F-A5D3-434E-9FAE-DECF7E0E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ea typeface="MS Mincho"/>
              </a:rPr>
              <a:t>EEMI – EeDaPP Master Template and EEM Label </a:t>
            </a:r>
          </a:p>
        </p:txBody>
      </p:sp>
      <p:pic>
        <p:nvPicPr>
          <p:cNvPr id="8" name="Content Placeholder 7" descr="A screenshot of a cell phone&#10;&#10;Description generated with very high confidence">
            <a:hlinkClick r:id="rId2" action="ppaction://hlinksldjump"/>
            <a:extLst>
              <a:ext uri="{FF2B5EF4-FFF2-40B4-BE49-F238E27FC236}">
                <a16:creationId xmlns:a16="http://schemas.microsoft.com/office/drawing/2014/main" id="{82145499-50F6-46FD-AE17-8F007846F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874" y="1366967"/>
            <a:ext cx="6929178" cy="48641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505B9-6127-4375-BF69-DC6007B2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BD2DD-B7C6-41CF-A6E6-DFBE98ED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3C041-9977-4FDC-A96A-EE83FF6B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81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8B64-D94C-4556-823A-660F5AD0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9" y="29620"/>
            <a:ext cx="6347713" cy="1079965"/>
          </a:xfrm>
        </p:spPr>
        <p:txBody>
          <a:bodyPr>
            <a:normAutofit/>
          </a:bodyPr>
          <a:lstStyle/>
          <a:p>
            <a:r>
              <a:rPr lang="en-GB" sz="1600" b="1" dirty="0">
                <a:ea typeface="MS Mincho"/>
              </a:rPr>
              <a:t>Home, ‘Expensive’ Home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0D15D-C795-4FB5-9E66-87A872422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91109-8C59-4A64-91DC-37BF83AB3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41DE09-4CB4-4C7B-9287-AB83202E1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635" y="5468867"/>
            <a:ext cx="7794750" cy="365125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Around 42% of disposable income of poorer households (below 60% of median income) is spent on housing costs</a:t>
            </a:r>
          </a:p>
          <a:p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2E3391-2E80-48E5-A0C9-8F6D639B614B}"/>
              </a:ext>
            </a:extLst>
          </p:cNvPr>
          <p:cNvSpPr txBox="1">
            <a:spLocks/>
          </p:cNvSpPr>
          <p:nvPr/>
        </p:nvSpPr>
        <p:spPr>
          <a:xfrm>
            <a:off x="566635" y="4957783"/>
            <a:ext cx="3802156" cy="278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solidFill>
                  <a:schemeClr val="tx1"/>
                </a:solidFill>
              </a:rPr>
              <a:t>Source: Eurostat – 2017 EU-SILC survey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D8D1D0D-1B0F-420F-BA41-89B6EFA246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58369"/>
              </p:ext>
            </p:extLst>
          </p:nvPr>
        </p:nvGraphicFramePr>
        <p:xfrm>
          <a:off x="566635" y="1685377"/>
          <a:ext cx="8140221" cy="31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340C1B04-C594-44F9-BD2E-7E8A5C5D18A8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9908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9330-ACF0-4B45-8B66-3F1CBCA2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98" y="50552"/>
            <a:ext cx="6347713" cy="1079965"/>
          </a:xfrm>
        </p:spPr>
        <p:txBody>
          <a:bodyPr>
            <a:normAutofit/>
          </a:bodyPr>
          <a:lstStyle/>
          <a:p>
            <a:r>
              <a:rPr lang="en-GB" sz="1600" b="1" dirty="0"/>
              <a:t>‘Heat or Eat’ Dilemma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74AEA-3CB0-42F9-814D-4D4CC5F5C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FDAF-FDC2-4BDA-B4DD-B9C093B2E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4A62F4-3323-4CEE-8801-2E16D7E29C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7334" y="1596446"/>
            <a:ext cx="4332766" cy="1198529"/>
          </a:xfrm>
        </p:spPr>
        <p:txBody>
          <a:bodyPr/>
          <a:lstStyle/>
          <a:p>
            <a:pPr marL="171450" indent="-171450" algn="just">
              <a:buClrTx/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21% of EU population that earns 60% or less than median income in their respective countries, over </a:t>
            </a:r>
            <a:r>
              <a:rPr lang="en-GB" b="1" dirty="0">
                <a:solidFill>
                  <a:schemeClr val="tx1"/>
                </a:solidFill>
              </a:rPr>
              <a:t>18 million people,</a:t>
            </a:r>
            <a:r>
              <a:rPr lang="en-GB" dirty="0">
                <a:solidFill>
                  <a:schemeClr val="tx1"/>
                </a:solidFill>
              </a:rPr>
              <a:t> live in a household which they cannot adequately heat </a:t>
            </a:r>
          </a:p>
          <a:p>
            <a:pPr marL="171450" indent="-171450" algn="just">
              <a:buClrTx/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This issue has different degrees of relevance according to country</a:t>
            </a:r>
          </a:p>
          <a:p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803FCCA-BE00-4763-9EE6-C4DB1F2B6B7F}"/>
              </a:ext>
            </a:extLst>
          </p:cNvPr>
          <p:cNvSpPr txBox="1">
            <a:spLocks/>
          </p:cNvSpPr>
          <p:nvPr/>
        </p:nvSpPr>
        <p:spPr>
          <a:xfrm>
            <a:off x="314671" y="5401605"/>
            <a:ext cx="4024077" cy="345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i="1" dirty="0"/>
              <a:t>Source: Eurostat EU-SILC survey 2017</a:t>
            </a:r>
            <a:br>
              <a:rPr lang="en-GB" sz="4000" i="1" dirty="0"/>
            </a:br>
            <a:r>
              <a:rPr lang="en-GB" sz="4000" i="1" dirty="0"/>
              <a:t>*according to the Survey definition</a:t>
            </a:r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9F4C8C-D63D-43FF-8591-6B78ADF9E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767" y="3810708"/>
            <a:ext cx="2715004" cy="159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DE4857-FDC6-461D-ADBF-9D2BA56AD2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00" y="1568280"/>
            <a:ext cx="3944848" cy="3791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B270D-7FA6-4872-8A87-62438E6F24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127" y="5260787"/>
            <a:ext cx="50631" cy="101261"/>
          </a:xfrm>
          <a:prstGeom prst="rect">
            <a:avLst/>
          </a:prstGeom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B6DE3DB-F725-449C-BC02-65690B5DB924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69297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9330-ACF0-4B45-8B66-3F1CBCA2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8" y="53891"/>
            <a:ext cx="6347713" cy="1079965"/>
          </a:xfrm>
        </p:spPr>
        <p:txBody>
          <a:bodyPr>
            <a:normAutofit/>
          </a:bodyPr>
          <a:lstStyle/>
          <a:p>
            <a:r>
              <a:rPr lang="en-GB" sz="1600" b="1" dirty="0"/>
              <a:t>Owners or Tenants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74AEA-3CB0-42F9-814D-4D4CC5F5C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FDAF-FDC2-4BDA-B4DD-B9C093B2E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4A62F4-3323-4CEE-8801-2E16D7E29C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324" y="5745785"/>
            <a:ext cx="2406220" cy="283018"/>
          </a:xfrm>
        </p:spPr>
        <p:txBody>
          <a:bodyPr>
            <a:normAutofit/>
          </a:bodyPr>
          <a:lstStyle/>
          <a:p>
            <a:r>
              <a:rPr lang="en-GB" sz="1100" i="1" dirty="0"/>
              <a:t>Source: Eurostat – 2016 figures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F48F44C-F6B4-4386-8561-923387736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383624"/>
              </p:ext>
            </p:extLst>
          </p:nvPr>
        </p:nvGraphicFramePr>
        <p:xfrm>
          <a:off x="393900" y="1544778"/>
          <a:ext cx="5233902" cy="417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0FD4716-EECF-404E-9173-E649273DC3CC}"/>
              </a:ext>
            </a:extLst>
          </p:cNvPr>
          <p:cNvSpPr txBox="1">
            <a:spLocks/>
          </p:cNvSpPr>
          <p:nvPr/>
        </p:nvSpPr>
        <p:spPr>
          <a:xfrm>
            <a:off x="5745605" y="1544778"/>
            <a:ext cx="3140831" cy="241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buClrTx/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In EU breakdown of how citizens live is reflected by their income group </a:t>
            </a:r>
          </a:p>
          <a:p>
            <a:pPr marL="228600" indent="-228600" algn="just">
              <a:buClrTx/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Poorer part of population in Europe (around 86 million people earn less than 60% of their respective Member States’ median income) typically live as tenants </a:t>
            </a:r>
          </a:p>
          <a:p>
            <a:pPr marL="228600" indent="-228600" algn="just">
              <a:buClrTx/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These individuals are also more than two times less likely to have a mortgage than the rest of the population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E4E69707-FDDC-4BF4-B187-0AE7C7D8AABF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70945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8B64-D94C-4556-823A-660F5AD0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9" y="29620"/>
            <a:ext cx="6347713" cy="1079965"/>
          </a:xfrm>
        </p:spPr>
        <p:txBody>
          <a:bodyPr>
            <a:normAutofit/>
          </a:bodyPr>
          <a:lstStyle/>
          <a:p>
            <a:r>
              <a:rPr lang="en-GB" sz="1600" b="1" dirty="0"/>
              <a:t>Houses with History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0D15D-C795-4FB5-9E66-87A872422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1749" y="6333462"/>
            <a:ext cx="4622973" cy="365125"/>
          </a:xfrm>
        </p:spPr>
        <p:txBody>
          <a:bodyPr/>
          <a:lstStyle/>
          <a:p>
            <a:r>
              <a:rPr lang="en-GB"/>
              <a:t>Energy  Efficient Mortgages Initiative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91109-8C59-4A64-91DC-37BF83AB3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F74D21-B715-478D-A33C-7E78E7A72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00" y="4535970"/>
            <a:ext cx="3088357" cy="158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C696E1-5CF9-448D-86C8-94FB7DB2AB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87" y="1634533"/>
            <a:ext cx="2836581" cy="2793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5AC871B-6B20-468A-8522-D7DC22DDC1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131741"/>
              </p:ext>
            </p:extLst>
          </p:nvPr>
        </p:nvGraphicFramePr>
        <p:xfrm>
          <a:off x="3653329" y="1408176"/>
          <a:ext cx="5096771" cy="382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D6EF221-AC0C-44E8-AF88-0FEC1B9C3BF7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46473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8DD3C6-0B72-42BA-BDAD-93839EA7C2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3901" y="1718563"/>
          <a:ext cx="8416991" cy="4365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3333">
                  <a:extLst>
                    <a:ext uri="{9D8B030D-6E8A-4147-A177-3AD203B41FA5}">
                      <a16:colId xmlns:a16="http://schemas.microsoft.com/office/drawing/2014/main" val="3519801045"/>
                    </a:ext>
                  </a:extLst>
                </a:gridCol>
                <a:gridCol w="1496354">
                  <a:extLst>
                    <a:ext uri="{9D8B030D-6E8A-4147-A177-3AD203B41FA5}">
                      <a16:colId xmlns:a16="http://schemas.microsoft.com/office/drawing/2014/main" val="3791613317"/>
                    </a:ext>
                  </a:extLst>
                </a:gridCol>
                <a:gridCol w="1870442">
                  <a:extLst>
                    <a:ext uri="{9D8B030D-6E8A-4147-A177-3AD203B41FA5}">
                      <a16:colId xmlns:a16="http://schemas.microsoft.com/office/drawing/2014/main" val="1573658991"/>
                    </a:ext>
                  </a:extLst>
                </a:gridCol>
                <a:gridCol w="2043218">
                  <a:extLst>
                    <a:ext uri="{9D8B030D-6E8A-4147-A177-3AD203B41FA5}">
                      <a16:colId xmlns:a16="http://schemas.microsoft.com/office/drawing/2014/main" val="3851738644"/>
                    </a:ext>
                  </a:extLst>
                </a:gridCol>
                <a:gridCol w="1873644">
                  <a:extLst>
                    <a:ext uri="{9D8B030D-6E8A-4147-A177-3AD203B41FA5}">
                      <a16:colId xmlns:a16="http://schemas.microsoft.com/office/drawing/2014/main" val="1247799676"/>
                    </a:ext>
                  </a:extLst>
                </a:gridCol>
              </a:tblGrid>
              <a:tr h="9694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EPC Label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Consumption (kWh/m²/y)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Costs* (€/year)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Savings from class G (€/year)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Market Value from Class G (€)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330164"/>
                  </a:ext>
                </a:extLst>
              </a:tr>
              <a:tr h="4009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600 €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3.050 €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64.000 €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551691"/>
                  </a:ext>
                </a:extLst>
              </a:tr>
              <a:tr h="4009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850 €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2.800 €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58.000 €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839235"/>
                  </a:ext>
                </a:extLst>
              </a:tr>
              <a:tr h="4009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1.250 €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2.400 €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50.000 €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25683"/>
                  </a:ext>
                </a:extLst>
              </a:tr>
              <a:tr h="4009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1.800 €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1.850 €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38.000 €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70481"/>
                  </a:ext>
                </a:extLst>
              </a:tr>
              <a:tr h="4009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2.400 €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1.250 €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27.000 €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62593"/>
                  </a:ext>
                </a:extLst>
              </a:tr>
              <a:tr h="4009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3.000 €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650 €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14.000 €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113590"/>
                  </a:ext>
                </a:extLst>
              </a:tr>
              <a:tr h="3588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3.650 €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831005"/>
                  </a:ext>
                </a:extLst>
              </a:tr>
              <a:tr h="631512">
                <a:tc gridSpan="5"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– Copenhagen Economics (2016)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energy price of 0,10€ per kWh and considering a 100m² house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146067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DE476-EE7B-474A-A5F7-8EBB3431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3E39D-1C73-4E43-8233-9747526F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25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0AEF85-B0D8-4CE2-9E78-86058F8F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244475"/>
            <a:ext cx="6346825" cy="881063"/>
          </a:xfrm>
        </p:spPr>
        <p:txBody>
          <a:bodyPr>
            <a:normAutofit/>
          </a:bodyPr>
          <a:lstStyle/>
          <a:p>
            <a:r>
              <a:rPr lang="en-GB" sz="1600" b="1" dirty="0"/>
              <a:t>Energy Efficiency Savings – Danish Case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496D2B5-10BB-43F8-9BD2-D36120071F34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19760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4B372-4D7B-4282-B2E3-2631BB83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A4C91-6431-47D7-856E-EF62137E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30D15-1D3B-4630-B467-1E87E464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26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FD80D-96E6-480C-9613-5229704E2FBC}"/>
              </a:ext>
            </a:extLst>
          </p:cNvPr>
          <p:cNvSpPr/>
          <p:nvPr/>
        </p:nvSpPr>
        <p:spPr>
          <a:xfrm>
            <a:off x="124436" y="1543049"/>
            <a:ext cx="8829675" cy="3186605"/>
          </a:xfrm>
          <a:prstGeom prst="rect">
            <a:avLst/>
          </a:prstGeom>
          <a:noFill/>
          <a:ln w="6350">
            <a:solidFill>
              <a:srgbClr val="C1D67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C:\Users\mlandersen\AppData\Local\Microsoft\Windows\INetCache\Content.Word\Ca'Foscari logo horizontal.jpg">
            <a:extLst>
              <a:ext uri="{FF2B5EF4-FFF2-40B4-BE49-F238E27FC236}">
                <a16:creationId xmlns:a16="http://schemas.microsoft.com/office/drawing/2014/main" id="{620419DD-B1AF-4A4D-B26E-CDE356DD96E1}"/>
              </a:ext>
            </a:extLst>
          </p:cNvPr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733" y="1730063"/>
            <a:ext cx="1544150" cy="62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2D518B-80B0-4D32-AFF0-A649B3A6CAA0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889" y="3107797"/>
            <a:ext cx="2264521" cy="75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2">
            <a:extLst>
              <a:ext uri="{FF2B5EF4-FFF2-40B4-BE49-F238E27FC236}">
                <a16:creationId xmlns:a16="http://schemas.microsoft.com/office/drawing/2014/main" id="{5BF24EDE-59A2-460A-8F86-1E7C969C66FA}"/>
              </a:ext>
            </a:extLst>
          </p:cNvPr>
          <p:cNvPicPr/>
          <p:nvPr/>
        </p:nvPicPr>
        <p:blipFill>
          <a:blip r:embed="rId4" cstate="email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548" y="3157733"/>
            <a:ext cx="1673085" cy="55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B98D2-A43A-4A90-8B60-A41E74868DAE}"/>
              </a:ext>
            </a:extLst>
          </p:cNvPr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995" y="2410927"/>
            <a:ext cx="1213769" cy="62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mlandersen\AppData\Local\Microsoft\Windows\INetCache\Content.Word\European DataWarehouse.png">
            <a:extLst>
              <a:ext uri="{FF2B5EF4-FFF2-40B4-BE49-F238E27FC236}">
                <a16:creationId xmlns:a16="http://schemas.microsoft.com/office/drawing/2014/main" id="{43E9C18D-EFED-4BE5-B23B-586B6B08A342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81" y="2562531"/>
            <a:ext cx="1679222" cy="472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mlandersen\AppData\Local\Microsoft\Windows\INetCache\Content.Word\SAFE logo.jpg">
            <a:extLst>
              <a:ext uri="{FF2B5EF4-FFF2-40B4-BE49-F238E27FC236}">
                <a16:creationId xmlns:a16="http://schemas.microsoft.com/office/drawing/2014/main" id="{F88DF475-0A44-46D6-AD9A-51BDDA893300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010" y="2470602"/>
            <a:ext cx="1262518" cy="61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6A3169-61C7-4C47-B703-7348D2CFB6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89" y="1730063"/>
            <a:ext cx="2255811" cy="509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5924E6-74B1-4A5F-9FBC-13FA0371EB7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273" y="1719548"/>
            <a:ext cx="1695410" cy="587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95E52D-3B7B-401F-A8F8-C7DC767C785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77" y="2574760"/>
            <a:ext cx="1357941" cy="3978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6F5E16-70A3-4438-B819-F82E53BA84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887" y="1847694"/>
            <a:ext cx="2745549" cy="3461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4C105E-8C1E-42A2-AD2C-CA2D69F867DE}"/>
              </a:ext>
            </a:extLst>
          </p:cNvPr>
          <p:cNvSpPr/>
          <p:nvPr/>
        </p:nvSpPr>
        <p:spPr>
          <a:xfrm>
            <a:off x="575186" y="4815878"/>
            <a:ext cx="835489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25" lvl="1" indent="-171450">
              <a:buClrTx/>
              <a:buFont typeface="Wingdings" panose="05000000000000000000" pitchFamily="2" charset="2"/>
              <a:buChar char="§"/>
              <a:tabLst>
                <a:tab pos="177800" algn="l"/>
                <a:tab pos="361950" algn="l"/>
              </a:tabLst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Visit: </a:t>
            </a:r>
            <a:r>
              <a:rPr lang="en-GB" sz="1400" b="1" u="sng" dirty="0">
                <a:ln w="0">
                  <a:solidFill>
                    <a:srgbClr val="FFFFFF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http://www.energyefficientmortgages.eu/</a:t>
            </a:r>
            <a:endParaRPr lang="en-GB" sz="1400" b="1" u="sng" dirty="0">
              <a:ln w="0">
                <a:solidFill>
                  <a:srgbClr val="FFFFFF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2300" lvl="2" indent="-171450">
              <a:buClrTx/>
              <a:buFont typeface="Wingdings" panose="05000000000000000000" pitchFamily="2" charset="2"/>
              <a:buChar char="§"/>
              <a:tabLst>
                <a:tab pos="177800" algn="l"/>
                <a:tab pos="361950" algn="l"/>
              </a:tabLst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Contact:  </a:t>
            </a:r>
          </a:p>
          <a:p>
            <a:pPr marL="628650" lvl="3" indent="0">
              <a:spcBef>
                <a:spcPts val="0"/>
              </a:spcBef>
              <a:buClrTx/>
              <a:buNone/>
              <a:tabLst>
                <a:tab pos="177800" algn="l"/>
                <a:tab pos="361950" algn="l"/>
              </a:tabLst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Luca Bertalot  - </a:t>
            </a:r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Secretary General of the EMF-ECBC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u="sng" dirty="0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lbertalot@hypo.org</a:t>
            </a:r>
            <a:endParaRPr lang="en-GB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3" indent="0">
              <a:spcBef>
                <a:spcPts val="0"/>
              </a:spcBef>
              <a:buClrTx/>
              <a:buNone/>
              <a:tabLst>
                <a:tab pos="177800" algn="l"/>
                <a:tab pos="361950" algn="l"/>
              </a:tabLst>
            </a:pPr>
            <a:endParaRPr lang="en-GB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3" indent="0">
              <a:spcBef>
                <a:spcPts val="0"/>
              </a:spcBef>
              <a:buClrTx/>
              <a:buNone/>
              <a:tabLst>
                <a:tab pos="177800" algn="l"/>
                <a:tab pos="361950" algn="l"/>
              </a:tabLst>
            </a:pPr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EeMAP, </a:t>
            </a:r>
            <a:r>
              <a:rPr lang="en-GB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EeDaPP</a:t>
            </a:r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EeMMIP</a:t>
            </a:r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 projects have received funding from European Union’s Horizon 2020 research and innovation programme under the Grant Agreement No 746205, 784979 and 894117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1A2CFC1-699D-44C4-A65F-662E339B78CB}"/>
              </a:ext>
            </a:extLst>
          </p:cNvPr>
          <p:cNvSpPr txBox="1">
            <a:spLocks/>
          </p:cNvSpPr>
          <p:nvPr/>
        </p:nvSpPr>
        <p:spPr>
          <a:xfrm>
            <a:off x="2482582" y="221290"/>
            <a:ext cx="6447501" cy="878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600" b="1" dirty="0">
                <a:ea typeface="MS Mincho"/>
              </a:rPr>
              <a:t>EEMI Consortium Partners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228D9F-4970-48D7-856B-957906FBBEA3}"/>
              </a:ext>
            </a:extLst>
          </p:cNvPr>
          <p:cNvPicPr/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26" y="3363958"/>
            <a:ext cx="1415168" cy="30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Image result for scottish government logo">
            <a:extLst>
              <a:ext uri="{FF2B5EF4-FFF2-40B4-BE49-F238E27FC236}">
                <a16:creationId xmlns:a16="http://schemas.microsoft.com/office/drawing/2014/main" id="{F15DDF81-94F9-471C-B108-93CF91BC6FC1}"/>
              </a:ext>
            </a:extLst>
          </p:cNvPr>
          <p:cNvPicPr/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18" y="3921161"/>
            <a:ext cx="995246" cy="67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4133D9-22C6-4960-8434-D040B63FE1C4}"/>
              </a:ext>
            </a:extLst>
          </p:cNvPr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5" b="18231"/>
          <a:stretch/>
        </p:blipFill>
        <p:spPr bwMode="auto">
          <a:xfrm>
            <a:off x="3181070" y="3783831"/>
            <a:ext cx="1226665" cy="9458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European Union Flag for Sale | Buy EU Flags &amp; Bunting from Flagman.ie">
            <a:extLst>
              <a:ext uri="{FF2B5EF4-FFF2-40B4-BE49-F238E27FC236}">
                <a16:creationId xmlns:a16="http://schemas.microsoft.com/office/drawing/2014/main" id="{C9D6709D-7C4F-4577-B931-3D6D3DAE9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r="6619"/>
          <a:stretch/>
        </p:blipFill>
        <p:spPr bwMode="auto">
          <a:xfrm>
            <a:off x="7500722" y="4664129"/>
            <a:ext cx="1517549" cy="108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4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9D0F50F-B278-41BD-BCDF-C9BE0E9B2060}"/>
              </a:ext>
            </a:extLst>
          </p:cNvPr>
          <p:cNvSpPr/>
          <p:nvPr/>
        </p:nvSpPr>
        <p:spPr>
          <a:xfrm>
            <a:off x="3051471" y="3012611"/>
            <a:ext cx="5888040" cy="843865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171450" algn="ctr" defTabSz="449263">
              <a:buFont typeface="Wingdings" panose="05000000000000000000" pitchFamily="2" charset="2"/>
              <a:buChar char="§"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CE0CD9-C872-49D5-8170-652A080BC2F4}"/>
              </a:ext>
            </a:extLst>
          </p:cNvPr>
          <p:cNvSpPr/>
          <p:nvPr/>
        </p:nvSpPr>
        <p:spPr>
          <a:xfrm>
            <a:off x="3034849" y="4324968"/>
            <a:ext cx="5888040" cy="1358240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171450" algn="ctr" defTabSz="449263">
              <a:buFont typeface="Wingdings" panose="05000000000000000000" pitchFamily="2" charset="2"/>
              <a:buChar char="§"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2EA1E6-29DD-46F5-B1E7-DF7156788096}"/>
              </a:ext>
            </a:extLst>
          </p:cNvPr>
          <p:cNvSpPr/>
          <p:nvPr/>
        </p:nvSpPr>
        <p:spPr>
          <a:xfrm>
            <a:off x="3034849" y="1748165"/>
            <a:ext cx="5904662" cy="795954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171450" algn="ctr" defTabSz="449263">
              <a:buFont typeface="Wingdings" panose="05000000000000000000" pitchFamily="2" charset="2"/>
              <a:buChar char="§"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860FE7C1-53AF-43AE-B2C1-A610BAEA9422}"/>
              </a:ext>
            </a:extLst>
          </p:cNvPr>
          <p:cNvSpPr/>
          <p:nvPr/>
        </p:nvSpPr>
        <p:spPr>
          <a:xfrm>
            <a:off x="3018227" y="1452415"/>
            <a:ext cx="5904662" cy="343821"/>
          </a:xfrm>
          <a:prstGeom prst="snip2SameRect">
            <a:avLst/>
          </a:prstGeom>
          <a:solidFill>
            <a:schemeClr val="bg1"/>
          </a:solidFill>
          <a:ln w="9525">
            <a:solidFill>
              <a:srgbClr val="C1D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C5B5F-7F67-47F4-BA7C-7FF92E6A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ea typeface="MS Mincho"/>
              </a:rPr>
              <a:t>Underlying Business Case: </a:t>
            </a:r>
            <a:br>
              <a:rPr lang="en-GB" sz="1600" b="1" dirty="0">
                <a:ea typeface="MS Mincho"/>
              </a:rPr>
            </a:br>
            <a:r>
              <a:rPr lang="en-GB" sz="1600" b="1" dirty="0">
                <a:ea typeface="MS Mincho"/>
              </a:rPr>
              <a:t>Key Drivers for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112FC-7961-40B1-A05C-F1BCDCCE4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37" y="3903316"/>
            <a:ext cx="2095113" cy="1281025"/>
          </a:xfrm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GB" b="1" dirty="0">
                <a:solidFill>
                  <a:schemeClr val="tx1"/>
                </a:solidFill>
              </a:rPr>
              <a:t>Efficiency and sustainability:</a:t>
            </a:r>
          </a:p>
          <a:p>
            <a:pPr algn="ctr">
              <a:buClr>
                <a:schemeClr val="tx1"/>
              </a:buClr>
            </a:pPr>
            <a:r>
              <a:rPr lang="en-GB" dirty="0">
                <a:solidFill>
                  <a:schemeClr val="tx1"/>
                </a:solidFill>
              </a:rPr>
              <a:t>key features to </a:t>
            </a:r>
            <a:r>
              <a:rPr lang="en-GB" b="1" dirty="0">
                <a:solidFill>
                  <a:schemeClr val="tx1"/>
                </a:solidFill>
              </a:rPr>
              <a:t>incentivise</a:t>
            </a:r>
            <a:r>
              <a:rPr lang="en-GB" dirty="0">
                <a:solidFill>
                  <a:schemeClr val="tx1"/>
                </a:solidFill>
              </a:rPr>
              <a:t> energy efficiency </a:t>
            </a:r>
            <a:r>
              <a:rPr lang="en-GB" b="1" dirty="0">
                <a:solidFill>
                  <a:schemeClr val="tx1"/>
                </a:solidFill>
              </a:rPr>
              <a:t>investments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b="1" dirty="0">
                <a:solidFill>
                  <a:schemeClr val="tx1"/>
                </a:solidFill>
              </a:rPr>
              <a:t>financing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909DC60-584E-405E-9DAA-DAD0D2A32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015" y="2424049"/>
            <a:ext cx="1919627" cy="150989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F88AA12-E740-427C-B3AA-9638A33D7429}"/>
              </a:ext>
            </a:extLst>
          </p:cNvPr>
          <p:cNvSpPr txBox="1"/>
          <p:nvPr/>
        </p:nvSpPr>
        <p:spPr>
          <a:xfrm>
            <a:off x="3516262" y="1857666"/>
            <a:ext cx="538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a </a:t>
            </a:r>
            <a:r>
              <a:rPr lang="en-IE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in the impact of energy costs to income = </a:t>
            </a:r>
            <a:r>
              <a:rPr lang="en-IE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reducing  borrowers‘ probability of default (PD)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PD and LGD entails lower RWA and </a:t>
            </a:r>
            <a:r>
              <a:rPr lang="en-IE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capital charges</a:t>
            </a:r>
            <a:endParaRPr lang="en-GB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FB407C0B-8624-4818-94A7-877F8DB99A2D}"/>
              </a:ext>
            </a:extLst>
          </p:cNvPr>
          <p:cNvSpPr/>
          <p:nvPr/>
        </p:nvSpPr>
        <p:spPr>
          <a:xfrm>
            <a:off x="3320088" y="1940070"/>
            <a:ext cx="174240" cy="392299"/>
          </a:xfrm>
          <a:prstGeom prst="downArrow">
            <a:avLst/>
          </a:prstGeom>
          <a:solidFill>
            <a:srgbClr val="C1D671"/>
          </a:solidFill>
          <a:ln>
            <a:solidFill>
              <a:srgbClr val="C1D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A6569EDB-51B1-44C7-8FCA-055E0FAE875D}"/>
              </a:ext>
            </a:extLst>
          </p:cNvPr>
          <p:cNvSpPr/>
          <p:nvPr/>
        </p:nvSpPr>
        <p:spPr>
          <a:xfrm rot="10800000">
            <a:off x="8702038" y="3248807"/>
            <a:ext cx="141186" cy="337820"/>
          </a:xfrm>
          <a:prstGeom prst="downArrow">
            <a:avLst/>
          </a:prstGeom>
          <a:solidFill>
            <a:srgbClr val="C1D671"/>
          </a:solidFill>
          <a:ln>
            <a:solidFill>
              <a:srgbClr val="C1D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03B393-ADD0-4DD8-BF63-8B981C4DB3EA}"/>
              </a:ext>
            </a:extLst>
          </p:cNvPr>
          <p:cNvGrpSpPr/>
          <p:nvPr/>
        </p:nvGrpSpPr>
        <p:grpSpPr>
          <a:xfrm>
            <a:off x="2255332" y="1547839"/>
            <a:ext cx="828284" cy="816704"/>
            <a:chOff x="3561503" y="2209478"/>
            <a:chExt cx="703588" cy="69375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1C39F5-CEF0-438F-830D-1ACD7C279606}"/>
                </a:ext>
              </a:extLst>
            </p:cNvPr>
            <p:cNvSpPr/>
            <p:nvPr/>
          </p:nvSpPr>
          <p:spPr>
            <a:xfrm>
              <a:off x="3561503" y="2209478"/>
              <a:ext cx="703588" cy="6937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C9B23B-7BF0-4DC1-9051-0A1D8C6E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2375" y="2677905"/>
              <a:ext cx="280835" cy="10750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EE5CC8-0477-426E-88E1-DED16CAEA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91170" y="2231858"/>
              <a:ext cx="646615" cy="5461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0FEB60A-3AFB-4955-BA36-FFE630B52679}"/>
              </a:ext>
            </a:extLst>
          </p:cNvPr>
          <p:cNvSpPr txBox="1"/>
          <p:nvPr/>
        </p:nvSpPr>
        <p:spPr>
          <a:xfrm>
            <a:off x="3162078" y="1504431"/>
            <a:ext cx="5888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BETTER RISK PROFILE </a:t>
            </a:r>
          </a:p>
        </p:txBody>
      </p:sp>
      <p:sp>
        <p:nvSpPr>
          <p:cNvPr id="35" name="Rectangle: Top Corners Snipped 34">
            <a:extLst>
              <a:ext uri="{FF2B5EF4-FFF2-40B4-BE49-F238E27FC236}">
                <a16:creationId xmlns:a16="http://schemas.microsoft.com/office/drawing/2014/main" id="{7EC43671-3203-4C63-9F63-18945AC7DE7D}"/>
              </a:ext>
            </a:extLst>
          </p:cNvPr>
          <p:cNvSpPr/>
          <p:nvPr/>
        </p:nvSpPr>
        <p:spPr>
          <a:xfrm>
            <a:off x="3018227" y="2719680"/>
            <a:ext cx="5904662" cy="341003"/>
          </a:xfrm>
          <a:prstGeom prst="snip2SameRect">
            <a:avLst/>
          </a:prstGeom>
          <a:solidFill>
            <a:schemeClr val="bg1"/>
          </a:solidFill>
          <a:ln w="9525">
            <a:solidFill>
              <a:srgbClr val="C1D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0F272C-FE91-4EEB-975C-9621D0445E34}"/>
              </a:ext>
            </a:extLst>
          </p:cNvPr>
          <p:cNvSpPr txBox="1"/>
          <p:nvPr/>
        </p:nvSpPr>
        <p:spPr>
          <a:xfrm>
            <a:off x="3131982" y="3141163"/>
            <a:ext cx="56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IE" sz="12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impacts positively on property value </a:t>
            </a:r>
            <a:r>
              <a:rPr lang="en-IE" sz="12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 wealth conservation &amp; loss mitigation against energy transition risks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value leads to </a:t>
            </a:r>
            <a:r>
              <a:rPr lang="en-IE" sz="12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LGD </a:t>
            </a:r>
            <a:r>
              <a:rPr lang="en-IE" sz="12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IE" sz="12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Loan to Value (LTV) ratio</a:t>
            </a:r>
            <a:endParaRPr lang="en-GB" sz="1200" b="1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9F479B-56AD-4AA8-A5E3-19EA3BC21CF5}"/>
              </a:ext>
            </a:extLst>
          </p:cNvPr>
          <p:cNvSpPr/>
          <p:nvPr/>
        </p:nvSpPr>
        <p:spPr>
          <a:xfrm>
            <a:off x="2303698" y="2798024"/>
            <a:ext cx="828284" cy="81670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31BC63-D552-4358-A78D-540B797D2604}"/>
              </a:ext>
            </a:extLst>
          </p:cNvPr>
          <p:cNvSpPr txBox="1"/>
          <p:nvPr/>
        </p:nvSpPr>
        <p:spPr>
          <a:xfrm>
            <a:off x="3034849" y="2745462"/>
            <a:ext cx="5888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ENHANCED PROPERTY VALUE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2B1731B-D213-4403-8134-34C214D3FA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442853" y="3060519"/>
            <a:ext cx="600307" cy="310873"/>
          </a:xfrm>
          <a:prstGeom prst="rect">
            <a:avLst/>
          </a:prstGeom>
        </p:spPr>
      </p:pic>
      <p:sp>
        <p:nvSpPr>
          <p:cNvPr id="54" name="Rectangle: Top Corners Snipped 53">
            <a:extLst>
              <a:ext uri="{FF2B5EF4-FFF2-40B4-BE49-F238E27FC236}">
                <a16:creationId xmlns:a16="http://schemas.microsoft.com/office/drawing/2014/main" id="{C6D48E39-4B93-4B55-997F-C03CA2FF079A}"/>
              </a:ext>
            </a:extLst>
          </p:cNvPr>
          <p:cNvSpPr/>
          <p:nvPr/>
        </p:nvSpPr>
        <p:spPr>
          <a:xfrm>
            <a:off x="3001605" y="4057818"/>
            <a:ext cx="5904662" cy="315221"/>
          </a:xfrm>
          <a:prstGeom prst="snip2SameRect">
            <a:avLst/>
          </a:prstGeom>
          <a:solidFill>
            <a:schemeClr val="bg1"/>
          </a:solidFill>
          <a:ln w="9525">
            <a:solidFill>
              <a:srgbClr val="C1D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8E7AE0B-CB97-421A-B142-8CE74A3C183B}"/>
              </a:ext>
            </a:extLst>
          </p:cNvPr>
          <p:cNvSpPr/>
          <p:nvPr/>
        </p:nvSpPr>
        <p:spPr>
          <a:xfrm>
            <a:off x="2287076" y="4110380"/>
            <a:ext cx="828284" cy="81670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073CA7D-72AB-4186-A3A4-50115E469B9D}"/>
              </a:ext>
            </a:extLst>
          </p:cNvPr>
          <p:cNvSpPr txBox="1"/>
          <p:nvPr/>
        </p:nvSpPr>
        <p:spPr>
          <a:xfrm>
            <a:off x="3018227" y="4073058"/>
            <a:ext cx="5888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POSITIVE MARKET RESPONSE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5E74928-1910-4A0D-838A-1FF015C92363}"/>
              </a:ext>
            </a:extLst>
          </p:cNvPr>
          <p:cNvSpPr txBox="1"/>
          <p:nvPr/>
        </p:nvSpPr>
        <p:spPr>
          <a:xfrm>
            <a:off x="3162078" y="4768842"/>
            <a:ext cx="2754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Responding to the increasing demand for green investments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customer retention and enhanced borrower relationship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88BD1A8-D7D9-4122-85F7-A3116BADE2F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475205" y="4308705"/>
            <a:ext cx="448372" cy="4200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D387A11-F31F-4110-908F-2428D41644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257" y="1566988"/>
            <a:ext cx="761214" cy="6429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4D89325-05BF-41A2-8383-77FE8C973DC7}"/>
              </a:ext>
            </a:extLst>
          </p:cNvPr>
          <p:cNvSpPr txBox="1"/>
          <p:nvPr/>
        </p:nvSpPr>
        <p:spPr>
          <a:xfrm>
            <a:off x="6396624" y="4760384"/>
            <a:ext cx="24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business opportunities and diversified financing options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Broader Investor base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funding costs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C6694A-FDD6-4B9A-B952-00A63128D8BB}"/>
              </a:ext>
            </a:extLst>
          </p:cNvPr>
          <p:cNvSpPr txBox="1"/>
          <p:nvPr/>
        </p:nvSpPr>
        <p:spPr>
          <a:xfrm>
            <a:off x="3131982" y="4451760"/>
            <a:ext cx="261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CONSUMERS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A25970-8218-4E9A-B12F-73D15FFF95E3}"/>
              </a:ext>
            </a:extLst>
          </p:cNvPr>
          <p:cNvSpPr txBox="1"/>
          <p:nvPr/>
        </p:nvSpPr>
        <p:spPr>
          <a:xfrm>
            <a:off x="6151525" y="4483385"/>
            <a:ext cx="261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INVESTORS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6DB6EC2F-0547-4437-8B60-20D2012DA1D2}"/>
              </a:ext>
            </a:extLst>
          </p:cNvPr>
          <p:cNvSpPr/>
          <p:nvPr/>
        </p:nvSpPr>
        <p:spPr>
          <a:xfrm rot="5400000">
            <a:off x="5795654" y="4392792"/>
            <a:ext cx="141186" cy="337820"/>
          </a:xfrm>
          <a:prstGeom prst="downArrow">
            <a:avLst/>
          </a:prstGeom>
          <a:solidFill>
            <a:srgbClr val="C1D671"/>
          </a:solidFill>
          <a:ln>
            <a:solidFill>
              <a:srgbClr val="C1D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F479CD03-2EF1-4147-A198-075E7A447CE1}"/>
              </a:ext>
            </a:extLst>
          </p:cNvPr>
          <p:cNvSpPr/>
          <p:nvPr/>
        </p:nvSpPr>
        <p:spPr>
          <a:xfrm rot="16200000">
            <a:off x="6157121" y="4469677"/>
            <a:ext cx="141186" cy="337820"/>
          </a:xfrm>
          <a:prstGeom prst="downArrow">
            <a:avLst/>
          </a:prstGeom>
          <a:solidFill>
            <a:srgbClr val="C1D671"/>
          </a:solidFill>
          <a:ln>
            <a:solidFill>
              <a:srgbClr val="C1D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27038880-ABF2-414F-B61D-6BB381112E94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82616266-07F3-4476-A445-49E6C229319D}"/>
              </a:ext>
            </a:extLst>
          </p:cNvPr>
          <p:cNvSpPr txBox="1">
            <a:spLocks/>
          </p:cNvSpPr>
          <p:nvPr/>
        </p:nvSpPr>
        <p:spPr>
          <a:xfrm>
            <a:off x="2591798" y="6333462"/>
            <a:ext cx="46229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 Efficient Mortgages Initiative</a:t>
            </a:r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D990399D-CF08-4AC1-B402-BC254A189DD0}"/>
              </a:ext>
            </a:extLst>
          </p:cNvPr>
          <p:cNvSpPr txBox="1">
            <a:spLocks/>
          </p:cNvSpPr>
          <p:nvPr/>
        </p:nvSpPr>
        <p:spPr>
          <a:xfrm>
            <a:off x="8298254" y="6333462"/>
            <a:ext cx="5126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E81272-8758-48A8-9A1D-54A1CB858F35}" type="slidenum">
              <a:rPr lang="en-GB" sz="1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</a:t>
            </a:fld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9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rc 135">
            <a:extLst>
              <a:ext uri="{FF2B5EF4-FFF2-40B4-BE49-F238E27FC236}">
                <a16:creationId xmlns:a16="http://schemas.microsoft.com/office/drawing/2014/main" id="{38AC4098-7882-403E-A2CB-1AC81562234B}"/>
              </a:ext>
            </a:extLst>
          </p:cNvPr>
          <p:cNvSpPr/>
          <p:nvPr/>
        </p:nvSpPr>
        <p:spPr>
          <a:xfrm rot="6444324">
            <a:off x="2816823" y="4091483"/>
            <a:ext cx="1984446" cy="677173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5B9BD29B-EBEA-4EBE-BE67-3D00890CDEAE}"/>
              </a:ext>
            </a:extLst>
          </p:cNvPr>
          <p:cNvSpPr/>
          <p:nvPr/>
        </p:nvSpPr>
        <p:spPr>
          <a:xfrm rot="5743018">
            <a:off x="3031054" y="3203255"/>
            <a:ext cx="1984446" cy="677173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Arc 133">
            <a:extLst>
              <a:ext uri="{FF2B5EF4-FFF2-40B4-BE49-F238E27FC236}">
                <a16:creationId xmlns:a16="http://schemas.microsoft.com/office/drawing/2014/main" id="{884CBC8C-9191-4ED8-B1CF-D3629E263954}"/>
              </a:ext>
            </a:extLst>
          </p:cNvPr>
          <p:cNvSpPr/>
          <p:nvPr/>
        </p:nvSpPr>
        <p:spPr>
          <a:xfrm rot="3367568">
            <a:off x="2668445" y="2608036"/>
            <a:ext cx="1984446" cy="677173"/>
          </a:xfrm>
          <a:prstGeom prst="arc">
            <a:avLst>
              <a:gd name="adj1" fmla="val 16200000"/>
              <a:gd name="adj2" fmla="val 1920772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Arc 132">
            <a:extLst>
              <a:ext uri="{FF2B5EF4-FFF2-40B4-BE49-F238E27FC236}">
                <a16:creationId xmlns:a16="http://schemas.microsoft.com/office/drawing/2014/main" id="{DE13D101-985F-4959-AB3D-FB74C7FE1C67}"/>
              </a:ext>
            </a:extLst>
          </p:cNvPr>
          <p:cNvSpPr/>
          <p:nvPr/>
        </p:nvSpPr>
        <p:spPr>
          <a:xfrm>
            <a:off x="1684854" y="1693007"/>
            <a:ext cx="1984446" cy="1283611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EA2EF-2935-4463-B7FD-2D541653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June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888FC-E659-477E-B8C5-B6A9555A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AD8E3-67C6-4356-8A49-F51EB222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4</a:t>
            </a:fld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A74886-32A4-4B54-9EDF-8937B566AE90}"/>
              </a:ext>
            </a:extLst>
          </p:cNvPr>
          <p:cNvSpPr/>
          <p:nvPr/>
        </p:nvSpPr>
        <p:spPr>
          <a:xfrm>
            <a:off x="4287676" y="2457991"/>
            <a:ext cx="1197872" cy="859179"/>
          </a:xfrm>
          <a:custGeom>
            <a:avLst/>
            <a:gdLst>
              <a:gd name="connsiteX0" fmla="*/ 0 w 1320368"/>
              <a:gd name="connsiteY0" fmla="*/ 0 h 954611"/>
              <a:gd name="connsiteX1" fmla="*/ 1320368 w 1320368"/>
              <a:gd name="connsiteY1" fmla="*/ 0 h 954611"/>
              <a:gd name="connsiteX2" fmla="*/ 1320368 w 1320368"/>
              <a:gd name="connsiteY2" fmla="*/ 954611 h 954611"/>
              <a:gd name="connsiteX3" fmla="*/ 0 w 1320368"/>
              <a:gd name="connsiteY3" fmla="*/ 954611 h 954611"/>
              <a:gd name="connsiteX4" fmla="*/ 0 w 1320368"/>
              <a:gd name="connsiteY4" fmla="*/ 0 h 95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368" h="954611">
                <a:moveTo>
                  <a:pt x="0" y="0"/>
                </a:moveTo>
                <a:lnTo>
                  <a:pt x="1320368" y="0"/>
                </a:lnTo>
                <a:lnTo>
                  <a:pt x="1320368" y="954611"/>
                </a:lnTo>
                <a:lnTo>
                  <a:pt x="0" y="9546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sz="1400" kern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045E0B-FA43-4D63-9E9F-464455BEFCCB}"/>
              </a:ext>
            </a:extLst>
          </p:cNvPr>
          <p:cNvSpPr/>
          <p:nvPr/>
        </p:nvSpPr>
        <p:spPr>
          <a:xfrm>
            <a:off x="3629165" y="4531376"/>
            <a:ext cx="1197872" cy="859179"/>
          </a:xfrm>
          <a:custGeom>
            <a:avLst/>
            <a:gdLst>
              <a:gd name="connsiteX0" fmla="*/ 0 w 1320368"/>
              <a:gd name="connsiteY0" fmla="*/ 0 h 954611"/>
              <a:gd name="connsiteX1" fmla="*/ 1320368 w 1320368"/>
              <a:gd name="connsiteY1" fmla="*/ 0 h 954611"/>
              <a:gd name="connsiteX2" fmla="*/ 1320368 w 1320368"/>
              <a:gd name="connsiteY2" fmla="*/ 954611 h 954611"/>
              <a:gd name="connsiteX3" fmla="*/ 0 w 1320368"/>
              <a:gd name="connsiteY3" fmla="*/ 954611 h 954611"/>
              <a:gd name="connsiteX4" fmla="*/ 0 w 1320368"/>
              <a:gd name="connsiteY4" fmla="*/ 0 h 95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368" h="954611">
                <a:moveTo>
                  <a:pt x="0" y="0"/>
                </a:moveTo>
                <a:lnTo>
                  <a:pt x="1320368" y="0"/>
                </a:lnTo>
                <a:lnTo>
                  <a:pt x="1320368" y="954611"/>
                </a:lnTo>
                <a:lnTo>
                  <a:pt x="0" y="9546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sz="14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sz="14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C0E18F-7B83-4CA4-B011-BF47374AC801}"/>
              </a:ext>
            </a:extLst>
          </p:cNvPr>
          <p:cNvSpPr txBox="1"/>
          <p:nvPr/>
        </p:nvSpPr>
        <p:spPr>
          <a:xfrm>
            <a:off x="589781" y="4457100"/>
            <a:ext cx="248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 wide variety of different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aspects drive appeal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(and consumers agree the benefits would be realised)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A969B49-3A1F-4F6B-8EC7-C86EA4C45755}"/>
              </a:ext>
            </a:extLst>
          </p:cNvPr>
          <p:cNvGrpSpPr/>
          <p:nvPr/>
        </p:nvGrpSpPr>
        <p:grpSpPr>
          <a:xfrm>
            <a:off x="2533982" y="1339807"/>
            <a:ext cx="5759408" cy="693752"/>
            <a:chOff x="3133472" y="1345013"/>
            <a:chExt cx="5955250" cy="693752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046A01E-A55B-4D38-A8F9-29D4A0B98A07}"/>
                </a:ext>
              </a:extLst>
            </p:cNvPr>
            <p:cNvSpPr/>
            <p:nvPr/>
          </p:nvSpPr>
          <p:spPr>
            <a:xfrm>
              <a:off x="5283016" y="1376763"/>
              <a:ext cx="3805706" cy="607955"/>
            </a:xfrm>
            <a:prstGeom prst="roundRect">
              <a:avLst/>
            </a:prstGeom>
            <a:solidFill>
              <a:schemeClr val="bg1">
                <a:lumMod val="8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4013" indent="-171450" algn="ctr" defTabSz="449263">
                <a:buFont typeface="Wingdings" panose="05000000000000000000" pitchFamily="2" charset="2"/>
                <a:buChar char="§"/>
              </a:pP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58ED794-3CE3-4268-A0DA-CA31766C58D1}"/>
                </a:ext>
              </a:extLst>
            </p:cNvPr>
            <p:cNvSpPr/>
            <p:nvPr/>
          </p:nvSpPr>
          <p:spPr>
            <a:xfrm>
              <a:off x="3460035" y="1384248"/>
              <a:ext cx="2245259" cy="60047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HOME</a:t>
              </a:r>
            </a:p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IMPROVEMENT </a:t>
              </a:r>
              <a:endPara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74440EF-B744-4D31-B68E-AE46A647B591}"/>
                </a:ext>
              </a:extLst>
            </p:cNvPr>
            <p:cNvGrpSpPr/>
            <p:nvPr/>
          </p:nvGrpSpPr>
          <p:grpSpPr>
            <a:xfrm>
              <a:off x="3133472" y="1345013"/>
              <a:ext cx="727513" cy="693752"/>
              <a:chOff x="1787850" y="1813257"/>
              <a:chExt cx="894849" cy="88756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C131DDE-AE11-40C7-91D1-9D8CD08BF7CD}"/>
                  </a:ext>
                </a:extLst>
              </p:cNvPr>
              <p:cNvSpPr/>
              <p:nvPr/>
            </p:nvSpPr>
            <p:spPr>
              <a:xfrm>
                <a:off x="1787850" y="1813257"/>
                <a:ext cx="894849" cy="88756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dirty="0"/>
              </a:p>
            </p:txBody>
          </p:sp>
          <p:pic>
            <p:nvPicPr>
              <p:cNvPr id="26" name="Picture 25" descr="A picture containing animal, shark, fish&#10;&#10;Description generated with very high confidence">
                <a:extLst>
                  <a:ext uri="{FF2B5EF4-FFF2-40B4-BE49-F238E27FC236}">
                    <a16:creationId xmlns:a16="http://schemas.microsoft.com/office/drawing/2014/main" id="{A399AA3F-DFFE-4F04-902E-CEAEB9EA7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39057" y="1948792"/>
                <a:ext cx="622862" cy="631890"/>
              </a:xfrm>
              <a:prstGeom prst="rect">
                <a:avLst/>
              </a:prstGeom>
            </p:spPr>
          </p:pic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AB37177-46B7-421F-BE5C-ED590603621B}"/>
              </a:ext>
            </a:extLst>
          </p:cNvPr>
          <p:cNvGrpSpPr/>
          <p:nvPr/>
        </p:nvGrpSpPr>
        <p:grpSpPr>
          <a:xfrm>
            <a:off x="3375217" y="2245815"/>
            <a:ext cx="4918173" cy="693752"/>
            <a:chOff x="2843258" y="2230644"/>
            <a:chExt cx="4918173" cy="693752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DE014-4FDD-44CE-AA6B-CD7F8AF0EEF1}"/>
                </a:ext>
              </a:extLst>
            </p:cNvPr>
            <p:cNvGrpSpPr/>
            <p:nvPr/>
          </p:nvGrpSpPr>
          <p:grpSpPr>
            <a:xfrm>
              <a:off x="2843258" y="2230644"/>
              <a:ext cx="4918173" cy="693752"/>
              <a:chOff x="3133472" y="1345013"/>
              <a:chExt cx="5387007" cy="693752"/>
            </a:xfrm>
          </p:grpSpPr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83EB1A28-A5E2-4B63-9FD2-186F33E66C8A}"/>
                  </a:ext>
                </a:extLst>
              </p:cNvPr>
              <p:cNvSpPr/>
              <p:nvPr/>
            </p:nvSpPr>
            <p:spPr>
              <a:xfrm>
                <a:off x="4786156" y="1384248"/>
                <a:ext cx="3734323" cy="60795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58775" algn="ctr"/>
                <a:endPara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Arrow: Pentagon 96">
                <a:extLst>
                  <a:ext uri="{FF2B5EF4-FFF2-40B4-BE49-F238E27FC236}">
                    <a16:creationId xmlns:a16="http://schemas.microsoft.com/office/drawing/2014/main" id="{8B136085-2CF9-4B49-AD71-89B6D178D0A3}"/>
                  </a:ext>
                </a:extLst>
              </p:cNvPr>
              <p:cNvSpPr/>
              <p:nvPr/>
            </p:nvSpPr>
            <p:spPr>
              <a:xfrm>
                <a:off x="3460035" y="1384248"/>
                <a:ext cx="1694116" cy="600470"/>
              </a:xfrm>
              <a:prstGeom prst="homePlate">
                <a:avLst/>
              </a:prstGeom>
              <a:solidFill>
                <a:schemeClr val="bg1">
                  <a:alpha val="74000"/>
                </a:schemeClr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FINANCE</a:t>
                </a:r>
                <a:endParaRPr lang="en-GB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D68BC660-9F24-4160-BD7D-165DF2958B71}"/>
                  </a:ext>
                </a:extLst>
              </p:cNvPr>
              <p:cNvSpPr/>
              <p:nvPr/>
            </p:nvSpPr>
            <p:spPr>
              <a:xfrm>
                <a:off x="3133472" y="1345013"/>
                <a:ext cx="727513" cy="69375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dirty="0"/>
              </a:p>
            </p:txBody>
          </p:sp>
        </p:grpSp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F1739125-6DEE-4E92-9FFA-7006F50D1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939034" y="2342727"/>
              <a:ext cx="492293" cy="492293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19F1DA3-3B58-421D-886B-0EFE1896CEBA}"/>
                </a:ext>
              </a:extLst>
            </p:cNvPr>
            <p:cNvSpPr txBox="1"/>
            <p:nvPr/>
          </p:nvSpPr>
          <p:spPr>
            <a:xfrm>
              <a:off x="4622305" y="2343023"/>
              <a:ext cx="2907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01613">
                <a:buFont typeface="Wingdings" panose="05000000000000000000" pitchFamily="2" charset="2"/>
                <a:buChar char="§"/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Getting a lower mortgage interest rate</a:t>
              </a:r>
            </a:p>
            <a:p>
              <a:pPr marL="285750" indent="-201613">
                <a:buFont typeface="Wingdings" panose="05000000000000000000" pitchFamily="2" charset="2"/>
                <a:buChar char="§"/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Saving money in the long term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3900BAB-9141-442D-B9F6-BF79EB9BDA3E}"/>
              </a:ext>
            </a:extLst>
          </p:cNvPr>
          <p:cNvGrpSpPr/>
          <p:nvPr/>
        </p:nvGrpSpPr>
        <p:grpSpPr>
          <a:xfrm>
            <a:off x="3809046" y="3229401"/>
            <a:ext cx="4609931" cy="693752"/>
            <a:chOff x="2762022" y="3146868"/>
            <a:chExt cx="4609931" cy="693752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7C7C09E-CDD4-4C09-B235-613B999990D4}"/>
                </a:ext>
              </a:extLst>
            </p:cNvPr>
            <p:cNvGrpSpPr/>
            <p:nvPr/>
          </p:nvGrpSpPr>
          <p:grpSpPr>
            <a:xfrm>
              <a:off x="2762022" y="3146868"/>
              <a:ext cx="4423869" cy="693752"/>
              <a:chOff x="3061190" y="1345013"/>
              <a:chExt cx="4845583" cy="693752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2970AA97-A02D-4284-B951-6BDB3348D5BC}"/>
                  </a:ext>
                </a:extLst>
              </p:cNvPr>
              <p:cNvSpPr/>
              <p:nvPr/>
            </p:nvSpPr>
            <p:spPr>
              <a:xfrm>
                <a:off x="4317756" y="1360982"/>
                <a:ext cx="3589017" cy="607955"/>
              </a:xfrm>
              <a:prstGeom prst="round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 algn="ctr"/>
                <a:endPara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Arrow: Pentagon 106">
                <a:extLst>
                  <a:ext uri="{FF2B5EF4-FFF2-40B4-BE49-F238E27FC236}">
                    <a16:creationId xmlns:a16="http://schemas.microsoft.com/office/drawing/2014/main" id="{FF1C0A09-D071-4D06-AB9F-5381E3EA8DCA}"/>
                  </a:ext>
                </a:extLst>
              </p:cNvPr>
              <p:cNvSpPr/>
              <p:nvPr/>
            </p:nvSpPr>
            <p:spPr>
              <a:xfrm>
                <a:off x="3460036" y="1384248"/>
                <a:ext cx="1488351" cy="600470"/>
              </a:xfrm>
              <a:prstGeom prst="homePlate">
                <a:avLst/>
              </a:prstGeom>
              <a:solidFill>
                <a:schemeClr val="bg1">
                  <a:alpha val="96000"/>
                </a:schemeClr>
              </a:solidFill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ENERGY </a:t>
                </a:r>
                <a:endParaRPr lang="en-GB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1D8FBBB-8E80-41D1-8CDB-1CC9DAD1BB77}"/>
                  </a:ext>
                </a:extLst>
              </p:cNvPr>
              <p:cNvSpPr/>
              <p:nvPr/>
            </p:nvSpPr>
            <p:spPr>
              <a:xfrm>
                <a:off x="3061190" y="1345013"/>
                <a:ext cx="727513" cy="69375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AFD8F0B-2AD9-409D-A3A8-1C80A3C5E824}"/>
                </a:ext>
              </a:extLst>
            </p:cNvPr>
            <p:cNvSpPr txBox="1"/>
            <p:nvPr/>
          </p:nvSpPr>
          <p:spPr>
            <a:xfrm>
              <a:off x="4464573" y="3192109"/>
              <a:ext cx="2907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Bringing down the cost of bill energy 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Make your home warmer and more comfortable </a:t>
              </a: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8B2D939-D0D3-4AE3-97F4-8268EF7BC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7846" y="3210959"/>
              <a:ext cx="411169" cy="583099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E855654-A3B3-4E75-94D9-5C8195C9B440}"/>
              </a:ext>
            </a:extLst>
          </p:cNvPr>
          <p:cNvGrpSpPr/>
          <p:nvPr/>
        </p:nvGrpSpPr>
        <p:grpSpPr>
          <a:xfrm>
            <a:off x="3479169" y="4218631"/>
            <a:ext cx="5065818" cy="693752"/>
            <a:chOff x="2828018" y="3146868"/>
            <a:chExt cx="5065818" cy="69375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8C82DC0-6BD8-438A-ADF4-425B3B6BCEBC}"/>
                </a:ext>
              </a:extLst>
            </p:cNvPr>
            <p:cNvGrpSpPr/>
            <p:nvPr/>
          </p:nvGrpSpPr>
          <p:grpSpPr>
            <a:xfrm>
              <a:off x="2828018" y="3146868"/>
              <a:ext cx="4822398" cy="693752"/>
              <a:chOff x="3133472" y="1345013"/>
              <a:chExt cx="5282099" cy="693752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53BDCE6B-AF86-461F-8CC8-078658981B40}"/>
                  </a:ext>
                </a:extLst>
              </p:cNvPr>
              <p:cNvSpPr/>
              <p:nvPr/>
            </p:nvSpPr>
            <p:spPr>
              <a:xfrm>
                <a:off x="4929822" y="1376763"/>
                <a:ext cx="3485749" cy="607955"/>
              </a:xfrm>
              <a:prstGeom prst="roundRect">
                <a:avLst/>
              </a:prstGeom>
              <a:solidFill>
                <a:srgbClr val="376A8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 algn="ctr"/>
                <a:endPara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Arrow: Pentagon 120">
                <a:extLst>
                  <a:ext uri="{FF2B5EF4-FFF2-40B4-BE49-F238E27FC236}">
                    <a16:creationId xmlns:a16="http://schemas.microsoft.com/office/drawing/2014/main" id="{42B7345A-B3F8-4533-8F28-8B04295C6180}"/>
                  </a:ext>
                </a:extLst>
              </p:cNvPr>
              <p:cNvSpPr/>
              <p:nvPr/>
            </p:nvSpPr>
            <p:spPr>
              <a:xfrm>
                <a:off x="3334839" y="1384248"/>
                <a:ext cx="1998081" cy="600470"/>
              </a:xfrm>
              <a:prstGeom prst="homePlate">
                <a:avLst/>
              </a:prstGeom>
              <a:solidFill>
                <a:schemeClr val="bg1">
                  <a:alpha val="96000"/>
                </a:schemeClr>
              </a:solidFill>
              <a:ln w="3175">
                <a:solidFill>
                  <a:srgbClr val="8BA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PROPERTY </a:t>
                </a:r>
                <a:endParaRPr lang="en-GB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311E89A3-61B6-45C7-B304-4E2664A68927}"/>
                  </a:ext>
                </a:extLst>
              </p:cNvPr>
              <p:cNvSpPr/>
              <p:nvPr/>
            </p:nvSpPr>
            <p:spPr>
              <a:xfrm>
                <a:off x="3133472" y="1345013"/>
                <a:ext cx="727513" cy="69375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8169778-12D6-48EA-9EA1-3A0F976CF50E}"/>
                </a:ext>
              </a:extLst>
            </p:cNvPr>
            <p:cNvSpPr txBox="1"/>
            <p:nvPr/>
          </p:nvSpPr>
          <p:spPr>
            <a:xfrm>
              <a:off x="4986456" y="3246838"/>
              <a:ext cx="2907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Increasing value of property 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Make it easier to sell the property 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11EF933-CE0C-4C47-8BEC-959B8AE93FFB}"/>
              </a:ext>
            </a:extLst>
          </p:cNvPr>
          <p:cNvGrpSpPr/>
          <p:nvPr/>
        </p:nvGrpSpPr>
        <p:grpSpPr>
          <a:xfrm>
            <a:off x="2994558" y="5223920"/>
            <a:ext cx="5389730" cy="693752"/>
            <a:chOff x="2828018" y="3146868"/>
            <a:chExt cx="5389730" cy="693752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5184D94-9DC3-428A-9756-D42713CF1322}"/>
                </a:ext>
              </a:extLst>
            </p:cNvPr>
            <p:cNvGrpSpPr/>
            <p:nvPr/>
          </p:nvGrpSpPr>
          <p:grpSpPr>
            <a:xfrm>
              <a:off x="2828018" y="3146868"/>
              <a:ext cx="5298832" cy="693752"/>
              <a:chOff x="3133472" y="1345013"/>
              <a:chExt cx="5803950" cy="693752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1BA97207-35D9-4C07-BFCC-9BC09FF877DC}"/>
                  </a:ext>
                </a:extLst>
              </p:cNvPr>
              <p:cNvSpPr/>
              <p:nvPr/>
            </p:nvSpPr>
            <p:spPr>
              <a:xfrm>
                <a:off x="5135066" y="1376763"/>
                <a:ext cx="3802356" cy="607955"/>
              </a:xfrm>
              <a:prstGeom prst="roundRect">
                <a:avLst/>
              </a:prstGeom>
              <a:solidFill>
                <a:srgbClr val="B8D76D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 algn="ctr"/>
                <a:endPara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Arrow: Pentagon 127">
                <a:extLst>
                  <a:ext uri="{FF2B5EF4-FFF2-40B4-BE49-F238E27FC236}">
                    <a16:creationId xmlns:a16="http://schemas.microsoft.com/office/drawing/2014/main" id="{2ED84A88-A873-4388-B291-38011202C48A}"/>
                  </a:ext>
                </a:extLst>
              </p:cNvPr>
              <p:cNvSpPr/>
              <p:nvPr/>
            </p:nvSpPr>
            <p:spPr>
              <a:xfrm>
                <a:off x="3460035" y="1384248"/>
                <a:ext cx="2122352" cy="600470"/>
              </a:xfrm>
              <a:prstGeom prst="homePlate">
                <a:avLst/>
              </a:prstGeom>
              <a:solidFill>
                <a:schemeClr val="bg1">
                  <a:alpha val="96000"/>
                </a:schemeClr>
              </a:solidFill>
              <a:ln w="3175">
                <a:solidFill>
                  <a:srgbClr val="B8D7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BEING GREEN</a:t>
                </a:r>
                <a:endParaRPr lang="en-GB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4F623B0E-78F8-4301-8ACA-221E63C27DC8}"/>
                  </a:ext>
                </a:extLst>
              </p:cNvPr>
              <p:cNvSpPr/>
              <p:nvPr/>
            </p:nvSpPr>
            <p:spPr>
              <a:xfrm>
                <a:off x="3133472" y="1345013"/>
                <a:ext cx="727513" cy="69375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D731606-8265-4FF7-BC07-5C6884AEA4C1}"/>
                </a:ext>
              </a:extLst>
            </p:cNvPr>
            <p:cNvSpPr txBox="1"/>
            <p:nvPr/>
          </p:nvSpPr>
          <p:spPr>
            <a:xfrm>
              <a:off x="5310368" y="3251762"/>
              <a:ext cx="2907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01613">
                <a:buFont typeface="Wingdings" panose="05000000000000000000" pitchFamily="2" charset="2"/>
                <a:buChar char="§"/>
                <a:tabLst>
                  <a:tab pos="179388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Reducing your carbon footprint</a:t>
              </a:r>
            </a:p>
            <a:p>
              <a:pPr marL="285750" indent="-201613">
                <a:buFont typeface="Wingdings" panose="05000000000000000000" pitchFamily="2" charset="2"/>
                <a:buChar char="§"/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Signalling “ I am green” </a:t>
              </a:r>
            </a:p>
          </p:txBody>
        </p:sp>
      </p:grp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79FE67-B815-405F-87CB-02754586EC4A}"/>
              </a:ext>
            </a:extLst>
          </p:cNvPr>
          <p:cNvSpPr/>
          <p:nvPr/>
        </p:nvSpPr>
        <p:spPr>
          <a:xfrm>
            <a:off x="4642181" y="1378845"/>
            <a:ext cx="3368447" cy="607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171450" algn="ctr" defTabSz="449263">
              <a:buFont typeface="Wingdings" panose="05000000000000000000" pitchFamily="2" charset="2"/>
              <a:buChar char="§"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E68C27B-66E3-4E6A-BAA5-93D28D2C9E99}"/>
              </a:ext>
            </a:extLst>
          </p:cNvPr>
          <p:cNvSpPr txBox="1"/>
          <p:nvPr/>
        </p:nvSpPr>
        <p:spPr>
          <a:xfrm>
            <a:off x="5228286" y="1456693"/>
            <a:ext cx="2827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Getting extended advice and turnkey solutions for home improvements</a:t>
            </a:r>
          </a:p>
          <a:p>
            <a:endParaRPr lang="en-GB" dirty="0"/>
          </a:p>
        </p:txBody>
      </p:sp>
      <p:pic>
        <p:nvPicPr>
          <p:cNvPr id="137" name="Graphic 136">
            <a:extLst>
              <a:ext uri="{FF2B5EF4-FFF2-40B4-BE49-F238E27FC236}">
                <a16:creationId xmlns:a16="http://schemas.microsoft.com/office/drawing/2014/main" id="{53055F2E-386F-47A3-B0B6-8F1BAFEF2D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08684" y="5390555"/>
            <a:ext cx="456670" cy="422420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73760AD6-AB5A-4470-AA5B-80131C3DB0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87534" y="4326594"/>
            <a:ext cx="492972" cy="503689"/>
          </a:xfrm>
          <a:prstGeom prst="rect">
            <a:avLst/>
          </a:prstGeom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97B8084-DF84-4F4E-9E54-4EF385B71366}"/>
              </a:ext>
            </a:extLst>
          </p:cNvPr>
          <p:cNvGrpSpPr/>
          <p:nvPr/>
        </p:nvGrpSpPr>
        <p:grpSpPr>
          <a:xfrm>
            <a:off x="626076" y="2355443"/>
            <a:ext cx="2280300" cy="2022241"/>
            <a:chOff x="253682" y="2211493"/>
            <a:chExt cx="2280300" cy="2022241"/>
          </a:xfrm>
        </p:grpSpPr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125B749B-4D6E-4DB9-96E9-342A7149D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 flipH="1">
              <a:off x="253682" y="2211493"/>
              <a:ext cx="2280300" cy="2022241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BF9359AC-E26B-4DD0-9F26-7A14C2EDD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767276" y="3313727"/>
              <a:ext cx="288746" cy="219474"/>
            </a:xfrm>
            <a:prstGeom prst="rect">
              <a:avLst/>
            </a:prstGeom>
          </p:spPr>
        </p:pic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8A77125D-A3CE-493E-83CE-1F7B55B3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98" y="245217"/>
            <a:ext cx="6347713" cy="880321"/>
          </a:xfrm>
        </p:spPr>
        <p:txBody>
          <a:bodyPr>
            <a:normAutofit/>
          </a:bodyPr>
          <a:lstStyle/>
          <a:p>
            <a:r>
              <a:rPr lang="en-GB" sz="1600" b="1" dirty="0">
                <a:ea typeface="MS Mincho"/>
              </a:rPr>
              <a:t>Underlying Business Case: </a:t>
            </a:r>
            <a:br>
              <a:rPr lang="en-GB" sz="1600" b="1" dirty="0">
                <a:ea typeface="MS Mincho"/>
              </a:rPr>
            </a:br>
            <a:r>
              <a:rPr lang="en-GB" sz="1600" b="1" dirty="0">
                <a:ea typeface="MS Mincho"/>
              </a:rPr>
              <a:t>Key Drivers for Customers</a:t>
            </a:r>
          </a:p>
        </p:txBody>
      </p:sp>
    </p:spTree>
    <p:extLst>
      <p:ext uri="{BB962C8B-B14F-4D97-AF65-F5344CB8AC3E}">
        <p14:creationId xmlns:p14="http://schemas.microsoft.com/office/powerpoint/2010/main" val="358018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2F6D5-89C8-420C-87E0-ADFE52B3E6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74AEA-3CB0-42F9-814D-4D4CC5F5C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Energy  Efficient Mortgages Initiative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FDAF-FDC2-4BDA-B4DD-B9C093B2E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D68956-C91E-4803-A425-82ED6046A0EC}"/>
              </a:ext>
            </a:extLst>
          </p:cNvPr>
          <p:cNvSpPr txBox="1">
            <a:spLocks/>
          </p:cNvSpPr>
          <p:nvPr/>
        </p:nvSpPr>
        <p:spPr>
          <a:xfrm>
            <a:off x="2591798" y="282804"/>
            <a:ext cx="6347713" cy="842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600" b="1" dirty="0">
                <a:ea typeface="MS Mincho"/>
              </a:rPr>
              <a:t>The Energy Efficient Mortgages Initiative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0D9CF5-26C7-43FA-9D3D-AA9E0B5E7D57}"/>
              </a:ext>
            </a:extLst>
          </p:cNvPr>
          <p:cNvSpPr/>
          <p:nvPr/>
        </p:nvSpPr>
        <p:spPr>
          <a:xfrm>
            <a:off x="393900" y="1609523"/>
            <a:ext cx="5285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Energy Efficient Mortgages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EEM) Initiative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is a pan-European private bank financing mechanism that aims to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stimulate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finance investment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in energy efficient buildings, energy saving renovations in order to secure a greener and more sustainable future for all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63525" lvl="1"/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AA07B-2FF4-4A04-BBFF-4B58619609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542" y="1526987"/>
            <a:ext cx="3259969" cy="907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E3670B-FD0C-4864-9899-CB78122BD06F}"/>
              </a:ext>
            </a:extLst>
          </p:cNvPr>
          <p:cNvSpPr/>
          <p:nvPr/>
        </p:nvSpPr>
        <p:spPr>
          <a:xfrm>
            <a:off x="393900" y="2464638"/>
            <a:ext cx="80980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/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9275" lvl="1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It is the concrete and tangible market response to the Action Plan on Sustainable Finance adopted by the European Commission. </a:t>
            </a:r>
          </a:p>
          <a:p>
            <a:pPr marL="263525" lvl="1"/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9275" lvl="1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Its ultimate objective is delivering a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standardised European framework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data collection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architecture for energy efficient mortgages.</a:t>
            </a:r>
          </a:p>
          <a:p>
            <a:pPr marL="549275" lvl="1" indent="-285750">
              <a:buFont typeface="Wingdings" panose="05000000000000000000" pitchFamily="2" charset="2"/>
              <a:buChar char="Ø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EEM Initiative consists of </a:t>
            </a:r>
            <a:r>
              <a:rPr lang="en-BE" sz="12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BE" sz="12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BE" sz="1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EU funded projects under the H2020 Programme: 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Energy Efficient Mortgages Action Plan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(EeMAP) Initiative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Energy Efficiency Data Portal &amp; Protocol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(EeDaPP) Initiative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Energy Efficient Mortgage Market Implementation Plan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BE" sz="12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BE" sz="12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lvl="1"/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B276CF-E785-446F-BE82-8D7D25C1ED5E}"/>
              </a:ext>
            </a:extLst>
          </p:cNvPr>
          <p:cNvSpPr/>
          <p:nvPr/>
        </p:nvSpPr>
        <p:spPr>
          <a:xfrm>
            <a:off x="1427356" y="5102466"/>
            <a:ext cx="2910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https://energyefficientmortgages.eu/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C428C13-6163-47F2-AE50-F5E482641789}"/>
              </a:ext>
            </a:extLst>
          </p:cNvPr>
          <p:cNvSpPr/>
          <p:nvPr/>
        </p:nvSpPr>
        <p:spPr>
          <a:xfrm>
            <a:off x="910628" y="5210054"/>
            <a:ext cx="503431" cy="1773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8D76D"/>
          </a:solidFill>
          <a:ln>
            <a:solidFill>
              <a:srgbClr val="B8D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B23C28-2D88-4AF3-B9EB-D5D244E718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542" y="5387412"/>
            <a:ext cx="3259970" cy="67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8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AF54102-F507-4DBC-81CB-2B52A314E8A0}"/>
              </a:ext>
            </a:extLst>
          </p:cNvPr>
          <p:cNvGrpSpPr/>
          <p:nvPr/>
        </p:nvGrpSpPr>
        <p:grpSpPr>
          <a:xfrm>
            <a:off x="393900" y="1667636"/>
            <a:ext cx="1033455" cy="520942"/>
            <a:chOff x="393900" y="1667636"/>
            <a:chExt cx="1033455" cy="520942"/>
          </a:xfrm>
        </p:grpSpPr>
        <p:sp>
          <p:nvSpPr>
            <p:cNvPr id="41" name="Rectangle: Top Corners Snipped 40">
              <a:extLst>
                <a:ext uri="{FF2B5EF4-FFF2-40B4-BE49-F238E27FC236}">
                  <a16:creationId xmlns:a16="http://schemas.microsoft.com/office/drawing/2014/main" id="{B468DDAD-F080-4A94-82D0-96620BF2C11D}"/>
                </a:ext>
              </a:extLst>
            </p:cNvPr>
            <p:cNvSpPr/>
            <p:nvPr/>
          </p:nvSpPr>
          <p:spPr>
            <a:xfrm rot="10800000">
              <a:off x="393900" y="1793609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Top Corners Snipped 26">
              <a:extLst>
                <a:ext uri="{FF2B5EF4-FFF2-40B4-BE49-F238E27FC236}">
                  <a16:creationId xmlns:a16="http://schemas.microsoft.com/office/drawing/2014/main" id="{00B94797-88EE-48CD-B25E-B45EDD71FCCD}"/>
                </a:ext>
              </a:extLst>
            </p:cNvPr>
            <p:cNvSpPr/>
            <p:nvPr/>
          </p:nvSpPr>
          <p:spPr>
            <a:xfrm>
              <a:off x="393900" y="1667636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61D88F-885D-4814-9EAA-AB6B4B7A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ea typeface="MS Mincho"/>
              </a:rPr>
              <a:t>Energy Efficient Mortgages Pilot Scheme </a:t>
            </a:r>
            <a:endParaRPr lang="en-GB" sz="1600" b="1" dirty="0">
              <a:solidFill>
                <a:srgbClr val="C00000"/>
              </a:solidFill>
              <a:ea typeface="MS Minch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303B-9521-4A98-8315-7CC88A58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F77E-313B-4034-93A9-071EF62A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6</a:t>
            </a:fld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C843AC-0A1F-426C-83E0-B2BE42426727}"/>
              </a:ext>
            </a:extLst>
          </p:cNvPr>
          <p:cNvCxnSpPr>
            <a:cxnSpLocks/>
          </p:cNvCxnSpPr>
          <p:nvPr/>
        </p:nvCxnSpPr>
        <p:spPr>
          <a:xfrm>
            <a:off x="2865836" y="2208976"/>
            <a:ext cx="0" cy="250185"/>
          </a:xfrm>
          <a:prstGeom prst="straightConnector1">
            <a:avLst/>
          </a:prstGeom>
          <a:ln>
            <a:solidFill>
              <a:srgbClr val="C1D6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FA8C0E-1202-40B1-844D-DE3D35DF7704}"/>
              </a:ext>
            </a:extLst>
          </p:cNvPr>
          <p:cNvSpPr txBox="1"/>
          <p:nvPr/>
        </p:nvSpPr>
        <p:spPr>
          <a:xfrm>
            <a:off x="320831" y="2653912"/>
            <a:ext cx="42291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Lending Institutions: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committed to testing the implementation of the final energy efficient mortgages framework into their existing product lines and processes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92B7F-78B0-4730-A704-BEA8C9AB5AD1}"/>
              </a:ext>
            </a:extLst>
          </p:cNvPr>
          <p:cNvSpPr txBox="1"/>
          <p:nvPr/>
        </p:nvSpPr>
        <p:spPr>
          <a:xfrm>
            <a:off x="1427355" y="1578079"/>
            <a:ext cx="7214289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In June 2018, after engaging in a market consultation period, including a series of national roundtable events with banks, building energy performance experts, property valuers and utilities, the EEM Initiative launched the:</a:t>
            </a:r>
          </a:p>
          <a:p>
            <a:pPr marL="266700" lvl="1"/>
            <a:r>
              <a:rPr lang="en-GB" sz="1100" b="1" u="sng" dirty="0">
                <a:latin typeface="Calibri" panose="020F0502020204030204" pitchFamily="34" charset="0"/>
                <a:cs typeface="Calibri" panose="020F0502020204030204" pitchFamily="34" charset="0"/>
              </a:rPr>
              <a:t>Energy Efficient Mortgages Pilot scheme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FB7A67-3441-47AF-8291-1B6A1D5075C4}"/>
              </a:ext>
            </a:extLst>
          </p:cNvPr>
          <p:cNvSpPr txBox="1"/>
          <p:nvPr/>
        </p:nvSpPr>
        <p:spPr>
          <a:xfrm>
            <a:off x="502355" y="1794553"/>
            <a:ext cx="97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Milestone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08A65-97F5-48AD-AE4B-133B5F173277}"/>
              </a:ext>
            </a:extLst>
          </p:cNvPr>
          <p:cNvSpPr txBox="1"/>
          <p:nvPr/>
        </p:nvSpPr>
        <p:spPr>
          <a:xfrm>
            <a:off x="317621" y="3263023"/>
            <a:ext cx="4229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Supporting organisations: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committed to provide technical support and energy efficiency expertise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C1D916-C3C0-4908-A66B-1FDDBAAB089B}"/>
              </a:ext>
            </a:extLst>
          </p:cNvPr>
          <p:cNvSpPr txBox="1"/>
          <p:nvPr/>
        </p:nvSpPr>
        <p:spPr>
          <a:xfrm>
            <a:off x="335894" y="3702857"/>
            <a:ext cx="4210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Advisory Council: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committed to facilitate dialogue between policymakers and stakeholders from the financing and banking communities property and construction sectors at local, European and global levels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E230F-798F-45A6-A019-F7FEB01CD48C}"/>
              </a:ext>
            </a:extLst>
          </p:cNvPr>
          <p:cNvSpPr txBox="1"/>
          <p:nvPr/>
        </p:nvSpPr>
        <p:spPr>
          <a:xfrm>
            <a:off x="1704980" y="2287379"/>
            <a:ext cx="103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>
                <a:latin typeface="Calibri" panose="020F0502020204030204" pitchFamily="34" charset="0"/>
                <a:cs typeface="Calibri" panose="020F0502020204030204" pitchFamily="34" charset="0"/>
              </a:rPr>
              <a:t>Composed of: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4CFED0-808B-49DE-8A63-23AD6A7EDBF5}"/>
              </a:ext>
            </a:extLst>
          </p:cNvPr>
          <p:cNvSpPr txBox="1"/>
          <p:nvPr/>
        </p:nvSpPr>
        <p:spPr>
          <a:xfrm>
            <a:off x="1480027" y="4848053"/>
            <a:ext cx="37804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National Market Hubs: 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achieve coordination at national level and ensure market consensus and implementation. </a:t>
            </a: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Workstreams: </a:t>
            </a:r>
          </a:p>
          <a:p>
            <a:pPr marL="447675" lvl="1" indent="-180975">
              <a:buFont typeface="+mj-lt"/>
              <a:buAutoNum type="arabicPeriod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Product </a:t>
            </a:r>
          </a:p>
          <a:p>
            <a:pPr marL="447675" lvl="1" indent="-180975">
              <a:buFont typeface="+mj-lt"/>
              <a:buAutoNum type="arabicPeriod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marL="447675" lvl="1" indent="-180975">
              <a:buFont typeface="+mj-lt"/>
              <a:buAutoNum type="arabicPeriod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Partnerships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A0415F-1813-49E5-9E03-15636DD9D464}"/>
              </a:ext>
            </a:extLst>
          </p:cNvPr>
          <p:cNvGrpSpPr/>
          <p:nvPr/>
        </p:nvGrpSpPr>
        <p:grpSpPr>
          <a:xfrm>
            <a:off x="393900" y="4854769"/>
            <a:ext cx="1033455" cy="520942"/>
            <a:chOff x="393900" y="1667636"/>
            <a:chExt cx="1033455" cy="520942"/>
          </a:xfrm>
        </p:grpSpPr>
        <p:sp>
          <p:nvSpPr>
            <p:cNvPr id="49" name="Rectangle: Top Corners Snipped 48">
              <a:extLst>
                <a:ext uri="{FF2B5EF4-FFF2-40B4-BE49-F238E27FC236}">
                  <a16:creationId xmlns:a16="http://schemas.microsoft.com/office/drawing/2014/main" id="{813CD6F2-151D-4F88-8389-9DB8E350D9F0}"/>
                </a:ext>
              </a:extLst>
            </p:cNvPr>
            <p:cNvSpPr/>
            <p:nvPr/>
          </p:nvSpPr>
          <p:spPr>
            <a:xfrm rot="10800000">
              <a:off x="393900" y="1793609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: Top Corners Snipped 50">
              <a:extLst>
                <a:ext uri="{FF2B5EF4-FFF2-40B4-BE49-F238E27FC236}">
                  <a16:creationId xmlns:a16="http://schemas.microsoft.com/office/drawing/2014/main" id="{44626BF2-BC77-4CEA-9A10-32FB530ECE60}"/>
                </a:ext>
              </a:extLst>
            </p:cNvPr>
            <p:cNvSpPr/>
            <p:nvPr/>
          </p:nvSpPr>
          <p:spPr>
            <a:xfrm>
              <a:off x="393900" y="1667636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84BABE9-FD0E-45DB-8D58-99B27E938028}"/>
              </a:ext>
            </a:extLst>
          </p:cNvPr>
          <p:cNvSpPr txBox="1"/>
          <p:nvPr/>
        </p:nvSpPr>
        <p:spPr>
          <a:xfrm>
            <a:off x="390283" y="4952458"/>
            <a:ext cx="103707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Structured in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D77718-81A4-45C7-A081-0A2D8E235263}"/>
              </a:ext>
            </a:extLst>
          </p:cNvPr>
          <p:cNvGrpSpPr/>
          <p:nvPr/>
        </p:nvGrpSpPr>
        <p:grpSpPr>
          <a:xfrm>
            <a:off x="4676390" y="3326682"/>
            <a:ext cx="1033455" cy="520942"/>
            <a:chOff x="393900" y="1667636"/>
            <a:chExt cx="1033455" cy="520942"/>
          </a:xfrm>
        </p:grpSpPr>
        <p:sp>
          <p:nvSpPr>
            <p:cNvPr id="24" name="Rectangle: Top Corners Snipped 23">
              <a:extLst>
                <a:ext uri="{FF2B5EF4-FFF2-40B4-BE49-F238E27FC236}">
                  <a16:creationId xmlns:a16="http://schemas.microsoft.com/office/drawing/2014/main" id="{3EA8E305-5477-454F-8517-8613685B9767}"/>
                </a:ext>
              </a:extLst>
            </p:cNvPr>
            <p:cNvSpPr/>
            <p:nvPr/>
          </p:nvSpPr>
          <p:spPr>
            <a:xfrm rot="10800000">
              <a:off x="393900" y="1793609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Top Corners Snipped 24">
              <a:extLst>
                <a:ext uri="{FF2B5EF4-FFF2-40B4-BE49-F238E27FC236}">
                  <a16:creationId xmlns:a16="http://schemas.microsoft.com/office/drawing/2014/main" id="{2EA0E3F6-9B6A-40CD-86BC-9181F76B8B8F}"/>
                </a:ext>
              </a:extLst>
            </p:cNvPr>
            <p:cNvSpPr/>
            <p:nvPr/>
          </p:nvSpPr>
          <p:spPr>
            <a:xfrm>
              <a:off x="393900" y="1667636"/>
              <a:ext cx="1033455" cy="394969"/>
            </a:xfrm>
            <a:prstGeom prst="snip2SameRect">
              <a:avLst/>
            </a:prstGeom>
            <a:solidFill>
              <a:srgbClr val="B8D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9E0ABED-CCE1-40CD-A34F-4F84EAC59E15}"/>
              </a:ext>
            </a:extLst>
          </p:cNvPr>
          <p:cNvSpPr txBox="1"/>
          <p:nvPr/>
        </p:nvSpPr>
        <p:spPr>
          <a:xfrm>
            <a:off x="4796719" y="3439732"/>
            <a:ext cx="97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Mandate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1289625-CEC7-4E5B-BD4D-DBE13B30E1E4}"/>
              </a:ext>
            </a:extLst>
          </p:cNvPr>
          <p:cNvSpPr/>
          <p:nvPr/>
        </p:nvSpPr>
        <p:spPr>
          <a:xfrm>
            <a:off x="4362450" y="2548989"/>
            <a:ext cx="231576" cy="2232970"/>
          </a:xfrm>
          <a:prstGeom prst="rightBrace">
            <a:avLst/>
          </a:prstGeom>
          <a:ln>
            <a:solidFill>
              <a:srgbClr val="C1D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1759F9-6BD6-4282-90AD-5CE6A7C7DF07}"/>
              </a:ext>
            </a:extLst>
          </p:cNvPr>
          <p:cNvSpPr txBox="1"/>
          <p:nvPr/>
        </p:nvSpPr>
        <p:spPr>
          <a:xfrm>
            <a:off x="5820843" y="5341664"/>
            <a:ext cx="3051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latin typeface="Calibri" panose="020F0502020204030204" pitchFamily="34" charset="0"/>
                <a:cs typeface="Calibri" panose="020F0502020204030204" pitchFamily="34" charset="0"/>
              </a:rPr>
              <a:t>Source:  Energy Efficient Mortgages Initiative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BA6CC-010E-4D30-A392-90D989FF5D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390" y="2158573"/>
            <a:ext cx="3211180" cy="2935936"/>
          </a:xfrm>
          <a:prstGeom prst="rect">
            <a:avLst/>
          </a:prstGeom>
        </p:spPr>
      </p:pic>
      <p:sp>
        <p:nvSpPr>
          <p:cNvPr id="29" name="Date Placeholder 2">
            <a:extLst>
              <a:ext uri="{FF2B5EF4-FFF2-40B4-BE49-F238E27FC236}">
                <a16:creationId xmlns:a16="http://schemas.microsoft.com/office/drawing/2014/main" id="{CD14B9C4-D5C3-4C13-A6A9-C644C8C60772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1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54B45D2-E093-42C8-958A-208E51986D20}"/>
              </a:ext>
            </a:extLst>
          </p:cNvPr>
          <p:cNvSpPr/>
          <p:nvPr/>
        </p:nvSpPr>
        <p:spPr>
          <a:xfrm>
            <a:off x="5117676" y="1707677"/>
            <a:ext cx="2736372" cy="443948"/>
          </a:xfrm>
          <a:prstGeom prst="roundRect">
            <a:avLst/>
          </a:prstGeom>
          <a:solidFill>
            <a:srgbClr val="376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9EC8766-EBF4-4411-9BF5-EB0BD4511BD4}"/>
              </a:ext>
            </a:extLst>
          </p:cNvPr>
          <p:cNvSpPr/>
          <p:nvPr/>
        </p:nvSpPr>
        <p:spPr>
          <a:xfrm>
            <a:off x="340203" y="1726546"/>
            <a:ext cx="2736372" cy="443948"/>
          </a:xfrm>
          <a:prstGeom prst="roundRect">
            <a:avLst/>
          </a:prstGeom>
          <a:solidFill>
            <a:srgbClr val="376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1D88F-885D-4814-9EAA-AB6B4B7A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ea typeface="MS Mincho"/>
              </a:rPr>
              <a:t>Energy Efficient Mortgages Pilot Scheme: </a:t>
            </a:r>
            <a:br>
              <a:rPr lang="en-GB" sz="1600" b="1" dirty="0">
                <a:ea typeface="MS Mincho"/>
              </a:rPr>
            </a:br>
            <a:r>
              <a:rPr lang="en-GB" sz="1600" b="1" dirty="0">
                <a:ea typeface="MS Mincho"/>
              </a:rPr>
              <a:t>Achievements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303B-9521-4A98-8315-7CC88A58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F77E-313B-4034-93A9-071EF62A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7</a:t>
            </a:fld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236E50-FE3F-4C09-B73A-D5263261C9D0}"/>
              </a:ext>
            </a:extLst>
          </p:cNvPr>
          <p:cNvSpPr txBox="1"/>
          <p:nvPr/>
        </p:nvSpPr>
        <p:spPr>
          <a:xfrm>
            <a:off x="393900" y="1794631"/>
            <a:ext cx="26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DDF75D-99D9-4D2F-B066-202FB5B70A03}"/>
              </a:ext>
            </a:extLst>
          </p:cNvPr>
          <p:cNvSpPr txBox="1"/>
          <p:nvPr/>
        </p:nvSpPr>
        <p:spPr>
          <a:xfrm>
            <a:off x="5117677" y="1775762"/>
            <a:ext cx="273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6FE9BE-9AC6-4C83-BA7E-50F586324427}"/>
              </a:ext>
            </a:extLst>
          </p:cNvPr>
          <p:cNvSpPr txBox="1"/>
          <p:nvPr/>
        </p:nvSpPr>
        <p:spPr>
          <a:xfrm>
            <a:off x="201878" y="3011593"/>
            <a:ext cx="3822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In December 2018, a common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definition of energy efficient mortgage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was announced: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0AEDFD-1216-4B86-986B-35BF37EE53EB}"/>
              </a:ext>
            </a:extLst>
          </p:cNvPr>
          <p:cNvSpPr/>
          <p:nvPr/>
        </p:nvSpPr>
        <p:spPr>
          <a:xfrm>
            <a:off x="254058" y="3577829"/>
            <a:ext cx="3718280" cy="1533433"/>
          </a:xfrm>
          <a:prstGeom prst="rect">
            <a:avLst/>
          </a:prstGeom>
          <a:ln>
            <a:solidFill>
              <a:srgbClr val="C1D671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582545" algn="l"/>
              </a:tabLst>
            </a:pPr>
            <a:r>
              <a:rPr lang="en-IE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EEMs are intended to finance the purchase/construction and/or renovation of both residential (single family &amp; multi-family) and commercial buildings where there is evidence of: (1) energy performance</a:t>
            </a:r>
            <a:r>
              <a:rPr lang="en-IE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meets or exceeds relevant market best practice standards in line with current EU legislative requirements and/or (2) an improvement in energy performance of at least 30%.  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https://eemap.energyefficientmortgages.eu/eem-definition/</a:t>
            </a:r>
            <a:endParaRPr lang="en-GB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38E791-2EE2-4C07-BA7C-5442917F8F77}"/>
              </a:ext>
            </a:extLst>
          </p:cNvPr>
          <p:cNvSpPr txBox="1"/>
          <p:nvPr/>
        </p:nvSpPr>
        <p:spPr>
          <a:xfrm>
            <a:off x="340193" y="2399850"/>
            <a:ext cx="2736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EEM Definition</a:t>
            </a:r>
          </a:p>
        </p:txBody>
      </p:sp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96AC94BD-17FF-4BF6-A926-03E65F1B1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9303" y="2874638"/>
            <a:ext cx="4854697" cy="32958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6B7C29-99F6-437A-8845-3156F0D28EB6}"/>
              </a:ext>
            </a:extLst>
          </p:cNvPr>
          <p:cNvSpPr txBox="1"/>
          <p:nvPr/>
        </p:nvSpPr>
        <p:spPr>
          <a:xfrm>
            <a:off x="5117676" y="2446340"/>
            <a:ext cx="29853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EeDaPP Master Template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4B6EDB-6DEE-45AB-A210-F1897783BE46}"/>
              </a:ext>
            </a:extLst>
          </p:cNvPr>
          <p:cNvSpPr/>
          <p:nvPr/>
        </p:nvSpPr>
        <p:spPr>
          <a:xfrm>
            <a:off x="282634" y="1627679"/>
            <a:ext cx="317441" cy="338554"/>
          </a:xfrm>
          <a:prstGeom prst="ellipse">
            <a:avLst/>
          </a:prstGeom>
          <a:solidFill>
            <a:srgbClr val="C1D671"/>
          </a:solidFill>
          <a:ln>
            <a:solidFill>
              <a:srgbClr val="C1D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2861821-90D4-48AC-932A-D3480B85B891}"/>
              </a:ext>
            </a:extLst>
          </p:cNvPr>
          <p:cNvSpPr/>
          <p:nvPr/>
        </p:nvSpPr>
        <p:spPr>
          <a:xfrm>
            <a:off x="5051001" y="1634434"/>
            <a:ext cx="317441" cy="338554"/>
          </a:xfrm>
          <a:prstGeom prst="ellipse">
            <a:avLst/>
          </a:prstGeom>
          <a:solidFill>
            <a:srgbClr val="C1D671"/>
          </a:solidFill>
          <a:ln>
            <a:solidFill>
              <a:srgbClr val="C1D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268D6C1D-3810-4B7D-B802-666AD578F43C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5772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D88F-885D-4814-9EAA-AB6B4B7A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ea typeface="MS Mincho"/>
              </a:rPr>
              <a:t>Energy Efficient Mortgages Pilot Scheme: </a:t>
            </a:r>
            <a:br>
              <a:rPr lang="en-GB" sz="1600" b="1" dirty="0">
                <a:ea typeface="MS Mincho"/>
              </a:rPr>
            </a:br>
            <a:r>
              <a:rPr lang="en-GB" sz="1600" b="1" dirty="0">
                <a:ea typeface="MS Mincho"/>
              </a:rPr>
              <a:t>Achievements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303B-9521-4A98-8315-7CC88A58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F77E-313B-4034-93A9-071EF62A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8</a:t>
            </a:fld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BD9DA6-369E-4ADF-BE45-8218937C96FC}"/>
              </a:ext>
            </a:extLst>
          </p:cNvPr>
          <p:cNvSpPr txBox="1"/>
          <p:nvPr/>
        </p:nvSpPr>
        <p:spPr>
          <a:xfrm>
            <a:off x="3526240" y="1657080"/>
            <a:ext cx="4255685" cy="8156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Advisory Council solutions and institutional support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EIB / EeMAP Financing Scheme</a:t>
            </a: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6139DA-ED21-46F4-8676-F0B1B3889829}"/>
              </a:ext>
            </a:extLst>
          </p:cNvPr>
          <p:cNvSpPr/>
          <p:nvPr/>
        </p:nvSpPr>
        <p:spPr>
          <a:xfrm>
            <a:off x="490970" y="1689022"/>
            <a:ext cx="2736372" cy="443948"/>
          </a:xfrm>
          <a:prstGeom prst="roundRect">
            <a:avLst/>
          </a:prstGeom>
          <a:solidFill>
            <a:srgbClr val="376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E6FBB7-B546-4D69-9B43-EE384F6B680A}"/>
              </a:ext>
            </a:extLst>
          </p:cNvPr>
          <p:cNvSpPr txBox="1"/>
          <p:nvPr/>
        </p:nvSpPr>
        <p:spPr>
          <a:xfrm>
            <a:off x="490971" y="1757107"/>
            <a:ext cx="273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B6947B-EB29-448F-9678-BB951A5C35B4}"/>
              </a:ext>
            </a:extLst>
          </p:cNvPr>
          <p:cNvSpPr/>
          <p:nvPr/>
        </p:nvSpPr>
        <p:spPr>
          <a:xfrm>
            <a:off x="424295" y="1615779"/>
            <a:ext cx="317441" cy="338554"/>
          </a:xfrm>
          <a:prstGeom prst="ellipse">
            <a:avLst/>
          </a:prstGeom>
          <a:solidFill>
            <a:srgbClr val="C1D671"/>
          </a:solidFill>
          <a:ln>
            <a:solidFill>
              <a:srgbClr val="C1D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60A927-EA67-43E5-83B6-B1568B479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70" y="2201055"/>
            <a:ext cx="8278599" cy="3579439"/>
          </a:xfrm>
          <a:prstGeom prst="rect">
            <a:avLst/>
          </a:prstGeom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6EAF016-2645-4C71-946F-F18D53798D4A}"/>
              </a:ext>
            </a:extLst>
          </p:cNvPr>
          <p:cNvSpPr txBox="1">
            <a:spLocks/>
          </p:cNvSpPr>
          <p:nvPr/>
        </p:nvSpPr>
        <p:spPr>
          <a:xfrm>
            <a:off x="393900" y="6333462"/>
            <a:ext cx="10334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5806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D88F-885D-4814-9EAA-AB6B4B7A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ea typeface="MS Mincho"/>
              </a:rPr>
              <a:t>Energy Efficient Mortgages Pilot Scheme: </a:t>
            </a:r>
            <a:br>
              <a:rPr lang="en-GB" sz="1600" b="1" dirty="0">
                <a:ea typeface="MS Mincho"/>
              </a:rPr>
            </a:br>
            <a:r>
              <a:rPr lang="en-GB" sz="1600" b="1" dirty="0">
                <a:ea typeface="MS Mincho"/>
              </a:rPr>
              <a:t>Achievements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303B-9521-4A98-8315-7CC88A58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Energy  Efficient Mortgages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F77E-313B-4034-93A9-071EF62A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1272-8758-48A8-9A1D-54A1CB858F35}" type="slidenum">
              <a:rPr lang="en-GB" smtClean="0"/>
              <a:t>9</a:t>
            </a:fld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BD9DA6-369E-4ADF-BE45-8218937C96FC}"/>
              </a:ext>
            </a:extLst>
          </p:cNvPr>
          <p:cNvSpPr txBox="1"/>
          <p:nvPr/>
        </p:nvSpPr>
        <p:spPr>
          <a:xfrm>
            <a:off x="3526240" y="1657080"/>
            <a:ext cx="425568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6139DA-ED21-46F4-8676-F0B1B3889829}"/>
              </a:ext>
            </a:extLst>
          </p:cNvPr>
          <p:cNvSpPr/>
          <p:nvPr/>
        </p:nvSpPr>
        <p:spPr>
          <a:xfrm>
            <a:off x="490970" y="1689022"/>
            <a:ext cx="2736372" cy="443948"/>
          </a:xfrm>
          <a:prstGeom prst="roundRect">
            <a:avLst/>
          </a:prstGeom>
          <a:solidFill>
            <a:srgbClr val="376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E6FBB7-B546-4D69-9B43-EE384F6B680A}"/>
              </a:ext>
            </a:extLst>
          </p:cNvPr>
          <p:cNvSpPr txBox="1"/>
          <p:nvPr/>
        </p:nvSpPr>
        <p:spPr>
          <a:xfrm>
            <a:off x="490971" y="1757107"/>
            <a:ext cx="273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ANALYSIS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B6947B-EB29-448F-9678-BB951A5C35B4}"/>
              </a:ext>
            </a:extLst>
          </p:cNvPr>
          <p:cNvSpPr/>
          <p:nvPr/>
        </p:nvSpPr>
        <p:spPr>
          <a:xfrm>
            <a:off x="424295" y="1615779"/>
            <a:ext cx="317441" cy="338554"/>
          </a:xfrm>
          <a:prstGeom prst="ellipse">
            <a:avLst/>
          </a:prstGeom>
          <a:solidFill>
            <a:srgbClr val="C1D671"/>
          </a:solidFill>
          <a:ln>
            <a:solidFill>
              <a:srgbClr val="C1D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6EAF016-2645-4C71-946F-F18D53798D4A}"/>
              </a:ext>
            </a:extLst>
          </p:cNvPr>
          <p:cNvSpPr txBox="1">
            <a:spLocks/>
          </p:cNvSpPr>
          <p:nvPr/>
        </p:nvSpPr>
        <p:spPr>
          <a:xfrm>
            <a:off x="393900" y="6411310"/>
            <a:ext cx="1033456" cy="2872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2021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9AD22F-7DDD-4788-AEBF-D4C1965A7167}"/>
              </a:ext>
            </a:extLst>
          </p:cNvPr>
          <p:cNvSpPr/>
          <p:nvPr/>
        </p:nvSpPr>
        <p:spPr>
          <a:xfrm>
            <a:off x="741736" y="2577968"/>
            <a:ext cx="550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econometric analyses carried out within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EeDaPP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proves the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existance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of a negative correlation between asset’ s energy performance and credit risk: the «greener» the asset, the lower the credit risk </a:t>
            </a:r>
            <a:b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 negative correlation between PD &amp; EE (A-rated dwellings) exists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Degree of Energy Efficiency matter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127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8163</TotalTime>
  <Words>2251</Words>
  <Application>Microsoft Office PowerPoint</Application>
  <PresentationFormat>On-screen Show (4:3)</PresentationFormat>
  <Paragraphs>387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MS Mincho</vt:lpstr>
      <vt:lpstr>Times New Roman</vt:lpstr>
      <vt:lpstr>Trebuchet MS</vt:lpstr>
      <vt:lpstr>Wingdings</vt:lpstr>
      <vt:lpstr>Wingdings 3</vt:lpstr>
      <vt:lpstr>Facet</vt:lpstr>
      <vt:lpstr>PowerPoint Presentation</vt:lpstr>
      <vt:lpstr>Bring Energy Efficiency to the EU buildings stock:   Banks can Play a Game Changing Role</vt:lpstr>
      <vt:lpstr>Underlying Business Case:  Key Drivers for Banks</vt:lpstr>
      <vt:lpstr>Underlying Business Case:  Key Drivers for Customers</vt:lpstr>
      <vt:lpstr>PowerPoint Presentation</vt:lpstr>
      <vt:lpstr>Energy Efficient Mortgages Pilot Scheme </vt:lpstr>
      <vt:lpstr>Energy Efficient Mortgages Pilot Scheme:  Achievements</vt:lpstr>
      <vt:lpstr>Energy Efficient Mortgages Pilot Scheme:  Achievements</vt:lpstr>
      <vt:lpstr>Energy Efficient Mortgages Pilot Scheme:  Achievements</vt:lpstr>
      <vt:lpstr>PowerPoint Presentation</vt:lpstr>
      <vt:lpstr>PowerPoint Presentation</vt:lpstr>
      <vt:lpstr>Energy Efficient Mortgages Initiative:  Next Steps and Goals  </vt:lpstr>
      <vt:lpstr>Energy Efficient Mortgages Initiative and the national hubs  </vt:lpstr>
      <vt:lpstr>Energy Efficient Mortgages Initiative and the consumer research</vt:lpstr>
      <vt:lpstr>Energy Efficient Mortgages Initiative: EEM Label</vt:lpstr>
      <vt:lpstr>The Energy Efficient Mortgage Label Launch</vt:lpstr>
      <vt:lpstr>EEM Label in numbers and the self-certification process  </vt:lpstr>
      <vt:lpstr>PowerPoint Presentation</vt:lpstr>
      <vt:lpstr>PowerPoint Presentation</vt:lpstr>
      <vt:lpstr>EEMI – EeDaPP Master Template and EEM Label </vt:lpstr>
      <vt:lpstr>Home, ‘Expensive’ Home</vt:lpstr>
      <vt:lpstr>‘Heat or Eat’ Dilemma</vt:lpstr>
      <vt:lpstr>Owners or Tenants</vt:lpstr>
      <vt:lpstr>Houses with History</vt:lpstr>
      <vt:lpstr>Energy Efficiency Savings – Danish 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Luise Andersen</dc:creator>
  <cp:lastModifiedBy>TOUGERON Celine (CINEA)</cp:lastModifiedBy>
  <cp:revision>927</cp:revision>
  <cp:lastPrinted>2019-08-29T14:25:24Z</cp:lastPrinted>
  <dcterms:created xsi:type="dcterms:W3CDTF">2017-05-15T13:30:15Z</dcterms:created>
  <dcterms:modified xsi:type="dcterms:W3CDTF">2021-05-18T08:24:51Z</dcterms:modified>
</cp:coreProperties>
</file>