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1B5D69-D92E-4093-91C5-70C27F42AE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F80BBDF-5A48-4CFE-A83D-CD75547E5F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D3684AD-6B60-4541-99CF-24BF7F14B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126C-3A10-4AD2-94B8-B24FB4FB2410}" type="datetimeFigureOut">
              <a:rPr lang="nl-BE" smtClean="0"/>
              <a:t>7/06/2021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188A9C8-AA9C-4782-B473-C39A2F6FF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D1EC336-0CC1-4CBA-848E-8466A9F6D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4B78C-026D-426F-8E0D-A7AFC0761C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9728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49961E-B802-4A81-B4EF-A9260DF56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3E89325-3746-4D66-AD16-EC95B386E9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DAF6981-8BE6-4D1B-B2E1-13A027788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126C-3A10-4AD2-94B8-B24FB4FB2410}" type="datetimeFigureOut">
              <a:rPr lang="nl-BE" smtClean="0"/>
              <a:t>7/06/2021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4881EDB-1781-4536-B6E6-8FCC87DFA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808A237-949C-4D52-877A-630DF4867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4B78C-026D-426F-8E0D-A7AFC0761C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78368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B8650792-FFD4-44F7-982E-79C138B50D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0BD03AE-EA07-4274-A72B-A190698442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C4B69F-9763-40BD-BFDE-525F61FED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126C-3A10-4AD2-94B8-B24FB4FB2410}" type="datetimeFigureOut">
              <a:rPr lang="nl-BE" smtClean="0"/>
              <a:t>7/06/2021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470A622-DCF2-4A79-A848-32B9ACFA6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4790F70-88D0-4F42-87A8-B8EE348BD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4B78C-026D-426F-8E0D-A7AFC0761C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79029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842C29-6381-4ECE-A13A-C0CA0DA3F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49FBB7-D9BD-4467-A5E7-81831A01F7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6EA6F2A-F02A-4C83-867A-13AEA3CDD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126C-3A10-4AD2-94B8-B24FB4FB2410}" type="datetimeFigureOut">
              <a:rPr lang="nl-BE" smtClean="0"/>
              <a:t>7/06/2021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27DC060-EBF3-4639-998B-0386E6D5A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56E3CEE-FF44-431C-9390-58BD68A47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4B78C-026D-426F-8E0D-A7AFC0761C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56800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2792B8-C780-49DD-86A7-3FC941123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7C99BF2-F95F-4B96-8C36-6A4D32E697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1A31775-3DB8-44AC-9C7A-E9FA44D2F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126C-3A10-4AD2-94B8-B24FB4FB2410}" type="datetimeFigureOut">
              <a:rPr lang="nl-BE" smtClean="0"/>
              <a:t>7/06/2021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0106226-DC76-4CA0-A84F-61A79A699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C594C45-4B66-48AA-835F-4207B3C1C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4B78C-026D-426F-8E0D-A7AFC0761C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64828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1E6E5E-6BD1-48C9-9948-66FFE5ACD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080996-2AD6-4C8A-B029-7C5EA0E3BD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528B4FD-A806-403C-A0FD-F3DBC01B1F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A5AC051-3D36-4453-AC30-4EE92A1EE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126C-3A10-4AD2-94B8-B24FB4FB2410}" type="datetimeFigureOut">
              <a:rPr lang="nl-BE" smtClean="0"/>
              <a:t>7/06/2021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1B7718D-D4C2-4CA7-B00B-A3A2239AF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5522FF6-9388-4711-A38E-9BE8785A4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4B78C-026D-426F-8E0D-A7AFC0761C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68057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5913CC-5B24-4720-8D61-B8F85C31E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0AC70A2-8089-4961-81C0-D2335FAA22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7343D4A-4532-486A-B82C-8477806EC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F8A4557-AE54-40A5-8F1A-0EA2013749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C6745B6-0B2B-47C7-BEAD-AB69566750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7FC0340-8CED-4F7B-85B9-1CFBC0E71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126C-3A10-4AD2-94B8-B24FB4FB2410}" type="datetimeFigureOut">
              <a:rPr lang="nl-BE" smtClean="0"/>
              <a:t>7/06/2021</a:t>
            </a:fld>
            <a:endParaRPr lang="nl-BE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31CDBA7-5381-4A3D-8F89-F466D198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68A8340-9C10-4E5C-885A-E47E7ED35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4B78C-026D-426F-8E0D-A7AFC0761C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67635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F643E2-436A-4E92-BCFF-1064ED688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77D5C41-C13E-49CE-AED5-AA7D2D0AC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126C-3A10-4AD2-94B8-B24FB4FB2410}" type="datetimeFigureOut">
              <a:rPr lang="nl-BE" smtClean="0"/>
              <a:t>7/06/2021</a:t>
            </a:fld>
            <a:endParaRPr lang="nl-BE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DF4155B-A26D-45D0-8A11-2E77C38AA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EB66ADD-F468-4881-A399-32B3FE47A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4B78C-026D-426F-8E0D-A7AFC0761C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47143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79FA33B-77C7-48B9-A48B-D22C85550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126C-3A10-4AD2-94B8-B24FB4FB2410}" type="datetimeFigureOut">
              <a:rPr lang="nl-BE" smtClean="0"/>
              <a:t>7/06/2021</a:t>
            </a:fld>
            <a:endParaRPr lang="nl-BE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F187B70-B2F7-40A5-9DB5-26F0F447B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E46A1F8-E21C-41A5-8566-1BFA15067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4B78C-026D-426F-8E0D-A7AFC0761C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40662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2C6B61-C89C-4F5E-9523-A16EBB816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737330-1CAD-4984-847A-705B573594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C0769A7-F7BA-4BBB-A42C-5D20C24B51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A378B03-73B8-4E5E-A00B-DE1DB6B93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126C-3A10-4AD2-94B8-B24FB4FB2410}" type="datetimeFigureOut">
              <a:rPr lang="nl-BE" smtClean="0"/>
              <a:t>7/06/2021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BD9A3D4-9896-4EFB-BC83-7B642C114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F1F286A-30F0-4F75-92D3-5B660E3EB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4B78C-026D-426F-8E0D-A7AFC0761C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4690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B0D0E8-8AF2-4548-8D11-BBD2A2549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3D54C0B-154A-40C4-B4CD-E383EF457F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A5DD966-6C69-40EE-B3FB-2924D071F3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DE37675-1BDE-4604-8E5D-4A6A07659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126C-3A10-4AD2-94B8-B24FB4FB2410}" type="datetimeFigureOut">
              <a:rPr lang="nl-BE" smtClean="0"/>
              <a:t>7/06/2021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B141DE2-5F20-4E8A-9FA4-F23C19140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A4CFF7B-C453-48E7-B138-300F97089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4B78C-026D-426F-8E0D-A7AFC0761C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57284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066EB9F-F21A-4A53-8CFD-CFCB9640E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9207266-F3DB-493B-86BF-8AECB2726F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B7B0069-2BBF-4883-8B62-C40F51544E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C126C-3A10-4AD2-94B8-B24FB4FB2410}" type="datetimeFigureOut">
              <a:rPr lang="nl-BE" smtClean="0"/>
              <a:t>7/06/2021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E5CDD9C-CDCE-42B7-8914-9C28C71F98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0AB7866-D60E-46CE-A850-1C01FC2FDD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4B78C-026D-426F-8E0D-A7AFC0761C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56724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478DED-01A4-4D0D-9866-974650E328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Webinar </a:t>
            </a:r>
            <a:r>
              <a:rPr lang="nl-BE" dirty="0" err="1"/>
              <a:t>Cities</a:t>
            </a:r>
            <a:r>
              <a:rPr lang="nl-BE" dirty="0"/>
              <a:t> and </a:t>
            </a:r>
            <a:r>
              <a:rPr lang="nl-BE" dirty="0" err="1"/>
              <a:t>Energycommunities</a:t>
            </a:r>
            <a:r>
              <a:rPr lang="nl-BE" dirty="0"/>
              <a:t> – 15/06/2021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9B84135-0314-4846-B6E1-CC7667C978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5169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BC030F-A325-48BE-8389-5C5239B79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Cities</a:t>
            </a:r>
            <a:r>
              <a:rPr lang="nl-BE" dirty="0"/>
              <a:t> and </a:t>
            </a:r>
            <a:r>
              <a:rPr lang="nl-BE" dirty="0" err="1"/>
              <a:t>coops</a:t>
            </a:r>
            <a:r>
              <a:rPr lang="nl-BE" dirty="0"/>
              <a:t>, a match made in </a:t>
            </a:r>
            <a:r>
              <a:rPr lang="nl-BE" dirty="0" err="1"/>
              <a:t>heaven</a:t>
            </a:r>
            <a:r>
              <a:rPr lang="nl-BE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EC8CD9E-2754-4638-9804-7251702CA0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Views and </a:t>
            </a:r>
            <a:r>
              <a:rPr lang="nl-BE" dirty="0" err="1"/>
              <a:t>experiences</a:t>
            </a:r>
            <a:r>
              <a:rPr lang="nl-BE" dirty="0"/>
              <a:t> </a:t>
            </a:r>
            <a:r>
              <a:rPr lang="nl-BE" dirty="0" err="1"/>
              <a:t>with</a:t>
            </a:r>
            <a:r>
              <a:rPr lang="nl-BE" dirty="0"/>
              <a:t> public-</a:t>
            </a:r>
            <a:r>
              <a:rPr lang="nl-BE" dirty="0" err="1"/>
              <a:t>civil</a:t>
            </a:r>
            <a:r>
              <a:rPr lang="nl-BE" dirty="0"/>
              <a:t> partnerships</a:t>
            </a:r>
          </a:p>
        </p:txBody>
      </p:sp>
    </p:spTree>
    <p:extLst>
      <p:ext uri="{BB962C8B-B14F-4D97-AF65-F5344CB8AC3E}">
        <p14:creationId xmlns:p14="http://schemas.microsoft.com/office/powerpoint/2010/main" val="2123375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2F956B-EBB1-4F03-B047-9E19F0F61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German</a:t>
            </a:r>
            <a:r>
              <a:rPr lang="nl-BE" dirty="0"/>
              <a:t> </a:t>
            </a:r>
            <a:r>
              <a:rPr lang="nl-BE" dirty="0" err="1"/>
              <a:t>experiences</a:t>
            </a:r>
            <a:endParaRPr lang="nl-B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CD4F0A-74AA-4F35-B7E9-C4F846AFAF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Kassel: Stadtwerk (knowhow) + </a:t>
            </a:r>
            <a:r>
              <a:rPr lang="nl-BE" dirty="0" err="1"/>
              <a:t>coop</a:t>
            </a:r>
            <a:r>
              <a:rPr lang="nl-BE" dirty="0"/>
              <a:t> (</a:t>
            </a:r>
            <a:r>
              <a:rPr lang="nl-BE" dirty="0" err="1"/>
              <a:t>citizen’s</a:t>
            </a:r>
            <a:r>
              <a:rPr lang="nl-BE" dirty="0"/>
              <a:t> money) = windproject</a:t>
            </a:r>
          </a:p>
          <a:p>
            <a:r>
              <a:rPr lang="nl-BE" dirty="0"/>
              <a:t>Wolfhagen: </a:t>
            </a:r>
            <a:r>
              <a:rPr lang="nl-BE" dirty="0" err="1"/>
              <a:t>Coop</a:t>
            </a:r>
            <a:r>
              <a:rPr lang="nl-BE" dirty="0"/>
              <a:t> </a:t>
            </a:r>
            <a:r>
              <a:rPr lang="nl-BE" dirty="0" err="1"/>
              <a:t>invests</a:t>
            </a:r>
            <a:r>
              <a:rPr lang="nl-BE" dirty="0"/>
              <a:t> in Stadtwerk, </a:t>
            </a:r>
            <a:r>
              <a:rPr lang="nl-BE" dirty="0" err="1"/>
              <a:t>so</a:t>
            </a:r>
            <a:r>
              <a:rPr lang="nl-BE" dirty="0"/>
              <a:t> </a:t>
            </a:r>
            <a:r>
              <a:rPr lang="nl-BE" dirty="0" err="1"/>
              <a:t>that</a:t>
            </a:r>
            <a:r>
              <a:rPr lang="nl-BE" dirty="0"/>
              <a:t> </a:t>
            </a:r>
            <a:r>
              <a:rPr lang="nl-BE" dirty="0" err="1"/>
              <a:t>it</a:t>
            </a:r>
            <a:r>
              <a:rPr lang="nl-BE" dirty="0"/>
              <a:t> </a:t>
            </a:r>
            <a:r>
              <a:rPr lang="nl-BE" dirty="0" err="1"/>
              <a:t>can</a:t>
            </a:r>
            <a:r>
              <a:rPr lang="nl-BE" dirty="0"/>
              <a:t> </a:t>
            </a:r>
            <a:r>
              <a:rPr lang="nl-BE" dirty="0" err="1"/>
              <a:t>invest</a:t>
            </a:r>
            <a:r>
              <a:rPr lang="nl-BE" dirty="0"/>
              <a:t> in </a:t>
            </a:r>
            <a:r>
              <a:rPr lang="nl-BE" dirty="0" err="1"/>
              <a:t>renewable</a:t>
            </a:r>
            <a:r>
              <a:rPr lang="nl-BE" dirty="0"/>
              <a:t> energy </a:t>
            </a:r>
            <a:r>
              <a:rPr lang="nl-BE" dirty="0" err="1"/>
              <a:t>projects</a:t>
            </a:r>
            <a:endParaRPr lang="nl-BE" dirty="0"/>
          </a:p>
          <a:p>
            <a:r>
              <a:rPr lang="nl-BE" dirty="0"/>
              <a:t>“Lokale </a:t>
            </a:r>
            <a:r>
              <a:rPr lang="nl-BE" dirty="0" err="1"/>
              <a:t>Wertschöpfung</a:t>
            </a:r>
            <a:r>
              <a:rPr lang="nl-BE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7889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04F539-2D4A-479F-90F2-F7EE0D15D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Belgian</a:t>
            </a:r>
            <a:r>
              <a:rPr lang="nl-BE" dirty="0"/>
              <a:t> </a:t>
            </a:r>
            <a:r>
              <a:rPr lang="nl-BE" dirty="0" err="1"/>
              <a:t>experiences</a:t>
            </a:r>
            <a:endParaRPr lang="nl-B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93EDC9-3A95-491E-B536-28F7AE368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The “</a:t>
            </a:r>
            <a:r>
              <a:rPr lang="nl-BE" dirty="0" err="1"/>
              <a:t>neighbourhood</a:t>
            </a:r>
            <a:r>
              <a:rPr lang="nl-BE" dirty="0"/>
              <a:t> yard” (</a:t>
            </a:r>
            <a:r>
              <a:rPr lang="nl-BE" dirty="0" err="1"/>
              <a:t>wijkwerf</a:t>
            </a:r>
            <a:r>
              <a:rPr lang="nl-BE" dirty="0"/>
              <a:t>),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coop</a:t>
            </a:r>
            <a:r>
              <a:rPr lang="nl-BE" dirty="0"/>
              <a:t> </a:t>
            </a:r>
            <a:r>
              <a:rPr lang="nl-BE" dirty="0" err="1"/>
              <a:t>alone</a:t>
            </a:r>
            <a:endParaRPr lang="nl-BE" dirty="0"/>
          </a:p>
          <a:p>
            <a:r>
              <a:rPr lang="nl-BE" dirty="0"/>
              <a:t>The </a:t>
            </a:r>
            <a:r>
              <a:rPr lang="nl-BE" dirty="0" err="1"/>
              <a:t>neighbourhood</a:t>
            </a:r>
            <a:r>
              <a:rPr lang="nl-BE" dirty="0"/>
              <a:t> yard,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combination</a:t>
            </a:r>
            <a:r>
              <a:rPr lang="nl-BE" dirty="0"/>
              <a:t> of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coop</a:t>
            </a:r>
            <a:r>
              <a:rPr lang="nl-BE" dirty="0"/>
              <a:t> (</a:t>
            </a:r>
            <a:r>
              <a:rPr lang="nl-BE" dirty="0" err="1"/>
              <a:t>technological</a:t>
            </a:r>
            <a:r>
              <a:rPr lang="nl-BE" dirty="0"/>
              <a:t> knowhow/flexibility) and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town</a:t>
            </a:r>
            <a:r>
              <a:rPr lang="nl-BE" dirty="0"/>
              <a:t>/</a:t>
            </a:r>
            <a:r>
              <a:rPr lang="nl-BE" dirty="0" err="1"/>
              <a:t>local</a:t>
            </a:r>
            <a:r>
              <a:rPr lang="nl-BE" dirty="0"/>
              <a:t> </a:t>
            </a:r>
            <a:r>
              <a:rPr lang="nl-BE" dirty="0" err="1"/>
              <a:t>government</a:t>
            </a:r>
            <a:r>
              <a:rPr lang="nl-BE" dirty="0"/>
              <a:t> (</a:t>
            </a:r>
            <a:r>
              <a:rPr lang="nl-BE" dirty="0" err="1"/>
              <a:t>combination</a:t>
            </a:r>
            <a:r>
              <a:rPr lang="nl-BE" dirty="0"/>
              <a:t> of trust in </a:t>
            </a:r>
            <a:r>
              <a:rPr lang="nl-BE" dirty="0" err="1"/>
              <a:t>government</a:t>
            </a:r>
            <a:r>
              <a:rPr lang="nl-BE" dirty="0"/>
              <a:t>, access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adresses</a:t>
            </a:r>
            <a:r>
              <a:rPr lang="nl-BE" dirty="0"/>
              <a:t> +) </a:t>
            </a:r>
            <a:r>
              <a:rPr lang="nl-BE" dirty="0" err="1"/>
              <a:t>results</a:t>
            </a:r>
            <a:r>
              <a:rPr lang="nl-BE" dirty="0"/>
              <a:t> in more </a:t>
            </a:r>
            <a:r>
              <a:rPr lang="nl-BE" dirty="0" err="1"/>
              <a:t>participation</a:t>
            </a:r>
            <a:r>
              <a:rPr lang="nl-BE" dirty="0"/>
              <a:t> </a:t>
            </a:r>
          </a:p>
          <a:p>
            <a:r>
              <a:rPr lang="nl-BE" dirty="0"/>
              <a:t>The match </a:t>
            </a:r>
            <a:r>
              <a:rPr lang="nl-BE" dirty="0" err="1"/>
              <a:t>tends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be</a:t>
            </a:r>
            <a:r>
              <a:rPr lang="nl-BE" dirty="0"/>
              <a:t> </a:t>
            </a:r>
            <a:r>
              <a:rPr lang="nl-BE" dirty="0" err="1"/>
              <a:t>stronger</a:t>
            </a:r>
            <a:r>
              <a:rPr lang="nl-BE" dirty="0"/>
              <a:t> in smaller </a:t>
            </a:r>
            <a:r>
              <a:rPr lang="nl-BE" dirty="0" err="1"/>
              <a:t>towns</a:t>
            </a:r>
            <a:r>
              <a:rPr lang="nl-BE" dirty="0"/>
              <a:t> </a:t>
            </a:r>
            <a:r>
              <a:rPr lang="nl-BE" dirty="0" err="1"/>
              <a:t>because</a:t>
            </a:r>
            <a:r>
              <a:rPr lang="nl-BE" dirty="0"/>
              <a:t> </a:t>
            </a:r>
            <a:r>
              <a:rPr lang="nl-BE" dirty="0" err="1"/>
              <a:t>cities</a:t>
            </a:r>
            <a:r>
              <a:rPr lang="nl-BE" dirty="0"/>
              <a:t> </a:t>
            </a:r>
            <a:r>
              <a:rPr lang="nl-BE" dirty="0" err="1"/>
              <a:t>tend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have more knowhow</a:t>
            </a:r>
          </a:p>
          <a:p>
            <a:r>
              <a:rPr lang="nl-BE" dirty="0" err="1"/>
              <a:t>Intercommunal</a:t>
            </a:r>
            <a:r>
              <a:rPr lang="nl-BE" dirty="0"/>
              <a:t> </a:t>
            </a:r>
            <a:r>
              <a:rPr lang="nl-BE" dirty="0" err="1"/>
              <a:t>structures</a:t>
            </a:r>
            <a:r>
              <a:rPr lang="nl-BE" dirty="0"/>
              <a:t> + </a:t>
            </a:r>
            <a:r>
              <a:rPr lang="nl-BE" dirty="0" err="1"/>
              <a:t>coops</a:t>
            </a:r>
            <a:r>
              <a:rPr lang="nl-BE" dirty="0"/>
              <a:t>: </a:t>
            </a:r>
            <a:r>
              <a:rPr lang="nl-BE" dirty="0" err="1"/>
              <a:t>very</a:t>
            </a:r>
            <a:r>
              <a:rPr lang="nl-BE" dirty="0"/>
              <a:t> </a:t>
            </a:r>
            <a:r>
              <a:rPr lang="nl-BE" dirty="0" err="1"/>
              <a:t>succesfull</a:t>
            </a:r>
            <a:r>
              <a:rPr lang="nl-BE" dirty="0"/>
              <a:t> (</a:t>
            </a:r>
            <a:r>
              <a:rPr lang="nl-BE" dirty="0" err="1"/>
              <a:t>complementarity</a:t>
            </a:r>
            <a:r>
              <a:rPr lang="nl-BE" dirty="0"/>
              <a:t> </a:t>
            </a:r>
            <a:r>
              <a:rPr lang="nl-BE" dirty="0" err="1"/>
              <a:t>applied</a:t>
            </a:r>
            <a:r>
              <a:rPr lang="nl-BE" dirty="0"/>
              <a:t> on </a:t>
            </a:r>
            <a:r>
              <a:rPr lang="nl-BE" dirty="0" err="1"/>
              <a:t>one</a:t>
            </a:r>
            <a:r>
              <a:rPr lang="nl-BE" dirty="0"/>
              <a:t> single type of </a:t>
            </a:r>
            <a:r>
              <a:rPr lang="nl-BE" dirty="0" err="1"/>
              <a:t>renovation</a:t>
            </a:r>
            <a:r>
              <a:rPr lang="nl-BE" dirty="0"/>
              <a:t> (</a:t>
            </a:r>
            <a:r>
              <a:rPr lang="nl-BE" dirty="0" err="1"/>
              <a:t>cavity</a:t>
            </a:r>
            <a:r>
              <a:rPr lang="nl-BE" dirty="0"/>
              <a:t> </a:t>
            </a:r>
            <a:r>
              <a:rPr lang="nl-BE" dirty="0" err="1"/>
              <a:t>wall</a:t>
            </a:r>
            <a:r>
              <a:rPr lang="nl-BE" dirty="0"/>
              <a:t>, super </a:t>
            </a:r>
            <a:r>
              <a:rPr lang="nl-BE" dirty="0" err="1"/>
              <a:t>isolating</a:t>
            </a:r>
            <a:r>
              <a:rPr lang="nl-BE" dirty="0"/>
              <a:t> </a:t>
            </a:r>
            <a:r>
              <a:rPr lang="nl-BE" dirty="0" err="1"/>
              <a:t>glass</a:t>
            </a:r>
            <a:r>
              <a:rPr lang="nl-BE" dirty="0"/>
              <a:t>,…)</a:t>
            </a:r>
          </a:p>
        </p:txBody>
      </p:sp>
    </p:spTree>
    <p:extLst>
      <p:ext uri="{BB962C8B-B14F-4D97-AF65-F5344CB8AC3E}">
        <p14:creationId xmlns:p14="http://schemas.microsoft.com/office/powerpoint/2010/main" val="1076355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D86A8D-A7AD-4C93-A910-78B51772D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Belgian</a:t>
            </a:r>
            <a:r>
              <a:rPr lang="nl-BE" dirty="0"/>
              <a:t> </a:t>
            </a:r>
            <a:r>
              <a:rPr lang="nl-BE" dirty="0" err="1"/>
              <a:t>experiences</a:t>
            </a:r>
            <a:r>
              <a:rPr lang="nl-BE" dirty="0"/>
              <a:t> (2)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F36341-D352-4E69-9DF7-84F5F06409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Large PV-</a:t>
            </a:r>
            <a:r>
              <a:rPr lang="nl-BE" dirty="0" err="1"/>
              <a:t>installations</a:t>
            </a:r>
            <a:r>
              <a:rPr lang="nl-BE" dirty="0"/>
              <a:t>: </a:t>
            </a:r>
            <a:r>
              <a:rPr lang="nl-BE" dirty="0" err="1"/>
              <a:t>coops</a:t>
            </a:r>
            <a:r>
              <a:rPr lang="nl-BE" dirty="0"/>
              <a:t> (money + knowhow) and </a:t>
            </a:r>
            <a:r>
              <a:rPr lang="nl-BE" dirty="0" err="1"/>
              <a:t>city</a:t>
            </a:r>
            <a:r>
              <a:rPr lang="nl-BE" dirty="0"/>
              <a:t> (</a:t>
            </a:r>
            <a:r>
              <a:rPr lang="nl-BE" dirty="0" err="1"/>
              <a:t>roofs</a:t>
            </a:r>
            <a:r>
              <a:rPr lang="nl-BE" dirty="0"/>
              <a:t>, </a:t>
            </a:r>
            <a:r>
              <a:rPr lang="nl-BE" dirty="0" err="1"/>
              <a:t>privileged</a:t>
            </a:r>
            <a:r>
              <a:rPr lang="nl-BE" dirty="0"/>
              <a:t> access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citizens</a:t>
            </a:r>
            <a:r>
              <a:rPr lang="nl-BE" dirty="0"/>
              <a:t>). </a:t>
            </a:r>
            <a:r>
              <a:rPr lang="nl-BE" dirty="0" err="1"/>
              <a:t>Complementarity</a:t>
            </a:r>
            <a:r>
              <a:rPr lang="nl-BE" dirty="0"/>
              <a:t> </a:t>
            </a:r>
            <a:r>
              <a:rPr lang="nl-BE" dirty="0" err="1"/>
              <a:t>can</a:t>
            </a:r>
            <a:r>
              <a:rPr lang="nl-BE" dirty="0"/>
              <a:t> </a:t>
            </a:r>
            <a:r>
              <a:rPr lang="nl-BE" dirty="0" err="1"/>
              <a:t>be</a:t>
            </a:r>
            <a:r>
              <a:rPr lang="nl-BE" dirty="0"/>
              <a:t> </a:t>
            </a:r>
            <a:r>
              <a:rPr lang="nl-BE" dirty="0" err="1"/>
              <a:t>bigger</a:t>
            </a:r>
            <a:r>
              <a:rPr lang="nl-BE" dirty="0"/>
              <a:t> in smaller </a:t>
            </a:r>
            <a:r>
              <a:rPr lang="nl-BE" dirty="0" err="1"/>
              <a:t>towns</a:t>
            </a:r>
            <a:r>
              <a:rPr lang="nl-BE" dirty="0"/>
              <a:t>.</a:t>
            </a:r>
          </a:p>
          <a:p>
            <a:r>
              <a:rPr lang="nl-BE" dirty="0"/>
              <a:t>Windpower: </a:t>
            </a:r>
            <a:r>
              <a:rPr lang="nl-BE" dirty="0" err="1"/>
              <a:t>coops</a:t>
            </a:r>
            <a:r>
              <a:rPr lang="nl-BE" dirty="0"/>
              <a:t> (+ commercial </a:t>
            </a:r>
            <a:r>
              <a:rPr lang="nl-BE" dirty="0" err="1"/>
              <a:t>developers</a:t>
            </a:r>
            <a:r>
              <a:rPr lang="nl-BE" dirty="0"/>
              <a:t>) </a:t>
            </a:r>
            <a:r>
              <a:rPr lang="nl-BE" dirty="0" err="1"/>
              <a:t>develop</a:t>
            </a:r>
            <a:r>
              <a:rPr lang="nl-BE" dirty="0"/>
              <a:t> project, </a:t>
            </a:r>
            <a:r>
              <a:rPr lang="nl-BE" dirty="0" err="1"/>
              <a:t>municipal</a:t>
            </a:r>
            <a:r>
              <a:rPr lang="nl-BE" dirty="0"/>
              <a:t> port company </a:t>
            </a:r>
            <a:r>
              <a:rPr lang="nl-BE" dirty="0" err="1"/>
              <a:t>participates</a:t>
            </a:r>
            <a:r>
              <a:rPr lang="nl-BE" dirty="0"/>
              <a:t> (</a:t>
            </a:r>
            <a:r>
              <a:rPr lang="nl-BE" dirty="0" err="1"/>
              <a:t>Antwerp</a:t>
            </a:r>
            <a:r>
              <a:rPr lang="nl-BE" dirty="0"/>
              <a:t>, Zeebrugge). 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56181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39D13C-2226-4627-941F-78536A672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Belgian</a:t>
            </a:r>
            <a:r>
              <a:rPr lang="nl-BE" dirty="0"/>
              <a:t> </a:t>
            </a:r>
            <a:r>
              <a:rPr lang="nl-BE" dirty="0" err="1"/>
              <a:t>experiences</a:t>
            </a:r>
            <a:r>
              <a:rPr lang="nl-BE" dirty="0"/>
              <a:t> (3)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805A860-52BE-44FA-B778-15F34BB7B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BE" dirty="0" err="1"/>
              <a:t>Buurzame</a:t>
            </a:r>
            <a:r>
              <a:rPr lang="nl-BE" dirty="0"/>
              <a:t> Stroom (</a:t>
            </a:r>
            <a:r>
              <a:rPr lang="nl-BE" dirty="0" err="1"/>
              <a:t>translated</a:t>
            </a:r>
            <a:r>
              <a:rPr lang="nl-BE" dirty="0"/>
              <a:t> as “</a:t>
            </a:r>
            <a:r>
              <a:rPr lang="nl-BE" dirty="0" err="1"/>
              <a:t>neighbourhood</a:t>
            </a:r>
            <a:r>
              <a:rPr lang="nl-BE" dirty="0"/>
              <a:t> </a:t>
            </a:r>
            <a:r>
              <a:rPr lang="nl-BE" dirty="0" err="1"/>
              <a:t>current</a:t>
            </a:r>
            <a:r>
              <a:rPr lang="nl-BE" dirty="0"/>
              <a:t>”)</a:t>
            </a:r>
          </a:p>
          <a:p>
            <a:r>
              <a:rPr lang="nl-BE" dirty="0" err="1"/>
              <a:t>Started</a:t>
            </a:r>
            <a:r>
              <a:rPr lang="nl-BE" dirty="0"/>
              <a:t> as an </a:t>
            </a:r>
            <a:r>
              <a:rPr lang="nl-BE" dirty="0" err="1"/>
              <a:t>idea</a:t>
            </a:r>
            <a:r>
              <a:rPr lang="nl-BE" dirty="0"/>
              <a:t> of </a:t>
            </a:r>
            <a:r>
              <a:rPr lang="nl-BE" dirty="0" err="1"/>
              <a:t>citizens</a:t>
            </a:r>
            <a:r>
              <a:rPr lang="nl-BE" dirty="0"/>
              <a:t> assembled </a:t>
            </a:r>
            <a:r>
              <a:rPr lang="nl-BE" dirty="0" err="1"/>
              <a:t>by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city</a:t>
            </a:r>
            <a:r>
              <a:rPr lang="nl-BE" dirty="0"/>
              <a:t> in a ‘</a:t>
            </a:r>
            <a:r>
              <a:rPr lang="nl-BE" dirty="0" err="1"/>
              <a:t>neighbourhood</a:t>
            </a:r>
            <a:r>
              <a:rPr lang="nl-BE" dirty="0"/>
              <a:t> of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month</a:t>
            </a:r>
            <a:r>
              <a:rPr lang="nl-BE" dirty="0"/>
              <a:t>’-event: </a:t>
            </a:r>
            <a:r>
              <a:rPr lang="nl-BE" dirty="0" err="1"/>
              <a:t>can</a:t>
            </a:r>
            <a:r>
              <a:rPr lang="nl-BE" dirty="0"/>
              <a:t> we </a:t>
            </a:r>
            <a:r>
              <a:rPr lang="nl-BE" dirty="0" err="1"/>
              <a:t>collectively</a:t>
            </a:r>
            <a:r>
              <a:rPr lang="nl-BE" dirty="0"/>
              <a:t> </a:t>
            </a:r>
            <a:r>
              <a:rPr lang="nl-BE" dirty="0" err="1"/>
              <a:t>use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electricity</a:t>
            </a:r>
            <a:r>
              <a:rPr lang="nl-BE" dirty="0"/>
              <a:t> of </a:t>
            </a:r>
            <a:r>
              <a:rPr lang="nl-BE" dirty="0" err="1"/>
              <a:t>the</a:t>
            </a:r>
            <a:r>
              <a:rPr lang="nl-BE" dirty="0"/>
              <a:t> PV-</a:t>
            </a:r>
            <a:r>
              <a:rPr lang="nl-BE" dirty="0" err="1"/>
              <a:t>installation</a:t>
            </a:r>
            <a:r>
              <a:rPr lang="nl-BE" dirty="0"/>
              <a:t> on </a:t>
            </a:r>
            <a:r>
              <a:rPr lang="nl-BE" dirty="0" err="1"/>
              <a:t>the</a:t>
            </a:r>
            <a:r>
              <a:rPr lang="nl-BE" dirty="0"/>
              <a:t> schoolroof and in </a:t>
            </a:r>
            <a:r>
              <a:rPr lang="nl-BE" dirty="0" err="1"/>
              <a:t>this</a:t>
            </a:r>
            <a:r>
              <a:rPr lang="nl-BE" dirty="0"/>
              <a:t> way </a:t>
            </a:r>
            <a:r>
              <a:rPr lang="nl-BE" dirty="0" err="1"/>
              <a:t>give</a:t>
            </a:r>
            <a:r>
              <a:rPr lang="nl-BE" dirty="0"/>
              <a:t> access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cheap</a:t>
            </a:r>
            <a:r>
              <a:rPr lang="nl-BE" dirty="0"/>
              <a:t> </a:t>
            </a:r>
            <a:r>
              <a:rPr lang="nl-BE" dirty="0" err="1"/>
              <a:t>solar</a:t>
            </a:r>
            <a:r>
              <a:rPr lang="nl-BE" dirty="0"/>
              <a:t> energy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people</a:t>
            </a:r>
            <a:r>
              <a:rPr lang="nl-BE" dirty="0"/>
              <a:t> without an </a:t>
            </a:r>
            <a:r>
              <a:rPr lang="nl-BE" dirty="0" err="1"/>
              <a:t>own</a:t>
            </a:r>
            <a:r>
              <a:rPr lang="nl-BE" dirty="0"/>
              <a:t> roof? </a:t>
            </a:r>
          </a:p>
          <a:p>
            <a:r>
              <a:rPr lang="nl-BE" dirty="0" err="1"/>
              <a:t>That</a:t>
            </a:r>
            <a:r>
              <a:rPr lang="nl-BE" dirty="0"/>
              <a:t> </a:t>
            </a:r>
            <a:r>
              <a:rPr lang="nl-BE" dirty="0" err="1"/>
              <a:t>would</a:t>
            </a:r>
            <a:r>
              <a:rPr lang="nl-BE" dirty="0"/>
              <a:t> prove </a:t>
            </a:r>
            <a:r>
              <a:rPr lang="nl-BE" dirty="0" err="1"/>
              <a:t>impossible</a:t>
            </a:r>
            <a:r>
              <a:rPr lang="nl-BE" dirty="0"/>
              <a:t> </a:t>
            </a:r>
            <a:r>
              <a:rPr lang="nl-BE" dirty="0" err="1"/>
              <a:t>because</a:t>
            </a:r>
            <a:r>
              <a:rPr lang="nl-BE" dirty="0"/>
              <a:t> of </a:t>
            </a:r>
            <a:r>
              <a:rPr lang="nl-BE" dirty="0" err="1"/>
              <a:t>rigid</a:t>
            </a:r>
            <a:r>
              <a:rPr lang="nl-BE" dirty="0"/>
              <a:t> </a:t>
            </a:r>
            <a:r>
              <a:rPr lang="nl-BE" dirty="0" err="1"/>
              <a:t>regulations</a:t>
            </a:r>
            <a:r>
              <a:rPr lang="nl-BE" dirty="0"/>
              <a:t> </a:t>
            </a:r>
          </a:p>
          <a:p>
            <a:r>
              <a:rPr lang="nl-BE" dirty="0" err="1"/>
              <a:t>Hence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objective</a:t>
            </a:r>
            <a:r>
              <a:rPr lang="nl-BE" dirty="0"/>
              <a:t> </a:t>
            </a:r>
            <a:r>
              <a:rPr lang="nl-BE" dirty="0" err="1"/>
              <a:t>became</a:t>
            </a:r>
            <a:r>
              <a:rPr lang="nl-BE" dirty="0"/>
              <a:t>: produce as </a:t>
            </a:r>
            <a:r>
              <a:rPr lang="nl-BE" dirty="0" err="1"/>
              <a:t>much</a:t>
            </a:r>
            <a:r>
              <a:rPr lang="nl-BE" dirty="0"/>
              <a:t> </a:t>
            </a:r>
            <a:r>
              <a:rPr lang="nl-BE" dirty="0" err="1"/>
              <a:t>solar</a:t>
            </a:r>
            <a:r>
              <a:rPr lang="nl-BE" dirty="0"/>
              <a:t> power in </a:t>
            </a:r>
            <a:r>
              <a:rPr lang="nl-BE" dirty="0" err="1"/>
              <a:t>the</a:t>
            </a:r>
            <a:r>
              <a:rPr lang="nl-BE" dirty="0"/>
              <a:t> district as </a:t>
            </a:r>
            <a:r>
              <a:rPr lang="nl-BE" dirty="0" err="1"/>
              <a:t>possible</a:t>
            </a:r>
            <a:r>
              <a:rPr lang="nl-BE" dirty="0"/>
              <a:t>, </a:t>
            </a:r>
            <a:r>
              <a:rPr lang="nl-BE" dirty="0" err="1"/>
              <a:t>also</a:t>
            </a:r>
            <a:r>
              <a:rPr lang="nl-BE" dirty="0"/>
              <a:t> </a:t>
            </a:r>
            <a:r>
              <a:rPr lang="nl-BE" dirty="0" err="1"/>
              <a:t>for</a:t>
            </a:r>
            <a:r>
              <a:rPr lang="nl-BE" dirty="0"/>
              <a:t> more ‘</a:t>
            </a:r>
            <a:r>
              <a:rPr lang="nl-BE" dirty="0" err="1"/>
              <a:t>difficult</a:t>
            </a:r>
            <a:r>
              <a:rPr lang="nl-BE" dirty="0"/>
              <a:t>’ cases (</a:t>
            </a:r>
            <a:r>
              <a:rPr lang="nl-BE" dirty="0" err="1"/>
              <a:t>appartments</a:t>
            </a:r>
            <a:r>
              <a:rPr lang="nl-BE" dirty="0"/>
              <a:t>, </a:t>
            </a:r>
            <a:r>
              <a:rPr lang="nl-BE" dirty="0" err="1"/>
              <a:t>renters</a:t>
            </a:r>
            <a:r>
              <a:rPr lang="nl-BE" dirty="0"/>
              <a:t>, </a:t>
            </a:r>
            <a:r>
              <a:rPr lang="nl-BE" dirty="0" err="1"/>
              <a:t>people</a:t>
            </a:r>
            <a:r>
              <a:rPr lang="nl-BE" dirty="0"/>
              <a:t> </a:t>
            </a:r>
            <a:r>
              <a:rPr lang="nl-BE" dirty="0" err="1"/>
              <a:t>with</a:t>
            </a:r>
            <a:r>
              <a:rPr lang="nl-BE" dirty="0"/>
              <a:t> an </a:t>
            </a:r>
            <a:r>
              <a:rPr lang="nl-BE" dirty="0" err="1"/>
              <a:t>own</a:t>
            </a:r>
            <a:r>
              <a:rPr lang="nl-BE" dirty="0"/>
              <a:t> roof but no money,..) and </a:t>
            </a:r>
            <a:r>
              <a:rPr lang="nl-BE" dirty="0" err="1"/>
              <a:t>consume</a:t>
            </a:r>
            <a:r>
              <a:rPr lang="nl-BE" dirty="0"/>
              <a:t> </a:t>
            </a:r>
            <a:r>
              <a:rPr lang="nl-BE" dirty="0" err="1"/>
              <a:t>this</a:t>
            </a:r>
            <a:r>
              <a:rPr lang="nl-BE" dirty="0"/>
              <a:t> power </a:t>
            </a:r>
            <a:r>
              <a:rPr lang="nl-BE" dirty="0" err="1"/>
              <a:t>locally</a:t>
            </a:r>
            <a:endParaRPr lang="nl-BE" dirty="0"/>
          </a:p>
          <a:p>
            <a:r>
              <a:rPr lang="nl-BE" dirty="0"/>
              <a:t>EU </a:t>
            </a:r>
            <a:r>
              <a:rPr lang="nl-BE" dirty="0" err="1"/>
              <a:t>Interreg</a:t>
            </a:r>
            <a:r>
              <a:rPr lang="nl-BE" dirty="0"/>
              <a:t> project </a:t>
            </a:r>
            <a:r>
              <a:rPr lang="nl-BE" dirty="0" err="1"/>
              <a:t>cVVP</a:t>
            </a:r>
            <a:r>
              <a:rPr lang="nl-BE" dirty="0"/>
              <a:t>: </a:t>
            </a:r>
            <a:r>
              <a:rPr lang="nl-BE" dirty="0" err="1"/>
              <a:t>enriched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project </a:t>
            </a:r>
            <a:r>
              <a:rPr lang="nl-BE" dirty="0" err="1"/>
              <a:t>enormously</a:t>
            </a:r>
            <a:r>
              <a:rPr lang="nl-BE" dirty="0"/>
              <a:t> </a:t>
            </a:r>
            <a:r>
              <a:rPr lang="nl-BE" dirty="0" err="1"/>
              <a:t>with</a:t>
            </a:r>
            <a:r>
              <a:rPr lang="nl-BE" dirty="0"/>
              <a:t> an EMS (20 PV +  20 </a:t>
            </a:r>
            <a:r>
              <a:rPr lang="nl-BE" dirty="0" err="1"/>
              <a:t>batteries</a:t>
            </a:r>
            <a:r>
              <a:rPr lang="nl-BE" dirty="0"/>
              <a:t>)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learn</a:t>
            </a:r>
            <a:r>
              <a:rPr lang="nl-BE" dirty="0"/>
              <a:t> ‘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breathe</a:t>
            </a:r>
            <a:r>
              <a:rPr lang="nl-BE" dirty="0"/>
              <a:t> as a </a:t>
            </a:r>
            <a:r>
              <a:rPr lang="nl-BE" dirty="0" err="1"/>
              <a:t>neighbourhood</a:t>
            </a:r>
            <a:r>
              <a:rPr lang="nl-BE" dirty="0"/>
              <a:t> on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rythm</a:t>
            </a:r>
            <a:r>
              <a:rPr lang="nl-BE" dirty="0"/>
              <a:t> of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sun</a:t>
            </a:r>
            <a:r>
              <a:rPr lang="nl-BE" dirty="0"/>
              <a:t>’. </a:t>
            </a:r>
            <a:r>
              <a:rPr lang="nl-BE" dirty="0" err="1"/>
              <a:t>Ghent</a:t>
            </a:r>
            <a:r>
              <a:rPr lang="nl-BE" dirty="0"/>
              <a:t> </a:t>
            </a:r>
            <a:r>
              <a:rPr lang="nl-BE" dirty="0" err="1"/>
              <a:t>university</a:t>
            </a:r>
            <a:r>
              <a:rPr lang="nl-BE" dirty="0"/>
              <a:t> </a:t>
            </a:r>
            <a:r>
              <a:rPr lang="nl-BE" dirty="0" err="1"/>
              <a:t>developed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core</a:t>
            </a:r>
            <a:r>
              <a:rPr lang="nl-BE" dirty="0"/>
              <a:t> EMS. </a:t>
            </a:r>
          </a:p>
          <a:p>
            <a:r>
              <a:rPr lang="nl-BE" dirty="0" err="1"/>
              <a:t>Whole</a:t>
            </a:r>
            <a:r>
              <a:rPr lang="nl-BE" dirty="0"/>
              <a:t> project </a:t>
            </a:r>
            <a:r>
              <a:rPr lang="nl-BE" dirty="0" err="1"/>
              <a:t>not</a:t>
            </a:r>
            <a:r>
              <a:rPr lang="nl-BE" dirty="0"/>
              <a:t> </a:t>
            </a:r>
            <a:r>
              <a:rPr lang="nl-BE" dirty="0" err="1"/>
              <a:t>thinkable</a:t>
            </a:r>
            <a:r>
              <a:rPr lang="nl-BE" dirty="0"/>
              <a:t> without a real consortium of Energent, </a:t>
            </a:r>
            <a:r>
              <a:rPr lang="nl-BE" dirty="0" err="1"/>
              <a:t>city</a:t>
            </a:r>
            <a:r>
              <a:rPr lang="nl-BE" dirty="0"/>
              <a:t> (subsidies, initiator,…), </a:t>
            </a:r>
            <a:r>
              <a:rPr lang="nl-BE" dirty="0" err="1"/>
              <a:t>distribution</a:t>
            </a:r>
            <a:r>
              <a:rPr lang="nl-BE" dirty="0"/>
              <a:t> </a:t>
            </a:r>
            <a:r>
              <a:rPr lang="nl-BE" dirty="0" err="1"/>
              <a:t>network</a:t>
            </a:r>
            <a:r>
              <a:rPr lang="nl-BE" dirty="0"/>
              <a:t>, </a:t>
            </a:r>
            <a:r>
              <a:rPr lang="nl-BE" dirty="0" err="1"/>
              <a:t>social</a:t>
            </a:r>
            <a:r>
              <a:rPr lang="nl-BE" dirty="0"/>
              <a:t> </a:t>
            </a:r>
            <a:r>
              <a:rPr lang="nl-BE" dirty="0" err="1"/>
              <a:t>organisation</a:t>
            </a:r>
            <a:r>
              <a:rPr lang="nl-BE" dirty="0"/>
              <a:t>, EU, </a:t>
            </a:r>
            <a:r>
              <a:rPr lang="nl-BE" dirty="0" err="1"/>
              <a:t>university</a:t>
            </a:r>
            <a:r>
              <a:rPr lang="nl-BE" dirty="0"/>
              <a:t>,..; </a:t>
            </a:r>
          </a:p>
          <a:p>
            <a:r>
              <a:rPr lang="nl-BE" dirty="0"/>
              <a:t>We </a:t>
            </a:r>
            <a:r>
              <a:rPr lang="nl-BE" dirty="0" err="1"/>
              <a:t>learned</a:t>
            </a:r>
            <a:r>
              <a:rPr lang="nl-BE" dirty="0"/>
              <a:t> a lot and </a:t>
            </a:r>
            <a:r>
              <a:rPr lang="nl-BE" dirty="0" err="1"/>
              <a:t>were</a:t>
            </a:r>
            <a:r>
              <a:rPr lang="nl-BE" dirty="0"/>
              <a:t> </a:t>
            </a:r>
            <a:r>
              <a:rPr lang="nl-BE" dirty="0" err="1"/>
              <a:t>invited</a:t>
            </a:r>
            <a:r>
              <a:rPr lang="nl-BE" dirty="0"/>
              <a:t> </a:t>
            </a:r>
            <a:r>
              <a:rPr lang="nl-BE" dirty="0" err="1"/>
              <a:t>by</a:t>
            </a:r>
            <a:r>
              <a:rPr lang="nl-BE" dirty="0"/>
              <a:t> </a:t>
            </a:r>
            <a:r>
              <a:rPr lang="nl-BE" dirty="0" err="1"/>
              <a:t>our</a:t>
            </a:r>
            <a:r>
              <a:rPr lang="nl-BE" dirty="0"/>
              <a:t> minister of energy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tell</a:t>
            </a:r>
            <a:r>
              <a:rPr lang="nl-BE" dirty="0"/>
              <a:t> </a:t>
            </a:r>
            <a:r>
              <a:rPr lang="nl-BE" dirty="0" err="1"/>
              <a:t>them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lessons</a:t>
            </a:r>
            <a:endParaRPr lang="nl-BE" dirty="0"/>
          </a:p>
          <a:p>
            <a:r>
              <a:rPr lang="nl-BE" dirty="0"/>
              <a:t>New </a:t>
            </a:r>
            <a:r>
              <a:rPr lang="nl-BE" dirty="0" err="1"/>
              <a:t>larger</a:t>
            </a:r>
            <a:r>
              <a:rPr lang="nl-BE" dirty="0"/>
              <a:t> EMS </a:t>
            </a:r>
            <a:r>
              <a:rPr lang="nl-BE" dirty="0" err="1"/>
              <a:t>started</a:t>
            </a:r>
            <a:r>
              <a:rPr lang="nl-BE" dirty="0"/>
              <a:t> </a:t>
            </a:r>
            <a:r>
              <a:rPr lang="nl-BE" dirty="0" err="1"/>
              <a:t>now</a:t>
            </a:r>
            <a:r>
              <a:rPr lang="nl-BE" dirty="0"/>
              <a:t> </a:t>
            </a:r>
            <a:r>
              <a:rPr lang="nl-BE" dirty="0" err="1"/>
              <a:t>also</a:t>
            </a:r>
            <a:r>
              <a:rPr lang="nl-BE" dirty="0"/>
              <a:t> </a:t>
            </a:r>
            <a:r>
              <a:rPr lang="nl-BE" dirty="0" err="1"/>
              <a:t>with</a:t>
            </a:r>
            <a:r>
              <a:rPr lang="nl-BE" dirty="0"/>
              <a:t> water pumps, </a:t>
            </a:r>
            <a:r>
              <a:rPr lang="nl-BE" dirty="0" err="1"/>
              <a:t>some</a:t>
            </a:r>
            <a:r>
              <a:rPr lang="nl-BE" dirty="0"/>
              <a:t> consortium</a:t>
            </a:r>
          </a:p>
        </p:txBody>
      </p:sp>
    </p:spTree>
    <p:extLst>
      <p:ext uri="{BB962C8B-B14F-4D97-AF65-F5344CB8AC3E}">
        <p14:creationId xmlns:p14="http://schemas.microsoft.com/office/powerpoint/2010/main" val="4065222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7DB3F4-68B0-4704-A29C-24B507518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Some</a:t>
            </a:r>
            <a:r>
              <a:rPr lang="nl-BE" dirty="0"/>
              <a:t> </a:t>
            </a:r>
            <a:r>
              <a:rPr lang="nl-BE" dirty="0" err="1"/>
              <a:t>conclusions</a:t>
            </a:r>
            <a:endParaRPr lang="nl-B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6D73A8-58BD-4E5C-99C1-6E23767ED7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A lot of </a:t>
            </a:r>
            <a:r>
              <a:rPr lang="nl-BE" dirty="0" err="1"/>
              <a:t>complementarity</a:t>
            </a:r>
            <a:r>
              <a:rPr lang="nl-BE" dirty="0"/>
              <a:t> </a:t>
            </a:r>
            <a:r>
              <a:rPr lang="nl-BE" dirty="0" err="1"/>
              <a:t>between</a:t>
            </a:r>
            <a:r>
              <a:rPr lang="nl-BE" dirty="0"/>
              <a:t> </a:t>
            </a:r>
            <a:r>
              <a:rPr lang="nl-BE" dirty="0" err="1"/>
              <a:t>local</a:t>
            </a:r>
            <a:r>
              <a:rPr lang="nl-BE" dirty="0"/>
              <a:t> </a:t>
            </a:r>
            <a:r>
              <a:rPr lang="nl-BE" dirty="0" err="1"/>
              <a:t>governments</a:t>
            </a:r>
            <a:r>
              <a:rPr lang="nl-BE" dirty="0"/>
              <a:t> and </a:t>
            </a:r>
            <a:r>
              <a:rPr lang="nl-BE" dirty="0" err="1"/>
              <a:t>coops</a:t>
            </a:r>
            <a:endParaRPr lang="nl-BE" dirty="0"/>
          </a:p>
          <a:p>
            <a:r>
              <a:rPr lang="nl-BE" dirty="0" err="1"/>
              <a:t>Condition</a:t>
            </a:r>
            <a:r>
              <a:rPr lang="nl-BE" dirty="0"/>
              <a:t>: trust and </a:t>
            </a:r>
            <a:r>
              <a:rPr lang="nl-BE" dirty="0" err="1"/>
              <a:t>mutual</a:t>
            </a:r>
            <a:r>
              <a:rPr lang="nl-BE" dirty="0"/>
              <a:t> respect/match </a:t>
            </a:r>
            <a:r>
              <a:rPr lang="nl-BE" dirty="0" err="1"/>
              <a:t>can</a:t>
            </a:r>
            <a:r>
              <a:rPr lang="nl-BE" dirty="0"/>
              <a:t> </a:t>
            </a:r>
            <a:r>
              <a:rPr lang="nl-BE" dirty="0" err="1"/>
              <a:t>differ</a:t>
            </a:r>
            <a:r>
              <a:rPr lang="nl-BE" dirty="0"/>
              <a:t> </a:t>
            </a:r>
            <a:r>
              <a:rPr lang="nl-BE" dirty="0" err="1"/>
              <a:t>according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characteristics</a:t>
            </a:r>
            <a:r>
              <a:rPr lang="nl-BE" dirty="0"/>
              <a:t> of </a:t>
            </a:r>
            <a:r>
              <a:rPr lang="nl-BE" dirty="0" err="1"/>
              <a:t>the</a:t>
            </a:r>
            <a:r>
              <a:rPr lang="nl-BE" dirty="0"/>
              <a:t> partners and </a:t>
            </a:r>
            <a:r>
              <a:rPr lang="nl-BE" dirty="0" err="1"/>
              <a:t>the</a:t>
            </a:r>
            <a:r>
              <a:rPr lang="nl-BE" dirty="0"/>
              <a:t> type of </a:t>
            </a:r>
            <a:r>
              <a:rPr lang="nl-BE" dirty="0" err="1"/>
              <a:t>collaboration</a:t>
            </a:r>
            <a:endParaRPr lang="nl-BE" dirty="0"/>
          </a:p>
          <a:p>
            <a:r>
              <a:rPr lang="nl-BE" dirty="0"/>
              <a:t>EU </a:t>
            </a:r>
            <a:r>
              <a:rPr lang="nl-BE" dirty="0" err="1"/>
              <a:t>competition</a:t>
            </a:r>
            <a:r>
              <a:rPr lang="nl-BE" dirty="0"/>
              <a:t> </a:t>
            </a:r>
            <a:r>
              <a:rPr lang="nl-BE" dirty="0" err="1"/>
              <a:t>law</a:t>
            </a:r>
            <a:r>
              <a:rPr lang="nl-BE" dirty="0"/>
              <a:t> </a:t>
            </a:r>
            <a:r>
              <a:rPr lang="nl-BE" dirty="0" err="1"/>
              <a:t>can</a:t>
            </a:r>
            <a:r>
              <a:rPr lang="nl-BE" dirty="0"/>
              <a:t> </a:t>
            </a:r>
            <a:r>
              <a:rPr lang="nl-BE" dirty="0" err="1"/>
              <a:t>be</a:t>
            </a:r>
            <a:r>
              <a:rPr lang="nl-BE" dirty="0"/>
              <a:t> a </a:t>
            </a:r>
            <a:r>
              <a:rPr lang="nl-BE" dirty="0" err="1"/>
              <a:t>stumbling</a:t>
            </a:r>
            <a:r>
              <a:rPr lang="nl-BE" dirty="0"/>
              <a:t> block in </a:t>
            </a:r>
            <a:r>
              <a:rPr lang="nl-BE" dirty="0" err="1"/>
              <a:t>that</a:t>
            </a:r>
            <a:r>
              <a:rPr lang="nl-BE" dirty="0"/>
              <a:t> </a:t>
            </a:r>
            <a:r>
              <a:rPr lang="nl-BE" dirty="0" err="1"/>
              <a:t>sometimes</a:t>
            </a:r>
            <a:r>
              <a:rPr lang="nl-BE" dirty="0"/>
              <a:t> does </a:t>
            </a:r>
            <a:r>
              <a:rPr lang="nl-BE" dirty="0" err="1"/>
              <a:t>not</a:t>
            </a:r>
            <a:r>
              <a:rPr lang="nl-BE" dirty="0"/>
              <a:t> make </a:t>
            </a:r>
            <a:r>
              <a:rPr lang="nl-BE" dirty="0" err="1"/>
              <a:t>enough</a:t>
            </a:r>
            <a:r>
              <a:rPr lang="nl-BE" dirty="0"/>
              <a:t> </a:t>
            </a:r>
            <a:r>
              <a:rPr lang="nl-BE" dirty="0" err="1"/>
              <a:t>difference</a:t>
            </a:r>
            <a:r>
              <a:rPr lang="nl-BE" dirty="0"/>
              <a:t> </a:t>
            </a:r>
            <a:r>
              <a:rPr lang="nl-BE" dirty="0" err="1"/>
              <a:t>between</a:t>
            </a:r>
            <a:r>
              <a:rPr lang="nl-BE" dirty="0"/>
              <a:t> </a:t>
            </a:r>
            <a:r>
              <a:rPr lang="nl-BE" dirty="0" err="1"/>
              <a:t>coops</a:t>
            </a:r>
            <a:r>
              <a:rPr lang="nl-BE" dirty="0"/>
              <a:t> and </a:t>
            </a:r>
            <a:r>
              <a:rPr lang="nl-BE" dirty="0" err="1"/>
              <a:t>for</a:t>
            </a:r>
            <a:r>
              <a:rPr lang="nl-BE" dirty="0"/>
              <a:t> </a:t>
            </a:r>
            <a:r>
              <a:rPr lang="nl-BE" dirty="0" err="1"/>
              <a:t>profit</a:t>
            </a:r>
            <a:r>
              <a:rPr lang="nl-BE" dirty="0"/>
              <a:t> companies</a:t>
            </a:r>
          </a:p>
          <a:p>
            <a:r>
              <a:rPr lang="nl-BE" dirty="0"/>
              <a:t>In Belgium: </a:t>
            </a:r>
            <a:r>
              <a:rPr lang="nl-BE" dirty="0" err="1"/>
              <a:t>recognised</a:t>
            </a:r>
            <a:r>
              <a:rPr lang="nl-BE" dirty="0"/>
              <a:t> </a:t>
            </a:r>
            <a:r>
              <a:rPr lang="nl-BE" dirty="0" err="1"/>
              <a:t>coops</a:t>
            </a:r>
            <a:r>
              <a:rPr lang="nl-BE" dirty="0"/>
              <a:t> </a:t>
            </a:r>
            <a:r>
              <a:rPr lang="nl-BE" dirty="0" err="1"/>
              <a:t>not</a:t>
            </a:r>
            <a:r>
              <a:rPr lang="nl-BE" dirty="0"/>
              <a:t> more </a:t>
            </a:r>
            <a:r>
              <a:rPr lang="nl-BE" dirty="0" err="1"/>
              <a:t>than</a:t>
            </a:r>
            <a:r>
              <a:rPr lang="nl-BE" dirty="0"/>
              <a:t> 6 percent dividend, energy </a:t>
            </a:r>
            <a:r>
              <a:rPr lang="nl-BE" dirty="0" err="1"/>
              <a:t>coops</a:t>
            </a:r>
            <a:r>
              <a:rPr lang="nl-BE" dirty="0"/>
              <a:t> respect ICA-</a:t>
            </a:r>
            <a:r>
              <a:rPr lang="nl-BE" dirty="0" err="1"/>
              <a:t>principles</a:t>
            </a:r>
            <a:r>
              <a:rPr lang="nl-BE" dirty="0"/>
              <a:t> and are ‘</a:t>
            </a:r>
            <a:r>
              <a:rPr lang="nl-BE" dirty="0" err="1"/>
              <a:t>principled</a:t>
            </a:r>
            <a:r>
              <a:rPr lang="nl-BE" dirty="0"/>
              <a:t>’ </a:t>
            </a:r>
            <a:r>
              <a:rPr lang="nl-BE" dirty="0" err="1"/>
              <a:t>organisations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3844071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3017</TotalTime>
  <Words>485</Words>
  <Application>Microsoft Office PowerPoint</Application>
  <PresentationFormat>Breedbeeld</PresentationFormat>
  <Paragraphs>29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Webinar Cities and Energycommunities – 15/06/2021</vt:lpstr>
      <vt:lpstr>Cities and coops, a match made in heaven?</vt:lpstr>
      <vt:lpstr>German experiences</vt:lpstr>
      <vt:lpstr>Belgian experiences</vt:lpstr>
      <vt:lpstr>Belgian experiences (2)</vt:lpstr>
      <vt:lpstr>Belgian experiences (3)</vt:lpstr>
      <vt:lpstr>Some 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Webinar Cities and Energycommunities – 15/06/2021</dc:title>
  <dc:creator>Gebruiker</dc:creator>
  <cp:lastModifiedBy>Gebruiker</cp:lastModifiedBy>
  <cp:revision>9</cp:revision>
  <dcterms:created xsi:type="dcterms:W3CDTF">2021-06-03T19:21:07Z</dcterms:created>
  <dcterms:modified xsi:type="dcterms:W3CDTF">2021-06-07T07:42:22Z</dcterms:modified>
</cp:coreProperties>
</file>