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8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87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Roboto-regular.fntdata"/><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Roboto-italic.fntdata"/><Relationship Id="rId6" Type="http://schemas.openxmlformats.org/officeDocument/2006/relationships/notesMaster" Target="notesMasters/notesMaster1.xml"/><Relationship Id="rId18"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928761a99a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928761a99a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a:solidFill>
                  <a:srgbClr val="1F497D"/>
                </a:solidFill>
                <a:highlight>
                  <a:srgbClr val="FFFFFF"/>
                </a:highlight>
              </a:rPr>
              <a:t>The main public of the event are local/regional authorities and energy agencies (and to lesser extent people from the financing world). The objective of the session is to inspire local authorities to take steps to support citizen energy projects by illustrating what can be done. In that sense, during your presentation, beyond explaining the project per se, it would be important to describe the role of public actors (particularly at the local level) supporting community district heating projects like the one in Paddepoel. Reflections about the implementation journey and the replication in different contexts (through the SCCALE 203050 project) would also be interesting.</a:t>
            </a:r>
            <a:endParaRPr>
              <a:solidFill>
                <a:srgbClr val="1F497D"/>
              </a:solidFill>
              <a:highlight>
                <a:srgbClr val="FFFFFF"/>
              </a:highlight>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4ba00d544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4ba00d544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Eindslide, laten zoals hij nu is.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dfd86dd3cc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dfd86dd3cc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d7bba53969_6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d7bba53969_6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a:t>Our Dutch socio-economic model has to change. For years, the government and market have been dominant, sidelining society in general – in other words, ordinary citizens, are consumers, voters and taxpayers. The government applies incentives such as subsidies but also rules and restrictions in its attempts to spur people to action. But it often fails regarding the</a:t>
            </a:r>
            <a:endParaRPr/>
          </a:p>
          <a:p>
            <a:pPr indent="0" lvl="0" marL="0" rtl="0" algn="l">
              <a:spcBef>
                <a:spcPts val="0"/>
              </a:spcBef>
              <a:spcAft>
                <a:spcPts val="0"/>
              </a:spcAft>
              <a:buNone/>
            </a:pPr>
            <a:r>
              <a:rPr lang="nl"/>
              <a:t>need to give people an intrinsic motivation to act. For this reason, we need to change the playing field, the rules of the game and the game itself to enable the fully-fledged</a:t>
            </a:r>
            <a:endParaRPr/>
          </a:p>
          <a:p>
            <a:pPr indent="0" lvl="0" marL="0" rtl="0" algn="l">
              <a:spcBef>
                <a:spcPts val="0"/>
              </a:spcBef>
              <a:spcAft>
                <a:spcPts val="0"/>
              </a:spcAft>
              <a:buNone/>
            </a:pPr>
            <a:br>
              <a:rPr lang="nl"/>
            </a:br>
            <a:r>
              <a:rPr lang="nl"/>
              <a:t>An example of a resident-owned cooperative heating project already exists in the Netherlands. In the city of Culemborg, Thermo Bello runs a collective heating system based on thermal energy generated by drinking water. Cooperative initiatives are also well underway in other locations, such as Wageningen, Amsterdam, Heeg and Ter Heijden.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df33fba9d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df33fba9d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solidFill>
                  <a:srgbClr val="404040"/>
                </a:solidFill>
              </a:rPr>
              <a:t>The Municipality of Groningen and the local public heat company Warmtestad (HeatCity) planned a district heating network </a:t>
            </a:r>
            <a:r>
              <a:rPr lang="nl">
                <a:solidFill>
                  <a:srgbClr val="404040"/>
                </a:solidFill>
              </a:rPr>
              <a:t>through</a:t>
            </a:r>
            <a:r>
              <a:rPr lang="nl">
                <a:solidFill>
                  <a:srgbClr val="404040"/>
                </a:solidFill>
              </a:rPr>
              <a:t> the area of the District Paddepoel. The local </a:t>
            </a:r>
            <a:r>
              <a:rPr lang="nl">
                <a:solidFill>
                  <a:srgbClr val="404040"/>
                </a:solidFill>
              </a:rPr>
              <a:t>citizens</a:t>
            </a:r>
            <a:r>
              <a:rPr lang="nl">
                <a:solidFill>
                  <a:srgbClr val="404040"/>
                </a:solidFill>
              </a:rPr>
              <a:t> </a:t>
            </a:r>
            <a:r>
              <a:rPr lang="nl">
                <a:solidFill>
                  <a:srgbClr val="404040"/>
                </a:solidFill>
              </a:rPr>
              <a:t>initiative</a:t>
            </a:r>
            <a:r>
              <a:rPr lang="nl">
                <a:solidFill>
                  <a:srgbClr val="404040"/>
                </a:solidFill>
              </a:rPr>
              <a:t> of Paddepoel asked if households could </a:t>
            </a:r>
            <a:r>
              <a:rPr lang="nl">
                <a:solidFill>
                  <a:srgbClr val="404040"/>
                </a:solidFill>
              </a:rPr>
              <a:t>also</a:t>
            </a:r>
            <a:r>
              <a:rPr lang="nl">
                <a:solidFill>
                  <a:srgbClr val="404040"/>
                </a:solidFill>
              </a:rPr>
              <a:t> be connected to the net. </a:t>
            </a:r>
            <a:r>
              <a:rPr lang="nl">
                <a:solidFill>
                  <a:srgbClr val="404040"/>
                </a:solidFill>
              </a:rPr>
              <a:t>Unfortunately</a:t>
            </a:r>
            <a:r>
              <a:rPr lang="nl">
                <a:solidFill>
                  <a:srgbClr val="404040"/>
                </a:solidFill>
              </a:rPr>
              <a:t> that was for economical reasons </a:t>
            </a:r>
            <a:r>
              <a:rPr lang="nl">
                <a:solidFill>
                  <a:srgbClr val="404040"/>
                </a:solidFill>
              </a:rPr>
              <a:t>only</a:t>
            </a:r>
            <a:r>
              <a:rPr lang="nl">
                <a:solidFill>
                  <a:srgbClr val="404040"/>
                </a:solidFill>
              </a:rPr>
              <a:t> </a:t>
            </a:r>
            <a:r>
              <a:rPr lang="nl">
                <a:solidFill>
                  <a:srgbClr val="404040"/>
                </a:solidFill>
              </a:rPr>
              <a:t>possible</a:t>
            </a:r>
            <a:r>
              <a:rPr lang="nl">
                <a:solidFill>
                  <a:srgbClr val="404040"/>
                </a:solidFill>
              </a:rPr>
              <a:t> for social housing flats and larger </a:t>
            </a:r>
            <a:r>
              <a:rPr lang="nl">
                <a:solidFill>
                  <a:srgbClr val="404040"/>
                </a:solidFill>
              </a:rPr>
              <a:t>buildings.</a:t>
            </a:r>
            <a:br>
              <a:rPr lang="nl">
                <a:solidFill>
                  <a:srgbClr val="404040"/>
                </a:solidFill>
              </a:rPr>
            </a:br>
            <a:br>
              <a:rPr lang="nl">
                <a:solidFill>
                  <a:srgbClr val="404040"/>
                </a:solidFill>
              </a:rPr>
            </a:br>
            <a:r>
              <a:rPr lang="nl">
                <a:solidFill>
                  <a:srgbClr val="404040"/>
                </a:solidFill>
              </a:rPr>
              <a:t>In this </a:t>
            </a:r>
            <a:r>
              <a:rPr lang="nl">
                <a:solidFill>
                  <a:srgbClr val="404040"/>
                </a:solidFill>
              </a:rPr>
              <a:t>period</a:t>
            </a:r>
            <a:r>
              <a:rPr lang="nl">
                <a:solidFill>
                  <a:srgbClr val="404040"/>
                </a:solidFill>
              </a:rPr>
              <a:t> 2018-2019 </a:t>
            </a:r>
            <a:r>
              <a:rPr lang="nl">
                <a:solidFill>
                  <a:srgbClr val="404040"/>
                </a:solidFill>
              </a:rPr>
              <a:t>Grunneger Power together with SHELL stepped in and worked out a new plan together with the residents. SHELL participated with knowledge and funding.  Because SHELL wanted support sustainable innovations in Groningen. As you probably know since 2013 we have serious problems with earthquakes in Groningen because of the exploration of natural gas.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dfd86dd3cc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dfd86dd3c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a:t>As a cooperative we </a:t>
            </a:r>
            <a:r>
              <a:rPr lang="nl"/>
              <a:t>defined</a:t>
            </a:r>
            <a:r>
              <a:rPr lang="nl"/>
              <a:t> </a:t>
            </a:r>
            <a:r>
              <a:rPr lang="nl"/>
              <a:t>together</a:t>
            </a:r>
            <a:r>
              <a:rPr lang="nl"/>
              <a:t> with </a:t>
            </a:r>
            <a:r>
              <a:rPr lang="nl"/>
              <a:t>citizens</a:t>
            </a:r>
            <a:r>
              <a:rPr lang="nl"/>
              <a:t> seven key drivers. For citizens, cooperatieve members and customers the three most important are a </a:t>
            </a:r>
            <a:r>
              <a:rPr lang="nl">
                <a:solidFill>
                  <a:schemeClr val="dk1"/>
                </a:solidFill>
              </a:rPr>
              <a:t>LOCAL AND SUSTAINABLE HEAT SOURCE, NOT MORE EXPENSIVE THAN NATURAL GAS and CONTINUOUS COMFORT.</a:t>
            </a:r>
            <a:br>
              <a:rPr lang="nl">
                <a:solidFill>
                  <a:schemeClr val="dk1"/>
                </a:solidFill>
              </a:rPr>
            </a:br>
            <a:br>
              <a:rPr lang="nl">
                <a:solidFill>
                  <a:schemeClr val="dk1"/>
                </a:solidFill>
              </a:rPr>
            </a:br>
            <a:r>
              <a:rPr lang="nl">
                <a:solidFill>
                  <a:schemeClr val="dk1"/>
                </a:solidFill>
              </a:rPr>
              <a:t>For us as a cooperative enterprise as for the municipality of Groningen a essential condition is that its RELIABLE AND SCALABLE. Together with the condition NOT MORE EXPENSIVE THAN NATURAL GAS we had to look at the whole district heat configuration from a professional economic point of view. A small neighborhood owned network is beautiful but it was then not bankanele and financial durable in the exploitation phase. Last but not least it has to be professionally maintained and serviced.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dc0b717ee8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dc0b717ee8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solidFill>
                  <a:srgbClr val="404040"/>
                </a:solidFill>
              </a:rPr>
              <a:t>E</a:t>
            </a:r>
            <a:r>
              <a:rPr lang="nl">
                <a:solidFill>
                  <a:srgbClr val="404040"/>
                </a:solidFill>
              </a:rPr>
              <a:t>xtracting heat in the summer from the nearby river Reitdiep, storing this heat safely in an aquifer at a depth of approximately 150 degrees and adding it to this layer in the winter. extracted and raised to a higher temperature using heat pumps.</a:t>
            </a:r>
            <a:br>
              <a:rPr lang="nl">
                <a:solidFill>
                  <a:srgbClr val="404040"/>
                </a:solidFill>
              </a:rPr>
            </a:br>
            <a:br>
              <a:rPr lang="nl">
                <a:solidFill>
                  <a:srgbClr val="404040"/>
                </a:solidFill>
              </a:rPr>
            </a:br>
            <a:r>
              <a:rPr lang="nl">
                <a:solidFill>
                  <a:schemeClr val="dk1"/>
                </a:solidFill>
              </a:rPr>
              <a:t>Th</a:t>
            </a:r>
            <a:r>
              <a:rPr lang="nl">
                <a:solidFill>
                  <a:schemeClr val="dk1"/>
                </a:solidFill>
              </a:rPr>
              <a:t>e water flow in the Reitdiep cannot continually produce enough energy to heat the neighbourhood. De Reitdiep can provide </a:t>
            </a:r>
            <a:r>
              <a:rPr lang="nl">
                <a:solidFill>
                  <a:schemeClr val="dk1"/>
                </a:solidFill>
              </a:rPr>
              <a:t>probably 1.000 household. In de heating source strategy from the municipality of Groningen other sources are needed. Such as industrial heat recovery and sun thermal and geothermal heat. So it was clear that we had to work with the Municipality of Groningen and the local public heat company Warmtestad on a greater system level.</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dfd86dd3cc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dfd86dd3c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W</a:t>
            </a:r>
            <a:r>
              <a:rPr lang="nl"/>
              <a:t>e started with a conceptual design for 500 households in Paddepoel North. </a:t>
            </a:r>
            <a:r>
              <a:rPr lang="nl">
                <a:solidFill>
                  <a:schemeClr val="dk1"/>
                </a:solidFill>
              </a:rPr>
              <a:t>Soon after the start, the local citizens in the existing energy collective we worked with got </a:t>
            </a:r>
            <a:r>
              <a:rPr lang="nl">
                <a:solidFill>
                  <a:schemeClr val="dk1"/>
                </a:solidFill>
              </a:rPr>
              <a:t>divided</a:t>
            </a:r>
            <a:r>
              <a:rPr lang="nl">
                <a:solidFill>
                  <a:schemeClr val="dk1"/>
                </a:solidFill>
              </a:rPr>
              <a:t>. We decided that the project had to go on and we continued with hiring them as </a:t>
            </a:r>
            <a:r>
              <a:rPr lang="nl">
                <a:solidFill>
                  <a:schemeClr val="dk1"/>
                </a:solidFill>
              </a:rPr>
              <a:t>individual</a:t>
            </a:r>
            <a:r>
              <a:rPr lang="nl">
                <a:solidFill>
                  <a:schemeClr val="dk1"/>
                </a:solidFill>
              </a:rPr>
              <a:t>  professionals. That worked fine and we </a:t>
            </a:r>
            <a:r>
              <a:rPr lang="nl">
                <a:solidFill>
                  <a:schemeClr val="dk1"/>
                </a:solidFill>
              </a:rPr>
              <a:t>scaled up up the number of local citizens who got enthusiastic for Buurtwarmte. Where we did not succeeded at that time  was in scaling up the locale energy initiative.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lnSpc>
                <a:spcPct val="115000"/>
              </a:lnSpc>
              <a:spcBef>
                <a:spcPts val="0"/>
              </a:spcBef>
              <a:spcAft>
                <a:spcPts val="1600"/>
              </a:spcAft>
              <a:buClr>
                <a:schemeClr val="dk1"/>
              </a:buClr>
              <a:buSzPts val="1100"/>
              <a:buFont typeface="Arial"/>
              <a:buNone/>
            </a:pPr>
            <a:r>
              <a:rPr lang="nl">
                <a:solidFill>
                  <a:srgbClr val="404040"/>
                </a:solidFill>
              </a:rPr>
              <a:t>With an investment of almost  €14 million for approximately 500 homes, this turned out to be a costly solution. We would have liked to continue this as the first pilot. But the economic </a:t>
            </a:r>
            <a:r>
              <a:rPr b="1" lang="nl">
                <a:solidFill>
                  <a:srgbClr val="404040"/>
                </a:solidFill>
              </a:rPr>
              <a:t>feasibility and scalability</a:t>
            </a:r>
            <a:r>
              <a:rPr lang="nl">
                <a:solidFill>
                  <a:srgbClr val="404040"/>
                </a:solidFill>
              </a:rPr>
              <a:t> were the most deciding factors in the decision to draw up an alternative plan and greater.</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dfd86dd3cc_0_1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gdfd86dd3cc_0_10:notes"/>
          <p:cNvSpPr txBox="1"/>
          <p:nvPr>
            <p:ph idx="1" type="body"/>
          </p:nvPr>
        </p:nvSpPr>
        <p:spPr>
          <a:xfrm>
            <a:off x="685802" y="4343401"/>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nl">
                <a:solidFill>
                  <a:schemeClr val="dk1"/>
                </a:solidFill>
              </a:rPr>
              <a:t>The </a:t>
            </a:r>
            <a:r>
              <a:rPr lang="nl">
                <a:solidFill>
                  <a:schemeClr val="dk1"/>
                </a:solidFill>
              </a:rPr>
              <a:t>cooperatives</a:t>
            </a:r>
            <a:r>
              <a:rPr lang="nl">
                <a:solidFill>
                  <a:schemeClr val="dk1"/>
                </a:solidFill>
              </a:rPr>
              <a:t> in the </a:t>
            </a:r>
            <a:r>
              <a:rPr lang="nl">
                <a:solidFill>
                  <a:schemeClr val="dk1"/>
                </a:solidFill>
              </a:rPr>
              <a:t>netherlands</a:t>
            </a:r>
            <a:r>
              <a:rPr lang="nl">
                <a:solidFill>
                  <a:schemeClr val="dk1"/>
                </a:solidFill>
              </a:rPr>
              <a:t> are inspired by de heating networks in</a:t>
            </a:r>
            <a:r>
              <a:rPr lang="nl">
                <a:solidFill>
                  <a:schemeClr val="dk1"/>
                </a:solidFill>
              </a:rPr>
              <a:t> Denmark. The Danish government laid down the general conditions that district heating companies are not allowed to generate financial shareholder profit. </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spcBef>
                <a:spcPts val="0"/>
              </a:spcBef>
              <a:spcAft>
                <a:spcPts val="0"/>
              </a:spcAft>
              <a:buSzPts val="1100"/>
              <a:buNone/>
            </a:pPr>
            <a:r>
              <a:rPr lang="nl">
                <a:solidFill>
                  <a:schemeClr val="dk1"/>
                </a:solidFill>
              </a:rPr>
              <a:t>As a result, the cooperative model performs best in terms of affordability and quality when compared to municipal and commercial district heating networks. Vice versa, cooperatives are attractive customers for large-scale renewable energy suppliers.</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lnSpc>
                <a:spcPct val="115000"/>
              </a:lnSpc>
              <a:spcBef>
                <a:spcPts val="0"/>
              </a:spcBef>
              <a:spcAft>
                <a:spcPts val="1600"/>
              </a:spcAft>
              <a:buSzPts val="1100"/>
              <a:buNone/>
            </a:pPr>
            <a:r>
              <a:rPr lang="nl">
                <a:solidFill>
                  <a:srgbClr val="404040"/>
                </a:solidFill>
              </a:rPr>
              <a:t>Grunneger Power is now working together with the Municipality of Groningen on Neighborhood Heat Plan North_West, which involves Paddepoel Vinkhuizen and Selwerd districts, which will be ready in end 2021. “This involves a total of approximately 3,100 homes. On that scale, the investment per home is significantly lower and will be easier to earn back in the long run. Moreover, we can also copy this design of a large-scale heat network to other districts.</a:t>
            </a:r>
            <a:endParaRPr>
              <a:solidFill>
                <a:schemeClr val="dk1"/>
              </a:solidFill>
            </a:endParaRPr>
          </a:p>
        </p:txBody>
      </p:sp>
      <p:sp>
        <p:nvSpPr>
          <p:cNvPr id="186" name="Google Shape;186;gdfd86dd3cc_0_10:notes"/>
          <p:cNvSpPr txBox="1"/>
          <p:nvPr>
            <p:ph idx="12" type="sldNum"/>
          </p:nvPr>
        </p:nvSpPr>
        <p:spPr>
          <a:xfrm>
            <a:off x="0" y="0"/>
            <a:ext cx="3023100" cy="2758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nl"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d7bba53666_0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d7bba53666_0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lang="nl" sz="1050">
                <a:solidFill>
                  <a:srgbClr val="404040"/>
                </a:solidFill>
              </a:rPr>
              <a:t>As I said </a:t>
            </a:r>
            <a:r>
              <a:rPr lang="nl" sz="1050">
                <a:solidFill>
                  <a:srgbClr val="404040"/>
                </a:solidFill>
              </a:rPr>
              <a:t>earlier</a:t>
            </a:r>
            <a:r>
              <a:rPr lang="nl" sz="1050">
                <a:solidFill>
                  <a:srgbClr val="404040"/>
                </a:solidFill>
              </a:rPr>
              <a:t> </a:t>
            </a:r>
            <a:r>
              <a:rPr lang="nl" sz="1050">
                <a:solidFill>
                  <a:srgbClr val="404040"/>
                </a:solidFill>
              </a:rPr>
              <a:t>we have lost momentum in Paddepoel due the divided citizens and the scale up. With every scale up you need to be aware you somewhere should  scale down. We are now building up a community for the plan for a larger heat network. The neighborhood collective is now entering a larger playing field. That was not foreseen. The residents are now in the process of reorganizing themselves and relating to the larger plan. The majority of them have always said that other neighborhoods should be able to participate. </a:t>
            </a:r>
            <a:br>
              <a:rPr lang="nl" sz="1050">
                <a:solidFill>
                  <a:srgbClr val="404040"/>
                </a:solidFill>
              </a:rPr>
            </a:br>
            <a:br>
              <a:rPr lang="nl" sz="1050">
                <a:solidFill>
                  <a:srgbClr val="404040"/>
                </a:solidFill>
              </a:rPr>
            </a:br>
            <a:r>
              <a:rPr lang="nl" sz="1050">
                <a:solidFill>
                  <a:srgbClr val="404040"/>
                </a:solidFill>
              </a:rPr>
              <a:t>In Vinkhuizen en Selwerd we had a fresh start. But also in Paddepoel new engagement is building up. In the upcoming phase, they will contribute ideas and decisions when making technical choices and what a joint neighborhood heat cooperative could look like in the exploitation phase. We ultimately want to arrive at the best choices through joint fact-finding.</a:t>
            </a:r>
            <a:endParaRPr sz="1050">
              <a:solidFill>
                <a:srgbClr val="40404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1600"/>
              </a:spcBef>
              <a:spcAft>
                <a:spcPts val="0"/>
              </a:spcAft>
              <a:buClr>
                <a:schemeClr val="dk1"/>
              </a:buClr>
              <a:buSzPts val="1800"/>
              <a:buChar char="○"/>
              <a:defRPr/>
            </a:lvl2pPr>
            <a:lvl3pPr indent="-342900" lvl="2" marL="1371600" rtl="0" algn="l">
              <a:spcBef>
                <a:spcPts val="1600"/>
              </a:spcBef>
              <a:spcAft>
                <a:spcPts val="0"/>
              </a:spcAft>
              <a:buClr>
                <a:schemeClr val="dk1"/>
              </a:buClr>
              <a:buSzPts val="1800"/>
              <a:buChar char="■"/>
              <a:defRPr/>
            </a:lvl3pPr>
            <a:lvl4pPr indent="-342900" lvl="3" marL="1828800" rtl="0" algn="l">
              <a:spcBef>
                <a:spcPts val="1600"/>
              </a:spcBef>
              <a:spcAft>
                <a:spcPts val="0"/>
              </a:spcAft>
              <a:buClr>
                <a:schemeClr val="dk1"/>
              </a:buClr>
              <a:buSzPts val="1800"/>
              <a:buChar char="●"/>
              <a:defRPr/>
            </a:lvl4pPr>
            <a:lvl5pPr indent="-342900" lvl="4" marL="2286000" rtl="0" algn="l">
              <a:spcBef>
                <a:spcPts val="1600"/>
              </a:spcBef>
              <a:spcAft>
                <a:spcPts val="0"/>
              </a:spcAft>
              <a:buClr>
                <a:schemeClr val="dk1"/>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53" name="Google Shape;53;p13"/>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4" name="Google Shape;54;p13"/>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5" name="Google Shape;55;p1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kst">
  <p:cSld name="Tekst">
    <p:spTree>
      <p:nvGrpSpPr>
        <p:cNvPr id="56" name="Shape 56"/>
        <p:cNvGrpSpPr/>
        <p:nvPr/>
      </p:nvGrpSpPr>
      <p:grpSpPr>
        <a:xfrm>
          <a:off x="0" y="0"/>
          <a:ext cx="0" cy="0"/>
          <a:chOff x="0" y="0"/>
          <a:chExt cx="0" cy="0"/>
        </a:xfrm>
      </p:grpSpPr>
      <p:sp>
        <p:nvSpPr>
          <p:cNvPr id="57" name="Google Shape;57;p14"/>
          <p:cNvSpPr txBox="1"/>
          <p:nvPr>
            <p:ph type="title"/>
          </p:nvPr>
        </p:nvSpPr>
        <p:spPr>
          <a:xfrm>
            <a:off x="457200" y="782188"/>
            <a:ext cx="7772400" cy="337500"/>
          </a:xfrm>
          <a:prstGeom prst="rect">
            <a:avLst/>
          </a:prstGeom>
          <a:noFill/>
          <a:ln>
            <a:noFill/>
          </a:ln>
        </p:spPr>
        <p:txBody>
          <a:bodyPr anchorCtr="0" anchor="ctr" bIns="22850" lIns="45700" spcFirstLastPara="1" rIns="45700" wrap="square" tIns="22850">
            <a:noAutofit/>
          </a:bodyPr>
          <a:lstStyle>
            <a:lvl1pPr lvl="0" rtl="0" algn="ctr">
              <a:spcBef>
                <a:spcPts val="0"/>
              </a:spcBef>
              <a:spcAft>
                <a:spcPts val="0"/>
              </a:spcAft>
              <a:buClr>
                <a:schemeClr val="dk1"/>
              </a:buClr>
              <a:buSzPts val="2400"/>
              <a:buFont typeface="Calibri"/>
              <a:buNone/>
              <a:defRPr b="1" sz="2400">
                <a:latin typeface="Calibri"/>
                <a:ea typeface="Calibri"/>
                <a:cs typeface="Calibri"/>
                <a:sym typeface="Calibri"/>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8" name="Google Shape;58;p14"/>
          <p:cNvSpPr txBox="1"/>
          <p:nvPr>
            <p:ph idx="1" type="body"/>
          </p:nvPr>
        </p:nvSpPr>
        <p:spPr>
          <a:xfrm>
            <a:off x="1562100" y="1657350"/>
            <a:ext cx="6019800" cy="2800200"/>
          </a:xfrm>
          <a:prstGeom prst="rect">
            <a:avLst/>
          </a:prstGeom>
          <a:noFill/>
          <a:ln>
            <a:noFill/>
          </a:ln>
        </p:spPr>
        <p:txBody>
          <a:bodyPr anchorCtr="0" anchor="t" bIns="22850" lIns="45700" spcFirstLastPara="1" rIns="45700" wrap="square" tIns="22850">
            <a:noAutofit/>
          </a:bodyPr>
          <a:lstStyle>
            <a:lvl1pPr indent="-228600" lvl="0" marL="457200" rtl="0" algn="l">
              <a:lnSpc>
                <a:spcPct val="150000"/>
              </a:lnSpc>
              <a:spcBef>
                <a:spcPts val="0"/>
              </a:spcBef>
              <a:spcAft>
                <a:spcPts val="0"/>
              </a:spcAft>
              <a:buClr>
                <a:schemeClr val="dk1"/>
              </a:buClr>
              <a:buSzPts val="3200"/>
              <a:buFont typeface="Calibri"/>
              <a:buNone/>
              <a:defRPr b="0" i="0">
                <a:latin typeface="Calibri"/>
                <a:ea typeface="Calibri"/>
                <a:cs typeface="Calibri"/>
                <a:sym typeface="Calibri"/>
              </a:defRPr>
            </a:lvl1pPr>
            <a:lvl2pPr indent="-342900" lvl="1" marL="914400" rtl="0" algn="l">
              <a:spcBef>
                <a:spcPts val="600"/>
              </a:spcBef>
              <a:spcAft>
                <a:spcPts val="0"/>
              </a:spcAft>
              <a:buClr>
                <a:schemeClr val="dk1"/>
              </a:buClr>
              <a:buSzPts val="1800"/>
              <a:buChar char="○"/>
              <a:defRPr/>
            </a:lvl2pPr>
            <a:lvl3pPr indent="-342900" lvl="2" marL="1371600" rtl="0" algn="l">
              <a:spcBef>
                <a:spcPts val="1600"/>
              </a:spcBef>
              <a:spcAft>
                <a:spcPts val="0"/>
              </a:spcAft>
              <a:buClr>
                <a:schemeClr val="dk1"/>
              </a:buClr>
              <a:buSzPts val="1800"/>
              <a:buChar char="■"/>
              <a:defRPr/>
            </a:lvl3pPr>
            <a:lvl4pPr indent="-342900" lvl="3" marL="1828800" rtl="0" algn="l">
              <a:spcBef>
                <a:spcPts val="1600"/>
              </a:spcBef>
              <a:spcAft>
                <a:spcPts val="0"/>
              </a:spcAft>
              <a:buClr>
                <a:schemeClr val="dk1"/>
              </a:buClr>
              <a:buSzPts val="1800"/>
              <a:buChar char="●"/>
              <a:defRPr/>
            </a:lvl4pPr>
            <a:lvl5pPr indent="-342900" lvl="4" marL="2286000" rtl="0" algn="l">
              <a:spcBef>
                <a:spcPts val="1600"/>
              </a:spcBef>
              <a:spcAft>
                <a:spcPts val="0"/>
              </a:spcAft>
              <a:buClr>
                <a:schemeClr val="dk1"/>
              </a:buClr>
              <a:buSzPts val="1800"/>
              <a:buChar char="○"/>
              <a:defRPr/>
            </a:lvl5pPr>
            <a:lvl6pPr indent="-342900" lvl="5" marL="2743200" rtl="0" algn="l">
              <a:spcBef>
                <a:spcPts val="160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position personnalisée">
  <p:cSld name="Disposition personnalisée">
    <p:spTree>
      <p:nvGrpSpPr>
        <p:cNvPr id="59" name="Shape 59"/>
        <p:cNvGrpSpPr/>
        <p:nvPr/>
      </p:nvGrpSpPr>
      <p:grpSpPr>
        <a:xfrm>
          <a:off x="0" y="0"/>
          <a:ext cx="0" cy="0"/>
          <a:chOff x="0" y="0"/>
          <a:chExt cx="0" cy="0"/>
        </a:xfrm>
      </p:grpSpPr>
      <p:sp>
        <p:nvSpPr>
          <p:cNvPr id="60" name="Google Shape;60;p15"/>
          <p:cNvSpPr/>
          <p:nvPr/>
        </p:nvSpPr>
        <p:spPr>
          <a:xfrm rot="-5400000">
            <a:off x="-2348699" y="2348699"/>
            <a:ext cx="5143500" cy="446100"/>
          </a:xfrm>
          <a:prstGeom prst="wedgeRectCallout">
            <a:avLst>
              <a:gd fmla="val -21420" name="adj1"/>
              <a:gd fmla="val 167696" name="adj2"/>
            </a:avLst>
          </a:prstGeom>
          <a:solidFill>
            <a:srgbClr val="52B1C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1" name="Google Shape;61;p15"/>
          <p:cNvSpPr txBox="1"/>
          <p:nvPr>
            <p:ph type="title"/>
          </p:nvPr>
        </p:nvSpPr>
        <p:spPr>
          <a:xfrm>
            <a:off x="1301144" y="271837"/>
            <a:ext cx="7452000" cy="6369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rgbClr val="625D5C"/>
              </a:buClr>
              <a:buSzPts val="3600"/>
              <a:buFont typeface="Arial"/>
              <a:buNone/>
              <a:defRPr b="0" i="0" sz="3600" u="none" cap="none" strike="noStrike">
                <a:solidFill>
                  <a:srgbClr val="625D5C"/>
                </a:solidFill>
                <a:latin typeface="Arial"/>
                <a:ea typeface="Arial"/>
                <a:cs typeface="Arial"/>
                <a:sym typeface="Arial"/>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62" name="Google Shape;62;p15"/>
          <p:cNvSpPr txBox="1"/>
          <p:nvPr>
            <p:ph idx="1" type="body"/>
          </p:nvPr>
        </p:nvSpPr>
        <p:spPr>
          <a:xfrm>
            <a:off x="1301144" y="1212153"/>
            <a:ext cx="7452000" cy="932400"/>
          </a:xfrm>
          <a:prstGeom prst="rect">
            <a:avLst/>
          </a:prstGeom>
          <a:noFill/>
          <a:ln>
            <a:noFill/>
          </a:ln>
        </p:spPr>
        <p:txBody>
          <a:bodyPr anchorCtr="0" anchor="t" bIns="34275" lIns="68575" spcFirstLastPara="1" rIns="68575" wrap="square" tIns="34275">
            <a:noAutofit/>
          </a:bodyPr>
          <a:lstStyle>
            <a:lvl1pPr indent="-381000" lvl="0" marL="457200" marR="0" rtl="0" algn="l">
              <a:lnSpc>
                <a:spcPct val="90000"/>
              </a:lnSpc>
              <a:spcBef>
                <a:spcPts val="800"/>
              </a:spcBef>
              <a:spcAft>
                <a:spcPts val="0"/>
              </a:spcAft>
              <a:buClr>
                <a:srgbClr val="52B1CE"/>
              </a:buClr>
              <a:buSzPts val="2400"/>
              <a:buFont typeface="Noto Sans Symbols"/>
              <a:buChar char="▶"/>
              <a:defRPr b="0" i="0" sz="2400" u="none" cap="none" strike="noStrike">
                <a:solidFill>
                  <a:srgbClr val="625D5C"/>
                </a:solidFill>
                <a:latin typeface="Arial"/>
                <a:ea typeface="Arial"/>
                <a:cs typeface="Arial"/>
                <a:sym typeface="Arial"/>
              </a:defRPr>
            </a:lvl1pPr>
            <a:lvl2pPr indent="-342900" lvl="1" marL="914400" marR="0" rtl="0" algn="l">
              <a:lnSpc>
                <a:spcPct val="90000"/>
              </a:lnSpc>
              <a:spcBef>
                <a:spcPts val="16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16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16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16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16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16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16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1600"/>
              </a:spcBef>
              <a:spcAft>
                <a:spcPts val="16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63" name="Google Shape;63;p15"/>
          <p:cNvPicPr preferRelativeResize="0"/>
          <p:nvPr/>
        </p:nvPicPr>
        <p:blipFill rotWithShape="1">
          <a:blip r:embed="rId2">
            <a:alphaModFix/>
          </a:blip>
          <a:srcRect b="0" l="0" r="0" t="0"/>
          <a:stretch/>
        </p:blipFill>
        <p:spPr>
          <a:xfrm>
            <a:off x="501167" y="3855748"/>
            <a:ext cx="1394679" cy="139467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8" name="Shape 68"/>
        <p:cNvGrpSpPr/>
        <p:nvPr/>
      </p:nvGrpSpPr>
      <p:grpSpPr>
        <a:xfrm>
          <a:off x="0" y="0"/>
          <a:ext cx="0" cy="0"/>
          <a:chOff x="0" y="0"/>
          <a:chExt cx="0" cy="0"/>
        </a:xfrm>
      </p:grpSpPr>
      <p:sp>
        <p:nvSpPr>
          <p:cNvPr id="69" name="Google Shape;69;p17"/>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0" name="Google Shape;70;p17"/>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1" name="Google Shape;71;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8"/>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74" name="Google Shape;74;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5" name="Shape 75"/>
        <p:cNvGrpSpPr/>
        <p:nvPr/>
      </p:nvGrpSpPr>
      <p:grpSpPr>
        <a:xfrm>
          <a:off x="0" y="0"/>
          <a:ext cx="0" cy="0"/>
          <a:chOff x="0" y="0"/>
          <a:chExt cx="0" cy="0"/>
        </a:xfrm>
      </p:grpSpPr>
      <p:sp>
        <p:nvSpPr>
          <p:cNvPr id="76" name="Google Shape;76;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7" name="Google Shape;77;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78" name="Google Shape;78;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9" name="Shape 79"/>
        <p:cNvGrpSpPr/>
        <p:nvPr/>
      </p:nvGrpSpPr>
      <p:grpSpPr>
        <a:xfrm>
          <a:off x="0" y="0"/>
          <a:ext cx="0" cy="0"/>
          <a:chOff x="0" y="0"/>
          <a:chExt cx="0" cy="0"/>
        </a:xfrm>
      </p:grpSpPr>
      <p:sp>
        <p:nvSpPr>
          <p:cNvPr id="80" name="Google Shape;80;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1" name="Google Shape;81;p2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2" name="Google Shape;82;p20"/>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3" name="Google Shape;83;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4" name="Shape 84"/>
        <p:cNvGrpSpPr/>
        <p:nvPr/>
      </p:nvGrpSpPr>
      <p:grpSpPr>
        <a:xfrm>
          <a:off x="0" y="0"/>
          <a:ext cx="0" cy="0"/>
          <a:chOff x="0" y="0"/>
          <a:chExt cx="0" cy="0"/>
        </a:xfrm>
      </p:grpSpPr>
      <p:sp>
        <p:nvSpPr>
          <p:cNvPr id="85" name="Google Shape;85;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6" name="Google Shape;86;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7" name="Shape 87"/>
        <p:cNvGrpSpPr/>
        <p:nvPr/>
      </p:nvGrpSpPr>
      <p:grpSpPr>
        <a:xfrm>
          <a:off x="0" y="0"/>
          <a:ext cx="0" cy="0"/>
          <a:chOff x="0" y="0"/>
          <a:chExt cx="0" cy="0"/>
        </a:xfrm>
      </p:grpSpPr>
      <p:sp>
        <p:nvSpPr>
          <p:cNvPr id="88" name="Google Shape;88;p22"/>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22"/>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0" name="Google Shape;90;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1" name="Shape 91"/>
        <p:cNvGrpSpPr/>
        <p:nvPr/>
      </p:nvGrpSpPr>
      <p:grpSpPr>
        <a:xfrm>
          <a:off x="0" y="0"/>
          <a:ext cx="0" cy="0"/>
          <a:chOff x="0" y="0"/>
          <a:chExt cx="0" cy="0"/>
        </a:xfrm>
      </p:grpSpPr>
      <p:sp>
        <p:nvSpPr>
          <p:cNvPr id="92" name="Google Shape;92;p23"/>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93" name="Google Shape;93;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4" name="Shape 94"/>
        <p:cNvGrpSpPr/>
        <p:nvPr/>
      </p:nvGrpSpPr>
      <p:grpSpPr>
        <a:xfrm>
          <a:off x="0" y="0"/>
          <a:ext cx="0" cy="0"/>
          <a:chOff x="0" y="0"/>
          <a:chExt cx="0" cy="0"/>
        </a:xfrm>
      </p:grpSpPr>
      <p:sp>
        <p:nvSpPr>
          <p:cNvPr id="95" name="Google Shape;95;p2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4"/>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97" name="Google Shape;97;p24"/>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8" name="Google Shape;98;p2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9" name="Google Shape;99;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0" name="Shape 100"/>
        <p:cNvGrpSpPr/>
        <p:nvPr/>
      </p:nvGrpSpPr>
      <p:grpSpPr>
        <a:xfrm>
          <a:off x="0" y="0"/>
          <a:ext cx="0" cy="0"/>
          <a:chOff x="0" y="0"/>
          <a:chExt cx="0" cy="0"/>
        </a:xfrm>
      </p:grpSpPr>
      <p:sp>
        <p:nvSpPr>
          <p:cNvPr id="101" name="Google Shape;101;p25"/>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102" name="Google Shape;102;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3" name="Shape 103"/>
        <p:cNvGrpSpPr/>
        <p:nvPr/>
      </p:nvGrpSpPr>
      <p:grpSpPr>
        <a:xfrm>
          <a:off x="0" y="0"/>
          <a:ext cx="0" cy="0"/>
          <a:chOff x="0" y="0"/>
          <a:chExt cx="0" cy="0"/>
        </a:xfrm>
      </p:grpSpPr>
      <p:sp>
        <p:nvSpPr>
          <p:cNvPr id="104" name="Google Shape;104;p2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5" name="Google Shape;105;p26"/>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06" name="Google Shape;106;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7" name="Shape 107"/>
        <p:cNvGrpSpPr/>
        <p:nvPr/>
      </p:nvGrpSpPr>
      <p:grpSpPr>
        <a:xfrm>
          <a:off x="0" y="0"/>
          <a:ext cx="0" cy="0"/>
          <a:chOff x="0" y="0"/>
          <a:chExt cx="0" cy="0"/>
        </a:xfrm>
      </p:grpSpPr>
      <p:sp>
        <p:nvSpPr>
          <p:cNvPr id="108" name="Google Shape;108;p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109" name="Shape 109"/>
        <p:cNvGrpSpPr/>
        <p:nvPr/>
      </p:nvGrpSpPr>
      <p:grpSpPr>
        <a:xfrm>
          <a:off x="0" y="0"/>
          <a:ext cx="0" cy="0"/>
          <a:chOff x="0" y="0"/>
          <a:chExt cx="0" cy="0"/>
        </a:xfrm>
      </p:grpSpPr>
      <p:sp>
        <p:nvSpPr>
          <p:cNvPr id="110" name="Google Shape;110;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111" name="Google Shape;111;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1600"/>
              </a:spcBef>
              <a:spcAft>
                <a:spcPts val="0"/>
              </a:spcAft>
              <a:buSzPts val="1400"/>
              <a:buChar char="○"/>
              <a:defRPr/>
            </a:lvl2pPr>
            <a:lvl3pPr indent="-317500" lvl="2" marL="1371600" rtl="0" algn="l">
              <a:lnSpc>
                <a:spcPct val="115000"/>
              </a:lnSpc>
              <a:spcBef>
                <a:spcPts val="1600"/>
              </a:spcBef>
              <a:spcAft>
                <a:spcPts val="0"/>
              </a:spcAft>
              <a:buSzPts val="1400"/>
              <a:buChar char="■"/>
              <a:defRPr/>
            </a:lvl3pPr>
            <a:lvl4pPr indent="-317500" lvl="3" marL="1828800" rtl="0" algn="l">
              <a:lnSpc>
                <a:spcPct val="115000"/>
              </a:lnSpc>
              <a:spcBef>
                <a:spcPts val="1600"/>
              </a:spcBef>
              <a:spcAft>
                <a:spcPts val="0"/>
              </a:spcAft>
              <a:buSzPts val="1400"/>
              <a:buChar char="●"/>
              <a:defRPr/>
            </a:lvl4pPr>
            <a:lvl5pPr indent="-317500" lvl="4" marL="2286000" rtl="0" algn="l">
              <a:lnSpc>
                <a:spcPct val="115000"/>
              </a:lnSpc>
              <a:spcBef>
                <a:spcPts val="1600"/>
              </a:spcBef>
              <a:spcAft>
                <a:spcPts val="0"/>
              </a:spcAft>
              <a:buSzPts val="1400"/>
              <a:buChar char="○"/>
              <a:defRPr/>
            </a:lvl5pPr>
            <a:lvl6pPr indent="-317500" lvl="5" marL="2743200" rtl="0" algn="l">
              <a:lnSpc>
                <a:spcPct val="115000"/>
              </a:lnSpc>
              <a:spcBef>
                <a:spcPts val="1600"/>
              </a:spcBef>
              <a:spcAft>
                <a:spcPts val="0"/>
              </a:spcAft>
              <a:buSzPts val="1400"/>
              <a:buChar char="■"/>
              <a:defRPr/>
            </a:lvl6pPr>
            <a:lvl7pPr indent="-317500" lvl="6" marL="3200400" rtl="0" algn="l">
              <a:lnSpc>
                <a:spcPct val="115000"/>
              </a:lnSpc>
              <a:spcBef>
                <a:spcPts val="1600"/>
              </a:spcBef>
              <a:spcAft>
                <a:spcPts val="0"/>
              </a:spcAft>
              <a:buSzPts val="1400"/>
              <a:buChar char="●"/>
              <a:defRPr/>
            </a:lvl7pPr>
            <a:lvl8pPr indent="-317500" lvl="7" marL="3657600" rtl="0" algn="l">
              <a:lnSpc>
                <a:spcPct val="115000"/>
              </a:lnSpc>
              <a:spcBef>
                <a:spcPts val="1600"/>
              </a:spcBef>
              <a:spcAft>
                <a:spcPts val="0"/>
              </a:spcAft>
              <a:buSzPts val="1400"/>
              <a:buChar char="○"/>
              <a:defRPr/>
            </a:lvl8pPr>
            <a:lvl9pPr indent="-317500" lvl="8" marL="4114800" rtl="0" algn="l">
              <a:lnSpc>
                <a:spcPct val="115000"/>
              </a:lnSpc>
              <a:spcBef>
                <a:spcPts val="1600"/>
              </a:spcBef>
              <a:spcAft>
                <a:spcPts val="1600"/>
              </a:spcAft>
              <a:buSzPts val="1400"/>
              <a:buChar char="■"/>
              <a:defRPr/>
            </a:lvl9pPr>
          </a:lstStyle>
          <a:p/>
        </p:txBody>
      </p:sp>
      <p:sp>
        <p:nvSpPr>
          <p:cNvPr id="112" name="Google Shape;112;p28"/>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13" name="Google Shape;113;p28"/>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14" name="Google Shape;114;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rtl="0" algn="r">
              <a:lnSpc>
                <a:spcPct val="100000"/>
              </a:lnSpc>
              <a:spcBef>
                <a:spcPts val="0"/>
              </a:spcBef>
              <a:spcAft>
                <a:spcPts val="0"/>
              </a:spcAft>
              <a:buSzPts val="1000"/>
              <a:buNone/>
              <a:defRPr/>
            </a:lvl1pPr>
            <a:lvl2pPr indent="0" lvl="1" marL="0" rtl="0" algn="r">
              <a:lnSpc>
                <a:spcPct val="100000"/>
              </a:lnSpc>
              <a:spcBef>
                <a:spcPts val="0"/>
              </a:spcBef>
              <a:spcAft>
                <a:spcPts val="0"/>
              </a:spcAft>
              <a:buSzPts val="1000"/>
              <a:buNone/>
              <a:defRPr/>
            </a:lvl2pPr>
            <a:lvl3pPr indent="0" lvl="2" marL="0" rtl="0" algn="r">
              <a:lnSpc>
                <a:spcPct val="100000"/>
              </a:lnSpc>
              <a:spcBef>
                <a:spcPts val="0"/>
              </a:spcBef>
              <a:spcAft>
                <a:spcPts val="0"/>
              </a:spcAft>
              <a:buSzPts val="1000"/>
              <a:buNone/>
              <a:defRPr/>
            </a:lvl3pPr>
            <a:lvl4pPr indent="0" lvl="3" marL="0" rtl="0" algn="r">
              <a:lnSpc>
                <a:spcPct val="100000"/>
              </a:lnSpc>
              <a:spcBef>
                <a:spcPts val="0"/>
              </a:spcBef>
              <a:spcAft>
                <a:spcPts val="0"/>
              </a:spcAft>
              <a:buSzPts val="1000"/>
              <a:buNone/>
              <a:defRPr/>
            </a:lvl4pPr>
            <a:lvl5pPr indent="0" lvl="4" marL="0" rtl="0" algn="r">
              <a:lnSpc>
                <a:spcPct val="100000"/>
              </a:lnSpc>
              <a:spcBef>
                <a:spcPts val="0"/>
              </a:spcBef>
              <a:spcAft>
                <a:spcPts val="0"/>
              </a:spcAft>
              <a:buSzPts val="1000"/>
              <a:buNone/>
              <a:defRPr/>
            </a:lvl5pPr>
            <a:lvl6pPr indent="0" lvl="5" marL="0" rtl="0" algn="r">
              <a:lnSpc>
                <a:spcPct val="100000"/>
              </a:lnSpc>
              <a:spcBef>
                <a:spcPts val="0"/>
              </a:spcBef>
              <a:spcAft>
                <a:spcPts val="0"/>
              </a:spcAft>
              <a:buSzPts val="1000"/>
              <a:buNone/>
              <a:defRPr/>
            </a:lvl6pPr>
            <a:lvl7pPr indent="0" lvl="6" marL="0" rtl="0" algn="r">
              <a:lnSpc>
                <a:spcPct val="100000"/>
              </a:lnSpc>
              <a:spcBef>
                <a:spcPts val="0"/>
              </a:spcBef>
              <a:spcAft>
                <a:spcPts val="0"/>
              </a:spcAft>
              <a:buSzPts val="1000"/>
              <a:buNone/>
              <a:defRPr/>
            </a:lvl7pPr>
            <a:lvl8pPr indent="0" lvl="7" marL="0" rtl="0" algn="r">
              <a:lnSpc>
                <a:spcPct val="100000"/>
              </a:lnSpc>
              <a:spcBef>
                <a:spcPts val="0"/>
              </a:spcBef>
              <a:spcAft>
                <a:spcPts val="0"/>
              </a:spcAft>
              <a:buSzPts val="1000"/>
              <a:buNone/>
              <a:defRPr/>
            </a:lvl8pPr>
            <a:lvl9pPr indent="0" lvl="8" marL="0" rtl="0" algn="r">
              <a:lnSpc>
                <a:spcPct val="100000"/>
              </a:lnSpc>
              <a:spcBef>
                <a:spcPts val="0"/>
              </a:spcBef>
              <a:spcAft>
                <a:spcPts val="0"/>
              </a:spcAft>
              <a:buSzPts val="1000"/>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26.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4" name="Shape 64"/>
        <p:cNvGrpSpPr/>
        <p:nvPr/>
      </p:nvGrpSpPr>
      <p:grpSpPr>
        <a:xfrm>
          <a:off x="0" y="0"/>
          <a:ext cx="0" cy="0"/>
          <a:chOff x="0" y="0"/>
          <a:chExt cx="0" cy="0"/>
        </a:xfrm>
      </p:grpSpPr>
      <p:sp>
        <p:nvSpPr>
          <p:cNvPr id="65" name="Google Shape;65;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66" name="Google Shape;66;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67" name="Google Shape;67;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6.jpg"/><Relationship Id="rId4" Type="http://schemas.openxmlformats.org/officeDocument/2006/relationships/image" Target="../media/image1.png"/><Relationship Id="rId5"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hyperlink" Target="http://www.grunnegerpower.n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 Id="rId3" Type="http://schemas.openxmlformats.org/officeDocument/2006/relationships/image" Target="../media/image23.jpg"/><Relationship Id="rId4" Type="http://schemas.openxmlformats.org/officeDocument/2006/relationships/image" Target="../media/image12.jpg"/><Relationship Id="rId5" Type="http://schemas.openxmlformats.org/officeDocument/2006/relationships/image" Target="../media/image24.jpg"/><Relationship Id="rId6" Type="http://schemas.openxmlformats.org/officeDocument/2006/relationships/image" Target="../media/image5.png"/><Relationship Id="rId7"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xml"/><Relationship Id="rId3" Type="http://schemas.openxmlformats.org/officeDocument/2006/relationships/image" Target="../media/image19.jpg"/><Relationship Id="rId4" Type="http://schemas.openxmlformats.org/officeDocument/2006/relationships/image" Target="../media/image15.png"/><Relationship Id="rId5" Type="http://schemas.openxmlformats.org/officeDocument/2006/relationships/image" Target="../media/image14.png"/><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image" Target="../media/image20.png"/><Relationship Id="rId5"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18" name="Shape 118"/>
        <p:cNvGrpSpPr/>
        <p:nvPr/>
      </p:nvGrpSpPr>
      <p:grpSpPr>
        <a:xfrm>
          <a:off x="0" y="0"/>
          <a:ext cx="0" cy="0"/>
          <a:chOff x="0" y="0"/>
          <a:chExt cx="0" cy="0"/>
        </a:xfrm>
      </p:grpSpPr>
      <p:sp>
        <p:nvSpPr>
          <p:cNvPr id="119" name="Google Shape;119;p2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20" name="Google Shape;120;p29"/>
          <p:cNvPicPr preferRelativeResize="0"/>
          <p:nvPr/>
        </p:nvPicPr>
        <p:blipFill rotWithShape="1">
          <a:blip r:embed="rId3">
            <a:alphaModFix/>
          </a:blip>
          <a:srcRect b="15626" l="0" r="0" t="0"/>
          <a:stretch/>
        </p:blipFill>
        <p:spPr>
          <a:xfrm>
            <a:off x="0" y="5325"/>
            <a:ext cx="9144000" cy="5143500"/>
          </a:xfrm>
          <a:prstGeom prst="rect">
            <a:avLst/>
          </a:prstGeom>
          <a:noFill/>
          <a:ln>
            <a:noFill/>
          </a:ln>
        </p:spPr>
      </p:pic>
      <p:grpSp>
        <p:nvGrpSpPr>
          <p:cNvPr id="121" name="Google Shape;121;p29"/>
          <p:cNvGrpSpPr/>
          <p:nvPr/>
        </p:nvGrpSpPr>
        <p:grpSpPr>
          <a:xfrm>
            <a:off x="405650" y="162650"/>
            <a:ext cx="8515677" cy="4828838"/>
            <a:chOff x="405650" y="162650"/>
            <a:chExt cx="8515677" cy="4828838"/>
          </a:xfrm>
        </p:grpSpPr>
        <p:pic>
          <p:nvPicPr>
            <p:cNvPr id="122" name="Google Shape;122;p29"/>
            <p:cNvPicPr preferRelativeResize="0"/>
            <p:nvPr/>
          </p:nvPicPr>
          <p:blipFill rotWithShape="1">
            <a:blip r:embed="rId4">
              <a:alphaModFix/>
            </a:blip>
            <a:srcRect b="0" l="0" r="0" t="0"/>
            <a:stretch/>
          </p:blipFill>
          <p:spPr>
            <a:xfrm>
              <a:off x="405650" y="162650"/>
              <a:ext cx="4782050" cy="2737349"/>
            </a:xfrm>
            <a:prstGeom prst="rect">
              <a:avLst/>
            </a:prstGeom>
            <a:noFill/>
            <a:ln>
              <a:noFill/>
            </a:ln>
          </p:spPr>
        </p:pic>
        <p:pic>
          <p:nvPicPr>
            <p:cNvPr id="123" name="Google Shape;123;p29"/>
            <p:cNvPicPr preferRelativeResize="0"/>
            <p:nvPr/>
          </p:nvPicPr>
          <p:blipFill rotWithShape="1">
            <a:blip r:embed="rId5">
              <a:alphaModFix/>
            </a:blip>
            <a:srcRect b="0" l="29" r="29" t="0"/>
            <a:stretch/>
          </p:blipFill>
          <p:spPr>
            <a:xfrm>
              <a:off x="7610476" y="4230687"/>
              <a:ext cx="1310851" cy="760800"/>
            </a:xfrm>
            <a:prstGeom prst="rect">
              <a:avLst/>
            </a:prstGeom>
            <a:noFill/>
            <a:ln>
              <a:noFill/>
            </a:ln>
          </p:spPr>
        </p:pic>
      </p:grpSp>
      <p:sp>
        <p:nvSpPr>
          <p:cNvPr id="124" name="Google Shape;124;p29"/>
          <p:cNvSpPr txBox="1"/>
          <p:nvPr/>
        </p:nvSpPr>
        <p:spPr>
          <a:xfrm>
            <a:off x="710775" y="422475"/>
            <a:ext cx="4456500" cy="1277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nl" sz="1900">
                <a:solidFill>
                  <a:srgbClr val="202124"/>
                </a:solidFill>
                <a:latin typeface="Roboto"/>
                <a:ea typeface="Roboto"/>
                <a:cs typeface="Roboto"/>
                <a:sym typeface="Roboto"/>
              </a:rPr>
              <a:t>Covenant of Mayors Investment Forum</a:t>
            </a:r>
            <a:endParaRPr sz="1900">
              <a:solidFill>
                <a:srgbClr val="202124"/>
              </a:solidFill>
              <a:latin typeface="Roboto"/>
              <a:ea typeface="Roboto"/>
              <a:cs typeface="Roboto"/>
              <a:sym typeface="Roboto"/>
            </a:endParaRPr>
          </a:p>
          <a:p>
            <a:pPr indent="0" lvl="0" marL="0" rtl="0" algn="l">
              <a:lnSpc>
                <a:spcPct val="115000"/>
              </a:lnSpc>
              <a:spcBef>
                <a:spcPts val="0"/>
              </a:spcBef>
              <a:spcAft>
                <a:spcPts val="0"/>
              </a:spcAft>
              <a:buNone/>
            </a:pPr>
            <a:r>
              <a:rPr lang="nl" sz="1900">
                <a:solidFill>
                  <a:srgbClr val="202124"/>
                </a:solidFill>
                <a:latin typeface="Roboto"/>
                <a:ea typeface="Roboto"/>
                <a:cs typeface="Roboto"/>
                <a:sym typeface="Roboto"/>
              </a:rPr>
              <a:t>Groningen District Heating project</a:t>
            </a:r>
            <a:br>
              <a:rPr lang="nl" sz="1900">
                <a:solidFill>
                  <a:srgbClr val="202124"/>
                </a:solidFill>
                <a:latin typeface="Roboto"/>
                <a:ea typeface="Roboto"/>
                <a:cs typeface="Roboto"/>
                <a:sym typeface="Roboto"/>
              </a:rPr>
            </a:br>
            <a:r>
              <a:rPr lang="nl" sz="1900">
                <a:solidFill>
                  <a:srgbClr val="202124"/>
                </a:solidFill>
                <a:latin typeface="Roboto"/>
                <a:ea typeface="Roboto"/>
                <a:cs typeface="Roboto"/>
                <a:sym typeface="Roboto"/>
              </a:rPr>
              <a:t>15 juni 2021</a:t>
            </a:r>
            <a:br>
              <a:rPr lang="nl" sz="1900">
                <a:solidFill>
                  <a:srgbClr val="202124"/>
                </a:solidFill>
                <a:latin typeface="Roboto"/>
                <a:ea typeface="Roboto"/>
                <a:cs typeface="Roboto"/>
                <a:sym typeface="Roboto"/>
              </a:rPr>
            </a:br>
            <a:endParaRPr sz="1900">
              <a:solidFill>
                <a:srgbClr val="202124"/>
              </a:solidFill>
              <a:latin typeface="Roboto"/>
              <a:ea typeface="Roboto"/>
              <a:cs typeface="Roboto"/>
              <a:sym typeface="Roboto"/>
            </a:endParaRPr>
          </a:p>
          <a:p>
            <a:pPr indent="0" lvl="0" marL="0" rtl="0" algn="l">
              <a:lnSpc>
                <a:spcPct val="115000"/>
              </a:lnSpc>
              <a:spcBef>
                <a:spcPts val="0"/>
              </a:spcBef>
              <a:spcAft>
                <a:spcPts val="0"/>
              </a:spcAft>
              <a:buNone/>
            </a:pPr>
            <a:r>
              <a:t/>
            </a:r>
            <a:endParaRPr b="1" sz="2100">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3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grpSp>
        <p:nvGrpSpPr>
          <p:cNvPr id="219" name="Google Shape;219;p38"/>
          <p:cNvGrpSpPr/>
          <p:nvPr/>
        </p:nvGrpSpPr>
        <p:grpSpPr>
          <a:xfrm>
            <a:off x="-31325" y="-68375"/>
            <a:ext cx="9243600" cy="5211900"/>
            <a:chOff x="-31325" y="-68375"/>
            <a:chExt cx="9243600" cy="5211900"/>
          </a:xfrm>
        </p:grpSpPr>
        <p:sp>
          <p:nvSpPr>
            <p:cNvPr id="220" name="Google Shape;220;p38"/>
            <p:cNvSpPr/>
            <p:nvPr/>
          </p:nvSpPr>
          <p:spPr>
            <a:xfrm>
              <a:off x="-31325" y="-68375"/>
              <a:ext cx="9243600" cy="5211900"/>
            </a:xfrm>
            <a:prstGeom prst="rect">
              <a:avLst/>
            </a:prstGeom>
            <a:solidFill>
              <a:srgbClr val="91C46D"/>
            </a:solidFill>
            <a:ln cap="flat" cmpd="sng" w="9525">
              <a:solidFill>
                <a:srgbClr val="91C46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1" name="Google Shape;221;p38"/>
            <p:cNvPicPr preferRelativeResize="0"/>
            <p:nvPr/>
          </p:nvPicPr>
          <p:blipFill>
            <a:blip r:embed="rId3">
              <a:alphaModFix/>
            </a:blip>
            <a:stretch>
              <a:fillRect/>
            </a:stretch>
          </p:blipFill>
          <p:spPr>
            <a:xfrm>
              <a:off x="3301686" y="1800324"/>
              <a:ext cx="2540625" cy="1474500"/>
            </a:xfrm>
            <a:prstGeom prst="rect">
              <a:avLst/>
            </a:prstGeom>
            <a:noFill/>
            <a:ln>
              <a:noFill/>
            </a:ln>
          </p:spPr>
        </p:pic>
      </p:grpSp>
      <p:sp>
        <p:nvSpPr>
          <p:cNvPr id="222" name="Google Shape;222;p38"/>
          <p:cNvSpPr txBox="1"/>
          <p:nvPr/>
        </p:nvSpPr>
        <p:spPr>
          <a:xfrm>
            <a:off x="89650" y="3668025"/>
            <a:ext cx="2701500" cy="1320300"/>
          </a:xfrm>
          <a:prstGeom prst="rect">
            <a:avLst/>
          </a:prstGeom>
          <a:noFill/>
          <a:ln>
            <a:noFill/>
          </a:ln>
        </p:spPr>
        <p:txBody>
          <a:bodyPr anchorCtr="0" anchor="t" bIns="91425" lIns="91425" spcFirstLastPara="1" rIns="91425" wrap="square" tIns="91425">
            <a:noAutofit/>
          </a:bodyPr>
          <a:lstStyle/>
          <a:p>
            <a:pPr indent="0" lvl="0" marL="0" rtl="0" algn="l">
              <a:lnSpc>
                <a:spcPct val="138000"/>
              </a:lnSpc>
              <a:spcBef>
                <a:spcPts val="0"/>
              </a:spcBef>
              <a:spcAft>
                <a:spcPts val="0"/>
              </a:spcAft>
              <a:buNone/>
            </a:pPr>
            <a:r>
              <a:rPr b="1" lang="nl" sz="1100">
                <a:solidFill>
                  <a:srgbClr val="FFFFFF"/>
                </a:solidFill>
              </a:rPr>
              <a:t>GRUNNEGER POWER</a:t>
            </a:r>
            <a:endParaRPr b="1" sz="1100">
              <a:solidFill>
                <a:srgbClr val="FFFFFF"/>
              </a:solidFill>
            </a:endParaRPr>
          </a:p>
          <a:p>
            <a:pPr indent="0" lvl="0" marL="0" rtl="0" algn="l">
              <a:lnSpc>
                <a:spcPct val="138000"/>
              </a:lnSpc>
              <a:spcBef>
                <a:spcPts val="0"/>
              </a:spcBef>
              <a:spcAft>
                <a:spcPts val="0"/>
              </a:spcAft>
              <a:buNone/>
            </a:pPr>
            <a:r>
              <a:rPr lang="nl" sz="1000">
                <a:solidFill>
                  <a:srgbClr val="FFFFFF"/>
                </a:solidFill>
              </a:rPr>
              <a:t>Atoomweg 6b </a:t>
            </a:r>
            <a:r>
              <a:rPr b="1" lang="nl" sz="1000">
                <a:solidFill>
                  <a:srgbClr val="FFFFFF"/>
                </a:solidFill>
              </a:rPr>
              <a:t>|</a:t>
            </a:r>
            <a:r>
              <a:rPr lang="nl" sz="1000">
                <a:solidFill>
                  <a:srgbClr val="FFFFFF"/>
                </a:solidFill>
              </a:rPr>
              <a:t> 9743 AK Groningen</a:t>
            </a:r>
            <a:endParaRPr sz="1000">
              <a:solidFill>
                <a:srgbClr val="FFFFFF"/>
              </a:solidFill>
            </a:endParaRPr>
          </a:p>
          <a:p>
            <a:pPr indent="0" lvl="0" marL="0" rtl="0" algn="l">
              <a:lnSpc>
                <a:spcPct val="138000"/>
              </a:lnSpc>
              <a:spcBef>
                <a:spcPts val="0"/>
              </a:spcBef>
              <a:spcAft>
                <a:spcPts val="0"/>
              </a:spcAft>
              <a:buNone/>
            </a:pPr>
            <a:r>
              <a:rPr lang="nl" sz="1000">
                <a:solidFill>
                  <a:srgbClr val="FFFFFF"/>
                </a:solidFill>
              </a:rPr>
              <a:t>T: (0)50 82 00 492 </a:t>
            </a:r>
            <a:r>
              <a:rPr b="1" lang="nl" sz="1000">
                <a:solidFill>
                  <a:srgbClr val="FFFFFF"/>
                </a:solidFill>
              </a:rPr>
              <a:t>|</a:t>
            </a:r>
            <a:endParaRPr b="1" sz="1000">
              <a:solidFill>
                <a:srgbClr val="FFFFFF"/>
              </a:solidFill>
            </a:endParaRPr>
          </a:p>
          <a:p>
            <a:pPr indent="0" lvl="0" marL="0" rtl="0" algn="l">
              <a:spcBef>
                <a:spcPts val="0"/>
              </a:spcBef>
              <a:spcAft>
                <a:spcPts val="0"/>
              </a:spcAft>
              <a:buNone/>
            </a:pPr>
            <a:r>
              <a:rPr lang="nl" sz="1100" u="sng">
                <a:solidFill>
                  <a:srgbClr val="FFFFFF"/>
                </a:solidFill>
                <a:hlinkClick r:id="rId4">
                  <a:extLst>
                    <a:ext uri="{A12FA001-AC4F-418D-AE19-62706E023703}">
                      <ahyp:hlinkClr val="tx"/>
                    </a:ext>
                  </a:extLst>
                </a:hlinkClick>
              </a:rPr>
              <a:t>www.grunnegerpower.nl</a:t>
            </a:r>
            <a:endParaRPr>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p30"/>
          <p:cNvPicPr preferRelativeResize="0"/>
          <p:nvPr/>
        </p:nvPicPr>
        <p:blipFill>
          <a:blip r:embed="rId3">
            <a:alphaModFix/>
          </a:blip>
          <a:stretch>
            <a:fillRect/>
          </a:stretch>
        </p:blipFill>
        <p:spPr>
          <a:xfrm>
            <a:off x="6137700" y="2657575"/>
            <a:ext cx="2768905" cy="1846104"/>
          </a:xfrm>
          <a:prstGeom prst="rect">
            <a:avLst/>
          </a:prstGeom>
          <a:noFill/>
          <a:ln>
            <a:noFill/>
          </a:ln>
        </p:spPr>
      </p:pic>
      <p:sp>
        <p:nvSpPr>
          <p:cNvPr id="130" name="Google Shape;130;p30"/>
          <p:cNvSpPr txBox="1"/>
          <p:nvPr/>
        </p:nvSpPr>
        <p:spPr>
          <a:xfrm>
            <a:off x="281750" y="926900"/>
            <a:ext cx="5793600" cy="237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800">
              <a:solidFill>
                <a:schemeClr val="dk1"/>
              </a:solidFill>
              <a:latin typeface="Roboto"/>
              <a:ea typeface="Roboto"/>
              <a:cs typeface="Roboto"/>
              <a:sym typeface="Roboto"/>
            </a:endParaRPr>
          </a:p>
          <a:p>
            <a:pPr indent="-342900" lvl="0" marL="457200" rtl="0" algn="l">
              <a:lnSpc>
                <a:spcPct val="115000"/>
              </a:lnSpc>
              <a:spcBef>
                <a:spcPts val="0"/>
              </a:spcBef>
              <a:spcAft>
                <a:spcPts val="0"/>
              </a:spcAft>
              <a:buClr>
                <a:schemeClr val="dk1"/>
              </a:buClr>
              <a:buSzPts val="1800"/>
              <a:buFont typeface="Roboto"/>
              <a:buChar char="●"/>
            </a:pPr>
            <a:r>
              <a:rPr lang="nl" sz="1800">
                <a:solidFill>
                  <a:schemeClr val="dk1"/>
                </a:solidFill>
                <a:latin typeface="Roboto"/>
                <a:ea typeface="Roboto"/>
                <a:cs typeface="Roboto"/>
                <a:sym typeface="Roboto"/>
              </a:rPr>
              <a:t>Energy cooperative 2,000+ members</a:t>
            </a:r>
            <a:endParaRPr sz="1800">
              <a:solidFill>
                <a:schemeClr val="dk1"/>
              </a:solidFill>
              <a:latin typeface="Roboto"/>
              <a:ea typeface="Roboto"/>
              <a:cs typeface="Roboto"/>
              <a:sym typeface="Roboto"/>
            </a:endParaRPr>
          </a:p>
          <a:p>
            <a:pPr indent="-342900" lvl="0" marL="457200" rtl="0" algn="l">
              <a:lnSpc>
                <a:spcPct val="115000"/>
              </a:lnSpc>
              <a:spcBef>
                <a:spcPts val="0"/>
              </a:spcBef>
              <a:spcAft>
                <a:spcPts val="0"/>
              </a:spcAft>
              <a:buClr>
                <a:schemeClr val="dk1"/>
              </a:buClr>
              <a:buSzPts val="1800"/>
              <a:buFont typeface="Roboto"/>
              <a:buChar char="●"/>
            </a:pPr>
            <a:r>
              <a:rPr lang="nl" sz="1800">
                <a:solidFill>
                  <a:schemeClr val="dk1"/>
                </a:solidFill>
                <a:latin typeface="Roboto"/>
                <a:ea typeface="Roboto"/>
                <a:cs typeface="Roboto"/>
                <a:sym typeface="Roboto"/>
              </a:rPr>
              <a:t>Generating and saving energy together</a:t>
            </a:r>
            <a:endParaRPr sz="1800">
              <a:solidFill>
                <a:schemeClr val="dk1"/>
              </a:solidFill>
              <a:latin typeface="Roboto"/>
              <a:ea typeface="Roboto"/>
              <a:cs typeface="Roboto"/>
              <a:sym typeface="Roboto"/>
            </a:endParaRPr>
          </a:p>
          <a:p>
            <a:pPr indent="-342900" lvl="0" marL="457200" rtl="0" algn="l">
              <a:lnSpc>
                <a:spcPct val="115000"/>
              </a:lnSpc>
              <a:spcBef>
                <a:spcPts val="0"/>
              </a:spcBef>
              <a:spcAft>
                <a:spcPts val="0"/>
              </a:spcAft>
              <a:buClr>
                <a:schemeClr val="dk1"/>
              </a:buClr>
              <a:buSzPts val="1800"/>
              <a:buFont typeface="Roboto"/>
              <a:buChar char="●"/>
            </a:pPr>
            <a:r>
              <a:rPr lang="nl" sz="1800">
                <a:solidFill>
                  <a:schemeClr val="dk1"/>
                </a:solidFill>
                <a:latin typeface="Roboto"/>
                <a:ea typeface="Roboto"/>
                <a:cs typeface="Roboto"/>
                <a:sym typeface="Roboto"/>
              </a:rPr>
              <a:t>Collective infrastructure: sun, wind and heat</a:t>
            </a:r>
            <a:endParaRPr sz="1800">
              <a:solidFill>
                <a:schemeClr val="dk1"/>
              </a:solidFill>
              <a:latin typeface="Roboto"/>
              <a:ea typeface="Roboto"/>
              <a:cs typeface="Roboto"/>
              <a:sym typeface="Roboto"/>
            </a:endParaRPr>
          </a:p>
          <a:p>
            <a:pPr indent="-342900" lvl="0" marL="457200" rtl="0" algn="l">
              <a:lnSpc>
                <a:spcPct val="115000"/>
              </a:lnSpc>
              <a:spcBef>
                <a:spcPts val="0"/>
              </a:spcBef>
              <a:spcAft>
                <a:spcPts val="0"/>
              </a:spcAft>
              <a:buClr>
                <a:schemeClr val="dk1"/>
              </a:buClr>
              <a:buSzPts val="1800"/>
              <a:buFont typeface="Roboto"/>
              <a:buChar char="●"/>
            </a:pPr>
            <a:r>
              <a:rPr lang="nl" sz="1800">
                <a:solidFill>
                  <a:schemeClr val="dk1"/>
                </a:solidFill>
                <a:latin typeface="Roboto"/>
                <a:ea typeface="Roboto"/>
                <a:cs typeface="Roboto"/>
                <a:sym typeface="Roboto"/>
              </a:rPr>
              <a:t>Resident groups: thinking along to decide</a:t>
            </a:r>
            <a:endParaRPr sz="1800">
              <a:solidFill>
                <a:schemeClr val="dk1"/>
              </a:solidFill>
              <a:latin typeface="Roboto"/>
              <a:ea typeface="Roboto"/>
              <a:cs typeface="Roboto"/>
              <a:sym typeface="Roboto"/>
            </a:endParaRPr>
          </a:p>
          <a:p>
            <a:pPr indent="-342900" lvl="0" marL="457200" rtl="0" algn="l">
              <a:lnSpc>
                <a:spcPct val="115000"/>
              </a:lnSpc>
              <a:spcBef>
                <a:spcPts val="0"/>
              </a:spcBef>
              <a:spcAft>
                <a:spcPts val="0"/>
              </a:spcAft>
              <a:buClr>
                <a:schemeClr val="dk1"/>
              </a:buClr>
              <a:buSzPts val="1800"/>
              <a:buFont typeface="Roboto"/>
              <a:buChar char="●"/>
            </a:pPr>
            <a:r>
              <a:rPr lang="nl" sz="1800">
                <a:solidFill>
                  <a:schemeClr val="dk1"/>
                </a:solidFill>
                <a:latin typeface="Roboto"/>
                <a:ea typeface="Roboto"/>
                <a:cs typeface="Roboto"/>
                <a:sym typeface="Roboto"/>
              </a:rPr>
              <a:t>Ownership in local energy: electricity, natural gas* and heat</a:t>
            </a:r>
            <a:endParaRPr sz="1800">
              <a:solidFill>
                <a:schemeClr val="dk1"/>
              </a:solidFill>
              <a:latin typeface="Roboto"/>
              <a:ea typeface="Roboto"/>
              <a:cs typeface="Roboto"/>
              <a:sym typeface="Roboto"/>
            </a:endParaRPr>
          </a:p>
        </p:txBody>
      </p:sp>
      <p:sp>
        <p:nvSpPr>
          <p:cNvPr id="131" name="Google Shape;131;p30"/>
          <p:cNvSpPr txBox="1"/>
          <p:nvPr/>
        </p:nvSpPr>
        <p:spPr>
          <a:xfrm>
            <a:off x="348950" y="296000"/>
            <a:ext cx="8541300" cy="5367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1100"/>
              <a:buFont typeface="Arial"/>
              <a:buNone/>
            </a:pPr>
            <a:r>
              <a:rPr b="1" lang="nl" sz="2800">
                <a:solidFill>
                  <a:srgbClr val="FFFFFF"/>
                </a:solidFill>
                <a:latin typeface="Roboto"/>
                <a:ea typeface="Roboto"/>
                <a:cs typeface="Roboto"/>
                <a:sym typeface="Roboto"/>
              </a:rPr>
              <a:t>GRUNNEGER POWER</a:t>
            </a:r>
            <a:endParaRPr b="1" sz="2800">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t/>
            </a:r>
            <a:endParaRPr b="1" sz="2800">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chemeClr val="lt1"/>
              </a:buClr>
              <a:buSzPts val="2300"/>
              <a:buFont typeface="Avenir"/>
              <a:buNone/>
            </a:pPr>
            <a:r>
              <a:t/>
            </a:r>
            <a:endParaRPr b="1" sz="2800">
              <a:solidFill>
                <a:srgbClr val="FFFFFF"/>
              </a:solidFill>
              <a:latin typeface="Roboto"/>
              <a:ea typeface="Roboto"/>
              <a:cs typeface="Roboto"/>
              <a:sym typeface="Roboto"/>
            </a:endParaRPr>
          </a:p>
        </p:txBody>
      </p:sp>
      <p:pic>
        <p:nvPicPr>
          <p:cNvPr id="132" name="Google Shape;132;p30"/>
          <p:cNvPicPr preferRelativeResize="0"/>
          <p:nvPr/>
        </p:nvPicPr>
        <p:blipFill>
          <a:blip r:embed="rId4">
            <a:alphaModFix/>
          </a:blip>
          <a:stretch>
            <a:fillRect/>
          </a:stretch>
        </p:blipFill>
        <p:spPr>
          <a:xfrm>
            <a:off x="4428050" y="2996913"/>
            <a:ext cx="2645850" cy="1764775"/>
          </a:xfrm>
          <a:prstGeom prst="rect">
            <a:avLst/>
          </a:prstGeom>
          <a:noFill/>
          <a:ln>
            <a:noFill/>
          </a:ln>
        </p:spPr>
      </p:pic>
      <p:pic>
        <p:nvPicPr>
          <p:cNvPr id="133" name="Google Shape;133;p30"/>
          <p:cNvPicPr preferRelativeResize="0"/>
          <p:nvPr/>
        </p:nvPicPr>
        <p:blipFill>
          <a:blip r:embed="rId5">
            <a:alphaModFix/>
          </a:blip>
          <a:stretch>
            <a:fillRect/>
          </a:stretch>
        </p:blipFill>
        <p:spPr>
          <a:xfrm>
            <a:off x="2654874" y="3394700"/>
            <a:ext cx="2226780" cy="1484500"/>
          </a:xfrm>
          <a:prstGeom prst="rect">
            <a:avLst/>
          </a:prstGeom>
          <a:noFill/>
          <a:ln>
            <a:noFill/>
          </a:ln>
        </p:spPr>
      </p:pic>
      <p:pic>
        <p:nvPicPr>
          <p:cNvPr id="134" name="Google Shape;134;p30"/>
          <p:cNvPicPr preferRelativeResize="0"/>
          <p:nvPr/>
        </p:nvPicPr>
        <p:blipFill>
          <a:blip r:embed="rId6">
            <a:alphaModFix/>
          </a:blip>
          <a:stretch>
            <a:fillRect/>
          </a:stretch>
        </p:blipFill>
        <p:spPr>
          <a:xfrm>
            <a:off x="6154066" y="979575"/>
            <a:ext cx="2736185" cy="1484500"/>
          </a:xfrm>
          <a:prstGeom prst="rect">
            <a:avLst/>
          </a:prstGeom>
          <a:noFill/>
          <a:ln>
            <a:noFill/>
          </a:ln>
        </p:spPr>
      </p:pic>
      <p:sp>
        <p:nvSpPr>
          <p:cNvPr id="135" name="Google Shape;135;p30"/>
          <p:cNvSpPr txBox="1"/>
          <p:nvPr/>
        </p:nvSpPr>
        <p:spPr>
          <a:xfrm>
            <a:off x="281750" y="4653950"/>
            <a:ext cx="4331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a:t> * CO</a:t>
            </a:r>
            <a:r>
              <a:rPr baseline="-25000" lang="nl"/>
              <a:t>2</a:t>
            </a:r>
            <a:r>
              <a:rPr lang="nl"/>
              <a:t> compensated</a:t>
            </a:r>
            <a:endParaRPr/>
          </a:p>
        </p:txBody>
      </p:sp>
      <p:pic>
        <p:nvPicPr>
          <p:cNvPr id="136" name="Google Shape;136;p30"/>
          <p:cNvPicPr preferRelativeResize="0"/>
          <p:nvPr/>
        </p:nvPicPr>
        <p:blipFill>
          <a:blip r:embed="rId7">
            <a:alphaModFix/>
          </a:blip>
          <a:stretch>
            <a:fillRect/>
          </a:stretch>
        </p:blipFill>
        <p:spPr>
          <a:xfrm>
            <a:off x="1491950" y="3394712"/>
            <a:ext cx="901124" cy="1206973"/>
          </a:xfrm>
          <a:prstGeom prst="rect">
            <a:avLst/>
          </a:prstGeom>
          <a:noFill/>
          <a:ln>
            <a:noFill/>
          </a:ln>
        </p:spPr>
      </p:pic>
      <p:sp>
        <p:nvSpPr>
          <p:cNvPr id="137" name="Google Shape;137;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sp>
        <p:nvSpPr>
          <p:cNvPr id="138" name="Google Shape;138;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31"/>
          <p:cNvPicPr preferRelativeResize="0"/>
          <p:nvPr/>
        </p:nvPicPr>
        <p:blipFill>
          <a:blip r:embed="rId3">
            <a:alphaModFix/>
          </a:blip>
          <a:stretch>
            <a:fillRect/>
          </a:stretch>
        </p:blipFill>
        <p:spPr>
          <a:xfrm>
            <a:off x="348950" y="1056050"/>
            <a:ext cx="8541300" cy="3891475"/>
          </a:xfrm>
          <a:prstGeom prst="rect">
            <a:avLst/>
          </a:prstGeom>
          <a:noFill/>
          <a:ln>
            <a:noFill/>
          </a:ln>
        </p:spPr>
      </p:pic>
      <p:pic>
        <p:nvPicPr>
          <p:cNvPr id="144" name="Google Shape;144;p31"/>
          <p:cNvPicPr preferRelativeResize="0"/>
          <p:nvPr/>
        </p:nvPicPr>
        <p:blipFill rotWithShape="1">
          <a:blip r:embed="rId4">
            <a:alphaModFix/>
          </a:blip>
          <a:srcRect b="0" l="29" r="29" t="0"/>
          <a:stretch/>
        </p:blipFill>
        <p:spPr>
          <a:xfrm>
            <a:off x="7589225" y="3368625"/>
            <a:ext cx="1095100" cy="635576"/>
          </a:xfrm>
          <a:prstGeom prst="rect">
            <a:avLst/>
          </a:prstGeom>
          <a:noFill/>
          <a:ln>
            <a:noFill/>
          </a:ln>
        </p:spPr>
      </p:pic>
      <p:sp>
        <p:nvSpPr>
          <p:cNvPr id="145" name="Google Shape;145;p31"/>
          <p:cNvSpPr txBox="1"/>
          <p:nvPr/>
        </p:nvSpPr>
        <p:spPr>
          <a:xfrm>
            <a:off x="690050" y="1192725"/>
            <a:ext cx="3454200" cy="849900"/>
          </a:xfrm>
          <a:prstGeom prst="rect">
            <a:avLst/>
          </a:prstGeom>
          <a:solidFill>
            <a:schemeClr val="dk1"/>
          </a:solidFill>
          <a:ln>
            <a:noFill/>
          </a:ln>
        </p:spPr>
        <p:txBody>
          <a:bodyPr anchorCtr="0" anchor="ctr" bIns="90000" lIns="91425" spcFirstLastPara="1" rIns="91425" wrap="square" tIns="91425">
            <a:noAutofit/>
          </a:bodyPr>
          <a:lstStyle/>
          <a:p>
            <a:pPr indent="0" lvl="0" marL="0" rtl="0" algn="ctr">
              <a:lnSpc>
                <a:spcPct val="150000"/>
              </a:lnSpc>
              <a:spcBef>
                <a:spcPts val="1000"/>
              </a:spcBef>
              <a:spcAft>
                <a:spcPts val="0"/>
              </a:spcAft>
              <a:buNone/>
            </a:pPr>
            <a:r>
              <a:rPr lang="nl" sz="2200">
                <a:solidFill>
                  <a:schemeClr val="lt1"/>
                </a:solidFill>
                <a:latin typeface="Roboto"/>
                <a:ea typeface="Roboto"/>
                <a:cs typeface="Roboto"/>
                <a:sym typeface="Roboto"/>
              </a:rPr>
              <a:t>New level playing field</a:t>
            </a:r>
            <a:endParaRPr sz="2200">
              <a:solidFill>
                <a:schemeClr val="lt1"/>
              </a:solidFill>
              <a:latin typeface="Roboto"/>
              <a:ea typeface="Roboto"/>
              <a:cs typeface="Roboto"/>
              <a:sym typeface="Roboto"/>
            </a:endParaRPr>
          </a:p>
        </p:txBody>
      </p:sp>
      <p:sp>
        <p:nvSpPr>
          <p:cNvPr id="146" name="Google Shape;146;p31"/>
          <p:cNvSpPr txBox="1"/>
          <p:nvPr/>
        </p:nvSpPr>
        <p:spPr>
          <a:xfrm>
            <a:off x="348950" y="296000"/>
            <a:ext cx="8541300" cy="536700"/>
          </a:xfrm>
          <a:prstGeom prst="rect">
            <a:avLst/>
          </a:prstGeom>
          <a:solidFill>
            <a:srgbClr val="5DA151"/>
          </a:solidFill>
          <a:ln>
            <a:noFill/>
          </a:ln>
        </p:spPr>
        <p:txBody>
          <a:bodyPr anchorCtr="0" anchor="t" bIns="34275" lIns="68575" spcFirstLastPara="1" rIns="68575" wrap="square" tIns="34275">
            <a:noAutofit/>
          </a:bodyPr>
          <a:lstStyle/>
          <a:p>
            <a:pPr indent="0" lvl="0" marL="0" rtl="0" algn="ctr">
              <a:spcBef>
                <a:spcPts val="0"/>
              </a:spcBef>
              <a:spcAft>
                <a:spcPts val="0"/>
              </a:spcAft>
              <a:buClr>
                <a:schemeClr val="dk1"/>
              </a:buClr>
              <a:buSzPts val="1100"/>
              <a:buFont typeface="Arial"/>
              <a:buNone/>
            </a:pPr>
            <a:r>
              <a:rPr b="1" lang="nl" sz="2800">
                <a:solidFill>
                  <a:schemeClr val="lt1"/>
                </a:solidFill>
                <a:latin typeface="Roboto"/>
                <a:ea typeface="Roboto"/>
                <a:cs typeface="Roboto"/>
                <a:sym typeface="Roboto"/>
              </a:rPr>
              <a:t>THE COOPERATIVE SOCIETY</a:t>
            </a:r>
            <a:endParaRPr b="1" sz="2800">
              <a:solidFill>
                <a:schemeClr val="lt1"/>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t/>
            </a:r>
            <a:endParaRPr b="1" sz="2800">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chemeClr val="dk1"/>
              </a:buClr>
              <a:buSzPts val="1100"/>
              <a:buFont typeface="Arial"/>
              <a:buNone/>
            </a:pPr>
            <a:r>
              <a:t/>
            </a:r>
            <a:endParaRPr b="1" sz="2800">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chemeClr val="lt1"/>
              </a:buClr>
              <a:buSzPts val="2300"/>
              <a:buFont typeface="Avenir"/>
              <a:buNone/>
            </a:pPr>
            <a:r>
              <a:t/>
            </a:r>
            <a:endParaRPr b="1" sz="2800">
              <a:solidFill>
                <a:srgbClr val="FFFFFF"/>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32"/>
          <p:cNvPicPr preferRelativeResize="0"/>
          <p:nvPr/>
        </p:nvPicPr>
        <p:blipFill>
          <a:blip r:embed="rId3">
            <a:alphaModFix/>
          </a:blip>
          <a:stretch>
            <a:fillRect/>
          </a:stretch>
        </p:blipFill>
        <p:spPr>
          <a:xfrm>
            <a:off x="2246625" y="304750"/>
            <a:ext cx="6470645" cy="4534000"/>
          </a:xfrm>
          <a:prstGeom prst="rect">
            <a:avLst/>
          </a:prstGeom>
          <a:noFill/>
          <a:ln>
            <a:noFill/>
          </a:ln>
        </p:spPr>
      </p:pic>
      <p:pic>
        <p:nvPicPr>
          <p:cNvPr id="152" name="Google Shape;152;p32"/>
          <p:cNvPicPr preferRelativeResize="0"/>
          <p:nvPr/>
        </p:nvPicPr>
        <p:blipFill>
          <a:blip r:embed="rId4">
            <a:alphaModFix/>
          </a:blip>
          <a:stretch>
            <a:fillRect/>
          </a:stretch>
        </p:blipFill>
        <p:spPr>
          <a:xfrm>
            <a:off x="276125" y="457100"/>
            <a:ext cx="3577875" cy="4534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33"/>
          <p:cNvPicPr preferRelativeResize="0"/>
          <p:nvPr/>
        </p:nvPicPr>
        <p:blipFill rotWithShape="1">
          <a:blip r:embed="rId3">
            <a:alphaModFix/>
          </a:blip>
          <a:srcRect b="52561" l="0" r="0" t="0"/>
          <a:stretch/>
        </p:blipFill>
        <p:spPr>
          <a:xfrm>
            <a:off x="152400" y="152400"/>
            <a:ext cx="4497326" cy="4838350"/>
          </a:xfrm>
          <a:prstGeom prst="rect">
            <a:avLst/>
          </a:prstGeom>
          <a:noFill/>
          <a:ln>
            <a:noFill/>
          </a:ln>
        </p:spPr>
      </p:pic>
      <p:pic>
        <p:nvPicPr>
          <p:cNvPr id="158" name="Google Shape;158;p33"/>
          <p:cNvPicPr preferRelativeResize="0"/>
          <p:nvPr/>
        </p:nvPicPr>
        <p:blipFill rotWithShape="1">
          <a:blip r:embed="rId3">
            <a:alphaModFix/>
          </a:blip>
          <a:srcRect b="0" l="0" r="0" t="47379"/>
          <a:stretch/>
        </p:blipFill>
        <p:spPr>
          <a:xfrm>
            <a:off x="4919802" y="152399"/>
            <a:ext cx="4054398" cy="4838350"/>
          </a:xfrm>
          <a:prstGeom prst="rect">
            <a:avLst/>
          </a:prstGeom>
          <a:noFill/>
          <a:ln>
            <a:noFill/>
          </a:ln>
        </p:spPr>
      </p:pic>
      <p:sp>
        <p:nvSpPr>
          <p:cNvPr id="159" name="Google Shape;159;p33"/>
          <p:cNvSpPr/>
          <p:nvPr/>
        </p:nvSpPr>
        <p:spPr>
          <a:xfrm>
            <a:off x="277825" y="1423675"/>
            <a:ext cx="2945700" cy="276300"/>
          </a:xfrm>
          <a:prstGeom prst="rect">
            <a:avLst/>
          </a:prstGeom>
          <a:noFill/>
          <a:ln cap="flat" cmpd="sng" w="38100">
            <a:solidFill>
              <a:srgbClr val="5DA15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33"/>
          <p:cNvSpPr/>
          <p:nvPr/>
        </p:nvSpPr>
        <p:spPr>
          <a:xfrm>
            <a:off x="4986875" y="3750825"/>
            <a:ext cx="2945700" cy="276300"/>
          </a:xfrm>
          <a:prstGeom prst="rect">
            <a:avLst/>
          </a:prstGeom>
          <a:noFill/>
          <a:ln cap="flat" cmpd="sng" w="38100">
            <a:solidFill>
              <a:srgbClr val="5DA15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3"/>
          <p:cNvSpPr/>
          <p:nvPr/>
        </p:nvSpPr>
        <p:spPr>
          <a:xfrm>
            <a:off x="277825" y="2579975"/>
            <a:ext cx="2945700" cy="276300"/>
          </a:xfrm>
          <a:prstGeom prst="rect">
            <a:avLst/>
          </a:prstGeom>
          <a:noFill/>
          <a:ln cap="flat" cmpd="sng" w="381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33"/>
          <p:cNvSpPr/>
          <p:nvPr/>
        </p:nvSpPr>
        <p:spPr>
          <a:xfrm>
            <a:off x="277825" y="3684600"/>
            <a:ext cx="3164400" cy="276300"/>
          </a:xfrm>
          <a:prstGeom prst="rect">
            <a:avLst/>
          </a:prstGeom>
          <a:noFill/>
          <a:ln cap="flat" cmpd="sng" w="381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4"/>
          <p:cNvSpPr txBox="1"/>
          <p:nvPr/>
        </p:nvSpPr>
        <p:spPr>
          <a:xfrm>
            <a:off x="348950" y="296000"/>
            <a:ext cx="8541300" cy="5367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300"/>
              <a:buFont typeface="Avenir"/>
              <a:buNone/>
            </a:pPr>
            <a:r>
              <a:rPr b="1" lang="nl" sz="2800">
                <a:solidFill>
                  <a:srgbClr val="FFFFFF"/>
                </a:solidFill>
                <a:latin typeface="Roboto"/>
                <a:ea typeface="Roboto"/>
                <a:cs typeface="Roboto"/>
                <a:sym typeface="Roboto"/>
              </a:rPr>
              <a:t>LOCAL AND SUSTAINABLE HEAT SOURCE </a:t>
            </a:r>
            <a:endParaRPr b="1" sz="2800">
              <a:solidFill>
                <a:srgbClr val="FFFFFF"/>
              </a:solidFill>
              <a:latin typeface="Roboto"/>
              <a:ea typeface="Roboto"/>
              <a:cs typeface="Roboto"/>
              <a:sym typeface="Roboto"/>
            </a:endParaRPr>
          </a:p>
        </p:txBody>
      </p:sp>
      <p:sp>
        <p:nvSpPr>
          <p:cNvPr id="168" name="Google Shape;168;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sp>
        <p:nvSpPr>
          <p:cNvPr id="169" name="Google Shape;169;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pic>
        <p:nvPicPr>
          <p:cNvPr id="170" name="Google Shape;170;p34"/>
          <p:cNvPicPr preferRelativeResize="0"/>
          <p:nvPr/>
        </p:nvPicPr>
        <p:blipFill rotWithShape="1">
          <a:blip r:embed="rId3">
            <a:alphaModFix/>
          </a:blip>
          <a:srcRect b="11195" l="7599" r="14772" t="2216"/>
          <a:stretch/>
        </p:blipFill>
        <p:spPr>
          <a:xfrm>
            <a:off x="1796750" y="1195550"/>
            <a:ext cx="5556950" cy="3304775"/>
          </a:xfrm>
          <a:prstGeom prst="rect">
            <a:avLst/>
          </a:prstGeom>
          <a:noFill/>
          <a:ln>
            <a:noFill/>
          </a:ln>
        </p:spPr>
      </p:pic>
      <p:sp>
        <p:nvSpPr>
          <p:cNvPr id="171" name="Google Shape;171;p34"/>
          <p:cNvSpPr txBox="1"/>
          <p:nvPr/>
        </p:nvSpPr>
        <p:spPr>
          <a:xfrm>
            <a:off x="2245300" y="3734975"/>
            <a:ext cx="974100" cy="4002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nl"/>
              <a:t>1. Source</a:t>
            </a:r>
            <a:endParaRPr/>
          </a:p>
        </p:txBody>
      </p:sp>
      <p:sp>
        <p:nvSpPr>
          <p:cNvPr id="172" name="Google Shape;172;p34"/>
          <p:cNvSpPr txBox="1"/>
          <p:nvPr/>
        </p:nvSpPr>
        <p:spPr>
          <a:xfrm>
            <a:off x="3540700" y="3734975"/>
            <a:ext cx="1192500" cy="6156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nl"/>
              <a:t>2. Heating plant</a:t>
            </a:r>
            <a:endParaRPr/>
          </a:p>
        </p:txBody>
      </p:sp>
      <p:sp>
        <p:nvSpPr>
          <p:cNvPr id="173" name="Google Shape;173;p34"/>
          <p:cNvSpPr txBox="1"/>
          <p:nvPr/>
        </p:nvSpPr>
        <p:spPr>
          <a:xfrm>
            <a:off x="5580300" y="3609850"/>
            <a:ext cx="1103400" cy="4002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nl"/>
              <a:t>3. Network</a:t>
            </a:r>
            <a:endParaRPr/>
          </a:p>
        </p:txBody>
      </p:sp>
      <p:sp>
        <p:nvSpPr>
          <p:cNvPr id="174" name="Google Shape;174;p34"/>
          <p:cNvSpPr txBox="1"/>
          <p:nvPr/>
        </p:nvSpPr>
        <p:spPr>
          <a:xfrm>
            <a:off x="7118150" y="1902825"/>
            <a:ext cx="1103400" cy="4002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lang="nl"/>
              <a:t>4. Delivery</a:t>
            </a:r>
            <a:endParaRPr/>
          </a:p>
        </p:txBody>
      </p:sp>
      <p:pic>
        <p:nvPicPr>
          <p:cNvPr id="175" name="Google Shape;175;p34"/>
          <p:cNvPicPr preferRelativeResize="0"/>
          <p:nvPr/>
        </p:nvPicPr>
        <p:blipFill rotWithShape="1">
          <a:blip r:embed="rId4">
            <a:alphaModFix/>
          </a:blip>
          <a:srcRect b="79975" l="0" r="0" t="14761"/>
          <a:stretch/>
        </p:blipFill>
        <p:spPr>
          <a:xfrm>
            <a:off x="348950" y="919325"/>
            <a:ext cx="6715199" cy="801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35"/>
          <p:cNvPicPr preferRelativeResize="0"/>
          <p:nvPr/>
        </p:nvPicPr>
        <p:blipFill>
          <a:blip r:embed="rId3">
            <a:alphaModFix/>
          </a:blip>
          <a:stretch>
            <a:fillRect/>
          </a:stretch>
        </p:blipFill>
        <p:spPr>
          <a:xfrm>
            <a:off x="3489575" y="235324"/>
            <a:ext cx="5230827" cy="4672850"/>
          </a:xfrm>
          <a:prstGeom prst="rect">
            <a:avLst/>
          </a:prstGeom>
          <a:noFill/>
          <a:ln>
            <a:noFill/>
          </a:ln>
        </p:spPr>
      </p:pic>
      <p:pic>
        <p:nvPicPr>
          <p:cNvPr id="181" name="Google Shape;181;p35"/>
          <p:cNvPicPr preferRelativeResize="0"/>
          <p:nvPr/>
        </p:nvPicPr>
        <p:blipFill>
          <a:blip r:embed="rId4">
            <a:alphaModFix/>
          </a:blip>
          <a:stretch>
            <a:fillRect/>
          </a:stretch>
        </p:blipFill>
        <p:spPr>
          <a:xfrm>
            <a:off x="446150" y="1510200"/>
            <a:ext cx="3480050" cy="2384650"/>
          </a:xfrm>
          <a:prstGeom prst="rect">
            <a:avLst/>
          </a:prstGeom>
          <a:noFill/>
          <a:ln>
            <a:noFill/>
          </a:ln>
        </p:spPr>
      </p:pic>
      <p:sp>
        <p:nvSpPr>
          <p:cNvPr id="182" name="Google Shape;182;p35"/>
          <p:cNvSpPr txBox="1"/>
          <p:nvPr/>
        </p:nvSpPr>
        <p:spPr>
          <a:xfrm>
            <a:off x="348950" y="296000"/>
            <a:ext cx="8541300" cy="5367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300"/>
              <a:buFont typeface="Avenir"/>
              <a:buNone/>
            </a:pPr>
            <a:r>
              <a:rPr b="1" lang="nl" sz="2800">
                <a:solidFill>
                  <a:srgbClr val="FFFFFF"/>
                </a:solidFill>
                <a:latin typeface="Roboto"/>
                <a:ea typeface="Roboto"/>
                <a:cs typeface="Roboto"/>
                <a:sym typeface="Roboto"/>
              </a:rPr>
              <a:t>FEASIBILITY AND SCALABILITY</a:t>
            </a:r>
            <a:endParaRPr b="1" sz="2800">
              <a:solidFill>
                <a:srgbClr val="FFFFFF"/>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pic>
        <p:nvPicPr>
          <p:cNvPr id="188" name="Google Shape;188;p36"/>
          <p:cNvPicPr preferRelativeResize="0"/>
          <p:nvPr/>
        </p:nvPicPr>
        <p:blipFill rotWithShape="1">
          <a:blip r:embed="rId3">
            <a:alphaModFix/>
          </a:blip>
          <a:srcRect b="5696" l="2978" r="3955" t="48285"/>
          <a:stretch/>
        </p:blipFill>
        <p:spPr>
          <a:xfrm>
            <a:off x="0" y="0"/>
            <a:ext cx="9144000" cy="3953676"/>
          </a:xfrm>
          <a:prstGeom prst="rect">
            <a:avLst/>
          </a:prstGeom>
          <a:noFill/>
          <a:ln>
            <a:noFill/>
          </a:ln>
        </p:spPr>
      </p:pic>
      <p:pic>
        <p:nvPicPr>
          <p:cNvPr descr="Afbeelding met tekst&#10;&#10;Automatisch gegenereerde beschrijving" id="189" name="Google Shape;189;p36"/>
          <p:cNvPicPr preferRelativeResize="0"/>
          <p:nvPr/>
        </p:nvPicPr>
        <p:blipFill rotWithShape="1">
          <a:blip r:embed="rId4">
            <a:alphaModFix/>
          </a:blip>
          <a:srcRect b="0" l="0" r="0" t="0"/>
          <a:stretch/>
        </p:blipFill>
        <p:spPr>
          <a:xfrm>
            <a:off x="5008288" y="600784"/>
            <a:ext cx="322989" cy="322989"/>
          </a:xfrm>
          <a:prstGeom prst="rect">
            <a:avLst/>
          </a:prstGeom>
          <a:noFill/>
          <a:ln>
            <a:noFill/>
          </a:ln>
        </p:spPr>
      </p:pic>
      <p:pic>
        <p:nvPicPr>
          <p:cNvPr descr="Afbeelding met tekst&#10;&#10;Automatisch gegenereerde beschrijving" id="190" name="Google Shape;190;p36"/>
          <p:cNvPicPr preferRelativeResize="0"/>
          <p:nvPr/>
        </p:nvPicPr>
        <p:blipFill rotWithShape="1">
          <a:blip r:embed="rId4">
            <a:alphaModFix/>
          </a:blip>
          <a:srcRect b="0" l="0" r="0" t="0"/>
          <a:stretch/>
        </p:blipFill>
        <p:spPr>
          <a:xfrm>
            <a:off x="7859937" y="338134"/>
            <a:ext cx="224882" cy="224882"/>
          </a:xfrm>
          <a:prstGeom prst="rect">
            <a:avLst/>
          </a:prstGeom>
          <a:noFill/>
          <a:ln>
            <a:noFill/>
          </a:ln>
        </p:spPr>
      </p:pic>
      <p:pic>
        <p:nvPicPr>
          <p:cNvPr descr="Afbeelding met tekst&#10;&#10;Automatisch gegenereerde beschrijving" id="191" name="Google Shape;191;p36"/>
          <p:cNvPicPr preferRelativeResize="0"/>
          <p:nvPr/>
        </p:nvPicPr>
        <p:blipFill rotWithShape="1">
          <a:blip r:embed="rId4">
            <a:alphaModFix/>
          </a:blip>
          <a:srcRect b="0" l="0" r="0" t="0"/>
          <a:stretch/>
        </p:blipFill>
        <p:spPr>
          <a:xfrm>
            <a:off x="6761375" y="217012"/>
            <a:ext cx="244954" cy="244954"/>
          </a:xfrm>
          <a:prstGeom prst="rect">
            <a:avLst/>
          </a:prstGeom>
          <a:noFill/>
          <a:ln>
            <a:noFill/>
          </a:ln>
        </p:spPr>
      </p:pic>
      <p:pic>
        <p:nvPicPr>
          <p:cNvPr descr="Afbeelding met tekst&#10;&#10;Automatisch gegenereerde beschrijving" id="192" name="Google Shape;192;p36"/>
          <p:cNvPicPr preferRelativeResize="0"/>
          <p:nvPr/>
        </p:nvPicPr>
        <p:blipFill rotWithShape="1">
          <a:blip r:embed="rId4">
            <a:alphaModFix/>
          </a:blip>
          <a:srcRect b="0" l="0" r="0" t="0"/>
          <a:stretch/>
        </p:blipFill>
        <p:spPr>
          <a:xfrm>
            <a:off x="8326771" y="11"/>
            <a:ext cx="261402" cy="261402"/>
          </a:xfrm>
          <a:prstGeom prst="rect">
            <a:avLst/>
          </a:prstGeom>
          <a:noFill/>
          <a:ln>
            <a:noFill/>
          </a:ln>
        </p:spPr>
      </p:pic>
      <p:pic>
        <p:nvPicPr>
          <p:cNvPr descr="Afbeelding met tekst&#10;&#10;Automatisch gegenereerde beschrijving" id="193" name="Google Shape;193;p36"/>
          <p:cNvPicPr preferRelativeResize="0"/>
          <p:nvPr/>
        </p:nvPicPr>
        <p:blipFill rotWithShape="1">
          <a:blip r:embed="rId4">
            <a:alphaModFix/>
          </a:blip>
          <a:srcRect b="0" l="0" r="0" t="0"/>
          <a:stretch/>
        </p:blipFill>
        <p:spPr>
          <a:xfrm>
            <a:off x="4243733" y="-1"/>
            <a:ext cx="374662" cy="374662"/>
          </a:xfrm>
          <a:prstGeom prst="rect">
            <a:avLst/>
          </a:prstGeom>
          <a:noFill/>
          <a:ln>
            <a:noFill/>
          </a:ln>
        </p:spPr>
      </p:pic>
      <p:pic>
        <p:nvPicPr>
          <p:cNvPr descr="Afbeelding met tekst&#10;&#10;Automatisch gegenereerde beschrijving" id="194" name="Google Shape;194;p36"/>
          <p:cNvPicPr preferRelativeResize="0"/>
          <p:nvPr/>
        </p:nvPicPr>
        <p:blipFill rotWithShape="1">
          <a:blip r:embed="rId4">
            <a:alphaModFix/>
          </a:blip>
          <a:srcRect b="0" l="0" r="0" t="0"/>
          <a:stretch/>
        </p:blipFill>
        <p:spPr>
          <a:xfrm>
            <a:off x="6611151" y="2230249"/>
            <a:ext cx="261400" cy="261382"/>
          </a:xfrm>
          <a:prstGeom prst="rect">
            <a:avLst/>
          </a:prstGeom>
          <a:noFill/>
          <a:ln>
            <a:noFill/>
          </a:ln>
        </p:spPr>
      </p:pic>
      <p:sp>
        <p:nvSpPr>
          <p:cNvPr id="195" name="Google Shape;195;p36"/>
          <p:cNvSpPr txBox="1"/>
          <p:nvPr/>
        </p:nvSpPr>
        <p:spPr>
          <a:xfrm>
            <a:off x="131350" y="173225"/>
            <a:ext cx="3247800" cy="9366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300"/>
              <a:buFont typeface="Avenir"/>
              <a:buNone/>
            </a:pPr>
            <a:r>
              <a:rPr b="1" lang="nl" sz="2600">
                <a:solidFill>
                  <a:srgbClr val="FFFFFF"/>
                </a:solidFill>
                <a:latin typeface="Roboto"/>
                <a:ea typeface="Roboto"/>
                <a:cs typeface="Roboto"/>
                <a:sym typeface="Roboto"/>
              </a:rPr>
              <a:t>District heating network</a:t>
            </a:r>
            <a:endParaRPr b="1" i="0" sz="3200" u="none" cap="none" strike="noStrike">
              <a:solidFill>
                <a:srgbClr val="FFFFFF"/>
              </a:solidFill>
              <a:latin typeface="Calibri"/>
              <a:ea typeface="Calibri"/>
              <a:cs typeface="Calibri"/>
              <a:sym typeface="Calibri"/>
            </a:endParaRPr>
          </a:p>
        </p:txBody>
      </p:sp>
      <p:sp>
        <p:nvSpPr>
          <p:cNvPr id="196" name="Google Shape;196;p36"/>
          <p:cNvSpPr txBox="1"/>
          <p:nvPr/>
        </p:nvSpPr>
        <p:spPr>
          <a:xfrm>
            <a:off x="103625" y="4108275"/>
            <a:ext cx="3717000" cy="861900"/>
          </a:xfrm>
          <a:prstGeom prst="rect">
            <a:avLst/>
          </a:prstGeom>
          <a:solidFill>
            <a:srgbClr val="F45D1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lang="nl" sz="1600">
                <a:solidFill>
                  <a:schemeClr val="lt1"/>
                </a:solidFill>
              </a:rPr>
              <a:t>Housing associations:</a:t>
            </a:r>
            <a:endParaRPr b="1" sz="1600">
              <a:solidFill>
                <a:schemeClr val="lt1"/>
              </a:solidFill>
            </a:endParaRPr>
          </a:p>
          <a:p>
            <a:pPr indent="0" lvl="0" marL="0" marR="0" rtl="0" algn="l">
              <a:lnSpc>
                <a:spcPct val="100000"/>
              </a:lnSpc>
              <a:spcBef>
                <a:spcPts val="0"/>
              </a:spcBef>
              <a:spcAft>
                <a:spcPts val="0"/>
              </a:spcAft>
              <a:buClr>
                <a:schemeClr val="dk1"/>
              </a:buClr>
              <a:buSzPts val="1100"/>
              <a:buFont typeface="Arial"/>
              <a:buNone/>
            </a:pPr>
            <a:r>
              <a:rPr lang="nl" sz="1600">
                <a:solidFill>
                  <a:schemeClr val="lt1"/>
                </a:solidFill>
              </a:rPr>
              <a:t>will be connected to the heat network by WarmteStad in the coming years</a:t>
            </a:r>
            <a:endParaRPr sz="1600">
              <a:solidFill>
                <a:schemeClr val="lt1"/>
              </a:solidFill>
            </a:endParaRPr>
          </a:p>
          <a:p>
            <a:pPr indent="0" lvl="0" marL="0" marR="0" rtl="0" algn="l">
              <a:lnSpc>
                <a:spcPct val="100000"/>
              </a:lnSpc>
              <a:spcBef>
                <a:spcPts val="0"/>
              </a:spcBef>
              <a:spcAft>
                <a:spcPts val="0"/>
              </a:spcAft>
              <a:buNone/>
            </a:pPr>
            <a:r>
              <a:t/>
            </a:r>
            <a:endParaRPr b="1" sz="1600">
              <a:solidFill>
                <a:schemeClr val="lt1"/>
              </a:solidFill>
            </a:endParaRPr>
          </a:p>
        </p:txBody>
      </p:sp>
      <p:sp>
        <p:nvSpPr>
          <p:cNvPr id="197" name="Google Shape;197;p36"/>
          <p:cNvSpPr txBox="1"/>
          <p:nvPr/>
        </p:nvSpPr>
        <p:spPr>
          <a:xfrm>
            <a:off x="3945825" y="4108275"/>
            <a:ext cx="5090100" cy="8619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lang="nl" sz="1600">
                <a:solidFill>
                  <a:schemeClr val="lt1"/>
                </a:solidFill>
              </a:rPr>
              <a:t>Homes of private owners:</a:t>
            </a:r>
            <a:endParaRPr b="1" sz="1600">
              <a:solidFill>
                <a:schemeClr val="lt1"/>
              </a:solidFill>
            </a:endParaRPr>
          </a:p>
          <a:p>
            <a:pPr indent="0" lvl="0" marL="0" marR="0" rtl="0" algn="l">
              <a:lnSpc>
                <a:spcPct val="100000"/>
              </a:lnSpc>
              <a:spcBef>
                <a:spcPts val="0"/>
              </a:spcBef>
              <a:spcAft>
                <a:spcPts val="0"/>
              </a:spcAft>
              <a:buClr>
                <a:schemeClr val="dk1"/>
              </a:buClr>
              <a:buSzPts val="1100"/>
              <a:buFont typeface="Arial"/>
              <a:buNone/>
            </a:pPr>
            <a:r>
              <a:rPr lang="nl" sz="1600">
                <a:solidFill>
                  <a:schemeClr val="lt1"/>
                </a:solidFill>
              </a:rPr>
              <a:t>exploring the feasibility of a heat network for private homeowners  and Owners' Associations</a:t>
            </a:r>
            <a:endParaRPr sz="1600">
              <a:solidFill>
                <a:schemeClr val="lt1"/>
              </a:solidFill>
            </a:endParaRPr>
          </a:p>
          <a:p>
            <a:pPr indent="0" lvl="0" marL="0" marR="0" rtl="0" algn="l">
              <a:lnSpc>
                <a:spcPct val="100000"/>
              </a:lnSpc>
              <a:spcBef>
                <a:spcPts val="0"/>
              </a:spcBef>
              <a:spcAft>
                <a:spcPts val="0"/>
              </a:spcAft>
              <a:buNone/>
            </a:pPr>
            <a:r>
              <a:t/>
            </a:r>
            <a:endParaRPr b="1" sz="1600">
              <a:solidFill>
                <a:schemeClr val="lt1"/>
              </a:solidFill>
            </a:endParaRPr>
          </a:p>
        </p:txBody>
      </p:sp>
      <p:sp>
        <p:nvSpPr>
          <p:cNvPr id="198" name="Google Shape;198;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nl"/>
              <a:t>‹#›</a:t>
            </a:fld>
            <a:endParaRPr/>
          </a:p>
        </p:txBody>
      </p:sp>
      <p:sp>
        <p:nvSpPr>
          <p:cNvPr id="199" name="Google Shape;199;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nl"/>
              <a:t>‹#›</a:t>
            </a:fld>
            <a:endParaRPr/>
          </a:p>
        </p:txBody>
      </p:sp>
      <p:pic>
        <p:nvPicPr>
          <p:cNvPr id="200" name="Google Shape;200;p36"/>
          <p:cNvPicPr preferRelativeResize="0"/>
          <p:nvPr/>
        </p:nvPicPr>
        <p:blipFill rotWithShape="1">
          <a:blip r:embed="rId5">
            <a:alphaModFix/>
          </a:blip>
          <a:srcRect b="0" l="29" r="29" t="0"/>
          <a:stretch/>
        </p:blipFill>
        <p:spPr>
          <a:xfrm>
            <a:off x="7725076" y="3047687"/>
            <a:ext cx="1310851" cy="760800"/>
          </a:xfrm>
          <a:prstGeom prst="rect">
            <a:avLst/>
          </a:prstGeom>
          <a:noFill/>
          <a:ln>
            <a:noFill/>
          </a:ln>
          <a:effectLst>
            <a:reflection blurRad="0" dir="5400000" dist="38100" endA="0" endPos="30000" fadeDir="5400012" kx="0" rotWithShape="0" algn="bl" stPos="0" sy="-100000" ky="0"/>
          </a:effectLst>
        </p:spPr>
      </p:pic>
      <p:pic>
        <p:nvPicPr>
          <p:cNvPr id="201" name="Google Shape;201;p36"/>
          <p:cNvPicPr preferRelativeResize="0"/>
          <p:nvPr/>
        </p:nvPicPr>
        <p:blipFill>
          <a:blip r:embed="rId6">
            <a:alphaModFix/>
          </a:blip>
          <a:stretch>
            <a:fillRect/>
          </a:stretch>
        </p:blipFill>
        <p:spPr>
          <a:xfrm>
            <a:off x="190025" y="2608125"/>
            <a:ext cx="1200375" cy="1200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7"/>
          <p:cNvSpPr txBox="1"/>
          <p:nvPr>
            <p:ph idx="1" type="body"/>
          </p:nvPr>
        </p:nvSpPr>
        <p:spPr>
          <a:xfrm>
            <a:off x="348950" y="1036250"/>
            <a:ext cx="8541300" cy="3911400"/>
          </a:xfrm>
          <a:prstGeom prst="rect">
            <a:avLst/>
          </a:prstGeom>
          <a:ln cap="flat" cmpd="sng" w="38100">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nl" sz="1600">
                <a:solidFill>
                  <a:schemeClr val="dk1"/>
                </a:solidFill>
                <a:latin typeface="Roboto"/>
                <a:ea typeface="Roboto"/>
                <a:cs typeface="Roboto"/>
                <a:sym typeface="Roboto"/>
              </a:rPr>
              <a:t>Where are we now?</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Collaboration between municipality and Grunneger Power</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Exploration of the feasibility of the heat network </a:t>
            </a:r>
            <a:br>
              <a:rPr lang="nl" sz="1600">
                <a:solidFill>
                  <a:schemeClr val="dk1"/>
                </a:solidFill>
                <a:latin typeface="Roboto"/>
                <a:ea typeface="Roboto"/>
                <a:cs typeface="Roboto"/>
                <a:sym typeface="Roboto"/>
              </a:rPr>
            </a:br>
            <a:r>
              <a:rPr lang="nl" sz="1600">
                <a:solidFill>
                  <a:schemeClr val="dk1"/>
                </a:solidFill>
                <a:latin typeface="Roboto"/>
                <a:ea typeface="Roboto"/>
                <a:cs typeface="Roboto"/>
                <a:sym typeface="Roboto"/>
              </a:rPr>
              <a:t>for households  and Owners' Associations</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nl" sz="1600">
                <a:solidFill>
                  <a:schemeClr val="dk1"/>
                </a:solidFill>
                <a:latin typeface="Roboto"/>
                <a:ea typeface="Roboto"/>
                <a:cs typeface="Roboto"/>
                <a:sym typeface="Roboto"/>
              </a:rPr>
              <a:t>Core values:</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Affordable: not more expensive than natural gas</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Maintain comfort in the home</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CO2-neutral solution: sustainable</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rPr lang="nl" sz="1600">
                <a:solidFill>
                  <a:schemeClr val="dk1"/>
                </a:solidFill>
                <a:latin typeface="Roboto"/>
                <a:ea typeface="Roboto"/>
                <a:cs typeface="Roboto"/>
                <a:sym typeface="Roboto"/>
              </a:rPr>
              <a:t>How do we work </a:t>
            </a:r>
            <a:r>
              <a:rPr lang="nl" sz="1600">
                <a:solidFill>
                  <a:schemeClr val="dk1"/>
                </a:solidFill>
                <a:latin typeface="Roboto"/>
                <a:ea typeface="Roboto"/>
                <a:cs typeface="Roboto"/>
                <a:sym typeface="Roboto"/>
              </a:rPr>
              <a:t>together</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Achieving a better design with residents</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Residents can choose for heat network volluntatary</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nl" sz="1600">
                <a:solidFill>
                  <a:schemeClr val="dk1"/>
                </a:solidFill>
                <a:latin typeface="Roboto"/>
                <a:ea typeface="Roboto"/>
                <a:cs typeface="Roboto"/>
                <a:sym typeface="Roboto"/>
              </a:rPr>
              <a:t>Residents have control over heat (and thus influence) </a:t>
            </a:r>
            <a:endParaRPr sz="1600">
              <a:solidFill>
                <a:schemeClr val="dk1"/>
              </a:solidFill>
              <a:latin typeface="Roboto"/>
              <a:ea typeface="Roboto"/>
              <a:cs typeface="Roboto"/>
              <a:sym typeface="Roboto"/>
            </a:endParaRPr>
          </a:p>
        </p:txBody>
      </p:sp>
      <p:sp>
        <p:nvSpPr>
          <p:cNvPr id="207" name="Google Shape;207;p37"/>
          <p:cNvSpPr txBox="1"/>
          <p:nvPr/>
        </p:nvSpPr>
        <p:spPr>
          <a:xfrm>
            <a:off x="348950" y="296000"/>
            <a:ext cx="8541300" cy="536700"/>
          </a:xfrm>
          <a:prstGeom prst="rect">
            <a:avLst/>
          </a:prstGeom>
          <a:solidFill>
            <a:srgbClr val="5DA15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300"/>
              <a:buFont typeface="Avenir"/>
              <a:buNone/>
            </a:pPr>
            <a:r>
              <a:rPr b="1" lang="nl" sz="2600">
                <a:solidFill>
                  <a:srgbClr val="FFFFFF"/>
                </a:solidFill>
                <a:latin typeface="Roboto"/>
                <a:ea typeface="Roboto"/>
                <a:cs typeface="Roboto"/>
                <a:sym typeface="Roboto"/>
              </a:rPr>
              <a:t>Buurtwarmte North-West</a:t>
            </a:r>
            <a:endParaRPr b="1" sz="2600">
              <a:solidFill>
                <a:srgbClr val="FFFFFF"/>
              </a:solidFill>
              <a:latin typeface="Roboto"/>
              <a:ea typeface="Roboto"/>
              <a:cs typeface="Roboto"/>
              <a:sym typeface="Roboto"/>
            </a:endParaRPr>
          </a:p>
        </p:txBody>
      </p:sp>
      <p:pic>
        <p:nvPicPr>
          <p:cNvPr id="208" name="Google Shape;208;p37"/>
          <p:cNvPicPr preferRelativeResize="0"/>
          <p:nvPr/>
        </p:nvPicPr>
        <p:blipFill>
          <a:blip r:embed="rId3">
            <a:alphaModFix/>
          </a:blip>
          <a:stretch>
            <a:fillRect/>
          </a:stretch>
        </p:blipFill>
        <p:spPr>
          <a:xfrm>
            <a:off x="6607175" y="4306625"/>
            <a:ext cx="1142789" cy="583574"/>
          </a:xfrm>
          <a:prstGeom prst="rect">
            <a:avLst/>
          </a:prstGeom>
          <a:noFill/>
          <a:ln>
            <a:noFill/>
          </a:ln>
        </p:spPr>
      </p:pic>
      <p:pic>
        <p:nvPicPr>
          <p:cNvPr id="209" name="Google Shape;209;p37"/>
          <p:cNvPicPr preferRelativeResize="0"/>
          <p:nvPr/>
        </p:nvPicPr>
        <p:blipFill>
          <a:blip r:embed="rId4">
            <a:alphaModFix/>
          </a:blip>
          <a:stretch>
            <a:fillRect/>
          </a:stretch>
        </p:blipFill>
        <p:spPr>
          <a:xfrm>
            <a:off x="7872225" y="4306625"/>
            <a:ext cx="1018025" cy="583575"/>
          </a:xfrm>
          <a:prstGeom prst="rect">
            <a:avLst/>
          </a:prstGeom>
          <a:noFill/>
          <a:ln>
            <a:noFill/>
          </a:ln>
        </p:spPr>
      </p:pic>
      <p:sp>
        <p:nvSpPr>
          <p:cNvPr id="210" name="Google Shape;210;p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sp>
        <p:nvSpPr>
          <p:cNvPr id="211" name="Google Shape;211;p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nl"/>
              <a:t>‹#›</a:t>
            </a:fld>
            <a:endParaRPr/>
          </a:p>
        </p:txBody>
      </p:sp>
      <p:pic>
        <p:nvPicPr>
          <p:cNvPr id="212" name="Google Shape;212;p37"/>
          <p:cNvPicPr preferRelativeResize="0"/>
          <p:nvPr/>
        </p:nvPicPr>
        <p:blipFill>
          <a:blip r:embed="rId5">
            <a:alphaModFix/>
          </a:blip>
          <a:stretch>
            <a:fillRect/>
          </a:stretch>
        </p:blipFill>
        <p:spPr>
          <a:xfrm rot="15">
            <a:off x="5899431" y="2143702"/>
            <a:ext cx="2261995" cy="1696500"/>
          </a:xfrm>
          <a:prstGeom prst="rect">
            <a:avLst/>
          </a:prstGeom>
          <a:noFill/>
          <a:ln cap="flat" cmpd="sng" w="9525">
            <a:solidFill>
              <a:srgbClr val="5DA15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