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43" d="100"/>
          <a:sy n="43" d="100"/>
        </p:scale>
        <p:origin x="6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EEBBD-59D4-49BB-B8DA-A5D10DD5B49F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82E32-D1F3-499A-9D3C-BAAEBC965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457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623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18656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2488675"/>
            <a:ext cx="10065224" cy="1653420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4FA6ACE7-BAE8-044D-A377-5E5C294DBB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84"/>
          <a:stretch/>
        </p:blipFill>
        <p:spPr>
          <a:xfrm>
            <a:off x="5737584" y="6313848"/>
            <a:ext cx="719774" cy="544152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5552597"/>
            <a:ext cx="746629" cy="53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85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109905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83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082590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726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56922" y="6109644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418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56922" y="6082590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03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882054" y="-48814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9973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595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724399" y="6120141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838199" y="174807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993027" y="174807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47855" y="1748078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7302683" y="1748077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9457511" y="1748077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838199" y="3934111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2993027" y="3934111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147855" y="3934110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7302683" y="393410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457511" y="393410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204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35317" y="6082590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9636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56922" y="6136654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2082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724400" y="6142107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214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73022" y="6241393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6069226"/>
            <a:ext cx="746629" cy="53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02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20439" y="6104233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7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3" name="Picture 12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5553149"/>
            <a:ext cx="741710" cy="53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576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608" y="6126893"/>
            <a:ext cx="2743200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045257"/>
            <a:ext cx="62692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4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045865"/>
            <a:ext cx="626085" cy="45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34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116227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7990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1319" y="6104233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6114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9448" y="6085374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21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098765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3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44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838200" y="6045258"/>
            <a:ext cx="62692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7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b="1" dirty="0"/>
              <a:t>Cities and energy communities: working hand-in-hand for the energy </a:t>
            </a:r>
            <a:r>
              <a:rPr lang="en-GB" sz="4000" b="1" dirty="0" smtClean="0"/>
              <a:t>transition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7293" y="3529907"/>
            <a:ext cx="9135533" cy="2233438"/>
          </a:xfrm>
        </p:spPr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</a:rPr>
              <a:t>Welcome and EU </a:t>
            </a:r>
            <a:r>
              <a:rPr lang="en-GB" b="1" dirty="0">
                <a:solidFill>
                  <a:schemeClr val="tx1"/>
                </a:solidFill>
              </a:rPr>
              <a:t>policy background </a:t>
            </a:r>
            <a:r>
              <a:rPr lang="en-GB" dirty="0" smtClean="0"/>
              <a:t>- Achille </a:t>
            </a:r>
            <a:r>
              <a:rPr lang="en-GB" dirty="0" err="1"/>
              <a:t>Hannoset</a:t>
            </a:r>
            <a:r>
              <a:rPr lang="en-GB" dirty="0"/>
              <a:t>, DG </a:t>
            </a:r>
            <a:r>
              <a:rPr lang="en-GB" dirty="0" smtClean="0"/>
              <a:t>ENER</a:t>
            </a:r>
            <a:endParaRPr lang="en-GB" dirty="0"/>
          </a:p>
          <a:p>
            <a:r>
              <a:rPr lang="en-GB" b="1" dirty="0">
                <a:solidFill>
                  <a:schemeClr val="tx1"/>
                </a:solidFill>
              </a:rPr>
              <a:t>What </a:t>
            </a:r>
            <a:r>
              <a:rPr lang="en-GB" b="1" dirty="0">
                <a:solidFill>
                  <a:schemeClr val="tx1"/>
                </a:solidFill>
              </a:rPr>
              <a:t>can be the role of local authorities in community </a:t>
            </a:r>
            <a:r>
              <a:rPr lang="en-GB" b="1" dirty="0">
                <a:solidFill>
                  <a:schemeClr val="tx1"/>
                </a:solidFill>
              </a:rPr>
              <a:t>energy? </a:t>
            </a:r>
            <a:r>
              <a:rPr lang="en-GB" dirty="0"/>
              <a:t>– Alix Bolle, Energy Cities </a:t>
            </a:r>
          </a:p>
          <a:p>
            <a:pPr lvl="0"/>
            <a:r>
              <a:rPr lang="en-GB" b="1" dirty="0">
                <a:solidFill>
                  <a:schemeClr val="tx1"/>
                </a:solidFill>
              </a:rPr>
              <a:t>Successful </a:t>
            </a:r>
            <a:r>
              <a:rPr lang="en-GB" b="1" dirty="0">
                <a:solidFill>
                  <a:schemeClr val="tx1"/>
                </a:solidFill>
              </a:rPr>
              <a:t>cooperation between communities and local </a:t>
            </a:r>
            <a:r>
              <a:rPr lang="en-GB" b="1" dirty="0">
                <a:solidFill>
                  <a:schemeClr val="tx1"/>
                </a:solidFill>
              </a:rPr>
              <a:t>authorities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dirty="0" smtClean="0"/>
              <a:t>Anne-Gaëlle </a:t>
            </a:r>
            <a:r>
              <a:rPr lang="fr-BE" dirty="0"/>
              <a:t>Baptiste, Marie de Paris - </a:t>
            </a:r>
            <a:r>
              <a:rPr lang="fr-BE" dirty="0" err="1"/>
              <a:t>Enercit’if</a:t>
            </a:r>
            <a:r>
              <a:rPr lang="fr-BE" dirty="0"/>
              <a:t>  (</a:t>
            </a:r>
            <a:r>
              <a:rPr lang="fr-BE" dirty="0" smtClean="0"/>
              <a:t>France)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John </a:t>
            </a:r>
            <a:r>
              <a:rPr lang="en-GB" dirty="0" err="1"/>
              <a:t>Vandaele</a:t>
            </a:r>
            <a:r>
              <a:rPr lang="en-GB" dirty="0"/>
              <a:t>, </a:t>
            </a:r>
            <a:r>
              <a:rPr lang="en-GB" dirty="0" err="1"/>
              <a:t>Energent</a:t>
            </a:r>
            <a:r>
              <a:rPr lang="en-GB" dirty="0"/>
              <a:t>  - </a:t>
            </a:r>
            <a:r>
              <a:rPr lang="en-GB" dirty="0" err="1"/>
              <a:t>Buurzame</a:t>
            </a:r>
            <a:r>
              <a:rPr lang="en-GB" dirty="0"/>
              <a:t> </a:t>
            </a:r>
            <a:r>
              <a:rPr lang="en-GB" dirty="0" err="1"/>
              <a:t>Stroom</a:t>
            </a:r>
            <a:r>
              <a:rPr lang="en-GB" dirty="0"/>
              <a:t>  (Belgium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Annemarie Hofman, </a:t>
            </a:r>
            <a:r>
              <a:rPr lang="en-GB" dirty="0"/>
              <a:t>Grunneger Power - Groningen district heating  (Netherlands</a:t>
            </a:r>
            <a:r>
              <a:rPr lang="en-GB" dirty="0" smtClean="0"/>
              <a:t>)</a:t>
            </a:r>
          </a:p>
          <a:p>
            <a:pPr lvl="0"/>
            <a:r>
              <a:rPr lang="en-GB" b="1" dirty="0" smtClean="0">
                <a:solidFill>
                  <a:schemeClr val="tx1"/>
                </a:solidFill>
              </a:rPr>
              <a:t>Discussion with audience/Q&amp;A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Cities and energy communities: working hand-in-hand for the energy transition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Cities and energy communities: working hand-in-hand for the energy transition</dc:title>
  <dc:creator>BRUN MARCEN Talia (CINEA)</dc:creator>
  <cp:lastModifiedBy>BRUN MARCEN Talia (CINEA)</cp:lastModifiedBy>
  <cp:revision>1</cp:revision>
  <dcterms:created xsi:type="dcterms:W3CDTF">2021-06-10T12:00:38Z</dcterms:created>
  <dcterms:modified xsi:type="dcterms:W3CDTF">2021-06-10T12:01:17Z</dcterms:modified>
</cp:coreProperties>
</file>