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 id="2147483696" r:id="rId7"/>
    <p:sldMasterId id="2147483708" r:id="rId8"/>
    <p:sldMasterId id="2147483715" r:id="rId9"/>
  </p:sldMasterIdLst>
  <p:notesMasterIdLst>
    <p:notesMasterId r:id="rId68"/>
  </p:notesMasterIdLst>
  <p:handoutMasterIdLst>
    <p:handoutMasterId r:id="rId69"/>
  </p:handoutMasterIdLst>
  <p:sldIdLst>
    <p:sldId id="349" r:id="rId10"/>
    <p:sldId id="350" r:id="rId11"/>
    <p:sldId id="351" r:id="rId12"/>
    <p:sldId id="352" r:id="rId13"/>
    <p:sldId id="353" r:id="rId14"/>
    <p:sldId id="354" r:id="rId15"/>
    <p:sldId id="355" r:id="rId16"/>
    <p:sldId id="356" r:id="rId17"/>
    <p:sldId id="357" r:id="rId18"/>
    <p:sldId id="358" r:id="rId19"/>
    <p:sldId id="359" r:id="rId20"/>
    <p:sldId id="294" r:id="rId21"/>
    <p:sldId id="296" r:id="rId22"/>
    <p:sldId id="297" r:id="rId23"/>
    <p:sldId id="298" r:id="rId24"/>
    <p:sldId id="299" r:id="rId25"/>
    <p:sldId id="300" r:id="rId26"/>
    <p:sldId id="301" r:id="rId27"/>
    <p:sldId id="333" r:id="rId28"/>
    <p:sldId id="334" r:id="rId29"/>
    <p:sldId id="335" r:id="rId30"/>
    <p:sldId id="336" r:id="rId31"/>
    <p:sldId id="346" r:id="rId32"/>
    <p:sldId id="302" r:id="rId33"/>
    <p:sldId id="303" r:id="rId34"/>
    <p:sldId id="304" r:id="rId35"/>
    <p:sldId id="305" r:id="rId36"/>
    <p:sldId id="306" r:id="rId37"/>
    <p:sldId id="307" r:id="rId38"/>
    <p:sldId id="308" r:id="rId39"/>
    <p:sldId id="309" r:id="rId40"/>
    <p:sldId id="310" r:id="rId41"/>
    <p:sldId id="311" r:id="rId42"/>
    <p:sldId id="295" r:id="rId43"/>
    <p:sldId id="345" r:id="rId44"/>
    <p:sldId id="341" r:id="rId45"/>
    <p:sldId id="343" r:id="rId46"/>
    <p:sldId id="344" r:id="rId47"/>
    <p:sldId id="313" r:id="rId48"/>
    <p:sldId id="342" r:id="rId49"/>
    <p:sldId id="314" r:id="rId50"/>
    <p:sldId id="322" r:id="rId51"/>
    <p:sldId id="323" r:id="rId52"/>
    <p:sldId id="324" r:id="rId53"/>
    <p:sldId id="325" r:id="rId54"/>
    <p:sldId id="337" r:id="rId55"/>
    <p:sldId id="338" r:id="rId56"/>
    <p:sldId id="339" r:id="rId57"/>
    <p:sldId id="340" r:id="rId58"/>
    <p:sldId id="326" r:id="rId59"/>
    <p:sldId id="327" r:id="rId60"/>
    <p:sldId id="328" r:id="rId61"/>
    <p:sldId id="329" r:id="rId62"/>
    <p:sldId id="330" r:id="rId63"/>
    <p:sldId id="331" r:id="rId64"/>
    <p:sldId id="332" r:id="rId65"/>
    <p:sldId id="348" r:id="rId66"/>
    <p:sldId id="269"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3" autoAdjust="0"/>
    <p:restoredTop sz="62231" autoAdjust="0"/>
  </p:normalViewPr>
  <p:slideViewPr>
    <p:cSldViewPr snapToGrid="0">
      <p:cViewPr varScale="1">
        <p:scale>
          <a:sx n="36" d="100"/>
          <a:sy n="36" d="100"/>
        </p:scale>
        <p:origin x="1325" y="29"/>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6FBE95-23DA-4710-B39B-E9D702A6063B}" type="doc">
      <dgm:prSet loTypeId="urn:microsoft.com/office/officeart/2005/8/layout/list1" loCatId="list" qsTypeId="urn:microsoft.com/office/officeart/2005/8/quickstyle/simple1" qsCatId="simple" csTypeId="urn:microsoft.com/office/officeart/2005/8/colors/accent6_4" csCatId="accent6" phldr="1"/>
      <dgm:spPr/>
      <dgm:t>
        <a:bodyPr/>
        <a:lstStyle/>
        <a:p>
          <a:endParaRPr lang="de-DE"/>
        </a:p>
      </dgm:t>
    </dgm:pt>
    <dgm:pt modelId="{202EB8E4-AAD5-42FC-8D1C-2EE25F78F673}">
      <dgm:prSet phldrT="[Text]"/>
      <dgm:spPr/>
      <dgm:t>
        <a:bodyPr/>
        <a:lstStyle/>
        <a:p>
          <a:r>
            <a:rPr lang="de-DE" dirty="0"/>
            <a:t>Innovative </a:t>
          </a:r>
          <a:r>
            <a:rPr lang="en-US" noProof="0" dirty="0"/>
            <a:t>municipal</a:t>
          </a:r>
          <a:r>
            <a:rPr lang="de-DE" dirty="0"/>
            <a:t> </a:t>
          </a:r>
          <a:r>
            <a:rPr lang="en-US" noProof="0" dirty="0"/>
            <a:t>financing</a:t>
          </a:r>
          <a:r>
            <a:rPr lang="de-DE" dirty="0"/>
            <a:t> </a:t>
          </a:r>
          <a:r>
            <a:rPr lang="en-US" noProof="0" dirty="0"/>
            <a:t>approaches</a:t>
          </a:r>
          <a:r>
            <a:rPr lang="de-DE" dirty="0"/>
            <a:t> </a:t>
          </a:r>
        </a:p>
      </dgm:t>
    </dgm:pt>
    <dgm:pt modelId="{1884A1F0-B875-4F2F-A692-5BB8001FDA8F}" type="parTrans" cxnId="{6DFEB034-084E-45DC-9767-464F798E80AA}">
      <dgm:prSet/>
      <dgm:spPr/>
      <dgm:t>
        <a:bodyPr/>
        <a:lstStyle/>
        <a:p>
          <a:endParaRPr lang="de-DE"/>
        </a:p>
      </dgm:t>
    </dgm:pt>
    <dgm:pt modelId="{F2593051-6AF3-4C0E-B552-896C8E11C708}" type="sibTrans" cxnId="{6DFEB034-084E-45DC-9767-464F798E80AA}">
      <dgm:prSet/>
      <dgm:spPr/>
      <dgm:t>
        <a:bodyPr/>
        <a:lstStyle/>
        <a:p>
          <a:endParaRPr lang="de-DE"/>
        </a:p>
      </dgm:t>
    </dgm:pt>
    <dgm:pt modelId="{3EA61FA0-6D71-4CB5-96B2-16653E28ACDE}">
      <dgm:prSet phldrT="[Text]"/>
      <dgm:spPr/>
      <dgm:t>
        <a:bodyPr/>
        <a:lstStyle/>
        <a:p>
          <a:r>
            <a:rPr lang="en-US" noProof="0" dirty="0"/>
            <a:t>PPPs</a:t>
          </a:r>
        </a:p>
      </dgm:t>
    </dgm:pt>
    <dgm:pt modelId="{12C65676-F993-4D35-9F8F-5B04CFE4419A}" type="parTrans" cxnId="{6239B457-3E4C-41DC-8945-899E05297B9F}">
      <dgm:prSet/>
      <dgm:spPr/>
      <dgm:t>
        <a:bodyPr/>
        <a:lstStyle/>
        <a:p>
          <a:endParaRPr lang="de-DE"/>
        </a:p>
      </dgm:t>
    </dgm:pt>
    <dgm:pt modelId="{7057CA87-C9DF-4CE8-88F5-78EC5B3E8464}" type="sibTrans" cxnId="{6239B457-3E4C-41DC-8945-899E05297B9F}">
      <dgm:prSet/>
      <dgm:spPr/>
      <dgm:t>
        <a:bodyPr/>
        <a:lstStyle/>
        <a:p>
          <a:endParaRPr lang="de-DE"/>
        </a:p>
      </dgm:t>
    </dgm:pt>
    <dgm:pt modelId="{2803EE02-AB29-49C7-A553-0CE8BB08E65F}">
      <dgm:prSet phldrT="[Text]"/>
      <dgm:spPr/>
      <dgm:t>
        <a:bodyPr/>
        <a:lstStyle/>
        <a:p>
          <a:r>
            <a:rPr lang="en-US" noProof="0" dirty="0"/>
            <a:t>Mandatory requirements and taxes</a:t>
          </a:r>
        </a:p>
      </dgm:t>
    </dgm:pt>
    <dgm:pt modelId="{52176732-8D1C-4C7C-AE93-504876A78DB5}" type="parTrans" cxnId="{59DF95D6-B369-4265-86C5-E5D625D3A084}">
      <dgm:prSet/>
      <dgm:spPr/>
      <dgm:t>
        <a:bodyPr/>
        <a:lstStyle/>
        <a:p>
          <a:endParaRPr lang="de-DE"/>
        </a:p>
      </dgm:t>
    </dgm:pt>
    <dgm:pt modelId="{5E3653DD-23FE-4B2E-84EF-F839F83939AA}" type="sibTrans" cxnId="{59DF95D6-B369-4265-86C5-E5D625D3A084}">
      <dgm:prSet/>
      <dgm:spPr/>
      <dgm:t>
        <a:bodyPr/>
        <a:lstStyle/>
        <a:p>
          <a:endParaRPr lang="de-DE"/>
        </a:p>
      </dgm:t>
    </dgm:pt>
    <dgm:pt modelId="{2DDEDB9E-6030-46C8-9FDC-2CD26D8D1DB4}">
      <dgm:prSet phldrT="[Text]"/>
      <dgm:spPr/>
      <dgm:t>
        <a:bodyPr/>
        <a:lstStyle/>
        <a:p>
          <a:r>
            <a:rPr lang="en-US" noProof="0" dirty="0"/>
            <a:t>Municipal funds</a:t>
          </a:r>
        </a:p>
      </dgm:t>
    </dgm:pt>
    <dgm:pt modelId="{688D95E4-FEA7-4316-B8CA-011ACA65967E}" type="parTrans" cxnId="{3ECBFCA3-B408-49F7-8307-C6BB8CAE6BD1}">
      <dgm:prSet/>
      <dgm:spPr/>
      <dgm:t>
        <a:bodyPr/>
        <a:lstStyle/>
        <a:p>
          <a:endParaRPr lang="de-DE"/>
        </a:p>
      </dgm:t>
    </dgm:pt>
    <dgm:pt modelId="{87F9EC10-4E78-4ED3-AFCB-0EAFDE03C110}" type="sibTrans" cxnId="{3ECBFCA3-B408-49F7-8307-C6BB8CAE6BD1}">
      <dgm:prSet/>
      <dgm:spPr/>
      <dgm:t>
        <a:bodyPr/>
        <a:lstStyle/>
        <a:p>
          <a:endParaRPr lang="de-DE"/>
        </a:p>
      </dgm:t>
    </dgm:pt>
    <dgm:pt modelId="{D55334D7-9E5C-4CB0-8871-C0DBCA7D6BE7}">
      <dgm:prSet phldrT="[Text]"/>
      <dgm:spPr/>
      <dgm:t>
        <a:bodyPr/>
        <a:lstStyle/>
        <a:p>
          <a:r>
            <a:rPr lang="en-US" noProof="0" dirty="0"/>
            <a:t>Incentive programmes</a:t>
          </a:r>
        </a:p>
      </dgm:t>
    </dgm:pt>
    <dgm:pt modelId="{1A832C85-EBE1-42EC-BC12-837B3E8E4744}" type="parTrans" cxnId="{2ED38829-3460-440A-815C-1188649B1715}">
      <dgm:prSet/>
      <dgm:spPr/>
      <dgm:t>
        <a:bodyPr/>
        <a:lstStyle/>
        <a:p>
          <a:endParaRPr lang="de-DE"/>
        </a:p>
      </dgm:t>
    </dgm:pt>
    <dgm:pt modelId="{2CEEE3B8-9354-4AAA-A5E1-F2A261E24EA1}" type="sibTrans" cxnId="{2ED38829-3460-440A-815C-1188649B1715}">
      <dgm:prSet/>
      <dgm:spPr/>
      <dgm:t>
        <a:bodyPr/>
        <a:lstStyle/>
        <a:p>
          <a:endParaRPr lang="de-DE"/>
        </a:p>
      </dgm:t>
    </dgm:pt>
    <dgm:pt modelId="{F60310B0-4DD1-413A-9AEC-18279429F2B2}">
      <dgm:prSet/>
      <dgm:spPr/>
      <dgm:t>
        <a:bodyPr/>
        <a:lstStyle/>
        <a:p>
          <a:r>
            <a:rPr lang="en-US" noProof="0" dirty="0"/>
            <a:t>Storm water fee, charges</a:t>
          </a:r>
        </a:p>
      </dgm:t>
    </dgm:pt>
    <dgm:pt modelId="{A41EF5A4-5A2A-48D2-970F-29B2A31FCD20}" type="parTrans" cxnId="{2B06F224-AAAA-4DC5-9350-DD8D131D2BB6}">
      <dgm:prSet/>
      <dgm:spPr/>
      <dgm:t>
        <a:bodyPr/>
        <a:lstStyle/>
        <a:p>
          <a:endParaRPr lang="de-DE"/>
        </a:p>
      </dgm:t>
    </dgm:pt>
    <dgm:pt modelId="{83AB332F-169A-42FE-9438-8517DA9A4538}" type="sibTrans" cxnId="{2B06F224-AAAA-4DC5-9350-DD8D131D2BB6}">
      <dgm:prSet/>
      <dgm:spPr/>
      <dgm:t>
        <a:bodyPr/>
        <a:lstStyle/>
        <a:p>
          <a:endParaRPr lang="de-DE"/>
        </a:p>
      </dgm:t>
    </dgm:pt>
    <dgm:pt modelId="{3D3DE969-6F0F-4F58-962B-8DFD9311813F}">
      <dgm:prSet/>
      <dgm:spPr/>
      <dgm:t>
        <a:bodyPr/>
        <a:lstStyle/>
        <a:p>
          <a:r>
            <a:rPr lang="en-US" noProof="0" dirty="0"/>
            <a:t>Cross-departmental</a:t>
          </a:r>
          <a:r>
            <a:rPr lang="de-DE" dirty="0"/>
            <a:t> </a:t>
          </a:r>
          <a:r>
            <a:rPr lang="en-US" noProof="0" dirty="0"/>
            <a:t>budgets</a:t>
          </a:r>
          <a:r>
            <a:rPr lang="de-DE" dirty="0"/>
            <a:t>, </a:t>
          </a:r>
          <a:r>
            <a:rPr lang="en-US" noProof="0" dirty="0"/>
            <a:t>green municipal bonds</a:t>
          </a:r>
          <a:r>
            <a:rPr lang="de-DE" dirty="0"/>
            <a:t>  </a:t>
          </a:r>
        </a:p>
      </dgm:t>
    </dgm:pt>
    <dgm:pt modelId="{FB5CA639-8AFE-47F3-9D29-D382F64E7D09}" type="parTrans" cxnId="{0E45235E-89DF-4F97-9A1D-C11A31B6F461}">
      <dgm:prSet/>
      <dgm:spPr/>
      <dgm:t>
        <a:bodyPr/>
        <a:lstStyle/>
        <a:p>
          <a:endParaRPr lang="de-DE"/>
        </a:p>
      </dgm:t>
    </dgm:pt>
    <dgm:pt modelId="{5D2663CF-9E16-4C02-A001-1C4AC2BF0F6B}" type="sibTrans" cxnId="{0E45235E-89DF-4F97-9A1D-C11A31B6F461}">
      <dgm:prSet/>
      <dgm:spPr/>
      <dgm:t>
        <a:bodyPr/>
        <a:lstStyle/>
        <a:p>
          <a:endParaRPr lang="de-DE"/>
        </a:p>
      </dgm:t>
    </dgm:pt>
    <dgm:pt modelId="{64FD1A29-AAC5-4D8F-B7E0-4946CEDC7BF5}">
      <dgm:prSet/>
      <dgm:spPr/>
      <dgm:t>
        <a:bodyPr/>
        <a:lstStyle/>
        <a:p>
          <a:r>
            <a:rPr lang="en-US" noProof="0" dirty="0"/>
            <a:t>Revolving fund, guarantee fund</a:t>
          </a:r>
        </a:p>
      </dgm:t>
    </dgm:pt>
    <dgm:pt modelId="{ACAE2954-E183-4DED-95E8-0A53F768576D}" type="parTrans" cxnId="{031887B7-FC8A-44D7-B724-E003DFB31903}">
      <dgm:prSet/>
      <dgm:spPr/>
      <dgm:t>
        <a:bodyPr/>
        <a:lstStyle/>
        <a:p>
          <a:endParaRPr lang="de-DE"/>
        </a:p>
      </dgm:t>
    </dgm:pt>
    <dgm:pt modelId="{CB184FDD-47A9-4BAF-947D-CB8364DA852B}" type="sibTrans" cxnId="{031887B7-FC8A-44D7-B724-E003DFB31903}">
      <dgm:prSet/>
      <dgm:spPr/>
      <dgm:t>
        <a:bodyPr/>
        <a:lstStyle/>
        <a:p>
          <a:endParaRPr lang="de-DE"/>
        </a:p>
      </dgm:t>
    </dgm:pt>
    <dgm:pt modelId="{CCEBDBF2-F00D-4643-A540-EE2D5D7ABED1}">
      <dgm:prSet/>
      <dgm:spPr/>
      <dgm:t>
        <a:bodyPr/>
        <a:lstStyle/>
        <a:p>
          <a:r>
            <a:rPr lang="en-US" noProof="0" dirty="0"/>
            <a:t>Green barter, BID, contractual PPPs</a:t>
          </a:r>
        </a:p>
      </dgm:t>
    </dgm:pt>
    <dgm:pt modelId="{7D0984C8-1448-43AC-8C84-BD8E45ECE97E}" type="sibTrans" cxnId="{D2947CDE-5E7E-4070-9C8B-9CD83852A93A}">
      <dgm:prSet/>
      <dgm:spPr/>
      <dgm:t>
        <a:bodyPr/>
        <a:lstStyle/>
        <a:p>
          <a:endParaRPr lang="de-DE"/>
        </a:p>
      </dgm:t>
    </dgm:pt>
    <dgm:pt modelId="{203A7E57-4D7F-4049-BCF8-BFFD75714B04}" type="parTrans" cxnId="{D2947CDE-5E7E-4070-9C8B-9CD83852A93A}">
      <dgm:prSet/>
      <dgm:spPr/>
      <dgm:t>
        <a:bodyPr/>
        <a:lstStyle/>
        <a:p>
          <a:endParaRPr lang="de-DE"/>
        </a:p>
      </dgm:t>
    </dgm:pt>
    <dgm:pt modelId="{BB0AA0D4-7911-4C6F-A162-DC62CD54B4CD}">
      <dgm:prSet/>
      <dgm:spPr/>
      <dgm:t>
        <a:bodyPr/>
        <a:lstStyle/>
        <a:p>
          <a:r>
            <a:rPr lang="en-US" noProof="0" dirty="0"/>
            <a:t>Community management, grants, credits, parks trust</a:t>
          </a:r>
        </a:p>
      </dgm:t>
    </dgm:pt>
    <dgm:pt modelId="{BEB39F3B-30E6-4FAE-8B29-0DDF73F6CCA7}" type="sibTrans" cxnId="{6F15BC38-3EEC-4450-94E8-00DA22653645}">
      <dgm:prSet/>
      <dgm:spPr/>
      <dgm:t>
        <a:bodyPr/>
        <a:lstStyle/>
        <a:p>
          <a:endParaRPr lang="de-DE"/>
        </a:p>
      </dgm:t>
    </dgm:pt>
    <dgm:pt modelId="{4DAE07A8-2CF8-457B-90A4-8856DD3FB630}" type="parTrans" cxnId="{6F15BC38-3EEC-4450-94E8-00DA22653645}">
      <dgm:prSet/>
      <dgm:spPr/>
      <dgm:t>
        <a:bodyPr/>
        <a:lstStyle/>
        <a:p>
          <a:endParaRPr lang="de-DE"/>
        </a:p>
      </dgm:t>
    </dgm:pt>
    <dgm:pt modelId="{8C8E5032-B1A7-4807-8DB1-F1C378D14874}" type="pres">
      <dgm:prSet presAssocID="{AF6FBE95-23DA-4710-B39B-E9D702A6063B}" presName="linear" presStyleCnt="0">
        <dgm:presLayoutVars>
          <dgm:dir/>
          <dgm:animLvl val="lvl"/>
          <dgm:resizeHandles val="exact"/>
        </dgm:presLayoutVars>
      </dgm:prSet>
      <dgm:spPr/>
      <dgm:t>
        <a:bodyPr/>
        <a:lstStyle/>
        <a:p>
          <a:endParaRPr lang="en-US"/>
        </a:p>
      </dgm:t>
    </dgm:pt>
    <dgm:pt modelId="{D75D557E-73F8-4C07-88D3-EF5BBAB696C4}" type="pres">
      <dgm:prSet presAssocID="{202EB8E4-AAD5-42FC-8D1C-2EE25F78F673}" presName="parentLin" presStyleCnt="0"/>
      <dgm:spPr/>
    </dgm:pt>
    <dgm:pt modelId="{E4E9F67E-EBCC-42AA-858A-EA039A37708B}" type="pres">
      <dgm:prSet presAssocID="{202EB8E4-AAD5-42FC-8D1C-2EE25F78F673}" presName="parentLeftMargin" presStyleLbl="node1" presStyleIdx="0" presStyleCnt="5"/>
      <dgm:spPr/>
      <dgm:t>
        <a:bodyPr/>
        <a:lstStyle/>
        <a:p>
          <a:endParaRPr lang="en-US"/>
        </a:p>
      </dgm:t>
    </dgm:pt>
    <dgm:pt modelId="{B1B9B37A-D53E-491A-BC6E-A7BF5B7876DC}" type="pres">
      <dgm:prSet presAssocID="{202EB8E4-AAD5-42FC-8D1C-2EE25F78F673}" presName="parentText" presStyleLbl="node1" presStyleIdx="0" presStyleCnt="5">
        <dgm:presLayoutVars>
          <dgm:chMax val="0"/>
          <dgm:bulletEnabled val="1"/>
        </dgm:presLayoutVars>
      </dgm:prSet>
      <dgm:spPr/>
      <dgm:t>
        <a:bodyPr/>
        <a:lstStyle/>
        <a:p>
          <a:endParaRPr lang="en-US"/>
        </a:p>
      </dgm:t>
    </dgm:pt>
    <dgm:pt modelId="{159BE2B8-09AE-40D6-B4DC-1ACD8379B605}" type="pres">
      <dgm:prSet presAssocID="{202EB8E4-AAD5-42FC-8D1C-2EE25F78F673}" presName="negativeSpace" presStyleCnt="0"/>
      <dgm:spPr/>
    </dgm:pt>
    <dgm:pt modelId="{03079DD0-E97B-46BD-859A-EACC2F4BCD2A}" type="pres">
      <dgm:prSet presAssocID="{202EB8E4-AAD5-42FC-8D1C-2EE25F78F673}" presName="childText" presStyleLbl="conFgAcc1" presStyleIdx="0" presStyleCnt="5">
        <dgm:presLayoutVars>
          <dgm:bulletEnabled val="1"/>
        </dgm:presLayoutVars>
      </dgm:prSet>
      <dgm:spPr/>
      <dgm:t>
        <a:bodyPr/>
        <a:lstStyle/>
        <a:p>
          <a:endParaRPr lang="en-US"/>
        </a:p>
      </dgm:t>
    </dgm:pt>
    <dgm:pt modelId="{98215393-0405-4B7A-AF5A-8592B03C0A99}" type="pres">
      <dgm:prSet presAssocID="{F2593051-6AF3-4C0E-B552-896C8E11C708}" presName="spaceBetweenRectangles" presStyleCnt="0"/>
      <dgm:spPr/>
    </dgm:pt>
    <dgm:pt modelId="{CF4B6E8B-F2EA-4306-A7D7-39FDF0F4FEF8}" type="pres">
      <dgm:prSet presAssocID="{3EA61FA0-6D71-4CB5-96B2-16653E28ACDE}" presName="parentLin" presStyleCnt="0"/>
      <dgm:spPr/>
    </dgm:pt>
    <dgm:pt modelId="{D9548FF9-77BC-4CF6-A418-32613CF09815}" type="pres">
      <dgm:prSet presAssocID="{3EA61FA0-6D71-4CB5-96B2-16653E28ACDE}" presName="parentLeftMargin" presStyleLbl="node1" presStyleIdx="0" presStyleCnt="5"/>
      <dgm:spPr/>
      <dgm:t>
        <a:bodyPr/>
        <a:lstStyle/>
        <a:p>
          <a:endParaRPr lang="en-US"/>
        </a:p>
      </dgm:t>
    </dgm:pt>
    <dgm:pt modelId="{423E0567-9212-4DDF-9026-D305F64B692D}" type="pres">
      <dgm:prSet presAssocID="{3EA61FA0-6D71-4CB5-96B2-16653E28ACDE}" presName="parentText" presStyleLbl="node1" presStyleIdx="1" presStyleCnt="5">
        <dgm:presLayoutVars>
          <dgm:chMax val="0"/>
          <dgm:bulletEnabled val="1"/>
        </dgm:presLayoutVars>
      </dgm:prSet>
      <dgm:spPr/>
      <dgm:t>
        <a:bodyPr/>
        <a:lstStyle/>
        <a:p>
          <a:endParaRPr lang="en-US"/>
        </a:p>
      </dgm:t>
    </dgm:pt>
    <dgm:pt modelId="{A680C1DC-FB09-4CD9-AE02-B4744FF52C38}" type="pres">
      <dgm:prSet presAssocID="{3EA61FA0-6D71-4CB5-96B2-16653E28ACDE}" presName="negativeSpace" presStyleCnt="0"/>
      <dgm:spPr/>
    </dgm:pt>
    <dgm:pt modelId="{071BDDC7-F07F-47E9-AEC2-8222ED2817DE}" type="pres">
      <dgm:prSet presAssocID="{3EA61FA0-6D71-4CB5-96B2-16653E28ACDE}" presName="childText" presStyleLbl="conFgAcc1" presStyleIdx="1" presStyleCnt="5">
        <dgm:presLayoutVars>
          <dgm:bulletEnabled val="1"/>
        </dgm:presLayoutVars>
      </dgm:prSet>
      <dgm:spPr/>
      <dgm:t>
        <a:bodyPr/>
        <a:lstStyle/>
        <a:p>
          <a:endParaRPr lang="en-US"/>
        </a:p>
      </dgm:t>
    </dgm:pt>
    <dgm:pt modelId="{8F072C38-A61E-42D7-83A9-3DDC30DCFE2A}" type="pres">
      <dgm:prSet presAssocID="{7057CA87-C9DF-4CE8-88F5-78EC5B3E8464}" presName="spaceBetweenRectangles" presStyleCnt="0"/>
      <dgm:spPr/>
    </dgm:pt>
    <dgm:pt modelId="{47259FF5-250F-457A-80A0-25873711136A}" type="pres">
      <dgm:prSet presAssocID="{2803EE02-AB29-49C7-A553-0CE8BB08E65F}" presName="parentLin" presStyleCnt="0"/>
      <dgm:spPr/>
    </dgm:pt>
    <dgm:pt modelId="{50E43C15-E3B4-47D5-909A-031AC455207C}" type="pres">
      <dgm:prSet presAssocID="{2803EE02-AB29-49C7-A553-0CE8BB08E65F}" presName="parentLeftMargin" presStyleLbl="node1" presStyleIdx="1" presStyleCnt="5"/>
      <dgm:spPr/>
      <dgm:t>
        <a:bodyPr/>
        <a:lstStyle/>
        <a:p>
          <a:endParaRPr lang="en-US"/>
        </a:p>
      </dgm:t>
    </dgm:pt>
    <dgm:pt modelId="{7939C221-AC62-4CD8-80AE-B4E7D4202B25}" type="pres">
      <dgm:prSet presAssocID="{2803EE02-AB29-49C7-A553-0CE8BB08E65F}" presName="parentText" presStyleLbl="node1" presStyleIdx="2" presStyleCnt="5">
        <dgm:presLayoutVars>
          <dgm:chMax val="0"/>
          <dgm:bulletEnabled val="1"/>
        </dgm:presLayoutVars>
      </dgm:prSet>
      <dgm:spPr/>
      <dgm:t>
        <a:bodyPr/>
        <a:lstStyle/>
        <a:p>
          <a:endParaRPr lang="en-US"/>
        </a:p>
      </dgm:t>
    </dgm:pt>
    <dgm:pt modelId="{196376D0-63E1-461B-9945-6BEE8ACC6855}" type="pres">
      <dgm:prSet presAssocID="{2803EE02-AB29-49C7-A553-0CE8BB08E65F}" presName="negativeSpace" presStyleCnt="0"/>
      <dgm:spPr/>
    </dgm:pt>
    <dgm:pt modelId="{B6F80C63-5FA0-4B26-86FA-BD4BC7831429}" type="pres">
      <dgm:prSet presAssocID="{2803EE02-AB29-49C7-A553-0CE8BB08E65F}" presName="childText" presStyleLbl="conFgAcc1" presStyleIdx="2" presStyleCnt="5">
        <dgm:presLayoutVars>
          <dgm:bulletEnabled val="1"/>
        </dgm:presLayoutVars>
      </dgm:prSet>
      <dgm:spPr/>
      <dgm:t>
        <a:bodyPr/>
        <a:lstStyle/>
        <a:p>
          <a:endParaRPr lang="en-US"/>
        </a:p>
      </dgm:t>
    </dgm:pt>
    <dgm:pt modelId="{4CE3B6D2-133D-4508-880A-576878EB8A3D}" type="pres">
      <dgm:prSet presAssocID="{5E3653DD-23FE-4B2E-84EF-F839F83939AA}" presName="spaceBetweenRectangles" presStyleCnt="0"/>
      <dgm:spPr/>
    </dgm:pt>
    <dgm:pt modelId="{80962907-629B-4CE1-AEF8-89CDC5096396}" type="pres">
      <dgm:prSet presAssocID="{D55334D7-9E5C-4CB0-8871-C0DBCA7D6BE7}" presName="parentLin" presStyleCnt="0"/>
      <dgm:spPr/>
    </dgm:pt>
    <dgm:pt modelId="{68A47F24-72F9-49E0-95CD-BEF8A2183721}" type="pres">
      <dgm:prSet presAssocID="{D55334D7-9E5C-4CB0-8871-C0DBCA7D6BE7}" presName="parentLeftMargin" presStyleLbl="node1" presStyleIdx="2" presStyleCnt="5"/>
      <dgm:spPr/>
      <dgm:t>
        <a:bodyPr/>
        <a:lstStyle/>
        <a:p>
          <a:endParaRPr lang="en-US"/>
        </a:p>
      </dgm:t>
    </dgm:pt>
    <dgm:pt modelId="{72C51ABD-7032-453B-BE10-A96A8F631919}" type="pres">
      <dgm:prSet presAssocID="{D55334D7-9E5C-4CB0-8871-C0DBCA7D6BE7}" presName="parentText" presStyleLbl="node1" presStyleIdx="3" presStyleCnt="5">
        <dgm:presLayoutVars>
          <dgm:chMax val="0"/>
          <dgm:bulletEnabled val="1"/>
        </dgm:presLayoutVars>
      </dgm:prSet>
      <dgm:spPr/>
      <dgm:t>
        <a:bodyPr/>
        <a:lstStyle/>
        <a:p>
          <a:endParaRPr lang="en-US"/>
        </a:p>
      </dgm:t>
    </dgm:pt>
    <dgm:pt modelId="{F7BB9985-3ED1-4118-B67A-1A3DB1D6A8AB}" type="pres">
      <dgm:prSet presAssocID="{D55334D7-9E5C-4CB0-8871-C0DBCA7D6BE7}" presName="negativeSpace" presStyleCnt="0"/>
      <dgm:spPr/>
    </dgm:pt>
    <dgm:pt modelId="{DB03DC7C-D562-46A0-9B6F-D66DC99D4363}" type="pres">
      <dgm:prSet presAssocID="{D55334D7-9E5C-4CB0-8871-C0DBCA7D6BE7}" presName="childText" presStyleLbl="conFgAcc1" presStyleIdx="3" presStyleCnt="5">
        <dgm:presLayoutVars>
          <dgm:bulletEnabled val="1"/>
        </dgm:presLayoutVars>
      </dgm:prSet>
      <dgm:spPr/>
      <dgm:t>
        <a:bodyPr/>
        <a:lstStyle/>
        <a:p>
          <a:endParaRPr lang="en-US"/>
        </a:p>
      </dgm:t>
    </dgm:pt>
    <dgm:pt modelId="{7101FED8-2DA3-4E43-86EA-BBB57573E1C5}" type="pres">
      <dgm:prSet presAssocID="{2CEEE3B8-9354-4AAA-A5E1-F2A261E24EA1}" presName="spaceBetweenRectangles" presStyleCnt="0"/>
      <dgm:spPr/>
    </dgm:pt>
    <dgm:pt modelId="{D0615A8C-E2CE-44FC-9D57-9EE54085B856}" type="pres">
      <dgm:prSet presAssocID="{2DDEDB9E-6030-46C8-9FDC-2CD26D8D1DB4}" presName="parentLin" presStyleCnt="0"/>
      <dgm:spPr/>
    </dgm:pt>
    <dgm:pt modelId="{D4F29052-9536-4D8E-88E6-99CF53CC4C37}" type="pres">
      <dgm:prSet presAssocID="{2DDEDB9E-6030-46C8-9FDC-2CD26D8D1DB4}" presName="parentLeftMargin" presStyleLbl="node1" presStyleIdx="3" presStyleCnt="5"/>
      <dgm:spPr/>
      <dgm:t>
        <a:bodyPr/>
        <a:lstStyle/>
        <a:p>
          <a:endParaRPr lang="en-US"/>
        </a:p>
      </dgm:t>
    </dgm:pt>
    <dgm:pt modelId="{EE61EE38-B1C1-40A8-A980-21924367453E}" type="pres">
      <dgm:prSet presAssocID="{2DDEDB9E-6030-46C8-9FDC-2CD26D8D1DB4}" presName="parentText" presStyleLbl="node1" presStyleIdx="4" presStyleCnt="5">
        <dgm:presLayoutVars>
          <dgm:chMax val="0"/>
          <dgm:bulletEnabled val="1"/>
        </dgm:presLayoutVars>
      </dgm:prSet>
      <dgm:spPr/>
      <dgm:t>
        <a:bodyPr/>
        <a:lstStyle/>
        <a:p>
          <a:endParaRPr lang="en-US"/>
        </a:p>
      </dgm:t>
    </dgm:pt>
    <dgm:pt modelId="{40C1CDCE-27B6-46A0-917C-9062EC955E79}" type="pres">
      <dgm:prSet presAssocID="{2DDEDB9E-6030-46C8-9FDC-2CD26D8D1DB4}" presName="negativeSpace" presStyleCnt="0"/>
      <dgm:spPr/>
    </dgm:pt>
    <dgm:pt modelId="{B7903BDD-B431-4592-ADBC-85B34254E3D2}" type="pres">
      <dgm:prSet presAssocID="{2DDEDB9E-6030-46C8-9FDC-2CD26D8D1DB4}" presName="childText" presStyleLbl="conFgAcc1" presStyleIdx="4" presStyleCnt="5">
        <dgm:presLayoutVars>
          <dgm:bulletEnabled val="1"/>
        </dgm:presLayoutVars>
      </dgm:prSet>
      <dgm:spPr/>
      <dgm:t>
        <a:bodyPr/>
        <a:lstStyle/>
        <a:p>
          <a:endParaRPr lang="en-US"/>
        </a:p>
      </dgm:t>
    </dgm:pt>
  </dgm:ptLst>
  <dgm:cxnLst>
    <dgm:cxn modelId="{D2947CDE-5E7E-4070-9C8B-9CD83852A93A}" srcId="{3EA61FA0-6D71-4CB5-96B2-16653E28ACDE}" destId="{CCEBDBF2-F00D-4643-A540-EE2D5D7ABED1}" srcOrd="0" destOrd="0" parTransId="{203A7E57-4D7F-4049-BCF8-BFFD75714B04}" sibTransId="{7D0984C8-1448-43AC-8C84-BD8E45ECE97E}"/>
    <dgm:cxn modelId="{944272A5-9B8E-480D-A844-AFE5F3EAC164}" type="presOf" srcId="{AF6FBE95-23DA-4710-B39B-E9D702A6063B}" destId="{8C8E5032-B1A7-4807-8DB1-F1C378D14874}" srcOrd="0" destOrd="0" presId="urn:microsoft.com/office/officeart/2005/8/layout/list1"/>
    <dgm:cxn modelId="{6DFEB034-084E-45DC-9767-464F798E80AA}" srcId="{AF6FBE95-23DA-4710-B39B-E9D702A6063B}" destId="{202EB8E4-AAD5-42FC-8D1C-2EE25F78F673}" srcOrd="0" destOrd="0" parTransId="{1884A1F0-B875-4F2F-A692-5BB8001FDA8F}" sibTransId="{F2593051-6AF3-4C0E-B552-896C8E11C708}"/>
    <dgm:cxn modelId="{3ECBFCA3-B408-49F7-8307-C6BB8CAE6BD1}" srcId="{AF6FBE95-23DA-4710-B39B-E9D702A6063B}" destId="{2DDEDB9E-6030-46C8-9FDC-2CD26D8D1DB4}" srcOrd="4" destOrd="0" parTransId="{688D95E4-FEA7-4316-B8CA-011ACA65967E}" sibTransId="{87F9EC10-4E78-4ED3-AFCB-0EAFDE03C110}"/>
    <dgm:cxn modelId="{846C05C1-2301-41F8-8EF5-E6C1029967A9}" type="presOf" srcId="{CCEBDBF2-F00D-4643-A540-EE2D5D7ABED1}" destId="{071BDDC7-F07F-47E9-AEC2-8222ED2817DE}" srcOrd="0" destOrd="0" presId="urn:microsoft.com/office/officeart/2005/8/layout/list1"/>
    <dgm:cxn modelId="{219A3A2B-7DFF-43BC-8F6D-CC52C3D8CF71}" type="presOf" srcId="{D55334D7-9E5C-4CB0-8871-C0DBCA7D6BE7}" destId="{72C51ABD-7032-453B-BE10-A96A8F631919}" srcOrd="1" destOrd="0" presId="urn:microsoft.com/office/officeart/2005/8/layout/list1"/>
    <dgm:cxn modelId="{6F15BC38-3EEC-4450-94E8-00DA22653645}" srcId="{D55334D7-9E5C-4CB0-8871-C0DBCA7D6BE7}" destId="{BB0AA0D4-7911-4C6F-A162-DC62CD54B4CD}" srcOrd="0" destOrd="0" parTransId="{4DAE07A8-2CF8-457B-90A4-8856DD3FB630}" sibTransId="{BEB39F3B-30E6-4FAE-8B29-0DDF73F6CCA7}"/>
    <dgm:cxn modelId="{AB575C0F-3512-4EA9-8EA4-92B89357DE20}" type="presOf" srcId="{D55334D7-9E5C-4CB0-8871-C0DBCA7D6BE7}" destId="{68A47F24-72F9-49E0-95CD-BEF8A2183721}" srcOrd="0" destOrd="0" presId="urn:microsoft.com/office/officeart/2005/8/layout/list1"/>
    <dgm:cxn modelId="{457D9020-17EC-49A0-B15E-B07A9060EB16}" type="presOf" srcId="{2DDEDB9E-6030-46C8-9FDC-2CD26D8D1DB4}" destId="{D4F29052-9536-4D8E-88E6-99CF53CC4C37}" srcOrd="0" destOrd="0" presId="urn:microsoft.com/office/officeart/2005/8/layout/list1"/>
    <dgm:cxn modelId="{59DF95D6-B369-4265-86C5-E5D625D3A084}" srcId="{AF6FBE95-23DA-4710-B39B-E9D702A6063B}" destId="{2803EE02-AB29-49C7-A553-0CE8BB08E65F}" srcOrd="2" destOrd="0" parTransId="{52176732-8D1C-4C7C-AE93-504876A78DB5}" sibTransId="{5E3653DD-23FE-4B2E-84EF-F839F83939AA}"/>
    <dgm:cxn modelId="{3D0D0501-FDA7-4F76-80DB-BD80E238BBE8}" type="presOf" srcId="{3EA61FA0-6D71-4CB5-96B2-16653E28ACDE}" destId="{423E0567-9212-4DDF-9026-D305F64B692D}" srcOrd="1" destOrd="0" presId="urn:microsoft.com/office/officeart/2005/8/layout/list1"/>
    <dgm:cxn modelId="{2ED38829-3460-440A-815C-1188649B1715}" srcId="{AF6FBE95-23DA-4710-B39B-E9D702A6063B}" destId="{D55334D7-9E5C-4CB0-8871-C0DBCA7D6BE7}" srcOrd="3" destOrd="0" parTransId="{1A832C85-EBE1-42EC-BC12-837B3E8E4744}" sibTransId="{2CEEE3B8-9354-4AAA-A5E1-F2A261E24EA1}"/>
    <dgm:cxn modelId="{2B06F224-AAAA-4DC5-9350-DD8D131D2BB6}" srcId="{2803EE02-AB29-49C7-A553-0CE8BB08E65F}" destId="{F60310B0-4DD1-413A-9AEC-18279429F2B2}" srcOrd="0" destOrd="0" parTransId="{A41EF5A4-5A2A-48D2-970F-29B2A31FCD20}" sibTransId="{83AB332F-169A-42FE-9438-8517DA9A4538}"/>
    <dgm:cxn modelId="{F874FCEF-03D5-41F8-B6E0-99E113594F3F}" type="presOf" srcId="{202EB8E4-AAD5-42FC-8D1C-2EE25F78F673}" destId="{E4E9F67E-EBCC-42AA-858A-EA039A37708B}" srcOrd="0" destOrd="0" presId="urn:microsoft.com/office/officeart/2005/8/layout/list1"/>
    <dgm:cxn modelId="{EC4C7B03-121E-4F18-9825-5D551B2F762E}" type="presOf" srcId="{2803EE02-AB29-49C7-A553-0CE8BB08E65F}" destId="{50E43C15-E3B4-47D5-909A-031AC455207C}" srcOrd="0" destOrd="0" presId="urn:microsoft.com/office/officeart/2005/8/layout/list1"/>
    <dgm:cxn modelId="{6239B457-3E4C-41DC-8945-899E05297B9F}" srcId="{AF6FBE95-23DA-4710-B39B-E9D702A6063B}" destId="{3EA61FA0-6D71-4CB5-96B2-16653E28ACDE}" srcOrd="1" destOrd="0" parTransId="{12C65676-F993-4D35-9F8F-5B04CFE4419A}" sibTransId="{7057CA87-C9DF-4CE8-88F5-78EC5B3E8464}"/>
    <dgm:cxn modelId="{031887B7-FC8A-44D7-B724-E003DFB31903}" srcId="{2DDEDB9E-6030-46C8-9FDC-2CD26D8D1DB4}" destId="{64FD1A29-AAC5-4D8F-B7E0-4946CEDC7BF5}" srcOrd="0" destOrd="0" parTransId="{ACAE2954-E183-4DED-95E8-0A53F768576D}" sibTransId="{CB184FDD-47A9-4BAF-947D-CB8364DA852B}"/>
    <dgm:cxn modelId="{5D3336D7-F57C-4B12-92F2-7BB648534F08}" type="presOf" srcId="{202EB8E4-AAD5-42FC-8D1C-2EE25F78F673}" destId="{B1B9B37A-D53E-491A-BC6E-A7BF5B7876DC}" srcOrd="1" destOrd="0" presId="urn:microsoft.com/office/officeart/2005/8/layout/list1"/>
    <dgm:cxn modelId="{0E45235E-89DF-4F97-9A1D-C11A31B6F461}" srcId="{202EB8E4-AAD5-42FC-8D1C-2EE25F78F673}" destId="{3D3DE969-6F0F-4F58-962B-8DFD9311813F}" srcOrd="0" destOrd="0" parTransId="{FB5CA639-8AFE-47F3-9D29-D382F64E7D09}" sibTransId="{5D2663CF-9E16-4C02-A001-1C4AC2BF0F6B}"/>
    <dgm:cxn modelId="{A51D4A92-D730-4CD3-9D87-6D929ACE818F}" type="presOf" srcId="{2DDEDB9E-6030-46C8-9FDC-2CD26D8D1DB4}" destId="{EE61EE38-B1C1-40A8-A980-21924367453E}" srcOrd="1" destOrd="0" presId="urn:microsoft.com/office/officeart/2005/8/layout/list1"/>
    <dgm:cxn modelId="{B8695720-9976-4AA8-A606-58C017453AC6}" type="presOf" srcId="{BB0AA0D4-7911-4C6F-A162-DC62CD54B4CD}" destId="{DB03DC7C-D562-46A0-9B6F-D66DC99D4363}" srcOrd="0" destOrd="0" presId="urn:microsoft.com/office/officeart/2005/8/layout/list1"/>
    <dgm:cxn modelId="{512A59DB-DD81-4D14-AA7F-F4813B5B004D}" type="presOf" srcId="{3D3DE969-6F0F-4F58-962B-8DFD9311813F}" destId="{03079DD0-E97B-46BD-859A-EACC2F4BCD2A}" srcOrd="0" destOrd="0" presId="urn:microsoft.com/office/officeart/2005/8/layout/list1"/>
    <dgm:cxn modelId="{1F2A3A7B-EB51-4C69-9D8C-41BFC38BD612}" type="presOf" srcId="{3EA61FA0-6D71-4CB5-96B2-16653E28ACDE}" destId="{D9548FF9-77BC-4CF6-A418-32613CF09815}" srcOrd="0" destOrd="0" presId="urn:microsoft.com/office/officeart/2005/8/layout/list1"/>
    <dgm:cxn modelId="{0CFF3016-9E0A-4CAD-B777-FE9ED6070FD6}" type="presOf" srcId="{64FD1A29-AAC5-4D8F-B7E0-4946CEDC7BF5}" destId="{B7903BDD-B431-4592-ADBC-85B34254E3D2}" srcOrd="0" destOrd="0" presId="urn:microsoft.com/office/officeart/2005/8/layout/list1"/>
    <dgm:cxn modelId="{D6E54ABC-5E55-4D73-9319-F90E643C3565}" type="presOf" srcId="{2803EE02-AB29-49C7-A553-0CE8BB08E65F}" destId="{7939C221-AC62-4CD8-80AE-B4E7D4202B25}" srcOrd="1" destOrd="0" presId="urn:microsoft.com/office/officeart/2005/8/layout/list1"/>
    <dgm:cxn modelId="{02698D6C-BAD0-4BD2-BCBA-B8EBAE686D7A}" type="presOf" srcId="{F60310B0-4DD1-413A-9AEC-18279429F2B2}" destId="{B6F80C63-5FA0-4B26-86FA-BD4BC7831429}" srcOrd="0" destOrd="0" presId="urn:microsoft.com/office/officeart/2005/8/layout/list1"/>
    <dgm:cxn modelId="{C0E6D81B-EF29-4AE9-8E13-E5D92C2D69BF}" type="presParOf" srcId="{8C8E5032-B1A7-4807-8DB1-F1C378D14874}" destId="{D75D557E-73F8-4C07-88D3-EF5BBAB696C4}" srcOrd="0" destOrd="0" presId="urn:microsoft.com/office/officeart/2005/8/layout/list1"/>
    <dgm:cxn modelId="{8F982302-12E1-4D2F-BE85-62B1C4109B6B}" type="presParOf" srcId="{D75D557E-73F8-4C07-88D3-EF5BBAB696C4}" destId="{E4E9F67E-EBCC-42AA-858A-EA039A37708B}" srcOrd="0" destOrd="0" presId="urn:microsoft.com/office/officeart/2005/8/layout/list1"/>
    <dgm:cxn modelId="{5C52DE52-2098-4279-94B1-81950D4AD023}" type="presParOf" srcId="{D75D557E-73F8-4C07-88D3-EF5BBAB696C4}" destId="{B1B9B37A-D53E-491A-BC6E-A7BF5B7876DC}" srcOrd="1" destOrd="0" presId="urn:microsoft.com/office/officeart/2005/8/layout/list1"/>
    <dgm:cxn modelId="{9C10CA22-F8CA-4BC7-9F58-5760FDD4393E}" type="presParOf" srcId="{8C8E5032-B1A7-4807-8DB1-F1C378D14874}" destId="{159BE2B8-09AE-40D6-B4DC-1ACD8379B605}" srcOrd="1" destOrd="0" presId="urn:microsoft.com/office/officeart/2005/8/layout/list1"/>
    <dgm:cxn modelId="{C59E8E98-82F7-492B-AC25-41C179859220}" type="presParOf" srcId="{8C8E5032-B1A7-4807-8DB1-F1C378D14874}" destId="{03079DD0-E97B-46BD-859A-EACC2F4BCD2A}" srcOrd="2" destOrd="0" presId="urn:microsoft.com/office/officeart/2005/8/layout/list1"/>
    <dgm:cxn modelId="{9F9E40E8-3FDA-436C-91C4-B0F57EDFE8EC}" type="presParOf" srcId="{8C8E5032-B1A7-4807-8DB1-F1C378D14874}" destId="{98215393-0405-4B7A-AF5A-8592B03C0A99}" srcOrd="3" destOrd="0" presId="urn:microsoft.com/office/officeart/2005/8/layout/list1"/>
    <dgm:cxn modelId="{0BDC6E0B-2229-4D2E-BE13-F407E17E8042}" type="presParOf" srcId="{8C8E5032-B1A7-4807-8DB1-F1C378D14874}" destId="{CF4B6E8B-F2EA-4306-A7D7-39FDF0F4FEF8}" srcOrd="4" destOrd="0" presId="urn:microsoft.com/office/officeart/2005/8/layout/list1"/>
    <dgm:cxn modelId="{3DAC826C-6C0D-4B67-96D7-322A8DF26700}" type="presParOf" srcId="{CF4B6E8B-F2EA-4306-A7D7-39FDF0F4FEF8}" destId="{D9548FF9-77BC-4CF6-A418-32613CF09815}" srcOrd="0" destOrd="0" presId="urn:microsoft.com/office/officeart/2005/8/layout/list1"/>
    <dgm:cxn modelId="{239A20A8-0EB6-4E10-89FD-760F9288F17E}" type="presParOf" srcId="{CF4B6E8B-F2EA-4306-A7D7-39FDF0F4FEF8}" destId="{423E0567-9212-4DDF-9026-D305F64B692D}" srcOrd="1" destOrd="0" presId="urn:microsoft.com/office/officeart/2005/8/layout/list1"/>
    <dgm:cxn modelId="{89A06A4C-2CFA-4CEB-8F9A-D73EE9E07406}" type="presParOf" srcId="{8C8E5032-B1A7-4807-8DB1-F1C378D14874}" destId="{A680C1DC-FB09-4CD9-AE02-B4744FF52C38}" srcOrd="5" destOrd="0" presId="urn:microsoft.com/office/officeart/2005/8/layout/list1"/>
    <dgm:cxn modelId="{24E3EF72-E708-40FD-B981-8D826B89677A}" type="presParOf" srcId="{8C8E5032-B1A7-4807-8DB1-F1C378D14874}" destId="{071BDDC7-F07F-47E9-AEC2-8222ED2817DE}" srcOrd="6" destOrd="0" presId="urn:microsoft.com/office/officeart/2005/8/layout/list1"/>
    <dgm:cxn modelId="{AFB82898-771B-41D6-AED1-C0D9A1819F06}" type="presParOf" srcId="{8C8E5032-B1A7-4807-8DB1-F1C378D14874}" destId="{8F072C38-A61E-42D7-83A9-3DDC30DCFE2A}" srcOrd="7" destOrd="0" presId="urn:microsoft.com/office/officeart/2005/8/layout/list1"/>
    <dgm:cxn modelId="{E3925C28-B783-4898-AF48-7569A2114EC7}" type="presParOf" srcId="{8C8E5032-B1A7-4807-8DB1-F1C378D14874}" destId="{47259FF5-250F-457A-80A0-25873711136A}" srcOrd="8" destOrd="0" presId="urn:microsoft.com/office/officeart/2005/8/layout/list1"/>
    <dgm:cxn modelId="{3F1DBD6C-6E62-4AC7-9123-612BA9579CDF}" type="presParOf" srcId="{47259FF5-250F-457A-80A0-25873711136A}" destId="{50E43C15-E3B4-47D5-909A-031AC455207C}" srcOrd="0" destOrd="0" presId="urn:microsoft.com/office/officeart/2005/8/layout/list1"/>
    <dgm:cxn modelId="{6003F78F-6919-4A85-AA84-933F8B29FB42}" type="presParOf" srcId="{47259FF5-250F-457A-80A0-25873711136A}" destId="{7939C221-AC62-4CD8-80AE-B4E7D4202B25}" srcOrd="1" destOrd="0" presId="urn:microsoft.com/office/officeart/2005/8/layout/list1"/>
    <dgm:cxn modelId="{FDB96FE9-D4C6-4D6B-A99B-F9D9E1DC0200}" type="presParOf" srcId="{8C8E5032-B1A7-4807-8DB1-F1C378D14874}" destId="{196376D0-63E1-461B-9945-6BEE8ACC6855}" srcOrd="9" destOrd="0" presId="urn:microsoft.com/office/officeart/2005/8/layout/list1"/>
    <dgm:cxn modelId="{B67C2D6D-3A4C-480E-9D21-747F24E9CE5F}" type="presParOf" srcId="{8C8E5032-B1A7-4807-8DB1-F1C378D14874}" destId="{B6F80C63-5FA0-4B26-86FA-BD4BC7831429}" srcOrd="10" destOrd="0" presId="urn:microsoft.com/office/officeart/2005/8/layout/list1"/>
    <dgm:cxn modelId="{7DF04ED3-AE56-4BC8-AE38-78E148921E2E}" type="presParOf" srcId="{8C8E5032-B1A7-4807-8DB1-F1C378D14874}" destId="{4CE3B6D2-133D-4508-880A-576878EB8A3D}" srcOrd="11" destOrd="0" presId="urn:microsoft.com/office/officeart/2005/8/layout/list1"/>
    <dgm:cxn modelId="{94633258-0329-4C3B-B04C-FA5A2A2BC8F7}" type="presParOf" srcId="{8C8E5032-B1A7-4807-8DB1-F1C378D14874}" destId="{80962907-629B-4CE1-AEF8-89CDC5096396}" srcOrd="12" destOrd="0" presId="urn:microsoft.com/office/officeart/2005/8/layout/list1"/>
    <dgm:cxn modelId="{BE86B685-5545-4EFC-8363-8C609BBAC9D8}" type="presParOf" srcId="{80962907-629B-4CE1-AEF8-89CDC5096396}" destId="{68A47F24-72F9-49E0-95CD-BEF8A2183721}" srcOrd="0" destOrd="0" presId="urn:microsoft.com/office/officeart/2005/8/layout/list1"/>
    <dgm:cxn modelId="{23D6BE70-DFAC-429C-863C-608DBC5D39A8}" type="presParOf" srcId="{80962907-629B-4CE1-AEF8-89CDC5096396}" destId="{72C51ABD-7032-453B-BE10-A96A8F631919}" srcOrd="1" destOrd="0" presId="urn:microsoft.com/office/officeart/2005/8/layout/list1"/>
    <dgm:cxn modelId="{A76C2E04-3DFD-4AB0-B60F-EF56CE2DAE79}" type="presParOf" srcId="{8C8E5032-B1A7-4807-8DB1-F1C378D14874}" destId="{F7BB9985-3ED1-4118-B67A-1A3DB1D6A8AB}" srcOrd="13" destOrd="0" presId="urn:microsoft.com/office/officeart/2005/8/layout/list1"/>
    <dgm:cxn modelId="{23F990CC-323F-4A84-8310-D9D3E54CA7F1}" type="presParOf" srcId="{8C8E5032-B1A7-4807-8DB1-F1C378D14874}" destId="{DB03DC7C-D562-46A0-9B6F-D66DC99D4363}" srcOrd="14" destOrd="0" presId="urn:microsoft.com/office/officeart/2005/8/layout/list1"/>
    <dgm:cxn modelId="{ADCAC7C4-87EB-4EBC-BF45-B2398E51AD31}" type="presParOf" srcId="{8C8E5032-B1A7-4807-8DB1-F1C378D14874}" destId="{7101FED8-2DA3-4E43-86EA-BBB57573E1C5}" srcOrd="15" destOrd="0" presId="urn:microsoft.com/office/officeart/2005/8/layout/list1"/>
    <dgm:cxn modelId="{2DF01303-640A-4328-BE9B-87FF3DDCA7E0}" type="presParOf" srcId="{8C8E5032-B1A7-4807-8DB1-F1C378D14874}" destId="{D0615A8C-E2CE-44FC-9D57-9EE54085B856}" srcOrd="16" destOrd="0" presId="urn:microsoft.com/office/officeart/2005/8/layout/list1"/>
    <dgm:cxn modelId="{9F4B563A-55CB-46D0-A663-0AB32AF91E10}" type="presParOf" srcId="{D0615A8C-E2CE-44FC-9D57-9EE54085B856}" destId="{D4F29052-9536-4D8E-88E6-99CF53CC4C37}" srcOrd="0" destOrd="0" presId="urn:microsoft.com/office/officeart/2005/8/layout/list1"/>
    <dgm:cxn modelId="{63549D8F-0F9D-4DF8-BD62-25DE641A15FF}" type="presParOf" srcId="{D0615A8C-E2CE-44FC-9D57-9EE54085B856}" destId="{EE61EE38-B1C1-40A8-A980-21924367453E}" srcOrd="1" destOrd="0" presId="urn:microsoft.com/office/officeart/2005/8/layout/list1"/>
    <dgm:cxn modelId="{D7FA68D2-3275-4CD6-B16D-DCBEFC8F9AEE}" type="presParOf" srcId="{8C8E5032-B1A7-4807-8DB1-F1C378D14874}" destId="{40C1CDCE-27B6-46A0-917C-9062EC955E79}" srcOrd="17" destOrd="0" presId="urn:microsoft.com/office/officeart/2005/8/layout/list1"/>
    <dgm:cxn modelId="{8B19E872-7F00-4E57-A970-9EF73419C5E4}" type="presParOf" srcId="{8C8E5032-B1A7-4807-8DB1-F1C378D14874}" destId="{B7903BDD-B431-4592-ADBC-85B34254E3D2}"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8C1B70-4991-4F7F-9449-0BBEBEC1B9D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13E8C56-946C-47B1-B7EF-C00AA7B2DCCA}">
      <dgm:prSet phldrT="[Text]"/>
      <dgm:spPr>
        <a:solidFill>
          <a:schemeClr val="accent6">
            <a:lumMod val="75000"/>
          </a:schemeClr>
        </a:solidFill>
        <a:ln>
          <a:solidFill>
            <a:schemeClr val="accent6">
              <a:lumMod val="75000"/>
            </a:schemeClr>
          </a:solidFill>
        </a:ln>
      </dgm:spPr>
      <dgm:t>
        <a:bodyPr/>
        <a:lstStyle/>
        <a:p>
          <a:r>
            <a:rPr lang="lt-LT" dirty="0"/>
            <a:t>EU</a:t>
          </a:r>
          <a:endParaRPr lang="en-US" dirty="0"/>
        </a:p>
      </dgm:t>
    </dgm:pt>
    <dgm:pt modelId="{F69E4C17-2AD3-4CD4-8DC6-6521E017309D}" type="parTrans" cxnId="{AD3C1FAA-77C1-4224-AE32-92C3034D0DF4}">
      <dgm:prSet/>
      <dgm:spPr/>
      <dgm:t>
        <a:bodyPr/>
        <a:lstStyle/>
        <a:p>
          <a:endParaRPr lang="en-US"/>
        </a:p>
      </dgm:t>
    </dgm:pt>
    <dgm:pt modelId="{6B3BF77A-44F4-4DEA-8340-7746217D3A4A}" type="sibTrans" cxnId="{AD3C1FAA-77C1-4224-AE32-92C3034D0DF4}">
      <dgm:prSet/>
      <dgm:spPr/>
      <dgm:t>
        <a:bodyPr/>
        <a:lstStyle/>
        <a:p>
          <a:endParaRPr lang="en-US"/>
        </a:p>
      </dgm:t>
    </dgm:pt>
    <dgm:pt modelId="{74B3C0DB-59D5-4BDD-9217-B0B6FF9CDDEF}">
      <dgm:prSet phldrT="[Text]"/>
      <dgm:spPr>
        <a:solidFill>
          <a:schemeClr val="accent6">
            <a:lumMod val="40000"/>
            <a:lumOff val="60000"/>
            <a:alpha val="90000"/>
          </a:schemeClr>
        </a:solidFill>
        <a:ln>
          <a:solidFill>
            <a:schemeClr val="accent6">
              <a:lumMod val="75000"/>
              <a:alpha val="90000"/>
            </a:schemeClr>
          </a:solidFill>
        </a:ln>
      </dgm:spPr>
      <dgm:t>
        <a:bodyPr/>
        <a:lstStyle/>
        <a:p>
          <a:r>
            <a:rPr lang="lt-LT" dirty="0"/>
            <a:t>Continue </a:t>
          </a:r>
          <a:r>
            <a:rPr lang="en-US" noProof="0" dirty="0"/>
            <a:t>financial</a:t>
          </a:r>
          <a:r>
            <a:rPr lang="lt-LT" dirty="0"/>
            <a:t> support </a:t>
          </a:r>
          <a:r>
            <a:rPr lang="en-US" noProof="0" dirty="0"/>
            <a:t>for</a:t>
          </a:r>
          <a:r>
            <a:rPr lang="lt-LT" dirty="0"/>
            <a:t> NBS</a:t>
          </a:r>
          <a:endParaRPr lang="en-US" dirty="0"/>
        </a:p>
      </dgm:t>
    </dgm:pt>
    <dgm:pt modelId="{8A33D865-D23D-4653-BD4D-E223250C0640}" type="parTrans" cxnId="{CDA6283E-26B3-4883-A88C-1656DAD73C54}">
      <dgm:prSet/>
      <dgm:spPr/>
      <dgm:t>
        <a:bodyPr/>
        <a:lstStyle/>
        <a:p>
          <a:endParaRPr lang="en-US"/>
        </a:p>
      </dgm:t>
    </dgm:pt>
    <dgm:pt modelId="{13D902B9-1CE7-4C71-B17D-F45AC77E9963}" type="sibTrans" cxnId="{CDA6283E-26B3-4883-A88C-1656DAD73C54}">
      <dgm:prSet/>
      <dgm:spPr/>
      <dgm:t>
        <a:bodyPr/>
        <a:lstStyle/>
        <a:p>
          <a:endParaRPr lang="en-US"/>
        </a:p>
      </dgm:t>
    </dgm:pt>
    <dgm:pt modelId="{212896ED-A7A4-4394-9BB2-9845C1C0A542}">
      <dgm:prSet phldrT="[Text]"/>
      <dgm:spPr>
        <a:solidFill>
          <a:schemeClr val="accent6">
            <a:lumMod val="75000"/>
          </a:schemeClr>
        </a:solidFill>
        <a:ln>
          <a:solidFill>
            <a:schemeClr val="accent6">
              <a:lumMod val="75000"/>
            </a:schemeClr>
          </a:solidFill>
        </a:ln>
      </dgm:spPr>
      <dgm:t>
        <a:bodyPr/>
        <a:lstStyle/>
        <a:p>
          <a:r>
            <a:rPr lang="en-US" noProof="0" dirty="0"/>
            <a:t>National</a:t>
          </a:r>
        </a:p>
      </dgm:t>
    </dgm:pt>
    <dgm:pt modelId="{1BF1A0CB-24FA-4C88-B27B-79E63A2AD5F5}" type="parTrans" cxnId="{5BCDBCCB-574B-400C-BC8A-FFDB8EE1FCE4}">
      <dgm:prSet/>
      <dgm:spPr/>
      <dgm:t>
        <a:bodyPr/>
        <a:lstStyle/>
        <a:p>
          <a:endParaRPr lang="en-US"/>
        </a:p>
      </dgm:t>
    </dgm:pt>
    <dgm:pt modelId="{E911438E-C920-4CF5-98DC-3846631B7D5B}" type="sibTrans" cxnId="{5BCDBCCB-574B-400C-BC8A-FFDB8EE1FCE4}">
      <dgm:prSet/>
      <dgm:spPr/>
      <dgm:t>
        <a:bodyPr/>
        <a:lstStyle/>
        <a:p>
          <a:endParaRPr lang="en-US"/>
        </a:p>
      </dgm:t>
    </dgm:pt>
    <dgm:pt modelId="{9558A977-4F7A-405C-A97E-D219C1488A38}">
      <dgm:prSet phldrT="[Text]"/>
      <dgm:spPr>
        <a:solidFill>
          <a:schemeClr val="accent6">
            <a:lumMod val="40000"/>
            <a:lumOff val="60000"/>
            <a:alpha val="90000"/>
          </a:schemeClr>
        </a:solidFill>
        <a:ln>
          <a:solidFill>
            <a:schemeClr val="accent6">
              <a:lumMod val="75000"/>
              <a:alpha val="90000"/>
            </a:schemeClr>
          </a:solidFill>
        </a:ln>
      </dgm:spPr>
      <dgm:t>
        <a:bodyPr/>
        <a:lstStyle/>
        <a:p>
          <a:r>
            <a:rPr lang="en-US" noProof="0" dirty="0"/>
            <a:t>Establish Centre of Excellence </a:t>
          </a:r>
        </a:p>
      </dgm:t>
    </dgm:pt>
    <dgm:pt modelId="{86275DC7-CA04-47CF-8477-5DA2EFF6B8D3}" type="parTrans" cxnId="{B6957FE8-2537-4B95-9EF1-201AB63A2BCF}">
      <dgm:prSet/>
      <dgm:spPr/>
      <dgm:t>
        <a:bodyPr/>
        <a:lstStyle/>
        <a:p>
          <a:endParaRPr lang="en-US"/>
        </a:p>
      </dgm:t>
    </dgm:pt>
    <dgm:pt modelId="{28271D4D-4366-4671-B39A-527BC5E10488}" type="sibTrans" cxnId="{B6957FE8-2537-4B95-9EF1-201AB63A2BCF}">
      <dgm:prSet/>
      <dgm:spPr/>
      <dgm:t>
        <a:bodyPr/>
        <a:lstStyle/>
        <a:p>
          <a:endParaRPr lang="en-US"/>
        </a:p>
      </dgm:t>
    </dgm:pt>
    <dgm:pt modelId="{A9876AEC-C60B-4529-9C8C-092F09746EC3}">
      <dgm:prSet phldrT="[Text]"/>
      <dgm:spPr>
        <a:solidFill>
          <a:schemeClr val="accent6">
            <a:lumMod val="75000"/>
          </a:schemeClr>
        </a:solidFill>
        <a:ln>
          <a:solidFill>
            <a:schemeClr val="accent6">
              <a:lumMod val="75000"/>
            </a:schemeClr>
          </a:solidFill>
        </a:ln>
      </dgm:spPr>
      <dgm:t>
        <a:bodyPr/>
        <a:lstStyle/>
        <a:p>
          <a:r>
            <a:rPr lang="en-US" noProof="0" dirty="0"/>
            <a:t>City</a:t>
          </a:r>
        </a:p>
      </dgm:t>
    </dgm:pt>
    <dgm:pt modelId="{25DBBC8F-58E8-4098-AF58-BC0AE57315C5}" type="parTrans" cxnId="{FCEDBEA2-D03C-4ACA-8662-4C2561E8C1CE}">
      <dgm:prSet/>
      <dgm:spPr/>
      <dgm:t>
        <a:bodyPr/>
        <a:lstStyle/>
        <a:p>
          <a:endParaRPr lang="en-US"/>
        </a:p>
      </dgm:t>
    </dgm:pt>
    <dgm:pt modelId="{03E5965F-86BF-4677-84AF-80528C208E42}" type="sibTrans" cxnId="{FCEDBEA2-D03C-4ACA-8662-4C2561E8C1CE}">
      <dgm:prSet/>
      <dgm:spPr/>
      <dgm:t>
        <a:bodyPr/>
        <a:lstStyle/>
        <a:p>
          <a:endParaRPr lang="en-US"/>
        </a:p>
      </dgm:t>
    </dgm:pt>
    <dgm:pt modelId="{F48062A8-4F48-488E-A60E-7CBEC224CC30}">
      <dgm:prSet phldrT="[Text]"/>
      <dgm:spPr>
        <a:solidFill>
          <a:schemeClr val="accent6">
            <a:lumMod val="40000"/>
            <a:lumOff val="60000"/>
            <a:alpha val="90000"/>
          </a:schemeClr>
        </a:solidFill>
        <a:ln>
          <a:solidFill>
            <a:schemeClr val="accent6">
              <a:lumMod val="75000"/>
              <a:alpha val="90000"/>
            </a:schemeClr>
          </a:solidFill>
        </a:ln>
      </dgm:spPr>
      <dgm:t>
        <a:bodyPr/>
        <a:lstStyle/>
        <a:p>
          <a:r>
            <a:rPr lang="en-US" noProof="0" dirty="0"/>
            <a:t>Promote cross-dept. exchange</a:t>
          </a:r>
        </a:p>
      </dgm:t>
    </dgm:pt>
    <dgm:pt modelId="{52AA8972-4629-4DD7-951F-7DCAE511EBDC}" type="parTrans" cxnId="{13F3F324-47A4-432C-B549-59B078ACECFE}">
      <dgm:prSet/>
      <dgm:spPr/>
      <dgm:t>
        <a:bodyPr/>
        <a:lstStyle/>
        <a:p>
          <a:endParaRPr lang="en-US"/>
        </a:p>
      </dgm:t>
    </dgm:pt>
    <dgm:pt modelId="{4E97D313-B781-48DA-90C7-B89DC50B5820}" type="sibTrans" cxnId="{13F3F324-47A4-432C-B549-59B078ACECFE}">
      <dgm:prSet/>
      <dgm:spPr/>
      <dgm:t>
        <a:bodyPr/>
        <a:lstStyle/>
        <a:p>
          <a:endParaRPr lang="en-US"/>
        </a:p>
      </dgm:t>
    </dgm:pt>
    <dgm:pt modelId="{DE67E9ED-6823-4394-B2C7-4F3965FC4032}">
      <dgm:prSet phldrT="[Text]"/>
      <dgm:spPr>
        <a:solidFill>
          <a:schemeClr val="accent6">
            <a:lumMod val="75000"/>
          </a:schemeClr>
        </a:solidFill>
        <a:ln>
          <a:solidFill>
            <a:schemeClr val="accent6">
              <a:lumMod val="75000"/>
            </a:schemeClr>
          </a:solidFill>
        </a:ln>
      </dgm:spPr>
      <dgm:t>
        <a:bodyPr/>
        <a:lstStyle/>
        <a:p>
          <a:r>
            <a:rPr lang="en-US" noProof="0" dirty="0"/>
            <a:t>Procurement office </a:t>
          </a:r>
        </a:p>
      </dgm:t>
    </dgm:pt>
    <dgm:pt modelId="{C863724A-23CB-4AE3-BF63-2E53918F50A2}" type="parTrans" cxnId="{98A151C1-D120-47A3-B9C4-A9D8ED8F4449}">
      <dgm:prSet/>
      <dgm:spPr/>
      <dgm:t>
        <a:bodyPr/>
        <a:lstStyle/>
        <a:p>
          <a:endParaRPr lang="en-US"/>
        </a:p>
      </dgm:t>
    </dgm:pt>
    <dgm:pt modelId="{729AFCD8-1860-4156-B7F1-B4099A2E0430}" type="sibTrans" cxnId="{98A151C1-D120-47A3-B9C4-A9D8ED8F4449}">
      <dgm:prSet/>
      <dgm:spPr/>
      <dgm:t>
        <a:bodyPr/>
        <a:lstStyle/>
        <a:p>
          <a:endParaRPr lang="en-US"/>
        </a:p>
      </dgm:t>
    </dgm:pt>
    <dgm:pt modelId="{966A1EEF-625A-4491-9ED4-8321280CD14B}">
      <dgm:prSet phldrT="[Text]" custT="1"/>
      <dgm:spPr>
        <a:solidFill>
          <a:schemeClr val="accent6">
            <a:lumMod val="40000"/>
            <a:lumOff val="60000"/>
            <a:alpha val="90000"/>
          </a:schemeClr>
        </a:solidFill>
        <a:ln>
          <a:solidFill>
            <a:schemeClr val="accent6">
              <a:lumMod val="75000"/>
              <a:alpha val="90000"/>
            </a:schemeClr>
          </a:solidFill>
        </a:ln>
      </dgm:spPr>
      <dgm:t>
        <a:bodyPr/>
        <a:lstStyle/>
        <a:p>
          <a:r>
            <a:rPr lang="en-US" sz="1800" noProof="0" dirty="0"/>
            <a:t>Project bundling</a:t>
          </a:r>
        </a:p>
      </dgm:t>
    </dgm:pt>
    <dgm:pt modelId="{3E3CC922-8703-4D9F-84F7-97C91AC248E8}" type="parTrans" cxnId="{BE8E6BF9-DC03-4E4F-9897-4CFE14714593}">
      <dgm:prSet/>
      <dgm:spPr/>
      <dgm:t>
        <a:bodyPr/>
        <a:lstStyle/>
        <a:p>
          <a:endParaRPr lang="en-US"/>
        </a:p>
      </dgm:t>
    </dgm:pt>
    <dgm:pt modelId="{D413A553-3282-4E69-BEC9-D437950AC4FB}" type="sibTrans" cxnId="{BE8E6BF9-DC03-4E4F-9897-4CFE14714593}">
      <dgm:prSet/>
      <dgm:spPr/>
      <dgm:t>
        <a:bodyPr/>
        <a:lstStyle/>
        <a:p>
          <a:endParaRPr lang="en-US"/>
        </a:p>
      </dgm:t>
    </dgm:pt>
    <dgm:pt modelId="{1786DBE8-5E9D-450A-9071-54CE49E71BFA}">
      <dgm:prSet phldrT="[Text]" custT="1"/>
      <dgm:spPr>
        <a:solidFill>
          <a:schemeClr val="accent6">
            <a:lumMod val="40000"/>
            <a:lumOff val="60000"/>
            <a:alpha val="90000"/>
          </a:schemeClr>
        </a:solidFill>
        <a:ln>
          <a:solidFill>
            <a:schemeClr val="accent6">
              <a:lumMod val="75000"/>
              <a:alpha val="90000"/>
            </a:schemeClr>
          </a:solidFill>
        </a:ln>
      </dgm:spPr>
      <dgm:t>
        <a:bodyPr/>
        <a:lstStyle/>
        <a:p>
          <a:r>
            <a:rPr lang="en-US" sz="1800" noProof="0" dirty="0"/>
            <a:t>Challenge-based thinking</a:t>
          </a:r>
        </a:p>
      </dgm:t>
    </dgm:pt>
    <dgm:pt modelId="{F5C4B896-DE78-4554-98AC-318B9E4B632D}" type="parTrans" cxnId="{D56F5339-0DE8-4FDA-90B1-7F4FBA114346}">
      <dgm:prSet/>
      <dgm:spPr/>
      <dgm:t>
        <a:bodyPr/>
        <a:lstStyle/>
        <a:p>
          <a:endParaRPr lang="en-US"/>
        </a:p>
      </dgm:t>
    </dgm:pt>
    <dgm:pt modelId="{D9FD1269-A309-4882-B9D4-C5F659F39734}" type="sibTrans" cxnId="{D56F5339-0DE8-4FDA-90B1-7F4FBA114346}">
      <dgm:prSet/>
      <dgm:spPr/>
      <dgm:t>
        <a:bodyPr/>
        <a:lstStyle/>
        <a:p>
          <a:endParaRPr lang="en-US"/>
        </a:p>
      </dgm:t>
    </dgm:pt>
    <dgm:pt modelId="{0ABD3966-8818-4038-92F7-0E2439FD68B0}" type="pres">
      <dgm:prSet presAssocID="{188C1B70-4991-4F7F-9449-0BBEBEC1B9D1}" presName="Name0" presStyleCnt="0">
        <dgm:presLayoutVars>
          <dgm:dir/>
          <dgm:animLvl val="lvl"/>
          <dgm:resizeHandles val="exact"/>
        </dgm:presLayoutVars>
      </dgm:prSet>
      <dgm:spPr/>
      <dgm:t>
        <a:bodyPr/>
        <a:lstStyle/>
        <a:p>
          <a:endParaRPr lang="en-US"/>
        </a:p>
      </dgm:t>
    </dgm:pt>
    <dgm:pt modelId="{419D6D1C-33C5-48DC-92DD-475C31769001}" type="pres">
      <dgm:prSet presAssocID="{F13E8C56-946C-47B1-B7EF-C00AA7B2DCCA}" presName="composite" presStyleCnt="0"/>
      <dgm:spPr/>
    </dgm:pt>
    <dgm:pt modelId="{4591AF33-3B89-4E1D-91BA-0FAAB7891158}" type="pres">
      <dgm:prSet presAssocID="{F13E8C56-946C-47B1-B7EF-C00AA7B2DCCA}" presName="parTx" presStyleLbl="alignNode1" presStyleIdx="0" presStyleCnt="4">
        <dgm:presLayoutVars>
          <dgm:chMax val="0"/>
          <dgm:chPref val="0"/>
          <dgm:bulletEnabled val="1"/>
        </dgm:presLayoutVars>
      </dgm:prSet>
      <dgm:spPr/>
      <dgm:t>
        <a:bodyPr/>
        <a:lstStyle/>
        <a:p>
          <a:endParaRPr lang="en-US"/>
        </a:p>
      </dgm:t>
    </dgm:pt>
    <dgm:pt modelId="{C9FE6367-69F3-4441-9167-83B2C10917B0}" type="pres">
      <dgm:prSet presAssocID="{F13E8C56-946C-47B1-B7EF-C00AA7B2DCCA}" presName="desTx" presStyleLbl="alignAccFollowNode1" presStyleIdx="0" presStyleCnt="4">
        <dgm:presLayoutVars>
          <dgm:bulletEnabled val="1"/>
        </dgm:presLayoutVars>
      </dgm:prSet>
      <dgm:spPr/>
      <dgm:t>
        <a:bodyPr/>
        <a:lstStyle/>
        <a:p>
          <a:endParaRPr lang="en-US"/>
        </a:p>
      </dgm:t>
    </dgm:pt>
    <dgm:pt modelId="{0DE50D09-8310-462F-A7E0-B12186419E6E}" type="pres">
      <dgm:prSet presAssocID="{6B3BF77A-44F4-4DEA-8340-7746217D3A4A}" presName="space" presStyleCnt="0"/>
      <dgm:spPr/>
    </dgm:pt>
    <dgm:pt modelId="{63725157-D257-4C3D-9F77-2B65185B4C32}" type="pres">
      <dgm:prSet presAssocID="{212896ED-A7A4-4394-9BB2-9845C1C0A542}" presName="composite" presStyleCnt="0"/>
      <dgm:spPr/>
    </dgm:pt>
    <dgm:pt modelId="{4ED827EE-81EC-4CBB-AAEE-E1DF42DD0128}" type="pres">
      <dgm:prSet presAssocID="{212896ED-A7A4-4394-9BB2-9845C1C0A542}" presName="parTx" presStyleLbl="alignNode1" presStyleIdx="1" presStyleCnt="4">
        <dgm:presLayoutVars>
          <dgm:chMax val="0"/>
          <dgm:chPref val="0"/>
          <dgm:bulletEnabled val="1"/>
        </dgm:presLayoutVars>
      </dgm:prSet>
      <dgm:spPr/>
      <dgm:t>
        <a:bodyPr/>
        <a:lstStyle/>
        <a:p>
          <a:endParaRPr lang="en-US"/>
        </a:p>
      </dgm:t>
    </dgm:pt>
    <dgm:pt modelId="{663F52A2-1B20-4DF5-812E-5BBBB4922052}" type="pres">
      <dgm:prSet presAssocID="{212896ED-A7A4-4394-9BB2-9845C1C0A542}" presName="desTx" presStyleLbl="alignAccFollowNode1" presStyleIdx="1" presStyleCnt="4">
        <dgm:presLayoutVars>
          <dgm:bulletEnabled val="1"/>
        </dgm:presLayoutVars>
      </dgm:prSet>
      <dgm:spPr/>
      <dgm:t>
        <a:bodyPr/>
        <a:lstStyle/>
        <a:p>
          <a:endParaRPr lang="en-US"/>
        </a:p>
      </dgm:t>
    </dgm:pt>
    <dgm:pt modelId="{983D4F15-7901-44D2-82C0-1995733F9E90}" type="pres">
      <dgm:prSet presAssocID="{E911438E-C920-4CF5-98DC-3846631B7D5B}" presName="space" presStyleCnt="0"/>
      <dgm:spPr/>
    </dgm:pt>
    <dgm:pt modelId="{C295B8C8-DCF7-46AA-955D-C6E300CDE10C}" type="pres">
      <dgm:prSet presAssocID="{A9876AEC-C60B-4529-9C8C-092F09746EC3}" presName="composite" presStyleCnt="0"/>
      <dgm:spPr/>
    </dgm:pt>
    <dgm:pt modelId="{BBFCD611-0867-4A37-BB8E-AF103A136489}" type="pres">
      <dgm:prSet presAssocID="{A9876AEC-C60B-4529-9C8C-092F09746EC3}" presName="parTx" presStyleLbl="alignNode1" presStyleIdx="2" presStyleCnt="4">
        <dgm:presLayoutVars>
          <dgm:chMax val="0"/>
          <dgm:chPref val="0"/>
          <dgm:bulletEnabled val="1"/>
        </dgm:presLayoutVars>
      </dgm:prSet>
      <dgm:spPr/>
      <dgm:t>
        <a:bodyPr/>
        <a:lstStyle/>
        <a:p>
          <a:endParaRPr lang="en-US"/>
        </a:p>
      </dgm:t>
    </dgm:pt>
    <dgm:pt modelId="{A8780EF2-F4D5-41AB-B627-24B8380616D2}" type="pres">
      <dgm:prSet presAssocID="{A9876AEC-C60B-4529-9C8C-092F09746EC3}" presName="desTx" presStyleLbl="alignAccFollowNode1" presStyleIdx="2" presStyleCnt="4">
        <dgm:presLayoutVars>
          <dgm:bulletEnabled val="1"/>
        </dgm:presLayoutVars>
      </dgm:prSet>
      <dgm:spPr/>
      <dgm:t>
        <a:bodyPr/>
        <a:lstStyle/>
        <a:p>
          <a:endParaRPr lang="en-US"/>
        </a:p>
      </dgm:t>
    </dgm:pt>
    <dgm:pt modelId="{9ABF046F-A401-41E3-BD31-65DE70F65F79}" type="pres">
      <dgm:prSet presAssocID="{03E5965F-86BF-4677-84AF-80528C208E42}" presName="space" presStyleCnt="0"/>
      <dgm:spPr/>
    </dgm:pt>
    <dgm:pt modelId="{744E0F22-9F63-4D5F-AA26-2117FCF0225A}" type="pres">
      <dgm:prSet presAssocID="{DE67E9ED-6823-4394-B2C7-4F3965FC4032}" presName="composite" presStyleCnt="0"/>
      <dgm:spPr/>
    </dgm:pt>
    <dgm:pt modelId="{D9CF67FC-A25C-4E13-8896-32EB8E9CC6C2}" type="pres">
      <dgm:prSet presAssocID="{DE67E9ED-6823-4394-B2C7-4F3965FC4032}" presName="parTx" presStyleLbl="alignNode1" presStyleIdx="3" presStyleCnt="4">
        <dgm:presLayoutVars>
          <dgm:chMax val="0"/>
          <dgm:chPref val="0"/>
          <dgm:bulletEnabled val="1"/>
        </dgm:presLayoutVars>
      </dgm:prSet>
      <dgm:spPr/>
      <dgm:t>
        <a:bodyPr/>
        <a:lstStyle/>
        <a:p>
          <a:endParaRPr lang="en-US"/>
        </a:p>
      </dgm:t>
    </dgm:pt>
    <dgm:pt modelId="{D97F71E2-A647-4107-A6D4-3BBF4FDD2D8F}" type="pres">
      <dgm:prSet presAssocID="{DE67E9ED-6823-4394-B2C7-4F3965FC4032}" presName="desTx" presStyleLbl="alignAccFollowNode1" presStyleIdx="3" presStyleCnt="4">
        <dgm:presLayoutVars>
          <dgm:bulletEnabled val="1"/>
        </dgm:presLayoutVars>
      </dgm:prSet>
      <dgm:spPr/>
      <dgm:t>
        <a:bodyPr/>
        <a:lstStyle/>
        <a:p>
          <a:endParaRPr lang="en-US"/>
        </a:p>
      </dgm:t>
    </dgm:pt>
  </dgm:ptLst>
  <dgm:cxnLst>
    <dgm:cxn modelId="{AD3C1FAA-77C1-4224-AE32-92C3034D0DF4}" srcId="{188C1B70-4991-4F7F-9449-0BBEBEC1B9D1}" destId="{F13E8C56-946C-47B1-B7EF-C00AA7B2DCCA}" srcOrd="0" destOrd="0" parTransId="{F69E4C17-2AD3-4CD4-8DC6-6521E017309D}" sibTransId="{6B3BF77A-44F4-4DEA-8340-7746217D3A4A}"/>
    <dgm:cxn modelId="{B5086BF6-7FF0-4940-BDF6-BDCB4AD45460}" type="presOf" srcId="{9558A977-4F7A-405C-A97E-D219C1488A38}" destId="{663F52A2-1B20-4DF5-812E-5BBBB4922052}" srcOrd="0" destOrd="0" presId="urn:microsoft.com/office/officeart/2005/8/layout/hList1"/>
    <dgm:cxn modelId="{311A70E9-B2B3-4E56-A5FD-724FA961A878}" type="presOf" srcId="{212896ED-A7A4-4394-9BB2-9845C1C0A542}" destId="{4ED827EE-81EC-4CBB-AAEE-E1DF42DD0128}" srcOrd="0" destOrd="0" presId="urn:microsoft.com/office/officeart/2005/8/layout/hList1"/>
    <dgm:cxn modelId="{BE8E6BF9-DC03-4E4F-9897-4CFE14714593}" srcId="{DE67E9ED-6823-4394-B2C7-4F3965FC4032}" destId="{966A1EEF-625A-4491-9ED4-8321280CD14B}" srcOrd="0" destOrd="0" parTransId="{3E3CC922-8703-4D9F-84F7-97C91AC248E8}" sibTransId="{D413A553-3282-4E69-BEC9-D437950AC4FB}"/>
    <dgm:cxn modelId="{B6957FE8-2537-4B95-9EF1-201AB63A2BCF}" srcId="{212896ED-A7A4-4394-9BB2-9845C1C0A542}" destId="{9558A977-4F7A-405C-A97E-D219C1488A38}" srcOrd="0" destOrd="0" parTransId="{86275DC7-CA04-47CF-8477-5DA2EFF6B8D3}" sibTransId="{28271D4D-4366-4671-B39A-527BC5E10488}"/>
    <dgm:cxn modelId="{BCB94640-E249-4D5A-9250-9A287BCD7757}" type="presOf" srcId="{A9876AEC-C60B-4529-9C8C-092F09746EC3}" destId="{BBFCD611-0867-4A37-BB8E-AF103A136489}" srcOrd="0" destOrd="0" presId="urn:microsoft.com/office/officeart/2005/8/layout/hList1"/>
    <dgm:cxn modelId="{B08E60E5-E762-4DEE-B3F0-07DE55D581D2}" type="presOf" srcId="{1786DBE8-5E9D-450A-9071-54CE49E71BFA}" destId="{D97F71E2-A647-4107-A6D4-3BBF4FDD2D8F}" srcOrd="0" destOrd="1" presId="urn:microsoft.com/office/officeart/2005/8/layout/hList1"/>
    <dgm:cxn modelId="{D63966D0-0412-4EAA-9457-57BC539B0327}" type="presOf" srcId="{F48062A8-4F48-488E-A60E-7CBEC224CC30}" destId="{A8780EF2-F4D5-41AB-B627-24B8380616D2}" srcOrd="0" destOrd="0" presId="urn:microsoft.com/office/officeart/2005/8/layout/hList1"/>
    <dgm:cxn modelId="{98A151C1-D120-47A3-B9C4-A9D8ED8F4449}" srcId="{188C1B70-4991-4F7F-9449-0BBEBEC1B9D1}" destId="{DE67E9ED-6823-4394-B2C7-4F3965FC4032}" srcOrd="3" destOrd="0" parTransId="{C863724A-23CB-4AE3-BF63-2E53918F50A2}" sibTransId="{729AFCD8-1860-4156-B7F1-B4099A2E0430}"/>
    <dgm:cxn modelId="{CDA6283E-26B3-4883-A88C-1656DAD73C54}" srcId="{F13E8C56-946C-47B1-B7EF-C00AA7B2DCCA}" destId="{74B3C0DB-59D5-4BDD-9217-B0B6FF9CDDEF}" srcOrd="0" destOrd="0" parTransId="{8A33D865-D23D-4653-BD4D-E223250C0640}" sibTransId="{13D902B9-1CE7-4C71-B17D-F45AC77E9963}"/>
    <dgm:cxn modelId="{13F3F324-47A4-432C-B549-59B078ACECFE}" srcId="{A9876AEC-C60B-4529-9C8C-092F09746EC3}" destId="{F48062A8-4F48-488E-A60E-7CBEC224CC30}" srcOrd="0" destOrd="0" parTransId="{52AA8972-4629-4DD7-951F-7DCAE511EBDC}" sibTransId="{4E97D313-B781-48DA-90C7-B89DC50B5820}"/>
    <dgm:cxn modelId="{5BCDBCCB-574B-400C-BC8A-FFDB8EE1FCE4}" srcId="{188C1B70-4991-4F7F-9449-0BBEBEC1B9D1}" destId="{212896ED-A7A4-4394-9BB2-9845C1C0A542}" srcOrd="1" destOrd="0" parTransId="{1BF1A0CB-24FA-4C88-B27B-79E63A2AD5F5}" sibTransId="{E911438E-C920-4CF5-98DC-3846631B7D5B}"/>
    <dgm:cxn modelId="{5561D212-C6FE-4666-B6DD-1EE21939828B}" type="presOf" srcId="{188C1B70-4991-4F7F-9449-0BBEBEC1B9D1}" destId="{0ABD3966-8818-4038-92F7-0E2439FD68B0}" srcOrd="0" destOrd="0" presId="urn:microsoft.com/office/officeart/2005/8/layout/hList1"/>
    <dgm:cxn modelId="{E28EEBAD-58C5-4602-9B7E-7B483D714E01}" type="presOf" srcId="{DE67E9ED-6823-4394-B2C7-4F3965FC4032}" destId="{D9CF67FC-A25C-4E13-8896-32EB8E9CC6C2}" srcOrd="0" destOrd="0" presId="urn:microsoft.com/office/officeart/2005/8/layout/hList1"/>
    <dgm:cxn modelId="{FCEDBEA2-D03C-4ACA-8662-4C2561E8C1CE}" srcId="{188C1B70-4991-4F7F-9449-0BBEBEC1B9D1}" destId="{A9876AEC-C60B-4529-9C8C-092F09746EC3}" srcOrd="2" destOrd="0" parTransId="{25DBBC8F-58E8-4098-AF58-BC0AE57315C5}" sibTransId="{03E5965F-86BF-4677-84AF-80528C208E42}"/>
    <dgm:cxn modelId="{D56F5339-0DE8-4FDA-90B1-7F4FBA114346}" srcId="{DE67E9ED-6823-4394-B2C7-4F3965FC4032}" destId="{1786DBE8-5E9D-450A-9071-54CE49E71BFA}" srcOrd="1" destOrd="0" parTransId="{F5C4B896-DE78-4554-98AC-318B9E4B632D}" sibTransId="{D9FD1269-A309-4882-B9D4-C5F659F39734}"/>
    <dgm:cxn modelId="{8E7906A6-C952-4A7A-8736-97613212CEAA}" type="presOf" srcId="{74B3C0DB-59D5-4BDD-9217-B0B6FF9CDDEF}" destId="{C9FE6367-69F3-4441-9167-83B2C10917B0}" srcOrd="0" destOrd="0" presId="urn:microsoft.com/office/officeart/2005/8/layout/hList1"/>
    <dgm:cxn modelId="{38315E78-E8BC-4BB6-8270-32799DC5F187}" type="presOf" srcId="{966A1EEF-625A-4491-9ED4-8321280CD14B}" destId="{D97F71E2-A647-4107-A6D4-3BBF4FDD2D8F}" srcOrd="0" destOrd="0" presId="urn:microsoft.com/office/officeart/2005/8/layout/hList1"/>
    <dgm:cxn modelId="{273ECBA5-88C6-4D81-AC16-60C876BA17B4}" type="presOf" srcId="{F13E8C56-946C-47B1-B7EF-C00AA7B2DCCA}" destId="{4591AF33-3B89-4E1D-91BA-0FAAB7891158}" srcOrd="0" destOrd="0" presId="urn:microsoft.com/office/officeart/2005/8/layout/hList1"/>
    <dgm:cxn modelId="{044C13D9-D050-4498-AEFC-4A4C69322B74}" type="presParOf" srcId="{0ABD3966-8818-4038-92F7-0E2439FD68B0}" destId="{419D6D1C-33C5-48DC-92DD-475C31769001}" srcOrd="0" destOrd="0" presId="urn:microsoft.com/office/officeart/2005/8/layout/hList1"/>
    <dgm:cxn modelId="{0780E0D7-1BD4-4AA3-A30E-965503E3282D}" type="presParOf" srcId="{419D6D1C-33C5-48DC-92DD-475C31769001}" destId="{4591AF33-3B89-4E1D-91BA-0FAAB7891158}" srcOrd="0" destOrd="0" presId="urn:microsoft.com/office/officeart/2005/8/layout/hList1"/>
    <dgm:cxn modelId="{9948B2CD-D061-4E26-B738-03C4226C5328}" type="presParOf" srcId="{419D6D1C-33C5-48DC-92DD-475C31769001}" destId="{C9FE6367-69F3-4441-9167-83B2C10917B0}" srcOrd="1" destOrd="0" presId="urn:microsoft.com/office/officeart/2005/8/layout/hList1"/>
    <dgm:cxn modelId="{BF3371F8-C21B-40F9-BD11-EF496FAE5AB9}" type="presParOf" srcId="{0ABD3966-8818-4038-92F7-0E2439FD68B0}" destId="{0DE50D09-8310-462F-A7E0-B12186419E6E}" srcOrd="1" destOrd="0" presId="urn:microsoft.com/office/officeart/2005/8/layout/hList1"/>
    <dgm:cxn modelId="{6A0A27B2-BD8D-4D4A-8A69-50E6921FA7F6}" type="presParOf" srcId="{0ABD3966-8818-4038-92F7-0E2439FD68B0}" destId="{63725157-D257-4C3D-9F77-2B65185B4C32}" srcOrd="2" destOrd="0" presId="urn:microsoft.com/office/officeart/2005/8/layout/hList1"/>
    <dgm:cxn modelId="{6BDE8DA5-28E6-405D-8655-FE6F192C0658}" type="presParOf" srcId="{63725157-D257-4C3D-9F77-2B65185B4C32}" destId="{4ED827EE-81EC-4CBB-AAEE-E1DF42DD0128}" srcOrd="0" destOrd="0" presId="urn:microsoft.com/office/officeart/2005/8/layout/hList1"/>
    <dgm:cxn modelId="{07A22FF2-64EA-48A1-9E8A-ACAA7F928F9C}" type="presParOf" srcId="{63725157-D257-4C3D-9F77-2B65185B4C32}" destId="{663F52A2-1B20-4DF5-812E-5BBBB4922052}" srcOrd="1" destOrd="0" presId="urn:microsoft.com/office/officeart/2005/8/layout/hList1"/>
    <dgm:cxn modelId="{711DA1E0-64DE-49EA-A58F-07A9AEB92F5A}" type="presParOf" srcId="{0ABD3966-8818-4038-92F7-0E2439FD68B0}" destId="{983D4F15-7901-44D2-82C0-1995733F9E90}" srcOrd="3" destOrd="0" presId="urn:microsoft.com/office/officeart/2005/8/layout/hList1"/>
    <dgm:cxn modelId="{07E0AD82-512C-4D9C-8672-461B4FD0ABA9}" type="presParOf" srcId="{0ABD3966-8818-4038-92F7-0E2439FD68B0}" destId="{C295B8C8-DCF7-46AA-955D-C6E300CDE10C}" srcOrd="4" destOrd="0" presId="urn:microsoft.com/office/officeart/2005/8/layout/hList1"/>
    <dgm:cxn modelId="{CAF2004A-4E48-4E0A-8F0E-182D630E73B7}" type="presParOf" srcId="{C295B8C8-DCF7-46AA-955D-C6E300CDE10C}" destId="{BBFCD611-0867-4A37-BB8E-AF103A136489}" srcOrd="0" destOrd="0" presId="urn:microsoft.com/office/officeart/2005/8/layout/hList1"/>
    <dgm:cxn modelId="{FBC1C617-F395-432E-815B-32A468D68CD8}" type="presParOf" srcId="{C295B8C8-DCF7-46AA-955D-C6E300CDE10C}" destId="{A8780EF2-F4D5-41AB-B627-24B8380616D2}" srcOrd="1" destOrd="0" presId="urn:microsoft.com/office/officeart/2005/8/layout/hList1"/>
    <dgm:cxn modelId="{094309C6-4CFE-4495-9D06-FE1373D0EA44}" type="presParOf" srcId="{0ABD3966-8818-4038-92F7-0E2439FD68B0}" destId="{9ABF046F-A401-41E3-BD31-65DE70F65F79}" srcOrd="5" destOrd="0" presId="urn:microsoft.com/office/officeart/2005/8/layout/hList1"/>
    <dgm:cxn modelId="{444C43AF-8FC5-46E3-B086-1C80940A4642}" type="presParOf" srcId="{0ABD3966-8818-4038-92F7-0E2439FD68B0}" destId="{744E0F22-9F63-4D5F-AA26-2117FCF0225A}" srcOrd="6" destOrd="0" presId="urn:microsoft.com/office/officeart/2005/8/layout/hList1"/>
    <dgm:cxn modelId="{A71BC4EC-8929-4E9C-80BF-03F1EABA9C8C}" type="presParOf" srcId="{744E0F22-9F63-4D5F-AA26-2117FCF0225A}" destId="{D9CF67FC-A25C-4E13-8896-32EB8E9CC6C2}" srcOrd="0" destOrd="0" presId="urn:microsoft.com/office/officeart/2005/8/layout/hList1"/>
    <dgm:cxn modelId="{AE5861EC-1B98-42D1-8E26-0E549193FCDC}" type="presParOf" srcId="{744E0F22-9F63-4D5F-AA26-2117FCF0225A}" destId="{D97F71E2-A647-4107-A6D4-3BBF4FDD2D8F}"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79DD0-E97B-46BD-859A-EACC2F4BCD2A}">
      <dsp:nvSpPr>
        <dsp:cNvPr id="0" name=""/>
        <dsp:cNvSpPr/>
      </dsp:nvSpPr>
      <dsp:spPr>
        <a:xfrm>
          <a:off x="0" y="251803"/>
          <a:ext cx="9272334" cy="722925"/>
        </a:xfrm>
        <a:prstGeom prst="rect">
          <a:avLst/>
        </a:prstGeom>
        <a:solidFill>
          <a:schemeClr val="lt1">
            <a:alpha val="90000"/>
            <a:hueOff val="0"/>
            <a:satOff val="0"/>
            <a:lumOff val="0"/>
            <a:alphaOff val="0"/>
          </a:schemeClr>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9636" tIns="354076" rIns="71963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noProof="0" dirty="0"/>
            <a:t>Cross-departmental</a:t>
          </a:r>
          <a:r>
            <a:rPr lang="de-DE" sz="1700" kern="1200" dirty="0"/>
            <a:t> </a:t>
          </a:r>
          <a:r>
            <a:rPr lang="en-US" sz="1700" kern="1200" noProof="0" dirty="0"/>
            <a:t>budgets</a:t>
          </a:r>
          <a:r>
            <a:rPr lang="de-DE" sz="1700" kern="1200" dirty="0"/>
            <a:t>, </a:t>
          </a:r>
          <a:r>
            <a:rPr lang="en-US" sz="1700" kern="1200" noProof="0" dirty="0"/>
            <a:t>green municipal bonds</a:t>
          </a:r>
          <a:r>
            <a:rPr lang="de-DE" sz="1700" kern="1200" dirty="0"/>
            <a:t>  </a:t>
          </a:r>
        </a:p>
      </dsp:txBody>
      <dsp:txXfrm>
        <a:off x="0" y="251803"/>
        <a:ext cx="9272334" cy="722925"/>
      </dsp:txXfrm>
    </dsp:sp>
    <dsp:sp modelId="{B1B9B37A-D53E-491A-BC6E-A7BF5B7876DC}">
      <dsp:nvSpPr>
        <dsp:cNvPr id="0" name=""/>
        <dsp:cNvSpPr/>
      </dsp:nvSpPr>
      <dsp:spPr>
        <a:xfrm>
          <a:off x="463616" y="882"/>
          <a:ext cx="6490633" cy="501840"/>
        </a:xfrm>
        <a:prstGeom prst="roundRect">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331" tIns="0" rIns="245331" bIns="0" numCol="1" spcCol="1270" anchor="ctr" anchorCtr="0">
          <a:noAutofit/>
        </a:bodyPr>
        <a:lstStyle/>
        <a:p>
          <a:pPr lvl="0" algn="l" defTabSz="755650">
            <a:lnSpc>
              <a:spcPct val="90000"/>
            </a:lnSpc>
            <a:spcBef>
              <a:spcPct val="0"/>
            </a:spcBef>
            <a:spcAft>
              <a:spcPct val="35000"/>
            </a:spcAft>
          </a:pPr>
          <a:r>
            <a:rPr lang="de-DE" sz="1700" kern="1200" dirty="0"/>
            <a:t>Innovative </a:t>
          </a:r>
          <a:r>
            <a:rPr lang="en-US" sz="1700" kern="1200" noProof="0" dirty="0"/>
            <a:t>municipal</a:t>
          </a:r>
          <a:r>
            <a:rPr lang="de-DE" sz="1700" kern="1200" dirty="0"/>
            <a:t> </a:t>
          </a:r>
          <a:r>
            <a:rPr lang="en-US" sz="1700" kern="1200" noProof="0" dirty="0"/>
            <a:t>financing</a:t>
          </a:r>
          <a:r>
            <a:rPr lang="de-DE" sz="1700" kern="1200" dirty="0"/>
            <a:t> </a:t>
          </a:r>
          <a:r>
            <a:rPr lang="en-US" sz="1700" kern="1200" noProof="0" dirty="0"/>
            <a:t>approaches</a:t>
          </a:r>
          <a:r>
            <a:rPr lang="de-DE" sz="1700" kern="1200" dirty="0"/>
            <a:t> </a:t>
          </a:r>
        </a:p>
      </dsp:txBody>
      <dsp:txXfrm>
        <a:off x="488114" y="25380"/>
        <a:ext cx="6441637" cy="452844"/>
      </dsp:txXfrm>
    </dsp:sp>
    <dsp:sp modelId="{071BDDC7-F07F-47E9-AEC2-8222ED2817DE}">
      <dsp:nvSpPr>
        <dsp:cNvPr id="0" name=""/>
        <dsp:cNvSpPr/>
      </dsp:nvSpPr>
      <dsp:spPr>
        <a:xfrm>
          <a:off x="0" y="1317448"/>
          <a:ext cx="9272334" cy="722925"/>
        </a:xfrm>
        <a:prstGeom prst="rect">
          <a:avLst/>
        </a:prstGeom>
        <a:solidFill>
          <a:schemeClr val="lt1">
            <a:alpha val="90000"/>
            <a:hueOff val="0"/>
            <a:satOff val="0"/>
            <a:lumOff val="0"/>
            <a:alphaOff val="0"/>
          </a:schemeClr>
        </a:solidFill>
        <a:ln w="12700" cap="flat" cmpd="sng" algn="ctr">
          <a:solidFill>
            <a:schemeClr val="accent6">
              <a:shade val="50000"/>
              <a:hueOff val="147370"/>
              <a:satOff val="-6442"/>
              <a:lumOff val="175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9636" tIns="354076" rIns="71963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noProof="0" dirty="0"/>
            <a:t>Green barter, BID, contractual PPPs</a:t>
          </a:r>
        </a:p>
      </dsp:txBody>
      <dsp:txXfrm>
        <a:off x="0" y="1317448"/>
        <a:ext cx="9272334" cy="722925"/>
      </dsp:txXfrm>
    </dsp:sp>
    <dsp:sp modelId="{423E0567-9212-4DDF-9026-D305F64B692D}">
      <dsp:nvSpPr>
        <dsp:cNvPr id="0" name=""/>
        <dsp:cNvSpPr/>
      </dsp:nvSpPr>
      <dsp:spPr>
        <a:xfrm>
          <a:off x="463616" y="1066528"/>
          <a:ext cx="6490633" cy="501840"/>
        </a:xfrm>
        <a:prstGeom prst="roundRect">
          <a:avLst/>
        </a:prstGeom>
        <a:solidFill>
          <a:schemeClr val="accent6">
            <a:shade val="50000"/>
            <a:hueOff val="147370"/>
            <a:satOff val="-6442"/>
            <a:lumOff val="175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331" tIns="0" rIns="245331" bIns="0" numCol="1" spcCol="1270" anchor="ctr" anchorCtr="0">
          <a:noAutofit/>
        </a:bodyPr>
        <a:lstStyle/>
        <a:p>
          <a:pPr lvl="0" algn="l" defTabSz="755650">
            <a:lnSpc>
              <a:spcPct val="90000"/>
            </a:lnSpc>
            <a:spcBef>
              <a:spcPct val="0"/>
            </a:spcBef>
            <a:spcAft>
              <a:spcPct val="35000"/>
            </a:spcAft>
          </a:pPr>
          <a:r>
            <a:rPr lang="en-US" sz="1700" kern="1200" noProof="0" dirty="0"/>
            <a:t>PPPs</a:t>
          </a:r>
        </a:p>
      </dsp:txBody>
      <dsp:txXfrm>
        <a:off x="488114" y="1091026"/>
        <a:ext cx="6441637" cy="452844"/>
      </dsp:txXfrm>
    </dsp:sp>
    <dsp:sp modelId="{B6F80C63-5FA0-4B26-86FA-BD4BC7831429}">
      <dsp:nvSpPr>
        <dsp:cNvPr id="0" name=""/>
        <dsp:cNvSpPr/>
      </dsp:nvSpPr>
      <dsp:spPr>
        <a:xfrm>
          <a:off x="0" y="2383093"/>
          <a:ext cx="9272334" cy="722925"/>
        </a:xfrm>
        <a:prstGeom prst="rect">
          <a:avLst/>
        </a:prstGeom>
        <a:solidFill>
          <a:schemeClr val="lt1">
            <a:alpha val="90000"/>
            <a:hueOff val="0"/>
            <a:satOff val="0"/>
            <a:lumOff val="0"/>
            <a:alphaOff val="0"/>
          </a:schemeClr>
        </a:solidFill>
        <a:ln w="12700" cap="flat" cmpd="sng" algn="ctr">
          <a:solidFill>
            <a:schemeClr val="accent6">
              <a:shade val="50000"/>
              <a:hueOff val="294739"/>
              <a:satOff val="-12884"/>
              <a:lumOff val="351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9636" tIns="354076" rIns="71963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noProof="0" dirty="0"/>
            <a:t>Storm water fee, charges</a:t>
          </a:r>
        </a:p>
      </dsp:txBody>
      <dsp:txXfrm>
        <a:off x="0" y="2383093"/>
        <a:ext cx="9272334" cy="722925"/>
      </dsp:txXfrm>
    </dsp:sp>
    <dsp:sp modelId="{7939C221-AC62-4CD8-80AE-B4E7D4202B25}">
      <dsp:nvSpPr>
        <dsp:cNvPr id="0" name=""/>
        <dsp:cNvSpPr/>
      </dsp:nvSpPr>
      <dsp:spPr>
        <a:xfrm>
          <a:off x="463616" y="2132173"/>
          <a:ext cx="6490633" cy="501840"/>
        </a:xfrm>
        <a:prstGeom prst="roundRect">
          <a:avLst/>
        </a:prstGeom>
        <a:solidFill>
          <a:schemeClr val="accent6">
            <a:shade val="50000"/>
            <a:hueOff val="294739"/>
            <a:satOff val="-12884"/>
            <a:lumOff val="351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331" tIns="0" rIns="245331" bIns="0" numCol="1" spcCol="1270" anchor="ctr" anchorCtr="0">
          <a:noAutofit/>
        </a:bodyPr>
        <a:lstStyle/>
        <a:p>
          <a:pPr lvl="0" algn="l" defTabSz="755650">
            <a:lnSpc>
              <a:spcPct val="90000"/>
            </a:lnSpc>
            <a:spcBef>
              <a:spcPct val="0"/>
            </a:spcBef>
            <a:spcAft>
              <a:spcPct val="35000"/>
            </a:spcAft>
          </a:pPr>
          <a:r>
            <a:rPr lang="en-US" sz="1700" kern="1200" noProof="0" dirty="0"/>
            <a:t>Mandatory requirements and taxes</a:t>
          </a:r>
        </a:p>
      </dsp:txBody>
      <dsp:txXfrm>
        <a:off x="488114" y="2156671"/>
        <a:ext cx="6441637" cy="452844"/>
      </dsp:txXfrm>
    </dsp:sp>
    <dsp:sp modelId="{DB03DC7C-D562-46A0-9B6F-D66DC99D4363}">
      <dsp:nvSpPr>
        <dsp:cNvPr id="0" name=""/>
        <dsp:cNvSpPr/>
      </dsp:nvSpPr>
      <dsp:spPr>
        <a:xfrm>
          <a:off x="0" y="3448738"/>
          <a:ext cx="9272334" cy="722925"/>
        </a:xfrm>
        <a:prstGeom prst="rect">
          <a:avLst/>
        </a:prstGeom>
        <a:solidFill>
          <a:schemeClr val="lt1">
            <a:alpha val="90000"/>
            <a:hueOff val="0"/>
            <a:satOff val="0"/>
            <a:lumOff val="0"/>
            <a:alphaOff val="0"/>
          </a:schemeClr>
        </a:solidFill>
        <a:ln w="12700" cap="flat" cmpd="sng" algn="ctr">
          <a:solidFill>
            <a:schemeClr val="accent6">
              <a:shade val="50000"/>
              <a:hueOff val="294739"/>
              <a:satOff val="-12884"/>
              <a:lumOff val="351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9636" tIns="354076" rIns="71963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noProof="0" dirty="0"/>
            <a:t>Community management, grants, credits, parks trust</a:t>
          </a:r>
        </a:p>
      </dsp:txBody>
      <dsp:txXfrm>
        <a:off x="0" y="3448738"/>
        <a:ext cx="9272334" cy="722925"/>
      </dsp:txXfrm>
    </dsp:sp>
    <dsp:sp modelId="{72C51ABD-7032-453B-BE10-A96A8F631919}">
      <dsp:nvSpPr>
        <dsp:cNvPr id="0" name=""/>
        <dsp:cNvSpPr/>
      </dsp:nvSpPr>
      <dsp:spPr>
        <a:xfrm>
          <a:off x="463616" y="3197817"/>
          <a:ext cx="6490633" cy="501840"/>
        </a:xfrm>
        <a:prstGeom prst="roundRect">
          <a:avLst/>
        </a:prstGeom>
        <a:solidFill>
          <a:schemeClr val="accent6">
            <a:shade val="50000"/>
            <a:hueOff val="294739"/>
            <a:satOff val="-12884"/>
            <a:lumOff val="351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331" tIns="0" rIns="245331" bIns="0" numCol="1" spcCol="1270" anchor="ctr" anchorCtr="0">
          <a:noAutofit/>
        </a:bodyPr>
        <a:lstStyle/>
        <a:p>
          <a:pPr lvl="0" algn="l" defTabSz="755650">
            <a:lnSpc>
              <a:spcPct val="90000"/>
            </a:lnSpc>
            <a:spcBef>
              <a:spcPct val="0"/>
            </a:spcBef>
            <a:spcAft>
              <a:spcPct val="35000"/>
            </a:spcAft>
          </a:pPr>
          <a:r>
            <a:rPr lang="en-US" sz="1700" kern="1200" noProof="0" dirty="0"/>
            <a:t>Incentive programmes</a:t>
          </a:r>
        </a:p>
      </dsp:txBody>
      <dsp:txXfrm>
        <a:off x="488114" y="3222315"/>
        <a:ext cx="6441637" cy="452844"/>
      </dsp:txXfrm>
    </dsp:sp>
    <dsp:sp modelId="{B7903BDD-B431-4592-ADBC-85B34254E3D2}">
      <dsp:nvSpPr>
        <dsp:cNvPr id="0" name=""/>
        <dsp:cNvSpPr/>
      </dsp:nvSpPr>
      <dsp:spPr>
        <a:xfrm>
          <a:off x="0" y="4514383"/>
          <a:ext cx="9272334" cy="722925"/>
        </a:xfrm>
        <a:prstGeom prst="rect">
          <a:avLst/>
        </a:prstGeom>
        <a:solidFill>
          <a:schemeClr val="lt1">
            <a:alpha val="90000"/>
            <a:hueOff val="0"/>
            <a:satOff val="0"/>
            <a:lumOff val="0"/>
            <a:alphaOff val="0"/>
          </a:schemeClr>
        </a:solidFill>
        <a:ln w="12700" cap="flat" cmpd="sng" algn="ctr">
          <a:solidFill>
            <a:schemeClr val="accent6">
              <a:shade val="50000"/>
              <a:hueOff val="147370"/>
              <a:satOff val="-6442"/>
              <a:lumOff val="175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9636" tIns="354076" rIns="71963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noProof="0" dirty="0"/>
            <a:t>Revolving fund, guarantee fund</a:t>
          </a:r>
        </a:p>
      </dsp:txBody>
      <dsp:txXfrm>
        <a:off x="0" y="4514383"/>
        <a:ext cx="9272334" cy="722925"/>
      </dsp:txXfrm>
    </dsp:sp>
    <dsp:sp modelId="{EE61EE38-B1C1-40A8-A980-21924367453E}">
      <dsp:nvSpPr>
        <dsp:cNvPr id="0" name=""/>
        <dsp:cNvSpPr/>
      </dsp:nvSpPr>
      <dsp:spPr>
        <a:xfrm>
          <a:off x="463616" y="4263462"/>
          <a:ext cx="6490633" cy="501840"/>
        </a:xfrm>
        <a:prstGeom prst="roundRect">
          <a:avLst/>
        </a:prstGeom>
        <a:solidFill>
          <a:schemeClr val="accent6">
            <a:shade val="50000"/>
            <a:hueOff val="147370"/>
            <a:satOff val="-6442"/>
            <a:lumOff val="175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331" tIns="0" rIns="245331" bIns="0" numCol="1" spcCol="1270" anchor="ctr" anchorCtr="0">
          <a:noAutofit/>
        </a:bodyPr>
        <a:lstStyle/>
        <a:p>
          <a:pPr lvl="0" algn="l" defTabSz="755650">
            <a:lnSpc>
              <a:spcPct val="90000"/>
            </a:lnSpc>
            <a:spcBef>
              <a:spcPct val="0"/>
            </a:spcBef>
            <a:spcAft>
              <a:spcPct val="35000"/>
            </a:spcAft>
          </a:pPr>
          <a:r>
            <a:rPr lang="en-US" sz="1700" kern="1200" noProof="0" dirty="0"/>
            <a:t>Municipal funds</a:t>
          </a:r>
        </a:p>
      </dsp:txBody>
      <dsp:txXfrm>
        <a:off x="488114" y="4287960"/>
        <a:ext cx="6441637"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1AF33-3B89-4E1D-91BA-0FAAB7891158}">
      <dsp:nvSpPr>
        <dsp:cNvPr id="0" name=""/>
        <dsp:cNvSpPr/>
      </dsp:nvSpPr>
      <dsp:spPr>
        <a:xfrm>
          <a:off x="2972" y="1587593"/>
          <a:ext cx="1787465" cy="688769"/>
        </a:xfrm>
        <a:prstGeom prst="rect">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lt-LT" sz="1900" kern="1200" dirty="0"/>
            <a:t>EU</a:t>
          </a:r>
          <a:endParaRPr lang="en-US" sz="1900" kern="1200" dirty="0"/>
        </a:p>
      </dsp:txBody>
      <dsp:txXfrm>
        <a:off x="2972" y="1587593"/>
        <a:ext cx="1787465" cy="688769"/>
      </dsp:txXfrm>
    </dsp:sp>
    <dsp:sp modelId="{C9FE6367-69F3-4441-9167-83B2C10917B0}">
      <dsp:nvSpPr>
        <dsp:cNvPr id="0" name=""/>
        <dsp:cNvSpPr/>
      </dsp:nvSpPr>
      <dsp:spPr>
        <a:xfrm>
          <a:off x="2972" y="2276363"/>
          <a:ext cx="1787465" cy="1329952"/>
        </a:xfrm>
        <a:prstGeom prst="rect">
          <a:avLst/>
        </a:prstGeom>
        <a:solidFill>
          <a:schemeClr val="accent6">
            <a:lumMod val="40000"/>
            <a:lumOff val="60000"/>
            <a:alpha val="90000"/>
          </a:schemeClr>
        </a:solidFill>
        <a:ln w="12700" cap="flat" cmpd="sng" algn="ctr">
          <a:solidFill>
            <a:schemeClr val="accent6">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lt-LT" sz="1900" kern="1200" dirty="0"/>
            <a:t>Continue </a:t>
          </a:r>
          <a:r>
            <a:rPr lang="en-US" sz="1900" kern="1200" noProof="0" dirty="0"/>
            <a:t>financial</a:t>
          </a:r>
          <a:r>
            <a:rPr lang="lt-LT" sz="1900" kern="1200" dirty="0"/>
            <a:t> support </a:t>
          </a:r>
          <a:r>
            <a:rPr lang="en-US" sz="1900" kern="1200" noProof="0" dirty="0"/>
            <a:t>for</a:t>
          </a:r>
          <a:r>
            <a:rPr lang="lt-LT" sz="1900" kern="1200" dirty="0"/>
            <a:t> NBS</a:t>
          </a:r>
          <a:endParaRPr lang="en-US" sz="1900" kern="1200" dirty="0"/>
        </a:p>
      </dsp:txBody>
      <dsp:txXfrm>
        <a:off x="2972" y="2276363"/>
        <a:ext cx="1787465" cy="1329952"/>
      </dsp:txXfrm>
    </dsp:sp>
    <dsp:sp modelId="{4ED827EE-81EC-4CBB-AAEE-E1DF42DD0128}">
      <dsp:nvSpPr>
        <dsp:cNvPr id="0" name=""/>
        <dsp:cNvSpPr/>
      </dsp:nvSpPr>
      <dsp:spPr>
        <a:xfrm>
          <a:off x="2040683" y="1587593"/>
          <a:ext cx="1787465" cy="688769"/>
        </a:xfrm>
        <a:prstGeom prst="rect">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noProof="0" dirty="0"/>
            <a:t>National</a:t>
          </a:r>
        </a:p>
      </dsp:txBody>
      <dsp:txXfrm>
        <a:off x="2040683" y="1587593"/>
        <a:ext cx="1787465" cy="688769"/>
      </dsp:txXfrm>
    </dsp:sp>
    <dsp:sp modelId="{663F52A2-1B20-4DF5-812E-5BBBB4922052}">
      <dsp:nvSpPr>
        <dsp:cNvPr id="0" name=""/>
        <dsp:cNvSpPr/>
      </dsp:nvSpPr>
      <dsp:spPr>
        <a:xfrm>
          <a:off x="2040683" y="2276363"/>
          <a:ext cx="1787465" cy="1329952"/>
        </a:xfrm>
        <a:prstGeom prst="rect">
          <a:avLst/>
        </a:prstGeom>
        <a:solidFill>
          <a:schemeClr val="accent6">
            <a:lumMod val="40000"/>
            <a:lumOff val="60000"/>
            <a:alpha val="90000"/>
          </a:schemeClr>
        </a:solidFill>
        <a:ln w="12700" cap="flat" cmpd="sng" algn="ctr">
          <a:solidFill>
            <a:schemeClr val="accent6">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noProof="0" dirty="0"/>
            <a:t>Establish Centre of Excellence </a:t>
          </a:r>
        </a:p>
      </dsp:txBody>
      <dsp:txXfrm>
        <a:off x="2040683" y="2276363"/>
        <a:ext cx="1787465" cy="1329952"/>
      </dsp:txXfrm>
    </dsp:sp>
    <dsp:sp modelId="{BBFCD611-0867-4A37-BB8E-AF103A136489}">
      <dsp:nvSpPr>
        <dsp:cNvPr id="0" name=""/>
        <dsp:cNvSpPr/>
      </dsp:nvSpPr>
      <dsp:spPr>
        <a:xfrm>
          <a:off x="4078394" y="1587593"/>
          <a:ext cx="1787465" cy="688769"/>
        </a:xfrm>
        <a:prstGeom prst="rect">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noProof="0" dirty="0"/>
            <a:t>City</a:t>
          </a:r>
        </a:p>
      </dsp:txBody>
      <dsp:txXfrm>
        <a:off x="4078394" y="1587593"/>
        <a:ext cx="1787465" cy="688769"/>
      </dsp:txXfrm>
    </dsp:sp>
    <dsp:sp modelId="{A8780EF2-F4D5-41AB-B627-24B8380616D2}">
      <dsp:nvSpPr>
        <dsp:cNvPr id="0" name=""/>
        <dsp:cNvSpPr/>
      </dsp:nvSpPr>
      <dsp:spPr>
        <a:xfrm>
          <a:off x="4078394" y="2276363"/>
          <a:ext cx="1787465" cy="1329952"/>
        </a:xfrm>
        <a:prstGeom prst="rect">
          <a:avLst/>
        </a:prstGeom>
        <a:solidFill>
          <a:schemeClr val="accent6">
            <a:lumMod val="40000"/>
            <a:lumOff val="60000"/>
            <a:alpha val="90000"/>
          </a:schemeClr>
        </a:solidFill>
        <a:ln w="12700" cap="flat" cmpd="sng" algn="ctr">
          <a:solidFill>
            <a:schemeClr val="accent6">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noProof="0" dirty="0"/>
            <a:t>Promote cross-dept. exchange</a:t>
          </a:r>
        </a:p>
      </dsp:txBody>
      <dsp:txXfrm>
        <a:off x="4078394" y="2276363"/>
        <a:ext cx="1787465" cy="1329952"/>
      </dsp:txXfrm>
    </dsp:sp>
    <dsp:sp modelId="{D9CF67FC-A25C-4E13-8896-32EB8E9CC6C2}">
      <dsp:nvSpPr>
        <dsp:cNvPr id="0" name=""/>
        <dsp:cNvSpPr/>
      </dsp:nvSpPr>
      <dsp:spPr>
        <a:xfrm>
          <a:off x="6116104" y="1587593"/>
          <a:ext cx="1787465" cy="688769"/>
        </a:xfrm>
        <a:prstGeom prst="rect">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noProof="0" dirty="0"/>
            <a:t>Procurement office </a:t>
          </a:r>
        </a:p>
      </dsp:txBody>
      <dsp:txXfrm>
        <a:off x="6116104" y="1587593"/>
        <a:ext cx="1787465" cy="688769"/>
      </dsp:txXfrm>
    </dsp:sp>
    <dsp:sp modelId="{D97F71E2-A647-4107-A6D4-3BBF4FDD2D8F}">
      <dsp:nvSpPr>
        <dsp:cNvPr id="0" name=""/>
        <dsp:cNvSpPr/>
      </dsp:nvSpPr>
      <dsp:spPr>
        <a:xfrm>
          <a:off x="6116104" y="2276363"/>
          <a:ext cx="1787465" cy="1329952"/>
        </a:xfrm>
        <a:prstGeom prst="rect">
          <a:avLst/>
        </a:prstGeom>
        <a:solidFill>
          <a:schemeClr val="accent6">
            <a:lumMod val="40000"/>
            <a:lumOff val="60000"/>
            <a:alpha val="90000"/>
          </a:schemeClr>
        </a:solidFill>
        <a:ln w="12700" cap="flat" cmpd="sng" algn="ctr">
          <a:solidFill>
            <a:schemeClr val="accent6">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noProof="0" dirty="0"/>
            <a:t>Project bundling</a:t>
          </a:r>
        </a:p>
        <a:p>
          <a:pPr marL="171450" lvl="1" indent="-171450" algn="l" defTabSz="800100">
            <a:lnSpc>
              <a:spcPct val="90000"/>
            </a:lnSpc>
            <a:spcBef>
              <a:spcPct val="0"/>
            </a:spcBef>
            <a:spcAft>
              <a:spcPct val="15000"/>
            </a:spcAft>
            <a:buChar char="••"/>
          </a:pPr>
          <a:r>
            <a:rPr lang="en-US" sz="1800" kern="1200" noProof="0" dirty="0"/>
            <a:t>Challenge-based thinking</a:t>
          </a:r>
        </a:p>
      </dsp:txBody>
      <dsp:txXfrm>
        <a:off x="6116104" y="2276363"/>
        <a:ext cx="1787465" cy="132995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6/1/2021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6/1/2021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39225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de-DE"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756937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1537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1787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5839" lvl="1" indent="-263776">
              <a:spcAft>
                <a:spcPts val="554"/>
              </a:spcAft>
              <a:buFont typeface="Arial" panose="020B0604020202020204" pitchFamily="34" charset="0"/>
              <a:buChar char="•"/>
            </a:pPr>
            <a:r>
              <a:rPr lang="en-US" sz="1100" dirty="0">
                <a:solidFill>
                  <a:schemeClr val="tx2"/>
                </a:solidFill>
                <a:latin typeface="Lato" panose="020F0502020204030203"/>
              </a:rPr>
              <a:t>(P1) El Corte </a:t>
            </a:r>
            <a:r>
              <a:rPr lang="en-US" sz="1100" dirty="0" err="1">
                <a:solidFill>
                  <a:schemeClr val="tx2"/>
                </a:solidFill>
                <a:latin typeface="Lato" panose="020F0502020204030203"/>
              </a:rPr>
              <a:t>Inglés</a:t>
            </a:r>
            <a:r>
              <a:rPr lang="en-US" sz="1100" dirty="0">
                <a:solidFill>
                  <a:schemeClr val="tx2"/>
                </a:solidFill>
                <a:latin typeface="Lato" panose="020F0502020204030203"/>
              </a:rPr>
              <a:t> finished their works (3</a:t>
            </a:r>
            <a:r>
              <a:rPr lang="en-US" sz="1100" baseline="30000" dirty="0">
                <a:solidFill>
                  <a:schemeClr val="tx2"/>
                </a:solidFill>
                <a:latin typeface="Lato" panose="020F0502020204030203"/>
              </a:rPr>
              <a:t>rd</a:t>
            </a:r>
            <a:r>
              <a:rPr lang="en-US" sz="1100" dirty="0">
                <a:solidFill>
                  <a:schemeClr val="tx2"/>
                </a:solidFill>
                <a:latin typeface="Lato" panose="020F0502020204030203"/>
              </a:rPr>
              <a:t> February – 5</a:t>
            </a:r>
            <a:r>
              <a:rPr lang="en-US" sz="1100" baseline="30000" dirty="0">
                <a:solidFill>
                  <a:schemeClr val="tx2"/>
                </a:solidFill>
                <a:latin typeface="Lato" panose="020F0502020204030203"/>
              </a:rPr>
              <a:t>th</a:t>
            </a:r>
            <a:r>
              <a:rPr lang="en-US" sz="1100" dirty="0">
                <a:solidFill>
                  <a:schemeClr val="tx2"/>
                </a:solidFill>
                <a:latin typeface="Lato" panose="020F0502020204030203"/>
              </a:rPr>
              <a:t> March)</a:t>
            </a:r>
          </a:p>
          <a:p>
            <a:pPr marL="345839" lvl="1" indent="-263776">
              <a:spcAft>
                <a:spcPts val="554"/>
              </a:spcAft>
              <a:buFont typeface="Arial" panose="020B0604020202020204" pitchFamily="34" charset="0"/>
              <a:buChar char="•"/>
            </a:pPr>
            <a:r>
              <a:rPr lang="en-US" sz="1100" dirty="0">
                <a:solidFill>
                  <a:schemeClr val="tx2"/>
                </a:solidFill>
                <a:latin typeface="Lato" panose="020F0502020204030203"/>
              </a:rPr>
              <a:t>(P2) </a:t>
            </a:r>
            <a:r>
              <a:rPr lang="en-US" sz="1100" i="1" dirty="0">
                <a:solidFill>
                  <a:schemeClr val="tx2"/>
                </a:solidFill>
                <a:latin typeface="Lato" panose="020F0502020204030203"/>
              </a:rPr>
              <a:t>Tierra </a:t>
            </a:r>
            <a:r>
              <a:rPr lang="en-US" sz="1100" i="1" dirty="0" err="1">
                <a:solidFill>
                  <a:schemeClr val="tx2"/>
                </a:solidFill>
                <a:latin typeface="Lato" panose="020F0502020204030203"/>
              </a:rPr>
              <a:t>Ingeniería</a:t>
            </a:r>
            <a:r>
              <a:rPr lang="en-US" sz="1100" i="1" dirty="0">
                <a:solidFill>
                  <a:schemeClr val="tx2"/>
                </a:solidFill>
                <a:latin typeface="Lato" panose="020F0502020204030203"/>
              </a:rPr>
              <a:t> y </a:t>
            </a:r>
            <a:r>
              <a:rPr lang="en-US" sz="1100" i="1" dirty="0" err="1">
                <a:solidFill>
                  <a:schemeClr val="tx2"/>
                </a:solidFill>
                <a:latin typeface="Lato" panose="020F0502020204030203"/>
              </a:rPr>
              <a:t>Paisajismo</a:t>
            </a:r>
            <a:r>
              <a:rPr lang="en-US" sz="1100" i="1" dirty="0">
                <a:solidFill>
                  <a:schemeClr val="tx2"/>
                </a:solidFill>
                <a:latin typeface="Lato" panose="020F0502020204030203"/>
              </a:rPr>
              <a:t>    </a:t>
            </a:r>
            <a:r>
              <a:rPr lang="en-US" sz="1100" dirty="0">
                <a:solidFill>
                  <a:schemeClr val="tx2"/>
                </a:solidFill>
                <a:latin typeface="Lato" panose="020F0502020204030203"/>
              </a:rPr>
              <a:t>started the works (9</a:t>
            </a:r>
            <a:r>
              <a:rPr lang="en-US" sz="1100" baseline="30000" dirty="0">
                <a:solidFill>
                  <a:schemeClr val="tx2"/>
                </a:solidFill>
                <a:latin typeface="Lato" panose="020F0502020204030203"/>
              </a:rPr>
              <a:t>th </a:t>
            </a:r>
            <a:r>
              <a:rPr lang="en-US" sz="1100" dirty="0">
                <a:solidFill>
                  <a:schemeClr val="tx2"/>
                </a:solidFill>
                <a:latin typeface="Lato" panose="020F0502020204030203"/>
              </a:rPr>
              <a:t>February)</a:t>
            </a:r>
          </a:p>
          <a:p>
            <a:pPr marL="345839" lvl="1" indent="-263776">
              <a:spcAft>
                <a:spcPts val="554"/>
              </a:spcAft>
              <a:buFont typeface="Arial" panose="020B0604020202020204" pitchFamily="34" charset="0"/>
              <a:buChar char="•"/>
            </a:pPr>
            <a:r>
              <a:rPr lang="en-US" sz="1100" dirty="0">
                <a:solidFill>
                  <a:schemeClr val="tx2"/>
                </a:solidFill>
                <a:latin typeface="Lato" panose="020F0502020204030203"/>
              </a:rPr>
              <a:t>Works stopped for COVID-19 crisis -&gt; Construction resumed on the 4</a:t>
            </a:r>
            <a:r>
              <a:rPr lang="en-US" sz="1100" baseline="30000" dirty="0">
                <a:solidFill>
                  <a:schemeClr val="tx2"/>
                </a:solidFill>
                <a:latin typeface="Lato" panose="020F0502020204030203"/>
              </a:rPr>
              <a:t>th</a:t>
            </a:r>
            <a:r>
              <a:rPr lang="en-US" sz="1100" dirty="0">
                <a:solidFill>
                  <a:schemeClr val="tx2"/>
                </a:solidFill>
                <a:latin typeface="Lato" panose="020F0502020204030203"/>
              </a:rPr>
              <a:t> May – 15</a:t>
            </a:r>
            <a:r>
              <a:rPr lang="en-US" sz="1100" baseline="30000" dirty="0">
                <a:solidFill>
                  <a:schemeClr val="tx2"/>
                </a:solidFill>
                <a:latin typeface="Lato" panose="020F0502020204030203"/>
              </a:rPr>
              <a:t>th</a:t>
            </a:r>
            <a:r>
              <a:rPr lang="en-US" sz="1100" dirty="0">
                <a:solidFill>
                  <a:schemeClr val="tx2"/>
                </a:solidFill>
                <a:latin typeface="Lato" panose="020F0502020204030203"/>
              </a:rPr>
              <a:t> June</a:t>
            </a:r>
          </a:p>
          <a:p>
            <a:pPr marL="345839" lvl="1" indent="-263776">
              <a:spcAft>
                <a:spcPts val="554"/>
              </a:spcAft>
              <a:buFont typeface="Arial" panose="020B0604020202020204" pitchFamily="34" charset="0"/>
              <a:buChar char="•"/>
            </a:pPr>
            <a:r>
              <a:rPr lang="en-US" sz="1100" dirty="0">
                <a:solidFill>
                  <a:schemeClr val="tx2"/>
                </a:solidFill>
                <a:latin typeface="Lato" panose="020F0502020204030203"/>
              </a:rPr>
              <a:t>Tierra </a:t>
            </a:r>
            <a:r>
              <a:rPr lang="en-US" sz="1100" dirty="0" err="1">
                <a:solidFill>
                  <a:schemeClr val="tx2"/>
                </a:solidFill>
                <a:latin typeface="Lato" panose="020F0502020204030203"/>
              </a:rPr>
              <a:t>Ingeniería</a:t>
            </a:r>
            <a:r>
              <a:rPr lang="en-US" sz="1100" dirty="0">
                <a:solidFill>
                  <a:schemeClr val="tx2"/>
                </a:solidFill>
                <a:latin typeface="Lato" panose="020F0502020204030203"/>
              </a:rPr>
              <a:t> y </a:t>
            </a:r>
            <a:r>
              <a:rPr lang="en-US" sz="1100" dirty="0" err="1">
                <a:solidFill>
                  <a:schemeClr val="tx2"/>
                </a:solidFill>
                <a:latin typeface="Lato" panose="020F0502020204030203"/>
              </a:rPr>
              <a:t>Paisajismo</a:t>
            </a:r>
            <a:r>
              <a:rPr lang="en-US" sz="1100" dirty="0">
                <a:solidFill>
                  <a:schemeClr val="tx2"/>
                </a:solidFill>
                <a:latin typeface="Lato" panose="020F0502020204030203"/>
              </a:rPr>
              <a:t> continued the works on COVID crisis</a:t>
            </a:r>
          </a:p>
          <a:p>
            <a:pPr marL="345839" lvl="1" indent="-263776">
              <a:spcAft>
                <a:spcPts val="554"/>
              </a:spcAft>
              <a:buFont typeface="Arial" panose="020B0604020202020204" pitchFamily="34" charset="0"/>
              <a:buChar char="•"/>
            </a:pPr>
            <a:r>
              <a:rPr lang="en-US" sz="1100" dirty="0">
                <a:solidFill>
                  <a:schemeClr val="tx2"/>
                </a:solidFill>
                <a:latin typeface="Lato" panose="020F0502020204030203"/>
              </a:rPr>
              <a:t>The builder asked for 2 extensions: delays on the plants supply.</a:t>
            </a:r>
          </a:p>
          <a:p>
            <a:pPr marL="345839" lvl="1" indent="-263776">
              <a:spcAft>
                <a:spcPts val="554"/>
              </a:spcAft>
              <a:buFont typeface="Arial" panose="020B0604020202020204" pitchFamily="34" charset="0"/>
              <a:buChar char="•"/>
            </a:pPr>
            <a:r>
              <a:rPr lang="en-US" sz="1100" dirty="0">
                <a:solidFill>
                  <a:schemeClr val="tx2"/>
                </a:solidFill>
                <a:latin typeface="Lato" panose="020F0502020204030203"/>
              </a:rPr>
              <a:t>Works finished on the 29</a:t>
            </a:r>
            <a:r>
              <a:rPr lang="en-US" sz="1100" baseline="30000" dirty="0">
                <a:solidFill>
                  <a:schemeClr val="tx2"/>
                </a:solidFill>
                <a:latin typeface="Lato" panose="020F0502020204030203"/>
              </a:rPr>
              <a:t>th</a:t>
            </a:r>
            <a:r>
              <a:rPr lang="en-US" sz="1100" dirty="0">
                <a:solidFill>
                  <a:schemeClr val="tx2"/>
                </a:solidFill>
                <a:latin typeface="Lato" panose="020F0502020204030203"/>
              </a:rPr>
              <a:t> June 2020.</a:t>
            </a:r>
          </a:p>
          <a:p>
            <a:pPr marL="345839" lvl="1" indent="-263776">
              <a:spcAft>
                <a:spcPts val="554"/>
              </a:spcAft>
            </a:pPr>
            <a:endParaRPr lang="en-US" sz="1100" dirty="0">
              <a:solidFill>
                <a:schemeClr val="tx2"/>
              </a:solidFill>
              <a:latin typeface="Lato" panose="020F0502020204030203"/>
            </a:endParaRPr>
          </a:p>
        </p:txBody>
      </p:sp>
      <p:sp>
        <p:nvSpPr>
          <p:cNvPr id="4" name="Marcador de número de diapositiva 3"/>
          <p:cNvSpPr>
            <a:spLocks noGrp="1"/>
          </p:cNvSpPr>
          <p:nvPr>
            <p:ph type="sldNum" sz="quarter" idx="10"/>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4945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74650" lvl="1" indent="-285750">
              <a:spcAft>
                <a:spcPts val="300"/>
              </a:spcAft>
              <a:buFont typeface="Arial" panose="020B0604020202020204" pitchFamily="34" charset="0"/>
              <a:buChar char="•"/>
            </a:pPr>
            <a:r>
              <a:rPr lang="en-US" sz="1100" i="1" spc="-10" dirty="0">
                <a:solidFill>
                  <a:schemeClr val="tx2"/>
                </a:solidFill>
                <a:latin typeface="Lato"/>
              </a:rPr>
              <a:t>Public-private collaboration through the signature of an agreement on May 2019.</a:t>
            </a:r>
          </a:p>
          <a:p>
            <a:pPr marL="374650" lvl="1" indent="-285750">
              <a:spcAft>
                <a:spcPts val="300"/>
              </a:spcAft>
              <a:buFont typeface="Arial" panose="020B0604020202020204" pitchFamily="34" charset="0"/>
              <a:buChar char="•"/>
            </a:pPr>
            <a:r>
              <a:rPr lang="en-US" sz="1100" i="1" spc="-10" dirty="0">
                <a:solidFill>
                  <a:schemeClr val="tx2"/>
                </a:solidFill>
                <a:latin typeface="Lato"/>
              </a:rPr>
              <a:t>Sub-project 1: El Corte </a:t>
            </a:r>
            <a:r>
              <a:rPr lang="en-US" sz="1100" i="1" spc="-10" dirty="0" err="1">
                <a:solidFill>
                  <a:schemeClr val="tx2"/>
                </a:solidFill>
                <a:latin typeface="Lato"/>
              </a:rPr>
              <a:t>Inglés</a:t>
            </a:r>
            <a:r>
              <a:rPr lang="en-US" sz="1100" i="1" spc="-10" dirty="0">
                <a:solidFill>
                  <a:schemeClr val="tx2"/>
                </a:solidFill>
                <a:latin typeface="Lato"/>
              </a:rPr>
              <a:t> built the clamping structure and are in charge of the maintenance.</a:t>
            </a:r>
          </a:p>
          <a:p>
            <a:pPr marL="374650" lvl="1" indent="-285750">
              <a:spcAft>
                <a:spcPts val="300"/>
              </a:spcAft>
              <a:buFont typeface="Arial" panose="020B0604020202020204" pitchFamily="34" charset="0"/>
              <a:buChar char="•"/>
            </a:pPr>
            <a:r>
              <a:rPr lang="en-US" sz="1100" i="1" spc="-10" dirty="0">
                <a:solidFill>
                  <a:schemeClr val="tx2"/>
                </a:solidFill>
                <a:latin typeface="Lato"/>
              </a:rPr>
              <a:t>Sub-project 2: Valladolid City Council installed the vertical garden.</a:t>
            </a:r>
          </a:p>
          <a:p>
            <a:pPr marL="345839" lvl="1" indent="-263776">
              <a:spcAft>
                <a:spcPts val="554"/>
              </a:spcAft>
              <a:buFont typeface="Arial" panose="020B0604020202020204" pitchFamily="34" charset="0"/>
              <a:buNone/>
            </a:pPr>
            <a:endParaRPr lang="en-US" sz="1100" dirty="0">
              <a:solidFill>
                <a:schemeClr val="tx2"/>
              </a:solidFill>
              <a:latin typeface="Lato" panose="020F0502020204030203"/>
            </a:endParaRPr>
          </a:p>
          <a:p>
            <a:pPr marL="345839" lvl="1" indent="-263776">
              <a:spcAft>
                <a:spcPts val="554"/>
              </a:spcAft>
              <a:buFont typeface="Arial" panose="020B0604020202020204" pitchFamily="34" charset="0"/>
              <a:buChar char="•"/>
            </a:pPr>
            <a:r>
              <a:rPr lang="en-US" sz="1100" dirty="0">
                <a:solidFill>
                  <a:schemeClr val="tx2"/>
                </a:solidFill>
                <a:latin typeface="Lato" panose="020F0502020204030203"/>
              </a:rPr>
              <a:t>(P1) El Corte </a:t>
            </a:r>
            <a:r>
              <a:rPr lang="en-US" sz="1100" dirty="0" err="1">
                <a:solidFill>
                  <a:schemeClr val="tx2"/>
                </a:solidFill>
                <a:latin typeface="Lato" panose="020F0502020204030203"/>
              </a:rPr>
              <a:t>Inglés</a:t>
            </a:r>
            <a:r>
              <a:rPr lang="en-US" sz="1100" dirty="0">
                <a:solidFill>
                  <a:schemeClr val="tx2"/>
                </a:solidFill>
                <a:latin typeface="Lato" panose="020F0502020204030203"/>
              </a:rPr>
              <a:t> finished their works (3</a:t>
            </a:r>
            <a:r>
              <a:rPr lang="en-US" sz="1100" baseline="30000" dirty="0">
                <a:solidFill>
                  <a:schemeClr val="tx2"/>
                </a:solidFill>
                <a:latin typeface="Lato" panose="020F0502020204030203"/>
              </a:rPr>
              <a:t>rd</a:t>
            </a:r>
            <a:r>
              <a:rPr lang="en-US" sz="1100" dirty="0">
                <a:solidFill>
                  <a:schemeClr val="tx2"/>
                </a:solidFill>
                <a:latin typeface="Lato" panose="020F0502020204030203"/>
              </a:rPr>
              <a:t> February – 5</a:t>
            </a:r>
            <a:r>
              <a:rPr lang="en-US" sz="1100" baseline="30000" dirty="0">
                <a:solidFill>
                  <a:schemeClr val="tx2"/>
                </a:solidFill>
                <a:latin typeface="Lato" panose="020F0502020204030203"/>
              </a:rPr>
              <a:t>th</a:t>
            </a:r>
            <a:r>
              <a:rPr lang="en-US" sz="1100" dirty="0">
                <a:solidFill>
                  <a:schemeClr val="tx2"/>
                </a:solidFill>
                <a:latin typeface="Lato" panose="020F0502020204030203"/>
              </a:rPr>
              <a:t> March)</a:t>
            </a:r>
          </a:p>
          <a:p>
            <a:pPr marL="345839" lvl="1" indent="-263776">
              <a:spcAft>
                <a:spcPts val="554"/>
              </a:spcAft>
              <a:buFont typeface="Arial" panose="020B0604020202020204" pitchFamily="34" charset="0"/>
              <a:buChar char="•"/>
            </a:pPr>
            <a:r>
              <a:rPr lang="en-US" sz="1100" dirty="0">
                <a:solidFill>
                  <a:schemeClr val="tx2"/>
                </a:solidFill>
                <a:latin typeface="Lato" panose="020F0502020204030203"/>
              </a:rPr>
              <a:t>(P2) </a:t>
            </a:r>
            <a:r>
              <a:rPr lang="en-US" sz="1100" i="1" dirty="0">
                <a:solidFill>
                  <a:schemeClr val="tx2"/>
                </a:solidFill>
                <a:latin typeface="Lato" panose="020F0502020204030203"/>
              </a:rPr>
              <a:t>Tierra </a:t>
            </a:r>
            <a:r>
              <a:rPr lang="en-US" sz="1100" i="1" dirty="0" err="1">
                <a:solidFill>
                  <a:schemeClr val="tx2"/>
                </a:solidFill>
                <a:latin typeface="Lato" panose="020F0502020204030203"/>
              </a:rPr>
              <a:t>Ingeniería</a:t>
            </a:r>
            <a:r>
              <a:rPr lang="en-US" sz="1100" i="1" dirty="0">
                <a:solidFill>
                  <a:schemeClr val="tx2"/>
                </a:solidFill>
                <a:latin typeface="Lato" panose="020F0502020204030203"/>
              </a:rPr>
              <a:t> y </a:t>
            </a:r>
            <a:r>
              <a:rPr lang="en-US" sz="1100" i="1" dirty="0" err="1">
                <a:solidFill>
                  <a:schemeClr val="tx2"/>
                </a:solidFill>
                <a:latin typeface="Lato" panose="020F0502020204030203"/>
              </a:rPr>
              <a:t>Paisajismo</a:t>
            </a:r>
            <a:r>
              <a:rPr lang="en-US" sz="1100" i="1" dirty="0">
                <a:solidFill>
                  <a:schemeClr val="tx2"/>
                </a:solidFill>
                <a:latin typeface="Lato" panose="020F0502020204030203"/>
              </a:rPr>
              <a:t> </a:t>
            </a:r>
            <a:r>
              <a:rPr lang="en-US" sz="1100" dirty="0">
                <a:solidFill>
                  <a:schemeClr val="tx2"/>
                </a:solidFill>
                <a:latin typeface="Lato" panose="020F0502020204030203"/>
              </a:rPr>
              <a:t>start the works (9</a:t>
            </a:r>
            <a:r>
              <a:rPr lang="en-US" sz="1100" baseline="30000" dirty="0">
                <a:solidFill>
                  <a:schemeClr val="tx2"/>
                </a:solidFill>
                <a:latin typeface="Lato" panose="020F0502020204030203"/>
              </a:rPr>
              <a:t>th </a:t>
            </a:r>
            <a:r>
              <a:rPr lang="en-US" sz="1100" dirty="0">
                <a:solidFill>
                  <a:schemeClr val="tx2"/>
                </a:solidFill>
                <a:latin typeface="Lato" panose="020F0502020204030203"/>
              </a:rPr>
              <a:t>February)</a:t>
            </a:r>
          </a:p>
          <a:p>
            <a:pPr marL="345839" lvl="1" indent="-263776">
              <a:spcAft>
                <a:spcPts val="554"/>
              </a:spcAft>
              <a:buFont typeface="Arial" panose="020B0604020202020204" pitchFamily="34" charset="0"/>
              <a:buChar char="•"/>
            </a:pPr>
            <a:r>
              <a:rPr lang="en-US" sz="1100" dirty="0">
                <a:solidFill>
                  <a:schemeClr val="tx2"/>
                </a:solidFill>
                <a:latin typeface="Lato" panose="020F0502020204030203"/>
              </a:rPr>
              <a:t>Works stopped for COVID-19 crisis -&gt; Construction resumed on the 4</a:t>
            </a:r>
            <a:r>
              <a:rPr lang="en-US" sz="1100" baseline="30000" dirty="0">
                <a:solidFill>
                  <a:schemeClr val="tx2"/>
                </a:solidFill>
                <a:latin typeface="Lato" panose="020F0502020204030203"/>
              </a:rPr>
              <a:t>th</a:t>
            </a:r>
            <a:r>
              <a:rPr lang="en-US" sz="1100" dirty="0">
                <a:solidFill>
                  <a:schemeClr val="tx2"/>
                </a:solidFill>
                <a:latin typeface="Lato" panose="020F0502020204030203"/>
              </a:rPr>
              <a:t> May – 15</a:t>
            </a:r>
            <a:r>
              <a:rPr lang="en-US" sz="1100" baseline="30000" dirty="0">
                <a:solidFill>
                  <a:schemeClr val="tx2"/>
                </a:solidFill>
                <a:latin typeface="Lato" panose="020F0502020204030203"/>
              </a:rPr>
              <a:t>th</a:t>
            </a:r>
            <a:r>
              <a:rPr lang="en-US" sz="1100" dirty="0">
                <a:solidFill>
                  <a:schemeClr val="tx2"/>
                </a:solidFill>
                <a:latin typeface="Lato" panose="020F0502020204030203"/>
              </a:rPr>
              <a:t> June</a:t>
            </a:r>
          </a:p>
          <a:p>
            <a:pPr marL="345839" lvl="1" indent="-263776">
              <a:spcAft>
                <a:spcPts val="554"/>
              </a:spcAft>
              <a:buFont typeface="Arial" panose="020B0604020202020204" pitchFamily="34" charset="0"/>
              <a:buChar char="•"/>
            </a:pPr>
            <a:endParaRPr lang="en-US" sz="1100" dirty="0">
              <a:solidFill>
                <a:schemeClr val="tx2"/>
              </a:solidFill>
              <a:latin typeface="Lato" panose="020F0502020204030203"/>
            </a:endParaRPr>
          </a:p>
          <a:p>
            <a:endParaRPr lang="es-MX" dirty="0"/>
          </a:p>
        </p:txBody>
      </p:sp>
      <p:sp>
        <p:nvSpPr>
          <p:cNvPr id="4" name="Marcador de número de diapositiva 3"/>
          <p:cNvSpPr>
            <a:spLocks noGrp="1"/>
          </p:cNvSpPr>
          <p:nvPr>
            <p:ph type="sldNum" sz="quarter" idx="10"/>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2118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2000" b="1" dirty="0">
                <a:solidFill>
                  <a:schemeClr val="accent1"/>
                </a:solidFill>
                <a:latin typeface="Lato"/>
              </a:rPr>
              <a:t>What? </a:t>
            </a:r>
            <a:r>
              <a:rPr lang="en-US" sz="1600" dirty="0">
                <a:latin typeface="Lato"/>
              </a:rPr>
              <a:t>We change the location to a place where we can avoid using a wastewater pump.</a:t>
            </a:r>
          </a:p>
          <a:p>
            <a:r>
              <a:rPr lang="en-US" sz="2000" b="1" dirty="0">
                <a:solidFill>
                  <a:schemeClr val="accent1"/>
                </a:solidFill>
                <a:latin typeface="Lato"/>
              </a:rPr>
              <a:t>Where? </a:t>
            </a:r>
            <a:r>
              <a:rPr lang="en-US" sz="1600" dirty="0">
                <a:latin typeface="Lato"/>
              </a:rPr>
              <a:t>Alternative locations analysis (7 new locations)</a:t>
            </a:r>
          </a:p>
          <a:p>
            <a:pPr marL="0" marR="0" lvl="0" indent="0" algn="l" defTabSz="1072866" rtl="0" eaLnBrk="1" fontAlgn="auto" latinLnBrk="0" hangingPunct="1">
              <a:lnSpc>
                <a:spcPct val="100000"/>
              </a:lnSpc>
              <a:spcBef>
                <a:spcPts val="0"/>
              </a:spcBef>
              <a:spcAft>
                <a:spcPts val="0"/>
              </a:spcAft>
              <a:buClrTx/>
              <a:buSzTx/>
              <a:buFontTx/>
              <a:buNone/>
              <a:tabLst/>
              <a:defRPr/>
            </a:pPr>
            <a:r>
              <a:rPr lang="es-ES" dirty="0" err="1"/>
              <a:t>Aquavall</a:t>
            </a:r>
            <a:r>
              <a:rPr lang="es-ES" dirty="0"/>
              <a:t>:</a:t>
            </a:r>
            <a:r>
              <a:rPr lang="es-ES" baseline="0" dirty="0"/>
              <a:t> </a:t>
            </a:r>
            <a:r>
              <a:rPr lang="es-ES" sz="1600" dirty="0">
                <a:solidFill>
                  <a:srgbClr val="00B0F0"/>
                </a:solidFill>
              </a:rPr>
              <a:t>Municipal </a:t>
            </a:r>
            <a:r>
              <a:rPr lang="es-ES" sz="1600" dirty="0" err="1">
                <a:solidFill>
                  <a:srgbClr val="00B0F0"/>
                </a:solidFill>
              </a:rPr>
              <a:t>water</a:t>
            </a:r>
            <a:r>
              <a:rPr lang="es-ES" sz="1600" dirty="0">
                <a:solidFill>
                  <a:srgbClr val="00B0F0"/>
                </a:solidFill>
              </a:rPr>
              <a:t> </a:t>
            </a:r>
            <a:r>
              <a:rPr lang="es-ES" sz="1600" dirty="0" err="1">
                <a:solidFill>
                  <a:srgbClr val="00B0F0"/>
                </a:solidFill>
              </a:rPr>
              <a:t>management</a:t>
            </a:r>
            <a:r>
              <a:rPr lang="es-ES" sz="1600" dirty="0">
                <a:solidFill>
                  <a:srgbClr val="00B0F0"/>
                </a:solidFill>
              </a:rPr>
              <a:t> </a:t>
            </a:r>
            <a:r>
              <a:rPr lang="es-ES" sz="1600" dirty="0" err="1">
                <a:solidFill>
                  <a:srgbClr val="00B0F0"/>
                </a:solidFill>
              </a:rPr>
              <a:t>company</a:t>
            </a:r>
            <a:endParaRPr lang="es-ES" sz="1600" dirty="0">
              <a:solidFill>
                <a:srgbClr val="00B0F0"/>
              </a:solidFill>
            </a:endParaRPr>
          </a:p>
          <a:p>
            <a:endParaRPr lang="es-ES" dirty="0"/>
          </a:p>
        </p:txBody>
      </p:sp>
      <p:sp>
        <p:nvSpPr>
          <p:cNvPr id="4" name="3 Marcador de número de diapositiva"/>
          <p:cNvSpPr>
            <a:spLocks noGrp="1"/>
          </p:cNvSpPr>
          <p:nvPr>
            <p:ph type="sldNum" sz="quarter" idx="10"/>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732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181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approaches used in Liverpool</a:t>
            </a:r>
          </a:p>
          <a:p>
            <a:r>
              <a:rPr lang="en-GB" dirty="0"/>
              <a:t>Development of a flexible legal agreement template that detailed the required level of aftercare and commitment from</a:t>
            </a:r>
            <a:r>
              <a:rPr lang="en-GB" baseline="0" dirty="0"/>
              <a:t> the NBS host.</a:t>
            </a:r>
          </a:p>
          <a:p>
            <a:r>
              <a:rPr lang="en-GB" baseline="0" dirty="0"/>
              <a:t>Deliberate location of NBS onto third party land/buildings so they have the ongoing costs.  This is also useful because other partners and stakeholders are the seen to also be promoting and delivering these works.</a:t>
            </a:r>
          </a:p>
          <a:p>
            <a:r>
              <a:rPr lang="en-GB" baseline="0" dirty="0"/>
              <a:t>Examples in Liverpool are the tree planting in registered provider gardens (areas of need, but maintained by them). Pollinator roof planting – incentive for NBS host to provide ongoing care as site is also theatre drinks balcony and green walls both on private buildings and so ‘represent’ those </a:t>
            </a:r>
            <a:r>
              <a:rPr lang="en-GB" baseline="0" dirty="0" err="1"/>
              <a:t>organistaions</a:t>
            </a:r>
            <a:r>
              <a:rPr lang="en-GB" baseline="0" dirty="0"/>
              <a:t> </a:t>
            </a:r>
            <a:endParaRPr lang="en-GB" dirty="0"/>
          </a:p>
        </p:txBody>
      </p:sp>
      <p:sp>
        <p:nvSpPr>
          <p:cNvPr id="4" name="Slide Number Placeholder 3"/>
          <p:cNvSpPr>
            <a:spLocks noGrp="1"/>
          </p:cNvSpPr>
          <p:nvPr>
            <p:ph type="sldNum" sz="quarter" idx="10"/>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7051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Liverpool we have tried to integrate</a:t>
            </a:r>
            <a:r>
              <a:rPr lang="en-GB" baseline="0" dirty="0"/>
              <a:t> NBS into key city centre schemes where the future maintenance is already agreed and we have replaced trees with </a:t>
            </a:r>
            <a:r>
              <a:rPr lang="en-GB" baseline="0" dirty="0" err="1"/>
              <a:t>SuD</a:t>
            </a:r>
            <a:r>
              <a:rPr lang="en-GB" baseline="0" dirty="0"/>
              <a:t> trees.  We have also included a small dowry for establishment in first 2-3 years to ensure care and success and then integration and adoption into city programme of works </a:t>
            </a:r>
            <a:r>
              <a:rPr lang="en-GB" baseline="0" dirty="0" err="1"/>
              <a:t>etc</a:t>
            </a:r>
            <a:r>
              <a:rPr lang="en-GB" baseline="0" dirty="0"/>
              <a:t> </a:t>
            </a:r>
          </a:p>
          <a:p>
            <a:r>
              <a:rPr lang="en-GB" baseline="0" dirty="0"/>
              <a:t>Business cases are emerging as we monitor but some are obvious such as immediate cost savings or slightly longer term savings – actual values are still being gathered</a:t>
            </a:r>
          </a:p>
          <a:p>
            <a:r>
              <a:rPr lang="en-GB" baseline="0" dirty="0"/>
              <a:t>Involving community can reduce costs, increase ownership, raise awareness and support co creation.  They can take on areas of responsibility</a:t>
            </a:r>
            <a:endParaRPr lang="en-GB" dirty="0"/>
          </a:p>
        </p:txBody>
      </p:sp>
      <p:sp>
        <p:nvSpPr>
          <p:cNvPr id="4" name="Slide Number Placeholder 3"/>
          <p:cNvSpPr>
            <a:spLocks noGrp="1"/>
          </p:cNvSpPr>
          <p:nvPr>
            <p:ph type="sldNum" sz="quarter" idx="10"/>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3405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3736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EA9DF-E9FE-4FA6-9660-07DC91D6CC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618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0921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comes first</a:t>
            </a:r>
          </a:p>
        </p:txBody>
      </p:sp>
      <p:sp>
        <p:nvSpPr>
          <p:cNvPr id="4" name="Slide Number Placeholder 3"/>
          <p:cNvSpPr>
            <a:spLocks noGrp="1"/>
          </p:cNvSpPr>
          <p:nvPr>
            <p:ph type="sldNum" sz="quarter" idx="5"/>
          </p:nvPr>
        </p:nvSpPr>
        <p:spPr/>
        <p:txBody>
          <a:bodyPr/>
          <a:lstStyle/>
          <a:p>
            <a:fld id="{77542409-6A04-4DC6-AC3A-D3758287A8F2}" type="slidenum">
              <a:rPr lang="en-GB" smtClean="0"/>
              <a:t>41</a:t>
            </a:fld>
            <a:endParaRPr lang="en-GB"/>
          </a:p>
        </p:txBody>
      </p:sp>
    </p:spTree>
    <p:extLst>
      <p:ext uri="{BB962C8B-B14F-4D97-AF65-F5344CB8AC3E}">
        <p14:creationId xmlns:p14="http://schemas.microsoft.com/office/powerpoint/2010/main" val="1759236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6543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5368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70000" lnSpcReduction="20000"/>
          </a:bodyPr>
          <a:lstStyle/>
          <a:p>
            <a:pPr marL="0" marR="0" indent="0" algn="l" defTabSz="1072866" rtl="0" eaLnBrk="1" fontAlgn="auto" latinLnBrk="0" hangingPunct="1">
              <a:lnSpc>
                <a:spcPct val="100000"/>
              </a:lnSpc>
              <a:spcBef>
                <a:spcPts val="0"/>
              </a:spcBef>
              <a:spcAft>
                <a:spcPts val="0"/>
              </a:spcAft>
              <a:buClrTx/>
              <a:buSzTx/>
              <a:buFontTx/>
              <a:buNone/>
              <a:tabLst/>
              <a:defRPr/>
            </a:pPr>
            <a:r>
              <a:rPr lang="en-GB" sz="1408" i="1" u="sng" kern="1200" dirty="0">
                <a:solidFill>
                  <a:schemeClr val="tx1"/>
                </a:solidFill>
                <a:latin typeface="+mn-lt"/>
                <a:ea typeface="+mn-ea"/>
                <a:cs typeface="+mn-cs"/>
              </a:rPr>
              <a:t>Key stages</a:t>
            </a:r>
            <a:r>
              <a:rPr lang="en-GB" sz="1408" kern="1200" dirty="0">
                <a:solidFill>
                  <a:schemeClr val="tx1"/>
                </a:solidFill>
                <a:latin typeface="+mn-lt"/>
                <a:ea typeface="+mn-ea"/>
                <a:cs typeface="+mn-cs"/>
              </a:rPr>
              <a:t>: The key stage for the cities in procurement is the </a:t>
            </a:r>
            <a:r>
              <a:rPr lang="en-GB" sz="1408" u="sng" kern="1200" dirty="0">
                <a:solidFill>
                  <a:schemeClr val="tx1"/>
                </a:solidFill>
                <a:latin typeface="+mn-lt"/>
                <a:ea typeface="+mn-ea"/>
                <a:cs typeface="+mn-cs"/>
              </a:rPr>
              <a:t>definition of the technical project</a:t>
            </a:r>
            <a:r>
              <a:rPr lang="en-GB" sz="1408" kern="1200" dirty="0">
                <a:solidFill>
                  <a:schemeClr val="tx1"/>
                </a:solidFill>
                <a:latin typeface="+mn-lt"/>
                <a:ea typeface="+mn-ea"/>
                <a:cs typeface="+mn-cs"/>
              </a:rPr>
              <a:t>, as this is one of the main documents of the tender, which directly influences the tender and the construction process.  Another key stage is the </a:t>
            </a:r>
            <a:r>
              <a:rPr lang="en-GB" sz="1408" u="sng" kern="1200" dirty="0">
                <a:solidFill>
                  <a:schemeClr val="tx1"/>
                </a:solidFill>
                <a:latin typeface="+mn-lt"/>
                <a:ea typeface="+mn-ea"/>
                <a:cs typeface="+mn-cs"/>
              </a:rPr>
              <a:t>selection of the evaluation criteria</a:t>
            </a:r>
            <a:r>
              <a:rPr lang="en-GB" sz="1408" kern="1200" dirty="0">
                <a:solidFill>
                  <a:schemeClr val="tx1"/>
                </a:solidFill>
                <a:latin typeface="+mn-lt"/>
                <a:ea typeface="+mn-ea"/>
                <a:cs typeface="+mn-cs"/>
              </a:rPr>
              <a:t>, and considering the best scoring allocation for the quality/price proposal. Finally, in some cases </a:t>
            </a:r>
            <a:r>
              <a:rPr lang="en-GB" sz="1408" u="sng" kern="1200" dirty="0">
                <a:solidFill>
                  <a:schemeClr val="tx1"/>
                </a:solidFill>
                <a:latin typeface="+mn-lt"/>
                <a:ea typeface="+mn-ea"/>
                <a:cs typeface="+mn-cs"/>
              </a:rPr>
              <a:t>evaluate and find suitable bidders </a:t>
            </a:r>
            <a:r>
              <a:rPr lang="en-GB" sz="1408" kern="1200" dirty="0">
                <a:solidFill>
                  <a:schemeClr val="tx1"/>
                </a:solidFill>
                <a:latin typeface="+mn-lt"/>
                <a:ea typeface="+mn-ea"/>
                <a:cs typeface="+mn-cs"/>
              </a:rPr>
              <a:t>are also challenges for the cities.</a:t>
            </a:r>
            <a:endParaRPr lang="es-ES" sz="1408" kern="1200" dirty="0">
              <a:solidFill>
                <a:schemeClr val="tx1"/>
              </a:solidFill>
              <a:latin typeface="+mn-lt"/>
              <a:ea typeface="+mn-ea"/>
              <a:cs typeface="+mn-cs"/>
            </a:endParaRPr>
          </a:p>
          <a:p>
            <a:endParaRPr lang="es-ES" dirty="0"/>
          </a:p>
          <a:p>
            <a:r>
              <a:rPr lang="en-GB" sz="1408" i="1" u="sng" kern="1200" dirty="0">
                <a:solidFill>
                  <a:schemeClr val="tx1"/>
                </a:solidFill>
                <a:latin typeface="+mn-lt"/>
                <a:ea typeface="+mn-ea"/>
                <a:cs typeface="+mn-cs"/>
              </a:rPr>
              <a:t>Evaluation criteria</a:t>
            </a:r>
            <a:r>
              <a:rPr lang="en-GB" sz="1408" kern="1200" dirty="0">
                <a:solidFill>
                  <a:schemeClr val="tx1"/>
                </a:solidFill>
                <a:latin typeface="+mn-lt"/>
                <a:ea typeface="+mn-ea"/>
                <a:cs typeface="+mn-cs"/>
              </a:rPr>
              <a:t>: The weighted criteria for the evaluation of NBS tenders usually include the price, typically favouring the lowest economic offer. The weight of this criterion varies from 60-100% to only 20%, with an average of 50%-70%. This wide range is due to the fact that this report has become evident that not all cities give greater weight to the criterion of price. In some cases, they give more value to sustainability or quality criteria of the proposal.</a:t>
            </a:r>
            <a:endParaRPr lang="es-ES" sz="1408" kern="1200" dirty="0">
              <a:solidFill>
                <a:schemeClr val="tx1"/>
              </a:solidFill>
              <a:latin typeface="+mn-lt"/>
              <a:ea typeface="+mn-ea"/>
              <a:cs typeface="+mn-cs"/>
            </a:endParaRPr>
          </a:p>
          <a:p>
            <a:r>
              <a:rPr lang="en-GB" sz="1408" kern="1200" dirty="0">
                <a:solidFill>
                  <a:schemeClr val="tx1"/>
                </a:solidFill>
                <a:latin typeface="+mn-lt"/>
                <a:ea typeface="+mn-ea"/>
                <a:cs typeface="+mn-cs"/>
              </a:rPr>
              <a:t>In this way, there are also other criteria used to evaluate NBS proposals, which seek improvement in quality, efficiency, and support delivery of other non-economic criteria. Among the non-economic criteria that can be used are the quality and experience of the procurer (from 0% to 70%), the increase in scope (10% to 60%) and the reduction in the execution time (0% to 20%).</a:t>
            </a:r>
            <a:endParaRPr lang="es-ES" sz="1408" kern="1200" dirty="0">
              <a:solidFill>
                <a:schemeClr val="tx1"/>
              </a:solidFill>
              <a:latin typeface="+mn-lt"/>
              <a:ea typeface="+mn-ea"/>
              <a:cs typeface="+mn-cs"/>
            </a:endParaRPr>
          </a:p>
          <a:p>
            <a:r>
              <a:rPr lang="en-GB" sz="1408" kern="1200" dirty="0">
                <a:solidFill>
                  <a:schemeClr val="tx1"/>
                </a:solidFill>
                <a:latin typeface="+mn-lt"/>
                <a:ea typeface="+mn-ea"/>
                <a:cs typeface="+mn-cs"/>
              </a:rPr>
              <a:t>In simpler contracts, such as the Minor Contract, the price is usually the only criterion.</a:t>
            </a:r>
          </a:p>
          <a:p>
            <a:pPr marL="0" marR="0" indent="0" algn="l" defTabSz="1072866" rtl="0" eaLnBrk="1" fontAlgn="auto" latinLnBrk="0" hangingPunct="1">
              <a:lnSpc>
                <a:spcPct val="100000"/>
              </a:lnSpc>
              <a:spcBef>
                <a:spcPts val="0"/>
              </a:spcBef>
              <a:spcAft>
                <a:spcPts val="0"/>
              </a:spcAft>
              <a:buClrTx/>
              <a:buSzTx/>
              <a:buFontTx/>
              <a:buNone/>
              <a:tabLst/>
              <a:defRPr/>
            </a:pPr>
            <a:r>
              <a:rPr lang="en-GB" sz="1408" i="1" u="sng" kern="1200" dirty="0">
                <a:solidFill>
                  <a:schemeClr val="tx1"/>
                </a:solidFill>
                <a:latin typeface="+mn-lt"/>
                <a:ea typeface="+mn-ea"/>
                <a:cs typeface="+mn-cs"/>
              </a:rPr>
              <a:t>Division in lots</a:t>
            </a:r>
            <a:r>
              <a:rPr lang="en-GB" sz="1408" kern="1200" dirty="0">
                <a:solidFill>
                  <a:schemeClr val="tx1"/>
                </a:solidFill>
                <a:latin typeface="+mn-lt"/>
                <a:ea typeface="+mn-ea"/>
                <a:cs typeface="+mn-cs"/>
              </a:rPr>
              <a:t>: In some cities, according to regulations or normal operations, the division of the contract into lots is not recommended, for reasons of economic and time efficiencies. However, in other cities, the division into lots is mandatory or recommended in order to make the tender more accessible to SMEs. Each Council should be aware of the local rules on public procurement.</a:t>
            </a:r>
          </a:p>
          <a:p>
            <a:r>
              <a:rPr lang="en-GB" sz="1408" b="1" kern="1200" dirty="0">
                <a:solidFill>
                  <a:schemeClr val="tx1"/>
                </a:solidFill>
                <a:latin typeface="+mn-lt"/>
                <a:ea typeface="+mn-ea"/>
                <a:cs typeface="+mn-cs"/>
              </a:rPr>
              <a:t>Schedule</a:t>
            </a:r>
            <a:endParaRPr lang="es-ES" sz="1408" kern="1200" dirty="0">
              <a:solidFill>
                <a:schemeClr val="tx1"/>
              </a:solidFill>
              <a:latin typeface="+mn-lt"/>
              <a:ea typeface="+mn-ea"/>
              <a:cs typeface="+mn-cs"/>
            </a:endParaRPr>
          </a:p>
          <a:p>
            <a:r>
              <a:rPr lang="en-GB" sz="1408" kern="1200" dirty="0">
                <a:solidFill>
                  <a:schemeClr val="tx1"/>
                </a:solidFill>
                <a:latin typeface="+mn-lt"/>
                <a:ea typeface="+mn-ea"/>
                <a:cs typeface="+mn-cs"/>
              </a:rPr>
              <a:t>The average schedule for implementing NBS in the cities can last from 4-5 months up to 12 months, depending on complexity, approvals, and challenges. The execution of the contract depends heavily on the type of execution; however, it can take between 5 and 12 months. Contract closure can add another month. This means that the total execution time of a NBS in a city, from the time the tender is prepared, executed and closed, can take at least a full year.</a:t>
            </a:r>
            <a:endParaRPr lang="es-ES" sz="1408" kern="1200" dirty="0">
              <a:solidFill>
                <a:schemeClr val="tx1"/>
              </a:solidFill>
              <a:latin typeface="+mn-lt"/>
              <a:ea typeface="+mn-ea"/>
              <a:cs typeface="+mn-cs"/>
            </a:endParaRPr>
          </a:p>
          <a:p>
            <a:pPr marL="0" marR="0" indent="0" algn="l" defTabSz="1072866" rtl="0" eaLnBrk="1" fontAlgn="auto" latinLnBrk="0" hangingPunct="1">
              <a:lnSpc>
                <a:spcPct val="100000"/>
              </a:lnSpc>
              <a:spcBef>
                <a:spcPts val="0"/>
              </a:spcBef>
              <a:spcAft>
                <a:spcPts val="0"/>
              </a:spcAft>
              <a:buClrTx/>
              <a:buSzTx/>
              <a:buFontTx/>
              <a:buNone/>
              <a:tabLst/>
              <a:defRPr/>
            </a:pPr>
            <a:endParaRPr lang="es-ES" sz="1408" kern="1200" dirty="0">
              <a:solidFill>
                <a:schemeClr val="tx1"/>
              </a:solidFill>
              <a:latin typeface="+mn-lt"/>
              <a:ea typeface="+mn-ea"/>
              <a:cs typeface="+mn-cs"/>
            </a:endParaRPr>
          </a:p>
          <a:p>
            <a:endParaRPr lang="es-ES" dirty="0"/>
          </a:p>
          <a:p>
            <a:endParaRPr lang="es-ES" dirty="0"/>
          </a:p>
        </p:txBody>
      </p:sp>
      <p:sp>
        <p:nvSpPr>
          <p:cNvPr id="4" name="3 Marcador de número de diapositiva"/>
          <p:cNvSpPr>
            <a:spLocks noGrp="1"/>
          </p:cNvSpPr>
          <p:nvPr>
            <p:ph type="sldNum" sz="quarter" idx="10"/>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416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85000" lnSpcReduction="20000"/>
          </a:bodyPr>
          <a:lstStyle/>
          <a:p>
            <a:r>
              <a:rPr lang="en-GB" sz="1408" b="1" kern="1200" dirty="0">
                <a:solidFill>
                  <a:schemeClr val="tx1"/>
                </a:solidFill>
                <a:latin typeface="+mn-lt"/>
                <a:ea typeface="+mn-ea"/>
                <a:cs typeface="+mn-cs"/>
              </a:rPr>
              <a:t>Best tips and lessons learnt</a:t>
            </a:r>
            <a:endParaRPr lang="es-ES" sz="1408" kern="1200" dirty="0">
              <a:solidFill>
                <a:schemeClr val="tx1"/>
              </a:solidFill>
              <a:latin typeface="+mn-lt"/>
              <a:ea typeface="+mn-ea"/>
              <a:cs typeface="+mn-cs"/>
            </a:endParaRPr>
          </a:p>
          <a:p>
            <a:r>
              <a:rPr lang="en-GB" sz="1408" kern="1200" dirty="0">
                <a:solidFill>
                  <a:schemeClr val="tx1"/>
                </a:solidFill>
                <a:latin typeface="+mn-lt"/>
                <a:ea typeface="+mn-ea"/>
                <a:cs typeface="+mn-cs"/>
              </a:rPr>
              <a:t>The implementation of NBS in public administration systems is a </a:t>
            </a:r>
            <a:r>
              <a:rPr lang="en-GB" sz="1408" b="1" kern="1200" dirty="0">
                <a:solidFill>
                  <a:schemeClr val="tx1"/>
                </a:solidFill>
                <a:latin typeface="+mn-lt"/>
                <a:ea typeface="+mn-ea"/>
                <a:cs typeface="+mn-cs"/>
              </a:rPr>
              <a:t>complex and long process</a:t>
            </a:r>
            <a:r>
              <a:rPr lang="en-GB" sz="1408" kern="1200" dirty="0">
                <a:solidFill>
                  <a:schemeClr val="tx1"/>
                </a:solidFill>
                <a:latin typeface="+mn-lt"/>
                <a:ea typeface="+mn-ea"/>
                <a:cs typeface="+mn-cs"/>
              </a:rPr>
              <a:t>, with many barriers and challenges to be overcome along the way. The following advice is a product of the experience gathered by URBAN GreenUP cities.</a:t>
            </a:r>
            <a:endParaRPr lang="es-ES" sz="1408" kern="1200" dirty="0">
              <a:solidFill>
                <a:schemeClr val="tx1"/>
              </a:solidFill>
              <a:latin typeface="+mn-lt"/>
              <a:ea typeface="+mn-ea"/>
              <a:cs typeface="+mn-cs"/>
            </a:endParaRPr>
          </a:p>
          <a:p>
            <a:pPr marL="342900" lvl="0" indent="-342900">
              <a:buFont typeface="+mj-lt"/>
              <a:buAutoNum type="arabicPeriod"/>
            </a:pPr>
            <a:r>
              <a:rPr lang="en-GB" sz="1408" kern="1200" dirty="0">
                <a:solidFill>
                  <a:schemeClr val="tx1"/>
                </a:solidFill>
                <a:latin typeface="+mn-lt"/>
                <a:ea typeface="+mn-ea"/>
                <a:cs typeface="+mn-cs"/>
              </a:rPr>
              <a:t>Plan the implementation of NBS according to a schedule which has been adapted to match the duration of the procurement processes. Administrative processes take more time than expected.</a:t>
            </a:r>
            <a:endParaRPr lang="es-ES" sz="1408" kern="1200" dirty="0">
              <a:solidFill>
                <a:schemeClr val="tx1"/>
              </a:solidFill>
              <a:latin typeface="+mn-lt"/>
              <a:ea typeface="+mn-ea"/>
              <a:cs typeface="+mn-cs"/>
            </a:endParaRPr>
          </a:p>
          <a:p>
            <a:pPr marL="342900" lvl="0" indent="-342900">
              <a:buFont typeface="+mj-lt"/>
              <a:buAutoNum type="arabicPeriod"/>
            </a:pPr>
            <a:r>
              <a:rPr lang="en-GB" sz="1408" kern="1200" dirty="0">
                <a:solidFill>
                  <a:schemeClr val="tx1"/>
                </a:solidFill>
                <a:latin typeface="+mn-lt"/>
                <a:ea typeface="+mn-ea"/>
                <a:cs typeface="+mn-cs"/>
              </a:rPr>
              <a:t>Carefully plan the annual financial elements for the RUP, to ensure budget execution within the same fiscal year or in a mid-term basis.</a:t>
            </a:r>
            <a:endParaRPr lang="es-ES" sz="1408" kern="1200" dirty="0">
              <a:solidFill>
                <a:schemeClr val="tx1"/>
              </a:solidFill>
              <a:latin typeface="+mn-lt"/>
              <a:ea typeface="+mn-ea"/>
              <a:cs typeface="+mn-cs"/>
            </a:endParaRPr>
          </a:p>
          <a:p>
            <a:pPr marL="342900" lvl="0" indent="-342900">
              <a:buFont typeface="+mj-lt"/>
              <a:buAutoNum type="arabicPeriod"/>
            </a:pPr>
            <a:r>
              <a:rPr lang="en-GB" sz="1408" kern="1200" dirty="0">
                <a:solidFill>
                  <a:schemeClr val="tx1"/>
                </a:solidFill>
                <a:latin typeface="+mn-lt"/>
                <a:ea typeface="+mn-ea"/>
                <a:cs typeface="+mn-cs"/>
              </a:rPr>
              <a:t>The technical project is one of the key documents in the whole process, affecting both tendering and execution.</a:t>
            </a:r>
            <a:endParaRPr lang="es-ES" sz="1408" kern="1200" dirty="0">
              <a:solidFill>
                <a:schemeClr val="tx1"/>
              </a:solidFill>
              <a:latin typeface="+mn-lt"/>
              <a:ea typeface="+mn-ea"/>
              <a:cs typeface="+mn-cs"/>
            </a:endParaRPr>
          </a:p>
          <a:p>
            <a:pPr marL="342900" lvl="0" indent="-342900">
              <a:buFont typeface="+mj-lt"/>
              <a:buAutoNum type="arabicPeriod"/>
            </a:pPr>
            <a:r>
              <a:rPr lang="en-GB" sz="1408" kern="1200" dirty="0">
                <a:solidFill>
                  <a:schemeClr val="tx1"/>
                </a:solidFill>
                <a:latin typeface="+mn-lt"/>
                <a:ea typeface="+mn-ea"/>
                <a:cs typeface="+mn-cs"/>
              </a:rPr>
              <a:t>A tender may be required for the elaboration of the technical project and another tender for the construction/execution.</a:t>
            </a:r>
            <a:endParaRPr lang="es-ES" sz="1408" kern="1200" dirty="0">
              <a:solidFill>
                <a:schemeClr val="tx1"/>
              </a:solidFill>
              <a:latin typeface="+mn-lt"/>
              <a:ea typeface="+mn-ea"/>
              <a:cs typeface="+mn-cs"/>
            </a:endParaRPr>
          </a:p>
          <a:p>
            <a:pPr marL="342900" lvl="0" indent="-342900">
              <a:buFont typeface="+mj-lt"/>
              <a:buAutoNum type="arabicPeriod"/>
            </a:pPr>
            <a:r>
              <a:rPr lang="en-GB" sz="1408" kern="1200" dirty="0">
                <a:solidFill>
                  <a:schemeClr val="tx1"/>
                </a:solidFill>
                <a:latin typeface="+mn-lt"/>
                <a:ea typeface="+mn-ea"/>
                <a:cs typeface="+mn-cs"/>
              </a:rPr>
              <a:t>Rely on the support of experts in each discipline: technical, legal, procurement.</a:t>
            </a:r>
            <a:endParaRPr lang="es-ES" sz="1408" kern="1200" dirty="0">
              <a:solidFill>
                <a:schemeClr val="tx1"/>
              </a:solidFill>
              <a:latin typeface="+mn-lt"/>
              <a:ea typeface="+mn-ea"/>
              <a:cs typeface="+mn-cs"/>
            </a:endParaRPr>
          </a:p>
          <a:p>
            <a:pPr marL="342900" lvl="0" indent="-342900">
              <a:buFont typeface="+mj-lt"/>
              <a:buAutoNum type="arabicPeriod"/>
            </a:pPr>
            <a:r>
              <a:rPr lang="en-GB" sz="1408" kern="1200" dirty="0">
                <a:solidFill>
                  <a:schemeClr val="tx1"/>
                </a:solidFill>
                <a:latin typeface="+mn-lt"/>
                <a:ea typeface="+mn-ea"/>
                <a:cs typeface="+mn-cs"/>
              </a:rPr>
              <a:t>Create a multidisciplinary team in the Council.</a:t>
            </a:r>
            <a:endParaRPr lang="es-ES" sz="1408" kern="1200" dirty="0">
              <a:solidFill>
                <a:schemeClr val="tx1"/>
              </a:solidFill>
              <a:latin typeface="+mn-lt"/>
              <a:ea typeface="+mn-ea"/>
              <a:cs typeface="+mn-cs"/>
            </a:endParaRPr>
          </a:p>
          <a:p>
            <a:pPr marL="342900" lvl="0" indent="-342900">
              <a:buFont typeface="+mj-lt"/>
              <a:buAutoNum type="arabicPeriod"/>
            </a:pPr>
            <a:r>
              <a:rPr lang="en-GB" sz="1408" kern="1200" dirty="0">
                <a:solidFill>
                  <a:schemeClr val="tx1"/>
                </a:solidFill>
                <a:latin typeface="+mn-lt"/>
                <a:ea typeface="+mn-ea"/>
                <a:cs typeface="+mn-cs"/>
              </a:rPr>
              <a:t>Coordination among the Council departments with different responsibilities and priorities is not easy.</a:t>
            </a:r>
            <a:endParaRPr lang="es-ES" sz="1408" kern="1200" dirty="0">
              <a:solidFill>
                <a:schemeClr val="tx1"/>
              </a:solidFill>
              <a:latin typeface="+mn-lt"/>
              <a:ea typeface="+mn-ea"/>
              <a:cs typeface="+mn-cs"/>
            </a:endParaRPr>
          </a:p>
          <a:p>
            <a:pPr marL="342900" lvl="0" indent="-342900">
              <a:buFont typeface="+mj-lt"/>
              <a:buAutoNum type="arabicPeriod"/>
            </a:pPr>
            <a:r>
              <a:rPr lang="en-GB" sz="1408" kern="1200" dirty="0">
                <a:solidFill>
                  <a:schemeClr val="tx1"/>
                </a:solidFill>
                <a:latin typeface="+mn-lt"/>
                <a:ea typeface="+mn-ea"/>
                <a:cs typeface="+mn-cs"/>
              </a:rPr>
              <a:t>Make tenders easier for companies. Public tendering can discourage smaller organisations.</a:t>
            </a:r>
            <a:endParaRPr lang="es-ES" sz="1408" kern="1200" dirty="0">
              <a:solidFill>
                <a:schemeClr val="tx1"/>
              </a:solidFill>
              <a:latin typeface="+mn-lt"/>
              <a:ea typeface="+mn-ea"/>
              <a:cs typeface="+mn-cs"/>
            </a:endParaRPr>
          </a:p>
          <a:p>
            <a:pPr marL="342900" lvl="0" indent="-342900">
              <a:buFont typeface="+mj-lt"/>
              <a:buAutoNum type="arabicPeriod"/>
            </a:pPr>
            <a:r>
              <a:rPr lang="en-GB" sz="1408" kern="1200" dirty="0">
                <a:solidFill>
                  <a:schemeClr val="tx1"/>
                </a:solidFill>
                <a:latin typeface="+mn-lt"/>
                <a:ea typeface="+mn-ea"/>
                <a:cs typeface="+mn-cs"/>
              </a:rPr>
              <a:t>Tender scoring criteria must be clear, easy and preferably mathematically quantifiable.</a:t>
            </a:r>
            <a:endParaRPr lang="es-ES" sz="1408" kern="1200" dirty="0">
              <a:solidFill>
                <a:schemeClr val="tx1"/>
              </a:solidFill>
              <a:latin typeface="+mn-lt"/>
              <a:ea typeface="+mn-ea"/>
              <a:cs typeface="+mn-cs"/>
            </a:endParaRPr>
          </a:p>
          <a:p>
            <a:pPr marL="342900" lvl="0" indent="-342900">
              <a:buFont typeface="+mj-lt"/>
              <a:buAutoNum type="arabicPeriod"/>
            </a:pPr>
            <a:r>
              <a:rPr lang="en-GB" sz="1408" kern="1200" dirty="0">
                <a:solidFill>
                  <a:schemeClr val="tx1"/>
                </a:solidFill>
                <a:latin typeface="+mn-lt"/>
                <a:ea typeface="+mn-ea"/>
                <a:cs typeface="+mn-cs"/>
              </a:rPr>
              <a:t>Allow time and resources, (including financial resources), for the unexpected.</a:t>
            </a:r>
            <a:endParaRPr lang="es-ES" sz="1408" kern="1200" dirty="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2822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1691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Consultation is critical but not everyone understands</a:t>
            </a:r>
            <a:r>
              <a:rPr lang="en-GB" baseline="0" dirty="0"/>
              <a:t> NBS or embraces the idea.</a:t>
            </a:r>
          </a:p>
          <a:p>
            <a:r>
              <a:rPr lang="en-GB" baseline="0" dirty="0"/>
              <a:t>Some people are opposed to NBS as it removes car parking spaces or they perceive a nuisance factor.  Island example has not seen the issues of concern – others are more recent – still waiting to see if new pollinator areas attract illegal parking … </a:t>
            </a:r>
            <a:endParaRPr lang="en-GB" dirty="0"/>
          </a:p>
        </p:txBody>
      </p:sp>
      <p:sp>
        <p:nvSpPr>
          <p:cNvPr id="4" name="Slide Number Placeholder 3"/>
          <p:cNvSpPr>
            <a:spLocks noGrp="1"/>
          </p:cNvSpPr>
          <p:nvPr>
            <p:ph type="sldNum" sz="quarter" idx="10"/>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692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Surveys are crucial to success but information and knowledge is held across different</a:t>
            </a:r>
            <a:r>
              <a:rPr lang="en-GB" baseline="0" dirty="0"/>
              <a:t> service areas.</a:t>
            </a:r>
            <a:r>
              <a:rPr lang="en-GB" dirty="0"/>
              <a:t>  Desk top surveys are not up to date.  Some surveys reveal</a:t>
            </a:r>
            <a:r>
              <a:rPr lang="en-GB" baseline="0" dirty="0"/>
              <a:t> need for further surveys.  Surveys also take money from budget and sometimes restrict what you can deliver.</a:t>
            </a:r>
            <a:endParaRPr lang="en-GB" dirty="0"/>
          </a:p>
        </p:txBody>
      </p:sp>
      <p:sp>
        <p:nvSpPr>
          <p:cNvPr id="4" name="Slide Number Placeholder 3"/>
          <p:cNvSpPr>
            <a:spLocks noGrp="1"/>
          </p:cNvSpPr>
          <p:nvPr>
            <p:ph type="sldNum" sz="quarter" idx="10"/>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8432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Approval,</a:t>
            </a:r>
            <a:r>
              <a:rPr lang="en-GB" baseline="0" dirty="0"/>
              <a:t> permissions, licences </a:t>
            </a:r>
            <a:r>
              <a:rPr lang="en-GB" baseline="0" dirty="0" err="1"/>
              <a:t>etc</a:t>
            </a:r>
            <a:r>
              <a:rPr lang="en-GB" baseline="0" dirty="0"/>
              <a:t> are often an administrative burden that cant be rushed. Some are ‘hoop jumping’ and others are important but they all have to be done.  There is often an order to completing them and having planning permission and licences  in place will speed up internal final approvals </a:t>
            </a:r>
            <a:r>
              <a:rPr lang="en-GB" baseline="0"/>
              <a:t>for schemes.</a:t>
            </a:r>
            <a:endParaRPr lang="en-GB" dirty="0"/>
          </a:p>
        </p:txBody>
      </p:sp>
      <p:sp>
        <p:nvSpPr>
          <p:cNvPr id="4" name="Slide Number Placeholder 3"/>
          <p:cNvSpPr>
            <a:spLocks noGrp="1"/>
          </p:cNvSpPr>
          <p:nvPr>
            <p:ph type="sldNum" sz="quarter" idx="10"/>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3129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de-DE"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20388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542409-6A04-4DC6-AC3A-D3758287A8F2}" type="slidenum">
              <a:rPr lang="en-GB" smtClean="0"/>
              <a:t>57</a:t>
            </a:fld>
            <a:endParaRPr lang="en-GB"/>
          </a:p>
        </p:txBody>
      </p:sp>
    </p:spTree>
    <p:extLst>
      <p:ext uri="{BB962C8B-B14F-4D97-AF65-F5344CB8AC3E}">
        <p14:creationId xmlns:p14="http://schemas.microsoft.com/office/powerpoint/2010/main" val="3435360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542409-6A04-4DC6-AC3A-D3758287A8F2}" type="slidenum">
              <a:rPr lang="en-GB" smtClean="0"/>
              <a:t>58</a:t>
            </a:fld>
            <a:endParaRPr lang="en-GB"/>
          </a:p>
        </p:txBody>
      </p:sp>
    </p:spTree>
    <p:extLst>
      <p:ext uri="{BB962C8B-B14F-4D97-AF65-F5344CB8AC3E}">
        <p14:creationId xmlns:p14="http://schemas.microsoft.com/office/powerpoint/2010/main" val="188580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baseline="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EA9DF-E9FE-4FA6-9660-07DC91D6CC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43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EA9DF-E9FE-4FA6-9660-07DC91D6CC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578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EA9DF-E9FE-4FA6-9660-07DC91D6CC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292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de-DE"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102945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EA9DF-E9FE-4FA6-9660-07DC91D6CC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58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de-DE"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70584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C9B55A74-0919-413E-865C-E0E8D1722ED7}" type="datetime1">
              <a:rPr lang="en-US" smtClean="0"/>
              <a:pPr/>
              <a:t>6/1/2021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25BFE46A-5893-4F80-829A-F37AF8AAC03B}" type="datetime1">
              <a:rPr lang="en-US" smtClean="0"/>
              <a:pPr/>
              <a:t>6/1/2021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4" name="Datumsplatzhalter 3"/>
          <p:cNvSpPr>
            <a:spLocks noGrp="1"/>
          </p:cNvSpPr>
          <p:nvPr>
            <p:ph type="dt" sz="half" idx="10"/>
          </p:nvPr>
        </p:nvSpPr>
        <p:spPr/>
        <p:txBody>
          <a:bodyPr/>
          <a:lstStyle/>
          <a:p>
            <a:fld id="{B5338C70-AB6C-4934-B25F-10122A71D09C}" type="datetimeFigureOut">
              <a:rPr lang="en-US" smtClean="0"/>
              <a:t>6/1/2021</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859E696E-B74C-4832-8D25-46C7E38955AA}" type="slidenum">
              <a:rPr lang="en-US" smtClean="0"/>
              <a:t>‹#›</a:t>
            </a:fld>
            <a:endParaRPr lang="en-US"/>
          </a:p>
        </p:txBody>
      </p:sp>
    </p:spTree>
    <p:extLst>
      <p:ext uri="{BB962C8B-B14F-4D97-AF65-F5344CB8AC3E}">
        <p14:creationId xmlns:p14="http://schemas.microsoft.com/office/powerpoint/2010/main" val="4065521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B5338C70-AB6C-4934-B25F-10122A71D09C}" type="datetimeFigureOut">
              <a:rPr lang="en-US" smtClean="0"/>
              <a:t>6/1/2021</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859E696E-B74C-4832-8D25-46C7E38955AA}" type="slidenum">
              <a:rPr lang="en-US" smtClean="0"/>
              <a:t>‹#›</a:t>
            </a:fld>
            <a:endParaRPr lang="en-US"/>
          </a:p>
        </p:txBody>
      </p:sp>
    </p:spTree>
    <p:extLst>
      <p:ext uri="{BB962C8B-B14F-4D97-AF65-F5344CB8AC3E}">
        <p14:creationId xmlns:p14="http://schemas.microsoft.com/office/powerpoint/2010/main" val="4008087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US"/>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B5338C70-AB6C-4934-B25F-10122A71D09C}" type="datetimeFigureOut">
              <a:rPr lang="en-US" smtClean="0"/>
              <a:t>6/1/2021</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859E696E-B74C-4832-8D25-46C7E38955AA}" type="slidenum">
              <a:rPr lang="en-US" smtClean="0"/>
              <a:t>‹#›</a:t>
            </a:fld>
            <a:endParaRPr lang="en-US"/>
          </a:p>
        </p:txBody>
      </p:sp>
    </p:spTree>
    <p:extLst>
      <p:ext uri="{BB962C8B-B14F-4D97-AF65-F5344CB8AC3E}">
        <p14:creationId xmlns:p14="http://schemas.microsoft.com/office/powerpoint/2010/main" val="2830059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p:cNvSpPr>
            <a:spLocks noGrp="1"/>
          </p:cNvSpPr>
          <p:nvPr>
            <p:ph type="dt" sz="half" idx="10"/>
          </p:nvPr>
        </p:nvSpPr>
        <p:spPr/>
        <p:txBody>
          <a:bodyPr/>
          <a:lstStyle/>
          <a:p>
            <a:fld id="{B5338C70-AB6C-4934-B25F-10122A71D09C}" type="datetimeFigureOut">
              <a:rPr lang="en-US" smtClean="0"/>
              <a:t>6/1/2021</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859E696E-B74C-4832-8D25-46C7E38955AA}" type="slidenum">
              <a:rPr lang="en-US" smtClean="0"/>
              <a:t>‹#›</a:t>
            </a:fld>
            <a:endParaRPr lang="en-US"/>
          </a:p>
        </p:txBody>
      </p:sp>
    </p:spTree>
    <p:extLst>
      <p:ext uri="{BB962C8B-B14F-4D97-AF65-F5344CB8AC3E}">
        <p14:creationId xmlns:p14="http://schemas.microsoft.com/office/powerpoint/2010/main" val="3263805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en-US"/>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p:cNvSpPr>
            <a:spLocks noGrp="1"/>
          </p:cNvSpPr>
          <p:nvPr>
            <p:ph type="dt" sz="half" idx="10"/>
          </p:nvPr>
        </p:nvSpPr>
        <p:spPr/>
        <p:txBody>
          <a:bodyPr/>
          <a:lstStyle/>
          <a:p>
            <a:fld id="{B5338C70-AB6C-4934-B25F-10122A71D09C}" type="datetimeFigureOut">
              <a:rPr lang="en-US" smtClean="0"/>
              <a:t>6/1/2021</a:t>
            </a:fld>
            <a:endParaRPr lang="en-US"/>
          </a:p>
        </p:txBody>
      </p:sp>
      <p:sp>
        <p:nvSpPr>
          <p:cNvPr id="8" name="Fußzeilenplatzhalter 7"/>
          <p:cNvSpPr>
            <a:spLocks noGrp="1"/>
          </p:cNvSpPr>
          <p:nvPr>
            <p:ph type="ftr" sz="quarter" idx="11"/>
          </p:nvPr>
        </p:nvSpPr>
        <p:spPr/>
        <p:txBody>
          <a:bodyPr/>
          <a:lstStyle/>
          <a:p>
            <a:endParaRPr lang="en-US"/>
          </a:p>
        </p:txBody>
      </p:sp>
      <p:sp>
        <p:nvSpPr>
          <p:cNvPr id="9" name="Foliennummernplatzhalter 8"/>
          <p:cNvSpPr>
            <a:spLocks noGrp="1"/>
          </p:cNvSpPr>
          <p:nvPr>
            <p:ph type="sldNum" sz="quarter" idx="12"/>
          </p:nvPr>
        </p:nvSpPr>
        <p:spPr/>
        <p:txBody>
          <a:bodyPr/>
          <a:lstStyle/>
          <a:p>
            <a:fld id="{859E696E-B74C-4832-8D25-46C7E38955AA}" type="slidenum">
              <a:rPr lang="en-US" smtClean="0"/>
              <a:t>‹#›</a:t>
            </a:fld>
            <a:endParaRPr lang="en-US"/>
          </a:p>
        </p:txBody>
      </p:sp>
    </p:spTree>
    <p:extLst>
      <p:ext uri="{BB962C8B-B14F-4D97-AF65-F5344CB8AC3E}">
        <p14:creationId xmlns:p14="http://schemas.microsoft.com/office/powerpoint/2010/main" val="3529413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5338C70-AB6C-4934-B25F-10122A71D09C}" type="datetimeFigureOut">
              <a:rPr lang="en-US" smtClean="0"/>
              <a:t>6/1/2021</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859E696E-B74C-4832-8D25-46C7E38955AA}" type="slidenum">
              <a:rPr lang="en-US" smtClean="0"/>
              <a:t>‹#›</a:t>
            </a:fld>
            <a:endParaRPr lang="en-US"/>
          </a:p>
        </p:txBody>
      </p:sp>
    </p:spTree>
    <p:extLst>
      <p:ext uri="{BB962C8B-B14F-4D97-AF65-F5344CB8AC3E}">
        <p14:creationId xmlns:p14="http://schemas.microsoft.com/office/powerpoint/2010/main" val="686584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5338C70-AB6C-4934-B25F-10122A71D09C}" type="datetimeFigureOut">
              <a:rPr lang="en-US" smtClean="0"/>
              <a:t>6/1/2021</a:t>
            </a:fld>
            <a:endParaRPr lang="en-US"/>
          </a:p>
        </p:txBody>
      </p:sp>
      <p:sp>
        <p:nvSpPr>
          <p:cNvPr id="3" name="Fußzeilenplatzhalter 2"/>
          <p:cNvSpPr>
            <a:spLocks noGrp="1"/>
          </p:cNvSpPr>
          <p:nvPr>
            <p:ph type="ftr" sz="quarter" idx="11"/>
          </p:nvPr>
        </p:nvSpPr>
        <p:spPr/>
        <p:txBody>
          <a:bodyPr/>
          <a:lstStyle/>
          <a:p>
            <a:endParaRPr lang="en-US"/>
          </a:p>
        </p:txBody>
      </p:sp>
      <p:sp>
        <p:nvSpPr>
          <p:cNvPr id="4" name="Foliennummernplatzhalter 3"/>
          <p:cNvSpPr>
            <a:spLocks noGrp="1"/>
          </p:cNvSpPr>
          <p:nvPr>
            <p:ph type="sldNum" sz="quarter" idx="12"/>
          </p:nvPr>
        </p:nvSpPr>
        <p:spPr/>
        <p:txBody>
          <a:bodyPr/>
          <a:lstStyle/>
          <a:p>
            <a:fld id="{859E696E-B74C-4832-8D25-46C7E38955AA}" type="slidenum">
              <a:rPr lang="en-US" smtClean="0"/>
              <a:t>‹#›</a:t>
            </a:fld>
            <a:endParaRPr lang="en-US"/>
          </a:p>
        </p:txBody>
      </p:sp>
    </p:spTree>
    <p:extLst>
      <p:ext uri="{BB962C8B-B14F-4D97-AF65-F5344CB8AC3E}">
        <p14:creationId xmlns:p14="http://schemas.microsoft.com/office/powerpoint/2010/main" val="2341864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B5338C70-AB6C-4934-B25F-10122A71D09C}" type="datetimeFigureOut">
              <a:rPr lang="en-US" smtClean="0"/>
              <a:t>6/1/2021</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859E696E-B74C-4832-8D25-46C7E38955AA}" type="slidenum">
              <a:rPr lang="en-US" smtClean="0"/>
              <a:t>‹#›</a:t>
            </a:fld>
            <a:endParaRPr lang="en-US"/>
          </a:p>
        </p:txBody>
      </p:sp>
    </p:spTree>
    <p:extLst>
      <p:ext uri="{BB962C8B-B14F-4D97-AF65-F5344CB8AC3E}">
        <p14:creationId xmlns:p14="http://schemas.microsoft.com/office/powerpoint/2010/main" val="4081360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6DD1B487-36FD-4CED-B07A-1A81FC6540B1}" type="datetime1">
              <a:rPr lang="en-US" smtClean="0"/>
              <a:pPr/>
              <a:t>6/1/2021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B5338C70-AB6C-4934-B25F-10122A71D09C}" type="datetimeFigureOut">
              <a:rPr lang="en-US" smtClean="0"/>
              <a:t>6/1/2021</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859E696E-B74C-4832-8D25-46C7E38955AA}" type="slidenum">
              <a:rPr lang="en-US" smtClean="0"/>
              <a:t>‹#›</a:t>
            </a:fld>
            <a:endParaRPr lang="en-US"/>
          </a:p>
        </p:txBody>
      </p:sp>
    </p:spTree>
    <p:extLst>
      <p:ext uri="{BB962C8B-B14F-4D97-AF65-F5344CB8AC3E}">
        <p14:creationId xmlns:p14="http://schemas.microsoft.com/office/powerpoint/2010/main" val="4210700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B5338C70-AB6C-4934-B25F-10122A71D09C}" type="datetimeFigureOut">
              <a:rPr lang="en-US" smtClean="0"/>
              <a:t>6/1/2021</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859E696E-B74C-4832-8D25-46C7E38955AA}" type="slidenum">
              <a:rPr lang="en-US" smtClean="0"/>
              <a:t>‹#›</a:t>
            </a:fld>
            <a:endParaRPr lang="en-US"/>
          </a:p>
        </p:txBody>
      </p:sp>
    </p:spTree>
    <p:extLst>
      <p:ext uri="{BB962C8B-B14F-4D97-AF65-F5344CB8AC3E}">
        <p14:creationId xmlns:p14="http://schemas.microsoft.com/office/powerpoint/2010/main" val="1923013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en-US"/>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B5338C70-AB6C-4934-B25F-10122A71D09C}" type="datetimeFigureOut">
              <a:rPr lang="en-US" smtClean="0"/>
              <a:t>6/1/2021</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859E696E-B74C-4832-8D25-46C7E38955AA}" type="slidenum">
              <a:rPr lang="en-US" smtClean="0"/>
              <a:t>‹#›</a:t>
            </a:fld>
            <a:endParaRPr lang="en-US"/>
          </a:p>
        </p:txBody>
      </p:sp>
    </p:spTree>
    <p:extLst>
      <p:ext uri="{BB962C8B-B14F-4D97-AF65-F5344CB8AC3E}">
        <p14:creationId xmlns:p14="http://schemas.microsoft.com/office/powerpoint/2010/main" val="4109013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205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2"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3"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sp>
        <p:nvSpPr>
          <p:cNvPr id="4" name="Triangolo rettangolo 3"/>
          <p:cNvSpPr/>
          <p:nvPr userDrawn="1"/>
        </p:nvSpPr>
        <p:spPr>
          <a:xfrm flipV="1">
            <a:off x="0" y="0"/>
            <a:ext cx="2795150" cy="6858000"/>
          </a:xfrm>
          <a:prstGeom prst="rtTriangle">
            <a:avLst/>
          </a:prstGeom>
          <a:solidFill>
            <a:srgbClr val="AFAC1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5" name="Immagine 4"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6"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7"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372815042"/>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sp>
        <p:nvSpPr>
          <p:cNvPr id="2"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3"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sp>
        <p:nvSpPr>
          <p:cNvPr id="4" name="Triangolo rettangolo 3"/>
          <p:cNvSpPr/>
          <p:nvPr userDrawn="1"/>
        </p:nvSpPr>
        <p:spPr>
          <a:xfrm flipV="1">
            <a:off x="0" y="0"/>
            <a:ext cx="2795150" cy="6858000"/>
          </a:xfrm>
          <a:prstGeom prst="rtTriangle">
            <a:avLst/>
          </a:prstGeom>
          <a:solidFill>
            <a:srgbClr val="28876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5" name="Immagine 4"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6"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7"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1380151253"/>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2"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3"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sp>
        <p:nvSpPr>
          <p:cNvPr id="4" name="Triangolo rettangolo 3"/>
          <p:cNvSpPr/>
          <p:nvPr userDrawn="1"/>
        </p:nvSpPr>
        <p:spPr>
          <a:xfrm flipV="1">
            <a:off x="0" y="0"/>
            <a:ext cx="2795150" cy="6858000"/>
          </a:xfrm>
          <a:prstGeom prst="rtTriangl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5" name="Immagine 4"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6"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7"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804087726"/>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s Slide">
    <p:spTree>
      <p:nvGrpSpPr>
        <p:cNvPr id="1" name=""/>
        <p:cNvGrpSpPr/>
        <p:nvPr/>
      </p:nvGrpSpPr>
      <p:grpSpPr>
        <a:xfrm>
          <a:off x="0" y="0"/>
          <a:ext cx="0" cy="0"/>
          <a:chOff x="0" y="0"/>
          <a:chExt cx="0" cy="0"/>
        </a:xfrm>
      </p:grpSpPr>
      <p:sp>
        <p:nvSpPr>
          <p:cNvPr id="9" name="Picture Placeholder 6"/>
          <p:cNvSpPr>
            <a:spLocks noGrp="1"/>
          </p:cNvSpPr>
          <p:nvPr>
            <p:ph type="pic" sz="quarter" idx="10"/>
          </p:nvPr>
        </p:nvSpPr>
        <p:spPr>
          <a:xfrm>
            <a:off x="2064176" y="2087802"/>
            <a:ext cx="1765966"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bg1"/>
                </a:solidFill>
                <a:latin typeface="Lato" panose="020F0502020204030203" pitchFamily="34" charset="0"/>
              </a:defRPr>
            </a:lvl1pPr>
          </a:lstStyle>
          <a:p>
            <a:endParaRPr lang="en-US"/>
          </a:p>
        </p:txBody>
      </p:sp>
      <p:sp>
        <p:nvSpPr>
          <p:cNvPr id="10" name="Picture Placeholder 6"/>
          <p:cNvSpPr>
            <a:spLocks noGrp="1"/>
          </p:cNvSpPr>
          <p:nvPr>
            <p:ph type="pic" sz="quarter" idx="11"/>
          </p:nvPr>
        </p:nvSpPr>
        <p:spPr>
          <a:xfrm>
            <a:off x="3537007" y="2087802"/>
            <a:ext cx="1765966"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bg1"/>
                </a:solidFill>
                <a:latin typeface="Lato" panose="020F0502020204030203" pitchFamily="34" charset="0"/>
              </a:defRPr>
            </a:lvl1pPr>
          </a:lstStyle>
          <a:p>
            <a:endParaRPr lang="en-US" dirty="0"/>
          </a:p>
        </p:txBody>
      </p:sp>
      <p:sp>
        <p:nvSpPr>
          <p:cNvPr id="11" name="Picture Placeholder 6"/>
          <p:cNvSpPr>
            <a:spLocks noGrp="1"/>
          </p:cNvSpPr>
          <p:nvPr>
            <p:ph type="pic" sz="quarter" idx="12"/>
          </p:nvPr>
        </p:nvSpPr>
        <p:spPr>
          <a:xfrm>
            <a:off x="3288741" y="735958"/>
            <a:ext cx="1765966"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bg1"/>
                </a:solidFill>
                <a:latin typeface="Lato" panose="020F0502020204030203" pitchFamily="34" charset="0"/>
              </a:defRPr>
            </a:lvl1pPr>
          </a:lstStyle>
          <a:p>
            <a:endParaRPr lang="en-US"/>
          </a:p>
        </p:txBody>
      </p:sp>
      <p:sp>
        <p:nvSpPr>
          <p:cNvPr id="12" name="Picture Placeholder 6"/>
          <p:cNvSpPr>
            <a:spLocks noGrp="1"/>
          </p:cNvSpPr>
          <p:nvPr>
            <p:ph type="pic" sz="quarter" idx="13"/>
          </p:nvPr>
        </p:nvSpPr>
        <p:spPr>
          <a:xfrm>
            <a:off x="2405759" y="3464167"/>
            <a:ext cx="1765966"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bg1"/>
                </a:solidFill>
                <a:latin typeface="Lato" panose="020F0502020204030203" pitchFamily="34" charset="0"/>
              </a:defRPr>
            </a:lvl1pPr>
          </a:lstStyle>
          <a:p>
            <a:endParaRPr lang="en-US"/>
          </a:p>
        </p:txBody>
      </p:sp>
      <p:sp>
        <p:nvSpPr>
          <p:cNvPr id="6"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7"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sp>
        <p:nvSpPr>
          <p:cNvPr id="14"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15"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pic>
        <p:nvPicPr>
          <p:cNvPr id="18" name="Immagine 17" descr="Logo_UrbanGreenUP_VERTICALE_color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03" y="101602"/>
            <a:ext cx="2250828" cy="1828798"/>
          </a:xfrm>
          <a:prstGeom prst="rect">
            <a:avLst/>
          </a:prstGeom>
        </p:spPr>
      </p:pic>
    </p:spTree>
    <p:extLst>
      <p:ext uri="{BB962C8B-B14F-4D97-AF65-F5344CB8AC3E}">
        <p14:creationId xmlns:p14="http://schemas.microsoft.com/office/powerpoint/2010/main" val="431381272"/>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s Slide">
    <p:spTree>
      <p:nvGrpSpPr>
        <p:cNvPr id="1" name=""/>
        <p:cNvGrpSpPr/>
        <p:nvPr/>
      </p:nvGrpSpPr>
      <p:grpSpPr>
        <a:xfrm>
          <a:off x="0" y="0"/>
          <a:ext cx="0" cy="0"/>
          <a:chOff x="0" y="0"/>
          <a:chExt cx="0" cy="0"/>
        </a:xfrm>
      </p:grpSpPr>
      <p:sp>
        <p:nvSpPr>
          <p:cNvPr id="9" name="Picture Placeholder 6"/>
          <p:cNvSpPr>
            <a:spLocks noGrp="1"/>
          </p:cNvSpPr>
          <p:nvPr>
            <p:ph type="pic" sz="quarter" idx="10"/>
          </p:nvPr>
        </p:nvSpPr>
        <p:spPr>
          <a:xfrm>
            <a:off x="2064176" y="2087802"/>
            <a:ext cx="1765966"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bg1"/>
                </a:solidFill>
                <a:latin typeface="Lato" panose="020F0502020204030203" pitchFamily="34" charset="0"/>
              </a:defRPr>
            </a:lvl1pPr>
          </a:lstStyle>
          <a:p>
            <a:endParaRPr lang="en-US"/>
          </a:p>
        </p:txBody>
      </p:sp>
      <p:sp>
        <p:nvSpPr>
          <p:cNvPr id="10" name="Picture Placeholder 6"/>
          <p:cNvSpPr>
            <a:spLocks noGrp="1"/>
          </p:cNvSpPr>
          <p:nvPr>
            <p:ph type="pic" sz="quarter" idx="11"/>
          </p:nvPr>
        </p:nvSpPr>
        <p:spPr>
          <a:xfrm>
            <a:off x="3537007" y="2087802"/>
            <a:ext cx="1765966"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bg1"/>
                </a:solidFill>
                <a:latin typeface="Lato" panose="020F0502020204030203" pitchFamily="34" charset="0"/>
              </a:defRPr>
            </a:lvl1pPr>
          </a:lstStyle>
          <a:p>
            <a:endParaRPr lang="en-US" dirty="0"/>
          </a:p>
        </p:txBody>
      </p:sp>
      <p:sp>
        <p:nvSpPr>
          <p:cNvPr id="11" name="Picture Placeholder 6"/>
          <p:cNvSpPr>
            <a:spLocks noGrp="1"/>
          </p:cNvSpPr>
          <p:nvPr>
            <p:ph type="pic" sz="quarter" idx="12"/>
          </p:nvPr>
        </p:nvSpPr>
        <p:spPr>
          <a:xfrm>
            <a:off x="3288741" y="735958"/>
            <a:ext cx="1765966"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bg1"/>
                </a:solidFill>
                <a:latin typeface="Lato" panose="020F0502020204030203" pitchFamily="34" charset="0"/>
              </a:defRPr>
            </a:lvl1pPr>
          </a:lstStyle>
          <a:p>
            <a:endParaRPr lang="en-US"/>
          </a:p>
        </p:txBody>
      </p:sp>
      <p:sp>
        <p:nvSpPr>
          <p:cNvPr id="12" name="Picture Placeholder 6"/>
          <p:cNvSpPr>
            <a:spLocks noGrp="1"/>
          </p:cNvSpPr>
          <p:nvPr>
            <p:ph type="pic" sz="quarter" idx="13"/>
          </p:nvPr>
        </p:nvSpPr>
        <p:spPr>
          <a:xfrm>
            <a:off x="2405759" y="3464167"/>
            <a:ext cx="1765966"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bg1"/>
                </a:solidFill>
                <a:latin typeface="Lato" panose="020F0502020204030203" pitchFamily="34" charset="0"/>
              </a:defRPr>
            </a:lvl1pPr>
          </a:lstStyle>
          <a:p>
            <a:endParaRPr lang="en-US"/>
          </a:p>
        </p:txBody>
      </p:sp>
      <p:sp>
        <p:nvSpPr>
          <p:cNvPr id="6"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7"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sp>
        <p:nvSpPr>
          <p:cNvPr id="8" name="Triangolo rettangolo 7"/>
          <p:cNvSpPr/>
          <p:nvPr userDrawn="1"/>
        </p:nvSpPr>
        <p:spPr>
          <a:xfrm flipV="1">
            <a:off x="0" y="0"/>
            <a:ext cx="2795150" cy="6858000"/>
          </a:xfrm>
          <a:prstGeom prst="rtTriangle">
            <a:avLst/>
          </a:prstGeom>
          <a:solidFill>
            <a:srgbClr val="AFAC1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13" name="Immagine 12"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14"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15"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2788486877"/>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s Slide">
    <p:spTree>
      <p:nvGrpSpPr>
        <p:cNvPr id="1" name=""/>
        <p:cNvGrpSpPr/>
        <p:nvPr/>
      </p:nvGrpSpPr>
      <p:grpSpPr>
        <a:xfrm>
          <a:off x="0" y="0"/>
          <a:ext cx="0" cy="0"/>
          <a:chOff x="0" y="0"/>
          <a:chExt cx="0" cy="0"/>
        </a:xfrm>
      </p:grpSpPr>
      <p:sp>
        <p:nvSpPr>
          <p:cNvPr id="9" name="Picture Placeholder 6"/>
          <p:cNvSpPr>
            <a:spLocks noGrp="1"/>
          </p:cNvSpPr>
          <p:nvPr>
            <p:ph type="pic" sz="quarter" idx="10"/>
          </p:nvPr>
        </p:nvSpPr>
        <p:spPr>
          <a:xfrm>
            <a:off x="2064176" y="2087802"/>
            <a:ext cx="1765966"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bg1"/>
                </a:solidFill>
                <a:latin typeface="Lato" panose="020F0502020204030203" pitchFamily="34" charset="0"/>
              </a:defRPr>
            </a:lvl1pPr>
          </a:lstStyle>
          <a:p>
            <a:endParaRPr lang="en-US"/>
          </a:p>
        </p:txBody>
      </p:sp>
      <p:sp>
        <p:nvSpPr>
          <p:cNvPr id="10" name="Picture Placeholder 6"/>
          <p:cNvSpPr>
            <a:spLocks noGrp="1"/>
          </p:cNvSpPr>
          <p:nvPr>
            <p:ph type="pic" sz="quarter" idx="11"/>
          </p:nvPr>
        </p:nvSpPr>
        <p:spPr>
          <a:xfrm>
            <a:off x="3537007" y="2087802"/>
            <a:ext cx="1765966"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bg1"/>
                </a:solidFill>
                <a:latin typeface="Lato" panose="020F0502020204030203" pitchFamily="34" charset="0"/>
              </a:defRPr>
            </a:lvl1pPr>
          </a:lstStyle>
          <a:p>
            <a:endParaRPr lang="en-US" dirty="0"/>
          </a:p>
        </p:txBody>
      </p:sp>
      <p:sp>
        <p:nvSpPr>
          <p:cNvPr id="11" name="Picture Placeholder 6"/>
          <p:cNvSpPr>
            <a:spLocks noGrp="1"/>
          </p:cNvSpPr>
          <p:nvPr>
            <p:ph type="pic" sz="quarter" idx="12"/>
          </p:nvPr>
        </p:nvSpPr>
        <p:spPr>
          <a:xfrm>
            <a:off x="3288741" y="735958"/>
            <a:ext cx="1765966"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bg1"/>
                </a:solidFill>
                <a:latin typeface="Lato" panose="020F0502020204030203" pitchFamily="34" charset="0"/>
              </a:defRPr>
            </a:lvl1pPr>
          </a:lstStyle>
          <a:p>
            <a:endParaRPr lang="en-US"/>
          </a:p>
        </p:txBody>
      </p:sp>
      <p:sp>
        <p:nvSpPr>
          <p:cNvPr id="12" name="Picture Placeholder 6"/>
          <p:cNvSpPr>
            <a:spLocks noGrp="1"/>
          </p:cNvSpPr>
          <p:nvPr>
            <p:ph type="pic" sz="quarter" idx="13"/>
          </p:nvPr>
        </p:nvSpPr>
        <p:spPr>
          <a:xfrm>
            <a:off x="2405759" y="3464167"/>
            <a:ext cx="1765966"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bg1"/>
                </a:solidFill>
                <a:latin typeface="Lato" panose="020F0502020204030203" pitchFamily="34" charset="0"/>
              </a:defRPr>
            </a:lvl1pPr>
          </a:lstStyle>
          <a:p>
            <a:endParaRPr lang="en-US"/>
          </a:p>
        </p:txBody>
      </p:sp>
      <p:sp>
        <p:nvSpPr>
          <p:cNvPr id="6"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7"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sp>
        <p:nvSpPr>
          <p:cNvPr id="8" name="Triangolo rettangolo 7"/>
          <p:cNvSpPr/>
          <p:nvPr userDrawn="1"/>
        </p:nvSpPr>
        <p:spPr>
          <a:xfrm flipV="1">
            <a:off x="0" y="0"/>
            <a:ext cx="2795150" cy="6858000"/>
          </a:xfrm>
          <a:prstGeom prst="rtTriangle">
            <a:avLst/>
          </a:prstGeom>
          <a:solidFill>
            <a:srgbClr val="28876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13" name="Immagine 12"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14"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15"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4215099429"/>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s Slide">
    <p:spTree>
      <p:nvGrpSpPr>
        <p:cNvPr id="1" name=""/>
        <p:cNvGrpSpPr/>
        <p:nvPr/>
      </p:nvGrpSpPr>
      <p:grpSpPr>
        <a:xfrm>
          <a:off x="0" y="0"/>
          <a:ext cx="0" cy="0"/>
          <a:chOff x="0" y="0"/>
          <a:chExt cx="0" cy="0"/>
        </a:xfrm>
      </p:grpSpPr>
      <p:sp>
        <p:nvSpPr>
          <p:cNvPr id="17" name="Triangolo rettangolo 16"/>
          <p:cNvSpPr/>
          <p:nvPr userDrawn="1"/>
        </p:nvSpPr>
        <p:spPr>
          <a:xfrm flipV="1">
            <a:off x="0" y="0"/>
            <a:ext cx="2795150" cy="6858000"/>
          </a:xfrm>
          <a:prstGeom prst="r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9" name="Picture Placeholder 6"/>
          <p:cNvSpPr>
            <a:spLocks noGrp="1"/>
          </p:cNvSpPr>
          <p:nvPr>
            <p:ph type="pic" sz="quarter" idx="10"/>
          </p:nvPr>
        </p:nvSpPr>
        <p:spPr>
          <a:xfrm>
            <a:off x="2064176" y="2087802"/>
            <a:ext cx="1765966"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bg1"/>
                </a:solidFill>
                <a:latin typeface="Lato" panose="020F0502020204030203" pitchFamily="34" charset="0"/>
              </a:defRPr>
            </a:lvl1pPr>
          </a:lstStyle>
          <a:p>
            <a:endParaRPr lang="en-US"/>
          </a:p>
        </p:txBody>
      </p:sp>
      <p:sp>
        <p:nvSpPr>
          <p:cNvPr id="10" name="Picture Placeholder 6"/>
          <p:cNvSpPr>
            <a:spLocks noGrp="1"/>
          </p:cNvSpPr>
          <p:nvPr>
            <p:ph type="pic" sz="quarter" idx="11"/>
          </p:nvPr>
        </p:nvSpPr>
        <p:spPr>
          <a:xfrm>
            <a:off x="3537007" y="2087802"/>
            <a:ext cx="1765966"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bg1"/>
                </a:solidFill>
                <a:latin typeface="Lato" panose="020F0502020204030203" pitchFamily="34" charset="0"/>
              </a:defRPr>
            </a:lvl1pPr>
          </a:lstStyle>
          <a:p>
            <a:endParaRPr lang="en-US" dirty="0"/>
          </a:p>
        </p:txBody>
      </p:sp>
      <p:sp>
        <p:nvSpPr>
          <p:cNvPr id="11" name="Picture Placeholder 6"/>
          <p:cNvSpPr>
            <a:spLocks noGrp="1"/>
          </p:cNvSpPr>
          <p:nvPr>
            <p:ph type="pic" sz="quarter" idx="12"/>
          </p:nvPr>
        </p:nvSpPr>
        <p:spPr>
          <a:xfrm>
            <a:off x="3288741" y="735958"/>
            <a:ext cx="1765966"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bg1"/>
                </a:solidFill>
                <a:latin typeface="Lato" panose="020F0502020204030203" pitchFamily="34" charset="0"/>
              </a:defRPr>
            </a:lvl1pPr>
          </a:lstStyle>
          <a:p>
            <a:endParaRPr lang="en-US"/>
          </a:p>
        </p:txBody>
      </p:sp>
      <p:sp>
        <p:nvSpPr>
          <p:cNvPr id="12" name="Picture Placeholder 6"/>
          <p:cNvSpPr>
            <a:spLocks noGrp="1"/>
          </p:cNvSpPr>
          <p:nvPr>
            <p:ph type="pic" sz="quarter" idx="13"/>
          </p:nvPr>
        </p:nvSpPr>
        <p:spPr>
          <a:xfrm>
            <a:off x="2405759" y="3464167"/>
            <a:ext cx="1765966"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bg1"/>
                </a:solidFill>
                <a:latin typeface="Lato" panose="020F0502020204030203" pitchFamily="34" charset="0"/>
              </a:defRPr>
            </a:lvl1pPr>
          </a:lstStyle>
          <a:p>
            <a:endParaRPr lang="en-US"/>
          </a:p>
        </p:txBody>
      </p:sp>
      <p:sp>
        <p:nvSpPr>
          <p:cNvPr id="6"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7"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pic>
        <p:nvPicPr>
          <p:cNvPr id="13" name="Immagine 12"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14"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15"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894771218"/>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Welcome Page Slide">
    <p:spTree>
      <p:nvGrpSpPr>
        <p:cNvPr id="1" name=""/>
        <p:cNvGrpSpPr/>
        <p:nvPr/>
      </p:nvGrpSpPr>
      <p:grpSpPr>
        <a:xfrm>
          <a:off x="0" y="0"/>
          <a:ext cx="0" cy="0"/>
          <a:chOff x="0" y="0"/>
          <a:chExt cx="0" cy="0"/>
        </a:xfrm>
      </p:grpSpPr>
      <p:sp>
        <p:nvSpPr>
          <p:cNvPr id="5" name="Picture Placeholder 6"/>
          <p:cNvSpPr>
            <a:spLocks noGrp="1"/>
          </p:cNvSpPr>
          <p:nvPr>
            <p:ph type="pic" sz="quarter" idx="10"/>
          </p:nvPr>
        </p:nvSpPr>
        <p:spPr>
          <a:xfrm>
            <a:off x="1681662" y="1493679"/>
            <a:ext cx="3421249" cy="23916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accent4"/>
                </a:solidFill>
                <a:latin typeface="Lato" panose="020F0502020204030203" pitchFamily="34" charset="0"/>
              </a:defRPr>
            </a:lvl1pPr>
          </a:lstStyle>
          <a:p>
            <a:endParaRPr lang="en-US"/>
          </a:p>
        </p:txBody>
      </p:sp>
      <p:sp>
        <p:nvSpPr>
          <p:cNvPr id="3"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4"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sp>
        <p:nvSpPr>
          <p:cNvPr id="6" name="Triangolo rettangolo 5"/>
          <p:cNvSpPr/>
          <p:nvPr userDrawn="1"/>
        </p:nvSpPr>
        <p:spPr>
          <a:xfrm flipV="1">
            <a:off x="0" y="0"/>
            <a:ext cx="2795150" cy="6858000"/>
          </a:xfrm>
          <a:prstGeom prst="rtTriangle">
            <a:avLst/>
          </a:prstGeom>
          <a:solidFill>
            <a:srgbClr val="AFAC1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7" name="Immagine 6"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8"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9"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1956876080"/>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Welcome Page Slide">
    <p:spTree>
      <p:nvGrpSpPr>
        <p:cNvPr id="1" name=""/>
        <p:cNvGrpSpPr/>
        <p:nvPr/>
      </p:nvGrpSpPr>
      <p:grpSpPr>
        <a:xfrm>
          <a:off x="0" y="0"/>
          <a:ext cx="0" cy="0"/>
          <a:chOff x="0" y="0"/>
          <a:chExt cx="0" cy="0"/>
        </a:xfrm>
      </p:grpSpPr>
      <p:sp>
        <p:nvSpPr>
          <p:cNvPr id="5" name="Picture Placeholder 6"/>
          <p:cNvSpPr>
            <a:spLocks noGrp="1"/>
          </p:cNvSpPr>
          <p:nvPr>
            <p:ph type="pic" sz="quarter" idx="10"/>
          </p:nvPr>
        </p:nvSpPr>
        <p:spPr>
          <a:xfrm>
            <a:off x="1681662" y="1493679"/>
            <a:ext cx="3421249" cy="23916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accent4"/>
                </a:solidFill>
                <a:latin typeface="Lato" panose="020F0502020204030203" pitchFamily="34" charset="0"/>
              </a:defRPr>
            </a:lvl1pPr>
          </a:lstStyle>
          <a:p>
            <a:endParaRPr lang="en-US"/>
          </a:p>
        </p:txBody>
      </p:sp>
      <p:sp>
        <p:nvSpPr>
          <p:cNvPr id="3"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4"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sp>
        <p:nvSpPr>
          <p:cNvPr id="6" name="Triangolo rettangolo 5"/>
          <p:cNvSpPr/>
          <p:nvPr userDrawn="1"/>
        </p:nvSpPr>
        <p:spPr>
          <a:xfrm flipV="1">
            <a:off x="0" y="0"/>
            <a:ext cx="2795150" cy="6858000"/>
          </a:xfrm>
          <a:prstGeom prst="rtTriangle">
            <a:avLst/>
          </a:prstGeom>
          <a:solidFill>
            <a:srgbClr val="28876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7" name="Immagine 6"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8"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9"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4197820161"/>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Welcome Page Slide">
    <p:spTree>
      <p:nvGrpSpPr>
        <p:cNvPr id="1" name=""/>
        <p:cNvGrpSpPr/>
        <p:nvPr/>
      </p:nvGrpSpPr>
      <p:grpSpPr>
        <a:xfrm>
          <a:off x="0" y="0"/>
          <a:ext cx="0" cy="0"/>
          <a:chOff x="0" y="0"/>
          <a:chExt cx="0" cy="0"/>
        </a:xfrm>
      </p:grpSpPr>
      <p:sp>
        <p:nvSpPr>
          <p:cNvPr id="5" name="Picture Placeholder 6"/>
          <p:cNvSpPr>
            <a:spLocks noGrp="1"/>
          </p:cNvSpPr>
          <p:nvPr>
            <p:ph type="pic" sz="quarter" idx="10"/>
          </p:nvPr>
        </p:nvSpPr>
        <p:spPr>
          <a:xfrm>
            <a:off x="1681662" y="1493679"/>
            <a:ext cx="3421249" cy="23916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83">
                <a:solidFill>
                  <a:schemeClr val="accent4"/>
                </a:solidFill>
                <a:latin typeface="Lato" panose="020F0502020204030203" pitchFamily="34" charset="0"/>
              </a:defRPr>
            </a:lvl1pPr>
          </a:lstStyle>
          <a:p>
            <a:endParaRPr lang="en-US"/>
          </a:p>
        </p:txBody>
      </p:sp>
      <p:sp>
        <p:nvSpPr>
          <p:cNvPr id="3"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4"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sp>
        <p:nvSpPr>
          <p:cNvPr id="6" name="Triangolo rettangolo 5"/>
          <p:cNvSpPr/>
          <p:nvPr userDrawn="1"/>
        </p:nvSpPr>
        <p:spPr>
          <a:xfrm flipV="1">
            <a:off x="0" y="0"/>
            <a:ext cx="2795150" cy="6858000"/>
          </a:xfrm>
          <a:prstGeom prst="rtTriangle">
            <a:avLst/>
          </a:prstGeom>
          <a:solidFill>
            <a:srgbClr val="409B2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7" name="Immagine 6"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8"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9"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3660421875"/>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About Us Section Slide">
    <p:spTree>
      <p:nvGrpSpPr>
        <p:cNvPr id="1" name=""/>
        <p:cNvGrpSpPr/>
        <p:nvPr/>
      </p:nvGrpSpPr>
      <p:grpSpPr>
        <a:xfrm>
          <a:off x="0" y="0"/>
          <a:ext cx="0" cy="0"/>
          <a:chOff x="0" y="0"/>
          <a:chExt cx="0" cy="0"/>
        </a:xfrm>
      </p:grpSpPr>
      <p:sp>
        <p:nvSpPr>
          <p:cNvPr id="96" name="Picture Placeholder 95"/>
          <p:cNvSpPr>
            <a:spLocks noGrp="1"/>
          </p:cNvSpPr>
          <p:nvPr>
            <p:ph type="pic" sz="quarter" idx="13"/>
          </p:nvPr>
        </p:nvSpPr>
        <p:spPr>
          <a:xfrm>
            <a:off x="6716804" y="745067"/>
            <a:ext cx="5069148" cy="5128276"/>
          </a:xfrm>
          <a:custGeom>
            <a:avLst/>
            <a:gdLst>
              <a:gd name="connsiteX0" fmla="*/ 2715847 w 3801861"/>
              <a:gd name="connsiteY0" fmla="*/ 999408 h 3846207"/>
              <a:gd name="connsiteX1" fmla="*/ 3004433 w 3801861"/>
              <a:gd name="connsiteY1" fmla="*/ 999408 h 3846207"/>
              <a:gd name="connsiteX2" fmla="*/ 1977716 w 3801861"/>
              <a:gd name="connsiteY2" fmla="*/ 3845344 h 3846207"/>
              <a:gd name="connsiteX3" fmla="*/ 1688819 w 3801861"/>
              <a:gd name="connsiteY3" fmla="*/ 3846207 h 3846207"/>
              <a:gd name="connsiteX4" fmla="*/ 375075 w 3801861"/>
              <a:gd name="connsiteY4" fmla="*/ 968397 h 3846207"/>
              <a:gd name="connsiteX5" fmla="*/ 663661 w 3801861"/>
              <a:gd name="connsiteY5" fmla="*/ 968397 h 3846207"/>
              <a:gd name="connsiteX6" fmla="*/ 288586 w 3801861"/>
              <a:gd name="connsiteY6" fmla="*/ 2008061 h 3846207"/>
              <a:gd name="connsiteX7" fmla="*/ 0 w 3801861"/>
              <a:gd name="connsiteY7" fmla="*/ 2008061 h 3846207"/>
              <a:gd name="connsiteX8" fmla="*/ 3513275 w 3801861"/>
              <a:gd name="connsiteY8" fmla="*/ 699169 h 3846207"/>
              <a:gd name="connsiteX9" fmla="*/ 3801861 w 3801861"/>
              <a:gd name="connsiteY9" fmla="*/ 699169 h 3846207"/>
              <a:gd name="connsiteX10" fmla="*/ 3291462 w 3801861"/>
              <a:gd name="connsiteY10" fmla="*/ 2113935 h 3846207"/>
              <a:gd name="connsiteX11" fmla="*/ 3002877 w 3801861"/>
              <a:gd name="connsiteY11" fmla="*/ 2113935 h 3846207"/>
              <a:gd name="connsiteX12" fmla="*/ 814957 w 3801861"/>
              <a:gd name="connsiteY12" fmla="*/ 685709 h 3846207"/>
              <a:gd name="connsiteX13" fmla="*/ 1103543 w 3801861"/>
              <a:gd name="connsiteY13" fmla="*/ 685709 h 3846207"/>
              <a:gd name="connsiteX14" fmla="*/ 513100 w 3801861"/>
              <a:gd name="connsiteY14" fmla="*/ 2322344 h 3846207"/>
              <a:gd name="connsiteX15" fmla="*/ 224515 w 3801861"/>
              <a:gd name="connsiteY15" fmla="*/ 2322344 h 3846207"/>
              <a:gd name="connsiteX16" fmla="*/ 2152597 w 3801861"/>
              <a:gd name="connsiteY16" fmla="*/ 685564 h 3846207"/>
              <a:gd name="connsiteX17" fmla="*/ 2441183 w 3801861"/>
              <a:gd name="connsiteY17" fmla="*/ 685564 h 3846207"/>
              <a:gd name="connsiteX18" fmla="*/ 1414466 w 3801861"/>
              <a:gd name="connsiteY18" fmla="*/ 3531500 h 3846207"/>
              <a:gd name="connsiteX19" fmla="*/ 1125569 w 3801861"/>
              <a:gd name="connsiteY19" fmla="*/ 3532363 h 3846207"/>
              <a:gd name="connsiteX20" fmla="*/ 1594584 w 3801861"/>
              <a:gd name="connsiteY20" fmla="*/ 406402 h 3846207"/>
              <a:gd name="connsiteX21" fmla="*/ 1883170 w 3801861"/>
              <a:gd name="connsiteY21" fmla="*/ 406402 h 3846207"/>
              <a:gd name="connsiteX22" fmla="*/ 1778805 w 3801861"/>
              <a:gd name="connsiteY22" fmla="*/ 695692 h 3846207"/>
              <a:gd name="connsiteX23" fmla="*/ 1779337 w 3801861"/>
              <a:gd name="connsiteY23" fmla="*/ 695692 h 3846207"/>
              <a:gd name="connsiteX24" fmla="*/ 680132 w 3801861"/>
              <a:gd name="connsiteY24" fmla="*/ 3742555 h 3846207"/>
              <a:gd name="connsiteX25" fmla="*/ 391235 w 3801861"/>
              <a:gd name="connsiteY25" fmla="*/ 3743418 h 3846207"/>
              <a:gd name="connsiteX26" fmla="*/ 1428027 w 3801861"/>
              <a:gd name="connsiteY26" fmla="*/ 869560 h 3846207"/>
              <a:gd name="connsiteX27" fmla="*/ 1427493 w 3801861"/>
              <a:gd name="connsiteY27" fmla="*/ 869561 h 3846207"/>
              <a:gd name="connsiteX28" fmla="*/ 3290048 w 3801861"/>
              <a:gd name="connsiteY28" fmla="*/ 381325 h 3846207"/>
              <a:gd name="connsiteX29" fmla="*/ 3578634 w 3801861"/>
              <a:gd name="connsiteY29" fmla="*/ 381325 h 3846207"/>
              <a:gd name="connsiteX30" fmla="*/ 2616998 w 3801861"/>
              <a:gd name="connsiteY30" fmla="*/ 3046863 h 3846207"/>
              <a:gd name="connsiteX31" fmla="*/ 2328101 w 3801861"/>
              <a:gd name="connsiteY31" fmla="*/ 3047726 h 3846207"/>
              <a:gd name="connsiteX32" fmla="*/ 1962856 w 3801861"/>
              <a:gd name="connsiteY32" fmla="*/ 313699 h 3846207"/>
              <a:gd name="connsiteX33" fmla="*/ 2251441 w 3801861"/>
              <a:gd name="connsiteY33" fmla="*/ 313699 h 3846207"/>
              <a:gd name="connsiteX34" fmla="*/ 1265408 w 3801861"/>
              <a:gd name="connsiteY34" fmla="*/ 3046863 h 3846207"/>
              <a:gd name="connsiteX35" fmla="*/ 976511 w 3801861"/>
              <a:gd name="connsiteY35" fmla="*/ 3047726 h 3846207"/>
              <a:gd name="connsiteX36" fmla="*/ 1400233 w 3801861"/>
              <a:gd name="connsiteY36" fmla="*/ 1 h 3846207"/>
              <a:gd name="connsiteX37" fmla="*/ 1688819 w 3801861"/>
              <a:gd name="connsiteY37" fmla="*/ 1 h 3846207"/>
              <a:gd name="connsiteX38" fmla="*/ 589614 w 3801861"/>
              <a:gd name="connsiteY38" fmla="*/ 3046863 h 3846207"/>
              <a:gd name="connsiteX39" fmla="*/ 300717 w 3801861"/>
              <a:gd name="connsiteY39" fmla="*/ 3047726 h 3846207"/>
              <a:gd name="connsiteX40" fmla="*/ 2751822 w 3801861"/>
              <a:gd name="connsiteY40" fmla="*/ 0 h 3846207"/>
              <a:gd name="connsiteX41" fmla="*/ 3040408 w 3801861"/>
              <a:gd name="connsiteY41" fmla="*/ 0 h 3846207"/>
              <a:gd name="connsiteX42" fmla="*/ 2019976 w 3801861"/>
              <a:gd name="connsiteY42" fmla="*/ 2828515 h 3846207"/>
              <a:gd name="connsiteX43" fmla="*/ 2020557 w 3801861"/>
              <a:gd name="connsiteY43" fmla="*/ 2828515 h 3846207"/>
              <a:gd name="connsiteX44" fmla="*/ 1877951 w 3801861"/>
              <a:gd name="connsiteY44" fmla="*/ 3223803 h 3846207"/>
              <a:gd name="connsiteX45" fmla="*/ 1878406 w 3801861"/>
              <a:gd name="connsiteY45" fmla="*/ 3223803 h 3846207"/>
              <a:gd name="connsiteX46" fmla="*/ 1711626 w 3801861"/>
              <a:gd name="connsiteY46" fmla="*/ 3686099 h 3846207"/>
              <a:gd name="connsiteX47" fmla="*/ 1422729 w 3801861"/>
              <a:gd name="connsiteY47" fmla="*/ 3686962 h 3846207"/>
              <a:gd name="connsiteX48" fmla="*/ 1565335 w 3801861"/>
              <a:gd name="connsiteY48" fmla="*/ 3291673 h 3846207"/>
              <a:gd name="connsiteX49" fmla="*/ 1564880 w 3801861"/>
              <a:gd name="connsiteY49" fmla="*/ 3291674 h 3846207"/>
              <a:gd name="connsiteX50" fmla="*/ 1652888 w 3801861"/>
              <a:gd name="connsiteY50" fmla="*/ 3047724 h 3846207"/>
              <a:gd name="connsiteX51" fmla="*/ 1652306 w 3801861"/>
              <a:gd name="connsiteY51" fmla="*/ 3047726 h 384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01861" h="3846207">
                <a:moveTo>
                  <a:pt x="2715847" y="999408"/>
                </a:moveTo>
                <a:lnTo>
                  <a:pt x="3004433" y="999408"/>
                </a:lnTo>
                <a:lnTo>
                  <a:pt x="1977716" y="3845344"/>
                </a:lnTo>
                <a:lnTo>
                  <a:pt x="1688819" y="3846207"/>
                </a:lnTo>
                <a:close/>
                <a:moveTo>
                  <a:pt x="375075" y="968397"/>
                </a:moveTo>
                <a:lnTo>
                  <a:pt x="663661" y="968397"/>
                </a:lnTo>
                <a:lnTo>
                  <a:pt x="288586" y="2008061"/>
                </a:lnTo>
                <a:lnTo>
                  <a:pt x="0" y="2008061"/>
                </a:lnTo>
                <a:close/>
                <a:moveTo>
                  <a:pt x="3513275" y="699169"/>
                </a:moveTo>
                <a:lnTo>
                  <a:pt x="3801861" y="699169"/>
                </a:lnTo>
                <a:lnTo>
                  <a:pt x="3291462" y="2113935"/>
                </a:lnTo>
                <a:lnTo>
                  <a:pt x="3002877" y="2113935"/>
                </a:lnTo>
                <a:close/>
                <a:moveTo>
                  <a:pt x="814957" y="685709"/>
                </a:moveTo>
                <a:lnTo>
                  <a:pt x="1103543" y="685709"/>
                </a:lnTo>
                <a:lnTo>
                  <a:pt x="513100" y="2322344"/>
                </a:lnTo>
                <a:lnTo>
                  <a:pt x="224515" y="2322344"/>
                </a:lnTo>
                <a:close/>
                <a:moveTo>
                  <a:pt x="2152597" y="685564"/>
                </a:moveTo>
                <a:lnTo>
                  <a:pt x="2441183" y="685564"/>
                </a:lnTo>
                <a:lnTo>
                  <a:pt x="1414466" y="3531500"/>
                </a:lnTo>
                <a:lnTo>
                  <a:pt x="1125569" y="3532363"/>
                </a:lnTo>
                <a:close/>
                <a:moveTo>
                  <a:pt x="1594584" y="406402"/>
                </a:moveTo>
                <a:lnTo>
                  <a:pt x="1883170" y="406402"/>
                </a:lnTo>
                <a:lnTo>
                  <a:pt x="1778805" y="695692"/>
                </a:lnTo>
                <a:lnTo>
                  <a:pt x="1779337" y="695692"/>
                </a:lnTo>
                <a:lnTo>
                  <a:pt x="680132" y="3742555"/>
                </a:lnTo>
                <a:lnTo>
                  <a:pt x="391235" y="3743418"/>
                </a:lnTo>
                <a:lnTo>
                  <a:pt x="1428027" y="869560"/>
                </a:lnTo>
                <a:lnTo>
                  <a:pt x="1427493" y="869561"/>
                </a:lnTo>
                <a:close/>
                <a:moveTo>
                  <a:pt x="3290048" y="381325"/>
                </a:moveTo>
                <a:lnTo>
                  <a:pt x="3578634" y="381325"/>
                </a:lnTo>
                <a:lnTo>
                  <a:pt x="2616998" y="3046863"/>
                </a:lnTo>
                <a:lnTo>
                  <a:pt x="2328101" y="3047726"/>
                </a:lnTo>
                <a:close/>
                <a:moveTo>
                  <a:pt x="1962856" y="313699"/>
                </a:moveTo>
                <a:lnTo>
                  <a:pt x="2251441" y="313699"/>
                </a:lnTo>
                <a:lnTo>
                  <a:pt x="1265408" y="3046863"/>
                </a:lnTo>
                <a:lnTo>
                  <a:pt x="976511" y="3047726"/>
                </a:lnTo>
                <a:close/>
                <a:moveTo>
                  <a:pt x="1400233" y="1"/>
                </a:moveTo>
                <a:lnTo>
                  <a:pt x="1688819" y="1"/>
                </a:lnTo>
                <a:lnTo>
                  <a:pt x="589614" y="3046863"/>
                </a:lnTo>
                <a:lnTo>
                  <a:pt x="300717" y="3047726"/>
                </a:lnTo>
                <a:close/>
                <a:moveTo>
                  <a:pt x="2751822" y="0"/>
                </a:moveTo>
                <a:lnTo>
                  <a:pt x="3040408" y="0"/>
                </a:lnTo>
                <a:lnTo>
                  <a:pt x="2019976" y="2828515"/>
                </a:lnTo>
                <a:lnTo>
                  <a:pt x="2020557" y="2828515"/>
                </a:lnTo>
                <a:lnTo>
                  <a:pt x="1877951" y="3223803"/>
                </a:lnTo>
                <a:lnTo>
                  <a:pt x="1878406" y="3223803"/>
                </a:lnTo>
                <a:lnTo>
                  <a:pt x="1711626" y="3686099"/>
                </a:lnTo>
                <a:lnTo>
                  <a:pt x="1422729" y="3686962"/>
                </a:lnTo>
                <a:lnTo>
                  <a:pt x="1565335" y="3291673"/>
                </a:lnTo>
                <a:lnTo>
                  <a:pt x="1564880" y="3291674"/>
                </a:lnTo>
                <a:lnTo>
                  <a:pt x="1652888" y="3047724"/>
                </a:lnTo>
                <a:lnTo>
                  <a:pt x="1652306" y="3047726"/>
                </a:lnTo>
                <a:close/>
              </a:path>
            </a:pathLst>
          </a:custGeom>
          <a:noFill/>
        </p:spPr>
        <p:txBody>
          <a:bodyPr wrap="square">
            <a:noAutofit/>
          </a:bodyPr>
          <a:lstStyle>
            <a:lvl1pPr>
              <a:defRPr sz="1300">
                <a:solidFill>
                  <a:schemeClr val="bg1"/>
                </a:solidFill>
                <a:latin typeface="Lato" panose="020F0502020204030203" pitchFamily="34" charset="0"/>
              </a:defRPr>
            </a:lvl1pPr>
          </a:lstStyle>
          <a:p>
            <a:endParaRPr lang="en-US" dirty="0"/>
          </a:p>
        </p:txBody>
      </p:sp>
      <p:sp>
        <p:nvSpPr>
          <p:cNvPr id="3"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4"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pic>
        <p:nvPicPr>
          <p:cNvPr id="6" name="Immagine 5"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7"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8"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pic>
        <p:nvPicPr>
          <p:cNvPr id="10" name="Immagine 9" descr="Logo_UrbanGreenUP_VERTICALE_colori.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03" y="101602"/>
            <a:ext cx="2250828" cy="1828798"/>
          </a:xfrm>
          <a:prstGeom prst="rect">
            <a:avLst/>
          </a:prstGeom>
        </p:spPr>
      </p:pic>
    </p:spTree>
    <p:extLst>
      <p:ext uri="{BB962C8B-B14F-4D97-AF65-F5344CB8AC3E}">
        <p14:creationId xmlns:p14="http://schemas.microsoft.com/office/powerpoint/2010/main" val="709311630"/>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About Us Section Slide">
    <p:spTree>
      <p:nvGrpSpPr>
        <p:cNvPr id="1" name=""/>
        <p:cNvGrpSpPr/>
        <p:nvPr/>
      </p:nvGrpSpPr>
      <p:grpSpPr>
        <a:xfrm>
          <a:off x="0" y="0"/>
          <a:ext cx="0" cy="0"/>
          <a:chOff x="0" y="0"/>
          <a:chExt cx="0" cy="0"/>
        </a:xfrm>
      </p:grpSpPr>
      <p:sp>
        <p:nvSpPr>
          <p:cNvPr id="10" name="Rettangolo 9"/>
          <p:cNvSpPr/>
          <p:nvPr userDrawn="1"/>
        </p:nvSpPr>
        <p:spPr>
          <a:xfrm>
            <a:off x="0" y="-49382"/>
            <a:ext cx="12192000" cy="6907382"/>
          </a:xfrm>
          <a:prstGeom prst="rect">
            <a:avLst/>
          </a:prstGeom>
          <a:solidFill>
            <a:srgbClr val="409B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96" name="Picture Placeholder 95"/>
          <p:cNvSpPr>
            <a:spLocks noGrp="1"/>
          </p:cNvSpPr>
          <p:nvPr>
            <p:ph type="pic" sz="quarter" idx="13"/>
          </p:nvPr>
        </p:nvSpPr>
        <p:spPr>
          <a:xfrm>
            <a:off x="6716804" y="745067"/>
            <a:ext cx="5069148" cy="5128276"/>
          </a:xfrm>
          <a:custGeom>
            <a:avLst/>
            <a:gdLst>
              <a:gd name="connsiteX0" fmla="*/ 2715847 w 3801861"/>
              <a:gd name="connsiteY0" fmla="*/ 999408 h 3846207"/>
              <a:gd name="connsiteX1" fmla="*/ 3004433 w 3801861"/>
              <a:gd name="connsiteY1" fmla="*/ 999408 h 3846207"/>
              <a:gd name="connsiteX2" fmla="*/ 1977716 w 3801861"/>
              <a:gd name="connsiteY2" fmla="*/ 3845344 h 3846207"/>
              <a:gd name="connsiteX3" fmla="*/ 1688819 w 3801861"/>
              <a:gd name="connsiteY3" fmla="*/ 3846207 h 3846207"/>
              <a:gd name="connsiteX4" fmla="*/ 375075 w 3801861"/>
              <a:gd name="connsiteY4" fmla="*/ 968397 h 3846207"/>
              <a:gd name="connsiteX5" fmla="*/ 663661 w 3801861"/>
              <a:gd name="connsiteY5" fmla="*/ 968397 h 3846207"/>
              <a:gd name="connsiteX6" fmla="*/ 288586 w 3801861"/>
              <a:gd name="connsiteY6" fmla="*/ 2008061 h 3846207"/>
              <a:gd name="connsiteX7" fmla="*/ 0 w 3801861"/>
              <a:gd name="connsiteY7" fmla="*/ 2008061 h 3846207"/>
              <a:gd name="connsiteX8" fmla="*/ 3513275 w 3801861"/>
              <a:gd name="connsiteY8" fmla="*/ 699169 h 3846207"/>
              <a:gd name="connsiteX9" fmla="*/ 3801861 w 3801861"/>
              <a:gd name="connsiteY9" fmla="*/ 699169 h 3846207"/>
              <a:gd name="connsiteX10" fmla="*/ 3291462 w 3801861"/>
              <a:gd name="connsiteY10" fmla="*/ 2113935 h 3846207"/>
              <a:gd name="connsiteX11" fmla="*/ 3002877 w 3801861"/>
              <a:gd name="connsiteY11" fmla="*/ 2113935 h 3846207"/>
              <a:gd name="connsiteX12" fmla="*/ 814957 w 3801861"/>
              <a:gd name="connsiteY12" fmla="*/ 685709 h 3846207"/>
              <a:gd name="connsiteX13" fmla="*/ 1103543 w 3801861"/>
              <a:gd name="connsiteY13" fmla="*/ 685709 h 3846207"/>
              <a:gd name="connsiteX14" fmla="*/ 513100 w 3801861"/>
              <a:gd name="connsiteY14" fmla="*/ 2322344 h 3846207"/>
              <a:gd name="connsiteX15" fmla="*/ 224515 w 3801861"/>
              <a:gd name="connsiteY15" fmla="*/ 2322344 h 3846207"/>
              <a:gd name="connsiteX16" fmla="*/ 2152597 w 3801861"/>
              <a:gd name="connsiteY16" fmla="*/ 685564 h 3846207"/>
              <a:gd name="connsiteX17" fmla="*/ 2441183 w 3801861"/>
              <a:gd name="connsiteY17" fmla="*/ 685564 h 3846207"/>
              <a:gd name="connsiteX18" fmla="*/ 1414466 w 3801861"/>
              <a:gd name="connsiteY18" fmla="*/ 3531500 h 3846207"/>
              <a:gd name="connsiteX19" fmla="*/ 1125569 w 3801861"/>
              <a:gd name="connsiteY19" fmla="*/ 3532363 h 3846207"/>
              <a:gd name="connsiteX20" fmla="*/ 1594584 w 3801861"/>
              <a:gd name="connsiteY20" fmla="*/ 406402 h 3846207"/>
              <a:gd name="connsiteX21" fmla="*/ 1883170 w 3801861"/>
              <a:gd name="connsiteY21" fmla="*/ 406402 h 3846207"/>
              <a:gd name="connsiteX22" fmla="*/ 1778805 w 3801861"/>
              <a:gd name="connsiteY22" fmla="*/ 695692 h 3846207"/>
              <a:gd name="connsiteX23" fmla="*/ 1779337 w 3801861"/>
              <a:gd name="connsiteY23" fmla="*/ 695692 h 3846207"/>
              <a:gd name="connsiteX24" fmla="*/ 680132 w 3801861"/>
              <a:gd name="connsiteY24" fmla="*/ 3742555 h 3846207"/>
              <a:gd name="connsiteX25" fmla="*/ 391235 w 3801861"/>
              <a:gd name="connsiteY25" fmla="*/ 3743418 h 3846207"/>
              <a:gd name="connsiteX26" fmla="*/ 1428027 w 3801861"/>
              <a:gd name="connsiteY26" fmla="*/ 869560 h 3846207"/>
              <a:gd name="connsiteX27" fmla="*/ 1427493 w 3801861"/>
              <a:gd name="connsiteY27" fmla="*/ 869561 h 3846207"/>
              <a:gd name="connsiteX28" fmla="*/ 3290048 w 3801861"/>
              <a:gd name="connsiteY28" fmla="*/ 381325 h 3846207"/>
              <a:gd name="connsiteX29" fmla="*/ 3578634 w 3801861"/>
              <a:gd name="connsiteY29" fmla="*/ 381325 h 3846207"/>
              <a:gd name="connsiteX30" fmla="*/ 2616998 w 3801861"/>
              <a:gd name="connsiteY30" fmla="*/ 3046863 h 3846207"/>
              <a:gd name="connsiteX31" fmla="*/ 2328101 w 3801861"/>
              <a:gd name="connsiteY31" fmla="*/ 3047726 h 3846207"/>
              <a:gd name="connsiteX32" fmla="*/ 1962856 w 3801861"/>
              <a:gd name="connsiteY32" fmla="*/ 313699 h 3846207"/>
              <a:gd name="connsiteX33" fmla="*/ 2251441 w 3801861"/>
              <a:gd name="connsiteY33" fmla="*/ 313699 h 3846207"/>
              <a:gd name="connsiteX34" fmla="*/ 1265408 w 3801861"/>
              <a:gd name="connsiteY34" fmla="*/ 3046863 h 3846207"/>
              <a:gd name="connsiteX35" fmla="*/ 976511 w 3801861"/>
              <a:gd name="connsiteY35" fmla="*/ 3047726 h 3846207"/>
              <a:gd name="connsiteX36" fmla="*/ 1400233 w 3801861"/>
              <a:gd name="connsiteY36" fmla="*/ 1 h 3846207"/>
              <a:gd name="connsiteX37" fmla="*/ 1688819 w 3801861"/>
              <a:gd name="connsiteY37" fmla="*/ 1 h 3846207"/>
              <a:gd name="connsiteX38" fmla="*/ 589614 w 3801861"/>
              <a:gd name="connsiteY38" fmla="*/ 3046863 h 3846207"/>
              <a:gd name="connsiteX39" fmla="*/ 300717 w 3801861"/>
              <a:gd name="connsiteY39" fmla="*/ 3047726 h 3846207"/>
              <a:gd name="connsiteX40" fmla="*/ 2751822 w 3801861"/>
              <a:gd name="connsiteY40" fmla="*/ 0 h 3846207"/>
              <a:gd name="connsiteX41" fmla="*/ 3040408 w 3801861"/>
              <a:gd name="connsiteY41" fmla="*/ 0 h 3846207"/>
              <a:gd name="connsiteX42" fmla="*/ 2019976 w 3801861"/>
              <a:gd name="connsiteY42" fmla="*/ 2828515 h 3846207"/>
              <a:gd name="connsiteX43" fmla="*/ 2020557 w 3801861"/>
              <a:gd name="connsiteY43" fmla="*/ 2828515 h 3846207"/>
              <a:gd name="connsiteX44" fmla="*/ 1877951 w 3801861"/>
              <a:gd name="connsiteY44" fmla="*/ 3223803 h 3846207"/>
              <a:gd name="connsiteX45" fmla="*/ 1878406 w 3801861"/>
              <a:gd name="connsiteY45" fmla="*/ 3223803 h 3846207"/>
              <a:gd name="connsiteX46" fmla="*/ 1711626 w 3801861"/>
              <a:gd name="connsiteY46" fmla="*/ 3686099 h 3846207"/>
              <a:gd name="connsiteX47" fmla="*/ 1422729 w 3801861"/>
              <a:gd name="connsiteY47" fmla="*/ 3686962 h 3846207"/>
              <a:gd name="connsiteX48" fmla="*/ 1565335 w 3801861"/>
              <a:gd name="connsiteY48" fmla="*/ 3291673 h 3846207"/>
              <a:gd name="connsiteX49" fmla="*/ 1564880 w 3801861"/>
              <a:gd name="connsiteY49" fmla="*/ 3291674 h 3846207"/>
              <a:gd name="connsiteX50" fmla="*/ 1652888 w 3801861"/>
              <a:gd name="connsiteY50" fmla="*/ 3047724 h 3846207"/>
              <a:gd name="connsiteX51" fmla="*/ 1652306 w 3801861"/>
              <a:gd name="connsiteY51" fmla="*/ 3047726 h 384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01861" h="3846207">
                <a:moveTo>
                  <a:pt x="2715847" y="999408"/>
                </a:moveTo>
                <a:lnTo>
                  <a:pt x="3004433" y="999408"/>
                </a:lnTo>
                <a:lnTo>
                  <a:pt x="1977716" y="3845344"/>
                </a:lnTo>
                <a:lnTo>
                  <a:pt x="1688819" y="3846207"/>
                </a:lnTo>
                <a:close/>
                <a:moveTo>
                  <a:pt x="375075" y="968397"/>
                </a:moveTo>
                <a:lnTo>
                  <a:pt x="663661" y="968397"/>
                </a:lnTo>
                <a:lnTo>
                  <a:pt x="288586" y="2008061"/>
                </a:lnTo>
                <a:lnTo>
                  <a:pt x="0" y="2008061"/>
                </a:lnTo>
                <a:close/>
                <a:moveTo>
                  <a:pt x="3513275" y="699169"/>
                </a:moveTo>
                <a:lnTo>
                  <a:pt x="3801861" y="699169"/>
                </a:lnTo>
                <a:lnTo>
                  <a:pt x="3291462" y="2113935"/>
                </a:lnTo>
                <a:lnTo>
                  <a:pt x="3002877" y="2113935"/>
                </a:lnTo>
                <a:close/>
                <a:moveTo>
                  <a:pt x="814957" y="685709"/>
                </a:moveTo>
                <a:lnTo>
                  <a:pt x="1103543" y="685709"/>
                </a:lnTo>
                <a:lnTo>
                  <a:pt x="513100" y="2322344"/>
                </a:lnTo>
                <a:lnTo>
                  <a:pt x="224515" y="2322344"/>
                </a:lnTo>
                <a:close/>
                <a:moveTo>
                  <a:pt x="2152597" y="685564"/>
                </a:moveTo>
                <a:lnTo>
                  <a:pt x="2441183" y="685564"/>
                </a:lnTo>
                <a:lnTo>
                  <a:pt x="1414466" y="3531500"/>
                </a:lnTo>
                <a:lnTo>
                  <a:pt x="1125569" y="3532363"/>
                </a:lnTo>
                <a:close/>
                <a:moveTo>
                  <a:pt x="1594584" y="406402"/>
                </a:moveTo>
                <a:lnTo>
                  <a:pt x="1883170" y="406402"/>
                </a:lnTo>
                <a:lnTo>
                  <a:pt x="1778805" y="695692"/>
                </a:lnTo>
                <a:lnTo>
                  <a:pt x="1779337" y="695692"/>
                </a:lnTo>
                <a:lnTo>
                  <a:pt x="680132" y="3742555"/>
                </a:lnTo>
                <a:lnTo>
                  <a:pt x="391235" y="3743418"/>
                </a:lnTo>
                <a:lnTo>
                  <a:pt x="1428027" y="869560"/>
                </a:lnTo>
                <a:lnTo>
                  <a:pt x="1427493" y="869561"/>
                </a:lnTo>
                <a:close/>
                <a:moveTo>
                  <a:pt x="3290048" y="381325"/>
                </a:moveTo>
                <a:lnTo>
                  <a:pt x="3578634" y="381325"/>
                </a:lnTo>
                <a:lnTo>
                  <a:pt x="2616998" y="3046863"/>
                </a:lnTo>
                <a:lnTo>
                  <a:pt x="2328101" y="3047726"/>
                </a:lnTo>
                <a:close/>
                <a:moveTo>
                  <a:pt x="1962856" y="313699"/>
                </a:moveTo>
                <a:lnTo>
                  <a:pt x="2251441" y="313699"/>
                </a:lnTo>
                <a:lnTo>
                  <a:pt x="1265408" y="3046863"/>
                </a:lnTo>
                <a:lnTo>
                  <a:pt x="976511" y="3047726"/>
                </a:lnTo>
                <a:close/>
                <a:moveTo>
                  <a:pt x="1400233" y="1"/>
                </a:moveTo>
                <a:lnTo>
                  <a:pt x="1688819" y="1"/>
                </a:lnTo>
                <a:lnTo>
                  <a:pt x="589614" y="3046863"/>
                </a:lnTo>
                <a:lnTo>
                  <a:pt x="300717" y="3047726"/>
                </a:lnTo>
                <a:close/>
                <a:moveTo>
                  <a:pt x="2751822" y="0"/>
                </a:moveTo>
                <a:lnTo>
                  <a:pt x="3040408" y="0"/>
                </a:lnTo>
                <a:lnTo>
                  <a:pt x="2019976" y="2828515"/>
                </a:lnTo>
                <a:lnTo>
                  <a:pt x="2020557" y="2828515"/>
                </a:lnTo>
                <a:lnTo>
                  <a:pt x="1877951" y="3223803"/>
                </a:lnTo>
                <a:lnTo>
                  <a:pt x="1878406" y="3223803"/>
                </a:lnTo>
                <a:lnTo>
                  <a:pt x="1711626" y="3686099"/>
                </a:lnTo>
                <a:lnTo>
                  <a:pt x="1422729" y="3686962"/>
                </a:lnTo>
                <a:lnTo>
                  <a:pt x="1565335" y="3291673"/>
                </a:lnTo>
                <a:lnTo>
                  <a:pt x="1564880" y="3291674"/>
                </a:lnTo>
                <a:lnTo>
                  <a:pt x="1652888" y="3047724"/>
                </a:lnTo>
                <a:lnTo>
                  <a:pt x="1652306" y="3047726"/>
                </a:lnTo>
                <a:close/>
              </a:path>
            </a:pathLst>
          </a:custGeom>
          <a:noFill/>
        </p:spPr>
        <p:txBody>
          <a:bodyPr wrap="square">
            <a:noAutofit/>
          </a:bodyPr>
          <a:lstStyle>
            <a:lvl1pPr>
              <a:defRPr sz="1300">
                <a:solidFill>
                  <a:schemeClr val="bg1"/>
                </a:solidFill>
                <a:latin typeface="Lato" panose="020F0502020204030203" pitchFamily="34" charset="0"/>
              </a:defRPr>
            </a:lvl1pPr>
          </a:lstStyle>
          <a:p>
            <a:endParaRPr lang="en-US" dirty="0"/>
          </a:p>
        </p:txBody>
      </p:sp>
      <p:sp>
        <p:nvSpPr>
          <p:cNvPr id="3"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4"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rgbClr val="FFFFFF"/>
                </a:solidFill>
                <a:latin typeface="Lato" panose="020F0502020204030203" pitchFamily="34" charset="0"/>
              </a:rPr>
              <a:pPr algn="r"/>
              <a:t>‹#›</a:t>
            </a:fld>
            <a:endParaRPr lang="en-US" sz="867" dirty="0">
              <a:solidFill>
                <a:srgbClr val="FFFFFF"/>
              </a:solidFill>
              <a:latin typeface="Lato" panose="020F0502020204030203" pitchFamily="34" charset="0"/>
            </a:endParaRPr>
          </a:p>
        </p:txBody>
      </p:sp>
      <p:pic>
        <p:nvPicPr>
          <p:cNvPr id="6" name="Immagine 5"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7"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8"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2564588496"/>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bout Us Section Slide">
    <p:spTree>
      <p:nvGrpSpPr>
        <p:cNvPr id="1" name=""/>
        <p:cNvGrpSpPr/>
        <p:nvPr/>
      </p:nvGrpSpPr>
      <p:grpSpPr>
        <a:xfrm>
          <a:off x="0" y="0"/>
          <a:ext cx="0" cy="0"/>
          <a:chOff x="0" y="0"/>
          <a:chExt cx="0" cy="0"/>
        </a:xfrm>
      </p:grpSpPr>
      <p:sp>
        <p:nvSpPr>
          <p:cNvPr id="11" name="Rettangolo 10"/>
          <p:cNvSpPr/>
          <p:nvPr userDrawn="1"/>
        </p:nvSpPr>
        <p:spPr>
          <a:xfrm>
            <a:off x="0" y="-49382"/>
            <a:ext cx="12192000" cy="6907382"/>
          </a:xfrm>
          <a:prstGeom prst="rect">
            <a:avLst/>
          </a:prstGeom>
          <a:solidFill>
            <a:srgbClr val="2887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96" name="Picture Placeholder 95"/>
          <p:cNvSpPr>
            <a:spLocks noGrp="1"/>
          </p:cNvSpPr>
          <p:nvPr>
            <p:ph type="pic" sz="quarter" idx="13"/>
          </p:nvPr>
        </p:nvSpPr>
        <p:spPr>
          <a:xfrm>
            <a:off x="6716804" y="745067"/>
            <a:ext cx="5069148" cy="5128276"/>
          </a:xfrm>
          <a:custGeom>
            <a:avLst/>
            <a:gdLst>
              <a:gd name="connsiteX0" fmla="*/ 2715847 w 3801861"/>
              <a:gd name="connsiteY0" fmla="*/ 999408 h 3846207"/>
              <a:gd name="connsiteX1" fmla="*/ 3004433 w 3801861"/>
              <a:gd name="connsiteY1" fmla="*/ 999408 h 3846207"/>
              <a:gd name="connsiteX2" fmla="*/ 1977716 w 3801861"/>
              <a:gd name="connsiteY2" fmla="*/ 3845344 h 3846207"/>
              <a:gd name="connsiteX3" fmla="*/ 1688819 w 3801861"/>
              <a:gd name="connsiteY3" fmla="*/ 3846207 h 3846207"/>
              <a:gd name="connsiteX4" fmla="*/ 375075 w 3801861"/>
              <a:gd name="connsiteY4" fmla="*/ 968397 h 3846207"/>
              <a:gd name="connsiteX5" fmla="*/ 663661 w 3801861"/>
              <a:gd name="connsiteY5" fmla="*/ 968397 h 3846207"/>
              <a:gd name="connsiteX6" fmla="*/ 288586 w 3801861"/>
              <a:gd name="connsiteY6" fmla="*/ 2008061 h 3846207"/>
              <a:gd name="connsiteX7" fmla="*/ 0 w 3801861"/>
              <a:gd name="connsiteY7" fmla="*/ 2008061 h 3846207"/>
              <a:gd name="connsiteX8" fmla="*/ 3513275 w 3801861"/>
              <a:gd name="connsiteY8" fmla="*/ 699169 h 3846207"/>
              <a:gd name="connsiteX9" fmla="*/ 3801861 w 3801861"/>
              <a:gd name="connsiteY9" fmla="*/ 699169 h 3846207"/>
              <a:gd name="connsiteX10" fmla="*/ 3291462 w 3801861"/>
              <a:gd name="connsiteY10" fmla="*/ 2113935 h 3846207"/>
              <a:gd name="connsiteX11" fmla="*/ 3002877 w 3801861"/>
              <a:gd name="connsiteY11" fmla="*/ 2113935 h 3846207"/>
              <a:gd name="connsiteX12" fmla="*/ 814957 w 3801861"/>
              <a:gd name="connsiteY12" fmla="*/ 685709 h 3846207"/>
              <a:gd name="connsiteX13" fmla="*/ 1103543 w 3801861"/>
              <a:gd name="connsiteY13" fmla="*/ 685709 h 3846207"/>
              <a:gd name="connsiteX14" fmla="*/ 513100 w 3801861"/>
              <a:gd name="connsiteY14" fmla="*/ 2322344 h 3846207"/>
              <a:gd name="connsiteX15" fmla="*/ 224515 w 3801861"/>
              <a:gd name="connsiteY15" fmla="*/ 2322344 h 3846207"/>
              <a:gd name="connsiteX16" fmla="*/ 2152597 w 3801861"/>
              <a:gd name="connsiteY16" fmla="*/ 685564 h 3846207"/>
              <a:gd name="connsiteX17" fmla="*/ 2441183 w 3801861"/>
              <a:gd name="connsiteY17" fmla="*/ 685564 h 3846207"/>
              <a:gd name="connsiteX18" fmla="*/ 1414466 w 3801861"/>
              <a:gd name="connsiteY18" fmla="*/ 3531500 h 3846207"/>
              <a:gd name="connsiteX19" fmla="*/ 1125569 w 3801861"/>
              <a:gd name="connsiteY19" fmla="*/ 3532363 h 3846207"/>
              <a:gd name="connsiteX20" fmla="*/ 1594584 w 3801861"/>
              <a:gd name="connsiteY20" fmla="*/ 406402 h 3846207"/>
              <a:gd name="connsiteX21" fmla="*/ 1883170 w 3801861"/>
              <a:gd name="connsiteY21" fmla="*/ 406402 h 3846207"/>
              <a:gd name="connsiteX22" fmla="*/ 1778805 w 3801861"/>
              <a:gd name="connsiteY22" fmla="*/ 695692 h 3846207"/>
              <a:gd name="connsiteX23" fmla="*/ 1779337 w 3801861"/>
              <a:gd name="connsiteY23" fmla="*/ 695692 h 3846207"/>
              <a:gd name="connsiteX24" fmla="*/ 680132 w 3801861"/>
              <a:gd name="connsiteY24" fmla="*/ 3742555 h 3846207"/>
              <a:gd name="connsiteX25" fmla="*/ 391235 w 3801861"/>
              <a:gd name="connsiteY25" fmla="*/ 3743418 h 3846207"/>
              <a:gd name="connsiteX26" fmla="*/ 1428027 w 3801861"/>
              <a:gd name="connsiteY26" fmla="*/ 869560 h 3846207"/>
              <a:gd name="connsiteX27" fmla="*/ 1427493 w 3801861"/>
              <a:gd name="connsiteY27" fmla="*/ 869561 h 3846207"/>
              <a:gd name="connsiteX28" fmla="*/ 3290048 w 3801861"/>
              <a:gd name="connsiteY28" fmla="*/ 381325 h 3846207"/>
              <a:gd name="connsiteX29" fmla="*/ 3578634 w 3801861"/>
              <a:gd name="connsiteY29" fmla="*/ 381325 h 3846207"/>
              <a:gd name="connsiteX30" fmla="*/ 2616998 w 3801861"/>
              <a:gd name="connsiteY30" fmla="*/ 3046863 h 3846207"/>
              <a:gd name="connsiteX31" fmla="*/ 2328101 w 3801861"/>
              <a:gd name="connsiteY31" fmla="*/ 3047726 h 3846207"/>
              <a:gd name="connsiteX32" fmla="*/ 1962856 w 3801861"/>
              <a:gd name="connsiteY32" fmla="*/ 313699 h 3846207"/>
              <a:gd name="connsiteX33" fmla="*/ 2251441 w 3801861"/>
              <a:gd name="connsiteY33" fmla="*/ 313699 h 3846207"/>
              <a:gd name="connsiteX34" fmla="*/ 1265408 w 3801861"/>
              <a:gd name="connsiteY34" fmla="*/ 3046863 h 3846207"/>
              <a:gd name="connsiteX35" fmla="*/ 976511 w 3801861"/>
              <a:gd name="connsiteY35" fmla="*/ 3047726 h 3846207"/>
              <a:gd name="connsiteX36" fmla="*/ 1400233 w 3801861"/>
              <a:gd name="connsiteY36" fmla="*/ 1 h 3846207"/>
              <a:gd name="connsiteX37" fmla="*/ 1688819 w 3801861"/>
              <a:gd name="connsiteY37" fmla="*/ 1 h 3846207"/>
              <a:gd name="connsiteX38" fmla="*/ 589614 w 3801861"/>
              <a:gd name="connsiteY38" fmla="*/ 3046863 h 3846207"/>
              <a:gd name="connsiteX39" fmla="*/ 300717 w 3801861"/>
              <a:gd name="connsiteY39" fmla="*/ 3047726 h 3846207"/>
              <a:gd name="connsiteX40" fmla="*/ 2751822 w 3801861"/>
              <a:gd name="connsiteY40" fmla="*/ 0 h 3846207"/>
              <a:gd name="connsiteX41" fmla="*/ 3040408 w 3801861"/>
              <a:gd name="connsiteY41" fmla="*/ 0 h 3846207"/>
              <a:gd name="connsiteX42" fmla="*/ 2019976 w 3801861"/>
              <a:gd name="connsiteY42" fmla="*/ 2828515 h 3846207"/>
              <a:gd name="connsiteX43" fmla="*/ 2020557 w 3801861"/>
              <a:gd name="connsiteY43" fmla="*/ 2828515 h 3846207"/>
              <a:gd name="connsiteX44" fmla="*/ 1877951 w 3801861"/>
              <a:gd name="connsiteY44" fmla="*/ 3223803 h 3846207"/>
              <a:gd name="connsiteX45" fmla="*/ 1878406 w 3801861"/>
              <a:gd name="connsiteY45" fmla="*/ 3223803 h 3846207"/>
              <a:gd name="connsiteX46" fmla="*/ 1711626 w 3801861"/>
              <a:gd name="connsiteY46" fmla="*/ 3686099 h 3846207"/>
              <a:gd name="connsiteX47" fmla="*/ 1422729 w 3801861"/>
              <a:gd name="connsiteY47" fmla="*/ 3686962 h 3846207"/>
              <a:gd name="connsiteX48" fmla="*/ 1565335 w 3801861"/>
              <a:gd name="connsiteY48" fmla="*/ 3291673 h 3846207"/>
              <a:gd name="connsiteX49" fmla="*/ 1564880 w 3801861"/>
              <a:gd name="connsiteY49" fmla="*/ 3291674 h 3846207"/>
              <a:gd name="connsiteX50" fmla="*/ 1652888 w 3801861"/>
              <a:gd name="connsiteY50" fmla="*/ 3047724 h 3846207"/>
              <a:gd name="connsiteX51" fmla="*/ 1652306 w 3801861"/>
              <a:gd name="connsiteY51" fmla="*/ 3047726 h 384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01861" h="3846207">
                <a:moveTo>
                  <a:pt x="2715847" y="999408"/>
                </a:moveTo>
                <a:lnTo>
                  <a:pt x="3004433" y="999408"/>
                </a:lnTo>
                <a:lnTo>
                  <a:pt x="1977716" y="3845344"/>
                </a:lnTo>
                <a:lnTo>
                  <a:pt x="1688819" y="3846207"/>
                </a:lnTo>
                <a:close/>
                <a:moveTo>
                  <a:pt x="375075" y="968397"/>
                </a:moveTo>
                <a:lnTo>
                  <a:pt x="663661" y="968397"/>
                </a:lnTo>
                <a:lnTo>
                  <a:pt x="288586" y="2008061"/>
                </a:lnTo>
                <a:lnTo>
                  <a:pt x="0" y="2008061"/>
                </a:lnTo>
                <a:close/>
                <a:moveTo>
                  <a:pt x="3513275" y="699169"/>
                </a:moveTo>
                <a:lnTo>
                  <a:pt x="3801861" y="699169"/>
                </a:lnTo>
                <a:lnTo>
                  <a:pt x="3291462" y="2113935"/>
                </a:lnTo>
                <a:lnTo>
                  <a:pt x="3002877" y="2113935"/>
                </a:lnTo>
                <a:close/>
                <a:moveTo>
                  <a:pt x="814957" y="685709"/>
                </a:moveTo>
                <a:lnTo>
                  <a:pt x="1103543" y="685709"/>
                </a:lnTo>
                <a:lnTo>
                  <a:pt x="513100" y="2322344"/>
                </a:lnTo>
                <a:lnTo>
                  <a:pt x="224515" y="2322344"/>
                </a:lnTo>
                <a:close/>
                <a:moveTo>
                  <a:pt x="2152597" y="685564"/>
                </a:moveTo>
                <a:lnTo>
                  <a:pt x="2441183" y="685564"/>
                </a:lnTo>
                <a:lnTo>
                  <a:pt x="1414466" y="3531500"/>
                </a:lnTo>
                <a:lnTo>
                  <a:pt x="1125569" y="3532363"/>
                </a:lnTo>
                <a:close/>
                <a:moveTo>
                  <a:pt x="1594584" y="406402"/>
                </a:moveTo>
                <a:lnTo>
                  <a:pt x="1883170" y="406402"/>
                </a:lnTo>
                <a:lnTo>
                  <a:pt x="1778805" y="695692"/>
                </a:lnTo>
                <a:lnTo>
                  <a:pt x="1779337" y="695692"/>
                </a:lnTo>
                <a:lnTo>
                  <a:pt x="680132" y="3742555"/>
                </a:lnTo>
                <a:lnTo>
                  <a:pt x="391235" y="3743418"/>
                </a:lnTo>
                <a:lnTo>
                  <a:pt x="1428027" y="869560"/>
                </a:lnTo>
                <a:lnTo>
                  <a:pt x="1427493" y="869561"/>
                </a:lnTo>
                <a:close/>
                <a:moveTo>
                  <a:pt x="3290048" y="381325"/>
                </a:moveTo>
                <a:lnTo>
                  <a:pt x="3578634" y="381325"/>
                </a:lnTo>
                <a:lnTo>
                  <a:pt x="2616998" y="3046863"/>
                </a:lnTo>
                <a:lnTo>
                  <a:pt x="2328101" y="3047726"/>
                </a:lnTo>
                <a:close/>
                <a:moveTo>
                  <a:pt x="1962856" y="313699"/>
                </a:moveTo>
                <a:lnTo>
                  <a:pt x="2251441" y="313699"/>
                </a:lnTo>
                <a:lnTo>
                  <a:pt x="1265408" y="3046863"/>
                </a:lnTo>
                <a:lnTo>
                  <a:pt x="976511" y="3047726"/>
                </a:lnTo>
                <a:close/>
                <a:moveTo>
                  <a:pt x="1400233" y="1"/>
                </a:moveTo>
                <a:lnTo>
                  <a:pt x="1688819" y="1"/>
                </a:lnTo>
                <a:lnTo>
                  <a:pt x="589614" y="3046863"/>
                </a:lnTo>
                <a:lnTo>
                  <a:pt x="300717" y="3047726"/>
                </a:lnTo>
                <a:close/>
                <a:moveTo>
                  <a:pt x="2751822" y="0"/>
                </a:moveTo>
                <a:lnTo>
                  <a:pt x="3040408" y="0"/>
                </a:lnTo>
                <a:lnTo>
                  <a:pt x="2019976" y="2828515"/>
                </a:lnTo>
                <a:lnTo>
                  <a:pt x="2020557" y="2828515"/>
                </a:lnTo>
                <a:lnTo>
                  <a:pt x="1877951" y="3223803"/>
                </a:lnTo>
                <a:lnTo>
                  <a:pt x="1878406" y="3223803"/>
                </a:lnTo>
                <a:lnTo>
                  <a:pt x="1711626" y="3686099"/>
                </a:lnTo>
                <a:lnTo>
                  <a:pt x="1422729" y="3686962"/>
                </a:lnTo>
                <a:lnTo>
                  <a:pt x="1565335" y="3291673"/>
                </a:lnTo>
                <a:lnTo>
                  <a:pt x="1564880" y="3291674"/>
                </a:lnTo>
                <a:lnTo>
                  <a:pt x="1652888" y="3047724"/>
                </a:lnTo>
                <a:lnTo>
                  <a:pt x="1652306" y="3047726"/>
                </a:lnTo>
                <a:close/>
              </a:path>
            </a:pathLst>
          </a:custGeom>
          <a:noFill/>
        </p:spPr>
        <p:txBody>
          <a:bodyPr wrap="square">
            <a:noAutofit/>
          </a:bodyPr>
          <a:lstStyle>
            <a:lvl1pPr>
              <a:defRPr sz="1300">
                <a:solidFill>
                  <a:schemeClr val="bg1"/>
                </a:solidFill>
                <a:latin typeface="Lato" panose="020F0502020204030203" pitchFamily="34" charset="0"/>
              </a:defRPr>
            </a:lvl1pPr>
          </a:lstStyle>
          <a:p>
            <a:endParaRPr lang="en-US" dirty="0"/>
          </a:p>
        </p:txBody>
      </p:sp>
      <p:sp>
        <p:nvSpPr>
          <p:cNvPr id="3"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4"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bg1"/>
                </a:solidFill>
                <a:latin typeface="Lato" panose="020F0502020204030203" pitchFamily="34" charset="0"/>
              </a:rPr>
              <a:pPr algn="r"/>
              <a:t>‹#›</a:t>
            </a:fld>
            <a:endParaRPr lang="en-US" sz="867" dirty="0">
              <a:solidFill>
                <a:schemeClr val="bg1"/>
              </a:solidFill>
              <a:latin typeface="Lato" panose="020F0502020204030203" pitchFamily="34" charset="0"/>
            </a:endParaRPr>
          </a:p>
        </p:txBody>
      </p:sp>
      <p:pic>
        <p:nvPicPr>
          <p:cNvPr id="6" name="Immagine 5"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7"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8"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4127880355"/>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About Us Section Slide">
    <p:spTree>
      <p:nvGrpSpPr>
        <p:cNvPr id="1" name=""/>
        <p:cNvGrpSpPr/>
        <p:nvPr/>
      </p:nvGrpSpPr>
      <p:grpSpPr>
        <a:xfrm>
          <a:off x="0" y="0"/>
          <a:ext cx="0" cy="0"/>
          <a:chOff x="0" y="0"/>
          <a:chExt cx="0" cy="0"/>
        </a:xfrm>
      </p:grpSpPr>
      <p:sp>
        <p:nvSpPr>
          <p:cNvPr id="9" name="Rettangolo 8"/>
          <p:cNvSpPr/>
          <p:nvPr userDrawn="1"/>
        </p:nvSpPr>
        <p:spPr>
          <a:xfrm>
            <a:off x="0" y="-49382"/>
            <a:ext cx="12192000" cy="6907382"/>
          </a:xfrm>
          <a:prstGeom prst="rect">
            <a:avLst/>
          </a:prstGeom>
          <a:solidFill>
            <a:srgbClr val="AFAC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96" name="Picture Placeholder 95"/>
          <p:cNvSpPr>
            <a:spLocks noGrp="1"/>
          </p:cNvSpPr>
          <p:nvPr>
            <p:ph type="pic" sz="quarter" idx="13"/>
          </p:nvPr>
        </p:nvSpPr>
        <p:spPr>
          <a:xfrm>
            <a:off x="6716804" y="745067"/>
            <a:ext cx="5069148" cy="5128276"/>
          </a:xfrm>
          <a:custGeom>
            <a:avLst/>
            <a:gdLst>
              <a:gd name="connsiteX0" fmla="*/ 2715847 w 3801861"/>
              <a:gd name="connsiteY0" fmla="*/ 999408 h 3846207"/>
              <a:gd name="connsiteX1" fmla="*/ 3004433 w 3801861"/>
              <a:gd name="connsiteY1" fmla="*/ 999408 h 3846207"/>
              <a:gd name="connsiteX2" fmla="*/ 1977716 w 3801861"/>
              <a:gd name="connsiteY2" fmla="*/ 3845344 h 3846207"/>
              <a:gd name="connsiteX3" fmla="*/ 1688819 w 3801861"/>
              <a:gd name="connsiteY3" fmla="*/ 3846207 h 3846207"/>
              <a:gd name="connsiteX4" fmla="*/ 375075 w 3801861"/>
              <a:gd name="connsiteY4" fmla="*/ 968397 h 3846207"/>
              <a:gd name="connsiteX5" fmla="*/ 663661 w 3801861"/>
              <a:gd name="connsiteY5" fmla="*/ 968397 h 3846207"/>
              <a:gd name="connsiteX6" fmla="*/ 288586 w 3801861"/>
              <a:gd name="connsiteY6" fmla="*/ 2008061 h 3846207"/>
              <a:gd name="connsiteX7" fmla="*/ 0 w 3801861"/>
              <a:gd name="connsiteY7" fmla="*/ 2008061 h 3846207"/>
              <a:gd name="connsiteX8" fmla="*/ 3513275 w 3801861"/>
              <a:gd name="connsiteY8" fmla="*/ 699169 h 3846207"/>
              <a:gd name="connsiteX9" fmla="*/ 3801861 w 3801861"/>
              <a:gd name="connsiteY9" fmla="*/ 699169 h 3846207"/>
              <a:gd name="connsiteX10" fmla="*/ 3291462 w 3801861"/>
              <a:gd name="connsiteY10" fmla="*/ 2113935 h 3846207"/>
              <a:gd name="connsiteX11" fmla="*/ 3002877 w 3801861"/>
              <a:gd name="connsiteY11" fmla="*/ 2113935 h 3846207"/>
              <a:gd name="connsiteX12" fmla="*/ 814957 w 3801861"/>
              <a:gd name="connsiteY12" fmla="*/ 685709 h 3846207"/>
              <a:gd name="connsiteX13" fmla="*/ 1103543 w 3801861"/>
              <a:gd name="connsiteY13" fmla="*/ 685709 h 3846207"/>
              <a:gd name="connsiteX14" fmla="*/ 513100 w 3801861"/>
              <a:gd name="connsiteY14" fmla="*/ 2322344 h 3846207"/>
              <a:gd name="connsiteX15" fmla="*/ 224515 w 3801861"/>
              <a:gd name="connsiteY15" fmla="*/ 2322344 h 3846207"/>
              <a:gd name="connsiteX16" fmla="*/ 2152597 w 3801861"/>
              <a:gd name="connsiteY16" fmla="*/ 685564 h 3846207"/>
              <a:gd name="connsiteX17" fmla="*/ 2441183 w 3801861"/>
              <a:gd name="connsiteY17" fmla="*/ 685564 h 3846207"/>
              <a:gd name="connsiteX18" fmla="*/ 1414466 w 3801861"/>
              <a:gd name="connsiteY18" fmla="*/ 3531500 h 3846207"/>
              <a:gd name="connsiteX19" fmla="*/ 1125569 w 3801861"/>
              <a:gd name="connsiteY19" fmla="*/ 3532363 h 3846207"/>
              <a:gd name="connsiteX20" fmla="*/ 1594584 w 3801861"/>
              <a:gd name="connsiteY20" fmla="*/ 406402 h 3846207"/>
              <a:gd name="connsiteX21" fmla="*/ 1883170 w 3801861"/>
              <a:gd name="connsiteY21" fmla="*/ 406402 h 3846207"/>
              <a:gd name="connsiteX22" fmla="*/ 1778805 w 3801861"/>
              <a:gd name="connsiteY22" fmla="*/ 695692 h 3846207"/>
              <a:gd name="connsiteX23" fmla="*/ 1779337 w 3801861"/>
              <a:gd name="connsiteY23" fmla="*/ 695692 h 3846207"/>
              <a:gd name="connsiteX24" fmla="*/ 680132 w 3801861"/>
              <a:gd name="connsiteY24" fmla="*/ 3742555 h 3846207"/>
              <a:gd name="connsiteX25" fmla="*/ 391235 w 3801861"/>
              <a:gd name="connsiteY25" fmla="*/ 3743418 h 3846207"/>
              <a:gd name="connsiteX26" fmla="*/ 1428027 w 3801861"/>
              <a:gd name="connsiteY26" fmla="*/ 869560 h 3846207"/>
              <a:gd name="connsiteX27" fmla="*/ 1427493 w 3801861"/>
              <a:gd name="connsiteY27" fmla="*/ 869561 h 3846207"/>
              <a:gd name="connsiteX28" fmla="*/ 3290048 w 3801861"/>
              <a:gd name="connsiteY28" fmla="*/ 381325 h 3846207"/>
              <a:gd name="connsiteX29" fmla="*/ 3578634 w 3801861"/>
              <a:gd name="connsiteY29" fmla="*/ 381325 h 3846207"/>
              <a:gd name="connsiteX30" fmla="*/ 2616998 w 3801861"/>
              <a:gd name="connsiteY30" fmla="*/ 3046863 h 3846207"/>
              <a:gd name="connsiteX31" fmla="*/ 2328101 w 3801861"/>
              <a:gd name="connsiteY31" fmla="*/ 3047726 h 3846207"/>
              <a:gd name="connsiteX32" fmla="*/ 1962856 w 3801861"/>
              <a:gd name="connsiteY32" fmla="*/ 313699 h 3846207"/>
              <a:gd name="connsiteX33" fmla="*/ 2251441 w 3801861"/>
              <a:gd name="connsiteY33" fmla="*/ 313699 h 3846207"/>
              <a:gd name="connsiteX34" fmla="*/ 1265408 w 3801861"/>
              <a:gd name="connsiteY34" fmla="*/ 3046863 h 3846207"/>
              <a:gd name="connsiteX35" fmla="*/ 976511 w 3801861"/>
              <a:gd name="connsiteY35" fmla="*/ 3047726 h 3846207"/>
              <a:gd name="connsiteX36" fmla="*/ 1400233 w 3801861"/>
              <a:gd name="connsiteY36" fmla="*/ 1 h 3846207"/>
              <a:gd name="connsiteX37" fmla="*/ 1688819 w 3801861"/>
              <a:gd name="connsiteY37" fmla="*/ 1 h 3846207"/>
              <a:gd name="connsiteX38" fmla="*/ 589614 w 3801861"/>
              <a:gd name="connsiteY38" fmla="*/ 3046863 h 3846207"/>
              <a:gd name="connsiteX39" fmla="*/ 300717 w 3801861"/>
              <a:gd name="connsiteY39" fmla="*/ 3047726 h 3846207"/>
              <a:gd name="connsiteX40" fmla="*/ 2751822 w 3801861"/>
              <a:gd name="connsiteY40" fmla="*/ 0 h 3846207"/>
              <a:gd name="connsiteX41" fmla="*/ 3040408 w 3801861"/>
              <a:gd name="connsiteY41" fmla="*/ 0 h 3846207"/>
              <a:gd name="connsiteX42" fmla="*/ 2019976 w 3801861"/>
              <a:gd name="connsiteY42" fmla="*/ 2828515 h 3846207"/>
              <a:gd name="connsiteX43" fmla="*/ 2020557 w 3801861"/>
              <a:gd name="connsiteY43" fmla="*/ 2828515 h 3846207"/>
              <a:gd name="connsiteX44" fmla="*/ 1877951 w 3801861"/>
              <a:gd name="connsiteY44" fmla="*/ 3223803 h 3846207"/>
              <a:gd name="connsiteX45" fmla="*/ 1878406 w 3801861"/>
              <a:gd name="connsiteY45" fmla="*/ 3223803 h 3846207"/>
              <a:gd name="connsiteX46" fmla="*/ 1711626 w 3801861"/>
              <a:gd name="connsiteY46" fmla="*/ 3686099 h 3846207"/>
              <a:gd name="connsiteX47" fmla="*/ 1422729 w 3801861"/>
              <a:gd name="connsiteY47" fmla="*/ 3686962 h 3846207"/>
              <a:gd name="connsiteX48" fmla="*/ 1565335 w 3801861"/>
              <a:gd name="connsiteY48" fmla="*/ 3291673 h 3846207"/>
              <a:gd name="connsiteX49" fmla="*/ 1564880 w 3801861"/>
              <a:gd name="connsiteY49" fmla="*/ 3291674 h 3846207"/>
              <a:gd name="connsiteX50" fmla="*/ 1652888 w 3801861"/>
              <a:gd name="connsiteY50" fmla="*/ 3047724 h 3846207"/>
              <a:gd name="connsiteX51" fmla="*/ 1652306 w 3801861"/>
              <a:gd name="connsiteY51" fmla="*/ 3047726 h 384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01861" h="3846207">
                <a:moveTo>
                  <a:pt x="2715847" y="999408"/>
                </a:moveTo>
                <a:lnTo>
                  <a:pt x="3004433" y="999408"/>
                </a:lnTo>
                <a:lnTo>
                  <a:pt x="1977716" y="3845344"/>
                </a:lnTo>
                <a:lnTo>
                  <a:pt x="1688819" y="3846207"/>
                </a:lnTo>
                <a:close/>
                <a:moveTo>
                  <a:pt x="375075" y="968397"/>
                </a:moveTo>
                <a:lnTo>
                  <a:pt x="663661" y="968397"/>
                </a:lnTo>
                <a:lnTo>
                  <a:pt x="288586" y="2008061"/>
                </a:lnTo>
                <a:lnTo>
                  <a:pt x="0" y="2008061"/>
                </a:lnTo>
                <a:close/>
                <a:moveTo>
                  <a:pt x="3513275" y="699169"/>
                </a:moveTo>
                <a:lnTo>
                  <a:pt x="3801861" y="699169"/>
                </a:lnTo>
                <a:lnTo>
                  <a:pt x="3291462" y="2113935"/>
                </a:lnTo>
                <a:lnTo>
                  <a:pt x="3002877" y="2113935"/>
                </a:lnTo>
                <a:close/>
                <a:moveTo>
                  <a:pt x="814957" y="685709"/>
                </a:moveTo>
                <a:lnTo>
                  <a:pt x="1103543" y="685709"/>
                </a:lnTo>
                <a:lnTo>
                  <a:pt x="513100" y="2322344"/>
                </a:lnTo>
                <a:lnTo>
                  <a:pt x="224515" y="2322344"/>
                </a:lnTo>
                <a:close/>
                <a:moveTo>
                  <a:pt x="2152597" y="685564"/>
                </a:moveTo>
                <a:lnTo>
                  <a:pt x="2441183" y="685564"/>
                </a:lnTo>
                <a:lnTo>
                  <a:pt x="1414466" y="3531500"/>
                </a:lnTo>
                <a:lnTo>
                  <a:pt x="1125569" y="3532363"/>
                </a:lnTo>
                <a:close/>
                <a:moveTo>
                  <a:pt x="1594584" y="406402"/>
                </a:moveTo>
                <a:lnTo>
                  <a:pt x="1883170" y="406402"/>
                </a:lnTo>
                <a:lnTo>
                  <a:pt x="1778805" y="695692"/>
                </a:lnTo>
                <a:lnTo>
                  <a:pt x="1779337" y="695692"/>
                </a:lnTo>
                <a:lnTo>
                  <a:pt x="680132" y="3742555"/>
                </a:lnTo>
                <a:lnTo>
                  <a:pt x="391235" y="3743418"/>
                </a:lnTo>
                <a:lnTo>
                  <a:pt x="1428027" y="869560"/>
                </a:lnTo>
                <a:lnTo>
                  <a:pt x="1427493" y="869561"/>
                </a:lnTo>
                <a:close/>
                <a:moveTo>
                  <a:pt x="3290048" y="381325"/>
                </a:moveTo>
                <a:lnTo>
                  <a:pt x="3578634" y="381325"/>
                </a:lnTo>
                <a:lnTo>
                  <a:pt x="2616998" y="3046863"/>
                </a:lnTo>
                <a:lnTo>
                  <a:pt x="2328101" y="3047726"/>
                </a:lnTo>
                <a:close/>
                <a:moveTo>
                  <a:pt x="1962856" y="313699"/>
                </a:moveTo>
                <a:lnTo>
                  <a:pt x="2251441" y="313699"/>
                </a:lnTo>
                <a:lnTo>
                  <a:pt x="1265408" y="3046863"/>
                </a:lnTo>
                <a:lnTo>
                  <a:pt x="976511" y="3047726"/>
                </a:lnTo>
                <a:close/>
                <a:moveTo>
                  <a:pt x="1400233" y="1"/>
                </a:moveTo>
                <a:lnTo>
                  <a:pt x="1688819" y="1"/>
                </a:lnTo>
                <a:lnTo>
                  <a:pt x="589614" y="3046863"/>
                </a:lnTo>
                <a:lnTo>
                  <a:pt x="300717" y="3047726"/>
                </a:lnTo>
                <a:close/>
                <a:moveTo>
                  <a:pt x="2751822" y="0"/>
                </a:moveTo>
                <a:lnTo>
                  <a:pt x="3040408" y="0"/>
                </a:lnTo>
                <a:lnTo>
                  <a:pt x="2019976" y="2828515"/>
                </a:lnTo>
                <a:lnTo>
                  <a:pt x="2020557" y="2828515"/>
                </a:lnTo>
                <a:lnTo>
                  <a:pt x="1877951" y="3223803"/>
                </a:lnTo>
                <a:lnTo>
                  <a:pt x="1878406" y="3223803"/>
                </a:lnTo>
                <a:lnTo>
                  <a:pt x="1711626" y="3686099"/>
                </a:lnTo>
                <a:lnTo>
                  <a:pt x="1422729" y="3686962"/>
                </a:lnTo>
                <a:lnTo>
                  <a:pt x="1565335" y="3291673"/>
                </a:lnTo>
                <a:lnTo>
                  <a:pt x="1564880" y="3291674"/>
                </a:lnTo>
                <a:lnTo>
                  <a:pt x="1652888" y="3047724"/>
                </a:lnTo>
                <a:lnTo>
                  <a:pt x="1652306" y="3047726"/>
                </a:lnTo>
                <a:close/>
              </a:path>
            </a:pathLst>
          </a:custGeom>
          <a:noFill/>
        </p:spPr>
        <p:txBody>
          <a:bodyPr wrap="square">
            <a:noAutofit/>
          </a:bodyPr>
          <a:lstStyle>
            <a:lvl1pPr>
              <a:defRPr sz="1300">
                <a:solidFill>
                  <a:schemeClr val="bg1"/>
                </a:solidFill>
                <a:latin typeface="Lato" panose="020F0502020204030203" pitchFamily="34" charset="0"/>
              </a:defRPr>
            </a:lvl1pPr>
          </a:lstStyle>
          <a:p>
            <a:endParaRPr lang="en-US" dirty="0"/>
          </a:p>
        </p:txBody>
      </p:sp>
      <p:sp>
        <p:nvSpPr>
          <p:cNvPr id="3"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4"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rgbClr val="FFFFFF"/>
                </a:solidFill>
                <a:latin typeface="Lato" panose="020F0502020204030203" pitchFamily="34" charset="0"/>
              </a:rPr>
              <a:pPr algn="r"/>
              <a:t>‹#›</a:t>
            </a:fld>
            <a:endParaRPr lang="en-US" sz="867" dirty="0">
              <a:solidFill>
                <a:srgbClr val="FFFFFF"/>
              </a:solidFill>
              <a:latin typeface="Lato" panose="020F0502020204030203" pitchFamily="34" charset="0"/>
            </a:endParaRPr>
          </a:p>
        </p:txBody>
      </p:sp>
      <p:pic>
        <p:nvPicPr>
          <p:cNvPr id="6" name="Immagine 5"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7"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8"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2684924081"/>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Half Picture at Left Side 2">
    <p:spTree>
      <p:nvGrpSpPr>
        <p:cNvPr id="1" name=""/>
        <p:cNvGrpSpPr/>
        <p:nvPr/>
      </p:nvGrpSpPr>
      <p:grpSpPr>
        <a:xfrm>
          <a:off x="0" y="0"/>
          <a:ext cx="0" cy="0"/>
          <a:chOff x="0" y="0"/>
          <a:chExt cx="0" cy="0"/>
        </a:xfrm>
      </p:grpSpPr>
      <p:sp>
        <p:nvSpPr>
          <p:cNvPr id="11" name="Picture Placeholder 6"/>
          <p:cNvSpPr>
            <a:spLocks noGrp="1"/>
          </p:cNvSpPr>
          <p:nvPr>
            <p:ph type="pic" sz="quarter" idx="10"/>
          </p:nvPr>
        </p:nvSpPr>
        <p:spPr>
          <a:xfrm>
            <a:off x="250006" y="-2057"/>
            <a:ext cx="6193610" cy="686348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 name="connsiteX0" fmla="*/ 0 w 12191"/>
              <a:gd name="connsiteY0" fmla="*/ 10003 h 10003"/>
              <a:gd name="connsiteX1" fmla="*/ 4713 w 12191"/>
              <a:gd name="connsiteY1" fmla="*/ 0 h 10003"/>
              <a:gd name="connsiteX2" fmla="*/ 12191 w 12191"/>
              <a:gd name="connsiteY2" fmla="*/ 0 h 10003"/>
              <a:gd name="connsiteX3" fmla="*/ 9683 w 12191"/>
              <a:gd name="connsiteY3" fmla="*/ 9968 h 10003"/>
              <a:gd name="connsiteX4" fmla="*/ 0 w 12191"/>
              <a:gd name="connsiteY4" fmla="*/ 10003 h 10003"/>
              <a:gd name="connsiteX0" fmla="*/ 0 w 12191"/>
              <a:gd name="connsiteY0" fmla="*/ 10003 h 10005"/>
              <a:gd name="connsiteX1" fmla="*/ 4713 w 12191"/>
              <a:gd name="connsiteY1" fmla="*/ 0 h 10005"/>
              <a:gd name="connsiteX2" fmla="*/ 12191 w 12191"/>
              <a:gd name="connsiteY2" fmla="*/ 0 h 10005"/>
              <a:gd name="connsiteX3" fmla="*/ 7496 w 12191"/>
              <a:gd name="connsiteY3" fmla="*/ 10005 h 10005"/>
              <a:gd name="connsiteX4" fmla="*/ 0 w 12191"/>
              <a:gd name="connsiteY4" fmla="*/ 10003 h 10005"/>
              <a:gd name="connsiteX0" fmla="*/ 0 w 12191"/>
              <a:gd name="connsiteY0" fmla="*/ 10006 h 10008"/>
              <a:gd name="connsiteX1" fmla="*/ 4685 w 12191"/>
              <a:gd name="connsiteY1" fmla="*/ 0 h 10008"/>
              <a:gd name="connsiteX2" fmla="*/ 12191 w 12191"/>
              <a:gd name="connsiteY2" fmla="*/ 3 h 10008"/>
              <a:gd name="connsiteX3" fmla="*/ 7496 w 12191"/>
              <a:gd name="connsiteY3" fmla="*/ 10008 h 10008"/>
              <a:gd name="connsiteX4" fmla="*/ 0 w 12191"/>
              <a:gd name="connsiteY4" fmla="*/ 10006 h 10008"/>
              <a:gd name="connsiteX0" fmla="*/ 0 w 12191"/>
              <a:gd name="connsiteY0" fmla="*/ 10006 h 10008"/>
              <a:gd name="connsiteX1" fmla="*/ 4685 w 12191"/>
              <a:gd name="connsiteY1" fmla="*/ 0 h 10008"/>
              <a:gd name="connsiteX2" fmla="*/ 12191 w 12191"/>
              <a:gd name="connsiteY2" fmla="*/ 3 h 10008"/>
              <a:gd name="connsiteX3" fmla="*/ 7512 w 12191"/>
              <a:gd name="connsiteY3" fmla="*/ 10008 h 10008"/>
              <a:gd name="connsiteX4" fmla="*/ 0 w 12191"/>
              <a:gd name="connsiteY4" fmla="*/ 10006 h 10008"/>
              <a:gd name="connsiteX0" fmla="*/ 0 w 12191"/>
              <a:gd name="connsiteY0" fmla="*/ 10006 h 10008"/>
              <a:gd name="connsiteX1" fmla="*/ 5198 w 12191"/>
              <a:gd name="connsiteY1" fmla="*/ 0 h 10008"/>
              <a:gd name="connsiteX2" fmla="*/ 12191 w 12191"/>
              <a:gd name="connsiteY2" fmla="*/ 3 h 10008"/>
              <a:gd name="connsiteX3" fmla="*/ 7512 w 12191"/>
              <a:gd name="connsiteY3" fmla="*/ 10008 h 10008"/>
              <a:gd name="connsiteX4" fmla="*/ 0 w 12191"/>
              <a:gd name="connsiteY4" fmla="*/ 10006 h 10008"/>
              <a:gd name="connsiteX0" fmla="*/ 0 w 11718"/>
              <a:gd name="connsiteY0" fmla="*/ 10006 h 10008"/>
              <a:gd name="connsiteX1" fmla="*/ 4725 w 11718"/>
              <a:gd name="connsiteY1" fmla="*/ 0 h 10008"/>
              <a:gd name="connsiteX2" fmla="*/ 11718 w 11718"/>
              <a:gd name="connsiteY2" fmla="*/ 3 h 10008"/>
              <a:gd name="connsiteX3" fmla="*/ 7039 w 11718"/>
              <a:gd name="connsiteY3" fmla="*/ 10008 h 10008"/>
              <a:gd name="connsiteX4" fmla="*/ 0 w 11718"/>
              <a:gd name="connsiteY4" fmla="*/ 10006 h 1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8" h="10008">
                <a:moveTo>
                  <a:pt x="0" y="10006"/>
                </a:moveTo>
                <a:lnTo>
                  <a:pt x="4725" y="0"/>
                </a:lnTo>
                <a:lnTo>
                  <a:pt x="11718" y="3"/>
                </a:lnTo>
                <a:lnTo>
                  <a:pt x="7039" y="10008"/>
                </a:lnTo>
                <a:lnTo>
                  <a:pt x="0" y="10006"/>
                </a:lnTo>
                <a:close/>
              </a:path>
            </a:pathLst>
          </a:custGeom>
        </p:spPr>
        <p:txBody>
          <a:bodyPr/>
          <a:lstStyle>
            <a:lvl1pPr>
              <a:defRPr sz="1517">
                <a:solidFill>
                  <a:schemeClr val="accent4"/>
                </a:solidFill>
                <a:latin typeface="Lato" panose="020F0502020204030203" pitchFamily="34" charset="0"/>
              </a:defRPr>
            </a:lvl1pPr>
          </a:lstStyle>
          <a:p>
            <a:endParaRPr lang="en-US"/>
          </a:p>
        </p:txBody>
      </p:sp>
      <p:sp>
        <p:nvSpPr>
          <p:cNvPr id="6"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7"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sp>
        <p:nvSpPr>
          <p:cNvPr id="13"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14"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pic>
        <p:nvPicPr>
          <p:cNvPr id="10" name="Immagine 9" descr="Logo_UrbanGreenUP_VERTICALE_color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03" y="101602"/>
            <a:ext cx="2250828" cy="1828798"/>
          </a:xfrm>
          <a:prstGeom prst="rect">
            <a:avLst/>
          </a:prstGeom>
        </p:spPr>
      </p:pic>
    </p:spTree>
    <p:extLst>
      <p:ext uri="{BB962C8B-B14F-4D97-AF65-F5344CB8AC3E}">
        <p14:creationId xmlns:p14="http://schemas.microsoft.com/office/powerpoint/2010/main" val="3016863598"/>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Half Picture at Left Side 2">
    <p:spTree>
      <p:nvGrpSpPr>
        <p:cNvPr id="1" name=""/>
        <p:cNvGrpSpPr/>
        <p:nvPr/>
      </p:nvGrpSpPr>
      <p:grpSpPr>
        <a:xfrm>
          <a:off x="0" y="0"/>
          <a:ext cx="0" cy="0"/>
          <a:chOff x="0" y="0"/>
          <a:chExt cx="0" cy="0"/>
        </a:xfrm>
      </p:grpSpPr>
      <p:sp>
        <p:nvSpPr>
          <p:cNvPr id="11" name="Picture Placeholder 6"/>
          <p:cNvSpPr>
            <a:spLocks noGrp="1"/>
          </p:cNvSpPr>
          <p:nvPr>
            <p:ph type="pic" sz="quarter" idx="10"/>
          </p:nvPr>
        </p:nvSpPr>
        <p:spPr>
          <a:xfrm>
            <a:off x="0" y="-2057"/>
            <a:ext cx="6443616" cy="686348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 name="connsiteX0" fmla="*/ 0 w 12191"/>
              <a:gd name="connsiteY0" fmla="*/ 10003 h 10003"/>
              <a:gd name="connsiteX1" fmla="*/ 4713 w 12191"/>
              <a:gd name="connsiteY1" fmla="*/ 0 h 10003"/>
              <a:gd name="connsiteX2" fmla="*/ 12191 w 12191"/>
              <a:gd name="connsiteY2" fmla="*/ 0 h 10003"/>
              <a:gd name="connsiteX3" fmla="*/ 9683 w 12191"/>
              <a:gd name="connsiteY3" fmla="*/ 9968 h 10003"/>
              <a:gd name="connsiteX4" fmla="*/ 0 w 12191"/>
              <a:gd name="connsiteY4" fmla="*/ 10003 h 10003"/>
              <a:gd name="connsiteX0" fmla="*/ 0 w 12191"/>
              <a:gd name="connsiteY0" fmla="*/ 10003 h 10005"/>
              <a:gd name="connsiteX1" fmla="*/ 4713 w 12191"/>
              <a:gd name="connsiteY1" fmla="*/ 0 h 10005"/>
              <a:gd name="connsiteX2" fmla="*/ 12191 w 12191"/>
              <a:gd name="connsiteY2" fmla="*/ 0 h 10005"/>
              <a:gd name="connsiteX3" fmla="*/ 7496 w 12191"/>
              <a:gd name="connsiteY3" fmla="*/ 10005 h 10005"/>
              <a:gd name="connsiteX4" fmla="*/ 0 w 12191"/>
              <a:gd name="connsiteY4" fmla="*/ 10003 h 10005"/>
              <a:gd name="connsiteX0" fmla="*/ 0 w 12191"/>
              <a:gd name="connsiteY0" fmla="*/ 10006 h 10008"/>
              <a:gd name="connsiteX1" fmla="*/ 4685 w 12191"/>
              <a:gd name="connsiteY1" fmla="*/ 0 h 10008"/>
              <a:gd name="connsiteX2" fmla="*/ 12191 w 12191"/>
              <a:gd name="connsiteY2" fmla="*/ 3 h 10008"/>
              <a:gd name="connsiteX3" fmla="*/ 7496 w 12191"/>
              <a:gd name="connsiteY3" fmla="*/ 10008 h 10008"/>
              <a:gd name="connsiteX4" fmla="*/ 0 w 12191"/>
              <a:gd name="connsiteY4" fmla="*/ 10006 h 10008"/>
              <a:gd name="connsiteX0" fmla="*/ 0 w 12191"/>
              <a:gd name="connsiteY0" fmla="*/ 10006 h 10008"/>
              <a:gd name="connsiteX1" fmla="*/ 4685 w 12191"/>
              <a:gd name="connsiteY1" fmla="*/ 0 h 10008"/>
              <a:gd name="connsiteX2" fmla="*/ 12191 w 12191"/>
              <a:gd name="connsiteY2" fmla="*/ 3 h 10008"/>
              <a:gd name="connsiteX3" fmla="*/ 7512 w 12191"/>
              <a:gd name="connsiteY3" fmla="*/ 10008 h 10008"/>
              <a:gd name="connsiteX4" fmla="*/ 0 w 12191"/>
              <a:gd name="connsiteY4" fmla="*/ 10006 h 1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 h="10008">
                <a:moveTo>
                  <a:pt x="0" y="10006"/>
                </a:moveTo>
                <a:lnTo>
                  <a:pt x="4685" y="0"/>
                </a:lnTo>
                <a:lnTo>
                  <a:pt x="12191" y="3"/>
                </a:lnTo>
                <a:lnTo>
                  <a:pt x="7512" y="10008"/>
                </a:lnTo>
                <a:lnTo>
                  <a:pt x="0" y="10006"/>
                </a:lnTo>
                <a:close/>
              </a:path>
            </a:pathLst>
          </a:custGeom>
        </p:spPr>
        <p:txBody>
          <a:bodyPr/>
          <a:lstStyle>
            <a:lvl1pPr>
              <a:defRPr sz="1517">
                <a:solidFill>
                  <a:schemeClr val="accent4"/>
                </a:solidFill>
                <a:latin typeface="Lato" panose="020F0502020204030203" pitchFamily="34" charset="0"/>
              </a:defRPr>
            </a:lvl1pPr>
          </a:lstStyle>
          <a:p>
            <a:endParaRPr lang="en-US"/>
          </a:p>
        </p:txBody>
      </p:sp>
      <p:sp>
        <p:nvSpPr>
          <p:cNvPr id="6"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7"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sp>
        <p:nvSpPr>
          <p:cNvPr id="9" name="Triangolo rettangolo 8"/>
          <p:cNvSpPr/>
          <p:nvPr userDrawn="1"/>
        </p:nvSpPr>
        <p:spPr>
          <a:xfrm flipV="1">
            <a:off x="0" y="0"/>
            <a:ext cx="2795150" cy="6858000"/>
          </a:xfrm>
          <a:prstGeom prst="rtTriangle">
            <a:avLst/>
          </a:prstGeom>
          <a:solidFill>
            <a:srgbClr val="AFAC1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12" name="Immagine 11"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13"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14"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1874002709"/>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6/1/2021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Half Picture at Left Side 2">
    <p:spTree>
      <p:nvGrpSpPr>
        <p:cNvPr id="1" name=""/>
        <p:cNvGrpSpPr/>
        <p:nvPr/>
      </p:nvGrpSpPr>
      <p:grpSpPr>
        <a:xfrm>
          <a:off x="0" y="0"/>
          <a:ext cx="0" cy="0"/>
          <a:chOff x="0" y="0"/>
          <a:chExt cx="0" cy="0"/>
        </a:xfrm>
      </p:grpSpPr>
      <p:sp>
        <p:nvSpPr>
          <p:cNvPr id="11" name="Picture Placeholder 6"/>
          <p:cNvSpPr>
            <a:spLocks noGrp="1"/>
          </p:cNvSpPr>
          <p:nvPr>
            <p:ph type="pic" sz="quarter" idx="10"/>
          </p:nvPr>
        </p:nvSpPr>
        <p:spPr>
          <a:xfrm>
            <a:off x="0" y="-2057"/>
            <a:ext cx="6443616" cy="686348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 name="connsiteX0" fmla="*/ 0 w 12191"/>
              <a:gd name="connsiteY0" fmla="*/ 10003 h 10003"/>
              <a:gd name="connsiteX1" fmla="*/ 4713 w 12191"/>
              <a:gd name="connsiteY1" fmla="*/ 0 h 10003"/>
              <a:gd name="connsiteX2" fmla="*/ 12191 w 12191"/>
              <a:gd name="connsiteY2" fmla="*/ 0 h 10003"/>
              <a:gd name="connsiteX3" fmla="*/ 9683 w 12191"/>
              <a:gd name="connsiteY3" fmla="*/ 9968 h 10003"/>
              <a:gd name="connsiteX4" fmla="*/ 0 w 12191"/>
              <a:gd name="connsiteY4" fmla="*/ 10003 h 10003"/>
              <a:gd name="connsiteX0" fmla="*/ 0 w 12191"/>
              <a:gd name="connsiteY0" fmla="*/ 10003 h 10005"/>
              <a:gd name="connsiteX1" fmla="*/ 4713 w 12191"/>
              <a:gd name="connsiteY1" fmla="*/ 0 h 10005"/>
              <a:gd name="connsiteX2" fmla="*/ 12191 w 12191"/>
              <a:gd name="connsiteY2" fmla="*/ 0 h 10005"/>
              <a:gd name="connsiteX3" fmla="*/ 7496 w 12191"/>
              <a:gd name="connsiteY3" fmla="*/ 10005 h 10005"/>
              <a:gd name="connsiteX4" fmla="*/ 0 w 12191"/>
              <a:gd name="connsiteY4" fmla="*/ 10003 h 10005"/>
              <a:gd name="connsiteX0" fmla="*/ 0 w 12191"/>
              <a:gd name="connsiteY0" fmla="*/ 10006 h 10008"/>
              <a:gd name="connsiteX1" fmla="*/ 4685 w 12191"/>
              <a:gd name="connsiteY1" fmla="*/ 0 h 10008"/>
              <a:gd name="connsiteX2" fmla="*/ 12191 w 12191"/>
              <a:gd name="connsiteY2" fmla="*/ 3 h 10008"/>
              <a:gd name="connsiteX3" fmla="*/ 7496 w 12191"/>
              <a:gd name="connsiteY3" fmla="*/ 10008 h 10008"/>
              <a:gd name="connsiteX4" fmla="*/ 0 w 12191"/>
              <a:gd name="connsiteY4" fmla="*/ 10006 h 10008"/>
              <a:gd name="connsiteX0" fmla="*/ 0 w 12191"/>
              <a:gd name="connsiteY0" fmla="*/ 10006 h 10008"/>
              <a:gd name="connsiteX1" fmla="*/ 4685 w 12191"/>
              <a:gd name="connsiteY1" fmla="*/ 0 h 10008"/>
              <a:gd name="connsiteX2" fmla="*/ 12191 w 12191"/>
              <a:gd name="connsiteY2" fmla="*/ 3 h 10008"/>
              <a:gd name="connsiteX3" fmla="*/ 7512 w 12191"/>
              <a:gd name="connsiteY3" fmla="*/ 10008 h 10008"/>
              <a:gd name="connsiteX4" fmla="*/ 0 w 12191"/>
              <a:gd name="connsiteY4" fmla="*/ 10006 h 1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 h="10008">
                <a:moveTo>
                  <a:pt x="0" y="10006"/>
                </a:moveTo>
                <a:lnTo>
                  <a:pt x="4685" y="0"/>
                </a:lnTo>
                <a:lnTo>
                  <a:pt x="12191" y="3"/>
                </a:lnTo>
                <a:lnTo>
                  <a:pt x="7512" y="10008"/>
                </a:lnTo>
                <a:lnTo>
                  <a:pt x="0" y="10006"/>
                </a:lnTo>
                <a:close/>
              </a:path>
            </a:pathLst>
          </a:custGeom>
        </p:spPr>
        <p:txBody>
          <a:bodyPr/>
          <a:lstStyle>
            <a:lvl1pPr>
              <a:defRPr sz="1517">
                <a:solidFill>
                  <a:schemeClr val="accent4"/>
                </a:solidFill>
                <a:latin typeface="Lato" panose="020F0502020204030203" pitchFamily="34" charset="0"/>
              </a:defRPr>
            </a:lvl1pPr>
          </a:lstStyle>
          <a:p>
            <a:endParaRPr lang="en-US"/>
          </a:p>
        </p:txBody>
      </p:sp>
      <p:sp>
        <p:nvSpPr>
          <p:cNvPr id="6"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7"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sp>
        <p:nvSpPr>
          <p:cNvPr id="9" name="Triangolo rettangolo 8"/>
          <p:cNvSpPr/>
          <p:nvPr userDrawn="1"/>
        </p:nvSpPr>
        <p:spPr>
          <a:xfrm flipV="1">
            <a:off x="0" y="0"/>
            <a:ext cx="2795150" cy="6858000"/>
          </a:xfrm>
          <a:prstGeom prst="rtTriangle">
            <a:avLst/>
          </a:prstGeom>
          <a:solidFill>
            <a:srgbClr val="28876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12" name="Immagine 11"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13"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14"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846303746"/>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Half Picture at Left Side 2">
    <p:spTree>
      <p:nvGrpSpPr>
        <p:cNvPr id="1" name=""/>
        <p:cNvGrpSpPr/>
        <p:nvPr/>
      </p:nvGrpSpPr>
      <p:grpSpPr>
        <a:xfrm>
          <a:off x="0" y="0"/>
          <a:ext cx="0" cy="0"/>
          <a:chOff x="0" y="0"/>
          <a:chExt cx="0" cy="0"/>
        </a:xfrm>
      </p:grpSpPr>
      <p:sp>
        <p:nvSpPr>
          <p:cNvPr id="11" name="Picture Placeholder 6"/>
          <p:cNvSpPr>
            <a:spLocks noGrp="1"/>
          </p:cNvSpPr>
          <p:nvPr>
            <p:ph type="pic" sz="quarter" idx="10"/>
          </p:nvPr>
        </p:nvSpPr>
        <p:spPr>
          <a:xfrm>
            <a:off x="0" y="-2057"/>
            <a:ext cx="6443616" cy="686348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 name="connsiteX0" fmla="*/ 0 w 12191"/>
              <a:gd name="connsiteY0" fmla="*/ 10003 h 10003"/>
              <a:gd name="connsiteX1" fmla="*/ 4713 w 12191"/>
              <a:gd name="connsiteY1" fmla="*/ 0 h 10003"/>
              <a:gd name="connsiteX2" fmla="*/ 12191 w 12191"/>
              <a:gd name="connsiteY2" fmla="*/ 0 h 10003"/>
              <a:gd name="connsiteX3" fmla="*/ 9683 w 12191"/>
              <a:gd name="connsiteY3" fmla="*/ 9968 h 10003"/>
              <a:gd name="connsiteX4" fmla="*/ 0 w 12191"/>
              <a:gd name="connsiteY4" fmla="*/ 10003 h 10003"/>
              <a:gd name="connsiteX0" fmla="*/ 0 w 12191"/>
              <a:gd name="connsiteY0" fmla="*/ 10003 h 10005"/>
              <a:gd name="connsiteX1" fmla="*/ 4713 w 12191"/>
              <a:gd name="connsiteY1" fmla="*/ 0 h 10005"/>
              <a:gd name="connsiteX2" fmla="*/ 12191 w 12191"/>
              <a:gd name="connsiteY2" fmla="*/ 0 h 10005"/>
              <a:gd name="connsiteX3" fmla="*/ 7496 w 12191"/>
              <a:gd name="connsiteY3" fmla="*/ 10005 h 10005"/>
              <a:gd name="connsiteX4" fmla="*/ 0 w 12191"/>
              <a:gd name="connsiteY4" fmla="*/ 10003 h 10005"/>
              <a:gd name="connsiteX0" fmla="*/ 0 w 12191"/>
              <a:gd name="connsiteY0" fmla="*/ 10006 h 10008"/>
              <a:gd name="connsiteX1" fmla="*/ 4685 w 12191"/>
              <a:gd name="connsiteY1" fmla="*/ 0 h 10008"/>
              <a:gd name="connsiteX2" fmla="*/ 12191 w 12191"/>
              <a:gd name="connsiteY2" fmla="*/ 3 h 10008"/>
              <a:gd name="connsiteX3" fmla="*/ 7496 w 12191"/>
              <a:gd name="connsiteY3" fmla="*/ 10008 h 10008"/>
              <a:gd name="connsiteX4" fmla="*/ 0 w 12191"/>
              <a:gd name="connsiteY4" fmla="*/ 10006 h 10008"/>
              <a:gd name="connsiteX0" fmla="*/ 0 w 12191"/>
              <a:gd name="connsiteY0" fmla="*/ 10006 h 10008"/>
              <a:gd name="connsiteX1" fmla="*/ 4685 w 12191"/>
              <a:gd name="connsiteY1" fmla="*/ 0 h 10008"/>
              <a:gd name="connsiteX2" fmla="*/ 12191 w 12191"/>
              <a:gd name="connsiteY2" fmla="*/ 3 h 10008"/>
              <a:gd name="connsiteX3" fmla="*/ 7512 w 12191"/>
              <a:gd name="connsiteY3" fmla="*/ 10008 h 10008"/>
              <a:gd name="connsiteX4" fmla="*/ 0 w 12191"/>
              <a:gd name="connsiteY4" fmla="*/ 10006 h 1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 h="10008">
                <a:moveTo>
                  <a:pt x="0" y="10006"/>
                </a:moveTo>
                <a:lnTo>
                  <a:pt x="4685" y="0"/>
                </a:lnTo>
                <a:lnTo>
                  <a:pt x="12191" y="3"/>
                </a:lnTo>
                <a:lnTo>
                  <a:pt x="7512" y="10008"/>
                </a:lnTo>
                <a:lnTo>
                  <a:pt x="0" y="10006"/>
                </a:lnTo>
                <a:close/>
              </a:path>
            </a:pathLst>
          </a:custGeom>
        </p:spPr>
        <p:txBody>
          <a:bodyPr/>
          <a:lstStyle>
            <a:lvl1pPr>
              <a:defRPr sz="1517">
                <a:solidFill>
                  <a:schemeClr val="accent4"/>
                </a:solidFill>
                <a:latin typeface="Lato" panose="020F0502020204030203" pitchFamily="34" charset="0"/>
              </a:defRPr>
            </a:lvl1pPr>
          </a:lstStyle>
          <a:p>
            <a:endParaRPr lang="en-US"/>
          </a:p>
        </p:txBody>
      </p:sp>
      <p:sp>
        <p:nvSpPr>
          <p:cNvPr id="6"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7"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sp>
        <p:nvSpPr>
          <p:cNvPr id="9" name="Triangolo rettangolo 8"/>
          <p:cNvSpPr/>
          <p:nvPr userDrawn="1"/>
        </p:nvSpPr>
        <p:spPr>
          <a:xfrm flipV="1">
            <a:off x="0" y="0"/>
            <a:ext cx="2795150" cy="6858000"/>
          </a:xfrm>
          <a:prstGeom prst="rtTriangle">
            <a:avLst/>
          </a:prstGeom>
          <a:solidFill>
            <a:srgbClr val="409B2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12" name="Immagine 11"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13"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14"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2592582451"/>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Multi Pictures at Bottom Slide">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1183314" y="3374772"/>
            <a:ext cx="3148833" cy="2797429"/>
          </a:xfrm>
          <a:custGeom>
            <a:avLst/>
            <a:gdLst>
              <a:gd name="connsiteX0" fmla="*/ 756964 w 2361625"/>
              <a:gd name="connsiteY0" fmla="*/ 0 h 2098072"/>
              <a:gd name="connsiteX1" fmla="*/ 1179693 w 2361625"/>
              <a:gd name="connsiteY1" fmla="*/ 219 h 2098072"/>
              <a:gd name="connsiteX2" fmla="*/ 1179772 w 2361625"/>
              <a:gd name="connsiteY2" fmla="*/ 0 h 2098072"/>
              <a:gd name="connsiteX3" fmla="*/ 2361625 w 2361625"/>
              <a:gd name="connsiteY3" fmla="*/ 613 h 2098072"/>
              <a:gd name="connsiteX4" fmla="*/ 1604882 w 2361625"/>
              <a:gd name="connsiteY4" fmla="*/ 2097653 h 2098072"/>
              <a:gd name="connsiteX5" fmla="*/ 1636683 w 2361625"/>
              <a:gd name="connsiteY5" fmla="*/ 2097664 h 2098072"/>
              <a:gd name="connsiteX6" fmla="*/ 1636536 w 2361625"/>
              <a:gd name="connsiteY6" fmla="*/ 2098072 h 2098072"/>
              <a:gd name="connsiteX7" fmla="*/ 1213781 w 2361625"/>
              <a:gd name="connsiteY7" fmla="*/ 2097926 h 2098072"/>
              <a:gd name="connsiteX8" fmla="*/ 1213728 w 2361625"/>
              <a:gd name="connsiteY8" fmla="*/ 2098072 h 2098072"/>
              <a:gd name="connsiteX9" fmla="*/ 0 w 2361625"/>
              <a:gd name="connsiteY9" fmla="*/ 2097653 h 209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625" h="2098072">
                <a:moveTo>
                  <a:pt x="756964" y="0"/>
                </a:moveTo>
                <a:lnTo>
                  <a:pt x="1179693" y="219"/>
                </a:lnTo>
                <a:lnTo>
                  <a:pt x="1179772" y="0"/>
                </a:lnTo>
                <a:lnTo>
                  <a:pt x="2361625" y="613"/>
                </a:lnTo>
                <a:lnTo>
                  <a:pt x="1604882" y="2097653"/>
                </a:lnTo>
                <a:lnTo>
                  <a:pt x="1636683" y="2097664"/>
                </a:lnTo>
                <a:lnTo>
                  <a:pt x="1636536" y="2098072"/>
                </a:lnTo>
                <a:lnTo>
                  <a:pt x="1213781" y="2097926"/>
                </a:lnTo>
                <a:lnTo>
                  <a:pt x="1213728" y="2098072"/>
                </a:lnTo>
                <a:lnTo>
                  <a:pt x="0" y="2097653"/>
                </a:lnTo>
                <a:close/>
              </a:path>
            </a:pathLst>
          </a:custGeom>
        </p:spPr>
        <p:txBody>
          <a:bodyPr wrap="square">
            <a:noAutofit/>
          </a:bodyPr>
          <a:lstStyle>
            <a:lvl1pPr>
              <a:defRPr sz="1083">
                <a:solidFill>
                  <a:schemeClr val="accent4"/>
                </a:solidFill>
                <a:latin typeface="Lato" panose="020F0502020204030203" pitchFamily="34" charset="0"/>
              </a:defRPr>
            </a:lvl1pPr>
          </a:lstStyle>
          <a:p>
            <a:endParaRPr lang="en-US"/>
          </a:p>
        </p:txBody>
      </p:sp>
      <p:sp>
        <p:nvSpPr>
          <p:cNvPr id="24" name="Picture Placeholder 23"/>
          <p:cNvSpPr>
            <a:spLocks noGrp="1"/>
          </p:cNvSpPr>
          <p:nvPr>
            <p:ph type="pic" sz="quarter" idx="16"/>
          </p:nvPr>
        </p:nvSpPr>
        <p:spPr>
          <a:xfrm>
            <a:off x="3517515" y="3374772"/>
            <a:ext cx="3148833" cy="2797429"/>
          </a:xfrm>
          <a:custGeom>
            <a:avLst/>
            <a:gdLst>
              <a:gd name="connsiteX0" fmla="*/ 756964 w 2361625"/>
              <a:gd name="connsiteY0" fmla="*/ 0 h 2098072"/>
              <a:gd name="connsiteX1" fmla="*/ 1179693 w 2361625"/>
              <a:gd name="connsiteY1" fmla="*/ 219 h 2098072"/>
              <a:gd name="connsiteX2" fmla="*/ 1179772 w 2361625"/>
              <a:gd name="connsiteY2" fmla="*/ 0 h 2098072"/>
              <a:gd name="connsiteX3" fmla="*/ 2361625 w 2361625"/>
              <a:gd name="connsiteY3" fmla="*/ 613 h 2098072"/>
              <a:gd name="connsiteX4" fmla="*/ 1604882 w 2361625"/>
              <a:gd name="connsiteY4" fmla="*/ 2097653 h 2098072"/>
              <a:gd name="connsiteX5" fmla="*/ 1636683 w 2361625"/>
              <a:gd name="connsiteY5" fmla="*/ 2097664 h 2098072"/>
              <a:gd name="connsiteX6" fmla="*/ 1636536 w 2361625"/>
              <a:gd name="connsiteY6" fmla="*/ 2098072 h 2098072"/>
              <a:gd name="connsiteX7" fmla="*/ 1213781 w 2361625"/>
              <a:gd name="connsiteY7" fmla="*/ 2097926 h 2098072"/>
              <a:gd name="connsiteX8" fmla="*/ 1213728 w 2361625"/>
              <a:gd name="connsiteY8" fmla="*/ 2098072 h 2098072"/>
              <a:gd name="connsiteX9" fmla="*/ 0 w 2361625"/>
              <a:gd name="connsiteY9" fmla="*/ 2097653 h 209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625" h="2098072">
                <a:moveTo>
                  <a:pt x="756964" y="0"/>
                </a:moveTo>
                <a:lnTo>
                  <a:pt x="1179693" y="219"/>
                </a:lnTo>
                <a:lnTo>
                  <a:pt x="1179772" y="0"/>
                </a:lnTo>
                <a:lnTo>
                  <a:pt x="2361625" y="613"/>
                </a:lnTo>
                <a:lnTo>
                  <a:pt x="1604882" y="2097653"/>
                </a:lnTo>
                <a:lnTo>
                  <a:pt x="1636683" y="2097664"/>
                </a:lnTo>
                <a:lnTo>
                  <a:pt x="1636536" y="2098072"/>
                </a:lnTo>
                <a:lnTo>
                  <a:pt x="1213781" y="2097926"/>
                </a:lnTo>
                <a:lnTo>
                  <a:pt x="1213728" y="2098072"/>
                </a:lnTo>
                <a:lnTo>
                  <a:pt x="0" y="2097653"/>
                </a:lnTo>
                <a:close/>
              </a:path>
            </a:pathLst>
          </a:custGeom>
        </p:spPr>
        <p:txBody>
          <a:bodyPr wrap="square">
            <a:noAutofit/>
          </a:bodyPr>
          <a:lstStyle>
            <a:lvl1pPr>
              <a:defRPr sz="1083">
                <a:solidFill>
                  <a:schemeClr val="accent4"/>
                </a:solidFill>
                <a:latin typeface="Lato" panose="020F0502020204030203" pitchFamily="34" charset="0"/>
              </a:defRPr>
            </a:lvl1pPr>
          </a:lstStyle>
          <a:p>
            <a:endParaRPr lang="en-US"/>
          </a:p>
        </p:txBody>
      </p:sp>
      <p:sp>
        <p:nvSpPr>
          <p:cNvPr id="25" name="Picture Placeholder 24"/>
          <p:cNvSpPr>
            <a:spLocks noGrp="1"/>
          </p:cNvSpPr>
          <p:nvPr>
            <p:ph type="pic" sz="quarter" idx="17"/>
          </p:nvPr>
        </p:nvSpPr>
        <p:spPr>
          <a:xfrm>
            <a:off x="5851716" y="3374772"/>
            <a:ext cx="3148833" cy="2797429"/>
          </a:xfrm>
          <a:custGeom>
            <a:avLst/>
            <a:gdLst>
              <a:gd name="connsiteX0" fmla="*/ 756964 w 2361625"/>
              <a:gd name="connsiteY0" fmla="*/ 0 h 2098072"/>
              <a:gd name="connsiteX1" fmla="*/ 1179693 w 2361625"/>
              <a:gd name="connsiteY1" fmla="*/ 219 h 2098072"/>
              <a:gd name="connsiteX2" fmla="*/ 1179772 w 2361625"/>
              <a:gd name="connsiteY2" fmla="*/ 0 h 2098072"/>
              <a:gd name="connsiteX3" fmla="*/ 2361625 w 2361625"/>
              <a:gd name="connsiteY3" fmla="*/ 613 h 2098072"/>
              <a:gd name="connsiteX4" fmla="*/ 1604882 w 2361625"/>
              <a:gd name="connsiteY4" fmla="*/ 2097653 h 2098072"/>
              <a:gd name="connsiteX5" fmla="*/ 1636683 w 2361625"/>
              <a:gd name="connsiteY5" fmla="*/ 2097664 h 2098072"/>
              <a:gd name="connsiteX6" fmla="*/ 1636536 w 2361625"/>
              <a:gd name="connsiteY6" fmla="*/ 2098072 h 2098072"/>
              <a:gd name="connsiteX7" fmla="*/ 1213781 w 2361625"/>
              <a:gd name="connsiteY7" fmla="*/ 2097926 h 2098072"/>
              <a:gd name="connsiteX8" fmla="*/ 1213728 w 2361625"/>
              <a:gd name="connsiteY8" fmla="*/ 2098072 h 2098072"/>
              <a:gd name="connsiteX9" fmla="*/ 0 w 2361625"/>
              <a:gd name="connsiteY9" fmla="*/ 2097653 h 209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625" h="2098072">
                <a:moveTo>
                  <a:pt x="756964" y="0"/>
                </a:moveTo>
                <a:lnTo>
                  <a:pt x="1179693" y="219"/>
                </a:lnTo>
                <a:lnTo>
                  <a:pt x="1179772" y="0"/>
                </a:lnTo>
                <a:lnTo>
                  <a:pt x="2361625" y="613"/>
                </a:lnTo>
                <a:lnTo>
                  <a:pt x="1604882" y="2097653"/>
                </a:lnTo>
                <a:lnTo>
                  <a:pt x="1636683" y="2097664"/>
                </a:lnTo>
                <a:lnTo>
                  <a:pt x="1636536" y="2098072"/>
                </a:lnTo>
                <a:lnTo>
                  <a:pt x="1213781" y="2097926"/>
                </a:lnTo>
                <a:lnTo>
                  <a:pt x="1213728" y="2098072"/>
                </a:lnTo>
                <a:lnTo>
                  <a:pt x="0" y="2097653"/>
                </a:lnTo>
                <a:close/>
              </a:path>
            </a:pathLst>
          </a:custGeom>
        </p:spPr>
        <p:txBody>
          <a:bodyPr wrap="square">
            <a:noAutofit/>
          </a:bodyPr>
          <a:lstStyle>
            <a:lvl1pPr>
              <a:defRPr sz="1083">
                <a:solidFill>
                  <a:schemeClr val="accent4"/>
                </a:solidFill>
                <a:latin typeface="Lato" panose="020F0502020204030203" pitchFamily="34" charset="0"/>
              </a:defRPr>
            </a:lvl1pPr>
          </a:lstStyle>
          <a:p>
            <a:endParaRPr lang="en-US"/>
          </a:p>
        </p:txBody>
      </p:sp>
      <p:sp>
        <p:nvSpPr>
          <p:cNvPr id="26" name="Picture Placeholder 25"/>
          <p:cNvSpPr>
            <a:spLocks noGrp="1"/>
          </p:cNvSpPr>
          <p:nvPr>
            <p:ph type="pic" sz="quarter" idx="18"/>
          </p:nvPr>
        </p:nvSpPr>
        <p:spPr>
          <a:xfrm>
            <a:off x="8185918" y="3374772"/>
            <a:ext cx="3148833" cy="2797429"/>
          </a:xfrm>
          <a:custGeom>
            <a:avLst/>
            <a:gdLst>
              <a:gd name="connsiteX0" fmla="*/ 756964 w 2361625"/>
              <a:gd name="connsiteY0" fmla="*/ 0 h 2098072"/>
              <a:gd name="connsiteX1" fmla="*/ 1179693 w 2361625"/>
              <a:gd name="connsiteY1" fmla="*/ 219 h 2098072"/>
              <a:gd name="connsiteX2" fmla="*/ 1179772 w 2361625"/>
              <a:gd name="connsiteY2" fmla="*/ 0 h 2098072"/>
              <a:gd name="connsiteX3" fmla="*/ 2361625 w 2361625"/>
              <a:gd name="connsiteY3" fmla="*/ 613 h 2098072"/>
              <a:gd name="connsiteX4" fmla="*/ 1604882 w 2361625"/>
              <a:gd name="connsiteY4" fmla="*/ 2097653 h 2098072"/>
              <a:gd name="connsiteX5" fmla="*/ 1636683 w 2361625"/>
              <a:gd name="connsiteY5" fmla="*/ 2097664 h 2098072"/>
              <a:gd name="connsiteX6" fmla="*/ 1636536 w 2361625"/>
              <a:gd name="connsiteY6" fmla="*/ 2098072 h 2098072"/>
              <a:gd name="connsiteX7" fmla="*/ 1213781 w 2361625"/>
              <a:gd name="connsiteY7" fmla="*/ 2097926 h 2098072"/>
              <a:gd name="connsiteX8" fmla="*/ 1213728 w 2361625"/>
              <a:gd name="connsiteY8" fmla="*/ 2098072 h 2098072"/>
              <a:gd name="connsiteX9" fmla="*/ 0 w 2361625"/>
              <a:gd name="connsiteY9" fmla="*/ 2097653 h 209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625" h="2098072">
                <a:moveTo>
                  <a:pt x="756964" y="0"/>
                </a:moveTo>
                <a:lnTo>
                  <a:pt x="1179693" y="219"/>
                </a:lnTo>
                <a:lnTo>
                  <a:pt x="1179772" y="0"/>
                </a:lnTo>
                <a:lnTo>
                  <a:pt x="2361625" y="613"/>
                </a:lnTo>
                <a:lnTo>
                  <a:pt x="1604882" y="2097653"/>
                </a:lnTo>
                <a:lnTo>
                  <a:pt x="1636683" y="2097664"/>
                </a:lnTo>
                <a:lnTo>
                  <a:pt x="1636536" y="2098072"/>
                </a:lnTo>
                <a:lnTo>
                  <a:pt x="1213781" y="2097926"/>
                </a:lnTo>
                <a:lnTo>
                  <a:pt x="1213728" y="2098072"/>
                </a:lnTo>
                <a:lnTo>
                  <a:pt x="0" y="2097653"/>
                </a:lnTo>
                <a:close/>
              </a:path>
            </a:pathLst>
          </a:custGeom>
        </p:spPr>
        <p:txBody>
          <a:bodyPr wrap="square">
            <a:noAutofit/>
          </a:bodyPr>
          <a:lstStyle>
            <a:lvl1pPr>
              <a:defRPr sz="1083">
                <a:solidFill>
                  <a:schemeClr val="accent4"/>
                </a:solidFill>
                <a:latin typeface="Lato" panose="020F0502020204030203" pitchFamily="34" charset="0"/>
              </a:defRPr>
            </a:lvl1pPr>
          </a:lstStyle>
          <a:p>
            <a:endParaRPr lang="en-US"/>
          </a:p>
        </p:txBody>
      </p:sp>
      <p:sp>
        <p:nvSpPr>
          <p:cNvPr id="8"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9"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sp>
        <p:nvSpPr>
          <p:cNvPr id="10" name="Triangolo rettangolo 9"/>
          <p:cNvSpPr/>
          <p:nvPr userDrawn="1"/>
        </p:nvSpPr>
        <p:spPr>
          <a:xfrm flipV="1">
            <a:off x="0" y="0"/>
            <a:ext cx="2795150" cy="6858000"/>
          </a:xfrm>
          <a:prstGeom prst="rtTriangle">
            <a:avLst/>
          </a:prstGeom>
          <a:solidFill>
            <a:srgbClr val="AFAC1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11" name="Immagine 10"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12"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13"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3223748046"/>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Multi Pictures at Bottom Slide">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1183314" y="3374772"/>
            <a:ext cx="3148833" cy="2797429"/>
          </a:xfrm>
          <a:custGeom>
            <a:avLst/>
            <a:gdLst>
              <a:gd name="connsiteX0" fmla="*/ 756964 w 2361625"/>
              <a:gd name="connsiteY0" fmla="*/ 0 h 2098072"/>
              <a:gd name="connsiteX1" fmla="*/ 1179693 w 2361625"/>
              <a:gd name="connsiteY1" fmla="*/ 219 h 2098072"/>
              <a:gd name="connsiteX2" fmla="*/ 1179772 w 2361625"/>
              <a:gd name="connsiteY2" fmla="*/ 0 h 2098072"/>
              <a:gd name="connsiteX3" fmla="*/ 2361625 w 2361625"/>
              <a:gd name="connsiteY3" fmla="*/ 613 h 2098072"/>
              <a:gd name="connsiteX4" fmla="*/ 1604882 w 2361625"/>
              <a:gd name="connsiteY4" fmla="*/ 2097653 h 2098072"/>
              <a:gd name="connsiteX5" fmla="*/ 1636683 w 2361625"/>
              <a:gd name="connsiteY5" fmla="*/ 2097664 h 2098072"/>
              <a:gd name="connsiteX6" fmla="*/ 1636536 w 2361625"/>
              <a:gd name="connsiteY6" fmla="*/ 2098072 h 2098072"/>
              <a:gd name="connsiteX7" fmla="*/ 1213781 w 2361625"/>
              <a:gd name="connsiteY7" fmla="*/ 2097926 h 2098072"/>
              <a:gd name="connsiteX8" fmla="*/ 1213728 w 2361625"/>
              <a:gd name="connsiteY8" fmla="*/ 2098072 h 2098072"/>
              <a:gd name="connsiteX9" fmla="*/ 0 w 2361625"/>
              <a:gd name="connsiteY9" fmla="*/ 2097653 h 209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625" h="2098072">
                <a:moveTo>
                  <a:pt x="756964" y="0"/>
                </a:moveTo>
                <a:lnTo>
                  <a:pt x="1179693" y="219"/>
                </a:lnTo>
                <a:lnTo>
                  <a:pt x="1179772" y="0"/>
                </a:lnTo>
                <a:lnTo>
                  <a:pt x="2361625" y="613"/>
                </a:lnTo>
                <a:lnTo>
                  <a:pt x="1604882" y="2097653"/>
                </a:lnTo>
                <a:lnTo>
                  <a:pt x="1636683" y="2097664"/>
                </a:lnTo>
                <a:lnTo>
                  <a:pt x="1636536" y="2098072"/>
                </a:lnTo>
                <a:lnTo>
                  <a:pt x="1213781" y="2097926"/>
                </a:lnTo>
                <a:lnTo>
                  <a:pt x="1213728" y="2098072"/>
                </a:lnTo>
                <a:lnTo>
                  <a:pt x="0" y="2097653"/>
                </a:lnTo>
                <a:close/>
              </a:path>
            </a:pathLst>
          </a:custGeom>
        </p:spPr>
        <p:txBody>
          <a:bodyPr wrap="square">
            <a:noAutofit/>
          </a:bodyPr>
          <a:lstStyle>
            <a:lvl1pPr>
              <a:defRPr sz="1083">
                <a:solidFill>
                  <a:schemeClr val="accent4"/>
                </a:solidFill>
                <a:latin typeface="Lato" panose="020F0502020204030203" pitchFamily="34" charset="0"/>
              </a:defRPr>
            </a:lvl1pPr>
          </a:lstStyle>
          <a:p>
            <a:endParaRPr lang="en-US"/>
          </a:p>
        </p:txBody>
      </p:sp>
      <p:sp>
        <p:nvSpPr>
          <p:cNvPr id="24" name="Picture Placeholder 23"/>
          <p:cNvSpPr>
            <a:spLocks noGrp="1"/>
          </p:cNvSpPr>
          <p:nvPr>
            <p:ph type="pic" sz="quarter" idx="16"/>
          </p:nvPr>
        </p:nvSpPr>
        <p:spPr>
          <a:xfrm>
            <a:off x="3517515" y="3374772"/>
            <a:ext cx="3148833" cy="2797429"/>
          </a:xfrm>
          <a:custGeom>
            <a:avLst/>
            <a:gdLst>
              <a:gd name="connsiteX0" fmla="*/ 756964 w 2361625"/>
              <a:gd name="connsiteY0" fmla="*/ 0 h 2098072"/>
              <a:gd name="connsiteX1" fmla="*/ 1179693 w 2361625"/>
              <a:gd name="connsiteY1" fmla="*/ 219 h 2098072"/>
              <a:gd name="connsiteX2" fmla="*/ 1179772 w 2361625"/>
              <a:gd name="connsiteY2" fmla="*/ 0 h 2098072"/>
              <a:gd name="connsiteX3" fmla="*/ 2361625 w 2361625"/>
              <a:gd name="connsiteY3" fmla="*/ 613 h 2098072"/>
              <a:gd name="connsiteX4" fmla="*/ 1604882 w 2361625"/>
              <a:gd name="connsiteY4" fmla="*/ 2097653 h 2098072"/>
              <a:gd name="connsiteX5" fmla="*/ 1636683 w 2361625"/>
              <a:gd name="connsiteY5" fmla="*/ 2097664 h 2098072"/>
              <a:gd name="connsiteX6" fmla="*/ 1636536 w 2361625"/>
              <a:gd name="connsiteY6" fmla="*/ 2098072 h 2098072"/>
              <a:gd name="connsiteX7" fmla="*/ 1213781 w 2361625"/>
              <a:gd name="connsiteY7" fmla="*/ 2097926 h 2098072"/>
              <a:gd name="connsiteX8" fmla="*/ 1213728 w 2361625"/>
              <a:gd name="connsiteY8" fmla="*/ 2098072 h 2098072"/>
              <a:gd name="connsiteX9" fmla="*/ 0 w 2361625"/>
              <a:gd name="connsiteY9" fmla="*/ 2097653 h 209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625" h="2098072">
                <a:moveTo>
                  <a:pt x="756964" y="0"/>
                </a:moveTo>
                <a:lnTo>
                  <a:pt x="1179693" y="219"/>
                </a:lnTo>
                <a:lnTo>
                  <a:pt x="1179772" y="0"/>
                </a:lnTo>
                <a:lnTo>
                  <a:pt x="2361625" y="613"/>
                </a:lnTo>
                <a:lnTo>
                  <a:pt x="1604882" y="2097653"/>
                </a:lnTo>
                <a:lnTo>
                  <a:pt x="1636683" y="2097664"/>
                </a:lnTo>
                <a:lnTo>
                  <a:pt x="1636536" y="2098072"/>
                </a:lnTo>
                <a:lnTo>
                  <a:pt x="1213781" y="2097926"/>
                </a:lnTo>
                <a:lnTo>
                  <a:pt x="1213728" y="2098072"/>
                </a:lnTo>
                <a:lnTo>
                  <a:pt x="0" y="2097653"/>
                </a:lnTo>
                <a:close/>
              </a:path>
            </a:pathLst>
          </a:custGeom>
        </p:spPr>
        <p:txBody>
          <a:bodyPr wrap="square">
            <a:noAutofit/>
          </a:bodyPr>
          <a:lstStyle>
            <a:lvl1pPr>
              <a:defRPr sz="1083">
                <a:solidFill>
                  <a:schemeClr val="accent4"/>
                </a:solidFill>
                <a:latin typeface="Lato" panose="020F0502020204030203" pitchFamily="34" charset="0"/>
              </a:defRPr>
            </a:lvl1pPr>
          </a:lstStyle>
          <a:p>
            <a:endParaRPr lang="en-US"/>
          </a:p>
        </p:txBody>
      </p:sp>
      <p:sp>
        <p:nvSpPr>
          <p:cNvPr id="25" name="Picture Placeholder 24"/>
          <p:cNvSpPr>
            <a:spLocks noGrp="1"/>
          </p:cNvSpPr>
          <p:nvPr>
            <p:ph type="pic" sz="quarter" idx="17"/>
          </p:nvPr>
        </p:nvSpPr>
        <p:spPr>
          <a:xfrm>
            <a:off x="5851716" y="3374772"/>
            <a:ext cx="3148833" cy="2797429"/>
          </a:xfrm>
          <a:custGeom>
            <a:avLst/>
            <a:gdLst>
              <a:gd name="connsiteX0" fmla="*/ 756964 w 2361625"/>
              <a:gd name="connsiteY0" fmla="*/ 0 h 2098072"/>
              <a:gd name="connsiteX1" fmla="*/ 1179693 w 2361625"/>
              <a:gd name="connsiteY1" fmla="*/ 219 h 2098072"/>
              <a:gd name="connsiteX2" fmla="*/ 1179772 w 2361625"/>
              <a:gd name="connsiteY2" fmla="*/ 0 h 2098072"/>
              <a:gd name="connsiteX3" fmla="*/ 2361625 w 2361625"/>
              <a:gd name="connsiteY3" fmla="*/ 613 h 2098072"/>
              <a:gd name="connsiteX4" fmla="*/ 1604882 w 2361625"/>
              <a:gd name="connsiteY4" fmla="*/ 2097653 h 2098072"/>
              <a:gd name="connsiteX5" fmla="*/ 1636683 w 2361625"/>
              <a:gd name="connsiteY5" fmla="*/ 2097664 h 2098072"/>
              <a:gd name="connsiteX6" fmla="*/ 1636536 w 2361625"/>
              <a:gd name="connsiteY6" fmla="*/ 2098072 h 2098072"/>
              <a:gd name="connsiteX7" fmla="*/ 1213781 w 2361625"/>
              <a:gd name="connsiteY7" fmla="*/ 2097926 h 2098072"/>
              <a:gd name="connsiteX8" fmla="*/ 1213728 w 2361625"/>
              <a:gd name="connsiteY8" fmla="*/ 2098072 h 2098072"/>
              <a:gd name="connsiteX9" fmla="*/ 0 w 2361625"/>
              <a:gd name="connsiteY9" fmla="*/ 2097653 h 209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625" h="2098072">
                <a:moveTo>
                  <a:pt x="756964" y="0"/>
                </a:moveTo>
                <a:lnTo>
                  <a:pt x="1179693" y="219"/>
                </a:lnTo>
                <a:lnTo>
                  <a:pt x="1179772" y="0"/>
                </a:lnTo>
                <a:lnTo>
                  <a:pt x="2361625" y="613"/>
                </a:lnTo>
                <a:lnTo>
                  <a:pt x="1604882" y="2097653"/>
                </a:lnTo>
                <a:lnTo>
                  <a:pt x="1636683" y="2097664"/>
                </a:lnTo>
                <a:lnTo>
                  <a:pt x="1636536" y="2098072"/>
                </a:lnTo>
                <a:lnTo>
                  <a:pt x="1213781" y="2097926"/>
                </a:lnTo>
                <a:lnTo>
                  <a:pt x="1213728" y="2098072"/>
                </a:lnTo>
                <a:lnTo>
                  <a:pt x="0" y="2097653"/>
                </a:lnTo>
                <a:close/>
              </a:path>
            </a:pathLst>
          </a:custGeom>
        </p:spPr>
        <p:txBody>
          <a:bodyPr wrap="square">
            <a:noAutofit/>
          </a:bodyPr>
          <a:lstStyle>
            <a:lvl1pPr>
              <a:defRPr sz="1083">
                <a:solidFill>
                  <a:schemeClr val="accent4"/>
                </a:solidFill>
                <a:latin typeface="Lato" panose="020F0502020204030203" pitchFamily="34" charset="0"/>
              </a:defRPr>
            </a:lvl1pPr>
          </a:lstStyle>
          <a:p>
            <a:endParaRPr lang="en-US"/>
          </a:p>
        </p:txBody>
      </p:sp>
      <p:sp>
        <p:nvSpPr>
          <p:cNvPr id="26" name="Picture Placeholder 25"/>
          <p:cNvSpPr>
            <a:spLocks noGrp="1"/>
          </p:cNvSpPr>
          <p:nvPr>
            <p:ph type="pic" sz="quarter" idx="18"/>
          </p:nvPr>
        </p:nvSpPr>
        <p:spPr>
          <a:xfrm>
            <a:off x="8185918" y="3374772"/>
            <a:ext cx="3148833" cy="2797429"/>
          </a:xfrm>
          <a:custGeom>
            <a:avLst/>
            <a:gdLst>
              <a:gd name="connsiteX0" fmla="*/ 756964 w 2361625"/>
              <a:gd name="connsiteY0" fmla="*/ 0 h 2098072"/>
              <a:gd name="connsiteX1" fmla="*/ 1179693 w 2361625"/>
              <a:gd name="connsiteY1" fmla="*/ 219 h 2098072"/>
              <a:gd name="connsiteX2" fmla="*/ 1179772 w 2361625"/>
              <a:gd name="connsiteY2" fmla="*/ 0 h 2098072"/>
              <a:gd name="connsiteX3" fmla="*/ 2361625 w 2361625"/>
              <a:gd name="connsiteY3" fmla="*/ 613 h 2098072"/>
              <a:gd name="connsiteX4" fmla="*/ 1604882 w 2361625"/>
              <a:gd name="connsiteY4" fmla="*/ 2097653 h 2098072"/>
              <a:gd name="connsiteX5" fmla="*/ 1636683 w 2361625"/>
              <a:gd name="connsiteY5" fmla="*/ 2097664 h 2098072"/>
              <a:gd name="connsiteX6" fmla="*/ 1636536 w 2361625"/>
              <a:gd name="connsiteY6" fmla="*/ 2098072 h 2098072"/>
              <a:gd name="connsiteX7" fmla="*/ 1213781 w 2361625"/>
              <a:gd name="connsiteY7" fmla="*/ 2097926 h 2098072"/>
              <a:gd name="connsiteX8" fmla="*/ 1213728 w 2361625"/>
              <a:gd name="connsiteY8" fmla="*/ 2098072 h 2098072"/>
              <a:gd name="connsiteX9" fmla="*/ 0 w 2361625"/>
              <a:gd name="connsiteY9" fmla="*/ 2097653 h 209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625" h="2098072">
                <a:moveTo>
                  <a:pt x="756964" y="0"/>
                </a:moveTo>
                <a:lnTo>
                  <a:pt x="1179693" y="219"/>
                </a:lnTo>
                <a:lnTo>
                  <a:pt x="1179772" y="0"/>
                </a:lnTo>
                <a:lnTo>
                  <a:pt x="2361625" y="613"/>
                </a:lnTo>
                <a:lnTo>
                  <a:pt x="1604882" y="2097653"/>
                </a:lnTo>
                <a:lnTo>
                  <a:pt x="1636683" y="2097664"/>
                </a:lnTo>
                <a:lnTo>
                  <a:pt x="1636536" y="2098072"/>
                </a:lnTo>
                <a:lnTo>
                  <a:pt x="1213781" y="2097926"/>
                </a:lnTo>
                <a:lnTo>
                  <a:pt x="1213728" y="2098072"/>
                </a:lnTo>
                <a:lnTo>
                  <a:pt x="0" y="2097653"/>
                </a:lnTo>
                <a:close/>
              </a:path>
            </a:pathLst>
          </a:custGeom>
        </p:spPr>
        <p:txBody>
          <a:bodyPr wrap="square">
            <a:noAutofit/>
          </a:bodyPr>
          <a:lstStyle>
            <a:lvl1pPr>
              <a:defRPr sz="1083">
                <a:solidFill>
                  <a:schemeClr val="accent4"/>
                </a:solidFill>
                <a:latin typeface="Lato" panose="020F0502020204030203" pitchFamily="34" charset="0"/>
              </a:defRPr>
            </a:lvl1pPr>
          </a:lstStyle>
          <a:p>
            <a:endParaRPr lang="en-US"/>
          </a:p>
        </p:txBody>
      </p:sp>
      <p:sp>
        <p:nvSpPr>
          <p:cNvPr id="8"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9"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sp>
        <p:nvSpPr>
          <p:cNvPr id="10" name="Triangolo rettangolo 9"/>
          <p:cNvSpPr/>
          <p:nvPr userDrawn="1"/>
        </p:nvSpPr>
        <p:spPr>
          <a:xfrm flipV="1">
            <a:off x="0" y="0"/>
            <a:ext cx="2795150" cy="6858000"/>
          </a:xfrm>
          <a:prstGeom prst="rtTriangle">
            <a:avLst/>
          </a:prstGeom>
          <a:solidFill>
            <a:srgbClr val="28876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11" name="Immagine 10"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12"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13"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2866893359"/>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Multi Pictures at Bottom Slide">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1183314" y="3374772"/>
            <a:ext cx="3148833" cy="2797429"/>
          </a:xfrm>
          <a:custGeom>
            <a:avLst/>
            <a:gdLst>
              <a:gd name="connsiteX0" fmla="*/ 756964 w 2361625"/>
              <a:gd name="connsiteY0" fmla="*/ 0 h 2098072"/>
              <a:gd name="connsiteX1" fmla="*/ 1179693 w 2361625"/>
              <a:gd name="connsiteY1" fmla="*/ 219 h 2098072"/>
              <a:gd name="connsiteX2" fmla="*/ 1179772 w 2361625"/>
              <a:gd name="connsiteY2" fmla="*/ 0 h 2098072"/>
              <a:gd name="connsiteX3" fmla="*/ 2361625 w 2361625"/>
              <a:gd name="connsiteY3" fmla="*/ 613 h 2098072"/>
              <a:gd name="connsiteX4" fmla="*/ 1604882 w 2361625"/>
              <a:gd name="connsiteY4" fmla="*/ 2097653 h 2098072"/>
              <a:gd name="connsiteX5" fmla="*/ 1636683 w 2361625"/>
              <a:gd name="connsiteY5" fmla="*/ 2097664 h 2098072"/>
              <a:gd name="connsiteX6" fmla="*/ 1636536 w 2361625"/>
              <a:gd name="connsiteY6" fmla="*/ 2098072 h 2098072"/>
              <a:gd name="connsiteX7" fmla="*/ 1213781 w 2361625"/>
              <a:gd name="connsiteY7" fmla="*/ 2097926 h 2098072"/>
              <a:gd name="connsiteX8" fmla="*/ 1213728 w 2361625"/>
              <a:gd name="connsiteY8" fmla="*/ 2098072 h 2098072"/>
              <a:gd name="connsiteX9" fmla="*/ 0 w 2361625"/>
              <a:gd name="connsiteY9" fmla="*/ 2097653 h 209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625" h="2098072">
                <a:moveTo>
                  <a:pt x="756964" y="0"/>
                </a:moveTo>
                <a:lnTo>
                  <a:pt x="1179693" y="219"/>
                </a:lnTo>
                <a:lnTo>
                  <a:pt x="1179772" y="0"/>
                </a:lnTo>
                <a:lnTo>
                  <a:pt x="2361625" y="613"/>
                </a:lnTo>
                <a:lnTo>
                  <a:pt x="1604882" y="2097653"/>
                </a:lnTo>
                <a:lnTo>
                  <a:pt x="1636683" y="2097664"/>
                </a:lnTo>
                <a:lnTo>
                  <a:pt x="1636536" y="2098072"/>
                </a:lnTo>
                <a:lnTo>
                  <a:pt x="1213781" y="2097926"/>
                </a:lnTo>
                <a:lnTo>
                  <a:pt x="1213728" y="2098072"/>
                </a:lnTo>
                <a:lnTo>
                  <a:pt x="0" y="2097653"/>
                </a:lnTo>
                <a:close/>
              </a:path>
            </a:pathLst>
          </a:custGeom>
        </p:spPr>
        <p:txBody>
          <a:bodyPr wrap="square">
            <a:noAutofit/>
          </a:bodyPr>
          <a:lstStyle>
            <a:lvl1pPr>
              <a:defRPr sz="1083">
                <a:solidFill>
                  <a:schemeClr val="accent4"/>
                </a:solidFill>
                <a:latin typeface="Lato" panose="020F0502020204030203" pitchFamily="34" charset="0"/>
              </a:defRPr>
            </a:lvl1pPr>
          </a:lstStyle>
          <a:p>
            <a:endParaRPr lang="en-US"/>
          </a:p>
        </p:txBody>
      </p:sp>
      <p:sp>
        <p:nvSpPr>
          <p:cNvPr id="24" name="Picture Placeholder 23"/>
          <p:cNvSpPr>
            <a:spLocks noGrp="1"/>
          </p:cNvSpPr>
          <p:nvPr>
            <p:ph type="pic" sz="quarter" idx="16"/>
          </p:nvPr>
        </p:nvSpPr>
        <p:spPr>
          <a:xfrm>
            <a:off x="3517515" y="3374772"/>
            <a:ext cx="3148833" cy="2797429"/>
          </a:xfrm>
          <a:custGeom>
            <a:avLst/>
            <a:gdLst>
              <a:gd name="connsiteX0" fmla="*/ 756964 w 2361625"/>
              <a:gd name="connsiteY0" fmla="*/ 0 h 2098072"/>
              <a:gd name="connsiteX1" fmla="*/ 1179693 w 2361625"/>
              <a:gd name="connsiteY1" fmla="*/ 219 h 2098072"/>
              <a:gd name="connsiteX2" fmla="*/ 1179772 w 2361625"/>
              <a:gd name="connsiteY2" fmla="*/ 0 h 2098072"/>
              <a:gd name="connsiteX3" fmla="*/ 2361625 w 2361625"/>
              <a:gd name="connsiteY3" fmla="*/ 613 h 2098072"/>
              <a:gd name="connsiteX4" fmla="*/ 1604882 w 2361625"/>
              <a:gd name="connsiteY4" fmla="*/ 2097653 h 2098072"/>
              <a:gd name="connsiteX5" fmla="*/ 1636683 w 2361625"/>
              <a:gd name="connsiteY5" fmla="*/ 2097664 h 2098072"/>
              <a:gd name="connsiteX6" fmla="*/ 1636536 w 2361625"/>
              <a:gd name="connsiteY6" fmla="*/ 2098072 h 2098072"/>
              <a:gd name="connsiteX7" fmla="*/ 1213781 w 2361625"/>
              <a:gd name="connsiteY7" fmla="*/ 2097926 h 2098072"/>
              <a:gd name="connsiteX8" fmla="*/ 1213728 w 2361625"/>
              <a:gd name="connsiteY8" fmla="*/ 2098072 h 2098072"/>
              <a:gd name="connsiteX9" fmla="*/ 0 w 2361625"/>
              <a:gd name="connsiteY9" fmla="*/ 2097653 h 209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625" h="2098072">
                <a:moveTo>
                  <a:pt x="756964" y="0"/>
                </a:moveTo>
                <a:lnTo>
                  <a:pt x="1179693" y="219"/>
                </a:lnTo>
                <a:lnTo>
                  <a:pt x="1179772" y="0"/>
                </a:lnTo>
                <a:lnTo>
                  <a:pt x="2361625" y="613"/>
                </a:lnTo>
                <a:lnTo>
                  <a:pt x="1604882" y="2097653"/>
                </a:lnTo>
                <a:lnTo>
                  <a:pt x="1636683" y="2097664"/>
                </a:lnTo>
                <a:lnTo>
                  <a:pt x="1636536" y="2098072"/>
                </a:lnTo>
                <a:lnTo>
                  <a:pt x="1213781" y="2097926"/>
                </a:lnTo>
                <a:lnTo>
                  <a:pt x="1213728" y="2098072"/>
                </a:lnTo>
                <a:lnTo>
                  <a:pt x="0" y="2097653"/>
                </a:lnTo>
                <a:close/>
              </a:path>
            </a:pathLst>
          </a:custGeom>
        </p:spPr>
        <p:txBody>
          <a:bodyPr wrap="square">
            <a:noAutofit/>
          </a:bodyPr>
          <a:lstStyle>
            <a:lvl1pPr>
              <a:defRPr sz="1083">
                <a:solidFill>
                  <a:schemeClr val="accent4"/>
                </a:solidFill>
                <a:latin typeface="Lato" panose="020F0502020204030203" pitchFamily="34" charset="0"/>
              </a:defRPr>
            </a:lvl1pPr>
          </a:lstStyle>
          <a:p>
            <a:endParaRPr lang="en-US"/>
          </a:p>
        </p:txBody>
      </p:sp>
      <p:sp>
        <p:nvSpPr>
          <p:cNvPr id="25" name="Picture Placeholder 24"/>
          <p:cNvSpPr>
            <a:spLocks noGrp="1"/>
          </p:cNvSpPr>
          <p:nvPr>
            <p:ph type="pic" sz="quarter" idx="17"/>
          </p:nvPr>
        </p:nvSpPr>
        <p:spPr>
          <a:xfrm>
            <a:off x="5851716" y="3374772"/>
            <a:ext cx="3148833" cy="2797429"/>
          </a:xfrm>
          <a:custGeom>
            <a:avLst/>
            <a:gdLst>
              <a:gd name="connsiteX0" fmla="*/ 756964 w 2361625"/>
              <a:gd name="connsiteY0" fmla="*/ 0 h 2098072"/>
              <a:gd name="connsiteX1" fmla="*/ 1179693 w 2361625"/>
              <a:gd name="connsiteY1" fmla="*/ 219 h 2098072"/>
              <a:gd name="connsiteX2" fmla="*/ 1179772 w 2361625"/>
              <a:gd name="connsiteY2" fmla="*/ 0 h 2098072"/>
              <a:gd name="connsiteX3" fmla="*/ 2361625 w 2361625"/>
              <a:gd name="connsiteY3" fmla="*/ 613 h 2098072"/>
              <a:gd name="connsiteX4" fmla="*/ 1604882 w 2361625"/>
              <a:gd name="connsiteY4" fmla="*/ 2097653 h 2098072"/>
              <a:gd name="connsiteX5" fmla="*/ 1636683 w 2361625"/>
              <a:gd name="connsiteY5" fmla="*/ 2097664 h 2098072"/>
              <a:gd name="connsiteX6" fmla="*/ 1636536 w 2361625"/>
              <a:gd name="connsiteY6" fmla="*/ 2098072 h 2098072"/>
              <a:gd name="connsiteX7" fmla="*/ 1213781 w 2361625"/>
              <a:gd name="connsiteY7" fmla="*/ 2097926 h 2098072"/>
              <a:gd name="connsiteX8" fmla="*/ 1213728 w 2361625"/>
              <a:gd name="connsiteY8" fmla="*/ 2098072 h 2098072"/>
              <a:gd name="connsiteX9" fmla="*/ 0 w 2361625"/>
              <a:gd name="connsiteY9" fmla="*/ 2097653 h 209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625" h="2098072">
                <a:moveTo>
                  <a:pt x="756964" y="0"/>
                </a:moveTo>
                <a:lnTo>
                  <a:pt x="1179693" y="219"/>
                </a:lnTo>
                <a:lnTo>
                  <a:pt x="1179772" y="0"/>
                </a:lnTo>
                <a:lnTo>
                  <a:pt x="2361625" y="613"/>
                </a:lnTo>
                <a:lnTo>
                  <a:pt x="1604882" y="2097653"/>
                </a:lnTo>
                <a:lnTo>
                  <a:pt x="1636683" y="2097664"/>
                </a:lnTo>
                <a:lnTo>
                  <a:pt x="1636536" y="2098072"/>
                </a:lnTo>
                <a:lnTo>
                  <a:pt x="1213781" y="2097926"/>
                </a:lnTo>
                <a:lnTo>
                  <a:pt x="1213728" y="2098072"/>
                </a:lnTo>
                <a:lnTo>
                  <a:pt x="0" y="2097653"/>
                </a:lnTo>
                <a:close/>
              </a:path>
            </a:pathLst>
          </a:custGeom>
        </p:spPr>
        <p:txBody>
          <a:bodyPr wrap="square">
            <a:noAutofit/>
          </a:bodyPr>
          <a:lstStyle>
            <a:lvl1pPr>
              <a:defRPr sz="1083">
                <a:solidFill>
                  <a:schemeClr val="accent4"/>
                </a:solidFill>
                <a:latin typeface="Lato" panose="020F0502020204030203" pitchFamily="34" charset="0"/>
              </a:defRPr>
            </a:lvl1pPr>
          </a:lstStyle>
          <a:p>
            <a:endParaRPr lang="en-US"/>
          </a:p>
        </p:txBody>
      </p:sp>
      <p:sp>
        <p:nvSpPr>
          <p:cNvPr id="26" name="Picture Placeholder 25"/>
          <p:cNvSpPr>
            <a:spLocks noGrp="1"/>
          </p:cNvSpPr>
          <p:nvPr>
            <p:ph type="pic" sz="quarter" idx="18"/>
          </p:nvPr>
        </p:nvSpPr>
        <p:spPr>
          <a:xfrm>
            <a:off x="8185918" y="3374772"/>
            <a:ext cx="3148833" cy="2797429"/>
          </a:xfrm>
          <a:custGeom>
            <a:avLst/>
            <a:gdLst>
              <a:gd name="connsiteX0" fmla="*/ 756964 w 2361625"/>
              <a:gd name="connsiteY0" fmla="*/ 0 h 2098072"/>
              <a:gd name="connsiteX1" fmla="*/ 1179693 w 2361625"/>
              <a:gd name="connsiteY1" fmla="*/ 219 h 2098072"/>
              <a:gd name="connsiteX2" fmla="*/ 1179772 w 2361625"/>
              <a:gd name="connsiteY2" fmla="*/ 0 h 2098072"/>
              <a:gd name="connsiteX3" fmla="*/ 2361625 w 2361625"/>
              <a:gd name="connsiteY3" fmla="*/ 613 h 2098072"/>
              <a:gd name="connsiteX4" fmla="*/ 1604882 w 2361625"/>
              <a:gd name="connsiteY4" fmla="*/ 2097653 h 2098072"/>
              <a:gd name="connsiteX5" fmla="*/ 1636683 w 2361625"/>
              <a:gd name="connsiteY5" fmla="*/ 2097664 h 2098072"/>
              <a:gd name="connsiteX6" fmla="*/ 1636536 w 2361625"/>
              <a:gd name="connsiteY6" fmla="*/ 2098072 h 2098072"/>
              <a:gd name="connsiteX7" fmla="*/ 1213781 w 2361625"/>
              <a:gd name="connsiteY7" fmla="*/ 2097926 h 2098072"/>
              <a:gd name="connsiteX8" fmla="*/ 1213728 w 2361625"/>
              <a:gd name="connsiteY8" fmla="*/ 2098072 h 2098072"/>
              <a:gd name="connsiteX9" fmla="*/ 0 w 2361625"/>
              <a:gd name="connsiteY9" fmla="*/ 2097653 h 209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625" h="2098072">
                <a:moveTo>
                  <a:pt x="756964" y="0"/>
                </a:moveTo>
                <a:lnTo>
                  <a:pt x="1179693" y="219"/>
                </a:lnTo>
                <a:lnTo>
                  <a:pt x="1179772" y="0"/>
                </a:lnTo>
                <a:lnTo>
                  <a:pt x="2361625" y="613"/>
                </a:lnTo>
                <a:lnTo>
                  <a:pt x="1604882" y="2097653"/>
                </a:lnTo>
                <a:lnTo>
                  <a:pt x="1636683" y="2097664"/>
                </a:lnTo>
                <a:lnTo>
                  <a:pt x="1636536" y="2098072"/>
                </a:lnTo>
                <a:lnTo>
                  <a:pt x="1213781" y="2097926"/>
                </a:lnTo>
                <a:lnTo>
                  <a:pt x="1213728" y="2098072"/>
                </a:lnTo>
                <a:lnTo>
                  <a:pt x="0" y="2097653"/>
                </a:lnTo>
                <a:close/>
              </a:path>
            </a:pathLst>
          </a:custGeom>
        </p:spPr>
        <p:txBody>
          <a:bodyPr wrap="square">
            <a:noAutofit/>
          </a:bodyPr>
          <a:lstStyle>
            <a:lvl1pPr>
              <a:defRPr sz="1083">
                <a:solidFill>
                  <a:schemeClr val="accent4"/>
                </a:solidFill>
                <a:latin typeface="Lato" panose="020F0502020204030203" pitchFamily="34" charset="0"/>
              </a:defRPr>
            </a:lvl1pPr>
          </a:lstStyle>
          <a:p>
            <a:endParaRPr lang="en-US"/>
          </a:p>
        </p:txBody>
      </p:sp>
      <p:sp>
        <p:nvSpPr>
          <p:cNvPr id="8"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9"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sp>
        <p:nvSpPr>
          <p:cNvPr id="10" name="Triangolo rettangolo 9"/>
          <p:cNvSpPr/>
          <p:nvPr userDrawn="1"/>
        </p:nvSpPr>
        <p:spPr>
          <a:xfrm flipV="1">
            <a:off x="0" y="0"/>
            <a:ext cx="2795150" cy="6858000"/>
          </a:xfrm>
          <a:prstGeom prst="rtTriangle">
            <a:avLst/>
          </a:prstGeom>
          <a:solidFill>
            <a:srgbClr val="409B2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11" name="Immagine 10" descr="Logo_UrbanGreenUP_VERTICALE_bian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55" y="89647"/>
            <a:ext cx="2206697" cy="1792941"/>
          </a:xfrm>
          <a:prstGeom prst="rect">
            <a:avLst/>
          </a:prstGeom>
        </p:spPr>
      </p:pic>
      <p:sp>
        <p:nvSpPr>
          <p:cNvPr id="12"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CCCCCC"/>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13"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711922599"/>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Blank Slide">
    <p:spTree>
      <p:nvGrpSpPr>
        <p:cNvPr id="1" name=""/>
        <p:cNvGrpSpPr/>
        <p:nvPr/>
      </p:nvGrpSpPr>
      <p:grpSpPr>
        <a:xfrm>
          <a:off x="0" y="0"/>
          <a:ext cx="0" cy="0"/>
          <a:chOff x="0" y="0"/>
          <a:chExt cx="0" cy="0"/>
        </a:xfrm>
      </p:grpSpPr>
      <p:sp>
        <p:nvSpPr>
          <p:cNvPr id="2" name="Freeform 25"/>
          <p:cNvSpPr>
            <a:spLocks/>
          </p:cNvSpPr>
          <p:nvPr userDrawn="1"/>
        </p:nvSpPr>
        <p:spPr bwMode="auto">
          <a:xfrm>
            <a:off x="10774519" y="6390217"/>
            <a:ext cx="243982" cy="481291"/>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3" name="TextBox 7"/>
          <p:cNvSpPr txBox="1"/>
          <p:nvPr userDrawn="1"/>
        </p:nvSpPr>
        <p:spPr>
          <a:xfrm>
            <a:off x="11031492" y="6438689"/>
            <a:ext cx="303259" cy="133434"/>
          </a:xfrm>
          <a:prstGeom prst="rect">
            <a:avLst/>
          </a:prstGeom>
          <a:noFill/>
        </p:spPr>
        <p:txBody>
          <a:bodyPr wrap="square" lIns="0" tIns="0" rIns="0" bIns="0" rtlCol="0">
            <a:spAutoFit/>
          </a:bodyPr>
          <a:lstStyle/>
          <a:p>
            <a:pPr algn="r"/>
            <a:fld id="{B5D67274-A358-4A3D-B8D0-184382E74259}" type="slidenum">
              <a:rPr lang="en-US" sz="867" smtClean="0">
                <a:solidFill>
                  <a:schemeClr val="accent4"/>
                </a:solidFill>
                <a:latin typeface="Lato" panose="020F0502020204030203" pitchFamily="34" charset="0"/>
              </a:rPr>
              <a:pPr algn="r"/>
              <a:t>‹#›</a:t>
            </a:fld>
            <a:endParaRPr lang="en-US" sz="867" dirty="0">
              <a:solidFill>
                <a:schemeClr val="accent4"/>
              </a:solidFill>
              <a:latin typeface="Lato" panose="020F0502020204030203" pitchFamily="34" charset="0"/>
            </a:endParaRPr>
          </a:p>
        </p:txBody>
      </p:sp>
      <p:sp>
        <p:nvSpPr>
          <p:cNvPr id="6" name="Freeform 8"/>
          <p:cNvSpPr>
            <a:spLocks/>
          </p:cNvSpPr>
          <p:nvPr userDrawn="1"/>
        </p:nvSpPr>
        <p:spPr bwMode="auto">
          <a:xfrm>
            <a:off x="0" y="0"/>
            <a:ext cx="2813246"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6">
              <a:lumMod val="90000"/>
            </a:schemeClr>
          </a:solidFill>
          <a:ln w="1588" cap="flat">
            <a:noFill/>
            <a:prstDash val="solid"/>
            <a:miter lim="800000"/>
            <a:headEnd/>
            <a:tailEnd/>
          </a:ln>
        </p:spPr>
        <p:txBody>
          <a:bodyPr vert="horz" wrap="square" lIns="99060" tIns="49530" rIns="99060" bIns="49530" numCol="1" anchor="t" anchorCtr="0" compatLnSpc="1">
            <a:prstTxWarp prst="textNoShape">
              <a:avLst/>
            </a:prstTxWarp>
          </a:bodyPr>
          <a:lstStyle/>
          <a:p>
            <a:endParaRPr lang="en-US" sz="1716"/>
          </a:p>
        </p:txBody>
      </p:sp>
      <p:sp>
        <p:nvSpPr>
          <p:cNvPr id="7" name="Freeform 5"/>
          <p:cNvSpPr>
            <a:spLocks/>
          </p:cNvSpPr>
          <p:nvPr userDrawn="1"/>
        </p:nvSpPr>
        <p:spPr bwMode="auto">
          <a:xfrm>
            <a:off x="966228" y="1493677"/>
            <a:ext cx="1081017" cy="2401161"/>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solidFill>
          <a:ln>
            <a:noFill/>
          </a:ln>
        </p:spPr>
        <p:txBody>
          <a:bodyPr vert="horz" wrap="square" lIns="99060" tIns="49530" rIns="99060" bIns="49530" numCol="1" anchor="t" anchorCtr="0" compatLnSpc="1">
            <a:prstTxWarp prst="textNoShape">
              <a:avLst/>
            </a:prstTxWarp>
          </a:bodyPr>
          <a:lstStyle/>
          <a:p>
            <a:endParaRPr lang="en-US" sz="1716"/>
          </a:p>
        </p:txBody>
      </p:sp>
      <p:pic>
        <p:nvPicPr>
          <p:cNvPr id="10" name="Immagine 9" descr="Logo_UrbanGreenUP_VERTICALE_color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03" y="101602"/>
            <a:ext cx="2250828" cy="1828798"/>
          </a:xfrm>
          <a:prstGeom prst="rect">
            <a:avLst/>
          </a:prstGeom>
        </p:spPr>
      </p:pic>
    </p:spTree>
    <p:extLst>
      <p:ext uri="{BB962C8B-B14F-4D97-AF65-F5344CB8AC3E}">
        <p14:creationId xmlns:p14="http://schemas.microsoft.com/office/powerpoint/2010/main" val="243364563"/>
      </p:ext>
    </p:extLst>
  </p:cSld>
  <p:clrMapOvr>
    <a:masterClrMapping/>
  </p:clrMapOvr>
  <p:transition spd="slow" advClick="0" advTm="1000">
    <p:push dir="r"/>
  </p:transition>
  <p:extLst>
    <p:ext uri="{DCECCB84-F9BA-43D5-87BE-67443E8EF086}">
      <p15:sldGuideLst xmlns:p15="http://schemas.microsoft.com/office/powerpoint/2012/main">
        <p15:guide id="1" orient="horz" pos="432">
          <p15:clr>
            <a:srgbClr val="FBAE40"/>
          </p15:clr>
        </p15:guide>
        <p15:guide id="2" pos="436">
          <p15:clr>
            <a:srgbClr val="FBAE40"/>
          </p15:clr>
        </p15:guide>
        <p15:guide id="3" pos="5801">
          <p15:clr>
            <a:srgbClr val="FBAE40"/>
          </p15:clr>
        </p15:guide>
        <p15:guide id="4" orient="horz" pos="38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1774C7-0132-4E30-93F2-C687343FEB75}"/>
              </a:ext>
            </a:extLst>
          </p:cNvPr>
          <p:cNvSpPr>
            <a:spLocks noGrp="1"/>
          </p:cNvSpPr>
          <p:nvPr>
            <p:ph type="dt" sz="half" idx="10"/>
          </p:nvPr>
        </p:nvSpPr>
        <p:spPr/>
        <p:txBody>
          <a:bodyPr/>
          <a:lstStyle/>
          <a:p>
            <a:fld id="{96335DB5-BA55-4C1C-9819-5E99B5D8E121}" type="datetimeFigureOut">
              <a:rPr lang="en-GB" smtClean="0"/>
              <a:t>01/06/2021</a:t>
            </a:fld>
            <a:endParaRPr lang="en-GB"/>
          </a:p>
        </p:txBody>
      </p:sp>
      <p:sp>
        <p:nvSpPr>
          <p:cNvPr id="3" name="Footer Placeholder 2">
            <a:extLst>
              <a:ext uri="{FF2B5EF4-FFF2-40B4-BE49-F238E27FC236}">
                <a16:creationId xmlns:a16="http://schemas.microsoft.com/office/drawing/2014/main" id="{8DF98CB6-6EB5-41AB-BB5E-2D685FD6F2E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561333-360A-4337-9665-11C969D02930}"/>
              </a:ext>
            </a:extLst>
          </p:cNvPr>
          <p:cNvSpPr>
            <a:spLocks noGrp="1"/>
          </p:cNvSpPr>
          <p:nvPr>
            <p:ph type="sldNum" sz="quarter" idx="12"/>
          </p:nvPr>
        </p:nvSpPr>
        <p:spPr/>
        <p:txBody>
          <a:bodyPr/>
          <a:lstStyle/>
          <a:p>
            <a:fld id="{2CD691BD-15E1-495B-B20E-024E36B73581}" type="slidenum">
              <a:rPr lang="en-GB" smtClean="0"/>
              <a:t>‹#›</a:t>
            </a:fld>
            <a:endParaRPr lang="en-GB"/>
          </a:p>
        </p:txBody>
      </p:sp>
    </p:spTree>
    <p:extLst>
      <p:ext uri="{BB962C8B-B14F-4D97-AF65-F5344CB8AC3E}">
        <p14:creationId xmlns:p14="http://schemas.microsoft.com/office/powerpoint/2010/main" val="9056209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09600" y="274638"/>
            <a:ext cx="8963025" cy="1001712"/>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69B344"/>
              </a:buClr>
              <a:buSzPts val="4400"/>
              <a:buFont typeface="Corbel"/>
              <a:buNone/>
              <a:defRPr sz="4400" b="1" i="0" u="none" strike="noStrike" cap="none">
                <a:solidFill>
                  <a:srgbClr val="69B344"/>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7" name="Shape 1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lstStyle>
            <a:lvl1pPr marL="457200" marR="0" lvl="0" indent="-368300" algn="l" rtl="0">
              <a:spcBef>
                <a:spcPts val="440"/>
              </a:spcBef>
              <a:spcAft>
                <a:spcPts val="0"/>
              </a:spcAft>
              <a:buClr>
                <a:srgbClr val="6B6D6C"/>
              </a:buClr>
              <a:buSzPts val="2200"/>
              <a:buFont typeface="Arial"/>
              <a:buChar char="•"/>
              <a:defRPr sz="2200" b="0" i="0" u="none" strike="noStrike" cap="none">
                <a:solidFill>
                  <a:srgbClr val="6B6D6C"/>
                </a:solidFill>
                <a:latin typeface="Corbel"/>
                <a:ea typeface="Corbel"/>
                <a:cs typeface="Corbel"/>
                <a:sym typeface="Corbel"/>
              </a:defRPr>
            </a:lvl1pPr>
            <a:lvl2pPr marL="914400" marR="0" lvl="1"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2pPr>
            <a:lvl3pPr marL="1371600" marR="0" lvl="2"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3pPr>
            <a:lvl4pPr marL="1828800" marR="0" lvl="3"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4pPr>
            <a:lvl5pPr marL="2286000" marR="0" lvl="4"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8" name="Shape 1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756851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69B344"/>
              </a:buClr>
              <a:buSzPts val="4000"/>
              <a:buFont typeface="Corbel"/>
              <a:buNone/>
              <a:defRPr sz="4000" b="1" i="0" u="none" strike="noStrike" cap="none">
                <a:solidFill>
                  <a:srgbClr val="69B344"/>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orbel"/>
                <a:ea typeface="Corbel"/>
                <a:cs typeface="Corbel"/>
                <a:sym typeface="Corbel"/>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618217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69B344"/>
              </a:buClr>
              <a:buSzPts val="4400"/>
              <a:buFont typeface="Corbel"/>
              <a:buNone/>
              <a:defRPr sz="4400" b="0" i="0" u="none" strike="noStrike" cap="none">
                <a:solidFill>
                  <a:srgbClr val="69B344"/>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6B6D6C"/>
              </a:buClr>
              <a:buSzPts val="2800"/>
              <a:buFont typeface="Arial"/>
              <a:buChar char="•"/>
              <a:defRPr sz="2800" b="0" i="0" u="none" strike="noStrike" cap="none">
                <a:solidFill>
                  <a:srgbClr val="6B6D6C"/>
                </a:solidFill>
                <a:latin typeface="Corbel"/>
                <a:ea typeface="Corbel"/>
                <a:cs typeface="Corbel"/>
                <a:sym typeface="Corbel"/>
              </a:defRPr>
            </a:lvl1pPr>
            <a:lvl2pPr marL="914400" marR="0" lvl="1" indent="-381000" algn="l" rtl="0">
              <a:spcBef>
                <a:spcPts val="480"/>
              </a:spcBef>
              <a:spcAft>
                <a:spcPts val="0"/>
              </a:spcAft>
              <a:buClr>
                <a:srgbClr val="6B6D6C"/>
              </a:buClr>
              <a:buSzPts val="2400"/>
              <a:buFont typeface="Arial"/>
              <a:buChar char="•"/>
              <a:defRPr sz="2400" b="0" i="0" u="none" strike="noStrike" cap="none">
                <a:solidFill>
                  <a:srgbClr val="6B6D6C"/>
                </a:solidFill>
                <a:latin typeface="Corbel"/>
                <a:ea typeface="Corbel"/>
                <a:cs typeface="Corbel"/>
                <a:sym typeface="Corbel"/>
              </a:defRPr>
            </a:lvl2pPr>
            <a:lvl3pPr marL="1371600" marR="0" lvl="2" indent="-355600" algn="l" rtl="0">
              <a:spcBef>
                <a:spcPts val="400"/>
              </a:spcBef>
              <a:spcAft>
                <a:spcPts val="0"/>
              </a:spcAft>
              <a:buClr>
                <a:srgbClr val="6B6D6C"/>
              </a:buClr>
              <a:buSzPts val="2000"/>
              <a:buFont typeface="Arial"/>
              <a:buChar char="•"/>
              <a:defRPr sz="2000" b="0" i="0" u="none" strike="noStrike" cap="none">
                <a:solidFill>
                  <a:srgbClr val="6B6D6C"/>
                </a:solidFill>
                <a:latin typeface="Corbel"/>
                <a:ea typeface="Corbel"/>
                <a:cs typeface="Corbel"/>
                <a:sym typeface="Corbel"/>
              </a:defRPr>
            </a:lvl3pPr>
            <a:lvl4pPr marL="1828800" marR="0" lvl="3"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4pPr>
            <a:lvl5pPr marL="2286000" marR="0" lvl="4"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6B6D6C"/>
              </a:buClr>
              <a:buSzPts val="2800"/>
              <a:buFont typeface="Arial"/>
              <a:buChar char="•"/>
              <a:defRPr sz="2800" b="0" i="0" u="none" strike="noStrike" cap="none">
                <a:solidFill>
                  <a:srgbClr val="6B6D6C"/>
                </a:solidFill>
                <a:latin typeface="Corbel"/>
                <a:ea typeface="Corbel"/>
                <a:cs typeface="Corbel"/>
                <a:sym typeface="Corbel"/>
              </a:defRPr>
            </a:lvl1pPr>
            <a:lvl2pPr marL="914400" marR="0" lvl="1" indent="-381000" algn="l" rtl="0">
              <a:spcBef>
                <a:spcPts val="480"/>
              </a:spcBef>
              <a:spcAft>
                <a:spcPts val="0"/>
              </a:spcAft>
              <a:buClr>
                <a:srgbClr val="6B6D6C"/>
              </a:buClr>
              <a:buSzPts val="2400"/>
              <a:buFont typeface="Arial"/>
              <a:buChar char="•"/>
              <a:defRPr sz="2400" b="0" i="0" u="none" strike="noStrike" cap="none">
                <a:solidFill>
                  <a:srgbClr val="6B6D6C"/>
                </a:solidFill>
                <a:latin typeface="Corbel"/>
                <a:ea typeface="Corbel"/>
                <a:cs typeface="Corbel"/>
                <a:sym typeface="Corbel"/>
              </a:defRPr>
            </a:lvl2pPr>
            <a:lvl3pPr marL="1371600" marR="0" lvl="2" indent="-355600" algn="l" rtl="0">
              <a:spcBef>
                <a:spcPts val="400"/>
              </a:spcBef>
              <a:spcAft>
                <a:spcPts val="0"/>
              </a:spcAft>
              <a:buClr>
                <a:srgbClr val="6B6D6C"/>
              </a:buClr>
              <a:buSzPts val="2000"/>
              <a:buFont typeface="Arial"/>
              <a:buChar char="•"/>
              <a:defRPr sz="2000" b="0" i="0" u="none" strike="noStrike" cap="none">
                <a:solidFill>
                  <a:srgbClr val="6B6D6C"/>
                </a:solidFill>
                <a:latin typeface="Corbel"/>
                <a:ea typeface="Corbel"/>
                <a:cs typeface="Corbel"/>
                <a:sym typeface="Corbel"/>
              </a:defRPr>
            </a:lvl3pPr>
            <a:lvl4pPr marL="1828800" marR="0" lvl="3"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4pPr>
            <a:lvl5pPr marL="2286000" marR="0" lvl="4"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71254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6/1/2021</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09600" y="274638"/>
            <a:ext cx="7874000" cy="1030288"/>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69B344"/>
              </a:buClr>
              <a:buSzPts val="4400"/>
              <a:buFont typeface="Corbel"/>
              <a:buNone/>
              <a:defRPr sz="4400" b="0" i="0" u="none" strike="noStrike" cap="none">
                <a:solidFill>
                  <a:srgbClr val="69B344"/>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42" name="Shape 42"/>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rgbClr val="6B6D6C"/>
              </a:buClr>
              <a:buSzPts val="2400"/>
              <a:buFont typeface="Arial"/>
              <a:buNone/>
              <a:defRPr sz="2400" b="1" i="0" u="none" strike="noStrike" cap="none">
                <a:solidFill>
                  <a:srgbClr val="6B6D6C"/>
                </a:solidFill>
                <a:latin typeface="Corbel"/>
                <a:ea typeface="Corbel"/>
                <a:cs typeface="Corbel"/>
                <a:sym typeface="Corbel"/>
              </a:defRPr>
            </a:lvl1pPr>
            <a:lvl2pPr marL="914400" marR="0" lvl="1" indent="-228600" algn="l" rtl="0">
              <a:spcBef>
                <a:spcPts val="400"/>
              </a:spcBef>
              <a:spcAft>
                <a:spcPts val="0"/>
              </a:spcAft>
              <a:buClr>
                <a:srgbClr val="6B6D6C"/>
              </a:buClr>
              <a:buSzPts val="2000"/>
              <a:buFont typeface="Arial"/>
              <a:buNone/>
              <a:defRPr sz="2000" b="1" i="0" u="none" strike="noStrike" cap="none">
                <a:solidFill>
                  <a:srgbClr val="6B6D6C"/>
                </a:solidFill>
                <a:latin typeface="Corbel"/>
                <a:ea typeface="Corbel"/>
                <a:cs typeface="Corbel"/>
                <a:sym typeface="Corbel"/>
              </a:defRPr>
            </a:lvl2pPr>
            <a:lvl3pPr marL="1371600" marR="0" lvl="2" indent="-228600" algn="l" rtl="0">
              <a:spcBef>
                <a:spcPts val="360"/>
              </a:spcBef>
              <a:spcAft>
                <a:spcPts val="0"/>
              </a:spcAft>
              <a:buClr>
                <a:srgbClr val="6B6D6C"/>
              </a:buClr>
              <a:buSzPts val="1800"/>
              <a:buFont typeface="Arial"/>
              <a:buNone/>
              <a:defRPr sz="1800" b="1" i="0" u="none" strike="noStrike" cap="none">
                <a:solidFill>
                  <a:srgbClr val="6B6D6C"/>
                </a:solidFill>
                <a:latin typeface="Corbel"/>
                <a:ea typeface="Corbel"/>
                <a:cs typeface="Corbel"/>
                <a:sym typeface="Corbel"/>
              </a:defRPr>
            </a:lvl3pPr>
            <a:lvl4pPr marL="1828800" marR="0" lvl="3" indent="-228600" algn="l" rtl="0">
              <a:spcBef>
                <a:spcPts val="320"/>
              </a:spcBef>
              <a:spcAft>
                <a:spcPts val="0"/>
              </a:spcAft>
              <a:buClr>
                <a:srgbClr val="6B6D6C"/>
              </a:buClr>
              <a:buSzPts val="1600"/>
              <a:buFont typeface="Arial"/>
              <a:buNone/>
              <a:defRPr sz="1600" b="1" i="0" u="none" strike="noStrike" cap="none">
                <a:solidFill>
                  <a:srgbClr val="6B6D6C"/>
                </a:solidFill>
                <a:latin typeface="Corbel"/>
                <a:ea typeface="Corbel"/>
                <a:cs typeface="Corbel"/>
                <a:sym typeface="Corbel"/>
              </a:defRPr>
            </a:lvl4pPr>
            <a:lvl5pPr marL="2286000" marR="0" lvl="4" indent="-228600" algn="l" rtl="0">
              <a:spcBef>
                <a:spcPts val="320"/>
              </a:spcBef>
              <a:spcAft>
                <a:spcPts val="0"/>
              </a:spcAft>
              <a:buClr>
                <a:srgbClr val="6B6D6C"/>
              </a:buClr>
              <a:buSzPts val="1600"/>
              <a:buFont typeface="Arial"/>
              <a:buNone/>
              <a:defRPr sz="1600" b="1" i="0" u="none" strike="noStrike" cap="none">
                <a:solidFill>
                  <a:srgbClr val="6B6D6C"/>
                </a:solidFill>
                <a:latin typeface="Corbel"/>
                <a:ea typeface="Corbel"/>
                <a:cs typeface="Corbel"/>
                <a:sym typeface="Corbe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6B6D6C"/>
              </a:buClr>
              <a:buSzPts val="2400"/>
              <a:buFont typeface="Arial"/>
              <a:buChar char="•"/>
              <a:defRPr sz="2400" b="0" i="0" u="none" strike="noStrike" cap="none">
                <a:solidFill>
                  <a:srgbClr val="6B6D6C"/>
                </a:solidFill>
                <a:latin typeface="Corbel"/>
                <a:ea typeface="Corbel"/>
                <a:cs typeface="Corbel"/>
                <a:sym typeface="Corbel"/>
              </a:defRPr>
            </a:lvl1pPr>
            <a:lvl2pPr marL="914400" marR="0" lvl="1" indent="-355600" algn="l" rtl="0">
              <a:spcBef>
                <a:spcPts val="400"/>
              </a:spcBef>
              <a:spcAft>
                <a:spcPts val="0"/>
              </a:spcAft>
              <a:buClr>
                <a:srgbClr val="6B6D6C"/>
              </a:buClr>
              <a:buSzPts val="2000"/>
              <a:buFont typeface="Arial"/>
              <a:buChar char="•"/>
              <a:defRPr sz="2000" b="0" i="0" u="none" strike="noStrike" cap="none">
                <a:solidFill>
                  <a:srgbClr val="6B6D6C"/>
                </a:solidFill>
                <a:latin typeface="Corbel"/>
                <a:ea typeface="Corbel"/>
                <a:cs typeface="Corbel"/>
                <a:sym typeface="Corbel"/>
              </a:defRPr>
            </a:lvl2pPr>
            <a:lvl3pPr marL="1371600" marR="0" lvl="2"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3pPr>
            <a:lvl4pPr marL="1828800" marR="0" lvl="3" indent="-330200" algn="l" rtl="0">
              <a:spcBef>
                <a:spcPts val="320"/>
              </a:spcBef>
              <a:spcAft>
                <a:spcPts val="0"/>
              </a:spcAft>
              <a:buClr>
                <a:srgbClr val="6B6D6C"/>
              </a:buClr>
              <a:buSzPts val="1600"/>
              <a:buFont typeface="Arial"/>
              <a:buChar char="•"/>
              <a:defRPr sz="1600" b="0" i="0" u="none" strike="noStrike" cap="none">
                <a:solidFill>
                  <a:srgbClr val="6B6D6C"/>
                </a:solidFill>
                <a:latin typeface="Corbel"/>
                <a:ea typeface="Corbel"/>
                <a:cs typeface="Corbel"/>
                <a:sym typeface="Corbel"/>
              </a:defRPr>
            </a:lvl4pPr>
            <a:lvl5pPr marL="2286000" marR="0" lvl="4" indent="-330200" algn="l" rtl="0">
              <a:spcBef>
                <a:spcPts val="320"/>
              </a:spcBef>
              <a:spcAft>
                <a:spcPts val="0"/>
              </a:spcAft>
              <a:buClr>
                <a:srgbClr val="6B6D6C"/>
              </a:buClr>
              <a:buSzPts val="1600"/>
              <a:buFont typeface="Arial"/>
              <a:buChar char="•"/>
              <a:defRPr sz="1600" b="0" i="0" u="none" strike="noStrike" cap="none">
                <a:solidFill>
                  <a:srgbClr val="6B6D6C"/>
                </a:solidFill>
                <a:latin typeface="Corbel"/>
                <a:ea typeface="Corbel"/>
                <a:cs typeface="Corbel"/>
                <a:sym typeface="Corbe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rgbClr val="6B6D6C"/>
              </a:buClr>
              <a:buSzPts val="2400"/>
              <a:buFont typeface="Arial"/>
              <a:buNone/>
              <a:defRPr sz="2400" b="1" i="0" u="none" strike="noStrike" cap="none">
                <a:solidFill>
                  <a:srgbClr val="6B6D6C"/>
                </a:solidFill>
                <a:latin typeface="Corbel"/>
                <a:ea typeface="Corbel"/>
                <a:cs typeface="Corbel"/>
                <a:sym typeface="Corbel"/>
              </a:defRPr>
            </a:lvl1pPr>
            <a:lvl2pPr marL="914400" marR="0" lvl="1" indent="-228600" algn="l" rtl="0">
              <a:spcBef>
                <a:spcPts val="400"/>
              </a:spcBef>
              <a:spcAft>
                <a:spcPts val="0"/>
              </a:spcAft>
              <a:buClr>
                <a:srgbClr val="6B6D6C"/>
              </a:buClr>
              <a:buSzPts val="2000"/>
              <a:buFont typeface="Arial"/>
              <a:buNone/>
              <a:defRPr sz="2000" b="1" i="0" u="none" strike="noStrike" cap="none">
                <a:solidFill>
                  <a:srgbClr val="6B6D6C"/>
                </a:solidFill>
                <a:latin typeface="Corbel"/>
                <a:ea typeface="Corbel"/>
                <a:cs typeface="Corbel"/>
                <a:sym typeface="Corbel"/>
              </a:defRPr>
            </a:lvl2pPr>
            <a:lvl3pPr marL="1371600" marR="0" lvl="2" indent="-228600" algn="l" rtl="0">
              <a:spcBef>
                <a:spcPts val="360"/>
              </a:spcBef>
              <a:spcAft>
                <a:spcPts val="0"/>
              </a:spcAft>
              <a:buClr>
                <a:srgbClr val="6B6D6C"/>
              </a:buClr>
              <a:buSzPts val="1800"/>
              <a:buFont typeface="Arial"/>
              <a:buNone/>
              <a:defRPr sz="1800" b="1" i="0" u="none" strike="noStrike" cap="none">
                <a:solidFill>
                  <a:srgbClr val="6B6D6C"/>
                </a:solidFill>
                <a:latin typeface="Corbel"/>
                <a:ea typeface="Corbel"/>
                <a:cs typeface="Corbel"/>
                <a:sym typeface="Corbel"/>
              </a:defRPr>
            </a:lvl3pPr>
            <a:lvl4pPr marL="1828800" marR="0" lvl="3" indent="-228600" algn="l" rtl="0">
              <a:spcBef>
                <a:spcPts val="320"/>
              </a:spcBef>
              <a:spcAft>
                <a:spcPts val="0"/>
              </a:spcAft>
              <a:buClr>
                <a:srgbClr val="6B6D6C"/>
              </a:buClr>
              <a:buSzPts val="1600"/>
              <a:buFont typeface="Arial"/>
              <a:buNone/>
              <a:defRPr sz="1600" b="1" i="0" u="none" strike="noStrike" cap="none">
                <a:solidFill>
                  <a:srgbClr val="6B6D6C"/>
                </a:solidFill>
                <a:latin typeface="Corbel"/>
                <a:ea typeface="Corbel"/>
                <a:cs typeface="Corbel"/>
                <a:sym typeface="Corbel"/>
              </a:defRPr>
            </a:lvl4pPr>
            <a:lvl5pPr marL="2286000" marR="0" lvl="4" indent="-228600" algn="l" rtl="0">
              <a:spcBef>
                <a:spcPts val="320"/>
              </a:spcBef>
              <a:spcAft>
                <a:spcPts val="0"/>
              </a:spcAft>
              <a:buClr>
                <a:srgbClr val="6B6D6C"/>
              </a:buClr>
              <a:buSzPts val="1600"/>
              <a:buFont typeface="Arial"/>
              <a:buNone/>
              <a:defRPr sz="1600" b="1" i="0" u="none" strike="noStrike" cap="none">
                <a:solidFill>
                  <a:srgbClr val="6B6D6C"/>
                </a:solidFill>
                <a:latin typeface="Corbel"/>
                <a:ea typeface="Corbel"/>
                <a:cs typeface="Corbel"/>
                <a:sym typeface="Corbe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6B6D6C"/>
              </a:buClr>
              <a:buSzPts val="2400"/>
              <a:buFont typeface="Arial"/>
              <a:buChar char="•"/>
              <a:defRPr sz="2400" b="0" i="0" u="none" strike="noStrike" cap="none">
                <a:solidFill>
                  <a:srgbClr val="6B6D6C"/>
                </a:solidFill>
                <a:latin typeface="Corbel"/>
                <a:ea typeface="Corbel"/>
                <a:cs typeface="Corbel"/>
                <a:sym typeface="Corbel"/>
              </a:defRPr>
            </a:lvl1pPr>
            <a:lvl2pPr marL="914400" marR="0" lvl="1" indent="-355600" algn="l" rtl="0">
              <a:spcBef>
                <a:spcPts val="400"/>
              </a:spcBef>
              <a:spcAft>
                <a:spcPts val="0"/>
              </a:spcAft>
              <a:buClr>
                <a:srgbClr val="6B6D6C"/>
              </a:buClr>
              <a:buSzPts val="2000"/>
              <a:buFont typeface="Arial"/>
              <a:buChar char="•"/>
              <a:defRPr sz="2000" b="0" i="0" u="none" strike="noStrike" cap="none">
                <a:solidFill>
                  <a:srgbClr val="6B6D6C"/>
                </a:solidFill>
                <a:latin typeface="Corbel"/>
                <a:ea typeface="Corbel"/>
                <a:cs typeface="Corbel"/>
                <a:sym typeface="Corbel"/>
              </a:defRPr>
            </a:lvl2pPr>
            <a:lvl3pPr marL="1371600" marR="0" lvl="2"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3pPr>
            <a:lvl4pPr marL="1828800" marR="0" lvl="3" indent="-330200" algn="l" rtl="0">
              <a:spcBef>
                <a:spcPts val="320"/>
              </a:spcBef>
              <a:spcAft>
                <a:spcPts val="0"/>
              </a:spcAft>
              <a:buClr>
                <a:srgbClr val="6B6D6C"/>
              </a:buClr>
              <a:buSzPts val="1600"/>
              <a:buFont typeface="Arial"/>
              <a:buChar char="•"/>
              <a:defRPr sz="1600" b="0" i="0" u="none" strike="noStrike" cap="none">
                <a:solidFill>
                  <a:srgbClr val="6B6D6C"/>
                </a:solidFill>
                <a:latin typeface="Corbel"/>
                <a:ea typeface="Corbel"/>
                <a:cs typeface="Corbel"/>
                <a:sym typeface="Corbel"/>
              </a:defRPr>
            </a:lvl4pPr>
            <a:lvl5pPr marL="2286000" marR="0" lvl="4" indent="-330200" algn="l" rtl="0">
              <a:spcBef>
                <a:spcPts val="320"/>
              </a:spcBef>
              <a:spcAft>
                <a:spcPts val="0"/>
              </a:spcAft>
              <a:buClr>
                <a:srgbClr val="6B6D6C"/>
              </a:buClr>
              <a:buSzPts val="1600"/>
              <a:buFont typeface="Arial"/>
              <a:buChar char="•"/>
              <a:defRPr sz="1600" b="0" i="0" u="none" strike="noStrike" cap="none">
                <a:solidFill>
                  <a:srgbClr val="6B6D6C"/>
                </a:solidFill>
                <a:latin typeface="Corbel"/>
                <a:ea typeface="Corbel"/>
                <a:cs typeface="Corbel"/>
                <a:sym typeface="Corbe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46" name="Shape 4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894865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69B344"/>
              </a:buClr>
              <a:buSzPts val="4400"/>
              <a:buFont typeface="Corbel"/>
              <a:buNone/>
              <a:defRPr sz="4400" b="0" i="0" u="none" strike="noStrike" cap="none">
                <a:solidFill>
                  <a:srgbClr val="69B344"/>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22334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689990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69B344"/>
              </a:buClr>
              <a:buSzPts val="2000"/>
              <a:buFont typeface="Corbel"/>
              <a:buNone/>
              <a:defRPr sz="2000" b="1" i="0" u="none" strike="noStrike" cap="none">
                <a:solidFill>
                  <a:srgbClr val="69B344"/>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rgbClr val="6B6D6C"/>
              </a:buClr>
              <a:buSzPts val="3200"/>
              <a:buFont typeface="Arial"/>
              <a:buChar char="•"/>
              <a:defRPr sz="3200" b="0" i="0" u="none" strike="noStrike" cap="none">
                <a:solidFill>
                  <a:srgbClr val="6B6D6C"/>
                </a:solidFill>
                <a:latin typeface="Corbel"/>
                <a:ea typeface="Corbel"/>
                <a:cs typeface="Corbel"/>
                <a:sym typeface="Corbel"/>
              </a:defRPr>
            </a:lvl1pPr>
            <a:lvl2pPr marL="914400" marR="0" lvl="1" indent="-406400" algn="l" rtl="0">
              <a:spcBef>
                <a:spcPts val="560"/>
              </a:spcBef>
              <a:spcAft>
                <a:spcPts val="0"/>
              </a:spcAft>
              <a:buClr>
                <a:srgbClr val="6B6D6C"/>
              </a:buClr>
              <a:buSzPts val="2800"/>
              <a:buFont typeface="Arial"/>
              <a:buChar char="•"/>
              <a:defRPr sz="2800" b="0" i="0" u="none" strike="noStrike" cap="none">
                <a:solidFill>
                  <a:srgbClr val="6B6D6C"/>
                </a:solidFill>
                <a:latin typeface="Corbel"/>
                <a:ea typeface="Corbel"/>
                <a:cs typeface="Corbel"/>
                <a:sym typeface="Corbel"/>
              </a:defRPr>
            </a:lvl2pPr>
            <a:lvl3pPr marL="1371600" marR="0" lvl="2" indent="-381000" algn="l" rtl="0">
              <a:spcBef>
                <a:spcPts val="480"/>
              </a:spcBef>
              <a:spcAft>
                <a:spcPts val="0"/>
              </a:spcAft>
              <a:buClr>
                <a:srgbClr val="6B6D6C"/>
              </a:buClr>
              <a:buSzPts val="2400"/>
              <a:buFont typeface="Arial"/>
              <a:buChar char="•"/>
              <a:defRPr sz="2400" b="0" i="0" u="none" strike="noStrike" cap="none">
                <a:solidFill>
                  <a:srgbClr val="6B6D6C"/>
                </a:solidFill>
                <a:latin typeface="Corbel"/>
                <a:ea typeface="Corbel"/>
                <a:cs typeface="Corbel"/>
                <a:sym typeface="Corbel"/>
              </a:defRPr>
            </a:lvl3pPr>
            <a:lvl4pPr marL="1828800" marR="0" lvl="3" indent="-355600" algn="l" rtl="0">
              <a:spcBef>
                <a:spcPts val="400"/>
              </a:spcBef>
              <a:spcAft>
                <a:spcPts val="0"/>
              </a:spcAft>
              <a:buClr>
                <a:srgbClr val="6B6D6C"/>
              </a:buClr>
              <a:buSzPts val="2000"/>
              <a:buFont typeface="Arial"/>
              <a:buChar char="•"/>
              <a:defRPr sz="2000" b="0" i="0" u="none" strike="noStrike" cap="none">
                <a:solidFill>
                  <a:srgbClr val="6B6D6C"/>
                </a:solidFill>
                <a:latin typeface="Corbel"/>
                <a:ea typeface="Corbel"/>
                <a:cs typeface="Corbel"/>
                <a:sym typeface="Corbel"/>
              </a:defRPr>
            </a:lvl4pPr>
            <a:lvl5pPr marL="2286000" marR="0" lvl="4" indent="-355600" algn="l" rtl="0">
              <a:spcBef>
                <a:spcPts val="400"/>
              </a:spcBef>
              <a:spcAft>
                <a:spcPts val="0"/>
              </a:spcAft>
              <a:buClr>
                <a:srgbClr val="6B6D6C"/>
              </a:buClr>
              <a:buSzPts val="2000"/>
              <a:buFont typeface="Arial"/>
              <a:buChar char="•"/>
              <a:defRPr sz="2000" b="0" i="0" u="none" strike="noStrike" cap="none">
                <a:solidFill>
                  <a:srgbClr val="6B6D6C"/>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6B6D6C"/>
              </a:buClr>
              <a:buSzPts val="1400"/>
              <a:buFont typeface="Arial"/>
              <a:buNone/>
              <a:defRPr sz="1400" b="0" i="0" u="none" strike="noStrike" cap="none">
                <a:solidFill>
                  <a:srgbClr val="6B6D6C"/>
                </a:solidFill>
                <a:latin typeface="Corbel"/>
                <a:ea typeface="Corbel"/>
                <a:cs typeface="Corbel"/>
                <a:sym typeface="Corbel"/>
              </a:defRPr>
            </a:lvl1pPr>
            <a:lvl2pPr marL="914400" marR="0" lvl="1" indent="-228600" algn="l" rtl="0">
              <a:spcBef>
                <a:spcPts val="240"/>
              </a:spcBef>
              <a:spcAft>
                <a:spcPts val="0"/>
              </a:spcAft>
              <a:buClr>
                <a:srgbClr val="6B6D6C"/>
              </a:buClr>
              <a:buSzPts val="1200"/>
              <a:buFont typeface="Arial"/>
              <a:buNone/>
              <a:defRPr sz="1200" b="0" i="0" u="none" strike="noStrike" cap="none">
                <a:solidFill>
                  <a:srgbClr val="6B6D6C"/>
                </a:solidFill>
                <a:latin typeface="Corbel"/>
                <a:ea typeface="Corbel"/>
                <a:cs typeface="Corbel"/>
                <a:sym typeface="Corbel"/>
              </a:defRPr>
            </a:lvl2pPr>
            <a:lvl3pPr marL="1371600" marR="0" lvl="2" indent="-228600" algn="l" rtl="0">
              <a:spcBef>
                <a:spcPts val="200"/>
              </a:spcBef>
              <a:spcAft>
                <a:spcPts val="0"/>
              </a:spcAft>
              <a:buClr>
                <a:srgbClr val="6B6D6C"/>
              </a:buClr>
              <a:buSzPts val="1000"/>
              <a:buFont typeface="Arial"/>
              <a:buNone/>
              <a:defRPr sz="1000" b="0" i="0" u="none" strike="noStrike" cap="none">
                <a:solidFill>
                  <a:srgbClr val="6B6D6C"/>
                </a:solidFill>
                <a:latin typeface="Corbel"/>
                <a:ea typeface="Corbel"/>
                <a:cs typeface="Corbel"/>
                <a:sym typeface="Corbel"/>
              </a:defRPr>
            </a:lvl3pPr>
            <a:lvl4pPr marL="1828800" marR="0" lvl="3" indent="-228600" algn="l" rtl="0">
              <a:spcBef>
                <a:spcPts val="180"/>
              </a:spcBef>
              <a:spcAft>
                <a:spcPts val="0"/>
              </a:spcAft>
              <a:buClr>
                <a:srgbClr val="6B6D6C"/>
              </a:buClr>
              <a:buSzPts val="900"/>
              <a:buFont typeface="Arial"/>
              <a:buNone/>
              <a:defRPr sz="900" b="0" i="0" u="none" strike="noStrike" cap="none">
                <a:solidFill>
                  <a:srgbClr val="6B6D6C"/>
                </a:solidFill>
                <a:latin typeface="Corbel"/>
                <a:ea typeface="Corbel"/>
                <a:cs typeface="Corbel"/>
                <a:sym typeface="Corbel"/>
              </a:defRPr>
            </a:lvl4pPr>
            <a:lvl5pPr marL="2286000" marR="0" lvl="4" indent="-228600" algn="l" rtl="0">
              <a:spcBef>
                <a:spcPts val="180"/>
              </a:spcBef>
              <a:spcAft>
                <a:spcPts val="0"/>
              </a:spcAft>
              <a:buClr>
                <a:srgbClr val="6B6D6C"/>
              </a:buClr>
              <a:buSzPts val="900"/>
              <a:buFont typeface="Arial"/>
              <a:buNone/>
              <a:defRPr sz="900" b="0" i="0" u="none" strike="noStrike" cap="none">
                <a:solidFill>
                  <a:srgbClr val="6B6D6C"/>
                </a:solidFill>
                <a:latin typeface="Corbel"/>
                <a:ea typeface="Corbel"/>
                <a:cs typeface="Corbel"/>
                <a:sym typeface="Corbe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299167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69B344"/>
              </a:buClr>
              <a:buSzPts val="2000"/>
              <a:buFont typeface="Corbel"/>
              <a:buNone/>
              <a:defRPr sz="2000" b="1" i="0" u="none" strike="noStrike" cap="none">
                <a:solidFill>
                  <a:srgbClr val="69B344"/>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rgbClr val="6B6D6C"/>
              </a:buClr>
              <a:buSzPts val="3200"/>
              <a:buFont typeface="Arial"/>
              <a:buNone/>
              <a:defRPr sz="3200" b="0" i="0" u="none" strike="noStrike" cap="none">
                <a:solidFill>
                  <a:srgbClr val="6B6D6C"/>
                </a:solidFill>
                <a:latin typeface="Corbel"/>
                <a:ea typeface="Corbel"/>
                <a:cs typeface="Corbel"/>
                <a:sym typeface="Corbel"/>
              </a:defRPr>
            </a:lvl1pPr>
            <a:lvl2pPr marR="0" lvl="1" algn="l" rtl="0">
              <a:spcBef>
                <a:spcPts val="560"/>
              </a:spcBef>
              <a:spcAft>
                <a:spcPts val="0"/>
              </a:spcAft>
              <a:buClr>
                <a:srgbClr val="6B6D6C"/>
              </a:buClr>
              <a:buSzPts val="2800"/>
              <a:buFont typeface="Arial"/>
              <a:buNone/>
              <a:defRPr sz="2800" b="0" i="0" u="none" strike="noStrike" cap="none">
                <a:solidFill>
                  <a:srgbClr val="6B6D6C"/>
                </a:solidFill>
                <a:latin typeface="Corbel"/>
                <a:ea typeface="Corbel"/>
                <a:cs typeface="Corbel"/>
                <a:sym typeface="Corbel"/>
              </a:defRPr>
            </a:lvl2pPr>
            <a:lvl3pPr marR="0" lvl="2" algn="l" rtl="0">
              <a:spcBef>
                <a:spcPts val="480"/>
              </a:spcBef>
              <a:spcAft>
                <a:spcPts val="0"/>
              </a:spcAft>
              <a:buClr>
                <a:srgbClr val="6B6D6C"/>
              </a:buClr>
              <a:buSzPts val="2400"/>
              <a:buFont typeface="Arial"/>
              <a:buNone/>
              <a:defRPr sz="2400" b="0" i="0" u="none" strike="noStrike" cap="none">
                <a:solidFill>
                  <a:srgbClr val="6B6D6C"/>
                </a:solidFill>
                <a:latin typeface="Corbel"/>
                <a:ea typeface="Corbel"/>
                <a:cs typeface="Corbel"/>
                <a:sym typeface="Corbel"/>
              </a:defRPr>
            </a:lvl3pPr>
            <a:lvl4pPr marR="0" lvl="3" algn="l" rtl="0">
              <a:spcBef>
                <a:spcPts val="400"/>
              </a:spcBef>
              <a:spcAft>
                <a:spcPts val="0"/>
              </a:spcAft>
              <a:buClr>
                <a:srgbClr val="6B6D6C"/>
              </a:buClr>
              <a:buSzPts val="2000"/>
              <a:buFont typeface="Arial"/>
              <a:buNone/>
              <a:defRPr sz="2000" b="0" i="0" u="none" strike="noStrike" cap="none">
                <a:solidFill>
                  <a:srgbClr val="6B6D6C"/>
                </a:solidFill>
                <a:latin typeface="Corbel"/>
                <a:ea typeface="Corbel"/>
                <a:cs typeface="Corbel"/>
                <a:sym typeface="Corbel"/>
              </a:defRPr>
            </a:lvl4pPr>
            <a:lvl5pPr marR="0" lvl="4" algn="l" rtl="0">
              <a:spcBef>
                <a:spcPts val="400"/>
              </a:spcBef>
              <a:spcAft>
                <a:spcPts val="0"/>
              </a:spcAft>
              <a:buClr>
                <a:srgbClr val="6B6D6C"/>
              </a:buClr>
              <a:buSzPts val="2000"/>
              <a:buFont typeface="Arial"/>
              <a:buNone/>
              <a:defRPr sz="2000" b="0" i="0" u="none" strike="noStrike" cap="none">
                <a:solidFill>
                  <a:srgbClr val="6B6D6C"/>
                </a:solidFill>
                <a:latin typeface="Corbel"/>
                <a:ea typeface="Corbel"/>
                <a:cs typeface="Corbel"/>
                <a:sym typeface="Corbe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6B6D6C"/>
              </a:buClr>
              <a:buSzPts val="1400"/>
              <a:buFont typeface="Arial"/>
              <a:buNone/>
              <a:defRPr sz="1400" b="0" i="0" u="none" strike="noStrike" cap="none">
                <a:solidFill>
                  <a:srgbClr val="6B6D6C"/>
                </a:solidFill>
                <a:latin typeface="Corbel"/>
                <a:ea typeface="Corbel"/>
                <a:cs typeface="Corbel"/>
                <a:sym typeface="Corbel"/>
              </a:defRPr>
            </a:lvl1pPr>
            <a:lvl2pPr marL="914400" marR="0" lvl="1" indent="-228600" algn="l" rtl="0">
              <a:spcBef>
                <a:spcPts val="240"/>
              </a:spcBef>
              <a:spcAft>
                <a:spcPts val="0"/>
              </a:spcAft>
              <a:buClr>
                <a:srgbClr val="6B6D6C"/>
              </a:buClr>
              <a:buSzPts val="1200"/>
              <a:buFont typeface="Arial"/>
              <a:buNone/>
              <a:defRPr sz="1200" b="0" i="0" u="none" strike="noStrike" cap="none">
                <a:solidFill>
                  <a:srgbClr val="6B6D6C"/>
                </a:solidFill>
                <a:latin typeface="Corbel"/>
                <a:ea typeface="Corbel"/>
                <a:cs typeface="Corbel"/>
                <a:sym typeface="Corbel"/>
              </a:defRPr>
            </a:lvl2pPr>
            <a:lvl3pPr marL="1371600" marR="0" lvl="2" indent="-228600" algn="l" rtl="0">
              <a:spcBef>
                <a:spcPts val="200"/>
              </a:spcBef>
              <a:spcAft>
                <a:spcPts val="0"/>
              </a:spcAft>
              <a:buClr>
                <a:srgbClr val="6B6D6C"/>
              </a:buClr>
              <a:buSzPts val="1000"/>
              <a:buFont typeface="Arial"/>
              <a:buNone/>
              <a:defRPr sz="1000" b="0" i="0" u="none" strike="noStrike" cap="none">
                <a:solidFill>
                  <a:srgbClr val="6B6D6C"/>
                </a:solidFill>
                <a:latin typeface="Corbel"/>
                <a:ea typeface="Corbel"/>
                <a:cs typeface="Corbel"/>
                <a:sym typeface="Corbel"/>
              </a:defRPr>
            </a:lvl3pPr>
            <a:lvl4pPr marL="1828800" marR="0" lvl="3" indent="-228600" algn="l" rtl="0">
              <a:spcBef>
                <a:spcPts val="180"/>
              </a:spcBef>
              <a:spcAft>
                <a:spcPts val="0"/>
              </a:spcAft>
              <a:buClr>
                <a:srgbClr val="6B6D6C"/>
              </a:buClr>
              <a:buSzPts val="900"/>
              <a:buFont typeface="Arial"/>
              <a:buNone/>
              <a:defRPr sz="900" b="0" i="0" u="none" strike="noStrike" cap="none">
                <a:solidFill>
                  <a:srgbClr val="6B6D6C"/>
                </a:solidFill>
                <a:latin typeface="Corbel"/>
                <a:ea typeface="Corbel"/>
                <a:cs typeface="Corbel"/>
                <a:sym typeface="Corbel"/>
              </a:defRPr>
            </a:lvl4pPr>
            <a:lvl5pPr marL="2286000" marR="0" lvl="4" indent="-228600" algn="l" rtl="0">
              <a:spcBef>
                <a:spcPts val="180"/>
              </a:spcBef>
              <a:spcAft>
                <a:spcPts val="0"/>
              </a:spcAft>
              <a:buClr>
                <a:srgbClr val="6B6D6C"/>
              </a:buClr>
              <a:buSzPts val="900"/>
              <a:buFont typeface="Arial"/>
              <a:buNone/>
              <a:defRPr sz="900" b="0" i="0" u="none" strike="noStrike" cap="none">
                <a:solidFill>
                  <a:srgbClr val="6B6D6C"/>
                </a:solidFill>
                <a:latin typeface="Corbel"/>
                <a:ea typeface="Corbel"/>
                <a:cs typeface="Corbel"/>
                <a:sym typeface="Corbe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961142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69B344"/>
              </a:buClr>
              <a:buSzPts val="4400"/>
              <a:buFont typeface="Corbel"/>
              <a:buNone/>
              <a:defRPr sz="4400" b="0" i="0" u="none" strike="noStrike" cap="none">
                <a:solidFill>
                  <a:srgbClr val="69B344"/>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lstStyle>
            <a:lvl1pPr marL="457200" marR="0" lvl="0" indent="-368300" algn="l" rtl="0">
              <a:spcBef>
                <a:spcPts val="440"/>
              </a:spcBef>
              <a:spcAft>
                <a:spcPts val="0"/>
              </a:spcAft>
              <a:buClr>
                <a:srgbClr val="6B6D6C"/>
              </a:buClr>
              <a:buSzPts val="2200"/>
              <a:buFont typeface="Arial"/>
              <a:buChar char="•"/>
              <a:defRPr sz="2200" b="0" i="0" u="none" strike="noStrike" cap="none">
                <a:solidFill>
                  <a:srgbClr val="6B6D6C"/>
                </a:solidFill>
                <a:latin typeface="Corbel"/>
                <a:ea typeface="Corbel"/>
                <a:cs typeface="Corbel"/>
                <a:sym typeface="Corbel"/>
              </a:defRPr>
            </a:lvl1pPr>
            <a:lvl2pPr marL="914400" marR="0" lvl="1"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2pPr>
            <a:lvl3pPr marL="1371600" marR="0" lvl="2"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3pPr>
            <a:lvl4pPr marL="1828800" marR="0" lvl="3"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4pPr>
            <a:lvl5pPr marL="2286000" marR="0" lvl="4"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972768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69B344"/>
              </a:buClr>
              <a:buSzPts val="4400"/>
              <a:buFont typeface="Corbel"/>
              <a:buNone/>
              <a:defRPr sz="4400" b="0" i="0" u="none" strike="noStrike" cap="none">
                <a:solidFill>
                  <a:srgbClr val="69B344"/>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lstStyle>
            <a:lvl1pPr marL="457200" marR="0" lvl="0" indent="-368300" algn="l" rtl="0">
              <a:spcBef>
                <a:spcPts val="440"/>
              </a:spcBef>
              <a:spcAft>
                <a:spcPts val="0"/>
              </a:spcAft>
              <a:buClr>
                <a:srgbClr val="6B6D6C"/>
              </a:buClr>
              <a:buSzPts val="2200"/>
              <a:buFont typeface="Arial"/>
              <a:buChar char="•"/>
              <a:defRPr sz="2200" b="0" i="0" u="none" strike="noStrike" cap="none">
                <a:solidFill>
                  <a:srgbClr val="6B6D6C"/>
                </a:solidFill>
                <a:latin typeface="Corbel"/>
                <a:ea typeface="Corbel"/>
                <a:cs typeface="Corbel"/>
                <a:sym typeface="Corbel"/>
              </a:defRPr>
            </a:lvl1pPr>
            <a:lvl2pPr marL="914400" marR="0" lvl="1"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2pPr>
            <a:lvl3pPr marL="1371600" marR="0" lvl="2"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3pPr>
            <a:lvl4pPr marL="1828800" marR="0" lvl="3"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4pPr>
            <a:lvl5pPr marL="2286000" marR="0" lvl="4"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64839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ct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461" y="4050835"/>
            <a:ext cx="7768959" cy="1096899"/>
          </a:xfrm>
          <a:prstGeom prst="rect">
            <a:avLst/>
          </a:prstGeom>
        </p:spPr>
        <p:txBody>
          <a:bodyPr anchor="t"/>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6" name="Picture 25">
            <a:extLst>
              <a:ext uri="{FF2B5EF4-FFF2-40B4-BE49-F238E27FC236}">
                <a16:creationId xmlns:a16="http://schemas.microsoft.com/office/drawing/2014/main" id="{56370E9A-0857-41B0-AA9F-70D97D042D7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95945" y="151281"/>
            <a:ext cx="3544112" cy="1936522"/>
          </a:xfrm>
          <a:prstGeom prst="rect">
            <a:avLst/>
          </a:prstGeom>
        </p:spPr>
      </p:pic>
      <p:pic>
        <p:nvPicPr>
          <p:cNvPr id="27" name="Picture 26">
            <a:extLst>
              <a:ext uri="{FF2B5EF4-FFF2-40B4-BE49-F238E27FC236}">
                <a16:creationId xmlns:a16="http://schemas.microsoft.com/office/drawing/2014/main" id="{0758F7BC-99D1-4AE2-BAF4-876BA7D1F5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452570" y="5833296"/>
            <a:ext cx="3147641" cy="491404"/>
          </a:xfrm>
          <a:prstGeom prst="rect">
            <a:avLst/>
          </a:prstGeom>
        </p:spPr>
      </p:pic>
      <p:sp>
        <p:nvSpPr>
          <p:cNvPr id="31" name="Footer Placeholder 4">
            <a:extLst>
              <a:ext uri="{FF2B5EF4-FFF2-40B4-BE49-F238E27FC236}">
                <a16:creationId xmlns:a16="http://schemas.microsoft.com/office/drawing/2014/main" id="{D036FD55-DB10-41C4-A0AC-7634741F8427}"/>
              </a:ext>
            </a:extLst>
          </p:cNvPr>
          <p:cNvSpPr txBox="1">
            <a:spLocks/>
          </p:cNvSpPr>
          <p:nvPr userDrawn="1"/>
        </p:nvSpPr>
        <p:spPr>
          <a:xfrm>
            <a:off x="2696210" y="6398294"/>
            <a:ext cx="5132808" cy="370262"/>
          </a:xfrm>
          <a:prstGeom prst="rect">
            <a:avLst/>
          </a:prstGeom>
        </p:spPr>
        <p:txBody>
          <a:bodyPr/>
          <a:lstStyle>
            <a:defPPr>
              <a:defRPr lang="en-GB"/>
            </a:defPPr>
            <a:lvl1pPr algn="ctr" rtl="0" eaLnBrk="0" fontAlgn="base" hangingPunct="0">
              <a:spcBef>
                <a:spcPct val="0"/>
              </a:spcBef>
              <a:spcAft>
                <a:spcPct val="0"/>
              </a:spcAft>
              <a:defRPr lang="en-GB" sz="1000" kern="1200" smtClean="0">
                <a:solidFill>
                  <a:schemeClr val="tx1">
                    <a:lumMod val="50000"/>
                    <a:lumOff val="50000"/>
                  </a:schemeClr>
                </a:solidFill>
                <a:effectLst/>
                <a:latin typeface="Arial Narrow" panose="020B060602020203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just"/>
            <a:r>
              <a:rPr lang="en-GB" sz="900" dirty="0"/>
              <a:t>This project has received funding from the European Union’s Horizon 2020 research and innovation programme under Grant Agreement No. </a:t>
            </a:r>
            <a:r>
              <a:rPr lang="en-GB" sz="900" dirty="0">
                <a:solidFill>
                  <a:schemeClr val="tx1">
                    <a:lumMod val="75000"/>
                    <a:lumOff val="25000"/>
                  </a:schemeClr>
                </a:solidFill>
              </a:rPr>
              <a:t>730052  | </a:t>
            </a:r>
            <a:r>
              <a:rPr lang="en-GB" sz="900" b="1" i="1" dirty="0">
                <a:solidFill>
                  <a:schemeClr val="tx1">
                    <a:lumMod val="75000"/>
                    <a:lumOff val="25000"/>
                  </a:schemeClr>
                </a:solidFill>
              </a:rPr>
              <a:t>Topic</a:t>
            </a:r>
            <a:r>
              <a:rPr lang="en-GB" sz="900" b="1" i="1" dirty="0"/>
              <a:t>: SCC-2-2016-2017: Smart Cities and Communities Nature based solutions</a:t>
            </a:r>
            <a:endParaRPr lang="en-GB" sz="900" dirty="0"/>
          </a:p>
        </p:txBody>
      </p:sp>
    </p:spTree>
    <p:extLst>
      <p:ext uri="{BB962C8B-B14F-4D97-AF65-F5344CB8AC3E}">
        <p14:creationId xmlns:p14="http://schemas.microsoft.com/office/powerpoint/2010/main" val="39997164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801B2843-08E2-4666-94DD-644CA068C25C}"/>
              </a:ext>
            </a:extLst>
          </p:cNvPr>
          <p:cNvSpPr>
            <a:spLocks noGrp="1"/>
          </p:cNvSpPr>
          <p:nvPr>
            <p:ph type="title"/>
          </p:nvPr>
        </p:nvSpPr>
        <p:spPr>
          <a:xfrm>
            <a:off x="2031504" y="374545"/>
            <a:ext cx="7218374" cy="667657"/>
          </a:xfrm>
          <a:prstGeom prst="rect">
            <a:avLst/>
          </a:prstGeom>
        </p:spPr>
        <p:txBody>
          <a:bodyPr vert="horz" lIns="91440" tIns="45720" rIns="91440" bIns="45720" rtlCol="0" anchor="t">
            <a:normAutofit/>
          </a:bodyPr>
          <a:lstStyle/>
          <a:p>
            <a:r>
              <a:rPr lang="en-US" dirty="0"/>
              <a:t>Click to edit Master title style</a:t>
            </a:r>
          </a:p>
        </p:txBody>
      </p:sp>
      <p:sp>
        <p:nvSpPr>
          <p:cNvPr id="2" name="Date Placeholder 1"/>
          <p:cNvSpPr>
            <a:spLocks noGrp="1"/>
          </p:cNvSpPr>
          <p:nvPr>
            <p:ph type="dt" sz="half" idx="10"/>
          </p:nvPr>
        </p:nvSpPr>
        <p:spPr/>
        <p:txBody>
          <a:bodyPr/>
          <a:lstStyle/>
          <a:p>
            <a:fld id="{27534EB1-F112-4F55-B28C-6C376E5C6B00}" type="datetimeFigureOut">
              <a:rPr lang="en-GB" smtClean="0"/>
              <a:t>01/06/2021</a:t>
            </a:fld>
            <a:endParaRPr lang="en-GB"/>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749454D-5FD6-4F6A-8AD1-7894CB7F0D98}" type="slidenum">
              <a:rPr lang="en-GB" smtClean="0"/>
              <a:t>‹#›</a:t>
            </a:fld>
            <a:endParaRPr lang="en-GB"/>
          </a:p>
        </p:txBody>
      </p:sp>
      <p:sp>
        <p:nvSpPr>
          <p:cNvPr id="15" name="Content Placeholder 14"/>
          <p:cNvSpPr>
            <a:spLocks noGrp="1"/>
          </p:cNvSpPr>
          <p:nvPr>
            <p:ph sz="quarter" idx="13"/>
          </p:nvPr>
        </p:nvSpPr>
        <p:spPr>
          <a:xfrm>
            <a:off x="548640" y="1453415"/>
            <a:ext cx="9452008" cy="4533499"/>
          </a:xfrm>
          <a:prstGeom prst="rect">
            <a:avLst/>
          </a:prstGeom>
        </p:spPr>
        <p:txBody>
          <a:bodyPr>
            <a:normAutofit/>
          </a:bodyPr>
          <a:lstStyle>
            <a:lvl1pPr>
              <a:defRPr sz="2800"/>
            </a:lvl1pPr>
            <a:lvl2pPr>
              <a:defRPr sz="2400">
                <a:solidFill>
                  <a:srgbClr val="789E39"/>
                </a:solidFill>
              </a:defRPr>
            </a:lvl2pPr>
            <a:lvl3pPr>
              <a:defRPr sz="2000"/>
            </a:lvl3pPr>
            <a:lvl4pPr>
              <a:defRPr sz="1800"/>
            </a:lvl4pPr>
            <a:lvl5pPr>
              <a:defRPr sz="1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07612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335109"/>
            <a:ext cx="8463620" cy="1826581"/>
          </a:xfrm>
        </p:spPr>
        <p:txBody>
          <a:bodyPr anchor="b"/>
          <a:lstStyle>
            <a:lvl1pPr algn="ctr">
              <a:defRPr sz="4000" b="0" cap="none"/>
            </a:lvl1pPr>
          </a:lstStyle>
          <a:p>
            <a:r>
              <a:rPr lang="en-US" dirty="0"/>
              <a:t>Click to edit Master title style</a:t>
            </a:r>
          </a:p>
        </p:txBody>
      </p:sp>
      <p:sp>
        <p:nvSpPr>
          <p:cNvPr id="3" name="Text Placeholder 2"/>
          <p:cNvSpPr>
            <a:spLocks noGrp="1"/>
          </p:cNvSpPr>
          <p:nvPr>
            <p:ph type="body" idx="1"/>
          </p:nvPr>
        </p:nvSpPr>
        <p:spPr>
          <a:xfrm>
            <a:off x="812798" y="4161688"/>
            <a:ext cx="8463620" cy="860400"/>
          </a:xfrm>
          <a:prstGeom prst="rect">
            <a:avLst/>
          </a:prstGeom>
        </p:spPr>
        <p:txBody>
          <a:bodyPr anchor="t"/>
          <a:lstStyle>
            <a:lvl1pPr marL="0" indent="0" algn="ctr">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534EB1-F112-4F55-B28C-6C376E5C6B00}" type="datetimeFigureOut">
              <a:rPr lang="en-GB" smtClean="0"/>
              <a:t>01/06/2021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49454D-5FD6-4F6A-8AD1-7894CB7F0D98}" type="slidenum">
              <a:rPr lang="en-GB" smtClean="0"/>
              <a:t>‹#›</a:t>
            </a:fld>
            <a:endParaRPr lang="en-GB"/>
          </a:p>
        </p:txBody>
      </p:sp>
    </p:spTree>
    <p:extLst>
      <p:ext uri="{BB962C8B-B14F-4D97-AF65-F5344CB8AC3E}">
        <p14:creationId xmlns:p14="http://schemas.microsoft.com/office/powerpoint/2010/main" val="752386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6/1/2021</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12801" y="1746817"/>
            <a:ext cx="4117479" cy="4294544"/>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58939" y="1746819"/>
            <a:ext cx="4117480" cy="4294545"/>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534EB1-F112-4F55-B28C-6C376E5C6B00}" type="datetimeFigureOut">
              <a:rPr lang="en-GB" smtClean="0"/>
              <a:t>01/06/2021</a:t>
            </a:fld>
            <a:endParaRPr lang="en-GB"/>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749454D-5FD6-4F6A-8AD1-7894CB7F0D98}" type="slidenum">
              <a:rPr lang="en-GB" smtClean="0"/>
              <a:t>‹#›</a:t>
            </a:fld>
            <a:endParaRPr lang="en-GB"/>
          </a:p>
        </p:txBody>
      </p:sp>
      <p:sp>
        <p:nvSpPr>
          <p:cNvPr id="11" name="Title Placeholder 1">
            <a:extLst>
              <a:ext uri="{FF2B5EF4-FFF2-40B4-BE49-F238E27FC236}">
                <a16:creationId xmlns:a16="http://schemas.microsoft.com/office/drawing/2014/main" id="{00A38676-2024-4E70-8D27-B15922FC6C4F}"/>
              </a:ext>
            </a:extLst>
          </p:cNvPr>
          <p:cNvSpPr txBox="1">
            <a:spLocks/>
          </p:cNvSpPr>
          <p:nvPr userDrawn="1"/>
        </p:nvSpPr>
        <p:spPr>
          <a:xfrm>
            <a:off x="1927845" y="422671"/>
            <a:ext cx="7348574" cy="66765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t>Click to </a:t>
            </a:r>
            <a:r>
              <a:rPr lang="en-US" sz="3600" kern="1200" dirty="0">
                <a:solidFill>
                  <a:schemeClr val="accent1"/>
                </a:solidFill>
                <a:latin typeface="+mj-lt"/>
                <a:ea typeface="+mj-ea"/>
                <a:cs typeface="+mj-cs"/>
              </a:rPr>
              <a:t>edit</a:t>
            </a:r>
            <a:r>
              <a:rPr lang="en-US" sz="3600" dirty="0"/>
              <a:t> </a:t>
            </a:r>
            <a:r>
              <a:rPr lang="en-US" sz="3600" kern="1200" dirty="0">
                <a:solidFill>
                  <a:schemeClr val="accent1"/>
                </a:solidFill>
                <a:latin typeface="+mj-lt"/>
                <a:ea typeface="+mj-ea"/>
                <a:cs typeface="+mj-cs"/>
              </a:rPr>
              <a:t>Master title style</a:t>
            </a:r>
          </a:p>
        </p:txBody>
      </p:sp>
    </p:spTree>
    <p:extLst>
      <p:ext uri="{BB962C8B-B14F-4D97-AF65-F5344CB8AC3E}">
        <p14:creationId xmlns:p14="http://schemas.microsoft.com/office/powerpoint/2010/main" val="23587904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1277257"/>
            <a:ext cx="8463619" cy="3178061"/>
          </a:xfrm>
          <a:prstGeom prst="rect">
            <a:avLst/>
          </a:prstGeo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2799" y="5367338"/>
            <a:ext cx="8463619" cy="674024"/>
          </a:xfrm>
          <a:prstGeom prst="rect">
            <a:avLst/>
          </a:prstGeo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7534EB1-F112-4F55-B28C-6C376E5C6B00}" type="datetimeFigureOut">
              <a:rPr lang="en-GB" smtClean="0"/>
              <a:t>01/06/2021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49454D-5FD6-4F6A-8AD1-7894CB7F0D98}" type="slidenum">
              <a:rPr lang="en-GB" smtClean="0"/>
              <a:t>‹#›</a:t>
            </a:fld>
            <a:endParaRPr lang="en-GB"/>
          </a:p>
        </p:txBody>
      </p:sp>
    </p:spTree>
    <p:extLst>
      <p:ext uri="{BB962C8B-B14F-4D97-AF65-F5344CB8AC3E}">
        <p14:creationId xmlns:p14="http://schemas.microsoft.com/office/powerpoint/2010/main" val="5190608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299029"/>
            <a:ext cx="8463619" cy="2714171"/>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0" y="4470400"/>
            <a:ext cx="8463619" cy="1570962"/>
          </a:xfrm>
          <a:prstGeom prst="rect">
            <a:avLst/>
          </a:prstGeo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534EB1-F112-4F55-B28C-6C376E5C6B00}" type="datetimeFigureOut">
              <a:rPr lang="en-GB" smtClean="0"/>
              <a:t>01/06/2021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49454D-5FD6-4F6A-8AD1-7894CB7F0D98}" type="slidenum">
              <a:rPr lang="en-GB" smtClean="0"/>
              <a:t>‹#›</a:t>
            </a:fld>
            <a:endParaRPr lang="en-GB"/>
          </a:p>
        </p:txBody>
      </p:sp>
    </p:spTree>
    <p:extLst>
      <p:ext uri="{BB962C8B-B14F-4D97-AF65-F5344CB8AC3E}">
        <p14:creationId xmlns:p14="http://schemas.microsoft.com/office/powerpoint/2010/main" val="26006394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E9E2A6-1FEB-478A-BDA0-93D5BCB1849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46638B8D-EFA5-4E75-AC0E-52B547D30D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309AF6C3-70A3-4474-B0DF-3F1B9AA8501F}"/>
              </a:ext>
            </a:extLst>
          </p:cNvPr>
          <p:cNvSpPr>
            <a:spLocks noGrp="1"/>
          </p:cNvSpPr>
          <p:nvPr>
            <p:ph type="dt" sz="half" idx="10"/>
          </p:nvPr>
        </p:nvSpPr>
        <p:spPr/>
        <p:txBody>
          <a:bodyPr/>
          <a:lstStyle/>
          <a:p>
            <a:fld id="{A06B5E68-1388-4E11-A313-B9FCA93EACF6}" type="datetimeFigureOut">
              <a:rPr lang="en-GB" smtClean="0"/>
              <a:t>01/06/2021</a:t>
            </a:fld>
            <a:endParaRPr lang="en-GB"/>
          </a:p>
        </p:txBody>
      </p:sp>
      <p:sp>
        <p:nvSpPr>
          <p:cNvPr id="5" name="Tijdelijke aanduiding voor voettekst 4">
            <a:extLst>
              <a:ext uri="{FF2B5EF4-FFF2-40B4-BE49-F238E27FC236}">
                <a16:creationId xmlns:a16="http://schemas.microsoft.com/office/drawing/2014/main" id="{20841DF4-AD05-4226-9894-187115215D67}"/>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5AC5C774-2855-49C0-AA9B-CD9967822893}"/>
              </a:ext>
            </a:extLst>
          </p:cNvPr>
          <p:cNvSpPr>
            <a:spLocks noGrp="1"/>
          </p:cNvSpPr>
          <p:nvPr>
            <p:ph type="sldNum" sz="quarter" idx="12"/>
          </p:nvPr>
        </p:nvSpPr>
        <p:spPr/>
        <p:txBody>
          <a:bodyPr/>
          <a:lstStyle/>
          <a:p>
            <a:fld id="{E1629236-1F95-4303-A994-0C946AB5B122}" type="slidenum">
              <a:rPr lang="en-GB" smtClean="0"/>
              <a:t>‹#›</a:t>
            </a:fld>
            <a:endParaRPr lang="en-GB"/>
          </a:p>
        </p:txBody>
      </p:sp>
    </p:spTree>
    <p:extLst>
      <p:ext uri="{BB962C8B-B14F-4D97-AF65-F5344CB8AC3E}">
        <p14:creationId xmlns:p14="http://schemas.microsoft.com/office/powerpoint/2010/main" val="1198694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5B4083-C463-4881-92FA-AF4D9889A237}"/>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3199B9E2-ADFE-4D4B-A65A-7A1DE7B099F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451DF7F0-0161-4B82-AD48-A968B68F6327}"/>
              </a:ext>
            </a:extLst>
          </p:cNvPr>
          <p:cNvSpPr>
            <a:spLocks noGrp="1"/>
          </p:cNvSpPr>
          <p:nvPr>
            <p:ph type="dt" sz="half" idx="10"/>
          </p:nvPr>
        </p:nvSpPr>
        <p:spPr/>
        <p:txBody>
          <a:bodyPr/>
          <a:lstStyle/>
          <a:p>
            <a:fld id="{A06B5E68-1388-4E11-A313-B9FCA93EACF6}" type="datetimeFigureOut">
              <a:rPr lang="en-GB" smtClean="0"/>
              <a:t>01/06/2021</a:t>
            </a:fld>
            <a:endParaRPr lang="en-GB"/>
          </a:p>
        </p:txBody>
      </p:sp>
      <p:sp>
        <p:nvSpPr>
          <p:cNvPr id="5" name="Tijdelijke aanduiding voor voettekst 4">
            <a:extLst>
              <a:ext uri="{FF2B5EF4-FFF2-40B4-BE49-F238E27FC236}">
                <a16:creationId xmlns:a16="http://schemas.microsoft.com/office/drawing/2014/main" id="{520F3229-E9AD-46E6-AB68-9CA2DBEFF7C6}"/>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9550C2D6-F390-41D3-B252-E28E03C7EA88}"/>
              </a:ext>
            </a:extLst>
          </p:cNvPr>
          <p:cNvSpPr>
            <a:spLocks noGrp="1"/>
          </p:cNvSpPr>
          <p:nvPr>
            <p:ph type="sldNum" sz="quarter" idx="12"/>
          </p:nvPr>
        </p:nvSpPr>
        <p:spPr/>
        <p:txBody>
          <a:bodyPr/>
          <a:lstStyle/>
          <a:p>
            <a:fld id="{E1629236-1F95-4303-A994-0C946AB5B122}" type="slidenum">
              <a:rPr lang="en-GB" smtClean="0"/>
              <a:t>‹#›</a:t>
            </a:fld>
            <a:endParaRPr lang="en-GB"/>
          </a:p>
        </p:txBody>
      </p:sp>
    </p:spTree>
    <p:extLst>
      <p:ext uri="{BB962C8B-B14F-4D97-AF65-F5344CB8AC3E}">
        <p14:creationId xmlns:p14="http://schemas.microsoft.com/office/powerpoint/2010/main" val="255917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5E5D6B-B07C-4F6C-AB6A-6B9C7EF20F3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D9ED49D4-F845-4B7F-B6E9-2D0D3B9D0F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1DE1500-BF0D-478F-90C7-6991CF714A26}"/>
              </a:ext>
            </a:extLst>
          </p:cNvPr>
          <p:cNvSpPr>
            <a:spLocks noGrp="1"/>
          </p:cNvSpPr>
          <p:nvPr>
            <p:ph type="dt" sz="half" idx="10"/>
          </p:nvPr>
        </p:nvSpPr>
        <p:spPr/>
        <p:txBody>
          <a:bodyPr/>
          <a:lstStyle/>
          <a:p>
            <a:fld id="{A06B5E68-1388-4E11-A313-B9FCA93EACF6}" type="datetimeFigureOut">
              <a:rPr lang="en-GB" smtClean="0"/>
              <a:t>01/06/2021</a:t>
            </a:fld>
            <a:endParaRPr lang="en-GB"/>
          </a:p>
        </p:txBody>
      </p:sp>
      <p:sp>
        <p:nvSpPr>
          <p:cNvPr id="5" name="Tijdelijke aanduiding voor voettekst 4">
            <a:extLst>
              <a:ext uri="{FF2B5EF4-FFF2-40B4-BE49-F238E27FC236}">
                <a16:creationId xmlns:a16="http://schemas.microsoft.com/office/drawing/2014/main" id="{885A9B73-04C6-4602-8BA8-104FB3488DBC}"/>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A7320FCC-D449-4ED5-B6C4-144E617C7A90}"/>
              </a:ext>
            </a:extLst>
          </p:cNvPr>
          <p:cNvSpPr>
            <a:spLocks noGrp="1"/>
          </p:cNvSpPr>
          <p:nvPr>
            <p:ph type="sldNum" sz="quarter" idx="12"/>
          </p:nvPr>
        </p:nvSpPr>
        <p:spPr/>
        <p:txBody>
          <a:bodyPr/>
          <a:lstStyle/>
          <a:p>
            <a:fld id="{E1629236-1F95-4303-A994-0C946AB5B122}" type="slidenum">
              <a:rPr lang="en-GB" smtClean="0"/>
              <a:t>‹#›</a:t>
            </a:fld>
            <a:endParaRPr lang="en-GB"/>
          </a:p>
        </p:txBody>
      </p:sp>
    </p:spTree>
    <p:extLst>
      <p:ext uri="{BB962C8B-B14F-4D97-AF65-F5344CB8AC3E}">
        <p14:creationId xmlns:p14="http://schemas.microsoft.com/office/powerpoint/2010/main" val="31326614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284AA3-D97C-4808-8EEE-0AC7A3BA19A3}"/>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32696761-4747-49DB-9579-37F500CC88E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5F0118FB-E84A-4A50-97D7-C5F6D7B230D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8538160C-EBCE-41C3-BEA5-47481F94A823}"/>
              </a:ext>
            </a:extLst>
          </p:cNvPr>
          <p:cNvSpPr>
            <a:spLocks noGrp="1"/>
          </p:cNvSpPr>
          <p:nvPr>
            <p:ph type="dt" sz="half" idx="10"/>
          </p:nvPr>
        </p:nvSpPr>
        <p:spPr/>
        <p:txBody>
          <a:bodyPr/>
          <a:lstStyle/>
          <a:p>
            <a:fld id="{A06B5E68-1388-4E11-A313-B9FCA93EACF6}" type="datetimeFigureOut">
              <a:rPr lang="en-GB" smtClean="0"/>
              <a:t>01/06/2021</a:t>
            </a:fld>
            <a:endParaRPr lang="en-GB"/>
          </a:p>
        </p:txBody>
      </p:sp>
      <p:sp>
        <p:nvSpPr>
          <p:cNvPr id="6" name="Tijdelijke aanduiding voor voettekst 5">
            <a:extLst>
              <a:ext uri="{FF2B5EF4-FFF2-40B4-BE49-F238E27FC236}">
                <a16:creationId xmlns:a16="http://schemas.microsoft.com/office/drawing/2014/main" id="{47FDFD07-3837-4AB7-AA1B-D34390961F8D}"/>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DE807D97-FAF7-4F5A-BA5B-11D334161EA4}"/>
              </a:ext>
            </a:extLst>
          </p:cNvPr>
          <p:cNvSpPr>
            <a:spLocks noGrp="1"/>
          </p:cNvSpPr>
          <p:nvPr>
            <p:ph type="sldNum" sz="quarter" idx="12"/>
          </p:nvPr>
        </p:nvSpPr>
        <p:spPr/>
        <p:txBody>
          <a:bodyPr/>
          <a:lstStyle/>
          <a:p>
            <a:fld id="{E1629236-1F95-4303-A994-0C946AB5B122}" type="slidenum">
              <a:rPr lang="en-GB" smtClean="0"/>
              <a:t>‹#›</a:t>
            </a:fld>
            <a:endParaRPr lang="en-GB"/>
          </a:p>
        </p:txBody>
      </p:sp>
    </p:spTree>
    <p:extLst>
      <p:ext uri="{BB962C8B-B14F-4D97-AF65-F5344CB8AC3E}">
        <p14:creationId xmlns:p14="http://schemas.microsoft.com/office/powerpoint/2010/main" val="12949446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D60A6-5DBC-4C54-BBB6-EE0A82D50785}"/>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660C843A-B479-4B86-B3B4-5ABE83D084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ABDC8A6-2F5A-416C-8BBA-D574838EC0F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A60DAB2B-9192-4A94-B65F-E3FAA5F759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E9BF704-9912-4E9A-A2EE-159FA896577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D7CFFE1E-8B73-427E-AC3F-4D603D310637}"/>
              </a:ext>
            </a:extLst>
          </p:cNvPr>
          <p:cNvSpPr>
            <a:spLocks noGrp="1"/>
          </p:cNvSpPr>
          <p:nvPr>
            <p:ph type="dt" sz="half" idx="10"/>
          </p:nvPr>
        </p:nvSpPr>
        <p:spPr/>
        <p:txBody>
          <a:bodyPr/>
          <a:lstStyle/>
          <a:p>
            <a:fld id="{A06B5E68-1388-4E11-A313-B9FCA93EACF6}" type="datetimeFigureOut">
              <a:rPr lang="en-GB" smtClean="0"/>
              <a:t>01/06/2021</a:t>
            </a:fld>
            <a:endParaRPr lang="en-GB"/>
          </a:p>
        </p:txBody>
      </p:sp>
      <p:sp>
        <p:nvSpPr>
          <p:cNvPr id="8" name="Tijdelijke aanduiding voor voettekst 7">
            <a:extLst>
              <a:ext uri="{FF2B5EF4-FFF2-40B4-BE49-F238E27FC236}">
                <a16:creationId xmlns:a16="http://schemas.microsoft.com/office/drawing/2014/main" id="{01728621-F5DD-454B-ADD4-3A18DF01DA96}"/>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0D7F7EA7-ECD1-4700-8B04-2D28862CA9EF}"/>
              </a:ext>
            </a:extLst>
          </p:cNvPr>
          <p:cNvSpPr>
            <a:spLocks noGrp="1"/>
          </p:cNvSpPr>
          <p:nvPr>
            <p:ph type="sldNum" sz="quarter" idx="12"/>
          </p:nvPr>
        </p:nvSpPr>
        <p:spPr/>
        <p:txBody>
          <a:bodyPr/>
          <a:lstStyle/>
          <a:p>
            <a:fld id="{E1629236-1F95-4303-A994-0C946AB5B122}" type="slidenum">
              <a:rPr lang="en-GB" smtClean="0"/>
              <a:t>‹#›</a:t>
            </a:fld>
            <a:endParaRPr lang="en-GB"/>
          </a:p>
        </p:txBody>
      </p:sp>
    </p:spTree>
    <p:extLst>
      <p:ext uri="{BB962C8B-B14F-4D97-AF65-F5344CB8AC3E}">
        <p14:creationId xmlns:p14="http://schemas.microsoft.com/office/powerpoint/2010/main" val="10686186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103876-7FBE-4F77-BDF4-E68105418EB0}"/>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3F3DC510-8B52-42CE-ADC8-FBD5FE04C981}"/>
              </a:ext>
            </a:extLst>
          </p:cNvPr>
          <p:cNvSpPr>
            <a:spLocks noGrp="1"/>
          </p:cNvSpPr>
          <p:nvPr>
            <p:ph type="dt" sz="half" idx="10"/>
          </p:nvPr>
        </p:nvSpPr>
        <p:spPr/>
        <p:txBody>
          <a:bodyPr/>
          <a:lstStyle/>
          <a:p>
            <a:fld id="{A06B5E68-1388-4E11-A313-B9FCA93EACF6}" type="datetimeFigureOut">
              <a:rPr lang="en-GB" smtClean="0"/>
              <a:t>01/06/2021</a:t>
            </a:fld>
            <a:endParaRPr lang="en-GB"/>
          </a:p>
        </p:txBody>
      </p:sp>
      <p:sp>
        <p:nvSpPr>
          <p:cNvPr id="4" name="Tijdelijke aanduiding voor voettekst 3">
            <a:extLst>
              <a:ext uri="{FF2B5EF4-FFF2-40B4-BE49-F238E27FC236}">
                <a16:creationId xmlns:a16="http://schemas.microsoft.com/office/drawing/2014/main" id="{13A39F56-4384-4957-B874-81FE28944534}"/>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96D527CD-116B-45A0-A4B7-67751794DE5D}"/>
              </a:ext>
            </a:extLst>
          </p:cNvPr>
          <p:cNvSpPr>
            <a:spLocks noGrp="1"/>
          </p:cNvSpPr>
          <p:nvPr>
            <p:ph type="sldNum" sz="quarter" idx="12"/>
          </p:nvPr>
        </p:nvSpPr>
        <p:spPr/>
        <p:txBody>
          <a:bodyPr/>
          <a:lstStyle/>
          <a:p>
            <a:fld id="{E1629236-1F95-4303-A994-0C946AB5B122}" type="slidenum">
              <a:rPr lang="en-GB" smtClean="0"/>
              <a:t>‹#›</a:t>
            </a:fld>
            <a:endParaRPr lang="en-GB"/>
          </a:p>
        </p:txBody>
      </p:sp>
    </p:spTree>
    <p:extLst>
      <p:ext uri="{BB962C8B-B14F-4D97-AF65-F5344CB8AC3E}">
        <p14:creationId xmlns:p14="http://schemas.microsoft.com/office/powerpoint/2010/main" val="10214170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6449888-C8FE-42CA-942B-A168EBD2DE97}"/>
              </a:ext>
            </a:extLst>
          </p:cNvPr>
          <p:cNvSpPr>
            <a:spLocks noGrp="1"/>
          </p:cNvSpPr>
          <p:nvPr>
            <p:ph type="dt" sz="half" idx="10"/>
          </p:nvPr>
        </p:nvSpPr>
        <p:spPr/>
        <p:txBody>
          <a:bodyPr/>
          <a:lstStyle/>
          <a:p>
            <a:fld id="{A06B5E68-1388-4E11-A313-B9FCA93EACF6}" type="datetimeFigureOut">
              <a:rPr lang="en-GB" smtClean="0"/>
              <a:t>01/06/2021</a:t>
            </a:fld>
            <a:endParaRPr lang="en-GB"/>
          </a:p>
        </p:txBody>
      </p:sp>
      <p:sp>
        <p:nvSpPr>
          <p:cNvPr id="3" name="Tijdelijke aanduiding voor voettekst 2">
            <a:extLst>
              <a:ext uri="{FF2B5EF4-FFF2-40B4-BE49-F238E27FC236}">
                <a16:creationId xmlns:a16="http://schemas.microsoft.com/office/drawing/2014/main" id="{9CBAAC88-CCDE-4B84-92F9-5075811A8D56}"/>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8E6F44B8-B7A7-4506-8133-26799B462900}"/>
              </a:ext>
            </a:extLst>
          </p:cNvPr>
          <p:cNvSpPr>
            <a:spLocks noGrp="1"/>
          </p:cNvSpPr>
          <p:nvPr>
            <p:ph type="sldNum" sz="quarter" idx="12"/>
          </p:nvPr>
        </p:nvSpPr>
        <p:spPr/>
        <p:txBody>
          <a:bodyPr/>
          <a:lstStyle/>
          <a:p>
            <a:fld id="{E1629236-1F95-4303-A994-0C946AB5B122}" type="slidenum">
              <a:rPr lang="en-GB" smtClean="0"/>
              <a:t>‹#›</a:t>
            </a:fld>
            <a:endParaRPr lang="en-GB"/>
          </a:p>
        </p:txBody>
      </p:sp>
    </p:spTree>
    <p:extLst>
      <p:ext uri="{BB962C8B-B14F-4D97-AF65-F5344CB8AC3E}">
        <p14:creationId xmlns:p14="http://schemas.microsoft.com/office/powerpoint/2010/main" val="244188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6/1/2021</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C01843-80C4-40A7-A5AC-423D83BDA13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7A60BC05-666E-4A04-966D-9D0CAB1E5F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DD7168C7-E646-43A6-9887-9233B8233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4C86E91-10F1-48F5-A525-60B584578B8F}"/>
              </a:ext>
            </a:extLst>
          </p:cNvPr>
          <p:cNvSpPr>
            <a:spLocks noGrp="1"/>
          </p:cNvSpPr>
          <p:nvPr>
            <p:ph type="dt" sz="half" idx="10"/>
          </p:nvPr>
        </p:nvSpPr>
        <p:spPr/>
        <p:txBody>
          <a:bodyPr/>
          <a:lstStyle/>
          <a:p>
            <a:fld id="{A06B5E68-1388-4E11-A313-B9FCA93EACF6}" type="datetimeFigureOut">
              <a:rPr lang="en-GB" smtClean="0"/>
              <a:t>01/06/2021</a:t>
            </a:fld>
            <a:endParaRPr lang="en-GB"/>
          </a:p>
        </p:txBody>
      </p:sp>
      <p:sp>
        <p:nvSpPr>
          <p:cNvPr id="6" name="Tijdelijke aanduiding voor voettekst 5">
            <a:extLst>
              <a:ext uri="{FF2B5EF4-FFF2-40B4-BE49-F238E27FC236}">
                <a16:creationId xmlns:a16="http://schemas.microsoft.com/office/drawing/2014/main" id="{2BB94CB1-97DC-4F96-8453-2BFFD6D3A9D8}"/>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90280279-00E0-4814-94A0-F629773A8727}"/>
              </a:ext>
            </a:extLst>
          </p:cNvPr>
          <p:cNvSpPr>
            <a:spLocks noGrp="1"/>
          </p:cNvSpPr>
          <p:nvPr>
            <p:ph type="sldNum" sz="quarter" idx="12"/>
          </p:nvPr>
        </p:nvSpPr>
        <p:spPr/>
        <p:txBody>
          <a:bodyPr/>
          <a:lstStyle/>
          <a:p>
            <a:fld id="{E1629236-1F95-4303-A994-0C946AB5B122}" type="slidenum">
              <a:rPr lang="en-GB" smtClean="0"/>
              <a:t>‹#›</a:t>
            </a:fld>
            <a:endParaRPr lang="en-GB"/>
          </a:p>
        </p:txBody>
      </p:sp>
    </p:spTree>
    <p:extLst>
      <p:ext uri="{BB962C8B-B14F-4D97-AF65-F5344CB8AC3E}">
        <p14:creationId xmlns:p14="http://schemas.microsoft.com/office/powerpoint/2010/main" val="29240965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0B990-AED1-48CF-A522-C07B3A7A885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9CA126BD-F055-492F-9EBF-EC28DF632D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AAE578BD-7676-419C-8BB2-7F6D24E129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76DB427-D620-469B-A591-615D98CD2D4A}"/>
              </a:ext>
            </a:extLst>
          </p:cNvPr>
          <p:cNvSpPr>
            <a:spLocks noGrp="1"/>
          </p:cNvSpPr>
          <p:nvPr>
            <p:ph type="dt" sz="half" idx="10"/>
          </p:nvPr>
        </p:nvSpPr>
        <p:spPr/>
        <p:txBody>
          <a:bodyPr/>
          <a:lstStyle/>
          <a:p>
            <a:fld id="{A06B5E68-1388-4E11-A313-B9FCA93EACF6}" type="datetimeFigureOut">
              <a:rPr lang="en-GB" smtClean="0"/>
              <a:t>01/06/2021</a:t>
            </a:fld>
            <a:endParaRPr lang="en-GB"/>
          </a:p>
        </p:txBody>
      </p:sp>
      <p:sp>
        <p:nvSpPr>
          <p:cNvPr id="6" name="Tijdelijke aanduiding voor voettekst 5">
            <a:extLst>
              <a:ext uri="{FF2B5EF4-FFF2-40B4-BE49-F238E27FC236}">
                <a16:creationId xmlns:a16="http://schemas.microsoft.com/office/drawing/2014/main" id="{49FF7B8B-830B-4ECF-8AED-8D1455E2A3AB}"/>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721CA5D7-6EFF-46F0-98EB-434A6D5824EE}"/>
              </a:ext>
            </a:extLst>
          </p:cNvPr>
          <p:cNvSpPr>
            <a:spLocks noGrp="1"/>
          </p:cNvSpPr>
          <p:nvPr>
            <p:ph type="sldNum" sz="quarter" idx="12"/>
          </p:nvPr>
        </p:nvSpPr>
        <p:spPr/>
        <p:txBody>
          <a:bodyPr/>
          <a:lstStyle/>
          <a:p>
            <a:fld id="{E1629236-1F95-4303-A994-0C946AB5B122}" type="slidenum">
              <a:rPr lang="en-GB" smtClean="0"/>
              <a:t>‹#›</a:t>
            </a:fld>
            <a:endParaRPr lang="en-GB"/>
          </a:p>
        </p:txBody>
      </p:sp>
    </p:spTree>
    <p:extLst>
      <p:ext uri="{BB962C8B-B14F-4D97-AF65-F5344CB8AC3E}">
        <p14:creationId xmlns:p14="http://schemas.microsoft.com/office/powerpoint/2010/main" val="32511344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A54E95-E339-4F07-A8DA-140A7D173E33}"/>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089B4EBF-35B0-47C4-AFDF-DD98F78F670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4615852C-6362-4137-A815-0177FEA938DB}"/>
              </a:ext>
            </a:extLst>
          </p:cNvPr>
          <p:cNvSpPr>
            <a:spLocks noGrp="1"/>
          </p:cNvSpPr>
          <p:nvPr>
            <p:ph type="dt" sz="half" idx="10"/>
          </p:nvPr>
        </p:nvSpPr>
        <p:spPr/>
        <p:txBody>
          <a:bodyPr/>
          <a:lstStyle/>
          <a:p>
            <a:fld id="{A06B5E68-1388-4E11-A313-B9FCA93EACF6}" type="datetimeFigureOut">
              <a:rPr lang="en-GB" smtClean="0"/>
              <a:t>01/06/2021</a:t>
            </a:fld>
            <a:endParaRPr lang="en-GB"/>
          </a:p>
        </p:txBody>
      </p:sp>
      <p:sp>
        <p:nvSpPr>
          <p:cNvPr id="5" name="Tijdelijke aanduiding voor voettekst 4">
            <a:extLst>
              <a:ext uri="{FF2B5EF4-FFF2-40B4-BE49-F238E27FC236}">
                <a16:creationId xmlns:a16="http://schemas.microsoft.com/office/drawing/2014/main" id="{8CC68871-3BFC-4F28-9C85-95B8020F3A90}"/>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E9BAEDB4-3A5B-4A82-ABD5-AD3F56CE2692}"/>
              </a:ext>
            </a:extLst>
          </p:cNvPr>
          <p:cNvSpPr>
            <a:spLocks noGrp="1"/>
          </p:cNvSpPr>
          <p:nvPr>
            <p:ph type="sldNum" sz="quarter" idx="12"/>
          </p:nvPr>
        </p:nvSpPr>
        <p:spPr/>
        <p:txBody>
          <a:bodyPr/>
          <a:lstStyle/>
          <a:p>
            <a:fld id="{E1629236-1F95-4303-A994-0C946AB5B122}" type="slidenum">
              <a:rPr lang="en-GB" smtClean="0"/>
              <a:t>‹#›</a:t>
            </a:fld>
            <a:endParaRPr lang="en-GB"/>
          </a:p>
        </p:txBody>
      </p:sp>
    </p:spTree>
    <p:extLst>
      <p:ext uri="{BB962C8B-B14F-4D97-AF65-F5344CB8AC3E}">
        <p14:creationId xmlns:p14="http://schemas.microsoft.com/office/powerpoint/2010/main" val="7088951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BA51637-2404-4FEC-9669-600CAA3780A7}"/>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6A8F092C-DF73-4E40-90DA-7892FE24494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2A2FA506-600B-4950-8D38-06212E02FE09}"/>
              </a:ext>
            </a:extLst>
          </p:cNvPr>
          <p:cNvSpPr>
            <a:spLocks noGrp="1"/>
          </p:cNvSpPr>
          <p:nvPr>
            <p:ph type="dt" sz="half" idx="10"/>
          </p:nvPr>
        </p:nvSpPr>
        <p:spPr/>
        <p:txBody>
          <a:bodyPr/>
          <a:lstStyle/>
          <a:p>
            <a:fld id="{A06B5E68-1388-4E11-A313-B9FCA93EACF6}" type="datetimeFigureOut">
              <a:rPr lang="en-GB" smtClean="0"/>
              <a:t>01/06/2021</a:t>
            </a:fld>
            <a:endParaRPr lang="en-GB"/>
          </a:p>
        </p:txBody>
      </p:sp>
      <p:sp>
        <p:nvSpPr>
          <p:cNvPr id="5" name="Tijdelijke aanduiding voor voettekst 4">
            <a:extLst>
              <a:ext uri="{FF2B5EF4-FFF2-40B4-BE49-F238E27FC236}">
                <a16:creationId xmlns:a16="http://schemas.microsoft.com/office/drawing/2014/main" id="{C76B880B-1DA2-4EEB-AAE1-BBCFF8D8D187}"/>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A80676FE-0DB8-48E5-A846-BFAD20E68ED0}"/>
              </a:ext>
            </a:extLst>
          </p:cNvPr>
          <p:cNvSpPr>
            <a:spLocks noGrp="1"/>
          </p:cNvSpPr>
          <p:nvPr>
            <p:ph type="sldNum" sz="quarter" idx="12"/>
          </p:nvPr>
        </p:nvSpPr>
        <p:spPr/>
        <p:txBody>
          <a:bodyPr/>
          <a:lstStyle/>
          <a:p>
            <a:fld id="{E1629236-1F95-4303-A994-0C946AB5B122}" type="slidenum">
              <a:rPr lang="en-GB" smtClean="0"/>
              <a:t>‹#›</a:t>
            </a:fld>
            <a:endParaRPr lang="en-GB"/>
          </a:p>
        </p:txBody>
      </p:sp>
    </p:spTree>
    <p:extLst>
      <p:ext uri="{BB962C8B-B14F-4D97-AF65-F5344CB8AC3E}">
        <p14:creationId xmlns:p14="http://schemas.microsoft.com/office/powerpoint/2010/main" val="359417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6/1/2021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6/1/2021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8.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4.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9.xml"/><Relationship Id="rId7"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dirty="0"/>
              <a:t>E</a:t>
            </a:r>
            <a:r>
              <a:rPr dirty="0"/>
              <a:t>dit Master text styles</a:t>
            </a:r>
          </a:p>
          <a:p>
            <a:pPr lvl="1"/>
            <a:r>
              <a:rPr dirty="0"/>
              <a:t>Second level</a:t>
            </a:r>
          </a:p>
          <a:p>
            <a:pPr lvl="2"/>
            <a:r>
              <a:rPr dirty="0"/>
              <a:t>Third level</a:t>
            </a:r>
          </a:p>
          <a:p>
            <a:pPr lvl="3"/>
            <a:r>
              <a:rPr dirty="0"/>
              <a:t>Fourth level</a:t>
            </a:r>
          </a:p>
          <a:p>
            <a:pPr lvl="4"/>
            <a:r>
              <a:rPr dirty="0"/>
              <a:t>Fifth level</a:t>
            </a: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6/1/2021</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en-US"/>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38C70-AB6C-4934-B25F-10122A71D09C}" type="datetimeFigureOut">
              <a:rPr lang="en-US" smtClean="0"/>
              <a:t>6/1/2021</a:t>
            </a:fld>
            <a:endParaRPr lang="en-US"/>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9E696E-B74C-4832-8D25-46C7E38955AA}" type="slidenum">
              <a:rPr lang="en-US" smtClean="0"/>
              <a:t>‹#›</a:t>
            </a:fld>
            <a:endParaRPr lang="en-US"/>
          </a:p>
        </p:txBody>
      </p:sp>
    </p:spTree>
    <p:extLst>
      <p:ext uri="{BB962C8B-B14F-4D97-AF65-F5344CB8AC3E}">
        <p14:creationId xmlns:p14="http://schemas.microsoft.com/office/powerpoint/2010/main" val="1316424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986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727" r:id="rId23"/>
  </p:sldLayoutIdLst>
  <p:transition spd="slow">
    <p:push dir="r"/>
  </p:transition>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Y:\4 Projects and themes\1 Current\Grow Green\Communication\Logo\GrowGreen logo\Final logo\GrowGreen-logo-FINAL.png"/>
          <p:cNvPicPr preferRelativeResize="0"/>
          <p:nvPr/>
        </p:nvPicPr>
        <p:blipFill rotWithShape="1">
          <a:blip r:embed="rId12">
            <a:alphaModFix/>
          </a:blip>
          <a:srcRect/>
          <a:stretch/>
        </p:blipFill>
        <p:spPr>
          <a:xfrm>
            <a:off x="9801225" y="58035"/>
            <a:ext cx="1933574" cy="1267477"/>
          </a:xfrm>
          <a:prstGeom prst="rect">
            <a:avLst/>
          </a:prstGeom>
          <a:noFill/>
          <a:ln>
            <a:noFill/>
          </a:ln>
        </p:spPr>
      </p:pic>
      <p:cxnSp>
        <p:nvCxnSpPr>
          <p:cNvPr id="11" name="Shape 11"/>
          <p:cNvCxnSpPr/>
          <p:nvPr/>
        </p:nvCxnSpPr>
        <p:spPr>
          <a:xfrm>
            <a:off x="431800" y="1371600"/>
            <a:ext cx="11328400" cy="0"/>
          </a:xfrm>
          <a:prstGeom prst="straightConnector1">
            <a:avLst/>
          </a:prstGeom>
          <a:noFill/>
          <a:ln w="28575" cap="flat" cmpd="sng">
            <a:solidFill>
              <a:srgbClr val="189BC2"/>
            </a:solidFill>
            <a:prstDash val="solid"/>
            <a:round/>
            <a:headEnd type="none" w="sm" len="sm"/>
            <a:tailEnd type="none" w="sm" len="sm"/>
          </a:ln>
        </p:spPr>
      </p:cxnSp>
      <p:cxnSp>
        <p:nvCxnSpPr>
          <p:cNvPr id="12" name="Shape 12"/>
          <p:cNvCxnSpPr/>
          <p:nvPr/>
        </p:nvCxnSpPr>
        <p:spPr>
          <a:xfrm>
            <a:off x="431800" y="6629400"/>
            <a:ext cx="11328400" cy="0"/>
          </a:xfrm>
          <a:prstGeom prst="straightConnector1">
            <a:avLst/>
          </a:prstGeom>
          <a:noFill/>
          <a:ln w="28575" cap="flat" cmpd="sng">
            <a:solidFill>
              <a:srgbClr val="189BC2"/>
            </a:solidFill>
            <a:prstDash val="solid"/>
            <a:round/>
            <a:headEnd type="none" w="sm" len="sm"/>
            <a:tailEnd type="none" w="sm" len="sm"/>
          </a:ln>
        </p:spPr>
      </p:cxnSp>
      <p:sp>
        <p:nvSpPr>
          <p:cNvPr id="13" name="Shape 13"/>
          <p:cNvSpPr txBox="1">
            <a:spLocks noGrp="1"/>
          </p:cNvSpPr>
          <p:nvPr>
            <p:ph type="title"/>
          </p:nvPr>
        </p:nvSpPr>
        <p:spPr>
          <a:xfrm>
            <a:off x="609600" y="274638"/>
            <a:ext cx="90678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69B344"/>
              </a:buClr>
              <a:buSzPts val="4400"/>
              <a:buFont typeface="Corbel"/>
              <a:buNone/>
              <a:defRPr sz="4400" b="0" i="0" u="none" strike="noStrike" cap="none">
                <a:solidFill>
                  <a:srgbClr val="69B344"/>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4" name="Shape 1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lstStyle>
            <a:lvl1pPr marL="457200" marR="0" lvl="0" indent="-368300" algn="l" rtl="0">
              <a:spcBef>
                <a:spcPts val="440"/>
              </a:spcBef>
              <a:spcAft>
                <a:spcPts val="0"/>
              </a:spcAft>
              <a:buClr>
                <a:srgbClr val="6B6D6C"/>
              </a:buClr>
              <a:buSzPts val="2200"/>
              <a:buFont typeface="Arial"/>
              <a:buChar char="•"/>
              <a:defRPr sz="2200" b="0" i="0" u="none" strike="noStrike" cap="none">
                <a:solidFill>
                  <a:srgbClr val="6B6D6C"/>
                </a:solidFill>
                <a:latin typeface="Corbel"/>
                <a:ea typeface="Corbel"/>
                <a:cs typeface="Corbel"/>
                <a:sym typeface="Corbel"/>
              </a:defRPr>
            </a:lvl1pPr>
            <a:lvl2pPr marL="914400" marR="0" lvl="1"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2pPr>
            <a:lvl3pPr marL="1371600" marR="0" lvl="2"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3pPr>
            <a:lvl4pPr marL="1828800" marR="0" lvl="3"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4pPr>
            <a:lvl5pPr marL="2286000" marR="0" lvl="4" indent="-342900" algn="l" rtl="0">
              <a:spcBef>
                <a:spcPts val="360"/>
              </a:spcBef>
              <a:spcAft>
                <a:spcPts val="0"/>
              </a:spcAft>
              <a:buClr>
                <a:srgbClr val="6B6D6C"/>
              </a:buClr>
              <a:buSzPts val="1800"/>
              <a:buFont typeface="Arial"/>
              <a:buChar char="•"/>
              <a:defRPr sz="1800" b="0" i="0" u="none" strike="noStrike" cap="none">
                <a:solidFill>
                  <a:srgbClr val="6B6D6C"/>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609305697"/>
      </p:ext>
    </p:extLst>
  </p:cSld>
  <p:clrMap bg1="lt1" tx1="dk1" bg2="dk2" tx2="lt2" accent1="accent1" accent2="accent2" accent3="accent3" accent4="accent4" accent5="accent5" accent6="accent6" hlink="hlink" folHlink="folHlink"/>
  <p:sldLayoutIdLst>
    <p:sldLayoutId id="2147483697"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10757" y="290719"/>
            <a:ext cx="7165661" cy="6676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4" name="Date Placeholder 3"/>
          <p:cNvSpPr>
            <a:spLocks noGrp="1"/>
          </p:cNvSpPr>
          <p:nvPr>
            <p:ph type="dt" sz="half" idx="2"/>
          </p:nvPr>
        </p:nvSpPr>
        <p:spPr>
          <a:xfrm>
            <a:off x="7207011" y="6108743"/>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534EB1-F112-4F55-B28C-6C376E5C6B00}" type="datetimeFigureOut">
              <a:rPr lang="en-GB" smtClean="0"/>
              <a:t>01/06/2021</a:t>
            </a:fld>
            <a:endParaRPr lang="en-GB"/>
          </a:p>
        </p:txBody>
      </p:sp>
      <p:sp>
        <p:nvSpPr>
          <p:cNvPr id="5" name="Footer Placeholder 4"/>
          <p:cNvSpPr>
            <a:spLocks noGrp="1"/>
          </p:cNvSpPr>
          <p:nvPr>
            <p:ph type="ftr" sz="quarter" idx="3"/>
          </p:nvPr>
        </p:nvSpPr>
        <p:spPr>
          <a:xfrm>
            <a:off x="812799" y="6108743"/>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592902" y="6108743"/>
            <a:ext cx="683517" cy="365125"/>
          </a:xfrm>
          <a:prstGeom prst="rect">
            <a:avLst/>
          </a:prstGeom>
        </p:spPr>
        <p:txBody>
          <a:bodyPr vert="horz" lIns="91440" tIns="45720" rIns="91440" bIns="45720" rtlCol="0" anchor="ctr"/>
          <a:lstStyle>
            <a:lvl1pPr algn="r">
              <a:defRPr sz="900">
                <a:solidFill>
                  <a:schemeClr val="accent1"/>
                </a:solidFill>
              </a:defRPr>
            </a:lvl1pPr>
          </a:lstStyle>
          <a:p>
            <a:fld id="{F749454D-5FD6-4F6A-8AD1-7894CB7F0D98}" type="slidenum">
              <a:rPr lang="en-GB" smtClean="0"/>
              <a:t>‹#›</a:t>
            </a:fld>
            <a:endParaRPr lang="en-GB"/>
          </a:p>
        </p:txBody>
      </p:sp>
      <p:grpSp>
        <p:nvGrpSpPr>
          <p:cNvPr id="19" name="Group 18"/>
          <p:cNvGrpSpPr/>
          <p:nvPr userDrawn="1"/>
        </p:nvGrpSpPr>
        <p:grpSpPr>
          <a:xfrm>
            <a:off x="-8467" y="-8468"/>
            <a:ext cx="12200467" cy="6874935"/>
            <a:chOff x="-8467" y="-8468"/>
            <a:chExt cx="9169805" cy="6874935"/>
          </a:xfrm>
        </p:grpSpPr>
        <p:sp>
          <p:nvSpPr>
            <p:cNvPr id="21" name="Freeform 20"/>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2" name="Straight Connector 21"/>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4" name="Freeform 23"/>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26"/>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1" name="Picture 30">
            <a:extLst>
              <a:ext uri="{FF2B5EF4-FFF2-40B4-BE49-F238E27FC236}">
                <a16:creationId xmlns:a16="http://schemas.microsoft.com/office/drawing/2014/main" id="{56370E9A-0857-41B0-AA9F-70D97D042D7F}"/>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7808" y="42526"/>
            <a:ext cx="1895241" cy="1035570"/>
          </a:xfrm>
          <a:prstGeom prst="rect">
            <a:avLst/>
          </a:prstGeom>
        </p:spPr>
      </p:pic>
      <p:pic>
        <p:nvPicPr>
          <p:cNvPr id="36" name="Picture 35">
            <a:extLst>
              <a:ext uri="{FF2B5EF4-FFF2-40B4-BE49-F238E27FC236}">
                <a16:creationId xmlns:a16="http://schemas.microsoft.com/office/drawing/2014/main" id="{0758F7BC-99D1-4AE2-BAF4-876BA7D1F5C6}"/>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630105" y="6299329"/>
            <a:ext cx="3147641" cy="491404"/>
          </a:xfrm>
          <a:prstGeom prst="rect">
            <a:avLst/>
          </a:prstGeom>
        </p:spPr>
      </p:pic>
      <p:sp>
        <p:nvSpPr>
          <p:cNvPr id="37" name="Footer Placeholder 4">
            <a:extLst>
              <a:ext uri="{FF2B5EF4-FFF2-40B4-BE49-F238E27FC236}">
                <a16:creationId xmlns:a16="http://schemas.microsoft.com/office/drawing/2014/main" id="{D036FD55-DB10-41C4-A0AC-7634741F8427}"/>
              </a:ext>
            </a:extLst>
          </p:cNvPr>
          <p:cNvSpPr txBox="1">
            <a:spLocks/>
          </p:cNvSpPr>
          <p:nvPr userDrawn="1"/>
        </p:nvSpPr>
        <p:spPr>
          <a:xfrm>
            <a:off x="3858604" y="6456152"/>
            <a:ext cx="5132808" cy="370262"/>
          </a:xfrm>
          <a:prstGeom prst="rect">
            <a:avLst/>
          </a:prstGeom>
        </p:spPr>
        <p:txBody>
          <a:bodyPr/>
          <a:lstStyle>
            <a:defPPr>
              <a:defRPr lang="en-GB"/>
            </a:defPPr>
            <a:lvl1pPr algn="ctr" rtl="0" eaLnBrk="0" fontAlgn="base" hangingPunct="0">
              <a:spcBef>
                <a:spcPct val="0"/>
              </a:spcBef>
              <a:spcAft>
                <a:spcPct val="0"/>
              </a:spcAft>
              <a:defRPr lang="en-GB" sz="1000" kern="1200" smtClean="0">
                <a:solidFill>
                  <a:schemeClr val="tx1">
                    <a:lumMod val="50000"/>
                    <a:lumOff val="50000"/>
                  </a:schemeClr>
                </a:solidFill>
                <a:effectLst/>
                <a:latin typeface="Arial Narrow" panose="020B060602020203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just"/>
            <a:r>
              <a:rPr lang="en-GB" sz="900" dirty="0"/>
              <a:t>This project has received funding from the European Union’s Horizon 2020 research and innovation programme under Grant Agreement No. </a:t>
            </a:r>
            <a:r>
              <a:rPr lang="en-GB" sz="900" dirty="0">
                <a:solidFill>
                  <a:schemeClr val="tx1">
                    <a:lumMod val="75000"/>
                    <a:lumOff val="25000"/>
                  </a:schemeClr>
                </a:solidFill>
              </a:rPr>
              <a:t>730052  | </a:t>
            </a:r>
            <a:r>
              <a:rPr lang="en-GB" sz="900" b="1" i="1" dirty="0">
                <a:solidFill>
                  <a:schemeClr val="tx1">
                    <a:lumMod val="75000"/>
                    <a:lumOff val="25000"/>
                  </a:schemeClr>
                </a:solidFill>
              </a:rPr>
              <a:t>Topic</a:t>
            </a:r>
            <a:r>
              <a:rPr lang="en-GB" sz="900" b="1" i="1" dirty="0"/>
              <a:t>: SCC-2-2016-2017: Smart Cities and Communities Nature based solutions</a:t>
            </a:r>
            <a:endParaRPr lang="en-GB" sz="900" dirty="0"/>
          </a:p>
        </p:txBody>
      </p:sp>
    </p:spTree>
    <p:extLst>
      <p:ext uri="{BB962C8B-B14F-4D97-AF65-F5344CB8AC3E}">
        <p14:creationId xmlns:p14="http://schemas.microsoft.com/office/powerpoint/2010/main" val="388851445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CA5AD50-876B-4861-932C-413327703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92BF557B-F354-4511-A85B-CB96A256FB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2ECE7487-D206-4651-BA25-13466645C6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6B5E68-1388-4E11-A313-B9FCA93EACF6}" type="datetimeFigureOut">
              <a:rPr lang="en-GB" smtClean="0"/>
              <a:t>01/06/2021</a:t>
            </a:fld>
            <a:endParaRPr lang="en-GB"/>
          </a:p>
        </p:txBody>
      </p:sp>
      <p:sp>
        <p:nvSpPr>
          <p:cNvPr id="5" name="Tijdelijke aanduiding voor voettekst 4">
            <a:extLst>
              <a:ext uri="{FF2B5EF4-FFF2-40B4-BE49-F238E27FC236}">
                <a16:creationId xmlns:a16="http://schemas.microsoft.com/office/drawing/2014/main" id="{BFAE4EDE-C06B-4C1A-A3C3-35EDB2B406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Tijdelijke aanduiding voor dianummer 5">
            <a:extLst>
              <a:ext uri="{FF2B5EF4-FFF2-40B4-BE49-F238E27FC236}">
                <a16:creationId xmlns:a16="http://schemas.microsoft.com/office/drawing/2014/main" id="{89DD214E-C235-40A1-900F-5B1CC688E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29236-1F95-4303-A994-0C946AB5B122}" type="slidenum">
              <a:rPr lang="en-GB" smtClean="0"/>
              <a:t>‹#›</a:t>
            </a:fld>
            <a:endParaRPr lang="en-GB"/>
          </a:p>
        </p:txBody>
      </p:sp>
    </p:spTree>
    <p:extLst>
      <p:ext uri="{BB962C8B-B14F-4D97-AF65-F5344CB8AC3E}">
        <p14:creationId xmlns:p14="http://schemas.microsoft.com/office/powerpoint/2010/main" val="393605900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diagramDrawing" Target="../diagrams/drawing2.xml"/><Relationship Id="rId3" Type="http://schemas.openxmlformats.org/officeDocument/2006/relationships/image" Target="../media/image28.png"/><Relationship Id="rId7" Type="http://schemas.openxmlformats.org/officeDocument/2006/relationships/image" Target="../media/image24.PNG"/><Relationship Id="rId12"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3.jpg"/><Relationship Id="rId11" Type="http://schemas.openxmlformats.org/officeDocument/2006/relationships/diagramQuickStyle" Target="../diagrams/quickStyle2.xml"/><Relationship Id="rId5" Type="http://schemas.openxmlformats.org/officeDocument/2006/relationships/image" Target="../media/image22.png"/><Relationship Id="rId10" Type="http://schemas.openxmlformats.org/officeDocument/2006/relationships/diagramLayout" Target="../diagrams/layout2.xml"/><Relationship Id="rId4" Type="http://schemas.openxmlformats.org/officeDocument/2006/relationships/image" Target="../media/image29.jpeg"/><Relationship Id="rId9"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hyperlink" Target="https://unalab.eu/en/documents/d63-business-models-and-financing-strategies"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hyperlink" Target="https://op.europa.eu/en/publication-detail/-/publication/d75b2354-11bc-11eb-9a54-01aa75ed71a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6.jpeg"/><Relationship Id="rId3" Type="http://schemas.openxmlformats.org/officeDocument/2006/relationships/image" Target="../media/image38.jpe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jpeg"/><Relationship Id="rId4" Type="http://schemas.openxmlformats.org/officeDocument/2006/relationships/image" Target="../media/image39.jpeg"/><Relationship Id="rId9" Type="http://schemas.openxmlformats.org/officeDocument/2006/relationships/image" Target="../media/image43.jpe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jpe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Layout" Target="../slideLayouts/slideLayout23.xml"/><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50.xml"/><Relationship Id="rId5" Type="http://schemas.openxmlformats.org/officeDocument/2006/relationships/image" Target="../media/image68.jpe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8.xml"/><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9.jpe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4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hyperlink" Target="http://www.urbangreenup.eu/" TargetMode="External"/><Relationship Id="rId2" Type="http://schemas.openxmlformats.org/officeDocument/2006/relationships/notesSlide" Target="../notesSlides/notesSlide24.xml"/><Relationship Id="rId1" Type="http://schemas.openxmlformats.org/officeDocument/2006/relationships/slideLayout" Target="../slideLayouts/slideLayout26.xml"/><Relationship Id="rId5" Type="http://schemas.openxmlformats.org/officeDocument/2006/relationships/image" Target="../media/image91.png"/><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hyperlink" Target="http://www.urbangreenup.eu/" TargetMode="External"/><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9.jpeg"/><Relationship Id="rId4" Type="http://schemas.openxmlformats.org/officeDocument/2006/relationships/diagramData" Target="../diagrams/data1.xml"/><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4.xml"/><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4.xml"/></Relationships>
</file>

<file path=ppt/slides/_rels/slide57.xml.rels><?xml version="1.0" encoding="UTF-8" standalone="yes"?>
<Relationships xmlns="http://schemas.openxmlformats.org/package/2006/relationships"><Relationship Id="rId8" Type="http://schemas.openxmlformats.org/officeDocument/2006/relationships/hyperlink" Target="https://op.europa.eu/en/publication-detail/-/publication/8bb07125-4518-11eb-b59f-01aa75ed71a1" TargetMode="External"/><Relationship Id="rId13" Type="http://schemas.openxmlformats.org/officeDocument/2006/relationships/hyperlink" Target="http://www.unalab.eu/" TargetMode="External"/><Relationship Id="rId3" Type="http://schemas.openxmlformats.org/officeDocument/2006/relationships/hyperlink" Target="https://op.europa.eu/en/publication-detail/-/publication/d7d496b5-ad4e-11eb-9767-01aa75ed71a1/language-en/format-PDF/source-206665393" TargetMode="External"/><Relationship Id="rId7" Type="http://schemas.openxmlformats.org/officeDocument/2006/relationships/hyperlink" Target="https://ieep.eu/publications/nature-based-solutions-and-their-socio-economic-benefits-for-europe-s-recovery" TargetMode="External"/><Relationship Id="rId12" Type="http://schemas.openxmlformats.org/officeDocument/2006/relationships/image" Target="../media/image14.png"/><Relationship Id="rId2" Type="http://schemas.openxmlformats.org/officeDocument/2006/relationships/notesSlide" Target="../notesSlides/notesSlide30.xml"/><Relationship Id="rId16" Type="http://schemas.openxmlformats.org/officeDocument/2006/relationships/image" Target="../media/image103.png"/><Relationship Id="rId1" Type="http://schemas.openxmlformats.org/officeDocument/2006/relationships/slideLayout" Target="../slideLayouts/slideLayout3.xml"/><Relationship Id="rId6" Type="http://schemas.openxmlformats.org/officeDocument/2006/relationships/hyperlink" Target="https://op.europa.eu/en/publication-detail/-/publication/d75b2354-11bc-11eb-9a54-01aa75ed71a1" TargetMode="External"/><Relationship Id="rId11" Type="http://schemas.openxmlformats.org/officeDocument/2006/relationships/image" Target="../media/image13.png"/><Relationship Id="rId5" Type="http://schemas.openxmlformats.org/officeDocument/2006/relationships/hyperlink" Target="https://www.eea.europa.eu/publications/nature-based-solutions-in-europe" TargetMode="External"/><Relationship Id="rId15" Type="http://schemas.openxmlformats.org/officeDocument/2006/relationships/hyperlink" Target="http://www.urbangreenup.eu/" TargetMode="External"/><Relationship Id="rId10" Type="http://schemas.openxmlformats.org/officeDocument/2006/relationships/image" Target="../media/image12.png"/><Relationship Id="rId4" Type="http://schemas.openxmlformats.org/officeDocument/2006/relationships/hyperlink" Target="https://op.europa.eu/en/publication-detail/-/publication/6da29d54-ad4e-11eb-9767-01aa75ed71a1/language-en/format-PDF/source-search" TargetMode="External"/><Relationship Id="rId9" Type="http://schemas.openxmlformats.org/officeDocument/2006/relationships/image" Target="../media/image15.jpg"/><Relationship Id="rId14" Type="http://schemas.openxmlformats.org/officeDocument/2006/relationships/hyperlink" Target="http://www.growgreenproject.eu/"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mailto:rausan@cartif.es" TargetMode="External"/><Relationship Id="rId3" Type="http://schemas.openxmlformats.org/officeDocument/2006/relationships/image" Target="../media/image15.jpg"/><Relationship Id="rId7" Type="http://schemas.openxmlformats.org/officeDocument/2006/relationships/hyperlink" Target="mailto:laura.wendling@vtt.fi"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hyperlink" Target="mailto:michelle.oddy@manchester.gov.uk"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a:t>Nature and the City: </a:t>
            </a:r>
            <a:r>
              <a:rPr lang="en-US" sz="4400" dirty="0"/>
              <a:t>Finance and Procurement of Nature-based Solutions for Urban Climate Change Adaptation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7732" y="6051663"/>
            <a:ext cx="1309090" cy="720000"/>
          </a:xfrm>
          <a:prstGeom prst="rect">
            <a:avLst/>
          </a:prstGeom>
        </p:spPr>
      </p:pic>
      <p:pic>
        <p:nvPicPr>
          <p:cNvPr id="6" name="Immagine 29" descr="Logo_UrbanGreenUP_ORIZZONTALE_colori.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11340" y="5997663"/>
            <a:ext cx="1269554" cy="828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95412" y="6051663"/>
            <a:ext cx="1419770" cy="720000"/>
          </a:xfrm>
          <a:prstGeom prst="rect">
            <a:avLst/>
          </a:prstGeom>
        </p:spPr>
      </p:pic>
      <p:pic>
        <p:nvPicPr>
          <p:cNvPr id="9" name="Picture 8" descr="A close up of a flower&#10;&#10;Description automatically generated">
            <a:extLst>
              <a:ext uri="{FF2B5EF4-FFF2-40B4-BE49-F238E27FC236}">
                <a16:creationId xmlns:a16="http://schemas.microsoft.com/office/drawing/2014/main" id="{C682A982-0260-4D0E-B817-DC51B88053C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02484" y="206627"/>
            <a:ext cx="839390" cy="553998"/>
          </a:xfrm>
          <a:prstGeom prst="rect">
            <a:avLst/>
          </a:prstGeom>
        </p:spPr>
      </p:pic>
      <p:sp>
        <p:nvSpPr>
          <p:cNvPr id="10" name="Rectangle 9"/>
          <p:cNvSpPr/>
          <p:nvPr/>
        </p:nvSpPr>
        <p:spPr>
          <a:xfrm>
            <a:off x="7575258" y="206627"/>
            <a:ext cx="4432183" cy="553998"/>
          </a:xfrm>
          <a:prstGeom prst="rect">
            <a:avLst/>
          </a:prstGeom>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These projects have received funding from the European Union’s Horizon 2020 research and innovation programme under topic SCC-2-2016-2017: </a:t>
            </a:r>
            <a:r>
              <a:rPr kumimoji="0" lang="en-GB" sz="10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Smart Cities and Communities Nature based solutions</a:t>
            </a:r>
          </a:p>
        </p:txBody>
      </p:sp>
    </p:spTree>
    <p:extLst>
      <p:ext uri="{BB962C8B-B14F-4D97-AF65-F5344CB8AC3E}">
        <p14:creationId xmlns:p14="http://schemas.microsoft.com/office/powerpoint/2010/main" val="195029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872C80-FB01-4189-A401-62C6003E02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8741" y="5944079"/>
            <a:ext cx="1378722" cy="753341"/>
          </a:xfrm>
          <a:prstGeom prst="rect">
            <a:avLst/>
          </a:prstGeom>
        </p:spPr>
      </p:pic>
      <p:sp>
        <p:nvSpPr>
          <p:cNvPr id="15" name="Title 1">
            <a:extLst>
              <a:ext uri="{FF2B5EF4-FFF2-40B4-BE49-F238E27FC236}">
                <a16:creationId xmlns:a16="http://schemas.microsoft.com/office/drawing/2014/main" id="{536E1E3C-460D-4C39-A522-EB504A40BAA1}"/>
              </a:ext>
            </a:extLst>
          </p:cNvPr>
          <p:cNvSpPr>
            <a:spLocks noGrp="1"/>
          </p:cNvSpPr>
          <p:nvPr>
            <p:ph type="ctrTitle" idx="4294967295"/>
          </p:nvPr>
        </p:nvSpPr>
        <p:spPr>
          <a:xfrm>
            <a:off x="847896" y="471461"/>
            <a:ext cx="7054735" cy="639935"/>
          </a:xfrm>
          <a:prstGeom prst="rect">
            <a:avLst/>
          </a:prstGeom>
        </p:spPr>
        <p:txBody>
          <a:bodyPr>
            <a:normAutofit/>
          </a:bodyPr>
          <a:lstStyle/>
          <a:p>
            <a:pPr algn="ctr"/>
            <a:r>
              <a:rPr lang="en-US" sz="2800" b="1" dirty="0">
                <a:solidFill>
                  <a:srgbClr val="77943E"/>
                </a:solidFill>
              </a:rPr>
              <a:t>Key </a:t>
            </a:r>
            <a:r>
              <a:rPr lang="lt-LT" sz="2800" b="1" dirty="0">
                <a:solidFill>
                  <a:srgbClr val="77943E"/>
                </a:solidFill>
              </a:rPr>
              <a:t>recommendations</a:t>
            </a:r>
            <a:endParaRPr lang="en-US" sz="2800" b="1" dirty="0">
              <a:solidFill>
                <a:srgbClr val="77943E"/>
              </a:solidFill>
            </a:endParaRPr>
          </a:p>
        </p:txBody>
      </p:sp>
      <p:sp>
        <p:nvSpPr>
          <p:cNvPr id="17" name="Subtitle 2">
            <a:extLst>
              <a:ext uri="{FF2B5EF4-FFF2-40B4-BE49-F238E27FC236}">
                <a16:creationId xmlns:a16="http://schemas.microsoft.com/office/drawing/2014/main" id="{2B713F64-C805-46CB-9303-D5F38EA1D017}"/>
              </a:ext>
            </a:extLst>
          </p:cNvPr>
          <p:cNvSpPr>
            <a:spLocks noGrp="1"/>
          </p:cNvSpPr>
          <p:nvPr>
            <p:ph type="subTitle" idx="4294967295"/>
          </p:nvPr>
        </p:nvSpPr>
        <p:spPr>
          <a:xfrm>
            <a:off x="847895" y="1540185"/>
            <a:ext cx="7054735" cy="3858990"/>
          </a:xfrm>
          <a:prstGeom prst="rect">
            <a:avLst/>
          </a:prstGeom>
        </p:spPr>
        <p:txBody>
          <a:bodyPr>
            <a:normAutofit/>
          </a:bodyPr>
          <a:lstStyle/>
          <a:p>
            <a:r>
              <a:rPr lang="en-US" sz="2600" dirty="0"/>
              <a:t>Report provides b</a:t>
            </a:r>
            <a:r>
              <a:rPr lang="lt-LT" sz="2600" dirty="0"/>
              <a:t>road</a:t>
            </a:r>
            <a:r>
              <a:rPr lang="en-US" sz="2600" dirty="0"/>
              <a:t> differentiated recommendations on multiple levels:</a:t>
            </a:r>
          </a:p>
          <a:p>
            <a:pPr lvl="2"/>
            <a:endParaRPr lang="lt-LT" sz="1800" dirty="0"/>
          </a:p>
        </p:txBody>
      </p:sp>
      <p:cxnSp>
        <p:nvCxnSpPr>
          <p:cNvPr id="8" name="Straight Connector 7">
            <a:extLst>
              <a:ext uri="{FF2B5EF4-FFF2-40B4-BE49-F238E27FC236}">
                <a16:creationId xmlns:a16="http://schemas.microsoft.com/office/drawing/2014/main" id="{BA774C3D-DC81-47F2-A842-95CDA0375C64}"/>
              </a:ext>
            </a:extLst>
          </p:cNvPr>
          <p:cNvCxnSpPr>
            <a:cxnSpLocks/>
          </p:cNvCxnSpPr>
          <p:nvPr/>
        </p:nvCxnSpPr>
        <p:spPr>
          <a:xfrm flipV="1">
            <a:off x="360212" y="2277687"/>
            <a:ext cx="0" cy="4586267"/>
          </a:xfrm>
          <a:prstGeom prst="line">
            <a:avLst/>
          </a:prstGeom>
          <a:ln w="158750">
            <a:solidFill>
              <a:srgbClr val="77943E"/>
            </a:solidFill>
          </a:ln>
        </p:spPr>
        <p:style>
          <a:lnRef idx="1">
            <a:schemeClr val="accent1"/>
          </a:lnRef>
          <a:fillRef idx="0">
            <a:schemeClr val="accent1"/>
          </a:fillRef>
          <a:effectRef idx="0">
            <a:schemeClr val="accent1"/>
          </a:effectRef>
          <a:fontRef idx="minor">
            <a:schemeClr val="tx1"/>
          </a:fontRef>
        </p:style>
      </p:cxnSp>
      <p:pic>
        <p:nvPicPr>
          <p:cNvPr id="18" name="Picture 17" descr="A close up of a flower garden&#10;&#10;Description automatically generated">
            <a:extLst>
              <a:ext uri="{FF2B5EF4-FFF2-40B4-BE49-F238E27FC236}">
                <a16:creationId xmlns:a16="http://schemas.microsoft.com/office/drawing/2014/main" id="{B2222ECB-BAAA-49DD-B257-4F9F3D76FAA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715770" y="0"/>
            <a:ext cx="3476230" cy="6858000"/>
          </a:xfrm>
          <a:prstGeom prst="rect">
            <a:avLst/>
          </a:prstGeom>
        </p:spPr>
      </p:pic>
      <p:pic>
        <p:nvPicPr>
          <p:cNvPr id="9"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80863" y="6050478"/>
            <a:ext cx="1286488" cy="540541"/>
          </a:xfrm>
          <a:prstGeom prst="rect">
            <a:avLst/>
          </a:prstGeom>
        </p:spPr>
      </p:pic>
      <p:pic>
        <p:nvPicPr>
          <p:cNvPr id="10"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67881" y="5589607"/>
            <a:ext cx="1199147" cy="1199147"/>
          </a:xfrm>
          <a:prstGeom prst="rect">
            <a:avLst/>
          </a:prstGeom>
        </p:spPr>
      </p:pic>
      <p:pic>
        <p:nvPicPr>
          <p:cNvPr id="11" name="Grafik 1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825131" y="5939221"/>
            <a:ext cx="1098082" cy="758199"/>
          </a:xfrm>
          <a:prstGeom prst="rect">
            <a:avLst/>
          </a:prstGeom>
        </p:spPr>
      </p:pic>
      <p:pic>
        <p:nvPicPr>
          <p:cNvPr id="12" name="Grafik 1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04919" y="5939221"/>
            <a:ext cx="1395423" cy="781056"/>
          </a:xfrm>
          <a:prstGeom prst="rect">
            <a:avLst/>
          </a:prstGeom>
        </p:spPr>
      </p:pic>
      <p:sp>
        <p:nvSpPr>
          <p:cNvPr id="13" name="Textfeld 12"/>
          <p:cNvSpPr txBox="1"/>
          <p:nvPr/>
        </p:nvSpPr>
        <p:spPr>
          <a:xfrm>
            <a:off x="10902462" y="6495738"/>
            <a:ext cx="11723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UNaLab</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48771256-44A5-4E79-B1E6-7BA932A83A80}"/>
              </a:ext>
            </a:extLst>
          </p:cNvPr>
          <p:cNvGraphicFramePr/>
          <p:nvPr>
            <p:extLst/>
          </p:nvPr>
        </p:nvGraphicFramePr>
        <p:xfrm>
          <a:off x="641919" y="1301828"/>
          <a:ext cx="7906543" cy="519391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157849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216DB84C-D607-4D03-8014-F1366C010D36}"/>
              </a:ext>
            </a:extLst>
          </p:cNvPr>
          <p:cNvSpPr>
            <a:spLocks noGrp="1"/>
          </p:cNvSpPr>
          <p:nvPr>
            <p:ph type="subTitle" idx="4294967295"/>
          </p:nvPr>
        </p:nvSpPr>
        <p:spPr>
          <a:xfrm>
            <a:off x="1168333" y="4326662"/>
            <a:ext cx="10022228" cy="1708239"/>
          </a:xfrm>
          <a:prstGeom prst="rect">
            <a:avLst/>
          </a:prstGeom>
        </p:spPr>
        <p:txBody>
          <a:bodyPr>
            <a:normAutofit fontScale="92500" lnSpcReduction="20000"/>
          </a:bodyPr>
          <a:lstStyle/>
          <a:p>
            <a:pPr marL="0" indent="0" algn="ctr">
              <a:buNone/>
            </a:pPr>
            <a:endParaRPr lang="en-US" sz="2000" dirty="0">
              <a:solidFill>
                <a:srgbClr val="FF0000"/>
              </a:solidFill>
            </a:endParaRPr>
          </a:p>
          <a:p>
            <a:pPr marL="0" indent="0" algn="ctr">
              <a:buNone/>
            </a:pPr>
            <a:r>
              <a:rPr lang="en-US" sz="2000" dirty="0" err="1"/>
              <a:t>UNaLab</a:t>
            </a:r>
            <a:r>
              <a:rPr lang="lt-LT" sz="2000" dirty="0"/>
              <a:t> report on </a:t>
            </a:r>
            <a:r>
              <a:rPr lang="en-US" sz="2000" dirty="0"/>
              <a:t>financing</a:t>
            </a:r>
            <a:r>
              <a:rPr lang="lt-LT" sz="2000" dirty="0"/>
              <a:t> </a:t>
            </a:r>
            <a:r>
              <a:rPr lang="en-US" sz="2000" dirty="0"/>
              <a:t>strategies is available</a:t>
            </a:r>
            <a:r>
              <a:rPr lang="lt-LT" sz="2000" dirty="0"/>
              <a:t> on the </a:t>
            </a:r>
            <a:r>
              <a:rPr lang="lt-LT" sz="2000" dirty="0">
                <a:hlinkClick r:id="rId3"/>
              </a:rPr>
              <a:t>UNaLab website</a:t>
            </a:r>
            <a:r>
              <a:rPr lang="en-US" sz="2000" dirty="0">
                <a:hlinkClick r:id="rId3"/>
              </a:rPr>
              <a:t> </a:t>
            </a:r>
            <a:endParaRPr lang="en-US" sz="2000" dirty="0"/>
          </a:p>
          <a:p>
            <a:pPr marL="0" indent="0" algn="ctr">
              <a:buNone/>
            </a:pPr>
            <a:endParaRPr lang="en-US" sz="2000" dirty="0"/>
          </a:p>
          <a:p>
            <a:pPr marL="0" indent="0" algn="ctr">
              <a:buNone/>
            </a:pPr>
            <a:r>
              <a:rPr lang="lt-LT" sz="2000" dirty="0"/>
              <a:t>The</a:t>
            </a:r>
            <a:r>
              <a:rPr lang="en-US" sz="2000" dirty="0"/>
              <a:t> Public Procurement of NBS report</a:t>
            </a:r>
            <a:r>
              <a:rPr lang="lt-LT" sz="2000" dirty="0"/>
              <a:t> is available on the</a:t>
            </a:r>
            <a:endParaRPr lang="en-US" sz="2000" dirty="0"/>
          </a:p>
          <a:p>
            <a:pPr marL="0" indent="0" algn="ctr">
              <a:buNone/>
            </a:pPr>
            <a:r>
              <a:rPr lang="en-US" sz="2000" dirty="0">
                <a:hlinkClick r:id="rId4"/>
              </a:rPr>
              <a:t>Publications Office of the EU</a:t>
            </a:r>
            <a:r>
              <a:rPr lang="lt-LT" sz="2000" dirty="0">
                <a:hlinkClick r:id="rId4"/>
              </a:rPr>
              <a:t> </a:t>
            </a:r>
            <a:r>
              <a:rPr lang="en-US" sz="2000" dirty="0">
                <a:hlinkClick r:id="rId4"/>
              </a:rPr>
              <a:t>website</a:t>
            </a:r>
            <a:endParaRPr lang="en-US" sz="2000" dirty="0"/>
          </a:p>
        </p:txBody>
      </p:sp>
      <p:sp>
        <p:nvSpPr>
          <p:cNvPr id="14" name="Title 1">
            <a:extLst>
              <a:ext uri="{FF2B5EF4-FFF2-40B4-BE49-F238E27FC236}">
                <a16:creationId xmlns:a16="http://schemas.microsoft.com/office/drawing/2014/main" id="{919E38AE-550A-4510-BCE0-AD8A9C7A6FA7}"/>
              </a:ext>
            </a:extLst>
          </p:cNvPr>
          <p:cNvSpPr>
            <a:spLocks noGrp="1"/>
          </p:cNvSpPr>
          <p:nvPr>
            <p:ph type="ctrTitle" idx="4294967295"/>
          </p:nvPr>
        </p:nvSpPr>
        <p:spPr>
          <a:xfrm>
            <a:off x="1678974" y="947987"/>
            <a:ext cx="8248797" cy="3312216"/>
          </a:xfrm>
          <a:prstGeom prst="rect">
            <a:avLst/>
          </a:prstGeom>
        </p:spPr>
        <p:txBody>
          <a:bodyPr>
            <a:normAutofit/>
          </a:bodyPr>
          <a:lstStyle/>
          <a:p>
            <a:pPr algn="ctr"/>
            <a:r>
              <a:rPr lang="en-GB" sz="8000" b="1" dirty="0">
                <a:solidFill>
                  <a:srgbClr val="77943E"/>
                </a:solidFill>
              </a:rPr>
              <a:t>Thank you! </a:t>
            </a:r>
          </a:p>
        </p:txBody>
      </p:sp>
      <p:cxnSp>
        <p:nvCxnSpPr>
          <p:cNvPr id="6" name="Straight Connector 5">
            <a:extLst>
              <a:ext uri="{FF2B5EF4-FFF2-40B4-BE49-F238E27FC236}">
                <a16:creationId xmlns:a16="http://schemas.microsoft.com/office/drawing/2014/main" id="{29354204-F4D6-46B9-946F-A110E9736D47}"/>
              </a:ext>
            </a:extLst>
          </p:cNvPr>
          <p:cNvCxnSpPr>
            <a:cxnSpLocks/>
          </p:cNvCxnSpPr>
          <p:nvPr/>
        </p:nvCxnSpPr>
        <p:spPr>
          <a:xfrm>
            <a:off x="0" y="6522718"/>
            <a:ext cx="8767156" cy="0"/>
          </a:xfrm>
          <a:prstGeom prst="line">
            <a:avLst/>
          </a:prstGeom>
          <a:ln w="158750">
            <a:solidFill>
              <a:srgbClr val="77943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74850E5-ECB1-456E-AB45-2798D511050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6704" y="5636458"/>
            <a:ext cx="1378722" cy="753341"/>
          </a:xfrm>
          <a:prstGeom prst="rect">
            <a:avLst/>
          </a:prstGeom>
        </p:spPr>
      </p:pic>
    </p:spTree>
    <p:extLst>
      <p:ext uri="{BB962C8B-B14F-4D97-AF65-F5344CB8AC3E}">
        <p14:creationId xmlns:p14="http://schemas.microsoft.com/office/powerpoint/2010/main" val="997789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Addressing</a:t>
            </a:r>
            <a:r>
              <a:rPr lang="fi-FI" dirty="0"/>
              <a:t> NBS </a:t>
            </a:r>
            <a:r>
              <a:rPr lang="fi-FI" dirty="0" err="1"/>
              <a:t>Financing</a:t>
            </a:r>
            <a:r>
              <a:rPr lang="fi-FI" dirty="0"/>
              <a:t> </a:t>
            </a:r>
            <a:r>
              <a:rPr lang="fi-FI" dirty="0" err="1"/>
              <a:t>Needs</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7732" y="6051663"/>
            <a:ext cx="1309090" cy="720000"/>
          </a:xfrm>
          <a:prstGeom prst="rect">
            <a:avLst/>
          </a:prstGeom>
        </p:spPr>
      </p:pic>
      <p:pic>
        <p:nvPicPr>
          <p:cNvPr id="6" name="Immagine 29" descr="Logo_UrbanGreenUP_ORIZZONTALE_colori.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11340" y="5997663"/>
            <a:ext cx="1269554" cy="82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95412" y="6051663"/>
            <a:ext cx="1419770" cy="720000"/>
          </a:xfrm>
          <a:prstGeom prst="rect">
            <a:avLst/>
          </a:prstGeom>
        </p:spPr>
      </p:pic>
      <p:pic>
        <p:nvPicPr>
          <p:cNvPr id="8" name="Picture 7" descr="A close up of a flower&#10;&#10;Description automatically generated">
            <a:extLst>
              <a:ext uri="{FF2B5EF4-FFF2-40B4-BE49-F238E27FC236}">
                <a16:creationId xmlns:a16="http://schemas.microsoft.com/office/drawing/2014/main" id="{C682A982-0260-4D0E-B817-DC51B88053C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02484" y="206627"/>
            <a:ext cx="839390" cy="553998"/>
          </a:xfrm>
          <a:prstGeom prst="rect">
            <a:avLst/>
          </a:prstGeom>
        </p:spPr>
      </p:pic>
      <p:sp>
        <p:nvSpPr>
          <p:cNvPr id="9" name="Rectangle 8"/>
          <p:cNvSpPr/>
          <p:nvPr/>
        </p:nvSpPr>
        <p:spPr>
          <a:xfrm>
            <a:off x="7575258" y="206627"/>
            <a:ext cx="4432183" cy="553998"/>
          </a:xfrm>
          <a:prstGeom prst="rect">
            <a:avLst/>
          </a:prstGeom>
        </p:spPr>
        <p:txBody>
          <a:bodyPr wrap="square">
            <a:spAutoFit/>
          </a:bodyPr>
          <a:lstStyle/>
          <a:p>
            <a:pPr lvl="0" algn="ctr" defTabSz="457200" eaLnBrk="0" fontAlgn="base" hangingPunct="0">
              <a:spcBef>
                <a:spcPct val="0"/>
              </a:spcBef>
              <a:spcAft>
                <a:spcPct val="0"/>
              </a:spcAft>
              <a:defRPr/>
            </a:pPr>
            <a:r>
              <a:rPr lang="en-GB" sz="1000" dirty="0">
                <a:solidFill>
                  <a:prstClr val="black"/>
                </a:solidFill>
                <a:latin typeface="Arial Narrow" panose="020B0606020202030204" pitchFamily="34" charset="0"/>
              </a:rPr>
              <a:t>These projects have received funding from the European Union’s Horizon 2020 research and innovation programme under topic SCC-2-2016-2017: </a:t>
            </a:r>
            <a:r>
              <a:rPr lang="en-GB" sz="1000" i="1" dirty="0">
                <a:solidFill>
                  <a:prstClr val="black"/>
                </a:solidFill>
                <a:latin typeface="Arial Narrow" panose="020B0606020202030204" pitchFamily="34" charset="0"/>
              </a:rPr>
              <a:t>Smart Cities and Communities Nature based solutions</a:t>
            </a:r>
          </a:p>
        </p:txBody>
      </p:sp>
    </p:spTree>
    <p:extLst>
      <p:ext uri="{BB962C8B-B14F-4D97-AF65-F5344CB8AC3E}">
        <p14:creationId xmlns:p14="http://schemas.microsoft.com/office/powerpoint/2010/main" val="25785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stomShape 1"/>
          <p:cNvSpPr/>
          <p:nvPr/>
        </p:nvSpPr>
        <p:spPr>
          <a:xfrm>
            <a:off x="3954762" y="262454"/>
            <a:ext cx="5799581" cy="395280"/>
          </a:xfrm>
          <a:prstGeom prst="rect">
            <a:avLst/>
          </a:prstGeom>
          <a:noFill/>
          <a:ln>
            <a:noFill/>
          </a:ln>
        </p:spPr>
        <p:style>
          <a:lnRef idx="0">
            <a:scrgbClr r="0" g="0" b="0"/>
          </a:lnRef>
          <a:fillRef idx="0">
            <a:scrgbClr r="0" g="0" b="0"/>
          </a:fillRef>
          <a:effectRef idx="0">
            <a:scrgbClr r="0" g="0" b="0"/>
          </a:effectRef>
          <a:fontRef idx="minor"/>
        </p:style>
        <p:txBody>
          <a:bodyPr wrap="none" lIns="0" tIns="45000" rIns="90000" bIns="45000"/>
          <a:lstStyle/>
          <a:p>
            <a:pPr defTabSz="804649"/>
            <a:r>
              <a:rPr lang="en-GB" sz="2000" spc="-1" dirty="0">
                <a:solidFill>
                  <a:srgbClr val="44546A"/>
                </a:solidFill>
                <a:latin typeface="Lato Black"/>
              </a:rPr>
              <a:t>URBAN </a:t>
            </a:r>
            <a:r>
              <a:rPr lang="en-GB" sz="2000" spc="-1" dirty="0" err="1">
                <a:solidFill>
                  <a:srgbClr val="44546A"/>
                </a:solidFill>
                <a:latin typeface="Lato Black"/>
              </a:rPr>
              <a:t>GreenUP</a:t>
            </a:r>
            <a:r>
              <a:rPr lang="en-GB" sz="2000" spc="-1" dirty="0">
                <a:solidFill>
                  <a:srgbClr val="44546A"/>
                </a:solidFill>
                <a:latin typeface="Lato Black"/>
              </a:rPr>
              <a:t> –</a:t>
            </a:r>
          </a:p>
          <a:p>
            <a:pPr defTabSz="804649"/>
            <a:r>
              <a:rPr lang="en-GB" sz="2000" spc="-1" dirty="0">
                <a:solidFill>
                  <a:srgbClr val="44546A"/>
                </a:solidFill>
                <a:latin typeface="Lato Black"/>
              </a:rPr>
              <a:t>Success stories -  addressing NBS financing needs</a:t>
            </a:r>
            <a:endParaRPr lang="es-ES" sz="2000" spc="-1" dirty="0">
              <a:solidFill>
                <a:srgbClr val="44546A"/>
              </a:solidFill>
              <a:latin typeface="Lato Black"/>
            </a:endParaRPr>
          </a:p>
        </p:txBody>
      </p:sp>
      <p:sp>
        <p:nvSpPr>
          <p:cNvPr id="3" name="CuadroTexto 2"/>
          <p:cNvSpPr txBox="1"/>
          <p:nvPr/>
        </p:nvSpPr>
        <p:spPr>
          <a:xfrm>
            <a:off x="3138950" y="1291216"/>
            <a:ext cx="8013290" cy="6370975"/>
          </a:xfrm>
          <a:prstGeom prst="rect">
            <a:avLst/>
          </a:prstGeom>
          <a:noFill/>
        </p:spPr>
        <p:txBody>
          <a:bodyPr wrap="square" rtlCol="0">
            <a:spAutoFit/>
          </a:bodyPr>
          <a:lstStyle/>
          <a:p>
            <a:pPr defTabSz="804649"/>
            <a:r>
              <a:rPr lang="en-IE" sz="2400" b="1" u="sng" dirty="0">
                <a:solidFill>
                  <a:prstClr val="black"/>
                </a:solidFill>
                <a:latin typeface="Calibri"/>
              </a:rPr>
              <a:t>Key financial needs identified</a:t>
            </a:r>
          </a:p>
          <a:p>
            <a:pPr defTabSz="804649"/>
            <a:endParaRPr lang="en-IE" sz="2400" b="1" dirty="0">
              <a:solidFill>
                <a:prstClr val="black"/>
              </a:solidFill>
              <a:latin typeface="Calibri"/>
            </a:endParaRPr>
          </a:p>
          <a:p>
            <a:pPr defTabSz="804649"/>
            <a:r>
              <a:rPr lang="en-US" sz="2400" dirty="0">
                <a:solidFill>
                  <a:prstClr val="black"/>
                </a:solidFill>
                <a:latin typeface="Calibri"/>
              </a:rPr>
              <a:t>1. Public-private collaborations</a:t>
            </a:r>
          </a:p>
          <a:p>
            <a:pPr defTabSz="804649"/>
            <a:r>
              <a:rPr lang="en-GB" sz="2400" dirty="0">
                <a:solidFill>
                  <a:prstClr val="black"/>
                </a:solidFill>
                <a:latin typeface="Calibri"/>
              </a:rPr>
              <a:t>2. Extra co-financing with municipal budget</a:t>
            </a:r>
          </a:p>
          <a:p>
            <a:pPr defTabSz="804649"/>
            <a:r>
              <a:rPr lang="en-IE" sz="2400" dirty="0">
                <a:solidFill>
                  <a:prstClr val="black"/>
                </a:solidFill>
                <a:latin typeface="Calibri"/>
              </a:rPr>
              <a:t>3. Third party/stakeholder involvement </a:t>
            </a:r>
          </a:p>
          <a:p>
            <a:pPr marL="285750" indent="-285750" defTabSz="804649">
              <a:buFontTx/>
              <a:buChar char="-"/>
            </a:pPr>
            <a:r>
              <a:rPr lang="en-GB" sz="2400" dirty="0">
                <a:solidFill>
                  <a:prstClr val="black"/>
                </a:solidFill>
                <a:latin typeface="Calibri"/>
              </a:rPr>
              <a:t>Legal agreements for ongoing maintenance with hosts of NBS</a:t>
            </a:r>
          </a:p>
          <a:p>
            <a:pPr marL="285750" indent="-285750" defTabSz="804649">
              <a:buFontTx/>
              <a:buChar char="-"/>
            </a:pPr>
            <a:r>
              <a:rPr lang="en-GB" sz="2400" dirty="0">
                <a:solidFill>
                  <a:prstClr val="black"/>
                </a:solidFill>
                <a:latin typeface="Calibri"/>
              </a:rPr>
              <a:t>placing of many NBS on third party land/building</a:t>
            </a:r>
            <a:endParaRPr lang="en-IE" sz="2400" dirty="0">
              <a:solidFill>
                <a:prstClr val="black"/>
              </a:solidFill>
              <a:latin typeface="Calibri"/>
            </a:endParaRPr>
          </a:p>
          <a:p>
            <a:pPr defTabSz="804649"/>
            <a:r>
              <a:rPr lang="en-IE" sz="2400" dirty="0">
                <a:solidFill>
                  <a:prstClr val="black"/>
                </a:solidFill>
                <a:latin typeface="Calibri"/>
              </a:rPr>
              <a:t>4. Council approach</a:t>
            </a:r>
          </a:p>
          <a:p>
            <a:pPr marL="342900" indent="-342900" defTabSz="804649">
              <a:buFontTx/>
              <a:buChar char="-"/>
            </a:pPr>
            <a:r>
              <a:rPr lang="en-GB" sz="2400" dirty="0">
                <a:solidFill>
                  <a:prstClr val="black"/>
                </a:solidFill>
                <a:latin typeface="Calibri"/>
              </a:rPr>
              <a:t>Use of short term establishment dowry with tree planting </a:t>
            </a:r>
          </a:p>
          <a:p>
            <a:pPr marL="342900" indent="-342900" defTabSz="804649">
              <a:buFontTx/>
              <a:buChar char="-"/>
            </a:pPr>
            <a:r>
              <a:rPr lang="en-GB" sz="2400" dirty="0">
                <a:solidFill>
                  <a:prstClr val="black"/>
                </a:solidFill>
                <a:latin typeface="Calibri"/>
              </a:rPr>
              <a:t>Benefits on council maintenance budgets through changes in land use.</a:t>
            </a:r>
          </a:p>
          <a:p>
            <a:pPr marL="342900" indent="-342900" defTabSz="804649">
              <a:buFontTx/>
              <a:buChar char="-"/>
            </a:pPr>
            <a:r>
              <a:rPr lang="en-GB" sz="2400" dirty="0">
                <a:solidFill>
                  <a:prstClr val="black"/>
                </a:solidFill>
                <a:latin typeface="Calibri"/>
              </a:rPr>
              <a:t>Community engagement </a:t>
            </a:r>
            <a:endParaRPr lang="en-IE" sz="2400" dirty="0">
              <a:solidFill>
                <a:prstClr val="black"/>
              </a:solidFill>
              <a:latin typeface="Calibri"/>
            </a:endParaRPr>
          </a:p>
          <a:p>
            <a:pPr defTabSz="804649"/>
            <a:endParaRPr lang="en-IE" sz="2400" dirty="0">
              <a:solidFill>
                <a:prstClr val="black"/>
              </a:solidFill>
              <a:latin typeface="Calibri"/>
            </a:endParaRPr>
          </a:p>
          <a:p>
            <a:pPr defTabSz="804649"/>
            <a:endParaRPr lang="en-IE" sz="2400" dirty="0">
              <a:solidFill>
                <a:prstClr val="black"/>
              </a:solidFill>
              <a:latin typeface="Calibri"/>
            </a:endParaRPr>
          </a:p>
          <a:p>
            <a:pPr defTabSz="804649"/>
            <a:endParaRPr lang="en-IE" sz="2400" dirty="0">
              <a:solidFill>
                <a:prstClr val="black"/>
              </a:solidFill>
              <a:latin typeface="Calibri"/>
            </a:endParaRPr>
          </a:p>
          <a:p>
            <a:pPr defTabSz="804649"/>
            <a:endParaRPr lang="en-GB" sz="2400" dirty="0">
              <a:solidFill>
                <a:prstClr val="black"/>
              </a:solidFill>
              <a:latin typeface="Calibri"/>
            </a:endParaRPr>
          </a:p>
        </p:txBody>
      </p:sp>
    </p:spTree>
    <p:extLst>
      <p:ext uri="{BB962C8B-B14F-4D97-AF65-F5344CB8AC3E}">
        <p14:creationId xmlns:p14="http://schemas.microsoft.com/office/powerpoint/2010/main" val="3482852800"/>
      </p:ext>
    </p:extLst>
  </p:cSld>
  <p:clrMapOvr>
    <a:masterClrMapping/>
  </p:clrMapOvr>
  <p:transition spd="slow" advClick="0">
    <p:wipe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a:spLocks/>
          </p:cNvSpPr>
          <p:nvPr/>
        </p:nvSpPr>
        <p:spPr bwMode="auto">
          <a:xfrm>
            <a:off x="3378021" y="3522914"/>
            <a:ext cx="906998" cy="2012533"/>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bg1">
              <a:lumMod val="75000"/>
            </a:schemeClr>
          </a:solidFill>
          <a:ln>
            <a:noFill/>
          </a:ln>
        </p:spPr>
        <p:txBody>
          <a:bodyPr vert="horz" wrap="square" lIns="112651" tIns="56326" rIns="112651" bIns="56326" numCol="1" anchor="t" anchorCtr="0" compatLnSpc="1">
            <a:prstTxWarp prst="textNoShape">
              <a:avLst/>
            </a:prstTxWarp>
          </a:bodyPr>
          <a:lstStyle/>
          <a:p>
            <a:pPr defTabSz="804649"/>
            <a:endParaRPr lang="en-US" sz="2000" dirty="0">
              <a:solidFill>
                <a:prstClr val="black"/>
              </a:solidFill>
              <a:latin typeface="Calibri"/>
            </a:endParaRPr>
          </a:p>
        </p:txBody>
      </p:sp>
      <p:pic>
        <p:nvPicPr>
          <p:cNvPr id="6" name="Segnaposto immagine 3" descr="valladolid.pn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742137" y="3523767"/>
            <a:ext cx="2879442" cy="201083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pic>
      <p:pic>
        <p:nvPicPr>
          <p:cNvPr id="7" name="Immagine 29" descr="Logo_UrbanGreenUP_ORIZZONTALE_colori.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78934" y="3424588"/>
            <a:ext cx="3496556" cy="2280446"/>
          </a:xfrm>
          <a:prstGeom prst="rect">
            <a:avLst/>
          </a:prstGeom>
        </p:spPr>
      </p:pic>
      <p:sp>
        <p:nvSpPr>
          <p:cNvPr id="4" name="CuadroTexto 3"/>
          <p:cNvSpPr txBox="1"/>
          <p:nvPr/>
        </p:nvSpPr>
        <p:spPr>
          <a:xfrm>
            <a:off x="4285020" y="2552991"/>
            <a:ext cx="5799581" cy="646331"/>
          </a:xfrm>
          <a:prstGeom prst="rect">
            <a:avLst/>
          </a:prstGeom>
          <a:noFill/>
        </p:spPr>
        <p:txBody>
          <a:bodyPr wrap="square" rtlCol="0">
            <a:spAutoFit/>
          </a:bodyPr>
          <a:lstStyle/>
          <a:p>
            <a:pPr defTabSz="804649"/>
            <a:r>
              <a:rPr lang="en-GB" sz="3600" b="1" dirty="0">
                <a:solidFill>
                  <a:prstClr val="black"/>
                </a:solidFill>
                <a:latin typeface="Calibri"/>
              </a:rPr>
              <a:t>VALLADOLID</a:t>
            </a:r>
          </a:p>
        </p:txBody>
      </p:sp>
      <p:sp>
        <p:nvSpPr>
          <p:cNvPr id="9" name="CustomShape 1"/>
          <p:cNvSpPr/>
          <p:nvPr/>
        </p:nvSpPr>
        <p:spPr>
          <a:xfrm>
            <a:off x="3954762" y="921214"/>
            <a:ext cx="5799581" cy="395280"/>
          </a:xfrm>
          <a:prstGeom prst="rect">
            <a:avLst/>
          </a:prstGeom>
          <a:noFill/>
          <a:ln>
            <a:noFill/>
          </a:ln>
        </p:spPr>
        <p:style>
          <a:lnRef idx="0">
            <a:scrgbClr r="0" g="0" b="0"/>
          </a:lnRef>
          <a:fillRef idx="0">
            <a:scrgbClr r="0" g="0" b="0"/>
          </a:fillRef>
          <a:effectRef idx="0">
            <a:scrgbClr r="0" g="0" b="0"/>
          </a:effectRef>
          <a:fontRef idx="minor"/>
        </p:style>
        <p:txBody>
          <a:bodyPr wrap="none" lIns="0" tIns="45000" rIns="90000" bIns="45000"/>
          <a:lstStyle/>
          <a:p>
            <a:pPr defTabSz="804649"/>
            <a:r>
              <a:rPr lang="en-GB" sz="2000" spc="-1" dirty="0">
                <a:solidFill>
                  <a:srgbClr val="44546A"/>
                </a:solidFill>
                <a:latin typeface="Lato Black"/>
              </a:rPr>
              <a:t>URBAN </a:t>
            </a:r>
            <a:r>
              <a:rPr lang="en-GB" sz="2000" spc="-1" dirty="0" err="1">
                <a:solidFill>
                  <a:srgbClr val="44546A"/>
                </a:solidFill>
                <a:latin typeface="Lato Black"/>
              </a:rPr>
              <a:t>GreenUP</a:t>
            </a:r>
            <a:r>
              <a:rPr lang="en-GB" sz="2000" spc="-1" dirty="0">
                <a:solidFill>
                  <a:srgbClr val="44546A"/>
                </a:solidFill>
                <a:latin typeface="Lato Black"/>
              </a:rPr>
              <a:t> –</a:t>
            </a:r>
          </a:p>
          <a:p>
            <a:pPr defTabSz="804649"/>
            <a:r>
              <a:rPr lang="en-GB" sz="2000" spc="-1" dirty="0">
                <a:solidFill>
                  <a:srgbClr val="44546A"/>
                </a:solidFill>
                <a:latin typeface="Lato Black"/>
              </a:rPr>
              <a:t>Success stories -  addressing NBS financing needs</a:t>
            </a:r>
            <a:endParaRPr lang="es-ES" sz="2000" spc="-1" dirty="0">
              <a:solidFill>
                <a:srgbClr val="44546A"/>
              </a:solidFill>
              <a:latin typeface="Lato Black"/>
            </a:endParaRPr>
          </a:p>
        </p:txBody>
      </p:sp>
    </p:spTree>
    <p:extLst>
      <p:ext uri="{BB962C8B-B14F-4D97-AF65-F5344CB8AC3E}">
        <p14:creationId xmlns:p14="http://schemas.microsoft.com/office/powerpoint/2010/main" val="3149591212"/>
      </p:ext>
    </p:extLst>
  </p:cSld>
  <p:clrMapOvr>
    <a:masterClrMapping/>
  </p:clrMapOvr>
  <p:transition spd="slow" advClick="0">
    <p:wipe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Imagen 7">
            <a:extLst>
              <a:ext uri="{FF2B5EF4-FFF2-40B4-BE49-F238E27FC236}">
                <a16:creationId xmlns:a16="http://schemas.microsoft.com/office/drawing/2014/main" id="{1B0BA14B-3E6C-4EBA-9478-AE67E91AF68C}"/>
              </a:ext>
            </a:extLst>
          </p:cNvPr>
          <p:cNvPicPr>
            <a:picLocks noChangeAspect="1"/>
          </p:cNvPicPr>
          <p:nvPr/>
        </p:nvPicPr>
        <p:blipFill>
          <a:blip r:embed="rId3" cstate="print"/>
          <a:stretch>
            <a:fillRect/>
          </a:stretch>
        </p:blipFill>
        <p:spPr>
          <a:xfrm>
            <a:off x="3258299" y="1079761"/>
            <a:ext cx="7576901" cy="5245546"/>
          </a:xfrm>
          <a:prstGeom prst="rect">
            <a:avLst/>
          </a:prstGeom>
        </p:spPr>
      </p:pic>
      <p:sp>
        <p:nvSpPr>
          <p:cNvPr id="55" name="Rectángulo 8">
            <a:extLst>
              <a:ext uri="{FF2B5EF4-FFF2-40B4-BE49-F238E27FC236}">
                <a16:creationId xmlns:a16="http://schemas.microsoft.com/office/drawing/2014/main" id="{723A1B81-8928-4B98-A456-ADE9DFB6C496}"/>
              </a:ext>
            </a:extLst>
          </p:cNvPr>
          <p:cNvSpPr/>
          <p:nvPr/>
        </p:nvSpPr>
        <p:spPr>
          <a:xfrm>
            <a:off x="1143000" y="6507127"/>
            <a:ext cx="9906000" cy="338554"/>
          </a:xfrm>
          <a:prstGeom prst="rect">
            <a:avLst/>
          </a:prstGeom>
          <a:solidFill>
            <a:srgbClr val="FFFFFF">
              <a:alpha val="50196"/>
            </a:srgbClr>
          </a:solidFill>
        </p:spPr>
        <p:txBody>
          <a:bodyPr wrap="square">
            <a:spAutoFit/>
          </a:bodyPr>
          <a:lstStyle/>
          <a:p>
            <a:pPr algn="ctr">
              <a:defRPr/>
            </a:pPr>
            <a:r>
              <a:rPr lang="en-US" sz="1600" spc="-10" dirty="0">
                <a:solidFill>
                  <a:prstClr val="black"/>
                </a:solidFill>
                <a:latin typeface="Calibri"/>
              </a:rPr>
              <a:t>The Green Façade in El Corte </a:t>
            </a:r>
            <a:r>
              <a:rPr lang="en-US" sz="1600" spc="-10" dirty="0" err="1">
                <a:solidFill>
                  <a:prstClr val="black"/>
                </a:solidFill>
                <a:latin typeface="Calibri"/>
              </a:rPr>
              <a:t>Inglés</a:t>
            </a:r>
            <a:r>
              <a:rPr lang="en-US" sz="1600" spc="-10" dirty="0">
                <a:solidFill>
                  <a:prstClr val="black"/>
                </a:solidFill>
                <a:latin typeface="Calibri"/>
              </a:rPr>
              <a:t> Department Store building in </a:t>
            </a:r>
            <a:r>
              <a:rPr lang="en-US" sz="1600" spc="-10" dirty="0" err="1">
                <a:solidFill>
                  <a:prstClr val="black"/>
                </a:solidFill>
                <a:latin typeface="Calibri"/>
              </a:rPr>
              <a:t>Constitución</a:t>
            </a:r>
            <a:r>
              <a:rPr lang="en-US" sz="1600" spc="-10" dirty="0">
                <a:solidFill>
                  <a:prstClr val="black"/>
                </a:solidFill>
                <a:latin typeface="Calibri"/>
              </a:rPr>
              <a:t> St (June 2020)</a:t>
            </a:r>
            <a:endParaRPr lang="en-GB" sz="1600" spc="-10" dirty="0">
              <a:solidFill>
                <a:prstClr val="black"/>
              </a:solidFill>
              <a:latin typeface="Calibri"/>
            </a:endParaRPr>
          </a:p>
        </p:txBody>
      </p:sp>
      <p:sp>
        <p:nvSpPr>
          <p:cNvPr id="56" name="TextBox 3">
            <a:extLst>
              <a:ext uri="{FF2B5EF4-FFF2-40B4-BE49-F238E27FC236}">
                <a16:creationId xmlns:a16="http://schemas.microsoft.com/office/drawing/2014/main" id="{3EF2C95B-E182-404A-8B5A-00B613ADB625}"/>
              </a:ext>
            </a:extLst>
          </p:cNvPr>
          <p:cNvSpPr txBox="1"/>
          <p:nvPr/>
        </p:nvSpPr>
        <p:spPr>
          <a:xfrm>
            <a:off x="3822536" y="1472137"/>
            <a:ext cx="6448425" cy="507831"/>
          </a:xfrm>
          <a:prstGeom prst="rect">
            <a:avLst/>
          </a:prstGeom>
          <a:noFill/>
        </p:spPr>
        <p:txBody>
          <a:bodyPr wrap="square" lIns="0" tIns="0" rIns="0" bIns="0" rtlCol="0">
            <a:spAutoFit/>
          </a:bodyPr>
          <a:lstStyle/>
          <a:p>
            <a:pPr marL="374650" lvl="1" indent="-285750" algn="r" defTabSz="804649">
              <a:spcAft>
                <a:spcPts val="600"/>
              </a:spcAft>
            </a:pPr>
            <a:r>
              <a:rPr lang="en-US" sz="1400" i="1" dirty="0">
                <a:solidFill>
                  <a:prstClr val="white"/>
                </a:solidFill>
                <a:latin typeface="Arial" pitchFamily="34" charset="0"/>
                <a:ea typeface="Arial Unicode MS" pitchFamily="34" charset="-128"/>
                <a:cs typeface="Arial" pitchFamily="34" charset="0"/>
              </a:rPr>
              <a:t>Public-private collaboration through the signature of an agreement.</a:t>
            </a:r>
          </a:p>
          <a:p>
            <a:pPr marL="374650" lvl="1" indent="-285750" algn="r" defTabSz="804649">
              <a:spcAft>
                <a:spcPts val="600"/>
              </a:spcAft>
            </a:pPr>
            <a:r>
              <a:rPr lang="en-US" sz="1400" i="1" dirty="0">
                <a:solidFill>
                  <a:prstClr val="white"/>
                </a:solidFill>
                <a:latin typeface="Arial" pitchFamily="34" charset="0"/>
                <a:ea typeface="Arial Unicode MS" pitchFamily="34" charset="-128"/>
                <a:cs typeface="Arial" pitchFamily="34" charset="0"/>
              </a:rPr>
              <a:t>Installed on June 2020.</a:t>
            </a:r>
          </a:p>
        </p:txBody>
      </p:sp>
      <p:sp>
        <p:nvSpPr>
          <p:cNvPr id="57" name="TextBox 6">
            <a:extLst>
              <a:ext uri="{FF2B5EF4-FFF2-40B4-BE49-F238E27FC236}">
                <a16:creationId xmlns:a16="http://schemas.microsoft.com/office/drawing/2014/main" id="{FF4AED7F-2332-4166-B39E-629E1928A0F5}"/>
              </a:ext>
            </a:extLst>
          </p:cNvPr>
          <p:cNvSpPr txBox="1"/>
          <p:nvPr/>
        </p:nvSpPr>
        <p:spPr>
          <a:xfrm>
            <a:off x="8531199" y="2215023"/>
            <a:ext cx="2304000" cy="492443"/>
          </a:xfrm>
          <a:prstGeom prst="rect">
            <a:avLst/>
          </a:prstGeom>
          <a:solidFill>
            <a:srgbClr val="FFFFFF">
              <a:alpha val="69804"/>
            </a:srgbClr>
          </a:solidFill>
        </p:spPr>
        <p:txBody>
          <a:bodyPr wrap="square" lIns="0" tIns="0" rIns="0" bIns="0" rtlCol="0" anchor="t" anchorCtr="0">
            <a:spAutoFit/>
          </a:bodyPr>
          <a:lstStyle/>
          <a:p>
            <a:pPr algn="ctr" defTabSz="804649"/>
            <a:r>
              <a:rPr lang="en-US" sz="1600" spc="76" dirty="0">
                <a:solidFill>
                  <a:srgbClr val="5C5C5B">
                    <a:lumMod val="60000"/>
                    <a:lumOff val="40000"/>
                  </a:srgbClr>
                </a:solidFill>
                <a:latin typeface="Lato Black" panose="020F0A02020204030203" pitchFamily="34" charset="0"/>
              </a:rPr>
              <a:t>Green façade </a:t>
            </a:r>
          </a:p>
          <a:p>
            <a:pPr algn="ctr" defTabSz="804649"/>
            <a:r>
              <a:rPr lang="en-US" sz="1600" spc="76" dirty="0">
                <a:solidFill>
                  <a:srgbClr val="409B29"/>
                </a:solidFill>
                <a:latin typeface="Lato Black" panose="020F0A02020204030203" pitchFamily="34" charset="0"/>
              </a:rPr>
              <a:t>Green area </a:t>
            </a:r>
            <a:r>
              <a:rPr lang="en-US" sz="1600" spc="76" dirty="0">
                <a:solidFill>
                  <a:srgbClr val="5C5C5B"/>
                </a:solidFill>
                <a:latin typeface="Lato Black" panose="020F0A02020204030203" pitchFamily="34" charset="0"/>
              </a:rPr>
              <a:t>551,05 m</a:t>
            </a:r>
            <a:r>
              <a:rPr lang="en-US" sz="1600" spc="76" baseline="30000" dirty="0">
                <a:solidFill>
                  <a:srgbClr val="5C5C5B"/>
                </a:solidFill>
                <a:latin typeface="Lato Black" panose="020F0A02020204030203" pitchFamily="34" charset="0"/>
              </a:rPr>
              <a:t>2</a:t>
            </a:r>
            <a:endParaRPr lang="en-US" spc="76" baseline="30000" dirty="0">
              <a:solidFill>
                <a:srgbClr val="5C5C5B"/>
              </a:solidFill>
              <a:latin typeface="Lato Black" panose="020F0A02020204030203" pitchFamily="34" charset="0"/>
            </a:endParaRPr>
          </a:p>
        </p:txBody>
      </p:sp>
      <p:pic>
        <p:nvPicPr>
          <p:cNvPr id="70658" name="Picture 2" descr="SingularGreen - Jardines verticales y Cubiertas vegetales"/>
          <p:cNvPicPr>
            <a:picLocks noChangeAspect="1" noChangeArrowheads="1"/>
          </p:cNvPicPr>
          <p:nvPr/>
        </p:nvPicPr>
        <p:blipFill>
          <a:blip r:embed="rId4" cstate="print"/>
          <a:srcRect/>
          <a:stretch>
            <a:fillRect/>
          </a:stretch>
        </p:blipFill>
        <p:spPr bwMode="auto">
          <a:xfrm>
            <a:off x="1143000" y="6460416"/>
            <a:ext cx="792000" cy="397584"/>
          </a:xfrm>
          <a:prstGeom prst="rect">
            <a:avLst/>
          </a:prstGeom>
          <a:noFill/>
        </p:spPr>
      </p:pic>
      <p:sp>
        <p:nvSpPr>
          <p:cNvPr id="18" name="17 Rectángulo"/>
          <p:cNvSpPr/>
          <p:nvPr/>
        </p:nvSpPr>
        <p:spPr>
          <a:xfrm>
            <a:off x="3348843" y="1855602"/>
            <a:ext cx="2448000" cy="523220"/>
          </a:xfrm>
          <a:prstGeom prst="rect">
            <a:avLst/>
          </a:prstGeom>
        </p:spPr>
        <p:txBody>
          <a:bodyPr>
            <a:spAutoFit/>
          </a:bodyPr>
          <a:lstStyle/>
          <a:p>
            <a:pPr defTabSz="804649"/>
            <a:r>
              <a:rPr lang="en-US" sz="1400" i="1" dirty="0">
                <a:solidFill>
                  <a:prstClr val="white"/>
                </a:solidFill>
                <a:latin typeface="Arial" pitchFamily="34" charset="0"/>
                <a:ea typeface="Arial Unicode MS" pitchFamily="34" charset="-128"/>
                <a:cs typeface="Arial" pitchFamily="34" charset="0"/>
              </a:rPr>
              <a:t>El Corte </a:t>
            </a:r>
            <a:r>
              <a:rPr lang="en-US" sz="1400" i="1" dirty="0" err="1">
                <a:solidFill>
                  <a:prstClr val="white"/>
                </a:solidFill>
                <a:latin typeface="Arial" pitchFamily="34" charset="0"/>
                <a:ea typeface="Arial Unicode MS" pitchFamily="34" charset="-128"/>
                <a:cs typeface="Arial" pitchFamily="34" charset="0"/>
              </a:rPr>
              <a:t>Inglés</a:t>
            </a:r>
            <a:r>
              <a:rPr lang="en-US" sz="1400" i="1" dirty="0">
                <a:solidFill>
                  <a:prstClr val="white"/>
                </a:solidFill>
                <a:latin typeface="Arial" pitchFamily="34" charset="0"/>
                <a:ea typeface="Arial Unicode MS" pitchFamily="34" charset="-128"/>
                <a:cs typeface="Arial" pitchFamily="34" charset="0"/>
              </a:rPr>
              <a:t> </a:t>
            </a:r>
          </a:p>
          <a:p>
            <a:pPr defTabSz="804649"/>
            <a:r>
              <a:rPr lang="en-US" sz="1400" i="1" dirty="0">
                <a:solidFill>
                  <a:prstClr val="white"/>
                </a:solidFill>
                <a:latin typeface="Arial" pitchFamily="34" charset="0"/>
                <a:ea typeface="Arial Unicode MS" pitchFamily="34" charset="-128"/>
                <a:cs typeface="Arial" pitchFamily="34" charset="0"/>
              </a:rPr>
              <a:t>department store</a:t>
            </a:r>
            <a:endParaRPr lang="es-ES" sz="1400" i="1" dirty="0">
              <a:solidFill>
                <a:prstClr val="white"/>
              </a:solidFill>
              <a:latin typeface="Arial" pitchFamily="34" charset="0"/>
              <a:ea typeface="Arial Unicode MS" pitchFamily="34" charset="-128"/>
              <a:cs typeface="Arial" pitchFamily="34" charset="0"/>
            </a:endParaRPr>
          </a:p>
        </p:txBody>
      </p:sp>
      <p:sp>
        <p:nvSpPr>
          <p:cNvPr id="23" name="22 Rectángulo"/>
          <p:cNvSpPr/>
          <p:nvPr/>
        </p:nvSpPr>
        <p:spPr>
          <a:xfrm>
            <a:off x="3258298" y="1079761"/>
            <a:ext cx="2412000" cy="318924"/>
          </a:xfrm>
          <a:prstGeom prst="rect">
            <a:avLst/>
          </a:prstGeom>
          <a:solidFill>
            <a:srgbClr val="CCFF99"/>
          </a:solidFill>
        </p:spPr>
        <p:txBody>
          <a:bodyPr wrap="square" lIns="36000" tIns="36000" rIns="36000" bIns="36000">
            <a:spAutoFit/>
          </a:bodyPr>
          <a:lstStyle/>
          <a:p>
            <a:pPr algn="ctr" defTabSz="804649"/>
            <a:r>
              <a:rPr lang="es-ES" sz="1600" dirty="0">
                <a:solidFill>
                  <a:srgbClr val="000000"/>
                </a:solidFill>
                <a:latin typeface="Arial Narrow"/>
                <a:ea typeface="Times New Roman"/>
                <a:cs typeface="Times New Roman"/>
              </a:rPr>
              <a:t>Vac25- </a:t>
            </a:r>
            <a:r>
              <a:rPr lang="es-ES" sz="1600" spc="-30" dirty="0">
                <a:solidFill>
                  <a:srgbClr val="000000"/>
                </a:solidFill>
                <a:latin typeface="Arial Narrow"/>
                <a:ea typeface="Times New Roman"/>
                <a:cs typeface="Times New Roman"/>
              </a:rPr>
              <a:t>Green </a:t>
            </a:r>
            <a:r>
              <a:rPr lang="es-ES" sz="1600" spc="-30" dirty="0" err="1">
                <a:solidFill>
                  <a:srgbClr val="000000"/>
                </a:solidFill>
                <a:latin typeface="Arial Narrow"/>
                <a:ea typeface="Times New Roman"/>
                <a:cs typeface="Times New Roman"/>
              </a:rPr>
              <a:t>façade</a:t>
            </a:r>
            <a:r>
              <a:rPr lang="es-ES" sz="1600" dirty="0">
                <a:solidFill>
                  <a:srgbClr val="000000"/>
                </a:solidFill>
                <a:latin typeface="Arial Narrow"/>
                <a:ea typeface="Times New Roman"/>
                <a:cs typeface="Times New Roman"/>
              </a:rPr>
              <a:t>.</a:t>
            </a:r>
          </a:p>
        </p:txBody>
      </p:sp>
      <p:pic>
        <p:nvPicPr>
          <p:cNvPr id="40" name="Picture 2" descr="Tierra Ingeniería y Paisajismo | LinkedIn">
            <a:extLst>
              <a:ext uri="{FF2B5EF4-FFF2-40B4-BE49-F238E27FC236}">
                <a16:creationId xmlns:a16="http://schemas.microsoft.com/office/drawing/2014/main" id="{87BD0162-742A-4796-8E46-C0A10828B7A8}"/>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9859974" y="6442521"/>
            <a:ext cx="1189027" cy="474095"/>
          </a:xfrm>
          <a:prstGeom prst="rect">
            <a:avLst/>
          </a:prstGeom>
          <a:noFill/>
          <a:extLst>
            <a:ext uri="{909E8E84-426E-40DD-AFC4-6F175D3DCCD1}">
              <a14:hiddenFill xmlns:a14="http://schemas.microsoft.com/office/drawing/2010/main">
                <a:solidFill>
                  <a:srgbClr val="FFFFFF"/>
                </a:solidFill>
              </a14:hiddenFill>
            </a:ext>
          </a:extLst>
        </p:spPr>
      </p:pic>
      <p:sp>
        <p:nvSpPr>
          <p:cNvPr id="24" name="Rectángulo 8">
            <a:extLst>
              <a:ext uri="{FF2B5EF4-FFF2-40B4-BE49-F238E27FC236}">
                <a16:creationId xmlns:a16="http://schemas.microsoft.com/office/drawing/2014/main" id="{61E6CEEC-0C86-44AC-8788-0B3BD08A4E19}"/>
              </a:ext>
            </a:extLst>
          </p:cNvPr>
          <p:cNvSpPr/>
          <p:nvPr/>
        </p:nvSpPr>
        <p:spPr>
          <a:xfrm>
            <a:off x="3349793" y="5698492"/>
            <a:ext cx="5343525" cy="523220"/>
          </a:xfrm>
          <a:prstGeom prst="rect">
            <a:avLst/>
          </a:prstGeom>
          <a:noFill/>
        </p:spPr>
        <p:txBody>
          <a:bodyPr wrap="square">
            <a:spAutoFit/>
          </a:bodyPr>
          <a:lstStyle/>
          <a:p>
            <a:pPr>
              <a:defRPr/>
            </a:pPr>
            <a:r>
              <a:rPr lang="en-US" sz="1400" i="1" dirty="0">
                <a:solidFill>
                  <a:prstClr val="black"/>
                </a:solidFill>
                <a:latin typeface="Arial" pitchFamily="34" charset="0"/>
                <a:ea typeface="Arial Unicode MS" pitchFamily="34" charset="-128"/>
                <a:cs typeface="Arial" pitchFamily="34" charset="0"/>
              </a:rPr>
              <a:t>Designed</a:t>
            </a:r>
            <a:r>
              <a:rPr lang="en-US" sz="1400" i="1" dirty="0">
                <a:solidFill>
                  <a:srgbClr val="E7E6E6">
                    <a:lumMod val="50000"/>
                  </a:srgbClr>
                </a:solidFill>
                <a:latin typeface="Arial" pitchFamily="34" charset="0"/>
                <a:ea typeface="Arial Unicode MS" pitchFamily="34" charset="-128"/>
                <a:cs typeface="Arial" pitchFamily="34" charset="0"/>
              </a:rPr>
              <a:t> </a:t>
            </a:r>
            <a:r>
              <a:rPr lang="en-US" sz="1400" i="1" dirty="0">
                <a:solidFill>
                  <a:prstClr val="white"/>
                </a:solidFill>
                <a:latin typeface="Arial" pitchFamily="34" charset="0"/>
                <a:ea typeface="Arial Unicode MS" pitchFamily="34" charset="-128"/>
                <a:cs typeface="Arial" pitchFamily="34" charset="0"/>
              </a:rPr>
              <a:t>by </a:t>
            </a:r>
            <a:r>
              <a:rPr lang="en-US" sz="1400" i="1" dirty="0" err="1">
                <a:solidFill>
                  <a:prstClr val="white"/>
                </a:solidFill>
                <a:latin typeface="Arial" pitchFamily="34" charset="0"/>
                <a:ea typeface="Arial Unicode MS" pitchFamily="34" charset="-128"/>
                <a:cs typeface="Arial" pitchFamily="34" charset="0"/>
              </a:rPr>
              <a:t>SingularGreen</a:t>
            </a:r>
            <a:r>
              <a:rPr lang="en-US" sz="1400" i="1" dirty="0">
                <a:solidFill>
                  <a:prstClr val="white"/>
                </a:solidFill>
                <a:latin typeface="Arial" pitchFamily="34" charset="0"/>
                <a:ea typeface="Arial Unicode MS" pitchFamily="34" charset="-128"/>
                <a:cs typeface="Arial" pitchFamily="34" charset="0"/>
              </a:rPr>
              <a:t> architects.</a:t>
            </a:r>
          </a:p>
          <a:p>
            <a:pPr>
              <a:defRPr/>
            </a:pPr>
            <a:r>
              <a:rPr lang="en-US" sz="1400" i="1" dirty="0">
                <a:solidFill>
                  <a:prstClr val="black"/>
                </a:solidFill>
                <a:latin typeface="Arial" pitchFamily="34" charset="0"/>
                <a:ea typeface="Arial Unicode MS" pitchFamily="34" charset="-128"/>
                <a:cs typeface="Arial" pitchFamily="34" charset="0"/>
              </a:rPr>
              <a:t>Agreed</a:t>
            </a:r>
            <a:r>
              <a:rPr lang="en-US" sz="1400" i="1" dirty="0">
                <a:solidFill>
                  <a:srgbClr val="E7E6E6">
                    <a:lumMod val="50000"/>
                  </a:srgbClr>
                </a:solidFill>
                <a:latin typeface="Arial" pitchFamily="34" charset="0"/>
                <a:ea typeface="Arial Unicode MS" pitchFamily="34" charset="-128"/>
                <a:cs typeface="Arial" pitchFamily="34" charset="0"/>
              </a:rPr>
              <a:t> </a:t>
            </a:r>
            <a:r>
              <a:rPr lang="en-US" sz="1400" i="1" dirty="0">
                <a:solidFill>
                  <a:prstClr val="white"/>
                </a:solidFill>
                <a:latin typeface="Arial" pitchFamily="34" charset="0"/>
                <a:ea typeface="Arial Unicode MS" pitchFamily="34" charset="-128"/>
                <a:cs typeface="Arial" pitchFamily="34" charset="0"/>
              </a:rPr>
              <a:t>between Valladolid City Council and El Corte </a:t>
            </a:r>
            <a:r>
              <a:rPr lang="en-US" sz="1400" i="1" dirty="0" err="1">
                <a:solidFill>
                  <a:prstClr val="white"/>
                </a:solidFill>
                <a:latin typeface="Arial" pitchFamily="34" charset="0"/>
                <a:ea typeface="Arial Unicode MS" pitchFamily="34" charset="-128"/>
                <a:cs typeface="Arial" pitchFamily="34" charset="0"/>
              </a:rPr>
              <a:t>Inglés</a:t>
            </a:r>
            <a:endParaRPr lang="en-GB" sz="1400" i="1" dirty="0">
              <a:solidFill>
                <a:prstClr val="white"/>
              </a:solidFill>
              <a:latin typeface="Arial" pitchFamily="34" charset="0"/>
              <a:ea typeface="Arial Unicode MS" pitchFamily="34" charset="-128"/>
              <a:cs typeface="Arial" pitchFamily="34" charset="0"/>
            </a:endParaRPr>
          </a:p>
        </p:txBody>
      </p:sp>
      <p:sp>
        <p:nvSpPr>
          <p:cNvPr id="11" name="Line 1"/>
          <p:cNvSpPr/>
          <p:nvPr/>
        </p:nvSpPr>
        <p:spPr>
          <a:xfrm>
            <a:off x="3633515" y="563244"/>
            <a:ext cx="594360" cy="360"/>
          </a:xfrm>
          <a:prstGeom prst="line">
            <a:avLst/>
          </a:prstGeom>
          <a:ln w="28440">
            <a:solidFill>
              <a:srgbClr val="409B29"/>
            </a:solidFill>
            <a:miter/>
          </a:ln>
        </p:spPr>
        <p:style>
          <a:lnRef idx="0">
            <a:scrgbClr r="0" g="0" b="0"/>
          </a:lnRef>
          <a:fillRef idx="0">
            <a:scrgbClr r="0" g="0" b="0"/>
          </a:fillRef>
          <a:effectRef idx="0">
            <a:scrgbClr r="0" g="0" b="0"/>
          </a:effectRef>
          <a:fontRef idx="minor"/>
        </p:style>
      </p:sp>
      <p:sp>
        <p:nvSpPr>
          <p:cNvPr id="12" name="CustomShape 4"/>
          <p:cNvSpPr/>
          <p:nvPr/>
        </p:nvSpPr>
        <p:spPr>
          <a:xfrm>
            <a:off x="3635095" y="186402"/>
            <a:ext cx="6984720" cy="3582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defTabSz="804649">
              <a:lnSpc>
                <a:spcPts val="2818"/>
              </a:lnSpc>
            </a:pPr>
            <a:r>
              <a:rPr lang="es-ES" sz="2400" spc="75" dirty="0">
                <a:solidFill>
                  <a:srgbClr val="E3E3E3"/>
                </a:solidFill>
                <a:latin typeface="Lato Black"/>
              </a:rPr>
              <a:t>VAc25</a:t>
            </a:r>
            <a:r>
              <a:rPr lang="es-ES" sz="2400" b="1" spc="-1" dirty="0">
                <a:solidFill>
                  <a:srgbClr val="44546A"/>
                </a:solidFill>
                <a:latin typeface="Arial"/>
              </a:rPr>
              <a:t> </a:t>
            </a:r>
            <a:r>
              <a:rPr lang="es-ES" sz="2400" spc="75" dirty="0">
                <a:solidFill>
                  <a:srgbClr val="409B29"/>
                </a:solidFill>
                <a:latin typeface="Arial"/>
              </a:rPr>
              <a:t>GREEN FAÇADE</a:t>
            </a:r>
            <a:endParaRPr lang="es-ES" sz="2400" spc="-1" dirty="0">
              <a:solidFill>
                <a:prstClr val="black"/>
              </a:solidFill>
              <a:latin typeface="Arial"/>
            </a:endParaRPr>
          </a:p>
        </p:txBody>
      </p:sp>
      <p:pic>
        <p:nvPicPr>
          <p:cNvPr id="13" name="12 Imagen" descr="ayuntamiento-valladolid-logo.jpg"/>
          <p:cNvPicPr>
            <a:picLocks noChangeAspect="1"/>
          </p:cNvPicPr>
          <p:nvPr/>
        </p:nvPicPr>
        <p:blipFill>
          <a:blip r:embed="rId6" cstate="screen"/>
          <a:srcRect/>
          <a:stretch>
            <a:fillRect/>
          </a:stretch>
        </p:blipFill>
        <p:spPr>
          <a:xfrm>
            <a:off x="10233695" y="74431"/>
            <a:ext cx="740874" cy="700464"/>
          </a:xfrm>
          <a:prstGeom prst="rect">
            <a:avLst/>
          </a:prstGeom>
        </p:spPr>
      </p:pic>
      <p:pic>
        <p:nvPicPr>
          <p:cNvPr id="14" name="Picture 4" descr="http://www.urbangreenup.eu/imgpub/1865944/400/0/sgr.png"/>
          <p:cNvPicPr>
            <a:picLocks noChangeAspect="1" noChangeArrowheads="1"/>
          </p:cNvPicPr>
          <p:nvPr/>
        </p:nvPicPr>
        <p:blipFill>
          <a:blip r:embed="rId7" cstate="email"/>
          <a:srcRect/>
          <a:stretch>
            <a:fillRect/>
          </a:stretch>
        </p:blipFill>
        <p:spPr bwMode="auto">
          <a:xfrm>
            <a:off x="9383698" y="127591"/>
            <a:ext cx="980138" cy="424256"/>
          </a:xfrm>
          <a:prstGeom prst="rect">
            <a:avLst/>
          </a:prstGeom>
          <a:noFill/>
        </p:spPr>
      </p:pic>
      <p:sp>
        <p:nvSpPr>
          <p:cNvPr id="15" name="CustomShape 1"/>
          <p:cNvSpPr/>
          <p:nvPr/>
        </p:nvSpPr>
        <p:spPr>
          <a:xfrm>
            <a:off x="4987150" y="586918"/>
            <a:ext cx="5799581" cy="395280"/>
          </a:xfrm>
          <a:prstGeom prst="rect">
            <a:avLst/>
          </a:prstGeom>
          <a:noFill/>
          <a:ln>
            <a:noFill/>
          </a:ln>
        </p:spPr>
        <p:style>
          <a:lnRef idx="0">
            <a:scrgbClr r="0" g="0" b="0"/>
          </a:lnRef>
          <a:fillRef idx="0">
            <a:scrgbClr r="0" g="0" b="0"/>
          </a:fillRef>
          <a:effectRef idx="0">
            <a:scrgbClr r="0" g="0" b="0"/>
          </a:effectRef>
          <a:fontRef idx="minor"/>
        </p:style>
        <p:txBody>
          <a:bodyPr wrap="none" lIns="0" tIns="45000" rIns="90000" bIns="45000"/>
          <a:lstStyle/>
          <a:p>
            <a:pPr defTabSz="804649"/>
            <a:r>
              <a:rPr lang="es-ES" sz="2000" spc="-1" dirty="0">
                <a:solidFill>
                  <a:srgbClr val="44546A"/>
                </a:solidFill>
                <a:latin typeface="Lato Black"/>
              </a:rPr>
              <a:t>PUBLIC-PRIVATE COLLABORATION</a:t>
            </a:r>
          </a:p>
        </p:txBody>
      </p:sp>
    </p:spTree>
    <p:extLst>
      <p:ext uri="{BB962C8B-B14F-4D97-AF65-F5344CB8AC3E}">
        <p14:creationId xmlns:p14="http://schemas.microsoft.com/office/powerpoint/2010/main" val="1333700899"/>
      </p:ext>
    </p:extLst>
  </p:cSld>
  <p:clrMapOvr>
    <a:masterClrMapping/>
  </p:clrMapOvr>
  <p:transition spd="slow"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57 Grupo"/>
          <p:cNvGrpSpPr>
            <a:grpSpLocks noChangeAspect="1"/>
          </p:cNvGrpSpPr>
          <p:nvPr/>
        </p:nvGrpSpPr>
        <p:grpSpPr>
          <a:xfrm>
            <a:off x="1143000" y="3994096"/>
            <a:ext cx="3852000" cy="2863904"/>
            <a:chOff x="7302767" y="5349421"/>
            <a:chExt cx="5365383" cy="3989085"/>
          </a:xfrm>
        </p:grpSpPr>
        <p:pic>
          <p:nvPicPr>
            <p:cNvPr id="59" name="Imagen 3">
              <a:extLst>
                <a:ext uri="{FF2B5EF4-FFF2-40B4-BE49-F238E27FC236}">
                  <a16:creationId xmlns:a16="http://schemas.microsoft.com/office/drawing/2014/main" id="{D2E92A49-847E-4AAC-989F-70F320F57229}"/>
                </a:ext>
              </a:extLst>
            </p:cNvPr>
            <p:cNvPicPr>
              <a:picLocks noChangeAspect="1"/>
            </p:cNvPicPr>
            <p:nvPr/>
          </p:nvPicPr>
          <p:blipFill>
            <a:blip r:embed="rId3" cstate="print"/>
            <a:stretch>
              <a:fillRect/>
            </a:stretch>
          </p:blipFill>
          <p:spPr>
            <a:xfrm>
              <a:off x="7308315" y="5349421"/>
              <a:ext cx="5318777" cy="3989085"/>
            </a:xfrm>
            <a:prstGeom prst="rect">
              <a:avLst/>
            </a:prstGeom>
          </p:spPr>
        </p:pic>
        <p:sp>
          <p:nvSpPr>
            <p:cNvPr id="60" name="Rectángulo 8">
              <a:extLst>
                <a:ext uri="{FF2B5EF4-FFF2-40B4-BE49-F238E27FC236}">
                  <a16:creationId xmlns:a16="http://schemas.microsoft.com/office/drawing/2014/main" id="{E56A28F6-9DF6-4921-B1D3-5FBFE09A47CB}"/>
                </a:ext>
              </a:extLst>
            </p:cNvPr>
            <p:cNvSpPr/>
            <p:nvPr/>
          </p:nvSpPr>
          <p:spPr>
            <a:xfrm>
              <a:off x="7302767" y="8877959"/>
              <a:ext cx="5365383" cy="428698"/>
            </a:xfrm>
            <a:prstGeom prst="rect">
              <a:avLst/>
            </a:prstGeom>
            <a:solidFill>
              <a:srgbClr val="FFFFFF">
                <a:alpha val="50196"/>
              </a:srgbClr>
            </a:solidFill>
          </p:spPr>
          <p:txBody>
            <a:bodyPr wrap="square">
              <a:spAutoFit/>
            </a:bodyPr>
            <a:lstStyle/>
            <a:p>
              <a:pPr algn="ctr">
                <a:defRPr/>
              </a:pPr>
              <a:r>
                <a:rPr lang="en-US" sz="1400" spc="-10" dirty="0">
                  <a:solidFill>
                    <a:prstClr val="black"/>
                  </a:solidFill>
                  <a:latin typeface="Calibri"/>
                </a:rPr>
                <a:t>Green façade in </a:t>
              </a:r>
              <a:r>
                <a:rPr lang="en-US" sz="1400" spc="-10" dirty="0" err="1">
                  <a:solidFill>
                    <a:prstClr val="black"/>
                  </a:solidFill>
                  <a:latin typeface="Calibri"/>
                </a:rPr>
                <a:t>Constitución</a:t>
              </a:r>
              <a:r>
                <a:rPr lang="en-US" sz="1400" spc="-10" dirty="0">
                  <a:solidFill>
                    <a:prstClr val="black"/>
                  </a:solidFill>
                  <a:latin typeface="Calibri"/>
                </a:rPr>
                <a:t> Street (City Center)</a:t>
              </a:r>
              <a:endParaRPr lang="en-GB" sz="1400" spc="-10" dirty="0">
                <a:solidFill>
                  <a:prstClr val="black"/>
                </a:solidFill>
                <a:latin typeface="Calibri"/>
              </a:endParaRPr>
            </a:p>
          </p:txBody>
        </p:sp>
      </p:grpSp>
      <p:grpSp>
        <p:nvGrpSpPr>
          <p:cNvPr id="2" name="Grupo 12">
            <a:extLst>
              <a:ext uri="{FF2B5EF4-FFF2-40B4-BE49-F238E27FC236}">
                <a16:creationId xmlns:a16="http://schemas.microsoft.com/office/drawing/2014/main" id="{F3618AEE-98B5-46D7-BD23-39EAE0E53CE7}"/>
              </a:ext>
            </a:extLst>
          </p:cNvPr>
          <p:cNvGrpSpPr/>
          <p:nvPr/>
        </p:nvGrpSpPr>
        <p:grpSpPr>
          <a:xfrm>
            <a:off x="2188149" y="1881925"/>
            <a:ext cx="2649201" cy="2086175"/>
            <a:chOff x="3643498" y="2557926"/>
            <a:chExt cx="3486242" cy="3072674"/>
          </a:xfrm>
        </p:grpSpPr>
        <p:pic>
          <p:nvPicPr>
            <p:cNvPr id="6" name="Imagen 5">
              <a:extLst>
                <a:ext uri="{FF2B5EF4-FFF2-40B4-BE49-F238E27FC236}">
                  <a16:creationId xmlns:a16="http://schemas.microsoft.com/office/drawing/2014/main" id="{6BA62FA3-993F-4E02-B63F-C9181AEE3796}"/>
                </a:ext>
              </a:extLst>
            </p:cNvPr>
            <p:cNvPicPr>
              <a:picLocks noChangeAspect="1"/>
            </p:cNvPicPr>
            <p:nvPr/>
          </p:nvPicPr>
          <p:blipFill>
            <a:blip r:embed="rId4" cstate="print"/>
            <a:stretch>
              <a:fillRect/>
            </a:stretch>
          </p:blipFill>
          <p:spPr>
            <a:xfrm>
              <a:off x="3643942" y="2557926"/>
              <a:ext cx="3485798" cy="2317678"/>
            </a:xfrm>
            <a:prstGeom prst="rect">
              <a:avLst/>
            </a:prstGeom>
          </p:spPr>
        </p:pic>
        <p:sp>
          <p:nvSpPr>
            <p:cNvPr id="44" name="Rectángulo 8">
              <a:extLst>
                <a:ext uri="{FF2B5EF4-FFF2-40B4-BE49-F238E27FC236}">
                  <a16:creationId xmlns:a16="http://schemas.microsoft.com/office/drawing/2014/main" id="{14AC9297-D3AC-401B-997E-47467E5A7B31}"/>
                </a:ext>
              </a:extLst>
            </p:cNvPr>
            <p:cNvSpPr/>
            <p:nvPr/>
          </p:nvSpPr>
          <p:spPr>
            <a:xfrm>
              <a:off x="3643498" y="4859963"/>
              <a:ext cx="3485799" cy="770637"/>
            </a:xfrm>
            <a:prstGeom prst="rect">
              <a:avLst/>
            </a:prstGeom>
            <a:solidFill>
              <a:srgbClr val="FFFFFF">
                <a:alpha val="50196"/>
              </a:srgbClr>
            </a:solidFill>
          </p:spPr>
          <p:txBody>
            <a:bodyPr wrap="square">
              <a:spAutoFit/>
            </a:bodyPr>
            <a:lstStyle/>
            <a:p>
              <a:pPr algn="ctr">
                <a:defRPr/>
              </a:pPr>
              <a:r>
                <a:rPr lang="en-US" sz="1400" spc="-10" dirty="0">
                  <a:solidFill>
                    <a:prstClr val="black"/>
                  </a:solidFill>
                  <a:latin typeface="Calibri"/>
                </a:rPr>
                <a:t>The vertical garden in El Corte </a:t>
              </a:r>
              <a:r>
                <a:rPr lang="en-US" sz="1400" spc="-10" dirty="0" err="1">
                  <a:solidFill>
                    <a:prstClr val="black"/>
                  </a:solidFill>
                  <a:latin typeface="Calibri"/>
                </a:rPr>
                <a:t>Inglés</a:t>
              </a:r>
              <a:r>
                <a:rPr lang="en-US" sz="1400" spc="-10" dirty="0">
                  <a:solidFill>
                    <a:prstClr val="black"/>
                  </a:solidFill>
                  <a:latin typeface="Calibri"/>
                </a:rPr>
                <a:t> Valladolid</a:t>
              </a:r>
              <a:endParaRPr lang="en-GB" sz="1400" spc="-10" dirty="0">
                <a:solidFill>
                  <a:srgbClr val="44546A"/>
                </a:solidFill>
                <a:latin typeface="Calibri"/>
              </a:endParaRPr>
            </a:p>
          </p:txBody>
        </p:sp>
      </p:grpSp>
      <p:grpSp>
        <p:nvGrpSpPr>
          <p:cNvPr id="5" name="41 Grupo"/>
          <p:cNvGrpSpPr/>
          <p:nvPr/>
        </p:nvGrpSpPr>
        <p:grpSpPr>
          <a:xfrm>
            <a:off x="4931008" y="1820361"/>
            <a:ext cx="3678861" cy="2679401"/>
            <a:chOff x="3110828" y="1352783"/>
            <a:chExt cx="3262825" cy="2390095"/>
          </a:xfrm>
        </p:grpSpPr>
        <p:grpSp>
          <p:nvGrpSpPr>
            <p:cNvPr id="7" name="Grupo 3">
              <a:extLst>
                <a:ext uri="{FF2B5EF4-FFF2-40B4-BE49-F238E27FC236}">
                  <a16:creationId xmlns:a16="http://schemas.microsoft.com/office/drawing/2014/main" id="{21AB2F79-F241-4663-9B1F-7EA4AEE0F559}"/>
                </a:ext>
              </a:extLst>
            </p:cNvPr>
            <p:cNvGrpSpPr/>
            <p:nvPr/>
          </p:nvGrpSpPr>
          <p:grpSpPr>
            <a:xfrm>
              <a:off x="3252900" y="1754258"/>
              <a:ext cx="3093574" cy="1988620"/>
              <a:chOff x="28147" y="5076909"/>
              <a:chExt cx="2737439" cy="1759688"/>
            </a:xfrm>
          </p:grpSpPr>
          <p:grpSp>
            <p:nvGrpSpPr>
              <p:cNvPr id="8" name="35 Grupo"/>
              <p:cNvGrpSpPr/>
              <p:nvPr/>
            </p:nvGrpSpPr>
            <p:grpSpPr>
              <a:xfrm>
                <a:off x="28147" y="5076909"/>
                <a:ext cx="2737439" cy="1759688"/>
                <a:chOff x="476276" y="4860304"/>
                <a:chExt cx="2737439" cy="1759688"/>
              </a:xfrm>
            </p:grpSpPr>
            <p:pic>
              <p:nvPicPr>
                <p:cNvPr id="29" name="28 Imagen"/>
                <p:cNvPicPr/>
                <p:nvPr/>
              </p:nvPicPr>
              <p:blipFill rotWithShape="1">
                <a:blip r:embed="rId5" cstate="hqprint">
                  <a:extLst>
                    <a:ext uri="{28A0092B-C50C-407E-A947-70E740481C1C}">
                      <a14:useLocalDpi xmlns:a14="http://schemas.microsoft.com/office/drawing/2010/main"/>
                    </a:ext>
                  </a:extLst>
                </a:blip>
                <a:srcRect/>
                <a:stretch/>
              </p:blipFill>
              <p:spPr bwMode="auto">
                <a:xfrm>
                  <a:off x="476276" y="4860304"/>
                  <a:ext cx="2737439" cy="1759688"/>
                </a:xfrm>
                <a:prstGeom prst="rect">
                  <a:avLst/>
                </a:prstGeom>
                <a:noFill/>
                <a:ln w="9525">
                  <a:solidFill>
                    <a:schemeClr val="bg1">
                      <a:lumMod val="75000"/>
                    </a:schemeClr>
                  </a:solidFill>
                  <a:miter lim="800000"/>
                  <a:headEnd/>
                  <a:tailEnd/>
                </a:ln>
              </p:spPr>
            </p:pic>
            <p:sp>
              <p:nvSpPr>
                <p:cNvPr id="30" name="TextBox 3">
                  <a:extLst>
                    <a:ext uri="{FF2B5EF4-FFF2-40B4-BE49-F238E27FC236}">
                      <a16:creationId xmlns:a16="http://schemas.microsoft.com/office/drawing/2014/main" id="{905BBD4E-7DA0-4F3D-A528-1BE375F8CFE7}"/>
                    </a:ext>
                  </a:extLst>
                </p:cNvPr>
                <p:cNvSpPr txBox="1"/>
                <p:nvPr/>
              </p:nvSpPr>
              <p:spPr>
                <a:xfrm>
                  <a:off x="533394" y="5376808"/>
                  <a:ext cx="1353883" cy="437290"/>
                </a:xfrm>
                <a:prstGeom prst="rect">
                  <a:avLst/>
                </a:prstGeom>
                <a:solidFill>
                  <a:srgbClr val="FFFFFF"/>
                </a:solidFill>
              </p:spPr>
              <p:txBody>
                <a:bodyPr wrap="square" lIns="0" tIns="0" rIns="0" bIns="0" rtlCol="0">
                  <a:spAutoFit/>
                </a:bodyPr>
                <a:lstStyle/>
                <a:p>
                  <a:pPr defTabSz="804649"/>
                  <a:r>
                    <a:rPr lang="en-US" sz="1200" dirty="0">
                      <a:solidFill>
                        <a:srgbClr val="5C5C5B">
                          <a:lumMod val="75000"/>
                        </a:srgbClr>
                      </a:solidFill>
                      <a:latin typeface="Arial Narrow" pitchFamily="34" charset="0"/>
                    </a:rPr>
                    <a:t>P1  clamping structure to the building and work indoor.</a:t>
                  </a:r>
                </a:p>
                <a:p>
                  <a:pPr defTabSz="804649"/>
                  <a:r>
                    <a:rPr lang="en-US" sz="1200" dirty="0">
                      <a:solidFill>
                        <a:srgbClr val="5C5C5B">
                          <a:lumMod val="75000"/>
                        </a:srgbClr>
                      </a:solidFill>
                      <a:latin typeface="Arial Narrow" pitchFamily="34" charset="0"/>
                    </a:rPr>
                    <a:t>▪ Maintenance.</a:t>
                  </a:r>
                </a:p>
              </p:txBody>
            </p:sp>
            <p:sp>
              <p:nvSpPr>
                <p:cNvPr id="31" name="TextBox 3">
                  <a:extLst>
                    <a:ext uri="{FF2B5EF4-FFF2-40B4-BE49-F238E27FC236}">
                      <a16:creationId xmlns:a16="http://schemas.microsoft.com/office/drawing/2014/main" id="{905BBD4E-7DA0-4F3D-A528-1BE375F8CFE7}"/>
                    </a:ext>
                  </a:extLst>
                </p:cNvPr>
                <p:cNvSpPr txBox="1"/>
                <p:nvPr/>
              </p:nvSpPr>
              <p:spPr>
                <a:xfrm>
                  <a:off x="2367411" y="5385529"/>
                  <a:ext cx="823242" cy="437290"/>
                </a:xfrm>
                <a:prstGeom prst="rect">
                  <a:avLst/>
                </a:prstGeom>
                <a:noFill/>
              </p:spPr>
              <p:txBody>
                <a:bodyPr wrap="square" lIns="0" tIns="0" rIns="0" bIns="0" rtlCol="0">
                  <a:spAutoFit/>
                </a:bodyPr>
                <a:lstStyle/>
                <a:p>
                  <a:pPr algn="ctr" defTabSz="804649"/>
                  <a:r>
                    <a:rPr lang="en-US" sz="1200" dirty="0">
                      <a:solidFill>
                        <a:srgbClr val="5C5C5B">
                          <a:lumMod val="75000"/>
                        </a:srgbClr>
                      </a:solidFill>
                      <a:latin typeface="Arial Narrow" pitchFamily="34" charset="0"/>
                    </a:rPr>
                    <a:t> P2 vertical garden and outdoor work.</a:t>
                  </a:r>
                </a:p>
                <a:p>
                  <a:pPr defTabSz="804649"/>
                  <a:r>
                    <a:rPr lang="en-US" sz="1200" dirty="0">
                      <a:solidFill>
                        <a:srgbClr val="5C5C5B">
                          <a:lumMod val="75000"/>
                        </a:srgbClr>
                      </a:solidFill>
                      <a:latin typeface="Arial Narrow" pitchFamily="34" charset="0"/>
                    </a:rPr>
                    <a:t>▪ Monitoring.</a:t>
                  </a:r>
                </a:p>
              </p:txBody>
            </p:sp>
            <p:pic>
              <p:nvPicPr>
                <p:cNvPr id="34" name="Picture 4" descr="http://www.urbangreenup.eu/imgpub/1865944/400/0/sgr.png"/>
                <p:cNvPicPr>
                  <a:picLocks noChangeAspect="1" noChangeArrowheads="1"/>
                </p:cNvPicPr>
                <p:nvPr/>
              </p:nvPicPr>
              <p:blipFill>
                <a:blip r:embed="rId6" cstate="email"/>
                <a:srcRect/>
                <a:stretch>
                  <a:fillRect/>
                </a:stretch>
              </p:blipFill>
              <p:spPr bwMode="auto">
                <a:xfrm>
                  <a:off x="2443598" y="5050532"/>
                  <a:ext cx="769222" cy="334880"/>
                </a:xfrm>
                <a:prstGeom prst="rect">
                  <a:avLst/>
                </a:prstGeom>
                <a:noFill/>
              </p:spPr>
            </p:pic>
            <p:pic>
              <p:nvPicPr>
                <p:cNvPr id="35" name="Picture 5"/>
                <p:cNvPicPr/>
                <p:nvPr/>
              </p:nvPicPr>
              <p:blipFill>
                <a:blip r:embed="rId7" cstate="email">
                  <a:extLst>
                    <a:ext uri="{28A0092B-C50C-407E-A947-70E740481C1C}">
                      <a14:useLocalDpi xmlns:a14="http://schemas.microsoft.com/office/drawing/2010/main"/>
                    </a:ext>
                  </a:extLst>
                </a:blip>
                <a:stretch/>
              </p:blipFill>
              <p:spPr>
                <a:xfrm>
                  <a:off x="539375" y="5120511"/>
                  <a:ext cx="1103215" cy="264900"/>
                </a:xfrm>
                <a:prstGeom prst="rect">
                  <a:avLst/>
                </a:prstGeom>
                <a:solidFill>
                  <a:srgbClr val="FFFFFF"/>
                </a:solidFill>
                <a:ln>
                  <a:noFill/>
                </a:ln>
              </p:spPr>
            </p:pic>
          </p:grpSp>
          <p:pic>
            <p:nvPicPr>
              <p:cNvPr id="1026" name="Picture 2" descr="Tierra | EncuentroMadrid">
                <a:extLst>
                  <a:ext uri="{FF2B5EF4-FFF2-40B4-BE49-F238E27FC236}">
                    <a16:creationId xmlns:a16="http://schemas.microsoft.com/office/drawing/2014/main" id="{FF01DEC6-ABB9-48F8-A673-91B9FDCD683A}"/>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842761" y="6390937"/>
                <a:ext cx="911574" cy="302898"/>
              </a:xfrm>
              <a:prstGeom prst="rect">
                <a:avLst/>
              </a:prstGeom>
              <a:solidFill>
                <a:schemeClr val="bg1"/>
              </a:solidFill>
            </p:spPr>
          </p:pic>
        </p:grpSp>
        <p:sp>
          <p:nvSpPr>
            <p:cNvPr id="10" name="Rectángulo 9">
              <a:extLst>
                <a:ext uri="{FF2B5EF4-FFF2-40B4-BE49-F238E27FC236}">
                  <a16:creationId xmlns:a16="http://schemas.microsoft.com/office/drawing/2014/main" id="{AA78B633-FE46-4AA8-9E2B-22B7E7A1A28A}"/>
                </a:ext>
              </a:extLst>
            </p:cNvPr>
            <p:cNvSpPr/>
            <p:nvPr/>
          </p:nvSpPr>
          <p:spPr>
            <a:xfrm>
              <a:off x="3110828" y="1352783"/>
              <a:ext cx="3262825" cy="411817"/>
            </a:xfrm>
            <a:prstGeom prst="rect">
              <a:avLst/>
            </a:prstGeom>
            <a:solidFill>
              <a:schemeClr val="bg1"/>
            </a:solidFill>
          </p:spPr>
          <p:txBody>
            <a:bodyPr wrap="square">
              <a:spAutoFit/>
            </a:bodyPr>
            <a:lstStyle/>
            <a:p>
              <a:pPr marL="88900" lvl="1" algn="ctr" defTabSz="804649">
                <a:spcAft>
                  <a:spcPts val="600"/>
                </a:spcAft>
              </a:pPr>
              <a:r>
                <a:rPr lang="en-US" sz="1200" spc="300" dirty="0">
                  <a:solidFill>
                    <a:srgbClr val="44546A"/>
                  </a:solidFill>
                  <a:latin typeface="Lato" panose="020F0502020204030203"/>
                </a:rPr>
                <a:t>Public-private collaboration (Agreement signed on May 2019)</a:t>
              </a:r>
            </a:p>
          </p:txBody>
        </p:sp>
      </p:grpSp>
      <p:sp>
        <p:nvSpPr>
          <p:cNvPr id="57" name="Rectángulo 8">
            <a:extLst>
              <a:ext uri="{FF2B5EF4-FFF2-40B4-BE49-F238E27FC236}">
                <a16:creationId xmlns:a16="http://schemas.microsoft.com/office/drawing/2014/main" id="{61E6CEEC-0C86-44AC-8788-0B3BD08A4E19}"/>
              </a:ext>
            </a:extLst>
          </p:cNvPr>
          <p:cNvSpPr/>
          <p:nvPr/>
        </p:nvSpPr>
        <p:spPr>
          <a:xfrm>
            <a:off x="4977807" y="5659205"/>
            <a:ext cx="2592000" cy="707886"/>
          </a:xfrm>
          <a:prstGeom prst="rect">
            <a:avLst/>
          </a:prstGeom>
          <a:solidFill>
            <a:srgbClr val="FFFFFF">
              <a:alpha val="50196"/>
            </a:srgbClr>
          </a:solidFill>
        </p:spPr>
        <p:txBody>
          <a:bodyPr wrap="square">
            <a:spAutoFit/>
          </a:bodyPr>
          <a:lstStyle/>
          <a:p>
            <a:pPr>
              <a:buFont typeface="Arial" pitchFamily="34" charset="0"/>
              <a:buChar char="•"/>
              <a:defRPr/>
            </a:pPr>
            <a:r>
              <a:rPr lang="en-GB" sz="1000" i="1" spc="-10" dirty="0">
                <a:solidFill>
                  <a:srgbClr val="44546A"/>
                </a:solidFill>
                <a:latin typeface="Lato"/>
              </a:rPr>
              <a:t> Location in the historical city centre of Valladolid, without green areas.</a:t>
            </a:r>
          </a:p>
          <a:p>
            <a:pPr>
              <a:buFont typeface="Arial" pitchFamily="34" charset="0"/>
              <a:buChar char="•"/>
              <a:defRPr/>
            </a:pPr>
            <a:r>
              <a:rPr lang="en-GB" sz="1000" i="1" spc="-10" dirty="0">
                <a:solidFill>
                  <a:srgbClr val="44546A"/>
                </a:solidFill>
                <a:latin typeface="Lato"/>
              </a:rPr>
              <a:t>El Corte </a:t>
            </a:r>
            <a:r>
              <a:rPr lang="en-GB" sz="1000" i="1" spc="-10" dirty="0" err="1">
                <a:solidFill>
                  <a:srgbClr val="44546A"/>
                </a:solidFill>
                <a:latin typeface="Lato"/>
              </a:rPr>
              <a:t>Inglés</a:t>
            </a:r>
            <a:r>
              <a:rPr lang="en-GB" sz="1000" i="1" spc="-10" dirty="0">
                <a:solidFill>
                  <a:srgbClr val="44546A"/>
                </a:solidFill>
                <a:latin typeface="Lato"/>
              </a:rPr>
              <a:t> has 121 shopping </a:t>
            </a:r>
            <a:r>
              <a:rPr lang="en-GB" sz="1000" i="1" spc="-10" dirty="0" err="1">
                <a:solidFill>
                  <a:srgbClr val="44546A"/>
                </a:solidFill>
                <a:latin typeface="Lato"/>
              </a:rPr>
              <a:t>centers</a:t>
            </a:r>
            <a:r>
              <a:rPr lang="en-GB" sz="1000" i="1" spc="-10" dirty="0">
                <a:solidFill>
                  <a:srgbClr val="44546A"/>
                </a:solidFill>
                <a:latin typeface="Lato"/>
              </a:rPr>
              <a:t> only in Spain.</a:t>
            </a:r>
          </a:p>
        </p:txBody>
      </p:sp>
      <p:sp>
        <p:nvSpPr>
          <p:cNvPr id="15" name="Rectángulo 14">
            <a:extLst>
              <a:ext uri="{FF2B5EF4-FFF2-40B4-BE49-F238E27FC236}">
                <a16:creationId xmlns:a16="http://schemas.microsoft.com/office/drawing/2014/main" id="{82115029-2737-4908-98F5-92F08C239C0A}"/>
              </a:ext>
            </a:extLst>
          </p:cNvPr>
          <p:cNvSpPr/>
          <p:nvPr/>
        </p:nvSpPr>
        <p:spPr>
          <a:xfrm>
            <a:off x="1143000" y="4002907"/>
            <a:ext cx="2711302" cy="507831"/>
          </a:xfrm>
          <a:prstGeom prst="rect">
            <a:avLst/>
          </a:prstGeom>
        </p:spPr>
        <p:txBody>
          <a:bodyPr wrap="square">
            <a:spAutoFit/>
          </a:bodyPr>
          <a:lstStyle/>
          <a:p>
            <a:pPr defTabSz="804649"/>
            <a:r>
              <a:rPr lang="es-ES" sz="900" b="1" dirty="0" err="1">
                <a:solidFill>
                  <a:srgbClr val="5C5C5B"/>
                </a:solidFill>
                <a:latin typeface="Arial Narrow" panose="020B0606020202030204" pitchFamily="34" charset="0"/>
              </a:rPr>
              <a:t>Constructive</a:t>
            </a:r>
            <a:r>
              <a:rPr lang="es-ES" sz="900" b="1" dirty="0">
                <a:solidFill>
                  <a:srgbClr val="5C5C5B"/>
                </a:solidFill>
                <a:latin typeface="Arial Narrow" panose="020B0606020202030204" pitchFamily="34" charset="0"/>
              </a:rPr>
              <a:t> </a:t>
            </a:r>
            <a:r>
              <a:rPr lang="es-ES" sz="900" b="1" dirty="0" err="1">
                <a:solidFill>
                  <a:srgbClr val="5C5C5B"/>
                </a:solidFill>
                <a:latin typeface="Arial Narrow" panose="020B0606020202030204" pitchFamily="34" charset="0"/>
              </a:rPr>
              <a:t>details</a:t>
            </a:r>
            <a:endParaRPr lang="es-ES" sz="900" b="1" dirty="0">
              <a:solidFill>
                <a:srgbClr val="5C5C5B"/>
              </a:solidFill>
              <a:latin typeface="Arial Narrow" panose="020B0606020202030204" pitchFamily="34" charset="0"/>
            </a:endParaRPr>
          </a:p>
          <a:p>
            <a:pPr defTabSz="804649"/>
            <a:r>
              <a:rPr lang="en-US" sz="900" dirty="0">
                <a:solidFill>
                  <a:srgbClr val="5C5C5B"/>
                </a:solidFill>
                <a:latin typeface="Arial Narrow" panose="020B0606020202030204" pitchFamily="34" charset="0"/>
              </a:rPr>
              <a:t>Variation of plant species adapted to the local climate. Adaptation of the design to the characteristics of the façade.</a:t>
            </a:r>
            <a:endParaRPr lang="es-ES" sz="900" dirty="0">
              <a:solidFill>
                <a:srgbClr val="5C5C5B"/>
              </a:solidFill>
              <a:latin typeface="Arial Narrow" panose="020B0606020202030204" pitchFamily="34" charset="0"/>
            </a:endParaRPr>
          </a:p>
        </p:txBody>
      </p:sp>
      <p:grpSp>
        <p:nvGrpSpPr>
          <p:cNvPr id="11" name="53 Grupo"/>
          <p:cNvGrpSpPr>
            <a:grpSpLocks noChangeAspect="1"/>
          </p:cNvGrpSpPr>
          <p:nvPr/>
        </p:nvGrpSpPr>
        <p:grpSpPr>
          <a:xfrm>
            <a:off x="8766539" y="1705102"/>
            <a:ext cx="2144233" cy="2883971"/>
            <a:chOff x="6216869" y="2210621"/>
            <a:chExt cx="3689132" cy="4961847"/>
          </a:xfrm>
        </p:grpSpPr>
        <p:pic>
          <p:nvPicPr>
            <p:cNvPr id="55" name="Imagen 3">
              <a:extLst>
                <a:ext uri="{FF2B5EF4-FFF2-40B4-BE49-F238E27FC236}">
                  <a16:creationId xmlns:a16="http://schemas.microsoft.com/office/drawing/2014/main" id="{D2E92A49-847E-4AAC-989F-70F320F572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16869" y="2210621"/>
              <a:ext cx="3689131" cy="4918841"/>
            </a:xfrm>
            <a:prstGeom prst="rect">
              <a:avLst/>
            </a:prstGeom>
          </p:spPr>
        </p:pic>
        <p:sp>
          <p:nvSpPr>
            <p:cNvPr id="56" name="Rectángulo 8">
              <a:extLst>
                <a:ext uri="{FF2B5EF4-FFF2-40B4-BE49-F238E27FC236}">
                  <a16:creationId xmlns:a16="http://schemas.microsoft.com/office/drawing/2014/main" id="{E56A28F6-9DF6-4921-B1D3-5FBFE09A47CB}"/>
                </a:ext>
              </a:extLst>
            </p:cNvPr>
            <p:cNvSpPr/>
            <p:nvPr/>
          </p:nvSpPr>
          <p:spPr>
            <a:xfrm>
              <a:off x="6225213" y="6378177"/>
              <a:ext cx="3680788" cy="794291"/>
            </a:xfrm>
            <a:prstGeom prst="rect">
              <a:avLst/>
            </a:prstGeom>
            <a:solidFill>
              <a:srgbClr val="FFFFFF">
                <a:alpha val="50196"/>
              </a:srgbClr>
            </a:solidFill>
          </p:spPr>
          <p:txBody>
            <a:bodyPr wrap="square">
              <a:spAutoFit/>
            </a:bodyPr>
            <a:lstStyle/>
            <a:p>
              <a:pPr algn="just">
                <a:defRPr/>
              </a:pPr>
              <a:r>
                <a:rPr lang="en-US" sz="1200" spc="-10" dirty="0">
                  <a:solidFill>
                    <a:prstClr val="white"/>
                  </a:solidFill>
                  <a:latin typeface="Calibri"/>
                </a:rPr>
                <a:t>Planting the Green Façade (11</a:t>
              </a:r>
              <a:r>
                <a:rPr lang="en-US" sz="1200" spc="-10" baseline="30000" dirty="0">
                  <a:solidFill>
                    <a:prstClr val="white"/>
                  </a:solidFill>
                  <a:latin typeface="Calibri"/>
                </a:rPr>
                <a:t>th</a:t>
              </a:r>
              <a:r>
                <a:rPr lang="en-US" sz="1200" spc="-10" dirty="0">
                  <a:solidFill>
                    <a:prstClr val="white"/>
                  </a:solidFill>
                  <a:latin typeface="Calibri"/>
                </a:rPr>
                <a:t> June 2020)</a:t>
              </a:r>
              <a:endParaRPr lang="en-GB" sz="1200" spc="-10" dirty="0">
                <a:solidFill>
                  <a:prstClr val="white"/>
                </a:solidFill>
                <a:latin typeface="Calibri"/>
              </a:endParaRPr>
            </a:p>
          </p:txBody>
        </p:sp>
      </p:grpSp>
      <p:grpSp>
        <p:nvGrpSpPr>
          <p:cNvPr id="12" name="78 Grupo"/>
          <p:cNvGrpSpPr/>
          <p:nvPr/>
        </p:nvGrpSpPr>
        <p:grpSpPr>
          <a:xfrm>
            <a:off x="7568863" y="4596829"/>
            <a:ext cx="3341914" cy="2271805"/>
            <a:chOff x="6564087" y="1741714"/>
            <a:chExt cx="3341914" cy="2271805"/>
          </a:xfrm>
        </p:grpSpPr>
        <p:grpSp>
          <p:nvGrpSpPr>
            <p:cNvPr id="13" name="50 Grupo"/>
            <p:cNvGrpSpPr/>
            <p:nvPr/>
          </p:nvGrpSpPr>
          <p:grpSpPr>
            <a:xfrm>
              <a:off x="6564087" y="1741714"/>
              <a:ext cx="3341914" cy="2271805"/>
              <a:chOff x="7796911" y="2232398"/>
              <a:chExt cx="2884598" cy="1921297"/>
            </a:xfrm>
          </p:grpSpPr>
          <p:pic>
            <p:nvPicPr>
              <p:cNvPr id="52" name="51 Imagen" descr="DSC_4164.JPG"/>
              <p:cNvPicPr>
                <a:picLocks noChangeAspect="1"/>
              </p:cNvPicPr>
              <p:nvPr/>
            </p:nvPicPr>
            <p:blipFill>
              <a:blip r:embed="rId10" cstate="print"/>
              <a:stretch>
                <a:fillRect/>
              </a:stretch>
            </p:blipFill>
            <p:spPr>
              <a:xfrm>
                <a:off x="7801509" y="2232398"/>
                <a:ext cx="2880000" cy="1914894"/>
              </a:xfrm>
              <a:prstGeom prst="rect">
                <a:avLst/>
              </a:prstGeom>
            </p:spPr>
          </p:pic>
          <p:sp>
            <p:nvSpPr>
              <p:cNvPr id="53" name="Rectángulo 8">
                <a:extLst>
                  <a:ext uri="{FF2B5EF4-FFF2-40B4-BE49-F238E27FC236}">
                    <a16:creationId xmlns:a16="http://schemas.microsoft.com/office/drawing/2014/main" id="{E56A28F6-9DF6-4921-B1D3-5FBFE09A47CB}"/>
                  </a:ext>
                </a:extLst>
              </p:cNvPr>
              <p:cNvSpPr/>
              <p:nvPr/>
            </p:nvSpPr>
            <p:spPr>
              <a:xfrm>
                <a:off x="7796911" y="3891198"/>
                <a:ext cx="2880001" cy="262497"/>
              </a:xfrm>
              <a:prstGeom prst="rect">
                <a:avLst/>
              </a:prstGeom>
              <a:solidFill>
                <a:srgbClr val="FFFFFF">
                  <a:alpha val="50196"/>
                </a:srgbClr>
              </a:solidFill>
            </p:spPr>
            <p:txBody>
              <a:bodyPr wrap="square">
                <a:spAutoFit/>
              </a:bodyPr>
              <a:lstStyle/>
              <a:p>
                <a:pPr algn="ctr">
                  <a:defRPr/>
                </a:pPr>
                <a:r>
                  <a:rPr lang="en-US" sz="1400" spc="-10" dirty="0">
                    <a:solidFill>
                      <a:prstClr val="white"/>
                    </a:solidFill>
                    <a:latin typeface="Calibri"/>
                  </a:rPr>
                  <a:t>Political public presentation (7</a:t>
                </a:r>
                <a:r>
                  <a:rPr lang="en-US" sz="1400" spc="-10" baseline="30000" dirty="0">
                    <a:solidFill>
                      <a:prstClr val="white"/>
                    </a:solidFill>
                    <a:latin typeface="Calibri"/>
                  </a:rPr>
                  <a:t>th</a:t>
                </a:r>
                <a:r>
                  <a:rPr lang="en-US" sz="1400" spc="-10" dirty="0">
                    <a:solidFill>
                      <a:prstClr val="white"/>
                    </a:solidFill>
                    <a:latin typeface="Calibri"/>
                  </a:rPr>
                  <a:t> July 2020)</a:t>
                </a:r>
                <a:endParaRPr lang="en-GB" sz="1400" spc="-10" dirty="0">
                  <a:solidFill>
                    <a:prstClr val="white"/>
                  </a:solidFill>
                  <a:latin typeface="Calibri"/>
                </a:endParaRPr>
              </a:p>
            </p:txBody>
          </p:sp>
        </p:grpSp>
        <p:pic>
          <p:nvPicPr>
            <p:cNvPr id="68611" name="Picture 3" descr="O:\02-INNOVACIÓN\01_PROYECTOS\04_SCC2_URBAN_GreenUP\WP2_Valladolid\2. INTERVENCIONES\SGR_GI\3. Green façade Corte Ingles\Logo El Corte Inglés\Logo El Corte Inglés PNG.png"/>
            <p:cNvPicPr>
              <a:picLocks noChangeAspect="1" noChangeArrowheads="1"/>
            </p:cNvPicPr>
            <p:nvPr/>
          </p:nvPicPr>
          <p:blipFill>
            <a:blip r:embed="rId11" cstate="print"/>
            <a:srcRect/>
            <a:stretch>
              <a:fillRect/>
            </a:stretch>
          </p:blipFill>
          <p:spPr bwMode="auto">
            <a:xfrm>
              <a:off x="8448927" y="1960014"/>
              <a:ext cx="1239611" cy="359680"/>
            </a:xfrm>
            <a:prstGeom prst="rect">
              <a:avLst/>
            </a:prstGeom>
            <a:noFill/>
          </p:spPr>
        </p:pic>
        <p:pic>
          <p:nvPicPr>
            <p:cNvPr id="68617" name="Picture 9" descr="Ayuntamiento de Valladolid Logo Vector (.EPS) Free Download"/>
            <p:cNvPicPr>
              <a:picLocks noChangeAspect="1" noChangeArrowheads="1"/>
            </p:cNvPicPr>
            <p:nvPr/>
          </p:nvPicPr>
          <p:blipFill>
            <a:blip r:embed="rId12" cstate="print"/>
            <a:srcRect/>
            <a:stretch>
              <a:fillRect/>
            </a:stretch>
          </p:blipFill>
          <p:spPr bwMode="auto">
            <a:xfrm>
              <a:off x="6949779" y="1959011"/>
              <a:ext cx="1236378" cy="614068"/>
            </a:xfrm>
            <a:prstGeom prst="rect">
              <a:avLst/>
            </a:prstGeom>
            <a:noFill/>
          </p:spPr>
        </p:pic>
        <p:cxnSp>
          <p:nvCxnSpPr>
            <p:cNvPr id="69" name="61 Conector angular"/>
            <p:cNvCxnSpPr>
              <a:stCxn id="68611" idx="2"/>
            </p:cNvCxnSpPr>
            <p:nvPr/>
          </p:nvCxnSpPr>
          <p:spPr>
            <a:xfrm rot="5400000">
              <a:off x="8655381" y="2521234"/>
              <a:ext cx="614892" cy="211812"/>
            </a:xfrm>
            <a:prstGeom prst="bentConnector3">
              <a:avLst>
                <a:gd name="adj1" fmla="val 50000"/>
              </a:avLst>
            </a:prstGeom>
            <a:ln>
              <a:solidFill>
                <a:schemeClr val="bg1"/>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72" name="61 Conector angular"/>
            <p:cNvCxnSpPr>
              <a:stCxn id="68617" idx="2"/>
            </p:cNvCxnSpPr>
            <p:nvPr/>
          </p:nvCxnSpPr>
          <p:spPr>
            <a:xfrm rot="16200000" flipH="1">
              <a:off x="7526645" y="2614402"/>
              <a:ext cx="414673" cy="332026"/>
            </a:xfrm>
            <a:prstGeom prst="bentConnector3">
              <a:avLst>
                <a:gd name="adj1" fmla="val 50000"/>
              </a:avLst>
            </a:prstGeom>
            <a:ln>
              <a:solidFill>
                <a:schemeClr val="bg1"/>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76" name="75 Rectángulo"/>
            <p:cNvSpPr/>
            <p:nvPr/>
          </p:nvSpPr>
          <p:spPr>
            <a:xfrm>
              <a:off x="8455314" y="3366050"/>
              <a:ext cx="635524" cy="338554"/>
            </a:xfrm>
            <a:prstGeom prst="rect">
              <a:avLst/>
            </a:prstGeom>
          </p:spPr>
          <p:txBody>
            <a:bodyPr wrap="square">
              <a:spAutoFit/>
            </a:bodyPr>
            <a:lstStyle/>
            <a:p>
              <a:pPr defTabSz="804649"/>
              <a:r>
                <a:rPr lang="en-US" sz="800" i="1" dirty="0">
                  <a:solidFill>
                    <a:prstClr val="white"/>
                  </a:solidFill>
                  <a:latin typeface="Arial Narrow" pitchFamily="34" charset="0"/>
                </a:rPr>
                <a:t>Managing Director</a:t>
              </a:r>
              <a:endParaRPr lang="es-ES" sz="800" i="1" dirty="0">
                <a:solidFill>
                  <a:prstClr val="white"/>
                </a:solidFill>
                <a:latin typeface="Calibri"/>
              </a:endParaRPr>
            </a:p>
          </p:txBody>
        </p:sp>
        <p:sp>
          <p:nvSpPr>
            <p:cNvPr id="77" name="76 Rectángulo"/>
            <p:cNvSpPr/>
            <p:nvPr/>
          </p:nvSpPr>
          <p:spPr>
            <a:xfrm>
              <a:off x="8118615" y="3263260"/>
              <a:ext cx="417102" cy="215444"/>
            </a:xfrm>
            <a:prstGeom prst="rect">
              <a:avLst/>
            </a:prstGeom>
          </p:spPr>
          <p:txBody>
            <a:bodyPr wrap="none">
              <a:spAutoFit/>
            </a:bodyPr>
            <a:lstStyle/>
            <a:p>
              <a:pPr defTabSz="804649"/>
              <a:r>
                <a:rPr lang="en-US" sz="800" i="1" dirty="0">
                  <a:solidFill>
                    <a:prstClr val="white"/>
                  </a:solidFill>
                  <a:latin typeface="Arial Narrow" pitchFamily="34" charset="0"/>
                </a:rPr>
                <a:t>Mayor</a:t>
              </a:r>
              <a:endParaRPr lang="es-ES" sz="800" i="1" dirty="0">
                <a:solidFill>
                  <a:prstClr val="white"/>
                </a:solidFill>
                <a:latin typeface="Calibri"/>
              </a:endParaRPr>
            </a:p>
          </p:txBody>
        </p:sp>
        <p:sp>
          <p:nvSpPr>
            <p:cNvPr id="78" name="77 Rectángulo"/>
            <p:cNvSpPr/>
            <p:nvPr/>
          </p:nvSpPr>
          <p:spPr>
            <a:xfrm>
              <a:off x="7516099" y="3458197"/>
              <a:ext cx="558166" cy="215444"/>
            </a:xfrm>
            <a:prstGeom prst="rect">
              <a:avLst/>
            </a:prstGeom>
          </p:spPr>
          <p:txBody>
            <a:bodyPr wrap="none">
              <a:spAutoFit/>
            </a:bodyPr>
            <a:lstStyle/>
            <a:p>
              <a:pPr defTabSz="804649"/>
              <a:r>
                <a:rPr lang="en-US" sz="800" i="1" dirty="0" err="1">
                  <a:solidFill>
                    <a:prstClr val="white"/>
                  </a:solidFill>
                  <a:latin typeface="Arial Narrow" pitchFamily="34" charset="0"/>
                </a:rPr>
                <a:t>Councillor</a:t>
              </a:r>
              <a:endParaRPr lang="es-ES" sz="800" i="1" dirty="0">
                <a:solidFill>
                  <a:prstClr val="white"/>
                </a:solidFill>
                <a:latin typeface="Calibri"/>
              </a:endParaRPr>
            </a:p>
          </p:txBody>
        </p:sp>
      </p:grpSp>
      <p:sp>
        <p:nvSpPr>
          <p:cNvPr id="83" name="TextBox 6">
            <a:extLst>
              <a:ext uri="{FF2B5EF4-FFF2-40B4-BE49-F238E27FC236}">
                <a16:creationId xmlns:a16="http://schemas.microsoft.com/office/drawing/2014/main" id="{FF4AED7F-2332-4166-B39E-629E1928A0F5}"/>
              </a:ext>
            </a:extLst>
          </p:cNvPr>
          <p:cNvSpPr txBox="1"/>
          <p:nvPr/>
        </p:nvSpPr>
        <p:spPr>
          <a:xfrm>
            <a:off x="5155294" y="4916467"/>
            <a:ext cx="2232000" cy="492443"/>
          </a:xfrm>
          <a:prstGeom prst="rect">
            <a:avLst/>
          </a:prstGeom>
          <a:solidFill>
            <a:srgbClr val="FFFFFF">
              <a:alpha val="69804"/>
            </a:srgbClr>
          </a:solidFill>
        </p:spPr>
        <p:txBody>
          <a:bodyPr wrap="square" lIns="0" tIns="0" rIns="0" bIns="0" rtlCol="0" anchor="t" anchorCtr="0">
            <a:spAutoFit/>
          </a:bodyPr>
          <a:lstStyle/>
          <a:p>
            <a:pPr algn="ctr" defTabSz="804649"/>
            <a:r>
              <a:rPr lang="en-US" sz="1600" spc="76" dirty="0">
                <a:solidFill>
                  <a:srgbClr val="5C5C5B">
                    <a:lumMod val="60000"/>
                    <a:lumOff val="40000"/>
                  </a:srgbClr>
                </a:solidFill>
                <a:latin typeface="Lato Black" panose="020F0A02020204030203" pitchFamily="34" charset="0"/>
              </a:rPr>
              <a:t>Green façade </a:t>
            </a:r>
          </a:p>
          <a:p>
            <a:pPr algn="ctr" defTabSz="804649"/>
            <a:r>
              <a:rPr lang="en-US" sz="1600" spc="76" dirty="0">
                <a:solidFill>
                  <a:srgbClr val="409B29"/>
                </a:solidFill>
                <a:latin typeface="Lato Black" panose="020F0A02020204030203" pitchFamily="34" charset="0"/>
              </a:rPr>
              <a:t>Green area </a:t>
            </a:r>
            <a:r>
              <a:rPr lang="en-US" sz="1600" spc="76" dirty="0">
                <a:solidFill>
                  <a:srgbClr val="5C5C5B"/>
                </a:solidFill>
                <a:latin typeface="Lato Black" panose="020F0A02020204030203" pitchFamily="34" charset="0"/>
              </a:rPr>
              <a:t>551,05 m</a:t>
            </a:r>
            <a:r>
              <a:rPr lang="en-US" sz="1600" spc="76" baseline="30000" dirty="0">
                <a:solidFill>
                  <a:srgbClr val="5C5C5B"/>
                </a:solidFill>
                <a:latin typeface="Lato Black" panose="020F0A02020204030203" pitchFamily="34" charset="0"/>
              </a:rPr>
              <a:t>2</a:t>
            </a:r>
            <a:endParaRPr lang="en-US" spc="76" baseline="30000" dirty="0">
              <a:solidFill>
                <a:srgbClr val="5C5C5B"/>
              </a:solidFill>
              <a:latin typeface="Lato Black" panose="020F0A02020204030203" pitchFamily="34" charset="0"/>
            </a:endParaRPr>
          </a:p>
        </p:txBody>
      </p:sp>
      <p:sp>
        <p:nvSpPr>
          <p:cNvPr id="42" name="TextBox 3">
            <a:extLst>
              <a:ext uri="{FF2B5EF4-FFF2-40B4-BE49-F238E27FC236}">
                <a16:creationId xmlns:a16="http://schemas.microsoft.com/office/drawing/2014/main" id="{349CD917-6277-42BE-A554-63EAED3169FF}"/>
              </a:ext>
            </a:extLst>
          </p:cNvPr>
          <p:cNvSpPr txBox="1"/>
          <p:nvPr/>
        </p:nvSpPr>
        <p:spPr>
          <a:xfrm>
            <a:off x="4885660" y="1042542"/>
            <a:ext cx="5961436" cy="646331"/>
          </a:xfrm>
          <a:prstGeom prst="rect">
            <a:avLst/>
          </a:prstGeom>
          <a:noFill/>
        </p:spPr>
        <p:txBody>
          <a:bodyPr wrap="square" lIns="0" tIns="0" rIns="0" bIns="0" rtlCol="0">
            <a:spAutoFit/>
          </a:bodyPr>
          <a:lstStyle/>
          <a:p>
            <a:pPr marL="374650" lvl="1" indent="-285750" defTabSz="804649">
              <a:buFont typeface="Arial" panose="020B0604020202020204" pitchFamily="34" charset="0"/>
              <a:buChar char="•"/>
            </a:pPr>
            <a:r>
              <a:rPr lang="en-US" sz="1400" i="1" spc="-10" dirty="0">
                <a:solidFill>
                  <a:srgbClr val="44546A"/>
                </a:solidFill>
                <a:latin typeface="Lato"/>
              </a:rPr>
              <a:t>Sub-project 1: El Corte </a:t>
            </a:r>
            <a:r>
              <a:rPr lang="en-US" sz="1400" i="1" spc="-10" dirty="0" err="1">
                <a:solidFill>
                  <a:srgbClr val="44546A"/>
                </a:solidFill>
                <a:latin typeface="Lato"/>
              </a:rPr>
              <a:t>Inglés</a:t>
            </a:r>
            <a:r>
              <a:rPr lang="en-US" sz="1400" i="1" spc="-10" dirty="0">
                <a:solidFill>
                  <a:srgbClr val="44546A"/>
                </a:solidFill>
                <a:latin typeface="Lato"/>
              </a:rPr>
              <a:t> built the clamping structure and are in charge of the maintenance.</a:t>
            </a:r>
          </a:p>
          <a:p>
            <a:pPr marL="374650" lvl="1" indent="-285750" defTabSz="804649">
              <a:buFont typeface="Arial" panose="020B0604020202020204" pitchFamily="34" charset="0"/>
              <a:buChar char="•"/>
            </a:pPr>
            <a:r>
              <a:rPr lang="en-US" sz="1400" i="1" spc="-10" dirty="0">
                <a:solidFill>
                  <a:srgbClr val="44546A"/>
                </a:solidFill>
                <a:latin typeface="Lato"/>
              </a:rPr>
              <a:t>Sub-project 2: Valladolid City Council installed the vertical garden.</a:t>
            </a:r>
          </a:p>
        </p:txBody>
      </p:sp>
      <p:sp>
        <p:nvSpPr>
          <p:cNvPr id="43" name="42 Rectángulo"/>
          <p:cNvSpPr/>
          <p:nvPr/>
        </p:nvSpPr>
        <p:spPr>
          <a:xfrm>
            <a:off x="1413289" y="3059590"/>
            <a:ext cx="3615070" cy="318924"/>
          </a:xfrm>
          <a:prstGeom prst="rect">
            <a:avLst/>
          </a:prstGeom>
          <a:solidFill>
            <a:srgbClr val="CCFF99"/>
          </a:solidFill>
        </p:spPr>
        <p:txBody>
          <a:bodyPr wrap="square" lIns="36000" tIns="36000" rIns="36000" bIns="36000">
            <a:spAutoFit/>
          </a:bodyPr>
          <a:lstStyle/>
          <a:p>
            <a:pPr algn="ctr" defTabSz="804649"/>
            <a:r>
              <a:rPr lang="es-ES" sz="1600" dirty="0">
                <a:solidFill>
                  <a:srgbClr val="000000"/>
                </a:solidFill>
                <a:latin typeface="Arial Narrow"/>
                <a:ea typeface="Times New Roman"/>
                <a:cs typeface="Times New Roman"/>
              </a:rPr>
              <a:t>Vac25- </a:t>
            </a:r>
            <a:r>
              <a:rPr lang="es-ES" sz="1600" spc="-30" dirty="0">
                <a:solidFill>
                  <a:srgbClr val="000000"/>
                </a:solidFill>
                <a:latin typeface="Arial Narrow"/>
                <a:ea typeface="Times New Roman"/>
                <a:cs typeface="Times New Roman"/>
              </a:rPr>
              <a:t>Green </a:t>
            </a:r>
            <a:r>
              <a:rPr lang="es-ES" sz="1600" spc="-30" dirty="0" err="1">
                <a:solidFill>
                  <a:srgbClr val="000000"/>
                </a:solidFill>
                <a:latin typeface="Arial Narrow"/>
                <a:ea typeface="Times New Roman"/>
                <a:cs typeface="Times New Roman"/>
              </a:rPr>
              <a:t>Façade</a:t>
            </a:r>
            <a:endParaRPr lang="es-ES" sz="1600" dirty="0">
              <a:solidFill>
                <a:srgbClr val="000000"/>
              </a:solidFill>
              <a:latin typeface="Arial Narrow"/>
              <a:ea typeface="Times New Roman"/>
              <a:cs typeface="Times New Roman"/>
            </a:endParaRPr>
          </a:p>
        </p:txBody>
      </p:sp>
      <p:sp>
        <p:nvSpPr>
          <p:cNvPr id="46" name="Line 1"/>
          <p:cNvSpPr/>
          <p:nvPr/>
        </p:nvSpPr>
        <p:spPr>
          <a:xfrm>
            <a:off x="3633515" y="563244"/>
            <a:ext cx="594360" cy="360"/>
          </a:xfrm>
          <a:prstGeom prst="line">
            <a:avLst/>
          </a:prstGeom>
          <a:ln w="28440">
            <a:solidFill>
              <a:srgbClr val="409B29"/>
            </a:solidFill>
            <a:miter/>
          </a:ln>
        </p:spPr>
        <p:style>
          <a:lnRef idx="0">
            <a:scrgbClr r="0" g="0" b="0"/>
          </a:lnRef>
          <a:fillRef idx="0">
            <a:scrgbClr r="0" g="0" b="0"/>
          </a:fillRef>
          <a:effectRef idx="0">
            <a:scrgbClr r="0" g="0" b="0"/>
          </a:effectRef>
          <a:fontRef idx="minor"/>
        </p:style>
      </p:sp>
      <p:sp>
        <p:nvSpPr>
          <p:cNvPr id="47" name="CustomShape 4"/>
          <p:cNvSpPr/>
          <p:nvPr/>
        </p:nvSpPr>
        <p:spPr>
          <a:xfrm>
            <a:off x="3635095" y="186402"/>
            <a:ext cx="6984720" cy="3582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defTabSz="804649">
              <a:lnSpc>
                <a:spcPts val="2818"/>
              </a:lnSpc>
            </a:pPr>
            <a:r>
              <a:rPr lang="es-ES" sz="2400" spc="75" dirty="0">
                <a:solidFill>
                  <a:srgbClr val="E3E3E3"/>
                </a:solidFill>
                <a:latin typeface="Lato Black"/>
              </a:rPr>
              <a:t>VAc25</a:t>
            </a:r>
            <a:r>
              <a:rPr lang="es-ES" sz="2400" b="1" spc="-1" dirty="0">
                <a:solidFill>
                  <a:srgbClr val="44546A"/>
                </a:solidFill>
                <a:latin typeface="Arial"/>
              </a:rPr>
              <a:t> </a:t>
            </a:r>
            <a:r>
              <a:rPr lang="es-ES" sz="2400" spc="75" dirty="0">
                <a:solidFill>
                  <a:srgbClr val="409B29"/>
                </a:solidFill>
                <a:latin typeface="Arial"/>
              </a:rPr>
              <a:t>GREEN FAÇADE</a:t>
            </a:r>
            <a:endParaRPr lang="es-ES" sz="2400" spc="-1" dirty="0">
              <a:solidFill>
                <a:prstClr val="black"/>
              </a:solidFill>
              <a:latin typeface="Arial"/>
            </a:endParaRPr>
          </a:p>
        </p:txBody>
      </p:sp>
      <p:sp>
        <p:nvSpPr>
          <p:cNvPr id="48" name="CustomShape 1"/>
          <p:cNvSpPr/>
          <p:nvPr/>
        </p:nvSpPr>
        <p:spPr>
          <a:xfrm>
            <a:off x="4987150" y="586918"/>
            <a:ext cx="5799581" cy="395280"/>
          </a:xfrm>
          <a:prstGeom prst="rect">
            <a:avLst/>
          </a:prstGeom>
          <a:noFill/>
          <a:ln>
            <a:noFill/>
          </a:ln>
        </p:spPr>
        <p:style>
          <a:lnRef idx="0">
            <a:scrgbClr r="0" g="0" b="0"/>
          </a:lnRef>
          <a:fillRef idx="0">
            <a:scrgbClr r="0" g="0" b="0"/>
          </a:fillRef>
          <a:effectRef idx="0">
            <a:scrgbClr r="0" g="0" b="0"/>
          </a:effectRef>
          <a:fontRef idx="minor"/>
        </p:style>
        <p:txBody>
          <a:bodyPr wrap="none" lIns="0" tIns="45000" rIns="90000" bIns="45000"/>
          <a:lstStyle/>
          <a:p>
            <a:pPr defTabSz="804649"/>
            <a:r>
              <a:rPr lang="es-ES" sz="2000" spc="-1" dirty="0">
                <a:solidFill>
                  <a:srgbClr val="44546A"/>
                </a:solidFill>
                <a:latin typeface="Lato Black"/>
              </a:rPr>
              <a:t>PUBLIC-PRIVATE COLLABORATION</a:t>
            </a:r>
          </a:p>
        </p:txBody>
      </p:sp>
      <p:pic>
        <p:nvPicPr>
          <p:cNvPr id="58" name="57 Imagen" descr="ayuntamiento-valladolid-logo.jpg"/>
          <p:cNvPicPr>
            <a:picLocks noChangeAspect="1"/>
          </p:cNvPicPr>
          <p:nvPr/>
        </p:nvPicPr>
        <p:blipFill>
          <a:blip r:embed="rId13" cstate="screen"/>
          <a:srcRect/>
          <a:stretch>
            <a:fillRect/>
          </a:stretch>
        </p:blipFill>
        <p:spPr>
          <a:xfrm>
            <a:off x="10233695" y="74431"/>
            <a:ext cx="740874" cy="700464"/>
          </a:xfrm>
          <a:prstGeom prst="rect">
            <a:avLst/>
          </a:prstGeom>
        </p:spPr>
      </p:pic>
      <p:pic>
        <p:nvPicPr>
          <p:cNvPr id="66" name="Picture 4" descr="http://www.urbangreenup.eu/imgpub/1865944/400/0/sgr.png"/>
          <p:cNvPicPr>
            <a:picLocks noChangeAspect="1" noChangeArrowheads="1"/>
          </p:cNvPicPr>
          <p:nvPr/>
        </p:nvPicPr>
        <p:blipFill>
          <a:blip r:embed="rId6" cstate="email"/>
          <a:srcRect/>
          <a:stretch>
            <a:fillRect/>
          </a:stretch>
        </p:blipFill>
        <p:spPr bwMode="auto">
          <a:xfrm>
            <a:off x="9383698" y="127591"/>
            <a:ext cx="980138" cy="424256"/>
          </a:xfrm>
          <a:prstGeom prst="rect">
            <a:avLst/>
          </a:prstGeom>
          <a:noFill/>
        </p:spPr>
      </p:pic>
    </p:spTree>
    <p:extLst>
      <p:ext uri="{BB962C8B-B14F-4D97-AF65-F5344CB8AC3E}">
        <p14:creationId xmlns:p14="http://schemas.microsoft.com/office/powerpoint/2010/main" val="393725121"/>
      </p:ext>
    </p:extLst>
  </p:cSld>
  <p:clrMapOvr>
    <a:masterClrMapping/>
  </p:clrMapOvr>
  <p:transition spd="slow" advClick="0">
    <p:wipe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9">
            <a:extLst>
              <a:ext uri="{FF2B5EF4-FFF2-40B4-BE49-F238E27FC236}">
                <a16:creationId xmlns:a16="http://schemas.microsoft.com/office/drawing/2014/main" id="{D3C2A404-3E8B-4458-8F48-0F7725317610}"/>
              </a:ext>
            </a:extLst>
          </p:cNvPr>
          <p:cNvGrpSpPr/>
          <p:nvPr/>
        </p:nvGrpSpPr>
        <p:grpSpPr>
          <a:xfrm>
            <a:off x="5231501" y="3827149"/>
            <a:ext cx="5760253" cy="2972272"/>
            <a:chOff x="4088500" y="3827149"/>
            <a:chExt cx="5760253" cy="2972272"/>
          </a:xfrm>
        </p:grpSpPr>
        <p:grpSp>
          <p:nvGrpSpPr>
            <p:cNvPr id="4" name="Grupo 3">
              <a:extLst>
                <a:ext uri="{FF2B5EF4-FFF2-40B4-BE49-F238E27FC236}">
                  <a16:creationId xmlns:a16="http://schemas.microsoft.com/office/drawing/2014/main" id="{8B03DBE3-5591-4B3A-BD3F-B9C33D68F285}"/>
                </a:ext>
              </a:extLst>
            </p:cNvPr>
            <p:cNvGrpSpPr/>
            <p:nvPr/>
          </p:nvGrpSpPr>
          <p:grpSpPr>
            <a:xfrm>
              <a:off x="4088500" y="3827149"/>
              <a:ext cx="5760253" cy="2972272"/>
              <a:chOff x="2050273" y="1251557"/>
              <a:chExt cx="6579102" cy="2796840"/>
            </a:xfrm>
          </p:grpSpPr>
          <p:pic>
            <p:nvPicPr>
              <p:cNvPr id="43" name="Imagen 39">
                <a:extLst>
                  <a:ext uri="{FF2B5EF4-FFF2-40B4-BE49-F238E27FC236}">
                    <a16:creationId xmlns:a16="http://schemas.microsoft.com/office/drawing/2014/main" id="{BC2C9376-BF22-4510-BB7F-BEF9255B178E}"/>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2050273" y="1385409"/>
                <a:ext cx="6579102" cy="2662988"/>
              </a:xfrm>
              <a:prstGeom prst="rect">
                <a:avLst/>
              </a:prstGeom>
            </p:spPr>
          </p:pic>
          <p:sp>
            <p:nvSpPr>
              <p:cNvPr id="45" name="TextBox 3">
                <a:extLst>
                  <a:ext uri="{FF2B5EF4-FFF2-40B4-BE49-F238E27FC236}">
                    <a16:creationId xmlns:a16="http://schemas.microsoft.com/office/drawing/2014/main" id="{7B179269-5D18-48A0-BC2B-B05672AB2D40}"/>
                  </a:ext>
                </a:extLst>
              </p:cNvPr>
              <p:cNvSpPr txBox="1"/>
              <p:nvPr/>
            </p:nvSpPr>
            <p:spPr>
              <a:xfrm>
                <a:off x="4163287" y="1732709"/>
                <a:ext cx="744870" cy="115845"/>
              </a:xfrm>
              <a:prstGeom prst="rect">
                <a:avLst/>
              </a:prstGeom>
              <a:noFill/>
              <a:ln>
                <a:noFill/>
              </a:ln>
            </p:spPr>
            <p:txBody>
              <a:bodyPr wrap="square" lIns="0" tIns="0" rIns="0" bIns="0" rtlCol="0">
                <a:spAutoFit/>
              </a:bodyPr>
              <a:lstStyle/>
              <a:p>
                <a:pPr algn="ctr" defTabSz="804649">
                  <a:spcAft>
                    <a:spcPts val="1300"/>
                  </a:spcAft>
                </a:pPr>
                <a:r>
                  <a:rPr lang="en-US" sz="800" b="1" dirty="0">
                    <a:solidFill>
                      <a:srgbClr val="5C5C5B"/>
                    </a:solidFill>
                    <a:latin typeface="Lato" panose="020F0502020204030203" pitchFamily="34" charset="0"/>
                  </a:rPr>
                  <a:t>SEPTIC TANK</a:t>
                </a:r>
              </a:p>
            </p:txBody>
          </p:sp>
          <p:sp>
            <p:nvSpPr>
              <p:cNvPr id="46" name="Rectángulo 7">
                <a:extLst>
                  <a:ext uri="{FF2B5EF4-FFF2-40B4-BE49-F238E27FC236}">
                    <a16:creationId xmlns:a16="http://schemas.microsoft.com/office/drawing/2014/main" id="{1FAF6121-BB1F-4317-81B7-1A224F3141B4}"/>
                  </a:ext>
                </a:extLst>
              </p:cNvPr>
              <p:cNvSpPr/>
              <p:nvPr/>
            </p:nvSpPr>
            <p:spPr>
              <a:xfrm>
                <a:off x="2559598" y="2964380"/>
                <a:ext cx="224546" cy="280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649"/>
                <a:endParaRPr lang="es-ES" sz="800">
                  <a:solidFill>
                    <a:prstClr val="white"/>
                  </a:solidFill>
                  <a:latin typeface="Calibri"/>
                </a:endParaRPr>
              </a:p>
            </p:txBody>
          </p:sp>
          <p:sp>
            <p:nvSpPr>
              <p:cNvPr id="47" name="Rectángulo 21">
                <a:extLst>
                  <a:ext uri="{FF2B5EF4-FFF2-40B4-BE49-F238E27FC236}">
                    <a16:creationId xmlns:a16="http://schemas.microsoft.com/office/drawing/2014/main" id="{C058AD17-FE83-47DF-8320-B3B4510C2017}"/>
                  </a:ext>
                </a:extLst>
              </p:cNvPr>
              <p:cNvSpPr/>
              <p:nvPr/>
            </p:nvSpPr>
            <p:spPr>
              <a:xfrm flipH="1">
                <a:off x="5350733" y="2199256"/>
                <a:ext cx="112477" cy="167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649"/>
                <a:endParaRPr lang="es-ES" sz="800">
                  <a:solidFill>
                    <a:prstClr val="white"/>
                  </a:solidFill>
                  <a:latin typeface="Calibri"/>
                </a:endParaRPr>
              </a:p>
            </p:txBody>
          </p:sp>
          <p:sp>
            <p:nvSpPr>
              <p:cNvPr id="48" name="Rectángulo 23">
                <a:extLst>
                  <a:ext uri="{FF2B5EF4-FFF2-40B4-BE49-F238E27FC236}">
                    <a16:creationId xmlns:a16="http://schemas.microsoft.com/office/drawing/2014/main" id="{5990F81E-1D1F-4247-95E4-53531BD07853}"/>
                  </a:ext>
                </a:extLst>
              </p:cNvPr>
              <p:cNvSpPr/>
              <p:nvPr/>
            </p:nvSpPr>
            <p:spPr>
              <a:xfrm>
                <a:off x="2711998" y="3116780"/>
                <a:ext cx="224546" cy="280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649"/>
                <a:endParaRPr lang="es-ES" sz="800">
                  <a:solidFill>
                    <a:prstClr val="white"/>
                  </a:solidFill>
                  <a:latin typeface="Calibri"/>
                </a:endParaRPr>
              </a:p>
            </p:txBody>
          </p:sp>
          <p:sp>
            <p:nvSpPr>
              <p:cNvPr id="49" name="Rectángulo 24">
                <a:extLst>
                  <a:ext uri="{FF2B5EF4-FFF2-40B4-BE49-F238E27FC236}">
                    <a16:creationId xmlns:a16="http://schemas.microsoft.com/office/drawing/2014/main" id="{8F546C95-4DE2-4D2D-87ED-6510571F7DE8}"/>
                  </a:ext>
                </a:extLst>
              </p:cNvPr>
              <p:cNvSpPr/>
              <p:nvPr/>
            </p:nvSpPr>
            <p:spPr>
              <a:xfrm flipH="1">
                <a:off x="7993298" y="3123425"/>
                <a:ext cx="112477" cy="167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649"/>
                <a:endParaRPr lang="es-ES" sz="800">
                  <a:solidFill>
                    <a:prstClr val="white"/>
                  </a:solidFill>
                  <a:latin typeface="Calibri"/>
                </a:endParaRPr>
              </a:p>
            </p:txBody>
          </p:sp>
          <p:sp>
            <p:nvSpPr>
              <p:cNvPr id="50" name="Rectángulo 25">
                <a:extLst>
                  <a:ext uri="{FF2B5EF4-FFF2-40B4-BE49-F238E27FC236}">
                    <a16:creationId xmlns:a16="http://schemas.microsoft.com/office/drawing/2014/main" id="{7C6EA984-51E6-432A-93DD-428939798274}"/>
                  </a:ext>
                </a:extLst>
              </p:cNvPr>
              <p:cNvSpPr/>
              <p:nvPr/>
            </p:nvSpPr>
            <p:spPr>
              <a:xfrm flipH="1">
                <a:off x="7269588" y="1522035"/>
                <a:ext cx="112477" cy="167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649"/>
                <a:endParaRPr lang="es-ES" sz="800">
                  <a:solidFill>
                    <a:prstClr val="white"/>
                  </a:solidFill>
                  <a:latin typeface="Calibri"/>
                </a:endParaRPr>
              </a:p>
            </p:txBody>
          </p:sp>
          <p:sp>
            <p:nvSpPr>
              <p:cNvPr id="51" name="TextBox 3">
                <a:extLst>
                  <a:ext uri="{FF2B5EF4-FFF2-40B4-BE49-F238E27FC236}">
                    <a16:creationId xmlns:a16="http://schemas.microsoft.com/office/drawing/2014/main" id="{84D25E22-CD07-44DB-AF88-0975B4513202}"/>
                  </a:ext>
                </a:extLst>
              </p:cNvPr>
              <p:cNvSpPr txBox="1"/>
              <p:nvPr/>
            </p:nvSpPr>
            <p:spPr>
              <a:xfrm>
                <a:off x="2187232" y="1251557"/>
                <a:ext cx="1192489" cy="231688"/>
              </a:xfrm>
              <a:prstGeom prst="rect">
                <a:avLst/>
              </a:prstGeom>
              <a:noFill/>
              <a:ln>
                <a:noFill/>
              </a:ln>
            </p:spPr>
            <p:txBody>
              <a:bodyPr wrap="square" lIns="0" tIns="0" rIns="0" bIns="0" rtlCol="0">
                <a:spAutoFit/>
              </a:bodyPr>
              <a:lstStyle/>
              <a:p>
                <a:pPr algn="ctr" defTabSz="804649">
                  <a:spcAft>
                    <a:spcPts val="1300"/>
                  </a:spcAft>
                </a:pPr>
                <a:r>
                  <a:rPr lang="en-US" sz="800" b="1" dirty="0">
                    <a:solidFill>
                      <a:srgbClr val="5C5C5B"/>
                    </a:solidFill>
                    <a:latin typeface="Lato" panose="020F0502020204030203" pitchFamily="34" charset="0"/>
                  </a:rPr>
                  <a:t>PUMPING SANITATION WATER</a:t>
                </a:r>
              </a:p>
            </p:txBody>
          </p:sp>
          <p:sp>
            <p:nvSpPr>
              <p:cNvPr id="52" name="TextBox 3">
                <a:extLst>
                  <a:ext uri="{FF2B5EF4-FFF2-40B4-BE49-F238E27FC236}">
                    <a16:creationId xmlns:a16="http://schemas.microsoft.com/office/drawing/2014/main" id="{FCBF9B36-1113-40E0-81C8-660D9B906DEF}"/>
                  </a:ext>
                </a:extLst>
              </p:cNvPr>
              <p:cNvSpPr txBox="1"/>
              <p:nvPr/>
            </p:nvSpPr>
            <p:spPr>
              <a:xfrm>
                <a:off x="3769883" y="2732691"/>
                <a:ext cx="1236606" cy="115845"/>
              </a:xfrm>
              <a:prstGeom prst="rect">
                <a:avLst/>
              </a:prstGeom>
              <a:noFill/>
              <a:ln>
                <a:noFill/>
              </a:ln>
            </p:spPr>
            <p:txBody>
              <a:bodyPr wrap="square" lIns="0" tIns="0" rIns="0" bIns="0" rtlCol="0">
                <a:spAutoFit/>
              </a:bodyPr>
              <a:lstStyle/>
              <a:p>
                <a:pPr algn="ctr" defTabSz="804649">
                  <a:spcAft>
                    <a:spcPts val="1300"/>
                  </a:spcAft>
                </a:pPr>
                <a:r>
                  <a:rPr lang="en-US" sz="800" b="1" dirty="0">
                    <a:solidFill>
                      <a:srgbClr val="5C5C5B"/>
                    </a:solidFill>
                    <a:latin typeface="Lato" panose="020F0502020204030203" pitchFamily="34" charset="0"/>
                  </a:rPr>
                  <a:t>CONTINUOUS PUNPING</a:t>
                </a:r>
              </a:p>
            </p:txBody>
          </p:sp>
          <p:sp>
            <p:nvSpPr>
              <p:cNvPr id="53" name="TextBox 3">
                <a:extLst>
                  <a:ext uri="{FF2B5EF4-FFF2-40B4-BE49-F238E27FC236}">
                    <a16:creationId xmlns:a16="http://schemas.microsoft.com/office/drawing/2014/main" id="{A545253A-961C-4C65-9403-7A80CFAEBD13}"/>
                  </a:ext>
                </a:extLst>
              </p:cNvPr>
              <p:cNvSpPr txBox="1"/>
              <p:nvPr/>
            </p:nvSpPr>
            <p:spPr>
              <a:xfrm>
                <a:off x="5129775" y="2944798"/>
                <a:ext cx="1712038" cy="115845"/>
              </a:xfrm>
              <a:prstGeom prst="rect">
                <a:avLst/>
              </a:prstGeom>
              <a:noFill/>
              <a:ln>
                <a:noFill/>
              </a:ln>
            </p:spPr>
            <p:txBody>
              <a:bodyPr wrap="square" lIns="0" tIns="0" rIns="0" bIns="0" rtlCol="0">
                <a:spAutoFit/>
              </a:bodyPr>
              <a:lstStyle/>
              <a:p>
                <a:pPr algn="ctr" defTabSz="804649">
                  <a:spcAft>
                    <a:spcPts val="1300"/>
                  </a:spcAft>
                </a:pPr>
                <a:r>
                  <a:rPr lang="en-US" sz="800" b="1" dirty="0">
                    <a:solidFill>
                      <a:srgbClr val="5C5C5B"/>
                    </a:solidFill>
                    <a:latin typeface="Lato" panose="020F0502020204030203" pitchFamily="34" charset="0"/>
                  </a:rPr>
                  <a:t>ELECTROWETLAND</a:t>
                </a:r>
              </a:p>
            </p:txBody>
          </p:sp>
          <p:sp>
            <p:nvSpPr>
              <p:cNvPr id="54" name="TextBox 3">
                <a:extLst>
                  <a:ext uri="{FF2B5EF4-FFF2-40B4-BE49-F238E27FC236}">
                    <a16:creationId xmlns:a16="http://schemas.microsoft.com/office/drawing/2014/main" id="{1CC1E177-48E5-49C8-842C-F39812E48A90}"/>
                  </a:ext>
                </a:extLst>
              </p:cNvPr>
              <p:cNvSpPr txBox="1"/>
              <p:nvPr/>
            </p:nvSpPr>
            <p:spPr>
              <a:xfrm>
                <a:off x="7697752" y="2870779"/>
                <a:ext cx="855938" cy="231688"/>
              </a:xfrm>
              <a:prstGeom prst="rect">
                <a:avLst/>
              </a:prstGeom>
              <a:noFill/>
              <a:ln>
                <a:noFill/>
              </a:ln>
            </p:spPr>
            <p:txBody>
              <a:bodyPr wrap="square" lIns="0" tIns="0" rIns="0" bIns="0" rtlCol="0">
                <a:spAutoFit/>
              </a:bodyPr>
              <a:lstStyle/>
              <a:p>
                <a:pPr algn="ctr" defTabSz="804649">
                  <a:spcAft>
                    <a:spcPts val="1300"/>
                  </a:spcAft>
                </a:pPr>
                <a:r>
                  <a:rPr lang="en-US" sz="800" b="1" dirty="0">
                    <a:solidFill>
                      <a:srgbClr val="5C5C5B"/>
                    </a:solidFill>
                    <a:latin typeface="Lato" panose="020F0502020204030203" pitchFamily="34" charset="0"/>
                  </a:rPr>
                  <a:t>TREATED WATER TANK</a:t>
                </a:r>
              </a:p>
            </p:txBody>
          </p:sp>
          <p:sp>
            <p:nvSpPr>
              <p:cNvPr id="55" name="TextBox 3">
                <a:extLst>
                  <a:ext uri="{FF2B5EF4-FFF2-40B4-BE49-F238E27FC236}">
                    <a16:creationId xmlns:a16="http://schemas.microsoft.com/office/drawing/2014/main" id="{23FF2642-8D61-40B4-951D-6C116F79575F}"/>
                  </a:ext>
                </a:extLst>
              </p:cNvPr>
              <p:cNvSpPr txBox="1"/>
              <p:nvPr/>
            </p:nvSpPr>
            <p:spPr>
              <a:xfrm>
                <a:off x="4607192" y="3637770"/>
                <a:ext cx="1712038" cy="115845"/>
              </a:xfrm>
              <a:prstGeom prst="rect">
                <a:avLst/>
              </a:prstGeom>
              <a:noFill/>
              <a:ln>
                <a:noFill/>
              </a:ln>
            </p:spPr>
            <p:txBody>
              <a:bodyPr wrap="square" lIns="0" tIns="0" rIns="0" bIns="0" rtlCol="0">
                <a:spAutoFit/>
              </a:bodyPr>
              <a:lstStyle/>
              <a:p>
                <a:pPr algn="ctr" defTabSz="804649">
                  <a:spcAft>
                    <a:spcPts val="1300"/>
                  </a:spcAft>
                </a:pPr>
                <a:r>
                  <a:rPr lang="en-US" sz="800" b="1" dirty="0">
                    <a:solidFill>
                      <a:srgbClr val="5C5C5B"/>
                    </a:solidFill>
                    <a:latin typeface="Lato" panose="020F0502020204030203" pitchFamily="34" charset="0"/>
                  </a:rPr>
                  <a:t>TREATED WATER</a:t>
                </a:r>
              </a:p>
            </p:txBody>
          </p:sp>
        </p:grpSp>
        <p:sp>
          <p:nvSpPr>
            <p:cNvPr id="56" name="Marcador de contenido 2">
              <a:extLst>
                <a:ext uri="{FF2B5EF4-FFF2-40B4-BE49-F238E27FC236}">
                  <a16:creationId xmlns:a16="http://schemas.microsoft.com/office/drawing/2014/main" id="{10F974AF-FA2C-45C8-B49E-956344801DC5}"/>
                </a:ext>
              </a:extLst>
            </p:cNvPr>
            <p:cNvSpPr txBox="1">
              <a:spLocks/>
            </p:cNvSpPr>
            <p:nvPr/>
          </p:nvSpPr>
          <p:spPr>
            <a:xfrm>
              <a:off x="7015147" y="4802123"/>
              <a:ext cx="1621971" cy="360000"/>
            </a:xfrm>
            <a:prstGeom prst="rect">
              <a:avLst/>
            </a:prstGeom>
          </p:spPr>
          <p:txBody>
            <a:bodyPr vert="horz" lIns="91440" tIns="45720" rIns="91440" bIns="45720" rtlCol="0">
              <a:noAutofit/>
            </a:bodyPr>
            <a:lstStyle/>
            <a:p>
              <a:pPr algn="just">
                <a:spcAft>
                  <a:spcPts val="1500"/>
                </a:spcAft>
                <a:defRPr/>
              </a:pPr>
              <a:r>
                <a:rPr lang="en-US" sz="1200" spc="22" dirty="0">
                  <a:solidFill>
                    <a:srgbClr val="5C5C5B"/>
                  </a:solidFill>
                  <a:latin typeface="Arial" pitchFamily="34" charset="0"/>
                  <a:cs typeface="Arial" pitchFamily="34" charset="0"/>
                </a:rPr>
                <a:t>EW SYSTEM</a:t>
              </a:r>
            </a:p>
          </p:txBody>
        </p:sp>
      </p:grpSp>
      <p:cxnSp>
        <p:nvCxnSpPr>
          <p:cNvPr id="2" name="Straight Connector 7"/>
          <p:cNvCxnSpPr/>
          <p:nvPr/>
        </p:nvCxnSpPr>
        <p:spPr>
          <a:xfrm>
            <a:off x="3493321" y="666514"/>
            <a:ext cx="59436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6"/>
          <p:cNvSpPr txBox="1"/>
          <p:nvPr/>
        </p:nvSpPr>
        <p:spPr>
          <a:xfrm>
            <a:off x="3493321" y="265999"/>
            <a:ext cx="7045774" cy="359073"/>
          </a:xfrm>
          <a:prstGeom prst="rect">
            <a:avLst/>
          </a:prstGeom>
          <a:noFill/>
        </p:spPr>
        <p:txBody>
          <a:bodyPr wrap="square" lIns="0" tIns="0" rIns="0" bIns="0" rtlCol="0">
            <a:spAutoFit/>
          </a:bodyPr>
          <a:lstStyle/>
          <a:p>
            <a:pPr defTabSz="804649">
              <a:lnSpc>
                <a:spcPts val="2817"/>
              </a:lnSpc>
            </a:pPr>
            <a:r>
              <a:rPr lang="en-US" sz="2400" spc="76" dirty="0">
                <a:solidFill>
                  <a:srgbClr val="409B29"/>
                </a:solidFill>
                <a:latin typeface="Lato Black" panose="020F0A02020204030203" pitchFamily="34" charset="0"/>
              </a:rPr>
              <a:t>LEITAT </a:t>
            </a:r>
            <a:r>
              <a:rPr lang="en-US" sz="2400" spc="76" dirty="0">
                <a:solidFill>
                  <a:srgbClr val="5C5C5B"/>
                </a:solidFill>
                <a:latin typeface="Lato Black" panose="020F0A02020204030203" pitchFamily="34" charset="0"/>
              </a:rPr>
              <a:t>ELECTRO WETLAND</a:t>
            </a:r>
          </a:p>
        </p:txBody>
      </p:sp>
      <p:pic>
        <p:nvPicPr>
          <p:cNvPr id="13" name="Picture 2" descr="http://www.vectorlogo.es/wp-content/uploads/2017/05/logo-vector-leitat.jpg"/>
          <p:cNvPicPr>
            <a:picLocks noChangeAspect="1" noChangeArrowheads="1"/>
          </p:cNvPicPr>
          <p:nvPr/>
        </p:nvPicPr>
        <p:blipFill>
          <a:blip r:embed="rId4" cstate="email"/>
          <a:srcRect/>
          <a:stretch>
            <a:fillRect/>
          </a:stretch>
        </p:blipFill>
        <p:spPr bwMode="auto">
          <a:xfrm>
            <a:off x="9552482" y="0"/>
            <a:ext cx="1496518" cy="760136"/>
          </a:xfrm>
          <a:prstGeom prst="rect">
            <a:avLst/>
          </a:prstGeom>
          <a:noFill/>
        </p:spPr>
      </p:pic>
      <p:pic>
        <p:nvPicPr>
          <p:cNvPr id="31" name="Imagen 32" descr="C:\Users\ccorbella\AppData\Local\Microsoft\Windows\INetCache\Content.Outlook\CN1FJAWL\urban.19 (00000003).jpg"/>
          <p:cNvPicPr/>
          <p:nvPr/>
        </p:nvPicPr>
        <p:blipFill rotWithShape="1">
          <a:blip r:embed="rId5" cstate="screen">
            <a:extLst>
              <a:ext uri="{28A0092B-C50C-407E-A947-70E740481C1C}">
                <a14:useLocalDpi xmlns:a14="http://schemas.microsoft.com/office/drawing/2010/main"/>
              </a:ext>
            </a:extLst>
          </a:blip>
          <a:srcRect/>
          <a:stretch/>
        </p:blipFill>
        <p:spPr bwMode="auto">
          <a:xfrm>
            <a:off x="2748882" y="3886392"/>
            <a:ext cx="1834921" cy="995825"/>
          </a:xfrm>
          <a:prstGeom prst="rect">
            <a:avLst/>
          </a:prstGeom>
          <a:noFill/>
          <a:ln>
            <a:noFill/>
          </a:ln>
          <a:extLst>
            <a:ext uri="{53640926-AAD7-44D8-BBD7-CCE9431645EC}">
              <a14:shadowObscured xmlns:a14="http://schemas.microsoft.com/office/drawing/2010/main"/>
            </a:ext>
          </a:extLst>
        </p:spPr>
      </p:pic>
      <p:grpSp>
        <p:nvGrpSpPr>
          <p:cNvPr id="77" name="76 Grupo"/>
          <p:cNvGrpSpPr/>
          <p:nvPr/>
        </p:nvGrpSpPr>
        <p:grpSpPr>
          <a:xfrm>
            <a:off x="8546184" y="3795136"/>
            <a:ext cx="2091690" cy="489393"/>
            <a:chOff x="7403184" y="3784502"/>
            <a:chExt cx="2091690" cy="489393"/>
          </a:xfrm>
        </p:grpSpPr>
        <p:sp>
          <p:nvSpPr>
            <p:cNvPr id="30" name="Marcador de contenido 2"/>
            <p:cNvSpPr txBox="1">
              <a:spLocks/>
            </p:cNvSpPr>
            <p:nvPr/>
          </p:nvSpPr>
          <p:spPr>
            <a:xfrm>
              <a:off x="8374579" y="3845106"/>
              <a:ext cx="1120295" cy="275767"/>
            </a:xfrm>
            <a:prstGeom prst="rect">
              <a:avLst/>
            </a:prstGeom>
          </p:spPr>
          <p:txBody>
            <a:bodyPr vert="horz" lIns="91440" tIns="45720" rIns="91440" bIns="45720" rtlCol="0">
              <a:noAutofit/>
            </a:bodyPr>
            <a:lstStyle/>
            <a:p>
              <a:pPr>
                <a:defRPr/>
              </a:pPr>
              <a:r>
                <a:rPr lang="en-US" sz="1000" spc="22" dirty="0">
                  <a:solidFill>
                    <a:srgbClr val="73AED3"/>
                  </a:solidFill>
                  <a:latin typeface="Lato" panose="020F0502020204030203" pitchFamily="34" charset="0"/>
                </a:rPr>
                <a:t>Waste water </a:t>
              </a:r>
            </a:p>
            <a:p>
              <a:pPr>
                <a:defRPr/>
              </a:pPr>
              <a:r>
                <a:rPr lang="en-US" sz="1000" spc="22" dirty="0">
                  <a:solidFill>
                    <a:srgbClr val="73AED3"/>
                  </a:solidFill>
                  <a:latin typeface="Lato" panose="020F0502020204030203" pitchFamily="34" charset="0"/>
                </a:rPr>
                <a:t>quality analysis</a:t>
              </a:r>
            </a:p>
          </p:txBody>
        </p:sp>
        <p:pic>
          <p:nvPicPr>
            <p:cNvPr id="37" name="Picture 2" descr="http://aquavall.es/wp-content/uploads/2017/06/logo_top_web.png">
              <a:extLst>
                <a:ext uri="{FF2B5EF4-FFF2-40B4-BE49-F238E27FC236}">
                  <a16:creationId xmlns:a16="http://schemas.microsoft.com/office/drawing/2014/main" id="{55175572-BD62-4F51-9964-9F70923F169E}"/>
                </a:ext>
              </a:extLst>
            </p:cNvPr>
            <p:cNvPicPr>
              <a:picLocks noChangeAspect="1" noChangeArrowheads="1"/>
            </p:cNvPicPr>
            <p:nvPr/>
          </p:nvPicPr>
          <p:blipFill>
            <a:blip r:embed="rId6" cstate="email"/>
            <a:srcRect/>
            <a:stretch>
              <a:fillRect/>
            </a:stretch>
          </p:blipFill>
          <p:spPr bwMode="auto">
            <a:xfrm>
              <a:off x="7403184" y="3784502"/>
              <a:ext cx="1019569" cy="489393"/>
            </a:xfrm>
            <a:prstGeom prst="rect">
              <a:avLst/>
            </a:prstGeom>
            <a:noFill/>
          </p:spPr>
        </p:pic>
      </p:grpSp>
      <p:grpSp>
        <p:nvGrpSpPr>
          <p:cNvPr id="5" name="23 Grupo"/>
          <p:cNvGrpSpPr/>
          <p:nvPr/>
        </p:nvGrpSpPr>
        <p:grpSpPr>
          <a:xfrm>
            <a:off x="8588374" y="4246010"/>
            <a:ext cx="2219326" cy="532429"/>
            <a:chOff x="6556374" y="2378075"/>
            <a:chExt cx="2765426" cy="563847"/>
          </a:xfrm>
        </p:grpSpPr>
        <p:sp>
          <p:nvSpPr>
            <p:cNvPr id="33" name="Rectángulo 19"/>
            <p:cNvSpPr/>
            <p:nvPr/>
          </p:nvSpPr>
          <p:spPr>
            <a:xfrm>
              <a:off x="6982805" y="2438730"/>
              <a:ext cx="2338995" cy="468796"/>
            </a:xfrm>
            <a:prstGeom prst="roundRect">
              <a:avLst/>
            </a:prstGeom>
            <a:solidFill>
              <a:schemeClr val="bg1"/>
            </a:solidFill>
            <a:ln w="19050">
              <a:solidFill>
                <a:srgbClr val="588CB0"/>
              </a:solidFill>
            </a:ln>
          </p:spPr>
          <p:txBody>
            <a:bodyPr wrap="square">
              <a:spAutoFit/>
            </a:bodyPr>
            <a:lstStyle/>
            <a:p>
              <a:pPr algn="ctr" defTabSz="804649"/>
              <a:r>
                <a:rPr lang="en-US" sz="1000" dirty="0">
                  <a:solidFill>
                    <a:srgbClr val="FF3F3F"/>
                  </a:solidFill>
                  <a:latin typeface="Lato"/>
                  <a:cs typeface="Arial" pitchFamily="34" charset="0"/>
                </a:rPr>
                <a:t>Monitoring</a:t>
              </a:r>
              <a:r>
                <a:rPr lang="en-US" sz="1000" dirty="0">
                  <a:solidFill>
                    <a:prstClr val="black"/>
                  </a:solidFill>
                  <a:latin typeface="Lato"/>
                  <a:cs typeface="Arial" pitchFamily="34" charset="0"/>
                </a:rPr>
                <a:t>: </a:t>
              </a:r>
              <a:r>
                <a:rPr lang="en-US" sz="1000" dirty="0">
                  <a:solidFill>
                    <a:srgbClr val="8B8B8B"/>
                  </a:solidFill>
                  <a:latin typeface="Lato"/>
                  <a:cs typeface="Arial" pitchFamily="34" charset="0"/>
                </a:rPr>
                <a:t>Temperature and humidity (remote sensing).</a:t>
              </a:r>
              <a:endParaRPr lang="es-ES" sz="900" dirty="0">
                <a:solidFill>
                  <a:srgbClr val="8B8B8B"/>
                </a:solidFill>
                <a:latin typeface="Lato"/>
                <a:cs typeface="Arial" pitchFamily="34" charset="0"/>
              </a:endParaRPr>
            </a:p>
          </p:txBody>
        </p:sp>
        <p:pic>
          <p:nvPicPr>
            <p:cNvPr id="35" name="Picture 2" descr="http://icons.iconarchive.com/icons/graphicloads/colorful-long-shadow/72/Search-icon.png"/>
            <p:cNvPicPr>
              <a:picLocks noChangeAspect="1" noChangeArrowheads="1"/>
            </p:cNvPicPr>
            <p:nvPr/>
          </p:nvPicPr>
          <p:blipFill>
            <a:blip r:embed="rId7" cstate="screen"/>
            <a:srcRect/>
            <a:stretch>
              <a:fillRect/>
            </a:stretch>
          </p:blipFill>
          <p:spPr bwMode="auto">
            <a:xfrm>
              <a:off x="6556374" y="2378075"/>
              <a:ext cx="563847" cy="563847"/>
            </a:xfrm>
            <a:prstGeom prst="rect">
              <a:avLst/>
            </a:prstGeom>
            <a:noFill/>
          </p:spPr>
        </p:pic>
      </p:grpSp>
      <p:grpSp>
        <p:nvGrpSpPr>
          <p:cNvPr id="6" name="Grupo 6">
            <a:extLst>
              <a:ext uri="{FF2B5EF4-FFF2-40B4-BE49-F238E27FC236}">
                <a16:creationId xmlns:a16="http://schemas.microsoft.com/office/drawing/2014/main" id="{C8999656-3D8E-4AAE-826B-2FE28136E985}"/>
              </a:ext>
            </a:extLst>
          </p:cNvPr>
          <p:cNvGrpSpPr/>
          <p:nvPr/>
        </p:nvGrpSpPr>
        <p:grpSpPr>
          <a:xfrm>
            <a:off x="1368765" y="4909436"/>
            <a:ext cx="4142232" cy="1933956"/>
            <a:chOff x="-4372" y="4923553"/>
            <a:chExt cx="4142232" cy="1933956"/>
          </a:xfrm>
        </p:grpSpPr>
        <p:pic>
          <p:nvPicPr>
            <p:cNvPr id="39" name="Imagen 42">
              <a:extLst>
                <a:ext uri="{FF2B5EF4-FFF2-40B4-BE49-F238E27FC236}">
                  <a16:creationId xmlns:a16="http://schemas.microsoft.com/office/drawing/2014/main" id="{128E94EF-C732-49AE-A30B-F610D0DA4E7C}"/>
                </a:ext>
              </a:extLst>
            </p:cNvPr>
            <p:cNvPicPr>
              <a:picLocks noChangeAspect="1"/>
            </p:cNvPicPr>
            <p:nvPr/>
          </p:nvPicPr>
          <p:blipFill>
            <a:blip r:embed="rId8" cstate="screen"/>
            <a:stretch>
              <a:fillRect/>
            </a:stretch>
          </p:blipFill>
          <p:spPr>
            <a:xfrm>
              <a:off x="-4372" y="4923553"/>
              <a:ext cx="4142232" cy="1933956"/>
            </a:xfrm>
            <a:prstGeom prst="rect">
              <a:avLst/>
            </a:prstGeom>
          </p:spPr>
        </p:pic>
        <p:sp>
          <p:nvSpPr>
            <p:cNvPr id="40" name="Marcador de contenido 2">
              <a:extLst>
                <a:ext uri="{FF2B5EF4-FFF2-40B4-BE49-F238E27FC236}">
                  <a16:creationId xmlns:a16="http://schemas.microsoft.com/office/drawing/2014/main" id="{B7D677FB-9ACB-49E4-99FD-5DCB5B24E9E6}"/>
                </a:ext>
              </a:extLst>
            </p:cNvPr>
            <p:cNvSpPr txBox="1">
              <a:spLocks/>
            </p:cNvSpPr>
            <p:nvPr/>
          </p:nvSpPr>
          <p:spPr>
            <a:xfrm>
              <a:off x="26404" y="4977993"/>
              <a:ext cx="1621971" cy="360000"/>
            </a:xfrm>
            <a:prstGeom prst="rect">
              <a:avLst/>
            </a:prstGeom>
          </p:spPr>
          <p:txBody>
            <a:bodyPr vert="horz" lIns="91440" tIns="45720" rIns="91440" bIns="45720" rtlCol="0">
              <a:noAutofit/>
            </a:bodyPr>
            <a:lstStyle/>
            <a:p>
              <a:pPr algn="just">
                <a:spcAft>
                  <a:spcPts val="1500"/>
                </a:spcAft>
                <a:defRPr/>
              </a:pPr>
              <a:r>
                <a:rPr lang="en-US" sz="1200" spc="22" dirty="0">
                  <a:solidFill>
                    <a:srgbClr val="5C5C5B"/>
                  </a:solidFill>
                  <a:latin typeface="Arial" pitchFamily="34" charset="0"/>
                  <a:cs typeface="Arial" pitchFamily="34" charset="0"/>
                </a:rPr>
                <a:t>EW DESIGN</a:t>
              </a:r>
            </a:p>
          </p:txBody>
        </p:sp>
      </p:grpSp>
      <p:sp>
        <p:nvSpPr>
          <p:cNvPr id="8" name="Flecha: a la derecha 7">
            <a:extLst>
              <a:ext uri="{FF2B5EF4-FFF2-40B4-BE49-F238E27FC236}">
                <a16:creationId xmlns:a16="http://schemas.microsoft.com/office/drawing/2014/main" id="{7EC06D9D-D5A3-44C4-95BD-6212154EEB5F}"/>
              </a:ext>
            </a:extLst>
          </p:cNvPr>
          <p:cNvSpPr/>
          <p:nvPr/>
        </p:nvSpPr>
        <p:spPr>
          <a:xfrm flipH="1">
            <a:off x="5677433" y="5203957"/>
            <a:ext cx="592738" cy="1087987"/>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804649"/>
            <a:endParaRPr lang="es-ES" sz="1584">
              <a:solidFill>
                <a:prstClr val="black"/>
              </a:solidFill>
              <a:latin typeface="Calibri"/>
            </a:endParaRPr>
          </a:p>
        </p:txBody>
      </p:sp>
      <p:sp>
        <p:nvSpPr>
          <p:cNvPr id="57" name="Marcador de contenido 2"/>
          <p:cNvSpPr txBox="1">
            <a:spLocks/>
          </p:cNvSpPr>
          <p:nvPr/>
        </p:nvSpPr>
        <p:spPr>
          <a:xfrm>
            <a:off x="3365575" y="777396"/>
            <a:ext cx="6414473" cy="497183"/>
          </a:xfrm>
          <a:prstGeom prst="rect">
            <a:avLst/>
          </a:prstGeom>
        </p:spPr>
        <p:txBody>
          <a:bodyPr vert="horz" lIns="91440" tIns="45720" rIns="91440" bIns="45720" rtlCol="0">
            <a:noAutofit/>
          </a:bodyPr>
          <a:lstStyle/>
          <a:p>
            <a:pPr defTabSz="804649"/>
            <a:r>
              <a:rPr lang="es-ES" sz="1600" spc="-1" dirty="0">
                <a:solidFill>
                  <a:srgbClr val="44546A"/>
                </a:solidFill>
                <a:latin typeface="Lato Black"/>
              </a:rPr>
              <a:t>PUBLIC-PRIVATE COLLABORATION</a:t>
            </a:r>
          </a:p>
        </p:txBody>
      </p:sp>
      <p:grpSp>
        <p:nvGrpSpPr>
          <p:cNvPr id="10" name="Grupo 16">
            <a:extLst>
              <a:ext uri="{FF2B5EF4-FFF2-40B4-BE49-F238E27FC236}">
                <a16:creationId xmlns:a16="http://schemas.microsoft.com/office/drawing/2014/main" id="{5714D620-4A42-42F2-A070-E113F09A663E}"/>
              </a:ext>
            </a:extLst>
          </p:cNvPr>
          <p:cNvGrpSpPr/>
          <p:nvPr/>
        </p:nvGrpSpPr>
        <p:grpSpPr>
          <a:xfrm>
            <a:off x="5527009" y="1672554"/>
            <a:ext cx="2988000" cy="1810234"/>
            <a:chOff x="4043065" y="2686653"/>
            <a:chExt cx="2988000" cy="1810234"/>
          </a:xfrm>
        </p:grpSpPr>
        <p:grpSp>
          <p:nvGrpSpPr>
            <p:cNvPr id="11" name="Grupo 14">
              <a:extLst>
                <a:ext uri="{FF2B5EF4-FFF2-40B4-BE49-F238E27FC236}">
                  <a16:creationId xmlns:a16="http://schemas.microsoft.com/office/drawing/2014/main" id="{E094E851-0794-420C-995B-5B6940755C86}"/>
                </a:ext>
              </a:extLst>
            </p:cNvPr>
            <p:cNvGrpSpPr/>
            <p:nvPr/>
          </p:nvGrpSpPr>
          <p:grpSpPr>
            <a:xfrm>
              <a:off x="4158491" y="2747206"/>
              <a:ext cx="2858295" cy="1661993"/>
              <a:chOff x="3344088" y="2689423"/>
              <a:chExt cx="2858295" cy="1661993"/>
            </a:xfrm>
          </p:grpSpPr>
          <p:sp>
            <p:nvSpPr>
              <p:cNvPr id="67" name="TextBox 3">
                <a:extLst>
                  <a:ext uri="{FF2B5EF4-FFF2-40B4-BE49-F238E27FC236}">
                    <a16:creationId xmlns:a16="http://schemas.microsoft.com/office/drawing/2014/main" id="{9F377537-A40A-4771-BE91-152D5986DB8D}"/>
                  </a:ext>
                </a:extLst>
              </p:cNvPr>
              <p:cNvSpPr txBox="1"/>
              <p:nvPr/>
            </p:nvSpPr>
            <p:spPr>
              <a:xfrm>
                <a:off x="3344088" y="2689423"/>
                <a:ext cx="2858295" cy="1661993"/>
              </a:xfrm>
              <a:prstGeom prst="rect">
                <a:avLst/>
              </a:prstGeom>
              <a:noFill/>
            </p:spPr>
            <p:txBody>
              <a:bodyPr wrap="square" lIns="0" tIns="0" rIns="0" bIns="0" rtlCol="0">
                <a:spAutoFit/>
              </a:bodyPr>
              <a:lstStyle/>
              <a:p>
                <a:pPr defTabSz="804649">
                  <a:buFont typeface="Arial" pitchFamily="34" charset="0"/>
                  <a:buChar char="•"/>
                </a:pPr>
                <a:r>
                  <a:rPr lang="en-US" dirty="0">
                    <a:solidFill>
                      <a:prstClr val="black"/>
                    </a:solidFill>
                    <a:latin typeface="Arial Narrow" panose="020B0606020202030204" pitchFamily="34" charset="0"/>
                  </a:rPr>
                  <a:t> </a:t>
                </a:r>
                <a:r>
                  <a:rPr lang="en-US" sz="1600" b="1" dirty="0">
                    <a:solidFill>
                      <a:srgbClr val="409B29"/>
                    </a:solidFill>
                    <a:latin typeface="Arial Narrow" panose="020B0606020202030204" pitchFamily="34" charset="0"/>
                  </a:rPr>
                  <a:t>LEITAT: </a:t>
                </a:r>
                <a:endParaRPr lang="en-US" b="1" dirty="0">
                  <a:solidFill>
                    <a:srgbClr val="409B29"/>
                  </a:solidFill>
                  <a:latin typeface="Arial Narrow" panose="020B0606020202030204" pitchFamily="34" charset="0"/>
                </a:endParaRPr>
              </a:p>
              <a:p>
                <a:pPr marL="177800" lvl="1" defTabSz="804649">
                  <a:buFont typeface="Arial" pitchFamily="34" charset="0"/>
                  <a:buChar char="•"/>
                </a:pPr>
                <a:r>
                  <a:rPr lang="en-US" sz="1600" dirty="0">
                    <a:solidFill>
                      <a:srgbClr val="44546A"/>
                    </a:solidFill>
                    <a:latin typeface="Arial Narrow" panose="020B0606020202030204" pitchFamily="34" charset="0"/>
                  </a:rPr>
                  <a:t> </a:t>
                </a:r>
                <a:r>
                  <a:rPr lang="es-ES" sz="1400" dirty="0" err="1">
                    <a:solidFill>
                      <a:srgbClr val="44546A"/>
                    </a:solidFill>
                    <a:latin typeface="Arial Narrow" panose="020B0606020202030204" pitchFamily="34" charset="0"/>
                  </a:rPr>
                  <a:t>Design</a:t>
                </a:r>
                <a:r>
                  <a:rPr lang="es-ES" sz="1400" dirty="0">
                    <a:solidFill>
                      <a:srgbClr val="44546A"/>
                    </a:solidFill>
                    <a:latin typeface="Arial Narrow" panose="020B0606020202030204" pitchFamily="34" charset="0"/>
                  </a:rPr>
                  <a:t>, </a:t>
                </a:r>
                <a:r>
                  <a:rPr lang="es-ES" sz="1400" dirty="0" err="1">
                    <a:solidFill>
                      <a:srgbClr val="44546A"/>
                    </a:solidFill>
                    <a:latin typeface="Arial Narrow" panose="020B0606020202030204" pitchFamily="34" charset="0"/>
                  </a:rPr>
                  <a:t>Proyect</a:t>
                </a:r>
                <a:r>
                  <a:rPr lang="es-ES" sz="1400" dirty="0">
                    <a:solidFill>
                      <a:srgbClr val="44546A"/>
                    </a:solidFill>
                    <a:latin typeface="Arial Narrow" panose="020B0606020202030204" pitchFamily="34" charset="0"/>
                  </a:rPr>
                  <a:t>, </a:t>
                </a:r>
                <a:r>
                  <a:rPr lang="es-ES" sz="1400" dirty="0" err="1">
                    <a:solidFill>
                      <a:srgbClr val="44546A"/>
                    </a:solidFill>
                    <a:latin typeface="Arial Narrow" panose="020B0606020202030204" pitchFamily="34" charset="0"/>
                  </a:rPr>
                  <a:t>Construction</a:t>
                </a:r>
                <a:r>
                  <a:rPr lang="es-ES" sz="1400" dirty="0">
                    <a:solidFill>
                      <a:srgbClr val="44546A"/>
                    </a:solidFill>
                    <a:latin typeface="Arial Narrow" panose="020B0606020202030204" pitchFamily="34" charset="0"/>
                  </a:rPr>
                  <a:t>, </a:t>
                </a:r>
                <a:r>
                  <a:rPr lang="es-ES" sz="1400" dirty="0" err="1">
                    <a:solidFill>
                      <a:srgbClr val="44546A"/>
                    </a:solidFill>
                    <a:latin typeface="Arial Narrow" panose="020B0606020202030204" pitchFamily="34" charset="0"/>
                  </a:rPr>
                  <a:t>Operation</a:t>
                </a:r>
                <a:r>
                  <a:rPr lang="es-ES" sz="1400" dirty="0">
                    <a:solidFill>
                      <a:srgbClr val="44546A"/>
                    </a:solidFill>
                    <a:latin typeface="Arial Narrow" panose="020B0606020202030204" pitchFamily="34" charset="0"/>
                  </a:rPr>
                  <a:t>.</a:t>
                </a:r>
              </a:p>
              <a:p>
                <a:pPr marL="177800" lvl="1" defTabSz="804649">
                  <a:buFont typeface="Arial" pitchFamily="34" charset="0"/>
                  <a:buChar char="•"/>
                </a:pPr>
                <a:r>
                  <a:rPr lang="es-ES" sz="1400" dirty="0">
                    <a:solidFill>
                      <a:srgbClr val="44546A"/>
                    </a:solidFill>
                    <a:latin typeface="Arial Narrow" panose="020B0606020202030204" pitchFamily="34" charset="0"/>
                  </a:rPr>
                  <a:t> </a:t>
                </a:r>
                <a:r>
                  <a:rPr lang="es-ES" sz="1400" dirty="0" err="1">
                    <a:solidFill>
                      <a:srgbClr val="44546A"/>
                    </a:solidFill>
                    <a:latin typeface="Arial Narrow" panose="020B0606020202030204" pitchFamily="34" charset="0"/>
                  </a:rPr>
                  <a:t>Manteinance</a:t>
                </a:r>
                <a:r>
                  <a:rPr lang="es-ES" sz="1400" dirty="0">
                    <a:solidFill>
                      <a:srgbClr val="44546A"/>
                    </a:solidFill>
                    <a:latin typeface="Arial Narrow" panose="020B0606020202030204" pitchFamily="34" charset="0"/>
                  </a:rPr>
                  <a:t>.</a:t>
                </a:r>
              </a:p>
              <a:p>
                <a:pPr marL="1588" defTabSz="804649">
                  <a:buFont typeface="Arial" pitchFamily="34" charset="0"/>
                  <a:buChar char="•"/>
                </a:pPr>
                <a:r>
                  <a:rPr lang="en-US" dirty="0">
                    <a:solidFill>
                      <a:prstClr val="black"/>
                    </a:solidFill>
                    <a:latin typeface="Arial Narrow" panose="020B0606020202030204" pitchFamily="34" charset="0"/>
                  </a:rPr>
                  <a:t> </a:t>
                </a:r>
                <a:r>
                  <a:rPr lang="en-US" sz="1600" b="1" dirty="0">
                    <a:solidFill>
                      <a:srgbClr val="409B29"/>
                    </a:solidFill>
                    <a:latin typeface="Arial Narrow" panose="020B0606020202030204" pitchFamily="34" charset="0"/>
                  </a:rPr>
                  <a:t>Valladolid City Council:</a:t>
                </a:r>
                <a:endParaRPr lang="en-US" sz="1600" dirty="0">
                  <a:solidFill>
                    <a:srgbClr val="8B8B8B"/>
                  </a:solidFill>
                  <a:latin typeface="Arial Narrow" panose="020B0606020202030204" pitchFamily="34" charset="0"/>
                </a:endParaRPr>
              </a:p>
              <a:p>
                <a:pPr marL="177800" lvl="1" defTabSz="804649">
                  <a:buFont typeface="Arial" pitchFamily="34" charset="0"/>
                  <a:buChar char="•"/>
                </a:pPr>
                <a:r>
                  <a:rPr lang="en-US" sz="1400" dirty="0">
                    <a:solidFill>
                      <a:srgbClr val="44546A"/>
                    </a:solidFill>
                    <a:latin typeface="Arial Narrow" panose="020B0606020202030204" pitchFamily="34" charset="0"/>
                  </a:rPr>
                  <a:t> Transfer of public land.</a:t>
                </a:r>
              </a:p>
              <a:p>
                <a:pPr marL="177800" lvl="1" defTabSz="804649">
                  <a:buFont typeface="Arial" pitchFamily="34" charset="0"/>
                  <a:buChar char="•"/>
                </a:pPr>
                <a:r>
                  <a:rPr lang="en-US" sz="1400" dirty="0">
                    <a:solidFill>
                      <a:srgbClr val="44546A"/>
                    </a:solidFill>
                    <a:latin typeface="Arial Narrow" panose="020B0606020202030204" pitchFamily="34" charset="0"/>
                  </a:rPr>
                  <a:t> </a:t>
                </a:r>
                <a:r>
                  <a:rPr lang="es-ES" sz="1400" dirty="0">
                    <a:solidFill>
                      <a:srgbClr val="44546A"/>
                    </a:solidFill>
                    <a:latin typeface="Arial Narrow" panose="020B0606020202030204" pitchFamily="34" charset="0"/>
                  </a:rPr>
                  <a:t>Co-</a:t>
                </a:r>
                <a:r>
                  <a:rPr lang="es-ES" sz="1400" dirty="0" err="1">
                    <a:solidFill>
                      <a:srgbClr val="44546A"/>
                    </a:solidFill>
                    <a:latin typeface="Arial Narrow" panose="020B0606020202030204" pitchFamily="34" charset="0"/>
                  </a:rPr>
                  <a:t>manteinance</a:t>
                </a:r>
                <a:r>
                  <a:rPr lang="en-US" sz="1400" dirty="0">
                    <a:solidFill>
                      <a:srgbClr val="44546A"/>
                    </a:solidFill>
                    <a:latin typeface="Arial Narrow" panose="020B0606020202030204" pitchFamily="34" charset="0"/>
                  </a:rPr>
                  <a:t>.</a:t>
                </a:r>
              </a:p>
            </p:txBody>
          </p:sp>
          <p:pic>
            <p:nvPicPr>
              <p:cNvPr id="68" name="25 Imagen" descr="O:\Comun\05-Logos\01-Logo_Ayuntamiento Valladolid\Logotipo del Ayuntamiento\logotipo_del_ayuntamiento.jpg">
                <a:extLst>
                  <a:ext uri="{FF2B5EF4-FFF2-40B4-BE49-F238E27FC236}">
                    <a16:creationId xmlns:a16="http://schemas.microsoft.com/office/drawing/2014/main" id="{67F4A28A-62E1-44DB-9E87-25E95E58C4A7}"/>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241941" y="3362098"/>
                <a:ext cx="720000" cy="668417"/>
              </a:xfrm>
              <a:prstGeom prst="rect">
                <a:avLst/>
              </a:prstGeom>
              <a:noFill/>
              <a:ln>
                <a:noFill/>
              </a:ln>
            </p:spPr>
          </p:pic>
          <p:pic>
            <p:nvPicPr>
              <p:cNvPr id="69" name="Picture 15" descr="logo_leitat2009_gran">
                <a:extLst>
                  <a:ext uri="{FF2B5EF4-FFF2-40B4-BE49-F238E27FC236}">
                    <a16:creationId xmlns:a16="http://schemas.microsoft.com/office/drawing/2014/main" id="{382443D8-6593-4464-9C2D-20FBADD1E2C2}"/>
                  </a:ext>
                </a:extLst>
              </p:cNvPr>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689055" y="2746720"/>
                <a:ext cx="1272397" cy="226735"/>
              </a:xfrm>
              <a:prstGeom prst="rect">
                <a:avLst/>
              </a:prstGeom>
              <a:noFill/>
              <a:extLst>
                <a:ext uri="{909E8E84-426E-40DD-AFC4-6F175D3DCCD1}">
                  <a14:hiddenFill xmlns:a14="http://schemas.microsoft.com/office/drawing/2010/main">
                    <a:solidFill>
                      <a:srgbClr val="FFFFFF"/>
                    </a:solidFill>
                  </a14:hiddenFill>
                </a:ext>
              </a:extLst>
            </p:spPr>
          </p:pic>
        </p:grpSp>
        <p:sp>
          <p:nvSpPr>
            <p:cNvPr id="66" name="72 Rectángulo">
              <a:extLst>
                <a:ext uri="{FF2B5EF4-FFF2-40B4-BE49-F238E27FC236}">
                  <a16:creationId xmlns:a16="http://schemas.microsoft.com/office/drawing/2014/main" id="{F5FF1CE8-5DC1-4666-A69B-385B048FB9B1}"/>
                </a:ext>
              </a:extLst>
            </p:cNvPr>
            <p:cNvSpPr/>
            <p:nvPr/>
          </p:nvSpPr>
          <p:spPr>
            <a:xfrm>
              <a:off x="4043065" y="2686653"/>
              <a:ext cx="2988000" cy="1810234"/>
            </a:xfrm>
            <a:prstGeom prst="rect">
              <a:avLst/>
            </a:prstGeom>
            <a:no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649"/>
              <a:endParaRPr lang="es-ES" sz="1584">
                <a:solidFill>
                  <a:prstClr val="white"/>
                </a:solidFill>
                <a:latin typeface="Calibri"/>
              </a:endParaRPr>
            </a:p>
          </p:txBody>
        </p:sp>
      </p:grpSp>
      <p:grpSp>
        <p:nvGrpSpPr>
          <p:cNvPr id="14" name="64 Grupo">
            <a:extLst>
              <a:ext uri="{FF2B5EF4-FFF2-40B4-BE49-F238E27FC236}">
                <a16:creationId xmlns:a16="http://schemas.microsoft.com/office/drawing/2014/main" id="{9A8A537B-679C-4CF2-BC0C-1D74AD8F0FE5}"/>
              </a:ext>
            </a:extLst>
          </p:cNvPr>
          <p:cNvGrpSpPr/>
          <p:nvPr/>
        </p:nvGrpSpPr>
        <p:grpSpPr>
          <a:xfrm>
            <a:off x="9016080" y="1079204"/>
            <a:ext cx="1663998" cy="730628"/>
            <a:chOff x="7354736" y="4286480"/>
            <a:chExt cx="1663998" cy="730628"/>
          </a:xfrm>
        </p:grpSpPr>
        <p:grpSp>
          <p:nvGrpSpPr>
            <p:cNvPr id="15" name="62 Grupo">
              <a:extLst>
                <a:ext uri="{FF2B5EF4-FFF2-40B4-BE49-F238E27FC236}">
                  <a16:creationId xmlns:a16="http://schemas.microsoft.com/office/drawing/2014/main" id="{D4969168-AB62-4AB4-B6EE-D8E18E82C1CC}"/>
                </a:ext>
              </a:extLst>
            </p:cNvPr>
            <p:cNvGrpSpPr/>
            <p:nvPr/>
          </p:nvGrpSpPr>
          <p:grpSpPr>
            <a:xfrm>
              <a:off x="7354736" y="4286480"/>
              <a:ext cx="1663998" cy="653446"/>
              <a:chOff x="7295557" y="4286480"/>
              <a:chExt cx="1663998" cy="653446"/>
            </a:xfrm>
          </p:grpSpPr>
          <p:sp>
            <p:nvSpPr>
              <p:cNvPr id="73" name="56 Elipse">
                <a:extLst>
                  <a:ext uri="{FF2B5EF4-FFF2-40B4-BE49-F238E27FC236}">
                    <a16:creationId xmlns:a16="http://schemas.microsoft.com/office/drawing/2014/main" id="{1E5375DF-B039-407C-B3F7-01CDE9E40EAD}"/>
                  </a:ext>
                </a:extLst>
              </p:cNvPr>
              <p:cNvSpPr/>
              <p:nvPr/>
            </p:nvSpPr>
            <p:spPr>
              <a:xfrm>
                <a:off x="8311555" y="4291926"/>
                <a:ext cx="648000" cy="648000"/>
              </a:xfrm>
              <a:prstGeom prst="ellipse">
                <a:avLst/>
              </a:prstGeom>
              <a:solidFill>
                <a:srgbClr val="CCFFCC"/>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defTabSz="804649"/>
                <a:r>
                  <a:rPr lang="es-ES" sz="1400" dirty="0" err="1">
                    <a:solidFill>
                      <a:prstClr val="black"/>
                    </a:solidFill>
                    <a:latin typeface="Arial Narrow" pitchFamily="34" charset="0"/>
                  </a:rPr>
                  <a:t>agreement</a:t>
                </a:r>
                <a:endParaRPr lang="es-ES" sz="1400" dirty="0">
                  <a:solidFill>
                    <a:prstClr val="black"/>
                  </a:solidFill>
                  <a:latin typeface="Arial Narrow" pitchFamily="34" charset="0"/>
                </a:endParaRPr>
              </a:p>
            </p:txBody>
          </p:sp>
          <p:sp>
            <p:nvSpPr>
              <p:cNvPr id="74" name="57 Elipse">
                <a:extLst>
                  <a:ext uri="{FF2B5EF4-FFF2-40B4-BE49-F238E27FC236}">
                    <a16:creationId xmlns:a16="http://schemas.microsoft.com/office/drawing/2014/main" id="{A570DBEF-91FA-4BD6-B45B-11E40AE65335}"/>
                  </a:ext>
                </a:extLst>
              </p:cNvPr>
              <p:cNvSpPr/>
              <p:nvPr/>
            </p:nvSpPr>
            <p:spPr>
              <a:xfrm>
                <a:off x="7295557" y="4286480"/>
                <a:ext cx="648000" cy="648000"/>
              </a:xfrm>
              <a:prstGeom prst="ellipse">
                <a:avLst/>
              </a:prstGeom>
              <a:solidFill>
                <a:srgbClr val="CCFFCC"/>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defTabSz="804649"/>
                <a:r>
                  <a:rPr lang="es-ES" sz="1400" dirty="0" err="1">
                    <a:solidFill>
                      <a:prstClr val="black"/>
                    </a:solidFill>
                    <a:latin typeface="Arial Narrow" pitchFamily="34" charset="0"/>
                  </a:rPr>
                  <a:t>works</a:t>
                </a:r>
                <a:endParaRPr lang="es-ES" sz="1400" dirty="0">
                  <a:solidFill>
                    <a:prstClr val="black"/>
                  </a:solidFill>
                  <a:latin typeface="Arial Narrow" pitchFamily="34" charset="0"/>
                </a:endParaRPr>
              </a:p>
            </p:txBody>
          </p:sp>
        </p:grpSp>
        <p:pic>
          <p:nvPicPr>
            <p:cNvPr id="72" name="Picture 2" descr="http://icons.iconarchive.com/icons/semlabs/web-blog/48/arrow-circle-up-icon.png">
              <a:extLst>
                <a:ext uri="{FF2B5EF4-FFF2-40B4-BE49-F238E27FC236}">
                  <a16:creationId xmlns:a16="http://schemas.microsoft.com/office/drawing/2014/main" id="{F64CDC05-C810-458C-B970-B45D6FA2160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855399" y="4296383"/>
              <a:ext cx="720725" cy="720725"/>
            </a:xfrm>
            <a:prstGeom prst="rect">
              <a:avLst/>
            </a:prstGeom>
            <a:noFill/>
          </p:spPr>
        </p:pic>
      </p:grpSp>
      <p:sp>
        <p:nvSpPr>
          <p:cNvPr id="76" name="Marcador de contenido 2"/>
          <p:cNvSpPr txBox="1">
            <a:spLocks/>
          </p:cNvSpPr>
          <p:nvPr/>
        </p:nvSpPr>
        <p:spPr>
          <a:xfrm>
            <a:off x="8709403" y="751922"/>
            <a:ext cx="2243900" cy="247539"/>
          </a:xfrm>
          <a:prstGeom prst="rect">
            <a:avLst/>
          </a:prstGeom>
        </p:spPr>
        <p:txBody>
          <a:bodyPr vert="horz" lIns="91440" tIns="45720" rIns="91440" bIns="45720" rtlCol="0">
            <a:noAutofit/>
          </a:bodyPr>
          <a:lstStyle/>
          <a:p>
            <a:pPr algn="just">
              <a:spcAft>
                <a:spcPts val="1500"/>
              </a:spcAft>
              <a:defRPr/>
            </a:pPr>
            <a:r>
              <a:rPr lang="en-US" sz="1050" spc="22" dirty="0">
                <a:solidFill>
                  <a:srgbClr val="5C5C5B"/>
                </a:solidFill>
                <a:latin typeface="Arial Narrow" pitchFamily="34" charset="0"/>
              </a:rPr>
              <a:t>Partners of the European project</a:t>
            </a:r>
          </a:p>
        </p:txBody>
      </p:sp>
      <p:pic>
        <p:nvPicPr>
          <p:cNvPr id="58" name="57 Imagen" descr="ayuntamiento-valladolid-logo.jpg"/>
          <p:cNvPicPr>
            <a:picLocks noChangeAspect="1"/>
          </p:cNvPicPr>
          <p:nvPr/>
        </p:nvPicPr>
        <p:blipFill>
          <a:blip r:embed="rId12" cstate="screen"/>
          <a:srcRect/>
          <a:stretch>
            <a:fillRect/>
          </a:stretch>
        </p:blipFill>
        <p:spPr>
          <a:xfrm>
            <a:off x="8734504" y="0"/>
            <a:ext cx="740874" cy="700464"/>
          </a:xfrm>
          <a:prstGeom prst="rect">
            <a:avLst/>
          </a:prstGeom>
        </p:spPr>
      </p:pic>
      <p:grpSp>
        <p:nvGrpSpPr>
          <p:cNvPr id="75" name="74 Grupo"/>
          <p:cNvGrpSpPr/>
          <p:nvPr/>
        </p:nvGrpSpPr>
        <p:grpSpPr>
          <a:xfrm>
            <a:off x="2512048" y="1688063"/>
            <a:ext cx="2976829" cy="2003733"/>
            <a:chOff x="1065185" y="1239960"/>
            <a:chExt cx="3251634" cy="2238781"/>
          </a:xfrm>
        </p:grpSpPr>
        <p:grpSp>
          <p:nvGrpSpPr>
            <p:cNvPr id="7" name="Grupo 52">
              <a:extLst>
                <a:ext uri="{FF2B5EF4-FFF2-40B4-BE49-F238E27FC236}">
                  <a16:creationId xmlns:a16="http://schemas.microsoft.com/office/drawing/2014/main" id="{74BBB06C-09B0-48DD-AF16-0889FEC56674}"/>
                </a:ext>
              </a:extLst>
            </p:cNvPr>
            <p:cNvGrpSpPr/>
            <p:nvPr/>
          </p:nvGrpSpPr>
          <p:grpSpPr>
            <a:xfrm>
              <a:off x="1065185" y="1239960"/>
              <a:ext cx="3210758" cy="2160000"/>
              <a:chOff x="3916183" y="2064581"/>
              <a:chExt cx="2810356" cy="1890634"/>
            </a:xfrm>
          </p:grpSpPr>
          <p:pic>
            <p:nvPicPr>
              <p:cNvPr id="59" name="Imagen 53">
                <a:extLst>
                  <a:ext uri="{FF2B5EF4-FFF2-40B4-BE49-F238E27FC236}">
                    <a16:creationId xmlns:a16="http://schemas.microsoft.com/office/drawing/2014/main" id="{C00E2CEE-3BA0-4097-ACDE-53C0FA7AB6B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25636" y="2064581"/>
                <a:ext cx="2800903" cy="1890634"/>
              </a:xfrm>
              <a:prstGeom prst="rect">
                <a:avLst/>
              </a:prstGeom>
            </p:spPr>
          </p:pic>
          <p:sp>
            <p:nvSpPr>
              <p:cNvPr id="60" name="Rectángulo 54">
                <a:extLst>
                  <a:ext uri="{FF2B5EF4-FFF2-40B4-BE49-F238E27FC236}">
                    <a16:creationId xmlns:a16="http://schemas.microsoft.com/office/drawing/2014/main" id="{9E8A10EA-E36C-469A-AEDF-9984C2E17324}"/>
                  </a:ext>
                </a:extLst>
              </p:cNvPr>
              <p:cNvSpPr/>
              <p:nvPr/>
            </p:nvSpPr>
            <p:spPr>
              <a:xfrm>
                <a:off x="3916183" y="2070766"/>
                <a:ext cx="2190177" cy="722391"/>
              </a:xfrm>
              <a:prstGeom prst="rect">
                <a:avLst/>
              </a:prstGeom>
            </p:spPr>
            <p:txBody>
              <a:bodyPr wrap="square">
                <a:spAutoFit/>
              </a:bodyPr>
              <a:lstStyle/>
              <a:p>
                <a:pPr defTabSz="804649"/>
                <a:r>
                  <a:rPr lang="en-US" sz="1400" dirty="0">
                    <a:solidFill>
                      <a:prstClr val="white"/>
                    </a:solidFill>
                    <a:latin typeface="Arial Narrow" panose="020B0606020202030204" pitchFamily="34" charset="0"/>
                  </a:rPr>
                  <a:t>The City Council grants</a:t>
                </a:r>
              </a:p>
              <a:p>
                <a:pPr defTabSz="804649"/>
                <a:r>
                  <a:rPr lang="en-US" sz="1400" dirty="0">
                    <a:solidFill>
                      <a:prstClr val="white"/>
                    </a:solidFill>
                    <a:latin typeface="Arial Narrow" panose="020B0606020202030204" pitchFamily="34" charset="0"/>
                  </a:rPr>
                  <a:t> temporarily the public plot </a:t>
                </a:r>
              </a:p>
              <a:p>
                <a:pPr defTabSz="804649"/>
                <a:r>
                  <a:rPr lang="en-US" sz="1400" dirty="0">
                    <a:solidFill>
                      <a:prstClr val="white"/>
                    </a:solidFill>
                    <a:latin typeface="Arial Narrow" panose="020B0606020202030204" pitchFamily="34" charset="0"/>
                  </a:rPr>
                  <a:t>to LEITAT for the construction.</a:t>
                </a:r>
              </a:p>
            </p:txBody>
          </p:sp>
        </p:grpSp>
        <p:sp>
          <p:nvSpPr>
            <p:cNvPr id="61" name="Rectángulo 8">
              <a:extLst>
                <a:ext uri="{FF2B5EF4-FFF2-40B4-BE49-F238E27FC236}">
                  <a16:creationId xmlns:a16="http://schemas.microsoft.com/office/drawing/2014/main" id="{2DE5D810-B52E-4E86-82CA-BD0E147F8AC2}"/>
                </a:ext>
              </a:extLst>
            </p:cNvPr>
            <p:cNvSpPr/>
            <p:nvPr/>
          </p:nvSpPr>
          <p:spPr>
            <a:xfrm>
              <a:off x="1088066" y="2894145"/>
              <a:ext cx="3228753" cy="584596"/>
            </a:xfrm>
            <a:prstGeom prst="rect">
              <a:avLst/>
            </a:prstGeom>
            <a:solidFill>
              <a:srgbClr val="FFFFFF">
                <a:alpha val="50196"/>
              </a:srgbClr>
            </a:solidFill>
          </p:spPr>
          <p:txBody>
            <a:bodyPr wrap="square">
              <a:spAutoFit/>
            </a:bodyPr>
            <a:lstStyle/>
            <a:p>
              <a:pPr algn="ctr">
                <a:defRPr/>
              </a:pPr>
              <a:r>
                <a:rPr lang="en-GB" sz="1400" spc="-10" dirty="0">
                  <a:solidFill>
                    <a:srgbClr val="44546A"/>
                  </a:solidFill>
                  <a:latin typeface="Calibri"/>
                </a:rPr>
                <a:t>EW </a:t>
              </a:r>
              <a:r>
                <a:rPr lang="en-US" sz="1400" spc="-10" dirty="0">
                  <a:solidFill>
                    <a:srgbClr val="44546A"/>
                  </a:solidFill>
                  <a:latin typeface="Calibri"/>
                </a:rPr>
                <a:t>located in a sloping garden </a:t>
              </a:r>
            </a:p>
            <a:p>
              <a:pPr algn="ctr">
                <a:defRPr/>
              </a:pPr>
              <a:r>
                <a:rPr lang="en-US" sz="1400" spc="-10" dirty="0">
                  <a:solidFill>
                    <a:srgbClr val="44546A"/>
                  </a:solidFill>
                  <a:latin typeface="Calibri"/>
                </a:rPr>
                <a:t>in a municipal park</a:t>
              </a:r>
              <a:endParaRPr lang="en-GB" sz="1400" spc="-10" dirty="0">
                <a:solidFill>
                  <a:srgbClr val="44546A"/>
                </a:solidFill>
                <a:latin typeface="Calibri"/>
              </a:endParaRPr>
            </a:p>
          </p:txBody>
        </p:sp>
      </p:grpSp>
      <p:sp>
        <p:nvSpPr>
          <p:cNvPr id="64" name="Marcador de contenido 2"/>
          <p:cNvSpPr txBox="1">
            <a:spLocks/>
          </p:cNvSpPr>
          <p:nvPr/>
        </p:nvSpPr>
        <p:spPr>
          <a:xfrm>
            <a:off x="5519638" y="1350893"/>
            <a:ext cx="3268171" cy="360950"/>
          </a:xfrm>
          <a:prstGeom prst="rect">
            <a:avLst/>
          </a:prstGeom>
        </p:spPr>
        <p:txBody>
          <a:bodyPr vert="horz" lIns="91440" tIns="45720" rIns="91440" bIns="45720" rtlCol="0">
            <a:noAutofit/>
          </a:bodyPr>
          <a:lstStyle/>
          <a:p>
            <a:pPr algn="ctr">
              <a:spcAft>
                <a:spcPts val="1500"/>
              </a:spcAft>
              <a:defRPr/>
            </a:pPr>
            <a:r>
              <a:rPr lang="en-US" sz="1100" spc="300" dirty="0">
                <a:solidFill>
                  <a:srgbClr val="44546A"/>
                </a:solidFill>
                <a:latin typeface="Lato" panose="020F0502020204030203"/>
              </a:rPr>
              <a:t>COLLABORATION AGREEMENT</a:t>
            </a:r>
          </a:p>
        </p:txBody>
      </p:sp>
      <p:pic>
        <p:nvPicPr>
          <p:cNvPr id="65" name="25 Imagen" descr="O:\Comun\05-Logos\01-Logo_Ayuntamiento Valladolid\Logotipo del Ayuntamiento\logotipo_del_ayuntamiento.jpg">
            <a:extLst>
              <a:ext uri="{FF2B5EF4-FFF2-40B4-BE49-F238E27FC236}">
                <a16:creationId xmlns:a16="http://schemas.microsoft.com/office/drawing/2014/main" id="{67F4A28A-62E1-44DB-9E87-25E95E58C4A7}"/>
              </a:ext>
            </a:extLst>
          </p:cNvPr>
          <p:cNvPicPr>
            <a:picLocks noChangeAspect="1"/>
          </p:cNvPicPr>
          <p:nvPr/>
        </p:nvPicPr>
        <p:blipFill>
          <a:blip r:embed="rId14" cstate="print"/>
          <a:stretch>
            <a:fillRect/>
          </a:stretch>
        </p:blipFill>
        <p:spPr bwMode="auto">
          <a:xfrm>
            <a:off x="10517400" y="717146"/>
            <a:ext cx="425271" cy="283634"/>
          </a:xfrm>
          <a:prstGeom prst="rect">
            <a:avLst/>
          </a:prstGeom>
          <a:noFill/>
          <a:ln>
            <a:noFill/>
          </a:ln>
        </p:spPr>
      </p:pic>
      <p:sp>
        <p:nvSpPr>
          <p:cNvPr id="70" name="Rectángulo 8">
            <a:extLst>
              <a:ext uri="{FF2B5EF4-FFF2-40B4-BE49-F238E27FC236}">
                <a16:creationId xmlns:a16="http://schemas.microsoft.com/office/drawing/2014/main" id="{61E6CEEC-0C86-44AC-8788-0B3BD08A4E19}"/>
              </a:ext>
            </a:extLst>
          </p:cNvPr>
          <p:cNvSpPr/>
          <p:nvPr/>
        </p:nvSpPr>
        <p:spPr>
          <a:xfrm>
            <a:off x="8624776" y="1906833"/>
            <a:ext cx="2424225" cy="1461939"/>
          </a:xfrm>
          <a:prstGeom prst="rect">
            <a:avLst/>
          </a:prstGeom>
          <a:solidFill>
            <a:srgbClr val="FFFFFF">
              <a:alpha val="50196"/>
            </a:srgbClr>
          </a:solidFill>
        </p:spPr>
        <p:txBody>
          <a:bodyPr wrap="square">
            <a:spAutoFit/>
          </a:bodyPr>
          <a:lstStyle/>
          <a:p>
            <a:pPr>
              <a:spcAft>
                <a:spcPts val="300"/>
              </a:spcAft>
              <a:buFont typeface="Arial" pitchFamily="34" charset="0"/>
              <a:buChar char="•"/>
              <a:defRPr/>
            </a:pPr>
            <a:r>
              <a:rPr lang="en-GB" sz="1200" i="1" spc="-10" dirty="0">
                <a:solidFill>
                  <a:srgbClr val="44546A"/>
                </a:solidFill>
                <a:latin typeface="Lato"/>
              </a:rPr>
              <a:t> EW is highly technological.</a:t>
            </a:r>
          </a:p>
          <a:p>
            <a:pPr>
              <a:spcAft>
                <a:spcPts val="300"/>
              </a:spcAft>
              <a:buFont typeface="Arial" pitchFamily="34" charset="0"/>
              <a:buChar char="•"/>
              <a:defRPr/>
            </a:pPr>
            <a:r>
              <a:rPr lang="en-US" sz="1200" i="1" spc="-10" dirty="0">
                <a:solidFill>
                  <a:srgbClr val="44546A"/>
                </a:solidFill>
                <a:latin typeface="Lato"/>
              </a:rPr>
              <a:t> Real-world pilot test in an urban environment.</a:t>
            </a:r>
            <a:endParaRPr lang="en-GB" sz="1200" i="1" spc="-10" dirty="0">
              <a:solidFill>
                <a:srgbClr val="44546A"/>
              </a:solidFill>
              <a:latin typeface="Lato"/>
            </a:endParaRPr>
          </a:p>
          <a:p>
            <a:pPr>
              <a:spcAft>
                <a:spcPts val="300"/>
              </a:spcAft>
              <a:buFont typeface="Arial" pitchFamily="34" charset="0"/>
              <a:buChar char="•"/>
              <a:defRPr/>
            </a:pPr>
            <a:r>
              <a:rPr lang="en-US" sz="1200" i="1" spc="-10" dirty="0">
                <a:solidFill>
                  <a:srgbClr val="44546A"/>
                </a:solidFill>
                <a:latin typeface="Lato"/>
              </a:rPr>
              <a:t>Valladolid City Council temporarily transfer public space for the construction and operation of the EW system.</a:t>
            </a:r>
          </a:p>
        </p:txBody>
      </p:sp>
      <p:pic>
        <p:nvPicPr>
          <p:cNvPr id="62" name="Picture 2" descr="http://www.vectorlogo.es/wp-content/uploads/2017/05/logo-vector-leitat.jpg"/>
          <p:cNvPicPr>
            <a:picLocks noChangeAspect="1" noChangeArrowheads="1"/>
          </p:cNvPicPr>
          <p:nvPr/>
        </p:nvPicPr>
        <p:blipFill>
          <a:blip r:embed="rId4" cstate="email"/>
          <a:srcRect/>
          <a:stretch>
            <a:fillRect/>
          </a:stretch>
        </p:blipFill>
        <p:spPr bwMode="auto">
          <a:xfrm>
            <a:off x="1529070" y="6337991"/>
            <a:ext cx="891401" cy="452775"/>
          </a:xfrm>
          <a:prstGeom prst="rect">
            <a:avLst/>
          </a:prstGeom>
          <a:noFill/>
        </p:spPr>
      </p:pic>
    </p:spTree>
    <p:extLst>
      <p:ext uri="{BB962C8B-B14F-4D97-AF65-F5344CB8AC3E}">
        <p14:creationId xmlns:p14="http://schemas.microsoft.com/office/powerpoint/2010/main" val="1166132818"/>
      </p:ext>
    </p:extLst>
  </p:cSld>
  <p:clrMapOvr>
    <a:masterClrMapping/>
  </p:clrMapOvr>
  <p:transition spd="slow" advClick="0">
    <p:pull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stomShape 1"/>
          <p:cNvSpPr/>
          <p:nvPr/>
        </p:nvSpPr>
        <p:spPr>
          <a:xfrm>
            <a:off x="3954762" y="921214"/>
            <a:ext cx="5799581" cy="395280"/>
          </a:xfrm>
          <a:prstGeom prst="rect">
            <a:avLst/>
          </a:prstGeom>
          <a:noFill/>
          <a:ln>
            <a:noFill/>
          </a:ln>
        </p:spPr>
        <p:style>
          <a:lnRef idx="0">
            <a:scrgbClr r="0" g="0" b="0"/>
          </a:lnRef>
          <a:fillRef idx="0">
            <a:scrgbClr r="0" g="0" b="0"/>
          </a:fillRef>
          <a:effectRef idx="0">
            <a:scrgbClr r="0" g="0" b="0"/>
          </a:effectRef>
          <a:fontRef idx="minor"/>
        </p:style>
        <p:txBody>
          <a:bodyPr wrap="none" lIns="0" tIns="45000" rIns="90000" bIns="45000"/>
          <a:lstStyle/>
          <a:p>
            <a:pPr defTabSz="804649"/>
            <a:r>
              <a:rPr lang="en-GB" sz="2000" spc="-1" dirty="0">
                <a:solidFill>
                  <a:srgbClr val="44546A"/>
                </a:solidFill>
                <a:latin typeface="Lato Black"/>
              </a:rPr>
              <a:t>URBAN </a:t>
            </a:r>
            <a:r>
              <a:rPr lang="en-GB" sz="2000" spc="-1" dirty="0" err="1">
                <a:solidFill>
                  <a:srgbClr val="44546A"/>
                </a:solidFill>
                <a:latin typeface="Lato Black"/>
              </a:rPr>
              <a:t>GreenUP</a:t>
            </a:r>
            <a:r>
              <a:rPr lang="en-GB" sz="2000" spc="-1" dirty="0">
                <a:solidFill>
                  <a:srgbClr val="44546A"/>
                </a:solidFill>
                <a:latin typeface="Lato Black"/>
              </a:rPr>
              <a:t> –</a:t>
            </a:r>
          </a:p>
          <a:p>
            <a:pPr defTabSz="804649"/>
            <a:r>
              <a:rPr lang="en-GB" sz="2000" spc="-1" dirty="0">
                <a:solidFill>
                  <a:srgbClr val="44546A"/>
                </a:solidFill>
                <a:latin typeface="Lato Black"/>
              </a:rPr>
              <a:t>Success stories -  addressing NBS financing needs</a:t>
            </a:r>
            <a:endParaRPr lang="es-ES" sz="2000" spc="-1" dirty="0">
              <a:solidFill>
                <a:srgbClr val="44546A"/>
              </a:solidFill>
              <a:latin typeface="Lato Black"/>
            </a:endParaRPr>
          </a:p>
        </p:txBody>
      </p:sp>
      <p:sp>
        <p:nvSpPr>
          <p:cNvPr id="4" name="Freeform 5"/>
          <p:cNvSpPr>
            <a:spLocks/>
          </p:cNvSpPr>
          <p:nvPr/>
        </p:nvSpPr>
        <p:spPr bwMode="auto">
          <a:xfrm>
            <a:off x="3142046" y="3424589"/>
            <a:ext cx="906998" cy="2012533"/>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bg1">
              <a:lumMod val="75000"/>
            </a:schemeClr>
          </a:solidFill>
          <a:ln>
            <a:noFill/>
          </a:ln>
        </p:spPr>
        <p:txBody>
          <a:bodyPr vert="horz" wrap="square" lIns="112651" tIns="56326" rIns="112651" bIns="56326" numCol="1" anchor="t" anchorCtr="0" compatLnSpc="1">
            <a:prstTxWarp prst="textNoShape">
              <a:avLst/>
            </a:prstTxWarp>
          </a:bodyPr>
          <a:lstStyle/>
          <a:p>
            <a:pPr defTabSz="804649"/>
            <a:endParaRPr lang="en-US" sz="2000" dirty="0">
              <a:solidFill>
                <a:prstClr val="black"/>
              </a:solidFill>
              <a:latin typeface="Calibri"/>
            </a:endParaRPr>
          </a:p>
        </p:txBody>
      </p:sp>
      <p:pic>
        <p:nvPicPr>
          <p:cNvPr id="5" name="Segnaposto immagine 5" descr="liverpool.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70769" y="3425442"/>
            <a:ext cx="2879442" cy="201083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pic>
      <p:pic>
        <p:nvPicPr>
          <p:cNvPr id="6" name="Immagine 29" descr="Logo_UrbanGreenUP_ORIZZONTALE_colori.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78934" y="3424588"/>
            <a:ext cx="3496556" cy="2280446"/>
          </a:xfrm>
          <a:prstGeom prst="rect">
            <a:avLst/>
          </a:prstGeom>
        </p:spPr>
      </p:pic>
      <p:sp>
        <p:nvSpPr>
          <p:cNvPr id="11" name="CuadroTexto 10"/>
          <p:cNvSpPr txBox="1"/>
          <p:nvPr/>
        </p:nvSpPr>
        <p:spPr>
          <a:xfrm>
            <a:off x="4285020" y="2552991"/>
            <a:ext cx="5799581" cy="646331"/>
          </a:xfrm>
          <a:prstGeom prst="rect">
            <a:avLst/>
          </a:prstGeom>
          <a:noFill/>
        </p:spPr>
        <p:txBody>
          <a:bodyPr wrap="square" rtlCol="0">
            <a:spAutoFit/>
          </a:bodyPr>
          <a:lstStyle/>
          <a:p>
            <a:pPr defTabSz="804649"/>
            <a:r>
              <a:rPr lang="en-GB" sz="3600" b="1" dirty="0">
                <a:solidFill>
                  <a:prstClr val="black"/>
                </a:solidFill>
                <a:latin typeface="Calibri"/>
              </a:rPr>
              <a:t>LIVERPOOL</a:t>
            </a:r>
          </a:p>
        </p:txBody>
      </p:sp>
    </p:spTree>
    <p:extLst>
      <p:ext uri="{BB962C8B-B14F-4D97-AF65-F5344CB8AC3E}">
        <p14:creationId xmlns:p14="http://schemas.microsoft.com/office/powerpoint/2010/main" val="689540498"/>
      </p:ext>
    </p:extLst>
  </p:cSld>
  <p:clrMapOvr>
    <a:masterClrMapping/>
  </p:clrMapOvr>
  <p:transition spd="slow" advClick="0">
    <p:wipe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4060" y="1830251"/>
            <a:ext cx="6755820" cy="1815882"/>
          </a:xfrm>
          <a:prstGeom prst="rect">
            <a:avLst/>
          </a:prstGeom>
          <a:noFill/>
        </p:spPr>
        <p:txBody>
          <a:bodyPr wrap="square" rtlCol="0">
            <a:spAutoFit/>
          </a:bodyPr>
          <a:lstStyle/>
          <a:p>
            <a:pPr algn="ctr" defTabSz="804649"/>
            <a:r>
              <a:rPr lang="en-GB" sz="2800" b="1" dirty="0">
                <a:solidFill>
                  <a:srgbClr val="2A916C"/>
                </a:solidFill>
                <a:latin typeface="Calibri"/>
              </a:rPr>
              <a:t>Addressing NBS Financing Needs </a:t>
            </a:r>
          </a:p>
          <a:p>
            <a:pPr algn="ctr" defTabSz="804649"/>
            <a:r>
              <a:rPr lang="en-GB" sz="2800" b="1" dirty="0">
                <a:solidFill>
                  <a:srgbClr val="2A916C"/>
                </a:solidFill>
                <a:latin typeface="Calibri"/>
              </a:rPr>
              <a:t>Ongoing Establishment and Maintenance </a:t>
            </a:r>
          </a:p>
          <a:p>
            <a:pPr algn="ctr" defTabSz="804649"/>
            <a:endParaRPr lang="en-GB" sz="2800" b="1" dirty="0">
              <a:solidFill>
                <a:srgbClr val="2A916C"/>
              </a:solidFill>
              <a:latin typeface="Calibri"/>
            </a:endParaRPr>
          </a:p>
          <a:p>
            <a:pPr algn="ctr" defTabSz="804649"/>
            <a:r>
              <a:rPr lang="en-GB" sz="2800" b="1" dirty="0">
                <a:solidFill>
                  <a:srgbClr val="2A916C"/>
                </a:solidFill>
                <a:latin typeface="Calibri"/>
              </a:rPr>
              <a:t>Liverpool, UK </a:t>
            </a:r>
          </a:p>
        </p:txBody>
      </p:sp>
    </p:spTree>
    <p:extLst>
      <p:ext uri="{BB962C8B-B14F-4D97-AF65-F5344CB8AC3E}">
        <p14:creationId xmlns:p14="http://schemas.microsoft.com/office/powerpoint/2010/main" val="3600618025"/>
      </p:ext>
    </p:extLst>
  </p:cSld>
  <p:clrMapOvr>
    <a:masterClrMapping/>
  </p:clrMapOvr>
  <p:transition spd="slow" advClick="0" advTm="1000">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03FADA3-80BF-48EE-B3A2-CBEE6DE6F66B}"/>
              </a:ext>
            </a:extLst>
          </p:cNvPr>
          <p:cNvSpPr>
            <a:spLocks noGrp="1"/>
          </p:cNvSpPr>
          <p:nvPr>
            <p:ph type="subTitle" idx="4294967295"/>
          </p:nvPr>
        </p:nvSpPr>
        <p:spPr>
          <a:xfrm>
            <a:off x="570431" y="4393287"/>
            <a:ext cx="7966364" cy="665162"/>
          </a:xfrm>
          <a:prstGeom prst="rect">
            <a:avLst/>
          </a:prstGeom>
        </p:spPr>
        <p:txBody>
          <a:bodyPr>
            <a:normAutofit fontScale="25000" lnSpcReduction="20000"/>
          </a:bodyPr>
          <a:lstStyle/>
          <a:p>
            <a:pPr marL="0" indent="0" algn="ctr">
              <a:buNone/>
            </a:pPr>
            <a:r>
              <a:rPr lang="en-GB" sz="12800" dirty="0"/>
              <a:t>Key research insights  </a:t>
            </a:r>
          </a:p>
          <a:p>
            <a:pPr marL="0" indent="0" algn="ctr">
              <a:buNone/>
            </a:pPr>
            <a:endParaRPr lang="en-GB" dirty="0"/>
          </a:p>
          <a:p>
            <a:pPr marL="0" indent="0" algn="ctr">
              <a:buNone/>
            </a:pPr>
            <a:r>
              <a:rPr lang="en-US" sz="7200" b="1" dirty="0"/>
              <a:t>Ernesta Maciulyte</a:t>
            </a:r>
            <a:endParaRPr lang="en-GB" dirty="0"/>
          </a:p>
        </p:txBody>
      </p:sp>
      <p:pic>
        <p:nvPicPr>
          <p:cNvPr id="5" name="Picture 4">
            <a:extLst>
              <a:ext uri="{FF2B5EF4-FFF2-40B4-BE49-F238E27FC236}">
                <a16:creationId xmlns:a16="http://schemas.microsoft.com/office/drawing/2014/main" id="{E2506A34-807C-423D-B553-67249B35BB5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7788" y="197329"/>
            <a:ext cx="4456652" cy="2435139"/>
          </a:xfrm>
          <a:prstGeom prst="rect">
            <a:avLst/>
          </a:prstGeom>
        </p:spPr>
      </p:pic>
      <p:sp>
        <p:nvSpPr>
          <p:cNvPr id="10" name="Footer Placeholder 4">
            <a:extLst>
              <a:ext uri="{FF2B5EF4-FFF2-40B4-BE49-F238E27FC236}">
                <a16:creationId xmlns:a16="http://schemas.microsoft.com/office/drawing/2014/main" id="{5628F547-00DF-447D-9520-D3FA0CC5C01E}"/>
              </a:ext>
            </a:extLst>
          </p:cNvPr>
          <p:cNvSpPr txBox="1">
            <a:spLocks/>
          </p:cNvSpPr>
          <p:nvPr/>
        </p:nvSpPr>
        <p:spPr>
          <a:xfrm>
            <a:off x="1079968" y="6332434"/>
            <a:ext cx="5669717" cy="370262"/>
          </a:xfrm>
          <a:prstGeom prst="rect">
            <a:avLst/>
          </a:prstGeom>
        </p:spPr>
        <p:txBody>
          <a:bodyPr/>
          <a:lstStyle>
            <a:defPPr>
              <a:defRPr lang="en-GB"/>
            </a:defPPr>
            <a:lvl1pPr algn="ctr" rtl="0" eaLnBrk="0" fontAlgn="base" hangingPunct="0">
              <a:spcBef>
                <a:spcPct val="0"/>
              </a:spcBef>
              <a:spcAft>
                <a:spcPct val="0"/>
              </a:spcAft>
              <a:defRPr lang="en-GB" sz="1000" kern="1200" smtClean="0">
                <a:solidFill>
                  <a:schemeClr val="tx1">
                    <a:lumMod val="50000"/>
                    <a:lumOff val="50000"/>
                  </a:schemeClr>
                </a:solidFill>
                <a:effectLst/>
                <a:latin typeface="Arial Narrow" panose="020B060602020203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This project has received funding from the European Union’s Horizon 2020 research and innovation programme under Grant Agreement No. 730052  | </a:t>
            </a:r>
            <a:r>
              <a:rPr kumimoji="0" lang="en-GB"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Topic: SCC-2-2016-2017: Smart Cities and Communities Nature based solutions</a:t>
            </a:r>
            <a:endPar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1" name="Title 1">
            <a:extLst>
              <a:ext uri="{FF2B5EF4-FFF2-40B4-BE49-F238E27FC236}">
                <a16:creationId xmlns:a16="http://schemas.microsoft.com/office/drawing/2014/main" id="{D980F8CD-B4B2-4B09-9AEC-D9087E04FE20}"/>
              </a:ext>
            </a:extLst>
          </p:cNvPr>
          <p:cNvSpPr>
            <a:spLocks noGrp="1"/>
          </p:cNvSpPr>
          <p:nvPr>
            <p:ph type="ctrTitle" idx="4294967295"/>
          </p:nvPr>
        </p:nvSpPr>
        <p:spPr>
          <a:xfrm>
            <a:off x="384906" y="2974859"/>
            <a:ext cx="7966364" cy="1333801"/>
          </a:xfrm>
          <a:prstGeom prst="rect">
            <a:avLst/>
          </a:prstGeom>
        </p:spPr>
        <p:txBody>
          <a:bodyPr>
            <a:normAutofit/>
          </a:bodyPr>
          <a:lstStyle/>
          <a:p>
            <a:pPr algn="ctr"/>
            <a:r>
              <a:rPr lang="en-GB" sz="4000" b="1" dirty="0">
                <a:solidFill>
                  <a:srgbClr val="77943E"/>
                </a:solidFill>
              </a:rPr>
              <a:t>Financing and Procurement of NBS </a:t>
            </a:r>
          </a:p>
        </p:txBody>
      </p:sp>
      <p:pic>
        <p:nvPicPr>
          <p:cNvPr id="4" name="Picture 3" descr="A close up of a flower&#10;&#10;Description automatically generated">
            <a:extLst>
              <a:ext uri="{FF2B5EF4-FFF2-40B4-BE49-F238E27FC236}">
                <a16:creationId xmlns:a16="http://schemas.microsoft.com/office/drawing/2014/main" id="{C682A982-0260-4D0E-B817-DC51B88053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4906" y="6305424"/>
            <a:ext cx="642851" cy="424282"/>
          </a:xfrm>
          <a:prstGeom prst="rect">
            <a:avLst/>
          </a:prstGeom>
        </p:spPr>
      </p:pic>
      <p:pic>
        <p:nvPicPr>
          <p:cNvPr id="22" name="Picture 21" descr="A green plant in a forest&#10;&#10;Description generated with very high confidence">
            <a:extLst>
              <a:ext uri="{FF2B5EF4-FFF2-40B4-BE49-F238E27FC236}">
                <a16:creationId xmlns:a16="http://schemas.microsoft.com/office/drawing/2014/main" id="{97F04DD9-EC70-4AD8-B72C-3D7760D47FF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722320" y="-2603"/>
            <a:ext cx="3474562" cy="6860603"/>
          </a:xfrm>
          <a:prstGeom prst="rect">
            <a:avLst/>
          </a:prstGeom>
        </p:spPr>
      </p:pic>
    </p:spTree>
    <p:extLst>
      <p:ext uri="{BB962C8B-B14F-4D97-AF65-F5344CB8AC3E}">
        <p14:creationId xmlns:p14="http://schemas.microsoft.com/office/powerpoint/2010/main" val="3324140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6472" y="402337"/>
            <a:ext cx="6492240" cy="954107"/>
          </a:xfrm>
          <a:prstGeom prst="rect">
            <a:avLst/>
          </a:prstGeom>
          <a:noFill/>
        </p:spPr>
        <p:txBody>
          <a:bodyPr wrap="square" rtlCol="0">
            <a:spAutoFit/>
          </a:bodyPr>
          <a:lstStyle/>
          <a:p>
            <a:pPr algn="ctr" defTabSz="804649"/>
            <a:r>
              <a:rPr lang="en-GB" sz="2800" b="1" dirty="0">
                <a:solidFill>
                  <a:prstClr val="black"/>
                </a:solidFill>
                <a:latin typeface="Calibri"/>
              </a:rPr>
              <a:t>Third</a:t>
            </a:r>
            <a:r>
              <a:rPr lang="en-GB" sz="1584" b="1" dirty="0">
                <a:solidFill>
                  <a:prstClr val="black"/>
                </a:solidFill>
                <a:latin typeface="Calibri"/>
              </a:rPr>
              <a:t> </a:t>
            </a:r>
            <a:r>
              <a:rPr lang="en-GB" sz="2800" b="1" dirty="0">
                <a:solidFill>
                  <a:prstClr val="black"/>
                </a:solidFill>
                <a:latin typeface="Calibri"/>
              </a:rPr>
              <a:t>Party and Stakeholder </a:t>
            </a:r>
          </a:p>
          <a:p>
            <a:pPr algn="ctr" defTabSz="804649"/>
            <a:r>
              <a:rPr lang="en-GB" sz="2800" b="1" dirty="0">
                <a:solidFill>
                  <a:prstClr val="black"/>
                </a:solidFill>
                <a:latin typeface="Calibri"/>
              </a:rPr>
              <a:t>Financial Involvement</a:t>
            </a:r>
          </a:p>
        </p:txBody>
      </p:sp>
      <p:sp>
        <p:nvSpPr>
          <p:cNvPr id="3" name="TextBox 2"/>
          <p:cNvSpPr txBox="1"/>
          <p:nvPr/>
        </p:nvSpPr>
        <p:spPr>
          <a:xfrm>
            <a:off x="3172968" y="2072743"/>
            <a:ext cx="7699248" cy="2862322"/>
          </a:xfrm>
          <a:prstGeom prst="rect">
            <a:avLst/>
          </a:prstGeom>
          <a:noFill/>
        </p:spPr>
        <p:txBody>
          <a:bodyPr wrap="square" rtlCol="0">
            <a:spAutoFit/>
          </a:bodyPr>
          <a:lstStyle/>
          <a:p>
            <a:pPr defTabSz="804649"/>
            <a:r>
              <a:rPr lang="en-GB" sz="2000" dirty="0">
                <a:solidFill>
                  <a:prstClr val="black"/>
                </a:solidFill>
                <a:latin typeface="Calibri"/>
              </a:rPr>
              <a:t>Involving external organisations in the ongoing aftercare of NBS is important  for several reasons:</a:t>
            </a:r>
          </a:p>
          <a:p>
            <a:pPr defTabSz="804649"/>
            <a:endParaRPr lang="en-GB" sz="2000" dirty="0">
              <a:solidFill>
                <a:prstClr val="black"/>
              </a:solidFill>
              <a:latin typeface="Calibri"/>
            </a:endParaRPr>
          </a:p>
          <a:p>
            <a:pPr marL="342900" indent="-342900" defTabSz="804649">
              <a:buFont typeface="Arial" panose="020B0604020202020204" pitchFamily="34" charset="0"/>
              <a:buChar char="•"/>
            </a:pPr>
            <a:r>
              <a:rPr lang="en-GB" sz="2000" dirty="0">
                <a:solidFill>
                  <a:prstClr val="black"/>
                </a:solidFill>
                <a:latin typeface="Calibri"/>
              </a:rPr>
              <a:t>Removal of ongoing financial maintenance costs for poorly funded city  municipalities </a:t>
            </a:r>
          </a:p>
          <a:p>
            <a:pPr marL="342900" indent="-342900" defTabSz="804649">
              <a:buFont typeface="Arial" panose="020B0604020202020204" pitchFamily="34" charset="0"/>
              <a:buChar char="•"/>
            </a:pPr>
            <a:r>
              <a:rPr lang="en-GB" sz="2000" dirty="0">
                <a:solidFill>
                  <a:prstClr val="black"/>
                </a:solidFill>
                <a:latin typeface="Calibri"/>
              </a:rPr>
              <a:t>Encourages external host ownership and places a value on the NBS </a:t>
            </a:r>
          </a:p>
          <a:p>
            <a:pPr marL="342900" indent="-342900" defTabSz="804649">
              <a:buFont typeface="Arial" panose="020B0604020202020204" pitchFamily="34" charset="0"/>
              <a:buChar char="•"/>
            </a:pPr>
            <a:r>
              <a:rPr lang="en-GB" sz="2000" dirty="0">
                <a:solidFill>
                  <a:prstClr val="black"/>
                </a:solidFill>
                <a:latin typeface="Calibri"/>
              </a:rPr>
              <a:t>Demonstrates corporate social value; commitment to climate change action and facilitates learning for external NBS hosts</a:t>
            </a:r>
          </a:p>
          <a:p>
            <a:pPr marL="342900" indent="-342900" defTabSz="804649">
              <a:buFont typeface="Arial" panose="020B0604020202020204" pitchFamily="34" charset="0"/>
              <a:buChar char="•"/>
            </a:pPr>
            <a:r>
              <a:rPr lang="en-GB" sz="2000" dirty="0">
                <a:solidFill>
                  <a:prstClr val="black"/>
                </a:solidFill>
                <a:latin typeface="Calibri"/>
              </a:rPr>
              <a:t>Allows external organisations to also help pioneer NBS as solutions.</a:t>
            </a:r>
          </a:p>
        </p:txBody>
      </p:sp>
    </p:spTree>
    <p:extLst>
      <p:ext uri="{BB962C8B-B14F-4D97-AF65-F5344CB8AC3E}">
        <p14:creationId xmlns:p14="http://schemas.microsoft.com/office/powerpoint/2010/main" val="1075863774"/>
      </p:ext>
    </p:extLst>
  </p:cSld>
  <p:clrMapOvr>
    <a:masterClrMapping/>
  </p:clrMapOvr>
  <p:transition spd="slow" advClick="0" advTm="1000">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02998" y="192629"/>
            <a:ext cx="5129939" cy="523220"/>
          </a:xfrm>
          <a:prstGeom prst="rect">
            <a:avLst/>
          </a:prstGeom>
          <a:noFill/>
        </p:spPr>
        <p:txBody>
          <a:bodyPr wrap="square" rtlCol="0">
            <a:spAutoFit/>
          </a:bodyPr>
          <a:lstStyle/>
          <a:p>
            <a:pPr defTabSz="804649"/>
            <a:r>
              <a:rPr lang="en-GB" sz="2800" b="1" dirty="0">
                <a:solidFill>
                  <a:prstClr val="black"/>
                </a:solidFill>
                <a:latin typeface="Calibri"/>
              </a:rPr>
              <a:t>Examples from Liverpool, UK</a:t>
            </a:r>
          </a:p>
        </p:txBody>
      </p:sp>
      <p:sp>
        <p:nvSpPr>
          <p:cNvPr id="4" name="TextBox 3"/>
          <p:cNvSpPr txBox="1"/>
          <p:nvPr/>
        </p:nvSpPr>
        <p:spPr>
          <a:xfrm>
            <a:off x="3064791" y="838684"/>
            <a:ext cx="7925444" cy="2270237"/>
          </a:xfrm>
          <a:prstGeom prst="rect">
            <a:avLst/>
          </a:prstGeom>
          <a:noFill/>
        </p:spPr>
        <p:txBody>
          <a:bodyPr wrap="square" rtlCol="0">
            <a:spAutoFit/>
          </a:bodyPr>
          <a:lstStyle/>
          <a:p>
            <a:pPr defTabSz="804649"/>
            <a:r>
              <a:rPr lang="en-GB" sz="2000" b="1" dirty="0">
                <a:solidFill>
                  <a:prstClr val="black"/>
                </a:solidFill>
                <a:latin typeface="Calibri"/>
              </a:rPr>
              <a:t>Legal agreement templates</a:t>
            </a:r>
          </a:p>
          <a:p>
            <a:pPr defTabSz="804649"/>
            <a:r>
              <a:rPr lang="en-GB" dirty="0">
                <a:solidFill>
                  <a:prstClr val="black"/>
                </a:solidFill>
                <a:latin typeface="Calibri"/>
              </a:rPr>
              <a:t>Flexible template agreement developed for NBS hosts to outline ongoing risk, responsibilities, ownership and maintenance obligations after initial establishment. </a:t>
            </a:r>
          </a:p>
          <a:p>
            <a:pPr defTabSz="804649"/>
            <a:endParaRPr lang="en-GB" sz="1584" dirty="0">
              <a:solidFill>
                <a:prstClr val="black"/>
              </a:solidFill>
              <a:latin typeface="Calibri"/>
            </a:endParaRPr>
          </a:p>
          <a:p>
            <a:pPr defTabSz="804649"/>
            <a:r>
              <a:rPr lang="en-GB" sz="2000" b="1" dirty="0">
                <a:solidFill>
                  <a:prstClr val="black"/>
                </a:solidFill>
                <a:latin typeface="Calibri"/>
              </a:rPr>
              <a:t>Deliberate location of NBS on third party land/buildings</a:t>
            </a:r>
          </a:p>
          <a:p>
            <a:pPr defTabSz="804649"/>
            <a:r>
              <a:rPr lang="en-GB" dirty="0">
                <a:solidFill>
                  <a:prstClr val="black"/>
                </a:solidFill>
                <a:latin typeface="Calibri"/>
              </a:rPr>
              <a:t>Transfers financial maintenance of the NBS to the land or building owner .</a:t>
            </a:r>
          </a:p>
          <a:p>
            <a:pPr defTabSz="804649"/>
            <a:endParaRPr lang="en-GB" sz="1584" dirty="0">
              <a:solidFill>
                <a:prstClr val="black"/>
              </a:solidFill>
              <a:latin typeface="Calibri"/>
            </a:endParaRPr>
          </a:p>
          <a:p>
            <a:pPr defTabSz="804649"/>
            <a:endParaRPr lang="en-GB" sz="1584" dirty="0">
              <a:solidFill>
                <a:prstClr val="black"/>
              </a:solidFill>
              <a:latin typeface="Calibri"/>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1841497" y="3248704"/>
            <a:ext cx="2739243" cy="20544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66310" y="2703676"/>
            <a:ext cx="3394129" cy="186448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74678" y="2906298"/>
            <a:ext cx="2054433" cy="273924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8268984" y="4051081"/>
            <a:ext cx="1634250" cy="3548657"/>
          </a:xfrm>
          <a:prstGeom prst="rect">
            <a:avLst/>
          </a:prstGeom>
        </p:spPr>
      </p:pic>
      <p:sp>
        <p:nvSpPr>
          <p:cNvPr id="10" name="TextBox 9"/>
          <p:cNvSpPr txBox="1"/>
          <p:nvPr/>
        </p:nvSpPr>
        <p:spPr>
          <a:xfrm>
            <a:off x="2037575" y="5825409"/>
            <a:ext cx="2054433" cy="646331"/>
          </a:xfrm>
          <a:prstGeom prst="rect">
            <a:avLst/>
          </a:prstGeom>
          <a:noFill/>
        </p:spPr>
        <p:txBody>
          <a:bodyPr wrap="square" rtlCol="0">
            <a:spAutoFit/>
          </a:bodyPr>
          <a:lstStyle/>
          <a:p>
            <a:pPr defTabSz="804649"/>
            <a:r>
              <a:rPr lang="en-GB" dirty="0">
                <a:solidFill>
                  <a:prstClr val="black"/>
                </a:solidFill>
                <a:latin typeface="Calibri"/>
              </a:rPr>
              <a:t>Tree planting with registered providers </a:t>
            </a:r>
          </a:p>
        </p:txBody>
      </p:sp>
      <p:sp>
        <p:nvSpPr>
          <p:cNvPr id="11" name="TextBox 10"/>
          <p:cNvSpPr txBox="1"/>
          <p:nvPr/>
        </p:nvSpPr>
        <p:spPr>
          <a:xfrm>
            <a:off x="4602998" y="5825409"/>
            <a:ext cx="2126113" cy="646331"/>
          </a:xfrm>
          <a:prstGeom prst="rect">
            <a:avLst/>
          </a:prstGeom>
          <a:noFill/>
        </p:spPr>
        <p:txBody>
          <a:bodyPr wrap="square" rtlCol="0">
            <a:spAutoFit/>
          </a:bodyPr>
          <a:lstStyle/>
          <a:p>
            <a:pPr defTabSz="804649"/>
            <a:r>
              <a:rPr lang="en-GB" dirty="0">
                <a:solidFill>
                  <a:prstClr val="black"/>
                </a:solidFill>
                <a:latin typeface="Calibri"/>
              </a:rPr>
              <a:t>Pollinator roof on theatre balcony</a:t>
            </a:r>
          </a:p>
        </p:txBody>
      </p:sp>
      <p:sp>
        <p:nvSpPr>
          <p:cNvPr id="12" name="TextBox 11"/>
          <p:cNvSpPr txBox="1"/>
          <p:nvPr/>
        </p:nvSpPr>
        <p:spPr>
          <a:xfrm>
            <a:off x="7639586" y="4620163"/>
            <a:ext cx="3824782" cy="369332"/>
          </a:xfrm>
          <a:prstGeom prst="rect">
            <a:avLst/>
          </a:prstGeom>
          <a:noFill/>
        </p:spPr>
        <p:txBody>
          <a:bodyPr wrap="square" rtlCol="0">
            <a:spAutoFit/>
          </a:bodyPr>
          <a:lstStyle/>
          <a:p>
            <a:pPr defTabSz="804649"/>
            <a:r>
              <a:rPr lang="en-GB" dirty="0">
                <a:solidFill>
                  <a:prstClr val="black"/>
                </a:solidFill>
                <a:latin typeface="Calibri"/>
              </a:rPr>
              <a:t>Green walls on business premises</a:t>
            </a:r>
          </a:p>
        </p:txBody>
      </p:sp>
    </p:spTree>
    <p:extLst>
      <p:ext uri="{BB962C8B-B14F-4D97-AF65-F5344CB8AC3E}">
        <p14:creationId xmlns:p14="http://schemas.microsoft.com/office/powerpoint/2010/main" val="3426548337"/>
      </p:ext>
    </p:extLst>
  </p:cSld>
  <p:clrMapOvr>
    <a:masterClrMapping/>
  </p:clrMapOvr>
  <p:transition spd="slow" advClick="0" advTm="1000">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5445" y="203202"/>
            <a:ext cx="7840133" cy="954107"/>
          </a:xfrm>
          <a:prstGeom prst="rect">
            <a:avLst/>
          </a:prstGeom>
          <a:noFill/>
        </p:spPr>
        <p:txBody>
          <a:bodyPr wrap="square" rtlCol="0">
            <a:spAutoFit/>
          </a:bodyPr>
          <a:lstStyle/>
          <a:p>
            <a:pPr algn="ctr" defTabSz="804649"/>
            <a:r>
              <a:rPr lang="en-GB" sz="2800" b="1" dirty="0">
                <a:solidFill>
                  <a:prstClr val="black"/>
                </a:solidFill>
                <a:latin typeface="Calibri"/>
              </a:rPr>
              <a:t>Liverpool City Council</a:t>
            </a:r>
          </a:p>
          <a:p>
            <a:pPr algn="ctr" defTabSz="804649"/>
            <a:r>
              <a:rPr lang="en-GB" sz="2800" b="1" dirty="0">
                <a:solidFill>
                  <a:prstClr val="black"/>
                </a:solidFill>
                <a:latin typeface="Calibri"/>
              </a:rPr>
              <a:t>Financing NBS Maintenance</a:t>
            </a:r>
          </a:p>
        </p:txBody>
      </p:sp>
      <p:sp>
        <p:nvSpPr>
          <p:cNvPr id="4" name="TextBox 3"/>
          <p:cNvSpPr txBox="1"/>
          <p:nvPr/>
        </p:nvSpPr>
        <p:spPr>
          <a:xfrm>
            <a:off x="3327400" y="1360508"/>
            <a:ext cx="7416800" cy="5137432"/>
          </a:xfrm>
          <a:prstGeom prst="rect">
            <a:avLst/>
          </a:prstGeom>
          <a:noFill/>
        </p:spPr>
        <p:txBody>
          <a:bodyPr wrap="square" rtlCol="0">
            <a:spAutoFit/>
          </a:bodyPr>
          <a:lstStyle/>
          <a:p>
            <a:pPr defTabSz="804649"/>
            <a:r>
              <a:rPr lang="en-GB" sz="2400" dirty="0">
                <a:solidFill>
                  <a:prstClr val="black"/>
                </a:solidFill>
                <a:latin typeface="Calibri"/>
              </a:rPr>
              <a:t>Options being implemented:</a:t>
            </a:r>
          </a:p>
          <a:p>
            <a:pPr defTabSz="804649"/>
            <a:endParaRPr lang="en-GB" sz="2400" dirty="0">
              <a:solidFill>
                <a:prstClr val="black"/>
              </a:solidFill>
              <a:latin typeface="Calibri"/>
            </a:endParaRPr>
          </a:p>
          <a:p>
            <a:pPr marL="342900" indent="-342900" defTabSz="804649">
              <a:buFont typeface="Arial" panose="020B0604020202020204" pitchFamily="34" charset="0"/>
              <a:buChar char="•"/>
            </a:pPr>
            <a:r>
              <a:rPr lang="en-GB" sz="2400" dirty="0">
                <a:solidFill>
                  <a:prstClr val="black"/>
                </a:solidFill>
                <a:latin typeface="Calibri"/>
              </a:rPr>
              <a:t>Integrating NBS into key city schemes</a:t>
            </a:r>
          </a:p>
          <a:p>
            <a:pPr marL="342900" indent="-342900" defTabSz="804649">
              <a:buFont typeface="Arial" panose="020B0604020202020204" pitchFamily="34" charset="0"/>
              <a:buChar char="•"/>
            </a:pPr>
            <a:r>
              <a:rPr lang="en-GB" sz="2400" dirty="0">
                <a:solidFill>
                  <a:prstClr val="black"/>
                </a:solidFill>
                <a:latin typeface="Calibri"/>
              </a:rPr>
              <a:t>Use of short term tree establishment dowry to ensure success and continued benefits</a:t>
            </a:r>
          </a:p>
          <a:p>
            <a:pPr marL="342900" indent="-342900" defTabSz="804649">
              <a:buFont typeface="Arial" panose="020B0604020202020204" pitchFamily="34" charset="0"/>
              <a:buChar char="•"/>
            </a:pPr>
            <a:r>
              <a:rPr lang="en-GB" sz="2400" dirty="0">
                <a:solidFill>
                  <a:prstClr val="black"/>
                </a:solidFill>
                <a:latin typeface="Calibri"/>
              </a:rPr>
              <a:t>Business case studies on NBS implementation: 	Maintenance on </a:t>
            </a:r>
            <a:r>
              <a:rPr lang="en-GB" sz="2400" dirty="0" err="1">
                <a:solidFill>
                  <a:prstClr val="black"/>
                </a:solidFill>
                <a:latin typeface="Calibri"/>
              </a:rPr>
              <a:t>SuDs</a:t>
            </a:r>
            <a:r>
              <a:rPr lang="en-GB" sz="2400" dirty="0">
                <a:solidFill>
                  <a:prstClr val="black"/>
                </a:solidFill>
                <a:latin typeface="Calibri"/>
              </a:rPr>
              <a:t> ponds is less than annual 	flood clear up costs</a:t>
            </a:r>
          </a:p>
          <a:p>
            <a:pPr defTabSz="804649"/>
            <a:r>
              <a:rPr lang="en-GB" sz="2400" dirty="0">
                <a:solidFill>
                  <a:prstClr val="black"/>
                </a:solidFill>
                <a:latin typeface="Calibri"/>
              </a:rPr>
              <a:t>	Changes in land management from amenity grass to 	pollinator planting has reduced cuts</a:t>
            </a:r>
          </a:p>
          <a:p>
            <a:pPr marL="342900" indent="-342900" defTabSz="804649">
              <a:buFont typeface="Arial" panose="020B0604020202020204" pitchFamily="34" charset="0"/>
              <a:buChar char="•"/>
            </a:pPr>
            <a:r>
              <a:rPr lang="en-GB" sz="2400" dirty="0">
                <a:solidFill>
                  <a:prstClr val="black"/>
                </a:solidFill>
                <a:latin typeface="Calibri"/>
              </a:rPr>
              <a:t>Active community engagement in design and ongoing aftercare and adoption of sites (pollinator planting and trees in containers </a:t>
            </a:r>
            <a:r>
              <a:rPr lang="en-GB" sz="2400" dirty="0" err="1">
                <a:solidFill>
                  <a:prstClr val="black"/>
                </a:solidFill>
                <a:latin typeface="Calibri"/>
              </a:rPr>
              <a:t>etc</a:t>
            </a:r>
            <a:r>
              <a:rPr lang="en-GB" sz="2400" dirty="0">
                <a:solidFill>
                  <a:prstClr val="black"/>
                </a:solidFill>
                <a:latin typeface="Calibri"/>
              </a:rPr>
              <a:t>).</a:t>
            </a:r>
            <a:endParaRPr lang="en-GB" sz="1584" dirty="0">
              <a:solidFill>
                <a:prstClr val="black"/>
              </a:solidFill>
              <a:latin typeface="Calibri"/>
            </a:endParaRPr>
          </a:p>
          <a:p>
            <a:pPr defTabSz="804649"/>
            <a:endParaRPr lang="en-GB" sz="1584" dirty="0">
              <a:solidFill>
                <a:prstClr val="black"/>
              </a:solidFill>
              <a:latin typeface="Calibri"/>
            </a:endParaRPr>
          </a:p>
        </p:txBody>
      </p:sp>
    </p:spTree>
    <p:extLst>
      <p:ext uri="{BB962C8B-B14F-4D97-AF65-F5344CB8AC3E}">
        <p14:creationId xmlns:p14="http://schemas.microsoft.com/office/powerpoint/2010/main" val="3037537411"/>
      </p:ext>
    </p:extLst>
  </p:cSld>
  <p:clrMapOvr>
    <a:masterClrMapping/>
  </p:clrMapOvr>
  <p:transition spd="slow" advClick="0" advTm="1000">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D64E31-D058-4626-802C-14FE4999E6B0}"/>
              </a:ext>
            </a:extLst>
          </p:cNvPr>
          <p:cNvPicPr>
            <a:picLocks noChangeAspect="1"/>
          </p:cNvPicPr>
          <p:nvPr/>
        </p:nvPicPr>
        <p:blipFill>
          <a:blip r:embed="rId2"/>
          <a:stretch>
            <a:fillRect/>
          </a:stretch>
        </p:blipFill>
        <p:spPr>
          <a:xfrm>
            <a:off x="4230462" y="392024"/>
            <a:ext cx="3731075" cy="1920406"/>
          </a:xfrm>
          <a:prstGeom prst="rect">
            <a:avLst/>
          </a:prstGeom>
        </p:spPr>
      </p:pic>
      <p:cxnSp>
        <p:nvCxnSpPr>
          <p:cNvPr id="7" name="Straight Connector 6">
            <a:extLst>
              <a:ext uri="{FF2B5EF4-FFF2-40B4-BE49-F238E27FC236}">
                <a16:creationId xmlns:a16="http://schemas.microsoft.com/office/drawing/2014/main" id="{D09A2B69-E41F-4890-9B75-2FA5C4A3C5DB}"/>
              </a:ext>
            </a:extLst>
          </p:cNvPr>
          <p:cNvCxnSpPr>
            <a:cxnSpLocks/>
          </p:cNvCxnSpPr>
          <p:nvPr/>
        </p:nvCxnSpPr>
        <p:spPr>
          <a:xfrm>
            <a:off x="1627322" y="2312430"/>
            <a:ext cx="8260597" cy="0"/>
          </a:xfrm>
          <a:prstGeom prst="line">
            <a:avLst/>
          </a:prstGeom>
          <a:ln w="28575">
            <a:solidFill>
              <a:srgbClr val="189BC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601AB8C2-C127-4788-9992-6C9EED0F2A6A}"/>
              </a:ext>
            </a:extLst>
          </p:cNvPr>
          <p:cNvSpPr txBox="1">
            <a:spLocks/>
          </p:cNvSpPr>
          <p:nvPr/>
        </p:nvSpPr>
        <p:spPr>
          <a:xfrm>
            <a:off x="1801678" y="3966708"/>
            <a:ext cx="7772400" cy="147002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6B6D6C"/>
                </a:solidFill>
                <a:latin typeface="Corbel" panose="020B0503020204020204" pitchFamily="34" charset="0"/>
              </a:rPr>
              <a:t>Manchester</a:t>
            </a:r>
          </a:p>
          <a:p>
            <a:pPr algn="ctr"/>
            <a:endParaRPr lang="en-US" sz="3600" b="1" dirty="0">
              <a:solidFill>
                <a:srgbClr val="6B6D6C"/>
              </a:solidFill>
              <a:latin typeface="Corbel" panose="020B0503020204020204" pitchFamily="34" charset="0"/>
            </a:endParaRPr>
          </a:p>
          <a:p>
            <a:pPr algn="ctr"/>
            <a:r>
              <a:rPr lang="en-US" sz="3600" b="1" dirty="0">
                <a:solidFill>
                  <a:srgbClr val="6B6D6C"/>
                </a:solidFill>
                <a:latin typeface="Corbel" panose="020B0503020204020204" pitchFamily="34" charset="0"/>
              </a:rPr>
              <a:t>Scaling up and scaling down NBS</a:t>
            </a:r>
          </a:p>
        </p:txBody>
      </p:sp>
      <p:sp>
        <p:nvSpPr>
          <p:cNvPr id="11" name="Rounded Rectangle 5">
            <a:extLst>
              <a:ext uri="{FF2B5EF4-FFF2-40B4-BE49-F238E27FC236}">
                <a16:creationId xmlns:a16="http://schemas.microsoft.com/office/drawing/2014/main" id="{59532C59-BE97-48B4-B108-949E2100EF64}"/>
              </a:ext>
            </a:extLst>
          </p:cNvPr>
          <p:cNvSpPr/>
          <p:nvPr/>
        </p:nvSpPr>
        <p:spPr>
          <a:xfrm>
            <a:off x="1162373" y="2377569"/>
            <a:ext cx="9190495" cy="762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69B344"/>
                </a:solidFill>
                <a:latin typeface="Corbel" panose="020B0503020204020204" pitchFamily="34" charset="0"/>
                <a:ea typeface="Ebrima" panose="02000000000000000000" pitchFamily="2" charset="0"/>
                <a:cs typeface="Shruti" panose="020B0502040204020203" pitchFamily="34" charset="0"/>
              </a:rPr>
              <a:t>Green </a:t>
            </a:r>
            <a:r>
              <a:rPr lang="fr-BE" b="1" dirty="0" err="1">
                <a:solidFill>
                  <a:srgbClr val="69B344"/>
                </a:solidFill>
                <a:latin typeface="Corbel" panose="020B0503020204020204" pitchFamily="34" charset="0"/>
                <a:ea typeface="Ebrima" panose="02000000000000000000" pitchFamily="2" charset="0"/>
                <a:cs typeface="Shruti" panose="020B0502040204020203" pitchFamily="34" charset="0"/>
              </a:rPr>
              <a:t>cities</a:t>
            </a:r>
            <a:r>
              <a:rPr lang="fr-BE" b="1" dirty="0">
                <a:solidFill>
                  <a:srgbClr val="69B344"/>
                </a:solidFill>
                <a:latin typeface="Corbel" panose="020B0503020204020204" pitchFamily="34" charset="0"/>
                <a:ea typeface="Ebrima" panose="02000000000000000000" pitchFamily="2" charset="0"/>
                <a:cs typeface="Shruti" panose="020B0502040204020203" pitchFamily="34" charset="0"/>
              </a:rPr>
              <a:t> for </a:t>
            </a:r>
            <a:r>
              <a:rPr lang="fr-BE" b="1" dirty="0" err="1">
                <a:solidFill>
                  <a:srgbClr val="69B344"/>
                </a:solidFill>
                <a:latin typeface="Corbel" panose="020B0503020204020204" pitchFamily="34" charset="0"/>
                <a:ea typeface="Ebrima" panose="02000000000000000000" pitchFamily="2" charset="0"/>
                <a:cs typeface="Shruti" panose="020B0502040204020203" pitchFamily="34" charset="0"/>
              </a:rPr>
              <a:t>climate</a:t>
            </a:r>
            <a:r>
              <a:rPr lang="fr-BE" b="1" dirty="0">
                <a:solidFill>
                  <a:srgbClr val="69B344"/>
                </a:solidFill>
                <a:latin typeface="Corbel" panose="020B0503020204020204" pitchFamily="34" charset="0"/>
                <a:ea typeface="Ebrima" panose="02000000000000000000" pitchFamily="2" charset="0"/>
                <a:cs typeface="Shruti" panose="020B0502040204020203" pitchFamily="34" charset="0"/>
              </a:rPr>
              <a:t> and water </a:t>
            </a:r>
            <a:r>
              <a:rPr lang="fr-BE" b="1" dirty="0" err="1">
                <a:solidFill>
                  <a:srgbClr val="69B344"/>
                </a:solidFill>
                <a:latin typeface="Corbel" panose="020B0503020204020204" pitchFamily="34" charset="0"/>
                <a:ea typeface="Ebrima" panose="02000000000000000000" pitchFamily="2" charset="0"/>
                <a:cs typeface="Shruti" panose="020B0502040204020203" pitchFamily="34" charset="0"/>
              </a:rPr>
              <a:t>resilience</a:t>
            </a:r>
            <a:r>
              <a:rPr lang="fr-BE" b="1" dirty="0">
                <a:solidFill>
                  <a:srgbClr val="69B344"/>
                </a:solidFill>
                <a:latin typeface="Corbel" panose="020B0503020204020204" pitchFamily="34" charset="0"/>
                <a:ea typeface="Ebrima" panose="02000000000000000000" pitchFamily="2" charset="0"/>
                <a:cs typeface="Shruti" panose="020B0502040204020203" pitchFamily="34" charset="0"/>
              </a:rPr>
              <a:t>, </a:t>
            </a:r>
            <a:r>
              <a:rPr lang="fr-BE" b="1" dirty="0" err="1">
                <a:solidFill>
                  <a:srgbClr val="69B344"/>
                </a:solidFill>
                <a:latin typeface="Corbel" panose="020B0503020204020204" pitchFamily="34" charset="0"/>
                <a:ea typeface="Ebrima" panose="02000000000000000000" pitchFamily="2" charset="0"/>
                <a:cs typeface="Shruti" panose="020B0502040204020203" pitchFamily="34" charset="0"/>
              </a:rPr>
              <a:t>sustainable</a:t>
            </a:r>
            <a:r>
              <a:rPr lang="fr-BE" b="1" dirty="0">
                <a:solidFill>
                  <a:srgbClr val="69B344"/>
                </a:solidFill>
                <a:latin typeface="Corbel" panose="020B0503020204020204" pitchFamily="34" charset="0"/>
                <a:ea typeface="Ebrima" panose="02000000000000000000" pitchFamily="2" charset="0"/>
                <a:cs typeface="Shruti" panose="020B0502040204020203" pitchFamily="34" charset="0"/>
              </a:rPr>
              <a:t> </a:t>
            </a:r>
            <a:r>
              <a:rPr lang="fr-BE" b="1" dirty="0" err="1">
                <a:solidFill>
                  <a:srgbClr val="69B344"/>
                </a:solidFill>
                <a:latin typeface="Corbel" panose="020B0503020204020204" pitchFamily="34" charset="0"/>
                <a:ea typeface="Ebrima" panose="02000000000000000000" pitchFamily="2" charset="0"/>
                <a:cs typeface="Shruti" panose="020B0502040204020203" pitchFamily="34" charset="0"/>
              </a:rPr>
              <a:t>economic</a:t>
            </a:r>
            <a:r>
              <a:rPr lang="fr-BE" b="1" dirty="0">
                <a:solidFill>
                  <a:srgbClr val="69B344"/>
                </a:solidFill>
                <a:latin typeface="Corbel" panose="020B0503020204020204" pitchFamily="34" charset="0"/>
                <a:ea typeface="Ebrima" panose="02000000000000000000" pitchFamily="2" charset="0"/>
                <a:cs typeface="Shruti" panose="020B0502040204020203" pitchFamily="34" charset="0"/>
              </a:rPr>
              <a:t> </a:t>
            </a:r>
            <a:r>
              <a:rPr lang="fr-BE" b="1" dirty="0" err="1">
                <a:solidFill>
                  <a:srgbClr val="69B344"/>
                </a:solidFill>
                <a:latin typeface="Corbel" panose="020B0503020204020204" pitchFamily="34" charset="0"/>
                <a:ea typeface="Ebrima" panose="02000000000000000000" pitchFamily="2" charset="0"/>
                <a:cs typeface="Shruti" panose="020B0502040204020203" pitchFamily="34" charset="0"/>
              </a:rPr>
              <a:t>growth</a:t>
            </a:r>
            <a:r>
              <a:rPr lang="fr-BE" b="1" dirty="0">
                <a:solidFill>
                  <a:srgbClr val="69B344"/>
                </a:solidFill>
                <a:latin typeface="Corbel" panose="020B0503020204020204" pitchFamily="34" charset="0"/>
                <a:ea typeface="Ebrima" panose="02000000000000000000" pitchFamily="2" charset="0"/>
                <a:cs typeface="Shruti" panose="020B0502040204020203" pitchFamily="34" charset="0"/>
              </a:rPr>
              <a:t>, </a:t>
            </a:r>
            <a:r>
              <a:rPr lang="fr-BE" b="1" dirty="0" err="1">
                <a:solidFill>
                  <a:srgbClr val="69B344"/>
                </a:solidFill>
                <a:latin typeface="Corbel" panose="020B0503020204020204" pitchFamily="34" charset="0"/>
                <a:ea typeface="Ebrima" panose="02000000000000000000" pitchFamily="2" charset="0"/>
                <a:cs typeface="Shruti" panose="020B0502040204020203" pitchFamily="34" charset="0"/>
              </a:rPr>
              <a:t>healthy</a:t>
            </a:r>
            <a:r>
              <a:rPr lang="fr-BE" b="1" dirty="0">
                <a:solidFill>
                  <a:srgbClr val="69B344"/>
                </a:solidFill>
                <a:latin typeface="Corbel" panose="020B0503020204020204" pitchFamily="34" charset="0"/>
                <a:ea typeface="Ebrima" panose="02000000000000000000" pitchFamily="2" charset="0"/>
                <a:cs typeface="Shruti" panose="020B0502040204020203" pitchFamily="34" charset="0"/>
              </a:rPr>
              <a:t> </a:t>
            </a:r>
            <a:r>
              <a:rPr lang="fr-BE" b="1" dirty="0" err="1">
                <a:solidFill>
                  <a:srgbClr val="69B344"/>
                </a:solidFill>
                <a:latin typeface="Corbel" panose="020B0503020204020204" pitchFamily="34" charset="0"/>
                <a:ea typeface="Ebrima" panose="02000000000000000000" pitchFamily="2" charset="0"/>
                <a:cs typeface="Shruti" panose="020B0502040204020203" pitchFamily="34" charset="0"/>
              </a:rPr>
              <a:t>citizens</a:t>
            </a:r>
            <a:r>
              <a:rPr lang="fr-BE" b="1" dirty="0">
                <a:solidFill>
                  <a:srgbClr val="69B344"/>
                </a:solidFill>
                <a:latin typeface="Corbel" panose="020B0503020204020204" pitchFamily="34" charset="0"/>
                <a:ea typeface="Ebrima" panose="02000000000000000000" pitchFamily="2" charset="0"/>
                <a:cs typeface="Shruti" panose="020B0502040204020203" pitchFamily="34" charset="0"/>
              </a:rPr>
              <a:t> and </a:t>
            </a:r>
            <a:r>
              <a:rPr lang="fr-BE" b="1" dirty="0" err="1">
                <a:solidFill>
                  <a:srgbClr val="69B344"/>
                </a:solidFill>
                <a:latin typeface="Corbel" panose="020B0503020204020204" pitchFamily="34" charset="0"/>
                <a:ea typeface="Ebrima" panose="02000000000000000000" pitchFamily="2" charset="0"/>
                <a:cs typeface="Shruti" panose="020B0502040204020203" pitchFamily="34" charset="0"/>
              </a:rPr>
              <a:t>environments</a:t>
            </a:r>
            <a:endParaRPr lang="fr-BE" b="1" dirty="0">
              <a:solidFill>
                <a:srgbClr val="69B344"/>
              </a:solidFill>
              <a:latin typeface="Corbel" panose="020B0503020204020204" pitchFamily="34" charset="0"/>
              <a:ea typeface="Ebrima" panose="02000000000000000000" pitchFamily="2" charset="0"/>
              <a:cs typeface="Shruti" panose="020B0502040204020203" pitchFamily="34" charset="0"/>
            </a:endParaRPr>
          </a:p>
        </p:txBody>
      </p:sp>
      <p:cxnSp>
        <p:nvCxnSpPr>
          <p:cNvPr id="14" name="Straight Connector 13">
            <a:extLst>
              <a:ext uri="{FF2B5EF4-FFF2-40B4-BE49-F238E27FC236}">
                <a16:creationId xmlns:a16="http://schemas.microsoft.com/office/drawing/2014/main" id="{45863798-5B13-4802-BF79-088C169EAD99}"/>
              </a:ext>
            </a:extLst>
          </p:cNvPr>
          <p:cNvCxnSpPr>
            <a:cxnSpLocks/>
          </p:cNvCxnSpPr>
          <p:nvPr/>
        </p:nvCxnSpPr>
        <p:spPr>
          <a:xfrm>
            <a:off x="1627322" y="3301739"/>
            <a:ext cx="8260597" cy="0"/>
          </a:xfrm>
          <a:prstGeom prst="line">
            <a:avLst/>
          </a:prstGeom>
          <a:ln w="28575">
            <a:solidFill>
              <a:srgbClr val="189B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539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638B7B-37DB-43B7-BCD8-5CC62795C6E0}"/>
              </a:ext>
            </a:extLst>
          </p:cNvPr>
          <p:cNvSpPr>
            <a:spLocks noGrp="1"/>
          </p:cNvSpPr>
          <p:nvPr>
            <p:ph type="title"/>
          </p:nvPr>
        </p:nvSpPr>
        <p:spPr>
          <a:xfrm>
            <a:off x="619933" y="274639"/>
            <a:ext cx="6716290" cy="1039155"/>
          </a:xfrm>
        </p:spPr>
        <p:txBody>
          <a:bodyPr>
            <a:normAutofit/>
          </a:bodyPr>
          <a:lstStyle/>
          <a:p>
            <a:r>
              <a:rPr lang="en-GB" dirty="0"/>
              <a:t>Manchester</a:t>
            </a:r>
          </a:p>
        </p:txBody>
      </p:sp>
      <p:pic>
        <p:nvPicPr>
          <p:cNvPr id="6" name="Picture 5">
            <a:extLst>
              <a:ext uri="{FF2B5EF4-FFF2-40B4-BE49-F238E27FC236}">
                <a16:creationId xmlns:a16="http://schemas.microsoft.com/office/drawing/2014/main" id="{B90662ED-6908-4FC9-AD5C-71F95F7B3E8B}"/>
              </a:ext>
            </a:extLst>
          </p:cNvPr>
          <p:cNvPicPr>
            <a:picLocks noChangeAspect="1"/>
          </p:cNvPicPr>
          <p:nvPr/>
        </p:nvPicPr>
        <p:blipFill>
          <a:blip r:embed="rId3"/>
          <a:stretch>
            <a:fillRect/>
          </a:stretch>
        </p:blipFill>
        <p:spPr>
          <a:xfrm>
            <a:off x="1359824" y="2482452"/>
            <a:ext cx="3878508" cy="2223209"/>
          </a:xfrm>
          <a:prstGeom prst="rect">
            <a:avLst/>
          </a:prstGeom>
        </p:spPr>
      </p:pic>
      <p:sp>
        <p:nvSpPr>
          <p:cNvPr id="7" name="Text Placeholder 6">
            <a:extLst>
              <a:ext uri="{FF2B5EF4-FFF2-40B4-BE49-F238E27FC236}">
                <a16:creationId xmlns:a16="http://schemas.microsoft.com/office/drawing/2014/main" id="{D1AE4A2D-7CE5-4111-B77D-899C5CE15425}"/>
              </a:ext>
            </a:extLst>
          </p:cNvPr>
          <p:cNvSpPr txBox="1">
            <a:spLocks noGrp="1"/>
          </p:cNvSpPr>
          <p:nvPr>
            <p:ph type="body" idx="1"/>
          </p:nvPr>
        </p:nvSpPr>
        <p:spPr>
          <a:xfrm>
            <a:off x="1020305" y="1600200"/>
            <a:ext cx="3878508" cy="882252"/>
          </a:xfrm>
          <a:prstGeom prst="rect">
            <a:avLst/>
          </a:prstGeom>
          <a:noFill/>
        </p:spPr>
        <p:txBody>
          <a:bodyPr wrap="square" rtlCol="0">
            <a:spAutoFit/>
          </a:bodyPr>
          <a:lstStyle/>
          <a:p>
            <a:pPr marL="88900" indent="0" algn="ctr">
              <a:buNone/>
            </a:pPr>
            <a:r>
              <a:rPr lang="en-GB" sz="2400" b="1" dirty="0">
                <a:solidFill>
                  <a:srgbClr val="92D050"/>
                </a:solidFill>
                <a:latin typeface="Corbel" panose="020B0503020204020204" pitchFamily="34" charset="0"/>
              </a:rPr>
              <a:t>Well-established policy context</a:t>
            </a:r>
          </a:p>
        </p:txBody>
      </p:sp>
      <p:sp>
        <p:nvSpPr>
          <p:cNvPr id="8" name="TextBox 7">
            <a:extLst>
              <a:ext uri="{FF2B5EF4-FFF2-40B4-BE49-F238E27FC236}">
                <a16:creationId xmlns:a16="http://schemas.microsoft.com/office/drawing/2014/main" id="{5182E572-3098-4114-BC0D-94F1B13ED57C}"/>
              </a:ext>
            </a:extLst>
          </p:cNvPr>
          <p:cNvSpPr txBox="1"/>
          <p:nvPr/>
        </p:nvSpPr>
        <p:spPr>
          <a:xfrm>
            <a:off x="5523682" y="1691694"/>
            <a:ext cx="1460938" cy="646331"/>
          </a:xfrm>
          <a:prstGeom prst="rect">
            <a:avLst/>
          </a:prstGeom>
          <a:noFill/>
        </p:spPr>
        <p:txBody>
          <a:bodyPr wrap="square" rtlCol="0">
            <a:spAutoFit/>
          </a:bodyPr>
          <a:lstStyle/>
          <a:p>
            <a:pPr>
              <a:buClr>
                <a:srgbClr val="000000"/>
              </a:buClr>
            </a:pPr>
            <a:r>
              <a:rPr lang="en-GB" sz="3600" b="1" kern="0" dirty="0">
                <a:solidFill>
                  <a:srgbClr val="92D050"/>
                </a:solidFill>
                <a:latin typeface="Corbel" panose="020B0503020204020204" pitchFamily="34" charset="0"/>
                <a:cs typeface="Arial"/>
                <a:sym typeface="Arial"/>
              </a:rPr>
              <a:t>+</a:t>
            </a:r>
          </a:p>
        </p:txBody>
      </p:sp>
      <p:sp>
        <p:nvSpPr>
          <p:cNvPr id="9" name="TextBox 8">
            <a:extLst>
              <a:ext uri="{FF2B5EF4-FFF2-40B4-BE49-F238E27FC236}">
                <a16:creationId xmlns:a16="http://schemas.microsoft.com/office/drawing/2014/main" id="{481C748D-268C-4A5E-AF7C-A81FB92BEBE4}"/>
              </a:ext>
            </a:extLst>
          </p:cNvPr>
          <p:cNvSpPr txBox="1"/>
          <p:nvPr/>
        </p:nvSpPr>
        <p:spPr>
          <a:xfrm>
            <a:off x="7609489" y="1580449"/>
            <a:ext cx="2448910" cy="830997"/>
          </a:xfrm>
          <a:prstGeom prst="rect">
            <a:avLst/>
          </a:prstGeom>
          <a:noFill/>
        </p:spPr>
        <p:txBody>
          <a:bodyPr wrap="square" rtlCol="0">
            <a:spAutoFit/>
          </a:bodyPr>
          <a:lstStyle/>
          <a:p>
            <a:pPr>
              <a:buClr>
                <a:srgbClr val="000000"/>
              </a:buClr>
            </a:pPr>
            <a:r>
              <a:rPr lang="en-GB" sz="2400" b="1" kern="0" dirty="0">
                <a:solidFill>
                  <a:srgbClr val="92D050"/>
                </a:solidFill>
                <a:latin typeface="Corbel" panose="020B0503020204020204" pitchFamily="34" charset="0"/>
                <a:cs typeface="Arial"/>
                <a:sym typeface="Arial"/>
              </a:rPr>
              <a:t>Demonstration project</a:t>
            </a:r>
          </a:p>
        </p:txBody>
      </p:sp>
      <p:pic>
        <p:nvPicPr>
          <p:cNvPr id="10" name="Picture 9">
            <a:extLst>
              <a:ext uri="{FF2B5EF4-FFF2-40B4-BE49-F238E27FC236}">
                <a16:creationId xmlns:a16="http://schemas.microsoft.com/office/drawing/2014/main" id="{7AE5217F-738F-4EDA-89BF-E06841E2A9D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53669" y="2729045"/>
            <a:ext cx="3251877" cy="2168351"/>
          </a:xfrm>
          <a:prstGeom prst="rect">
            <a:avLst/>
          </a:prstGeom>
        </p:spPr>
      </p:pic>
      <p:sp>
        <p:nvSpPr>
          <p:cNvPr id="11" name="TextBox 10">
            <a:extLst>
              <a:ext uri="{FF2B5EF4-FFF2-40B4-BE49-F238E27FC236}">
                <a16:creationId xmlns:a16="http://schemas.microsoft.com/office/drawing/2014/main" id="{2424B2F8-EABD-41DD-A271-642B55B77B69}"/>
              </a:ext>
            </a:extLst>
          </p:cNvPr>
          <p:cNvSpPr txBox="1"/>
          <p:nvPr/>
        </p:nvSpPr>
        <p:spPr>
          <a:xfrm>
            <a:off x="1891863" y="5316808"/>
            <a:ext cx="8313682" cy="1323439"/>
          </a:xfrm>
          <a:prstGeom prst="rect">
            <a:avLst/>
          </a:prstGeom>
          <a:noFill/>
        </p:spPr>
        <p:txBody>
          <a:bodyPr wrap="square" rtlCol="0">
            <a:spAutoFit/>
          </a:bodyPr>
          <a:lstStyle/>
          <a:p>
            <a:pPr algn="ctr">
              <a:buClr>
                <a:srgbClr val="000000"/>
              </a:buClr>
            </a:pPr>
            <a:r>
              <a:rPr lang="en-GB" sz="4000" b="1" kern="0" dirty="0">
                <a:solidFill>
                  <a:srgbClr val="92D050"/>
                </a:solidFill>
                <a:latin typeface="Corbel" panose="020B0503020204020204" pitchFamily="34" charset="0"/>
                <a:cs typeface="Arial"/>
                <a:sym typeface="Arial"/>
              </a:rPr>
              <a:t>= catalysation of further discourse / scaling up of implementation</a:t>
            </a:r>
          </a:p>
        </p:txBody>
      </p:sp>
    </p:spTree>
    <p:extLst>
      <p:ext uri="{BB962C8B-B14F-4D97-AF65-F5344CB8AC3E}">
        <p14:creationId xmlns:p14="http://schemas.microsoft.com/office/powerpoint/2010/main" val="2591011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638B7B-37DB-43B7-BCD8-5CC62795C6E0}"/>
              </a:ext>
            </a:extLst>
          </p:cNvPr>
          <p:cNvSpPr>
            <a:spLocks noGrp="1"/>
          </p:cNvSpPr>
          <p:nvPr>
            <p:ph type="title"/>
          </p:nvPr>
        </p:nvSpPr>
        <p:spPr/>
        <p:txBody>
          <a:bodyPr>
            <a:normAutofit/>
          </a:bodyPr>
          <a:lstStyle/>
          <a:p>
            <a:r>
              <a:rPr lang="en-GB" b="1" dirty="0"/>
              <a:t>Manchester – scaling up</a:t>
            </a:r>
          </a:p>
        </p:txBody>
      </p:sp>
      <p:sp>
        <p:nvSpPr>
          <p:cNvPr id="5" name="Text Placeholder 4">
            <a:extLst>
              <a:ext uri="{FF2B5EF4-FFF2-40B4-BE49-F238E27FC236}">
                <a16:creationId xmlns:a16="http://schemas.microsoft.com/office/drawing/2014/main" id="{2489AF11-5A0F-4FDF-A5D3-A5E29E434956}"/>
              </a:ext>
            </a:extLst>
          </p:cNvPr>
          <p:cNvSpPr>
            <a:spLocks noGrp="1"/>
          </p:cNvSpPr>
          <p:nvPr>
            <p:ph type="body" idx="1"/>
          </p:nvPr>
        </p:nvSpPr>
        <p:spPr>
          <a:xfrm>
            <a:off x="1981200" y="1535114"/>
            <a:ext cx="4040188" cy="409301"/>
          </a:xfrm>
        </p:spPr>
        <p:txBody>
          <a:bodyPr/>
          <a:lstStyle/>
          <a:p>
            <a:pPr marL="88900" indent="0"/>
            <a:endParaRPr lang="en-GB" dirty="0"/>
          </a:p>
          <a:p>
            <a:r>
              <a:rPr lang="en-GB" dirty="0">
                <a:solidFill>
                  <a:srgbClr val="00B0F0"/>
                </a:solidFill>
              </a:rPr>
              <a:t>Scaling up…</a:t>
            </a:r>
          </a:p>
        </p:txBody>
      </p:sp>
      <p:grpSp>
        <p:nvGrpSpPr>
          <p:cNvPr id="10" name="Group 9">
            <a:extLst>
              <a:ext uri="{FF2B5EF4-FFF2-40B4-BE49-F238E27FC236}">
                <a16:creationId xmlns:a16="http://schemas.microsoft.com/office/drawing/2014/main" id="{491CC6A8-F7A4-4195-A3C9-94A14462A2E0}"/>
              </a:ext>
            </a:extLst>
          </p:cNvPr>
          <p:cNvGrpSpPr/>
          <p:nvPr/>
        </p:nvGrpSpPr>
        <p:grpSpPr>
          <a:xfrm>
            <a:off x="4822948" y="2080627"/>
            <a:ext cx="2745795" cy="2649343"/>
            <a:chOff x="879913" y="1850234"/>
            <a:chExt cx="2745795" cy="2649343"/>
          </a:xfrm>
        </p:grpSpPr>
        <p:sp>
          <p:nvSpPr>
            <p:cNvPr id="11" name="Rectangle 10">
              <a:extLst>
                <a:ext uri="{FF2B5EF4-FFF2-40B4-BE49-F238E27FC236}">
                  <a16:creationId xmlns:a16="http://schemas.microsoft.com/office/drawing/2014/main" id="{AC3FA493-8555-43FF-9442-241D5EE5EB27}"/>
                </a:ext>
              </a:extLst>
            </p:cNvPr>
            <p:cNvSpPr/>
            <p:nvPr/>
          </p:nvSpPr>
          <p:spPr>
            <a:xfrm>
              <a:off x="879913" y="1850234"/>
              <a:ext cx="2745795" cy="2501103"/>
            </a:xfrm>
            <a:prstGeom prst="rect">
              <a:avLst/>
            </a:prstGeom>
            <a:blipFill rotWithShape="0">
              <a:blip r:embed="rId3"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2" name="TextBox 11">
              <a:extLst>
                <a:ext uri="{FF2B5EF4-FFF2-40B4-BE49-F238E27FC236}">
                  <a16:creationId xmlns:a16="http://schemas.microsoft.com/office/drawing/2014/main" id="{5D4BB671-7747-40F7-853C-4E5709D61D62}"/>
                </a:ext>
              </a:extLst>
            </p:cNvPr>
            <p:cNvSpPr txBox="1"/>
            <p:nvPr/>
          </p:nvSpPr>
          <p:spPr>
            <a:xfrm>
              <a:off x="879913" y="1998474"/>
              <a:ext cx="2745795" cy="25011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t" anchorCtr="0">
              <a:noAutofit/>
            </a:bodyPr>
            <a:lstStyle/>
            <a:p>
              <a:pPr defTabSz="1422400">
                <a:lnSpc>
                  <a:spcPct val="90000"/>
                </a:lnSpc>
                <a:spcBef>
                  <a:spcPct val="0"/>
                </a:spcBef>
                <a:spcAft>
                  <a:spcPct val="35000"/>
                </a:spcAft>
                <a:buClr>
                  <a:srgbClr val="000000"/>
                </a:buClr>
              </a:pPr>
              <a:endParaRPr lang="en-GB" sz="3200" b="1" dirty="0">
                <a:solidFill>
                  <a:srgbClr val="FFFFFF"/>
                </a:solidFill>
                <a:latin typeface="Arial"/>
                <a:sym typeface="Arial"/>
              </a:endParaRPr>
            </a:p>
            <a:p>
              <a:pPr defTabSz="1422400">
                <a:lnSpc>
                  <a:spcPct val="90000"/>
                </a:lnSpc>
                <a:spcBef>
                  <a:spcPct val="0"/>
                </a:spcBef>
                <a:spcAft>
                  <a:spcPct val="35000"/>
                </a:spcAft>
                <a:buClr>
                  <a:srgbClr val="000000"/>
                </a:buClr>
              </a:pPr>
              <a:r>
                <a:rPr lang="en-GB" sz="3200" b="1" dirty="0">
                  <a:solidFill>
                    <a:srgbClr val="FFFFFF"/>
                  </a:solidFill>
                  <a:latin typeface="Arial"/>
                  <a:sym typeface="Arial"/>
                </a:rPr>
                <a:t>Mayfield</a:t>
              </a:r>
            </a:p>
          </p:txBody>
        </p:sp>
      </p:grpSp>
      <p:grpSp>
        <p:nvGrpSpPr>
          <p:cNvPr id="15" name="Group 14">
            <a:extLst>
              <a:ext uri="{FF2B5EF4-FFF2-40B4-BE49-F238E27FC236}">
                <a16:creationId xmlns:a16="http://schemas.microsoft.com/office/drawing/2014/main" id="{59082234-B18F-41B3-B1E2-DAE6897B16FB}"/>
              </a:ext>
            </a:extLst>
          </p:cNvPr>
          <p:cNvGrpSpPr/>
          <p:nvPr/>
        </p:nvGrpSpPr>
        <p:grpSpPr>
          <a:xfrm>
            <a:off x="1811737" y="2093665"/>
            <a:ext cx="2745795" cy="2501103"/>
            <a:chOff x="800340" y="1011243"/>
            <a:chExt cx="2745795" cy="2501103"/>
          </a:xfrm>
        </p:grpSpPr>
        <p:sp>
          <p:nvSpPr>
            <p:cNvPr id="16" name="Rectangle 15">
              <a:extLst>
                <a:ext uri="{FF2B5EF4-FFF2-40B4-BE49-F238E27FC236}">
                  <a16:creationId xmlns:a16="http://schemas.microsoft.com/office/drawing/2014/main" id="{195929EA-4EFB-4B64-8DD0-690BBF8018DA}"/>
                </a:ext>
              </a:extLst>
            </p:cNvPr>
            <p:cNvSpPr/>
            <p:nvPr/>
          </p:nvSpPr>
          <p:spPr>
            <a:xfrm>
              <a:off x="800340" y="1011243"/>
              <a:ext cx="2745795" cy="2501103"/>
            </a:xfrm>
            <a:prstGeom prst="rect">
              <a:avLst/>
            </a:prstGeom>
            <a:blipFill rotWithShape="0">
              <a:blip r:embed="rId4" cstate="email">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7" name="TextBox 16">
              <a:extLst>
                <a:ext uri="{FF2B5EF4-FFF2-40B4-BE49-F238E27FC236}">
                  <a16:creationId xmlns:a16="http://schemas.microsoft.com/office/drawing/2014/main" id="{C0C9E11E-8A66-4889-85F8-258CCD71EDE2}"/>
                </a:ext>
              </a:extLst>
            </p:cNvPr>
            <p:cNvSpPr txBox="1"/>
            <p:nvPr/>
          </p:nvSpPr>
          <p:spPr>
            <a:xfrm>
              <a:off x="800340" y="1011243"/>
              <a:ext cx="2745795" cy="25011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t" anchorCtr="0">
              <a:noAutofit/>
            </a:bodyPr>
            <a:lstStyle/>
            <a:p>
              <a:pPr defTabSz="1422400">
                <a:lnSpc>
                  <a:spcPct val="90000"/>
                </a:lnSpc>
                <a:spcBef>
                  <a:spcPct val="0"/>
                </a:spcBef>
                <a:spcAft>
                  <a:spcPct val="35000"/>
                </a:spcAft>
                <a:buClr>
                  <a:srgbClr val="000000"/>
                </a:buClr>
              </a:pPr>
              <a:endParaRPr lang="en-GB" sz="3200" b="1" dirty="0">
                <a:solidFill>
                  <a:srgbClr val="FFFFFF"/>
                </a:solidFill>
                <a:latin typeface="Arial"/>
                <a:sym typeface="Arial"/>
              </a:endParaRPr>
            </a:p>
            <a:p>
              <a:pPr defTabSz="1422400">
                <a:lnSpc>
                  <a:spcPct val="90000"/>
                </a:lnSpc>
                <a:spcBef>
                  <a:spcPct val="0"/>
                </a:spcBef>
                <a:spcAft>
                  <a:spcPct val="35000"/>
                </a:spcAft>
                <a:buClr>
                  <a:srgbClr val="000000"/>
                </a:buClr>
              </a:pPr>
              <a:r>
                <a:rPr lang="en-GB" sz="3200" b="1" dirty="0">
                  <a:solidFill>
                    <a:srgbClr val="FFFFFF"/>
                  </a:solidFill>
                  <a:latin typeface="Arial"/>
                  <a:sym typeface="Arial"/>
                </a:rPr>
                <a:t>West Gorton</a:t>
              </a:r>
            </a:p>
          </p:txBody>
        </p:sp>
      </p:grpSp>
      <p:grpSp>
        <p:nvGrpSpPr>
          <p:cNvPr id="18" name="Group 17">
            <a:extLst>
              <a:ext uri="{FF2B5EF4-FFF2-40B4-BE49-F238E27FC236}">
                <a16:creationId xmlns:a16="http://schemas.microsoft.com/office/drawing/2014/main" id="{AA7258E5-37E2-45A2-9EE8-2382C4A690B8}"/>
              </a:ext>
            </a:extLst>
          </p:cNvPr>
          <p:cNvGrpSpPr/>
          <p:nvPr/>
        </p:nvGrpSpPr>
        <p:grpSpPr>
          <a:xfrm>
            <a:off x="7834160" y="2098927"/>
            <a:ext cx="2745795" cy="2495840"/>
            <a:chOff x="6290085" y="1651810"/>
            <a:chExt cx="2745795" cy="2495840"/>
          </a:xfrm>
        </p:grpSpPr>
        <p:sp>
          <p:nvSpPr>
            <p:cNvPr id="19" name="Rectangle 18">
              <a:extLst>
                <a:ext uri="{FF2B5EF4-FFF2-40B4-BE49-F238E27FC236}">
                  <a16:creationId xmlns:a16="http://schemas.microsoft.com/office/drawing/2014/main" id="{4B5F7472-B85D-4FD5-9222-BD4A14D94207}"/>
                </a:ext>
              </a:extLst>
            </p:cNvPr>
            <p:cNvSpPr/>
            <p:nvPr/>
          </p:nvSpPr>
          <p:spPr>
            <a:xfrm>
              <a:off x="6290085" y="1651810"/>
              <a:ext cx="2745795" cy="2464500"/>
            </a:xfrm>
            <a:prstGeom prst="rect">
              <a:avLst/>
            </a:prstGeom>
            <a:blipFill rotWithShape="0">
              <a:blip r:embed="rId5" cstate="email">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0" name="TextBox 19">
              <a:extLst>
                <a:ext uri="{FF2B5EF4-FFF2-40B4-BE49-F238E27FC236}">
                  <a16:creationId xmlns:a16="http://schemas.microsoft.com/office/drawing/2014/main" id="{1B5F452E-775A-48E8-9C6F-6C0F80E9B010}"/>
                </a:ext>
              </a:extLst>
            </p:cNvPr>
            <p:cNvSpPr txBox="1"/>
            <p:nvPr/>
          </p:nvSpPr>
          <p:spPr>
            <a:xfrm>
              <a:off x="6290085" y="1683150"/>
              <a:ext cx="2745795" cy="24645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t" anchorCtr="0">
              <a:noAutofit/>
            </a:bodyPr>
            <a:lstStyle/>
            <a:p>
              <a:pPr defTabSz="1422400">
                <a:lnSpc>
                  <a:spcPct val="90000"/>
                </a:lnSpc>
                <a:spcBef>
                  <a:spcPct val="0"/>
                </a:spcBef>
                <a:spcAft>
                  <a:spcPct val="35000"/>
                </a:spcAft>
                <a:buClr>
                  <a:srgbClr val="000000"/>
                </a:buClr>
              </a:pPr>
              <a:endParaRPr lang="en-GB" sz="3200" b="1" dirty="0">
                <a:solidFill>
                  <a:srgbClr val="FFFFFF"/>
                </a:solidFill>
                <a:latin typeface="Arial"/>
                <a:sym typeface="Arial"/>
              </a:endParaRPr>
            </a:p>
            <a:p>
              <a:pPr defTabSz="1422400">
                <a:lnSpc>
                  <a:spcPct val="90000"/>
                </a:lnSpc>
                <a:spcBef>
                  <a:spcPct val="0"/>
                </a:spcBef>
                <a:spcAft>
                  <a:spcPct val="35000"/>
                </a:spcAft>
                <a:buClr>
                  <a:srgbClr val="000000"/>
                </a:buClr>
              </a:pPr>
              <a:r>
                <a:rPr lang="en-GB" sz="3200" b="1" dirty="0">
                  <a:solidFill>
                    <a:srgbClr val="FFFFFF"/>
                  </a:solidFill>
                  <a:latin typeface="Arial"/>
                  <a:sym typeface="Arial"/>
                </a:rPr>
                <a:t>Northern Gateway</a:t>
              </a:r>
            </a:p>
          </p:txBody>
        </p:sp>
      </p:grpSp>
      <p:sp>
        <p:nvSpPr>
          <p:cNvPr id="21" name="TextBox 20">
            <a:extLst>
              <a:ext uri="{FF2B5EF4-FFF2-40B4-BE49-F238E27FC236}">
                <a16:creationId xmlns:a16="http://schemas.microsoft.com/office/drawing/2014/main" id="{50874E39-FAE4-49E8-B280-FE79C561CCF2}"/>
              </a:ext>
            </a:extLst>
          </p:cNvPr>
          <p:cNvSpPr txBox="1"/>
          <p:nvPr/>
        </p:nvSpPr>
        <p:spPr>
          <a:xfrm>
            <a:off x="1811736" y="4869946"/>
            <a:ext cx="2745794" cy="2185214"/>
          </a:xfrm>
          <a:prstGeom prst="rect">
            <a:avLst/>
          </a:prstGeom>
          <a:noFill/>
        </p:spPr>
        <p:txBody>
          <a:bodyPr wrap="square" rtlCol="0">
            <a:spAutoFit/>
          </a:bodyPr>
          <a:lstStyle/>
          <a:p>
            <a:pPr>
              <a:buClr>
                <a:srgbClr val="000000"/>
              </a:buClr>
            </a:pPr>
            <a:r>
              <a:rPr lang="en-GB" kern="0" dirty="0">
                <a:solidFill>
                  <a:srgbClr val="00B0F0"/>
                </a:solidFill>
                <a:latin typeface="Corbel" panose="020B0503020204020204" pitchFamily="34" charset="0"/>
                <a:cs typeface="Arial"/>
                <a:sym typeface="Arial"/>
              </a:rPr>
              <a:t>3 ha ‘local park’</a:t>
            </a:r>
          </a:p>
          <a:p>
            <a:pPr>
              <a:buClr>
                <a:srgbClr val="000000"/>
              </a:buClr>
            </a:pPr>
            <a:endParaRPr lang="en-GB" kern="0" dirty="0">
              <a:solidFill>
                <a:srgbClr val="00B0F0"/>
              </a:solidFill>
              <a:latin typeface="Corbel" panose="020B0503020204020204" pitchFamily="34" charset="0"/>
              <a:cs typeface="Arial"/>
              <a:sym typeface="Arial"/>
            </a:endParaRPr>
          </a:p>
          <a:p>
            <a:pPr>
              <a:buClr>
                <a:srgbClr val="000000"/>
              </a:buClr>
            </a:pPr>
            <a:r>
              <a:rPr lang="en-GB" kern="0" dirty="0">
                <a:solidFill>
                  <a:srgbClr val="00B0F0"/>
                </a:solidFill>
                <a:latin typeface="Corbel" panose="020B0503020204020204" pitchFamily="34" charset="0"/>
                <a:cs typeface="Arial"/>
                <a:sym typeface="Arial"/>
              </a:rPr>
              <a:t>H2020 Grant + local regeneration funding</a:t>
            </a:r>
          </a:p>
          <a:p>
            <a:pPr>
              <a:buClr>
                <a:srgbClr val="000000"/>
              </a:buClr>
            </a:pPr>
            <a:endParaRPr lang="en-GB" kern="0" dirty="0">
              <a:solidFill>
                <a:srgbClr val="00B0F0"/>
              </a:solidFill>
              <a:latin typeface="Corbel" panose="020B0503020204020204" pitchFamily="34" charset="0"/>
              <a:cs typeface="Arial"/>
              <a:sym typeface="Arial"/>
            </a:endParaRPr>
          </a:p>
          <a:p>
            <a:pPr>
              <a:buClr>
                <a:srgbClr val="000000"/>
              </a:buClr>
            </a:pPr>
            <a:r>
              <a:rPr lang="en-GB" kern="0" dirty="0">
                <a:solidFill>
                  <a:srgbClr val="00B0F0"/>
                </a:solidFill>
                <a:latin typeface="Corbel" panose="020B0503020204020204" pitchFamily="34" charset="0"/>
                <a:cs typeface="Arial"/>
                <a:sym typeface="Arial"/>
              </a:rPr>
              <a:t>Local Authority led</a:t>
            </a:r>
          </a:p>
          <a:p>
            <a:pPr>
              <a:buClr>
                <a:srgbClr val="000000"/>
              </a:buClr>
            </a:pPr>
            <a:endParaRPr lang="en-GB" sz="1400" kern="0" dirty="0">
              <a:solidFill>
                <a:srgbClr val="000000"/>
              </a:solidFill>
              <a:latin typeface="Arial"/>
              <a:cs typeface="Arial"/>
              <a:sym typeface="Arial"/>
            </a:endParaRPr>
          </a:p>
          <a:p>
            <a:pPr>
              <a:buClr>
                <a:srgbClr val="000000"/>
              </a:buClr>
            </a:pPr>
            <a:endParaRPr lang="en-GB" sz="1400" kern="0" dirty="0">
              <a:solidFill>
                <a:srgbClr val="000000"/>
              </a:solidFill>
              <a:latin typeface="Arial"/>
              <a:cs typeface="Arial"/>
              <a:sym typeface="Arial"/>
            </a:endParaRPr>
          </a:p>
        </p:txBody>
      </p:sp>
      <p:sp>
        <p:nvSpPr>
          <p:cNvPr id="22" name="TextBox 21">
            <a:extLst>
              <a:ext uri="{FF2B5EF4-FFF2-40B4-BE49-F238E27FC236}">
                <a16:creationId xmlns:a16="http://schemas.microsoft.com/office/drawing/2014/main" id="{BBC9102C-FBFA-4781-B7F2-5A54BC3CBFE8}"/>
              </a:ext>
            </a:extLst>
          </p:cNvPr>
          <p:cNvSpPr txBox="1"/>
          <p:nvPr/>
        </p:nvSpPr>
        <p:spPr>
          <a:xfrm>
            <a:off x="4822948" y="4878210"/>
            <a:ext cx="2745793" cy="2031325"/>
          </a:xfrm>
          <a:prstGeom prst="rect">
            <a:avLst/>
          </a:prstGeom>
          <a:noFill/>
        </p:spPr>
        <p:txBody>
          <a:bodyPr wrap="square" rtlCol="0">
            <a:spAutoFit/>
          </a:bodyPr>
          <a:lstStyle/>
          <a:p>
            <a:pPr>
              <a:buClr>
                <a:srgbClr val="000000"/>
              </a:buClr>
            </a:pPr>
            <a:r>
              <a:rPr lang="en-GB" sz="1600" b="1" kern="0" dirty="0">
                <a:solidFill>
                  <a:srgbClr val="00B0F0"/>
                </a:solidFill>
                <a:latin typeface="Corbel" panose="020B0503020204020204" pitchFamily="34" charset="0"/>
                <a:cs typeface="Arial"/>
                <a:sym typeface="Arial"/>
              </a:rPr>
              <a:t>6.5 acre mixed housing /business development</a:t>
            </a:r>
          </a:p>
          <a:p>
            <a:pPr>
              <a:buClr>
                <a:srgbClr val="000000"/>
              </a:buClr>
            </a:pPr>
            <a:endParaRPr lang="en-GB" sz="1600" b="1" kern="0" dirty="0">
              <a:solidFill>
                <a:srgbClr val="00B0F0"/>
              </a:solidFill>
              <a:latin typeface="Corbel" panose="020B0503020204020204" pitchFamily="34" charset="0"/>
              <a:cs typeface="Arial"/>
              <a:sym typeface="Arial"/>
            </a:endParaRPr>
          </a:p>
          <a:p>
            <a:pPr>
              <a:buClr>
                <a:srgbClr val="000000"/>
              </a:buClr>
            </a:pPr>
            <a:r>
              <a:rPr lang="en-GB" sz="1600" b="1" kern="0" dirty="0">
                <a:solidFill>
                  <a:srgbClr val="00B0F0"/>
                </a:solidFill>
                <a:latin typeface="Corbel" panose="020B0503020204020204" pitchFamily="34" charset="0"/>
                <a:cs typeface="Arial"/>
                <a:sym typeface="Arial"/>
              </a:rPr>
              <a:t>Developer + UK Government repayable finance</a:t>
            </a:r>
          </a:p>
          <a:p>
            <a:pPr>
              <a:buClr>
                <a:srgbClr val="000000"/>
              </a:buClr>
            </a:pPr>
            <a:endParaRPr lang="en-GB" sz="1600" b="1" kern="0" dirty="0">
              <a:solidFill>
                <a:srgbClr val="00B0F0"/>
              </a:solidFill>
              <a:latin typeface="Corbel" panose="020B0503020204020204" pitchFamily="34" charset="0"/>
              <a:cs typeface="Arial"/>
              <a:sym typeface="Arial"/>
            </a:endParaRPr>
          </a:p>
          <a:p>
            <a:pPr>
              <a:buClr>
                <a:srgbClr val="000000"/>
              </a:buClr>
            </a:pPr>
            <a:r>
              <a:rPr lang="en-GB" sz="1600" b="1" kern="0" dirty="0">
                <a:solidFill>
                  <a:srgbClr val="00B0F0"/>
                </a:solidFill>
                <a:latin typeface="Corbel" panose="020B0503020204020204" pitchFamily="34" charset="0"/>
                <a:cs typeface="Arial"/>
                <a:sym typeface="Arial"/>
              </a:rPr>
              <a:t>Developer led</a:t>
            </a:r>
          </a:p>
          <a:p>
            <a:pPr>
              <a:buClr>
                <a:srgbClr val="000000"/>
              </a:buClr>
            </a:pPr>
            <a:endParaRPr lang="en-GB" sz="1400" kern="0" dirty="0">
              <a:solidFill>
                <a:srgbClr val="000000"/>
              </a:solidFill>
              <a:latin typeface="Arial"/>
              <a:cs typeface="Arial"/>
              <a:sym typeface="Arial"/>
            </a:endParaRPr>
          </a:p>
        </p:txBody>
      </p:sp>
      <p:sp>
        <p:nvSpPr>
          <p:cNvPr id="23" name="TextBox 22">
            <a:extLst>
              <a:ext uri="{FF2B5EF4-FFF2-40B4-BE49-F238E27FC236}">
                <a16:creationId xmlns:a16="http://schemas.microsoft.com/office/drawing/2014/main" id="{49DBBCB7-E076-4DFD-89A4-133CCF2A484F}"/>
              </a:ext>
            </a:extLst>
          </p:cNvPr>
          <p:cNvSpPr txBox="1"/>
          <p:nvPr/>
        </p:nvSpPr>
        <p:spPr>
          <a:xfrm>
            <a:off x="7834158" y="4891021"/>
            <a:ext cx="2745793" cy="1785104"/>
          </a:xfrm>
          <a:prstGeom prst="rect">
            <a:avLst/>
          </a:prstGeom>
          <a:noFill/>
        </p:spPr>
        <p:txBody>
          <a:bodyPr wrap="square" rtlCol="0">
            <a:spAutoFit/>
          </a:bodyPr>
          <a:lstStyle/>
          <a:p>
            <a:pPr>
              <a:buClr>
                <a:srgbClr val="000000"/>
              </a:buClr>
            </a:pPr>
            <a:r>
              <a:rPr lang="en-GB" sz="1600" b="1" kern="0" dirty="0">
                <a:solidFill>
                  <a:srgbClr val="00B0F0"/>
                </a:solidFill>
                <a:latin typeface="Corbel" panose="020B0503020204020204" pitchFamily="34" charset="0"/>
                <a:cs typeface="Arial"/>
                <a:sym typeface="Arial"/>
              </a:rPr>
              <a:t>155 ha housing development</a:t>
            </a:r>
          </a:p>
          <a:p>
            <a:pPr>
              <a:buClr>
                <a:srgbClr val="000000"/>
              </a:buClr>
            </a:pPr>
            <a:endParaRPr lang="en-GB" sz="1600" b="1" kern="0" dirty="0">
              <a:solidFill>
                <a:srgbClr val="00B0F0"/>
              </a:solidFill>
              <a:latin typeface="Corbel" panose="020B0503020204020204" pitchFamily="34" charset="0"/>
              <a:cs typeface="Arial"/>
              <a:sym typeface="Arial"/>
            </a:endParaRPr>
          </a:p>
          <a:p>
            <a:pPr>
              <a:buClr>
                <a:srgbClr val="000000"/>
              </a:buClr>
            </a:pPr>
            <a:r>
              <a:rPr lang="en-GB" sz="1600" b="1" kern="0" dirty="0">
                <a:solidFill>
                  <a:srgbClr val="00B0F0"/>
                </a:solidFill>
                <a:latin typeface="Corbel" panose="020B0503020204020204" pitchFamily="34" charset="0"/>
                <a:cs typeface="Arial"/>
                <a:sym typeface="Arial"/>
              </a:rPr>
              <a:t>Developer + UK Government grant</a:t>
            </a:r>
          </a:p>
          <a:p>
            <a:pPr>
              <a:buClr>
                <a:srgbClr val="000000"/>
              </a:buClr>
            </a:pPr>
            <a:endParaRPr lang="en-GB" sz="1600" b="1" kern="0" dirty="0">
              <a:solidFill>
                <a:srgbClr val="00B0F0"/>
              </a:solidFill>
              <a:latin typeface="Corbel" panose="020B0503020204020204" pitchFamily="34" charset="0"/>
              <a:cs typeface="Arial"/>
              <a:sym typeface="Arial"/>
            </a:endParaRPr>
          </a:p>
          <a:p>
            <a:pPr>
              <a:buClr>
                <a:srgbClr val="000000"/>
              </a:buClr>
            </a:pPr>
            <a:r>
              <a:rPr lang="en-GB" sz="1600" b="1" kern="0" dirty="0">
                <a:solidFill>
                  <a:srgbClr val="00B0F0"/>
                </a:solidFill>
                <a:latin typeface="Corbel" panose="020B0503020204020204" pitchFamily="34" charset="0"/>
                <a:cs typeface="Arial"/>
                <a:sym typeface="Arial"/>
              </a:rPr>
              <a:t>Developer led</a:t>
            </a:r>
          </a:p>
          <a:p>
            <a:pPr>
              <a:buClr>
                <a:srgbClr val="000000"/>
              </a:buClr>
            </a:pPr>
            <a:endParaRPr lang="en-GB" sz="1400" kern="0" dirty="0">
              <a:solidFill>
                <a:srgbClr val="000000"/>
              </a:solidFill>
              <a:latin typeface="Arial"/>
              <a:cs typeface="Arial"/>
              <a:sym typeface="Arial"/>
            </a:endParaRPr>
          </a:p>
        </p:txBody>
      </p:sp>
    </p:spTree>
    <p:extLst>
      <p:ext uri="{BB962C8B-B14F-4D97-AF65-F5344CB8AC3E}">
        <p14:creationId xmlns:p14="http://schemas.microsoft.com/office/powerpoint/2010/main" val="884890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1A50-787A-4EC1-A695-31ACE65CCC35}"/>
              </a:ext>
            </a:extLst>
          </p:cNvPr>
          <p:cNvSpPr>
            <a:spLocks noGrp="1"/>
          </p:cNvSpPr>
          <p:nvPr>
            <p:ph type="title"/>
          </p:nvPr>
        </p:nvSpPr>
        <p:spPr/>
        <p:txBody>
          <a:bodyPr/>
          <a:lstStyle/>
          <a:p>
            <a:r>
              <a:rPr lang="en-GB" dirty="0"/>
              <a:t>Manchester – scaling down</a:t>
            </a:r>
          </a:p>
        </p:txBody>
      </p:sp>
      <p:pic>
        <p:nvPicPr>
          <p:cNvPr id="3" name="Picture 2">
            <a:extLst>
              <a:ext uri="{FF2B5EF4-FFF2-40B4-BE49-F238E27FC236}">
                <a16:creationId xmlns:a16="http://schemas.microsoft.com/office/drawing/2014/main" id="{5CEAA875-41EE-4326-BB07-8B33EE8ADA21}"/>
              </a:ext>
            </a:extLst>
          </p:cNvPr>
          <p:cNvPicPr>
            <a:picLocks noChangeAspect="1"/>
          </p:cNvPicPr>
          <p:nvPr/>
        </p:nvPicPr>
        <p:blipFill>
          <a:blip r:embed="rId2"/>
          <a:stretch>
            <a:fillRect/>
          </a:stretch>
        </p:blipFill>
        <p:spPr>
          <a:xfrm>
            <a:off x="6749899" y="2854728"/>
            <a:ext cx="4876983" cy="2744152"/>
          </a:xfrm>
          <a:prstGeom prst="rect">
            <a:avLst/>
          </a:prstGeom>
        </p:spPr>
      </p:pic>
      <p:pic>
        <p:nvPicPr>
          <p:cNvPr id="4" name="Picture 3">
            <a:extLst>
              <a:ext uri="{FF2B5EF4-FFF2-40B4-BE49-F238E27FC236}">
                <a16:creationId xmlns:a16="http://schemas.microsoft.com/office/drawing/2014/main" id="{3D192182-0997-476F-AED2-B861D14CF9D7}"/>
              </a:ext>
            </a:extLst>
          </p:cNvPr>
          <p:cNvPicPr>
            <a:picLocks noChangeAspect="1"/>
          </p:cNvPicPr>
          <p:nvPr/>
        </p:nvPicPr>
        <p:blipFill>
          <a:blip r:embed="rId3"/>
          <a:stretch>
            <a:fillRect/>
          </a:stretch>
        </p:blipFill>
        <p:spPr>
          <a:xfrm>
            <a:off x="546363" y="1690718"/>
            <a:ext cx="6186501" cy="3476564"/>
          </a:xfrm>
          <a:prstGeom prst="rect">
            <a:avLst/>
          </a:prstGeom>
        </p:spPr>
      </p:pic>
    </p:spTree>
    <p:extLst>
      <p:ext uri="{BB962C8B-B14F-4D97-AF65-F5344CB8AC3E}">
        <p14:creationId xmlns:p14="http://schemas.microsoft.com/office/powerpoint/2010/main" val="688414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90493" y="1464903"/>
            <a:ext cx="10459023" cy="1914373"/>
          </a:xfrm>
        </p:spPr>
        <p:txBody>
          <a:bodyPr/>
          <a:lstStyle/>
          <a:p>
            <a:r>
              <a:rPr lang="fi-FI" dirty="0"/>
              <a:t>Innovation </a:t>
            </a:r>
            <a:r>
              <a:rPr lang="fi-FI" dirty="0" err="1"/>
              <a:t>vouchers</a:t>
            </a:r>
            <a:endParaRPr lang="fi-FI" dirty="0"/>
          </a:p>
        </p:txBody>
      </p:sp>
      <p:sp>
        <p:nvSpPr>
          <p:cNvPr id="3" name="Alaotsikko 2"/>
          <p:cNvSpPr>
            <a:spLocks noGrp="1"/>
          </p:cNvSpPr>
          <p:nvPr>
            <p:ph type="subTitle" idx="1"/>
          </p:nvPr>
        </p:nvSpPr>
        <p:spPr>
          <a:xfrm>
            <a:off x="1553978" y="3560029"/>
            <a:ext cx="7768959" cy="1096899"/>
          </a:xfrm>
        </p:spPr>
        <p:txBody>
          <a:bodyPr/>
          <a:lstStyle/>
          <a:p>
            <a:r>
              <a:rPr lang="fi-FI" dirty="0"/>
              <a:t>Maarit Särkilahti, City of Tampere, Finland</a:t>
            </a:r>
          </a:p>
        </p:txBody>
      </p:sp>
    </p:spTree>
    <p:extLst>
      <p:ext uri="{BB962C8B-B14F-4D97-AF65-F5344CB8AC3E}">
        <p14:creationId xmlns:p14="http://schemas.microsoft.com/office/powerpoint/2010/main" val="3636723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sällön paikkamerkki 7"/>
          <p:cNvPicPr>
            <a:picLocks noGrp="1" noChangeAspect="1"/>
          </p:cNvPicPr>
          <p:nvPr>
            <p:ph sz="quarter" idx="13"/>
          </p:nvPr>
        </p:nvPicPr>
        <p:blipFill>
          <a:blip r:embed="rId2" cstate="print">
            <a:extLst>
              <a:ext uri="{28A0092B-C50C-407E-A947-70E740481C1C}">
                <a14:useLocalDpi xmlns:a14="http://schemas.microsoft.com/office/drawing/2010/main"/>
              </a:ext>
            </a:extLst>
          </a:blip>
          <a:stretch>
            <a:fillRect/>
          </a:stretch>
        </p:blipFill>
        <p:spPr>
          <a:xfrm>
            <a:off x="6062686" y="1575783"/>
            <a:ext cx="6107290" cy="4580468"/>
          </a:xfrm>
        </p:spPr>
      </p:pic>
      <p:sp>
        <p:nvSpPr>
          <p:cNvPr id="3" name="Content Placeholder 2">
            <a:extLst>
              <a:ext uri="{FF2B5EF4-FFF2-40B4-BE49-F238E27FC236}">
                <a16:creationId xmlns:a16="http://schemas.microsoft.com/office/drawing/2014/main" id="{0A1229A7-6B22-4855-9B6F-D25A06A3549E}"/>
              </a:ext>
            </a:extLst>
          </p:cNvPr>
          <p:cNvSpPr>
            <a:spLocks noGrp="1"/>
          </p:cNvSpPr>
          <p:nvPr>
            <p:ph idx="4294967295"/>
          </p:nvPr>
        </p:nvSpPr>
        <p:spPr>
          <a:xfrm>
            <a:off x="183709" y="1470574"/>
            <a:ext cx="6268997" cy="5018094"/>
          </a:xfrm>
          <a:prstGeom prst="rect">
            <a:avLst/>
          </a:prstGeom>
        </p:spPr>
        <p:txBody>
          <a:bodyPr>
            <a:normAutofit fontScale="92500" lnSpcReduction="10000"/>
          </a:bodyPr>
          <a:lstStyle/>
          <a:p>
            <a:r>
              <a:rPr lang="en-GB" sz="2400" dirty="0"/>
              <a:t>City of Tampere is a </a:t>
            </a:r>
            <a:r>
              <a:rPr lang="en-GB" sz="2400" dirty="0" err="1"/>
              <a:t>fronrunner</a:t>
            </a:r>
            <a:r>
              <a:rPr lang="en-GB" sz="2400" dirty="0"/>
              <a:t> city in NBS project </a:t>
            </a:r>
            <a:r>
              <a:rPr lang="en-GB" sz="2400" dirty="0" err="1"/>
              <a:t>Unalab</a:t>
            </a:r>
            <a:endParaRPr lang="en-GB" sz="2400" dirty="0"/>
          </a:p>
          <a:p>
            <a:r>
              <a:rPr lang="fi-FI" sz="2400" dirty="0"/>
              <a:t>One of </a:t>
            </a:r>
            <a:r>
              <a:rPr lang="fi-FI" sz="2400" dirty="0" err="1"/>
              <a:t>the</a:t>
            </a:r>
            <a:r>
              <a:rPr lang="fi-FI" sz="2400" dirty="0"/>
              <a:t> NBS </a:t>
            </a:r>
            <a:r>
              <a:rPr lang="fi-FI" sz="2400" dirty="0" err="1"/>
              <a:t>demos</a:t>
            </a:r>
            <a:r>
              <a:rPr lang="fi-FI" sz="2400" dirty="0"/>
              <a:t> is </a:t>
            </a:r>
            <a:r>
              <a:rPr lang="fi-FI" sz="2400" dirty="0" err="1"/>
              <a:t>small</a:t>
            </a:r>
            <a:r>
              <a:rPr lang="fi-FI" sz="2400" dirty="0"/>
              <a:t> </a:t>
            </a:r>
            <a:r>
              <a:rPr lang="fi-FI" sz="2400" dirty="0" err="1"/>
              <a:t>scale</a:t>
            </a:r>
            <a:r>
              <a:rPr lang="fi-FI" sz="2400" dirty="0"/>
              <a:t> NBS </a:t>
            </a:r>
            <a:r>
              <a:rPr lang="fi-FI" sz="2400" dirty="0" err="1"/>
              <a:t>funded</a:t>
            </a:r>
            <a:r>
              <a:rPr lang="fi-FI" sz="2400" dirty="0"/>
              <a:t> via </a:t>
            </a:r>
            <a:r>
              <a:rPr lang="fi-FI" sz="2400" dirty="0" err="1"/>
              <a:t>innovation</a:t>
            </a:r>
            <a:r>
              <a:rPr lang="fi-FI" sz="2400" dirty="0"/>
              <a:t> </a:t>
            </a:r>
            <a:r>
              <a:rPr lang="fi-FI" sz="2400" dirty="0" err="1"/>
              <a:t>vouchers</a:t>
            </a:r>
            <a:endParaRPr lang="fi-FI" sz="2400" dirty="0"/>
          </a:p>
          <a:p>
            <a:r>
              <a:rPr lang="fi-FI" sz="2400" dirty="0"/>
              <a:t>How </a:t>
            </a:r>
            <a:r>
              <a:rPr lang="fi-FI" sz="2400" dirty="0" err="1"/>
              <a:t>we</a:t>
            </a:r>
            <a:r>
              <a:rPr lang="fi-FI" sz="2400" dirty="0"/>
              <a:t> </a:t>
            </a:r>
            <a:r>
              <a:rPr lang="fi-FI" sz="2400" dirty="0" err="1"/>
              <a:t>used</a:t>
            </a:r>
            <a:r>
              <a:rPr lang="fi-FI" sz="2400" dirty="0"/>
              <a:t> </a:t>
            </a:r>
            <a:r>
              <a:rPr lang="fi-FI" sz="2400" dirty="0" err="1"/>
              <a:t>innovation</a:t>
            </a:r>
            <a:r>
              <a:rPr lang="fi-FI" sz="2400" dirty="0"/>
              <a:t> </a:t>
            </a:r>
            <a:r>
              <a:rPr lang="fi-FI" sz="2400" dirty="0" err="1"/>
              <a:t>vouchers</a:t>
            </a:r>
            <a:endParaRPr lang="fi-FI" sz="2400" dirty="0"/>
          </a:p>
          <a:p>
            <a:pPr lvl="1"/>
            <a:r>
              <a:rPr lang="fi-FI" sz="2400" dirty="0" err="1"/>
              <a:t>Funding</a:t>
            </a:r>
            <a:r>
              <a:rPr lang="fi-FI" sz="2400" dirty="0"/>
              <a:t> </a:t>
            </a:r>
            <a:r>
              <a:rPr lang="fi-FI" sz="2400" dirty="0" err="1"/>
              <a:t>call</a:t>
            </a:r>
            <a:r>
              <a:rPr lang="fi-FI" sz="2400" dirty="0"/>
              <a:t> on City </a:t>
            </a:r>
            <a:r>
              <a:rPr lang="fi-FI" sz="2400" dirty="0" err="1"/>
              <a:t>web</a:t>
            </a:r>
            <a:r>
              <a:rPr lang="fi-FI" sz="2400" dirty="0"/>
              <a:t> </a:t>
            </a:r>
            <a:r>
              <a:rPr lang="fi-FI" sz="2400" dirty="0" err="1"/>
              <a:t>site</a:t>
            </a:r>
            <a:r>
              <a:rPr lang="fi-FI" sz="2400" dirty="0"/>
              <a:t> </a:t>
            </a:r>
          </a:p>
          <a:p>
            <a:pPr lvl="1"/>
            <a:r>
              <a:rPr lang="fi-FI" sz="2400" dirty="0" err="1"/>
              <a:t>Information</a:t>
            </a:r>
            <a:r>
              <a:rPr lang="fi-FI" sz="2400" dirty="0"/>
              <a:t> </a:t>
            </a:r>
            <a:r>
              <a:rPr lang="fi-FI" sz="2400" dirty="0" err="1"/>
              <a:t>event</a:t>
            </a:r>
            <a:r>
              <a:rPr lang="fi-FI" sz="2400" dirty="0"/>
              <a:t> in Vuores </a:t>
            </a:r>
            <a:r>
              <a:rPr lang="fi-FI" sz="2400" dirty="0" err="1"/>
              <a:t>school</a:t>
            </a:r>
            <a:endParaRPr lang="fi-FI" sz="2400" dirty="0"/>
          </a:p>
          <a:p>
            <a:pPr lvl="2"/>
            <a:r>
              <a:rPr lang="fi-FI" sz="2200" dirty="0"/>
              <a:t>3 x 10 000 €</a:t>
            </a:r>
          </a:p>
          <a:p>
            <a:pPr lvl="2"/>
            <a:r>
              <a:rPr lang="fi-FI" sz="2200" dirty="0"/>
              <a:t>Focus on </a:t>
            </a:r>
            <a:r>
              <a:rPr lang="fi-FI" sz="2200" dirty="0" err="1"/>
              <a:t>greening</a:t>
            </a:r>
            <a:r>
              <a:rPr lang="fi-FI" sz="2200" dirty="0"/>
              <a:t>, </a:t>
            </a:r>
            <a:r>
              <a:rPr lang="fi-FI" sz="2200" dirty="0" err="1"/>
              <a:t>biodiversity</a:t>
            </a:r>
            <a:r>
              <a:rPr lang="fi-FI" sz="2200" dirty="0"/>
              <a:t>, </a:t>
            </a:r>
            <a:r>
              <a:rPr lang="fi-FI" sz="2200" dirty="0" err="1"/>
              <a:t>water</a:t>
            </a:r>
            <a:r>
              <a:rPr lang="fi-FI" sz="2200" dirty="0"/>
              <a:t> management and </a:t>
            </a:r>
            <a:r>
              <a:rPr lang="fi-FI" sz="2200" dirty="0" err="1"/>
              <a:t>social</a:t>
            </a:r>
            <a:r>
              <a:rPr lang="fi-FI" sz="2200" dirty="0"/>
              <a:t> </a:t>
            </a:r>
            <a:r>
              <a:rPr lang="fi-FI" sz="2200" dirty="0" err="1"/>
              <a:t>connectivity</a:t>
            </a:r>
            <a:endParaRPr lang="fi-FI" sz="2200" dirty="0"/>
          </a:p>
          <a:p>
            <a:pPr lvl="1"/>
            <a:r>
              <a:rPr lang="fi-FI" sz="2400" dirty="0"/>
              <a:t>3 </a:t>
            </a:r>
            <a:r>
              <a:rPr lang="fi-FI" sz="2400" dirty="0" err="1"/>
              <a:t>applications</a:t>
            </a:r>
            <a:endParaRPr lang="fi-FI" sz="2400" dirty="0"/>
          </a:p>
          <a:p>
            <a:pPr lvl="1"/>
            <a:r>
              <a:rPr lang="fi-FI" sz="2400" dirty="0" err="1"/>
              <a:t>All</a:t>
            </a:r>
            <a:r>
              <a:rPr lang="fi-FI" sz="2400" dirty="0"/>
              <a:t> </a:t>
            </a:r>
            <a:r>
              <a:rPr lang="fi-FI" sz="2400" dirty="0" err="1"/>
              <a:t>received</a:t>
            </a:r>
            <a:r>
              <a:rPr lang="fi-FI" sz="2400" dirty="0"/>
              <a:t> </a:t>
            </a:r>
            <a:r>
              <a:rPr lang="fi-FI" sz="2400" dirty="0" err="1"/>
              <a:t>funding</a:t>
            </a:r>
            <a:endParaRPr lang="fi-FI" sz="2400" dirty="0"/>
          </a:p>
        </p:txBody>
      </p:sp>
      <p:sp>
        <p:nvSpPr>
          <p:cNvPr id="4" name="Otsikko 3"/>
          <p:cNvSpPr>
            <a:spLocks noGrp="1"/>
          </p:cNvSpPr>
          <p:nvPr>
            <p:ph type="title"/>
          </p:nvPr>
        </p:nvSpPr>
        <p:spPr>
          <a:xfrm>
            <a:off x="2654637" y="231249"/>
            <a:ext cx="6913906" cy="1127096"/>
          </a:xfrm>
        </p:spPr>
        <p:txBody>
          <a:bodyPr>
            <a:normAutofit fontScale="90000"/>
          </a:bodyPr>
          <a:lstStyle/>
          <a:p>
            <a:r>
              <a:rPr lang="fi-FI" dirty="0"/>
              <a:t>Innovation </a:t>
            </a:r>
            <a:r>
              <a:rPr lang="fi-FI" dirty="0" err="1"/>
              <a:t>vouchers</a:t>
            </a:r>
            <a:r>
              <a:rPr lang="fi-FI" dirty="0"/>
              <a:t> to </a:t>
            </a:r>
            <a:r>
              <a:rPr lang="fi-FI" dirty="0" err="1"/>
              <a:t>fund</a:t>
            </a:r>
            <a:r>
              <a:rPr lang="fi-FI" dirty="0"/>
              <a:t> </a:t>
            </a:r>
            <a:r>
              <a:rPr lang="fi-FI" dirty="0" err="1"/>
              <a:t>small</a:t>
            </a:r>
            <a:r>
              <a:rPr lang="fi-FI" dirty="0"/>
              <a:t> </a:t>
            </a:r>
            <a:r>
              <a:rPr lang="fi-FI" dirty="0" err="1"/>
              <a:t>scale</a:t>
            </a:r>
            <a:r>
              <a:rPr lang="fi-FI" dirty="0"/>
              <a:t> </a:t>
            </a:r>
            <a:r>
              <a:rPr lang="fi-FI" dirty="0" err="1"/>
              <a:t>nature</a:t>
            </a:r>
            <a:r>
              <a:rPr lang="fi-FI" dirty="0"/>
              <a:t> </a:t>
            </a:r>
            <a:r>
              <a:rPr lang="fi-FI" dirty="0" err="1"/>
              <a:t>based</a:t>
            </a:r>
            <a:r>
              <a:rPr lang="fi-FI" dirty="0"/>
              <a:t> </a:t>
            </a:r>
            <a:r>
              <a:rPr lang="fi-FI" dirty="0" err="1"/>
              <a:t>solutions</a:t>
            </a:r>
            <a:endParaRPr lang="fi-FI" dirty="0"/>
          </a:p>
        </p:txBody>
      </p:sp>
      <p:sp>
        <p:nvSpPr>
          <p:cNvPr id="6" name="Tekstiruutu 5"/>
          <p:cNvSpPr txBox="1"/>
          <p:nvPr/>
        </p:nvSpPr>
        <p:spPr>
          <a:xfrm>
            <a:off x="6147716" y="4779093"/>
            <a:ext cx="553028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prstClr val="white"/>
                </a:solidFill>
                <a:effectLst/>
                <a:uLnTx/>
                <a:uFillTx/>
                <a:latin typeface="Trebuchet MS" panose="020B0603020202020204"/>
                <a:ea typeface="+mn-ea"/>
                <a:cs typeface="+mn-cs"/>
              </a:rPr>
              <a:t>New city </a:t>
            </a:r>
            <a:r>
              <a:rPr kumimoji="0" lang="fi-FI" sz="2400" b="1" i="0" u="none" strike="noStrike" kern="1200" cap="none" spc="0" normalizeH="0" baseline="0" noProof="0" dirty="0" err="1">
                <a:ln>
                  <a:noFill/>
                </a:ln>
                <a:solidFill>
                  <a:prstClr val="white"/>
                </a:solidFill>
                <a:effectLst/>
                <a:uLnTx/>
                <a:uFillTx/>
                <a:latin typeface="Trebuchet MS" panose="020B0603020202020204"/>
                <a:ea typeface="+mn-ea"/>
                <a:cs typeface="+mn-cs"/>
              </a:rPr>
              <a:t>district</a:t>
            </a:r>
            <a:r>
              <a:rPr kumimoji="0" lang="fi-FI" sz="2400" b="1" i="0" u="none" strike="noStrike" kern="1200" cap="none" spc="0" normalizeH="0" baseline="0" noProof="0" dirty="0">
                <a:ln>
                  <a:noFill/>
                </a:ln>
                <a:solidFill>
                  <a:prstClr val="white"/>
                </a:solidFill>
                <a:effectLst/>
                <a:uLnTx/>
                <a:uFillTx/>
                <a:latin typeface="Trebuchet MS" panose="020B0603020202020204"/>
                <a:ea typeface="+mn-ea"/>
                <a:cs typeface="+mn-cs"/>
              </a:rPr>
              <a:t> Vuores is </a:t>
            </a:r>
            <a:r>
              <a:rPr kumimoji="0" lang="fi-FI" sz="2400" b="1" i="0" u="none" strike="noStrike" kern="1200" cap="none" spc="0" normalizeH="0" baseline="0" noProof="0" dirty="0" err="1">
                <a:ln>
                  <a:noFill/>
                </a:ln>
                <a:solidFill>
                  <a:prstClr val="white"/>
                </a:solidFill>
                <a:effectLst/>
                <a:uLnTx/>
                <a:uFillTx/>
                <a:latin typeface="Trebuchet MS" panose="020B0603020202020204"/>
                <a:ea typeface="+mn-ea"/>
                <a:cs typeface="+mn-cs"/>
              </a:rPr>
              <a:t>urban</a:t>
            </a:r>
            <a:r>
              <a:rPr kumimoji="0" lang="fi-FI" sz="2400" b="1"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fi-FI" sz="2400" b="1" i="0" u="none" strike="noStrike" kern="1200" cap="none" spc="0" normalizeH="0" baseline="0" noProof="0" dirty="0" err="1">
                <a:ln>
                  <a:noFill/>
                </a:ln>
                <a:solidFill>
                  <a:prstClr val="white"/>
                </a:solidFill>
                <a:effectLst/>
                <a:uLnTx/>
                <a:uFillTx/>
                <a:latin typeface="Trebuchet MS" panose="020B0603020202020204"/>
                <a:ea typeface="+mn-ea"/>
                <a:cs typeface="+mn-cs"/>
              </a:rPr>
              <a:t>living</a:t>
            </a:r>
            <a:r>
              <a:rPr kumimoji="0" lang="fi-FI" sz="2400" b="1"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fi-FI" sz="2400" b="1" i="0" u="none" strike="noStrike" kern="1200" cap="none" spc="0" normalizeH="0" baseline="0" noProof="0" dirty="0" err="1">
                <a:ln>
                  <a:noFill/>
                </a:ln>
                <a:solidFill>
                  <a:prstClr val="white"/>
                </a:solidFill>
                <a:effectLst/>
                <a:uLnTx/>
                <a:uFillTx/>
                <a:latin typeface="Trebuchet MS" panose="020B0603020202020204"/>
                <a:ea typeface="+mn-ea"/>
                <a:cs typeface="+mn-cs"/>
              </a:rPr>
              <a:t>lab</a:t>
            </a:r>
            <a:r>
              <a:rPr kumimoji="0" lang="fi-FI" sz="2400" b="1"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fi-FI" sz="2400" b="1" i="0" u="none" strike="noStrike" kern="1200" cap="none" spc="0" normalizeH="0" baseline="0" noProof="0" dirty="0" err="1">
                <a:ln>
                  <a:noFill/>
                </a:ln>
                <a:solidFill>
                  <a:prstClr val="white"/>
                </a:solidFill>
                <a:effectLst/>
                <a:uLnTx/>
                <a:uFillTx/>
                <a:latin typeface="Trebuchet MS" panose="020B0603020202020204"/>
                <a:ea typeface="+mn-ea"/>
                <a:cs typeface="+mn-cs"/>
              </a:rPr>
              <a:t>where</a:t>
            </a:r>
            <a:r>
              <a:rPr kumimoji="0" lang="fi-FI" sz="2400" b="1"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fi-FI" sz="2400" b="1" i="0" u="none" strike="noStrike" kern="1200" cap="none" spc="0" normalizeH="0" baseline="0" noProof="0" dirty="0" err="1">
                <a:ln>
                  <a:noFill/>
                </a:ln>
                <a:solidFill>
                  <a:prstClr val="white"/>
                </a:solidFill>
                <a:effectLst/>
                <a:uLnTx/>
                <a:uFillTx/>
                <a:latin typeface="Trebuchet MS" panose="020B0603020202020204"/>
                <a:ea typeface="+mn-ea"/>
                <a:cs typeface="+mn-cs"/>
              </a:rPr>
              <a:t>innovation</a:t>
            </a:r>
            <a:r>
              <a:rPr kumimoji="0" lang="fi-FI" sz="2400" b="1"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fi-FI" sz="2400" b="1" i="0" u="none" strike="noStrike" kern="1200" cap="none" spc="0" normalizeH="0" baseline="0" noProof="0" dirty="0" err="1">
                <a:ln>
                  <a:noFill/>
                </a:ln>
                <a:solidFill>
                  <a:prstClr val="white"/>
                </a:solidFill>
                <a:effectLst/>
                <a:uLnTx/>
                <a:uFillTx/>
                <a:latin typeface="Trebuchet MS" panose="020B0603020202020204"/>
                <a:ea typeface="+mn-ea"/>
                <a:cs typeface="+mn-cs"/>
              </a:rPr>
              <a:t>vouchers</a:t>
            </a:r>
            <a:r>
              <a:rPr kumimoji="0" lang="fi-FI" sz="2400" b="1"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fi-FI" sz="2400" b="1" i="0" u="none" strike="noStrike" kern="1200" cap="none" spc="0" normalizeH="0" baseline="0" noProof="0" dirty="0" err="1">
                <a:ln>
                  <a:noFill/>
                </a:ln>
                <a:solidFill>
                  <a:prstClr val="white"/>
                </a:solidFill>
                <a:effectLst/>
                <a:uLnTx/>
                <a:uFillTx/>
                <a:latin typeface="Trebuchet MS" panose="020B0603020202020204"/>
                <a:ea typeface="+mn-ea"/>
                <a:cs typeface="+mn-cs"/>
              </a:rPr>
              <a:t>were</a:t>
            </a:r>
            <a:r>
              <a:rPr kumimoji="0" lang="fi-FI" sz="2400" b="1"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fi-FI" sz="2400" b="1" i="0" u="none" strike="noStrike" kern="1200" cap="none" spc="0" normalizeH="0" baseline="0" noProof="0" dirty="0" err="1">
                <a:ln>
                  <a:noFill/>
                </a:ln>
                <a:solidFill>
                  <a:prstClr val="white"/>
                </a:solidFill>
                <a:effectLst/>
                <a:uLnTx/>
                <a:uFillTx/>
                <a:latin typeface="Trebuchet MS" panose="020B0603020202020204"/>
                <a:ea typeface="+mn-ea"/>
                <a:cs typeface="+mn-cs"/>
              </a:rPr>
              <a:t>tested</a:t>
            </a:r>
            <a:endParaRPr kumimoji="0" lang="fi-FI" sz="24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660044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6" name="Kuva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6972" y="-424542"/>
            <a:ext cx="4855028" cy="3641271"/>
          </a:xfrm>
          <a:prstGeom prst="rect">
            <a:avLst/>
          </a:prstGeom>
        </p:spPr>
      </p:pic>
      <p:pic>
        <p:nvPicPr>
          <p:cNvPr id="9" name="Kuva 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 y="-1"/>
            <a:ext cx="9533465" cy="7150099"/>
          </a:xfrm>
          <a:prstGeom prst="rect">
            <a:avLst/>
          </a:prstGeom>
        </p:spPr>
      </p:pic>
      <p:sp>
        <p:nvSpPr>
          <p:cNvPr id="10" name="Sisällön paikkamerkki 9"/>
          <p:cNvSpPr>
            <a:spLocks noGrp="1"/>
          </p:cNvSpPr>
          <p:nvPr>
            <p:ph sz="quarter" idx="13"/>
          </p:nvPr>
        </p:nvSpPr>
        <p:spPr/>
        <p:txBody>
          <a:bodyPr/>
          <a:lstStyle/>
          <a:p>
            <a:endParaRPr lang="fi-FI" dirty="0"/>
          </a:p>
        </p:txBody>
      </p:sp>
      <p:pic>
        <p:nvPicPr>
          <p:cNvPr id="11" name="Kuva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33464" y="2946536"/>
            <a:ext cx="5215285" cy="3911464"/>
          </a:xfrm>
          <a:prstGeom prst="rect">
            <a:avLst/>
          </a:prstGeom>
        </p:spPr>
      </p:pic>
      <p:sp>
        <p:nvSpPr>
          <p:cNvPr id="12" name="Tekstiruutu 11"/>
          <p:cNvSpPr txBox="1"/>
          <p:nvPr/>
        </p:nvSpPr>
        <p:spPr>
          <a:xfrm>
            <a:off x="0" y="5806233"/>
            <a:ext cx="12192000" cy="1015663"/>
          </a:xfrm>
          <a:prstGeom prst="rect">
            <a:avLst/>
          </a:prstGeom>
          <a:solidFill>
            <a:srgbClr val="FFC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Innovation voucher 1: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Common</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garden</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of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two</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apartment</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houses</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was</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dry</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grass</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Perennials</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fruit</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trees</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berry</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bushes</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gardening</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boxes</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compost,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roof</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water</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harvesting</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for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irrigation</a:t>
            </a:r>
            <a:endPar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Unalab</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funding</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6500 € for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materials</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Implementation</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and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maintenance</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voluntary</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work</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by</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residents</a:t>
            </a:r>
            <a:endPar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90151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9E38AE-550A-4510-BCE0-AD8A9C7A6FA7}"/>
              </a:ext>
            </a:extLst>
          </p:cNvPr>
          <p:cNvSpPr>
            <a:spLocks noGrp="1"/>
          </p:cNvSpPr>
          <p:nvPr>
            <p:ph type="title"/>
          </p:nvPr>
        </p:nvSpPr>
        <p:spPr>
          <a:xfrm>
            <a:off x="739773" y="25156"/>
            <a:ext cx="10515600" cy="1325563"/>
          </a:xfrm>
          <a:prstGeom prst="rect">
            <a:avLst/>
          </a:prstGeom>
        </p:spPr>
        <p:txBody>
          <a:bodyPr>
            <a:normAutofit/>
          </a:bodyPr>
          <a:lstStyle/>
          <a:p>
            <a:pPr algn="ctr"/>
            <a:r>
              <a:rPr lang="en-GB" sz="4800" b="1" dirty="0">
                <a:solidFill>
                  <a:srgbClr val="77943E"/>
                </a:solidFill>
              </a:rPr>
              <a:t>The context of </a:t>
            </a:r>
            <a:r>
              <a:rPr lang="en-GB" sz="4800" b="1" dirty="0" err="1">
                <a:solidFill>
                  <a:srgbClr val="77943E"/>
                </a:solidFill>
              </a:rPr>
              <a:t>UNaLab</a:t>
            </a:r>
            <a:r>
              <a:rPr lang="en-GB" sz="4800" b="1" dirty="0">
                <a:solidFill>
                  <a:srgbClr val="77943E"/>
                </a:solidFill>
              </a:rPr>
              <a:t> research</a:t>
            </a:r>
          </a:p>
        </p:txBody>
      </p:sp>
      <p:sp>
        <p:nvSpPr>
          <p:cNvPr id="2" name="Inhaltsplatzhalter 1"/>
          <p:cNvSpPr>
            <a:spLocks noGrp="1"/>
          </p:cNvSpPr>
          <p:nvPr>
            <p:ph sz="half" idx="2"/>
          </p:nvPr>
        </p:nvSpPr>
        <p:spPr>
          <a:xfrm>
            <a:off x="839785" y="1348757"/>
            <a:ext cx="5157787" cy="4595322"/>
          </a:xfrm>
          <a:noFill/>
          <a:ln w="28575">
            <a:solidFill>
              <a:schemeClr val="accent6">
                <a:lumMod val="60000"/>
                <a:lumOff val="40000"/>
              </a:schemeClr>
            </a:solidFill>
          </a:ln>
        </p:spPr>
        <p:txBody>
          <a:bodyPr>
            <a:normAutofit/>
          </a:bodyPr>
          <a:lstStyle/>
          <a:p>
            <a:pPr marL="0" indent="0">
              <a:buNone/>
            </a:pPr>
            <a:endParaRPr lang="en-US" dirty="0"/>
          </a:p>
          <a:p>
            <a:pPr marL="0" indent="0">
              <a:buNone/>
            </a:pPr>
            <a:endParaRPr lang="en-US" dirty="0"/>
          </a:p>
          <a:p>
            <a:pPr marL="0" indent="0">
              <a:buNone/>
            </a:pPr>
            <a:r>
              <a:rPr lang="en-US" sz="2000" dirty="0"/>
              <a:t>NBS governance challenges imply a need for alternative financing approaches </a:t>
            </a:r>
          </a:p>
          <a:p>
            <a:pPr marL="0" indent="0">
              <a:buNone/>
            </a:pPr>
            <a:endParaRPr lang="en-US" sz="2000" dirty="0"/>
          </a:p>
          <a:p>
            <a:pPr lvl="1"/>
            <a:r>
              <a:rPr lang="en-US" sz="2000" b="1" dirty="0"/>
              <a:t>What public and private financing options exist? </a:t>
            </a:r>
          </a:p>
          <a:p>
            <a:pPr lvl="1"/>
            <a:r>
              <a:rPr lang="en-US" sz="2000" b="1" dirty="0"/>
              <a:t>What role can private sector play in funding and financing NBS? </a:t>
            </a:r>
          </a:p>
          <a:p>
            <a:pPr lvl="1"/>
            <a:r>
              <a:rPr lang="en-US" sz="2000" b="1" dirty="0"/>
              <a:t>How can private capital be attracted to NBS projects?</a:t>
            </a:r>
          </a:p>
          <a:p>
            <a:endParaRPr lang="en-US" dirty="0"/>
          </a:p>
        </p:txBody>
      </p:sp>
      <p:sp>
        <p:nvSpPr>
          <p:cNvPr id="8" name="Subtitle 2">
            <a:extLst>
              <a:ext uri="{FF2B5EF4-FFF2-40B4-BE49-F238E27FC236}">
                <a16:creationId xmlns:a16="http://schemas.microsoft.com/office/drawing/2014/main" id="{216DB84C-D607-4D03-8014-F1366C010D36}"/>
              </a:ext>
            </a:extLst>
          </p:cNvPr>
          <p:cNvSpPr>
            <a:spLocks noGrp="1"/>
          </p:cNvSpPr>
          <p:nvPr>
            <p:ph type="body" idx="1"/>
          </p:nvPr>
        </p:nvSpPr>
        <p:spPr>
          <a:xfrm>
            <a:off x="839785" y="1348757"/>
            <a:ext cx="5157787" cy="823912"/>
          </a:xfrm>
          <a:prstGeom prst="rect">
            <a:avLst/>
          </a:prstGeom>
          <a:solidFill>
            <a:schemeClr val="accent6">
              <a:lumMod val="60000"/>
              <a:lumOff val="40000"/>
            </a:schemeClr>
          </a:solidFill>
        </p:spPr>
        <p:txBody>
          <a:bodyPr>
            <a:normAutofit/>
          </a:bodyPr>
          <a:lstStyle/>
          <a:p>
            <a:pPr algn="ctr"/>
            <a:r>
              <a:rPr lang="en-GB" sz="3200" dirty="0">
                <a:solidFill>
                  <a:schemeClr val="bg1"/>
                </a:solidFill>
              </a:rPr>
              <a:t>Financing strategies </a:t>
            </a:r>
          </a:p>
        </p:txBody>
      </p:sp>
      <p:sp>
        <p:nvSpPr>
          <p:cNvPr id="4" name="Inhaltsplatzhalter 3"/>
          <p:cNvSpPr>
            <a:spLocks noGrp="1"/>
          </p:cNvSpPr>
          <p:nvPr>
            <p:ph sz="quarter" idx="4"/>
          </p:nvPr>
        </p:nvSpPr>
        <p:spPr>
          <a:xfrm>
            <a:off x="6172200" y="1348756"/>
            <a:ext cx="5183185" cy="4595321"/>
          </a:xfrm>
          <a:noFill/>
          <a:ln w="28575">
            <a:solidFill>
              <a:srgbClr val="71C1C9"/>
            </a:solidFill>
          </a:ln>
        </p:spPr>
        <p:txBody>
          <a:bodyPr/>
          <a:lstStyle/>
          <a:p>
            <a:endParaRPr lang="en-US" dirty="0"/>
          </a:p>
          <a:p>
            <a:pPr marL="0" indent="0">
              <a:buNone/>
            </a:pPr>
            <a:endParaRPr lang="en-US" dirty="0"/>
          </a:p>
          <a:p>
            <a:pPr marL="0" indent="0">
              <a:buNone/>
            </a:pPr>
            <a:r>
              <a:rPr lang="en-US" sz="2000" dirty="0"/>
              <a:t>Cities need to engage in public procurement process to purchase goods, services or works associated with NBS</a:t>
            </a:r>
          </a:p>
          <a:p>
            <a:pPr marL="0" indent="0">
              <a:buNone/>
            </a:pPr>
            <a:endParaRPr lang="en-US" sz="2000" dirty="0"/>
          </a:p>
          <a:p>
            <a:pPr lvl="1"/>
            <a:r>
              <a:rPr lang="en-US" sz="2000" b="1" dirty="0"/>
              <a:t>How does the procurement process look like? </a:t>
            </a:r>
          </a:p>
          <a:p>
            <a:pPr lvl="1"/>
            <a:r>
              <a:rPr lang="en-US" sz="2000" b="1" dirty="0"/>
              <a:t>What barriers and opportunities could derive from the public procurement of NBS?</a:t>
            </a:r>
          </a:p>
          <a:p>
            <a:pPr lvl="1"/>
            <a:endParaRPr lang="en-US" sz="2000" b="1" dirty="0"/>
          </a:p>
          <a:p>
            <a:pPr lvl="1"/>
            <a:endParaRPr lang="en-US" sz="2000" b="1" dirty="0"/>
          </a:p>
          <a:p>
            <a:pPr marL="0" indent="0">
              <a:buNone/>
            </a:pPr>
            <a:endParaRPr lang="en-US" sz="2000" dirty="0"/>
          </a:p>
        </p:txBody>
      </p:sp>
      <p:sp>
        <p:nvSpPr>
          <p:cNvPr id="3" name="Textplatzhalter 2"/>
          <p:cNvSpPr>
            <a:spLocks noGrp="1"/>
          </p:cNvSpPr>
          <p:nvPr>
            <p:ph type="body" sz="quarter" idx="3"/>
          </p:nvPr>
        </p:nvSpPr>
        <p:spPr>
          <a:xfrm>
            <a:off x="6172200" y="1348756"/>
            <a:ext cx="5183188" cy="823912"/>
          </a:xfrm>
          <a:solidFill>
            <a:srgbClr val="71C1C9"/>
          </a:solidFill>
        </p:spPr>
        <p:txBody>
          <a:bodyPr>
            <a:normAutofit/>
          </a:bodyPr>
          <a:lstStyle/>
          <a:p>
            <a:pPr algn="ctr"/>
            <a:r>
              <a:rPr lang="en-US" sz="3200" dirty="0">
                <a:solidFill>
                  <a:schemeClr val="bg1"/>
                </a:solidFill>
              </a:rPr>
              <a:t>Public procurement </a:t>
            </a:r>
          </a:p>
        </p:txBody>
      </p:sp>
      <p:pic>
        <p:nvPicPr>
          <p:cNvPr id="15" name="Picture 14">
            <a:extLst>
              <a:ext uri="{FF2B5EF4-FFF2-40B4-BE49-F238E27FC236}">
                <a16:creationId xmlns:a16="http://schemas.microsoft.com/office/drawing/2014/main" id="{F11B683B-2A92-4A48-B142-280AD00FD6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8619" y="6022276"/>
            <a:ext cx="1378722" cy="753341"/>
          </a:xfrm>
          <a:prstGeom prst="rect">
            <a:avLst/>
          </a:prstGeom>
        </p:spPr>
      </p:pic>
      <p:cxnSp>
        <p:nvCxnSpPr>
          <p:cNvPr id="16" name="Straight Connector 15">
            <a:extLst>
              <a:ext uri="{FF2B5EF4-FFF2-40B4-BE49-F238E27FC236}">
                <a16:creationId xmlns:a16="http://schemas.microsoft.com/office/drawing/2014/main" id="{F719F197-A75A-4143-AD6E-40D87DDFE27C}"/>
              </a:ext>
            </a:extLst>
          </p:cNvPr>
          <p:cNvCxnSpPr>
            <a:cxnSpLocks/>
          </p:cNvCxnSpPr>
          <p:nvPr/>
        </p:nvCxnSpPr>
        <p:spPr>
          <a:xfrm flipV="1">
            <a:off x="410090" y="2277687"/>
            <a:ext cx="0" cy="4586267"/>
          </a:xfrm>
          <a:prstGeom prst="line">
            <a:avLst/>
          </a:prstGeom>
          <a:ln w="158750">
            <a:solidFill>
              <a:srgbClr val="77943E"/>
            </a:solidFill>
          </a:ln>
        </p:spPr>
        <p:style>
          <a:lnRef idx="1">
            <a:schemeClr val="accent1"/>
          </a:lnRef>
          <a:fillRef idx="0">
            <a:schemeClr val="accent1"/>
          </a:fillRef>
          <a:effectRef idx="0">
            <a:schemeClr val="accent1"/>
          </a:effectRef>
          <a:fontRef idx="minor">
            <a:schemeClr val="tx1"/>
          </a:fontRef>
        </p:style>
      </p:cxnSp>
      <p:pic>
        <p:nvPicPr>
          <p:cNvPr id="9" name="Picture 4" descr="Image result for fraunhofer">
            <a:extLst>
              <a:ext uri="{FF2B5EF4-FFF2-40B4-BE49-F238E27FC236}">
                <a16:creationId xmlns:a16="http://schemas.microsoft.com/office/drawing/2014/main" id="{F5508854-9D17-4943-A5FE-9F693D74255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80398" y="6303239"/>
            <a:ext cx="1162539" cy="191417"/>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88DA9C23-E5A7-47AF-B318-230584B4FAA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55994" y="5964262"/>
            <a:ext cx="677954" cy="677954"/>
          </a:xfrm>
          <a:prstGeom prst="rect">
            <a:avLst/>
          </a:prstGeom>
        </p:spPr>
      </p:pic>
    </p:spTree>
    <p:extLst>
      <p:ext uri="{BB962C8B-B14F-4D97-AF65-F5344CB8AC3E}">
        <p14:creationId xmlns:p14="http://schemas.microsoft.com/office/powerpoint/2010/main" val="1870010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sp>
        <p:nvSpPr>
          <p:cNvPr id="3" name="Sisällön paikkamerkki 2"/>
          <p:cNvSpPr>
            <a:spLocks noGrp="1"/>
          </p:cNvSpPr>
          <p:nvPr>
            <p:ph sz="quarter" idx="13"/>
          </p:nvPr>
        </p:nvSpPr>
        <p:spPr>
          <a:xfrm rot="5400000">
            <a:off x="14366900" y="556594"/>
            <a:ext cx="2616062" cy="766946"/>
          </a:xfrm>
        </p:spPr>
        <p:txBody>
          <a:bodyPr/>
          <a:lstStyle/>
          <a:p>
            <a:endParaRPr lang="fi-FI" dirty="0"/>
          </a:p>
        </p:txBody>
      </p:sp>
      <p:pic>
        <p:nvPicPr>
          <p:cNvPr id="2050" name="05b70c50-d76c-49ac-b155-5e2f94c73d26" descr="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91999" cy="914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iruutu 4"/>
          <p:cNvSpPr txBox="1"/>
          <p:nvPr/>
        </p:nvSpPr>
        <p:spPr>
          <a:xfrm>
            <a:off x="0" y="5534561"/>
            <a:ext cx="12191999" cy="1323439"/>
          </a:xfrm>
          <a:prstGeom prst="rect">
            <a:avLst/>
          </a:prstGeom>
          <a:solidFill>
            <a:srgbClr val="FF3399"/>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Innovation voucher 2: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Edible</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garden</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of a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apartment</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house</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Fruit</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trees</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berry</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bushes</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gardening</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boxes</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Applied</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also</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funding</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for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waste</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management,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but</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it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was</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left</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out,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because</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too</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far</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from</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NBS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Unalab</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funding</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1000 € for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materials</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Implementation</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and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maintenance</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voluntary</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work</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by</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residents</a:t>
            </a:r>
            <a:endPar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827724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727" y="0"/>
            <a:ext cx="12248727" cy="5860973"/>
          </a:xfrm>
          <a:prstGeom prst="rect">
            <a:avLst/>
          </a:prstGeom>
        </p:spPr>
      </p:pic>
      <p:sp>
        <p:nvSpPr>
          <p:cNvPr id="6" name="Tekstiruutu 5"/>
          <p:cNvSpPr txBox="1"/>
          <p:nvPr/>
        </p:nvSpPr>
        <p:spPr>
          <a:xfrm>
            <a:off x="1" y="5226784"/>
            <a:ext cx="12191999" cy="1631216"/>
          </a:xfrm>
          <a:prstGeom prst="rect">
            <a:avLst/>
          </a:prstGeom>
          <a:solidFill>
            <a:schemeClr val="accent6">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Innovation voucher 3: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Horse</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paddock</a:t>
            </a:r>
            <a:endPar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Local</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farm</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built</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fence</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in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the</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central</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park</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of Vuores,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next</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to a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school</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They</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bring</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ponies</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to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meet</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families</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in Vuores,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organise</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events</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and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interact</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in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social</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media.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Monitoring</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resident</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survey</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biodiversity</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counts</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water</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quality</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monitoring</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in a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ditch</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next</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to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the</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paddock</a:t>
            </a:r>
            <a:endPar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Unalab</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fi-FI" sz="2000" b="0" i="0" u="none" strike="noStrike" kern="1200" cap="none" spc="0" normalizeH="0" baseline="0" noProof="0" dirty="0" err="1">
                <a:ln>
                  <a:noFill/>
                </a:ln>
                <a:solidFill>
                  <a:prstClr val="black"/>
                </a:solidFill>
                <a:effectLst/>
                <a:uLnTx/>
                <a:uFillTx/>
                <a:latin typeface="Trebuchet MS" panose="020B0603020202020204"/>
                <a:ea typeface="+mn-ea"/>
                <a:cs typeface="+mn-cs"/>
              </a:rPr>
              <a:t>funding</a:t>
            </a:r>
            <a:r>
              <a:rPr kumimoji="0" lang="fi-FI" sz="2000" b="0" i="0" u="none" strike="noStrike" kern="1200" cap="none" spc="0" normalizeH="0" baseline="0" noProof="0" dirty="0">
                <a:ln>
                  <a:noFill/>
                </a:ln>
                <a:solidFill>
                  <a:prstClr val="black"/>
                </a:solidFill>
                <a:effectLst/>
                <a:uLnTx/>
                <a:uFillTx/>
                <a:latin typeface="Trebuchet MS" panose="020B0603020202020204"/>
                <a:ea typeface="+mn-ea"/>
                <a:cs typeface="+mn-cs"/>
              </a:rPr>
              <a:t> 16 364 € </a:t>
            </a:r>
          </a:p>
        </p:txBody>
      </p:sp>
    </p:spTree>
    <p:extLst>
      <p:ext uri="{BB962C8B-B14F-4D97-AF65-F5344CB8AC3E}">
        <p14:creationId xmlns:p14="http://schemas.microsoft.com/office/powerpoint/2010/main" val="197887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127911" y="449478"/>
            <a:ext cx="7218374" cy="667657"/>
          </a:xfrm>
        </p:spPr>
        <p:txBody>
          <a:bodyPr/>
          <a:lstStyle/>
          <a:p>
            <a:r>
              <a:rPr lang="fi-FI" dirty="0" err="1"/>
              <a:t>Reflections</a:t>
            </a:r>
            <a:endParaRPr lang="fi-FI" dirty="0"/>
          </a:p>
        </p:txBody>
      </p:sp>
      <p:sp>
        <p:nvSpPr>
          <p:cNvPr id="3" name="Sisällön paikkamerkki 2"/>
          <p:cNvSpPr>
            <a:spLocks noGrp="1"/>
          </p:cNvSpPr>
          <p:nvPr>
            <p:ph sz="quarter" idx="13"/>
          </p:nvPr>
        </p:nvSpPr>
        <p:spPr>
          <a:xfrm>
            <a:off x="548639" y="1453415"/>
            <a:ext cx="11426695" cy="5404585"/>
          </a:xfrm>
        </p:spPr>
        <p:txBody>
          <a:bodyPr>
            <a:normAutofit/>
          </a:bodyPr>
          <a:lstStyle/>
          <a:p>
            <a:r>
              <a:rPr lang="fi-FI" dirty="0"/>
              <a:t>Innovation </a:t>
            </a:r>
            <a:r>
              <a:rPr lang="fi-FI" dirty="0" err="1"/>
              <a:t>vouchers</a:t>
            </a:r>
            <a:r>
              <a:rPr lang="fi-FI" dirty="0"/>
              <a:t> </a:t>
            </a:r>
            <a:r>
              <a:rPr lang="fi-FI" b="1" dirty="0" err="1"/>
              <a:t>encourage</a:t>
            </a:r>
            <a:r>
              <a:rPr lang="fi-FI" b="1" dirty="0"/>
              <a:t> </a:t>
            </a:r>
            <a:r>
              <a:rPr lang="fi-FI" b="1" dirty="0" err="1"/>
              <a:t>residents</a:t>
            </a:r>
            <a:r>
              <a:rPr lang="fi-FI" b="1" dirty="0"/>
              <a:t> and </a:t>
            </a:r>
            <a:r>
              <a:rPr lang="fi-FI" b="1" dirty="0" err="1"/>
              <a:t>other</a:t>
            </a:r>
            <a:r>
              <a:rPr lang="fi-FI" b="1" dirty="0"/>
              <a:t> city </a:t>
            </a:r>
            <a:r>
              <a:rPr lang="fi-FI" b="1" dirty="0" err="1"/>
              <a:t>actors</a:t>
            </a:r>
            <a:r>
              <a:rPr lang="fi-FI" b="1" dirty="0"/>
              <a:t> </a:t>
            </a:r>
            <a:r>
              <a:rPr lang="fi-FI" dirty="0" err="1"/>
              <a:t>than</a:t>
            </a:r>
            <a:r>
              <a:rPr lang="fi-FI" dirty="0"/>
              <a:t> </a:t>
            </a:r>
            <a:r>
              <a:rPr lang="fi-FI" dirty="0" err="1"/>
              <a:t>municipality</a:t>
            </a:r>
            <a:r>
              <a:rPr lang="fi-FI" dirty="0"/>
              <a:t> </a:t>
            </a:r>
            <a:r>
              <a:rPr lang="fi-FI" dirty="0" err="1"/>
              <a:t>ideate</a:t>
            </a:r>
            <a:r>
              <a:rPr lang="fi-FI" dirty="0"/>
              <a:t> and </a:t>
            </a:r>
            <a:r>
              <a:rPr lang="fi-FI" dirty="0" err="1"/>
              <a:t>implement</a:t>
            </a:r>
            <a:r>
              <a:rPr lang="fi-FI" dirty="0"/>
              <a:t> </a:t>
            </a:r>
            <a:r>
              <a:rPr lang="fi-FI" dirty="0" err="1"/>
              <a:t>novel</a:t>
            </a:r>
            <a:r>
              <a:rPr lang="fi-FI" dirty="0"/>
              <a:t> </a:t>
            </a:r>
            <a:r>
              <a:rPr lang="fi-FI" dirty="0" err="1"/>
              <a:t>nature</a:t>
            </a:r>
            <a:r>
              <a:rPr lang="fi-FI" dirty="0"/>
              <a:t> </a:t>
            </a:r>
            <a:r>
              <a:rPr lang="fi-FI" dirty="0" err="1"/>
              <a:t>based</a:t>
            </a:r>
            <a:r>
              <a:rPr lang="fi-FI" dirty="0"/>
              <a:t> </a:t>
            </a:r>
            <a:r>
              <a:rPr lang="fi-FI" dirty="0" err="1"/>
              <a:t>solutions</a:t>
            </a:r>
            <a:r>
              <a:rPr lang="fi-FI" dirty="0"/>
              <a:t> to city</a:t>
            </a:r>
          </a:p>
          <a:p>
            <a:r>
              <a:rPr lang="fi-FI" dirty="0" err="1"/>
              <a:t>Nature</a:t>
            </a:r>
            <a:r>
              <a:rPr lang="fi-FI" dirty="0"/>
              <a:t> </a:t>
            </a:r>
            <a:r>
              <a:rPr lang="fi-FI" dirty="0" err="1"/>
              <a:t>based</a:t>
            </a:r>
            <a:r>
              <a:rPr lang="fi-FI" dirty="0"/>
              <a:t> </a:t>
            </a:r>
            <a:r>
              <a:rPr lang="fi-FI" dirty="0" err="1"/>
              <a:t>solutions</a:t>
            </a:r>
            <a:r>
              <a:rPr lang="fi-FI" dirty="0"/>
              <a:t> </a:t>
            </a:r>
            <a:r>
              <a:rPr lang="fi-FI" dirty="0" err="1"/>
              <a:t>created</a:t>
            </a:r>
            <a:r>
              <a:rPr lang="fi-FI" dirty="0"/>
              <a:t> </a:t>
            </a:r>
            <a:r>
              <a:rPr lang="fi-FI" dirty="0" err="1"/>
              <a:t>were</a:t>
            </a:r>
            <a:r>
              <a:rPr lang="fi-FI" dirty="0"/>
              <a:t> </a:t>
            </a:r>
            <a:r>
              <a:rPr lang="fi-FI" b="1" dirty="0" err="1"/>
              <a:t>feasible</a:t>
            </a:r>
            <a:r>
              <a:rPr lang="fi-FI" b="1" dirty="0"/>
              <a:t>: DIY-</a:t>
            </a:r>
            <a:r>
              <a:rPr lang="fi-FI" b="1" dirty="0" err="1"/>
              <a:t>type</a:t>
            </a:r>
            <a:r>
              <a:rPr lang="fi-FI" dirty="0"/>
              <a:t> </a:t>
            </a:r>
            <a:r>
              <a:rPr lang="fi-FI" dirty="0" err="1"/>
              <a:t>rather</a:t>
            </a:r>
            <a:r>
              <a:rPr lang="fi-FI" dirty="0"/>
              <a:t> </a:t>
            </a:r>
            <a:r>
              <a:rPr lang="fi-FI" dirty="0" err="1"/>
              <a:t>than</a:t>
            </a:r>
            <a:r>
              <a:rPr lang="fi-FI" dirty="0"/>
              <a:t> </a:t>
            </a:r>
            <a:r>
              <a:rPr lang="fi-FI" dirty="0" err="1"/>
              <a:t>professional</a:t>
            </a:r>
            <a:r>
              <a:rPr lang="fi-FI" dirty="0"/>
              <a:t>/</a:t>
            </a:r>
            <a:r>
              <a:rPr lang="fi-FI" dirty="0" err="1"/>
              <a:t>engineered</a:t>
            </a:r>
            <a:r>
              <a:rPr lang="fi-FI" dirty="0"/>
              <a:t> </a:t>
            </a:r>
            <a:r>
              <a:rPr lang="fi-FI" dirty="0" err="1"/>
              <a:t>solutions</a:t>
            </a:r>
            <a:endParaRPr lang="fi-FI" dirty="0"/>
          </a:p>
          <a:p>
            <a:r>
              <a:rPr lang="fi-FI" dirty="0" err="1"/>
              <a:t>Participants</a:t>
            </a:r>
            <a:r>
              <a:rPr lang="fi-FI" dirty="0"/>
              <a:t> </a:t>
            </a:r>
            <a:r>
              <a:rPr lang="fi-FI" dirty="0" err="1"/>
              <a:t>enjoyed</a:t>
            </a:r>
            <a:r>
              <a:rPr lang="fi-FI" dirty="0"/>
              <a:t> </a:t>
            </a:r>
            <a:r>
              <a:rPr lang="fi-FI" dirty="0" err="1"/>
              <a:t>working</a:t>
            </a:r>
            <a:r>
              <a:rPr lang="fi-FI" dirty="0"/>
              <a:t> </a:t>
            </a:r>
            <a:r>
              <a:rPr lang="fi-FI" dirty="0" err="1"/>
              <a:t>with</a:t>
            </a:r>
            <a:r>
              <a:rPr lang="fi-FI" dirty="0"/>
              <a:t> </a:t>
            </a:r>
            <a:r>
              <a:rPr lang="fi-FI" dirty="0" err="1"/>
              <a:t>neighbours</a:t>
            </a:r>
            <a:r>
              <a:rPr lang="fi-FI" dirty="0"/>
              <a:t> – </a:t>
            </a:r>
            <a:r>
              <a:rPr lang="fi-FI" b="1" dirty="0" err="1"/>
              <a:t>social</a:t>
            </a:r>
            <a:r>
              <a:rPr lang="fi-FI" b="1" dirty="0"/>
              <a:t> </a:t>
            </a:r>
            <a:r>
              <a:rPr lang="fi-FI" b="1" dirty="0" err="1"/>
              <a:t>aspect</a:t>
            </a:r>
            <a:r>
              <a:rPr lang="fi-FI" b="1" dirty="0"/>
              <a:t> </a:t>
            </a:r>
            <a:r>
              <a:rPr lang="fi-FI" dirty="0" err="1"/>
              <a:t>was</a:t>
            </a:r>
            <a:r>
              <a:rPr lang="fi-FI" dirty="0"/>
              <a:t> </a:t>
            </a:r>
            <a:r>
              <a:rPr lang="fi-FI" dirty="0" err="1"/>
              <a:t>highlighted</a:t>
            </a:r>
            <a:endParaRPr lang="fi-FI" dirty="0"/>
          </a:p>
          <a:p>
            <a:r>
              <a:rPr lang="fi-FI" dirty="0" err="1"/>
              <a:t>Our</a:t>
            </a:r>
            <a:r>
              <a:rPr lang="fi-FI" dirty="0"/>
              <a:t> </a:t>
            </a:r>
            <a:r>
              <a:rPr lang="fi-FI" dirty="0" err="1"/>
              <a:t>living</a:t>
            </a:r>
            <a:r>
              <a:rPr lang="fi-FI" dirty="0"/>
              <a:t> </a:t>
            </a:r>
            <a:r>
              <a:rPr lang="fi-FI" dirty="0" err="1"/>
              <a:t>lab</a:t>
            </a:r>
            <a:r>
              <a:rPr lang="fi-FI" dirty="0"/>
              <a:t> is </a:t>
            </a:r>
            <a:r>
              <a:rPr lang="fi-FI" dirty="0" err="1"/>
              <a:t>new</a:t>
            </a:r>
            <a:r>
              <a:rPr lang="fi-FI" dirty="0"/>
              <a:t> </a:t>
            </a:r>
            <a:r>
              <a:rPr lang="fi-FI" dirty="0" err="1"/>
              <a:t>area</a:t>
            </a:r>
            <a:r>
              <a:rPr lang="fi-FI" dirty="0"/>
              <a:t> and </a:t>
            </a:r>
            <a:r>
              <a:rPr lang="fi-FI" dirty="0" err="1"/>
              <a:t>we</a:t>
            </a:r>
            <a:r>
              <a:rPr lang="fi-FI" dirty="0"/>
              <a:t> </a:t>
            </a:r>
            <a:r>
              <a:rPr lang="fi-FI" dirty="0" err="1"/>
              <a:t>didn’t</a:t>
            </a:r>
            <a:r>
              <a:rPr lang="fi-FI" dirty="0"/>
              <a:t> </a:t>
            </a:r>
            <a:r>
              <a:rPr lang="fi-FI" dirty="0" err="1"/>
              <a:t>receive</a:t>
            </a:r>
            <a:r>
              <a:rPr lang="fi-FI" dirty="0"/>
              <a:t> </a:t>
            </a:r>
            <a:r>
              <a:rPr lang="fi-FI" dirty="0" err="1"/>
              <a:t>many</a:t>
            </a:r>
            <a:r>
              <a:rPr lang="fi-FI" dirty="0"/>
              <a:t> </a:t>
            </a:r>
            <a:r>
              <a:rPr lang="fi-FI" dirty="0" err="1"/>
              <a:t>applications</a:t>
            </a:r>
            <a:r>
              <a:rPr lang="fi-FI" dirty="0"/>
              <a:t>. In </a:t>
            </a:r>
            <a:r>
              <a:rPr lang="fi-FI" dirty="0" err="1"/>
              <a:t>future</a:t>
            </a:r>
            <a:r>
              <a:rPr lang="fi-FI" dirty="0"/>
              <a:t>, </a:t>
            </a:r>
            <a:r>
              <a:rPr lang="fi-FI" b="1" dirty="0" err="1"/>
              <a:t>targeting</a:t>
            </a:r>
            <a:r>
              <a:rPr lang="fi-FI" b="1" dirty="0"/>
              <a:t> </a:t>
            </a:r>
            <a:r>
              <a:rPr lang="fi-FI" b="1" dirty="0" err="1"/>
              <a:t>such</a:t>
            </a:r>
            <a:r>
              <a:rPr lang="fi-FI" b="1" dirty="0"/>
              <a:t> </a:t>
            </a:r>
            <a:r>
              <a:rPr lang="fi-FI" b="1" dirty="0" err="1"/>
              <a:t>funding</a:t>
            </a:r>
            <a:r>
              <a:rPr lang="fi-FI" b="1" dirty="0"/>
              <a:t> to </a:t>
            </a:r>
            <a:r>
              <a:rPr lang="fi-FI" b="1" dirty="0" err="1"/>
              <a:t>older</a:t>
            </a:r>
            <a:r>
              <a:rPr lang="fi-FI" b="1" dirty="0"/>
              <a:t>/</a:t>
            </a:r>
            <a:r>
              <a:rPr lang="fi-FI" b="1" dirty="0" err="1"/>
              <a:t>more</a:t>
            </a:r>
            <a:r>
              <a:rPr lang="fi-FI" b="1" dirty="0"/>
              <a:t> </a:t>
            </a:r>
            <a:r>
              <a:rPr lang="fi-FI" b="1" dirty="0" err="1"/>
              <a:t>dense</a:t>
            </a:r>
            <a:r>
              <a:rPr lang="fi-FI" b="1" dirty="0"/>
              <a:t> </a:t>
            </a:r>
            <a:r>
              <a:rPr lang="fi-FI" b="1" dirty="0" err="1"/>
              <a:t>areas</a:t>
            </a:r>
            <a:r>
              <a:rPr lang="fi-FI" b="1" dirty="0"/>
              <a:t> </a:t>
            </a:r>
            <a:r>
              <a:rPr lang="fi-FI" dirty="0" err="1"/>
              <a:t>with</a:t>
            </a:r>
            <a:r>
              <a:rPr lang="fi-FI" dirty="0"/>
              <a:t> </a:t>
            </a:r>
            <a:r>
              <a:rPr lang="fi-FI" dirty="0" err="1"/>
              <a:t>less</a:t>
            </a:r>
            <a:r>
              <a:rPr lang="fi-FI" dirty="0"/>
              <a:t> </a:t>
            </a:r>
            <a:r>
              <a:rPr lang="fi-FI" dirty="0" err="1"/>
              <a:t>nature</a:t>
            </a:r>
            <a:r>
              <a:rPr lang="fi-FI" dirty="0"/>
              <a:t> and </a:t>
            </a:r>
            <a:r>
              <a:rPr lang="fi-FI" dirty="0" err="1"/>
              <a:t>resources</a:t>
            </a:r>
            <a:r>
              <a:rPr lang="fi-FI" dirty="0"/>
              <a:t> is </a:t>
            </a:r>
            <a:r>
              <a:rPr lang="fi-FI" dirty="0" err="1"/>
              <a:t>recommeded</a:t>
            </a:r>
            <a:r>
              <a:rPr lang="fi-FI" dirty="0"/>
              <a:t>.</a:t>
            </a:r>
          </a:p>
        </p:txBody>
      </p:sp>
    </p:spTree>
    <p:extLst>
      <p:ext uri="{BB962C8B-B14F-4D97-AF65-F5344CB8AC3E}">
        <p14:creationId xmlns:p14="http://schemas.microsoft.com/office/powerpoint/2010/main" val="552707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8276" y="1288945"/>
            <a:ext cx="7218374" cy="667657"/>
          </a:xfrm>
        </p:spPr>
        <p:txBody>
          <a:bodyPr/>
          <a:lstStyle/>
          <a:p>
            <a:r>
              <a:rPr lang="fi-FI" dirty="0"/>
              <a:t>Kiitos!</a:t>
            </a:r>
          </a:p>
        </p:txBody>
      </p:sp>
      <p:pic>
        <p:nvPicPr>
          <p:cNvPr id="4" name="Sisällön paikkamerkki 3"/>
          <p:cNvPicPr>
            <a:picLocks noGrp="1" noChangeAspect="1"/>
          </p:cNvPicPr>
          <p:nvPr>
            <p:ph sz="quarter" idx="13"/>
          </p:nvPr>
        </p:nvPicPr>
        <p:blipFill>
          <a:blip r:embed="rId2" cstate="print">
            <a:extLst>
              <a:ext uri="{28A0092B-C50C-407E-A947-70E740481C1C}">
                <a14:useLocalDpi xmlns:a14="http://schemas.microsoft.com/office/drawing/2010/main"/>
              </a:ext>
            </a:extLst>
          </a:blip>
          <a:stretch>
            <a:fillRect/>
          </a:stretch>
        </p:blipFill>
        <p:spPr>
          <a:xfrm>
            <a:off x="2636032" y="13899"/>
            <a:ext cx="9166105" cy="6873537"/>
          </a:xfrm>
          <a:prstGeom prst="rect">
            <a:avLst/>
          </a:prstGeom>
        </p:spPr>
      </p:pic>
    </p:spTree>
    <p:extLst>
      <p:ext uri="{BB962C8B-B14F-4D97-AF65-F5344CB8AC3E}">
        <p14:creationId xmlns:p14="http://schemas.microsoft.com/office/powerpoint/2010/main" val="1876101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Barriers</a:t>
            </a:r>
            <a:r>
              <a:rPr lang="fi-FI" dirty="0"/>
              <a:t> </a:t>
            </a:r>
            <a:r>
              <a:rPr lang="fi-FI" dirty="0" err="1"/>
              <a:t>Encountered</a:t>
            </a:r>
            <a:r>
              <a:rPr lang="fi-FI" dirty="0"/>
              <a:t> &amp; </a:t>
            </a:r>
            <a:r>
              <a:rPr lang="fi-FI" dirty="0" err="1"/>
              <a:t>Lessons</a:t>
            </a:r>
            <a:r>
              <a:rPr lang="fi-FI" dirty="0"/>
              <a:t> </a:t>
            </a:r>
            <a:r>
              <a:rPr lang="fi-FI" dirty="0" err="1"/>
              <a:t>Learned</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7732" y="6051663"/>
            <a:ext cx="1309090" cy="720000"/>
          </a:xfrm>
          <a:prstGeom prst="rect">
            <a:avLst/>
          </a:prstGeom>
        </p:spPr>
      </p:pic>
      <p:pic>
        <p:nvPicPr>
          <p:cNvPr id="5" name="Immagine 29" descr="Logo_UrbanGreenUP_ORIZZONTALE_colori.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11340" y="5997663"/>
            <a:ext cx="1269554" cy="82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95412" y="6051663"/>
            <a:ext cx="1419770" cy="720000"/>
          </a:xfrm>
          <a:prstGeom prst="rect">
            <a:avLst/>
          </a:prstGeom>
        </p:spPr>
      </p:pic>
      <p:pic>
        <p:nvPicPr>
          <p:cNvPr id="7" name="Picture 6" descr="A close up of a flower&#10;&#10;Description automatically generated">
            <a:extLst>
              <a:ext uri="{FF2B5EF4-FFF2-40B4-BE49-F238E27FC236}">
                <a16:creationId xmlns:a16="http://schemas.microsoft.com/office/drawing/2014/main" id="{C682A982-0260-4D0E-B817-DC51B88053C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02484" y="206627"/>
            <a:ext cx="839390" cy="553998"/>
          </a:xfrm>
          <a:prstGeom prst="rect">
            <a:avLst/>
          </a:prstGeom>
        </p:spPr>
      </p:pic>
      <p:sp>
        <p:nvSpPr>
          <p:cNvPr id="8" name="Rectangle 7"/>
          <p:cNvSpPr/>
          <p:nvPr/>
        </p:nvSpPr>
        <p:spPr>
          <a:xfrm>
            <a:off x="7575258" y="206627"/>
            <a:ext cx="4432183" cy="553998"/>
          </a:xfrm>
          <a:prstGeom prst="rect">
            <a:avLst/>
          </a:prstGeom>
        </p:spPr>
        <p:txBody>
          <a:bodyPr wrap="square">
            <a:spAutoFit/>
          </a:bodyPr>
          <a:lstStyle/>
          <a:p>
            <a:pPr lvl="0" algn="ctr" defTabSz="457200" eaLnBrk="0" fontAlgn="base" hangingPunct="0">
              <a:spcBef>
                <a:spcPct val="0"/>
              </a:spcBef>
              <a:spcAft>
                <a:spcPct val="0"/>
              </a:spcAft>
              <a:defRPr/>
            </a:pPr>
            <a:r>
              <a:rPr lang="en-GB" sz="1000" dirty="0">
                <a:solidFill>
                  <a:prstClr val="black"/>
                </a:solidFill>
                <a:latin typeface="Arial Narrow" panose="020B0606020202030204" pitchFamily="34" charset="0"/>
              </a:rPr>
              <a:t>These projects have received funding from the European Union’s Horizon 2020 research and innovation programme under topic SCC-2-2016-2017: </a:t>
            </a:r>
            <a:r>
              <a:rPr lang="en-GB" sz="1000" i="1" dirty="0">
                <a:solidFill>
                  <a:prstClr val="black"/>
                </a:solidFill>
                <a:latin typeface="Arial Narrow" panose="020B0606020202030204" pitchFamily="34" charset="0"/>
              </a:rPr>
              <a:t>Smart Cities and Communities Nature based solutions</a:t>
            </a:r>
          </a:p>
        </p:txBody>
      </p:sp>
    </p:spTree>
    <p:extLst>
      <p:ext uri="{BB962C8B-B14F-4D97-AF65-F5344CB8AC3E}">
        <p14:creationId xmlns:p14="http://schemas.microsoft.com/office/powerpoint/2010/main" val="310207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31DDC9-C9AF-412D-826C-F9E4C1AD2D5A}"/>
              </a:ext>
            </a:extLst>
          </p:cNvPr>
          <p:cNvSpPr>
            <a:spLocks noGrp="1"/>
          </p:cNvSpPr>
          <p:nvPr>
            <p:ph type="title"/>
          </p:nvPr>
        </p:nvSpPr>
        <p:spPr/>
        <p:txBody>
          <a:bodyPr/>
          <a:lstStyle/>
          <a:p>
            <a:r>
              <a:rPr lang="en-GB" dirty="0"/>
              <a:t>Barriers and Lessons Learned</a:t>
            </a:r>
          </a:p>
        </p:txBody>
      </p:sp>
      <p:sp>
        <p:nvSpPr>
          <p:cNvPr id="5" name="Text Placeholder 4">
            <a:extLst>
              <a:ext uri="{FF2B5EF4-FFF2-40B4-BE49-F238E27FC236}">
                <a16:creationId xmlns:a16="http://schemas.microsoft.com/office/drawing/2014/main" id="{63B234B1-71B0-4712-8F2F-07FF416F2463}"/>
              </a:ext>
            </a:extLst>
          </p:cNvPr>
          <p:cNvSpPr>
            <a:spLocks noGrp="1"/>
          </p:cNvSpPr>
          <p:nvPr>
            <p:ph type="body" idx="1"/>
          </p:nvPr>
        </p:nvSpPr>
        <p:spPr/>
        <p:txBody>
          <a:bodyPr/>
          <a:lstStyle/>
          <a:p>
            <a:pPr marL="546100" indent="-457200">
              <a:buFont typeface="+mj-lt"/>
              <a:buAutoNum type="arabicPeriod"/>
            </a:pPr>
            <a:r>
              <a:rPr lang="en-GB" sz="3200" dirty="0">
                <a:solidFill>
                  <a:schemeClr val="bg1">
                    <a:lumMod val="50000"/>
                  </a:schemeClr>
                </a:solidFill>
              </a:rPr>
              <a:t>What have been the barriers and lessons learned during the installation of the Demonstration projects of </a:t>
            </a:r>
            <a:r>
              <a:rPr lang="en-GB" sz="3200" dirty="0" err="1">
                <a:solidFill>
                  <a:schemeClr val="bg1">
                    <a:lumMod val="50000"/>
                  </a:schemeClr>
                </a:solidFill>
              </a:rPr>
              <a:t>GrowGreen</a:t>
            </a:r>
            <a:r>
              <a:rPr lang="en-GB" sz="3200" dirty="0">
                <a:solidFill>
                  <a:schemeClr val="bg1">
                    <a:lumMod val="50000"/>
                  </a:schemeClr>
                </a:solidFill>
              </a:rPr>
              <a:t>, </a:t>
            </a:r>
            <a:r>
              <a:rPr lang="en-GB" sz="3200" dirty="0" err="1">
                <a:solidFill>
                  <a:schemeClr val="bg1">
                    <a:lumMod val="50000"/>
                  </a:schemeClr>
                </a:solidFill>
              </a:rPr>
              <a:t>UrbanGreenUp</a:t>
            </a:r>
            <a:r>
              <a:rPr lang="en-GB" sz="3200" dirty="0">
                <a:solidFill>
                  <a:schemeClr val="bg1">
                    <a:lumMod val="50000"/>
                  </a:schemeClr>
                </a:solidFill>
              </a:rPr>
              <a:t> and </a:t>
            </a:r>
            <a:r>
              <a:rPr lang="en-GB" sz="3200" dirty="0" err="1">
                <a:solidFill>
                  <a:schemeClr val="bg1">
                    <a:lumMod val="50000"/>
                  </a:schemeClr>
                </a:solidFill>
              </a:rPr>
              <a:t>UnaLab</a:t>
            </a:r>
            <a:r>
              <a:rPr lang="en-GB" sz="3200" dirty="0">
                <a:solidFill>
                  <a:schemeClr val="bg1">
                    <a:lumMod val="50000"/>
                  </a:schemeClr>
                </a:solidFill>
              </a:rPr>
              <a:t>?</a:t>
            </a:r>
          </a:p>
          <a:p>
            <a:pPr marL="546100" indent="-457200">
              <a:buFont typeface="+mj-lt"/>
              <a:buAutoNum type="arabicPeriod"/>
            </a:pPr>
            <a:endParaRPr lang="en-GB" sz="3200" dirty="0">
              <a:solidFill>
                <a:schemeClr val="bg1">
                  <a:lumMod val="50000"/>
                </a:schemeClr>
              </a:solidFill>
            </a:endParaRPr>
          </a:p>
          <a:p>
            <a:pPr marL="546100" indent="-457200">
              <a:buFont typeface="+mj-lt"/>
              <a:buAutoNum type="arabicPeriod"/>
            </a:pPr>
            <a:r>
              <a:rPr lang="en-GB" sz="3200" dirty="0">
                <a:solidFill>
                  <a:schemeClr val="bg1">
                    <a:lumMod val="50000"/>
                  </a:schemeClr>
                </a:solidFill>
              </a:rPr>
              <a:t>Capital vs Revenue funding</a:t>
            </a:r>
          </a:p>
          <a:p>
            <a:pPr marL="546100" indent="-457200">
              <a:buFont typeface="+mj-lt"/>
              <a:buAutoNum type="arabicPeriod"/>
            </a:pPr>
            <a:endParaRPr lang="en-GB" sz="3200" dirty="0">
              <a:solidFill>
                <a:schemeClr val="bg1">
                  <a:lumMod val="50000"/>
                </a:schemeClr>
              </a:solidFill>
            </a:endParaRPr>
          </a:p>
          <a:p>
            <a:pPr marL="546100" indent="-457200">
              <a:buFont typeface="+mj-lt"/>
              <a:buAutoNum type="arabicPeriod"/>
            </a:pPr>
            <a:r>
              <a:rPr lang="en-GB" sz="3200" dirty="0">
                <a:solidFill>
                  <a:schemeClr val="bg1">
                    <a:lumMod val="50000"/>
                  </a:schemeClr>
                </a:solidFill>
              </a:rPr>
              <a:t>Which comes first – strategy or finance?</a:t>
            </a:r>
          </a:p>
        </p:txBody>
      </p:sp>
    </p:spTree>
    <p:extLst>
      <p:ext uri="{BB962C8B-B14F-4D97-AF65-F5344CB8AC3E}">
        <p14:creationId xmlns:p14="http://schemas.microsoft.com/office/powerpoint/2010/main" val="251219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12D2E1-1D36-49FE-BE7E-EC9CDBAE98FD}"/>
              </a:ext>
            </a:extLst>
          </p:cNvPr>
          <p:cNvSpPr>
            <a:spLocks noGrp="1"/>
          </p:cNvSpPr>
          <p:nvPr>
            <p:ph type="title"/>
          </p:nvPr>
        </p:nvSpPr>
        <p:spPr/>
        <p:txBody>
          <a:bodyPr>
            <a:normAutofit/>
          </a:bodyPr>
          <a:lstStyle/>
          <a:p>
            <a:r>
              <a:rPr lang="en-GB" dirty="0"/>
              <a:t>Before implementation :</a:t>
            </a:r>
          </a:p>
        </p:txBody>
      </p:sp>
      <p:sp>
        <p:nvSpPr>
          <p:cNvPr id="11" name="Text Placeholder 10">
            <a:extLst>
              <a:ext uri="{FF2B5EF4-FFF2-40B4-BE49-F238E27FC236}">
                <a16:creationId xmlns:a16="http://schemas.microsoft.com/office/drawing/2014/main" id="{8B300261-6CA6-4A84-AD89-8DFE9E314167}"/>
              </a:ext>
            </a:extLst>
          </p:cNvPr>
          <p:cNvSpPr>
            <a:spLocks noGrp="1"/>
          </p:cNvSpPr>
          <p:nvPr>
            <p:ph type="body" idx="1"/>
          </p:nvPr>
        </p:nvSpPr>
        <p:spPr>
          <a:xfrm>
            <a:off x="609600" y="1600201"/>
            <a:ext cx="5682712" cy="4754104"/>
          </a:xfrm>
        </p:spPr>
        <p:txBody>
          <a:bodyPr/>
          <a:lstStyle/>
          <a:p>
            <a:pPr marL="88900" indent="0">
              <a:buNone/>
            </a:pPr>
            <a:r>
              <a:rPr lang="en-GB" sz="2800" dirty="0"/>
              <a:t>Procurement</a:t>
            </a:r>
          </a:p>
          <a:p>
            <a:pPr lvl="1"/>
            <a:r>
              <a:rPr lang="en-GB" sz="2800" dirty="0"/>
              <a:t>Frameworks</a:t>
            </a:r>
          </a:p>
          <a:p>
            <a:pPr lvl="1"/>
            <a:r>
              <a:rPr lang="en-GB" sz="2800" dirty="0"/>
              <a:t>Tenders</a:t>
            </a:r>
          </a:p>
          <a:p>
            <a:pPr marL="571500" lvl="1" indent="0">
              <a:buNone/>
            </a:pPr>
            <a:endParaRPr lang="en-GB" sz="2800" dirty="0"/>
          </a:p>
          <a:p>
            <a:r>
              <a:rPr lang="en-GB" sz="2800" dirty="0"/>
              <a:t>Local and political support</a:t>
            </a:r>
          </a:p>
          <a:p>
            <a:pPr marL="88900" indent="0">
              <a:buNone/>
            </a:pPr>
            <a:endParaRPr lang="en-GB" sz="2800" dirty="0"/>
          </a:p>
          <a:p>
            <a:r>
              <a:rPr lang="en-GB" sz="2800" dirty="0"/>
              <a:t>Planning and permissions</a:t>
            </a:r>
          </a:p>
          <a:p>
            <a:pPr lvl="1"/>
            <a:r>
              <a:rPr lang="en-GB" sz="2800" dirty="0"/>
              <a:t>Objections to planning</a:t>
            </a:r>
          </a:p>
          <a:p>
            <a:pPr lvl="1"/>
            <a:r>
              <a:rPr lang="en-GB" sz="2800" dirty="0"/>
              <a:t>Heritage areas</a:t>
            </a:r>
          </a:p>
          <a:p>
            <a:endParaRPr lang="en-GB" dirty="0"/>
          </a:p>
          <a:p>
            <a:pPr marL="88900" indent="0">
              <a:buNone/>
            </a:pPr>
            <a:endParaRPr lang="en-GB" dirty="0"/>
          </a:p>
          <a:p>
            <a:pPr marL="88900" indent="0">
              <a:buNone/>
            </a:pPr>
            <a:endParaRPr lang="en-GB" dirty="0"/>
          </a:p>
          <a:p>
            <a:pPr marL="76200" indent="0">
              <a:buNone/>
            </a:pPr>
            <a:endParaRPr lang="en-GB" dirty="0"/>
          </a:p>
          <a:p>
            <a:pPr marL="76200" indent="0">
              <a:buNone/>
            </a:pPr>
            <a:endParaRPr lang="en-GB" dirty="0"/>
          </a:p>
          <a:p>
            <a:endParaRPr lang="en-GB" dirty="0"/>
          </a:p>
        </p:txBody>
      </p:sp>
      <p:sp>
        <p:nvSpPr>
          <p:cNvPr id="13" name="Text Placeholder 12">
            <a:extLst>
              <a:ext uri="{FF2B5EF4-FFF2-40B4-BE49-F238E27FC236}">
                <a16:creationId xmlns:a16="http://schemas.microsoft.com/office/drawing/2014/main" id="{C26DC537-90AF-430D-AA64-5B954BE47615}"/>
              </a:ext>
            </a:extLst>
          </p:cNvPr>
          <p:cNvSpPr>
            <a:spLocks noGrp="1"/>
          </p:cNvSpPr>
          <p:nvPr>
            <p:ph type="body" idx="4294967295"/>
          </p:nvPr>
        </p:nvSpPr>
        <p:spPr>
          <a:xfrm>
            <a:off x="8150225" y="2174875"/>
            <a:ext cx="4041775" cy="4298950"/>
          </a:xfrm>
        </p:spPr>
        <p:txBody>
          <a:bodyPr/>
          <a:lstStyle/>
          <a:p>
            <a:endParaRPr lang="en-GB"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57F044C6-D346-466F-8933-4D06876A6858}"/>
              </a:ext>
            </a:extLst>
          </p:cNvPr>
          <p:cNvPicPr>
            <a:picLocks noChangeAspect="1"/>
          </p:cNvPicPr>
          <p:nvPr/>
        </p:nvPicPr>
        <p:blipFill>
          <a:blip r:embed="rId2"/>
          <a:stretch>
            <a:fillRect/>
          </a:stretch>
        </p:blipFill>
        <p:spPr>
          <a:xfrm>
            <a:off x="7194009" y="1860533"/>
            <a:ext cx="4173724" cy="1276139"/>
          </a:xfrm>
          <a:prstGeom prst="rect">
            <a:avLst/>
          </a:prstGeom>
        </p:spPr>
      </p:pic>
      <p:pic>
        <p:nvPicPr>
          <p:cNvPr id="7" name="Picture 6">
            <a:extLst>
              <a:ext uri="{FF2B5EF4-FFF2-40B4-BE49-F238E27FC236}">
                <a16:creationId xmlns:a16="http://schemas.microsoft.com/office/drawing/2014/main" id="{FF6959FD-C571-4F4E-A1CF-CB7651AD4A7F}"/>
              </a:ext>
            </a:extLst>
          </p:cNvPr>
          <p:cNvPicPr>
            <a:picLocks noChangeAspect="1"/>
          </p:cNvPicPr>
          <p:nvPr/>
        </p:nvPicPr>
        <p:blipFill>
          <a:blip r:embed="rId3"/>
          <a:stretch>
            <a:fillRect/>
          </a:stretch>
        </p:blipFill>
        <p:spPr>
          <a:xfrm>
            <a:off x="7194010" y="3721328"/>
            <a:ext cx="4173723" cy="2290924"/>
          </a:xfrm>
          <a:prstGeom prst="rect">
            <a:avLst/>
          </a:prstGeom>
        </p:spPr>
      </p:pic>
    </p:spTree>
    <p:extLst>
      <p:ext uri="{BB962C8B-B14F-4D97-AF65-F5344CB8AC3E}">
        <p14:creationId xmlns:p14="http://schemas.microsoft.com/office/powerpoint/2010/main" val="4143206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12D2E1-1D36-49FE-BE7E-EC9CDBAE98FD}"/>
              </a:ext>
            </a:extLst>
          </p:cNvPr>
          <p:cNvSpPr>
            <a:spLocks noGrp="1"/>
          </p:cNvSpPr>
          <p:nvPr>
            <p:ph type="title"/>
          </p:nvPr>
        </p:nvSpPr>
        <p:spPr/>
        <p:txBody>
          <a:bodyPr>
            <a:normAutofit/>
          </a:bodyPr>
          <a:lstStyle/>
          <a:p>
            <a:r>
              <a:rPr lang="en-GB" dirty="0"/>
              <a:t>During implementation:</a:t>
            </a:r>
          </a:p>
        </p:txBody>
      </p:sp>
      <p:sp>
        <p:nvSpPr>
          <p:cNvPr id="11" name="Text Placeholder 10">
            <a:extLst>
              <a:ext uri="{FF2B5EF4-FFF2-40B4-BE49-F238E27FC236}">
                <a16:creationId xmlns:a16="http://schemas.microsoft.com/office/drawing/2014/main" id="{8B300261-6CA6-4A84-AD89-8DFE9E314167}"/>
              </a:ext>
            </a:extLst>
          </p:cNvPr>
          <p:cNvSpPr>
            <a:spLocks noGrp="1"/>
          </p:cNvSpPr>
          <p:nvPr>
            <p:ph type="body" idx="1"/>
          </p:nvPr>
        </p:nvSpPr>
        <p:spPr>
          <a:xfrm>
            <a:off x="609600" y="1600201"/>
            <a:ext cx="5698210" cy="4723107"/>
          </a:xfrm>
        </p:spPr>
        <p:txBody>
          <a:bodyPr/>
          <a:lstStyle/>
          <a:p>
            <a:r>
              <a:rPr lang="en-GB" sz="3200" dirty="0"/>
              <a:t>Skilled contractors</a:t>
            </a:r>
          </a:p>
          <a:p>
            <a:pPr marL="88900" indent="0">
              <a:buNone/>
            </a:pPr>
            <a:endParaRPr lang="en-GB" sz="3200" dirty="0"/>
          </a:p>
          <a:p>
            <a:r>
              <a:rPr lang="en-GB" sz="3200" dirty="0"/>
              <a:t>Level of co-design involved </a:t>
            </a:r>
          </a:p>
          <a:p>
            <a:endParaRPr lang="en-GB" dirty="0"/>
          </a:p>
          <a:p>
            <a:endParaRPr lang="en-GB" dirty="0"/>
          </a:p>
          <a:p>
            <a:pPr marL="76200" indent="0">
              <a:buNone/>
            </a:pPr>
            <a:endParaRPr lang="en-GB" dirty="0"/>
          </a:p>
          <a:p>
            <a:pPr marL="76200" indent="0">
              <a:buNone/>
            </a:pPr>
            <a:endParaRPr lang="en-GB" dirty="0"/>
          </a:p>
          <a:p>
            <a:endParaRPr lang="en-GB" dirty="0"/>
          </a:p>
        </p:txBody>
      </p:sp>
      <p:sp>
        <p:nvSpPr>
          <p:cNvPr id="13" name="Text Placeholder 12">
            <a:extLst>
              <a:ext uri="{FF2B5EF4-FFF2-40B4-BE49-F238E27FC236}">
                <a16:creationId xmlns:a16="http://schemas.microsoft.com/office/drawing/2014/main" id="{C26DC537-90AF-430D-AA64-5B954BE47615}"/>
              </a:ext>
            </a:extLst>
          </p:cNvPr>
          <p:cNvSpPr>
            <a:spLocks noGrp="1"/>
          </p:cNvSpPr>
          <p:nvPr>
            <p:ph type="body" idx="4294967295"/>
          </p:nvPr>
        </p:nvSpPr>
        <p:spPr>
          <a:xfrm>
            <a:off x="8150225" y="2174875"/>
            <a:ext cx="4041775" cy="4298950"/>
          </a:xfrm>
        </p:spPr>
        <p:txBody>
          <a:bodyPr/>
          <a:lstStyle/>
          <a:p>
            <a:endParaRPr lang="en-GB" dirty="0"/>
          </a:p>
          <a:p>
            <a:endParaRPr lang="en-GB" dirty="0"/>
          </a:p>
          <a:p>
            <a:endParaRPr lang="en-GB" dirty="0"/>
          </a:p>
          <a:p>
            <a:endParaRPr lang="en-GB" dirty="0"/>
          </a:p>
        </p:txBody>
      </p:sp>
      <p:pic>
        <p:nvPicPr>
          <p:cNvPr id="2" name="Picture 1">
            <a:extLst>
              <a:ext uri="{FF2B5EF4-FFF2-40B4-BE49-F238E27FC236}">
                <a16:creationId xmlns:a16="http://schemas.microsoft.com/office/drawing/2014/main" id="{87F1AB7D-5E79-47DF-AB79-F0A825704882}"/>
              </a:ext>
            </a:extLst>
          </p:cNvPr>
          <p:cNvPicPr>
            <a:picLocks noChangeAspect="1"/>
          </p:cNvPicPr>
          <p:nvPr/>
        </p:nvPicPr>
        <p:blipFill>
          <a:blip r:embed="rId2"/>
          <a:stretch>
            <a:fillRect/>
          </a:stretch>
        </p:blipFill>
        <p:spPr>
          <a:xfrm>
            <a:off x="7485680" y="1600201"/>
            <a:ext cx="3846673" cy="2877409"/>
          </a:xfrm>
          <a:prstGeom prst="rect">
            <a:avLst/>
          </a:prstGeom>
        </p:spPr>
      </p:pic>
      <p:pic>
        <p:nvPicPr>
          <p:cNvPr id="3" name="Picture 2">
            <a:extLst>
              <a:ext uri="{FF2B5EF4-FFF2-40B4-BE49-F238E27FC236}">
                <a16:creationId xmlns:a16="http://schemas.microsoft.com/office/drawing/2014/main" id="{025EB302-68F7-462E-8632-6186F051DB6C}"/>
              </a:ext>
            </a:extLst>
          </p:cNvPr>
          <p:cNvPicPr>
            <a:picLocks noChangeAspect="1"/>
          </p:cNvPicPr>
          <p:nvPr/>
        </p:nvPicPr>
        <p:blipFill>
          <a:blip r:embed="rId3"/>
          <a:stretch>
            <a:fillRect/>
          </a:stretch>
        </p:blipFill>
        <p:spPr>
          <a:xfrm>
            <a:off x="1318065" y="3872638"/>
            <a:ext cx="5246408" cy="2004284"/>
          </a:xfrm>
          <a:prstGeom prst="rect">
            <a:avLst/>
          </a:prstGeom>
        </p:spPr>
      </p:pic>
    </p:spTree>
    <p:extLst>
      <p:ext uri="{BB962C8B-B14F-4D97-AF65-F5344CB8AC3E}">
        <p14:creationId xmlns:p14="http://schemas.microsoft.com/office/powerpoint/2010/main" val="1623286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12D2E1-1D36-49FE-BE7E-EC9CDBAE98FD}"/>
              </a:ext>
            </a:extLst>
          </p:cNvPr>
          <p:cNvSpPr>
            <a:spLocks noGrp="1"/>
          </p:cNvSpPr>
          <p:nvPr>
            <p:ph type="title"/>
          </p:nvPr>
        </p:nvSpPr>
        <p:spPr/>
        <p:txBody>
          <a:bodyPr>
            <a:normAutofit/>
          </a:bodyPr>
          <a:lstStyle/>
          <a:p>
            <a:r>
              <a:rPr lang="en-GB" dirty="0"/>
              <a:t>After implementation:</a:t>
            </a:r>
          </a:p>
        </p:txBody>
      </p:sp>
      <p:sp>
        <p:nvSpPr>
          <p:cNvPr id="11" name="Text Placeholder 10">
            <a:extLst>
              <a:ext uri="{FF2B5EF4-FFF2-40B4-BE49-F238E27FC236}">
                <a16:creationId xmlns:a16="http://schemas.microsoft.com/office/drawing/2014/main" id="{8B300261-6CA6-4A84-AD89-8DFE9E314167}"/>
              </a:ext>
            </a:extLst>
          </p:cNvPr>
          <p:cNvSpPr>
            <a:spLocks noGrp="1"/>
          </p:cNvSpPr>
          <p:nvPr>
            <p:ph type="body" idx="1"/>
          </p:nvPr>
        </p:nvSpPr>
        <p:spPr>
          <a:xfrm>
            <a:off x="609600" y="1600201"/>
            <a:ext cx="5486400" cy="4525963"/>
          </a:xfrm>
        </p:spPr>
        <p:txBody>
          <a:bodyPr/>
          <a:lstStyle/>
          <a:p>
            <a:r>
              <a:rPr lang="en-GB" sz="3200" dirty="0"/>
              <a:t>Responsibilities at handover</a:t>
            </a:r>
          </a:p>
          <a:p>
            <a:pPr marL="88900" indent="0">
              <a:buNone/>
            </a:pPr>
            <a:endParaRPr lang="en-GB" sz="3200" dirty="0"/>
          </a:p>
          <a:p>
            <a:r>
              <a:rPr lang="en-GB" sz="3200" dirty="0"/>
              <a:t>Finance for ongoing maintenance</a:t>
            </a:r>
          </a:p>
          <a:p>
            <a:endParaRPr lang="en-GB" dirty="0"/>
          </a:p>
          <a:p>
            <a:pPr marL="76200" indent="0">
              <a:buNone/>
            </a:pPr>
            <a:endParaRPr lang="en-GB" dirty="0"/>
          </a:p>
          <a:p>
            <a:pPr marL="76200" indent="0">
              <a:buNone/>
            </a:pPr>
            <a:endParaRPr lang="en-GB" dirty="0"/>
          </a:p>
          <a:p>
            <a:endParaRPr lang="en-GB" dirty="0"/>
          </a:p>
        </p:txBody>
      </p:sp>
      <p:sp>
        <p:nvSpPr>
          <p:cNvPr id="13" name="Text Placeholder 12">
            <a:extLst>
              <a:ext uri="{FF2B5EF4-FFF2-40B4-BE49-F238E27FC236}">
                <a16:creationId xmlns:a16="http://schemas.microsoft.com/office/drawing/2014/main" id="{C26DC537-90AF-430D-AA64-5B954BE47615}"/>
              </a:ext>
            </a:extLst>
          </p:cNvPr>
          <p:cNvSpPr>
            <a:spLocks noGrp="1"/>
          </p:cNvSpPr>
          <p:nvPr>
            <p:ph type="body" idx="4294967295"/>
          </p:nvPr>
        </p:nvSpPr>
        <p:spPr>
          <a:xfrm>
            <a:off x="8150225" y="2174875"/>
            <a:ext cx="4041775" cy="4298950"/>
          </a:xfrm>
        </p:spPr>
        <p:txBody>
          <a:bodyPr/>
          <a:lstStyle/>
          <a:p>
            <a:endParaRPr lang="en-GB" dirty="0"/>
          </a:p>
          <a:p>
            <a:endParaRPr lang="en-GB" dirty="0"/>
          </a:p>
          <a:p>
            <a:endParaRPr lang="en-GB" dirty="0"/>
          </a:p>
          <a:p>
            <a:endParaRPr lang="en-GB" dirty="0"/>
          </a:p>
        </p:txBody>
      </p:sp>
      <p:pic>
        <p:nvPicPr>
          <p:cNvPr id="5" name="Picture 4" descr="A picture containing outdoor, tree, ground, person&#10;&#10;Description automatically generated">
            <a:extLst>
              <a:ext uri="{FF2B5EF4-FFF2-40B4-BE49-F238E27FC236}">
                <a16:creationId xmlns:a16="http://schemas.microsoft.com/office/drawing/2014/main" id="{D55BE6D8-0D0C-4339-B6C2-497224C7A16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099317" y="1735810"/>
            <a:ext cx="2946615" cy="3928820"/>
          </a:xfrm>
          <a:prstGeom prst="rect">
            <a:avLst/>
          </a:prstGeom>
        </p:spPr>
      </p:pic>
    </p:spTree>
    <p:extLst>
      <p:ext uri="{BB962C8B-B14F-4D97-AF65-F5344CB8AC3E}">
        <p14:creationId xmlns:p14="http://schemas.microsoft.com/office/powerpoint/2010/main" val="1741101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12D2E1-1D36-49FE-BE7E-EC9CDBAE98FD}"/>
              </a:ext>
            </a:extLst>
          </p:cNvPr>
          <p:cNvSpPr>
            <a:spLocks noGrp="1"/>
          </p:cNvSpPr>
          <p:nvPr>
            <p:ph type="title"/>
          </p:nvPr>
        </p:nvSpPr>
        <p:spPr>
          <a:xfrm>
            <a:off x="590550" y="274638"/>
            <a:ext cx="7271188" cy="1143000"/>
          </a:xfrm>
        </p:spPr>
        <p:txBody>
          <a:bodyPr>
            <a:normAutofit/>
          </a:bodyPr>
          <a:lstStyle/>
          <a:p>
            <a:r>
              <a:rPr lang="en-GB" dirty="0"/>
              <a:t>Capital vs Revenue funding</a:t>
            </a:r>
          </a:p>
        </p:txBody>
      </p:sp>
      <p:sp>
        <p:nvSpPr>
          <p:cNvPr id="10" name="Text Placeholder 9">
            <a:extLst>
              <a:ext uri="{FF2B5EF4-FFF2-40B4-BE49-F238E27FC236}">
                <a16:creationId xmlns:a16="http://schemas.microsoft.com/office/drawing/2014/main" id="{21A905CE-22DB-4265-AB98-78B21CDE82B5}"/>
              </a:ext>
            </a:extLst>
          </p:cNvPr>
          <p:cNvSpPr>
            <a:spLocks noGrp="1"/>
          </p:cNvSpPr>
          <p:nvPr>
            <p:ph type="body" idx="1"/>
          </p:nvPr>
        </p:nvSpPr>
        <p:spPr>
          <a:xfrm>
            <a:off x="1885703" y="1226345"/>
            <a:ext cx="4040188" cy="639762"/>
          </a:xfrm>
        </p:spPr>
        <p:txBody>
          <a:bodyPr/>
          <a:lstStyle/>
          <a:p>
            <a:r>
              <a:rPr lang="en-GB" dirty="0"/>
              <a:t>Capital Funding</a:t>
            </a:r>
          </a:p>
        </p:txBody>
      </p:sp>
      <p:sp>
        <p:nvSpPr>
          <p:cNvPr id="11" name="Text Placeholder 10">
            <a:extLst>
              <a:ext uri="{FF2B5EF4-FFF2-40B4-BE49-F238E27FC236}">
                <a16:creationId xmlns:a16="http://schemas.microsoft.com/office/drawing/2014/main" id="{8B300261-6CA6-4A84-AD89-8DFE9E314167}"/>
              </a:ext>
            </a:extLst>
          </p:cNvPr>
          <p:cNvSpPr>
            <a:spLocks noGrp="1"/>
          </p:cNvSpPr>
          <p:nvPr>
            <p:ph type="body" idx="2"/>
          </p:nvPr>
        </p:nvSpPr>
        <p:spPr>
          <a:xfrm>
            <a:off x="676275" y="2174875"/>
            <a:ext cx="5345113" cy="4572767"/>
          </a:xfrm>
        </p:spPr>
        <p:txBody>
          <a:bodyPr/>
          <a:lstStyle/>
          <a:p>
            <a:endParaRPr lang="en-GB" dirty="0"/>
          </a:p>
          <a:p>
            <a:endParaRPr lang="en-GB" dirty="0"/>
          </a:p>
          <a:p>
            <a:pPr marL="76200" indent="0">
              <a:buNone/>
            </a:pPr>
            <a:endParaRPr lang="en-GB" dirty="0"/>
          </a:p>
          <a:p>
            <a:pPr marL="76200" indent="0">
              <a:buNone/>
            </a:pPr>
            <a:endParaRPr lang="en-GB" dirty="0"/>
          </a:p>
          <a:p>
            <a:r>
              <a:rPr lang="en-GB" dirty="0"/>
              <a:t>Can be easier to come by – via national and international grants</a:t>
            </a:r>
          </a:p>
          <a:p>
            <a:r>
              <a:rPr lang="en-GB" dirty="0"/>
              <a:t>Municipalities have access to low cost borrowing</a:t>
            </a:r>
          </a:p>
          <a:p>
            <a:r>
              <a:rPr lang="en-GB" dirty="0"/>
              <a:t>BUSINESS CASE is key</a:t>
            </a:r>
          </a:p>
        </p:txBody>
      </p:sp>
      <p:sp>
        <p:nvSpPr>
          <p:cNvPr id="12" name="Text Placeholder 11">
            <a:extLst>
              <a:ext uri="{FF2B5EF4-FFF2-40B4-BE49-F238E27FC236}">
                <a16:creationId xmlns:a16="http://schemas.microsoft.com/office/drawing/2014/main" id="{D3E63930-F217-4464-95EB-9EA2F3707B66}"/>
              </a:ext>
            </a:extLst>
          </p:cNvPr>
          <p:cNvSpPr>
            <a:spLocks noGrp="1"/>
          </p:cNvSpPr>
          <p:nvPr>
            <p:ph type="body" idx="3"/>
          </p:nvPr>
        </p:nvSpPr>
        <p:spPr>
          <a:xfrm>
            <a:off x="6168232" y="1226345"/>
            <a:ext cx="4041775" cy="639762"/>
          </a:xfrm>
        </p:spPr>
        <p:txBody>
          <a:bodyPr/>
          <a:lstStyle/>
          <a:p>
            <a:pPr algn="ctr"/>
            <a:r>
              <a:rPr lang="en-GB" dirty="0"/>
              <a:t>Revenue Funding</a:t>
            </a:r>
          </a:p>
        </p:txBody>
      </p:sp>
      <p:sp>
        <p:nvSpPr>
          <p:cNvPr id="13" name="Text Placeholder 12">
            <a:extLst>
              <a:ext uri="{FF2B5EF4-FFF2-40B4-BE49-F238E27FC236}">
                <a16:creationId xmlns:a16="http://schemas.microsoft.com/office/drawing/2014/main" id="{C26DC537-90AF-430D-AA64-5B954BE47615}"/>
              </a:ext>
            </a:extLst>
          </p:cNvPr>
          <p:cNvSpPr>
            <a:spLocks noGrp="1"/>
          </p:cNvSpPr>
          <p:nvPr>
            <p:ph type="body" idx="4"/>
          </p:nvPr>
        </p:nvSpPr>
        <p:spPr>
          <a:xfrm>
            <a:off x="6169026" y="2174875"/>
            <a:ext cx="5499099" cy="4299497"/>
          </a:xfrm>
        </p:spPr>
        <p:txBody>
          <a:bodyPr/>
          <a:lstStyle/>
          <a:p>
            <a:endParaRPr lang="en-GB" dirty="0"/>
          </a:p>
          <a:p>
            <a:endParaRPr lang="en-GB" dirty="0"/>
          </a:p>
          <a:p>
            <a:endParaRPr lang="en-GB" dirty="0"/>
          </a:p>
          <a:p>
            <a:endParaRPr lang="en-GB" dirty="0"/>
          </a:p>
          <a:p>
            <a:r>
              <a:rPr lang="en-GB" dirty="0"/>
              <a:t>Some NBS generate savings but often there are additional maintenance costs</a:t>
            </a:r>
          </a:p>
          <a:p>
            <a:r>
              <a:rPr lang="en-GB" dirty="0"/>
              <a:t>Municipalities have no additional budget</a:t>
            </a:r>
          </a:p>
        </p:txBody>
      </p:sp>
      <p:pic>
        <p:nvPicPr>
          <p:cNvPr id="14" name="Picture 13" descr="A picture containing outdoor, tree, sky, ground&#10;&#10;Description automatically generated">
            <a:extLst>
              <a:ext uri="{FF2B5EF4-FFF2-40B4-BE49-F238E27FC236}">
                <a16:creationId xmlns:a16="http://schemas.microsoft.com/office/drawing/2014/main" id="{F80362E3-677C-4E86-87E6-0AE1ABBD86C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885703" y="1939678"/>
            <a:ext cx="2739148" cy="2054361"/>
          </a:xfrm>
          <a:prstGeom prst="rect">
            <a:avLst/>
          </a:prstGeom>
        </p:spPr>
      </p:pic>
      <p:pic>
        <p:nvPicPr>
          <p:cNvPr id="3" name="Picture 2" descr="A picture containing outdoor, sky, road, grass&#10;&#10;Description automatically generated">
            <a:extLst>
              <a:ext uri="{FF2B5EF4-FFF2-40B4-BE49-F238E27FC236}">
                <a16:creationId xmlns:a16="http://schemas.microsoft.com/office/drawing/2014/main" id="{F9276768-41C0-467F-80A8-FCFF6AA217E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30816" y="1939678"/>
            <a:ext cx="2641054" cy="1980790"/>
          </a:xfrm>
          <a:prstGeom prst="rect">
            <a:avLst/>
          </a:prstGeom>
        </p:spPr>
      </p:pic>
    </p:spTree>
    <p:extLst>
      <p:ext uri="{BB962C8B-B14F-4D97-AF65-F5344CB8AC3E}">
        <p14:creationId xmlns:p14="http://schemas.microsoft.com/office/powerpoint/2010/main" val="350117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D3362C51-B1DE-4F20-A510-695C99177DE9}"/>
              </a:ext>
            </a:extLst>
          </p:cNvPr>
          <p:cNvSpPr>
            <a:spLocks noGrp="1"/>
          </p:cNvSpPr>
          <p:nvPr>
            <p:ph type="subTitle" idx="4294967295"/>
          </p:nvPr>
        </p:nvSpPr>
        <p:spPr>
          <a:xfrm>
            <a:off x="656704" y="1109737"/>
            <a:ext cx="7054735" cy="3858990"/>
          </a:xfrm>
          <a:prstGeom prst="rect">
            <a:avLst/>
          </a:prstGeom>
        </p:spPr>
        <p:txBody>
          <a:bodyPr>
            <a:normAutofit/>
          </a:bodyPr>
          <a:lstStyle/>
          <a:p>
            <a:pPr marL="0" indent="0">
              <a:buNone/>
            </a:pPr>
            <a:r>
              <a:rPr lang="en-GB" sz="1600" dirty="0"/>
              <a:t> </a:t>
            </a:r>
          </a:p>
          <a:p>
            <a:pPr algn="l"/>
            <a:endParaRPr lang="en-GB" sz="2000" dirty="0"/>
          </a:p>
        </p:txBody>
      </p:sp>
      <p:sp>
        <p:nvSpPr>
          <p:cNvPr id="8" name="Title 1">
            <a:extLst>
              <a:ext uri="{FF2B5EF4-FFF2-40B4-BE49-F238E27FC236}">
                <a16:creationId xmlns:a16="http://schemas.microsoft.com/office/drawing/2014/main" id="{8D0C3C2A-1CD3-490A-9FA0-E89770CCE5D5}"/>
              </a:ext>
            </a:extLst>
          </p:cNvPr>
          <p:cNvSpPr>
            <a:spLocks noGrp="1"/>
          </p:cNvSpPr>
          <p:nvPr>
            <p:ph type="ctrTitle" idx="4294967295"/>
          </p:nvPr>
        </p:nvSpPr>
        <p:spPr>
          <a:xfrm>
            <a:off x="656705" y="336883"/>
            <a:ext cx="7054735" cy="639935"/>
          </a:xfrm>
          <a:prstGeom prst="rect">
            <a:avLst/>
          </a:prstGeom>
        </p:spPr>
        <p:txBody>
          <a:bodyPr>
            <a:normAutofit/>
          </a:bodyPr>
          <a:lstStyle/>
          <a:p>
            <a:pPr algn="ctr"/>
            <a:r>
              <a:rPr lang="en-GB" sz="2800" b="1" dirty="0">
                <a:solidFill>
                  <a:srgbClr val="77943E"/>
                </a:solidFill>
              </a:rPr>
              <a:t>Financing Strategies: methods</a:t>
            </a:r>
          </a:p>
        </p:txBody>
      </p:sp>
      <p:cxnSp>
        <p:nvCxnSpPr>
          <p:cNvPr id="12" name="Straight Connector 11">
            <a:extLst>
              <a:ext uri="{FF2B5EF4-FFF2-40B4-BE49-F238E27FC236}">
                <a16:creationId xmlns:a16="http://schemas.microsoft.com/office/drawing/2014/main" id="{5E3AD4FA-0C4C-4199-8450-249F39B3FAC6}"/>
              </a:ext>
            </a:extLst>
          </p:cNvPr>
          <p:cNvCxnSpPr>
            <a:cxnSpLocks/>
          </p:cNvCxnSpPr>
          <p:nvPr/>
        </p:nvCxnSpPr>
        <p:spPr>
          <a:xfrm>
            <a:off x="0" y="6522718"/>
            <a:ext cx="8767156" cy="0"/>
          </a:xfrm>
          <a:prstGeom prst="line">
            <a:avLst/>
          </a:prstGeom>
          <a:ln w="158750">
            <a:solidFill>
              <a:srgbClr val="77943E"/>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019BAF6-F9E7-4499-BCDB-E8F4665028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704" y="5586287"/>
            <a:ext cx="1378722" cy="753341"/>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67156" y="1437983"/>
            <a:ext cx="2897372" cy="4040601"/>
          </a:xfrm>
          <a:prstGeom prst="rect">
            <a:avLst/>
          </a:prstGeom>
        </p:spPr>
      </p:pic>
      <p:sp>
        <p:nvSpPr>
          <p:cNvPr id="3" name="Textfeld 2"/>
          <p:cNvSpPr txBox="1"/>
          <p:nvPr/>
        </p:nvSpPr>
        <p:spPr>
          <a:xfrm>
            <a:off x="562707" y="1852198"/>
            <a:ext cx="7987323" cy="267765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Engagement with the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UNaLab</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project partners,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desktop research to develop and overview of potential NBS business model components and financing strategies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5 broad financing strategies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have been identified </a:t>
            </a:r>
          </a:p>
        </p:txBody>
      </p:sp>
      <p:pic>
        <p:nvPicPr>
          <p:cNvPr id="9" name="Picture 4" descr="Image result for fraunhof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85048" y="6060210"/>
            <a:ext cx="1162539" cy="191417"/>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97209" y="5701048"/>
            <a:ext cx="677954" cy="677954"/>
          </a:xfrm>
          <a:prstGeom prst="rect">
            <a:avLst/>
          </a:prstGeom>
        </p:spPr>
      </p:pic>
    </p:spTree>
    <p:extLst>
      <p:ext uri="{BB962C8B-B14F-4D97-AF65-F5344CB8AC3E}">
        <p14:creationId xmlns:p14="http://schemas.microsoft.com/office/powerpoint/2010/main" val="3088823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3B9A0-3750-4992-9C8D-77C98A0DB1DD}"/>
              </a:ext>
            </a:extLst>
          </p:cNvPr>
          <p:cNvSpPr>
            <a:spLocks noGrp="1"/>
          </p:cNvSpPr>
          <p:nvPr>
            <p:ph type="title"/>
          </p:nvPr>
        </p:nvSpPr>
        <p:spPr/>
        <p:txBody>
          <a:bodyPr/>
          <a:lstStyle/>
          <a:p>
            <a:r>
              <a:rPr lang="en-GB" dirty="0"/>
              <a:t>Benefits of NBS</a:t>
            </a:r>
          </a:p>
        </p:txBody>
      </p:sp>
      <p:sp>
        <p:nvSpPr>
          <p:cNvPr id="5" name="Text Placeholder 4">
            <a:extLst>
              <a:ext uri="{FF2B5EF4-FFF2-40B4-BE49-F238E27FC236}">
                <a16:creationId xmlns:a16="http://schemas.microsoft.com/office/drawing/2014/main" id="{0BFFF261-D46B-4C7A-B881-B1FA7F15BCA6}"/>
              </a:ext>
            </a:extLst>
          </p:cNvPr>
          <p:cNvSpPr>
            <a:spLocks noGrp="1"/>
          </p:cNvSpPr>
          <p:nvPr>
            <p:ph type="body" idx="1"/>
          </p:nvPr>
        </p:nvSpPr>
        <p:spPr>
          <a:xfrm>
            <a:off x="609600" y="1600201"/>
            <a:ext cx="4029512" cy="4525963"/>
          </a:xfrm>
        </p:spPr>
        <p:txBody>
          <a:bodyPr/>
          <a:lstStyle/>
          <a:p>
            <a:r>
              <a:rPr lang="en-GB" dirty="0"/>
              <a:t>Demonstration projects produce many benefits</a:t>
            </a:r>
          </a:p>
          <a:p>
            <a:r>
              <a:rPr lang="en-GB" dirty="0"/>
              <a:t>Monitoring data helps us track costs and benefits</a:t>
            </a:r>
          </a:p>
          <a:p>
            <a:r>
              <a:rPr lang="en-GB" dirty="0"/>
              <a:t>Use of monitoring data to quantify and monetise these benefits</a:t>
            </a:r>
          </a:p>
          <a:p>
            <a:r>
              <a:rPr lang="en-GB" dirty="0"/>
              <a:t>Illustration of costs and benefits from Wroclaw demonstration project</a:t>
            </a:r>
          </a:p>
          <a:p>
            <a:r>
              <a:rPr lang="en-GB" dirty="0"/>
              <a:t>Informs the development of business cases</a:t>
            </a:r>
          </a:p>
        </p:txBody>
      </p:sp>
      <p:pic>
        <p:nvPicPr>
          <p:cNvPr id="6" name="Picture 5" descr="Chart, waterfall chart&#10;&#10;Description automatically generated">
            <a:extLst>
              <a:ext uri="{FF2B5EF4-FFF2-40B4-BE49-F238E27FC236}">
                <a16:creationId xmlns:a16="http://schemas.microsoft.com/office/drawing/2014/main" id="{2A45B0B6-43A8-4384-977C-292CA764E825}"/>
              </a:ext>
            </a:extLst>
          </p:cNvPr>
          <p:cNvPicPr/>
          <p:nvPr/>
        </p:nvPicPr>
        <p:blipFill>
          <a:blip r:embed="rId2"/>
          <a:stretch>
            <a:fillRect/>
          </a:stretch>
        </p:blipFill>
        <p:spPr>
          <a:xfrm>
            <a:off x="4857225" y="1841362"/>
            <a:ext cx="7034517" cy="4039322"/>
          </a:xfrm>
          <a:prstGeom prst="rect">
            <a:avLst/>
          </a:prstGeom>
        </p:spPr>
      </p:pic>
    </p:spTree>
    <p:extLst>
      <p:ext uri="{BB962C8B-B14F-4D97-AF65-F5344CB8AC3E}">
        <p14:creationId xmlns:p14="http://schemas.microsoft.com/office/powerpoint/2010/main" val="3902787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CD3952-7678-459B-94B7-05FCF03FAE5A}"/>
              </a:ext>
            </a:extLst>
          </p:cNvPr>
          <p:cNvSpPr>
            <a:spLocks noGrp="1"/>
          </p:cNvSpPr>
          <p:nvPr>
            <p:ph type="title"/>
          </p:nvPr>
        </p:nvSpPr>
        <p:spPr>
          <a:xfrm>
            <a:off x="609600" y="274638"/>
            <a:ext cx="7199586" cy="1001712"/>
          </a:xfrm>
        </p:spPr>
        <p:txBody>
          <a:bodyPr>
            <a:normAutofit fontScale="90000"/>
          </a:bodyPr>
          <a:lstStyle/>
          <a:p>
            <a:r>
              <a:rPr lang="en-GB" dirty="0"/>
              <a:t>What comes first, strategy or finance?</a:t>
            </a:r>
          </a:p>
        </p:txBody>
      </p:sp>
      <p:sp>
        <p:nvSpPr>
          <p:cNvPr id="5" name="Text Placeholder 4">
            <a:extLst>
              <a:ext uri="{FF2B5EF4-FFF2-40B4-BE49-F238E27FC236}">
                <a16:creationId xmlns:a16="http://schemas.microsoft.com/office/drawing/2014/main" id="{92C60FEC-1E09-40BA-A376-086E50440729}"/>
              </a:ext>
            </a:extLst>
          </p:cNvPr>
          <p:cNvSpPr>
            <a:spLocks noGrp="1"/>
          </p:cNvSpPr>
          <p:nvPr>
            <p:ph type="body" idx="1"/>
          </p:nvPr>
        </p:nvSpPr>
        <p:spPr>
          <a:xfrm>
            <a:off x="609600" y="1460498"/>
            <a:ext cx="10972800" cy="4525963"/>
          </a:xfrm>
        </p:spPr>
        <p:txBody>
          <a:bodyPr/>
          <a:lstStyle/>
          <a:p>
            <a:pPr marL="88900" indent="0">
              <a:buNone/>
            </a:pPr>
            <a:endParaRPr lang="en-GB" dirty="0"/>
          </a:p>
        </p:txBody>
      </p:sp>
      <p:pic>
        <p:nvPicPr>
          <p:cNvPr id="1026" name="Picture 2">
            <a:extLst>
              <a:ext uri="{FF2B5EF4-FFF2-40B4-BE49-F238E27FC236}">
                <a16:creationId xmlns:a16="http://schemas.microsoft.com/office/drawing/2014/main" id="{38C5855C-A8C6-463D-97E5-1556413F18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8979" y="1425876"/>
            <a:ext cx="424815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FFD19AD-D3B3-43FA-B85A-6EB01AF8FB8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27344" y="2132589"/>
            <a:ext cx="424815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206D6EB-8129-492C-B46A-220DB2A1ADA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13562" y="4787783"/>
            <a:ext cx="4248150" cy="164782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3E003578-C03D-4F41-B012-3C6913C7FF1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22825" y="4907763"/>
            <a:ext cx="424815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D030826-4F3C-42C5-BED7-85C17CE81B4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80602" y="2953590"/>
            <a:ext cx="4248150" cy="1647825"/>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DDAC1ACF-11D3-4BE9-B5A1-989FD3731F2C}"/>
              </a:ext>
            </a:extLst>
          </p:cNvPr>
          <p:cNvSpPr/>
          <p:nvPr/>
        </p:nvSpPr>
        <p:spPr>
          <a:xfrm rot="715186">
            <a:off x="8332084" y="1799213"/>
            <a:ext cx="1190656" cy="66675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E36EB1C4-62A9-48D5-AC22-0552B1C66821}"/>
              </a:ext>
            </a:extLst>
          </p:cNvPr>
          <p:cNvSpPr/>
          <p:nvPr/>
        </p:nvSpPr>
        <p:spPr>
          <a:xfrm rot="5400000">
            <a:off x="10416869" y="4119130"/>
            <a:ext cx="1190656" cy="66675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1D3FDFF1-255F-4976-AEB6-6DD1A9E85019}"/>
              </a:ext>
            </a:extLst>
          </p:cNvPr>
          <p:cNvSpPr/>
          <p:nvPr/>
        </p:nvSpPr>
        <p:spPr>
          <a:xfrm rot="10800000">
            <a:off x="7028389" y="5773413"/>
            <a:ext cx="1190656" cy="66675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FBF76741-CD0B-4DBC-9D17-9612E888B011}"/>
              </a:ext>
            </a:extLst>
          </p:cNvPr>
          <p:cNvSpPr/>
          <p:nvPr/>
        </p:nvSpPr>
        <p:spPr>
          <a:xfrm rot="13536696">
            <a:off x="4268742" y="4512586"/>
            <a:ext cx="1190656" cy="66675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6B1CEAEB-D733-43FB-9BDC-94CA3E09EB1E}"/>
              </a:ext>
            </a:extLst>
          </p:cNvPr>
          <p:cNvSpPr/>
          <p:nvPr/>
        </p:nvSpPr>
        <p:spPr>
          <a:xfrm rot="19320728">
            <a:off x="4758328" y="2740325"/>
            <a:ext cx="1190656" cy="66675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9750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stomShape 1"/>
          <p:cNvSpPr/>
          <p:nvPr/>
        </p:nvSpPr>
        <p:spPr>
          <a:xfrm>
            <a:off x="3954762" y="262454"/>
            <a:ext cx="5799581" cy="395280"/>
          </a:xfrm>
          <a:prstGeom prst="rect">
            <a:avLst/>
          </a:prstGeom>
          <a:noFill/>
          <a:ln>
            <a:noFill/>
          </a:ln>
        </p:spPr>
        <p:style>
          <a:lnRef idx="0">
            <a:scrgbClr r="0" g="0" b="0"/>
          </a:lnRef>
          <a:fillRef idx="0">
            <a:scrgbClr r="0" g="0" b="0"/>
          </a:fillRef>
          <a:effectRef idx="0">
            <a:scrgbClr r="0" g="0" b="0"/>
          </a:effectRef>
          <a:fontRef idx="minor"/>
        </p:style>
        <p:txBody>
          <a:bodyPr wrap="none" lIns="0" tIns="45000" rIns="90000" bIns="45000"/>
          <a:lstStyle/>
          <a:p>
            <a:pPr defTabSz="804649"/>
            <a:r>
              <a:rPr lang="en-GB" sz="2000" spc="-1" dirty="0">
                <a:solidFill>
                  <a:srgbClr val="44546A"/>
                </a:solidFill>
                <a:latin typeface="Lato Black"/>
              </a:rPr>
              <a:t>URBAN </a:t>
            </a:r>
            <a:r>
              <a:rPr lang="en-GB" sz="2000" spc="-1" dirty="0" err="1">
                <a:solidFill>
                  <a:srgbClr val="44546A"/>
                </a:solidFill>
                <a:latin typeface="Lato Black"/>
              </a:rPr>
              <a:t>GreenUP</a:t>
            </a:r>
            <a:r>
              <a:rPr lang="en-GB" sz="2000" spc="-1" dirty="0">
                <a:solidFill>
                  <a:srgbClr val="44546A"/>
                </a:solidFill>
                <a:latin typeface="Lato Black"/>
              </a:rPr>
              <a:t> –</a:t>
            </a:r>
          </a:p>
          <a:p>
            <a:pPr defTabSz="804649"/>
            <a:r>
              <a:rPr lang="en-GB" sz="2000" spc="-1" dirty="0">
                <a:solidFill>
                  <a:srgbClr val="44546A"/>
                </a:solidFill>
                <a:latin typeface="Lato Black"/>
              </a:rPr>
              <a:t>Barriers encountered and lessons learned</a:t>
            </a:r>
            <a:endParaRPr lang="es-ES" sz="2000" spc="-1" dirty="0">
              <a:solidFill>
                <a:srgbClr val="44546A"/>
              </a:solidFill>
              <a:latin typeface="Lato Black"/>
            </a:endParaRPr>
          </a:p>
        </p:txBody>
      </p:sp>
      <p:sp>
        <p:nvSpPr>
          <p:cNvPr id="3" name="CuadroTexto 2"/>
          <p:cNvSpPr txBox="1"/>
          <p:nvPr/>
        </p:nvSpPr>
        <p:spPr>
          <a:xfrm>
            <a:off x="3188111" y="1704170"/>
            <a:ext cx="8013290" cy="4154984"/>
          </a:xfrm>
          <a:prstGeom prst="rect">
            <a:avLst/>
          </a:prstGeom>
          <a:noFill/>
        </p:spPr>
        <p:txBody>
          <a:bodyPr wrap="square" rtlCol="0">
            <a:spAutoFit/>
          </a:bodyPr>
          <a:lstStyle/>
          <a:p>
            <a:pPr defTabSz="804649"/>
            <a:r>
              <a:rPr lang="en-IE" sz="2400" b="1" u="sng" dirty="0">
                <a:solidFill>
                  <a:prstClr val="black"/>
                </a:solidFill>
                <a:latin typeface="Calibri"/>
              </a:rPr>
              <a:t>Key barriers identified</a:t>
            </a:r>
          </a:p>
          <a:p>
            <a:pPr defTabSz="804649"/>
            <a:endParaRPr lang="en-IE" sz="2400" b="1" dirty="0">
              <a:solidFill>
                <a:prstClr val="black"/>
              </a:solidFill>
              <a:latin typeface="Calibri"/>
            </a:endParaRPr>
          </a:p>
          <a:p>
            <a:pPr marL="457200" indent="-457200" defTabSz="804649">
              <a:buFontTx/>
              <a:buAutoNum type="arabicPeriod"/>
            </a:pPr>
            <a:r>
              <a:rPr lang="en-US" sz="2400" dirty="0">
                <a:solidFill>
                  <a:prstClr val="black"/>
                </a:solidFill>
                <a:latin typeface="Calibri"/>
              </a:rPr>
              <a:t>Barriers in procurement NBS</a:t>
            </a:r>
          </a:p>
          <a:p>
            <a:pPr marL="457200" indent="-457200" defTabSz="804649">
              <a:buFontTx/>
              <a:buAutoNum type="arabicPeriod"/>
            </a:pPr>
            <a:r>
              <a:rPr lang="en-GB" sz="2400" dirty="0">
                <a:solidFill>
                  <a:prstClr val="black"/>
                </a:solidFill>
                <a:latin typeface="Calibri"/>
              </a:rPr>
              <a:t>Community/stakeholder consultation and opposition to plans</a:t>
            </a:r>
          </a:p>
          <a:p>
            <a:pPr marL="457200" indent="-457200" defTabSz="804649">
              <a:buFontTx/>
              <a:buAutoNum type="arabicPeriod"/>
            </a:pPr>
            <a:r>
              <a:rPr lang="en-GB" sz="2400" dirty="0">
                <a:solidFill>
                  <a:prstClr val="black"/>
                </a:solidFill>
                <a:latin typeface="Calibri"/>
              </a:rPr>
              <a:t>Necessary Surveys (utilities/environmental/highways)</a:t>
            </a:r>
          </a:p>
          <a:p>
            <a:pPr marL="457200" indent="-457200" defTabSz="804649">
              <a:buFontTx/>
              <a:buAutoNum type="arabicPeriod"/>
            </a:pPr>
            <a:r>
              <a:rPr lang="en-GB" sz="2400" dirty="0">
                <a:solidFill>
                  <a:prstClr val="black"/>
                </a:solidFill>
                <a:latin typeface="Calibri"/>
              </a:rPr>
              <a:t>Approvals (city council services/political/stakeholder), Permissions (Planning) and Licences (legal), fire </a:t>
            </a:r>
            <a:r>
              <a:rPr lang="en-GB" sz="2400" dirty="0" err="1">
                <a:solidFill>
                  <a:prstClr val="black"/>
                </a:solidFill>
                <a:latin typeface="Calibri"/>
              </a:rPr>
              <a:t>regs</a:t>
            </a:r>
            <a:r>
              <a:rPr lang="en-GB" sz="2400" dirty="0">
                <a:solidFill>
                  <a:prstClr val="black"/>
                </a:solidFill>
                <a:latin typeface="Calibri"/>
              </a:rPr>
              <a:t> </a:t>
            </a:r>
            <a:r>
              <a:rPr lang="en-GB" sz="2400" dirty="0" err="1">
                <a:solidFill>
                  <a:prstClr val="black"/>
                </a:solidFill>
                <a:latin typeface="Calibri"/>
              </a:rPr>
              <a:t>etc</a:t>
            </a:r>
            <a:r>
              <a:rPr lang="en-GB" sz="2400" dirty="0">
                <a:solidFill>
                  <a:prstClr val="black"/>
                </a:solidFill>
                <a:latin typeface="Calibri"/>
              </a:rPr>
              <a:t> </a:t>
            </a:r>
            <a:endParaRPr lang="en-IE" sz="2400" dirty="0">
              <a:solidFill>
                <a:prstClr val="black"/>
              </a:solidFill>
              <a:latin typeface="Calibri"/>
            </a:endParaRPr>
          </a:p>
          <a:p>
            <a:pPr defTabSz="804649"/>
            <a:endParaRPr lang="en-IE" sz="2400" dirty="0">
              <a:solidFill>
                <a:prstClr val="black"/>
              </a:solidFill>
              <a:latin typeface="Calibri"/>
            </a:endParaRPr>
          </a:p>
          <a:p>
            <a:pPr defTabSz="804649"/>
            <a:endParaRPr lang="en-IE" sz="2400" dirty="0">
              <a:solidFill>
                <a:prstClr val="black"/>
              </a:solidFill>
              <a:latin typeface="Calibri"/>
            </a:endParaRPr>
          </a:p>
          <a:p>
            <a:pPr defTabSz="804649"/>
            <a:endParaRPr lang="en-GB" sz="2400" dirty="0">
              <a:solidFill>
                <a:prstClr val="black"/>
              </a:solidFill>
              <a:latin typeface="Calibri"/>
            </a:endParaRPr>
          </a:p>
        </p:txBody>
      </p:sp>
    </p:spTree>
    <p:extLst>
      <p:ext uri="{BB962C8B-B14F-4D97-AF65-F5344CB8AC3E}">
        <p14:creationId xmlns:p14="http://schemas.microsoft.com/office/powerpoint/2010/main" val="578180976"/>
      </p:ext>
    </p:extLst>
  </p:cSld>
  <p:clrMapOvr>
    <a:masterClrMapping/>
  </p:clrMapOvr>
  <p:transition spd="slow" advClick="0">
    <p:wipe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stomShape 1"/>
          <p:cNvSpPr/>
          <p:nvPr/>
        </p:nvSpPr>
        <p:spPr>
          <a:xfrm>
            <a:off x="3954762" y="813062"/>
            <a:ext cx="5799581" cy="395280"/>
          </a:xfrm>
          <a:prstGeom prst="rect">
            <a:avLst/>
          </a:prstGeom>
          <a:noFill/>
          <a:ln>
            <a:noFill/>
          </a:ln>
        </p:spPr>
        <p:style>
          <a:lnRef idx="0">
            <a:scrgbClr r="0" g="0" b="0"/>
          </a:lnRef>
          <a:fillRef idx="0">
            <a:scrgbClr r="0" g="0" b="0"/>
          </a:fillRef>
          <a:effectRef idx="0">
            <a:scrgbClr r="0" g="0" b="0"/>
          </a:effectRef>
          <a:fontRef idx="minor"/>
        </p:style>
        <p:txBody>
          <a:bodyPr wrap="none" lIns="0" tIns="45000" rIns="90000" bIns="45000"/>
          <a:lstStyle/>
          <a:p>
            <a:pPr defTabSz="804649"/>
            <a:r>
              <a:rPr lang="en-GB" sz="2000" spc="-1" dirty="0">
                <a:solidFill>
                  <a:srgbClr val="44546A"/>
                </a:solidFill>
                <a:latin typeface="Lato Black"/>
              </a:rPr>
              <a:t>URBAN </a:t>
            </a:r>
            <a:r>
              <a:rPr lang="en-GB" sz="2000" spc="-1" dirty="0" err="1">
                <a:solidFill>
                  <a:srgbClr val="44546A"/>
                </a:solidFill>
                <a:latin typeface="Lato Black"/>
              </a:rPr>
              <a:t>GreenUP</a:t>
            </a:r>
            <a:r>
              <a:rPr lang="en-GB" sz="2000" spc="-1" dirty="0">
                <a:solidFill>
                  <a:srgbClr val="44546A"/>
                </a:solidFill>
                <a:latin typeface="Lato Black"/>
              </a:rPr>
              <a:t> –</a:t>
            </a:r>
          </a:p>
          <a:p>
            <a:pPr defTabSz="804649"/>
            <a:r>
              <a:rPr lang="en-GB" sz="2000" spc="-1" dirty="0">
                <a:solidFill>
                  <a:srgbClr val="44546A"/>
                </a:solidFill>
                <a:latin typeface="Lato Black"/>
              </a:rPr>
              <a:t>Barriers encountered and lessons learned</a:t>
            </a:r>
            <a:endParaRPr lang="es-ES" sz="2000" spc="-1" dirty="0">
              <a:solidFill>
                <a:srgbClr val="44546A"/>
              </a:solidFill>
              <a:latin typeface="Lato Black"/>
            </a:endParaRPr>
          </a:p>
        </p:txBody>
      </p:sp>
      <p:sp>
        <p:nvSpPr>
          <p:cNvPr id="4" name="Freeform 5"/>
          <p:cNvSpPr>
            <a:spLocks/>
          </p:cNvSpPr>
          <p:nvPr/>
        </p:nvSpPr>
        <p:spPr bwMode="auto">
          <a:xfrm>
            <a:off x="3378021" y="3522914"/>
            <a:ext cx="906998" cy="2012533"/>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bg1">
              <a:lumMod val="75000"/>
            </a:schemeClr>
          </a:solidFill>
          <a:ln>
            <a:noFill/>
          </a:ln>
        </p:spPr>
        <p:txBody>
          <a:bodyPr vert="horz" wrap="square" lIns="112651" tIns="56326" rIns="112651" bIns="56326" numCol="1" anchor="t" anchorCtr="0" compatLnSpc="1">
            <a:prstTxWarp prst="textNoShape">
              <a:avLst/>
            </a:prstTxWarp>
          </a:bodyPr>
          <a:lstStyle/>
          <a:p>
            <a:pPr defTabSz="804649"/>
            <a:endParaRPr lang="en-US" sz="2000" dirty="0">
              <a:solidFill>
                <a:prstClr val="black"/>
              </a:solidFill>
              <a:latin typeface="Calibri"/>
            </a:endParaRPr>
          </a:p>
        </p:txBody>
      </p:sp>
      <p:pic>
        <p:nvPicPr>
          <p:cNvPr id="5" name="Segnaposto immagine 3" descr="valladolid.pn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742137" y="3523767"/>
            <a:ext cx="2879442" cy="201083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pic>
      <p:pic>
        <p:nvPicPr>
          <p:cNvPr id="6" name="Immagine 29" descr="Logo_UrbanGreenUP_ORIZZONTALE_colori.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78934" y="3424588"/>
            <a:ext cx="3496556" cy="2280446"/>
          </a:xfrm>
          <a:prstGeom prst="rect">
            <a:avLst/>
          </a:prstGeom>
        </p:spPr>
      </p:pic>
      <p:sp>
        <p:nvSpPr>
          <p:cNvPr id="7" name="CuadroTexto 6"/>
          <p:cNvSpPr txBox="1"/>
          <p:nvPr/>
        </p:nvSpPr>
        <p:spPr>
          <a:xfrm>
            <a:off x="4285020" y="2552991"/>
            <a:ext cx="5799581" cy="646331"/>
          </a:xfrm>
          <a:prstGeom prst="rect">
            <a:avLst/>
          </a:prstGeom>
          <a:noFill/>
        </p:spPr>
        <p:txBody>
          <a:bodyPr wrap="square" rtlCol="0">
            <a:spAutoFit/>
          </a:bodyPr>
          <a:lstStyle/>
          <a:p>
            <a:pPr defTabSz="804649"/>
            <a:r>
              <a:rPr lang="en-GB" sz="3600" b="1" dirty="0">
                <a:solidFill>
                  <a:prstClr val="black"/>
                </a:solidFill>
                <a:latin typeface="Calibri"/>
              </a:rPr>
              <a:t>VALLADOLID</a:t>
            </a:r>
          </a:p>
        </p:txBody>
      </p:sp>
    </p:spTree>
    <p:extLst>
      <p:ext uri="{BB962C8B-B14F-4D97-AF65-F5344CB8AC3E}">
        <p14:creationId xmlns:p14="http://schemas.microsoft.com/office/powerpoint/2010/main" val="2359582718"/>
      </p:ext>
    </p:extLst>
  </p:cSld>
  <p:clrMapOvr>
    <a:masterClrMapping/>
  </p:clrMapOvr>
  <p:transition spd="slow" advClick="0">
    <p:wipe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7"/>
          <p:cNvCxnSpPr/>
          <p:nvPr/>
        </p:nvCxnSpPr>
        <p:spPr>
          <a:xfrm>
            <a:off x="3493321" y="666514"/>
            <a:ext cx="59436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6"/>
          <p:cNvSpPr txBox="1"/>
          <p:nvPr/>
        </p:nvSpPr>
        <p:spPr>
          <a:xfrm>
            <a:off x="3493321" y="265999"/>
            <a:ext cx="7045774" cy="359073"/>
          </a:xfrm>
          <a:prstGeom prst="rect">
            <a:avLst/>
          </a:prstGeom>
          <a:noFill/>
        </p:spPr>
        <p:txBody>
          <a:bodyPr wrap="square" lIns="0" tIns="0" rIns="0" bIns="0" rtlCol="0">
            <a:spAutoFit/>
          </a:bodyPr>
          <a:lstStyle/>
          <a:p>
            <a:pPr defTabSz="804649">
              <a:lnSpc>
                <a:spcPts val="2817"/>
              </a:lnSpc>
            </a:pPr>
            <a:r>
              <a:rPr lang="en-US" sz="2400" spc="76" dirty="0">
                <a:solidFill>
                  <a:srgbClr val="409B29"/>
                </a:solidFill>
                <a:latin typeface="Lato Black" panose="020F0A02020204030203" pitchFamily="34" charset="0"/>
              </a:rPr>
              <a:t>PROCUREMENT </a:t>
            </a:r>
            <a:r>
              <a:rPr lang="en-US" sz="2400" spc="76" dirty="0">
                <a:solidFill>
                  <a:srgbClr val="5C5C5B"/>
                </a:solidFill>
                <a:latin typeface="Lato Black" panose="020F0A02020204030203" pitchFamily="34" charset="0"/>
              </a:rPr>
              <a:t>BARRIERS</a:t>
            </a:r>
          </a:p>
        </p:txBody>
      </p:sp>
      <p:sp>
        <p:nvSpPr>
          <p:cNvPr id="1025" name="Rectangle 1"/>
          <p:cNvSpPr>
            <a:spLocks noChangeArrowheads="1"/>
          </p:cNvSpPr>
          <p:nvPr/>
        </p:nvSpPr>
        <p:spPr bwMode="auto">
          <a:xfrm>
            <a:off x="1988857" y="6444734"/>
            <a:ext cx="8214300"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en-GB" b="1" dirty="0">
                <a:solidFill>
                  <a:srgbClr val="49992A"/>
                </a:solidFill>
                <a:latin typeface="Calibri" pitchFamily="34" charset="0"/>
                <a:ea typeface="Calibri" pitchFamily="34" charset="0"/>
                <a:cs typeface="Calibri" pitchFamily="34" charset="0"/>
              </a:rPr>
              <a:t>D1.</a:t>
            </a:r>
            <a:r>
              <a:rPr lang="en-GB" b="1" dirty="0">
                <a:solidFill>
                  <a:srgbClr val="49992A"/>
                </a:solidFill>
                <a:latin typeface="Calibri" pitchFamily="34" charset="0"/>
                <a:ea typeface="Calibri" pitchFamily="34" charset="0"/>
                <a:cs typeface="Times New Roman" pitchFamily="18" charset="0"/>
              </a:rPr>
              <a:t>9: Guidelines to tendering process specification </a:t>
            </a:r>
            <a:r>
              <a:rPr lang="en-GB" sz="1200" b="1" dirty="0">
                <a:solidFill>
                  <a:srgbClr val="49992A"/>
                </a:solidFill>
                <a:latin typeface="Calibri" pitchFamily="34" charset="0"/>
                <a:ea typeface="Calibri" pitchFamily="34" charset="0"/>
                <a:cs typeface="Times New Roman" pitchFamily="18" charset="0"/>
              </a:rPr>
              <a:t>(download the report in </a:t>
            </a:r>
            <a:r>
              <a:rPr lang="en-GB" sz="1200" b="1" dirty="0">
                <a:solidFill>
                  <a:srgbClr val="49992A"/>
                </a:solidFill>
                <a:latin typeface="Calibri" pitchFamily="34" charset="0"/>
                <a:ea typeface="Calibri" pitchFamily="34" charset="0"/>
                <a:cs typeface="Times New Roman" pitchFamily="18" charset="0"/>
                <a:hlinkClick r:id="rId3"/>
              </a:rPr>
              <a:t>www.urbangreenup.eu</a:t>
            </a:r>
            <a:r>
              <a:rPr lang="en-GB" sz="1200" b="1" dirty="0">
                <a:solidFill>
                  <a:srgbClr val="49992A"/>
                </a:solidFill>
                <a:latin typeface="Calibri" pitchFamily="34" charset="0"/>
                <a:ea typeface="Calibri" pitchFamily="34" charset="0"/>
                <a:cs typeface="Times New Roman" pitchFamily="18" charset="0"/>
              </a:rPr>
              <a:t>) </a:t>
            </a:r>
            <a:endParaRPr lang="en-GB" sz="1200" dirty="0">
              <a:solidFill>
                <a:prstClr val="black"/>
              </a:solidFill>
              <a:latin typeface="Arial" pitchFamily="34" charset="0"/>
              <a:cs typeface="Arial" pitchFamily="34" charset="0"/>
            </a:endParaRPr>
          </a:p>
        </p:txBody>
      </p:sp>
      <p:grpSp>
        <p:nvGrpSpPr>
          <p:cNvPr id="23" name="22 Grupo"/>
          <p:cNvGrpSpPr/>
          <p:nvPr/>
        </p:nvGrpSpPr>
        <p:grpSpPr>
          <a:xfrm>
            <a:off x="4288729" y="1231218"/>
            <a:ext cx="6522707" cy="2271317"/>
            <a:chOff x="2656606" y="1752200"/>
            <a:chExt cx="5581268" cy="2271317"/>
          </a:xfrm>
        </p:grpSpPr>
        <p:sp>
          <p:nvSpPr>
            <p:cNvPr id="5" name="4 Forma libre"/>
            <p:cNvSpPr/>
            <p:nvPr/>
          </p:nvSpPr>
          <p:spPr>
            <a:xfrm>
              <a:off x="2656606" y="1752200"/>
              <a:ext cx="1008000" cy="423712"/>
            </a:xfrm>
            <a:custGeom>
              <a:avLst/>
              <a:gdLst>
                <a:gd name="connsiteX0" fmla="*/ 0 w 705381"/>
                <a:gd name="connsiteY0" fmla="*/ 42371 h 423712"/>
                <a:gd name="connsiteX1" fmla="*/ 12410 w 705381"/>
                <a:gd name="connsiteY1" fmla="*/ 12410 h 423712"/>
                <a:gd name="connsiteX2" fmla="*/ 42371 w 705381"/>
                <a:gd name="connsiteY2" fmla="*/ 0 h 423712"/>
                <a:gd name="connsiteX3" fmla="*/ 663010 w 705381"/>
                <a:gd name="connsiteY3" fmla="*/ 0 h 423712"/>
                <a:gd name="connsiteX4" fmla="*/ 692971 w 705381"/>
                <a:gd name="connsiteY4" fmla="*/ 12410 h 423712"/>
                <a:gd name="connsiteX5" fmla="*/ 705381 w 705381"/>
                <a:gd name="connsiteY5" fmla="*/ 42371 h 423712"/>
                <a:gd name="connsiteX6" fmla="*/ 705381 w 705381"/>
                <a:gd name="connsiteY6" fmla="*/ 381341 h 423712"/>
                <a:gd name="connsiteX7" fmla="*/ 692971 w 705381"/>
                <a:gd name="connsiteY7" fmla="*/ 411302 h 423712"/>
                <a:gd name="connsiteX8" fmla="*/ 663010 w 705381"/>
                <a:gd name="connsiteY8" fmla="*/ 423712 h 423712"/>
                <a:gd name="connsiteX9" fmla="*/ 42371 w 705381"/>
                <a:gd name="connsiteY9" fmla="*/ 423712 h 423712"/>
                <a:gd name="connsiteX10" fmla="*/ 12410 w 705381"/>
                <a:gd name="connsiteY10" fmla="*/ 411302 h 423712"/>
                <a:gd name="connsiteX11" fmla="*/ 0 w 705381"/>
                <a:gd name="connsiteY11" fmla="*/ 381341 h 423712"/>
                <a:gd name="connsiteX12" fmla="*/ 0 w 705381"/>
                <a:gd name="connsiteY12" fmla="*/ 42371 h 4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381" h="423712">
                  <a:moveTo>
                    <a:pt x="0" y="42371"/>
                  </a:moveTo>
                  <a:cubicBezTo>
                    <a:pt x="0" y="31134"/>
                    <a:pt x="4464" y="20356"/>
                    <a:pt x="12410" y="12410"/>
                  </a:cubicBezTo>
                  <a:cubicBezTo>
                    <a:pt x="20356" y="4464"/>
                    <a:pt x="31133" y="0"/>
                    <a:pt x="42371" y="0"/>
                  </a:cubicBezTo>
                  <a:lnTo>
                    <a:pt x="663010" y="0"/>
                  </a:lnTo>
                  <a:cubicBezTo>
                    <a:pt x="674247" y="0"/>
                    <a:pt x="685025" y="4464"/>
                    <a:pt x="692971" y="12410"/>
                  </a:cubicBezTo>
                  <a:cubicBezTo>
                    <a:pt x="700917" y="20356"/>
                    <a:pt x="705381" y="31133"/>
                    <a:pt x="705381" y="42371"/>
                  </a:cubicBezTo>
                  <a:lnTo>
                    <a:pt x="705381" y="381341"/>
                  </a:lnTo>
                  <a:cubicBezTo>
                    <a:pt x="705381" y="392578"/>
                    <a:pt x="700917" y="403356"/>
                    <a:pt x="692971" y="411302"/>
                  </a:cubicBezTo>
                  <a:cubicBezTo>
                    <a:pt x="685025" y="419248"/>
                    <a:pt x="674248" y="423712"/>
                    <a:pt x="663010" y="423712"/>
                  </a:cubicBezTo>
                  <a:lnTo>
                    <a:pt x="42371" y="423712"/>
                  </a:lnTo>
                  <a:cubicBezTo>
                    <a:pt x="31134" y="423712"/>
                    <a:pt x="20356" y="419248"/>
                    <a:pt x="12410" y="411302"/>
                  </a:cubicBezTo>
                  <a:cubicBezTo>
                    <a:pt x="4464" y="403356"/>
                    <a:pt x="0" y="392579"/>
                    <a:pt x="0" y="381341"/>
                  </a:cubicBezTo>
                  <a:lnTo>
                    <a:pt x="0" y="42371"/>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49784" tIns="49784" rIns="49784" bIns="167907" numCol="1" spcCol="1270" anchor="t" anchorCtr="0">
              <a:noAutofit/>
            </a:bodyPr>
            <a:lstStyle/>
            <a:p>
              <a:pPr defTabSz="311150">
                <a:lnSpc>
                  <a:spcPct val="90000"/>
                </a:lnSpc>
                <a:spcBef>
                  <a:spcPct val="0"/>
                </a:spcBef>
                <a:spcAft>
                  <a:spcPct val="35000"/>
                </a:spcAft>
              </a:pPr>
              <a:r>
                <a:rPr lang="es-ES" sz="1200" cap="small" dirty="0">
                  <a:solidFill>
                    <a:prstClr val="white"/>
                  </a:solidFill>
                  <a:latin typeface="Calibri"/>
                </a:rPr>
                <a:t>1. </a:t>
              </a:r>
              <a:r>
                <a:rPr lang="es-ES" sz="1200" cap="small" dirty="0" err="1">
                  <a:solidFill>
                    <a:prstClr val="white"/>
                  </a:solidFill>
                  <a:latin typeface="Calibri"/>
                </a:rPr>
                <a:t>Preparation</a:t>
              </a:r>
              <a:r>
                <a:rPr lang="es-ES" sz="1200" cap="small" dirty="0">
                  <a:solidFill>
                    <a:prstClr val="white"/>
                  </a:solidFill>
                  <a:latin typeface="Calibri"/>
                </a:rPr>
                <a:t> and </a:t>
              </a:r>
              <a:r>
                <a:rPr lang="es-ES" sz="1200" cap="small" dirty="0" err="1">
                  <a:solidFill>
                    <a:prstClr val="white"/>
                  </a:solidFill>
                  <a:latin typeface="Calibri"/>
                </a:rPr>
                <a:t>planning</a:t>
              </a:r>
              <a:endParaRPr lang="es-ES" sz="1200" cap="small" dirty="0">
                <a:solidFill>
                  <a:prstClr val="white"/>
                </a:solidFill>
                <a:latin typeface="Calibri"/>
              </a:endParaRPr>
            </a:p>
          </p:txBody>
        </p:sp>
        <p:sp>
          <p:nvSpPr>
            <p:cNvPr id="6" name="5 Forma libre"/>
            <p:cNvSpPr/>
            <p:nvPr/>
          </p:nvSpPr>
          <p:spPr>
            <a:xfrm>
              <a:off x="2661795" y="2223517"/>
              <a:ext cx="1044000" cy="1800000"/>
            </a:xfrm>
            <a:custGeom>
              <a:avLst/>
              <a:gdLst>
                <a:gd name="connsiteX0" fmla="*/ 0 w 705381"/>
                <a:gd name="connsiteY0" fmla="*/ 70538 h 1800000"/>
                <a:gd name="connsiteX1" fmla="*/ 20660 w 705381"/>
                <a:gd name="connsiteY1" fmla="*/ 20660 h 1800000"/>
                <a:gd name="connsiteX2" fmla="*/ 70538 w 705381"/>
                <a:gd name="connsiteY2" fmla="*/ 0 h 1800000"/>
                <a:gd name="connsiteX3" fmla="*/ 634843 w 705381"/>
                <a:gd name="connsiteY3" fmla="*/ 0 h 1800000"/>
                <a:gd name="connsiteX4" fmla="*/ 684721 w 705381"/>
                <a:gd name="connsiteY4" fmla="*/ 20660 h 1800000"/>
                <a:gd name="connsiteX5" fmla="*/ 705381 w 705381"/>
                <a:gd name="connsiteY5" fmla="*/ 70538 h 1800000"/>
                <a:gd name="connsiteX6" fmla="*/ 705381 w 705381"/>
                <a:gd name="connsiteY6" fmla="*/ 1729462 h 1800000"/>
                <a:gd name="connsiteX7" fmla="*/ 684721 w 705381"/>
                <a:gd name="connsiteY7" fmla="*/ 1779340 h 1800000"/>
                <a:gd name="connsiteX8" fmla="*/ 634843 w 705381"/>
                <a:gd name="connsiteY8" fmla="*/ 1800000 h 1800000"/>
                <a:gd name="connsiteX9" fmla="*/ 70538 w 705381"/>
                <a:gd name="connsiteY9" fmla="*/ 1800000 h 1800000"/>
                <a:gd name="connsiteX10" fmla="*/ 20660 w 705381"/>
                <a:gd name="connsiteY10" fmla="*/ 1779340 h 1800000"/>
                <a:gd name="connsiteX11" fmla="*/ 0 w 705381"/>
                <a:gd name="connsiteY11" fmla="*/ 1729462 h 1800000"/>
                <a:gd name="connsiteX12" fmla="*/ 0 w 705381"/>
                <a:gd name="connsiteY12" fmla="*/ 70538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381" h="1800000">
                  <a:moveTo>
                    <a:pt x="0" y="70538"/>
                  </a:moveTo>
                  <a:cubicBezTo>
                    <a:pt x="0" y="51830"/>
                    <a:pt x="7432" y="33889"/>
                    <a:pt x="20660" y="20660"/>
                  </a:cubicBezTo>
                  <a:cubicBezTo>
                    <a:pt x="33888" y="7432"/>
                    <a:pt x="51830" y="0"/>
                    <a:pt x="70538" y="0"/>
                  </a:cubicBezTo>
                  <a:lnTo>
                    <a:pt x="634843" y="0"/>
                  </a:lnTo>
                  <a:cubicBezTo>
                    <a:pt x="653551" y="0"/>
                    <a:pt x="671492" y="7432"/>
                    <a:pt x="684721" y="20660"/>
                  </a:cubicBezTo>
                  <a:cubicBezTo>
                    <a:pt x="697949" y="33888"/>
                    <a:pt x="705381" y="51830"/>
                    <a:pt x="705381" y="70538"/>
                  </a:cubicBezTo>
                  <a:lnTo>
                    <a:pt x="705381" y="1729462"/>
                  </a:lnTo>
                  <a:cubicBezTo>
                    <a:pt x="705381" y="1748170"/>
                    <a:pt x="697949" y="1766111"/>
                    <a:pt x="684721" y="1779340"/>
                  </a:cubicBezTo>
                  <a:cubicBezTo>
                    <a:pt x="671493" y="1792568"/>
                    <a:pt x="653551" y="1800000"/>
                    <a:pt x="634843" y="1800000"/>
                  </a:cubicBezTo>
                  <a:lnTo>
                    <a:pt x="70538" y="1800000"/>
                  </a:lnTo>
                  <a:cubicBezTo>
                    <a:pt x="51830" y="1800000"/>
                    <a:pt x="33889" y="1792568"/>
                    <a:pt x="20660" y="1779340"/>
                  </a:cubicBezTo>
                  <a:cubicBezTo>
                    <a:pt x="7432" y="1766112"/>
                    <a:pt x="0" y="1748170"/>
                    <a:pt x="0" y="1729462"/>
                  </a:cubicBezTo>
                  <a:lnTo>
                    <a:pt x="0" y="70538"/>
                  </a:lnTo>
                  <a:close/>
                </a:path>
              </a:pathLst>
            </a:custGeom>
            <a:solidFill>
              <a:schemeClr val="bg1">
                <a:alpha val="90000"/>
              </a:schemeClr>
            </a:solidFill>
            <a:ln>
              <a:solidFill>
                <a:schemeClr val="accent1">
                  <a:lumMod val="75000"/>
                </a:schemeClr>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000" tIns="36000" rIns="0" bIns="36000" numCol="1" spcCol="1270" anchor="t" anchorCtr="0">
              <a:noAutofit/>
            </a:bodyPr>
            <a:lstStyle/>
            <a:p>
              <a:pPr marL="57150" lvl="1" indent="-57150" defTabSz="311150">
                <a:lnSpc>
                  <a:spcPct val="90000"/>
                </a:lnSpc>
                <a:spcBef>
                  <a:spcPct val="0"/>
                </a:spcBef>
                <a:spcAft>
                  <a:spcPct val="15000"/>
                </a:spcAft>
                <a:buFont typeface="Arial" pitchFamily="34" charset="0"/>
                <a:buChar char="•"/>
              </a:pPr>
              <a:r>
                <a:rPr lang="en-GB" sz="1000" cap="small" dirty="0">
                  <a:solidFill>
                    <a:prstClr val="black">
                      <a:hueOff val="0"/>
                      <a:satOff val="0"/>
                      <a:lumOff val="0"/>
                      <a:alphaOff val="0"/>
                    </a:prstClr>
                  </a:solidFill>
                  <a:latin typeface="Calibri"/>
                </a:rPr>
                <a:t>Defining the scope.</a:t>
              </a:r>
              <a:endParaRPr lang="es-ES" sz="1000" cap="small" dirty="0">
                <a:solidFill>
                  <a:prstClr val="black">
                    <a:hueOff val="0"/>
                    <a:satOff val="0"/>
                    <a:lumOff val="0"/>
                    <a:alphaOff val="0"/>
                  </a:prstClr>
                </a:solidFill>
                <a:latin typeface="Calibri"/>
              </a:endParaRPr>
            </a:p>
            <a:p>
              <a:pPr marL="57150" lvl="1" indent="-57150" defTabSz="311150">
                <a:lnSpc>
                  <a:spcPct val="90000"/>
                </a:lnSpc>
                <a:spcBef>
                  <a:spcPct val="0"/>
                </a:spcBef>
                <a:spcAft>
                  <a:spcPct val="15000"/>
                </a:spcAft>
                <a:buFont typeface="Arial" pitchFamily="34" charset="0"/>
                <a:buChar char="•"/>
              </a:pPr>
              <a:r>
                <a:rPr lang="en-GB" sz="1000" cap="small" dirty="0">
                  <a:solidFill>
                    <a:prstClr val="black">
                      <a:hueOff val="0"/>
                      <a:satOff val="0"/>
                      <a:lumOff val="0"/>
                      <a:alphaOff val="0"/>
                    </a:prstClr>
                  </a:solidFill>
                  <a:latin typeface="Calibri"/>
                </a:rPr>
                <a:t>Engage stakeholders.</a:t>
              </a:r>
            </a:p>
            <a:p>
              <a:pPr marL="57150" lvl="1" indent="-57150" defTabSz="311150">
                <a:lnSpc>
                  <a:spcPct val="90000"/>
                </a:lnSpc>
                <a:spcBef>
                  <a:spcPct val="0"/>
                </a:spcBef>
                <a:spcAft>
                  <a:spcPct val="15000"/>
                </a:spcAft>
                <a:buFont typeface="Arial" pitchFamily="34" charset="0"/>
                <a:buChar char="•"/>
              </a:pPr>
              <a:r>
                <a:rPr lang="en-GB" sz="1000" cap="small" dirty="0">
                  <a:solidFill>
                    <a:prstClr val="black">
                      <a:hueOff val="0"/>
                      <a:satOff val="0"/>
                      <a:lumOff val="0"/>
                      <a:alphaOff val="0"/>
                    </a:prstClr>
                  </a:solidFill>
                  <a:latin typeface="Calibri"/>
                </a:rPr>
                <a:t>Market studies.</a:t>
              </a:r>
            </a:p>
            <a:p>
              <a:pPr marL="57150" lvl="1" indent="-57150" defTabSz="311150">
                <a:lnSpc>
                  <a:spcPct val="90000"/>
                </a:lnSpc>
                <a:spcBef>
                  <a:spcPct val="0"/>
                </a:spcBef>
                <a:spcAft>
                  <a:spcPct val="15000"/>
                </a:spcAft>
                <a:buFont typeface="Arial" pitchFamily="34" charset="0"/>
                <a:buChar char="•"/>
              </a:pPr>
              <a:r>
                <a:rPr lang="en-GB" sz="1000" b="1" cap="small" dirty="0">
                  <a:solidFill>
                    <a:srgbClr val="FF0000"/>
                  </a:solidFill>
                  <a:latin typeface="Calibri"/>
                </a:rPr>
                <a:t>Technical conditions and technical project</a:t>
              </a:r>
              <a:r>
                <a:rPr lang="en-GB" sz="1000" cap="small" dirty="0">
                  <a:solidFill>
                    <a:prstClr val="black">
                      <a:hueOff val="0"/>
                      <a:satOff val="0"/>
                      <a:lumOff val="0"/>
                      <a:alphaOff val="0"/>
                    </a:prstClr>
                  </a:solidFill>
                  <a:latin typeface="Calibri"/>
                </a:rPr>
                <a:t>.</a:t>
              </a:r>
            </a:p>
            <a:p>
              <a:pPr marL="57150" lvl="1" indent="-57150" defTabSz="311150">
                <a:lnSpc>
                  <a:spcPct val="90000"/>
                </a:lnSpc>
                <a:spcBef>
                  <a:spcPct val="0"/>
                </a:spcBef>
                <a:spcAft>
                  <a:spcPct val="15000"/>
                </a:spcAft>
                <a:buFont typeface="Arial" pitchFamily="34" charset="0"/>
                <a:buChar char="•"/>
              </a:pPr>
              <a:r>
                <a:rPr lang="en-GB" sz="1000" cap="small" dirty="0">
                  <a:solidFill>
                    <a:prstClr val="black">
                      <a:hueOff val="0"/>
                      <a:satOff val="0"/>
                      <a:lumOff val="0"/>
                      <a:alphaOff val="0"/>
                    </a:prstClr>
                  </a:solidFill>
                  <a:latin typeface="Calibri"/>
                </a:rPr>
                <a:t>Administrative conditions.</a:t>
              </a:r>
              <a:endParaRPr lang="es-ES" sz="1000" cap="small" dirty="0">
                <a:solidFill>
                  <a:prstClr val="black">
                    <a:hueOff val="0"/>
                    <a:satOff val="0"/>
                    <a:lumOff val="0"/>
                    <a:alphaOff val="0"/>
                  </a:prstClr>
                </a:solidFill>
                <a:latin typeface="Calibri"/>
              </a:endParaRPr>
            </a:p>
            <a:p>
              <a:pPr marL="57150" lvl="1" indent="-57150" defTabSz="311150">
                <a:lnSpc>
                  <a:spcPct val="90000"/>
                </a:lnSpc>
                <a:spcBef>
                  <a:spcPct val="0"/>
                </a:spcBef>
                <a:spcAft>
                  <a:spcPct val="15000"/>
                </a:spcAft>
                <a:buFont typeface="Arial" pitchFamily="34" charset="0"/>
                <a:buChar char="•"/>
              </a:pPr>
              <a:r>
                <a:rPr lang="en-GB" sz="1000" cap="small" dirty="0">
                  <a:solidFill>
                    <a:prstClr val="black">
                      <a:hueOff val="0"/>
                      <a:satOff val="0"/>
                      <a:lumOff val="0"/>
                      <a:alphaOff val="0"/>
                    </a:prstClr>
                  </a:solidFill>
                  <a:latin typeface="Calibri"/>
                </a:rPr>
                <a:t>Procurement method.</a:t>
              </a:r>
              <a:endParaRPr lang="es-ES" sz="1000" cap="small" dirty="0">
                <a:solidFill>
                  <a:prstClr val="black">
                    <a:hueOff val="0"/>
                    <a:satOff val="0"/>
                    <a:lumOff val="0"/>
                    <a:alphaOff val="0"/>
                  </a:prstClr>
                </a:solidFill>
                <a:latin typeface="Calibri"/>
              </a:endParaRPr>
            </a:p>
            <a:p>
              <a:pPr marL="57150" lvl="1" indent="-57150" defTabSz="311150">
                <a:lnSpc>
                  <a:spcPct val="90000"/>
                </a:lnSpc>
                <a:spcBef>
                  <a:spcPct val="0"/>
                </a:spcBef>
                <a:spcAft>
                  <a:spcPct val="15000"/>
                </a:spcAft>
                <a:buFont typeface="Arial" pitchFamily="34" charset="0"/>
                <a:buChar char="•"/>
              </a:pPr>
              <a:r>
                <a:rPr lang="es-ES" sz="1000" cap="small" dirty="0" err="1">
                  <a:solidFill>
                    <a:prstClr val="black">
                      <a:hueOff val="0"/>
                      <a:satOff val="0"/>
                      <a:lumOff val="0"/>
                      <a:alphaOff val="0"/>
                    </a:prstClr>
                  </a:solidFill>
                  <a:latin typeface="Calibri"/>
                </a:rPr>
                <a:t>Financial</a:t>
              </a:r>
              <a:r>
                <a:rPr lang="es-ES" sz="1000" cap="small" dirty="0">
                  <a:solidFill>
                    <a:prstClr val="black">
                      <a:hueOff val="0"/>
                      <a:satOff val="0"/>
                      <a:lumOff val="0"/>
                      <a:alphaOff val="0"/>
                    </a:prstClr>
                  </a:solidFill>
                  <a:latin typeface="Calibri"/>
                </a:rPr>
                <a:t> plan and </a:t>
              </a:r>
              <a:r>
                <a:rPr lang="es-ES" sz="1000" cap="small" dirty="0" err="1">
                  <a:solidFill>
                    <a:prstClr val="black">
                      <a:hueOff val="0"/>
                      <a:satOff val="0"/>
                      <a:lumOff val="0"/>
                      <a:alphaOff val="0"/>
                    </a:prstClr>
                  </a:solidFill>
                  <a:latin typeface="Calibri"/>
                </a:rPr>
                <a:t>budget</a:t>
              </a:r>
              <a:r>
                <a:rPr lang="es-ES" sz="1000" cap="small" dirty="0">
                  <a:solidFill>
                    <a:prstClr val="black">
                      <a:hueOff val="0"/>
                      <a:satOff val="0"/>
                      <a:lumOff val="0"/>
                      <a:alphaOff val="0"/>
                    </a:prstClr>
                  </a:solidFill>
                  <a:latin typeface="Calibri"/>
                </a:rPr>
                <a:t> </a:t>
              </a:r>
              <a:r>
                <a:rPr lang="es-ES" sz="1000" cap="small" dirty="0" err="1">
                  <a:solidFill>
                    <a:prstClr val="black">
                      <a:hueOff val="0"/>
                      <a:satOff val="0"/>
                      <a:lumOff val="0"/>
                      <a:alphaOff val="0"/>
                    </a:prstClr>
                  </a:solidFill>
                  <a:latin typeface="Calibri"/>
                </a:rPr>
                <a:t>allocation</a:t>
              </a:r>
              <a:r>
                <a:rPr lang="es-ES" sz="1000" cap="small" dirty="0">
                  <a:solidFill>
                    <a:prstClr val="black">
                      <a:hueOff val="0"/>
                      <a:satOff val="0"/>
                      <a:lumOff val="0"/>
                      <a:alphaOff val="0"/>
                    </a:prstClr>
                  </a:solidFill>
                  <a:latin typeface="Calibri"/>
                </a:rPr>
                <a:t>.</a:t>
              </a:r>
            </a:p>
            <a:p>
              <a:pPr marL="57150" lvl="1" indent="-57150" defTabSz="311150">
                <a:lnSpc>
                  <a:spcPct val="90000"/>
                </a:lnSpc>
                <a:spcBef>
                  <a:spcPct val="0"/>
                </a:spcBef>
                <a:spcAft>
                  <a:spcPct val="15000"/>
                </a:spcAft>
                <a:buFont typeface="Arial" pitchFamily="34" charset="0"/>
                <a:buChar char="•"/>
              </a:pPr>
              <a:r>
                <a:rPr lang="en-GB" sz="1000" cap="small" dirty="0">
                  <a:solidFill>
                    <a:prstClr val="black">
                      <a:hueOff val="0"/>
                      <a:satOff val="0"/>
                      <a:lumOff val="0"/>
                      <a:alphaOff val="0"/>
                    </a:prstClr>
                  </a:solidFill>
                  <a:latin typeface="Calibri"/>
                </a:rPr>
                <a:t>Public notice.</a:t>
              </a:r>
              <a:endParaRPr lang="es-ES" sz="1000" cap="small" dirty="0">
                <a:solidFill>
                  <a:prstClr val="black">
                    <a:hueOff val="0"/>
                    <a:satOff val="0"/>
                    <a:lumOff val="0"/>
                    <a:alphaOff val="0"/>
                  </a:prstClr>
                </a:solidFill>
                <a:latin typeface="Calibri"/>
              </a:endParaRPr>
            </a:p>
          </p:txBody>
        </p:sp>
        <p:sp>
          <p:nvSpPr>
            <p:cNvPr id="7" name="6 Forma libre"/>
            <p:cNvSpPr/>
            <p:nvPr/>
          </p:nvSpPr>
          <p:spPr>
            <a:xfrm>
              <a:off x="3568288" y="1994455"/>
              <a:ext cx="226648" cy="175648"/>
            </a:xfrm>
            <a:custGeom>
              <a:avLst/>
              <a:gdLst>
                <a:gd name="connsiteX0" fmla="*/ 0 w 226648"/>
                <a:gd name="connsiteY0" fmla="*/ 35130 h 175648"/>
                <a:gd name="connsiteX1" fmla="*/ 138824 w 226648"/>
                <a:gd name="connsiteY1" fmla="*/ 35130 h 175648"/>
                <a:gd name="connsiteX2" fmla="*/ 138824 w 226648"/>
                <a:gd name="connsiteY2" fmla="*/ 0 h 175648"/>
                <a:gd name="connsiteX3" fmla="*/ 226648 w 226648"/>
                <a:gd name="connsiteY3" fmla="*/ 87824 h 175648"/>
                <a:gd name="connsiteX4" fmla="*/ 138824 w 226648"/>
                <a:gd name="connsiteY4" fmla="*/ 175648 h 175648"/>
                <a:gd name="connsiteX5" fmla="*/ 138824 w 226648"/>
                <a:gd name="connsiteY5" fmla="*/ 140518 h 175648"/>
                <a:gd name="connsiteX6" fmla="*/ 0 w 226648"/>
                <a:gd name="connsiteY6" fmla="*/ 140518 h 175648"/>
                <a:gd name="connsiteX7" fmla="*/ 0 w 226648"/>
                <a:gd name="connsiteY7" fmla="*/ 35130 h 17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48" h="175648">
                  <a:moveTo>
                    <a:pt x="0" y="35130"/>
                  </a:moveTo>
                  <a:lnTo>
                    <a:pt x="138824" y="35130"/>
                  </a:lnTo>
                  <a:lnTo>
                    <a:pt x="138824" y="0"/>
                  </a:lnTo>
                  <a:lnTo>
                    <a:pt x="226648" y="87824"/>
                  </a:lnTo>
                  <a:lnTo>
                    <a:pt x="138824" y="175648"/>
                  </a:lnTo>
                  <a:lnTo>
                    <a:pt x="138824" y="140518"/>
                  </a:lnTo>
                  <a:lnTo>
                    <a:pt x="0" y="140518"/>
                  </a:lnTo>
                  <a:lnTo>
                    <a:pt x="0" y="35130"/>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35130" rIns="52694" bIns="35130" numCol="1" spcCol="1270" anchor="ctr" anchorCtr="0">
              <a:noAutofit/>
            </a:bodyPr>
            <a:lstStyle/>
            <a:p>
              <a:pPr algn="ctr" defTabSz="266700">
                <a:lnSpc>
                  <a:spcPct val="90000"/>
                </a:lnSpc>
                <a:spcBef>
                  <a:spcPct val="0"/>
                </a:spcBef>
                <a:spcAft>
                  <a:spcPct val="35000"/>
                </a:spcAft>
              </a:pPr>
              <a:endParaRPr lang="es-ES" sz="800">
                <a:solidFill>
                  <a:prstClr val="white"/>
                </a:solidFill>
                <a:latin typeface="Calibri"/>
              </a:endParaRPr>
            </a:p>
          </p:txBody>
        </p:sp>
        <p:sp>
          <p:nvSpPr>
            <p:cNvPr id="8" name="7 Forma libre"/>
            <p:cNvSpPr/>
            <p:nvPr/>
          </p:nvSpPr>
          <p:spPr>
            <a:xfrm>
              <a:off x="3789626" y="1752200"/>
              <a:ext cx="1008000" cy="424126"/>
            </a:xfrm>
            <a:custGeom>
              <a:avLst/>
              <a:gdLst>
                <a:gd name="connsiteX0" fmla="*/ 0 w 705381"/>
                <a:gd name="connsiteY0" fmla="*/ 42413 h 424126"/>
                <a:gd name="connsiteX1" fmla="*/ 12423 w 705381"/>
                <a:gd name="connsiteY1" fmla="*/ 12422 h 424126"/>
                <a:gd name="connsiteX2" fmla="*/ 42414 w 705381"/>
                <a:gd name="connsiteY2" fmla="*/ 0 h 424126"/>
                <a:gd name="connsiteX3" fmla="*/ 662968 w 705381"/>
                <a:gd name="connsiteY3" fmla="*/ 0 h 424126"/>
                <a:gd name="connsiteX4" fmla="*/ 692959 w 705381"/>
                <a:gd name="connsiteY4" fmla="*/ 12423 h 424126"/>
                <a:gd name="connsiteX5" fmla="*/ 705381 w 705381"/>
                <a:gd name="connsiteY5" fmla="*/ 42414 h 424126"/>
                <a:gd name="connsiteX6" fmla="*/ 705381 w 705381"/>
                <a:gd name="connsiteY6" fmla="*/ 381713 h 424126"/>
                <a:gd name="connsiteX7" fmla="*/ 692959 w 705381"/>
                <a:gd name="connsiteY7" fmla="*/ 411704 h 424126"/>
                <a:gd name="connsiteX8" fmla="*/ 662968 w 705381"/>
                <a:gd name="connsiteY8" fmla="*/ 424126 h 424126"/>
                <a:gd name="connsiteX9" fmla="*/ 42413 w 705381"/>
                <a:gd name="connsiteY9" fmla="*/ 424126 h 424126"/>
                <a:gd name="connsiteX10" fmla="*/ 12422 w 705381"/>
                <a:gd name="connsiteY10" fmla="*/ 411703 h 424126"/>
                <a:gd name="connsiteX11" fmla="*/ 0 w 705381"/>
                <a:gd name="connsiteY11" fmla="*/ 381712 h 424126"/>
                <a:gd name="connsiteX12" fmla="*/ 0 w 705381"/>
                <a:gd name="connsiteY12" fmla="*/ 42413 h 42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381" h="424126">
                  <a:moveTo>
                    <a:pt x="0" y="42413"/>
                  </a:moveTo>
                  <a:cubicBezTo>
                    <a:pt x="0" y="31164"/>
                    <a:pt x="4469" y="20376"/>
                    <a:pt x="12423" y="12422"/>
                  </a:cubicBezTo>
                  <a:cubicBezTo>
                    <a:pt x="20377" y="4468"/>
                    <a:pt x="31165" y="0"/>
                    <a:pt x="42414" y="0"/>
                  </a:cubicBezTo>
                  <a:lnTo>
                    <a:pt x="662968" y="0"/>
                  </a:lnTo>
                  <a:cubicBezTo>
                    <a:pt x="674217" y="0"/>
                    <a:pt x="685005" y="4469"/>
                    <a:pt x="692959" y="12423"/>
                  </a:cubicBezTo>
                  <a:cubicBezTo>
                    <a:pt x="700913" y="20377"/>
                    <a:pt x="705381" y="31165"/>
                    <a:pt x="705381" y="42414"/>
                  </a:cubicBezTo>
                  <a:lnTo>
                    <a:pt x="705381" y="381713"/>
                  </a:lnTo>
                  <a:cubicBezTo>
                    <a:pt x="705381" y="392962"/>
                    <a:pt x="700912" y="403750"/>
                    <a:pt x="692959" y="411704"/>
                  </a:cubicBezTo>
                  <a:cubicBezTo>
                    <a:pt x="685005" y="419658"/>
                    <a:pt x="674217" y="424126"/>
                    <a:pt x="662968" y="424126"/>
                  </a:cubicBezTo>
                  <a:lnTo>
                    <a:pt x="42413" y="424126"/>
                  </a:lnTo>
                  <a:cubicBezTo>
                    <a:pt x="31164" y="424126"/>
                    <a:pt x="20376" y="419657"/>
                    <a:pt x="12422" y="411703"/>
                  </a:cubicBezTo>
                  <a:cubicBezTo>
                    <a:pt x="4468" y="403749"/>
                    <a:pt x="0" y="392961"/>
                    <a:pt x="0" y="381712"/>
                  </a:cubicBezTo>
                  <a:lnTo>
                    <a:pt x="0" y="42413"/>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49784" tIns="49784" rIns="49784" bIns="168321" numCol="1" spcCol="1270" anchor="t" anchorCtr="0">
              <a:noAutofit/>
            </a:bodyPr>
            <a:lstStyle/>
            <a:p>
              <a:pPr defTabSz="311150">
                <a:lnSpc>
                  <a:spcPct val="90000"/>
                </a:lnSpc>
                <a:spcBef>
                  <a:spcPct val="0"/>
                </a:spcBef>
                <a:spcAft>
                  <a:spcPct val="35000"/>
                </a:spcAft>
              </a:pPr>
              <a:r>
                <a:rPr lang="es-ES" sz="1200" cap="small" dirty="0">
                  <a:solidFill>
                    <a:prstClr val="white"/>
                  </a:solidFill>
                  <a:latin typeface="Calibri"/>
                </a:rPr>
                <a:t>2. </a:t>
              </a:r>
              <a:r>
                <a:rPr lang="es-ES" sz="1200" cap="small" dirty="0" err="1">
                  <a:solidFill>
                    <a:prstClr val="white"/>
                  </a:solidFill>
                  <a:latin typeface="Calibri"/>
                </a:rPr>
                <a:t>Initiation</a:t>
              </a:r>
              <a:r>
                <a:rPr lang="es-ES" sz="1200" cap="small" dirty="0">
                  <a:solidFill>
                    <a:prstClr val="white"/>
                  </a:solidFill>
                  <a:latin typeface="Calibri"/>
                </a:rPr>
                <a:t> (tender)</a:t>
              </a:r>
            </a:p>
          </p:txBody>
        </p:sp>
        <p:sp>
          <p:nvSpPr>
            <p:cNvPr id="9" name="8 Forma libre"/>
            <p:cNvSpPr/>
            <p:nvPr/>
          </p:nvSpPr>
          <p:spPr>
            <a:xfrm>
              <a:off x="3794814" y="2223517"/>
              <a:ext cx="1044000" cy="1800000"/>
            </a:xfrm>
            <a:custGeom>
              <a:avLst/>
              <a:gdLst>
                <a:gd name="connsiteX0" fmla="*/ 0 w 705381"/>
                <a:gd name="connsiteY0" fmla="*/ 70538 h 1800000"/>
                <a:gd name="connsiteX1" fmla="*/ 20660 w 705381"/>
                <a:gd name="connsiteY1" fmla="*/ 20660 h 1800000"/>
                <a:gd name="connsiteX2" fmla="*/ 70538 w 705381"/>
                <a:gd name="connsiteY2" fmla="*/ 0 h 1800000"/>
                <a:gd name="connsiteX3" fmla="*/ 634843 w 705381"/>
                <a:gd name="connsiteY3" fmla="*/ 0 h 1800000"/>
                <a:gd name="connsiteX4" fmla="*/ 684721 w 705381"/>
                <a:gd name="connsiteY4" fmla="*/ 20660 h 1800000"/>
                <a:gd name="connsiteX5" fmla="*/ 705381 w 705381"/>
                <a:gd name="connsiteY5" fmla="*/ 70538 h 1800000"/>
                <a:gd name="connsiteX6" fmla="*/ 705381 w 705381"/>
                <a:gd name="connsiteY6" fmla="*/ 1729462 h 1800000"/>
                <a:gd name="connsiteX7" fmla="*/ 684721 w 705381"/>
                <a:gd name="connsiteY7" fmla="*/ 1779340 h 1800000"/>
                <a:gd name="connsiteX8" fmla="*/ 634843 w 705381"/>
                <a:gd name="connsiteY8" fmla="*/ 1800000 h 1800000"/>
                <a:gd name="connsiteX9" fmla="*/ 70538 w 705381"/>
                <a:gd name="connsiteY9" fmla="*/ 1800000 h 1800000"/>
                <a:gd name="connsiteX10" fmla="*/ 20660 w 705381"/>
                <a:gd name="connsiteY10" fmla="*/ 1779340 h 1800000"/>
                <a:gd name="connsiteX11" fmla="*/ 0 w 705381"/>
                <a:gd name="connsiteY11" fmla="*/ 1729462 h 1800000"/>
                <a:gd name="connsiteX12" fmla="*/ 0 w 705381"/>
                <a:gd name="connsiteY12" fmla="*/ 70538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381" h="1800000">
                  <a:moveTo>
                    <a:pt x="0" y="70538"/>
                  </a:moveTo>
                  <a:cubicBezTo>
                    <a:pt x="0" y="51830"/>
                    <a:pt x="7432" y="33889"/>
                    <a:pt x="20660" y="20660"/>
                  </a:cubicBezTo>
                  <a:cubicBezTo>
                    <a:pt x="33888" y="7432"/>
                    <a:pt x="51830" y="0"/>
                    <a:pt x="70538" y="0"/>
                  </a:cubicBezTo>
                  <a:lnTo>
                    <a:pt x="634843" y="0"/>
                  </a:lnTo>
                  <a:cubicBezTo>
                    <a:pt x="653551" y="0"/>
                    <a:pt x="671492" y="7432"/>
                    <a:pt x="684721" y="20660"/>
                  </a:cubicBezTo>
                  <a:cubicBezTo>
                    <a:pt x="697949" y="33888"/>
                    <a:pt x="705381" y="51830"/>
                    <a:pt x="705381" y="70538"/>
                  </a:cubicBezTo>
                  <a:lnTo>
                    <a:pt x="705381" y="1729462"/>
                  </a:lnTo>
                  <a:cubicBezTo>
                    <a:pt x="705381" y="1748170"/>
                    <a:pt x="697949" y="1766111"/>
                    <a:pt x="684721" y="1779340"/>
                  </a:cubicBezTo>
                  <a:cubicBezTo>
                    <a:pt x="671493" y="1792568"/>
                    <a:pt x="653551" y="1800000"/>
                    <a:pt x="634843" y="1800000"/>
                  </a:cubicBezTo>
                  <a:lnTo>
                    <a:pt x="70538" y="1800000"/>
                  </a:lnTo>
                  <a:cubicBezTo>
                    <a:pt x="51830" y="1800000"/>
                    <a:pt x="33889" y="1792568"/>
                    <a:pt x="20660" y="1779340"/>
                  </a:cubicBezTo>
                  <a:cubicBezTo>
                    <a:pt x="7432" y="1766112"/>
                    <a:pt x="0" y="1748170"/>
                    <a:pt x="0" y="1729462"/>
                  </a:cubicBezTo>
                  <a:lnTo>
                    <a:pt x="0" y="70538"/>
                  </a:lnTo>
                  <a:close/>
                </a:path>
              </a:pathLst>
            </a:custGeom>
            <a:solidFill>
              <a:schemeClr val="bg1">
                <a:alpha val="90000"/>
              </a:schemeClr>
            </a:solidFill>
            <a:ln>
              <a:solidFill>
                <a:schemeClr val="accent1">
                  <a:lumMod val="75000"/>
                </a:schemeClr>
              </a:solidFill>
            </a:ln>
          </p:spPr>
          <p:style>
            <a:lnRef idx="2">
              <a:schemeClr val="accent2">
                <a:hueOff val="-16265"/>
                <a:satOff val="19438"/>
                <a:lumOff val="14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000" tIns="36000" rIns="0" bIns="36000" numCol="1" spcCol="1270" anchor="t" anchorCtr="0">
              <a:noAutofit/>
            </a:bodyPr>
            <a:lstStyle/>
            <a:p>
              <a:pPr marL="57150" lvl="1" indent="-57150" defTabSz="311150">
                <a:lnSpc>
                  <a:spcPct val="90000"/>
                </a:lnSpc>
                <a:spcBef>
                  <a:spcPct val="0"/>
                </a:spcBef>
                <a:spcAft>
                  <a:spcPct val="15000"/>
                </a:spcAft>
                <a:buFontTx/>
                <a:buChar char="••"/>
              </a:pPr>
              <a:r>
                <a:rPr lang="en-GB" sz="1000" b="1" cap="small" dirty="0">
                  <a:solidFill>
                    <a:srgbClr val="FF0000"/>
                  </a:solidFill>
                  <a:latin typeface="Calibri"/>
                </a:rPr>
                <a:t>Select evaluation criteria.</a:t>
              </a:r>
            </a:p>
            <a:p>
              <a:pPr marL="57150" lvl="1" indent="-57150" defTabSz="311150">
                <a:lnSpc>
                  <a:spcPct val="90000"/>
                </a:lnSpc>
                <a:spcBef>
                  <a:spcPct val="0"/>
                </a:spcBef>
                <a:spcAft>
                  <a:spcPct val="15000"/>
                </a:spcAft>
                <a:buFontTx/>
                <a:buChar char="••"/>
              </a:pPr>
              <a:r>
                <a:rPr lang="en-GB" sz="1000" cap="small" dirty="0">
                  <a:solidFill>
                    <a:prstClr val="black">
                      <a:hueOff val="0"/>
                      <a:satOff val="0"/>
                      <a:lumOff val="0"/>
                      <a:alphaOff val="0"/>
                    </a:prstClr>
                  </a:solidFill>
                  <a:latin typeface="Calibri"/>
                </a:rPr>
                <a:t>Tender documents preparation, specifications.</a:t>
              </a:r>
            </a:p>
            <a:p>
              <a:pPr marL="57150" lvl="1" indent="-57150" defTabSz="311150">
                <a:lnSpc>
                  <a:spcPct val="90000"/>
                </a:lnSpc>
                <a:spcBef>
                  <a:spcPct val="0"/>
                </a:spcBef>
                <a:spcAft>
                  <a:spcPct val="15000"/>
                </a:spcAft>
                <a:buFontTx/>
                <a:buChar char="••"/>
              </a:pPr>
              <a:r>
                <a:rPr lang="en-GB" sz="1000" cap="small" dirty="0">
                  <a:solidFill>
                    <a:prstClr val="black">
                      <a:hueOff val="0"/>
                      <a:satOff val="0"/>
                      <a:lumOff val="0"/>
                      <a:alphaOff val="0"/>
                    </a:prstClr>
                  </a:solidFill>
                  <a:latin typeface="Calibri"/>
                </a:rPr>
                <a:t>Publishing (advertising)</a:t>
              </a:r>
            </a:p>
            <a:p>
              <a:pPr marL="57150" lvl="1" indent="-57150" defTabSz="311150">
                <a:lnSpc>
                  <a:spcPct val="90000"/>
                </a:lnSpc>
                <a:spcBef>
                  <a:spcPct val="0"/>
                </a:spcBef>
                <a:spcAft>
                  <a:spcPct val="15000"/>
                </a:spcAft>
                <a:buFontTx/>
                <a:buChar char="••"/>
              </a:pPr>
              <a:r>
                <a:rPr lang="en-GB" sz="1000" cap="small" dirty="0">
                  <a:solidFill>
                    <a:prstClr val="black">
                      <a:hueOff val="0"/>
                      <a:satOff val="0"/>
                      <a:lumOff val="0"/>
                      <a:alphaOff val="0"/>
                    </a:prstClr>
                  </a:solidFill>
                  <a:latin typeface="Calibri"/>
                </a:rPr>
                <a:t>Requisition and enquiries.</a:t>
              </a:r>
              <a:endParaRPr lang="es-ES" sz="1000" cap="small" dirty="0">
                <a:solidFill>
                  <a:prstClr val="black">
                    <a:hueOff val="0"/>
                    <a:satOff val="0"/>
                    <a:lumOff val="0"/>
                    <a:alphaOff val="0"/>
                  </a:prstClr>
                </a:solidFill>
                <a:latin typeface="Calibri"/>
              </a:endParaRPr>
            </a:p>
          </p:txBody>
        </p:sp>
        <p:sp>
          <p:nvSpPr>
            <p:cNvPr id="10" name="9 Forma libre"/>
            <p:cNvSpPr/>
            <p:nvPr/>
          </p:nvSpPr>
          <p:spPr>
            <a:xfrm>
              <a:off x="4701308" y="1994455"/>
              <a:ext cx="226648" cy="175648"/>
            </a:xfrm>
            <a:custGeom>
              <a:avLst/>
              <a:gdLst>
                <a:gd name="connsiteX0" fmla="*/ 0 w 226648"/>
                <a:gd name="connsiteY0" fmla="*/ 35130 h 175648"/>
                <a:gd name="connsiteX1" fmla="*/ 138824 w 226648"/>
                <a:gd name="connsiteY1" fmla="*/ 35130 h 175648"/>
                <a:gd name="connsiteX2" fmla="*/ 138824 w 226648"/>
                <a:gd name="connsiteY2" fmla="*/ 0 h 175648"/>
                <a:gd name="connsiteX3" fmla="*/ 226648 w 226648"/>
                <a:gd name="connsiteY3" fmla="*/ 87824 h 175648"/>
                <a:gd name="connsiteX4" fmla="*/ 138824 w 226648"/>
                <a:gd name="connsiteY4" fmla="*/ 175648 h 175648"/>
                <a:gd name="connsiteX5" fmla="*/ 138824 w 226648"/>
                <a:gd name="connsiteY5" fmla="*/ 140518 h 175648"/>
                <a:gd name="connsiteX6" fmla="*/ 0 w 226648"/>
                <a:gd name="connsiteY6" fmla="*/ 140518 h 175648"/>
                <a:gd name="connsiteX7" fmla="*/ 0 w 226648"/>
                <a:gd name="connsiteY7" fmla="*/ 35130 h 17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48" h="175648">
                  <a:moveTo>
                    <a:pt x="0" y="35130"/>
                  </a:moveTo>
                  <a:lnTo>
                    <a:pt x="138824" y="35130"/>
                  </a:lnTo>
                  <a:lnTo>
                    <a:pt x="138824" y="0"/>
                  </a:lnTo>
                  <a:lnTo>
                    <a:pt x="226648" y="87824"/>
                  </a:lnTo>
                  <a:lnTo>
                    <a:pt x="138824" y="175648"/>
                  </a:lnTo>
                  <a:lnTo>
                    <a:pt x="138824" y="140518"/>
                  </a:lnTo>
                  <a:lnTo>
                    <a:pt x="0" y="140518"/>
                  </a:lnTo>
                  <a:lnTo>
                    <a:pt x="0" y="35130"/>
                  </a:lnTo>
                  <a:close/>
                </a:path>
              </a:pathLst>
            </a:custGeom>
          </p:spPr>
          <p:style>
            <a:lnRef idx="0">
              <a:schemeClr val="lt1">
                <a:hueOff val="0"/>
                <a:satOff val="0"/>
                <a:lumOff val="0"/>
                <a:alphaOff val="0"/>
              </a:schemeClr>
            </a:lnRef>
            <a:fillRef idx="1">
              <a:schemeClr val="accent2">
                <a:hueOff val="-21687"/>
                <a:satOff val="25918"/>
                <a:lumOff val="1896"/>
                <a:alphaOff val="0"/>
              </a:schemeClr>
            </a:fillRef>
            <a:effectRef idx="0">
              <a:schemeClr val="accent2">
                <a:hueOff val="-21687"/>
                <a:satOff val="25918"/>
                <a:lumOff val="1896"/>
                <a:alphaOff val="0"/>
              </a:schemeClr>
            </a:effectRef>
            <a:fontRef idx="minor">
              <a:schemeClr val="lt1"/>
            </a:fontRef>
          </p:style>
          <p:txBody>
            <a:bodyPr spcFirstLastPara="0" vert="horz" wrap="square" lIns="0" tIns="35130" rIns="52694" bIns="35130" numCol="1" spcCol="1270" anchor="ctr" anchorCtr="0">
              <a:noAutofit/>
            </a:bodyPr>
            <a:lstStyle/>
            <a:p>
              <a:pPr algn="ctr" defTabSz="266700">
                <a:lnSpc>
                  <a:spcPct val="90000"/>
                </a:lnSpc>
                <a:spcBef>
                  <a:spcPct val="0"/>
                </a:spcBef>
                <a:spcAft>
                  <a:spcPct val="35000"/>
                </a:spcAft>
              </a:pPr>
              <a:endParaRPr lang="es-ES" sz="800">
                <a:solidFill>
                  <a:prstClr val="white"/>
                </a:solidFill>
                <a:latin typeface="Calibri"/>
              </a:endParaRPr>
            </a:p>
          </p:txBody>
        </p:sp>
        <p:sp>
          <p:nvSpPr>
            <p:cNvPr id="11" name="10 Forma libre"/>
            <p:cNvSpPr/>
            <p:nvPr/>
          </p:nvSpPr>
          <p:spPr>
            <a:xfrm>
              <a:off x="4922646" y="1752200"/>
              <a:ext cx="1008000" cy="424126"/>
            </a:xfrm>
            <a:custGeom>
              <a:avLst/>
              <a:gdLst>
                <a:gd name="connsiteX0" fmla="*/ 0 w 705381"/>
                <a:gd name="connsiteY0" fmla="*/ 42413 h 424126"/>
                <a:gd name="connsiteX1" fmla="*/ 12423 w 705381"/>
                <a:gd name="connsiteY1" fmla="*/ 12422 h 424126"/>
                <a:gd name="connsiteX2" fmla="*/ 42414 w 705381"/>
                <a:gd name="connsiteY2" fmla="*/ 0 h 424126"/>
                <a:gd name="connsiteX3" fmla="*/ 662968 w 705381"/>
                <a:gd name="connsiteY3" fmla="*/ 0 h 424126"/>
                <a:gd name="connsiteX4" fmla="*/ 692959 w 705381"/>
                <a:gd name="connsiteY4" fmla="*/ 12423 h 424126"/>
                <a:gd name="connsiteX5" fmla="*/ 705381 w 705381"/>
                <a:gd name="connsiteY5" fmla="*/ 42414 h 424126"/>
                <a:gd name="connsiteX6" fmla="*/ 705381 w 705381"/>
                <a:gd name="connsiteY6" fmla="*/ 381713 h 424126"/>
                <a:gd name="connsiteX7" fmla="*/ 692959 w 705381"/>
                <a:gd name="connsiteY7" fmla="*/ 411704 h 424126"/>
                <a:gd name="connsiteX8" fmla="*/ 662968 w 705381"/>
                <a:gd name="connsiteY8" fmla="*/ 424126 h 424126"/>
                <a:gd name="connsiteX9" fmla="*/ 42413 w 705381"/>
                <a:gd name="connsiteY9" fmla="*/ 424126 h 424126"/>
                <a:gd name="connsiteX10" fmla="*/ 12422 w 705381"/>
                <a:gd name="connsiteY10" fmla="*/ 411703 h 424126"/>
                <a:gd name="connsiteX11" fmla="*/ 0 w 705381"/>
                <a:gd name="connsiteY11" fmla="*/ 381712 h 424126"/>
                <a:gd name="connsiteX12" fmla="*/ 0 w 705381"/>
                <a:gd name="connsiteY12" fmla="*/ 42413 h 42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381" h="424126">
                  <a:moveTo>
                    <a:pt x="0" y="42413"/>
                  </a:moveTo>
                  <a:cubicBezTo>
                    <a:pt x="0" y="31164"/>
                    <a:pt x="4469" y="20376"/>
                    <a:pt x="12423" y="12422"/>
                  </a:cubicBezTo>
                  <a:cubicBezTo>
                    <a:pt x="20377" y="4468"/>
                    <a:pt x="31165" y="0"/>
                    <a:pt x="42414" y="0"/>
                  </a:cubicBezTo>
                  <a:lnTo>
                    <a:pt x="662968" y="0"/>
                  </a:lnTo>
                  <a:cubicBezTo>
                    <a:pt x="674217" y="0"/>
                    <a:pt x="685005" y="4469"/>
                    <a:pt x="692959" y="12423"/>
                  </a:cubicBezTo>
                  <a:cubicBezTo>
                    <a:pt x="700913" y="20377"/>
                    <a:pt x="705381" y="31165"/>
                    <a:pt x="705381" y="42414"/>
                  </a:cubicBezTo>
                  <a:lnTo>
                    <a:pt x="705381" y="381713"/>
                  </a:lnTo>
                  <a:cubicBezTo>
                    <a:pt x="705381" y="392962"/>
                    <a:pt x="700912" y="403750"/>
                    <a:pt x="692959" y="411704"/>
                  </a:cubicBezTo>
                  <a:cubicBezTo>
                    <a:pt x="685005" y="419658"/>
                    <a:pt x="674217" y="424126"/>
                    <a:pt x="662968" y="424126"/>
                  </a:cubicBezTo>
                  <a:lnTo>
                    <a:pt x="42413" y="424126"/>
                  </a:lnTo>
                  <a:cubicBezTo>
                    <a:pt x="31164" y="424126"/>
                    <a:pt x="20376" y="419657"/>
                    <a:pt x="12422" y="411703"/>
                  </a:cubicBezTo>
                  <a:cubicBezTo>
                    <a:pt x="4468" y="403749"/>
                    <a:pt x="0" y="392961"/>
                    <a:pt x="0" y="381712"/>
                  </a:cubicBezTo>
                  <a:lnTo>
                    <a:pt x="0" y="42413"/>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49784" tIns="49784" rIns="49784" bIns="168321" numCol="1" spcCol="1270" anchor="t" anchorCtr="0">
              <a:noAutofit/>
            </a:bodyPr>
            <a:lstStyle/>
            <a:p>
              <a:pPr defTabSz="311150">
                <a:lnSpc>
                  <a:spcPct val="90000"/>
                </a:lnSpc>
                <a:spcBef>
                  <a:spcPct val="0"/>
                </a:spcBef>
                <a:spcAft>
                  <a:spcPct val="35000"/>
                </a:spcAft>
              </a:pPr>
              <a:r>
                <a:rPr lang="es-ES" sz="1200" cap="small">
                  <a:solidFill>
                    <a:prstClr val="white"/>
                  </a:solidFill>
                  <a:latin typeface="Calibri"/>
                </a:rPr>
                <a:t>3. Evaluation of proposals</a:t>
              </a:r>
            </a:p>
          </p:txBody>
        </p:sp>
        <p:sp>
          <p:nvSpPr>
            <p:cNvPr id="12" name="11 Forma libre"/>
            <p:cNvSpPr/>
            <p:nvPr/>
          </p:nvSpPr>
          <p:spPr>
            <a:xfrm>
              <a:off x="4927834" y="2223517"/>
              <a:ext cx="1044000" cy="1800000"/>
            </a:xfrm>
            <a:custGeom>
              <a:avLst/>
              <a:gdLst>
                <a:gd name="connsiteX0" fmla="*/ 0 w 705381"/>
                <a:gd name="connsiteY0" fmla="*/ 70538 h 1800000"/>
                <a:gd name="connsiteX1" fmla="*/ 20660 w 705381"/>
                <a:gd name="connsiteY1" fmla="*/ 20660 h 1800000"/>
                <a:gd name="connsiteX2" fmla="*/ 70538 w 705381"/>
                <a:gd name="connsiteY2" fmla="*/ 0 h 1800000"/>
                <a:gd name="connsiteX3" fmla="*/ 634843 w 705381"/>
                <a:gd name="connsiteY3" fmla="*/ 0 h 1800000"/>
                <a:gd name="connsiteX4" fmla="*/ 684721 w 705381"/>
                <a:gd name="connsiteY4" fmla="*/ 20660 h 1800000"/>
                <a:gd name="connsiteX5" fmla="*/ 705381 w 705381"/>
                <a:gd name="connsiteY5" fmla="*/ 70538 h 1800000"/>
                <a:gd name="connsiteX6" fmla="*/ 705381 w 705381"/>
                <a:gd name="connsiteY6" fmla="*/ 1729462 h 1800000"/>
                <a:gd name="connsiteX7" fmla="*/ 684721 w 705381"/>
                <a:gd name="connsiteY7" fmla="*/ 1779340 h 1800000"/>
                <a:gd name="connsiteX8" fmla="*/ 634843 w 705381"/>
                <a:gd name="connsiteY8" fmla="*/ 1800000 h 1800000"/>
                <a:gd name="connsiteX9" fmla="*/ 70538 w 705381"/>
                <a:gd name="connsiteY9" fmla="*/ 1800000 h 1800000"/>
                <a:gd name="connsiteX10" fmla="*/ 20660 w 705381"/>
                <a:gd name="connsiteY10" fmla="*/ 1779340 h 1800000"/>
                <a:gd name="connsiteX11" fmla="*/ 0 w 705381"/>
                <a:gd name="connsiteY11" fmla="*/ 1729462 h 1800000"/>
                <a:gd name="connsiteX12" fmla="*/ 0 w 705381"/>
                <a:gd name="connsiteY12" fmla="*/ 70538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381" h="1800000">
                  <a:moveTo>
                    <a:pt x="0" y="70538"/>
                  </a:moveTo>
                  <a:cubicBezTo>
                    <a:pt x="0" y="51830"/>
                    <a:pt x="7432" y="33889"/>
                    <a:pt x="20660" y="20660"/>
                  </a:cubicBezTo>
                  <a:cubicBezTo>
                    <a:pt x="33888" y="7432"/>
                    <a:pt x="51830" y="0"/>
                    <a:pt x="70538" y="0"/>
                  </a:cubicBezTo>
                  <a:lnTo>
                    <a:pt x="634843" y="0"/>
                  </a:lnTo>
                  <a:cubicBezTo>
                    <a:pt x="653551" y="0"/>
                    <a:pt x="671492" y="7432"/>
                    <a:pt x="684721" y="20660"/>
                  </a:cubicBezTo>
                  <a:cubicBezTo>
                    <a:pt x="697949" y="33888"/>
                    <a:pt x="705381" y="51830"/>
                    <a:pt x="705381" y="70538"/>
                  </a:cubicBezTo>
                  <a:lnTo>
                    <a:pt x="705381" y="1729462"/>
                  </a:lnTo>
                  <a:cubicBezTo>
                    <a:pt x="705381" y="1748170"/>
                    <a:pt x="697949" y="1766111"/>
                    <a:pt x="684721" y="1779340"/>
                  </a:cubicBezTo>
                  <a:cubicBezTo>
                    <a:pt x="671493" y="1792568"/>
                    <a:pt x="653551" y="1800000"/>
                    <a:pt x="634843" y="1800000"/>
                  </a:cubicBezTo>
                  <a:lnTo>
                    <a:pt x="70538" y="1800000"/>
                  </a:lnTo>
                  <a:cubicBezTo>
                    <a:pt x="51830" y="1800000"/>
                    <a:pt x="33889" y="1792568"/>
                    <a:pt x="20660" y="1779340"/>
                  </a:cubicBezTo>
                  <a:cubicBezTo>
                    <a:pt x="7432" y="1766112"/>
                    <a:pt x="0" y="1748170"/>
                    <a:pt x="0" y="1729462"/>
                  </a:cubicBezTo>
                  <a:lnTo>
                    <a:pt x="0" y="70538"/>
                  </a:lnTo>
                  <a:close/>
                </a:path>
              </a:pathLst>
            </a:custGeom>
            <a:solidFill>
              <a:schemeClr val="bg1">
                <a:alpha val="90000"/>
              </a:schemeClr>
            </a:solidFill>
            <a:ln>
              <a:solidFill>
                <a:schemeClr val="accent1">
                  <a:lumMod val="75000"/>
                </a:schemeClr>
              </a:solidFill>
            </a:ln>
          </p:spPr>
          <p:style>
            <a:lnRef idx="2">
              <a:schemeClr val="accent2">
                <a:hueOff val="-32530"/>
                <a:satOff val="38877"/>
                <a:lumOff val="28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000" tIns="36000" rIns="0" bIns="36000" numCol="1" spcCol="1270" anchor="t" anchorCtr="0">
              <a:noAutofit/>
            </a:bodyPr>
            <a:lstStyle/>
            <a:p>
              <a:pPr marL="57150" lvl="1" indent="-57150" defTabSz="311150">
                <a:lnSpc>
                  <a:spcPct val="90000"/>
                </a:lnSpc>
                <a:spcBef>
                  <a:spcPct val="0"/>
                </a:spcBef>
                <a:spcAft>
                  <a:spcPct val="15000"/>
                </a:spcAft>
                <a:buFontTx/>
                <a:buChar char="••"/>
              </a:pPr>
              <a:r>
                <a:rPr lang="en-GB" sz="1000" cap="small" dirty="0">
                  <a:solidFill>
                    <a:prstClr val="black">
                      <a:hueOff val="0"/>
                      <a:satOff val="0"/>
                      <a:lumOff val="0"/>
                      <a:alphaOff val="0"/>
                    </a:prstClr>
                  </a:solidFill>
                  <a:latin typeface="Calibri"/>
                </a:rPr>
                <a:t>Submission of tender.</a:t>
              </a:r>
            </a:p>
            <a:p>
              <a:pPr marL="57150" lvl="1" indent="-57150" defTabSz="311150">
                <a:lnSpc>
                  <a:spcPct val="90000"/>
                </a:lnSpc>
                <a:spcBef>
                  <a:spcPct val="0"/>
                </a:spcBef>
                <a:spcAft>
                  <a:spcPct val="15000"/>
                </a:spcAft>
                <a:buFontTx/>
                <a:buChar char="••"/>
              </a:pPr>
              <a:r>
                <a:rPr lang="en-GB" sz="1000" cap="small" dirty="0">
                  <a:solidFill>
                    <a:prstClr val="black">
                      <a:hueOff val="0"/>
                      <a:satOff val="0"/>
                      <a:lumOff val="0"/>
                      <a:alphaOff val="0"/>
                    </a:prstClr>
                  </a:solidFill>
                  <a:latin typeface="Calibri"/>
                </a:rPr>
                <a:t>Receipt and opening.</a:t>
              </a:r>
            </a:p>
            <a:p>
              <a:pPr marL="57150" lvl="1" indent="-57150" defTabSz="311150">
                <a:lnSpc>
                  <a:spcPct val="90000"/>
                </a:lnSpc>
                <a:spcBef>
                  <a:spcPct val="0"/>
                </a:spcBef>
                <a:spcAft>
                  <a:spcPct val="15000"/>
                </a:spcAft>
                <a:buFontTx/>
                <a:buChar char="••"/>
              </a:pPr>
              <a:r>
                <a:rPr lang="en-GB" sz="1000" cap="small" dirty="0">
                  <a:solidFill>
                    <a:srgbClr val="FF0000"/>
                  </a:solidFill>
                  <a:latin typeface="Calibri"/>
                </a:rPr>
                <a:t>Selection of suitable procurers.</a:t>
              </a:r>
            </a:p>
            <a:p>
              <a:pPr marL="57150" lvl="1" indent="-57150" defTabSz="311150">
                <a:lnSpc>
                  <a:spcPct val="90000"/>
                </a:lnSpc>
                <a:spcBef>
                  <a:spcPct val="0"/>
                </a:spcBef>
                <a:spcAft>
                  <a:spcPct val="15000"/>
                </a:spcAft>
                <a:buFontTx/>
                <a:buChar char="••"/>
              </a:pPr>
              <a:r>
                <a:rPr lang="en-GB" sz="1000" cap="small" dirty="0">
                  <a:solidFill>
                    <a:prstClr val="black">
                      <a:hueOff val="0"/>
                      <a:satOff val="0"/>
                      <a:lumOff val="0"/>
                      <a:alphaOff val="0"/>
                    </a:prstClr>
                  </a:solidFill>
                  <a:latin typeface="Calibri"/>
                </a:rPr>
                <a:t>Tender evaluation process and assess.</a:t>
              </a:r>
              <a:endParaRPr lang="es-ES" sz="1000" cap="small" dirty="0">
                <a:solidFill>
                  <a:prstClr val="black">
                    <a:hueOff val="0"/>
                    <a:satOff val="0"/>
                    <a:lumOff val="0"/>
                    <a:alphaOff val="0"/>
                  </a:prstClr>
                </a:solidFill>
                <a:latin typeface="Calibri"/>
              </a:endParaRPr>
            </a:p>
          </p:txBody>
        </p:sp>
        <p:sp>
          <p:nvSpPr>
            <p:cNvPr id="13" name="12 Forma libre"/>
            <p:cNvSpPr/>
            <p:nvPr/>
          </p:nvSpPr>
          <p:spPr>
            <a:xfrm>
              <a:off x="5834327" y="1994455"/>
              <a:ext cx="226648" cy="175648"/>
            </a:xfrm>
            <a:custGeom>
              <a:avLst/>
              <a:gdLst>
                <a:gd name="connsiteX0" fmla="*/ 0 w 226648"/>
                <a:gd name="connsiteY0" fmla="*/ 35130 h 175648"/>
                <a:gd name="connsiteX1" fmla="*/ 138824 w 226648"/>
                <a:gd name="connsiteY1" fmla="*/ 35130 h 175648"/>
                <a:gd name="connsiteX2" fmla="*/ 138824 w 226648"/>
                <a:gd name="connsiteY2" fmla="*/ 0 h 175648"/>
                <a:gd name="connsiteX3" fmla="*/ 226648 w 226648"/>
                <a:gd name="connsiteY3" fmla="*/ 87824 h 175648"/>
                <a:gd name="connsiteX4" fmla="*/ 138824 w 226648"/>
                <a:gd name="connsiteY4" fmla="*/ 175648 h 175648"/>
                <a:gd name="connsiteX5" fmla="*/ 138824 w 226648"/>
                <a:gd name="connsiteY5" fmla="*/ 140518 h 175648"/>
                <a:gd name="connsiteX6" fmla="*/ 0 w 226648"/>
                <a:gd name="connsiteY6" fmla="*/ 140518 h 175648"/>
                <a:gd name="connsiteX7" fmla="*/ 0 w 226648"/>
                <a:gd name="connsiteY7" fmla="*/ 35130 h 17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48" h="175648">
                  <a:moveTo>
                    <a:pt x="0" y="35130"/>
                  </a:moveTo>
                  <a:lnTo>
                    <a:pt x="138824" y="35130"/>
                  </a:lnTo>
                  <a:lnTo>
                    <a:pt x="138824" y="0"/>
                  </a:lnTo>
                  <a:lnTo>
                    <a:pt x="226648" y="87824"/>
                  </a:lnTo>
                  <a:lnTo>
                    <a:pt x="138824" y="175648"/>
                  </a:lnTo>
                  <a:lnTo>
                    <a:pt x="138824" y="140518"/>
                  </a:lnTo>
                  <a:lnTo>
                    <a:pt x="0" y="140518"/>
                  </a:lnTo>
                  <a:lnTo>
                    <a:pt x="0" y="35130"/>
                  </a:lnTo>
                  <a:close/>
                </a:path>
              </a:pathLst>
            </a:custGeom>
          </p:spPr>
          <p:style>
            <a:lnRef idx="0">
              <a:schemeClr val="lt1">
                <a:hueOff val="0"/>
                <a:satOff val="0"/>
                <a:lumOff val="0"/>
                <a:alphaOff val="0"/>
              </a:schemeClr>
            </a:lnRef>
            <a:fillRef idx="1">
              <a:schemeClr val="accent2">
                <a:hueOff val="-43373"/>
                <a:satOff val="51836"/>
                <a:lumOff val="3791"/>
                <a:alphaOff val="0"/>
              </a:schemeClr>
            </a:fillRef>
            <a:effectRef idx="0">
              <a:schemeClr val="accent2">
                <a:hueOff val="-43373"/>
                <a:satOff val="51836"/>
                <a:lumOff val="3791"/>
                <a:alphaOff val="0"/>
              </a:schemeClr>
            </a:effectRef>
            <a:fontRef idx="minor">
              <a:schemeClr val="lt1"/>
            </a:fontRef>
          </p:style>
          <p:txBody>
            <a:bodyPr spcFirstLastPara="0" vert="horz" wrap="square" lIns="0" tIns="35130" rIns="52694" bIns="35130" numCol="1" spcCol="1270" anchor="ctr" anchorCtr="0">
              <a:noAutofit/>
            </a:bodyPr>
            <a:lstStyle/>
            <a:p>
              <a:pPr algn="ctr" defTabSz="266700">
                <a:lnSpc>
                  <a:spcPct val="90000"/>
                </a:lnSpc>
                <a:spcBef>
                  <a:spcPct val="0"/>
                </a:spcBef>
                <a:spcAft>
                  <a:spcPct val="35000"/>
                </a:spcAft>
              </a:pPr>
              <a:endParaRPr lang="es-ES" sz="800">
                <a:solidFill>
                  <a:prstClr val="white"/>
                </a:solidFill>
                <a:latin typeface="Calibri"/>
              </a:endParaRPr>
            </a:p>
          </p:txBody>
        </p:sp>
        <p:sp>
          <p:nvSpPr>
            <p:cNvPr id="14" name="13 Forma libre"/>
            <p:cNvSpPr/>
            <p:nvPr/>
          </p:nvSpPr>
          <p:spPr>
            <a:xfrm>
              <a:off x="6055666" y="1752200"/>
              <a:ext cx="1008000" cy="424126"/>
            </a:xfrm>
            <a:custGeom>
              <a:avLst/>
              <a:gdLst>
                <a:gd name="connsiteX0" fmla="*/ 0 w 705381"/>
                <a:gd name="connsiteY0" fmla="*/ 42413 h 424126"/>
                <a:gd name="connsiteX1" fmla="*/ 12423 w 705381"/>
                <a:gd name="connsiteY1" fmla="*/ 12422 h 424126"/>
                <a:gd name="connsiteX2" fmla="*/ 42414 w 705381"/>
                <a:gd name="connsiteY2" fmla="*/ 0 h 424126"/>
                <a:gd name="connsiteX3" fmla="*/ 662968 w 705381"/>
                <a:gd name="connsiteY3" fmla="*/ 0 h 424126"/>
                <a:gd name="connsiteX4" fmla="*/ 692959 w 705381"/>
                <a:gd name="connsiteY4" fmla="*/ 12423 h 424126"/>
                <a:gd name="connsiteX5" fmla="*/ 705381 w 705381"/>
                <a:gd name="connsiteY5" fmla="*/ 42414 h 424126"/>
                <a:gd name="connsiteX6" fmla="*/ 705381 w 705381"/>
                <a:gd name="connsiteY6" fmla="*/ 381713 h 424126"/>
                <a:gd name="connsiteX7" fmla="*/ 692959 w 705381"/>
                <a:gd name="connsiteY7" fmla="*/ 411704 h 424126"/>
                <a:gd name="connsiteX8" fmla="*/ 662968 w 705381"/>
                <a:gd name="connsiteY8" fmla="*/ 424126 h 424126"/>
                <a:gd name="connsiteX9" fmla="*/ 42413 w 705381"/>
                <a:gd name="connsiteY9" fmla="*/ 424126 h 424126"/>
                <a:gd name="connsiteX10" fmla="*/ 12422 w 705381"/>
                <a:gd name="connsiteY10" fmla="*/ 411703 h 424126"/>
                <a:gd name="connsiteX11" fmla="*/ 0 w 705381"/>
                <a:gd name="connsiteY11" fmla="*/ 381712 h 424126"/>
                <a:gd name="connsiteX12" fmla="*/ 0 w 705381"/>
                <a:gd name="connsiteY12" fmla="*/ 42413 h 42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381" h="424126">
                  <a:moveTo>
                    <a:pt x="0" y="42413"/>
                  </a:moveTo>
                  <a:cubicBezTo>
                    <a:pt x="0" y="31164"/>
                    <a:pt x="4469" y="20376"/>
                    <a:pt x="12423" y="12422"/>
                  </a:cubicBezTo>
                  <a:cubicBezTo>
                    <a:pt x="20377" y="4468"/>
                    <a:pt x="31165" y="0"/>
                    <a:pt x="42414" y="0"/>
                  </a:cubicBezTo>
                  <a:lnTo>
                    <a:pt x="662968" y="0"/>
                  </a:lnTo>
                  <a:cubicBezTo>
                    <a:pt x="674217" y="0"/>
                    <a:pt x="685005" y="4469"/>
                    <a:pt x="692959" y="12423"/>
                  </a:cubicBezTo>
                  <a:cubicBezTo>
                    <a:pt x="700913" y="20377"/>
                    <a:pt x="705381" y="31165"/>
                    <a:pt x="705381" y="42414"/>
                  </a:cubicBezTo>
                  <a:lnTo>
                    <a:pt x="705381" y="381713"/>
                  </a:lnTo>
                  <a:cubicBezTo>
                    <a:pt x="705381" y="392962"/>
                    <a:pt x="700912" y="403750"/>
                    <a:pt x="692959" y="411704"/>
                  </a:cubicBezTo>
                  <a:cubicBezTo>
                    <a:pt x="685005" y="419658"/>
                    <a:pt x="674217" y="424126"/>
                    <a:pt x="662968" y="424126"/>
                  </a:cubicBezTo>
                  <a:lnTo>
                    <a:pt x="42413" y="424126"/>
                  </a:lnTo>
                  <a:cubicBezTo>
                    <a:pt x="31164" y="424126"/>
                    <a:pt x="20376" y="419657"/>
                    <a:pt x="12422" y="411703"/>
                  </a:cubicBezTo>
                  <a:cubicBezTo>
                    <a:pt x="4468" y="403749"/>
                    <a:pt x="0" y="392961"/>
                    <a:pt x="0" y="381712"/>
                  </a:cubicBezTo>
                  <a:lnTo>
                    <a:pt x="0" y="42413"/>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49784" tIns="49784" rIns="49784" bIns="168321" numCol="1" spcCol="1270" anchor="t" anchorCtr="0">
              <a:noAutofit/>
            </a:bodyPr>
            <a:lstStyle/>
            <a:p>
              <a:pPr defTabSz="311150">
                <a:lnSpc>
                  <a:spcPct val="90000"/>
                </a:lnSpc>
                <a:spcBef>
                  <a:spcPct val="0"/>
                </a:spcBef>
                <a:spcAft>
                  <a:spcPct val="35000"/>
                </a:spcAft>
              </a:pPr>
              <a:r>
                <a:rPr lang="es-ES" sz="1200" cap="small">
                  <a:solidFill>
                    <a:prstClr val="white"/>
                  </a:solidFill>
                  <a:latin typeface="Calibri"/>
                </a:rPr>
                <a:t>4. Awarding</a:t>
              </a:r>
            </a:p>
          </p:txBody>
        </p:sp>
        <p:sp>
          <p:nvSpPr>
            <p:cNvPr id="15" name="14 Forma libre"/>
            <p:cNvSpPr/>
            <p:nvPr/>
          </p:nvSpPr>
          <p:spPr>
            <a:xfrm>
              <a:off x="6060854" y="2223517"/>
              <a:ext cx="1044000" cy="1800000"/>
            </a:xfrm>
            <a:custGeom>
              <a:avLst/>
              <a:gdLst>
                <a:gd name="connsiteX0" fmla="*/ 0 w 705381"/>
                <a:gd name="connsiteY0" fmla="*/ 70538 h 1800000"/>
                <a:gd name="connsiteX1" fmla="*/ 20660 w 705381"/>
                <a:gd name="connsiteY1" fmla="*/ 20660 h 1800000"/>
                <a:gd name="connsiteX2" fmla="*/ 70538 w 705381"/>
                <a:gd name="connsiteY2" fmla="*/ 0 h 1800000"/>
                <a:gd name="connsiteX3" fmla="*/ 634843 w 705381"/>
                <a:gd name="connsiteY3" fmla="*/ 0 h 1800000"/>
                <a:gd name="connsiteX4" fmla="*/ 684721 w 705381"/>
                <a:gd name="connsiteY4" fmla="*/ 20660 h 1800000"/>
                <a:gd name="connsiteX5" fmla="*/ 705381 w 705381"/>
                <a:gd name="connsiteY5" fmla="*/ 70538 h 1800000"/>
                <a:gd name="connsiteX6" fmla="*/ 705381 w 705381"/>
                <a:gd name="connsiteY6" fmla="*/ 1729462 h 1800000"/>
                <a:gd name="connsiteX7" fmla="*/ 684721 w 705381"/>
                <a:gd name="connsiteY7" fmla="*/ 1779340 h 1800000"/>
                <a:gd name="connsiteX8" fmla="*/ 634843 w 705381"/>
                <a:gd name="connsiteY8" fmla="*/ 1800000 h 1800000"/>
                <a:gd name="connsiteX9" fmla="*/ 70538 w 705381"/>
                <a:gd name="connsiteY9" fmla="*/ 1800000 h 1800000"/>
                <a:gd name="connsiteX10" fmla="*/ 20660 w 705381"/>
                <a:gd name="connsiteY10" fmla="*/ 1779340 h 1800000"/>
                <a:gd name="connsiteX11" fmla="*/ 0 w 705381"/>
                <a:gd name="connsiteY11" fmla="*/ 1729462 h 1800000"/>
                <a:gd name="connsiteX12" fmla="*/ 0 w 705381"/>
                <a:gd name="connsiteY12" fmla="*/ 70538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381" h="1800000">
                  <a:moveTo>
                    <a:pt x="0" y="70538"/>
                  </a:moveTo>
                  <a:cubicBezTo>
                    <a:pt x="0" y="51830"/>
                    <a:pt x="7432" y="33889"/>
                    <a:pt x="20660" y="20660"/>
                  </a:cubicBezTo>
                  <a:cubicBezTo>
                    <a:pt x="33888" y="7432"/>
                    <a:pt x="51830" y="0"/>
                    <a:pt x="70538" y="0"/>
                  </a:cubicBezTo>
                  <a:lnTo>
                    <a:pt x="634843" y="0"/>
                  </a:lnTo>
                  <a:cubicBezTo>
                    <a:pt x="653551" y="0"/>
                    <a:pt x="671492" y="7432"/>
                    <a:pt x="684721" y="20660"/>
                  </a:cubicBezTo>
                  <a:cubicBezTo>
                    <a:pt x="697949" y="33888"/>
                    <a:pt x="705381" y="51830"/>
                    <a:pt x="705381" y="70538"/>
                  </a:cubicBezTo>
                  <a:lnTo>
                    <a:pt x="705381" y="1729462"/>
                  </a:lnTo>
                  <a:cubicBezTo>
                    <a:pt x="705381" y="1748170"/>
                    <a:pt x="697949" y="1766111"/>
                    <a:pt x="684721" y="1779340"/>
                  </a:cubicBezTo>
                  <a:cubicBezTo>
                    <a:pt x="671493" y="1792568"/>
                    <a:pt x="653551" y="1800000"/>
                    <a:pt x="634843" y="1800000"/>
                  </a:cubicBezTo>
                  <a:lnTo>
                    <a:pt x="70538" y="1800000"/>
                  </a:lnTo>
                  <a:cubicBezTo>
                    <a:pt x="51830" y="1800000"/>
                    <a:pt x="33889" y="1792568"/>
                    <a:pt x="20660" y="1779340"/>
                  </a:cubicBezTo>
                  <a:cubicBezTo>
                    <a:pt x="7432" y="1766112"/>
                    <a:pt x="0" y="1748170"/>
                    <a:pt x="0" y="1729462"/>
                  </a:cubicBezTo>
                  <a:lnTo>
                    <a:pt x="0" y="70538"/>
                  </a:lnTo>
                  <a:close/>
                </a:path>
              </a:pathLst>
            </a:custGeom>
            <a:solidFill>
              <a:schemeClr val="bg1">
                <a:alpha val="90000"/>
              </a:schemeClr>
            </a:solidFill>
            <a:ln>
              <a:solidFill>
                <a:schemeClr val="accent1">
                  <a:lumMod val="75000"/>
                </a:schemeClr>
              </a:solidFill>
            </a:ln>
          </p:spPr>
          <p:style>
            <a:lnRef idx="2">
              <a:schemeClr val="accent2">
                <a:hueOff val="-48795"/>
                <a:satOff val="58315"/>
                <a:lumOff val="42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000" tIns="36000" rIns="0" bIns="36000" numCol="1" spcCol="1270" anchor="t" anchorCtr="0">
              <a:noAutofit/>
            </a:bodyPr>
            <a:lstStyle/>
            <a:p>
              <a:pPr marL="57150" lvl="1" indent="-57150" defTabSz="311150">
                <a:lnSpc>
                  <a:spcPct val="90000"/>
                </a:lnSpc>
                <a:spcBef>
                  <a:spcPct val="0"/>
                </a:spcBef>
                <a:spcAft>
                  <a:spcPct val="15000"/>
                </a:spcAft>
                <a:buFontTx/>
                <a:buChar char="••"/>
              </a:pPr>
              <a:r>
                <a:rPr lang="en-GB" sz="1000" cap="small" dirty="0">
                  <a:solidFill>
                    <a:prstClr val="black">
                      <a:hueOff val="0"/>
                      <a:satOff val="0"/>
                      <a:lumOff val="0"/>
                      <a:alphaOff val="0"/>
                    </a:prstClr>
                  </a:solidFill>
                  <a:latin typeface="Calibri"/>
                </a:rPr>
                <a:t>Scoring.</a:t>
              </a:r>
            </a:p>
            <a:p>
              <a:pPr marL="57150" lvl="1" indent="-57150" defTabSz="311150">
                <a:lnSpc>
                  <a:spcPct val="90000"/>
                </a:lnSpc>
                <a:spcBef>
                  <a:spcPct val="0"/>
                </a:spcBef>
                <a:spcAft>
                  <a:spcPct val="15000"/>
                </a:spcAft>
                <a:buFontTx/>
                <a:buChar char="••"/>
              </a:pPr>
              <a:r>
                <a:rPr lang="en-GB" sz="1000" cap="small" dirty="0">
                  <a:solidFill>
                    <a:prstClr val="black">
                      <a:hueOff val="0"/>
                      <a:satOff val="0"/>
                      <a:lumOff val="0"/>
                      <a:alphaOff val="0"/>
                    </a:prstClr>
                  </a:solidFill>
                  <a:latin typeface="Calibri"/>
                </a:rPr>
                <a:t>Awarding process.</a:t>
              </a:r>
            </a:p>
            <a:p>
              <a:pPr marL="57150" lvl="1" indent="-57150" defTabSz="311150">
                <a:lnSpc>
                  <a:spcPct val="90000"/>
                </a:lnSpc>
                <a:spcBef>
                  <a:spcPct val="0"/>
                </a:spcBef>
                <a:spcAft>
                  <a:spcPct val="15000"/>
                </a:spcAft>
                <a:buFontTx/>
                <a:buChar char="••"/>
              </a:pPr>
              <a:r>
                <a:rPr lang="en-GB" sz="1000" cap="small" dirty="0">
                  <a:solidFill>
                    <a:prstClr val="black">
                      <a:hueOff val="0"/>
                      <a:satOff val="0"/>
                      <a:lumOff val="0"/>
                      <a:alphaOff val="0"/>
                    </a:prstClr>
                  </a:solidFill>
                  <a:latin typeface="Calibri"/>
                </a:rPr>
                <a:t>Get procurer documentation.</a:t>
              </a:r>
            </a:p>
            <a:p>
              <a:pPr marL="57150" lvl="1" indent="-57150" defTabSz="311150">
                <a:lnSpc>
                  <a:spcPct val="90000"/>
                </a:lnSpc>
                <a:spcBef>
                  <a:spcPct val="0"/>
                </a:spcBef>
                <a:spcAft>
                  <a:spcPct val="15000"/>
                </a:spcAft>
                <a:buFontTx/>
                <a:buChar char="••"/>
              </a:pPr>
              <a:r>
                <a:rPr lang="en-GB" sz="1000" cap="small" dirty="0">
                  <a:solidFill>
                    <a:prstClr val="black">
                      <a:hueOff val="0"/>
                      <a:satOff val="0"/>
                      <a:lumOff val="0"/>
                      <a:alphaOff val="0"/>
                    </a:prstClr>
                  </a:solidFill>
                  <a:latin typeface="Calibri"/>
                </a:rPr>
                <a:t>Notify procurers and publish the award.</a:t>
              </a:r>
              <a:endParaRPr lang="es-ES" sz="1000" cap="small" dirty="0">
                <a:solidFill>
                  <a:prstClr val="black">
                    <a:hueOff val="0"/>
                    <a:satOff val="0"/>
                    <a:lumOff val="0"/>
                    <a:alphaOff val="0"/>
                  </a:prstClr>
                </a:solidFill>
                <a:latin typeface="Calibri"/>
              </a:endParaRPr>
            </a:p>
          </p:txBody>
        </p:sp>
        <p:sp>
          <p:nvSpPr>
            <p:cNvPr id="16" name="15 Forma libre"/>
            <p:cNvSpPr/>
            <p:nvPr/>
          </p:nvSpPr>
          <p:spPr>
            <a:xfrm>
              <a:off x="6967347" y="1994455"/>
              <a:ext cx="226648" cy="175648"/>
            </a:xfrm>
            <a:custGeom>
              <a:avLst/>
              <a:gdLst>
                <a:gd name="connsiteX0" fmla="*/ 0 w 226648"/>
                <a:gd name="connsiteY0" fmla="*/ 35130 h 175648"/>
                <a:gd name="connsiteX1" fmla="*/ 138824 w 226648"/>
                <a:gd name="connsiteY1" fmla="*/ 35130 h 175648"/>
                <a:gd name="connsiteX2" fmla="*/ 138824 w 226648"/>
                <a:gd name="connsiteY2" fmla="*/ 0 h 175648"/>
                <a:gd name="connsiteX3" fmla="*/ 226648 w 226648"/>
                <a:gd name="connsiteY3" fmla="*/ 87824 h 175648"/>
                <a:gd name="connsiteX4" fmla="*/ 138824 w 226648"/>
                <a:gd name="connsiteY4" fmla="*/ 175648 h 175648"/>
                <a:gd name="connsiteX5" fmla="*/ 138824 w 226648"/>
                <a:gd name="connsiteY5" fmla="*/ 140518 h 175648"/>
                <a:gd name="connsiteX6" fmla="*/ 0 w 226648"/>
                <a:gd name="connsiteY6" fmla="*/ 140518 h 175648"/>
                <a:gd name="connsiteX7" fmla="*/ 0 w 226648"/>
                <a:gd name="connsiteY7" fmla="*/ 35130 h 17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48" h="175648">
                  <a:moveTo>
                    <a:pt x="0" y="35130"/>
                  </a:moveTo>
                  <a:lnTo>
                    <a:pt x="138824" y="35130"/>
                  </a:lnTo>
                  <a:lnTo>
                    <a:pt x="138824" y="0"/>
                  </a:lnTo>
                  <a:lnTo>
                    <a:pt x="226648" y="87824"/>
                  </a:lnTo>
                  <a:lnTo>
                    <a:pt x="138824" y="175648"/>
                  </a:lnTo>
                  <a:lnTo>
                    <a:pt x="138824" y="140518"/>
                  </a:lnTo>
                  <a:lnTo>
                    <a:pt x="0" y="140518"/>
                  </a:lnTo>
                  <a:lnTo>
                    <a:pt x="0" y="35130"/>
                  </a:lnTo>
                  <a:close/>
                </a:path>
              </a:pathLst>
            </a:custGeom>
          </p:spPr>
          <p:style>
            <a:lnRef idx="0">
              <a:schemeClr val="lt1">
                <a:hueOff val="0"/>
                <a:satOff val="0"/>
                <a:lumOff val="0"/>
                <a:alphaOff val="0"/>
              </a:schemeClr>
            </a:lnRef>
            <a:fillRef idx="1">
              <a:schemeClr val="accent2">
                <a:hueOff val="-65060"/>
                <a:satOff val="77754"/>
                <a:lumOff val="5687"/>
                <a:alphaOff val="0"/>
              </a:schemeClr>
            </a:fillRef>
            <a:effectRef idx="0">
              <a:schemeClr val="accent2">
                <a:hueOff val="-65060"/>
                <a:satOff val="77754"/>
                <a:lumOff val="5687"/>
                <a:alphaOff val="0"/>
              </a:schemeClr>
            </a:effectRef>
            <a:fontRef idx="minor">
              <a:schemeClr val="lt1"/>
            </a:fontRef>
          </p:style>
          <p:txBody>
            <a:bodyPr spcFirstLastPara="0" vert="horz" wrap="square" lIns="0" tIns="35130" rIns="52694" bIns="35130" numCol="1" spcCol="1270" anchor="ctr" anchorCtr="0">
              <a:noAutofit/>
            </a:bodyPr>
            <a:lstStyle/>
            <a:p>
              <a:pPr algn="ctr" defTabSz="266700">
                <a:lnSpc>
                  <a:spcPct val="90000"/>
                </a:lnSpc>
                <a:spcBef>
                  <a:spcPct val="0"/>
                </a:spcBef>
                <a:spcAft>
                  <a:spcPct val="35000"/>
                </a:spcAft>
              </a:pPr>
              <a:endParaRPr lang="es-ES" sz="800">
                <a:solidFill>
                  <a:prstClr val="white"/>
                </a:solidFill>
                <a:latin typeface="Calibri"/>
              </a:endParaRPr>
            </a:p>
          </p:txBody>
        </p:sp>
        <p:sp>
          <p:nvSpPr>
            <p:cNvPr id="17" name="16 Forma libre"/>
            <p:cNvSpPr/>
            <p:nvPr/>
          </p:nvSpPr>
          <p:spPr>
            <a:xfrm>
              <a:off x="7188685" y="1752200"/>
              <a:ext cx="1008000" cy="424126"/>
            </a:xfrm>
            <a:custGeom>
              <a:avLst/>
              <a:gdLst>
                <a:gd name="connsiteX0" fmla="*/ 0 w 705381"/>
                <a:gd name="connsiteY0" fmla="*/ 42413 h 424126"/>
                <a:gd name="connsiteX1" fmla="*/ 12423 w 705381"/>
                <a:gd name="connsiteY1" fmla="*/ 12422 h 424126"/>
                <a:gd name="connsiteX2" fmla="*/ 42414 w 705381"/>
                <a:gd name="connsiteY2" fmla="*/ 0 h 424126"/>
                <a:gd name="connsiteX3" fmla="*/ 662968 w 705381"/>
                <a:gd name="connsiteY3" fmla="*/ 0 h 424126"/>
                <a:gd name="connsiteX4" fmla="*/ 692959 w 705381"/>
                <a:gd name="connsiteY4" fmla="*/ 12423 h 424126"/>
                <a:gd name="connsiteX5" fmla="*/ 705381 w 705381"/>
                <a:gd name="connsiteY5" fmla="*/ 42414 h 424126"/>
                <a:gd name="connsiteX6" fmla="*/ 705381 w 705381"/>
                <a:gd name="connsiteY6" fmla="*/ 381713 h 424126"/>
                <a:gd name="connsiteX7" fmla="*/ 692959 w 705381"/>
                <a:gd name="connsiteY7" fmla="*/ 411704 h 424126"/>
                <a:gd name="connsiteX8" fmla="*/ 662968 w 705381"/>
                <a:gd name="connsiteY8" fmla="*/ 424126 h 424126"/>
                <a:gd name="connsiteX9" fmla="*/ 42413 w 705381"/>
                <a:gd name="connsiteY9" fmla="*/ 424126 h 424126"/>
                <a:gd name="connsiteX10" fmla="*/ 12422 w 705381"/>
                <a:gd name="connsiteY10" fmla="*/ 411703 h 424126"/>
                <a:gd name="connsiteX11" fmla="*/ 0 w 705381"/>
                <a:gd name="connsiteY11" fmla="*/ 381712 h 424126"/>
                <a:gd name="connsiteX12" fmla="*/ 0 w 705381"/>
                <a:gd name="connsiteY12" fmla="*/ 42413 h 42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381" h="424126">
                  <a:moveTo>
                    <a:pt x="0" y="42413"/>
                  </a:moveTo>
                  <a:cubicBezTo>
                    <a:pt x="0" y="31164"/>
                    <a:pt x="4469" y="20376"/>
                    <a:pt x="12423" y="12422"/>
                  </a:cubicBezTo>
                  <a:cubicBezTo>
                    <a:pt x="20377" y="4468"/>
                    <a:pt x="31165" y="0"/>
                    <a:pt x="42414" y="0"/>
                  </a:cubicBezTo>
                  <a:lnTo>
                    <a:pt x="662968" y="0"/>
                  </a:lnTo>
                  <a:cubicBezTo>
                    <a:pt x="674217" y="0"/>
                    <a:pt x="685005" y="4469"/>
                    <a:pt x="692959" y="12423"/>
                  </a:cubicBezTo>
                  <a:cubicBezTo>
                    <a:pt x="700913" y="20377"/>
                    <a:pt x="705381" y="31165"/>
                    <a:pt x="705381" y="42414"/>
                  </a:cubicBezTo>
                  <a:lnTo>
                    <a:pt x="705381" y="381713"/>
                  </a:lnTo>
                  <a:cubicBezTo>
                    <a:pt x="705381" y="392962"/>
                    <a:pt x="700912" y="403750"/>
                    <a:pt x="692959" y="411704"/>
                  </a:cubicBezTo>
                  <a:cubicBezTo>
                    <a:pt x="685005" y="419658"/>
                    <a:pt x="674217" y="424126"/>
                    <a:pt x="662968" y="424126"/>
                  </a:cubicBezTo>
                  <a:lnTo>
                    <a:pt x="42413" y="424126"/>
                  </a:lnTo>
                  <a:cubicBezTo>
                    <a:pt x="31164" y="424126"/>
                    <a:pt x="20376" y="419657"/>
                    <a:pt x="12422" y="411703"/>
                  </a:cubicBezTo>
                  <a:cubicBezTo>
                    <a:pt x="4468" y="403749"/>
                    <a:pt x="0" y="392961"/>
                    <a:pt x="0" y="381712"/>
                  </a:cubicBezTo>
                  <a:lnTo>
                    <a:pt x="0" y="42413"/>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49784" tIns="49784" rIns="49784" bIns="168321" numCol="1" spcCol="1270" anchor="t" anchorCtr="0">
              <a:noAutofit/>
            </a:bodyPr>
            <a:lstStyle/>
            <a:p>
              <a:pPr defTabSz="311150">
                <a:lnSpc>
                  <a:spcPct val="90000"/>
                </a:lnSpc>
                <a:spcBef>
                  <a:spcPct val="0"/>
                </a:spcBef>
                <a:spcAft>
                  <a:spcPct val="35000"/>
                </a:spcAft>
              </a:pPr>
              <a:r>
                <a:rPr lang="es-ES" sz="1200" cap="small" dirty="0">
                  <a:solidFill>
                    <a:prstClr val="white"/>
                  </a:solidFill>
                  <a:latin typeface="Calibri"/>
                </a:rPr>
                <a:t>5. </a:t>
              </a:r>
              <a:r>
                <a:rPr lang="es-ES" sz="1200" cap="small" dirty="0" err="1">
                  <a:solidFill>
                    <a:prstClr val="white"/>
                  </a:solidFill>
                  <a:latin typeface="Calibri"/>
                </a:rPr>
                <a:t>Contract</a:t>
              </a:r>
              <a:r>
                <a:rPr lang="es-ES" sz="1200" cap="small" dirty="0">
                  <a:solidFill>
                    <a:prstClr val="white"/>
                  </a:solidFill>
                  <a:latin typeface="Calibri"/>
                </a:rPr>
                <a:t> </a:t>
              </a:r>
              <a:r>
                <a:rPr lang="es-ES" sz="1200" cap="small" dirty="0" err="1">
                  <a:solidFill>
                    <a:prstClr val="white"/>
                  </a:solidFill>
                  <a:latin typeface="Calibri"/>
                </a:rPr>
                <a:t>implementation</a:t>
              </a:r>
              <a:endParaRPr lang="es-ES" sz="1200" cap="small" dirty="0">
                <a:solidFill>
                  <a:prstClr val="white"/>
                </a:solidFill>
                <a:latin typeface="Calibri"/>
              </a:endParaRPr>
            </a:p>
          </p:txBody>
        </p:sp>
        <p:sp>
          <p:nvSpPr>
            <p:cNvPr id="18" name="17 Forma libre"/>
            <p:cNvSpPr/>
            <p:nvPr/>
          </p:nvSpPr>
          <p:spPr>
            <a:xfrm>
              <a:off x="7193874" y="2223517"/>
              <a:ext cx="1044000" cy="1800000"/>
            </a:xfrm>
            <a:custGeom>
              <a:avLst/>
              <a:gdLst>
                <a:gd name="connsiteX0" fmla="*/ 0 w 705381"/>
                <a:gd name="connsiteY0" fmla="*/ 70538 h 1800000"/>
                <a:gd name="connsiteX1" fmla="*/ 20660 w 705381"/>
                <a:gd name="connsiteY1" fmla="*/ 20660 h 1800000"/>
                <a:gd name="connsiteX2" fmla="*/ 70538 w 705381"/>
                <a:gd name="connsiteY2" fmla="*/ 0 h 1800000"/>
                <a:gd name="connsiteX3" fmla="*/ 634843 w 705381"/>
                <a:gd name="connsiteY3" fmla="*/ 0 h 1800000"/>
                <a:gd name="connsiteX4" fmla="*/ 684721 w 705381"/>
                <a:gd name="connsiteY4" fmla="*/ 20660 h 1800000"/>
                <a:gd name="connsiteX5" fmla="*/ 705381 w 705381"/>
                <a:gd name="connsiteY5" fmla="*/ 70538 h 1800000"/>
                <a:gd name="connsiteX6" fmla="*/ 705381 w 705381"/>
                <a:gd name="connsiteY6" fmla="*/ 1729462 h 1800000"/>
                <a:gd name="connsiteX7" fmla="*/ 684721 w 705381"/>
                <a:gd name="connsiteY7" fmla="*/ 1779340 h 1800000"/>
                <a:gd name="connsiteX8" fmla="*/ 634843 w 705381"/>
                <a:gd name="connsiteY8" fmla="*/ 1800000 h 1800000"/>
                <a:gd name="connsiteX9" fmla="*/ 70538 w 705381"/>
                <a:gd name="connsiteY9" fmla="*/ 1800000 h 1800000"/>
                <a:gd name="connsiteX10" fmla="*/ 20660 w 705381"/>
                <a:gd name="connsiteY10" fmla="*/ 1779340 h 1800000"/>
                <a:gd name="connsiteX11" fmla="*/ 0 w 705381"/>
                <a:gd name="connsiteY11" fmla="*/ 1729462 h 1800000"/>
                <a:gd name="connsiteX12" fmla="*/ 0 w 705381"/>
                <a:gd name="connsiteY12" fmla="*/ 70538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381" h="1800000">
                  <a:moveTo>
                    <a:pt x="0" y="70538"/>
                  </a:moveTo>
                  <a:cubicBezTo>
                    <a:pt x="0" y="51830"/>
                    <a:pt x="7432" y="33889"/>
                    <a:pt x="20660" y="20660"/>
                  </a:cubicBezTo>
                  <a:cubicBezTo>
                    <a:pt x="33888" y="7432"/>
                    <a:pt x="51830" y="0"/>
                    <a:pt x="70538" y="0"/>
                  </a:cubicBezTo>
                  <a:lnTo>
                    <a:pt x="634843" y="0"/>
                  </a:lnTo>
                  <a:cubicBezTo>
                    <a:pt x="653551" y="0"/>
                    <a:pt x="671492" y="7432"/>
                    <a:pt x="684721" y="20660"/>
                  </a:cubicBezTo>
                  <a:cubicBezTo>
                    <a:pt x="697949" y="33888"/>
                    <a:pt x="705381" y="51830"/>
                    <a:pt x="705381" y="70538"/>
                  </a:cubicBezTo>
                  <a:lnTo>
                    <a:pt x="705381" y="1729462"/>
                  </a:lnTo>
                  <a:cubicBezTo>
                    <a:pt x="705381" y="1748170"/>
                    <a:pt x="697949" y="1766111"/>
                    <a:pt x="684721" y="1779340"/>
                  </a:cubicBezTo>
                  <a:cubicBezTo>
                    <a:pt x="671493" y="1792568"/>
                    <a:pt x="653551" y="1800000"/>
                    <a:pt x="634843" y="1800000"/>
                  </a:cubicBezTo>
                  <a:lnTo>
                    <a:pt x="70538" y="1800000"/>
                  </a:lnTo>
                  <a:cubicBezTo>
                    <a:pt x="51830" y="1800000"/>
                    <a:pt x="33889" y="1792568"/>
                    <a:pt x="20660" y="1779340"/>
                  </a:cubicBezTo>
                  <a:cubicBezTo>
                    <a:pt x="7432" y="1766112"/>
                    <a:pt x="0" y="1748170"/>
                    <a:pt x="0" y="1729462"/>
                  </a:cubicBezTo>
                  <a:lnTo>
                    <a:pt x="0" y="70538"/>
                  </a:lnTo>
                  <a:close/>
                </a:path>
              </a:pathLst>
            </a:custGeom>
            <a:solidFill>
              <a:schemeClr val="bg1">
                <a:alpha val="90000"/>
              </a:schemeClr>
            </a:solidFill>
            <a:ln>
              <a:solidFill>
                <a:schemeClr val="accent1">
                  <a:lumMod val="75000"/>
                </a:schemeClr>
              </a:solidFill>
            </a:ln>
          </p:spPr>
          <p:style>
            <a:lnRef idx="2">
              <a:schemeClr val="accent2">
                <a:hueOff val="-65060"/>
                <a:satOff val="77754"/>
                <a:lumOff val="568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000" tIns="36000" rIns="0" bIns="36000" numCol="1" spcCol="1270" anchor="t" anchorCtr="0">
              <a:noAutofit/>
            </a:bodyPr>
            <a:lstStyle/>
            <a:p>
              <a:pPr marL="57150" lvl="1" indent="-57150" defTabSz="311150">
                <a:lnSpc>
                  <a:spcPct val="90000"/>
                </a:lnSpc>
                <a:spcBef>
                  <a:spcPct val="0"/>
                </a:spcBef>
                <a:spcAft>
                  <a:spcPct val="15000"/>
                </a:spcAft>
                <a:buFontTx/>
                <a:buChar char="••"/>
              </a:pPr>
              <a:r>
                <a:rPr lang="en-GB" sz="1000" cap="small" dirty="0">
                  <a:solidFill>
                    <a:prstClr val="black">
                      <a:hueOff val="0"/>
                      <a:satOff val="0"/>
                      <a:lumOff val="0"/>
                      <a:alphaOff val="0"/>
                    </a:prstClr>
                  </a:solidFill>
                  <a:latin typeface="Calibri"/>
                </a:rPr>
                <a:t>Contract signature.</a:t>
              </a:r>
            </a:p>
            <a:p>
              <a:pPr marL="57150" lvl="1" indent="-57150" defTabSz="311150">
                <a:lnSpc>
                  <a:spcPct val="90000"/>
                </a:lnSpc>
                <a:spcBef>
                  <a:spcPct val="0"/>
                </a:spcBef>
                <a:spcAft>
                  <a:spcPct val="15000"/>
                </a:spcAft>
                <a:buFontTx/>
                <a:buChar char="••"/>
              </a:pPr>
              <a:r>
                <a:rPr lang="en-GB" sz="1000" cap="small" dirty="0">
                  <a:solidFill>
                    <a:prstClr val="black">
                      <a:hueOff val="0"/>
                      <a:satOff val="0"/>
                      <a:lumOff val="0"/>
                      <a:alphaOff val="0"/>
                    </a:prstClr>
                  </a:solidFill>
                  <a:latin typeface="Calibri"/>
                </a:rPr>
                <a:t>Contract administration.</a:t>
              </a:r>
            </a:p>
            <a:p>
              <a:pPr marL="57150" lvl="1" indent="-57150" defTabSz="311150">
                <a:lnSpc>
                  <a:spcPct val="90000"/>
                </a:lnSpc>
                <a:spcBef>
                  <a:spcPct val="0"/>
                </a:spcBef>
                <a:spcAft>
                  <a:spcPct val="15000"/>
                </a:spcAft>
                <a:buFontTx/>
                <a:buChar char="••"/>
              </a:pPr>
              <a:r>
                <a:rPr lang="en-GB" sz="1000" cap="small" dirty="0">
                  <a:solidFill>
                    <a:prstClr val="black">
                      <a:hueOff val="0"/>
                      <a:satOff val="0"/>
                      <a:lumOff val="0"/>
                      <a:alphaOff val="0"/>
                    </a:prstClr>
                  </a:solidFill>
                  <a:latin typeface="Calibri"/>
                </a:rPr>
                <a:t>Control of costs.</a:t>
              </a:r>
            </a:p>
            <a:p>
              <a:pPr marL="57150" lvl="1" indent="-57150" defTabSz="311150">
                <a:lnSpc>
                  <a:spcPct val="90000"/>
                </a:lnSpc>
                <a:spcBef>
                  <a:spcPct val="0"/>
                </a:spcBef>
                <a:spcAft>
                  <a:spcPct val="15000"/>
                </a:spcAft>
                <a:buFontTx/>
                <a:buChar char="••"/>
              </a:pPr>
              <a:r>
                <a:rPr lang="en-GB" sz="1000" cap="small" dirty="0">
                  <a:solidFill>
                    <a:prstClr val="black">
                      <a:hueOff val="0"/>
                      <a:satOff val="0"/>
                      <a:lumOff val="0"/>
                      <a:alphaOff val="0"/>
                    </a:prstClr>
                  </a:solidFill>
                  <a:latin typeface="Calibri"/>
                </a:rPr>
                <a:t>Monitoring.</a:t>
              </a:r>
            </a:p>
            <a:p>
              <a:pPr marL="57150" lvl="1" indent="-57150" defTabSz="311150">
                <a:lnSpc>
                  <a:spcPct val="90000"/>
                </a:lnSpc>
                <a:spcBef>
                  <a:spcPct val="0"/>
                </a:spcBef>
                <a:spcAft>
                  <a:spcPct val="15000"/>
                </a:spcAft>
                <a:buFontTx/>
                <a:buChar char="••"/>
              </a:pPr>
              <a:r>
                <a:rPr lang="en-GB" sz="1000" cap="small" dirty="0">
                  <a:solidFill>
                    <a:prstClr val="black">
                      <a:hueOff val="0"/>
                      <a:satOff val="0"/>
                      <a:lumOff val="0"/>
                      <a:alphaOff val="0"/>
                    </a:prstClr>
                  </a:solidFill>
                  <a:latin typeface="Calibri"/>
                </a:rPr>
                <a:t>Project updates and modifications.</a:t>
              </a:r>
            </a:p>
            <a:p>
              <a:pPr marL="57150" lvl="1" indent="-57150" defTabSz="311150">
                <a:lnSpc>
                  <a:spcPct val="90000"/>
                </a:lnSpc>
                <a:spcBef>
                  <a:spcPct val="0"/>
                </a:spcBef>
                <a:spcAft>
                  <a:spcPct val="15000"/>
                </a:spcAft>
                <a:buFontTx/>
                <a:buChar char="••"/>
              </a:pPr>
              <a:r>
                <a:rPr lang="en-GB" sz="1000" cap="small" dirty="0">
                  <a:solidFill>
                    <a:prstClr val="black">
                      <a:hueOff val="0"/>
                      <a:satOff val="0"/>
                      <a:lumOff val="0"/>
                      <a:alphaOff val="0"/>
                    </a:prstClr>
                  </a:solidFill>
                  <a:latin typeface="Calibri"/>
                </a:rPr>
                <a:t>Amendment.</a:t>
              </a:r>
            </a:p>
            <a:p>
              <a:pPr marL="57150" lvl="1" indent="-57150" defTabSz="311150">
                <a:lnSpc>
                  <a:spcPct val="90000"/>
                </a:lnSpc>
                <a:spcBef>
                  <a:spcPct val="0"/>
                </a:spcBef>
                <a:spcAft>
                  <a:spcPct val="15000"/>
                </a:spcAft>
                <a:buFontTx/>
                <a:buChar char="••"/>
              </a:pPr>
              <a:r>
                <a:rPr lang="en-GB" sz="1000" cap="small" dirty="0">
                  <a:solidFill>
                    <a:prstClr val="black">
                      <a:hueOff val="0"/>
                      <a:satOff val="0"/>
                      <a:lumOff val="0"/>
                      <a:alphaOff val="0"/>
                    </a:prstClr>
                  </a:solidFill>
                  <a:latin typeface="Calibri"/>
                </a:rPr>
                <a:t>Closing.</a:t>
              </a:r>
              <a:endParaRPr lang="es-ES" sz="1000" cap="small" dirty="0">
                <a:solidFill>
                  <a:prstClr val="black">
                    <a:hueOff val="0"/>
                    <a:satOff val="0"/>
                    <a:lumOff val="0"/>
                    <a:alphaOff val="0"/>
                  </a:prstClr>
                </a:solidFill>
                <a:latin typeface="Calibri"/>
              </a:endParaRPr>
            </a:p>
          </p:txBody>
        </p:sp>
      </p:grpSp>
      <p:sp>
        <p:nvSpPr>
          <p:cNvPr id="19" name="CustomShape 1"/>
          <p:cNvSpPr/>
          <p:nvPr/>
        </p:nvSpPr>
        <p:spPr>
          <a:xfrm>
            <a:off x="3509224" y="757039"/>
            <a:ext cx="5799581" cy="395280"/>
          </a:xfrm>
          <a:prstGeom prst="rect">
            <a:avLst/>
          </a:prstGeom>
          <a:noFill/>
          <a:ln>
            <a:noFill/>
          </a:ln>
        </p:spPr>
        <p:style>
          <a:lnRef idx="0">
            <a:scrgbClr r="0" g="0" b="0"/>
          </a:lnRef>
          <a:fillRef idx="0">
            <a:scrgbClr r="0" g="0" b="0"/>
          </a:fillRef>
          <a:effectRef idx="0">
            <a:scrgbClr r="0" g="0" b="0"/>
          </a:effectRef>
          <a:fontRef idx="minor"/>
        </p:style>
        <p:txBody>
          <a:bodyPr wrap="none" lIns="0" tIns="45000" rIns="90000" bIns="45000"/>
          <a:lstStyle/>
          <a:p>
            <a:pPr defTabSz="804649"/>
            <a:r>
              <a:rPr lang="es-ES" sz="2000" spc="-1" dirty="0">
                <a:solidFill>
                  <a:srgbClr val="44546A"/>
                </a:solidFill>
                <a:latin typeface="Lato Black"/>
              </a:rPr>
              <a:t>PUBLIC TENDERING PROCESS</a:t>
            </a:r>
          </a:p>
        </p:txBody>
      </p:sp>
      <p:sp>
        <p:nvSpPr>
          <p:cNvPr id="21" name="20 Rectángulo"/>
          <p:cNvSpPr/>
          <p:nvPr/>
        </p:nvSpPr>
        <p:spPr>
          <a:xfrm>
            <a:off x="7442978" y="771706"/>
            <a:ext cx="1009764" cy="338554"/>
          </a:xfrm>
          <a:prstGeom prst="rect">
            <a:avLst/>
          </a:prstGeom>
        </p:spPr>
        <p:txBody>
          <a:bodyPr wrap="none">
            <a:spAutoFit/>
          </a:bodyPr>
          <a:lstStyle/>
          <a:p>
            <a:pPr defTabSz="804649"/>
            <a:r>
              <a:rPr lang="en-GB" sz="1600" b="1" cap="small" dirty="0">
                <a:solidFill>
                  <a:srgbClr val="FF0000"/>
                </a:solidFill>
                <a:latin typeface="Calibri"/>
              </a:rPr>
              <a:t>Key stages</a:t>
            </a:r>
            <a:endParaRPr lang="es-ES" sz="1584" dirty="0">
              <a:solidFill>
                <a:prstClr val="black"/>
              </a:solidFill>
              <a:latin typeface="Calibri"/>
            </a:endParaRPr>
          </a:p>
        </p:txBody>
      </p:sp>
      <p:sp>
        <p:nvSpPr>
          <p:cNvPr id="22" name="21 Rectángulo"/>
          <p:cNvSpPr/>
          <p:nvPr/>
        </p:nvSpPr>
        <p:spPr>
          <a:xfrm>
            <a:off x="2343560" y="3029325"/>
            <a:ext cx="1798506" cy="830997"/>
          </a:xfrm>
          <a:prstGeom prst="rect">
            <a:avLst/>
          </a:prstGeom>
          <a:solidFill>
            <a:schemeClr val="bg1"/>
          </a:solidFill>
        </p:spPr>
        <p:txBody>
          <a:bodyPr wrap="none">
            <a:spAutoFit/>
          </a:bodyPr>
          <a:lstStyle/>
          <a:p>
            <a:pPr defTabSz="804649"/>
            <a:r>
              <a:rPr lang="en-GB" sz="1200" b="1" i="1" spc="-10" dirty="0">
                <a:solidFill>
                  <a:srgbClr val="44546A"/>
                </a:solidFill>
                <a:latin typeface="Lato"/>
              </a:rPr>
              <a:t>Technical project</a:t>
            </a:r>
            <a:r>
              <a:rPr lang="en-GB" sz="1200" i="1" spc="-10" dirty="0">
                <a:solidFill>
                  <a:srgbClr val="44546A"/>
                </a:solidFill>
                <a:latin typeface="Lato"/>
              </a:rPr>
              <a:t>:</a:t>
            </a:r>
          </a:p>
          <a:p>
            <a:pPr defTabSz="804649">
              <a:buFontTx/>
              <a:buChar char="-"/>
            </a:pPr>
            <a:r>
              <a:rPr lang="en-GB" sz="1200" i="1" spc="-10" dirty="0">
                <a:solidFill>
                  <a:srgbClr val="44546A"/>
                </a:solidFill>
                <a:latin typeface="Lato"/>
              </a:rPr>
              <a:t>Adapted to the location.</a:t>
            </a:r>
          </a:p>
          <a:p>
            <a:pPr defTabSz="804649">
              <a:buFontTx/>
              <a:buChar char="-"/>
            </a:pPr>
            <a:r>
              <a:rPr lang="en-GB" sz="1200" i="1" spc="-10" dirty="0">
                <a:solidFill>
                  <a:srgbClr val="44546A"/>
                </a:solidFill>
                <a:latin typeface="Lato"/>
              </a:rPr>
              <a:t>Procurement  documents.</a:t>
            </a:r>
          </a:p>
          <a:p>
            <a:pPr defTabSz="804649">
              <a:buFontTx/>
              <a:buChar char="-"/>
            </a:pPr>
            <a:r>
              <a:rPr lang="en-GB" sz="1200" i="1" spc="-10" dirty="0">
                <a:solidFill>
                  <a:srgbClr val="44546A"/>
                </a:solidFill>
                <a:latin typeface="Lato"/>
              </a:rPr>
              <a:t>Division in lots.</a:t>
            </a:r>
          </a:p>
        </p:txBody>
      </p:sp>
      <p:sp>
        <p:nvSpPr>
          <p:cNvPr id="24" name="23 Rectángulo"/>
          <p:cNvSpPr/>
          <p:nvPr/>
        </p:nvSpPr>
        <p:spPr>
          <a:xfrm>
            <a:off x="4198613" y="3752366"/>
            <a:ext cx="3586944" cy="1015663"/>
          </a:xfrm>
          <a:prstGeom prst="rect">
            <a:avLst/>
          </a:prstGeom>
          <a:solidFill>
            <a:schemeClr val="bg1"/>
          </a:solidFill>
        </p:spPr>
        <p:txBody>
          <a:bodyPr wrap="none">
            <a:spAutoFit/>
          </a:bodyPr>
          <a:lstStyle/>
          <a:p>
            <a:pPr defTabSz="804649"/>
            <a:r>
              <a:rPr lang="en-GB" sz="1200" b="1" i="1" spc="-10" dirty="0">
                <a:solidFill>
                  <a:srgbClr val="44546A"/>
                </a:solidFill>
                <a:latin typeface="Lato"/>
              </a:rPr>
              <a:t>Evaluation criteria</a:t>
            </a:r>
            <a:r>
              <a:rPr lang="en-GB" sz="1200" i="1" spc="-10" dirty="0">
                <a:solidFill>
                  <a:srgbClr val="44546A"/>
                </a:solidFill>
                <a:latin typeface="Lato"/>
              </a:rPr>
              <a:t>: % scoring.</a:t>
            </a:r>
          </a:p>
          <a:p>
            <a:pPr defTabSz="804649">
              <a:buFontTx/>
              <a:buChar char="-"/>
            </a:pPr>
            <a:r>
              <a:rPr lang="en-GB" sz="1200" i="1" spc="-10" dirty="0">
                <a:solidFill>
                  <a:srgbClr val="44546A"/>
                </a:solidFill>
                <a:latin typeface="Lato"/>
              </a:rPr>
              <a:t>Lowest economic proposal (price) €: average 50%-70%.</a:t>
            </a:r>
          </a:p>
          <a:p>
            <a:pPr defTabSz="804649">
              <a:buFontTx/>
              <a:buChar char="-"/>
            </a:pPr>
            <a:r>
              <a:rPr lang="en-GB" sz="1200" i="1" spc="-10" dirty="0">
                <a:solidFill>
                  <a:srgbClr val="44546A"/>
                </a:solidFill>
                <a:latin typeface="Lato"/>
              </a:rPr>
              <a:t>Quality and experience of the procurer: 0%-70%.</a:t>
            </a:r>
          </a:p>
          <a:p>
            <a:pPr defTabSz="804649">
              <a:buFontTx/>
              <a:buChar char="-"/>
            </a:pPr>
            <a:r>
              <a:rPr lang="en-GB" sz="1200" i="1" spc="-10" dirty="0">
                <a:solidFill>
                  <a:srgbClr val="44546A"/>
                </a:solidFill>
                <a:latin typeface="Lato"/>
              </a:rPr>
              <a:t>Increase in scope: 10%-60%.</a:t>
            </a:r>
          </a:p>
          <a:p>
            <a:pPr defTabSz="804649">
              <a:buFontTx/>
              <a:buChar char="-"/>
            </a:pPr>
            <a:r>
              <a:rPr lang="en-GB" sz="1200" i="1" spc="-10" dirty="0">
                <a:solidFill>
                  <a:srgbClr val="44546A"/>
                </a:solidFill>
                <a:latin typeface="Lato"/>
              </a:rPr>
              <a:t>Reduction in the execution time: 0%-20%.</a:t>
            </a:r>
            <a:endParaRPr lang="es-ES" sz="1200" i="1" spc="-10" dirty="0">
              <a:solidFill>
                <a:srgbClr val="44546A"/>
              </a:solidFill>
              <a:latin typeface="Lato"/>
            </a:endParaRPr>
          </a:p>
        </p:txBody>
      </p:sp>
      <p:cxnSp>
        <p:nvCxnSpPr>
          <p:cNvPr id="26" name="25 Conector angular"/>
          <p:cNvCxnSpPr>
            <a:endCxn id="22" idx="0"/>
          </p:cNvCxnSpPr>
          <p:nvPr/>
        </p:nvCxnSpPr>
        <p:spPr>
          <a:xfrm rot="10800000" flipV="1">
            <a:off x="3326043" y="2264736"/>
            <a:ext cx="911045" cy="764588"/>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27 Conector angular"/>
          <p:cNvCxnSpPr/>
          <p:nvPr/>
        </p:nvCxnSpPr>
        <p:spPr>
          <a:xfrm rot="5400000">
            <a:off x="5326931" y="3120674"/>
            <a:ext cx="616689" cy="563491"/>
          </a:xfrm>
          <a:prstGeom prst="bentConnector3">
            <a:avLst>
              <a:gd name="adj1" fmla="val 7069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34 Rectángulo"/>
          <p:cNvSpPr/>
          <p:nvPr/>
        </p:nvSpPr>
        <p:spPr>
          <a:xfrm>
            <a:off x="8403271" y="3752366"/>
            <a:ext cx="2608016" cy="646331"/>
          </a:xfrm>
          <a:prstGeom prst="rect">
            <a:avLst/>
          </a:prstGeom>
          <a:solidFill>
            <a:schemeClr val="bg1"/>
          </a:solidFill>
        </p:spPr>
        <p:txBody>
          <a:bodyPr wrap="square">
            <a:spAutoFit/>
          </a:bodyPr>
          <a:lstStyle/>
          <a:p>
            <a:pPr defTabSz="804649"/>
            <a:r>
              <a:rPr lang="en-GB" sz="1200" b="1" i="1" spc="-10" dirty="0">
                <a:solidFill>
                  <a:srgbClr val="44546A"/>
                </a:solidFill>
                <a:latin typeface="Lato"/>
              </a:rPr>
              <a:t>Suitable bidders</a:t>
            </a:r>
            <a:r>
              <a:rPr lang="en-GB" sz="1200" i="1" spc="-10" dirty="0">
                <a:solidFill>
                  <a:srgbClr val="44546A"/>
                </a:solidFill>
                <a:latin typeface="Lato"/>
              </a:rPr>
              <a:t>:</a:t>
            </a:r>
          </a:p>
          <a:p>
            <a:pPr defTabSz="804649">
              <a:buFontTx/>
              <a:buChar char="-"/>
            </a:pPr>
            <a:r>
              <a:rPr lang="en-GB" sz="1200" i="1" spc="-10" dirty="0">
                <a:solidFill>
                  <a:srgbClr val="44546A"/>
                </a:solidFill>
                <a:latin typeface="Lato"/>
              </a:rPr>
              <a:t>Evaluate and find suitable bidders are also challenges for the cities.</a:t>
            </a:r>
            <a:endParaRPr lang="es-ES" sz="1200" i="1" spc="-10" dirty="0">
              <a:solidFill>
                <a:srgbClr val="44546A"/>
              </a:solidFill>
              <a:latin typeface="Lato"/>
            </a:endParaRPr>
          </a:p>
        </p:txBody>
      </p:sp>
      <p:cxnSp>
        <p:nvCxnSpPr>
          <p:cNvPr id="36" name="35 Conector angular"/>
          <p:cNvCxnSpPr>
            <a:endCxn id="35" idx="1"/>
          </p:cNvCxnSpPr>
          <p:nvPr/>
        </p:nvCxnSpPr>
        <p:spPr>
          <a:xfrm rot="16200000" flipH="1">
            <a:off x="7603209" y="3275468"/>
            <a:ext cx="1265093" cy="335033"/>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3" name="82 Grupo"/>
          <p:cNvGrpSpPr/>
          <p:nvPr/>
        </p:nvGrpSpPr>
        <p:grpSpPr>
          <a:xfrm>
            <a:off x="1163381" y="4752757"/>
            <a:ext cx="9378805" cy="1658667"/>
            <a:chOff x="20380" y="4752756"/>
            <a:chExt cx="9378805" cy="1658667"/>
          </a:xfrm>
        </p:grpSpPr>
        <p:sp>
          <p:nvSpPr>
            <p:cNvPr id="33" name="32 Rectángulo"/>
            <p:cNvSpPr/>
            <p:nvPr/>
          </p:nvSpPr>
          <p:spPr>
            <a:xfrm>
              <a:off x="20380" y="5180671"/>
              <a:ext cx="4453142" cy="1015663"/>
            </a:xfrm>
            <a:prstGeom prst="rect">
              <a:avLst/>
            </a:prstGeom>
            <a:solidFill>
              <a:schemeClr val="bg1"/>
            </a:solidFill>
          </p:spPr>
          <p:txBody>
            <a:bodyPr wrap="none">
              <a:spAutoFit/>
            </a:bodyPr>
            <a:lstStyle/>
            <a:p>
              <a:pPr defTabSz="804649"/>
              <a:r>
                <a:rPr lang="en-GB" sz="1200" b="1" i="1" spc="-10" dirty="0">
                  <a:solidFill>
                    <a:srgbClr val="44546A"/>
                  </a:solidFill>
                  <a:latin typeface="Lato"/>
                </a:rPr>
                <a:t>Schedule</a:t>
              </a:r>
              <a:r>
                <a:rPr lang="en-GB" sz="1200" i="1" spc="-10" dirty="0">
                  <a:solidFill>
                    <a:srgbClr val="44546A"/>
                  </a:solidFill>
                  <a:latin typeface="Lato"/>
                </a:rPr>
                <a:t>: </a:t>
              </a:r>
              <a:r>
                <a:rPr lang="en-US" sz="1200" i="1" spc="-10" dirty="0">
                  <a:solidFill>
                    <a:srgbClr val="44546A"/>
                  </a:solidFill>
                  <a:latin typeface="Lato"/>
                </a:rPr>
                <a:t>Long tendering and implementation periods.</a:t>
              </a:r>
              <a:endParaRPr lang="en-GB" sz="1200" i="1" spc="-10" dirty="0">
                <a:solidFill>
                  <a:srgbClr val="44546A"/>
                </a:solidFill>
                <a:latin typeface="Lato"/>
              </a:endParaRPr>
            </a:p>
            <a:p>
              <a:pPr defTabSz="804649"/>
              <a:r>
                <a:rPr lang="en-GB" sz="1200" i="1" spc="-10" dirty="0">
                  <a:solidFill>
                    <a:srgbClr val="44546A"/>
                  </a:solidFill>
                  <a:latin typeface="Lato"/>
                </a:rPr>
                <a:t>Average schedule for implementing NBS: 4-5 months up to 12 months.</a:t>
              </a:r>
            </a:p>
            <a:p>
              <a:pPr defTabSz="804649">
                <a:buFont typeface="Arial" pitchFamily="34" charset="0"/>
                <a:buChar char="•"/>
              </a:pPr>
              <a:r>
                <a:rPr lang="en-GB" sz="1200" i="1" spc="-10" dirty="0">
                  <a:solidFill>
                    <a:srgbClr val="44546A"/>
                  </a:solidFill>
                  <a:latin typeface="Lato"/>
                </a:rPr>
                <a:t>Tendering: From 3 to 5-6 months.</a:t>
              </a:r>
            </a:p>
            <a:p>
              <a:pPr defTabSz="804649">
                <a:buFont typeface="Arial" pitchFamily="34" charset="0"/>
                <a:buChar char="•"/>
              </a:pPr>
              <a:r>
                <a:rPr lang="en-GB" sz="1200" i="1" spc="-10" dirty="0">
                  <a:solidFill>
                    <a:srgbClr val="44546A"/>
                  </a:solidFill>
                  <a:latin typeface="Lato"/>
                </a:rPr>
                <a:t>Execution: From 5 to 12 months.</a:t>
              </a:r>
            </a:p>
            <a:p>
              <a:pPr defTabSz="804649">
                <a:buFont typeface="Arial" pitchFamily="34" charset="0"/>
                <a:buChar char="•"/>
              </a:pPr>
              <a:r>
                <a:rPr lang="en-GB" sz="1200" i="1" spc="-10" dirty="0">
                  <a:solidFill>
                    <a:srgbClr val="44546A"/>
                  </a:solidFill>
                  <a:latin typeface="Lato"/>
                </a:rPr>
                <a:t>Contract closure:  Add 1 month.</a:t>
              </a:r>
            </a:p>
          </p:txBody>
        </p:sp>
        <p:sp>
          <p:nvSpPr>
            <p:cNvPr id="34" name="33 Cerrar llave"/>
            <p:cNvSpPr/>
            <p:nvPr/>
          </p:nvSpPr>
          <p:spPr>
            <a:xfrm rot="5400000">
              <a:off x="6020685" y="1873990"/>
              <a:ext cx="340241" cy="6097773"/>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04649"/>
              <a:endParaRPr lang="es-ES" sz="1584">
                <a:solidFill>
                  <a:prstClr val="black"/>
                </a:solidFill>
                <a:latin typeface="Calibri"/>
              </a:endParaRPr>
            </a:p>
          </p:txBody>
        </p:sp>
        <p:grpSp>
          <p:nvGrpSpPr>
            <p:cNvPr id="56" name="55 Grupo"/>
            <p:cNvGrpSpPr/>
            <p:nvPr/>
          </p:nvGrpSpPr>
          <p:grpSpPr>
            <a:xfrm>
              <a:off x="4783242" y="5252495"/>
              <a:ext cx="4615943" cy="1158928"/>
              <a:chOff x="2125095" y="3849006"/>
              <a:chExt cx="6545077" cy="1115567"/>
            </a:xfrm>
          </p:grpSpPr>
          <p:grpSp>
            <p:nvGrpSpPr>
              <p:cNvPr id="57" name="22 Grupo"/>
              <p:cNvGrpSpPr/>
              <p:nvPr/>
            </p:nvGrpSpPr>
            <p:grpSpPr>
              <a:xfrm>
                <a:off x="2138485" y="4259566"/>
                <a:ext cx="6528822" cy="360000"/>
                <a:chOff x="1908931" y="4626518"/>
                <a:chExt cx="6738712" cy="360000"/>
              </a:xfrm>
            </p:grpSpPr>
            <p:sp>
              <p:nvSpPr>
                <p:cNvPr id="69" name="9 Rectángulo"/>
                <p:cNvSpPr/>
                <p:nvPr/>
              </p:nvSpPr>
              <p:spPr>
                <a:xfrm>
                  <a:off x="1908931" y="4626518"/>
                  <a:ext cx="224458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804649"/>
                  <a:r>
                    <a:rPr lang="es-ES" sz="1100" cap="small" dirty="0" err="1">
                      <a:solidFill>
                        <a:prstClr val="black"/>
                      </a:solidFill>
                      <a:latin typeface="Calibri"/>
                    </a:rPr>
                    <a:t>Minimum</a:t>
                  </a:r>
                  <a:r>
                    <a:rPr lang="es-ES" sz="1100" cap="small" dirty="0">
                      <a:solidFill>
                        <a:prstClr val="black"/>
                      </a:solidFill>
                      <a:latin typeface="Calibri"/>
                    </a:rPr>
                    <a:t> 3-5 </a:t>
                  </a:r>
                  <a:r>
                    <a:rPr lang="es-ES" sz="1100" cap="small" dirty="0" err="1">
                      <a:solidFill>
                        <a:prstClr val="black"/>
                      </a:solidFill>
                      <a:latin typeface="Calibri"/>
                    </a:rPr>
                    <a:t>months</a:t>
                  </a:r>
                  <a:endParaRPr lang="es-ES" sz="1100" cap="small" dirty="0">
                    <a:solidFill>
                      <a:prstClr val="black"/>
                    </a:solidFill>
                    <a:latin typeface="Calibri"/>
                  </a:endParaRPr>
                </a:p>
                <a:p>
                  <a:pPr algn="ctr" defTabSz="804649"/>
                  <a:r>
                    <a:rPr lang="es-ES" sz="1100" cap="small" dirty="0" err="1">
                      <a:solidFill>
                        <a:prstClr val="black"/>
                      </a:solidFill>
                      <a:latin typeface="Calibri"/>
                    </a:rPr>
                    <a:t>Average</a:t>
                  </a:r>
                  <a:r>
                    <a:rPr lang="es-ES" sz="1100" cap="small" dirty="0">
                      <a:solidFill>
                        <a:prstClr val="black"/>
                      </a:solidFill>
                      <a:latin typeface="Calibri"/>
                    </a:rPr>
                    <a:t> 4 </a:t>
                  </a:r>
                  <a:r>
                    <a:rPr lang="es-ES" sz="1100" cap="small" dirty="0" err="1">
                      <a:solidFill>
                        <a:prstClr val="black"/>
                      </a:solidFill>
                      <a:latin typeface="Calibri"/>
                    </a:rPr>
                    <a:t>months</a:t>
                  </a:r>
                  <a:endParaRPr lang="es-ES" sz="1100" cap="small" dirty="0">
                    <a:solidFill>
                      <a:prstClr val="black"/>
                    </a:solidFill>
                    <a:latin typeface="Calibri"/>
                  </a:endParaRPr>
                </a:p>
              </p:txBody>
            </p:sp>
            <p:sp>
              <p:nvSpPr>
                <p:cNvPr id="70" name="69 Rectángulo"/>
                <p:cNvSpPr/>
                <p:nvPr/>
              </p:nvSpPr>
              <p:spPr>
                <a:xfrm>
                  <a:off x="4313477" y="4626518"/>
                  <a:ext cx="224458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804649"/>
                  <a:r>
                    <a:rPr lang="es-ES" sz="1100" cap="small" dirty="0">
                      <a:solidFill>
                        <a:prstClr val="black"/>
                      </a:solidFill>
                      <a:latin typeface="Calibri"/>
                    </a:rPr>
                    <a:t>Between 5 - 12 </a:t>
                  </a:r>
                  <a:r>
                    <a:rPr lang="es-ES" sz="1100" cap="small" dirty="0" err="1">
                      <a:solidFill>
                        <a:prstClr val="black"/>
                      </a:solidFill>
                      <a:latin typeface="Calibri"/>
                    </a:rPr>
                    <a:t>months</a:t>
                  </a:r>
                  <a:endParaRPr lang="es-ES" sz="1100" cap="small" dirty="0">
                    <a:solidFill>
                      <a:prstClr val="black"/>
                    </a:solidFill>
                    <a:latin typeface="Calibri"/>
                  </a:endParaRPr>
                </a:p>
                <a:p>
                  <a:pPr algn="ctr" defTabSz="804649"/>
                  <a:r>
                    <a:rPr lang="es-ES" sz="1100" cap="small" dirty="0" err="1">
                      <a:solidFill>
                        <a:prstClr val="black"/>
                      </a:solidFill>
                      <a:latin typeface="Calibri"/>
                    </a:rPr>
                    <a:t>Average</a:t>
                  </a:r>
                  <a:r>
                    <a:rPr lang="es-ES" sz="1100" cap="small" dirty="0">
                      <a:solidFill>
                        <a:prstClr val="black"/>
                      </a:solidFill>
                      <a:latin typeface="Calibri"/>
                    </a:rPr>
                    <a:t> 7 </a:t>
                  </a:r>
                  <a:r>
                    <a:rPr lang="es-ES" sz="1100" cap="small" dirty="0" err="1">
                      <a:solidFill>
                        <a:prstClr val="black"/>
                      </a:solidFill>
                      <a:latin typeface="Calibri"/>
                    </a:rPr>
                    <a:t>months</a:t>
                  </a:r>
                  <a:endParaRPr lang="es-ES" sz="1100" cap="small" dirty="0">
                    <a:solidFill>
                      <a:prstClr val="black"/>
                    </a:solidFill>
                    <a:latin typeface="Calibri"/>
                  </a:endParaRPr>
                </a:p>
              </p:txBody>
            </p:sp>
            <p:sp>
              <p:nvSpPr>
                <p:cNvPr id="71" name="70 Rectángulo"/>
                <p:cNvSpPr/>
                <p:nvPr/>
              </p:nvSpPr>
              <p:spPr>
                <a:xfrm>
                  <a:off x="6790636" y="4626518"/>
                  <a:ext cx="1857007"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804649"/>
                  <a:r>
                    <a:rPr lang="es-ES" sz="1100" cap="small" dirty="0">
                      <a:solidFill>
                        <a:prstClr val="black"/>
                      </a:solidFill>
                      <a:latin typeface="Calibri"/>
                    </a:rPr>
                    <a:t>+1-2 </a:t>
                  </a:r>
                  <a:r>
                    <a:rPr lang="es-ES" sz="1100" cap="small" dirty="0" err="1">
                      <a:solidFill>
                        <a:prstClr val="black"/>
                      </a:solidFill>
                      <a:latin typeface="Calibri"/>
                    </a:rPr>
                    <a:t>months</a:t>
                  </a:r>
                  <a:endParaRPr lang="es-ES" sz="1100" cap="small" dirty="0">
                    <a:solidFill>
                      <a:prstClr val="black"/>
                    </a:solidFill>
                    <a:latin typeface="Calibri"/>
                  </a:endParaRPr>
                </a:p>
                <a:p>
                  <a:pPr algn="ctr" defTabSz="804649"/>
                  <a:r>
                    <a:rPr lang="es-ES" sz="1100" cap="small" dirty="0" err="1">
                      <a:solidFill>
                        <a:prstClr val="black"/>
                      </a:solidFill>
                      <a:latin typeface="Calibri"/>
                    </a:rPr>
                    <a:t>Average</a:t>
                  </a:r>
                  <a:r>
                    <a:rPr lang="es-ES" sz="1100" cap="small" dirty="0">
                      <a:solidFill>
                        <a:prstClr val="black"/>
                      </a:solidFill>
                      <a:latin typeface="Calibri"/>
                    </a:rPr>
                    <a:t> 1 </a:t>
                  </a:r>
                  <a:r>
                    <a:rPr lang="es-ES" sz="1100" cap="small" dirty="0" err="1">
                      <a:solidFill>
                        <a:prstClr val="black"/>
                      </a:solidFill>
                      <a:latin typeface="Calibri"/>
                    </a:rPr>
                    <a:t>month</a:t>
                  </a:r>
                  <a:endParaRPr lang="es-ES" sz="1100" cap="small" dirty="0">
                    <a:solidFill>
                      <a:prstClr val="black"/>
                    </a:solidFill>
                    <a:latin typeface="Calibri"/>
                  </a:endParaRPr>
                </a:p>
              </p:txBody>
            </p:sp>
          </p:grpSp>
          <p:sp>
            <p:nvSpPr>
              <p:cNvPr id="58" name="57 Flecha a la derecha con muesca"/>
              <p:cNvSpPr/>
              <p:nvPr/>
            </p:nvSpPr>
            <p:spPr>
              <a:xfrm>
                <a:off x="2125095" y="4606366"/>
                <a:ext cx="6379240" cy="212367"/>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9" name="58 Rectángulo"/>
              <p:cNvSpPr/>
              <p:nvPr/>
            </p:nvSpPr>
            <p:spPr>
              <a:xfrm>
                <a:off x="3830298" y="4747851"/>
                <a:ext cx="3678992" cy="216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804649"/>
                <a:r>
                  <a:rPr lang="es-ES" sz="1100" b="1" cap="small" spc="600" dirty="0">
                    <a:solidFill>
                      <a:prstClr val="black"/>
                    </a:solidFill>
                    <a:latin typeface="Calibri"/>
                  </a:rPr>
                  <a:t>Total Min.12 </a:t>
                </a:r>
                <a:r>
                  <a:rPr lang="es-ES" sz="1100" b="1" cap="small" spc="600" dirty="0" err="1">
                    <a:solidFill>
                      <a:prstClr val="black"/>
                    </a:solidFill>
                    <a:latin typeface="Calibri"/>
                  </a:rPr>
                  <a:t>months</a:t>
                </a:r>
                <a:r>
                  <a:rPr lang="es-ES" sz="1100" b="1" cap="small" spc="600" dirty="0">
                    <a:solidFill>
                      <a:prstClr val="black"/>
                    </a:solidFill>
                    <a:latin typeface="Calibri"/>
                  </a:rPr>
                  <a:t> </a:t>
                </a:r>
              </a:p>
            </p:txBody>
          </p:sp>
          <p:grpSp>
            <p:nvGrpSpPr>
              <p:cNvPr id="60" name="14 Grupo"/>
              <p:cNvGrpSpPr/>
              <p:nvPr/>
            </p:nvGrpSpPr>
            <p:grpSpPr>
              <a:xfrm>
                <a:off x="2128379" y="3849006"/>
                <a:ext cx="2594806" cy="415836"/>
                <a:chOff x="2129" y="390120"/>
                <a:chExt cx="2594806" cy="708318"/>
              </a:xfrm>
            </p:grpSpPr>
            <p:sp>
              <p:nvSpPr>
                <p:cNvPr id="67" name="66 Cheurón"/>
                <p:cNvSpPr/>
                <p:nvPr/>
              </p:nvSpPr>
              <p:spPr>
                <a:xfrm>
                  <a:off x="2129" y="390120"/>
                  <a:ext cx="2594806" cy="708318"/>
                </a:xfrm>
                <a:prstGeom prst="chevron">
                  <a:avLst/>
                </a:prstGeom>
                <a:solidFill>
                  <a:srgbClr val="3333CC"/>
                </a:solidFill>
              </p:spPr>
              <p:style>
                <a:lnRef idx="3">
                  <a:schemeClr val="lt1">
                    <a:hueOff val="0"/>
                    <a:satOff val="0"/>
                    <a:lumOff val="0"/>
                    <a:alphaOff val="0"/>
                  </a:schemeClr>
                </a:lnRef>
                <a:fillRef idx="1">
                  <a:scrgbClr r="0" g="0" b="0"/>
                </a:fillRef>
                <a:effectRef idx="1">
                  <a:schemeClr val="accent5">
                    <a:shade val="80000"/>
                    <a:hueOff val="0"/>
                    <a:satOff val="0"/>
                    <a:lumOff val="0"/>
                    <a:alphaOff val="0"/>
                  </a:schemeClr>
                </a:effectRef>
                <a:fontRef idx="minor">
                  <a:schemeClr val="lt1"/>
                </a:fontRef>
              </p:style>
            </p:sp>
            <p:sp>
              <p:nvSpPr>
                <p:cNvPr id="68" name="Cheurón 4"/>
                <p:cNvSpPr/>
                <p:nvPr/>
              </p:nvSpPr>
              <p:spPr>
                <a:xfrm>
                  <a:off x="521089" y="390122"/>
                  <a:ext cx="1556884" cy="662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16002" rIns="16002" bIns="16002" numCol="1" spcCol="1270" anchor="ctr" anchorCtr="0">
                  <a:noAutofit/>
                </a:bodyPr>
                <a:lstStyle/>
                <a:p>
                  <a:pPr algn="ctr" defTabSz="533400">
                    <a:lnSpc>
                      <a:spcPct val="90000"/>
                    </a:lnSpc>
                    <a:spcBef>
                      <a:spcPct val="0"/>
                    </a:spcBef>
                    <a:spcAft>
                      <a:spcPct val="35000"/>
                    </a:spcAft>
                  </a:pPr>
                  <a:r>
                    <a:rPr lang="es-ES" sz="1050" dirty="0">
                      <a:solidFill>
                        <a:prstClr val="white"/>
                      </a:solidFill>
                      <a:latin typeface="Calibri"/>
                    </a:rPr>
                    <a:t>TENDERING</a:t>
                  </a:r>
                </a:p>
              </p:txBody>
            </p:sp>
          </p:grpSp>
          <p:grpSp>
            <p:nvGrpSpPr>
              <p:cNvPr id="61" name="15 Grupo"/>
              <p:cNvGrpSpPr/>
              <p:nvPr/>
            </p:nvGrpSpPr>
            <p:grpSpPr>
              <a:xfrm>
                <a:off x="4463705" y="3849006"/>
                <a:ext cx="2594806" cy="415836"/>
                <a:chOff x="2337455" y="390120"/>
                <a:chExt cx="2594806" cy="708318"/>
              </a:xfrm>
            </p:grpSpPr>
            <p:sp>
              <p:nvSpPr>
                <p:cNvPr id="65" name="64 Cheurón"/>
                <p:cNvSpPr/>
                <p:nvPr/>
              </p:nvSpPr>
              <p:spPr>
                <a:xfrm>
                  <a:off x="2337455" y="390120"/>
                  <a:ext cx="2594806" cy="708318"/>
                </a:xfrm>
                <a:prstGeom prst="chevron">
                  <a:avLst/>
                </a:prstGeom>
                <a:solidFill>
                  <a:srgbClr val="002060"/>
                </a:solidFill>
              </p:spPr>
              <p:style>
                <a:lnRef idx="3">
                  <a:schemeClr val="lt1">
                    <a:hueOff val="0"/>
                    <a:satOff val="0"/>
                    <a:lumOff val="0"/>
                    <a:alphaOff val="0"/>
                  </a:schemeClr>
                </a:lnRef>
                <a:fillRef idx="1">
                  <a:scrgbClr r="0" g="0" b="0"/>
                </a:fillRef>
                <a:effectRef idx="1">
                  <a:schemeClr val="accent5">
                    <a:shade val="80000"/>
                    <a:hueOff val="0"/>
                    <a:satOff val="0"/>
                    <a:lumOff val="11535"/>
                    <a:alphaOff val="0"/>
                  </a:schemeClr>
                </a:effectRef>
                <a:fontRef idx="minor">
                  <a:schemeClr val="lt1"/>
                </a:fontRef>
              </p:style>
            </p:sp>
            <p:sp>
              <p:nvSpPr>
                <p:cNvPr id="66" name="Cheurón 6"/>
                <p:cNvSpPr/>
                <p:nvPr/>
              </p:nvSpPr>
              <p:spPr>
                <a:xfrm>
                  <a:off x="2856415" y="390122"/>
                  <a:ext cx="1556884" cy="662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16002" rIns="16002" bIns="16002" numCol="1" spcCol="1270" anchor="ctr" anchorCtr="0">
                  <a:noAutofit/>
                </a:bodyPr>
                <a:lstStyle/>
                <a:p>
                  <a:pPr algn="ctr" defTabSz="533400">
                    <a:lnSpc>
                      <a:spcPct val="90000"/>
                    </a:lnSpc>
                    <a:spcBef>
                      <a:spcPct val="0"/>
                    </a:spcBef>
                    <a:spcAft>
                      <a:spcPct val="35000"/>
                    </a:spcAft>
                  </a:pPr>
                  <a:r>
                    <a:rPr lang="es-ES" sz="1050" dirty="0">
                      <a:solidFill>
                        <a:prstClr val="white"/>
                      </a:solidFill>
                      <a:latin typeface="Calibri"/>
                    </a:rPr>
                    <a:t>IMPLEMENTATION</a:t>
                  </a:r>
                </a:p>
                <a:p>
                  <a:pPr algn="ctr" defTabSz="533400">
                    <a:lnSpc>
                      <a:spcPct val="90000"/>
                    </a:lnSpc>
                    <a:spcBef>
                      <a:spcPct val="0"/>
                    </a:spcBef>
                    <a:spcAft>
                      <a:spcPct val="35000"/>
                    </a:spcAft>
                  </a:pPr>
                  <a:r>
                    <a:rPr lang="es-ES" sz="1050" dirty="0">
                      <a:solidFill>
                        <a:prstClr val="white"/>
                      </a:solidFill>
                      <a:latin typeface="Calibri"/>
                    </a:rPr>
                    <a:t>(Works </a:t>
                  </a:r>
                  <a:r>
                    <a:rPr lang="es-ES" sz="1050" dirty="0" err="1">
                      <a:solidFill>
                        <a:prstClr val="white"/>
                      </a:solidFill>
                      <a:latin typeface="Calibri"/>
                    </a:rPr>
                    <a:t>execution</a:t>
                  </a:r>
                  <a:r>
                    <a:rPr lang="es-ES" sz="1050" dirty="0">
                      <a:solidFill>
                        <a:prstClr val="white"/>
                      </a:solidFill>
                      <a:latin typeface="Calibri"/>
                    </a:rPr>
                    <a:t>)</a:t>
                  </a:r>
                </a:p>
              </p:txBody>
            </p:sp>
          </p:grpSp>
          <p:grpSp>
            <p:nvGrpSpPr>
              <p:cNvPr id="62" name="16 Grupo"/>
              <p:cNvGrpSpPr/>
              <p:nvPr/>
            </p:nvGrpSpPr>
            <p:grpSpPr>
              <a:xfrm>
                <a:off x="6799030" y="3849006"/>
                <a:ext cx="1871142" cy="415836"/>
                <a:chOff x="4672780" y="390120"/>
                <a:chExt cx="1871142" cy="708318"/>
              </a:xfrm>
            </p:grpSpPr>
            <p:sp>
              <p:nvSpPr>
                <p:cNvPr id="63" name="62 Cheurón"/>
                <p:cNvSpPr/>
                <p:nvPr/>
              </p:nvSpPr>
              <p:spPr>
                <a:xfrm>
                  <a:off x="4672780" y="390120"/>
                  <a:ext cx="1871142" cy="708318"/>
                </a:xfrm>
                <a:prstGeom prst="chevron">
                  <a:avLst/>
                </a:prstGeom>
                <a:solidFill>
                  <a:srgbClr val="666699"/>
                </a:solidFill>
              </p:spPr>
              <p:style>
                <a:lnRef idx="3">
                  <a:schemeClr val="lt1">
                    <a:hueOff val="0"/>
                    <a:satOff val="0"/>
                    <a:lumOff val="0"/>
                    <a:alphaOff val="0"/>
                  </a:schemeClr>
                </a:lnRef>
                <a:fillRef idx="1">
                  <a:scrgbClr r="0" g="0" b="0"/>
                </a:fillRef>
                <a:effectRef idx="1">
                  <a:schemeClr val="accent5">
                    <a:shade val="80000"/>
                    <a:hueOff val="0"/>
                    <a:satOff val="0"/>
                    <a:lumOff val="23071"/>
                    <a:alphaOff val="0"/>
                  </a:schemeClr>
                </a:effectRef>
                <a:fontRef idx="minor">
                  <a:schemeClr val="lt1"/>
                </a:fontRef>
              </p:style>
            </p:sp>
            <p:sp>
              <p:nvSpPr>
                <p:cNvPr id="64" name="Cheurón 8"/>
                <p:cNvSpPr/>
                <p:nvPr/>
              </p:nvSpPr>
              <p:spPr>
                <a:xfrm>
                  <a:off x="4829911" y="390120"/>
                  <a:ext cx="1556884" cy="6798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16002" rIns="16002" bIns="16002" numCol="1" spcCol="1270" anchor="ctr" anchorCtr="0">
                  <a:noAutofit/>
                </a:bodyPr>
                <a:lstStyle/>
                <a:p>
                  <a:pPr algn="ctr" defTabSz="533400">
                    <a:lnSpc>
                      <a:spcPct val="90000"/>
                    </a:lnSpc>
                    <a:spcBef>
                      <a:spcPct val="0"/>
                    </a:spcBef>
                    <a:spcAft>
                      <a:spcPct val="35000"/>
                    </a:spcAft>
                  </a:pPr>
                  <a:r>
                    <a:rPr lang="es-ES" sz="1050" dirty="0">
                      <a:solidFill>
                        <a:prstClr val="white"/>
                      </a:solidFill>
                      <a:latin typeface="Calibri"/>
                    </a:rPr>
                    <a:t>CLOSURE</a:t>
                  </a:r>
                  <a:endParaRPr lang="es-ES" sz="1000" dirty="0">
                    <a:solidFill>
                      <a:prstClr val="white"/>
                    </a:solidFill>
                    <a:latin typeface="Calibri"/>
                  </a:endParaRPr>
                </a:p>
              </p:txBody>
            </p:sp>
          </p:grpSp>
        </p:grpSp>
        <p:sp>
          <p:nvSpPr>
            <p:cNvPr id="72" name="71 Rectángulo redondeado"/>
            <p:cNvSpPr/>
            <p:nvPr/>
          </p:nvSpPr>
          <p:spPr>
            <a:xfrm>
              <a:off x="3317357" y="5975498"/>
              <a:ext cx="1321483" cy="3189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804649"/>
              <a:r>
                <a:rPr lang="es-ES" sz="1050" dirty="0">
                  <a:solidFill>
                    <a:prstClr val="white"/>
                  </a:solidFill>
                  <a:latin typeface="Calibri"/>
                </a:rPr>
                <a:t>Works </a:t>
              </a:r>
              <a:r>
                <a:rPr lang="es-ES" sz="1050" dirty="0" err="1">
                  <a:solidFill>
                    <a:prstClr val="white"/>
                  </a:solidFill>
                  <a:latin typeface="Calibri"/>
                </a:rPr>
                <a:t>management</a:t>
              </a:r>
              <a:endParaRPr lang="es-ES" sz="1050" dirty="0">
                <a:solidFill>
                  <a:prstClr val="white"/>
                </a:solidFill>
                <a:latin typeface="Calibri"/>
              </a:endParaRPr>
            </a:p>
          </p:txBody>
        </p:sp>
        <p:sp>
          <p:nvSpPr>
            <p:cNvPr id="73" name="72 Rectángulo"/>
            <p:cNvSpPr/>
            <p:nvPr/>
          </p:nvSpPr>
          <p:spPr>
            <a:xfrm>
              <a:off x="4841280" y="5036579"/>
              <a:ext cx="4448654" cy="261610"/>
            </a:xfrm>
            <a:prstGeom prst="rect">
              <a:avLst/>
            </a:prstGeom>
          </p:spPr>
          <p:txBody>
            <a:bodyPr wrap="none">
              <a:spAutoFit/>
            </a:bodyPr>
            <a:lstStyle/>
            <a:p>
              <a:pPr defTabSz="804649"/>
              <a:r>
                <a:rPr lang="es-ES" sz="1100" spc="800" dirty="0">
                  <a:solidFill>
                    <a:srgbClr val="8B8B8B"/>
                  </a:solidFill>
                  <a:latin typeface="Calibri"/>
                </a:rPr>
                <a:t>Public </a:t>
              </a:r>
              <a:r>
                <a:rPr lang="es-ES" sz="1100" spc="800" dirty="0" err="1">
                  <a:solidFill>
                    <a:srgbClr val="8B8B8B"/>
                  </a:solidFill>
                  <a:latin typeface="Calibri"/>
                </a:rPr>
                <a:t>procurement</a:t>
              </a:r>
              <a:r>
                <a:rPr lang="es-ES" sz="1100" spc="800" dirty="0">
                  <a:solidFill>
                    <a:srgbClr val="8B8B8B"/>
                  </a:solidFill>
                  <a:latin typeface="Calibri"/>
                </a:rPr>
                <a:t> </a:t>
              </a:r>
              <a:r>
                <a:rPr lang="es-ES" sz="1100" spc="800" dirty="0" err="1">
                  <a:solidFill>
                    <a:srgbClr val="8B8B8B"/>
                  </a:solidFill>
                  <a:latin typeface="Calibri"/>
                </a:rPr>
                <a:t>process</a:t>
              </a:r>
              <a:endParaRPr lang="es-ES" sz="1100" spc="800" dirty="0">
                <a:solidFill>
                  <a:srgbClr val="8B8B8B"/>
                </a:solidFill>
                <a:latin typeface="Calibri"/>
              </a:endParaRPr>
            </a:p>
          </p:txBody>
        </p:sp>
      </p:grpSp>
      <p:pic>
        <p:nvPicPr>
          <p:cNvPr id="74" name="73 Imagen" descr="ayuntamiento-valladolid-logo.jpg"/>
          <p:cNvPicPr>
            <a:picLocks noChangeAspect="1"/>
          </p:cNvPicPr>
          <p:nvPr/>
        </p:nvPicPr>
        <p:blipFill>
          <a:blip r:embed="rId4" cstate="screen"/>
          <a:srcRect/>
          <a:stretch>
            <a:fillRect/>
          </a:stretch>
        </p:blipFill>
        <p:spPr>
          <a:xfrm>
            <a:off x="10233700" y="42532"/>
            <a:ext cx="740874" cy="700464"/>
          </a:xfrm>
          <a:prstGeom prst="rect">
            <a:avLst/>
          </a:prstGeom>
        </p:spPr>
      </p:pic>
      <p:grpSp>
        <p:nvGrpSpPr>
          <p:cNvPr id="79" name="78 Grupo"/>
          <p:cNvGrpSpPr/>
          <p:nvPr/>
        </p:nvGrpSpPr>
        <p:grpSpPr>
          <a:xfrm>
            <a:off x="1336103" y="3886535"/>
            <a:ext cx="2662052" cy="946277"/>
            <a:chOff x="-2864070" y="3455602"/>
            <a:chExt cx="2662052" cy="946277"/>
          </a:xfrm>
        </p:grpSpPr>
        <p:pic>
          <p:nvPicPr>
            <p:cNvPr id="75" name="Picture 2" descr="Folder-documents icon"/>
            <p:cNvPicPr>
              <a:picLocks noChangeAspect="1" noChangeArrowheads="1"/>
            </p:cNvPicPr>
            <p:nvPr/>
          </p:nvPicPr>
          <p:blipFill>
            <a:blip r:embed="rId5" cstate="print"/>
            <a:srcRect/>
            <a:stretch>
              <a:fillRect/>
            </a:stretch>
          </p:blipFill>
          <p:spPr bwMode="auto">
            <a:xfrm>
              <a:off x="-2864070" y="3455602"/>
              <a:ext cx="946276" cy="946277"/>
            </a:xfrm>
            <a:prstGeom prst="rect">
              <a:avLst/>
            </a:prstGeom>
            <a:noFill/>
          </p:spPr>
        </p:pic>
        <p:sp>
          <p:nvSpPr>
            <p:cNvPr id="77" name="76 CuadroTexto"/>
            <p:cNvSpPr txBox="1"/>
            <p:nvPr/>
          </p:nvSpPr>
          <p:spPr>
            <a:xfrm>
              <a:off x="-2169040" y="3464415"/>
              <a:ext cx="1913859" cy="900246"/>
            </a:xfrm>
            <a:prstGeom prst="leftArrowCallout">
              <a:avLst>
                <a:gd name="adj1" fmla="val 25000"/>
                <a:gd name="adj2" fmla="val 25000"/>
                <a:gd name="adj3" fmla="val 25000"/>
                <a:gd name="adj4" fmla="val 84808"/>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804649"/>
              <a:r>
                <a:rPr lang="es-ES" sz="1050" cap="small" dirty="0" err="1">
                  <a:solidFill>
                    <a:srgbClr val="8B8B8B"/>
                  </a:solidFill>
                  <a:latin typeface="Calibri"/>
                </a:rPr>
                <a:t>Technical</a:t>
              </a:r>
              <a:r>
                <a:rPr lang="es-ES" sz="1050" cap="small" dirty="0">
                  <a:solidFill>
                    <a:srgbClr val="8B8B8B"/>
                  </a:solidFill>
                  <a:latin typeface="Calibri"/>
                </a:rPr>
                <a:t> project</a:t>
              </a:r>
            </a:p>
            <a:p>
              <a:pPr defTabSz="804649"/>
              <a:r>
                <a:rPr lang="es-ES" sz="1050" cap="small" dirty="0" err="1">
                  <a:solidFill>
                    <a:srgbClr val="8B8B8B"/>
                  </a:solidFill>
                  <a:latin typeface="Calibri"/>
                </a:rPr>
                <a:t>Administrative</a:t>
              </a:r>
              <a:r>
                <a:rPr lang="es-ES" sz="1050" cap="small" dirty="0">
                  <a:solidFill>
                    <a:srgbClr val="8B8B8B"/>
                  </a:solidFill>
                  <a:latin typeface="Calibri"/>
                </a:rPr>
                <a:t> </a:t>
              </a:r>
              <a:r>
                <a:rPr lang="es-ES" sz="1050" cap="small" dirty="0" err="1">
                  <a:solidFill>
                    <a:srgbClr val="8B8B8B"/>
                  </a:solidFill>
                  <a:latin typeface="Calibri"/>
                </a:rPr>
                <a:t>conditions</a:t>
              </a:r>
              <a:endParaRPr lang="es-ES" sz="1050" cap="small" dirty="0">
                <a:solidFill>
                  <a:srgbClr val="8B8B8B"/>
                </a:solidFill>
                <a:latin typeface="Calibri"/>
              </a:endParaRPr>
            </a:p>
            <a:p>
              <a:pPr defTabSz="804649"/>
              <a:r>
                <a:rPr lang="es-ES" sz="1050" cap="small" dirty="0" err="1">
                  <a:solidFill>
                    <a:srgbClr val="8B8B8B"/>
                  </a:solidFill>
                  <a:latin typeface="Calibri"/>
                </a:rPr>
                <a:t>Technical</a:t>
              </a:r>
              <a:r>
                <a:rPr lang="es-ES" sz="1050" cap="small" dirty="0">
                  <a:solidFill>
                    <a:srgbClr val="8B8B8B"/>
                  </a:solidFill>
                  <a:latin typeface="Calibri"/>
                </a:rPr>
                <a:t> </a:t>
              </a:r>
              <a:r>
                <a:rPr lang="es-ES" sz="1050" cap="small" dirty="0" err="1">
                  <a:solidFill>
                    <a:srgbClr val="8B8B8B"/>
                  </a:solidFill>
                  <a:latin typeface="Calibri"/>
                </a:rPr>
                <a:t>conditions</a:t>
              </a:r>
              <a:endParaRPr lang="es-ES" sz="1050" cap="small" dirty="0">
                <a:solidFill>
                  <a:srgbClr val="8B8B8B"/>
                </a:solidFill>
                <a:latin typeface="Calibri"/>
              </a:endParaRPr>
            </a:p>
            <a:p>
              <a:pPr defTabSz="804649"/>
              <a:r>
                <a:rPr lang="es-ES" sz="1050" cap="small" dirty="0" err="1">
                  <a:solidFill>
                    <a:srgbClr val="8B8B8B"/>
                  </a:solidFill>
                  <a:latin typeface="Calibri"/>
                </a:rPr>
                <a:t>Financial</a:t>
              </a:r>
              <a:r>
                <a:rPr lang="es-ES" sz="1050" cap="small" dirty="0">
                  <a:solidFill>
                    <a:srgbClr val="8B8B8B"/>
                  </a:solidFill>
                  <a:latin typeface="Calibri"/>
                </a:rPr>
                <a:t> </a:t>
              </a:r>
              <a:r>
                <a:rPr lang="es-ES" sz="1050" cap="small" dirty="0" err="1">
                  <a:solidFill>
                    <a:srgbClr val="8B8B8B"/>
                  </a:solidFill>
                  <a:latin typeface="Calibri"/>
                </a:rPr>
                <a:t>report</a:t>
              </a:r>
              <a:endParaRPr lang="es-ES" sz="1050" cap="small" dirty="0">
                <a:solidFill>
                  <a:srgbClr val="8B8B8B"/>
                </a:solidFill>
                <a:latin typeface="Calibri"/>
              </a:endParaRPr>
            </a:p>
            <a:p>
              <a:pPr defTabSz="804649"/>
              <a:r>
                <a:rPr lang="es-ES" sz="1050" cap="small" dirty="0">
                  <a:solidFill>
                    <a:srgbClr val="8B8B8B"/>
                  </a:solidFill>
                  <a:latin typeface="Calibri"/>
                </a:rPr>
                <a:t>Legal </a:t>
              </a:r>
              <a:r>
                <a:rPr lang="es-ES" sz="1050" cap="small" dirty="0" err="1">
                  <a:solidFill>
                    <a:srgbClr val="8B8B8B"/>
                  </a:solidFill>
                  <a:latin typeface="Calibri"/>
                </a:rPr>
                <a:t>report</a:t>
              </a:r>
              <a:endParaRPr lang="es-ES" sz="1050" cap="small" dirty="0">
                <a:solidFill>
                  <a:srgbClr val="8B8B8B"/>
                </a:solidFill>
                <a:latin typeface="Calibri"/>
              </a:endParaRPr>
            </a:p>
          </p:txBody>
        </p:sp>
        <p:sp>
          <p:nvSpPr>
            <p:cNvPr id="78" name="77 Rectángulo"/>
            <p:cNvSpPr/>
            <p:nvPr/>
          </p:nvSpPr>
          <p:spPr>
            <a:xfrm>
              <a:off x="-2838896" y="3487485"/>
              <a:ext cx="935158" cy="601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804649"/>
              <a:r>
                <a:rPr lang="es-ES" sz="1200" cap="small" dirty="0" err="1">
                  <a:solidFill>
                    <a:prstClr val="black"/>
                  </a:solidFill>
                  <a:latin typeface="Calibri"/>
                </a:rPr>
                <a:t>procurement</a:t>
              </a:r>
              <a:r>
                <a:rPr lang="es-ES" sz="1200" cap="small" dirty="0">
                  <a:solidFill>
                    <a:prstClr val="black"/>
                  </a:solidFill>
                  <a:latin typeface="Calibri"/>
                </a:rPr>
                <a:t> </a:t>
              </a:r>
              <a:r>
                <a:rPr lang="es-ES" sz="1200" cap="small" dirty="0" err="1">
                  <a:solidFill>
                    <a:prstClr val="black"/>
                  </a:solidFill>
                  <a:latin typeface="Calibri"/>
                </a:rPr>
                <a:t>file</a:t>
              </a:r>
              <a:endParaRPr lang="es-ES" sz="1200" cap="small" dirty="0">
                <a:solidFill>
                  <a:prstClr val="black"/>
                </a:solidFill>
                <a:latin typeface="Calibri"/>
              </a:endParaRPr>
            </a:p>
          </p:txBody>
        </p:sp>
        <p:sp>
          <p:nvSpPr>
            <p:cNvPr id="76" name="75 CuadroTexto"/>
            <p:cNvSpPr txBox="1"/>
            <p:nvPr/>
          </p:nvSpPr>
          <p:spPr>
            <a:xfrm>
              <a:off x="-1133162" y="4151985"/>
              <a:ext cx="931144" cy="215444"/>
            </a:xfrm>
            <a:prstGeom prst="rect">
              <a:avLst/>
            </a:prstGeom>
            <a:noFill/>
          </p:spPr>
          <p:txBody>
            <a:bodyPr wrap="square" rtlCol="0">
              <a:spAutoFit/>
            </a:bodyPr>
            <a:lstStyle/>
            <a:p>
              <a:pPr algn="ctr" defTabSz="804649"/>
              <a:r>
                <a:rPr lang="es-ES" sz="800" spc="300" dirty="0">
                  <a:solidFill>
                    <a:srgbClr val="409B29"/>
                  </a:solidFill>
                  <a:latin typeface="Calibri"/>
                </a:rPr>
                <a:t>INPUTS</a:t>
              </a:r>
            </a:p>
          </p:txBody>
        </p:sp>
      </p:grpSp>
    </p:spTree>
    <p:extLst>
      <p:ext uri="{BB962C8B-B14F-4D97-AF65-F5344CB8AC3E}">
        <p14:creationId xmlns:p14="http://schemas.microsoft.com/office/powerpoint/2010/main" val="306385112"/>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anim calcmode="lin" valueType="num">
                                      <p:cBhvr>
                                        <p:cTn id="8" dur="1000" fill="hold"/>
                                        <p:tgtEl>
                                          <p:spTgt spid="83"/>
                                        </p:tgtEl>
                                        <p:attrNameLst>
                                          <p:attrName>ppt_x</p:attrName>
                                        </p:attrNameLst>
                                      </p:cBhvr>
                                      <p:tavLst>
                                        <p:tav tm="0">
                                          <p:val>
                                            <p:strVal val="#ppt_x"/>
                                          </p:val>
                                        </p:tav>
                                        <p:tav tm="100000">
                                          <p:val>
                                            <p:strVal val="#ppt_x"/>
                                          </p:val>
                                        </p:tav>
                                      </p:tavLst>
                                    </p:anim>
                                    <p:anim calcmode="lin" valueType="num">
                                      <p:cBhvr>
                                        <p:cTn id="9"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7"/>
          <p:cNvCxnSpPr/>
          <p:nvPr/>
        </p:nvCxnSpPr>
        <p:spPr>
          <a:xfrm>
            <a:off x="3493321" y="666514"/>
            <a:ext cx="59436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6"/>
          <p:cNvSpPr txBox="1"/>
          <p:nvPr/>
        </p:nvSpPr>
        <p:spPr>
          <a:xfrm>
            <a:off x="3493321" y="265999"/>
            <a:ext cx="7045774" cy="359073"/>
          </a:xfrm>
          <a:prstGeom prst="rect">
            <a:avLst/>
          </a:prstGeom>
          <a:noFill/>
        </p:spPr>
        <p:txBody>
          <a:bodyPr wrap="square" lIns="0" tIns="0" rIns="0" bIns="0" rtlCol="0">
            <a:spAutoFit/>
          </a:bodyPr>
          <a:lstStyle/>
          <a:p>
            <a:pPr defTabSz="804649">
              <a:lnSpc>
                <a:spcPts val="2817"/>
              </a:lnSpc>
            </a:pPr>
            <a:r>
              <a:rPr lang="en-US" sz="2400" spc="76" dirty="0">
                <a:solidFill>
                  <a:srgbClr val="409B29"/>
                </a:solidFill>
                <a:latin typeface="Lato Black" panose="020F0A02020204030203" pitchFamily="34" charset="0"/>
              </a:rPr>
              <a:t>PROCUREMENT </a:t>
            </a:r>
            <a:r>
              <a:rPr lang="en-US" sz="2400" spc="76" dirty="0">
                <a:solidFill>
                  <a:srgbClr val="5C5C5B"/>
                </a:solidFill>
                <a:latin typeface="Lato Black" panose="020F0A02020204030203" pitchFamily="34" charset="0"/>
              </a:rPr>
              <a:t>BARRIERS</a:t>
            </a:r>
          </a:p>
        </p:txBody>
      </p:sp>
      <p:sp>
        <p:nvSpPr>
          <p:cNvPr id="1025" name="Rectangle 1"/>
          <p:cNvSpPr>
            <a:spLocks noChangeArrowheads="1"/>
          </p:cNvSpPr>
          <p:nvPr/>
        </p:nvSpPr>
        <p:spPr bwMode="auto">
          <a:xfrm>
            <a:off x="1988857" y="6444734"/>
            <a:ext cx="8214300"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en-GB" b="1" dirty="0">
                <a:solidFill>
                  <a:srgbClr val="49992A"/>
                </a:solidFill>
                <a:latin typeface="Calibri" pitchFamily="34" charset="0"/>
                <a:ea typeface="Calibri" pitchFamily="34" charset="0"/>
                <a:cs typeface="Calibri" pitchFamily="34" charset="0"/>
              </a:rPr>
              <a:t>D1.</a:t>
            </a:r>
            <a:r>
              <a:rPr lang="en-GB" b="1" dirty="0">
                <a:solidFill>
                  <a:srgbClr val="49992A"/>
                </a:solidFill>
                <a:latin typeface="Calibri" pitchFamily="34" charset="0"/>
                <a:ea typeface="Calibri" pitchFamily="34" charset="0"/>
                <a:cs typeface="Times New Roman" pitchFamily="18" charset="0"/>
              </a:rPr>
              <a:t>9: Guidelines to tendering process specification </a:t>
            </a:r>
            <a:r>
              <a:rPr lang="en-GB" sz="1200" b="1" dirty="0">
                <a:solidFill>
                  <a:srgbClr val="49992A"/>
                </a:solidFill>
                <a:latin typeface="Calibri" pitchFamily="34" charset="0"/>
                <a:ea typeface="Calibri" pitchFamily="34" charset="0"/>
                <a:cs typeface="Times New Roman" pitchFamily="18" charset="0"/>
              </a:rPr>
              <a:t>(download the report in </a:t>
            </a:r>
            <a:r>
              <a:rPr lang="en-GB" sz="1200" b="1" dirty="0">
                <a:solidFill>
                  <a:srgbClr val="49992A"/>
                </a:solidFill>
                <a:latin typeface="Calibri" pitchFamily="34" charset="0"/>
                <a:ea typeface="Calibri" pitchFamily="34" charset="0"/>
                <a:cs typeface="Times New Roman" pitchFamily="18" charset="0"/>
                <a:hlinkClick r:id="rId3"/>
              </a:rPr>
              <a:t>www.urbangreenup.eu</a:t>
            </a:r>
            <a:r>
              <a:rPr lang="en-GB" sz="1200" b="1" dirty="0">
                <a:solidFill>
                  <a:srgbClr val="49992A"/>
                </a:solidFill>
                <a:latin typeface="Calibri" pitchFamily="34" charset="0"/>
                <a:ea typeface="Calibri" pitchFamily="34" charset="0"/>
                <a:cs typeface="Times New Roman" pitchFamily="18" charset="0"/>
              </a:rPr>
              <a:t>) </a:t>
            </a:r>
            <a:endParaRPr lang="en-GB" sz="1200" dirty="0">
              <a:solidFill>
                <a:prstClr val="black"/>
              </a:solidFill>
              <a:latin typeface="Arial" pitchFamily="34" charset="0"/>
              <a:cs typeface="Arial" pitchFamily="34" charset="0"/>
            </a:endParaRPr>
          </a:p>
        </p:txBody>
      </p:sp>
      <p:sp>
        <p:nvSpPr>
          <p:cNvPr id="19" name="CustomShape 1"/>
          <p:cNvSpPr/>
          <p:nvPr/>
        </p:nvSpPr>
        <p:spPr>
          <a:xfrm>
            <a:off x="3509224" y="757039"/>
            <a:ext cx="5799581" cy="395280"/>
          </a:xfrm>
          <a:prstGeom prst="rect">
            <a:avLst/>
          </a:prstGeom>
          <a:noFill/>
          <a:ln>
            <a:noFill/>
          </a:ln>
        </p:spPr>
        <p:style>
          <a:lnRef idx="0">
            <a:scrgbClr r="0" g="0" b="0"/>
          </a:lnRef>
          <a:fillRef idx="0">
            <a:scrgbClr r="0" g="0" b="0"/>
          </a:fillRef>
          <a:effectRef idx="0">
            <a:scrgbClr r="0" g="0" b="0"/>
          </a:effectRef>
          <a:fontRef idx="minor"/>
        </p:style>
        <p:txBody>
          <a:bodyPr wrap="none" lIns="0" tIns="45000" rIns="90000" bIns="45000"/>
          <a:lstStyle/>
          <a:p>
            <a:pPr defTabSz="804649"/>
            <a:r>
              <a:rPr lang="es-ES" sz="2000" spc="-1" dirty="0">
                <a:solidFill>
                  <a:srgbClr val="44546A"/>
                </a:solidFill>
                <a:latin typeface="Lato Black"/>
              </a:rPr>
              <a:t>BEST TIPS AND LESSONS LEARNT</a:t>
            </a:r>
          </a:p>
        </p:txBody>
      </p:sp>
      <p:sp>
        <p:nvSpPr>
          <p:cNvPr id="50" name="TextBox 3">
            <a:extLst>
              <a:ext uri="{FF2B5EF4-FFF2-40B4-BE49-F238E27FC236}">
                <a16:creationId xmlns:a16="http://schemas.microsoft.com/office/drawing/2014/main" id="{349CD917-6277-42BE-A554-63EAED3169FF}"/>
              </a:ext>
            </a:extLst>
          </p:cNvPr>
          <p:cNvSpPr txBox="1"/>
          <p:nvPr/>
        </p:nvSpPr>
        <p:spPr>
          <a:xfrm>
            <a:off x="3322674" y="1648605"/>
            <a:ext cx="7527852" cy="3708708"/>
          </a:xfrm>
          <a:prstGeom prst="rect">
            <a:avLst/>
          </a:prstGeom>
          <a:noFill/>
        </p:spPr>
        <p:txBody>
          <a:bodyPr wrap="square" lIns="0" tIns="0" rIns="0" bIns="0" rtlCol="0">
            <a:spAutoFit/>
          </a:bodyPr>
          <a:lstStyle/>
          <a:p>
            <a:pPr marL="374650" lvl="1" indent="-285750" defTabSz="804649">
              <a:spcAft>
                <a:spcPts val="600"/>
              </a:spcAft>
            </a:pPr>
            <a:r>
              <a:rPr lang="en-US" sz="1400" i="1" spc="-10" dirty="0">
                <a:solidFill>
                  <a:srgbClr val="44546A"/>
                </a:solidFill>
                <a:latin typeface="Lato"/>
              </a:rPr>
              <a:t>1.	Plan the implementation of NBS </a:t>
            </a:r>
            <a:r>
              <a:rPr lang="en-US" sz="1400" i="1" spc="-10" dirty="0">
                <a:solidFill>
                  <a:srgbClr val="C00000"/>
                </a:solidFill>
                <a:latin typeface="Lato"/>
              </a:rPr>
              <a:t>according to a schedule </a:t>
            </a:r>
            <a:r>
              <a:rPr lang="en-US" sz="1400" i="1" spc="-10" dirty="0">
                <a:solidFill>
                  <a:srgbClr val="44546A"/>
                </a:solidFill>
                <a:latin typeface="Lato"/>
              </a:rPr>
              <a:t>which has been adapted to match the duration of the procurement processes. </a:t>
            </a:r>
            <a:r>
              <a:rPr lang="en-US" sz="1400" i="1" spc="-10" dirty="0">
                <a:solidFill>
                  <a:srgbClr val="8B8B8B"/>
                </a:solidFill>
                <a:latin typeface="Lato"/>
              </a:rPr>
              <a:t>Administrative processes take more time than expected.</a:t>
            </a:r>
          </a:p>
          <a:p>
            <a:pPr marL="374650" lvl="1" indent="-285750" defTabSz="804649">
              <a:spcAft>
                <a:spcPts val="600"/>
              </a:spcAft>
            </a:pPr>
            <a:r>
              <a:rPr lang="en-US" sz="1400" i="1" spc="-10" dirty="0">
                <a:solidFill>
                  <a:srgbClr val="44546A"/>
                </a:solidFill>
                <a:latin typeface="Lato"/>
              </a:rPr>
              <a:t>2.	Carefully plan the </a:t>
            </a:r>
            <a:r>
              <a:rPr lang="en-US" sz="1400" i="1" spc="-10" dirty="0">
                <a:solidFill>
                  <a:srgbClr val="C00000"/>
                </a:solidFill>
                <a:latin typeface="Lato"/>
              </a:rPr>
              <a:t>annual financial elements </a:t>
            </a:r>
            <a:r>
              <a:rPr lang="en-US" sz="1400" i="1" spc="-10" dirty="0">
                <a:solidFill>
                  <a:srgbClr val="44546A"/>
                </a:solidFill>
                <a:latin typeface="Lato"/>
              </a:rPr>
              <a:t>for the implementation of NBS, to ensure budget execution within the same fiscal year or in a mid-term basis.</a:t>
            </a:r>
          </a:p>
          <a:p>
            <a:pPr marL="374650" lvl="1" indent="-285750" defTabSz="804649">
              <a:spcAft>
                <a:spcPts val="600"/>
              </a:spcAft>
            </a:pPr>
            <a:r>
              <a:rPr lang="en-US" sz="1400" i="1" spc="-10" dirty="0">
                <a:solidFill>
                  <a:srgbClr val="44546A"/>
                </a:solidFill>
                <a:latin typeface="Lato"/>
              </a:rPr>
              <a:t>3.	The </a:t>
            </a:r>
            <a:r>
              <a:rPr lang="en-US" sz="1400" i="1" spc="-10" dirty="0">
                <a:solidFill>
                  <a:srgbClr val="C00000"/>
                </a:solidFill>
                <a:latin typeface="Lato"/>
              </a:rPr>
              <a:t>technical project </a:t>
            </a:r>
            <a:r>
              <a:rPr lang="en-US" sz="1400" i="1" spc="-10" dirty="0">
                <a:solidFill>
                  <a:srgbClr val="44546A"/>
                </a:solidFill>
                <a:latin typeface="Lato"/>
              </a:rPr>
              <a:t>is one of the key documents in the whole process, affecting both tendering and execution.</a:t>
            </a:r>
          </a:p>
          <a:p>
            <a:pPr marL="374650" lvl="1" indent="-285750" defTabSz="804649">
              <a:spcAft>
                <a:spcPts val="600"/>
              </a:spcAft>
            </a:pPr>
            <a:r>
              <a:rPr lang="en-US" sz="1400" i="1" spc="-10" dirty="0">
                <a:solidFill>
                  <a:srgbClr val="44546A"/>
                </a:solidFill>
                <a:latin typeface="Lato"/>
              </a:rPr>
              <a:t>4.	You may need </a:t>
            </a:r>
            <a:r>
              <a:rPr lang="en-US" sz="1400" i="1" spc="-10" dirty="0">
                <a:solidFill>
                  <a:srgbClr val="C00000"/>
                </a:solidFill>
                <a:latin typeface="Lato"/>
              </a:rPr>
              <a:t>more than one tender </a:t>
            </a:r>
            <a:r>
              <a:rPr lang="en-US" sz="1400" i="1" spc="-10" dirty="0">
                <a:solidFill>
                  <a:srgbClr val="44546A"/>
                </a:solidFill>
                <a:latin typeface="Lato"/>
              </a:rPr>
              <a:t>for only one NBS implementation. </a:t>
            </a:r>
            <a:r>
              <a:rPr lang="en-US" sz="1400" i="1" spc="-10" dirty="0">
                <a:solidFill>
                  <a:srgbClr val="8B8B8B"/>
                </a:solidFill>
                <a:latin typeface="Lato"/>
              </a:rPr>
              <a:t>A tender may be required for the elaboration of the technical project and another tender for the construction/execution. </a:t>
            </a:r>
          </a:p>
          <a:p>
            <a:pPr marL="374650" lvl="1" indent="-285750" defTabSz="804649">
              <a:spcAft>
                <a:spcPts val="600"/>
              </a:spcAft>
            </a:pPr>
            <a:r>
              <a:rPr lang="en-US" sz="1400" i="1" spc="-10" dirty="0">
                <a:solidFill>
                  <a:srgbClr val="44546A"/>
                </a:solidFill>
                <a:latin typeface="Lato"/>
              </a:rPr>
              <a:t>5.	Rely on the </a:t>
            </a:r>
            <a:r>
              <a:rPr lang="en-US" sz="1400" i="1" spc="-10" dirty="0">
                <a:solidFill>
                  <a:srgbClr val="C00000"/>
                </a:solidFill>
                <a:latin typeface="Lato"/>
              </a:rPr>
              <a:t>support of experts </a:t>
            </a:r>
            <a:r>
              <a:rPr lang="en-US" sz="1400" i="1" spc="-10" dirty="0">
                <a:solidFill>
                  <a:srgbClr val="44546A"/>
                </a:solidFill>
                <a:latin typeface="Lato"/>
              </a:rPr>
              <a:t>in each discipline: technical, legal, procurement.</a:t>
            </a:r>
          </a:p>
          <a:p>
            <a:pPr marL="374650" lvl="1" indent="-285750" defTabSz="804649">
              <a:spcAft>
                <a:spcPts val="600"/>
              </a:spcAft>
            </a:pPr>
            <a:r>
              <a:rPr lang="en-US" sz="1400" i="1" spc="-10" dirty="0">
                <a:solidFill>
                  <a:srgbClr val="44546A"/>
                </a:solidFill>
                <a:latin typeface="Lato"/>
              </a:rPr>
              <a:t>6.	Create a </a:t>
            </a:r>
            <a:r>
              <a:rPr lang="en-US" sz="1400" i="1" spc="-10" dirty="0">
                <a:solidFill>
                  <a:srgbClr val="C00000"/>
                </a:solidFill>
                <a:latin typeface="Lato"/>
              </a:rPr>
              <a:t>multidisciplinary team </a:t>
            </a:r>
            <a:r>
              <a:rPr lang="en-US" sz="1400" i="1" spc="-10" dirty="0">
                <a:solidFill>
                  <a:srgbClr val="44546A"/>
                </a:solidFill>
                <a:latin typeface="Lato"/>
              </a:rPr>
              <a:t>in the Council.</a:t>
            </a:r>
          </a:p>
          <a:p>
            <a:pPr marL="374650" lvl="1" indent="-285750" defTabSz="804649">
              <a:spcAft>
                <a:spcPts val="600"/>
              </a:spcAft>
            </a:pPr>
            <a:r>
              <a:rPr lang="en-US" sz="1400" i="1" spc="-10" dirty="0">
                <a:solidFill>
                  <a:srgbClr val="44546A"/>
                </a:solidFill>
                <a:latin typeface="Lato"/>
              </a:rPr>
              <a:t>7.	</a:t>
            </a:r>
            <a:r>
              <a:rPr lang="en-US" sz="1400" i="1" spc="-10" dirty="0">
                <a:solidFill>
                  <a:srgbClr val="C00000"/>
                </a:solidFill>
                <a:latin typeface="Lato"/>
              </a:rPr>
              <a:t>Coordination</a:t>
            </a:r>
            <a:r>
              <a:rPr lang="en-US" sz="1400" i="1" spc="-10" dirty="0">
                <a:solidFill>
                  <a:srgbClr val="44546A"/>
                </a:solidFill>
                <a:latin typeface="Lato"/>
              </a:rPr>
              <a:t> among the Council departments with different responsibilities and priorities is not easy.</a:t>
            </a:r>
          </a:p>
          <a:p>
            <a:pPr marL="374650" lvl="1" indent="-285750" defTabSz="804649">
              <a:spcAft>
                <a:spcPts val="600"/>
              </a:spcAft>
            </a:pPr>
            <a:r>
              <a:rPr lang="en-US" sz="1400" i="1" spc="-10" dirty="0">
                <a:solidFill>
                  <a:srgbClr val="44546A"/>
                </a:solidFill>
                <a:latin typeface="Lato"/>
              </a:rPr>
              <a:t>8.	Make tenders </a:t>
            </a:r>
            <a:r>
              <a:rPr lang="en-US" sz="1400" i="1" spc="-10" dirty="0">
                <a:solidFill>
                  <a:srgbClr val="C00000"/>
                </a:solidFill>
                <a:latin typeface="Lato"/>
              </a:rPr>
              <a:t>easier for companies</a:t>
            </a:r>
            <a:r>
              <a:rPr lang="en-US" sz="1400" i="1" spc="-10" dirty="0">
                <a:solidFill>
                  <a:srgbClr val="44546A"/>
                </a:solidFill>
                <a:latin typeface="Lato"/>
              </a:rPr>
              <a:t>. Public tendering can discourage smaller organizations.</a:t>
            </a:r>
          </a:p>
          <a:p>
            <a:pPr marL="374650" lvl="1" indent="-285750" defTabSz="804649">
              <a:spcAft>
                <a:spcPts val="600"/>
              </a:spcAft>
            </a:pPr>
            <a:r>
              <a:rPr lang="en-US" sz="1400" i="1" spc="-10" dirty="0">
                <a:solidFill>
                  <a:srgbClr val="44546A"/>
                </a:solidFill>
                <a:latin typeface="Lato"/>
              </a:rPr>
              <a:t>9.	Tender </a:t>
            </a:r>
            <a:r>
              <a:rPr lang="en-US" sz="1400" i="1" spc="-10" dirty="0">
                <a:solidFill>
                  <a:srgbClr val="C00000"/>
                </a:solidFill>
                <a:latin typeface="Lato"/>
              </a:rPr>
              <a:t>scoring criteria </a:t>
            </a:r>
            <a:r>
              <a:rPr lang="en-US" sz="1400" i="1" spc="-10" dirty="0">
                <a:solidFill>
                  <a:srgbClr val="44546A"/>
                </a:solidFill>
                <a:latin typeface="Lato"/>
              </a:rPr>
              <a:t>must be clear, easy and preferably mathematically quantifiable.</a:t>
            </a:r>
          </a:p>
          <a:p>
            <a:pPr marL="431800" lvl="1" indent="-342900" defTabSz="804649">
              <a:spcAft>
                <a:spcPts val="600"/>
              </a:spcAft>
            </a:pPr>
            <a:r>
              <a:rPr lang="en-US" sz="1400" i="1" spc="-10" dirty="0">
                <a:solidFill>
                  <a:srgbClr val="44546A"/>
                </a:solidFill>
                <a:latin typeface="Lato"/>
              </a:rPr>
              <a:t>10.	Allow time and resources </a:t>
            </a:r>
            <a:r>
              <a:rPr lang="en-US" sz="1400" i="1" spc="-10" dirty="0">
                <a:solidFill>
                  <a:srgbClr val="5C5C5B"/>
                </a:solidFill>
                <a:latin typeface="Lato"/>
              </a:rPr>
              <a:t>(including financial resources) </a:t>
            </a:r>
            <a:r>
              <a:rPr lang="en-US" sz="1400" i="1" spc="-10" dirty="0">
                <a:solidFill>
                  <a:srgbClr val="44546A"/>
                </a:solidFill>
                <a:latin typeface="Lato"/>
              </a:rPr>
              <a:t>for the </a:t>
            </a:r>
            <a:r>
              <a:rPr lang="en-US" sz="1400" i="1" spc="-10" dirty="0">
                <a:solidFill>
                  <a:srgbClr val="C00000"/>
                </a:solidFill>
                <a:latin typeface="Lato"/>
              </a:rPr>
              <a:t>unexpected</a:t>
            </a:r>
            <a:r>
              <a:rPr lang="en-US" sz="1400" i="1" spc="-10" dirty="0">
                <a:solidFill>
                  <a:srgbClr val="44546A"/>
                </a:solidFill>
                <a:latin typeface="Lato"/>
              </a:rPr>
              <a:t>.</a:t>
            </a:r>
          </a:p>
        </p:txBody>
      </p:sp>
      <p:pic>
        <p:nvPicPr>
          <p:cNvPr id="51" name="50 Imagen" descr="ayuntamiento-valladolid-logo.jpg"/>
          <p:cNvPicPr>
            <a:picLocks noChangeAspect="1"/>
          </p:cNvPicPr>
          <p:nvPr/>
        </p:nvPicPr>
        <p:blipFill>
          <a:blip r:embed="rId4" cstate="screen"/>
          <a:srcRect/>
          <a:stretch>
            <a:fillRect/>
          </a:stretch>
        </p:blipFill>
        <p:spPr>
          <a:xfrm>
            <a:off x="10233700" y="42532"/>
            <a:ext cx="740874" cy="700464"/>
          </a:xfrm>
          <a:prstGeom prst="rect">
            <a:avLst/>
          </a:prstGeom>
        </p:spPr>
      </p:pic>
      <p:sp>
        <p:nvSpPr>
          <p:cNvPr id="52" name="51 Rectángulo"/>
          <p:cNvSpPr/>
          <p:nvPr/>
        </p:nvSpPr>
        <p:spPr>
          <a:xfrm>
            <a:off x="3428114" y="1105795"/>
            <a:ext cx="7273556" cy="338554"/>
          </a:xfrm>
          <a:prstGeom prst="rect">
            <a:avLst/>
          </a:prstGeom>
        </p:spPr>
        <p:txBody>
          <a:bodyPr wrap="square">
            <a:spAutoFit/>
          </a:bodyPr>
          <a:lstStyle/>
          <a:p>
            <a:pPr defTabSz="804649"/>
            <a:r>
              <a:rPr lang="en-GB" sz="1600" dirty="0">
                <a:solidFill>
                  <a:prstClr val="black"/>
                </a:solidFill>
                <a:latin typeface="Calibri"/>
              </a:rPr>
              <a:t>The following tips are based on the experience gathered by URBAN GreenUP cities.</a:t>
            </a:r>
            <a:endParaRPr lang="es-ES" sz="1584" dirty="0">
              <a:solidFill>
                <a:prstClr val="black"/>
              </a:solidFill>
              <a:latin typeface="Calibri"/>
            </a:endParaRPr>
          </a:p>
        </p:txBody>
      </p:sp>
    </p:spTree>
    <p:extLst>
      <p:ext uri="{BB962C8B-B14F-4D97-AF65-F5344CB8AC3E}">
        <p14:creationId xmlns:p14="http://schemas.microsoft.com/office/powerpoint/2010/main" val="460984244"/>
      </p:ext>
    </p:extLst>
  </p:cSld>
  <p:clrMapOvr>
    <a:masterClrMapping/>
  </p:clrMapOvr>
  <p:transition spd="slow" advClick="0">
    <p:cover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285020" y="2552991"/>
            <a:ext cx="5799581" cy="646331"/>
          </a:xfrm>
          <a:prstGeom prst="rect">
            <a:avLst/>
          </a:prstGeom>
          <a:noFill/>
        </p:spPr>
        <p:txBody>
          <a:bodyPr wrap="square" rtlCol="0">
            <a:spAutoFit/>
          </a:bodyPr>
          <a:lstStyle/>
          <a:p>
            <a:pPr defTabSz="804649"/>
            <a:r>
              <a:rPr lang="en-GB" sz="3600" b="1" dirty="0">
                <a:solidFill>
                  <a:prstClr val="black"/>
                </a:solidFill>
                <a:latin typeface="Calibri"/>
              </a:rPr>
              <a:t>LIVERPOOL</a:t>
            </a:r>
          </a:p>
        </p:txBody>
      </p:sp>
      <p:sp>
        <p:nvSpPr>
          <p:cNvPr id="5" name="Freeform 5"/>
          <p:cNvSpPr>
            <a:spLocks/>
          </p:cNvSpPr>
          <p:nvPr/>
        </p:nvSpPr>
        <p:spPr bwMode="auto">
          <a:xfrm>
            <a:off x="3142046" y="3424589"/>
            <a:ext cx="906998" cy="2012533"/>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bg1">
              <a:lumMod val="75000"/>
            </a:schemeClr>
          </a:solidFill>
          <a:ln>
            <a:noFill/>
          </a:ln>
        </p:spPr>
        <p:txBody>
          <a:bodyPr vert="horz" wrap="square" lIns="112651" tIns="56326" rIns="112651" bIns="56326" numCol="1" anchor="t" anchorCtr="0" compatLnSpc="1">
            <a:prstTxWarp prst="textNoShape">
              <a:avLst/>
            </a:prstTxWarp>
          </a:bodyPr>
          <a:lstStyle/>
          <a:p>
            <a:pPr defTabSz="804649"/>
            <a:endParaRPr lang="en-US" sz="2000" dirty="0">
              <a:solidFill>
                <a:prstClr val="black"/>
              </a:solidFill>
              <a:latin typeface="Calibri"/>
            </a:endParaRPr>
          </a:p>
        </p:txBody>
      </p:sp>
      <p:pic>
        <p:nvPicPr>
          <p:cNvPr id="6" name="Segnaposto immagine 5" descr="liverpool.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70769" y="3425442"/>
            <a:ext cx="2879442" cy="201083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pic>
      <p:pic>
        <p:nvPicPr>
          <p:cNvPr id="7" name="Immagine 29" descr="Logo_UrbanGreenUP_ORIZZONTALE_colori.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78934" y="3424588"/>
            <a:ext cx="3496556" cy="2280446"/>
          </a:xfrm>
          <a:prstGeom prst="rect">
            <a:avLst/>
          </a:prstGeom>
        </p:spPr>
      </p:pic>
      <p:sp>
        <p:nvSpPr>
          <p:cNvPr id="8" name="CustomShape 1"/>
          <p:cNvSpPr/>
          <p:nvPr/>
        </p:nvSpPr>
        <p:spPr>
          <a:xfrm>
            <a:off x="3954762" y="813062"/>
            <a:ext cx="5799581" cy="395280"/>
          </a:xfrm>
          <a:prstGeom prst="rect">
            <a:avLst/>
          </a:prstGeom>
          <a:noFill/>
          <a:ln>
            <a:noFill/>
          </a:ln>
        </p:spPr>
        <p:style>
          <a:lnRef idx="0">
            <a:scrgbClr r="0" g="0" b="0"/>
          </a:lnRef>
          <a:fillRef idx="0">
            <a:scrgbClr r="0" g="0" b="0"/>
          </a:fillRef>
          <a:effectRef idx="0">
            <a:scrgbClr r="0" g="0" b="0"/>
          </a:effectRef>
          <a:fontRef idx="minor"/>
        </p:style>
        <p:txBody>
          <a:bodyPr wrap="none" lIns="0" tIns="45000" rIns="90000" bIns="45000"/>
          <a:lstStyle/>
          <a:p>
            <a:pPr defTabSz="804649"/>
            <a:r>
              <a:rPr lang="en-GB" sz="2000" spc="-1" dirty="0">
                <a:solidFill>
                  <a:srgbClr val="44546A"/>
                </a:solidFill>
                <a:latin typeface="Lato Black"/>
              </a:rPr>
              <a:t>URBAN </a:t>
            </a:r>
            <a:r>
              <a:rPr lang="en-GB" sz="2000" spc="-1" dirty="0" err="1">
                <a:solidFill>
                  <a:srgbClr val="44546A"/>
                </a:solidFill>
                <a:latin typeface="Lato Black"/>
              </a:rPr>
              <a:t>GreenUP</a:t>
            </a:r>
            <a:r>
              <a:rPr lang="en-GB" sz="2000" spc="-1" dirty="0">
                <a:solidFill>
                  <a:srgbClr val="44546A"/>
                </a:solidFill>
                <a:latin typeface="Lato Black"/>
              </a:rPr>
              <a:t> –</a:t>
            </a:r>
          </a:p>
          <a:p>
            <a:pPr defTabSz="804649"/>
            <a:r>
              <a:rPr lang="en-GB" sz="2000" spc="-1" dirty="0">
                <a:solidFill>
                  <a:srgbClr val="44546A"/>
                </a:solidFill>
                <a:latin typeface="Lato Black"/>
              </a:rPr>
              <a:t>Barriers encountered and lessons learned</a:t>
            </a:r>
            <a:endParaRPr lang="es-ES" sz="2000" spc="-1" dirty="0">
              <a:solidFill>
                <a:srgbClr val="44546A"/>
              </a:solidFill>
              <a:latin typeface="Lato Black"/>
            </a:endParaRPr>
          </a:p>
        </p:txBody>
      </p:sp>
    </p:spTree>
    <p:extLst>
      <p:ext uri="{BB962C8B-B14F-4D97-AF65-F5344CB8AC3E}">
        <p14:creationId xmlns:p14="http://schemas.microsoft.com/office/powerpoint/2010/main" val="806807040"/>
      </p:ext>
    </p:extLst>
  </p:cSld>
  <p:clrMapOvr>
    <a:masterClrMapping/>
  </p:clrMapOvr>
  <p:transition spd="slow" advClick="0">
    <p:wipe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8734" y="142902"/>
            <a:ext cx="6282267" cy="523220"/>
          </a:xfrm>
          <a:prstGeom prst="rect">
            <a:avLst/>
          </a:prstGeom>
          <a:noFill/>
        </p:spPr>
        <p:txBody>
          <a:bodyPr wrap="square" rtlCol="0">
            <a:spAutoFit/>
          </a:bodyPr>
          <a:lstStyle/>
          <a:p>
            <a:pPr defTabSz="804649"/>
            <a:r>
              <a:rPr lang="en-GB" sz="2800" b="1" dirty="0">
                <a:solidFill>
                  <a:prstClr val="black"/>
                </a:solidFill>
                <a:latin typeface="Calibri"/>
              </a:rPr>
              <a:t>Consultation and Opposition to NBS</a:t>
            </a:r>
          </a:p>
        </p:txBody>
      </p:sp>
      <p:sp>
        <p:nvSpPr>
          <p:cNvPr id="3" name="TextBox 2"/>
          <p:cNvSpPr txBox="1"/>
          <p:nvPr/>
        </p:nvSpPr>
        <p:spPr>
          <a:xfrm>
            <a:off x="3343691" y="745966"/>
            <a:ext cx="7636933" cy="1754326"/>
          </a:xfrm>
          <a:prstGeom prst="rect">
            <a:avLst/>
          </a:prstGeom>
          <a:noFill/>
        </p:spPr>
        <p:txBody>
          <a:bodyPr wrap="square" rtlCol="0">
            <a:spAutoFit/>
          </a:bodyPr>
          <a:lstStyle/>
          <a:p>
            <a:pPr defTabSz="804649"/>
            <a:r>
              <a:rPr lang="en-GB" dirty="0">
                <a:solidFill>
                  <a:prstClr val="black"/>
                </a:solidFill>
                <a:latin typeface="Calibri"/>
              </a:rPr>
              <a:t>Not everyone wants an NBS near them. Many concerns exist including:</a:t>
            </a:r>
          </a:p>
          <a:p>
            <a:pPr marL="285750" indent="-285750" defTabSz="804649">
              <a:buFont typeface="Arial" panose="020B0604020202020204" pitchFamily="34" charset="0"/>
              <a:buChar char="•"/>
            </a:pPr>
            <a:r>
              <a:rPr lang="en-GB" dirty="0">
                <a:solidFill>
                  <a:prstClr val="black"/>
                </a:solidFill>
                <a:latin typeface="Calibri"/>
              </a:rPr>
              <a:t>Potential failure and aesthetics (</a:t>
            </a:r>
            <a:r>
              <a:rPr lang="en-GB" i="1" dirty="0">
                <a:solidFill>
                  <a:prstClr val="black"/>
                </a:solidFill>
                <a:latin typeface="Calibri"/>
              </a:rPr>
              <a:t>poor implementation</a:t>
            </a:r>
            <a:r>
              <a:rPr lang="en-GB" dirty="0">
                <a:solidFill>
                  <a:prstClr val="black"/>
                </a:solidFill>
                <a:latin typeface="Calibri"/>
              </a:rPr>
              <a:t>)</a:t>
            </a:r>
          </a:p>
          <a:p>
            <a:pPr marL="285750" indent="-285750" defTabSz="804649">
              <a:buFont typeface="Arial" panose="020B0604020202020204" pitchFamily="34" charset="0"/>
              <a:buChar char="•"/>
            </a:pPr>
            <a:r>
              <a:rPr lang="en-GB" dirty="0">
                <a:solidFill>
                  <a:prstClr val="black"/>
                </a:solidFill>
                <a:latin typeface="Calibri"/>
              </a:rPr>
              <a:t>Long term commitment to maintenance (</a:t>
            </a:r>
            <a:r>
              <a:rPr lang="en-GB" i="1" dirty="0">
                <a:solidFill>
                  <a:prstClr val="black"/>
                </a:solidFill>
                <a:latin typeface="Calibri"/>
              </a:rPr>
              <a:t>poor aftercare</a:t>
            </a:r>
            <a:r>
              <a:rPr lang="en-GB" dirty="0">
                <a:solidFill>
                  <a:prstClr val="black"/>
                </a:solidFill>
                <a:latin typeface="Calibri"/>
              </a:rPr>
              <a:t>)</a:t>
            </a:r>
          </a:p>
          <a:p>
            <a:pPr marL="285750" indent="-285750" defTabSz="804649">
              <a:buFont typeface="Arial" panose="020B0604020202020204" pitchFamily="34" charset="0"/>
              <a:buChar char="•"/>
            </a:pPr>
            <a:r>
              <a:rPr lang="en-GB" dirty="0">
                <a:solidFill>
                  <a:prstClr val="black"/>
                </a:solidFill>
                <a:latin typeface="Calibri"/>
              </a:rPr>
              <a:t>Change of land use/aesthetics (</a:t>
            </a:r>
            <a:r>
              <a:rPr lang="en-GB" i="1" dirty="0">
                <a:solidFill>
                  <a:prstClr val="black"/>
                </a:solidFill>
                <a:latin typeface="Calibri"/>
              </a:rPr>
              <a:t>pollinators can look ‘messy’ in the autumn</a:t>
            </a:r>
            <a:r>
              <a:rPr lang="en-GB" dirty="0">
                <a:solidFill>
                  <a:prstClr val="black"/>
                </a:solidFill>
                <a:latin typeface="Calibri"/>
              </a:rPr>
              <a:t>)</a:t>
            </a:r>
          </a:p>
          <a:p>
            <a:pPr marL="285750" indent="-285750" defTabSz="804649">
              <a:buFont typeface="Arial" panose="020B0604020202020204" pitchFamily="34" charset="0"/>
              <a:buChar char="•"/>
            </a:pPr>
            <a:r>
              <a:rPr lang="en-GB" dirty="0">
                <a:solidFill>
                  <a:prstClr val="black"/>
                </a:solidFill>
                <a:latin typeface="Calibri"/>
              </a:rPr>
              <a:t>Loss of facilities (</a:t>
            </a:r>
            <a:r>
              <a:rPr lang="en-GB" i="1" dirty="0">
                <a:solidFill>
                  <a:prstClr val="black"/>
                </a:solidFill>
                <a:latin typeface="Calibri"/>
              </a:rPr>
              <a:t>parking spaces</a:t>
            </a:r>
            <a:r>
              <a:rPr lang="en-GB" dirty="0">
                <a:solidFill>
                  <a:prstClr val="black"/>
                </a:solidFill>
                <a:latin typeface="Calibri"/>
              </a:rPr>
              <a:t>)</a:t>
            </a:r>
          </a:p>
          <a:p>
            <a:pPr marL="285750" indent="-285750" defTabSz="804649">
              <a:buFont typeface="Arial" panose="020B0604020202020204" pitchFamily="34" charset="0"/>
              <a:buChar char="•"/>
            </a:pPr>
            <a:r>
              <a:rPr lang="en-GB" dirty="0">
                <a:solidFill>
                  <a:prstClr val="black"/>
                </a:solidFill>
                <a:latin typeface="Calibri"/>
              </a:rPr>
              <a:t>Nuisance factor (</a:t>
            </a:r>
            <a:r>
              <a:rPr lang="en-GB" i="1" dirty="0">
                <a:solidFill>
                  <a:prstClr val="black"/>
                </a:solidFill>
                <a:latin typeface="Calibri"/>
              </a:rPr>
              <a:t>leaf fall, loss of view etc</a:t>
            </a:r>
            <a:r>
              <a:rPr lang="en-GB" dirty="0">
                <a:solidFill>
                  <a:prstClr val="black"/>
                </a:solidFill>
                <a:latin typeface="Calibri"/>
              </a:rPr>
              <a:t>.)</a:t>
            </a:r>
          </a:p>
        </p:txBody>
      </p:sp>
      <p:sp>
        <p:nvSpPr>
          <p:cNvPr id="4" name="TextBox 3"/>
          <p:cNvSpPr txBox="1"/>
          <p:nvPr/>
        </p:nvSpPr>
        <p:spPr>
          <a:xfrm>
            <a:off x="5498528" y="3219909"/>
            <a:ext cx="5042472" cy="1754326"/>
          </a:xfrm>
          <a:prstGeom prst="rect">
            <a:avLst/>
          </a:prstGeom>
          <a:noFill/>
        </p:spPr>
        <p:txBody>
          <a:bodyPr wrap="square" rtlCol="0">
            <a:spAutoFit/>
          </a:bodyPr>
          <a:lstStyle/>
          <a:p>
            <a:pPr defTabSz="804649"/>
            <a:r>
              <a:rPr lang="en-GB" dirty="0">
                <a:solidFill>
                  <a:prstClr val="black"/>
                </a:solidFill>
                <a:latin typeface="Calibri"/>
              </a:rPr>
              <a:t>In Liverpool there was some opposition about the saltwater floating ecosystem island.  </a:t>
            </a:r>
          </a:p>
          <a:p>
            <a:pPr marL="285750" indent="-285750" defTabSz="804649">
              <a:buFont typeface="Arial" panose="020B0604020202020204" pitchFamily="34" charset="0"/>
              <a:buChar char="•"/>
            </a:pPr>
            <a:r>
              <a:rPr lang="en-GB" dirty="0">
                <a:solidFill>
                  <a:prstClr val="black"/>
                </a:solidFill>
                <a:latin typeface="Calibri"/>
              </a:rPr>
              <a:t>Loss of open water space and  the start of potential planning ‘creep’</a:t>
            </a:r>
          </a:p>
          <a:p>
            <a:pPr marL="285750" indent="-285750" defTabSz="804649">
              <a:buFont typeface="Arial" panose="020B0604020202020204" pitchFamily="34" charset="0"/>
              <a:buChar char="•"/>
            </a:pPr>
            <a:r>
              <a:rPr lang="en-GB" dirty="0">
                <a:solidFill>
                  <a:prstClr val="black"/>
                </a:solidFill>
                <a:latin typeface="Calibri"/>
              </a:rPr>
              <a:t>Aesthetics and impact on other water users</a:t>
            </a:r>
          </a:p>
          <a:p>
            <a:pPr marL="285750" indent="-285750" defTabSz="804649">
              <a:buFont typeface="Arial" panose="020B0604020202020204" pitchFamily="34" charset="0"/>
              <a:buChar char="•"/>
            </a:pPr>
            <a:r>
              <a:rPr lang="en-GB" dirty="0">
                <a:solidFill>
                  <a:prstClr val="black"/>
                </a:solidFill>
                <a:latin typeface="Calibri"/>
              </a:rPr>
              <a:t>Attraction of antisocial behaviour.</a:t>
            </a:r>
          </a:p>
        </p:txBody>
      </p:sp>
      <p:sp>
        <p:nvSpPr>
          <p:cNvPr id="5" name="TextBox 4"/>
          <p:cNvSpPr txBox="1"/>
          <p:nvPr/>
        </p:nvSpPr>
        <p:spPr>
          <a:xfrm>
            <a:off x="2040924" y="5931243"/>
            <a:ext cx="9008077" cy="890115"/>
          </a:xfrm>
          <a:prstGeom prst="rect">
            <a:avLst/>
          </a:prstGeom>
          <a:noFill/>
        </p:spPr>
        <p:txBody>
          <a:bodyPr wrap="square" rtlCol="0">
            <a:spAutoFit/>
          </a:bodyPr>
          <a:lstStyle/>
          <a:p>
            <a:pPr defTabSz="804649"/>
            <a:r>
              <a:rPr lang="en-GB" dirty="0">
                <a:solidFill>
                  <a:prstClr val="black"/>
                </a:solidFill>
                <a:latin typeface="Calibri"/>
              </a:rPr>
              <a:t>None of these concerns materialised and the island has been the source of enquiry from Seattle, Romania, Australia and First American Indian tribes.</a:t>
            </a:r>
          </a:p>
          <a:p>
            <a:pPr defTabSz="804649"/>
            <a:endParaRPr lang="en-GB" sz="1584" dirty="0">
              <a:solidFill>
                <a:prstClr val="black"/>
              </a:solidFill>
              <a:latin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98686" y="2781301"/>
            <a:ext cx="3698490" cy="2773868"/>
          </a:xfrm>
          <a:prstGeom prst="rect">
            <a:avLst/>
          </a:prstGeom>
        </p:spPr>
      </p:pic>
    </p:spTree>
    <p:extLst>
      <p:ext uri="{BB962C8B-B14F-4D97-AF65-F5344CB8AC3E}">
        <p14:creationId xmlns:p14="http://schemas.microsoft.com/office/powerpoint/2010/main" val="2919078350"/>
      </p:ext>
    </p:extLst>
  </p:cSld>
  <p:clrMapOvr>
    <a:masterClrMapping/>
  </p:clrMapOvr>
  <p:transition spd="slow" advClick="0" advTm="1000">
    <p:push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85683" y="275953"/>
            <a:ext cx="6502400" cy="523220"/>
          </a:xfrm>
          <a:prstGeom prst="rect">
            <a:avLst/>
          </a:prstGeom>
          <a:noFill/>
        </p:spPr>
        <p:txBody>
          <a:bodyPr wrap="square" rtlCol="0">
            <a:spAutoFit/>
          </a:bodyPr>
          <a:lstStyle/>
          <a:p>
            <a:pPr defTabSz="804649"/>
            <a:r>
              <a:rPr lang="en-GB" sz="2800" b="1" dirty="0">
                <a:solidFill>
                  <a:prstClr val="black"/>
                </a:solidFill>
                <a:latin typeface="Calibri"/>
              </a:rPr>
              <a:t>Surveys (Environmental, Utilities, Others)</a:t>
            </a:r>
          </a:p>
        </p:txBody>
      </p:sp>
      <p:sp>
        <p:nvSpPr>
          <p:cNvPr id="3" name="TextBox 2"/>
          <p:cNvSpPr txBox="1"/>
          <p:nvPr/>
        </p:nvSpPr>
        <p:spPr>
          <a:xfrm>
            <a:off x="3249083" y="867738"/>
            <a:ext cx="7239000" cy="4247317"/>
          </a:xfrm>
          <a:prstGeom prst="rect">
            <a:avLst/>
          </a:prstGeom>
          <a:noFill/>
        </p:spPr>
        <p:txBody>
          <a:bodyPr wrap="square" rtlCol="0">
            <a:spAutoFit/>
          </a:bodyPr>
          <a:lstStyle/>
          <a:p>
            <a:pPr defTabSz="804649"/>
            <a:r>
              <a:rPr lang="en-GB" dirty="0">
                <a:solidFill>
                  <a:prstClr val="black"/>
                </a:solidFill>
                <a:latin typeface="Calibri"/>
              </a:rPr>
              <a:t>We expected to undertake:</a:t>
            </a:r>
          </a:p>
          <a:p>
            <a:pPr marL="285750" indent="-285750" defTabSz="804649">
              <a:buFont typeface="Arial" panose="020B0604020202020204" pitchFamily="34" charset="0"/>
              <a:buChar char="•"/>
            </a:pPr>
            <a:r>
              <a:rPr lang="en-GB" dirty="0">
                <a:solidFill>
                  <a:prstClr val="black"/>
                </a:solidFill>
                <a:latin typeface="Calibri"/>
              </a:rPr>
              <a:t>Underground utility surveys </a:t>
            </a:r>
          </a:p>
          <a:p>
            <a:pPr marL="285750" indent="-285750" defTabSz="804649">
              <a:buFont typeface="Arial" panose="020B0604020202020204" pitchFamily="34" charset="0"/>
              <a:buChar char="•"/>
            </a:pPr>
            <a:r>
              <a:rPr lang="en-GB" dirty="0">
                <a:solidFill>
                  <a:prstClr val="black"/>
                </a:solidFill>
                <a:latin typeface="Calibri"/>
              </a:rPr>
              <a:t>Vision splays at junctions</a:t>
            </a:r>
          </a:p>
          <a:p>
            <a:pPr marL="285750" indent="-285750" defTabSz="804649">
              <a:buFont typeface="Arial" panose="020B0604020202020204" pitchFamily="34" charset="0"/>
              <a:buChar char="•"/>
            </a:pPr>
            <a:r>
              <a:rPr lang="en-GB" dirty="0">
                <a:solidFill>
                  <a:prstClr val="black"/>
                </a:solidFill>
                <a:latin typeface="Calibri"/>
              </a:rPr>
              <a:t>General environmental surveys e.g. bats/voles/plants</a:t>
            </a:r>
          </a:p>
          <a:p>
            <a:pPr marL="285750" indent="-285750" defTabSz="804649">
              <a:buFont typeface="Arial" panose="020B0604020202020204" pitchFamily="34" charset="0"/>
              <a:buChar char="•"/>
            </a:pPr>
            <a:r>
              <a:rPr lang="en-GB" dirty="0">
                <a:solidFill>
                  <a:prstClr val="black"/>
                </a:solidFill>
                <a:latin typeface="Calibri"/>
              </a:rPr>
              <a:t>Tree surveys</a:t>
            </a:r>
          </a:p>
          <a:p>
            <a:pPr defTabSz="804649"/>
            <a:r>
              <a:rPr lang="en-GB" dirty="0">
                <a:solidFill>
                  <a:prstClr val="black"/>
                </a:solidFill>
                <a:latin typeface="Calibri"/>
              </a:rPr>
              <a:t> </a:t>
            </a:r>
          </a:p>
          <a:p>
            <a:pPr defTabSz="804649"/>
            <a:r>
              <a:rPr lang="en-GB" dirty="0">
                <a:solidFill>
                  <a:prstClr val="black"/>
                </a:solidFill>
                <a:latin typeface="Calibri"/>
              </a:rPr>
              <a:t>But we also required some specialist surveys :</a:t>
            </a:r>
          </a:p>
          <a:p>
            <a:pPr marL="285750" indent="-285750" defTabSz="804649">
              <a:buFont typeface="Arial" panose="020B0604020202020204" pitchFamily="34" charset="0"/>
              <a:buChar char="•"/>
            </a:pPr>
            <a:r>
              <a:rPr lang="en-GB" dirty="0">
                <a:solidFill>
                  <a:prstClr val="black"/>
                </a:solidFill>
                <a:latin typeface="Calibri"/>
              </a:rPr>
              <a:t>Topographical surveys (water retention ponds)</a:t>
            </a:r>
          </a:p>
          <a:p>
            <a:pPr marL="285750" indent="-285750" defTabSz="804649">
              <a:buFont typeface="Arial" panose="020B0604020202020204" pitchFamily="34" charset="0"/>
              <a:buChar char="•"/>
            </a:pPr>
            <a:r>
              <a:rPr lang="en-GB" dirty="0">
                <a:solidFill>
                  <a:prstClr val="black"/>
                </a:solidFill>
                <a:latin typeface="Calibri"/>
              </a:rPr>
              <a:t>Water DNA analysis and site surveys for newts (water retention ponds)</a:t>
            </a:r>
          </a:p>
          <a:p>
            <a:pPr marL="285750" indent="-285750" defTabSz="804649">
              <a:buFont typeface="Arial" panose="020B0604020202020204" pitchFamily="34" charset="0"/>
              <a:buChar char="•"/>
            </a:pPr>
            <a:r>
              <a:rPr lang="en-GB" dirty="0">
                <a:solidFill>
                  <a:prstClr val="black"/>
                </a:solidFill>
                <a:latin typeface="Calibri"/>
              </a:rPr>
              <a:t>3 stage Road Traffic Safety Audit (NBS adjacent to roads)</a:t>
            </a:r>
          </a:p>
          <a:p>
            <a:pPr marL="285750" indent="-285750" defTabSz="804649">
              <a:buFont typeface="Arial" panose="020B0604020202020204" pitchFamily="34" charset="0"/>
              <a:buChar char="•"/>
            </a:pPr>
            <a:r>
              <a:rPr lang="en-GB" dirty="0">
                <a:solidFill>
                  <a:prstClr val="black"/>
                </a:solidFill>
                <a:latin typeface="Calibri"/>
              </a:rPr>
              <a:t>Noise surveys for city centre construction (green wall construction)</a:t>
            </a:r>
          </a:p>
          <a:p>
            <a:pPr marL="285750" indent="-285750" defTabSz="804649">
              <a:buFont typeface="Arial" panose="020B0604020202020204" pitchFamily="34" charset="0"/>
              <a:buChar char="•"/>
            </a:pPr>
            <a:r>
              <a:rPr lang="en-GB" dirty="0">
                <a:solidFill>
                  <a:prstClr val="black"/>
                </a:solidFill>
                <a:latin typeface="Calibri"/>
              </a:rPr>
              <a:t>Stress testing surveys for lamp posts (smart pollinator pillars)</a:t>
            </a:r>
          </a:p>
          <a:p>
            <a:pPr marL="285750" indent="-285750" defTabSz="804649">
              <a:buFont typeface="Arial" panose="020B0604020202020204" pitchFamily="34" charset="0"/>
              <a:buChar char="•"/>
            </a:pPr>
            <a:r>
              <a:rPr lang="en-GB" dirty="0">
                <a:solidFill>
                  <a:prstClr val="black"/>
                </a:solidFill>
                <a:latin typeface="Calibri"/>
              </a:rPr>
              <a:t>Water outflow surveys and design (water retention ponds)</a:t>
            </a:r>
          </a:p>
          <a:p>
            <a:pPr marL="285750" indent="-285750" defTabSz="804649">
              <a:buFont typeface="Arial" panose="020B0604020202020204" pitchFamily="34" charset="0"/>
              <a:buChar char="•"/>
            </a:pPr>
            <a:r>
              <a:rPr lang="en-GB" dirty="0">
                <a:solidFill>
                  <a:prstClr val="black"/>
                </a:solidFill>
                <a:latin typeface="Calibri"/>
              </a:rPr>
              <a:t>Structural surveys (rain garden/planting in squares)</a:t>
            </a:r>
          </a:p>
          <a:p>
            <a:pPr marL="285750" indent="-285750" defTabSz="804649">
              <a:buFont typeface="Arial" panose="020B0604020202020204" pitchFamily="34" charset="0"/>
              <a:buChar char="•"/>
            </a:pPr>
            <a:r>
              <a:rPr lang="en-GB" dirty="0">
                <a:solidFill>
                  <a:prstClr val="black"/>
                </a:solidFill>
                <a:latin typeface="Calibri"/>
              </a:rPr>
              <a:t>Percolation surveys (trees, raingarden)</a:t>
            </a:r>
          </a:p>
        </p:txBody>
      </p:sp>
      <p:sp>
        <p:nvSpPr>
          <p:cNvPr id="4" name="TextBox 3"/>
          <p:cNvSpPr txBox="1"/>
          <p:nvPr/>
        </p:nvSpPr>
        <p:spPr>
          <a:xfrm>
            <a:off x="2259542" y="5115054"/>
            <a:ext cx="8468783" cy="1754326"/>
          </a:xfrm>
          <a:prstGeom prst="rect">
            <a:avLst/>
          </a:prstGeom>
          <a:noFill/>
        </p:spPr>
        <p:txBody>
          <a:bodyPr wrap="square" rtlCol="0">
            <a:spAutoFit/>
          </a:bodyPr>
          <a:lstStyle/>
          <a:p>
            <a:pPr algn="ctr" defTabSz="804649"/>
            <a:r>
              <a:rPr lang="en-GB" b="1" dirty="0">
                <a:solidFill>
                  <a:srgbClr val="2A916C"/>
                </a:solidFill>
                <a:latin typeface="Calibri"/>
              </a:rPr>
              <a:t>It is not always possible at the start  to identify all the surveys required</a:t>
            </a:r>
          </a:p>
          <a:p>
            <a:pPr algn="ctr" defTabSz="804649"/>
            <a:r>
              <a:rPr lang="en-GB" b="1" dirty="0">
                <a:solidFill>
                  <a:srgbClr val="2A916C"/>
                </a:solidFill>
                <a:latin typeface="Calibri"/>
              </a:rPr>
              <a:t>Existing desk top data is often inaccurate</a:t>
            </a:r>
          </a:p>
          <a:p>
            <a:pPr algn="ctr" defTabSz="804649"/>
            <a:r>
              <a:rPr lang="en-GB" b="1" dirty="0">
                <a:solidFill>
                  <a:srgbClr val="2A916C"/>
                </a:solidFill>
                <a:latin typeface="Calibri"/>
              </a:rPr>
              <a:t>Some environmental surveys e.g. newts are limited to a few weeks/year</a:t>
            </a:r>
          </a:p>
          <a:p>
            <a:pPr algn="ctr" defTabSz="804649"/>
            <a:r>
              <a:rPr lang="en-GB" b="1" dirty="0">
                <a:solidFill>
                  <a:srgbClr val="2A916C"/>
                </a:solidFill>
                <a:latin typeface="Calibri"/>
              </a:rPr>
              <a:t>Some surveys are not common or widely known (Road Traffic Safety Audit)</a:t>
            </a:r>
          </a:p>
          <a:p>
            <a:pPr algn="ctr" defTabSz="804649"/>
            <a:r>
              <a:rPr lang="en-GB" b="1" dirty="0">
                <a:solidFill>
                  <a:srgbClr val="2A916C"/>
                </a:solidFill>
                <a:latin typeface="Calibri"/>
              </a:rPr>
              <a:t>Surveys will both inform and delay project delivery</a:t>
            </a:r>
          </a:p>
          <a:p>
            <a:pPr marL="285750" indent="-285750" algn="ctr" defTabSz="804649">
              <a:buFont typeface="Arial" panose="020B0604020202020204" pitchFamily="34" charset="0"/>
              <a:buChar char="•"/>
            </a:pPr>
            <a:endParaRPr lang="en-GB" dirty="0">
              <a:solidFill>
                <a:srgbClr val="2A916C"/>
              </a:solidFill>
              <a:latin typeface="Calibri"/>
            </a:endParaRPr>
          </a:p>
        </p:txBody>
      </p:sp>
    </p:spTree>
    <p:extLst>
      <p:ext uri="{BB962C8B-B14F-4D97-AF65-F5344CB8AC3E}">
        <p14:creationId xmlns:p14="http://schemas.microsoft.com/office/powerpoint/2010/main" val="1799489479"/>
      </p:ext>
    </p:extLst>
  </p:cSld>
  <p:clrMapOvr>
    <a:masterClrMapping/>
  </p:clrMapOvr>
  <p:transition spd="slow" advClick="0" advTm="1000">
    <p:push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06334" y="262467"/>
            <a:ext cx="5977467" cy="523220"/>
          </a:xfrm>
          <a:prstGeom prst="rect">
            <a:avLst/>
          </a:prstGeom>
          <a:noFill/>
        </p:spPr>
        <p:txBody>
          <a:bodyPr wrap="square" rtlCol="0">
            <a:spAutoFit/>
          </a:bodyPr>
          <a:lstStyle/>
          <a:p>
            <a:pPr defTabSz="804649"/>
            <a:r>
              <a:rPr lang="en-GB" sz="2800" b="1" dirty="0">
                <a:solidFill>
                  <a:prstClr val="black"/>
                </a:solidFill>
                <a:latin typeface="Calibri"/>
              </a:rPr>
              <a:t>Approvals, Permissions and Licences</a:t>
            </a:r>
          </a:p>
        </p:txBody>
      </p:sp>
      <p:sp>
        <p:nvSpPr>
          <p:cNvPr id="3" name="TextBox 2"/>
          <p:cNvSpPr txBox="1"/>
          <p:nvPr/>
        </p:nvSpPr>
        <p:spPr>
          <a:xfrm>
            <a:off x="3124201" y="1022295"/>
            <a:ext cx="7599891" cy="5016758"/>
          </a:xfrm>
          <a:prstGeom prst="rect">
            <a:avLst/>
          </a:prstGeom>
          <a:noFill/>
        </p:spPr>
        <p:txBody>
          <a:bodyPr wrap="square" rtlCol="0">
            <a:spAutoFit/>
          </a:bodyPr>
          <a:lstStyle/>
          <a:p>
            <a:pPr defTabSz="804649"/>
            <a:r>
              <a:rPr lang="en-GB" sz="2000" b="1" dirty="0">
                <a:solidFill>
                  <a:prstClr val="black"/>
                </a:solidFill>
                <a:latin typeface="Calibri"/>
              </a:rPr>
              <a:t>Approvals </a:t>
            </a:r>
          </a:p>
          <a:p>
            <a:pPr defTabSz="804649"/>
            <a:r>
              <a:rPr lang="en-GB" sz="2000" dirty="0">
                <a:solidFill>
                  <a:prstClr val="black"/>
                </a:solidFill>
                <a:latin typeface="Calibri"/>
              </a:rPr>
              <a:t>Stakeholder approvals (third party, utility, community groups)</a:t>
            </a:r>
          </a:p>
          <a:p>
            <a:pPr defTabSz="804649"/>
            <a:r>
              <a:rPr lang="en-GB" sz="2000" dirty="0">
                <a:solidFill>
                  <a:prstClr val="black"/>
                </a:solidFill>
                <a:latin typeface="Calibri"/>
              </a:rPr>
              <a:t>Political (ward members, cabinet members)</a:t>
            </a:r>
          </a:p>
          <a:p>
            <a:pPr defTabSz="804649"/>
            <a:endParaRPr lang="en-GB" sz="2000" dirty="0">
              <a:solidFill>
                <a:prstClr val="black"/>
              </a:solidFill>
              <a:latin typeface="Calibri"/>
            </a:endParaRPr>
          </a:p>
          <a:p>
            <a:pPr defTabSz="804649"/>
            <a:r>
              <a:rPr lang="en-GB" sz="2000" b="1" dirty="0">
                <a:solidFill>
                  <a:prstClr val="black"/>
                </a:solidFill>
                <a:latin typeface="Calibri"/>
              </a:rPr>
              <a:t>Permissions</a:t>
            </a:r>
          </a:p>
          <a:p>
            <a:pPr defTabSz="804649"/>
            <a:r>
              <a:rPr lang="en-GB" sz="2000" dirty="0">
                <a:solidFill>
                  <a:prstClr val="black"/>
                </a:solidFill>
                <a:latin typeface="Calibri"/>
              </a:rPr>
              <a:t>City Council (financial, legal, senior managers, scrutiny committee, procurement, internal partner)s</a:t>
            </a:r>
          </a:p>
          <a:p>
            <a:pPr defTabSz="804649"/>
            <a:r>
              <a:rPr lang="en-GB" sz="2000" dirty="0">
                <a:solidFill>
                  <a:prstClr val="black"/>
                </a:solidFill>
                <a:latin typeface="Calibri"/>
              </a:rPr>
              <a:t>Planning permissions for both green walls and 2 of the art sculptures</a:t>
            </a:r>
          </a:p>
          <a:p>
            <a:pPr defTabSz="804649"/>
            <a:r>
              <a:rPr lang="en-GB" sz="2000" dirty="0">
                <a:solidFill>
                  <a:prstClr val="black"/>
                </a:solidFill>
                <a:latin typeface="Calibri"/>
              </a:rPr>
              <a:t>Landowner permissions</a:t>
            </a:r>
          </a:p>
          <a:p>
            <a:pPr defTabSz="804649"/>
            <a:r>
              <a:rPr lang="en-GB" sz="2000" dirty="0">
                <a:solidFill>
                  <a:prstClr val="black"/>
                </a:solidFill>
                <a:latin typeface="Calibri"/>
              </a:rPr>
              <a:t> </a:t>
            </a:r>
            <a:endParaRPr lang="en-GB" sz="2000" b="1" dirty="0">
              <a:solidFill>
                <a:prstClr val="black"/>
              </a:solidFill>
              <a:latin typeface="Calibri"/>
            </a:endParaRPr>
          </a:p>
          <a:p>
            <a:pPr defTabSz="804649"/>
            <a:r>
              <a:rPr lang="en-GB" sz="2000" b="1" dirty="0">
                <a:solidFill>
                  <a:prstClr val="black"/>
                </a:solidFill>
                <a:latin typeface="Calibri"/>
              </a:rPr>
              <a:t>Licences</a:t>
            </a:r>
          </a:p>
          <a:p>
            <a:pPr defTabSz="804649"/>
            <a:r>
              <a:rPr lang="en-GB" sz="2000" dirty="0">
                <a:solidFill>
                  <a:prstClr val="black"/>
                </a:solidFill>
                <a:latin typeface="Calibri"/>
              </a:rPr>
              <a:t>External NBS hosts licence agreements</a:t>
            </a:r>
          </a:p>
          <a:p>
            <a:pPr defTabSz="804649"/>
            <a:r>
              <a:rPr lang="en-GB" sz="2000" dirty="0">
                <a:solidFill>
                  <a:prstClr val="black"/>
                </a:solidFill>
                <a:latin typeface="Calibri"/>
              </a:rPr>
              <a:t>Highway licences (green wall)</a:t>
            </a:r>
          </a:p>
          <a:p>
            <a:pPr defTabSz="804649"/>
            <a:endParaRPr lang="en-GB" sz="2000" dirty="0">
              <a:solidFill>
                <a:prstClr val="black"/>
              </a:solidFill>
              <a:latin typeface="Calibri"/>
            </a:endParaRPr>
          </a:p>
          <a:p>
            <a:pPr defTabSz="804649"/>
            <a:r>
              <a:rPr lang="en-GB" sz="2000" b="1" dirty="0">
                <a:solidFill>
                  <a:prstClr val="black"/>
                </a:solidFill>
                <a:latin typeface="Calibri"/>
              </a:rPr>
              <a:t>Others</a:t>
            </a:r>
          </a:p>
          <a:p>
            <a:pPr defTabSz="804649"/>
            <a:r>
              <a:rPr lang="en-GB" sz="2000" dirty="0">
                <a:solidFill>
                  <a:prstClr val="black"/>
                </a:solidFill>
                <a:latin typeface="Calibri"/>
              </a:rPr>
              <a:t>Fire Regulations post Grenfell (green walls)</a:t>
            </a:r>
          </a:p>
        </p:txBody>
      </p:sp>
      <p:sp>
        <p:nvSpPr>
          <p:cNvPr id="4" name="TextBox 3"/>
          <p:cNvSpPr txBox="1"/>
          <p:nvPr/>
        </p:nvSpPr>
        <p:spPr>
          <a:xfrm>
            <a:off x="3124200" y="6275661"/>
            <a:ext cx="7315200" cy="707886"/>
          </a:xfrm>
          <a:prstGeom prst="rect">
            <a:avLst/>
          </a:prstGeom>
          <a:noFill/>
        </p:spPr>
        <p:txBody>
          <a:bodyPr wrap="square" rtlCol="0">
            <a:spAutoFit/>
          </a:bodyPr>
          <a:lstStyle/>
          <a:p>
            <a:pPr defTabSz="804649"/>
            <a:r>
              <a:rPr lang="en-GB" sz="2000" b="1" dirty="0">
                <a:solidFill>
                  <a:srgbClr val="2A916C"/>
                </a:solidFill>
                <a:latin typeface="Calibri"/>
              </a:rPr>
              <a:t>Every process is different and each has a its own timescale</a:t>
            </a:r>
          </a:p>
          <a:p>
            <a:pPr defTabSz="804649"/>
            <a:endParaRPr lang="en-GB" sz="2000" dirty="0">
              <a:solidFill>
                <a:srgbClr val="2A916C"/>
              </a:solidFill>
              <a:latin typeface="Calibri"/>
            </a:endParaRPr>
          </a:p>
        </p:txBody>
      </p:sp>
    </p:spTree>
    <p:extLst>
      <p:ext uri="{BB962C8B-B14F-4D97-AF65-F5344CB8AC3E}">
        <p14:creationId xmlns:p14="http://schemas.microsoft.com/office/powerpoint/2010/main" val="25700515"/>
      </p:ext>
    </p:extLst>
  </p:cSld>
  <p:clrMapOvr>
    <a:masterClrMapping/>
  </p:clrMapOvr>
  <p:transition spd="slow" advClick="0" advTm="1000">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9E38AE-550A-4510-BCE0-AD8A9C7A6FA7}"/>
              </a:ext>
            </a:extLst>
          </p:cNvPr>
          <p:cNvSpPr>
            <a:spLocks noGrp="1"/>
          </p:cNvSpPr>
          <p:nvPr>
            <p:ph type="ctrTitle" idx="4294967295"/>
          </p:nvPr>
        </p:nvSpPr>
        <p:spPr>
          <a:xfrm>
            <a:off x="2552343" y="132414"/>
            <a:ext cx="7054735" cy="639935"/>
          </a:xfrm>
          <a:prstGeom prst="rect">
            <a:avLst/>
          </a:prstGeom>
        </p:spPr>
        <p:txBody>
          <a:bodyPr>
            <a:normAutofit/>
          </a:bodyPr>
          <a:lstStyle/>
          <a:p>
            <a:pPr algn="ctr"/>
            <a:r>
              <a:rPr lang="en-GB" sz="2800" b="1" dirty="0">
                <a:solidFill>
                  <a:srgbClr val="77943E"/>
                </a:solidFill>
              </a:rPr>
              <a:t>Financing strategies: results</a:t>
            </a:r>
          </a:p>
        </p:txBody>
      </p:sp>
      <p:pic>
        <p:nvPicPr>
          <p:cNvPr id="15" name="Picture 14">
            <a:extLst>
              <a:ext uri="{FF2B5EF4-FFF2-40B4-BE49-F238E27FC236}">
                <a16:creationId xmlns:a16="http://schemas.microsoft.com/office/drawing/2014/main" id="{F11B683B-2A92-4A48-B142-280AD00FD6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8619" y="5944079"/>
            <a:ext cx="1378722" cy="753341"/>
          </a:xfrm>
          <a:prstGeom prst="rect">
            <a:avLst/>
          </a:prstGeom>
        </p:spPr>
      </p:pic>
      <p:cxnSp>
        <p:nvCxnSpPr>
          <p:cNvPr id="16" name="Straight Connector 15">
            <a:extLst>
              <a:ext uri="{FF2B5EF4-FFF2-40B4-BE49-F238E27FC236}">
                <a16:creationId xmlns:a16="http://schemas.microsoft.com/office/drawing/2014/main" id="{F719F197-A75A-4143-AD6E-40D87DDFE27C}"/>
              </a:ext>
            </a:extLst>
          </p:cNvPr>
          <p:cNvCxnSpPr>
            <a:cxnSpLocks/>
          </p:cNvCxnSpPr>
          <p:nvPr/>
        </p:nvCxnSpPr>
        <p:spPr>
          <a:xfrm flipV="1">
            <a:off x="410090" y="2277687"/>
            <a:ext cx="0" cy="4586267"/>
          </a:xfrm>
          <a:prstGeom prst="line">
            <a:avLst/>
          </a:prstGeom>
          <a:ln w="158750">
            <a:solidFill>
              <a:srgbClr val="77943E"/>
            </a:solidFill>
          </a:ln>
        </p:spPr>
        <p:style>
          <a:lnRef idx="1">
            <a:schemeClr val="accent1"/>
          </a:lnRef>
          <a:fillRef idx="0">
            <a:schemeClr val="accent1"/>
          </a:fillRef>
          <a:effectRef idx="0">
            <a:schemeClr val="accent1"/>
          </a:effectRef>
          <a:fontRef idx="minor">
            <a:schemeClr val="tx1"/>
          </a:fontRef>
        </p:style>
      </p:cxnSp>
      <p:graphicFrame>
        <p:nvGraphicFramePr>
          <p:cNvPr id="2" name="Diagramm 1"/>
          <p:cNvGraphicFramePr/>
          <p:nvPr/>
        </p:nvGraphicFramePr>
        <p:xfrm>
          <a:off x="1692651" y="914400"/>
          <a:ext cx="9272334" cy="52381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4" descr="Image result for fraunhofer">
            <a:extLst>
              <a:ext uri="{FF2B5EF4-FFF2-40B4-BE49-F238E27FC236}">
                <a16:creationId xmlns:a16="http://schemas.microsoft.com/office/drawing/2014/main" id="{D13B09DB-C439-4036-9FDC-3C809CB53D5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464320" y="6406794"/>
            <a:ext cx="1162539" cy="191417"/>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9">
            <a:extLst>
              <a:ext uri="{FF2B5EF4-FFF2-40B4-BE49-F238E27FC236}">
                <a16:creationId xmlns:a16="http://schemas.microsoft.com/office/drawing/2014/main" id="{567A5E07-08B7-4D08-ACD1-6E86C4A4D79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650743" y="6228263"/>
            <a:ext cx="605459" cy="605464"/>
          </a:xfrm>
          <a:prstGeom prst="rect">
            <a:avLst/>
          </a:prstGeom>
        </p:spPr>
      </p:pic>
    </p:spTree>
    <p:extLst>
      <p:ext uri="{BB962C8B-B14F-4D97-AF65-F5344CB8AC3E}">
        <p14:creationId xmlns:p14="http://schemas.microsoft.com/office/powerpoint/2010/main" val="2662313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E55970-F3E0-42AE-8526-9E8B8806ABDE}"/>
              </a:ext>
            </a:extLst>
          </p:cNvPr>
          <p:cNvSpPr>
            <a:spLocks noGrp="1"/>
          </p:cNvSpPr>
          <p:nvPr>
            <p:ph type="ctrTitle"/>
          </p:nvPr>
        </p:nvSpPr>
        <p:spPr>
          <a:xfrm>
            <a:off x="1524000" y="1600201"/>
            <a:ext cx="9144000" cy="1909762"/>
          </a:xfrm>
        </p:spPr>
        <p:txBody>
          <a:bodyPr/>
          <a:lstStyle/>
          <a:p>
            <a:r>
              <a:rPr lang="en-GB" dirty="0"/>
              <a:t>Lessons learned NBS and finances</a:t>
            </a:r>
          </a:p>
        </p:txBody>
      </p:sp>
      <p:sp>
        <p:nvSpPr>
          <p:cNvPr id="3" name="Ondertitel 2">
            <a:extLst>
              <a:ext uri="{FF2B5EF4-FFF2-40B4-BE49-F238E27FC236}">
                <a16:creationId xmlns:a16="http://schemas.microsoft.com/office/drawing/2014/main" id="{738F01E4-4826-4591-B113-30D4C47509F2}"/>
              </a:ext>
            </a:extLst>
          </p:cNvPr>
          <p:cNvSpPr>
            <a:spLocks noGrp="1"/>
          </p:cNvSpPr>
          <p:nvPr>
            <p:ph type="subTitle" idx="1"/>
          </p:nvPr>
        </p:nvSpPr>
        <p:spPr>
          <a:xfrm>
            <a:off x="1524000" y="4440024"/>
            <a:ext cx="9144000" cy="817775"/>
          </a:xfrm>
        </p:spPr>
        <p:txBody>
          <a:bodyPr>
            <a:normAutofit lnSpcReduction="10000"/>
          </a:bodyPr>
          <a:lstStyle/>
          <a:p>
            <a:r>
              <a:rPr lang="en-GB" dirty="0" err="1"/>
              <a:t>UNaLab</a:t>
            </a:r>
            <a:endParaRPr lang="en-GB" dirty="0"/>
          </a:p>
          <a:p>
            <a:r>
              <a:rPr lang="en-GB" dirty="0"/>
              <a:t>Eindhoven Luuk Postmes</a:t>
            </a:r>
          </a:p>
        </p:txBody>
      </p:sp>
      <p:pic>
        <p:nvPicPr>
          <p:cNvPr id="4" name="Picture 22">
            <a:extLst>
              <a:ext uri="{FF2B5EF4-FFF2-40B4-BE49-F238E27FC236}">
                <a16:creationId xmlns:a16="http://schemas.microsoft.com/office/drawing/2014/main" id="{17E13696-7ABE-478C-8B5F-3DE005D1FC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02291" y="4120465"/>
            <a:ext cx="2921130" cy="1596121"/>
          </a:xfrm>
          <a:prstGeom prst="rect">
            <a:avLst/>
          </a:prstGeom>
        </p:spPr>
      </p:pic>
      <p:pic>
        <p:nvPicPr>
          <p:cNvPr id="5" name="Picture 78">
            <a:extLst>
              <a:ext uri="{FF2B5EF4-FFF2-40B4-BE49-F238E27FC236}">
                <a16:creationId xmlns:a16="http://schemas.microsoft.com/office/drawing/2014/main" id="{0A8A31D3-0F7B-4DE9-BC52-F156D7BB3DF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999"/>
          <a:stretch/>
        </p:blipFill>
        <p:spPr>
          <a:xfrm>
            <a:off x="9102291" y="5735637"/>
            <a:ext cx="3089709" cy="930392"/>
          </a:xfrm>
          <a:prstGeom prst="rect">
            <a:avLst/>
          </a:prstGeom>
        </p:spPr>
      </p:pic>
    </p:spTree>
    <p:extLst>
      <p:ext uri="{BB962C8B-B14F-4D97-AF65-F5344CB8AC3E}">
        <p14:creationId xmlns:p14="http://schemas.microsoft.com/office/powerpoint/2010/main" val="22753887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AE09F-9D72-4979-A8BF-552AA59591FA}"/>
              </a:ext>
            </a:extLst>
          </p:cNvPr>
          <p:cNvSpPr>
            <a:spLocks noGrp="1"/>
          </p:cNvSpPr>
          <p:nvPr>
            <p:ph type="title"/>
          </p:nvPr>
        </p:nvSpPr>
        <p:spPr>
          <a:xfrm>
            <a:off x="838200" y="564910"/>
            <a:ext cx="10515600" cy="1325563"/>
          </a:xfrm>
        </p:spPr>
        <p:txBody>
          <a:bodyPr/>
          <a:lstStyle/>
          <a:p>
            <a:pPr algn="ctr"/>
            <a:r>
              <a:rPr lang="en-GB" dirty="0"/>
              <a:t>A few examples of the interaction of finances and (NBS) projects</a:t>
            </a:r>
          </a:p>
        </p:txBody>
      </p:sp>
      <p:sp>
        <p:nvSpPr>
          <p:cNvPr id="3" name="Tijdelijke aanduiding voor inhoud 2">
            <a:extLst>
              <a:ext uri="{FF2B5EF4-FFF2-40B4-BE49-F238E27FC236}">
                <a16:creationId xmlns:a16="http://schemas.microsoft.com/office/drawing/2014/main" id="{A8A4AB96-004F-4A9D-89BA-D18D382C308F}"/>
              </a:ext>
            </a:extLst>
          </p:cNvPr>
          <p:cNvSpPr>
            <a:spLocks noGrp="1"/>
          </p:cNvSpPr>
          <p:nvPr>
            <p:ph idx="1"/>
          </p:nvPr>
        </p:nvSpPr>
        <p:spPr>
          <a:xfrm>
            <a:off x="838200" y="2068672"/>
            <a:ext cx="10515600" cy="4351338"/>
          </a:xfrm>
        </p:spPr>
        <p:txBody>
          <a:bodyPr/>
          <a:lstStyle/>
          <a:p>
            <a:r>
              <a:rPr lang="en-GB" dirty="0"/>
              <a:t>Cost of maintenance for an extra layer :3</a:t>
            </a:r>
            <a:r>
              <a:rPr lang="en-GB" baseline="30000" dirty="0"/>
              <a:t>rd</a:t>
            </a:r>
            <a:r>
              <a:rPr lang="en-GB" dirty="0"/>
              <a:t> dimension like vertical green which introduces extra m</a:t>
            </a:r>
            <a:r>
              <a:rPr lang="en-GB" baseline="30000" dirty="0"/>
              <a:t>2 </a:t>
            </a:r>
            <a:r>
              <a:rPr lang="en-GB" dirty="0"/>
              <a:t>to maintain</a:t>
            </a:r>
          </a:p>
          <a:p>
            <a:r>
              <a:rPr lang="en-GB" dirty="0"/>
              <a:t>Investing in public space: </a:t>
            </a:r>
            <a:r>
              <a:rPr lang="en-GB" dirty="0" err="1"/>
              <a:t>Victoriapark</a:t>
            </a:r>
            <a:r>
              <a:rPr lang="en-GB" dirty="0"/>
              <a:t>, </a:t>
            </a:r>
            <a:r>
              <a:rPr lang="en-GB" dirty="0" err="1"/>
              <a:t>Clausplein</a:t>
            </a:r>
            <a:endParaRPr lang="en-GB" dirty="0"/>
          </a:p>
          <a:p>
            <a:r>
              <a:rPr lang="en-GB" dirty="0"/>
              <a:t>Investing in own terrain not being core business (mental health)</a:t>
            </a:r>
          </a:p>
          <a:p>
            <a:r>
              <a:rPr lang="en-GB" dirty="0"/>
              <a:t>Combining multiple projects with different financial sources causes delays</a:t>
            </a:r>
          </a:p>
          <a:p>
            <a:endParaRPr lang="en-GB" dirty="0"/>
          </a:p>
          <a:p>
            <a:pPr marL="0" indent="0">
              <a:buNone/>
            </a:pPr>
            <a:r>
              <a:rPr lang="en-GB" i="1" dirty="0"/>
              <a:t>Creating a more attractive and healthier environment: who is benefiting and who is paying?</a:t>
            </a:r>
          </a:p>
          <a:p>
            <a:endParaRPr lang="en-GB" dirty="0"/>
          </a:p>
        </p:txBody>
      </p:sp>
    </p:spTree>
    <p:extLst>
      <p:ext uri="{BB962C8B-B14F-4D97-AF65-F5344CB8AC3E}">
        <p14:creationId xmlns:p14="http://schemas.microsoft.com/office/powerpoint/2010/main" val="1684608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AE09F-9D72-4979-A8BF-552AA59591FA}"/>
              </a:ext>
            </a:extLst>
          </p:cNvPr>
          <p:cNvSpPr>
            <a:spLocks noGrp="1"/>
          </p:cNvSpPr>
          <p:nvPr>
            <p:ph type="title"/>
          </p:nvPr>
        </p:nvSpPr>
        <p:spPr>
          <a:xfrm>
            <a:off x="743932" y="5765079"/>
            <a:ext cx="10515600" cy="837106"/>
          </a:xfrm>
        </p:spPr>
        <p:txBody>
          <a:bodyPr>
            <a:normAutofit/>
          </a:bodyPr>
          <a:lstStyle/>
          <a:p>
            <a:pPr algn="ctr"/>
            <a:r>
              <a:rPr lang="en-GB" sz="2400" dirty="0"/>
              <a:t>Green facades and green above the streets as well as special construction are more expensive to maintain then (most) green on the surface</a:t>
            </a:r>
          </a:p>
        </p:txBody>
      </p:sp>
      <p:sp>
        <p:nvSpPr>
          <p:cNvPr id="3" name="Tijdelijke aanduiding voor inhoud 2">
            <a:extLst>
              <a:ext uri="{FF2B5EF4-FFF2-40B4-BE49-F238E27FC236}">
                <a16:creationId xmlns:a16="http://schemas.microsoft.com/office/drawing/2014/main" id="{A8A4AB96-004F-4A9D-89BA-D18D382C308F}"/>
              </a:ext>
            </a:extLst>
          </p:cNvPr>
          <p:cNvSpPr>
            <a:spLocks noGrp="1"/>
          </p:cNvSpPr>
          <p:nvPr>
            <p:ph idx="1"/>
          </p:nvPr>
        </p:nvSpPr>
        <p:spPr>
          <a:xfrm>
            <a:off x="838200" y="181951"/>
            <a:ext cx="10515600" cy="920985"/>
          </a:xfrm>
        </p:spPr>
        <p:txBody>
          <a:bodyPr/>
          <a:lstStyle/>
          <a:p>
            <a:r>
              <a:rPr lang="en-GB" dirty="0"/>
              <a:t>Cost of maintenance for an extra layer :3</a:t>
            </a:r>
            <a:r>
              <a:rPr lang="en-GB" baseline="30000" dirty="0"/>
              <a:t>rd</a:t>
            </a:r>
            <a:r>
              <a:rPr lang="en-GB" dirty="0"/>
              <a:t> dimension like vertical green which introduces extra m</a:t>
            </a:r>
            <a:r>
              <a:rPr lang="en-GB" baseline="30000" dirty="0"/>
              <a:t>2 </a:t>
            </a:r>
            <a:r>
              <a:rPr lang="en-GB" dirty="0"/>
              <a:t>to maintain</a:t>
            </a:r>
          </a:p>
          <a:p>
            <a:endParaRPr lang="en-GB" dirty="0"/>
          </a:p>
          <a:p>
            <a:endParaRPr lang="en-GB" dirty="0"/>
          </a:p>
        </p:txBody>
      </p:sp>
      <p:pic>
        <p:nvPicPr>
          <p:cNvPr id="5" name="Afbeelding 4">
            <a:extLst>
              <a:ext uri="{FF2B5EF4-FFF2-40B4-BE49-F238E27FC236}">
                <a16:creationId xmlns:a16="http://schemas.microsoft.com/office/drawing/2014/main" id="{BB11F04A-E377-4255-A81B-B7A19CADE40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876754" y="1894289"/>
            <a:ext cx="2109107" cy="3870790"/>
          </a:xfrm>
          <a:prstGeom prst="rect">
            <a:avLst/>
          </a:prstGeom>
        </p:spPr>
      </p:pic>
      <p:pic>
        <p:nvPicPr>
          <p:cNvPr id="7" name="Afbeelding 6">
            <a:extLst>
              <a:ext uri="{FF2B5EF4-FFF2-40B4-BE49-F238E27FC236}">
                <a16:creationId xmlns:a16="http://schemas.microsoft.com/office/drawing/2014/main" id="{8CBF6B53-5A6B-4E97-9AA7-9A30E7827C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47709" y="1131433"/>
            <a:ext cx="5860628" cy="3817855"/>
          </a:xfrm>
          <a:prstGeom prst="rect">
            <a:avLst/>
          </a:prstGeom>
        </p:spPr>
      </p:pic>
      <p:pic>
        <p:nvPicPr>
          <p:cNvPr id="11" name="Afbeelding 10">
            <a:extLst>
              <a:ext uri="{FF2B5EF4-FFF2-40B4-BE49-F238E27FC236}">
                <a16:creationId xmlns:a16="http://schemas.microsoft.com/office/drawing/2014/main" id="{8AC0867D-23A6-42CA-97BF-8830D9EAF523}"/>
              </a:ext>
            </a:extLst>
          </p:cNvPr>
          <p:cNvPicPr>
            <a:picLocks noChangeAspect="1"/>
          </p:cNvPicPr>
          <p:nvPr/>
        </p:nvPicPr>
        <p:blipFill>
          <a:blip r:embed="rId4"/>
          <a:stretch>
            <a:fillRect/>
          </a:stretch>
        </p:blipFill>
        <p:spPr>
          <a:xfrm>
            <a:off x="160866" y="1102935"/>
            <a:ext cx="3557707" cy="4633647"/>
          </a:xfrm>
          <a:prstGeom prst="rect">
            <a:avLst/>
          </a:prstGeom>
        </p:spPr>
      </p:pic>
    </p:spTree>
    <p:extLst>
      <p:ext uri="{BB962C8B-B14F-4D97-AF65-F5344CB8AC3E}">
        <p14:creationId xmlns:p14="http://schemas.microsoft.com/office/powerpoint/2010/main" val="3766897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AE09F-9D72-4979-A8BF-552AA59591FA}"/>
              </a:ext>
            </a:extLst>
          </p:cNvPr>
          <p:cNvSpPr>
            <a:spLocks noGrp="1"/>
          </p:cNvSpPr>
          <p:nvPr>
            <p:ph type="title"/>
          </p:nvPr>
        </p:nvSpPr>
        <p:spPr>
          <a:xfrm>
            <a:off x="808348" y="5430404"/>
            <a:ext cx="5402345" cy="1339879"/>
          </a:xfrm>
        </p:spPr>
        <p:txBody>
          <a:bodyPr>
            <a:noAutofit/>
          </a:bodyPr>
          <a:lstStyle/>
          <a:p>
            <a:r>
              <a:rPr lang="en-GB" sz="2400" dirty="0" err="1"/>
              <a:t>Victoriapark</a:t>
            </a:r>
            <a:r>
              <a:rPr lang="en-GB" sz="2400" dirty="0"/>
              <a:t>; private property, transformation from parking to park</a:t>
            </a:r>
            <a:br>
              <a:rPr lang="en-GB" sz="2400" dirty="0"/>
            </a:br>
            <a:r>
              <a:rPr lang="en-GB" sz="2400" dirty="0"/>
              <a:t>then transferred to municipality</a:t>
            </a:r>
          </a:p>
        </p:txBody>
      </p:sp>
      <p:sp>
        <p:nvSpPr>
          <p:cNvPr id="3" name="Tijdelijke aanduiding voor inhoud 2">
            <a:extLst>
              <a:ext uri="{FF2B5EF4-FFF2-40B4-BE49-F238E27FC236}">
                <a16:creationId xmlns:a16="http://schemas.microsoft.com/office/drawing/2014/main" id="{A8A4AB96-004F-4A9D-89BA-D18D382C308F}"/>
              </a:ext>
            </a:extLst>
          </p:cNvPr>
          <p:cNvSpPr>
            <a:spLocks noGrp="1"/>
          </p:cNvSpPr>
          <p:nvPr>
            <p:ph idx="1"/>
          </p:nvPr>
        </p:nvSpPr>
        <p:spPr>
          <a:xfrm>
            <a:off x="705145" y="242118"/>
            <a:ext cx="10515600" cy="4351338"/>
          </a:xfrm>
        </p:spPr>
        <p:txBody>
          <a:bodyPr/>
          <a:lstStyle/>
          <a:p>
            <a:r>
              <a:rPr lang="en-GB" dirty="0"/>
              <a:t>Investing in public space: </a:t>
            </a:r>
            <a:r>
              <a:rPr lang="en-GB" dirty="0" err="1"/>
              <a:t>Victoriapark</a:t>
            </a:r>
            <a:r>
              <a:rPr lang="en-GB" dirty="0"/>
              <a:t>, </a:t>
            </a:r>
            <a:r>
              <a:rPr lang="en-GB" dirty="0" err="1"/>
              <a:t>Clausplein</a:t>
            </a:r>
            <a:endParaRPr lang="en-GB" dirty="0"/>
          </a:p>
          <a:p>
            <a:endParaRPr lang="en-GB" dirty="0"/>
          </a:p>
          <a:p>
            <a:endParaRPr lang="en-GB" dirty="0"/>
          </a:p>
        </p:txBody>
      </p:sp>
      <p:pic>
        <p:nvPicPr>
          <p:cNvPr id="5" name="Afbeelding 4">
            <a:extLst>
              <a:ext uri="{FF2B5EF4-FFF2-40B4-BE49-F238E27FC236}">
                <a16:creationId xmlns:a16="http://schemas.microsoft.com/office/drawing/2014/main" id="{79D81A0B-5A02-4198-8F78-4AD3235EB018}"/>
              </a:ext>
            </a:extLst>
          </p:cNvPr>
          <p:cNvPicPr>
            <a:picLocks noChangeAspect="1"/>
          </p:cNvPicPr>
          <p:nvPr/>
        </p:nvPicPr>
        <p:blipFill>
          <a:blip r:embed="rId2"/>
          <a:stretch>
            <a:fillRect/>
          </a:stretch>
        </p:blipFill>
        <p:spPr>
          <a:xfrm>
            <a:off x="105168" y="877022"/>
            <a:ext cx="6105525" cy="4553382"/>
          </a:xfrm>
          <a:prstGeom prst="rect">
            <a:avLst/>
          </a:prstGeom>
        </p:spPr>
      </p:pic>
      <p:pic>
        <p:nvPicPr>
          <p:cNvPr id="7" name="Afbeelding 6">
            <a:extLst>
              <a:ext uri="{FF2B5EF4-FFF2-40B4-BE49-F238E27FC236}">
                <a16:creationId xmlns:a16="http://schemas.microsoft.com/office/drawing/2014/main" id="{A693BC7B-25D5-4BA0-886B-7CFEF8DA9E95}"/>
              </a:ext>
            </a:extLst>
          </p:cNvPr>
          <p:cNvPicPr>
            <a:picLocks noChangeAspect="1"/>
          </p:cNvPicPr>
          <p:nvPr/>
        </p:nvPicPr>
        <p:blipFill>
          <a:blip r:embed="rId3"/>
          <a:stretch>
            <a:fillRect/>
          </a:stretch>
        </p:blipFill>
        <p:spPr>
          <a:xfrm>
            <a:off x="6552284" y="877022"/>
            <a:ext cx="5268438" cy="3953321"/>
          </a:xfrm>
          <a:prstGeom prst="rect">
            <a:avLst/>
          </a:prstGeom>
        </p:spPr>
      </p:pic>
      <p:sp>
        <p:nvSpPr>
          <p:cNvPr id="8" name="Titel 1">
            <a:extLst>
              <a:ext uri="{FF2B5EF4-FFF2-40B4-BE49-F238E27FC236}">
                <a16:creationId xmlns:a16="http://schemas.microsoft.com/office/drawing/2014/main" id="{74CAA05C-E2DF-4B5F-BF98-6C6CBC33C069}"/>
              </a:ext>
            </a:extLst>
          </p:cNvPr>
          <p:cNvSpPr txBox="1">
            <a:spLocks/>
          </p:cNvSpPr>
          <p:nvPr/>
        </p:nvSpPr>
        <p:spPr>
          <a:xfrm>
            <a:off x="6913873" y="5021814"/>
            <a:ext cx="4964424" cy="16632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Calibri Light" panose="020F0302020204030204"/>
                <a:ea typeface="+mj-ea"/>
                <a:cs typeface="+mj-cs"/>
              </a:rPr>
              <a:t>Clausplein</a:t>
            </a:r>
            <a:r>
              <a:rPr kumimoji="0" lang="en-GB" sz="2400" b="0" i="0" u="none" strike="noStrike" kern="1200" cap="none" spc="0" normalizeH="0" baseline="0" noProof="0" dirty="0">
                <a:ln>
                  <a:noFill/>
                </a:ln>
                <a:solidFill>
                  <a:prstClr val="black"/>
                </a:solidFill>
                <a:effectLst/>
                <a:uLnTx/>
                <a:uFillTx/>
                <a:latin typeface="Calibri Light" panose="020F0302020204030204"/>
                <a:ea typeface="+mj-ea"/>
                <a:cs typeface="+mj-cs"/>
              </a:rPr>
              <a:t>; public space, transformation from a stony square towards a small park. Partly paid by the owner of the “Witte Dame”</a:t>
            </a:r>
          </a:p>
        </p:txBody>
      </p:sp>
    </p:spTree>
    <p:extLst>
      <p:ext uri="{BB962C8B-B14F-4D97-AF65-F5344CB8AC3E}">
        <p14:creationId xmlns:p14="http://schemas.microsoft.com/office/powerpoint/2010/main" val="1071836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AE09F-9D72-4979-A8BF-552AA59591FA}"/>
              </a:ext>
            </a:extLst>
          </p:cNvPr>
          <p:cNvSpPr>
            <a:spLocks noGrp="1"/>
          </p:cNvSpPr>
          <p:nvPr>
            <p:ph type="title"/>
          </p:nvPr>
        </p:nvSpPr>
        <p:spPr>
          <a:xfrm>
            <a:off x="762786" y="5841735"/>
            <a:ext cx="10515600" cy="478937"/>
          </a:xfrm>
        </p:spPr>
        <p:txBody>
          <a:bodyPr>
            <a:normAutofit/>
          </a:bodyPr>
          <a:lstStyle/>
          <a:p>
            <a:r>
              <a:rPr lang="en-GB" sz="2400" dirty="0"/>
              <a:t>Private property. Area is already green and looks nice. Still improved is possible</a:t>
            </a:r>
          </a:p>
        </p:txBody>
      </p:sp>
      <p:sp>
        <p:nvSpPr>
          <p:cNvPr id="3" name="Tijdelijke aanduiding voor inhoud 2">
            <a:extLst>
              <a:ext uri="{FF2B5EF4-FFF2-40B4-BE49-F238E27FC236}">
                <a16:creationId xmlns:a16="http://schemas.microsoft.com/office/drawing/2014/main" id="{A8A4AB96-004F-4A9D-89BA-D18D382C308F}"/>
              </a:ext>
            </a:extLst>
          </p:cNvPr>
          <p:cNvSpPr>
            <a:spLocks noGrp="1"/>
          </p:cNvSpPr>
          <p:nvPr>
            <p:ph idx="1"/>
          </p:nvPr>
        </p:nvSpPr>
        <p:spPr>
          <a:xfrm>
            <a:off x="838200" y="223491"/>
            <a:ext cx="10515600" cy="478937"/>
          </a:xfrm>
        </p:spPr>
        <p:txBody>
          <a:bodyPr/>
          <a:lstStyle/>
          <a:p>
            <a:r>
              <a:rPr lang="en-GB" dirty="0"/>
              <a:t>Investing in own terrain not being core business (mental health)</a:t>
            </a:r>
          </a:p>
          <a:p>
            <a:endParaRPr lang="en-GB" dirty="0"/>
          </a:p>
          <a:p>
            <a:endParaRPr lang="en-GB" dirty="0"/>
          </a:p>
        </p:txBody>
      </p:sp>
      <p:pic>
        <p:nvPicPr>
          <p:cNvPr id="5" name="Afbeelding 4">
            <a:extLst>
              <a:ext uri="{FF2B5EF4-FFF2-40B4-BE49-F238E27FC236}">
                <a16:creationId xmlns:a16="http://schemas.microsoft.com/office/drawing/2014/main" id="{A947CECD-819A-46EC-B941-0D6F041D572F}"/>
              </a:ext>
            </a:extLst>
          </p:cNvPr>
          <p:cNvPicPr>
            <a:picLocks noChangeAspect="1"/>
          </p:cNvPicPr>
          <p:nvPr/>
        </p:nvPicPr>
        <p:blipFill>
          <a:blip r:embed="rId2"/>
          <a:stretch>
            <a:fillRect/>
          </a:stretch>
        </p:blipFill>
        <p:spPr>
          <a:xfrm>
            <a:off x="838200" y="702428"/>
            <a:ext cx="9645162" cy="5002239"/>
          </a:xfrm>
          <a:prstGeom prst="rect">
            <a:avLst/>
          </a:prstGeom>
        </p:spPr>
      </p:pic>
    </p:spTree>
    <p:extLst>
      <p:ext uri="{BB962C8B-B14F-4D97-AF65-F5344CB8AC3E}">
        <p14:creationId xmlns:p14="http://schemas.microsoft.com/office/powerpoint/2010/main" val="25901995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AE09F-9D72-4979-A8BF-552AA59591FA}"/>
              </a:ext>
            </a:extLst>
          </p:cNvPr>
          <p:cNvSpPr>
            <a:spLocks noGrp="1"/>
          </p:cNvSpPr>
          <p:nvPr>
            <p:ph type="title"/>
          </p:nvPr>
        </p:nvSpPr>
        <p:spPr>
          <a:xfrm>
            <a:off x="607034" y="5940267"/>
            <a:ext cx="10834689" cy="718407"/>
          </a:xfrm>
        </p:spPr>
        <p:txBody>
          <a:bodyPr>
            <a:normAutofit fontScale="90000"/>
          </a:bodyPr>
          <a:lstStyle/>
          <a:p>
            <a:pPr algn="ctr"/>
            <a:r>
              <a:rPr lang="en-GB" sz="2400" dirty="0"/>
              <a:t>Daylighting stream on private property. Core business of the owner is mental health. Priority of transformation is low. External finances with deadline may push project forward</a:t>
            </a:r>
          </a:p>
        </p:txBody>
      </p:sp>
      <p:sp>
        <p:nvSpPr>
          <p:cNvPr id="3" name="Tijdelijke aanduiding voor inhoud 2">
            <a:extLst>
              <a:ext uri="{FF2B5EF4-FFF2-40B4-BE49-F238E27FC236}">
                <a16:creationId xmlns:a16="http://schemas.microsoft.com/office/drawing/2014/main" id="{A8A4AB96-004F-4A9D-89BA-D18D382C308F}"/>
              </a:ext>
            </a:extLst>
          </p:cNvPr>
          <p:cNvSpPr>
            <a:spLocks noGrp="1"/>
          </p:cNvSpPr>
          <p:nvPr>
            <p:ph idx="1"/>
          </p:nvPr>
        </p:nvSpPr>
        <p:spPr>
          <a:xfrm>
            <a:off x="926123" y="195966"/>
            <a:ext cx="10515600" cy="478937"/>
          </a:xfrm>
        </p:spPr>
        <p:txBody>
          <a:bodyPr/>
          <a:lstStyle/>
          <a:p>
            <a:r>
              <a:rPr lang="en-GB" dirty="0"/>
              <a:t>Investing in own terrain not being core business (mental health)</a:t>
            </a:r>
          </a:p>
          <a:p>
            <a:endParaRPr lang="en-GB" dirty="0"/>
          </a:p>
          <a:p>
            <a:endParaRPr lang="en-GB" dirty="0"/>
          </a:p>
        </p:txBody>
      </p:sp>
      <p:pic>
        <p:nvPicPr>
          <p:cNvPr id="6" name="Afbeelding 5">
            <a:extLst>
              <a:ext uri="{FF2B5EF4-FFF2-40B4-BE49-F238E27FC236}">
                <a16:creationId xmlns:a16="http://schemas.microsoft.com/office/drawing/2014/main" id="{7CC3E699-6F23-4C2A-9233-43DCD5041321}"/>
              </a:ext>
            </a:extLst>
          </p:cNvPr>
          <p:cNvPicPr>
            <a:picLocks noChangeAspect="1"/>
          </p:cNvPicPr>
          <p:nvPr/>
        </p:nvPicPr>
        <p:blipFill>
          <a:blip r:embed="rId2"/>
          <a:stretch>
            <a:fillRect/>
          </a:stretch>
        </p:blipFill>
        <p:spPr>
          <a:xfrm>
            <a:off x="-20319" y="581628"/>
            <a:ext cx="12192000" cy="5361999"/>
          </a:xfrm>
          <a:prstGeom prst="rect">
            <a:avLst/>
          </a:prstGeom>
        </p:spPr>
      </p:pic>
    </p:spTree>
    <p:extLst>
      <p:ext uri="{BB962C8B-B14F-4D97-AF65-F5344CB8AC3E}">
        <p14:creationId xmlns:p14="http://schemas.microsoft.com/office/powerpoint/2010/main" val="4118778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A3D5A71-0721-4795-BB89-E6BEF90FC77A}"/>
              </a:ext>
            </a:extLst>
          </p:cNvPr>
          <p:cNvPicPr>
            <a:picLocks noChangeAspect="1"/>
          </p:cNvPicPr>
          <p:nvPr/>
        </p:nvPicPr>
        <p:blipFill>
          <a:blip r:embed="rId2"/>
          <a:stretch>
            <a:fillRect/>
          </a:stretch>
        </p:blipFill>
        <p:spPr>
          <a:xfrm rot="2051910">
            <a:off x="1534451" y="290329"/>
            <a:ext cx="8197764" cy="6707262"/>
          </a:xfrm>
          <a:prstGeom prst="rect">
            <a:avLst/>
          </a:prstGeom>
        </p:spPr>
      </p:pic>
      <p:sp>
        <p:nvSpPr>
          <p:cNvPr id="3" name="Tijdelijke aanduiding voor inhoud 2">
            <a:extLst>
              <a:ext uri="{FF2B5EF4-FFF2-40B4-BE49-F238E27FC236}">
                <a16:creationId xmlns:a16="http://schemas.microsoft.com/office/drawing/2014/main" id="{A8A4AB96-004F-4A9D-89BA-D18D382C308F}"/>
              </a:ext>
            </a:extLst>
          </p:cNvPr>
          <p:cNvSpPr>
            <a:spLocks noGrp="1"/>
          </p:cNvSpPr>
          <p:nvPr>
            <p:ph idx="1"/>
          </p:nvPr>
        </p:nvSpPr>
        <p:spPr>
          <a:xfrm>
            <a:off x="358219" y="-197963"/>
            <a:ext cx="11670382" cy="952108"/>
          </a:xfrm>
          <a:solidFill>
            <a:schemeClr val="bg1"/>
          </a:solidFill>
        </p:spPr>
        <p:txBody>
          <a:bodyPr>
            <a:normAutofit lnSpcReduction="10000"/>
          </a:bodyPr>
          <a:lstStyle/>
          <a:p>
            <a:endParaRPr lang="en-GB" dirty="0"/>
          </a:p>
          <a:p>
            <a:r>
              <a:rPr lang="en-GB" dirty="0"/>
              <a:t>Combining multiple projects with different financial sources causes delays</a:t>
            </a:r>
          </a:p>
          <a:p>
            <a:endParaRPr lang="en-GB" dirty="0"/>
          </a:p>
          <a:p>
            <a:endParaRPr lang="en-GB" dirty="0"/>
          </a:p>
        </p:txBody>
      </p:sp>
      <p:sp>
        <p:nvSpPr>
          <p:cNvPr id="2" name="Titel 1">
            <a:extLst>
              <a:ext uri="{FF2B5EF4-FFF2-40B4-BE49-F238E27FC236}">
                <a16:creationId xmlns:a16="http://schemas.microsoft.com/office/drawing/2014/main" id="{23BAE09F-9D72-4979-A8BF-552AA59591FA}"/>
              </a:ext>
            </a:extLst>
          </p:cNvPr>
          <p:cNvSpPr>
            <a:spLocks noGrp="1"/>
          </p:cNvSpPr>
          <p:nvPr>
            <p:ph type="title"/>
          </p:nvPr>
        </p:nvSpPr>
        <p:spPr>
          <a:xfrm>
            <a:off x="433633" y="6268825"/>
            <a:ext cx="11887199" cy="589175"/>
          </a:xfrm>
          <a:solidFill>
            <a:schemeClr val="bg1"/>
          </a:solidFill>
        </p:spPr>
        <p:txBody>
          <a:bodyPr>
            <a:normAutofit/>
          </a:bodyPr>
          <a:lstStyle/>
          <a:p>
            <a:r>
              <a:rPr lang="en-GB" sz="2400" dirty="0"/>
              <a:t>Different projects with separate goals and funds are hard to combine if there is a deadline </a:t>
            </a:r>
          </a:p>
        </p:txBody>
      </p:sp>
      <p:sp>
        <p:nvSpPr>
          <p:cNvPr id="6" name="Tekstvak 5">
            <a:extLst>
              <a:ext uri="{FF2B5EF4-FFF2-40B4-BE49-F238E27FC236}">
                <a16:creationId xmlns:a16="http://schemas.microsoft.com/office/drawing/2014/main" id="{7B834579-42E2-490F-9C0C-1694ABE4D35A}"/>
              </a:ext>
            </a:extLst>
          </p:cNvPr>
          <p:cNvSpPr txBox="1"/>
          <p:nvPr/>
        </p:nvSpPr>
        <p:spPr>
          <a:xfrm>
            <a:off x="3158139" y="2451207"/>
            <a:ext cx="10527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City hall</a:t>
            </a:r>
          </a:p>
        </p:txBody>
      </p:sp>
    </p:spTree>
    <p:extLst>
      <p:ext uri="{BB962C8B-B14F-4D97-AF65-F5344CB8AC3E}">
        <p14:creationId xmlns:p14="http://schemas.microsoft.com/office/powerpoint/2010/main" val="1593871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6822" y="2063580"/>
            <a:ext cx="7201189" cy="3870000"/>
          </a:xfrm>
          <a:solidFill>
            <a:schemeClr val="accent1"/>
          </a:solidFill>
        </p:spPr>
        <p:txBody>
          <a:bodyPr anchor="t">
            <a:normAutofit fontScale="90000"/>
          </a:bodyPr>
          <a:lstStyle/>
          <a:p>
            <a:pPr indent="-180000">
              <a:spcAft>
                <a:spcPts val="600"/>
              </a:spcAft>
            </a:pPr>
            <a:r>
              <a:rPr lang="en-US" sz="2000" b="1" dirty="0" smtClean="0"/>
              <a:t>Key References</a:t>
            </a:r>
            <a:br>
              <a:rPr lang="en-US" sz="2000" b="1" dirty="0" smtClean="0"/>
            </a:br>
            <a:r>
              <a:rPr lang="en-GB" sz="1800" dirty="0" smtClean="0">
                <a:latin typeface="+mn-lt"/>
              </a:rPr>
              <a:t>Dumitru </a:t>
            </a:r>
            <a:r>
              <a:rPr lang="en-GB" sz="1800" dirty="0">
                <a:latin typeface="+mn-lt"/>
              </a:rPr>
              <a:t>&amp; Wendling, Eds. (2021</a:t>
            </a:r>
            <a:r>
              <a:rPr lang="en-GB" sz="1800" dirty="0" smtClean="0">
                <a:latin typeface="+mn-lt"/>
              </a:rPr>
              <a:t>). </a:t>
            </a:r>
            <a:r>
              <a:rPr lang="en-GB" sz="1800" i="1" u="sng" dirty="0" smtClean="0">
                <a:solidFill>
                  <a:srgbClr val="FFFF00"/>
                </a:solidFill>
                <a:latin typeface="+mn-lt"/>
                <a:hlinkClick r:id="rId3"/>
              </a:rPr>
              <a:t>Evaluating </a:t>
            </a:r>
            <a:r>
              <a:rPr lang="en-GB" sz="1800" i="1" u="sng" dirty="0">
                <a:solidFill>
                  <a:srgbClr val="FFFF00"/>
                </a:solidFill>
                <a:latin typeface="+mn-lt"/>
                <a:hlinkClick r:id="rId3"/>
              </a:rPr>
              <a:t>the impact of nature-based solutions: A handbook for </a:t>
            </a:r>
            <a:r>
              <a:rPr lang="en-GB" sz="1800" i="1" u="sng" dirty="0" smtClean="0">
                <a:solidFill>
                  <a:srgbClr val="FFFF00"/>
                </a:solidFill>
                <a:latin typeface="+mn-lt"/>
                <a:hlinkClick r:id="rId3"/>
              </a:rPr>
              <a:t>practitioners</a:t>
            </a:r>
            <a:r>
              <a:rPr lang="en-GB" sz="1800" i="1" u="sng" dirty="0" smtClean="0">
                <a:latin typeface="+mn-lt"/>
              </a:rPr>
              <a:t/>
            </a:r>
            <a:br>
              <a:rPr lang="en-GB" sz="1800" i="1" u="sng" dirty="0" smtClean="0">
                <a:latin typeface="+mn-lt"/>
              </a:rPr>
            </a:br>
            <a:r>
              <a:rPr lang="en-GB" sz="1800" dirty="0" smtClean="0">
                <a:latin typeface="+mn-lt"/>
              </a:rPr>
              <a:t>Dumitru &amp; Wendling, Eds. (2021). </a:t>
            </a:r>
            <a:r>
              <a:rPr lang="en-GB" sz="1800" i="1" u="sng" dirty="0">
                <a:latin typeface="+mn-lt"/>
                <a:hlinkClick r:id="rId4"/>
              </a:rPr>
              <a:t>Evaluating the impact of nature-based solutions: Appendix of </a:t>
            </a:r>
            <a:r>
              <a:rPr lang="en-GB" sz="1800" i="1" u="sng" dirty="0" smtClean="0">
                <a:latin typeface="+mn-lt"/>
                <a:hlinkClick r:id="rId4"/>
              </a:rPr>
              <a:t>methods</a:t>
            </a:r>
            <a:r>
              <a:rPr lang="en-GB" sz="1800" i="1" u="sng" dirty="0" smtClean="0">
                <a:latin typeface="+mn-lt"/>
              </a:rPr>
              <a:t/>
            </a:r>
            <a:br>
              <a:rPr lang="en-GB" sz="1800" i="1" u="sng" dirty="0" smtClean="0">
                <a:latin typeface="+mn-lt"/>
              </a:rPr>
            </a:br>
            <a:r>
              <a:rPr lang="en-GB" sz="1800" dirty="0" smtClean="0">
                <a:latin typeface="+mn-lt"/>
              </a:rPr>
              <a:t>EEA (2021). </a:t>
            </a:r>
            <a:r>
              <a:rPr lang="en-US" sz="1800" i="1" dirty="0">
                <a:latin typeface="+mn-lt"/>
                <a:hlinkClick r:id="rId5"/>
              </a:rPr>
              <a:t>Nature-based solutions in Europe</a:t>
            </a:r>
            <a:r>
              <a:rPr lang="en-US" sz="1800" i="1" dirty="0" smtClean="0">
                <a:latin typeface="+mn-lt"/>
                <a:hlinkClick r:id="rId5"/>
              </a:rPr>
              <a:t>: Policy</a:t>
            </a:r>
            <a:r>
              <a:rPr lang="en-US" sz="1800" i="1" dirty="0">
                <a:latin typeface="+mn-lt"/>
                <a:hlinkClick r:id="rId5"/>
              </a:rPr>
              <a:t>, knowledge and practice for climate </a:t>
            </a:r>
            <a:r>
              <a:rPr lang="en-US" sz="1800" i="1" dirty="0" smtClean="0">
                <a:latin typeface="+mn-lt"/>
                <a:hlinkClick r:id="rId5"/>
              </a:rPr>
              <a:t>change adaptation </a:t>
            </a:r>
            <a:r>
              <a:rPr lang="en-US" sz="1800" i="1" dirty="0">
                <a:latin typeface="+mn-lt"/>
                <a:hlinkClick r:id="rId5"/>
              </a:rPr>
              <a:t>and disaster risk </a:t>
            </a:r>
            <a:r>
              <a:rPr lang="en-US" sz="1800" i="1" dirty="0" smtClean="0">
                <a:latin typeface="+mn-lt"/>
                <a:hlinkClick r:id="rId5"/>
              </a:rPr>
              <a:t>reduction</a:t>
            </a:r>
            <a:r>
              <a:rPr lang="en-US" sz="1800" dirty="0" smtClean="0">
                <a:latin typeface="+mn-lt"/>
              </a:rPr>
              <a:t>. </a:t>
            </a:r>
            <a:r>
              <a:rPr lang="en-GB" sz="1800" i="1" u="sng" dirty="0" smtClean="0">
                <a:latin typeface="+mn-lt"/>
              </a:rPr>
              <a:t/>
            </a:r>
            <a:br>
              <a:rPr lang="en-GB" sz="1800" i="1" u="sng" dirty="0" smtClean="0">
                <a:latin typeface="+mn-lt"/>
              </a:rPr>
            </a:br>
            <a:r>
              <a:rPr lang="en-GB" sz="1800" dirty="0" err="1" smtClean="0">
                <a:latin typeface="+mn-lt"/>
              </a:rPr>
              <a:t>Mačiulytė</a:t>
            </a:r>
            <a:r>
              <a:rPr lang="en-GB" sz="1800" dirty="0">
                <a:latin typeface="+mn-lt"/>
              </a:rPr>
              <a:t>, E</a:t>
            </a:r>
            <a:r>
              <a:rPr lang="en-GB" sz="1800" dirty="0" smtClean="0">
                <a:latin typeface="+mn-lt"/>
              </a:rPr>
              <a:t>. &amp; </a:t>
            </a:r>
            <a:r>
              <a:rPr lang="en-GB" sz="1800" dirty="0" err="1">
                <a:latin typeface="+mn-lt"/>
              </a:rPr>
              <a:t>Durieux</a:t>
            </a:r>
            <a:r>
              <a:rPr lang="en-GB" sz="1800" dirty="0">
                <a:latin typeface="+mn-lt"/>
              </a:rPr>
              <a:t>, E. (2020</a:t>
            </a:r>
            <a:r>
              <a:rPr lang="en-GB" sz="1800" dirty="0" smtClean="0">
                <a:latin typeface="+mn-lt"/>
              </a:rPr>
              <a:t>). </a:t>
            </a:r>
            <a:r>
              <a:rPr lang="en-GB" sz="1800" i="1" u="sng" dirty="0">
                <a:latin typeface="+mn-lt"/>
                <a:hlinkClick r:id="rId6"/>
              </a:rPr>
              <a:t>Public procurement of nature-based solutions. Addressing barriers to the procurement of NBS: case studies and </a:t>
            </a:r>
            <a:r>
              <a:rPr lang="en-GB" sz="1800" i="1" u="sng" dirty="0" smtClean="0">
                <a:latin typeface="+mn-lt"/>
                <a:hlinkClick r:id="rId6"/>
              </a:rPr>
              <a:t>recommendations</a:t>
            </a:r>
            <a:r>
              <a:rPr lang="en-GB" sz="1800" i="1" u="sng" dirty="0" smtClean="0">
                <a:latin typeface="+mn-lt"/>
              </a:rPr>
              <a:t/>
            </a:r>
            <a:br>
              <a:rPr lang="en-GB" sz="1800" i="1" u="sng" dirty="0" smtClean="0">
                <a:latin typeface="+mn-lt"/>
              </a:rPr>
            </a:br>
            <a:r>
              <a:rPr lang="en-GB" sz="1800" dirty="0" smtClean="0">
                <a:latin typeface="+mn-lt"/>
              </a:rPr>
              <a:t>IEEP (2021). </a:t>
            </a:r>
            <a:r>
              <a:rPr lang="en-US" sz="1800" i="1" dirty="0" smtClean="0">
                <a:latin typeface="+mn-lt"/>
                <a:hlinkClick r:id="rId7"/>
              </a:rPr>
              <a:t>Nature-based </a:t>
            </a:r>
            <a:r>
              <a:rPr lang="en-US" sz="1800" i="1" dirty="0">
                <a:latin typeface="+mn-lt"/>
                <a:hlinkClick r:id="rId7"/>
              </a:rPr>
              <a:t>solutions and their socio-economic benefits for Europe’s </a:t>
            </a:r>
            <a:r>
              <a:rPr lang="en-US" sz="1800" i="1" dirty="0" smtClean="0">
                <a:latin typeface="+mn-lt"/>
                <a:hlinkClick r:id="rId7"/>
              </a:rPr>
              <a:t>recovery</a:t>
            </a:r>
            <a:r>
              <a:rPr lang="en-US" sz="1800" i="1" dirty="0" smtClean="0">
                <a:latin typeface="+mn-lt"/>
              </a:rPr>
              <a:t/>
            </a:r>
            <a:br>
              <a:rPr lang="en-US" sz="1800" i="1" dirty="0" smtClean="0">
                <a:latin typeface="+mn-lt"/>
              </a:rPr>
            </a:br>
            <a:r>
              <a:rPr lang="en-GB" sz="1800" dirty="0">
                <a:latin typeface="+mn-lt"/>
              </a:rPr>
              <a:t>Wild, T., Freitas, T., </a:t>
            </a:r>
            <a:r>
              <a:rPr lang="en-GB" sz="1800" dirty="0" err="1">
                <a:latin typeface="+mn-lt"/>
              </a:rPr>
              <a:t>Vandewoestijne</a:t>
            </a:r>
            <a:r>
              <a:rPr lang="en-GB" sz="1800" dirty="0">
                <a:latin typeface="+mn-lt"/>
              </a:rPr>
              <a:t>, S. (2020</a:t>
            </a:r>
            <a:r>
              <a:rPr lang="en-GB" sz="1800" dirty="0" smtClean="0">
                <a:latin typeface="+mn-lt"/>
              </a:rPr>
              <a:t>). </a:t>
            </a:r>
            <a:r>
              <a:rPr lang="en-GB" sz="1800" i="1" u="sng" dirty="0">
                <a:latin typeface="+mn-lt"/>
                <a:hlinkClick r:id="rId8"/>
              </a:rPr>
              <a:t>Nature-based Solutions: State of the Art in EU-funded </a:t>
            </a:r>
            <a:r>
              <a:rPr lang="en-GB" sz="1800" i="1" u="sng" dirty="0" smtClean="0">
                <a:latin typeface="+mn-lt"/>
                <a:hlinkClick r:id="rId8"/>
              </a:rPr>
              <a:t>projects</a:t>
            </a:r>
            <a:r>
              <a:rPr lang="en-GB" sz="1800" i="1" dirty="0" smtClean="0">
                <a:latin typeface="+mn-lt"/>
              </a:rPr>
              <a:t> + </a:t>
            </a:r>
            <a:r>
              <a:rPr lang="en-GB" sz="1800" dirty="0" smtClean="0">
                <a:latin typeface="+mn-lt"/>
              </a:rPr>
              <a:t>individual expert reports from the ‘Valorisation of </a:t>
            </a:r>
            <a:r>
              <a:rPr lang="en-GB" sz="1800" dirty="0" err="1" smtClean="0">
                <a:latin typeface="+mn-lt"/>
              </a:rPr>
              <a:t>NbS</a:t>
            </a:r>
            <a:r>
              <a:rPr lang="en-GB" sz="1800" dirty="0" smtClean="0">
                <a:latin typeface="+mn-lt"/>
              </a:rPr>
              <a:t> Projects Initiative’ </a:t>
            </a:r>
            <a:br>
              <a:rPr lang="en-GB" sz="1800" dirty="0" smtClean="0">
                <a:latin typeface="+mn-lt"/>
              </a:rPr>
            </a:br>
            <a:r>
              <a:rPr lang="en-US" sz="1600" dirty="0" smtClean="0"/>
              <a:t/>
            </a:r>
            <a:br>
              <a:rPr lang="en-US" sz="1600" dirty="0" smtClean="0"/>
            </a:br>
            <a:endParaRPr lang="en-US" sz="1600" dirty="0"/>
          </a:p>
        </p:txBody>
      </p:sp>
      <p:pic>
        <p:nvPicPr>
          <p:cNvPr id="9" name="Picture 8" descr="A close up of a flower&#10;&#10;Description automatically generated">
            <a:extLst>
              <a:ext uri="{FF2B5EF4-FFF2-40B4-BE49-F238E27FC236}">
                <a16:creationId xmlns:a16="http://schemas.microsoft.com/office/drawing/2014/main" id="{C682A982-0260-4D0E-B817-DC51B88053C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802484" y="206627"/>
            <a:ext cx="839390" cy="553998"/>
          </a:xfrm>
          <a:prstGeom prst="rect">
            <a:avLst/>
          </a:prstGeom>
        </p:spPr>
      </p:pic>
      <p:sp>
        <p:nvSpPr>
          <p:cNvPr id="10" name="Rectangle 9"/>
          <p:cNvSpPr/>
          <p:nvPr/>
        </p:nvSpPr>
        <p:spPr>
          <a:xfrm>
            <a:off x="7575258" y="206627"/>
            <a:ext cx="4432183" cy="553998"/>
          </a:xfrm>
          <a:prstGeom prst="rect">
            <a:avLst/>
          </a:prstGeom>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These projects have received funding from the European Union’s Horizon 2020 research and innovation programme under topic SCC-2-2016-2017: </a:t>
            </a:r>
            <a:r>
              <a:rPr kumimoji="0" lang="en-GB" sz="10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Smart Cities and Communities Nature based solutions</a:t>
            </a:r>
          </a:p>
        </p:txBody>
      </p:sp>
      <p:sp>
        <p:nvSpPr>
          <p:cNvPr id="21" name="TextBox 20"/>
          <p:cNvSpPr txBox="1"/>
          <p:nvPr/>
        </p:nvSpPr>
        <p:spPr>
          <a:xfrm>
            <a:off x="65306" y="1088937"/>
            <a:ext cx="3560590" cy="646331"/>
          </a:xfrm>
          <a:prstGeom prst="rect">
            <a:avLst/>
          </a:prstGeom>
          <a:noFill/>
        </p:spPr>
        <p:txBody>
          <a:bodyPr wrap="none" rtlCol="0">
            <a:spAutoFit/>
          </a:bodyPr>
          <a:lstStyle/>
          <a:p>
            <a:r>
              <a:rPr lang="fi-FI" sz="3600" dirty="0" smtClean="0">
                <a:latin typeface="+mj-lt"/>
              </a:rPr>
              <a:t>More </a:t>
            </a:r>
            <a:r>
              <a:rPr lang="fi-FI" sz="3600" dirty="0" err="1" smtClean="0">
                <a:latin typeface="+mj-lt"/>
              </a:rPr>
              <a:t>Information</a:t>
            </a:r>
            <a:endParaRPr lang="en-GB" sz="3600" dirty="0">
              <a:latin typeface="+mj-lt"/>
            </a:endParaRPr>
          </a:p>
        </p:txBody>
      </p:sp>
      <p:pic>
        <p:nvPicPr>
          <p:cNvPr id="12" name="Picture 1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7091" y="6051663"/>
            <a:ext cx="1309090" cy="720000"/>
          </a:xfrm>
          <a:prstGeom prst="rect">
            <a:avLst/>
          </a:prstGeom>
        </p:spPr>
      </p:pic>
      <p:pic>
        <p:nvPicPr>
          <p:cNvPr id="13" name="Immagine 29" descr="Logo_UrbanGreenUP_ORIZZONTALE_colori.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186976" y="5982157"/>
            <a:ext cx="1379950" cy="900000"/>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68799" y="6026949"/>
            <a:ext cx="1419770" cy="720000"/>
          </a:xfrm>
          <a:prstGeom prst="rect">
            <a:avLst/>
          </a:prstGeom>
        </p:spPr>
      </p:pic>
      <p:sp>
        <p:nvSpPr>
          <p:cNvPr id="15" name="TextBox 14"/>
          <p:cNvSpPr txBox="1"/>
          <p:nvPr/>
        </p:nvSpPr>
        <p:spPr>
          <a:xfrm>
            <a:off x="1399110" y="6119275"/>
            <a:ext cx="21481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smtClean="0">
                <a:ln>
                  <a:noFill/>
                </a:ln>
                <a:solidFill>
                  <a:srgbClr val="4D3E2F"/>
                </a:solidFill>
                <a:effectLst/>
                <a:uLnTx/>
                <a:uFillTx/>
                <a:latin typeface="Corbel" panose="020B0503020204020204"/>
                <a:ea typeface="+mn-ea"/>
                <a:cs typeface="+mn-cs"/>
                <a:hlinkClick r:id="rId13"/>
              </a:rPr>
              <a:t>www.unalab.eu</a:t>
            </a:r>
            <a:endParaRPr kumimoji="0" lang="fi-FI" sz="1600" b="0" i="0" u="none" strike="noStrike" kern="1200" cap="none" spc="0" normalizeH="0" baseline="0" noProof="0" dirty="0" smtClean="0">
              <a:ln>
                <a:noFill/>
              </a:ln>
              <a:solidFill>
                <a:srgbClr val="4D3E2F"/>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smtClean="0">
                <a:ln>
                  <a:noFill/>
                </a:ln>
                <a:solidFill>
                  <a:srgbClr val="4D3E2F"/>
                </a:solidFill>
                <a:effectLst/>
                <a:uLnTx/>
                <a:uFillTx/>
                <a:latin typeface="Corbel" panose="020B0503020204020204"/>
                <a:ea typeface="+mn-ea"/>
                <a:cs typeface="+mn-cs"/>
              </a:rPr>
              <a:t>        @</a:t>
            </a:r>
            <a:r>
              <a:rPr kumimoji="0" lang="fi-FI" sz="1600" b="0" i="0" u="none" strike="noStrike" kern="1200" cap="none" spc="0" normalizeH="0" baseline="0" noProof="0" dirty="0" err="1" smtClean="0">
                <a:ln>
                  <a:noFill/>
                </a:ln>
                <a:solidFill>
                  <a:srgbClr val="4D3E2F"/>
                </a:solidFill>
                <a:effectLst/>
                <a:uLnTx/>
                <a:uFillTx/>
                <a:latin typeface="Corbel" panose="020B0503020204020204"/>
                <a:ea typeface="+mn-ea"/>
                <a:cs typeface="+mn-cs"/>
              </a:rPr>
              <a:t>UNaLab_EU</a:t>
            </a:r>
            <a:endParaRPr kumimoji="0" lang="en-GB" sz="16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16" name="TextBox 15"/>
          <p:cNvSpPr txBox="1"/>
          <p:nvPr/>
        </p:nvSpPr>
        <p:spPr>
          <a:xfrm>
            <a:off x="9579217" y="6119275"/>
            <a:ext cx="25394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smtClean="0">
                <a:ln>
                  <a:noFill/>
                </a:ln>
                <a:solidFill>
                  <a:srgbClr val="4D3E2F"/>
                </a:solidFill>
                <a:effectLst/>
                <a:uLnTx/>
                <a:uFillTx/>
                <a:latin typeface="Corbel" panose="020B0503020204020204"/>
                <a:ea typeface="+mn-ea"/>
                <a:cs typeface="+mn-cs"/>
                <a:hlinkClick r:id="rId14"/>
              </a:rPr>
              <a:t>www.growgreenproject.eu/</a:t>
            </a:r>
            <a:endParaRPr kumimoji="0" lang="fi-FI" sz="1600" b="0" i="0" u="none" strike="noStrike" kern="1200" cap="none" spc="0" normalizeH="0" baseline="0" noProof="0" dirty="0" smtClean="0">
              <a:ln>
                <a:noFill/>
              </a:ln>
              <a:solidFill>
                <a:srgbClr val="4D3E2F"/>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smtClean="0">
                <a:ln>
                  <a:noFill/>
                </a:ln>
                <a:solidFill>
                  <a:srgbClr val="4D3E2F"/>
                </a:solidFill>
                <a:effectLst/>
                <a:uLnTx/>
                <a:uFillTx/>
                <a:latin typeface="Corbel" panose="020B0503020204020204"/>
                <a:ea typeface="+mn-ea"/>
                <a:cs typeface="+mn-cs"/>
              </a:rPr>
              <a:t>        @</a:t>
            </a:r>
            <a:r>
              <a:rPr kumimoji="0" lang="fi-FI" sz="1600" b="0" i="0" u="none" strike="noStrike" kern="1200" cap="none" spc="0" normalizeH="0" baseline="0" noProof="0" dirty="0" err="1" smtClean="0">
                <a:ln>
                  <a:noFill/>
                </a:ln>
                <a:solidFill>
                  <a:srgbClr val="4D3E2F"/>
                </a:solidFill>
                <a:effectLst/>
                <a:uLnTx/>
                <a:uFillTx/>
                <a:latin typeface="Corbel" panose="020B0503020204020204"/>
                <a:ea typeface="+mn-ea"/>
                <a:cs typeface="+mn-cs"/>
              </a:rPr>
              <a:t>GrowGreenCities</a:t>
            </a:r>
            <a:endParaRPr kumimoji="0" lang="en-GB" sz="16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17" name="TextBox 16"/>
          <p:cNvSpPr txBox="1"/>
          <p:nvPr/>
        </p:nvSpPr>
        <p:spPr>
          <a:xfrm>
            <a:off x="5444556" y="6116127"/>
            <a:ext cx="26036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smtClean="0">
                <a:ln>
                  <a:noFill/>
                </a:ln>
                <a:solidFill>
                  <a:srgbClr val="4D3E2F"/>
                </a:solidFill>
                <a:effectLst/>
                <a:uLnTx/>
                <a:uFillTx/>
                <a:latin typeface="Corbel" panose="020B0503020204020204"/>
                <a:ea typeface="+mn-ea"/>
                <a:cs typeface="+mn-cs"/>
                <a:hlinkClick r:id="rId15"/>
              </a:rPr>
              <a:t>www.urbangreenup.eu</a:t>
            </a:r>
            <a:r>
              <a:rPr kumimoji="0" lang="fi-FI" sz="1600" b="0" i="0" u="none" strike="noStrike" kern="1200" cap="none" spc="0" normalizeH="0" baseline="0" noProof="0" dirty="0" smtClean="0">
                <a:ln>
                  <a:noFill/>
                </a:ln>
                <a:solidFill>
                  <a:srgbClr val="4D3E2F"/>
                </a:solidFill>
                <a:effectLst/>
                <a:uLnTx/>
                <a:uFillTx/>
                <a:latin typeface="Corbel" panose="020B0503020204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smtClean="0">
                <a:ln>
                  <a:noFill/>
                </a:ln>
                <a:solidFill>
                  <a:srgbClr val="4D3E2F"/>
                </a:solidFill>
                <a:effectLst/>
                <a:uLnTx/>
                <a:uFillTx/>
                <a:latin typeface="Corbel" panose="020B0503020204020204"/>
                <a:ea typeface="+mn-ea"/>
                <a:cs typeface="+mn-cs"/>
              </a:rPr>
              <a:t>        @</a:t>
            </a:r>
            <a:r>
              <a:rPr kumimoji="0" lang="fi-FI" sz="1600" b="0" i="0" u="none" strike="noStrike" kern="1200" cap="none" spc="0" normalizeH="0" baseline="0" noProof="0" dirty="0" err="1" smtClean="0">
                <a:ln>
                  <a:noFill/>
                </a:ln>
                <a:solidFill>
                  <a:srgbClr val="4D3E2F"/>
                </a:solidFill>
                <a:effectLst/>
                <a:uLnTx/>
                <a:uFillTx/>
                <a:latin typeface="Corbel" panose="020B0503020204020204"/>
                <a:ea typeface="+mn-ea"/>
                <a:cs typeface="+mn-cs"/>
              </a:rPr>
              <a:t>urbangreenUP</a:t>
            </a:r>
            <a:endParaRPr kumimoji="0" lang="en-GB" sz="16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88230" y="6397936"/>
            <a:ext cx="288000" cy="288000"/>
          </a:xfrm>
          <a:prstGeom prst="rect">
            <a:avLst/>
          </a:prstGeom>
        </p:spPr>
      </p:pic>
      <p:pic>
        <p:nvPicPr>
          <p:cNvPr id="23" name="Picture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27914" y="6401476"/>
            <a:ext cx="288000" cy="288000"/>
          </a:xfrm>
          <a:prstGeom prst="rect">
            <a:avLst/>
          </a:prstGeom>
        </p:spPr>
      </p:pic>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47349" y="6415424"/>
            <a:ext cx="288000" cy="288000"/>
          </a:xfrm>
          <a:prstGeom prst="rect">
            <a:avLst/>
          </a:prstGeom>
        </p:spPr>
      </p:pic>
    </p:spTree>
    <p:extLst>
      <p:ext uri="{BB962C8B-B14F-4D97-AF65-F5344CB8AC3E}">
        <p14:creationId xmlns:p14="http://schemas.microsoft.com/office/powerpoint/2010/main" val="299623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Questions &amp; Discussion</a:t>
            </a:r>
          </a:p>
        </p:txBody>
      </p:sp>
      <p:pic>
        <p:nvPicPr>
          <p:cNvPr id="9" name="Picture 8" descr="A close up of a flower&#10;&#10;Description automatically generated">
            <a:extLst>
              <a:ext uri="{FF2B5EF4-FFF2-40B4-BE49-F238E27FC236}">
                <a16:creationId xmlns:a16="http://schemas.microsoft.com/office/drawing/2014/main" id="{C682A982-0260-4D0E-B817-DC51B88053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02484" y="206627"/>
            <a:ext cx="839390" cy="553998"/>
          </a:xfrm>
          <a:prstGeom prst="rect">
            <a:avLst/>
          </a:prstGeom>
        </p:spPr>
      </p:pic>
      <p:sp>
        <p:nvSpPr>
          <p:cNvPr id="10" name="Rectangle 9"/>
          <p:cNvSpPr/>
          <p:nvPr/>
        </p:nvSpPr>
        <p:spPr>
          <a:xfrm>
            <a:off x="7575258" y="206627"/>
            <a:ext cx="4432183" cy="553998"/>
          </a:xfrm>
          <a:prstGeom prst="rect">
            <a:avLst/>
          </a:prstGeom>
        </p:spPr>
        <p:txBody>
          <a:bodyPr wrap="square">
            <a:spAutoFit/>
          </a:bodyPr>
          <a:lstStyle/>
          <a:p>
            <a:pPr lvl="0" algn="ctr" defTabSz="457200" eaLnBrk="0" fontAlgn="base" hangingPunct="0">
              <a:spcBef>
                <a:spcPct val="0"/>
              </a:spcBef>
              <a:spcAft>
                <a:spcPct val="0"/>
              </a:spcAft>
              <a:defRPr/>
            </a:pPr>
            <a:r>
              <a:rPr lang="en-GB" sz="1000" dirty="0">
                <a:solidFill>
                  <a:prstClr val="black"/>
                </a:solidFill>
                <a:latin typeface="Arial Narrow" panose="020B0606020202030204" pitchFamily="34" charset="0"/>
              </a:rPr>
              <a:t>These projects have received funding from the European Union’s Horizon 2020 research and innovation programme under topic SCC-2-2016-2017: </a:t>
            </a:r>
            <a:r>
              <a:rPr lang="en-GB" sz="1000" i="1" dirty="0">
                <a:solidFill>
                  <a:prstClr val="black"/>
                </a:solidFill>
                <a:latin typeface="Arial Narrow" panose="020B0606020202030204" pitchFamily="34" charset="0"/>
              </a:rPr>
              <a:t>Smart Cities and Communities Nature based solutions</a:t>
            </a:r>
          </a:p>
        </p:txBody>
      </p:sp>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306" y="6051663"/>
            <a:ext cx="1309090" cy="720000"/>
          </a:xfrm>
          <a:prstGeom prst="rect">
            <a:avLst/>
          </a:prstGeom>
        </p:spPr>
      </p:pic>
      <p:pic>
        <p:nvPicPr>
          <p:cNvPr id="18" name="Immagine 29" descr="Logo_UrbanGreenUP_ORIZZONTALE_colori.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98898" y="5945937"/>
            <a:ext cx="1379950" cy="90000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03350" y="6051663"/>
            <a:ext cx="1419770" cy="720000"/>
          </a:xfrm>
          <a:prstGeom prst="rect">
            <a:avLst/>
          </a:prstGeom>
        </p:spPr>
      </p:pic>
      <p:sp>
        <p:nvSpPr>
          <p:cNvPr id="20" name="TextBox 19"/>
          <p:cNvSpPr txBox="1"/>
          <p:nvPr/>
        </p:nvSpPr>
        <p:spPr>
          <a:xfrm>
            <a:off x="1394238" y="6163546"/>
            <a:ext cx="2148152" cy="584775"/>
          </a:xfrm>
          <a:prstGeom prst="rect">
            <a:avLst/>
          </a:prstGeom>
          <a:noFill/>
        </p:spPr>
        <p:txBody>
          <a:bodyPr wrap="square" rtlCol="0">
            <a:spAutoFit/>
          </a:bodyPr>
          <a:lstStyle/>
          <a:p>
            <a:r>
              <a:rPr lang="fi-FI" sz="1600" dirty="0" smtClean="0"/>
              <a:t>Laura Wendling</a:t>
            </a:r>
          </a:p>
          <a:p>
            <a:r>
              <a:rPr lang="fi-FI" sz="1600" dirty="0" smtClean="0">
                <a:hlinkClick r:id="rId7"/>
              </a:rPr>
              <a:t>laura.wendling@vtt.fi</a:t>
            </a:r>
            <a:r>
              <a:rPr lang="fi-FI" sz="1600" dirty="0" smtClean="0"/>
              <a:t> </a:t>
            </a:r>
          </a:p>
        </p:txBody>
      </p:sp>
      <p:sp>
        <p:nvSpPr>
          <p:cNvPr id="21" name="TextBox 20"/>
          <p:cNvSpPr txBox="1"/>
          <p:nvPr/>
        </p:nvSpPr>
        <p:spPr>
          <a:xfrm>
            <a:off x="5143482" y="6116126"/>
            <a:ext cx="2148152" cy="584775"/>
          </a:xfrm>
          <a:prstGeom prst="rect">
            <a:avLst/>
          </a:prstGeom>
          <a:noFill/>
        </p:spPr>
        <p:txBody>
          <a:bodyPr wrap="square" rtlCol="0">
            <a:spAutoFit/>
          </a:bodyPr>
          <a:lstStyle/>
          <a:p>
            <a:r>
              <a:rPr lang="fi-FI" sz="1600" dirty="0" smtClean="0"/>
              <a:t>Raúl Sánchez</a:t>
            </a:r>
          </a:p>
          <a:p>
            <a:r>
              <a:rPr lang="fi-FI" sz="1600" dirty="0" smtClean="0">
                <a:hlinkClick r:id="rId8"/>
              </a:rPr>
              <a:t>rausan@cartif.es</a:t>
            </a:r>
            <a:r>
              <a:rPr lang="fi-FI" sz="1600" dirty="0" smtClean="0"/>
              <a:t>  </a:t>
            </a:r>
          </a:p>
        </p:txBody>
      </p:sp>
      <p:sp>
        <p:nvSpPr>
          <p:cNvPr id="22" name="TextBox 21"/>
          <p:cNvSpPr txBox="1"/>
          <p:nvPr/>
        </p:nvSpPr>
        <p:spPr>
          <a:xfrm>
            <a:off x="8998055" y="6148714"/>
            <a:ext cx="3246210" cy="584775"/>
          </a:xfrm>
          <a:prstGeom prst="rect">
            <a:avLst/>
          </a:prstGeom>
          <a:noFill/>
        </p:spPr>
        <p:txBody>
          <a:bodyPr wrap="none" rtlCol="0">
            <a:spAutoFit/>
          </a:bodyPr>
          <a:lstStyle/>
          <a:p>
            <a:r>
              <a:rPr lang="fi-FI" sz="1600" dirty="0" smtClean="0"/>
              <a:t>Michelle Oddy</a:t>
            </a:r>
          </a:p>
          <a:p>
            <a:r>
              <a:rPr lang="en-GB" sz="1600" dirty="0" smtClean="0">
                <a:hlinkClick r:id="rId9"/>
              </a:rPr>
              <a:t>michelle.oddy@manchester.gov.uk</a:t>
            </a:r>
            <a:r>
              <a:rPr lang="en-GB" sz="1600" dirty="0" smtClean="0"/>
              <a:t> </a:t>
            </a:r>
            <a:endParaRPr lang="en-GB" sz="1600" dirty="0"/>
          </a:p>
        </p:txBody>
      </p:sp>
    </p:spTree>
    <p:extLst>
      <p:ext uri="{BB962C8B-B14F-4D97-AF65-F5344CB8AC3E}">
        <p14:creationId xmlns:p14="http://schemas.microsoft.com/office/powerpoint/2010/main" val="37526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216DB84C-D607-4D03-8014-F1366C010D36}"/>
              </a:ext>
            </a:extLst>
          </p:cNvPr>
          <p:cNvSpPr>
            <a:spLocks noGrp="1"/>
          </p:cNvSpPr>
          <p:nvPr>
            <p:ph type="subTitle" idx="4294967295"/>
          </p:nvPr>
        </p:nvSpPr>
        <p:spPr>
          <a:xfrm>
            <a:off x="1277980" y="1640532"/>
            <a:ext cx="6123237" cy="4262005"/>
          </a:xfrm>
          <a:prstGeom prst="rect">
            <a:avLst/>
          </a:prstGeom>
        </p:spPr>
        <p:txBody>
          <a:bodyPr>
            <a:normAutofit/>
          </a:bodyPr>
          <a:lstStyle/>
          <a:p>
            <a:r>
              <a:rPr lang="en-GB" dirty="0"/>
              <a:t>Research integrated in </a:t>
            </a:r>
            <a:r>
              <a:rPr lang="en-US" dirty="0"/>
              <a:t> </a:t>
            </a:r>
            <a:r>
              <a:rPr lang="en-US" b="1" dirty="0"/>
              <a:t>EC H2020 NBS Task Force 3</a:t>
            </a:r>
            <a:r>
              <a:rPr lang="lt-LT" b="1" dirty="0"/>
              <a:t>: </a:t>
            </a:r>
            <a:r>
              <a:rPr lang="en-US" b="1" dirty="0"/>
              <a:t>Governance, Business Models, and Financial Mechanisms </a:t>
            </a:r>
            <a:endParaRPr lang="lt-LT" b="1" dirty="0"/>
          </a:p>
          <a:p>
            <a:endParaRPr lang="lt-LT" sz="1800" b="1" dirty="0"/>
          </a:p>
          <a:p>
            <a:pPr lvl="1"/>
            <a:r>
              <a:rPr lang="en-US" dirty="0"/>
              <a:t>One of six Task Forces for NBS </a:t>
            </a:r>
          </a:p>
          <a:p>
            <a:pPr lvl="1"/>
            <a:r>
              <a:rPr lang="lt-LT" dirty="0"/>
              <a:t>C</a:t>
            </a:r>
            <a:r>
              <a:rPr lang="en-US" dirty="0" smtClean="0"/>
              <a:t>luster of </a:t>
            </a:r>
            <a:r>
              <a:rPr lang="en-US" dirty="0"/>
              <a:t>approx. 20 H2020 NBS project</a:t>
            </a:r>
            <a:r>
              <a:rPr lang="lt-LT" dirty="0"/>
              <a:t>s</a:t>
            </a:r>
          </a:p>
          <a:p>
            <a:pPr lvl="1"/>
            <a:r>
              <a:rPr lang="en-US" dirty="0"/>
              <a:t>Focus on collaboration and joint outputs </a:t>
            </a:r>
          </a:p>
          <a:p>
            <a:pPr lvl="1"/>
            <a:endParaRPr lang="en-GB" dirty="0"/>
          </a:p>
        </p:txBody>
      </p:sp>
      <p:sp>
        <p:nvSpPr>
          <p:cNvPr id="14" name="Title 1">
            <a:extLst>
              <a:ext uri="{FF2B5EF4-FFF2-40B4-BE49-F238E27FC236}">
                <a16:creationId xmlns:a16="http://schemas.microsoft.com/office/drawing/2014/main" id="{919E38AE-550A-4510-BCE0-AD8A9C7A6FA7}"/>
              </a:ext>
            </a:extLst>
          </p:cNvPr>
          <p:cNvSpPr>
            <a:spLocks noGrp="1"/>
          </p:cNvSpPr>
          <p:nvPr>
            <p:ph type="ctrTitle" idx="4294967295"/>
          </p:nvPr>
        </p:nvSpPr>
        <p:spPr>
          <a:xfrm>
            <a:off x="2231912" y="411520"/>
            <a:ext cx="7054735" cy="639935"/>
          </a:xfrm>
          <a:prstGeom prst="rect">
            <a:avLst/>
          </a:prstGeom>
        </p:spPr>
        <p:txBody>
          <a:bodyPr>
            <a:normAutofit/>
          </a:bodyPr>
          <a:lstStyle/>
          <a:p>
            <a:pPr algn="ctr"/>
            <a:r>
              <a:rPr lang="en-GB" sz="2800" b="1" dirty="0">
                <a:solidFill>
                  <a:srgbClr val="77943E"/>
                </a:solidFill>
              </a:rPr>
              <a:t>Procurement of NBS: methods  </a:t>
            </a:r>
          </a:p>
        </p:txBody>
      </p:sp>
      <p:pic>
        <p:nvPicPr>
          <p:cNvPr id="15" name="Picture 14">
            <a:extLst>
              <a:ext uri="{FF2B5EF4-FFF2-40B4-BE49-F238E27FC236}">
                <a16:creationId xmlns:a16="http://schemas.microsoft.com/office/drawing/2014/main" id="{F11B683B-2A92-4A48-B142-280AD00FD6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8619" y="5944079"/>
            <a:ext cx="1378722" cy="753341"/>
          </a:xfrm>
          <a:prstGeom prst="rect">
            <a:avLst/>
          </a:prstGeom>
        </p:spPr>
      </p:pic>
      <p:cxnSp>
        <p:nvCxnSpPr>
          <p:cNvPr id="16" name="Straight Connector 15">
            <a:extLst>
              <a:ext uri="{FF2B5EF4-FFF2-40B4-BE49-F238E27FC236}">
                <a16:creationId xmlns:a16="http://schemas.microsoft.com/office/drawing/2014/main" id="{F719F197-A75A-4143-AD6E-40D87DDFE27C}"/>
              </a:ext>
            </a:extLst>
          </p:cNvPr>
          <p:cNvCxnSpPr>
            <a:cxnSpLocks/>
          </p:cNvCxnSpPr>
          <p:nvPr/>
        </p:nvCxnSpPr>
        <p:spPr>
          <a:xfrm flipV="1">
            <a:off x="410090" y="2277687"/>
            <a:ext cx="0" cy="4586267"/>
          </a:xfrm>
          <a:prstGeom prst="line">
            <a:avLst/>
          </a:prstGeom>
          <a:ln w="158750">
            <a:solidFill>
              <a:srgbClr val="77943E"/>
            </a:solidFill>
          </a:ln>
        </p:spPr>
        <p:style>
          <a:lnRef idx="1">
            <a:schemeClr val="accent1"/>
          </a:lnRef>
          <a:fillRef idx="0">
            <a:schemeClr val="accent1"/>
          </a:fillRef>
          <a:effectRef idx="0">
            <a:schemeClr val="accent1"/>
          </a:effectRef>
          <a:fontRef idx="minor">
            <a:schemeClr val="tx1"/>
          </a:fontRef>
        </p:style>
      </p:cxnSp>
      <p:pic>
        <p:nvPicPr>
          <p:cNvPr id="10" name="Picture 3">
            <a:extLst>
              <a:ext uri="{FF2B5EF4-FFF2-40B4-BE49-F238E27FC236}">
                <a16:creationId xmlns:a16="http://schemas.microsoft.com/office/drawing/2014/main" id="{0E64E2DE-DEBC-4D43-B646-970F893CF45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4794" y="6153033"/>
            <a:ext cx="1286488" cy="540541"/>
          </a:xfrm>
          <a:prstGeom prst="rect">
            <a:avLst/>
          </a:prstGeom>
        </p:spPr>
      </p:pic>
      <p:pic>
        <p:nvPicPr>
          <p:cNvPr id="11" name="Picture 7">
            <a:extLst>
              <a:ext uri="{FF2B5EF4-FFF2-40B4-BE49-F238E27FC236}">
                <a16:creationId xmlns:a16="http://schemas.microsoft.com/office/drawing/2014/main" id="{335485F9-CC04-446B-9F78-656378E4C87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69005" y="5654678"/>
            <a:ext cx="1199147" cy="1199147"/>
          </a:xfrm>
          <a:prstGeom prst="rect">
            <a:avLst/>
          </a:prstGeom>
        </p:spPr>
      </p:pic>
      <p:pic>
        <p:nvPicPr>
          <p:cNvPr id="12" name="Grafik 10">
            <a:extLst>
              <a:ext uri="{FF2B5EF4-FFF2-40B4-BE49-F238E27FC236}">
                <a16:creationId xmlns:a16="http://schemas.microsoft.com/office/drawing/2014/main" id="{8E527ECE-78E5-4123-A9B8-3E9FCA4C9BC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22086" y="5875153"/>
            <a:ext cx="1098082" cy="758199"/>
          </a:xfrm>
          <a:prstGeom prst="rect">
            <a:avLst/>
          </a:prstGeom>
        </p:spPr>
      </p:pic>
      <p:pic>
        <p:nvPicPr>
          <p:cNvPr id="17" name="Grafik 11">
            <a:extLst>
              <a:ext uri="{FF2B5EF4-FFF2-40B4-BE49-F238E27FC236}">
                <a16:creationId xmlns:a16="http://schemas.microsoft.com/office/drawing/2014/main" id="{18D758D7-0AE7-4990-BC39-0B8331F4317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111462" y="5912518"/>
            <a:ext cx="1395423" cy="781056"/>
          </a:xfrm>
          <a:prstGeom prst="rect">
            <a:avLst/>
          </a:prstGeom>
        </p:spPr>
      </p:pic>
      <p:pic>
        <p:nvPicPr>
          <p:cNvPr id="3" name="Picture 2">
            <a:extLst>
              <a:ext uri="{FF2B5EF4-FFF2-40B4-BE49-F238E27FC236}">
                <a16:creationId xmlns:a16="http://schemas.microsoft.com/office/drawing/2014/main" id="{CCA26A1A-1A37-4887-AA5F-C54E461E7B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8996" y="2277687"/>
            <a:ext cx="4762745" cy="1536779"/>
          </a:xfrm>
          <a:prstGeom prst="rect">
            <a:avLst/>
          </a:prstGeom>
        </p:spPr>
      </p:pic>
    </p:spTree>
    <p:extLst>
      <p:ext uri="{BB962C8B-B14F-4D97-AF65-F5344CB8AC3E}">
        <p14:creationId xmlns:p14="http://schemas.microsoft.com/office/powerpoint/2010/main" val="33249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216DB84C-D607-4D03-8014-F1366C010D36}"/>
              </a:ext>
            </a:extLst>
          </p:cNvPr>
          <p:cNvSpPr>
            <a:spLocks noGrp="1"/>
          </p:cNvSpPr>
          <p:nvPr>
            <p:ph type="subTitle" idx="4294967295"/>
          </p:nvPr>
        </p:nvSpPr>
        <p:spPr>
          <a:xfrm>
            <a:off x="1221454" y="1583902"/>
            <a:ext cx="6640824" cy="4262005"/>
          </a:xfrm>
          <a:prstGeom prst="rect">
            <a:avLst/>
          </a:prstGeom>
        </p:spPr>
        <p:txBody>
          <a:bodyPr>
            <a:normAutofit/>
          </a:bodyPr>
          <a:lstStyle/>
          <a:p>
            <a:r>
              <a:rPr lang="en-GB" dirty="0"/>
              <a:t>Overview of the </a:t>
            </a:r>
            <a:r>
              <a:rPr lang="en-GB" b="1" dirty="0"/>
              <a:t>nine case studies </a:t>
            </a:r>
            <a:r>
              <a:rPr lang="en-GB" dirty="0"/>
              <a:t>of cities procuring </a:t>
            </a:r>
            <a:r>
              <a:rPr lang="en-GB" dirty="0" smtClean="0"/>
              <a:t>NBS, </a:t>
            </a:r>
            <a:r>
              <a:rPr lang="en-GB" dirty="0"/>
              <a:t>including </a:t>
            </a:r>
            <a:r>
              <a:rPr lang="en-GB" dirty="0" err="1"/>
              <a:t>UNaLab</a:t>
            </a:r>
            <a:r>
              <a:rPr lang="en-GB" dirty="0"/>
              <a:t> cities </a:t>
            </a:r>
            <a:endParaRPr lang="lt-LT" dirty="0"/>
          </a:p>
          <a:p>
            <a:endParaRPr lang="en-GB" sz="1800" dirty="0"/>
          </a:p>
          <a:p>
            <a:pPr lvl="1"/>
            <a:r>
              <a:rPr lang="en-GB" b="1" u="sng" dirty="0"/>
              <a:t>Barrier and opportunity </a:t>
            </a:r>
            <a:r>
              <a:rPr lang="en-GB" dirty="0"/>
              <a:t>analysis for NBS procurement </a:t>
            </a:r>
          </a:p>
          <a:p>
            <a:pPr lvl="1"/>
            <a:r>
              <a:rPr lang="en-GB" b="1" u="sng" dirty="0"/>
              <a:t>Providing broad recommendation </a:t>
            </a:r>
            <a:r>
              <a:rPr lang="en-GB" dirty="0"/>
              <a:t>for the EU, national level, city, and procurement officer levels</a:t>
            </a:r>
          </a:p>
        </p:txBody>
      </p:sp>
      <p:sp>
        <p:nvSpPr>
          <p:cNvPr id="14" name="Title 1">
            <a:extLst>
              <a:ext uri="{FF2B5EF4-FFF2-40B4-BE49-F238E27FC236}">
                <a16:creationId xmlns:a16="http://schemas.microsoft.com/office/drawing/2014/main" id="{919E38AE-550A-4510-BCE0-AD8A9C7A6FA7}"/>
              </a:ext>
            </a:extLst>
          </p:cNvPr>
          <p:cNvSpPr>
            <a:spLocks noGrp="1"/>
          </p:cNvSpPr>
          <p:nvPr>
            <p:ph type="ctrTitle" idx="4294967295"/>
          </p:nvPr>
        </p:nvSpPr>
        <p:spPr>
          <a:xfrm>
            <a:off x="2231912" y="411520"/>
            <a:ext cx="7054735" cy="639935"/>
          </a:xfrm>
          <a:prstGeom prst="rect">
            <a:avLst/>
          </a:prstGeom>
        </p:spPr>
        <p:txBody>
          <a:bodyPr>
            <a:normAutofit/>
          </a:bodyPr>
          <a:lstStyle/>
          <a:p>
            <a:pPr algn="ctr"/>
            <a:r>
              <a:rPr lang="lt-LT" sz="2800" b="1" dirty="0">
                <a:solidFill>
                  <a:srgbClr val="77943E"/>
                </a:solidFill>
              </a:rPr>
              <a:t>Joint output: Report on the Procurment of NBS</a:t>
            </a:r>
            <a:endParaRPr lang="en-GB" sz="2800" b="1" dirty="0">
              <a:solidFill>
                <a:srgbClr val="77943E"/>
              </a:solidFill>
            </a:endParaRPr>
          </a:p>
        </p:txBody>
      </p:sp>
      <p:pic>
        <p:nvPicPr>
          <p:cNvPr id="15" name="Picture 14">
            <a:extLst>
              <a:ext uri="{FF2B5EF4-FFF2-40B4-BE49-F238E27FC236}">
                <a16:creationId xmlns:a16="http://schemas.microsoft.com/office/drawing/2014/main" id="{F11B683B-2A92-4A48-B142-280AD00FD6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8619" y="5944079"/>
            <a:ext cx="1378722" cy="753341"/>
          </a:xfrm>
          <a:prstGeom prst="rect">
            <a:avLst/>
          </a:prstGeom>
        </p:spPr>
      </p:pic>
      <p:cxnSp>
        <p:nvCxnSpPr>
          <p:cNvPr id="16" name="Straight Connector 15">
            <a:extLst>
              <a:ext uri="{FF2B5EF4-FFF2-40B4-BE49-F238E27FC236}">
                <a16:creationId xmlns:a16="http://schemas.microsoft.com/office/drawing/2014/main" id="{F719F197-A75A-4143-AD6E-40D87DDFE27C}"/>
              </a:ext>
            </a:extLst>
          </p:cNvPr>
          <p:cNvCxnSpPr>
            <a:cxnSpLocks/>
          </p:cNvCxnSpPr>
          <p:nvPr/>
        </p:nvCxnSpPr>
        <p:spPr>
          <a:xfrm flipV="1">
            <a:off x="410090" y="2277687"/>
            <a:ext cx="0" cy="4586267"/>
          </a:xfrm>
          <a:prstGeom prst="line">
            <a:avLst/>
          </a:prstGeom>
          <a:ln w="158750">
            <a:solidFill>
              <a:srgbClr val="77943E"/>
            </a:solidFill>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06881" y="1451040"/>
            <a:ext cx="3008162" cy="4219178"/>
          </a:xfrm>
          <a:prstGeom prst="rect">
            <a:avLst/>
          </a:prstGeom>
        </p:spPr>
      </p:pic>
      <p:pic>
        <p:nvPicPr>
          <p:cNvPr id="10" name="Picture 3">
            <a:extLst>
              <a:ext uri="{FF2B5EF4-FFF2-40B4-BE49-F238E27FC236}">
                <a16:creationId xmlns:a16="http://schemas.microsoft.com/office/drawing/2014/main" id="{0E64E2DE-DEBC-4D43-B646-970F893CF45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96494" y="6032776"/>
            <a:ext cx="1286488" cy="540541"/>
          </a:xfrm>
          <a:prstGeom prst="rect">
            <a:avLst/>
          </a:prstGeom>
        </p:spPr>
      </p:pic>
      <p:pic>
        <p:nvPicPr>
          <p:cNvPr id="11" name="Picture 7">
            <a:extLst>
              <a:ext uri="{FF2B5EF4-FFF2-40B4-BE49-F238E27FC236}">
                <a16:creationId xmlns:a16="http://schemas.microsoft.com/office/drawing/2014/main" id="{335485F9-CC04-446B-9F78-656378E4C87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88684" y="5562445"/>
            <a:ext cx="1199147" cy="1199147"/>
          </a:xfrm>
          <a:prstGeom prst="rect">
            <a:avLst/>
          </a:prstGeom>
        </p:spPr>
      </p:pic>
      <p:pic>
        <p:nvPicPr>
          <p:cNvPr id="12" name="Grafik 10">
            <a:extLst>
              <a:ext uri="{FF2B5EF4-FFF2-40B4-BE49-F238E27FC236}">
                <a16:creationId xmlns:a16="http://schemas.microsoft.com/office/drawing/2014/main" id="{8E527ECE-78E5-4123-A9B8-3E9FCA4C9BC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522086" y="5875153"/>
            <a:ext cx="1098082" cy="758199"/>
          </a:xfrm>
          <a:prstGeom prst="rect">
            <a:avLst/>
          </a:prstGeom>
        </p:spPr>
      </p:pic>
      <p:pic>
        <p:nvPicPr>
          <p:cNvPr id="17" name="Grafik 11">
            <a:extLst>
              <a:ext uri="{FF2B5EF4-FFF2-40B4-BE49-F238E27FC236}">
                <a16:creationId xmlns:a16="http://schemas.microsoft.com/office/drawing/2014/main" id="{18D758D7-0AE7-4990-BC39-0B8331F4317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111462" y="5912518"/>
            <a:ext cx="1395423" cy="781056"/>
          </a:xfrm>
          <a:prstGeom prst="rect">
            <a:avLst/>
          </a:prstGeom>
        </p:spPr>
      </p:pic>
    </p:spTree>
    <p:extLst>
      <p:ext uri="{BB962C8B-B14F-4D97-AF65-F5344CB8AC3E}">
        <p14:creationId xmlns:p14="http://schemas.microsoft.com/office/powerpoint/2010/main" val="263151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872C80-FB01-4189-A401-62C6003E02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8741" y="5944079"/>
            <a:ext cx="1378722" cy="753341"/>
          </a:xfrm>
          <a:prstGeom prst="rect">
            <a:avLst/>
          </a:prstGeom>
        </p:spPr>
      </p:pic>
      <p:sp>
        <p:nvSpPr>
          <p:cNvPr id="15" name="Title 1">
            <a:extLst>
              <a:ext uri="{FF2B5EF4-FFF2-40B4-BE49-F238E27FC236}">
                <a16:creationId xmlns:a16="http://schemas.microsoft.com/office/drawing/2014/main" id="{536E1E3C-460D-4C39-A522-EB504A40BAA1}"/>
              </a:ext>
            </a:extLst>
          </p:cNvPr>
          <p:cNvSpPr>
            <a:spLocks noGrp="1"/>
          </p:cNvSpPr>
          <p:nvPr>
            <p:ph type="ctrTitle" idx="4294967295"/>
          </p:nvPr>
        </p:nvSpPr>
        <p:spPr>
          <a:xfrm>
            <a:off x="847896" y="471461"/>
            <a:ext cx="7054735" cy="639935"/>
          </a:xfrm>
          <a:prstGeom prst="rect">
            <a:avLst/>
          </a:prstGeom>
        </p:spPr>
        <p:txBody>
          <a:bodyPr>
            <a:normAutofit/>
          </a:bodyPr>
          <a:lstStyle/>
          <a:p>
            <a:pPr algn="ctr"/>
            <a:r>
              <a:rPr lang="en-GB" sz="2800" b="1" dirty="0">
                <a:solidFill>
                  <a:srgbClr val="77943E"/>
                </a:solidFill>
              </a:rPr>
              <a:t>Public Procurement of NBS: Identified barriers </a:t>
            </a:r>
          </a:p>
        </p:txBody>
      </p:sp>
      <p:sp>
        <p:nvSpPr>
          <p:cNvPr id="17" name="Subtitle 2">
            <a:extLst>
              <a:ext uri="{FF2B5EF4-FFF2-40B4-BE49-F238E27FC236}">
                <a16:creationId xmlns:a16="http://schemas.microsoft.com/office/drawing/2014/main" id="{2B713F64-C805-46CB-9303-D5F38EA1D017}"/>
              </a:ext>
            </a:extLst>
          </p:cNvPr>
          <p:cNvSpPr>
            <a:spLocks noGrp="1"/>
          </p:cNvSpPr>
          <p:nvPr>
            <p:ph type="subTitle" idx="4294967295"/>
          </p:nvPr>
        </p:nvSpPr>
        <p:spPr>
          <a:xfrm>
            <a:off x="847896" y="1499505"/>
            <a:ext cx="7054735" cy="3858990"/>
          </a:xfrm>
          <a:prstGeom prst="rect">
            <a:avLst/>
          </a:prstGeom>
        </p:spPr>
        <p:txBody>
          <a:bodyPr>
            <a:normAutofit/>
          </a:bodyPr>
          <a:lstStyle/>
          <a:p>
            <a:r>
              <a:rPr lang="en-US" dirty="0"/>
              <a:t>Lack of knowledge and experience with NBS </a:t>
            </a:r>
          </a:p>
          <a:p>
            <a:r>
              <a:rPr lang="en-US" dirty="0"/>
              <a:t>Lack of NBS typology </a:t>
            </a:r>
          </a:p>
          <a:p>
            <a:r>
              <a:rPr lang="en-US" dirty="0"/>
              <a:t>Difficulty finding skilled suppliers </a:t>
            </a:r>
          </a:p>
          <a:p>
            <a:r>
              <a:rPr lang="en-US" dirty="0"/>
              <a:t>Challenges in community engagement </a:t>
            </a:r>
          </a:p>
          <a:p>
            <a:r>
              <a:rPr lang="en-US" dirty="0"/>
              <a:t>Institutional and legal barriers </a:t>
            </a:r>
          </a:p>
          <a:p>
            <a:r>
              <a:rPr lang="en-US" dirty="0"/>
              <a:t>Perceived reputational risk </a:t>
            </a:r>
          </a:p>
          <a:p>
            <a:r>
              <a:rPr lang="en-US" dirty="0"/>
              <a:t>Limited access to funding </a:t>
            </a:r>
            <a:endParaRPr lang="en-GB" sz="2000" dirty="0"/>
          </a:p>
        </p:txBody>
      </p:sp>
      <p:cxnSp>
        <p:nvCxnSpPr>
          <p:cNvPr id="8" name="Straight Connector 7">
            <a:extLst>
              <a:ext uri="{FF2B5EF4-FFF2-40B4-BE49-F238E27FC236}">
                <a16:creationId xmlns:a16="http://schemas.microsoft.com/office/drawing/2014/main" id="{BA774C3D-DC81-47F2-A842-95CDA0375C64}"/>
              </a:ext>
            </a:extLst>
          </p:cNvPr>
          <p:cNvCxnSpPr>
            <a:cxnSpLocks/>
          </p:cNvCxnSpPr>
          <p:nvPr/>
        </p:nvCxnSpPr>
        <p:spPr>
          <a:xfrm flipV="1">
            <a:off x="360212" y="2277687"/>
            <a:ext cx="0" cy="4586267"/>
          </a:xfrm>
          <a:prstGeom prst="line">
            <a:avLst/>
          </a:prstGeom>
          <a:ln w="158750">
            <a:solidFill>
              <a:srgbClr val="77943E"/>
            </a:solidFill>
          </a:ln>
        </p:spPr>
        <p:style>
          <a:lnRef idx="1">
            <a:schemeClr val="accent1"/>
          </a:lnRef>
          <a:fillRef idx="0">
            <a:schemeClr val="accent1"/>
          </a:fillRef>
          <a:effectRef idx="0">
            <a:schemeClr val="accent1"/>
          </a:effectRef>
          <a:fontRef idx="minor">
            <a:schemeClr val="tx1"/>
          </a:fontRef>
        </p:style>
      </p:cxnSp>
      <p:pic>
        <p:nvPicPr>
          <p:cNvPr id="18" name="Picture 17" descr="A close up of a flower garden&#10;&#10;Description automatically generated">
            <a:extLst>
              <a:ext uri="{FF2B5EF4-FFF2-40B4-BE49-F238E27FC236}">
                <a16:creationId xmlns:a16="http://schemas.microsoft.com/office/drawing/2014/main" id="{B2222ECB-BAAA-49DD-B257-4F9F3D76FAA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715770" y="0"/>
            <a:ext cx="3476230" cy="6858000"/>
          </a:xfrm>
          <a:prstGeom prst="rect">
            <a:avLst/>
          </a:prstGeom>
        </p:spPr>
      </p:pic>
      <p:pic>
        <p:nvPicPr>
          <p:cNvPr id="9"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80863" y="6050478"/>
            <a:ext cx="1286488" cy="540541"/>
          </a:xfrm>
          <a:prstGeom prst="rect">
            <a:avLst/>
          </a:prstGeom>
        </p:spPr>
      </p:pic>
      <p:pic>
        <p:nvPicPr>
          <p:cNvPr id="10"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67881" y="5589607"/>
            <a:ext cx="1199147" cy="1199147"/>
          </a:xfrm>
          <a:prstGeom prst="rect">
            <a:avLst/>
          </a:prstGeom>
        </p:spPr>
      </p:pic>
      <p:pic>
        <p:nvPicPr>
          <p:cNvPr id="11" name="Grafik 1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825131" y="5939221"/>
            <a:ext cx="1098082" cy="758199"/>
          </a:xfrm>
          <a:prstGeom prst="rect">
            <a:avLst/>
          </a:prstGeom>
        </p:spPr>
      </p:pic>
      <p:pic>
        <p:nvPicPr>
          <p:cNvPr id="12" name="Grafik 1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04919" y="5939221"/>
            <a:ext cx="1395423" cy="781056"/>
          </a:xfrm>
          <a:prstGeom prst="rect">
            <a:avLst/>
          </a:prstGeom>
        </p:spPr>
      </p:pic>
      <p:sp>
        <p:nvSpPr>
          <p:cNvPr id="13" name="Textfeld 12"/>
          <p:cNvSpPr txBox="1"/>
          <p:nvPr/>
        </p:nvSpPr>
        <p:spPr>
          <a:xfrm>
            <a:off x="10902462" y="6495738"/>
            <a:ext cx="11723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UNaLab</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186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7902BC-14F0-45ED-8438-F7BDBA19E4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75379" y="5971789"/>
            <a:ext cx="1378722" cy="753341"/>
          </a:xfrm>
          <a:prstGeom prst="rect">
            <a:avLst/>
          </a:prstGeom>
        </p:spPr>
      </p:pic>
      <p:cxnSp>
        <p:nvCxnSpPr>
          <p:cNvPr id="10" name="Straight Connector 9">
            <a:extLst>
              <a:ext uri="{FF2B5EF4-FFF2-40B4-BE49-F238E27FC236}">
                <a16:creationId xmlns:a16="http://schemas.microsoft.com/office/drawing/2014/main" id="{6F9358B6-BAA4-448C-AD3D-464FB629D62F}"/>
              </a:ext>
            </a:extLst>
          </p:cNvPr>
          <p:cNvCxnSpPr>
            <a:cxnSpLocks/>
          </p:cNvCxnSpPr>
          <p:nvPr/>
        </p:nvCxnSpPr>
        <p:spPr>
          <a:xfrm flipV="1">
            <a:off x="11776370" y="2271733"/>
            <a:ext cx="0" cy="4586267"/>
          </a:xfrm>
          <a:prstGeom prst="line">
            <a:avLst/>
          </a:prstGeom>
          <a:ln w="158750">
            <a:solidFill>
              <a:srgbClr val="77943E"/>
            </a:solidFill>
          </a:ln>
        </p:spPr>
        <p:style>
          <a:lnRef idx="1">
            <a:schemeClr val="accent1"/>
          </a:lnRef>
          <a:fillRef idx="0">
            <a:schemeClr val="accent1"/>
          </a:fillRef>
          <a:effectRef idx="0">
            <a:schemeClr val="accent1"/>
          </a:effectRef>
          <a:fontRef idx="minor">
            <a:schemeClr val="tx1"/>
          </a:fontRef>
        </p:style>
      </p:cxnSp>
      <p:pic>
        <p:nvPicPr>
          <p:cNvPr id="17" name="Picture 16" descr="A large tree in a forest&#10;&#10;Description automatically generated">
            <a:extLst>
              <a:ext uri="{FF2B5EF4-FFF2-40B4-BE49-F238E27FC236}">
                <a16:creationId xmlns:a16="http://schemas.microsoft.com/office/drawing/2014/main" id="{B9C7F302-A40B-46F0-A7D7-360580E88A5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0"/>
            <a:ext cx="3476231" cy="6858000"/>
          </a:xfrm>
          <a:prstGeom prst="rect">
            <a:avLst/>
          </a:prstGeom>
        </p:spPr>
      </p:pic>
      <p:sp>
        <p:nvSpPr>
          <p:cNvPr id="18" name="Title 1">
            <a:extLst>
              <a:ext uri="{FF2B5EF4-FFF2-40B4-BE49-F238E27FC236}">
                <a16:creationId xmlns:a16="http://schemas.microsoft.com/office/drawing/2014/main" id="{1A36D4A1-6358-45AF-91EB-3A7BF1124877}"/>
              </a:ext>
            </a:extLst>
          </p:cNvPr>
          <p:cNvSpPr>
            <a:spLocks noGrp="1"/>
          </p:cNvSpPr>
          <p:nvPr>
            <p:ph type="ctrTitle" idx="4294967295"/>
          </p:nvPr>
        </p:nvSpPr>
        <p:spPr>
          <a:xfrm>
            <a:off x="4278283" y="349541"/>
            <a:ext cx="7054735" cy="639935"/>
          </a:xfrm>
          <a:prstGeom prst="rect">
            <a:avLst/>
          </a:prstGeom>
        </p:spPr>
        <p:txBody>
          <a:bodyPr>
            <a:normAutofit fontScale="90000"/>
          </a:bodyPr>
          <a:lstStyle/>
          <a:p>
            <a:pPr algn="ctr"/>
            <a:r>
              <a:rPr lang="en-GB" sz="2800" b="1" dirty="0">
                <a:solidFill>
                  <a:srgbClr val="77943E"/>
                </a:solidFill>
              </a:rPr>
              <a:t>Public Procurement of NBS: Potential solutions (selection)</a:t>
            </a:r>
          </a:p>
        </p:txBody>
      </p:sp>
      <p:sp>
        <p:nvSpPr>
          <p:cNvPr id="19" name="Subtitle 2">
            <a:extLst>
              <a:ext uri="{FF2B5EF4-FFF2-40B4-BE49-F238E27FC236}">
                <a16:creationId xmlns:a16="http://schemas.microsoft.com/office/drawing/2014/main" id="{1D8F7824-1E84-4017-AA34-CE7369AB5948}"/>
              </a:ext>
            </a:extLst>
          </p:cNvPr>
          <p:cNvSpPr>
            <a:spLocks noGrp="1"/>
          </p:cNvSpPr>
          <p:nvPr>
            <p:ph type="subTitle" idx="4294967295"/>
          </p:nvPr>
        </p:nvSpPr>
        <p:spPr>
          <a:xfrm>
            <a:off x="4278282" y="1377584"/>
            <a:ext cx="7054735" cy="3858990"/>
          </a:xfrm>
          <a:prstGeom prst="rect">
            <a:avLst/>
          </a:prstGeom>
        </p:spPr>
        <p:txBody>
          <a:bodyPr>
            <a:normAutofit fontScale="92500"/>
          </a:bodyPr>
          <a:lstStyle/>
          <a:p>
            <a:r>
              <a:rPr lang="en-GB" dirty="0"/>
              <a:t>Knowledge and awareness raising </a:t>
            </a:r>
          </a:p>
          <a:p>
            <a:pPr lvl="1"/>
            <a:r>
              <a:rPr lang="en-GB" dirty="0"/>
              <a:t>H2020 project activities and outputs such as technical handbooks, impact evaluation handbooks</a:t>
            </a:r>
          </a:p>
          <a:p>
            <a:pPr lvl="1"/>
            <a:r>
              <a:rPr lang="en-GB" dirty="0"/>
              <a:t>Network platforms (e.g. NBE platform)</a:t>
            </a:r>
          </a:p>
          <a:p>
            <a:r>
              <a:rPr lang="en-GB" dirty="0"/>
              <a:t>Adjusting tender requirements</a:t>
            </a:r>
          </a:p>
          <a:p>
            <a:pPr lvl="1"/>
            <a:r>
              <a:rPr lang="en-GB" dirty="0"/>
              <a:t>Challenge-based specifications, etc. </a:t>
            </a:r>
          </a:p>
          <a:p>
            <a:pPr lvl="1"/>
            <a:r>
              <a:rPr lang="en-GB" dirty="0"/>
              <a:t>Lifecycle costing</a:t>
            </a:r>
          </a:p>
          <a:p>
            <a:r>
              <a:rPr lang="en-GB" dirty="0"/>
              <a:t>Pilot projects (demonstrating short-term success)</a:t>
            </a:r>
          </a:p>
          <a:p>
            <a:r>
              <a:rPr lang="en-GB" dirty="0"/>
              <a:t> “Alternative delivery routes”</a:t>
            </a:r>
          </a:p>
          <a:p>
            <a:endParaRPr lang="en-GB" dirty="0"/>
          </a:p>
          <a:p>
            <a:pPr algn="l"/>
            <a:endParaRPr lang="en-GB" sz="2000" dirty="0"/>
          </a:p>
        </p:txBody>
      </p:sp>
      <p:pic>
        <p:nvPicPr>
          <p:cNvPr id="8"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44617" y="6139256"/>
            <a:ext cx="1286488" cy="540541"/>
          </a:xfrm>
          <a:prstGeom prst="rect">
            <a:avLst/>
          </a:prstGeom>
        </p:spPr>
      </p:pic>
      <p:pic>
        <p:nvPicPr>
          <p:cNvPr id="11"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11147" y="5624682"/>
            <a:ext cx="1199147" cy="1199147"/>
          </a:xfrm>
          <a:prstGeom prst="rect">
            <a:avLst/>
          </a:prstGeom>
        </p:spPr>
      </p:pic>
      <p:pic>
        <p:nvPicPr>
          <p:cNvPr id="12" name="Grafik 1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32419" y="5928201"/>
            <a:ext cx="1098082" cy="758199"/>
          </a:xfrm>
          <a:prstGeom prst="rect">
            <a:avLst/>
          </a:prstGeom>
        </p:spPr>
      </p:pic>
      <p:pic>
        <p:nvPicPr>
          <p:cNvPr id="13" name="Grafik 1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557687" y="6018999"/>
            <a:ext cx="1395423" cy="781056"/>
          </a:xfrm>
          <a:prstGeom prst="rect">
            <a:avLst/>
          </a:prstGeom>
        </p:spPr>
      </p:pic>
      <p:sp>
        <p:nvSpPr>
          <p:cNvPr id="14" name="Textfeld 13"/>
          <p:cNvSpPr txBox="1"/>
          <p:nvPr/>
        </p:nvSpPr>
        <p:spPr>
          <a:xfrm>
            <a:off x="2091005" y="6488668"/>
            <a:ext cx="11723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UNaLab</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074327"/>
      </p:ext>
    </p:extLst>
  </p:cSld>
  <p:clrMapOvr>
    <a:masterClrMapping/>
  </p:clrMapOvr>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Impostazioni personalizzate 8">
      <a:dk1>
        <a:sysClr val="windowText" lastClr="000000"/>
      </a:dk1>
      <a:lt1>
        <a:sysClr val="window" lastClr="FFFFFF"/>
      </a:lt1>
      <a:dk2>
        <a:srgbClr val="44546A"/>
      </a:dk2>
      <a:lt2>
        <a:srgbClr val="E7E6E6"/>
      </a:lt2>
      <a:accent1>
        <a:srgbClr val="409B29"/>
      </a:accent1>
      <a:accent2>
        <a:srgbClr val="5C5C5B"/>
      </a:accent2>
      <a:accent3>
        <a:srgbClr val="BDBA17"/>
      </a:accent3>
      <a:accent4>
        <a:srgbClr val="2A916C"/>
      </a:accent4>
      <a:accent5>
        <a:srgbClr val="8B8B8B"/>
      </a:accent5>
      <a:accent6>
        <a:srgbClr val="E3E3E3"/>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acet">
  <a:themeElements>
    <a:clrScheme name="Custom 3">
      <a:dk1>
        <a:sysClr val="windowText" lastClr="000000"/>
      </a:dk1>
      <a:lt1>
        <a:sysClr val="window" lastClr="FFFFFF"/>
      </a:lt1>
      <a:dk2>
        <a:srgbClr val="455F51"/>
      </a:dk2>
      <a:lt2>
        <a:srgbClr val="E3DED1"/>
      </a:lt2>
      <a:accent1>
        <a:srgbClr val="78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1" id="{F5BE4EA3-035F-410C-A7FA-74B0E84DE544}" vid="{21578A6E-0967-4E8B-8D4B-029FB0336C18}"/>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E5D6C7BCD04A944BDEBCB3B61BEC5CF" ma:contentTypeVersion="13" ma:contentTypeDescription="Create a new document." ma:contentTypeScope="" ma:versionID="aaa0a5d7dfb6b863695789c19b3582e8">
  <xsd:schema xmlns:xsd="http://www.w3.org/2001/XMLSchema" xmlns:xs="http://www.w3.org/2001/XMLSchema" xmlns:p="http://schemas.microsoft.com/office/2006/metadata/properties" xmlns:ns3="fcfa3a70-d26e-46d4-8b9a-d69f9f065c75" xmlns:ns4="a7581780-e204-4b1b-ad56-f0a44b348806" targetNamespace="http://schemas.microsoft.com/office/2006/metadata/properties" ma:root="true" ma:fieldsID="02ca1f8105723cbe055f1c1ddb281e56" ns3:_="" ns4:_="">
    <xsd:import namespace="fcfa3a70-d26e-46d4-8b9a-d69f9f065c75"/>
    <xsd:import namespace="a7581780-e204-4b1b-ad56-f0a44b34880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a3a70-d26e-46d4-8b9a-d69f9f065c7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581780-e204-4b1b-ad56-f0a44b34880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019B3D-01A1-4B84-B02F-5DDE33496044}">
  <ds:schemaRefs>
    <ds:schemaRef ds:uri="http://purl.org/dc/terms/"/>
    <ds:schemaRef ds:uri="a7581780-e204-4b1b-ad56-f0a44b348806"/>
    <ds:schemaRef ds:uri="http://www.w3.org/XML/1998/namespace"/>
    <ds:schemaRef ds:uri="http://schemas.microsoft.com/office/2006/documentManagement/types"/>
    <ds:schemaRef ds:uri="fcfa3a70-d26e-46d4-8b9a-d69f9f065c75"/>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C6662EC1-5A5F-418C-9DDA-8C1ADF92FE2F}">
  <ds:schemaRefs>
    <ds:schemaRef ds:uri="http://schemas.microsoft.com/sharepoint/v3/contenttype/forms"/>
  </ds:schemaRefs>
</ds:datastoreItem>
</file>

<file path=customXml/itemProps3.xml><?xml version="1.0" encoding="utf-8"?>
<ds:datastoreItem xmlns:ds="http://schemas.openxmlformats.org/officeDocument/2006/customXml" ds:itemID="{BDE533DE-0B3D-4EB6-8F31-2489038FB7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a3a70-d26e-46d4-8b9a-d69f9f065c75"/>
    <ds:schemaRef ds:uri="a7581780-e204-4b1b-ad56-f0a44b3488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Nature ecology education photo presentation</Template>
  <TotalTime>1592</TotalTime>
  <Words>4661</Words>
  <Application>Microsoft Office PowerPoint</Application>
  <PresentationFormat>Widescreen</PresentationFormat>
  <Paragraphs>606</Paragraphs>
  <Slides>58</Slides>
  <Notes>31</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58</vt:i4>
      </vt:variant>
    </vt:vector>
  </HeadingPairs>
  <TitlesOfParts>
    <vt:vector size="77" baseType="lpstr">
      <vt:lpstr>Arial</vt:lpstr>
      <vt:lpstr>Arial Narrow</vt:lpstr>
      <vt:lpstr>Arial Unicode MS</vt:lpstr>
      <vt:lpstr>Calibri</vt:lpstr>
      <vt:lpstr>Calibri Light</vt:lpstr>
      <vt:lpstr>Corbel</vt:lpstr>
      <vt:lpstr>Ebrima</vt:lpstr>
      <vt:lpstr>Lato</vt:lpstr>
      <vt:lpstr>Lato Black</vt:lpstr>
      <vt:lpstr>Shruti</vt:lpstr>
      <vt:lpstr>Times New Roman</vt:lpstr>
      <vt:lpstr>Trebuchet MS</vt:lpstr>
      <vt:lpstr>Wingdings 3</vt:lpstr>
      <vt:lpstr>Ecology 16x9</vt:lpstr>
      <vt:lpstr>Office</vt:lpstr>
      <vt:lpstr>Office Theme</vt:lpstr>
      <vt:lpstr>Custom Design</vt:lpstr>
      <vt:lpstr>Facet</vt:lpstr>
      <vt:lpstr>Kantoorthema</vt:lpstr>
      <vt:lpstr>Nature and the City: Finance and Procurement of Nature-based Solutions for Urban Climate Change Adaptation</vt:lpstr>
      <vt:lpstr>Financing and Procurement of NBS </vt:lpstr>
      <vt:lpstr>The context of UNaLab research</vt:lpstr>
      <vt:lpstr>Financing Strategies: methods</vt:lpstr>
      <vt:lpstr>Financing strategies: results</vt:lpstr>
      <vt:lpstr>Procurement of NBS: methods  </vt:lpstr>
      <vt:lpstr>Joint output: Report on the Procurment of NBS</vt:lpstr>
      <vt:lpstr>Public Procurement of NBS: Identified barriers </vt:lpstr>
      <vt:lpstr>Public Procurement of NBS: Potential solutions (selection)</vt:lpstr>
      <vt:lpstr>Key recommendations</vt:lpstr>
      <vt:lpstr>Thank you! </vt:lpstr>
      <vt:lpstr>Addressing NBS Financing Needs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Manchester</vt:lpstr>
      <vt:lpstr>Manchester – scaling up</vt:lpstr>
      <vt:lpstr>Manchester – scaling down</vt:lpstr>
      <vt:lpstr>Innovation vouchers</vt:lpstr>
      <vt:lpstr>Innovation vouchers to fund small scale nature based solutions</vt:lpstr>
      <vt:lpstr>PowerPoint Presentation</vt:lpstr>
      <vt:lpstr>PowerPoint Presentation</vt:lpstr>
      <vt:lpstr>PowerPoint Presentation</vt:lpstr>
      <vt:lpstr>Reflections</vt:lpstr>
      <vt:lpstr>Kiitos!</vt:lpstr>
      <vt:lpstr>Barriers Encountered &amp; Lessons Learned</vt:lpstr>
      <vt:lpstr>Barriers and Lessons Learned</vt:lpstr>
      <vt:lpstr>Before implementation :</vt:lpstr>
      <vt:lpstr>During implementation:</vt:lpstr>
      <vt:lpstr>After implementation:</vt:lpstr>
      <vt:lpstr>Capital vs Revenue funding</vt:lpstr>
      <vt:lpstr>Benefits of NBS</vt:lpstr>
      <vt:lpstr>What comes first, strategy or finance?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 NBS and finances</vt:lpstr>
      <vt:lpstr>A few examples of the interaction of finances and (NBS) projects</vt:lpstr>
      <vt:lpstr>Green facades and green above the streets as well as special construction are more expensive to maintain then (most) green on the surface</vt:lpstr>
      <vt:lpstr>Victoriapark; private property, transformation from parking to park then transferred to municipality</vt:lpstr>
      <vt:lpstr>Private property. Area is already green and looks nice. Still improved is possible</vt:lpstr>
      <vt:lpstr>Daylighting stream on private property. Core business of the owner is mental health. Priority of transformation is low. External finances with deadline may push project forward</vt:lpstr>
      <vt:lpstr>Different projects with separate goals and funds are hard to combine if there is a deadline </vt:lpstr>
      <vt:lpstr>Key References Dumitru &amp; Wendling, Eds. (2021). Evaluating the impact of nature-based solutions: A handbook for practitioners Dumitru &amp; Wendling, Eds. (2021). Evaluating the impact of nature-based solutions: Appendix of methods EEA (2021). Nature-based solutions in Europe: Policy, knowledge and practice for climate change adaptation and disaster risk reduction.  Mačiulytė, E. &amp; Durieux, E. (2020). Public procurement of nature-based solutions. Addressing barriers to the procurement of NBS: case studies and recommendations IEEP (2021). Nature-based solutions and their socio-economic benefits for Europe’s recovery Wild, T., Freitas, T., Vandewoestijne, S. (2020). Nature-based Solutions: State of the Art in EU-funded projects + individual expert reports from the ‘Valorisation of NbS Projects Initiative’   </vt:lpstr>
      <vt:lpstr>Questions &amp; Discussion</vt:lpstr>
    </vt:vector>
  </TitlesOfParts>
  <Company>VTT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and the city - Finance and procurement of Nature-based Solutions for urban climate change adaptation</dc:title>
  <dc:creator>Wendling Laura</dc:creator>
  <cp:lastModifiedBy>TOUGERON Celine (CINEA)</cp:lastModifiedBy>
  <cp:revision>30</cp:revision>
  <dcterms:created xsi:type="dcterms:W3CDTF">2021-05-10T09:14:51Z</dcterms:created>
  <dcterms:modified xsi:type="dcterms:W3CDTF">2021-06-01T07:11:30Z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0x0101006E5D6C7BCD04A944BDEBCB3B61BEC5CF</vt:lpwstr>
  </property>
</Properties>
</file>