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9"/>
  </p:notesMasterIdLst>
  <p:sldIdLst>
    <p:sldId id="256" r:id="rId5"/>
    <p:sldId id="257" r:id="rId6"/>
    <p:sldId id="264" r:id="rId7"/>
    <p:sldId id="265" r:id="rId8"/>
    <p:sldId id="266" r:id="rId9"/>
    <p:sldId id="281" r:id="rId10"/>
    <p:sldId id="270" r:id="rId11"/>
    <p:sldId id="277" r:id="rId12"/>
    <p:sldId id="278" r:id="rId13"/>
    <p:sldId id="273" r:id="rId14"/>
    <p:sldId id="276" r:id="rId15"/>
    <p:sldId id="280" r:id="rId16"/>
    <p:sldId id="282" r:id="rId17"/>
    <p:sldId id="263" r:id="rId18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206" autoAdjust="0"/>
    <p:restoredTop sz="94343" autoAdjust="0"/>
  </p:normalViewPr>
  <p:slideViewPr>
    <p:cSldViewPr snapToGrid="0">
      <p:cViewPr varScale="1">
        <p:scale>
          <a:sx n="52" d="100"/>
          <a:sy n="52" d="100"/>
        </p:scale>
        <p:origin x="1076" y="5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D4D023C-81D5-4A90-B801-FDC1DB0B1881}" type="doc">
      <dgm:prSet loTypeId="urn:microsoft.com/office/officeart/2011/layout/HexagonRadial" loCatId="officeonline" qsTypeId="urn:microsoft.com/office/officeart/2005/8/quickstyle/simple4" qsCatId="simple" csTypeId="urn:microsoft.com/office/officeart/2005/8/colors/colorful3" csCatId="colorful" phldr="1"/>
      <dgm:spPr/>
      <dgm:t>
        <a:bodyPr rtlCol="0"/>
        <a:lstStyle/>
        <a:p>
          <a:pPr rtl="0"/>
          <a:endParaRPr lang="en-ZA"/>
        </a:p>
      </dgm:t>
    </dgm:pt>
    <dgm:pt modelId="{B0B67E97-D36A-41D2-B3AA-E10DC4164ACD}">
      <dgm:prSet phldrT="[Text]" custT="1"/>
      <dgm:spPr/>
      <dgm:t>
        <a:bodyPr vert="horz" rtlCol="0"/>
        <a:lstStyle/>
        <a:p>
          <a:pPr rtl="0"/>
          <a:r>
            <a:rPr lang="es-ES" sz="1400" noProof="0" dirty="0" err="1">
              <a:latin typeface="Trebuchet MS" panose="020B0603020202020204" pitchFamily="34" charset="0"/>
            </a:rPr>
            <a:t>Knowledge</a:t>
          </a:r>
          <a:r>
            <a:rPr lang="es-ES" sz="1400" noProof="0" dirty="0">
              <a:latin typeface="Trebuchet MS" panose="020B0603020202020204" pitchFamily="34" charset="0"/>
            </a:rPr>
            <a:t> </a:t>
          </a:r>
          <a:r>
            <a:rPr lang="es-ES" sz="1400" noProof="0" dirty="0" err="1">
              <a:latin typeface="Trebuchet MS" panose="020B0603020202020204" pitchFamily="34" charset="0"/>
            </a:rPr>
            <a:t>exchange</a:t>
          </a:r>
          <a:endParaRPr lang="es" sz="1400" noProof="0" dirty="0">
            <a:latin typeface="Trebuchet MS" panose="020B0603020202020204" pitchFamily="34" charset="0"/>
          </a:endParaRPr>
        </a:p>
      </dgm:t>
    </dgm:pt>
    <dgm:pt modelId="{E8499BB0-8675-4DAA-A2F3-DFD9CFBE430C}" type="parTrans" cxnId="{23CF4846-3665-4847-8DE9-15AE176D320F}">
      <dgm:prSet/>
      <dgm:spPr/>
      <dgm:t>
        <a:bodyPr rtlCol="0"/>
        <a:lstStyle/>
        <a:p>
          <a:pPr rtl="0"/>
          <a:endParaRPr lang="en-US" sz="800" noProof="0" dirty="0"/>
        </a:p>
      </dgm:t>
    </dgm:pt>
    <dgm:pt modelId="{890BE5A4-5113-40C0-83B4-35B9088F9659}" type="sibTrans" cxnId="{23CF4846-3665-4847-8DE9-15AE176D320F}">
      <dgm:prSet/>
      <dgm:spPr/>
      <dgm:t>
        <a:bodyPr rtlCol="0"/>
        <a:lstStyle/>
        <a:p>
          <a:pPr rtl="0"/>
          <a:endParaRPr lang="en-US" sz="800" noProof="0" dirty="0"/>
        </a:p>
      </dgm:t>
    </dgm:pt>
    <dgm:pt modelId="{95AC444E-B9E0-4549-BEA7-CABCAA0EAAB7}">
      <dgm:prSet phldrT="[Text]" custT="1"/>
      <dgm:spPr/>
      <dgm:t>
        <a:bodyPr rtlCol="0"/>
        <a:lstStyle/>
        <a:p>
          <a:pPr rtl="0"/>
          <a:r>
            <a:rPr lang="es-ES" sz="1400" noProof="0" dirty="0">
              <a:latin typeface="+mn-lt"/>
            </a:rPr>
            <a:t>Training</a:t>
          </a:r>
        </a:p>
      </dgm:t>
    </dgm:pt>
    <dgm:pt modelId="{541EBB46-79E7-4A37-8891-033EA4ED1306}" type="parTrans" cxnId="{136B92B9-9431-481A-9435-AC6BC55841AD}">
      <dgm:prSet/>
      <dgm:spPr/>
      <dgm:t>
        <a:bodyPr rtlCol="0"/>
        <a:lstStyle/>
        <a:p>
          <a:pPr rtl="0"/>
          <a:endParaRPr lang="en-US" sz="800" noProof="0" dirty="0"/>
        </a:p>
      </dgm:t>
    </dgm:pt>
    <dgm:pt modelId="{62A6DD75-8A25-4059-9797-912CEAEF57AE}" type="sibTrans" cxnId="{136B92B9-9431-481A-9435-AC6BC55841AD}">
      <dgm:prSet/>
      <dgm:spPr/>
      <dgm:t>
        <a:bodyPr rtlCol="0"/>
        <a:lstStyle/>
        <a:p>
          <a:pPr rtl="0"/>
          <a:endParaRPr lang="en-US" sz="800" noProof="0" dirty="0"/>
        </a:p>
      </dgm:t>
    </dgm:pt>
    <dgm:pt modelId="{70E7BE45-BF08-4525-A735-BE15DBC9B01A}">
      <dgm:prSet phldrT="[Text]" custT="1"/>
      <dgm:spPr/>
      <dgm:t>
        <a:bodyPr rtlCol="0"/>
        <a:lstStyle/>
        <a:p>
          <a:pPr rtl="0"/>
          <a:r>
            <a:rPr lang="es-ES" sz="1400" noProof="0" dirty="0" err="1">
              <a:latin typeface="+mn-lt"/>
            </a:rPr>
            <a:t>Technical</a:t>
          </a:r>
          <a:r>
            <a:rPr lang="es-ES" sz="1400" noProof="0" dirty="0">
              <a:latin typeface="+mn-lt"/>
            </a:rPr>
            <a:t> </a:t>
          </a:r>
          <a:r>
            <a:rPr lang="es-ES" sz="1400" noProof="0" dirty="0" err="1">
              <a:latin typeface="+mn-lt"/>
            </a:rPr>
            <a:t>conferences</a:t>
          </a:r>
          <a:endParaRPr lang="es" sz="1400" noProof="0" dirty="0">
            <a:latin typeface="+mn-lt"/>
          </a:endParaRPr>
        </a:p>
      </dgm:t>
    </dgm:pt>
    <dgm:pt modelId="{05CCCC8E-7634-44C7-B48D-10293DABB8B0}" type="parTrans" cxnId="{7F0DB695-BD94-4FDB-B98A-FBC87BB42D5C}">
      <dgm:prSet/>
      <dgm:spPr/>
      <dgm:t>
        <a:bodyPr rtlCol="0"/>
        <a:lstStyle/>
        <a:p>
          <a:pPr rtl="0"/>
          <a:endParaRPr lang="en-US" sz="800" noProof="0" dirty="0"/>
        </a:p>
      </dgm:t>
    </dgm:pt>
    <dgm:pt modelId="{F6471FDA-9F46-476B-81E7-D3F595FC04C6}" type="sibTrans" cxnId="{7F0DB695-BD94-4FDB-B98A-FBC87BB42D5C}">
      <dgm:prSet/>
      <dgm:spPr/>
      <dgm:t>
        <a:bodyPr rtlCol="0"/>
        <a:lstStyle/>
        <a:p>
          <a:pPr rtl="0"/>
          <a:endParaRPr lang="en-US" sz="800" noProof="0" dirty="0"/>
        </a:p>
      </dgm:t>
    </dgm:pt>
    <dgm:pt modelId="{B1458BA5-82E2-404B-B5C3-1D64D6E2E88D}">
      <dgm:prSet phldrT="[Text]" custT="1"/>
      <dgm:spPr/>
      <dgm:t>
        <a:bodyPr rtlCol="0"/>
        <a:lstStyle/>
        <a:p>
          <a:pPr rtl="0"/>
          <a:r>
            <a:rPr lang="es-ES" sz="1400" noProof="0" dirty="0" err="1">
              <a:latin typeface="+mn-lt"/>
            </a:rPr>
            <a:t>Successful</a:t>
          </a:r>
          <a:r>
            <a:rPr lang="es-ES" sz="1400" noProof="0" dirty="0">
              <a:latin typeface="+mn-lt"/>
            </a:rPr>
            <a:t> </a:t>
          </a:r>
          <a:r>
            <a:rPr lang="es-ES" sz="1400" noProof="0" dirty="0" err="1">
              <a:latin typeface="+mn-lt"/>
            </a:rPr>
            <a:t>restorations</a:t>
          </a:r>
          <a:endParaRPr lang="es" sz="1400" noProof="0" dirty="0">
            <a:latin typeface="+mn-lt"/>
          </a:endParaRPr>
        </a:p>
      </dgm:t>
    </dgm:pt>
    <dgm:pt modelId="{10B39F03-26ED-474F-A601-B05793C1D1BF}" type="parTrans" cxnId="{AF5DF3DB-9DDB-4E4D-BBD0-D2EA012F8FE5}">
      <dgm:prSet/>
      <dgm:spPr/>
      <dgm:t>
        <a:bodyPr rtlCol="0"/>
        <a:lstStyle/>
        <a:p>
          <a:pPr rtl="0"/>
          <a:endParaRPr lang="en-US" sz="800" noProof="0" dirty="0"/>
        </a:p>
      </dgm:t>
    </dgm:pt>
    <dgm:pt modelId="{3A587695-0DC7-4A0C-9C04-A00AF6295C24}" type="sibTrans" cxnId="{AF5DF3DB-9DDB-4E4D-BBD0-D2EA012F8FE5}">
      <dgm:prSet/>
      <dgm:spPr/>
      <dgm:t>
        <a:bodyPr rtlCol="0"/>
        <a:lstStyle/>
        <a:p>
          <a:pPr rtl="0"/>
          <a:endParaRPr lang="en-US" sz="800" noProof="0" dirty="0"/>
        </a:p>
      </dgm:t>
    </dgm:pt>
    <dgm:pt modelId="{E9C20923-113F-461E-A441-1335B37A6FCD}">
      <dgm:prSet phldrT="[Text]" custT="1"/>
      <dgm:spPr/>
      <dgm:t>
        <a:bodyPr rtlCol="0"/>
        <a:lstStyle/>
        <a:p>
          <a:pPr rtl="0"/>
          <a:r>
            <a:rPr lang="es" sz="1400" noProof="0" dirty="0">
              <a:latin typeface="+mn-lt"/>
            </a:rPr>
            <a:t>R+D</a:t>
          </a:r>
        </a:p>
      </dgm:t>
    </dgm:pt>
    <dgm:pt modelId="{01741307-B4C7-460B-9C32-093092195E06}" type="parTrans" cxnId="{35FDC719-D72E-4848-AF76-FDF04297D211}">
      <dgm:prSet/>
      <dgm:spPr/>
      <dgm:t>
        <a:bodyPr rtlCol="0"/>
        <a:lstStyle/>
        <a:p>
          <a:pPr rtl="0"/>
          <a:endParaRPr lang="en-US" sz="800" noProof="0" dirty="0"/>
        </a:p>
      </dgm:t>
    </dgm:pt>
    <dgm:pt modelId="{F7B800FD-365A-41A1-8A64-5BCF87AEB1BA}" type="sibTrans" cxnId="{35FDC719-D72E-4848-AF76-FDF04297D211}">
      <dgm:prSet/>
      <dgm:spPr/>
      <dgm:t>
        <a:bodyPr rtlCol="0"/>
        <a:lstStyle/>
        <a:p>
          <a:pPr rtl="0"/>
          <a:endParaRPr lang="en-US" sz="800" noProof="0" dirty="0"/>
        </a:p>
      </dgm:t>
    </dgm:pt>
    <dgm:pt modelId="{6C7AD433-541F-4EEB-9AD3-22634B193222}">
      <dgm:prSet phldrT="[Text]" custT="1"/>
      <dgm:spPr/>
      <dgm:t>
        <a:bodyPr rtlCol="0"/>
        <a:lstStyle/>
        <a:p>
          <a:pPr rtl="0"/>
          <a:r>
            <a:rPr lang="es-ES" sz="1400" noProof="0" dirty="0" err="1">
              <a:latin typeface="+mn-lt"/>
            </a:rPr>
            <a:t>Collaboration</a:t>
          </a:r>
          <a:endParaRPr lang="es" sz="1400" noProof="0" dirty="0">
            <a:latin typeface="+mn-lt"/>
          </a:endParaRPr>
        </a:p>
      </dgm:t>
    </dgm:pt>
    <dgm:pt modelId="{B12A655A-7D4B-4E33-B6EA-161D22D761B9}" type="sibTrans" cxnId="{F24E0707-1CEC-40A7-843D-FD60D3674D60}">
      <dgm:prSet/>
      <dgm:spPr/>
      <dgm:t>
        <a:bodyPr rtlCol="0"/>
        <a:lstStyle/>
        <a:p>
          <a:pPr rtl="0"/>
          <a:endParaRPr lang="en-US" sz="800" noProof="0" dirty="0"/>
        </a:p>
      </dgm:t>
    </dgm:pt>
    <dgm:pt modelId="{87B47520-6B76-4AAB-9778-7DF6C809559C}" type="parTrans" cxnId="{F24E0707-1CEC-40A7-843D-FD60D3674D60}">
      <dgm:prSet/>
      <dgm:spPr/>
      <dgm:t>
        <a:bodyPr rtlCol="0"/>
        <a:lstStyle/>
        <a:p>
          <a:pPr rtl="0"/>
          <a:endParaRPr lang="en-US" sz="800" noProof="0" dirty="0"/>
        </a:p>
      </dgm:t>
    </dgm:pt>
    <dgm:pt modelId="{9B21FC6D-B503-49A9-B764-40D0C01259E9}">
      <dgm:prSet phldrT="[Text]" custT="1"/>
      <dgm:spPr/>
      <dgm:t>
        <a:bodyPr rtlCol="0"/>
        <a:lstStyle/>
        <a:p>
          <a:pPr rtl="0"/>
          <a:r>
            <a:rPr lang="en-US" sz="1400" noProof="0" dirty="0">
              <a:latin typeface="Trebuchet MS" panose="020B0603020202020204" pitchFamily="34" charset="0"/>
            </a:rPr>
            <a:t>Mines and Quarries Restoration Network</a:t>
          </a:r>
          <a:endParaRPr lang="es-ES" sz="1400" noProof="0" dirty="0">
            <a:latin typeface="Trebuchet MS" panose="020B0603020202020204" pitchFamily="34" charset="0"/>
          </a:endParaRPr>
        </a:p>
      </dgm:t>
    </dgm:pt>
    <dgm:pt modelId="{EC518B51-FBD5-490C-BB22-3CE20AC658E3}" type="sibTrans" cxnId="{473BBDF2-AEBB-4B0C-85ED-20D05E27D1AB}">
      <dgm:prSet/>
      <dgm:spPr/>
      <dgm:t>
        <a:bodyPr rtlCol="0"/>
        <a:lstStyle/>
        <a:p>
          <a:pPr rtl="0"/>
          <a:endParaRPr lang="en-US" sz="800" noProof="0" dirty="0"/>
        </a:p>
      </dgm:t>
    </dgm:pt>
    <dgm:pt modelId="{E601705B-2D41-4328-9E2E-0824056DE75C}" type="parTrans" cxnId="{473BBDF2-AEBB-4B0C-85ED-20D05E27D1AB}">
      <dgm:prSet/>
      <dgm:spPr/>
      <dgm:t>
        <a:bodyPr rtlCol="0"/>
        <a:lstStyle/>
        <a:p>
          <a:pPr rtl="0"/>
          <a:endParaRPr lang="en-US" sz="800" noProof="0" dirty="0"/>
        </a:p>
      </dgm:t>
    </dgm:pt>
    <dgm:pt modelId="{643A4D75-5A39-4A8E-9270-6EED882E673C}" type="pres">
      <dgm:prSet presAssocID="{7D4D023C-81D5-4A90-B801-FDC1DB0B1881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  <dgm:pt modelId="{7CE47E9B-6447-4325-82F3-6EBB8C5C828D}" type="pres">
      <dgm:prSet presAssocID="{9B21FC6D-B503-49A9-B764-40D0C01259E9}" presName="Parent" presStyleLbl="node0" presStyleIdx="0" presStyleCnt="1">
        <dgm:presLayoutVars>
          <dgm:chMax val="6"/>
          <dgm:chPref val="6"/>
        </dgm:presLayoutVars>
      </dgm:prSet>
      <dgm:spPr/>
    </dgm:pt>
    <dgm:pt modelId="{D51A285C-61F8-44A1-8936-95A3AEFD1C2C}" type="pres">
      <dgm:prSet presAssocID="{B0B67E97-D36A-41D2-B3AA-E10DC4164ACD}" presName="Accent1" presStyleCnt="0"/>
      <dgm:spPr/>
    </dgm:pt>
    <dgm:pt modelId="{26347549-36B6-4CC8-A963-11A1AA53CF6D}" type="pres">
      <dgm:prSet presAssocID="{B0B67E97-D36A-41D2-B3AA-E10DC4164ACD}" presName="Accent" presStyleLbl="bgShp" presStyleIdx="0" presStyleCnt="6"/>
      <dgm:spPr/>
    </dgm:pt>
    <dgm:pt modelId="{F5BC8470-A87C-4074-9AE8-CC690DA51720}" type="pres">
      <dgm:prSet presAssocID="{B0B67E97-D36A-41D2-B3AA-E10DC4164ACD}" presName="Child1" presStyleLbl="node1" presStyleIdx="0" presStyleCnt="6">
        <dgm:presLayoutVars>
          <dgm:chMax val="0"/>
          <dgm:chPref val="0"/>
          <dgm:bulletEnabled val="1"/>
        </dgm:presLayoutVars>
      </dgm:prSet>
      <dgm:spPr>
        <a:xfrm>
          <a:off x="1291517" y="65842"/>
          <a:ext cx="1401729" cy="1212660"/>
        </a:xfrm>
      </dgm:spPr>
    </dgm:pt>
    <dgm:pt modelId="{7B20F8DC-E23B-480D-9D1A-D64CACFAC334}" type="pres">
      <dgm:prSet presAssocID="{95AC444E-B9E0-4549-BEA7-CABCAA0EAAB7}" presName="Accent2" presStyleCnt="0"/>
      <dgm:spPr/>
    </dgm:pt>
    <dgm:pt modelId="{9CD78AF4-3203-4841-852C-022973A413EE}" type="pres">
      <dgm:prSet presAssocID="{95AC444E-B9E0-4549-BEA7-CABCAA0EAAB7}" presName="Accent" presStyleLbl="bgShp" presStyleIdx="1" presStyleCnt="6"/>
      <dgm:spPr/>
    </dgm:pt>
    <dgm:pt modelId="{D2DFA802-DEAB-41D1-9963-3D37A3B1F6E0}" type="pres">
      <dgm:prSet presAssocID="{95AC444E-B9E0-4549-BEA7-CABCAA0EAAB7}" presName="Child2" presStyleLbl="node1" presStyleIdx="1" presStyleCnt="6">
        <dgm:presLayoutVars>
          <dgm:chMax val="0"/>
          <dgm:chPref val="0"/>
          <dgm:bulletEnabled val="1"/>
        </dgm:presLayoutVars>
      </dgm:prSet>
      <dgm:spPr/>
    </dgm:pt>
    <dgm:pt modelId="{A55D1DF2-35A8-46CC-986D-2FDA1E9ADB8F}" type="pres">
      <dgm:prSet presAssocID="{70E7BE45-BF08-4525-A735-BE15DBC9B01A}" presName="Accent3" presStyleCnt="0"/>
      <dgm:spPr/>
    </dgm:pt>
    <dgm:pt modelId="{7B4CBF32-E26F-4058-B3F2-B8C681E6522C}" type="pres">
      <dgm:prSet presAssocID="{70E7BE45-BF08-4525-A735-BE15DBC9B01A}" presName="Accent" presStyleLbl="bgShp" presStyleIdx="2" presStyleCnt="6"/>
      <dgm:spPr>
        <a:xfrm>
          <a:off x="3937410" y="2320214"/>
          <a:ext cx="858975" cy="740120"/>
        </a:xfrm>
      </dgm:spPr>
    </dgm:pt>
    <dgm:pt modelId="{BB43FB51-805F-427F-8870-3EC1E0D42A87}" type="pres">
      <dgm:prSet presAssocID="{70E7BE45-BF08-4525-A735-BE15DBC9B01A}" presName="Child3" presStyleLbl="node1" presStyleIdx="2" presStyleCnt="6">
        <dgm:presLayoutVars>
          <dgm:chMax val="0"/>
          <dgm:chPref val="0"/>
          <dgm:bulletEnabled val="1"/>
        </dgm:presLayoutVars>
      </dgm:prSet>
      <dgm:spPr/>
    </dgm:pt>
    <dgm:pt modelId="{0DF69413-982D-4907-A91E-48B8B441DDB0}" type="pres">
      <dgm:prSet presAssocID="{6C7AD433-541F-4EEB-9AD3-22634B193222}" presName="Accent4" presStyleCnt="0"/>
      <dgm:spPr/>
    </dgm:pt>
    <dgm:pt modelId="{EFD13008-0D7B-414F-B035-9139469CB714}" type="pres">
      <dgm:prSet presAssocID="{6C7AD433-541F-4EEB-9AD3-22634B193222}" presName="Accent" presStyleLbl="bgShp" presStyleIdx="3" presStyleCnt="6"/>
      <dgm:spPr>
        <a:xfrm>
          <a:off x="3241016" y="3882074"/>
          <a:ext cx="858975" cy="740120"/>
        </a:xfrm>
      </dgm:spPr>
    </dgm:pt>
    <dgm:pt modelId="{D0D71979-3842-4C2C-AD6F-C14852841C4F}" type="pres">
      <dgm:prSet presAssocID="{6C7AD433-541F-4EEB-9AD3-22634B193222}" presName="Child4" presStyleLbl="node1" presStyleIdx="3" presStyleCnt="6" custScaleX="108018" custScaleY="91776">
        <dgm:presLayoutVars>
          <dgm:chMax val="0"/>
          <dgm:chPref val="0"/>
          <dgm:bulletEnabled val="1"/>
        </dgm:presLayoutVars>
      </dgm:prSet>
      <dgm:spPr/>
    </dgm:pt>
    <dgm:pt modelId="{E1CA2F5B-88E0-4EC9-BB54-8BF644BE2C68}" type="pres">
      <dgm:prSet presAssocID="{B1458BA5-82E2-404B-B5C3-1D64D6E2E88D}" presName="Accent5" presStyleCnt="0"/>
      <dgm:spPr/>
    </dgm:pt>
    <dgm:pt modelId="{EA1477AB-EC5D-4316-9629-211C5506DC47}" type="pres">
      <dgm:prSet presAssocID="{B1458BA5-82E2-404B-B5C3-1D64D6E2E88D}" presName="Accent" presStyleLbl="bgShp" presStyleIdx="4" presStyleCnt="6"/>
      <dgm:spPr>
        <a:xfrm>
          <a:off x="1513533" y="4044201"/>
          <a:ext cx="858975" cy="740120"/>
        </a:xfrm>
      </dgm:spPr>
    </dgm:pt>
    <dgm:pt modelId="{C1CB4C17-6C33-47B5-920C-037357DAA596}" type="pres">
      <dgm:prSet presAssocID="{B1458BA5-82E2-404B-B5C3-1D64D6E2E88D}" presName="Child5" presStyleLbl="node1" presStyleIdx="4" presStyleCnt="6">
        <dgm:presLayoutVars>
          <dgm:chMax val="0"/>
          <dgm:chPref val="0"/>
          <dgm:bulletEnabled val="1"/>
        </dgm:presLayoutVars>
      </dgm:prSet>
      <dgm:spPr/>
    </dgm:pt>
    <dgm:pt modelId="{54338A3C-2657-40FC-89E9-BCFF1FD978D7}" type="pres">
      <dgm:prSet presAssocID="{E9C20923-113F-461E-A441-1335B37A6FCD}" presName="Accent6" presStyleCnt="0"/>
      <dgm:spPr/>
    </dgm:pt>
    <dgm:pt modelId="{9A209AA4-1EC9-417A-9A02-1ABC6F1E3691}" type="pres">
      <dgm:prSet presAssocID="{E9C20923-113F-461E-A441-1335B37A6FCD}" presName="Accent" presStyleLbl="bgShp" presStyleIdx="5" presStyleCnt="6"/>
      <dgm:spPr>
        <a:xfrm>
          <a:off x="494625" y="2661125"/>
          <a:ext cx="858975" cy="740120"/>
        </a:xfrm>
      </dgm:spPr>
    </dgm:pt>
    <dgm:pt modelId="{454693B7-45C0-405E-AD8B-9010C1CFDFC3}" type="pres">
      <dgm:prSet presAssocID="{E9C20923-113F-461E-A441-1335B37A6FCD}" presName="Child6" presStyleLbl="node1" presStyleIdx="5" presStyleCnt="6">
        <dgm:presLayoutVars>
          <dgm:chMax val="0"/>
          <dgm:chPref val="0"/>
          <dgm:bulletEnabled val="1"/>
        </dgm:presLayoutVars>
      </dgm:prSet>
      <dgm:spPr/>
    </dgm:pt>
  </dgm:ptLst>
  <dgm:cxnLst>
    <dgm:cxn modelId="{F24E0707-1CEC-40A7-843D-FD60D3674D60}" srcId="{9B21FC6D-B503-49A9-B764-40D0C01259E9}" destId="{6C7AD433-541F-4EEB-9AD3-22634B193222}" srcOrd="3" destOrd="0" parTransId="{87B47520-6B76-4AAB-9778-7DF6C809559C}" sibTransId="{B12A655A-7D4B-4E33-B6EA-161D22D761B9}"/>
    <dgm:cxn modelId="{35FDC719-D72E-4848-AF76-FDF04297D211}" srcId="{9B21FC6D-B503-49A9-B764-40D0C01259E9}" destId="{E9C20923-113F-461E-A441-1335B37A6FCD}" srcOrd="5" destOrd="0" parTransId="{01741307-B4C7-460B-9C32-093092195E06}" sibTransId="{F7B800FD-365A-41A1-8A64-5BCF87AEB1BA}"/>
    <dgm:cxn modelId="{FF44082F-C28A-4B6E-BD08-D0928897456D}" type="presOf" srcId="{7D4D023C-81D5-4A90-B801-FDC1DB0B1881}" destId="{643A4D75-5A39-4A8E-9270-6EED882E673C}" srcOrd="0" destOrd="0" presId="urn:microsoft.com/office/officeart/2011/layout/HexagonRadial"/>
    <dgm:cxn modelId="{23CF4846-3665-4847-8DE9-15AE176D320F}" srcId="{9B21FC6D-B503-49A9-B764-40D0C01259E9}" destId="{B0B67E97-D36A-41D2-B3AA-E10DC4164ACD}" srcOrd="0" destOrd="0" parTransId="{E8499BB0-8675-4DAA-A2F3-DFD9CFBE430C}" sibTransId="{890BE5A4-5113-40C0-83B4-35B9088F9659}"/>
    <dgm:cxn modelId="{DA14D26F-624B-4915-A308-E4CFA3128766}" type="presOf" srcId="{B1458BA5-82E2-404B-B5C3-1D64D6E2E88D}" destId="{C1CB4C17-6C33-47B5-920C-037357DAA596}" srcOrd="0" destOrd="0" presId="urn:microsoft.com/office/officeart/2011/layout/HexagonRadial"/>
    <dgm:cxn modelId="{F5729179-28EA-41C0-8670-35683B2E1D44}" type="presOf" srcId="{6C7AD433-541F-4EEB-9AD3-22634B193222}" destId="{D0D71979-3842-4C2C-AD6F-C14852841C4F}" srcOrd="0" destOrd="0" presId="urn:microsoft.com/office/officeart/2011/layout/HexagonRadial"/>
    <dgm:cxn modelId="{3602E979-339C-491F-B541-8AFFCEE7A9AC}" type="presOf" srcId="{E9C20923-113F-461E-A441-1335B37A6FCD}" destId="{454693B7-45C0-405E-AD8B-9010C1CFDFC3}" srcOrd="0" destOrd="0" presId="urn:microsoft.com/office/officeart/2011/layout/HexagonRadial"/>
    <dgm:cxn modelId="{0682AB81-680D-46F3-9D1D-946B62C3FA83}" type="presOf" srcId="{95AC444E-B9E0-4549-BEA7-CABCAA0EAAB7}" destId="{D2DFA802-DEAB-41D1-9963-3D37A3B1F6E0}" srcOrd="0" destOrd="0" presId="urn:microsoft.com/office/officeart/2011/layout/HexagonRadial"/>
    <dgm:cxn modelId="{7F0DB695-BD94-4FDB-B98A-FBC87BB42D5C}" srcId="{9B21FC6D-B503-49A9-B764-40D0C01259E9}" destId="{70E7BE45-BF08-4525-A735-BE15DBC9B01A}" srcOrd="2" destOrd="0" parTransId="{05CCCC8E-7634-44C7-B48D-10293DABB8B0}" sibTransId="{F6471FDA-9F46-476B-81E7-D3F595FC04C6}"/>
    <dgm:cxn modelId="{058753A3-D277-4FBE-9F3A-5EAA2B9796F3}" type="presOf" srcId="{B0B67E97-D36A-41D2-B3AA-E10DC4164ACD}" destId="{F5BC8470-A87C-4074-9AE8-CC690DA51720}" srcOrd="0" destOrd="0" presId="urn:microsoft.com/office/officeart/2011/layout/HexagonRadial"/>
    <dgm:cxn modelId="{1601C8A6-1E36-418B-826A-433BDECEEC16}" type="presOf" srcId="{9B21FC6D-B503-49A9-B764-40D0C01259E9}" destId="{7CE47E9B-6447-4325-82F3-6EBB8C5C828D}" srcOrd="0" destOrd="0" presId="urn:microsoft.com/office/officeart/2011/layout/HexagonRadial"/>
    <dgm:cxn modelId="{136B92B9-9431-481A-9435-AC6BC55841AD}" srcId="{9B21FC6D-B503-49A9-B764-40D0C01259E9}" destId="{95AC444E-B9E0-4549-BEA7-CABCAA0EAAB7}" srcOrd="1" destOrd="0" parTransId="{541EBB46-79E7-4A37-8891-033EA4ED1306}" sibTransId="{62A6DD75-8A25-4059-9797-912CEAEF57AE}"/>
    <dgm:cxn modelId="{4E1D7DD1-5F62-4705-BF13-8BB888A6015E}" type="presOf" srcId="{70E7BE45-BF08-4525-A735-BE15DBC9B01A}" destId="{BB43FB51-805F-427F-8870-3EC1E0D42A87}" srcOrd="0" destOrd="0" presId="urn:microsoft.com/office/officeart/2011/layout/HexagonRadial"/>
    <dgm:cxn modelId="{AF5DF3DB-9DDB-4E4D-BBD0-D2EA012F8FE5}" srcId="{9B21FC6D-B503-49A9-B764-40D0C01259E9}" destId="{B1458BA5-82E2-404B-B5C3-1D64D6E2E88D}" srcOrd="4" destOrd="0" parTransId="{10B39F03-26ED-474F-A601-B05793C1D1BF}" sibTransId="{3A587695-0DC7-4A0C-9C04-A00AF6295C24}"/>
    <dgm:cxn modelId="{473BBDF2-AEBB-4B0C-85ED-20D05E27D1AB}" srcId="{7D4D023C-81D5-4A90-B801-FDC1DB0B1881}" destId="{9B21FC6D-B503-49A9-B764-40D0C01259E9}" srcOrd="0" destOrd="0" parTransId="{E601705B-2D41-4328-9E2E-0824056DE75C}" sibTransId="{EC518B51-FBD5-490C-BB22-3CE20AC658E3}"/>
    <dgm:cxn modelId="{DED92F79-A910-4596-8BFC-516C90F89ECA}" type="presParOf" srcId="{643A4D75-5A39-4A8E-9270-6EED882E673C}" destId="{7CE47E9B-6447-4325-82F3-6EBB8C5C828D}" srcOrd="0" destOrd="0" presId="urn:microsoft.com/office/officeart/2011/layout/HexagonRadial"/>
    <dgm:cxn modelId="{505CDBCC-FDEC-4E4E-A62D-4227D990BC7F}" type="presParOf" srcId="{643A4D75-5A39-4A8E-9270-6EED882E673C}" destId="{D51A285C-61F8-44A1-8936-95A3AEFD1C2C}" srcOrd="1" destOrd="0" presId="urn:microsoft.com/office/officeart/2011/layout/HexagonRadial"/>
    <dgm:cxn modelId="{FB7A6AA3-C15F-4EFB-B8C3-3122A2E48DFF}" type="presParOf" srcId="{D51A285C-61F8-44A1-8936-95A3AEFD1C2C}" destId="{26347549-36B6-4CC8-A963-11A1AA53CF6D}" srcOrd="0" destOrd="0" presId="urn:microsoft.com/office/officeart/2011/layout/HexagonRadial"/>
    <dgm:cxn modelId="{18C431D1-408E-4555-BDE1-1D7CCCDA965A}" type="presParOf" srcId="{643A4D75-5A39-4A8E-9270-6EED882E673C}" destId="{F5BC8470-A87C-4074-9AE8-CC690DA51720}" srcOrd="2" destOrd="0" presId="urn:microsoft.com/office/officeart/2011/layout/HexagonRadial"/>
    <dgm:cxn modelId="{753942B0-BAB6-4CCD-96FB-10EEABC6C778}" type="presParOf" srcId="{643A4D75-5A39-4A8E-9270-6EED882E673C}" destId="{7B20F8DC-E23B-480D-9D1A-D64CACFAC334}" srcOrd="3" destOrd="0" presId="urn:microsoft.com/office/officeart/2011/layout/HexagonRadial"/>
    <dgm:cxn modelId="{DC241CE8-923B-4A96-9CE2-C30A9F4AC948}" type="presParOf" srcId="{7B20F8DC-E23B-480D-9D1A-D64CACFAC334}" destId="{9CD78AF4-3203-4841-852C-022973A413EE}" srcOrd="0" destOrd="0" presId="urn:microsoft.com/office/officeart/2011/layout/HexagonRadial"/>
    <dgm:cxn modelId="{A17E83C0-8F7C-447F-8718-91754BBBA231}" type="presParOf" srcId="{643A4D75-5A39-4A8E-9270-6EED882E673C}" destId="{D2DFA802-DEAB-41D1-9963-3D37A3B1F6E0}" srcOrd="4" destOrd="0" presId="urn:microsoft.com/office/officeart/2011/layout/HexagonRadial"/>
    <dgm:cxn modelId="{50386317-9A6E-4B08-B9B5-EF610B57F787}" type="presParOf" srcId="{643A4D75-5A39-4A8E-9270-6EED882E673C}" destId="{A55D1DF2-35A8-46CC-986D-2FDA1E9ADB8F}" srcOrd="5" destOrd="0" presId="urn:microsoft.com/office/officeart/2011/layout/HexagonRadial"/>
    <dgm:cxn modelId="{8B33BBBC-C773-48B4-9EB6-AC05B6C7C1E6}" type="presParOf" srcId="{A55D1DF2-35A8-46CC-986D-2FDA1E9ADB8F}" destId="{7B4CBF32-E26F-4058-B3F2-B8C681E6522C}" srcOrd="0" destOrd="0" presId="urn:microsoft.com/office/officeart/2011/layout/HexagonRadial"/>
    <dgm:cxn modelId="{BEA0C31C-15FA-45DF-A235-1333F2A2DBCD}" type="presParOf" srcId="{643A4D75-5A39-4A8E-9270-6EED882E673C}" destId="{BB43FB51-805F-427F-8870-3EC1E0D42A87}" srcOrd="6" destOrd="0" presId="urn:microsoft.com/office/officeart/2011/layout/HexagonRadial"/>
    <dgm:cxn modelId="{314C9EAA-2596-4BBF-A088-C4126D42F7CC}" type="presParOf" srcId="{643A4D75-5A39-4A8E-9270-6EED882E673C}" destId="{0DF69413-982D-4907-A91E-48B8B441DDB0}" srcOrd="7" destOrd="0" presId="urn:microsoft.com/office/officeart/2011/layout/HexagonRadial"/>
    <dgm:cxn modelId="{85B39A69-A830-4E3B-A6EF-1BDBB1290DF1}" type="presParOf" srcId="{0DF69413-982D-4907-A91E-48B8B441DDB0}" destId="{EFD13008-0D7B-414F-B035-9139469CB714}" srcOrd="0" destOrd="0" presId="urn:microsoft.com/office/officeart/2011/layout/HexagonRadial"/>
    <dgm:cxn modelId="{1FB771BD-B765-42E6-9753-A3C466E7F72E}" type="presParOf" srcId="{643A4D75-5A39-4A8E-9270-6EED882E673C}" destId="{D0D71979-3842-4C2C-AD6F-C14852841C4F}" srcOrd="8" destOrd="0" presId="urn:microsoft.com/office/officeart/2011/layout/HexagonRadial"/>
    <dgm:cxn modelId="{A06C3895-AD35-4F32-886D-DF8D44BAA317}" type="presParOf" srcId="{643A4D75-5A39-4A8E-9270-6EED882E673C}" destId="{E1CA2F5B-88E0-4EC9-BB54-8BF644BE2C68}" srcOrd="9" destOrd="0" presId="urn:microsoft.com/office/officeart/2011/layout/HexagonRadial"/>
    <dgm:cxn modelId="{A7816D28-81B5-4718-99F9-56E2D18650BC}" type="presParOf" srcId="{E1CA2F5B-88E0-4EC9-BB54-8BF644BE2C68}" destId="{EA1477AB-EC5D-4316-9629-211C5506DC47}" srcOrd="0" destOrd="0" presId="urn:microsoft.com/office/officeart/2011/layout/HexagonRadial"/>
    <dgm:cxn modelId="{721DCF74-C770-409E-9F1E-481010B9583D}" type="presParOf" srcId="{643A4D75-5A39-4A8E-9270-6EED882E673C}" destId="{C1CB4C17-6C33-47B5-920C-037357DAA596}" srcOrd="10" destOrd="0" presId="urn:microsoft.com/office/officeart/2011/layout/HexagonRadial"/>
    <dgm:cxn modelId="{014E1962-52FA-4242-B7DA-F6EFC1016EBB}" type="presParOf" srcId="{643A4D75-5A39-4A8E-9270-6EED882E673C}" destId="{54338A3C-2657-40FC-89E9-BCFF1FD978D7}" srcOrd="11" destOrd="0" presId="urn:microsoft.com/office/officeart/2011/layout/HexagonRadial"/>
    <dgm:cxn modelId="{B9FE5595-9520-416B-ADF8-E5CFB5687C03}" type="presParOf" srcId="{54338A3C-2657-40FC-89E9-BCFF1FD978D7}" destId="{9A209AA4-1EC9-417A-9A02-1ABC6F1E3691}" srcOrd="0" destOrd="0" presId="urn:microsoft.com/office/officeart/2011/layout/HexagonRadial"/>
    <dgm:cxn modelId="{24E6635F-7075-481E-AAB8-89B5C1714DAE}" type="presParOf" srcId="{643A4D75-5A39-4A8E-9270-6EED882E673C}" destId="{454693B7-45C0-405E-AD8B-9010C1CFDFC3}" srcOrd="12" destOrd="0" presId="urn:microsoft.com/office/officeart/2011/layout/HexagonRadial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CE47E9B-6447-4325-82F3-6EBB8C5C828D}">
      <dsp:nvSpPr>
        <dsp:cNvPr id="0" name=""/>
        <dsp:cNvSpPr/>
      </dsp:nvSpPr>
      <dsp:spPr>
        <a:xfrm>
          <a:off x="1528416" y="1396319"/>
          <a:ext cx="1742500" cy="1507333"/>
        </a:xfrm>
        <a:prstGeom prst="hexagon">
          <a:avLst>
            <a:gd name="adj" fmla="val 28570"/>
            <a:gd name="vf" fmla="val 11547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rtlCol="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noProof="0" dirty="0">
              <a:latin typeface="Trebuchet MS" panose="020B0603020202020204" pitchFamily="34" charset="0"/>
            </a:rPr>
            <a:t>Mines and Quarries Restoration Network</a:t>
          </a:r>
          <a:endParaRPr lang="es-ES" sz="1400" kern="1200" noProof="0" dirty="0">
            <a:latin typeface="Trebuchet MS" panose="020B0603020202020204" pitchFamily="34" charset="0"/>
          </a:endParaRPr>
        </a:p>
      </dsp:txBody>
      <dsp:txXfrm>
        <a:off x="1817173" y="1646105"/>
        <a:ext cx="1164986" cy="1007761"/>
      </dsp:txXfrm>
    </dsp:sp>
    <dsp:sp modelId="{9CD78AF4-3203-4841-852C-022973A413EE}">
      <dsp:nvSpPr>
        <dsp:cNvPr id="0" name=""/>
        <dsp:cNvSpPr/>
      </dsp:nvSpPr>
      <dsp:spPr>
        <a:xfrm>
          <a:off x="2619556" y="675162"/>
          <a:ext cx="657440" cy="566471"/>
        </a:xfrm>
        <a:prstGeom prst="hexagon">
          <a:avLst>
            <a:gd name="adj" fmla="val 28900"/>
            <a:gd name="vf" fmla="val 11547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5BC8470-A87C-4074-9AE8-CC690DA51720}">
      <dsp:nvSpPr>
        <dsp:cNvPr id="0" name=""/>
        <dsp:cNvSpPr/>
      </dsp:nvSpPr>
      <dsp:spPr>
        <a:xfrm>
          <a:off x="1688925" y="25398"/>
          <a:ext cx="1427966" cy="1235358"/>
        </a:xfrm>
        <a:prstGeom prst="hexagon">
          <a:avLst>
            <a:gd name="adj" fmla="val 28570"/>
            <a:gd name="vf" fmla="val 11547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rtlCol="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 noProof="0" dirty="0" err="1">
              <a:latin typeface="Trebuchet MS" panose="020B0603020202020204" pitchFamily="34" charset="0"/>
            </a:rPr>
            <a:t>Knowledge</a:t>
          </a:r>
          <a:r>
            <a:rPr lang="es-ES" sz="1400" kern="1200" noProof="0" dirty="0">
              <a:latin typeface="Trebuchet MS" panose="020B0603020202020204" pitchFamily="34" charset="0"/>
            </a:rPr>
            <a:t> </a:t>
          </a:r>
          <a:r>
            <a:rPr lang="es-ES" sz="1400" kern="1200" noProof="0" dirty="0" err="1">
              <a:latin typeface="Trebuchet MS" panose="020B0603020202020204" pitchFamily="34" charset="0"/>
            </a:rPr>
            <a:t>exchange</a:t>
          </a:r>
          <a:endParaRPr lang="es" sz="1400" kern="1200" noProof="0" dirty="0">
            <a:latin typeface="Trebuchet MS" panose="020B0603020202020204" pitchFamily="34" charset="0"/>
          </a:endParaRPr>
        </a:p>
      </dsp:txBody>
      <dsp:txXfrm>
        <a:off x="1925569" y="230123"/>
        <a:ext cx="954678" cy="825908"/>
      </dsp:txXfrm>
    </dsp:sp>
    <dsp:sp modelId="{7B4CBF32-E26F-4058-B3F2-B8C681E6522C}">
      <dsp:nvSpPr>
        <dsp:cNvPr id="0" name=""/>
        <dsp:cNvSpPr/>
      </dsp:nvSpPr>
      <dsp:spPr>
        <a:xfrm>
          <a:off x="3386839" y="1734163"/>
          <a:ext cx="657440" cy="566471"/>
        </a:xfrm>
        <a:prstGeom prst="hexagon">
          <a:avLst>
            <a:gd name="adj" fmla="val 28900"/>
            <a:gd name="vf" fmla="val 11547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2DFA802-DEAB-41D1-9963-3D37A3B1F6E0}">
      <dsp:nvSpPr>
        <dsp:cNvPr id="0" name=""/>
        <dsp:cNvSpPr/>
      </dsp:nvSpPr>
      <dsp:spPr>
        <a:xfrm>
          <a:off x="2998536" y="785227"/>
          <a:ext cx="1427966" cy="1235358"/>
        </a:xfrm>
        <a:prstGeom prst="hexagon">
          <a:avLst>
            <a:gd name="adj" fmla="val 28570"/>
            <a:gd name="vf" fmla="val 115470"/>
          </a:avLst>
        </a:prstGeom>
        <a:gradFill rotWithShape="0">
          <a:gsLst>
            <a:gs pos="0">
              <a:schemeClr val="accent3">
                <a:hueOff val="542120"/>
                <a:satOff val="20000"/>
                <a:lumOff val="-294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542120"/>
                <a:satOff val="20000"/>
                <a:lumOff val="-294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542120"/>
                <a:satOff val="20000"/>
                <a:lumOff val="-294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rtlCol="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 noProof="0" dirty="0">
              <a:latin typeface="+mn-lt"/>
            </a:rPr>
            <a:t>Training</a:t>
          </a:r>
        </a:p>
      </dsp:txBody>
      <dsp:txXfrm>
        <a:off x="3235180" y="989952"/>
        <a:ext cx="954678" cy="825908"/>
      </dsp:txXfrm>
    </dsp:sp>
    <dsp:sp modelId="{EFD13008-0D7B-414F-B035-9139469CB714}">
      <dsp:nvSpPr>
        <dsp:cNvPr id="0" name=""/>
        <dsp:cNvSpPr/>
      </dsp:nvSpPr>
      <dsp:spPr>
        <a:xfrm>
          <a:off x="2853835" y="2929575"/>
          <a:ext cx="657440" cy="566471"/>
        </a:xfrm>
        <a:prstGeom prst="hexagon">
          <a:avLst>
            <a:gd name="adj" fmla="val 28900"/>
            <a:gd name="vf" fmla="val 11547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B43FB51-805F-427F-8870-3EC1E0D42A87}">
      <dsp:nvSpPr>
        <dsp:cNvPr id="0" name=""/>
        <dsp:cNvSpPr/>
      </dsp:nvSpPr>
      <dsp:spPr>
        <a:xfrm>
          <a:off x="2998536" y="2278961"/>
          <a:ext cx="1427966" cy="1235358"/>
        </a:xfrm>
        <a:prstGeom prst="hexagon">
          <a:avLst>
            <a:gd name="adj" fmla="val 28570"/>
            <a:gd name="vf" fmla="val 115470"/>
          </a:avLst>
        </a:prstGeom>
        <a:gradFill rotWithShape="0">
          <a:gsLst>
            <a:gs pos="0">
              <a:schemeClr val="accent3">
                <a:hueOff val="1084240"/>
                <a:satOff val="40000"/>
                <a:lumOff val="-588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1084240"/>
                <a:satOff val="40000"/>
                <a:lumOff val="-588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1084240"/>
                <a:satOff val="40000"/>
                <a:lumOff val="-588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rtlCol="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 noProof="0" dirty="0" err="1">
              <a:latin typeface="+mn-lt"/>
            </a:rPr>
            <a:t>Technical</a:t>
          </a:r>
          <a:r>
            <a:rPr lang="es-ES" sz="1400" kern="1200" noProof="0" dirty="0">
              <a:latin typeface="+mn-lt"/>
            </a:rPr>
            <a:t> </a:t>
          </a:r>
          <a:r>
            <a:rPr lang="es-ES" sz="1400" kern="1200" noProof="0" dirty="0" err="1">
              <a:latin typeface="+mn-lt"/>
            </a:rPr>
            <a:t>conferences</a:t>
          </a:r>
          <a:endParaRPr lang="es" sz="1400" kern="1200" noProof="0" dirty="0">
            <a:latin typeface="+mn-lt"/>
          </a:endParaRPr>
        </a:p>
      </dsp:txBody>
      <dsp:txXfrm>
        <a:off x="3235180" y="2483686"/>
        <a:ext cx="954678" cy="825908"/>
      </dsp:txXfrm>
    </dsp:sp>
    <dsp:sp modelId="{EA1477AB-EC5D-4316-9629-211C5506DC47}">
      <dsp:nvSpPr>
        <dsp:cNvPr id="0" name=""/>
        <dsp:cNvSpPr/>
      </dsp:nvSpPr>
      <dsp:spPr>
        <a:xfrm>
          <a:off x="1531658" y="3053663"/>
          <a:ext cx="657440" cy="566471"/>
        </a:xfrm>
        <a:prstGeom prst="hexagon">
          <a:avLst>
            <a:gd name="adj" fmla="val 28900"/>
            <a:gd name="vf" fmla="val 11547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0D71979-3842-4C2C-AD6F-C14852841C4F}">
      <dsp:nvSpPr>
        <dsp:cNvPr id="0" name=""/>
        <dsp:cNvSpPr/>
      </dsp:nvSpPr>
      <dsp:spPr>
        <a:xfrm>
          <a:off x="1631678" y="3090438"/>
          <a:ext cx="1542460" cy="1133762"/>
        </a:xfrm>
        <a:prstGeom prst="hexagon">
          <a:avLst>
            <a:gd name="adj" fmla="val 28570"/>
            <a:gd name="vf" fmla="val 115470"/>
          </a:avLst>
        </a:prstGeom>
        <a:gradFill rotWithShape="0">
          <a:gsLst>
            <a:gs pos="0">
              <a:schemeClr val="accent3">
                <a:hueOff val="1626359"/>
                <a:satOff val="60000"/>
                <a:lumOff val="-882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1626359"/>
                <a:satOff val="60000"/>
                <a:lumOff val="-882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1626359"/>
                <a:satOff val="60000"/>
                <a:lumOff val="-882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rtlCol="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 noProof="0" dirty="0" err="1">
              <a:latin typeface="+mn-lt"/>
            </a:rPr>
            <a:t>Collaboration</a:t>
          </a:r>
          <a:endParaRPr lang="es" sz="1400" kern="1200" noProof="0" dirty="0">
            <a:latin typeface="+mn-lt"/>
          </a:endParaRPr>
        </a:p>
      </dsp:txBody>
      <dsp:txXfrm>
        <a:off x="1868188" y="3264281"/>
        <a:ext cx="1069440" cy="786076"/>
      </dsp:txXfrm>
    </dsp:sp>
    <dsp:sp modelId="{9A209AA4-1EC9-417A-9A02-1ABC6F1E3691}">
      <dsp:nvSpPr>
        <dsp:cNvPr id="0" name=""/>
        <dsp:cNvSpPr/>
      </dsp:nvSpPr>
      <dsp:spPr>
        <a:xfrm>
          <a:off x="751810" y="1995088"/>
          <a:ext cx="657440" cy="566471"/>
        </a:xfrm>
        <a:prstGeom prst="hexagon">
          <a:avLst>
            <a:gd name="adj" fmla="val 28900"/>
            <a:gd name="vf" fmla="val 11547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1CB4C17-6C33-47B5-920C-037357DAA596}">
      <dsp:nvSpPr>
        <dsp:cNvPr id="0" name=""/>
        <dsp:cNvSpPr/>
      </dsp:nvSpPr>
      <dsp:spPr>
        <a:xfrm>
          <a:off x="373234" y="2279811"/>
          <a:ext cx="1427966" cy="1235358"/>
        </a:xfrm>
        <a:prstGeom prst="hexagon">
          <a:avLst>
            <a:gd name="adj" fmla="val 28570"/>
            <a:gd name="vf" fmla="val 115470"/>
          </a:avLst>
        </a:prstGeom>
        <a:gradFill rotWithShape="0">
          <a:gsLst>
            <a:gs pos="0">
              <a:schemeClr val="accent3">
                <a:hueOff val="2168479"/>
                <a:satOff val="80000"/>
                <a:lumOff val="-1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2168479"/>
                <a:satOff val="80000"/>
                <a:lumOff val="-1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2168479"/>
                <a:satOff val="80000"/>
                <a:lumOff val="-1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rtlCol="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 noProof="0" dirty="0" err="1">
              <a:latin typeface="+mn-lt"/>
            </a:rPr>
            <a:t>Successful</a:t>
          </a:r>
          <a:r>
            <a:rPr lang="es-ES" sz="1400" kern="1200" noProof="0" dirty="0">
              <a:latin typeface="+mn-lt"/>
            </a:rPr>
            <a:t> </a:t>
          </a:r>
          <a:r>
            <a:rPr lang="es-ES" sz="1400" kern="1200" noProof="0" dirty="0" err="1">
              <a:latin typeface="+mn-lt"/>
            </a:rPr>
            <a:t>restorations</a:t>
          </a:r>
          <a:endParaRPr lang="es" sz="1400" kern="1200" noProof="0" dirty="0">
            <a:latin typeface="+mn-lt"/>
          </a:endParaRPr>
        </a:p>
      </dsp:txBody>
      <dsp:txXfrm>
        <a:off x="609878" y="2484536"/>
        <a:ext cx="954678" cy="825908"/>
      </dsp:txXfrm>
    </dsp:sp>
    <dsp:sp modelId="{454693B7-45C0-405E-AD8B-9010C1CFDFC3}">
      <dsp:nvSpPr>
        <dsp:cNvPr id="0" name=""/>
        <dsp:cNvSpPr/>
      </dsp:nvSpPr>
      <dsp:spPr>
        <a:xfrm>
          <a:off x="373234" y="783527"/>
          <a:ext cx="1427966" cy="1235358"/>
        </a:xfrm>
        <a:prstGeom prst="hexagon">
          <a:avLst>
            <a:gd name="adj" fmla="val 28570"/>
            <a:gd name="vf" fmla="val 115470"/>
          </a:avLst>
        </a:prstGeom>
        <a:gradFill rotWithShape="0">
          <a:gsLst>
            <a:gs pos="0">
              <a:schemeClr val="accent3">
                <a:hueOff val="2710599"/>
                <a:satOff val="100000"/>
                <a:lumOff val="-1470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2710599"/>
                <a:satOff val="100000"/>
                <a:lumOff val="-1470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2710599"/>
                <a:satOff val="100000"/>
                <a:lumOff val="-1470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rtlCol="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" sz="1400" kern="1200" noProof="0" dirty="0">
              <a:latin typeface="+mn-lt"/>
            </a:rPr>
            <a:t>R+D</a:t>
          </a:r>
        </a:p>
      </dsp:txBody>
      <dsp:txXfrm>
        <a:off x="609878" y="988252"/>
        <a:ext cx="954678" cy="82590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1/layout/HexagonRadial">
  <dgm:title val="Hexagon Radial"/>
  <dgm:desc val="Use to show a sequential process that relates to a central idea or theme. Limited to six Level 2 shapes. Works best with small amounts of text. Unused text does not appear, but remains available if you switch layouts."/>
  <dgm:catLst>
    <dgm:cat type="cycle" pri="8500"/>
    <dgm:cat type="officeonline" pri="9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l" for="ch" forName="Accent1" refType="w" fact="0.168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l" for="ch" forName="Parent" refType="w" fact="0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6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2" refType="w" fact="0.6413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Parent" refType="w" fact="0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l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7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3" refType="w" fact="0.4573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l" for="ch" forName="Accent2" refType="w" fact="0.6413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3" refType="w" fact="0.0554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l" for="ch" forName="Parent" refType="w" fact="0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l" for="ch" forName="Child2" refType="w" fact="0.5073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8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4" refType="w" fact="0.4573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l" for="ch" forName="Accent3" refType="w" fact="0.6413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l" for="ch" forName="Accent2" refType="w" fact="0.376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0554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l" for="ch" forName="Parent" refType="w" fact="0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l" for="ch" forName="Child2" refType="w" fact="0.5073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l" for="ch" forName="Child3" refType="w" fact="0.5073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l" for="ch" forName="Child1" refType="w" fact="0.0554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9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0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l" for="ch" forName="Accent6" refType="w" fact="0.0934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6" refType="w" fact="0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if>
      <dgm:else name="Name11">
        <dgm:choose name="Name12">
          <dgm:if name="Name13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4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r" for="ch" forName="Accent1" refType="w" fact="0.831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r" for="ch" forName="Parent" refType="w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15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2" refType="w" fact="0.3587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Parent" refType="w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r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16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3" refType="w" fact="0.5427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r" for="ch" forName="Accent2" refType="w" fact="0.3587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3" refType="w" fact="0.9446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r" for="ch" forName="Parent" refType="w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r" for="ch" forName="Child2" refType="w" fact="0.4927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17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4" refType="w" fact="0.5427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r" for="ch" forName="Accent3" refType="w" fact="0.3587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r" for="ch" forName="Accent2" refType="w" fact="0.623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9446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r" for="ch" forName="Parent" refType="w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r" for="ch" forName="Child2" refType="w" fact="0.4927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r" for="ch" forName="Child3" refType="w" fact="0.4927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r" for="ch" forName="Child1" refType="w" fact="0.9446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18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9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r" for="ch" forName="Accent6" refType="w" fact="0.9066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6" refType="w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else>
    </dgm:choose>
    <dgm:forEach name="wrapper" axis="self" ptType="parTrans">
      <dgm:forEach name="accentRepeat" axis="self">
        <dgm:layoutNode name="Accent" styleLbl="bgShp">
          <dgm:alg type="sp"/>
          <dgm:shape xmlns:r="http://schemas.openxmlformats.org/officeDocument/2006/relationships" type="hexagon" r:blip="" zOrderOff="-2">
            <dgm:adjLst>
              <dgm:adj idx="1" val="0.289"/>
              <dgm:adj idx="2" val="1.1547"/>
            </dgm:adjLst>
          </dgm:shape>
          <dgm:presOf/>
        </dgm:layoutNode>
      </dgm:forEach>
    </dgm:forEach>
    <dgm:forEach name="Name20" axis="ch" ptType="node" cnt="1">
      <dgm:layoutNode name="Parent" styleLbl="node0">
        <dgm:varLst>
          <dgm:chMax val="6"/>
          <dgm:chPref val="6"/>
        </dgm:varLst>
        <dgm:alg type="tx"/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1" axis="ch ch" ptType="node node" st="1 1" cnt="1 1">
      <dgm:layoutNode name="Accent1">
        <dgm:alg type="sp"/>
        <dgm:shape xmlns:r="http://schemas.openxmlformats.org/officeDocument/2006/relationships" r:blip="" zOrderOff="-2">
          <dgm:adjLst/>
        </dgm:shape>
        <dgm:presOf/>
        <dgm:constrLst/>
        <dgm:forEach name="Name22" ref="accentRepeat"/>
      </dgm:layoutNode>
      <dgm:layoutNode name="Child1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3" axis="ch ch" ptType="node node" st="1 2" cnt="1 1">
      <dgm:layoutNode name="Accent2">
        <dgm:alg type="sp"/>
        <dgm:shape xmlns:r="http://schemas.openxmlformats.org/officeDocument/2006/relationships" r:blip="" zOrderOff="-2">
          <dgm:adjLst/>
        </dgm:shape>
        <dgm:presOf/>
        <dgm:constrLst/>
        <dgm:forEach name="Name24" ref="accentRepeat"/>
      </dgm:layoutNode>
      <dgm:layoutNode name="Child2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5" axis="ch ch" ptType="node node" st="1 3" cnt="1 1">
      <dgm:layoutNode name="Accent3">
        <dgm:alg type="sp"/>
        <dgm:shape xmlns:r="http://schemas.openxmlformats.org/officeDocument/2006/relationships" r:blip="" zOrderOff="-2">
          <dgm:adjLst/>
        </dgm:shape>
        <dgm:presOf/>
        <dgm:constrLst/>
        <dgm:forEach name="Name26" ref="accentRepeat"/>
      </dgm:layoutNode>
      <dgm:layoutNode name="Child3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7" axis="ch ch" ptType="node node" st="1 4" cnt="1 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  <dgm:layoutNode name="Child4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9" axis="ch ch" ptType="node node" st="1 5" cnt="1 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30" ref="accentRepeat"/>
      </dgm:layoutNode>
      <dgm:layoutNode name="Child5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1" axis="ch ch" ptType="node node" st="1 6" cnt="1 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32" ref="accentRepeat"/>
      </dgm:layoutNode>
      <dgm:layoutNode name="Child6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793AD4-A26D-4394-A4AD-A563BD188293}" type="datetimeFigureOut">
              <a:rPr lang="en-GB" smtClean="0"/>
              <a:t>05/09/2022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453A98-DDE8-4D1D-8B37-FA4656F451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51469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ffectLst/>
              </a:rPr>
              <a:t>In Spain, since 1982 the restoration is compulsory, although restoration practices started to be implemented later on. Restoration works have to be well-coordinated with mining operations, and it is not that simple. Particularly in Valencia Community, the PA review those projects that so far includes all the same approaches and limitations (slope-berm morphologies, no soil, low biodiversity sp selection). After 15-20 years of supervising them, large amount of money has been spent by the companies, but results were not successful by far.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453A98-DDE8-4D1D-8B37-FA4656F451DE}" type="slidenum">
              <a:rPr lang="en-GB" smtClean="0"/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026285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 err="1">
                <a:solidFill>
                  <a:schemeClr val="bg1"/>
                </a:solidFill>
              </a:rPr>
              <a:t>Transferability</a:t>
            </a:r>
            <a:r>
              <a:rPr lang="es-ES" dirty="0">
                <a:solidFill>
                  <a:schemeClr val="bg1"/>
                </a:solidFill>
              </a:rPr>
              <a:t> / Training</a:t>
            </a:r>
            <a:r>
              <a:rPr lang="es-ES" baseline="0" dirty="0">
                <a:solidFill>
                  <a:schemeClr val="tx1"/>
                </a:solidFill>
              </a:rPr>
              <a:t> TO GUARANTEE post </a:t>
            </a:r>
            <a:r>
              <a:rPr lang="es-ES" baseline="0" dirty="0" err="1">
                <a:solidFill>
                  <a:schemeClr val="tx1"/>
                </a:solidFill>
              </a:rPr>
              <a:t>life</a:t>
            </a:r>
            <a:r>
              <a:rPr lang="es-ES" baseline="0" dirty="0">
                <a:solidFill>
                  <a:schemeClr val="tx1"/>
                </a:solidFill>
              </a:rPr>
              <a:t> </a:t>
            </a:r>
            <a:r>
              <a:rPr lang="es-ES" baseline="0" dirty="0" err="1">
                <a:solidFill>
                  <a:schemeClr val="tx1"/>
                </a:solidFill>
              </a:rPr>
              <a:t>implementation</a:t>
            </a:r>
            <a:endParaRPr lang="es-ES" baseline="0" dirty="0">
              <a:solidFill>
                <a:schemeClr val="tx1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 err="1">
                <a:solidFill>
                  <a:schemeClr val="bg1"/>
                </a:solidFill>
              </a:rPr>
              <a:t>Engaging</a:t>
            </a:r>
            <a:r>
              <a:rPr lang="es-ES" dirty="0">
                <a:solidFill>
                  <a:schemeClr val="bg1"/>
                </a:solidFill>
              </a:rPr>
              <a:t> </a:t>
            </a:r>
            <a:r>
              <a:rPr lang="es-ES" dirty="0" err="1">
                <a:solidFill>
                  <a:schemeClr val="bg1"/>
                </a:solidFill>
              </a:rPr>
              <a:t>main</a:t>
            </a:r>
            <a:r>
              <a:rPr lang="es-ES" dirty="0">
                <a:solidFill>
                  <a:schemeClr val="bg1"/>
                </a:solidFill>
              </a:rPr>
              <a:t> </a:t>
            </a:r>
            <a:r>
              <a:rPr lang="es-ES" dirty="0" err="1">
                <a:solidFill>
                  <a:schemeClr val="bg1"/>
                </a:solidFill>
              </a:rPr>
              <a:t>actors</a:t>
            </a:r>
            <a:r>
              <a:rPr lang="es-ES" dirty="0">
                <a:solidFill>
                  <a:schemeClr val="bg1"/>
                </a:solidFill>
              </a:rPr>
              <a:t>: </a:t>
            </a:r>
            <a:r>
              <a:rPr lang="es-ES" dirty="0" err="1">
                <a:solidFill>
                  <a:schemeClr val="bg1"/>
                </a:solidFill>
              </a:rPr>
              <a:t>users</a:t>
            </a:r>
            <a:r>
              <a:rPr lang="es-ES" dirty="0">
                <a:solidFill>
                  <a:schemeClr val="bg1"/>
                </a:solidFill>
              </a:rPr>
              <a:t>, </a:t>
            </a:r>
            <a:r>
              <a:rPr lang="es-ES" dirty="0" err="1">
                <a:solidFill>
                  <a:schemeClr val="bg1"/>
                </a:solidFill>
              </a:rPr>
              <a:t>mining</a:t>
            </a:r>
            <a:r>
              <a:rPr lang="es-ES" dirty="0">
                <a:solidFill>
                  <a:schemeClr val="bg1"/>
                </a:solidFill>
              </a:rPr>
              <a:t> sector and </a:t>
            </a:r>
            <a:r>
              <a:rPr lang="es-ES" dirty="0" err="1">
                <a:solidFill>
                  <a:schemeClr val="bg1"/>
                </a:solidFill>
              </a:rPr>
              <a:t>administrations</a:t>
            </a:r>
            <a:endParaRPr lang="es-ES" dirty="0">
              <a:solidFill>
                <a:schemeClr val="bg1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 err="1"/>
              <a:t>Increasing</a:t>
            </a:r>
            <a:r>
              <a:rPr lang="es-ES" dirty="0"/>
              <a:t> </a:t>
            </a:r>
            <a:r>
              <a:rPr lang="es-ES" dirty="0" err="1"/>
              <a:t>awareness</a:t>
            </a:r>
            <a:r>
              <a:rPr lang="es-ES" baseline="0" dirty="0"/>
              <a:t>, profesional </a:t>
            </a:r>
            <a:r>
              <a:rPr lang="es-ES" baseline="0" dirty="0" err="1"/>
              <a:t>sectors</a:t>
            </a:r>
            <a:r>
              <a:rPr lang="es-ES" baseline="0" dirty="0"/>
              <a:t> </a:t>
            </a:r>
            <a:r>
              <a:rPr lang="es-ES" baseline="0" dirty="0" err="1"/>
              <a:t>on</a:t>
            </a:r>
            <a:r>
              <a:rPr lang="es-ES" baseline="0" dirty="0"/>
              <a:t> </a:t>
            </a:r>
            <a:r>
              <a:rPr lang="es-ES" baseline="0" dirty="0" err="1"/>
              <a:t>the</a:t>
            </a:r>
            <a:r>
              <a:rPr lang="es-ES" baseline="0" dirty="0"/>
              <a:t> </a:t>
            </a:r>
            <a:r>
              <a:rPr lang="es-ES" baseline="0" dirty="0" err="1"/>
              <a:t>one</a:t>
            </a:r>
            <a:r>
              <a:rPr lang="es-ES" baseline="0" dirty="0"/>
              <a:t> </a:t>
            </a:r>
            <a:r>
              <a:rPr lang="es-ES" baseline="0" dirty="0" err="1"/>
              <a:t>hand</a:t>
            </a:r>
            <a:r>
              <a:rPr lang="es-ES" baseline="0" dirty="0"/>
              <a:t> and </a:t>
            </a:r>
            <a:r>
              <a:rPr lang="es-ES" baseline="0" dirty="0" err="1"/>
              <a:t>society</a:t>
            </a:r>
            <a:r>
              <a:rPr lang="es-ES" baseline="0" dirty="0"/>
              <a:t> </a:t>
            </a:r>
            <a:r>
              <a:rPr lang="es-ES" baseline="0" dirty="0" err="1"/>
              <a:t>regarding</a:t>
            </a:r>
            <a:r>
              <a:rPr lang="es-ES" baseline="0" dirty="0"/>
              <a:t> </a:t>
            </a:r>
            <a:r>
              <a:rPr lang="es-ES" baseline="0" dirty="0" err="1"/>
              <a:t>the</a:t>
            </a:r>
            <a:r>
              <a:rPr lang="es-ES" baseline="0" dirty="0"/>
              <a:t> </a:t>
            </a:r>
            <a:r>
              <a:rPr lang="es-ES" baseline="0" dirty="0" err="1"/>
              <a:t>impo</a:t>
            </a:r>
            <a:r>
              <a:rPr lang="es-ES" baseline="0" dirty="0"/>
              <a:t>. of </a:t>
            </a:r>
            <a:r>
              <a:rPr lang="es-ES" baseline="0" dirty="0" err="1"/>
              <a:t>mining</a:t>
            </a:r>
            <a:r>
              <a:rPr lang="es-ES" baseline="0" dirty="0"/>
              <a:t> and </a:t>
            </a:r>
            <a:r>
              <a:rPr lang="es-ES" baseline="0" dirty="0" err="1"/>
              <a:t>the</a:t>
            </a:r>
            <a:r>
              <a:rPr lang="es-ES" baseline="0" dirty="0"/>
              <a:t> </a:t>
            </a:r>
            <a:r>
              <a:rPr lang="es-ES" baseline="0" dirty="0" err="1"/>
              <a:t>way</a:t>
            </a:r>
            <a:r>
              <a:rPr lang="es-ES" baseline="0" dirty="0"/>
              <a:t> to reduce </a:t>
            </a:r>
            <a:r>
              <a:rPr lang="es-ES" baseline="0" dirty="0" err="1"/>
              <a:t>impacts</a:t>
            </a:r>
            <a:endParaRPr lang="es-ES" dirty="0">
              <a:solidFill>
                <a:schemeClr val="bg1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83477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número de diapositiva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A8493A1D-74AD-445B-A8F4-88317497A1F6}" type="slidenum">
              <a:t>5</a:t>
            </a:fld>
            <a:endParaRPr lang="es-ES"/>
          </a:p>
        </p:txBody>
      </p:sp>
      <p:sp>
        <p:nvSpPr>
          <p:cNvPr id="2" name="Marcador de imagen de diapositiva 1"/>
          <p:cNvSpPr>
            <a:spLocks noGrp="1" noRot="1" noChangeAspect="1" noResize="1"/>
          </p:cNvSpPr>
          <p:nvPr>
            <p:ph type="sldImg"/>
          </p:nvPr>
        </p:nvSpPr>
        <p:spPr>
          <a:solidFill>
            <a:srgbClr val="5B9BD5"/>
          </a:solidFill>
          <a:ln w="12600" cap="flat">
            <a:solidFill>
              <a:srgbClr val="41719C"/>
            </a:solidFill>
            <a:prstDash val="solid"/>
            <a:miter/>
          </a:ln>
        </p:spPr>
      </p:sp>
      <p:sp>
        <p:nvSpPr>
          <p:cNvPr id="3" name="Marcador de notas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Regarding techniques, we count on some of the best experts in the different disciplines that play a role in ecological restoration (topography, soil and vegetation). All of them, equally important.</a:t>
            </a:r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selected some innovative techniques tested in the US and Australia and holistic approach for the overall restoration design, considering the best available techniques and resources. </a:t>
            </a:r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s-ES" sz="2810" dirty="0"/>
          </a:p>
        </p:txBody>
      </p:sp>
    </p:spTree>
    <p:extLst>
      <p:ext uri="{BB962C8B-B14F-4D97-AF65-F5344CB8AC3E}">
        <p14:creationId xmlns:p14="http://schemas.microsoft.com/office/powerpoint/2010/main" val="37868417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8054172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23838" indent="-223838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65138" algn="l"/>
                <a:tab pos="930275" algn="l"/>
                <a:tab pos="1397000" algn="l"/>
                <a:tab pos="1862138" algn="l"/>
                <a:tab pos="2328863" algn="l"/>
                <a:tab pos="279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65138" algn="l"/>
                <a:tab pos="930275" algn="l"/>
                <a:tab pos="1397000" algn="l"/>
                <a:tab pos="1862138" algn="l"/>
                <a:tab pos="2328863" algn="l"/>
                <a:tab pos="279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65138" algn="l"/>
                <a:tab pos="930275" algn="l"/>
                <a:tab pos="1397000" algn="l"/>
                <a:tab pos="1862138" algn="l"/>
                <a:tab pos="2328863" algn="l"/>
                <a:tab pos="279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65138" algn="l"/>
                <a:tab pos="930275" algn="l"/>
                <a:tab pos="1397000" algn="l"/>
                <a:tab pos="1862138" algn="l"/>
                <a:tab pos="2328863" algn="l"/>
                <a:tab pos="279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65138" algn="l"/>
                <a:tab pos="930275" algn="l"/>
                <a:tab pos="1397000" algn="l"/>
                <a:tab pos="1862138" algn="l"/>
                <a:tab pos="2328863" algn="l"/>
                <a:tab pos="279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65138" algn="l"/>
                <a:tab pos="930275" algn="l"/>
                <a:tab pos="1397000" algn="l"/>
                <a:tab pos="1862138" algn="l"/>
                <a:tab pos="2328863" algn="l"/>
                <a:tab pos="279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65138" algn="l"/>
                <a:tab pos="930275" algn="l"/>
                <a:tab pos="1397000" algn="l"/>
                <a:tab pos="1862138" algn="l"/>
                <a:tab pos="2328863" algn="l"/>
                <a:tab pos="279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65138" algn="l"/>
                <a:tab pos="930275" algn="l"/>
                <a:tab pos="1397000" algn="l"/>
                <a:tab pos="1862138" algn="l"/>
                <a:tab pos="2328863" algn="l"/>
                <a:tab pos="279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65138" algn="l"/>
                <a:tab pos="930275" algn="l"/>
                <a:tab pos="1397000" algn="l"/>
                <a:tab pos="1862138" algn="l"/>
                <a:tab pos="2328863" algn="l"/>
                <a:tab pos="279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14B36479-8D3E-4D20-955D-441BCD1F8A75}" type="slidenum">
              <a:rPr lang="es-ES" altLang="es-ES" sz="1300" smtClean="0"/>
              <a:pPr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8</a:t>
            </a:fld>
            <a:endParaRPr lang="es-ES" altLang="es-ES" sz="1300"/>
          </a:p>
        </p:txBody>
      </p:sp>
      <p:sp>
        <p:nvSpPr>
          <p:cNvPr id="3891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84188" y="1279525"/>
            <a:ext cx="6138862" cy="34544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891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9613" y="4926013"/>
            <a:ext cx="5686425" cy="403066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9430473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Marcador de imagen de diapositiva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82600" y="1279525"/>
            <a:ext cx="6138863" cy="3454400"/>
          </a:xfrm>
          <a:ln/>
        </p:spPr>
      </p:sp>
      <p:sp>
        <p:nvSpPr>
          <p:cNvPr id="36867" name="Marcador de notas 2"/>
          <p:cNvSpPr>
            <a:spLocks noGrp="1"/>
          </p:cNvSpPr>
          <p:nvPr>
            <p:ph type="body" idx="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3224205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23838" indent="-223838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65138" algn="l"/>
                <a:tab pos="930275" algn="l"/>
                <a:tab pos="1397000" algn="l"/>
                <a:tab pos="1862138" algn="l"/>
                <a:tab pos="2328863" algn="l"/>
                <a:tab pos="279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65138" algn="l"/>
                <a:tab pos="930275" algn="l"/>
                <a:tab pos="1397000" algn="l"/>
                <a:tab pos="1862138" algn="l"/>
                <a:tab pos="2328863" algn="l"/>
                <a:tab pos="279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65138" algn="l"/>
                <a:tab pos="930275" algn="l"/>
                <a:tab pos="1397000" algn="l"/>
                <a:tab pos="1862138" algn="l"/>
                <a:tab pos="2328863" algn="l"/>
                <a:tab pos="279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65138" algn="l"/>
                <a:tab pos="930275" algn="l"/>
                <a:tab pos="1397000" algn="l"/>
                <a:tab pos="1862138" algn="l"/>
                <a:tab pos="2328863" algn="l"/>
                <a:tab pos="279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65138" algn="l"/>
                <a:tab pos="930275" algn="l"/>
                <a:tab pos="1397000" algn="l"/>
                <a:tab pos="1862138" algn="l"/>
                <a:tab pos="2328863" algn="l"/>
                <a:tab pos="279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65138" algn="l"/>
                <a:tab pos="930275" algn="l"/>
                <a:tab pos="1397000" algn="l"/>
                <a:tab pos="1862138" algn="l"/>
                <a:tab pos="2328863" algn="l"/>
                <a:tab pos="279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65138" algn="l"/>
                <a:tab pos="930275" algn="l"/>
                <a:tab pos="1397000" algn="l"/>
                <a:tab pos="1862138" algn="l"/>
                <a:tab pos="2328863" algn="l"/>
                <a:tab pos="279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65138" algn="l"/>
                <a:tab pos="930275" algn="l"/>
                <a:tab pos="1397000" algn="l"/>
                <a:tab pos="1862138" algn="l"/>
                <a:tab pos="2328863" algn="l"/>
                <a:tab pos="279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65138" algn="l"/>
                <a:tab pos="930275" algn="l"/>
                <a:tab pos="1397000" algn="l"/>
                <a:tab pos="1862138" algn="l"/>
                <a:tab pos="2328863" algn="l"/>
                <a:tab pos="279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B1F0FD86-5FB6-4E86-9DFC-CA22B5C93E5D}" type="slidenum">
              <a:rPr lang="es-ES" altLang="es-ES" sz="1300" smtClean="0"/>
              <a:pPr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12</a:t>
            </a:fld>
            <a:endParaRPr lang="es-ES" altLang="es-ES" sz="1300"/>
          </a:p>
        </p:txBody>
      </p:sp>
      <p:sp>
        <p:nvSpPr>
          <p:cNvPr id="409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84188" y="1279525"/>
            <a:ext cx="6138862" cy="34544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09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9613" y="4926013"/>
            <a:ext cx="5686425" cy="403066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just"/>
            <a:r>
              <a:rPr lang="en-US" sz="1200" dirty="0">
                <a:latin typeface="Trebuchet MS" panose="020B0603020202020204" pitchFamily="34" charset="0"/>
              </a:rPr>
              <a:t>Emerges in 2019 </a:t>
            </a:r>
          </a:p>
          <a:p>
            <a:pPr algn="just"/>
            <a:r>
              <a:rPr lang="en-US" sz="1200" dirty="0">
                <a:latin typeface="Trebuchet MS" panose="020B0603020202020204" pitchFamily="34" charset="0"/>
              </a:rPr>
              <a:t>Currently more than 140 members.</a:t>
            </a:r>
          </a:p>
          <a:p>
            <a:pPr algn="just"/>
            <a:r>
              <a:rPr lang="en-US" sz="1200" dirty="0">
                <a:latin typeface="Trebuchet MS" panose="020B0603020202020204" pitchFamily="34" charset="0"/>
              </a:rPr>
              <a:t>Experts in mining and restoration, professionals from private and public companies, research centers, associations, universities and public administrations from all over Spain. </a:t>
            </a:r>
            <a:endParaRPr lang="es-ES" sz="1200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05077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en-US" sz="1200" b="1" dirty="0"/>
              <a:t>More </a:t>
            </a:r>
            <a:r>
              <a:rPr lang="es-ES" sz="1200" b="1" dirty="0" err="1"/>
              <a:t>efficient</a:t>
            </a:r>
            <a:r>
              <a:rPr lang="es-ES" sz="1200" b="1" dirty="0"/>
              <a:t> </a:t>
            </a:r>
            <a:r>
              <a:rPr lang="es-ES" sz="1200" b="1" dirty="0" err="1"/>
              <a:t>restoration</a:t>
            </a:r>
            <a:r>
              <a:rPr lang="es-ES" sz="1200" b="1" dirty="0"/>
              <a:t> </a:t>
            </a:r>
            <a:r>
              <a:rPr lang="en-US" sz="1200" dirty="0"/>
              <a:t>models, contributing to more </a:t>
            </a:r>
            <a:r>
              <a:rPr lang="es-ES" sz="1200" dirty="0" err="1"/>
              <a:t>responsible</a:t>
            </a:r>
            <a:r>
              <a:rPr lang="es-ES" sz="1200" dirty="0"/>
              <a:t> </a:t>
            </a:r>
            <a:r>
              <a:rPr lang="es-ES" sz="1200" dirty="0" err="1"/>
              <a:t>mining</a:t>
            </a:r>
            <a:r>
              <a:rPr lang="es-ES" sz="1200" dirty="0"/>
              <a:t> </a:t>
            </a:r>
            <a:r>
              <a:rPr lang="es-ES" sz="1200" b="1" dirty="0"/>
              <a:t>are </a:t>
            </a:r>
            <a:r>
              <a:rPr lang="es-ES" sz="1200" b="1" dirty="0" err="1"/>
              <a:t>possible</a:t>
            </a:r>
            <a:r>
              <a:rPr lang="es-ES" sz="1200" dirty="0"/>
              <a:t>. </a:t>
            </a:r>
          </a:p>
          <a:p>
            <a:pPr algn="just"/>
            <a:r>
              <a:rPr lang="es-ES" sz="1200" dirty="0" err="1"/>
              <a:t>We</a:t>
            </a:r>
            <a:r>
              <a:rPr lang="es-ES" sz="1200" dirty="0"/>
              <a:t> </a:t>
            </a:r>
            <a:r>
              <a:rPr lang="es-ES" sz="1200" dirty="0" err="1"/>
              <a:t>have</a:t>
            </a:r>
            <a:r>
              <a:rPr lang="es-ES" sz="1200" dirty="0"/>
              <a:t> </a:t>
            </a:r>
            <a:r>
              <a:rPr lang="es-ES" sz="1200" dirty="0" err="1"/>
              <a:t>the</a:t>
            </a:r>
            <a:r>
              <a:rPr lang="es-ES" sz="1200" dirty="0"/>
              <a:t> </a:t>
            </a:r>
            <a:r>
              <a:rPr lang="es-ES" sz="1200" dirty="0" err="1"/>
              <a:t>opportunity</a:t>
            </a:r>
            <a:r>
              <a:rPr lang="es-ES" sz="1200" dirty="0"/>
              <a:t> </a:t>
            </a:r>
            <a:r>
              <a:rPr lang="es-ES" sz="1200" dirty="0" err="1"/>
              <a:t>to</a:t>
            </a:r>
            <a:r>
              <a:rPr lang="es-ES" sz="1200" dirty="0"/>
              <a:t> </a:t>
            </a:r>
            <a:r>
              <a:rPr lang="es-ES" sz="1200" dirty="0" err="1"/>
              <a:t>really</a:t>
            </a:r>
            <a:r>
              <a:rPr lang="es-ES" sz="1200" dirty="0"/>
              <a:t> </a:t>
            </a:r>
            <a:r>
              <a:rPr lang="es-ES" sz="1200" dirty="0" err="1"/>
              <a:t>recover</a:t>
            </a:r>
            <a:r>
              <a:rPr lang="es-ES" sz="1200" dirty="0"/>
              <a:t> </a:t>
            </a:r>
            <a:r>
              <a:rPr lang="es-ES" sz="1200" dirty="0" err="1"/>
              <a:t>the</a:t>
            </a:r>
            <a:r>
              <a:rPr lang="es-ES" sz="1200" dirty="0"/>
              <a:t> </a:t>
            </a:r>
            <a:r>
              <a:rPr lang="es-ES" sz="1200" dirty="0" err="1"/>
              <a:t>ecological</a:t>
            </a:r>
            <a:r>
              <a:rPr lang="es-ES" sz="1200" dirty="0"/>
              <a:t> </a:t>
            </a:r>
            <a:r>
              <a:rPr lang="es-ES" sz="1200" dirty="0" err="1"/>
              <a:t>functions</a:t>
            </a:r>
            <a:r>
              <a:rPr lang="es-ES" sz="1200" dirty="0"/>
              <a:t> </a:t>
            </a:r>
            <a:r>
              <a:rPr lang="es-ES" sz="1200" dirty="0" err="1"/>
              <a:t>of</a:t>
            </a:r>
            <a:r>
              <a:rPr lang="es-ES" sz="1200" dirty="0"/>
              <a:t> </a:t>
            </a:r>
            <a:r>
              <a:rPr lang="es-ES" sz="1200" dirty="0" err="1"/>
              <a:t>an</a:t>
            </a:r>
            <a:r>
              <a:rPr lang="es-ES" sz="1200" dirty="0"/>
              <a:t> </a:t>
            </a:r>
            <a:r>
              <a:rPr lang="es-ES" sz="1200" dirty="0" err="1"/>
              <a:t>ecosystem</a:t>
            </a:r>
            <a:r>
              <a:rPr lang="es-ES" sz="1200" dirty="0"/>
              <a:t>, after a </a:t>
            </a:r>
            <a:r>
              <a:rPr lang="es-ES" sz="1200" dirty="0" err="1"/>
              <a:t>necesary</a:t>
            </a:r>
            <a:r>
              <a:rPr lang="es-ES" sz="1200" dirty="0"/>
              <a:t> </a:t>
            </a:r>
            <a:r>
              <a:rPr lang="es-ES" sz="1200" dirty="0" err="1"/>
              <a:t>but</a:t>
            </a:r>
            <a:r>
              <a:rPr lang="es-ES" sz="1200" dirty="0"/>
              <a:t> </a:t>
            </a:r>
            <a:r>
              <a:rPr lang="es-ES" sz="1200" dirty="0" err="1"/>
              <a:t>impacting</a:t>
            </a:r>
            <a:r>
              <a:rPr lang="es-ES" sz="1200" dirty="0"/>
              <a:t> </a:t>
            </a:r>
            <a:r>
              <a:rPr lang="es-ES" sz="1200" dirty="0" err="1"/>
              <a:t>activity</a:t>
            </a:r>
            <a:r>
              <a:rPr lang="es-ES" sz="1200" dirty="0"/>
              <a:t>. </a:t>
            </a:r>
            <a:r>
              <a:rPr lang="en-US" sz="1200" dirty="0"/>
              <a:t>No</a:t>
            </a:r>
            <a:r>
              <a:rPr lang="en-US" sz="1200" b="1" dirty="0"/>
              <a:t> </a:t>
            </a:r>
            <a:r>
              <a:rPr lang="en-US" sz="1200" dirty="0"/>
              <a:t>need Greenwashing.</a:t>
            </a:r>
            <a:endParaRPr lang="es-ES" sz="1200" dirty="0"/>
          </a:p>
          <a:p>
            <a:pPr algn="just"/>
            <a:r>
              <a:rPr lang="en-US" sz="1200" b="1" dirty="0"/>
              <a:t>Science involvement </a:t>
            </a:r>
            <a:r>
              <a:rPr lang="en-US" sz="1200" dirty="0"/>
              <a:t>in solving environmental issues related to economic activities is crucial.</a:t>
            </a:r>
          </a:p>
          <a:p>
            <a:pPr algn="just"/>
            <a:r>
              <a:rPr lang="es-ES" sz="1200" dirty="0" err="1"/>
              <a:t>The</a:t>
            </a:r>
            <a:r>
              <a:rPr lang="es-ES" sz="1200" dirty="0"/>
              <a:t> </a:t>
            </a:r>
            <a:r>
              <a:rPr lang="es-ES" sz="1200" dirty="0" err="1"/>
              <a:t>engagement</a:t>
            </a:r>
            <a:r>
              <a:rPr lang="es-ES" sz="1200" dirty="0"/>
              <a:t> </a:t>
            </a:r>
            <a:r>
              <a:rPr lang="es-ES" sz="1200" dirty="0" err="1"/>
              <a:t>of</a:t>
            </a:r>
            <a:r>
              <a:rPr lang="es-ES" sz="1200" dirty="0"/>
              <a:t> </a:t>
            </a:r>
            <a:r>
              <a:rPr lang="es-ES" sz="1200" b="1" dirty="0" err="1"/>
              <a:t>public</a:t>
            </a:r>
            <a:r>
              <a:rPr lang="es-ES" sz="1200" b="1" dirty="0"/>
              <a:t> </a:t>
            </a:r>
            <a:r>
              <a:rPr lang="es-ES" sz="1200" b="1" dirty="0" err="1"/>
              <a:t>administrations</a:t>
            </a:r>
            <a:r>
              <a:rPr lang="es-ES" sz="1200" b="1" dirty="0"/>
              <a:t> </a:t>
            </a:r>
            <a:r>
              <a:rPr lang="es-ES" sz="1200" dirty="0" err="1"/>
              <a:t>is</a:t>
            </a:r>
            <a:r>
              <a:rPr lang="es-ES" sz="1200" dirty="0"/>
              <a:t> </a:t>
            </a:r>
            <a:r>
              <a:rPr lang="es-ES" sz="1200" dirty="0" err="1"/>
              <a:t>key</a:t>
            </a:r>
            <a:r>
              <a:rPr lang="es-ES" sz="1200" dirty="0"/>
              <a:t> </a:t>
            </a:r>
            <a:r>
              <a:rPr lang="es-ES" sz="1200" dirty="0" err="1"/>
              <a:t>to</a:t>
            </a:r>
            <a:r>
              <a:rPr lang="es-ES" sz="1200" dirty="0"/>
              <a:t> </a:t>
            </a:r>
            <a:r>
              <a:rPr lang="es-ES" sz="1200" dirty="0" err="1"/>
              <a:t>guarantee</a:t>
            </a:r>
            <a:r>
              <a:rPr lang="es-ES" sz="1200" dirty="0"/>
              <a:t> </a:t>
            </a:r>
            <a:r>
              <a:rPr lang="es-ES" sz="1200" dirty="0" err="1"/>
              <a:t>the</a:t>
            </a:r>
            <a:r>
              <a:rPr lang="es-ES" sz="1200" dirty="0"/>
              <a:t> </a:t>
            </a:r>
            <a:r>
              <a:rPr lang="es-ES" sz="1200" dirty="0" err="1"/>
              <a:t>impact</a:t>
            </a:r>
            <a:r>
              <a:rPr lang="es-ES" sz="1200" dirty="0"/>
              <a:t>, </a:t>
            </a:r>
            <a:r>
              <a:rPr lang="es-ES" sz="1200" dirty="0" err="1"/>
              <a:t>the</a:t>
            </a:r>
            <a:r>
              <a:rPr lang="es-ES" sz="1200" dirty="0"/>
              <a:t> actual shift and </a:t>
            </a:r>
            <a:r>
              <a:rPr lang="es-ES" sz="1200" dirty="0" err="1"/>
              <a:t>the</a:t>
            </a:r>
            <a:r>
              <a:rPr lang="es-ES" sz="1200" dirty="0"/>
              <a:t> mainstreaming </a:t>
            </a:r>
            <a:r>
              <a:rPr lang="es-ES" sz="1200" dirty="0" err="1"/>
              <a:t>of</a:t>
            </a:r>
            <a:r>
              <a:rPr lang="es-ES" sz="1200" dirty="0"/>
              <a:t> </a:t>
            </a:r>
            <a:r>
              <a:rPr lang="es-ES" sz="1200" dirty="0" err="1"/>
              <a:t>the</a:t>
            </a:r>
            <a:r>
              <a:rPr lang="es-ES" sz="1200" dirty="0"/>
              <a:t> new </a:t>
            </a:r>
            <a:r>
              <a:rPr lang="es-ES" sz="1200" dirty="0" err="1"/>
              <a:t>solutions</a:t>
            </a:r>
            <a:r>
              <a:rPr lang="es-ES" sz="1200" dirty="0"/>
              <a:t>.</a:t>
            </a:r>
          </a:p>
          <a:p>
            <a:pPr algn="just"/>
            <a:r>
              <a:rPr lang="es-ES" sz="1200" dirty="0" err="1"/>
              <a:t>Awareness</a:t>
            </a:r>
            <a:r>
              <a:rPr lang="es-ES" sz="1200" dirty="0"/>
              <a:t> and </a:t>
            </a:r>
            <a:r>
              <a:rPr lang="es-ES" sz="1200" dirty="0" err="1"/>
              <a:t>implication</a:t>
            </a:r>
            <a:r>
              <a:rPr lang="es-ES" sz="1200" dirty="0"/>
              <a:t> </a:t>
            </a:r>
            <a:r>
              <a:rPr lang="es-ES" sz="1200" dirty="0" err="1"/>
              <a:t>of</a:t>
            </a:r>
            <a:r>
              <a:rPr lang="es-ES" sz="1200" dirty="0"/>
              <a:t> </a:t>
            </a:r>
            <a:r>
              <a:rPr lang="es-ES" sz="1200" b="1" dirty="0"/>
              <a:t>c</a:t>
            </a:r>
            <a:r>
              <a:rPr lang="en-US" sz="1200" b="1" dirty="0" err="1"/>
              <a:t>ompanies</a:t>
            </a:r>
            <a:r>
              <a:rPr lang="en-US" sz="1200" b="1" dirty="0"/>
              <a:t> </a:t>
            </a:r>
            <a:r>
              <a:rPr lang="en-US" sz="1200" dirty="0"/>
              <a:t>allow to validate the proposal as feasible, realistic and helpful.</a:t>
            </a:r>
          </a:p>
          <a:p>
            <a:pPr marL="0" indent="0" algn="just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sz="1200" b="1" dirty="0"/>
              <a:t>TRANSFER AND TRAINING </a:t>
            </a:r>
            <a:r>
              <a:rPr lang="en-US" sz="1200" dirty="0"/>
              <a:t>is the way to </a:t>
            </a:r>
            <a:r>
              <a:rPr lang="es-ES" sz="1200" dirty="0" err="1"/>
              <a:t>enable</a:t>
            </a:r>
            <a:r>
              <a:rPr lang="es-ES" sz="1200" dirty="0"/>
              <a:t> </a:t>
            </a:r>
            <a:r>
              <a:rPr lang="es-ES" sz="1200" dirty="0" err="1"/>
              <a:t>replication</a:t>
            </a:r>
            <a:r>
              <a:rPr lang="es-ES" sz="1200" dirty="0"/>
              <a:t>.</a:t>
            </a:r>
          </a:p>
          <a:p>
            <a:pPr marL="0" indent="0" algn="just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s-ES" sz="1200" b="1" dirty="0"/>
              <a:t>AWARENESS AND EDUCATION</a:t>
            </a:r>
            <a:r>
              <a:rPr lang="es-ES" sz="1200" dirty="0"/>
              <a:t> </a:t>
            </a:r>
            <a:r>
              <a:rPr lang="es-ES" sz="1200" dirty="0" err="1"/>
              <a:t>is</a:t>
            </a:r>
            <a:r>
              <a:rPr lang="es-ES" sz="1200" dirty="0"/>
              <a:t> </a:t>
            </a:r>
            <a:r>
              <a:rPr lang="es-ES" sz="1200" dirty="0" err="1"/>
              <a:t>needed</a:t>
            </a:r>
            <a:r>
              <a:rPr lang="es-ES" sz="1200" dirty="0"/>
              <a:t> </a:t>
            </a:r>
            <a:r>
              <a:rPr lang="es-ES" sz="1200" dirty="0" err="1"/>
              <a:t>to</a:t>
            </a:r>
            <a:r>
              <a:rPr lang="es-ES" sz="1200" dirty="0"/>
              <a:t> </a:t>
            </a:r>
            <a:r>
              <a:rPr lang="es-ES" sz="1200" dirty="0" err="1"/>
              <a:t>improve</a:t>
            </a:r>
            <a:r>
              <a:rPr lang="es-ES" sz="1200" dirty="0"/>
              <a:t> </a:t>
            </a:r>
            <a:r>
              <a:rPr lang="es-ES" sz="1200" dirty="0" err="1"/>
              <a:t>the</a:t>
            </a:r>
            <a:r>
              <a:rPr lang="es-ES" sz="1200" dirty="0"/>
              <a:t> </a:t>
            </a:r>
            <a:r>
              <a:rPr lang="en-US" sz="1200" dirty="0"/>
              <a:t>perception of mining operations.</a:t>
            </a:r>
          </a:p>
          <a:p>
            <a:pPr algn="just"/>
            <a:endParaRPr lang="en-US" sz="1200" dirty="0"/>
          </a:p>
          <a:p>
            <a:pPr algn="just"/>
            <a:endParaRPr lang="en-US" sz="1200" dirty="0"/>
          </a:p>
          <a:p>
            <a:pPr algn="just"/>
            <a:r>
              <a:rPr lang="en-US" b="1" dirty="0">
                <a:solidFill>
                  <a:schemeClr val="bg1"/>
                </a:solidFill>
              </a:rPr>
              <a:t>LIFE projects </a:t>
            </a:r>
            <a:r>
              <a:rPr lang="en-US" dirty="0">
                <a:solidFill>
                  <a:schemeClr val="bg1"/>
                </a:solidFill>
              </a:rPr>
              <a:t>provide a good scenario to:</a:t>
            </a:r>
          </a:p>
          <a:p>
            <a:pPr marL="285750" indent="-285750" algn="just">
              <a:buFontTx/>
              <a:buChar char="-"/>
            </a:pPr>
            <a:r>
              <a:rPr lang="en-US" u="sng" dirty="0">
                <a:solidFill>
                  <a:schemeClr val="bg1"/>
                </a:solidFill>
              </a:rPr>
              <a:t>Test innovative techniques </a:t>
            </a:r>
            <a:r>
              <a:rPr lang="en-US" dirty="0">
                <a:solidFill>
                  <a:schemeClr val="bg1"/>
                </a:solidFill>
              </a:rPr>
              <a:t>with the risk that this may entail.</a:t>
            </a:r>
          </a:p>
          <a:p>
            <a:pPr marL="285750" indent="-285750" algn="just">
              <a:buFontTx/>
              <a:buChar char="-"/>
            </a:pPr>
            <a:r>
              <a:rPr lang="en-US" dirty="0">
                <a:solidFill>
                  <a:schemeClr val="bg1"/>
                </a:solidFill>
              </a:rPr>
              <a:t>Encourage </a:t>
            </a:r>
            <a:r>
              <a:rPr lang="en-US" u="sng" dirty="0">
                <a:solidFill>
                  <a:schemeClr val="bg1"/>
                </a:solidFill>
              </a:rPr>
              <a:t>collaboration</a:t>
            </a:r>
            <a:r>
              <a:rPr lang="en-US" dirty="0">
                <a:solidFill>
                  <a:schemeClr val="bg1"/>
                </a:solidFill>
              </a:rPr>
              <a:t> SCIENCE-ADMINISTRATION-BUSINESS.</a:t>
            </a:r>
          </a:p>
          <a:p>
            <a:pPr marL="285750" indent="-285750" algn="just">
              <a:buFontTx/>
              <a:buChar char="-"/>
            </a:pPr>
            <a:r>
              <a:rPr lang="en-US" dirty="0">
                <a:solidFill>
                  <a:schemeClr val="bg1"/>
                </a:solidFill>
              </a:rPr>
              <a:t>Facilitate </a:t>
            </a:r>
            <a:r>
              <a:rPr lang="en-US" u="sng" dirty="0">
                <a:solidFill>
                  <a:schemeClr val="bg1"/>
                </a:solidFill>
              </a:rPr>
              <a:t>transferability</a:t>
            </a:r>
            <a:r>
              <a:rPr lang="en-US" dirty="0">
                <a:solidFill>
                  <a:schemeClr val="bg1"/>
                </a:solidFill>
              </a:rPr>
              <a:t>.</a:t>
            </a:r>
          </a:p>
          <a:p>
            <a:pPr marL="285750" indent="-285750" algn="just">
              <a:buFontTx/>
              <a:buChar char="-"/>
            </a:pPr>
            <a:r>
              <a:rPr lang="en-US" dirty="0">
                <a:solidFill>
                  <a:schemeClr val="bg1"/>
                </a:solidFill>
              </a:rPr>
              <a:t>Implement MONITORING PROGRAMS large enough to obtain relevant and useful results.</a:t>
            </a:r>
          </a:p>
          <a:p>
            <a:pPr marL="285750" indent="-285750" algn="just">
              <a:buFontTx/>
              <a:buChar char="-"/>
            </a:pPr>
            <a:r>
              <a:rPr lang="en-US" dirty="0">
                <a:solidFill>
                  <a:schemeClr val="bg1"/>
                </a:solidFill>
              </a:rPr>
              <a:t>It is not about a/your project but about PROMOTING A CHANGE AND MOVE FORWARD, that is why huge role of dissemination package.</a:t>
            </a:r>
          </a:p>
          <a:p>
            <a:pPr algn="just"/>
            <a:endParaRPr lang="en-US" sz="1200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453A98-DDE8-4D1D-8B37-FA4656F451DE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36845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effectLst/>
                <a:latin typeface="Segoe UI" panose="020B0502040204020203" pitchFamily="34" charset="0"/>
              </a:rPr>
              <a:t>Wrap-up conclusions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effectLst/>
                <a:latin typeface="Segoe UI" panose="020B0502040204020203" pitchFamily="34" charset="0"/>
              </a:rPr>
              <a:t>Thank-you (LIFE projects, technical team, SERE organisers, audience).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effectLst/>
                <a:latin typeface="Segoe UI" panose="020B0502040204020203" pitchFamily="34" charset="0"/>
              </a:rPr>
              <a:t>Reply to our feedback form on sli.do (#LIFEforEcoRestoration)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effectLst/>
                <a:latin typeface="Segoe UI" panose="020B0502040204020203" pitchFamily="34" charset="0"/>
              </a:rPr>
              <a:t>Follow-up on social media (info-session videos available in YouTube) and visit our website</a:t>
            </a:r>
            <a:endParaRPr lang="en-GB" sz="1200" dirty="0">
              <a:effectLst/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D0AB55-5992-48DF-A75B-16B8249F6EE9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53492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21B8E-FF85-4ADE-B632-7C50C8810840}" type="datetimeFigureOut">
              <a:rPr lang="es-ES" smtClean="0"/>
              <a:t>05/09/2022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09E82-71FA-408A-9044-BBFE1777B8A7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008667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21B8E-FF85-4ADE-B632-7C50C8810840}" type="datetimeFigureOut">
              <a:rPr lang="es-ES" smtClean="0"/>
              <a:t>05/09/2022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09E82-71FA-408A-9044-BBFE1777B8A7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048874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21B8E-FF85-4ADE-B632-7C50C8810840}" type="datetimeFigureOut">
              <a:rPr lang="es-ES" smtClean="0"/>
              <a:t>05/09/2022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09E82-71FA-408A-9044-BBFE1777B8A7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209277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_5f_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 noGrp="1"/>
          </p:cNvSpPr>
          <p:nvPr>
            <p:ph type="ctrTitle"/>
          </p:nvPr>
        </p:nvSpPr>
        <p:spPr>
          <a:xfrm>
            <a:off x="1523880" y="1122480"/>
            <a:ext cx="9144000" cy="2387520"/>
          </a:xfrm>
        </p:spPr>
        <p:txBody>
          <a:bodyPr anchor="b" anchorCtr="1"/>
          <a:lstStyle>
            <a:lvl1pPr algn="ctr">
              <a:defRPr sz="4500"/>
            </a:lvl1pPr>
          </a:lstStyle>
          <a:p>
            <a:pPr lvl="0"/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/>
          <p:cNvSpPr txBox="1">
            <a:spLocks noGrp="1"/>
          </p:cNvSpPr>
          <p:nvPr>
            <p:ph type="subTitle" idx="1"/>
          </p:nvPr>
        </p:nvSpPr>
        <p:spPr>
          <a:xfrm>
            <a:off x="1523880" y="3602160"/>
            <a:ext cx="9144000" cy="1655640"/>
          </a:xfrm>
        </p:spPr>
        <p:txBody>
          <a:bodyPr anchorCtr="1"/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s-ES"/>
              <a:t>Haga clic para editar el estilo de subtítulo del patrón</a:t>
            </a:r>
          </a:p>
        </p:txBody>
      </p:sp>
      <p:sp>
        <p:nvSpPr>
          <p:cNvPr id="4" name="Marcador de fecha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958EB72-EA48-4599-9881-1FB771ED65BD}" type="datetime1">
              <a:rPr lang="es-ES" smtClean="0"/>
              <a:t>05/09/2022</a:t>
            </a:fld>
            <a:endParaRPr lang="es-ES"/>
          </a:p>
        </p:txBody>
      </p:sp>
      <p:sp>
        <p:nvSpPr>
          <p:cNvPr id="5" name="Marcador de pie de página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s-ES"/>
          </a:p>
        </p:txBody>
      </p:sp>
      <p:sp>
        <p:nvSpPr>
          <p:cNvPr id="6" name="Marcador de número de diapositiva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5ADE36A-A857-4152-88A2-CEA580EB08E9}" type="slidenum">
              <a:t>‹#›</a:t>
            </a:fld>
            <a:endParaRPr lang="es-ES"/>
          </a:p>
        </p:txBody>
      </p:sp>
      <p:sp>
        <p:nvSpPr>
          <p:cNvPr id="7" name="Marcador de texto 6"/>
          <p:cNvSpPr txBox="1">
            <a:spLocks noGrp="1"/>
          </p:cNvSpPr>
          <p:nvPr>
            <p:ph type="body" idx="4294967295"/>
          </p:nvPr>
        </p:nvSpPr>
        <p:spPr>
          <a:xfrm>
            <a:off x="609480" y="1604522"/>
            <a:ext cx="10972440" cy="3977279"/>
          </a:xfrm>
        </p:spPr>
        <p:txBody>
          <a:bodyPr lIns="0" tIns="0" rIns="0" bIns="0"/>
          <a:lstStyle>
            <a:lvl1pPr marL="0" indent="0" hangingPunct="0">
              <a:spcBef>
                <a:spcPts val="1063"/>
              </a:spcBef>
              <a:defRPr sz="2400">
                <a:latin typeface="Liberation Sans" pitchFamily="18"/>
              </a:defRPr>
            </a:lvl1pPr>
          </a:lstStyle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128391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21B8E-FF85-4ADE-B632-7C50C8810840}" type="datetimeFigureOut">
              <a:rPr lang="es-ES" smtClean="0"/>
              <a:t>05/09/2022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09E82-71FA-408A-9044-BBFE1777B8A7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490396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21B8E-FF85-4ADE-B632-7C50C8810840}" type="datetimeFigureOut">
              <a:rPr lang="es-ES" smtClean="0"/>
              <a:t>05/09/2022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09E82-71FA-408A-9044-BBFE1777B8A7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811024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21B8E-FF85-4ADE-B632-7C50C8810840}" type="datetimeFigureOut">
              <a:rPr lang="es-ES" smtClean="0"/>
              <a:t>05/09/2022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09E82-71FA-408A-9044-BBFE1777B8A7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444128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21B8E-FF85-4ADE-B632-7C50C8810840}" type="datetimeFigureOut">
              <a:rPr lang="es-ES" smtClean="0"/>
              <a:t>05/09/2022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09E82-71FA-408A-9044-BBFE1777B8A7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828579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21B8E-FF85-4ADE-B632-7C50C8810840}" type="datetimeFigureOut">
              <a:rPr lang="es-ES" smtClean="0"/>
              <a:t>05/09/2022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09E82-71FA-408A-9044-BBFE1777B8A7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291895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21B8E-FF85-4ADE-B632-7C50C8810840}" type="datetimeFigureOut">
              <a:rPr lang="es-ES" smtClean="0"/>
              <a:t>05/09/2022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09E82-71FA-408A-9044-BBFE1777B8A7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3121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21B8E-FF85-4ADE-B632-7C50C8810840}" type="datetimeFigureOut">
              <a:rPr lang="es-ES" smtClean="0"/>
              <a:t>05/09/2022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09E82-71FA-408A-9044-BBFE1777B8A7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379868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21B8E-FF85-4ADE-B632-7C50C8810840}" type="datetimeFigureOut">
              <a:rPr lang="es-ES" smtClean="0"/>
              <a:t>05/09/2022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09E82-71FA-408A-9044-BBFE1777B8A7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845275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321B8E-FF85-4ADE-B632-7C50C8810840}" type="datetimeFigureOut">
              <a:rPr lang="es-ES" smtClean="0"/>
              <a:t>05/09/2022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C09E82-71FA-408A-9044-BBFE1777B8A7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46437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mailto:olmo.bea@vaersa.org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1.JPG"/><Relationship Id="rId7" Type="http://schemas.openxmlformats.org/officeDocument/2006/relationships/hyperlink" Target="https://agroambient.gva.es/es/web/life-tecmine" TargetMode="External"/><Relationship Id="rId12" Type="http://schemas.openxmlformats.org/officeDocument/2006/relationships/image" Target="../media/image13.pn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5.jpeg"/><Relationship Id="rId10" Type="http://schemas.openxmlformats.org/officeDocument/2006/relationships/image" Target="../media/image11.png"/><Relationship Id="rId4" Type="http://schemas.openxmlformats.org/officeDocument/2006/relationships/image" Target="../media/image4.jpeg"/><Relationship Id="rId9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cid:image003.png@01D201F9.D6C0A6C0" TargetMode="External"/><Relationship Id="rId3" Type="http://schemas.openxmlformats.org/officeDocument/2006/relationships/image" Target="../media/image62.jpeg"/><Relationship Id="rId7" Type="http://schemas.openxmlformats.org/officeDocument/2006/relationships/image" Target="../media/image5.jpeg"/><Relationship Id="rId12" Type="http://schemas.openxmlformats.org/officeDocument/2006/relationships/image" Target="../media/image6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11" Type="http://schemas.openxmlformats.org/officeDocument/2006/relationships/image" Target="../media/image67.jpeg"/><Relationship Id="rId5" Type="http://schemas.openxmlformats.org/officeDocument/2006/relationships/image" Target="../media/image64.jpeg"/><Relationship Id="rId10" Type="http://schemas.openxmlformats.org/officeDocument/2006/relationships/image" Target="../media/image66.jpeg"/><Relationship Id="rId4" Type="http://schemas.openxmlformats.org/officeDocument/2006/relationships/image" Target="../media/image63.tiff"/><Relationship Id="rId9" Type="http://schemas.openxmlformats.org/officeDocument/2006/relationships/image" Target="../media/image65.jpeg"/><Relationship Id="rId1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70.jp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2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7.pn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5.jpeg"/><Relationship Id="rId4" Type="http://schemas.openxmlformats.org/officeDocument/2006/relationships/diagramLayout" Target="../diagrams/layout1.xml"/><Relationship Id="rId9" Type="http://schemas.openxmlformats.org/officeDocument/2006/relationships/image" Target="../media/image4.jpeg"/><Relationship Id="rId14" Type="http://schemas.openxmlformats.org/officeDocument/2006/relationships/image" Target="../media/image7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1.png"/><Relationship Id="rId3" Type="http://schemas.openxmlformats.org/officeDocument/2006/relationships/hyperlink" Target="https://agroambient.gva.es/es/web/life-tecmine" TargetMode="External"/><Relationship Id="rId7" Type="http://schemas.openxmlformats.org/officeDocument/2006/relationships/image" Target="../media/image5.jpe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11" Type="http://schemas.openxmlformats.org/officeDocument/2006/relationships/image" Target="../media/image9.png"/><Relationship Id="rId5" Type="http://schemas.openxmlformats.org/officeDocument/2006/relationships/image" Target="../media/image73.jpeg"/><Relationship Id="rId15" Type="http://schemas.openxmlformats.org/officeDocument/2006/relationships/image" Target="../media/image13.png"/><Relationship Id="rId10" Type="http://schemas.openxmlformats.org/officeDocument/2006/relationships/image" Target="../media/image75.jpeg"/><Relationship Id="rId4" Type="http://schemas.openxmlformats.org/officeDocument/2006/relationships/hyperlink" Target="mailto:lifetecmine@vaersa.org" TargetMode="External"/><Relationship Id="rId9" Type="http://schemas.openxmlformats.org/officeDocument/2006/relationships/image" Target="../media/image74.png"/><Relationship Id="rId1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jpeg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4.jpeg"/><Relationship Id="rId7" Type="http://schemas.openxmlformats.org/officeDocument/2006/relationships/image" Target="../media/image15.jpeg"/><Relationship Id="rId12" Type="http://schemas.openxmlformats.org/officeDocument/2006/relationships/image" Target="../media/image2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9.jpeg"/><Relationship Id="rId5" Type="http://schemas.openxmlformats.org/officeDocument/2006/relationships/image" Target="../media/image14.jpeg"/><Relationship Id="rId10" Type="http://schemas.openxmlformats.org/officeDocument/2006/relationships/image" Target="../media/image18.jpeg"/><Relationship Id="rId4" Type="http://schemas.openxmlformats.org/officeDocument/2006/relationships/image" Target="../media/image5.jpeg"/><Relationship Id="rId9" Type="http://schemas.openxmlformats.org/officeDocument/2006/relationships/image" Target="../media/image1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3.jp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12" Type="http://schemas.openxmlformats.org/officeDocument/2006/relationships/image" Target="../media/image2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jpeg"/><Relationship Id="rId11" Type="http://schemas.openxmlformats.org/officeDocument/2006/relationships/image" Target="../media/image7.png"/><Relationship Id="rId5" Type="http://schemas.openxmlformats.org/officeDocument/2006/relationships/image" Target="../media/image23.jpeg"/><Relationship Id="rId10" Type="http://schemas.openxmlformats.org/officeDocument/2006/relationships/image" Target="../media/image5.jpeg"/><Relationship Id="rId4" Type="http://schemas.openxmlformats.org/officeDocument/2006/relationships/image" Target="../media/image22.jpeg"/><Relationship Id="rId9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4.jpe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jpeg"/><Relationship Id="rId5" Type="http://schemas.openxmlformats.org/officeDocument/2006/relationships/image" Target="../media/image7.png"/><Relationship Id="rId4" Type="http://schemas.openxmlformats.org/officeDocument/2006/relationships/image" Target="../media/image5.jpeg"/><Relationship Id="rId9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33.png"/><Relationship Id="rId7" Type="http://schemas.openxmlformats.org/officeDocument/2006/relationships/image" Target="../media/image4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microsoft.com/office/2007/relationships/hdphoto" Target="../media/hdphoto1.wdp"/><Relationship Id="rId10" Type="http://schemas.openxmlformats.org/officeDocument/2006/relationships/image" Target="../media/image36.jpeg"/><Relationship Id="rId4" Type="http://schemas.openxmlformats.org/officeDocument/2006/relationships/image" Target="../media/image34.png"/><Relationship Id="rId9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13" Type="http://schemas.openxmlformats.org/officeDocument/2006/relationships/image" Target="../media/image47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12" Type="http://schemas.openxmlformats.org/officeDocument/2006/relationships/image" Target="../media/image46.gif"/><Relationship Id="rId17" Type="http://schemas.openxmlformats.org/officeDocument/2006/relationships/image" Target="../media/image48.jpe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11" Type="http://schemas.openxmlformats.org/officeDocument/2006/relationships/image" Target="../media/image45.jpeg"/><Relationship Id="rId5" Type="http://schemas.openxmlformats.org/officeDocument/2006/relationships/image" Target="../media/image39.png"/><Relationship Id="rId15" Type="http://schemas.openxmlformats.org/officeDocument/2006/relationships/image" Target="../media/image5.jpeg"/><Relationship Id="rId10" Type="http://schemas.openxmlformats.org/officeDocument/2006/relationships/image" Target="../media/image44.jpeg"/><Relationship Id="rId4" Type="http://schemas.openxmlformats.org/officeDocument/2006/relationships/image" Target="../media/image38.png"/><Relationship Id="rId9" Type="http://schemas.openxmlformats.org/officeDocument/2006/relationships/image" Target="../media/image43.jpeg"/><Relationship Id="rId14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13" Type="http://schemas.openxmlformats.org/officeDocument/2006/relationships/image" Target="../media/image5.jpeg"/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12" Type="http://schemas.openxmlformats.org/officeDocument/2006/relationships/image" Target="../media/image4.jpe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5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jpeg"/><Relationship Id="rId11" Type="http://schemas.openxmlformats.org/officeDocument/2006/relationships/image" Target="../media/image57.jpeg"/><Relationship Id="rId5" Type="http://schemas.openxmlformats.org/officeDocument/2006/relationships/image" Target="../media/image51.jpeg"/><Relationship Id="rId15" Type="http://schemas.openxmlformats.org/officeDocument/2006/relationships/image" Target="../media/image58.jpeg"/><Relationship Id="rId10" Type="http://schemas.openxmlformats.org/officeDocument/2006/relationships/image" Target="../media/image56.jpeg"/><Relationship Id="rId4" Type="http://schemas.openxmlformats.org/officeDocument/2006/relationships/image" Target="../media/image50.jpeg"/><Relationship Id="rId9" Type="http://schemas.openxmlformats.org/officeDocument/2006/relationships/image" Target="../media/image55.png"/><Relationship Id="rId1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1334687" y="2719571"/>
            <a:ext cx="91650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2400" b="1" dirty="0">
                <a:latin typeface="Segoe UI" panose="020B0502040204020203" pitchFamily="34" charset="0"/>
                <a:cs typeface="Segoe UI" panose="020B0502040204020203" pitchFamily="34" charset="0"/>
              </a:rPr>
              <a:t>LIFE </a:t>
            </a:r>
            <a:r>
              <a:rPr lang="en-US" altLang="es-ES" sz="2400" b="1" dirty="0">
                <a:latin typeface="Segoe UI" panose="020B0502040204020203" pitchFamily="34" charset="0"/>
                <a:cs typeface="Segoe UI" panose="020B0502040204020203" pitchFamily="34" charset="0"/>
              </a:rPr>
              <a:t>TECMINE: Innovative techniques for mine restoration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4053172" y="4543619"/>
            <a:ext cx="34679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i="1" dirty="0">
                <a:latin typeface="Segoe UI" panose="020B0502040204020203" pitchFamily="34" charset="0"/>
                <a:cs typeface="Segoe UI" panose="020B0502040204020203" pitchFamily="34" charset="0"/>
              </a:rPr>
              <a:t>Beatriz Olmo Gilabert</a:t>
            </a:r>
          </a:p>
          <a:p>
            <a:r>
              <a:rPr lang="es-ES" i="1" dirty="0">
                <a:latin typeface="Segoe UI" panose="020B0502040204020203" pitchFamily="34" charset="0"/>
                <a:cs typeface="Segoe UI" panose="020B0502040204020203" pitchFamily="34" charset="0"/>
              </a:rPr>
              <a:t>Project manager (VAERSA)</a:t>
            </a:r>
          </a:p>
          <a:p>
            <a:r>
              <a:rPr lang="es-ES" i="1" dirty="0">
                <a:latin typeface="Segoe UI" panose="020B0502040204020203" pitchFamily="34" charset="0"/>
                <a:cs typeface="Segoe UI" panose="020B0502040204020203" pitchFamily="34" charset="0"/>
              </a:rPr>
              <a:t>email: </a:t>
            </a:r>
            <a:r>
              <a:rPr lang="es-ES" i="1" dirty="0">
                <a:latin typeface="Segoe UI" panose="020B0502040204020203" pitchFamily="34" charset="0"/>
                <a:cs typeface="Segoe UI" panose="020B0502040204020203" pitchFamily="34" charset="0"/>
                <a:hlinkClick r:id="rId2"/>
              </a:rPr>
              <a:t>olmo.bea@vaersa.org</a:t>
            </a:r>
            <a:endParaRPr lang="es-ES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0B151FF-DD75-489B-9DA1-787F086AF65D}"/>
              </a:ext>
            </a:extLst>
          </p:cNvPr>
          <p:cNvGrpSpPr/>
          <p:nvPr/>
        </p:nvGrpSpPr>
        <p:grpSpPr>
          <a:xfrm>
            <a:off x="8130788" y="5195427"/>
            <a:ext cx="3159357" cy="1015882"/>
            <a:chOff x="3338457" y="5297895"/>
            <a:chExt cx="2383646" cy="766454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B6C8E166-23A7-4CE0-921C-CB1B19198FC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1337" y="5333797"/>
              <a:ext cx="1010766" cy="7305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F68A9B9D-27B1-4F5B-9143-DD89F48A16C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38457" y="5297895"/>
              <a:ext cx="1113455" cy="7664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" name="Picture 3" descr="Text&#10;&#10;Description automatically generated with medium confidence">
            <a:extLst>
              <a:ext uri="{FF2B5EF4-FFF2-40B4-BE49-F238E27FC236}">
                <a16:creationId xmlns:a16="http://schemas.microsoft.com/office/drawing/2014/main" id="{F050FBED-6C17-4C85-03B2-DEB9DE09B33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3919"/>
            <a:ext cx="12192000" cy="1993272"/>
          </a:xfrm>
          <a:prstGeom prst="rect">
            <a:avLst/>
          </a:prstGeom>
        </p:spPr>
      </p:pic>
      <p:sp>
        <p:nvSpPr>
          <p:cNvPr id="10" name="Flecha izquierda y derecha 9"/>
          <p:cNvSpPr/>
          <p:nvPr/>
        </p:nvSpPr>
        <p:spPr>
          <a:xfrm>
            <a:off x="2416125" y="3339002"/>
            <a:ext cx="7132805" cy="1204617"/>
          </a:xfrm>
          <a:prstGeom prst="leftRightArrow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1" name="Rectángulo 10"/>
          <p:cNvSpPr/>
          <p:nvPr/>
        </p:nvSpPr>
        <p:spPr>
          <a:xfrm>
            <a:off x="2799266" y="3640585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400" b="1" i="1" dirty="0">
                <a:solidFill>
                  <a:srgbClr val="3E4555"/>
                </a:solidFill>
                <a:latin typeface="SteelfishEb-Regular"/>
              </a:rPr>
              <a:t>BUILDING OUR WORLD</a:t>
            </a:r>
          </a:p>
          <a:p>
            <a:pPr algn="ctr"/>
            <a:r>
              <a:rPr lang="en-US" sz="1400" b="1" i="1" dirty="0">
                <a:solidFill>
                  <a:srgbClr val="3E4555"/>
                </a:solidFill>
                <a:latin typeface="SteelfishEb-Regular"/>
              </a:rPr>
              <a:t>FOR A MORE SUSTAINABLE MINING</a:t>
            </a:r>
            <a:endParaRPr lang="es-ES" sz="1400" b="1" i="1" dirty="0"/>
          </a:p>
        </p:txBody>
      </p:sp>
    </p:spTree>
    <p:extLst>
      <p:ext uri="{BB962C8B-B14F-4D97-AF65-F5344CB8AC3E}">
        <p14:creationId xmlns:p14="http://schemas.microsoft.com/office/powerpoint/2010/main" val="16794207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8800" y="4721429"/>
            <a:ext cx="5080000" cy="2134789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</p:pic>
      <p:sp>
        <p:nvSpPr>
          <p:cNvPr id="2" name="Título 1"/>
          <p:cNvSpPr txBox="1">
            <a:spLocks/>
          </p:cNvSpPr>
          <p:nvPr/>
        </p:nvSpPr>
        <p:spPr>
          <a:xfrm>
            <a:off x="254160" y="2077801"/>
            <a:ext cx="11734640" cy="1196744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600" b="1" kern="0" dirty="0">
                <a:solidFill>
                  <a:srgbClr val="A25E50"/>
                </a:solidFill>
                <a:latin typeface="Trebuchet MS" panose="020B0603020202020204" pitchFamily="34" charset="0"/>
                <a:ea typeface="+mn-ea"/>
                <a:cs typeface="+mn-cs"/>
              </a:rPr>
              <a:t>Methodological guide for establishing plans and projects for the restoration of forest areas affected by mining activities</a:t>
            </a:r>
          </a:p>
          <a:p>
            <a:endParaRPr lang="en-US" sz="1400" b="1" kern="0" dirty="0">
              <a:solidFill>
                <a:srgbClr val="A25E50"/>
              </a:solidFill>
              <a:latin typeface="Trebuchet MS" panose="020B0603020202020204" pitchFamily="34" charset="0"/>
              <a:ea typeface="+mn-ea"/>
              <a:cs typeface="+mn-cs"/>
            </a:endParaRPr>
          </a:p>
          <a:p>
            <a:r>
              <a:rPr lang="es-ES" sz="1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Trebuchet MS" panose="020B0603020202020204" pitchFamily="34" charset="0"/>
                <a:ea typeface="+mn-ea"/>
                <a:cs typeface="+mn-cs"/>
              </a:rPr>
              <a:t>Juan Uriol Batuecas (GVA); Beatriz Olmo Gilabert (VAERSA); Sara Rosell </a:t>
            </a:r>
            <a:r>
              <a:rPr lang="es-ES" sz="140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rebuchet MS" panose="020B0603020202020204" pitchFamily="34" charset="0"/>
                <a:ea typeface="+mn-ea"/>
                <a:cs typeface="+mn-cs"/>
              </a:rPr>
              <a:t>Talens</a:t>
            </a:r>
            <a:r>
              <a:rPr lang="es-ES" sz="1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Trebuchet MS" panose="020B0603020202020204" pitchFamily="34" charset="0"/>
                <a:ea typeface="+mn-ea"/>
                <a:cs typeface="+mn-cs"/>
              </a:rPr>
              <a:t> (VAERSA); Antonio Javier Ibáñez </a:t>
            </a:r>
            <a:r>
              <a:rPr lang="es-ES" sz="140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rebuchet MS" panose="020B0603020202020204" pitchFamily="34" charset="0"/>
                <a:ea typeface="+mn-ea"/>
                <a:cs typeface="+mn-cs"/>
              </a:rPr>
              <a:t>Lloris</a:t>
            </a:r>
            <a:r>
              <a:rPr lang="es-ES" sz="1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Trebuchet MS" panose="020B0603020202020204" pitchFamily="34" charset="0"/>
                <a:ea typeface="+mn-ea"/>
                <a:cs typeface="+mn-cs"/>
              </a:rPr>
              <a:t> (VAERSA)</a:t>
            </a:r>
            <a:endParaRPr lang="es-ES" sz="1400" dirty="0"/>
          </a:p>
        </p:txBody>
      </p:sp>
      <p:sp>
        <p:nvSpPr>
          <p:cNvPr id="3" name="Título 1"/>
          <p:cNvSpPr txBox="1">
            <a:spLocks/>
          </p:cNvSpPr>
          <p:nvPr/>
        </p:nvSpPr>
        <p:spPr>
          <a:xfrm>
            <a:off x="254160" y="3404358"/>
            <a:ext cx="11734640" cy="1239192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600" b="1" kern="0" dirty="0">
              <a:solidFill>
                <a:schemeClr val="accent5">
                  <a:lumMod val="50000"/>
                </a:schemeClr>
              </a:solidFill>
              <a:latin typeface="Trebuchet MS" panose="020B0603020202020204" pitchFamily="34" charset="0"/>
              <a:ea typeface="+mn-ea"/>
              <a:cs typeface="+mn-cs"/>
            </a:endParaRPr>
          </a:p>
          <a:p>
            <a:r>
              <a:rPr lang="en-US" sz="2600" b="1" kern="0" dirty="0">
                <a:solidFill>
                  <a:schemeClr val="accent5">
                    <a:lumMod val="50000"/>
                  </a:schemeClr>
                </a:solidFill>
                <a:latin typeface="Trebuchet MS" panose="020B0603020202020204" pitchFamily="34" charset="0"/>
                <a:ea typeface="+mn-ea"/>
                <a:cs typeface="+mn-cs"/>
              </a:rPr>
              <a:t>Guidance for the control and monitoring of mining restoration projects on forest land</a:t>
            </a:r>
          </a:p>
          <a:p>
            <a:br>
              <a:rPr lang="es-ES" sz="1400" b="1" kern="0" dirty="0">
                <a:solidFill>
                  <a:srgbClr val="A25E50"/>
                </a:solidFill>
                <a:latin typeface="Trebuchet MS" panose="020B0603020202020204" pitchFamily="34" charset="0"/>
                <a:ea typeface="+mn-ea"/>
                <a:cs typeface="+mn-cs"/>
              </a:rPr>
            </a:br>
            <a:r>
              <a:rPr lang="es-ES" sz="1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Trebuchet MS" panose="020B0603020202020204" pitchFamily="34" charset="0"/>
                <a:ea typeface="+mn-ea"/>
                <a:cs typeface="+mn-cs"/>
              </a:rPr>
              <a:t>Juan Uriol Batuecas (GVA); Cristina Beseler Soto (VAERSA); Cristina Gil Monteso (VAERSA); </a:t>
            </a:r>
            <a:r>
              <a:rPr lang="es-ES" sz="140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rebuchet MS" panose="020B0603020202020204" pitchFamily="34" charset="0"/>
                <a:ea typeface="+mn-ea"/>
                <a:cs typeface="+mn-cs"/>
              </a:rPr>
              <a:t>Ibán</a:t>
            </a:r>
            <a:r>
              <a:rPr lang="es-ES" sz="1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Trebuchet MS" panose="020B0603020202020204" pitchFamily="34" charset="0"/>
                <a:ea typeface="+mn-ea"/>
                <a:cs typeface="+mn-cs"/>
              </a:rPr>
              <a:t> Hurtado Picó (VAERSA) </a:t>
            </a:r>
            <a:br>
              <a:rPr lang="es-ES" sz="1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Trebuchet MS" panose="020B0603020202020204" pitchFamily="34" charset="0"/>
                <a:ea typeface="+mn-ea"/>
                <a:cs typeface="+mn-cs"/>
              </a:rPr>
            </a:br>
            <a:endParaRPr lang="es-ES" sz="1400" i="1" dirty="0">
              <a:solidFill>
                <a:schemeClr val="tx1">
                  <a:lumMod val="50000"/>
                  <a:lumOff val="50000"/>
                </a:schemeClr>
              </a:solidFill>
              <a:latin typeface="Trebuchet MS" panose="020B0603020202020204" pitchFamily="34" charset="0"/>
              <a:ea typeface="+mn-ea"/>
              <a:cs typeface="+mn-cs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36" y="4899023"/>
            <a:ext cx="5926184" cy="1745028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</p:pic>
      <p:sp>
        <p:nvSpPr>
          <p:cNvPr id="6" name="Rectángulo 5"/>
          <p:cNvSpPr>
            <a:spLocks noChangeArrowheads="1"/>
          </p:cNvSpPr>
          <p:nvPr/>
        </p:nvSpPr>
        <p:spPr bwMode="auto">
          <a:xfrm>
            <a:off x="3055970" y="283552"/>
            <a:ext cx="637320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s-ES" altLang="es-ES" sz="2400" b="1" dirty="0">
                <a:latin typeface="Segoe UI" panose="020B0502040204020203" pitchFamily="34" charset="0"/>
                <a:cs typeface="Segoe UI" panose="020B0502040204020203" pitchFamily="34" charset="0"/>
              </a:rPr>
              <a:t>TECMINE CONTRIBUTION</a:t>
            </a:r>
          </a:p>
        </p:txBody>
      </p:sp>
      <p:grpSp>
        <p:nvGrpSpPr>
          <p:cNvPr id="7" name="Group 7">
            <a:extLst>
              <a:ext uri="{FF2B5EF4-FFF2-40B4-BE49-F238E27FC236}">
                <a16:creationId xmlns:a16="http://schemas.microsoft.com/office/drawing/2014/main" id="{E1CF30A1-EE33-420F-9CC8-2919DE69682C}"/>
              </a:ext>
            </a:extLst>
          </p:cNvPr>
          <p:cNvGrpSpPr/>
          <p:nvPr/>
        </p:nvGrpSpPr>
        <p:grpSpPr>
          <a:xfrm>
            <a:off x="9238878" y="356504"/>
            <a:ext cx="2422408" cy="778918"/>
            <a:chOff x="3338457" y="5297895"/>
            <a:chExt cx="2383646" cy="766454"/>
          </a:xfrm>
        </p:grpSpPr>
        <p:pic>
          <p:nvPicPr>
            <p:cNvPr id="8" name="Picture 2">
              <a:extLst>
                <a:ext uri="{FF2B5EF4-FFF2-40B4-BE49-F238E27FC236}">
                  <a16:creationId xmlns:a16="http://schemas.microsoft.com/office/drawing/2014/main" id="{C6E2D656-9D03-4795-AB2C-FA801061773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1337" y="5333797"/>
              <a:ext cx="1010766" cy="7305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4">
              <a:extLst>
                <a:ext uri="{FF2B5EF4-FFF2-40B4-BE49-F238E27FC236}">
                  <a16:creationId xmlns:a16="http://schemas.microsoft.com/office/drawing/2014/main" id="{F4EA5960-D51A-416E-A8F0-95F6AF5395D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38457" y="5297895"/>
              <a:ext cx="1113455" cy="7664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" name="Imagen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166" y="435549"/>
            <a:ext cx="2962662" cy="652273"/>
          </a:xfrm>
          <a:prstGeom prst="rect">
            <a:avLst/>
          </a:prstGeom>
        </p:spPr>
      </p:pic>
      <p:sp>
        <p:nvSpPr>
          <p:cNvPr id="12" name="Rectángulo 11"/>
          <p:cNvSpPr/>
          <p:nvPr/>
        </p:nvSpPr>
        <p:spPr>
          <a:xfrm>
            <a:off x="3514352" y="1656594"/>
            <a:ext cx="492673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b="1" dirty="0">
                <a:latin typeface="PF Square Sans Pro" panose="02000506040000020004" pitchFamily="2" charset="0"/>
                <a:cs typeface="Verdana"/>
                <a:hlinkClick r:id="rId7"/>
              </a:rPr>
              <a:t>https://agroambient.gva.es/es/web/life-tecmine</a:t>
            </a:r>
            <a:endParaRPr lang="es-ES" sz="2000" dirty="0"/>
          </a:p>
        </p:txBody>
      </p:sp>
      <p:grpSp>
        <p:nvGrpSpPr>
          <p:cNvPr id="13" name="Grupo 12"/>
          <p:cNvGrpSpPr/>
          <p:nvPr/>
        </p:nvGrpSpPr>
        <p:grpSpPr>
          <a:xfrm>
            <a:off x="3474074" y="729068"/>
            <a:ext cx="5346700" cy="942460"/>
            <a:chOff x="261185" y="3163013"/>
            <a:chExt cx="4085721" cy="677108"/>
          </a:xfrm>
        </p:grpSpPr>
        <p:sp>
          <p:nvSpPr>
            <p:cNvPr id="14" name="Rectángulo 13"/>
            <p:cNvSpPr/>
            <p:nvPr/>
          </p:nvSpPr>
          <p:spPr>
            <a:xfrm>
              <a:off x="261185" y="3163013"/>
              <a:ext cx="4085721" cy="6771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grpSp>
          <p:nvGrpSpPr>
            <p:cNvPr id="15" name="Grupo 14"/>
            <p:cNvGrpSpPr/>
            <p:nvPr/>
          </p:nvGrpSpPr>
          <p:grpSpPr>
            <a:xfrm>
              <a:off x="331173" y="3277437"/>
              <a:ext cx="3872366" cy="461915"/>
              <a:chOff x="331173" y="3277437"/>
              <a:chExt cx="3872366" cy="461915"/>
            </a:xfrm>
          </p:grpSpPr>
          <p:grpSp>
            <p:nvGrpSpPr>
              <p:cNvPr id="16" name="Grupo 15"/>
              <p:cNvGrpSpPr>
                <a:grpSpLocks noChangeAspect="1"/>
              </p:cNvGrpSpPr>
              <p:nvPr/>
            </p:nvGrpSpPr>
            <p:grpSpPr>
              <a:xfrm>
                <a:off x="331173" y="3277437"/>
                <a:ext cx="2767641" cy="461915"/>
                <a:chOff x="6099511" y="1873009"/>
                <a:chExt cx="4222114" cy="704664"/>
              </a:xfrm>
              <a:solidFill>
                <a:schemeClr val="bg1"/>
              </a:solidFill>
              <a:effectLst/>
            </p:grpSpPr>
            <p:pic>
              <p:nvPicPr>
                <p:cNvPr id="18" name="image3.png"/>
                <p:cNvPicPr/>
                <p:nvPr/>
              </p:nvPicPr>
              <p:blipFill>
                <a:blip r:embed="rId8" cstate="print"/>
                <a:stretch>
                  <a:fillRect/>
                </a:stretch>
              </p:blipFill>
              <p:spPr>
                <a:xfrm>
                  <a:off x="6099511" y="1873009"/>
                  <a:ext cx="1351915" cy="666116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</p:pic>
            <p:pic>
              <p:nvPicPr>
                <p:cNvPr id="19" name="image5.png"/>
                <p:cNvPicPr/>
                <p:nvPr/>
              </p:nvPicPr>
              <p:blipFill>
                <a:blip r:embed="rId9" cstate="print"/>
                <a:stretch>
                  <a:fillRect/>
                </a:stretch>
              </p:blipFill>
              <p:spPr>
                <a:xfrm>
                  <a:off x="8619825" y="1907114"/>
                  <a:ext cx="801370" cy="67055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</p:pic>
            <p:pic>
              <p:nvPicPr>
                <p:cNvPr id="20" name="image6.png"/>
                <p:cNvPicPr/>
                <p:nvPr/>
              </p:nvPicPr>
              <p:blipFill>
                <a:blip r:embed="rId10" cstate="print"/>
                <a:stretch>
                  <a:fillRect/>
                </a:stretch>
              </p:blipFill>
              <p:spPr>
                <a:xfrm>
                  <a:off x="9567245" y="1907114"/>
                  <a:ext cx="754380" cy="65341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</p:pic>
            <p:pic>
              <p:nvPicPr>
                <p:cNvPr id="21" name="image7.png"/>
                <p:cNvPicPr/>
                <p:nvPr/>
              </p:nvPicPr>
              <p:blipFill>
                <a:blip r:embed="rId11" cstate="print"/>
                <a:stretch>
                  <a:fillRect/>
                </a:stretch>
              </p:blipFill>
              <p:spPr>
                <a:xfrm>
                  <a:off x="7597477" y="2000963"/>
                  <a:ext cx="876300" cy="39751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</p:pic>
          </p:grpSp>
          <p:pic>
            <p:nvPicPr>
              <p:cNvPr id="17" name="image4.png"/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3194551" y="3397195"/>
                <a:ext cx="1008988" cy="23351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</p:pic>
        </p:grpSp>
      </p:grpSp>
    </p:spTree>
    <p:extLst>
      <p:ext uri="{BB962C8B-B14F-4D97-AF65-F5344CB8AC3E}">
        <p14:creationId xmlns:p14="http://schemas.microsoft.com/office/powerpoint/2010/main" val="22705173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6" descr="Text&#10;&#10;Description automatically generated with medium confidence">
            <a:extLst>
              <a:ext uri="{FF2B5EF4-FFF2-40B4-BE49-F238E27FC236}">
                <a16:creationId xmlns:a16="http://schemas.microsoft.com/office/drawing/2014/main" id="{8F08561F-6CE5-9442-CFFF-5A5DA15C85B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14" b="-2817"/>
          <a:stretch/>
        </p:blipFill>
        <p:spPr>
          <a:xfrm>
            <a:off x="0" y="5683906"/>
            <a:ext cx="6187460" cy="1174094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296"/>
          <a:stretch/>
        </p:blipFill>
        <p:spPr>
          <a:xfrm>
            <a:off x="1400573" y="2104337"/>
            <a:ext cx="5103628" cy="24384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00573" y="1182178"/>
            <a:ext cx="2833754" cy="1325563"/>
          </a:xfrm>
        </p:spPr>
        <p:txBody>
          <a:bodyPr/>
          <a:lstStyle/>
          <a:p>
            <a:r>
              <a:rPr lang="es-ES" sz="2400" b="1" dirty="0"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REPLICATION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>
          <a:xfrm>
            <a:off x="8407400" y="6356350"/>
            <a:ext cx="2743200" cy="365125"/>
          </a:xfrm>
        </p:spPr>
        <p:txBody>
          <a:bodyPr/>
          <a:lstStyle/>
          <a:p>
            <a:fld id="{80995775-35E4-44A9-A6BE-66541E26B504}" type="slidenum">
              <a:rPr lang="es-ES" smtClean="0"/>
              <a:t>11</a:t>
            </a:fld>
            <a:endParaRPr lang="es-ES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1114" y="4121138"/>
            <a:ext cx="4952657" cy="2575529"/>
          </a:xfrm>
          <a:prstGeom prst="rect">
            <a:avLst/>
          </a:prstGeom>
        </p:spPr>
      </p:pic>
      <p:pic>
        <p:nvPicPr>
          <p:cNvPr id="17" name="Imagen 16" descr="Vista de una montaña&#10;&#10;Descripción generada automáticamente">
            <a:extLst>
              <a:ext uri="{FF2B5EF4-FFF2-40B4-BE49-F238E27FC236}">
                <a16:creationId xmlns:a16="http://schemas.microsoft.com/office/drawing/2014/main" id="{0E291ABB-0ABF-44DC-A097-81CB3242AD3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3232" y="1586684"/>
            <a:ext cx="4344891" cy="2444002"/>
          </a:xfrm>
          <a:prstGeom prst="rect">
            <a:avLst/>
          </a:prstGeom>
        </p:spPr>
      </p:pic>
      <p:grpSp>
        <p:nvGrpSpPr>
          <p:cNvPr id="9" name="Group 7">
            <a:extLst>
              <a:ext uri="{FF2B5EF4-FFF2-40B4-BE49-F238E27FC236}">
                <a16:creationId xmlns:a16="http://schemas.microsoft.com/office/drawing/2014/main" id="{E1CF30A1-EE33-420F-9CC8-2919DE69682C}"/>
              </a:ext>
            </a:extLst>
          </p:cNvPr>
          <p:cNvGrpSpPr/>
          <p:nvPr/>
        </p:nvGrpSpPr>
        <p:grpSpPr>
          <a:xfrm>
            <a:off x="9238878" y="356504"/>
            <a:ext cx="2422408" cy="778918"/>
            <a:chOff x="3338457" y="5297895"/>
            <a:chExt cx="2383646" cy="766454"/>
          </a:xfrm>
        </p:grpSpPr>
        <p:pic>
          <p:nvPicPr>
            <p:cNvPr id="10" name="Picture 2">
              <a:extLst>
                <a:ext uri="{FF2B5EF4-FFF2-40B4-BE49-F238E27FC236}">
                  <a16:creationId xmlns:a16="http://schemas.microsoft.com/office/drawing/2014/main" id="{C6E2D656-9D03-4795-AB2C-FA801061773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1337" y="5333797"/>
              <a:ext cx="1010766" cy="7305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4">
              <a:extLst>
                <a:ext uri="{FF2B5EF4-FFF2-40B4-BE49-F238E27FC236}">
                  <a16:creationId xmlns:a16="http://schemas.microsoft.com/office/drawing/2014/main" id="{F4EA5960-D51A-416E-A8F0-95F6AF5395D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38457" y="5297895"/>
              <a:ext cx="1113455" cy="7664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2" name="Imagen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02" y="419827"/>
            <a:ext cx="2962662" cy="652273"/>
          </a:xfrm>
          <a:prstGeom prst="rect">
            <a:avLst/>
          </a:prstGeom>
        </p:spPr>
      </p:pic>
      <p:sp>
        <p:nvSpPr>
          <p:cNvPr id="13" name="Rectángulo 12"/>
          <p:cNvSpPr>
            <a:spLocks noChangeArrowheads="1"/>
          </p:cNvSpPr>
          <p:nvPr/>
        </p:nvSpPr>
        <p:spPr bwMode="auto">
          <a:xfrm>
            <a:off x="3055970" y="499155"/>
            <a:ext cx="637320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s-ES" altLang="es-ES" sz="2400" b="1" dirty="0">
                <a:latin typeface="Segoe UI" panose="020B0502040204020203" pitchFamily="34" charset="0"/>
                <a:cs typeface="Segoe UI" panose="020B0502040204020203" pitchFamily="34" charset="0"/>
              </a:rPr>
              <a:t>TECMINE CONTRIBUTION</a:t>
            </a:r>
          </a:p>
        </p:txBody>
      </p:sp>
      <p:sp>
        <p:nvSpPr>
          <p:cNvPr id="16" name="CuadroTexto 15"/>
          <p:cNvSpPr txBox="1"/>
          <p:nvPr/>
        </p:nvSpPr>
        <p:spPr>
          <a:xfrm>
            <a:off x="6856504" y="4552172"/>
            <a:ext cx="9336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9.76 ha</a:t>
            </a:r>
          </a:p>
        </p:txBody>
      </p:sp>
      <p:sp>
        <p:nvSpPr>
          <p:cNvPr id="18" name="CuadroTexto 17"/>
          <p:cNvSpPr txBox="1"/>
          <p:nvPr/>
        </p:nvSpPr>
        <p:spPr>
          <a:xfrm>
            <a:off x="6856504" y="6342189"/>
            <a:ext cx="16116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 err="1">
                <a:solidFill>
                  <a:schemeClr val="bg1"/>
                </a:solidFill>
              </a:rPr>
              <a:t>Photo</a:t>
            </a:r>
            <a:r>
              <a:rPr lang="es-ES" sz="1400" dirty="0">
                <a:solidFill>
                  <a:schemeClr val="bg1"/>
                </a:solidFill>
              </a:rPr>
              <a:t>: M.A. LANGA</a:t>
            </a:r>
          </a:p>
        </p:txBody>
      </p:sp>
      <p:sp>
        <p:nvSpPr>
          <p:cNvPr id="19" name="Rectángulo 18"/>
          <p:cNvSpPr/>
          <p:nvPr/>
        </p:nvSpPr>
        <p:spPr>
          <a:xfrm>
            <a:off x="6763596" y="4309476"/>
            <a:ext cx="32547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b="1" dirty="0">
                <a:solidFill>
                  <a:schemeClr val="bg1"/>
                </a:solidFill>
              </a:rPr>
              <a:t>SAN LUIS (</a:t>
            </a:r>
            <a:r>
              <a:rPr lang="es-ES" b="1" dirty="0" err="1">
                <a:solidFill>
                  <a:schemeClr val="bg1"/>
                </a:solidFill>
              </a:rPr>
              <a:t>Arguisuelas</a:t>
            </a:r>
            <a:r>
              <a:rPr lang="es-ES" b="1" dirty="0">
                <a:solidFill>
                  <a:schemeClr val="bg1"/>
                </a:solidFill>
              </a:rPr>
              <a:t>, Cuenca)  </a:t>
            </a:r>
          </a:p>
        </p:txBody>
      </p:sp>
      <p:pic>
        <p:nvPicPr>
          <p:cNvPr id="20" name="Imagen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9773" y="6130405"/>
            <a:ext cx="771727" cy="462949"/>
          </a:xfrm>
          <a:prstGeom prst="rect">
            <a:avLst/>
          </a:prstGeom>
        </p:spPr>
      </p:pic>
      <p:pic>
        <p:nvPicPr>
          <p:cNvPr id="21" name="Imagen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255" y="6094839"/>
            <a:ext cx="644756" cy="525676"/>
          </a:xfrm>
          <a:prstGeom prst="rect">
            <a:avLst/>
          </a:prstGeom>
        </p:spPr>
      </p:pic>
      <p:pic>
        <p:nvPicPr>
          <p:cNvPr id="22" name="Imagen 21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573" y="4599494"/>
            <a:ext cx="5111278" cy="2079880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983119" y="2243896"/>
            <a:ext cx="383119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s-ES" b="1" dirty="0">
                <a:solidFill>
                  <a:schemeClr val="bg1"/>
                </a:solidFill>
              </a:rPr>
              <a:t>FORTUNA (</a:t>
            </a:r>
            <a:r>
              <a:rPr lang="es-ES" b="1" dirty="0" err="1">
                <a:solidFill>
                  <a:schemeClr val="bg1"/>
                </a:solidFill>
              </a:rPr>
              <a:t>Ademuz</a:t>
            </a:r>
            <a:r>
              <a:rPr lang="es-ES" b="1" dirty="0">
                <a:solidFill>
                  <a:schemeClr val="bg1"/>
                </a:solidFill>
              </a:rPr>
              <a:t>, Valencia) </a:t>
            </a:r>
          </a:p>
          <a:p>
            <a:pPr lvl="1"/>
            <a:r>
              <a:rPr lang="es-ES" b="1" dirty="0">
                <a:solidFill>
                  <a:schemeClr val="bg1"/>
                </a:solidFill>
              </a:rPr>
              <a:t>3 ha</a:t>
            </a:r>
          </a:p>
        </p:txBody>
      </p:sp>
      <p:pic>
        <p:nvPicPr>
          <p:cNvPr id="23" name="Imagen 3">
            <a:extLst>
              <a:ext uri="{FF2B5EF4-FFF2-40B4-BE49-F238E27FC236}">
                <a16:creationId xmlns:a16="http://schemas.microsoft.com/office/drawing/2014/main" id="{1281E943-6EAF-466C-900C-FE8467AB595F}"/>
              </a:ext>
            </a:extLst>
          </p:cNvPr>
          <p:cNvPicPr/>
          <p:nvPr/>
        </p:nvPicPr>
        <p:blipFill>
          <a:blip r:embed="rId12" r:link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0174" y="4045664"/>
            <a:ext cx="1695450" cy="447675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tángulo 13"/>
          <p:cNvSpPr/>
          <p:nvPr/>
        </p:nvSpPr>
        <p:spPr>
          <a:xfrm>
            <a:off x="6535092" y="1658783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lvl="1"/>
            <a:r>
              <a:rPr lang="es-ES" b="1" dirty="0">
                <a:solidFill>
                  <a:schemeClr val="bg1"/>
                </a:solidFill>
              </a:rPr>
              <a:t>Cabezo-bis (La </a:t>
            </a:r>
            <a:r>
              <a:rPr lang="es-ES" b="1" dirty="0" err="1">
                <a:solidFill>
                  <a:schemeClr val="bg1"/>
                </a:solidFill>
              </a:rPr>
              <a:t>Yesa</a:t>
            </a:r>
            <a:r>
              <a:rPr lang="es-ES" b="1" dirty="0">
                <a:solidFill>
                  <a:schemeClr val="bg1"/>
                </a:solidFill>
              </a:rPr>
              <a:t>, Valencia) </a:t>
            </a:r>
          </a:p>
          <a:p>
            <a:pPr lvl="1"/>
            <a:r>
              <a:rPr lang="es-ES" b="1" dirty="0">
                <a:solidFill>
                  <a:schemeClr val="bg1"/>
                </a:solidFill>
              </a:rPr>
              <a:t>2 ha</a:t>
            </a:r>
          </a:p>
        </p:txBody>
      </p:sp>
      <p:pic>
        <p:nvPicPr>
          <p:cNvPr id="25" name="image3.png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10089773" y="3435143"/>
            <a:ext cx="1080981" cy="56474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6" name="Rectángulo 25"/>
          <p:cNvSpPr/>
          <p:nvPr/>
        </p:nvSpPr>
        <p:spPr>
          <a:xfrm>
            <a:off x="5011561" y="6285577"/>
            <a:ext cx="117589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  <a:ea typeface="DejaVu Sans" panose="020B0603030804020204" pitchFamily="34" charset="0"/>
              </a:rPr>
              <a:t>Source: VAST </a:t>
            </a:r>
            <a:endParaRPr lang="es-ES" sz="1400" dirty="0">
              <a:solidFill>
                <a:schemeClr val="bg1"/>
              </a:solidFill>
            </a:endParaRPr>
          </a:p>
        </p:txBody>
      </p:sp>
      <p:sp>
        <p:nvSpPr>
          <p:cNvPr id="28" name="Rectángulo 27"/>
          <p:cNvSpPr/>
          <p:nvPr/>
        </p:nvSpPr>
        <p:spPr>
          <a:xfrm>
            <a:off x="1546700" y="4875196"/>
            <a:ext cx="17292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 err="1">
                <a:solidFill>
                  <a:schemeClr val="bg1"/>
                </a:solidFill>
              </a:rPr>
              <a:t>Kiruna</a:t>
            </a:r>
            <a:r>
              <a:rPr lang="es-ES" b="1" dirty="0">
                <a:solidFill>
                  <a:schemeClr val="bg1"/>
                </a:solidFill>
              </a:rPr>
              <a:t> , </a:t>
            </a:r>
            <a:r>
              <a:rPr lang="es-ES" b="1" dirty="0" err="1">
                <a:solidFill>
                  <a:schemeClr val="bg1"/>
                </a:solidFill>
              </a:rPr>
              <a:t>Sweden</a:t>
            </a:r>
            <a:endParaRPr lang="es-ES" dirty="0"/>
          </a:p>
        </p:txBody>
      </p:sp>
      <p:sp>
        <p:nvSpPr>
          <p:cNvPr id="29" name="Rectángulo 28"/>
          <p:cNvSpPr/>
          <p:nvPr/>
        </p:nvSpPr>
        <p:spPr>
          <a:xfrm>
            <a:off x="1585877" y="5178296"/>
            <a:ext cx="8851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4,25 ha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4995379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46" name="Text Box 10"/>
          <p:cNvSpPr txBox="1">
            <a:spLocks noChangeArrowheads="1"/>
          </p:cNvSpPr>
          <p:nvPr/>
        </p:nvSpPr>
        <p:spPr bwMode="auto">
          <a:xfrm>
            <a:off x="28659" y="210736"/>
            <a:ext cx="5950458" cy="6095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7491" tIns="35095" rIns="67491" bIns="35095" anchor="b" anchorCtr="1"/>
          <a:lstStyle>
            <a:lvl1pPr>
              <a:lnSpc>
                <a:spcPct val="90000"/>
              </a:lnSpc>
              <a:spcBef>
                <a:spcPts val="1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616A3A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625D4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25D4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625D4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625D4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625D4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625D4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625D4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625D4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endParaRPr lang="es-ES" altLang="es-ES" sz="2700" b="1" dirty="0">
              <a:solidFill>
                <a:srgbClr val="767171"/>
              </a:solidFill>
              <a:latin typeface="Trebuchet MS" panose="020B0603020202020204" pitchFamily="34" charset="0"/>
            </a:endParaRPr>
          </a:p>
        </p:txBody>
      </p:sp>
      <p:graphicFrame>
        <p:nvGraphicFramePr>
          <p:cNvPr id="14" name="Marcador de posición de contenido 3" descr="Gráfico circular de hexágono">
            <a:extLst>
              <a:ext uri="{FF2B5EF4-FFF2-40B4-BE49-F238E27FC236}">
                <a16:creationId xmlns:a16="http://schemas.microsoft.com/office/drawing/2014/main" id="{3F8DCF81-C983-4B81-8243-8CA179CFB01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93310964"/>
              </p:ext>
            </p:extLst>
          </p:nvPr>
        </p:nvGraphicFramePr>
        <p:xfrm>
          <a:off x="7303362" y="1833700"/>
          <a:ext cx="4799738" cy="4249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3" name="Imagen 22"/>
          <p:cNvPicPr>
            <a:picLocks noChangeAspect="1"/>
          </p:cNvPicPr>
          <p:nvPr/>
        </p:nvPicPr>
        <p:blipFill rotWithShape="1">
          <a:blip r:embed="rId8"/>
          <a:srcRect b="31263"/>
          <a:stretch/>
        </p:blipFill>
        <p:spPr>
          <a:xfrm>
            <a:off x="3003888" y="3284597"/>
            <a:ext cx="4178991" cy="2154401"/>
          </a:xfrm>
          <a:prstGeom prst="rect">
            <a:avLst/>
          </a:prstGeom>
        </p:spPr>
      </p:pic>
      <p:grpSp>
        <p:nvGrpSpPr>
          <p:cNvPr id="16" name="Group 7">
            <a:extLst>
              <a:ext uri="{FF2B5EF4-FFF2-40B4-BE49-F238E27FC236}">
                <a16:creationId xmlns:a16="http://schemas.microsoft.com/office/drawing/2014/main" id="{E1CF30A1-EE33-420F-9CC8-2919DE69682C}"/>
              </a:ext>
            </a:extLst>
          </p:cNvPr>
          <p:cNvGrpSpPr/>
          <p:nvPr/>
        </p:nvGrpSpPr>
        <p:grpSpPr>
          <a:xfrm>
            <a:off x="9238878" y="356504"/>
            <a:ext cx="2422408" cy="778918"/>
            <a:chOff x="3338457" y="5297895"/>
            <a:chExt cx="2383646" cy="766454"/>
          </a:xfrm>
        </p:grpSpPr>
        <p:pic>
          <p:nvPicPr>
            <p:cNvPr id="17" name="Picture 2">
              <a:extLst>
                <a:ext uri="{FF2B5EF4-FFF2-40B4-BE49-F238E27FC236}">
                  <a16:creationId xmlns:a16="http://schemas.microsoft.com/office/drawing/2014/main" id="{C6E2D656-9D03-4795-AB2C-FA801061773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1337" y="5333797"/>
              <a:ext cx="1010766" cy="7305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4">
              <a:extLst>
                <a:ext uri="{FF2B5EF4-FFF2-40B4-BE49-F238E27FC236}">
                  <a16:creationId xmlns:a16="http://schemas.microsoft.com/office/drawing/2014/main" id="{F4EA5960-D51A-416E-A8F0-95F6AF5395D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38457" y="5297895"/>
              <a:ext cx="1113455" cy="7664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" name="Imagen 1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02" y="419827"/>
            <a:ext cx="2962662" cy="652273"/>
          </a:xfrm>
          <a:prstGeom prst="rect">
            <a:avLst/>
          </a:prstGeom>
        </p:spPr>
      </p:pic>
      <p:pic>
        <p:nvPicPr>
          <p:cNvPr id="25" name="Picture 6" descr="Text&#10;&#10;Description automatically generated with medium confidence">
            <a:extLst>
              <a:ext uri="{FF2B5EF4-FFF2-40B4-BE49-F238E27FC236}">
                <a16:creationId xmlns:a16="http://schemas.microsoft.com/office/drawing/2014/main" id="{8F08561F-6CE5-9442-CFFF-5A5DA15C85B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0419" y="5693815"/>
            <a:ext cx="6984687" cy="1141927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3003888" y="1627993"/>
            <a:ext cx="4763536" cy="12003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en-US" dirty="0"/>
              <a:t>More than </a:t>
            </a:r>
            <a:r>
              <a:rPr lang="en-US" b="1" dirty="0"/>
              <a:t>140 experts and professionals </a:t>
            </a:r>
            <a:r>
              <a:rPr lang="en-US" dirty="0"/>
              <a:t>in mining and restoration, from private and public companies, research centers, associations, universities and public administrations. </a:t>
            </a:r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47" y="2404117"/>
            <a:ext cx="2421731" cy="430530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053" y="1197080"/>
            <a:ext cx="1176517" cy="1043381"/>
          </a:xfrm>
          <a:prstGeom prst="rect">
            <a:avLst/>
          </a:prstGeom>
        </p:spPr>
      </p:pic>
      <p:sp>
        <p:nvSpPr>
          <p:cNvPr id="26" name="Rectángulo 25"/>
          <p:cNvSpPr>
            <a:spLocks noChangeArrowheads="1"/>
          </p:cNvSpPr>
          <p:nvPr/>
        </p:nvSpPr>
        <p:spPr bwMode="auto">
          <a:xfrm>
            <a:off x="3077323" y="487467"/>
            <a:ext cx="637320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s-ES" altLang="es-ES" sz="2400" b="1" dirty="0">
                <a:latin typeface="Segoe UI" panose="020B0502040204020203" pitchFamily="34" charset="0"/>
                <a:cs typeface="Segoe UI" panose="020B0502040204020203" pitchFamily="34" charset="0"/>
              </a:rPr>
              <a:t>TECMINE CONTRIBUTION</a:t>
            </a:r>
          </a:p>
        </p:txBody>
      </p:sp>
      <p:sp>
        <p:nvSpPr>
          <p:cNvPr id="6" name="Rectángulo 5"/>
          <p:cNvSpPr/>
          <p:nvPr/>
        </p:nvSpPr>
        <p:spPr>
          <a:xfrm>
            <a:off x="3967012" y="944414"/>
            <a:ext cx="4551118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 dirty="0">
                <a:solidFill>
                  <a:srgbClr val="92D050"/>
                </a:solidFill>
              </a:rPr>
              <a:t>Mine and quarry restoration network</a:t>
            </a:r>
            <a:endParaRPr lang="es-ES" sz="2200" b="1" dirty="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734542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6" descr="Text&#10;&#10;Description automatically generated with medium confidence">
            <a:extLst>
              <a:ext uri="{FF2B5EF4-FFF2-40B4-BE49-F238E27FC236}">
                <a16:creationId xmlns:a16="http://schemas.microsoft.com/office/drawing/2014/main" id="{8F08561F-6CE5-9442-CFFF-5A5DA15C85B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64"/>
          <a:stretch/>
        </p:blipFill>
        <p:spPr>
          <a:xfrm>
            <a:off x="852" y="5727644"/>
            <a:ext cx="8282036" cy="1127043"/>
          </a:xfrm>
          <a:prstGeom prst="rect">
            <a:avLst/>
          </a:prstGeom>
        </p:spPr>
      </p:pic>
      <p:sp>
        <p:nvSpPr>
          <p:cNvPr id="14" name="Marcador de contenido 2"/>
          <p:cNvSpPr>
            <a:spLocks noGrp="1"/>
          </p:cNvSpPr>
          <p:nvPr>
            <p:ph idx="1"/>
          </p:nvPr>
        </p:nvSpPr>
        <p:spPr>
          <a:xfrm>
            <a:off x="536585" y="1686433"/>
            <a:ext cx="6683914" cy="4457144"/>
          </a:xfrm>
        </p:spPr>
        <p:txBody>
          <a:bodyPr>
            <a:noAutofit/>
          </a:bodyPr>
          <a:lstStyle/>
          <a:p>
            <a:pPr algn="just"/>
            <a:r>
              <a:rPr lang="en-US" sz="2200" b="1" dirty="0"/>
              <a:t>More </a:t>
            </a:r>
            <a:r>
              <a:rPr lang="es-ES" sz="2200" b="1" dirty="0" err="1"/>
              <a:t>efficient</a:t>
            </a:r>
            <a:r>
              <a:rPr lang="es-ES" sz="2200" b="1" dirty="0"/>
              <a:t> </a:t>
            </a:r>
            <a:r>
              <a:rPr lang="es-ES" sz="2200" b="1" dirty="0" err="1"/>
              <a:t>restoration</a:t>
            </a:r>
            <a:r>
              <a:rPr lang="es-ES" sz="2200" b="1" dirty="0"/>
              <a:t> </a:t>
            </a:r>
            <a:r>
              <a:rPr lang="en-US" sz="2200" b="1" dirty="0"/>
              <a:t>models</a:t>
            </a:r>
            <a:r>
              <a:rPr lang="en-US" sz="2200" dirty="0"/>
              <a:t> </a:t>
            </a:r>
            <a:r>
              <a:rPr lang="es-ES" sz="2200" b="1" dirty="0"/>
              <a:t>are </a:t>
            </a:r>
            <a:r>
              <a:rPr lang="es-ES" sz="2200" b="1" dirty="0" err="1"/>
              <a:t>possible</a:t>
            </a:r>
            <a:r>
              <a:rPr lang="es-ES" sz="2200" dirty="0"/>
              <a:t>. </a:t>
            </a:r>
          </a:p>
          <a:p>
            <a:pPr algn="just"/>
            <a:r>
              <a:rPr lang="es-ES" sz="2200" dirty="0" err="1"/>
              <a:t>We</a:t>
            </a:r>
            <a:r>
              <a:rPr lang="es-ES" sz="2200" dirty="0"/>
              <a:t> can </a:t>
            </a:r>
            <a:r>
              <a:rPr lang="es-ES" sz="2200" dirty="0" err="1"/>
              <a:t>recover</a:t>
            </a:r>
            <a:r>
              <a:rPr lang="es-ES" sz="2200" dirty="0"/>
              <a:t> </a:t>
            </a:r>
            <a:r>
              <a:rPr lang="es-ES" sz="2200" dirty="0" err="1"/>
              <a:t>ecological</a:t>
            </a:r>
            <a:r>
              <a:rPr lang="es-ES" sz="2200" dirty="0"/>
              <a:t> </a:t>
            </a:r>
            <a:r>
              <a:rPr lang="es-ES" sz="2200" dirty="0" err="1"/>
              <a:t>functions</a:t>
            </a:r>
            <a:r>
              <a:rPr lang="es-ES" sz="2200" dirty="0"/>
              <a:t> after a </a:t>
            </a:r>
            <a:r>
              <a:rPr lang="es-ES" sz="2200" dirty="0" err="1"/>
              <a:t>necessary</a:t>
            </a:r>
            <a:r>
              <a:rPr lang="es-ES" sz="2200" dirty="0"/>
              <a:t> </a:t>
            </a:r>
            <a:r>
              <a:rPr lang="es-ES" sz="2200" dirty="0" err="1"/>
              <a:t>but</a:t>
            </a:r>
            <a:r>
              <a:rPr lang="es-ES" sz="2200" dirty="0"/>
              <a:t> </a:t>
            </a:r>
            <a:r>
              <a:rPr lang="es-ES" sz="2200" dirty="0" err="1"/>
              <a:t>impacting</a:t>
            </a:r>
            <a:r>
              <a:rPr lang="es-ES" sz="2200" dirty="0"/>
              <a:t> </a:t>
            </a:r>
            <a:r>
              <a:rPr lang="es-ES" sz="2200" dirty="0" err="1"/>
              <a:t>activity</a:t>
            </a:r>
            <a:r>
              <a:rPr lang="es-ES" sz="2200" dirty="0"/>
              <a:t>. </a:t>
            </a:r>
            <a:r>
              <a:rPr lang="en-US" sz="2200" b="1" dirty="0"/>
              <a:t>No need for Greenwashing</a:t>
            </a:r>
            <a:r>
              <a:rPr lang="en-US" sz="2200" dirty="0"/>
              <a:t>.</a:t>
            </a:r>
            <a:endParaRPr lang="es-ES" sz="2200" dirty="0"/>
          </a:p>
          <a:p>
            <a:pPr algn="just"/>
            <a:r>
              <a:rPr lang="en-US" sz="2200" b="1" dirty="0"/>
              <a:t>Science involvement </a:t>
            </a:r>
            <a:r>
              <a:rPr lang="en-US" sz="2200" dirty="0"/>
              <a:t>in solving environmental issues related to economic activities is crucial.</a:t>
            </a:r>
          </a:p>
          <a:p>
            <a:pPr algn="just"/>
            <a:r>
              <a:rPr lang="es-ES" sz="2200" dirty="0" err="1"/>
              <a:t>The</a:t>
            </a:r>
            <a:r>
              <a:rPr lang="es-ES" sz="2200" dirty="0"/>
              <a:t> </a:t>
            </a:r>
            <a:r>
              <a:rPr lang="es-ES" sz="2200" dirty="0" err="1"/>
              <a:t>engagement</a:t>
            </a:r>
            <a:r>
              <a:rPr lang="es-ES" sz="2200" dirty="0"/>
              <a:t> of </a:t>
            </a:r>
            <a:r>
              <a:rPr lang="es-ES" sz="2200" b="1" dirty="0" err="1"/>
              <a:t>public</a:t>
            </a:r>
            <a:r>
              <a:rPr lang="es-ES" sz="2200" b="1" dirty="0"/>
              <a:t> </a:t>
            </a:r>
            <a:r>
              <a:rPr lang="es-ES" sz="2200" b="1" dirty="0" err="1"/>
              <a:t>administrations</a:t>
            </a:r>
            <a:r>
              <a:rPr lang="es-ES" sz="2200" b="1" dirty="0"/>
              <a:t> </a:t>
            </a:r>
            <a:r>
              <a:rPr lang="es-ES" sz="2200" dirty="0" err="1"/>
              <a:t>is</a:t>
            </a:r>
            <a:r>
              <a:rPr lang="es-ES" sz="2200" dirty="0"/>
              <a:t> </a:t>
            </a:r>
            <a:r>
              <a:rPr lang="es-ES" sz="2200" dirty="0" err="1"/>
              <a:t>key</a:t>
            </a:r>
            <a:r>
              <a:rPr lang="es-ES" sz="2200" dirty="0"/>
              <a:t>.</a:t>
            </a:r>
          </a:p>
          <a:p>
            <a:pPr algn="just"/>
            <a:r>
              <a:rPr lang="es-ES" sz="2200" dirty="0" err="1"/>
              <a:t>Awareness</a:t>
            </a:r>
            <a:r>
              <a:rPr lang="es-ES" sz="2200" dirty="0"/>
              <a:t> and </a:t>
            </a:r>
            <a:r>
              <a:rPr lang="es-ES" sz="2200" dirty="0" err="1"/>
              <a:t>implication</a:t>
            </a:r>
            <a:r>
              <a:rPr lang="es-ES" sz="2200" dirty="0"/>
              <a:t> of </a:t>
            </a:r>
            <a:r>
              <a:rPr lang="es-ES" sz="2200" b="1" dirty="0"/>
              <a:t>c</a:t>
            </a:r>
            <a:r>
              <a:rPr lang="en-US" sz="2200" b="1" dirty="0" err="1"/>
              <a:t>ompanies</a:t>
            </a:r>
            <a:endParaRPr lang="en-US" sz="2200" dirty="0"/>
          </a:p>
          <a:p>
            <a:pPr marL="228600" indent="-228600" algn="just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200" b="1" dirty="0"/>
              <a:t>TRANSFER AND TRAINING </a:t>
            </a:r>
            <a:r>
              <a:rPr lang="en-US" sz="2200" dirty="0"/>
              <a:t>to </a:t>
            </a:r>
            <a:r>
              <a:rPr lang="es-ES" sz="2200" dirty="0" err="1"/>
              <a:t>enable</a:t>
            </a:r>
            <a:r>
              <a:rPr lang="es-ES" sz="2200" dirty="0"/>
              <a:t> </a:t>
            </a:r>
            <a:r>
              <a:rPr lang="es-ES" sz="2200" dirty="0" err="1"/>
              <a:t>replication</a:t>
            </a:r>
            <a:r>
              <a:rPr lang="es-ES" sz="2200" dirty="0"/>
              <a:t>.</a:t>
            </a:r>
          </a:p>
          <a:p>
            <a:pPr marL="228600" indent="-228600" algn="just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s-ES" sz="2200" b="1" dirty="0"/>
              <a:t>AWARENESS AND EDUCATION</a:t>
            </a:r>
            <a:r>
              <a:rPr lang="es-ES" sz="2200" dirty="0"/>
              <a:t> </a:t>
            </a:r>
            <a:r>
              <a:rPr lang="es-ES" sz="2200" dirty="0" err="1"/>
              <a:t>to</a:t>
            </a:r>
            <a:r>
              <a:rPr lang="es-ES" sz="2200" dirty="0"/>
              <a:t> </a:t>
            </a:r>
            <a:r>
              <a:rPr lang="es-ES" sz="2200" dirty="0" err="1"/>
              <a:t>improve</a:t>
            </a:r>
            <a:r>
              <a:rPr lang="es-ES" sz="2200" dirty="0"/>
              <a:t> </a:t>
            </a:r>
            <a:r>
              <a:rPr lang="es-ES" sz="2200" dirty="0" err="1"/>
              <a:t>public</a:t>
            </a:r>
            <a:r>
              <a:rPr lang="es-ES" sz="2200" dirty="0"/>
              <a:t> </a:t>
            </a:r>
            <a:r>
              <a:rPr lang="en-US" sz="2200" dirty="0"/>
              <a:t>perception.</a:t>
            </a:r>
          </a:p>
        </p:txBody>
      </p:sp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95775-35E4-44A9-A6BE-66541E26B504}" type="slidenum">
              <a:rPr lang="es-ES" smtClean="0"/>
              <a:t>13</a:t>
            </a:fld>
            <a:endParaRPr lang="es-ES" dirty="0"/>
          </a:p>
        </p:txBody>
      </p:sp>
      <p:grpSp>
        <p:nvGrpSpPr>
          <p:cNvPr id="26" name="Group 7">
            <a:extLst>
              <a:ext uri="{FF2B5EF4-FFF2-40B4-BE49-F238E27FC236}">
                <a16:creationId xmlns:a16="http://schemas.microsoft.com/office/drawing/2014/main" id="{E1CF30A1-EE33-420F-9CC8-2919DE69682C}"/>
              </a:ext>
            </a:extLst>
          </p:cNvPr>
          <p:cNvGrpSpPr/>
          <p:nvPr/>
        </p:nvGrpSpPr>
        <p:grpSpPr>
          <a:xfrm>
            <a:off x="9213478" y="632858"/>
            <a:ext cx="2422408" cy="778918"/>
            <a:chOff x="3338457" y="5297895"/>
            <a:chExt cx="2383646" cy="766454"/>
          </a:xfrm>
        </p:grpSpPr>
        <p:pic>
          <p:nvPicPr>
            <p:cNvPr id="27" name="Picture 2">
              <a:extLst>
                <a:ext uri="{FF2B5EF4-FFF2-40B4-BE49-F238E27FC236}">
                  <a16:creationId xmlns:a16="http://schemas.microsoft.com/office/drawing/2014/main" id="{C6E2D656-9D03-4795-AB2C-FA801061773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1337" y="5333797"/>
              <a:ext cx="1010766" cy="7305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4">
              <a:extLst>
                <a:ext uri="{FF2B5EF4-FFF2-40B4-BE49-F238E27FC236}">
                  <a16:creationId xmlns:a16="http://schemas.microsoft.com/office/drawing/2014/main" id="{F4EA5960-D51A-416E-A8F0-95F6AF5395D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38457" y="5297895"/>
              <a:ext cx="1113455" cy="7664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0" name="Imagen 2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880" y="714423"/>
            <a:ext cx="2962662" cy="652273"/>
          </a:xfrm>
          <a:prstGeom prst="rect">
            <a:avLst/>
          </a:prstGeom>
        </p:spPr>
      </p:pic>
      <p:sp>
        <p:nvSpPr>
          <p:cNvPr id="31" name="Rectángulo 30"/>
          <p:cNvSpPr>
            <a:spLocks noChangeArrowheads="1"/>
          </p:cNvSpPr>
          <p:nvPr/>
        </p:nvSpPr>
        <p:spPr bwMode="auto">
          <a:xfrm>
            <a:off x="3097012" y="777012"/>
            <a:ext cx="637320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s-ES" altLang="es-ES" sz="2400" b="1" dirty="0">
                <a:latin typeface="Segoe UI" panose="020B0502040204020203" pitchFamily="34" charset="0"/>
                <a:cs typeface="Segoe UI" panose="020B0502040204020203" pitchFamily="34" charset="0"/>
              </a:rPr>
              <a:t>KEY MESSAGES</a:t>
            </a:r>
          </a:p>
        </p:txBody>
      </p:sp>
      <p:sp>
        <p:nvSpPr>
          <p:cNvPr id="7" name="Rectángulo 6"/>
          <p:cNvSpPr/>
          <p:nvPr/>
        </p:nvSpPr>
        <p:spPr>
          <a:xfrm>
            <a:off x="7402737" y="1666393"/>
            <a:ext cx="4252678" cy="381642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2200" b="1" dirty="0">
                <a:solidFill>
                  <a:schemeClr val="bg1"/>
                </a:solidFill>
              </a:rPr>
              <a:t>LIFE projects </a:t>
            </a:r>
            <a:r>
              <a:rPr lang="en-US" sz="2200" dirty="0">
                <a:solidFill>
                  <a:schemeClr val="bg1"/>
                </a:solidFill>
              </a:rPr>
              <a:t>provide a good scenario to:</a:t>
            </a:r>
          </a:p>
          <a:p>
            <a:pPr marL="285750" indent="-285750" algn="just">
              <a:buFontTx/>
              <a:buChar char="-"/>
            </a:pPr>
            <a:r>
              <a:rPr lang="en-US" sz="2200" u="sng" dirty="0">
                <a:solidFill>
                  <a:schemeClr val="bg1"/>
                </a:solidFill>
              </a:rPr>
              <a:t>Test innovative techniques</a:t>
            </a:r>
            <a:endParaRPr lang="en-US" sz="2200" dirty="0">
              <a:solidFill>
                <a:schemeClr val="bg1"/>
              </a:solidFill>
            </a:endParaRPr>
          </a:p>
          <a:p>
            <a:pPr marL="285750" indent="-285750" algn="just">
              <a:buFontTx/>
              <a:buChar char="-"/>
            </a:pPr>
            <a:r>
              <a:rPr lang="en-US" sz="2200" dirty="0">
                <a:solidFill>
                  <a:schemeClr val="bg1"/>
                </a:solidFill>
              </a:rPr>
              <a:t>Encourage </a:t>
            </a:r>
            <a:r>
              <a:rPr lang="en-US" sz="2200" u="sng" dirty="0">
                <a:solidFill>
                  <a:schemeClr val="bg1"/>
                </a:solidFill>
              </a:rPr>
              <a:t>collaboration</a:t>
            </a:r>
            <a:r>
              <a:rPr lang="en-US" sz="2200" dirty="0">
                <a:solidFill>
                  <a:schemeClr val="bg1"/>
                </a:solidFill>
              </a:rPr>
              <a:t> SCIENCE-ADMIN-BUSINESS.</a:t>
            </a:r>
          </a:p>
          <a:p>
            <a:pPr marL="285750" indent="-285750" algn="just">
              <a:buFontTx/>
              <a:buChar char="-"/>
            </a:pPr>
            <a:r>
              <a:rPr lang="en-US" sz="2200" dirty="0">
                <a:solidFill>
                  <a:schemeClr val="bg1"/>
                </a:solidFill>
              </a:rPr>
              <a:t>Facilitate </a:t>
            </a:r>
            <a:r>
              <a:rPr lang="en-US" sz="2200" u="sng" dirty="0">
                <a:solidFill>
                  <a:schemeClr val="bg1"/>
                </a:solidFill>
              </a:rPr>
              <a:t>transferability</a:t>
            </a:r>
            <a:r>
              <a:rPr lang="en-US" sz="2200" dirty="0">
                <a:solidFill>
                  <a:schemeClr val="bg1"/>
                </a:solidFill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200" dirty="0">
                <a:solidFill>
                  <a:schemeClr val="bg1"/>
                </a:solidFill>
              </a:rPr>
              <a:t>Implement MONITORING PROGRAMS.</a:t>
            </a:r>
          </a:p>
          <a:p>
            <a:pPr marL="285750" indent="-285750" algn="just">
              <a:buFontTx/>
              <a:buChar char="-"/>
            </a:pPr>
            <a:r>
              <a:rPr lang="en-US" sz="2200" dirty="0">
                <a:solidFill>
                  <a:schemeClr val="bg1"/>
                </a:solidFill>
              </a:rPr>
              <a:t>It is not about a/your project but about PROMOTING A CHANGE AND MOVE FORWARD</a:t>
            </a:r>
          </a:p>
        </p:txBody>
      </p:sp>
    </p:spTree>
    <p:extLst>
      <p:ext uri="{BB962C8B-B14F-4D97-AF65-F5344CB8AC3E}">
        <p14:creationId xmlns:p14="http://schemas.microsoft.com/office/powerpoint/2010/main" val="29870059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63FB5A03-43C4-4C4B-B418-50535D853783}"/>
              </a:ext>
            </a:extLst>
          </p:cNvPr>
          <p:cNvSpPr/>
          <p:nvPr/>
        </p:nvSpPr>
        <p:spPr>
          <a:xfrm>
            <a:off x="1931419" y="1934737"/>
            <a:ext cx="832916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800" b="1" dirty="0">
                <a:latin typeface="PF Square Sans Pro" panose="02000506040000020004" pitchFamily="2" charset="0"/>
                <a:cs typeface="Verdana"/>
              </a:rPr>
              <a:t>Find out more at: </a:t>
            </a:r>
            <a:r>
              <a:rPr lang="en-GB" sz="2400" b="1" dirty="0">
                <a:latin typeface="PF Square Sans Pro" panose="02000506040000020004" pitchFamily="2" charset="0"/>
                <a:cs typeface="Verdana"/>
                <a:hlinkClick r:id="rId3"/>
              </a:rPr>
              <a:t>https://agroambient.gva.es/es/web/life-tecmine</a:t>
            </a:r>
            <a:endParaRPr lang="en-GB" sz="2400" b="1" dirty="0">
              <a:latin typeface="PF Square Sans Pro" panose="02000506040000020004" pitchFamily="2" charset="0"/>
              <a:cs typeface="Verdana"/>
            </a:endParaRPr>
          </a:p>
          <a:p>
            <a:pPr algn="ctr"/>
            <a:endParaRPr lang="en-GB" sz="2800" dirty="0">
              <a:latin typeface="PF Square Sans Pro" panose="02000506040000020004" pitchFamily="2" charset="0"/>
              <a:cs typeface="Verdana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0C0338F-BFC4-4DD7-9772-057847815C4F}"/>
              </a:ext>
            </a:extLst>
          </p:cNvPr>
          <p:cNvSpPr txBox="1"/>
          <p:nvPr/>
        </p:nvSpPr>
        <p:spPr>
          <a:xfrm>
            <a:off x="5895647" y="5010669"/>
            <a:ext cx="57185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b="0" i="0" dirty="0">
                <a:solidFill>
                  <a:srgbClr val="002060"/>
                </a:solidFill>
                <a:effectLst/>
                <a:latin typeface="PF Square Sans Pro" panose="02000506040000020004" pitchFamily="2" charset="0"/>
              </a:rPr>
              <a:t>Keep in touch: </a:t>
            </a:r>
            <a:r>
              <a:rPr lang="es-ES" dirty="0">
                <a:hlinkClick r:id="rId4"/>
              </a:rPr>
              <a:t>lifetecmine@vaersa.org</a:t>
            </a:r>
            <a:endParaRPr lang="en-GB" sz="1800" dirty="0">
              <a:solidFill>
                <a:srgbClr val="002060"/>
              </a:solidFill>
              <a:latin typeface="PF Square Sans Pro" panose="02000506040000020004" pitchFamily="2" charset="0"/>
            </a:endParaRPr>
          </a:p>
        </p:txBody>
      </p:sp>
      <p:pic>
        <p:nvPicPr>
          <p:cNvPr id="5" name="Picture 4" descr="Text&#10;&#10;Description automatically generated with medium confidence">
            <a:extLst>
              <a:ext uri="{FF2B5EF4-FFF2-40B4-BE49-F238E27FC236}">
                <a16:creationId xmlns:a16="http://schemas.microsoft.com/office/drawing/2014/main" id="{C4DDA758-2119-9627-EF74-6C81B24A62A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3937" y="5429125"/>
            <a:ext cx="8718063" cy="1425317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C2B73F39-37A6-0C9F-135C-E32AC38C4B92}"/>
              </a:ext>
            </a:extLst>
          </p:cNvPr>
          <p:cNvGrpSpPr/>
          <p:nvPr/>
        </p:nvGrpSpPr>
        <p:grpSpPr>
          <a:xfrm>
            <a:off x="9213478" y="632858"/>
            <a:ext cx="2422408" cy="778918"/>
            <a:chOff x="3338457" y="5297895"/>
            <a:chExt cx="2383646" cy="766454"/>
          </a:xfrm>
        </p:grpSpPr>
        <p:pic>
          <p:nvPicPr>
            <p:cNvPr id="4" name="Picture 2">
              <a:extLst>
                <a:ext uri="{FF2B5EF4-FFF2-40B4-BE49-F238E27FC236}">
                  <a16:creationId xmlns:a16="http://schemas.microsoft.com/office/drawing/2014/main" id="{89870FE7-D6F2-B956-DAFF-02D1AB9D4F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1337" y="5333797"/>
              <a:ext cx="1010766" cy="7305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4">
              <a:extLst>
                <a:ext uri="{FF2B5EF4-FFF2-40B4-BE49-F238E27FC236}">
                  <a16:creationId xmlns:a16="http://schemas.microsoft.com/office/drawing/2014/main" id="{F98DDF59-D283-7E10-05BE-69A88906373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38457" y="5297895"/>
              <a:ext cx="1113455" cy="7664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9" name="Imagen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880" y="714423"/>
            <a:ext cx="2962662" cy="652273"/>
          </a:xfrm>
          <a:prstGeom prst="rect">
            <a:avLst/>
          </a:prstGeom>
        </p:spPr>
      </p:pic>
      <p:pic>
        <p:nvPicPr>
          <p:cNvPr id="21" name="Imagen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96000" y="2982074"/>
            <a:ext cx="5047921" cy="2031575"/>
          </a:xfrm>
          <a:prstGeom prst="rect">
            <a:avLst/>
          </a:prstGeom>
        </p:spPr>
      </p:pic>
      <p:grpSp>
        <p:nvGrpSpPr>
          <p:cNvPr id="10" name="Grupo 9"/>
          <p:cNvGrpSpPr/>
          <p:nvPr/>
        </p:nvGrpSpPr>
        <p:grpSpPr>
          <a:xfrm>
            <a:off x="1268022" y="3041494"/>
            <a:ext cx="4157345" cy="2338507"/>
            <a:chOff x="8034655" y="4382968"/>
            <a:chExt cx="4157345" cy="2338507"/>
          </a:xfrm>
        </p:grpSpPr>
        <p:pic>
          <p:nvPicPr>
            <p:cNvPr id="11" name="Imagen 1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34655" y="4382968"/>
              <a:ext cx="4157345" cy="23385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2" name="Grupo 11"/>
            <p:cNvGrpSpPr/>
            <p:nvPr/>
          </p:nvGrpSpPr>
          <p:grpSpPr>
            <a:xfrm>
              <a:off x="8246427" y="6043124"/>
              <a:ext cx="3733800" cy="626452"/>
              <a:chOff x="261185" y="3163013"/>
              <a:chExt cx="4085721" cy="677108"/>
            </a:xfrm>
          </p:grpSpPr>
          <p:sp>
            <p:nvSpPr>
              <p:cNvPr id="13" name="Rectángulo 12"/>
              <p:cNvSpPr/>
              <p:nvPr/>
            </p:nvSpPr>
            <p:spPr>
              <a:xfrm>
                <a:off x="261185" y="3163013"/>
                <a:ext cx="4085721" cy="67710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grpSp>
            <p:nvGrpSpPr>
              <p:cNvPr id="15" name="Grupo 14"/>
              <p:cNvGrpSpPr/>
              <p:nvPr/>
            </p:nvGrpSpPr>
            <p:grpSpPr>
              <a:xfrm>
                <a:off x="331173" y="3277437"/>
                <a:ext cx="3872366" cy="461915"/>
                <a:chOff x="331173" y="3277437"/>
                <a:chExt cx="3872366" cy="461915"/>
              </a:xfrm>
            </p:grpSpPr>
            <p:grpSp>
              <p:nvGrpSpPr>
                <p:cNvPr id="16" name="Grupo 15"/>
                <p:cNvGrpSpPr>
                  <a:grpSpLocks noChangeAspect="1"/>
                </p:cNvGrpSpPr>
                <p:nvPr/>
              </p:nvGrpSpPr>
              <p:grpSpPr>
                <a:xfrm>
                  <a:off x="331173" y="3277437"/>
                  <a:ext cx="2767641" cy="461915"/>
                  <a:chOff x="6099511" y="1873009"/>
                  <a:chExt cx="4222114" cy="704664"/>
                </a:xfrm>
                <a:solidFill>
                  <a:schemeClr val="bg1"/>
                </a:solidFill>
                <a:effectLst/>
              </p:grpSpPr>
              <p:pic>
                <p:nvPicPr>
                  <p:cNvPr id="18" name="image3.png"/>
                  <p:cNvPicPr/>
                  <p:nvPr/>
                </p:nvPicPr>
                <p:blipFill>
                  <a:blip r:embed="rId11" cstate="print"/>
                  <a:stretch>
                    <a:fillRect/>
                  </a:stretch>
                </p:blipFill>
                <p:spPr>
                  <a:xfrm>
                    <a:off x="6099511" y="1873009"/>
                    <a:ext cx="1351915" cy="666116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</p:pic>
              <p:pic>
                <p:nvPicPr>
                  <p:cNvPr id="20" name="image5.png"/>
                  <p:cNvPicPr/>
                  <p:nvPr/>
                </p:nvPicPr>
                <p:blipFill>
                  <a:blip r:embed="rId12" cstate="print"/>
                  <a:stretch>
                    <a:fillRect/>
                  </a:stretch>
                </p:blipFill>
                <p:spPr>
                  <a:xfrm>
                    <a:off x="8619825" y="1907114"/>
                    <a:ext cx="801370" cy="670559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</p:pic>
              <p:pic>
                <p:nvPicPr>
                  <p:cNvPr id="22" name="image6.png"/>
                  <p:cNvPicPr/>
                  <p:nvPr/>
                </p:nvPicPr>
                <p:blipFill>
                  <a:blip r:embed="rId13" cstate="print"/>
                  <a:stretch>
                    <a:fillRect/>
                  </a:stretch>
                </p:blipFill>
                <p:spPr>
                  <a:xfrm>
                    <a:off x="9567245" y="1907114"/>
                    <a:ext cx="754380" cy="653415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</p:pic>
              <p:pic>
                <p:nvPicPr>
                  <p:cNvPr id="24" name="image7.png"/>
                  <p:cNvPicPr/>
                  <p:nvPr/>
                </p:nvPicPr>
                <p:blipFill>
                  <a:blip r:embed="rId14" cstate="print"/>
                  <a:stretch>
                    <a:fillRect/>
                  </a:stretch>
                </p:blipFill>
                <p:spPr>
                  <a:xfrm>
                    <a:off x="7597476" y="2000963"/>
                    <a:ext cx="876300" cy="397510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</p:pic>
            </p:grpSp>
            <p:pic>
              <p:nvPicPr>
                <p:cNvPr id="17" name="image4.png"/>
                <p:cNvPicPr/>
                <p:nvPr/>
              </p:nvPicPr>
              <p:blipFill>
                <a:blip r:embed="rId15" cstate="print"/>
                <a:stretch>
                  <a:fillRect/>
                </a:stretch>
              </p:blipFill>
              <p:spPr>
                <a:xfrm>
                  <a:off x="3194551" y="3397195"/>
                  <a:ext cx="1008988" cy="233516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</p:pic>
          </p:grpSp>
        </p:grpSp>
      </p:grpSp>
      <p:sp>
        <p:nvSpPr>
          <p:cNvPr id="3" name="Rectángulo 2"/>
          <p:cNvSpPr/>
          <p:nvPr/>
        </p:nvSpPr>
        <p:spPr>
          <a:xfrm>
            <a:off x="3621096" y="1457362"/>
            <a:ext cx="379924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 dirty="0">
                <a:solidFill>
                  <a:schemeClr val="accent2">
                    <a:lumMod val="75000"/>
                  </a:schemeClr>
                </a:solidFill>
                <a:latin typeface="PF Square Sans Pro" panose="02000506040000020004" pitchFamily="2" charset="0"/>
                <a:cs typeface="Verdana"/>
              </a:rPr>
              <a:t>Thank you for your attention</a:t>
            </a:r>
            <a:endParaRPr lang="en-GB" sz="28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23583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5">
            <a:extLst>
              <a:ext uri="{FF2B5EF4-FFF2-40B4-BE49-F238E27FC236}">
                <a16:creationId xmlns:a16="http://schemas.microsoft.com/office/drawing/2014/main" id="{9A6C1D71-59A7-4776-BD20-A342F232EF1B}"/>
              </a:ext>
            </a:extLst>
          </p:cNvPr>
          <p:cNvSpPr txBox="1"/>
          <p:nvPr/>
        </p:nvSpPr>
        <p:spPr>
          <a:xfrm>
            <a:off x="731148" y="1821274"/>
            <a:ext cx="91650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2400" b="1" dirty="0">
                <a:latin typeface="Segoe UI" panose="020B0502040204020203" pitchFamily="34" charset="0"/>
                <a:cs typeface="Segoe UI" panose="020B0502040204020203" pitchFamily="34" charset="0"/>
              </a:rPr>
              <a:t>LIFE </a:t>
            </a:r>
            <a:r>
              <a:rPr lang="en-US" altLang="es-ES" sz="2400" b="1" dirty="0">
                <a:latin typeface="Segoe UI" panose="020B0502040204020203" pitchFamily="34" charset="0"/>
                <a:cs typeface="Segoe UI" panose="020B0502040204020203" pitchFamily="34" charset="0"/>
              </a:rPr>
              <a:t>TECMINE: Innovative techniques for mine restoration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1CF30A1-EE33-420F-9CC8-2919DE69682C}"/>
              </a:ext>
            </a:extLst>
          </p:cNvPr>
          <p:cNvGrpSpPr/>
          <p:nvPr/>
        </p:nvGrpSpPr>
        <p:grpSpPr>
          <a:xfrm>
            <a:off x="9213478" y="632858"/>
            <a:ext cx="2422408" cy="778918"/>
            <a:chOff x="3338457" y="5297895"/>
            <a:chExt cx="2383646" cy="766454"/>
          </a:xfrm>
        </p:grpSpPr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C6E2D656-9D03-4795-AB2C-FA801061773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1337" y="5333797"/>
              <a:ext cx="1010766" cy="7305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4">
              <a:extLst>
                <a:ext uri="{FF2B5EF4-FFF2-40B4-BE49-F238E27FC236}">
                  <a16:creationId xmlns:a16="http://schemas.microsoft.com/office/drawing/2014/main" id="{F4EA5960-D51A-416E-A8F0-95F6AF5395D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38457" y="5297895"/>
              <a:ext cx="1113455" cy="7664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" name="Picture 6" descr="Text&#10;&#10;Description automatically generated with medium confidence">
            <a:extLst>
              <a:ext uri="{FF2B5EF4-FFF2-40B4-BE49-F238E27FC236}">
                <a16:creationId xmlns:a16="http://schemas.microsoft.com/office/drawing/2014/main" id="{8F08561F-6CE5-9442-CFFF-5A5DA15C85B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148" y="5082141"/>
            <a:ext cx="10897337" cy="1781607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880" y="714423"/>
            <a:ext cx="2962662" cy="652273"/>
          </a:xfrm>
          <a:prstGeom prst="rect">
            <a:avLst/>
          </a:prstGeom>
        </p:spPr>
      </p:pic>
      <p:pic>
        <p:nvPicPr>
          <p:cNvPr id="11" name="Imagen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17" t="3492" r="21538" b="22809"/>
          <a:stretch/>
        </p:blipFill>
        <p:spPr bwMode="auto">
          <a:xfrm>
            <a:off x="8922550" y="3079688"/>
            <a:ext cx="2628619" cy="1927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57"/>
          <p:cNvSpPr>
            <a:spLocks noChangeArrowheads="1"/>
          </p:cNvSpPr>
          <p:nvPr/>
        </p:nvSpPr>
        <p:spPr bwMode="auto">
          <a:xfrm>
            <a:off x="1133912" y="3870800"/>
            <a:ext cx="160127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fr-BE" altLang="en-US" sz="1800" dirty="0">
                <a:latin typeface="+mn-lt"/>
                <a:ea typeface="+mn-ea"/>
              </a:rPr>
              <a:t>BUDGET</a:t>
            </a:r>
            <a:r>
              <a:rPr lang="fr-BE" altLang="en-US" sz="2000" b="1" dirty="0">
                <a:solidFill>
                  <a:srgbClr val="336699"/>
                </a:solidFill>
                <a:latin typeface="Tahoma" panose="020B0604030504040204" pitchFamily="34" charset="0"/>
              </a:rPr>
              <a:t> </a:t>
            </a:r>
            <a:r>
              <a:rPr lang="fr-BE" altLang="en-US" sz="1800" dirty="0">
                <a:latin typeface="+mn-lt"/>
                <a:ea typeface="+mn-ea"/>
              </a:rPr>
              <a:t>INFO:</a:t>
            </a:r>
            <a:endParaRPr lang="en-US" altLang="en-US" sz="1800" dirty="0">
              <a:latin typeface="+mn-lt"/>
              <a:ea typeface="+mn-ea"/>
            </a:endParaRPr>
          </a:p>
        </p:txBody>
      </p:sp>
      <p:sp>
        <p:nvSpPr>
          <p:cNvPr id="15" name="Rectangle 58"/>
          <p:cNvSpPr>
            <a:spLocks noChangeArrowheads="1"/>
          </p:cNvSpPr>
          <p:nvPr/>
        </p:nvSpPr>
        <p:spPr bwMode="auto">
          <a:xfrm>
            <a:off x="2768522" y="3930052"/>
            <a:ext cx="285546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fr-BE" altLang="en-US" sz="1800" dirty="0">
                <a:latin typeface="+mn-lt"/>
                <a:ea typeface="+mn-ea"/>
              </a:rPr>
              <a:t>Total amount:    1,589,256 € </a:t>
            </a:r>
            <a:endParaRPr lang="en-US" altLang="en-US" sz="1800" dirty="0">
              <a:latin typeface="+mn-lt"/>
              <a:ea typeface="+mn-ea"/>
            </a:endParaRPr>
          </a:p>
        </p:txBody>
      </p:sp>
      <p:sp>
        <p:nvSpPr>
          <p:cNvPr id="16" name="Rectangle 59"/>
          <p:cNvSpPr>
            <a:spLocks noChangeArrowheads="1"/>
          </p:cNvSpPr>
          <p:nvPr/>
        </p:nvSpPr>
        <p:spPr bwMode="auto">
          <a:xfrm>
            <a:off x="2842600" y="4299384"/>
            <a:ext cx="268906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fr-BE" altLang="en-US" sz="1800" dirty="0">
                <a:latin typeface="+mn-lt"/>
                <a:ea typeface="+mn-ea"/>
              </a:rPr>
              <a:t>% EC Co-funding:   59,76 %</a:t>
            </a:r>
            <a:endParaRPr lang="en-US" altLang="en-US" sz="1800" dirty="0">
              <a:latin typeface="+mn-lt"/>
              <a:ea typeface="+mn-ea"/>
            </a:endParaRPr>
          </a:p>
        </p:txBody>
      </p:sp>
      <p:sp>
        <p:nvSpPr>
          <p:cNvPr id="20" name="Rectangle 71"/>
          <p:cNvSpPr>
            <a:spLocks noChangeArrowheads="1"/>
          </p:cNvSpPr>
          <p:nvPr/>
        </p:nvSpPr>
        <p:spPr bwMode="auto">
          <a:xfrm>
            <a:off x="1133912" y="3324712"/>
            <a:ext cx="678935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fr-BE" altLang="en-US" sz="1800" dirty="0">
                <a:latin typeface="+mn-lt"/>
                <a:ea typeface="+mn-ea"/>
              </a:rPr>
              <a:t>DURATION: November 2017 - May 2022 (4 </a:t>
            </a:r>
            <a:r>
              <a:rPr lang="fr-BE" altLang="en-US" sz="1800" dirty="0" err="1">
                <a:latin typeface="+mn-lt"/>
                <a:ea typeface="+mn-ea"/>
              </a:rPr>
              <a:t>years</a:t>
            </a:r>
            <a:r>
              <a:rPr lang="fr-BE" altLang="en-US" sz="1800" dirty="0">
                <a:latin typeface="+mn-lt"/>
                <a:ea typeface="+mn-ea"/>
              </a:rPr>
              <a:t> + 6 </a:t>
            </a:r>
            <a:r>
              <a:rPr lang="fr-BE" altLang="en-US" sz="1800" dirty="0" err="1">
                <a:latin typeface="+mn-lt"/>
                <a:ea typeface="+mn-ea"/>
              </a:rPr>
              <a:t>months</a:t>
            </a:r>
            <a:r>
              <a:rPr lang="fr-BE" altLang="en-US" sz="1800" dirty="0">
                <a:latin typeface="+mn-lt"/>
                <a:ea typeface="+mn-ea"/>
              </a:rPr>
              <a:t> extension)</a:t>
            </a:r>
            <a:endParaRPr lang="en-US" altLang="en-US" sz="1800" dirty="0">
              <a:latin typeface="+mn-lt"/>
              <a:ea typeface="+mn-ea"/>
            </a:endParaRPr>
          </a:p>
        </p:txBody>
      </p:sp>
      <p:grpSp>
        <p:nvGrpSpPr>
          <p:cNvPr id="26" name="Grupo 25"/>
          <p:cNvGrpSpPr/>
          <p:nvPr/>
        </p:nvGrpSpPr>
        <p:grpSpPr>
          <a:xfrm>
            <a:off x="2454260" y="2440844"/>
            <a:ext cx="4175140" cy="784956"/>
            <a:chOff x="261185" y="3163013"/>
            <a:chExt cx="4085721" cy="677108"/>
          </a:xfrm>
        </p:grpSpPr>
        <p:sp>
          <p:nvSpPr>
            <p:cNvPr id="27" name="Rectángulo 26"/>
            <p:cNvSpPr/>
            <p:nvPr/>
          </p:nvSpPr>
          <p:spPr>
            <a:xfrm>
              <a:off x="261185" y="3163013"/>
              <a:ext cx="4085721" cy="6771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grpSp>
          <p:nvGrpSpPr>
            <p:cNvPr id="28" name="Grupo 27"/>
            <p:cNvGrpSpPr/>
            <p:nvPr/>
          </p:nvGrpSpPr>
          <p:grpSpPr>
            <a:xfrm>
              <a:off x="331173" y="3277437"/>
              <a:ext cx="3872366" cy="461915"/>
              <a:chOff x="331173" y="3277437"/>
              <a:chExt cx="3872366" cy="461915"/>
            </a:xfrm>
          </p:grpSpPr>
          <p:grpSp>
            <p:nvGrpSpPr>
              <p:cNvPr id="29" name="Grupo 28"/>
              <p:cNvGrpSpPr>
                <a:grpSpLocks noChangeAspect="1"/>
              </p:cNvGrpSpPr>
              <p:nvPr/>
            </p:nvGrpSpPr>
            <p:grpSpPr>
              <a:xfrm>
                <a:off x="331173" y="3277437"/>
                <a:ext cx="2767641" cy="461915"/>
                <a:chOff x="6099511" y="1873009"/>
                <a:chExt cx="4222114" cy="704664"/>
              </a:xfrm>
              <a:solidFill>
                <a:schemeClr val="bg1"/>
              </a:solidFill>
              <a:effectLst/>
            </p:grpSpPr>
            <p:pic>
              <p:nvPicPr>
                <p:cNvPr id="31" name="image3.png"/>
                <p:cNvPicPr/>
                <p:nvPr/>
              </p:nvPicPr>
              <p:blipFill>
                <a:blip r:embed="rId7" cstate="print"/>
                <a:stretch>
                  <a:fillRect/>
                </a:stretch>
              </p:blipFill>
              <p:spPr>
                <a:xfrm>
                  <a:off x="6099511" y="1873009"/>
                  <a:ext cx="1351915" cy="666116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</p:pic>
            <p:pic>
              <p:nvPicPr>
                <p:cNvPr id="32" name="image5.png"/>
                <p:cNvPicPr/>
                <p:nvPr/>
              </p:nvPicPr>
              <p:blipFill>
                <a:blip r:embed="rId8" cstate="print"/>
                <a:stretch>
                  <a:fillRect/>
                </a:stretch>
              </p:blipFill>
              <p:spPr>
                <a:xfrm>
                  <a:off x="8619825" y="1907114"/>
                  <a:ext cx="801370" cy="67055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</p:pic>
            <p:pic>
              <p:nvPicPr>
                <p:cNvPr id="33" name="image6.png"/>
                <p:cNvPicPr/>
                <p:nvPr/>
              </p:nvPicPr>
              <p:blipFill>
                <a:blip r:embed="rId9" cstate="print"/>
                <a:stretch>
                  <a:fillRect/>
                </a:stretch>
              </p:blipFill>
              <p:spPr>
                <a:xfrm>
                  <a:off x="9567245" y="1907114"/>
                  <a:ext cx="754380" cy="65341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</p:pic>
            <p:pic>
              <p:nvPicPr>
                <p:cNvPr id="34" name="image7.png"/>
                <p:cNvPicPr/>
                <p:nvPr/>
              </p:nvPicPr>
              <p:blipFill>
                <a:blip r:embed="rId10" cstate="print"/>
                <a:stretch>
                  <a:fillRect/>
                </a:stretch>
              </p:blipFill>
              <p:spPr>
                <a:xfrm>
                  <a:off x="7597476" y="2000963"/>
                  <a:ext cx="876300" cy="39751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</p:pic>
          </p:grpSp>
          <p:pic>
            <p:nvPicPr>
              <p:cNvPr id="30" name="image4.png"/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3194551" y="3397195"/>
                <a:ext cx="1008988" cy="23351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</p:pic>
        </p:grpSp>
      </p:grpSp>
      <p:sp>
        <p:nvSpPr>
          <p:cNvPr id="5" name="Rectángulo 4"/>
          <p:cNvSpPr/>
          <p:nvPr/>
        </p:nvSpPr>
        <p:spPr>
          <a:xfrm>
            <a:off x="1133912" y="2471607"/>
            <a:ext cx="12059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BE" altLang="en-US" dirty="0"/>
              <a:t>PARTNERS:</a:t>
            </a:r>
            <a:endParaRPr lang="es-ES" dirty="0"/>
          </a:p>
        </p:txBody>
      </p:sp>
      <p:sp>
        <p:nvSpPr>
          <p:cNvPr id="6" name="Rectángulo 5"/>
          <p:cNvSpPr/>
          <p:nvPr/>
        </p:nvSpPr>
        <p:spPr>
          <a:xfrm>
            <a:off x="8848313" y="2471607"/>
            <a:ext cx="270285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BE" altLang="en-US" dirty="0"/>
              <a:t>LOCATION: FORTUNA mine</a:t>
            </a:r>
          </a:p>
          <a:p>
            <a:r>
              <a:rPr lang="fr-BE" altLang="en-US" dirty="0"/>
              <a:t>Ademuz, Valencia, Spain</a:t>
            </a:r>
            <a:endParaRPr lang="en-US" altLang="en-US" dirty="0"/>
          </a:p>
        </p:txBody>
      </p:sp>
      <p:sp>
        <p:nvSpPr>
          <p:cNvPr id="36" name="Rectangle 57"/>
          <p:cNvSpPr>
            <a:spLocks noChangeArrowheads="1"/>
          </p:cNvSpPr>
          <p:nvPr/>
        </p:nvSpPr>
        <p:spPr bwMode="auto">
          <a:xfrm>
            <a:off x="1133912" y="4741283"/>
            <a:ext cx="518026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fr-BE" altLang="en-US" sz="1800" dirty="0">
                <a:latin typeface="+mn-lt"/>
                <a:ea typeface="+mn-ea"/>
              </a:rPr>
              <a:t>LIFE CALL: 2016-Environment and Resource Efficiency</a:t>
            </a:r>
            <a:endParaRPr lang="en-US" altLang="en-US" sz="1800" dirty="0"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6234670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E1CF30A1-EE33-420F-9CC8-2919DE69682C}"/>
              </a:ext>
            </a:extLst>
          </p:cNvPr>
          <p:cNvGrpSpPr/>
          <p:nvPr/>
        </p:nvGrpSpPr>
        <p:grpSpPr>
          <a:xfrm>
            <a:off x="9213478" y="632858"/>
            <a:ext cx="2422408" cy="778918"/>
            <a:chOff x="3338457" y="5297895"/>
            <a:chExt cx="2383646" cy="766454"/>
          </a:xfrm>
        </p:grpSpPr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C6E2D656-9D03-4795-AB2C-FA801061773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1337" y="5333797"/>
              <a:ext cx="1010766" cy="7305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4">
              <a:extLst>
                <a:ext uri="{FF2B5EF4-FFF2-40B4-BE49-F238E27FC236}">
                  <a16:creationId xmlns:a16="http://schemas.microsoft.com/office/drawing/2014/main" id="{F4EA5960-D51A-416E-A8F0-95F6AF5395D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38457" y="5297895"/>
              <a:ext cx="1113455" cy="7664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" name="Picture 6" descr="Text&#10;&#10;Description automatically generated with medium confidence">
            <a:extLst>
              <a:ext uri="{FF2B5EF4-FFF2-40B4-BE49-F238E27FC236}">
                <a16:creationId xmlns:a16="http://schemas.microsoft.com/office/drawing/2014/main" id="{8F08561F-6CE5-9442-CFFF-5A5DA15C85B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64" y="5009971"/>
            <a:ext cx="10967049" cy="1793005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880" y="714423"/>
            <a:ext cx="2962662" cy="652273"/>
          </a:xfrm>
          <a:prstGeom prst="rect">
            <a:avLst/>
          </a:prstGeom>
        </p:spPr>
      </p:pic>
      <p:sp>
        <p:nvSpPr>
          <p:cNvPr id="24" name="Rectangle 14"/>
          <p:cNvSpPr>
            <a:spLocks noChangeArrowheads="1"/>
          </p:cNvSpPr>
          <p:nvPr/>
        </p:nvSpPr>
        <p:spPr bwMode="auto">
          <a:xfrm>
            <a:off x="221459" y="1174613"/>
            <a:ext cx="12079660" cy="1338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defRPr/>
            </a:pPr>
            <a:endParaRPr lang="en-US" altLang="en-US" sz="1800" b="1" dirty="0">
              <a:solidFill>
                <a:srgbClr val="336699"/>
              </a:solidFill>
              <a:latin typeface="Tahoma" panose="020B060403050404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en-US" b="1" dirty="0"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PROBLEM: </a:t>
            </a:r>
            <a:r>
              <a:rPr lang="en-US" altLang="en-US" sz="1800" dirty="0">
                <a:latin typeface="+mn-lt"/>
                <a:ea typeface="+mn-ea"/>
              </a:rPr>
              <a:t>Current MINE restoration practices are costly and not efficient to solve environmental problems: </a:t>
            </a:r>
          </a:p>
          <a:p>
            <a:pPr>
              <a:lnSpc>
                <a:spcPct val="150000"/>
              </a:lnSpc>
            </a:pPr>
            <a:r>
              <a:rPr lang="en-US" altLang="en-US" sz="1800" dirty="0">
                <a:solidFill>
                  <a:srgbClr val="767171"/>
                </a:solidFill>
              </a:rPr>
              <a:t>E</a:t>
            </a:r>
            <a:r>
              <a:rPr lang="en-GB" sz="1800" dirty="0">
                <a:solidFill>
                  <a:srgbClr val="767171"/>
                </a:solidFill>
              </a:rPr>
              <a:t>rosive processes, instability, low vegetation cover, scarce biodiversity, landscape impact, high maintenance cost…</a:t>
            </a:r>
            <a:endParaRPr lang="es-ES" sz="1800" dirty="0">
              <a:solidFill>
                <a:srgbClr val="767171"/>
              </a:solidFill>
            </a:endParaRPr>
          </a:p>
        </p:txBody>
      </p:sp>
      <p:pic>
        <p:nvPicPr>
          <p:cNvPr id="35" name="Imagen 1" descr="1-Puebla-rutaGeológica (2017)3888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459" y="2625117"/>
            <a:ext cx="3862547" cy="2566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Imagen 4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2" r="6390" b="31402"/>
          <a:stretch/>
        </p:blipFill>
        <p:spPr>
          <a:xfrm>
            <a:off x="4174063" y="2625117"/>
            <a:ext cx="3139225" cy="2566155"/>
          </a:xfrm>
          <a:prstGeom prst="rect">
            <a:avLst/>
          </a:prstGeom>
        </p:spPr>
      </p:pic>
      <p:pic>
        <p:nvPicPr>
          <p:cNvPr id="45" name="Imagen 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08" r="2564"/>
          <a:stretch/>
        </p:blipFill>
        <p:spPr bwMode="auto">
          <a:xfrm>
            <a:off x="7389381" y="2700669"/>
            <a:ext cx="3648193" cy="2490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Imagen 47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3666" y="2700669"/>
            <a:ext cx="841918" cy="1022645"/>
          </a:xfrm>
          <a:prstGeom prst="rect">
            <a:avLst/>
          </a:prstGeom>
        </p:spPr>
      </p:pic>
      <p:pic>
        <p:nvPicPr>
          <p:cNvPr id="49" name="Imagen 48" descr="Odgoj i obrazovanje za ljudska prava uskoro kao zasebni ...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8683" y="4782617"/>
            <a:ext cx="1414423" cy="1008057"/>
          </a:xfrm>
          <a:prstGeom prst="rect">
            <a:avLst/>
          </a:prstGeom>
        </p:spPr>
      </p:pic>
      <p:pic>
        <p:nvPicPr>
          <p:cNvPr id="50" name="Imagen 7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14" r="16818"/>
          <a:stretch/>
        </p:blipFill>
        <p:spPr bwMode="auto">
          <a:xfrm>
            <a:off x="11082372" y="3786472"/>
            <a:ext cx="873212" cy="932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ángulo 2"/>
          <p:cNvSpPr/>
          <p:nvPr/>
        </p:nvSpPr>
        <p:spPr>
          <a:xfrm>
            <a:off x="3048000" y="2967335"/>
            <a:ext cx="6096000" cy="114307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en-US" sz="2400" dirty="0"/>
              <a:t>Is it possible to </a:t>
            </a:r>
            <a:r>
              <a:rPr lang="en-US" altLang="en-US" sz="2400" b="1" u="sng" dirty="0"/>
              <a:t>increase the quality of restorations </a:t>
            </a:r>
            <a:r>
              <a:rPr lang="en-US" altLang="en-US" sz="2400" dirty="0"/>
              <a:t>in an efficient way?</a:t>
            </a:r>
          </a:p>
        </p:txBody>
      </p:sp>
    </p:spTree>
    <p:extLst>
      <p:ext uri="{BB962C8B-B14F-4D97-AF65-F5344CB8AC3E}">
        <p14:creationId xmlns:p14="http://schemas.microsoft.com/office/powerpoint/2010/main" val="3970384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Marcador de número de diapositiva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numCol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750"/>
              </a:spcBef>
              <a:buSzPct val="100000"/>
              <a:buFont typeface="Arial" panose="020B0604020202020204" pitchFamily="34" charset="0"/>
              <a:buChar char="•"/>
              <a:defRPr sz="2100">
                <a:solidFill>
                  <a:srgbClr val="616A3A"/>
                </a:solidFill>
                <a:latin typeface="Calibri" panose="020F0502020204030204" pitchFamily="34" charset="0"/>
              </a:defRPr>
            </a:lvl1pPr>
            <a:lvl2pPr marL="557213" indent="-214313">
              <a:lnSpc>
                <a:spcPct val="90000"/>
              </a:lnSpc>
              <a:spcBef>
                <a:spcPts val="375"/>
              </a:spcBef>
              <a:buSzPct val="100000"/>
              <a:buFont typeface="Arial" panose="020B0604020202020204" pitchFamily="34" charset="0"/>
              <a:buChar char="•"/>
              <a:defRPr sz="1800">
                <a:solidFill>
                  <a:srgbClr val="625D40"/>
                </a:solidFill>
                <a:latin typeface="Calibri" panose="020F0502020204030204" pitchFamily="34" charset="0"/>
              </a:defRPr>
            </a:lvl2pPr>
            <a:lvl3pPr marL="857250" indent="-171450">
              <a:lnSpc>
                <a:spcPct val="90000"/>
              </a:lnSpc>
              <a:spcBef>
                <a:spcPts val="375"/>
              </a:spcBef>
              <a:buSzPct val="100000"/>
              <a:buFont typeface="Arial" panose="020B0604020202020204" pitchFamily="34" charset="0"/>
              <a:buChar char="•"/>
              <a:defRPr sz="1500">
                <a:solidFill>
                  <a:srgbClr val="625D40"/>
                </a:solidFill>
                <a:latin typeface="Calibri" panose="020F0502020204030204" pitchFamily="34" charset="0"/>
              </a:defRPr>
            </a:lvl3pPr>
            <a:lvl4pPr marL="1200150" indent="-171450">
              <a:lnSpc>
                <a:spcPct val="90000"/>
              </a:lnSpc>
              <a:spcBef>
                <a:spcPts val="375"/>
              </a:spcBef>
              <a:buSzPct val="100000"/>
              <a:buFont typeface="Arial" panose="020B0604020202020204" pitchFamily="34" charset="0"/>
              <a:buChar char="•"/>
              <a:defRPr>
                <a:solidFill>
                  <a:srgbClr val="625D40"/>
                </a:solidFill>
                <a:latin typeface="Calibri" panose="020F0502020204030204" pitchFamily="34" charset="0"/>
              </a:defRPr>
            </a:lvl4pPr>
            <a:lvl5pPr marL="1543050" indent="-171450">
              <a:lnSpc>
                <a:spcPct val="90000"/>
              </a:lnSpc>
              <a:spcBef>
                <a:spcPts val="375"/>
              </a:spcBef>
              <a:buSzPct val="100000"/>
              <a:buFont typeface="Arial" panose="020B0604020202020204" pitchFamily="34" charset="0"/>
              <a:buChar char="•"/>
              <a:defRPr>
                <a:solidFill>
                  <a:srgbClr val="625D40"/>
                </a:solidFill>
                <a:latin typeface="Calibri" panose="020F0502020204030204" pitchFamily="34" charset="0"/>
              </a:defRPr>
            </a:lvl5pPr>
            <a:lvl6pPr marL="18859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>
                <a:solidFill>
                  <a:srgbClr val="625D40"/>
                </a:solidFill>
                <a:latin typeface="Calibri" panose="020F0502020204030204" pitchFamily="34" charset="0"/>
              </a:defRPr>
            </a:lvl6pPr>
            <a:lvl7pPr marL="22288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>
                <a:solidFill>
                  <a:srgbClr val="625D40"/>
                </a:solidFill>
                <a:latin typeface="Calibri" panose="020F0502020204030204" pitchFamily="34" charset="0"/>
              </a:defRPr>
            </a:lvl7pPr>
            <a:lvl8pPr marL="25717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>
                <a:solidFill>
                  <a:srgbClr val="625D40"/>
                </a:solidFill>
                <a:latin typeface="Calibri" panose="020F0502020204030204" pitchFamily="34" charset="0"/>
              </a:defRPr>
            </a:lvl8pPr>
            <a:lvl9pPr marL="29146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>
                <a:solidFill>
                  <a:srgbClr val="625D40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fld id="{65E237E7-3F50-47FE-BFA8-ADE0594D20CB}" type="slidenum">
              <a:rPr altLang="es-ES" sz="900">
                <a:solidFill>
                  <a:srgbClr val="898989"/>
                </a:solidFill>
              </a:rPr>
              <a:pPr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SzTx/>
                <a:buFontTx/>
                <a:buNone/>
              </a:pPr>
              <a:t>4</a:t>
            </a:fld>
            <a:endParaRPr altLang="es-ES" sz="900" dirty="0">
              <a:solidFill>
                <a:srgbClr val="898989"/>
              </a:solidFill>
            </a:endParaRPr>
          </a:p>
        </p:txBody>
      </p:sp>
      <p:sp>
        <p:nvSpPr>
          <p:cNvPr id="18438" name="Título 1"/>
          <p:cNvSpPr txBox="1">
            <a:spLocks/>
          </p:cNvSpPr>
          <p:nvPr/>
        </p:nvSpPr>
        <p:spPr bwMode="auto">
          <a:xfrm>
            <a:off x="2212826" y="1598302"/>
            <a:ext cx="8132214" cy="994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  <a:defRPr sz="2800">
                <a:solidFill>
                  <a:srgbClr val="616A3A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625D40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625D40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>
                <a:solidFill>
                  <a:srgbClr val="625D40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>
                <a:solidFill>
                  <a:srgbClr val="625D40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>
                <a:solidFill>
                  <a:srgbClr val="625D40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>
                <a:solidFill>
                  <a:srgbClr val="625D40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>
                <a:solidFill>
                  <a:srgbClr val="625D40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>
                <a:solidFill>
                  <a:srgbClr val="625D40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s-ES" altLang="es-ES" sz="24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MAIN OBJECTIVE: </a:t>
            </a:r>
            <a:r>
              <a:rPr lang="es-ES" altLang="es-ES" sz="24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IMPROVE MINE RESTORATION </a:t>
            </a:r>
          </a:p>
        </p:txBody>
      </p:sp>
      <p:grpSp>
        <p:nvGrpSpPr>
          <p:cNvPr id="11" name="Group 7">
            <a:extLst>
              <a:ext uri="{FF2B5EF4-FFF2-40B4-BE49-F238E27FC236}">
                <a16:creationId xmlns:a16="http://schemas.microsoft.com/office/drawing/2014/main" id="{E1CF30A1-EE33-420F-9CC8-2919DE69682C}"/>
              </a:ext>
            </a:extLst>
          </p:cNvPr>
          <p:cNvGrpSpPr/>
          <p:nvPr/>
        </p:nvGrpSpPr>
        <p:grpSpPr>
          <a:xfrm>
            <a:off x="9213478" y="632858"/>
            <a:ext cx="2422408" cy="778918"/>
            <a:chOff x="3338457" y="5297895"/>
            <a:chExt cx="2383646" cy="766454"/>
          </a:xfrm>
        </p:grpSpPr>
        <p:pic>
          <p:nvPicPr>
            <p:cNvPr id="13" name="Picture 2">
              <a:extLst>
                <a:ext uri="{FF2B5EF4-FFF2-40B4-BE49-F238E27FC236}">
                  <a16:creationId xmlns:a16="http://schemas.microsoft.com/office/drawing/2014/main" id="{C6E2D656-9D03-4795-AB2C-FA801061773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1337" y="5333797"/>
              <a:ext cx="1010766" cy="7305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4">
              <a:extLst>
                <a:ext uri="{FF2B5EF4-FFF2-40B4-BE49-F238E27FC236}">
                  <a16:creationId xmlns:a16="http://schemas.microsoft.com/office/drawing/2014/main" id="{F4EA5960-D51A-416E-A8F0-95F6AF5395D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38457" y="5297895"/>
              <a:ext cx="1113455" cy="7664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5" name="Picture 6" descr="Text&#10;&#10;Description automatically generated with medium confidence">
            <a:extLst>
              <a:ext uri="{FF2B5EF4-FFF2-40B4-BE49-F238E27FC236}">
                <a16:creationId xmlns:a16="http://schemas.microsoft.com/office/drawing/2014/main" id="{8F08561F-6CE5-9442-CFFF-5A5DA15C85B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64"/>
          <a:stretch/>
        </p:blipFill>
        <p:spPr>
          <a:xfrm>
            <a:off x="0" y="5198878"/>
            <a:ext cx="12192000" cy="1659122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880" y="714423"/>
            <a:ext cx="2962662" cy="652273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1616836" y="3250053"/>
            <a:ext cx="1819082" cy="947352"/>
          </a:xfrm>
          <a:prstGeom prst="rect">
            <a:avLst/>
          </a:prstGeom>
          <a:solidFill>
            <a:schemeClr val="accent6"/>
          </a:solidFill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Testing</a:t>
            </a:r>
            <a:r>
              <a:rPr lang="es-ES" dirty="0">
                <a:solidFill>
                  <a:schemeClr val="bg1"/>
                </a:solidFill>
              </a:rPr>
              <a:t> </a:t>
            </a:r>
            <a:r>
              <a:rPr lang="en-GB" dirty="0">
                <a:solidFill>
                  <a:schemeClr val="bg1"/>
                </a:solidFill>
              </a:rPr>
              <a:t>other</a:t>
            </a:r>
            <a:r>
              <a:rPr lang="es-ES" dirty="0">
                <a:solidFill>
                  <a:schemeClr val="bg1"/>
                </a:solidFill>
              </a:rPr>
              <a:t> techniques</a:t>
            </a:r>
          </a:p>
        </p:txBody>
      </p:sp>
      <p:sp>
        <p:nvSpPr>
          <p:cNvPr id="21" name="Rectángulo 20"/>
          <p:cNvSpPr/>
          <p:nvPr/>
        </p:nvSpPr>
        <p:spPr>
          <a:xfrm>
            <a:off x="3845171" y="3250053"/>
            <a:ext cx="1819082" cy="947352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Transferability</a:t>
            </a:r>
            <a:r>
              <a:rPr lang="es-ES" dirty="0">
                <a:solidFill>
                  <a:schemeClr val="bg1"/>
                </a:solidFill>
              </a:rPr>
              <a:t> / Training</a:t>
            </a:r>
          </a:p>
        </p:txBody>
      </p:sp>
      <p:sp>
        <p:nvSpPr>
          <p:cNvPr id="22" name="Rectángulo 21"/>
          <p:cNvSpPr/>
          <p:nvPr/>
        </p:nvSpPr>
        <p:spPr>
          <a:xfrm>
            <a:off x="5887415" y="3250053"/>
            <a:ext cx="1819082" cy="94735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Engaging</a:t>
            </a:r>
            <a:r>
              <a:rPr lang="es-ES" dirty="0">
                <a:solidFill>
                  <a:schemeClr val="bg1"/>
                </a:solidFill>
              </a:rPr>
              <a:t> </a:t>
            </a:r>
            <a:r>
              <a:rPr lang="en-GB" dirty="0">
                <a:solidFill>
                  <a:schemeClr val="bg1"/>
                </a:solidFill>
              </a:rPr>
              <a:t>main</a:t>
            </a:r>
            <a:r>
              <a:rPr lang="es-ES" dirty="0">
                <a:solidFill>
                  <a:schemeClr val="bg1"/>
                </a:solidFill>
              </a:rPr>
              <a:t> </a:t>
            </a:r>
            <a:r>
              <a:rPr lang="es-ES" dirty="0" err="1">
                <a:solidFill>
                  <a:schemeClr val="bg1"/>
                </a:solidFill>
              </a:rPr>
              <a:t>actors</a:t>
            </a:r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23" name="Rectángulo 22"/>
          <p:cNvSpPr/>
          <p:nvPr/>
        </p:nvSpPr>
        <p:spPr>
          <a:xfrm>
            <a:off x="7929659" y="3250053"/>
            <a:ext cx="1819082" cy="94735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err="1"/>
              <a:t>Increasing</a:t>
            </a:r>
            <a:r>
              <a:rPr lang="es-ES" dirty="0"/>
              <a:t> </a:t>
            </a:r>
            <a:r>
              <a:rPr lang="es-ES" dirty="0" err="1"/>
              <a:t>awareness</a:t>
            </a:r>
            <a:endParaRPr lang="es-ES" dirty="0"/>
          </a:p>
        </p:txBody>
      </p:sp>
      <p:sp>
        <p:nvSpPr>
          <p:cNvPr id="8" name="Rectángulo 7"/>
          <p:cNvSpPr/>
          <p:nvPr/>
        </p:nvSpPr>
        <p:spPr>
          <a:xfrm>
            <a:off x="1456038" y="3077059"/>
            <a:ext cx="8633254" cy="1318054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Rectángulo 8"/>
          <p:cNvSpPr/>
          <p:nvPr/>
        </p:nvSpPr>
        <p:spPr>
          <a:xfrm>
            <a:off x="5039125" y="2482338"/>
            <a:ext cx="8691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altLang="es-ES" b="1" dirty="0">
                <a:latin typeface="Segoe UI" panose="020B0502040204020203" pitchFamily="34" charset="0"/>
                <a:cs typeface="Segoe UI" panose="020B0502040204020203" pitchFamily="34" charset="0"/>
              </a:rPr>
              <a:t>HOW?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6169295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290;p29"/>
          <p:cNvGrpSpPr/>
          <p:nvPr/>
        </p:nvGrpSpPr>
        <p:grpSpPr>
          <a:xfrm>
            <a:off x="7142481" y="3844823"/>
            <a:ext cx="3141426" cy="1348920"/>
            <a:chOff x="6929244" y="2408040"/>
            <a:chExt cx="3078756" cy="1798560"/>
          </a:xfrm>
        </p:grpSpPr>
        <p:cxnSp>
          <p:nvCxnSpPr>
            <p:cNvPr id="3" name="Google Shape;291;p29"/>
            <p:cNvCxnSpPr>
              <a:endCxn id="6" idx="1"/>
            </p:cNvCxnSpPr>
            <p:nvPr/>
          </p:nvCxnSpPr>
          <p:spPr>
            <a:xfrm>
              <a:off x="6929244" y="3131999"/>
              <a:ext cx="480996" cy="203220"/>
            </a:xfrm>
            <a:prstGeom prst="straightConnector1">
              <a:avLst/>
            </a:prstGeom>
            <a:noFill/>
            <a:ln w="9360" cap="flat">
              <a:solidFill>
                <a:srgbClr val="9EB3C2"/>
              </a:solidFill>
              <a:prstDash val="solid"/>
              <a:round/>
            </a:ln>
          </p:spPr>
        </p:cxnSp>
        <p:sp>
          <p:nvSpPr>
            <p:cNvPr id="4" name="Google Shape;292;p29"/>
            <p:cNvSpPr txBox="1"/>
            <p:nvPr/>
          </p:nvSpPr>
          <p:spPr>
            <a:xfrm>
              <a:off x="7707240" y="2408040"/>
              <a:ext cx="2300760" cy="1798560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68580" tIns="68580" rIns="68580" bIns="68580" anchor="ctr" anchorCtr="0" compatLnSpc="0">
              <a:noAutofit/>
            </a:bodyPr>
            <a:lstStyle/>
            <a:p>
              <a:r>
                <a:rPr lang="en-US" sz="1400" dirty="0">
                  <a:solidFill>
                    <a:srgbClr val="00001A"/>
                  </a:solidFill>
                  <a:latin typeface="Trebuchet MS" panose="020B0603020202020204" pitchFamily="34" charset="0"/>
                  <a:ea typeface="Chivo" pitchFamily="2"/>
                  <a:cs typeface="Chivo" pitchFamily="2"/>
                </a:rPr>
                <a:t>Land restitution</a:t>
              </a:r>
            </a:p>
            <a:p>
              <a:r>
                <a:rPr lang="en-US" sz="1000" dirty="0">
                  <a:solidFill>
                    <a:srgbClr val="00001A"/>
                  </a:solidFill>
                  <a:latin typeface="Trebuchet MS" panose="020B0603020202020204" pitchFamily="34" charset="0"/>
                  <a:ea typeface="Chivo" pitchFamily="2"/>
                  <a:cs typeface="Chivo" pitchFamily="2"/>
                </a:rPr>
                <a:t>The process of designing and building landforms that mimic the morphology and dynamics of natural ones,</a:t>
              </a:r>
            </a:p>
            <a:p>
              <a:r>
                <a:rPr lang="en-US" sz="1000" dirty="0">
                  <a:solidFill>
                    <a:srgbClr val="00001A"/>
                  </a:solidFill>
                  <a:latin typeface="Trebuchet MS" panose="020B0603020202020204" pitchFamily="34" charset="0"/>
                  <a:ea typeface="Chivo" pitchFamily="2"/>
                  <a:cs typeface="Chivo" pitchFamily="2"/>
                </a:rPr>
                <a:t>where the original relief</a:t>
              </a:r>
            </a:p>
            <a:p>
              <a:r>
                <a:rPr lang="en-US" sz="1000" dirty="0">
                  <a:solidFill>
                    <a:srgbClr val="00001A"/>
                  </a:solidFill>
                  <a:latin typeface="Trebuchet MS" panose="020B0603020202020204" pitchFamily="34" charset="0"/>
                  <a:ea typeface="Chivo" pitchFamily="2"/>
                  <a:cs typeface="Chivo" pitchFamily="2"/>
                </a:rPr>
                <a:t>is transformed.</a:t>
              </a:r>
              <a:endParaRPr lang="es-ES" sz="1000" dirty="0">
                <a:solidFill>
                  <a:srgbClr val="00001A"/>
                </a:solidFill>
                <a:latin typeface="Trebuchet MS" panose="020B0603020202020204" pitchFamily="34" charset="0"/>
                <a:ea typeface="Chivo" pitchFamily="2"/>
                <a:cs typeface="Chivo" pitchFamily="2"/>
              </a:endParaRPr>
            </a:p>
          </p:txBody>
        </p:sp>
        <p:sp>
          <p:nvSpPr>
            <p:cNvPr id="5" name="Google Shape;293;p29"/>
            <p:cNvSpPr/>
            <p:nvPr/>
          </p:nvSpPr>
          <p:spPr>
            <a:xfrm>
              <a:off x="7440840" y="3204360"/>
              <a:ext cx="244800" cy="257760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0"/>
                <a:gd name="f10" fmla="abs f4"/>
                <a:gd name="f11" fmla="abs f5"/>
                <a:gd name="f12" fmla="abs f6"/>
                <a:gd name="f13" fmla="+- 2700000 f2 0"/>
                <a:gd name="f14" fmla="*/ f9 f1 1"/>
                <a:gd name="f15" fmla="?: f10 f4 1"/>
                <a:gd name="f16" fmla="?: f11 f5 1"/>
                <a:gd name="f17" fmla="?: f12 f6 1"/>
                <a:gd name="f18" fmla="+- f13 0 f2"/>
                <a:gd name="f19" fmla="*/ f14 1 f3"/>
                <a:gd name="f20" fmla="*/ f15 1 21600"/>
                <a:gd name="f21" fmla="*/ f16 1 21600"/>
                <a:gd name="f22" fmla="*/ 21600 f15 1"/>
                <a:gd name="f23" fmla="*/ 21600 f16 1"/>
                <a:gd name="f24" fmla="+- f18 f2 0"/>
                <a:gd name="f25" fmla="+- f19 0 f2"/>
                <a:gd name="f26" fmla="min f21 f20"/>
                <a:gd name="f27" fmla="*/ f22 1 f17"/>
                <a:gd name="f28" fmla="*/ f23 1 f17"/>
                <a:gd name="f29" fmla="*/ f24 f8 1"/>
                <a:gd name="f30" fmla="val f27"/>
                <a:gd name="f31" fmla="val f28"/>
                <a:gd name="f32" fmla="*/ f29 1 f1"/>
                <a:gd name="f33" fmla="*/ f7 f26 1"/>
                <a:gd name="f34" fmla="+- f31 0 f7"/>
                <a:gd name="f35" fmla="+- f30 0 f7"/>
                <a:gd name="f36" fmla="+- 0 0 f32"/>
                <a:gd name="f37" fmla="*/ f34 1 2"/>
                <a:gd name="f38" fmla="*/ f35 1 2"/>
                <a:gd name="f39" fmla="+- 0 0 f36"/>
                <a:gd name="f40" fmla="+- f7 f37 0"/>
                <a:gd name="f41" fmla="+- f7 f38 0"/>
                <a:gd name="f42" fmla="*/ f39 f1 1"/>
                <a:gd name="f43" fmla="*/ f38 f26 1"/>
                <a:gd name="f44" fmla="*/ f37 f26 1"/>
                <a:gd name="f45" fmla="*/ f42 1 f8"/>
                <a:gd name="f46" fmla="*/ f40 f26 1"/>
                <a:gd name="f47" fmla="+- f45 0 f2"/>
                <a:gd name="f48" fmla="cos 1 f47"/>
                <a:gd name="f49" fmla="sin 1 f47"/>
                <a:gd name="f50" fmla="+- 0 0 f48"/>
                <a:gd name="f51" fmla="+- 0 0 f49"/>
                <a:gd name="f52" fmla="+- 0 0 f50"/>
                <a:gd name="f53" fmla="+- 0 0 f51"/>
                <a:gd name="f54" fmla="val f52"/>
                <a:gd name="f55" fmla="val f53"/>
                <a:gd name="f56" fmla="*/ f54 f38 1"/>
                <a:gd name="f57" fmla="*/ f55 f37 1"/>
                <a:gd name="f58" fmla="+- f41 0 f56"/>
                <a:gd name="f59" fmla="+- f41 f56 0"/>
                <a:gd name="f60" fmla="+- f40 0 f57"/>
                <a:gd name="f61" fmla="+- f40 f57 0"/>
                <a:gd name="f62" fmla="*/ f58 f26 1"/>
                <a:gd name="f63" fmla="*/ f60 f26 1"/>
                <a:gd name="f64" fmla="*/ f59 f26 1"/>
                <a:gd name="f65" fmla="*/ f61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5">
                  <a:pos x="f62" y="f63"/>
                </a:cxn>
                <a:cxn ang="f25">
                  <a:pos x="f62" y="f65"/>
                </a:cxn>
                <a:cxn ang="f25">
                  <a:pos x="f64" y="f65"/>
                </a:cxn>
                <a:cxn ang="f25">
                  <a:pos x="f64" y="f63"/>
                </a:cxn>
              </a:cxnLst>
              <a:rect l="f62" t="f63" r="f64" b="f65"/>
              <a:pathLst>
                <a:path>
                  <a:moveTo>
                    <a:pt x="f33" y="f46"/>
                  </a:moveTo>
                  <a:arcTo wR="f43" hR="f44" stAng="f1" swAng="f0"/>
                  <a:close/>
                </a:path>
              </a:pathLst>
            </a:custGeom>
            <a:solidFill>
              <a:srgbClr val="A6D683"/>
            </a:solidFill>
            <a:ln cap="flat">
              <a:noFill/>
              <a:prstDash val="solid"/>
            </a:ln>
          </p:spPr>
          <p:txBody>
            <a:bodyPr vert="horz" wrap="square" lIns="68580" tIns="68580" rIns="68580" bIns="68580" anchor="ctr" anchorCtr="0" compatLnSpc="0">
              <a:noAutofit/>
            </a:bodyPr>
            <a:lstStyle/>
            <a:p>
              <a:pPr hangingPunct="0"/>
              <a:endParaRPr lang="es-ES" sz="1350">
                <a:latin typeface="Trebuchet MS" panose="020B0603020202020204" pitchFamily="34" charset="0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6" name="Google Shape;294;p29"/>
            <p:cNvSpPr txBox="1"/>
            <p:nvPr/>
          </p:nvSpPr>
          <p:spPr>
            <a:xfrm>
              <a:off x="7410240" y="3131999"/>
              <a:ext cx="304920" cy="406440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68580" tIns="68580" rIns="68580" bIns="68580" anchor="t" anchorCtr="1" compatLnSpc="0">
              <a:noAutofit/>
            </a:bodyPr>
            <a:lstStyle/>
            <a:p>
              <a:pPr algn="ctr">
                <a:spcAft>
                  <a:spcPts val="1199"/>
                </a:spcAft>
              </a:pPr>
              <a:r>
                <a:rPr lang="en-US" sz="800" b="1" dirty="0">
                  <a:solidFill>
                    <a:srgbClr val="FFFFFF"/>
                  </a:solidFill>
                  <a:latin typeface="Trebuchet MS" panose="020B0603020202020204" pitchFamily="34" charset="0"/>
                  <a:ea typeface="Roboto Slab" pitchFamily="2"/>
                  <a:cs typeface="Roboto Slab" pitchFamily="2"/>
                </a:rPr>
                <a:t>1</a:t>
              </a:r>
            </a:p>
          </p:txBody>
        </p:sp>
      </p:grpSp>
      <p:grpSp>
        <p:nvGrpSpPr>
          <p:cNvPr id="7" name="Google Shape;295;p29"/>
          <p:cNvGrpSpPr/>
          <p:nvPr/>
        </p:nvGrpSpPr>
        <p:grpSpPr>
          <a:xfrm>
            <a:off x="2037489" y="3039510"/>
            <a:ext cx="2790482" cy="1184490"/>
            <a:chOff x="979694" y="2169719"/>
            <a:chExt cx="2903692" cy="1384559"/>
          </a:xfrm>
        </p:grpSpPr>
        <p:sp>
          <p:nvSpPr>
            <p:cNvPr id="8" name="Google Shape;296;p29"/>
            <p:cNvSpPr txBox="1"/>
            <p:nvPr/>
          </p:nvSpPr>
          <p:spPr>
            <a:xfrm>
              <a:off x="979694" y="2169719"/>
              <a:ext cx="1703025" cy="1384559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68580" tIns="68580" rIns="68580" bIns="68580" anchor="ctr" anchorCtr="0" compatLnSpc="0">
              <a:noAutofit/>
            </a:bodyPr>
            <a:lstStyle/>
            <a:p>
              <a:pPr algn="r"/>
              <a:r>
                <a:rPr lang="en-US" sz="1400" dirty="0">
                  <a:latin typeface="Trebuchet MS" panose="020B0603020202020204" pitchFamily="34" charset="0"/>
                </a:rPr>
                <a:t>Soil reconstruction</a:t>
              </a:r>
            </a:p>
            <a:p>
              <a:pPr algn="r"/>
              <a:r>
                <a:rPr lang="en-US" sz="1000" dirty="0">
                  <a:latin typeface="Trebuchet MS" panose="020B0603020202020204" pitchFamily="34" charset="0"/>
                </a:rPr>
                <a:t>Mixture and/or input of</a:t>
              </a:r>
            </a:p>
            <a:p>
              <a:pPr algn="r"/>
              <a:r>
                <a:rPr lang="en-US" sz="1000" dirty="0">
                  <a:latin typeface="Trebuchet MS" panose="020B0603020202020204" pitchFamily="34" charset="0"/>
                </a:rPr>
                <a:t>substrates (colluvium, inert and</a:t>
              </a:r>
            </a:p>
            <a:p>
              <a:pPr algn="r"/>
              <a:r>
                <a:rPr lang="en-US" sz="1000" dirty="0">
                  <a:latin typeface="Trebuchet MS" panose="020B0603020202020204" pitchFamily="34" charset="0"/>
                </a:rPr>
                <a:t>organic) that rebuild</a:t>
              </a:r>
            </a:p>
            <a:p>
              <a:pPr algn="r"/>
              <a:r>
                <a:rPr lang="en-US" sz="1000" dirty="0">
                  <a:latin typeface="Trebuchet MS" panose="020B0603020202020204" pitchFamily="34" charset="0"/>
                </a:rPr>
                <a:t>a functional and</a:t>
              </a:r>
            </a:p>
            <a:p>
              <a:pPr algn="r"/>
              <a:r>
                <a:rPr lang="en-US" sz="1000" dirty="0">
                  <a:latin typeface="Trebuchet MS" panose="020B0603020202020204" pitchFamily="34" charset="0"/>
                </a:rPr>
                <a:t>stable soil</a:t>
              </a:r>
              <a:endParaRPr lang="es-ES" sz="1000" dirty="0">
                <a:solidFill>
                  <a:srgbClr val="00001A"/>
                </a:solidFill>
                <a:latin typeface="Trebuchet MS" panose="020B0603020202020204" pitchFamily="34" charset="0"/>
                <a:ea typeface="Chivo" pitchFamily="2"/>
                <a:cs typeface="Chivo" pitchFamily="2"/>
              </a:endParaRPr>
            </a:p>
          </p:txBody>
        </p:sp>
        <p:cxnSp>
          <p:nvCxnSpPr>
            <p:cNvPr id="9" name="Google Shape;297;p29"/>
            <p:cNvCxnSpPr/>
            <p:nvPr/>
          </p:nvCxnSpPr>
          <p:spPr>
            <a:xfrm flipH="1">
              <a:off x="2766241" y="2699640"/>
              <a:ext cx="1117145" cy="162360"/>
            </a:xfrm>
            <a:prstGeom prst="straightConnector1">
              <a:avLst/>
            </a:prstGeom>
            <a:noFill/>
            <a:ln w="9360" cap="flat">
              <a:solidFill>
                <a:srgbClr val="9EB3C2"/>
              </a:solidFill>
              <a:prstDash val="solid"/>
              <a:round/>
            </a:ln>
          </p:spPr>
        </p:cxnSp>
        <p:sp>
          <p:nvSpPr>
            <p:cNvPr id="10" name="Google Shape;298;p29"/>
            <p:cNvSpPr/>
            <p:nvPr/>
          </p:nvSpPr>
          <p:spPr>
            <a:xfrm>
              <a:off x="2702520" y="2756880"/>
              <a:ext cx="198720" cy="198360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0"/>
                <a:gd name="f10" fmla="abs f4"/>
                <a:gd name="f11" fmla="abs f5"/>
                <a:gd name="f12" fmla="abs f6"/>
                <a:gd name="f13" fmla="+- 2700000 f2 0"/>
                <a:gd name="f14" fmla="*/ f9 f1 1"/>
                <a:gd name="f15" fmla="?: f10 f4 1"/>
                <a:gd name="f16" fmla="?: f11 f5 1"/>
                <a:gd name="f17" fmla="?: f12 f6 1"/>
                <a:gd name="f18" fmla="+- f13 0 f2"/>
                <a:gd name="f19" fmla="*/ f14 1 f3"/>
                <a:gd name="f20" fmla="*/ f15 1 21600"/>
                <a:gd name="f21" fmla="*/ f16 1 21600"/>
                <a:gd name="f22" fmla="*/ 21600 f15 1"/>
                <a:gd name="f23" fmla="*/ 21600 f16 1"/>
                <a:gd name="f24" fmla="+- f18 f2 0"/>
                <a:gd name="f25" fmla="+- f19 0 f2"/>
                <a:gd name="f26" fmla="min f21 f20"/>
                <a:gd name="f27" fmla="*/ f22 1 f17"/>
                <a:gd name="f28" fmla="*/ f23 1 f17"/>
                <a:gd name="f29" fmla="*/ f24 f8 1"/>
                <a:gd name="f30" fmla="val f27"/>
                <a:gd name="f31" fmla="val f28"/>
                <a:gd name="f32" fmla="*/ f29 1 f1"/>
                <a:gd name="f33" fmla="*/ f7 f26 1"/>
                <a:gd name="f34" fmla="+- f31 0 f7"/>
                <a:gd name="f35" fmla="+- f30 0 f7"/>
                <a:gd name="f36" fmla="+- 0 0 f32"/>
                <a:gd name="f37" fmla="*/ f34 1 2"/>
                <a:gd name="f38" fmla="*/ f35 1 2"/>
                <a:gd name="f39" fmla="+- 0 0 f36"/>
                <a:gd name="f40" fmla="+- f7 f37 0"/>
                <a:gd name="f41" fmla="+- f7 f38 0"/>
                <a:gd name="f42" fmla="*/ f39 f1 1"/>
                <a:gd name="f43" fmla="*/ f38 f26 1"/>
                <a:gd name="f44" fmla="*/ f37 f26 1"/>
                <a:gd name="f45" fmla="*/ f42 1 f8"/>
                <a:gd name="f46" fmla="*/ f40 f26 1"/>
                <a:gd name="f47" fmla="+- f45 0 f2"/>
                <a:gd name="f48" fmla="cos 1 f47"/>
                <a:gd name="f49" fmla="sin 1 f47"/>
                <a:gd name="f50" fmla="+- 0 0 f48"/>
                <a:gd name="f51" fmla="+- 0 0 f49"/>
                <a:gd name="f52" fmla="+- 0 0 f50"/>
                <a:gd name="f53" fmla="+- 0 0 f51"/>
                <a:gd name="f54" fmla="val f52"/>
                <a:gd name="f55" fmla="val f53"/>
                <a:gd name="f56" fmla="*/ f54 f38 1"/>
                <a:gd name="f57" fmla="*/ f55 f37 1"/>
                <a:gd name="f58" fmla="+- f41 0 f56"/>
                <a:gd name="f59" fmla="+- f41 f56 0"/>
                <a:gd name="f60" fmla="+- f40 0 f57"/>
                <a:gd name="f61" fmla="+- f40 f57 0"/>
                <a:gd name="f62" fmla="*/ f58 f26 1"/>
                <a:gd name="f63" fmla="*/ f60 f26 1"/>
                <a:gd name="f64" fmla="*/ f59 f26 1"/>
                <a:gd name="f65" fmla="*/ f61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5">
                  <a:pos x="f62" y="f63"/>
                </a:cxn>
                <a:cxn ang="f25">
                  <a:pos x="f62" y="f65"/>
                </a:cxn>
                <a:cxn ang="f25">
                  <a:pos x="f64" y="f65"/>
                </a:cxn>
                <a:cxn ang="f25">
                  <a:pos x="f64" y="f63"/>
                </a:cxn>
              </a:cxnLst>
              <a:rect l="f62" t="f63" r="f64" b="f65"/>
              <a:pathLst>
                <a:path>
                  <a:moveTo>
                    <a:pt x="f33" y="f46"/>
                  </a:moveTo>
                  <a:arcTo wR="f43" hR="f44" stAng="f1" swAng="f0"/>
                  <a:close/>
                </a:path>
              </a:pathLst>
            </a:custGeom>
            <a:solidFill>
              <a:srgbClr val="2CA388"/>
            </a:solidFill>
            <a:ln cap="flat">
              <a:noFill/>
              <a:prstDash val="solid"/>
            </a:ln>
          </p:spPr>
          <p:txBody>
            <a:bodyPr vert="horz" wrap="square" lIns="68580" tIns="68580" rIns="68580" bIns="68580" anchor="ctr" anchorCtr="0" compatLnSpc="0">
              <a:noAutofit/>
            </a:bodyPr>
            <a:lstStyle/>
            <a:p>
              <a:pPr hangingPunct="0"/>
              <a:endParaRPr lang="es-ES" sz="1350">
                <a:latin typeface="Trebuchet MS" panose="020B0603020202020204" pitchFamily="34" charset="0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11" name="Google Shape;299;p29"/>
            <p:cNvSpPr txBox="1"/>
            <p:nvPr/>
          </p:nvSpPr>
          <p:spPr>
            <a:xfrm>
              <a:off x="2677680" y="2699640"/>
              <a:ext cx="247680" cy="312840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68580" tIns="68580" rIns="68580" bIns="68580" anchor="t" anchorCtr="1" compatLnSpc="0">
              <a:noAutofit/>
            </a:bodyPr>
            <a:lstStyle/>
            <a:p>
              <a:pPr algn="ctr">
                <a:spcAft>
                  <a:spcPts val="1199"/>
                </a:spcAft>
              </a:pPr>
              <a:r>
                <a:rPr lang="en-US" sz="800" b="1" dirty="0">
                  <a:solidFill>
                    <a:srgbClr val="FFFFFF"/>
                  </a:solidFill>
                  <a:latin typeface="Trebuchet MS" panose="020B0603020202020204" pitchFamily="34" charset="0"/>
                  <a:ea typeface="Roboto Slab" pitchFamily="2"/>
                  <a:cs typeface="Roboto Slab" pitchFamily="2"/>
                </a:rPr>
                <a:t>2</a:t>
              </a:r>
            </a:p>
          </p:txBody>
        </p:sp>
      </p:grpSp>
      <p:grpSp>
        <p:nvGrpSpPr>
          <p:cNvPr id="12" name="Google Shape;300;p29"/>
          <p:cNvGrpSpPr/>
          <p:nvPr/>
        </p:nvGrpSpPr>
        <p:grpSpPr>
          <a:xfrm>
            <a:off x="5974080" y="1282342"/>
            <a:ext cx="3377625" cy="1341900"/>
            <a:chOff x="6251401" y="864000"/>
            <a:chExt cx="3252598" cy="1789200"/>
          </a:xfrm>
        </p:grpSpPr>
        <p:cxnSp>
          <p:nvCxnSpPr>
            <p:cNvPr id="13" name="Google Shape;301;p29"/>
            <p:cNvCxnSpPr/>
            <p:nvPr/>
          </p:nvCxnSpPr>
          <p:spPr>
            <a:xfrm flipV="1">
              <a:off x="6251401" y="1773000"/>
              <a:ext cx="940319" cy="320837"/>
            </a:xfrm>
            <a:prstGeom prst="straightConnector1">
              <a:avLst/>
            </a:prstGeom>
            <a:noFill/>
            <a:ln w="9360" cap="flat">
              <a:solidFill>
                <a:srgbClr val="9EB3C2"/>
              </a:solidFill>
              <a:prstDash val="solid"/>
              <a:round/>
            </a:ln>
          </p:spPr>
        </p:cxnSp>
        <p:sp>
          <p:nvSpPr>
            <p:cNvPr id="14" name="Google Shape;302;p29"/>
            <p:cNvSpPr txBox="1"/>
            <p:nvPr/>
          </p:nvSpPr>
          <p:spPr>
            <a:xfrm>
              <a:off x="7212600" y="864000"/>
              <a:ext cx="2291399" cy="1789200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68580" tIns="68580" rIns="68580" bIns="68580" anchor="ctr" anchorCtr="0" compatLnSpc="0">
              <a:noAutofit/>
            </a:bodyPr>
            <a:lstStyle/>
            <a:p>
              <a:r>
                <a:rPr lang="en-US" sz="1400" dirty="0">
                  <a:solidFill>
                    <a:srgbClr val="00001A"/>
                  </a:solidFill>
                  <a:latin typeface="Trebuchet MS" panose="020B0603020202020204" pitchFamily="34" charset="0"/>
                  <a:ea typeface="Chivo" pitchFamily="2"/>
                  <a:cs typeface="Chivo" pitchFamily="2"/>
                </a:rPr>
                <a:t>Establishing vegetation</a:t>
              </a:r>
            </a:p>
            <a:p>
              <a:r>
                <a:rPr lang="en-US" sz="1000" dirty="0">
                  <a:solidFill>
                    <a:srgbClr val="00001A"/>
                  </a:solidFill>
                  <a:latin typeface="Trebuchet MS" panose="020B0603020202020204" pitchFamily="34" charset="0"/>
                  <a:ea typeface="Chivo" pitchFamily="2"/>
                  <a:cs typeface="Chivo" pitchFamily="2"/>
                </a:rPr>
                <a:t>Restoring vegetation cover that provides environmental services (protection, biodiversity and C-stock).</a:t>
              </a:r>
              <a:endParaRPr lang="es-ES" sz="1000" dirty="0">
                <a:solidFill>
                  <a:srgbClr val="00001A"/>
                </a:solidFill>
                <a:latin typeface="Trebuchet MS" panose="020B0603020202020204" pitchFamily="34" charset="0"/>
                <a:ea typeface="Chivo" pitchFamily="2"/>
                <a:cs typeface="Chivo" pitchFamily="2"/>
              </a:endParaRPr>
            </a:p>
          </p:txBody>
        </p:sp>
        <p:sp>
          <p:nvSpPr>
            <p:cNvPr id="15" name="Google Shape;303;p29"/>
            <p:cNvSpPr/>
            <p:nvPr/>
          </p:nvSpPr>
          <p:spPr>
            <a:xfrm>
              <a:off x="6951960" y="1643760"/>
              <a:ext cx="244080" cy="256320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0"/>
                <a:gd name="f10" fmla="abs f4"/>
                <a:gd name="f11" fmla="abs f5"/>
                <a:gd name="f12" fmla="abs f6"/>
                <a:gd name="f13" fmla="+- 2700000 f2 0"/>
                <a:gd name="f14" fmla="*/ f9 f1 1"/>
                <a:gd name="f15" fmla="?: f10 f4 1"/>
                <a:gd name="f16" fmla="?: f11 f5 1"/>
                <a:gd name="f17" fmla="?: f12 f6 1"/>
                <a:gd name="f18" fmla="+- f13 0 f2"/>
                <a:gd name="f19" fmla="*/ f14 1 f3"/>
                <a:gd name="f20" fmla="*/ f15 1 21600"/>
                <a:gd name="f21" fmla="*/ f16 1 21600"/>
                <a:gd name="f22" fmla="*/ 21600 f15 1"/>
                <a:gd name="f23" fmla="*/ 21600 f16 1"/>
                <a:gd name="f24" fmla="+- f18 f2 0"/>
                <a:gd name="f25" fmla="+- f19 0 f2"/>
                <a:gd name="f26" fmla="min f21 f20"/>
                <a:gd name="f27" fmla="*/ f22 1 f17"/>
                <a:gd name="f28" fmla="*/ f23 1 f17"/>
                <a:gd name="f29" fmla="*/ f24 f8 1"/>
                <a:gd name="f30" fmla="val f27"/>
                <a:gd name="f31" fmla="val f28"/>
                <a:gd name="f32" fmla="*/ f29 1 f1"/>
                <a:gd name="f33" fmla="*/ f7 f26 1"/>
                <a:gd name="f34" fmla="+- f31 0 f7"/>
                <a:gd name="f35" fmla="+- f30 0 f7"/>
                <a:gd name="f36" fmla="+- 0 0 f32"/>
                <a:gd name="f37" fmla="*/ f34 1 2"/>
                <a:gd name="f38" fmla="*/ f35 1 2"/>
                <a:gd name="f39" fmla="+- 0 0 f36"/>
                <a:gd name="f40" fmla="+- f7 f37 0"/>
                <a:gd name="f41" fmla="+- f7 f38 0"/>
                <a:gd name="f42" fmla="*/ f39 f1 1"/>
                <a:gd name="f43" fmla="*/ f38 f26 1"/>
                <a:gd name="f44" fmla="*/ f37 f26 1"/>
                <a:gd name="f45" fmla="*/ f42 1 f8"/>
                <a:gd name="f46" fmla="*/ f40 f26 1"/>
                <a:gd name="f47" fmla="+- f45 0 f2"/>
                <a:gd name="f48" fmla="cos 1 f47"/>
                <a:gd name="f49" fmla="sin 1 f47"/>
                <a:gd name="f50" fmla="+- 0 0 f48"/>
                <a:gd name="f51" fmla="+- 0 0 f49"/>
                <a:gd name="f52" fmla="+- 0 0 f50"/>
                <a:gd name="f53" fmla="+- 0 0 f51"/>
                <a:gd name="f54" fmla="val f52"/>
                <a:gd name="f55" fmla="val f53"/>
                <a:gd name="f56" fmla="*/ f54 f38 1"/>
                <a:gd name="f57" fmla="*/ f55 f37 1"/>
                <a:gd name="f58" fmla="+- f41 0 f56"/>
                <a:gd name="f59" fmla="+- f41 f56 0"/>
                <a:gd name="f60" fmla="+- f40 0 f57"/>
                <a:gd name="f61" fmla="+- f40 f57 0"/>
                <a:gd name="f62" fmla="*/ f58 f26 1"/>
                <a:gd name="f63" fmla="*/ f60 f26 1"/>
                <a:gd name="f64" fmla="*/ f59 f26 1"/>
                <a:gd name="f65" fmla="*/ f61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5">
                  <a:pos x="f62" y="f63"/>
                </a:cxn>
                <a:cxn ang="f25">
                  <a:pos x="f62" y="f65"/>
                </a:cxn>
                <a:cxn ang="f25">
                  <a:pos x="f64" y="f65"/>
                </a:cxn>
                <a:cxn ang="f25">
                  <a:pos x="f64" y="f63"/>
                </a:cxn>
              </a:cxnLst>
              <a:rect l="f62" t="f63" r="f64" b="f65"/>
              <a:pathLst>
                <a:path>
                  <a:moveTo>
                    <a:pt x="f33" y="f46"/>
                  </a:moveTo>
                  <a:arcTo wR="f43" hR="f44" stAng="f1" swAng="f0"/>
                  <a:close/>
                </a:path>
              </a:pathLst>
            </a:custGeom>
            <a:solidFill>
              <a:srgbClr val="A6D683"/>
            </a:solidFill>
            <a:ln cap="flat">
              <a:noFill/>
              <a:prstDash val="solid"/>
            </a:ln>
          </p:spPr>
          <p:txBody>
            <a:bodyPr vert="horz" wrap="square" lIns="68580" tIns="68580" rIns="68580" bIns="68580" anchor="ctr" anchorCtr="0" compatLnSpc="0">
              <a:noAutofit/>
            </a:bodyPr>
            <a:lstStyle/>
            <a:p>
              <a:pPr hangingPunct="0"/>
              <a:endParaRPr lang="es-ES" sz="1000">
                <a:latin typeface="Trebuchet MS" panose="020B0603020202020204" pitchFamily="34" charset="0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16" name="Google Shape;304;p29"/>
            <p:cNvSpPr txBox="1"/>
            <p:nvPr/>
          </p:nvSpPr>
          <p:spPr>
            <a:xfrm>
              <a:off x="6921360" y="1570679"/>
              <a:ext cx="303840" cy="404280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68580" tIns="68580" rIns="68580" bIns="68580" anchor="t" anchorCtr="1" compatLnSpc="0">
              <a:noAutofit/>
            </a:bodyPr>
            <a:lstStyle/>
            <a:p>
              <a:pPr algn="ctr">
                <a:spcAft>
                  <a:spcPts val="1199"/>
                </a:spcAft>
              </a:pPr>
              <a:r>
                <a:rPr lang="en-US" sz="800" b="1" dirty="0">
                  <a:solidFill>
                    <a:srgbClr val="FFFFFF"/>
                  </a:solidFill>
                  <a:latin typeface="Trebuchet MS" panose="020B0603020202020204" pitchFamily="34" charset="0"/>
                  <a:ea typeface="Roboto Slab" pitchFamily="2"/>
                  <a:cs typeface="Roboto Slab" pitchFamily="2"/>
                </a:rPr>
                <a:t>3</a:t>
              </a:r>
            </a:p>
          </p:txBody>
        </p:sp>
      </p:grpSp>
      <p:grpSp>
        <p:nvGrpSpPr>
          <p:cNvPr id="17" name="Google Shape;305;p29"/>
          <p:cNvGrpSpPr/>
          <p:nvPr/>
        </p:nvGrpSpPr>
        <p:grpSpPr>
          <a:xfrm>
            <a:off x="4145240" y="1936289"/>
            <a:ext cx="3247830" cy="3168450"/>
            <a:chOff x="2993760" y="503999"/>
            <a:chExt cx="4330440" cy="4224600"/>
          </a:xfrm>
        </p:grpSpPr>
        <p:sp>
          <p:nvSpPr>
            <p:cNvPr id="18" name="Google Shape;306;p29"/>
            <p:cNvSpPr/>
            <p:nvPr/>
          </p:nvSpPr>
          <p:spPr>
            <a:xfrm>
              <a:off x="3593160" y="2364840"/>
              <a:ext cx="3131640" cy="123480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6826"/>
                <a:gd name="f4" fmla="val 43529"/>
                <a:gd name="f5" fmla="val 20002"/>
                <a:gd name="f6" fmla="val 63389"/>
                <a:gd name="f7" fmla="val 19907"/>
                <a:gd name="f8" fmla="val 63580"/>
                <a:gd name="f9" fmla="*/ f0 1 126826"/>
                <a:gd name="f10" fmla="*/ f1 1 43529"/>
                <a:gd name="f11" fmla="+- f4 0 f2"/>
                <a:gd name="f12" fmla="+- f3 0 f2"/>
                <a:gd name="f13" fmla="*/ f12 1 126826"/>
                <a:gd name="f14" fmla="*/ f11 1 43529"/>
                <a:gd name="f15" fmla="*/ f2 1 f13"/>
                <a:gd name="f16" fmla="*/ f3 1 f13"/>
                <a:gd name="f17" fmla="*/ f2 1 f14"/>
                <a:gd name="f18" fmla="*/ f4 1 f14"/>
                <a:gd name="f19" fmla="*/ f15 f9 1"/>
                <a:gd name="f20" fmla="*/ f16 f9 1"/>
                <a:gd name="f21" fmla="*/ f18 f10 1"/>
                <a:gd name="f22" fmla="*/ f17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9" t="f22" r="f20" b="f21"/>
              <a:pathLst>
                <a:path w="126826" h="43529">
                  <a:moveTo>
                    <a:pt x="f2" y="f5"/>
                  </a:moveTo>
                  <a:lnTo>
                    <a:pt x="f6" y="f4"/>
                  </a:lnTo>
                  <a:lnTo>
                    <a:pt x="f3" y="f7"/>
                  </a:lnTo>
                  <a:lnTo>
                    <a:pt x="f8" y="f2"/>
                  </a:lnTo>
                  <a:close/>
                </a:path>
              </a:pathLst>
            </a:custGeom>
            <a:solidFill>
              <a:srgbClr val="CFDCE6"/>
            </a:soli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0">
              <a:noAutofit/>
            </a:bodyPr>
            <a:lstStyle/>
            <a:p>
              <a:pPr hangingPunct="0"/>
              <a:endParaRPr lang="es-ES" sz="1350">
                <a:latin typeface="Liberation Sans" pitchFamily="18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19" name="Google Shape;307;p29"/>
            <p:cNvSpPr/>
            <p:nvPr/>
          </p:nvSpPr>
          <p:spPr>
            <a:xfrm>
              <a:off x="2993760" y="2930399"/>
              <a:ext cx="2166120" cy="179820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87725"/>
                <a:gd name="f4" fmla="val 63817"/>
                <a:gd name="f5" fmla="val 24288"/>
                <a:gd name="f6" fmla="val 29908"/>
                <a:gd name="f7" fmla="val 42291"/>
                <a:gd name="f8" fmla="val 23526"/>
                <a:gd name="f9" fmla="*/ f0 1 87725"/>
                <a:gd name="f10" fmla="*/ f1 1 63817"/>
                <a:gd name="f11" fmla="+- f4 0 f2"/>
                <a:gd name="f12" fmla="+- f3 0 f2"/>
                <a:gd name="f13" fmla="*/ f12 1 87725"/>
                <a:gd name="f14" fmla="*/ f11 1 63817"/>
                <a:gd name="f15" fmla="*/ f2 1 f13"/>
                <a:gd name="f16" fmla="*/ f3 1 f13"/>
                <a:gd name="f17" fmla="*/ f2 1 f14"/>
                <a:gd name="f18" fmla="*/ f4 1 f14"/>
                <a:gd name="f19" fmla="*/ f15 f9 1"/>
                <a:gd name="f20" fmla="*/ f16 f9 1"/>
                <a:gd name="f21" fmla="*/ f18 f10 1"/>
                <a:gd name="f22" fmla="*/ f17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9" t="f22" r="f20" b="f21"/>
              <a:pathLst>
                <a:path w="87725" h="63817">
                  <a:moveTo>
                    <a:pt x="f5" y="f2"/>
                  </a:moveTo>
                  <a:lnTo>
                    <a:pt x="f2" y="f6"/>
                  </a:lnTo>
                  <a:lnTo>
                    <a:pt x="f3" y="f4"/>
                  </a:lnTo>
                  <a:lnTo>
                    <a:pt x="f3" y="f7"/>
                  </a:lnTo>
                  <a:lnTo>
                    <a:pt x="f3" y="f8"/>
                  </a:lnTo>
                  <a:close/>
                </a:path>
              </a:pathLst>
            </a:custGeom>
            <a:solidFill>
              <a:srgbClr val="2CA388"/>
            </a:soli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0">
              <a:noAutofit/>
            </a:bodyPr>
            <a:lstStyle/>
            <a:p>
              <a:pPr hangingPunct="0"/>
              <a:endParaRPr lang="es-ES" sz="1350">
                <a:latin typeface="Liberation Sans" pitchFamily="18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20" name="Google Shape;308;p29"/>
            <p:cNvSpPr/>
            <p:nvPr/>
          </p:nvSpPr>
          <p:spPr>
            <a:xfrm flipH="1">
              <a:off x="5157720" y="2930399"/>
              <a:ext cx="2166480" cy="179820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87725"/>
                <a:gd name="f4" fmla="val 63817"/>
                <a:gd name="f5" fmla="val 24288"/>
                <a:gd name="f6" fmla="val 29908"/>
                <a:gd name="f7" fmla="val 42291"/>
                <a:gd name="f8" fmla="val 23526"/>
                <a:gd name="f9" fmla="*/ f0 1 87725"/>
                <a:gd name="f10" fmla="*/ f1 1 63817"/>
                <a:gd name="f11" fmla="+- f4 0 f2"/>
                <a:gd name="f12" fmla="+- f3 0 f2"/>
                <a:gd name="f13" fmla="*/ f12 1 87725"/>
                <a:gd name="f14" fmla="*/ f11 1 63817"/>
                <a:gd name="f15" fmla="*/ f2 1 f13"/>
                <a:gd name="f16" fmla="*/ f3 1 f13"/>
                <a:gd name="f17" fmla="*/ f2 1 f14"/>
                <a:gd name="f18" fmla="*/ f4 1 f14"/>
                <a:gd name="f19" fmla="*/ f15 f9 1"/>
                <a:gd name="f20" fmla="*/ f16 f9 1"/>
                <a:gd name="f21" fmla="*/ f18 f10 1"/>
                <a:gd name="f22" fmla="*/ f17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9" t="f22" r="f20" b="f21"/>
              <a:pathLst>
                <a:path w="87725" h="63817">
                  <a:moveTo>
                    <a:pt x="f5" y="f2"/>
                  </a:moveTo>
                  <a:lnTo>
                    <a:pt x="f2" y="f6"/>
                  </a:lnTo>
                  <a:lnTo>
                    <a:pt x="f3" y="f4"/>
                  </a:lnTo>
                  <a:lnTo>
                    <a:pt x="f3" y="f7"/>
                  </a:lnTo>
                  <a:lnTo>
                    <a:pt x="f3" y="f8"/>
                  </a:lnTo>
                  <a:close/>
                </a:path>
              </a:pathLst>
            </a:custGeom>
            <a:solidFill>
              <a:srgbClr val="A6D683"/>
            </a:soli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0">
              <a:noAutofit/>
            </a:bodyPr>
            <a:lstStyle/>
            <a:p>
              <a:pPr hangingPunct="0"/>
              <a:endParaRPr lang="es-ES" sz="1350">
                <a:latin typeface="Liberation Sans" pitchFamily="18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21" name="Google Shape;309;p29"/>
            <p:cNvSpPr/>
            <p:nvPr/>
          </p:nvSpPr>
          <p:spPr>
            <a:xfrm>
              <a:off x="4198320" y="1605960"/>
              <a:ext cx="1929599" cy="76068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4053"/>
                <a:gd name="f4" fmla="val 8150"/>
                <a:gd name="f5" fmla="val 3827"/>
                <a:gd name="f6" fmla="val 11976"/>
                <a:gd name="f7" fmla="val 12126"/>
                <a:gd name="f8" fmla="*/ f0 1 24053"/>
                <a:gd name="f9" fmla="*/ f1 1 8150"/>
                <a:gd name="f10" fmla="+- f4 0 f2"/>
                <a:gd name="f11" fmla="+- f3 0 f2"/>
                <a:gd name="f12" fmla="*/ f11 1 24053"/>
                <a:gd name="f13" fmla="*/ f10 1 8150"/>
                <a:gd name="f14" fmla="*/ f2 1 f12"/>
                <a:gd name="f15" fmla="*/ f3 1 f12"/>
                <a:gd name="f16" fmla="*/ f2 1 f13"/>
                <a:gd name="f17" fmla="*/ f4 1 f13"/>
                <a:gd name="f18" fmla="*/ f14 f8 1"/>
                <a:gd name="f19" fmla="*/ f15 f8 1"/>
                <a:gd name="f20" fmla="*/ f17 f9 1"/>
                <a:gd name="f21" fmla="*/ f16 f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8" t="f21" r="f19" b="f20"/>
              <a:pathLst>
                <a:path w="24053" h="8150">
                  <a:moveTo>
                    <a:pt x="f2" y="f5"/>
                  </a:moveTo>
                  <a:lnTo>
                    <a:pt x="f6" y="f4"/>
                  </a:lnTo>
                  <a:lnTo>
                    <a:pt x="f3" y="f5"/>
                  </a:lnTo>
                  <a:lnTo>
                    <a:pt x="f7" y="f2"/>
                  </a:lnTo>
                  <a:close/>
                </a:path>
              </a:pathLst>
            </a:custGeom>
            <a:solidFill>
              <a:srgbClr val="CFDCE6"/>
            </a:soli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0">
              <a:noAutofit/>
            </a:bodyPr>
            <a:lstStyle/>
            <a:p>
              <a:pPr hangingPunct="0"/>
              <a:endParaRPr lang="es-ES" sz="1350">
                <a:latin typeface="Liberation Sans" pitchFamily="18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22" name="Google Shape;310;p29"/>
            <p:cNvSpPr/>
            <p:nvPr/>
          </p:nvSpPr>
          <p:spPr>
            <a:xfrm>
              <a:off x="3698639" y="1962360"/>
              <a:ext cx="1465560" cy="131868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8238"/>
                <a:gd name="f4" fmla="val 14114"/>
                <a:gd name="f5" fmla="val 6262"/>
                <a:gd name="f6" fmla="val 4324"/>
                <a:gd name="f7" fmla="val 7554"/>
                <a:gd name="f8" fmla="*/ f0 1 18238"/>
                <a:gd name="f9" fmla="*/ f1 1 14114"/>
                <a:gd name="f10" fmla="+- f4 0 f2"/>
                <a:gd name="f11" fmla="+- f3 0 f2"/>
                <a:gd name="f12" fmla="*/ f11 1 18238"/>
                <a:gd name="f13" fmla="*/ f10 1 14114"/>
                <a:gd name="f14" fmla="*/ f2 1 f12"/>
                <a:gd name="f15" fmla="*/ f3 1 f12"/>
                <a:gd name="f16" fmla="*/ f2 1 f13"/>
                <a:gd name="f17" fmla="*/ f4 1 f13"/>
                <a:gd name="f18" fmla="*/ f14 f8 1"/>
                <a:gd name="f19" fmla="*/ f15 f8 1"/>
                <a:gd name="f20" fmla="*/ f17 f9 1"/>
                <a:gd name="f21" fmla="*/ f16 f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8" t="f21" r="f19" b="f20"/>
              <a:pathLst>
                <a:path w="18238" h="14114">
                  <a:moveTo>
                    <a:pt x="f5" y="f2"/>
                  </a:moveTo>
                  <a:lnTo>
                    <a:pt x="f3" y="f6"/>
                  </a:lnTo>
                  <a:lnTo>
                    <a:pt x="f3" y="f4"/>
                  </a:lnTo>
                  <a:lnTo>
                    <a:pt x="f2" y="f7"/>
                  </a:lnTo>
                  <a:close/>
                </a:path>
              </a:pathLst>
            </a:custGeom>
            <a:solidFill>
              <a:srgbClr val="2CA388"/>
            </a:soli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0">
              <a:noAutofit/>
            </a:bodyPr>
            <a:lstStyle/>
            <a:p>
              <a:pPr hangingPunct="0"/>
              <a:endParaRPr lang="es-ES" sz="1350">
                <a:latin typeface="Liberation Sans" pitchFamily="18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23" name="Google Shape;311;p29"/>
            <p:cNvSpPr/>
            <p:nvPr/>
          </p:nvSpPr>
          <p:spPr>
            <a:xfrm flipH="1">
              <a:off x="5159160" y="1962360"/>
              <a:ext cx="1465560" cy="131868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8238"/>
                <a:gd name="f4" fmla="val 14114"/>
                <a:gd name="f5" fmla="val 6262"/>
                <a:gd name="f6" fmla="val 4324"/>
                <a:gd name="f7" fmla="val 7554"/>
                <a:gd name="f8" fmla="*/ f0 1 18238"/>
                <a:gd name="f9" fmla="*/ f1 1 14114"/>
                <a:gd name="f10" fmla="+- f4 0 f2"/>
                <a:gd name="f11" fmla="+- f3 0 f2"/>
                <a:gd name="f12" fmla="*/ f11 1 18238"/>
                <a:gd name="f13" fmla="*/ f10 1 14114"/>
                <a:gd name="f14" fmla="*/ f2 1 f12"/>
                <a:gd name="f15" fmla="*/ f3 1 f12"/>
                <a:gd name="f16" fmla="*/ f2 1 f13"/>
                <a:gd name="f17" fmla="*/ f4 1 f13"/>
                <a:gd name="f18" fmla="*/ f14 f8 1"/>
                <a:gd name="f19" fmla="*/ f15 f8 1"/>
                <a:gd name="f20" fmla="*/ f17 f9 1"/>
                <a:gd name="f21" fmla="*/ f16 f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8" t="f21" r="f19" b="f20"/>
              <a:pathLst>
                <a:path w="18238" h="14114">
                  <a:moveTo>
                    <a:pt x="f5" y="f2"/>
                  </a:moveTo>
                  <a:lnTo>
                    <a:pt x="f3" y="f6"/>
                  </a:lnTo>
                  <a:lnTo>
                    <a:pt x="f3" y="f4"/>
                  </a:lnTo>
                  <a:lnTo>
                    <a:pt x="f2" y="f7"/>
                  </a:lnTo>
                  <a:close/>
                </a:path>
              </a:pathLst>
            </a:custGeom>
            <a:solidFill>
              <a:srgbClr val="A6D683"/>
            </a:soli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0">
              <a:noAutofit/>
            </a:bodyPr>
            <a:lstStyle/>
            <a:p>
              <a:pPr hangingPunct="0"/>
              <a:endParaRPr lang="es-ES" sz="1350">
                <a:latin typeface="Liberation Sans" pitchFamily="18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24" name="Google Shape;312;p29"/>
            <p:cNvSpPr/>
            <p:nvPr/>
          </p:nvSpPr>
          <p:spPr>
            <a:xfrm>
              <a:off x="4309200" y="503999"/>
              <a:ext cx="854279" cy="156023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0635"/>
                <a:gd name="f4" fmla="val 16697"/>
                <a:gd name="f5" fmla="val 12722"/>
                <a:gd name="f6" fmla="*/ f0 1 10635"/>
                <a:gd name="f7" fmla="*/ f1 1 16697"/>
                <a:gd name="f8" fmla="+- f4 0 f2"/>
                <a:gd name="f9" fmla="+- f3 0 f2"/>
                <a:gd name="f10" fmla="*/ f9 1 10635"/>
                <a:gd name="f11" fmla="*/ f8 1 16697"/>
                <a:gd name="f12" fmla="*/ f2 1 f10"/>
                <a:gd name="f13" fmla="*/ f3 1 f10"/>
                <a:gd name="f14" fmla="*/ f2 1 f11"/>
                <a:gd name="f15" fmla="*/ f4 1 f11"/>
                <a:gd name="f16" fmla="*/ f12 f6 1"/>
                <a:gd name="f17" fmla="*/ f13 f6 1"/>
                <a:gd name="f18" fmla="*/ f15 f7 1"/>
                <a:gd name="f19" fmla="*/ f14 f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6" t="f19" r="f17" b="f18"/>
              <a:pathLst>
                <a:path w="10635" h="16697">
                  <a:moveTo>
                    <a:pt x="f3" y="f2"/>
                  </a:moveTo>
                  <a:lnTo>
                    <a:pt x="f2" y="f5"/>
                  </a:lnTo>
                  <a:lnTo>
                    <a:pt x="f3" y="f4"/>
                  </a:lnTo>
                  <a:close/>
                </a:path>
              </a:pathLst>
            </a:custGeom>
            <a:solidFill>
              <a:srgbClr val="2CA388"/>
            </a:soli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0">
              <a:noAutofit/>
            </a:bodyPr>
            <a:lstStyle/>
            <a:p>
              <a:pPr hangingPunct="0"/>
              <a:endParaRPr lang="es-ES" sz="1350">
                <a:latin typeface="Liberation Sans" pitchFamily="18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25" name="Google Shape;313;p29"/>
            <p:cNvSpPr/>
            <p:nvPr/>
          </p:nvSpPr>
          <p:spPr>
            <a:xfrm flipH="1">
              <a:off x="5159160" y="503999"/>
              <a:ext cx="854279" cy="156023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0635"/>
                <a:gd name="f4" fmla="val 16697"/>
                <a:gd name="f5" fmla="val 12722"/>
                <a:gd name="f6" fmla="*/ f0 1 10635"/>
                <a:gd name="f7" fmla="*/ f1 1 16697"/>
                <a:gd name="f8" fmla="+- f4 0 f2"/>
                <a:gd name="f9" fmla="+- f3 0 f2"/>
                <a:gd name="f10" fmla="*/ f9 1 10635"/>
                <a:gd name="f11" fmla="*/ f8 1 16697"/>
                <a:gd name="f12" fmla="*/ f2 1 f10"/>
                <a:gd name="f13" fmla="*/ f3 1 f10"/>
                <a:gd name="f14" fmla="*/ f2 1 f11"/>
                <a:gd name="f15" fmla="*/ f4 1 f11"/>
                <a:gd name="f16" fmla="*/ f12 f6 1"/>
                <a:gd name="f17" fmla="*/ f13 f6 1"/>
                <a:gd name="f18" fmla="*/ f15 f7 1"/>
                <a:gd name="f19" fmla="*/ f14 f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6" t="f19" r="f17" b="f18"/>
              <a:pathLst>
                <a:path w="10635" h="16697">
                  <a:moveTo>
                    <a:pt x="f3" y="f2"/>
                  </a:moveTo>
                  <a:lnTo>
                    <a:pt x="f2" y="f5"/>
                  </a:lnTo>
                  <a:lnTo>
                    <a:pt x="f3" y="f4"/>
                  </a:lnTo>
                  <a:close/>
                </a:path>
              </a:pathLst>
            </a:custGeom>
            <a:solidFill>
              <a:srgbClr val="A6D683"/>
            </a:soli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0">
              <a:noAutofit/>
            </a:bodyPr>
            <a:lstStyle/>
            <a:p>
              <a:pPr hangingPunct="0"/>
              <a:endParaRPr lang="es-ES" sz="1350">
                <a:latin typeface="Liberation Sans" pitchFamily="18"/>
                <a:ea typeface="Microsoft YaHei" pitchFamily="2"/>
                <a:cs typeface="Lucida Sans" pitchFamily="2"/>
              </a:endParaRPr>
            </a:p>
          </p:txBody>
        </p:sp>
      </p:grpSp>
      <p:sp>
        <p:nvSpPr>
          <p:cNvPr id="26" name="Rectángulo 25">
            <a:extLst>
              <a:ext uri="{FF2B5EF4-FFF2-40B4-BE49-F238E27FC236}">
                <a16:creationId xmlns:a16="http://schemas.microsoft.com/office/drawing/2014/main" id="{702BDF0E-4EAD-4195-BA66-4515B82B1294}"/>
              </a:ext>
            </a:extLst>
          </p:cNvPr>
          <p:cNvSpPr/>
          <p:nvPr/>
        </p:nvSpPr>
        <p:spPr>
          <a:xfrm>
            <a:off x="8599173" y="6180616"/>
            <a:ext cx="1875787" cy="258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s-ES" sz="12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 panose="020B0603020202020204" pitchFamily="34" charset="0"/>
              </a:rPr>
              <a:t>GeoFluv</a:t>
            </a:r>
            <a:r>
              <a:rPr lang="es-ES" sz="1200" spc="-1" baseline="30000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 panose="020B0603020202020204" pitchFamily="34" charset="0"/>
              </a:rPr>
              <a:t>TM</a:t>
            </a:r>
            <a:endParaRPr lang="es-ES" sz="1200" spc="-1" baseline="30000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rebuchet MS" panose="020B0603020202020204" pitchFamily="34" charset="0"/>
            </a:endParaRPr>
          </a:p>
        </p:txBody>
      </p:sp>
      <p:sp>
        <p:nvSpPr>
          <p:cNvPr id="27" name="Rectángulo 26">
            <a:extLst>
              <a:ext uri="{FF2B5EF4-FFF2-40B4-BE49-F238E27FC236}">
                <a16:creationId xmlns:a16="http://schemas.microsoft.com/office/drawing/2014/main" id="{69B5E1E5-9B0D-408C-8979-C12AF950CF18}"/>
              </a:ext>
            </a:extLst>
          </p:cNvPr>
          <p:cNvSpPr/>
          <p:nvPr/>
        </p:nvSpPr>
        <p:spPr>
          <a:xfrm>
            <a:off x="2058952" y="5407115"/>
            <a:ext cx="1729333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s-ES" sz="12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 panose="020B0603020202020204" pitchFamily="34" charset="0"/>
              </a:rPr>
              <a:t>Creation</a:t>
            </a:r>
            <a:r>
              <a:rPr lang="es-ES" sz="1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 panose="020B0603020202020204" pitchFamily="34" charset="0"/>
              </a:rPr>
              <a:t> of </a:t>
            </a:r>
            <a:r>
              <a:rPr lang="es-ES" sz="12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 panose="020B0603020202020204" pitchFamily="34" charset="0"/>
              </a:rPr>
              <a:t>suitable</a:t>
            </a:r>
            <a:r>
              <a:rPr lang="es-ES" sz="1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 panose="020B0603020202020204" pitchFamily="34" charset="0"/>
              </a:rPr>
              <a:t> </a:t>
            </a:r>
            <a:r>
              <a:rPr lang="es-ES" sz="12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 panose="020B0603020202020204" pitchFamily="34" charset="0"/>
              </a:rPr>
              <a:t>substrates</a:t>
            </a:r>
            <a:endParaRPr lang="es-ES" sz="12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rebuchet MS" panose="020B0603020202020204" pitchFamily="34" charset="0"/>
            </a:endParaRPr>
          </a:p>
        </p:txBody>
      </p:sp>
      <p:sp>
        <p:nvSpPr>
          <p:cNvPr id="28" name="Rectángulo 27">
            <a:extLst>
              <a:ext uri="{FF2B5EF4-FFF2-40B4-BE49-F238E27FC236}">
                <a16:creationId xmlns:a16="http://schemas.microsoft.com/office/drawing/2014/main" id="{CF13FFC3-A77F-48B1-8D7A-BDDAAE019240}"/>
              </a:ext>
            </a:extLst>
          </p:cNvPr>
          <p:cNvSpPr/>
          <p:nvPr/>
        </p:nvSpPr>
        <p:spPr>
          <a:xfrm>
            <a:off x="7320661" y="3398191"/>
            <a:ext cx="1344920" cy="2585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s-ES" sz="1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 panose="020B0603020202020204" pitchFamily="34" charset="0"/>
              </a:rPr>
              <a:t>Micro-</a:t>
            </a:r>
            <a:r>
              <a:rPr lang="es-ES" sz="12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 panose="020B0603020202020204" pitchFamily="34" charset="0"/>
              </a:rPr>
              <a:t>catchment</a:t>
            </a:r>
            <a:endParaRPr lang="es-ES" sz="12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rebuchet MS" panose="020B0603020202020204" pitchFamily="34" charset="0"/>
            </a:endParaRPr>
          </a:p>
        </p:txBody>
      </p:sp>
      <p:sp>
        <p:nvSpPr>
          <p:cNvPr id="29" name="Rectángulo 28">
            <a:extLst>
              <a:ext uri="{FF2B5EF4-FFF2-40B4-BE49-F238E27FC236}">
                <a16:creationId xmlns:a16="http://schemas.microsoft.com/office/drawing/2014/main" id="{5B3E2AE6-C981-4E00-8615-C5211B6DC564}"/>
              </a:ext>
            </a:extLst>
          </p:cNvPr>
          <p:cNvSpPr/>
          <p:nvPr/>
        </p:nvSpPr>
        <p:spPr>
          <a:xfrm>
            <a:off x="6231104" y="6139614"/>
            <a:ext cx="2247183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s-ES" sz="12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 panose="020B0603020202020204" pitchFamily="34" charset="0"/>
              </a:rPr>
              <a:t>Slope</a:t>
            </a:r>
            <a:r>
              <a:rPr lang="es-ES" sz="1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 panose="020B0603020202020204" pitchFamily="34" charset="0"/>
              </a:rPr>
              <a:t> </a:t>
            </a:r>
            <a:r>
              <a:rPr lang="es-ES" sz="12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 panose="020B0603020202020204" pitchFamily="34" charset="0"/>
              </a:rPr>
              <a:t>stabilisation</a:t>
            </a:r>
            <a:r>
              <a:rPr lang="es-ES" sz="1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 panose="020B0603020202020204" pitchFamily="34" charset="0"/>
              </a:rPr>
              <a:t> and </a:t>
            </a:r>
            <a:r>
              <a:rPr lang="es-ES" sz="12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 panose="020B0603020202020204" pitchFamily="34" charset="0"/>
              </a:rPr>
              <a:t>landscape</a:t>
            </a:r>
            <a:r>
              <a:rPr lang="es-ES" sz="1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 panose="020B0603020202020204" pitchFamily="34" charset="0"/>
              </a:rPr>
              <a:t> </a:t>
            </a:r>
            <a:r>
              <a:rPr lang="es-ES" sz="12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 panose="020B0603020202020204" pitchFamily="34" charset="0"/>
              </a:rPr>
              <a:t>integration</a:t>
            </a:r>
            <a:endParaRPr lang="es-ES" sz="12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rebuchet MS" panose="020B0603020202020204" pitchFamily="34" charset="0"/>
            </a:endParaRPr>
          </a:p>
        </p:txBody>
      </p:sp>
      <p:pic>
        <p:nvPicPr>
          <p:cNvPr id="30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1624" y="5280073"/>
            <a:ext cx="2093314" cy="8298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1" name="Picture 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7027" y="5247166"/>
            <a:ext cx="1684735" cy="8822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2" name="Picture 1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8281" y="2579042"/>
            <a:ext cx="1260872" cy="842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3" name="Picture 1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1446" y="4448661"/>
            <a:ext cx="1437085" cy="958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4" name="Rectángulo 29"/>
          <p:cNvSpPr>
            <a:spLocks noChangeArrowheads="1"/>
          </p:cNvSpPr>
          <p:nvPr/>
        </p:nvSpPr>
        <p:spPr bwMode="auto">
          <a:xfrm>
            <a:off x="1069426" y="1685297"/>
            <a:ext cx="3363806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s-ES" altLang="es-ES" sz="2700" b="1" dirty="0" err="1">
                <a:solidFill>
                  <a:srgbClr val="767171"/>
                </a:solidFill>
                <a:latin typeface="Trebuchet MS" panose="020B0603020202020204" pitchFamily="34" charset="0"/>
              </a:rPr>
              <a:t>Restoration</a:t>
            </a:r>
            <a:r>
              <a:rPr lang="es-ES" altLang="es-ES" sz="2700" b="1" dirty="0">
                <a:solidFill>
                  <a:srgbClr val="767171"/>
                </a:solidFill>
                <a:latin typeface="Trebuchet MS" panose="020B0603020202020204" pitchFamily="34" charset="0"/>
              </a:rPr>
              <a:t> </a:t>
            </a:r>
            <a:r>
              <a:rPr lang="es-ES" altLang="es-ES" sz="2700" b="1" dirty="0" err="1">
                <a:solidFill>
                  <a:srgbClr val="767171"/>
                </a:solidFill>
                <a:latin typeface="Trebuchet MS" panose="020B0603020202020204" pitchFamily="34" charset="0"/>
              </a:rPr>
              <a:t>process</a:t>
            </a:r>
            <a:endParaRPr lang="es-ES" altLang="es-ES" sz="2700" b="1" dirty="0">
              <a:solidFill>
                <a:srgbClr val="767171"/>
              </a:solidFill>
              <a:latin typeface="Trebuchet MS" panose="020B0603020202020204" pitchFamily="34" charset="0"/>
            </a:endParaRPr>
          </a:p>
        </p:txBody>
      </p:sp>
      <p:pic>
        <p:nvPicPr>
          <p:cNvPr id="39" name="Imagen 3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88"/>
          <a:stretch/>
        </p:blipFill>
        <p:spPr>
          <a:xfrm>
            <a:off x="8686085" y="2584807"/>
            <a:ext cx="1227847" cy="837197"/>
          </a:xfrm>
          <a:prstGeom prst="rect">
            <a:avLst/>
          </a:prstGeom>
        </p:spPr>
      </p:pic>
      <p:pic>
        <p:nvPicPr>
          <p:cNvPr id="40" name="Picture 3" descr="F:\CEAM\TECMINE\COMUNICACIONES\PRESENTACIÓN ESTUDIANTES UA\Natura 2000.pn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77" t="-1" r="7363" b="1221"/>
          <a:stretch/>
        </p:blipFill>
        <p:spPr bwMode="auto">
          <a:xfrm>
            <a:off x="9291806" y="2619928"/>
            <a:ext cx="595476" cy="367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Rectángulo 40">
            <a:extLst>
              <a:ext uri="{FF2B5EF4-FFF2-40B4-BE49-F238E27FC236}">
                <a16:creationId xmlns:a16="http://schemas.microsoft.com/office/drawing/2014/main" id="{CF13FFC3-A77F-48B1-8D7A-BDDAAE019240}"/>
              </a:ext>
            </a:extLst>
          </p:cNvPr>
          <p:cNvSpPr/>
          <p:nvPr/>
        </p:nvSpPr>
        <p:spPr>
          <a:xfrm>
            <a:off x="8686084" y="3409560"/>
            <a:ext cx="781432" cy="2585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s-ES" sz="12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 panose="020B0603020202020204" pitchFamily="34" charset="0"/>
              </a:rPr>
              <a:t>Diversity</a:t>
            </a:r>
            <a:endParaRPr lang="es-ES" sz="12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rebuchet MS" panose="020B0603020202020204" pitchFamily="34" charset="0"/>
            </a:endParaRPr>
          </a:p>
        </p:txBody>
      </p:sp>
      <p:sp>
        <p:nvSpPr>
          <p:cNvPr id="45" name="Marcador de número de diapositiva 44"/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E5ADE36A-A857-4152-88A2-CEA580EB08E9}" type="slidenum">
              <a:rPr lang="es-ES" smtClean="0"/>
              <a:t>5</a:t>
            </a:fld>
            <a:endParaRPr lang="es-ES" dirty="0"/>
          </a:p>
        </p:txBody>
      </p:sp>
      <p:grpSp>
        <p:nvGrpSpPr>
          <p:cNvPr id="54" name="Group 7">
            <a:extLst>
              <a:ext uri="{FF2B5EF4-FFF2-40B4-BE49-F238E27FC236}">
                <a16:creationId xmlns:a16="http://schemas.microsoft.com/office/drawing/2014/main" id="{E1CF30A1-EE33-420F-9CC8-2919DE69682C}"/>
              </a:ext>
            </a:extLst>
          </p:cNvPr>
          <p:cNvGrpSpPr/>
          <p:nvPr/>
        </p:nvGrpSpPr>
        <p:grpSpPr>
          <a:xfrm>
            <a:off x="9213478" y="632858"/>
            <a:ext cx="2422408" cy="778918"/>
            <a:chOff x="3338457" y="5297895"/>
            <a:chExt cx="2383646" cy="766454"/>
          </a:xfrm>
        </p:grpSpPr>
        <p:pic>
          <p:nvPicPr>
            <p:cNvPr id="55" name="Picture 2">
              <a:extLst>
                <a:ext uri="{FF2B5EF4-FFF2-40B4-BE49-F238E27FC236}">
                  <a16:creationId xmlns:a16="http://schemas.microsoft.com/office/drawing/2014/main" id="{C6E2D656-9D03-4795-AB2C-FA801061773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1337" y="5333797"/>
              <a:ext cx="1010766" cy="7305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6" name="Picture 4">
              <a:extLst>
                <a:ext uri="{FF2B5EF4-FFF2-40B4-BE49-F238E27FC236}">
                  <a16:creationId xmlns:a16="http://schemas.microsoft.com/office/drawing/2014/main" id="{F4EA5960-D51A-416E-A8F0-95F6AF5395D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38457" y="5297895"/>
              <a:ext cx="1113455" cy="7664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7" name="Imagen 5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880" y="714423"/>
            <a:ext cx="2962662" cy="652273"/>
          </a:xfrm>
          <a:prstGeom prst="rect">
            <a:avLst/>
          </a:prstGeom>
        </p:spPr>
      </p:pic>
      <p:pic>
        <p:nvPicPr>
          <p:cNvPr id="59" name="Picture 6" descr="Text&#10;&#10;Description automatically generated with medium confidence">
            <a:extLst>
              <a:ext uri="{FF2B5EF4-FFF2-40B4-BE49-F238E27FC236}">
                <a16:creationId xmlns:a16="http://schemas.microsoft.com/office/drawing/2014/main" id="{8F08561F-6CE5-9442-CFFF-5A5DA15C85B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" y="5974629"/>
            <a:ext cx="4989121" cy="815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0907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Marcador de número de diapositiva 3"/>
          <p:cNvSpPr>
            <a:spLocks noGrp="1"/>
          </p:cNvSpPr>
          <p:nvPr>
            <p:ph type="sldNum" sz="quarter" idx="12"/>
          </p:nvPr>
        </p:nvSpPr>
        <p:spPr bwMode="auto">
          <a:xfrm>
            <a:off x="8585200" y="6356350"/>
            <a:ext cx="27432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numCol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750"/>
              </a:spcBef>
              <a:buSzPct val="100000"/>
              <a:buFont typeface="Arial" panose="020B0604020202020204" pitchFamily="34" charset="0"/>
              <a:buChar char="•"/>
              <a:defRPr sz="2100">
                <a:solidFill>
                  <a:srgbClr val="616A3A"/>
                </a:solidFill>
                <a:latin typeface="Calibri" panose="020F0502020204030204" pitchFamily="34" charset="0"/>
              </a:defRPr>
            </a:lvl1pPr>
            <a:lvl2pPr marL="557213" indent="-214313">
              <a:lnSpc>
                <a:spcPct val="90000"/>
              </a:lnSpc>
              <a:spcBef>
                <a:spcPts val="375"/>
              </a:spcBef>
              <a:buSzPct val="100000"/>
              <a:buFont typeface="Arial" panose="020B0604020202020204" pitchFamily="34" charset="0"/>
              <a:buChar char="•"/>
              <a:defRPr sz="1800">
                <a:solidFill>
                  <a:srgbClr val="625D40"/>
                </a:solidFill>
                <a:latin typeface="Calibri" panose="020F0502020204030204" pitchFamily="34" charset="0"/>
              </a:defRPr>
            </a:lvl2pPr>
            <a:lvl3pPr marL="857250" indent="-171450">
              <a:lnSpc>
                <a:spcPct val="90000"/>
              </a:lnSpc>
              <a:spcBef>
                <a:spcPts val="375"/>
              </a:spcBef>
              <a:buSzPct val="100000"/>
              <a:buFont typeface="Arial" panose="020B0604020202020204" pitchFamily="34" charset="0"/>
              <a:buChar char="•"/>
              <a:defRPr sz="1500">
                <a:solidFill>
                  <a:srgbClr val="625D40"/>
                </a:solidFill>
                <a:latin typeface="Calibri" panose="020F0502020204030204" pitchFamily="34" charset="0"/>
              </a:defRPr>
            </a:lvl3pPr>
            <a:lvl4pPr marL="1200150" indent="-171450">
              <a:lnSpc>
                <a:spcPct val="90000"/>
              </a:lnSpc>
              <a:spcBef>
                <a:spcPts val="375"/>
              </a:spcBef>
              <a:buSzPct val="100000"/>
              <a:buFont typeface="Arial" panose="020B0604020202020204" pitchFamily="34" charset="0"/>
              <a:buChar char="•"/>
              <a:defRPr>
                <a:solidFill>
                  <a:srgbClr val="625D40"/>
                </a:solidFill>
                <a:latin typeface="Calibri" panose="020F0502020204030204" pitchFamily="34" charset="0"/>
              </a:defRPr>
            </a:lvl4pPr>
            <a:lvl5pPr marL="1543050" indent="-171450">
              <a:lnSpc>
                <a:spcPct val="90000"/>
              </a:lnSpc>
              <a:spcBef>
                <a:spcPts val="375"/>
              </a:spcBef>
              <a:buSzPct val="100000"/>
              <a:buFont typeface="Arial" panose="020B0604020202020204" pitchFamily="34" charset="0"/>
              <a:buChar char="•"/>
              <a:defRPr>
                <a:solidFill>
                  <a:srgbClr val="625D40"/>
                </a:solidFill>
                <a:latin typeface="Calibri" panose="020F0502020204030204" pitchFamily="34" charset="0"/>
              </a:defRPr>
            </a:lvl5pPr>
            <a:lvl6pPr marL="18859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>
                <a:solidFill>
                  <a:srgbClr val="625D40"/>
                </a:solidFill>
                <a:latin typeface="Calibri" panose="020F0502020204030204" pitchFamily="34" charset="0"/>
              </a:defRPr>
            </a:lvl6pPr>
            <a:lvl7pPr marL="22288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>
                <a:solidFill>
                  <a:srgbClr val="625D40"/>
                </a:solidFill>
                <a:latin typeface="Calibri" panose="020F0502020204030204" pitchFamily="34" charset="0"/>
              </a:defRPr>
            </a:lvl7pPr>
            <a:lvl8pPr marL="25717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>
                <a:solidFill>
                  <a:srgbClr val="625D40"/>
                </a:solidFill>
                <a:latin typeface="Calibri" panose="020F0502020204030204" pitchFamily="34" charset="0"/>
              </a:defRPr>
            </a:lvl8pPr>
            <a:lvl9pPr marL="29146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>
                <a:solidFill>
                  <a:srgbClr val="625D40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fld id="{65E237E7-3F50-47FE-BFA8-ADE0594D20CB}" type="slidenum">
              <a:rPr altLang="es-ES" sz="900">
                <a:solidFill>
                  <a:srgbClr val="898989"/>
                </a:solidFill>
              </a:rPr>
              <a:pPr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SzTx/>
                <a:buFontTx/>
                <a:buNone/>
              </a:pPr>
              <a:t>6</a:t>
            </a:fld>
            <a:endParaRPr altLang="es-ES" sz="900">
              <a:solidFill>
                <a:srgbClr val="898989"/>
              </a:solidFill>
            </a:endParaRPr>
          </a:p>
        </p:txBody>
      </p:sp>
      <p:grpSp>
        <p:nvGrpSpPr>
          <p:cNvPr id="11" name="Group 7">
            <a:extLst>
              <a:ext uri="{FF2B5EF4-FFF2-40B4-BE49-F238E27FC236}">
                <a16:creationId xmlns:a16="http://schemas.microsoft.com/office/drawing/2014/main" id="{E1CF30A1-EE33-420F-9CC8-2919DE69682C}"/>
              </a:ext>
            </a:extLst>
          </p:cNvPr>
          <p:cNvGrpSpPr/>
          <p:nvPr/>
        </p:nvGrpSpPr>
        <p:grpSpPr>
          <a:xfrm>
            <a:off x="9213478" y="632858"/>
            <a:ext cx="2422408" cy="778918"/>
            <a:chOff x="3338457" y="5297895"/>
            <a:chExt cx="2383646" cy="766454"/>
          </a:xfrm>
        </p:grpSpPr>
        <p:pic>
          <p:nvPicPr>
            <p:cNvPr id="13" name="Picture 2">
              <a:extLst>
                <a:ext uri="{FF2B5EF4-FFF2-40B4-BE49-F238E27FC236}">
                  <a16:creationId xmlns:a16="http://schemas.microsoft.com/office/drawing/2014/main" id="{C6E2D656-9D03-4795-AB2C-FA801061773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1337" y="5333797"/>
              <a:ext cx="1010766" cy="7305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4">
              <a:extLst>
                <a:ext uri="{FF2B5EF4-FFF2-40B4-BE49-F238E27FC236}">
                  <a16:creationId xmlns:a16="http://schemas.microsoft.com/office/drawing/2014/main" id="{F4EA5960-D51A-416E-A8F0-95F6AF5395D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38457" y="5297895"/>
              <a:ext cx="1113455" cy="7664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6" name="Imagen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880" y="714423"/>
            <a:ext cx="2962662" cy="652273"/>
          </a:xfrm>
          <a:prstGeom prst="rect">
            <a:avLst/>
          </a:prstGeom>
        </p:spPr>
      </p:pic>
      <p:pic>
        <p:nvPicPr>
          <p:cNvPr id="28" name="Imagen 2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17"/>
          <a:stretch/>
        </p:blipFill>
        <p:spPr>
          <a:xfrm>
            <a:off x="195944" y="1560418"/>
            <a:ext cx="4230303" cy="2520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" name="Imagen 2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8" r="631" b="7604"/>
          <a:stretch/>
        </p:blipFill>
        <p:spPr>
          <a:xfrm>
            <a:off x="4602986" y="4127801"/>
            <a:ext cx="4230000" cy="25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1" name="Imagen 3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50" r="14989" b="599"/>
          <a:stretch/>
        </p:blipFill>
        <p:spPr>
          <a:xfrm>
            <a:off x="195945" y="4127801"/>
            <a:ext cx="4230303" cy="25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2" name="Imagen 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5" t="11354" r="4095" b="17191"/>
          <a:stretch/>
        </p:blipFill>
        <p:spPr bwMode="auto">
          <a:xfrm>
            <a:off x="4602986" y="1558577"/>
            <a:ext cx="4189901" cy="249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Título 1"/>
          <p:cNvSpPr txBox="1">
            <a:spLocks/>
          </p:cNvSpPr>
          <p:nvPr/>
        </p:nvSpPr>
        <p:spPr>
          <a:xfrm>
            <a:off x="371782" y="1719583"/>
            <a:ext cx="1467403" cy="3209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917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1600" b="1" dirty="0">
                <a:solidFill>
                  <a:srgbClr val="FF0000"/>
                </a:solidFill>
              </a:rPr>
              <a:t>2018</a:t>
            </a:r>
          </a:p>
        </p:txBody>
      </p:sp>
      <p:sp>
        <p:nvSpPr>
          <p:cNvPr id="34" name="Título 1"/>
          <p:cNvSpPr txBox="1">
            <a:spLocks/>
          </p:cNvSpPr>
          <p:nvPr/>
        </p:nvSpPr>
        <p:spPr>
          <a:xfrm>
            <a:off x="4696132" y="1701674"/>
            <a:ext cx="1467403" cy="3209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917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1600" b="1" dirty="0">
                <a:solidFill>
                  <a:srgbClr val="FF0000"/>
                </a:solidFill>
              </a:rPr>
              <a:t>2019</a:t>
            </a:r>
          </a:p>
        </p:txBody>
      </p:sp>
      <p:sp>
        <p:nvSpPr>
          <p:cNvPr id="35" name="Título 1"/>
          <p:cNvSpPr txBox="1">
            <a:spLocks/>
          </p:cNvSpPr>
          <p:nvPr/>
        </p:nvSpPr>
        <p:spPr>
          <a:xfrm>
            <a:off x="371782" y="4164074"/>
            <a:ext cx="1467403" cy="3209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917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1600" b="1" dirty="0">
                <a:solidFill>
                  <a:srgbClr val="FF0000"/>
                </a:solidFill>
              </a:rPr>
              <a:t>2020</a:t>
            </a:r>
          </a:p>
        </p:txBody>
      </p:sp>
      <p:sp>
        <p:nvSpPr>
          <p:cNvPr id="36" name="Título 1"/>
          <p:cNvSpPr txBox="1">
            <a:spLocks/>
          </p:cNvSpPr>
          <p:nvPr/>
        </p:nvSpPr>
        <p:spPr>
          <a:xfrm>
            <a:off x="4696131" y="4179315"/>
            <a:ext cx="1467403" cy="3209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917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1600" b="1" dirty="0">
                <a:solidFill>
                  <a:srgbClr val="FF0000"/>
                </a:solidFill>
              </a:rPr>
              <a:t>2021</a:t>
            </a:r>
          </a:p>
        </p:txBody>
      </p:sp>
      <p:sp>
        <p:nvSpPr>
          <p:cNvPr id="37" name="Título 1"/>
          <p:cNvSpPr txBox="1">
            <a:spLocks/>
          </p:cNvSpPr>
          <p:nvPr/>
        </p:nvSpPr>
        <p:spPr>
          <a:xfrm>
            <a:off x="4793486" y="450437"/>
            <a:ext cx="2432655" cy="91625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400" b="1"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Results (I)</a:t>
            </a:r>
            <a:endParaRPr lang="es-ES" sz="2400" b="1" dirty="0"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38" name="Rectangle 2">
            <a:extLst>
              <a:ext uri="{FF2B5EF4-FFF2-40B4-BE49-F238E27FC236}">
                <a16:creationId xmlns:a16="http://schemas.microsoft.com/office/drawing/2014/main" id="{1CAEA55A-9412-42C0-B170-6A4714CC97AE}"/>
              </a:ext>
            </a:extLst>
          </p:cNvPr>
          <p:cNvSpPr/>
          <p:nvPr/>
        </p:nvSpPr>
        <p:spPr>
          <a:xfrm>
            <a:off x="8832986" y="1558577"/>
            <a:ext cx="3480628" cy="50353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dirty="0"/>
              <a:t>Landscape </a:t>
            </a:r>
            <a:r>
              <a:rPr lang="en-US" u="sng" dirty="0"/>
              <a:t>integration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dirty="0"/>
              <a:t>Overall slope </a:t>
            </a:r>
            <a:r>
              <a:rPr lang="en-US" u="sng" dirty="0"/>
              <a:t>stability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dirty="0"/>
              <a:t>Higher </a:t>
            </a:r>
            <a:r>
              <a:rPr lang="en-US" u="sng" dirty="0"/>
              <a:t>infiltration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dirty="0"/>
              <a:t>Higher </a:t>
            </a:r>
            <a:r>
              <a:rPr lang="en-US" u="sng" dirty="0"/>
              <a:t>soil protection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dirty="0"/>
              <a:t>Better runoff </a:t>
            </a:r>
            <a:r>
              <a:rPr lang="en-US" u="sng" dirty="0"/>
              <a:t>control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s-ES" dirty="0" err="1"/>
              <a:t>Increased</a:t>
            </a:r>
            <a:r>
              <a:rPr lang="es-ES" dirty="0"/>
              <a:t> </a:t>
            </a:r>
            <a:r>
              <a:rPr lang="es-ES" u="sng" dirty="0" err="1"/>
              <a:t>soil</a:t>
            </a:r>
            <a:r>
              <a:rPr lang="es-ES" u="sng" dirty="0"/>
              <a:t> </a:t>
            </a:r>
            <a:r>
              <a:rPr lang="es-ES" u="sng" dirty="0" err="1"/>
              <a:t>fertility</a:t>
            </a:r>
            <a:endParaRPr lang="es-ES" u="sng" dirty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s-ES" dirty="0"/>
              <a:t>Vegetal </a:t>
            </a:r>
            <a:r>
              <a:rPr lang="es-ES" u="sng" dirty="0" err="1"/>
              <a:t>coverage</a:t>
            </a:r>
            <a:r>
              <a:rPr lang="es-ES" dirty="0"/>
              <a:t> &gt; 60%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s-ES" dirty="0"/>
              <a:t>31 </a:t>
            </a:r>
            <a:r>
              <a:rPr lang="es-ES" dirty="0" err="1"/>
              <a:t>different</a:t>
            </a:r>
            <a:r>
              <a:rPr lang="es-ES" dirty="0"/>
              <a:t> </a:t>
            </a:r>
            <a:r>
              <a:rPr lang="es-ES" dirty="0" err="1"/>
              <a:t>tree</a:t>
            </a:r>
            <a:r>
              <a:rPr lang="es-ES" dirty="0"/>
              <a:t> and </a:t>
            </a:r>
            <a:r>
              <a:rPr lang="es-ES" dirty="0" err="1"/>
              <a:t>bush</a:t>
            </a:r>
            <a:r>
              <a:rPr lang="es-ES" dirty="0"/>
              <a:t> </a:t>
            </a:r>
            <a:r>
              <a:rPr lang="es-ES" u="sng" dirty="0" err="1"/>
              <a:t>species</a:t>
            </a:r>
            <a:endParaRPr lang="es-ES" u="sng" dirty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s-ES" dirty="0"/>
              <a:t>8 </a:t>
            </a:r>
            <a:r>
              <a:rPr lang="es-ES" dirty="0" err="1"/>
              <a:t>different</a:t>
            </a:r>
            <a:r>
              <a:rPr lang="es-ES" dirty="0"/>
              <a:t> </a:t>
            </a:r>
            <a:r>
              <a:rPr lang="es-ES" dirty="0" err="1"/>
              <a:t>habitats</a:t>
            </a:r>
            <a:endParaRPr lang="es-ES" dirty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s-ES" dirty="0" err="1"/>
              <a:t>Average</a:t>
            </a:r>
            <a:r>
              <a:rPr lang="es-ES" dirty="0"/>
              <a:t> </a:t>
            </a:r>
            <a:r>
              <a:rPr lang="es-ES" u="sng" dirty="0" err="1"/>
              <a:t>survival</a:t>
            </a:r>
            <a:r>
              <a:rPr lang="es-ES" dirty="0"/>
              <a:t> </a:t>
            </a:r>
            <a:r>
              <a:rPr lang="es-ES" dirty="0" err="1"/>
              <a:t>rates</a:t>
            </a:r>
            <a:r>
              <a:rPr lang="es-ES" dirty="0"/>
              <a:t> of 75%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s-ES" dirty="0" err="1"/>
              <a:t>Increase</a:t>
            </a:r>
            <a:r>
              <a:rPr lang="es-ES" dirty="0"/>
              <a:t> </a:t>
            </a:r>
            <a:r>
              <a:rPr lang="es-ES" dirty="0" err="1"/>
              <a:t>soil</a:t>
            </a:r>
            <a:r>
              <a:rPr lang="es-ES" dirty="0"/>
              <a:t> </a:t>
            </a:r>
            <a:r>
              <a:rPr lang="es-ES" dirty="0" err="1"/>
              <a:t>moisture</a:t>
            </a:r>
            <a:r>
              <a:rPr lang="es-ES" dirty="0"/>
              <a:t> </a:t>
            </a:r>
            <a:endParaRPr lang="en-US" dirty="0"/>
          </a:p>
        </p:txBody>
      </p:sp>
      <p:sp>
        <p:nvSpPr>
          <p:cNvPr id="3" name="CuadroTexto 2"/>
          <p:cNvSpPr txBox="1"/>
          <p:nvPr/>
        </p:nvSpPr>
        <p:spPr>
          <a:xfrm>
            <a:off x="195943" y="2349500"/>
            <a:ext cx="8596943" cy="286232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" sz="2400" dirty="0" err="1">
                <a:solidFill>
                  <a:schemeClr val="bg1"/>
                </a:solidFill>
              </a:rPr>
              <a:t>Increase</a:t>
            </a:r>
            <a:r>
              <a:rPr lang="es-ES" sz="2400" dirty="0">
                <a:solidFill>
                  <a:schemeClr val="bg1"/>
                </a:solidFill>
              </a:rPr>
              <a:t> </a:t>
            </a:r>
            <a:r>
              <a:rPr lang="es-ES" sz="2400" dirty="0" err="1">
                <a:solidFill>
                  <a:schemeClr val="bg1"/>
                </a:solidFill>
              </a:rPr>
              <a:t>multiple</a:t>
            </a:r>
            <a:r>
              <a:rPr lang="es-ES" sz="2400" dirty="0">
                <a:solidFill>
                  <a:schemeClr val="bg1"/>
                </a:solidFill>
              </a:rPr>
              <a:t> </a:t>
            </a:r>
            <a:r>
              <a:rPr lang="es-ES" sz="2400" dirty="0" err="1">
                <a:solidFill>
                  <a:schemeClr val="bg1"/>
                </a:solidFill>
              </a:rPr>
              <a:t>Ecosystem</a:t>
            </a:r>
            <a:r>
              <a:rPr lang="es-ES" sz="2400" dirty="0">
                <a:solidFill>
                  <a:schemeClr val="bg1"/>
                </a:solidFill>
              </a:rPr>
              <a:t> </a:t>
            </a:r>
            <a:r>
              <a:rPr lang="es-ES" sz="2400" dirty="0" err="1">
                <a:solidFill>
                  <a:schemeClr val="bg1"/>
                </a:solidFill>
              </a:rPr>
              <a:t>services</a:t>
            </a:r>
            <a:r>
              <a:rPr lang="es-ES" sz="2400" dirty="0">
                <a:solidFill>
                  <a:schemeClr val="bg1"/>
                </a:solidFill>
              </a:rPr>
              <a:t>: </a:t>
            </a:r>
            <a:r>
              <a:rPr lang="es-ES" sz="2400" dirty="0" err="1">
                <a:solidFill>
                  <a:schemeClr val="bg1"/>
                </a:solidFill>
              </a:rPr>
              <a:t>Soil</a:t>
            </a:r>
            <a:r>
              <a:rPr lang="es-ES" sz="2400" dirty="0">
                <a:solidFill>
                  <a:schemeClr val="bg1"/>
                </a:solidFill>
              </a:rPr>
              <a:t> </a:t>
            </a:r>
            <a:r>
              <a:rPr lang="es-ES" sz="2400" dirty="0" err="1">
                <a:solidFill>
                  <a:schemeClr val="bg1"/>
                </a:solidFill>
              </a:rPr>
              <a:t>protection</a:t>
            </a:r>
            <a:r>
              <a:rPr lang="es-ES" sz="2400" dirty="0">
                <a:solidFill>
                  <a:schemeClr val="bg1"/>
                </a:solidFill>
              </a:rPr>
              <a:t>, </a:t>
            </a:r>
            <a:r>
              <a:rPr lang="es-ES" sz="2400" b="1" dirty="0">
                <a:solidFill>
                  <a:schemeClr val="bg1"/>
                </a:solidFill>
              </a:rPr>
              <a:t>BIODIVERSITY</a:t>
            </a:r>
            <a:r>
              <a:rPr lang="es-ES" sz="2400" dirty="0">
                <a:solidFill>
                  <a:schemeClr val="bg1"/>
                </a:solidFill>
              </a:rPr>
              <a:t>, </a:t>
            </a:r>
            <a:r>
              <a:rPr lang="es-ES" sz="2400" dirty="0" err="1">
                <a:solidFill>
                  <a:schemeClr val="bg1"/>
                </a:solidFill>
              </a:rPr>
              <a:t>Cstock</a:t>
            </a:r>
            <a:r>
              <a:rPr lang="es-ES" sz="2400" dirty="0">
                <a:solidFill>
                  <a:schemeClr val="bg1"/>
                </a:solidFill>
              </a:rPr>
              <a:t>, etc.</a:t>
            </a:r>
          </a:p>
          <a:p>
            <a:pPr>
              <a:lnSpc>
                <a:spcPct val="150000"/>
              </a:lnSpc>
            </a:pPr>
            <a:r>
              <a:rPr lang="es-ES" sz="2400" dirty="0">
                <a:solidFill>
                  <a:schemeClr val="bg1"/>
                </a:solidFill>
              </a:rPr>
              <a:t>Control </a:t>
            </a:r>
            <a:r>
              <a:rPr lang="es-ES" sz="2400" b="1" dirty="0" err="1">
                <a:solidFill>
                  <a:schemeClr val="bg1"/>
                </a:solidFill>
              </a:rPr>
              <a:t>hydrological</a:t>
            </a:r>
            <a:r>
              <a:rPr lang="es-ES" sz="2400" b="1" dirty="0">
                <a:solidFill>
                  <a:schemeClr val="bg1"/>
                </a:solidFill>
              </a:rPr>
              <a:t> </a:t>
            </a:r>
            <a:r>
              <a:rPr lang="es-ES" sz="2400" b="1" dirty="0" err="1">
                <a:solidFill>
                  <a:schemeClr val="bg1"/>
                </a:solidFill>
              </a:rPr>
              <a:t>processes</a:t>
            </a:r>
            <a:r>
              <a:rPr lang="es-ES" sz="2400" b="1" dirty="0">
                <a:solidFill>
                  <a:schemeClr val="bg1"/>
                </a:solidFill>
              </a:rPr>
              <a:t> </a:t>
            </a:r>
            <a:r>
              <a:rPr lang="es-ES" sz="2400" dirty="0" err="1">
                <a:solidFill>
                  <a:schemeClr val="bg1"/>
                </a:solidFill>
              </a:rPr>
              <a:t>under</a:t>
            </a:r>
            <a:r>
              <a:rPr lang="es-ES" sz="2400" dirty="0">
                <a:solidFill>
                  <a:schemeClr val="bg1"/>
                </a:solidFill>
              </a:rPr>
              <a:t> </a:t>
            </a:r>
            <a:r>
              <a:rPr lang="es-ES" sz="2400" dirty="0" err="1">
                <a:solidFill>
                  <a:schemeClr val="bg1"/>
                </a:solidFill>
              </a:rPr>
              <a:t>Mediterranean</a:t>
            </a:r>
            <a:r>
              <a:rPr lang="es-ES" sz="2400" dirty="0">
                <a:solidFill>
                  <a:schemeClr val="bg1"/>
                </a:solidFill>
              </a:rPr>
              <a:t> </a:t>
            </a:r>
            <a:r>
              <a:rPr lang="es-ES" sz="2400" dirty="0" err="1">
                <a:solidFill>
                  <a:schemeClr val="bg1"/>
                </a:solidFill>
              </a:rPr>
              <a:t>conditions</a:t>
            </a:r>
            <a:r>
              <a:rPr lang="es-ES" sz="2400" dirty="0">
                <a:solidFill>
                  <a:schemeClr val="bg1"/>
                </a:solidFill>
              </a:rPr>
              <a:t>, </a:t>
            </a:r>
            <a:r>
              <a:rPr lang="es-ES" sz="2400" dirty="0" err="1">
                <a:solidFill>
                  <a:schemeClr val="bg1"/>
                </a:solidFill>
              </a:rPr>
              <a:t>optimizing</a:t>
            </a:r>
            <a:r>
              <a:rPr lang="es-ES" sz="2400" dirty="0">
                <a:solidFill>
                  <a:schemeClr val="bg1"/>
                </a:solidFill>
              </a:rPr>
              <a:t> </a:t>
            </a:r>
            <a:r>
              <a:rPr lang="es-ES" sz="2400" dirty="0" err="1">
                <a:solidFill>
                  <a:schemeClr val="bg1"/>
                </a:solidFill>
              </a:rPr>
              <a:t>water</a:t>
            </a:r>
            <a:r>
              <a:rPr lang="es-ES" sz="2400" dirty="0">
                <a:solidFill>
                  <a:schemeClr val="bg1"/>
                </a:solidFill>
              </a:rPr>
              <a:t> </a:t>
            </a:r>
            <a:r>
              <a:rPr lang="es-ES" sz="2400" dirty="0" err="1">
                <a:solidFill>
                  <a:schemeClr val="bg1"/>
                </a:solidFill>
              </a:rPr>
              <a:t>resource</a:t>
            </a:r>
            <a:r>
              <a:rPr lang="es-ES" sz="2400" dirty="0">
                <a:solidFill>
                  <a:schemeClr val="bg1"/>
                </a:solidFill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s-ES" sz="2400" dirty="0" err="1">
                <a:solidFill>
                  <a:schemeClr val="bg1"/>
                </a:solidFill>
              </a:rPr>
              <a:t>Activate</a:t>
            </a:r>
            <a:r>
              <a:rPr lang="es-ES" sz="2400" dirty="0">
                <a:solidFill>
                  <a:schemeClr val="bg1"/>
                </a:solidFill>
              </a:rPr>
              <a:t> </a:t>
            </a:r>
            <a:r>
              <a:rPr lang="es-ES" sz="2400" b="1" dirty="0">
                <a:solidFill>
                  <a:schemeClr val="bg1"/>
                </a:solidFill>
              </a:rPr>
              <a:t>ECOLOGICAL PROCESSES</a:t>
            </a:r>
            <a:endParaRPr lang="es-E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6837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n 20"/>
          <p:cNvPicPr preferRelativeResize="0"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329" b="33037"/>
          <a:stretch/>
        </p:blipFill>
        <p:spPr>
          <a:xfrm>
            <a:off x="5603822" y="3925881"/>
            <a:ext cx="4939629" cy="2921771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77" r="19697" b="22597"/>
          <a:stretch/>
        </p:blipFill>
        <p:spPr>
          <a:xfrm>
            <a:off x="5603820" y="853240"/>
            <a:ext cx="4939629" cy="3043997"/>
          </a:xfrm>
          <a:prstGeom prst="rect">
            <a:avLst/>
          </a:prstGeom>
        </p:spPr>
      </p:pic>
      <p:pic>
        <p:nvPicPr>
          <p:cNvPr id="19" name="Imagen 18"/>
          <p:cNvPicPr preferRelativeResize="0">
            <a:picLocks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506" t="15401" r="15664" b="21039"/>
          <a:stretch/>
        </p:blipFill>
        <p:spPr>
          <a:xfrm>
            <a:off x="598524" y="3951668"/>
            <a:ext cx="4778041" cy="2906333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A8B5C4F4-A4DB-4597-BF56-59F2F27301B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79" t="21274" r="21537" b="4852"/>
          <a:stretch/>
        </p:blipFill>
        <p:spPr>
          <a:xfrm>
            <a:off x="598524" y="854909"/>
            <a:ext cx="4778041" cy="3042335"/>
          </a:xfrm>
          <a:prstGeom prst="rect">
            <a:avLst/>
          </a:prstGeom>
        </p:spPr>
      </p:pic>
      <p:sp>
        <p:nvSpPr>
          <p:cNvPr id="14" name="Título 1"/>
          <p:cNvSpPr txBox="1">
            <a:spLocks/>
          </p:cNvSpPr>
          <p:nvPr/>
        </p:nvSpPr>
        <p:spPr>
          <a:xfrm>
            <a:off x="684644" y="897343"/>
            <a:ext cx="1467403" cy="3209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917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1600" b="1" dirty="0">
                <a:solidFill>
                  <a:srgbClr val="FF0000"/>
                </a:solidFill>
              </a:rPr>
              <a:t>2018</a:t>
            </a:r>
          </a:p>
        </p:txBody>
      </p:sp>
      <p:sp>
        <p:nvSpPr>
          <p:cNvPr id="15" name="Título 1"/>
          <p:cNvSpPr txBox="1">
            <a:spLocks/>
          </p:cNvSpPr>
          <p:nvPr/>
        </p:nvSpPr>
        <p:spPr>
          <a:xfrm>
            <a:off x="598517" y="3924909"/>
            <a:ext cx="1467403" cy="3209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917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1600" b="1" dirty="0">
                <a:solidFill>
                  <a:srgbClr val="FF0000"/>
                </a:solidFill>
              </a:rPr>
              <a:t>2021</a:t>
            </a:r>
          </a:p>
        </p:txBody>
      </p:sp>
      <p:sp>
        <p:nvSpPr>
          <p:cNvPr id="16" name="Título 1"/>
          <p:cNvSpPr txBox="1">
            <a:spLocks/>
          </p:cNvSpPr>
          <p:nvPr/>
        </p:nvSpPr>
        <p:spPr>
          <a:xfrm>
            <a:off x="5803439" y="3946961"/>
            <a:ext cx="1467403" cy="3209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917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1600" b="1" dirty="0">
                <a:solidFill>
                  <a:srgbClr val="FF0000"/>
                </a:solidFill>
              </a:rPr>
              <a:t>2021</a:t>
            </a:r>
          </a:p>
        </p:txBody>
      </p:sp>
      <p:sp>
        <p:nvSpPr>
          <p:cNvPr id="22" name="Título 1"/>
          <p:cNvSpPr txBox="1">
            <a:spLocks/>
          </p:cNvSpPr>
          <p:nvPr/>
        </p:nvSpPr>
        <p:spPr>
          <a:xfrm>
            <a:off x="5941105" y="1024327"/>
            <a:ext cx="1467403" cy="3209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917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1600" b="1" dirty="0">
                <a:solidFill>
                  <a:srgbClr val="FF0000"/>
                </a:solidFill>
              </a:rPr>
              <a:t>2018</a:t>
            </a:r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7</a:t>
            </a:fld>
            <a:endParaRPr lang="en-US" dirty="0"/>
          </a:p>
        </p:txBody>
      </p:sp>
      <p:sp>
        <p:nvSpPr>
          <p:cNvPr id="18" name="Título 1"/>
          <p:cNvSpPr>
            <a:spLocks noGrp="1"/>
          </p:cNvSpPr>
          <p:nvPr>
            <p:ph type="title"/>
          </p:nvPr>
        </p:nvSpPr>
        <p:spPr>
          <a:xfrm>
            <a:off x="5137229" y="29171"/>
            <a:ext cx="2432655" cy="916259"/>
          </a:xfrm>
        </p:spPr>
        <p:txBody>
          <a:bodyPr>
            <a:normAutofit/>
          </a:bodyPr>
          <a:lstStyle/>
          <a:p>
            <a:r>
              <a:rPr lang="es-ES" sz="2400" b="1" dirty="0" err="1"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Results</a:t>
            </a:r>
            <a:r>
              <a:rPr lang="es-ES" sz="2400" b="1" dirty="0"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(II)</a:t>
            </a:r>
          </a:p>
        </p:txBody>
      </p:sp>
      <p:grpSp>
        <p:nvGrpSpPr>
          <p:cNvPr id="23" name="Group 7">
            <a:extLst>
              <a:ext uri="{FF2B5EF4-FFF2-40B4-BE49-F238E27FC236}">
                <a16:creationId xmlns:a16="http://schemas.microsoft.com/office/drawing/2014/main" id="{E1CF30A1-EE33-420F-9CC8-2919DE69682C}"/>
              </a:ext>
            </a:extLst>
          </p:cNvPr>
          <p:cNvGrpSpPr/>
          <p:nvPr/>
        </p:nvGrpSpPr>
        <p:grpSpPr>
          <a:xfrm>
            <a:off x="8931392" y="79600"/>
            <a:ext cx="2422408" cy="778918"/>
            <a:chOff x="3338457" y="5297895"/>
            <a:chExt cx="2383646" cy="766454"/>
          </a:xfrm>
        </p:grpSpPr>
        <p:pic>
          <p:nvPicPr>
            <p:cNvPr id="24" name="Picture 2">
              <a:extLst>
                <a:ext uri="{FF2B5EF4-FFF2-40B4-BE49-F238E27FC236}">
                  <a16:creationId xmlns:a16="http://schemas.microsoft.com/office/drawing/2014/main" id="{C6E2D656-9D03-4795-AB2C-FA801061773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1337" y="5333797"/>
              <a:ext cx="1010766" cy="7305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4">
              <a:extLst>
                <a:ext uri="{FF2B5EF4-FFF2-40B4-BE49-F238E27FC236}">
                  <a16:creationId xmlns:a16="http://schemas.microsoft.com/office/drawing/2014/main" id="{F4EA5960-D51A-416E-A8F0-95F6AF5395D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38457" y="5297895"/>
              <a:ext cx="1113455" cy="7664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6" name="Imagen 2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794" y="161165"/>
            <a:ext cx="2962662" cy="652273"/>
          </a:xfrm>
          <a:prstGeom prst="rect">
            <a:avLst/>
          </a:prstGeom>
        </p:spPr>
      </p:pic>
      <p:pic>
        <p:nvPicPr>
          <p:cNvPr id="30" name="Picture 4" descr="A picture containing mountain, outdoor, sky, grass&#10;&#10;Description automatically generated">
            <a:extLst>
              <a:ext uri="{FF2B5EF4-FFF2-40B4-BE49-F238E27FC236}">
                <a16:creationId xmlns:a16="http://schemas.microsoft.com/office/drawing/2014/main" id="{33B61DE2-77AD-47F8-83ED-AC7822274D91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71467" y="3644900"/>
            <a:ext cx="6278266" cy="3076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635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 Box 1"/>
          <p:cNvSpPr txBox="1">
            <a:spLocks noChangeArrowheads="1"/>
          </p:cNvSpPr>
          <p:nvPr/>
        </p:nvSpPr>
        <p:spPr bwMode="auto">
          <a:xfrm>
            <a:off x="4102264" y="4156466"/>
            <a:ext cx="8892959" cy="584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7491" tIns="35095" rIns="67491" bIns="35095" anchor="ctr"/>
          <a:lstStyle>
            <a:lvl1pPr>
              <a:lnSpc>
                <a:spcPct val="90000"/>
              </a:lnSpc>
              <a:spcBef>
                <a:spcPts val="1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616A3A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625D4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25D4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625D4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625D4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625D4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625D4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625D4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625D4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</a:pPr>
            <a:r>
              <a:rPr lang="en-US" altLang="es-ES" sz="1800" b="1" u="sng" dirty="0">
                <a:solidFill>
                  <a:schemeClr val="tx1"/>
                </a:solidFill>
              </a:rPr>
              <a:t>National and international </a:t>
            </a:r>
            <a:r>
              <a:rPr lang="es-ES" altLang="es-ES" sz="1800" b="1" u="sng" dirty="0">
                <a:solidFill>
                  <a:schemeClr val="tx1"/>
                </a:solidFill>
                <a:latin typeface="+mn-lt"/>
                <a:ea typeface="+mn-ea"/>
              </a:rPr>
              <a:t>training </a:t>
            </a:r>
            <a:r>
              <a:rPr lang="en-GB" altLang="es-ES" sz="1800" b="1" u="sng" dirty="0">
                <a:solidFill>
                  <a:schemeClr val="tx1"/>
                </a:solidFill>
                <a:latin typeface="+mn-lt"/>
                <a:ea typeface="+mn-ea"/>
              </a:rPr>
              <a:t>courses</a:t>
            </a:r>
            <a:endParaRPr lang="es-ES" altLang="es-ES" sz="1800" b="1" u="sng" dirty="0">
              <a:solidFill>
                <a:schemeClr val="tx1"/>
              </a:solidFill>
              <a:latin typeface="+mn-lt"/>
              <a:ea typeface="+mn-ea"/>
            </a:endParaRPr>
          </a:p>
        </p:txBody>
      </p:sp>
      <p:pic>
        <p:nvPicPr>
          <p:cNvPr id="3789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7173" y="4878576"/>
            <a:ext cx="2424500" cy="1820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7892" name="Text Box 6"/>
          <p:cNvSpPr txBox="1">
            <a:spLocks noChangeArrowheads="1"/>
          </p:cNvSpPr>
          <p:nvPr/>
        </p:nvSpPr>
        <p:spPr bwMode="auto">
          <a:xfrm>
            <a:off x="2934721" y="371238"/>
            <a:ext cx="586485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s-ES" altLang="es-ES" sz="3000" b="1" dirty="0">
                <a:solidFill>
                  <a:srgbClr val="767171"/>
                </a:solidFill>
                <a:latin typeface="Trebuchet MS" panose="020B0603020202020204" pitchFamily="34" charset="0"/>
              </a:rPr>
              <a:t> </a:t>
            </a:r>
            <a:r>
              <a:rPr lang="es-ES" altLang="es-ES" sz="2400" b="1" dirty="0">
                <a:latin typeface="Segoe UI" panose="020B0502040204020203" pitchFamily="34" charset="0"/>
                <a:cs typeface="Segoe UI" panose="020B0502040204020203" pitchFamily="34" charset="0"/>
              </a:rPr>
              <a:t>KNOWLEDGE TRANSFER</a:t>
            </a:r>
          </a:p>
        </p:txBody>
      </p:sp>
      <p:sp>
        <p:nvSpPr>
          <p:cNvPr id="37893" name="Text Box 7"/>
          <p:cNvSpPr txBox="1">
            <a:spLocks noChangeArrowheads="1"/>
          </p:cNvSpPr>
          <p:nvPr/>
        </p:nvSpPr>
        <p:spPr bwMode="auto">
          <a:xfrm>
            <a:off x="3409249" y="1127525"/>
            <a:ext cx="6752126" cy="584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7491" tIns="35095" rIns="67491" bIns="35095" anchor="ctr"/>
          <a:lstStyle>
            <a:lvl1pPr>
              <a:lnSpc>
                <a:spcPct val="90000"/>
              </a:lnSpc>
              <a:spcBef>
                <a:spcPts val="1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616A3A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625D4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25D4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625D4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625D4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625D4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625D4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625D4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625D4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</a:pPr>
            <a:r>
              <a:rPr lang="en-US" altLang="es-ES" sz="1800" b="1" u="sng" dirty="0">
                <a:solidFill>
                  <a:schemeClr val="tx1"/>
                </a:solidFill>
                <a:latin typeface="+mn-lt"/>
                <a:ea typeface="+mn-ea"/>
              </a:rPr>
              <a:t>National and international congresses and conferences</a:t>
            </a:r>
            <a:endParaRPr lang="es-ES" altLang="es-ES" sz="1800" b="1" u="sng" dirty="0">
              <a:solidFill>
                <a:schemeClr val="tx1"/>
              </a:solidFill>
              <a:latin typeface="+mn-lt"/>
              <a:ea typeface="+mn-ea"/>
            </a:endParaRPr>
          </a:p>
        </p:txBody>
      </p:sp>
      <p:pic>
        <p:nvPicPr>
          <p:cNvPr id="37895" name="Imagen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6898" y="1790198"/>
            <a:ext cx="2064275" cy="1242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6" name="Imagen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291" y="2998632"/>
            <a:ext cx="1948165" cy="799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7" name="Imagen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9227" y="1790198"/>
            <a:ext cx="1972608" cy="1186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8" name="Imagen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772" y="1757924"/>
            <a:ext cx="2507130" cy="1021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9" name="Imagen 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09" r="13229"/>
          <a:stretch/>
        </p:blipFill>
        <p:spPr bwMode="auto">
          <a:xfrm>
            <a:off x="7118590" y="3174130"/>
            <a:ext cx="1878532" cy="720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00" name="Imagen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6236" y="2083602"/>
            <a:ext cx="1499992" cy="1714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Imagen 14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2817" y="4878576"/>
            <a:ext cx="2928967" cy="1781257"/>
          </a:xfrm>
          <a:prstGeom prst="rect">
            <a:avLst/>
          </a:prstGeom>
        </p:spPr>
      </p:pic>
      <p:pic>
        <p:nvPicPr>
          <p:cNvPr id="16" name="Imagen 15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4892965"/>
            <a:ext cx="3052157" cy="1782218"/>
          </a:xfrm>
          <a:prstGeom prst="rect">
            <a:avLst/>
          </a:prstGeom>
        </p:spPr>
      </p:pic>
      <p:pic>
        <p:nvPicPr>
          <p:cNvPr id="1026" name="Picture 2" descr="GeoFluv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4115" y="4963956"/>
            <a:ext cx="1134745" cy="645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sere2021.fw.png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934"/>
          <a:stretch/>
        </p:blipFill>
        <p:spPr bwMode="auto">
          <a:xfrm>
            <a:off x="3487683" y="3145557"/>
            <a:ext cx="3297629" cy="720894"/>
          </a:xfrm>
          <a:prstGeom prst="rect">
            <a:avLst/>
          </a:prstGeom>
          <a:solidFill>
            <a:schemeClr val="bg1"/>
          </a:solidFill>
        </p:spPr>
      </p:pic>
      <p:grpSp>
        <p:nvGrpSpPr>
          <p:cNvPr id="18" name="Group 7">
            <a:extLst>
              <a:ext uri="{FF2B5EF4-FFF2-40B4-BE49-F238E27FC236}">
                <a16:creationId xmlns:a16="http://schemas.microsoft.com/office/drawing/2014/main" id="{E1CF30A1-EE33-420F-9CC8-2919DE69682C}"/>
              </a:ext>
            </a:extLst>
          </p:cNvPr>
          <p:cNvGrpSpPr/>
          <p:nvPr/>
        </p:nvGrpSpPr>
        <p:grpSpPr>
          <a:xfrm>
            <a:off x="8931392" y="79600"/>
            <a:ext cx="2422408" cy="778918"/>
            <a:chOff x="3338457" y="5297895"/>
            <a:chExt cx="2383646" cy="766454"/>
          </a:xfrm>
        </p:grpSpPr>
        <p:pic>
          <p:nvPicPr>
            <p:cNvPr id="19" name="Picture 2">
              <a:extLst>
                <a:ext uri="{FF2B5EF4-FFF2-40B4-BE49-F238E27FC236}">
                  <a16:creationId xmlns:a16="http://schemas.microsoft.com/office/drawing/2014/main" id="{C6E2D656-9D03-4795-AB2C-FA801061773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1337" y="5333797"/>
              <a:ext cx="1010766" cy="7305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4">
              <a:extLst>
                <a:ext uri="{FF2B5EF4-FFF2-40B4-BE49-F238E27FC236}">
                  <a16:creationId xmlns:a16="http://schemas.microsoft.com/office/drawing/2014/main" id="{F4EA5960-D51A-416E-A8F0-95F6AF5395D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38457" y="5297895"/>
              <a:ext cx="1113455" cy="7664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1" name="Imagen 2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794" y="313565"/>
            <a:ext cx="2962662" cy="652273"/>
          </a:xfrm>
          <a:prstGeom prst="rect">
            <a:avLst/>
          </a:prstGeom>
        </p:spPr>
      </p:pic>
      <p:pic>
        <p:nvPicPr>
          <p:cNvPr id="22" name="Imagen 2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191" y="4878576"/>
            <a:ext cx="2375009" cy="1781257"/>
          </a:xfrm>
          <a:prstGeom prst="rect">
            <a:avLst/>
          </a:prstGeom>
          <a:ln w="25400">
            <a:solidFill>
              <a:schemeClr val="bg1"/>
            </a:solidFill>
          </a:ln>
        </p:spPr>
      </p:pic>
      <p:sp>
        <p:nvSpPr>
          <p:cNvPr id="37894" name="AutoShape 9"/>
          <p:cNvSpPr>
            <a:spLocks noChangeArrowheads="1"/>
          </p:cNvSpPr>
          <p:nvPr/>
        </p:nvSpPr>
        <p:spPr bwMode="auto">
          <a:xfrm>
            <a:off x="9492701" y="997792"/>
            <a:ext cx="2615463" cy="1270843"/>
          </a:xfrm>
          <a:prstGeom prst="irregularSeal2">
            <a:avLst/>
          </a:prstGeom>
          <a:solidFill>
            <a:srgbClr val="4472C4"/>
          </a:solidFill>
          <a:ln w="12600" cap="sq">
            <a:solidFill>
              <a:srgbClr val="2F528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7491" tIns="35095" rIns="67491" bIns="35095" anchor="ctr"/>
          <a:lstStyle>
            <a:lvl1pPr>
              <a:lnSpc>
                <a:spcPct val="90000"/>
              </a:lnSpc>
              <a:spcBef>
                <a:spcPts val="1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616A3A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625D4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25D4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625D4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625D4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625D4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625D4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625D4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625D4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s-ES" altLang="es-ES" sz="1350" dirty="0">
                <a:solidFill>
                  <a:srgbClr val="FFFFFF"/>
                </a:solidFill>
              </a:rPr>
              <a:t>More </a:t>
            </a:r>
            <a:r>
              <a:rPr lang="en-GB" altLang="es-ES" sz="1350" dirty="0">
                <a:solidFill>
                  <a:srgbClr val="FFFFFF"/>
                </a:solidFill>
              </a:rPr>
              <a:t>than 2,500 professionals</a:t>
            </a:r>
          </a:p>
        </p:txBody>
      </p:sp>
    </p:spTree>
    <p:extLst>
      <p:ext uri="{BB962C8B-B14F-4D97-AF65-F5344CB8AC3E}">
        <p14:creationId xmlns:p14="http://schemas.microsoft.com/office/powerpoint/2010/main" val="280268392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6347" y="1334638"/>
            <a:ext cx="2717800" cy="1712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3" name="Imagen 1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17" r="6878" b="7906"/>
          <a:stretch/>
        </p:blipFill>
        <p:spPr bwMode="auto">
          <a:xfrm>
            <a:off x="8291439" y="3097466"/>
            <a:ext cx="2922708" cy="18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4" name="Rectángulo 25"/>
          <p:cNvSpPr>
            <a:spLocks noChangeArrowheads="1"/>
          </p:cNvSpPr>
          <p:nvPr/>
        </p:nvSpPr>
        <p:spPr bwMode="auto">
          <a:xfrm>
            <a:off x="3077323" y="487467"/>
            <a:ext cx="637320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s-ES" altLang="es-ES" sz="2400" b="1" dirty="0">
                <a:latin typeface="Segoe UI" panose="020B0502040204020203" pitchFamily="34" charset="0"/>
                <a:cs typeface="Segoe UI" panose="020B0502040204020203" pitchFamily="34" charset="0"/>
              </a:rPr>
              <a:t>EDUCATION AND AWARENESS</a:t>
            </a:r>
          </a:p>
        </p:txBody>
      </p:sp>
      <p:pic>
        <p:nvPicPr>
          <p:cNvPr id="35845" name="Imagen 1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2668" y="4968523"/>
            <a:ext cx="3870406" cy="18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6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133" y="1295590"/>
            <a:ext cx="2698789" cy="18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5847" name="Imagen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66" b="22667"/>
          <a:stretch>
            <a:fillRect/>
          </a:stretch>
        </p:blipFill>
        <p:spPr bwMode="auto">
          <a:xfrm>
            <a:off x="121949" y="5006382"/>
            <a:ext cx="3619389" cy="18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8" name="Imagen 2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19" b="21600"/>
          <a:stretch>
            <a:fillRect/>
          </a:stretch>
        </p:blipFill>
        <p:spPr bwMode="auto">
          <a:xfrm>
            <a:off x="7744615" y="4968523"/>
            <a:ext cx="3520285" cy="18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9" name="Picture 4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44" t="26578" r="22340" b="14938"/>
          <a:stretch/>
        </p:blipFill>
        <p:spPr bwMode="auto">
          <a:xfrm>
            <a:off x="2917953" y="1310672"/>
            <a:ext cx="2720847" cy="18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1244" t="26578" r="18936" b="14938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5850" name="Imagen 6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00" b="1"/>
          <a:stretch/>
        </p:blipFill>
        <p:spPr bwMode="auto">
          <a:xfrm>
            <a:off x="5118031" y="3124200"/>
            <a:ext cx="3105972" cy="1773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1" name="Imagen 2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54" t="36768" r="4746"/>
          <a:stretch/>
        </p:blipFill>
        <p:spPr bwMode="auto">
          <a:xfrm>
            <a:off x="167395" y="3149634"/>
            <a:ext cx="2575805" cy="18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Group 7">
            <a:extLst>
              <a:ext uri="{FF2B5EF4-FFF2-40B4-BE49-F238E27FC236}">
                <a16:creationId xmlns:a16="http://schemas.microsoft.com/office/drawing/2014/main" id="{E1CF30A1-EE33-420F-9CC8-2919DE69682C}"/>
              </a:ext>
            </a:extLst>
          </p:cNvPr>
          <p:cNvGrpSpPr/>
          <p:nvPr/>
        </p:nvGrpSpPr>
        <p:grpSpPr>
          <a:xfrm>
            <a:off x="8931392" y="79600"/>
            <a:ext cx="2422408" cy="778918"/>
            <a:chOff x="3338457" y="5297895"/>
            <a:chExt cx="2383646" cy="766454"/>
          </a:xfrm>
        </p:grpSpPr>
        <p:pic>
          <p:nvPicPr>
            <p:cNvPr id="15" name="Picture 2">
              <a:extLst>
                <a:ext uri="{FF2B5EF4-FFF2-40B4-BE49-F238E27FC236}">
                  <a16:creationId xmlns:a16="http://schemas.microsoft.com/office/drawing/2014/main" id="{C6E2D656-9D03-4795-AB2C-FA801061773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1337" y="5333797"/>
              <a:ext cx="1010766" cy="7305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4">
              <a:extLst>
                <a:ext uri="{FF2B5EF4-FFF2-40B4-BE49-F238E27FC236}">
                  <a16:creationId xmlns:a16="http://schemas.microsoft.com/office/drawing/2014/main" id="{F4EA5960-D51A-416E-A8F0-95F6AF5395D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38457" y="5297895"/>
              <a:ext cx="1113455" cy="7664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7" name="Imagen 1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794" y="313565"/>
            <a:ext cx="2962662" cy="652273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9" t="14509" r="4950" b="7250"/>
          <a:stretch/>
        </p:blipFill>
        <p:spPr>
          <a:xfrm>
            <a:off x="5755270" y="1334638"/>
            <a:ext cx="2624607" cy="1739446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127"/>
          <a:stretch/>
        </p:blipFill>
        <p:spPr>
          <a:xfrm>
            <a:off x="2809418" y="3149634"/>
            <a:ext cx="2256422" cy="1772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60248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2AAF3C2ADBDF64F9465416C0A8B70E0" ma:contentTypeVersion="16" ma:contentTypeDescription="Crée un document." ma:contentTypeScope="" ma:versionID="e3ff1ce1e59d0f3ca8e0c5f889e2651f">
  <xsd:schema xmlns:xsd="http://www.w3.org/2001/XMLSchema" xmlns:xs="http://www.w3.org/2001/XMLSchema" xmlns:p="http://schemas.microsoft.com/office/2006/metadata/properties" xmlns:ns2="4f6f93b7-94cf-4d3a-bf74-a3344d6846bf" xmlns:ns3="cb57de10-1650-4131-a0f8-c887f7c5eb10" targetNamespace="http://schemas.microsoft.com/office/2006/metadata/properties" ma:root="true" ma:fieldsID="0077161d49350f6728426b37a61105bb" ns2:_="" ns3:_="">
    <xsd:import namespace="4f6f93b7-94cf-4d3a-bf74-a3344d6846bf"/>
    <xsd:import namespace="cb57de10-1650-4131-a0f8-c887f7c5eb1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f6f93b7-94cf-4d3a-bf74-a3344d6846b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GenerationTime" ma:index="1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Balises d’images" ma:readOnly="false" ma:fieldId="{5cf76f15-5ced-4ddc-b409-7134ff3c332f}" ma:taxonomyMulti="true" ma:sspId="f864d815-5c46-4abc-a670-78f3422650f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b57de10-1650-4131-a0f8-c887f7c5eb10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af463a33-95a8-4c97-b68f-25e1d4ad570e}" ma:internalName="TaxCatchAll" ma:showField="CatchAllData" ma:web="cb57de10-1650-4131-a0f8-c887f7c5eb1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f6f93b7-94cf-4d3a-bf74-a3344d6846bf">
      <Terms xmlns="http://schemas.microsoft.com/office/infopath/2007/PartnerControls"/>
    </lcf76f155ced4ddcb4097134ff3c332f>
    <TaxCatchAll xmlns="cb57de10-1650-4131-a0f8-c887f7c5eb10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8EFD187-1E71-4E00-B1A7-23C5DC6F0587}"/>
</file>

<file path=customXml/itemProps2.xml><?xml version="1.0" encoding="utf-8"?>
<ds:datastoreItem xmlns:ds="http://schemas.openxmlformats.org/officeDocument/2006/customXml" ds:itemID="{48BE8150-17CA-4483-8B5F-208239BDE6B2}">
  <ds:schemaRefs>
    <ds:schemaRef ds:uri="http://schemas.microsoft.com/office/2006/documentManagement/types"/>
    <ds:schemaRef ds:uri="4f6f93b7-94cf-4d3a-bf74-a3344d6846bf"/>
    <ds:schemaRef ds:uri="cb57de10-1650-4131-a0f8-c887f7c5eb10"/>
    <ds:schemaRef ds:uri="http://schemas.microsoft.com/office/2006/metadata/properties"/>
    <ds:schemaRef ds:uri="http://schemas.openxmlformats.org/package/2006/metadata/core-properties"/>
    <ds:schemaRef ds:uri="http://purl.org/dc/terms/"/>
    <ds:schemaRef ds:uri="http://www.w3.org/XML/1998/namespace"/>
    <ds:schemaRef ds:uri="http://purl.org/dc/dcmitype/"/>
    <ds:schemaRef ds:uri="http://schemas.microsoft.com/office/infopath/2007/PartnerControls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6C6C5F63-9E07-46BB-9492-EC084F6C334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1611</TotalTime>
  <Words>1140</Words>
  <Application>Microsoft Office PowerPoint</Application>
  <PresentationFormat>Widescreen</PresentationFormat>
  <Paragraphs>162</Paragraphs>
  <Slides>14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6" baseType="lpstr">
      <vt:lpstr>Arial</vt:lpstr>
      <vt:lpstr>Calibri</vt:lpstr>
      <vt:lpstr>Calibri Light</vt:lpstr>
      <vt:lpstr>Liberation Sans</vt:lpstr>
      <vt:lpstr>PF Square Sans Pro</vt:lpstr>
      <vt:lpstr>Segoe UI</vt:lpstr>
      <vt:lpstr>SteelfishEb-Regular</vt:lpstr>
      <vt:lpstr>Tahoma</vt:lpstr>
      <vt:lpstr>Times New Roman</vt:lpstr>
      <vt:lpstr>Trebuchet MS</vt:lpstr>
      <vt:lpstr>Wingdings</vt:lpstr>
      <vt:lpstr>Tema de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Results (II)</vt:lpstr>
      <vt:lpstr>PowerPoint Presentation</vt:lpstr>
      <vt:lpstr>PowerPoint Presentation</vt:lpstr>
      <vt:lpstr>PowerPoint Presentation</vt:lpstr>
      <vt:lpstr>REPLICATION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Patricia</dc:creator>
  <cp:lastModifiedBy>Ana Navatazo</cp:lastModifiedBy>
  <cp:revision>117</cp:revision>
  <cp:lastPrinted>2022-09-05T09:40:02Z</cp:lastPrinted>
  <dcterms:created xsi:type="dcterms:W3CDTF">2021-06-01T13:40:28Z</dcterms:created>
  <dcterms:modified xsi:type="dcterms:W3CDTF">2022-09-05T14:05:42Z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0x01010072AAF3C2ADBDF64F9465416C0A8B70E0</vt:lpwstr>
  </property>
  <property fmtid="{D5CDD505-2E9C-101B-9397-08002B2CF9AE}" pid="3" name="MediaServiceImageTags">
    <vt:lpwstr/>
  </property>
</Properties>
</file>